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94" r:id="rId4"/>
    <p:sldMasterId id="2147483896" r:id="rId5"/>
    <p:sldMasterId id="2147483907" r:id="rId6"/>
    <p:sldMasterId id="2147483913" r:id="rId7"/>
  </p:sldMasterIdLst>
  <p:notesMasterIdLst>
    <p:notesMasterId r:id="rId49"/>
  </p:notesMasterIdLst>
  <p:handoutMasterIdLst>
    <p:handoutMasterId r:id="rId50"/>
  </p:handoutMasterIdLst>
  <p:sldIdLst>
    <p:sldId id="256" r:id="rId8"/>
    <p:sldId id="257" r:id="rId9"/>
    <p:sldId id="258" r:id="rId10"/>
    <p:sldId id="259" r:id="rId11"/>
    <p:sldId id="260" r:id="rId12"/>
    <p:sldId id="271" r:id="rId13"/>
    <p:sldId id="273" r:id="rId14"/>
    <p:sldId id="274" r:id="rId15"/>
    <p:sldId id="275" r:id="rId16"/>
    <p:sldId id="277" r:id="rId17"/>
    <p:sldId id="283" r:id="rId18"/>
    <p:sldId id="284" r:id="rId19"/>
    <p:sldId id="285" r:id="rId20"/>
    <p:sldId id="286" r:id="rId21"/>
    <p:sldId id="309" r:id="rId22"/>
    <p:sldId id="310" r:id="rId23"/>
    <p:sldId id="311" r:id="rId24"/>
    <p:sldId id="281" r:id="rId25"/>
    <p:sldId id="272" r:id="rId26"/>
    <p:sldId id="292" r:id="rId27"/>
    <p:sldId id="293" r:id="rId28"/>
    <p:sldId id="295" r:id="rId29"/>
    <p:sldId id="294" r:id="rId30"/>
    <p:sldId id="296" r:id="rId31"/>
    <p:sldId id="297" r:id="rId32"/>
    <p:sldId id="298" r:id="rId33"/>
    <p:sldId id="299" r:id="rId34"/>
    <p:sldId id="300" r:id="rId35"/>
    <p:sldId id="301" r:id="rId36"/>
    <p:sldId id="302" r:id="rId37"/>
    <p:sldId id="308" r:id="rId38"/>
    <p:sldId id="291" r:id="rId39"/>
    <p:sldId id="303" r:id="rId40"/>
    <p:sldId id="282" r:id="rId41"/>
    <p:sldId id="263" r:id="rId42"/>
    <p:sldId id="304" r:id="rId43"/>
    <p:sldId id="305" r:id="rId44"/>
    <p:sldId id="306" r:id="rId45"/>
    <p:sldId id="265" r:id="rId46"/>
    <p:sldId id="267" r:id="rId47"/>
    <p:sldId id="270" r:id="rId48"/>
  </p:sldIdLst>
  <p:sldSz cx="12192000" cy="6858000"/>
  <p:notesSz cx="7010400" cy="92964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changlizjhw (Richard)" initials="W(" lastIdx="26" clrIdx="0">
    <p:extLst>
      <p:ext uri="{19B8F6BF-5375-455C-9EA6-DF929625EA0E}">
        <p15:presenceInfo xmlns:p15="http://schemas.microsoft.com/office/powerpoint/2012/main" userId="S-1-5-21-147214757-305610072-1517763936-4296343" providerId="AD"/>
      </p:ext>
    </p:extLst>
  </p:cmAuthor>
  <p:cmAuthor id="2" name="Wangqiusheng" initials="W" lastIdx="18" clrIdx="1">
    <p:extLst>
      <p:ext uri="{19B8F6BF-5375-455C-9EA6-DF929625EA0E}">
        <p15:presenceInfo xmlns:p15="http://schemas.microsoft.com/office/powerpoint/2012/main" userId="S-1-5-21-147214757-305610072-1517763936-469769" providerId="AD"/>
      </p:ext>
    </p:extLst>
  </p:cmAuthor>
  <p:cmAuthor id="3" name="Zhushigeng (Vinson)" initials="Z(" lastIdx="41" clrIdx="2">
    <p:extLst>
      <p:ext uri="{19B8F6BF-5375-455C-9EA6-DF929625EA0E}">
        <p15:presenceInfo xmlns:p15="http://schemas.microsoft.com/office/powerpoint/2012/main" userId="S-1-5-21-147214757-305610072-1517763936-2286553" providerId="AD"/>
      </p:ext>
    </p:extLst>
  </p:cmAuthor>
  <p:cmAuthor id="4" name="Lixianzhi (Nick)" initials="L(" lastIdx="14" clrIdx="3">
    <p:extLst>
      <p:ext uri="{19B8F6BF-5375-455C-9EA6-DF929625EA0E}">
        <p15:presenceInfo xmlns:p15="http://schemas.microsoft.com/office/powerpoint/2012/main" userId="S-1-5-21-147214757-305610072-1517763936-331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6C4D2"/>
    <a:srgbClr val="D9D9D9"/>
    <a:srgbClr val="D3F8E7"/>
    <a:srgbClr val="F6E6E6"/>
    <a:srgbClr val="E6F3F7"/>
    <a:srgbClr val="DDDDDD"/>
    <a:srgbClr val="30B5C5"/>
    <a:srgbClr val="BEE9EE"/>
    <a:srgbClr val="F4B183"/>
    <a:srgbClr val="94D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328" autoAdjust="0"/>
  </p:normalViewPr>
  <p:slideViewPr>
    <p:cSldViewPr snapToGrid="0" snapToObjects="1">
      <p:cViewPr varScale="1">
        <p:scale>
          <a:sx n="65" d="100"/>
          <a:sy n="65" d="100"/>
        </p:scale>
        <p:origin x="96" y="6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1986" y="84"/>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6/10/2021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7765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954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sym typeface="Huawei Sans" panose="020C0503030203020204" pitchFamily="34" charset="0"/>
              </a:rPr>
              <a:t>L2VPN in the figure refers to the BGP L2VPN-AD address family on the Huawei device. It is used to exchange VPLS/VPWS information between MP-BGP peers.</a:t>
            </a:r>
          </a:p>
          <a:p>
            <a:pPr lvl="0"/>
            <a:r>
              <a:rPr lang="en-US" altLang="zh-CN" smtClean="0">
                <a:sym typeface="Huawei Sans" panose="020C0503030203020204" pitchFamily="34" charset="0"/>
              </a:rPr>
              <a:t>More data plane tunneling technologies, such as GRE, IPsec, and VXLAN, are used in other scenarios such as SD-WAN and DCN and are not described here.</a:t>
            </a:r>
            <a:endParaRPr lang="zh-CN" altLang="en-US" smtClean="0">
              <a:sym typeface="Huawei Sans" panose="020C0503030203020204" pitchFamily="34" charset="0"/>
            </a:endParaRPr>
          </a:p>
          <a:p>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14002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4337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https://datatracker.ietf.org/doc/rfc4760/</a:t>
            </a:r>
            <a:endParaRPr lang="zh-CN" altLang="en-US" smtClean="0"/>
          </a:p>
          <a:p>
            <a:endParaRPr lang="zh-CN" altLang="en-US"/>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37564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0173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5730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2664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85848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2819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8287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6195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70463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RD, 8 bytes long.</a:t>
            </a:r>
          </a:p>
          <a:p>
            <a:r>
              <a:rPr lang="en-US" altLang="zh-CN" smtClean="0"/>
              <a:t>The common RD formats are as follows:</a:t>
            </a:r>
          </a:p>
          <a:p>
            <a:pPr lvl="1"/>
            <a:r>
              <a:rPr lang="en-US" altLang="zh-CN" smtClean="0"/>
              <a:t>16-bit AS number:32-bit user-defined number (for example, 100:1)</a:t>
            </a:r>
          </a:p>
          <a:p>
            <a:pPr lvl="1"/>
            <a:r>
              <a:rPr lang="en-US" altLang="zh-CN" smtClean="0"/>
              <a:t>32-bit IPv4 address:16-bit user-defined number (for example, 172.1.1.1:1)</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131881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19673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2584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6528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040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3461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PEs can allocate VPN labels in either of the following ways:</a:t>
            </a:r>
          </a:p>
          <a:p>
            <a:pPr lvl="1"/>
            <a:r>
              <a:rPr lang="en-US" altLang="zh-CN" smtClean="0"/>
              <a:t>Route-based MPLS label allocation: Each route in the VPN instance is assigned a label (one label per route). The disadvantage of this method is that when there are a large number of routes, more entries need to be maintained in the Incoming Label Map (ILM) table of the device, which increases the requirement on device capacity.</a:t>
            </a:r>
          </a:p>
          <a:p>
            <a:pPr lvl="1"/>
            <a:r>
              <a:rPr lang="en-US" altLang="zh-CN" smtClean="0"/>
              <a:t>VPN instance-based MPLS label allocation: A label is allocated to the entire VPN instance. All routes in the VPN instance share the same label. The advantage of using this allocation method is that label resources are conserved.</a:t>
            </a:r>
          </a:p>
          <a:p>
            <a:r>
              <a:rPr lang="en-US" altLang="zh-CN" smtClean="0"/>
              <a:t>VPN route leaking: VPNv4 routes are matched against the VPN targets of the local VPN instance. After receiving a VPNv4 route, the PE directly imports the route to the local VPN instance without preferentially selecting the route or checking whether the tunnel to which the route recurses exists.</a:t>
            </a:r>
          </a:p>
          <a:p>
            <a:r>
              <a:rPr lang="en-US" altLang="zh-CN" smtClean="0"/>
              <a:t>Recursion to tunnels: To transmit VPN traffic to the other end through the public network, a public network tunnel is required to carry the VPN traffic. Therefore, after VPN routes are leaked, routes need to recurse to tunnels based on the destination IPv4 prefix. That is, the next hop of the IPv4 route has a corresponding LSP. The route is added to the routing table of the corresponding VPN instance only if the route can successfully recurse to a tunnel.</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64556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5948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8084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17896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1333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05901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99054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42180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48607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Target LDP (T-LDP) is used for L2VPN services and distributes VC labels to L2VPN PWs.</a:t>
            </a:r>
          </a:p>
          <a:p>
            <a:r>
              <a:rPr lang="en-US" altLang="zh-CN" smtClean="0"/>
              <a:t>BGP Labeled Unicast (BGP-LU) (RFC 3017) is a routing protocol used in both inter-AS and intra-AS scenarios. It advertises MPLS paths between IGP areas or ASs. These routes may span one or more router hops.</a:t>
            </a:r>
          </a:p>
          <a:p>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049669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7018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L2VPN (VPLS as an example) has many drawbacks, such as complex service deployment, limited network scale, and lack of dual-homing support. The IETF proposes EVPN (RFC 7432) to overcome these drawbacks. EVPN is originally designed as an L2VPN technology based on BGP extensions. However, EVPN also supports L3VPN with protocol extensions.</a:t>
            </a:r>
          </a:p>
          <a:p>
            <a:r>
              <a:rPr lang="en-US" altLang="zh-CN" smtClean="0"/>
              <a:t>C</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2420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13602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804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631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HCIP-Datacom-Core Technology &gt; VPN Technology Overview, we learned that VPNs can be built over the Internet (e.g. IPsec VPN, L2TP VPN, SSL VPN, etc.) or private networks (MPLS VPN). In this course, we will learn the development and evolution of WAN VPN technologies.</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48287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9055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CE: user-side edge device that connects to service provider devices. A CE connects to one or more PEs for user access.</a:t>
            </a:r>
          </a:p>
          <a:p>
            <a:r>
              <a:rPr lang="en-US" altLang="zh-CN" smtClean="0"/>
              <a:t>PE: service provider edge device connecting to the CE. PEs are important network nodes that connect to both CEs and Ps.</a:t>
            </a:r>
          </a:p>
          <a:p>
            <a:r>
              <a:rPr lang="en-US" altLang="zh-CN" smtClean="0"/>
              <a:t>P: service provider device that does not connect to any CE.</a:t>
            </a:r>
            <a:endParaRPr lang="zh-CN" altLang="en-US" smtClean="0"/>
          </a:p>
          <a:p>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03381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 networks are moving towards all IP, most network services are Layer 3 IP services, and most VPNs are deployed as L3VPNs.</a:t>
            </a:r>
          </a:p>
          <a:p>
            <a:r>
              <a:rPr lang="en-US" altLang="zh-CN" smtClean="0"/>
              <a:t>Traditional L2VPN services include VPLS services and VPWS services. The VPLS service is a multipoint-to-multipoint L2VPN service, and the VPWS service is a point-to-point L2VPN service.</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66053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3205402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49701722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0125375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85843309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279121197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171411000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2886454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3550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latin typeface="Huawei Sans" panose="020C0503030203020204" pitchFamily="34" charset="0"/>
              </a:rPr>
              <a:t>Thank you.</a:t>
            </a:r>
          </a:p>
        </p:txBody>
      </p:sp>
    </p:spTree>
    <p:extLst>
      <p:ext uri="{BB962C8B-B14F-4D97-AF65-F5344CB8AC3E}">
        <p14:creationId xmlns:p14="http://schemas.microsoft.com/office/powerpoint/2010/main" val="38558354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4439521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7863018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67805803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37256703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9488021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1416746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03433732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98452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1883810470"/>
      </p:ext>
    </p:extLst>
  </p:cSld>
  <p:clrMap bg1="lt1" tx1="dk1" bg2="lt2" tx2="dk2" accent1="accent1" accent2="accent2" accent3="accent3" accent4="accent4" accent5="accent5" accent6="accent6" hlink="hlink" folHlink="folHlink"/>
  <p:sldLayoutIdLst>
    <p:sldLayoutId id="2147483895"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217432623"/>
      </p:ext>
    </p:extLst>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1756526518"/>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3906">
          <p15:clr>
            <a:srgbClr val="F26B43"/>
          </p15:clr>
        </p15:guide>
        <p15:guide id="5" pos="3840">
          <p15:clr>
            <a:srgbClr val="F26B43"/>
          </p15:clr>
        </p15:guide>
        <p15:guide id="6"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Huawei Sans" panose="020C0503030203020204" pitchFamily="34" charset="0"/>
                <a:cs typeface="Huawei Sans" panose="020C0503030203020204" pitchFamily="34" charset="0"/>
              </a:rPr>
              <a:t>Copyright©2021 </a:t>
            </a:r>
            <a:r>
              <a:rPr kumimoji="1" lang="en-US" altLang="zh-CN" sz="850" b="1" baseline="0" dirty="0">
                <a:solidFill>
                  <a:srgbClr val="1D1D1B"/>
                </a:solidFill>
                <a:latin typeface="Huawei Sans" panose="020C0503030203020204" pitchFamily="34" charset="0"/>
                <a:cs typeface="Huawei Sans" panose="020C0503030203020204" pitchFamily="34" charset="0"/>
              </a:rPr>
              <a:t>Huawei Technologies Co., Ltd.</a:t>
            </a:r>
            <a:br>
              <a:rPr kumimoji="1" lang="en-US" altLang="zh-CN" sz="850" b="1" baseline="0" dirty="0">
                <a:solidFill>
                  <a:srgbClr val="1D1D1B"/>
                </a:solidFill>
                <a:latin typeface="Huawei Sans" panose="020C0503030203020204" pitchFamily="34" charset="0"/>
                <a:cs typeface="Huawei Sans" panose="020C0503030203020204" pitchFamily="34" charset="0"/>
              </a:rPr>
            </a:br>
            <a:r>
              <a:rPr kumimoji="1" lang="en-US" altLang="zh-CN" sz="850" b="1" baseline="0" dirty="0">
                <a:solidFill>
                  <a:srgbClr val="1D1D1B"/>
                </a:solidFill>
                <a:latin typeface="Huawei Sans" panose="020C0503030203020204" pitchFamily="34" charset="0"/>
                <a:cs typeface="Huawei Sans" panose="020C0503030203020204" pitchFamily="34" charset="0"/>
              </a:rPr>
              <a:t>All Rights Reserved.</a:t>
            </a:r>
            <a:r>
              <a:rPr kumimoji="1" lang="en-US" altLang="zh-CN" sz="779" dirty="0">
                <a:solidFill>
                  <a:srgbClr val="1D1D1B"/>
                </a:solidFill>
                <a:latin typeface="Huawei Sans" panose="020C0503030203020204" pitchFamily="34" charset="0"/>
                <a:cs typeface="Huawei Sans" panose="020C0503030203020204" pitchFamily="34" charset="0"/>
              </a:rPr>
              <a:t/>
            </a:r>
            <a:br>
              <a:rPr kumimoji="1" lang="en-US" altLang="zh-CN" sz="779" dirty="0">
                <a:solidFill>
                  <a:srgbClr val="1D1D1B"/>
                </a:solidFill>
                <a:latin typeface="Huawei Sans" panose="020C0503030203020204" pitchFamily="34" charset="0"/>
                <a:cs typeface="Huawei Sans" panose="020C0503030203020204" pitchFamily="34" charset="0"/>
              </a:rPr>
            </a:br>
            <a:r>
              <a:rPr kumimoji="1" lang="en-US" altLang="zh-CN" sz="779" dirty="0">
                <a:solidFill>
                  <a:srgbClr val="1D1D1B"/>
                </a:solidFill>
                <a:latin typeface="Huawei Sans" panose="020C0503030203020204" pitchFamily="34" charset="0"/>
                <a:cs typeface="Huawei Sans" panose="020C0503030203020204" pitchFamily="34" charset="0"/>
              </a:rPr>
              <a:t/>
            </a:r>
            <a:br>
              <a:rPr kumimoji="1" lang="en-US" altLang="zh-CN" sz="779"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cs typeface="Huawei Sans" panose="020C0503030203020204" pitchFamily="34" charset="0"/>
              </a:rPr>
            </a:br>
            <a:r>
              <a:rPr kumimoji="1" lang="en-US" altLang="zh-CN" sz="850" baseline="0" dirty="0">
                <a:solidFill>
                  <a:srgbClr val="1D1D1B"/>
                </a:solidFill>
                <a:latin typeface="Huawei Sans" panose="020C0503030203020204" pitchFamily="34" charset="0"/>
                <a:cs typeface="Huawei Sans" panose="020C0503030203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cs typeface="Huawei Sans" panose="020C0503030203020204" pitchFamily="34" charset="0"/>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Microsoft YaHei" charset="-122"/>
                <a:cs typeface="Huawei Sans" panose="020C0503030203020204" pitchFamily="34" charset="0"/>
              </a:rPr>
              <a:t>把数字世界带入每个人、每个家庭、</a:t>
            </a:r>
            <a:r>
              <a:rPr kumimoji="1" lang="en-US" altLang="zh-CN" sz="1300" dirty="0">
                <a:solidFill>
                  <a:srgbClr val="1D1D1B"/>
                </a:solidFill>
                <a:latin typeface="Huawei Sans" panose="020C0503030203020204" pitchFamily="34" charset="0"/>
                <a:ea typeface="Microsoft YaHei" charset="-122"/>
                <a:cs typeface="Huawei Sans" panose="020C0503030203020204" pitchFamily="34" charset="0"/>
              </a:rPr>
              <a:t/>
            </a:r>
            <a:br>
              <a:rPr kumimoji="1" lang="en-US" altLang="zh-CN" sz="1300" dirty="0">
                <a:solidFill>
                  <a:srgbClr val="1D1D1B"/>
                </a:solidFill>
                <a:latin typeface="Huawei Sans" panose="020C0503030203020204" pitchFamily="34" charset="0"/>
                <a:ea typeface="Microsoft YaHei" charset="-122"/>
                <a:cs typeface="Huawei Sans" panose="020C0503030203020204" pitchFamily="34" charset="0"/>
              </a:rPr>
            </a:br>
            <a:r>
              <a:rPr kumimoji="1" lang="zh-CN" altLang="en-US" sz="1300" dirty="0">
                <a:solidFill>
                  <a:srgbClr val="1D1D1B"/>
                </a:solidFill>
                <a:latin typeface="Huawei Sans" panose="020C0503030203020204" pitchFamily="34" charset="0"/>
                <a:ea typeface="Microsoft YaHei" charset="-122"/>
                <a:cs typeface="Huawei Sans" panose="020C0503030203020204" pitchFamily="34" charset="0"/>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cs typeface="Huawei Sans" panose="020C0503030203020204" pitchFamily="34" charset="0"/>
              </a:rPr>
              <a:t>Bring digital to every person, home, and </a:t>
            </a:r>
            <a:br>
              <a:rPr kumimoji="1" lang="en-US" altLang="zh-CN" sz="1200" dirty="0">
                <a:solidFill>
                  <a:srgbClr val="1D1D1B"/>
                </a:solidFill>
                <a:latin typeface="Huawei Sans" panose="020C0503030203020204" pitchFamily="34" charset="0"/>
                <a:cs typeface="Huawei Sans" panose="020C0503030203020204" pitchFamily="34" charset="0"/>
              </a:rPr>
            </a:br>
            <a:r>
              <a:rPr kumimoji="1" lang="en-US" altLang="zh-CN" sz="1200" dirty="0">
                <a:solidFill>
                  <a:srgbClr val="1D1D1B"/>
                </a:solidFill>
                <a:latin typeface="Huawei Sans" panose="020C0503030203020204" pitchFamily="34" charset="0"/>
                <a:cs typeface="Huawei Sans" panose="020C0503030203020204" pitchFamily="34" charset="0"/>
              </a:rPr>
              <a:t>organization for a fully connected, </a:t>
            </a:r>
            <a:br>
              <a:rPr kumimoji="1" lang="en-US" altLang="zh-CN" sz="1200" dirty="0">
                <a:solidFill>
                  <a:srgbClr val="1D1D1B"/>
                </a:solidFill>
                <a:latin typeface="Huawei Sans" panose="020C0503030203020204" pitchFamily="34" charset="0"/>
                <a:cs typeface="Huawei Sans" panose="020C0503030203020204" pitchFamily="34" charset="0"/>
              </a:rPr>
            </a:br>
            <a:r>
              <a:rPr kumimoji="1" lang="en-US" altLang="zh-CN" sz="1200" dirty="0">
                <a:solidFill>
                  <a:srgbClr val="1D1D1B"/>
                </a:solidFill>
                <a:latin typeface="Huawei Sans" panose="020C0503030203020204" pitchFamily="34" charset="0"/>
                <a:cs typeface="Huawei Sans" panose="020C0503030203020204" pitchFamily="34" charset="0"/>
              </a:rPr>
              <a:t>intelligent world.</a:t>
            </a:r>
            <a:endParaRPr kumimoji="1" lang="zh-CN" altLang="en-US" sz="1200" dirty="0">
              <a:solidFill>
                <a:srgbClr val="1D1D1B"/>
              </a:solidFill>
              <a:latin typeface="Huawei Sans" panose="020C0503030203020204" pitchFamily="34" charset="0"/>
              <a:ea typeface="Microsoft YaHei" charset="-122"/>
              <a:cs typeface="Huawei Sans" panose="020C0503030203020204" pitchFamily="34" charset="0"/>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950371559"/>
      </p:ext>
    </p:extLst>
  </p:cSld>
  <p:clrMap bg1="lt1" tx1="dk1" bg2="lt2" tx2="dk2" accent1="accent1" accent2="accent2" accent3="accent3" accent4="accent4" accent5="accent5" accent6="accent6" hlink="hlink" folHlink="folHlink"/>
  <p:sldLayoutIdLst>
    <p:sldLayoutId id="2147483914"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emf"/><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13.png"/><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notesSlide" Target="../notesSlides/notesSlide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slideLayout" Target="../slideLayouts/slideLayout13.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 name="文本占位符 50"/>
          <p:cNvSpPr>
            <a:spLocks noGrp="1"/>
          </p:cNvSpPr>
          <p:nvPr>
            <p:ph type="body" sz="quarter" idx="17"/>
          </p:nvPr>
        </p:nvSpPr>
        <p:spPr/>
        <p:txBody>
          <a:bodyPr/>
          <a:lstStyle/>
          <a:p>
            <a:endParaRPr lang="en-US" altLang="zh-CN" dirty="0"/>
          </a:p>
        </p:txBody>
      </p:sp>
      <p:sp>
        <p:nvSpPr>
          <p:cNvPr id="53" name="文本占位符 52"/>
          <p:cNvSpPr>
            <a:spLocks noGrp="1"/>
          </p:cNvSpPr>
          <p:nvPr>
            <p:ph type="body" sz="quarter" idx="18"/>
          </p:nvPr>
        </p:nvSpPr>
        <p:spPr/>
        <p:txBody>
          <a:bodyPr/>
          <a:lstStyle/>
          <a:p>
            <a:r>
              <a:rPr lang="en-US" altLang="zh-CN" dirty="0"/>
              <a:t>Datacom</a:t>
            </a:r>
          </a:p>
        </p:txBody>
      </p:sp>
      <p:sp>
        <p:nvSpPr>
          <p:cNvPr id="10" name="文本占位符 9"/>
          <p:cNvSpPr>
            <a:spLocks noGrp="1"/>
          </p:cNvSpPr>
          <p:nvPr>
            <p:ph type="body" sz="quarter" idx="19"/>
          </p:nvPr>
        </p:nvSpPr>
        <p:spPr/>
        <p:txBody>
          <a:bodyPr/>
          <a:lstStyle/>
          <a:p>
            <a:r>
              <a:rPr lang="en-US" altLang="zh-CN" dirty="0" smtClean="0"/>
              <a:t>V5R2</a:t>
            </a:r>
            <a:endParaRPr lang="zh-CN" altLang="en-US" dirty="0"/>
          </a:p>
        </p:txBody>
      </p:sp>
      <p:sp>
        <p:nvSpPr>
          <p:cNvPr id="11" name="文本占位符 10"/>
          <p:cNvSpPr>
            <a:spLocks noGrp="1"/>
          </p:cNvSpPr>
          <p:nvPr>
            <p:ph type="body" sz="quarter" idx="20"/>
          </p:nvPr>
        </p:nvSpPr>
        <p:spPr/>
        <p:txBody>
          <a:bodyPr/>
          <a:lstStyle/>
          <a:p>
            <a:r>
              <a:rPr lang="en-US" altLang="zh-CN" dirty="0" smtClean="0"/>
              <a:t>V1.0</a:t>
            </a:r>
            <a:endParaRPr lang="zh-CN" altLang="en-US" dirty="0"/>
          </a:p>
        </p:txBody>
      </p:sp>
      <p:sp>
        <p:nvSpPr>
          <p:cNvPr id="46" name="文本占位符 45"/>
          <p:cNvSpPr>
            <a:spLocks noGrp="1"/>
          </p:cNvSpPr>
          <p:nvPr>
            <p:ph type="body" sz="quarter" idx="13"/>
          </p:nvPr>
        </p:nvSpPr>
        <p:spPr/>
        <p:txBody>
          <a:bodyPr/>
          <a:lstStyle/>
          <a:p>
            <a:r>
              <a:rPr lang="en-US" altLang="zh-CN" dirty="0" smtClean="0"/>
              <a:t>He </a:t>
            </a:r>
            <a:r>
              <a:rPr lang="en-US" altLang="zh-CN" dirty="0" err="1" smtClean="0"/>
              <a:t>Junjian</a:t>
            </a:r>
            <a:r>
              <a:rPr lang="en-US" altLang="zh-CN" dirty="0" smtClean="0"/>
              <a:t>/WX580230</a:t>
            </a:r>
            <a:endParaRPr lang="en-US" altLang="zh-CN" dirty="0"/>
          </a:p>
        </p:txBody>
      </p:sp>
      <p:sp>
        <p:nvSpPr>
          <p:cNvPr id="47" name="文本占位符 46"/>
          <p:cNvSpPr>
            <a:spLocks noGrp="1"/>
          </p:cNvSpPr>
          <p:nvPr>
            <p:ph type="body" sz="quarter" idx="14"/>
          </p:nvPr>
        </p:nvSpPr>
        <p:spPr/>
        <p:txBody>
          <a:bodyPr/>
          <a:lstStyle/>
          <a:p>
            <a:r>
              <a:rPr lang="en-US" altLang="zh-CN" dirty="0" smtClean="0"/>
              <a:t>2021.02.25</a:t>
            </a:r>
            <a:endParaRPr lang="en-US" altLang="zh-CN" dirty="0"/>
          </a:p>
        </p:txBody>
      </p:sp>
      <p:sp>
        <p:nvSpPr>
          <p:cNvPr id="48" name="文本占位符 47"/>
          <p:cNvSpPr>
            <a:spLocks noGrp="1"/>
          </p:cNvSpPr>
          <p:nvPr>
            <p:ph type="body" sz="quarter" idx="15"/>
          </p:nvPr>
        </p:nvSpPr>
        <p:spPr/>
        <p:txBody>
          <a:bodyPr/>
          <a:lstStyle/>
          <a:p>
            <a:r>
              <a:rPr lang="en-US" altLang="zh-CN" dirty="0"/>
              <a:t>Wan </a:t>
            </a:r>
            <a:r>
              <a:rPr lang="en-US" altLang="zh-CN" dirty="0" err="1"/>
              <a:t>Changli</a:t>
            </a:r>
            <a:r>
              <a:rPr lang="en-US" altLang="zh-CN" dirty="0"/>
              <a:t>/WX408647</a:t>
            </a:r>
          </a:p>
        </p:txBody>
      </p:sp>
      <p:sp>
        <p:nvSpPr>
          <p:cNvPr id="49" name="文本占位符 48"/>
          <p:cNvSpPr>
            <a:spLocks noGrp="1"/>
          </p:cNvSpPr>
          <p:nvPr>
            <p:ph type="body" sz="quarter" idx="16"/>
          </p:nvPr>
        </p:nvSpPr>
        <p:spPr/>
        <p:txBody>
          <a:bodyPr/>
          <a:lstStyle/>
          <a:p>
            <a:r>
              <a:rPr lang="en-US" altLang="zh-CN" dirty="0" smtClean="0"/>
              <a:t>New</a:t>
            </a:r>
            <a:endParaRPr lang="en-US" altLang="zh-CN" dirty="0"/>
          </a:p>
        </p:txBody>
      </p:sp>
      <p:sp>
        <p:nvSpPr>
          <p:cNvPr id="12" name="文本占位符 11"/>
          <p:cNvSpPr>
            <a:spLocks noGrp="1"/>
          </p:cNvSpPr>
          <p:nvPr>
            <p:ph type="body" sz="quarter" idx="21"/>
          </p:nvPr>
        </p:nvSpPr>
        <p:spPr/>
        <p:txBody>
          <a:bodyPr/>
          <a:lstStyle/>
          <a:p>
            <a:endParaRPr lang="zh-CN" altLang="en-US"/>
          </a:p>
        </p:txBody>
      </p:sp>
      <p:sp>
        <p:nvSpPr>
          <p:cNvPr id="13" name="文本占位符 12"/>
          <p:cNvSpPr>
            <a:spLocks noGrp="1"/>
          </p:cNvSpPr>
          <p:nvPr>
            <p:ph type="body" sz="quarter" idx="22"/>
          </p:nvPr>
        </p:nvSpPr>
        <p:spPr/>
        <p:txBody>
          <a:bodyPr/>
          <a:lstStyle/>
          <a:p>
            <a:endParaRPr lang="zh-CN" altLang="en-US"/>
          </a:p>
        </p:txBody>
      </p:sp>
      <p:sp>
        <p:nvSpPr>
          <p:cNvPr id="14" name="文本占位符 13"/>
          <p:cNvSpPr>
            <a:spLocks noGrp="1"/>
          </p:cNvSpPr>
          <p:nvPr>
            <p:ph type="body" sz="quarter" idx="23"/>
          </p:nvPr>
        </p:nvSpPr>
        <p:spPr/>
        <p:txBody>
          <a:bodyPr/>
          <a:lstStyle/>
          <a:p>
            <a:endParaRPr lang="zh-CN" altLang="en-US"/>
          </a:p>
        </p:txBody>
      </p:sp>
      <p:sp>
        <p:nvSpPr>
          <p:cNvPr id="15" name="文本占位符 14"/>
          <p:cNvSpPr>
            <a:spLocks noGrp="1"/>
          </p:cNvSpPr>
          <p:nvPr>
            <p:ph type="body" sz="quarter" idx="24"/>
          </p:nvPr>
        </p:nvSpPr>
        <p:spPr/>
        <p:txBody>
          <a:bodyPr/>
          <a:lstStyle/>
          <a:p>
            <a:endParaRPr lang="zh-CN" altLang="en-US" dirty="0"/>
          </a:p>
        </p:txBody>
      </p:sp>
      <p:sp>
        <p:nvSpPr>
          <p:cNvPr id="16" name="文本占位符 15"/>
          <p:cNvSpPr>
            <a:spLocks noGrp="1"/>
          </p:cNvSpPr>
          <p:nvPr>
            <p:ph type="body" sz="quarter" idx="25"/>
          </p:nvPr>
        </p:nvSpPr>
        <p:spPr/>
        <p:txBody>
          <a:bodyPr/>
          <a:lstStyle/>
          <a:p>
            <a:endParaRPr lang="zh-CN" altLang="en-US"/>
          </a:p>
        </p:txBody>
      </p:sp>
      <p:sp>
        <p:nvSpPr>
          <p:cNvPr id="17" name="文本占位符 16"/>
          <p:cNvSpPr>
            <a:spLocks noGrp="1"/>
          </p:cNvSpPr>
          <p:nvPr>
            <p:ph type="body" sz="quarter" idx="26"/>
          </p:nvPr>
        </p:nvSpPr>
        <p:spPr/>
        <p:txBody>
          <a:bodyPr/>
          <a:lstStyle/>
          <a:p>
            <a:endParaRPr lang="zh-CN" altLang="en-US"/>
          </a:p>
        </p:txBody>
      </p:sp>
      <p:sp>
        <p:nvSpPr>
          <p:cNvPr id="18" name="文本占位符 17"/>
          <p:cNvSpPr>
            <a:spLocks noGrp="1"/>
          </p:cNvSpPr>
          <p:nvPr>
            <p:ph type="body" sz="quarter" idx="27"/>
          </p:nvPr>
        </p:nvSpPr>
        <p:spPr/>
        <p:txBody>
          <a:bodyPr/>
          <a:lstStyle/>
          <a:p>
            <a:endParaRPr lang="zh-CN" altLang="en-US"/>
          </a:p>
        </p:txBody>
      </p:sp>
      <p:sp>
        <p:nvSpPr>
          <p:cNvPr id="19" name="文本占位符 18"/>
          <p:cNvSpPr>
            <a:spLocks noGrp="1"/>
          </p:cNvSpPr>
          <p:nvPr>
            <p:ph type="body" sz="quarter" idx="28"/>
          </p:nvPr>
        </p:nvSpPr>
        <p:spPr/>
        <p:txBody>
          <a:bodyPr/>
          <a:lstStyle/>
          <a:p>
            <a:endParaRPr lang="zh-CN" altLang="en-US"/>
          </a:p>
        </p:txBody>
      </p:sp>
      <p:sp>
        <p:nvSpPr>
          <p:cNvPr id="20" name="文本占位符 19"/>
          <p:cNvSpPr>
            <a:spLocks noGrp="1"/>
          </p:cNvSpPr>
          <p:nvPr>
            <p:ph type="body" sz="quarter" idx="29"/>
          </p:nvPr>
        </p:nvSpPr>
        <p:spPr/>
        <p:txBody>
          <a:bodyPr/>
          <a:lstStyle/>
          <a:p>
            <a:endParaRPr lang="zh-CN" altLang="en-US"/>
          </a:p>
        </p:txBody>
      </p:sp>
      <p:sp>
        <p:nvSpPr>
          <p:cNvPr id="21" name="文本占位符 20"/>
          <p:cNvSpPr>
            <a:spLocks noGrp="1"/>
          </p:cNvSpPr>
          <p:nvPr>
            <p:ph type="body" sz="quarter" idx="30"/>
          </p:nvPr>
        </p:nvSpPr>
        <p:spPr/>
        <p:txBody>
          <a:bodyPr/>
          <a:lstStyle/>
          <a:p>
            <a:endParaRPr lang="zh-CN" altLang="en-US"/>
          </a:p>
        </p:txBody>
      </p:sp>
      <p:sp>
        <p:nvSpPr>
          <p:cNvPr id="22" name="文本占位符 21"/>
          <p:cNvSpPr>
            <a:spLocks noGrp="1"/>
          </p:cNvSpPr>
          <p:nvPr>
            <p:ph type="body" sz="quarter" idx="31"/>
          </p:nvPr>
        </p:nvSpPr>
        <p:spPr/>
        <p:txBody>
          <a:bodyPr/>
          <a:lstStyle/>
          <a:p>
            <a:endParaRPr lang="zh-CN" altLang="en-US"/>
          </a:p>
        </p:txBody>
      </p:sp>
      <p:sp>
        <p:nvSpPr>
          <p:cNvPr id="23" name="文本占位符 22"/>
          <p:cNvSpPr>
            <a:spLocks noGrp="1"/>
          </p:cNvSpPr>
          <p:nvPr>
            <p:ph type="body" sz="quarter" idx="32"/>
          </p:nvPr>
        </p:nvSpPr>
        <p:spPr/>
        <p:txBody>
          <a:bodyPr/>
          <a:lstStyle/>
          <a:p>
            <a:endParaRPr lang="zh-CN" altLang="en-US"/>
          </a:p>
        </p:txBody>
      </p:sp>
      <p:sp>
        <p:nvSpPr>
          <p:cNvPr id="24" name="文本占位符 23"/>
          <p:cNvSpPr>
            <a:spLocks noGrp="1"/>
          </p:cNvSpPr>
          <p:nvPr>
            <p:ph type="body" sz="quarter" idx="33"/>
          </p:nvPr>
        </p:nvSpPr>
        <p:spPr/>
        <p:txBody>
          <a:bodyPr/>
          <a:lstStyle/>
          <a:p>
            <a:endParaRPr lang="zh-CN" altLang="en-US"/>
          </a:p>
        </p:txBody>
      </p:sp>
      <p:sp>
        <p:nvSpPr>
          <p:cNvPr id="25" name="文本占位符 24"/>
          <p:cNvSpPr>
            <a:spLocks noGrp="1"/>
          </p:cNvSpPr>
          <p:nvPr>
            <p:ph type="body" sz="quarter" idx="34"/>
          </p:nvPr>
        </p:nvSpPr>
        <p:spPr/>
        <p:txBody>
          <a:bodyPr/>
          <a:lstStyle/>
          <a:p>
            <a:endParaRPr lang="zh-CN" altLang="en-US"/>
          </a:p>
        </p:txBody>
      </p:sp>
      <p:sp>
        <p:nvSpPr>
          <p:cNvPr id="26" name="文本占位符 25"/>
          <p:cNvSpPr>
            <a:spLocks noGrp="1"/>
          </p:cNvSpPr>
          <p:nvPr>
            <p:ph type="body" sz="quarter" idx="35"/>
          </p:nvPr>
        </p:nvSpPr>
        <p:spPr/>
        <p:txBody>
          <a:bodyPr/>
          <a:lstStyle/>
          <a:p>
            <a:endParaRPr lang="zh-CN" altLang="en-US"/>
          </a:p>
        </p:txBody>
      </p:sp>
      <p:sp>
        <p:nvSpPr>
          <p:cNvPr id="27" name="文本占位符 26"/>
          <p:cNvSpPr>
            <a:spLocks noGrp="1"/>
          </p:cNvSpPr>
          <p:nvPr>
            <p:ph type="body" sz="quarter" idx="36"/>
          </p:nvPr>
        </p:nvSpPr>
        <p:spPr/>
        <p:txBody>
          <a:bodyPr/>
          <a:lstStyle/>
          <a:p>
            <a:endParaRPr lang="zh-CN" altLang="en-US"/>
          </a:p>
        </p:txBody>
      </p:sp>
      <p:sp>
        <p:nvSpPr>
          <p:cNvPr id="28" name="文本占位符 27"/>
          <p:cNvSpPr>
            <a:spLocks noGrp="1"/>
          </p:cNvSpPr>
          <p:nvPr>
            <p:ph type="body" sz="quarter" idx="37"/>
          </p:nvPr>
        </p:nvSpPr>
        <p:spPr/>
        <p:txBody>
          <a:bodyPr/>
          <a:lstStyle/>
          <a:p>
            <a:endParaRPr lang="zh-CN" altLang="en-US"/>
          </a:p>
        </p:txBody>
      </p:sp>
      <p:sp>
        <p:nvSpPr>
          <p:cNvPr id="29" name="文本占位符 28"/>
          <p:cNvSpPr>
            <a:spLocks noGrp="1"/>
          </p:cNvSpPr>
          <p:nvPr>
            <p:ph type="body" sz="quarter" idx="38"/>
          </p:nvPr>
        </p:nvSpPr>
        <p:spPr/>
        <p:txBody>
          <a:bodyPr/>
          <a:lstStyle/>
          <a:p>
            <a:endParaRPr lang="zh-CN" altLang="en-US"/>
          </a:p>
        </p:txBody>
      </p:sp>
      <p:sp>
        <p:nvSpPr>
          <p:cNvPr id="30" name="文本占位符 29"/>
          <p:cNvSpPr>
            <a:spLocks noGrp="1"/>
          </p:cNvSpPr>
          <p:nvPr>
            <p:ph type="body" sz="quarter" idx="39"/>
          </p:nvPr>
        </p:nvSpPr>
        <p:spPr/>
        <p:txBody>
          <a:bodyPr/>
          <a:lstStyle/>
          <a:p>
            <a:endParaRPr lang="zh-CN" altLang="en-US"/>
          </a:p>
        </p:txBody>
      </p:sp>
      <p:sp>
        <p:nvSpPr>
          <p:cNvPr id="31" name="文本占位符 3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4FB3C3-87DB-416B-A424-92102A4065D8}"/>
              </a:ext>
            </a:extLst>
          </p:cNvPr>
          <p:cNvSpPr>
            <a:spLocks noGrp="1"/>
          </p:cNvSpPr>
          <p:nvPr>
            <p:ph type="title"/>
          </p:nvPr>
        </p:nvSpPr>
        <p:spPr/>
        <p:txBody>
          <a:bodyPr/>
          <a:lstStyle/>
          <a:p>
            <a:r>
              <a:rPr lang="en-US" smtClean="0"/>
              <a:t>WAN VPN Classification Based on IP Bearer Technologies</a:t>
            </a:r>
            <a:endParaRPr lang="en-US" dirty="0"/>
          </a:p>
        </p:txBody>
      </p:sp>
      <p:sp>
        <p:nvSpPr>
          <p:cNvPr id="3" name="文本占位符 2">
            <a:extLst>
              <a:ext uri="{FF2B5EF4-FFF2-40B4-BE49-F238E27FC236}">
                <a16:creationId xmlns:a16="http://schemas.microsoft.com/office/drawing/2014/main" xmlns="" id="{59828030-8778-4856-9C67-93DB824AF4FE}"/>
              </a:ext>
            </a:extLst>
          </p:cNvPr>
          <p:cNvSpPr>
            <a:spLocks noGrp="1"/>
          </p:cNvSpPr>
          <p:nvPr>
            <p:ph type="body" sz="quarter" idx="10"/>
          </p:nvPr>
        </p:nvSpPr>
        <p:spPr/>
        <p:txBody>
          <a:bodyPr/>
          <a:lstStyle/>
          <a:p>
            <a:r>
              <a:rPr lang="en-US" sz="1800" smtClean="0">
                <a:sym typeface="Huawei Sans" panose="020C0503030203020204" pitchFamily="34" charset="0"/>
              </a:rPr>
              <a:t>Depending on IP bearer technologies, WAN VPNs can be classified into MPLS VPNs and SRv6 VPNs.</a:t>
            </a:r>
            <a:endParaRPr lang="en-US" sz="1800" dirty="0">
              <a:sym typeface="Huawei Sans" panose="020C0503030203020204" pitchFamily="34" charset="0"/>
            </a:endParaRPr>
          </a:p>
        </p:txBody>
      </p:sp>
      <p:sp>
        <p:nvSpPr>
          <p:cNvPr id="4" name="Can 41">
            <a:extLst>
              <a:ext uri="{FF2B5EF4-FFF2-40B4-BE49-F238E27FC236}">
                <a16:creationId xmlns:a16="http://schemas.microsoft.com/office/drawing/2014/main" xmlns="" id="{9A01B173-D06F-4009-BA05-521E54EB0EE2}"/>
              </a:ext>
            </a:extLst>
          </p:cNvPr>
          <p:cNvSpPr/>
          <p:nvPr/>
        </p:nvSpPr>
        <p:spPr bwMode="gray">
          <a:xfrm rot="5400000">
            <a:off x="2973062" y="2811244"/>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Can 41">
            <a:extLst>
              <a:ext uri="{FF2B5EF4-FFF2-40B4-BE49-F238E27FC236}">
                <a16:creationId xmlns:a16="http://schemas.microsoft.com/office/drawing/2014/main" xmlns="" id="{98A03AE5-F1A1-4F79-BCB9-7E6AF64FC0B1}"/>
              </a:ext>
            </a:extLst>
          </p:cNvPr>
          <p:cNvSpPr/>
          <p:nvPr/>
        </p:nvSpPr>
        <p:spPr bwMode="gray">
          <a:xfrm rot="5400000">
            <a:off x="2973062" y="2293204"/>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 Box 26">
            <a:extLst>
              <a:ext uri="{FF2B5EF4-FFF2-40B4-BE49-F238E27FC236}">
                <a16:creationId xmlns:a16="http://schemas.microsoft.com/office/drawing/2014/main" xmlns="" id="{1649612E-3D6A-4DEE-8D4D-E5D429F0AF0E}"/>
              </a:ext>
            </a:extLst>
          </p:cNvPr>
          <p:cNvSpPr txBox="1">
            <a:spLocks noChangeArrowheads="1"/>
          </p:cNvSpPr>
          <p:nvPr/>
        </p:nvSpPr>
        <p:spPr bwMode="gray">
          <a:xfrm>
            <a:off x="2854523" y="4076694"/>
            <a:ext cx="756815" cy="307712"/>
          </a:xfrm>
          <a:prstGeom prst="rect">
            <a:avLst/>
          </a:prstGeom>
          <a:solidFill>
            <a:srgbClr val="FFF2CC"/>
          </a:solidFill>
          <a:ln w="9525">
            <a:noFill/>
            <a:miter lim="800000"/>
            <a:headEnd/>
            <a:tailEnd/>
          </a:ln>
        </p:spPr>
        <p:txBody>
          <a:bodyPr wrap="non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7" name="Text Box 26">
            <a:extLst>
              <a:ext uri="{FF2B5EF4-FFF2-40B4-BE49-F238E27FC236}">
                <a16:creationId xmlns:a16="http://schemas.microsoft.com/office/drawing/2014/main" xmlns="" id="{11E3791C-CCE4-4A90-964E-7C6EFB3BB885}"/>
              </a:ext>
            </a:extLst>
          </p:cNvPr>
          <p:cNvSpPr txBox="1">
            <a:spLocks noChangeArrowheads="1"/>
          </p:cNvSpPr>
          <p:nvPr/>
        </p:nvSpPr>
        <p:spPr bwMode="gray">
          <a:xfrm>
            <a:off x="2854523" y="4573036"/>
            <a:ext cx="756815" cy="307712"/>
          </a:xfrm>
          <a:prstGeom prst="rect">
            <a:avLst/>
          </a:prstGeom>
          <a:solidFill>
            <a:srgbClr val="FBE5D6"/>
          </a:solidFill>
          <a:ln w="9525">
            <a:noFill/>
            <a:miter lim="800000"/>
            <a:headEnd/>
            <a:tailEnd/>
          </a:ln>
        </p:spPr>
        <p:txBody>
          <a:bodyPr wrap="non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pic>
        <p:nvPicPr>
          <p:cNvPr id="8" name="Picture 12" descr="E:\2016.01\1.12 扁平化图标\蓝色\AR-蓝色最新-40.png">
            <a:extLst>
              <a:ext uri="{FF2B5EF4-FFF2-40B4-BE49-F238E27FC236}">
                <a16:creationId xmlns:a16="http://schemas.microsoft.com/office/drawing/2014/main" xmlns="" id="{275EC720-5783-4BE9-B67C-05BD0A56192A}"/>
              </a:ext>
            </a:extLst>
          </p:cNvPr>
          <p:cNvPicPr>
            <a:picLocks noChangeAspect="1" noChangeArrowheads="1"/>
          </p:cNvPicPr>
          <p:nvPr/>
        </p:nvPicPr>
        <p:blipFill>
          <a:blip r:embed="rId3" cstate="print"/>
          <a:srcRect/>
          <a:stretch>
            <a:fillRect/>
          </a:stretch>
        </p:blipFill>
        <p:spPr bwMode="gray">
          <a:xfrm>
            <a:off x="1070300" y="5368431"/>
            <a:ext cx="540000" cy="441818"/>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AF7AFA47-AB16-47AE-B378-16C00EC5B901}"/>
              </a:ext>
            </a:extLst>
          </p:cNvPr>
          <p:cNvPicPr>
            <a:picLocks noChangeAspect="1" noChangeArrowheads="1"/>
          </p:cNvPicPr>
          <p:nvPr/>
        </p:nvPicPr>
        <p:blipFill>
          <a:blip r:embed="rId3" cstate="print"/>
          <a:srcRect/>
          <a:stretch>
            <a:fillRect/>
          </a:stretch>
        </p:blipFill>
        <p:spPr bwMode="gray">
          <a:xfrm>
            <a:off x="4913812" y="5368431"/>
            <a:ext cx="540000" cy="441818"/>
          </a:xfrm>
          <a:prstGeom prst="rect">
            <a:avLst/>
          </a:prstGeom>
          <a:noFill/>
        </p:spPr>
      </p:pic>
      <p:cxnSp>
        <p:nvCxnSpPr>
          <p:cNvPr id="11" name="直接连接符 10">
            <a:extLst>
              <a:ext uri="{FF2B5EF4-FFF2-40B4-BE49-F238E27FC236}">
                <a16:creationId xmlns:a16="http://schemas.microsoft.com/office/drawing/2014/main" xmlns="" id="{F91135CF-161A-4268-BFC0-EC8F4ED860DC}"/>
              </a:ext>
            </a:extLst>
          </p:cNvPr>
          <p:cNvCxnSpPr>
            <a:stCxn id="8" idx="3"/>
            <a:endCxn id="9" idx="1"/>
          </p:cNvCxnSpPr>
          <p:nvPr/>
        </p:nvCxnSpPr>
        <p:spPr>
          <a:xfrm>
            <a:off x="1610300" y="5589340"/>
            <a:ext cx="330351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Freeform 159">
            <a:extLst>
              <a:ext uri="{FF2B5EF4-FFF2-40B4-BE49-F238E27FC236}">
                <a16:creationId xmlns:a16="http://schemas.microsoft.com/office/drawing/2014/main" xmlns="" id="{470C7DBA-9D61-4188-82F4-70A908127CB4}"/>
              </a:ext>
            </a:extLst>
          </p:cNvPr>
          <p:cNvSpPr/>
          <p:nvPr/>
        </p:nvSpPr>
        <p:spPr bwMode="gray">
          <a:xfrm flipH="1">
            <a:off x="2465806" y="5148250"/>
            <a:ext cx="1383886" cy="67611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MPLS/IP</a:t>
            </a:r>
          </a:p>
        </p:txBody>
      </p:sp>
      <p:sp>
        <p:nvSpPr>
          <p:cNvPr id="13" name="圆角矩形 75">
            <a:extLst>
              <a:ext uri="{FF2B5EF4-FFF2-40B4-BE49-F238E27FC236}">
                <a16:creationId xmlns:a16="http://schemas.microsoft.com/office/drawing/2014/main" xmlns="" id="{600B8FD7-C9A3-4C3E-9851-3804E28B21CB}"/>
              </a:ext>
            </a:extLst>
          </p:cNvPr>
          <p:cNvSpPr/>
          <p:nvPr/>
        </p:nvSpPr>
        <p:spPr bwMode="gray">
          <a:xfrm>
            <a:off x="558018" y="1788485"/>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VPN</a:t>
            </a:r>
          </a:p>
        </p:txBody>
      </p:sp>
      <p:sp>
        <p:nvSpPr>
          <p:cNvPr id="14" name="圆角矩形 75">
            <a:extLst>
              <a:ext uri="{FF2B5EF4-FFF2-40B4-BE49-F238E27FC236}">
                <a16:creationId xmlns:a16="http://schemas.microsoft.com/office/drawing/2014/main" xmlns="" id="{43B497D3-9EFE-4642-BA89-E511B4689E80}"/>
              </a:ext>
            </a:extLst>
          </p:cNvPr>
          <p:cNvSpPr/>
          <p:nvPr/>
        </p:nvSpPr>
        <p:spPr bwMode="gray">
          <a:xfrm>
            <a:off x="561974" y="2182505"/>
            <a:ext cx="5419725" cy="392619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a16="http://schemas.microsoft.com/office/drawing/2014/main" xmlns="" id="{0C2C3C3E-76F4-4985-9FAC-A2B35EBA91C2}"/>
              </a:ext>
            </a:extLst>
          </p:cNvPr>
          <p:cNvSpPr txBox="1"/>
          <p:nvPr/>
        </p:nvSpPr>
        <p:spPr>
          <a:xfrm>
            <a:off x="574674" y="2221958"/>
            <a:ext cx="5407025" cy="16547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30000"/>
              </a:lnSpc>
              <a:spcBef>
                <a:spcPts val="300"/>
              </a:spcBef>
            </a:pPr>
            <a:r>
              <a:rPr lang="en-US" sz="1600" dirty="0">
                <a:latin typeface="Huawei Sans" panose="020C0503030203020204" pitchFamily="34" charset="0"/>
                <a:sym typeface="Huawei Sans" panose="020C0503030203020204" pitchFamily="34" charset="0"/>
              </a:rPr>
              <a:t>The underlying bearer network of MPLS VPNs uses MPLS/IP on the forwarding plane. MPLS can carry L2VPN and L3VPN services</a:t>
            </a:r>
            <a:r>
              <a:rPr lang="en-US" sz="1600" dirty="0" smtClean="0">
                <a:latin typeface="Huawei Sans" panose="020C0503030203020204" pitchFamily="34" charset="0"/>
                <a:sym typeface="Huawei Sans" panose="020C0503030203020204" pitchFamily="34" charset="0"/>
              </a:rPr>
              <a:t>.</a:t>
            </a:r>
            <a:endParaRPr lang="en-US" altLang="zh-CN" sz="1600" dirty="0">
              <a:latin typeface="Huawei Sans" panose="020C0503030203020204" pitchFamily="34" charset="0"/>
              <a:sym typeface="Huawei Sans" panose="020C0503030203020204" pitchFamily="34" charset="0"/>
            </a:endParaRPr>
          </a:p>
        </p:txBody>
      </p:sp>
      <p:sp>
        <p:nvSpPr>
          <p:cNvPr id="16" name="Can 41">
            <a:extLst>
              <a:ext uri="{FF2B5EF4-FFF2-40B4-BE49-F238E27FC236}">
                <a16:creationId xmlns:a16="http://schemas.microsoft.com/office/drawing/2014/main" xmlns="" id="{B2949760-7E6A-4C8B-A3FE-506DF5081718}"/>
              </a:ext>
            </a:extLst>
          </p:cNvPr>
          <p:cNvSpPr/>
          <p:nvPr/>
        </p:nvSpPr>
        <p:spPr bwMode="gray">
          <a:xfrm rot="5400000">
            <a:off x="8621389" y="2811244"/>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Can 41">
            <a:extLst>
              <a:ext uri="{FF2B5EF4-FFF2-40B4-BE49-F238E27FC236}">
                <a16:creationId xmlns:a16="http://schemas.microsoft.com/office/drawing/2014/main" xmlns="" id="{ACE10E05-21E8-4233-AC98-CE419CF48407}"/>
              </a:ext>
            </a:extLst>
          </p:cNvPr>
          <p:cNvSpPr/>
          <p:nvPr/>
        </p:nvSpPr>
        <p:spPr bwMode="gray">
          <a:xfrm rot="5400000">
            <a:off x="8621389" y="2293204"/>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26">
            <a:extLst>
              <a:ext uri="{FF2B5EF4-FFF2-40B4-BE49-F238E27FC236}">
                <a16:creationId xmlns:a16="http://schemas.microsoft.com/office/drawing/2014/main" xmlns="" id="{34B94011-2577-4B56-B347-11C882A39EF9}"/>
              </a:ext>
            </a:extLst>
          </p:cNvPr>
          <p:cNvSpPr txBox="1">
            <a:spLocks noChangeArrowheads="1"/>
          </p:cNvSpPr>
          <p:nvPr/>
        </p:nvSpPr>
        <p:spPr bwMode="gray">
          <a:xfrm>
            <a:off x="8502850" y="4076694"/>
            <a:ext cx="756815" cy="307712"/>
          </a:xfrm>
          <a:prstGeom prst="rect">
            <a:avLst/>
          </a:prstGeom>
          <a:solidFill>
            <a:srgbClr val="FFF2CC"/>
          </a:solidFill>
          <a:ln w="9525">
            <a:noFill/>
            <a:miter lim="800000"/>
            <a:headEnd/>
            <a:tailEnd/>
          </a:ln>
        </p:spPr>
        <p:txBody>
          <a:bodyPr wrap="non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9" name="Text Box 26">
            <a:extLst>
              <a:ext uri="{FF2B5EF4-FFF2-40B4-BE49-F238E27FC236}">
                <a16:creationId xmlns:a16="http://schemas.microsoft.com/office/drawing/2014/main" xmlns="" id="{02C0EA86-473C-4C1D-9258-5CC32BB276DC}"/>
              </a:ext>
            </a:extLst>
          </p:cNvPr>
          <p:cNvSpPr txBox="1">
            <a:spLocks noChangeArrowheads="1"/>
          </p:cNvSpPr>
          <p:nvPr/>
        </p:nvSpPr>
        <p:spPr bwMode="gray">
          <a:xfrm>
            <a:off x="8502850" y="4573036"/>
            <a:ext cx="756815" cy="307712"/>
          </a:xfrm>
          <a:prstGeom prst="rect">
            <a:avLst/>
          </a:prstGeom>
          <a:solidFill>
            <a:srgbClr val="FBE5D6"/>
          </a:solidFill>
          <a:ln w="9525">
            <a:noFill/>
            <a:miter lim="800000"/>
            <a:headEnd/>
            <a:tailEnd/>
          </a:ln>
        </p:spPr>
        <p:txBody>
          <a:bodyPr wrap="non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pic>
        <p:nvPicPr>
          <p:cNvPr id="20" name="Picture 12" descr="E:\2016.01\1.12 扁平化图标\蓝色\AR-蓝色最新-40.png">
            <a:extLst>
              <a:ext uri="{FF2B5EF4-FFF2-40B4-BE49-F238E27FC236}">
                <a16:creationId xmlns:a16="http://schemas.microsoft.com/office/drawing/2014/main" xmlns="" id="{CCE1AB11-D432-4233-BD45-71EF9230E8FE}"/>
              </a:ext>
            </a:extLst>
          </p:cNvPr>
          <p:cNvPicPr>
            <a:picLocks noChangeAspect="1" noChangeArrowheads="1"/>
          </p:cNvPicPr>
          <p:nvPr/>
        </p:nvPicPr>
        <p:blipFill>
          <a:blip r:embed="rId3" cstate="print"/>
          <a:srcRect/>
          <a:stretch>
            <a:fillRect/>
          </a:stretch>
        </p:blipFill>
        <p:spPr bwMode="gray">
          <a:xfrm>
            <a:off x="6718627" y="5368431"/>
            <a:ext cx="540000" cy="441818"/>
          </a:xfrm>
          <a:prstGeom prst="rect">
            <a:avLst/>
          </a:prstGeom>
          <a:noFill/>
        </p:spPr>
      </p:pic>
      <p:pic>
        <p:nvPicPr>
          <p:cNvPr id="21" name="Picture 12" descr="E:\2016.01\1.12 扁平化图标\蓝色\AR-蓝色最新-40.png">
            <a:extLst>
              <a:ext uri="{FF2B5EF4-FFF2-40B4-BE49-F238E27FC236}">
                <a16:creationId xmlns:a16="http://schemas.microsoft.com/office/drawing/2014/main" xmlns="" id="{293C9736-4671-4352-B689-44C276D38DED}"/>
              </a:ext>
            </a:extLst>
          </p:cNvPr>
          <p:cNvPicPr>
            <a:picLocks noChangeAspect="1" noChangeArrowheads="1"/>
          </p:cNvPicPr>
          <p:nvPr/>
        </p:nvPicPr>
        <p:blipFill>
          <a:blip r:embed="rId3" cstate="print"/>
          <a:srcRect/>
          <a:stretch>
            <a:fillRect/>
          </a:stretch>
        </p:blipFill>
        <p:spPr bwMode="gray">
          <a:xfrm>
            <a:off x="10562139" y="5368431"/>
            <a:ext cx="540000" cy="441818"/>
          </a:xfrm>
          <a:prstGeom prst="rect">
            <a:avLst/>
          </a:prstGeom>
          <a:noFill/>
        </p:spPr>
      </p:pic>
      <p:cxnSp>
        <p:nvCxnSpPr>
          <p:cNvPr id="22" name="直接连接符 21">
            <a:extLst>
              <a:ext uri="{FF2B5EF4-FFF2-40B4-BE49-F238E27FC236}">
                <a16:creationId xmlns:a16="http://schemas.microsoft.com/office/drawing/2014/main" xmlns="" id="{47537268-5016-4329-BE1A-BD0E3E49DADE}"/>
              </a:ext>
            </a:extLst>
          </p:cNvPr>
          <p:cNvCxnSpPr>
            <a:stCxn id="20" idx="3"/>
            <a:endCxn id="21" idx="1"/>
          </p:cNvCxnSpPr>
          <p:nvPr/>
        </p:nvCxnSpPr>
        <p:spPr>
          <a:xfrm>
            <a:off x="7258627" y="5589340"/>
            <a:ext cx="330351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Freeform 159">
            <a:extLst>
              <a:ext uri="{FF2B5EF4-FFF2-40B4-BE49-F238E27FC236}">
                <a16:creationId xmlns:a16="http://schemas.microsoft.com/office/drawing/2014/main" xmlns="" id="{8EF6C4C2-DC92-4E30-B18D-C14149E7147C}"/>
              </a:ext>
            </a:extLst>
          </p:cNvPr>
          <p:cNvSpPr/>
          <p:nvPr/>
        </p:nvSpPr>
        <p:spPr bwMode="gray">
          <a:xfrm flipH="1">
            <a:off x="8114133" y="5148250"/>
            <a:ext cx="1383886" cy="67611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24" name="圆角矩形 75">
            <a:extLst>
              <a:ext uri="{FF2B5EF4-FFF2-40B4-BE49-F238E27FC236}">
                <a16:creationId xmlns:a16="http://schemas.microsoft.com/office/drawing/2014/main" xmlns="" id="{FA967C15-C2C2-4573-BE4C-4CD8623F46F1}"/>
              </a:ext>
            </a:extLst>
          </p:cNvPr>
          <p:cNvSpPr/>
          <p:nvPr/>
        </p:nvSpPr>
        <p:spPr bwMode="gray">
          <a:xfrm>
            <a:off x="6206345" y="1788485"/>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VPN</a:t>
            </a:r>
          </a:p>
        </p:txBody>
      </p:sp>
      <p:sp>
        <p:nvSpPr>
          <p:cNvPr id="25" name="圆角矩形 75">
            <a:extLst>
              <a:ext uri="{FF2B5EF4-FFF2-40B4-BE49-F238E27FC236}">
                <a16:creationId xmlns:a16="http://schemas.microsoft.com/office/drawing/2014/main" xmlns="" id="{C6EB3F09-13D5-4BDE-AAAA-1A65AEC68EDF}"/>
              </a:ext>
            </a:extLst>
          </p:cNvPr>
          <p:cNvSpPr/>
          <p:nvPr/>
        </p:nvSpPr>
        <p:spPr bwMode="gray">
          <a:xfrm>
            <a:off x="6210301" y="2182505"/>
            <a:ext cx="5419725" cy="392619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D976051F-3718-464D-AB88-3C0A1554B25D}"/>
              </a:ext>
            </a:extLst>
          </p:cNvPr>
          <p:cNvSpPr txBox="1"/>
          <p:nvPr/>
        </p:nvSpPr>
        <p:spPr>
          <a:xfrm>
            <a:off x="6223001" y="2221958"/>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30000"/>
              </a:lnSpc>
              <a:spcBef>
                <a:spcPts val="300"/>
              </a:spcBef>
            </a:pPr>
            <a:r>
              <a:rPr lang="en-US" sz="1600" dirty="0">
                <a:latin typeface="Huawei Sans" panose="020C0503030203020204" pitchFamily="34" charset="0"/>
                <a:sym typeface="Huawei Sans" panose="020C0503030203020204" pitchFamily="34" charset="0"/>
              </a:rPr>
              <a:t>The underlying bearer network of SRv6 VPNs uses IPv6 on the forwarding plane.</a:t>
            </a:r>
          </a:p>
          <a:p>
            <a:pPr>
              <a:lnSpc>
                <a:spcPct val="130000"/>
              </a:lnSpc>
              <a:spcBef>
                <a:spcPts val="300"/>
              </a:spcBef>
            </a:pPr>
            <a:r>
              <a:rPr lang="en-US" sz="1600" dirty="0">
                <a:latin typeface="Huawei Sans" panose="020C0503030203020204" pitchFamily="34" charset="0"/>
                <a:sym typeface="Huawei Sans" panose="020C0503030203020204" pitchFamily="34" charset="0"/>
              </a:rPr>
              <a:t>SRv6 is a segment routing technology that uses IPv6 addresses as segments and is widely considered as the evolution direction of next-generation WANs.</a:t>
            </a:r>
          </a:p>
        </p:txBody>
      </p:sp>
    </p:spTree>
    <p:extLst>
      <p:ext uri="{BB962C8B-B14F-4D97-AF65-F5344CB8AC3E}">
        <p14:creationId xmlns:p14="http://schemas.microsoft.com/office/powerpoint/2010/main" val="28993898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293AC8-79E7-4FA6-9BD5-443A9CF4F9D5}"/>
              </a:ext>
            </a:extLst>
          </p:cNvPr>
          <p:cNvSpPr>
            <a:spLocks noGrp="1"/>
          </p:cNvSpPr>
          <p:nvPr>
            <p:ph type="title"/>
          </p:nvPr>
        </p:nvSpPr>
        <p:spPr bwMode="gray"/>
        <p:txBody>
          <a:bodyPr/>
          <a:lstStyle/>
          <a:p>
            <a:r>
              <a:rPr lang="en-US" smtClean="0"/>
              <a:t>Hierarchical WAN VPN Technology Architecture</a:t>
            </a:r>
            <a:endParaRPr lang="en-US" dirty="0"/>
          </a:p>
        </p:txBody>
      </p:sp>
      <p:sp>
        <p:nvSpPr>
          <p:cNvPr id="3" name="文本占位符 2">
            <a:extLst>
              <a:ext uri="{FF2B5EF4-FFF2-40B4-BE49-F238E27FC236}">
                <a16:creationId xmlns:a16="http://schemas.microsoft.com/office/drawing/2014/main" xmlns="" id="{7582A35B-0DA4-4367-B95B-0D49AA1F9C2C}"/>
              </a:ext>
            </a:extLst>
          </p:cNvPr>
          <p:cNvSpPr>
            <a:spLocks noGrp="1"/>
          </p:cNvSpPr>
          <p:nvPr>
            <p:ph type="body" sz="quarter" idx="10"/>
          </p:nvPr>
        </p:nvSpPr>
        <p:spPr bwMode="gray"/>
        <p:txBody>
          <a:bodyPr/>
          <a:lstStyle/>
          <a:p>
            <a:r>
              <a:rPr lang="en-US" sz="2000" smtClean="0">
                <a:sym typeface="Huawei Sans" panose="020C0503030203020204" pitchFamily="34" charset="0"/>
              </a:rPr>
              <a:t>The WAN VPN technology architecture can be simply divided into two planes: data plane and control plane.</a:t>
            </a:r>
          </a:p>
          <a:p>
            <a:r>
              <a:rPr lang="en-US" sz="2000" smtClean="0">
                <a:sym typeface="Huawei Sans" panose="020C0503030203020204" pitchFamily="34" charset="0"/>
              </a:rPr>
              <a:t>The control plane is responsible for transmitting CE-side route information, and the data plane is responsible for forwarding packets.</a:t>
            </a:r>
            <a:endParaRPr lang="en-US" sz="2000" dirty="0">
              <a:sym typeface="Huawei Sans" panose="020C0503030203020204" pitchFamily="34" charset="0"/>
            </a:endParaRPr>
          </a:p>
        </p:txBody>
      </p:sp>
      <p:sp>
        <p:nvSpPr>
          <p:cNvPr id="4" name="圆角矩形 3">
            <a:extLst>
              <a:ext uri="{FF2B5EF4-FFF2-40B4-BE49-F238E27FC236}">
                <a16:creationId xmlns:a16="http://schemas.microsoft.com/office/drawing/2014/main" xmlns="" id="{00E949E4-A4B8-4DFB-A9FD-EA8E51318BDB}"/>
              </a:ext>
            </a:extLst>
          </p:cNvPr>
          <p:cNvSpPr/>
          <p:nvPr/>
        </p:nvSpPr>
        <p:spPr bwMode="gray">
          <a:xfrm>
            <a:off x="3660552" y="4706298"/>
            <a:ext cx="4651316" cy="1420622"/>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ED669193-5722-44B4-9CE8-C3FD987CB904}"/>
              </a:ext>
            </a:extLst>
          </p:cNvPr>
          <p:cNvSpPr txBox="1"/>
          <p:nvPr/>
        </p:nvSpPr>
        <p:spPr bwMode="gray">
          <a:xfrm>
            <a:off x="5559958" y="4797279"/>
            <a:ext cx="800219" cy="338554"/>
          </a:xfrm>
          <a:prstGeom prst="rect">
            <a:avLst/>
          </a:prstGeom>
          <a:noFill/>
        </p:spPr>
        <p:txBody>
          <a:bodyPr wrap="none" rtlCol="0">
            <a:noAutofit/>
          </a:bodyPr>
          <a:lstStyle/>
          <a:p>
            <a:pPr algn="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cxnSp>
        <p:nvCxnSpPr>
          <p:cNvPr id="7" name="直接连接符 6">
            <a:extLst>
              <a:ext uri="{FF2B5EF4-FFF2-40B4-BE49-F238E27FC236}">
                <a16:creationId xmlns:a16="http://schemas.microsoft.com/office/drawing/2014/main" xmlns="" id="{FAE46B08-9254-431B-BA4C-A8A3F105C849}"/>
              </a:ext>
            </a:extLst>
          </p:cNvPr>
          <p:cNvCxnSpPr>
            <a:stCxn id="11" idx="3"/>
            <a:endCxn id="13" idx="1"/>
          </p:cNvCxnSpPr>
          <p:nvPr/>
        </p:nvCxnSpPr>
        <p:spPr bwMode="gray">
          <a:xfrm>
            <a:off x="4426183" y="5444466"/>
            <a:ext cx="31217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4060819E-9ADC-472F-B613-43C4E94BB322}"/>
              </a:ext>
            </a:extLst>
          </p:cNvPr>
          <p:cNvGrpSpPr/>
          <p:nvPr/>
        </p:nvGrpSpPr>
        <p:grpSpPr bwMode="gray">
          <a:xfrm>
            <a:off x="5717077" y="5223557"/>
            <a:ext cx="540000" cy="787426"/>
            <a:chOff x="5312873" y="4947622"/>
            <a:chExt cx="540000" cy="787426"/>
          </a:xfrm>
        </p:grpSpPr>
        <p:pic>
          <p:nvPicPr>
            <p:cNvPr id="15" name="Picture 12" descr="E:\2016.01\1.12 扁平化图标\蓝色\AR-蓝色最新-40.png">
              <a:extLst>
                <a:ext uri="{FF2B5EF4-FFF2-40B4-BE49-F238E27FC236}">
                  <a16:creationId xmlns:a16="http://schemas.microsoft.com/office/drawing/2014/main" xmlns="" id="{28A87180-1A28-49DC-8971-DD209C4F12C4}"/>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a:extLst>
                <a:ext uri="{FF2B5EF4-FFF2-40B4-BE49-F238E27FC236}">
                  <a16:creationId xmlns:a16="http://schemas.microsoft.com/office/drawing/2014/main" xmlns="" id="{51912D8F-3A25-4F92-9BCB-BB6963FD115A}"/>
                </a:ext>
              </a:extLst>
            </p:cNvPr>
            <p:cNvSpPr txBox="1"/>
            <p:nvPr/>
          </p:nvSpPr>
          <p:spPr bwMode="gray">
            <a:xfrm>
              <a:off x="5436839" y="54272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a:extLst>
              <a:ext uri="{FF2B5EF4-FFF2-40B4-BE49-F238E27FC236}">
                <a16:creationId xmlns:a16="http://schemas.microsoft.com/office/drawing/2014/main" xmlns="" id="{16581F78-A25E-4FB1-B5E3-63FF3A809D04}"/>
              </a:ext>
            </a:extLst>
          </p:cNvPr>
          <p:cNvGrpSpPr/>
          <p:nvPr/>
        </p:nvGrpSpPr>
        <p:grpSpPr bwMode="gray">
          <a:xfrm>
            <a:off x="7547971" y="5223557"/>
            <a:ext cx="540000" cy="791004"/>
            <a:chOff x="8062138" y="4947622"/>
            <a:chExt cx="540000" cy="791004"/>
          </a:xfrm>
        </p:grpSpPr>
        <p:pic>
          <p:nvPicPr>
            <p:cNvPr id="13" name="Picture 12" descr="E:\2016.01\1.12 扁平化图标\蓝色\AR-蓝色最新-40.png">
              <a:extLst>
                <a:ext uri="{FF2B5EF4-FFF2-40B4-BE49-F238E27FC236}">
                  <a16:creationId xmlns:a16="http://schemas.microsoft.com/office/drawing/2014/main" xmlns="" id="{52E6E255-6836-4CC3-8258-485EFC0076CB}"/>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a:extLst>
                <a:ext uri="{FF2B5EF4-FFF2-40B4-BE49-F238E27FC236}">
                  <a16:creationId xmlns:a16="http://schemas.microsoft.com/office/drawing/2014/main" xmlns="" id="{2DAAC7B2-64DF-4FCC-BAC1-146BE22A8384}"/>
                </a:ext>
              </a:extLst>
            </p:cNvPr>
            <p:cNvSpPr txBox="1"/>
            <p:nvPr/>
          </p:nvSpPr>
          <p:spPr bwMode="gray">
            <a:xfrm>
              <a:off x="8084306" y="54308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a:extLst>
              <a:ext uri="{FF2B5EF4-FFF2-40B4-BE49-F238E27FC236}">
                <a16:creationId xmlns:a16="http://schemas.microsoft.com/office/drawing/2014/main" xmlns="" id="{03924D99-68BF-4A35-939D-3DF6348D3CE5}"/>
              </a:ext>
            </a:extLst>
          </p:cNvPr>
          <p:cNvGrpSpPr/>
          <p:nvPr/>
        </p:nvGrpSpPr>
        <p:grpSpPr bwMode="gray">
          <a:xfrm>
            <a:off x="3886183" y="5223557"/>
            <a:ext cx="540000" cy="787426"/>
            <a:chOff x="4088571" y="4947622"/>
            <a:chExt cx="540000" cy="787426"/>
          </a:xfrm>
        </p:grpSpPr>
        <p:pic>
          <p:nvPicPr>
            <p:cNvPr id="11" name="Picture 12" descr="E:\2016.01\1.12 扁平化图标\蓝色\AR-蓝色最新-40.png">
              <a:extLst>
                <a:ext uri="{FF2B5EF4-FFF2-40B4-BE49-F238E27FC236}">
                  <a16:creationId xmlns:a16="http://schemas.microsoft.com/office/drawing/2014/main" xmlns="" id="{469AB0AE-A496-4D84-9854-9D7E897BFE75}"/>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a:extLst>
                <a:ext uri="{FF2B5EF4-FFF2-40B4-BE49-F238E27FC236}">
                  <a16:creationId xmlns:a16="http://schemas.microsoft.com/office/drawing/2014/main" xmlns="" id="{0F362382-8DEE-4029-9219-DF4231370DE4}"/>
                </a:ext>
              </a:extLst>
            </p:cNvPr>
            <p:cNvSpPr txBox="1"/>
            <p:nvPr/>
          </p:nvSpPr>
          <p:spPr bwMode="gray">
            <a:xfrm>
              <a:off x="4109945" y="54272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nvGrpSpPr>
          <p:cNvPr id="17" name="组合 16">
            <a:extLst>
              <a:ext uri="{FF2B5EF4-FFF2-40B4-BE49-F238E27FC236}">
                <a16:creationId xmlns:a16="http://schemas.microsoft.com/office/drawing/2014/main" xmlns="" id="{23882F29-5752-4140-B5AB-C143B82B40FC}"/>
              </a:ext>
            </a:extLst>
          </p:cNvPr>
          <p:cNvGrpSpPr/>
          <p:nvPr/>
        </p:nvGrpSpPr>
        <p:grpSpPr bwMode="gray">
          <a:xfrm>
            <a:off x="2044602" y="5220573"/>
            <a:ext cx="550687" cy="788775"/>
            <a:chOff x="4073209" y="4947622"/>
            <a:chExt cx="550687" cy="788775"/>
          </a:xfrm>
        </p:grpSpPr>
        <p:pic>
          <p:nvPicPr>
            <p:cNvPr id="18" name="Picture 12" descr="E:\2016.01\1.12 扁平化图标\蓝色\AR-蓝色最新-40.png">
              <a:extLst>
                <a:ext uri="{FF2B5EF4-FFF2-40B4-BE49-F238E27FC236}">
                  <a16:creationId xmlns:a16="http://schemas.microsoft.com/office/drawing/2014/main" xmlns="" id="{5019ADB2-63B6-4A7B-9912-352F71D26958}"/>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a:extLst>
                <a:ext uri="{FF2B5EF4-FFF2-40B4-BE49-F238E27FC236}">
                  <a16:creationId xmlns:a16="http://schemas.microsoft.com/office/drawing/2014/main" xmlns="" id="{77B0E79B-075C-4E25-BFBC-20781007D0F1}"/>
                </a:ext>
              </a:extLst>
            </p:cNvPr>
            <p:cNvSpPr txBox="1"/>
            <p:nvPr/>
          </p:nvSpPr>
          <p:spPr bwMode="gray">
            <a:xfrm>
              <a:off x="4121835" y="54286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a:extLst>
              <a:ext uri="{FF2B5EF4-FFF2-40B4-BE49-F238E27FC236}">
                <a16:creationId xmlns:a16="http://schemas.microsoft.com/office/drawing/2014/main" xmlns="" id="{929CFCED-189C-4616-9D7C-D8AA748B4534}"/>
              </a:ext>
            </a:extLst>
          </p:cNvPr>
          <p:cNvSpPr/>
          <p:nvPr/>
        </p:nvSpPr>
        <p:spPr bwMode="gray">
          <a:xfrm>
            <a:off x="736633" y="4718998"/>
            <a:ext cx="2150922" cy="1369823"/>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a:extLst>
              <a:ext uri="{FF2B5EF4-FFF2-40B4-BE49-F238E27FC236}">
                <a16:creationId xmlns:a16="http://schemas.microsoft.com/office/drawing/2014/main" xmlns="" id="{CF16A058-9A58-4B15-A3A3-5E5BA77F4A83}"/>
              </a:ext>
            </a:extLst>
          </p:cNvPr>
          <p:cNvCxnSpPr>
            <a:stCxn id="18" idx="3"/>
            <a:endCxn id="11" idx="1"/>
          </p:cNvCxnSpPr>
          <p:nvPr/>
        </p:nvCxnSpPr>
        <p:spPr bwMode="gray">
          <a:xfrm>
            <a:off x="2584602" y="5441482"/>
            <a:ext cx="1301581" cy="29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5D259794-BD37-4F55-8AFF-4E910C072363}"/>
              </a:ext>
            </a:extLst>
          </p:cNvPr>
          <p:cNvCxnSpPr>
            <a:cxnSpLocks/>
            <a:stCxn id="13" idx="3"/>
            <a:endCxn id="42" idx="1"/>
          </p:cNvCxnSpPr>
          <p:nvPr/>
        </p:nvCxnSpPr>
        <p:spPr bwMode="gray">
          <a:xfrm flipV="1">
            <a:off x="8087971" y="5441482"/>
            <a:ext cx="1290893" cy="29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9421FCF8-A3A2-4402-9A3B-706D45EC7A1C}"/>
              </a:ext>
            </a:extLst>
          </p:cNvPr>
          <p:cNvSpPr txBox="1"/>
          <p:nvPr/>
        </p:nvSpPr>
        <p:spPr bwMode="gray">
          <a:xfrm>
            <a:off x="1031936" y="4831823"/>
            <a:ext cx="1388522" cy="307777"/>
          </a:xfrm>
          <a:prstGeom prst="rect">
            <a:avLst/>
          </a:prstGeom>
          <a:noFill/>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3" name="文本框 32">
            <a:extLst>
              <a:ext uri="{FF2B5EF4-FFF2-40B4-BE49-F238E27FC236}">
                <a16:creationId xmlns:a16="http://schemas.microsoft.com/office/drawing/2014/main" xmlns="" id="{801652EE-3435-4377-99DE-EFAC0EE87951}"/>
              </a:ext>
            </a:extLst>
          </p:cNvPr>
          <p:cNvSpPr txBox="1"/>
          <p:nvPr/>
        </p:nvSpPr>
        <p:spPr bwMode="gray">
          <a:xfrm>
            <a:off x="1010512" y="5241529"/>
            <a:ext cx="1124026" cy="35016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cxnSp>
        <p:nvCxnSpPr>
          <p:cNvPr id="37" name="直接箭头连接符 36">
            <a:extLst>
              <a:ext uri="{FF2B5EF4-FFF2-40B4-BE49-F238E27FC236}">
                <a16:creationId xmlns:a16="http://schemas.microsoft.com/office/drawing/2014/main" xmlns="" id="{222E1787-AB20-4B17-A3C3-5930693F676D}"/>
              </a:ext>
            </a:extLst>
          </p:cNvPr>
          <p:cNvCxnSpPr>
            <a:cxnSpLocks/>
          </p:cNvCxnSpPr>
          <p:nvPr/>
        </p:nvCxnSpPr>
        <p:spPr bwMode="gray">
          <a:xfrm>
            <a:off x="3686217" y="3651738"/>
            <a:ext cx="4406839" cy="0"/>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xmlns="" id="{D22682A0-A8D9-4D72-8920-C88BC5DBC068}"/>
              </a:ext>
            </a:extLst>
          </p:cNvPr>
          <p:cNvSpPr txBox="1"/>
          <p:nvPr/>
        </p:nvSpPr>
        <p:spPr bwMode="gray">
          <a:xfrm rot="21593967">
            <a:off x="3660820" y="3176381"/>
            <a:ext cx="1388522" cy="307777"/>
          </a:xfrm>
          <a:prstGeom prst="rect">
            <a:avLst/>
          </a:prstGeom>
          <a:noFill/>
          <a:ln w="31750">
            <a:noFill/>
          </a:ln>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42" name="Picture 12" descr="E:\2016.01\1.12 扁平化图标\蓝色\AR-蓝色最新-40.png">
            <a:extLst>
              <a:ext uri="{FF2B5EF4-FFF2-40B4-BE49-F238E27FC236}">
                <a16:creationId xmlns:a16="http://schemas.microsoft.com/office/drawing/2014/main" xmlns="" id="{D449100C-5C64-4A82-B4DC-C54A1B2AABD3}"/>
              </a:ext>
            </a:extLst>
          </p:cNvPr>
          <p:cNvPicPr>
            <a:picLocks noChangeAspect="1" noChangeArrowheads="1"/>
          </p:cNvPicPr>
          <p:nvPr/>
        </p:nvPicPr>
        <p:blipFill>
          <a:blip r:embed="rId3" cstate="print"/>
          <a:srcRect/>
          <a:stretch>
            <a:fillRect/>
          </a:stretch>
        </p:blipFill>
        <p:spPr bwMode="gray">
          <a:xfrm>
            <a:off x="9378864" y="5220573"/>
            <a:ext cx="540000" cy="441818"/>
          </a:xfrm>
          <a:prstGeom prst="rect">
            <a:avLst/>
          </a:prstGeom>
          <a:noFill/>
        </p:spPr>
      </p:pic>
      <p:sp>
        <p:nvSpPr>
          <p:cNvPr id="43" name="文本框 42">
            <a:extLst>
              <a:ext uri="{FF2B5EF4-FFF2-40B4-BE49-F238E27FC236}">
                <a16:creationId xmlns:a16="http://schemas.microsoft.com/office/drawing/2014/main" xmlns="" id="{3DDC6955-1168-4642-B045-0B667B158B02}"/>
              </a:ext>
            </a:extLst>
          </p:cNvPr>
          <p:cNvSpPr txBox="1"/>
          <p:nvPr/>
        </p:nvSpPr>
        <p:spPr bwMode="gray">
          <a:xfrm>
            <a:off x="9391917" y="5700222"/>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49" name="圆角矩形 19">
            <a:extLst>
              <a:ext uri="{FF2B5EF4-FFF2-40B4-BE49-F238E27FC236}">
                <a16:creationId xmlns:a16="http://schemas.microsoft.com/office/drawing/2014/main" xmlns="" id="{1F7C1EF3-B197-4F84-B245-F60D22D94F24}"/>
              </a:ext>
            </a:extLst>
          </p:cNvPr>
          <p:cNvSpPr/>
          <p:nvPr/>
        </p:nvSpPr>
        <p:spPr bwMode="gray">
          <a:xfrm>
            <a:off x="9092069" y="4718998"/>
            <a:ext cx="2046988" cy="1369823"/>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a:extLst>
              <a:ext uri="{FF2B5EF4-FFF2-40B4-BE49-F238E27FC236}">
                <a16:creationId xmlns:a16="http://schemas.microsoft.com/office/drawing/2014/main" xmlns="" id="{66A1D9D2-50E2-472D-9FCE-3DE7CF22E77C}"/>
              </a:ext>
            </a:extLst>
          </p:cNvPr>
          <p:cNvSpPr txBox="1"/>
          <p:nvPr/>
        </p:nvSpPr>
        <p:spPr bwMode="gray">
          <a:xfrm>
            <a:off x="9459710" y="4831823"/>
            <a:ext cx="1388522" cy="307777"/>
          </a:xfrm>
          <a:prstGeom prst="rect">
            <a:avLst/>
          </a:prstGeom>
          <a:noFill/>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51" name="文本框 50">
            <a:extLst>
              <a:ext uri="{FF2B5EF4-FFF2-40B4-BE49-F238E27FC236}">
                <a16:creationId xmlns:a16="http://schemas.microsoft.com/office/drawing/2014/main" xmlns="" id="{226CFED5-9BD2-4C4F-9146-F3A0CC6FB0AA}"/>
              </a:ext>
            </a:extLst>
          </p:cNvPr>
          <p:cNvSpPr txBox="1"/>
          <p:nvPr/>
        </p:nvSpPr>
        <p:spPr bwMode="gray">
          <a:xfrm>
            <a:off x="10105020" y="5219732"/>
            <a:ext cx="1114408" cy="35016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54" name="文本框 53">
            <a:extLst>
              <a:ext uri="{FF2B5EF4-FFF2-40B4-BE49-F238E27FC236}">
                <a16:creationId xmlns:a16="http://schemas.microsoft.com/office/drawing/2014/main" xmlns="" id="{9478B0DB-D543-46D5-A802-C2EE7E040726}"/>
              </a:ext>
            </a:extLst>
          </p:cNvPr>
          <p:cNvSpPr txBox="1"/>
          <p:nvPr/>
        </p:nvSpPr>
        <p:spPr bwMode="gray">
          <a:xfrm rot="21593967">
            <a:off x="6838078" y="3166931"/>
            <a:ext cx="1388522" cy="307777"/>
          </a:xfrm>
          <a:prstGeom prst="rect">
            <a:avLst/>
          </a:prstGeom>
          <a:noFill/>
          <a:ln w="31750">
            <a:noFill/>
          </a:ln>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57" name="直接箭头连接符 56">
            <a:extLst>
              <a:ext uri="{FF2B5EF4-FFF2-40B4-BE49-F238E27FC236}">
                <a16:creationId xmlns:a16="http://schemas.microsoft.com/office/drawing/2014/main" xmlns="" id="{4F5162DC-841A-4669-959E-55AE156BDCB3}"/>
              </a:ext>
            </a:extLst>
          </p:cNvPr>
          <p:cNvCxnSpPr>
            <a:cxnSpLocks/>
          </p:cNvCxnSpPr>
          <p:nvPr/>
        </p:nvCxnSpPr>
        <p:spPr bwMode="gray">
          <a:xfrm>
            <a:off x="3675594" y="4294676"/>
            <a:ext cx="4406839" cy="0"/>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159D5EC5-045F-4040-987F-93A59A7E3747}"/>
              </a:ext>
            </a:extLst>
          </p:cNvPr>
          <p:cNvSpPr txBox="1"/>
          <p:nvPr/>
        </p:nvSpPr>
        <p:spPr bwMode="gray">
          <a:xfrm>
            <a:off x="4969790" y="2997538"/>
            <a:ext cx="1980554"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Bidirectional route transmission</a:t>
            </a:r>
          </a:p>
        </p:txBody>
      </p:sp>
      <p:sp>
        <p:nvSpPr>
          <p:cNvPr id="59" name="文本框 58">
            <a:extLst>
              <a:ext uri="{FF2B5EF4-FFF2-40B4-BE49-F238E27FC236}">
                <a16:creationId xmlns:a16="http://schemas.microsoft.com/office/drawing/2014/main" xmlns="" id="{70422CD4-A59F-48FA-BF08-0AE6FC266A8E}"/>
              </a:ext>
            </a:extLst>
          </p:cNvPr>
          <p:cNvSpPr txBox="1"/>
          <p:nvPr/>
        </p:nvSpPr>
        <p:spPr bwMode="gray">
          <a:xfrm>
            <a:off x="5154673" y="3855799"/>
            <a:ext cx="1415772" cy="338554"/>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Bidirectional packet forwarding</a:t>
            </a:r>
          </a:p>
        </p:txBody>
      </p:sp>
      <p:sp>
        <p:nvSpPr>
          <p:cNvPr id="60" name="文本框 59">
            <a:extLst>
              <a:ext uri="{FF2B5EF4-FFF2-40B4-BE49-F238E27FC236}">
                <a16:creationId xmlns:a16="http://schemas.microsoft.com/office/drawing/2014/main" xmlns="" id="{C66C0F5E-1326-4B4B-B824-B8BC434E8A19}"/>
              </a:ext>
            </a:extLst>
          </p:cNvPr>
          <p:cNvSpPr txBox="1"/>
          <p:nvPr/>
        </p:nvSpPr>
        <p:spPr bwMode="gray">
          <a:xfrm>
            <a:off x="1333074" y="3176071"/>
            <a:ext cx="1781132" cy="338554"/>
          </a:xfrm>
          <a:prstGeom prst="rect">
            <a:avLst/>
          </a:prstGeom>
          <a:solidFill>
            <a:srgbClr val="30B5C5"/>
          </a:solidFill>
        </p:spPr>
        <p:txBody>
          <a:bodyPr wrap="non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61" name="文本框 60">
            <a:extLst>
              <a:ext uri="{FF2B5EF4-FFF2-40B4-BE49-F238E27FC236}">
                <a16:creationId xmlns:a16="http://schemas.microsoft.com/office/drawing/2014/main" xmlns="" id="{3FE04718-F38B-4A4C-A401-5A0C6CF3D8A8}"/>
              </a:ext>
            </a:extLst>
          </p:cNvPr>
          <p:cNvSpPr txBox="1"/>
          <p:nvPr/>
        </p:nvSpPr>
        <p:spPr bwMode="gray">
          <a:xfrm>
            <a:off x="1330599" y="3899895"/>
            <a:ext cx="1792494" cy="338554"/>
          </a:xfrm>
          <a:prstGeom prst="rect">
            <a:avLst/>
          </a:prstGeom>
          <a:solidFill>
            <a:srgbClr val="30B5C5"/>
          </a:solidFill>
        </p:spPr>
        <p:txBody>
          <a:bodyPr wrap="non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plane</a:t>
            </a:r>
          </a:p>
        </p:txBody>
      </p:sp>
    </p:spTree>
    <p:extLst>
      <p:ext uri="{BB962C8B-B14F-4D97-AF65-F5344CB8AC3E}">
        <p14:creationId xmlns:p14="http://schemas.microsoft.com/office/powerpoint/2010/main" val="4151371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CAB898-629D-4A1E-8FAB-83334AC9ABA3}"/>
              </a:ext>
            </a:extLst>
          </p:cNvPr>
          <p:cNvSpPr>
            <a:spLocks noGrp="1"/>
          </p:cNvSpPr>
          <p:nvPr>
            <p:ph type="title"/>
          </p:nvPr>
        </p:nvSpPr>
        <p:spPr bwMode="gray"/>
        <p:txBody>
          <a:bodyPr/>
          <a:lstStyle/>
          <a:p>
            <a:r>
              <a:rPr lang="en-US" smtClean="0"/>
              <a:t>Overview of WAN VPN Technologies</a:t>
            </a:r>
            <a:endParaRPr lang="en-US" dirty="0"/>
          </a:p>
        </p:txBody>
      </p:sp>
      <p:sp>
        <p:nvSpPr>
          <p:cNvPr id="3" name="文本占位符 2">
            <a:extLst>
              <a:ext uri="{FF2B5EF4-FFF2-40B4-BE49-F238E27FC236}">
                <a16:creationId xmlns:a16="http://schemas.microsoft.com/office/drawing/2014/main" xmlns="" id="{48689E98-0057-45DA-98E9-58519E0A3397}"/>
              </a:ext>
            </a:extLst>
          </p:cNvPr>
          <p:cNvSpPr>
            <a:spLocks noGrp="1"/>
          </p:cNvSpPr>
          <p:nvPr>
            <p:ph type="body" sz="quarter" idx="10"/>
          </p:nvPr>
        </p:nvSpPr>
        <p:spPr bwMode="gray"/>
        <p:txBody>
          <a:bodyPr/>
          <a:lstStyle/>
          <a:p>
            <a:r>
              <a:rPr lang="en-US" sz="1800" smtClean="0">
                <a:sym typeface="Huawei Sans" panose="020C0503030203020204" pitchFamily="34" charset="0"/>
              </a:rPr>
              <a:t>In the course of development, IP technologies are constantly evolving. There are multiple types of WAN VPN control and data plane technologies, and these technologies can be flexibly combined to meet the requirements of different service scenarios.</a:t>
            </a:r>
          </a:p>
          <a:p>
            <a:pPr lvl="1"/>
            <a:r>
              <a:rPr lang="en-US" sz="1600" smtClean="0">
                <a:sym typeface="Huawei Sans" panose="020C0503030203020204" pitchFamily="34" charset="0"/>
              </a:rPr>
              <a:t>The control plane uses MP-BGP, which supports the use of different address families to transmit different route information.</a:t>
            </a:r>
          </a:p>
          <a:p>
            <a:pPr lvl="1"/>
            <a:r>
              <a:rPr lang="en-US" sz="1600" smtClean="0">
                <a:sym typeface="Huawei Sans" panose="020C0503030203020204" pitchFamily="34" charset="0"/>
              </a:rPr>
              <a:t>The WAN data plane mainly uses MPLS/IP, SR-MPLS, or SRv6.</a:t>
            </a:r>
            <a:endParaRPr lang="en-US" sz="1600" dirty="0">
              <a:sym typeface="Huawei Sans" panose="020C0503030203020204" pitchFamily="34" charset="0"/>
            </a:endParaRPr>
          </a:p>
        </p:txBody>
      </p:sp>
      <p:sp>
        <p:nvSpPr>
          <p:cNvPr id="4" name="矩形 3">
            <a:extLst>
              <a:ext uri="{FF2B5EF4-FFF2-40B4-BE49-F238E27FC236}">
                <a16:creationId xmlns:a16="http://schemas.microsoft.com/office/drawing/2014/main" xmlns="" id="{EDB145DD-8032-45CE-83A5-4369B1C538E4}"/>
              </a:ext>
            </a:extLst>
          </p:cNvPr>
          <p:cNvSpPr/>
          <p:nvPr/>
        </p:nvSpPr>
        <p:spPr bwMode="gray">
          <a:xfrm>
            <a:off x="1386458" y="3737626"/>
            <a:ext cx="2817242" cy="1087198"/>
          </a:xfrm>
          <a:prstGeom prst="rect">
            <a:avLst/>
          </a:prstGeom>
          <a:solidFill>
            <a:srgbClr val="56C4D2"/>
          </a:solidFill>
          <a:ln>
            <a:solidFill>
              <a:schemeClr val="bg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10">
            <a:extLst>
              <a:ext uri="{FF2B5EF4-FFF2-40B4-BE49-F238E27FC236}">
                <a16:creationId xmlns:a16="http://schemas.microsoft.com/office/drawing/2014/main" xmlns="" id="{FCED3098-D851-46B2-A45A-AD877D377FBA}"/>
              </a:ext>
            </a:extLst>
          </p:cNvPr>
          <p:cNvSpPr txBox="1"/>
          <p:nvPr/>
        </p:nvSpPr>
        <p:spPr bwMode="gray">
          <a:xfrm>
            <a:off x="1934914" y="4034430"/>
            <a:ext cx="1702710" cy="646331"/>
          </a:xfrm>
          <a:prstGeom prst="rect">
            <a:avLst/>
          </a:prstGeom>
          <a:noFill/>
        </p:spPr>
        <p:txBody>
          <a:bodyPr wrap="none" rtlCol="0">
            <a:noAutofit/>
          </a:bodyPr>
          <a:lstStyle/>
          <a:p>
            <a:pPr algn="ctr" fontAlgn="ctr"/>
            <a:r>
              <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 plane (MP-BGP)</a:t>
            </a:r>
          </a:p>
          <a:p>
            <a:pPr algn="ctr" fontAlgn="ctr"/>
            <a:endPar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a:extLst>
              <a:ext uri="{FF2B5EF4-FFF2-40B4-BE49-F238E27FC236}">
                <a16:creationId xmlns:a16="http://schemas.microsoft.com/office/drawing/2014/main" xmlns="" id="{A202E1DE-8960-419D-8CBC-A7C4FE11A376}"/>
              </a:ext>
            </a:extLst>
          </p:cNvPr>
          <p:cNvSpPr/>
          <p:nvPr/>
        </p:nvSpPr>
        <p:spPr bwMode="gray">
          <a:xfrm>
            <a:off x="1386457" y="5043073"/>
            <a:ext cx="2817242" cy="1087198"/>
          </a:xfrm>
          <a:prstGeom prst="rect">
            <a:avLst/>
          </a:prstGeom>
          <a:solidFill>
            <a:srgbClr val="81C15F"/>
          </a:solidFill>
          <a:ln>
            <a:solidFill>
              <a:schemeClr val="bg1"/>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11">
            <a:extLst>
              <a:ext uri="{FF2B5EF4-FFF2-40B4-BE49-F238E27FC236}">
                <a16:creationId xmlns:a16="http://schemas.microsoft.com/office/drawing/2014/main" xmlns="" id="{2B3AFAAA-3986-404F-8A84-A06A88081CE5}"/>
              </a:ext>
            </a:extLst>
          </p:cNvPr>
          <p:cNvSpPr txBox="1"/>
          <p:nvPr/>
        </p:nvSpPr>
        <p:spPr bwMode="gray">
          <a:xfrm>
            <a:off x="2083192" y="5407613"/>
            <a:ext cx="1406154" cy="369332"/>
          </a:xfrm>
          <a:prstGeom prst="rect">
            <a:avLst/>
          </a:prstGeom>
          <a:noFill/>
        </p:spPr>
        <p:txBody>
          <a:bodyPr wrap="none" rtlCol="0">
            <a:noAutofit/>
          </a:bodyPr>
          <a:lstStyle/>
          <a:p>
            <a:pPr algn="ctr" fontAlgn="ctr"/>
            <a:r>
              <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plane</a:t>
            </a:r>
          </a:p>
        </p:txBody>
      </p:sp>
      <p:sp>
        <p:nvSpPr>
          <p:cNvPr id="13" name="文本框 12">
            <a:extLst>
              <a:ext uri="{FF2B5EF4-FFF2-40B4-BE49-F238E27FC236}">
                <a16:creationId xmlns:a16="http://schemas.microsoft.com/office/drawing/2014/main" xmlns="" id="{202AA5D0-6C56-48ED-A402-6A15BAFA5118}"/>
              </a:ext>
            </a:extLst>
          </p:cNvPr>
          <p:cNvSpPr txBox="1"/>
          <p:nvPr/>
        </p:nvSpPr>
        <p:spPr bwMode="gray">
          <a:xfrm rot="21593967">
            <a:off x="4821382" y="4150730"/>
            <a:ext cx="1128835"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L3VPNv4</a:t>
            </a:r>
          </a:p>
        </p:txBody>
      </p:sp>
      <p:sp>
        <p:nvSpPr>
          <p:cNvPr id="14" name="文本框 13">
            <a:extLst>
              <a:ext uri="{FF2B5EF4-FFF2-40B4-BE49-F238E27FC236}">
                <a16:creationId xmlns:a16="http://schemas.microsoft.com/office/drawing/2014/main" xmlns="" id="{0E760C2E-C40E-4E36-8284-F8A49F464259}"/>
              </a:ext>
            </a:extLst>
          </p:cNvPr>
          <p:cNvSpPr txBox="1"/>
          <p:nvPr/>
        </p:nvSpPr>
        <p:spPr bwMode="gray">
          <a:xfrm rot="21593967">
            <a:off x="7642984" y="4150730"/>
            <a:ext cx="885179"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L2VPN</a:t>
            </a:r>
          </a:p>
        </p:txBody>
      </p:sp>
      <p:sp>
        <p:nvSpPr>
          <p:cNvPr id="15" name="文本框 14">
            <a:extLst>
              <a:ext uri="{FF2B5EF4-FFF2-40B4-BE49-F238E27FC236}">
                <a16:creationId xmlns:a16="http://schemas.microsoft.com/office/drawing/2014/main" xmlns="" id="{EC003380-892F-4E0E-A3E1-A71AD99C8AFC}"/>
              </a:ext>
            </a:extLst>
          </p:cNvPr>
          <p:cNvSpPr txBox="1"/>
          <p:nvPr/>
        </p:nvSpPr>
        <p:spPr bwMode="gray">
          <a:xfrm rot="21593967">
            <a:off x="5136852" y="5427842"/>
            <a:ext cx="1056700"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MPLS/IP</a:t>
            </a:r>
          </a:p>
        </p:txBody>
      </p:sp>
      <p:sp>
        <p:nvSpPr>
          <p:cNvPr id="16" name="文本框 15">
            <a:extLst>
              <a:ext uri="{FF2B5EF4-FFF2-40B4-BE49-F238E27FC236}">
                <a16:creationId xmlns:a16="http://schemas.microsoft.com/office/drawing/2014/main" xmlns="" id="{6B51043A-7CCC-4B05-9D55-7D6F31787C0B}"/>
              </a:ext>
            </a:extLst>
          </p:cNvPr>
          <p:cNvSpPr txBox="1"/>
          <p:nvPr/>
        </p:nvSpPr>
        <p:spPr bwMode="gray">
          <a:xfrm rot="21593967">
            <a:off x="6715104" y="5427842"/>
            <a:ext cx="1127232"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17" name="文本框 16">
            <a:extLst>
              <a:ext uri="{FF2B5EF4-FFF2-40B4-BE49-F238E27FC236}">
                <a16:creationId xmlns:a16="http://schemas.microsoft.com/office/drawing/2014/main" xmlns="" id="{B824939B-EC5E-4C57-BBE5-75131CC268F1}"/>
              </a:ext>
            </a:extLst>
          </p:cNvPr>
          <p:cNvSpPr txBox="1"/>
          <p:nvPr/>
        </p:nvSpPr>
        <p:spPr bwMode="gray">
          <a:xfrm rot="21593967">
            <a:off x="8443055" y="5427842"/>
            <a:ext cx="692818"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18" name="文本框 17">
            <a:extLst>
              <a:ext uri="{FF2B5EF4-FFF2-40B4-BE49-F238E27FC236}">
                <a16:creationId xmlns:a16="http://schemas.microsoft.com/office/drawing/2014/main" xmlns="" id="{CEE3A0E8-7167-4285-8CAD-E1637F426DC3}"/>
              </a:ext>
            </a:extLst>
          </p:cNvPr>
          <p:cNvSpPr txBox="1"/>
          <p:nvPr/>
        </p:nvSpPr>
        <p:spPr bwMode="gray">
          <a:xfrm rot="21593967">
            <a:off x="6232183" y="4150730"/>
            <a:ext cx="1128835"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L3VPNv6</a:t>
            </a:r>
          </a:p>
        </p:txBody>
      </p:sp>
      <p:sp>
        <p:nvSpPr>
          <p:cNvPr id="19" name="矩形: 圆角 18">
            <a:extLst>
              <a:ext uri="{FF2B5EF4-FFF2-40B4-BE49-F238E27FC236}">
                <a16:creationId xmlns:a16="http://schemas.microsoft.com/office/drawing/2014/main" xmlns="" id="{6413D208-67BE-4754-8A4E-2FCC67944F2C}"/>
              </a:ext>
            </a:extLst>
          </p:cNvPr>
          <p:cNvSpPr/>
          <p:nvPr/>
        </p:nvSpPr>
        <p:spPr bwMode="gray">
          <a:xfrm>
            <a:off x="4557722" y="5100841"/>
            <a:ext cx="5329726" cy="1051290"/>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xmlns="" id="{1754E822-505E-40B6-BA38-803B1A563EF1}"/>
              </a:ext>
            </a:extLst>
          </p:cNvPr>
          <p:cNvSpPr txBox="1"/>
          <p:nvPr/>
        </p:nvSpPr>
        <p:spPr bwMode="gray">
          <a:xfrm rot="21593967">
            <a:off x="8810128" y="4150730"/>
            <a:ext cx="764954" cy="369332"/>
          </a:xfrm>
          <a:prstGeom prst="rect">
            <a:avLst/>
          </a:prstGeom>
          <a:noFill/>
          <a:ln w="31750">
            <a:solidFill>
              <a:srgbClr val="8BC9A0"/>
            </a:solidFill>
          </a:ln>
        </p:spPr>
        <p:txBody>
          <a:bodyPr wrap="non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EVPN</a:t>
            </a:r>
          </a:p>
        </p:txBody>
      </p:sp>
      <p:sp>
        <p:nvSpPr>
          <p:cNvPr id="21" name="矩形: 圆角 20">
            <a:extLst>
              <a:ext uri="{FF2B5EF4-FFF2-40B4-BE49-F238E27FC236}">
                <a16:creationId xmlns:a16="http://schemas.microsoft.com/office/drawing/2014/main" xmlns="" id="{2D98EF44-BCC5-431B-A7E7-6172D6F2E060}"/>
              </a:ext>
            </a:extLst>
          </p:cNvPr>
          <p:cNvSpPr/>
          <p:nvPr/>
        </p:nvSpPr>
        <p:spPr bwMode="gray">
          <a:xfrm>
            <a:off x="4557722" y="3750326"/>
            <a:ext cx="5329726" cy="1174750"/>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021750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WAN VPN Overview</a:t>
            </a:r>
          </a:p>
          <a:p>
            <a:r>
              <a:rPr lang="en-US" b="1" dirty="0">
                <a:latin typeface="Huawei Sans" panose="020C0503030203020204" pitchFamily="34" charset="0"/>
                <a:sym typeface="Huawei Sans" panose="020C0503030203020204" pitchFamily="34" charset="0"/>
              </a:rPr>
              <a:t>MP-BGP Overview</a:t>
            </a:r>
          </a:p>
          <a:p>
            <a:r>
              <a:rPr lang="en-US" dirty="0">
                <a:solidFill>
                  <a:schemeClr val="bg1">
                    <a:lumMod val="50000"/>
                  </a:schemeClr>
                </a:solidFill>
                <a:latin typeface="Huawei Sans" panose="020C0503030203020204" pitchFamily="34" charset="0"/>
                <a:sym typeface="Huawei Sans" panose="020C0503030203020204" pitchFamily="34" charset="0"/>
              </a:rPr>
              <a:t>WAN VPN Architecture Fundamentals and Technology Evolution</a:t>
            </a:r>
          </a:p>
        </p:txBody>
      </p:sp>
    </p:spTree>
    <p:extLst>
      <p:ext uri="{BB962C8B-B14F-4D97-AF65-F5344CB8AC3E}">
        <p14:creationId xmlns:p14="http://schemas.microsoft.com/office/powerpoint/2010/main" val="20117753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箭头连接符 26"/>
          <p:cNvCxnSpPr/>
          <p:nvPr/>
        </p:nvCxnSpPr>
        <p:spPr bwMode="gray">
          <a:xfrm>
            <a:off x="5971515" y="5053048"/>
            <a:ext cx="2752114" cy="0"/>
          </a:xfrm>
          <a:prstGeom prst="straightConnector1">
            <a:avLst/>
          </a:prstGeom>
          <a:ln w="38100">
            <a:solidFill>
              <a:srgbClr val="F4B18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a:off x="2434756" y="5053048"/>
            <a:ext cx="2752114" cy="0"/>
          </a:xfrm>
          <a:prstGeom prst="straightConnector1">
            <a:avLst/>
          </a:prstGeom>
          <a:ln w="381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E68337F0-8078-48C3-9ADA-FD5F90344FB7}"/>
              </a:ext>
            </a:extLst>
          </p:cNvPr>
          <p:cNvSpPr>
            <a:spLocks noGrp="1"/>
          </p:cNvSpPr>
          <p:nvPr>
            <p:ph type="title"/>
          </p:nvPr>
        </p:nvSpPr>
        <p:spPr bwMode="gray"/>
        <p:txBody>
          <a:bodyPr/>
          <a:lstStyle/>
          <a:p>
            <a:r>
              <a:rPr lang="en-US" smtClean="0"/>
              <a:t>MP-BGP Overview</a:t>
            </a:r>
            <a:endParaRPr lang="en-US" dirty="0"/>
          </a:p>
        </p:txBody>
      </p:sp>
      <p:sp>
        <p:nvSpPr>
          <p:cNvPr id="3" name="文本占位符 2">
            <a:extLst>
              <a:ext uri="{FF2B5EF4-FFF2-40B4-BE49-F238E27FC236}">
                <a16:creationId xmlns:a16="http://schemas.microsoft.com/office/drawing/2014/main" xmlns="" id="{DEC3EC81-19D5-4ACF-8BAA-EF669C471918}"/>
              </a:ext>
            </a:extLst>
          </p:cNvPr>
          <p:cNvSpPr>
            <a:spLocks noGrp="1"/>
          </p:cNvSpPr>
          <p:nvPr>
            <p:ph type="body" sz="quarter" idx="10"/>
          </p:nvPr>
        </p:nvSpPr>
        <p:spPr bwMode="gray"/>
        <p:txBody>
          <a:bodyPr/>
          <a:lstStyle/>
          <a:p>
            <a:r>
              <a:rPr lang="en-US" sz="1800" smtClean="0">
                <a:sym typeface="Huawei Sans" panose="020C0503030203020204" pitchFamily="34" charset="0"/>
              </a:rPr>
              <a:t>Multiprotocol Extensions for BGP-4 (MP-BGP), defined in RFC 4760, is used to extend BGP-4 to enable BGP to carry route information for multiple network layer protocols, such as IPv6, L3VPN, and EVPN.</a:t>
            </a:r>
          </a:p>
          <a:p>
            <a:r>
              <a:rPr lang="en-US" sz="1800" smtClean="0">
                <a:sym typeface="Huawei Sans" panose="020C0503030203020204" pitchFamily="34" charset="0"/>
              </a:rPr>
              <a:t>The extensions are backward compatible. That is, a router that supports MP-BGP can exchange route information with a router that supports only BGP-4.</a:t>
            </a:r>
          </a:p>
          <a:p>
            <a:pPr lvl="1"/>
            <a:endParaRPr lang="en-US" altLang="zh-CN" sz="1600" dirty="0">
              <a:sym typeface="Huawei Sans" panose="020C0503030203020204" pitchFamily="34" charset="0"/>
            </a:endParaRPr>
          </a:p>
        </p:txBody>
      </p:sp>
      <p:pic>
        <p:nvPicPr>
          <p:cNvPr id="4" name="Picture 12" descr="E:\2016.01\1.12 扁平化图标\蓝色\AR-蓝色最新-40.png">
            <a:extLst>
              <a:ext uri="{FF2B5EF4-FFF2-40B4-BE49-F238E27FC236}">
                <a16:creationId xmlns:a16="http://schemas.microsoft.com/office/drawing/2014/main" xmlns="" id="{D9C773D5-5855-48D7-92E3-13267A61E277}"/>
              </a:ext>
            </a:extLst>
          </p:cNvPr>
          <p:cNvPicPr>
            <a:picLocks noChangeAspect="1" noChangeArrowheads="1"/>
          </p:cNvPicPr>
          <p:nvPr/>
        </p:nvPicPr>
        <p:blipFill>
          <a:blip r:embed="rId3" cstate="print"/>
          <a:srcRect/>
          <a:stretch>
            <a:fillRect/>
          </a:stretch>
        </p:blipFill>
        <p:spPr bwMode="gray">
          <a:xfrm>
            <a:off x="5307663" y="4659495"/>
            <a:ext cx="527350" cy="431467"/>
          </a:xfrm>
          <a:prstGeom prst="rect">
            <a:avLst/>
          </a:prstGeom>
          <a:noFill/>
        </p:spPr>
      </p:pic>
      <p:pic>
        <p:nvPicPr>
          <p:cNvPr id="5" name="Picture 12" descr="E:\2016.01\1.12 扁平化图标\蓝色\AR-蓝色最新-40.png">
            <a:extLst>
              <a:ext uri="{FF2B5EF4-FFF2-40B4-BE49-F238E27FC236}">
                <a16:creationId xmlns:a16="http://schemas.microsoft.com/office/drawing/2014/main" xmlns="" id="{4183C38E-6C87-4112-88BB-70582FE2005B}"/>
              </a:ext>
            </a:extLst>
          </p:cNvPr>
          <p:cNvPicPr>
            <a:picLocks noChangeAspect="1" noChangeArrowheads="1"/>
          </p:cNvPicPr>
          <p:nvPr/>
        </p:nvPicPr>
        <p:blipFill>
          <a:blip r:embed="rId3" cstate="print"/>
          <a:srcRect/>
          <a:stretch>
            <a:fillRect/>
          </a:stretch>
        </p:blipFill>
        <p:spPr bwMode="gray">
          <a:xfrm>
            <a:off x="1800450" y="4659495"/>
            <a:ext cx="527350" cy="431467"/>
          </a:xfrm>
          <a:prstGeom prst="rect">
            <a:avLst/>
          </a:prstGeom>
          <a:noFill/>
        </p:spPr>
      </p:pic>
      <p:pic>
        <p:nvPicPr>
          <p:cNvPr id="6" name="Picture 12" descr="E:\2016.01\1.12 扁平化图标\蓝色\AR-蓝色最新-40.png">
            <a:extLst>
              <a:ext uri="{FF2B5EF4-FFF2-40B4-BE49-F238E27FC236}">
                <a16:creationId xmlns:a16="http://schemas.microsoft.com/office/drawing/2014/main" xmlns="" id="{7BD34FEE-CD8F-436A-BDA8-B3DFEFB074D8}"/>
              </a:ext>
            </a:extLst>
          </p:cNvPr>
          <p:cNvPicPr>
            <a:picLocks noChangeAspect="1" noChangeArrowheads="1"/>
          </p:cNvPicPr>
          <p:nvPr/>
        </p:nvPicPr>
        <p:blipFill>
          <a:blip r:embed="rId3" cstate="print"/>
          <a:srcRect/>
          <a:stretch>
            <a:fillRect/>
          </a:stretch>
        </p:blipFill>
        <p:spPr bwMode="gray">
          <a:xfrm>
            <a:off x="8911128" y="4659495"/>
            <a:ext cx="527350" cy="431467"/>
          </a:xfrm>
          <a:prstGeom prst="rect">
            <a:avLst/>
          </a:prstGeom>
          <a:noFill/>
        </p:spPr>
      </p:pic>
      <p:cxnSp>
        <p:nvCxnSpPr>
          <p:cNvPr id="7" name="直接连接符 6">
            <a:extLst>
              <a:ext uri="{FF2B5EF4-FFF2-40B4-BE49-F238E27FC236}">
                <a16:creationId xmlns:a16="http://schemas.microsoft.com/office/drawing/2014/main" xmlns="" id="{0B8D3B71-EBF4-4886-96EA-176997AACA9D}"/>
              </a:ext>
            </a:extLst>
          </p:cNvPr>
          <p:cNvCxnSpPr>
            <a:stCxn id="5" idx="3"/>
            <a:endCxn id="4" idx="1"/>
          </p:cNvCxnSpPr>
          <p:nvPr/>
        </p:nvCxnSpPr>
        <p:spPr bwMode="gray">
          <a:xfrm>
            <a:off x="2327800" y="4875229"/>
            <a:ext cx="29798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D596EB83-0405-431D-AD1D-0C306C601F01}"/>
              </a:ext>
            </a:extLst>
          </p:cNvPr>
          <p:cNvCxnSpPr>
            <a:cxnSpLocks/>
            <a:stCxn id="4" idx="3"/>
            <a:endCxn id="6" idx="1"/>
          </p:cNvCxnSpPr>
          <p:nvPr/>
        </p:nvCxnSpPr>
        <p:spPr bwMode="gray">
          <a:xfrm>
            <a:off x="5835013" y="4875229"/>
            <a:ext cx="30761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表格 13">
            <a:extLst>
              <a:ext uri="{FF2B5EF4-FFF2-40B4-BE49-F238E27FC236}">
                <a16:creationId xmlns:a16="http://schemas.microsoft.com/office/drawing/2014/main" xmlns="" id="{8E3EE429-C8C6-488D-8685-A5CF4820C02D}"/>
              </a:ext>
            </a:extLst>
          </p:cNvPr>
          <p:cNvGraphicFramePr>
            <a:graphicFrameLocks noGrp="1"/>
          </p:cNvGraphicFramePr>
          <p:nvPr>
            <p:extLst>
              <p:ext uri="{D42A27DB-BD31-4B8C-83A1-F6EECF244321}">
                <p14:modId xmlns:p14="http://schemas.microsoft.com/office/powerpoint/2010/main" val="1262227973"/>
              </p:ext>
            </p:extLst>
          </p:nvPr>
        </p:nvGraphicFramePr>
        <p:xfrm>
          <a:off x="3358460" y="4161517"/>
          <a:ext cx="904707" cy="335280"/>
        </p:xfrm>
        <a:graphic>
          <a:graphicData uri="http://schemas.openxmlformats.org/drawingml/2006/table">
            <a:tbl>
              <a:tblPr firstRow="1" bandRow="1">
                <a:tableStyleId>{72833802-FEF1-4C79-8D5D-14CF1EAF98D9}</a:tableStyleId>
              </a:tblPr>
              <a:tblGrid>
                <a:gridCol w="904707">
                  <a:extLst>
                    <a:ext uri="{9D8B030D-6E8A-4147-A177-3AD203B41FA5}">
                      <a16:colId xmlns:a16="http://schemas.microsoft.com/office/drawing/2014/main" xmlns="" val="1201483477"/>
                    </a:ext>
                  </a:extLst>
                </a:gridCol>
              </a:tblGrid>
              <a:tr h="280083">
                <a:tc>
                  <a:txBody>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26205341"/>
                  </a:ext>
                </a:extLst>
              </a:tr>
            </a:tbl>
          </a:graphicData>
        </a:graphic>
      </p:graphicFrame>
      <p:graphicFrame>
        <p:nvGraphicFramePr>
          <p:cNvPr id="10" name="表格 13">
            <a:extLst>
              <a:ext uri="{FF2B5EF4-FFF2-40B4-BE49-F238E27FC236}">
                <a16:creationId xmlns:a16="http://schemas.microsoft.com/office/drawing/2014/main" xmlns="" id="{820BD34A-0557-413A-877F-3D3B9624EFCE}"/>
              </a:ext>
            </a:extLst>
          </p:cNvPr>
          <p:cNvGraphicFramePr>
            <a:graphicFrameLocks noGrp="1"/>
          </p:cNvGraphicFramePr>
          <p:nvPr>
            <p:extLst>
              <p:ext uri="{D42A27DB-BD31-4B8C-83A1-F6EECF244321}">
                <p14:modId xmlns:p14="http://schemas.microsoft.com/office/powerpoint/2010/main" val="3226723553"/>
              </p:ext>
            </p:extLst>
          </p:nvPr>
        </p:nvGraphicFramePr>
        <p:xfrm>
          <a:off x="6905107" y="3155677"/>
          <a:ext cx="894080" cy="1341120"/>
        </p:xfrm>
        <a:graphic>
          <a:graphicData uri="http://schemas.openxmlformats.org/drawingml/2006/table">
            <a:tbl>
              <a:tblPr firstRow="1" bandRow="1">
                <a:tableStyleId>{72833802-FEF1-4C79-8D5D-14CF1EAF98D9}</a:tableStyleId>
              </a:tblPr>
              <a:tblGrid>
                <a:gridCol w="894080">
                  <a:extLst>
                    <a:ext uri="{9D8B030D-6E8A-4147-A177-3AD203B41FA5}">
                      <a16:colId xmlns:a16="http://schemas.microsoft.com/office/drawing/2014/main" xmlns="" val="1201483477"/>
                    </a:ext>
                  </a:extLst>
                </a:gridCol>
              </a:tblGrid>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a16="http://schemas.microsoft.com/office/drawing/2014/main" xmlns="" val="3176972496"/>
                  </a:ext>
                </a:extLst>
              </a:tr>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L3VPN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xmlns="" val="3288294078"/>
                  </a:ext>
                </a:extLst>
              </a:tr>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xmlns="" val="4093790808"/>
                  </a:ext>
                </a:extLst>
              </a:tr>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26205341"/>
                  </a:ext>
                </a:extLst>
              </a:tr>
            </a:tbl>
          </a:graphicData>
        </a:graphic>
      </p:graphicFrame>
      <p:sp>
        <p:nvSpPr>
          <p:cNvPr id="11" name="文本框 10">
            <a:extLst>
              <a:ext uri="{FF2B5EF4-FFF2-40B4-BE49-F238E27FC236}">
                <a16:creationId xmlns:a16="http://schemas.microsoft.com/office/drawing/2014/main" xmlns="" id="{1D918CB4-2EB5-452B-9840-A3DC91986AAF}"/>
              </a:ext>
            </a:extLst>
          </p:cNvPr>
          <p:cNvSpPr txBox="1"/>
          <p:nvPr/>
        </p:nvSpPr>
        <p:spPr bwMode="gray">
          <a:xfrm>
            <a:off x="1329483" y="4158243"/>
            <a:ext cx="1378904"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 speaker</a:t>
            </a:r>
          </a:p>
        </p:txBody>
      </p:sp>
      <p:sp>
        <p:nvSpPr>
          <p:cNvPr id="12" name="文本框 11">
            <a:extLst>
              <a:ext uri="{FF2B5EF4-FFF2-40B4-BE49-F238E27FC236}">
                <a16:creationId xmlns:a16="http://schemas.microsoft.com/office/drawing/2014/main" xmlns="" id="{86954556-29AE-4312-ABA4-4D7238141BF9}"/>
              </a:ext>
            </a:extLst>
          </p:cNvPr>
          <p:cNvSpPr txBox="1"/>
          <p:nvPr/>
        </p:nvSpPr>
        <p:spPr bwMode="gray">
          <a:xfrm>
            <a:off x="4922303" y="4158243"/>
            <a:ext cx="1378904"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 speaker</a:t>
            </a:r>
          </a:p>
        </p:txBody>
      </p:sp>
      <p:sp>
        <p:nvSpPr>
          <p:cNvPr id="13" name="文本框 12">
            <a:extLst>
              <a:ext uri="{FF2B5EF4-FFF2-40B4-BE49-F238E27FC236}">
                <a16:creationId xmlns:a16="http://schemas.microsoft.com/office/drawing/2014/main" xmlns="" id="{830F36A6-BE7B-42EC-998D-6296FBF0273E}"/>
              </a:ext>
            </a:extLst>
          </p:cNvPr>
          <p:cNvSpPr txBox="1"/>
          <p:nvPr/>
        </p:nvSpPr>
        <p:spPr bwMode="gray">
          <a:xfrm>
            <a:off x="8485351" y="4158243"/>
            <a:ext cx="1378904"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 speaker</a:t>
            </a:r>
          </a:p>
        </p:txBody>
      </p:sp>
      <p:sp>
        <p:nvSpPr>
          <p:cNvPr id="14" name="文本框 13">
            <a:extLst>
              <a:ext uri="{FF2B5EF4-FFF2-40B4-BE49-F238E27FC236}">
                <a16:creationId xmlns:a16="http://schemas.microsoft.com/office/drawing/2014/main" xmlns="" id="{E7D6A112-34CA-45F3-9492-B7FAF1E3A75F}"/>
              </a:ext>
            </a:extLst>
          </p:cNvPr>
          <p:cNvSpPr txBox="1"/>
          <p:nvPr/>
        </p:nvSpPr>
        <p:spPr bwMode="gray">
          <a:xfrm>
            <a:off x="1848578" y="5162899"/>
            <a:ext cx="425116"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文本框 14">
            <a:extLst>
              <a:ext uri="{FF2B5EF4-FFF2-40B4-BE49-F238E27FC236}">
                <a16:creationId xmlns:a16="http://schemas.microsoft.com/office/drawing/2014/main" xmlns="" id="{555704A8-31A7-4828-9842-2FECCF30C4B7}"/>
              </a:ext>
            </a:extLst>
          </p:cNvPr>
          <p:cNvSpPr txBox="1"/>
          <p:nvPr/>
        </p:nvSpPr>
        <p:spPr bwMode="gray">
          <a:xfrm>
            <a:off x="5332402" y="5162899"/>
            <a:ext cx="425116"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文本框 15">
            <a:extLst>
              <a:ext uri="{FF2B5EF4-FFF2-40B4-BE49-F238E27FC236}">
                <a16:creationId xmlns:a16="http://schemas.microsoft.com/office/drawing/2014/main" xmlns="" id="{B4EFD56B-3D2D-4C9C-B17E-AF61312CB0C2}"/>
              </a:ext>
            </a:extLst>
          </p:cNvPr>
          <p:cNvSpPr txBox="1"/>
          <p:nvPr/>
        </p:nvSpPr>
        <p:spPr bwMode="gray">
          <a:xfrm>
            <a:off x="8958243" y="5162899"/>
            <a:ext cx="425116"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9" name="文本框 18">
            <a:extLst>
              <a:ext uri="{FF2B5EF4-FFF2-40B4-BE49-F238E27FC236}">
                <a16:creationId xmlns:a16="http://schemas.microsoft.com/office/drawing/2014/main" xmlns="" id="{35542FC7-AD6D-4DD0-9BEB-BA2102BF29CF}"/>
              </a:ext>
            </a:extLst>
          </p:cNvPr>
          <p:cNvSpPr txBox="1"/>
          <p:nvPr/>
        </p:nvSpPr>
        <p:spPr bwMode="gray">
          <a:xfrm>
            <a:off x="3431458" y="4907229"/>
            <a:ext cx="784189" cy="338554"/>
          </a:xfrm>
          <a:prstGeom prst="rect">
            <a:avLst/>
          </a:prstGeom>
          <a:solidFill>
            <a:schemeClr val="bg1"/>
          </a:solid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BGP-4</a:t>
            </a:r>
          </a:p>
        </p:txBody>
      </p:sp>
      <p:sp>
        <p:nvSpPr>
          <p:cNvPr id="20" name="文本框 19">
            <a:extLst>
              <a:ext uri="{FF2B5EF4-FFF2-40B4-BE49-F238E27FC236}">
                <a16:creationId xmlns:a16="http://schemas.microsoft.com/office/drawing/2014/main" xmlns="" id="{E4DC929B-02B5-44BC-843A-A571099C572A}"/>
              </a:ext>
            </a:extLst>
          </p:cNvPr>
          <p:cNvSpPr txBox="1"/>
          <p:nvPr/>
        </p:nvSpPr>
        <p:spPr bwMode="gray">
          <a:xfrm>
            <a:off x="6886447" y="4907229"/>
            <a:ext cx="984565" cy="338554"/>
          </a:xfrm>
          <a:prstGeom prst="rect">
            <a:avLst/>
          </a:prstGeom>
          <a:solidFill>
            <a:schemeClr val="bg1"/>
          </a:solidFill>
        </p:spPr>
        <p:txBody>
          <a:bodyPr wrap="none" rtlCol="0">
            <a:noAutofit/>
          </a:bodyPr>
          <a:lstStyle>
            <a:defPPr>
              <a:defRPr lang="en-US"/>
            </a:defPPr>
            <a:lvl1pPr>
              <a:defRPr sz="16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MP-BGP</a:t>
            </a:r>
          </a:p>
        </p:txBody>
      </p:sp>
      <p:cxnSp>
        <p:nvCxnSpPr>
          <p:cNvPr id="21" name="直接箭头连接符 20">
            <a:extLst>
              <a:ext uri="{FF2B5EF4-FFF2-40B4-BE49-F238E27FC236}">
                <a16:creationId xmlns:a16="http://schemas.microsoft.com/office/drawing/2014/main" xmlns="" id="{044F9A16-66AB-413F-BF05-226882B762C5}"/>
              </a:ext>
            </a:extLst>
          </p:cNvPr>
          <p:cNvCxnSpPr/>
          <p:nvPr/>
        </p:nvCxnSpPr>
        <p:spPr bwMode="gray">
          <a:xfrm>
            <a:off x="2437740" y="4647463"/>
            <a:ext cx="41502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xmlns="" id="{D255363B-5AD5-4D78-81E7-B0846ED1651A}"/>
              </a:ext>
            </a:extLst>
          </p:cNvPr>
          <p:cNvCxnSpPr/>
          <p:nvPr/>
        </p:nvCxnSpPr>
        <p:spPr bwMode="gray">
          <a:xfrm>
            <a:off x="5971515" y="4647463"/>
            <a:ext cx="41502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xmlns="" id="{DCFAC050-6921-44E1-87A2-09817CC756EF}"/>
              </a:ext>
            </a:extLst>
          </p:cNvPr>
          <p:cNvCxnSpPr>
            <a:cxnSpLocks/>
          </p:cNvCxnSpPr>
          <p:nvPr/>
        </p:nvCxnSpPr>
        <p:spPr bwMode="gray">
          <a:xfrm flipH="1">
            <a:off x="4758971" y="4647463"/>
            <a:ext cx="43088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xmlns="" id="{24886782-D0B4-4CEA-8658-F431A84E4F2D}"/>
              </a:ext>
            </a:extLst>
          </p:cNvPr>
          <p:cNvCxnSpPr>
            <a:cxnSpLocks/>
          </p:cNvCxnSpPr>
          <p:nvPr/>
        </p:nvCxnSpPr>
        <p:spPr bwMode="gray">
          <a:xfrm flipH="1">
            <a:off x="8327922" y="4647463"/>
            <a:ext cx="43088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7879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7F8A59F-16A5-4F90-85A0-3D1F5CAB2A51}"/>
              </a:ext>
            </a:extLst>
          </p:cNvPr>
          <p:cNvSpPr>
            <a:spLocks noGrp="1"/>
          </p:cNvSpPr>
          <p:nvPr>
            <p:ph type="title"/>
          </p:nvPr>
        </p:nvSpPr>
        <p:spPr/>
        <p:txBody>
          <a:bodyPr/>
          <a:lstStyle/>
          <a:p>
            <a:r>
              <a:rPr lang="en-US" smtClean="0"/>
              <a:t>Example: BGP-4 Update Message</a:t>
            </a:r>
            <a:endParaRPr lang="en-US" dirty="0"/>
          </a:p>
        </p:txBody>
      </p:sp>
      <p:sp>
        <p:nvSpPr>
          <p:cNvPr id="3" name="文本占位符 2">
            <a:extLst>
              <a:ext uri="{FF2B5EF4-FFF2-40B4-BE49-F238E27FC236}">
                <a16:creationId xmlns="" xmlns:a16="http://schemas.microsoft.com/office/drawing/2014/main" id="{36EC1EA2-28D1-460C-9582-18751FE760FE}"/>
              </a:ext>
            </a:extLst>
          </p:cNvPr>
          <p:cNvSpPr>
            <a:spLocks noGrp="1"/>
          </p:cNvSpPr>
          <p:nvPr>
            <p:ph type="body" sz="quarter" idx="10"/>
          </p:nvPr>
        </p:nvSpPr>
        <p:spPr/>
        <p:txBody>
          <a:bodyPr/>
          <a:lstStyle/>
          <a:p>
            <a:r>
              <a:rPr lang="en-US" sz="1600" smtClean="0"/>
              <a:t>BGP-4 has three attributes specific to the IPv4 address family: NEXT_HOP, AGGREGATOR, and IPv4 NLRI.</a:t>
            </a:r>
          </a:p>
          <a:p>
            <a:r>
              <a:rPr lang="en-US" sz="1600" smtClean="0"/>
              <a:t>On the network shown in the figure, R1 sends a BGP-4 Update message to R2. The advertised network segment is 10.0.0.0/8, and the next hop address is 1.1.1.1.</a:t>
            </a:r>
          </a:p>
          <a:p>
            <a:r>
              <a:rPr lang="en-US" sz="1600" smtClean="0"/>
              <a:t>In a BGP Update message, the NLRI field carries IPv4 network segment information, and the NEXT_HOP attribute in the Path attributes field carries the next hop address.</a:t>
            </a:r>
          </a:p>
          <a:p>
            <a:endParaRPr lang="en-US" altLang="zh-CN" sz="1600" dirty="0"/>
          </a:p>
        </p:txBody>
      </p:sp>
      <p:sp>
        <p:nvSpPr>
          <p:cNvPr id="61" name="文本框 60">
            <a:extLst>
              <a:ext uri="{FF2B5EF4-FFF2-40B4-BE49-F238E27FC236}">
                <a16:creationId xmlns:a16="http://schemas.microsoft.com/office/drawing/2014/main" xmlns="" id="{E83DA397-EF2A-41E1-A4D1-253699A91CEC}"/>
              </a:ext>
            </a:extLst>
          </p:cNvPr>
          <p:cNvSpPr txBox="1"/>
          <p:nvPr/>
        </p:nvSpPr>
        <p:spPr bwMode="gray">
          <a:xfrm>
            <a:off x="2116850" y="3060191"/>
            <a:ext cx="2171707" cy="318401"/>
          </a:xfrm>
          <a:prstGeom prst="round2SameRect">
            <a:avLst>
              <a:gd name="adj1" fmla="val 20890"/>
              <a:gd name="adj2" fmla="val 0"/>
            </a:avLst>
          </a:prstGeom>
          <a:solidFill>
            <a:srgbClr val="56C4D2"/>
          </a:solidFill>
          <a:ln w="19050">
            <a:solidFill>
              <a:schemeClr val="bg1"/>
            </a:solidFill>
          </a:ln>
        </p:spPr>
        <p:txBody>
          <a:bodyPr wrap="none" lIns="0" tIns="0" rIns="0" bIns="0" rtlCol="0" anchor="ctr" anchorCtr="0">
            <a:noAutofit/>
          </a:bodyPr>
          <a:lstStyle>
            <a:defPPr>
              <a:defRPr lang="en-US"/>
            </a:defPPr>
            <a:lvl1pPr algn="ctr">
              <a:defRPr sz="14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BGP-4 Update message</a:t>
            </a:r>
          </a:p>
        </p:txBody>
      </p:sp>
      <p:sp>
        <p:nvSpPr>
          <p:cNvPr id="62" name="文本框 61">
            <a:extLst>
              <a:ext uri="{FF2B5EF4-FFF2-40B4-BE49-F238E27FC236}">
                <a16:creationId xmlns:a16="http://schemas.microsoft.com/office/drawing/2014/main" xmlns="" id="{FCFC5F4B-AE29-4C86-9CEC-CBA78F344BCA}"/>
              </a:ext>
            </a:extLst>
          </p:cNvPr>
          <p:cNvSpPr txBox="1"/>
          <p:nvPr/>
        </p:nvSpPr>
        <p:spPr bwMode="gray">
          <a:xfrm>
            <a:off x="2116850" y="3378592"/>
            <a:ext cx="2171707" cy="1798813"/>
          </a:xfrm>
          <a:prstGeom prst="rect">
            <a:avLst/>
          </a:prstGeom>
          <a:solidFill>
            <a:srgbClr val="DDDDDD"/>
          </a:solidFill>
          <a:ln w="19050">
            <a:solidFill>
              <a:schemeClr val="bg1"/>
            </a:solid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endParaRPr lang="en-US" altLang="zh-CN" sz="1200" dirty="0">
              <a:latin typeface="Huawei Sans" panose="020C0503030203020204" pitchFamily="34" charset="0"/>
              <a:sym typeface="Huawei Sans" panose="020C0503030203020204" pitchFamily="34" charset="0"/>
            </a:endParaRPr>
          </a:p>
        </p:txBody>
      </p:sp>
      <p:sp>
        <p:nvSpPr>
          <p:cNvPr id="63" name="文本框 62">
            <a:extLst>
              <a:ext uri="{FF2B5EF4-FFF2-40B4-BE49-F238E27FC236}">
                <a16:creationId xmlns:a16="http://schemas.microsoft.com/office/drawing/2014/main" xmlns="" id="{2C775433-B086-4C00-8452-0C2A8F497B56}"/>
              </a:ext>
            </a:extLst>
          </p:cNvPr>
          <p:cNvSpPr txBox="1"/>
          <p:nvPr/>
        </p:nvSpPr>
        <p:spPr bwMode="gray">
          <a:xfrm>
            <a:off x="2306608" y="3438084"/>
            <a:ext cx="1801479" cy="270377"/>
          </a:xfrm>
          <a:prstGeom prst="rect">
            <a:avLst/>
          </a:prstGeom>
          <a:solidFill>
            <a:srgbClr val="94DAE2"/>
          </a:solidFill>
          <a:ln w="19050">
            <a:no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Path attributes</a:t>
            </a:r>
          </a:p>
        </p:txBody>
      </p:sp>
      <p:sp>
        <p:nvSpPr>
          <p:cNvPr id="64" name="文本框 63">
            <a:extLst>
              <a:ext uri="{FF2B5EF4-FFF2-40B4-BE49-F238E27FC236}">
                <a16:creationId xmlns:a16="http://schemas.microsoft.com/office/drawing/2014/main" xmlns="" id="{B25E5247-0AF3-446B-A74C-F5D95B120725}"/>
              </a:ext>
            </a:extLst>
          </p:cNvPr>
          <p:cNvSpPr txBox="1"/>
          <p:nvPr/>
        </p:nvSpPr>
        <p:spPr bwMode="gray">
          <a:xfrm>
            <a:off x="2306608" y="3701898"/>
            <a:ext cx="1801479" cy="599235"/>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NEXT_HOP: 1.1.1.1</a:t>
            </a:r>
          </a:p>
        </p:txBody>
      </p:sp>
      <p:sp>
        <p:nvSpPr>
          <p:cNvPr id="65" name="文本框 64">
            <a:extLst>
              <a:ext uri="{FF2B5EF4-FFF2-40B4-BE49-F238E27FC236}">
                <a16:creationId xmlns:a16="http://schemas.microsoft.com/office/drawing/2014/main" xmlns="" id="{2A042515-5B21-427A-95FC-978020BA86CA}"/>
              </a:ext>
            </a:extLst>
          </p:cNvPr>
          <p:cNvSpPr txBox="1"/>
          <p:nvPr/>
        </p:nvSpPr>
        <p:spPr bwMode="gray">
          <a:xfrm>
            <a:off x="2306608" y="4367983"/>
            <a:ext cx="1801479" cy="270377"/>
          </a:xfrm>
          <a:prstGeom prst="rect">
            <a:avLst/>
          </a:prstGeom>
          <a:solidFill>
            <a:srgbClr val="94DAE2"/>
          </a:solidFill>
          <a:ln w="19050">
            <a:no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NLRI (IPv4)</a:t>
            </a:r>
          </a:p>
        </p:txBody>
      </p:sp>
      <p:sp>
        <p:nvSpPr>
          <p:cNvPr id="66" name="文本框 65">
            <a:extLst>
              <a:ext uri="{FF2B5EF4-FFF2-40B4-BE49-F238E27FC236}">
                <a16:creationId xmlns:a16="http://schemas.microsoft.com/office/drawing/2014/main" xmlns="" id="{39261CD3-D814-4E5E-AEF7-EC5D1B032607}"/>
              </a:ext>
            </a:extLst>
          </p:cNvPr>
          <p:cNvSpPr txBox="1"/>
          <p:nvPr/>
        </p:nvSpPr>
        <p:spPr bwMode="gray">
          <a:xfrm>
            <a:off x="2306608" y="4631798"/>
            <a:ext cx="1801479" cy="270378"/>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10.0.0.0/8</a:t>
            </a:r>
          </a:p>
        </p:txBody>
      </p:sp>
      <p:pic>
        <p:nvPicPr>
          <p:cNvPr id="74" name="Picture 12" descr="E:\2016.01\1.12 扁平化图标\蓝色\AR-蓝色最新-40.png">
            <a:extLst>
              <a:ext uri="{FF2B5EF4-FFF2-40B4-BE49-F238E27FC236}">
                <a16:creationId xmlns:a16="http://schemas.microsoft.com/office/drawing/2014/main" xmlns="" id="{B764F019-6F06-4550-A318-881E54EA1959}"/>
              </a:ext>
            </a:extLst>
          </p:cNvPr>
          <p:cNvPicPr>
            <a:picLocks noChangeAspect="1" noChangeArrowheads="1"/>
          </p:cNvPicPr>
          <p:nvPr/>
        </p:nvPicPr>
        <p:blipFill>
          <a:blip r:embed="rId3" cstate="print"/>
          <a:srcRect/>
          <a:stretch>
            <a:fillRect/>
          </a:stretch>
        </p:blipFill>
        <p:spPr bwMode="gray">
          <a:xfrm>
            <a:off x="2120505" y="5171904"/>
            <a:ext cx="527350" cy="431467"/>
          </a:xfrm>
          <a:prstGeom prst="rect">
            <a:avLst/>
          </a:prstGeom>
          <a:noFill/>
        </p:spPr>
      </p:pic>
      <p:pic>
        <p:nvPicPr>
          <p:cNvPr id="75" name="Picture 12" descr="E:\2016.01\1.12 扁平化图标\蓝色\AR-蓝色最新-40.png">
            <a:extLst>
              <a:ext uri="{FF2B5EF4-FFF2-40B4-BE49-F238E27FC236}">
                <a16:creationId xmlns:a16="http://schemas.microsoft.com/office/drawing/2014/main" xmlns="" id="{BC04B8C1-CA53-4ABF-8341-E998648603E1}"/>
              </a:ext>
            </a:extLst>
          </p:cNvPr>
          <p:cNvPicPr>
            <a:picLocks noChangeAspect="1" noChangeArrowheads="1"/>
          </p:cNvPicPr>
          <p:nvPr/>
        </p:nvPicPr>
        <p:blipFill>
          <a:blip r:embed="rId3" cstate="print"/>
          <a:srcRect/>
          <a:stretch>
            <a:fillRect/>
          </a:stretch>
        </p:blipFill>
        <p:spPr bwMode="gray">
          <a:xfrm>
            <a:off x="9231183" y="5171904"/>
            <a:ext cx="527350" cy="431467"/>
          </a:xfrm>
          <a:prstGeom prst="rect">
            <a:avLst/>
          </a:prstGeom>
          <a:noFill/>
        </p:spPr>
      </p:pic>
      <p:cxnSp>
        <p:nvCxnSpPr>
          <p:cNvPr id="76" name="直接连接符 75">
            <a:extLst>
              <a:ext uri="{FF2B5EF4-FFF2-40B4-BE49-F238E27FC236}">
                <a16:creationId xmlns:a16="http://schemas.microsoft.com/office/drawing/2014/main" xmlns="" id="{3DEDFDE1-374F-4A42-9F8B-3601C91CF01B}"/>
              </a:ext>
            </a:extLst>
          </p:cNvPr>
          <p:cNvCxnSpPr>
            <a:cxnSpLocks/>
            <a:stCxn id="74" idx="3"/>
            <a:endCxn id="75" idx="1"/>
          </p:cNvCxnSpPr>
          <p:nvPr/>
        </p:nvCxnSpPr>
        <p:spPr bwMode="gray">
          <a:xfrm>
            <a:off x="2647855" y="5387638"/>
            <a:ext cx="65833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xmlns="" id="{117B3E0D-1C34-42B4-8F66-3319500A105C}"/>
              </a:ext>
            </a:extLst>
          </p:cNvPr>
          <p:cNvSpPr txBox="1"/>
          <p:nvPr/>
        </p:nvSpPr>
        <p:spPr bwMode="gray">
          <a:xfrm>
            <a:off x="1783574" y="5626929"/>
            <a:ext cx="1099981" cy="584775"/>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78" name="文本框 77">
            <a:extLst>
              <a:ext uri="{FF2B5EF4-FFF2-40B4-BE49-F238E27FC236}">
                <a16:creationId xmlns:a16="http://schemas.microsoft.com/office/drawing/2014/main" xmlns="" id="{5ED0DAAE-A4B5-458D-A204-4A5BFFB76C06}"/>
              </a:ext>
            </a:extLst>
          </p:cNvPr>
          <p:cNvSpPr txBox="1"/>
          <p:nvPr/>
        </p:nvSpPr>
        <p:spPr bwMode="gray">
          <a:xfrm>
            <a:off x="5652457" y="5614348"/>
            <a:ext cx="425116"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9" name="文本框 78">
            <a:extLst>
              <a:ext uri="{FF2B5EF4-FFF2-40B4-BE49-F238E27FC236}">
                <a16:creationId xmlns:a16="http://schemas.microsoft.com/office/drawing/2014/main" xmlns="" id="{21BBB33D-E4C6-4E4F-BF3E-ACD757F0CCC2}"/>
              </a:ext>
            </a:extLst>
          </p:cNvPr>
          <p:cNvSpPr txBox="1"/>
          <p:nvPr/>
        </p:nvSpPr>
        <p:spPr bwMode="gray">
          <a:xfrm>
            <a:off x="8885261" y="5638168"/>
            <a:ext cx="1099981" cy="584775"/>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80" name="文本框 79">
            <a:extLst>
              <a:ext uri="{FF2B5EF4-FFF2-40B4-BE49-F238E27FC236}">
                <a16:creationId xmlns:a16="http://schemas.microsoft.com/office/drawing/2014/main" xmlns="" id="{5819B9D0-7023-404D-AD24-B8C0FF04FCC9}"/>
              </a:ext>
            </a:extLst>
          </p:cNvPr>
          <p:cNvSpPr txBox="1"/>
          <p:nvPr/>
        </p:nvSpPr>
        <p:spPr bwMode="gray">
          <a:xfrm>
            <a:off x="1251356" y="4902176"/>
            <a:ext cx="869149" cy="276999"/>
          </a:xfrm>
          <a:prstGeom prst="rect">
            <a:avLst/>
          </a:prstGeom>
          <a:noFill/>
          <a:ln w="12700">
            <a:noFill/>
          </a:ln>
        </p:spPr>
        <p:txBody>
          <a:bodyPr wrap="none" rtlCol="0">
            <a:noAutofit/>
          </a:bodyPr>
          <a:lstStyle>
            <a:defPPr>
              <a:defRPr lang="en-US"/>
            </a:defPPr>
            <a:lvl1pPr>
              <a:defRPr sz="1400">
                <a:solidFill>
                  <a:srgbClr val="0070C0"/>
                </a:solidFill>
                <a:latin typeface="Huawei Sans" panose="020C0503030203020204" pitchFamily="34" charset="0"/>
                <a:ea typeface="方正兰亭黑简体" panose="02000000000000000000" pitchFamily="2" charset="-122"/>
              </a:defRPr>
            </a:lvl1pPr>
          </a:lstStyle>
          <a:p>
            <a:pPr fontAlgn="ctr"/>
            <a:r>
              <a:rPr lang="en-US" sz="1200" dirty="0">
                <a:solidFill>
                  <a:schemeClr val="tx1"/>
                </a:solidFill>
                <a:latin typeface="Huawei Sans" panose="020C0503030203020204" pitchFamily="34" charset="0"/>
                <a:sym typeface="Huawei Sans" panose="020C0503030203020204" pitchFamily="34" charset="0"/>
              </a:rPr>
              <a:t>10.0.0.0/8</a:t>
            </a:r>
          </a:p>
        </p:txBody>
      </p:sp>
      <p:cxnSp>
        <p:nvCxnSpPr>
          <p:cNvPr id="82" name="直接箭头连接符 81"/>
          <p:cNvCxnSpPr/>
          <p:nvPr/>
        </p:nvCxnSpPr>
        <p:spPr bwMode="gray">
          <a:xfrm>
            <a:off x="6337275" y="5543850"/>
            <a:ext cx="2752114" cy="0"/>
          </a:xfrm>
          <a:prstGeom prst="straightConnector1">
            <a:avLst/>
          </a:prstGeom>
          <a:ln w="38100">
            <a:solidFill>
              <a:srgbClr val="F4B18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bwMode="gray">
          <a:xfrm>
            <a:off x="2800516" y="5543850"/>
            <a:ext cx="2752114" cy="0"/>
          </a:xfrm>
          <a:prstGeom prst="straightConnector1">
            <a:avLst/>
          </a:prstGeom>
          <a:ln w="381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xmlns="" id="{35542FC7-AD6D-4DD0-9BEB-BA2102BF29CF}"/>
              </a:ext>
            </a:extLst>
          </p:cNvPr>
          <p:cNvSpPr txBox="1"/>
          <p:nvPr/>
        </p:nvSpPr>
        <p:spPr bwMode="gray">
          <a:xfrm>
            <a:off x="3797218" y="5398031"/>
            <a:ext cx="784189" cy="338554"/>
          </a:xfrm>
          <a:prstGeom prst="rect">
            <a:avLst/>
          </a:prstGeom>
          <a:solidFill>
            <a:schemeClr val="bg1"/>
          </a:solid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BGP-4</a:t>
            </a:r>
          </a:p>
        </p:txBody>
      </p:sp>
      <p:sp>
        <p:nvSpPr>
          <p:cNvPr id="85" name="文本框 84">
            <a:extLst>
              <a:ext uri="{FF2B5EF4-FFF2-40B4-BE49-F238E27FC236}">
                <a16:creationId xmlns:a16="http://schemas.microsoft.com/office/drawing/2014/main" xmlns="" id="{E4DC929B-02B5-44BC-843A-A571099C572A}"/>
              </a:ext>
            </a:extLst>
          </p:cNvPr>
          <p:cNvSpPr txBox="1"/>
          <p:nvPr/>
        </p:nvSpPr>
        <p:spPr bwMode="gray">
          <a:xfrm>
            <a:off x="7252207" y="5398031"/>
            <a:ext cx="984565" cy="338554"/>
          </a:xfrm>
          <a:prstGeom prst="rect">
            <a:avLst/>
          </a:prstGeom>
          <a:solidFill>
            <a:schemeClr val="bg1"/>
          </a:solidFill>
        </p:spPr>
        <p:txBody>
          <a:bodyPr wrap="none" rtlCol="0">
            <a:noAutofit/>
          </a:bodyPr>
          <a:lstStyle>
            <a:defPPr>
              <a:defRPr lang="en-US"/>
            </a:defPPr>
            <a:lvl1pPr>
              <a:defRPr sz="16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MP-BGP</a:t>
            </a:r>
          </a:p>
        </p:txBody>
      </p:sp>
      <p:pic>
        <p:nvPicPr>
          <p:cNvPr id="86" name="Picture 12" descr="E:\2016.01\1.12 扁平化图标\蓝色\AR-蓝色最新-40.png">
            <a:extLst>
              <a:ext uri="{FF2B5EF4-FFF2-40B4-BE49-F238E27FC236}">
                <a16:creationId xmlns:a16="http://schemas.microsoft.com/office/drawing/2014/main" xmlns="" id="{BE7E6044-DC3F-4341-B1B1-1071E9007510}"/>
              </a:ext>
            </a:extLst>
          </p:cNvPr>
          <p:cNvPicPr>
            <a:picLocks noChangeAspect="1" noChangeArrowheads="1"/>
          </p:cNvPicPr>
          <p:nvPr/>
        </p:nvPicPr>
        <p:blipFill>
          <a:blip r:embed="rId3" cstate="print"/>
          <a:srcRect/>
          <a:stretch>
            <a:fillRect/>
          </a:stretch>
        </p:blipFill>
        <p:spPr bwMode="gray">
          <a:xfrm>
            <a:off x="5627718" y="5171904"/>
            <a:ext cx="527350" cy="431467"/>
          </a:xfrm>
          <a:prstGeom prst="rect">
            <a:avLst/>
          </a:prstGeom>
          <a:noFill/>
        </p:spPr>
      </p:pic>
      <p:cxnSp>
        <p:nvCxnSpPr>
          <p:cNvPr id="87" name="直接箭头连接符 86"/>
          <p:cNvCxnSpPr>
            <a:stCxn id="62" idx="3"/>
          </p:cNvCxnSpPr>
          <p:nvPr/>
        </p:nvCxnSpPr>
        <p:spPr bwMode="gray">
          <a:xfrm>
            <a:off x="4288557" y="4277999"/>
            <a:ext cx="1339161" cy="0"/>
          </a:xfrm>
          <a:prstGeom prst="straightConnector1">
            <a:avLst/>
          </a:prstGeom>
          <a:ln w="38100">
            <a:solidFill>
              <a:srgbClr val="94DAE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969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7F8A59F-16A5-4F90-85A0-3D1F5CAB2A51}"/>
              </a:ext>
            </a:extLst>
          </p:cNvPr>
          <p:cNvSpPr>
            <a:spLocks noGrp="1"/>
          </p:cNvSpPr>
          <p:nvPr>
            <p:ph type="title"/>
          </p:nvPr>
        </p:nvSpPr>
        <p:spPr/>
        <p:txBody>
          <a:bodyPr/>
          <a:lstStyle/>
          <a:p>
            <a:r>
              <a:rPr lang="en-US" smtClean="0"/>
              <a:t>Example: MP-BGP Update Message</a:t>
            </a:r>
            <a:endParaRPr lang="en-US" dirty="0"/>
          </a:p>
        </p:txBody>
      </p:sp>
      <p:sp>
        <p:nvSpPr>
          <p:cNvPr id="3" name="文本占位符 2">
            <a:extLst>
              <a:ext uri="{FF2B5EF4-FFF2-40B4-BE49-F238E27FC236}">
                <a16:creationId xmlns="" xmlns:a16="http://schemas.microsoft.com/office/drawing/2014/main" id="{36EC1EA2-28D1-460C-9582-18751FE760FE}"/>
              </a:ext>
            </a:extLst>
          </p:cNvPr>
          <p:cNvSpPr>
            <a:spLocks noGrp="1"/>
          </p:cNvSpPr>
          <p:nvPr>
            <p:ph type="body" sz="quarter" idx="10"/>
          </p:nvPr>
        </p:nvSpPr>
        <p:spPr/>
        <p:txBody>
          <a:bodyPr/>
          <a:lstStyle/>
          <a:p>
            <a:pPr>
              <a:lnSpc>
                <a:spcPct val="120000"/>
              </a:lnSpc>
            </a:pPr>
            <a:r>
              <a:rPr lang="en-US" sz="1600" dirty="0" smtClean="0"/>
              <a:t>To enable MP-BGP to support new address families and provide compatibility with IPv4, the IETF adds two more path attributes: MP_REACH_NLRI and MP_UNREACH_NLRI. The former indicates reachable destination information, and the latter indicates unreachable destination information.</a:t>
            </a:r>
          </a:p>
          <a:p>
            <a:pPr>
              <a:lnSpc>
                <a:spcPct val="120000"/>
              </a:lnSpc>
            </a:pPr>
            <a:r>
              <a:rPr lang="en-US" sz="1600" dirty="0" smtClean="0"/>
              <a:t>The structures of MP-BGP and BGP-4 Update messages are slightly different. On the network shown in the figure, R3 advertises the following VPNv4 route information to R2. The RD and IPv4 route information is stored in the new NLRI field, and the RT is stored in the community attribute of the Path attributes field.</a:t>
            </a:r>
            <a:endParaRPr lang="en-US" sz="1600" dirty="0"/>
          </a:p>
        </p:txBody>
      </p:sp>
      <p:sp>
        <p:nvSpPr>
          <p:cNvPr id="37" name="文本框 36">
            <a:extLst>
              <a:ext uri="{FF2B5EF4-FFF2-40B4-BE49-F238E27FC236}">
                <a16:creationId xmlns:a16="http://schemas.microsoft.com/office/drawing/2014/main" xmlns="" id="{9DA40AB6-941E-48F4-83E5-300CA289BA93}"/>
              </a:ext>
            </a:extLst>
          </p:cNvPr>
          <p:cNvSpPr txBox="1"/>
          <p:nvPr/>
        </p:nvSpPr>
        <p:spPr bwMode="gray">
          <a:xfrm>
            <a:off x="7615762" y="3140874"/>
            <a:ext cx="2171707" cy="318401"/>
          </a:xfrm>
          <a:prstGeom prst="round2SameRect">
            <a:avLst>
              <a:gd name="adj1" fmla="val 20890"/>
              <a:gd name="adj2" fmla="val 0"/>
            </a:avLst>
          </a:prstGeom>
          <a:solidFill>
            <a:srgbClr val="56C4D2"/>
          </a:solidFill>
          <a:ln w="19050">
            <a:solidFill>
              <a:schemeClr val="bg1"/>
            </a:solidFill>
          </a:ln>
        </p:spPr>
        <p:txBody>
          <a:bodyPr wrap="none" lIns="0" tIns="0" rIns="0" bIns="0" rtlCol="0" anchor="ctr" anchorCtr="0">
            <a:noAutofit/>
          </a:bodyPr>
          <a:lstStyle>
            <a:defPPr>
              <a:defRPr lang="en-US"/>
            </a:defPPr>
            <a:lvl1pPr algn="ctr">
              <a:defRPr sz="1400" b="1">
                <a:solidFill>
                  <a:schemeClr val="bg1"/>
                </a:solidFill>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MP-BGP Update message</a:t>
            </a:r>
          </a:p>
        </p:txBody>
      </p:sp>
      <p:sp>
        <p:nvSpPr>
          <p:cNvPr id="38" name="文本框 37">
            <a:extLst>
              <a:ext uri="{FF2B5EF4-FFF2-40B4-BE49-F238E27FC236}">
                <a16:creationId xmlns:a16="http://schemas.microsoft.com/office/drawing/2014/main" xmlns="" id="{F84B6820-793F-44D5-8FE1-D3C278F71D1A}"/>
              </a:ext>
            </a:extLst>
          </p:cNvPr>
          <p:cNvSpPr txBox="1"/>
          <p:nvPr/>
        </p:nvSpPr>
        <p:spPr bwMode="gray">
          <a:xfrm>
            <a:off x="7615762" y="3468693"/>
            <a:ext cx="2171707" cy="1794771"/>
          </a:xfrm>
          <a:prstGeom prst="rect">
            <a:avLst/>
          </a:prstGeom>
          <a:solidFill>
            <a:srgbClr val="DDDDDD"/>
          </a:solidFill>
          <a:ln w="19050">
            <a:solidFill>
              <a:schemeClr val="bg1"/>
            </a:solid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endParaRPr lang="en-US" altLang="zh-CN" sz="1200" dirty="0">
              <a:latin typeface="Huawei Sans" panose="020C0503030203020204" pitchFamily="34" charset="0"/>
              <a:sym typeface="Huawei Sans" panose="020C0503030203020204" pitchFamily="34" charset="0"/>
            </a:endParaRPr>
          </a:p>
        </p:txBody>
      </p:sp>
      <p:sp>
        <p:nvSpPr>
          <p:cNvPr id="41" name="文本框 40">
            <a:extLst>
              <a:ext uri="{FF2B5EF4-FFF2-40B4-BE49-F238E27FC236}">
                <a16:creationId xmlns:a16="http://schemas.microsoft.com/office/drawing/2014/main" xmlns="" id="{977E1245-86B0-4C0B-952C-22AAE14B88CC}"/>
              </a:ext>
            </a:extLst>
          </p:cNvPr>
          <p:cNvSpPr txBox="1"/>
          <p:nvPr/>
        </p:nvSpPr>
        <p:spPr bwMode="gray">
          <a:xfrm>
            <a:off x="7805520" y="3569324"/>
            <a:ext cx="1801479" cy="270377"/>
          </a:xfrm>
          <a:prstGeom prst="rect">
            <a:avLst/>
          </a:prstGeom>
          <a:solidFill>
            <a:srgbClr val="94DAE2"/>
          </a:solidFill>
          <a:ln w="19050">
            <a:solidFill>
              <a:schemeClr val="accent1">
                <a:lumMod val="60000"/>
                <a:lumOff val="40000"/>
              </a:schemeClr>
            </a:solid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Path attributes</a:t>
            </a:r>
          </a:p>
        </p:txBody>
      </p:sp>
      <p:sp>
        <p:nvSpPr>
          <p:cNvPr id="45" name="文本框 44">
            <a:extLst>
              <a:ext uri="{FF2B5EF4-FFF2-40B4-BE49-F238E27FC236}">
                <a16:creationId xmlns:a16="http://schemas.microsoft.com/office/drawing/2014/main" xmlns="" id="{91624834-BC1E-43CB-916E-6220794F3D72}"/>
              </a:ext>
            </a:extLst>
          </p:cNvPr>
          <p:cNvSpPr txBox="1"/>
          <p:nvPr/>
        </p:nvSpPr>
        <p:spPr bwMode="gray">
          <a:xfrm>
            <a:off x="7805520" y="3833138"/>
            <a:ext cx="1801479" cy="467326"/>
          </a:xfrm>
          <a:prstGeom prst="rect">
            <a:avLst/>
          </a:prstGeom>
          <a:solidFill>
            <a:schemeClr val="bg1"/>
          </a:solidFill>
          <a:ln w="19050">
            <a:noFill/>
          </a:ln>
        </p:spPr>
        <p:txBody>
          <a:bodyPr wrap="squar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Extended community </a:t>
            </a:r>
            <a:r>
              <a:rPr lang="en-US" sz="1200" dirty="0" smtClean="0">
                <a:latin typeface="Huawei Sans" panose="020C0503030203020204" pitchFamily="34" charset="0"/>
                <a:sym typeface="Huawei Sans" panose="020C0503030203020204" pitchFamily="34" charset="0"/>
              </a:rPr>
              <a:t>10:10</a:t>
            </a:r>
            <a:endParaRPr lang="en-US" sz="1200" dirty="0">
              <a:latin typeface="Huawei Sans" panose="020C0503030203020204" pitchFamily="34" charset="0"/>
              <a:sym typeface="Huawei Sans" panose="020C0503030203020204" pitchFamily="34" charset="0"/>
            </a:endParaRPr>
          </a:p>
        </p:txBody>
      </p:sp>
      <p:sp>
        <p:nvSpPr>
          <p:cNvPr id="46" name="文本框 45">
            <a:extLst>
              <a:ext uri="{FF2B5EF4-FFF2-40B4-BE49-F238E27FC236}">
                <a16:creationId xmlns:a16="http://schemas.microsoft.com/office/drawing/2014/main" xmlns="" id="{AFF2338F-13A1-41B6-939B-7E42305E8817}"/>
              </a:ext>
            </a:extLst>
          </p:cNvPr>
          <p:cNvSpPr txBox="1"/>
          <p:nvPr/>
        </p:nvSpPr>
        <p:spPr bwMode="gray">
          <a:xfrm>
            <a:off x="7801615" y="4360390"/>
            <a:ext cx="1800000" cy="270377"/>
          </a:xfrm>
          <a:prstGeom prst="rect">
            <a:avLst/>
          </a:prstGeom>
          <a:solidFill>
            <a:srgbClr val="F6B78C"/>
          </a:solidFill>
          <a:ln w="19050">
            <a:noFill/>
          </a:ln>
        </p:spPr>
        <p:txBody>
          <a:bodyPr wrap="non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MP_REACH_NLRI</a:t>
            </a:r>
          </a:p>
        </p:txBody>
      </p:sp>
      <p:sp>
        <p:nvSpPr>
          <p:cNvPr id="47" name="文本框 46">
            <a:extLst>
              <a:ext uri="{FF2B5EF4-FFF2-40B4-BE49-F238E27FC236}">
                <a16:creationId xmlns:a16="http://schemas.microsoft.com/office/drawing/2014/main" xmlns="" id="{8AC4F7CB-00F4-4E39-9EBA-441638EB09E2}"/>
              </a:ext>
            </a:extLst>
          </p:cNvPr>
          <p:cNvSpPr txBox="1"/>
          <p:nvPr/>
        </p:nvSpPr>
        <p:spPr bwMode="gray">
          <a:xfrm>
            <a:off x="7801615" y="4624205"/>
            <a:ext cx="1800000" cy="270378"/>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200">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NEXT_HOP: 3.3.3.3</a:t>
            </a:r>
          </a:p>
        </p:txBody>
      </p:sp>
      <p:sp>
        <p:nvSpPr>
          <p:cNvPr id="48" name="文本框 47">
            <a:extLst>
              <a:ext uri="{FF2B5EF4-FFF2-40B4-BE49-F238E27FC236}">
                <a16:creationId xmlns:a16="http://schemas.microsoft.com/office/drawing/2014/main" xmlns="" id="{1E8C85B4-1909-464B-9711-3FDFA644DF1D}"/>
              </a:ext>
            </a:extLst>
          </p:cNvPr>
          <p:cNvSpPr txBox="1"/>
          <p:nvPr/>
        </p:nvSpPr>
        <p:spPr bwMode="gray">
          <a:xfrm>
            <a:off x="7801615" y="4886723"/>
            <a:ext cx="1800000" cy="270378"/>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1:1   20.0.0.0/8</a:t>
            </a:r>
          </a:p>
        </p:txBody>
      </p:sp>
      <p:pic>
        <p:nvPicPr>
          <p:cNvPr id="49" name="Picture 12" descr="E:\2016.01\1.12 扁平化图标\蓝色\AR-蓝色最新-40.png">
            <a:extLst>
              <a:ext uri="{FF2B5EF4-FFF2-40B4-BE49-F238E27FC236}">
                <a16:creationId xmlns:a16="http://schemas.microsoft.com/office/drawing/2014/main" xmlns="" id="{B764F019-6F06-4550-A318-881E54EA1959}"/>
              </a:ext>
            </a:extLst>
          </p:cNvPr>
          <p:cNvPicPr>
            <a:picLocks noChangeAspect="1" noChangeArrowheads="1"/>
          </p:cNvPicPr>
          <p:nvPr/>
        </p:nvPicPr>
        <p:blipFill>
          <a:blip r:embed="rId3" cstate="print"/>
          <a:srcRect/>
          <a:stretch>
            <a:fillRect/>
          </a:stretch>
        </p:blipFill>
        <p:spPr bwMode="gray">
          <a:xfrm>
            <a:off x="2120505" y="5257963"/>
            <a:ext cx="527350" cy="431467"/>
          </a:xfrm>
          <a:prstGeom prst="rect">
            <a:avLst/>
          </a:prstGeom>
          <a:noFill/>
        </p:spPr>
      </p:pic>
      <p:pic>
        <p:nvPicPr>
          <p:cNvPr id="50" name="Picture 12" descr="E:\2016.01\1.12 扁平化图标\蓝色\AR-蓝色最新-40.png">
            <a:extLst>
              <a:ext uri="{FF2B5EF4-FFF2-40B4-BE49-F238E27FC236}">
                <a16:creationId xmlns:a16="http://schemas.microsoft.com/office/drawing/2014/main" xmlns="" id="{BC04B8C1-CA53-4ABF-8341-E998648603E1}"/>
              </a:ext>
            </a:extLst>
          </p:cNvPr>
          <p:cNvPicPr>
            <a:picLocks noChangeAspect="1" noChangeArrowheads="1"/>
          </p:cNvPicPr>
          <p:nvPr/>
        </p:nvPicPr>
        <p:blipFill>
          <a:blip r:embed="rId3" cstate="print"/>
          <a:srcRect/>
          <a:stretch>
            <a:fillRect/>
          </a:stretch>
        </p:blipFill>
        <p:spPr bwMode="gray">
          <a:xfrm>
            <a:off x="9231183" y="5257963"/>
            <a:ext cx="527350" cy="431467"/>
          </a:xfrm>
          <a:prstGeom prst="rect">
            <a:avLst/>
          </a:prstGeom>
          <a:noFill/>
        </p:spPr>
      </p:pic>
      <p:cxnSp>
        <p:nvCxnSpPr>
          <p:cNvPr id="51" name="直接连接符 50">
            <a:extLst>
              <a:ext uri="{FF2B5EF4-FFF2-40B4-BE49-F238E27FC236}">
                <a16:creationId xmlns:a16="http://schemas.microsoft.com/office/drawing/2014/main" xmlns="" id="{3DEDFDE1-374F-4A42-9F8B-3601C91CF01B}"/>
              </a:ext>
            </a:extLst>
          </p:cNvPr>
          <p:cNvCxnSpPr>
            <a:cxnSpLocks/>
            <a:stCxn id="49" idx="3"/>
            <a:endCxn id="50" idx="1"/>
          </p:cNvCxnSpPr>
          <p:nvPr/>
        </p:nvCxnSpPr>
        <p:spPr bwMode="gray">
          <a:xfrm>
            <a:off x="2647855" y="5473697"/>
            <a:ext cx="65833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xmlns="" id="{117B3E0D-1C34-42B4-8F66-3319500A105C}"/>
              </a:ext>
            </a:extLst>
          </p:cNvPr>
          <p:cNvSpPr txBox="1"/>
          <p:nvPr/>
        </p:nvSpPr>
        <p:spPr bwMode="gray">
          <a:xfrm>
            <a:off x="1783574" y="5712988"/>
            <a:ext cx="1099981" cy="584775"/>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53" name="文本框 52">
            <a:extLst>
              <a:ext uri="{FF2B5EF4-FFF2-40B4-BE49-F238E27FC236}">
                <a16:creationId xmlns:a16="http://schemas.microsoft.com/office/drawing/2014/main" xmlns="" id="{5ED0DAAE-A4B5-458D-A204-4A5BFFB76C06}"/>
              </a:ext>
            </a:extLst>
          </p:cNvPr>
          <p:cNvSpPr txBox="1"/>
          <p:nvPr/>
        </p:nvSpPr>
        <p:spPr bwMode="gray">
          <a:xfrm>
            <a:off x="5652457" y="5700407"/>
            <a:ext cx="425116"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4" name="文本框 53">
            <a:extLst>
              <a:ext uri="{FF2B5EF4-FFF2-40B4-BE49-F238E27FC236}">
                <a16:creationId xmlns:a16="http://schemas.microsoft.com/office/drawing/2014/main" xmlns="" id="{21BBB33D-E4C6-4E4F-BF3E-ACD757F0CCC2}"/>
              </a:ext>
            </a:extLst>
          </p:cNvPr>
          <p:cNvSpPr txBox="1"/>
          <p:nvPr/>
        </p:nvSpPr>
        <p:spPr bwMode="gray">
          <a:xfrm>
            <a:off x="8885261" y="5724227"/>
            <a:ext cx="1099981" cy="584775"/>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56" name="文本框 55">
            <a:extLst>
              <a:ext uri="{FF2B5EF4-FFF2-40B4-BE49-F238E27FC236}">
                <a16:creationId xmlns:a16="http://schemas.microsoft.com/office/drawing/2014/main" xmlns="" id="{583708CE-CE0C-4956-85BB-641749D3226B}"/>
              </a:ext>
            </a:extLst>
          </p:cNvPr>
          <p:cNvSpPr txBox="1"/>
          <p:nvPr/>
        </p:nvSpPr>
        <p:spPr bwMode="gray">
          <a:xfrm>
            <a:off x="9832151" y="4366078"/>
            <a:ext cx="1707519" cy="830997"/>
          </a:xfrm>
          <a:prstGeom prst="rect">
            <a:avLst/>
          </a:prstGeom>
          <a:noFill/>
          <a:ln w="12700">
            <a:noFill/>
          </a:ln>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a:t>
            </a:r>
          </a:p>
          <a:p>
            <a:pPr lvl="1"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20.0.0.0/8</a:t>
            </a:r>
          </a:p>
          <a:p>
            <a:pPr lvl="1"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RD 1:1</a:t>
            </a:r>
          </a:p>
          <a:p>
            <a:pPr lvl="1"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RT 10:10</a:t>
            </a:r>
          </a:p>
        </p:txBody>
      </p:sp>
      <p:cxnSp>
        <p:nvCxnSpPr>
          <p:cNvPr id="57" name="直接箭头连接符 56"/>
          <p:cNvCxnSpPr/>
          <p:nvPr/>
        </p:nvCxnSpPr>
        <p:spPr bwMode="gray">
          <a:xfrm>
            <a:off x="6337275" y="5629909"/>
            <a:ext cx="2752114" cy="0"/>
          </a:xfrm>
          <a:prstGeom prst="straightConnector1">
            <a:avLst/>
          </a:prstGeom>
          <a:ln w="38100">
            <a:solidFill>
              <a:srgbClr val="F4B18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2800516" y="5629909"/>
            <a:ext cx="2752114" cy="0"/>
          </a:xfrm>
          <a:prstGeom prst="straightConnector1">
            <a:avLst/>
          </a:prstGeom>
          <a:ln w="381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35542FC7-AD6D-4DD0-9BEB-BA2102BF29CF}"/>
              </a:ext>
            </a:extLst>
          </p:cNvPr>
          <p:cNvSpPr txBox="1"/>
          <p:nvPr/>
        </p:nvSpPr>
        <p:spPr bwMode="gray">
          <a:xfrm>
            <a:off x="3797218" y="5484090"/>
            <a:ext cx="784189" cy="338554"/>
          </a:xfrm>
          <a:prstGeom prst="rect">
            <a:avLst/>
          </a:prstGeom>
          <a:solidFill>
            <a:schemeClr val="bg1"/>
          </a:solid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BGP-4</a:t>
            </a:r>
          </a:p>
        </p:txBody>
      </p:sp>
      <p:sp>
        <p:nvSpPr>
          <p:cNvPr id="60" name="文本框 59">
            <a:extLst>
              <a:ext uri="{FF2B5EF4-FFF2-40B4-BE49-F238E27FC236}">
                <a16:creationId xmlns:a16="http://schemas.microsoft.com/office/drawing/2014/main" xmlns="" id="{E4DC929B-02B5-44BC-843A-A571099C572A}"/>
              </a:ext>
            </a:extLst>
          </p:cNvPr>
          <p:cNvSpPr txBox="1"/>
          <p:nvPr/>
        </p:nvSpPr>
        <p:spPr bwMode="gray">
          <a:xfrm>
            <a:off x="7252207" y="5484090"/>
            <a:ext cx="984565" cy="338554"/>
          </a:xfrm>
          <a:prstGeom prst="rect">
            <a:avLst/>
          </a:prstGeom>
          <a:solidFill>
            <a:schemeClr val="bg1"/>
          </a:solidFill>
        </p:spPr>
        <p:txBody>
          <a:bodyPr wrap="none" rtlCol="0">
            <a:noAutofit/>
          </a:bodyPr>
          <a:lstStyle>
            <a:defPPr>
              <a:defRPr lang="en-US"/>
            </a:defPPr>
            <a:lvl1pPr>
              <a:defRPr sz="16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MP-BGP</a:t>
            </a:r>
          </a:p>
        </p:txBody>
      </p:sp>
      <p:pic>
        <p:nvPicPr>
          <p:cNvPr id="61" name="Picture 12" descr="E:\2016.01\1.12 扁平化图标\蓝色\AR-蓝色最新-40.png">
            <a:extLst>
              <a:ext uri="{FF2B5EF4-FFF2-40B4-BE49-F238E27FC236}">
                <a16:creationId xmlns:a16="http://schemas.microsoft.com/office/drawing/2014/main" xmlns="" id="{BE7E6044-DC3F-4341-B1B1-1071E9007510}"/>
              </a:ext>
            </a:extLst>
          </p:cNvPr>
          <p:cNvPicPr>
            <a:picLocks noChangeAspect="1" noChangeArrowheads="1"/>
          </p:cNvPicPr>
          <p:nvPr/>
        </p:nvPicPr>
        <p:blipFill>
          <a:blip r:embed="rId3" cstate="print"/>
          <a:srcRect/>
          <a:stretch>
            <a:fillRect/>
          </a:stretch>
        </p:blipFill>
        <p:spPr bwMode="gray">
          <a:xfrm>
            <a:off x="5627718" y="5257963"/>
            <a:ext cx="527350" cy="431467"/>
          </a:xfrm>
          <a:prstGeom prst="rect">
            <a:avLst/>
          </a:prstGeom>
          <a:noFill/>
        </p:spPr>
      </p:pic>
      <p:cxnSp>
        <p:nvCxnSpPr>
          <p:cNvPr id="63" name="直接箭头连接符 62"/>
          <p:cNvCxnSpPr>
            <a:stCxn id="38" idx="1"/>
          </p:cNvCxnSpPr>
          <p:nvPr/>
        </p:nvCxnSpPr>
        <p:spPr bwMode="gray">
          <a:xfrm flipH="1">
            <a:off x="6510528" y="4366079"/>
            <a:ext cx="1105234" cy="0"/>
          </a:xfrm>
          <a:prstGeom prst="straightConnector1">
            <a:avLst/>
          </a:prstGeom>
          <a:ln w="38100">
            <a:solidFill>
              <a:srgbClr val="F4B18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956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7F8A59F-16A5-4F90-85A0-3D1F5CAB2A51}"/>
              </a:ext>
            </a:extLst>
          </p:cNvPr>
          <p:cNvSpPr>
            <a:spLocks noGrp="1"/>
          </p:cNvSpPr>
          <p:nvPr>
            <p:ph type="title"/>
          </p:nvPr>
        </p:nvSpPr>
        <p:spPr/>
        <p:txBody>
          <a:bodyPr/>
          <a:lstStyle/>
          <a:p>
            <a:r>
              <a:rPr lang="en-US" dirty="0" smtClean="0"/>
              <a:t>Comparison Between BGP-4 and MP-BGP Update Messages</a:t>
            </a:r>
            <a:endParaRPr lang="en-US" dirty="0"/>
          </a:p>
        </p:txBody>
      </p:sp>
      <p:sp>
        <p:nvSpPr>
          <p:cNvPr id="3" name="文本占位符 2">
            <a:extLst>
              <a:ext uri="{FF2B5EF4-FFF2-40B4-BE49-F238E27FC236}">
                <a16:creationId xmlns="" xmlns:a16="http://schemas.microsoft.com/office/drawing/2014/main" id="{36EC1EA2-28D1-460C-9582-18751FE760FE}"/>
              </a:ext>
            </a:extLst>
          </p:cNvPr>
          <p:cNvSpPr>
            <a:spLocks noGrp="1"/>
          </p:cNvSpPr>
          <p:nvPr>
            <p:ph type="body" sz="quarter" idx="10"/>
          </p:nvPr>
        </p:nvSpPr>
        <p:spPr/>
        <p:txBody>
          <a:bodyPr/>
          <a:lstStyle/>
          <a:p>
            <a:r>
              <a:rPr lang="en-US" sz="2000" dirty="0" smtClean="0"/>
              <a:t>MP-BGP defines new fields to carry route prefix and next hop information.</a:t>
            </a:r>
          </a:p>
          <a:p>
            <a:r>
              <a:rPr lang="en-US" sz="2000" dirty="0" smtClean="0"/>
              <a:t>The Update message structures of MP-BGP address families, such as IPv6, VPNv6, and EVPN, are the same.</a:t>
            </a:r>
          </a:p>
          <a:p>
            <a:endParaRPr lang="en-US" altLang="zh-CN" sz="2000" dirty="0"/>
          </a:p>
        </p:txBody>
      </p:sp>
      <p:sp>
        <p:nvSpPr>
          <p:cNvPr id="38" name="文本框 37">
            <a:extLst>
              <a:ext uri="{FF2B5EF4-FFF2-40B4-BE49-F238E27FC236}">
                <a16:creationId xmlns:a16="http://schemas.microsoft.com/office/drawing/2014/main" xmlns="" id="{E83DA397-EF2A-41E1-A4D1-253699A91CEC}"/>
              </a:ext>
            </a:extLst>
          </p:cNvPr>
          <p:cNvSpPr txBox="1"/>
          <p:nvPr/>
        </p:nvSpPr>
        <p:spPr bwMode="gray">
          <a:xfrm>
            <a:off x="2116850" y="2800727"/>
            <a:ext cx="2171707" cy="318401"/>
          </a:xfrm>
          <a:prstGeom prst="round2SameRect">
            <a:avLst>
              <a:gd name="adj1" fmla="val 20890"/>
              <a:gd name="adj2" fmla="val 0"/>
            </a:avLst>
          </a:prstGeom>
          <a:solidFill>
            <a:srgbClr val="56C4D2"/>
          </a:solidFill>
          <a:ln w="19050">
            <a:solidFill>
              <a:schemeClr val="bg1"/>
            </a:solidFill>
          </a:ln>
        </p:spPr>
        <p:txBody>
          <a:bodyPr wrap="none" lIns="0" tIns="0" rIns="0" bIns="0" rtlCol="0" anchor="ctr" anchorCtr="0">
            <a:noAutofit/>
          </a:bodyPr>
          <a:lstStyle>
            <a:defPPr>
              <a:defRPr lang="en-US"/>
            </a:defPPr>
            <a:lvl1pPr algn="ctr">
              <a:defRPr sz="1400" b="1">
                <a:solidFill>
                  <a:schemeClr val="bg1"/>
                </a:solidFill>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BGP-4 Update message</a:t>
            </a:r>
          </a:p>
        </p:txBody>
      </p:sp>
      <p:sp>
        <p:nvSpPr>
          <p:cNvPr id="45" name="文本框 44">
            <a:extLst>
              <a:ext uri="{FF2B5EF4-FFF2-40B4-BE49-F238E27FC236}">
                <a16:creationId xmlns:a16="http://schemas.microsoft.com/office/drawing/2014/main" xmlns="" id="{FCFC5F4B-AE29-4C86-9CEC-CBA78F344BCA}"/>
              </a:ext>
            </a:extLst>
          </p:cNvPr>
          <p:cNvSpPr txBox="1"/>
          <p:nvPr/>
        </p:nvSpPr>
        <p:spPr bwMode="gray">
          <a:xfrm>
            <a:off x="2116850" y="3119128"/>
            <a:ext cx="2171707" cy="1798813"/>
          </a:xfrm>
          <a:prstGeom prst="rect">
            <a:avLst/>
          </a:prstGeom>
          <a:solidFill>
            <a:srgbClr val="DDDDDD"/>
          </a:solidFill>
          <a:ln w="19050">
            <a:solidFill>
              <a:schemeClr val="bg1"/>
            </a:solid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endParaRPr lang="en-US" altLang="zh-CN" sz="1200" dirty="0">
              <a:latin typeface="Huawei Sans" panose="020C0503030203020204" pitchFamily="34" charset="0"/>
              <a:sym typeface="Huawei Sans" panose="020C0503030203020204" pitchFamily="34" charset="0"/>
            </a:endParaRPr>
          </a:p>
        </p:txBody>
      </p:sp>
      <p:sp>
        <p:nvSpPr>
          <p:cNvPr id="46" name="文本框 45">
            <a:extLst>
              <a:ext uri="{FF2B5EF4-FFF2-40B4-BE49-F238E27FC236}">
                <a16:creationId xmlns:a16="http://schemas.microsoft.com/office/drawing/2014/main" xmlns="" id="{2C775433-B086-4C00-8452-0C2A8F497B56}"/>
              </a:ext>
            </a:extLst>
          </p:cNvPr>
          <p:cNvSpPr txBox="1"/>
          <p:nvPr/>
        </p:nvSpPr>
        <p:spPr bwMode="gray">
          <a:xfrm>
            <a:off x="2306608" y="3178620"/>
            <a:ext cx="1801479" cy="270377"/>
          </a:xfrm>
          <a:prstGeom prst="rect">
            <a:avLst/>
          </a:prstGeom>
          <a:solidFill>
            <a:srgbClr val="94DAE2"/>
          </a:solidFill>
          <a:ln w="19050">
            <a:no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Path attributes</a:t>
            </a:r>
          </a:p>
        </p:txBody>
      </p:sp>
      <p:sp>
        <p:nvSpPr>
          <p:cNvPr id="47" name="文本框 46">
            <a:extLst>
              <a:ext uri="{FF2B5EF4-FFF2-40B4-BE49-F238E27FC236}">
                <a16:creationId xmlns:a16="http://schemas.microsoft.com/office/drawing/2014/main" xmlns="" id="{B25E5247-0AF3-446B-A74C-F5D95B120725}"/>
              </a:ext>
            </a:extLst>
          </p:cNvPr>
          <p:cNvSpPr txBox="1"/>
          <p:nvPr/>
        </p:nvSpPr>
        <p:spPr bwMode="gray">
          <a:xfrm>
            <a:off x="2306608" y="3442434"/>
            <a:ext cx="1801479" cy="599235"/>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NEXT_HOP: 1.1.1.1</a:t>
            </a:r>
          </a:p>
        </p:txBody>
      </p:sp>
      <p:sp>
        <p:nvSpPr>
          <p:cNvPr id="48" name="文本框 47">
            <a:extLst>
              <a:ext uri="{FF2B5EF4-FFF2-40B4-BE49-F238E27FC236}">
                <a16:creationId xmlns:a16="http://schemas.microsoft.com/office/drawing/2014/main" xmlns="" id="{2A042515-5B21-427A-95FC-978020BA86CA}"/>
              </a:ext>
            </a:extLst>
          </p:cNvPr>
          <p:cNvSpPr txBox="1"/>
          <p:nvPr/>
        </p:nvSpPr>
        <p:spPr bwMode="gray">
          <a:xfrm>
            <a:off x="2306608" y="4108519"/>
            <a:ext cx="1801479" cy="270377"/>
          </a:xfrm>
          <a:prstGeom prst="rect">
            <a:avLst/>
          </a:prstGeom>
          <a:solidFill>
            <a:srgbClr val="94DAE2"/>
          </a:solidFill>
          <a:ln w="19050">
            <a:no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NLRI (IPv4)</a:t>
            </a:r>
          </a:p>
        </p:txBody>
      </p:sp>
      <p:sp>
        <p:nvSpPr>
          <p:cNvPr id="49" name="文本框 48">
            <a:extLst>
              <a:ext uri="{FF2B5EF4-FFF2-40B4-BE49-F238E27FC236}">
                <a16:creationId xmlns:a16="http://schemas.microsoft.com/office/drawing/2014/main" xmlns="" id="{39261CD3-D814-4E5E-AEF7-EC5D1B032607}"/>
              </a:ext>
            </a:extLst>
          </p:cNvPr>
          <p:cNvSpPr txBox="1"/>
          <p:nvPr/>
        </p:nvSpPr>
        <p:spPr bwMode="gray">
          <a:xfrm>
            <a:off x="2306608" y="4372334"/>
            <a:ext cx="1801479" cy="270378"/>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10.0.0.0/8</a:t>
            </a:r>
          </a:p>
        </p:txBody>
      </p:sp>
      <p:sp>
        <p:nvSpPr>
          <p:cNvPr id="50" name="文本框 49">
            <a:extLst>
              <a:ext uri="{FF2B5EF4-FFF2-40B4-BE49-F238E27FC236}">
                <a16:creationId xmlns:a16="http://schemas.microsoft.com/office/drawing/2014/main" xmlns="" id="{9DA40AB6-941E-48F4-83E5-300CA289BA93}"/>
              </a:ext>
            </a:extLst>
          </p:cNvPr>
          <p:cNvSpPr txBox="1"/>
          <p:nvPr/>
        </p:nvSpPr>
        <p:spPr bwMode="gray">
          <a:xfrm>
            <a:off x="7615762" y="2795351"/>
            <a:ext cx="2171707" cy="318401"/>
          </a:xfrm>
          <a:prstGeom prst="round2SameRect">
            <a:avLst>
              <a:gd name="adj1" fmla="val 20890"/>
              <a:gd name="adj2" fmla="val 0"/>
            </a:avLst>
          </a:prstGeom>
          <a:solidFill>
            <a:srgbClr val="56C4D2"/>
          </a:solidFill>
          <a:ln w="19050">
            <a:solidFill>
              <a:schemeClr val="bg1"/>
            </a:solidFill>
          </a:ln>
        </p:spPr>
        <p:txBody>
          <a:bodyPr wrap="none" lIns="0" tIns="0" rIns="0" bIns="0" rtlCol="0" anchor="ctr" anchorCtr="0">
            <a:noAutofit/>
          </a:bodyPr>
          <a:lstStyle>
            <a:defPPr>
              <a:defRPr lang="en-US"/>
            </a:defPPr>
            <a:lvl1pPr algn="ctr">
              <a:defRPr sz="1400" b="1">
                <a:solidFill>
                  <a:schemeClr val="bg1"/>
                </a:solidFill>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MP-BGP Update message</a:t>
            </a:r>
          </a:p>
        </p:txBody>
      </p:sp>
      <p:sp>
        <p:nvSpPr>
          <p:cNvPr id="51" name="文本框 50">
            <a:extLst>
              <a:ext uri="{FF2B5EF4-FFF2-40B4-BE49-F238E27FC236}">
                <a16:creationId xmlns:a16="http://schemas.microsoft.com/office/drawing/2014/main" xmlns="" id="{F84B6820-793F-44D5-8FE1-D3C278F71D1A}"/>
              </a:ext>
            </a:extLst>
          </p:cNvPr>
          <p:cNvSpPr txBox="1"/>
          <p:nvPr/>
        </p:nvSpPr>
        <p:spPr bwMode="gray">
          <a:xfrm>
            <a:off x="7615762" y="3123170"/>
            <a:ext cx="2171707" cy="1794771"/>
          </a:xfrm>
          <a:prstGeom prst="rect">
            <a:avLst/>
          </a:prstGeom>
          <a:solidFill>
            <a:srgbClr val="DDDDDD"/>
          </a:solidFill>
          <a:ln w="19050">
            <a:solidFill>
              <a:schemeClr val="bg1"/>
            </a:solid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endParaRPr lang="en-US" altLang="zh-CN" sz="1200" dirty="0">
              <a:latin typeface="Huawei Sans" panose="020C0503030203020204" pitchFamily="34" charset="0"/>
              <a:sym typeface="Huawei Sans" panose="020C0503030203020204" pitchFamily="34" charset="0"/>
            </a:endParaRPr>
          </a:p>
        </p:txBody>
      </p:sp>
      <p:sp>
        <p:nvSpPr>
          <p:cNvPr id="52" name="文本框 51">
            <a:extLst>
              <a:ext uri="{FF2B5EF4-FFF2-40B4-BE49-F238E27FC236}">
                <a16:creationId xmlns:a16="http://schemas.microsoft.com/office/drawing/2014/main" xmlns="" id="{977E1245-86B0-4C0B-952C-22AAE14B88CC}"/>
              </a:ext>
            </a:extLst>
          </p:cNvPr>
          <p:cNvSpPr txBox="1"/>
          <p:nvPr/>
        </p:nvSpPr>
        <p:spPr bwMode="gray">
          <a:xfrm>
            <a:off x="7805520" y="3223801"/>
            <a:ext cx="1801479" cy="270377"/>
          </a:xfrm>
          <a:prstGeom prst="rect">
            <a:avLst/>
          </a:prstGeom>
          <a:solidFill>
            <a:srgbClr val="94DAE2"/>
          </a:solidFill>
          <a:ln w="19050">
            <a:solidFill>
              <a:schemeClr val="accent1">
                <a:lumMod val="60000"/>
                <a:lumOff val="40000"/>
              </a:schemeClr>
            </a:solidFill>
          </a:ln>
        </p:spPr>
        <p:txBody>
          <a:bodyPr wrap="none" lIns="0" tIns="0" rIns="0" bIns="0" rtlCol="0" anchor="ctr" anchorCtr="0">
            <a:no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Path attributes</a:t>
            </a:r>
          </a:p>
        </p:txBody>
      </p:sp>
      <p:sp>
        <p:nvSpPr>
          <p:cNvPr id="53" name="文本框 52">
            <a:extLst>
              <a:ext uri="{FF2B5EF4-FFF2-40B4-BE49-F238E27FC236}">
                <a16:creationId xmlns:a16="http://schemas.microsoft.com/office/drawing/2014/main" xmlns="" id="{91624834-BC1E-43CB-916E-6220794F3D72}"/>
              </a:ext>
            </a:extLst>
          </p:cNvPr>
          <p:cNvSpPr txBox="1"/>
          <p:nvPr/>
        </p:nvSpPr>
        <p:spPr bwMode="gray">
          <a:xfrm>
            <a:off x="7805520" y="3487615"/>
            <a:ext cx="1801479" cy="467326"/>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Extended Community</a:t>
            </a:r>
          </a:p>
          <a:p>
            <a:pPr fontAlgn="ctr"/>
            <a:r>
              <a:rPr lang="en-US" sz="1200" dirty="0">
                <a:latin typeface="Huawei Sans" panose="020C0503030203020204" pitchFamily="34" charset="0"/>
                <a:sym typeface="Huawei Sans" panose="020C0503030203020204" pitchFamily="34" charset="0"/>
              </a:rPr>
              <a:t>10:10</a:t>
            </a:r>
          </a:p>
        </p:txBody>
      </p:sp>
      <p:sp>
        <p:nvSpPr>
          <p:cNvPr id="54" name="文本框 53">
            <a:extLst>
              <a:ext uri="{FF2B5EF4-FFF2-40B4-BE49-F238E27FC236}">
                <a16:creationId xmlns:a16="http://schemas.microsoft.com/office/drawing/2014/main" xmlns="" id="{AFF2338F-13A1-41B6-939B-7E42305E8817}"/>
              </a:ext>
            </a:extLst>
          </p:cNvPr>
          <p:cNvSpPr txBox="1"/>
          <p:nvPr/>
        </p:nvSpPr>
        <p:spPr bwMode="gray">
          <a:xfrm>
            <a:off x="7801615" y="4014867"/>
            <a:ext cx="1800000" cy="270377"/>
          </a:xfrm>
          <a:prstGeom prst="rect">
            <a:avLst/>
          </a:prstGeom>
          <a:solidFill>
            <a:srgbClr val="F6B78C"/>
          </a:solidFill>
          <a:ln w="19050">
            <a:noFill/>
          </a:ln>
        </p:spPr>
        <p:txBody>
          <a:bodyPr wrap="non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MP_REACH_NLRI</a:t>
            </a:r>
          </a:p>
        </p:txBody>
      </p:sp>
      <p:sp>
        <p:nvSpPr>
          <p:cNvPr id="55" name="文本框 54">
            <a:extLst>
              <a:ext uri="{FF2B5EF4-FFF2-40B4-BE49-F238E27FC236}">
                <a16:creationId xmlns:a16="http://schemas.microsoft.com/office/drawing/2014/main" xmlns="" id="{8AC4F7CB-00F4-4E39-9EBA-441638EB09E2}"/>
              </a:ext>
            </a:extLst>
          </p:cNvPr>
          <p:cNvSpPr txBox="1"/>
          <p:nvPr/>
        </p:nvSpPr>
        <p:spPr bwMode="gray">
          <a:xfrm>
            <a:off x="7801615" y="4278682"/>
            <a:ext cx="1800000" cy="270378"/>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200">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NEXT_HOP: 3.3.3.3</a:t>
            </a:r>
          </a:p>
        </p:txBody>
      </p:sp>
      <p:sp>
        <p:nvSpPr>
          <p:cNvPr id="56" name="文本框 55">
            <a:extLst>
              <a:ext uri="{FF2B5EF4-FFF2-40B4-BE49-F238E27FC236}">
                <a16:creationId xmlns:a16="http://schemas.microsoft.com/office/drawing/2014/main" xmlns="" id="{1E8C85B4-1909-464B-9711-3FDFA644DF1D}"/>
              </a:ext>
            </a:extLst>
          </p:cNvPr>
          <p:cNvSpPr txBox="1"/>
          <p:nvPr/>
        </p:nvSpPr>
        <p:spPr bwMode="gray">
          <a:xfrm>
            <a:off x="7801615" y="4541200"/>
            <a:ext cx="1800000" cy="270378"/>
          </a:xfrm>
          <a:prstGeom prst="rect">
            <a:avLst/>
          </a:prstGeom>
          <a:solidFill>
            <a:schemeClr val="bg1"/>
          </a:solidFill>
          <a:ln w="19050">
            <a:noFill/>
          </a:ln>
        </p:spPr>
        <p:txBody>
          <a:bodyPr wrap="none" lIns="0" tIns="0" rIns="0" bIns="0" rtlCol="0" anchor="ctr" anchorCtr="0">
            <a:noAutofit/>
          </a:bodyPr>
          <a:lstStyle>
            <a:defPPr>
              <a:defRPr lang="en-US"/>
            </a:defPPr>
            <a:lvl1pPr algn="ctr">
              <a:defRPr sz="13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1:1   20.0.0.0/8</a:t>
            </a:r>
          </a:p>
        </p:txBody>
      </p:sp>
      <p:pic>
        <p:nvPicPr>
          <p:cNvPr id="57" name="Picture 12" descr="E:\2016.01\1.12 扁平化图标\蓝色\AR-蓝色最新-40.png">
            <a:extLst>
              <a:ext uri="{FF2B5EF4-FFF2-40B4-BE49-F238E27FC236}">
                <a16:creationId xmlns:a16="http://schemas.microsoft.com/office/drawing/2014/main" xmlns="" id="{B764F019-6F06-4550-A318-881E54EA1959}"/>
              </a:ext>
            </a:extLst>
          </p:cNvPr>
          <p:cNvPicPr>
            <a:picLocks noChangeAspect="1" noChangeArrowheads="1"/>
          </p:cNvPicPr>
          <p:nvPr/>
        </p:nvPicPr>
        <p:blipFill>
          <a:blip r:embed="rId3" cstate="print"/>
          <a:srcRect/>
          <a:stretch>
            <a:fillRect/>
          </a:stretch>
        </p:blipFill>
        <p:spPr bwMode="gray">
          <a:xfrm>
            <a:off x="2120505" y="4912440"/>
            <a:ext cx="527350" cy="431467"/>
          </a:xfrm>
          <a:prstGeom prst="rect">
            <a:avLst/>
          </a:prstGeom>
          <a:noFill/>
        </p:spPr>
      </p:pic>
      <p:pic>
        <p:nvPicPr>
          <p:cNvPr id="58" name="Picture 12" descr="E:\2016.01\1.12 扁平化图标\蓝色\AR-蓝色最新-40.png">
            <a:extLst>
              <a:ext uri="{FF2B5EF4-FFF2-40B4-BE49-F238E27FC236}">
                <a16:creationId xmlns:a16="http://schemas.microsoft.com/office/drawing/2014/main" xmlns="" id="{BC04B8C1-CA53-4ABF-8341-E998648603E1}"/>
              </a:ext>
            </a:extLst>
          </p:cNvPr>
          <p:cNvPicPr>
            <a:picLocks noChangeAspect="1" noChangeArrowheads="1"/>
          </p:cNvPicPr>
          <p:nvPr/>
        </p:nvPicPr>
        <p:blipFill>
          <a:blip r:embed="rId3" cstate="print"/>
          <a:srcRect/>
          <a:stretch>
            <a:fillRect/>
          </a:stretch>
        </p:blipFill>
        <p:spPr bwMode="gray">
          <a:xfrm>
            <a:off x="9231183" y="4912440"/>
            <a:ext cx="527350" cy="431467"/>
          </a:xfrm>
          <a:prstGeom prst="rect">
            <a:avLst/>
          </a:prstGeom>
          <a:noFill/>
        </p:spPr>
      </p:pic>
      <p:cxnSp>
        <p:nvCxnSpPr>
          <p:cNvPr id="59" name="直接连接符 58">
            <a:extLst>
              <a:ext uri="{FF2B5EF4-FFF2-40B4-BE49-F238E27FC236}">
                <a16:creationId xmlns:a16="http://schemas.microsoft.com/office/drawing/2014/main" xmlns="" id="{3DEDFDE1-374F-4A42-9F8B-3601C91CF01B}"/>
              </a:ext>
            </a:extLst>
          </p:cNvPr>
          <p:cNvCxnSpPr>
            <a:cxnSpLocks/>
            <a:stCxn id="57" idx="3"/>
            <a:endCxn id="58" idx="1"/>
          </p:cNvCxnSpPr>
          <p:nvPr/>
        </p:nvCxnSpPr>
        <p:spPr bwMode="gray">
          <a:xfrm>
            <a:off x="2647855" y="5128174"/>
            <a:ext cx="65833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xmlns="" id="{117B3E0D-1C34-42B4-8F66-3319500A105C}"/>
              </a:ext>
            </a:extLst>
          </p:cNvPr>
          <p:cNvSpPr txBox="1"/>
          <p:nvPr/>
        </p:nvSpPr>
        <p:spPr bwMode="gray">
          <a:xfrm>
            <a:off x="1783574" y="5367465"/>
            <a:ext cx="1099981" cy="584775"/>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61" name="文本框 60">
            <a:extLst>
              <a:ext uri="{FF2B5EF4-FFF2-40B4-BE49-F238E27FC236}">
                <a16:creationId xmlns:a16="http://schemas.microsoft.com/office/drawing/2014/main" xmlns="" id="{5ED0DAAE-A4B5-458D-A204-4A5BFFB76C06}"/>
              </a:ext>
            </a:extLst>
          </p:cNvPr>
          <p:cNvSpPr txBox="1"/>
          <p:nvPr/>
        </p:nvSpPr>
        <p:spPr bwMode="gray">
          <a:xfrm>
            <a:off x="5652457" y="5354884"/>
            <a:ext cx="425116"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2" name="文本框 61">
            <a:extLst>
              <a:ext uri="{FF2B5EF4-FFF2-40B4-BE49-F238E27FC236}">
                <a16:creationId xmlns:a16="http://schemas.microsoft.com/office/drawing/2014/main" xmlns="" id="{21BBB33D-E4C6-4E4F-BF3E-ACD757F0CCC2}"/>
              </a:ext>
            </a:extLst>
          </p:cNvPr>
          <p:cNvSpPr txBox="1"/>
          <p:nvPr/>
        </p:nvSpPr>
        <p:spPr bwMode="gray">
          <a:xfrm>
            <a:off x="8885261" y="5378704"/>
            <a:ext cx="1099981" cy="584775"/>
          </a:xfrm>
          <a:prstGeom prst="rect">
            <a:avLst/>
          </a:prstGeom>
          <a:noFill/>
        </p:spPr>
        <p:txBody>
          <a:bodyPr wrap="non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63" name="文本框 62">
            <a:extLst>
              <a:ext uri="{FF2B5EF4-FFF2-40B4-BE49-F238E27FC236}">
                <a16:creationId xmlns:a16="http://schemas.microsoft.com/office/drawing/2014/main" xmlns="" id="{5819B9D0-7023-404D-AD24-B8C0FF04FCC9}"/>
              </a:ext>
            </a:extLst>
          </p:cNvPr>
          <p:cNvSpPr txBox="1"/>
          <p:nvPr/>
        </p:nvSpPr>
        <p:spPr bwMode="gray">
          <a:xfrm>
            <a:off x="1251356" y="4642712"/>
            <a:ext cx="869149" cy="276999"/>
          </a:xfrm>
          <a:prstGeom prst="rect">
            <a:avLst/>
          </a:prstGeom>
          <a:noFill/>
          <a:ln w="12700">
            <a:noFill/>
          </a:ln>
        </p:spPr>
        <p:txBody>
          <a:bodyPr wrap="none" rtlCol="0">
            <a:noAutofit/>
          </a:bodyPr>
          <a:lstStyle>
            <a:defPPr>
              <a:defRPr lang="en-US"/>
            </a:defPPr>
            <a:lvl1pPr>
              <a:defRPr sz="1400">
                <a:solidFill>
                  <a:srgbClr val="0070C0"/>
                </a:solidFill>
                <a:latin typeface="Huawei Sans" panose="020C0503030203020204" pitchFamily="34" charset="0"/>
                <a:ea typeface="方正兰亭黑简体" panose="02000000000000000000" pitchFamily="2" charset="-122"/>
              </a:defRPr>
            </a:lvl1pPr>
          </a:lstStyle>
          <a:p>
            <a:pPr fontAlgn="ctr"/>
            <a:r>
              <a:rPr lang="en-US" sz="1200" dirty="0">
                <a:solidFill>
                  <a:schemeClr val="tx1"/>
                </a:solidFill>
                <a:latin typeface="Huawei Sans" panose="020C0503030203020204" pitchFamily="34" charset="0"/>
                <a:sym typeface="Huawei Sans" panose="020C0503030203020204" pitchFamily="34" charset="0"/>
              </a:rPr>
              <a:t>10.0.0.0/8</a:t>
            </a:r>
          </a:p>
        </p:txBody>
      </p:sp>
      <p:sp>
        <p:nvSpPr>
          <p:cNvPr id="64" name="文本框 63">
            <a:extLst>
              <a:ext uri="{FF2B5EF4-FFF2-40B4-BE49-F238E27FC236}">
                <a16:creationId xmlns:a16="http://schemas.microsoft.com/office/drawing/2014/main" xmlns="" id="{583708CE-CE0C-4956-85BB-641749D3226B}"/>
              </a:ext>
            </a:extLst>
          </p:cNvPr>
          <p:cNvSpPr txBox="1"/>
          <p:nvPr/>
        </p:nvSpPr>
        <p:spPr bwMode="gray">
          <a:xfrm>
            <a:off x="9832151" y="4020555"/>
            <a:ext cx="1707519" cy="830997"/>
          </a:xfrm>
          <a:prstGeom prst="rect">
            <a:avLst/>
          </a:prstGeom>
          <a:noFill/>
          <a:ln w="12700">
            <a:noFill/>
          </a:ln>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a:t>
            </a:r>
          </a:p>
          <a:p>
            <a:pPr lvl="1"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20.0.0.0/8</a:t>
            </a:r>
          </a:p>
          <a:p>
            <a:pPr lvl="1"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RD 1:1</a:t>
            </a:r>
          </a:p>
          <a:p>
            <a:pPr lvl="1"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RT 10:10</a:t>
            </a:r>
          </a:p>
        </p:txBody>
      </p:sp>
      <p:cxnSp>
        <p:nvCxnSpPr>
          <p:cNvPr id="65" name="直接箭头连接符 64"/>
          <p:cNvCxnSpPr/>
          <p:nvPr/>
        </p:nvCxnSpPr>
        <p:spPr bwMode="gray">
          <a:xfrm>
            <a:off x="6337275" y="5284386"/>
            <a:ext cx="2752114" cy="0"/>
          </a:xfrm>
          <a:prstGeom prst="straightConnector1">
            <a:avLst/>
          </a:prstGeom>
          <a:ln w="38100">
            <a:solidFill>
              <a:srgbClr val="F4B18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a:off x="2800516" y="5284386"/>
            <a:ext cx="2752114" cy="0"/>
          </a:xfrm>
          <a:prstGeom prst="straightConnector1">
            <a:avLst/>
          </a:prstGeom>
          <a:ln w="381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xmlns="" id="{35542FC7-AD6D-4DD0-9BEB-BA2102BF29CF}"/>
              </a:ext>
            </a:extLst>
          </p:cNvPr>
          <p:cNvSpPr txBox="1"/>
          <p:nvPr/>
        </p:nvSpPr>
        <p:spPr bwMode="gray">
          <a:xfrm>
            <a:off x="3797218" y="5138567"/>
            <a:ext cx="784189" cy="338554"/>
          </a:xfrm>
          <a:prstGeom prst="rect">
            <a:avLst/>
          </a:prstGeom>
          <a:solidFill>
            <a:schemeClr val="bg1"/>
          </a:solid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BGP-4</a:t>
            </a:r>
          </a:p>
        </p:txBody>
      </p:sp>
      <p:sp>
        <p:nvSpPr>
          <p:cNvPr id="68" name="文本框 67">
            <a:extLst>
              <a:ext uri="{FF2B5EF4-FFF2-40B4-BE49-F238E27FC236}">
                <a16:creationId xmlns:a16="http://schemas.microsoft.com/office/drawing/2014/main" xmlns="" id="{E4DC929B-02B5-44BC-843A-A571099C572A}"/>
              </a:ext>
            </a:extLst>
          </p:cNvPr>
          <p:cNvSpPr txBox="1"/>
          <p:nvPr/>
        </p:nvSpPr>
        <p:spPr bwMode="gray">
          <a:xfrm>
            <a:off x="7252207" y="5138567"/>
            <a:ext cx="984565" cy="338554"/>
          </a:xfrm>
          <a:prstGeom prst="rect">
            <a:avLst/>
          </a:prstGeom>
          <a:solidFill>
            <a:schemeClr val="bg1"/>
          </a:solidFill>
        </p:spPr>
        <p:txBody>
          <a:bodyPr wrap="none" rtlCol="0">
            <a:noAutofit/>
          </a:bodyPr>
          <a:lstStyle>
            <a:defPPr>
              <a:defRPr lang="en-US"/>
            </a:defPPr>
            <a:lvl1pPr>
              <a:defRPr sz="1600" b="1">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MP-BGP</a:t>
            </a:r>
          </a:p>
        </p:txBody>
      </p:sp>
      <p:pic>
        <p:nvPicPr>
          <p:cNvPr id="69" name="Picture 12" descr="E:\2016.01\1.12 扁平化图标\蓝色\AR-蓝色最新-40.png">
            <a:extLst>
              <a:ext uri="{FF2B5EF4-FFF2-40B4-BE49-F238E27FC236}">
                <a16:creationId xmlns:a16="http://schemas.microsoft.com/office/drawing/2014/main" xmlns="" id="{BE7E6044-DC3F-4341-B1B1-1071E9007510}"/>
              </a:ext>
            </a:extLst>
          </p:cNvPr>
          <p:cNvPicPr>
            <a:picLocks noChangeAspect="1" noChangeArrowheads="1"/>
          </p:cNvPicPr>
          <p:nvPr/>
        </p:nvPicPr>
        <p:blipFill>
          <a:blip r:embed="rId3" cstate="print"/>
          <a:srcRect/>
          <a:stretch>
            <a:fillRect/>
          </a:stretch>
        </p:blipFill>
        <p:spPr bwMode="gray">
          <a:xfrm>
            <a:off x="5627718" y="4912440"/>
            <a:ext cx="527350" cy="431467"/>
          </a:xfrm>
          <a:prstGeom prst="rect">
            <a:avLst/>
          </a:prstGeom>
          <a:noFill/>
        </p:spPr>
      </p:pic>
      <p:cxnSp>
        <p:nvCxnSpPr>
          <p:cNvPr id="70" name="直接箭头连接符 69"/>
          <p:cNvCxnSpPr>
            <a:stCxn id="45" idx="3"/>
          </p:cNvCxnSpPr>
          <p:nvPr/>
        </p:nvCxnSpPr>
        <p:spPr bwMode="gray">
          <a:xfrm>
            <a:off x="4288557" y="4018535"/>
            <a:ext cx="1339161" cy="0"/>
          </a:xfrm>
          <a:prstGeom prst="straightConnector1">
            <a:avLst/>
          </a:prstGeom>
          <a:ln w="38100">
            <a:solidFill>
              <a:srgbClr val="94DAE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stCxn id="51" idx="1"/>
          </p:cNvCxnSpPr>
          <p:nvPr/>
        </p:nvCxnSpPr>
        <p:spPr bwMode="gray">
          <a:xfrm flipH="1">
            <a:off x="6510528" y="4020556"/>
            <a:ext cx="1105234" cy="0"/>
          </a:xfrm>
          <a:prstGeom prst="straightConnector1">
            <a:avLst/>
          </a:prstGeom>
          <a:ln w="38100">
            <a:solidFill>
              <a:srgbClr val="F4B18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0250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WAN VPN Overview</a:t>
            </a:r>
          </a:p>
          <a:p>
            <a:r>
              <a:rPr lang="en-US" dirty="0" smtClean="0">
                <a:solidFill>
                  <a:schemeClr val="bg1">
                    <a:lumMod val="50000"/>
                  </a:schemeClr>
                </a:solidFill>
                <a:sym typeface="Huawei Sans" panose="020C0503030203020204" pitchFamily="34" charset="0"/>
              </a:rPr>
              <a:t>MP-BGP Overview</a:t>
            </a:r>
          </a:p>
          <a:p>
            <a:r>
              <a:rPr lang="en-US" b="1" dirty="0" smtClean="0">
                <a:sym typeface="Huawei Sans" panose="020C0503030203020204" pitchFamily="34" charset="0"/>
              </a:rPr>
              <a:t>WAN VPN Architecture Fundamentals and Technology Evolution</a:t>
            </a:r>
          </a:p>
          <a:p>
            <a:pPr lvl="1">
              <a:buSzPct val="60000"/>
              <a:buFont typeface="Wingdings" panose="05000000000000000000" pitchFamily="2" charset="2"/>
              <a:buChar char="n"/>
            </a:pPr>
            <a:r>
              <a:rPr lang="en-US" dirty="0" smtClean="0"/>
              <a:t>MPLS VPN Fundamentals</a:t>
            </a:r>
          </a:p>
          <a:p>
            <a:pPr lvl="1"/>
            <a:r>
              <a:rPr lang="en-US" dirty="0" smtClean="0">
                <a:solidFill>
                  <a:schemeClr val="bg1">
                    <a:lumMod val="50000"/>
                  </a:schemeClr>
                </a:solidFill>
                <a:sym typeface="Huawei Sans" panose="020C0503030203020204" pitchFamily="34" charset="0"/>
              </a:rPr>
              <a:t>WAN VPN Technology Evolution</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938133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Common MPLS VPN Networking</a:t>
            </a:r>
            <a:endParaRPr lang="en-US" dirty="0"/>
          </a:p>
        </p:txBody>
      </p:sp>
      <p:sp>
        <p:nvSpPr>
          <p:cNvPr id="2" name="文本占位符 1">
            <a:extLst>
              <a:ext uri="{FF2B5EF4-FFF2-40B4-BE49-F238E27FC236}">
                <a16:creationId xmlns:a16="http://schemas.microsoft.com/office/drawing/2014/main" xmlns="" id="{14012115-9A55-4653-97E9-C595C33EFB4C}"/>
              </a:ext>
            </a:extLst>
          </p:cNvPr>
          <p:cNvSpPr>
            <a:spLocks noGrp="1"/>
          </p:cNvSpPr>
          <p:nvPr>
            <p:ph type="body" sz="quarter" idx="10"/>
          </p:nvPr>
        </p:nvSpPr>
        <p:spPr/>
        <p:txBody>
          <a:bodyPr/>
          <a:lstStyle/>
          <a:p>
            <a:pPr>
              <a:lnSpc>
                <a:spcPct val="130000"/>
              </a:lnSpc>
            </a:pPr>
            <a:r>
              <a:rPr lang="en-US" sz="1800" dirty="0" smtClean="0">
                <a:sym typeface="Huawei Sans" panose="020C0503030203020204" pitchFamily="34" charset="0"/>
              </a:rPr>
              <a:t>This section uses BGP/MPLS IP VPN as an example to describe MPLS VPN fundamentals.</a:t>
            </a:r>
          </a:p>
          <a:p>
            <a:pPr>
              <a:lnSpc>
                <a:spcPct val="130000"/>
              </a:lnSpc>
            </a:pPr>
            <a:r>
              <a:rPr lang="en-US" sz="1800" dirty="0" smtClean="0">
                <a:sym typeface="Huawei Sans" panose="020C0503030203020204" pitchFamily="34" charset="0"/>
              </a:rPr>
              <a:t>This example involves four CE sites, with two sites belonging to user X and two sites belonging to user Y. It is required that the sites of one user can communicate with each other but not with those of the other user.</a:t>
            </a:r>
          </a:p>
          <a:p>
            <a:pPr>
              <a:lnSpc>
                <a:spcPct val="130000"/>
              </a:lnSpc>
            </a:pPr>
            <a:r>
              <a:rPr lang="en-US" sz="1800" dirty="0" smtClean="0">
                <a:sym typeface="Huawei Sans" panose="020C0503030203020204" pitchFamily="34" charset="0"/>
              </a:rPr>
              <a:t>Communication between site A and site B of user X involves two phases: route exchange and data forwarding.</a:t>
            </a:r>
            <a:endParaRPr lang="en-US" sz="1800" dirty="0">
              <a:sym typeface="Huawei Sans" panose="020C0503030203020204" pitchFamily="34" charset="0"/>
            </a:endParaRPr>
          </a:p>
        </p:txBody>
      </p:sp>
      <p:sp>
        <p:nvSpPr>
          <p:cNvPr id="4" name="圆角矩形 3">
            <a:extLst>
              <a:ext uri="{FF2B5EF4-FFF2-40B4-BE49-F238E27FC236}">
                <a16:creationId xmlns:a16="http://schemas.microsoft.com/office/drawing/2014/main" xmlns="" id="{2B1109F2-6C9E-4568-8481-E29D119C095F}"/>
              </a:ext>
            </a:extLst>
          </p:cNvPr>
          <p:cNvSpPr/>
          <p:nvPr/>
        </p:nvSpPr>
        <p:spPr>
          <a:xfrm>
            <a:off x="4174311" y="3589794"/>
            <a:ext cx="4000659" cy="1994266"/>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78D65418-0E03-4107-A71C-62C4DA478288}"/>
              </a:ext>
            </a:extLst>
          </p:cNvPr>
          <p:cNvSpPr txBox="1"/>
          <p:nvPr/>
        </p:nvSpPr>
        <p:spPr>
          <a:xfrm>
            <a:off x="5379390" y="5168004"/>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a:extLst>
              <a:ext uri="{FF2B5EF4-FFF2-40B4-BE49-F238E27FC236}">
                <a16:creationId xmlns:a16="http://schemas.microsoft.com/office/drawing/2014/main" xmlns="" id="{A43D173B-2870-49C0-B38F-438571D6958E}"/>
              </a:ext>
            </a:extLst>
          </p:cNvPr>
          <p:cNvGrpSpPr/>
          <p:nvPr/>
        </p:nvGrpSpPr>
        <p:grpSpPr>
          <a:xfrm>
            <a:off x="3917460" y="4188020"/>
            <a:ext cx="4513567" cy="723926"/>
            <a:chOff x="4088571" y="4424992"/>
            <a:chExt cx="4513567" cy="723926"/>
          </a:xfrm>
        </p:grpSpPr>
        <p:cxnSp>
          <p:nvCxnSpPr>
            <p:cNvPr id="7" name="直接连接符 6">
              <a:extLst>
                <a:ext uri="{FF2B5EF4-FFF2-40B4-BE49-F238E27FC236}">
                  <a16:creationId xmlns:a16="http://schemas.microsoft.com/office/drawing/2014/main" xmlns="" id="{7740B870-12A0-4F53-B5C8-F31BE86F969A}"/>
                </a:ext>
              </a:extLst>
            </p:cNvPr>
            <p:cNvCxnSpPr>
              <a:stCxn id="11" idx="3"/>
              <a:endCxn id="1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C6BF0762-24E7-4AD7-98AF-6C96E61A069D}"/>
                </a:ext>
              </a:extLst>
            </p:cNvPr>
            <p:cNvGrpSpPr/>
            <p:nvPr/>
          </p:nvGrpSpPr>
          <p:grpSpPr>
            <a:xfrm>
              <a:off x="6067674" y="4424992"/>
              <a:ext cx="540000" cy="723926"/>
              <a:chOff x="5312873" y="4947622"/>
              <a:chExt cx="540000" cy="723926"/>
            </a:xfrm>
          </p:grpSpPr>
          <p:pic>
            <p:nvPicPr>
              <p:cNvPr id="15" name="Picture 12" descr="E:\2016.01\1.12 扁平化图标\蓝色\AR-蓝色最新-40.png">
                <a:extLst>
                  <a:ext uri="{FF2B5EF4-FFF2-40B4-BE49-F238E27FC236}">
                    <a16:creationId xmlns:a16="http://schemas.microsoft.com/office/drawing/2014/main" xmlns="" id="{87289DC7-BA02-473B-A0F1-54E88302361C}"/>
                  </a:ext>
                </a:extLst>
              </p:cNvPr>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6" name="文本框 15">
                <a:extLst>
                  <a:ext uri="{FF2B5EF4-FFF2-40B4-BE49-F238E27FC236}">
                    <a16:creationId xmlns:a16="http://schemas.microsoft.com/office/drawing/2014/main" xmlns="" id="{2928193A-21FC-4B05-A09D-4F8FA33D2D1F}"/>
                  </a:ext>
                </a:extLst>
              </p:cNvPr>
              <p:cNvSpPr txBox="1"/>
              <p:nvPr/>
            </p:nvSpPr>
            <p:spPr>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a:extLst>
                <a:ext uri="{FF2B5EF4-FFF2-40B4-BE49-F238E27FC236}">
                  <a16:creationId xmlns:a16="http://schemas.microsoft.com/office/drawing/2014/main" xmlns="" id="{C4DCC723-C28B-49F0-96AD-617494FBE4FC}"/>
                </a:ext>
              </a:extLst>
            </p:cNvPr>
            <p:cNvGrpSpPr/>
            <p:nvPr/>
          </p:nvGrpSpPr>
          <p:grpSpPr>
            <a:xfrm>
              <a:off x="8062138" y="4424992"/>
              <a:ext cx="540000" cy="714804"/>
              <a:chOff x="8062138" y="4947622"/>
              <a:chExt cx="540000" cy="714804"/>
            </a:xfrm>
          </p:grpSpPr>
          <p:pic>
            <p:nvPicPr>
              <p:cNvPr id="13" name="Picture 12" descr="E:\2016.01\1.12 扁平化图标\蓝色\AR-蓝色最新-40.png">
                <a:extLst>
                  <a:ext uri="{FF2B5EF4-FFF2-40B4-BE49-F238E27FC236}">
                    <a16:creationId xmlns:a16="http://schemas.microsoft.com/office/drawing/2014/main" xmlns="" id="{367D1281-BBD9-4076-A8CF-57B093D6F433}"/>
                  </a:ext>
                </a:extLst>
              </p:cNvPr>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4" name="文本框 13">
                <a:extLst>
                  <a:ext uri="{FF2B5EF4-FFF2-40B4-BE49-F238E27FC236}">
                    <a16:creationId xmlns:a16="http://schemas.microsoft.com/office/drawing/2014/main" xmlns="" id="{9EDBC2AF-346C-4498-9271-7947F5B30CB2}"/>
                  </a:ext>
                </a:extLst>
              </p:cNvPr>
              <p:cNvSpPr txBox="1"/>
              <p:nvPr/>
            </p:nvSpPr>
            <p:spPr>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a:extLst>
                <a:ext uri="{FF2B5EF4-FFF2-40B4-BE49-F238E27FC236}">
                  <a16:creationId xmlns:a16="http://schemas.microsoft.com/office/drawing/2014/main" xmlns="" id="{41622345-9038-4DD6-8F8E-E9D103F39192}"/>
                </a:ext>
              </a:extLst>
            </p:cNvPr>
            <p:cNvGrpSpPr/>
            <p:nvPr/>
          </p:nvGrpSpPr>
          <p:grpSpPr>
            <a:xfrm>
              <a:off x="4088571" y="4424992"/>
              <a:ext cx="540000" cy="723926"/>
              <a:chOff x="4088571" y="4947622"/>
              <a:chExt cx="540000" cy="723926"/>
            </a:xfrm>
          </p:grpSpPr>
          <p:pic>
            <p:nvPicPr>
              <p:cNvPr id="11" name="Picture 12" descr="E:\2016.01\1.12 扁平化图标\蓝色\AR-蓝色最新-40.png">
                <a:extLst>
                  <a:ext uri="{FF2B5EF4-FFF2-40B4-BE49-F238E27FC236}">
                    <a16:creationId xmlns:a16="http://schemas.microsoft.com/office/drawing/2014/main" xmlns="" id="{BCE65CDC-47BB-4399-B134-285F75AE4EA4}"/>
                  </a:ext>
                </a:extLst>
              </p:cNvPr>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2" name="文本框 11">
                <a:extLst>
                  <a:ext uri="{FF2B5EF4-FFF2-40B4-BE49-F238E27FC236}">
                    <a16:creationId xmlns:a16="http://schemas.microsoft.com/office/drawing/2014/main" xmlns="" id="{E92E194D-11CD-4716-8190-211F1D5FD944}"/>
                  </a:ext>
                </a:extLst>
              </p:cNvPr>
              <p:cNvSpPr txBox="1"/>
              <p:nvPr/>
            </p:nvSpPr>
            <p:spPr>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a:extLst>
              <a:ext uri="{FF2B5EF4-FFF2-40B4-BE49-F238E27FC236}">
                <a16:creationId xmlns:a16="http://schemas.microsoft.com/office/drawing/2014/main" xmlns="" id="{E355E00E-E87A-44CA-9360-7632D2651145}"/>
              </a:ext>
            </a:extLst>
          </p:cNvPr>
          <p:cNvGrpSpPr/>
          <p:nvPr/>
        </p:nvGrpSpPr>
        <p:grpSpPr>
          <a:xfrm>
            <a:off x="2229431" y="3765936"/>
            <a:ext cx="550687" cy="712575"/>
            <a:chOff x="4073209" y="4947622"/>
            <a:chExt cx="550687" cy="712575"/>
          </a:xfrm>
        </p:grpSpPr>
        <p:pic>
          <p:nvPicPr>
            <p:cNvPr id="18" name="Picture 12" descr="E:\2016.01\1.12 扁平化图标\蓝色\AR-蓝色最新-40.png">
              <a:extLst>
                <a:ext uri="{FF2B5EF4-FFF2-40B4-BE49-F238E27FC236}">
                  <a16:creationId xmlns:a16="http://schemas.microsoft.com/office/drawing/2014/main" xmlns="" id="{7633D7B5-706B-425A-8665-4DB6552C74B6}"/>
                </a:ext>
              </a:extLst>
            </p:cNvPr>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9" name="文本框 18">
              <a:extLst>
                <a:ext uri="{FF2B5EF4-FFF2-40B4-BE49-F238E27FC236}">
                  <a16:creationId xmlns:a16="http://schemas.microsoft.com/office/drawing/2014/main" xmlns="" id="{970F07E1-C33A-4E70-AAB3-0056EFB383E2}"/>
                </a:ext>
              </a:extLst>
            </p:cNvPr>
            <p:cNvSpPr txBox="1"/>
            <p:nvPr/>
          </p:nvSpPr>
          <p:spPr>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a:extLst>
              <a:ext uri="{FF2B5EF4-FFF2-40B4-BE49-F238E27FC236}">
                <a16:creationId xmlns:a16="http://schemas.microsoft.com/office/drawing/2014/main" xmlns="" id="{A043B538-6438-4094-9CDE-B5AD4DDED40A}"/>
              </a:ext>
            </a:extLst>
          </p:cNvPr>
          <p:cNvSpPr/>
          <p:nvPr/>
        </p:nvSpPr>
        <p:spPr>
          <a:xfrm>
            <a:off x="870250" y="3518362"/>
            <a:ext cx="2025861"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a:extLst>
              <a:ext uri="{FF2B5EF4-FFF2-40B4-BE49-F238E27FC236}">
                <a16:creationId xmlns:a16="http://schemas.microsoft.com/office/drawing/2014/main" xmlns="" id="{BC49614F-1E65-4019-99F6-BBCFC6B3C4DD}"/>
              </a:ext>
            </a:extLst>
          </p:cNvPr>
          <p:cNvGrpSpPr/>
          <p:nvPr/>
        </p:nvGrpSpPr>
        <p:grpSpPr>
          <a:xfrm>
            <a:off x="2217607" y="4847316"/>
            <a:ext cx="575533" cy="706640"/>
            <a:chOff x="4073209" y="4947622"/>
            <a:chExt cx="575533" cy="706640"/>
          </a:xfrm>
        </p:grpSpPr>
        <p:pic>
          <p:nvPicPr>
            <p:cNvPr id="22" name="Picture 12" descr="E:\2016.01\1.12 扁平化图标\蓝色\AR-蓝色最新-40.png">
              <a:extLst>
                <a:ext uri="{FF2B5EF4-FFF2-40B4-BE49-F238E27FC236}">
                  <a16:creationId xmlns:a16="http://schemas.microsoft.com/office/drawing/2014/main" xmlns="" id="{C5EE3DCC-1CCA-4FD6-B4BF-8AA0A87BB7D0}"/>
                </a:ext>
              </a:extLst>
            </p:cNvPr>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3" name="文本框 22">
              <a:extLst>
                <a:ext uri="{FF2B5EF4-FFF2-40B4-BE49-F238E27FC236}">
                  <a16:creationId xmlns:a16="http://schemas.microsoft.com/office/drawing/2014/main" xmlns="" id="{458BF967-72DF-4516-9BF7-376A8B513C10}"/>
                </a:ext>
              </a:extLst>
            </p:cNvPr>
            <p:cNvSpPr txBox="1"/>
            <p:nvPr/>
          </p:nvSpPr>
          <p:spPr>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a:extLst>
              <a:ext uri="{FF2B5EF4-FFF2-40B4-BE49-F238E27FC236}">
                <a16:creationId xmlns:a16="http://schemas.microsoft.com/office/drawing/2014/main" xmlns="" id="{C99F5376-A4D7-4BFE-978C-BA6BF2AE0FCD}"/>
              </a:ext>
            </a:extLst>
          </p:cNvPr>
          <p:cNvSpPr/>
          <p:nvPr/>
        </p:nvSpPr>
        <p:spPr>
          <a:xfrm>
            <a:off x="870250" y="4599742"/>
            <a:ext cx="2025861"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a:extLst>
              <a:ext uri="{FF2B5EF4-FFF2-40B4-BE49-F238E27FC236}">
                <a16:creationId xmlns:a16="http://schemas.microsoft.com/office/drawing/2014/main" xmlns="" id="{E05647A9-DE88-48C1-92C7-508CAC48885E}"/>
              </a:ext>
            </a:extLst>
          </p:cNvPr>
          <p:cNvSpPr/>
          <p:nvPr/>
        </p:nvSpPr>
        <p:spPr>
          <a:xfrm flipH="1">
            <a:off x="9437012" y="3518362"/>
            <a:ext cx="2312074"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a:extLst>
              <a:ext uri="{FF2B5EF4-FFF2-40B4-BE49-F238E27FC236}">
                <a16:creationId xmlns:a16="http://schemas.microsoft.com/office/drawing/2014/main" xmlns="" id="{F96AB44B-7B3B-4C9F-A7ED-0D7D3F7D79A1}"/>
              </a:ext>
            </a:extLst>
          </p:cNvPr>
          <p:cNvSpPr/>
          <p:nvPr/>
        </p:nvSpPr>
        <p:spPr>
          <a:xfrm flipH="1">
            <a:off x="9448836" y="4599742"/>
            <a:ext cx="2312074"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a:extLst>
              <a:ext uri="{FF2B5EF4-FFF2-40B4-BE49-F238E27FC236}">
                <a16:creationId xmlns:a16="http://schemas.microsoft.com/office/drawing/2014/main" xmlns="" id="{85A2BDA0-7D98-442F-9989-1B7BBF0D4E64}"/>
              </a:ext>
            </a:extLst>
          </p:cNvPr>
          <p:cNvCxnSpPr>
            <a:stCxn id="18" idx="3"/>
            <a:endCxn id="11" idx="1"/>
          </p:cNvCxnSpPr>
          <p:nvPr/>
        </p:nvCxnSpPr>
        <p:spPr>
          <a:xfrm>
            <a:off x="2769431" y="3986845"/>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A59C1011-54C3-4562-B169-2451912BCAF8}"/>
              </a:ext>
            </a:extLst>
          </p:cNvPr>
          <p:cNvCxnSpPr>
            <a:stCxn id="22" idx="3"/>
            <a:endCxn id="11" idx="1"/>
          </p:cNvCxnSpPr>
          <p:nvPr/>
        </p:nvCxnSpPr>
        <p:spPr>
          <a:xfrm flipV="1">
            <a:off x="2757607" y="4408929"/>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8C2B1282-C9CD-45AA-89FF-F47C066C23AC}"/>
              </a:ext>
            </a:extLst>
          </p:cNvPr>
          <p:cNvCxnSpPr>
            <a:stCxn id="13" idx="3"/>
          </p:cNvCxnSpPr>
          <p:nvPr/>
        </p:nvCxnSpPr>
        <p:spPr>
          <a:xfrm flipV="1">
            <a:off x="8431027" y="3986845"/>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3144EBDA-9FF4-40C0-BF27-3706E9B5576B}"/>
              </a:ext>
            </a:extLst>
          </p:cNvPr>
          <p:cNvCxnSpPr>
            <a:stCxn id="13" idx="3"/>
          </p:cNvCxnSpPr>
          <p:nvPr/>
        </p:nvCxnSpPr>
        <p:spPr>
          <a:xfrm>
            <a:off x="8431027" y="4408929"/>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BDA1B9E9-66A2-4317-832F-B4107C83CA33}"/>
              </a:ext>
            </a:extLst>
          </p:cNvPr>
          <p:cNvSpPr txBox="1"/>
          <p:nvPr/>
        </p:nvSpPr>
        <p:spPr>
          <a:xfrm>
            <a:off x="897483" y="4108807"/>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2" name="文本框 31">
            <a:extLst>
              <a:ext uri="{FF2B5EF4-FFF2-40B4-BE49-F238E27FC236}">
                <a16:creationId xmlns:a16="http://schemas.microsoft.com/office/drawing/2014/main" xmlns="" id="{80547434-6E20-4CF3-AFE9-0ECEE95850A9}"/>
              </a:ext>
            </a:extLst>
          </p:cNvPr>
          <p:cNvSpPr txBox="1"/>
          <p:nvPr/>
        </p:nvSpPr>
        <p:spPr>
          <a:xfrm>
            <a:off x="897483" y="5224987"/>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3" name="文本框 32">
            <a:extLst>
              <a:ext uri="{FF2B5EF4-FFF2-40B4-BE49-F238E27FC236}">
                <a16:creationId xmlns:a16="http://schemas.microsoft.com/office/drawing/2014/main" xmlns="" id="{B7771D11-4463-444B-BF9E-B461C9605C3F}"/>
              </a:ext>
            </a:extLst>
          </p:cNvPr>
          <p:cNvSpPr txBox="1"/>
          <p:nvPr/>
        </p:nvSpPr>
        <p:spPr>
          <a:xfrm>
            <a:off x="10189799" y="4140923"/>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4" name="文本框 33">
            <a:extLst>
              <a:ext uri="{FF2B5EF4-FFF2-40B4-BE49-F238E27FC236}">
                <a16:creationId xmlns:a16="http://schemas.microsoft.com/office/drawing/2014/main" xmlns="" id="{A316E7C6-FDAE-4D95-8A6A-87C02933D1A7}"/>
              </a:ext>
            </a:extLst>
          </p:cNvPr>
          <p:cNvSpPr txBox="1"/>
          <p:nvPr/>
        </p:nvSpPr>
        <p:spPr>
          <a:xfrm>
            <a:off x="10189799" y="5260456"/>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5" name="组合 34">
            <a:extLst>
              <a:ext uri="{FF2B5EF4-FFF2-40B4-BE49-F238E27FC236}">
                <a16:creationId xmlns:a16="http://schemas.microsoft.com/office/drawing/2014/main" xmlns="" id="{D8FAD298-E31C-4796-B32B-3956BCB6DEEF}"/>
              </a:ext>
            </a:extLst>
          </p:cNvPr>
          <p:cNvGrpSpPr/>
          <p:nvPr/>
        </p:nvGrpSpPr>
        <p:grpSpPr>
          <a:xfrm>
            <a:off x="9563693" y="3765936"/>
            <a:ext cx="540000" cy="723926"/>
            <a:chOff x="4073209" y="4947622"/>
            <a:chExt cx="540000" cy="723926"/>
          </a:xfrm>
        </p:grpSpPr>
        <p:pic>
          <p:nvPicPr>
            <p:cNvPr id="36" name="Picture 12" descr="E:\2016.01\1.12 扁平化图标\蓝色\AR-蓝色最新-40.png">
              <a:extLst>
                <a:ext uri="{FF2B5EF4-FFF2-40B4-BE49-F238E27FC236}">
                  <a16:creationId xmlns:a16="http://schemas.microsoft.com/office/drawing/2014/main" xmlns="" id="{899471D2-8C13-401E-8E56-EA719A8B14FA}"/>
                </a:ext>
              </a:extLst>
            </p:cNvPr>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37" name="文本框 36">
              <a:extLst>
                <a:ext uri="{FF2B5EF4-FFF2-40B4-BE49-F238E27FC236}">
                  <a16:creationId xmlns:a16="http://schemas.microsoft.com/office/drawing/2014/main" xmlns="" id="{46B0D7FB-A17A-4DB8-A876-3EED891F6A33}"/>
                </a:ext>
              </a:extLst>
            </p:cNvPr>
            <p:cNvSpPr txBox="1"/>
            <p:nvPr/>
          </p:nvSpPr>
          <p:spPr>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38" name="组合 37">
            <a:extLst>
              <a:ext uri="{FF2B5EF4-FFF2-40B4-BE49-F238E27FC236}">
                <a16:creationId xmlns:a16="http://schemas.microsoft.com/office/drawing/2014/main" xmlns="" id="{64532861-EBDD-4A0C-B2DB-44A1EFA9539F}"/>
              </a:ext>
            </a:extLst>
          </p:cNvPr>
          <p:cNvGrpSpPr/>
          <p:nvPr/>
        </p:nvGrpSpPr>
        <p:grpSpPr>
          <a:xfrm>
            <a:off x="9575517" y="4847316"/>
            <a:ext cx="552270" cy="723926"/>
            <a:chOff x="4060939" y="4947622"/>
            <a:chExt cx="552270" cy="723926"/>
          </a:xfrm>
        </p:grpSpPr>
        <p:pic>
          <p:nvPicPr>
            <p:cNvPr id="39" name="Picture 12" descr="E:\2016.01\1.12 扁平化图标\蓝色\AR-蓝色最新-40.png">
              <a:extLst>
                <a:ext uri="{FF2B5EF4-FFF2-40B4-BE49-F238E27FC236}">
                  <a16:creationId xmlns:a16="http://schemas.microsoft.com/office/drawing/2014/main" xmlns="" id="{E173A86E-EDCC-469C-810C-8B8B0DB052E5}"/>
                </a:ext>
              </a:extLst>
            </p:cNvPr>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0" name="文本框 39">
              <a:extLst>
                <a:ext uri="{FF2B5EF4-FFF2-40B4-BE49-F238E27FC236}">
                  <a16:creationId xmlns:a16="http://schemas.microsoft.com/office/drawing/2014/main" xmlns="" id="{1846784C-66A7-4C83-8B32-A9F7854CB1FF}"/>
                </a:ext>
              </a:extLst>
            </p:cNvPr>
            <p:cNvSpPr txBox="1"/>
            <p:nvPr/>
          </p:nvSpPr>
          <p:spPr>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41" name="任意多边形 51">
            <a:extLst>
              <a:ext uri="{FF2B5EF4-FFF2-40B4-BE49-F238E27FC236}">
                <a16:creationId xmlns:a16="http://schemas.microsoft.com/office/drawing/2014/main" xmlns="" id="{FB8D023F-38DD-4317-9FC9-772BAB02A2FB}"/>
              </a:ext>
            </a:extLst>
          </p:cNvPr>
          <p:cNvSpPr/>
          <p:nvPr/>
        </p:nvSpPr>
        <p:spPr>
          <a:xfrm>
            <a:off x="2780118" y="3289596"/>
            <a:ext cx="6783576" cy="633046"/>
          </a:xfrm>
          <a:custGeom>
            <a:avLst/>
            <a:gdLst>
              <a:gd name="connsiteX0" fmla="*/ 0 w 7338646"/>
              <a:gd name="connsiteY0" fmla="*/ 633046 h 633046"/>
              <a:gd name="connsiteX1" fmla="*/ 3716216 w 7338646"/>
              <a:gd name="connsiteY1" fmla="*/ 0 h 633046"/>
              <a:gd name="connsiteX2" fmla="*/ 7338646 w 7338646"/>
              <a:gd name="connsiteY2" fmla="*/ 633046 h 633046"/>
            </a:gdLst>
            <a:ahLst/>
            <a:cxnLst>
              <a:cxn ang="0">
                <a:pos x="connsiteX0" y="connsiteY0"/>
              </a:cxn>
              <a:cxn ang="0">
                <a:pos x="connsiteX1" y="connsiteY1"/>
              </a:cxn>
              <a:cxn ang="0">
                <a:pos x="connsiteX2" y="connsiteY2"/>
              </a:cxn>
            </a:cxnLst>
            <a:rect l="l" t="t" r="r" b="b"/>
            <a:pathLst>
              <a:path w="7338646" h="633046">
                <a:moveTo>
                  <a:pt x="0" y="633046"/>
                </a:moveTo>
                <a:cubicBezTo>
                  <a:pt x="1246554" y="316523"/>
                  <a:pt x="2493108" y="0"/>
                  <a:pt x="3716216" y="0"/>
                </a:cubicBezTo>
                <a:cubicBezTo>
                  <a:pt x="4939324" y="0"/>
                  <a:pt x="6138985" y="316523"/>
                  <a:pt x="7338646" y="633046"/>
                </a:cubicBezTo>
              </a:path>
            </a:pathLst>
          </a:custGeom>
          <a:noFill/>
          <a:ln w="31750">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a:extLst>
              <a:ext uri="{FF2B5EF4-FFF2-40B4-BE49-F238E27FC236}">
                <a16:creationId xmlns:a16="http://schemas.microsoft.com/office/drawing/2014/main" xmlns="" id="{6A42838D-E653-4FDF-922D-D029A6087FF5}"/>
              </a:ext>
            </a:extLst>
          </p:cNvPr>
          <p:cNvGrpSpPr>
            <a:grpSpLocks noChangeAspect="1"/>
          </p:cNvGrpSpPr>
          <p:nvPr/>
        </p:nvGrpSpPr>
        <p:grpSpPr>
          <a:xfrm>
            <a:off x="6191001" y="3151007"/>
            <a:ext cx="243192" cy="243192"/>
            <a:chOff x="10441953" y="5633214"/>
            <a:chExt cx="264000" cy="264000"/>
          </a:xfrm>
        </p:grpSpPr>
        <p:sp>
          <p:nvSpPr>
            <p:cNvPr id="43" name="椭圆 42">
              <a:extLst>
                <a:ext uri="{FF2B5EF4-FFF2-40B4-BE49-F238E27FC236}">
                  <a16:creationId xmlns:a16="http://schemas.microsoft.com/office/drawing/2014/main" xmlns="" id="{71603509-A334-4413-9A81-2374F25AA3C6}"/>
                </a:ext>
              </a:extLst>
            </p:cNvPr>
            <p:cNvSpPr>
              <a:spLocks noChangeAspect="1"/>
            </p:cNvSpPr>
            <p:nvPr/>
          </p:nvSpPr>
          <p:spPr>
            <a:xfrm>
              <a:off x="10441953" y="5633214"/>
              <a:ext cx="264000" cy="264000"/>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7">
              <a:extLst>
                <a:ext uri="{FF2B5EF4-FFF2-40B4-BE49-F238E27FC236}">
                  <a16:creationId xmlns:a16="http://schemas.microsoft.com/office/drawing/2014/main" xmlns="" id="{ACAE88DC-06FA-4614-B89A-BA493B7A90EF}"/>
                </a:ext>
              </a:extLst>
            </p:cNvPr>
            <p:cNvSpPr/>
            <p:nvPr/>
          </p:nvSpPr>
          <p:spPr>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任意多边形 52">
            <a:extLst>
              <a:ext uri="{FF2B5EF4-FFF2-40B4-BE49-F238E27FC236}">
                <a16:creationId xmlns:a16="http://schemas.microsoft.com/office/drawing/2014/main" xmlns="" id="{C0655824-2A1E-4BFC-A827-843009AC8960}"/>
              </a:ext>
            </a:extLst>
          </p:cNvPr>
          <p:cNvSpPr/>
          <p:nvPr/>
        </p:nvSpPr>
        <p:spPr>
          <a:xfrm>
            <a:off x="2948080" y="4198812"/>
            <a:ext cx="865136" cy="969192"/>
          </a:xfrm>
          <a:custGeom>
            <a:avLst/>
            <a:gdLst>
              <a:gd name="connsiteX0" fmla="*/ 11723 w 1137143"/>
              <a:gd name="connsiteY0" fmla="*/ 0 h 1078523"/>
              <a:gd name="connsiteX1" fmla="*/ 1137138 w 1137143"/>
              <a:gd name="connsiteY1" fmla="*/ 433754 h 1078523"/>
              <a:gd name="connsiteX2" fmla="*/ 0 w 1137143"/>
              <a:gd name="connsiteY2" fmla="*/ 1078523 h 1078523"/>
            </a:gdLst>
            <a:ahLst/>
            <a:cxnLst>
              <a:cxn ang="0">
                <a:pos x="connsiteX0" y="connsiteY0"/>
              </a:cxn>
              <a:cxn ang="0">
                <a:pos x="connsiteX1" y="connsiteY1"/>
              </a:cxn>
              <a:cxn ang="0">
                <a:pos x="connsiteX2" y="connsiteY2"/>
              </a:cxn>
            </a:cxnLst>
            <a:rect l="l" t="t" r="r" b="b"/>
            <a:pathLst>
              <a:path w="1137143" h="1078523">
                <a:moveTo>
                  <a:pt x="11723" y="0"/>
                </a:moveTo>
                <a:cubicBezTo>
                  <a:pt x="575407" y="127000"/>
                  <a:pt x="1139092" y="254000"/>
                  <a:pt x="1137138" y="433754"/>
                </a:cubicBezTo>
                <a:cubicBezTo>
                  <a:pt x="1135184" y="613508"/>
                  <a:pt x="567592" y="846015"/>
                  <a:pt x="0" y="1078523"/>
                </a:cubicBezTo>
              </a:path>
            </a:pathLst>
          </a:custGeom>
          <a:noFill/>
          <a:ln w="317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28">
            <a:extLst>
              <a:ext uri="{FF2B5EF4-FFF2-40B4-BE49-F238E27FC236}">
                <a16:creationId xmlns:a16="http://schemas.microsoft.com/office/drawing/2014/main" xmlns="" id="{D1B06F73-974F-4364-B2B2-40E00E3A6731}"/>
              </a:ext>
            </a:extLst>
          </p:cNvPr>
          <p:cNvGrpSpPr/>
          <p:nvPr/>
        </p:nvGrpSpPr>
        <p:grpSpPr>
          <a:xfrm rot="5059603">
            <a:off x="3569273" y="4615195"/>
            <a:ext cx="273362" cy="273362"/>
            <a:chOff x="5076056" y="3356992"/>
            <a:chExt cx="436268" cy="436268"/>
          </a:xfrm>
        </p:grpSpPr>
        <p:sp>
          <p:nvSpPr>
            <p:cNvPr id="47" name="椭圆 27">
              <a:extLst>
                <a:ext uri="{FF2B5EF4-FFF2-40B4-BE49-F238E27FC236}">
                  <a16:creationId xmlns:a16="http://schemas.microsoft.com/office/drawing/2014/main" xmlns="" id="{7CBAB0B8-E2F9-4D4C-BF6E-666EF537DBF4}"/>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禁止符 23">
              <a:extLst>
                <a:ext uri="{FF2B5EF4-FFF2-40B4-BE49-F238E27FC236}">
                  <a16:creationId xmlns:a16="http://schemas.microsoft.com/office/drawing/2014/main" xmlns="" id="{B6649E8B-D6C8-4373-924B-5CBD3D893C14}"/>
                </a:ext>
              </a:extLst>
            </p:cNvPr>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9" name="任意多边形 56">
            <a:extLst>
              <a:ext uri="{FF2B5EF4-FFF2-40B4-BE49-F238E27FC236}">
                <a16:creationId xmlns:a16="http://schemas.microsoft.com/office/drawing/2014/main" xmlns="" id="{7441454C-DDA2-4685-A977-08684938D0FE}"/>
              </a:ext>
            </a:extLst>
          </p:cNvPr>
          <p:cNvSpPr/>
          <p:nvPr/>
        </p:nvSpPr>
        <p:spPr>
          <a:xfrm>
            <a:off x="2953935" y="3884583"/>
            <a:ext cx="6717323" cy="942054"/>
          </a:xfrm>
          <a:custGeom>
            <a:avLst/>
            <a:gdLst>
              <a:gd name="connsiteX0" fmla="*/ 0 w 6717323"/>
              <a:gd name="connsiteY0" fmla="*/ 74546 h 942054"/>
              <a:gd name="connsiteX1" fmla="*/ 5251939 w 6717323"/>
              <a:gd name="connsiteY1" fmla="*/ 86269 h 942054"/>
              <a:gd name="connsiteX2" fmla="*/ 6717323 w 6717323"/>
              <a:gd name="connsiteY2" fmla="*/ 942054 h 942054"/>
            </a:gdLst>
            <a:ahLst/>
            <a:cxnLst>
              <a:cxn ang="0">
                <a:pos x="connsiteX0" y="connsiteY0"/>
              </a:cxn>
              <a:cxn ang="0">
                <a:pos x="connsiteX1" y="connsiteY1"/>
              </a:cxn>
              <a:cxn ang="0">
                <a:pos x="connsiteX2" y="connsiteY2"/>
              </a:cxn>
            </a:cxnLst>
            <a:rect l="l" t="t" r="r" b="b"/>
            <a:pathLst>
              <a:path w="6717323" h="942054">
                <a:moveTo>
                  <a:pt x="0" y="74546"/>
                </a:moveTo>
                <a:cubicBezTo>
                  <a:pt x="2066192" y="8115"/>
                  <a:pt x="4132385" y="-58316"/>
                  <a:pt x="5251939" y="86269"/>
                </a:cubicBezTo>
                <a:cubicBezTo>
                  <a:pt x="6371493" y="230854"/>
                  <a:pt x="6544408" y="586454"/>
                  <a:pt x="6717323" y="942054"/>
                </a:cubicBezTo>
              </a:path>
            </a:pathLst>
          </a:custGeom>
          <a:noFill/>
          <a:ln w="317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28">
            <a:extLst>
              <a:ext uri="{FF2B5EF4-FFF2-40B4-BE49-F238E27FC236}">
                <a16:creationId xmlns:a16="http://schemas.microsoft.com/office/drawing/2014/main" xmlns="" id="{60E36C86-04E9-4C89-A3AD-8958A305C3EC}"/>
              </a:ext>
            </a:extLst>
          </p:cNvPr>
          <p:cNvGrpSpPr/>
          <p:nvPr/>
        </p:nvGrpSpPr>
        <p:grpSpPr>
          <a:xfrm rot="5059603">
            <a:off x="6054320" y="3789196"/>
            <a:ext cx="273362" cy="273362"/>
            <a:chOff x="5076056" y="3356992"/>
            <a:chExt cx="436268" cy="436268"/>
          </a:xfrm>
        </p:grpSpPr>
        <p:sp>
          <p:nvSpPr>
            <p:cNvPr id="51" name="椭圆 27">
              <a:extLst>
                <a:ext uri="{FF2B5EF4-FFF2-40B4-BE49-F238E27FC236}">
                  <a16:creationId xmlns:a16="http://schemas.microsoft.com/office/drawing/2014/main" xmlns="" id="{DE03D56D-23C2-49BC-8610-2F30F13ADDB8}"/>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禁止符 23">
              <a:extLst>
                <a:ext uri="{FF2B5EF4-FFF2-40B4-BE49-F238E27FC236}">
                  <a16:creationId xmlns:a16="http://schemas.microsoft.com/office/drawing/2014/main" xmlns="" id="{E505FE1B-26CF-45AA-8901-50313988C361}"/>
                </a:ext>
              </a:extLst>
            </p:cNvPr>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10802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smtClean="0"/>
              <a:t>WAN VPN Technologies</a:t>
            </a:r>
            <a:endParaRPr lang="en-US" dirty="0"/>
          </a:p>
        </p:txBody>
      </p:sp>
    </p:spTree>
    <p:extLst>
      <p:ext uri="{BB962C8B-B14F-4D97-AF65-F5344CB8AC3E}">
        <p14:creationId xmlns:p14="http://schemas.microsoft.com/office/powerpoint/2010/main" val="2080284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3">
            <a:extLst>
              <a:ext uri="{FF2B5EF4-FFF2-40B4-BE49-F238E27FC236}">
                <a16:creationId xmlns:a16="http://schemas.microsoft.com/office/drawing/2014/main" xmlns="" id="{02415B56-84E5-4D22-A8C7-F7C52CF37EF5}"/>
              </a:ext>
            </a:extLst>
          </p:cNvPr>
          <p:cNvSpPr/>
          <p:nvPr/>
        </p:nvSpPr>
        <p:spPr bwMode="gray">
          <a:xfrm>
            <a:off x="4103749" y="3552718"/>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DDE6A1D6-F402-4EA4-AAA9-55D2A445BD60}"/>
              </a:ext>
            </a:extLst>
          </p:cNvPr>
          <p:cNvSpPr>
            <a:spLocks noGrp="1"/>
          </p:cNvSpPr>
          <p:nvPr>
            <p:ph type="title"/>
          </p:nvPr>
        </p:nvSpPr>
        <p:spPr bwMode="gray"/>
        <p:txBody>
          <a:bodyPr/>
          <a:lstStyle/>
          <a:p>
            <a:r>
              <a:rPr lang="en-US" smtClean="0"/>
              <a:t>MPLS VPN Route Advertisement</a:t>
            </a:r>
            <a:endParaRPr lang="en-US" dirty="0"/>
          </a:p>
        </p:txBody>
      </p:sp>
      <p:sp>
        <p:nvSpPr>
          <p:cNvPr id="3" name="文本占位符 2">
            <a:extLst>
              <a:ext uri="{FF2B5EF4-FFF2-40B4-BE49-F238E27FC236}">
                <a16:creationId xmlns:a16="http://schemas.microsoft.com/office/drawing/2014/main" xmlns="" id="{43104E84-FA3B-45F3-9677-4EF8CB5BC089}"/>
              </a:ext>
            </a:extLst>
          </p:cNvPr>
          <p:cNvSpPr>
            <a:spLocks noGrp="1"/>
          </p:cNvSpPr>
          <p:nvPr>
            <p:ph type="body" sz="quarter" idx="10"/>
          </p:nvPr>
        </p:nvSpPr>
        <p:spPr bwMode="gray"/>
        <p:txBody>
          <a:bodyPr/>
          <a:lstStyle/>
          <a:p>
            <a:r>
              <a:rPr lang="en-US" sz="1800" smtClean="0">
                <a:sym typeface="Huawei Sans" panose="020C0503030203020204" pitchFamily="34" charset="0"/>
              </a:rPr>
              <a:t>VPN route advertisement involves the following three phases:</a:t>
            </a:r>
          </a:p>
          <a:p>
            <a:pPr lvl="1"/>
            <a:r>
              <a:rPr lang="en-US" sz="1600" smtClean="0">
                <a:sym typeface="Huawei Sans" panose="020C0503030203020204" pitchFamily="34" charset="0"/>
              </a:rPr>
              <a:t>From the local CE to the ingress PE</a:t>
            </a:r>
          </a:p>
          <a:p>
            <a:pPr lvl="1"/>
            <a:r>
              <a:rPr lang="en-US" sz="1600" smtClean="0">
                <a:sym typeface="Huawei Sans" panose="020C0503030203020204" pitchFamily="34" charset="0"/>
              </a:rPr>
              <a:t>From the ingress PE to the egress PE</a:t>
            </a:r>
          </a:p>
          <a:p>
            <a:pPr lvl="1"/>
            <a:r>
              <a:rPr lang="en-US" sz="1600" smtClean="0">
                <a:sym typeface="Huawei Sans" panose="020C0503030203020204" pitchFamily="34" charset="0"/>
              </a:rPr>
              <a:t>From the egress PE to the remote CE</a:t>
            </a:r>
          </a:p>
          <a:p>
            <a:endParaRPr lang="en-US" altLang="zh-CN" sz="1800" dirty="0">
              <a:sym typeface="Huawei Sans" panose="020C0503030203020204" pitchFamily="34" charset="0"/>
            </a:endParaRPr>
          </a:p>
        </p:txBody>
      </p:sp>
      <p:sp>
        <p:nvSpPr>
          <p:cNvPr id="5" name="文本框 4">
            <a:extLst>
              <a:ext uri="{FF2B5EF4-FFF2-40B4-BE49-F238E27FC236}">
                <a16:creationId xmlns:a16="http://schemas.microsoft.com/office/drawing/2014/main" xmlns="" id="{52A09B78-5C8D-4244-B599-E3AF8F612CC9}"/>
              </a:ext>
            </a:extLst>
          </p:cNvPr>
          <p:cNvSpPr txBox="1"/>
          <p:nvPr/>
        </p:nvSpPr>
        <p:spPr bwMode="gray">
          <a:xfrm>
            <a:off x="5308828" y="5000303"/>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a:extLst>
              <a:ext uri="{FF2B5EF4-FFF2-40B4-BE49-F238E27FC236}">
                <a16:creationId xmlns:a16="http://schemas.microsoft.com/office/drawing/2014/main" xmlns="" id="{91FAEFA8-1940-479E-BF15-CB5AC6DF94CF}"/>
              </a:ext>
            </a:extLst>
          </p:cNvPr>
          <p:cNvGrpSpPr/>
          <p:nvPr/>
        </p:nvGrpSpPr>
        <p:grpSpPr bwMode="gray">
          <a:xfrm>
            <a:off x="3846898" y="4150944"/>
            <a:ext cx="4513567" cy="723926"/>
            <a:chOff x="4088571" y="4424992"/>
            <a:chExt cx="4513567" cy="723926"/>
          </a:xfrm>
        </p:grpSpPr>
        <p:cxnSp>
          <p:nvCxnSpPr>
            <p:cNvPr id="7" name="直接连接符 6">
              <a:extLst>
                <a:ext uri="{FF2B5EF4-FFF2-40B4-BE49-F238E27FC236}">
                  <a16:creationId xmlns:a16="http://schemas.microsoft.com/office/drawing/2014/main" xmlns="" id="{1D8FE145-C1AE-4F59-8371-CE28223E0A83}"/>
                </a:ext>
              </a:extLst>
            </p:cNvPr>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91113CD6-59BB-4813-B8E3-E64D6C53A8AE}"/>
                </a:ext>
              </a:extLst>
            </p:cNvPr>
            <p:cNvGrpSpPr/>
            <p:nvPr/>
          </p:nvGrpSpPr>
          <p:grpSpPr bwMode="gray">
            <a:xfrm>
              <a:off x="6067674" y="4424992"/>
              <a:ext cx="540000" cy="723926"/>
              <a:chOff x="5312873" y="4947622"/>
              <a:chExt cx="540000" cy="723926"/>
            </a:xfrm>
          </p:grpSpPr>
          <p:pic>
            <p:nvPicPr>
              <p:cNvPr id="15" name="Picture 12" descr="E:\2016.01\1.12 扁平化图标\蓝色\AR-蓝色最新-40.png">
                <a:extLst>
                  <a:ext uri="{FF2B5EF4-FFF2-40B4-BE49-F238E27FC236}">
                    <a16:creationId xmlns:a16="http://schemas.microsoft.com/office/drawing/2014/main" xmlns="" id="{39452118-964C-4F38-9794-59973C2494A2}"/>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a:extLst>
                  <a:ext uri="{FF2B5EF4-FFF2-40B4-BE49-F238E27FC236}">
                    <a16:creationId xmlns:a16="http://schemas.microsoft.com/office/drawing/2014/main" xmlns="" id="{E8E5DEA2-6F3C-4C8D-B72D-9EE848FCE668}"/>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a:extLst>
                <a:ext uri="{FF2B5EF4-FFF2-40B4-BE49-F238E27FC236}">
                  <a16:creationId xmlns:a16="http://schemas.microsoft.com/office/drawing/2014/main" xmlns="" id="{EBA14577-9090-4E59-B3EE-39FF1C1BFBF1}"/>
                </a:ext>
              </a:extLst>
            </p:cNvPr>
            <p:cNvGrpSpPr/>
            <p:nvPr/>
          </p:nvGrpSpPr>
          <p:grpSpPr bwMode="gray">
            <a:xfrm>
              <a:off x="8062138" y="4424992"/>
              <a:ext cx="540000" cy="714804"/>
              <a:chOff x="8062138" y="4947622"/>
              <a:chExt cx="540000" cy="714804"/>
            </a:xfrm>
          </p:grpSpPr>
          <p:pic>
            <p:nvPicPr>
              <p:cNvPr id="13" name="Picture 12" descr="E:\2016.01\1.12 扁平化图标\蓝色\AR-蓝色最新-40.png">
                <a:extLst>
                  <a:ext uri="{FF2B5EF4-FFF2-40B4-BE49-F238E27FC236}">
                    <a16:creationId xmlns:a16="http://schemas.microsoft.com/office/drawing/2014/main" xmlns="" id="{A1A833F4-91F4-4480-AF00-0DB38C13A3E3}"/>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a:extLst>
                  <a:ext uri="{FF2B5EF4-FFF2-40B4-BE49-F238E27FC236}">
                    <a16:creationId xmlns:a16="http://schemas.microsoft.com/office/drawing/2014/main" xmlns="" id="{6961198C-52B5-4EB5-AF36-68C143C701EF}"/>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a:extLst>
                <a:ext uri="{FF2B5EF4-FFF2-40B4-BE49-F238E27FC236}">
                  <a16:creationId xmlns:a16="http://schemas.microsoft.com/office/drawing/2014/main" xmlns="" id="{33561E75-D34E-45B0-A0F7-1F33AA205E18}"/>
                </a:ext>
              </a:extLst>
            </p:cNvPr>
            <p:cNvGrpSpPr/>
            <p:nvPr/>
          </p:nvGrpSpPr>
          <p:grpSpPr bwMode="gray">
            <a:xfrm>
              <a:off x="4088571" y="4424992"/>
              <a:ext cx="540000" cy="723926"/>
              <a:chOff x="4088571" y="4947622"/>
              <a:chExt cx="540000" cy="723926"/>
            </a:xfrm>
          </p:grpSpPr>
          <p:pic>
            <p:nvPicPr>
              <p:cNvPr id="11" name="Picture 12" descr="E:\2016.01\1.12 扁平化图标\蓝色\AR-蓝色最新-40.png">
                <a:extLst>
                  <a:ext uri="{FF2B5EF4-FFF2-40B4-BE49-F238E27FC236}">
                    <a16:creationId xmlns:a16="http://schemas.microsoft.com/office/drawing/2014/main" xmlns="" id="{172B5BCC-0CFC-4A42-9351-C8B3532A35D0}"/>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a:extLst>
                  <a:ext uri="{FF2B5EF4-FFF2-40B4-BE49-F238E27FC236}">
                    <a16:creationId xmlns:a16="http://schemas.microsoft.com/office/drawing/2014/main" xmlns="" id="{6D8DFD69-3BA7-402D-B08C-73B38187818E}"/>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a:extLst>
              <a:ext uri="{FF2B5EF4-FFF2-40B4-BE49-F238E27FC236}">
                <a16:creationId xmlns:a16="http://schemas.microsoft.com/office/drawing/2014/main" xmlns="" id="{F70026AE-4A20-4365-BB72-EC5C4047646D}"/>
              </a:ext>
            </a:extLst>
          </p:cNvPr>
          <p:cNvGrpSpPr/>
          <p:nvPr/>
        </p:nvGrpSpPr>
        <p:grpSpPr bwMode="gray">
          <a:xfrm>
            <a:off x="2158869" y="3728860"/>
            <a:ext cx="550687" cy="712575"/>
            <a:chOff x="4073209" y="4947622"/>
            <a:chExt cx="550687" cy="712575"/>
          </a:xfrm>
        </p:grpSpPr>
        <p:pic>
          <p:nvPicPr>
            <p:cNvPr id="18" name="Picture 12" descr="E:\2016.01\1.12 扁平化图标\蓝色\AR-蓝色最新-40.png">
              <a:extLst>
                <a:ext uri="{FF2B5EF4-FFF2-40B4-BE49-F238E27FC236}">
                  <a16:creationId xmlns:a16="http://schemas.microsoft.com/office/drawing/2014/main" xmlns="" id="{48766A06-11DB-4339-8E9B-412787B68F8D}"/>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a:extLst>
                <a:ext uri="{FF2B5EF4-FFF2-40B4-BE49-F238E27FC236}">
                  <a16:creationId xmlns:a16="http://schemas.microsoft.com/office/drawing/2014/main" xmlns="" id="{14BFFD77-24DA-4EF8-81EB-3A28D0A0F9F3}"/>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20">
            <a:extLst>
              <a:ext uri="{FF2B5EF4-FFF2-40B4-BE49-F238E27FC236}">
                <a16:creationId xmlns:a16="http://schemas.microsoft.com/office/drawing/2014/main" xmlns="" id="{1C752BB1-996F-4440-9362-47938304E451}"/>
              </a:ext>
            </a:extLst>
          </p:cNvPr>
          <p:cNvSpPr/>
          <p:nvPr/>
        </p:nvSpPr>
        <p:spPr bwMode="gray">
          <a:xfrm>
            <a:off x="952500" y="3481286"/>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a:extLst>
              <a:ext uri="{FF2B5EF4-FFF2-40B4-BE49-F238E27FC236}">
                <a16:creationId xmlns:a16="http://schemas.microsoft.com/office/drawing/2014/main" xmlns="" id="{EE50F211-6417-46DE-B2EE-ABCF81BCD7F1}"/>
              </a:ext>
            </a:extLst>
          </p:cNvPr>
          <p:cNvGrpSpPr/>
          <p:nvPr/>
        </p:nvGrpSpPr>
        <p:grpSpPr bwMode="gray">
          <a:xfrm>
            <a:off x="2147045" y="4810240"/>
            <a:ext cx="575533" cy="706640"/>
            <a:chOff x="4073209" y="4947622"/>
            <a:chExt cx="575533" cy="706640"/>
          </a:xfrm>
        </p:grpSpPr>
        <p:pic>
          <p:nvPicPr>
            <p:cNvPr id="22" name="Picture 12" descr="E:\2016.01\1.12 扁平化图标\蓝色\AR-蓝色最新-40.png">
              <a:extLst>
                <a:ext uri="{FF2B5EF4-FFF2-40B4-BE49-F238E27FC236}">
                  <a16:creationId xmlns:a16="http://schemas.microsoft.com/office/drawing/2014/main" xmlns="" id="{D301FB0A-88FA-4363-86ED-30F87F97CA2C}"/>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a:extLst>
                <a:ext uri="{FF2B5EF4-FFF2-40B4-BE49-F238E27FC236}">
                  <a16:creationId xmlns:a16="http://schemas.microsoft.com/office/drawing/2014/main" xmlns="" id="{477020F6-B2A0-4716-8FA8-3F9F7BF73CC0}"/>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4">
            <a:extLst>
              <a:ext uri="{FF2B5EF4-FFF2-40B4-BE49-F238E27FC236}">
                <a16:creationId xmlns:a16="http://schemas.microsoft.com/office/drawing/2014/main" xmlns="" id="{48A4F1E8-638E-45D5-896F-9CF91446F858}"/>
              </a:ext>
            </a:extLst>
          </p:cNvPr>
          <p:cNvSpPr/>
          <p:nvPr/>
        </p:nvSpPr>
        <p:spPr bwMode="gray">
          <a:xfrm>
            <a:off x="952500" y="4562666"/>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8">
            <a:extLst>
              <a:ext uri="{FF2B5EF4-FFF2-40B4-BE49-F238E27FC236}">
                <a16:creationId xmlns:a16="http://schemas.microsoft.com/office/drawing/2014/main" xmlns="" id="{350391A1-D0D9-4685-94DA-DCDBE1FFA3C2}"/>
              </a:ext>
            </a:extLst>
          </p:cNvPr>
          <p:cNvSpPr/>
          <p:nvPr/>
        </p:nvSpPr>
        <p:spPr bwMode="gray">
          <a:xfrm flipH="1">
            <a:off x="9366451" y="3481286"/>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32">
            <a:extLst>
              <a:ext uri="{FF2B5EF4-FFF2-40B4-BE49-F238E27FC236}">
                <a16:creationId xmlns:a16="http://schemas.microsoft.com/office/drawing/2014/main" xmlns="" id="{7ADCF72B-6726-401B-8129-BFC965083CD0}"/>
              </a:ext>
            </a:extLst>
          </p:cNvPr>
          <p:cNvSpPr/>
          <p:nvPr/>
        </p:nvSpPr>
        <p:spPr bwMode="gray">
          <a:xfrm flipH="1">
            <a:off x="9378275" y="4562666"/>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a:extLst>
              <a:ext uri="{FF2B5EF4-FFF2-40B4-BE49-F238E27FC236}">
                <a16:creationId xmlns:a16="http://schemas.microsoft.com/office/drawing/2014/main" xmlns="" id="{10D118C6-9868-4147-80A4-5409E138ADD8}"/>
              </a:ext>
            </a:extLst>
          </p:cNvPr>
          <p:cNvCxnSpPr>
            <a:stCxn id="18" idx="3"/>
            <a:endCxn id="11" idx="1"/>
          </p:cNvCxnSpPr>
          <p:nvPr/>
        </p:nvCxnSpPr>
        <p:spPr bwMode="gray">
          <a:xfrm>
            <a:off x="2698869" y="3949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FCC045D1-369C-430C-B441-203E503EDC57}"/>
              </a:ext>
            </a:extLst>
          </p:cNvPr>
          <p:cNvCxnSpPr>
            <a:stCxn id="22" idx="3"/>
            <a:endCxn id="11" idx="1"/>
          </p:cNvCxnSpPr>
          <p:nvPr/>
        </p:nvCxnSpPr>
        <p:spPr bwMode="gray">
          <a:xfrm flipV="1">
            <a:off x="2687045" y="4371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42E072DD-E372-4D01-90EC-DA929CD4A48E}"/>
              </a:ext>
            </a:extLst>
          </p:cNvPr>
          <p:cNvCxnSpPr>
            <a:stCxn id="13" idx="3"/>
          </p:cNvCxnSpPr>
          <p:nvPr/>
        </p:nvCxnSpPr>
        <p:spPr bwMode="gray">
          <a:xfrm flipV="1">
            <a:off x="8360465" y="3949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71A7F194-5539-451D-9620-CA480C54E56F}"/>
              </a:ext>
            </a:extLst>
          </p:cNvPr>
          <p:cNvCxnSpPr>
            <a:stCxn id="13" idx="3"/>
          </p:cNvCxnSpPr>
          <p:nvPr/>
        </p:nvCxnSpPr>
        <p:spPr bwMode="gray">
          <a:xfrm>
            <a:off x="8360465" y="4371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5C4AD1FD-6BA3-4C7C-A863-2AD4DCE2A84D}"/>
              </a:ext>
            </a:extLst>
          </p:cNvPr>
          <p:cNvSpPr txBox="1"/>
          <p:nvPr/>
        </p:nvSpPr>
        <p:spPr bwMode="gray">
          <a:xfrm>
            <a:off x="1224155" y="3755130"/>
            <a:ext cx="66075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32" name="文本框 31">
            <a:extLst>
              <a:ext uri="{FF2B5EF4-FFF2-40B4-BE49-F238E27FC236}">
                <a16:creationId xmlns:a16="http://schemas.microsoft.com/office/drawing/2014/main" xmlns="" id="{04C16063-1B3A-4BFE-BEBA-A044480438B4}"/>
              </a:ext>
            </a:extLst>
          </p:cNvPr>
          <p:cNvSpPr txBox="1"/>
          <p:nvPr/>
        </p:nvSpPr>
        <p:spPr bwMode="gray">
          <a:xfrm>
            <a:off x="1251071" y="4874870"/>
            <a:ext cx="652743"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33" name="文本框 32">
            <a:extLst>
              <a:ext uri="{FF2B5EF4-FFF2-40B4-BE49-F238E27FC236}">
                <a16:creationId xmlns:a16="http://schemas.microsoft.com/office/drawing/2014/main" xmlns="" id="{F8D19E4B-2DFE-4E8A-A1E2-7700BA6073E8}"/>
              </a:ext>
            </a:extLst>
          </p:cNvPr>
          <p:cNvSpPr txBox="1"/>
          <p:nvPr/>
        </p:nvSpPr>
        <p:spPr bwMode="gray">
          <a:xfrm>
            <a:off x="10253711" y="3758643"/>
            <a:ext cx="651140"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34" name="文本框 33">
            <a:extLst>
              <a:ext uri="{FF2B5EF4-FFF2-40B4-BE49-F238E27FC236}">
                <a16:creationId xmlns:a16="http://schemas.microsoft.com/office/drawing/2014/main" xmlns="" id="{C71D1CFE-0DBB-4967-B515-E0F75EE0CEE2}"/>
              </a:ext>
            </a:extLst>
          </p:cNvPr>
          <p:cNvSpPr txBox="1"/>
          <p:nvPr/>
        </p:nvSpPr>
        <p:spPr bwMode="gray">
          <a:xfrm>
            <a:off x="10274668" y="4836693"/>
            <a:ext cx="673582"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a:t>
            </a:r>
          </a:p>
        </p:txBody>
      </p:sp>
      <p:cxnSp>
        <p:nvCxnSpPr>
          <p:cNvPr id="35" name="直接箭头连接符 34">
            <a:extLst>
              <a:ext uri="{FF2B5EF4-FFF2-40B4-BE49-F238E27FC236}">
                <a16:creationId xmlns:a16="http://schemas.microsoft.com/office/drawing/2014/main" xmlns="" id="{FB549229-1C58-4945-B38A-D9B7D3282E26}"/>
              </a:ext>
            </a:extLst>
          </p:cNvPr>
          <p:cNvCxnSpPr/>
          <p:nvPr/>
        </p:nvCxnSpPr>
        <p:spPr bwMode="gray">
          <a:xfrm>
            <a:off x="2854392" y="3743370"/>
            <a:ext cx="1004949" cy="395931"/>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4A842C23-3E8C-4B0C-8507-CDC05FAAE339}"/>
              </a:ext>
            </a:extLst>
          </p:cNvPr>
          <p:cNvSpPr txBox="1"/>
          <p:nvPr/>
        </p:nvSpPr>
        <p:spPr bwMode="gray">
          <a:xfrm rot="1298280">
            <a:off x="2880864" y="3175132"/>
            <a:ext cx="1170539" cy="697028"/>
          </a:xfrm>
          <a:prstGeom prst="rect">
            <a:avLst/>
          </a:prstGeom>
          <a:noFill/>
          <a:ln w="31750">
            <a:solidFill>
              <a:schemeClr val="bg1">
                <a:lumMod val="50000"/>
              </a:schemeClr>
            </a:solid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From the local CE to the ingress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49">
            <a:extLst>
              <a:ext uri="{FF2B5EF4-FFF2-40B4-BE49-F238E27FC236}">
                <a16:creationId xmlns:a16="http://schemas.microsoft.com/office/drawing/2014/main" xmlns="" id="{0199286F-949A-4A41-B077-B40CCE1B3058}"/>
              </a:ext>
            </a:extLst>
          </p:cNvPr>
          <p:cNvSpPr/>
          <p:nvPr/>
        </p:nvSpPr>
        <p:spPr bwMode="gray">
          <a:xfrm>
            <a:off x="4092498" y="3608711"/>
            <a:ext cx="4014439" cy="568796"/>
          </a:xfrm>
          <a:custGeom>
            <a:avLst/>
            <a:gdLst>
              <a:gd name="connsiteX0" fmla="*/ 0 w 4014439"/>
              <a:gd name="connsiteY0" fmla="*/ 535343 h 568796"/>
              <a:gd name="connsiteX1" fmla="*/ 1984917 w 4014439"/>
              <a:gd name="connsiteY1" fmla="*/ 84 h 568796"/>
              <a:gd name="connsiteX2" fmla="*/ 4014439 w 4014439"/>
              <a:gd name="connsiteY2" fmla="*/ 568796 h 568796"/>
            </a:gdLst>
            <a:ahLst/>
            <a:cxnLst>
              <a:cxn ang="0">
                <a:pos x="connsiteX0" y="connsiteY0"/>
              </a:cxn>
              <a:cxn ang="0">
                <a:pos x="connsiteX1" y="connsiteY1"/>
              </a:cxn>
              <a:cxn ang="0">
                <a:pos x="connsiteX2" y="connsiteY2"/>
              </a:cxn>
            </a:cxnLst>
            <a:rect l="l" t="t" r="r" b="b"/>
            <a:pathLst>
              <a:path w="4014439" h="568796">
                <a:moveTo>
                  <a:pt x="0" y="535343"/>
                </a:moveTo>
                <a:cubicBezTo>
                  <a:pt x="657922" y="264926"/>
                  <a:pt x="1315844" y="-5491"/>
                  <a:pt x="1984917" y="84"/>
                </a:cubicBezTo>
                <a:cubicBezTo>
                  <a:pt x="2653990" y="5659"/>
                  <a:pt x="3334214" y="287227"/>
                  <a:pt x="4014439" y="568796"/>
                </a:cubicBezTo>
              </a:path>
            </a:pathLst>
          </a:cu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2C37CC7D-0E89-4E6C-A81B-12BE15573ADE}"/>
              </a:ext>
            </a:extLst>
          </p:cNvPr>
          <p:cNvSpPr txBox="1"/>
          <p:nvPr/>
        </p:nvSpPr>
        <p:spPr bwMode="gray">
          <a:xfrm>
            <a:off x="5294105" y="3137464"/>
            <a:ext cx="1573431" cy="380104"/>
          </a:xfrm>
          <a:prstGeom prst="rect">
            <a:avLst/>
          </a:prstGeom>
          <a:noFill/>
          <a:ln w="31750">
            <a:solidFill>
              <a:schemeClr val="bg1">
                <a:lumMod val="50000"/>
              </a:schemeClr>
            </a:solidFill>
          </a:ln>
        </p:spPr>
        <p:txBody>
          <a:bodyPr wrap="square" lIns="0" tIns="0" rIns="0" bIns="0" rtlCol="0" anchor="ctr">
            <a:noAutofit/>
          </a:bodyPr>
          <a:lstStyle>
            <a:defPPr>
              <a:defRPr lang="en-US"/>
            </a:defPPr>
            <a:lvl1pPr algn="ctr">
              <a:defRPr sz="1200">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From the ingress PE to the egress PE</a:t>
            </a:r>
          </a:p>
        </p:txBody>
      </p:sp>
      <p:cxnSp>
        <p:nvCxnSpPr>
          <p:cNvPr id="39" name="直接箭头连接符 38">
            <a:extLst>
              <a:ext uri="{FF2B5EF4-FFF2-40B4-BE49-F238E27FC236}">
                <a16:creationId xmlns:a16="http://schemas.microsoft.com/office/drawing/2014/main" xmlns="" id="{63A0AA04-1749-4861-8B93-0C4241DF4DE6}"/>
              </a:ext>
            </a:extLst>
          </p:cNvPr>
          <p:cNvCxnSpPr/>
          <p:nvPr/>
        </p:nvCxnSpPr>
        <p:spPr bwMode="gray">
          <a:xfrm rot="19186561">
            <a:off x="8332700" y="3722844"/>
            <a:ext cx="1004949" cy="395931"/>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A801FD33-BC7A-4394-93F2-F09072AE0839}"/>
              </a:ext>
            </a:extLst>
          </p:cNvPr>
          <p:cNvSpPr txBox="1"/>
          <p:nvPr/>
        </p:nvSpPr>
        <p:spPr bwMode="gray">
          <a:xfrm rot="20484841">
            <a:off x="8114199" y="3116054"/>
            <a:ext cx="1128859" cy="701098"/>
          </a:xfrm>
          <a:prstGeom prst="rect">
            <a:avLst/>
          </a:prstGeom>
          <a:noFill/>
          <a:ln w="31750">
            <a:solidFill>
              <a:schemeClr val="bg1">
                <a:lumMod val="50000"/>
              </a:schemeClr>
            </a:solid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From the egress PE to the remote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组合 40">
            <a:extLst>
              <a:ext uri="{FF2B5EF4-FFF2-40B4-BE49-F238E27FC236}">
                <a16:creationId xmlns:a16="http://schemas.microsoft.com/office/drawing/2014/main" xmlns="" id="{43D89FDE-B8CB-4250-AE1A-E9342779F958}"/>
              </a:ext>
            </a:extLst>
          </p:cNvPr>
          <p:cNvGrpSpPr/>
          <p:nvPr/>
        </p:nvGrpSpPr>
        <p:grpSpPr bwMode="gray">
          <a:xfrm>
            <a:off x="9493131" y="3728860"/>
            <a:ext cx="540000" cy="723926"/>
            <a:chOff x="4073209" y="4947622"/>
            <a:chExt cx="540000" cy="723926"/>
          </a:xfrm>
        </p:grpSpPr>
        <p:pic>
          <p:nvPicPr>
            <p:cNvPr id="42" name="Picture 12" descr="E:\2016.01\1.12 扁平化图标\蓝色\AR-蓝色最新-40.png">
              <a:extLst>
                <a:ext uri="{FF2B5EF4-FFF2-40B4-BE49-F238E27FC236}">
                  <a16:creationId xmlns:a16="http://schemas.microsoft.com/office/drawing/2014/main" xmlns="" id="{3BAC810D-E03F-4BA4-9006-7D37F23F66B3}"/>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3" name="文本框 42">
              <a:extLst>
                <a:ext uri="{FF2B5EF4-FFF2-40B4-BE49-F238E27FC236}">
                  <a16:creationId xmlns:a16="http://schemas.microsoft.com/office/drawing/2014/main" xmlns="" id="{8FCB055B-DAF6-4CFA-8B8F-37EFDEE3110C}"/>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4" name="组合 43">
            <a:extLst>
              <a:ext uri="{FF2B5EF4-FFF2-40B4-BE49-F238E27FC236}">
                <a16:creationId xmlns:a16="http://schemas.microsoft.com/office/drawing/2014/main" xmlns="" id="{508866F7-4000-41EF-8B98-C453BCF2C547}"/>
              </a:ext>
            </a:extLst>
          </p:cNvPr>
          <p:cNvGrpSpPr/>
          <p:nvPr/>
        </p:nvGrpSpPr>
        <p:grpSpPr bwMode="gray">
          <a:xfrm>
            <a:off x="9504955" y="4810240"/>
            <a:ext cx="552270" cy="723926"/>
            <a:chOff x="4060939" y="4947622"/>
            <a:chExt cx="552270" cy="723926"/>
          </a:xfrm>
        </p:grpSpPr>
        <p:pic>
          <p:nvPicPr>
            <p:cNvPr id="45" name="Picture 12" descr="E:\2016.01\1.12 扁平化图标\蓝色\AR-蓝色最新-40.png">
              <a:extLst>
                <a:ext uri="{FF2B5EF4-FFF2-40B4-BE49-F238E27FC236}">
                  <a16:creationId xmlns:a16="http://schemas.microsoft.com/office/drawing/2014/main" xmlns="" id="{25DC5E44-DE52-4FE5-A90A-C21E7DAE4F42}"/>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6" name="文本框 45">
              <a:extLst>
                <a:ext uri="{FF2B5EF4-FFF2-40B4-BE49-F238E27FC236}">
                  <a16:creationId xmlns:a16="http://schemas.microsoft.com/office/drawing/2014/main" xmlns="" id="{EB82A855-A7AD-49EC-A95A-BB36F8A1114C}"/>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50"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51"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23831114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DE6A1D6-F402-4EA4-AAA9-55D2A445BD60}"/>
              </a:ext>
            </a:extLst>
          </p:cNvPr>
          <p:cNvSpPr>
            <a:spLocks noGrp="1"/>
          </p:cNvSpPr>
          <p:nvPr>
            <p:ph type="title"/>
          </p:nvPr>
        </p:nvSpPr>
        <p:spPr bwMode="gray"/>
        <p:txBody>
          <a:bodyPr/>
          <a:lstStyle/>
          <a:p>
            <a:r>
              <a:rPr lang="en-US" smtClean="0"/>
              <a:t>Route Exchange Between CEs and PEs</a:t>
            </a:r>
            <a:endParaRPr lang="en-US" dirty="0"/>
          </a:p>
        </p:txBody>
      </p:sp>
      <p:sp>
        <p:nvSpPr>
          <p:cNvPr id="3" name="文本占位符 2">
            <a:extLst>
              <a:ext uri="{FF2B5EF4-FFF2-40B4-BE49-F238E27FC236}">
                <a16:creationId xmlns:a16="http://schemas.microsoft.com/office/drawing/2014/main" xmlns="" id="{43104E84-FA3B-45F3-9677-4EF8CB5BC089}"/>
              </a:ext>
            </a:extLst>
          </p:cNvPr>
          <p:cNvSpPr>
            <a:spLocks noGrp="1"/>
          </p:cNvSpPr>
          <p:nvPr>
            <p:ph type="body" sz="quarter" idx="10"/>
          </p:nvPr>
        </p:nvSpPr>
        <p:spPr bwMode="gray"/>
        <p:txBody>
          <a:bodyPr/>
          <a:lstStyle/>
          <a:p>
            <a:r>
              <a:rPr lang="en-US" sz="1800" smtClean="0">
                <a:sym typeface="Huawei Sans" panose="020C0503030203020204" pitchFamily="34" charset="0"/>
              </a:rPr>
              <a:t>The CEs and PEs can use static routing, OSPF, IS-IS, or BGP to exchange routes. No matter which routing protocol is used, CEs and PEs exchange standard IPv4 routes.</a:t>
            </a:r>
          </a:p>
          <a:p>
            <a:r>
              <a:rPr lang="en-US" sz="1800" smtClean="0">
                <a:sym typeface="Huawei Sans" panose="020C0503030203020204" pitchFamily="34" charset="0"/>
              </a:rPr>
              <a:t>The local CEs exchange routes with the ingress PE in the same way as the egress PE exchanges routes with the remote CEs.</a:t>
            </a:r>
          </a:p>
          <a:p>
            <a:endParaRPr lang="en-US" altLang="zh-CN" sz="1800" dirty="0">
              <a:sym typeface="Huawei Sans" panose="020C0503030203020204" pitchFamily="34" charset="0"/>
            </a:endParaRPr>
          </a:p>
        </p:txBody>
      </p:sp>
      <p:sp>
        <p:nvSpPr>
          <p:cNvPr id="49" name="圆角矩形 3">
            <a:extLst>
              <a:ext uri="{FF2B5EF4-FFF2-40B4-BE49-F238E27FC236}">
                <a16:creationId xmlns:a16="http://schemas.microsoft.com/office/drawing/2014/main" xmlns="" id="{408AB04C-47E0-49E7-AC00-DF85FA31E8A2}"/>
              </a:ext>
            </a:extLst>
          </p:cNvPr>
          <p:cNvSpPr/>
          <p:nvPr/>
        </p:nvSpPr>
        <p:spPr bwMode="gray">
          <a:xfrm>
            <a:off x="4103749" y="3540843"/>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a:extLst>
              <a:ext uri="{FF2B5EF4-FFF2-40B4-BE49-F238E27FC236}">
                <a16:creationId xmlns:a16="http://schemas.microsoft.com/office/drawing/2014/main" xmlns="" id="{D0C4233F-1EAC-4FC5-9DE5-E6904F55D156}"/>
              </a:ext>
            </a:extLst>
          </p:cNvPr>
          <p:cNvSpPr txBox="1"/>
          <p:nvPr/>
        </p:nvSpPr>
        <p:spPr bwMode="gray">
          <a:xfrm>
            <a:off x="5836397" y="4936969"/>
            <a:ext cx="1590500" cy="307777"/>
          </a:xfrm>
          <a:prstGeom prst="rect">
            <a:avLst/>
          </a:prstGeom>
          <a:noFill/>
        </p:spPr>
        <p:txBody>
          <a:bodyPr wrap="none" rtlCol="0">
            <a:noAutofit/>
          </a:bodyPr>
          <a:lstStyle/>
          <a:p>
            <a:pPr algn="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1" name="组合 50">
            <a:extLst>
              <a:ext uri="{FF2B5EF4-FFF2-40B4-BE49-F238E27FC236}">
                <a16:creationId xmlns:a16="http://schemas.microsoft.com/office/drawing/2014/main" xmlns="" id="{06D79257-97B8-4CC5-A4AE-CF66F52282AC}"/>
              </a:ext>
            </a:extLst>
          </p:cNvPr>
          <p:cNvGrpSpPr/>
          <p:nvPr/>
        </p:nvGrpSpPr>
        <p:grpSpPr bwMode="gray">
          <a:xfrm>
            <a:off x="3846898" y="4091569"/>
            <a:ext cx="4513567" cy="723926"/>
            <a:chOff x="4088571" y="4424992"/>
            <a:chExt cx="4513567" cy="723926"/>
          </a:xfrm>
        </p:grpSpPr>
        <p:cxnSp>
          <p:nvCxnSpPr>
            <p:cNvPr id="52" name="直接连接符 51">
              <a:extLst>
                <a:ext uri="{FF2B5EF4-FFF2-40B4-BE49-F238E27FC236}">
                  <a16:creationId xmlns:a16="http://schemas.microsoft.com/office/drawing/2014/main" xmlns="" id="{B50259CD-9EB8-4833-A6C3-807D62F32B58}"/>
                </a:ext>
              </a:extLst>
            </p:cNvPr>
            <p:cNvCxnSpPr>
              <a:stCxn id="56" idx="3"/>
              <a:endCxn id="58"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xmlns="" id="{4C5ED485-29D6-474E-A5A8-6C9CC1AE7C89}"/>
                </a:ext>
              </a:extLst>
            </p:cNvPr>
            <p:cNvGrpSpPr/>
            <p:nvPr/>
          </p:nvGrpSpPr>
          <p:grpSpPr bwMode="gray">
            <a:xfrm>
              <a:off x="6067674" y="4424992"/>
              <a:ext cx="540000" cy="723926"/>
              <a:chOff x="5312873" y="4947622"/>
              <a:chExt cx="540000" cy="723926"/>
            </a:xfrm>
          </p:grpSpPr>
          <p:pic>
            <p:nvPicPr>
              <p:cNvPr id="60" name="Picture 12" descr="E:\2016.01\1.12 扁平化图标\蓝色\AR-蓝色最新-40.png">
                <a:extLst>
                  <a:ext uri="{FF2B5EF4-FFF2-40B4-BE49-F238E27FC236}">
                    <a16:creationId xmlns:a16="http://schemas.microsoft.com/office/drawing/2014/main" xmlns="" id="{BE5FB7A8-3339-4CD5-A46F-5C9BA0BD3CDD}"/>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61" name="文本框 60">
                <a:extLst>
                  <a:ext uri="{FF2B5EF4-FFF2-40B4-BE49-F238E27FC236}">
                    <a16:creationId xmlns:a16="http://schemas.microsoft.com/office/drawing/2014/main" xmlns="" id="{BDB903A2-4F1E-4866-85C9-4A75FBBA4DD2}"/>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4" name="组合 53">
              <a:extLst>
                <a:ext uri="{FF2B5EF4-FFF2-40B4-BE49-F238E27FC236}">
                  <a16:creationId xmlns:a16="http://schemas.microsoft.com/office/drawing/2014/main" xmlns="" id="{81436340-15FC-4A97-AAD0-604176175D1F}"/>
                </a:ext>
              </a:extLst>
            </p:cNvPr>
            <p:cNvGrpSpPr/>
            <p:nvPr/>
          </p:nvGrpSpPr>
          <p:grpSpPr bwMode="gray">
            <a:xfrm>
              <a:off x="8062138" y="4424992"/>
              <a:ext cx="540000" cy="714804"/>
              <a:chOff x="8062138" y="4947622"/>
              <a:chExt cx="540000" cy="714804"/>
            </a:xfrm>
          </p:grpSpPr>
          <p:pic>
            <p:nvPicPr>
              <p:cNvPr id="58" name="Picture 12" descr="E:\2016.01\1.12 扁平化图标\蓝色\AR-蓝色最新-40.png">
                <a:extLst>
                  <a:ext uri="{FF2B5EF4-FFF2-40B4-BE49-F238E27FC236}">
                    <a16:creationId xmlns:a16="http://schemas.microsoft.com/office/drawing/2014/main" xmlns="" id="{73EE2F2B-3C53-4B57-87D2-FE619720643E}"/>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59" name="文本框 58">
                <a:extLst>
                  <a:ext uri="{FF2B5EF4-FFF2-40B4-BE49-F238E27FC236}">
                    <a16:creationId xmlns:a16="http://schemas.microsoft.com/office/drawing/2014/main" xmlns="" id="{74F5A0A1-746A-45C0-835E-4D755D3340E5}"/>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5" name="组合 54">
              <a:extLst>
                <a:ext uri="{FF2B5EF4-FFF2-40B4-BE49-F238E27FC236}">
                  <a16:creationId xmlns:a16="http://schemas.microsoft.com/office/drawing/2014/main" xmlns="" id="{B4781DEE-9DF2-4FBD-B8C6-0D5972F5E861}"/>
                </a:ext>
              </a:extLst>
            </p:cNvPr>
            <p:cNvGrpSpPr/>
            <p:nvPr/>
          </p:nvGrpSpPr>
          <p:grpSpPr bwMode="gray">
            <a:xfrm>
              <a:off x="4088571" y="4424992"/>
              <a:ext cx="540000" cy="723926"/>
              <a:chOff x="4088571" y="4947622"/>
              <a:chExt cx="540000" cy="723926"/>
            </a:xfrm>
          </p:grpSpPr>
          <p:pic>
            <p:nvPicPr>
              <p:cNvPr id="56" name="Picture 12" descr="E:\2016.01\1.12 扁平化图标\蓝色\AR-蓝色最新-40.png">
                <a:extLst>
                  <a:ext uri="{FF2B5EF4-FFF2-40B4-BE49-F238E27FC236}">
                    <a16:creationId xmlns:a16="http://schemas.microsoft.com/office/drawing/2014/main" xmlns="" id="{06C35944-556A-4A89-BF3D-9DDD0CFD5069}"/>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57" name="文本框 56">
                <a:extLst>
                  <a:ext uri="{FF2B5EF4-FFF2-40B4-BE49-F238E27FC236}">
                    <a16:creationId xmlns:a16="http://schemas.microsoft.com/office/drawing/2014/main" xmlns="" id="{B2EE3B06-4877-430E-8D96-5B18C3BCE39F}"/>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62" name="组合 61">
            <a:extLst>
              <a:ext uri="{FF2B5EF4-FFF2-40B4-BE49-F238E27FC236}">
                <a16:creationId xmlns:a16="http://schemas.microsoft.com/office/drawing/2014/main" xmlns="" id="{2822D1CB-E8E1-4C8A-A56F-B451028FC174}"/>
              </a:ext>
            </a:extLst>
          </p:cNvPr>
          <p:cNvGrpSpPr/>
          <p:nvPr/>
        </p:nvGrpSpPr>
        <p:grpSpPr bwMode="gray">
          <a:xfrm>
            <a:off x="2158869" y="3669485"/>
            <a:ext cx="550687" cy="712575"/>
            <a:chOff x="4073209" y="4947622"/>
            <a:chExt cx="550687" cy="712575"/>
          </a:xfrm>
        </p:grpSpPr>
        <p:pic>
          <p:nvPicPr>
            <p:cNvPr id="63" name="Picture 12" descr="E:\2016.01\1.12 扁平化图标\蓝色\AR-蓝色最新-40.png">
              <a:extLst>
                <a:ext uri="{FF2B5EF4-FFF2-40B4-BE49-F238E27FC236}">
                  <a16:creationId xmlns:a16="http://schemas.microsoft.com/office/drawing/2014/main" xmlns="" id="{F765F5BE-744D-4D79-BD08-3B009EAD887C}"/>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4" name="文本框 63">
              <a:extLst>
                <a:ext uri="{FF2B5EF4-FFF2-40B4-BE49-F238E27FC236}">
                  <a16:creationId xmlns:a16="http://schemas.microsoft.com/office/drawing/2014/main" xmlns="" id="{4D40AC0C-984E-4318-9C61-2313D947840D}"/>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65" name="圆角矩形 19">
            <a:extLst>
              <a:ext uri="{FF2B5EF4-FFF2-40B4-BE49-F238E27FC236}">
                <a16:creationId xmlns:a16="http://schemas.microsoft.com/office/drawing/2014/main" xmlns="" id="{555E8977-39F5-4529-8565-A0304B20F9D7}"/>
              </a:ext>
            </a:extLst>
          </p:cNvPr>
          <p:cNvSpPr/>
          <p:nvPr/>
        </p:nvSpPr>
        <p:spPr bwMode="gray">
          <a:xfrm>
            <a:off x="613186" y="3421911"/>
            <a:ext cx="2212363"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a:extLst>
              <a:ext uri="{FF2B5EF4-FFF2-40B4-BE49-F238E27FC236}">
                <a16:creationId xmlns:a16="http://schemas.microsoft.com/office/drawing/2014/main" xmlns="" id="{0746B9A3-A245-45E4-9AED-12F3D843AC6E}"/>
              </a:ext>
            </a:extLst>
          </p:cNvPr>
          <p:cNvGrpSpPr/>
          <p:nvPr/>
        </p:nvGrpSpPr>
        <p:grpSpPr bwMode="gray">
          <a:xfrm>
            <a:off x="2147045" y="4750865"/>
            <a:ext cx="575533" cy="706640"/>
            <a:chOff x="4073209" y="4947622"/>
            <a:chExt cx="575533" cy="706640"/>
          </a:xfrm>
        </p:grpSpPr>
        <p:pic>
          <p:nvPicPr>
            <p:cNvPr id="67" name="Picture 12" descr="E:\2016.01\1.12 扁平化图标\蓝色\AR-蓝色最新-40.png">
              <a:extLst>
                <a:ext uri="{FF2B5EF4-FFF2-40B4-BE49-F238E27FC236}">
                  <a16:creationId xmlns:a16="http://schemas.microsoft.com/office/drawing/2014/main" xmlns="" id="{19B7DDC0-0F33-4807-8FE5-A23D1F550F3B}"/>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8" name="文本框 67">
              <a:extLst>
                <a:ext uri="{FF2B5EF4-FFF2-40B4-BE49-F238E27FC236}">
                  <a16:creationId xmlns:a16="http://schemas.microsoft.com/office/drawing/2014/main" xmlns="" id="{FF8B17BA-4908-457B-9127-16463AC22708}"/>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69" name="圆角矩形 23">
            <a:extLst>
              <a:ext uri="{FF2B5EF4-FFF2-40B4-BE49-F238E27FC236}">
                <a16:creationId xmlns:a16="http://schemas.microsoft.com/office/drawing/2014/main" xmlns="" id="{23F05181-D2AD-4EE1-BAC4-04688F77EA50}"/>
              </a:ext>
            </a:extLst>
          </p:cNvPr>
          <p:cNvSpPr/>
          <p:nvPr/>
        </p:nvSpPr>
        <p:spPr bwMode="gray">
          <a:xfrm>
            <a:off x="613186" y="4503291"/>
            <a:ext cx="2212363"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27">
            <a:extLst>
              <a:ext uri="{FF2B5EF4-FFF2-40B4-BE49-F238E27FC236}">
                <a16:creationId xmlns:a16="http://schemas.microsoft.com/office/drawing/2014/main" xmlns="" id="{61D3DD4C-5C2B-403D-B7A6-5F99FFD41A0E}"/>
              </a:ext>
            </a:extLst>
          </p:cNvPr>
          <p:cNvSpPr/>
          <p:nvPr/>
        </p:nvSpPr>
        <p:spPr bwMode="gray">
          <a:xfrm flipH="1">
            <a:off x="9366450" y="3421911"/>
            <a:ext cx="2328582"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31">
            <a:extLst>
              <a:ext uri="{FF2B5EF4-FFF2-40B4-BE49-F238E27FC236}">
                <a16:creationId xmlns:a16="http://schemas.microsoft.com/office/drawing/2014/main" xmlns="" id="{5DEB39CF-42F5-4872-951D-91B2BD87BBF1}"/>
              </a:ext>
            </a:extLst>
          </p:cNvPr>
          <p:cNvSpPr/>
          <p:nvPr/>
        </p:nvSpPr>
        <p:spPr bwMode="gray">
          <a:xfrm flipH="1">
            <a:off x="9378274" y="4503291"/>
            <a:ext cx="2328582"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a:extLst>
              <a:ext uri="{FF2B5EF4-FFF2-40B4-BE49-F238E27FC236}">
                <a16:creationId xmlns:a16="http://schemas.microsoft.com/office/drawing/2014/main" xmlns="" id="{F4784C5B-66C2-4755-BF41-ED82F9BE8007}"/>
              </a:ext>
            </a:extLst>
          </p:cNvPr>
          <p:cNvCxnSpPr>
            <a:stCxn id="63" idx="3"/>
            <a:endCxn id="56" idx="1"/>
          </p:cNvCxnSpPr>
          <p:nvPr/>
        </p:nvCxnSpPr>
        <p:spPr bwMode="gray">
          <a:xfrm>
            <a:off x="2698869" y="3890394"/>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00D8587D-87EC-4F5F-8ACE-34DDEA9D3368}"/>
              </a:ext>
            </a:extLst>
          </p:cNvPr>
          <p:cNvCxnSpPr>
            <a:stCxn id="67" idx="3"/>
            <a:endCxn id="56" idx="1"/>
          </p:cNvCxnSpPr>
          <p:nvPr/>
        </p:nvCxnSpPr>
        <p:spPr bwMode="gray">
          <a:xfrm flipV="1">
            <a:off x="2687045" y="4312478"/>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B3AABD90-114D-4E0E-AE19-11948C102AAB}"/>
              </a:ext>
            </a:extLst>
          </p:cNvPr>
          <p:cNvCxnSpPr>
            <a:stCxn id="58" idx="3"/>
          </p:cNvCxnSpPr>
          <p:nvPr/>
        </p:nvCxnSpPr>
        <p:spPr bwMode="gray">
          <a:xfrm flipV="1">
            <a:off x="8360465" y="3890394"/>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F3444020-F97A-4F24-BCA4-12E157EDB12B}"/>
              </a:ext>
            </a:extLst>
          </p:cNvPr>
          <p:cNvCxnSpPr>
            <a:stCxn id="58" idx="3"/>
          </p:cNvCxnSpPr>
          <p:nvPr/>
        </p:nvCxnSpPr>
        <p:spPr bwMode="gray">
          <a:xfrm>
            <a:off x="8360465" y="4312478"/>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xmlns="" id="{334255A4-69D1-414C-81F0-7D2265D15740}"/>
              </a:ext>
            </a:extLst>
          </p:cNvPr>
          <p:cNvSpPr txBox="1"/>
          <p:nvPr/>
        </p:nvSpPr>
        <p:spPr bwMode="gray">
          <a:xfrm>
            <a:off x="881938" y="3540843"/>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77" name="文本框 76">
            <a:extLst>
              <a:ext uri="{FF2B5EF4-FFF2-40B4-BE49-F238E27FC236}">
                <a16:creationId xmlns:a16="http://schemas.microsoft.com/office/drawing/2014/main" xmlns="" id="{3E81F297-9A7A-4DDC-AA2B-C8F94ECDFE52}"/>
              </a:ext>
            </a:extLst>
          </p:cNvPr>
          <p:cNvSpPr txBox="1"/>
          <p:nvPr/>
        </p:nvSpPr>
        <p:spPr bwMode="gray">
          <a:xfrm>
            <a:off x="894774" y="4862276"/>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78" name="文本框 77">
            <a:extLst>
              <a:ext uri="{FF2B5EF4-FFF2-40B4-BE49-F238E27FC236}">
                <a16:creationId xmlns:a16="http://schemas.microsoft.com/office/drawing/2014/main" xmlns="" id="{3395A65B-0D24-4573-93D8-7F8D5DDBC520}"/>
              </a:ext>
            </a:extLst>
          </p:cNvPr>
          <p:cNvSpPr txBox="1"/>
          <p:nvPr/>
        </p:nvSpPr>
        <p:spPr bwMode="gray">
          <a:xfrm>
            <a:off x="612727" y="4022384"/>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79" name="文本框 78">
            <a:extLst>
              <a:ext uri="{FF2B5EF4-FFF2-40B4-BE49-F238E27FC236}">
                <a16:creationId xmlns:a16="http://schemas.microsoft.com/office/drawing/2014/main" xmlns="" id="{3F0126AE-FE44-4AE6-B373-26907D2195D9}"/>
              </a:ext>
            </a:extLst>
          </p:cNvPr>
          <p:cNvSpPr txBox="1"/>
          <p:nvPr/>
        </p:nvSpPr>
        <p:spPr bwMode="gray">
          <a:xfrm>
            <a:off x="612727" y="5130042"/>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80" name="文本框 79">
            <a:extLst>
              <a:ext uri="{FF2B5EF4-FFF2-40B4-BE49-F238E27FC236}">
                <a16:creationId xmlns:a16="http://schemas.microsoft.com/office/drawing/2014/main" xmlns="" id="{AEB0DBD8-D5A6-4212-B82E-45FBCD88F498}"/>
              </a:ext>
            </a:extLst>
          </p:cNvPr>
          <p:cNvSpPr txBox="1"/>
          <p:nvPr/>
        </p:nvSpPr>
        <p:spPr bwMode="gray">
          <a:xfrm>
            <a:off x="10119237" y="4044472"/>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81" name="文本框 80">
            <a:extLst>
              <a:ext uri="{FF2B5EF4-FFF2-40B4-BE49-F238E27FC236}">
                <a16:creationId xmlns:a16="http://schemas.microsoft.com/office/drawing/2014/main" xmlns="" id="{302252C6-6BD3-4AC6-AB40-5EE6ADB691D3}"/>
              </a:ext>
            </a:extLst>
          </p:cNvPr>
          <p:cNvSpPr txBox="1"/>
          <p:nvPr/>
        </p:nvSpPr>
        <p:spPr bwMode="gray">
          <a:xfrm>
            <a:off x="10119237" y="5164005"/>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82" name="直接箭头连接符 81">
            <a:extLst>
              <a:ext uri="{FF2B5EF4-FFF2-40B4-BE49-F238E27FC236}">
                <a16:creationId xmlns:a16="http://schemas.microsoft.com/office/drawing/2014/main" xmlns="" id="{574A8276-4109-4E6D-B444-479EA21D88BE}"/>
              </a:ext>
            </a:extLst>
          </p:cNvPr>
          <p:cNvCxnSpPr/>
          <p:nvPr/>
        </p:nvCxnSpPr>
        <p:spPr bwMode="gray">
          <a:xfrm>
            <a:off x="2854392" y="3683995"/>
            <a:ext cx="1004949" cy="395931"/>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xmlns="" id="{6123359E-62B6-45BE-BD01-172E39E77B95}"/>
              </a:ext>
            </a:extLst>
          </p:cNvPr>
          <p:cNvCxnSpPr/>
          <p:nvPr/>
        </p:nvCxnSpPr>
        <p:spPr bwMode="gray">
          <a:xfrm flipV="1">
            <a:off x="8360465" y="3688100"/>
            <a:ext cx="986203" cy="356372"/>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xmlns="" id="{E1A8BBD4-4494-4369-8090-BD6D228E3312}"/>
              </a:ext>
            </a:extLst>
          </p:cNvPr>
          <p:cNvSpPr txBox="1"/>
          <p:nvPr/>
        </p:nvSpPr>
        <p:spPr bwMode="gray">
          <a:xfrm rot="1298280">
            <a:off x="2896990" y="3423999"/>
            <a:ext cx="1156837" cy="461665"/>
          </a:xfrm>
          <a:prstGeom prst="rect">
            <a:avLst/>
          </a:prstGeom>
          <a:noFill/>
          <a:ln w="31750">
            <a:noFill/>
          </a:ln>
        </p:spPr>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IGP, or static routing</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a16="http://schemas.microsoft.com/office/drawing/2014/main" xmlns="" id="{C8CBB8FF-7060-4EC7-98A4-9B44F74E140A}"/>
              </a:ext>
            </a:extLst>
          </p:cNvPr>
          <p:cNvSpPr txBox="1"/>
          <p:nvPr/>
        </p:nvSpPr>
        <p:spPr bwMode="gray">
          <a:xfrm rot="20484841">
            <a:off x="8092850" y="3381327"/>
            <a:ext cx="1272521" cy="461665"/>
          </a:xfrm>
          <a:prstGeom prst="rect">
            <a:avLst/>
          </a:prstGeom>
          <a:noFill/>
          <a:ln w="31750">
            <a:noFill/>
          </a:ln>
        </p:spPr>
        <p:txBody>
          <a:bodyPr wrap="square"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IGP, or static routing</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85">
            <a:extLst>
              <a:ext uri="{FF2B5EF4-FFF2-40B4-BE49-F238E27FC236}">
                <a16:creationId xmlns:a16="http://schemas.microsoft.com/office/drawing/2014/main" xmlns="" id="{123DD60D-C8D0-4584-8AC8-39147082CA4E}"/>
              </a:ext>
            </a:extLst>
          </p:cNvPr>
          <p:cNvGrpSpPr/>
          <p:nvPr/>
        </p:nvGrpSpPr>
        <p:grpSpPr bwMode="gray">
          <a:xfrm>
            <a:off x="9493131" y="3669485"/>
            <a:ext cx="540000" cy="723926"/>
            <a:chOff x="4073209" y="4947622"/>
            <a:chExt cx="540000" cy="723926"/>
          </a:xfrm>
        </p:grpSpPr>
        <p:pic>
          <p:nvPicPr>
            <p:cNvPr id="87" name="Picture 12" descr="E:\2016.01\1.12 扁平化图标\蓝色\AR-蓝色最新-40.png">
              <a:extLst>
                <a:ext uri="{FF2B5EF4-FFF2-40B4-BE49-F238E27FC236}">
                  <a16:creationId xmlns:a16="http://schemas.microsoft.com/office/drawing/2014/main" xmlns="" id="{A018117C-5892-44BC-9B3D-D076D8916264}"/>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8" name="文本框 87">
              <a:extLst>
                <a:ext uri="{FF2B5EF4-FFF2-40B4-BE49-F238E27FC236}">
                  <a16:creationId xmlns:a16="http://schemas.microsoft.com/office/drawing/2014/main" xmlns="" id="{D3535924-2025-4984-890F-116710910409}"/>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89" name="组合 88">
            <a:extLst>
              <a:ext uri="{FF2B5EF4-FFF2-40B4-BE49-F238E27FC236}">
                <a16:creationId xmlns:a16="http://schemas.microsoft.com/office/drawing/2014/main" xmlns="" id="{0B500AE8-826D-42F5-8CA3-1C0B8139F50B}"/>
              </a:ext>
            </a:extLst>
          </p:cNvPr>
          <p:cNvGrpSpPr/>
          <p:nvPr/>
        </p:nvGrpSpPr>
        <p:grpSpPr bwMode="gray">
          <a:xfrm>
            <a:off x="9504955" y="4750865"/>
            <a:ext cx="552270" cy="723926"/>
            <a:chOff x="4060939" y="4947622"/>
            <a:chExt cx="552270" cy="723926"/>
          </a:xfrm>
        </p:grpSpPr>
        <p:pic>
          <p:nvPicPr>
            <p:cNvPr id="90" name="Picture 12" descr="E:\2016.01\1.12 扁平化图标\蓝色\AR-蓝色最新-40.png">
              <a:extLst>
                <a:ext uri="{FF2B5EF4-FFF2-40B4-BE49-F238E27FC236}">
                  <a16:creationId xmlns:a16="http://schemas.microsoft.com/office/drawing/2014/main" xmlns="" id="{73166F7C-E9B6-430B-8A0C-12F1186FE181}"/>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91" name="文本框 90">
              <a:extLst>
                <a:ext uri="{FF2B5EF4-FFF2-40B4-BE49-F238E27FC236}">
                  <a16:creationId xmlns:a16="http://schemas.microsoft.com/office/drawing/2014/main" xmlns="" id="{A16198D1-B138-40CD-8A88-0FBE4254FB66}"/>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94"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95"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266580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圆角矩形 70">
            <a:extLst>
              <a:ext uri="{FF2B5EF4-FFF2-40B4-BE49-F238E27FC236}">
                <a16:creationId xmlns:a16="http://schemas.microsoft.com/office/drawing/2014/main" xmlns="" id="{20451BE2-710A-43E7-AB3A-26833237CF86}"/>
              </a:ext>
            </a:extLst>
          </p:cNvPr>
          <p:cNvSpPr/>
          <p:nvPr/>
        </p:nvSpPr>
        <p:spPr bwMode="gray">
          <a:xfrm>
            <a:off x="1579824" y="2185174"/>
            <a:ext cx="5324878" cy="1855470"/>
          </a:xfrm>
          <a:prstGeom prst="roundRect">
            <a:avLst>
              <a:gd name="adj" fmla="val 2303"/>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2200"/>
              </a:lnSpc>
              <a:spcBef>
                <a:spcPts val="0"/>
              </a:spcBef>
              <a:spcAft>
                <a:spcPts val="0"/>
              </a:spcAft>
            </a:pPr>
            <a:endParaRPr lang="en-US" altLang="zh-CN" sz="1600" i="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DDE6A1D6-F402-4EA4-AAA9-55D2A445BD60}"/>
              </a:ext>
            </a:extLst>
          </p:cNvPr>
          <p:cNvSpPr>
            <a:spLocks noGrp="1"/>
          </p:cNvSpPr>
          <p:nvPr>
            <p:ph type="title"/>
          </p:nvPr>
        </p:nvSpPr>
        <p:spPr bwMode="gray"/>
        <p:txBody>
          <a:bodyPr/>
          <a:lstStyle/>
          <a:p>
            <a:r>
              <a:rPr lang="en-US" smtClean="0"/>
              <a:t>Route Transmission from the Ingress PE to the Egress PE — VPN Local Isolation</a:t>
            </a:r>
            <a:endParaRPr lang="en-US" dirty="0"/>
          </a:p>
        </p:txBody>
      </p:sp>
      <p:sp>
        <p:nvSpPr>
          <p:cNvPr id="3" name="文本占位符 2">
            <a:extLst>
              <a:ext uri="{FF2B5EF4-FFF2-40B4-BE49-F238E27FC236}">
                <a16:creationId xmlns:a16="http://schemas.microsoft.com/office/drawing/2014/main" xmlns="" id="{43104E84-FA3B-45F3-9677-4EF8CB5BC089}"/>
              </a:ext>
            </a:extLst>
          </p:cNvPr>
          <p:cNvSpPr>
            <a:spLocks noGrp="1"/>
          </p:cNvSpPr>
          <p:nvPr>
            <p:ph type="body" sz="quarter" idx="10"/>
          </p:nvPr>
        </p:nvSpPr>
        <p:spPr bwMode="gray"/>
        <p:txBody>
          <a:bodyPr/>
          <a:lstStyle/>
          <a:p>
            <a:pPr>
              <a:lnSpc>
                <a:spcPct val="100000"/>
              </a:lnSpc>
            </a:pPr>
            <a:r>
              <a:rPr lang="en-US" sz="1200" dirty="0" smtClean="0">
                <a:sym typeface="Huawei Sans" panose="020C0503030203020204" pitchFamily="34" charset="0"/>
              </a:rPr>
              <a:t>After receiving routes from CEs, PEs need to independently store routes of different VPNs and solve the problem caused by different customers using overlapping IP address spaces.</a:t>
            </a:r>
          </a:p>
          <a:p>
            <a:pPr>
              <a:lnSpc>
                <a:spcPct val="100000"/>
              </a:lnSpc>
            </a:pPr>
            <a:r>
              <a:rPr lang="en-US" sz="1200" dirty="0" smtClean="0">
                <a:sym typeface="Huawei Sans" panose="020C0503030203020204" pitchFamily="34" charset="0"/>
              </a:rPr>
              <a:t>The virtual routing and forwarding table (VRF), also called the VPN instance, is used to implement logical isolation between local VPNs.</a:t>
            </a:r>
            <a:endParaRPr lang="en-US" sz="1200" dirty="0">
              <a:sym typeface="Huawei Sans" panose="020C0503030203020204" pitchFamily="34" charset="0"/>
            </a:endParaRPr>
          </a:p>
        </p:txBody>
      </p:sp>
      <p:sp>
        <p:nvSpPr>
          <p:cNvPr id="92" name="圆角矩形 3">
            <a:extLst>
              <a:ext uri="{FF2B5EF4-FFF2-40B4-BE49-F238E27FC236}">
                <a16:creationId xmlns:a16="http://schemas.microsoft.com/office/drawing/2014/main" xmlns="" id="{C5C27708-1F6B-4498-9BA8-271C9D778FB2}"/>
              </a:ext>
            </a:extLst>
          </p:cNvPr>
          <p:cNvSpPr/>
          <p:nvPr/>
        </p:nvSpPr>
        <p:spPr bwMode="gray">
          <a:xfrm>
            <a:off x="4103749" y="4217735"/>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a:extLst>
              <a:ext uri="{FF2B5EF4-FFF2-40B4-BE49-F238E27FC236}">
                <a16:creationId xmlns:a16="http://schemas.microsoft.com/office/drawing/2014/main" xmlns="" id="{781AC72C-7E14-44B2-A8CB-93438ECB76C9}"/>
              </a:ext>
            </a:extLst>
          </p:cNvPr>
          <p:cNvSpPr txBox="1"/>
          <p:nvPr/>
        </p:nvSpPr>
        <p:spPr bwMode="gray">
          <a:xfrm>
            <a:off x="5308828" y="5748445"/>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94" name="组合 93">
            <a:extLst>
              <a:ext uri="{FF2B5EF4-FFF2-40B4-BE49-F238E27FC236}">
                <a16:creationId xmlns:a16="http://schemas.microsoft.com/office/drawing/2014/main" xmlns="" id="{FD387629-1B63-4B13-802E-985C31FD0CE0}"/>
              </a:ext>
            </a:extLst>
          </p:cNvPr>
          <p:cNvGrpSpPr/>
          <p:nvPr/>
        </p:nvGrpSpPr>
        <p:grpSpPr bwMode="gray">
          <a:xfrm>
            <a:off x="3846898" y="4768461"/>
            <a:ext cx="4513567" cy="723926"/>
            <a:chOff x="4088571" y="4424992"/>
            <a:chExt cx="4513567" cy="723926"/>
          </a:xfrm>
        </p:grpSpPr>
        <p:cxnSp>
          <p:nvCxnSpPr>
            <p:cNvPr id="95" name="直接连接符 94">
              <a:extLst>
                <a:ext uri="{FF2B5EF4-FFF2-40B4-BE49-F238E27FC236}">
                  <a16:creationId xmlns:a16="http://schemas.microsoft.com/office/drawing/2014/main" xmlns="" id="{EC520831-F140-49B5-B88F-5B525038B3C0}"/>
                </a:ext>
              </a:extLst>
            </p:cNvPr>
            <p:cNvCxnSpPr>
              <a:stCxn id="99" idx="3"/>
              <a:endCxn id="101"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6" name="组合 95">
              <a:extLst>
                <a:ext uri="{FF2B5EF4-FFF2-40B4-BE49-F238E27FC236}">
                  <a16:creationId xmlns:a16="http://schemas.microsoft.com/office/drawing/2014/main" xmlns="" id="{29B8B928-9394-4DA6-A9F2-5B9EAB14E6E2}"/>
                </a:ext>
              </a:extLst>
            </p:cNvPr>
            <p:cNvGrpSpPr/>
            <p:nvPr/>
          </p:nvGrpSpPr>
          <p:grpSpPr bwMode="gray">
            <a:xfrm>
              <a:off x="6067674" y="4424992"/>
              <a:ext cx="540000" cy="723926"/>
              <a:chOff x="5312873" y="4947622"/>
              <a:chExt cx="540000" cy="723926"/>
            </a:xfrm>
          </p:grpSpPr>
          <p:pic>
            <p:nvPicPr>
              <p:cNvPr id="103" name="Picture 12" descr="E:\2016.01\1.12 扁平化图标\蓝色\AR-蓝色最新-40.png">
                <a:extLst>
                  <a:ext uri="{FF2B5EF4-FFF2-40B4-BE49-F238E27FC236}">
                    <a16:creationId xmlns:a16="http://schemas.microsoft.com/office/drawing/2014/main" xmlns="" id="{589974DF-5062-4A04-8A86-09EC6F3B5718}"/>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04" name="文本框 103">
                <a:extLst>
                  <a:ext uri="{FF2B5EF4-FFF2-40B4-BE49-F238E27FC236}">
                    <a16:creationId xmlns:a16="http://schemas.microsoft.com/office/drawing/2014/main" xmlns="" id="{B6FEFAC2-768C-40F0-9FA5-207FD8E575E1}"/>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7" name="组合 96">
              <a:extLst>
                <a:ext uri="{FF2B5EF4-FFF2-40B4-BE49-F238E27FC236}">
                  <a16:creationId xmlns:a16="http://schemas.microsoft.com/office/drawing/2014/main" xmlns="" id="{3698DDD2-8ADE-4472-8EEC-31CC6ED43757}"/>
                </a:ext>
              </a:extLst>
            </p:cNvPr>
            <p:cNvGrpSpPr/>
            <p:nvPr/>
          </p:nvGrpSpPr>
          <p:grpSpPr bwMode="gray">
            <a:xfrm>
              <a:off x="8062138" y="4424992"/>
              <a:ext cx="540000" cy="714804"/>
              <a:chOff x="8062138" y="4947622"/>
              <a:chExt cx="540000" cy="714804"/>
            </a:xfrm>
          </p:grpSpPr>
          <p:pic>
            <p:nvPicPr>
              <p:cNvPr id="101" name="Picture 12" descr="E:\2016.01\1.12 扁平化图标\蓝色\AR-蓝色最新-40.png">
                <a:extLst>
                  <a:ext uri="{FF2B5EF4-FFF2-40B4-BE49-F238E27FC236}">
                    <a16:creationId xmlns:a16="http://schemas.microsoft.com/office/drawing/2014/main" xmlns="" id="{F01C88AE-0F62-4F3F-808A-3ADFFBC86775}"/>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02" name="文本框 101">
                <a:extLst>
                  <a:ext uri="{FF2B5EF4-FFF2-40B4-BE49-F238E27FC236}">
                    <a16:creationId xmlns:a16="http://schemas.microsoft.com/office/drawing/2014/main" xmlns="" id="{D6D828EF-2921-42B4-8566-60F3A7138E21}"/>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98" name="组合 97">
              <a:extLst>
                <a:ext uri="{FF2B5EF4-FFF2-40B4-BE49-F238E27FC236}">
                  <a16:creationId xmlns:a16="http://schemas.microsoft.com/office/drawing/2014/main" xmlns="" id="{E8F88612-C0B0-4508-A88C-427EE483DE70}"/>
                </a:ext>
              </a:extLst>
            </p:cNvPr>
            <p:cNvGrpSpPr/>
            <p:nvPr/>
          </p:nvGrpSpPr>
          <p:grpSpPr bwMode="gray">
            <a:xfrm>
              <a:off x="4088571" y="4424992"/>
              <a:ext cx="540000" cy="723926"/>
              <a:chOff x="4088571" y="4947622"/>
              <a:chExt cx="540000" cy="723926"/>
            </a:xfrm>
          </p:grpSpPr>
          <p:pic>
            <p:nvPicPr>
              <p:cNvPr id="99" name="Picture 12" descr="E:\2016.01\1.12 扁平化图标\蓝色\AR-蓝色最新-40.png">
                <a:extLst>
                  <a:ext uri="{FF2B5EF4-FFF2-40B4-BE49-F238E27FC236}">
                    <a16:creationId xmlns:a16="http://schemas.microsoft.com/office/drawing/2014/main" xmlns="" id="{BA2BC0FC-5C3A-472A-906A-F9EABE9E2C0E}"/>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00" name="文本框 99">
                <a:extLst>
                  <a:ext uri="{FF2B5EF4-FFF2-40B4-BE49-F238E27FC236}">
                    <a16:creationId xmlns:a16="http://schemas.microsoft.com/office/drawing/2014/main" xmlns="" id="{4755BE51-2873-4008-8035-05B50AA3E951}"/>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05" name="组合 104">
            <a:extLst>
              <a:ext uri="{FF2B5EF4-FFF2-40B4-BE49-F238E27FC236}">
                <a16:creationId xmlns:a16="http://schemas.microsoft.com/office/drawing/2014/main" xmlns="" id="{5EFBDD5D-BDA6-4129-A0CF-FDE3AB4A1FC0}"/>
              </a:ext>
            </a:extLst>
          </p:cNvPr>
          <p:cNvGrpSpPr/>
          <p:nvPr/>
        </p:nvGrpSpPr>
        <p:grpSpPr bwMode="gray">
          <a:xfrm>
            <a:off x="2158869" y="4346377"/>
            <a:ext cx="550687" cy="712575"/>
            <a:chOff x="4073209" y="4947622"/>
            <a:chExt cx="550687" cy="712575"/>
          </a:xfrm>
        </p:grpSpPr>
        <p:pic>
          <p:nvPicPr>
            <p:cNvPr id="106" name="Picture 12" descr="E:\2016.01\1.12 扁平化图标\蓝色\AR-蓝色最新-40.png">
              <a:extLst>
                <a:ext uri="{FF2B5EF4-FFF2-40B4-BE49-F238E27FC236}">
                  <a16:creationId xmlns:a16="http://schemas.microsoft.com/office/drawing/2014/main" xmlns="" id="{BF45D9F8-A263-4BF8-BB86-F8EB0274A846}"/>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07" name="文本框 106">
              <a:extLst>
                <a:ext uri="{FF2B5EF4-FFF2-40B4-BE49-F238E27FC236}">
                  <a16:creationId xmlns:a16="http://schemas.microsoft.com/office/drawing/2014/main" xmlns="" id="{56309B34-33E2-4E3E-BDBE-9871F95D3F55}"/>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108" name="圆角矩形 27">
            <a:extLst>
              <a:ext uri="{FF2B5EF4-FFF2-40B4-BE49-F238E27FC236}">
                <a16:creationId xmlns:a16="http://schemas.microsoft.com/office/drawing/2014/main" xmlns="" id="{45C0659E-F56B-445C-8556-AB08646A438F}"/>
              </a:ext>
            </a:extLst>
          </p:cNvPr>
          <p:cNvSpPr/>
          <p:nvPr/>
        </p:nvSpPr>
        <p:spPr bwMode="gray">
          <a:xfrm>
            <a:off x="855216" y="4098803"/>
            <a:ext cx="1970333"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9" name="组合 108">
            <a:extLst>
              <a:ext uri="{FF2B5EF4-FFF2-40B4-BE49-F238E27FC236}">
                <a16:creationId xmlns:a16="http://schemas.microsoft.com/office/drawing/2014/main" xmlns="" id="{39647FE8-F1B0-48DF-98D7-5080414A524D}"/>
              </a:ext>
            </a:extLst>
          </p:cNvPr>
          <p:cNvGrpSpPr/>
          <p:nvPr/>
        </p:nvGrpSpPr>
        <p:grpSpPr bwMode="gray">
          <a:xfrm>
            <a:off x="2147045" y="5427757"/>
            <a:ext cx="575533" cy="706640"/>
            <a:chOff x="4073209" y="4947622"/>
            <a:chExt cx="575533" cy="706640"/>
          </a:xfrm>
        </p:grpSpPr>
        <p:pic>
          <p:nvPicPr>
            <p:cNvPr id="110" name="Picture 12" descr="E:\2016.01\1.12 扁平化图标\蓝色\AR-蓝色最新-40.png">
              <a:extLst>
                <a:ext uri="{FF2B5EF4-FFF2-40B4-BE49-F238E27FC236}">
                  <a16:creationId xmlns:a16="http://schemas.microsoft.com/office/drawing/2014/main" xmlns="" id="{874318FB-B60D-4C9B-BC30-97E6D1FA9202}"/>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11" name="文本框 110">
              <a:extLst>
                <a:ext uri="{FF2B5EF4-FFF2-40B4-BE49-F238E27FC236}">
                  <a16:creationId xmlns:a16="http://schemas.microsoft.com/office/drawing/2014/main" xmlns="" id="{A3A7335D-4D0E-4D4A-8292-1C66E839893B}"/>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112" name="圆角矩形 32">
            <a:extLst>
              <a:ext uri="{FF2B5EF4-FFF2-40B4-BE49-F238E27FC236}">
                <a16:creationId xmlns:a16="http://schemas.microsoft.com/office/drawing/2014/main" xmlns="" id="{ABD2EE1F-1DEF-4313-A4FA-65E319CD5247}"/>
              </a:ext>
            </a:extLst>
          </p:cNvPr>
          <p:cNvSpPr/>
          <p:nvPr/>
        </p:nvSpPr>
        <p:spPr bwMode="gray">
          <a:xfrm>
            <a:off x="855216" y="5180183"/>
            <a:ext cx="1970333"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圆角矩形 36">
            <a:extLst>
              <a:ext uri="{FF2B5EF4-FFF2-40B4-BE49-F238E27FC236}">
                <a16:creationId xmlns:a16="http://schemas.microsoft.com/office/drawing/2014/main" xmlns="" id="{2EC00F72-EEB0-4F96-B818-82A07A131EC3}"/>
              </a:ext>
            </a:extLst>
          </p:cNvPr>
          <p:cNvSpPr/>
          <p:nvPr/>
        </p:nvSpPr>
        <p:spPr bwMode="gray">
          <a:xfrm flipH="1">
            <a:off x="9366450" y="4098803"/>
            <a:ext cx="2251808"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40">
            <a:extLst>
              <a:ext uri="{FF2B5EF4-FFF2-40B4-BE49-F238E27FC236}">
                <a16:creationId xmlns:a16="http://schemas.microsoft.com/office/drawing/2014/main" xmlns="" id="{377F0DCC-0585-4BD0-9B66-4ADE71F02A69}"/>
              </a:ext>
            </a:extLst>
          </p:cNvPr>
          <p:cNvSpPr/>
          <p:nvPr/>
        </p:nvSpPr>
        <p:spPr bwMode="gray">
          <a:xfrm flipH="1">
            <a:off x="9378274" y="5180183"/>
            <a:ext cx="2251808"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直接连接符 114">
            <a:extLst>
              <a:ext uri="{FF2B5EF4-FFF2-40B4-BE49-F238E27FC236}">
                <a16:creationId xmlns:a16="http://schemas.microsoft.com/office/drawing/2014/main" xmlns="" id="{A8421979-520F-46D1-9BC1-7BD23FDF959E}"/>
              </a:ext>
            </a:extLst>
          </p:cNvPr>
          <p:cNvCxnSpPr>
            <a:stCxn id="106" idx="3"/>
            <a:endCxn id="99"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F6C24677-672E-4372-A86C-2D14280F8DAE}"/>
              </a:ext>
            </a:extLst>
          </p:cNvPr>
          <p:cNvCxnSpPr>
            <a:stCxn id="110" idx="3"/>
            <a:endCxn id="99"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F9CE0304-B50D-410A-9357-3E43D32BE08F}"/>
              </a:ext>
            </a:extLst>
          </p:cNvPr>
          <p:cNvCxnSpPr>
            <a:stCxn id="101"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FBD68264-26E0-4A5D-933C-94E681874739}"/>
              </a:ext>
            </a:extLst>
          </p:cNvPr>
          <p:cNvCxnSpPr>
            <a:stCxn id="101"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xmlns="" id="{873FE443-7254-4205-90EE-34079B800064}"/>
              </a:ext>
            </a:extLst>
          </p:cNvPr>
          <p:cNvSpPr txBox="1"/>
          <p:nvPr/>
        </p:nvSpPr>
        <p:spPr bwMode="gray">
          <a:xfrm>
            <a:off x="881938" y="4217735"/>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20" name="文本框 119">
            <a:extLst>
              <a:ext uri="{FF2B5EF4-FFF2-40B4-BE49-F238E27FC236}">
                <a16:creationId xmlns:a16="http://schemas.microsoft.com/office/drawing/2014/main" xmlns="" id="{8E5135F7-4423-4DCD-8C68-39F861BD80A0}"/>
              </a:ext>
            </a:extLst>
          </p:cNvPr>
          <p:cNvSpPr txBox="1"/>
          <p:nvPr/>
        </p:nvSpPr>
        <p:spPr bwMode="gray">
          <a:xfrm>
            <a:off x="894774" y="5539168"/>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21" name="文本框 120">
            <a:extLst>
              <a:ext uri="{FF2B5EF4-FFF2-40B4-BE49-F238E27FC236}">
                <a16:creationId xmlns:a16="http://schemas.microsoft.com/office/drawing/2014/main" xmlns="" id="{539B688C-6B08-44C8-9BB2-BB9C9865889C}"/>
              </a:ext>
            </a:extLst>
          </p:cNvPr>
          <p:cNvSpPr txBox="1"/>
          <p:nvPr/>
        </p:nvSpPr>
        <p:spPr bwMode="gray">
          <a:xfrm>
            <a:off x="924700" y="4742308"/>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22" name="文本框 121">
            <a:extLst>
              <a:ext uri="{FF2B5EF4-FFF2-40B4-BE49-F238E27FC236}">
                <a16:creationId xmlns:a16="http://schemas.microsoft.com/office/drawing/2014/main" xmlns="" id="{375D77A9-8B56-4AA3-9FD8-44108B1D8E3C}"/>
              </a:ext>
            </a:extLst>
          </p:cNvPr>
          <p:cNvSpPr txBox="1"/>
          <p:nvPr/>
        </p:nvSpPr>
        <p:spPr bwMode="gray">
          <a:xfrm>
            <a:off x="924700" y="5849966"/>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23" name="文本框 122">
            <a:extLst>
              <a:ext uri="{FF2B5EF4-FFF2-40B4-BE49-F238E27FC236}">
                <a16:creationId xmlns:a16="http://schemas.microsoft.com/office/drawing/2014/main" xmlns="" id="{3E5885EB-009C-444A-A052-86C5E80BDCCE}"/>
              </a:ext>
            </a:extLst>
          </p:cNvPr>
          <p:cNvSpPr txBox="1"/>
          <p:nvPr/>
        </p:nvSpPr>
        <p:spPr bwMode="gray">
          <a:xfrm>
            <a:off x="10119237" y="4721364"/>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24" name="文本框 123">
            <a:extLst>
              <a:ext uri="{FF2B5EF4-FFF2-40B4-BE49-F238E27FC236}">
                <a16:creationId xmlns:a16="http://schemas.microsoft.com/office/drawing/2014/main" xmlns="" id="{988E4E05-444E-4848-A242-2DF679BE4675}"/>
              </a:ext>
            </a:extLst>
          </p:cNvPr>
          <p:cNvSpPr txBox="1"/>
          <p:nvPr/>
        </p:nvSpPr>
        <p:spPr bwMode="gray">
          <a:xfrm>
            <a:off x="10119237" y="5840897"/>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125" name="直接箭头连接符 124">
            <a:extLst>
              <a:ext uri="{FF2B5EF4-FFF2-40B4-BE49-F238E27FC236}">
                <a16:creationId xmlns:a16="http://schemas.microsoft.com/office/drawing/2014/main" xmlns="" id="{4C2A69BC-C8EE-4DD9-AACB-511BFC9BEEBC}"/>
              </a:ext>
            </a:extLst>
          </p:cNvPr>
          <p:cNvCxnSpPr/>
          <p:nvPr/>
        </p:nvCxnSpPr>
        <p:spPr bwMode="gray">
          <a:xfrm>
            <a:off x="2773952" y="4491684"/>
            <a:ext cx="1004949" cy="395931"/>
          </a:xfrm>
          <a:prstGeom prst="straightConnector1">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a16="http://schemas.microsoft.com/office/drawing/2014/main" xmlns="" id="{B109F813-296A-42F8-BA80-AC585D8248F7}"/>
              </a:ext>
            </a:extLst>
          </p:cNvPr>
          <p:cNvSpPr txBox="1"/>
          <p:nvPr/>
        </p:nvSpPr>
        <p:spPr bwMode="gray">
          <a:xfrm rot="1298280">
            <a:off x="2872176" y="4029327"/>
            <a:ext cx="1215397" cy="461665"/>
          </a:xfrm>
          <a:prstGeom prst="rect">
            <a:avLst/>
          </a:prstGeom>
          <a:noFill/>
          <a:ln w="31750">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transmission</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127" name="直接箭头连接符 126">
            <a:extLst>
              <a:ext uri="{FF2B5EF4-FFF2-40B4-BE49-F238E27FC236}">
                <a16:creationId xmlns:a16="http://schemas.microsoft.com/office/drawing/2014/main" xmlns="" id="{F81609CE-3754-44F9-8DEC-9AFA201F00C7}"/>
              </a:ext>
            </a:extLst>
          </p:cNvPr>
          <p:cNvCxnSpPr/>
          <p:nvPr/>
        </p:nvCxnSpPr>
        <p:spPr bwMode="gray">
          <a:xfrm rot="21140721" flipH="1">
            <a:off x="3026762" y="5690585"/>
            <a:ext cx="1004949" cy="395931"/>
          </a:xfrm>
          <a:prstGeom prst="straightConnector1">
            <a:avLst/>
          </a:prstGeom>
          <a:ln w="12700">
            <a:solidFill>
              <a:srgbClr val="00B0F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28" name="文本框 127">
            <a:extLst>
              <a:ext uri="{FF2B5EF4-FFF2-40B4-BE49-F238E27FC236}">
                <a16:creationId xmlns:a16="http://schemas.microsoft.com/office/drawing/2014/main" xmlns="" id="{BE4012B3-101C-416A-8C4E-D78168BCB20A}"/>
              </a:ext>
            </a:extLst>
          </p:cNvPr>
          <p:cNvSpPr txBox="1"/>
          <p:nvPr/>
        </p:nvSpPr>
        <p:spPr bwMode="gray">
          <a:xfrm rot="19842441" flipH="1">
            <a:off x="2720968" y="5331425"/>
            <a:ext cx="1215397" cy="461665"/>
          </a:xfrm>
          <a:prstGeom prst="rect">
            <a:avLst/>
          </a:prstGeom>
          <a:noFill/>
          <a:ln w="31750">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transmission</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grpSp>
        <p:nvGrpSpPr>
          <p:cNvPr id="131" name="组合 130">
            <a:extLst>
              <a:ext uri="{FF2B5EF4-FFF2-40B4-BE49-F238E27FC236}">
                <a16:creationId xmlns:a16="http://schemas.microsoft.com/office/drawing/2014/main" xmlns="" id="{432FA27E-836C-421C-86FD-825F66BD783E}"/>
              </a:ext>
            </a:extLst>
          </p:cNvPr>
          <p:cNvGrpSpPr/>
          <p:nvPr/>
        </p:nvGrpSpPr>
        <p:grpSpPr bwMode="gray">
          <a:xfrm>
            <a:off x="9493131" y="4346377"/>
            <a:ext cx="540000" cy="723926"/>
            <a:chOff x="4073209" y="4947622"/>
            <a:chExt cx="540000" cy="723926"/>
          </a:xfrm>
        </p:grpSpPr>
        <p:pic>
          <p:nvPicPr>
            <p:cNvPr id="132" name="Picture 12" descr="E:\2016.01\1.12 扁平化图标\蓝色\AR-蓝色最新-40.png">
              <a:extLst>
                <a:ext uri="{FF2B5EF4-FFF2-40B4-BE49-F238E27FC236}">
                  <a16:creationId xmlns:a16="http://schemas.microsoft.com/office/drawing/2014/main" xmlns="" id="{B47EBD99-3CCD-4EB3-A9C0-14E412092D2D}"/>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33" name="文本框 132">
              <a:extLst>
                <a:ext uri="{FF2B5EF4-FFF2-40B4-BE49-F238E27FC236}">
                  <a16:creationId xmlns:a16="http://schemas.microsoft.com/office/drawing/2014/main" xmlns="" id="{FCA60016-6B72-4C0A-B04D-EA80A1E61F86}"/>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34" name="组合 133">
            <a:extLst>
              <a:ext uri="{FF2B5EF4-FFF2-40B4-BE49-F238E27FC236}">
                <a16:creationId xmlns:a16="http://schemas.microsoft.com/office/drawing/2014/main" xmlns="" id="{88C1C95F-D09B-43F5-BF8C-14A0EBBA277F}"/>
              </a:ext>
            </a:extLst>
          </p:cNvPr>
          <p:cNvGrpSpPr/>
          <p:nvPr/>
        </p:nvGrpSpPr>
        <p:grpSpPr bwMode="gray">
          <a:xfrm>
            <a:off x="9504955" y="5427757"/>
            <a:ext cx="552270" cy="723926"/>
            <a:chOff x="4060939" y="4947622"/>
            <a:chExt cx="552270" cy="723926"/>
          </a:xfrm>
        </p:grpSpPr>
        <p:pic>
          <p:nvPicPr>
            <p:cNvPr id="135" name="Picture 12" descr="E:\2016.01\1.12 扁平化图标\蓝色\AR-蓝色最新-40.png">
              <a:extLst>
                <a:ext uri="{FF2B5EF4-FFF2-40B4-BE49-F238E27FC236}">
                  <a16:creationId xmlns:a16="http://schemas.microsoft.com/office/drawing/2014/main" xmlns="" id="{AA1095CB-11AA-489F-8FC7-AEAD456021BE}"/>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36" name="文本框 135">
              <a:extLst>
                <a:ext uri="{FF2B5EF4-FFF2-40B4-BE49-F238E27FC236}">
                  <a16:creationId xmlns:a16="http://schemas.microsoft.com/office/drawing/2014/main" xmlns="" id="{57BC80F6-CF28-47B4-801E-9A773AF4ADB0}"/>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138" name="AutoShape 2">
            <a:extLst>
              <a:ext uri="{FF2B5EF4-FFF2-40B4-BE49-F238E27FC236}">
                <a16:creationId xmlns:a16="http://schemas.microsoft.com/office/drawing/2014/main" xmlns="" id="{E241486C-AA38-4916-B53F-54C6023589EB}"/>
              </a:ext>
            </a:extLst>
          </p:cNvPr>
          <p:cNvSpPr>
            <a:spLocks noChangeArrowheads="1"/>
          </p:cNvSpPr>
          <p:nvPr/>
        </p:nvSpPr>
        <p:spPr bwMode="gray">
          <a:xfrm>
            <a:off x="1794906" y="2321681"/>
            <a:ext cx="4815702" cy="1582456"/>
          </a:xfrm>
          <a:prstGeom prst="roundRect">
            <a:avLst>
              <a:gd name="adj" fmla="val 16667"/>
            </a:avLst>
          </a:prstGeom>
          <a:noFill/>
          <a:ln w="3175" algn="ctr">
            <a:solidFill>
              <a:srgbClr val="006699"/>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AutoShape 6">
            <a:extLst>
              <a:ext uri="{FF2B5EF4-FFF2-40B4-BE49-F238E27FC236}">
                <a16:creationId xmlns:a16="http://schemas.microsoft.com/office/drawing/2014/main" xmlns="" id="{767E9A6D-7E80-4693-B9D3-1C0252F82434}"/>
              </a:ext>
            </a:extLst>
          </p:cNvPr>
          <p:cNvSpPr>
            <a:spLocks noChangeArrowheads="1"/>
          </p:cNvSpPr>
          <p:nvPr/>
        </p:nvSpPr>
        <p:spPr bwMode="gray">
          <a:xfrm>
            <a:off x="5281504" y="2376793"/>
            <a:ext cx="1181718" cy="1455397"/>
          </a:xfrm>
          <a:prstGeom prst="roundRect">
            <a:avLst>
              <a:gd name="adj" fmla="val 16667"/>
            </a:avLst>
          </a:prstGeom>
          <a:solidFill>
            <a:schemeClr val="bg1"/>
          </a:solidFill>
          <a:ln w="31750" algn="ctr">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Public network routing table</a:t>
            </a:r>
          </a:p>
        </p:txBody>
      </p:sp>
      <p:grpSp>
        <p:nvGrpSpPr>
          <p:cNvPr id="4" name="组合 3">
            <a:extLst>
              <a:ext uri="{FF2B5EF4-FFF2-40B4-BE49-F238E27FC236}">
                <a16:creationId xmlns:a16="http://schemas.microsoft.com/office/drawing/2014/main" xmlns="" id="{E0CA9C54-620B-4FDA-8D3B-C2EB444E383E}"/>
              </a:ext>
            </a:extLst>
          </p:cNvPr>
          <p:cNvGrpSpPr/>
          <p:nvPr/>
        </p:nvGrpSpPr>
        <p:grpSpPr bwMode="gray">
          <a:xfrm>
            <a:off x="1961981" y="2382344"/>
            <a:ext cx="3172138" cy="1455961"/>
            <a:chOff x="4411096" y="2492810"/>
            <a:chExt cx="1735742" cy="1398351"/>
          </a:xfrm>
        </p:grpSpPr>
        <p:sp>
          <p:nvSpPr>
            <p:cNvPr id="139" name="AutoShape 4">
              <a:extLst>
                <a:ext uri="{FF2B5EF4-FFF2-40B4-BE49-F238E27FC236}">
                  <a16:creationId xmlns:a16="http://schemas.microsoft.com/office/drawing/2014/main" xmlns="" id="{264D253B-B6E4-400E-BFD9-25289A8D4226}"/>
                </a:ext>
              </a:extLst>
            </p:cNvPr>
            <p:cNvSpPr>
              <a:spLocks noChangeArrowheads="1"/>
            </p:cNvSpPr>
            <p:nvPr/>
          </p:nvSpPr>
          <p:spPr bwMode="gray">
            <a:xfrm>
              <a:off x="4411096" y="2492810"/>
              <a:ext cx="1735741" cy="660413"/>
            </a:xfrm>
            <a:prstGeom prst="roundRect">
              <a:avLst>
                <a:gd name="adj" fmla="val 16667"/>
              </a:avLst>
            </a:prstGeom>
            <a:solidFill>
              <a:schemeClr val="bg1"/>
            </a:solidFill>
            <a:ln w="31750" algn="ctr">
              <a:solidFill>
                <a:srgbClr val="8BC9A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AutoShape 5">
              <a:extLst>
                <a:ext uri="{FF2B5EF4-FFF2-40B4-BE49-F238E27FC236}">
                  <a16:creationId xmlns:a16="http://schemas.microsoft.com/office/drawing/2014/main" xmlns="" id="{50973633-4796-4C1A-ADAC-B60BC8933412}"/>
                </a:ext>
              </a:extLst>
            </p:cNvPr>
            <p:cNvSpPr>
              <a:spLocks noChangeArrowheads="1"/>
            </p:cNvSpPr>
            <p:nvPr/>
          </p:nvSpPr>
          <p:spPr bwMode="gray">
            <a:xfrm>
              <a:off x="4411097" y="3230748"/>
              <a:ext cx="1735741" cy="660413"/>
            </a:xfrm>
            <a:prstGeom prst="roundRect">
              <a:avLst>
                <a:gd name="adj" fmla="val 16667"/>
              </a:avLst>
            </a:prstGeom>
            <a:solidFill>
              <a:schemeClr val="bg1"/>
            </a:solidFill>
            <a:ln w="31750" algn="ctr">
              <a:solidFill>
                <a:srgbClr val="00B0F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a:extLst>
                <a:ext uri="{FF2B5EF4-FFF2-40B4-BE49-F238E27FC236}">
                  <a16:creationId xmlns:a16="http://schemas.microsoft.com/office/drawing/2014/main" xmlns="" id="{2BAC9A34-A711-4FE8-B7BD-F53DC197DDB4}"/>
                </a:ext>
              </a:extLst>
            </p:cNvPr>
            <p:cNvSpPr txBox="1"/>
            <p:nvPr/>
          </p:nvSpPr>
          <p:spPr bwMode="gray">
            <a:xfrm>
              <a:off x="4759434" y="2499085"/>
              <a:ext cx="1041397" cy="295599"/>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VPNX routing table</a:t>
              </a:r>
            </a:p>
          </p:txBody>
        </p:sp>
        <p:sp>
          <p:nvSpPr>
            <p:cNvPr id="143" name="文本框 142">
              <a:extLst>
                <a:ext uri="{FF2B5EF4-FFF2-40B4-BE49-F238E27FC236}">
                  <a16:creationId xmlns:a16="http://schemas.microsoft.com/office/drawing/2014/main" xmlns="" id="{D3AFB6BB-7EC0-4ED4-BADA-69398099EAD8}"/>
                </a:ext>
              </a:extLst>
            </p:cNvPr>
            <p:cNvSpPr txBox="1"/>
            <p:nvPr/>
          </p:nvSpPr>
          <p:spPr bwMode="gray">
            <a:xfrm>
              <a:off x="4761037" y="3235633"/>
              <a:ext cx="1038572" cy="295599"/>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VPNY routing table</a:t>
              </a:r>
            </a:p>
          </p:txBody>
        </p:sp>
        <p:sp>
          <p:nvSpPr>
            <p:cNvPr id="144" name="文本框 143">
              <a:extLst>
                <a:ext uri="{FF2B5EF4-FFF2-40B4-BE49-F238E27FC236}">
                  <a16:creationId xmlns:a16="http://schemas.microsoft.com/office/drawing/2014/main" xmlns="" id="{E40261C5-0384-4E5C-AABC-A4A9B808D591}"/>
                </a:ext>
              </a:extLst>
            </p:cNvPr>
            <p:cNvSpPr txBox="1"/>
            <p:nvPr/>
          </p:nvSpPr>
          <p:spPr bwMode="gray">
            <a:xfrm>
              <a:off x="4411097" y="2721414"/>
              <a:ext cx="1626229" cy="443398"/>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Prefix/Mask   Outbound Interface</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   GE0/0</a:t>
              </a:r>
            </a:p>
          </p:txBody>
        </p:sp>
        <p:sp>
          <p:nvSpPr>
            <p:cNvPr id="145" name="文本框 144">
              <a:extLst>
                <a:ext uri="{FF2B5EF4-FFF2-40B4-BE49-F238E27FC236}">
                  <a16:creationId xmlns:a16="http://schemas.microsoft.com/office/drawing/2014/main" xmlns="" id="{A8C23A6B-B2F1-4ABF-97BF-54C1B1624297}"/>
                </a:ext>
              </a:extLst>
            </p:cNvPr>
            <p:cNvSpPr txBox="1"/>
            <p:nvPr/>
          </p:nvSpPr>
          <p:spPr bwMode="gray">
            <a:xfrm>
              <a:off x="4431410" y="3441892"/>
              <a:ext cx="1650245" cy="443398"/>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Prefix/Mask   Outbound Interface</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   GE0/1</a:t>
              </a:r>
            </a:p>
          </p:txBody>
        </p:sp>
      </p:grpSp>
      <p:sp>
        <p:nvSpPr>
          <p:cNvPr id="62" name="文本框 61">
            <a:extLst>
              <a:ext uri="{FF2B5EF4-FFF2-40B4-BE49-F238E27FC236}">
                <a16:creationId xmlns:a16="http://schemas.microsoft.com/office/drawing/2014/main" xmlns="" id="{8051089B-AB5F-4B64-836A-37341FF160C7}"/>
              </a:ext>
            </a:extLst>
          </p:cNvPr>
          <p:cNvSpPr txBox="1"/>
          <p:nvPr/>
        </p:nvSpPr>
        <p:spPr bwMode="gray">
          <a:xfrm rot="1174554">
            <a:off x="2971184" y="4788628"/>
            <a:ext cx="813407" cy="276999"/>
          </a:xfrm>
          <a:prstGeom prst="rect">
            <a:avLst/>
          </a:prstGeom>
          <a:noFill/>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a:t>
            </a:r>
          </a:p>
        </p:txBody>
      </p:sp>
      <p:sp>
        <p:nvSpPr>
          <p:cNvPr id="63" name="文本框 62">
            <a:extLst>
              <a:ext uri="{FF2B5EF4-FFF2-40B4-BE49-F238E27FC236}">
                <a16:creationId xmlns:a16="http://schemas.microsoft.com/office/drawing/2014/main" xmlns="" id="{7E778462-8017-47A7-A6E6-40E56B2D931A}"/>
              </a:ext>
            </a:extLst>
          </p:cNvPr>
          <p:cNvSpPr txBox="1"/>
          <p:nvPr/>
        </p:nvSpPr>
        <p:spPr bwMode="gray">
          <a:xfrm rot="19832989">
            <a:off x="2833998" y="5105378"/>
            <a:ext cx="612134" cy="276999"/>
          </a:xfrm>
          <a:prstGeom prst="rect">
            <a:avLst/>
          </a:prstGeom>
          <a:noFill/>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GE0/1</a:t>
            </a:r>
          </a:p>
        </p:txBody>
      </p:sp>
      <p:sp>
        <p:nvSpPr>
          <p:cNvPr id="61"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64"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348062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8"/>
                                        </p:tgtEl>
                                        <p:attrNameLst>
                                          <p:attrName>style.visibility</p:attrName>
                                        </p:attrNameLst>
                                      </p:cBhvr>
                                      <p:to>
                                        <p:strVal val="visible"/>
                                      </p:to>
                                    </p:set>
                                    <p:anim calcmode="lin" valueType="num">
                                      <p:cBhvr additive="base">
                                        <p:cTn id="7" dur="500" fill="hold"/>
                                        <p:tgtEl>
                                          <p:spTgt spid="138"/>
                                        </p:tgtEl>
                                        <p:attrNameLst>
                                          <p:attrName>ppt_x</p:attrName>
                                        </p:attrNameLst>
                                      </p:cBhvr>
                                      <p:tavLst>
                                        <p:tav tm="0">
                                          <p:val>
                                            <p:strVal val="#ppt_x"/>
                                          </p:val>
                                        </p:tav>
                                        <p:tav tm="100000">
                                          <p:val>
                                            <p:strVal val="#ppt_x"/>
                                          </p:val>
                                        </p:tav>
                                      </p:tavLst>
                                    </p:anim>
                                    <p:anim calcmode="lin" valueType="num">
                                      <p:cBhvr additive="base">
                                        <p:cTn id="8" dur="500" fill="hold"/>
                                        <p:tgtEl>
                                          <p:spTgt spid="13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ppt_x"/>
                                          </p:val>
                                        </p:tav>
                                        <p:tav tm="100000">
                                          <p:val>
                                            <p:strVal val="#ppt_x"/>
                                          </p:val>
                                        </p:tav>
                                      </p:tavLst>
                                    </p:anim>
                                    <p:anim calcmode="lin" valueType="num">
                                      <p:cBhvr additive="base">
                                        <p:cTn id="12"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7"/>
                                        </p:tgtEl>
                                        <p:attrNameLst>
                                          <p:attrName>style.visibility</p:attrName>
                                        </p:attrNameLst>
                                      </p:cBhvr>
                                      <p:to>
                                        <p:strVal val="visible"/>
                                      </p:to>
                                    </p:set>
                                    <p:anim calcmode="lin" valueType="num">
                                      <p:cBhvr additive="base">
                                        <p:cTn id="17" dur="500" fill="hold"/>
                                        <p:tgtEl>
                                          <p:spTgt spid="147"/>
                                        </p:tgtEl>
                                        <p:attrNameLst>
                                          <p:attrName>ppt_x</p:attrName>
                                        </p:attrNameLst>
                                      </p:cBhvr>
                                      <p:tavLst>
                                        <p:tav tm="0">
                                          <p:val>
                                            <p:strVal val="#ppt_x"/>
                                          </p:val>
                                        </p:tav>
                                        <p:tav tm="100000">
                                          <p:val>
                                            <p:strVal val="#ppt_x"/>
                                          </p:val>
                                        </p:tav>
                                      </p:tavLst>
                                    </p:anim>
                                    <p:anim calcmode="lin" valueType="num">
                                      <p:cBhvr additive="base">
                                        <p:cTn id="18"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38" grpId="0" animBg="1"/>
      <p:bldP spid="1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AFFFA5-9EBF-4427-8FE6-B3CE15BE53D0}"/>
              </a:ext>
            </a:extLst>
          </p:cNvPr>
          <p:cNvSpPr>
            <a:spLocks noGrp="1"/>
          </p:cNvSpPr>
          <p:nvPr>
            <p:ph type="title"/>
          </p:nvPr>
        </p:nvSpPr>
        <p:spPr bwMode="gray"/>
        <p:txBody>
          <a:bodyPr/>
          <a:lstStyle/>
          <a:p>
            <a:r>
              <a:rPr lang="en-US" smtClean="0"/>
              <a:t>RD: Distinguishing Routes During Route Distribution</a:t>
            </a:r>
            <a:endParaRPr lang="en-US" dirty="0"/>
          </a:p>
        </p:txBody>
      </p:sp>
      <p:sp>
        <p:nvSpPr>
          <p:cNvPr id="3" name="文本占位符 2">
            <a:extLst>
              <a:ext uri="{FF2B5EF4-FFF2-40B4-BE49-F238E27FC236}">
                <a16:creationId xmlns:a16="http://schemas.microsoft.com/office/drawing/2014/main" xmlns="" id="{E8BA9881-DDFC-4C8D-973C-470B7AD501E5}"/>
              </a:ext>
            </a:extLst>
          </p:cNvPr>
          <p:cNvSpPr>
            <a:spLocks noGrp="1"/>
          </p:cNvSpPr>
          <p:nvPr>
            <p:ph type="body" sz="quarter" idx="10"/>
          </p:nvPr>
        </p:nvSpPr>
        <p:spPr bwMode="gray"/>
        <p:txBody>
          <a:bodyPr/>
          <a:lstStyle/>
          <a:p>
            <a:r>
              <a:rPr lang="en-US" sz="1400" smtClean="0">
                <a:sym typeface="Huawei Sans" panose="020C0503030203020204" pitchFamily="34" charset="0"/>
              </a:rPr>
              <a:t>A VPN instance is only of local significance. It is used to isolate and distinguish routes on the local PE. When a local PE transmits route information to a remote PE, how can the PE distinguish routes with the same prefix? To solve this problem, route distinguishers (RDs) are introduced to distinguish routes with the same prefix and mask but different destinations.</a:t>
            </a:r>
          </a:p>
          <a:p>
            <a:r>
              <a:rPr lang="en-US" sz="1400" smtClean="0">
                <a:sym typeface="Huawei Sans" panose="020C0503030203020204" pitchFamily="34" charset="0"/>
              </a:rPr>
              <a:t>After receiving IPv4 routes from a CE, a PE adds RDs to these routes to convert them into globally unique VPN-IPv4 (VPNv4) routes.</a:t>
            </a:r>
            <a:endParaRPr lang="en-US" sz="1400" dirty="0">
              <a:sym typeface="Huawei Sans" panose="020C0503030203020204" pitchFamily="34" charset="0"/>
            </a:endParaRPr>
          </a:p>
        </p:txBody>
      </p:sp>
      <p:sp>
        <p:nvSpPr>
          <p:cNvPr id="17" name="圆角矩形 20">
            <a:extLst>
              <a:ext uri="{FF2B5EF4-FFF2-40B4-BE49-F238E27FC236}">
                <a16:creationId xmlns:a16="http://schemas.microsoft.com/office/drawing/2014/main" xmlns="" id="{464827F1-CE86-4C1C-85CB-ED7D246DBA3F}"/>
              </a:ext>
            </a:extLst>
          </p:cNvPr>
          <p:cNvSpPr/>
          <p:nvPr/>
        </p:nvSpPr>
        <p:spPr bwMode="gray">
          <a:xfrm>
            <a:off x="4103749" y="3992106"/>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2F8C255E-3139-40AB-84B2-5AAF3301C60F}"/>
              </a:ext>
            </a:extLst>
          </p:cNvPr>
          <p:cNvSpPr txBox="1"/>
          <p:nvPr/>
        </p:nvSpPr>
        <p:spPr bwMode="gray">
          <a:xfrm>
            <a:off x="5308828" y="5522816"/>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19" name="组合 18">
            <a:extLst>
              <a:ext uri="{FF2B5EF4-FFF2-40B4-BE49-F238E27FC236}">
                <a16:creationId xmlns:a16="http://schemas.microsoft.com/office/drawing/2014/main" xmlns="" id="{65EF058A-0747-4D22-AB04-DF5938E284DD}"/>
              </a:ext>
            </a:extLst>
          </p:cNvPr>
          <p:cNvGrpSpPr/>
          <p:nvPr/>
        </p:nvGrpSpPr>
        <p:grpSpPr bwMode="gray">
          <a:xfrm>
            <a:off x="3846898" y="4542832"/>
            <a:ext cx="4513567" cy="723926"/>
            <a:chOff x="4088571" y="4424992"/>
            <a:chExt cx="4513567" cy="723926"/>
          </a:xfrm>
        </p:grpSpPr>
        <p:cxnSp>
          <p:nvCxnSpPr>
            <p:cNvPr id="20" name="直接连接符 19">
              <a:extLst>
                <a:ext uri="{FF2B5EF4-FFF2-40B4-BE49-F238E27FC236}">
                  <a16:creationId xmlns:a16="http://schemas.microsoft.com/office/drawing/2014/main" xmlns="" id="{39EBDEBD-4275-4056-A748-8C3724CDD115}"/>
                </a:ext>
              </a:extLst>
            </p:cNvPr>
            <p:cNvCxnSpPr>
              <a:stCxn id="24" idx="3"/>
              <a:endCxn id="26"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96C7867B-ECA5-40D2-8FB1-3BE4F77B7F53}"/>
                </a:ext>
              </a:extLst>
            </p:cNvPr>
            <p:cNvGrpSpPr/>
            <p:nvPr/>
          </p:nvGrpSpPr>
          <p:grpSpPr bwMode="gray">
            <a:xfrm>
              <a:off x="6067674" y="4424992"/>
              <a:ext cx="540000" cy="723926"/>
              <a:chOff x="5312873" y="4947622"/>
              <a:chExt cx="540000" cy="723926"/>
            </a:xfrm>
          </p:grpSpPr>
          <p:pic>
            <p:nvPicPr>
              <p:cNvPr id="28" name="Picture 12" descr="E:\2016.01\1.12 扁平化图标\蓝色\AR-蓝色最新-40.png">
                <a:extLst>
                  <a:ext uri="{FF2B5EF4-FFF2-40B4-BE49-F238E27FC236}">
                    <a16:creationId xmlns:a16="http://schemas.microsoft.com/office/drawing/2014/main" xmlns="" id="{700AFD7F-D9F5-42B4-BC37-B13A40387DDE}"/>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29" name="文本框 28">
                <a:extLst>
                  <a:ext uri="{FF2B5EF4-FFF2-40B4-BE49-F238E27FC236}">
                    <a16:creationId xmlns:a16="http://schemas.microsoft.com/office/drawing/2014/main" xmlns="" id="{A7FACBB4-4DE7-4BC5-9CE8-CA8F05A5270F}"/>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22" name="组合 21">
              <a:extLst>
                <a:ext uri="{FF2B5EF4-FFF2-40B4-BE49-F238E27FC236}">
                  <a16:creationId xmlns:a16="http://schemas.microsoft.com/office/drawing/2014/main" xmlns="" id="{E80EDE51-9E31-45AA-8F6E-BCFEFB756D5C}"/>
                </a:ext>
              </a:extLst>
            </p:cNvPr>
            <p:cNvGrpSpPr/>
            <p:nvPr/>
          </p:nvGrpSpPr>
          <p:grpSpPr bwMode="gray">
            <a:xfrm>
              <a:off x="8062138" y="4424992"/>
              <a:ext cx="540000" cy="714804"/>
              <a:chOff x="8062138" y="4947622"/>
              <a:chExt cx="540000" cy="714804"/>
            </a:xfrm>
          </p:grpSpPr>
          <p:pic>
            <p:nvPicPr>
              <p:cNvPr id="26" name="Picture 12" descr="E:\2016.01\1.12 扁平化图标\蓝色\AR-蓝色最新-40.png">
                <a:extLst>
                  <a:ext uri="{FF2B5EF4-FFF2-40B4-BE49-F238E27FC236}">
                    <a16:creationId xmlns:a16="http://schemas.microsoft.com/office/drawing/2014/main" xmlns="" id="{657385FC-CEC6-4AD7-8D1A-7233E1B03B94}"/>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27" name="文本框 26">
                <a:extLst>
                  <a:ext uri="{FF2B5EF4-FFF2-40B4-BE49-F238E27FC236}">
                    <a16:creationId xmlns:a16="http://schemas.microsoft.com/office/drawing/2014/main" xmlns="" id="{32E701F2-54C8-4853-A2F2-FABE79BA6A02}"/>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23" name="组合 22">
              <a:extLst>
                <a:ext uri="{FF2B5EF4-FFF2-40B4-BE49-F238E27FC236}">
                  <a16:creationId xmlns:a16="http://schemas.microsoft.com/office/drawing/2014/main" xmlns="" id="{7348D024-C3E0-4988-88C9-E0CDEDE76544}"/>
                </a:ext>
              </a:extLst>
            </p:cNvPr>
            <p:cNvGrpSpPr/>
            <p:nvPr/>
          </p:nvGrpSpPr>
          <p:grpSpPr bwMode="gray">
            <a:xfrm>
              <a:off x="4088571" y="4424992"/>
              <a:ext cx="540000" cy="723926"/>
              <a:chOff x="4088571" y="4947622"/>
              <a:chExt cx="540000" cy="723926"/>
            </a:xfrm>
          </p:grpSpPr>
          <p:pic>
            <p:nvPicPr>
              <p:cNvPr id="24" name="Picture 12" descr="E:\2016.01\1.12 扁平化图标\蓝色\AR-蓝色最新-40.png">
                <a:extLst>
                  <a:ext uri="{FF2B5EF4-FFF2-40B4-BE49-F238E27FC236}">
                    <a16:creationId xmlns:a16="http://schemas.microsoft.com/office/drawing/2014/main" xmlns="" id="{E122DEE5-5C0F-4FED-92B9-E30BB1C1A490}"/>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25" name="文本框 24">
                <a:extLst>
                  <a:ext uri="{FF2B5EF4-FFF2-40B4-BE49-F238E27FC236}">
                    <a16:creationId xmlns:a16="http://schemas.microsoft.com/office/drawing/2014/main" xmlns="" id="{A339FBA6-49CB-4444-86C0-7568B0516012}"/>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30" name="组合 29">
            <a:extLst>
              <a:ext uri="{FF2B5EF4-FFF2-40B4-BE49-F238E27FC236}">
                <a16:creationId xmlns:a16="http://schemas.microsoft.com/office/drawing/2014/main" xmlns="" id="{42A2E75C-274A-49A2-B866-AA56175D8DE3}"/>
              </a:ext>
            </a:extLst>
          </p:cNvPr>
          <p:cNvGrpSpPr/>
          <p:nvPr/>
        </p:nvGrpSpPr>
        <p:grpSpPr bwMode="gray">
          <a:xfrm>
            <a:off x="2158869" y="4120748"/>
            <a:ext cx="550687" cy="712575"/>
            <a:chOff x="4073209" y="4947622"/>
            <a:chExt cx="550687" cy="712575"/>
          </a:xfrm>
        </p:grpSpPr>
        <p:pic>
          <p:nvPicPr>
            <p:cNvPr id="31" name="Picture 12" descr="E:\2016.01\1.12 扁平化图标\蓝色\AR-蓝色最新-40.png">
              <a:extLst>
                <a:ext uri="{FF2B5EF4-FFF2-40B4-BE49-F238E27FC236}">
                  <a16:creationId xmlns:a16="http://schemas.microsoft.com/office/drawing/2014/main" xmlns="" id="{F5C2D7F4-6BB1-49D7-87A6-D6BD6F1720CE}"/>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2" name="文本框 31">
              <a:extLst>
                <a:ext uri="{FF2B5EF4-FFF2-40B4-BE49-F238E27FC236}">
                  <a16:creationId xmlns:a16="http://schemas.microsoft.com/office/drawing/2014/main" xmlns="" id="{E9B5D754-B213-439C-8123-F6F382A7C2F0}"/>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33" name="圆角矩形 36">
            <a:extLst>
              <a:ext uri="{FF2B5EF4-FFF2-40B4-BE49-F238E27FC236}">
                <a16:creationId xmlns:a16="http://schemas.microsoft.com/office/drawing/2014/main" xmlns="" id="{66A852AC-2A39-410E-9598-F8625FD062C8}"/>
              </a:ext>
            </a:extLst>
          </p:cNvPr>
          <p:cNvSpPr/>
          <p:nvPr/>
        </p:nvSpPr>
        <p:spPr bwMode="gray">
          <a:xfrm>
            <a:off x="824672" y="3873174"/>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33">
            <a:extLst>
              <a:ext uri="{FF2B5EF4-FFF2-40B4-BE49-F238E27FC236}">
                <a16:creationId xmlns:a16="http://schemas.microsoft.com/office/drawing/2014/main" xmlns="" id="{5F860E33-4DDA-4155-90BA-9654409D1F76}"/>
              </a:ext>
            </a:extLst>
          </p:cNvPr>
          <p:cNvGrpSpPr/>
          <p:nvPr/>
        </p:nvGrpSpPr>
        <p:grpSpPr bwMode="gray">
          <a:xfrm>
            <a:off x="2147045" y="5202128"/>
            <a:ext cx="575533" cy="706640"/>
            <a:chOff x="4073209" y="4947622"/>
            <a:chExt cx="575533" cy="706640"/>
          </a:xfrm>
        </p:grpSpPr>
        <p:pic>
          <p:nvPicPr>
            <p:cNvPr id="35" name="Picture 12" descr="E:\2016.01\1.12 扁平化图标\蓝色\AR-蓝色最新-40.png">
              <a:extLst>
                <a:ext uri="{FF2B5EF4-FFF2-40B4-BE49-F238E27FC236}">
                  <a16:creationId xmlns:a16="http://schemas.microsoft.com/office/drawing/2014/main" xmlns="" id="{77311D7B-AFFD-4677-881A-DD32A22C4838}"/>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6" name="文本框 35">
              <a:extLst>
                <a:ext uri="{FF2B5EF4-FFF2-40B4-BE49-F238E27FC236}">
                  <a16:creationId xmlns:a16="http://schemas.microsoft.com/office/drawing/2014/main" xmlns="" id="{897FFB33-09C5-462B-B0CF-4AD937805A70}"/>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37" name="圆角矩形 40">
            <a:extLst>
              <a:ext uri="{FF2B5EF4-FFF2-40B4-BE49-F238E27FC236}">
                <a16:creationId xmlns:a16="http://schemas.microsoft.com/office/drawing/2014/main" xmlns="" id="{4F8AA5B2-6F82-4EE7-8983-CA030D060290}"/>
              </a:ext>
            </a:extLst>
          </p:cNvPr>
          <p:cNvSpPr/>
          <p:nvPr/>
        </p:nvSpPr>
        <p:spPr bwMode="gray">
          <a:xfrm>
            <a:off x="824672" y="4954554"/>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44">
            <a:extLst>
              <a:ext uri="{FF2B5EF4-FFF2-40B4-BE49-F238E27FC236}">
                <a16:creationId xmlns:a16="http://schemas.microsoft.com/office/drawing/2014/main" xmlns="" id="{65D545EA-9DD9-44DA-958E-93924FA1242B}"/>
              </a:ext>
            </a:extLst>
          </p:cNvPr>
          <p:cNvSpPr/>
          <p:nvPr/>
        </p:nvSpPr>
        <p:spPr bwMode="gray">
          <a:xfrm flipH="1">
            <a:off x="9366450" y="3873174"/>
            <a:ext cx="22087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48">
            <a:extLst>
              <a:ext uri="{FF2B5EF4-FFF2-40B4-BE49-F238E27FC236}">
                <a16:creationId xmlns:a16="http://schemas.microsoft.com/office/drawing/2014/main" xmlns="" id="{EF6AE306-F25A-4CA1-9963-FE3FF392AB9E}"/>
              </a:ext>
            </a:extLst>
          </p:cNvPr>
          <p:cNvSpPr/>
          <p:nvPr/>
        </p:nvSpPr>
        <p:spPr bwMode="gray">
          <a:xfrm flipH="1">
            <a:off x="9378274" y="4954554"/>
            <a:ext cx="22087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a:extLst>
              <a:ext uri="{FF2B5EF4-FFF2-40B4-BE49-F238E27FC236}">
                <a16:creationId xmlns:a16="http://schemas.microsoft.com/office/drawing/2014/main" xmlns="" id="{CA2CE602-64BD-4F1E-B0F0-B701478EB283}"/>
              </a:ext>
            </a:extLst>
          </p:cNvPr>
          <p:cNvCxnSpPr>
            <a:stCxn id="31" idx="3"/>
            <a:endCxn id="24" idx="1"/>
          </p:cNvCxnSpPr>
          <p:nvPr/>
        </p:nvCxnSpPr>
        <p:spPr bwMode="gray">
          <a:xfrm>
            <a:off x="2698869" y="4341657"/>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2D5ECA88-76C1-4432-BD80-E5B57E5A6E63}"/>
              </a:ext>
            </a:extLst>
          </p:cNvPr>
          <p:cNvCxnSpPr>
            <a:stCxn id="35" idx="3"/>
            <a:endCxn id="24" idx="1"/>
          </p:cNvCxnSpPr>
          <p:nvPr/>
        </p:nvCxnSpPr>
        <p:spPr bwMode="gray">
          <a:xfrm flipV="1">
            <a:off x="2687045" y="4763741"/>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B2D30C79-B6AF-459E-BCBA-2653C79A4F0B}"/>
              </a:ext>
            </a:extLst>
          </p:cNvPr>
          <p:cNvCxnSpPr>
            <a:stCxn id="26" idx="3"/>
          </p:cNvCxnSpPr>
          <p:nvPr/>
        </p:nvCxnSpPr>
        <p:spPr bwMode="gray">
          <a:xfrm flipV="1">
            <a:off x="8360465" y="4341657"/>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CD196110-454B-492E-98E0-4C66F25CCA56}"/>
              </a:ext>
            </a:extLst>
          </p:cNvPr>
          <p:cNvCxnSpPr>
            <a:stCxn id="26" idx="3"/>
          </p:cNvCxnSpPr>
          <p:nvPr/>
        </p:nvCxnSpPr>
        <p:spPr bwMode="gray">
          <a:xfrm>
            <a:off x="8360465" y="4763741"/>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797933CC-841B-484E-8B6A-8FABC9E15DC3}"/>
              </a:ext>
            </a:extLst>
          </p:cNvPr>
          <p:cNvSpPr txBox="1"/>
          <p:nvPr/>
        </p:nvSpPr>
        <p:spPr bwMode="gray">
          <a:xfrm>
            <a:off x="881938" y="3992106"/>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45" name="文本框 44">
            <a:extLst>
              <a:ext uri="{FF2B5EF4-FFF2-40B4-BE49-F238E27FC236}">
                <a16:creationId xmlns:a16="http://schemas.microsoft.com/office/drawing/2014/main" xmlns="" id="{8646C22D-0CF2-420B-863D-EC4F05DABF02}"/>
              </a:ext>
            </a:extLst>
          </p:cNvPr>
          <p:cNvSpPr txBox="1"/>
          <p:nvPr/>
        </p:nvSpPr>
        <p:spPr bwMode="gray">
          <a:xfrm>
            <a:off x="894774" y="5313539"/>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46" name="文本框 45">
            <a:extLst>
              <a:ext uri="{FF2B5EF4-FFF2-40B4-BE49-F238E27FC236}">
                <a16:creationId xmlns:a16="http://schemas.microsoft.com/office/drawing/2014/main" xmlns="" id="{3203C3DD-31EF-49BD-BD68-98E20349F9AA}"/>
              </a:ext>
            </a:extLst>
          </p:cNvPr>
          <p:cNvSpPr txBox="1"/>
          <p:nvPr/>
        </p:nvSpPr>
        <p:spPr bwMode="gray">
          <a:xfrm>
            <a:off x="924700" y="4516679"/>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7" name="文本框 46">
            <a:extLst>
              <a:ext uri="{FF2B5EF4-FFF2-40B4-BE49-F238E27FC236}">
                <a16:creationId xmlns:a16="http://schemas.microsoft.com/office/drawing/2014/main" xmlns="" id="{9C38D827-C86C-40C2-BD76-166CA3F8719F}"/>
              </a:ext>
            </a:extLst>
          </p:cNvPr>
          <p:cNvSpPr txBox="1"/>
          <p:nvPr/>
        </p:nvSpPr>
        <p:spPr bwMode="gray">
          <a:xfrm>
            <a:off x="924700" y="5624337"/>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8" name="文本框 47">
            <a:extLst>
              <a:ext uri="{FF2B5EF4-FFF2-40B4-BE49-F238E27FC236}">
                <a16:creationId xmlns:a16="http://schemas.microsoft.com/office/drawing/2014/main" xmlns="" id="{40621B94-6B6B-47CB-984B-60428C86AC74}"/>
              </a:ext>
            </a:extLst>
          </p:cNvPr>
          <p:cNvSpPr txBox="1"/>
          <p:nvPr/>
        </p:nvSpPr>
        <p:spPr bwMode="gray">
          <a:xfrm>
            <a:off x="10119237" y="4495735"/>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9" name="文本框 48">
            <a:extLst>
              <a:ext uri="{FF2B5EF4-FFF2-40B4-BE49-F238E27FC236}">
                <a16:creationId xmlns:a16="http://schemas.microsoft.com/office/drawing/2014/main" xmlns="" id="{08E5F704-D249-4B4A-AA86-CBEEDC06C3CF}"/>
              </a:ext>
            </a:extLst>
          </p:cNvPr>
          <p:cNvSpPr txBox="1"/>
          <p:nvPr/>
        </p:nvSpPr>
        <p:spPr bwMode="gray">
          <a:xfrm>
            <a:off x="10119237" y="5615268"/>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sp>
        <p:nvSpPr>
          <p:cNvPr id="50" name="文本框 49">
            <a:extLst>
              <a:ext uri="{FF2B5EF4-FFF2-40B4-BE49-F238E27FC236}">
                <a16:creationId xmlns:a16="http://schemas.microsoft.com/office/drawing/2014/main" xmlns="" id="{3B260502-E4BC-4B83-BB65-57FA4C223470}"/>
              </a:ext>
            </a:extLst>
          </p:cNvPr>
          <p:cNvSpPr txBox="1"/>
          <p:nvPr/>
        </p:nvSpPr>
        <p:spPr bwMode="gray">
          <a:xfrm>
            <a:off x="3816458" y="3107241"/>
            <a:ext cx="1875835" cy="307777"/>
          </a:xfrm>
          <a:prstGeom prst="rect">
            <a:avLst/>
          </a:prstGeom>
          <a:noFill/>
          <a:ln w="19050">
            <a:solidFill>
              <a:srgbClr val="8BC9A0"/>
            </a:solidFill>
          </a:ln>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100:1</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1" name="文本框 50">
            <a:extLst>
              <a:ext uri="{FF2B5EF4-FFF2-40B4-BE49-F238E27FC236}">
                <a16:creationId xmlns:a16="http://schemas.microsoft.com/office/drawing/2014/main" xmlns="" id="{6167185C-7444-4649-A0EC-E8D3684CA7AB}"/>
              </a:ext>
            </a:extLst>
          </p:cNvPr>
          <p:cNvSpPr txBox="1"/>
          <p:nvPr/>
        </p:nvSpPr>
        <p:spPr bwMode="gray">
          <a:xfrm>
            <a:off x="3822790" y="3484145"/>
            <a:ext cx="1875835" cy="307777"/>
          </a:xfrm>
          <a:prstGeom prst="rect">
            <a:avLst/>
          </a:prstGeom>
          <a:noFill/>
          <a:ln w="28575">
            <a:solidFill>
              <a:srgbClr val="00B0F0"/>
            </a:solidFill>
          </a:ln>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200:1</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grpSp>
        <p:nvGrpSpPr>
          <p:cNvPr id="52" name="组合 51">
            <a:extLst>
              <a:ext uri="{FF2B5EF4-FFF2-40B4-BE49-F238E27FC236}">
                <a16:creationId xmlns:a16="http://schemas.microsoft.com/office/drawing/2014/main" xmlns="" id="{1FD91ABD-8DCA-4BDB-A864-FE0A33955AF6}"/>
              </a:ext>
            </a:extLst>
          </p:cNvPr>
          <p:cNvGrpSpPr/>
          <p:nvPr/>
        </p:nvGrpSpPr>
        <p:grpSpPr bwMode="gray">
          <a:xfrm>
            <a:off x="3860786" y="2407711"/>
            <a:ext cx="570154" cy="633969"/>
            <a:chOff x="5143396" y="2462885"/>
            <a:chExt cx="570154" cy="633969"/>
          </a:xfrm>
        </p:grpSpPr>
        <p:sp>
          <p:nvSpPr>
            <p:cNvPr id="53" name="Right Brace 45">
              <a:extLst>
                <a:ext uri="{FF2B5EF4-FFF2-40B4-BE49-F238E27FC236}">
                  <a16:creationId xmlns:a16="http://schemas.microsoft.com/office/drawing/2014/main" xmlns="" id="{60E4A82D-AD45-4EDC-8D27-E6EE6CAB297B}"/>
                </a:ext>
              </a:extLst>
            </p:cNvPr>
            <p:cNvSpPr/>
            <p:nvPr/>
          </p:nvSpPr>
          <p:spPr bwMode="gray">
            <a:xfrm rot="16200000">
              <a:off x="5290127" y="2673432"/>
              <a:ext cx="276691" cy="570154"/>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9194F9F0-B061-4DD0-A8B3-CA48BE80CB2D}"/>
                </a:ext>
              </a:extLst>
            </p:cNvPr>
            <p:cNvSpPr txBox="1"/>
            <p:nvPr/>
          </p:nvSpPr>
          <p:spPr bwMode="gray">
            <a:xfrm>
              <a:off x="5193472" y="2462885"/>
              <a:ext cx="434734"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RD</a:t>
              </a:r>
            </a:p>
          </p:txBody>
        </p:sp>
      </p:grpSp>
      <p:sp>
        <p:nvSpPr>
          <p:cNvPr id="56" name="Right Brace 45">
            <a:extLst>
              <a:ext uri="{FF2B5EF4-FFF2-40B4-BE49-F238E27FC236}">
                <a16:creationId xmlns:a16="http://schemas.microsoft.com/office/drawing/2014/main" xmlns="" id="{64DF0066-A0BB-452C-8012-45597A8E49A2}"/>
              </a:ext>
            </a:extLst>
          </p:cNvPr>
          <p:cNvSpPr/>
          <p:nvPr/>
        </p:nvSpPr>
        <p:spPr bwMode="gray">
          <a:xfrm rot="16200000">
            <a:off x="4998240" y="2346064"/>
            <a:ext cx="244994" cy="1103096"/>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a16="http://schemas.microsoft.com/office/drawing/2014/main" xmlns="" id="{BA851802-3DD3-4FFD-ACCE-8483B0780FC8}"/>
              </a:ext>
            </a:extLst>
          </p:cNvPr>
          <p:cNvSpPr txBox="1"/>
          <p:nvPr/>
        </p:nvSpPr>
        <p:spPr bwMode="gray">
          <a:xfrm>
            <a:off x="4525444" y="2407711"/>
            <a:ext cx="1245854" cy="307777"/>
          </a:xfrm>
          <a:prstGeom prst="rect">
            <a:avLst/>
          </a:prstGeom>
          <a:noFill/>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IPv4 prefix</a:t>
            </a:r>
          </a:p>
        </p:txBody>
      </p:sp>
      <p:sp>
        <p:nvSpPr>
          <p:cNvPr id="58" name="任意多边形 8">
            <a:extLst>
              <a:ext uri="{FF2B5EF4-FFF2-40B4-BE49-F238E27FC236}">
                <a16:creationId xmlns:a16="http://schemas.microsoft.com/office/drawing/2014/main" xmlns="" id="{4D5812E5-45B0-4C0F-8C80-8088D778CA91}"/>
              </a:ext>
            </a:extLst>
          </p:cNvPr>
          <p:cNvSpPr/>
          <p:nvPr/>
        </p:nvSpPr>
        <p:spPr bwMode="gray">
          <a:xfrm>
            <a:off x="4128342" y="4100186"/>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a:extLst>
              <a:ext uri="{FF2B5EF4-FFF2-40B4-BE49-F238E27FC236}">
                <a16:creationId xmlns:a16="http://schemas.microsoft.com/office/drawing/2014/main" xmlns="" id="{FF8AA9C7-486A-47C5-B061-3A48285D2EEF}"/>
              </a:ext>
            </a:extLst>
          </p:cNvPr>
          <p:cNvGrpSpPr/>
          <p:nvPr/>
        </p:nvGrpSpPr>
        <p:grpSpPr bwMode="gray">
          <a:xfrm>
            <a:off x="9493131" y="4120748"/>
            <a:ext cx="540000" cy="723926"/>
            <a:chOff x="4073209" y="4947622"/>
            <a:chExt cx="540000" cy="723926"/>
          </a:xfrm>
        </p:grpSpPr>
        <p:pic>
          <p:nvPicPr>
            <p:cNvPr id="60" name="Picture 12" descr="E:\2016.01\1.12 扁平化图标\蓝色\AR-蓝色最新-40.png">
              <a:extLst>
                <a:ext uri="{FF2B5EF4-FFF2-40B4-BE49-F238E27FC236}">
                  <a16:creationId xmlns:a16="http://schemas.microsoft.com/office/drawing/2014/main" xmlns="" id="{97E564F1-3345-46B5-9E35-3E8D8BB77F7D}"/>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1" name="文本框 60">
              <a:extLst>
                <a:ext uri="{FF2B5EF4-FFF2-40B4-BE49-F238E27FC236}">
                  <a16:creationId xmlns:a16="http://schemas.microsoft.com/office/drawing/2014/main" xmlns="" id="{6A47E14D-524D-4542-BA4F-462EA2782895}"/>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2" name="组合 61">
            <a:extLst>
              <a:ext uri="{FF2B5EF4-FFF2-40B4-BE49-F238E27FC236}">
                <a16:creationId xmlns:a16="http://schemas.microsoft.com/office/drawing/2014/main" xmlns="" id="{D834E29D-2478-4FDC-AFC6-FCBC8A68CB5B}"/>
              </a:ext>
            </a:extLst>
          </p:cNvPr>
          <p:cNvGrpSpPr/>
          <p:nvPr/>
        </p:nvGrpSpPr>
        <p:grpSpPr bwMode="gray">
          <a:xfrm>
            <a:off x="9504955" y="5202128"/>
            <a:ext cx="552270" cy="723926"/>
            <a:chOff x="4060939" y="4947622"/>
            <a:chExt cx="552270" cy="723926"/>
          </a:xfrm>
        </p:grpSpPr>
        <p:pic>
          <p:nvPicPr>
            <p:cNvPr id="63" name="Picture 12" descr="E:\2016.01\1.12 扁平化图标\蓝色\AR-蓝色最新-40.png">
              <a:extLst>
                <a:ext uri="{FF2B5EF4-FFF2-40B4-BE49-F238E27FC236}">
                  <a16:creationId xmlns:a16="http://schemas.microsoft.com/office/drawing/2014/main" xmlns="" id="{381FCCB3-298F-413D-925E-E6486A21D41E}"/>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4" name="文本框 63">
              <a:extLst>
                <a:ext uri="{FF2B5EF4-FFF2-40B4-BE49-F238E27FC236}">
                  <a16:creationId xmlns:a16="http://schemas.microsoft.com/office/drawing/2014/main" xmlns="" id="{E10143A8-0F92-46D8-8368-74EC7449B3FA}"/>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65" name="文本框 64">
            <a:extLst>
              <a:ext uri="{FF2B5EF4-FFF2-40B4-BE49-F238E27FC236}">
                <a16:creationId xmlns:a16="http://schemas.microsoft.com/office/drawing/2014/main" xmlns="" id="{72F6645E-E891-42A4-9FA7-765ADD477067}"/>
              </a:ext>
            </a:extLst>
          </p:cNvPr>
          <p:cNvSpPr txBox="1"/>
          <p:nvPr/>
        </p:nvSpPr>
        <p:spPr bwMode="gray">
          <a:xfrm>
            <a:off x="5737981" y="4086810"/>
            <a:ext cx="902811"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transmission</a:t>
            </a:r>
          </a:p>
        </p:txBody>
      </p:sp>
      <p:sp>
        <p:nvSpPr>
          <p:cNvPr id="66" name="文本框 65">
            <a:extLst>
              <a:ext uri="{FF2B5EF4-FFF2-40B4-BE49-F238E27FC236}">
                <a16:creationId xmlns:a16="http://schemas.microsoft.com/office/drawing/2014/main" xmlns="" id="{63687F9A-AE38-4642-8540-AEFE26542DFC}"/>
              </a:ext>
            </a:extLst>
          </p:cNvPr>
          <p:cNvSpPr txBox="1"/>
          <p:nvPr/>
        </p:nvSpPr>
        <p:spPr bwMode="gray">
          <a:xfrm>
            <a:off x="1998239" y="2904565"/>
            <a:ext cx="1654620" cy="551281"/>
          </a:xfrm>
          <a:prstGeom prst="rect">
            <a:avLst/>
          </a:prstGeom>
          <a:solidFill>
            <a:srgbClr val="F28944"/>
          </a:solidFill>
        </p:spPr>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Converted VPNv4 routes</a:t>
            </a:r>
          </a:p>
        </p:txBody>
      </p:sp>
      <p:sp>
        <p:nvSpPr>
          <p:cNvPr id="55"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67"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34756314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AFFFA5-9EBF-4427-8FE6-B3CE15BE53D0}"/>
              </a:ext>
            </a:extLst>
          </p:cNvPr>
          <p:cNvSpPr>
            <a:spLocks noGrp="1"/>
          </p:cNvSpPr>
          <p:nvPr>
            <p:ph type="title"/>
          </p:nvPr>
        </p:nvSpPr>
        <p:spPr bwMode="gray"/>
        <p:txBody>
          <a:bodyPr/>
          <a:lstStyle/>
          <a:p>
            <a:r>
              <a:rPr lang="en-US" smtClean="0"/>
              <a:t>VPNv4 Route Distribution Through MP-BGP  </a:t>
            </a:r>
            <a:endParaRPr lang="en-US" dirty="0"/>
          </a:p>
        </p:txBody>
      </p:sp>
      <p:sp>
        <p:nvSpPr>
          <p:cNvPr id="3" name="文本占位符 2">
            <a:extLst>
              <a:ext uri="{FF2B5EF4-FFF2-40B4-BE49-F238E27FC236}">
                <a16:creationId xmlns:a16="http://schemas.microsoft.com/office/drawing/2014/main" xmlns="" id="{E8BA9881-DDFC-4C8D-973C-470B7AD501E5}"/>
              </a:ext>
            </a:extLst>
          </p:cNvPr>
          <p:cNvSpPr>
            <a:spLocks noGrp="1"/>
          </p:cNvSpPr>
          <p:nvPr>
            <p:ph type="body" sz="quarter" idx="10"/>
          </p:nvPr>
        </p:nvSpPr>
        <p:spPr bwMode="gray"/>
        <p:txBody>
          <a:bodyPr/>
          <a:lstStyle/>
          <a:p>
            <a:r>
              <a:rPr lang="en-US" sz="1800" smtClean="0">
                <a:sym typeface="Huawei Sans" panose="020C0503030203020204" pitchFamily="34" charset="0"/>
              </a:rPr>
              <a:t>Traditional BGP-4 cannot process VPNv4 routes.</a:t>
            </a:r>
          </a:p>
          <a:p>
            <a:r>
              <a:rPr lang="en-US" sz="1800" smtClean="0">
                <a:sym typeface="Huawei Sans" panose="020C0503030203020204" pitchFamily="34" charset="0"/>
              </a:rPr>
              <a:t>PEs need to establish MP-BGP peer relationships with each other and use MP-BGP to exchange VPNv4 routes.</a:t>
            </a:r>
          </a:p>
          <a:p>
            <a:r>
              <a:rPr lang="en-US" sz="1800" smtClean="0">
                <a:sym typeface="Huawei Sans" panose="020C0503030203020204" pitchFamily="34" charset="0"/>
              </a:rPr>
              <a:t>In this case, PE2 receives VPNv4 routes.</a:t>
            </a:r>
            <a:endParaRPr lang="en-US" sz="1800" dirty="0">
              <a:sym typeface="Huawei Sans" panose="020C0503030203020204" pitchFamily="34" charset="0"/>
            </a:endParaRPr>
          </a:p>
        </p:txBody>
      </p:sp>
      <p:sp>
        <p:nvSpPr>
          <p:cNvPr id="55" name="圆角矩形 50">
            <a:extLst>
              <a:ext uri="{FF2B5EF4-FFF2-40B4-BE49-F238E27FC236}">
                <a16:creationId xmlns:a16="http://schemas.microsoft.com/office/drawing/2014/main" xmlns="" id="{0ABCAC6C-8619-46B0-A73A-1A41C5FBA339}"/>
              </a:ext>
            </a:extLst>
          </p:cNvPr>
          <p:cNvSpPr/>
          <p:nvPr/>
        </p:nvSpPr>
        <p:spPr bwMode="gray">
          <a:xfrm>
            <a:off x="4103749" y="3992104"/>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a:extLst>
              <a:ext uri="{FF2B5EF4-FFF2-40B4-BE49-F238E27FC236}">
                <a16:creationId xmlns:a16="http://schemas.microsoft.com/office/drawing/2014/main" xmlns="" id="{D874CFA5-509A-4716-80BC-0B0CC13E7932}"/>
              </a:ext>
            </a:extLst>
          </p:cNvPr>
          <p:cNvSpPr txBox="1"/>
          <p:nvPr/>
        </p:nvSpPr>
        <p:spPr bwMode="gray">
          <a:xfrm>
            <a:off x="5308828" y="5522814"/>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8" name="组合 67">
            <a:extLst>
              <a:ext uri="{FF2B5EF4-FFF2-40B4-BE49-F238E27FC236}">
                <a16:creationId xmlns:a16="http://schemas.microsoft.com/office/drawing/2014/main" xmlns="" id="{55A2C61F-BD6D-44E7-934C-53CACDF5EF19}"/>
              </a:ext>
            </a:extLst>
          </p:cNvPr>
          <p:cNvGrpSpPr/>
          <p:nvPr/>
        </p:nvGrpSpPr>
        <p:grpSpPr bwMode="gray">
          <a:xfrm>
            <a:off x="3846898" y="4542830"/>
            <a:ext cx="4513567" cy="723926"/>
            <a:chOff x="4088571" y="4424992"/>
            <a:chExt cx="4513567" cy="723926"/>
          </a:xfrm>
        </p:grpSpPr>
        <p:cxnSp>
          <p:nvCxnSpPr>
            <p:cNvPr id="69" name="直接连接符 68">
              <a:extLst>
                <a:ext uri="{FF2B5EF4-FFF2-40B4-BE49-F238E27FC236}">
                  <a16:creationId xmlns:a16="http://schemas.microsoft.com/office/drawing/2014/main" xmlns="" id="{85D6534F-F970-413E-99C0-6AD8545B54F6}"/>
                </a:ext>
              </a:extLst>
            </p:cNvPr>
            <p:cNvCxnSpPr>
              <a:stCxn id="73" idx="3"/>
              <a:endCxn id="7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xmlns="" id="{E117F979-6F46-4E7A-90DF-02CB75DE4C40}"/>
                </a:ext>
              </a:extLst>
            </p:cNvPr>
            <p:cNvGrpSpPr/>
            <p:nvPr/>
          </p:nvGrpSpPr>
          <p:grpSpPr bwMode="gray">
            <a:xfrm>
              <a:off x="6067674" y="4424992"/>
              <a:ext cx="540000" cy="723926"/>
              <a:chOff x="5312873" y="4947622"/>
              <a:chExt cx="540000" cy="723926"/>
            </a:xfrm>
          </p:grpSpPr>
          <p:pic>
            <p:nvPicPr>
              <p:cNvPr id="77" name="Picture 12" descr="E:\2016.01\1.12 扁平化图标\蓝色\AR-蓝色最新-40.png">
                <a:extLst>
                  <a:ext uri="{FF2B5EF4-FFF2-40B4-BE49-F238E27FC236}">
                    <a16:creationId xmlns:a16="http://schemas.microsoft.com/office/drawing/2014/main" xmlns="" id="{5279D46E-79DB-448F-A85B-ACB8AD8B7963}"/>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78" name="文本框 77">
                <a:extLst>
                  <a:ext uri="{FF2B5EF4-FFF2-40B4-BE49-F238E27FC236}">
                    <a16:creationId xmlns:a16="http://schemas.microsoft.com/office/drawing/2014/main" xmlns="" id="{C92DED49-3A02-4D06-892D-12BB32ED3B7C}"/>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71" name="组合 70">
              <a:extLst>
                <a:ext uri="{FF2B5EF4-FFF2-40B4-BE49-F238E27FC236}">
                  <a16:creationId xmlns:a16="http://schemas.microsoft.com/office/drawing/2014/main" xmlns="" id="{8AD10B4D-D8DB-458A-BE59-1F4A321C6B8B}"/>
                </a:ext>
              </a:extLst>
            </p:cNvPr>
            <p:cNvGrpSpPr/>
            <p:nvPr/>
          </p:nvGrpSpPr>
          <p:grpSpPr bwMode="gray">
            <a:xfrm>
              <a:off x="8062138" y="4424992"/>
              <a:ext cx="540000" cy="714804"/>
              <a:chOff x="8062138" y="4947622"/>
              <a:chExt cx="540000" cy="714804"/>
            </a:xfrm>
          </p:grpSpPr>
          <p:pic>
            <p:nvPicPr>
              <p:cNvPr id="75" name="Picture 12" descr="E:\2016.01\1.12 扁平化图标\蓝色\AR-蓝色最新-40.png">
                <a:extLst>
                  <a:ext uri="{FF2B5EF4-FFF2-40B4-BE49-F238E27FC236}">
                    <a16:creationId xmlns:a16="http://schemas.microsoft.com/office/drawing/2014/main" xmlns="" id="{505F277B-B7E1-4E4F-916B-6066055445CF}"/>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76" name="文本框 75">
                <a:extLst>
                  <a:ext uri="{FF2B5EF4-FFF2-40B4-BE49-F238E27FC236}">
                    <a16:creationId xmlns:a16="http://schemas.microsoft.com/office/drawing/2014/main" xmlns="" id="{17913253-CC6A-42DC-8A4A-F439B4A44665}"/>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72" name="组合 71">
              <a:extLst>
                <a:ext uri="{FF2B5EF4-FFF2-40B4-BE49-F238E27FC236}">
                  <a16:creationId xmlns:a16="http://schemas.microsoft.com/office/drawing/2014/main" xmlns="" id="{EDBD60C3-3E7C-49E9-BD9E-E94C0408C136}"/>
                </a:ext>
              </a:extLst>
            </p:cNvPr>
            <p:cNvGrpSpPr/>
            <p:nvPr/>
          </p:nvGrpSpPr>
          <p:grpSpPr bwMode="gray">
            <a:xfrm>
              <a:off x="4088571" y="4424992"/>
              <a:ext cx="540000" cy="723926"/>
              <a:chOff x="4088571" y="4947622"/>
              <a:chExt cx="540000" cy="723926"/>
            </a:xfrm>
          </p:grpSpPr>
          <p:pic>
            <p:nvPicPr>
              <p:cNvPr id="73" name="Picture 12" descr="E:\2016.01\1.12 扁平化图标\蓝色\AR-蓝色最新-40.png">
                <a:extLst>
                  <a:ext uri="{FF2B5EF4-FFF2-40B4-BE49-F238E27FC236}">
                    <a16:creationId xmlns:a16="http://schemas.microsoft.com/office/drawing/2014/main" xmlns="" id="{9249DAD8-D2B0-44E1-A735-20D666E92D31}"/>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74" name="文本框 73">
                <a:extLst>
                  <a:ext uri="{FF2B5EF4-FFF2-40B4-BE49-F238E27FC236}">
                    <a16:creationId xmlns:a16="http://schemas.microsoft.com/office/drawing/2014/main" xmlns="" id="{6068AB47-E41C-4DBD-99B5-BE76FACC919C}"/>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79" name="组合 78">
            <a:extLst>
              <a:ext uri="{FF2B5EF4-FFF2-40B4-BE49-F238E27FC236}">
                <a16:creationId xmlns:a16="http://schemas.microsoft.com/office/drawing/2014/main" xmlns="" id="{52369B4F-85BF-4B9D-8514-C700DE91992B}"/>
              </a:ext>
            </a:extLst>
          </p:cNvPr>
          <p:cNvGrpSpPr/>
          <p:nvPr/>
        </p:nvGrpSpPr>
        <p:grpSpPr bwMode="gray">
          <a:xfrm>
            <a:off x="2158869" y="4120746"/>
            <a:ext cx="550687" cy="712575"/>
            <a:chOff x="4073209" y="4947622"/>
            <a:chExt cx="550687" cy="712575"/>
          </a:xfrm>
        </p:grpSpPr>
        <p:pic>
          <p:nvPicPr>
            <p:cNvPr id="80" name="Picture 12" descr="E:\2016.01\1.12 扁平化图标\蓝色\AR-蓝色最新-40.png">
              <a:extLst>
                <a:ext uri="{FF2B5EF4-FFF2-40B4-BE49-F238E27FC236}">
                  <a16:creationId xmlns:a16="http://schemas.microsoft.com/office/drawing/2014/main" xmlns="" id="{56A91990-F0F6-4B4B-BC09-B51C08849BEA}"/>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1" name="文本框 80">
              <a:extLst>
                <a:ext uri="{FF2B5EF4-FFF2-40B4-BE49-F238E27FC236}">
                  <a16:creationId xmlns:a16="http://schemas.microsoft.com/office/drawing/2014/main" xmlns="" id="{442C24BD-9FE3-4AD1-B622-4F072B96FC57}"/>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2" name="圆角矩形 83">
            <a:extLst>
              <a:ext uri="{FF2B5EF4-FFF2-40B4-BE49-F238E27FC236}">
                <a16:creationId xmlns:a16="http://schemas.microsoft.com/office/drawing/2014/main" xmlns="" id="{3F11CE12-98B2-4184-93C6-731184A0E182}"/>
              </a:ext>
            </a:extLst>
          </p:cNvPr>
          <p:cNvSpPr/>
          <p:nvPr/>
        </p:nvSpPr>
        <p:spPr bwMode="gray">
          <a:xfrm>
            <a:off x="824672" y="3873172"/>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82">
            <a:extLst>
              <a:ext uri="{FF2B5EF4-FFF2-40B4-BE49-F238E27FC236}">
                <a16:creationId xmlns:a16="http://schemas.microsoft.com/office/drawing/2014/main" xmlns="" id="{57F35145-A33F-4420-B426-2E8B6A00A6E2}"/>
              </a:ext>
            </a:extLst>
          </p:cNvPr>
          <p:cNvGrpSpPr/>
          <p:nvPr/>
        </p:nvGrpSpPr>
        <p:grpSpPr bwMode="gray">
          <a:xfrm>
            <a:off x="2147045" y="5202126"/>
            <a:ext cx="575533" cy="706640"/>
            <a:chOff x="4073209" y="4947622"/>
            <a:chExt cx="575533" cy="706640"/>
          </a:xfrm>
        </p:grpSpPr>
        <p:pic>
          <p:nvPicPr>
            <p:cNvPr id="84" name="Picture 12" descr="E:\2016.01\1.12 扁平化图标\蓝色\AR-蓝色最新-40.png">
              <a:extLst>
                <a:ext uri="{FF2B5EF4-FFF2-40B4-BE49-F238E27FC236}">
                  <a16:creationId xmlns:a16="http://schemas.microsoft.com/office/drawing/2014/main" xmlns="" id="{D2811026-7A83-4DD3-B16C-218D2A84E4D2}"/>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5" name="文本框 84">
              <a:extLst>
                <a:ext uri="{FF2B5EF4-FFF2-40B4-BE49-F238E27FC236}">
                  <a16:creationId xmlns:a16="http://schemas.microsoft.com/office/drawing/2014/main" xmlns="" id="{2240B715-4A7D-4871-9383-7D3EDEC7CAFF}"/>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6" name="圆角矩形 87">
            <a:extLst>
              <a:ext uri="{FF2B5EF4-FFF2-40B4-BE49-F238E27FC236}">
                <a16:creationId xmlns:a16="http://schemas.microsoft.com/office/drawing/2014/main" xmlns="" id="{AFF558AA-6351-41F2-A669-572A3AB75A92}"/>
              </a:ext>
            </a:extLst>
          </p:cNvPr>
          <p:cNvSpPr/>
          <p:nvPr/>
        </p:nvSpPr>
        <p:spPr bwMode="gray">
          <a:xfrm>
            <a:off x="824672" y="4954552"/>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91">
            <a:extLst>
              <a:ext uri="{FF2B5EF4-FFF2-40B4-BE49-F238E27FC236}">
                <a16:creationId xmlns:a16="http://schemas.microsoft.com/office/drawing/2014/main" xmlns="" id="{B73EA5A1-6821-46F5-AD4C-FEC3E84858F6}"/>
              </a:ext>
            </a:extLst>
          </p:cNvPr>
          <p:cNvSpPr/>
          <p:nvPr/>
        </p:nvSpPr>
        <p:spPr bwMode="gray">
          <a:xfrm flipH="1">
            <a:off x="9366450" y="3873172"/>
            <a:ext cx="2370142"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95">
            <a:extLst>
              <a:ext uri="{FF2B5EF4-FFF2-40B4-BE49-F238E27FC236}">
                <a16:creationId xmlns:a16="http://schemas.microsoft.com/office/drawing/2014/main" xmlns="" id="{5CF1C4B9-6511-4F67-BEB6-204545B840D2}"/>
              </a:ext>
            </a:extLst>
          </p:cNvPr>
          <p:cNvSpPr/>
          <p:nvPr/>
        </p:nvSpPr>
        <p:spPr bwMode="gray">
          <a:xfrm flipH="1">
            <a:off x="9378274" y="4954552"/>
            <a:ext cx="2370142"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a:extLst>
              <a:ext uri="{FF2B5EF4-FFF2-40B4-BE49-F238E27FC236}">
                <a16:creationId xmlns:a16="http://schemas.microsoft.com/office/drawing/2014/main" xmlns="" id="{A157DF3A-8788-4AFC-BBCB-66390D724253}"/>
              </a:ext>
            </a:extLst>
          </p:cNvPr>
          <p:cNvCxnSpPr>
            <a:stCxn id="80" idx="3"/>
            <a:endCxn id="73" idx="1"/>
          </p:cNvCxnSpPr>
          <p:nvPr/>
        </p:nvCxnSpPr>
        <p:spPr bwMode="gray">
          <a:xfrm>
            <a:off x="2698869" y="4341655"/>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33B823ED-C0B8-475E-8AE6-71517A030421}"/>
              </a:ext>
            </a:extLst>
          </p:cNvPr>
          <p:cNvCxnSpPr>
            <a:stCxn id="84" idx="3"/>
            <a:endCxn id="73" idx="1"/>
          </p:cNvCxnSpPr>
          <p:nvPr/>
        </p:nvCxnSpPr>
        <p:spPr bwMode="gray">
          <a:xfrm flipV="1">
            <a:off x="2687045" y="4763739"/>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F306C502-1BB1-45B2-915A-D1831EE0231F}"/>
              </a:ext>
            </a:extLst>
          </p:cNvPr>
          <p:cNvCxnSpPr>
            <a:stCxn id="75" idx="3"/>
          </p:cNvCxnSpPr>
          <p:nvPr/>
        </p:nvCxnSpPr>
        <p:spPr bwMode="gray">
          <a:xfrm flipV="1">
            <a:off x="8360465" y="4341655"/>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EB05DBB4-2654-4C55-8029-827A3D15728F}"/>
              </a:ext>
            </a:extLst>
          </p:cNvPr>
          <p:cNvCxnSpPr>
            <a:stCxn id="75" idx="3"/>
          </p:cNvCxnSpPr>
          <p:nvPr/>
        </p:nvCxnSpPr>
        <p:spPr bwMode="gray">
          <a:xfrm>
            <a:off x="8360465" y="4763739"/>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xmlns="" id="{EE32B7F7-2F84-4CBF-A473-E94C35315943}"/>
              </a:ext>
            </a:extLst>
          </p:cNvPr>
          <p:cNvSpPr txBox="1"/>
          <p:nvPr/>
        </p:nvSpPr>
        <p:spPr bwMode="gray">
          <a:xfrm>
            <a:off x="881938" y="3992104"/>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94" name="文本框 93">
            <a:extLst>
              <a:ext uri="{FF2B5EF4-FFF2-40B4-BE49-F238E27FC236}">
                <a16:creationId xmlns:a16="http://schemas.microsoft.com/office/drawing/2014/main" xmlns="" id="{9A06EEF0-D663-49AC-9737-9F71C154DA2D}"/>
              </a:ext>
            </a:extLst>
          </p:cNvPr>
          <p:cNvSpPr txBox="1"/>
          <p:nvPr/>
        </p:nvSpPr>
        <p:spPr bwMode="gray">
          <a:xfrm>
            <a:off x="894774" y="5313537"/>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95" name="文本框 94">
            <a:extLst>
              <a:ext uri="{FF2B5EF4-FFF2-40B4-BE49-F238E27FC236}">
                <a16:creationId xmlns:a16="http://schemas.microsoft.com/office/drawing/2014/main" xmlns="" id="{E3070006-FAA0-4B6C-86F9-2BC015ED1888}"/>
              </a:ext>
            </a:extLst>
          </p:cNvPr>
          <p:cNvSpPr txBox="1"/>
          <p:nvPr/>
        </p:nvSpPr>
        <p:spPr bwMode="gray">
          <a:xfrm>
            <a:off x="924700" y="4516677"/>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96" name="文本框 95">
            <a:extLst>
              <a:ext uri="{FF2B5EF4-FFF2-40B4-BE49-F238E27FC236}">
                <a16:creationId xmlns:a16="http://schemas.microsoft.com/office/drawing/2014/main" xmlns="" id="{374DD341-1933-4B3B-8D4B-68CC11306B6C}"/>
              </a:ext>
            </a:extLst>
          </p:cNvPr>
          <p:cNvSpPr txBox="1"/>
          <p:nvPr/>
        </p:nvSpPr>
        <p:spPr bwMode="gray">
          <a:xfrm>
            <a:off x="924700" y="5624335"/>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97" name="文本框 96">
            <a:extLst>
              <a:ext uri="{FF2B5EF4-FFF2-40B4-BE49-F238E27FC236}">
                <a16:creationId xmlns:a16="http://schemas.microsoft.com/office/drawing/2014/main" xmlns="" id="{FBFDFA61-E6E0-4E21-B86E-6C5DBBBDB761}"/>
              </a:ext>
            </a:extLst>
          </p:cNvPr>
          <p:cNvSpPr txBox="1"/>
          <p:nvPr/>
        </p:nvSpPr>
        <p:spPr bwMode="gray">
          <a:xfrm>
            <a:off x="10119237" y="4495733"/>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98" name="文本框 97">
            <a:extLst>
              <a:ext uri="{FF2B5EF4-FFF2-40B4-BE49-F238E27FC236}">
                <a16:creationId xmlns:a16="http://schemas.microsoft.com/office/drawing/2014/main" xmlns="" id="{ED28F795-9D90-40FC-8735-5A05509436B6}"/>
              </a:ext>
            </a:extLst>
          </p:cNvPr>
          <p:cNvSpPr txBox="1"/>
          <p:nvPr/>
        </p:nvSpPr>
        <p:spPr bwMode="gray">
          <a:xfrm>
            <a:off x="10119237" y="5615266"/>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99" name="组合 98">
            <a:extLst>
              <a:ext uri="{FF2B5EF4-FFF2-40B4-BE49-F238E27FC236}">
                <a16:creationId xmlns:a16="http://schemas.microsoft.com/office/drawing/2014/main" xmlns="" id="{1A25BDEA-7B32-48BE-B293-F589E736BEBE}"/>
              </a:ext>
            </a:extLst>
          </p:cNvPr>
          <p:cNvGrpSpPr/>
          <p:nvPr/>
        </p:nvGrpSpPr>
        <p:grpSpPr bwMode="gray">
          <a:xfrm>
            <a:off x="4404482" y="4620957"/>
            <a:ext cx="3415982" cy="338554"/>
            <a:chOff x="4404482" y="4846588"/>
            <a:chExt cx="3415982" cy="338554"/>
          </a:xfrm>
        </p:grpSpPr>
        <p:sp>
          <p:nvSpPr>
            <p:cNvPr id="100" name="Can 9">
              <a:extLst>
                <a:ext uri="{FF2B5EF4-FFF2-40B4-BE49-F238E27FC236}">
                  <a16:creationId xmlns:a16="http://schemas.microsoft.com/office/drawing/2014/main" xmlns="" id="{79ECE466-7EB2-4F79-A694-5AB19F95A79A}"/>
                </a:ext>
              </a:extLst>
            </p:cNvPr>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a:extLst>
                <a:ext uri="{FF2B5EF4-FFF2-40B4-BE49-F238E27FC236}">
                  <a16:creationId xmlns:a16="http://schemas.microsoft.com/office/drawing/2014/main" xmlns="" id="{8E5E4333-8D37-4095-A400-3262708FE6B9}"/>
                </a:ext>
              </a:extLst>
            </p:cNvPr>
            <p:cNvSpPr txBox="1"/>
            <p:nvPr/>
          </p:nvSpPr>
          <p:spPr bwMode="gray">
            <a:xfrm>
              <a:off x="5627470" y="4846588"/>
              <a:ext cx="984565" cy="338554"/>
            </a:xfrm>
            <a:prstGeom prst="rect">
              <a:avLst/>
            </a:prstGeom>
            <a:no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102" name="Text Box 19">
            <a:extLst>
              <a:ext uri="{FF2B5EF4-FFF2-40B4-BE49-F238E27FC236}">
                <a16:creationId xmlns:a16="http://schemas.microsoft.com/office/drawing/2014/main" xmlns="" id="{3AD8EFD9-D627-4747-865C-BEA04AED9237}"/>
              </a:ext>
            </a:extLst>
          </p:cNvPr>
          <p:cNvSpPr txBox="1">
            <a:spLocks noChangeArrowheads="1"/>
          </p:cNvSpPr>
          <p:nvPr/>
        </p:nvSpPr>
        <p:spPr bwMode="gray">
          <a:xfrm>
            <a:off x="4621251" y="3394723"/>
            <a:ext cx="2949499" cy="421523"/>
          </a:xfrm>
          <a:prstGeom prst="rect">
            <a:avLst/>
          </a:prstGeom>
          <a:solidFill>
            <a:srgbClr val="EC7061"/>
          </a:solidFill>
          <a:ln w="19050">
            <a:solidFill>
              <a:srgbClr val="EC7061"/>
            </a:solidFill>
            <a:miter lim="800000"/>
            <a:headEnd/>
            <a:tailEnd/>
          </a:ln>
          <a:effec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VPNv4 Route Distribution Through MP-BGP</a:t>
            </a:r>
          </a:p>
        </p:txBody>
      </p:sp>
      <p:cxnSp>
        <p:nvCxnSpPr>
          <p:cNvPr id="103" name="直接连接符 102">
            <a:extLst>
              <a:ext uri="{FF2B5EF4-FFF2-40B4-BE49-F238E27FC236}">
                <a16:creationId xmlns:a16="http://schemas.microsoft.com/office/drawing/2014/main" xmlns="" id="{830DBC11-FB49-4258-8C83-FD3414ADC4F5}"/>
              </a:ext>
            </a:extLst>
          </p:cNvPr>
          <p:cNvCxnSpPr>
            <a:stCxn id="102" idx="2"/>
            <a:endCxn id="73" idx="0"/>
          </p:cNvCxnSpPr>
          <p:nvPr/>
        </p:nvCxnSpPr>
        <p:spPr bwMode="gray">
          <a:xfrm flipH="1">
            <a:off x="4116898" y="3816246"/>
            <a:ext cx="1979103" cy="72658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1FD8566-818E-40D0-9269-E88D93D41EBF}"/>
              </a:ext>
            </a:extLst>
          </p:cNvPr>
          <p:cNvCxnSpPr>
            <a:stCxn id="102" idx="2"/>
            <a:endCxn id="75" idx="0"/>
          </p:cNvCxnSpPr>
          <p:nvPr/>
        </p:nvCxnSpPr>
        <p:spPr bwMode="gray">
          <a:xfrm>
            <a:off x="6096001" y="3816246"/>
            <a:ext cx="1994464" cy="72658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105" name="组合 104">
            <a:extLst>
              <a:ext uri="{FF2B5EF4-FFF2-40B4-BE49-F238E27FC236}">
                <a16:creationId xmlns:a16="http://schemas.microsoft.com/office/drawing/2014/main" xmlns="" id="{CAD66847-D886-453C-B52B-70D3CC558A16}"/>
              </a:ext>
            </a:extLst>
          </p:cNvPr>
          <p:cNvGrpSpPr/>
          <p:nvPr/>
        </p:nvGrpSpPr>
        <p:grpSpPr bwMode="gray">
          <a:xfrm>
            <a:off x="9493131" y="4120746"/>
            <a:ext cx="540000" cy="723926"/>
            <a:chOff x="4073209" y="4947622"/>
            <a:chExt cx="540000" cy="723926"/>
          </a:xfrm>
        </p:grpSpPr>
        <p:pic>
          <p:nvPicPr>
            <p:cNvPr id="106" name="Picture 12" descr="E:\2016.01\1.12 扁平化图标\蓝色\AR-蓝色最新-40.png">
              <a:extLst>
                <a:ext uri="{FF2B5EF4-FFF2-40B4-BE49-F238E27FC236}">
                  <a16:creationId xmlns:a16="http://schemas.microsoft.com/office/drawing/2014/main" xmlns="" id="{B721251B-005A-4776-B5F7-DF2F4C71D440}"/>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07" name="文本框 106">
              <a:extLst>
                <a:ext uri="{FF2B5EF4-FFF2-40B4-BE49-F238E27FC236}">
                  <a16:creationId xmlns:a16="http://schemas.microsoft.com/office/drawing/2014/main" xmlns="" id="{7786A656-5D6C-4AE2-A1F8-AE1733FB3D9C}"/>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08" name="组合 107">
            <a:extLst>
              <a:ext uri="{FF2B5EF4-FFF2-40B4-BE49-F238E27FC236}">
                <a16:creationId xmlns:a16="http://schemas.microsoft.com/office/drawing/2014/main" xmlns="" id="{5A66DC26-C228-4AAF-B8F0-80F021C2FD89}"/>
              </a:ext>
            </a:extLst>
          </p:cNvPr>
          <p:cNvGrpSpPr/>
          <p:nvPr/>
        </p:nvGrpSpPr>
        <p:grpSpPr bwMode="gray">
          <a:xfrm>
            <a:off x="9504955" y="5202126"/>
            <a:ext cx="552270" cy="723926"/>
            <a:chOff x="4060939" y="4947622"/>
            <a:chExt cx="552270" cy="723926"/>
          </a:xfrm>
        </p:grpSpPr>
        <p:pic>
          <p:nvPicPr>
            <p:cNvPr id="109" name="Picture 12" descr="E:\2016.01\1.12 扁平化图标\蓝色\AR-蓝色最新-40.png">
              <a:extLst>
                <a:ext uri="{FF2B5EF4-FFF2-40B4-BE49-F238E27FC236}">
                  <a16:creationId xmlns:a16="http://schemas.microsoft.com/office/drawing/2014/main" xmlns="" id="{E96D00CA-5B12-4A16-9731-D637A6BB8EE0}"/>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10" name="文本框 109">
              <a:extLst>
                <a:ext uri="{FF2B5EF4-FFF2-40B4-BE49-F238E27FC236}">
                  <a16:creationId xmlns:a16="http://schemas.microsoft.com/office/drawing/2014/main" xmlns="" id="{49F16EFB-966C-4715-B2DC-F66CBFD58C7E}"/>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112" name="文本框 111">
            <a:extLst>
              <a:ext uri="{FF2B5EF4-FFF2-40B4-BE49-F238E27FC236}">
                <a16:creationId xmlns:a16="http://schemas.microsoft.com/office/drawing/2014/main" xmlns="" id="{62899C38-FD53-4FEE-BED7-FCC5CF9AE85E}"/>
              </a:ext>
            </a:extLst>
          </p:cNvPr>
          <p:cNvSpPr txBox="1"/>
          <p:nvPr/>
        </p:nvSpPr>
        <p:spPr bwMode="gray">
          <a:xfrm>
            <a:off x="7090451" y="2503925"/>
            <a:ext cx="1875835" cy="307777"/>
          </a:xfrm>
          <a:prstGeom prst="rect">
            <a:avLst/>
          </a:prstGeom>
          <a:noFill/>
          <a:ln w="19050">
            <a:solidFill>
              <a:srgbClr val="8BC9A0"/>
            </a:solidFill>
          </a:ln>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113" name="文本框 112">
            <a:extLst>
              <a:ext uri="{FF2B5EF4-FFF2-40B4-BE49-F238E27FC236}">
                <a16:creationId xmlns:a16="http://schemas.microsoft.com/office/drawing/2014/main" xmlns="" id="{DBA865F6-F875-49AB-AE35-0177EA723A6B}"/>
              </a:ext>
            </a:extLst>
          </p:cNvPr>
          <p:cNvSpPr txBox="1"/>
          <p:nvPr/>
        </p:nvSpPr>
        <p:spPr bwMode="gray">
          <a:xfrm>
            <a:off x="7096783" y="2916454"/>
            <a:ext cx="1875835" cy="307777"/>
          </a:xfrm>
          <a:prstGeom prst="rect">
            <a:avLst/>
          </a:prstGeom>
          <a:noFill/>
          <a:ln w="28575">
            <a:solidFill>
              <a:srgbClr val="00B0F0"/>
            </a:solidFill>
          </a:ln>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sp>
        <p:nvSpPr>
          <p:cNvPr id="53"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54"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666363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inVertical)">
                                      <p:cBhvr>
                                        <p:cTn id="7" dur="500"/>
                                        <p:tgtEl>
                                          <p:spTgt spid="104"/>
                                        </p:tgtEl>
                                      </p:cBhvr>
                                    </p:animEffect>
                                  </p:childTnLst>
                                </p:cTn>
                              </p:par>
                              <p:par>
                                <p:cTn id="8" presetID="16" presetClass="entr" presetSubtype="21"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barn(inVertical)">
                                      <p:cBhvr>
                                        <p:cTn id="10" dur="500"/>
                                        <p:tgtEl>
                                          <p:spTgt spid="10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barn(inVertical)">
                                      <p:cBhvr>
                                        <p:cTn id="1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AFFFA5-9EBF-4427-8FE6-B3CE15BE53D0}"/>
              </a:ext>
            </a:extLst>
          </p:cNvPr>
          <p:cNvSpPr>
            <a:spLocks noGrp="1"/>
          </p:cNvSpPr>
          <p:nvPr>
            <p:ph type="title"/>
          </p:nvPr>
        </p:nvSpPr>
        <p:spPr bwMode="gray"/>
        <p:txBody>
          <a:bodyPr/>
          <a:lstStyle/>
          <a:p>
            <a:r>
              <a:rPr lang="en-US" smtClean="0"/>
              <a:t>RT: Controlling Route Import and Export</a:t>
            </a:r>
            <a:endParaRPr lang="en-US" dirty="0"/>
          </a:p>
        </p:txBody>
      </p:sp>
      <p:sp>
        <p:nvSpPr>
          <p:cNvPr id="3" name="文本占位符 2">
            <a:extLst>
              <a:ext uri="{FF2B5EF4-FFF2-40B4-BE49-F238E27FC236}">
                <a16:creationId xmlns:a16="http://schemas.microsoft.com/office/drawing/2014/main" xmlns="" id="{E8BA9881-DDFC-4C8D-973C-470B7AD501E5}"/>
              </a:ext>
            </a:extLst>
          </p:cNvPr>
          <p:cNvSpPr>
            <a:spLocks noGrp="1"/>
          </p:cNvSpPr>
          <p:nvPr>
            <p:ph type="body" sz="quarter" idx="10"/>
          </p:nvPr>
        </p:nvSpPr>
        <p:spPr bwMode="gray"/>
        <p:txBody>
          <a:bodyPr/>
          <a:lstStyle/>
          <a:p>
            <a:r>
              <a:rPr lang="en-US" sz="1400" smtClean="0">
                <a:sym typeface="Huawei Sans" panose="020C0503030203020204" pitchFamily="34" charset="0"/>
              </a:rPr>
              <a:t>In this case, PE2 receives two VPNv4 routes and has two VPN instances corresponding to sites B and D respectively. How does PE2 determine the import and export of VPN routes?</a:t>
            </a:r>
          </a:p>
          <a:p>
            <a:r>
              <a:rPr lang="en-US" sz="1400" smtClean="0">
                <a:sym typeface="Huawei Sans" panose="020C0503030203020204" pitchFamily="34" charset="0"/>
              </a:rPr>
              <a:t>The length of an RT is 32 bits. A VPNv4 route can carry one or more RTs. There are two types of RTs: import RT (IRT) and export RT (ERT). When creating a VRF on a PE, you need to specify the IRT and ERT. If an ERT carried in a VPNv4 route received by a PE is the same as an IRT of a local VRF on the PE, the PE imports the route into the VRF.</a:t>
            </a:r>
            <a:endParaRPr lang="en-US" sz="1400" dirty="0">
              <a:sym typeface="Huawei Sans" panose="020C0503030203020204" pitchFamily="34" charset="0"/>
            </a:endParaRPr>
          </a:p>
        </p:txBody>
      </p:sp>
      <p:sp>
        <p:nvSpPr>
          <p:cNvPr id="55" name="圆角矩形 50">
            <a:extLst>
              <a:ext uri="{FF2B5EF4-FFF2-40B4-BE49-F238E27FC236}">
                <a16:creationId xmlns:a16="http://schemas.microsoft.com/office/drawing/2014/main" xmlns="" id="{0ABCAC6C-8619-46B0-A73A-1A41C5FBA339}"/>
              </a:ext>
            </a:extLst>
          </p:cNvPr>
          <p:cNvSpPr/>
          <p:nvPr/>
        </p:nvSpPr>
        <p:spPr bwMode="gray">
          <a:xfrm>
            <a:off x="4103749" y="4250289"/>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a:extLst>
              <a:ext uri="{FF2B5EF4-FFF2-40B4-BE49-F238E27FC236}">
                <a16:creationId xmlns:a16="http://schemas.microsoft.com/office/drawing/2014/main" xmlns="" id="{D874CFA5-509A-4716-80BC-0B0CC13E7932}"/>
              </a:ext>
            </a:extLst>
          </p:cNvPr>
          <p:cNvSpPr txBox="1"/>
          <p:nvPr/>
        </p:nvSpPr>
        <p:spPr bwMode="gray">
          <a:xfrm>
            <a:off x="5308828" y="5780999"/>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8" name="组合 67">
            <a:extLst>
              <a:ext uri="{FF2B5EF4-FFF2-40B4-BE49-F238E27FC236}">
                <a16:creationId xmlns:a16="http://schemas.microsoft.com/office/drawing/2014/main" xmlns="" id="{55A2C61F-BD6D-44E7-934C-53CACDF5EF19}"/>
              </a:ext>
            </a:extLst>
          </p:cNvPr>
          <p:cNvGrpSpPr/>
          <p:nvPr/>
        </p:nvGrpSpPr>
        <p:grpSpPr bwMode="gray">
          <a:xfrm>
            <a:off x="3846898" y="4801015"/>
            <a:ext cx="4513567" cy="723926"/>
            <a:chOff x="4088571" y="4424992"/>
            <a:chExt cx="4513567" cy="723926"/>
          </a:xfrm>
        </p:grpSpPr>
        <p:cxnSp>
          <p:nvCxnSpPr>
            <p:cNvPr id="69" name="直接连接符 68">
              <a:extLst>
                <a:ext uri="{FF2B5EF4-FFF2-40B4-BE49-F238E27FC236}">
                  <a16:creationId xmlns:a16="http://schemas.microsoft.com/office/drawing/2014/main" xmlns="" id="{85D6534F-F970-413E-99C0-6AD8545B54F6}"/>
                </a:ext>
              </a:extLst>
            </p:cNvPr>
            <p:cNvCxnSpPr>
              <a:stCxn id="73" idx="3"/>
              <a:endCxn id="7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xmlns="" id="{E117F979-6F46-4E7A-90DF-02CB75DE4C40}"/>
                </a:ext>
              </a:extLst>
            </p:cNvPr>
            <p:cNvGrpSpPr/>
            <p:nvPr/>
          </p:nvGrpSpPr>
          <p:grpSpPr bwMode="gray">
            <a:xfrm>
              <a:off x="6067674" y="4424992"/>
              <a:ext cx="540000" cy="723926"/>
              <a:chOff x="5312873" y="4947622"/>
              <a:chExt cx="540000" cy="723926"/>
            </a:xfrm>
          </p:grpSpPr>
          <p:pic>
            <p:nvPicPr>
              <p:cNvPr id="77" name="Picture 12" descr="E:\2016.01\1.12 扁平化图标\蓝色\AR-蓝色最新-40.png">
                <a:extLst>
                  <a:ext uri="{FF2B5EF4-FFF2-40B4-BE49-F238E27FC236}">
                    <a16:creationId xmlns:a16="http://schemas.microsoft.com/office/drawing/2014/main" xmlns="" id="{5279D46E-79DB-448F-A85B-ACB8AD8B7963}"/>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78" name="文本框 77">
                <a:extLst>
                  <a:ext uri="{FF2B5EF4-FFF2-40B4-BE49-F238E27FC236}">
                    <a16:creationId xmlns:a16="http://schemas.microsoft.com/office/drawing/2014/main" xmlns="" id="{C92DED49-3A02-4D06-892D-12BB32ED3B7C}"/>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71" name="组合 70">
              <a:extLst>
                <a:ext uri="{FF2B5EF4-FFF2-40B4-BE49-F238E27FC236}">
                  <a16:creationId xmlns:a16="http://schemas.microsoft.com/office/drawing/2014/main" xmlns="" id="{8AD10B4D-D8DB-458A-BE59-1F4A321C6B8B}"/>
                </a:ext>
              </a:extLst>
            </p:cNvPr>
            <p:cNvGrpSpPr/>
            <p:nvPr/>
          </p:nvGrpSpPr>
          <p:grpSpPr bwMode="gray">
            <a:xfrm>
              <a:off x="8062138" y="4424992"/>
              <a:ext cx="540000" cy="714804"/>
              <a:chOff x="8062138" y="4947622"/>
              <a:chExt cx="540000" cy="714804"/>
            </a:xfrm>
          </p:grpSpPr>
          <p:pic>
            <p:nvPicPr>
              <p:cNvPr id="75" name="Picture 12" descr="E:\2016.01\1.12 扁平化图标\蓝色\AR-蓝色最新-40.png">
                <a:extLst>
                  <a:ext uri="{FF2B5EF4-FFF2-40B4-BE49-F238E27FC236}">
                    <a16:creationId xmlns:a16="http://schemas.microsoft.com/office/drawing/2014/main" xmlns="" id="{505F277B-B7E1-4E4F-916B-6066055445CF}"/>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76" name="文本框 75">
                <a:extLst>
                  <a:ext uri="{FF2B5EF4-FFF2-40B4-BE49-F238E27FC236}">
                    <a16:creationId xmlns:a16="http://schemas.microsoft.com/office/drawing/2014/main" xmlns="" id="{17913253-CC6A-42DC-8A4A-F439B4A44665}"/>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72" name="组合 71">
              <a:extLst>
                <a:ext uri="{FF2B5EF4-FFF2-40B4-BE49-F238E27FC236}">
                  <a16:creationId xmlns:a16="http://schemas.microsoft.com/office/drawing/2014/main" xmlns="" id="{EDBD60C3-3E7C-49E9-BD9E-E94C0408C136}"/>
                </a:ext>
              </a:extLst>
            </p:cNvPr>
            <p:cNvGrpSpPr/>
            <p:nvPr/>
          </p:nvGrpSpPr>
          <p:grpSpPr bwMode="gray">
            <a:xfrm>
              <a:off x="4088571" y="4424992"/>
              <a:ext cx="540000" cy="723926"/>
              <a:chOff x="4088571" y="4947622"/>
              <a:chExt cx="540000" cy="723926"/>
            </a:xfrm>
          </p:grpSpPr>
          <p:pic>
            <p:nvPicPr>
              <p:cNvPr id="73" name="Picture 12" descr="E:\2016.01\1.12 扁平化图标\蓝色\AR-蓝色最新-40.png">
                <a:extLst>
                  <a:ext uri="{FF2B5EF4-FFF2-40B4-BE49-F238E27FC236}">
                    <a16:creationId xmlns:a16="http://schemas.microsoft.com/office/drawing/2014/main" xmlns="" id="{9249DAD8-D2B0-44E1-A735-20D666E92D31}"/>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74" name="文本框 73">
                <a:extLst>
                  <a:ext uri="{FF2B5EF4-FFF2-40B4-BE49-F238E27FC236}">
                    <a16:creationId xmlns:a16="http://schemas.microsoft.com/office/drawing/2014/main" xmlns="" id="{6068AB47-E41C-4DBD-99B5-BE76FACC919C}"/>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79" name="组合 78">
            <a:extLst>
              <a:ext uri="{FF2B5EF4-FFF2-40B4-BE49-F238E27FC236}">
                <a16:creationId xmlns:a16="http://schemas.microsoft.com/office/drawing/2014/main" xmlns="" id="{52369B4F-85BF-4B9D-8514-C700DE91992B}"/>
              </a:ext>
            </a:extLst>
          </p:cNvPr>
          <p:cNvGrpSpPr/>
          <p:nvPr/>
        </p:nvGrpSpPr>
        <p:grpSpPr bwMode="gray">
          <a:xfrm>
            <a:off x="2158869" y="4378931"/>
            <a:ext cx="550687" cy="712575"/>
            <a:chOff x="4073209" y="4947622"/>
            <a:chExt cx="550687" cy="712575"/>
          </a:xfrm>
        </p:grpSpPr>
        <p:pic>
          <p:nvPicPr>
            <p:cNvPr id="80" name="Picture 12" descr="E:\2016.01\1.12 扁平化图标\蓝色\AR-蓝色最新-40.png">
              <a:extLst>
                <a:ext uri="{FF2B5EF4-FFF2-40B4-BE49-F238E27FC236}">
                  <a16:creationId xmlns:a16="http://schemas.microsoft.com/office/drawing/2014/main" xmlns="" id="{56A91990-F0F6-4B4B-BC09-B51C08849BEA}"/>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1" name="文本框 80">
              <a:extLst>
                <a:ext uri="{FF2B5EF4-FFF2-40B4-BE49-F238E27FC236}">
                  <a16:creationId xmlns:a16="http://schemas.microsoft.com/office/drawing/2014/main" xmlns="" id="{442C24BD-9FE3-4AD1-B622-4F072B96FC57}"/>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2" name="圆角矩形 83">
            <a:extLst>
              <a:ext uri="{FF2B5EF4-FFF2-40B4-BE49-F238E27FC236}">
                <a16:creationId xmlns:a16="http://schemas.microsoft.com/office/drawing/2014/main" xmlns="" id="{3F11CE12-98B2-4184-93C6-731184A0E182}"/>
              </a:ext>
            </a:extLst>
          </p:cNvPr>
          <p:cNvSpPr/>
          <p:nvPr/>
        </p:nvSpPr>
        <p:spPr bwMode="gray">
          <a:xfrm>
            <a:off x="824672" y="4131357"/>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82">
            <a:extLst>
              <a:ext uri="{FF2B5EF4-FFF2-40B4-BE49-F238E27FC236}">
                <a16:creationId xmlns:a16="http://schemas.microsoft.com/office/drawing/2014/main" xmlns="" id="{57F35145-A33F-4420-B426-2E8B6A00A6E2}"/>
              </a:ext>
            </a:extLst>
          </p:cNvPr>
          <p:cNvGrpSpPr/>
          <p:nvPr/>
        </p:nvGrpSpPr>
        <p:grpSpPr bwMode="gray">
          <a:xfrm>
            <a:off x="2147045" y="5460311"/>
            <a:ext cx="575533" cy="706640"/>
            <a:chOff x="4073209" y="4947622"/>
            <a:chExt cx="575533" cy="706640"/>
          </a:xfrm>
        </p:grpSpPr>
        <p:pic>
          <p:nvPicPr>
            <p:cNvPr id="84" name="Picture 12" descr="E:\2016.01\1.12 扁平化图标\蓝色\AR-蓝色最新-40.png">
              <a:extLst>
                <a:ext uri="{FF2B5EF4-FFF2-40B4-BE49-F238E27FC236}">
                  <a16:creationId xmlns:a16="http://schemas.microsoft.com/office/drawing/2014/main" xmlns="" id="{D2811026-7A83-4DD3-B16C-218D2A84E4D2}"/>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5" name="文本框 84">
              <a:extLst>
                <a:ext uri="{FF2B5EF4-FFF2-40B4-BE49-F238E27FC236}">
                  <a16:creationId xmlns:a16="http://schemas.microsoft.com/office/drawing/2014/main" xmlns="" id="{2240B715-4A7D-4871-9383-7D3EDEC7CAFF}"/>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6" name="圆角矩形 87">
            <a:extLst>
              <a:ext uri="{FF2B5EF4-FFF2-40B4-BE49-F238E27FC236}">
                <a16:creationId xmlns:a16="http://schemas.microsoft.com/office/drawing/2014/main" xmlns="" id="{AFF558AA-6351-41F2-A669-572A3AB75A92}"/>
              </a:ext>
            </a:extLst>
          </p:cNvPr>
          <p:cNvSpPr/>
          <p:nvPr/>
        </p:nvSpPr>
        <p:spPr bwMode="gray">
          <a:xfrm>
            <a:off x="824672" y="5212737"/>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91">
            <a:extLst>
              <a:ext uri="{FF2B5EF4-FFF2-40B4-BE49-F238E27FC236}">
                <a16:creationId xmlns:a16="http://schemas.microsoft.com/office/drawing/2014/main" xmlns="" id="{B73EA5A1-6821-46F5-AD4C-FEC3E84858F6}"/>
              </a:ext>
            </a:extLst>
          </p:cNvPr>
          <p:cNvSpPr/>
          <p:nvPr/>
        </p:nvSpPr>
        <p:spPr bwMode="gray">
          <a:xfrm flipH="1">
            <a:off x="9366450" y="4131357"/>
            <a:ext cx="237675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95">
            <a:extLst>
              <a:ext uri="{FF2B5EF4-FFF2-40B4-BE49-F238E27FC236}">
                <a16:creationId xmlns:a16="http://schemas.microsoft.com/office/drawing/2014/main" xmlns="" id="{5CF1C4B9-6511-4F67-BEB6-204545B840D2}"/>
              </a:ext>
            </a:extLst>
          </p:cNvPr>
          <p:cNvSpPr/>
          <p:nvPr/>
        </p:nvSpPr>
        <p:spPr bwMode="gray">
          <a:xfrm flipH="1">
            <a:off x="9378274" y="5212737"/>
            <a:ext cx="237675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a:extLst>
              <a:ext uri="{FF2B5EF4-FFF2-40B4-BE49-F238E27FC236}">
                <a16:creationId xmlns:a16="http://schemas.microsoft.com/office/drawing/2014/main" xmlns="" id="{A157DF3A-8788-4AFC-BBCB-66390D724253}"/>
              </a:ext>
            </a:extLst>
          </p:cNvPr>
          <p:cNvCxnSpPr>
            <a:stCxn id="80" idx="3"/>
            <a:endCxn id="73" idx="1"/>
          </p:cNvCxnSpPr>
          <p:nvPr/>
        </p:nvCxnSpPr>
        <p:spPr bwMode="gray">
          <a:xfrm>
            <a:off x="2698869" y="4599840"/>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33B823ED-C0B8-475E-8AE6-71517A030421}"/>
              </a:ext>
            </a:extLst>
          </p:cNvPr>
          <p:cNvCxnSpPr>
            <a:stCxn id="84" idx="3"/>
            <a:endCxn id="73" idx="1"/>
          </p:cNvCxnSpPr>
          <p:nvPr/>
        </p:nvCxnSpPr>
        <p:spPr bwMode="gray">
          <a:xfrm flipV="1">
            <a:off x="2687045" y="5021924"/>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F306C502-1BB1-45B2-915A-D1831EE0231F}"/>
              </a:ext>
            </a:extLst>
          </p:cNvPr>
          <p:cNvCxnSpPr>
            <a:stCxn id="75" idx="3"/>
          </p:cNvCxnSpPr>
          <p:nvPr/>
        </p:nvCxnSpPr>
        <p:spPr bwMode="gray">
          <a:xfrm flipV="1">
            <a:off x="8360465" y="4599840"/>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EB05DBB4-2654-4C55-8029-827A3D15728F}"/>
              </a:ext>
            </a:extLst>
          </p:cNvPr>
          <p:cNvCxnSpPr>
            <a:stCxn id="75" idx="3"/>
          </p:cNvCxnSpPr>
          <p:nvPr/>
        </p:nvCxnSpPr>
        <p:spPr bwMode="gray">
          <a:xfrm>
            <a:off x="8360465" y="5021924"/>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xmlns="" id="{EE32B7F7-2F84-4CBF-A473-E94C35315943}"/>
              </a:ext>
            </a:extLst>
          </p:cNvPr>
          <p:cNvSpPr txBox="1"/>
          <p:nvPr/>
        </p:nvSpPr>
        <p:spPr bwMode="gray">
          <a:xfrm>
            <a:off x="881938" y="4250289"/>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94" name="文本框 93">
            <a:extLst>
              <a:ext uri="{FF2B5EF4-FFF2-40B4-BE49-F238E27FC236}">
                <a16:creationId xmlns:a16="http://schemas.microsoft.com/office/drawing/2014/main" xmlns="" id="{9A06EEF0-D663-49AC-9737-9F71C154DA2D}"/>
              </a:ext>
            </a:extLst>
          </p:cNvPr>
          <p:cNvSpPr txBox="1"/>
          <p:nvPr/>
        </p:nvSpPr>
        <p:spPr bwMode="gray">
          <a:xfrm>
            <a:off x="894774" y="5571722"/>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95" name="文本框 94">
            <a:extLst>
              <a:ext uri="{FF2B5EF4-FFF2-40B4-BE49-F238E27FC236}">
                <a16:creationId xmlns:a16="http://schemas.microsoft.com/office/drawing/2014/main" xmlns="" id="{E3070006-FAA0-4B6C-86F9-2BC015ED1888}"/>
              </a:ext>
            </a:extLst>
          </p:cNvPr>
          <p:cNvSpPr txBox="1"/>
          <p:nvPr/>
        </p:nvSpPr>
        <p:spPr bwMode="gray">
          <a:xfrm>
            <a:off x="924700" y="4774862"/>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96" name="文本框 95">
            <a:extLst>
              <a:ext uri="{FF2B5EF4-FFF2-40B4-BE49-F238E27FC236}">
                <a16:creationId xmlns:a16="http://schemas.microsoft.com/office/drawing/2014/main" xmlns="" id="{374DD341-1933-4B3B-8D4B-68CC11306B6C}"/>
              </a:ext>
            </a:extLst>
          </p:cNvPr>
          <p:cNvSpPr txBox="1"/>
          <p:nvPr/>
        </p:nvSpPr>
        <p:spPr bwMode="gray">
          <a:xfrm>
            <a:off x="924700" y="5882520"/>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97" name="文本框 96">
            <a:extLst>
              <a:ext uri="{FF2B5EF4-FFF2-40B4-BE49-F238E27FC236}">
                <a16:creationId xmlns:a16="http://schemas.microsoft.com/office/drawing/2014/main" xmlns="" id="{FBFDFA61-E6E0-4E21-B86E-6C5DBBBDB761}"/>
              </a:ext>
            </a:extLst>
          </p:cNvPr>
          <p:cNvSpPr txBox="1"/>
          <p:nvPr/>
        </p:nvSpPr>
        <p:spPr bwMode="gray">
          <a:xfrm>
            <a:off x="10119237" y="4753918"/>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98" name="文本框 97">
            <a:extLst>
              <a:ext uri="{FF2B5EF4-FFF2-40B4-BE49-F238E27FC236}">
                <a16:creationId xmlns:a16="http://schemas.microsoft.com/office/drawing/2014/main" xmlns="" id="{ED28F795-9D90-40FC-8735-5A05509436B6}"/>
              </a:ext>
            </a:extLst>
          </p:cNvPr>
          <p:cNvSpPr txBox="1"/>
          <p:nvPr/>
        </p:nvSpPr>
        <p:spPr bwMode="gray">
          <a:xfrm>
            <a:off x="10119237" y="5873451"/>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99" name="组合 98">
            <a:extLst>
              <a:ext uri="{FF2B5EF4-FFF2-40B4-BE49-F238E27FC236}">
                <a16:creationId xmlns:a16="http://schemas.microsoft.com/office/drawing/2014/main" xmlns="" id="{1A25BDEA-7B32-48BE-B293-F589E736BEBE}"/>
              </a:ext>
            </a:extLst>
          </p:cNvPr>
          <p:cNvGrpSpPr/>
          <p:nvPr/>
        </p:nvGrpSpPr>
        <p:grpSpPr bwMode="gray">
          <a:xfrm>
            <a:off x="4404482" y="4879142"/>
            <a:ext cx="3415982" cy="338554"/>
            <a:chOff x="4404482" y="4846588"/>
            <a:chExt cx="3415982" cy="338554"/>
          </a:xfrm>
        </p:grpSpPr>
        <p:sp>
          <p:nvSpPr>
            <p:cNvPr id="100" name="Can 9">
              <a:extLst>
                <a:ext uri="{FF2B5EF4-FFF2-40B4-BE49-F238E27FC236}">
                  <a16:creationId xmlns:a16="http://schemas.microsoft.com/office/drawing/2014/main" xmlns="" id="{79ECE466-7EB2-4F79-A694-5AB19F95A79A}"/>
                </a:ext>
              </a:extLst>
            </p:cNvPr>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a:extLst>
                <a:ext uri="{FF2B5EF4-FFF2-40B4-BE49-F238E27FC236}">
                  <a16:creationId xmlns:a16="http://schemas.microsoft.com/office/drawing/2014/main" xmlns="" id="{8E5E4333-8D37-4095-A400-3262708FE6B9}"/>
                </a:ext>
              </a:extLst>
            </p:cNvPr>
            <p:cNvSpPr txBox="1"/>
            <p:nvPr/>
          </p:nvSpPr>
          <p:spPr bwMode="gray">
            <a:xfrm>
              <a:off x="5627470" y="4846588"/>
              <a:ext cx="984565" cy="338554"/>
            </a:xfrm>
            <a:prstGeom prst="rect">
              <a:avLst/>
            </a:prstGeom>
            <a:noFill/>
          </p:spPr>
          <p:txBody>
            <a:bodyPr wrap="none" rtlCol="0">
              <a:noAutofit/>
            </a:bodyPr>
            <a:lstStyle/>
            <a:p>
              <a:pPr fontAlgn="ct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cxnSp>
        <p:nvCxnSpPr>
          <p:cNvPr id="103" name="直接连接符 102">
            <a:extLst>
              <a:ext uri="{FF2B5EF4-FFF2-40B4-BE49-F238E27FC236}">
                <a16:creationId xmlns:a16="http://schemas.microsoft.com/office/drawing/2014/main" xmlns="" id="{830DBC11-FB49-4258-8C83-FD3414ADC4F5}"/>
              </a:ext>
            </a:extLst>
          </p:cNvPr>
          <p:cNvCxnSpPr>
            <a:cxnSpLocks/>
            <a:stCxn id="59" idx="2"/>
            <a:endCxn id="73" idx="0"/>
          </p:cNvCxnSpPr>
          <p:nvPr/>
        </p:nvCxnSpPr>
        <p:spPr bwMode="gray">
          <a:xfrm flipH="1">
            <a:off x="4116898" y="4098181"/>
            <a:ext cx="1832640" cy="70283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71FD8566-818E-40D0-9269-E88D93D41EBF}"/>
              </a:ext>
            </a:extLst>
          </p:cNvPr>
          <p:cNvCxnSpPr>
            <a:cxnSpLocks/>
            <a:stCxn id="59" idx="2"/>
            <a:endCxn id="75" idx="0"/>
          </p:cNvCxnSpPr>
          <p:nvPr/>
        </p:nvCxnSpPr>
        <p:spPr bwMode="gray">
          <a:xfrm>
            <a:off x="5949538" y="4098181"/>
            <a:ext cx="2140927" cy="70283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105" name="组合 104">
            <a:extLst>
              <a:ext uri="{FF2B5EF4-FFF2-40B4-BE49-F238E27FC236}">
                <a16:creationId xmlns:a16="http://schemas.microsoft.com/office/drawing/2014/main" xmlns="" id="{CAD66847-D886-453C-B52B-70D3CC558A16}"/>
              </a:ext>
            </a:extLst>
          </p:cNvPr>
          <p:cNvGrpSpPr/>
          <p:nvPr/>
        </p:nvGrpSpPr>
        <p:grpSpPr bwMode="gray">
          <a:xfrm>
            <a:off x="9493131" y="4378931"/>
            <a:ext cx="540000" cy="723926"/>
            <a:chOff x="4073209" y="4947622"/>
            <a:chExt cx="540000" cy="723926"/>
          </a:xfrm>
        </p:grpSpPr>
        <p:pic>
          <p:nvPicPr>
            <p:cNvPr id="106" name="Picture 12" descr="E:\2016.01\1.12 扁平化图标\蓝色\AR-蓝色最新-40.png">
              <a:extLst>
                <a:ext uri="{FF2B5EF4-FFF2-40B4-BE49-F238E27FC236}">
                  <a16:creationId xmlns:a16="http://schemas.microsoft.com/office/drawing/2014/main" xmlns="" id="{B721251B-005A-4776-B5F7-DF2F4C71D440}"/>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07" name="文本框 106">
              <a:extLst>
                <a:ext uri="{FF2B5EF4-FFF2-40B4-BE49-F238E27FC236}">
                  <a16:creationId xmlns:a16="http://schemas.microsoft.com/office/drawing/2014/main" xmlns="" id="{7786A656-5D6C-4AE2-A1F8-AE1733FB3D9C}"/>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08" name="组合 107">
            <a:extLst>
              <a:ext uri="{FF2B5EF4-FFF2-40B4-BE49-F238E27FC236}">
                <a16:creationId xmlns:a16="http://schemas.microsoft.com/office/drawing/2014/main" xmlns="" id="{5A66DC26-C228-4AAF-B8F0-80F021C2FD89}"/>
              </a:ext>
            </a:extLst>
          </p:cNvPr>
          <p:cNvGrpSpPr/>
          <p:nvPr/>
        </p:nvGrpSpPr>
        <p:grpSpPr bwMode="gray">
          <a:xfrm>
            <a:off x="9504955" y="5460311"/>
            <a:ext cx="552270" cy="723926"/>
            <a:chOff x="4060939" y="4947622"/>
            <a:chExt cx="552270" cy="723926"/>
          </a:xfrm>
        </p:grpSpPr>
        <p:pic>
          <p:nvPicPr>
            <p:cNvPr id="109" name="Picture 12" descr="E:\2016.01\1.12 扁平化图标\蓝色\AR-蓝色最新-40.png">
              <a:extLst>
                <a:ext uri="{FF2B5EF4-FFF2-40B4-BE49-F238E27FC236}">
                  <a16:creationId xmlns:a16="http://schemas.microsoft.com/office/drawing/2014/main" xmlns="" id="{E96D00CA-5B12-4A16-9731-D637A6BB8EE0}"/>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10" name="文本框 109">
              <a:extLst>
                <a:ext uri="{FF2B5EF4-FFF2-40B4-BE49-F238E27FC236}">
                  <a16:creationId xmlns:a16="http://schemas.microsoft.com/office/drawing/2014/main" xmlns="" id="{49F16EFB-966C-4715-B2DC-F66CBFD58C7E}"/>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54" name="文本框 53">
            <a:extLst>
              <a:ext uri="{FF2B5EF4-FFF2-40B4-BE49-F238E27FC236}">
                <a16:creationId xmlns:a16="http://schemas.microsoft.com/office/drawing/2014/main" xmlns="" id="{1D221128-ADA3-4425-9B91-49FB67CE2478}"/>
              </a:ext>
            </a:extLst>
          </p:cNvPr>
          <p:cNvSpPr txBox="1"/>
          <p:nvPr/>
        </p:nvSpPr>
        <p:spPr bwMode="gray">
          <a:xfrm>
            <a:off x="6226505" y="2871319"/>
            <a:ext cx="1875835" cy="307777"/>
          </a:xfrm>
          <a:prstGeom prst="rect">
            <a:avLst/>
          </a:prstGeom>
          <a:noFill/>
          <a:ln w="19050">
            <a:solidFill>
              <a:srgbClr val="8BC9A0"/>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56" name="文本框 55">
            <a:extLst>
              <a:ext uri="{FF2B5EF4-FFF2-40B4-BE49-F238E27FC236}">
                <a16:creationId xmlns:a16="http://schemas.microsoft.com/office/drawing/2014/main" xmlns="" id="{AC0CE7C1-13A4-4497-9C88-1397F542FD74}"/>
              </a:ext>
            </a:extLst>
          </p:cNvPr>
          <p:cNvSpPr txBox="1"/>
          <p:nvPr/>
        </p:nvSpPr>
        <p:spPr bwMode="gray">
          <a:xfrm>
            <a:off x="6226505" y="3260098"/>
            <a:ext cx="1875835" cy="307777"/>
          </a:xfrm>
          <a:prstGeom prst="rect">
            <a:avLst/>
          </a:prstGeom>
          <a:noFill/>
          <a:ln w="28575">
            <a:solidFill>
              <a:srgbClr val="00B0F0"/>
            </a:solidFill>
          </a:ln>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sp>
        <p:nvSpPr>
          <p:cNvPr id="57" name="文本框 56">
            <a:extLst>
              <a:ext uri="{FF2B5EF4-FFF2-40B4-BE49-F238E27FC236}">
                <a16:creationId xmlns:a16="http://schemas.microsoft.com/office/drawing/2014/main" xmlns="" id="{974FD8B1-995B-4A8B-A256-E704A130B6BC}"/>
              </a:ext>
            </a:extLst>
          </p:cNvPr>
          <p:cNvSpPr txBox="1"/>
          <p:nvPr/>
        </p:nvSpPr>
        <p:spPr bwMode="gray">
          <a:xfrm>
            <a:off x="8094751" y="2871322"/>
            <a:ext cx="1132666" cy="307777"/>
          </a:xfrm>
          <a:prstGeom prst="rect">
            <a:avLst/>
          </a:prstGeom>
          <a:noFill/>
          <a:ln w="190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ERT=100:1</a:t>
            </a:r>
          </a:p>
        </p:txBody>
      </p:sp>
      <p:sp>
        <p:nvSpPr>
          <p:cNvPr id="58" name="文本框 57">
            <a:extLst>
              <a:ext uri="{FF2B5EF4-FFF2-40B4-BE49-F238E27FC236}">
                <a16:creationId xmlns:a16="http://schemas.microsoft.com/office/drawing/2014/main" xmlns="" id="{B64DEDFE-3FAB-480A-82E9-777C49D9660F}"/>
              </a:ext>
            </a:extLst>
          </p:cNvPr>
          <p:cNvSpPr txBox="1"/>
          <p:nvPr/>
        </p:nvSpPr>
        <p:spPr bwMode="gray">
          <a:xfrm>
            <a:off x="8094753" y="3260099"/>
            <a:ext cx="1132663" cy="307777"/>
          </a:xfrm>
          <a:prstGeom prst="rect">
            <a:avLst/>
          </a:prstGeom>
          <a:noFill/>
          <a:ln w="28575">
            <a:solidFill>
              <a:srgbClr val="00B0F0"/>
            </a:solidFill>
          </a:ln>
        </p:spPr>
        <p:txBody>
          <a:bodyPr wrap="square" rtlCol="0">
            <a:noAutofit/>
          </a:bodyPr>
          <a:lstStyle>
            <a:defPPr>
              <a:defRPr lang="en-US"/>
            </a:defP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ERT=200:1</a:t>
            </a:r>
          </a:p>
        </p:txBody>
      </p:sp>
      <p:sp>
        <p:nvSpPr>
          <p:cNvPr id="59" name="Text Box 19">
            <a:extLst>
              <a:ext uri="{FF2B5EF4-FFF2-40B4-BE49-F238E27FC236}">
                <a16:creationId xmlns:a16="http://schemas.microsoft.com/office/drawing/2014/main" xmlns="" id="{FF87182A-AE12-436B-9830-DCAD2ED82C89}"/>
              </a:ext>
            </a:extLst>
          </p:cNvPr>
          <p:cNvSpPr txBox="1">
            <a:spLocks noChangeArrowheads="1"/>
          </p:cNvSpPr>
          <p:nvPr/>
        </p:nvSpPr>
        <p:spPr bwMode="gray">
          <a:xfrm>
            <a:off x="4880758" y="3790404"/>
            <a:ext cx="2137560" cy="307777"/>
          </a:xfrm>
          <a:prstGeom prst="rect">
            <a:avLst/>
          </a:prstGeom>
          <a:solidFill>
            <a:srgbClr val="EC7061"/>
          </a:solidFill>
          <a:ln w="19050">
            <a:solidFill>
              <a:srgbClr val="EC7061"/>
            </a:solidFill>
            <a:miter lim="800000"/>
            <a:headEnd/>
            <a:tailEnd/>
          </a:ln>
          <a:effec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Routes carrying RTs</a:t>
            </a:r>
          </a:p>
        </p:txBody>
      </p:sp>
      <p:sp>
        <p:nvSpPr>
          <p:cNvPr id="10" name="任意多边形: 形状 9">
            <a:extLst>
              <a:ext uri="{FF2B5EF4-FFF2-40B4-BE49-F238E27FC236}">
                <a16:creationId xmlns:a16="http://schemas.microsoft.com/office/drawing/2014/main" xmlns="" id="{0D5C1D28-8BC9-4203-9450-6DDAC534F69F}"/>
              </a:ext>
            </a:extLst>
          </p:cNvPr>
          <p:cNvSpPr/>
          <p:nvPr/>
        </p:nvSpPr>
        <p:spPr bwMode="gray">
          <a:xfrm>
            <a:off x="9227128" y="3048887"/>
            <a:ext cx="733935" cy="45719"/>
          </a:xfrm>
          <a:custGeom>
            <a:avLst/>
            <a:gdLst>
              <a:gd name="connsiteX0" fmla="*/ 0 w 1246909"/>
              <a:gd name="connsiteY0" fmla="*/ 0 h 724395"/>
              <a:gd name="connsiteX1" fmla="*/ 831273 w 1246909"/>
              <a:gd name="connsiteY1" fmla="*/ 142504 h 724395"/>
              <a:gd name="connsiteX2" fmla="*/ 1246909 w 1246909"/>
              <a:gd name="connsiteY2" fmla="*/ 724395 h 724395"/>
            </a:gdLst>
            <a:ahLst/>
            <a:cxnLst>
              <a:cxn ang="0">
                <a:pos x="connsiteX0" y="connsiteY0"/>
              </a:cxn>
              <a:cxn ang="0">
                <a:pos x="connsiteX1" y="connsiteY1"/>
              </a:cxn>
              <a:cxn ang="0">
                <a:pos x="connsiteX2" y="connsiteY2"/>
              </a:cxn>
            </a:cxnLst>
            <a:rect l="l" t="t" r="r" b="b"/>
            <a:pathLst>
              <a:path w="1246909" h="724395">
                <a:moveTo>
                  <a:pt x="0" y="0"/>
                </a:moveTo>
                <a:cubicBezTo>
                  <a:pt x="311727" y="10886"/>
                  <a:pt x="623455" y="21772"/>
                  <a:pt x="831273" y="142504"/>
                </a:cubicBezTo>
                <a:cubicBezTo>
                  <a:pt x="1039091" y="263237"/>
                  <a:pt x="1199408" y="522515"/>
                  <a:pt x="1246909" y="724395"/>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形状 10">
            <a:extLst>
              <a:ext uri="{FF2B5EF4-FFF2-40B4-BE49-F238E27FC236}">
                <a16:creationId xmlns:a16="http://schemas.microsoft.com/office/drawing/2014/main" xmlns="" id="{2AE78837-44FB-47CE-B7BB-DA9DBBD559BF}"/>
              </a:ext>
            </a:extLst>
          </p:cNvPr>
          <p:cNvSpPr/>
          <p:nvPr/>
        </p:nvSpPr>
        <p:spPr bwMode="gray">
          <a:xfrm>
            <a:off x="9239002" y="3393271"/>
            <a:ext cx="724017" cy="45719"/>
          </a:xfrm>
          <a:custGeom>
            <a:avLst/>
            <a:gdLst>
              <a:gd name="connsiteX0" fmla="*/ 0 w 866898"/>
              <a:gd name="connsiteY0" fmla="*/ 0 h 391885"/>
              <a:gd name="connsiteX1" fmla="*/ 534389 w 866898"/>
              <a:gd name="connsiteY1" fmla="*/ 106878 h 391885"/>
              <a:gd name="connsiteX2" fmla="*/ 866898 w 866898"/>
              <a:gd name="connsiteY2" fmla="*/ 391885 h 391885"/>
            </a:gdLst>
            <a:ahLst/>
            <a:cxnLst>
              <a:cxn ang="0">
                <a:pos x="connsiteX0" y="connsiteY0"/>
              </a:cxn>
              <a:cxn ang="0">
                <a:pos x="connsiteX1" y="connsiteY1"/>
              </a:cxn>
              <a:cxn ang="0">
                <a:pos x="connsiteX2" y="connsiteY2"/>
              </a:cxn>
            </a:cxnLst>
            <a:rect l="l" t="t" r="r" b="b"/>
            <a:pathLst>
              <a:path w="866898" h="391885">
                <a:moveTo>
                  <a:pt x="0" y="0"/>
                </a:moveTo>
                <a:cubicBezTo>
                  <a:pt x="194953" y="20782"/>
                  <a:pt x="389906" y="41564"/>
                  <a:pt x="534389" y="106878"/>
                </a:cubicBezTo>
                <a:cubicBezTo>
                  <a:pt x="678872" y="172192"/>
                  <a:pt x="767937" y="229589"/>
                  <a:pt x="866898" y="391885"/>
                </a:cubicBezTo>
              </a:path>
            </a:pathLst>
          </a:cu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1" name="组合 110">
            <a:extLst>
              <a:ext uri="{FF2B5EF4-FFF2-40B4-BE49-F238E27FC236}">
                <a16:creationId xmlns:a16="http://schemas.microsoft.com/office/drawing/2014/main" xmlns="" id="{5F9869B6-A142-42FB-88C8-2DB799D49330}"/>
              </a:ext>
            </a:extLst>
          </p:cNvPr>
          <p:cNvGrpSpPr/>
          <p:nvPr/>
        </p:nvGrpSpPr>
        <p:grpSpPr bwMode="gray">
          <a:xfrm>
            <a:off x="9445853" y="3464707"/>
            <a:ext cx="220361" cy="220361"/>
            <a:chOff x="856677" y="2615810"/>
            <a:chExt cx="288000" cy="288000"/>
          </a:xfrm>
          <a:solidFill>
            <a:srgbClr val="C82020"/>
          </a:solidFill>
        </p:grpSpPr>
        <p:sp>
          <p:nvSpPr>
            <p:cNvPr id="115" name="椭圆 114">
              <a:extLst>
                <a:ext uri="{FF2B5EF4-FFF2-40B4-BE49-F238E27FC236}">
                  <a16:creationId xmlns:a16="http://schemas.microsoft.com/office/drawing/2014/main" xmlns="" id="{CD47DCE9-70BB-4429-91C0-203D6BB49992}"/>
                </a:ext>
              </a:extLst>
            </p:cNvPr>
            <p:cNvSpPr/>
            <p:nvPr/>
          </p:nvSpPr>
          <p:spPr bwMode="gray">
            <a:xfrm>
              <a:off x="856677" y="2615810"/>
              <a:ext cx="288000" cy="2880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6" name="组合 115">
              <a:extLst>
                <a:ext uri="{FF2B5EF4-FFF2-40B4-BE49-F238E27FC236}">
                  <a16:creationId xmlns:a16="http://schemas.microsoft.com/office/drawing/2014/main" xmlns="" id="{635FE1E9-C8D6-4153-BA6B-19F72CE4D031}"/>
                </a:ext>
              </a:extLst>
            </p:cNvPr>
            <p:cNvGrpSpPr/>
            <p:nvPr/>
          </p:nvGrpSpPr>
          <p:grpSpPr bwMode="gray">
            <a:xfrm>
              <a:off x="923443" y="2692168"/>
              <a:ext cx="144000" cy="144001"/>
              <a:chOff x="898853" y="2657986"/>
              <a:chExt cx="203648" cy="203651"/>
            </a:xfrm>
            <a:grpFill/>
          </p:grpSpPr>
          <p:cxnSp>
            <p:nvCxnSpPr>
              <p:cNvPr id="117" name="直接连接符 116">
                <a:extLst>
                  <a:ext uri="{FF2B5EF4-FFF2-40B4-BE49-F238E27FC236}">
                    <a16:creationId xmlns:a16="http://schemas.microsoft.com/office/drawing/2014/main" xmlns="" id="{6F374D58-53F7-4716-A068-E09E9CC6F184}"/>
                  </a:ext>
                </a:extLst>
              </p:cNvPr>
              <p:cNvCxnSpPr>
                <a:stCxn id="115" idx="3"/>
                <a:endCxn id="115" idx="7"/>
              </p:cNvCxnSpPr>
              <p:nvPr/>
            </p:nvCxnSpPr>
            <p:spPr bwMode="gray">
              <a:xfrm flipV="1">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8" name="直接连接符 117">
                <a:extLst>
                  <a:ext uri="{FF2B5EF4-FFF2-40B4-BE49-F238E27FC236}">
                    <a16:creationId xmlns:a16="http://schemas.microsoft.com/office/drawing/2014/main" xmlns="" id="{3439D44C-EA3A-4A2F-BA79-DEC5F93CCCA3}"/>
                  </a:ext>
                </a:extLst>
              </p:cNvPr>
              <p:cNvCxnSpPr>
                <a:stCxn id="115" idx="1"/>
                <a:endCxn id="115" idx="5"/>
              </p:cNvCxnSpPr>
              <p:nvPr/>
            </p:nvCxnSpPr>
            <p:spPr bwMode="gray">
              <a:xfrm>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5" name="AutoShape 4">
            <a:extLst>
              <a:ext uri="{FF2B5EF4-FFF2-40B4-BE49-F238E27FC236}">
                <a16:creationId xmlns:a16="http://schemas.microsoft.com/office/drawing/2014/main" xmlns="" id="{1DB46CF2-3B42-4C95-AF6F-AEA36737E624}"/>
              </a:ext>
            </a:extLst>
          </p:cNvPr>
          <p:cNvSpPr>
            <a:spLocks noChangeArrowheads="1"/>
          </p:cNvSpPr>
          <p:nvPr/>
        </p:nvSpPr>
        <p:spPr bwMode="gray">
          <a:xfrm>
            <a:off x="9963020" y="2934310"/>
            <a:ext cx="1785397" cy="687621"/>
          </a:xfrm>
          <a:prstGeom prst="roundRect">
            <a:avLst>
              <a:gd name="adj" fmla="val 16667"/>
            </a:avLst>
          </a:prstGeom>
          <a:solidFill>
            <a:schemeClr val="bg1"/>
          </a:solidFill>
          <a:ln w="31750" algn="ctr">
            <a:solidFill>
              <a:srgbClr val="8BC9A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a:extLst>
              <a:ext uri="{FF2B5EF4-FFF2-40B4-BE49-F238E27FC236}">
                <a16:creationId xmlns:a16="http://schemas.microsoft.com/office/drawing/2014/main" xmlns="" id="{2CA09B19-8E22-4B57-9A47-B1A64C248FBC}"/>
              </a:ext>
            </a:extLst>
          </p:cNvPr>
          <p:cNvSpPr txBox="1"/>
          <p:nvPr/>
        </p:nvSpPr>
        <p:spPr bwMode="gray">
          <a:xfrm>
            <a:off x="9972103" y="2908568"/>
            <a:ext cx="177110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VPNX routing table</a:t>
            </a:r>
          </a:p>
        </p:txBody>
      </p:sp>
      <p:sp>
        <p:nvSpPr>
          <p:cNvPr id="62" name="文本框 61">
            <a:extLst>
              <a:ext uri="{FF2B5EF4-FFF2-40B4-BE49-F238E27FC236}">
                <a16:creationId xmlns:a16="http://schemas.microsoft.com/office/drawing/2014/main" xmlns="" id="{C2A65870-FC57-4ACA-B6FE-C91E19C5D9CF}"/>
              </a:ext>
            </a:extLst>
          </p:cNvPr>
          <p:cNvSpPr txBox="1"/>
          <p:nvPr/>
        </p:nvSpPr>
        <p:spPr bwMode="gray">
          <a:xfrm>
            <a:off x="10065388" y="3234331"/>
            <a:ext cx="1132666" cy="307777"/>
          </a:xfrm>
          <a:prstGeom prst="rect">
            <a:avLst/>
          </a:prstGeom>
          <a:noFill/>
          <a:ln w="190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IRT=100:1</a:t>
            </a:r>
          </a:p>
        </p:txBody>
      </p:sp>
      <p:sp>
        <p:nvSpPr>
          <p:cNvPr id="102"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112"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15868591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AFFFA5-9EBF-4427-8FE6-B3CE15BE53D0}"/>
              </a:ext>
            </a:extLst>
          </p:cNvPr>
          <p:cNvSpPr>
            <a:spLocks noGrp="1"/>
          </p:cNvSpPr>
          <p:nvPr>
            <p:ph type="title"/>
          </p:nvPr>
        </p:nvSpPr>
        <p:spPr bwMode="gray"/>
        <p:txBody>
          <a:bodyPr/>
          <a:lstStyle/>
          <a:p>
            <a:r>
              <a:rPr lang="en-US" smtClean="0"/>
              <a:t>Route Transmission from the Egress PE to the Remote CE</a:t>
            </a:r>
            <a:endParaRPr lang="en-US" dirty="0"/>
          </a:p>
        </p:txBody>
      </p:sp>
      <p:sp>
        <p:nvSpPr>
          <p:cNvPr id="3" name="文本占位符 2">
            <a:extLst>
              <a:ext uri="{FF2B5EF4-FFF2-40B4-BE49-F238E27FC236}">
                <a16:creationId xmlns:a16="http://schemas.microsoft.com/office/drawing/2014/main" xmlns="" id="{E8BA9881-DDFC-4C8D-973C-470B7AD501E5}"/>
              </a:ext>
            </a:extLst>
          </p:cNvPr>
          <p:cNvSpPr>
            <a:spLocks noGrp="1"/>
          </p:cNvSpPr>
          <p:nvPr>
            <p:ph type="body" sz="quarter" idx="10"/>
          </p:nvPr>
        </p:nvSpPr>
        <p:spPr bwMode="gray"/>
        <p:txBody>
          <a:bodyPr/>
          <a:lstStyle/>
          <a:p>
            <a:r>
              <a:rPr lang="en-US" sz="1800" smtClean="0">
                <a:sym typeface="Huawei Sans" panose="020C0503030203020204" pitchFamily="34" charset="0"/>
              </a:rPr>
              <a:t>PE2 removes the RD from VPNv4 routes and advertises them to the corresponding CEs.</a:t>
            </a:r>
          </a:p>
          <a:p>
            <a:r>
              <a:rPr lang="en-US" sz="1800" smtClean="0">
                <a:sym typeface="Huawei Sans" panose="020C0503030203020204" pitchFamily="34" charset="0"/>
              </a:rPr>
              <a:t>Similarly, other sites also advertise routes to each other. In this way, different sites of the same user are routable to each other.</a:t>
            </a:r>
            <a:endParaRPr lang="en-US" sz="1800" dirty="0">
              <a:sym typeface="Huawei Sans" panose="020C0503030203020204" pitchFamily="34" charset="0"/>
            </a:endParaRPr>
          </a:p>
        </p:txBody>
      </p:sp>
      <p:sp>
        <p:nvSpPr>
          <p:cNvPr id="64" name="圆角矩形 50">
            <a:extLst>
              <a:ext uri="{FF2B5EF4-FFF2-40B4-BE49-F238E27FC236}">
                <a16:creationId xmlns:a16="http://schemas.microsoft.com/office/drawing/2014/main" xmlns="" id="{99F79D6F-40DC-41DE-8C98-A5342219D274}"/>
              </a:ext>
            </a:extLst>
          </p:cNvPr>
          <p:cNvSpPr/>
          <p:nvPr/>
        </p:nvSpPr>
        <p:spPr bwMode="gray">
          <a:xfrm>
            <a:off x="3914025" y="3429000"/>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FCC9FA2C-F034-4D28-A2FD-157796884547}"/>
              </a:ext>
            </a:extLst>
          </p:cNvPr>
          <p:cNvSpPr txBox="1"/>
          <p:nvPr/>
        </p:nvSpPr>
        <p:spPr bwMode="gray">
          <a:xfrm>
            <a:off x="5119104" y="4959710"/>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6" name="组合 65">
            <a:extLst>
              <a:ext uri="{FF2B5EF4-FFF2-40B4-BE49-F238E27FC236}">
                <a16:creationId xmlns:a16="http://schemas.microsoft.com/office/drawing/2014/main" xmlns="" id="{F9F38603-EA93-41A1-A6D4-A0626768B47E}"/>
              </a:ext>
            </a:extLst>
          </p:cNvPr>
          <p:cNvGrpSpPr/>
          <p:nvPr/>
        </p:nvGrpSpPr>
        <p:grpSpPr bwMode="gray">
          <a:xfrm>
            <a:off x="3657174" y="3979726"/>
            <a:ext cx="4513567" cy="723926"/>
            <a:chOff x="4088571" y="4424992"/>
            <a:chExt cx="4513567" cy="723926"/>
          </a:xfrm>
        </p:grpSpPr>
        <p:cxnSp>
          <p:nvCxnSpPr>
            <p:cNvPr id="102" name="直接连接符 101">
              <a:extLst>
                <a:ext uri="{FF2B5EF4-FFF2-40B4-BE49-F238E27FC236}">
                  <a16:creationId xmlns:a16="http://schemas.microsoft.com/office/drawing/2014/main" xmlns="" id="{4DD2983E-F10C-48DB-99E3-0BECB0531317}"/>
                </a:ext>
              </a:extLst>
            </p:cNvPr>
            <p:cNvCxnSpPr>
              <a:stCxn id="120" idx="3"/>
              <a:endCxn id="122"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2" name="组合 111">
              <a:extLst>
                <a:ext uri="{FF2B5EF4-FFF2-40B4-BE49-F238E27FC236}">
                  <a16:creationId xmlns:a16="http://schemas.microsoft.com/office/drawing/2014/main" xmlns="" id="{C6A9F85D-68CD-434C-98E8-BD3D81781C2D}"/>
                </a:ext>
              </a:extLst>
            </p:cNvPr>
            <p:cNvGrpSpPr/>
            <p:nvPr/>
          </p:nvGrpSpPr>
          <p:grpSpPr bwMode="gray">
            <a:xfrm>
              <a:off x="6067674" y="4424992"/>
              <a:ext cx="540000" cy="723926"/>
              <a:chOff x="5312873" y="4947622"/>
              <a:chExt cx="540000" cy="723926"/>
            </a:xfrm>
          </p:grpSpPr>
          <p:pic>
            <p:nvPicPr>
              <p:cNvPr id="124" name="Picture 12" descr="E:\2016.01\1.12 扁平化图标\蓝色\AR-蓝色最新-40.png">
                <a:extLst>
                  <a:ext uri="{FF2B5EF4-FFF2-40B4-BE49-F238E27FC236}">
                    <a16:creationId xmlns:a16="http://schemas.microsoft.com/office/drawing/2014/main" xmlns="" id="{A6B78F90-DC96-41BF-8449-3430D7CBB050}"/>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25" name="文本框 124">
                <a:extLst>
                  <a:ext uri="{FF2B5EF4-FFF2-40B4-BE49-F238E27FC236}">
                    <a16:creationId xmlns:a16="http://schemas.microsoft.com/office/drawing/2014/main" xmlns="" id="{E3221D12-0365-406F-A31F-FDBBD3F2FB3C}"/>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3" name="组合 112">
              <a:extLst>
                <a:ext uri="{FF2B5EF4-FFF2-40B4-BE49-F238E27FC236}">
                  <a16:creationId xmlns:a16="http://schemas.microsoft.com/office/drawing/2014/main" xmlns="" id="{A6B64F3C-8A64-4CAF-B4F9-7A6A88783EDA}"/>
                </a:ext>
              </a:extLst>
            </p:cNvPr>
            <p:cNvGrpSpPr/>
            <p:nvPr/>
          </p:nvGrpSpPr>
          <p:grpSpPr bwMode="gray">
            <a:xfrm>
              <a:off x="8062138" y="4424992"/>
              <a:ext cx="540000" cy="714804"/>
              <a:chOff x="8062138" y="4947622"/>
              <a:chExt cx="540000" cy="714804"/>
            </a:xfrm>
          </p:grpSpPr>
          <p:pic>
            <p:nvPicPr>
              <p:cNvPr id="122" name="Picture 12" descr="E:\2016.01\1.12 扁平化图标\蓝色\AR-蓝色最新-40.png">
                <a:extLst>
                  <a:ext uri="{FF2B5EF4-FFF2-40B4-BE49-F238E27FC236}">
                    <a16:creationId xmlns:a16="http://schemas.microsoft.com/office/drawing/2014/main" xmlns="" id="{A08ED021-8BB2-43F8-97D1-9CEAE45CC785}"/>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23" name="文本框 122">
                <a:extLst>
                  <a:ext uri="{FF2B5EF4-FFF2-40B4-BE49-F238E27FC236}">
                    <a16:creationId xmlns:a16="http://schemas.microsoft.com/office/drawing/2014/main" xmlns="" id="{F64A6480-467F-43D6-9B84-0846806684FD}"/>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19" name="组合 118">
              <a:extLst>
                <a:ext uri="{FF2B5EF4-FFF2-40B4-BE49-F238E27FC236}">
                  <a16:creationId xmlns:a16="http://schemas.microsoft.com/office/drawing/2014/main" xmlns="" id="{899E1C11-7735-4891-8D0F-7761410CF6C4}"/>
                </a:ext>
              </a:extLst>
            </p:cNvPr>
            <p:cNvGrpSpPr/>
            <p:nvPr/>
          </p:nvGrpSpPr>
          <p:grpSpPr bwMode="gray">
            <a:xfrm>
              <a:off x="4088571" y="4424992"/>
              <a:ext cx="540000" cy="723926"/>
              <a:chOff x="4088571" y="4947622"/>
              <a:chExt cx="540000" cy="723926"/>
            </a:xfrm>
          </p:grpSpPr>
          <p:pic>
            <p:nvPicPr>
              <p:cNvPr id="120" name="Picture 12" descr="E:\2016.01\1.12 扁平化图标\蓝色\AR-蓝色最新-40.png">
                <a:extLst>
                  <a:ext uri="{FF2B5EF4-FFF2-40B4-BE49-F238E27FC236}">
                    <a16:creationId xmlns:a16="http://schemas.microsoft.com/office/drawing/2014/main" xmlns="" id="{0B3F1DEF-40B3-4CC1-A699-A674802D2D2A}"/>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1" name="文本框 120">
                <a:extLst>
                  <a:ext uri="{FF2B5EF4-FFF2-40B4-BE49-F238E27FC236}">
                    <a16:creationId xmlns:a16="http://schemas.microsoft.com/office/drawing/2014/main" xmlns="" id="{BAF8ACC8-64C1-4275-8410-5D99090F3D9A}"/>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26" name="组合 125">
            <a:extLst>
              <a:ext uri="{FF2B5EF4-FFF2-40B4-BE49-F238E27FC236}">
                <a16:creationId xmlns:a16="http://schemas.microsoft.com/office/drawing/2014/main" xmlns="" id="{D5506521-4A56-4307-8892-1B2C8F8B8DB5}"/>
              </a:ext>
            </a:extLst>
          </p:cNvPr>
          <p:cNvGrpSpPr/>
          <p:nvPr/>
        </p:nvGrpSpPr>
        <p:grpSpPr bwMode="gray">
          <a:xfrm>
            <a:off x="1969145" y="3557642"/>
            <a:ext cx="550687" cy="712575"/>
            <a:chOff x="4073209" y="4947622"/>
            <a:chExt cx="550687" cy="712575"/>
          </a:xfrm>
        </p:grpSpPr>
        <p:pic>
          <p:nvPicPr>
            <p:cNvPr id="127" name="Picture 12" descr="E:\2016.01\1.12 扁平化图标\蓝色\AR-蓝色最新-40.png">
              <a:extLst>
                <a:ext uri="{FF2B5EF4-FFF2-40B4-BE49-F238E27FC236}">
                  <a16:creationId xmlns:a16="http://schemas.microsoft.com/office/drawing/2014/main" xmlns="" id="{2220FE53-A369-4555-9C96-9657B6B0A9D4}"/>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28" name="文本框 127">
              <a:extLst>
                <a:ext uri="{FF2B5EF4-FFF2-40B4-BE49-F238E27FC236}">
                  <a16:creationId xmlns:a16="http://schemas.microsoft.com/office/drawing/2014/main" xmlns="" id="{EB8356A7-2806-4F04-9EE9-3B83EF02168F}"/>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129" name="圆角矩形 83">
            <a:extLst>
              <a:ext uri="{FF2B5EF4-FFF2-40B4-BE49-F238E27FC236}">
                <a16:creationId xmlns:a16="http://schemas.microsoft.com/office/drawing/2014/main" xmlns="" id="{18B50AC8-30AC-4D22-BC22-E84A31624557}"/>
              </a:ext>
            </a:extLst>
          </p:cNvPr>
          <p:cNvSpPr/>
          <p:nvPr/>
        </p:nvSpPr>
        <p:spPr bwMode="gray">
          <a:xfrm>
            <a:off x="634948" y="3310068"/>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0" name="组合 129">
            <a:extLst>
              <a:ext uri="{FF2B5EF4-FFF2-40B4-BE49-F238E27FC236}">
                <a16:creationId xmlns:a16="http://schemas.microsoft.com/office/drawing/2014/main" xmlns="" id="{6A8475DE-39A6-4C97-88E1-3B559EEFB92A}"/>
              </a:ext>
            </a:extLst>
          </p:cNvPr>
          <p:cNvGrpSpPr/>
          <p:nvPr/>
        </p:nvGrpSpPr>
        <p:grpSpPr bwMode="gray">
          <a:xfrm>
            <a:off x="1957321" y="4639022"/>
            <a:ext cx="575533" cy="706640"/>
            <a:chOff x="4073209" y="4947622"/>
            <a:chExt cx="575533" cy="706640"/>
          </a:xfrm>
        </p:grpSpPr>
        <p:pic>
          <p:nvPicPr>
            <p:cNvPr id="131" name="Picture 12" descr="E:\2016.01\1.12 扁平化图标\蓝色\AR-蓝色最新-40.png">
              <a:extLst>
                <a:ext uri="{FF2B5EF4-FFF2-40B4-BE49-F238E27FC236}">
                  <a16:creationId xmlns:a16="http://schemas.microsoft.com/office/drawing/2014/main" xmlns="" id="{AB9F18A9-A018-47F2-A4E8-49FDABF9F78B}"/>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32" name="文本框 131">
              <a:extLst>
                <a:ext uri="{FF2B5EF4-FFF2-40B4-BE49-F238E27FC236}">
                  <a16:creationId xmlns:a16="http://schemas.microsoft.com/office/drawing/2014/main" xmlns="" id="{CA93159F-E176-4D8D-904C-C9E2F3449007}"/>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133" name="圆角矩形 87">
            <a:extLst>
              <a:ext uri="{FF2B5EF4-FFF2-40B4-BE49-F238E27FC236}">
                <a16:creationId xmlns:a16="http://schemas.microsoft.com/office/drawing/2014/main" xmlns="" id="{E12DA242-0E37-4801-914C-FFC57621702D}"/>
              </a:ext>
            </a:extLst>
          </p:cNvPr>
          <p:cNvSpPr/>
          <p:nvPr/>
        </p:nvSpPr>
        <p:spPr bwMode="gray">
          <a:xfrm>
            <a:off x="634948" y="4391448"/>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圆角矩形 91">
            <a:extLst>
              <a:ext uri="{FF2B5EF4-FFF2-40B4-BE49-F238E27FC236}">
                <a16:creationId xmlns:a16="http://schemas.microsoft.com/office/drawing/2014/main" xmlns="" id="{F423BAA0-A403-4D12-B6B1-466C19454056}"/>
              </a:ext>
            </a:extLst>
          </p:cNvPr>
          <p:cNvSpPr/>
          <p:nvPr/>
        </p:nvSpPr>
        <p:spPr bwMode="gray">
          <a:xfrm flipH="1">
            <a:off x="9176726" y="3310068"/>
            <a:ext cx="234364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95">
            <a:extLst>
              <a:ext uri="{FF2B5EF4-FFF2-40B4-BE49-F238E27FC236}">
                <a16:creationId xmlns:a16="http://schemas.microsoft.com/office/drawing/2014/main" xmlns="" id="{2C4A39D3-C0BF-4C75-813C-1099AA860325}"/>
              </a:ext>
            </a:extLst>
          </p:cNvPr>
          <p:cNvSpPr/>
          <p:nvPr/>
        </p:nvSpPr>
        <p:spPr bwMode="gray">
          <a:xfrm flipH="1">
            <a:off x="9188550" y="4391448"/>
            <a:ext cx="234364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6" name="直接连接符 135">
            <a:extLst>
              <a:ext uri="{FF2B5EF4-FFF2-40B4-BE49-F238E27FC236}">
                <a16:creationId xmlns:a16="http://schemas.microsoft.com/office/drawing/2014/main" xmlns="" id="{4EB12958-7795-478D-98B2-418699837C86}"/>
              </a:ext>
            </a:extLst>
          </p:cNvPr>
          <p:cNvCxnSpPr>
            <a:stCxn id="127" idx="3"/>
            <a:endCxn id="120" idx="1"/>
          </p:cNvCxnSpPr>
          <p:nvPr/>
        </p:nvCxnSpPr>
        <p:spPr bwMode="gray">
          <a:xfrm>
            <a:off x="2509145" y="3778551"/>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25C3CD8C-E8C4-4043-A0C8-3BB9BFFDAF39}"/>
              </a:ext>
            </a:extLst>
          </p:cNvPr>
          <p:cNvCxnSpPr>
            <a:stCxn id="131" idx="3"/>
            <a:endCxn id="120" idx="1"/>
          </p:cNvCxnSpPr>
          <p:nvPr/>
        </p:nvCxnSpPr>
        <p:spPr bwMode="gray">
          <a:xfrm flipV="1">
            <a:off x="2497321" y="4200635"/>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556A63BB-80DA-40A6-874B-7B1606755359}"/>
              </a:ext>
            </a:extLst>
          </p:cNvPr>
          <p:cNvCxnSpPr>
            <a:stCxn id="122" idx="3"/>
          </p:cNvCxnSpPr>
          <p:nvPr/>
        </p:nvCxnSpPr>
        <p:spPr bwMode="gray">
          <a:xfrm flipV="1">
            <a:off x="8170741" y="3778551"/>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523A59E8-B25A-4EAE-A5C1-27E1AC9F7A0E}"/>
              </a:ext>
            </a:extLst>
          </p:cNvPr>
          <p:cNvCxnSpPr>
            <a:stCxn id="122" idx="3"/>
          </p:cNvCxnSpPr>
          <p:nvPr/>
        </p:nvCxnSpPr>
        <p:spPr bwMode="gray">
          <a:xfrm>
            <a:off x="8170741" y="4200635"/>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a16="http://schemas.microsoft.com/office/drawing/2014/main" xmlns="" id="{B1EA5561-CA73-4A9D-9828-0EB9D166A0A0}"/>
              </a:ext>
            </a:extLst>
          </p:cNvPr>
          <p:cNvSpPr txBox="1"/>
          <p:nvPr/>
        </p:nvSpPr>
        <p:spPr bwMode="gray">
          <a:xfrm>
            <a:off x="692214" y="3429000"/>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41" name="文本框 140">
            <a:extLst>
              <a:ext uri="{FF2B5EF4-FFF2-40B4-BE49-F238E27FC236}">
                <a16:creationId xmlns:a16="http://schemas.microsoft.com/office/drawing/2014/main" xmlns="" id="{08E4DE79-F350-40AE-A085-82853C33FFA2}"/>
              </a:ext>
            </a:extLst>
          </p:cNvPr>
          <p:cNvSpPr txBox="1"/>
          <p:nvPr/>
        </p:nvSpPr>
        <p:spPr bwMode="gray">
          <a:xfrm>
            <a:off x="705050" y="4750433"/>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42" name="文本框 141">
            <a:extLst>
              <a:ext uri="{FF2B5EF4-FFF2-40B4-BE49-F238E27FC236}">
                <a16:creationId xmlns:a16="http://schemas.microsoft.com/office/drawing/2014/main" xmlns="" id="{C9CBB318-DCAC-46B4-BC2C-5F51D09D46B0}"/>
              </a:ext>
            </a:extLst>
          </p:cNvPr>
          <p:cNvSpPr txBox="1"/>
          <p:nvPr/>
        </p:nvSpPr>
        <p:spPr bwMode="gray">
          <a:xfrm>
            <a:off x="734976" y="3953573"/>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43" name="文本框 142">
            <a:extLst>
              <a:ext uri="{FF2B5EF4-FFF2-40B4-BE49-F238E27FC236}">
                <a16:creationId xmlns:a16="http://schemas.microsoft.com/office/drawing/2014/main" xmlns="" id="{47B57718-5F7F-4FA5-BB86-CEAE41B10637}"/>
              </a:ext>
            </a:extLst>
          </p:cNvPr>
          <p:cNvSpPr txBox="1"/>
          <p:nvPr/>
        </p:nvSpPr>
        <p:spPr bwMode="gray">
          <a:xfrm>
            <a:off x="734976" y="5061231"/>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44" name="文本框 143">
            <a:extLst>
              <a:ext uri="{FF2B5EF4-FFF2-40B4-BE49-F238E27FC236}">
                <a16:creationId xmlns:a16="http://schemas.microsoft.com/office/drawing/2014/main" xmlns="" id="{EC723847-58B7-4E31-BA50-AD8A74362453}"/>
              </a:ext>
            </a:extLst>
          </p:cNvPr>
          <p:cNvSpPr txBox="1"/>
          <p:nvPr/>
        </p:nvSpPr>
        <p:spPr bwMode="gray">
          <a:xfrm>
            <a:off x="9929513" y="3932629"/>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45" name="文本框 144">
            <a:extLst>
              <a:ext uri="{FF2B5EF4-FFF2-40B4-BE49-F238E27FC236}">
                <a16:creationId xmlns:a16="http://schemas.microsoft.com/office/drawing/2014/main" xmlns="" id="{597054F6-EC7E-4FE2-B72B-02FCBDAA306B}"/>
              </a:ext>
            </a:extLst>
          </p:cNvPr>
          <p:cNvSpPr txBox="1"/>
          <p:nvPr/>
        </p:nvSpPr>
        <p:spPr bwMode="gray">
          <a:xfrm>
            <a:off x="9929513" y="5052162"/>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146" name="组合 145">
            <a:extLst>
              <a:ext uri="{FF2B5EF4-FFF2-40B4-BE49-F238E27FC236}">
                <a16:creationId xmlns:a16="http://schemas.microsoft.com/office/drawing/2014/main" xmlns="" id="{02944167-CC70-47D8-AAEE-E87FBC990AA2}"/>
              </a:ext>
            </a:extLst>
          </p:cNvPr>
          <p:cNvGrpSpPr/>
          <p:nvPr/>
        </p:nvGrpSpPr>
        <p:grpSpPr bwMode="gray">
          <a:xfrm>
            <a:off x="4214758" y="4057853"/>
            <a:ext cx="3415982" cy="338554"/>
            <a:chOff x="4404482" y="4846588"/>
            <a:chExt cx="3415982" cy="338554"/>
          </a:xfrm>
        </p:grpSpPr>
        <p:sp>
          <p:nvSpPr>
            <p:cNvPr id="147" name="Can 9">
              <a:extLst>
                <a:ext uri="{FF2B5EF4-FFF2-40B4-BE49-F238E27FC236}">
                  <a16:creationId xmlns:a16="http://schemas.microsoft.com/office/drawing/2014/main" xmlns="" id="{62C1E66A-9365-4505-877D-A6ECF7AC0A30}"/>
                </a:ext>
              </a:extLst>
            </p:cNvPr>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a:extLst>
                <a:ext uri="{FF2B5EF4-FFF2-40B4-BE49-F238E27FC236}">
                  <a16:creationId xmlns:a16="http://schemas.microsoft.com/office/drawing/2014/main" xmlns="" id="{70013D96-47D5-46E5-9D8E-ED9E3EC613CF}"/>
                </a:ext>
              </a:extLst>
            </p:cNvPr>
            <p:cNvSpPr txBox="1"/>
            <p:nvPr/>
          </p:nvSpPr>
          <p:spPr bwMode="gray">
            <a:xfrm>
              <a:off x="5627470" y="4846588"/>
              <a:ext cx="984565" cy="338554"/>
            </a:xfrm>
            <a:prstGeom prst="rect">
              <a:avLst/>
            </a:prstGeom>
            <a:noFill/>
          </p:spPr>
          <p:txBody>
            <a:bodyPr wrap="none" rtlCol="0">
              <a:noAutofit/>
            </a:bodyPr>
            <a:lstStyle/>
            <a:p>
              <a:pP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149" name="文本框 148">
            <a:extLst>
              <a:ext uri="{FF2B5EF4-FFF2-40B4-BE49-F238E27FC236}">
                <a16:creationId xmlns:a16="http://schemas.microsoft.com/office/drawing/2014/main" xmlns="" id="{05BFFC8F-385D-492C-BEA8-B21AD916A239}"/>
              </a:ext>
            </a:extLst>
          </p:cNvPr>
          <p:cNvSpPr txBox="1"/>
          <p:nvPr/>
        </p:nvSpPr>
        <p:spPr bwMode="gray">
          <a:xfrm rot="20416982">
            <a:off x="8108197" y="3571916"/>
            <a:ext cx="1068530" cy="276999"/>
          </a:xfrm>
          <a:prstGeom prst="rect">
            <a:avLst/>
          </a:prstGeom>
          <a:noFill/>
          <a:ln w="28575">
            <a:no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50" name="文本框 149">
            <a:extLst>
              <a:ext uri="{FF2B5EF4-FFF2-40B4-BE49-F238E27FC236}">
                <a16:creationId xmlns:a16="http://schemas.microsoft.com/office/drawing/2014/main" xmlns="" id="{937B8F54-372C-4B8F-A2EE-A4A614D17546}"/>
              </a:ext>
            </a:extLst>
          </p:cNvPr>
          <p:cNvSpPr txBox="1"/>
          <p:nvPr/>
        </p:nvSpPr>
        <p:spPr bwMode="gray">
          <a:xfrm rot="1791987">
            <a:off x="8072294" y="4640975"/>
            <a:ext cx="1094890" cy="276999"/>
          </a:xfrm>
          <a:prstGeom prst="rect">
            <a:avLst/>
          </a:prstGeom>
          <a:noFill/>
          <a:ln w="28575">
            <a:noFill/>
          </a:ln>
        </p:spPr>
        <p:txBody>
          <a:bodyPr wrap="square" lIns="0" rIns="0"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151" name="直接箭头连接符 150">
            <a:extLst>
              <a:ext uri="{FF2B5EF4-FFF2-40B4-BE49-F238E27FC236}">
                <a16:creationId xmlns:a16="http://schemas.microsoft.com/office/drawing/2014/main" xmlns="" id="{EC6CAB3A-6585-4442-8B87-FF8CFE77F79B}"/>
              </a:ext>
            </a:extLst>
          </p:cNvPr>
          <p:cNvCxnSpPr/>
          <p:nvPr/>
        </p:nvCxnSpPr>
        <p:spPr bwMode="gray">
          <a:xfrm flipV="1">
            <a:off x="8130510" y="3310287"/>
            <a:ext cx="842215" cy="332874"/>
          </a:xfrm>
          <a:prstGeom prst="straightConnector1">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52" name="直接箭头连接符 151">
            <a:extLst>
              <a:ext uri="{FF2B5EF4-FFF2-40B4-BE49-F238E27FC236}">
                <a16:creationId xmlns:a16="http://schemas.microsoft.com/office/drawing/2014/main" xmlns="" id="{575F43B9-0B5F-41AD-A36E-C18804D98693}"/>
              </a:ext>
            </a:extLst>
          </p:cNvPr>
          <p:cNvCxnSpPr/>
          <p:nvPr/>
        </p:nvCxnSpPr>
        <p:spPr bwMode="gray">
          <a:xfrm>
            <a:off x="8076031" y="4779474"/>
            <a:ext cx="763945" cy="429585"/>
          </a:xfrm>
          <a:prstGeom prst="straightConnector1">
            <a:avLst/>
          </a:prstGeom>
          <a:ln w="127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53" name="Text Box 19">
            <a:extLst>
              <a:ext uri="{FF2B5EF4-FFF2-40B4-BE49-F238E27FC236}">
                <a16:creationId xmlns:a16="http://schemas.microsoft.com/office/drawing/2014/main" xmlns="" id="{79011A18-8F02-47B5-AF15-F89D9385FEDC}"/>
              </a:ext>
            </a:extLst>
          </p:cNvPr>
          <p:cNvSpPr txBox="1">
            <a:spLocks noChangeArrowheads="1"/>
          </p:cNvSpPr>
          <p:nvPr/>
        </p:nvSpPr>
        <p:spPr bwMode="gray">
          <a:xfrm>
            <a:off x="4292910" y="2459516"/>
            <a:ext cx="2934666" cy="748576"/>
          </a:xfrm>
          <a:prstGeom prst="rect">
            <a:avLst/>
          </a:prstGeom>
          <a:solidFill>
            <a:srgbClr val="30B5C5"/>
          </a:solidFill>
          <a:ln w="19050">
            <a:noFill/>
            <a:miter lim="800000"/>
            <a:headEnd/>
            <a:tailEnd/>
          </a:ln>
          <a:effec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Note that route reachability does not mean data reachability.</a:t>
            </a:r>
          </a:p>
        </p:txBody>
      </p:sp>
      <p:grpSp>
        <p:nvGrpSpPr>
          <p:cNvPr id="154" name="组合 153">
            <a:extLst>
              <a:ext uri="{FF2B5EF4-FFF2-40B4-BE49-F238E27FC236}">
                <a16:creationId xmlns:a16="http://schemas.microsoft.com/office/drawing/2014/main" xmlns="" id="{E45EE9D1-2970-4BA5-A916-0A1F948FDD99}"/>
              </a:ext>
            </a:extLst>
          </p:cNvPr>
          <p:cNvGrpSpPr/>
          <p:nvPr/>
        </p:nvGrpSpPr>
        <p:grpSpPr bwMode="gray">
          <a:xfrm>
            <a:off x="9303407" y="3557642"/>
            <a:ext cx="540000" cy="723926"/>
            <a:chOff x="4073209" y="4947622"/>
            <a:chExt cx="540000" cy="723926"/>
          </a:xfrm>
        </p:grpSpPr>
        <p:pic>
          <p:nvPicPr>
            <p:cNvPr id="155" name="Picture 12" descr="E:\2016.01\1.12 扁平化图标\蓝色\AR-蓝色最新-40.png">
              <a:extLst>
                <a:ext uri="{FF2B5EF4-FFF2-40B4-BE49-F238E27FC236}">
                  <a16:creationId xmlns:a16="http://schemas.microsoft.com/office/drawing/2014/main" xmlns="" id="{8E73197A-607B-4B08-9F7E-82C80B86C544}"/>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56" name="文本框 155">
              <a:extLst>
                <a:ext uri="{FF2B5EF4-FFF2-40B4-BE49-F238E27FC236}">
                  <a16:creationId xmlns:a16="http://schemas.microsoft.com/office/drawing/2014/main" xmlns="" id="{ED8F0255-EA8A-4826-9E67-A0E60243BF8A}"/>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57" name="组合 156">
            <a:extLst>
              <a:ext uri="{FF2B5EF4-FFF2-40B4-BE49-F238E27FC236}">
                <a16:creationId xmlns:a16="http://schemas.microsoft.com/office/drawing/2014/main" xmlns="" id="{FAA5A91C-3BC1-4E4C-9A7F-544B2F25F413}"/>
              </a:ext>
            </a:extLst>
          </p:cNvPr>
          <p:cNvGrpSpPr/>
          <p:nvPr/>
        </p:nvGrpSpPr>
        <p:grpSpPr bwMode="gray">
          <a:xfrm>
            <a:off x="9315231" y="4639022"/>
            <a:ext cx="552270" cy="723926"/>
            <a:chOff x="4060939" y="4947622"/>
            <a:chExt cx="552270" cy="723926"/>
          </a:xfrm>
        </p:grpSpPr>
        <p:pic>
          <p:nvPicPr>
            <p:cNvPr id="158" name="Picture 12" descr="E:\2016.01\1.12 扁平化图标\蓝色\AR-蓝色最新-40.png">
              <a:extLst>
                <a:ext uri="{FF2B5EF4-FFF2-40B4-BE49-F238E27FC236}">
                  <a16:creationId xmlns:a16="http://schemas.microsoft.com/office/drawing/2014/main" xmlns="" id="{B4FC0BF4-64E6-4753-860A-0C60F7007DBF}"/>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59" name="文本框 158">
              <a:extLst>
                <a:ext uri="{FF2B5EF4-FFF2-40B4-BE49-F238E27FC236}">
                  <a16:creationId xmlns:a16="http://schemas.microsoft.com/office/drawing/2014/main" xmlns="" id="{19BCF8CB-B8D4-4FF7-B9E7-E46E64DC8D13}"/>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53"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54"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2166718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barn(inVertical)">
                                      <p:cBhvr>
                                        <p:cTn id="7"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201F87-5A41-4F26-B10C-21EECA2412D1}"/>
              </a:ext>
            </a:extLst>
          </p:cNvPr>
          <p:cNvSpPr>
            <a:spLocks noGrp="1"/>
          </p:cNvSpPr>
          <p:nvPr>
            <p:ph type="title"/>
          </p:nvPr>
        </p:nvSpPr>
        <p:spPr bwMode="gray"/>
        <p:txBody>
          <a:bodyPr/>
          <a:lstStyle/>
          <a:p>
            <a:r>
              <a:rPr lang="en-US" dirty="0" smtClean="0"/>
              <a:t>Problems Encountered During Data Forwarding</a:t>
            </a:r>
            <a:endParaRPr lang="en-US" dirty="0"/>
          </a:p>
        </p:txBody>
      </p:sp>
      <p:sp>
        <p:nvSpPr>
          <p:cNvPr id="6" name="圆角矩形 3">
            <a:extLst>
              <a:ext uri="{FF2B5EF4-FFF2-40B4-BE49-F238E27FC236}">
                <a16:creationId xmlns:a16="http://schemas.microsoft.com/office/drawing/2014/main" xmlns="" id="{0600A457-23FF-4D26-AC5E-FA178D934147}"/>
              </a:ext>
            </a:extLst>
          </p:cNvPr>
          <p:cNvSpPr/>
          <p:nvPr/>
        </p:nvSpPr>
        <p:spPr bwMode="gray">
          <a:xfrm>
            <a:off x="4103749" y="3862135"/>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a16="http://schemas.microsoft.com/office/drawing/2014/main" xmlns="" id="{2C2C8F1B-1914-42F5-B542-28B7E6396238}"/>
              </a:ext>
            </a:extLst>
          </p:cNvPr>
          <p:cNvSpPr txBox="1"/>
          <p:nvPr/>
        </p:nvSpPr>
        <p:spPr bwMode="gray">
          <a:xfrm>
            <a:off x="5300750" y="5263198"/>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8" name="组合 7">
            <a:extLst>
              <a:ext uri="{FF2B5EF4-FFF2-40B4-BE49-F238E27FC236}">
                <a16:creationId xmlns:a16="http://schemas.microsoft.com/office/drawing/2014/main" xmlns="" id="{3F547F6F-B6CE-44CD-88F8-1914CE96E616}"/>
              </a:ext>
            </a:extLst>
          </p:cNvPr>
          <p:cNvGrpSpPr/>
          <p:nvPr/>
        </p:nvGrpSpPr>
        <p:grpSpPr bwMode="gray">
          <a:xfrm>
            <a:off x="2158869" y="3990777"/>
            <a:ext cx="550687" cy="712575"/>
            <a:chOff x="4073209" y="4947622"/>
            <a:chExt cx="550687" cy="712575"/>
          </a:xfrm>
        </p:grpSpPr>
        <p:pic>
          <p:nvPicPr>
            <p:cNvPr id="9" name="Picture 12" descr="E:\2016.01\1.12 扁平化图标\蓝色\AR-蓝色最新-40.png">
              <a:extLst>
                <a:ext uri="{FF2B5EF4-FFF2-40B4-BE49-F238E27FC236}">
                  <a16:creationId xmlns:a16="http://schemas.microsoft.com/office/drawing/2014/main" xmlns="" id="{9ED8AA79-D2D4-4C4B-9200-63F4F6D2A62D}"/>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0" name="文本框 9">
              <a:extLst>
                <a:ext uri="{FF2B5EF4-FFF2-40B4-BE49-F238E27FC236}">
                  <a16:creationId xmlns:a16="http://schemas.microsoft.com/office/drawing/2014/main" xmlns="" id="{D516118E-0DF5-4A94-BC54-D3FDEA942471}"/>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11" name="圆角矩形 19">
            <a:extLst>
              <a:ext uri="{FF2B5EF4-FFF2-40B4-BE49-F238E27FC236}">
                <a16:creationId xmlns:a16="http://schemas.microsoft.com/office/drawing/2014/main" xmlns="" id="{F8598623-375F-43A2-B9E8-831264DAA933}"/>
              </a:ext>
            </a:extLst>
          </p:cNvPr>
          <p:cNvSpPr/>
          <p:nvPr/>
        </p:nvSpPr>
        <p:spPr bwMode="gray">
          <a:xfrm>
            <a:off x="824672" y="3743203"/>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组合 11">
            <a:extLst>
              <a:ext uri="{FF2B5EF4-FFF2-40B4-BE49-F238E27FC236}">
                <a16:creationId xmlns:a16="http://schemas.microsoft.com/office/drawing/2014/main" xmlns="" id="{C1BA2024-21A8-4B87-8C2D-13418EF837B6}"/>
              </a:ext>
            </a:extLst>
          </p:cNvPr>
          <p:cNvGrpSpPr/>
          <p:nvPr/>
        </p:nvGrpSpPr>
        <p:grpSpPr bwMode="gray">
          <a:xfrm>
            <a:off x="2147045" y="5072157"/>
            <a:ext cx="575533" cy="706640"/>
            <a:chOff x="4073209" y="4947622"/>
            <a:chExt cx="575533" cy="706640"/>
          </a:xfrm>
        </p:grpSpPr>
        <p:pic>
          <p:nvPicPr>
            <p:cNvPr id="13" name="Picture 12" descr="E:\2016.01\1.12 扁平化图标\蓝色\AR-蓝色最新-40.png">
              <a:extLst>
                <a:ext uri="{FF2B5EF4-FFF2-40B4-BE49-F238E27FC236}">
                  <a16:creationId xmlns:a16="http://schemas.microsoft.com/office/drawing/2014/main" xmlns="" id="{BA0932D0-A1E9-49ED-B4ED-EF99B8970738}"/>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4" name="文本框 13">
              <a:extLst>
                <a:ext uri="{FF2B5EF4-FFF2-40B4-BE49-F238E27FC236}">
                  <a16:creationId xmlns:a16="http://schemas.microsoft.com/office/drawing/2014/main" xmlns="" id="{280EE350-B797-4C0E-89E6-90A391DB8745}"/>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15" name="圆角矩形 23">
            <a:extLst>
              <a:ext uri="{FF2B5EF4-FFF2-40B4-BE49-F238E27FC236}">
                <a16:creationId xmlns:a16="http://schemas.microsoft.com/office/drawing/2014/main" xmlns="" id="{6426E78A-8CD9-47C1-A376-F7A4796C9D83}"/>
              </a:ext>
            </a:extLst>
          </p:cNvPr>
          <p:cNvSpPr/>
          <p:nvPr/>
        </p:nvSpPr>
        <p:spPr bwMode="gray">
          <a:xfrm>
            <a:off x="824672" y="4824583"/>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27">
            <a:extLst>
              <a:ext uri="{FF2B5EF4-FFF2-40B4-BE49-F238E27FC236}">
                <a16:creationId xmlns:a16="http://schemas.microsoft.com/office/drawing/2014/main" xmlns="" id="{07485EAA-1483-4ABB-BBFC-58D53A87F79C}"/>
              </a:ext>
            </a:extLst>
          </p:cNvPr>
          <p:cNvSpPr/>
          <p:nvPr/>
        </p:nvSpPr>
        <p:spPr bwMode="gray">
          <a:xfrm flipH="1">
            <a:off x="9341149" y="3753893"/>
            <a:ext cx="2229226"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31">
            <a:extLst>
              <a:ext uri="{FF2B5EF4-FFF2-40B4-BE49-F238E27FC236}">
                <a16:creationId xmlns:a16="http://schemas.microsoft.com/office/drawing/2014/main" xmlns="" id="{29DD8FD4-AD9F-4765-B429-0508B26AAE9A}"/>
              </a:ext>
            </a:extLst>
          </p:cNvPr>
          <p:cNvSpPr/>
          <p:nvPr/>
        </p:nvSpPr>
        <p:spPr bwMode="gray">
          <a:xfrm flipH="1">
            <a:off x="9378274" y="4824583"/>
            <a:ext cx="2229226"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a:extLst>
              <a:ext uri="{FF2B5EF4-FFF2-40B4-BE49-F238E27FC236}">
                <a16:creationId xmlns:a16="http://schemas.microsoft.com/office/drawing/2014/main" xmlns="" id="{7FCB7085-D40E-4011-A801-691242A5BF18}"/>
              </a:ext>
            </a:extLst>
          </p:cNvPr>
          <p:cNvCxnSpPr>
            <a:stCxn id="9" idx="3"/>
            <a:endCxn id="40" idx="1"/>
          </p:cNvCxnSpPr>
          <p:nvPr/>
        </p:nvCxnSpPr>
        <p:spPr bwMode="gray">
          <a:xfrm>
            <a:off x="2698869" y="42116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2EE60F7-71E0-471E-BD9F-D709625FBEB5}"/>
              </a:ext>
            </a:extLst>
          </p:cNvPr>
          <p:cNvCxnSpPr>
            <a:stCxn id="13" idx="3"/>
            <a:endCxn id="40" idx="1"/>
          </p:cNvCxnSpPr>
          <p:nvPr/>
        </p:nvCxnSpPr>
        <p:spPr bwMode="gray">
          <a:xfrm flipV="1">
            <a:off x="2687045" y="46337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6F760BED-7D78-4F18-A599-5F19D20D3B7C}"/>
              </a:ext>
            </a:extLst>
          </p:cNvPr>
          <p:cNvCxnSpPr>
            <a:stCxn id="42" idx="3"/>
          </p:cNvCxnSpPr>
          <p:nvPr/>
        </p:nvCxnSpPr>
        <p:spPr bwMode="gray">
          <a:xfrm flipV="1">
            <a:off x="8360465" y="42116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31DB403B-8F3C-47AE-83D1-01991F1A3418}"/>
              </a:ext>
            </a:extLst>
          </p:cNvPr>
          <p:cNvCxnSpPr>
            <a:stCxn id="42" idx="3"/>
          </p:cNvCxnSpPr>
          <p:nvPr/>
        </p:nvCxnSpPr>
        <p:spPr bwMode="gray">
          <a:xfrm>
            <a:off x="8360465" y="46337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D0E32B53-923F-458A-A3DB-28DB4EDA6063}"/>
              </a:ext>
            </a:extLst>
          </p:cNvPr>
          <p:cNvSpPr txBox="1"/>
          <p:nvPr/>
        </p:nvSpPr>
        <p:spPr bwMode="gray">
          <a:xfrm>
            <a:off x="881938" y="3862135"/>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3" name="文本框 22">
            <a:extLst>
              <a:ext uri="{FF2B5EF4-FFF2-40B4-BE49-F238E27FC236}">
                <a16:creationId xmlns:a16="http://schemas.microsoft.com/office/drawing/2014/main" xmlns="" id="{5CC0D5D4-49A3-4F15-8F45-2A8FD8DC0283}"/>
              </a:ext>
            </a:extLst>
          </p:cNvPr>
          <p:cNvSpPr txBox="1"/>
          <p:nvPr/>
        </p:nvSpPr>
        <p:spPr bwMode="gray">
          <a:xfrm>
            <a:off x="894774" y="5183568"/>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4" name="文本框 23">
            <a:extLst>
              <a:ext uri="{FF2B5EF4-FFF2-40B4-BE49-F238E27FC236}">
                <a16:creationId xmlns:a16="http://schemas.microsoft.com/office/drawing/2014/main" xmlns="" id="{C56A5F89-59EC-45DE-ABBC-B7AB64F08A06}"/>
              </a:ext>
            </a:extLst>
          </p:cNvPr>
          <p:cNvSpPr txBox="1"/>
          <p:nvPr/>
        </p:nvSpPr>
        <p:spPr bwMode="gray">
          <a:xfrm>
            <a:off x="924700" y="4386708"/>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25" name="文本框 24">
            <a:extLst>
              <a:ext uri="{FF2B5EF4-FFF2-40B4-BE49-F238E27FC236}">
                <a16:creationId xmlns:a16="http://schemas.microsoft.com/office/drawing/2014/main" xmlns="" id="{B9EFBAEF-CD48-4E83-BBAA-759FD937AE01}"/>
              </a:ext>
            </a:extLst>
          </p:cNvPr>
          <p:cNvSpPr txBox="1"/>
          <p:nvPr/>
        </p:nvSpPr>
        <p:spPr bwMode="gray">
          <a:xfrm>
            <a:off x="924700" y="5494366"/>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26" name="文本框 25">
            <a:extLst>
              <a:ext uri="{FF2B5EF4-FFF2-40B4-BE49-F238E27FC236}">
                <a16:creationId xmlns:a16="http://schemas.microsoft.com/office/drawing/2014/main" xmlns="" id="{F9DDB9FC-49B0-4A49-AAE8-8617F5D0B78C}"/>
              </a:ext>
            </a:extLst>
          </p:cNvPr>
          <p:cNvSpPr txBox="1"/>
          <p:nvPr/>
        </p:nvSpPr>
        <p:spPr bwMode="gray">
          <a:xfrm>
            <a:off x="10119237" y="4365764"/>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27" name="文本框 26">
            <a:extLst>
              <a:ext uri="{FF2B5EF4-FFF2-40B4-BE49-F238E27FC236}">
                <a16:creationId xmlns:a16="http://schemas.microsoft.com/office/drawing/2014/main" xmlns="" id="{1914C9B7-19AE-422C-B4DE-A267F420A9E5}"/>
              </a:ext>
            </a:extLst>
          </p:cNvPr>
          <p:cNvSpPr txBox="1"/>
          <p:nvPr/>
        </p:nvSpPr>
        <p:spPr bwMode="gray">
          <a:xfrm>
            <a:off x="10119237" y="5485297"/>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53" name="组合 52">
            <a:extLst>
              <a:ext uri="{FF2B5EF4-FFF2-40B4-BE49-F238E27FC236}">
                <a16:creationId xmlns:a16="http://schemas.microsoft.com/office/drawing/2014/main" xmlns="" id="{D18A4703-83E2-42EC-BCFB-2742930296A2}"/>
              </a:ext>
            </a:extLst>
          </p:cNvPr>
          <p:cNvGrpSpPr/>
          <p:nvPr/>
        </p:nvGrpSpPr>
        <p:grpSpPr bwMode="gray">
          <a:xfrm rot="1162593">
            <a:off x="7756947" y="2817276"/>
            <a:ext cx="1891795" cy="1134432"/>
            <a:chOff x="7740742" y="3185938"/>
            <a:chExt cx="1891795" cy="1134435"/>
          </a:xfrm>
        </p:grpSpPr>
        <p:cxnSp>
          <p:nvCxnSpPr>
            <p:cNvPr id="28" name="直接箭头连接符 27">
              <a:extLst>
                <a:ext uri="{FF2B5EF4-FFF2-40B4-BE49-F238E27FC236}">
                  <a16:creationId xmlns:a16="http://schemas.microsoft.com/office/drawing/2014/main" xmlns="" id="{8C0E1306-7A8A-46F1-9CE1-E0DEA4BCA52E}"/>
                </a:ext>
              </a:extLst>
            </p:cNvPr>
            <p:cNvCxnSpPr/>
            <p:nvPr/>
          </p:nvCxnSpPr>
          <p:spPr bwMode="gray">
            <a:xfrm flipV="1">
              <a:off x="8337470" y="3989592"/>
              <a:ext cx="899308" cy="330781"/>
            </a:xfrm>
            <a:prstGeom prst="straightConnector1">
              <a:avLst/>
            </a:prstGeom>
            <a:ln w="19050">
              <a:solidFill>
                <a:srgbClr val="8BC9A0"/>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xmlns="" id="{4D189502-204D-43DE-8123-FE65A63E86DE}"/>
                </a:ext>
              </a:extLst>
            </p:cNvPr>
            <p:cNvGrpSpPr/>
            <p:nvPr/>
          </p:nvGrpSpPr>
          <p:grpSpPr bwMode="gray">
            <a:xfrm>
              <a:off x="7740742" y="3185938"/>
              <a:ext cx="1891795" cy="797141"/>
              <a:chOff x="7810445" y="3224138"/>
              <a:chExt cx="1891795" cy="797141"/>
            </a:xfrm>
          </p:grpSpPr>
          <p:sp>
            <p:nvSpPr>
              <p:cNvPr id="30" name="文本框 29">
                <a:extLst>
                  <a:ext uri="{FF2B5EF4-FFF2-40B4-BE49-F238E27FC236}">
                    <a16:creationId xmlns:a16="http://schemas.microsoft.com/office/drawing/2014/main" xmlns="" id="{FC69DC2B-9FD7-456D-A4AF-F326CA9E3FC1}"/>
                  </a:ext>
                </a:extLst>
              </p:cNvPr>
              <p:cNvSpPr txBox="1"/>
              <p:nvPr/>
            </p:nvSpPr>
            <p:spPr bwMode="gray">
              <a:xfrm rot="20416982">
                <a:off x="7810445" y="3224138"/>
                <a:ext cx="1753903" cy="523221"/>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31" name="文本框 30">
                <a:extLst>
                  <a:ext uri="{FF2B5EF4-FFF2-40B4-BE49-F238E27FC236}">
                    <a16:creationId xmlns:a16="http://schemas.microsoft.com/office/drawing/2014/main" xmlns="" id="{C23DB830-C9B7-46A3-A739-17945AB33D12}"/>
                  </a:ext>
                </a:extLst>
              </p:cNvPr>
              <p:cNvSpPr txBox="1"/>
              <p:nvPr/>
            </p:nvSpPr>
            <p:spPr bwMode="gray">
              <a:xfrm rot="20416982">
                <a:off x="7948337" y="3713501"/>
                <a:ext cx="1753903" cy="307778"/>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a:t>
                </a:r>
              </a:p>
            </p:txBody>
          </p:sp>
        </p:grpSp>
      </p:grpSp>
      <p:cxnSp>
        <p:nvCxnSpPr>
          <p:cNvPr id="33" name="直接连接符 32">
            <a:extLst>
              <a:ext uri="{FF2B5EF4-FFF2-40B4-BE49-F238E27FC236}">
                <a16:creationId xmlns:a16="http://schemas.microsoft.com/office/drawing/2014/main" xmlns="" id="{8339514E-BFCD-48F1-A5A0-CDC0934C1DD6}"/>
              </a:ext>
            </a:extLst>
          </p:cNvPr>
          <p:cNvCxnSpPr/>
          <p:nvPr/>
        </p:nvCxnSpPr>
        <p:spPr bwMode="gray">
          <a:xfrm>
            <a:off x="6053864" y="1945906"/>
            <a:ext cx="0" cy="268786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1A9C528-F36E-435F-862A-8157EC91411D}"/>
              </a:ext>
            </a:extLst>
          </p:cNvPr>
          <p:cNvCxnSpPr/>
          <p:nvPr/>
        </p:nvCxnSpPr>
        <p:spPr bwMode="gray">
          <a:xfrm>
            <a:off x="4103748" y="2999882"/>
            <a:ext cx="0" cy="167248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xmlns="" id="{881668F5-A097-4A38-B394-3170B924F747}"/>
              </a:ext>
            </a:extLst>
          </p:cNvPr>
          <p:cNvGrpSpPr/>
          <p:nvPr/>
        </p:nvGrpSpPr>
        <p:grpSpPr bwMode="gray">
          <a:xfrm>
            <a:off x="3846898" y="4412861"/>
            <a:ext cx="4513567" cy="723926"/>
            <a:chOff x="4088571" y="4424992"/>
            <a:chExt cx="4513567" cy="723926"/>
          </a:xfrm>
        </p:grpSpPr>
        <p:cxnSp>
          <p:nvCxnSpPr>
            <p:cNvPr id="36" name="直接连接符 35">
              <a:extLst>
                <a:ext uri="{FF2B5EF4-FFF2-40B4-BE49-F238E27FC236}">
                  <a16:creationId xmlns:a16="http://schemas.microsoft.com/office/drawing/2014/main" xmlns="" id="{23E6144F-6CD8-4AC5-9086-6EB4530621C1}"/>
                </a:ext>
              </a:extLst>
            </p:cNvPr>
            <p:cNvCxnSpPr>
              <a:stCxn id="40" idx="3"/>
              <a:endCxn id="42"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xmlns="" id="{F91494D9-30AC-4BD9-8844-2B00B5807180}"/>
                </a:ext>
              </a:extLst>
            </p:cNvPr>
            <p:cNvGrpSpPr/>
            <p:nvPr/>
          </p:nvGrpSpPr>
          <p:grpSpPr bwMode="gray">
            <a:xfrm>
              <a:off x="6067674" y="4424992"/>
              <a:ext cx="540000" cy="723926"/>
              <a:chOff x="5312873" y="4947622"/>
              <a:chExt cx="540000" cy="723926"/>
            </a:xfrm>
          </p:grpSpPr>
          <p:pic>
            <p:nvPicPr>
              <p:cNvPr id="44" name="Picture 12" descr="E:\2016.01\1.12 扁平化图标\蓝色\AR-蓝色最新-40.png">
                <a:extLst>
                  <a:ext uri="{FF2B5EF4-FFF2-40B4-BE49-F238E27FC236}">
                    <a16:creationId xmlns:a16="http://schemas.microsoft.com/office/drawing/2014/main" xmlns="" id="{D5C22EAC-1747-4BFC-9786-581B22F46F99}"/>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45" name="文本框 44">
                <a:extLst>
                  <a:ext uri="{FF2B5EF4-FFF2-40B4-BE49-F238E27FC236}">
                    <a16:creationId xmlns:a16="http://schemas.microsoft.com/office/drawing/2014/main" xmlns="" id="{F961CD05-8A71-4854-A72B-98B003C2916D}"/>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38" name="组合 37">
              <a:extLst>
                <a:ext uri="{FF2B5EF4-FFF2-40B4-BE49-F238E27FC236}">
                  <a16:creationId xmlns:a16="http://schemas.microsoft.com/office/drawing/2014/main" xmlns="" id="{6B84B95F-1586-4529-BFF3-D7E36844DB8A}"/>
                </a:ext>
              </a:extLst>
            </p:cNvPr>
            <p:cNvGrpSpPr/>
            <p:nvPr/>
          </p:nvGrpSpPr>
          <p:grpSpPr bwMode="gray">
            <a:xfrm>
              <a:off x="8062138" y="4424992"/>
              <a:ext cx="540000" cy="714804"/>
              <a:chOff x="8062138" y="4947622"/>
              <a:chExt cx="540000" cy="714804"/>
            </a:xfrm>
          </p:grpSpPr>
          <p:pic>
            <p:nvPicPr>
              <p:cNvPr id="42" name="Picture 12" descr="E:\2016.01\1.12 扁平化图标\蓝色\AR-蓝色最新-40.png">
                <a:extLst>
                  <a:ext uri="{FF2B5EF4-FFF2-40B4-BE49-F238E27FC236}">
                    <a16:creationId xmlns:a16="http://schemas.microsoft.com/office/drawing/2014/main" xmlns="" id="{59C06AC9-7CD8-4BE3-B7F9-C2753AC7172D}"/>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43" name="文本框 42">
                <a:extLst>
                  <a:ext uri="{FF2B5EF4-FFF2-40B4-BE49-F238E27FC236}">
                    <a16:creationId xmlns:a16="http://schemas.microsoft.com/office/drawing/2014/main" xmlns="" id="{4644CE33-54F8-4F13-8471-F670F05BBAFF}"/>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39" name="组合 38">
              <a:extLst>
                <a:ext uri="{FF2B5EF4-FFF2-40B4-BE49-F238E27FC236}">
                  <a16:creationId xmlns:a16="http://schemas.microsoft.com/office/drawing/2014/main" xmlns="" id="{4E02935B-57E2-40C0-BF5C-BDD65408C600}"/>
                </a:ext>
              </a:extLst>
            </p:cNvPr>
            <p:cNvGrpSpPr/>
            <p:nvPr/>
          </p:nvGrpSpPr>
          <p:grpSpPr bwMode="gray">
            <a:xfrm>
              <a:off x="4088571" y="4424992"/>
              <a:ext cx="540000" cy="723926"/>
              <a:chOff x="4088571" y="4947622"/>
              <a:chExt cx="540000" cy="723926"/>
            </a:xfrm>
          </p:grpSpPr>
          <p:pic>
            <p:nvPicPr>
              <p:cNvPr id="40" name="Picture 12" descr="E:\2016.01\1.12 扁平化图标\蓝色\AR-蓝色最新-40.png">
                <a:extLst>
                  <a:ext uri="{FF2B5EF4-FFF2-40B4-BE49-F238E27FC236}">
                    <a16:creationId xmlns:a16="http://schemas.microsoft.com/office/drawing/2014/main" xmlns="" id="{CA5C2D14-CE3B-4C33-B0A5-4779F75C0A21}"/>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41" name="文本框 40">
                <a:extLst>
                  <a:ext uri="{FF2B5EF4-FFF2-40B4-BE49-F238E27FC236}">
                    <a16:creationId xmlns:a16="http://schemas.microsoft.com/office/drawing/2014/main" xmlns="" id="{5F409E87-9BAB-49BB-B07A-0CEBAB89A9A1}"/>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sp>
        <p:nvSpPr>
          <p:cNvPr id="46" name="Text Box 19">
            <a:extLst>
              <a:ext uri="{FF2B5EF4-FFF2-40B4-BE49-F238E27FC236}">
                <a16:creationId xmlns:a16="http://schemas.microsoft.com/office/drawing/2014/main" xmlns="" id="{A75D5D77-8D79-4DCB-943F-A6F1375CF89E}"/>
              </a:ext>
            </a:extLst>
          </p:cNvPr>
          <p:cNvSpPr txBox="1">
            <a:spLocks noChangeArrowheads="1"/>
          </p:cNvSpPr>
          <p:nvPr/>
        </p:nvSpPr>
        <p:spPr bwMode="gray">
          <a:xfrm>
            <a:off x="2545526" y="2476489"/>
            <a:ext cx="3116445" cy="1015200"/>
          </a:xfrm>
          <a:prstGeom prst="rect">
            <a:avLst/>
          </a:prstGeom>
          <a:solidFill>
            <a:srgbClr val="888888"/>
          </a:solidFill>
          <a:ln w="19050">
            <a:solidFill>
              <a:schemeClr val="bg1"/>
            </a:solidFill>
            <a:miter lim="800000"/>
            <a:headEnd/>
            <a:tailEnd/>
          </a:ln>
          <a:effectLst/>
        </p:spPr>
        <p:txBody>
          <a:bodyPr wrap="square" anchor="ctr">
            <a:noAutofit/>
          </a:bodyPr>
          <a:lstStyle>
            <a:defPPr>
              <a:defRPr lang="en-US"/>
            </a:defPPr>
            <a:lvl1pPr algn="ctr">
              <a:defRPr sz="1600">
                <a:solidFill>
                  <a:schemeClr val="bg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fontAlgn="ctr"/>
            <a:r>
              <a:rPr lang="en-US" sz="1400" dirty="0">
                <a:latin typeface="Huawei Sans" panose="020C0503030203020204" pitchFamily="34" charset="0"/>
              </a:rPr>
              <a:t>IP headers do not carry VPN information, and therefore PEs cannot distinguish the VPNs to which the data belongs.</a:t>
            </a:r>
          </a:p>
        </p:txBody>
      </p:sp>
      <p:grpSp>
        <p:nvGrpSpPr>
          <p:cNvPr id="47" name="组合 46">
            <a:extLst>
              <a:ext uri="{FF2B5EF4-FFF2-40B4-BE49-F238E27FC236}">
                <a16:creationId xmlns:a16="http://schemas.microsoft.com/office/drawing/2014/main" xmlns="" id="{7E70B5FD-ABF6-4959-96FD-9DA7440598B5}"/>
              </a:ext>
            </a:extLst>
          </p:cNvPr>
          <p:cNvGrpSpPr/>
          <p:nvPr/>
        </p:nvGrpSpPr>
        <p:grpSpPr bwMode="gray">
          <a:xfrm>
            <a:off x="9493131" y="3990777"/>
            <a:ext cx="540000" cy="723926"/>
            <a:chOff x="4073209" y="4947622"/>
            <a:chExt cx="540000" cy="723926"/>
          </a:xfrm>
        </p:grpSpPr>
        <p:pic>
          <p:nvPicPr>
            <p:cNvPr id="48" name="Picture 12" descr="E:\2016.01\1.12 扁平化图标\蓝色\AR-蓝色最新-40.png">
              <a:extLst>
                <a:ext uri="{FF2B5EF4-FFF2-40B4-BE49-F238E27FC236}">
                  <a16:creationId xmlns:a16="http://schemas.microsoft.com/office/drawing/2014/main" xmlns="" id="{4255085A-5848-4903-BA61-8F516FFA6AAE}"/>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9" name="文本框 48">
              <a:extLst>
                <a:ext uri="{FF2B5EF4-FFF2-40B4-BE49-F238E27FC236}">
                  <a16:creationId xmlns:a16="http://schemas.microsoft.com/office/drawing/2014/main" xmlns="" id="{545B0882-8334-4586-8660-D7A1A79838EB}"/>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0" name="组合 49">
            <a:extLst>
              <a:ext uri="{FF2B5EF4-FFF2-40B4-BE49-F238E27FC236}">
                <a16:creationId xmlns:a16="http://schemas.microsoft.com/office/drawing/2014/main" xmlns="" id="{E3AECA9C-4D9E-4F3F-8CBC-578602C96006}"/>
              </a:ext>
            </a:extLst>
          </p:cNvPr>
          <p:cNvGrpSpPr/>
          <p:nvPr/>
        </p:nvGrpSpPr>
        <p:grpSpPr bwMode="gray">
          <a:xfrm>
            <a:off x="9504955" y="5072157"/>
            <a:ext cx="552270" cy="723926"/>
            <a:chOff x="4060939" y="4947622"/>
            <a:chExt cx="552270" cy="723926"/>
          </a:xfrm>
        </p:grpSpPr>
        <p:pic>
          <p:nvPicPr>
            <p:cNvPr id="51" name="Picture 12" descr="E:\2016.01\1.12 扁平化图标\蓝色\AR-蓝色最新-40.png">
              <a:extLst>
                <a:ext uri="{FF2B5EF4-FFF2-40B4-BE49-F238E27FC236}">
                  <a16:creationId xmlns:a16="http://schemas.microsoft.com/office/drawing/2014/main" xmlns="" id="{332E43F2-5624-461C-AE4B-DF5F902E34C4}"/>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2" name="文本框 51">
              <a:extLst>
                <a:ext uri="{FF2B5EF4-FFF2-40B4-BE49-F238E27FC236}">
                  <a16:creationId xmlns:a16="http://schemas.microsoft.com/office/drawing/2014/main" xmlns="" id="{2D3FA176-A6E6-4F24-BA98-FA61D8AF73C0}"/>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32" name="Text Box 19">
            <a:extLst>
              <a:ext uri="{FF2B5EF4-FFF2-40B4-BE49-F238E27FC236}">
                <a16:creationId xmlns:a16="http://schemas.microsoft.com/office/drawing/2014/main" xmlns="" id="{8A811371-20A2-4F0E-82A8-5D92004FE89C}"/>
              </a:ext>
            </a:extLst>
          </p:cNvPr>
          <p:cNvSpPr txBox="1">
            <a:spLocks noChangeArrowheads="1"/>
          </p:cNvSpPr>
          <p:nvPr/>
        </p:nvSpPr>
        <p:spPr bwMode="gray">
          <a:xfrm>
            <a:off x="4752133" y="1303799"/>
            <a:ext cx="2603462" cy="934495"/>
          </a:xfrm>
          <a:prstGeom prst="rect">
            <a:avLst/>
          </a:prstGeom>
          <a:solidFill>
            <a:srgbClr val="888888"/>
          </a:solidFill>
          <a:ln w="19050">
            <a:solidFill>
              <a:schemeClr val="bg1"/>
            </a:solidFill>
            <a:miter lim="800000"/>
            <a:headEnd/>
            <a:tailEnd/>
          </a:ln>
          <a:effec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P does not have any VPN route and therefore cannot forward packets based on IP addresses.</a:t>
            </a:r>
          </a:p>
        </p:txBody>
      </p:sp>
      <p:sp>
        <p:nvSpPr>
          <p:cNvPr id="54" name="文本框 53">
            <a:extLst>
              <a:ext uri="{FF2B5EF4-FFF2-40B4-BE49-F238E27FC236}">
                <a16:creationId xmlns:a16="http://schemas.microsoft.com/office/drawing/2014/main" xmlns="" id="{8D8A8B96-A5FD-4557-8DD0-0A3FE09E4EC2}"/>
              </a:ext>
            </a:extLst>
          </p:cNvPr>
          <p:cNvSpPr txBox="1"/>
          <p:nvPr/>
        </p:nvSpPr>
        <p:spPr bwMode="gray">
          <a:xfrm>
            <a:off x="8236494" y="2424220"/>
            <a:ext cx="1005403"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Data forwarding</a:t>
            </a:r>
          </a:p>
        </p:txBody>
      </p:sp>
      <p:sp>
        <p:nvSpPr>
          <p:cNvPr id="55"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56"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spc="-2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2005090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6" presetClass="entr" presetSubtype="21"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arn(inVertical)">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barn(inVertical)">
                                      <p:cBhvr>
                                        <p:cTn id="15" dur="500"/>
                                        <p:tgtEl>
                                          <p:spTgt spid="46"/>
                                        </p:tgtEl>
                                      </p:cBhvr>
                                    </p:animEffect>
                                  </p:childTnLst>
                                </p:cTn>
                              </p:par>
                              <p:par>
                                <p:cTn id="16" presetID="16" presetClass="entr" presetSubtype="21"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barn(inVertical)">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201F87-5A41-4F26-B10C-21EECA2412D1}"/>
              </a:ext>
            </a:extLst>
          </p:cNvPr>
          <p:cNvSpPr>
            <a:spLocks noGrp="1"/>
          </p:cNvSpPr>
          <p:nvPr>
            <p:ph type="title"/>
          </p:nvPr>
        </p:nvSpPr>
        <p:spPr bwMode="gray"/>
        <p:txBody>
          <a:bodyPr/>
          <a:lstStyle/>
          <a:p>
            <a:r>
              <a:rPr lang="en-US" smtClean="0"/>
              <a:t>Problem Solving with Two Layers of Labels</a:t>
            </a:r>
            <a:endParaRPr lang="en-US" dirty="0"/>
          </a:p>
        </p:txBody>
      </p:sp>
      <p:sp>
        <p:nvSpPr>
          <p:cNvPr id="53" name="圆角矩形 2">
            <a:extLst>
              <a:ext uri="{FF2B5EF4-FFF2-40B4-BE49-F238E27FC236}">
                <a16:creationId xmlns:a16="http://schemas.microsoft.com/office/drawing/2014/main" xmlns="" id="{516889E2-E4EB-4B42-AF05-944AD633F97D}"/>
              </a:ext>
            </a:extLst>
          </p:cNvPr>
          <p:cNvSpPr/>
          <p:nvPr/>
        </p:nvSpPr>
        <p:spPr bwMode="gray">
          <a:xfrm>
            <a:off x="4103749" y="4217735"/>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D0BA9AA8-F5D1-48F2-BEC1-777415D28A9A}"/>
              </a:ext>
            </a:extLst>
          </p:cNvPr>
          <p:cNvSpPr txBox="1"/>
          <p:nvPr/>
        </p:nvSpPr>
        <p:spPr bwMode="gray">
          <a:xfrm>
            <a:off x="4985305" y="5583261"/>
            <a:ext cx="1590500" cy="307777"/>
          </a:xfrm>
          <a:prstGeom prst="rect">
            <a:avLst/>
          </a:prstGeom>
          <a:noFill/>
        </p:spPr>
        <p:txBody>
          <a:bodyPr wrap="non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5" name="组合 54">
            <a:extLst>
              <a:ext uri="{FF2B5EF4-FFF2-40B4-BE49-F238E27FC236}">
                <a16:creationId xmlns:a16="http://schemas.microsoft.com/office/drawing/2014/main" xmlns="" id="{D5DFA387-48C8-49AD-8737-11621B6E113A}"/>
              </a:ext>
            </a:extLst>
          </p:cNvPr>
          <p:cNvGrpSpPr/>
          <p:nvPr/>
        </p:nvGrpSpPr>
        <p:grpSpPr bwMode="gray">
          <a:xfrm>
            <a:off x="2158869" y="4346377"/>
            <a:ext cx="550687" cy="712575"/>
            <a:chOff x="4073209" y="4947622"/>
            <a:chExt cx="550687" cy="712575"/>
          </a:xfrm>
        </p:grpSpPr>
        <p:pic>
          <p:nvPicPr>
            <p:cNvPr id="56" name="Picture 12" descr="E:\2016.01\1.12 扁平化图标\蓝色\AR-蓝色最新-40.png">
              <a:extLst>
                <a:ext uri="{FF2B5EF4-FFF2-40B4-BE49-F238E27FC236}">
                  <a16:creationId xmlns:a16="http://schemas.microsoft.com/office/drawing/2014/main" xmlns="" id="{F04E58FC-30F7-4BC8-8C99-0FC5DB219CD8}"/>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7" name="文本框 56">
              <a:extLst>
                <a:ext uri="{FF2B5EF4-FFF2-40B4-BE49-F238E27FC236}">
                  <a16:creationId xmlns:a16="http://schemas.microsoft.com/office/drawing/2014/main" xmlns="" id="{3E04DDCE-647B-4F8D-98D5-DDCE945C52A2}"/>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58" name="圆角矩形 7">
            <a:extLst>
              <a:ext uri="{FF2B5EF4-FFF2-40B4-BE49-F238E27FC236}">
                <a16:creationId xmlns:a16="http://schemas.microsoft.com/office/drawing/2014/main" xmlns="" id="{54BC7D41-07EE-457C-9E2D-C4FD965447C5}"/>
              </a:ext>
            </a:extLst>
          </p:cNvPr>
          <p:cNvSpPr/>
          <p:nvPr/>
        </p:nvSpPr>
        <p:spPr bwMode="gray">
          <a:xfrm>
            <a:off x="824672" y="4098803"/>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a:extLst>
              <a:ext uri="{FF2B5EF4-FFF2-40B4-BE49-F238E27FC236}">
                <a16:creationId xmlns:a16="http://schemas.microsoft.com/office/drawing/2014/main" xmlns="" id="{EBAA631C-2111-43C9-97FA-B93212868C23}"/>
              </a:ext>
            </a:extLst>
          </p:cNvPr>
          <p:cNvGrpSpPr/>
          <p:nvPr/>
        </p:nvGrpSpPr>
        <p:grpSpPr bwMode="gray">
          <a:xfrm>
            <a:off x="2147045" y="5427757"/>
            <a:ext cx="575533" cy="706640"/>
            <a:chOff x="4073209" y="4947622"/>
            <a:chExt cx="575533" cy="706640"/>
          </a:xfrm>
        </p:grpSpPr>
        <p:pic>
          <p:nvPicPr>
            <p:cNvPr id="60" name="Picture 12" descr="E:\2016.01\1.12 扁平化图标\蓝色\AR-蓝色最新-40.png">
              <a:extLst>
                <a:ext uri="{FF2B5EF4-FFF2-40B4-BE49-F238E27FC236}">
                  <a16:creationId xmlns:a16="http://schemas.microsoft.com/office/drawing/2014/main" xmlns="" id="{601C7B21-434A-4234-8DFF-72C2EF3D6DD0}"/>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1" name="文本框 60">
              <a:extLst>
                <a:ext uri="{FF2B5EF4-FFF2-40B4-BE49-F238E27FC236}">
                  <a16:creationId xmlns:a16="http://schemas.microsoft.com/office/drawing/2014/main" xmlns="" id="{FBE6F884-2384-4D57-BC0B-0735CA13AB09}"/>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62" name="圆角矩形 11">
            <a:extLst>
              <a:ext uri="{FF2B5EF4-FFF2-40B4-BE49-F238E27FC236}">
                <a16:creationId xmlns:a16="http://schemas.microsoft.com/office/drawing/2014/main" xmlns="" id="{88BBFA9E-5486-4E21-B4C1-E79A01949606}"/>
              </a:ext>
            </a:extLst>
          </p:cNvPr>
          <p:cNvSpPr/>
          <p:nvPr/>
        </p:nvSpPr>
        <p:spPr bwMode="gray">
          <a:xfrm>
            <a:off x="824672" y="5180183"/>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15">
            <a:extLst>
              <a:ext uri="{FF2B5EF4-FFF2-40B4-BE49-F238E27FC236}">
                <a16:creationId xmlns:a16="http://schemas.microsoft.com/office/drawing/2014/main" xmlns="" id="{2B520CB8-B9D3-4B2C-A7B1-3FE9B643026D}"/>
              </a:ext>
            </a:extLst>
          </p:cNvPr>
          <p:cNvSpPr/>
          <p:nvPr/>
        </p:nvSpPr>
        <p:spPr bwMode="gray">
          <a:xfrm flipH="1">
            <a:off x="9341149" y="4109493"/>
            <a:ext cx="2370142"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19">
            <a:extLst>
              <a:ext uri="{FF2B5EF4-FFF2-40B4-BE49-F238E27FC236}">
                <a16:creationId xmlns:a16="http://schemas.microsoft.com/office/drawing/2014/main" xmlns="" id="{D38C8252-A777-4D0D-9596-54D9F8DD8D65}"/>
              </a:ext>
            </a:extLst>
          </p:cNvPr>
          <p:cNvSpPr/>
          <p:nvPr/>
        </p:nvSpPr>
        <p:spPr bwMode="gray">
          <a:xfrm flipH="1">
            <a:off x="9378274" y="5180183"/>
            <a:ext cx="2370142"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a16="http://schemas.microsoft.com/office/drawing/2014/main" xmlns="" id="{BD163E91-21AA-4991-AB5F-C640FEF1850D}"/>
              </a:ext>
            </a:extLst>
          </p:cNvPr>
          <p:cNvCxnSpPr>
            <a:stCxn id="56" idx="3"/>
            <a:endCxn id="80"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7FF843EA-9E03-4AC3-8D4F-2E6581DDCADA}"/>
              </a:ext>
            </a:extLst>
          </p:cNvPr>
          <p:cNvCxnSpPr>
            <a:stCxn id="60" idx="3"/>
            <a:endCxn id="80"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8EB5414F-9006-4429-BB11-5DD5B27CC54F}"/>
              </a:ext>
            </a:extLst>
          </p:cNvPr>
          <p:cNvCxnSpPr>
            <a:stCxn id="82"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BB6F3E3-320E-4C37-9AD9-4846494A5566}"/>
              </a:ext>
            </a:extLst>
          </p:cNvPr>
          <p:cNvCxnSpPr>
            <a:stCxn id="82"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xmlns="" id="{E8C57973-8CDF-419D-9776-1D3ABEE4ABFB}"/>
              </a:ext>
            </a:extLst>
          </p:cNvPr>
          <p:cNvSpPr txBox="1"/>
          <p:nvPr/>
        </p:nvSpPr>
        <p:spPr bwMode="gray">
          <a:xfrm>
            <a:off x="881938" y="4217735"/>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70" name="文本框 69">
            <a:extLst>
              <a:ext uri="{FF2B5EF4-FFF2-40B4-BE49-F238E27FC236}">
                <a16:creationId xmlns:a16="http://schemas.microsoft.com/office/drawing/2014/main" xmlns="" id="{D22A2CD5-D0E8-4BF0-A818-ED9181562FB3}"/>
              </a:ext>
            </a:extLst>
          </p:cNvPr>
          <p:cNvSpPr txBox="1"/>
          <p:nvPr/>
        </p:nvSpPr>
        <p:spPr bwMode="gray">
          <a:xfrm>
            <a:off x="894774" y="5539168"/>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71" name="文本框 70">
            <a:extLst>
              <a:ext uri="{FF2B5EF4-FFF2-40B4-BE49-F238E27FC236}">
                <a16:creationId xmlns:a16="http://schemas.microsoft.com/office/drawing/2014/main" xmlns="" id="{97F4850A-776B-4A4D-A699-B56C96DB2BE3}"/>
              </a:ext>
            </a:extLst>
          </p:cNvPr>
          <p:cNvSpPr txBox="1"/>
          <p:nvPr/>
        </p:nvSpPr>
        <p:spPr bwMode="gray">
          <a:xfrm>
            <a:off x="924700" y="4742308"/>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72" name="文本框 71">
            <a:extLst>
              <a:ext uri="{FF2B5EF4-FFF2-40B4-BE49-F238E27FC236}">
                <a16:creationId xmlns:a16="http://schemas.microsoft.com/office/drawing/2014/main" xmlns="" id="{778C5F49-4514-43DA-B764-F3DBAB01CDDC}"/>
              </a:ext>
            </a:extLst>
          </p:cNvPr>
          <p:cNvSpPr txBox="1"/>
          <p:nvPr/>
        </p:nvSpPr>
        <p:spPr bwMode="gray">
          <a:xfrm>
            <a:off x="924700" y="5849966"/>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73" name="文本框 72">
            <a:extLst>
              <a:ext uri="{FF2B5EF4-FFF2-40B4-BE49-F238E27FC236}">
                <a16:creationId xmlns:a16="http://schemas.microsoft.com/office/drawing/2014/main" xmlns="" id="{6964DE16-86ED-419D-914A-DDDCC74A8EB5}"/>
              </a:ext>
            </a:extLst>
          </p:cNvPr>
          <p:cNvSpPr txBox="1"/>
          <p:nvPr/>
        </p:nvSpPr>
        <p:spPr bwMode="gray">
          <a:xfrm>
            <a:off x="10119237" y="4721364"/>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74" name="文本框 73">
            <a:extLst>
              <a:ext uri="{FF2B5EF4-FFF2-40B4-BE49-F238E27FC236}">
                <a16:creationId xmlns:a16="http://schemas.microsoft.com/office/drawing/2014/main" xmlns="" id="{B9B5F82F-A4FA-4B09-862D-0DD2DC3B424F}"/>
              </a:ext>
            </a:extLst>
          </p:cNvPr>
          <p:cNvSpPr txBox="1"/>
          <p:nvPr/>
        </p:nvSpPr>
        <p:spPr bwMode="gray">
          <a:xfrm>
            <a:off x="10119237" y="5840897"/>
            <a:ext cx="1133644" cy="37241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75" name="组合 74">
            <a:extLst>
              <a:ext uri="{FF2B5EF4-FFF2-40B4-BE49-F238E27FC236}">
                <a16:creationId xmlns:a16="http://schemas.microsoft.com/office/drawing/2014/main" xmlns="" id="{9C539217-53A3-4CF1-AD76-BB9A40F8B1FF}"/>
              </a:ext>
            </a:extLst>
          </p:cNvPr>
          <p:cNvGrpSpPr/>
          <p:nvPr/>
        </p:nvGrpSpPr>
        <p:grpSpPr bwMode="gray">
          <a:xfrm>
            <a:off x="3846898" y="4768461"/>
            <a:ext cx="4513567" cy="723926"/>
            <a:chOff x="4088571" y="4424992"/>
            <a:chExt cx="4513567" cy="723926"/>
          </a:xfrm>
        </p:grpSpPr>
        <p:cxnSp>
          <p:nvCxnSpPr>
            <p:cNvPr id="76" name="直接连接符 75">
              <a:extLst>
                <a:ext uri="{FF2B5EF4-FFF2-40B4-BE49-F238E27FC236}">
                  <a16:creationId xmlns:a16="http://schemas.microsoft.com/office/drawing/2014/main" xmlns="" id="{03E2227B-4655-4AC4-A2AE-3325845FACB3}"/>
                </a:ext>
              </a:extLst>
            </p:cNvPr>
            <p:cNvCxnSpPr>
              <a:stCxn id="80" idx="3"/>
              <a:endCxn id="82"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xmlns="" id="{F4B0E481-7C93-497E-9412-847211E608B9}"/>
                </a:ext>
              </a:extLst>
            </p:cNvPr>
            <p:cNvGrpSpPr/>
            <p:nvPr/>
          </p:nvGrpSpPr>
          <p:grpSpPr bwMode="gray">
            <a:xfrm>
              <a:off x="6067674" y="4424992"/>
              <a:ext cx="540000" cy="723926"/>
              <a:chOff x="5312873" y="4947622"/>
              <a:chExt cx="540000" cy="723926"/>
            </a:xfrm>
          </p:grpSpPr>
          <p:pic>
            <p:nvPicPr>
              <p:cNvPr id="84" name="Picture 12" descr="E:\2016.01\1.12 扁平化图标\蓝色\AR-蓝色最新-40.png">
                <a:extLst>
                  <a:ext uri="{FF2B5EF4-FFF2-40B4-BE49-F238E27FC236}">
                    <a16:creationId xmlns:a16="http://schemas.microsoft.com/office/drawing/2014/main" xmlns="" id="{55B3063D-FF23-4273-9364-D7986FE715F8}"/>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85" name="文本框 84">
                <a:extLst>
                  <a:ext uri="{FF2B5EF4-FFF2-40B4-BE49-F238E27FC236}">
                    <a16:creationId xmlns:a16="http://schemas.microsoft.com/office/drawing/2014/main" xmlns="" id="{D8E104A4-5BBC-4C23-9843-1ECD96D9AC70}"/>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78" name="组合 77">
              <a:extLst>
                <a:ext uri="{FF2B5EF4-FFF2-40B4-BE49-F238E27FC236}">
                  <a16:creationId xmlns:a16="http://schemas.microsoft.com/office/drawing/2014/main" xmlns="" id="{D28C3411-29F3-4B28-929D-27532EB72A44}"/>
                </a:ext>
              </a:extLst>
            </p:cNvPr>
            <p:cNvGrpSpPr/>
            <p:nvPr/>
          </p:nvGrpSpPr>
          <p:grpSpPr bwMode="gray">
            <a:xfrm>
              <a:off x="8062138" y="4424992"/>
              <a:ext cx="540000" cy="714804"/>
              <a:chOff x="8062138" y="4947622"/>
              <a:chExt cx="540000" cy="714804"/>
            </a:xfrm>
          </p:grpSpPr>
          <p:pic>
            <p:nvPicPr>
              <p:cNvPr id="82" name="Picture 12" descr="E:\2016.01\1.12 扁平化图标\蓝色\AR-蓝色最新-40.png">
                <a:extLst>
                  <a:ext uri="{FF2B5EF4-FFF2-40B4-BE49-F238E27FC236}">
                    <a16:creationId xmlns:a16="http://schemas.microsoft.com/office/drawing/2014/main" xmlns="" id="{7D7458BD-6038-43BD-83F5-89C3359783E3}"/>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83" name="文本框 82">
                <a:extLst>
                  <a:ext uri="{FF2B5EF4-FFF2-40B4-BE49-F238E27FC236}">
                    <a16:creationId xmlns:a16="http://schemas.microsoft.com/office/drawing/2014/main" xmlns="" id="{131B8201-C842-4D3D-B520-D18ABE10F410}"/>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79" name="组合 78">
              <a:extLst>
                <a:ext uri="{FF2B5EF4-FFF2-40B4-BE49-F238E27FC236}">
                  <a16:creationId xmlns:a16="http://schemas.microsoft.com/office/drawing/2014/main" xmlns="" id="{68A70A51-D9C0-42C6-8A8B-D9DE02009E74}"/>
                </a:ext>
              </a:extLst>
            </p:cNvPr>
            <p:cNvGrpSpPr/>
            <p:nvPr/>
          </p:nvGrpSpPr>
          <p:grpSpPr bwMode="gray">
            <a:xfrm>
              <a:off x="4088571" y="4424992"/>
              <a:ext cx="540000" cy="723926"/>
              <a:chOff x="4088571" y="4947622"/>
              <a:chExt cx="540000" cy="723926"/>
            </a:xfrm>
          </p:grpSpPr>
          <p:pic>
            <p:nvPicPr>
              <p:cNvPr id="80" name="Picture 12" descr="E:\2016.01\1.12 扁平化图标\蓝色\AR-蓝色最新-40.png">
                <a:extLst>
                  <a:ext uri="{FF2B5EF4-FFF2-40B4-BE49-F238E27FC236}">
                    <a16:creationId xmlns:a16="http://schemas.microsoft.com/office/drawing/2014/main" xmlns="" id="{8E3FC4A4-5B55-4B9D-848D-17F0584A0838}"/>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81" name="文本框 80">
                <a:extLst>
                  <a:ext uri="{FF2B5EF4-FFF2-40B4-BE49-F238E27FC236}">
                    <a16:creationId xmlns:a16="http://schemas.microsoft.com/office/drawing/2014/main" xmlns="" id="{32832479-725F-4804-854D-278BDCB2BAE1}"/>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sp>
        <p:nvSpPr>
          <p:cNvPr id="86" name="文本框 85">
            <a:extLst>
              <a:ext uri="{FF2B5EF4-FFF2-40B4-BE49-F238E27FC236}">
                <a16:creationId xmlns:a16="http://schemas.microsoft.com/office/drawing/2014/main" xmlns="" id="{DF093443-BABD-4F7D-B15F-2DBD8CFDC9DE}"/>
              </a:ext>
            </a:extLst>
          </p:cNvPr>
          <p:cNvSpPr txBox="1"/>
          <p:nvPr/>
        </p:nvSpPr>
        <p:spPr bwMode="gray">
          <a:xfrm>
            <a:off x="6286278" y="2848113"/>
            <a:ext cx="1753903"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87" name="文本框 86">
            <a:extLst>
              <a:ext uri="{FF2B5EF4-FFF2-40B4-BE49-F238E27FC236}">
                <a16:creationId xmlns:a16="http://schemas.microsoft.com/office/drawing/2014/main" xmlns="" id="{C60FF800-4852-4451-9AAF-AF37D847E86B}"/>
              </a:ext>
            </a:extLst>
          </p:cNvPr>
          <p:cNvSpPr txBox="1"/>
          <p:nvPr/>
        </p:nvSpPr>
        <p:spPr bwMode="gray">
          <a:xfrm>
            <a:off x="6286278" y="3318468"/>
            <a:ext cx="1753903"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Data</a:t>
            </a:r>
          </a:p>
        </p:txBody>
      </p:sp>
      <p:sp>
        <p:nvSpPr>
          <p:cNvPr id="88" name="文本框 87">
            <a:extLst>
              <a:ext uri="{FF2B5EF4-FFF2-40B4-BE49-F238E27FC236}">
                <a16:creationId xmlns:a16="http://schemas.microsoft.com/office/drawing/2014/main" xmlns="" id="{5A70BF4E-0AB6-49B2-B218-975AEAFB7505}"/>
              </a:ext>
            </a:extLst>
          </p:cNvPr>
          <p:cNvSpPr txBox="1"/>
          <p:nvPr/>
        </p:nvSpPr>
        <p:spPr bwMode="gray">
          <a:xfrm>
            <a:off x="6286278" y="2571114"/>
            <a:ext cx="1753903" cy="276999"/>
          </a:xfrm>
          <a:prstGeom prst="rect">
            <a:avLst/>
          </a:prstGeom>
          <a:solidFill>
            <a:srgbClr val="30B5C5"/>
          </a:solidFill>
          <a:ln w="28575">
            <a:solidFill>
              <a:srgbClr val="00B0F0"/>
            </a:solidFill>
          </a:ln>
        </p:spPr>
        <p:txBody>
          <a:bodyPr wrap="square" lIns="0" rIns="0" rtlCol="0">
            <a:noAutofit/>
          </a:bodyPr>
          <a:lstStyle>
            <a:defPPr>
              <a:defRPr lang="en-US"/>
            </a:defPPr>
            <a:lvl1pPr algn="ctr">
              <a:defRPr sz="12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Inner label: 8888</a:t>
            </a:r>
          </a:p>
        </p:txBody>
      </p:sp>
      <p:sp>
        <p:nvSpPr>
          <p:cNvPr id="89" name="文本框 88">
            <a:extLst>
              <a:ext uri="{FF2B5EF4-FFF2-40B4-BE49-F238E27FC236}">
                <a16:creationId xmlns:a16="http://schemas.microsoft.com/office/drawing/2014/main" xmlns="" id="{177C2B91-A2DB-43AB-83DB-848B622CAA37}"/>
              </a:ext>
            </a:extLst>
          </p:cNvPr>
          <p:cNvSpPr txBox="1"/>
          <p:nvPr/>
        </p:nvSpPr>
        <p:spPr bwMode="gray">
          <a:xfrm>
            <a:off x="6286278" y="2293706"/>
            <a:ext cx="1753903" cy="276999"/>
          </a:xfrm>
          <a:prstGeom prst="rect">
            <a:avLst/>
          </a:prstGeom>
          <a:solidFill>
            <a:srgbClr val="FFF2CC"/>
          </a:solidFill>
          <a:ln w="28575">
            <a:solidFill>
              <a:schemeClr val="accent2">
                <a:lumMod val="60000"/>
                <a:lumOff val="40000"/>
              </a:schemeClr>
            </a:solidFill>
          </a:ln>
        </p:spPr>
        <p:txBody>
          <a:bodyPr wrap="square" lIns="0" rIns="0" rtlCol="0">
            <a:noAutofit/>
          </a:bodyPr>
          <a:lstStyle>
            <a:defPPr>
              <a:defRPr lang="en-US"/>
            </a:defPPr>
            <a:lvl1pPr algn="ctr">
              <a:defRPr sz="1200"/>
            </a:lvl1pPr>
          </a:lstStyle>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Outer label: 6662</a:t>
            </a:r>
          </a:p>
        </p:txBody>
      </p:sp>
      <p:cxnSp>
        <p:nvCxnSpPr>
          <p:cNvPr id="90" name="直接箭头连接符 89">
            <a:extLst>
              <a:ext uri="{FF2B5EF4-FFF2-40B4-BE49-F238E27FC236}">
                <a16:creationId xmlns:a16="http://schemas.microsoft.com/office/drawing/2014/main" xmlns="" id="{3A9462E1-FA4C-4CAA-840C-70B6DE568F7A}"/>
              </a:ext>
            </a:extLst>
          </p:cNvPr>
          <p:cNvCxnSpPr/>
          <p:nvPr/>
        </p:nvCxnSpPr>
        <p:spPr bwMode="gray">
          <a:xfrm flipH="1">
            <a:off x="6574011" y="3753233"/>
            <a:ext cx="1178437" cy="0"/>
          </a:xfrm>
          <a:prstGeom prst="straightConnector1">
            <a:avLst/>
          </a:prstGeom>
          <a:ln w="12700">
            <a:solidFill>
              <a:srgbClr val="8BC9A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DF5861D5-C722-4D66-B3EE-1BBA3FD656E4}"/>
              </a:ext>
            </a:extLst>
          </p:cNvPr>
          <p:cNvCxnSpPr>
            <a:stCxn id="92" idx="2"/>
            <a:endCxn id="95" idx="1"/>
          </p:cNvCxnSpPr>
          <p:nvPr/>
        </p:nvCxnSpPr>
        <p:spPr bwMode="gray">
          <a:xfrm>
            <a:off x="2783098" y="2166879"/>
            <a:ext cx="1483345" cy="529318"/>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92" name="Text Box 19">
            <a:extLst>
              <a:ext uri="{FF2B5EF4-FFF2-40B4-BE49-F238E27FC236}">
                <a16:creationId xmlns:a16="http://schemas.microsoft.com/office/drawing/2014/main" xmlns="" id="{3E4E3386-321D-4F1D-BDDC-37560261FDE6}"/>
              </a:ext>
            </a:extLst>
          </p:cNvPr>
          <p:cNvSpPr txBox="1">
            <a:spLocks noChangeArrowheads="1"/>
          </p:cNvSpPr>
          <p:nvPr/>
        </p:nvSpPr>
        <p:spPr bwMode="gray">
          <a:xfrm>
            <a:off x="858822" y="1173107"/>
            <a:ext cx="3848551" cy="993772"/>
          </a:xfrm>
          <a:prstGeom prst="rect">
            <a:avLst/>
          </a:prstGeom>
          <a:solidFill>
            <a:srgbClr val="30B5C5"/>
          </a:solidFill>
          <a:ln w="19050">
            <a:solidFill>
              <a:schemeClr val="bg1"/>
            </a:solidFill>
            <a:miter lim="800000"/>
            <a:headEnd/>
            <a:tailEnd/>
          </a:ln>
          <a:effectLst/>
        </p:spPr>
        <p:txBody>
          <a:bodyPr wrap="square" anchor="ctr">
            <a:noAutofit/>
          </a:bodyPr>
          <a:lstStyle>
            <a:defPPr>
              <a:defRPr lang="en-US"/>
            </a:defPPr>
            <a:lvl1pPr algn="ctr">
              <a:defRPr sz="1600">
                <a:solidFill>
                  <a:schemeClr val="bg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fontAlgn="ctr"/>
            <a:r>
              <a:rPr lang="en-US" sz="1400" dirty="0">
                <a:latin typeface="Huawei Sans" panose="020C0503030203020204" pitchFamily="34" charset="0"/>
              </a:rPr>
              <a:t>The inner label (VPN label) is distributed by MP-BGP of each PE to a VPN route. Each PE determines the VPN to which the data belongs according to the inner label.</a:t>
            </a:r>
          </a:p>
        </p:txBody>
      </p:sp>
      <p:sp>
        <p:nvSpPr>
          <p:cNvPr id="93" name="文本框 92">
            <a:extLst>
              <a:ext uri="{FF2B5EF4-FFF2-40B4-BE49-F238E27FC236}">
                <a16:creationId xmlns:a16="http://schemas.microsoft.com/office/drawing/2014/main" xmlns="" id="{31BA5E2F-E806-4453-85BC-4CFB3890152A}"/>
              </a:ext>
            </a:extLst>
          </p:cNvPr>
          <p:cNvSpPr txBox="1"/>
          <p:nvPr/>
        </p:nvSpPr>
        <p:spPr bwMode="gray">
          <a:xfrm>
            <a:off x="4266443" y="2834696"/>
            <a:ext cx="1753903"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94" name="文本框 93">
            <a:extLst>
              <a:ext uri="{FF2B5EF4-FFF2-40B4-BE49-F238E27FC236}">
                <a16:creationId xmlns:a16="http://schemas.microsoft.com/office/drawing/2014/main" xmlns="" id="{370747B6-894A-4A72-8AA3-8FC77335C800}"/>
              </a:ext>
            </a:extLst>
          </p:cNvPr>
          <p:cNvSpPr txBox="1"/>
          <p:nvPr/>
        </p:nvSpPr>
        <p:spPr bwMode="gray">
          <a:xfrm>
            <a:off x="4266443" y="3305051"/>
            <a:ext cx="1753903"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Data</a:t>
            </a:r>
          </a:p>
        </p:txBody>
      </p:sp>
      <p:sp>
        <p:nvSpPr>
          <p:cNvPr id="95" name="文本框 94">
            <a:extLst>
              <a:ext uri="{FF2B5EF4-FFF2-40B4-BE49-F238E27FC236}">
                <a16:creationId xmlns:a16="http://schemas.microsoft.com/office/drawing/2014/main" xmlns="" id="{74D68407-9BED-445C-A5FD-5A721C8AA4BA}"/>
              </a:ext>
            </a:extLst>
          </p:cNvPr>
          <p:cNvSpPr txBox="1"/>
          <p:nvPr/>
        </p:nvSpPr>
        <p:spPr bwMode="gray">
          <a:xfrm>
            <a:off x="4266443" y="2557697"/>
            <a:ext cx="1753903" cy="276999"/>
          </a:xfrm>
          <a:prstGeom prst="rect">
            <a:avLst/>
          </a:prstGeom>
          <a:solidFill>
            <a:srgbClr val="30B5C5"/>
          </a:solidFill>
          <a:ln w="28575">
            <a:solidFill>
              <a:srgbClr val="00B0F0"/>
            </a:solidFill>
          </a:ln>
        </p:spPr>
        <p:txBody>
          <a:bodyPr wrap="square" lIns="0" rIns="0" rtlCol="0">
            <a:noAutofit/>
          </a:bodyPr>
          <a:lstStyle>
            <a:defPPr>
              <a:defRPr lang="en-US"/>
            </a:defPPr>
            <a:lvl1pPr algn="ctr">
              <a:defRPr sz="1200"/>
            </a:lvl1pPr>
          </a:lstStyle>
          <a:p>
            <a:pPr fontAlgn="ctr"/>
            <a:r>
              <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Inner label: 8888</a:t>
            </a:r>
          </a:p>
        </p:txBody>
      </p:sp>
      <p:sp>
        <p:nvSpPr>
          <p:cNvPr id="96" name="文本框 95">
            <a:extLst>
              <a:ext uri="{FF2B5EF4-FFF2-40B4-BE49-F238E27FC236}">
                <a16:creationId xmlns:a16="http://schemas.microsoft.com/office/drawing/2014/main" xmlns="" id="{84ECDEDD-8817-4F21-9C06-8EA6AE2E05C7}"/>
              </a:ext>
            </a:extLst>
          </p:cNvPr>
          <p:cNvSpPr txBox="1"/>
          <p:nvPr/>
        </p:nvSpPr>
        <p:spPr bwMode="gray">
          <a:xfrm>
            <a:off x="4266443" y="2280289"/>
            <a:ext cx="1753903"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Outer label: 6661</a:t>
            </a:r>
          </a:p>
        </p:txBody>
      </p:sp>
      <p:cxnSp>
        <p:nvCxnSpPr>
          <p:cNvPr id="97" name="直接箭头连接符 96">
            <a:extLst>
              <a:ext uri="{FF2B5EF4-FFF2-40B4-BE49-F238E27FC236}">
                <a16:creationId xmlns:a16="http://schemas.microsoft.com/office/drawing/2014/main" xmlns="" id="{D59B517E-91E8-44A0-AFF7-355A184A5DBD}"/>
              </a:ext>
            </a:extLst>
          </p:cNvPr>
          <p:cNvCxnSpPr/>
          <p:nvPr/>
        </p:nvCxnSpPr>
        <p:spPr bwMode="gray">
          <a:xfrm flipH="1">
            <a:off x="4554176" y="3739816"/>
            <a:ext cx="1178437" cy="0"/>
          </a:xfrm>
          <a:prstGeom prst="straightConnector1">
            <a:avLst/>
          </a:prstGeom>
          <a:ln w="12700">
            <a:solidFill>
              <a:srgbClr val="8BC9A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xmlns="" id="{F41FF43A-20AD-4194-A436-BF53F0E17F3D}"/>
              </a:ext>
            </a:extLst>
          </p:cNvPr>
          <p:cNvCxnSpPr/>
          <p:nvPr/>
        </p:nvCxnSpPr>
        <p:spPr bwMode="gray">
          <a:xfrm>
            <a:off x="2795135" y="4138412"/>
            <a:ext cx="783769" cy="337799"/>
          </a:xfrm>
          <a:prstGeom prst="straightConnector1">
            <a:avLst/>
          </a:prstGeom>
          <a:ln w="12700">
            <a:solidFill>
              <a:srgbClr val="8BC9A0"/>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xmlns="" id="{FD647A36-375A-435A-959A-A25A6982E9CF}"/>
              </a:ext>
            </a:extLst>
          </p:cNvPr>
          <p:cNvGrpSpPr/>
          <p:nvPr/>
        </p:nvGrpSpPr>
        <p:grpSpPr bwMode="gray">
          <a:xfrm rot="2559547">
            <a:off x="2329071" y="3482778"/>
            <a:ext cx="1879144" cy="712156"/>
            <a:chOff x="7710084" y="3288882"/>
            <a:chExt cx="1879144" cy="712156"/>
          </a:xfrm>
        </p:grpSpPr>
        <p:sp>
          <p:nvSpPr>
            <p:cNvPr id="100" name="文本框 99">
              <a:extLst>
                <a:ext uri="{FF2B5EF4-FFF2-40B4-BE49-F238E27FC236}">
                  <a16:creationId xmlns:a16="http://schemas.microsoft.com/office/drawing/2014/main" xmlns="" id="{878F70B2-40AA-442A-82CC-D44349B883E9}"/>
                </a:ext>
              </a:extLst>
            </p:cNvPr>
            <p:cNvSpPr txBox="1"/>
            <p:nvPr/>
          </p:nvSpPr>
          <p:spPr bwMode="gray">
            <a:xfrm rot="20416982">
              <a:off x="7710084" y="3288882"/>
              <a:ext cx="1753903"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101" name="文本框 100">
              <a:extLst>
                <a:ext uri="{FF2B5EF4-FFF2-40B4-BE49-F238E27FC236}">
                  <a16:creationId xmlns:a16="http://schemas.microsoft.com/office/drawing/2014/main" xmlns="" id="{54A18E92-6ADD-41AC-9527-A0CD8F07CFC0}"/>
                </a:ext>
              </a:extLst>
            </p:cNvPr>
            <p:cNvSpPr txBox="1"/>
            <p:nvPr/>
          </p:nvSpPr>
          <p:spPr bwMode="gray">
            <a:xfrm rot="20416982">
              <a:off x="7835325" y="3724039"/>
              <a:ext cx="1753903"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Data</a:t>
              </a:r>
            </a:p>
          </p:txBody>
        </p:sp>
      </p:grpSp>
      <p:cxnSp>
        <p:nvCxnSpPr>
          <p:cNvPr id="102" name="直接连接符 101">
            <a:extLst>
              <a:ext uri="{FF2B5EF4-FFF2-40B4-BE49-F238E27FC236}">
                <a16:creationId xmlns:a16="http://schemas.microsoft.com/office/drawing/2014/main" xmlns="" id="{693E9415-D343-4AAB-8E92-016C8355DFCF}"/>
              </a:ext>
            </a:extLst>
          </p:cNvPr>
          <p:cNvCxnSpPr>
            <a:stCxn id="103" idx="2"/>
            <a:endCxn id="89" idx="3"/>
          </p:cNvCxnSpPr>
          <p:nvPr/>
        </p:nvCxnSpPr>
        <p:spPr bwMode="gray">
          <a:xfrm flipH="1">
            <a:off x="8040181" y="2179023"/>
            <a:ext cx="1636543" cy="253183"/>
          </a:xfrm>
          <a:prstGeom prst="line">
            <a:avLst/>
          </a:prstGeom>
          <a:ln w="12700">
            <a:solidFill>
              <a:srgbClr val="81C15F"/>
            </a:solidFill>
          </a:ln>
        </p:spPr>
        <p:style>
          <a:lnRef idx="1">
            <a:schemeClr val="accent1"/>
          </a:lnRef>
          <a:fillRef idx="0">
            <a:schemeClr val="accent1"/>
          </a:fillRef>
          <a:effectRef idx="0">
            <a:schemeClr val="accent1"/>
          </a:effectRef>
          <a:fontRef idx="minor">
            <a:schemeClr val="tx1"/>
          </a:fontRef>
        </p:style>
      </p:cxnSp>
      <p:sp>
        <p:nvSpPr>
          <p:cNvPr id="103" name="Text Box 19">
            <a:extLst>
              <a:ext uri="{FF2B5EF4-FFF2-40B4-BE49-F238E27FC236}">
                <a16:creationId xmlns:a16="http://schemas.microsoft.com/office/drawing/2014/main" xmlns="" id="{44E5E904-37DA-4A15-BE9B-BF6C9E6B9D7F}"/>
              </a:ext>
            </a:extLst>
          </p:cNvPr>
          <p:cNvSpPr txBox="1">
            <a:spLocks noChangeArrowheads="1"/>
          </p:cNvSpPr>
          <p:nvPr/>
        </p:nvSpPr>
        <p:spPr bwMode="gray">
          <a:xfrm>
            <a:off x="7752448" y="1053222"/>
            <a:ext cx="3848551" cy="1125801"/>
          </a:xfrm>
          <a:prstGeom prst="rect">
            <a:avLst/>
          </a:prstGeom>
          <a:solidFill>
            <a:srgbClr val="FFF2CC"/>
          </a:solidFill>
          <a:ln w="19050">
            <a:solidFill>
              <a:schemeClr val="bg1"/>
            </a:solidFill>
            <a:miter lim="800000"/>
            <a:headEnd/>
            <a:tailEnd/>
          </a:ln>
          <a:effectLst/>
        </p:spPr>
        <p:txBody>
          <a:bodyPr wrap="square" anchor="ctr">
            <a:noAutofit/>
          </a:bodyPr>
          <a:lstStyle>
            <a:defPPr>
              <a:defRPr lang="en-US"/>
            </a:defPPr>
            <a:lvl1pPr algn="ctr">
              <a:defRPr sz="1600">
                <a:solidFill>
                  <a:schemeClr val="bg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fontAlgn="ctr"/>
            <a:r>
              <a:rPr lang="en-US" sz="1400" dirty="0">
                <a:solidFill>
                  <a:schemeClr val="tx1"/>
                </a:solidFill>
                <a:latin typeface="Huawei Sans" panose="020C0503030203020204" pitchFamily="34" charset="0"/>
                <a:sym typeface="Huawei Sans" panose="020C0503030203020204" pitchFamily="34" charset="0"/>
              </a:rPr>
              <a:t>The outer label (public network label) is distributed by LDP to the next hop (usually an interface address of a PE) of the VPN route. The P forwards data to a PE according to the outer label.</a:t>
            </a:r>
          </a:p>
        </p:txBody>
      </p:sp>
      <p:grpSp>
        <p:nvGrpSpPr>
          <p:cNvPr id="104" name="组合 103">
            <a:extLst>
              <a:ext uri="{FF2B5EF4-FFF2-40B4-BE49-F238E27FC236}">
                <a16:creationId xmlns:a16="http://schemas.microsoft.com/office/drawing/2014/main" xmlns="" id="{7CE94B11-2460-4508-BD4C-E40C8ADCD19A}"/>
              </a:ext>
            </a:extLst>
          </p:cNvPr>
          <p:cNvGrpSpPr/>
          <p:nvPr/>
        </p:nvGrpSpPr>
        <p:grpSpPr bwMode="gray">
          <a:xfrm>
            <a:off x="5032907" y="4251517"/>
            <a:ext cx="2972546" cy="462756"/>
            <a:chOff x="5287083" y="4251517"/>
            <a:chExt cx="2536132" cy="462756"/>
          </a:xfrm>
        </p:grpSpPr>
        <p:sp>
          <p:nvSpPr>
            <p:cNvPr id="105" name="Can 9">
              <a:extLst>
                <a:ext uri="{FF2B5EF4-FFF2-40B4-BE49-F238E27FC236}">
                  <a16:creationId xmlns:a16="http://schemas.microsoft.com/office/drawing/2014/main" xmlns="" id="{9784D2BB-7536-4694-92BE-B64958872BE6}"/>
                </a:ext>
              </a:extLst>
            </p:cNvPr>
            <p:cNvSpPr/>
            <p:nvPr/>
          </p:nvSpPr>
          <p:spPr bwMode="gray">
            <a:xfrm rot="16200000" flipH="1">
              <a:off x="6311681" y="3226919"/>
              <a:ext cx="462756" cy="251195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a:extLst>
                <a:ext uri="{FF2B5EF4-FFF2-40B4-BE49-F238E27FC236}">
                  <a16:creationId xmlns:a16="http://schemas.microsoft.com/office/drawing/2014/main" xmlns="" id="{5066F82A-BB60-4338-8F80-B70C5764CE86}"/>
                </a:ext>
              </a:extLst>
            </p:cNvPr>
            <p:cNvSpPr txBox="1"/>
            <p:nvPr/>
          </p:nvSpPr>
          <p:spPr bwMode="gray">
            <a:xfrm>
              <a:off x="5690563" y="4298228"/>
              <a:ext cx="2132652"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Public network tunnel</a:t>
              </a:r>
            </a:p>
          </p:txBody>
        </p:sp>
      </p:grpSp>
      <p:grpSp>
        <p:nvGrpSpPr>
          <p:cNvPr id="107" name="组合 106">
            <a:extLst>
              <a:ext uri="{FF2B5EF4-FFF2-40B4-BE49-F238E27FC236}">
                <a16:creationId xmlns:a16="http://schemas.microsoft.com/office/drawing/2014/main" xmlns="" id="{5206DEFC-DEA5-49BE-9E18-98A0632256CC}"/>
              </a:ext>
            </a:extLst>
          </p:cNvPr>
          <p:cNvGrpSpPr/>
          <p:nvPr/>
        </p:nvGrpSpPr>
        <p:grpSpPr bwMode="gray">
          <a:xfrm>
            <a:off x="4287703" y="4301072"/>
            <a:ext cx="983812" cy="361307"/>
            <a:chOff x="2854015" y="6296501"/>
            <a:chExt cx="1518027" cy="361307"/>
          </a:xfrm>
        </p:grpSpPr>
        <p:sp>
          <p:nvSpPr>
            <p:cNvPr id="108" name="Can 225">
              <a:extLst>
                <a:ext uri="{FF2B5EF4-FFF2-40B4-BE49-F238E27FC236}">
                  <a16:creationId xmlns:a16="http://schemas.microsoft.com/office/drawing/2014/main" xmlns="" id="{2CFB995C-B0CB-4FF4-AB89-45E9415596C8}"/>
                </a:ext>
              </a:extLst>
            </p:cNvPr>
            <p:cNvSpPr/>
            <p:nvPr/>
          </p:nvSpPr>
          <p:spPr bwMode="gray">
            <a:xfrm rot="16200000" flipH="1">
              <a:off x="3360566" y="5789950"/>
              <a:ext cx="361307" cy="137441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a:extLst>
                <a:ext uri="{FF2B5EF4-FFF2-40B4-BE49-F238E27FC236}">
                  <a16:creationId xmlns:a16="http://schemas.microsoft.com/office/drawing/2014/main" xmlns="" id="{9AD52BCF-3BEE-4617-95E9-403D2792AEFC}"/>
                </a:ext>
              </a:extLst>
            </p:cNvPr>
            <p:cNvSpPr txBox="1"/>
            <p:nvPr/>
          </p:nvSpPr>
          <p:spPr bwMode="gray">
            <a:xfrm>
              <a:off x="2979000" y="6334050"/>
              <a:ext cx="1393042" cy="307777"/>
            </a:xfrm>
            <a:prstGeom prst="rect">
              <a:avLst/>
            </a:prstGeom>
            <a:solidFill>
              <a:srgbClr val="30B5C5"/>
            </a:solid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traffic</a:t>
              </a:r>
            </a:p>
          </p:txBody>
        </p:sp>
      </p:grpSp>
      <p:grpSp>
        <p:nvGrpSpPr>
          <p:cNvPr id="110" name="组合 109">
            <a:extLst>
              <a:ext uri="{FF2B5EF4-FFF2-40B4-BE49-F238E27FC236}">
                <a16:creationId xmlns:a16="http://schemas.microsoft.com/office/drawing/2014/main" xmlns="" id="{B052EE98-CAA4-4712-ACBF-423B4E778EB8}"/>
              </a:ext>
            </a:extLst>
          </p:cNvPr>
          <p:cNvGrpSpPr/>
          <p:nvPr/>
        </p:nvGrpSpPr>
        <p:grpSpPr bwMode="gray">
          <a:xfrm>
            <a:off x="9493131" y="4346377"/>
            <a:ext cx="540000" cy="723926"/>
            <a:chOff x="4073209" y="4947622"/>
            <a:chExt cx="540000" cy="723926"/>
          </a:xfrm>
        </p:grpSpPr>
        <p:pic>
          <p:nvPicPr>
            <p:cNvPr id="111" name="Picture 12" descr="E:\2016.01\1.12 扁平化图标\蓝色\AR-蓝色最新-40.png">
              <a:extLst>
                <a:ext uri="{FF2B5EF4-FFF2-40B4-BE49-F238E27FC236}">
                  <a16:creationId xmlns:a16="http://schemas.microsoft.com/office/drawing/2014/main" xmlns="" id="{BEB2EE55-B54D-46E3-93EB-2F27A4E0A8B0}"/>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12" name="文本框 111">
              <a:extLst>
                <a:ext uri="{FF2B5EF4-FFF2-40B4-BE49-F238E27FC236}">
                  <a16:creationId xmlns:a16="http://schemas.microsoft.com/office/drawing/2014/main" xmlns="" id="{151B52A5-D961-4273-82B1-C9E3EE8690CB}"/>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13" name="组合 112">
            <a:extLst>
              <a:ext uri="{FF2B5EF4-FFF2-40B4-BE49-F238E27FC236}">
                <a16:creationId xmlns:a16="http://schemas.microsoft.com/office/drawing/2014/main" xmlns="" id="{873BD11B-C45F-4086-A1B7-4748493809B6}"/>
              </a:ext>
            </a:extLst>
          </p:cNvPr>
          <p:cNvGrpSpPr/>
          <p:nvPr/>
        </p:nvGrpSpPr>
        <p:grpSpPr bwMode="gray">
          <a:xfrm>
            <a:off x="9504955" y="5427757"/>
            <a:ext cx="552270" cy="723926"/>
            <a:chOff x="4060939" y="4947622"/>
            <a:chExt cx="552270" cy="723926"/>
          </a:xfrm>
        </p:grpSpPr>
        <p:pic>
          <p:nvPicPr>
            <p:cNvPr id="114" name="Picture 12" descr="E:\2016.01\1.12 扁平化图标\蓝色\AR-蓝色最新-40.png">
              <a:extLst>
                <a:ext uri="{FF2B5EF4-FFF2-40B4-BE49-F238E27FC236}">
                  <a16:creationId xmlns:a16="http://schemas.microsoft.com/office/drawing/2014/main" xmlns="" id="{F7495208-7D8C-4CF1-BF9C-09E641E10061}"/>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15" name="文本框 114">
              <a:extLst>
                <a:ext uri="{FF2B5EF4-FFF2-40B4-BE49-F238E27FC236}">
                  <a16:creationId xmlns:a16="http://schemas.microsoft.com/office/drawing/2014/main" xmlns="" id="{52A7BAA2-424B-45E4-9F22-87CECD568FE4}"/>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116"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117"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spc="-2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64204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inVertical)">
                                      <p:cBhvr>
                                        <p:cTn id="7" dur="500"/>
                                        <p:tgtEl>
                                          <p:spTgt spid="10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barn(inVertical)">
                                      <p:cBhvr>
                                        <p:cTn id="10" dur="500"/>
                                        <p:tgtEl>
                                          <p:spTgt spid="8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barn(inVertical)">
                                      <p:cBhvr>
                                        <p:cTn id="13" dur="500"/>
                                        <p:tgtEl>
                                          <p:spTgt spid="8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barn(inVertical)">
                                      <p:cBhvr>
                                        <p:cTn id="16" dur="500"/>
                                        <p:tgtEl>
                                          <p:spTgt spid="8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barn(inVertical)">
                                      <p:cBhvr>
                                        <p:cTn id="19" dur="500"/>
                                        <p:tgtEl>
                                          <p:spTgt spid="89"/>
                                        </p:tgtEl>
                                      </p:cBhvr>
                                    </p:animEffect>
                                  </p:childTnLst>
                                </p:cTn>
                              </p:par>
                              <p:par>
                                <p:cTn id="20" presetID="16" presetClass="entr" presetSubtype="21" fill="hold"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barn(inVertical)">
                                      <p:cBhvr>
                                        <p:cTn id="22" dur="500"/>
                                        <p:tgtEl>
                                          <p:spTgt spid="90"/>
                                        </p:tgtEl>
                                      </p:cBhvr>
                                    </p:animEffect>
                                  </p:childTnLst>
                                </p:cTn>
                              </p:par>
                              <p:par>
                                <p:cTn id="23" presetID="16" presetClass="entr" presetSubtype="21" fill="hold" nodeType="with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barn(inVertical)">
                                      <p:cBhvr>
                                        <p:cTn id="25" dur="500"/>
                                        <p:tgtEl>
                                          <p:spTgt spid="10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barn(inVertical)">
                                      <p:cBhvr>
                                        <p:cTn id="28" dur="500"/>
                                        <p:tgtEl>
                                          <p:spTgt spid="10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07"/>
                                        </p:tgtEl>
                                        <p:attrNameLst>
                                          <p:attrName>style.visibility</p:attrName>
                                        </p:attrNameLst>
                                      </p:cBhvr>
                                      <p:to>
                                        <p:strVal val="visible"/>
                                      </p:to>
                                    </p:set>
                                    <p:animEffect transition="in" filter="barn(inVertical)">
                                      <p:cBhvr>
                                        <p:cTn id="33" dur="500"/>
                                        <p:tgtEl>
                                          <p:spTgt spid="107"/>
                                        </p:tgtEl>
                                      </p:cBhvr>
                                    </p:animEffect>
                                  </p:childTnLst>
                                </p:cTn>
                              </p:par>
                              <p:par>
                                <p:cTn id="34" presetID="16" presetClass="entr" presetSubtype="21"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barn(inVertical)">
                                      <p:cBhvr>
                                        <p:cTn id="36" dur="500"/>
                                        <p:tgtEl>
                                          <p:spTgt spid="91"/>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barn(inVertical)">
                                      <p:cBhvr>
                                        <p:cTn id="39" dur="500"/>
                                        <p:tgtEl>
                                          <p:spTgt spid="9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barn(inVertical)">
                                      <p:cBhvr>
                                        <p:cTn id="42" dur="500"/>
                                        <p:tgtEl>
                                          <p:spTgt spid="93"/>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barn(inVertical)">
                                      <p:cBhvr>
                                        <p:cTn id="45" dur="500"/>
                                        <p:tgtEl>
                                          <p:spTgt spid="94"/>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barn(inVertical)">
                                      <p:cBhvr>
                                        <p:cTn id="48" dur="500"/>
                                        <p:tgtEl>
                                          <p:spTgt spid="95"/>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barn(inVertical)">
                                      <p:cBhvr>
                                        <p:cTn id="51" dur="500"/>
                                        <p:tgtEl>
                                          <p:spTgt spid="96"/>
                                        </p:tgtEl>
                                      </p:cBhvr>
                                    </p:animEffect>
                                  </p:childTnLst>
                                </p:cTn>
                              </p:par>
                              <p:par>
                                <p:cTn id="52" presetID="16" presetClass="entr" presetSubtype="21" fill="hold" nodeType="with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barn(inVertical)">
                                      <p:cBhvr>
                                        <p:cTn id="54" dur="500"/>
                                        <p:tgtEl>
                                          <p:spTgt spid="97"/>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barn(inVertical)">
                                      <p:cBhvr>
                                        <p:cTn id="59" dur="500"/>
                                        <p:tgtEl>
                                          <p:spTgt spid="98"/>
                                        </p:tgtEl>
                                      </p:cBhvr>
                                    </p:animEffect>
                                  </p:childTnLst>
                                </p:cTn>
                              </p:par>
                              <p:par>
                                <p:cTn id="60" presetID="16" presetClass="entr" presetSubtype="21" fill="hold" nodeType="with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barn(inVertical)">
                                      <p:cBhvr>
                                        <p:cTn id="6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P spid="92" grpId="0" animBg="1"/>
      <p:bldP spid="93" grpId="0" animBg="1"/>
      <p:bldP spid="94" grpId="0" animBg="1"/>
      <p:bldP spid="95" grpId="0" animBg="1"/>
      <p:bldP spid="96" grpId="0" animBg="1"/>
      <p:bldP spid="10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标题 52">
            <a:extLst>
              <a:ext uri="{FF2B5EF4-FFF2-40B4-BE49-F238E27FC236}">
                <a16:creationId xmlns:a16="http://schemas.microsoft.com/office/drawing/2014/main" xmlns="" id="{FA5F5F8C-1D83-48C3-8AF1-1651E1DBD091}"/>
              </a:ext>
            </a:extLst>
          </p:cNvPr>
          <p:cNvSpPr>
            <a:spLocks noGrp="1"/>
          </p:cNvSpPr>
          <p:nvPr>
            <p:ph type="title"/>
          </p:nvPr>
        </p:nvSpPr>
        <p:spPr bwMode="gray"/>
        <p:txBody>
          <a:bodyPr/>
          <a:lstStyle/>
          <a:p>
            <a:r>
              <a:rPr lang="en-US" smtClean="0"/>
              <a:t>Two-layer label distribution and tunnel recursion</a:t>
            </a:r>
            <a:endParaRPr lang="en-US" dirty="0"/>
          </a:p>
        </p:txBody>
      </p:sp>
      <p:sp>
        <p:nvSpPr>
          <p:cNvPr id="54" name="文本占位符 53">
            <a:extLst>
              <a:ext uri="{FF2B5EF4-FFF2-40B4-BE49-F238E27FC236}">
                <a16:creationId xmlns:a16="http://schemas.microsoft.com/office/drawing/2014/main" xmlns="" id="{235713A4-EDB6-44F9-99F8-AD6F73B09D85}"/>
              </a:ext>
            </a:extLst>
          </p:cNvPr>
          <p:cNvSpPr>
            <a:spLocks noGrp="1"/>
          </p:cNvSpPr>
          <p:nvPr>
            <p:ph type="body" sz="quarter" idx="10"/>
          </p:nvPr>
        </p:nvSpPr>
        <p:spPr bwMode="gray"/>
        <p:txBody>
          <a:bodyPr/>
          <a:lstStyle/>
          <a:p>
            <a:r>
              <a:rPr lang="en-US" sz="1600" smtClean="0">
                <a:sym typeface="Huawei Sans" panose="020C0503030203020204" pitchFamily="34" charset="0"/>
              </a:rPr>
              <a:t>Outer label: LDP runs between the PEs and P to allocate labels for the establishment of LSPs between the PEs.</a:t>
            </a:r>
          </a:p>
          <a:p>
            <a:r>
              <a:rPr lang="en-US" sz="1600" smtClean="0">
                <a:sym typeface="Huawei Sans" panose="020C0503030203020204" pitchFamily="34" charset="0"/>
              </a:rPr>
              <a:t>Inner label: PEs establish an MP-BGP peer relationship with each other and allocate inner labels to differentiate data of different VPNs.</a:t>
            </a:r>
          </a:p>
          <a:p>
            <a:r>
              <a:rPr lang="en-US" sz="1600" smtClean="0">
                <a:sym typeface="Huawei Sans" panose="020C0503030203020204" pitchFamily="34" charset="0"/>
              </a:rPr>
              <a:t>Route recursion to tunnels: After receiving VPNv4 routes, the egress PE performs VPN route leaking and recurses these routes to tunnels.</a:t>
            </a:r>
            <a:endParaRPr lang="en-US" sz="1600" dirty="0">
              <a:sym typeface="Huawei Sans" panose="020C0503030203020204" pitchFamily="34" charset="0"/>
            </a:endParaRPr>
          </a:p>
        </p:txBody>
      </p:sp>
      <p:sp>
        <p:nvSpPr>
          <p:cNvPr id="3" name="圆角矩形 50">
            <a:extLst>
              <a:ext uri="{FF2B5EF4-FFF2-40B4-BE49-F238E27FC236}">
                <a16:creationId xmlns:a16="http://schemas.microsoft.com/office/drawing/2014/main" xmlns="" id="{3687038C-AFBA-4597-9726-71DBB0829B63}"/>
              </a:ext>
            </a:extLst>
          </p:cNvPr>
          <p:cNvSpPr/>
          <p:nvPr/>
        </p:nvSpPr>
        <p:spPr bwMode="gray">
          <a:xfrm>
            <a:off x="4103749" y="4217735"/>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a:extLst>
              <a:ext uri="{FF2B5EF4-FFF2-40B4-BE49-F238E27FC236}">
                <a16:creationId xmlns:a16="http://schemas.microsoft.com/office/drawing/2014/main" xmlns="" id="{18574B0C-C1E9-45AE-B2D1-DE81C431109F}"/>
              </a:ext>
            </a:extLst>
          </p:cNvPr>
          <p:cNvSpPr txBox="1"/>
          <p:nvPr/>
        </p:nvSpPr>
        <p:spPr bwMode="gray">
          <a:xfrm>
            <a:off x="5308828" y="5748445"/>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 name="组合 4">
            <a:extLst>
              <a:ext uri="{FF2B5EF4-FFF2-40B4-BE49-F238E27FC236}">
                <a16:creationId xmlns:a16="http://schemas.microsoft.com/office/drawing/2014/main" xmlns="" id="{BB54935A-F959-4625-A610-3AAA3556DD56}"/>
              </a:ext>
            </a:extLst>
          </p:cNvPr>
          <p:cNvGrpSpPr/>
          <p:nvPr/>
        </p:nvGrpSpPr>
        <p:grpSpPr bwMode="gray">
          <a:xfrm>
            <a:off x="3846898" y="4768461"/>
            <a:ext cx="4513567" cy="723926"/>
            <a:chOff x="4088571" y="4424992"/>
            <a:chExt cx="4513567" cy="723926"/>
          </a:xfrm>
        </p:grpSpPr>
        <p:cxnSp>
          <p:nvCxnSpPr>
            <p:cNvPr id="6" name="直接连接符 5">
              <a:extLst>
                <a:ext uri="{FF2B5EF4-FFF2-40B4-BE49-F238E27FC236}">
                  <a16:creationId xmlns:a16="http://schemas.microsoft.com/office/drawing/2014/main" xmlns="" id="{11F4D995-72B8-443C-A378-042E194DE7E5}"/>
                </a:ext>
              </a:extLst>
            </p:cNvPr>
            <p:cNvCxnSpPr>
              <a:stCxn id="10" idx="3"/>
              <a:endCxn id="12"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84A645C-217B-4BC3-A8C5-9D5862165BC4}"/>
                </a:ext>
              </a:extLst>
            </p:cNvPr>
            <p:cNvGrpSpPr/>
            <p:nvPr/>
          </p:nvGrpSpPr>
          <p:grpSpPr bwMode="gray">
            <a:xfrm>
              <a:off x="6067674" y="4424992"/>
              <a:ext cx="540000" cy="723926"/>
              <a:chOff x="5312873" y="4947622"/>
              <a:chExt cx="540000" cy="723926"/>
            </a:xfrm>
          </p:grpSpPr>
          <p:pic>
            <p:nvPicPr>
              <p:cNvPr id="14" name="Picture 12" descr="E:\2016.01\1.12 扁平化图标\蓝色\AR-蓝色最新-40.png">
                <a:extLst>
                  <a:ext uri="{FF2B5EF4-FFF2-40B4-BE49-F238E27FC236}">
                    <a16:creationId xmlns:a16="http://schemas.microsoft.com/office/drawing/2014/main" xmlns="" id="{8B3FBD9F-6FAB-449E-95EE-C74320620BC8}"/>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5" name="文本框 14">
                <a:extLst>
                  <a:ext uri="{FF2B5EF4-FFF2-40B4-BE49-F238E27FC236}">
                    <a16:creationId xmlns:a16="http://schemas.microsoft.com/office/drawing/2014/main" xmlns="" id="{9207F959-9C8C-4806-82EE-FF9FA633EFF2}"/>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8" name="组合 7">
              <a:extLst>
                <a:ext uri="{FF2B5EF4-FFF2-40B4-BE49-F238E27FC236}">
                  <a16:creationId xmlns:a16="http://schemas.microsoft.com/office/drawing/2014/main" xmlns="" id="{DEDB9A8F-E135-42A8-B3C0-A051F7D3B14D}"/>
                </a:ext>
              </a:extLst>
            </p:cNvPr>
            <p:cNvGrpSpPr/>
            <p:nvPr/>
          </p:nvGrpSpPr>
          <p:grpSpPr bwMode="gray">
            <a:xfrm>
              <a:off x="8062138" y="4424992"/>
              <a:ext cx="540000" cy="714804"/>
              <a:chOff x="8062138" y="4947622"/>
              <a:chExt cx="540000" cy="714804"/>
            </a:xfrm>
          </p:grpSpPr>
          <p:pic>
            <p:nvPicPr>
              <p:cNvPr id="12" name="Picture 12" descr="E:\2016.01\1.12 扁平化图标\蓝色\AR-蓝色最新-40.png">
                <a:extLst>
                  <a:ext uri="{FF2B5EF4-FFF2-40B4-BE49-F238E27FC236}">
                    <a16:creationId xmlns:a16="http://schemas.microsoft.com/office/drawing/2014/main" xmlns="" id="{436DEF5D-9458-4F68-B466-E37C079727CF}"/>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3" name="文本框 12">
                <a:extLst>
                  <a:ext uri="{FF2B5EF4-FFF2-40B4-BE49-F238E27FC236}">
                    <a16:creationId xmlns:a16="http://schemas.microsoft.com/office/drawing/2014/main" xmlns="" id="{0F20DA15-16E9-4CD6-BE50-08E3445C46E3}"/>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9" name="组合 8">
              <a:extLst>
                <a:ext uri="{FF2B5EF4-FFF2-40B4-BE49-F238E27FC236}">
                  <a16:creationId xmlns:a16="http://schemas.microsoft.com/office/drawing/2014/main" xmlns="" id="{4479DDC6-A441-4662-BC36-1835F859AAEA}"/>
                </a:ext>
              </a:extLst>
            </p:cNvPr>
            <p:cNvGrpSpPr/>
            <p:nvPr/>
          </p:nvGrpSpPr>
          <p:grpSpPr bwMode="gray">
            <a:xfrm>
              <a:off x="4088571" y="4424992"/>
              <a:ext cx="540000" cy="723926"/>
              <a:chOff x="4088571" y="4947622"/>
              <a:chExt cx="540000" cy="723926"/>
            </a:xfrm>
          </p:grpSpPr>
          <p:pic>
            <p:nvPicPr>
              <p:cNvPr id="10" name="Picture 12" descr="E:\2016.01\1.12 扁平化图标\蓝色\AR-蓝色最新-40.png">
                <a:extLst>
                  <a:ext uri="{FF2B5EF4-FFF2-40B4-BE49-F238E27FC236}">
                    <a16:creationId xmlns:a16="http://schemas.microsoft.com/office/drawing/2014/main" xmlns="" id="{2832B68E-CD50-40C0-ABCB-083368CC58D3}"/>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1" name="文本框 10">
                <a:extLst>
                  <a:ext uri="{FF2B5EF4-FFF2-40B4-BE49-F238E27FC236}">
                    <a16:creationId xmlns:a16="http://schemas.microsoft.com/office/drawing/2014/main" xmlns="" id="{A1F32B74-2411-4CF7-B652-7B2CFD537E42}"/>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6" name="组合 15">
            <a:extLst>
              <a:ext uri="{FF2B5EF4-FFF2-40B4-BE49-F238E27FC236}">
                <a16:creationId xmlns:a16="http://schemas.microsoft.com/office/drawing/2014/main" xmlns="" id="{B5FFAB57-7879-47CE-9A51-3B602D44A3EE}"/>
              </a:ext>
            </a:extLst>
          </p:cNvPr>
          <p:cNvGrpSpPr/>
          <p:nvPr/>
        </p:nvGrpSpPr>
        <p:grpSpPr bwMode="gray">
          <a:xfrm>
            <a:off x="2158869" y="4346377"/>
            <a:ext cx="550687" cy="712575"/>
            <a:chOff x="4073209" y="4947622"/>
            <a:chExt cx="550687" cy="712575"/>
          </a:xfrm>
        </p:grpSpPr>
        <p:pic>
          <p:nvPicPr>
            <p:cNvPr id="17" name="Picture 12" descr="E:\2016.01\1.12 扁平化图标\蓝色\AR-蓝色最新-40.png">
              <a:extLst>
                <a:ext uri="{FF2B5EF4-FFF2-40B4-BE49-F238E27FC236}">
                  <a16:creationId xmlns:a16="http://schemas.microsoft.com/office/drawing/2014/main" xmlns="" id="{CA5DAF95-5A38-4E59-8DBF-213594F0EF4A}"/>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8" name="文本框 17">
              <a:extLst>
                <a:ext uri="{FF2B5EF4-FFF2-40B4-BE49-F238E27FC236}">
                  <a16:creationId xmlns:a16="http://schemas.microsoft.com/office/drawing/2014/main" xmlns="" id="{85BBE61F-4089-4ACB-BF92-9643337C2105}"/>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19" name="圆角矩形 83">
            <a:extLst>
              <a:ext uri="{FF2B5EF4-FFF2-40B4-BE49-F238E27FC236}">
                <a16:creationId xmlns:a16="http://schemas.microsoft.com/office/drawing/2014/main" xmlns="" id="{2258B527-91F6-4536-8A94-A50D56ABA05C}"/>
              </a:ext>
            </a:extLst>
          </p:cNvPr>
          <p:cNvSpPr/>
          <p:nvPr/>
        </p:nvSpPr>
        <p:spPr bwMode="gray">
          <a:xfrm>
            <a:off x="795648" y="4098803"/>
            <a:ext cx="2029902"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组合 19">
            <a:extLst>
              <a:ext uri="{FF2B5EF4-FFF2-40B4-BE49-F238E27FC236}">
                <a16:creationId xmlns:a16="http://schemas.microsoft.com/office/drawing/2014/main" xmlns="" id="{885B1BFA-BC4D-4395-907C-233184A54C74}"/>
              </a:ext>
            </a:extLst>
          </p:cNvPr>
          <p:cNvGrpSpPr/>
          <p:nvPr/>
        </p:nvGrpSpPr>
        <p:grpSpPr bwMode="gray">
          <a:xfrm>
            <a:off x="2147045" y="5427757"/>
            <a:ext cx="575533" cy="706640"/>
            <a:chOff x="4073209" y="4947622"/>
            <a:chExt cx="575533" cy="706640"/>
          </a:xfrm>
        </p:grpSpPr>
        <p:pic>
          <p:nvPicPr>
            <p:cNvPr id="21" name="Picture 12" descr="E:\2016.01\1.12 扁平化图标\蓝色\AR-蓝色最新-40.png">
              <a:extLst>
                <a:ext uri="{FF2B5EF4-FFF2-40B4-BE49-F238E27FC236}">
                  <a16:creationId xmlns:a16="http://schemas.microsoft.com/office/drawing/2014/main" xmlns="" id="{6AE366DF-9039-40ED-91C9-750436C20A9D}"/>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2" name="文本框 21">
              <a:extLst>
                <a:ext uri="{FF2B5EF4-FFF2-40B4-BE49-F238E27FC236}">
                  <a16:creationId xmlns:a16="http://schemas.microsoft.com/office/drawing/2014/main" xmlns="" id="{53C3D7E5-AA2A-44AD-A35E-AA5364FE783C}"/>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3" name="圆角矩形 87">
            <a:extLst>
              <a:ext uri="{FF2B5EF4-FFF2-40B4-BE49-F238E27FC236}">
                <a16:creationId xmlns:a16="http://schemas.microsoft.com/office/drawing/2014/main" xmlns="" id="{7A53FDE3-B441-401A-B30D-4B0FE76FC14E}"/>
              </a:ext>
            </a:extLst>
          </p:cNvPr>
          <p:cNvSpPr/>
          <p:nvPr/>
        </p:nvSpPr>
        <p:spPr bwMode="gray">
          <a:xfrm>
            <a:off x="795648" y="5180183"/>
            <a:ext cx="2029902"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91">
            <a:extLst>
              <a:ext uri="{FF2B5EF4-FFF2-40B4-BE49-F238E27FC236}">
                <a16:creationId xmlns:a16="http://schemas.microsoft.com/office/drawing/2014/main" xmlns="" id="{625D805A-3DF3-434D-BB92-0F5F6086E9F6}"/>
              </a:ext>
            </a:extLst>
          </p:cNvPr>
          <p:cNvSpPr/>
          <p:nvPr/>
        </p:nvSpPr>
        <p:spPr bwMode="gray">
          <a:xfrm flipH="1">
            <a:off x="9366450" y="4098803"/>
            <a:ext cx="2353870"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95">
            <a:extLst>
              <a:ext uri="{FF2B5EF4-FFF2-40B4-BE49-F238E27FC236}">
                <a16:creationId xmlns:a16="http://schemas.microsoft.com/office/drawing/2014/main" xmlns="" id="{CA7F1450-5CCD-4A65-95CA-948E1BCE5286}"/>
              </a:ext>
            </a:extLst>
          </p:cNvPr>
          <p:cNvSpPr/>
          <p:nvPr/>
        </p:nvSpPr>
        <p:spPr bwMode="gray">
          <a:xfrm flipH="1">
            <a:off x="9378274" y="5180183"/>
            <a:ext cx="2353870"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a:extLst>
              <a:ext uri="{FF2B5EF4-FFF2-40B4-BE49-F238E27FC236}">
                <a16:creationId xmlns:a16="http://schemas.microsoft.com/office/drawing/2014/main" xmlns="" id="{A3EF9EF1-D4E6-4635-B57B-6BA4F1162A23}"/>
              </a:ext>
            </a:extLst>
          </p:cNvPr>
          <p:cNvCxnSpPr>
            <a:stCxn id="17" idx="3"/>
            <a:endCxn id="10"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C6C28643-D616-4251-AB3E-68B8734ABB9A}"/>
              </a:ext>
            </a:extLst>
          </p:cNvPr>
          <p:cNvCxnSpPr>
            <a:stCxn id="21" idx="3"/>
            <a:endCxn id="10"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1E91D20-80A1-4D28-9C5C-23A09C6E6235}"/>
              </a:ext>
            </a:extLst>
          </p:cNvPr>
          <p:cNvCxnSpPr>
            <a:stCxn id="12"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8F9208DB-E53D-4329-A1AF-6669FBA0D0A2}"/>
              </a:ext>
            </a:extLst>
          </p:cNvPr>
          <p:cNvCxnSpPr>
            <a:stCxn id="12"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F1006EF3-C508-44DA-A91B-34DB15DF7622}"/>
              </a:ext>
            </a:extLst>
          </p:cNvPr>
          <p:cNvSpPr txBox="1"/>
          <p:nvPr/>
        </p:nvSpPr>
        <p:spPr bwMode="gray">
          <a:xfrm>
            <a:off x="881938" y="4217735"/>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1" name="文本框 30">
            <a:extLst>
              <a:ext uri="{FF2B5EF4-FFF2-40B4-BE49-F238E27FC236}">
                <a16:creationId xmlns:a16="http://schemas.microsoft.com/office/drawing/2014/main" xmlns="" id="{6D44CD09-C0CF-4D39-812A-033C3052EBB0}"/>
              </a:ext>
            </a:extLst>
          </p:cNvPr>
          <p:cNvSpPr txBox="1"/>
          <p:nvPr/>
        </p:nvSpPr>
        <p:spPr bwMode="gray">
          <a:xfrm>
            <a:off x="894774" y="5539168"/>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2" name="文本框 31">
            <a:extLst>
              <a:ext uri="{FF2B5EF4-FFF2-40B4-BE49-F238E27FC236}">
                <a16:creationId xmlns:a16="http://schemas.microsoft.com/office/drawing/2014/main" xmlns="" id="{04758971-689E-45CF-B69B-9E9C43D6ED59}"/>
              </a:ext>
            </a:extLst>
          </p:cNvPr>
          <p:cNvSpPr txBox="1"/>
          <p:nvPr/>
        </p:nvSpPr>
        <p:spPr bwMode="gray">
          <a:xfrm>
            <a:off x="924700" y="4742308"/>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3" name="文本框 32">
            <a:extLst>
              <a:ext uri="{FF2B5EF4-FFF2-40B4-BE49-F238E27FC236}">
                <a16:creationId xmlns:a16="http://schemas.microsoft.com/office/drawing/2014/main" xmlns="" id="{20255563-5366-4BCA-B04A-35ED2489E537}"/>
              </a:ext>
            </a:extLst>
          </p:cNvPr>
          <p:cNvSpPr txBox="1"/>
          <p:nvPr/>
        </p:nvSpPr>
        <p:spPr bwMode="gray">
          <a:xfrm>
            <a:off x="924700" y="5849966"/>
            <a:ext cx="1112805"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4" name="文本框 33">
            <a:extLst>
              <a:ext uri="{FF2B5EF4-FFF2-40B4-BE49-F238E27FC236}">
                <a16:creationId xmlns:a16="http://schemas.microsoft.com/office/drawing/2014/main" xmlns="" id="{23C1E53A-6A1D-43CA-8EFF-CE377E28F419}"/>
              </a:ext>
            </a:extLst>
          </p:cNvPr>
          <p:cNvSpPr txBox="1"/>
          <p:nvPr/>
        </p:nvSpPr>
        <p:spPr bwMode="gray">
          <a:xfrm>
            <a:off x="10119237" y="4721364"/>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5" name="文本框 34">
            <a:extLst>
              <a:ext uri="{FF2B5EF4-FFF2-40B4-BE49-F238E27FC236}">
                <a16:creationId xmlns:a16="http://schemas.microsoft.com/office/drawing/2014/main" xmlns="" id="{E343068D-8570-4CEA-B89B-97F92DD50B64}"/>
              </a:ext>
            </a:extLst>
          </p:cNvPr>
          <p:cNvSpPr txBox="1"/>
          <p:nvPr/>
        </p:nvSpPr>
        <p:spPr bwMode="gray">
          <a:xfrm>
            <a:off x="10119237" y="5840897"/>
            <a:ext cx="1133644"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6" name="组合 35">
            <a:extLst>
              <a:ext uri="{FF2B5EF4-FFF2-40B4-BE49-F238E27FC236}">
                <a16:creationId xmlns:a16="http://schemas.microsoft.com/office/drawing/2014/main" xmlns="" id="{C34A07DA-AD7B-409C-98D4-44A6E79640C0}"/>
              </a:ext>
            </a:extLst>
          </p:cNvPr>
          <p:cNvGrpSpPr/>
          <p:nvPr/>
        </p:nvGrpSpPr>
        <p:grpSpPr bwMode="gray">
          <a:xfrm>
            <a:off x="4951774" y="2729730"/>
            <a:ext cx="2006105" cy="1266109"/>
            <a:chOff x="4519386" y="2908326"/>
            <a:chExt cx="2006105" cy="1266109"/>
          </a:xfrm>
        </p:grpSpPr>
        <p:sp>
          <p:nvSpPr>
            <p:cNvPr id="37" name="文本框 36">
              <a:extLst>
                <a:ext uri="{FF2B5EF4-FFF2-40B4-BE49-F238E27FC236}">
                  <a16:creationId xmlns:a16="http://schemas.microsoft.com/office/drawing/2014/main" xmlns="" id="{6473B62D-D97E-43A4-83DD-69CFC878365D}"/>
                </a:ext>
              </a:extLst>
            </p:cNvPr>
            <p:cNvSpPr txBox="1"/>
            <p:nvPr/>
          </p:nvSpPr>
          <p:spPr bwMode="gray">
            <a:xfrm>
              <a:off x="4519386" y="2908326"/>
              <a:ext cx="2006105" cy="954107"/>
            </a:xfrm>
            <a:prstGeom prst="rect">
              <a:avLst/>
            </a:prstGeom>
            <a:noFill/>
            <a:ln w="190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100:1:192.168.1.0/24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RT=100:1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NextHop=1.1.1.1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Label=8888</a:t>
              </a:r>
            </a:p>
          </p:txBody>
        </p:sp>
        <p:sp>
          <p:nvSpPr>
            <p:cNvPr id="38" name="文本框 37">
              <a:extLst>
                <a:ext uri="{FF2B5EF4-FFF2-40B4-BE49-F238E27FC236}">
                  <a16:creationId xmlns:a16="http://schemas.microsoft.com/office/drawing/2014/main" xmlns="" id="{35F97682-B327-4A79-91D9-B69698217D95}"/>
                </a:ext>
              </a:extLst>
            </p:cNvPr>
            <p:cNvSpPr txBox="1"/>
            <p:nvPr/>
          </p:nvSpPr>
          <p:spPr bwMode="gray">
            <a:xfrm>
              <a:off x="4519386" y="3866658"/>
              <a:ext cx="2006105" cy="307777"/>
            </a:xfrm>
            <a:prstGeom prst="rect">
              <a:avLst/>
            </a:prstGeom>
            <a:noFill/>
            <a:ln w="190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RT=100:1</a:t>
              </a:r>
            </a:p>
          </p:txBody>
        </p:sp>
      </p:grpSp>
      <p:cxnSp>
        <p:nvCxnSpPr>
          <p:cNvPr id="39" name="直接连接符 38">
            <a:extLst>
              <a:ext uri="{FF2B5EF4-FFF2-40B4-BE49-F238E27FC236}">
                <a16:creationId xmlns:a16="http://schemas.microsoft.com/office/drawing/2014/main" xmlns="" id="{353E5A34-740B-41AB-A164-45A25489FEB3}"/>
              </a:ext>
            </a:extLst>
          </p:cNvPr>
          <p:cNvCxnSpPr/>
          <p:nvPr/>
        </p:nvCxnSpPr>
        <p:spPr bwMode="gray">
          <a:xfrm flipV="1">
            <a:off x="4103749" y="4494734"/>
            <a:ext cx="0" cy="267793"/>
          </a:xfrm>
          <a:prstGeom prst="line">
            <a:avLst/>
          </a:prstGeom>
          <a:ln w="31750">
            <a:solidFill>
              <a:srgbClr val="EC7061"/>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9D1CA08F-A3AB-46A0-A09E-17D2F9761AED}"/>
              </a:ext>
            </a:extLst>
          </p:cNvPr>
          <p:cNvSpPr txBox="1"/>
          <p:nvPr/>
        </p:nvSpPr>
        <p:spPr bwMode="gray">
          <a:xfrm>
            <a:off x="3264585" y="3993498"/>
            <a:ext cx="1415499"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 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41" name="任意多边形 106">
            <a:extLst>
              <a:ext uri="{FF2B5EF4-FFF2-40B4-BE49-F238E27FC236}">
                <a16:creationId xmlns:a16="http://schemas.microsoft.com/office/drawing/2014/main" xmlns="" id="{79D6C8A2-5C63-4449-AF28-9C95AC74DFFF}"/>
              </a:ext>
            </a:extLst>
          </p:cNvPr>
          <p:cNvSpPr/>
          <p:nvPr/>
        </p:nvSpPr>
        <p:spPr bwMode="gray">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xmlns="" id="{5787C96C-5101-49A7-A65F-962852A99ADB}"/>
              </a:ext>
            </a:extLst>
          </p:cNvPr>
          <p:cNvSpPr txBox="1"/>
          <p:nvPr/>
        </p:nvSpPr>
        <p:spPr bwMode="gray">
          <a:xfrm>
            <a:off x="5846710" y="5452786"/>
            <a:ext cx="570990" cy="338554"/>
          </a:xfrm>
          <a:prstGeom prst="rect">
            <a:avLst/>
          </a:prstGeom>
          <a:no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grpSp>
        <p:nvGrpSpPr>
          <p:cNvPr id="57" name="组合 56">
            <a:extLst>
              <a:ext uri="{FF2B5EF4-FFF2-40B4-BE49-F238E27FC236}">
                <a16:creationId xmlns:a16="http://schemas.microsoft.com/office/drawing/2014/main" xmlns="" id="{310C92FD-FCFF-43D2-B1A9-245278F79E30}"/>
              </a:ext>
            </a:extLst>
          </p:cNvPr>
          <p:cNvGrpSpPr/>
          <p:nvPr/>
        </p:nvGrpSpPr>
        <p:grpSpPr bwMode="gray">
          <a:xfrm>
            <a:off x="7747625" y="2585704"/>
            <a:ext cx="2432070" cy="1276696"/>
            <a:chOff x="7955458" y="2937916"/>
            <a:chExt cx="2209573" cy="1117620"/>
          </a:xfrm>
        </p:grpSpPr>
        <p:sp>
          <p:nvSpPr>
            <p:cNvPr id="43" name="矩形 42">
              <a:extLst>
                <a:ext uri="{FF2B5EF4-FFF2-40B4-BE49-F238E27FC236}">
                  <a16:creationId xmlns:a16="http://schemas.microsoft.com/office/drawing/2014/main" xmlns="" id="{9186BDEF-ED70-4518-B577-DE20D955D002}"/>
                </a:ext>
              </a:extLst>
            </p:cNvPr>
            <p:cNvSpPr/>
            <p:nvPr/>
          </p:nvSpPr>
          <p:spPr bwMode="gray">
            <a:xfrm>
              <a:off x="7955458" y="3039927"/>
              <a:ext cx="2085092" cy="101560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xmlns="" id="{DA3E7604-1C04-4FFF-9944-A21FCD59BEBA}"/>
                </a:ext>
              </a:extLst>
            </p:cNvPr>
            <p:cNvSpPr txBox="1"/>
            <p:nvPr/>
          </p:nvSpPr>
          <p:spPr bwMode="gray">
            <a:xfrm>
              <a:off x="8010794" y="2937916"/>
              <a:ext cx="2154237" cy="1023825"/>
            </a:xfrm>
            <a:prstGeom prst="rect">
              <a:avLst/>
            </a:prstGeom>
            <a:noFill/>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LDP LSP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Out Label</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           6662</a:t>
              </a:r>
            </a:p>
          </p:txBody>
        </p:sp>
      </p:grpSp>
      <p:sp>
        <p:nvSpPr>
          <p:cNvPr id="45" name="Freeform 9">
            <a:extLst>
              <a:ext uri="{FF2B5EF4-FFF2-40B4-BE49-F238E27FC236}">
                <a16:creationId xmlns:a16="http://schemas.microsoft.com/office/drawing/2014/main" xmlns="" id="{4EF175CF-4450-4383-87DD-BD45D883B7DE}"/>
              </a:ext>
            </a:extLst>
          </p:cNvPr>
          <p:cNvSpPr>
            <a:spLocks/>
          </p:cNvSpPr>
          <p:nvPr/>
        </p:nvSpPr>
        <p:spPr bwMode="gray">
          <a:xfrm rot="20568513">
            <a:off x="8079019" y="4180061"/>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no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92A295CF-9E7A-42B4-8031-A73CAA9CFD01}"/>
              </a:ext>
            </a:extLst>
          </p:cNvPr>
          <p:cNvSpPr txBox="1"/>
          <p:nvPr/>
        </p:nvSpPr>
        <p:spPr bwMode="gray">
          <a:xfrm>
            <a:off x="10119237" y="3411063"/>
            <a:ext cx="156966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Note: Only key information is displayed here.</a:t>
            </a:r>
          </a:p>
        </p:txBody>
      </p:sp>
      <p:grpSp>
        <p:nvGrpSpPr>
          <p:cNvPr id="47" name="组合 46">
            <a:extLst>
              <a:ext uri="{FF2B5EF4-FFF2-40B4-BE49-F238E27FC236}">
                <a16:creationId xmlns:a16="http://schemas.microsoft.com/office/drawing/2014/main" xmlns="" id="{CD77CE32-D99F-418C-A90F-6632B644E85A}"/>
              </a:ext>
            </a:extLst>
          </p:cNvPr>
          <p:cNvGrpSpPr/>
          <p:nvPr/>
        </p:nvGrpSpPr>
        <p:grpSpPr bwMode="gray">
          <a:xfrm>
            <a:off x="9493131" y="4346377"/>
            <a:ext cx="540000" cy="723926"/>
            <a:chOff x="4073209" y="4947622"/>
            <a:chExt cx="540000" cy="723926"/>
          </a:xfrm>
        </p:grpSpPr>
        <p:pic>
          <p:nvPicPr>
            <p:cNvPr id="48" name="Picture 12" descr="E:\2016.01\1.12 扁平化图标\蓝色\AR-蓝色最新-40.png">
              <a:extLst>
                <a:ext uri="{FF2B5EF4-FFF2-40B4-BE49-F238E27FC236}">
                  <a16:creationId xmlns:a16="http://schemas.microsoft.com/office/drawing/2014/main" xmlns="" id="{283D2D85-D373-4ADB-A035-EEDAF9F847EC}"/>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9" name="文本框 48">
              <a:extLst>
                <a:ext uri="{FF2B5EF4-FFF2-40B4-BE49-F238E27FC236}">
                  <a16:creationId xmlns:a16="http://schemas.microsoft.com/office/drawing/2014/main" xmlns="" id="{38378BD5-472D-419C-9ED5-C5453A8ACD7B}"/>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0" name="组合 49">
            <a:extLst>
              <a:ext uri="{FF2B5EF4-FFF2-40B4-BE49-F238E27FC236}">
                <a16:creationId xmlns:a16="http://schemas.microsoft.com/office/drawing/2014/main" xmlns="" id="{5BF499D9-2C14-4A25-8BF7-1A3FA469944C}"/>
              </a:ext>
            </a:extLst>
          </p:cNvPr>
          <p:cNvGrpSpPr/>
          <p:nvPr/>
        </p:nvGrpSpPr>
        <p:grpSpPr bwMode="gray">
          <a:xfrm>
            <a:off x="9504955" y="5427757"/>
            <a:ext cx="552270" cy="723926"/>
            <a:chOff x="4060939" y="4947622"/>
            <a:chExt cx="552270" cy="723926"/>
          </a:xfrm>
        </p:grpSpPr>
        <p:pic>
          <p:nvPicPr>
            <p:cNvPr id="51" name="Picture 12" descr="E:\2016.01\1.12 扁平化图标\蓝色\AR-蓝色最新-40.png">
              <a:extLst>
                <a:ext uri="{FF2B5EF4-FFF2-40B4-BE49-F238E27FC236}">
                  <a16:creationId xmlns:a16="http://schemas.microsoft.com/office/drawing/2014/main" xmlns="" id="{E62B6EFE-E814-4FD2-A3C5-4A1805B80031}"/>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2" name="文本框 51">
              <a:extLst>
                <a:ext uri="{FF2B5EF4-FFF2-40B4-BE49-F238E27FC236}">
                  <a16:creationId xmlns:a16="http://schemas.microsoft.com/office/drawing/2014/main" xmlns="" id="{5F32EA8B-275C-4568-B6EA-F4CF2442188D}"/>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58" name="直接箭头连接符 57"/>
          <p:cNvCxnSpPr/>
          <p:nvPr/>
        </p:nvCxnSpPr>
        <p:spPr bwMode="gray">
          <a:xfrm>
            <a:off x="4951774" y="4098803"/>
            <a:ext cx="2537597" cy="0"/>
          </a:xfrm>
          <a:prstGeom prst="straightConnector1">
            <a:avLst/>
          </a:prstGeom>
          <a:ln w="38100">
            <a:solidFill>
              <a:srgbClr val="62B230"/>
            </a:solidFill>
            <a:tailEnd type="triangle"/>
          </a:ln>
        </p:spPr>
        <p:style>
          <a:lnRef idx="1">
            <a:schemeClr val="accent1"/>
          </a:lnRef>
          <a:fillRef idx="0">
            <a:schemeClr val="accent1"/>
          </a:fillRef>
          <a:effectRef idx="0">
            <a:schemeClr val="accent1"/>
          </a:effectRef>
          <a:fontRef idx="minor">
            <a:schemeClr val="tx1"/>
          </a:fontRef>
        </p:style>
      </p:cxnSp>
      <p:sp>
        <p:nvSpPr>
          <p:cNvPr id="59"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60"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spc="-2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23655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smtClean="0"/>
              <a:t> A virtual private network (VPN) is established using the </a:t>
            </a:r>
            <a:r>
              <a:rPr lang="en-US" altLang="zh-CN" sz="2000" smtClean="0">
                <a:sym typeface="Huawei Sans" panose="020C0503030203020204" pitchFamily="34" charset="0"/>
              </a:rPr>
              <a:t>WAN </a:t>
            </a:r>
            <a:r>
              <a:rPr lang="en-US" sz="2000" smtClean="0"/>
              <a:t>IP technology. A VPN, as its name suggests, has two features: virtual and private. Different VPNs share the underlying bearer network while logically isolating services.</a:t>
            </a:r>
          </a:p>
          <a:p>
            <a:r>
              <a:rPr lang="en-US" sz="2000" smtClean="0"/>
              <a:t>Before </a:t>
            </a:r>
            <a:r>
              <a:rPr lang="en-US" altLang="zh-CN" sz="2000" smtClean="0"/>
              <a:t>Segment Routing IPv6 (</a:t>
            </a:r>
            <a:r>
              <a:rPr lang="en-US" sz="2000" smtClean="0"/>
              <a:t>SRv6) came into place, a WAN VPN was generally carried over an MPLS network. And a WAN VPN carried over an MPLS network is called an MPLS VPN.</a:t>
            </a:r>
          </a:p>
          <a:p>
            <a:r>
              <a:rPr lang="en-US" sz="2000" smtClean="0"/>
              <a:t>This course introduces the models and classification of WAN VPN technologies, followed by the architecture fundamentals and evolution of these technologies.</a:t>
            </a:r>
            <a:endParaRPr lang="en-US" sz="2000" dirty="0"/>
          </a:p>
        </p:txBody>
      </p:sp>
    </p:spTree>
    <p:extLst>
      <p:ext uri="{BB962C8B-B14F-4D97-AF65-F5344CB8AC3E}">
        <p14:creationId xmlns:p14="http://schemas.microsoft.com/office/powerpoint/2010/main" val="8305123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箭头连接符 55">
            <a:extLst>
              <a:ext uri="{FF2B5EF4-FFF2-40B4-BE49-F238E27FC236}">
                <a16:creationId xmlns:a16="http://schemas.microsoft.com/office/drawing/2014/main" xmlns="" id="{94EC5BDA-48FE-41EC-8D89-F96BC608A82D}"/>
              </a:ext>
            </a:extLst>
          </p:cNvPr>
          <p:cNvCxnSpPr>
            <a:cxnSpLocks/>
          </p:cNvCxnSpPr>
          <p:nvPr/>
        </p:nvCxnSpPr>
        <p:spPr bwMode="gray">
          <a:xfrm flipH="1" flipV="1">
            <a:off x="5861099" y="3685691"/>
            <a:ext cx="624873" cy="394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xmlns="" id="{47590CBF-1FF6-4BC6-A960-808C27CEBAC3}"/>
              </a:ext>
            </a:extLst>
          </p:cNvPr>
          <p:cNvCxnSpPr>
            <a:cxnSpLocks/>
          </p:cNvCxnSpPr>
          <p:nvPr/>
        </p:nvCxnSpPr>
        <p:spPr bwMode="gray">
          <a:xfrm flipH="1" flipV="1">
            <a:off x="3808975" y="3211082"/>
            <a:ext cx="624873" cy="394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xmlns="" id="{0A4FEDD2-CF9A-4F7E-98DC-35B0DC86E620}"/>
              </a:ext>
            </a:extLst>
          </p:cNvPr>
          <p:cNvCxnSpPr>
            <a:cxnSpLocks/>
          </p:cNvCxnSpPr>
          <p:nvPr/>
        </p:nvCxnSpPr>
        <p:spPr bwMode="gray">
          <a:xfrm flipH="1" flipV="1">
            <a:off x="8104482" y="4037857"/>
            <a:ext cx="624873" cy="394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E06993D2-B601-4FC4-8B05-D9943BE5B991}"/>
              </a:ext>
            </a:extLst>
          </p:cNvPr>
          <p:cNvSpPr>
            <a:spLocks noGrp="1"/>
          </p:cNvSpPr>
          <p:nvPr>
            <p:ph type="title"/>
          </p:nvPr>
        </p:nvSpPr>
        <p:spPr bwMode="gray"/>
        <p:txBody>
          <a:bodyPr/>
          <a:lstStyle/>
          <a:p>
            <a:r>
              <a:rPr lang="en-US" smtClean="0"/>
              <a:t>Data Forwarding Process</a:t>
            </a:r>
            <a:endParaRPr lang="en-US" dirty="0"/>
          </a:p>
        </p:txBody>
      </p:sp>
      <p:sp>
        <p:nvSpPr>
          <p:cNvPr id="3" name="文本占位符 2">
            <a:extLst>
              <a:ext uri="{FF2B5EF4-FFF2-40B4-BE49-F238E27FC236}">
                <a16:creationId xmlns:a16="http://schemas.microsoft.com/office/drawing/2014/main" xmlns="" id="{AE5C37B7-513A-485C-AB73-68D948DC0716}"/>
              </a:ext>
            </a:extLst>
          </p:cNvPr>
          <p:cNvSpPr>
            <a:spLocks noGrp="1"/>
          </p:cNvSpPr>
          <p:nvPr>
            <p:ph type="body" sz="quarter" idx="10"/>
          </p:nvPr>
        </p:nvSpPr>
        <p:spPr bwMode="gray"/>
        <p:txBody>
          <a:bodyPr/>
          <a:lstStyle/>
          <a:p>
            <a:r>
              <a:rPr lang="en-US" sz="2000" smtClean="0">
                <a:sym typeface="Huawei Sans" panose="020C0503030203020204" pitchFamily="34" charset="0"/>
              </a:rPr>
              <a:t>The following uses packet forwarding from CE3 to CE1 as an example.</a:t>
            </a:r>
            <a:endParaRPr lang="en-US" sz="2000" dirty="0">
              <a:sym typeface="Huawei Sans" panose="020C0503030203020204" pitchFamily="34" charset="0"/>
            </a:endParaRPr>
          </a:p>
        </p:txBody>
      </p:sp>
      <p:sp>
        <p:nvSpPr>
          <p:cNvPr id="4" name="圆角矩形 5">
            <a:extLst>
              <a:ext uri="{FF2B5EF4-FFF2-40B4-BE49-F238E27FC236}">
                <a16:creationId xmlns:a16="http://schemas.microsoft.com/office/drawing/2014/main" xmlns="" id="{E513F15D-E422-44DF-B18B-458CE3760A61}"/>
              </a:ext>
            </a:extLst>
          </p:cNvPr>
          <p:cNvSpPr/>
          <p:nvPr/>
        </p:nvSpPr>
        <p:spPr bwMode="gray">
          <a:xfrm>
            <a:off x="4084513" y="3919214"/>
            <a:ext cx="4000659" cy="1825378"/>
          </a:xfrm>
          <a:prstGeom prst="roundRect">
            <a:avLst/>
          </a:prstGeom>
          <a:solidFill>
            <a:srgbClr val="F3FBF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A587A64A-B03C-47F4-8E35-49302BCBC0E3}"/>
              </a:ext>
            </a:extLst>
          </p:cNvPr>
          <p:cNvSpPr txBox="1"/>
          <p:nvPr/>
        </p:nvSpPr>
        <p:spPr bwMode="gray">
          <a:xfrm>
            <a:off x="5300750" y="5374210"/>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a:extLst>
              <a:ext uri="{FF2B5EF4-FFF2-40B4-BE49-F238E27FC236}">
                <a16:creationId xmlns:a16="http://schemas.microsoft.com/office/drawing/2014/main" xmlns="" id="{03B8ECD2-BCF5-4B2D-B95D-A2AD32B1A384}"/>
              </a:ext>
            </a:extLst>
          </p:cNvPr>
          <p:cNvGrpSpPr/>
          <p:nvPr/>
        </p:nvGrpSpPr>
        <p:grpSpPr bwMode="gray">
          <a:xfrm>
            <a:off x="3827662" y="4469940"/>
            <a:ext cx="4513567" cy="723926"/>
            <a:chOff x="4088571" y="4424992"/>
            <a:chExt cx="4513567" cy="723926"/>
          </a:xfrm>
        </p:grpSpPr>
        <p:cxnSp>
          <p:nvCxnSpPr>
            <p:cNvPr id="7" name="直接连接符 6">
              <a:extLst>
                <a:ext uri="{FF2B5EF4-FFF2-40B4-BE49-F238E27FC236}">
                  <a16:creationId xmlns:a16="http://schemas.microsoft.com/office/drawing/2014/main" xmlns="" id="{99938DA5-6FE3-4D8C-8F74-1C34BDFAB407}"/>
                </a:ext>
              </a:extLst>
            </p:cNvPr>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E5766152-5E56-48D1-AB6C-A57DB50A03CB}"/>
                </a:ext>
              </a:extLst>
            </p:cNvPr>
            <p:cNvGrpSpPr/>
            <p:nvPr/>
          </p:nvGrpSpPr>
          <p:grpSpPr bwMode="gray">
            <a:xfrm>
              <a:off x="6067674" y="4424992"/>
              <a:ext cx="540000" cy="723926"/>
              <a:chOff x="5312873" y="4947622"/>
              <a:chExt cx="540000" cy="723926"/>
            </a:xfrm>
          </p:grpSpPr>
          <p:pic>
            <p:nvPicPr>
              <p:cNvPr id="15" name="Picture 12" descr="E:\2016.01\1.12 扁平化图标\蓝色\AR-蓝色最新-40.png">
                <a:extLst>
                  <a:ext uri="{FF2B5EF4-FFF2-40B4-BE49-F238E27FC236}">
                    <a16:creationId xmlns:a16="http://schemas.microsoft.com/office/drawing/2014/main" xmlns="" id="{4B2F247D-ABBC-4E42-A1D5-EB29457A99AB}"/>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a:extLst>
                  <a:ext uri="{FF2B5EF4-FFF2-40B4-BE49-F238E27FC236}">
                    <a16:creationId xmlns:a16="http://schemas.microsoft.com/office/drawing/2014/main" xmlns="" id="{0BB5EC9E-332E-4D3C-817B-D2C47FAB6043}"/>
                  </a:ext>
                </a:extLst>
              </p:cNvPr>
              <p:cNvSpPr txBox="1"/>
              <p:nvPr/>
            </p:nvSpPr>
            <p:spPr bwMode="gray">
              <a:xfrm>
                <a:off x="5436839" y="5363771"/>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a:extLst>
                <a:ext uri="{FF2B5EF4-FFF2-40B4-BE49-F238E27FC236}">
                  <a16:creationId xmlns:a16="http://schemas.microsoft.com/office/drawing/2014/main" xmlns="" id="{9B7309ED-2D22-4E70-B481-A127744D0E49}"/>
                </a:ext>
              </a:extLst>
            </p:cNvPr>
            <p:cNvGrpSpPr/>
            <p:nvPr/>
          </p:nvGrpSpPr>
          <p:grpSpPr bwMode="gray">
            <a:xfrm>
              <a:off x="8062138" y="4424992"/>
              <a:ext cx="540000" cy="714804"/>
              <a:chOff x="8062138" y="4947622"/>
              <a:chExt cx="540000" cy="714804"/>
            </a:xfrm>
          </p:grpSpPr>
          <p:pic>
            <p:nvPicPr>
              <p:cNvPr id="13" name="Picture 12" descr="E:\2016.01\1.12 扁平化图标\蓝色\AR-蓝色最新-40.png">
                <a:extLst>
                  <a:ext uri="{FF2B5EF4-FFF2-40B4-BE49-F238E27FC236}">
                    <a16:creationId xmlns:a16="http://schemas.microsoft.com/office/drawing/2014/main" xmlns="" id="{AB9F2C50-1655-4CE0-BB0A-42D554CC1370}"/>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a:extLst>
                  <a:ext uri="{FF2B5EF4-FFF2-40B4-BE49-F238E27FC236}">
                    <a16:creationId xmlns:a16="http://schemas.microsoft.com/office/drawing/2014/main" xmlns="" id="{4627BE6F-FBF6-4843-8A25-7C62EF54A7B7}"/>
                  </a:ext>
                </a:extLst>
              </p:cNvPr>
              <p:cNvSpPr txBox="1"/>
              <p:nvPr/>
            </p:nvSpPr>
            <p:spPr bwMode="gray">
              <a:xfrm>
                <a:off x="8084306" y="5354649"/>
                <a:ext cx="497252"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a:extLst>
                <a:ext uri="{FF2B5EF4-FFF2-40B4-BE49-F238E27FC236}">
                  <a16:creationId xmlns:a16="http://schemas.microsoft.com/office/drawing/2014/main" xmlns="" id="{F3707948-BFAF-4611-AC07-00581A6C783B}"/>
                </a:ext>
              </a:extLst>
            </p:cNvPr>
            <p:cNvGrpSpPr/>
            <p:nvPr/>
          </p:nvGrpSpPr>
          <p:grpSpPr bwMode="gray">
            <a:xfrm>
              <a:off x="4088571" y="4424992"/>
              <a:ext cx="540000" cy="723926"/>
              <a:chOff x="4088571" y="4947622"/>
              <a:chExt cx="540000" cy="723926"/>
            </a:xfrm>
          </p:grpSpPr>
          <p:pic>
            <p:nvPicPr>
              <p:cNvPr id="11" name="Picture 12" descr="E:\2016.01\1.12 扁平化图标\蓝色\AR-蓝色最新-40.png">
                <a:extLst>
                  <a:ext uri="{FF2B5EF4-FFF2-40B4-BE49-F238E27FC236}">
                    <a16:creationId xmlns:a16="http://schemas.microsoft.com/office/drawing/2014/main" xmlns="" id="{F3D05E91-CA54-4E6F-B063-CE5DF51F56BA}"/>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a:extLst>
                  <a:ext uri="{FF2B5EF4-FFF2-40B4-BE49-F238E27FC236}">
                    <a16:creationId xmlns:a16="http://schemas.microsoft.com/office/drawing/2014/main" xmlns="" id="{DFF6DDE0-AC59-4636-A428-6E88C8AB4583}"/>
                  </a:ext>
                </a:extLst>
              </p:cNvPr>
              <p:cNvSpPr txBox="1"/>
              <p:nvPr/>
            </p:nvSpPr>
            <p:spPr bwMode="gray">
              <a:xfrm>
                <a:off x="4109945" y="5363771"/>
                <a:ext cx="497252"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a:extLst>
              <a:ext uri="{FF2B5EF4-FFF2-40B4-BE49-F238E27FC236}">
                <a16:creationId xmlns:a16="http://schemas.microsoft.com/office/drawing/2014/main" xmlns="" id="{478EF498-4774-45D6-8472-D5414871413E}"/>
              </a:ext>
            </a:extLst>
          </p:cNvPr>
          <p:cNvGrpSpPr/>
          <p:nvPr/>
        </p:nvGrpSpPr>
        <p:grpSpPr bwMode="gray">
          <a:xfrm>
            <a:off x="2139633" y="4047856"/>
            <a:ext cx="550687" cy="712575"/>
            <a:chOff x="4073209" y="4947622"/>
            <a:chExt cx="550687" cy="712575"/>
          </a:xfrm>
        </p:grpSpPr>
        <p:pic>
          <p:nvPicPr>
            <p:cNvPr id="18" name="Picture 12" descr="E:\2016.01\1.12 扁平化图标\蓝色\AR-蓝色最新-40.png">
              <a:extLst>
                <a:ext uri="{FF2B5EF4-FFF2-40B4-BE49-F238E27FC236}">
                  <a16:creationId xmlns:a16="http://schemas.microsoft.com/office/drawing/2014/main" xmlns="" id="{F90D66BB-97E7-4399-86DC-EC6F251A4038}"/>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a:extLst>
                <a:ext uri="{FF2B5EF4-FFF2-40B4-BE49-F238E27FC236}">
                  <a16:creationId xmlns:a16="http://schemas.microsoft.com/office/drawing/2014/main" xmlns="" id="{BE7FECE1-3C8F-4CFF-AD64-7CDEC11BC9A7}"/>
                </a:ext>
              </a:extLst>
            </p:cNvPr>
            <p:cNvSpPr txBox="1"/>
            <p:nvPr/>
          </p:nvSpPr>
          <p:spPr bwMode="gray">
            <a:xfrm>
              <a:off x="4121835" y="5352420"/>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21">
            <a:extLst>
              <a:ext uri="{FF2B5EF4-FFF2-40B4-BE49-F238E27FC236}">
                <a16:creationId xmlns:a16="http://schemas.microsoft.com/office/drawing/2014/main" xmlns="" id="{BFBE9D84-720A-48D9-9D48-7749A44766EB}"/>
              </a:ext>
            </a:extLst>
          </p:cNvPr>
          <p:cNvSpPr/>
          <p:nvPr/>
        </p:nvSpPr>
        <p:spPr bwMode="gray">
          <a:xfrm>
            <a:off x="805436" y="3800282"/>
            <a:ext cx="2000877"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a:extLst>
              <a:ext uri="{FF2B5EF4-FFF2-40B4-BE49-F238E27FC236}">
                <a16:creationId xmlns:a16="http://schemas.microsoft.com/office/drawing/2014/main" xmlns="" id="{46982688-E8ED-4B68-9E12-8C3A59C4E98B}"/>
              </a:ext>
            </a:extLst>
          </p:cNvPr>
          <p:cNvGrpSpPr/>
          <p:nvPr/>
        </p:nvGrpSpPr>
        <p:grpSpPr bwMode="gray">
          <a:xfrm>
            <a:off x="2127809" y="5129236"/>
            <a:ext cx="575533" cy="706640"/>
            <a:chOff x="4073209" y="4947622"/>
            <a:chExt cx="575533" cy="706640"/>
          </a:xfrm>
        </p:grpSpPr>
        <p:pic>
          <p:nvPicPr>
            <p:cNvPr id="22" name="Picture 12" descr="E:\2016.01\1.12 扁平化图标\蓝色\AR-蓝色最新-40.png">
              <a:extLst>
                <a:ext uri="{FF2B5EF4-FFF2-40B4-BE49-F238E27FC236}">
                  <a16:creationId xmlns:a16="http://schemas.microsoft.com/office/drawing/2014/main" xmlns="" id="{7A06941E-77AC-4997-9954-0FD28020F25E}"/>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a:extLst>
                <a:ext uri="{FF2B5EF4-FFF2-40B4-BE49-F238E27FC236}">
                  <a16:creationId xmlns:a16="http://schemas.microsoft.com/office/drawing/2014/main" xmlns="" id="{35D2214D-FFCE-4B3E-8885-875E06C790CE}"/>
                </a:ext>
              </a:extLst>
            </p:cNvPr>
            <p:cNvSpPr txBox="1"/>
            <p:nvPr/>
          </p:nvSpPr>
          <p:spPr bwMode="gray">
            <a:xfrm>
              <a:off x="4146681" y="5346485"/>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5">
            <a:extLst>
              <a:ext uri="{FF2B5EF4-FFF2-40B4-BE49-F238E27FC236}">
                <a16:creationId xmlns:a16="http://schemas.microsoft.com/office/drawing/2014/main" xmlns="" id="{B0CA26CC-827A-48D4-906F-17025053912A}"/>
              </a:ext>
            </a:extLst>
          </p:cNvPr>
          <p:cNvSpPr/>
          <p:nvPr/>
        </p:nvSpPr>
        <p:spPr bwMode="gray">
          <a:xfrm>
            <a:off x="805436" y="4881662"/>
            <a:ext cx="2000877"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6">
            <a:extLst>
              <a:ext uri="{FF2B5EF4-FFF2-40B4-BE49-F238E27FC236}">
                <a16:creationId xmlns:a16="http://schemas.microsoft.com/office/drawing/2014/main" xmlns="" id="{9CB357EF-AAC3-4ACA-B550-3831DEDC0961}"/>
              </a:ext>
            </a:extLst>
          </p:cNvPr>
          <p:cNvSpPr/>
          <p:nvPr/>
        </p:nvSpPr>
        <p:spPr bwMode="gray">
          <a:xfrm flipH="1">
            <a:off x="9347214" y="3800282"/>
            <a:ext cx="2389378"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7">
            <a:extLst>
              <a:ext uri="{FF2B5EF4-FFF2-40B4-BE49-F238E27FC236}">
                <a16:creationId xmlns:a16="http://schemas.microsoft.com/office/drawing/2014/main" xmlns="" id="{84D02BCE-2CCF-4DA9-80C3-4A9A778FA009}"/>
              </a:ext>
            </a:extLst>
          </p:cNvPr>
          <p:cNvSpPr/>
          <p:nvPr/>
        </p:nvSpPr>
        <p:spPr bwMode="gray">
          <a:xfrm flipH="1">
            <a:off x="9359038" y="4881662"/>
            <a:ext cx="2389378"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a:extLst>
              <a:ext uri="{FF2B5EF4-FFF2-40B4-BE49-F238E27FC236}">
                <a16:creationId xmlns:a16="http://schemas.microsoft.com/office/drawing/2014/main" xmlns="" id="{209CD7D9-7893-4294-8BA2-0703B4B1B8ED}"/>
              </a:ext>
            </a:extLst>
          </p:cNvPr>
          <p:cNvCxnSpPr>
            <a:stCxn id="18" idx="3"/>
            <a:endCxn id="11" idx="1"/>
          </p:cNvCxnSpPr>
          <p:nvPr/>
        </p:nvCxnSpPr>
        <p:spPr bwMode="gray">
          <a:xfrm>
            <a:off x="2679633" y="4268765"/>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8714546-B925-4A0B-9956-4E2A24D1A75E}"/>
              </a:ext>
            </a:extLst>
          </p:cNvPr>
          <p:cNvCxnSpPr>
            <a:stCxn id="22" idx="3"/>
            <a:endCxn id="11" idx="1"/>
          </p:cNvCxnSpPr>
          <p:nvPr/>
        </p:nvCxnSpPr>
        <p:spPr bwMode="gray">
          <a:xfrm flipV="1">
            <a:off x="2667809" y="4690849"/>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9CC96FBD-8A18-4516-A553-25F1F7E7734C}"/>
              </a:ext>
            </a:extLst>
          </p:cNvPr>
          <p:cNvCxnSpPr>
            <a:stCxn id="13" idx="3"/>
          </p:cNvCxnSpPr>
          <p:nvPr/>
        </p:nvCxnSpPr>
        <p:spPr bwMode="gray">
          <a:xfrm flipV="1">
            <a:off x="8341229" y="4268765"/>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1EED210-FE94-4C62-8D46-37BA0FDA6B22}"/>
              </a:ext>
            </a:extLst>
          </p:cNvPr>
          <p:cNvCxnSpPr>
            <a:stCxn id="13" idx="3"/>
          </p:cNvCxnSpPr>
          <p:nvPr/>
        </p:nvCxnSpPr>
        <p:spPr bwMode="gray">
          <a:xfrm>
            <a:off x="8341229" y="4690849"/>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15CA025F-9678-4054-823D-21314AD901F5}"/>
              </a:ext>
            </a:extLst>
          </p:cNvPr>
          <p:cNvSpPr txBox="1"/>
          <p:nvPr/>
        </p:nvSpPr>
        <p:spPr bwMode="gray">
          <a:xfrm>
            <a:off x="862702" y="3919214"/>
            <a:ext cx="1215397" cy="276999"/>
          </a:xfrm>
          <a:prstGeom prst="rect">
            <a:avLst/>
          </a:prstGeom>
          <a:noFill/>
        </p:spPr>
        <p:txBody>
          <a:bodyPr wrap="non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2" name="文本框 31">
            <a:extLst>
              <a:ext uri="{FF2B5EF4-FFF2-40B4-BE49-F238E27FC236}">
                <a16:creationId xmlns:a16="http://schemas.microsoft.com/office/drawing/2014/main" xmlns="" id="{71A904D0-BA49-4673-9CDA-D6915AC5EC3D}"/>
              </a:ext>
            </a:extLst>
          </p:cNvPr>
          <p:cNvSpPr txBox="1"/>
          <p:nvPr/>
        </p:nvSpPr>
        <p:spPr bwMode="gray">
          <a:xfrm>
            <a:off x="905464" y="4443787"/>
            <a:ext cx="1124026"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3" name="文本框 32">
            <a:extLst>
              <a:ext uri="{FF2B5EF4-FFF2-40B4-BE49-F238E27FC236}">
                <a16:creationId xmlns:a16="http://schemas.microsoft.com/office/drawing/2014/main" xmlns="" id="{E9724FFC-2AE5-4643-9413-E501C6195155}"/>
              </a:ext>
            </a:extLst>
          </p:cNvPr>
          <p:cNvSpPr txBox="1"/>
          <p:nvPr/>
        </p:nvSpPr>
        <p:spPr bwMode="gray">
          <a:xfrm>
            <a:off x="905464" y="5563320"/>
            <a:ext cx="1112805" cy="350160"/>
          </a:xfrm>
          <a:prstGeom prst="rect">
            <a:avLst/>
          </a:prstGeom>
          <a:noFill/>
        </p:spPr>
        <p:txBody>
          <a:bodyPr wrap="none" rtlCol="0">
            <a:noAutofit/>
          </a:bodyPr>
          <a:lstStyle/>
          <a:p>
            <a:pPr fontAlgn="ctr">
              <a:lnSpc>
                <a:spcPct val="130000"/>
              </a:lnSpc>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4" name="文本框 33">
            <a:extLst>
              <a:ext uri="{FF2B5EF4-FFF2-40B4-BE49-F238E27FC236}">
                <a16:creationId xmlns:a16="http://schemas.microsoft.com/office/drawing/2014/main" xmlns="" id="{B8EA5C9A-D5E2-4B0C-BAF6-3FC57AB983F6}"/>
              </a:ext>
            </a:extLst>
          </p:cNvPr>
          <p:cNvSpPr txBox="1"/>
          <p:nvPr/>
        </p:nvSpPr>
        <p:spPr bwMode="gray">
          <a:xfrm>
            <a:off x="10100001" y="4422843"/>
            <a:ext cx="1114408" cy="350160"/>
          </a:xfrm>
          <a:prstGeom prst="rect">
            <a:avLst/>
          </a:prstGeom>
          <a:noFill/>
        </p:spPr>
        <p:txBody>
          <a:bodyPr wrap="non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5" name="文本框 34">
            <a:extLst>
              <a:ext uri="{FF2B5EF4-FFF2-40B4-BE49-F238E27FC236}">
                <a16:creationId xmlns:a16="http://schemas.microsoft.com/office/drawing/2014/main" xmlns="" id="{8D570812-E72D-48C9-8A62-9E5521E909FA}"/>
              </a:ext>
            </a:extLst>
          </p:cNvPr>
          <p:cNvSpPr txBox="1"/>
          <p:nvPr/>
        </p:nvSpPr>
        <p:spPr bwMode="gray">
          <a:xfrm>
            <a:off x="10100001" y="5542376"/>
            <a:ext cx="1133644" cy="350160"/>
          </a:xfrm>
          <a:prstGeom prst="rect">
            <a:avLst/>
          </a:prstGeom>
          <a:noFill/>
        </p:spPr>
        <p:txBody>
          <a:bodyPr wrap="none" rtlCol="0">
            <a:noAutofit/>
          </a:bodyPr>
          <a:lstStyle/>
          <a:p>
            <a:pPr fontAlgn="ctr">
              <a:lnSpc>
                <a:spcPct val="130000"/>
              </a:lnSpc>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6" name="组合 35">
            <a:extLst>
              <a:ext uri="{FF2B5EF4-FFF2-40B4-BE49-F238E27FC236}">
                <a16:creationId xmlns:a16="http://schemas.microsoft.com/office/drawing/2014/main" xmlns="" id="{BFE6DADE-D094-4529-B2ED-0FD2E19F7EE2}"/>
              </a:ext>
            </a:extLst>
          </p:cNvPr>
          <p:cNvGrpSpPr/>
          <p:nvPr/>
        </p:nvGrpSpPr>
        <p:grpSpPr bwMode="gray">
          <a:xfrm>
            <a:off x="9473895" y="4047856"/>
            <a:ext cx="540000" cy="723926"/>
            <a:chOff x="4073209" y="4947622"/>
            <a:chExt cx="540000" cy="723926"/>
          </a:xfrm>
        </p:grpSpPr>
        <p:pic>
          <p:nvPicPr>
            <p:cNvPr id="37" name="Picture 12" descr="E:\2016.01\1.12 扁平化图标\蓝色\AR-蓝色最新-40.png">
              <a:extLst>
                <a:ext uri="{FF2B5EF4-FFF2-40B4-BE49-F238E27FC236}">
                  <a16:creationId xmlns:a16="http://schemas.microsoft.com/office/drawing/2014/main" xmlns="" id="{F984A974-3F96-4314-8F38-88FE8399E36C}"/>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8" name="文本框 37">
              <a:extLst>
                <a:ext uri="{FF2B5EF4-FFF2-40B4-BE49-F238E27FC236}">
                  <a16:creationId xmlns:a16="http://schemas.microsoft.com/office/drawing/2014/main" xmlns="" id="{42CAE67D-DEC8-46D3-932B-60956625F360}"/>
                </a:ext>
              </a:extLst>
            </p:cNvPr>
            <p:cNvSpPr txBox="1"/>
            <p:nvPr/>
          </p:nvSpPr>
          <p:spPr bwMode="gray">
            <a:xfrm>
              <a:off x="4086262"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39" name="组合 38">
            <a:extLst>
              <a:ext uri="{FF2B5EF4-FFF2-40B4-BE49-F238E27FC236}">
                <a16:creationId xmlns:a16="http://schemas.microsoft.com/office/drawing/2014/main" xmlns="" id="{CC580EA6-ECA1-4DD6-BA06-7BD150FC8C0E}"/>
              </a:ext>
            </a:extLst>
          </p:cNvPr>
          <p:cNvGrpSpPr/>
          <p:nvPr/>
        </p:nvGrpSpPr>
        <p:grpSpPr bwMode="gray">
          <a:xfrm>
            <a:off x="9485719" y="5129236"/>
            <a:ext cx="552270" cy="723926"/>
            <a:chOff x="4060939" y="4947622"/>
            <a:chExt cx="552270" cy="723926"/>
          </a:xfrm>
        </p:grpSpPr>
        <p:pic>
          <p:nvPicPr>
            <p:cNvPr id="40" name="Picture 12" descr="E:\2016.01\1.12 扁平化图标\蓝色\AR-蓝色最新-40.png">
              <a:extLst>
                <a:ext uri="{FF2B5EF4-FFF2-40B4-BE49-F238E27FC236}">
                  <a16:creationId xmlns:a16="http://schemas.microsoft.com/office/drawing/2014/main" xmlns="" id="{530C5A0A-31E4-49A5-80AE-A3AC3A2CD0EF}"/>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1" name="文本框 40">
              <a:extLst>
                <a:ext uri="{FF2B5EF4-FFF2-40B4-BE49-F238E27FC236}">
                  <a16:creationId xmlns:a16="http://schemas.microsoft.com/office/drawing/2014/main" xmlns="" id="{6783D63D-D52A-4E1B-BFD3-D9328911F6E6}"/>
                </a:ext>
              </a:extLst>
            </p:cNvPr>
            <p:cNvSpPr txBox="1"/>
            <p:nvPr/>
          </p:nvSpPr>
          <p:spPr bwMode="gray">
            <a:xfrm>
              <a:off x="4060939" y="5363771"/>
              <a:ext cx="502061"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42" name="直接箭头连接符 41">
            <a:extLst>
              <a:ext uri="{FF2B5EF4-FFF2-40B4-BE49-F238E27FC236}">
                <a16:creationId xmlns:a16="http://schemas.microsoft.com/office/drawing/2014/main" xmlns="" id="{336F2578-8CB5-4D83-A47D-01D2419C405F}"/>
              </a:ext>
            </a:extLst>
          </p:cNvPr>
          <p:cNvCxnSpPr>
            <a:cxnSpLocks/>
          </p:cNvCxnSpPr>
          <p:nvPr/>
        </p:nvCxnSpPr>
        <p:spPr bwMode="gray">
          <a:xfrm flipV="1">
            <a:off x="8782984" y="3619854"/>
            <a:ext cx="0" cy="25277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圆角矩形 48">
            <a:extLst>
              <a:ext uri="{FF2B5EF4-FFF2-40B4-BE49-F238E27FC236}">
                <a16:creationId xmlns:a16="http://schemas.microsoft.com/office/drawing/2014/main" xmlns="" id="{E8D9D085-AF65-434F-B50B-E81DE8AD1B52}"/>
              </a:ext>
            </a:extLst>
          </p:cNvPr>
          <p:cNvSpPr/>
          <p:nvPr/>
        </p:nvSpPr>
        <p:spPr bwMode="gray">
          <a:xfrm>
            <a:off x="8647095" y="3277510"/>
            <a:ext cx="2917376" cy="328766"/>
          </a:xfrm>
          <a:prstGeom prst="roundRect">
            <a:avLst>
              <a:gd name="adj" fmla="val 2303"/>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 CE3 sends a common IP packet.</a:t>
            </a:r>
          </a:p>
        </p:txBody>
      </p:sp>
      <p:sp>
        <p:nvSpPr>
          <p:cNvPr id="44" name="矩形 32">
            <a:extLst>
              <a:ext uri="{FF2B5EF4-FFF2-40B4-BE49-F238E27FC236}">
                <a16:creationId xmlns:a16="http://schemas.microsoft.com/office/drawing/2014/main" xmlns="" id="{8450675E-9168-423D-9403-E5C3A67F0524}"/>
              </a:ext>
            </a:extLst>
          </p:cNvPr>
          <p:cNvSpPr>
            <a:spLocks/>
          </p:cNvSpPr>
          <p:nvPr/>
        </p:nvSpPr>
        <p:spPr bwMode="gray">
          <a:xfrm>
            <a:off x="8265285" y="3891832"/>
            <a:ext cx="999390" cy="289666"/>
          </a:xfrm>
          <a:prstGeom prst="rect">
            <a:avLst/>
          </a:prstGeom>
          <a:solidFill>
            <a:srgbClr val="FFF2CC"/>
          </a:solidFill>
          <a:ln w="12700" cap="flat" cmpd="sng" algn="ctr">
            <a:noFill/>
            <a:prstDash val="solid"/>
            <a:miter lim="800000"/>
          </a:ln>
          <a:effectLst/>
        </p:spPr>
        <p:txBody>
          <a:bodyPr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45" name="矩形 32">
            <a:extLst>
              <a:ext uri="{FF2B5EF4-FFF2-40B4-BE49-F238E27FC236}">
                <a16:creationId xmlns:a16="http://schemas.microsoft.com/office/drawing/2014/main" xmlns="" id="{6E324E80-75C4-41E9-97E8-8F824848D2F4}"/>
              </a:ext>
            </a:extLst>
          </p:cNvPr>
          <p:cNvSpPr>
            <a:spLocks/>
          </p:cNvSpPr>
          <p:nvPr/>
        </p:nvSpPr>
        <p:spPr bwMode="gray">
          <a:xfrm>
            <a:off x="7284301" y="3542097"/>
            <a:ext cx="934454" cy="289666"/>
          </a:xfrm>
          <a:prstGeom prst="rect">
            <a:avLst/>
          </a:prstGeom>
          <a:solidFill>
            <a:srgbClr val="FFF2CC"/>
          </a:solidFill>
          <a:ln w="12700" cap="flat" cmpd="sng" algn="ctr">
            <a:noFill/>
            <a:prstDash val="solid"/>
            <a:miter lim="800000"/>
          </a:ln>
          <a:effectLst/>
        </p:spPr>
        <p:txBody>
          <a:bodyPr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46" name="矩形 33">
            <a:extLst>
              <a:ext uri="{FF2B5EF4-FFF2-40B4-BE49-F238E27FC236}">
                <a16:creationId xmlns:a16="http://schemas.microsoft.com/office/drawing/2014/main" xmlns="" id="{337C897D-22B7-42C5-97BD-2038E7907AD6}"/>
              </a:ext>
            </a:extLst>
          </p:cNvPr>
          <p:cNvSpPr/>
          <p:nvPr/>
        </p:nvSpPr>
        <p:spPr bwMode="gray">
          <a:xfrm>
            <a:off x="6664103" y="3542097"/>
            <a:ext cx="620198" cy="289666"/>
          </a:xfrm>
          <a:prstGeom prst="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8888</a:t>
            </a:r>
          </a:p>
        </p:txBody>
      </p:sp>
      <p:sp>
        <p:nvSpPr>
          <p:cNvPr id="47" name="矩形 33">
            <a:extLst>
              <a:ext uri="{FF2B5EF4-FFF2-40B4-BE49-F238E27FC236}">
                <a16:creationId xmlns:a16="http://schemas.microsoft.com/office/drawing/2014/main" xmlns="" id="{9FABDF4B-952C-4C1C-ACB9-248A39D85AC4}"/>
              </a:ext>
            </a:extLst>
          </p:cNvPr>
          <p:cNvSpPr/>
          <p:nvPr/>
        </p:nvSpPr>
        <p:spPr bwMode="gray">
          <a:xfrm>
            <a:off x="6056767" y="3542097"/>
            <a:ext cx="620198" cy="289666"/>
          </a:xfrm>
          <a:prstGeom prst="rect">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6662</a:t>
            </a:r>
          </a:p>
        </p:txBody>
      </p:sp>
      <p:grpSp>
        <p:nvGrpSpPr>
          <p:cNvPr id="48" name="组合 47">
            <a:extLst>
              <a:ext uri="{FF2B5EF4-FFF2-40B4-BE49-F238E27FC236}">
                <a16:creationId xmlns:a16="http://schemas.microsoft.com/office/drawing/2014/main" xmlns="" id="{53E3DCB3-1CF8-495B-AD09-F809E3CA1D96}"/>
              </a:ext>
            </a:extLst>
          </p:cNvPr>
          <p:cNvGrpSpPr/>
          <p:nvPr/>
        </p:nvGrpSpPr>
        <p:grpSpPr bwMode="gray">
          <a:xfrm>
            <a:off x="3990689" y="3059496"/>
            <a:ext cx="2232110" cy="296151"/>
            <a:chOff x="5726567" y="4113100"/>
            <a:chExt cx="2232110" cy="296151"/>
          </a:xfrm>
        </p:grpSpPr>
        <p:sp>
          <p:nvSpPr>
            <p:cNvPr id="49" name="矩形 32">
              <a:extLst>
                <a:ext uri="{FF2B5EF4-FFF2-40B4-BE49-F238E27FC236}">
                  <a16:creationId xmlns:a16="http://schemas.microsoft.com/office/drawing/2014/main" xmlns="" id="{4318189F-3FF6-4365-9DFD-10DAE728A26F}"/>
                </a:ext>
              </a:extLst>
            </p:cNvPr>
            <p:cNvSpPr>
              <a:spLocks/>
            </p:cNvSpPr>
            <p:nvPr/>
          </p:nvSpPr>
          <p:spPr bwMode="gray">
            <a:xfrm>
              <a:off x="6954101" y="4113100"/>
              <a:ext cx="1004576" cy="296151"/>
            </a:xfrm>
            <a:prstGeom prst="rect">
              <a:avLst/>
            </a:prstGeom>
            <a:solidFill>
              <a:srgbClr val="FFF2CC"/>
            </a:solidFill>
            <a:ln w="12700" cap="flat" cmpd="sng" algn="ctr">
              <a:noFill/>
              <a:prstDash val="solid"/>
              <a:miter lim="800000"/>
            </a:ln>
            <a:effectLst/>
          </p:spPr>
          <p:txBody>
            <a:bodyPr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0" name="矩形 33">
              <a:extLst>
                <a:ext uri="{FF2B5EF4-FFF2-40B4-BE49-F238E27FC236}">
                  <a16:creationId xmlns:a16="http://schemas.microsoft.com/office/drawing/2014/main" xmlns="" id="{06424009-5DE8-4C03-9CB7-2A1FAD447E90}"/>
                </a:ext>
              </a:extLst>
            </p:cNvPr>
            <p:cNvSpPr/>
            <p:nvPr/>
          </p:nvSpPr>
          <p:spPr bwMode="gray">
            <a:xfrm>
              <a:off x="6333903" y="4113101"/>
              <a:ext cx="620198" cy="289666"/>
            </a:xfrm>
            <a:prstGeom prst="rect">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8888</a:t>
              </a:r>
            </a:p>
          </p:txBody>
        </p:sp>
        <p:sp>
          <p:nvSpPr>
            <p:cNvPr id="51" name="矩形 33">
              <a:extLst>
                <a:ext uri="{FF2B5EF4-FFF2-40B4-BE49-F238E27FC236}">
                  <a16:creationId xmlns:a16="http://schemas.microsoft.com/office/drawing/2014/main" xmlns="" id="{4C4DCDA4-89D0-4E59-AD3A-F456C094A25E}"/>
                </a:ext>
              </a:extLst>
            </p:cNvPr>
            <p:cNvSpPr/>
            <p:nvPr/>
          </p:nvSpPr>
          <p:spPr bwMode="gray">
            <a:xfrm>
              <a:off x="5726567" y="4113101"/>
              <a:ext cx="620198" cy="289666"/>
            </a:xfrm>
            <a:prstGeom prst="rect">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grpSp>
        <p:nvGrpSpPr>
          <p:cNvPr id="65" name="组合 64">
            <a:extLst>
              <a:ext uri="{FF2B5EF4-FFF2-40B4-BE49-F238E27FC236}">
                <a16:creationId xmlns:a16="http://schemas.microsoft.com/office/drawing/2014/main" xmlns="" id="{1F23A75B-1EF0-4358-BFCE-1178269A802B}"/>
              </a:ext>
            </a:extLst>
          </p:cNvPr>
          <p:cNvGrpSpPr/>
          <p:nvPr/>
        </p:nvGrpSpPr>
        <p:grpSpPr bwMode="gray">
          <a:xfrm rot="20420989">
            <a:off x="2732189" y="3823469"/>
            <a:ext cx="1126180" cy="399158"/>
            <a:chOff x="2803346" y="4082768"/>
            <a:chExt cx="1126180" cy="399158"/>
          </a:xfrm>
        </p:grpSpPr>
        <p:cxnSp>
          <p:nvCxnSpPr>
            <p:cNvPr id="58" name="直接箭头连接符 57">
              <a:extLst>
                <a:ext uri="{FF2B5EF4-FFF2-40B4-BE49-F238E27FC236}">
                  <a16:creationId xmlns:a16="http://schemas.microsoft.com/office/drawing/2014/main" xmlns="" id="{897E3BDF-989C-4FDF-B7BA-7AEB8F930606}"/>
                </a:ext>
              </a:extLst>
            </p:cNvPr>
            <p:cNvCxnSpPr>
              <a:cxnSpLocks/>
            </p:cNvCxnSpPr>
            <p:nvPr/>
          </p:nvCxnSpPr>
          <p:spPr bwMode="gray">
            <a:xfrm flipH="1" flipV="1">
              <a:off x="2803346" y="4082768"/>
              <a:ext cx="675406" cy="260784"/>
            </a:xfrm>
            <a:prstGeom prst="straightConnector1">
              <a:avLst/>
            </a:prstGeom>
            <a:ln w="19050">
              <a:noFill/>
              <a:tailEnd type="triangle"/>
            </a:ln>
          </p:spPr>
          <p:style>
            <a:lnRef idx="1">
              <a:schemeClr val="accent1"/>
            </a:lnRef>
            <a:fillRef idx="0">
              <a:schemeClr val="accent1"/>
            </a:fillRef>
            <a:effectRef idx="0">
              <a:schemeClr val="accent1"/>
            </a:effectRef>
            <a:fontRef idx="minor">
              <a:schemeClr val="tx1"/>
            </a:fontRef>
          </p:style>
        </p:cxnSp>
        <p:sp>
          <p:nvSpPr>
            <p:cNvPr id="52" name="矩形 32">
              <a:extLst>
                <a:ext uri="{FF2B5EF4-FFF2-40B4-BE49-F238E27FC236}">
                  <a16:creationId xmlns:a16="http://schemas.microsoft.com/office/drawing/2014/main" xmlns="" id="{1E611DE1-FBC1-48A4-B494-0D80297ABB6B}"/>
                </a:ext>
              </a:extLst>
            </p:cNvPr>
            <p:cNvSpPr>
              <a:spLocks/>
            </p:cNvSpPr>
            <p:nvPr/>
          </p:nvSpPr>
          <p:spPr bwMode="gray">
            <a:xfrm rot="1225285">
              <a:off x="2930136" y="4192260"/>
              <a:ext cx="999390" cy="289666"/>
            </a:xfrm>
            <a:prstGeom prst="rect">
              <a:avLst/>
            </a:prstGeom>
            <a:solidFill>
              <a:srgbClr val="FFF2CC"/>
            </a:solidFill>
            <a:ln w="12700" cap="flat" cmpd="sng" algn="ctr">
              <a:noFill/>
              <a:prstDash val="solid"/>
              <a:miter lim="800000"/>
            </a:ln>
            <a:effectLst/>
          </p:spPr>
          <p:txBody>
            <a:bodyPr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grpSp>
      <p:cxnSp>
        <p:nvCxnSpPr>
          <p:cNvPr id="60" name="直接箭头连接符 59">
            <a:extLst>
              <a:ext uri="{FF2B5EF4-FFF2-40B4-BE49-F238E27FC236}">
                <a16:creationId xmlns:a16="http://schemas.microsoft.com/office/drawing/2014/main" xmlns="" id="{875CB137-9BFE-407A-A001-4FEC1491BB93}"/>
              </a:ext>
            </a:extLst>
          </p:cNvPr>
          <p:cNvCxnSpPr>
            <a:cxnSpLocks/>
          </p:cNvCxnSpPr>
          <p:nvPr/>
        </p:nvCxnSpPr>
        <p:spPr bwMode="gray">
          <a:xfrm flipV="1">
            <a:off x="6663279" y="3133243"/>
            <a:ext cx="0" cy="40885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圆角矩形 48">
            <a:extLst>
              <a:ext uri="{FF2B5EF4-FFF2-40B4-BE49-F238E27FC236}">
                <a16:creationId xmlns:a16="http://schemas.microsoft.com/office/drawing/2014/main" xmlns="" id="{418600E7-C42D-4C52-9023-0FF150E69902}"/>
              </a:ext>
            </a:extLst>
          </p:cNvPr>
          <p:cNvSpPr/>
          <p:nvPr/>
        </p:nvSpPr>
        <p:spPr bwMode="gray">
          <a:xfrm>
            <a:off x="6323463" y="2549711"/>
            <a:ext cx="5424954" cy="582061"/>
          </a:xfrm>
          <a:prstGeom prst="roundRect">
            <a:avLst>
              <a:gd name="adj" fmla="val 2303"/>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 PE2 queries the VPN forwarding table and adds inner label 8888 to the packet. Then, PE2 recurses the corresponding route to a tunnel and adds outer MPLS label 6662 to the packet before forwarding the packet.</a:t>
            </a:r>
          </a:p>
        </p:txBody>
      </p:sp>
      <p:cxnSp>
        <p:nvCxnSpPr>
          <p:cNvPr id="63" name="直接箭头连接符 62">
            <a:extLst>
              <a:ext uri="{FF2B5EF4-FFF2-40B4-BE49-F238E27FC236}">
                <a16:creationId xmlns:a16="http://schemas.microsoft.com/office/drawing/2014/main" xmlns="" id="{4A8E08F4-5906-4296-8CEF-8CDE315D11E0}"/>
              </a:ext>
            </a:extLst>
          </p:cNvPr>
          <p:cNvCxnSpPr>
            <a:cxnSpLocks/>
          </p:cNvCxnSpPr>
          <p:nvPr/>
        </p:nvCxnSpPr>
        <p:spPr bwMode="gray">
          <a:xfrm flipV="1">
            <a:off x="4386348" y="2444916"/>
            <a:ext cx="0" cy="5857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圆角矩形 48">
            <a:extLst>
              <a:ext uri="{FF2B5EF4-FFF2-40B4-BE49-F238E27FC236}">
                <a16:creationId xmlns:a16="http://schemas.microsoft.com/office/drawing/2014/main" xmlns="" id="{C052E19F-A861-4F66-80C3-8D02AA2F2D98}"/>
              </a:ext>
            </a:extLst>
          </p:cNvPr>
          <p:cNvSpPr/>
          <p:nvPr/>
        </p:nvSpPr>
        <p:spPr bwMode="gray">
          <a:xfrm>
            <a:off x="3675476" y="1684856"/>
            <a:ext cx="3378676" cy="686395"/>
          </a:xfrm>
          <a:prstGeom prst="roundRect">
            <a:avLst>
              <a:gd name="adj" fmla="val 2303"/>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 The P swaps the outer label and forwards the packet to PE1.</a:t>
            </a:r>
          </a:p>
        </p:txBody>
      </p:sp>
      <p:cxnSp>
        <p:nvCxnSpPr>
          <p:cNvPr id="66" name="直接箭头连接符 65">
            <a:extLst>
              <a:ext uri="{FF2B5EF4-FFF2-40B4-BE49-F238E27FC236}">
                <a16:creationId xmlns:a16="http://schemas.microsoft.com/office/drawing/2014/main" xmlns="" id="{3D2B0C11-85EA-4F8F-8DF1-827AAA1C284A}"/>
              </a:ext>
            </a:extLst>
          </p:cNvPr>
          <p:cNvCxnSpPr>
            <a:cxnSpLocks/>
          </p:cNvCxnSpPr>
          <p:nvPr/>
        </p:nvCxnSpPr>
        <p:spPr bwMode="gray">
          <a:xfrm flipV="1">
            <a:off x="3303475" y="3619854"/>
            <a:ext cx="0" cy="252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圆角矩形 48">
            <a:extLst>
              <a:ext uri="{FF2B5EF4-FFF2-40B4-BE49-F238E27FC236}">
                <a16:creationId xmlns:a16="http://schemas.microsoft.com/office/drawing/2014/main" xmlns="" id="{FB8416C4-A5A2-4D08-874D-6701FE236FE9}"/>
              </a:ext>
            </a:extLst>
          </p:cNvPr>
          <p:cNvSpPr/>
          <p:nvPr/>
        </p:nvSpPr>
        <p:spPr bwMode="gray">
          <a:xfrm>
            <a:off x="1172531" y="3215023"/>
            <a:ext cx="2443570" cy="404831"/>
          </a:xfrm>
          <a:prstGeom prst="roundRect">
            <a:avLst>
              <a:gd name="adj" fmla="val 2303"/>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 PE1 removes the labels and forwards the packet to CE1.</a:t>
            </a:r>
          </a:p>
        </p:txBody>
      </p:sp>
      <p:sp>
        <p:nvSpPr>
          <p:cNvPr id="68" name="五边形 67">
            <a:extLst>
              <a:ext uri="{FF2B5EF4-FFF2-40B4-BE49-F238E27FC236}">
                <a16:creationId xmlns:a16="http://schemas.microsoft.com/office/drawing/2014/main" xmlns="" id="{BBACA5A9-0CB1-4E2B-B198-5EB0C1B4BB83}"/>
              </a:ext>
            </a:extLst>
          </p:cNvPr>
          <p:cNvSpPr/>
          <p:nvPr/>
        </p:nvSpPr>
        <p:spPr bwMode="gray">
          <a:xfrm>
            <a:off x="8561556" y="108958"/>
            <a:ext cx="1737806" cy="2556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Advertisement</a:t>
            </a:r>
          </a:p>
        </p:txBody>
      </p:sp>
      <p:sp>
        <p:nvSpPr>
          <p:cNvPr id="69" name="燕尾形 72">
            <a:extLst>
              <a:ext uri="{FF2B5EF4-FFF2-40B4-BE49-F238E27FC236}">
                <a16:creationId xmlns:a16="http://schemas.microsoft.com/office/drawing/2014/main" xmlns="" id="{80937BC2-F20B-48D4-9D94-9D3C1E2B2DC7}"/>
              </a:ext>
            </a:extLst>
          </p:cNvPr>
          <p:cNvSpPr/>
          <p:nvPr/>
        </p:nvSpPr>
        <p:spPr bwMode="gray">
          <a:xfrm>
            <a:off x="10252039" y="122424"/>
            <a:ext cx="1496378" cy="2556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spc="-2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Forwarding</a:t>
            </a:r>
          </a:p>
        </p:txBody>
      </p:sp>
    </p:spTree>
    <p:extLst>
      <p:ext uri="{BB962C8B-B14F-4D97-AF65-F5344CB8AC3E}">
        <p14:creationId xmlns:p14="http://schemas.microsoft.com/office/powerpoint/2010/main" val="9129685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D7EBD6-4CA0-44FD-B0A9-B1D52061044F}"/>
              </a:ext>
            </a:extLst>
          </p:cNvPr>
          <p:cNvSpPr>
            <a:spLocks noGrp="1"/>
          </p:cNvSpPr>
          <p:nvPr>
            <p:ph type="title"/>
          </p:nvPr>
        </p:nvSpPr>
        <p:spPr/>
        <p:txBody>
          <a:bodyPr/>
          <a:lstStyle/>
          <a:p>
            <a:r>
              <a:rPr lang="en-US" smtClean="0"/>
              <a:t>MPLS VPN Summary</a:t>
            </a:r>
            <a:endParaRPr lang="en-US" dirty="0"/>
          </a:p>
        </p:txBody>
      </p:sp>
      <p:sp>
        <p:nvSpPr>
          <p:cNvPr id="3" name="文本占位符 2">
            <a:extLst>
              <a:ext uri="{FF2B5EF4-FFF2-40B4-BE49-F238E27FC236}">
                <a16:creationId xmlns:a16="http://schemas.microsoft.com/office/drawing/2014/main" xmlns="" id="{0301F4C8-7863-429A-BE20-E9C803AA2075}"/>
              </a:ext>
            </a:extLst>
          </p:cNvPr>
          <p:cNvSpPr>
            <a:spLocks noGrp="1"/>
          </p:cNvSpPr>
          <p:nvPr>
            <p:ph type="body" sz="quarter" idx="10"/>
          </p:nvPr>
        </p:nvSpPr>
        <p:spPr/>
        <p:txBody>
          <a:bodyPr/>
          <a:lstStyle/>
          <a:p>
            <a:r>
              <a:rPr lang="en-US" sz="1600" smtClean="0">
                <a:sym typeface="Huawei Sans" panose="020C0503030203020204" pitchFamily="34" charset="0"/>
              </a:rPr>
              <a:t>As one of the most typical WAN VPNs, the MPLS VPN with an architecture of separated forwarding and control planes is widely used in the industry.</a:t>
            </a:r>
          </a:p>
          <a:p>
            <a:r>
              <a:rPr lang="en-US" sz="1600" smtClean="0">
                <a:sym typeface="Huawei Sans" panose="020C0503030203020204" pitchFamily="34" charset="0"/>
              </a:rPr>
              <a:t>The control plane uses MP-BGP to transmit VPNv4 routes and inner labels.</a:t>
            </a:r>
          </a:p>
          <a:p>
            <a:r>
              <a:rPr lang="en-US" sz="1600" smtClean="0">
                <a:sym typeface="Huawei Sans" panose="020C0503030203020204" pitchFamily="34" charset="0"/>
              </a:rPr>
              <a:t>The data plane uses LDP to generate MPLS forwarding tunnels. During data forwarding, outer labels are generated upon tunnel recursion.</a:t>
            </a:r>
          </a:p>
          <a:p>
            <a:r>
              <a:rPr lang="en-US" sz="1600" smtClean="0">
                <a:sym typeface="Huawei Sans" panose="020C0503030203020204" pitchFamily="34" charset="0"/>
              </a:rPr>
              <a:t>Despite the development of WAN VPN technologies, the idea of separating the forwarding plane from the control plane is still used.</a:t>
            </a:r>
            <a:endParaRPr lang="en-US" sz="1600" dirty="0">
              <a:sym typeface="Huawei Sans" panose="020C0503030203020204" pitchFamily="34" charset="0"/>
            </a:endParaRPr>
          </a:p>
        </p:txBody>
      </p:sp>
    </p:spTree>
    <p:extLst>
      <p:ext uri="{BB962C8B-B14F-4D97-AF65-F5344CB8AC3E}">
        <p14:creationId xmlns:p14="http://schemas.microsoft.com/office/powerpoint/2010/main" val="30039674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WAN VPN Overview</a:t>
            </a:r>
          </a:p>
          <a:p>
            <a:r>
              <a:rPr lang="en-US" dirty="0" smtClean="0">
                <a:solidFill>
                  <a:schemeClr val="bg1">
                    <a:lumMod val="50000"/>
                  </a:schemeClr>
                </a:solidFill>
                <a:sym typeface="Huawei Sans" panose="020C0503030203020204" pitchFamily="34" charset="0"/>
              </a:rPr>
              <a:t>MP-BGP Overview</a:t>
            </a:r>
          </a:p>
          <a:p>
            <a:r>
              <a:rPr lang="en-US" b="1" dirty="0" smtClean="0">
                <a:sym typeface="Huawei Sans" panose="020C0503030203020204" pitchFamily="34" charset="0"/>
              </a:rPr>
              <a:t>WAN VPN Architecture Fundamentals and Technology Evolution</a:t>
            </a:r>
          </a:p>
          <a:p>
            <a:pPr lvl="1"/>
            <a:r>
              <a:rPr lang="en-US" dirty="0" smtClean="0">
                <a:solidFill>
                  <a:schemeClr val="bg1">
                    <a:lumMod val="50000"/>
                  </a:schemeClr>
                </a:solidFill>
                <a:sym typeface="Huawei Sans" panose="020C0503030203020204" pitchFamily="34" charset="0"/>
              </a:rPr>
              <a:t>MPLS VPN Fundamentals</a:t>
            </a:r>
          </a:p>
          <a:p>
            <a:pPr lvl="1">
              <a:buSzPct val="60000"/>
              <a:buFont typeface="Wingdings" panose="05000000000000000000" pitchFamily="2" charset="2"/>
              <a:buChar char="n"/>
            </a:pPr>
            <a:r>
              <a:rPr lang="en-US" dirty="0" smtClean="0"/>
              <a:t>WAN VPN Technology Evolution</a:t>
            </a:r>
            <a:endParaRPr lang="en-US" dirty="0"/>
          </a:p>
        </p:txBody>
      </p:sp>
    </p:spTree>
    <p:extLst>
      <p:ext uri="{BB962C8B-B14F-4D97-AF65-F5344CB8AC3E}">
        <p14:creationId xmlns:p14="http://schemas.microsoft.com/office/powerpoint/2010/main" val="4351654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263FAB-3BA2-4EB9-AF22-60E5A78B23B4}"/>
              </a:ext>
            </a:extLst>
          </p:cNvPr>
          <p:cNvSpPr>
            <a:spLocks noGrp="1"/>
          </p:cNvSpPr>
          <p:nvPr>
            <p:ph type="title"/>
          </p:nvPr>
        </p:nvSpPr>
        <p:spPr bwMode="gray"/>
        <p:txBody>
          <a:bodyPr/>
          <a:lstStyle/>
          <a:p>
            <a:r>
              <a:rPr lang="en-US" smtClean="0"/>
              <a:t>BGP/MPLS IP VPN Technology Architecture</a:t>
            </a:r>
            <a:endParaRPr lang="en-US" dirty="0"/>
          </a:p>
        </p:txBody>
      </p:sp>
      <p:sp>
        <p:nvSpPr>
          <p:cNvPr id="3" name="文本占位符 2">
            <a:extLst>
              <a:ext uri="{FF2B5EF4-FFF2-40B4-BE49-F238E27FC236}">
                <a16:creationId xmlns:a16="http://schemas.microsoft.com/office/drawing/2014/main" xmlns="" id="{8CF7A676-59A5-4048-B397-5B30CD9B0BC0}"/>
              </a:ext>
            </a:extLst>
          </p:cNvPr>
          <p:cNvSpPr>
            <a:spLocks noGrp="1"/>
          </p:cNvSpPr>
          <p:nvPr>
            <p:ph type="body" sz="quarter" idx="10"/>
          </p:nvPr>
        </p:nvSpPr>
        <p:spPr bwMode="gray"/>
        <p:txBody>
          <a:bodyPr/>
          <a:lstStyle/>
          <a:p>
            <a:r>
              <a:rPr lang="en-US" sz="1600" smtClean="0">
                <a:sym typeface="Huawei Sans" panose="020C0503030203020204" pitchFamily="34" charset="0"/>
              </a:rPr>
              <a:t>BGP/MPLS IP VPN is not a single VPN technology. Rather, it is a comprehensive solution that combines multiple technologies, including:</a:t>
            </a:r>
          </a:p>
          <a:p>
            <a:pPr lvl="1"/>
            <a:r>
              <a:rPr lang="en-US" sz="1400" smtClean="0">
                <a:sym typeface="Huawei Sans" panose="020C0503030203020204" pitchFamily="34" charset="0"/>
              </a:rPr>
              <a:t>MP-BGP: transmits site route information between PEs.</a:t>
            </a:r>
          </a:p>
          <a:p>
            <a:pPr lvl="1"/>
            <a:r>
              <a:rPr lang="en-US" sz="1400" smtClean="0">
                <a:sym typeface="Huawei Sans" panose="020C0503030203020204" pitchFamily="34" charset="0"/>
              </a:rPr>
              <a:t>LDP: establishes tunnels between PEs.</a:t>
            </a:r>
          </a:p>
          <a:p>
            <a:pPr lvl="1"/>
            <a:r>
              <a:rPr lang="en-US" sz="1400" smtClean="0">
                <a:sym typeface="Huawei Sans" panose="020C0503030203020204" pitchFamily="34" charset="0"/>
              </a:rPr>
              <a:t>VRF: manages VPN users on PEs.</a:t>
            </a:r>
          </a:p>
          <a:p>
            <a:pPr lvl="1"/>
            <a:r>
              <a:rPr lang="en-US" sz="1400" smtClean="0">
                <a:sym typeface="Huawei Sans" panose="020C0503030203020204" pitchFamily="34" charset="0"/>
              </a:rPr>
              <a:t>Static routing, IGP, or BGP: exchanges route information between PEs and CEs.</a:t>
            </a:r>
            <a:endParaRPr lang="en-US" sz="1400" dirty="0">
              <a:sym typeface="Huawei Sans" panose="020C0503030203020204" pitchFamily="34" charset="0"/>
            </a:endParaRPr>
          </a:p>
        </p:txBody>
      </p:sp>
      <p:sp>
        <p:nvSpPr>
          <p:cNvPr id="5" name="圆角矩形 7">
            <a:extLst>
              <a:ext uri="{FF2B5EF4-FFF2-40B4-BE49-F238E27FC236}">
                <a16:creationId xmlns:a16="http://schemas.microsoft.com/office/drawing/2014/main" xmlns="" id="{EAF4A43F-42DF-45D4-9B0E-64ABFFD0A235}"/>
              </a:ext>
            </a:extLst>
          </p:cNvPr>
          <p:cNvSpPr/>
          <p:nvPr/>
        </p:nvSpPr>
        <p:spPr bwMode="gray">
          <a:xfrm>
            <a:off x="3614865" y="3915804"/>
            <a:ext cx="4706182" cy="227555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a:extLst>
              <a:ext uri="{FF2B5EF4-FFF2-40B4-BE49-F238E27FC236}">
                <a16:creationId xmlns:a16="http://schemas.microsoft.com/office/drawing/2014/main" xmlns="" id="{165BCC01-0C9A-4FA1-953E-03BC6A38B350}"/>
              </a:ext>
            </a:extLst>
          </p:cNvPr>
          <p:cNvSpPr txBox="1"/>
          <p:nvPr/>
        </p:nvSpPr>
        <p:spPr bwMode="gray">
          <a:xfrm>
            <a:off x="5280088" y="5867946"/>
            <a:ext cx="1590500" cy="307777"/>
          </a:xfrm>
          <a:prstGeom prst="rect">
            <a:avLst/>
          </a:prstGeom>
          <a:noFill/>
        </p:spPr>
        <p:txBody>
          <a:bodyPr wrap="non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7" name="直接连接符 6">
            <a:extLst>
              <a:ext uri="{FF2B5EF4-FFF2-40B4-BE49-F238E27FC236}">
                <a16:creationId xmlns:a16="http://schemas.microsoft.com/office/drawing/2014/main" xmlns="" id="{D6C81B2B-E13F-4AE8-AA40-F6A36E8AE835}"/>
              </a:ext>
            </a:extLst>
          </p:cNvPr>
          <p:cNvCxnSpPr>
            <a:cxnSpLocks/>
            <a:stCxn id="8" idx="3"/>
            <a:endCxn id="44" idx="1"/>
          </p:cNvCxnSpPr>
          <p:nvPr/>
        </p:nvCxnSpPr>
        <p:spPr bwMode="gray">
          <a:xfrm>
            <a:off x="3895352" y="5348768"/>
            <a:ext cx="5795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12" descr="E:\2016.01\1.12 扁平化图标\蓝色\AR-蓝色最新-40.png">
            <a:extLst>
              <a:ext uri="{FF2B5EF4-FFF2-40B4-BE49-F238E27FC236}">
                <a16:creationId xmlns:a16="http://schemas.microsoft.com/office/drawing/2014/main" xmlns="" id="{A52930C3-DF0F-4515-8EFF-05E1699E8B08}"/>
              </a:ext>
            </a:extLst>
          </p:cNvPr>
          <p:cNvPicPr>
            <a:picLocks noChangeAspect="1" noChangeArrowheads="1"/>
          </p:cNvPicPr>
          <p:nvPr/>
        </p:nvPicPr>
        <p:blipFill>
          <a:blip r:embed="rId3" cstate="print"/>
          <a:srcRect/>
          <a:stretch>
            <a:fillRect/>
          </a:stretch>
        </p:blipFill>
        <p:spPr bwMode="gray">
          <a:xfrm>
            <a:off x="3355352" y="5127859"/>
            <a:ext cx="540000" cy="441818"/>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08AC4580-0E3F-4A89-92F4-A4DE651DD035}"/>
              </a:ext>
            </a:extLst>
          </p:cNvPr>
          <p:cNvPicPr>
            <a:picLocks noChangeAspect="1" noChangeArrowheads="1"/>
          </p:cNvPicPr>
          <p:nvPr/>
        </p:nvPicPr>
        <p:blipFill>
          <a:blip r:embed="rId3" cstate="print"/>
          <a:srcRect/>
          <a:stretch>
            <a:fillRect/>
          </a:stretch>
        </p:blipFill>
        <p:spPr bwMode="gray">
          <a:xfrm>
            <a:off x="8107034" y="5127859"/>
            <a:ext cx="540000" cy="441818"/>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3739C106-33DD-48FA-841E-53F254E28856}"/>
              </a:ext>
            </a:extLst>
          </p:cNvPr>
          <p:cNvPicPr>
            <a:picLocks noChangeAspect="1" noChangeArrowheads="1"/>
          </p:cNvPicPr>
          <p:nvPr/>
        </p:nvPicPr>
        <p:blipFill>
          <a:blip r:embed="rId3" cstate="print"/>
          <a:srcRect/>
          <a:stretch>
            <a:fillRect/>
          </a:stretch>
        </p:blipFill>
        <p:spPr bwMode="gray">
          <a:xfrm>
            <a:off x="4939246" y="5127859"/>
            <a:ext cx="540000" cy="441818"/>
          </a:xfrm>
          <a:prstGeom prst="rect">
            <a:avLst/>
          </a:prstGeom>
          <a:noFill/>
        </p:spPr>
      </p:pic>
      <p:pic>
        <p:nvPicPr>
          <p:cNvPr id="11" name="Picture 12" descr="E:\2016.01\1.12 扁平化图标\蓝色\AR-蓝色最新-40.png">
            <a:extLst>
              <a:ext uri="{FF2B5EF4-FFF2-40B4-BE49-F238E27FC236}">
                <a16:creationId xmlns:a16="http://schemas.microsoft.com/office/drawing/2014/main" xmlns="" id="{E1949B7E-DC12-445F-ACCE-1A761F2B7AC0}"/>
              </a:ext>
            </a:extLst>
          </p:cNvPr>
          <p:cNvPicPr>
            <a:picLocks noChangeAspect="1" noChangeArrowheads="1"/>
          </p:cNvPicPr>
          <p:nvPr/>
        </p:nvPicPr>
        <p:blipFill>
          <a:blip r:embed="rId3" cstate="print"/>
          <a:srcRect/>
          <a:stretch>
            <a:fillRect/>
          </a:stretch>
        </p:blipFill>
        <p:spPr bwMode="gray">
          <a:xfrm>
            <a:off x="6523140" y="5127859"/>
            <a:ext cx="540000" cy="441818"/>
          </a:xfrm>
          <a:prstGeom prst="rect">
            <a:avLst/>
          </a:prstGeom>
          <a:noFill/>
        </p:spPr>
      </p:pic>
      <p:sp>
        <p:nvSpPr>
          <p:cNvPr id="12" name="文本框 11">
            <a:extLst>
              <a:ext uri="{FF2B5EF4-FFF2-40B4-BE49-F238E27FC236}">
                <a16:creationId xmlns:a16="http://schemas.microsoft.com/office/drawing/2014/main" xmlns="" id="{32BC06F9-9E5D-4ECC-95B5-06900CC8B616}"/>
              </a:ext>
            </a:extLst>
          </p:cNvPr>
          <p:cNvSpPr txBox="1"/>
          <p:nvPr/>
        </p:nvSpPr>
        <p:spPr bwMode="gray">
          <a:xfrm>
            <a:off x="5051490" y="5620208"/>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 name="文本框 12">
            <a:extLst>
              <a:ext uri="{FF2B5EF4-FFF2-40B4-BE49-F238E27FC236}">
                <a16:creationId xmlns:a16="http://schemas.microsoft.com/office/drawing/2014/main" xmlns="" id="{D1B1601C-842D-4639-BCBC-37BF9F825E11}"/>
              </a:ext>
            </a:extLst>
          </p:cNvPr>
          <p:cNvSpPr txBox="1"/>
          <p:nvPr/>
        </p:nvSpPr>
        <p:spPr bwMode="gray">
          <a:xfrm>
            <a:off x="6704730" y="5620208"/>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21" name="Picture 12" descr="E:\2016.01\1.12 扁平化图标\蓝色\AR-蓝色最新-40.png">
            <a:extLst>
              <a:ext uri="{FF2B5EF4-FFF2-40B4-BE49-F238E27FC236}">
                <a16:creationId xmlns:a16="http://schemas.microsoft.com/office/drawing/2014/main" xmlns="" id="{49160C92-F7BC-40EF-B79A-7EDD5A665184}"/>
              </a:ext>
            </a:extLst>
          </p:cNvPr>
          <p:cNvPicPr>
            <a:picLocks noChangeAspect="1" noChangeArrowheads="1"/>
          </p:cNvPicPr>
          <p:nvPr/>
        </p:nvPicPr>
        <p:blipFill>
          <a:blip r:embed="rId3" cstate="print"/>
          <a:srcRect/>
          <a:stretch>
            <a:fillRect/>
          </a:stretch>
        </p:blipFill>
        <p:spPr bwMode="gray">
          <a:xfrm>
            <a:off x="1648129" y="5128780"/>
            <a:ext cx="540000" cy="441818"/>
          </a:xfrm>
          <a:prstGeom prst="rect">
            <a:avLst/>
          </a:prstGeom>
          <a:noFill/>
        </p:spPr>
      </p:pic>
      <p:sp>
        <p:nvSpPr>
          <p:cNvPr id="22" name="文本框 21">
            <a:extLst>
              <a:ext uri="{FF2B5EF4-FFF2-40B4-BE49-F238E27FC236}">
                <a16:creationId xmlns:a16="http://schemas.microsoft.com/office/drawing/2014/main" xmlns="" id="{F0005010-1E85-47A7-A2BF-07D39F519317}"/>
              </a:ext>
            </a:extLst>
          </p:cNvPr>
          <p:cNvSpPr txBox="1"/>
          <p:nvPr/>
        </p:nvSpPr>
        <p:spPr bwMode="gray">
          <a:xfrm>
            <a:off x="1719196" y="5539457"/>
            <a:ext cx="397866"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3" name="文本框 22">
            <a:extLst>
              <a:ext uri="{FF2B5EF4-FFF2-40B4-BE49-F238E27FC236}">
                <a16:creationId xmlns:a16="http://schemas.microsoft.com/office/drawing/2014/main" xmlns="" id="{0B258943-C5C9-4D08-A739-F070E18D3A2E}"/>
              </a:ext>
            </a:extLst>
          </p:cNvPr>
          <p:cNvSpPr txBox="1"/>
          <p:nvPr/>
        </p:nvSpPr>
        <p:spPr bwMode="gray">
          <a:xfrm>
            <a:off x="869495" y="5165023"/>
            <a:ext cx="707245"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cxnSp>
        <p:nvCxnSpPr>
          <p:cNvPr id="25" name="直接连接符 24">
            <a:extLst>
              <a:ext uri="{FF2B5EF4-FFF2-40B4-BE49-F238E27FC236}">
                <a16:creationId xmlns:a16="http://schemas.microsoft.com/office/drawing/2014/main" xmlns="" id="{D2F6A659-4CD1-4879-8D59-E6F50027BC10}"/>
              </a:ext>
            </a:extLst>
          </p:cNvPr>
          <p:cNvCxnSpPr>
            <a:stCxn id="21" idx="3"/>
            <a:endCxn id="8" idx="1"/>
          </p:cNvCxnSpPr>
          <p:nvPr/>
        </p:nvCxnSpPr>
        <p:spPr bwMode="gray">
          <a:xfrm flipV="1">
            <a:off x="2188129" y="5348768"/>
            <a:ext cx="1167223" cy="9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27D139ED-3640-4138-9D07-E05F3F962B11}"/>
              </a:ext>
            </a:extLst>
          </p:cNvPr>
          <p:cNvCxnSpPr/>
          <p:nvPr/>
        </p:nvCxnSpPr>
        <p:spPr bwMode="gray">
          <a:xfrm flipV="1">
            <a:off x="3614865" y="4043218"/>
            <a:ext cx="0" cy="762693"/>
          </a:xfrm>
          <a:prstGeom prst="line">
            <a:avLst/>
          </a:prstGeom>
          <a:ln w="3175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AC25613-FB27-4BC1-9C0D-60EEF8357652}"/>
              </a:ext>
            </a:extLst>
          </p:cNvPr>
          <p:cNvCxnSpPr/>
          <p:nvPr/>
        </p:nvCxnSpPr>
        <p:spPr bwMode="gray">
          <a:xfrm flipV="1">
            <a:off x="8334477" y="4043218"/>
            <a:ext cx="0" cy="762693"/>
          </a:xfrm>
          <a:prstGeom prst="line">
            <a:avLst/>
          </a:prstGeom>
          <a:ln w="3175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xmlns="" id="{60AE2A49-B92E-4F3C-8527-E85C2BB1921F}"/>
              </a:ext>
            </a:extLst>
          </p:cNvPr>
          <p:cNvCxnSpPr/>
          <p:nvPr/>
        </p:nvCxnSpPr>
        <p:spPr bwMode="gray">
          <a:xfrm>
            <a:off x="7263826" y="4267879"/>
            <a:ext cx="959848"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F227A759-CC0B-4D0D-8091-9564B2C8300B}"/>
              </a:ext>
            </a:extLst>
          </p:cNvPr>
          <p:cNvSpPr txBox="1"/>
          <p:nvPr/>
        </p:nvSpPr>
        <p:spPr bwMode="gray">
          <a:xfrm>
            <a:off x="4705726" y="4115753"/>
            <a:ext cx="2299027" cy="307777"/>
          </a:xfrm>
          <a:prstGeom prst="rect">
            <a:avLst/>
          </a:prstGeom>
          <a:noFill/>
        </p:spPr>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MP-BGP exchanges routing information.</a:t>
            </a:r>
          </a:p>
        </p:txBody>
      </p:sp>
      <p:cxnSp>
        <p:nvCxnSpPr>
          <p:cNvPr id="30" name="直接箭头连接符 29">
            <a:extLst>
              <a:ext uri="{FF2B5EF4-FFF2-40B4-BE49-F238E27FC236}">
                <a16:creationId xmlns:a16="http://schemas.microsoft.com/office/drawing/2014/main" xmlns="" id="{A3B76651-8A8C-4635-8331-76474DAA782B}"/>
              </a:ext>
            </a:extLst>
          </p:cNvPr>
          <p:cNvCxnSpPr/>
          <p:nvPr/>
        </p:nvCxnSpPr>
        <p:spPr bwMode="gray">
          <a:xfrm flipH="1">
            <a:off x="3609631" y="4267879"/>
            <a:ext cx="840300"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xmlns="" id="{5905D307-F99A-4447-ABC8-4115AF5CB371}"/>
              </a:ext>
            </a:extLst>
          </p:cNvPr>
          <p:cNvGrpSpPr/>
          <p:nvPr/>
        </p:nvGrpSpPr>
        <p:grpSpPr bwMode="gray">
          <a:xfrm>
            <a:off x="2225855" y="3540611"/>
            <a:ext cx="952463" cy="1198346"/>
            <a:chOff x="2939471" y="3455181"/>
            <a:chExt cx="952463" cy="1198346"/>
          </a:xfrm>
        </p:grpSpPr>
        <p:sp>
          <p:nvSpPr>
            <p:cNvPr id="31" name="forms_324103">
              <a:extLst>
                <a:ext uri="{FF2B5EF4-FFF2-40B4-BE49-F238E27FC236}">
                  <a16:creationId xmlns:a16="http://schemas.microsoft.com/office/drawing/2014/main" xmlns="" id="{DD054FE1-9D14-4C76-A50B-C70C15811C59}"/>
                </a:ext>
              </a:extLst>
            </p:cNvPr>
            <p:cNvSpPr>
              <a:spLocks noChangeAspect="1"/>
            </p:cNvSpPr>
            <p:nvPr/>
          </p:nvSpPr>
          <p:spPr bwMode="gray">
            <a:xfrm>
              <a:off x="3171476" y="3559481"/>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a:extLst>
                <a:ext uri="{FF2B5EF4-FFF2-40B4-BE49-F238E27FC236}">
                  <a16:creationId xmlns:a16="http://schemas.microsoft.com/office/drawing/2014/main" xmlns="" id="{F249935F-9A1A-4888-B42D-CB375DDC8D06}"/>
                </a:ext>
              </a:extLst>
            </p:cNvPr>
            <p:cNvGrpSpPr/>
            <p:nvPr/>
          </p:nvGrpSpPr>
          <p:grpSpPr bwMode="gray">
            <a:xfrm>
              <a:off x="2939471" y="3455181"/>
              <a:ext cx="952463" cy="1198346"/>
              <a:chOff x="2939471" y="3455181"/>
              <a:chExt cx="952463" cy="1198346"/>
            </a:xfrm>
          </p:grpSpPr>
          <p:sp>
            <p:nvSpPr>
              <p:cNvPr id="4" name="圆角矩形标注 102">
                <a:extLst>
                  <a:ext uri="{FF2B5EF4-FFF2-40B4-BE49-F238E27FC236}">
                    <a16:creationId xmlns:a16="http://schemas.microsoft.com/office/drawing/2014/main" xmlns="" id="{C10F9F5F-6E1B-4B32-AE1D-F068FE724A24}"/>
                  </a:ext>
                </a:extLst>
              </p:cNvPr>
              <p:cNvSpPr/>
              <p:nvPr/>
            </p:nvSpPr>
            <p:spPr bwMode="gray">
              <a:xfrm>
                <a:off x="2939471" y="3455181"/>
                <a:ext cx="952463" cy="1198346"/>
              </a:xfrm>
              <a:prstGeom prst="wedgeRoundRectCallout">
                <a:avLst>
                  <a:gd name="adj1" fmla="val 42754"/>
                  <a:gd name="adj2" fmla="val 62684"/>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66EEEB78-A9FF-4925-B2BC-1D5BC709C51B}"/>
                  </a:ext>
                </a:extLst>
              </p:cNvPr>
              <p:cNvSpPr txBox="1"/>
              <p:nvPr/>
            </p:nvSpPr>
            <p:spPr bwMode="gray">
              <a:xfrm>
                <a:off x="3060230" y="4099021"/>
                <a:ext cx="723275" cy="523220"/>
              </a:xfrm>
              <a:prstGeom prst="rect">
                <a:avLst/>
              </a:prstGeom>
              <a:noFill/>
            </p:spPr>
            <p:txBody>
              <a:bodyPr wrap="non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a:t>
                </a:r>
              </a:p>
            </p:txBody>
          </p:sp>
        </p:grpSp>
      </p:grpSp>
      <p:cxnSp>
        <p:nvCxnSpPr>
          <p:cNvPr id="35" name="直接箭头连接符 34">
            <a:extLst>
              <a:ext uri="{FF2B5EF4-FFF2-40B4-BE49-F238E27FC236}">
                <a16:creationId xmlns:a16="http://schemas.microsoft.com/office/drawing/2014/main" xmlns="" id="{8C860DA1-0E36-45AA-B3D2-2F911BE2F541}"/>
              </a:ext>
            </a:extLst>
          </p:cNvPr>
          <p:cNvCxnSpPr/>
          <p:nvPr/>
        </p:nvCxnSpPr>
        <p:spPr bwMode="gray">
          <a:xfrm>
            <a:off x="3199758" y="3705647"/>
            <a:ext cx="959848"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710F8ED1-F5D3-4919-96A9-27A9D0027060}"/>
              </a:ext>
            </a:extLst>
          </p:cNvPr>
          <p:cNvSpPr txBox="1"/>
          <p:nvPr/>
        </p:nvSpPr>
        <p:spPr bwMode="gray">
          <a:xfrm>
            <a:off x="4224040" y="3552630"/>
            <a:ext cx="1970411"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VRF manages VPN users.</a:t>
            </a:r>
          </a:p>
        </p:txBody>
      </p:sp>
      <p:sp>
        <p:nvSpPr>
          <p:cNvPr id="37" name="Can 9">
            <a:extLst>
              <a:ext uri="{FF2B5EF4-FFF2-40B4-BE49-F238E27FC236}">
                <a16:creationId xmlns:a16="http://schemas.microsoft.com/office/drawing/2014/main" xmlns="" id="{BE52250D-C475-4A61-B904-4F87C6CD7DE7}"/>
              </a:ext>
            </a:extLst>
          </p:cNvPr>
          <p:cNvSpPr/>
          <p:nvPr/>
        </p:nvSpPr>
        <p:spPr bwMode="gray">
          <a:xfrm rot="5400000">
            <a:off x="5816400" y="2516830"/>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61C444F5-A416-4ED2-B9BF-ACA1970D5205}"/>
              </a:ext>
            </a:extLst>
          </p:cNvPr>
          <p:cNvSpPr txBox="1"/>
          <p:nvPr/>
        </p:nvSpPr>
        <p:spPr bwMode="gray">
          <a:xfrm>
            <a:off x="3807589" y="4654067"/>
            <a:ext cx="4064292"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 establishes tunnels between PEs.</a:t>
            </a:r>
          </a:p>
        </p:txBody>
      </p:sp>
      <p:pic>
        <p:nvPicPr>
          <p:cNvPr id="44" name="Picture 12" descr="E:\2016.01\1.12 扁平化图标\蓝色\AR-蓝色最新-40.png">
            <a:extLst>
              <a:ext uri="{FF2B5EF4-FFF2-40B4-BE49-F238E27FC236}">
                <a16:creationId xmlns:a16="http://schemas.microsoft.com/office/drawing/2014/main" xmlns="" id="{3DD3246E-8054-47E7-B180-87D30A478E1C}"/>
              </a:ext>
            </a:extLst>
          </p:cNvPr>
          <p:cNvPicPr>
            <a:picLocks noChangeAspect="1" noChangeArrowheads="1"/>
          </p:cNvPicPr>
          <p:nvPr/>
        </p:nvPicPr>
        <p:blipFill>
          <a:blip r:embed="rId3" cstate="print"/>
          <a:srcRect/>
          <a:stretch>
            <a:fillRect/>
          </a:stretch>
        </p:blipFill>
        <p:spPr bwMode="gray">
          <a:xfrm>
            <a:off x="9690927" y="5127859"/>
            <a:ext cx="540000" cy="441818"/>
          </a:xfrm>
          <a:prstGeom prst="rect">
            <a:avLst/>
          </a:prstGeom>
          <a:noFill/>
        </p:spPr>
      </p:pic>
      <p:sp>
        <p:nvSpPr>
          <p:cNvPr id="46" name="文本框 45">
            <a:extLst>
              <a:ext uri="{FF2B5EF4-FFF2-40B4-BE49-F238E27FC236}">
                <a16:creationId xmlns:a16="http://schemas.microsoft.com/office/drawing/2014/main" xmlns="" id="{2E4F8BF0-5163-4E2E-A7AB-1C6B42A4EB43}"/>
              </a:ext>
            </a:extLst>
          </p:cNvPr>
          <p:cNvSpPr txBox="1"/>
          <p:nvPr/>
        </p:nvSpPr>
        <p:spPr bwMode="gray">
          <a:xfrm>
            <a:off x="9800025" y="5620208"/>
            <a:ext cx="39786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5" name="文本框 44">
            <a:extLst>
              <a:ext uri="{FF2B5EF4-FFF2-40B4-BE49-F238E27FC236}">
                <a16:creationId xmlns:a16="http://schemas.microsoft.com/office/drawing/2014/main" xmlns="" id="{A9E89128-E5C3-46C1-87F5-78DE1940A701}"/>
              </a:ext>
            </a:extLst>
          </p:cNvPr>
          <p:cNvSpPr txBox="1"/>
          <p:nvPr/>
        </p:nvSpPr>
        <p:spPr bwMode="gray">
          <a:xfrm>
            <a:off x="2028369" y="5368405"/>
            <a:ext cx="1423344"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Static routing/IGP/BGP</a:t>
            </a:r>
          </a:p>
        </p:txBody>
      </p:sp>
      <p:sp>
        <p:nvSpPr>
          <p:cNvPr id="39" name="文本框 38">
            <a:extLst>
              <a:ext uri="{FF2B5EF4-FFF2-40B4-BE49-F238E27FC236}">
                <a16:creationId xmlns:a16="http://schemas.microsoft.com/office/drawing/2014/main" xmlns="" id="{AC31109D-A69D-4D90-8A65-2C6C4489D2E8}"/>
              </a:ext>
            </a:extLst>
          </p:cNvPr>
          <p:cNvSpPr txBox="1"/>
          <p:nvPr/>
        </p:nvSpPr>
        <p:spPr bwMode="gray">
          <a:xfrm>
            <a:off x="7927992" y="5569677"/>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2" name="文本框 41">
            <a:extLst>
              <a:ext uri="{FF2B5EF4-FFF2-40B4-BE49-F238E27FC236}">
                <a16:creationId xmlns:a16="http://schemas.microsoft.com/office/drawing/2014/main" xmlns="" id="{83E24CA0-9142-44CA-BE1E-19A5A5A33F8D}"/>
              </a:ext>
            </a:extLst>
          </p:cNvPr>
          <p:cNvSpPr txBox="1"/>
          <p:nvPr/>
        </p:nvSpPr>
        <p:spPr bwMode="gray">
          <a:xfrm>
            <a:off x="3580199" y="5550824"/>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Tree>
    <p:extLst>
      <p:ext uri="{BB962C8B-B14F-4D97-AF65-F5344CB8AC3E}">
        <p14:creationId xmlns:p14="http://schemas.microsoft.com/office/powerpoint/2010/main" val="5083870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263FAB-3BA2-4EB9-AF22-60E5A78B23B4}"/>
              </a:ext>
            </a:extLst>
          </p:cNvPr>
          <p:cNvSpPr>
            <a:spLocks noGrp="1"/>
          </p:cNvSpPr>
          <p:nvPr>
            <p:ph type="title"/>
          </p:nvPr>
        </p:nvSpPr>
        <p:spPr bwMode="gray"/>
        <p:txBody>
          <a:bodyPr/>
          <a:lstStyle/>
          <a:p>
            <a:r>
              <a:rPr lang="en-US" smtClean="0"/>
              <a:t>Abstracted WAN VPN Technology Architecture</a:t>
            </a:r>
            <a:endParaRPr lang="en-US" dirty="0"/>
          </a:p>
        </p:txBody>
      </p:sp>
      <p:sp>
        <p:nvSpPr>
          <p:cNvPr id="3" name="文本占位符 2">
            <a:extLst>
              <a:ext uri="{FF2B5EF4-FFF2-40B4-BE49-F238E27FC236}">
                <a16:creationId xmlns:a16="http://schemas.microsoft.com/office/drawing/2014/main" xmlns="" id="{8CF7A676-59A5-4048-B397-5B30CD9B0BC0}"/>
              </a:ext>
            </a:extLst>
          </p:cNvPr>
          <p:cNvSpPr>
            <a:spLocks noGrp="1"/>
          </p:cNvSpPr>
          <p:nvPr>
            <p:ph type="body" sz="quarter" idx="10"/>
          </p:nvPr>
        </p:nvSpPr>
        <p:spPr bwMode="gray"/>
        <p:txBody>
          <a:bodyPr/>
          <a:lstStyle/>
          <a:p>
            <a:r>
              <a:rPr lang="en-US" sz="1600" dirty="0" smtClean="0">
                <a:sym typeface="Huawei Sans" panose="020C0503030203020204" pitchFamily="34" charset="0"/>
              </a:rPr>
              <a:t>The WAN VPN technology architecture, which abstracts key BGP/MPLS IP VPN technologies, consists of four functional modules:</a:t>
            </a:r>
          </a:p>
          <a:p>
            <a:pPr marL="860239" lvl="1" indent="-457200">
              <a:buSzPct val="100000"/>
              <a:buFont typeface="+mj-lt"/>
              <a:buAutoNum type="arabicPeriod"/>
            </a:pPr>
            <a:r>
              <a:rPr lang="en-US" sz="1400" dirty="0" smtClean="0">
                <a:sym typeface="Huawei Sans" panose="020C0503030203020204" pitchFamily="34" charset="0"/>
              </a:rPr>
              <a:t>Service access</a:t>
            </a:r>
          </a:p>
          <a:p>
            <a:pPr marL="860239" lvl="1" indent="-457200">
              <a:buSzPct val="100000"/>
              <a:buFont typeface="+mj-lt"/>
              <a:buAutoNum type="arabicPeriod"/>
            </a:pPr>
            <a:r>
              <a:rPr lang="en-US" sz="1400" dirty="0" smtClean="0">
                <a:sym typeface="Huawei Sans" panose="020C0503030203020204" pitchFamily="34" charset="0"/>
              </a:rPr>
              <a:t>VPN service isolation</a:t>
            </a:r>
          </a:p>
          <a:p>
            <a:pPr marL="860239" lvl="1" indent="-457200">
              <a:buSzPct val="100000"/>
              <a:buFont typeface="+mj-lt"/>
              <a:buAutoNum type="arabicPeriod"/>
            </a:pPr>
            <a:r>
              <a:rPr lang="en-US" sz="1400" dirty="0" smtClean="0">
                <a:sym typeface="Huawei Sans" panose="020C0503030203020204" pitchFamily="34" charset="0"/>
              </a:rPr>
              <a:t>MP-BGP-based route transmission</a:t>
            </a:r>
          </a:p>
          <a:p>
            <a:pPr marL="860239" lvl="1" indent="-457200">
              <a:buSzPct val="100000"/>
              <a:buFont typeface="+mj-lt"/>
              <a:buAutoNum type="arabicPeriod"/>
            </a:pPr>
            <a:r>
              <a:rPr lang="en-US" sz="1400" dirty="0" smtClean="0">
                <a:sym typeface="Huawei Sans" panose="020C0503030203020204" pitchFamily="34" charset="0"/>
              </a:rPr>
              <a:t>Tunnel establishment between PEs</a:t>
            </a:r>
            <a:endParaRPr lang="en-US" sz="1400" dirty="0">
              <a:sym typeface="Huawei Sans" panose="020C0503030203020204" pitchFamily="34" charset="0"/>
            </a:endParaRPr>
          </a:p>
        </p:txBody>
      </p:sp>
      <p:sp>
        <p:nvSpPr>
          <p:cNvPr id="42" name="圆角矩形 7">
            <a:extLst>
              <a:ext uri="{FF2B5EF4-FFF2-40B4-BE49-F238E27FC236}">
                <a16:creationId xmlns:a16="http://schemas.microsoft.com/office/drawing/2014/main" xmlns="" id="{4437DF26-22CA-4393-AC47-0A82FB02AB99}"/>
              </a:ext>
            </a:extLst>
          </p:cNvPr>
          <p:cNvSpPr/>
          <p:nvPr/>
        </p:nvSpPr>
        <p:spPr bwMode="gray">
          <a:xfrm>
            <a:off x="3614865" y="3915803"/>
            <a:ext cx="4706182" cy="227555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E1B84B37-02D9-49E7-93FD-ADE6B0D058B6}"/>
              </a:ext>
            </a:extLst>
          </p:cNvPr>
          <p:cNvSpPr txBox="1"/>
          <p:nvPr/>
        </p:nvSpPr>
        <p:spPr bwMode="gray">
          <a:xfrm>
            <a:off x="5572408" y="5858449"/>
            <a:ext cx="723275" cy="307777"/>
          </a:xfrm>
          <a:prstGeom prst="rect">
            <a:avLst/>
          </a:prstGeom>
          <a:noFill/>
        </p:spPr>
        <p:txBody>
          <a:bodyPr wrap="non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cxnSp>
        <p:nvCxnSpPr>
          <p:cNvPr id="45" name="直接连接符 44">
            <a:extLst>
              <a:ext uri="{FF2B5EF4-FFF2-40B4-BE49-F238E27FC236}">
                <a16:creationId xmlns:a16="http://schemas.microsoft.com/office/drawing/2014/main" xmlns="" id="{109B48A1-BB1C-4DE6-B4EB-CDE992792A52}"/>
              </a:ext>
            </a:extLst>
          </p:cNvPr>
          <p:cNvCxnSpPr>
            <a:cxnSpLocks/>
            <a:stCxn id="47" idx="3"/>
            <a:endCxn id="73" idx="1"/>
          </p:cNvCxnSpPr>
          <p:nvPr/>
        </p:nvCxnSpPr>
        <p:spPr bwMode="gray">
          <a:xfrm>
            <a:off x="3895352" y="5348767"/>
            <a:ext cx="5795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7" name="Picture 12" descr="E:\2016.01\1.12 扁平化图标\蓝色\AR-蓝色最新-40.png">
            <a:extLst>
              <a:ext uri="{FF2B5EF4-FFF2-40B4-BE49-F238E27FC236}">
                <a16:creationId xmlns:a16="http://schemas.microsoft.com/office/drawing/2014/main" xmlns="" id="{57E1CB6C-B9BF-4498-A41B-257CC30D2808}"/>
              </a:ext>
            </a:extLst>
          </p:cNvPr>
          <p:cNvPicPr>
            <a:picLocks noChangeAspect="1" noChangeArrowheads="1"/>
          </p:cNvPicPr>
          <p:nvPr/>
        </p:nvPicPr>
        <p:blipFill>
          <a:blip r:embed="rId3" cstate="print"/>
          <a:srcRect/>
          <a:stretch>
            <a:fillRect/>
          </a:stretch>
        </p:blipFill>
        <p:spPr bwMode="gray">
          <a:xfrm>
            <a:off x="3355352" y="5127858"/>
            <a:ext cx="540000" cy="441818"/>
          </a:xfrm>
          <a:prstGeom prst="rect">
            <a:avLst/>
          </a:prstGeom>
          <a:noFill/>
        </p:spPr>
      </p:pic>
      <p:pic>
        <p:nvPicPr>
          <p:cNvPr id="48" name="Picture 12" descr="E:\2016.01\1.12 扁平化图标\蓝色\AR-蓝色最新-40.png">
            <a:extLst>
              <a:ext uri="{FF2B5EF4-FFF2-40B4-BE49-F238E27FC236}">
                <a16:creationId xmlns:a16="http://schemas.microsoft.com/office/drawing/2014/main" xmlns="" id="{21E338AD-1067-433D-A661-865D846994E8}"/>
              </a:ext>
            </a:extLst>
          </p:cNvPr>
          <p:cNvPicPr>
            <a:picLocks noChangeAspect="1" noChangeArrowheads="1"/>
          </p:cNvPicPr>
          <p:nvPr/>
        </p:nvPicPr>
        <p:blipFill>
          <a:blip r:embed="rId3" cstate="print"/>
          <a:srcRect/>
          <a:stretch>
            <a:fillRect/>
          </a:stretch>
        </p:blipFill>
        <p:spPr bwMode="gray">
          <a:xfrm>
            <a:off x="8107034" y="5127858"/>
            <a:ext cx="540000" cy="441818"/>
          </a:xfrm>
          <a:prstGeom prst="rect">
            <a:avLst/>
          </a:prstGeom>
          <a:noFill/>
        </p:spPr>
      </p:pic>
      <p:pic>
        <p:nvPicPr>
          <p:cNvPr id="49" name="Picture 12" descr="E:\2016.01\1.12 扁平化图标\蓝色\AR-蓝色最新-40.png">
            <a:extLst>
              <a:ext uri="{FF2B5EF4-FFF2-40B4-BE49-F238E27FC236}">
                <a16:creationId xmlns:a16="http://schemas.microsoft.com/office/drawing/2014/main" xmlns="" id="{6E542061-2C2E-4DBA-BDAF-312FF9BA6252}"/>
              </a:ext>
            </a:extLst>
          </p:cNvPr>
          <p:cNvPicPr>
            <a:picLocks noChangeAspect="1" noChangeArrowheads="1"/>
          </p:cNvPicPr>
          <p:nvPr/>
        </p:nvPicPr>
        <p:blipFill>
          <a:blip r:embed="rId3" cstate="print"/>
          <a:srcRect/>
          <a:stretch>
            <a:fillRect/>
          </a:stretch>
        </p:blipFill>
        <p:spPr bwMode="gray">
          <a:xfrm>
            <a:off x="4939246" y="5127858"/>
            <a:ext cx="540000" cy="441818"/>
          </a:xfrm>
          <a:prstGeom prst="rect">
            <a:avLst/>
          </a:prstGeom>
          <a:noFill/>
        </p:spPr>
      </p:pic>
      <p:pic>
        <p:nvPicPr>
          <p:cNvPr id="50" name="Picture 12" descr="E:\2016.01\1.12 扁平化图标\蓝色\AR-蓝色最新-40.png">
            <a:extLst>
              <a:ext uri="{FF2B5EF4-FFF2-40B4-BE49-F238E27FC236}">
                <a16:creationId xmlns:a16="http://schemas.microsoft.com/office/drawing/2014/main" xmlns="" id="{AD6FAA8B-5C8C-48FB-A61C-09B03EC69A60}"/>
              </a:ext>
            </a:extLst>
          </p:cNvPr>
          <p:cNvPicPr>
            <a:picLocks noChangeAspect="1" noChangeArrowheads="1"/>
          </p:cNvPicPr>
          <p:nvPr/>
        </p:nvPicPr>
        <p:blipFill>
          <a:blip r:embed="rId3" cstate="print"/>
          <a:srcRect/>
          <a:stretch>
            <a:fillRect/>
          </a:stretch>
        </p:blipFill>
        <p:spPr bwMode="gray">
          <a:xfrm>
            <a:off x="6523140" y="5127858"/>
            <a:ext cx="540000" cy="441818"/>
          </a:xfrm>
          <a:prstGeom prst="rect">
            <a:avLst/>
          </a:prstGeom>
          <a:noFill/>
        </p:spPr>
      </p:pic>
      <p:sp>
        <p:nvSpPr>
          <p:cNvPr id="51" name="文本框 50">
            <a:extLst>
              <a:ext uri="{FF2B5EF4-FFF2-40B4-BE49-F238E27FC236}">
                <a16:creationId xmlns:a16="http://schemas.microsoft.com/office/drawing/2014/main" xmlns="" id="{26DF1BD4-3648-4F0A-84D0-9CBAE5C42AAE}"/>
              </a:ext>
            </a:extLst>
          </p:cNvPr>
          <p:cNvSpPr txBox="1"/>
          <p:nvPr/>
        </p:nvSpPr>
        <p:spPr bwMode="gray">
          <a:xfrm>
            <a:off x="5051490" y="5620207"/>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2" name="文本框 51">
            <a:extLst>
              <a:ext uri="{FF2B5EF4-FFF2-40B4-BE49-F238E27FC236}">
                <a16:creationId xmlns:a16="http://schemas.microsoft.com/office/drawing/2014/main" xmlns="" id="{5A08E727-88DA-4915-A5C1-36015D04649E}"/>
              </a:ext>
            </a:extLst>
          </p:cNvPr>
          <p:cNvSpPr txBox="1"/>
          <p:nvPr/>
        </p:nvSpPr>
        <p:spPr bwMode="gray">
          <a:xfrm>
            <a:off x="6704730" y="5620207"/>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3" name="文本框 52">
            <a:extLst>
              <a:ext uri="{FF2B5EF4-FFF2-40B4-BE49-F238E27FC236}">
                <a16:creationId xmlns:a16="http://schemas.microsoft.com/office/drawing/2014/main" xmlns="" id="{AC31109D-A69D-4D90-8A65-2C6C4489D2E8}"/>
              </a:ext>
            </a:extLst>
          </p:cNvPr>
          <p:cNvSpPr txBox="1"/>
          <p:nvPr/>
        </p:nvSpPr>
        <p:spPr bwMode="gray">
          <a:xfrm>
            <a:off x="7927992" y="5569676"/>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4" name="文本框 53">
            <a:extLst>
              <a:ext uri="{FF2B5EF4-FFF2-40B4-BE49-F238E27FC236}">
                <a16:creationId xmlns:a16="http://schemas.microsoft.com/office/drawing/2014/main" xmlns="" id="{83E24CA0-9142-44CA-BE1E-19A5A5A33F8D}"/>
              </a:ext>
            </a:extLst>
          </p:cNvPr>
          <p:cNvSpPr txBox="1"/>
          <p:nvPr/>
        </p:nvSpPr>
        <p:spPr bwMode="gray">
          <a:xfrm>
            <a:off x="3580199" y="5550823"/>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55" name="Picture 12" descr="E:\2016.01\1.12 扁平化图标\蓝色\AR-蓝色最新-40.png">
            <a:extLst>
              <a:ext uri="{FF2B5EF4-FFF2-40B4-BE49-F238E27FC236}">
                <a16:creationId xmlns:a16="http://schemas.microsoft.com/office/drawing/2014/main" xmlns="" id="{92230289-ADFE-4862-A0E8-71A561BC2102}"/>
              </a:ext>
            </a:extLst>
          </p:cNvPr>
          <p:cNvPicPr>
            <a:picLocks noChangeAspect="1" noChangeArrowheads="1"/>
          </p:cNvPicPr>
          <p:nvPr/>
        </p:nvPicPr>
        <p:blipFill>
          <a:blip r:embed="rId3" cstate="print"/>
          <a:srcRect/>
          <a:stretch>
            <a:fillRect/>
          </a:stretch>
        </p:blipFill>
        <p:spPr bwMode="gray">
          <a:xfrm>
            <a:off x="1648129" y="5128779"/>
            <a:ext cx="540000" cy="441818"/>
          </a:xfrm>
          <a:prstGeom prst="rect">
            <a:avLst/>
          </a:prstGeom>
          <a:noFill/>
        </p:spPr>
      </p:pic>
      <p:sp>
        <p:nvSpPr>
          <p:cNvPr id="56" name="文本框 55">
            <a:extLst>
              <a:ext uri="{FF2B5EF4-FFF2-40B4-BE49-F238E27FC236}">
                <a16:creationId xmlns:a16="http://schemas.microsoft.com/office/drawing/2014/main" xmlns="" id="{B4A74A21-7A40-4A27-AEBD-27FBD9EDC5D8}"/>
              </a:ext>
            </a:extLst>
          </p:cNvPr>
          <p:cNvSpPr txBox="1"/>
          <p:nvPr/>
        </p:nvSpPr>
        <p:spPr bwMode="gray">
          <a:xfrm>
            <a:off x="1719196" y="5539456"/>
            <a:ext cx="397866"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7" name="文本框 56">
            <a:extLst>
              <a:ext uri="{FF2B5EF4-FFF2-40B4-BE49-F238E27FC236}">
                <a16:creationId xmlns:a16="http://schemas.microsoft.com/office/drawing/2014/main" xmlns="" id="{41F176A8-2E49-47E1-A08B-7C5770091953}"/>
              </a:ext>
            </a:extLst>
          </p:cNvPr>
          <p:cNvSpPr txBox="1"/>
          <p:nvPr/>
        </p:nvSpPr>
        <p:spPr bwMode="gray">
          <a:xfrm>
            <a:off x="869495" y="5165022"/>
            <a:ext cx="707245"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cxnSp>
        <p:nvCxnSpPr>
          <p:cNvPr id="58" name="直接连接符 57">
            <a:extLst>
              <a:ext uri="{FF2B5EF4-FFF2-40B4-BE49-F238E27FC236}">
                <a16:creationId xmlns:a16="http://schemas.microsoft.com/office/drawing/2014/main" xmlns="" id="{70A1C9D6-A133-4BF7-8DC3-8BD64EC87864}"/>
              </a:ext>
            </a:extLst>
          </p:cNvPr>
          <p:cNvCxnSpPr>
            <a:stCxn id="55" idx="3"/>
            <a:endCxn id="47" idx="1"/>
          </p:cNvCxnSpPr>
          <p:nvPr/>
        </p:nvCxnSpPr>
        <p:spPr bwMode="gray">
          <a:xfrm flipV="1">
            <a:off x="2188129" y="5348767"/>
            <a:ext cx="1167223" cy="9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DA7C3C13-DB2B-4297-9B0A-60909779C825}"/>
              </a:ext>
            </a:extLst>
          </p:cNvPr>
          <p:cNvCxnSpPr/>
          <p:nvPr/>
        </p:nvCxnSpPr>
        <p:spPr bwMode="gray">
          <a:xfrm flipV="1">
            <a:off x="3614865" y="4043217"/>
            <a:ext cx="0" cy="762693"/>
          </a:xfrm>
          <a:prstGeom prst="line">
            <a:avLst/>
          </a:prstGeom>
          <a:ln w="317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373CEFB9-CE56-4FE1-BF0B-44FBDDC8F57C}"/>
              </a:ext>
            </a:extLst>
          </p:cNvPr>
          <p:cNvCxnSpPr/>
          <p:nvPr/>
        </p:nvCxnSpPr>
        <p:spPr bwMode="gray">
          <a:xfrm flipV="1">
            <a:off x="8334477" y="4043217"/>
            <a:ext cx="0" cy="762693"/>
          </a:xfrm>
          <a:prstGeom prst="line">
            <a:avLst/>
          </a:prstGeom>
          <a:ln w="317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xmlns="" id="{52DB6124-47FF-49E8-B312-E18973501031}"/>
              </a:ext>
            </a:extLst>
          </p:cNvPr>
          <p:cNvCxnSpPr/>
          <p:nvPr/>
        </p:nvCxnSpPr>
        <p:spPr bwMode="gray">
          <a:xfrm>
            <a:off x="7263826" y="4267878"/>
            <a:ext cx="959848"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C50C3F17-C48F-45B6-87A8-E053D9C3DDA7}"/>
              </a:ext>
            </a:extLst>
          </p:cNvPr>
          <p:cNvSpPr txBox="1"/>
          <p:nvPr/>
        </p:nvSpPr>
        <p:spPr bwMode="gray">
          <a:xfrm>
            <a:off x="4817508" y="4115752"/>
            <a:ext cx="1885453" cy="307777"/>
          </a:xfrm>
          <a:prstGeom prst="rect">
            <a:avLst/>
          </a:prstGeom>
          <a:noFill/>
        </p:spPr>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3. MP-BGP-based route transmission</a:t>
            </a:r>
          </a:p>
        </p:txBody>
      </p:sp>
      <p:cxnSp>
        <p:nvCxnSpPr>
          <p:cNvPr id="63" name="直接箭头连接符 62">
            <a:extLst>
              <a:ext uri="{FF2B5EF4-FFF2-40B4-BE49-F238E27FC236}">
                <a16:creationId xmlns:a16="http://schemas.microsoft.com/office/drawing/2014/main" xmlns="" id="{DD3BBA40-4C96-42A6-BE61-4933D6A5A7F7}"/>
              </a:ext>
            </a:extLst>
          </p:cNvPr>
          <p:cNvCxnSpPr/>
          <p:nvPr/>
        </p:nvCxnSpPr>
        <p:spPr bwMode="gray">
          <a:xfrm flipH="1">
            <a:off x="3609631" y="4267878"/>
            <a:ext cx="840300"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xmlns="" id="{B18EAB5F-F06E-4881-BAB0-C219610937FE}"/>
              </a:ext>
            </a:extLst>
          </p:cNvPr>
          <p:cNvGrpSpPr/>
          <p:nvPr/>
        </p:nvGrpSpPr>
        <p:grpSpPr bwMode="gray">
          <a:xfrm>
            <a:off x="2114836" y="3540610"/>
            <a:ext cx="1144128" cy="1198346"/>
            <a:chOff x="2828452" y="3455181"/>
            <a:chExt cx="1144128" cy="1198346"/>
          </a:xfrm>
        </p:grpSpPr>
        <p:sp>
          <p:nvSpPr>
            <p:cNvPr id="65" name="forms_324103">
              <a:extLst>
                <a:ext uri="{FF2B5EF4-FFF2-40B4-BE49-F238E27FC236}">
                  <a16:creationId xmlns:a16="http://schemas.microsoft.com/office/drawing/2014/main" xmlns="" id="{9E7F274F-1224-4132-9EFA-6CE6F2AA61D3}"/>
                </a:ext>
              </a:extLst>
            </p:cNvPr>
            <p:cNvSpPr>
              <a:spLocks noChangeAspect="1"/>
            </p:cNvSpPr>
            <p:nvPr/>
          </p:nvSpPr>
          <p:spPr bwMode="gray">
            <a:xfrm>
              <a:off x="3171476" y="3484176"/>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a:extLst>
                <a:ext uri="{FF2B5EF4-FFF2-40B4-BE49-F238E27FC236}">
                  <a16:creationId xmlns:a16="http://schemas.microsoft.com/office/drawing/2014/main" xmlns="" id="{F2C4A777-02A7-4E24-BEEA-50839359D20E}"/>
                </a:ext>
              </a:extLst>
            </p:cNvPr>
            <p:cNvGrpSpPr/>
            <p:nvPr/>
          </p:nvGrpSpPr>
          <p:grpSpPr bwMode="gray">
            <a:xfrm>
              <a:off x="2828452" y="3455181"/>
              <a:ext cx="1144128" cy="1198346"/>
              <a:chOff x="2828452" y="3455181"/>
              <a:chExt cx="1144128" cy="1198346"/>
            </a:xfrm>
          </p:grpSpPr>
          <p:sp>
            <p:nvSpPr>
              <p:cNvPr id="67" name="圆角矩形标注 102">
                <a:extLst>
                  <a:ext uri="{FF2B5EF4-FFF2-40B4-BE49-F238E27FC236}">
                    <a16:creationId xmlns:a16="http://schemas.microsoft.com/office/drawing/2014/main" xmlns="" id="{0BE05366-B1F1-40AD-8834-E2A8BDD5DD46}"/>
                  </a:ext>
                </a:extLst>
              </p:cNvPr>
              <p:cNvSpPr/>
              <p:nvPr/>
            </p:nvSpPr>
            <p:spPr bwMode="gray">
              <a:xfrm>
                <a:off x="2939471" y="3455181"/>
                <a:ext cx="952463" cy="1198346"/>
              </a:xfrm>
              <a:prstGeom prst="wedgeRoundRectCallout">
                <a:avLst>
                  <a:gd name="adj1" fmla="val 42754"/>
                  <a:gd name="adj2" fmla="val 62684"/>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a:extLst>
                  <a:ext uri="{FF2B5EF4-FFF2-40B4-BE49-F238E27FC236}">
                    <a16:creationId xmlns:a16="http://schemas.microsoft.com/office/drawing/2014/main" xmlns="" id="{160F0622-CDBB-4CB4-B0A6-C26A73F0998D}"/>
                  </a:ext>
                </a:extLst>
              </p:cNvPr>
              <p:cNvSpPr txBox="1"/>
              <p:nvPr/>
            </p:nvSpPr>
            <p:spPr bwMode="gray">
              <a:xfrm>
                <a:off x="2828452" y="4058121"/>
                <a:ext cx="1144128"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Information table</a:t>
                </a:r>
              </a:p>
            </p:txBody>
          </p:sp>
        </p:grpSp>
      </p:grpSp>
      <p:cxnSp>
        <p:nvCxnSpPr>
          <p:cNvPr id="69" name="直接箭头连接符 68">
            <a:extLst>
              <a:ext uri="{FF2B5EF4-FFF2-40B4-BE49-F238E27FC236}">
                <a16:creationId xmlns:a16="http://schemas.microsoft.com/office/drawing/2014/main" xmlns="" id="{FA593665-C071-4095-8FCC-4E9715B42F84}"/>
              </a:ext>
            </a:extLst>
          </p:cNvPr>
          <p:cNvCxnSpPr/>
          <p:nvPr/>
        </p:nvCxnSpPr>
        <p:spPr bwMode="gray">
          <a:xfrm>
            <a:off x="3199758" y="3705646"/>
            <a:ext cx="959848"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xmlns="" id="{EDDAF514-7EA5-47DA-94FB-A2A9A0B5E991}"/>
              </a:ext>
            </a:extLst>
          </p:cNvPr>
          <p:cNvSpPr txBox="1"/>
          <p:nvPr/>
        </p:nvSpPr>
        <p:spPr bwMode="gray">
          <a:xfrm>
            <a:off x="4250489" y="3538734"/>
            <a:ext cx="1917513"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2. VPN service isolation</a:t>
            </a:r>
          </a:p>
        </p:txBody>
      </p:sp>
      <p:sp>
        <p:nvSpPr>
          <p:cNvPr id="71" name="Can 9">
            <a:extLst>
              <a:ext uri="{FF2B5EF4-FFF2-40B4-BE49-F238E27FC236}">
                <a16:creationId xmlns:a16="http://schemas.microsoft.com/office/drawing/2014/main" xmlns="" id="{39F4C28A-7422-4921-92FF-A2F9CB754BE2}"/>
              </a:ext>
            </a:extLst>
          </p:cNvPr>
          <p:cNvSpPr/>
          <p:nvPr/>
        </p:nvSpPr>
        <p:spPr bwMode="gray">
          <a:xfrm rot="5400000">
            <a:off x="5816400" y="2516829"/>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a:extLst>
              <a:ext uri="{FF2B5EF4-FFF2-40B4-BE49-F238E27FC236}">
                <a16:creationId xmlns:a16="http://schemas.microsoft.com/office/drawing/2014/main" xmlns="" id="{EB2C3FE9-718E-4D3B-9EC2-D51AEAF2AFAC}"/>
              </a:ext>
            </a:extLst>
          </p:cNvPr>
          <p:cNvSpPr txBox="1"/>
          <p:nvPr/>
        </p:nvSpPr>
        <p:spPr bwMode="gray">
          <a:xfrm>
            <a:off x="3950697" y="4630315"/>
            <a:ext cx="369481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4. Tunnel establishment between PEs</a:t>
            </a:r>
          </a:p>
        </p:txBody>
      </p:sp>
      <p:pic>
        <p:nvPicPr>
          <p:cNvPr id="73" name="Picture 12" descr="E:\2016.01\1.12 扁平化图标\蓝色\AR-蓝色最新-40.png">
            <a:extLst>
              <a:ext uri="{FF2B5EF4-FFF2-40B4-BE49-F238E27FC236}">
                <a16:creationId xmlns:a16="http://schemas.microsoft.com/office/drawing/2014/main" xmlns="" id="{FBE620B6-C2FE-4175-8708-BBAD2C1C614D}"/>
              </a:ext>
            </a:extLst>
          </p:cNvPr>
          <p:cNvPicPr>
            <a:picLocks noChangeAspect="1" noChangeArrowheads="1"/>
          </p:cNvPicPr>
          <p:nvPr/>
        </p:nvPicPr>
        <p:blipFill>
          <a:blip r:embed="rId3" cstate="print"/>
          <a:srcRect/>
          <a:stretch>
            <a:fillRect/>
          </a:stretch>
        </p:blipFill>
        <p:spPr bwMode="gray">
          <a:xfrm>
            <a:off x="9690927" y="5127858"/>
            <a:ext cx="540000" cy="441818"/>
          </a:xfrm>
          <a:prstGeom prst="rect">
            <a:avLst/>
          </a:prstGeom>
          <a:noFill/>
        </p:spPr>
      </p:pic>
      <p:sp>
        <p:nvSpPr>
          <p:cNvPr id="74" name="文本框 73">
            <a:extLst>
              <a:ext uri="{FF2B5EF4-FFF2-40B4-BE49-F238E27FC236}">
                <a16:creationId xmlns:a16="http://schemas.microsoft.com/office/drawing/2014/main" xmlns="" id="{C61F5900-788C-408C-B268-207F11F3450B}"/>
              </a:ext>
            </a:extLst>
          </p:cNvPr>
          <p:cNvSpPr txBox="1"/>
          <p:nvPr/>
        </p:nvSpPr>
        <p:spPr bwMode="gray">
          <a:xfrm>
            <a:off x="9800025" y="5620207"/>
            <a:ext cx="39786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5" name="文本框 74">
            <a:extLst>
              <a:ext uri="{FF2B5EF4-FFF2-40B4-BE49-F238E27FC236}">
                <a16:creationId xmlns:a16="http://schemas.microsoft.com/office/drawing/2014/main" xmlns="" id="{FBCC74F3-727C-42DE-BE2B-F8C02B531D1B}"/>
              </a:ext>
            </a:extLst>
          </p:cNvPr>
          <p:cNvSpPr txBox="1"/>
          <p:nvPr/>
        </p:nvSpPr>
        <p:spPr bwMode="gray">
          <a:xfrm>
            <a:off x="2166665" y="5476678"/>
            <a:ext cx="1186543" cy="307777"/>
          </a:xfrm>
          <a:prstGeom prst="rect">
            <a:avLst/>
          </a:prstGeom>
          <a:noFill/>
        </p:spPr>
        <p:txBody>
          <a:bodyPr wrap="square" rtlCol="0">
            <a:noAutofit/>
          </a:bodyPr>
          <a:lstStyle>
            <a:defPPr>
              <a:defRPr lang="en-US"/>
            </a:defPPr>
            <a:lvl1pPr algn="ctr">
              <a:defRPr sz="1400" b="1">
                <a:solidFill>
                  <a:srgbClr val="C00000"/>
                </a:solidFill>
                <a:ea typeface="方正兰亭黑简体" panose="02000000000000000000" pitchFamily="2" charset="-122"/>
              </a:defRPr>
            </a:lvl1pPr>
          </a:lstStyle>
          <a:p>
            <a:pPr fontAlgn="ctr"/>
            <a:r>
              <a:rPr lang="en-US" dirty="0">
                <a:solidFill>
                  <a:schemeClr val="tx1"/>
                </a:solidFill>
                <a:latin typeface="Huawei Sans" panose="020C0503030203020204" pitchFamily="34" charset="0"/>
                <a:sym typeface="Huawei Sans" panose="020C0503030203020204" pitchFamily="34" charset="0"/>
              </a:rPr>
              <a:t>1. Service access</a:t>
            </a:r>
          </a:p>
        </p:txBody>
      </p:sp>
    </p:spTree>
    <p:extLst>
      <p:ext uri="{BB962C8B-B14F-4D97-AF65-F5344CB8AC3E}">
        <p14:creationId xmlns:p14="http://schemas.microsoft.com/office/powerpoint/2010/main" val="17048568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7">
            <a:extLst>
              <a:ext uri="{FF2B5EF4-FFF2-40B4-BE49-F238E27FC236}">
                <a16:creationId xmlns:a16="http://schemas.microsoft.com/office/drawing/2014/main" xmlns="" id="{CEFEFEAA-E266-4690-B441-1979CB13180C}"/>
              </a:ext>
            </a:extLst>
          </p:cNvPr>
          <p:cNvSpPr/>
          <p:nvPr/>
        </p:nvSpPr>
        <p:spPr bwMode="gray">
          <a:xfrm>
            <a:off x="3428824" y="3097924"/>
            <a:ext cx="5142005" cy="3061165"/>
          </a:xfrm>
          <a:prstGeom prst="roundRect">
            <a:avLst/>
          </a:prstGeom>
          <a:solidFill>
            <a:schemeClr val="bg1"/>
          </a:solidFill>
          <a:ln w="28575" cap="flat" cmpd="sng" algn="ctr">
            <a:solidFill>
              <a:schemeClr val="bg1">
                <a:lumMod val="65000"/>
              </a:scheme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a:extLst>
              <a:ext uri="{FF2B5EF4-FFF2-40B4-BE49-F238E27FC236}">
                <a16:creationId xmlns:a16="http://schemas.microsoft.com/office/drawing/2014/main" xmlns="" id="{5BAE3580-9E22-4333-B985-FD1CB0D86605}"/>
              </a:ext>
            </a:extLst>
          </p:cNvPr>
          <p:cNvCxnSpPr>
            <a:cxnSpLocks/>
            <a:stCxn id="29" idx="3"/>
            <a:endCxn id="32" idx="1"/>
          </p:cNvCxnSpPr>
          <p:nvPr/>
        </p:nvCxnSpPr>
        <p:spPr bwMode="gray">
          <a:xfrm flipV="1">
            <a:off x="2188129" y="5316495"/>
            <a:ext cx="7502798" cy="9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xmlns="" id="{2EB1B42D-5471-442F-B091-DCB8BF398F27}"/>
              </a:ext>
            </a:extLst>
          </p:cNvPr>
          <p:cNvSpPr>
            <a:spLocks noGrp="1"/>
          </p:cNvSpPr>
          <p:nvPr>
            <p:ph type="title"/>
          </p:nvPr>
        </p:nvSpPr>
        <p:spPr bwMode="gray"/>
        <p:txBody>
          <a:bodyPr/>
          <a:lstStyle/>
          <a:p>
            <a:r>
              <a:rPr lang="en-US" dirty="0" smtClean="0"/>
              <a:t>WAN Data Plane Development - SR</a:t>
            </a:r>
            <a:endParaRPr lang="en-US" dirty="0"/>
          </a:p>
        </p:txBody>
      </p:sp>
      <p:sp>
        <p:nvSpPr>
          <p:cNvPr id="4" name="文本占位符 3">
            <a:extLst>
              <a:ext uri="{FF2B5EF4-FFF2-40B4-BE49-F238E27FC236}">
                <a16:creationId xmlns:a16="http://schemas.microsoft.com/office/drawing/2014/main" xmlns="" id="{E5A7F90D-B184-44A5-A0DA-A9B8DDC19119}"/>
              </a:ext>
            </a:extLst>
          </p:cNvPr>
          <p:cNvSpPr>
            <a:spLocks noGrp="1"/>
          </p:cNvSpPr>
          <p:nvPr>
            <p:ph type="body" sz="quarter" idx="10"/>
          </p:nvPr>
        </p:nvSpPr>
        <p:spPr bwMode="gray"/>
        <p:txBody>
          <a:bodyPr/>
          <a:lstStyle/>
          <a:p>
            <a:r>
              <a:rPr lang="en-US" sz="1800" smtClean="0">
                <a:sym typeface="Huawei Sans" panose="020C0503030203020204" pitchFamily="34" charset="0"/>
              </a:rPr>
              <a:t>In the WAN VPN, the data plane is presented as data forwarding tunnels.</a:t>
            </a:r>
          </a:p>
          <a:p>
            <a:r>
              <a:rPr lang="en-US" sz="1800" smtClean="0">
                <a:sym typeface="Huawei Sans" panose="020C0503030203020204" pitchFamily="34" charset="0"/>
              </a:rPr>
              <a:t>Common MPLS and SR forwarding tunnels include MPLS (LDP), MPLS TE, SR-MPLS, and SRv6 tunnels.</a:t>
            </a:r>
          </a:p>
          <a:p>
            <a:r>
              <a:rPr lang="en-US" sz="1800" smtClean="0">
                <a:sym typeface="Huawei Sans" panose="020C0503030203020204" pitchFamily="34" charset="0"/>
              </a:rPr>
              <a:t>Multiple tunneling technologies can be deployed on a WAN, and tunnel policies can be used to determine tunnels for route recursion.</a:t>
            </a:r>
            <a:endParaRPr lang="en-US" sz="1800" dirty="0">
              <a:sym typeface="Huawei Sans" panose="020C0503030203020204" pitchFamily="34" charset="0"/>
            </a:endParaRPr>
          </a:p>
        </p:txBody>
      </p:sp>
      <p:sp>
        <p:nvSpPr>
          <p:cNvPr id="6" name="文本框 5">
            <a:extLst>
              <a:ext uri="{FF2B5EF4-FFF2-40B4-BE49-F238E27FC236}">
                <a16:creationId xmlns:a16="http://schemas.microsoft.com/office/drawing/2014/main" xmlns="" id="{BFAB2AD6-DA91-4481-8DBA-BEE06945F023}"/>
              </a:ext>
            </a:extLst>
          </p:cNvPr>
          <p:cNvSpPr txBox="1"/>
          <p:nvPr/>
        </p:nvSpPr>
        <p:spPr bwMode="gray">
          <a:xfrm>
            <a:off x="5572408" y="5826177"/>
            <a:ext cx="723275" cy="307777"/>
          </a:xfrm>
          <a:prstGeom prst="rect">
            <a:avLst/>
          </a:prstGeom>
          <a:noFill/>
        </p:spPr>
        <p:txBody>
          <a:bodyPr wrap="non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pic>
        <p:nvPicPr>
          <p:cNvPr id="7" name="Picture 12" descr="E:\2016.01\1.12 扁平化图标\蓝色\AR-蓝色最新-40.png">
            <a:extLst>
              <a:ext uri="{FF2B5EF4-FFF2-40B4-BE49-F238E27FC236}">
                <a16:creationId xmlns:a16="http://schemas.microsoft.com/office/drawing/2014/main" xmlns="" id="{6F248828-01DB-41E9-B06F-18A308498211}"/>
              </a:ext>
            </a:extLst>
          </p:cNvPr>
          <p:cNvPicPr>
            <a:picLocks noChangeAspect="1" noChangeArrowheads="1"/>
          </p:cNvPicPr>
          <p:nvPr/>
        </p:nvPicPr>
        <p:blipFill>
          <a:blip r:embed="rId3" cstate="print"/>
          <a:srcRect/>
          <a:stretch>
            <a:fillRect/>
          </a:stretch>
        </p:blipFill>
        <p:spPr bwMode="gray">
          <a:xfrm>
            <a:off x="3355352" y="5095586"/>
            <a:ext cx="540000" cy="441818"/>
          </a:xfrm>
          <a:prstGeom prst="rect">
            <a:avLst/>
          </a:prstGeom>
          <a:noFill/>
        </p:spPr>
      </p:pic>
      <p:pic>
        <p:nvPicPr>
          <p:cNvPr id="8" name="Picture 12" descr="E:\2016.01\1.12 扁平化图标\蓝色\AR-蓝色最新-40.png">
            <a:extLst>
              <a:ext uri="{FF2B5EF4-FFF2-40B4-BE49-F238E27FC236}">
                <a16:creationId xmlns:a16="http://schemas.microsoft.com/office/drawing/2014/main" xmlns="" id="{D66610B6-0B75-48D3-86ED-467634BA39A2}"/>
              </a:ext>
            </a:extLst>
          </p:cNvPr>
          <p:cNvPicPr>
            <a:picLocks noChangeAspect="1" noChangeArrowheads="1"/>
          </p:cNvPicPr>
          <p:nvPr/>
        </p:nvPicPr>
        <p:blipFill>
          <a:blip r:embed="rId3" cstate="print"/>
          <a:srcRect/>
          <a:stretch>
            <a:fillRect/>
          </a:stretch>
        </p:blipFill>
        <p:spPr bwMode="gray">
          <a:xfrm>
            <a:off x="8107034" y="5095586"/>
            <a:ext cx="540000" cy="441818"/>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C0B81FC9-8CDE-4492-AC57-103B40D1C6F9}"/>
              </a:ext>
            </a:extLst>
          </p:cNvPr>
          <p:cNvPicPr>
            <a:picLocks noChangeAspect="1" noChangeArrowheads="1"/>
          </p:cNvPicPr>
          <p:nvPr/>
        </p:nvPicPr>
        <p:blipFill>
          <a:blip r:embed="rId3" cstate="print"/>
          <a:srcRect/>
          <a:stretch>
            <a:fillRect/>
          </a:stretch>
        </p:blipFill>
        <p:spPr bwMode="gray">
          <a:xfrm>
            <a:off x="4939246" y="5095586"/>
            <a:ext cx="540000" cy="441818"/>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7EEF7D09-06D1-4B3C-8DEB-2FA909A71931}"/>
              </a:ext>
            </a:extLst>
          </p:cNvPr>
          <p:cNvPicPr>
            <a:picLocks noChangeAspect="1" noChangeArrowheads="1"/>
          </p:cNvPicPr>
          <p:nvPr/>
        </p:nvPicPr>
        <p:blipFill>
          <a:blip r:embed="rId3" cstate="print"/>
          <a:srcRect/>
          <a:stretch>
            <a:fillRect/>
          </a:stretch>
        </p:blipFill>
        <p:spPr bwMode="gray">
          <a:xfrm>
            <a:off x="6523140" y="5095586"/>
            <a:ext cx="540000" cy="441818"/>
          </a:xfrm>
          <a:prstGeom prst="rect">
            <a:avLst/>
          </a:prstGeom>
          <a:noFill/>
        </p:spPr>
      </p:pic>
      <p:sp>
        <p:nvSpPr>
          <p:cNvPr id="11" name="文本框 10">
            <a:extLst>
              <a:ext uri="{FF2B5EF4-FFF2-40B4-BE49-F238E27FC236}">
                <a16:creationId xmlns:a16="http://schemas.microsoft.com/office/drawing/2014/main" xmlns="" id="{2F8DE177-8A26-4C5C-8F2E-F23BCB8A5582}"/>
              </a:ext>
            </a:extLst>
          </p:cNvPr>
          <p:cNvSpPr txBox="1"/>
          <p:nvPr/>
        </p:nvSpPr>
        <p:spPr bwMode="gray">
          <a:xfrm>
            <a:off x="5051490" y="5587935"/>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 name="文本框 11">
            <a:extLst>
              <a:ext uri="{FF2B5EF4-FFF2-40B4-BE49-F238E27FC236}">
                <a16:creationId xmlns:a16="http://schemas.microsoft.com/office/drawing/2014/main" xmlns="" id="{59D74CE7-27EE-46BF-8F22-C50793176FF5}"/>
              </a:ext>
            </a:extLst>
          </p:cNvPr>
          <p:cNvSpPr txBox="1"/>
          <p:nvPr/>
        </p:nvSpPr>
        <p:spPr bwMode="gray">
          <a:xfrm>
            <a:off x="6704730" y="5587935"/>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 name="文本框 12">
            <a:extLst>
              <a:ext uri="{FF2B5EF4-FFF2-40B4-BE49-F238E27FC236}">
                <a16:creationId xmlns:a16="http://schemas.microsoft.com/office/drawing/2014/main" xmlns="" id="{99A62066-1CD2-49AB-8B92-C8B24853B56B}"/>
              </a:ext>
            </a:extLst>
          </p:cNvPr>
          <p:cNvSpPr txBox="1"/>
          <p:nvPr/>
        </p:nvSpPr>
        <p:spPr bwMode="gray">
          <a:xfrm>
            <a:off x="8177773" y="5587935"/>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4" name="文本框 13">
            <a:extLst>
              <a:ext uri="{FF2B5EF4-FFF2-40B4-BE49-F238E27FC236}">
                <a16:creationId xmlns:a16="http://schemas.microsoft.com/office/drawing/2014/main" xmlns="" id="{13623592-3DAF-43DE-9252-83A018E331A1}"/>
              </a:ext>
            </a:extLst>
          </p:cNvPr>
          <p:cNvSpPr txBox="1"/>
          <p:nvPr/>
        </p:nvSpPr>
        <p:spPr bwMode="gray">
          <a:xfrm>
            <a:off x="3428824" y="5587935"/>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 name="Can 9">
            <a:extLst>
              <a:ext uri="{FF2B5EF4-FFF2-40B4-BE49-F238E27FC236}">
                <a16:creationId xmlns:a16="http://schemas.microsoft.com/office/drawing/2014/main" xmlns="" id="{3DF324AA-6D52-40F5-A7B7-7ABF64EF2204}"/>
              </a:ext>
            </a:extLst>
          </p:cNvPr>
          <p:cNvSpPr/>
          <p:nvPr/>
        </p:nvSpPr>
        <p:spPr bwMode="gray">
          <a:xfrm rot="5400000">
            <a:off x="5816400" y="2484557"/>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Can 9">
            <a:extLst>
              <a:ext uri="{FF2B5EF4-FFF2-40B4-BE49-F238E27FC236}">
                <a16:creationId xmlns:a16="http://schemas.microsoft.com/office/drawing/2014/main" xmlns="" id="{1F144F5F-C500-40FA-A926-E11858D3AA4A}"/>
              </a:ext>
            </a:extLst>
          </p:cNvPr>
          <p:cNvSpPr/>
          <p:nvPr/>
        </p:nvSpPr>
        <p:spPr bwMode="gray">
          <a:xfrm rot="5400000">
            <a:off x="5816400" y="2072885"/>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Can 9">
            <a:extLst>
              <a:ext uri="{FF2B5EF4-FFF2-40B4-BE49-F238E27FC236}">
                <a16:creationId xmlns:a16="http://schemas.microsoft.com/office/drawing/2014/main" xmlns="" id="{CB354EEB-0093-4FBA-B277-DF7AA6F01650}"/>
              </a:ext>
            </a:extLst>
          </p:cNvPr>
          <p:cNvSpPr/>
          <p:nvPr/>
        </p:nvSpPr>
        <p:spPr bwMode="gray">
          <a:xfrm rot="5400000">
            <a:off x="5816400" y="1661214"/>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7C9F409C-7989-43BC-AAAA-1464A169A937}"/>
              </a:ext>
            </a:extLst>
          </p:cNvPr>
          <p:cNvSpPr txBox="1"/>
          <p:nvPr/>
        </p:nvSpPr>
        <p:spPr bwMode="gray">
          <a:xfrm>
            <a:off x="4708556" y="4598043"/>
            <a:ext cx="25236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25" name="Can 9">
            <a:extLst>
              <a:ext uri="{FF2B5EF4-FFF2-40B4-BE49-F238E27FC236}">
                <a16:creationId xmlns:a16="http://schemas.microsoft.com/office/drawing/2014/main" xmlns="" id="{EEDB28B1-523F-4187-A063-7A4E824728C4}"/>
              </a:ext>
            </a:extLst>
          </p:cNvPr>
          <p:cNvSpPr/>
          <p:nvPr/>
        </p:nvSpPr>
        <p:spPr bwMode="gray">
          <a:xfrm rot="5400000">
            <a:off x="5816400" y="1249543"/>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B6BE1BF2-5136-4E01-8A01-6E8D9811A7BF}"/>
              </a:ext>
            </a:extLst>
          </p:cNvPr>
          <p:cNvSpPr txBox="1"/>
          <p:nvPr/>
        </p:nvSpPr>
        <p:spPr bwMode="gray">
          <a:xfrm>
            <a:off x="4649181" y="4232976"/>
            <a:ext cx="25236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27" name="文本框 26">
            <a:extLst>
              <a:ext uri="{FF2B5EF4-FFF2-40B4-BE49-F238E27FC236}">
                <a16:creationId xmlns:a16="http://schemas.microsoft.com/office/drawing/2014/main" xmlns="" id="{82331490-E552-47FF-B3C6-FC34585545FE}"/>
              </a:ext>
            </a:extLst>
          </p:cNvPr>
          <p:cNvSpPr txBox="1"/>
          <p:nvPr/>
        </p:nvSpPr>
        <p:spPr bwMode="gray">
          <a:xfrm>
            <a:off x="4649181" y="3772185"/>
            <a:ext cx="25236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28" name="文本框 27">
            <a:extLst>
              <a:ext uri="{FF2B5EF4-FFF2-40B4-BE49-F238E27FC236}">
                <a16:creationId xmlns:a16="http://schemas.microsoft.com/office/drawing/2014/main" xmlns="" id="{8606074B-4C37-4FBA-869C-A93025713D77}"/>
              </a:ext>
            </a:extLst>
          </p:cNvPr>
          <p:cNvSpPr txBox="1"/>
          <p:nvPr/>
        </p:nvSpPr>
        <p:spPr bwMode="gray">
          <a:xfrm>
            <a:off x="4601681" y="3375072"/>
            <a:ext cx="25236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a:t>
            </a:r>
          </a:p>
        </p:txBody>
      </p:sp>
      <p:pic>
        <p:nvPicPr>
          <p:cNvPr id="29" name="Picture 12" descr="E:\2016.01\1.12 扁平化图标\蓝色\AR-蓝色最新-40.png">
            <a:extLst>
              <a:ext uri="{FF2B5EF4-FFF2-40B4-BE49-F238E27FC236}">
                <a16:creationId xmlns:a16="http://schemas.microsoft.com/office/drawing/2014/main" xmlns="" id="{F19B3623-C26F-48D4-AA9F-8079D4974DF9}"/>
              </a:ext>
            </a:extLst>
          </p:cNvPr>
          <p:cNvPicPr>
            <a:picLocks noChangeAspect="1" noChangeArrowheads="1"/>
          </p:cNvPicPr>
          <p:nvPr/>
        </p:nvPicPr>
        <p:blipFill>
          <a:blip r:embed="rId3" cstate="print"/>
          <a:srcRect/>
          <a:stretch>
            <a:fillRect/>
          </a:stretch>
        </p:blipFill>
        <p:spPr bwMode="gray">
          <a:xfrm>
            <a:off x="1648129" y="5096507"/>
            <a:ext cx="540000" cy="441818"/>
          </a:xfrm>
          <a:prstGeom prst="rect">
            <a:avLst/>
          </a:prstGeom>
          <a:noFill/>
        </p:spPr>
      </p:pic>
      <p:sp>
        <p:nvSpPr>
          <p:cNvPr id="30" name="文本框 29">
            <a:extLst>
              <a:ext uri="{FF2B5EF4-FFF2-40B4-BE49-F238E27FC236}">
                <a16:creationId xmlns:a16="http://schemas.microsoft.com/office/drawing/2014/main" xmlns="" id="{5E7B669B-54A3-440F-A97D-B0B40CAE3FB0}"/>
              </a:ext>
            </a:extLst>
          </p:cNvPr>
          <p:cNvSpPr txBox="1"/>
          <p:nvPr/>
        </p:nvSpPr>
        <p:spPr bwMode="gray">
          <a:xfrm>
            <a:off x="1719196" y="5507184"/>
            <a:ext cx="397866"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32" name="Picture 12" descr="E:\2016.01\1.12 扁平化图标\蓝色\AR-蓝色最新-40.png">
            <a:extLst>
              <a:ext uri="{FF2B5EF4-FFF2-40B4-BE49-F238E27FC236}">
                <a16:creationId xmlns:a16="http://schemas.microsoft.com/office/drawing/2014/main" xmlns="" id="{74A73FF7-64E9-4D7A-8163-894DFDD34A64}"/>
              </a:ext>
            </a:extLst>
          </p:cNvPr>
          <p:cNvPicPr>
            <a:picLocks noChangeAspect="1" noChangeArrowheads="1"/>
          </p:cNvPicPr>
          <p:nvPr/>
        </p:nvPicPr>
        <p:blipFill>
          <a:blip r:embed="rId3" cstate="print"/>
          <a:srcRect/>
          <a:stretch>
            <a:fillRect/>
          </a:stretch>
        </p:blipFill>
        <p:spPr bwMode="gray">
          <a:xfrm>
            <a:off x="9690927" y="5095586"/>
            <a:ext cx="540000" cy="441818"/>
          </a:xfrm>
          <a:prstGeom prst="rect">
            <a:avLst/>
          </a:prstGeom>
          <a:noFill/>
        </p:spPr>
      </p:pic>
      <p:sp>
        <p:nvSpPr>
          <p:cNvPr id="33" name="文本框 32">
            <a:extLst>
              <a:ext uri="{FF2B5EF4-FFF2-40B4-BE49-F238E27FC236}">
                <a16:creationId xmlns:a16="http://schemas.microsoft.com/office/drawing/2014/main" xmlns="" id="{67B33AD0-C878-47E0-98C3-1B6DEAAC5879}"/>
              </a:ext>
            </a:extLst>
          </p:cNvPr>
          <p:cNvSpPr txBox="1"/>
          <p:nvPr/>
        </p:nvSpPr>
        <p:spPr bwMode="gray">
          <a:xfrm>
            <a:off x="9800025" y="5587935"/>
            <a:ext cx="39786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grpSp>
        <p:nvGrpSpPr>
          <p:cNvPr id="35" name="组合 34">
            <a:extLst>
              <a:ext uri="{FF2B5EF4-FFF2-40B4-BE49-F238E27FC236}">
                <a16:creationId xmlns:a16="http://schemas.microsoft.com/office/drawing/2014/main" xmlns="" id="{6401D1DE-0DDD-4E6F-95F0-FA2AC558BD91}"/>
              </a:ext>
            </a:extLst>
          </p:cNvPr>
          <p:cNvGrpSpPr/>
          <p:nvPr/>
        </p:nvGrpSpPr>
        <p:grpSpPr bwMode="gray">
          <a:xfrm>
            <a:off x="1820796" y="3642275"/>
            <a:ext cx="952463" cy="1198346"/>
            <a:chOff x="2939471" y="3455181"/>
            <a:chExt cx="952463" cy="1198346"/>
          </a:xfrm>
        </p:grpSpPr>
        <p:sp>
          <p:nvSpPr>
            <p:cNvPr id="36" name="forms_324103">
              <a:extLst>
                <a:ext uri="{FF2B5EF4-FFF2-40B4-BE49-F238E27FC236}">
                  <a16:creationId xmlns:a16="http://schemas.microsoft.com/office/drawing/2014/main" xmlns="" id="{D5800E03-8A9C-405D-A423-C6D89C3E1E97}"/>
                </a:ext>
              </a:extLst>
            </p:cNvPr>
            <p:cNvSpPr>
              <a:spLocks noChangeAspect="1"/>
            </p:cNvSpPr>
            <p:nvPr/>
          </p:nvSpPr>
          <p:spPr bwMode="gray">
            <a:xfrm>
              <a:off x="3171476" y="3559481"/>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a:extLst>
                <a:ext uri="{FF2B5EF4-FFF2-40B4-BE49-F238E27FC236}">
                  <a16:creationId xmlns:a16="http://schemas.microsoft.com/office/drawing/2014/main" xmlns="" id="{EB4D7EB8-74B0-4713-961A-DCFED1E3A20F}"/>
                </a:ext>
              </a:extLst>
            </p:cNvPr>
            <p:cNvGrpSpPr/>
            <p:nvPr/>
          </p:nvGrpSpPr>
          <p:grpSpPr bwMode="gray">
            <a:xfrm>
              <a:off x="2939471" y="3455181"/>
              <a:ext cx="952463" cy="1198346"/>
              <a:chOff x="2939471" y="3455181"/>
              <a:chExt cx="952463" cy="1198346"/>
            </a:xfrm>
          </p:grpSpPr>
          <p:sp>
            <p:nvSpPr>
              <p:cNvPr id="38" name="圆角矩形标注 102">
                <a:extLst>
                  <a:ext uri="{FF2B5EF4-FFF2-40B4-BE49-F238E27FC236}">
                    <a16:creationId xmlns:a16="http://schemas.microsoft.com/office/drawing/2014/main" xmlns="" id="{ACA5D7DE-3F42-4FB5-B4BB-6E53C7B2AA15}"/>
                  </a:ext>
                </a:extLst>
              </p:cNvPr>
              <p:cNvSpPr/>
              <p:nvPr/>
            </p:nvSpPr>
            <p:spPr bwMode="gray">
              <a:xfrm>
                <a:off x="2939471" y="3455181"/>
                <a:ext cx="952463" cy="1198346"/>
              </a:xfrm>
              <a:prstGeom prst="wedgeRoundRectCallout">
                <a:avLst>
                  <a:gd name="adj1" fmla="val 82651"/>
                  <a:gd name="adj2" fmla="val 40883"/>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FD4DD842-DA35-408E-BDA4-5DCAF70E03A2}"/>
                  </a:ext>
                </a:extLst>
              </p:cNvPr>
              <p:cNvSpPr txBox="1"/>
              <p:nvPr/>
            </p:nvSpPr>
            <p:spPr bwMode="gray">
              <a:xfrm>
                <a:off x="2993931" y="4235265"/>
                <a:ext cx="898003" cy="307777"/>
              </a:xfrm>
              <a:prstGeom prst="rect">
                <a:avLst/>
              </a:prstGeom>
              <a:noFill/>
            </p:spPr>
            <p:txBody>
              <a:bodyPr wrap="non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User VPN</a:t>
                </a:r>
              </a:p>
            </p:txBody>
          </p:sp>
        </p:grpSp>
      </p:grpSp>
      <p:sp>
        <p:nvSpPr>
          <p:cNvPr id="40" name="任意多边形: 形状 39">
            <a:extLst>
              <a:ext uri="{FF2B5EF4-FFF2-40B4-BE49-F238E27FC236}">
                <a16:creationId xmlns:a16="http://schemas.microsoft.com/office/drawing/2014/main" xmlns="" id="{5F6A0A7B-B814-4FC3-9124-BA5B8D302E6D}"/>
              </a:ext>
            </a:extLst>
          </p:cNvPr>
          <p:cNvSpPr/>
          <p:nvPr/>
        </p:nvSpPr>
        <p:spPr bwMode="gray">
          <a:xfrm>
            <a:off x="2636322" y="3596688"/>
            <a:ext cx="973777" cy="558140"/>
          </a:xfrm>
          <a:custGeom>
            <a:avLst/>
            <a:gdLst>
              <a:gd name="connsiteX0" fmla="*/ 0 w 973777"/>
              <a:gd name="connsiteY0" fmla="*/ 558140 h 558140"/>
              <a:gd name="connsiteX1" fmla="*/ 498764 w 973777"/>
              <a:gd name="connsiteY1" fmla="*/ 166254 h 558140"/>
              <a:gd name="connsiteX2" fmla="*/ 973777 w 973777"/>
              <a:gd name="connsiteY2" fmla="*/ 0 h 558140"/>
            </a:gdLst>
            <a:ahLst/>
            <a:cxnLst>
              <a:cxn ang="0">
                <a:pos x="connsiteX0" y="connsiteY0"/>
              </a:cxn>
              <a:cxn ang="0">
                <a:pos x="connsiteX1" y="connsiteY1"/>
              </a:cxn>
              <a:cxn ang="0">
                <a:pos x="connsiteX2" y="connsiteY2"/>
              </a:cxn>
            </a:cxnLst>
            <a:rect l="l" t="t" r="r" b="b"/>
            <a:pathLst>
              <a:path w="973777" h="558140">
                <a:moveTo>
                  <a:pt x="0" y="558140"/>
                </a:moveTo>
                <a:cubicBezTo>
                  <a:pt x="168234" y="408708"/>
                  <a:pt x="336468" y="259277"/>
                  <a:pt x="498764" y="166254"/>
                </a:cubicBezTo>
                <a:cubicBezTo>
                  <a:pt x="661060" y="73231"/>
                  <a:pt x="833252" y="37605"/>
                  <a:pt x="973777"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任意多边形: 形状 41">
            <a:extLst>
              <a:ext uri="{FF2B5EF4-FFF2-40B4-BE49-F238E27FC236}">
                <a16:creationId xmlns:a16="http://schemas.microsoft.com/office/drawing/2014/main" xmlns="" id="{8817DA61-9D30-41EC-9F31-8CE9A4F4F68C}"/>
              </a:ext>
            </a:extLst>
          </p:cNvPr>
          <p:cNvSpPr/>
          <p:nvPr/>
        </p:nvSpPr>
        <p:spPr bwMode="gray">
          <a:xfrm>
            <a:off x="2671948" y="3917322"/>
            <a:ext cx="926275" cy="225631"/>
          </a:xfrm>
          <a:custGeom>
            <a:avLst/>
            <a:gdLst>
              <a:gd name="connsiteX0" fmla="*/ 0 w 926275"/>
              <a:gd name="connsiteY0" fmla="*/ 225631 h 225631"/>
              <a:gd name="connsiteX1" fmla="*/ 486888 w 926275"/>
              <a:gd name="connsiteY1" fmla="*/ 47501 h 225631"/>
              <a:gd name="connsiteX2" fmla="*/ 926275 w 926275"/>
              <a:gd name="connsiteY2" fmla="*/ 0 h 225631"/>
            </a:gdLst>
            <a:ahLst/>
            <a:cxnLst>
              <a:cxn ang="0">
                <a:pos x="connsiteX0" y="connsiteY0"/>
              </a:cxn>
              <a:cxn ang="0">
                <a:pos x="connsiteX1" y="connsiteY1"/>
              </a:cxn>
              <a:cxn ang="0">
                <a:pos x="connsiteX2" y="connsiteY2"/>
              </a:cxn>
            </a:cxnLst>
            <a:rect l="l" t="t" r="r" b="b"/>
            <a:pathLst>
              <a:path w="926275" h="225631">
                <a:moveTo>
                  <a:pt x="0" y="225631"/>
                </a:moveTo>
                <a:cubicBezTo>
                  <a:pt x="166254" y="155368"/>
                  <a:pt x="332509" y="85106"/>
                  <a:pt x="486888" y="47501"/>
                </a:cubicBezTo>
                <a:cubicBezTo>
                  <a:pt x="641267" y="9896"/>
                  <a:pt x="783771" y="4948"/>
                  <a:pt x="926275"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E2F8682C-2A01-4E79-A104-C80F52D39FAC}"/>
              </a:ext>
            </a:extLst>
          </p:cNvPr>
          <p:cNvSpPr txBox="1"/>
          <p:nvPr/>
        </p:nvSpPr>
        <p:spPr bwMode="gray">
          <a:xfrm>
            <a:off x="1983281" y="3112229"/>
            <a:ext cx="1408491" cy="307777"/>
          </a:xfrm>
          <a:prstGeom prst="rect">
            <a:avLst/>
          </a:prstGeom>
          <a:solidFill>
            <a:srgbClr val="81C15F"/>
          </a:solidFill>
        </p:spPr>
        <p:txBody>
          <a:bodyPr wrap="non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policy</a:t>
            </a:r>
          </a:p>
        </p:txBody>
      </p:sp>
    </p:spTree>
    <p:extLst>
      <p:ext uri="{BB962C8B-B14F-4D97-AF65-F5344CB8AC3E}">
        <p14:creationId xmlns:p14="http://schemas.microsoft.com/office/powerpoint/2010/main" val="8368351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2EB1B42D-5471-442F-B091-DCB8BF398F27}"/>
              </a:ext>
            </a:extLst>
          </p:cNvPr>
          <p:cNvSpPr>
            <a:spLocks noGrp="1"/>
          </p:cNvSpPr>
          <p:nvPr>
            <p:ph type="title"/>
          </p:nvPr>
        </p:nvSpPr>
        <p:spPr bwMode="gray"/>
        <p:txBody>
          <a:bodyPr/>
          <a:lstStyle/>
          <a:p>
            <a:r>
              <a:rPr lang="en-US" dirty="0" smtClean="0"/>
              <a:t>WAN Control Plane Development - EVPN</a:t>
            </a:r>
            <a:endParaRPr lang="en-US" dirty="0"/>
          </a:p>
        </p:txBody>
      </p:sp>
      <p:sp>
        <p:nvSpPr>
          <p:cNvPr id="4" name="文本占位符 3">
            <a:extLst>
              <a:ext uri="{FF2B5EF4-FFF2-40B4-BE49-F238E27FC236}">
                <a16:creationId xmlns:a16="http://schemas.microsoft.com/office/drawing/2014/main" xmlns="" id="{E5A7F90D-B184-44A5-A0DA-A9B8DDC19119}"/>
              </a:ext>
            </a:extLst>
          </p:cNvPr>
          <p:cNvSpPr>
            <a:spLocks noGrp="1"/>
          </p:cNvSpPr>
          <p:nvPr>
            <p:ph type="body" sz="quarter" idx="10"/>
          </p:nvPr>
        </p:nvSpPr>
        <p:spPr bwMode="gray"/>
        <p:txBody>
          <a:bodyPr/>
          <a:lstStyle/>
          <a:p>
            <a:r>
              <a:rPr lang="en-US" sz="1600" smtClean="0">
                <a:sym typeface="Huawei Sans" panose="020C0503030203020204" pitchFamily="34" charset="0"/>
              </a:rPr>
              <a:t>In the WAN VPN, the control plane uses MP-BGP.</a:t>
            </a:r>
          </a:p>
          <a:p>
            <a:r>
              <a:rPr lang="en-US" sz="1600" smtClean="0">
                <a:sym typeface="Huawei Sans" panose="020C0503030203020204" pitchFamily="34" charset="0"/>
              </a:rPr>
              <a:t>The MP-BGP address families gradually evolve from VPNv4, L2VPN, and other address families to the EVPN address family, with EVPN unifying the entire control plane.</a:t>
            </a:r>
          </a:p>
          <a:p>
            <a:r>
              <a:rPr lang="en-US" sz="1600" smtClean="0">
                <a:sym typeface="Huawei Sans" panose="020C0503030203020204" pitchFamily="34" charset="0"/>
              </a:rPr>
              <a:t>The control plane supports route exchange among multiple address families, but only the optimal routes are added to the VPN routing table.</a:t>
            </a:r>
            <a:endParaRPr lang="en-US" sz="1600" dirty="0">
              <a:sym typeface="Huawei Sans" panose="020C0503030203020204" pitchFamily="34" charset="0"/>
            </a:endParaRPr>
          </a:p>
        </p:txBody>
      </p:sp>
      <p:sp>
        <p:nvSpPr>
          <p:cNvPr id="5" name="圆角矩形 7">
            <a:extLst>
              <a:ext uri="{FF2B5EF4-FFF2-40B4-BE49-F238E27FC236}">
                <a16:creationId xmlns:a16="http://schemas.microsoft.com/office/drawing/2014/main" xmlns="" id="{0E175D43-E43D-4B14-ACC0-43CFB9FCCE26}"/>
              </a:ext>
            </a:extLst>
          </p:cNvPr>
          <p:cNvSpPr/>
          <p:nvPr/>
        </p:nvSpPr>
        <p:spPr bwMode="gray">
          <a:xfrm>
            <a:off x="3428824" y="3130199"/>
            <a:ext cx="5142005" cy="3061165"/>
          </a:xfrm>
          <a:prstGeom prst="roundRect">
            <a:avLst/>
          </a:prstGeom>
          <a:solidFill>
            <a:schemeClr val="bg1"/>
          </a:solidFill>
          <a:ln w="28575" cap="flat" cmpd="sng" algn="ctr">
            <a:solidFill>
              <a:schemeClr val="bg1">
                <a:lumMod val="65000"/>
              </a:scheme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a:extLst>
              <a:ext uri="{FF2B5EF4-FFF2-40B4-BE49-F238E27FC236}">
                <a16:creationId xmlns:a16="http://schemas.microsoft.com/office/drawing/2014/main" xmlns="" id="{DA60079E-9529-4D8E-B9F4-838AA97893A2}"/>
              </a:ext>
            </a:extLst>
          </p:cNvPr>
          <p:cNvCxnSpPr>
            <a:cxnSpLocks/>
            <a:stCxn id="16" idx="3"/>
            <a:endCxn id="18" idx="1"/>
          </p:cNvCxnSpPr>
          <p:nvPr/>
        </p:nvCxnSpPr>
        <p:spPr bwMode="gray">
          <a:xfrm flipV="1">
            <a:off x="2188129" y="5348770"/>
            <a:ext cx="7502798" cy="9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5550BAE1-EF20-4285-84C2-1E44F95D6A8C}"/>
              </a:ext>
            </a:extLst>
          </p:cNvPr>
          <p:cNvSpPr txBox="1"/>
          <p:nvPr/>
        </p:nvSpPr>
        <p:spPr bwMode="gray">
          <a:xfrm>
            <a:off x="5572408" y="5858452"/>
            <a:ext cx="723275" cy="307777"/>
          </a:xfrm>
          <a:prstGeom prst="rect">
            <a:avLst/>
          </a:prstGeom>
          <a:noFill/>
        </p:spPr>
        <p:txBody>
          <a:bodyPr wrap="non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pic>
        <p:nvPicPr>
          <p:cNvPr id="8" name="Picture 12" descr="E:\2016.01\1.12 扁平化图标\蓝色\AR-蓝色最新-40.png">
            <a:extLst>
              <a:ext uri="{FF2B5EF4-FFF2-40B4-BE49-F238E27FC236}">
                <a16:creationId xmlns:a16="http://schemas.microsoft.com/office/drawing/2014/main" xmlns="" id="{2B4B9345-17EE-4F16-ACCE-783B07E70D8D}"/>
              </a:ext>
            </a:extLst>
          </p:cNvPr>
          <p:cNvPicPr>
            <a:picLocks noChangeAspect="1" noChangeArrowheads="1"/>
          </p:cNvPicPr>
          <p:nvPr/>
        </p:nvPicPr>
        <p:blipFill>
          <a:blip r:embed="rId3" cstate="print"/>
          <a:srcRect/>
          <a:stretch>
            <a:fillRect/>
          </a:stretch>
        </p:blipFill>
        <p:spPr bwMode="gray">
          <a:xfrm>
            <a:off x="3355352" y="5127861"/>
            <a:ext cx="540000" cy="441818"/>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606347D0-A493-46A0-9BAE-F768F9E0865C}"/>
              </a:ext>
            </a:extLst>
          </p:cNvPr>
          <p:cNvPicPr>
            <a:picLocks noChangeAspect="1" noChangeArrowheads="1"/>
          </p:cNvPicPr>
          <p:nvPr/>
        </p:nvPicPr>
        <p:blipFill>
          <a:blip r:embed="rId3" cstate="print"/>
          <a:srcRect/>
          <a:stretch>
            <a:fillRect/>
          </a:stretch>
        </p:blipFill>
        <p:spPr bwMode="gray">
          <a:xfrm>
            <a:off x="8107034" y="5127861"/>
            <a:ext cx="540000" cy="441818"/>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85C0E40D-797C-4AF0-80D1-65F24621D81F}"/>
              </a:ext>
            </a:extLst>
          </p:cNvPr>
          <p:cNvPicPr>
            <a:picLocks noChangeAspect="1" noChangeArrowheads="1"/>
          </p:cNvPicPr>
          <p:nvPr/>
        </p:nvPicPr>
        <p:blipFill>
          <a:blip r:embed="rId3" cstate="print"/>
          <a:srcRect/>
          <a:stretch>
            <a:fillRect/>
          </a:stretch>
        </p:blipFill>
        <p:spPr bwMode="gray">
          <a:xfrm>
            <a:off x="4939246" y="5127861"/>
            <a:ext cx="540000" cy="441818"/>
          </a:xfrm>
          <a:prstGeom prst="rect">
            <a:avLst/>
          </a:prstGeom>
          <a:noFill/>
        </p:spPr>
      </p:pic>
      <p:pic>
        <p:nvPicPr>
          <p:cNvPr id="11" name="Picture 12" descr="E:\2016.01\1.12 扁平化图标\蓝色\AR-蓝色最新-40.png">
            <a:extLst>
              <a:ext uri="{FF2B5EF4-FFF2-40B4-BE49-F238E27FC236}">
                <a16:creationId xmlns:a16="http://schemas.microsoft.com/office/drawing/2014/main" xmlns="" id="{0E9B0D89-AD38-451A-9F93-71A3E72BBCEC}"/>
              </a:ext>
            </a:extLst>
          </p:cNvPr>
          <p:cNvPicPr>
            <a:picLocks noChangeAspect="1" noChangeArrowheads="1"/>
          </p:cNvPicPr>
          <p:nvPr/>
        </p:nvPicPr>
        <p:blipFill>
          <a:blip r:embed="rId3" cstate="print"/>
          <a:srcRect/>
          <a:stretch>
            <a:fillRect/>
          </a:stretch>
        </p:blipFill>
        <p:spPr bwMode="gray">
          <a:xfrm>
            <a:off x="6523140" y="5127861"/>
            <a:ext cx="540000" cy="441818"/>
          </a:xfrm>
          <a:prstGeom prst="rect">
            <a:avLst/>
          </a:prstGeom>
          <a:noFill/>
        </p:spPr>
      </p:pic>
      <p:sp>
        <p:nvSpPr>
          <p:cNvPr id="12" name="文本框 11">
            <a:extLst>
              <a:ext uri="{FF2B5EF4-FFF2-40B4-BE49-F238E27FC236}">
                <a16:creationId xmlns:a16="http://schemas.microsoft.com/office/drawing/2014/main" xmlns="" id="{6B77422E-E54E-4020-9C6E-5FF136813EB6}"/>
              </a:ext>
            </a:extLst>
          </p:cNvPr>
          <p:cNvSpPr txBox="1"/>
          <p:nvPr/>
        </p:nvSpPr>
        <p:spPr bwMode="gray">
          <a:xfrm>
            <a:off x="5051490" y="5620210"/>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 name="文本框 12">
            <a:extLst>
              <a:ext uri="{FF2B5EF4-FFF2-40B4-BE49-F238E27FC236}">
                <a16:creationId xmlns:a16="http://schemas.microsoft.com/office/drawing/2014/main" xmlns="" id="{CF031AB2-DFA5-477F-9A8C-9641E1415143}"/>
              </a:ext>
            </a:extLst>
          </p:cNvPr>
          <p:cNvSpPr txBox="1"/>
          <p:nvPr/>
        </p:nvSpPr>
        <p:spPr bwMode="gray">
          <a:xfrm>
            <a:off x="6704730" y="5620210"/>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4" name="文本框 13">
            <a:extLst>
              <a:ext uri="{FF2B5EF4-FFF2-40B4-BE49-F238E27FC236}">
                <a16:creationId xmlns:a16="http://schemas.microsoft.com/office/drawing/2014/main" xmlns="" id="{5B4CCBC0-7AA9-4E7A-B29A-37D3A9959D9A}"/>
              </a:ext>
            </a:extLst>
          </p:cNvPr>
          <p:cNvSpPr txBox="1"/>
          <p:nvPr/>
        </p:nvSpPr>
        <p:spPr bwMode="gray">
          <a:xfrm>
            <a:off x="8177773" y="5620210"/>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5" name="文本框 14">
            <a:extLst>
              <a:ext uri="{FF2B5EF4-FFF2-40B4-BE49-F238E27FC236}">
                <a16:creationId xmlns:a16="http://schemas.microsoft.com/office/drawing/2014/main" xmlns="" id="{428C678A-A0A1-4B17-8F9C-BFAA2C327D43}"/>
              </a:ext>
            </a:extLst>
          </p:cNvPr>
          <p:cNvSpPr txBox="1"/>
          <p:nvPr/>
        </p:nvSpPr>
        <p:spPr bwMode="gray">
          <a:xfrm>
            <a:off x="3428824" y="5620210"/>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6" name="Picture 12" descr="E:\2016.01\1.12 扁平化图标\蓝色\AR-蓝色最新-40.png">
            <a:extLst>
              <a:ext uri="{FF2B5EF4-FFF2-40B4-BE49-F238E27FC236}">
                <a16:creationId xmlns:a16="http://schemas.microsoft.com/office/drawing/2014/main" xmlns="" id="{76E225A8-0D09-4673-9F5A-82E26BB5AC5A}"/>
              </a:ext>
            </a:extLst>
          </p:cNvPr>
          <p:cNvPicPr>
            <a:picLocks noChangeAspect="1" noChangeArrowheads="1"/>
          </p:cNvPicPr>
          <p:nvPr/>
        </p:nvPicPr>
        <p:blipFill>
          <a:blip r:embed="rId3" cstate="print"/>
          <a:srcRect/>
          <a:stretch>
            <a:fillRect/>
          </a:stretch>
        </p:blipFill>
        <p:spPr bwMode="gray">
          <a:xfrm>
            <a:off x="1648129" y="5128782"/>
            <a:ext cx="540000" cy="441818"/>
          </a:xfrm>
          <a:prstGeom prst="rect">
            <a:avLst/>
          </a:prstGeom>
          <a:noFill/>
        </p:spPr>
      </p:pic>
      <p:sp>
        <p:nvSpPr>
          <p:cNvPr id="17" name="文本框 16">
            <a:extLst>
              <a:ext uri="{FF2B5EF4-FFF2-40B4-BE49-F238E27FC236}">
                <a16:creationId xmlns:a16="http://schemas.microsoft.com/office/drawing/2014/main" xmlns="" id="{0ADEB58C-263C-4031-9886-9DE2398C6F5E}"/>
              </a:ext>
            </a:extLst>
          </p:cNvPr>
          <p:cNvSpPr txBox="1"/>
          <p:nvPr/>
        </p:nvSpPr>
        <p:spPr bwMode="gray">
          <a:xfrm>
            <a:off x="1719196" y="5539459"/>
            <a:ext cx="397866" cy="307777"/>
          </a:xfrm>
          <a:prstGeom prst="rect">
            <a:avLst/>
          </a:prstGeom>
          <a:noFill/>
        </p:spPr>
        <p:txBody>
          <a:bodyPr wrap="non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8" name="Picture 12" descr="E:\2016.01\1.12 扁平化图标\蓝色\AR-蓝色最新-40.png">
            <a:extLst>
              <a:ext uri="{FF2B5EF4-FFF2-40B4-BE49-F238E27FC236}">
                <a16:creationId xmlns:a16="http://schemas.microsoft.com/office/drawing/2014/main" xmlns="" id="{82368CD0-3582-4576-9E12-63F03020E708}"/>
              </a:ext>
            </a:extLst>
          </p:cNvPr>
          <p:cNvPicPr>
            <a:picLocks noChangeAspect="1" noChangeArrowheads="1"/>
          </p:cNvPicPr>
          <p:nvPr/>
        </p:nvPicPr>
        <p:blipFill>
          <a:blip r:embed="rId3" cstate="print"/>
          <a:srcRect/>
          <a:stretch>
            <a:fillRect/>
          </a:stretch>
        </p:blipFill>
        <p:spPr bwMode="gray">
          <a:xfrm>
            <a:off x="9690927" y="5127861"/>
            <a:ext cx="540000" cy="441818"/>
          </a:xfrm>
          <a:prstGeom prst="rect">
            <a:avLst/>
          </a:prstGeom>
          <a:noFill/>
        </p:spPr>
      </p:pic>
      <p:sp>
        <p:nvSpPr>
          <p:cNvPr id="19" name="文本框 18">
            <a:extLst>
              <a:ext uri="{FF2B5EF4-FFF2-40B4-BE49-F238E27FC236}">
                <a16:creationId xmlns:a16="http://schemas.microsoft.com/office/drawing/2014/main" xmlns="" id="{17304050-FA98-44C3-8DE9-2CA7E452D792}"/>
              </a:ext>
            </a:extLst>
          </p:cNvPr>
          <p:cNvSpPr txBox="1"/>
          <p:nvPr/>
        </p:nvSpPr>
        <p:spPr bwMode="gray">
          <a:xfrm>
            <a:off x="9800025" y="5620210"/>
            <a:ext cx="39786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cxnSp>
        <p:nvCxnSpPr>
          <p:cNvPr id="20" name="直接连接符 19">
            <a:extLst>
              <a:ext uri="{FF2B5EF4-FFF2-40B4-BE49-F238E27FC236}">
                <a16:creationId xmlns:a16="http://schemas.microsoft.com/office/drawing/2014/main" xmlns="" id="{D7E768A3-2B4A-4C5B-BBA4-82552700D683}"/>
              </a:ext>
            </a:extLst>
          </p:cNvPr>
          <p:cNvCxnSpPr/>
          <p:nvPr/>
        </p:nvCxnSpPr>
        <p:spPr bwMode="gray">
          <a:xfrm flipV="1">
            <a:off x="3716465" y="3928920"/>
            <a:ext cx="0" cy="76269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859931B-E6F0-47A6-B98E-ABC2AF7FE37D}"/>
              </a:ext>
            </a:extLst>
          </p:cNvPr>
          <p:cNvCxnSpPr/>
          <p:nvPr/>
        </p:nvCxnSpPr>
        <p:spPr bwMode="gray">
          <a:xfrm flipV="1">
            <a:off x="8232877" y="3928920"/>
            <a:ext cx="0" cy="76269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xmlns="" id="{14B4E0B8-DA66-484B-93D8-DC40F9CB4A89}"/>
              </a:ext>
            </a:extLst>
          </p:cNvPr>
          <p:cNvCxnSpPr>
            <a:cxnSpLocks/>
          </p:cNvCxnSpPr>
          <p:nvPr/>
        </p:nvCxnSpPr>
        <p:spPr bwMode="gray">
          <a:xfrm>
            <a:off x="6926964" y="4267881"/>
            <a:ext cx="1093510"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xmlns="" id="{993B4C95-9A46-48C0-9C18-4920BC8FCA8C}"/>
              </a:ext>
            </a:extLst>
          </p:cNvPr>
          <p:cNvCxnSpPr>
            <a:cxnSpLocks/>
          </p:cNvCxnSpPr>
          <p:nvPr/>
        </p:nvCxnSpPr>
        <p:spPr bwMode="gray">
          <a:xfrm flipH="1">
            <a:off x="3850932" y="4267881"/>
            <a:ext cx="1175158"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4" name="表格 13">
            <a:extLst>
              <a:ext uri="{FF2B5EF4-FFF2-40B4-BE49-F238E27FC236}">
                <a16:creationId xmlns:a16="http://schemas.microsoft.com/office/drawing/2014/main" xmlns="" id="{96EB32A2-4FE4-45CE-AD68-9E474C9EF221}"/>
              </a:ext>
            </a:extLst>
          </p:cNvPr>
          <p:cNvGraphicFramePr>
            <a:graphicFrameLocks noGrp="1"/>
          </p:cNvGraphicFramePr>
          <p:nvPr>
            <p:extLst>
              <p:ext uri="{D42A27DB-BD31-4B8C-83A1-F6EECF244321}">
                <p14:modId xmlns:p14="http://schemas.microsoft.com/office/powerpoint/2010/main" val="587956333"/>
              </p:ext>
            </p:extLst>
          </p:nvPr>
        </p:nvGraphicFramePr>
        <p:xfrm>
          <a:off x="5318022" y="3532361"/>
          <a:ext cx="1344935" cy="1341120"/>
        </p:xfrm>
        <a:graphic>
          <a:graphicData uri="http://schemas.openxmlformats.org/drawingml/2006/table">
            <a:tbl>
              <a:tblPr firstRow="1" bandRow="1">
                <a:tableStyleId>{72833802-FEF1-4C79-8D5D-14CF1EAF98D9}</a:tableStyleId>
              </a:tblPr>
              <a:tblGrid>
                <a:gridCol w="1344935">
                  <a:extLst>
                    <a:ext uri="{9D8B030D-6E8A-4147-A177-3AD203B41FA5}">
                      <a16:colId xmlns:a16="http://schemas.microsoft.com/office/drawing/2014/main" xmlns="" val="1201483477"/>
                    </a:ext>
                  </a:extLst>
                </a:gridCol>
              </a:tblGrid>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a16="http://schemas.microsoft.com/office/drawing/2014/main" xmlns="" val="3176972496"/>
                  </a:ext>
                </a:extLst>
              </a:tr>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L2VPN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xmlns="" val="3288294078"/>
                  </a:ext>
                </a:extLst>
              </a:tr>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L3VPNv6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xmlns="" val="4093790808"/>
                  </a:ext>
                </a:extLst>
              </a:tr>
              <a:tr h="254270">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L3VPNv4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xmlns="" val="26205341"/>
                  </a:ext>
                </a:extLst>
              </a:tr>
            </a:tbl>
          </a:graphicData>
        </a:graphic>
      </p:graphicFrame>
      <p:grpSp>
        <p:nvGrpSpPr>
          <p:cNvPr id="25" name="组合 24">
            <a:extLst>
              <a:ext uri="{FF2B5EF4-FFF2-40B4-BE49-F238E27FC236}">
                <a16:creationId xmlns:a16="http://schemas.microsoft.com/office/drawing/2014/main" xmlns="" id="{39E35DB1-96B9-484D-9E99-D341D10DB5EB}"/>
              </a:ext>
            </a:extLst>
          </p:cNvPr>
          <p:cNvGrpSpPr/>
          <p:nvPr/>
        </p:nvGrpSpPr>
        <p:grpSpPr bwMode="gray">
          <a:xfrm>
            <a:off x="1930138" y="3637513"/>
            <a:ext cx="1108175" cy="1333076"/>
            <a:chOff x="2878540" y="3320451"/>
            <a:chExt cx="1108175" cy="1333076"/>
          </a:xfrm>
        </p:grpSpPr>
        <p:sp>
          <p:nvSpPr>
            <p:cNvPr id="26" name="forms_324103">
              <a:extLst>
                <a:ext uri="{FF2B5EF4-FFF2-40B4-BE49-F238E27FC236}">
                  <a16:creationId xmlns:a16="http://schemas.microsoft.com/office/drawing/2014/main" xmlns="" id="{109D4CA0-FD04-46BB-BF9D-8E84D6644F2C}"/>
                </a:ext>
              </a:extLst>
            </p:cNvPr>
            <p:cNvSpPr>
              <a:spLocks noChangeAspect="1"/>
            </p:cNvSpPr>
            <p:nvPr/>
          </p:nvSpPr>
          <p:spPr bwMode="gray">
            <a:xfrm>
              <a:off x="3171476" y="3470581"/>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a:extLst>
                <a:ext uri="{FF2B5EF4-FFF2-40B4-BE49-F238E27FC236}">
                  <a16:creationId xmlns:a16="http://schemas.microsoft.com/office/drawing/2014/main" xmlns="" id="{BCB521CB-0843-4F9E-A0EA-F0DBF475F8F7}"/>
                </a:ext>
              </a:extLst>
            </p:cNvPr>
            <p:cNvGrpSpPr/>
            <p:nvPr/>
          </p:nvGrpSpPr>
          <p:grpSpPr bwMode="gray">
            <a:xfrm>
              <a:off x="2878540" y="3320451"/>
              <a:ext cx="1108175" cy="1333076"/>
              <a:chOff x="2878540" y="3320451"/>
              <a:chExt cx="1108175" cy="1333076"/>
            </a:xfrm>
          </p:grpSpPr>
          <p:sp>
            <p:nvSpPr>
              <p:cNvPr id="28" name="圆角矩形标注 102">
                <a:extLst>
                  <a:ext uri="{FF2B5EF4-FFF2-40B4-BE49-F238E27FC236}">
                    <a16:creationId xmlns:a16="http://schemas.microsoft.com/office/drawing/2014/main" xmlns="" id="{2C014927-25CC-47B7-B49B-38B278B058B6}"/>
                  </a:ext>
                </a:extLst>
              </p:cNvPr>
              <p:cNvSpPr/>
              <p:nvPr/>
            </p:nvSpPr>
            <p:spPr bwMode="gray">
              <a:xfrm>
                <a:off x="2939471" y="3320451"/>
                <a:ext cx="952463" cy="1333076"/>
              </a:xfrm>
              <a:prstGeom prst="wedgeRoundRectCallout">
                <a:avLst>
                  <a:gd name="adj1" fmla="val 82651"/>
                  <a:gd name="adj2" fmla="val 40883"/>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D4D840A3-F8F6-4F91-9C10-EB264004B578}"/>
                  </a:ext>
                </a:extLst>
              </p:cNvPr>
              <p:cNvSpPr txBox="1"/>
              <p:nvPr/>
            </p:nvSpPr>
            <p:spPr bwMode="gray">
              <a:xfrm>
                <a:off x="2878540" y="4048723"/>
                <a:ext cx="1108175"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User VPN routing table</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p:txBody>
          </p:sp>
        </p:grpSp>
      </p:grpSp>
      <p:sp>
        <p:nvSpPr>
          <p:cNvPr id="33" name="任意多边形: 形状 32">
            <a:extLst>
              <a:ext uri="{FF2B5EF4-FFF2-40B4-BE49-F238E27FC236}">
                <a16:creationId xmlns:a16="http://schemas.microsoft.com/office/drawing/2014/main" xmlns="" id="{C2325CE0-F3EB-4A64-8A76-786FF4BEA8D7}"/>
              </a:ext>
            </a:extLst>
          </p:cNvPr>
          <p:cNvSpPr/>
          <p:nvPr/>
        </p:nvSpPr>
        <p:spPr bwMode="gray">
          <a:xfrm>
            <a:off x="2832153" y="3788982"/>
            <a:ext cx="1092200" cy="296686"/>
          </a:xfrm>
          <a:custGeom>
            <a:avLst/>
            <a:gdLst>
              <a:gd name="connsiteX0" fmla="*/ 1092200 w 1092200"/>
              <a:gd name="connsiteY0" fmla="*/ 0 h 279400"/>
              <a:gd name="connsiteX1" fmla="*/ 368300 w 1092200"/>
              <a:gd name="connsiteY1" fmla="*/ 88900 h 279400"/>
              <a:gd name="connsiteX2" fmla="*/ 0 w 1092200"/>
              <a:gd name="connsiteY2" fmla="*/ 279400 h 279400"/>
              <a:gd name="connsiteX0" fmla="*/ 1092200 w 1092200"/>
              <a:gd name="connsiteY0" fmla="*/ 6619 h 286019"/>
              <a:gd name="connsiteX1" fmla="*/ 495300 w 1092200"/>
              <a:gd name="connsiteY1" fmla="*/ 19319 h 286019"/>
              <a:gd name="connsiteX2" fmla="*/ 0 w 1092200"/>
              <a:gd name="connsiteY2" fmla="*/ 286019 h 286019"/>
              <a:gd name="connsiteX0" fmla="*/ 1092200 w 1092200"/>
              <a:gd name="connsiteY0" fmla="*/ 0 h 279400"/>
              <a:gd name="connsiteX1" fmla="*/ 469900 w 1092200"/>
              <a:gd name="connsiteY1" fmla="*/ 25400 h 279400"/>
              <a:gd name="connsiteX2" fmla="*/ 0 w 1092200"/>
              <a:gd name="connsiteY2" fmla="*/ 279400 h 279400"/>
              <a:gd name="connsiteX0" fmla="*/ 1092200 w 1092200"/>
              <a:gd name="connsiteY0" fmla="*/ 17286 h 296686"/>
              <a:gd name="connsiteX1" fmla="*/ 469900 w 1092200"/>
              <a:gd name="connsiteY1" fmla="*/ 42686 h 296686"/>
              <a:gd name="connsiteX2" fmla="*/ 0 w 1092200"/>
              <a:gd name="connsiteY2" fmla="*/ 296686 h 296686"/>
            </a:gdLst>
            <a:ahLst/>
            <a:cxnLst>
              <a:cxn ang="0">
                <a:pos x="connsiteX0" y="connsiteY0"/>
              </a:cxn>
              <a:cxn ang="0">
                <a:pos x="connsiteX1" y="connsiteY1"/>
              </a:cxn>
              <a:cxn ang="0">
                <a:pos x="connsiteX2" y="connsiteY2"/>
              </a:cxn>
            </a:cxnLst>
            <a:rect l="l" t="t" r="r" b="b"/>
            <a:pathLst>
              <a:path w="1092200" h="296686">
                <a:moveTo>
                  <a:pt x="1092200" y="17286"/>
                </a:moveTo>
                <a:cubicBezTo>
                  <a:pt x="745066" y="-12348"/>
                  <a:pt x="651933" y="-3881"/>
                  <a:pt x="469900" y="42686"/>
                </a:cubicBezTo>
                <a:cubicBezTo>
                  <a:pt x="287867" y="89253"/>
                  <a:pt x="6350" y="271286"/>
                  <a:pt x="0" y="296686"/>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AD2C4C2E-CBB8-4FDD-8D4B-5B3B7EBA2BB9}"/>
              </a:ext>
            </a:extLst>
          </p:cNvPr>
          <p:cNvSpPr txBox="1"/>
          <p:nvPr/>
        </p:nvSpPr>
        <p:spPr bwMode="gray">
          <a:xfrm>
            <a:off x="2752119" y="3221888"/>
            <a:ext cx="2400793" cy="307777"/>
          </a:xfrm>
          <a:prstGeom prst="rect">
            <a:avLst/>
          </a:prstGeom>
          <a:solidFill>
            <a:srgbClr val="81C15F"/>
          </a:solidFill>
        </p:spPr>
        <p:txBody>
          <a:bodyPr wrap="non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route selection rules</a:t>
            </a:r>
          </a:p>
        </p:txBody>
      </p:sp>
    </p:spTree>
    <p:extLst>
      <p:ext uri="{BB962C8B-B14F-4D97-AF65-F5344CB8AC3E}">
        <p14:creationId xmlns:p14="http://schemas.microsoft.com/office/powerpoint/2010/main" val="32195454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07CB99-E023-4901-94ED-F592C7A95F6E}"/>
              </a:ext>
            </a:extLst>
          </p:cNvPr>
          <p:cNvSpPr>
            <a:spLocks noGrp="1"/>
          </p:cNvSpPr>
          <p:nvPr>
            <p:ph type="title"/>
          </p:nvPr>
        </p:nvSpPr>
        <p:spPr/>
        <p:txBody>
          <a:bodyPr/>
          <a:lstStyle/>
          <a:p>
            <a:r>
              <a:rPr lang="en-US" smtClean="0"/>
              <a:t>Technology Evolution of IP Bearer </a:t>
            </a:r>
            <a:r>
              <a:rPr lang="en-US" altLang="zh-CN" smtClean="0">
                <a:sym typeface="Huawei Sans" panose="020C0503030203020204" pitchFamily="34" charset="0"/>
              </a:rPr>
              <a:t>WAN</a:t>
            </a:r>
            <a:r>
              <a:rPr lang="en-US" smtClean="0"/>
              <a:t>s</a:t>
            </a:r>
            <a:endParaRPr lang="en-US" dirty="0"/>
          </a:p>
        </p:txBody>
      </p:sp>
      <p:sp>
        <p:nvSpPr>
          <p:cNvPr id="109" name="圆角矩形 2">
            <a:extLst>
              <a:ext uri="{FF2B5EF4-FFF2-40B4-BE49-F238E27FC236}">
                <a16:creationId xmlns:a16="http://schemas.microsoft.com/office/drawing/2014/main" xmlns="" id="{DF4E3A0F-1FEA-43D7-8DAB-21C744C5828E}"/>
              </a:ext>
            </a:extLst>
          </p:cNvPr>
          <p:cNvSpPr/>
          <p:nvPr/>
        </p:nvSpPr>
        <p:spPr>
          <a:xfrm>
            <a:off x="8694392" y="952178"/>
            <a:ext cx="1891192" cy="3012706"/>
          </a:xfrm>
          <a:prstGeom prst="roundRect">
            <a:avLst>
              <a:gd name="adj" fmla="val 8100"/>
            </a:avLst>
          </a:prstGeom>
          <a:solidFill>
            <a:srgbClr val="92EDC2">
              <a:lumMod val="40000"/>
              <a:lumOff val="60000"/>
            </a:srgbClr>
          </a:solidFill>
          <a:ln w="25400" cap="flat" cmpd="sng" algn="ctr">
            <a:noFill/>
            <a:prstDash val="solid"/>
          </a:ln>
          <a:effectLst/>
        </p:spPr>
        <p:txBody>
          <a:bodyPr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0" name="圆角矩形 3">
            <a:extLst>
              <a:ext uri="{FF2B5EF4-FFF2-40B4-BE49-F238E27FC236}">
                <a16:creationId xmlns:a16="http://schemas.microsoft.com/office/drawing/2014/main" xmlns="" id="{533A5566-13C3-465D-B317-ABE6420DC5D5}"/>
              </a:ext>
            </a:extLst>
          </p:cNvPr>
          <p:cNvSpPr/>
          <p:nvPr/>
        </p:nvSpPr>
        <p:spPr>
          <a:xfrm>
            <a:off x="5108041" y="992700"/>
            <a:ext cx="1997246" cy="3408753"/>
          </a:xfrm>
          <a:prstGeom prst="roundRect">
            <a:avLst>
              <a:gd name="adj" fmla="val 8100"/>
            </a:avLst>
          </a:prstGeom>
          <a:solidFill>
            <a:srgbClr val="F6E6E6"/>
          </a:solidFill>
          <a:ln w="25400" cap="flat" cmpd="sng" algn="ctr">
            <a:noFill/>
            <a:prstDash val="solid"/>
          </a:ln>
          <a:effectLst/>
        </p:spPr>
        <p:txBody>
          <a:bodyPr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圆角矩形 4">
            <a:extLst>
              <a:ext uri="{FF2B5EF4-FFF2-40B4-BE49-F238E27FC236}">
                <a16:creationId xmlns:a16="http://schemas.microsoft.com/office/drawing/2014/main" xmlns="" id="{D23CD7F4-8381-46FE-B693-102302F32D2B}"/>
              </a:ext>
            </a:extLst>
          </p:cNvPr>
          <p:cNvSpPr/>
          <p:nvPr/>
        </p:nvSpPr>
        <p:spPr>
          <a:xfrm>
            <a:off x="1527808" y="963079"/>
            <a:ext cx="2026723" cy="3929534"/>
          </a:xfrm>
          <a:prstGeom prst="roundRect">
            <a:avLst>
              <a:gd name="adj" fmla="val 8100"/>
            </a:avLst>
          </a:prstGeom>
          <a:solidFill>
            <a:srgbClr val="E6F3F7"/>
          </a:solidFill>
          <a:ln w="25400" cap="flat" cmpd="sng" algn="ctr">
            <a:noFill/>
            <a:prstDash val="solid"/>
          </a:ln>
          <a:effectLst/>
        </p:spPr>
        <p:txBody>
          <a:bodyPr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2" name="TextBox 54">
            <a:extLst>
              <a:ext uri="{FF2B5EF4-FFF2-40B4-BE49-F238E27FC236}">
                <a16:creationId xmlns:a16="http://schemas.microsoft.com/office/drawing/2014/main" xmlns="" id="{A87995D3-D529-4CDD-A590-36FFECE68876}"/>
              </a:ext>
            </a:extLst>
          </p:cNvPr>
          <p:cNvSpPr txBox="1"/>
          <p:nvPr/>
        </p:nvSpPr>
        <p:spPr>
          <a:xfrm>
            <a:off x="2056134" y="1005265"/>
            <a:ext cx="771365" cy="369332"/>
          </a:xfrm>
          <a:prstGeom prst="rect">
            <a:avLst/>
          </a:prstGeom>
          <a:noFill/>
          <a:ln>
            <a:noFill/>
          </a:ln>
        </p:spPr>
        <p:txBody>
          <a:bodyPr wrap="none" rtlCol="0">
            <a:noAutofit/>
          </a:bodyPr>
          <a:lstStyle/>
          <a:p>
            <a:pPr fontAlgn="ctr">
              <a:spcBef>
                <a:spcPts val="0"/>
              </a:spcBef>
              <a:spcAft>
                <a:spcPts val="0"/>
              </a:spcAft>
            </a:pPr>
            <a:r>
              <a:rPr lang="en-US" dirty="0">
                <a:latin typeface="Huawei Sans" panose="020C0503030203020204" pitchFamily="34" charset="0"/>
                <a:ea typeface="方正兰亭黑简体" panose="02000000000000000000" pitchFamily="2" charset="-122"/>
                <a:cs typeface="+mn-ea"/>
                <a:sym typeface="Huawei Sans" panose="020C0503030203020204" pitchFamily="34" charset="0"/>
              </a:rPr>
              <a:t>MPLS</a:t>
            </a:r>
          </a:p>
        </p:txBody>
      </p:sp>
      <p:sp>
        <p:nvSpPr>
          <p:cNvPr id="113" name="TextBox 55">
            <a:extLst>
              <a:ext uri="{FF2B5EF4-FFF2-40B4-BE49-F238E27FC236}">
                <a16:creationId xmlns:a16="http://schemas.microsoft.com/office/drawing/2014/main" xmlns="" id="{A7B66DEE-8181-48D9-9BD8-BD14CC7707E0}"/>
              </a:ext>
            </a:extLst>
          </p:cNvPr>
          <p:cNvSpPr txBox="1"/>
          <p:nvPr/>
        </p:nvSpPr>
        <p:spPr>
          <a:xfrm>
            <a:off x="5501828" y="1043365"/>
            <a:ext cx="1127232" cy="369332"/>
          </a:xfrm>
          <a:prstGeom prst="rect">
            <a:avLst/>
          </a:prstGeom>
          <a:noFill/>
          <a:ln>
            <a:noFill/>
          </a:ln>
        </p:spPr>
        <p:txBody>
          <a:bodyPr wrap="none" rtlCol="0">
            <a:noAutofit/>
          </a:bodyPr>
          <a:lstStyle/>
          <a:p>
            <a:pPr fontAlgn="ctr">
              <a:spcBef>
                <a:spcPts val="0"/>
              </a:spcBef>
              <a:spcAft>
                <a:spcPts val="0"/>
              </a:spcAft>
            </a:pPr>
            <a:r>
              <a:rPr lang="en-US" dirty="0">
                <a:latin typeface="Huawei Sans" panose="020C0503030203020204" pitchFamily="34" charset="0"/>
                <a:ea typeface="方正兰亭黑简体" panose="02000000000000000000" pitchFamily="2" charset="-122"/>
                <a:cs typeface="+mn-ea"/>
                <a:sym typeface="Huawei Sans" panose="020C0503030203020204" pitchFamily="34" charset="0"/>
              </a:rPr>
              <a:t>SR-MPLS</a:t>
            </a:r>
          </a:p>
        </p:txBody>
      </p:sp>
      <p:sp>
        <p:nvSpPr>
          <p:cNvPr id="114" name="TextBox 56">
            <a:extLst>
              <a:ext uri="{FF2B5EF4-FFF2-40B4-BE49-F238E27FC236}">
                <a16:creationId xmlns:a16="http://schemas.microsoft.com/office/drawing/2014/main" xmlns="" id="{4340A8FF-21FA-498C-AC89-2B5CFBD75253}"/>
              </a:ext>
            </a:extLst>
          </p:cNvPr>
          <p:cNvSpPr txBox="1"/>
          <p:nvPr/>
        </p:nvSpPr>
        <p:spPr>
          <a:xfrm>
            <a:off x="9200990" y="1043365"/>
            <a:ext cx="692818" cy="369332"/>
          </a:xfrm>
          <a:prstGeom prst="rect">
            <a:avLst/>
          </a:prstGeom>
          <a:noFill/>
          <a:ln>
            <a:noFill/>
          </a:ln>
        </p:spPr>
        <p:txBody>
          <a:bodyPr wrap="none" rtlCol="0">
            <a:noAutofit/>
          </a:bodyPr>
          <a:lstStyle/>
          <a:p>
            <a:pPr fontAlgn="ctr">
              <a:spcBef>
                <a:spcPts val="0"/>
              </a:spcBef>
              <a:spcAft>
                <a:spcPts val="0"/>
              </a:spcAft>
            </a:pPr>
            <a:r>
              <a:rPr lang="en-US" dirty="0">
                <a:latin typeface="Huawei Sans" panose="020C0503030203020204" pitchFamily="34" charset="0"/>
                <a:ea typeface="方正兰亭黑简体" panose="02000000000000000000" pitchFamily="2" charset="-122"/>
                <a:cs typeface="+mn-ea"/>
                <a:sym typeface="Huawei Sans" panose="020C0503030203020204" pitchFamily="34" charset="0"/>
              </a:rPr>
              <a:t>SRv6</a:t>
            </a:r>
          </a:p>
        </p:txBody>
      </p:sp>
      <p:sp>
        <p:nvSpPr>
          <p:cNvPr id="115" name="TextBox 57">
            <a:extLst>
              <a:ext uri="{FF2B5EF4-FFF2-40B4-BE49-F238E27FC236}">
                <a16:creationId xmlns:a16="http://schemas.microsoft.com/office/drawing/2014/main" xmlns="" id="{DFEF4C4A-85DA-43E7-8FA7-B18E2BEDAADA}"/>
              </a:ext>
            </a:extLst>
          </p:cNvPr>
          <p:cNvSpPr txBox="1"/>
          <p:nvPr/>
        </p:nvSpPr>
        <p:spPr>
          <a:xfrm>
            <a:off x="364899" y="3538615"/>
            <a:ext cx="1193122" cy="369332"/>
          </a:xfrm>
          <a:prstGeom prst="rect">
            <a:avLst/>
          </a:prstGeom>
          <a:noFill/>
          <a:ln>
            <a:noFill/>
          </a:ln>
        </p:spPr>
        <p:txBody>
          <a:bodyPr wrap="square" rtlCol="0">
            <a:noAutofit/>
          </a:bodyPr>
          <a:lstStyle/>
          <a:p>
            <a:pPr fontAlgn="ctr">
              <a:spcBef>
                <a:spcPts val="0"/>
              </a:spcBef>
              <a:spcAft>
                <a:spcPts val="0"/>
              </a:spcAft>
            </a:pP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p:txBody>
      </p:sp>
      <p:sp>
        <p:nvSpPr>
          <p:cNvPr id="182" name="TextBox 124">
            <a:extLst>
              <a:ext uri="{FF2B5EF4-FFF2-40B4-BE49-F238E27FC236}">
                <a16:creationId xmlns:a16="http://schemas.microsoft.com/office/drawing/2014/main" xmlns="" id="{AEF07EF5-C467-4E78-9D7B-590589946581}"/>
              </a:ext>
            </a:extLst>
          </p:cNvPr>
          <p:cNvSpPr txBox="1"/>
          <p:nvPr/>
        </p:nvSpPr>
        <p:spPr>
          <a:xfrm>
            <a:off x="362263" y="2248656"/>
            <a:ext cx="877164" cy="369332"/>
          </a:xfrm>
          <a:prstGeom prst="rect">
            <a:avLst/>
          </a:prstGeom>
          <a:noFill/>
          <a:ln>
            <a:noFill/>
          </a:ln>
        </p:spPr>
        <p:txBody>
          <a:bodyPr wrap="square" rtlCol="0">
            <a:noAutofit/>
          </a:bodyPr>
          <a:lstStyle/>
          <a:p>
            <a:pPr fontAlgn="ctr">
              <a:spcBef>
                <a:spcPts val="0"/>
              </a:spcBef>
              <a:spcAft>
                <a:spcPts val="0"/>
              </a:spcAft>
            </a:pP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Control plane</a:t>
            </a:r>
          </a:p>
        </p:txBody>
      </p:sp>
      <p:sp>
        <p:nvSpPr>
          <p:cNvPr id="186" name="Right Arrow 140">
            <a:extLst>
              <a:ext uri="{FF2B5EF4-FFF2-40B4-BE49-F238E27FC236}">
                <a16:creationId xmlns:a16="http://schemas.microsoft.com/office/drawing/2014/main" xmlns="" id="{DF06E762-5E35-43F6-9AD4-08A5CE0B35FC}"/>
              </a:ext>
            </a:extLst>
          </p:cNvPr>
          <p:cNvSpPr/>
          <p:nvPr/>
        </p:nvSpPr>
        <p:spPr>
          <a:xfrm>
            <a:off x="3844748" y="2388557"/>
            <a:ext cx="970926" cy="301088"/>
          </a:xfrm>
          <a:prstGeom prst="rightArrow">
            <a:avLst/>
          </a:prstGeom>
          <a:gradFill>
            <a:gsLst>
              <a:gs pos="50000">
                <a:srgbClr val="E6F3F7"/>
              </a:gs>
              <a:gs pos="100000">
                <a:srgbClr val="F6E6E6"/>
              </a:gs>
            </a:gsLst>
            <a:lin ang="0" scaled="0"/>
          </a:gradFill>
          <a:ln w="25400" cap="flat" cmpd="sng" algn="ctr">
            <a:noFill/>
            <a:prstDash val="solid"/>
          </a:ln>
          <a:effectLst/>
        </p:spPr>
        <p:txBody>
          <a:bodyPr rtlCol="0" anchor="ctr">
            <a:noAutofit/>
          </a:bodyPr>
          <a:lstStyle/>
          <a:p>
            <a:pPr algn="ctr" fontAlgn="ctr">
              <a:spcBef>
                <a:spcPts val="0"/>
              </a:spcBef>
              <a:spcAft>
                <a:spcPts val="0"/>
              </a:spcAft>
              <a:defRPr/>
            </a:pPr>
            <a:endParaRPr lang="en-US" sz="2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Rectangle 142">
            <a:extLst>
              <a:ext uri="{FF2B5EF4-FFF2-40B4-BE49-F238E27FC236}">
                <a16:creationId xmlns:a16="http://schemas.microsoft.com/office/drawing/2014/main" xmlns="" id="{8DC38089-7AFD-4B04-9B40-94352C56AA6C}"/>
              </a:ext>
            </a:extLst>
          </p:cNvPr>
          <p:cNvSpPr/>
          <p:nvPr/>
        </p:nvSpPr>
        <p:spPr>
          <a:xfrm>
            <a:off x="3645171" y="1326273"/>
            <a:ext cx="1453682" cy="954107"/>
          </a:xfrm>
          <a:prstGeom prst="rect">
            <a:avLst/>
          </a:prstGeom>
          <a:ln>
            <a:noFill/>
          </a:ln>
        </p:spPr>
        <p:txBody>
          <a:bodyPr wrap="square">
            <a:noAutofit/>
          </a:bodyPr>
          <a:lstStyle/>
          <a:p>
            <a:pPr fontAlgn="ctr">
              <a:spcBef>
                <a:spcPts val="0"/>
              </a:spcBef>
              <a:spcAft>
                <a:spcPts val="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Control plane:</a:t>
            </a:r>
          </a:p>
          <a:p>
            <a:pPr fontAlgn="ctr">
              <a:spcBef>
                <a:spcPts val="0"/>
              </a:spcBef>
              <a:spcAft>
                <a:spcPts val="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removes LDP/RSVP-TE and uses IGP/BGP to distribute labels. </a:t>
            </a:r>
          </a:p>
          <a:p>
            <a:pPr fontAlgn="ctr">
              <a:spcBef>
                <a:spcPts val="0"/>
              </a:spcBef>
              <a:spcAft>
                <a:spcPts val="0"/>
              </a:spcAft>
            </a:pP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8" name="Right Arrow 143">
            <a:extLst>
              <a:ext uri="{FF2B5EF4-FFF2-40B4-BE49-F238E27FC236}">
                <a16:creationId xmlns:a16="http://schemas.microsoft.com/office/drawing/2014/main" xmlns="" id="{B36A29FB-D40B-4806-8A0B-0982D1E874EF}"/>
              </a:ext>
            </a:extLst>
          </p:cNvPr>
          <p:cNvSpPr/>
          <p:nvPr/>
        </p:nvSpPr>
        <p:spPr>
          <a:xfrm>
            <a:off x="7394563" y="3416541"/>
            <a:ext cx="970926" cy="301088"/>
          </a:xfrm>
          <a:prstGeom prst="rightArrow">
            <a:avLst/>
          </a:prstGeom>
          <a:gradFill>
            <a:gsLst>
              <a:gs pos="50000">
                <a:srgbClr val="F6E6E6"/>
              </a:gs>
              <a:gs pos="100000">
                <a:srgbClr val="D3F8E7"/>
              </a:gs>
            </a:gsLst>
            <a:lin ang="0" scaled="0"/>
          </a:gradFill>
          <a:ln w="25400" cap="flat" cmpd="sng" algn="ctr">
            <a:noFill/>
            <a:prstDash val="solid"/>
          </a:ln>
          <a:effectLst/>
        </p:spPr>
        <p:txBody>
          <a:bodyPr rtlCol="0" anchor="ctr">
            <a:noAutofit/>
          </a:bodyPr>
          <a:lstStyle/>
          <a:p>
            <a:pPr algn="ctr" fontAlgn="ctr">
              <a:spcBef>
                <a:spcPts val="0"/>
              </a:spcBef>
              <a:spcAft>
                <a:spcPts val="0"/>
              </a:spcAft>
              <a:defRPr/>
            </a:pPr>
            <a:endParaRPr lang="en-US" sz="2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Rectangle 145">
            <a:extLst>
              <a:ext uri="{FF2B5EF4-FFF2-40B4-BE49-F238E27FC236}">
                <a16:creationId xmlns:a16="http://schemas.microsoft.com/office/drawing/2014/main" xmlns="" id="{83DCA6D3-D362-48A9-90A1-44681B818ACA}"/>
              </a:ext>
            </a:extLst>
          </p:cNvPr>
          <p:cNvSpPr/>
          <p:nvPr/>
        </p:nvSpPr>
        <p:spPr>
          <a:xfrm>
            <a:off x="7198125" y="2511766"/>
            <a:ext cx="1201657" cy="523220"/>
          </a:xfrm>
          <a:prstGeom prst="rect">
            <a:avLst/>
          </a:prstGeom>
          <a:ln>
            <a:noFill/>
          </a:ln>
        </p:spPr>
        <p:txBody>
          <a:bodyPr wrap="square">
            <a:noAutofit/>
          </a:bodyPr>
          <a:lstStyle/>
          <a:p>
            <a:pPr fontAlgn="ctr">
              <a:spcBef>
                <a:spcPts val="0"/>
              </a:spcBef>
              <a:spcAft>
                <a:spcPts val="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Removes MPLS labels and forwards the packets through IPv6.</a:t>
            </a:r>
          </a:p>
        </p:txBody>
      </p:sp>
      <p:sp>
        <p:nvSpPr>
          <p:cNvPr id="190" name="文本框 189">
            <a:extLst>
              <a:ext uri="{FF2B5EF4-FFF2-40B4-BE49-F238E27FC236}">
                <a16:creationId xmlns:a16="http://schemas.microsoft.com/office/drawing/2014/main" xmlns="" id="{C1C3E6E4-E92F-4E28-825E-460681429102}"/>
              </a:ext>
            </a:extLst>
          </p:cNvPr>
          <p:cNvSpPr txBox="1"/>
          <p:nvPr/>
        </p:nvSpPr>
        <p:spPr>
          <a:xfrm>
            <a:off x="5066638" y="4471341"/>
            <a:ext cx="2767527" cy="1274195"/>
          </a:xfrm>
          <a:prstGeom prst="rect">
            <a:avLst/>
          </a:prstGeom>
          <a:noFill/>
          <a:ln>
            <a:noFill/>
          </a:ln>
        </p:spPr>
        <p:txBody>
          <a:bodyPr wrap="square" rtlCol="0">
            <a:noAutofit/>
          </a:bodyPr>
          <a:lstStyle>
            <a:defPPr>
              <a:defRPr lang="en-US"/>
            </a:defPPr>
            <a:lvl1pPr fontAlgn="auto">
              <a:lnSpc>
                <a:spcPct val="120000"/>
              </a:lnSpc>
              <a:spcBef>
                <a:spcPts val="0"/>
              </a:spcBef>
              <a:spcAft>
                <a:spcPts val="0"/>
              </a:spcAft>
              <a:defRPr sz="1600">
                <a:solidFill>
                  <a:srgbClr val="000000"/>
                </a:solidFill>
                <a:cs typeface="+mn-ea"/>
              </a:defRPr>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core values:</a:t>
            </a:r>
          </a:p>
          <a:p>
            <a:pPr marL="285750" indent="-285750" fontAlgn="ctr">
              <a:lnSpc>
                <a:spcPct val="10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Simplifies the control plane.</a:t>
            </a:r>
          </a:p>
          <a:p>
            <a:pPr marL="285750" indent="-285750" fontAlgn="ctr">
              <a:lnSpc>
                <a:spcPct val="10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Introduces the source routing mechanism.</a:t>
            </a:r>
          </a:p>
          <a:p>
            <a:pPr marL="285750" indent="-285750" fontAlgn="ctr">
              <a:lnSpc>
                <a:spcPct val="10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Works with the SDN controller.</a:t>
            </a:r>
          </a:p>
        </p:txBody>
      </p:sp>
      <p:sp>
        <p:nvSpPr>
          <p:cNvPr id="191" name="文本框 190">
            <a:extLst>
              <a:ext uri="{FF2B5EF4-FFF2-40B4-BE49-F238E27FC236}">
                <a16:creationId xmlns:a16="http://schemas.microsoft.com/office/drawing/2014/main" xmlns="" id="{779368D1-08D1-43ED-AF64-A06A5B8D0299}"/>
              </a:ext>
            </a:extLst>
          </p:cNvPr>
          <p:cNvSpPr txBox="1"/>
          <p:nvPr/>
        </p:nvSpPr>
        <p:spPr>
          <a:xfrm>
            <a:off x="1242063" y="4955653"/>
            <a:ext cx="3367888" cy="1274195"/>
          </a:xfrm>
          <a:prstGeom prst="rect">
            <a:avLst/>
          </a:prstGeom>
          <a:noFill/>
          <a:ln>
            <a:noFill/>
          </a:ln>
        </p:spPr>
        <p:txBody>
          <a:bodyPr wrap="square" rtlCol="0">
            <a:noAutofit/>
          </a:bodyPr>
          <a:lstStyle/>
          <a:p>
            <a:pPr fontAlgn="ctr">
              <a:spcBef>
                <a:spcPts val="0"/>
              </a:spcBef>
              <a:spcAft>
                <a:spcPts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Device-centric network model:</a:t>
            </a:r>
          </a:p>
          <a:p>
            <a:pPr marL="214313" indent="-214313" fontAlgn="ctr">
              <a:spcBef>
                <a:spcPts val="0"/>
              </a:spcBef>
              <a:spcAft>
                <a:spcPts val="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Each NE calculates the topology independently.</a:t>
            </a:r>
          </a:p>
          <a:p>
            <a:pPr marL="214313" indent="-214313" fontAlgn="ctr">
              <a:spcBef>
                <a:spcPts val="0"/>
              </a:spcBef>
              <a:spcAft>
                <a:spcPts val="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NEs negotiate to establish LDP/TE LSPs.</a:t>
            </a:r>
          </a:p>
          <a:p>
            <a:pPr marL="214313" indent="-214313" fontAlgn="ctr">
              <a:spcBef>
                <a:spcPts val="0"/>
              </a:spcBef>
              <a:spcAft>
                <a:spcPts val="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With a global perspective, NEs can compute only locally optimal paths.</a:t>
            </a:r>
          </a:p>
        </p:txBody>
      </p:sp>
      <p:sp>
        <p:nvSpPr>
          <p:cNvPr id="192" name="文本框 191">
            <a:extLst>
              <a:ext uri="{FF2B5EF4-FFF2-40B4-BE49-F238E27FC236}">
                <a16:creationId xmlns:a16="http://schemas.microsoft.com/office/drawing/2014/main" xmlns="" id="{146FE100-5F83-44FA-A88D-EFAD072A169B}"/>
              </a:ext>
            </a:extLst>
          </p:cNvPr>
          <p:cNvSpPr txBox="1"/>
          <p:nvPr/>
        </p:nvSpPr>
        <p:spPr>
          <a:xfrm>
            <a:off x="8399781" y="4194464"/>
            <a:ext cx="3250125" cy="1274195"/>
          </a:xfrm>
          <a:prstGeom prst="rect">
            <a:avLst/>
          </a:prstGeom>
          <a:noFill/>
          <a:ln>
            <a:noFill/>
          </a:ln>
        </p:spPr>
        <p:txBody>
          <a:bodyPr wrap="square" rtlCol="0">
            <a:noAutofit/>
          </a:bodyPr>
          <a:lstStyle>
            <a:defPPr>
              <a:defRPr lang="en-US"/>
            </a:defPPr>
            <a:lvl1pPr fontAlgn="auto">
              <a:lnSpc>
                <a:spcPct val="120000"/>
              </a:lnSpc>
              <a:spcBef>
                <a:spcPts val="0"/>
              </a:spcBef>
              <a:spcAft>
                <a:spcPts val="0"/>
              </a:spcAft>
              <a:defRPr sz="1600">
                <a:solidFill>
                  <a:srgbClr val="000000"/>
                </a:solidFill>
                <a:cs typeface="+mn-ea"/>
              </a:defRPr>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core values:</a:t>
            </a:r>
          </a:p>
          <a:p>
            <a:pPr marL="285750" indent="-285750" fontAlgn="ctr">
              <a:lnSpc>
                <a:spcPct val="10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ubiquitous connectivity.</a:t>
            </a:r>
          </a:p>
          <a:p>
            <a:pPr marL="285750" indent="-285750" fontAlgn="ctr">
              <a:lnSpc>
                <a:spcPct val="10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Unifies network programming models.</a:t>
            </a:r>
          </a:p>
          <a:p>
            <a:pPr marL="285750" indent="-285750" fontAlgn="ctr">
              <a:lnSpc>
                <a:spcPct val="10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Deeply integrates with applications.</a:t>
            </a:r>
          </a:p>
        </p:txBody>
      </p:sp>
      <p:sp>
        <p:nvSpPr>
          <p:cNvPr id="193" name="矩形 42">
            <a:extLst>
              <a:ext uri="{FF2B5EF4-FFF2-40B4-BE49-F238E27FC236}">
                <a16:creationId xmlns:a16="http://schemas.microsoft.com/office/drawing/2014/main" xmlns="" id="{09B400B1-0B97-474E-8812-33C20971B82B}"/>
              </a:ext>
            </a:extLst>
          </p:cNvPr>
          <p:cNvSpPr/>
          <p:nvPr/>
        </p:nvSpPr>
        <p:spPr>
          <a:xfrm>
            <a:off x="5372043" y="2340220"/>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 + SR Extension</a:t>
            </a:r>
          </a:p>
        </p:txBody>
      </p:sp>
      <p:sp>
        <p:nvSpPr>
          <p:cNvPr id="194" name="矩形 42">
            <a:extLst>
              <a:ext uri="{FF2B5EF4-FFF2-40B4-BE49-F238E27FC236}">
                <a16:creationId xmlns:a16="http://schemas.microsoft.com/office/drawing/2014/main" xmlns="" id="{1EEE0530-36D4-4EA8-81FC-E8FB2C2DAA3A}"/>
              </a:ext>
            </a:extLst>
          </p:cNvPr>
          <p:cNvSpPr/>
          <p:nvPr/>
        </p:nvSpPr>
        <p:spPr>
          <a:xfrm>
            <a:off x="8901993" y="1958898"/>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 + SR Extension</a:t>
            </a:r>
          </a:p>
        </p:txBody>
      </p:sp>
      <p:sp>
        <p:nvSpPr>
          <p:cNvPr id="196" name="矩形 42">
            <a:extLst>
              <a:ext uri="{FF2B5EF4-FFF2-40B4-BE49-F238E27FC236}">
                <a16:creationId xmlns:a16="http://schemas.microsoft.com/office/drawing/2014/main" xmlns="" id="{828A2721-89D6-46A4-AB59-B928E131F27E}"/>
              </a:ext>
            </a:extLst>
          </p:cNvPr>
          <p:cNvSpPr/>
          <p:nvPr/>
        </p:nvSpPr>
        <p:spPr>
          <a:xfrm>
            <a:off x="5372043" y="1608453"/>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for Service</a:t>
            </a:r>
          </a:p>
        </p:txBody>
      </p:sp>
      <p:sp>
        <p:nvSpPr>
          <p:cNvPr id="197" name="矩形 42">
            <a:extLst>
              <a:ext uri="{FF2B5EF4-FFF2-40B4-BE49-F238E27FC236}">
                <a16:creationId xmlns:a16="http://schemas.microsoft.com/office/drawing/2014/main" xmlns="" id="{89A6F0CA-3A0E-4BCB-B671-EE9ECCE9B6ED}"/>
              </a:ext>
            </a:extLst>
          </p:cNvPr>
          <p:cNvSpPr/>
          <p:nvPr/>
        </p:nvSpPr>
        <p:spPr>
          <a:xfrm>
            <a:off x="8901993" y="1587803"/>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for Service</a:t>
            </a:r>
          </a:p>
        </p:txBody>
      </p:sp>
      <p:sp>
        <p:nvSpPr>
          <p:cNvPr id="198" name="Right Arrow 139">
            <a:extLst>
              <a:ext uri="{FF2B5EF4-FFF2-40B4-BE49-F238E27FC236}">
                <a16:creationId xmlns:a16="http://schemas.microsoft.com/office/drawing/2014/main" xmlns="" id="{538DBBFD-5CD6-4266-B0D5-73D91E9DF04A}"/>
              </a:ext>
            </a:extLst>
          </p:cNvPr>
          <p:cNvSpPr/>
          <p:nvPr/>
        </p:nvSpPr>
        <p:spPr>
          <a:xfrm>
            <a:off x="4504564" y="5684672"/>
            <a:ext cx="3895218" cy="558988"/>
          </a:xfrm>
          <a:prstGeom prst="rightArrow">
            <a:avLst/>
          </a:prstGeom>
          <a:solidFill>
            <a:srgbClr val="30B5C5"/>
          </a:solidFill>
          <a:ln w="25400" cap="flat" cmpd="sng" algn="ctr">
            <a:noFill/>
            <a:prstDash val="solid"/>
          </a:ln>
          <a:effectLst/>
        </p:spPr>
        <p:txBody>
          <a:bodyPr rtlCol="0" anchor="ctr">
            <a:noAutofit/>
          </a:bodyPr>
          <a:lstStyle/>
          <a:p>
            <a:pPr algn="ctr" fontAlgn="ctr">
              <a:spcBef>
                <a:spcPts val="0"/>
              </a:spcBef>
              <a:spcAft>
                <a:spcPts val="0"/>
              </a:spcAft>
            </a:pPr>
            <a:r>
              <a:rPr lang="en-US" sz="1600" b="1"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Direct evolution</a:t>
            </a:r>
          </a:p>
        </p:txBody>
      </p:sp>
      <p:grpSp>
        <p:nvGrpSpPr>
          <p:cNvPr id="199" name="组合 198">
            <a:extLst>
              <a:ext uri="{FF2B5EF4-FFF2-40B4-BE49-F238E27FC236}">
                <a16:creationId xmlns:a16="http://schemas.microsoft.com/office/drawing/2014/main" xmlns="" id="{13D9FC00-E031-4E9F-9777-66EDF755CB63}"/>
              </a:ext>
            </a:extLst>
          </p:cNvPr>
          <p:cNvGrpSpPr/>
          <p:nvPr/>
        </p:nvGrpSpPr>
        <p:grpSpPr>
          <a:xfrm>
            <a:off x="8859969" y="3336698"/>
            <a:ext cx="1666064" cy="499089"/>
            <a:chOff x="7613249" y="3573638"/>
            <a:chExt cx="1519217" cy="431528"/>
          </a:xfrm>
        </p:grpSpPr>
        <p:sp>
          <p:nvSpPr>
            <p:cNvPr id="200" name="矩形 199">
              <a:extLst>
                <a:ext uri="{FF2B5EF4-FFF2-40B4-BE49-F238E27FC236}">
                  <a16:creationId xmlns:a16="http://schemas.microsoft.com/office/drawing/2014/main" xmlns="" id="{5AB1C83A-A144-44EC-9B72-86AF2B9FBDAC}"/>
                </a:ext>
              </a:extLst>
            </p:cNvPr>
            <p:cNvSpPr/>
            <p:nvPr/>
          </p:nvSpPr>
          <p:spPr>
            <a:xfrm>
              <a:off x="7613249" y="3812326"/>
              <a:ext cx="1519217" cy="192840"/>
            </a:xfrm>
            <a:prstGeom prst="rect">
              <a:avLst/>
            </a:prstGeom>
            <a:solidFill>
              <a:srgbClr val="FFFFFF">
                <a:lumMod val="65000"/>
              </a:srgbClr>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201" name="矩形 200">
              <a:extLst>
                <a:ext uri="{FF2B5EF4-FFF2-40B4-BE49-F238E27FC236}">
                  <a16:creationId xmlns:a16="http://schemas.microsoft.com/office/drawing/2014/main" xmlns="" id="{AA049012-0297-434D-BF85-00D6C3522AA6}"/>
                </a:ext>
              </a:extLst>
            </p:cNvPr>
            <p:cNvSpPr/>
            <p:nvPr/>
          </p:nvSpPr>
          <p:spPr>
            <a:xfrm>
              <a:off x="7613249" y="3573638"/>
              <a:ext cx="1519217" cy="230513"/>
            </a:xfrm>
            <a:prstGeom prst="rect">
              <a:avLst/>
            </a:prstGeom>
            <a:solidFill>
              <a:srgbClr val="30B5C5"/>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 Header + SRH</a:t>
              </a:r>
            </a:p>
          </p:txBody>
        </p:sp>
      </p:grpSp>
      <p:sp>
        <p:nvSpPr>
          <p:cNvPr id="202" name="矩形 42">
            <a:extLst>
              <a:ext uri="{FF2B5EF4-FFF2-40B4-BE49-F238E27FC236}">
                <a16:creationId xmlns:a16="http://schemas.microsoft.com/office/drawing/2014/main" xmlns="" id="{8AE198D3-E3A9-4CD9-AA43-F67B998FDFB4}"/>
              </a:ext>
            </a:extLst>
          </p:cNvPr>
          <p:cNvSpPr/>
          <p:nvPr/>
        </p:nvSpPr>
        <p:spPr>
          <a:xfrm>
            <a:off x="5372043" y="1988385"/>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BGP_LU (Inter-AS)</a:t>
            </a:r>
          </a:p>
        </p:txBody>
      </p:sp>
      <p:grpSp>
        <p:nvGrpSpPr>
          <p:cNvPr id="205" name="组合 204">
            <a:extLst>
              <a:ext uri="{FF2B5EF4-FFF2-40B4-BE49-F238E27FC236}">
                <a16:creationId xmlns:a16="http://schemas.microsoft.com/office/drawing/2014/main" xmlns="" id="{620294B5-D261-4461-835A-66CF8744D4ED}"/>
              </a:ext>
            </a:extLst>
          </p:cNvPr>
          <p:cNvGrpSpPr/>
          <p:nvPr/>
        </p:nvGrpSpPr>
        <p:grpSpPr>
          <a:xfrm>
            <a:off x="1558021" y="3995956"/>
            <a:ext cx="1932784" cy="778587"/>
            <a:chOff x="1731244" y="3650802"/>
            <a:chExt cx="1519217" cy="673191"/>
          </a:xfrm>
        </p:grpSpPr>
        <p:sp>
          <p:nvSpPr>
            <p:cNvPr id="206" name="矩形 205">
              <a:extLst>
                <a:ext uri="{FF2B5EF4-FFF2-40B4-BE49-F238E27FC236}">
                  <a16:creationId xmlns:a16="http://schemas.microsoft.com/office/drawing/2014/main" xmlns="" id="{354E7069-7C5B-4BCF-96DF-415BAA5D009D}"/>
                </a:ext>
              </a:extLst>
            </p:cNvPr>
            <p:cNvSpPr/>
            <p:nvPr/>
          </p:nvSpPr>
          <p:spPr>
            <a:xfrm>
              <a:off x="1731244" y="4131153"/>
              <a:ext cx="1519217" cy="192840"/>
            </a:xfrm>
            <a:prstGeom prst="rect">
              <a:avLst/>
            </a:prstGeom>
            <a:solidFill>
              <a:srgbClr val="FFFFFF">
                <a:lumMod val="65000"/>
              </a:srgbClr>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207" name="矩形 206">
              <a:extLst>
                <a:ext uri="{FF2B5EF4-FFF2-40B4-BE49-F238E27FC236}">
                  <a16:creationId xmlns:a16="http://schemas.microsoft.com/office/drawing/2014/main" xmlns="" id="{111D7736-6FA6-40EB-A005-7198ABA7C648}"/>
                </a:ext>
              </a:extLst>
            </p:cNvPr>
            <p:cNvSpPr/>
            <p:nvPr/>
          </p:nvSpPr>
          <p:spPr>
            <a:xfrm>
              <a:off x="1731244" y="3892465"/>
              <a:ext cx="1519217" cy="230513"/>
            </a:xfrm>
            <a:prstGeom prst="rect">
              <a:avLst/>
            </a:prstGeom>
            <a:solidFill>
              <a:srgbClr val="BEE9EE"/>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VXLAN/GRE/L2TP,etc</a:t>
              </a:r>
            </a:p>
          </p:txBody>
        </p:sp>
        <p:sp>
          <p:nvSpPr>
            <p:cNvPr id="208" name="矩形 207">
              <a:extLst>
                <a:ext uri="{FF2B5EF4-FFF2-40B4-BE49-F238E27FC236}">
                  <a16:creationId xmlns:a16="http://schemas.microsoft.com/office/drawing/2014/main" xmlns="" id="{06B8FAFE-E462-4F18-8A00-79A8F18B784D}"/>
                </a:ext>
              </a:extLst>
            </p:cNvPr>
            <p:cNvSpPr/>
            <p:nvPr/>
          </p:nvSpPr>
          <p:spPr>
            <a:xfrm>
              <a:off x="1731244" y="3650802"/>
              <a:ext cx="1519217" cy="230513"/>
            </a:xfrm>
            <a:prstGeom prst="rect">
              <a:avLst/>
            </a:prstGeom>
            <a:solidFill>
              <a:srgbClr val="00B050"/>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Labels</a:t>
              </a:r>
            </a:p>
          </p:txBody>
        </p:sp>
      </p:grpSp>
      <p:grpSp>
        <p:nvGrpSpPr>
          <p:cNvPr id="209" name="组合 208">
            <a:extLst>
              <a:ext uri="{FF2B5EF4-FFF2-40B4-BE49-F238E27FC236}">
                <a16:creationId xmlns:a16="http://schemas.microsoft.com/office/drawing/2014/main" xmlns="" id="{F87A49C7-12F1-47CD-9BE1-2EAED1E5BB84}"/>
              </a:ext>
            </a:extLst>
          </p:cNvPr>
          <p:cNvGrpSpPr/>
          <p:nvPr/>
        </p:nvGrpSpPr>
        <p:grpSpPr>
          <a:xfrm>
            <a:off x="5125442" y="3336700"/>
            <a:ext cx="1974021" cy="778587"/>
            <a:chOff x="4785960" y="3663818"/>
            <a:chExt cx="1519217" cy="673191"/>
          </a:xfrm>
        </p:grpSpPr>
        <p:sp>
          <p:nvSpPr>
            <p:cNvPr id="210" name="矩形 209">
              <a:extLst>
                <a:ext uri="{FF2B5EF4-FFF2-40B4-BE49-F238E27FC236}">
                  <a16:creationId xmlns:a16="http://schemas.microsoft.com/office/drawing/2014/main" xmlns="" id="{5A9367DC-BE6A-4CDE-BA5A-256B1699958C}"/>
                </a:ext>
              </a:extLst>
            </p:cNvPr>
            <p:cNvSpPr/>
            <p:nvPr/>
          </p:nvSpPr>
          <p:spPr>
            <a:xfrm>
              <a:off x="4785960" y="4144169"/>
              <a:ext cx="1519217" cy="192840"/>
            </a:xfrm>
            <a:prstGeom prst="rect">
              <a:avLst/>
            </a:prstGeom>
            <a:solidFill>
              <a:srgbClr val="FFFFFF">
                <a:lumMod val="65000"/>
              </a:srgbClr>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211" name="矩形 210">
              <a:extLst>
                <a:ext uri="{FF2B5EF4-FFF2-40B4-BE49-F238E27FC236}">
                  <a16:creationId xmlns:a16="http://schemas.microsoft.com/office/drawing/2014/main" xmlns="" id="{A03B4E87-77EF-4514-9DAE-2EED19C7934B}"/>
                </a:ext>
              </a:extLst>
            </p:cNvPr>
            <p:cNvSpPr/>
            <p:nvPr/>
          </p:nvSpPr>
          <p:spPr>
            <a:xfrm>
              <a:off x="4785960" y="3905481"/>
              <a:ext cx="1519217" cy="230513"/>
            </a:xfrm>
            <a:prstGeom prst="rect">
              <a:avLst/>
            </a:prstGeom>
            <a:solidFill>
              <a:srgbClr val="BEE9EE"/>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VXLAN/GRE/L2TP,etc</a:t>
              </a:r>
            </a:p>
          </p:txBody>
        </p:sp>
        <p:sp>
          <p:nvSpPr>
            <p:cNvPr id="212" name="矩形 211">
              <a:extLst>
                <a:ext uri="{FF2B5EF4-FFF2-40B4-BE49-F238E27FC236}">
                  <a16:creationId xmlns:a16="http://schemas.microsoft.com/office/drawing/2014/main" xmlns="" id="{0896BB04-7344-47CA-9648-981D76811A73}"/>
                </a:ext>
              </a:extLst>
            </p:cNvPr>
            <p:cNvSpPr/>
            <p:nvPr/>
          </p:nvSpPr>
          <p:spPr>
            <a:xfrm>
              <a:off x="4785960" y="3663818"/>
              <a:ext cx="1519217" cy="230513"/>
            </a:xfrm>
            <a:prstGeom prst="rect">
              <a:avLst/>
            </a:prstGeom>
            <a:solidFill>
              <a:srgbClr val="00B050"/>
            </a:solidFill>
            <a:ln w="25400" cap="flat" cmpd="sng" algn="ctr">
              <a:noFill/>
              <a:prstDash val="solid"/>
            </a:ln>
            <a:effectLst/>
          </p:spPr>
          <p:txBody>
            <a:bodyPr wrap="none" rtlCol="0"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Labels</a:t>
              </a:r>
            </a:p>
          </p:txBody>
        </p:sp>
      </p:grpSp>
      <p:sp>
        <p:nvSpPr>
          <p:cNvPr id="213" name="Right Arrow 143">
            <a:extLst>
              <a:ext uri="{FF2B5EF4-FFF2-40B4-BE49-F238E27FC236}">
                <a16:creationId xmlns:a16="http://schemas.microsoft.com/office/drawing/2014/main" xmlns="" id="{77421104-6F7F-43D9-AEAF-EF2A31490B4B}"/>
              </a:ext>
            </a:extLst>
          </p:cNvPr>
          <p:cNvSpPr/>
          <p:nvPr/>
        </p:nvSpPr>
        <p:spPr>
          <a:xfrm>
            <a:off x="7355803" y="2330442"/>
            <a:ext cx="970926" cy="301088"/>
          </a:xfrm>
          <a:prstGeom prst="rightArrow">
            <a:avLst/>
          </a:prstGeom>
          <a:gradFill>
            <a:gsLst>
              <a:gs pos="50000">
                <a:srgbClr val="F6E6E6"/>
              </a:gs>
              <a:gs pos="100000">
                <a:srgbClr val="D3F8E7"/>
              </a:gs>
            </a:gsLst>
            <a:lin ang="0" scaled="0"/>
          </a:gradFill>
          <a:ln w="25400" cap="flat" cmpd="sng" algn="ctr">
            <a:noFill/>
            <a:prstDash val="solid"/>
          </a:ln>
          <a:effectLst/>
        </p:spPr>
        <p:txBody>
          <a:bodyPr rtlCol="0" anchor="ctr">
            <a:noAutofit/>
          </a:bodyPr>
          <a:lstStyle/>
          <a:p>
            <a:pPr algn="ctr" fontAlgn="ctr">
              <a:spcBef>
                <a:spcPts val="0"/>
              </a:spcBef>
              <a:spcAft>
                <a:spcPts val="0"/>
              </a:spcAft>
              <a:defRPr/>
            </a:pPr>
            <a:endParaRPr lang="en-US" sz="2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4" name="Rectangle 145">
            <a:extLst>
              <a:ext uri="{FF2B5EF4-FFF2-40B4-BE49-F238E27FC236}">
                <a16:creationId xmlns:a16="http://schemas.microsoft.com/office/drawing/2014/main" xmlns="" id="{8918B88F-054C-4B9B-876B-40673B055023}"/>
              </a:ext>
            </a:extLst>
          </p:cNvPr>
          <p:cNvSpPr/>
          <p:nvPr/>
        </p:nvSpPr>
        <p:spPr>
          <a:xfrm>
            <a:off x="7222334" y="1811708"/>
            <a:ext cx="1515750" cy="307777"/>
          </a:xfrm>
          <a:prstGeom prst="rect">
            <a:avLst/>
          </a:prstGeom>
          <a:ln>
            <a:noFill/>
          </a:ln>
        </p:spPr>
        <p:txBody>
          <a:bodyPr wrap="square">
            <a:noAutofit/>
          </a:bodyPr>
          <a:lstStyle/>
          <a:p>
            <a:pPr fontAlgn="ctr">
              <a:spcBef>
                <a:spcPts val="0"/>
              </a:spcBef>
              <a:spcAft>
                <a:spcPts val="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Continues to simplify the control plane.</a:t>
            </a:r>
          </a:p>
        </p:txBody>
      </p:sp>
      <p:sp>
        <p:nvSpPr>
          <p:cNvPr id="215" name="矩形 42">
            <a:extLst>
              <a:ext uri="{FF2B5EF4-FFF2-40B4-BE49-F238E27FC236}">
                <a16:creationId xmlns:a16="http://schemas.microsoft.com/office/drawing/2014/main" xmlns="" id="{5A8B58AC-1D9B-4149-BE1B-D4725CFBBC8C}"/>
              </a:ext>
            </a:extLst>
          </p:cNvPr>
          <p:cNvSpPr/>
          <p:nvPr/>
        </p:nvSpPr>
        <p:spPr>
          <a:xfrm>
            <a:off x="1730723" y="2775403"/>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cs typeface="+mn-ea"/>
                <a:sym typeface="+mn-lt"/>
              </a:rPr>
              <a:t>LDP</a:t>
            </a:r>
          </a:p>
        </p:txBody>
      </p:sp>
      <p:sp>
        <p:nvSpPr>
          <p:cNvPr id="216" name="矩形 42">
            <a:extLst>
              <a:ext uri="{FF2B5EF4-FFF2-40B4-BE49-F238E27FC236}">
                <a16:creationId xmlns:a16="http://schemas.microsoft.com/office/drawing/2014/main" xmlns="" id="{EC37C938-2A24-4E0A-A174-71BDD4D6A6CA}"/>
              </a:ext>
            </a:extLst>
          </p:cNvPr>
          <p:cNvSpPr/>
          <p:nvPr/>
        </p:nvSpPr>
        <p:spPr>
          <a:xfrm>
            <a:off x="1730723" y="2434025"/>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cs typeface="+mn-ea"/>
                <a:sym typeface="+mn-lt"/>
              </a:rPr>
              <a:t>RSVP-TE</a:t>
            </a:r>
          </a:p>
        </p:txBody>
      </p:sp>
      <p:sp>
        <p:nvSpPr>
          <p:cNvPr id="217" name="矩形 42">
            <a:extLst>
              <a:ext uri="{FF2B5EF4-FFF2-40B4-BE49-F238E27FC236}">
                <a16:creationId xmlns:a16="http://schemas.microsoft.com/office/drawing/2014/main" xmlns="" id="{8A5C7683-69CC-4EC8-8DF7-089230BD21E6}"/>
              </a:ext>
            </a:extLst>
          </p:cNvPr>
          <p:cNvSpPr/>
          <p:nvPr/>
        </p:nvSpPr>
        <p:spPr>
          <a:xfrm>
            <a:off x="1730723" y="3116779"/>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cs typeface="+mn-ea"/>
                <a:sym typeface="+mn-lt"/>
              </a:rPr>
              <a:t>IGP</a:t>
            </a:r>
          </a:p>
        </p:txBody>
      </p:sp>
      <p:sp>
        <p:nvSpPr>
          <p:cNvPr id="218" name="矩形 42">
            <a:extLst>
              <a:ext uri="{FF2B5EF4-FFF2-40B4-BE49-F238E27FC236}">
                <a16:creationId xmlns:a16="http://schemas.microsoft.com/office/drawing/2014/main" xmlns="" id="{64219FA5-0930-4FD6-BFB9-923BA39A58C0}"/>
              </a:ext>
            </a:extLst>
          </p:cNvPr>
          <p:cNvSpPr/>
          <p:nvPr/>
        </p:nvSpPr>
        <p:spPr>
          <a:xfrm>
            <a:off x="1730723" y="1409893"/>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cs typeface="+mn-ea"/>
                <a:sym typeface="+mn-lt"/>
              </a:rPr>
              <a:t>BGP (L3 Service)</a:t>
            </a:r>
          </a:p>
        </p:txBody>
      </p:sp>
      <p:sp>
        <p:nvSpPr>
          <p:cNvPr id="219" name="矩形 42">
            <a:extLst>
              <a:ext uri="{FF2B5EF4-FFF2-40B4-BE49-F238E27FC236}">
                <a16:creationId xmlns:a16="http://schemas.microsoft.com/office/drawing/2014/main" xmlns="" id="{9D8CF7B7-D05A-4C21-91C4-3752557ACE6D}"/>
              </a:ext>
            </a:extLst>
          </p:cNvPr>
          <p:cNvSpPr/>
          <p:nvPr/>
        </p:nvSpPr>
        <p:spPr>
          <a:xfrm>
            <a:off x="1730723" y="1751269"/>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cs typeface="+mn-ea"/>
                <a:sym typeface="+mn-lt"/>
              </a:rPr>
              <a:t>T-LDP (L2 Service)</a:t>
            </a:r>
          </a:p>
        </p:txBody>
      </p:sp>
      <p:sp>
        <p:nvSpPr>
          <p:cNvPr id="220" name="矩形 42">
            <a:extLst>
              <a:ext uri="{FF2B5EF4-FFF2-40B4-BE49-F238E27FC236}">
                <a16:creationId xmlns:a16="http://schemas.microsoft.com/office/drawing/2014/main" xmlns="" id="{8BA0D291-F15B-4BA1-8FC2-6331B57D4DFF}"/>
              </a:ext>
            </a:extLst>
          </p:cNvPr>
          <p:cNvSpPr/>
          <p:nvPr/>
        </p:nvSpPr>
        <p:spPr>
          <a:xfrm>
            <a:off x="1730723" y="2092648"/>
            <a:ext cx="1579189" cy="304051"/>
          </a:xfrm>
          <a:prstGeom prst="rect">
            <a:avLst/>
          </a:prstGeom>
          <a:solidFill>
            <a:sysClr val="window" lastClr="FFFFFF">
              <a:lumMod val="50000"/>
            </a:sysClr>
          </a:solidFill>
          <a:ln w="6350">
            <a:noFill/>
          </a:ln>
        </p:spPr>
        <p:txBody>
          <a:bodyPr wrap="none" lIns="68594" tIns="34298" rIns="68594" bIns="34298" anchor="ctr">
            <a:noAutofit/>
          </a:bodyPr>
          <a:lstStyle/>
          <a:p>
            <a:pPr algn="ctr" fontAlgn="ctr">
              <a:spcBef>
                <a:spcPts val="0"/>
              </a:spcBef>
              <a:spcAft>
                <a:spcPts val="0"/>
              </a:spcAft>
              <a:defRPr/>
            </a:pPr>
            <a:r>
              <a:rPr lang="en-US" sz="1200" dirty="0">
                <a:solidFill>
                  <a:srgbClr val="FFFFFF"/>
                </a:solidFill>
                <a:latin typeface="Huawei Sans" panose="020C0503030203020204" pitchFamily="34" charset="0"/>
                <a:cs typeface="+mn-ea"/>
                <a:sym typeface="+mn-lt"/>
              </a:rPr>
              <a:t>BGP-LU (Inter-AS)</a:t>
            </a:r>
          </a:p>
        </p:txBody>
      </p:sp>
    </p:spTree>
    <p:extLst>
      <p:ext uri="{BB962C8B-B14F-4D97-AF65-F5344CB8AC3E}">
        <p14:creationId xmlns:p14="http://schemas.microsoft.com/office/powerpoint/2010/main" val="2188453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圆角矩形 7">
            <a:extLst>
              <a:ext uri="{FF2B5EF4-FFF2-40B4-BE49-F238E27FC236}">
                <a16:creationId xmlns:a16="http://schemas.microsoft.com/office/drawing/2014/main" xmlns="" id="{4437DF26-22CA-4393-AC47-0A82FB02AB99}"/>
              </a:ext>
            </a:extLst>
          </p:cNvPr>
          <p:cNvSpPr/>
          <p:nvPr/>
        </p:nvSpPr>
        <p:spPr>
          <a:xfrm>
            <a:off x="4179592" y="3754438"/>
            <a:ext cx="3014231" cy="108533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Picture 12" descr="E:\2016.01\1.12 扁平化图标\蓝色\AR-蓝色最新-40.png">
            <a:extLst>
              <a:ext uri="{FF2B5EF4-FFF2-40B4-BE49-F238E27FC236}">
                <a16:creationId xmlns:a16="http://schemas.microsoft.com/office/drawing/2014/main" xmlns="" id="{D2FFBC81-0BD9-4E18-AB65-54FC72D6E2E6}"/>
              </a:ext>
            </a:extLst>
          </p:cNvPr>
          <p:cNvPicPr>
            <a:picLocks noChangeAspect="1" noChangeArrowheads="1"/>
          </p:cNvPicPr>
          <p:nvPr/>
        </p:nvPicPr>
        <p:blipFill>
          <a:blip r:embed="rId3" cstate="print"/>
          <a:srcRect/>
          <a:stretch>
            <a:fillRect/>
          </a:stretch>
        </p:blipFill>
        <p:spPr bwMode="gray">
          <a:xfrm>
            <a:off x="3634971" y="3861294"/>
            <a:ext cx="540000" cy="441818"/>
          </a:xfrm>
          <a:prstGeom prst="rect">
            <a:avLst/>
          </a:prstGeom>
          <a:noFill/>
        </p:spPr>
      </p:pic>
      <p:pic>
        <p:nvPicPr>
          <p:cNvPr id="68" name="Picture 12" descr="E:\2016.01\1.12 扁平化图标\蓝色\AR-蓝色最新-40.png">
            <a:extLst>
              <a:ext uri="{FF2B5EF4-FFF2-40B4-BE49-F238E27FC236}">
                <a16:creationId xmlns:a16="http://schemas.microsoft.com/office/drawing/2014/main" xmlns="" id="{102DB01A-F137-4895-8014-EFD7BDCA1E76}"/>
              </a:ext>
            </a:extLst>
          </p:cNvPr>
          <p:cNvPicPr>
            <a:picLocks noChangeAspect="1" noChangeArrowheads="1"/>
          </p:cNvPicPr>
          <p:nvPr/>
        </p:nvPicPr>
        <p:blipFill>
          <a:blip r:embed="rId3" cstate="print"/>
          <a:srcRect/>
          <a:stretch>
            <a:fillRect/>
          </a:stretch>
        </p:blipFill>
        <p:spPr bwMode="gray">
          <a:xfrm>
            <a:off x="7204743" y="3861294"/>
            <a:ext cx="540000" cy="441818"/>
          </a:xfrm>
          <a:prstGeom prst="rect">
            <a:avLst/>
          </a:prstGeom>
          <a:noFill/>
        </p:spPr>
      </p:pic>
      <p:sp>
        <p:nvSpPr>
          <p:cNvPr id="2" name="标题 1">
            <a:extLst>
              <a:ext uri="{FF2B5EF4-FFF2-40B4-BE49-F238E27FC236}">
                <a16:creationId xmlns:a16="http://schemas.microsoft.com/office/drawing/2014/main" xmlns="" id="{99EDF277-2B98-4E8E-88D9-8F4C22392BE0}"/>
              </a:ext>
            </a:extLst>
          </p:cNvPr>
          <p:cNvSpPr>
            <a:spLocks noGrp="1"/>
          </p:cNvSpPr>
          <p:nvPr>
            <p:ph type="title"/>
          </p:nvPr>
        </p:nvSpPr>
        <p:spPr/>
        <p:txBody>
          <a:bodyPr/>
          <a:lstStyle/>
          <a:p>
            <a:r>
              <a:rPr lang="en-US" smtClean="0"/>
              <a:t>Best Practices of IP Bearer </a:t>
            </a:r>
            <a:r>
              <a:rPr lang="en-US" altLang="zh-CN" smtClean="0">
                <a:sym typeface="Huawei Sans" panose="020C0503030203020204" pitchFamily="34" charset="0"/>
              </a:rPr>
              <a:t>WAN</a:t>
            </a:r>
            <a:r>
              <a:rPr lang="en-US" smtClean="0"/>
              <a:t>s</a:t>
            </a:r>
            <a:endParaRPr lang="en-US" dirty="0"/>
          </a:p>
        </p:txBody>
      </p:sp>
      <p:sp>
        <p:nvSpPr>
          <p:cNvPr id="87" name="文本占位符 86">
            <a:extLst>
              <a:ext uri="{FF2B5EF4-FFF2-40B4-BE49-F238E27FC236}">
                <a16:creationId xmlns:a16="http://schemas.microsoft.com/office/drawing/2014/main" xmlns="" id="{7D65CF7B-2CE7-4179-8A97-8E8801BC3270}"/>
              </a:ext>
            </a:extLst>
          </p:cNvPr>
          <p:cNvSpPr>
            <a:spLocks noGrp="1"/>
          </p:cNvSpPr>
          <p:nvPr>
            <p:ph type="body" sz="quarter" idx="10"/>
          </p:nvPr>
        </p:nvSpPr>
        <p:spPr/>
        <p:txBody>
          <a:bodyPr/>
          <a:lstStyle/>
          <a:p>
            <a:r>
              <a:rPr lang="en-US" sz="1800" smtClean="0">
                <a:sym typeface="Huawei Sans" panose="020C0503030203020204" pitchFamily="34" charset="0"/>
              </a:rPr>
              <a:t>Huawei iMaster NCE manages WAN forwarders in a unified manner to enable the SRv6+EVPN-capable intent-driven IP WAN bearer network.</a:t>
            </a:r>
            <a:endParaRPr lang="en-US" sz="1800" dirty="0">
              <a:sym typeface="Huawei Sans" panose="020C0503030203020204" pitchFamily="34" charset="0"/>
            </a:endParaRPr>
          </a:p>
        </p:txBody>
      </p:sp>
      <p:cxnSp>
        <p:nvCxnSpPr>
          <p:cNvPr id="3" name="直接连接符 2">
            <a:extLst>
              <a:ext uri="{FF2B5EF4-FFF2-40B4-BE49-F238E27FC236}">
                <a16:creationId xmlns:a16="http://schemas.microsoft.com/office/drawing/2014/main" xmlns="" id="{8FBC0D49-0C8E-46F4-B2EE-57C14E24DC3F}"/>
              </a:ext>
            </a:extLst>
          </p:cNvPr>
          <p:cNvCxnSpPr/>
          <p:nvPr/>
        </p:nvCxnSpPr>
        <p:spPr bwMode="gray">
          <a:xfrm flipV="1">
            <a:off x="7847255" y="4448896"/>
            <a:ext cx="1197494" cy="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FDDDDC74-F112-4493-8DD9-92AFE47A7FBB}"/>
              </a:ext>
            </a:extLst>
          </p:cNvPr>
          <p:cNvCxnSpPr/>
          <p:nvPr/>
        </p:nvCxnSpPr>
        <p:spPr bwMode="gray">
          <a:xfrm flipV="1">
            <a:off x="2365140" y="4450921"/>
            <a:ext cx="1197494" cy="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F2AC18A5-B1AD-47E4-A959-7F5D99A92290}"/>
              </a:ext>
            </a:extLst>
          </p:cNvPr>
          <p:cNvSpPr/>
          <p:nvPr/>
        </p:nvSpPr>
        <p:spPr bwMode="gray">
          <a:xfrm>
            <a:off x="742182" y="3739132"/>
            <a:ext cx="968535"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IPv6 service</a:t>
            </a:r>
          </a:p>
        </p:txBody>
      </p:sp>
      <p:sp>
        <p:nvSpPr>
          <p:cNvPr id="9" name="矩形 8">
            <a:extLst>
              <a:ext uri="{FF2B5EF4-FFF2-40B4-BE49-F238E27FC236}">
                <a16:creationId xmlns:a16="http://schemas.microsoft.com/office/drawing/2014/main" xmlns="" id="{3466C3B1-5F32-4962-8DB4-DB29AC128381}"/>
              </a:ext>
            </a:extLst>
          </p:cNvPr>
          <p:cNvSpPr/>
          <p:nvPr/>
        </p:nvSpPr>
        <p:spPr bwMode="gray">
          <a:xfrm>
            <a:off x="9570650" y="3759872"/>
            <a:ext cx="968535"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IPv6 service</a:t>
            </a:r>
          </a:p>
        </p:txBody>
      </p:sp>
      <p:grpSp>
        <p:nvGrpSpPr>
          <p:cNvPr id="10" name="Group 97">
            <a:extLst>
              <a:ext uri="{FF2B5EF4-FFF2-40B4-BE49-F238E27FC236}">
                <a16:creationId xmlns:a16="http://schemas.microsoft.com/office/drawing/2014/main" xmlns="" id="{BF47F71E-3574-4DFC-BC13-5CD1804666C9}"/>
              </a:ext>
            </a:extLst>
          </p:cNvPr>
          <p:cNvGrpSpPr>
            <a:grpSpLocks noChangeAspect="1"/>
          </p:cNvGrpSpPr>
          <p:nvPr/>
        </p:nvGrpSpPr>
        <p:grpSpPr bwMode="gray">
          <a:xfrm flipH="1">
            <a:off x="9024518" y="3545202"/>
            <a:ext cx="474115" cy="468441"/>
            <a:chOff x="200" y="2445"/>
            <a:chExt cx="513" cy="430"/>
          </a:xfrm>
          <a:solidFill>
            <a:schemeClr val="tx1"/>
          </a:solidFill>
        </p:grpSpPr>
        <p:sp>
          <p:nvSpPr>
            <p:cNvPr id="11" name="Freeform 98">
              <a:extLst>
                <a:ext uri="{FF2B5EF4-FFF2-40B4-BE49-F238E27FC236}">
                  <a16:creationId xmlns:a16="http://schemas.microsoft.com/office/drawing/2014/main" xmlns="" id="{3C843CBD-5362-4C76-A22A-34E1F460DB5A}"/>
                </a:ext>
              </a:extLst>
            </p:cNvPr>
            <p:cNvSpPr>
              <a:spLocks/>
            </p:cNvSpPr>
            <p:nvPr/>
          </p:nvSpPr>
          <p:spPr bwMode="gray">
            <a:xfrm>
              <a:off x="363" y="2516"/>
              <a:ext cx="31" cy="80"/>
            </a:xfrm>
            <a:custGeom>
              <a:avLst/>
              <a:gdLst/>
              <a:ahLst/>
              <a:cxnLst>
                <a:cxn ang="0">
                  <a:pos x="5" y="34"/>
                </a:cxn>
                <a:cxn ang="0">
                  <a:pos x="6" y="34"/>
                </a:cxn>
                <a:cxn ang="0">
                  <a:pos x="11" y="32"/>
                </a:cxn>
                <a:cxn ang="0">
                  <a:pos x="13" y="17"/>
                </a:cxn>
                <a:cxn ang="0">
                  <a:pos x="11" y="3"/>
                </a:cxn>
                <a:cxn ang="0">
                  <a:pos x="5" y="1"/>
                </a:cxn>
                <a:cxn ang="0">
                  <a:pos x="1" y="5"/>
                </a:cxn>
                <a:cxn ang="0">
                  <a:pos x="1" y="5"/>
                </a:cxn>
                <a:cxn ang="0">
                  <a:pos x="3" y="17"/>
                </a:cxn>
                <a:cxn ang="0">
                  <a:pos x="1" y="30"/>
                </a:cxn>
                <a:cxn ang="0">
                  <a:pos x="5" y="34"/>
                </a:cxn>
              </a:cxnLst>
              <a:rect l="0" t="0" r="r" b="b"/>
              <a:pathLst>
                <a:path w="13" h="34">
                  <a:moveTo>
                    <a:pt x="5" y="34"/>
                  </a:moveTo>
                  <a:cubicBezTo>
                    <a:pt x="5" y="34"/>
                    <a:pt x="6" y="34"/>
                    <a:pt x="6" y="34"/>
                  </a:cubicBezTo>
                  <a:cubicBezTo>
                    <a:pt x="8" y="34"/>
                    <a:pt x="10" y="33"/>
                    <a:pt x="11" y="32"/>
                  </a:cubicBezTo>
                  <a:cubicBezTo>
                    <a:pt x="12" y="27"/>
                    <a:pt x="13" y="22"/>
                    <a:pt x="13" y="17"/>
                  </a:cubicBezTo>
                  <a:cubicBezTo>
                    <a:pt x="13" y="13"/>
                    <a:pt x="12" y="8"/>
                    <a:pt x="11" y="3"/>
                  </a:cubicBezTo>
                  <a:cubicBezTo>
                    <a:pt x="10" y="1"/>
                    <a:pt x="8" y="0"/>
                    <a:pt x="5" y="1"/>
                  </a:cubicBezTo>
                  <a:cubicBezTo>
                    <a:pt x="2" y="1"/>
                    <a:pt x="0" y="3"/>
                    <a:pt x="1" y="5"/>
                  </a:cubicBezTo>
                  <a:cubicBezTo>
                    <a:pt x="1" y="5"/>
                    <a:pt x="1" y="5"/>
                    <a:pt x="1" y="5"/>
                  </a:cubicBezTo>
                  <a:cubicBezTo>
                    <a:pt x="3" y="9"/>
                    <a:pt x="3" y="13"/>
                    <a:pt x="3" y="17"/>
                  </a:cubicBezTo>
                  <a:cubicBezTo>
                    <a:pt x="3" y="22"/>
                    <a:pt x="2" y="26"/>
                    <a:pt x="1" y="30"/>
                  </a:cubicBezTo>
                  <a:cubicBezTo>
                    <a:pt x="0" y="32"/>
                    <a:pt x="2" y="34"/>
                    <a:pt x="5" y="3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99">
              <a:extLst>
                <a:ext uri="{FF2B5EF4-FFF2-40B4-BE49-F238E27FC236}">
                  <a16:creationId xmlns:a16="http://schemas.microsoft.com/office/drawing/2014/main" xmlns="" id="{E8E5F8E7-1D4C-4C94-9D61-AB170888AC88}"/>
                </a:ext>
              </a:extLst>
            </p:cNvPr>
            <p:cNvSpPr>
              <a:spLocks/>
            </p:cNvSpPr>
            <p:nvPr/>
          </p:nvSpPr>
          <p:spPr bwMode="gray">
            <a:xfrm>
              <a:off x="465" y="2445"/>
              <a:ext cx="61" cy="224"/>
            </a:xfrm>
            <a:custGeom>
              <a:avLst/>
              <a:gdLst/>
              <a:ahLst/>
              <a:cxnLst>
                <a:cxn ang="0">
                  <a:pos x="4" y="94"/>
                </a:cxn>
                <a:cxn ang="0">
                  <a:pos x="6" y="95"/>
                </a:cxn>
                <a:cxn ang="0">
                  <a:pos x="11" y="93"/>
                </a:cxn>
                <a:cxn ang="0">
                  <a:pos x="26" y="47"/>
                </a:cxn>
                <a:cxn ang="0">
                  <a:pos x="11" y="2"/>
                </a:cxn>
                <a:cxn ang="0">
                  <a:pos x="4" y="0"/>
                </a:cxn>
                <a:cxn ang="0">
                  <a:pos x="1" y="5"/>
                </a:cxn>
                <a:cxn ang="0">
                  <a:pos x="1" y="5"/>
                </a:cxn>
                <a:cxn ang="0">
                  <a:pos x="16" y="47"/>
                </a:cxn>
                <a:cxn ang="0">
                  <a:pos x="1" y="90"/>
                </a:cxn>
                <a:cxn ang="0">
                  <a:pos x="4" y="94"/>
                </a:cxn>
              </a:cxnLst>
              <a:rect l="0" t="0" r="r" b="b"/>
              <a:pathLst>
                <a:path w="26" h="95">
                  <a:moveTo>
                    <a:pt x="4" y="94"/>
                  </a:moveTo>
                  <a:cubicBezTo>
                    <a:pt x="5" y="95"/>
                    <a:pt x="5" y="95"/>
                    <a:pt x="6" y="95"/>
                  </a:cubicBezTo>
                  <a:cubicBezTo>
                    <a:pt x="8" y="95"/>
                    <a:pt x="10" y="94"/>
                    <a:pt x="11" y="93"/>
                  </a:cubicBezTo>
                  <a:cubicBezTo>
                    <a:pt x="21" y="78"/>
                    <a:pt x="26" y="63"/>
                    <a:pt x="26" y="47"/>
                  </a:cubicBezTo>
                  <a:cubicBezTo>
                    <a:pt x="26" y="32"/>
                    <a:pt x="21" y="16"/>
                    <a:pt x="11" y="2"/>
                  </a:cubicBezTo>
                  <a:cubicBezTo>
                    <a:pt x="9" y="0"/>
                    <a:pt x="6" y="0"/>
                    <a:pt x="4" y="0"/>
                  </a:cubicBezTo>
                  <a:cubicBezTo>
                    <a:pt x="1" y="1"/>
                    <a:pt x="0" y="3"/>
                    <a:pt x="1" y="5"/>
                  </a:cubicBezTo>
                  <a:cubicBezTo>
                    <a:pt x="1" y="5"/>
                    <a:pt x="1" y="5"/>
                    <a:pt x="1" y="5"/>
                  </a:cubicBezTo>
                  <a:cubicBezTo>
                    <a:pt x="11" y="18"/>
                    <a:pt x="16" y="33"/>
                    <a:pt x="16" y="47"/>
                  </a:cubicBezTo>
                  <a:cubicBezTo>
                    <a:pt x="16" y="62"/>
                    <a:pt x="11" y="76"/>
                    <a:pt x="1" y="90"/>
                  </a:cubicBezTo>
                  <a:cubicBezTo>
                    <a:pt x="0" y="92"/>
                    <a:pt x="1" y="94"/>
                    <a:pt x="4" y="9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100">
              <a:extLst>
                <a:ext uri="{FF2B5EF4-FFF2-40B4-BE49-F238E27FC236}">
                  <a16:creationId xmlns:a16="http://schemas.microsoft.com/office/drawing/2014/main" xmlns="" id="{C9C7BD40-4D4A-46F2-9F63-BD2C5AD93015}"/>
                </a:ext>
              </a:extLst>
            </p:cNvPr>
            <p:cNvSpPr>
              <a:spLocks/>
            </p:cNvSpPr>
            <p:nvPr/>
          </p:nvSpPr>
          <p:spPr bwMode="gray">
            <a:xfrm>
              <a:off x="420" y="2487"/>
              <a:ext cx="40" cy="140"/>
            </a:xfrm>
            <a:custGeom>
              <a:avLst/>
              <a:gdLst/>
              <a:ahLst/>
              <a:cxnLst>
                <a:cxn ang="0">
                  <a:pos x="4" y="59"/>
                </a:cxn>
                <a:cxn ang="0">
                  <a:pos x="5" y="59"/>
                </a:cxn>
                <a:cxn ang="0">
                  <a:pos x="10" y="57"/>
                </a:cxn>
                <a:cxn ang="0">
                  <a:pos x="17" y="29"/>
                </a:cxn>
                <a:cxn ang="0">
                  <a:pos x="10" y="2"/>
                </a:cxn>
                <a:cxn ang="0">
                  <a:pos x="4" y="0"/>
                </a:cxn>
                <a:cxn ang="0">
                  <a:pos x="1" y="4"/>
                </a:cxn>
                <a:cxn ang="0">
                  <a:pos x="7" y="29"/>
                </a:cxn>
                <a:cxn ang="0">
                  <a:pos x="0" y="54"/>
                </a:cxn>
                <a:cxn ang="0">
                  <a:pos x="4" y="59"/>
                </a:cxn>
              </a:cxnLst>
              <a:rect l="0" t="0" r="r" b="b"/>
              <a:pathLst>
                <a:path w="17" h="59">
                  <a:moveTo>
                    <a:pt x="4" y="59"/>
                  </a:moveTo>
                  <a:cubicBezTo>
                    <a:pt x="4" y="59"/>
                    <a:pt x="5" y="59"/>
                    <a:pt x="5" y="59"/>
                  </a:cubicBezTo>
                  <a:cubicBezTo>
                    <a:pt x="7" y="59"/>
                    <a:pt x="9" y="58"/>
                    <a:pt x="10" y="57"/>
                  </a:cubicBezTo>
                  <a:cubicBezTo>
                    <a:pt x="14" y="48"/>
                    <a:pt x="17" y="39"/>
                    <a:pt x="17" y="29"/>
                  </a:cubicBezTo>
                  <a:cubicBezTo>
                    <a:pt x="17" y="20"/>
                    <a:pt x="14" y="11"/>
                    <a:pt x="10" y="2"/>
                  </a:cubicBezTo>
                  <a:cubicBezTo>
                    <a:pt x="9" y="1"/>
                    <a:pt x="6" y="0"/>
                    <a:pt x="4" y="0"/>
                  </a:cubicBezTo>
                  <a:cubicBezTo>
                    <a:pt x="1" y="1"/>
                    <a:pt x="0" y="3"/>
                    <a:pt x="1" y="4"/>
                  </a:cubicBezTo>
                  <a:cubicBezTo>
                    <a:pt x="5" y="12"/>
                    <a:pt x="7" y="21"/>
                    <a:pt x="7" y="29"/>
                  </a:cubicBezTo>
                  <a:cubicBezTo>
                    <a:pt x="7" y="38"/>
                    <a:pt x="5" y="46"/>
                    <a:pt x="0" y="54"/>
                  </a:cubicBezTo>
                  <a:cubicBezTo>
                    <a:pt x="0" y="56"/>
                    <a:pt x="1" y="58"/>
                    <a:pt x="4" y="59"/>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101">
              <a:extLst>
                <a:ext uri="{FF2B5EF4-FFF2-40B4-BE49-F238E27FC236}">
                  <a16:creationId xmlns:a16="http://schemas.microsoft.com/office/drawing/2014/main" xmlns="" id="{48499857-08AF-472D-ABAA-1646D9791B70}"/>
                </a:ext>
              </a:extLst>
            </p:cNvPr>
            <p:cNvSpPr>
              <a:spLocks noEditPoints="1"/>
            </p:cNvSpPr>
            <p:nvPr/>
          </p:nvSpPr>
          <p:spPr bwMode="gray">
            <a:xfrm>
              <a:off x="200" y="2518"/>
              <a:ext cx="513" cy="357"/>
            </a:xfrm>
            <a:custGeom>
              <a:avLst/>
              <a:gdLst/>
              <a:ahLst/>
              <a:cxnLst>
                <a:cxn ang="0">
                  <a:pos x="208" y="88"/>
                </a:cxn>
                <a:cxn ang="0">
                  <a:pos x="55" y="88"/>
                </a:cxn>
                <a:cxn ang="0">
                  <a:pos x="55" y="2"/>
                </a:cxn>
                <a:cxn ang="0">
                  <a:pos x="53" y="0"/>
                </a:cxn>
                <a:cxn ang="0">
                  <a:pos x="44" y="0"/>
                </a:cxn>
                <a:cxn ang="0">
                  <a:pos x="42" y="2"/>
                </a:cxn>
                <a:cxn ang="0">
                  <a:pos x="42" y="88"/>
                </a:cxn>
                <a:cxn ang="0">
                  <a:pos x="10" y="88"/>
                </a:cxn>
                <a:cxn ang="0">
                  <a:pos x="0" y="97"/>
                </a:cxn>
                <a:cxn ang="0">
                  <a:pos x="0" y="142"/>
                </a:cxn>
                <a:cxn ang="0">
                  <a:pos x="10" y="151"/>
                </a:cxn>
                <a:cxn ang="0">
                  <a:pos x="208" y="151"/>
                </a:cxn>
                <a:cxn ang="0">
                  <a:pos x="217" y="142"/>
                </a:cxn>
                <a:cxn ang="0">
                  <a:pos x="217" y="97"/>
                </a:cxn>
                <a:cxn ang="0">
                  <a:pos x="208" y="88"/>
                </a:cxn>
                <a:cxn ang="0">
                  <a:pos x="30" y="126"/>
                </a:cxn>
                <a:cxn ang="0">
                  <a:pos x="24" y="120"/>
                </a:cxn>
                <a:cxn ang="0">
                  <a:pos x="30" y="114"/>
                </a:cxn>
                <a:cxn ang="0">
                  <a:pos x="36" y="120"/>
                </a:cxn>
                <a:cxn ang="0">
                  <a:pos x="30" y="126"/>
                </a:cxn>
                <a:cxn ang="0">
                  <a:pos x="51" y="126"/>
                </a:cxn>
                <a:cxn ang="0">
                  <a:pos x="46" y="120"/>
                </a:cxn>
                <a:cxn ang="0">
                  <a:pos x="51" y="114"/>
                </a:cxn>
                <a:cxn ang="0">
                  <a:pos x="57" y="120"/>
                </a:cxn>
                <a:cxn ang="0">
                  <a:pos x="51" y="126"/>
                </a:cxn>
                <a:cxn ang="0">
                  <a:pos x="73" y="126"/>
                </a:cxn>
                <a:cxn ang="0">
                  <a:pos x="67" y="120"/>
                </a:cxn>
                <a:cxn ang="0">
                  <a:pos x="73" y="114"/>
                </a:cxn>
                <a:cxn ang="0">
                  <a:pos x="79" y="120"/>
                </a:cxn>
                <a:cxn ang="0">
                  <a:pos x="73" y="126"/>
                </a:cxn>
              </a:cxnLst>
              <a:rect l="0" t="0" r="r" b="b"/>
              <a:pathLst>
                <a:path w="217" h="151">
                  <a:moveTo>
                    <a:pt x="208" y="88"/>
                  </a:moveTo>
                  <a:cubicBezTo>
                    <a:pt x="55" y="88"/>
                    <a:pt x="55" y="88"/>
                    <a:pt x="55" y="88"/>
                  </a:cubicBezTo>
                  <a:cubicBezTo>
                    <a:pt x="55" y="2"/>
                    <a:pt x="55" y="2"/>
                    <a:pt x="55" y="2"/>
                  </a:cubicBezTo>
                  <a:cubicBezTo>
                    <a:pt x="55" y="1"/>
                    <a:pt x="54" y="0"/>
                    <a:pt x="53" y="0"/>
                  </a:cubicBezTo>
                  <a:cubicBezTo>
                    <a:pt x="44" y="0"/>
                    <a:pt x="44" y="0"/>
                    <a:pt x="44" y="0"/>
                  </a:cubicBezTo>
                  <a:cubicBezTo>
                    <a:pt x="43" y="0"/>
                    <a:pt x="42" y="1"/>
                    <a:pt x="42" y="2"/>
                  </a:cubicBezTo>
                  <a:cubicBezTo>
                    <a:pt x="42" y="88"/>
                    <a:pt x="42" y="88"/>
                    <a:pt x="42" y="88"/>
                  </a:cubicBezTo>
                  <a:cubicBezTo>
                    <a:pt x="10" y="88"/>
                    <a:pt x="10" y="88"/>
                    <a:pt x="10" y="88"/>
                  </a:cubicBezTo>
                  <a:cubicBezTo>
                    <a:pt x="5" y="88"/>
                    <a:pt x="0" y="92"/>
                    <a:pt x="0" y="97"/>
                  </a:cubicBezTo>
                  <a:cubicBezTo>
                    <a:pt x="0" y="142"/>
                    <a:pt x="0" y="142"/>
                    <a:pt x="0" y="142"/>
                  </a:cubicBezTo>
                  <a:cubicBezTo>
                    <a:pt x="0" y="147"/>
                    <a:pt x="5" y="151"/>
                    <a:pt x="10" y="151"/>
                  </a:cubicBezTo>
                  <a:cubicBezTo>
                    <a:pt x="208" y="151"/>
                    <a:pt x="208" y="151"/>
                    <a:pt x="208" y="151"/>
                  </a:cubicBezTo>
                  <a:cubicBezTo>
                    <a:pt x="213" y="151"/>
                    <a:pt x="217" y="147"/>
                    <a:pt x="217" y="142"/>
                  </a:cubicBezTo>
                  <a:cubicBezTo>
                    <a:pt x="217" y="97"/>
                    <a:pt x="217" y="97"/>
                    <a:pt x="217" y="97"/>
                  </a:cubicBezTo>
                  <a:cubicBezTo>
                    <a:pt x="217" y="92"/>
                    <a:pt x="213" y="88"/>
                    <a:pt x="208" y="88"/>
                  </a:cubicBezTo>
                  <a:close/>
                  <a:moveTo>
                    <a:pt x="30" y="126"/>
                  </a:moveTo>
                  <a:cubicBezTo>
                    <a:pt x="27" y="126"/>
                    <a:pt x="24" y="123"/>
                    <a:pt x="24" y="120"/>
                  </a:cubicBezTo>
                  <a:cubicBezTo>
                    <a:pt x="24" y="117"/>
                    <a:pt x="27" y="114"/>
                    <a:pt x="30" y="114"/>
                  </a:cubicBezTo>
                  <a:cubicBezTo>
                    <a:pt x="33" y="114"/>
                    <a:pt x="36" y="117"/>
                    <a:pt x="36" y="120"/>
                  </a:cubicBezTo>
                  <a:cubicBezTo>
                    <a:pt x="36" y="123"/>
                    <a:pt x="33" y="126"/>
                    <a:pt x="30" y="126"/>
                  </a:cubicBezTo>
                  <a:close/>
                  <a:moveTo>
                    <a:pt x="51" y="126"/>
                  </a:moveTo>
                  <a:cubicBezTo>
                    <a:pt x="48" y="126"/>
                    <a:pt x="46" y="123"/>
                    <a:pt x="46" y="120"/>
                  </a:cubicBezTo>
                  <a:cubicBezTo>
                    <a:pt x="46" y="117"/>
                    <a:pt x="48" y="114"/>
                    <a:pt x="51" y="114"/>
                  </a:cubicBezTo>
                  <a:cubicBezTo>
                    <a:pt x="55" y="114"/>
                    <a:pt x="57" y="117"/>
                    <a:pt x="57" y="120"/>
                  </a:cubicBezTo>
                  <a:cubicBezTo>
                    <a:pt x="57" y="123"/>
                    <a:pt x="55" y="126"/>
                    <a:pt x="51" y="126"/>
                  </a:cubicBezTo>
                  <a:close/>
                  <a:moveTo>
                    <a:pt x="73" y="126"/>
                  </a:moveTo>
                  <a:cubicBezTo>
                    <a:pt x="70" y="126"/>
                    <a:pt x="67" y="123"/>
                    <a:pt x="67" y="120"/>
                  </a:cubicBezTo>
                  <a:cubicBezTo>
                    <a:pt x="67" y="117"/>
                    <a:pt x="70" y="114"/>
                    <a:pt x="73" y="114"/>
                  </a:cubicBezTo>
                  <a:cubicBezTo>
                    <a:pt x="76" y="114"/>
                    <a:pt x="79" y="117"/>
                    <a:pt x="79" y="120"/>
                  </a:cubicBezTo>
                  <a:cubicBezTo>
                    <a:pt x="79" y="123"/>
                    <a:pt x="76" y="126"/>
                    <a:pt x="73" y="126"/>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 name="矩形 14">
            <a:extLst>
              <a:ext uri="{FF2B5EF4-FFF2-40B4-BE49-F238E27FC236}">
                <a16:creationId xmlns:a16="http://schemas.microsoft.com/office/drawing/2014/main" xmlns="" id="{CC2416FE-3D0E-4462-AADC-D6A4FBF02152}"/>
              </a:ext>
            </a:extLst>
          </p:cNvPr>
          <p:cNvSpPr/>
          <p:nvPr/>
        </p:nvSpPr>
        <p:spPr>
          <a:xfrm>
            <a:off x="2730588" y="3099337"/>
            <a:ext cx="1628309" cy="523220"/>
          </a:xfrm>
          <a:prstGeom prst="rect">
            <a:avLst/>
          </a:prstGeom>
        </p:spPr>
        <p:txBody>
          <a:bodyPr wrap="squar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IPv4/IPv6 dual-stack access</a:t>
            </a:r>
          </a:p>
          <a:p>
            <a:pPr algn="ctr" defTabSz="914210" fontAlgn="ctr">
              <a:spcBef>
                <a:spcPts val="0"/>
              </a:spcBef>
              <a:spcAft>
                <a:spcPts val="0"/>
              </a:spcAft>
            </a:pPr>
            <a:endPar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1C491C2C-907A-4CC0-B33B-B7B6646F8FF3}"/>
              </a:ext>
            </a:extLst>
          </p:cNvPr>
          <p:cNvCxnSpPr/>
          <p:nvPr/>
        </p:nvCxnSpPr>
        <p:spPr bwMode="gray">
          <a:xfrm flipV="1">
            <a:off x="2329949" y="3929977"/>
            <a:ext cx="1197494" cy="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746D66E0-5F17-4518-B8C7-A3C345423938}"/>
              </a:ext>
            </a:extLst>
          </p:cNvPr>
          <p:cNvCxnSpPr>
            <a:cxnSpLocks/>
            <a:endCxn id="68" idx="1"/>
          </p:cNvCxnSpPr>
          <p:nvPr/>
        </p:nvCxnSpPr>
        <p:spPr>
          <a:xfrm>
            <a:off x="4104813" y="4081085"/>
            <a:ext cx="3099930" cy="1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Group 97">
            <a:extLst>
              <a:ext uri="{FF2B5EF4-FFF2-40B4-BE49-F238E27FC236}">
                <a16:creationId xmlns:a16="http://schemas.microsoft.com/office/drawing/2014/main" xmlns="" id="{5DEA554C-2AB6-489C-8038-A4E393F47701}"/>
              </a:ext>
            </a:extLst>
          </p:cNvPr>
          <p:cNvGrpSpPr>
            <a:grpSpLocks noChangeAspect="1"/>
          </p:cNvGrpSpPr>
          <p:nvPr/>
        </p:nvGrpSpPr>
        <p:grpSpPr bwMode="gray">
          <a:xfrm flipH="1">
            <a:off x="1896222" y="3612644"/>
            <a:ext cx="474115" cy="468441"/>
            <a:chOff x="200" y="2445"/>
            <a:chExt cx="513" cy="430"/>
          </a:xfrm>
          <a:solidFill>
            <a:schemeClr val="tx1"/>
          </a:solidFill>
        </p:grpSpPr>
        <p:sp>
          <p:nvSpPr>
            <p:cNvPr id="20" name="Freeform 98">
              <a:extLst>
                <a:ext uri="{FF2B5EF4-FFF2-40B4-BE49-F238E27FC236}">
                  <a16:creationId xmlns:a16="http://schemas.microsoft.com/office/drawing/2014/main" xmlns="" id="{FC494C36-3CC6-45F5-845C-EF276FF026F4}"/>
                </a:ext>
              </a:extLst>
            </p:cNvPr>
            <p:cNvSpPr>
              <a:spLocks/>
            </p:cNvSpPr>
            <p:nvPr/>
          </p:nvSpPr>
          <p:spPr bwMode="gray">
            <a:xfrm>
              <a:off x="363" y="2516"/>
              <a:ext cx="31" cy="80"/>
            </a:xfrm>
            <a:custGeom>
              <a:avLst/>
              <a:gdLst/>
              <a:ahLst/>
              <a:cxnLst>
                <a:cxn ang="0">
                  <a:pos x="5" y="34"/>
                </a:cxn>
                <a:cxn ang="0">
                  <a:pos x="6" y="34"/>
                </a:cxn>
                <a:cxn ang="0">
                  <a:pos x="11" y="32"/>
                </a:cxn>
                <a:cxn ang="0">
                  <a:pos x="13" y="17"/>
                </a:cxn>
                <a:cxn ang="0">
                  <a:pos x="11" y="3"/>
                </a:cxn>
                <a:cxn ang="0">
                  <a:pos x="5" y="1"/>
                </a:cxn>
                <a:cxn ang="0">
                  <a:pos x="1" y="5"/>
                </a:cxn>
                <a:cxn ang="0">
                  <a:pos x="1" y="5"/>
                </a:cxn>
                <a:cxn ang="0">
                  <a:pos x="3" y="17"/>
                </a:cxn>
                <a:cxn ang="0">
                  <a:pos x="1" y="30"/>
                </a:cxn>
                <a:cxn ang="0">
                  <a:pos x="5" y="34"/>
                </a:cxn>
              </a:cxnLst>
              <a:rect l="0" t="0" r="r" b="b"/>
              <a:pathLst>
                <a:path w="13" h="34">
                  <a:moveTo>
                    <a:pt x="5" y="34"/>
                  </a:moveTo>
                  <a:cubicBezTo>
                    <a:pt x="5" y="34"/>
                    <a:pt x="6" y="34"/>
                    <a:pt x="6" y="34"/>
                  </a:cubicBezTo>
                  <a:cubicBezTo>
                    <a:pt x="8" y="34"/>
                    <a:pt x="10" y="33"/>
                    <a:pt x="11" y="32"/>
                  </a:cubicBezTo>
                  <a:cubicBezTo>
                    <a:pt x="12" y="27"/>
                    <a:pt x="13" y="22"/>
                    <a:pt x="13" y="17"/>
                  </a:cubicBezTo>
                  <a:cubicBezTo>
                    <a:pt x="13" y="13"/>
                    <a:pt x="12" y="8"/>
                    <a:pt x="11" y="3"/>
                  </a:cubicBezTo>
                  <a:cubicBezTo>
                    <a:pt x="10" y="1"/>
                    <a:pt x="8" y="0"/>
                    <a:pt x="5" y="1"/>
                  </a:cubicBezTo>
                  <a:cubicBezTo>
                    <a:pt x="2" y="1"/>
                    <a:pt x="0" y="3"/>
                    <a:pt x="1" y="5"/>
                  </a:cubicBezTo>
                  <a:cubicBezTo>
                    <a:pt x="1" y="5"/>
                    <a:pt x="1" y="5"/>
                    <a:pt x="1" y="5"/>
                  </a:cubicBezTo>
                  <a:cubicBezTo>
                    <a:pt x="3" y="9"/>
                    <a:pt x="3" y="13"/>
                    <a:pt x="3" y="17"/>
                  </a:cubicBezTo>
                  <a:cubicBezTo>
                    <a:pt x="3" y="22"/>
                    <a:pt x="2" y="26"/>
                    <a:pt x="1" y="30"/>
                  </a:cubicBezTo>
                  <a:cubicBezTo>
                    <a:pt x="0" y="32"/>
                    <a:pt x="2" y="34"/>
                    <a:pt x="5" y="3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99">
              <a:extLst>
                <a:ext uri="{FF2B5EF4-FFF2-40B4-BE49-F238E27FC236}">
                  <a16:creationId xmlns:a16="http://schemas.microsoft.com/office/drawing/2014/main" xmlns="" id="{9BEE44FA-3476-48D5-ABF5-028F365ADC75}"/>
                </a:ext>
              </a:extLst>
            </p:cNvPr>
            <p:cNvSpPr>
              <a:spLocks/>
            </p:cNvSpPr>
            <p:nvPr/>
          </p:nvSpPr>
          <p:spPr bwMode="gray">
            <a:xfrm>
              <a:off x="465" y="2445"/>
              <a:ext cx="61" cy="224"/>
            </a:xfrm>
            <a:custGeom>
              <a:avLst/>
              <a:gdLst/>
              <a:ahLst/>
              <a:cxnLst>
                <a:cxn ang="0">
                  <a:pos x="4" y="94"/>
                </a:cxn>
                <a:cxn ang="0">
                  <a:pos x="6" y="95"/>
                </a:cxn>
                <a:cxn ang="0">
                  <a:pos x="11" y="93"/>
                </a:cxn>
                <a:cxn ang="0">
                  <a:pos x="26" y="47"/>
                </a:cxn>
                <a:cxn ang="0">
                  <a:pos x="11" y="2"/>
                </a:cxn>
                <a:cxn ang="0">
                  <a:pos x="4" y="0"/>
                </a:cxn>
                <a:cxn ang="0">
                  <a:pos x="1" y="5"/>
                </a:cxn>
                <a:cxn ang="0">
                  <a:pos x="1" y="5"/>
                </a:cxn>
                <a:cxn ang="0">
                  <a:pos x="16" y="47"/>
                </a:cxn>
                <a:cxn ang="0">
                  <a:pos x="1" y="90"/>
                </a:cxn>
                <a:cxn ang="0">
                  <a:pos x="4" y="94"/>
                </a:cxn>
              </a:cxnLst>
              <a:rect l="0" t="0" r="r" b="b"/>
              <a:pathLst>
                <a:path w="26" h="95">
                  <a:moveTo>
                    <a:pt x="4" y="94"/>
                  </a:moveTo>
                  <a:cubicBezTo>
                    <a:pt x="5" y="95"/>
                    <a:pt x="5" y="95"/>
                    <a:pt x="6" y="95"/>
                  </a:cubicBezTo>
                  <a:cubicBezTo>
                    <a:pt x="8" y="95"/>
                    <a:pt x="10" y="94"/>
                    <a:pt x="11" y="93"/>
                  </a:cubicBezTo>
                  <a:cubicBezTo>
                    <a:pt x="21" y="78"/>
                    <a:pt x="26" y="63"/>
                    <a:pt x="26" y="47"/>
                  </a:cubicBezTo>
                  <a:cubicBezTo>
                    <a:pt x="26" y="32"/>
                    <a:pt x="21" y="16"/>
                    <a:pt x="11" y="2"/>
                  </a:cubicBezTo>
                  <a:cubicBezTo>
                    <a:pt x="9" y="0"/>
                    <a:pt x="6" y="0"/>
                    <a:pt x="4" y="0"/>
                  </a:cubicBezTo>
                  <a:cubicBezTo>
                    <a:pt x="1" y="1"/>
                    <a:pt x="0" y="3"/>
                    <a:pt x="1" y="5"/>
                  </a:cubicBezTo>
                  <a:cubicBezTo>
                    <a:pt x="1" y="5"/>
                    <a:pt x="1" y="5"/>
                    <a:pt x="1" y="5"/>
                  </a:cubicBezTo>
                  <a:cubicBezTo>
                    <a:pt x="11" y="18"/>
                    <a:pt x="16" y="33"/>
                    <a:pt x="16" y="47"/>
                  </a:cubicBezTo>
                  <a:cubicBezTo>
                    <a:pt x="16" y="62"/>
                    <a:pt x="11" y="76"/>
                    <a:pt x="1" y="90"/>
                  </a:cubicBezTo>
                  <a:cubicBezTo>
                    <a:pt x="0" y="92"/>
                    <a:pt x="1" y="94"/>
                    <a:pt x="4" y="9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00">
              <a:extLst>
                <a:ext uri="{FF2B5EF4-FFF2-40B4-BE49-F238E27FC236}">
                  <a16:creationId xmlns:a16="http://schemas.microsoft.com/office/drawing/2014/main" xmlns="" id="{E552B724-578B-4AD1-807A-EB3579A7BFFB}"/>
                </a:ext>
              </a:extLst>
            </p:cNvPr>
            <p:cNvSpPr>
              <a:spLocks/>
            </p:cNvSpPr>
            <p:nvPr/>
          </p:nvSpPr>
          <p:spPr bwMode="gray">
            <a:xfrm>
              <a:off x="420" y="2487"/>
              <a:ext cx="40" cy="140"/>
            </a:xfrm>
            <a:custGeom>
              <a:avLst/>
              <a:gdLst/>
              <a:ahLst/>
              <a:cxnLst>
                <a:cxn ang="0">
                  <a:pos x="4" y="59"/>
                </a:cxn>
                <a:cxn ang="0">
                  <a:pos x="5" y="59"/>
                </a:cxn>
                <a:cxn ang="0">
                  <a:pos x="10" y="57"/>
                </a:cxn>
                <a:cxn ang="0">
                  <a:pos x="17" y="29"/>
                </a:cxn>
                <a:cxn ang="0">
                  <a:pos x="10" y="2"/>
                </a:cxn>
                <a:cxn ang="0">
                  <a:pos x="4" y="0"/>
                </a:cxn>
                <a:cxn ang="0">
                  <a:pos x="1" y="4"/>
                </a:cxn>
                <a:cxn ang="0">
                  <a:pos x="7" y="29"/>
                </a:cxn>
                <a:cxn ang="0">
                  <a:pos x="0" y="54"/>
                </a:cxn>
                <a:cxn ang="0">
                  <a:pos x="4" y="59"/>
                </a:cxn>
              </a:cxnLst>
              <a:rect l="0" t="0" r="r" b="b"/>
              <a:pathLst>
                <a:path w="17" h="59">
                  <a:moveTo>
                    <a:pt x="4" y="59"/>
                  </a:moveTo>
                  <a:cubicBezTo>
                    <a:pt x="4" y="59"/>
                    <a:pt x="5" y="59"/>
                    <a:pt x="5" y="59"/>
                  </a:cubicBezTo>
                  <a:cubicBezTo>
                    <a:pt x="7" y="59"/>
                    <a:pt x="9" y="58"/>
                    <a:pt x="10" y="57"/>
                  </a:cubicBezTo>
                  <a:cubicBezTo>
                    <a:pt x="14" y="48"/>
                    <a:pt x="17" y="39"/>
                    <a:pt x="17" y="29"/>
                  </a:cubicBezTo>
                  <a:cubicBezTo>
                    <a:pt x="17" y="20"/>
                    <a:pt x="14" y="11"/>
                    <a:pt x="10" y="2"/>
                  </a:cubicBezTo>
                  <a:cubicBezTo>
                    <a:pt x="9" y="1"/>
                    <a:pt x="6" y="0"/>
                    <a:pt x="4" y="0"/>
                  </a:cubicBezTo>
                  <a:cubicBezTo>
                    <a:pt x="1" y="1"/>
                    <a:pt x="0" y="3"/>
                    <a:pt x="1" y="4"/>
                  </a:cubicBezTo>
                  <a:cubicBezTo>
                    <a:pt x="5" y="12"/>
                    <a:pt x="7" y="21"/>
                    <a:pt x="7" y="29"/>
                  </a:cubicBezTo>
                  <a:cubicBezTo>
                    <a:pt x="7" y="38"/>
                    <a:pt x="5" y="46"/>
                    <a:pt x="0" y="54"/>
                  </a:cubicBezTo>
                  <a:cubicBezTo>
                    <a:pt x="0" y="56"/>
                    <a:pt x="1" y="58"/>
                    <a:pt x="4" y="59"/>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101">
              <a:extLst>
                <a:ext uri="{FF2B5EF4-FFF2-40B4-BE49-F238E27FC236}">
                  <a16:creationId xmlns:a16="http://schemas.microsoft.com/office/drawing/2014/main" xmlns="" id="{FB7701C6-F430-436B-B5ED-AD366D25F964}"/>
                </a:ext>
              </a:extLst>
            </p:cNvPr>
            <p:cNvSpPr>
              <a:spLocks noEditPoints="1"/>
            </p:cNvSpPr>
            <p:nvPr/>
          </p:nvSpPr>
          <p:spPr bwMode="gray">
            <a:xfrm>
              <a:off x="200" y="2518"/>
              <a:ext cx="513" cy="357"/>
            </a:xfrm>
            <a:custGeom>
              <a:avLst/>
              <a:gdLst/>
              <a:ahLst/>
              <a:cxnLst>
                <a:cxn ang="0">
                  <a:pos x="208" y="88"/>
                </a:cxn>
                <a:cxn ang="0">
                  <a:pos x="55" y="88"/>
                </a:cxn>
                <a:cxn ang="0">
                  <a:pos x="55" y="2"/>
                </a:cxn>
                <a:cxn ang="0">
                  <a:pos x="53" y="0"/>
                </a:cxn>
                <a:cxn ang="0">
                  <a:pos x="44" y="0"/>
                </a:cxn>
                <a:cxn ang="0">
                  <a:pos x="42" y="2"/>
                </a:cxn>
                <a:cxn ang="0">
                  <a:pos x="42" y="88"/>
                </a:cxn>
                <a:cxn ang="0">
                  <a:pos x="10" y="88"/>
                </a:cxn>
                <a:cxn ang="0">
                  <a:pos x="0" y="97"/>
                </a:cxn>
                <a:cxn ang="0">
                  <a:pos x="0" y="142"/>
                </a:cxn>
                <a:cxn ang="0">
                  <a:pos x="10" y="151"/>
                </a:cxn>
                <a:cxn ang="0">
                  <a:pos x="208" y="151"/>
                </a:cxn>
                <a:cxn ang="0">
                  <a:pos x="217" y="142"/>
                </a:cxn>
                <a:cxn ang="0">
                  <a:pos x="217" y="97"/>
                </a:cxn>
                <a:cxn ang="0">
                  <a:pos x="208" y="88"/>
                </a:cxn>
                <a:cxn ang="0">
                  <a:pos x="30" y="126"/>
                </a:cxn>
                <a:cxn ang="0">
                  <a:pos x="24" y="120"/>
                </a:cxn>
                <a:cxn ang="0">
                  <a:pos x="30" y="114"/>
                </a:cxn>
                <a:cxn ang="0">
                  <a:pos x="36" y="120"/>
                </a:cxn>
                <a:cxn ang="0">
                  <a:pos x="30" y="126"/>
                </a:cxn>
                <a:cxn ang="0">
                  <a:pos x="51" y="126"/>
                </a:cxn>
                <a:cxn ang="0">
                  <a:pos x="46" y="120"/>
                </a:cxn>
                <a:cxn ang="0">
                  <a:pos x="51" y="114"/>
                </a:cxn>
                <a:cxn ang="0">
                  <a:pos x="57" y="120"/>
                </a:cxn>
                <a:cxn ang="0">
                  <a:pos x="51" y="126"/>
                </a:cxn>
                <a:cxn ang="0">
                  <a:pos x="73" y="126"/>
                </a:cxn>
                <a:cxn ang="0">
                  <a:pos x="67" y="120"/>
                </a:cxn>
                <a:cxn ang="0">
                  <a:pos x="73" y="114"/>
                </a:cxn>
                <a:cxn ang="0">
                  <a:pos x="79" y="120"/>
                </a:cxn>
                <a:cxn ang="0">
                  <a:pos x="73" y="126"/>
                </a:cxn>
              </a:cxnLst>
              <a:rect l="0" t="0" r="r" b="b"/>
              <a:pathLst>
                <a:path w="217" h="151">
                  <a:moveTo>
                    <a:pt x="208" y="88"/>
                  </a:moveTo>
                  <a:cubicBezTo>
                    <a:pt x="55" y="88"/>
                    <a:pt x="55" y="88"/>
                    <a:pt x="55" y="88"/>
                  </a:cubicBezTo>
                  <a:cubicBezTo>
                    <a:pt x="55" y="2"/>
                    <a:pt x="55" y="2"/>
                    <a:pt x="55" y="2"/>
                  </a:cubicBezTo>
                  <a:cubicBezTo>
                    <a:pt x="55" y="1"/>
                    <a:pt x="54" y="0"/>
                    <a:pt x="53" y="0"/>
                  </a:cubicBezTo>
                  <a:cubicBezTo>
                    <a:pt x="44" y="0"/>
                    <a:pt x="44" y="0"/>
                    <a:pt x="44" y="0"/>
                  </a:cubicBezTo>
                  <a:cubicBezTo>
                    <a:pt x="43" y="0"/>
                    <a:pt x="42" y="1"/>
                    <a:pt x="42" y="2"/>
                  </a:cubicBezTo>
                  <a:cubicBezTo>
                    <a:pt x="42" y="88"/>
                    <a:pt x="42" y="88"/>
                    <a:pt x="42" y="88"/>
                  </a:cubicBezTo>
                  <a:cubicBezTo>
                    <a:pt x="10" y="88"/>
                    <a:pt x="10" y="88"/>
                    <a:pt x="10" y="88"/>
                  </a:cubicBezTo>
                  <a:cubicBezTo>
                    <a:pt x="5" y="88"/>
                    <a:pt x="0" y="92"/>
                    <a:pt x="0" y="97"/>
                  </a:cubicBezTo>
                  <a:cubicBezTo>
                    <a:pt x="0" y="142"/>
                    <a:pt x="0" y="142"/>
                    <a:pt x="0" y="142"/>
                  </a:cubicBezTo>
                  <a:cubicBezTo>
                    <a:pt x="0" y="147"/>
                    <a:pt x="5" y="151"/>
                    <a:pt x="10" y="151"/>
                  </a:cubicBezTo>
                  <a:cubicBezTo>
                    <a:pt x="208" y="151"/>
                    <a:pt x="208" y="151"/>
                    <a:pt x="208" y="151"/>
                  </a:cubicBezTo>
                  <a:cubicBezTo>
                    <a:pt x="213" y="151"/>
                    <a:pt x="217" y="147"/>
                    <a:pt x="217" y="142"/>
                  </a:cubicBezTo>
                  <a:cubicBezTo>
                    <a:pt x="217" y="97"/>
                    <a:pt x="217" y="97"/>
                    <a:pt x="217" y="97"/>
                  </a:cubicBezTo>
                  <a:cubicBezTo>
                    <a:pt x="217" y="92"/>
                    <a:pt x="213" y="88"/>
                    <a:pt x="208" y="88"/>
                  </a:cubicBezTo>
                  <a:close/>
                  <a:moveTo>
                    <a:pt x="30" y="126"/>
                  </a:moveTo>
                  <a:cubicBezTo>
                    <a:pt x="27" y="126"/>
                    <a:pt x="24" y="123"/>
                    <a:pt x="24" y="120"/>
                  </a:cubicBezTo>
                  <a:cubicBezTo>
                    <a:pt x="24" y="117"/>
                    <a:pt x="27" y="114"/>
                    <a:pt x="30" y="114"/>
                  </a:cubicBezTo>
                  <a:cubicBezTo>
                    <a:pt x="33" y="114"/>
                    <a:pt x="36" y="117"/>
                    <a:pt x="36" y="120"/>
                  </a:cubicBezTo>
                  <a:cubicBezTo>
                    <a:pt x="36" y="123"/>
                    <a:pt x="33" y="126"/>
                    <a:pt x="30" y="126"/>
                  </a:cubicBezTo>
                  <a:close/>
                  <a:moveTo>
                    <a:pt x="51" y="126"/>
                  </a:moveTo>
                  <a:cubicBezTo>
                    <a:pt x="48" y="126"/>
                    <a:pt x="46" y="123"/>
                    <a:pt x="46" y="120"/>
                  </a:cubicBezTo>
                  <a:cubicBezTo>
                    <a:pt x="46" y="117"/>
                    <a:pt x="48" y="114"/>
                    <a:pt x="51" y="114"/>
                  </a:cubicBezTo>
                  <a:cubicBezTo>
                    <a:pt x="55" y="114"/>
                    <a:pt x="57" y="117"/>
                    <a:pt x="57" y="120"/>
                  </a:cubicBezTo>
                  <a:cubicBezTo>
                    <a:pt x="57" y="123"/>
                    <a:pt x="55" y="126"/>
                    <a:pt x="51" y="126"/>
                  </a:cubicBezTo>
                  <a:close/>
                  <a:moveTo>
                    <a:pt x="73" y="126"/>
                  </a:moveTo>
                  <a:cubicBezTo>
                    <a:pt x="70" y="126"/>
                    <a:pt x="67" y="123"/>
                    <a:pt x="67" y="120"/>
                  </a:cubicBezTo>
                  <a:cubicBezTo>
                    <a:pt x="67" y="117"/>
                    <a:pt x="70" y="114"/>
                    <a:pt x="73" y="114"/>
                  </a:cubicBezTo>
                  <a:cubicBezTo>
                    <a:pt x="76" y="114"/>
                    <a:pt x="79" y="117"/>
                    <a:pt x="79" y="120"/>
                  </a:cubicBezTo>
                  <a:cubicBezTo>
                    <a:pt x="79" y="123"/>
                    <a:pt x="76" y="126"/>
                    <a:pt x="73" y="126"/>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4" name="直接连接符 23">
            <a:extLst>
              <a:ext uri="{FF2B5EF4-FFF2-40B4-BE49-F238E27FC236}">
                <a16:creationId xmlns:a16="http://schemas.microsoft.com/office/drawing/2014/main" xmlns="" id="{0B0654C3-DD53-4B32-86B4-AE2D0E43C59B}"/>
              </a:ext>
            </a:extLst>
          </p:cNvPr>
          <p:cNvCxnSpPr/>
          <p:nvPr/>
        </p:nvCxnSpPr>
        <p:spPr bwMode="gray">
          <a:xfrm>
            <a:off x="7727156" y="3962238"/>
            <a:ext cx="1317592" cy="7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1720AB82-BA04-4D9C-A90C-4BB45192BF04}"/>
              </a:ext>
            </a:extLst>
          </p:cNvPr>
          <p:cNvSpPr/>
          <p:nvPr/>
        </p:nvSpPr>
        <p:spPr bwMode="gray">
          <a:xfrm>
            <a:off x="2719064" y="3757072"/>
            <a:ext cx="399468" cy="307777"/>
          </a:xfrm>
          <a:prstGeom prst="rect">
            <a:avLst/>
          </a:prstGeom>
          <a:solidFill>
            <a:srgbClr val="FDD351"/>
          </a:solidFill>
        </p:spPr>
        <p:txBody>
          <a:bodyPr wrap="none">
            <a:noAutofit/>
          </a:bodyPr>
          <a:lstStyle/>
          <a:p>
            <a:pP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V6</a:t>
            </a:r>
          </a:p>
        </p:txBody>
      </p:sp>
      <p:sp>
        <p:nvSpPr>
          <p:cNvPr id="29" name="矩形 28">
            <a:extLst>
              <a:ext uri="{FF2B5EF4-FFF2-40B4-BE49-F238E27FC236}">
                <a16:creationId xmlns:a16="http://schemas.microsoft.com/office/drawing/2014/main" xmlns="" id="{CADAC260-C250-4271-8DCC-2D4A1D0B1195}"/>
              </a:ext>
            </a:extLst>
          </p:cNvPr>
          <p:cNvSpPr/>
          <p:nvPr/>
        </p:nvSpPr>
        <p:spPr bwMode="gray">
          <a:xfrm>
            <a:off x="8300298" y="3757072"/>
            <a:ext cx="399468" cy="307777"/>
          </a:xfrm>
          <a:prstGeom prst="rect">
            <a:avLst/>
          </a:prstGeom>
          <a:solidFill>
            <a:srgbClr val="FDD351"/>
          </a:solidFill>
        </p:spPr>
        <p:txBody>
          <a:bodyPr wrap="none">
            <a:noAutofit/>
          </a:bodyPr>
          <a:lstStyle/>
          <a:p>
            <a:pP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V6</a:t>
            </a:r>
          </a:p>
        </p:txBody>
      </p:sp>
      <p:sp>
        <p:nvSpPr>
          <p:cNvPr id="34" name="矩形 33">
            <a:extLst>
              <a:ext uri="{FF2B5EF4-FFF2-40B4-BE49-F238E27FC236}">
                <a16:creationId xmlns:a16="http://schemas.microsoft.com/office/drawing/2014/main" xmlns="" id="{70B45F0C-0C06-4A31-90FD-70C530346436}"/>
              </a:ext>
            </a:extLst>
          </p:cNvPr>
          <p:cNvSpPr/>
          <p:nvPr/>
        </p:nvSpPr>
        <p:spPr bwMode="gray">
          <a:xfrm>
            <a:off x="6826536" y="3099337"/>
            <a:ext cx="1860608" cy="523220"/>
          </a:xfrm>
          <a:prstGeom prst="rect">
            <a:avLst/>
          </a:prstGeom>
        </p:spPr>
        <p:txBody>
          <a:bodyPr wrap="squar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IPv4/IPv6 dual-stack access</a:t>
            </a:r>
          </a:p>
          <a:p>
            <a:pPr algn="ctr" defTabSz="914210" fontAlgn="ctr">
              <a:spcBef>
                <a:spcPts val="0"/>
              </a:spcBef>
              <a:spcAft>
                <a:spcPts val="0"/>
              </a:spcAft>
            </a:pPr>
            <a:endPar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D44B68B7-AF2C-456F-92EE-5116EADC1FEF}"/>
              </a:ext>
            </a:extLst>
          </p:cNvPr>
          <p:cNvSpPr/>
          <p:nvPr/>
        </p:nvSpPr>
        <p:spPr bwMode="gray">
          <a:xfrm>
            <a:off x="2719064" y="4287488"/>
            <a:ext cx="399468" cy="307777"/>
          </a:xfrm>
          <a:prstGeom prst="rect">
            <a:avLst/>
          </a:prstGeom>
          <a:solidFill>
            <a:srgbClr val="AFD89C"/>
          </a:solidFill>
        </p:spPr>
        <p:txBody>
          <a:bodyPr wrap="none">
            <a:noAutofit/>
          </a:bodyPr>
          <a:lstStyle/>
          <a:p>
            <a:pPr defTabSz="342877"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V4</a:t>
            </a:r>
          </a:p>
        </p:txBody>
      </p:sp>
      <p:sp>
        <p:nvSpPr>
          <p:cNvPr id="37" name="矩形 36">
            <a:extLst>
              <a:ext uri="{FF2B5EF4-FFF2-40B4-BE49-F238E27FC236}">
                <a16:creationId xmlns:a16="http://schemas.microsoft.com/office/drawing/2014/main" xmlns="" id="{232F3DC7-EFDA-4403-9256-CE016DC8E4D0}"/>
              </a:ext>
            </a:extLst>
          </p:cNvPr>
          <p:cNvSpPr/>
          <p:nvPr/>
        </p:nvSpPr>
        <p:spPr bwMode="gray">
          <a:xfrm>
            <a:off x="733815" y="4195424"/>
            <a:ext cx="968534"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IPv4 service</a:t>
            </a:r>
          </a:p>
        </p:txBody>
      </p:sp>
      <p:grpSp>
        <p:nvGrpSpPr>
          <p:cNvPr id="38" name="Group 97">
            <a:extLst>
              <a:ext uri="{FF2B5EF4-FFF2-40B4-BE49-F238E27FC236}">
                <a16:creationId xmlns:a16="http://schemas.microsoft.com/office/drawing/2014/main" xmlns="" id="{D71BA231-9276-40CD-B3E1-D39950F3782B}"/>
              </a:ext>
            </a:extLst>
          </p:cNvPr>
          <p:cNvGrpSpPr>
            <a:grpSpLocks noChangeAspect="1"/>
          </p:cNvGrpSpPr>
          <p:nvPr/>
        </p:nvGrpSpPr>
        <p:grpSpPr bwMode="gray">
          <a:xfrm flipH="1">
            <a:off x="1887854" y="4068937"/>
            <a:ext cx="474115" cy="468441"/>
            <a:chOff x="200" y="2445"/>
            <a:chExt cx="513" cy="430"/>
          </a:xfrm>
          <a:solidFill>
            <a:schemeClr val="tx1"/>
          </a:solidFill>
        </p:grpSpPr>
        <p:sp>
          <p:nvSpPr>
            <p:cNvPr id="39" name="Freeform 98">
              <a:extLst>
                <a:ext uri="{FF2B5EF4-FFF2-40B4-BE49-F238E27FC236}">
                  <a16:creationId xmlns:a16="http://schemas.microsoft.com/office/drawing/2014/main" xmlns="" id="{4385742B-E30C-4DF1-AA55-5AB479752B5F}"/>
                </a:ext>
              </a:extLst>
            </p:cNvPr>
            <p:cNvSpPr>
              <a:spLocks/>
            </p:cNvSpPr>
            <p:nvPr/>
          </p:nvSpPr>
          <p:spPr bwMode="gray">
            <a:xfrm>
              <a:off x="363" y="2516"/>
              <a:ext cx="31" cy="80"/>
            </a:xfrm>
            <a:custGeom>
              <a:avLst/>
              <a:gdLst/>
              <a:ahLst/>
              <a:cxnLst>
                <a:cxn ang="0">
                  <a:pos x="5" y="34"/>
                </a:cxn>
                <a:cxn ang="0">
                  <a:pos x="6" y="34"/>
                </a:cxn>
                <a:cxn ang="0">
                  <a:pos x="11" y="32"/>
                </a:cxn>
                <a:cxn ang="0">
                  <a:pos x="13" y="17"/>
                </a:cxn>
                <a:cxn ang="0">
                  <a:pos x="11" y="3"/>
                </a:cxn>
                <a:cxn ang="0">
                  <a:pos x="5" y="1"/>
                </a:cxn>
                <a:cxn ang="0">
                  <a:pos x="1" y="5"/>
                </a:cxn>
                <a:cxn ang="0">
                  <a:pos x="1" y="5"/>
                </a:cxn>
                <a:cxn ang="0">
                  <a:pos x="3" y="17"/>
                </a:cxn>
                <a:cxn ang="0">
                  <a:pos x="1" y="30"/>
                </a:cxn>
                <a:cxn ang="0">
                  <a:pos x="5" y="34"/>
                </a:cxn>
              </a:cxnLst>
              <a:rect l="0" t="0" r="r" b="b"/>
              <a:pathLst>
                <a:path w="13" h="34">
                  <a:moveTo>
                    <a:pt x="5" y="34"/>
                  </a:moveTo>
                  <a:cubicBezTo>
                    <a:pt x="5" y="34"/>
                    <a:pt x="6" y="34"/>
                    <a:pt x="6" y="34"/>
                  </a:cubicBezTo>
                  <a:cubicBezTo>
                    <a:pt x="8" y="34"/>
                    <a:pt x="10" y="33"/>
                    <a:pt x="11" y="32"/>
                  </a:cubicBezTo>
                  <a:cubicBezTo>
                    <a:pt x="12" y="27"/>
                    <a:pt x="13" y="22"/>
                    <a:pt x="13" y="17"/>
                  </a:cubicBezTo>
                  <a:cubicBezTo>
                    <a:pt x="13" y="13"/>
                    <a:pt x="12" y="8"/>
                    <a:pt x="11" y="3"/>
                  </a:cubicBezTo>
                  <a:cubicBezTo>
                    <a:pt x="10" y="1"/>
                    <a:pt x="8" y="0"/>
                    <a:pt x="5" y="1"/>
                  </a:cubicBezTo>
                  <a:cubicBezTo>
                    <a:pt x="2" y="1"/>
                    <a:pt x="0" y="3"/>
                    <a:pt x="1" y="5"/>
                  </a:cubicBezTo>
                  <a:cubicBezTo>
                    <a:pt x="1" y="5"/>
                    <a:pt x="1" y="5"/>
                    <a:pt x="1" y="5"/>
                  </a:cubicBezTo>
                  <a:cubicBezTo>
                    <a:pt x="3" y="9"/>
                    <a:pt x="3" y="13"/>
                    <a:pt x="3" y="17"/>
                  </a:cubicBezTo>
                  <a:cubicBezTo>
                    <a:pt x="3" y="22"/>
                    <a:pt x="2" y="26"/>
                    <a:pt x="1" y="30"/>
                  </a:cubicBezTo>
                  <a:cubicBezTo>
                    <a:pt x="0" y="32"/>
                    <a:pt x="2" y="34"/>
                    <a:pt x="5" y="3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99">
              <a:extLst>
                <a:ext uri="{FF2B5EF4-FFF2-40B4-BE49-F238E27FC236}">
                  <a16:creationId xmlns:a16="http://schemas.microsoft.com/office/drawing/2014/main" xmlns="" id="{5C61D1CB-943B-4956-9E10-51D9C106A18B}"/>
                </a:ext>
              </a:extLst>
            </p:cNvPr>
            <p:cNvSpPr>
              <a:spLocks/>
            </p:cNvSpPr>
            <p:nvPr/>
          </p:nvSpPr>
          <p:spPr bwMode="gray">
            <a:xfrm>
              <a:off x="465" y="2445"/>
              <a:ext cx="61" cy="224"/>
            </a:xfrm>
            <a:custGeom>
              <a:avLst/>
              <a:gdLst/>
              <a:ahLst/>
              <a:cxnLst>
                <a:cxn ang="0">
                  <a:pos x="4" y="94"/>
                </a:cxn>
                <a:cxn ang="0">
                  <a:pos x="6" y="95"/>
                </a:cxn>
                <a:cxn ang="0">
                  <a:pos x="11" y="93"/>
                </a:cxn>
                <a:cxn ang="0">
                  <a:pos x="26" y="47"/>
                </a:cxn>
                <a:cxn ang="0">
                  <a:pos x="11" y="2"/>
                </a:cxn>
                <a:cxn ang="0">
                  <a:pos x="4" y="0"/>
                </a:cxn>
                <a:cxn ang="0">
                  <a:pos x="1" y="5"/>
                </a:cxn>
                <a:cxn ang="0">
                  <a:pos x="1" y="5"/>
                </a:cxn>
                <a:cxn ang="0">
                  <a:pos x="16" y="47"/>
                </a:cxn>
                <a:cxn ang="0">
                  <a:pos x="1" y="90"/>
                </a:cxn>
                <a:cxn ang="0">
                  <a:pos x="4" y="94"/>
                </a:cxn>
              </a:cxnLst>
              <a:rect l="0" t="0" r="r" b="b"/>
              <a:pathLst>
                <a:path w="26" h="95">
                  <a:moveTo>
                    <a:pt x="4" y="94"/>
                  </a:moveTo>
                  <a:cubicBezTo>
                    <a:pt x="5" y="95"/>
                    <a:pt x="5" y="95"/>
                    <a:pt x="6" y="95"/>
                  </a:cubicBezTo>
                  <a:cubicBezTo>
                    <a:pt x="8" y="95"/>
                    <a:pt x="10" y="94"/>
                    <a:pt x="11" y="93"/>
                  </a:cubicBezTo>
                  <a:cubicBezTo>
                    <a:pt x="21" y="78"/>
                    <a:pt x="26" y="63"/>
                    <a:pt x="26" y="47"/>
                  </a:cubicBezTo>
                  <a:cubicBezTo>
                    <a:pt x="26" y="32"/>
                    <a:pt x="21" y="16"/>
                    <a:pt x="11" y="2"/>
                  </a:cubicBezTo>
                  <a:cubicBezTo>
                    <a:pt x="9" y="0"/>
                    <a:pt x="6" y="0"/>
                    <a:pt x="4" y="0"/>
                  </a:cubicBezTo>
                  <a:cubicBezTo>
                    <a:pt x="1" y="1"/>
                    <a:pt x="0" y="3"/>
                    <a:pt x="1" y="5"/>
                  </a:cubicBezTo>
                  <a:cubicBezTo>
                    <a:pt x="1" y="5"/>
                    <a:pt x="1" y="5"/>
                    <a:pt x="1" y="5"/>
                  </a:cubicBezTo>
                  <a:cubicBezTo>
                    <a:pt x="11" y="18"/>
                    <a:pt x="16" y="33"/>
                    <a:pt x="16" y="47"/>
                  </a:cubicBezTo>
                  <a:cubicBezTo>
                    <a:pt x="16" y="62"/>
                    <a:pt x="11" y="76"/>
                    <a:pt x="1" y="90"/>
                  </a:cubicBezTo>
                  <a:cubicBezTo>
                    <a:pt x="0" y="92"/>
                    <a:pt x="1" y="94"/>
                    <a:pt x="4" y="9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00">
              <a:extLst>
                <a:ext uri="{FF2B5EF4-FFF2-40B4-BE49-F238E27FC236}">
                  <a16:creationId xmlns:a16="http://schemas.microsoft.com/office/drawing/2014/main" xmlns="" id="{64C55609-B732-4132-99EA-2B30D9077DF9}"/>
                </a:ext>
              </a:extLst>
            </p:cNvPr>
            <p:cNvSpPr>
              <a:spLocks/>
            </p:cNvSpPr>
            <p:nvPr/>
          </p:nvSpPr>
          <p:spPr bwMode="gray">
            <a:xfrm>
              <a:off x="420" y="2487"/>
              <a:ext cx="40" cy="140"/>
            </a:xfrm>
            <a:custGeom>
              <a:avLst/>
              <a:gdLst/>
              <a:ahLst/>
              <a:cxnLst>
                <a:cxn ang="0">
                  <a:pos x="4" y="59"/>
                </a:cxn>
                <a:cxn ang="0">
                  <a:pos x="5" y="59"/>
                </a:cxn>
                <a:cxn ang="0">
                  <a:pos x="10" y="57"/>
                </a:cxn>
                <a:cxn ang="0">
                  <a:pos x="17" y="29"/>
                </a:cxn>
                <a:cxn ang="0">
                  <a:pos x="10" y="2"/>
                </a:cxn>
                <a:cxn ang="0">
                  <a:pos x="4" y="0"/>
                </a:cxn>
                <a:cxn ang="0">
                  <a:pos x="1" y="4"/>
                </a:cxn>
                <a:cxn ang="0">
                  <a:pos x="7" y="29"/>
                </a:cxn>
                <a:cxn ang="0">
                  <a:pos x="0" y="54"/>
                </a:cxn>
                <a:cxn ang="0">
                  <a:pos x="4" y="59"/>
                </a:cxn>
              </a:cxnLst>
              <a:rect l="0" t="0" r="r" b="b"/>
              <a:pathLst>
                <a:path w="17" h="59">
                  <a:moveTo>
                    <a:pt x="4" y="59"/>
                  </a:moveTo>
                  <a:cubicBezTo>
                    <a:pt x="4" y="59"/>
                    <a:pt x="5" y="59"/>
                    <a:pt x="5" y="59"/>
                  </a:cubicBezTo>
                  <a:cubicBezTo>
                    <a:pt x="7" y="59"/>
                    <a:pt x="9" y="58"/>
                    <a:pt x="10" y="57"/>
                  </a:cubicBezTo>
                  <a:cubicBezTo>
                    <a:pt x="14" y="48"/>
                    <a:pt x="17" y="39"/>
                    <a:pt x="17" y="29"/>
                  </a:cubicBezTo>
                  <a:cubicBezTo>
                    <a:pt x="17" y="20"/>
                    <a:pt x="14" y="11"/>
                    <a:pt x="10" y="2"/>
                  </a:cubicBezTo>
                  <a:cubicBezTo>
                    <a:pt x="9" y="1"/>
                    <a:pt x="6" y="0"/>
                    <a:pt x="4" y="0"/>
                  </a:cubicBezTo>
                  <a:cubicBezTo>
                    <a:pt x="1" y="1"/>
                    <a:pt x="0" y="3"/>
                    <a:pt x="1" y="4"/>
                  </a:cubicBezTo>
                  <a:cubicBezTo>
                    <a:pt x="5" y="12"/>
                    <a:pt x="7" y="21"/>
                    <a:pt x="7" y="29"/>
                  </a:cubicBezTo>
                  <a:cubicBezTo>
                    <a:pt x="7" y="38"/>
                    <a:pt x="5" y="46"/>
                    <a:pt x="0" y="54"/>
                  </a:cubicBezTo>
                  <a:cubicBezTo>
                    <a:pt x="0" y="56"/>
                    <a:pt x="1" y="58"/>
                    <a:pt x="4" y="59"/>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01">
              <a:extLst>
                <a:ext uri="{FF2B5EF4-FFF2-40B4-BE49-F238E27FC236}">
                  <a16:creationId xmlns:a16="http://schemas.microsoft.com/office/drawing/2014/main" xmlns="" id="{C7EC143D-933A-4744-9B6C-05D6631BFDC8}"/>
                </a:ext>
              </a:extLst>
            </p:cNvPr>
            <p:cNvSpPr>
              <a:spLocks noEditPoints="1"/>
            </p:cNvSpPr>
            <p:nvPr/>
          </p:nvSpPr>
          <p:spPr bwMode="gray">
            <a:xfrm>
              <a:off x="200" y="2518"/>
              <a:ext cx="513" cy="357"/>
            </a:xfrm>
            <a:custGeom>
              <a:avLst/>
              <a:gdLst/>
              <a:ahLst/>
              <a:cxnLst>
                <a:cxn ang="0">
                  <a:pos x="208" y="88"/>
                </a:cxn>
                <a:cxn ang="0">
                  <a:pos x="55" y="88"/>
                </a:cxn>
                <a:cxn ang="0">
                  <a:pos x="55" y="2"/>
                </a:cxn>
                <a:cxn ang="0">
                  <a:pos x="53" y="0"/>
                </a:cxn>
                <a:cxn ang="0">
                  <a:pos x="44" y="0"/>
                </a:cxn>
                <a:cxn ang="0">
                  <a:pos x="42" y="2"/>
                </a:cxn>
                <a:cxn ang="0">
                  <a:pos x="42" y="88"/>
                </a:cxn>
                <a:cxn ang="0">
                  <a:pos x="10" y="88"/>
                </a:cxn>
                <a:cxn ang="0">
                  <a:pos x="0" y="97"/>
                </a:cxn>
                <a:cxn ang="0">
                  <a:pos x="0" y="142"/>
                </a:cxn>
                <a:cxn ang="0">
                  <a:pos x="10" y="151"/>
                </a:cxn>
                <a:cxn ang="0">
                  <a:pos x="208" y="151"/>
                </a:cxn>
                <a:cxn ang="0">
                  <a:pos x="217" y="142"/>
                </a:cxn>
                <a:cxn ang="0">
                  <a:pos x="217" y="97"/>
                </a:cxn>
                <a:cxn ang="0">
                  <a:pos x="208" y="88"/>
                </a:cxn>
                <a:cxn ang="0">
                  <a:pos x="30" y="126"/>
                </a:cxn>
                <a:cxn ang="0">
                  <a:pos x="24" y="120"/>
                </a:cxn>
                <a:cxn ang="0">
                  <a:pos x="30" y="114"/>
                </a:cxn>
                <a:cxn ang="0">
                  <a:pos x="36" y="120"/>
                </a:cxn>
                <a:cxn ang="0">
                  <a:pos x="30" y="126"/>
                </a:cxn>
                <a:cxn ang="0">
                  <a:pos x="51" y="126"/>
                </a:cxn>
                <a:cxn ang="0">
                  <a:pos x="46" y="120"/>
                </a:cxn>
                <a:cxn ang="0">
                  <a:pos x="51" y="114"/>
                </a:cxn>
                <a:cxn ang="0">
                  <a:pos x="57" y="120"/>
                </a:cxn>
                <a:cxn ang="0">
                  <a:pos x="51" y="126"/>
                </a:cxn>
                <a:cxn ang="0">
                  <a:pos x="73" y="126"/>
                </a:cxn>
                <a:cxn ang="0">
                  <a:pos x="67" y="120"/>
                </a:cxn>
                <a:cxn ang="0">
                  <a:pos x="73" y="114"/>
                </a:cxn>
                <a:cxn ang="0">
                  <a:pos x="79" y="120"/>
                </a:cxn>
                <a:cxn ang="0">
                  <a:pos x="73" y="126"/>
                </a:cxn>
              </a:cxnLst>
              <a:rect l="0" t="0" r="r" b="b"/>
              <a:pathLst>
                <a:path w="217" h="151">
                  <a:moveTo>
                    <a:pt x="208" y="88"/>
                  </a:moveTo>
                  <a:cubicBezTo>
                    <a:pt x="55" y="88"/>
                    <a:pt x="55" y="88"/>
                    <a:pt x="55" y="88"/>
                  </a:cubicBezTo>
                  <a:cubicBezTo>
                    <a:pt x="55" y="2"/>
                    <a:pt x="55" y="2"/>
                    <a:pt x="55" y="2"/>
                  </a:cubicBezTo>
                  <a:cubicBezTo>
                    <a:pt x="55" y="1"/>
                    <a:pt x="54" y="0"/>
                    <a:pt x="53" y="0"/>
                  </a:cubicBezTo>
                  <a:cubicBezTo>
                    <a:pt x="44" y="0"/>
                    <a:pt x="44" y="0"/>
                    <a:pt x="44" y="0"/>
                  </a:cubicBezTo>
                  <a:cubicBezTo>
                    <a:pt x="43" y="0"/>
                    <a:pt x="42" y="1"/>
                    <a:pt x="42" y="2"/>
                  </a:cubicBezTo>
                  <a:cubicBezTo>
                    <a:pt x="42" y="88"/>
                    <a:pt x="42" y="88"/>
                    <a:pt x="42" y="88"/>
                  </a:cubicBezTo>
                  <a:cubicBezTo>
                    <a:pt x="10" y="88"/>
                    <a:pt x="10" y="88"/>
                    <a:pt x="10" y="88"/>
                  </a:cubicBezTo>
                  <a:cubicBezTo>
                    <a:pt x="5" y="88"/>
                    <a:pt x="0" y="92"/>
                    <a:pt x="0" y="97"/>
                  </a:cubicBezTo>
                  <a:cubicBezTo>
                    <a:pt x="0" y="142"/>
                    <a:pt x="0" y="142"/>
                    <a:pt x="0" y="142"/>
                  </a:cubicBezTo>
                  <a:cubicBezTo>
                    <a:pt x="0" y="147"/>
                    <a:pt x="5" y="151"/>
                    <a:pt x="10" y="151"/>
                  </a:cubicBezTo>
                  <a:cubicBezTo>
                    <a:pt x="208" y="151"/>
                    <a:pt x="208" y="151"/>
                    <a:pt x="208" y="151"/>
                  </a:cubicBezTo>
                  <a:cubicBezTo>
                    <a:pt x="213" y="151"/>
                    <a:pt x="217" y="147"/>
                    <a:pt x="217" y="142"/>
                  </a:cubicBezTo>
                  <a:cubicBezTo>
                    <a:pt x="217" y="97"/>
                    <a:pt x="217" y="97"/>
                    <a:pt x="217" y="97"/>
                  </a:cubicBezTo>
                  <a:cubicBezTo>
                    <a:pt x="217" y="92"/>
                    <a:pt x="213" y="88"/>
                    <a:pt x="208" y="88"/>
                  </a:cubicBezTo>
                  <a:close/>
                  <a:moveTo>
                    <a:pt x="30" y="126"/>
                  </a:moveTo>
                  <a:cubicBezTo>
                    <a:pt x="27" y="126"/>
                    <a:pt x="24" y="123"/>
                    <a:pt x="24" y="120"/>
                  </a:cubicBezTo>
                  <a:cubicBezTo>
                    <a:pt x="24" y="117"/>
                    <a:pt x="27" y="114"/>
                    <a:pt x="30" y="114"/>
                  </a:cubicBezTo>
                  <a:cubicBezTo>
                    <a:pt x="33" y="114"/>
                    <a:pt x="36" y="117"/>
                    <a:pt x="36" y="120"/>
                  </a:cubicBezTo>
                  <a:cubicBezTo>
                    <a:pt x="36" y="123"/>
                    <a:pt x="33" y="126"/>
                    <a:pt x="30" y="126"/>
                  </a:cubicBezTo>
                  <a:close/>
                  <a:moveTo>
                    <a:pt x="51" y="126"/>
                  </a:moveTo>
                  <a:cubicBezTo>
                    <a:pt x="48" y="126"/>
                    <a:pt x="46" y="123"/>
                    <a:pt x="46" y="120"/>
                  </a:cubicBezTo>
                  <a:cubicBezTo>
                    <a:pt x="46" y="117"/>
                    <a:pt x="48" y="114"/>
                    <a:pt x="51" y="114"/>
                  </a:cubicBezTo>
                  <a:cubicBezTo>
                    <a:pt x="55" y="114"/>
                    <a:pt x="57" y="117"/>
                    <a:pt x="57" y="120"/>
                  </a:cubicBezTo>
                  <a:cubicBezTo>
                    <a:pt x="57" y="123"/>
                    <a:pt x="55" y="126"/>
                    <a:pt x="51" y="126"/>
                  </a:cubicBezTo>
                  <a:close/>
                  <a:moveTo>
                    <a:pt x="73" y="126"/>
                  </a:moveTo>
                  <a:cubicBezTo>
                    <a:pt x="70" y="126"/>
                    <a:pt x="67" y="123"/>
                    <a:pt x="67" y="120"/>
                  </a:cubicBezTo>
                  <a:cubicBezTo>
                    <a:pt x="67" y="117"/>
                    <a:pt x="70" y="114"/>
                    <a:pt x="73" y="114"/>
                  </a:cubicBezTo>
                  <a:cubicBezTo>
                    <a:pt x="76" y="114"/>
                    <a:pt x="79" y="117"/>
                    <a:pt x="79" y="120"/>
                  </a:cubicBezTo>
                  <a:cubicBezTo>
                    <a:pt x="79" y="123"/>
                    <a:pt x="76" y="126"/>
                    <a:pt x="73" y="126"/>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矩形 43">
            <a:extLst>
              <a:ext uri="{FF2B5EF4-FFF2-40B4-BE49-F238E27FC236}">
                <a16:creationId xmlns:a16="http://schemas.microsoft.com/office/drawing/2014/main" xmlns="" id="{83CAA28B-1E5B-4464-B243-59ED99A19FF6}"/>
              </a:ext>
            </a:extLst>
          </p:cNvPr>
          <p:cNvSpPr/>
          <p:nvPr/>
        </p:nvSpPr>
        <p:spPr bwMode="gray">
          <a:xfrm>
            <a:off x="8287676" y="4287488"/>
            <a:ext cx="399468" cy="307777"/>
          </a:xfrm>
          <a:prstGeom prst="rect">
            <a:avLst/>
          </a:prstGeom>
          <a:solidFill>
            <a:srgbClr val="AFD89C"/>
          </a:solidFill>
        </p:spPr>
        <p:txBody>
          <a:bodyPr wrap="none">
            <a:noAutofit/>
          </a:bodyPr>
          <a:lstStyle/>
          <a:p>
            <a:pPr defTabSz="342877"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V4</a:t>
            </a:r>
          </a:p>
        </p:txBody>
      </p:sp>
      <p:grpSp>
        <p:nvGrpSpPr>
          <p:cNvPr id="45" name="Group 97">
            <a:extLst>
              <a:ext uri="{FF2B5EF4-FFF2-40B4-BE49-F238E27FC236}">
                <a16:creationId xmlns:a16="http://schemas.microsoft.com/office/drawing/2014/main" xmlns="" id="{37A7983F-5A44-4ACA-BD52-22271B1EE628}"/>
              </a:ext>
            </a:extLst>
          </p:cNvPr>
          <p:cNvGrpSpPr>
            <a:grpSpLocks noChangeAspect="1"/>
          </p:cNvGrpSpPr>
          <p:nvPr/>
        </p:nvGrpSpPr>
        <p:grpSpPr bwMode="gray">
          <a:xfrm flipH="1">
            <a:off x="9045985" y="4026396"/>
            <a:ext cx="474115" cy="468441"/>
            <a:chOff x="200" y="2445"/>
            <a:chExt cx="513" cy="430"/>
          </a:xfrm>
          <a:solidFill>
            <a:schemeClr val="tx1"/>
          </a:solidFill>
        </p:grpSpPr>
        <p:sp>
          <p:nvSpPr>
            <p:cNvPr id="46" name="Freeform 98">
              <a:extLst>
                <a:ext uri="{FF2B5EF4-FFF2-40B4-BE49-F238E27FC236}">
                  <a16:creationId xmlns:a16="http://schemas.microsoft.com/office/drawing/2014/main" xmlns="" id="{12BE8894-BE22-4506-825D-D8C20C70A5D0}"/>
                </a:ext>
              </a:extLst>
            </p:cNvPr>
            <p:cNvSpPr>
              <a:spLocks/>
            </p:cNvSpPr>
            <p:nvPr/>
          </p:nvSpPr>
          <p:spPr bwMode="gray">
            <a:xfrm>
              <a:off x="363" y="2516"/>
              <a:ext cx="31" cy="80"/>
            </a:xfrm>
            <a:custGeom>
              <a:avLst/>
              <a:gdLst/>
              <a:ahLst/>
              <a:cxnLst>
                <a:cxn ang="0">
                  <a:pos x="5" y="34"/>
                </a:cxn>
                <a:cxn ang="0">
                  <a:pos x="6" y="34"/>
                </a:cxn>
                <a:cxn ang="0">
                  <a:pos x="11" y="32"/>
                </a:cxn>
                <a:cxn ang="0">
                  <a:pos x="13" y="17"/>
                </a:cxn>
                <a:cxn ang="0">
                  <a:pos x="11" y="3"/>
                </a:cxn>
                <a:cxn ang="0">
                  <a:pos x="5" y="1"/>
                </a:cxn>
                <a:cxn ang="0">
                  <a:pos x="1" y="5"/>
                </a:cxn>
                <a:cxn ang="0">
                  <a:pos x="1" y="5"/>
                </a:cxn>
                <a:cxn ang="0">
                  <a:pos x="3" y="17"/>
                </a:cxn>
                <a:cxn ang="0">
                  <a:pos x="1" y="30"/>
                </a:cxn>
                <a:cxn ang="0">
                  <a:pos x="5" y="34"/>
                </a:cxn>
              </a:cxnLst>
              <a:rect l="0" t="0" r="r" b="b"/>
              <a:pathLst>
                <a:path w="13" h="34">
                  <a:moveTo>
                    <a:pt x="5" y="34"/>
                  </a:moveTo>
                  <a:cubicBezTo>
                    <a:pt x="5" y="34"/>
                    <a:pt x="6" y="34"/>
                    <a:pt x="6" y="34"/>
                  </a:cubicBezTo>
                  <a:cubicBezTo>
                    <a:pt x="8" y="34"/>
                    <a:pt x="10" y="33"/>
                    <a:pt x="11" y="32"/>
                  </a:cubicBezTo>
                  <a:cubicBezTo>
                    <a:pt x="12" y="27"/>
                    <a:pt x="13" y="22"/>
                    <a:pt x="13" y="17"/>
                  </a:cubicBezTo>
                  <a:cubicBezTo>
                    <a:pt x="13" y="13"/>
                    <a:pt x="12" y="8"/>
                    <a:pt x="11" y="3"/>
                  </a:cubicBezTo>
                  <a:cubicBezTo>
                    <a:pt x="10" y="1"/>
                    <a:pt x="8" y="0"/>
                    <a:pt x="5" y="1"/>
                  </a:cubicBezTo>
                  <a:cubicBezTo>
                    <a:pt x="2" y="1"/>
                    <a:pt x="0" y="3"/>
                    <a:pt x="1" y="5"/>
                  </a:cubicBezTo>
                  <a:cubicBezTo>
                    <a:pt x="1" y="5"/>
                    <a:pt x="1" y="5"/>
                    <a:pt x="1" y="5"/>
                  </a:cubicBezTo>
                  <a:cubicBezTo>
                    <a:pt x="3" y="9"/>
                    <a:pt x="3" y="13"/>
                    <a:pt x="3" y="17"/>
                  </a:cubicBezTo>
                  <a:cubicBezTo>
                    <a:pt x="3" y="22"/>
                    <a:pt x="2" y="26"/>
                    <a:pt x="1" y="30"/>
                  </a:cubicBezTo>
                  <a:cubicBezTo>
                    <a:pt x="0" y="32"/>
                    <a:pt x="2" y="34"/>
                    <a:pt x="5" y="3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99">
              <a:extLst>
                <a:ext uri="{FF2B5EF4-FFF2-40B4-BE49-F238E27FC236}">
                  <a16:creationId xmlns:a16="http://schemas.microsoft.com/office/drawing/2014/main" xmlns="" id="{F69B83AF-4F55-4F74-9482-9899088AD36A}"/>
                </a:ext>
              </a:extLst>
            </p:cNvPr>
            <p:cNvSpPr>
              <a:spLocks/>
            </p:cNvSpPr>
            <p:nvPr/>
          </p:nvSpPr>
          <p:spPr bwMode="gray">
            <a:xfrm>
              <a:off x="465" y="2445"/>
              <a:ext cx="61" cy="224"/>
            </a:xfrm>
            <a:custGeom>
              <a:avLst/>
              <a:gdLst/>
              <a:ahLst/>
              <a:cxnLst>
                <a:cxn ang="0">
                  <a:pos x="4" y="94"/>
                </a:cxn>
                <a:cxn ang="0">
                  <a:pos x="6" y="95"/>
                </a:cxn>
                <a:cxn ang="0">
                  <a:pos x="11" y="93"/>
                </a:cxn>
                <a:cxn ang="0">
                  <a:pos x="26" y="47"/>
                </a:cxn>
                <a:cxn ang="0">
                  <a:pos x="11" y="2"/>
                </a:cxn>
                <a:cxn ang="0">
                  <a:pos x="4" y="0"/>
                </a:cxn>
                <a:cxn ang="0">
                  <a:pos x="1" y="5"/>
                </a:cxn>
                <a:cxn ang="0">
                  <a:pos x="1" y="5"/>
                </a:cxn>
                <a:cxn ang="0">
                  <a:pos x="16" y="47"/>
                </a:cxn>
                <a:cxn ang="0">
                  <a:pos x="1" y="90"/>
                </a:cxn>
                <a:cxn ang="0">
                  <a:pos x="4" y="94"/>
                </a:cxn>
              </a:cxnLst>
              <a:rect l="0" t="0" r="r" b="b"/>
              <a:pathLst>
                <a:path w="26" h="95">
                  <a:moveTo>
                    <a:pt x="4" y="94"/>
                  </a:moveTo>
                  <a:cubicBezTo>
                    <a:pt x="5" y="95"/>
                    <a:pt x="5" y="95"/>
                    <a:pt x="6" y="95"/>
                  </a:cubicBezTo>
                  <a:cubicBezTo>
                    <a:pt x="8" y="95"/>
                    <a:pt x="10" y="94"/>
                    <a:pt x="11" y="93"/>
                  </a:cubicBezTo>
                  <a:cubicBezTo>
                    <a:pt x="21" y="78"/>
                    <a:pt x="26" y="63"/>
                    <a:pt x="26" y="47"/>
                  </a:cubicBezTo>
                  <a:cubicBezTo>
                    <a:pt x="26" y="32"/>
                    <a:pt x="21" y="16"/>
                    <a:pt x="11" y="2"/>
                  </a:cubicBezTo>
                  <a:cubicBezTo>
                    <a:pt x="9" y="0"/>
                    <a:pt x="6" y="0"/>
                    <a:pt x="4" y="0"/>
                  </a:cubicBezTo>
                  <a:cubicBezTo>
                    <a:pt x="1" y="1"/>
                    <a:pt x="0" y="3"/>
                    <a:pt x="1" y="5"/>
                  </a:cubicBezTo>
                  <a:cubicBezTo>
                    <a:pt x="1" y="5"/>
                    <a:pt x="1" y="5"/>
                    <a:pt x="1" y="5"/>
                  </a:cubicBezTo>
                  <a:cubicBezTo>
                    <a:pt x="11" y="18"/>
                    <a:pt x="16" y="33"/>
                    <a:pt x="16" y="47"/>
                  </a:cubicBezTo>
                  <a:cubicBezTo>
                    <a:pt x="16" y="62"/>
                    <a:pt x="11" y="76"/>
                    <a:pt x="1" y="90"/>
                  </a:cubicBezTo>
                  <a:cubicBezTo>
                    <a:pt x="0" y="92"/>
                    <a:pt x="1" y="94"/>
                    <a:pt x="4" y="94"/>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00">
              <a:extLst>
                <a:ext uri="{FF2B5EF4-FFF2-40B4-BE49-F238E27FC236}">
                  <a16:creationId xmlns:a16="http://schemas.microsoft.com/office/drawing/2014/main" xmlns="" id="{82BA400D-A7B7-424F-B287-6DF8111640E1}"/>
                </a:ext>
              </a:extLst>
            </p:cNvPr>
            <p:cNvSpPr>
              <a:spLocks/>
            </p:cNvSpPr>
            <p:nvPr/>
          </p:nvSpPr>
          <p:spPr bwMode="gray">
            <a:xfrm>
              <a:off x="420" y="2487"/>
              <a:ext cx="40" cy="140"/>
            </a:xfrm>
            <a:custGeom>
              <a:avLst/>
              <a:gdLst/>
              <a:ahLst/>
              <a:cxnLst>
                <a:cxn ang="0">
                  <a:pos x="4" y="59"/>
                </a:cxn>
                <a:cxn ang="0">
                  <a:pos x="5" y="59"/>
                </a:cxn>
                <a:cxn ang="0">
                  <a:pos x="10" y="57"/>
                </a:cxn>
                <a:cxn ang="0">
                  <a:pos x="17" y="29"/>
                </a:cxn>
                <a:cxn ang="0">
                  <a:pos x="10" y="2"/>
                </a:cxn>
                <a:cxn ang="0">
                  <a:pos x="4" y="0"/>
                </a:cxn>
                <a:cxn ang="0">
                  <a:pos x="1" y="4"/>
                </a:cxn>
                <a:cxn ang="0">
                  <a:pos x="7" y="29"/>
                </a:cxn>
                <a:cxn ang="0">
                  <a:pos x="0" y="54"/>
                </a:cxn>
                <a:cxn ang="0">
                  <a:pos x="4" y="59"/>
                </a:cxn>
              </a:cxnLst>
              <a:rect l="0" t="0" r="r" b="b"/>
              <a:pathLst>
                <a:path w="17" h="59">
                  <a:moveTo>
                    <a:pt x="4" y="59"/>
                  </a:moveTo>
                  <a:cubicBezTo>
                    <a:pt x="4" y="59"/>
                    <a:pt x="5" y="59"/>
                    <a:pt x="5" y="59"/>
                  </a:cubicBezTo>
                  <a:cubicBezTo>
                    <a:pt x="7" y="59"/>
                    <a:pt x="9" y="58"/>
                    <a:pt x="10" y="57"/>
                  </a:cubicBezTo>
                  <a:cubicBezTo>
                    <a:pt x="14" y="48"/>
                    <a:pt x="17" y="39"/>
                    <a:pt x="17" y="29"/>
                  </a:cubicBezTo>
                  <a:cubicBezTo>
                    <a:pt x="17" y="20"/>
                    <a:pt x="14" y="11"/>
                    <a:pt x="10" y="2"/>
                  </a:cubicBezTo>
                  <a:cubicBezTo>
                    <a:pt x="9" y="1"/>
                    <a:pt x="6" y="0"/>
                    <a:pt x="4" y="0"/>
                  </a:cubicBezTo>
                  <a:cubicBezTo>
                    <a:pt x="1" y="1"/>
                    <a:pt x="0" y="3"/>
                    <a:pt x="1" y="4"/>
                  </a:cubicBezTo>
                  <a:cubicBezTo>
                    <a:pt x="5" y="12"/>
                    <a:pt x="7" y="21"/>
                    <a:pt x="7" y="29"/>
                  </a:cubicBezTo>
                  <a:cubicBezTo>
                    <a:pt x="7" y="38"/>
                    <a:pt x="5" y="46"/>
                    <a:pt x="0" y="54"/>
                  </a:cubicBezTo>
                  <a:cubicBezTo>
                    <a:pt x="0" y="56"/>
                    <a:pt x="1" y="58"/>
                    <a:pt x="4" y="59"/>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01">
              <a:extLst>
                <a:ext uri="{FF2B5EF4-FFF2-40B4-BE49-F238E27FC236}">
                  <a16:creationId xmlns:a16="http://schemas.microsoft.com/office/drawing/2014/main" xmlns="" id="{FA354DBD-B3A2-45F6-ABDD-D94E752A92EE}"/>
                </a:ext>
              </a:extLst>
            </p:cNvPr>
            <p:cNvSpPr>
              <a:spLocks noEditPoints="1"/>
            </p:cNvSpPr>
            <p:nvPr/>
          </p:nvSpPr>
          <p:spPr bwMode="gray">
            <a:xfrm>
              <a:off x="200" y="2518"/>
              <a:ext cx="513" cy="357"/>
            </a:xfrm>
            <a:custGeom>
              <a:avLst/>
              <a:gdLst/>
              <a:ahLst/>
              <a:cxnLst>
                <a:cxn ang="0">
                  <a:pos x="208" y="88"/>
                </a:cxn>
                <a:cxn ang="0">
                  <a:pos x="55" y="88"/>
                </a:cxn>
                <a:cxn ang="0">
                  <a:pos x="55" y="2"/>
                </a:cxn>
                <a:cxn ang="0">
                  <a:pos x="53" y="0"/>
                </a:cxn>
                <a:cxn ang="0">
                  <a:pos x="44" y="0"/>
                </a:cxn>
                <a:cxn ang="0">
                  <a:pos x="42" y="2"/>
                </a:cxn>
                <a:cxn ang="0">
                  <a:pos x="42" y="88"/>
                </a:cxn>
                <a:cxn ang="0">
                  <a:pos x="10" y="88"/>
                </a:cxn>
                <a:cxn ang="0">
                  <a:pos x="0" y="97"/>
                </a:cxn>
                <a:cxn ang="0">
                  <a:pos x="0" y="142"/>
                </a:cxn>
                <a:cxn ang="0">
                  <a:pos x="10" y="151"/>
                </a:cxn>
                <a:cxn ang="0">
                  <a:pos x="208" y="151"/>
                </a:cxn>
                <a:cxn ang="0">
                  <a:pos x="217" y="142"/>
                </a:cxn>
                <a:cxn ang="0">
                  <a:pos x="217" y="97"/>
                </a:cxn>
                <a:cxn ang="0">
                  <a:pos x="208" y="88"/>
                </a:cxn>
                <a:cxn ang="0">
                  <a:pos x="30" y="126"/>
                </a:cxn>
                <a:cxn ang="0">
                  <a:pos x="24" y="120"/>
                </a:cxn>
                <a:cxn ang="0">
                  <a:pos x="30" y="114"/>
                </a:cxn>
                <a:cxn ang="0">
                  <a:pos x="36" y="120"/>
                </a:cxn>
                <a:cxn ang="0">
                  <a:pos x="30" y="126"/>
                </a:cxn>
                <a:cxn ang="0">
                  <a:pos x="51" y="126"/>
                </a:cxn>
                <a:cxn ang="0">
                  <a:pos x="46" y="120"/>
                </a:cxn>
                <a:cxn ang="0">
                  <a:pos x="51" y="114"/>
                </a:cxn>
                <a:cxn ang="0">
                  <a:pos x="57" y="120"/>
                </a:cxn>
                <a:cxn ang="0">
                  <a:pos x="51" y="126"/>
                </a:cxn>
                <a:cxn ang="0">
                  <a:pos x="73" y="126"/>
                </a:cxn>
                <a:cxn ang="0">
                  <a:pos x="67" y="120"/>
                </a:cxn>
                <a:cxn ang="0">
                  <a:pos x="73" y="114"/>
                </a:cxn>
                <a:cxn ang="0">
                  <a:pos x="79" y="120"/>
                </a:cxn>
                <a:cxn ang="0">
                  <a:pos x="73" y="126"/>
                </a:cxn>
              </a:cxnLst>
              <a:rect l="0" t="0" r="r" b="b"/>
              <a:pathLst>
                <a:path w="217" h="151">
                  <a:moveTo>
                    <a:pt x="208" y="88"/>
                  </a:moveTo>
                  <a:cubicBezTo>
                    <a:pt x="55" y="88"/>
                    <a:pt x="55" y="88"/>
                    <a:pt x="55" y="88"/>
                  </a:cubicBezTo>
                  <a:cubicBezTo>
                    <a:pt x="55" y="2"/>
                    <a:pt x="55" y="2"/>
                    <a:pt x="55" y="2"/>
                  </a:cubicBezTo>
                  <a:cubicBezTo>
                    <a:pt x="55" y="1"/>
                    <a:pt x="54" y="0"/>
                    <a:pt x="53" y="0"/>
                  </a:cubicBezTo>
                  <a:cubicBezTo>
                    <a:pt x="44" y="0"/>
                    <a:pt x="44" y="0"/>
                    <a:pt x="44" y="0"/>
                  </a:cubicBezTo>
                  <a:cubicBezTo>
                    <a:pt x="43" y="0"/>
                    <a:pt x="42" y="1"/>
                    <a:pt x="42" y="2"/>
                  </a:cubicBezTo>
                  <a:cubicBezTo>
                    <a:pt x="42" y="88"/>
                    <a:pt x="42" y="88"/>
                    <a:pt x="42" y="88"/>
                  </a:cubicBezTo>
                  <a:cubicBezTo>
                    <a:pt x="10" y="88"/>
                    <a:pt x="10" y="88"/>
                    <a:pt x="10" y="88"/>
                  </a:cubicBezTo>
                  <a:cubicBezTo>
                    <a:pt x="5" y="88"/>
                    <a:pt x="0" y="92"/>
                    <a:pt x="0" y="97"/>
                  </a:cubicBezTo>
                  <a:cubicBezTo>
                    <a:pt x="0" y="142"/>
                    <a:pt x="0" y="142"/>
                    <a:pt x="0" y="142"/>
                  </a:cubicBezTo>
                  <a:cubicBezTo>
                    <a:pt x="0" y="147"/>
                    <a:pt x="5" y="151"/>
                    <a:pt x="10" y="151"/>
                  </a:cubicBezTo>
                  <a:cubicBezTo>
                    <a:pt x="208" y="151"/>
                    <a:pt x="208" y="151"/>
                    <a:pt x="208" y="151"/>
                  </a:cubicBezTo>
                  <a:cubicBezTo>
                    <a:pt x="213" y="151"/>
                    <a:pt x="217" y="147"/>
                    <a:pt x="217" y="142"/>
                  </a:cubicBezTo>
                  <a:cubicBezTo>
                    <a:pt x="217" y="97"/>
                    <a:pt x="217" y="97"/>
                    <a:pt x="217" y="97"/>
                  </a:cubicBezTo>
                  <a:cubicBezTo>
                    <a:pt x="217" y="92"/>
                    <a:pt x="213" y="88"/>
                    <a:pt x="208" y="88"/>
                  </a:cubicBezTo>
                  <a:close/>
                  <a:moveTo>
                    <a:pt x="30" y="126"/>
                  </a:moveTo>
                  <a:cubicBezTo>
                    <a:pt x="27" y="126"/>
                    <a:pt x="24" y="123"/>
                    <a:pt x="24" y="120"/>
                  </a:cubicBezTo>
                  <a:cubicBezTo>
                    <a:pt x="24" y="117"/>
                    <a:pt x="27" y="114"/>
                    <a:pt x="30" y="114"/>
                  </a:cubicBezTo>
                  <a:cubicBezTo>
                    <a:pt x="33" y="114"/>
                    <a:pt x="36" y="117"/>
                    <a:pt x="36" y="120"/>
                  </a:cubicBezTo>
                  <a:cubicBezTo>
                    <a:pt x="36" y="123"/>
                    <a:pt x="33" y="126"/>
                    <a:pt x="30" y="126"/>
                  </a:cubicBezTo>
                  <a:close/>
                  <a:moveTo>
                    <a:pt x="51" y="126"/>
                  </a:moveTo>
                  <a:cubicBezTo>
                    <a:pt x="48" y="126"/>
                    <a:pt x="46" y="123"/>
                    <a:pt x="46" y="120"/>
                  </a:cubicBezTo>
                  <a:cubicBezTo>
                    <a:pt x="46" y="117"/>
                    <a:pt x="48" y="114"/>
                    <a:pt x="51" y="114"/>
                  </a:cubicBezTo>
                  <a:cubicBezTo>
                    <a:pt x="55" y="114"/>
                    <a:pt x="57" y="117"/>
                    <a:pt x="57" y="120"/>
                  </a:cubicBezTo>
                  <a:cubicBezTo>
                    <a:pt x="57" y="123"/>
                    <a:pt x="55" y="126"/>
                    <a:pt x="51" y="126"/>
                  </a:cubicBezTo>
                  <a:close/>
                  <a:moveTo>
                    <a:pt x="73" y="126"/>
                  </a:moveTo>
                  <a:cubicBezTo>
                    <a:pt x="70" y="126"/>
                    <a:pt x="67" y="123"/>
                    <a:pt x="67" y="120"/>
                  </a:cubicBezTo>
                  <a:cubicBezTo>
                    <a:pt x="67" y="117"/>
                    <a:pt x="70" y="114"/>
                    <a:pt x="73" y="114"/>
                  </a:cubicBezTo>
                  <a:cubicBezTo>
                    <a:pt x="76" y="114"/>
                    <a:pt x="79" y="117"/>
                    <a:pt x="79" y="120"/>
                  </a:cubicBezTo>
                  <a:cubicBezTo>
                    <a:pt x="79" y="123"/>
                    <a:pt x="76" y="126"/>
                    <a:pt x="73" y="126"/>
                  </a:cubicBezTo>
                  <a:close/>
                </a:path>
              </a:pathLst>
            </a:custGeom>
            <a:grpFill/>
            <a:ln w="9525">
              <a:noFill/>
              <a:round/>
              <a:headEnd/>
              <a:tailEnd/>
            </a:ln>
          </p:spPr>
          <p:txBody>
            <a:bodyPr vert="horz" wrap="square" lIns="68578" tIns="34289" rIns="68578" bIns="34289" numCol="1" anchor="t" anchorCtr="0" compatLnSpc="1">
              <a:prstTxWarp prst="textNoShape">
                <a:avLst/>
              </a:prstTxWarp>
              <a:noAutofit/>
            </a:bodyPr>
            <a:lstStyle/>
            <a:p>
              <a:pPr defTabSz="914210" fontAlgn="ctr">
                <a:spcBef>
                  <a:spcPts val="0"/>
                </a:spcBef>
                <a:spcAft>
                  <a:spcPts val="0"/>
                </a:spcAft>
              </a:pPr>
              <a:endParaRPr lang="en-US" altLang="zh-CN"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矩形 49">
            <a:extLst>
              <a:ext uri="{FF2B5EF4-FFF2-40B4-BE49-F238E27FC236}">
                <a16:creationId xmlns:a16="http://schemas.microsoft.com/office/drawing/2014/main" xmlns="" id="{FE13F07F-1BDA-4367-BB39-CF93BEFDAA9C}"/>
              </a:ext>
            </a:extLst>
          </p:cNvPr>
          <p:cNvSpPr/>
          <p:nvPr/>
        </p:nvSpPr>
        <p:spPr bwMode="gray">
          <a:xfrm>
            <a:off x="9560853" y="4208841"/>
            <a:ext cx="968534"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IPv4 service</a:t>
            </a:r>
          </a:p>
        </p:txBody>
      </p:sp>
      <p:sp>
        <p:nvSpPr>
          <p:cNvPr id="51" name="圆角矩形 161">
            <a:extLst>
              <a:ext uri="{FF2B5EF4-FFF2-40B4-BE49-F238E27FC236}">
                <a16:creationId xmlns:a16="http://schemas.microsoft.com/office/drawing/2014/main" xmlns="" id="{D17F0274-B05C-4D80-A8D2-8BFDEA2AC6DA}"/>
              </a:ext>
            </a:extLst>
          </p:cNvPr>
          <p:cNvSpPr/>
          <p:nvPr/>
        </p:nvSpPr>
        <p:spPr>
          <a:xfrm>
            <a:off x="3865977" y="4915598"/>
            <a:ext cx="3629203" cy="491247"/>
          </a:xfrm>
          <a:prstGeom prst="roundRect">
            <a:avLst/>
          </a:prstGeom>
          <a:solidFill>
            <a:srgbClr val="81C15F"/>
          </a:solidFill>
          <a:ln w="3175">
            <a:noFill/>
          </a:ln>
        </p:spPr>
        <p:txBody>
          <a:bodyPr rot="0" spcFirstLastPara="0" vert="horz" wrap="square" lIns="68578" tIns="34289" rIns="68578" bIns="34289" numCol="1" spcCol="0" rtlCol="0" fromWordArt="0" anchor="ctr" anchorCtr="0" forceAA="0" compatLnSpc="1">
            <a:prstTxWarp prst="textNoShape">
              <a:avLst/>
            </a:prstTxWarp>
            <a:noAutofit/>
          </a:bodyPr>
          <a:lstStyle/>
          <a:p>
            <a:pPr algn="ctr" defTabSz="914210" fontAlgn="ctr">
              <a:spcBef>
                <a:spcPts val="0"/>
              </a:spcBef>
              <a:spcAft>
                <a:spcPts val="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ED48E395-3257-4E06-9C3F-5ABF571E8B23}"/>
              </a:ext>
            </a:extLst>
          </p:cNvPr>
          <p:cNvSpPr txBox="1"/>
          <p:nvPr/>
        </p:nvSpPr>
        <p:spPr>
          <a:xfrm>
            <a:off x="5043799" y="4992469"/>
            <a:ext cx="1976967" cy="338554"/>
          </a:xfrm>
          <a:prstGeom prst="rect">
            <a:avLst/>
          </a:prstGeom>
          <a:noFill/>
        </p:spPr>
        <p:txBody>
          <a:bodyPr wrap="square" rtlCol="0">
            <a:noAutofit/>
          </a:bodyPr>
          <a:lstStyle/>
          <a:p>
            <a:pPr defTabSz="914210"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tunnel</a:t>
            </a:r>
          </a:p>
        </p:txBody>
      </p:sp>
      <p:cxnSp>
        <p:nvCxnSpPr>
          <p:cNvPr id="53" name="直接箭头连接符 52">
            <a:extLst>
              <a:ext uri="{FF2B5EF4-FFF2-40B4-BE49-F238E27FC236}">
                <a16:creationId xmlns:a16="http://schemas.microsoft.com/office/drawing/2014/main" xmlns="" id="{4DBF68E5-C3B6-43EB-B250-1A1BF3C6E135}"/>
              </a:ext>
            </a:extLst>
          </p:cNvPr>
          <p:cNvCxnSpPr/>
          <p:nvPr/>
        </p:nvCxnSpPr>
        <p:spPr bwMode="gray">
          <a:xfrm>
            <a:off x="2855813" y="5052492"/>
            <a:ext cx="89587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4" name="直接箭头连接符 53">
            <a:extLst>
              <a:ext uri="{FF2B5EF4-FFF2-40B4-BE49-F238E27FC236}">
                <a16:creationId xmlns:a16="http://schemas.microsoft.com/office/drawing/2014/main" xmlns="" id="{BB92145E-5BB8-4181-8A64-9232DA61419B}"/>
              </a:ext>
            </a:extLst>
          </p:cNvPr>
          <p:cNvCxnSpPr/>
          <p:nvPr/>
        </p:nvCxnSpPr>
        <p:spPr bwMode="gray">
          <a:xfrm>
            <a:off x="2842082" y="5274653"/>
            <a:ext cx="89587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5" name="矩形 54">
            <a:extLst>
              <a:ext uri="{FF2B5EF4-FFF2-40B4-BE49-F238E27FC236}">
                <a16:creationId xmlns:a16="http://schemas.microsoft.com/office/drawing/2014/main" xmlns="" id="{4EEEA0C6-D82D-401D-AE97-63190BA799D4}"/>
              </a:ext>
            </a:extLst>
          </p:cNvPr>
          <p:cNvSpPr/>
          <p:nvPr/>
        </p:nvSpPr>
        <p:spPr bwMode="gray">
          <a:xfrm>
            <a:off x="2845700" y="5280915"/>
            <a:ext cx="963725"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IPV6 VPN</a:t>
            </a:r>
          </a:p>
        </p:txBody>
      </p:sp>
      <p:sp>
        <p:nvSpPr>
          <p:cNvPr id="56" name="矩形 55">
            <a:extLst>
              <a:ext uri="{FF2B5EF4-FFF2-40B4-BE49-F238E27FC236}">
                <a16:creationId xmlns:a16="http://schemas.microsoft.com/office/drawing/2014/main" xmlns="" id="{2ACAAF27-8B1F-443F-9DF2-35507C8591B9}"/>
              </a:ext>
            </a:extLst>
          </p:cNvPr>
          <p:cNvSpPr/>
          <p:nvPr/>
        </p:nvSpPr>
        <p:spPr bwMode="gray">
          <a:xfrm>
            <a:off x="2826070" y="4663919"/>
            <a:ext cx="963725"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IPV4 VPN</a:t>
            </a:r>
          </a:p>
        </p:txBody>
      </p:sp>
      <p:cxnSp>
        <p:nvCxnSpPr>
          <p:cNvPr id="57" name="直接箭头连接符 56">
            <a:extLst>
              <a:ext uri="{FF2B5EF4-FFF2-40B4-BE49-F238E27FC236}">
                <a16:creationId xmlns:a16="http://schemas.microsoft.com/office/drawing/2014/main" xmlns="" id="{E48FBC74-B9BF-499B-ACC5-4A83A338CBC2}"/>
              </a:ext>
            </a:extLst>
          </p:cNvPr>
          <p:cNvCxnSpPr/>
          <p:nvPr/>
        </p:nvCxnSpPr>
        <p:spPr bwMode="gray">
          <a:xfrm>
            <a:off x="7583696" y="5075028"/>
            <a:ext cx="89587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8" name="直接箭头连接符 57">
            <a:extLst>
              <a:ext uri="{FF2B5EF4-FFF2-40B4-BE49-F238E27FC236}">
                <a16:creationId xmlns:a16="http://schemas.microsoft.com/office/drawing/2014/main" xmlns="" id="{A6C5B737-D3FC-4850-9EFB-5165E45C904F}"/>
              </a:ext>
            </a:extLst>
          </p:cNvPr>
          <p:cNvCxnSpPr/>
          <p:nvPr/>
        </p:nvCxnSpPr>
        <p:spPr bwMode="gray">
          <a:xfrm>
            <a:off x="7569966" y="5297189"/>
            <a:ext cx="89587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9" name="矩形 58">
            <a:extLst>
              <a:ext uri="{FF2B5EF4-FFF2-40B4-BE49-F238E27FC236}">
                <a16:creationId xmlns:a16="http://schemas.microsoft.com/office/drawing/2014/main" xmlns="" id="{93DA12EA-041C-4AC1-81B4-0F9FC3BC10E3}"/>
              </a:ext>
            </a:extLst>
          </p:cNvPr>
          <p:cNvSpPr/>
          <p:nvPr/>
        </p:nvSpPr>
        <p:spPr bwMode="gray">
          <a:xfrm>
            <a:off x="7573585" y="5316152"/>
            <a:ext cx="963725"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IPV6 VPN</a:t>
            </a:r>
          </a:p>
        </p:txBody>
      </p:sp>
      <p:sp>
        <p:nvSpPr>
          <p:cNvPr id="60" name="矩形 59">
            <a:extLst>
              <a:ext uri="{FF2B5EF4-FFF2-40B4-BE49-F238E27FC236}">
                <a16:creationId xmlns:a16="http://schemas.microsoft.com/office/drawing/2014/main" xmlns="" id="{78686C4F-6D37-4066-8D1D-B02777737220}"/>
              </a:ext>
            </a:extLst>
          </p:cNvPr>
          <p:cNvSpPr/>
          <p:nvPr/>
        </p:nvSpPr>
        <p:spPr bwMode="gray">
          <a:xfrm>
            <a:off x="7553954" y="4686453"/>
            <a:ext cx="963725" cy="307777"/>
          </a:xfrm>
          <a:prstGeom prst="rect">
            <a:avLst/>
          </a:prstGeom>
        </p:spPr>
        <p:txBody>
          <a:bodyPr wrap="none">
            <a:noAutofit/>
          </a:bodyPr>
          <a:lstStyle/>
          <a:p>
            <a:pPr algn="ctr" defTabSz="914210" fontAlgn="ctr">
              <a:spcBef>
                <a:spcPts val="0"/>
              </a:spcBef>
              <a:spcAft>
                <a:spcPts val="0"/>
              </a:spcAft>
            </a:pPr>
            <a:r>
              <a:rPr lang="en-US" sz="1400" dirty="0">
                <a:solidFill>
                  <a:prstClr val="black">
                    <a:lumMod val="75000"/>
                  </a:prstClr>
                </a:solidFill>
                <a:latin typeface="Huawei Sans" panose="020C0503030203020204" pitchFamily="34" charset="0"/>
                <a:ea typeface="方正兰亭黑简体" panose="02000000000000000000" pitchFamily="2" charset="-122"/>
                <a:sym typeface="Huawei Sans" panose="020C0503030203020204" pitchFamily="34" charset="0"/>
              </a:rPr>
              <a:t>IPV4 VPN</a:t>
            </a:r>
          </a:p>
        </p:txBody>
      </p:sp>
      <p:sp>
        <p:nvSpPr>
          <p:cNvPr id="63" name="圆角矩形 174">
            <a:extLst>
              <a:ext uri="{FF2B5EF4-FFF2-40B4-BE49-F238E27FC236}">
                <a16:creationId xmlns:a16="http://schemas.microsoft.com/office/drawing/2014/main" xmlns="" id="{995BC13B-D1CC-45DD-B053-5B6EDC070A5C}"/>
              </a:ext>
            </a:extLst>
          </p:cNvPr>
          <p:cNvSpPr/>
          <p:nvPr/>
        </p:nvSpPr>
        <p:spPr>
          <a:xfrm>
            <a:off x="643878" y="3043135"/>
            <a:ext cx="10430522" cy="2672781"/>
          </a:xfrm>
          <a:prstGeom prst="roundRect">
            <a:avLst/>
          </a:prstGeom>
          <a:noFill/>
          <a:ln w="63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914210"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a:extLst>
              <a:ext uri="{FF2B5EF4-FFF2-40B4-BE49-F238E27FC236}">
                <a16:creationId xmlns:a16="http://schemas.microsoft.com/office/drawing/2014/main" xmlns="" id="{C1DCC735-41FC-4562-B1E0-351EB5E1119A}"/>
              </a:ext>
            </a:extLst>
          </p:cNvPr>
          <p:cNvSpPr txBox="1"/>
          <p:nvPr/>
        </p:nvSpPr>
        <p:spPr>
          <a:xfrm>
            <a:off x="5474123" y="4281389"/>
            <a:ext cx="292068"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71" name="文本框 70">
            <a:extLst>
              <a:ext uri="{FF2B5EF4-FFF2-40B4-BE49-F238E27FC236}">
                <a16:creationId xmlns:a16="http://schemas.microsoft.com/office/drawing/2014/main" xmlns="" id="{11891353-93A1-497F-B7BA-5A65826E559D}"/>
              </a:ext>
            </a:extLst>
          </p:cNvPr>
          <p:cNvSpPr txBox="1"/>
          <p:nvPr/>
        </p:nvSpPr>
        <p:spPr bwMode="gray">
          <a:xfrm>
            <a:off x="3711757" y="4281389"/>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72" name="文本框 71">
            <a:extLst>
              <a:ext uri="{FF2B5EF4-FFF2-40B4-BE49-F238E27FC236}">
                <a16:creationId xmlns:a16="http://schemas.microsoft.com/office/drawing/2014/main" xmlns="" id="{7EF853EA-88D2-41BF-8677-0F113F5D880B}"/>
              </a:ext>
            </a:extLst>
          </p:cNvPr>
          <p:cNvSpPr txBox="1"/>
          <p:nvPr/>
        </p:nvSpPr>
        <p:spPr bwMode="gray">
          <a:xfrm>
            <a:off x="7238666" y="4281389"/>
            <a:ext cx="393056" cy="307777"/>
          </a:xfrm>
          <a:prstGeom prst="rect">
            <a:avLst/>
          </a:prstGeom>
          <a:noFill/>
        </p:spPr>
        <p:txBody>
          <a:bodyPr wrap="non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73" name="直接连接符 72">
            <a:extLst>
              <a:ext uri="{FF2B5EF4-FFF2-40B4-BE49-F238E27FC236}">
                <a16:creationId xmlns:a16="http://schemas.microsoft.com/office/drawing/2014/main" xmlns="" id="{D2682E09-037C-4B02-806B-19348EEF650F}"/>
              </a:ext>
            </a:extLst>
          </p:cNvPr>
          <p:cNvCxnSpPr/>
          <p:nvPr/>
        </p:nvCxnSpPr>
        <p:spPr bwMode="gray">
          <a:xfrm flipV="1">
            <a:off x="3849712" y="2177830"/>
            <a:ext cx="0" cy="76269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29F086FF-CBB7-4638-9B50-FFB6D1095108}"/>
              </a:ext>
            </a:extLst>
          </p:cNvPr>
          <p:cNvCxnSpPr/>
          <p:nvPr/>
        </p:nvCxnSpPr>
        <p:spPr>
          <a:xfrm flipV="1">
            <a:off x="7400924" y="2177830"/>
            <a:ext cx="0" cy="762693"/>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a16="http://schemas.microsoft.com/office/drawing/2014/main" xmlns="" id="{BEA962D5-DD67-4678-9292-EC9DBACD0277}"/>
              </a:ext>
            </a:extLst>
          </p:cNvPr>
          <p:cNvCxnSpPr>
            <a:cxnSpLocks/>
          </p:cNvCxnSpPr>
          <p:nvPr/>
        </p:nvCxnSpPr>
        <p:spPr bwMode="gray">
          <a:xfrm>
            <a:off x="6396561" y="2516791"/>
            <a:ext cx="906260"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a:extLst>
              <a:ext uri="{FF2B5EF4-FFF2-40B4-BE49-F238E27FC236}">
                <a16:creationId xmlns:a16="http://schemas.microsoft.com/office/drawing/2014/main" xmlns="" id="{EDA72CC3-4656-4D8D-B301-419F7663FFCD}"/>
              </a:ext>
            </a:extLst>
          </p:cNvPr>
          <p:cNvCxnSpPr>
            <a:cxnSpLocks/>
          </p:cNvCxnSpPr>
          <p:nvPr/>
        </p:nvCxnSpPr>
        <p:spPr>
          <a:xfrm flipH="1">
            <a:off x="3933380" y="2516791"/>
            <a:ext cx="822647" cy="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7" name="表格 13">
            <a:extLst>
              <a:ext uri="{FF2B5EF4-FFF2-40B4-BE49-F238E27FC236}">
                <a16:creationId xmlns:a16="http://schemas.microsoft.com/office/drawing/2014/main" xmlns="" id="{FAFD8A3D-9A09-4AC0-AA4E-CFB3E4B408DB}"/>
              </a:ext>
            </a:extLst>
          </p:cNvPr>
          <p:cNvGraphicFramePr>
            <a:graphicFrameLocks noGrp="1"/>
          </p:cNvGraphicFramePr>
          <p:nvPr>
            <p:extLst>
              <p:ext uri="{D42A27DB-BD31-4B8C-83A1-F6EECF244321}">
                <p14:modId xmlns:p14="http://schemas.microsoft.com/office/powerpoint/2010/main" val="2782768859"/>
              </p:ext>
            </p:extLst>
          </p:nvPr>
        </p:nvGraphicFramePr>
        <p:xfrm>
          <a:off x="4878997" y="2337733"/>
          <a:ext cx="1344935" cy="335280"/>
        </p:xfrm>
        <a:graphic>
          <a:graphicData uri="http://schemas.openxmlformats.org/drawingml/2006/table">
            <a:tbl>
              <a:tblPr firstRow="1" bandRow="1">
                <a:tableStyleId>{72833802-FEF1-4C79-8D5D-14CF1EAF98D9}</a:tableStyleId>
              </a:tblPr>
              <a:tblGrid>
                <a:gridCol w="1344935">
                  <a:extLst>
                    <a:ext uri="{9D8B030D-6E8A-4147-A177-3AD203B41FA5}">
                      <a16:colId xmlns:a16="http://schemas.microsoft.com/office/drawing/2014/main" xmlns="" val="1201483477"/>
                    </a:ext>
                  </a:extLst>
                </a:gridCol>
              </a:tblGrid>
              <a:tr h="280083">
                <a:tc>
                  <a:txBody>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a16="http://schemas.microsoft.com/office/drawing/2014/main" xmlns="" val="3176972496"/>
                  </a:ext>
                </a:extLst>
              </a:tr>
            </a:tbl>
          </a:graphicData>
        </a:graphic>
      </p:graphicFrame>
      <p:pic>
        <p:nvPicPr>
          <p:cNvPr id="84" name="图片 83">
            <a:extLst>
              <a:ext uri="{FF2B5EF4-FFF2-40B4-BE49-F238E27FC236}">
                <a16:creationId xmlns:a16="http://schemas.microsoft.com/office/drawing/2014/main" xmlns="" id="{FD15F147-38B5-48C9-BA9E-DFF702C4A044}"/>
              </a:ext>
            </a:extLst>
          </p:cNvPr>
          <p:cNvPicPr>
            <a:picLocks noChangeAspect="1"/>
          </p:cNvPicPr>
          <p:nvPr/>
        </p:nvPicPr>
        <p:blipFill>
          <a:blip r:embed="rId4"/>
          <a:stretch>
            <a:fillRect/>
          </a:stretch>
        </p:blipFill>
        <p:spPr>
          <a:xfrm>
            <a:off x="4457000" y="2651010"/>
            <a:ext cx="2313946" cy="653377"/>
          </a:xfrm>
          <a:prstGeom prst="rect">
            <a:avLst/>
          </a:prstGeom>
        </p:spPr>
      </p:pic>
      <p:pic>
        <p:nvPicPr>
          <p:cNvPr id="67" name="Picture 12" descr="E:\2016.01\1.12 扁平化图标\蓝色\AR-蓝色最新-40.png">
            <a:extLst>
              <a:ext uri="{FF2B5EF4-FFF2-40B4-BE49-F238E27FC236}">
                <a16:creationId xmlns:a16="http://schemas.microsoft.com/office/drawing/2014/main" xmlns="" id="{BC97F95A-4911-46BF-A393-83557B9F5ED3}"/>
              </a:ext>
            </a:extLst>
          </p:cNvPr>
          <p:cNvPicPr>
            <a:picLocks noChangeAspect="1" noChangeArrowheads="1"/>
          </p:cNvPicPr>
          <p:nvPr/>
        </p:nvPicPr>
        <p:blipFill>
          <a:blip r:embed="rId3" cstate="print"/>
          <a:srcRect/>
          <a:stretch>
            <a:fillRect/>
          </a:stretch>
        </p:blipFill>
        <p:spPr bwMode="auto">
          <a:xfrm>
            <a:off x="5362299" y="3861294"/>
            <a:ext cx="540000" cy="441818"/>
          </a:xfrm>
          <a:prstGeom prst="rect">
            <a:avLst/>
          </a:prstGeom>
          <a:noFill/>
        </p:spPr>
      </p:pic>
      <p:sp>
        <p:nvSpPr>
          <p:cNvPr id="7" name="文本框 6"/>
          <p:cNvSpPr txBox="1"/>
          <p:nvPr/>
        </p:nvSpPr>
        <p:spPr>
          <a:xfrm>
            <a:off x="4511904" y="4532564"/>
            <a:ext cx="2285749" cy="307777"/>
          </a:xfrm>
          <a:prstGeom prst="rect">
            <a:avLst/>
          </a:prstGeom>
          <a:solidFill>
            <a:srgbClr val="30B5C5"/>
          </a:solidFill>
        </p:spPr>
        <p:txBody>
          <a:bodyPr wrap="none" rtlCol="0">
            <a:noAutofit/>
          </a:bodyPr>
          <a:lstStyle/>
          <a:p>
            <a:pPr algn="ctr" fontAlgn="ctr"/>
            <a:r>
              <a:rPr lang="en-US" sz="1400" dirty="0">
                <a:solidFill>
                  <a:schemeClr val="bg1"/>
                </a:solidFill>
                <a:latin typeface="Huawei Sans" panose="020C0503030203020204" pitchFamily="34" charset="0"/>
              </a:rPr>
              <a:t>IPv6 backbone network</a:t>
            </a:r>
          </a:p>
        </p:txBody>
      </p:sp>
      <p:cxnSp>
        <p:nvCxnSpPr>
          <p:cNvPr id="65" name="直接箭头连接符 64"/>
          <p:cNvCxnSpPr>
            <a:stCxn id="66" idx="0"/>
            <a:endCxn id="84" idx="2"/>
          </p:cNvCxnSpPr>
          <p:nvPr/>
        </p:nvCxnSpPr>
        <p:spPr>
          <a:xfrm flipV="1">
            <a:off x="3904971" y="3304387"/>
            <a:ext cx="1709002" cy="556907"/>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stCxn id="78" idx="0"/>
            <a:endCxn id="84" idx="2"/>
          </p:cNvCxnSpPr>
          <p:nvPr/>
        </p:nvCxnSpPr>
        <p:spPr>
          <a:xfrm flipH="1" flipV="1">
            <a:off x="5613973" y="3304387"/>
            <a:ext cx="72735" cy="450051"/>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a:stCxn id="68" idx="0"/>
            <a:endCxn id="84" idx="2"/>
          </p:cNvCxnSpPr>
          <p:nvPr/>
        </p:nvCxnSpPr>
        <p:spPr>
          <a:xfrm flipH="1" flipV="1">
            <a:off x="5613973" y="3304387"/>
            <a:ext cx="1860770" cy="556907"/>
          </a:xfrm>
          <a:prstGeom prst="straightConnector1">
            <a:avLst/>
          </a:prstGeom>
          <a:ln w="190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21003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t>(Short-answer question) What is the relationship between EVPN and L2VPN?(     )</a:t>
            </a:r>
          </a:p>
          <a:p>
            <a:r>
              <a:rPr lang="en-US" sz="1800" dirty="0" smtClean="0"/>
              <a:t>(Single-answer question) In a BGP/MPLS IP VPN scenario, which of the following protocols is used to allocate outer labels?(     )</a:t>
            </a:r>
          </a:p>
          <a:p>
            <a:pPr lvl="1"/>
            <a:r>
              <a:rPr lang="en-US" sz="1600" dirty="0" smtClean="0"/>
              <a:t>OSPF</a:t>
            </a:r>
          </a:p>
          <a:p>
            <a:pPr lvl="1"/>
            <a:r>
              <a:rPr lang="en-US" sz="1600" dirty="0" smtClean="0"/>
              <a:t>MP-BGP</a:t>
            </a:r>
          </a:p>
          <a:p>
            <a:pPr lvl="1"/>
            <a:r>
              <a:rPr lang="en-US" sz="1600" dirty="0" smtClean="0"/>
              <a:t>MPLS LDP</a:t>
            </a:r>
          </a:p>
          <a:p>
            <a:pPr lvl="1"/>
            <a:r>
              <a:rPr lang="en-US" sz="1600" dirty="0" smtClean="0"/>
              <a:t>RSVP-TE</a:t>
            </a:r>
            <a:endParaRPr lang="en-US" sz="1600" dirty="0"/>
          </a:p>
        </p:txBody>
      </p:sp>
    </p:spTree>
    <p:extLst>
      <p:ext uri="{BB962C8B-B14F-4D97-AF65-F5344CB8AC3E}">
        <p14:creationId xmlns:p14="http://schemas.microsoft.com/office/powerpoint/2010/main" val="5300914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indent="-342900">
              <a:buFont typeface="Wingdings" panose="05000000000000000000" pitchFamily="2" charset="2"/>
              <a:buChar char="l"/>
            </a:pPr>
            <a:r>
              <a:rPr lang="en-US" dirty="0" smtClean="0"/>
              <a:t>Upon completion of this course, you will be able to:</a:t>
            </a:r>
          </a:p>
          <a:p>
            <a:pPr lvl="1"/>
            <a:r>
              <a:rPr lang="en-US" dirty="0" smtClean="0"/>
              <a:t>Describe the models and classification of WAN VPN technologies.</a:t>
            </a:r>
          </a:p>
          <a:p>
            <a:pPr lvl="1"/>
            <a:r>
              <a:rPr lang="en-US" dirty="0" smtClean="0"/>
              <a:t>Describe the relationships between MP-BGP and WAN VPNs.</a:t>
            </a:r>
          </a:p>
          <a:p>
            <a:pPr lvl="1"/>
            <a:r>
              <a:rPr lang="en-US" dirty="0" smtClean="0"/>
              <a:t>Describe the fundamentals of MPLS VPNs and SRv6 VPNs as well as differences between the two types of VPNs.</a:t>
            </a:r>
          </a:p>
          <a:p>
            <a:pPr lvl="1"/>
            <a:r>
              <a:rPr lang="en-US" dirty="0" smtClean="0"/>
              <a:t>Describe the development trend of WAN VPN technologies.</a:t>
            </a:r>
            <a:endParaRPr lang="en-US" dirty="0"/>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2000" smtClean="0">
                <a:sym typeface="Huawei Sans" panose="020C0503030203020204" pitchFamily="34" charset="0"/>
              </a:rPr>
              <a:t>Depending on IP bearer technologies, WAN VPNs are classified into MPLS VPNs and SRv6 VPNs. With the evolution of IPv6 networks, SRv6 and IPv6 naturally merge with each other. Therefore, SRv6 VPN is an inevitable trend.</a:t>
            </a:r>
          </a:p>
          <a:p>
            <a:r>
              <a:rPr lang="en-US" sz="2000" smtClean="0">
                <a:sym typeface="Huawei Sans" panose="020C0503030203020204" pitchFamily="34" charset="0"/>
              </a:rPr>
              <a:t>The WAN VPN control plane is converging. EVPN, which integrates L2VPN and L3VPN capabilities, is a best practice of WAN VPNs.</a:t>
            </a:r>
          </a:p>
          <a:p>
            <a:r>
              <a:rPr lang="en-US" sz="2000" smtClean="0">
                <a:sym typeface="Huawei Sans" panose="020C0503030203020204" pitchFamily="34" charset="0"/>
              </a:rPr>
              <a:t>The advantages of SR need to be demonstrated through the centralized path computation, global optimization, and other capabilities of the controller. For more information, refer to 05 Segment Routing.</a:t>
            </a:r>
            <a:endParaRPr lang="en-US" sz="2000" dirty="0">
              <a:sym typeface="Huawei Sans" panose="020C0503030203020204" pitchFamily="34" charset="0"/>
            </a:endParaRPr>
          </a:p>
        </p:txBody>
      </p:sp>
    </p:spTree>
    <p:extLst>
      <p:ext uri="{BB962C8B-B14F-4D97-AF65-F5344CB8AC3E}">
        <p14:creationId xmlns:p14="http://schemas.microsoft.com/office/powerpoint/2010/main" val="39264860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sym typeface="Huawei Sans" panose="020C0503030203020204" pitchFamily="34" charset="0"/>
              </a:rPr>
              <a:t>WAN VPN Overview</a:t>
            </a:r>
          </a:p>
          <a:p>
            <a:r>
              <a:rPr lang="en-US" dirty="0" smtClean="0">
                <a:solidFill>
                  <a:schemeClr val="bg1">
                    <a:lumMod val="50000"/>
                  </a:schemeClr>
                </a:solidFill>
                <a:sym typeface="Huawei Sans" panose="020C0503030203020204" pitchFamily="34" charset="0"/>
              </a:rPr>
              <a:t>MP-BGP Overview</a:t>
            </a:r>
          </a:p>
          <a:p>
            <a:r>
              <a:rPr lang="en-US" dirty="0" smtClean="0">
                <a:solidFill>
                  <a:schemeClr val="bg1">
                    <a:lumMod val="50000"/>
                  </a:schemeClr>
                </a:solidFill>
                <a:sym typeface="Huawei Sans" panose="020C0503030203020204" pitchFamily="34" charset="0"/>
              </a:rPr>
              <a:t>WAN VPN Architecture Fundamentals and Technology Evolution</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8256682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WAN VPN Overview</a:t>
            </a:r>
            <a:endParaRPr lang="en-US" dirty="0"/>
          </a:p>
        </p:txBody>
      </p:sp>
      <p:sp>
        <p:nvSpPr>
          <p:cNvPr id="3" name="文本占位符 2"/>
          <p:cNvSpPr>
            <a:spLocks noGrp="1"/>
          </p:cNvSpPr>
          <p:nvPr>
            <p:ph type="body" sz="quarter" idx="10"/>
          </p:nvPr>
        </p:nvSpPr>
        <p:spPr/>
        <p:txBody>
          <a:bodyPr/>
          <a:lstStyle/>
          <a:p>
            <a:r>
              <a:rPr lang="en-US" sz="1800" smtClean="0">
                <a:sym typeface="Huawei Sans" panose="020C0503030203020204" pitchFamily="34" charset="0"/>
              </a:rPr>
              <a:t>A virtual private network (VPN) is established using the WAN IP technology. A VPN, as its name suggests, has two features: virtual and private. Different VPNs share the underlying bearer network while logically isolating services.</a:t>
            </a:r>
            <a:endParaRPr lang="en-US" sz="1800" dirty="0">
              <a:sym typeface="Huawei Sans" panose="020C0503030203020204" pitchFamily="34" charset="0"/>
            </a:endParaRPr>
          </a:p>
        </p:txBody>
      </p:sp>
      <p:cxnSp>
        <p:nvCxnSpPr>
          <p:cNvPr id="4" name="直接连接符 133">
            <a:extLst>
              <a:ext uri="{FF2B5EF4-FFF2-40B4-BE49-F238E27FC236}">
                <a16:creationId xmlns:a16="http://schemas.microsoft.com/office/drawing/2014/main" xmlns="" id="{C2AD015E-B850-46C5-B452-BA865BDCC004}"/>
              </a:ext>
            </a:extLst>
          </p:cNvPr>
          <p:cNvCxnSpPr>
            <a:stCxn id="8" idx="1"/>
          </p:cNvCxnSpPr>
          <p:nvPr/>
        </p:nvCxnSpPr>
        <p:spPr bwMode="gray">
          <a:xfrm flipH="1">
            <a:off x="3793288" y="5347477"/>
            <a:ext cx="945793" cy="177250"/>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5" name="梯形 41">
            <a:extLst>
              <a:ext uri="{FF2B5EF4-FFF2-40B4-BE49-F238E27FC236}">
                <a16:creationId xmlns:a16="http://schemas.microsoft.com/office/drawing/2014/main" xmlns="" id="{B0A1EB5D-98DD-429D-8F88-0D47F5DE6786}"/>
              </a:ext>
            </a:extLst>
          </p:cNvPr>
          <p:cNvSpPr/>
          <p:nvPr/>
        </p:nvSpPr>
        <p:spPr bwMode="gray">
          <a:xfrm>
            <a:off x="458901" y="3956367"/>
            <a:ext cx="6532856" cy="2197150"/>
          </a:xfrm>
          <a:prstGeom prst="trapezoid">
            <a:avLst>
              <a:gd name="adj" fmla="val 75739"/>
            </a:avLst>
          </a:prstGeom>
          <a:gradFill flip="none" rotWithShape="1">
            <a:gsLst>
              <a:gs pos="0">
                <a:schemeClr val="bg1"/>
              </a:gs>
              <a:gs pos="100000">
                <a:srgbClr val="94DAE2"/>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31">
            <a:extLst>
              <a:ext uri="{FF2B5EF4-FFF2-40B4-BE49-F238E27FC236}">
                <a16:creationId xmlns:a16="http://schemas.microsoft.com/office/drawing/2014/main" xmlns="" id="{29263D4B-D3A3-4427-8808-C6B6BA3E1BAE}"/>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2492534" y="4760429"/>
            <a:ext cx="466668" cy="389308"/>
          </a:xfrm>
          <a:prstGeom prst="rect">
            <a:avLst/>
          </a:prstGeom>
        </p:spPr>
      </p:pic>
      <p:pic>
        <p:nvPicPr>
          <p:cNvPr id="7" name="图片 31">
            <a:extLst>
              <a:ext uri="{FF2B5EF4-FFF2-40B4-BE49-F238E27FC236}">
                <a16:creationId xmlns:a16="http://schemas.microsoft.com/office/drawing/2014/main" xmlns="" id="{450AEE9A-5131-42AB-99C9-D521B67964EE}"/>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1745617" y="5620440"/>
            <a:ext cx="466668" cy="389308"/>
          </a:xfrm>
          <a:prstGeom prst="rect">
            <a:avLst/>
          </a:prstGeom>
        </p:spPr>
      </p:pic>
      <p:pic>
        <p:nvPicPr>
          <p:cNvPr id="8" name="图片 25">
            <a:extLst>
              <a:ext uri="{FF2B5EF4-FFF2-40B4-BE49-F238E27FC236}">
                <a16:creationId xmlns:a16="http://schemas.microsoft.com/office/drawing/2014/main" xmlns="" id="{D3FF0CDE-C56E-49B2-8D04-1A6BD9D093F7}"/>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4739081" y="5152823"/>
            <a:ext cx="466668" cy="389308"/>
          </a:xfrm>
          <a:prstGeom prst="rect">
            <a:avLst/>
          </a:prstGeom>
        </p:spPr>
      </p:pic>
      <p:pic>
        <p:nvPicPr>
          <p:cNvPr id="9" name="图片 31">
            <a:extLst>
              <a:ext uri="{FF2B5EF4-FFF2-40B4-BE49-F238E27FC236}">
                <a16:creationId xmlns:a16="http://schemas.microsoft.com/office/drawing/2014/main" xmlns="" id="{489A39DE-BD4A-4C22-ACB7-8CE72AD3FF03}"/>
              </a:ext>
            </a:extLst>
          </p:cNvPr>
          <p:cNvPicPr>
            <a:picLocks noChangeAspect="1"/>
          </p:cNvPicPr>
          <p:nvPr/>
        </p:nvPicPr>
        <p:blipFill>
          <a:blip r:embed="rId3">
            <a:duotone>
              <a:schemeClr val="accent5">
                <a:shade val="45000"/>
                <a:satMod val="135000"/>
              </a:schemeClr>
              <a:prstClr val="white"/>
            </a:duotone>
          </a:blip>
          <a:stretch>
            <a:fillRect/>
          </a:stretch>
        </p:blipFill>
        <p:spPr bwMode="gray">
          <a:xfrm>
            <a:off x="3881064" y="4305317"/>
            <a:ext cx="466668" cy="389308"/>
          </a:xfrm>
          <a:prstGeom prst="rect">
            <a:avLst/>
          </a:prstGeom>
        </p:spPr>
      </p:pic>
      <p:cxnSp>
        <p:nvCxnSpPr>
          <p:cNvPr id="10" name="直接连接符 133">
            <a:extLst>
              <a:ext uri="{FF2B5EF4-FFF2-40B4-BE49-F238E27FC236}">
                <a16:creationId xmlns:a16="http://schemas.microsoft.com/office/drawing/2014/main" xmlns="" id="{D9E38642-A383-4B23-B5DC-2F143D7B3269}"/>
              </a:ext>
            </a:extLst>
          </p:cNvPr>
          <p:cNvCxnSpPr>
            <a:stCxn id="7" idx="3"/>
          </p:cNvCxnSpPr>
          <p:nvPr/>
        </p:nvCxnSpPr>
        <p:spPr bwMode="gray">
          <a:xfrm flipV="1">
            <a:off x="2212285" y="5439976"/>
            <a:ext cx="1420676" cy="37511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1" name="直接连接符 133">
            <a:extLst>
              <a:ext uri="{FF2B5EF4-FFF2-40B4-BE49-F238E27FC236}">
                <a16:creationId xmlns:a16="http://schemas.microsoft.com/office/drawing/2014/main" xmlns="" id="{880DC85B-17F8-45CC-A996-87566C38C766}"/>
              </a:ext>
            </a:extLst>
          </p:cNvPr>
          <p:cNvCxnSpPr>
            <a:stCxn id="6" idx="3"/>
          </p:cNvCxnSpPr>
          <p:nvPr/>
        </p:nvCxnSpPr>
        <p:spPr bwMode="gray">
          <a:xfrm>
            <a:off x="2959202" y="4955083"/>
            <a:ext cx="688526" cy="50589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 name="直接连接符 133">
            <a:extLst>
              <a:ext uri="{FF2B5EF4-FFF2-40B4-BE49-F238E27FC236}">
                <a16:creationId xmlns:a16="http://schemas.microsoft.com/office/drawing/2014/main" xmlns="" id="{4958E670-2282-43F2-93C3-02EDEA7A2EA9}"/>
              </a:ext>
            </a:extLst>
          </p:cNvPr>
          <p:cNvCxnSpPr>
            <a:stCxn id="9" idx="2"/>
          </p:cNvCxnSpPr>
          <p:nvPr/>
        </p:nvCxnSpPr>
        <p:spPr bwMode="gray">
          <a:xfrm flipH="1">
            <a:off x="3647729" y="4694625"/>
            <a:ext cx="466669" cy="766352"/>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3" name="直接连接符 133">
            <a:extLst>
              <a:ext uri="{FF2B5EF4-FFF2-40B4-BE49-F238E27FC236}">
                <a16:creationId xmlns:a16="http://schemas.microsoft.com/office/drawing/2014/main" xmlns="" id="{C9E93332-5B93-418A-B1D0-CF647FD3E9F8}"/>
              </a:ext>
            </a:extLst>
          </p:cNvPr>
          <p:cNvCxnSpPr>
            <a:stCxn id="7" idx="0"/>
          </p:cNvCxnSpPr>
          <p:nvPr/>
        </p:nvCxnSpPr>
        <p:spPr bwMode="gray">
          <a:xfrm flipV="1">
            <a:off x="1978951" y="4206789"/>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4" name="直接连接符 133">
            <a:extLst>
              <a:ext uri="{FF2B5EF4-FFF2-40B4-BE49-F238E27FC236}">
                <a16:creationId xmlns:a16="http://schemas.microsoft.com/office/drawing/2014/main" xmlns="" id="{5DDE0E2B-6388-4C40-AC29-C98635F6D4FA}"/>
              </a:ext>
            </a:extLst>
          </p:cNvPr>
          <p:cNvCxnSpPr>
            <a:stCxn id="6" idx="0"/>
            <a:endCxn id="19" idx="2"/>
          </p:cNvCxnSpPr>
          <p:nvPr/>
        </p:nvCxnSpPr>
        <p:spPr bwMode="gray">
          <a:xfrm flipV="1">
            <a:off x="2725868" y="3522231"/>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5" name="直接连接符 133">
            <a:extLst>
              <a:ext uri="{FF2B5EF4-FFF2-40B4-BE49-F238E27FC236}">
                <a16:creationId xmlns:a16="http://schemas.microsoft.com/office/drawing/2014/main" xmlns="" id="{DC8C4638-1EB9-4BE9-8FB2-473A9B4B7B06}"/>
              </a:ext>
            </a:extLst>
          </p:cNvPr>
          <p:cNvCxnSpPr>
            <a:stCxn id="9" idx="0"/>
            <a:endCxn id="24" idx="2"/>
          </p:cNvCxnSpPr>
          <p:nvPr/>
        </p:nvCxnSpPr>
        <p:spPr bwMode="gray">
          <a:xfrm flipV="1">
            <a:off x="4114398" y="3067119"/>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6" name="直接连接符 133">
            <a:extLst>
              <a:ext uri="{FF2B5EF4-FFF2-40B4-BE49-F238E27FC236}">
                <a16:creationId xmlns:a16="http://schemas.microsoft.com/office/drawing/2014/main" xmlns="" id="{719079B6-FAAD-43A4-B700-BB6CE187666E}"/>
              </a:ext>
            </a:extLst>
          </p:cNvPr>
          <p:cNvCxnSpPr>
            <a:stCxn id="8" idx="0"/>
            <a:endCxn id="21" idx="2"/>
          </p:cNvCxnSpPr>
          <p:nvPr/>
        </p:nvCxnSpPr>
        <p:spPr bwMode="gray">
          <a:xfrm flipV="1">
            <a:off x="4972415" y="3914625"/>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17" name="梯形 41">
            <a:extLst>
              <a:ext uri="{FF2B5EF4-FFF2-40B4-BE49-F238E27FC236}">
                <a16:creationId xmlns:a16="http://schemas.microsoft.com/office/drawing/2014/main" xmlns="" id="{A3017B97-4368-4D9D-9544-89CBAC0A8E9A}"/>
              </a:ext>
            </a:extLst>
          </p:cNvPr>
          <p:cNvSpPr/>
          <p:nvPr/>
        </p:nvSpPr>
        <p:spPr bwMode="gray">
          <a:xfrm>
            <a:off x="458901" y="2501475"/>
            <a:ext cx="6532856" cy="2197150"/>
          </a:xfrm>
          <a:prstGeom prst="trapezoid">
            <a:avLst>
              <a:gd name="adj" fmla="val 75739"/>
            </a:avLst>
          </a:prstGeom>
          <a:gradFill flip="none" rotWithShape="1">
            <a:gsLst>
              <a:gs pos="0">
                <a:schemeClr val="bg1"/>
              </a:gs>
              <a:gs pos="100000">
                <a:srgbClr val="BEE9EE"/>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59">
            <a:extLst>
              <a:ext uri="{FF2B5EF4-FFF2-40B4-BE49-F238E27FC236}">
                <a16:creationId xmlns:a16="http://schemas.microsoft.com/office/drawing/2014/main" xmlns="" id="{F4AF521D-5B32-49B0-B08C-514EA0513692}"/>
              </a:ext>
            </a:extLst>
          </p:cNvPr>
          <p:cNvSpPr/>
          <p:nvPr/>
        </p:nvSpPr>
        <p:spPr bwMode="gray">
          <a:xfrm flipH="1">
            <a:off x="1675059" y="3062442"/>
            <a:ext cx="997632" cy="5214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pic>
        <p:nvPicPr>
          <p:cNvPr id="19" name="图片 31">
            <a:extLst>
              <a:ext uri="{FF2B5EF4-FFF2-40B4-BE49-F238E27FC236}">
                <a16:creationId xmlns:a16="http://schemas.microsoft.com/office/drawing/2014/main" xmlns="" id="{01F3E272-CCB4-488B-AB22-D290C5A37FC2}"/>
              </a:ext>
            </a:extLst>
          </p:cNvPr>
          <p:cNvPicPr>
            <a:picLocks/>
          </p:cNvPicPr>
          <p:nvPr/>
        </p:nvPicPr>
        <p:blipFill>
          <a:blip r:embed="rId3"/>
          <a:stretch>
            <a:fillRect/>
          </a:stretch>
        </p:blipFill>
        <p:spPr bwMode="gray">
          <a:xfrm>
            <a:off x="2492534" y="3132923"/>
            <a:ext cx="466668" cy="389308"/>
          </a:xfrm>
          <a:prstGeom prst="rect">
            <a:avLst/>
          </a:prstGeom>
        </p:spPr>
      </p:pic>
      <p:sp>
        <p:nvSpPr>
          <p:cNvPr id="20" name="Freeform 159">
            <a:extLst>
              <a:ext uri="{FF2B5EF4-FFF2-40B4-BE49-F238E27FC236}">
                <a16:creationId xmlns:a16="http://schemas.microsoft.com/office/drawing/2014/main" xmlns="" id="{5BA98F0C-9D05-4F06-B880-02C1837C1B07}"/>
              </a:ext>
            </a:extLst>
          </p:cNvPr>
          <p:cNvSpPr/>
          <p:nvPr/>
        </p:nvSpPr>
        <p:spPr bwMode="gray">
          <a:xfrm flipH="1">
            <a:off x="5051035" y="340523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21" name="图片 25">
            <a:extLst>
              <a:ext uri="{FF2B5EF4-FFF2-40B4-BE49-F238E27FC236}">
                <a16:creationId xmlns:a16="http://schemas.microsoft.com/office/drawing/2014/main" xmlns="" id="{6D9F97F1-0B4B-4DD9-95C5-7979FB18EF63}"/>
              </a:ext>
            </a:extLst>
          </p:cNvPr>
          <p:cNvPicPr>
            <a:picLocks noChangeAspect="1"/>
          </p:cNvPicPr>
          <p:nvPr/>
        </p:nvPicPr>
        <p:blipFill>
          <a:blip r:embed="rId3"/>
          <a:stretch>
            <a:fillRect/>
          </a:stretch>
        </p:blipFill>
        <p:spPr bwMode="gray">
          <a:xfrm>
            <a:off x="4739081" y="3525317"/>
            <a:ext cx="466668" cy="389308"/>
          </a:xfrm>
          <a:prstGeom prst="rect">
            <a:avLst/>
          </a:prstGeom>
        </p:spPr>
      </p:pic>
      <p:pic>
        <p:nvPicPr>
          <p:cNvPr id="22" name="图片 67">
            <a:extLst>
              <a:ext uri="{FF2B5EF4-FFF2-40B4-BE49-F238E27FC236}">
                <a16:creationId xmlns:a16="http://schemas.microsoft.com/office/drawing/2014/main" xmlns="" id="{ACC3FFD2-A321-4CFC-BE7C-C143D009289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75638" y="3822088"/>
            <a:ext cx="417163" cy="342074"/>
          </a:xfrm>
          <a:prstGeom prst="rect">
            <a:avLst/>
          </a:prstGeom>
        </p:spPr>
      </p:pic>
      <p:sp>
        <p:nvSpPr>
          <p:cNvPr id="23" name="Freeform 159">
            <a:extLst>
              <a:ext uri="{FF2B5EF4-FFF2-40B4-BE49-F238E27FC236}">
                <a16:creationId xmlns:a16="http://schemas.microsoft.com/office/drawing/2014/main" xmlns="" id="{A37FCA83-8C85-42AF-90E8-0BB59CD4F94D}"/>
              </a:ext>
            </a:extLst>
          </p:cNvPr>
          <p:cNvSpPr/>
          <p:nvPr/>
        </p:nvSpPr>
        <p:spPr bwMode="gray">
          <a:xfrm flipH="1">
            <a:off x="3063589" y="2564316"/>
            <a:ext cx="997632" cy="5214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Enterprise HQ</a:t>
            </a:r>
          </a:p>
        </p:txBody>
      </p:sp>
      <p:pic>
        <p:nvPicPr>
          <p:cNvPr id="24" name="图片 31">
            <a:extLst>
              <a:ext uri="{FF2B5EF4-FFF2-40B4-BE49-F238E27FC236}">
                <a16:creationId xmlns:a16="http://schemas.microsoft.com/office/drawing/2014/main" xmlns="" id="{C356E58C-E4D9-49F5-AA9C-29446745A9E4}"/>
              </a:ext>
            </a:extLst>
          </p:cNvPr>
          <p:cNvPicPr>
            <a:picLocks noChangeAspect="1"/>
          </p:cNvPicPr>
          <p:nvPr/>
        </p:nvPicPr>
        <p:blipFill>
          <a:blip r:embed="rId3"/>
          <a:stretch>
            <a:fillRect/>
          </a:stretch>
        </p:blipFill>
        <p:spPr bwMode="gray">
          <a:xfrm>
            <a:off x="3881064" y="2677811"/>
            <a:ext cx="466668" cy="389308"/>
          </a:xfrm>
          <a:prstGeom prst="rect">
            <a:avLst/>
          </a:prstGeom>
        </p:spPr>
      </p:pic>
      <p:pic>
        <p:nvPicPr>
          <p:cNvPr id="25" name="图片 51" descr="交换机.png">
            <a:extLst>
              <a:ext uri="{FF2B5EF4-FFF2-40B4-BE49-F238E27FC236}">
                <a16:creationId xmlns:a16="http://schemas.microsoft.com/office/drawing/2014/main" xmlns="" id="{6A6A4BCA-50A7-4F5B-B016-6761D8CB9B66}"/>
              </a:ext>
            </a:extLst>
          </p:cNvPr>
          <p:cNvPicPr>
            <a:picLocks noChangeAspect="1"/>
          </p:cNvPicPr>
          <p:nvPr/>
        </p:nvPicPr>
        <p:blipFill>
          <a:blip r:embed="rId5" cstate="print"/>
          <a:stretch>
            <a:fillRect/>
          </a:stretch>
        </p:blipFill>
        <p:spPr bwMode="gray">
          <a:xfrm>
            <a:off x="3376125" y="2336497"/>
            <a:ext cx="417163" cy="341314"/>
          </a:xfrm>
          <a:prstGeom prst="rect">
            <a:avLst/>
          </a:prstGeom>
        </p:spPr>
      </p:pic>
      <p:cxnSp>
        <p:nvCxnSpPr>
          <p:cNvPr id="26" name="直接连接符 133">
            <a:extLst>
              <a:ext uri="{FF2B5EF4-FFF2-40B4-BE49-F238E27FC236}">
                <a16:creationId xmlns:a16="http://schemas.microsoft.com/office/drawing/2014/main" xmlns="" id="{3BA2A899-070B-4CEE-BE29-C5D9C7751B59}"/>
              </a:ext>
            </a:extLst>
          </p:cNvPr>
          <p:cNvCxnSpPr>
            <a:endCxn id="21" idx="1"/>
          </p:cNvCxnSpPr>
          <p:nvPr/>
        </p:nvCxnSpPr>
        <p:spPr bwMode="gray">
          <a:xfrm flipV="1">
            <a:off x="2212285" y="3719971"/>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7" name="直接连接符 133">
            <a:extLst>
              <a:ext uri="{FF2B5EF4-FFF2-40B4-BE49-F238E27FC236}">
                <a16:creationId xmlns:a16="http://schemas.microsoft.com/office/drawing/2014/main" xmlns="" id="{4A5997B9-F93F-47A4-86B3-810571670B29}"/>
              </a:ext>
            </a:extLst>
          </p:cNvPr>
          <p:cNvCxnSpPr>
            <a:stCxn id="19" idx="3"/>
            <a:endCxn id="21" idx="1"/>
          </p:cNvCxnSpPr>
          <p:nvPr/>
        </p:nvCxnSpPr>
        <p:spPr bwMode="gray">
          <a:xfrm>
            <a:off x="2959202" y="3327577"/>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8" name="直接连接符 133">
            <a:extLst>
              <a:ext uri="{FF2B5EF4-FFF2-40B4-BE49-F238E27FC236}">
                <a16:creationId xmlns:a16="http://schemas.microsoft.com/office/drawing/2014/main" xmlns="" id="{080DF2D0-40D7-42BF-964F-8FC912CE9AD3}"/>
              </a:ext>
            </a:extLst>
          </p:cNvPr>
          <p:cNvCxnSpPr>
            <a:stCxn id="24" idx="2"/>
            <a:endCxn id="21" idx="1"/>
          </p:cNvCxnSpPr>
          <p:nvPr/>
        </p:nvCxnSpPr>
        <p:spPr bwMode="gray">
          <a:xfrm>
            <a:off x="4114398" y="3067119"/>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pic>
        <p:nvPicPr>
          <p:cNvPr id="30" name="图片 29" descr="酒店-蓝.png">
            <a:extLst>
              <a:ext uri="{FF2B5EF4-FFF2-40B4-BE49-F238E27FC236}">
                <a16:creationId xmlns:a16="http://schemas.microsoft.com/office/drawing/2014/main" xmlns="" id="{B3366C34-74F9-473E-B1BE-8C053E77F515}"/>
              </a:ext>
            </a:extLst>
          </p:cNvPr>
          <p:cNvPicPr>
            <a:picLocks/>
          </p:cNvPicPr>
          <p:nvPr/>
        </p:nvPicPr>
        <p:blipFill>
          <a:blip r:embed="rId6" cstate="print"/>
          <a:stretch>
            <a:fillRect/>
          </a:stretch>
        </p:blipFill>
        <p:spPr bwMode="gray">
          <a:xfrm>
            <a:off x="1962843" y="2731386"/>
            <a:ext cx="466668" cy="389308"/>
          </a:xfrm>
          <a:prstGeom prst="rect">
            <a:avLst/>
          </a:prstGeom>
        </p:spPr>
      </p:pic>
      <p:sp>
        <p:nvSpPr>
          <p:cNvPr id="32" name="Freeform 159">
            <a:extLst>
              <a:ext uri="{FF2B5EF4-FFF2-40B4-BE49-F238E27FC236}">
                <a16:creationId xmlns:a16="http://schemas.microsoft.com/office/drawing/2014/main" xmlns="" id="{9229C87D-E5EF-4DF8-92C4-F9CA45B11A90}"/>
              </a:ext>
            </a:extLst>
          </p:cNvPr>
          <p:cNvSpPr/>
          <p:nvPr/>
        </p:nvSpPr>
        <p:spPr bwMode="gray">
          <a:xfrm flipH="1">
            <a:off x="2627344" y="4856453"/>
            <a:ext cx="2111736" cy="11166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86">
            <a:extLst>
              <a:ext uri="{FF2B5EF4-FFF2-40B4-BE49-F238E27FC236}">
                <a16:creationId xmlns:a16="http://schemas.microsoft.com/office/drawing/2014/main" xmlns="" id="{A694E999-D256-48CB-AD65-4E2CCE1CB7F1}"/>
              </a:ext>
            </a:extLst>
          </p:cNvPr>
          <p:cNvPicPr>
            <a:picLocks/>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241209" y="4985991"/>
            <a:ext cx="391752" cy="321237"/>
          </a:xfrm>
          <a:prstGeom prst="rect">
            <a:avLst/>
          </a:prstGeom>
        </p:spPr>
      </p:pic>
      <p:pic>
        <p:nvPicPr>
          <p:cNvPr id="34" name="Picture 12" descr="E:\2016.01\1.12 扁平化图标\蓝色\AR-蓝色最新-40.png">
            <a:extLst>
              <a:ext uri="{FF2B5EF4-FFF2-40B4-BE49-F238E27FC236}">
                <a16:creationId xmlns:a16="http://schemas.microsoft.com/office/drawing/2014/main" xmlns="" id="{B26D70BB-BB7F-45F4-BD42-67D985BC5880}"/>
              </a:ext>
            </a:extLst>
          </p:cNvPr>
          <p:cNvPicPr>
            <a:picLocks noChangeAspect="1" noChangeArrowheads="1"/>
          </p:cNvPicPr>
          <p:nvPr/>
        </p:nvPicPr>
        <p:blipFill>
          <a:blip r:embed="rId8" cstate="print">
            <a:duotone>
              <a:schemeClr val="accent5">
                <a:shade val="45000"/>
                <a:satMod val="135000"/>
              </a:schemeClr>
              <a:prstClr val="white"/>
            </a:duotone>
          </a:blip>
          <a:srcRect/>
          <a:stretch>
            <a:fillRect/>
          </a:stretch>
        </p:blipFill>
        <p:spPr bwMode="gray">
          <a:xfrm>
            <a:off x="3461509" y="5594594"/>
            <a:ext cx="392039" cy="320760"/>
          </a:xfrm>
          <a:prstGeom prst="rect">
            <a:avLst/>
          </a:prstGeom>
          <a:noFill/>
        </p:spPr>
      </p:pic>
      <p:pic>
        <p:nvPicPr>
          <p:cNvPr id="35" name="图片 8" descr="DSLAM-蓝.png">
            <a:extLst>
              <a:ext uri="{FF2B5EF4-FFF2-40B4-BE49-F238E27FC236}">
                <a16:creationId xmlns:a16="http://schemas.microsoft.com/office/drawing/2014/main" xmlns="" id="{9945D710-BB1F-4CB2-A7C5-81B536D1CC2A}"/>
              </a:ext>
            </a:extLst>
          </p:cNvPr>
          <p:cNvPicPr>
            <a:picLocks noChangeAspect="1"/>
          </p:cNvPicPr>
          <p:nvPr/>
        </p:nvPicPr>
        <p:blipFill>
          <a:blip r:embed="rId9" cstate="print">
            <a:duotone>
              <a:schemeClr val="accent5">
                <a:shade val="45000"/>
                <a:satMod val="135000"/>
              </a:schemeClr>
              <a:prstClr val="white"/>
            </a:duotone>
          </a:blip>
          <a:stretch>
            <a:fillRect/>
          </a:stretch>
        </p:blipFill>
        <p:spPr bwMode="gray">
          <a:xfrm>
            <a:off x="2858270" y="5594594"/>
            <a:ext cx="392042" cy="320760"/>
          </a:xfrm>
          <a:prstGeom prst="rect">
            <a:avLst/>
          </a:prstGeom>
        </p:spPr>
      </p:pic>
      <p:pic>
        <p:nvPicPr>
          <p:cNvPr id="36" name="图片 1118">
            <a:extLst>
              <a:ext uri="{FF2B5EF4-FFF2-40B4-BE49-F238E27FC236}">
                <a16:creationId xmlns:a16="http://schemas.microsoft.com/office/drawing/2014/main" xmlns="" id="{281044D6-F5CD-4FA6-84A3-53E06D282E14}"/>
              </a:ext>
            </a:extLst>
          </p:cNvPr>
          <p:cNvPicPr>
            <a:picLocks noChangeAspect="1"/>
          </p:cNvPicPr>
          <p:nvPr/>
        </p:nvPicPr>
        <p:blipFill>
          <a:blip r:embed="rId10">
            <a:duotone>
              <a:schemeClr val="accent5">
                <a:shade val="45000"/>
                <a:satMod val="135000"/>
              </a:schemeClr>
              <a:prstClr val="white"/>
            </a:duotone>
          </a:blip>
          <a:stretch>
            <a:fillRect/>
          </a:stretch>
        </p:blipFill>
        <p:spPr bwMode="gray">
          <a:xfrm>
            <a:off x="4086283" y="5574102"/>
            <a:ext cx="450745" cy="361743"/>
          </a:xfrm>
          <a:prstGeom prst="rect">
            <a:avLst/>
          </a:prstGeom>
        </p:spPr>
      </p:pic>
      <p:pic>
        <p:nvPicPr>
          <p:cNvPr id="37" name="图片 13" descr="开放网络-蓝.png">
            <a:extLst>
              <a:ext uri="{FF2B5EF4-FFF2-40B4-BE49-F238E27FC236}">
                <a16:creationId xmlns:a16="http://schemas.microsoft.com/office/drawing/2014/main" xmlns="" id="{D4853B5D-A7F5-4250-8D69-FC73E733CD8F}"/>
              </a:ext>
            </a:extLst>
          </p:cNvPr>
          <p:cNvPicPr>
            <a:picLocks noChangeAspect="1"/>
          </p:cNvPicPr>
          <p:nvPr/>
        </p:nvPicPr>
        <p:blipFill>
          <a:blip r:embed="rId11" cstate="print">
            <a:duotone>
              <a:schemeClr val="accent5">
                <a:shade val="45000"/>
                <a:satMod val="135000"/>
              </a:schemeClr>
              <a:prstClr val="white"/>
            </a:duotone>
          </a:blip>
          <a:stretch>
            <a:fillRect/>
          </a:stretch>
        </p:blipFill>
        <p:spPr bwMode="gray">
          <a:xfrm>
            <a:off x="3846460" y="4982389"/>
            <a:ext cx="391752" cy="320760"/>
          </a:xfrm>
          <a:prstGeom prst="rect">
            <a:avLst/>
          </a:prstGeom>
        </p:spPr>
      </p:pic>
      <p:sp>
        <p:nvSpPr>
          <p:cNvPr id="38" name="文本框 37">
            <a:extLst>
              <a:ext uri="{FF2B5EF4-FFF2-40B4-BE49-F238E27FC236}">
                <a16:creationId xmlns:a16="http://schemas.microsoft.com/office/drawing/2014/main" xmlns="" id="{3F0939C6-FC56-4B5A-B99D-0DECC97D2B06}"/>
              </a:ext>
            </a:extLst>
          </p:cNvPr>
          <p:cNvSpPr txBox="1"/>
          <p:nvPr/>
        </p:nvSpPr>
        <p:spPr bwMode="gray">
          <a:xfrm>
            <a:off x="4606008" y="5837574"/>
            <a:ext cx="1590500" cy="338554"/>
          </a:xfrm>
          <a:prstGeom prst="rect">
            <a:avLst/>
          </a:prstGeom>
          <a:noFill/>
        </p:spPr>
        <p:txBody>
          <a:bodyPr wrap="none" rtlCol="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IP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bearer W</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B81271CC-CAED-48D2-B2DF-CE1A2D41B12C}"/>
              </a:ext>
            </a:extLst>
          </p:cNvPr>
          <p:cNvSpPr txBox="1"/>
          <p:nvPr/>
        </p:nvSpPr>
        <p:spPr bwMode="gray">
          <a:xfrm>
            <a:off x="5180440" y="4385621"/>
            <a:ext cx="1415772" cy="338554"/>
          </a:xfrm>
          <a:prstGeom prst="rect">
            <a:avLst/>
          </a:prstGeom>
          <a:noFill/>
        </p:spPr>
        <p:txBody>
          <a:bodyPr wrap="non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a:t>
            </a:r>
          </a:p>
        </p:txBody>
      </p:sp>
      <p:sp>
        <p:nvSpPr>
          <p:cNvPr id="40" name="圆角矩形 75">
            <a:extLst>
              <a:ext uri="{FF2B5EF4-FFF2-40B4-BE49-F238E27FC236}">
                <a16:creationId xmlns:a16="http://schemas.microsoft.com/office/drawing/2014/main" xmlns="" id="{2E3CB0BE-E9AF-4F71-B9A5-E0501B0EB97E}"/>
              </a:ext>
            </a:extLst>
          </p:cNvPr>
          <p:cNvSpPr/>
          <p:nvPr/>
        </p:nvSpPr>
        <p:spPr bwMode="gray">
          <a:xfrm>
            <a:off x="7347135" y="2283791"/>
            <a:ext cx="4310867" cy="39402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Private</a:t>
            </a:r>
          </a:p>
        </p:txBody>
      </p:sp>
      <p:sp>
        <p:nvSpPr>
          <p:cNvPr id="41" name="圆角矩形 75">
            <a:extLst>
              <a:ext uri="{FF2B5EF4-FFF2-40B4-BE49-F238E27FC236}">
                <a16:creationId xmlns:a16="http://schemas.microsoft.com/office/drawing/2014/main" xmlns="" id="{04C8ADB9-0DCE-4465-A22A-24CC7639BB05}"/>
              </a:ext>
            </a:extLst>
          </p:cNvPr>
          <p:cNvSpPr/>
          <p:nvPr/>
        </p:nvSpPr>
        <p:spPr bwMode="gray">
          <a:xfrm>
            <a:off x="7351091" y="2715296"/>
            <a:ext cx="4303555" cy="168614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fontAlgn="ctr">
              <a:spcBef>
                <a:spcPts val="0"/>
              </a:spcBef>
              <a:spcAft>
                <a:spcPts val="600"/>
              </a:spcAft>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VPN is a network dedicated to VPN users. For VPN users, a VPN provides the same service experience as a traditional private network. A VPN provides security assurance to protect VPN information against external threats. Different VPN services can be carried over the same underlying network while being isolated from each other.</a:t>
            </a:r>
          </a:p>
        </p:txBody>
      </p:sp>
      <p:sp>
        <p:nvSpPr>
          <p:cNvPr id="42" name="圆角矩形 75">
            <a:extLst>
              <a:ext uri="{FF2B5EF4-FFF2-40B4-BE49-F238E27FC236}">
                <a16:creationId xmlns:a16="http://schemas.microsoft.com/office/drawing/2014/main" xmlns="" id="{CD9DCC96-F104-47E2-A149-061E4EA2D133}"/>
              </a:ext>
            </a:extLst>
          </p:cNvPr>
          <p:cNvSpPr/>
          <p:nvPr/>
        </p:nvSpPr>
        <p:spPr bwMode="gray">
          <a:xfrm>
            <a:off x="7351091" y="4523578"/>
            <a:ext cx="4310867" cy="39402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Virtual</a:t>
            </a:r>
          </a:p>
        </p:txBody>
      </p:sp>
      <p:sp>
        <p:nvSpPr>
          <p:cNvPr id="43" name="圆角矩形 75">
            <a:extLst>
              <a:ext uri="{FF2B5EF4-FFF2-40B4-BE49-F238E27FC236}">
                <a16:creationId xmlns:a16="http://schemas.microsoft.com/office/drawing/2014/main" xmlns="" id="{A2A2DE8D-47F0-44A4-9DAB-E03701D3FAC7}"/>
              </a:ext>
            </a:extLst>
          </p:cNvPr>
          <p:cNvSpPr/>
          <p:nvPr/>
        </p:nvSpPr>
        <p:spPr bwMode="gray">
          <a:xfrm>
            <a:off x="7355047" y="4955083"/>
            <a:ext cx="4303555" cy="107860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fontAlgn="ctr">
              <a:spcBef>
                <a:spcPts val="0"/>
              </a:spcBef>
              <a:spcAft>
                <a:spcPts val="600"/>
              </a:spcAft>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VPNs provide logical private networks over the same public physical bearer network through the virtualization technology. You can create multiple logical private networks based on service requirements.</a:t>
            </a:r>
          </a:p>
        </p:txBody>
      </p:sp>
      <p:sp>
        <p:nvSpPr>
          <p:cNvPr id="44" name="Can 9">
            <a:extLst>
              <a:ext uri="{FF2B5EF4-FFF2-40B4-BE49-F238E27FC236}">
                <a16:creationId xmlns:a16="http://schemas.microsoft.com/office/drawing/2014/main" xmlns="" id="{5198F95C-8052-4F54-8667-1DC41FCC647A}"/>
              </a:ext>
            </a:extLst>
          </p:cNvPr>
          <p:cNvSpPr/>
          <p:nvPr/>
        </p:nvSpPr>
        <p:spPr bwMode="gray">
          <a:xfrm rot="4778014">
            <a:off x="3374753" y="2697311"/>
            <a:ext cx="253196" cy="2547274"/>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45" name="Can 9">
            <a:extLst>
              <a:ext uri="{FF2B5EF4-FFF2-40B4-BE49-F238E27FC236}">
                <a16:creationId xmlns:a16="http://schemas.microsoft.com/office/drawing/2014/main" xmlns="" id="{1D1B398F-E0AB-4E0C-8B93-413CE24E2701}"/>
              </a:ext>
            </a:extLst>
          </p:cNvPr>
          <p:cNvSpPr/>
          <p:nvPr/>
        </p:nvSpPr>
        <p:spPr bwMode="gray">
          <a:xfrm rot="6305312">
            <a:off x="3657509" y="2659278"/>
            <a:ext cx="253196" cy="1748745"/>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46" name="Can 9">
            <a:extLst>
              <a:ext uri="{FF2B5EF4-FFF2-40B4-BE49-F238E27FC236}">
                <a16:creationId xmlns:a16="http://schemas.microsoft.com/office/drawing/2014/main" xmlns="" id="{936C6085-F898-4E14-AB3B-9D43F79E945B}"/>
              </a:ext>
            </a:extLst>
          </p:cNvPr>
          <p:cNvSpPr/>
          <p:nvPr/>
        </p:nvSpPr>
        <p:spPr bwMode="gray">
          <a:xfrm rot="8376565">
            <a:off x="4263419" y="2921079"/>
            <a:ext cx="253196" cy="841698"/>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50" name="Freeform 159">
            <a:extLst>
              <a:ext uri="{FF2B5EF4-FFF2-40B4-BE49-F238E27FC236}">
                <a16:creationId xmlns:a16="http://schemas.microsoft.com/office/drawing/2014/main" xmlns="" id="{675E4099-EC0E-4D8D-91E7-28DFD842945E}"/>
              </a:ext>
            </a:extLst>
          </p:cNvPr>
          <p:cNvSpPr/>
          <p:nvPr/>
        </p:nvSpPr>
        <p:spPr bwMode="gray">
          <a:xfrm flipH="1">
            <a:off x="1392049" y="380884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51" name="图片 67">
            <a:extLst>
              <a:ext uri="{FF2B5EF4-FFF2-40B4-BE49-F238E27FC236}">
                <a16:creationId xmlns:a16="http://schemas.microsoft.com/office/drawing/2014/main" xmlns="" id="{3B379CF5-47A8-41A9-84E2-8F9BD46F6CD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54261" y="4225509"/>
            <a:ext cx="417163" cy="342074"/>
          </a:xfrm>
          <a:prstGeom prst="rect">
            <a:avLst/>
          </a:prstGeom>
        </p:spPr>
      </p:pic>
      <p:sp>
        <p:nvSpPr>
          <p:cNvPr id="29" name="文本框 28"/>
          <p:cNvSpPr txBox="1"/>
          <p:nvPr/>
        </p:nvSpPr>
        <p:spPr>
          <a:xfrm>
            <a:off x="2575575" y="5316147"/>
            <a:ext cx="2270981" cy="461665"/>
          </a:xfrm>
          <a:prstGeom prst="rect">
            <a:avLst/>
          </a:prstGeom>
          <a:noFill/>
        </p:spPr>
        <p:txBody>
          <a:bodyPr wrap="square" rtlCol="0">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MPLS LDP/SR-MPLS/SRv6</a:t>
            </a: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56563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3E75FF-784F-48CF-AE33-ABACB69D3A0C}"/>
              </a:ext>
            </a:extLst>
          </p:cNvPr>
          <p:cNvSpPr>
            <a:spLocks noGrp="1"/>
          </p:cNvSpPr>
          <p:nvPr>
            <p:ph type="title"/>
          </p:nvPr>
        </p:nvSpPr>
        <p:spPr bwMode="gray"/>
        <p:txBody>
          <a:bodyPr/>
          <a:lstStyle/>
          <a:p>
            <a:r>
              <a:rPr lang="en-US" smtClean="0"/>
              <a:t>Development of WAN IP Technologies</a:t>
            </a:r>
            <a:endParaRPr lang="en-US" dirty="0"/>
          </a:p>
        </p:txBody>
      </p:sp>
      <p:sp>
        <p:nvSpPr>
          <p:cNvPr id="3" name="文本占位符 2">
            <a:extLst>
              <a:ext uri="{FF2B5EF4-FFF2-40B4-BE49-F238E27FC236}">
                <a16:creationId xmlns:a16="http://schemas.microsoft.com/office/drawing/2014/main" xmlns="" id="{B6572AED-DE8F-4160-B7F3-FDEE67B072C4}"/>
              </a:ext>
            </a:extLst>
          </p:cNvPr>
          <p:cNvSpPr>
            <a:spLocks noGrp="1"/>
          </p:cNvSpPr>
          <p:nvPr>
            <p:ph type="body" sz="quarter" idx="10"/>
          </p:nvPr>
        </p:nvSpPr>
        <p:spPr bwMode="gray"/>
        <p:txBody>
          <a:bodyPr/>
          <a:lstStyle/>
          <a:p>
            <a:pPr>
              <a:lnSpc>
                <a:spcPct val="130000"/>
              </a:lnSpc>
            </a:pPr>
            <a:r>
              <a:rPr lang="en-US" sz="1600" dirty="0" smtClean="0">
                <a:sym typeface="Huawei Sans" panose="020C0503030203020204" pitchFamily="34" charset="0"/>
              </a:rPr>
              <a:t>WAN technologies are evolving towards all IP. For example, IP/MPLS replaces asynchronous transfer mode (ATM), and IEC 61850 enables IP-based power communication networks. WAN IP technologies are widely used in enterprise scenarios, such as power/transportation bearer networks, financial DCI networks, ISP backbone networks, and metro networks.</a:t>
            </a:r>
          </a:p>
          <a:p>
            <a:pPr>
              <a:lnSpc>
                <a:spcPct val="130000"/>
              </a:lnSpc>
            </a:pPr>
            <a:r>
              <a:rPr lang="en-US" sz="1600" dirty="0" smtClean="0">
                <a:sym typeface="Huawei Sans" panose="020C0503030203020204" pitchFamily="34" charset="0"/>
              </a:rPr>
              <a:t>WAN IP technologies are evolving from classic IP/MPLS to SR-MPLS and even SRv6.</a:t>
            </a:r>
            <a:endParaRPr lang="en-US" sz="1600" dirty="0">
              <a:sym typeface="Huawei Sans" panose="020C0503030203020204" pitchFamily="34" charset="0"/>
            </a:endParaRPr>
          </a:p>
        </p:txBody>
      </p:sp>
      <p:sp>
        <p:nvSpPr>
          <p:cNvPr id="4" name="椭圆 3">
            <a:extLst>
              <a:ext uri="{FF2B5EF4-FFF2-40B4-BE49-F238E27FC236}">
                <a16:creationId xmlns:a16="http://schemas.microsoft.com/office/drawing/2014/main" xmlns="" id="{F9CFE5A7-7B33-41FF-8CFC-A01F1A26D053}"/>
              </a:ext>
            </a:extLst>
          </p:cNvPr>
          <p:cNvSpPr/>
          <p:nvPr>
            <p:custDataLst>
              <p:tags r:id="rId1"/>
            </p:custDataLst>
          </p:nvPr>
        </p:nvSpPr>
        <p:spPr bwMode="gray">
          <a:xfrm>
            <a:off x="9831079" y="5343107"/>
            <a:ext cx="1539553" cy="737311"/>
          </a:xfrm>
          <a:prstGeom prst="ellipse">
            <a:avLst/>
          </a:prstGeom>
          <a:noFill/>
          <a:ln w="25400" cap="flat" cmpd="sng" algn="ctr">
            <a:solidFill>
              <a:sysClr val="window" lastClr="FFFFFF">
                <a:lumMod val="50000"/>
              </a:sysClr>
            </a:solidFill>
            <a:prstDash val="solid"/>
          </a:ln>
          <a:effectLst/>
        </p:spPr>
        <p:txBody>
          <a:bodyPr wrap="square" lIns="0" tIns="0" rIns="0" bIns="0" rtlCol="0" anchor="ctr">
            <a:noAutofit/>
          </a:bodyPr>
          <a:lstStyle/>
          <a:p>
            <a:pPr algn="ctr" defTabSz="913646" fontAlgn="ctr">
              <a:defRPr/>
            </a:pPr>
            <a:r>
              <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Enterprise campus</a:t>
            </a:r>
          </a:p>
        </p:txBody>
      </p:sp>
      <p:sp>
        <p:nvSpPr>
          <p:cNvPr id="5" name="椭圆 4">
            <a:extLst>
              <a:ext uri="{FF2B5EF4-FFF2-40B4-BE49-F238E27FC236}">
                <a16:creationId xmlns:a16="http://schemas.microsoft.com/office/drawing/2014/main" xmlns="" id="{5F9BE0F2-046F-45AA-BEAF-2E38E2D8436C}"/>
              </a:ext>
            </a:extLst>
          </p:cNvPr>
          <p:cNvSpPr/>
          <p:nvPr>
            <p:custDataLst>
              <p:tags r:id="rId2"/>
            </p:custDataLst>
          </p:nvPr>
        </p:nvSpPr>
        <p:spPr bwMode="gray">
          <a:xfrm>
            <a:off x="6495804" y="5463347"/>
            <a:ext cx="2174622" cy="617072"/>
          </a:xfrm>
          <a:prstGeom prst="ellipse">
            <a:avLst/>
          </a:prstGeom>
          <a:noFill/>
          <a:ln w="25400" cap="flat" cmpd="sng" algn="ctr">
            <a:solidFill>
              <a:srgbClr val="7F7F7F"/>
            </a:solidFill>
            <a:prstDash val="solid"/>
          </a:ln>
          <a:effectLst/>
        </p:spPr>
        <p:txBody>
          <a:bodyPr wrap="square" lIns="0" tIns="0" rIns="0" bIns="0" rtlCol="0" anchor="ctr">
            <a:noAutofit/>
          </a:bodyPr>
          <a:lstStyle/>
          <a:p>
            <a:pPr algn="ctr" defTabSz="913646" fontAlgn="ctr">
              <a:defRPr/>
            </a:pPr>
            <a:r>
              <a:rPr lang="en-US" sz="1200"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a:t>
            </a:r>
            <a:r>
              <a:rPr lang="en-US" sz="1200" b="1"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Power/</a:t>
            </a:r>
            <a:br>
              <a:rPr lang="en-US" sz="1200" b="1"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br>
            <a:r>
              <a:rPr lang="en-US" sz="1200" b="1"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transportation </a:t>
            </a:r>
            <a:r>
              <a:rPr lang="en-US" sz="1200"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bearer network</a:t>
            </a:r>
          </a:p>
        </p:txBody>
      </p:sp>
      <p:sp>
        <p:nvSpPr>
          <p:cNvPr id="6" name="椭圆 5">
            <a:extLst>
              <a:ext uri="{FF2B5EF4-FFF2-40B4-BE49-F238E27FC236}">
                <a16:creationId xmlns:a16="http://schemas.microsoft.com/office/drawing/2014/main" xmlns="" id="{8FA5024B-F64B-4866-954C-BF979D443A84}"/>
              </a:ext>
            </a:extLst>
          </p:cNvPr>
          <p:cNvSpPr/>
          <p:nvPr>
            <p:custDataLst>
              <p:tags r:id="rId3"/>
            </p:custDataLst>
          </p:nvPr>
        </p:nvSpPr>
        <p:spPr bwMode="gray">
          <a:xfrm>
            <a:off x="3731833" y="4914770"/>
            <a:ext cx="1724298" cy="1037411"/>
          </a:xfrm>
          <a:prstGeom prst="ellipse">
            <a:avLst/>
          </a:prstGeom>
          <a:noFill/>
          <a:ln w="25400" cap="flat" cmpd="sng" algn="ctr">
            <a:solidFill>
              <a:srgbClr val="7F7F7F"/>
            </a:solidFill>
            <a:prstDash val="solid"/>
          </a:ln>
          <a:effectLst/>
        </p:spPr>
        <p:txBody>
          <a:bodyPr wrap="square" lIns="0" tIns="0" rIns="0" bIns="0" rtlCol="0" anchor="ctr">
            <a:noAutofit/>
          </a:bodyPr>
          <a:lstStyle/>
          <a:p>
            <a:pPr algn="ctr" defTabSz="913646" fontAlgn="ctr">
              <a:defRPr/>
            </a:pPr>
            <a:r>
              <a:rPr lang="en-US" sz="1200" b="1"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ISP backbone network</a:t>
            </a:r>
          </a:p>
        </p:txBody>
      </p:sp>
      <p:cxnSp>
        <p:nvCxnSpPr>
          <p:cNvPr id="7" name="直接箭头连接符 6">
            <a:extLst>
              <a:ext uri="{FF2B5EF4-FFF2-40B4-BE49-F238E27FC236}">
                <a16:creationId xmlns:a16="http://schemas.microsoft.com/office/drawing/2014/main" xmlns="" id="{8C793D89-4703-4C54-8074-9DAD82FB3CA7}"/>
              </a:ext>
            </a:extLst>
          </p:cNvPr>
          <p:cNvCxnSpPr/>
          <p:nvPr>
            <p:custDataLst>
              <p:tags r:id="rId4"/>
            </p:custDataLst>
          </p:nvPr>
        </p:nvCxnSpPr>
        <p:spPr bwMode="gray">
          <a:xfrm flipH="1" flipV="1">
            <a:off x="5470187" y="5817468"/>
            <a:ext cx="855213" cy="1"/>
          </a:xfrm>
          <a:prstGeom prst="straightConnector1">
            <a:avLst/>
          </a:prstGeom>
          <a:noFill/>
          <a:ln w="76200" cap="flat" cmpd="sng" algn="ctr">
            <a:solidFill>
              <a:sysClr val="window" lastClr="FFFFFF">
                <a:lumMod val="85000"/>
              </a:sysClr>
            </a:solidFill>
            <a:prstDash val="solid"/>
            <a:tailEnd type="triangle"/>
          </a:ln>
          <a:effectLst/>
        </p:spPr>
      </p:cxnSp>
      <p:cxnSp>
        <p:nvCxnSpPr>
          <p:cNvPr id="8" name="直接箭头连接符 7">
            <a:extLst>
              <a:ext uri="{FF2B5EF4-FFF2-40B4-BE49-F238E27FC236}">
                <a16:creationId xmlns:a16="http://schemas.microsoft.com/office/drawing/2014/main" xmlns="" id="{14CAE129-9510-4AC0-AE3C-B13653CCE55A}"/>
              </a:ext>
            </a:extLst>
          </p:cNvPr>
          <p:cNvCxnSpPr>
            <a:cxnSpLocks/>
          </p:cNvCxnSpPr>
          <p:nvPr>
            <p:custDataLst>
              <p:tags r:id="rId5"/>
            </p:custDataLst>
          </p:nvPr>
        </p:nvCxnSpPr>
        <p:spPr bwMode="gray">
          <a:xfrm flipH="1">
            <a:off x="2953843" y="5389245"/>
            <a:ext cx="743366" cy="0"/>
          </a:xfrm>
          <a:prstGeom prst="straightConnector1">
            <a:avLst/>
          </a:prstGeom>
          <a:noFill/>
          <a:ln w="114300" cap="flat" cmpd="sng" algn="ctr">
            <a:solidFill>
              <a:sysClr val="window" lastClr="FFFFFF">
                <a:lumMod val="85000"/>
              </a:sysClr>
            </a:solidFill>
            <a:prstDash val="solid"/>
            <a:tailEnd type="triangle"/>
          </a:ln>
          <a:effectLst/>
        </p:spPr>
      </p:cxnSp>
      <p:sp>
        <p:nvSpPr>
          <p:cNvPr id="9" name="椭圆 8">
            <a:extLst>
              <a:ext uri="{FF2B5EF4-FFF2-40B4-BE49-F238E27FC236}">
                <a16:creationId xmlns:a16="http://schemas.microsoft.com/office/drawing/2014/main" xmlns="" id="{45C20E06-0E96-44B2-9AB3-051C3364AE82}"/>
              </a:ext>
            </a:extLst>
          </p:cNvPr>
          <p:cNvSpPr/>
          <p:nvPr>
            <p:custDataLst>
              <p:tags r:id="rId6"/>
            </p:custDataLst>
          </p:nvPr>
        </p:nvSpPr>
        <p:spPr bwMode="gray">
          <a:xfrm>
            <a:off x="6414101" y="4648240"/>
            <a:ext cx="1935596" cy="741007"/>
          </a:xfrm>
          <a:prstGeom prst="ellipse">
            <a:avLst/>
          </a:prstGeom>
          <a:noFill/>
          <a:ln w="25400" cap="flat" cmpd="sng" algn="ctr">
            <a:solidFill>
              <a:srgbClr val="7F7F7F"/>
            </a:solidFill>
            <a:prstDash val="solid"/>
          </a:ln>
          <a:effectLst/>
        </p:spPr>
        <p:txBody>
          <a:bodyPr wrap="square" lIns="0" tIns="0" rIns="0" bIns="0" rtlCol="0" anchor="ctr">
            <a:noAutofit/>
          </a:bodyPr>
          <a:lstStyle/>
          <a:p>
            <a:pPr algn="ctr" defTabSz="913646" fontAlgn="ctr">
              <a:defRPr/>
            </a:pPr>
            <a:r>
              <a:rPr lang="en-US" sz="12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ISP metro network</a:t>
            </a:r>
          </a:p>
        </p:txBody>
      </p:sp>
      <p:cxnSp>
        <p:nvCxnSpPr>
          <p:cNvPr id="10" name="直接箭头连接符 9">
            <a:extLst>
              <a:ext uri="{FF2B5EF4-FFF2-40B4-BE49-F238E27FC236}">
                <a16:creationId xmlns:a16="http://schemas.microsoft.com/office/drawing/2014/main" xmlns="" id="{0EBBDF6E-51AB-4376-A1AF-8A3D144F20A2}"/>
              </a:ext>
            </a:extLst>
          </p:cNvPr>
          <p:cNvCxnSpPr/>
          <p:nvPr>
            <p:custDataLst>
              <p:tags r:id="rId7"/>
            </p:custDataLst>
          </p:nvPr>
        </p:nvCxnSpPr>
        <p:spPr bwMode="gray">
          <a:xfrm flipH="1" flipV="1">
            <a:off x="5451807" y="5018742"/>
            <a:ext cx="855213" cy="0"/>
          </a:xfrm>
          <a:prstGeom prst="straightConnector1">
            <a:avLst/>
          </a:prstGeom>
          <a:noFill/>
          <a:ln w="76200" cap="flat" cmpd="sng" algn="ctr">
            <a:solidFill>
              <a:sysClr val="window" lastClr="FFFFFF">
                <a:lumMod val="85000"/>
              </a:sysClr>
            </a:solidFill>
            <a:prstDash val="solid"/>
            <a:tailEnd type="triangle"/>
          </a:ln>
          <a:effectLst/>
        </p:spPr>
      </p:cxnSp>
      <p:grpSp>
        <p:nvGrpSpPr>
          <p:cNvPr id="11" name="组合 41">
            <a:extLst>
              <a:ext uri="{FF2B5EF4-FFF2-40B4-BE49-F238E27FC236}">
                <a16:creationId xmlns:a16="http://schemas.microsoft.com/office/drawing/2014/main" xmlns="" id="{2C11B13F-AE17-437C-A2DC-5E09F04696D7}"/>
              </a:ext>
            </a:extLst>
          </p:cNvPr>
          <p:cNvGrpSpPr/>
          <p:nvPr>
            <p:custDataLst>
              <p:tags r:id="rId8"/>
            </p:custDataLst>
          </p:nvPr>
        </p:nvGrpSpPr>
        <p:grpSpPr bwMode="gray">
          <a:xfrm>
            <a:off x="8501919" y="4752924"/>
            <a:ext cx="1575608" cy="1255474"/>
            <a:chOff x="5377177" y="2390488"/>
            <a:chExt cx="756104" cy="873587"/>
          </a:xfrm>
        </p:grpSpPr>
        <p:cxnSp>
          <p:nvCxnSpPr>
            <p:cNvPr id="12" name="直接箭头连接符 11">
              <a:extLst>
                <a:ext uri="{FF2B5EF4-FFF2-40B4-BE49-F238E27FC236}">
                  <a16:creationId xmlns:a16="http://schemas.microsoft.com/office/drawing/2014/main" xmlns="" id="{D5636E44-43AA-4873-962D-05286A0865B7}"/>
                </a:ext>
              </a:extLst>
            </p:cNvPr>
            <p:cNvCxnSpPr/>
            <p:nvPr>
              <p:custDataLst>
                <p:tags r:id="rId22"/>
              </p:custDataLst>
            </p:nvPr>
          </p:nvCxnSpPr>
          <p:spPr bwMode="gray">
            <a:xfrm flipH="1">
              <a:off x="5377177" y="2390488"/>
              <a:ext cx="615600" cy="0"/>
            </a:xfrm>
            <a:prstGeom prst="straightConnector1">
              <a:avLst/>
            </a:prstGeom>
            <a:noFill/>
            <a:ln w="57150" cap="flat" cmpd="sng" algn="ctr">
              <a:solidFill>
                <a:sysClr val="window" lastClr="FFFFFF">
                  <a:lumMod val="85000"/>
                </a:sysClr>
              </a:solidFill>
              <a:prstDash val="solid"/>
              <a:tailEnd type="triangle"/>
            </a:ln>
            <a:effectLst/>
          </p:spPr>
        </p:cxnSp>
        <p:cxnSp>
          <p:nvCxnSpPr>
            <p:cNvPr id="13" name="直接箭头连接符 12">
              <a:extLst>
                <a:ext uri="{FF2B5EF4-FFF2-40B4-BE49-F238E27FC236}">
                  <a16:creationId xmlns:a16="http://schemas.microsoft.com/office/drawing/2014/main" xmlns="" id="{4B7AF52F-E4BA-4C53-A48A-AB90576C8B8A}"/>
                </a:ext>
              </a:extLst>
            </p:cNvPr>
            <p:cNvCxnSpPr/>
            <p:nvPr>
              <p:custDataLst>
                <p:tags r:id="rId23"/>
              </p:custDataLst>
            </p:nvPr>
          </p:nvCxnSpPr>
          <p:spPr bwMode="gray">
            <a:xfrm flipH="1">
              <a:off x="5517681" y="3264075"/>
              <a:ext cx="615600" cy="0"/>
            </a:xfrm>
            <a:prstGeom prst="straightConnector1">
              <a:avLst/>
            </a:prstGeom>
            <a:noFill/>
            <a:ln w="57150" cap="flat" cmpd="sng" algn="ctr">
              <a:solidFill>
                <a:sysClr val="window" lastClr="FFFFFF">
                  <a:lumMod val="85000"/>
                </a:sysClr>
              </a:solidFill>
              <a:prstDash val="solid"/>
              <a:tailEnd type="triangle"/>
            </a:ln>
            <a:effectLst/>
          </p:spPr>
        </p:cxnSp>
      </p:grpSp>
      <p:sp>
        <p:nvSpPr>
          <p:cNvPr id="14" name="矩形 13">
            <a:extLst>
              <a:ext uri="{FF2B5EF4-FFF2-40B4-BE49-F238E27FC236}">
                <a16:creationId xmlns:a16="http://schemas.microsoft.com/office/drawing/2014/main" xmlns="" id="{FBD447FA-3C17-442E-9AAD-E5CC395F5F12}"/>
              </a:ext>
            </a:extLst>
          </p:cNvPr>
          <p:cNvSpPr/>
          <p:nvPr>
            <p:custDataLst>
              <p:tags r:id="rId9"/>
            </p:custDataLst>
          </p:nvPr>
        </p:nvSpPr>
        <p:spPr bwMode="gray">
          <a:xfrm>
            <a:off x="8362259" y="5091416"/>
            <a:ext cx="1695268" cy="430719"/>
          </a:xfrm>
          <a:prstGeom prst="rect">
            <a:avLst/>
          </a:prstGeom>
        </p:spPr>
        <p:txBody>
          <a:bodyPr wrap="square">
            <a:noAutofit/>
          </a:bodyPr>
          <a:lstStyle/>
          <a:p>
            <a:pPr defTabSz="913646" fontAlgn="ctr">
              <a:defRPr/>
            </a:pPr>
            <a:r>
              <a:rPr lang="en-US"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Egress router</a:t>
            </a:r>
          </a:p>
        </p:txBody>
      </p:sp>
      <p:sp>
        <p:nvSpPr>
          <p:cNvPr id="15" name="椭圆 14">
            <a:extLst>
              <a:ext uri="{FF2B5EF4-FFF2-40B4-BE49-F238E27FC236}">
                <a16:creationId xmlns:a16="http://schemas.microsoft.com/office/drawing/2014/main" xmlns="" id="{1EDE67BB-4E24-4875-AC15-78B64C043F5A}"/>
              </a:ext>
            </a:extLst>
          </p:cNvPr>
          <p:cNvSpPr/>
          <p:nvPr>
            <p:custDataLst>
              <p:tags r:id="rId10"/>
            </p:custDataLst>
          </p:nvPr>
        </p:nvSpPr>
        <p:spPr bwMode="gray">
          <a:xfrm>
            <a:off x="785212" y="4843654"/>
            <a:ext cx="896221" cy="1138397"/>
          </a:xfrm>
          <a:prstGeom prst="ellipse">
            <a:avLst/>
          </a:prstGeom>
          <a:noFill/>
          <a:ln w="25400" cap="flat" cmpd="sng" algn="ctr">
            <a:solidFill>
              <a:sysClr val="window" lastClr="FFFFFF">
                <a:lumMod val="50000"/>
              </a:sysClr>
            </a:solidFill>
            <a:prstDash val="solid"/>
          </a:ln>
          <a:effectLst/>
        </p:spPr>
        <p:txBody>
          <a:bodyPr wrap="square" lIns="0" tIns="0" rIns="0" bIns="0" rtlCol="0" anchor="ctr">
            <a:noAutofit/>
          </a:bodyPr>
          <a:lstStyle/>
          <a:p>
            <a:pPr algn="ctr" defTabSz="913646" fontAlgn="ctr">
              <a:defRPr/>
            </a:pPr>
            <a:r>
              <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center</a:t>
            </a:r>
          </a:p>
        </p:txBody>
      </p:sp>
      <p:sp>
        <p:nvSpPr>
          <p:cNvPr id="16" name="圆角矩形 14">
            <a:extLst>
              <a:ext uri="{FF2B5EF4-FFF2-40B4-BE49-F238E27FC236}">
                <a16:creationId xmlns:a16="http://schemas.microsoft.com/office/drawing/2014/main" xmlns="" id="{125115E5-06FA-4C61-8B69-F36A619A3F29}"/>
              </a:ext>
            </a:extLst>
          </p:cNvPr>
          <p:cNvSpPr/>
          <p:nvPr>
            <p:custDataLst>
              <p:tags r:id="rId11"/>
            </p:custDataLst>
          </p:nvPr>
        </p:nvSpPr>
        <p:spPr bwMode="gray">
          <a:xfrm>
            <a:off x="9652427" y="4044795"/>
            <a:ext cx="1896856" cy="345943"/>
          </a:xfrm>
          <a:prstGeom prst="roundRect">
            <a:avLst>
              <a:gd name="adj" fmla="val 10290"/>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Campus</a:t>
            </a:r>
          </a:p>
        </p:txBody>
      </p:sp>
      <p:sp>
        <p:nvSpPr>
          <p:cNvPr id="17" name="圆角矩形 15">
            <a:extLst>
              <a:ext uri="{FF2B5EF4-FFF2-40B4-BE49-F238E27FC236}">
                <a16:creationId xmlns:a16="http://schemas.microsoft.com/office/drawing/2014/main" xmlns="" id="{0846F50E-699D-4905-835D-2EAA8C1E05A8}"/>
              </a:ext>
            </a:extLst>
          </p:cNvPr>
          <p:cNvSpPr/>
          <p:nvPr>
            <p:custDataLst>
              <p:tags r:id="rId12"/>
            </p:custDataLst>
          </p:nvPr>
        </p:nvSpPr>
        <p:spPr bwMode="gray">
          <a:xfrm>
            <a:off x="3544377" y="4044795"/>
            <a:ext cx="5983908" cy="345699"/>
          </a:xfrm>
          <a:prstGeom prst="roundRect">
            <a:avLst>
              <a:gd name="adj" fmla="val 0"/>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8" name="椭圆 17">
            <a:extLst>
              <a:ext uri="{FF2B5EF4-FFF2-40B4-BE49-F238E27FC236}">
                <a16:creationId xmlns:a16="http://schemas.microsoft.com/office/drawing/2014/main" xmlns="" id="{9B72F776-12A7-4777-9C46-F77DBCDE83BF}"/>
              </a:ext>
            </a:extLst>
          </p:cNvPr>
          <p:cNvSpPr/>
          <p:nvPr>
            <p:custDataLst>
              <p:tags r:id="rId13"/>
            </p:custDataLst>
          </p:nvPr>
        </p:nvSpPr>
        <p:spPr bwMode="gray">
          <a:xfrm>
            <a:off x="10050119" y="5851039"/>
            <a:ext cx="256593" cy="222302"/>
          </a:xfrm>
          <a:prstGeom prst="ellipse">
            <a:avLst/>
          </a:prstGeom>
          <a:solidFill>
            <a:srgbClr val="00CCFF"/>
          </a:solidFill>
          <a:ln w="25400" cap="flat" cmpd="sng" algn="ctr">
            <a:solidFill>
              <a:srgbClr val="00CCFF"/>
            </a:solidFill>
            <a:prstDash val="solid"/>
          </a:ln>
          <a:effectLst/>
        </p:spPr>
        <p:txBody>
          <a:bodyPr wrap="square" rtlCol="0" anchor="ctr">
            <a:noAutofit/>
          </a:bodyPr>
          <a:lstStyle/>
          <a:p>
            <a:pPr algn="ctr" defTabSz="91364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TextBox 94">
            <a:extLst>
              <a:ext uri="{FF2B5EF4-FFF2-40B4-BE49-F238E27FC236}">
                <a16:creationId xmlns:a16="http://schemas.microsoft.com/office/drawing/2014/main" xmlns="" id="{6154E741-3DF6-4C69-B5B0-5EB815FF95E1}"/>
              </a:ext>
            </a:extLst>
          </p:cNvPr>
          <p:cNvSpPr txBox="1"/>
          <p:nvPr>
            <p:custDataLst>
              <p:tags r:id="rId14"/>
            </p:custDataLst>
          </p:nvPr>
        </p:nvSpPr>
        <p:spPr bwMode="gray">
          <a:xfrm>
            <a:off x="9743462" y="4918547"/>
            <a:ext cx="1032146" cy="276751"/>
          </a:xfrm>
          <a:prstGeom prst="rect">
            <a:avLst/>
          </a:prstGeom>
          <a:noFill/>
          <a:ln w="9525">
            <a:noFill/>
            <a:miter lim="800000"/>
          </a:ln>
        </p:spPr>
        <p:txBody>
          <a:bodyPr wrap="square" lIns="121732" tIns="60867" rIns="121732" bIns="60867" rtlCol="0">
            <a:noAutofit/>
          </a:bodyPr>
          <a:lstStyle/>
          <a:p>
            <a:pPr algn="ctr" defTabSz="913189" fontAlgn="ctr">
              <a:defRPr/>
            </a:pPr>
            <a:r>
              <a:rPr 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Enterprise branch</a:t>
            </a:r>
          </a:p>
        </p:txBody>
      </p:sp>
      <p:grpSp>
        <p:nvGrpSpPr>
          <p:cNvPr id="20" name="组合 19">
            <a:extLst>
              <a:ext uri="{FF2B5EF4-FFF2-40B4-BE49-F238E27FC236}">
                <a16:creationId xmlns:a16="http://schemas.microsoft.com/office/drawing/2014/main" xmlns="" id="{10A5F9A4-2D2D-407C-BCBE-24477FAA883C}"/>
              </a:ext>
            </a:extLst>
          </p:cNvPr>
          <p:cNvGrpSpPr/>
          <p:nvPr/>
        </p:nvGrpSpPr>
        <p:grpSpPr bwMode="gray">
          <a:xfrm>
            <a:off x="9870409" y="4561495"/>
            <a:ext cx="1513050" cy="410453"/>
            <a:chOff x="9750174" y="1545691"/>
            <a:chExt cx="1513050" cy="272428"/>
          </a:xfrm>
        </p:grpSpPr>
        <p:sp>
          <p:nvSpPr>
            <p:cNvPr id="21" name="Freeform 6">
              <a:extLst>
                <a:ext uri="{FF2B5EF4-FFF2-40B4-BE49-F238E27FC236}">
                  <a16:creationId xmlns:a16="http://schemas.microsoft.com/office/drawing/2014/main" xmlns="" id="{17D32D95-CF2F-4A25-A19E-A63CCF7003C7}"/>
                </a:ext>
              </a:extLst>
            </p:cNvPr>
            <p:cNvSpPr>
              <a:spLocks noChangeAspect="1" noEditPoints="1"/>
            </p:cNvSpPr>
            <p:nvPr>
              <p:custDataLst>
                <p:tags r:id="rId20"/>
              </p:custDataLst>
            </p:nvPr>
          </p:nvSpPr>
          <p:spPr bwMode="gray">
            <a:xfrm>
              <a:off x="9750174" y="1545691"/>
              <a:ext cx="705157" cy="2724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rgbClr val="00B0F0"/>
            </a:solidFill>
            <a:ln w="9525">
              <a:noFill/>
              <a:round/>
            </a:ln>
          </p:spPr>
          <p:txBody>
            <a:bodyPr vert="horz" wrap="square" lIns="121764" tIns="60883" rIns="121764" bIns="60883" numCol="1" anchor="t" anchorCtr="0" compatLnSpc="1">
              <a:prstTxWarp prst="textNoShape">
                <a:avLst/>
              </a:prstTxWarp>
              <a:noAutofit/>
            </a:bodyPr>
            <a:lstStyle/>
            <a:p>
              <a:pPr defTabSz="913189"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2" name="Picture 3" descr="C:\Users\s00205736.CHINA\Pictures\house LOGO透明.png">
              <a:extLst>
                <a:ext uri="{FF2B5EF4-FFF2-40B4-BE49-F238E27FC236}">
                  <a16:creationId xmlns:a16="http://schemas.microsoft.com/office/drawing/2014/main" xmlns="" id="{32FE3845-94AA-4186-8FE4-579D24C80B66}"/>
                </a:ext>
              </a:extLst>
            </p:cNvPr>
            <p:cNvPicPr>
              <a:picLocks noChangeAspect="1" noChangeArrowheads="1"/>
            </p:cNvPicPr>
            <p:nvPr>
              <p:custDataLst>
                <p:tags r:id="rId21"/>
              </p:custDataLst>
            </p:nvPr>
          </p:nvPicPr>
          <p:blipFill>
            <a:blip r:embed="rId26"/>
            <a:stretch>
              <a:fillRect/>
            </a:stretch>
          </p:blipFill>
          <p:spPr bwMode="gray">
            <a:xfrm>
              <a:off x="10691011" y="1545691"/>
              <a:ext cx="572213" cy="272428"/>
            </a:xfrm>
            <a:prstGeom prst="rect">
              <a:avLst/>
            </a:prstGeom>
            <a:noFill/>
          </p:spPr>
        </p:pic>
      </p:grpSp>
      <p:sp>
        <p:nvSpPr>
          <p:cNvPr id="23" name="TextBox 94">
            <a:extLst>
              <a:ext uri="{FF2B5EF4-FFF2-40B4-BE49-F238E27FC236}">
                <a16:creationId xmlns:a16="http://schemas.microsoft.com/office/drawing/2014/main" xmlns="" id="{0A6428C5-88FA-469E-AEAF-31F48BAC8813}"/>
              </a:ext>
            </a:extLst>
          </p:cNvPr>
          <p:cNvSpPr txBox="1"/>
          <p:nvPr>
            <p:custDataLst>
              <p:tags r:id="rId15"/>
            </p:custDataLst>
          </p:nvPr>
        </p:nvSpPr>
        <p:spPr bwMode="gray">
          <a:xfrm>
            <a:off x="10829398" y="4914753"/>
            <a:ext cx="706283" cy="276751"/>
          </a:xfrm>
          <a:prstGeom prst="rect">
            <a:avLst/>
          </a:prstGeom>
          <a:noFill/>
          <a:ln w="9525">
            <a:noFill/>
            <a:miter lim="800000"/>
          </a:ln>
        </p:spPr>
        <p:txBody>
          <a:bodyPr wrap="square" lIns="121732" tIns="60867" rIns="121732" bIns="60867" rtlCol="0">
            <a:noAutofit/>
          </a:bodyPr>
          <a:lstStyle/>
          <a:p>
            <a:pPr algn="ctr" defTabSz="913189" fontAlgn="ctr">
              <a:defRPr/>
            </a:pPr>
            <a:r>
              <a:rPr 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Home</a:t>
            </a:r>
          </a:p>
        </p:txBody>
      </p:sp>
      <p:sp>
        <p:nvSpPr>
          <p:cNvPr id="24" name="椭圆 23">
            <a:extLst>
              <a:ext uri="{FF2B5EF4-FFF2-40B4-BE49-F238E27FC236}">
                <a16:creationId xmlns:a16="http://schemas.microsoft.com/office/drawing/2014/main" xmlns="" id="{E0C3EB93-4FFB-4B37-88C8-842DE8FE699C}"/>
              </a:ext>
            </a:extLst>
          </p:cNvPr>
          <p:cNvSpPr/>
          <p:nvPr>
            <p:custDataLst>
              <p:tags r:id="rId16"/>
            </p:custDataLst>
          </p:nvPr>
        </p:nvSpPr>
        <p:spPr bwMode="gray">
          <a:xfrm>
            <a:off x="9684151" y="4663511"/>
            <a:ext cx="171062" cy="148202"/>
          </a:xfrm>
          <a:prstGeom prst="ellipse">
            <a:avLst/>
          </a:prstGeom>
          <a:solidFill>
            <a:srgbClr val="00CCFF"/>
          </a:solidFill>
          <a:ln w="25400" cap="flat" cmpd="sng" algn="ctr">
            <a:solidFill>
              <a:srgbClr val="00CCFF"/>
            </a:solidFill>
            <a:prstDash val="solid"/>
          </a:ln>
          <a:effectLst/>
        </p:spPr>
        <p:txBody>
          <a:bodyPr wrap="square" rtlCol="0" anchor="ctr">
            <a:noAutofit/>
          </a:bodyPr>
          <a:lstStyle/>
          <a:p>
            <a:pPr algn="ctr" defTabSz="91364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5" name="矩形 24">
            <a:extLst>
              <a:ext uri="{FF2B5EF4-FFF2-40B4-BE49-F238E27FC236}">
                <a16:creationId xmlns:a16="http://schemas.microsoft.com/office/drawing/2014/main" xmlns="" id="{D9BE4E6F-5277-4541-BD70-8557C228045B}"/>
              </a:ext>
            </a:extLst>
          </p:cNvPr>
          <p:cNvSpPr/>
          <p:nvPr>
            <p:custDataLst>
              <p:tags r:id="rId17"/>
            </p:custDataLst>
          </p:nvPr>
        </p:nvSpPr>
        <p:spPr bwMode="gray">
          <a:xfrm>
            <a:off x="612490" y="4044795"/>
            <a:ext cx="2792692" cy="337493"/>
          </a:xfrm>
          <a:prstGeom prst="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26" name="圆角矩形 47">
            <a:extLst>
              <a:ext uri="{FF2B5EF4-FFF2-40B4-BE49-F238E27FC236}">
                <a16:creationId xmlns:a16="http://schemas.microsoft.com/office/drawing/2014/main" xmlns="" id="{A6A903E5-ECBC-4053-BAA6-036CFDADE18E}"/>
              </a:ext>
            </a:extLst>
          </p:cNvPr>
          <p:cNvSpPr/>
          <p:nvPr/>
        </p:nvSpPr>
        <p:spPr bwMode="gray">
          <a:xfrm>
            <a:off x="612489" y="4452752"/>
            <a:ext cx="2792693" cy="1742365"/>
          </a:xfrm>
          <a:prstGeom prst="roundRect">
            <a:avLst>
              <a:gd name="adj" fmla="val 2884"/>
            </a:avLst>
          </a:prstGeom>
          <a:no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48">
            <a:extLst>
              <a:ext uri="{FF2B5EF4-FFF2-40B4-BE49-F238E27FC236}">
                <a16:creationId xmlns:a16="http://schemas.microsoft.com/office/drawing/2014/main" xmlns="" id="{23E4A27C-6644-4792-821F-361C9E3BF279}"/>
              </a:ext>
            </a:extLst>
          </p:cNvPr>
          <p:cNvSpPr/>
          <p:nvPr/>
        </p:nvSpPr>
        <p:spPr bwMode="gray">
          <a:xfrm>
            <a:off x="3557405" y="4453538"/>
            <a:ext cx="5970739" cy="1742365"/>
          </a:xfrm>
          <a:prstGeom prst="roundRect">
            <a:avLst>
              <a:gd name="adj" fmla="val 2884"/>
            </a:avLst>
          </a:prstGeom>
          <a:no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49">
            <a:extLst>
              <a:ext uri="{FF2B5EF4-FFF2-40B4-BE49-F238E27FC236}">
                <a16:creationId xmlns:a16="http://schemas.microsoft.com/office/drawing/2014/main" xmlns="" id="{8B3A75BF-FC42-42E3-A8DA-0E4FA74D1AFD}"/>
              </a:ext>
            </a:extLst>
          </p:cNvPr>
          <p:cNvSpPr/>
          <p:nvPr/>
        </p:nvSpPr>
        <p:spPr bwMode="gray">
          <a:xfrm>
            <a:off x="9652427" y="4465066"/>
            <a:ext cx="1896856" cy="1742365"/>
          </a:xfrm>
          <a:prstGeom prst="roundRect">
            <a:avLst>
              <a:gd name="adj" fmla="val 2884"/>
            </a:avLst>
          </a:prstGeom>
          <a:no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a16="http://schemas.microsoft.com/office/drawing/2014/main" xmlns="" id="{B19BA3F9-591F-425E-9165-C14A1EF22E1D}"/>
              </a:ext>
            </a:extLst>
          </p:cNvPr>
          <p:cNvSpPr/>
          <p:nvPr>
            <p:custDataLst>
              <p:tags r:id="rId18"/>
            </p:custDataLst>
          </p:nvPr>
        </p:nvSpPr>
        <p:spPr bwMode="gray">
          <a:xfrm>
            <a:off x="2176855" y="4843654"/>
            <a:ext cx="896221" cy="1138397"/>
          </a:xfrm>
          <a:prstGeom prst="ellipse">
            <a:avLst/>
          </a:prstGeom>
          <a:noFill/>
          <a:ln w="25400" cap="flat" cmpd="sng" algn="ctr">
            <a:solidFill>
              <a:sysClr val="window" lastClr="FFFFFF">
                <a:lumMod val="50000"/>
              </a:sysClr>
            </a:solidFill>
            <a:prstDash val="solid"/>
          </a:ln>
          <a:effectLst/>
        </p:spPr>
        <p:txBody>
          <a:bodyPr wrap="square" lIns="0" tIns="0" rIns="0" bIns="0" rtlCol="0" anchor="ctr">
            <a:noAutofit/>
          </a:bodyPr>
          <a:lstStyle/>
          <a:p>
            <a:pPr algn="ctr" defTabSz="913646" fontAlgn="ctr">
              <a:defRPr/>
            </a:pPr>
            <a:r>
              <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center</a:t>
            </a:r>
          </a:p>
        </p:txBody>
      </p:sp>
      <p:cxnSp>
        <p:nvCxnSpPr>
          <p:cNvPr id="32" name="直接连接符 31">
            <a:extLst>
              <a:ext uri="{FF2B5EF4-FFF2-40B4-BE49-F238E27FC236}">
                <a16:creationId xmlns:a16="http://schemas.microsoft.com/office/drawing/2014/main" xmlns="" id="{AB71828B-5F2D-45B7-91EF-17A2CB768997}"/>
              </a:ext>
            </a:extLst>
          </p:cNvPr>
          <p:cNvCxnSpPr>
            <a:stCxn id="15" idx="6"/>
            <a:endCxn id="29" idx="2"/>
          </p:cNvCxnSpPr>
          <p:nvPr/>
        </p:nvCxnSpPr>
        <p:spPr bwMode="gray">
          <a:xfrm>
            <a:off x="1681433" y="5412853"/>
            <a:ext cx="49542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99C69BA5-39F3-499D-A707-CF8AA5CE55BD}"/>
              </a:ext>
            </a:extLst>
          </p:cNvPr>
          <p:cNvSpPr/>
          <p:nvPr>
            <p:custDataLst>
              <p:tags r:id="rId19"/>
            </p:custDataLst>
          </p:nvPr>
        </p:nvSpPr>
        <p:spPr bwMode="gray">
          <a:xfrm>
            <a:off x="1608290" y="4558207"/>
            <a:ext cx="1695268" cy="430719"/>
          </a:xfrm>
          <a:prstGeom prst="rect">
            <a:avLst/>
          </a:prstGeom>
        </p:spPr>
        <p:txBody>
          <a:bodyPr wrap="square">
            <a:noAutofit/>
          </a:bodyPr>
          <a:lstStyle/>
          <a:p>
            <a:pPr defTabSz="913646" fontAlgn="ctr">
              <a:defRPr/>
            </a:pPr>
            <a:r>
              <a:rPr lang="en-US"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 DCI</a:t>
            </a:r>
          </a:p>
        </p:txBody>
      </p:sp>
      <p:sp>
        <p:nvSpPr>
          <p:cNvPr id="34" name="任意多边形: 形状 33">
            <a:extLst>
              <a:ext uri="{FF2B5EF4-FFF2-40B4-BE49-F238E27FC236}">
                <a16:creationId xmlns:a16="http://schemas.microsoft.com/office/drawing/2014/main" xmlns="" id="{99EE15C4-BD7D-469D-8D83-8ADF4A243055}"/>
              </a:ext>
            </a:extLst>
          </p:cNvPr>
          <p:cNvSpPr/>
          <p:nvPr/>
        </p:nvSpPr>
        <p:spPr bwMode="gray">
          <a:xfrm>
            <a:off x="1066800" y="2870712"/>
            <a:ext cx="8983319" cy="1138804"/>
          </a:xfrm>
          <a:custGeom>
            <a:avLst/>
            <a:gdLst>
              <a:gd name="connsiteX0" fmla="*/ 2968831 w 10010898"/>
              <a:gd name="connsiteY0" fmla="*/ 1187533 h 1187533"/>
              <a:gd name="connsiteX1" fmla="*/ 0 w 10010898"/>
              <a:gd name="connsiteY1" fmla="*/ 0 h 1187533"/>
              <a:gd name="connsiteX2" fmla="*/ 10010898 w 10010898"/>
              <a:gd name="connsiteY2" fmla="*/ 0 h 1187533"/>
              <a:gd name="connsiteX3" fmla="*/ 8894618 w 10010898"/>
              <a:gd name="connsiteY3" fmla="*/ 1116280 h 1187533"/>
              <a:gd name="connsiteX0" fmla="*/ 2968831 w 10010898"/>
              <a:gd name="connsiteY0" fmla="*/ 1187533 h 1207720"/>
              <a:gd name="connsiteX1" fmla="*/ 0 w 10010898"/>
              <a:gd name="connsiteY1" fmla="*/ 0 h 1207720"/>
              <a:gd name="connsiteX2" fmla="*/ 10010898 w 10010898"/>
              <a:gd name="connsiteY2" fmla="*/ 0 h 1207720"/>
              <a:gd name="connsiteX3" fmla="*/ 8827001 w 10010898"/>
              <a:gd name="connsiteY3" fmla="*/ 1207720 h 1207720"/>
              <a:gd name="connsiteX0" fmla="*/ 2968831 w 10010898"/>
              <a:gd name="connsiteY0" fmla="*/ 1187533 h 1198195"/>
              <a:gd name="connsiteX1" fmla="*/ 0 w 10010898"/>
              <a:gd name="connsiteY1" fmla="*/ 0 h 1198195"/>
              <a:gd name="connsiteX2" fmla="*/ 10010898 w 10010898"/>
              <a:gd name="connsiteY2" fmla="*/ 0 h 1198195"/>
              <a:gd name="connsiteX3" fmla="*/ 8827001 w 10010898"/>
              <a:gd name="connsiteY3" fmla="*/ 1198195 h 1198195"/>
              <a:gd name="connsiteX0" fmla="*/ 2968831 w 10010898"/>
              <a:gd name="connsiteY0" fmla="*/ 1187533 h 1187533"/>
              <a:gd name="connsiteX1" fmla="*/ 0 w 10010898"/>
              <a:gd name="connsiteY1" fmla="*/ 0 h 1187533"/>
              <a:gd name="connsiteX2" fmla="*/ 10010898 w 10010898"/>
              <a:gd name="connsiteY2" fmla="*/ 0 h 1187533"/>
              <a:gd name="connsiteX3" fmla="*/ 8817609 w 10010898"/>
              <a:gd name="connsiteY3" fmla="*/ 1169620 h 1187533"/>
              <a:gd name="connsiteX0" fmla="*/ 2968831 w 10010898"/>
              <a:gd name="connsiteY0" fmla="*/ 1187533 h 1187533"/>
              <a:gd name="connsiteX1" fmla="*/ 0 w 10010898"/>
              <a:gd name="connsiteY1" fmla="*/ 0 h 1187533"/>
              <a:gd name="connsiteX2" fmla="*/ 10010898 w 10010898"/>
              <a:gd name="connsiteY2" fmla="*/ 0 h 1187533"/>
              <a:gd name="connsiteX3" fmla="*/ 8827001 w 10010898"/>
              <a:gd name="connsiteY3" fmla="*/ 1179145 h 1187533"/>
              <a:gd name="connsiteX0" fmla="*/ 2968831 w 10010898"/>
              <a:gd name="connsiteY0" fmla="*/ 1187533 h 1198195"/>
              <a:gd name="connsiteX1" fmla="*/ 0 w 10010898"/>
              <a:gd name="connsiteY1" fmla="*/ 0 h 1198195"/>
              <a:gd name="connsiteX2" fmla="*/ 10010898 w 10010898"/>
              <a:gd name="connsiteY2" fmla="*/ 0 h 1198195"/>
              <a:gd name="connsiteX3" fmla="*/ 8864566 w 10010898"/>
              <a:gd name="connsiteY3" fmla="*/ 1198195 h 1198195"/>
              <a:gd name="connsiteX0" fmla="*/ 2968831 w 10010898"/>
              <a:gd name="connsiteY0" fmla="*/ 1187533 h 1188670"/>
              <a:gd name="connsiteX1" fmla="*/ 0 w 10010898"/>
              <a:gd name="connsiteY1" fmla="*/ 0 h 1188670"/>
              <a:gd name="connsiteX2" fmla="*/ 10010898 w 10010898"/>
              <a:gd name="connsiteY2" fmla="*/ 0 h 1188670"/>
              <a:gd name="connsiteX3" fmla="*/ 8827001 w 10010898"/>
              <a:gd name="connsiteY3" fmla="*/ 1188670 h 1188670"/>
            </a:gdLst>
            <a:ahLst/>
            <a:cxnLst>
              <a:cxn ang="0">
                <a:pos x="connsiteX0" y="connsiteY0"/>
              </a:cxn>
              <a:cxn ang="0">
                <a:pos x="connsiteX1" y="connsiteY1"/>
              </a:cxn>
              <a:cxn ang="0">
                <a:pos x="connsiteX2" y="connsiteY2"/>
              </a:cxn>
              <a:cxn ang="0">
                <a:pos x="connsiteX3" y="connsiteY3"/>
              </a:cxn>
            </a:cxnLst>
            <a:rect l="l" t="t" r="r" b="b"/>
            <a:pathLst>
              <a:path w="10010898" h="1188670">
                <a:moveTo>
                  <a:pt x="2968831" y="1187533"/>
                </a:moveTo>
                <a:lnTo>
                  <a:pt x="0" y="0"/>
                </a:lnTo>
                <a:lnTo>
                  <a:pt x="10010898" y="0"/>
                </a:lnTo>
                <a:lnTo>
                  <a:pt x="8827001" y="1188670"/>
                </a:lnTo>
              </a:path>
            </a:pathLst>
          </a:custGeom>
          <a:gradFill>
            <a:gsLst>
              <a:gs pos="50000">
                <a:schemeClr val="accent1">
                  <a:lumMod val="5000"/>
                  <a:lumOff val="95000"/>
                </a:schemeClr>
              </a:gs>
              <a:gs pos="100000">
                <a:srgbClr val="94DAE2"/>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xmlns="" id="{D620F14F-0CBF-40F3-9693-4A510000E47C}"/>
              </a:ext>
            </a:extLst>
          </p:cNvPr>
          <p:cNvSpPr txBox="1"/>
          <p:nvPr/>
        </p:nvSpPr>
        <p:spPr bwMode="gray">
          <a:xfrm>
            <a:off x="3761545" y="3087715"/>
            <a:ext cx="1002197" cy="338554"/>
          </a:xfrm>
          <a:prstGeom prst="rect">
            <a:avLst/>
          </a:prstGeom>
          <a:no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IP/MPLS</a:t>
            </a:r>
          </a:p>
        </p:txBody>
      </p:sp>
      <p:sp>
        <p:nvSpPr>
          <p:cNvPr id="36" name="文本框 35">
            <a:extLst>
              <a:ext uri="{FF2B5EF4-FFF2-40B4-BE49-F238E27FC236}">
                <a16:creationId xmlns:a16="http://schemas.microsoft.com/office/drawing/2014/main" xmlns="" id="{9BB0DC0E-B9AA-402E-BDB0-B0AAF3900676}"/>
              </a:ext>
            </a:extLst>
          </p:cNvPr>
          <p:cNvSpPr txBox="1"/>
          <p:nvPr/>
        </p:nvSpPr>
        <p:spPr bwMode="gray">
          <a:xfrm>
            <a:off x="5665129" y="3087715"/>
            <a:ext cx="1055097" cy="338554"/>
          </a:xfrm>
          <a:prstGeom prst="rect">
            <a:avLst/>
          </a:prstGeom>
          <a:no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37" name="文本框 36">
            <a:extLst>
              <a:ext uri="{FF2B5EF4-FFF2-40B4-BE49-F238E27FC236}">
                <a16:creationId xmlns:a16="http://schemas.microsoft.com/office/drawing/2014/main" xmlns="" id="{8625F755-58CF-45FF-8472-964E6F24A7C7}"/>
              </a:ext>
            </a:extLst>
          </p:cNvPr>
          <p:cNvSpPr txBox="1"/>
          <p:nvPr/>
        </p:nvSpPr>
        <p:spPr bwMode="gray">
          <a:xfrm>
            <a:off x="7629628" y="3087715"/>
            <a:ext cx="659155" cy="338554"/>
          </a:xfrm>
          <a:prstGeom prst="rect">
            <a:avLst/>
          </a:prstGeom>
          <a:noFill/>
        </p:spPr>
        <p:txBody>
          <a:bodyPr wrap="non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SRv6</a:t>
            </a:r>
          </a:p>
        </p:txBody>
      </p:sp>
      <p:cxnSp>
        <p:nvCxnSpPr>
          <p:cNvPr id="39" name="直接箭头连接符 38">
            <a:extLst>
              <a:ext uri="{FF2B5EF4-FFF2-40B4-BE49-F238E27FC236}">
                <a16:creationId xmlns:a16="http://schemas.microsoft.com/office/drawing/2014/main" xmlns="" id="{34AE32E4-CA9A-4D34-87CF-0A1413DFBDA3}"/>
              </a:ext>
            </a:extLst>
          </p:cNvPr>
          <p:cNvCxnSpPr/>
          <p:nvPr/>
        </p:nvCxnSpPr>
        <p:spPr bwMode="gray">
          <a:xfrm>
            <a:off x="3812345" y="3584047"/>
            <a:ext cx="4968191" cy="0"/>
          </a:xfrm>
          <a:prstGeom prst="straightConnector1">
            <a:avLst/>
          </a:prstGeom>
          <a:ln w="3810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7500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云形 50">
            <a:extLst>
              <a:ext uri="{FF2B5EF4-FFF2-40B4-BE49-F238E27FC236}">
                <a16:creationId xmlns:a16="http://schemas.microsoft.com/office/drawing/2014/main" xmlns="" id="{8DA5E53A-68E4-4ECA-8C45-E11D6FC31DF7}"/>
              </a:ext>
            </a:extLst>
          </p:cNvPr>
          <p:cNvSpPr/>
          <p:nvPr/>
        </p:nvSpPr>
        <p:spPr bwMode="gray">
          <a:xfrm>
            <a:off x="3510190" y="2451394"/>
            <a:ext cx="4431338" cy="3143975"/>
          </a:xfrm>
          <a:prstGeom prst="cloud">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B68F63E6-1607-4AB0-84B3-F85C4DA1DAB4}"/>
              </a:ext>
            </a:extLst>
          </p:cNvPr>
          <p:cNvSpPr>
            <a:spLocks noGrp="1"/>
          </p:cNvSpPr>
          <p:nvPr>
            <p:ph type="title"/>
          </p:nvPr>
        </p:nvSpPr>
        <p:spPr bwMode="gray"/>
        <p:txBody>
          <a:bodyPr/>
          <a:lstStyle/>
          <a:p>
            <a:r>
              <a:rPr lang="en-US" smtClean="0"/>
              <a:t>Basic WAN VPN Model                         </a:t>
            </a:r>
            <a:endParaRPr lang="en-US" dirty="0"/>
          </a:p>
        </p:txBody>
      </p:sp>
      <p:sp>
        <p:nvSpPr>
          <p:cNvPr id="3" name="文本占位符 2">
            <a:extLst>
              <a:ext uri="{FF2B5EF4-FFF2-40B4-BE49-F238E27FC236}">
                <a16:creationId xmlns:a16="http://schemas.microsoft.com/office/drawing/2014/main" xmlns="" id="{EDA959F7-4834-4380-A2D4-FB482607D4F2}"/>
              </a:ext>
            </a:extLst>
          </p:cNvPr>
          <p:cNvSpPr>
            <a:spLocks noGrp="1"/>
          </p:cNvSpPr>
          <p:nvPr>
            <p:ph type="body" sz="quarter" idx="10"/>
          </p:nvPr>
        </p:nvSpPr>
        <p:spPr bwMode="gray"/>
        <p:txBody>
          <a:bodyPr/>
          <a:lstStyle/>
          <a:p>
            <a:r>
              <a:rPr lang="en-US" sz="1800" smtClean="0">
                <a:sym typeface="Huawei Sans" panose="020C0503030203020204" pitchFamily="34" charset="0"/>
              </a:rPr>
              <a:t>A WAN VPN consists of three device roles: customer edge (CE), provider edge (PE), and provider (P). </a:t>
            </a:r>
            <a:endParaRPr lang="en-US" sz="1800" dirty="0">
              <a:sym typeface="Huawei Sans" panose="020C0503030203020204" pitchFamily="34" charset="0"/>
            </a:endParaRPr>
          </a:p>
        </p:txBody>
      </p:sp>
      <p:pic>
        <p:nvPicPr>
          <p:cNvPr id="10" name="图片 9">
            <a:extLst>
              <a:ext uri="{FF2B5EF4-FFF2-40B4-BE49-F238E27FC236}">
                <a16:creationId xmlns:a16="http://schemas.microsoft.com/office/drawing/2014/main" xmlns="" id="{844C3536-CB35-4E7F-A340-FAFC1F64F0A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3384" y="3022325"/>
            <a:ext cx="540000" cy="442800"/>
          </a:xfrm>
          <a:prstGeom prst="rect">
            <a:avLst/>
          </a:prstGeom>
        </p:spPr>
      </p:pic>
      <p:pic>
        <p:nvPicPr>
          <p:cNvPr id="11" name="图片 10">
            <a:extLst>
              <a:ext uri="{FF2B5EF4-FFF2-40B4-BE49-F238E27FC236}">
                <a16:creationId xmlns:a16="http://schemas.microsoft.com/office/drawing/2014/main" xmlns="" id="{E7D1AA86-3B65-482C-8E5E-3E9FDE9CD1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32058" y="3022325"/>
            <a:ext cx="540000" cy="442800"/>
          </a:xfrm>
          <a:prstGeom prst="rect">
            <a:avLst/>
          </a:prstGeom>
        </p:spPr>
      </p:pic>
      <p:pic>
        <p:nvPicPr>
          <p:cNvPr id="12" name="图片 11">
            <a:extLst>
              <a:ext uri="{FF2B5EF4-FFF2-40B4-BE49-F238E27FC236}">
                <a16:creationId xmlns:a16="http://schemas.microsoft.com/office/drawing/2014/main" xmlns="" id="{9DA4C295-344C-462E-82C9-473B833C935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32058" y="4217593"/>
            <a:ext cx="540000" cy="442800"/>
          </a:xfrm>
          <a:prstGeom prst="rect">
            <a:avLst/>
          </a:prstGeom>
        </p:spPr>
      </p:pic>
      <p:pic>
        <p:nvPicPr>
          <p:cNvPr id="13" name="图片 12">
            <a:extLst>
              <a:ext uri="{FF2B5EF4-FFF2-40B4-BE49-F238E27FC236}">
                <a16:creationId xmlns:a16="http://schemas.microsoft.com/office/drawing/2014/main" xmlns="" id="{0B6425C0-3161-411D-9991-FA27B0D234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3384" y="4217593"/>
            <a:ext cx="540000" cy="442800"/>
          </a:xfrm>
          <a:prstGeom prst="rect">
            <a:avLst/>
          </a:prstGeom>
        </p:spPr>
      </p:pic>
      <p:pic>
        <p:nvPicPr>
          <p:cNvPr id="15" name="图片 14">
            <a:extLst>
              <a:ext uri="{FF2B5EF4-FFF2-40B4-BE49-F238E27FC236}">
                <a16:creationId xmlns:a16="http://schemas.microsoft.com/office/drawing/2014/main" xmlns="" id="{5BA3949D-39E0-4F37-8674-992C1C5DD75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43422" y="4217593"/>
            <a:ext cx="540000" cy="442800"/>
          </a:xfrm>
          <a:prstGeom prst="rect">
            <a:avLst/>
          </a:prstGeom>
        </p:spPr>
      </p:pic>
      <p:cxnSp>
        <p:nvCxnSpPr>
          <p:cNvPr id="16" name="直接连接符 15">
            <a:extLst>
              <a:ext uri="{FF2B5EF4-FFF2-40B4-BE49-F238E27FC236}">
                <a16:creationId xmlns:a16="http://schemas.microsoft.com/office/drawing/2014/main" xmlns="" id="{A70D27C8-2A9F-4EC7-A0ED-236191778080}"/>
              </a:ext>
            </a:extLst>
          </p:cNvPr>
          <p:cNvCxnSpPr>
            <a:cxnSpLocks/>
            <a:stCxn id="11" idx="3"/>
            <a:endCxn id="52" idx="1"/>
          </p:cNvCxnSpPr>
          <p:nvPr/>
        </p:nvCxnSpPr>
        <p:spPr bwMode="gray">
          <a:xfrm>
            <a:off x="2672058" y="3243725"/>
            <a:ext cx="684106" cy="63511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4884005E-96B1-4473-A31E-ED97278E8648}"/>
              </a:ext>
            </a:extLst>
          </p:cNvPr>
          <p:cNvCxnSpPr>
            <a:cxnSpLocks/>
            <a:stCxn id="12" idx="3"/>
            <a:endCxn id="52" idx="1"/>
          </p:cNvCxnSpPr>
          <p:nvPr/>
        </p:nvCxnSpPr>
        <p:spPr bwMode="gray">
          <a:xfrm flipV="1">
            <a:off x="2672058" y="3878843"/>
            <a:ext cx="684106" cy="56015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E0976DC0-5A01-4E1F-9D39-212AE33435B7}"/>
              </a:ext>
            </a:extLst>
          </p:cNvPr>
          <p:cNvSpPr txBox="1"/>
          <p:nvPr/>
        </p:nvSpPr>
        <p:spPr bwMode="gray">
          <a:xfrm>
            <a:off x="2157627" y="3451632"/>
            <a:ext cx="452368"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9" name="文本框 18">
            <a:extLst>
              <a:ext uri="{FF2B5EF4-FFF2-40B4-BE49-F238E27FC236}">
                <a16:creationId xmlns:a16="http://schemas.microsoft.com/office/drawing/2014/main" xmlns="" id="{45DFBB81-E315-4FF0-8146-0DE1B2D8FDE7}"/>
              </a:ext>
            </a:extLst>
          </p:cNvPr>
          <p:cNvSpPr txBox="1"/>
          <p:nvPr/>
        </p:nvSpPr>
        <p:spPr bwMode="gray">
          <a:xfrm>
            <a:off x="2157627" y="4635589"/>
            <a:ext cx="452368"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 name="文本框 19">
            <a:extLst>
              <a:ext uri="{FF2B5EF4-FFF2-40B4-BE49-F238E27FC236}">
                <a16:creationId xmlns:a16="http://schemas.microsoft.com/office/drawing/2014/main" xmlns="" id="{F9799CB0-9F33-4888-922A-FAF951453D91}"/>
              </a:ext>
            </a:extLst>
          </p:cNvPr>
          <p:cNvSpPr txBox="1"/>
          <p:nvPr/>
        </p:nvSpPr>
        <p:spPr bwMode="gray">
          <a:xfrm>
            <a:off x="4690633" y="3509511"/>
            <a:ext cx="316112"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1" name="文本框 20">
            <a:extLst>
              <a:ext uri="{FF2B5EF4-FFF2-40B4-BE49-F238E27FC236}">
                <a16:creationId xmlns:a16="http://schemas.microsoft.com/office/drawing/2014/main" xmlns="" id="{32BF97C9-E363-40F0-9DEC-FF61B26C0C26}"/>
              </a:ext>
            </a:extLst>
          </p:cNvPr>
          <p:cNvSpPr txBox="1"/>
          <p:nvPr/>
        </p:nvSpPr>
        <p:spPr bwMode="gray">
          <a:xfrm>
            <a:off x="3381865" y="4160242"/>
            <a:ext cx="442750" cy="369332"/>
          </a:xfrm>
          <a:prstGeom prst="rect">
            <a:avLst/>
          </a:prstGeom>
          <a:solidFill>
            <a:schemeClr val="bg1"/>
          </a:solid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2" name="文本框 21">
            <a:extLst>
              <a:ext uri="{FF2B5EF4-FFF2-40B4-BE49-F238E27FC236}">
                <a16:creationId xmlns:a16="http://schemas.microsoft.com/office/drawing/2014/main" xmlns="" id="{5085E12D-B689-4EC5-903A-14D0FA9020EF}"/>
              </a:ext>
            </a:extLst>
          </p:cNvPr>
          <p:cNvSpPr txBox="1"/>
          <p:nvPr/>
        </p:nvSpPr>
        <p:spPr bwMode="gray">
          <a:xfrm>
            <a:off x="7296537" y="2677797"/>
            <a:ext cx="442750" cy="369332"/>
          </a:xfrm>
          <a:prstGeom prst="rect">
            <a:avLst/>
          </a:prstGeom>
          <a:solidFill>
            <a:schemeClr val="bg1"/>
          </a:solid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3" name="文本框 22">
            <a:extLst>
              <a:ext uri="{FF2B5EF4-FFF2-40B4-BE49-F238E27FC236}">
                <a16:creationId xmlns:a16="http://schemas.microsoft.com/office/drawing/2014/main" xmlns="" id="{91B82B92-545C-4155-B195-6C9834E306F0}"/>
              </a:ext>
            </a:extLst>
          </p:cNvPr>
          <p:cNvSpPr txBox="1"/>
          <p:nvPr/>
        </p:nvSpPr>
        <p:spPr bwMode="gray">
          <a:xfrm>
            <a:off x="7322073" y="4635589"/>
            <a:ext cx="442750"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a:t>
            </a:r>
          </a:p>
        </p:txBody>
      </p:sp>
      <p:grpSp>
        <p:nvGrpSpPr>
          <p:cNvPr id="41" name="组合 40">
            <a:extLst>
              <a:ext uri="{FF2B5EF4-FFF2-40B4-BE49-F238E27FC236}">
                <a16:creationId xmlns:a16="http://schemas.microsoft.com/office/drawing/2014/main" xmlns="" id="{57C09BBE-63AF-4D26-94B4-2CE396A9D438}"/>
              </a:ext>
            </a:extLst>
          </p:cNvPr>
          <p:cNvGrpSpPr/>
          <p:nvPr/>
        </p:nvGrpSpPr>
        <p:grpSpPr bwMode="gray">
          <a:xfrm>
            <a:off x="931374" y="2866458"/>
            <a:ext cx="1230186" cy="643053"/>
            <a:chOff x="1107024" y="2866458"/>
            <a:chExt cx="1230186" cy="643053"/>
          </a:xfrm>
        </p:grpSpPr>
        <p:sp>
          <p:nvSpPr>
            <p:cNvPr id="6" name="Freeform 159">
              <a:extLst>
                <a:ext uri="{FF2B5EF4-FFF2-40B4-BE49-F238E27FC236}">
                  <a16:creationId xmlns:a16="http://schemas.microsoft.com/office/drawing/2014/main" xmlns="" id="{545A2697-F2CE-417A-A693-7782D528002E}"/>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EA78A629-2A1A-4F57-82E9-648BCC612751}"/>
                </a:ext>
              </a:extLst>
            </p:cNvPr>
            <p:cNvSpPr txBox="1"/>
            <p:nvPr/>
          </p:nvSpPr>
          <p:spPr bwMode="gray">
            <a:xfrm>
              <a:off x="1222802" y="3090446"/>
              <a:ext cx="1114408"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VPN site 1</a:t>
              </a:r>
            </a:p>
          </p:txBody>
        </p:sp>
      </p:grpSp>
      <p:sp>
        <p:nvSpPr>
          <p:cNvPr id="26" name="文本框 25">
            <a:extLst>
              <a:ext uri="{FF2B5EF4-FFF2-40B4-BE49-F238E27FC236}">
                <a16:creationId xmlns:a16="http://schemas.microsoft.com/office/drawing/2014/main" xmlns="" id="{4DFBF9CC-2D8F-4ED5-B8E3-905CE4DFD52E}"/>
              </a:ext>
            </a:extLst>
          </p:cNvPr>
          <p:cNvSpPr txBox="1"/>
          <p:nvPr/>
        </p:nvSpPr>
        <p:spPr bwMode="gray">
          <a:xfrm>
            <a:off x="4710436" y="4640348"/>
            <a:ext cx="316112"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27" name="图片 26">
            <a:extLst>
              <a:ext uri="{FF2B5EF4-FFF2-40B4-BE49-F238E27FC236}">
                <a16:creationId xmlns:a16="http://schemas.microsoft.com/office/drawing/2014/main" xmlns="" id="{9CFE4BE7-ECE9-4644-BD8A-EF57318936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33872" y="3022325"/>
            <a:ext cx="540000" cy="442800"/>
          </a:xfrm>
          <a:prstGeom prst="rect">
            <a:avLst/>
          </a:prstGeom>
        </p:spPr>
      </p:pic>
      <p:pic>
        <p:nvPicPr>
          <p:cNvPr id="28" name="图片 27">
            <a:extLst>
              <a:ext uri="{FF2B5EF4-FFF2-40B4-BE49-F238E27FC236}">
                <a16:creationId xmlns:a16="http://schemas.microsoft.com/office/drawing/2014/main" xmlns="" id="{DE730E2F-AE34-49C8-96A1-F2FCC4E538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33872" y="4217593"/>
            <a:ext cx="540000" cy="442800"/>
          </a:xfrm>
          <a:prstGeom prst="rect">
            <a:avLst/>
          </a:prstGeom>
        </p:spPr>
      </p:pic>
      <p:sp>
        <p:nvSpPr>
          <p:cNvPr id="29" name="文本框 28">
            <a:extLst>
              <a:ext uri="{FF2B5EF4-FFF2-40B4-BE49-F238E27FC236}">
                <a16:creationId xmlns:a16="http://schemas.microsoft.com/office/drawing/2014/main" xmlns="" id="{21503FB9-80FC-4219-92EF-C678B5EC4152}"/>
              </a:ext>
            </a:extLst>
          </p:cNvPr>
          <p:cNvSpPr txBox="1"/>
          <p:nvPr/>
        </p:nvSpPr>
        <p:spPr bwMode="gray">
          <a:xfrm>
            <a:off x="8559441" y="3461969"/>
            <a:ext cx="452368"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0" name="文本框 29">
            <a:extLst>
              <a:ext uri="{FF2B5EF4-FFF2-40B4-BE49-F238E27FC236}">
                <a16:creationId xmlns:a16="http://schemas.microsoft.com/office/drawing/2014/main" xmlns="" id="{3035E0A6-AAA2-47F9-A262-9C7BE8F3A059}"/>
              </a:ext>
            </a:extLst>
          </p:cNvPr>
          <p:cNvSpPr txBox="1"/>
          <p:nvPr/>
        </p:nvSpPr>
        <p:spPr bwMode="gray">
          <a:xfrm>
            <a:off x="8559441" y="4645926"/>
            <a:ext cx="452368"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CE</a:t>
            </a:r>
          </a:p>
        </p:txBody>
      </p:sp>
      <p:cxnSp>
        <p:nvCxnSpPr>
          <p:cNvPr id="33" name="直接连接符 32">
            <a:extLst>
              <a:ext uri="{FF2B5EF4-FFF2-40B4-BE49-F238E27FC236}">
                <a16:creationId xmlns:a16="http://schemas.microsoft.com/office/drawing/2014/main" xmlns="" id="{A6818963-53C7-40CB-B823-F2E0B91BE02A}"/>
              </a:ext>
            </a:extLst>
          </p:cNvPr>
          <p:cNvCxnSpPr>
            <a:cxnSpLocks/>
            <a:stCxn id="14" idx="3"/>
            <a:endCxn id="27" idx="1"/>
          </p:cNvCxnSpPr>
          <p:nvPr/>
        </p:nvCxnSpPr>
        <p:spPr bwMode="gray">
          <a:xfrm>
            <a:off x="7783422" y="3243725"/>
            <a:ext cx="75045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F5A408BC-BE60-4F98-AA16-D902D2B19F0E}"/>
              </a:ext>
            </a:extLst>
          </p:cNvPr>
          <p:cNvCxnSpPr>
            <a:cxnSpLocks/>
            <a:stCxn id="15" idx="3"/>
            <a:endCxn id="28" idx="1"/>
          </p:cNvCxnSpPr>
          <p:nvPr/>
        </p:nvCxnSpPr>
        <p:spPr bwMode="gray">
          <a:xfrm>
            <a:off x="7783422" y="4438993"/>
            <a:ext cx="75045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40FA016C-10FC-4379-A704-18C7EEA417B3}"/>
              </a:ext>
            </a:extLst>
          </p:cNvPr>
          <p:cNvCxnSpPr>
            <a:cxnSpLocks/>
            <a:stCxn id="10" idx="3"/>
            <a:endCxn id="14" idx="1"/>
          </p:cNvCxnSpPr>
          <p:nvPr/>
        </p:nvCxnSpPr>
        <p:spPr bwMode="gray">
          <a:xfrm>
            <a:off x="5133384" y="3243725"/>
            <a:ext cx="211003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3F7C339-8F5A-4EFC-9915-412D430C430B}"/>
              </a:ext>
            </a:extLst>
          </p:cNvPr>
          <p:cNvCxnSpPr>
            <a:cxnSpLocks/>
            <a:stCxn id="13" idx="3"/>
            <a:endCxn id="15" idx="1"/>
          </p:cNvCxnSpPr>
          <p:nvPr/>
        </p:nvCxnSpPr>
        <p:spPr bwMode="gray">
          <a:xfrm>
            <a:off x="5133384" y="4438993"/>
            <a:ext cx="211003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03DFDCA-E4F1-4721-BCDA-978B4D822A94}"/>
              </a:ext>
            </a:extLst>
          </p:cNvPr>
          <p:cNvCxnSpPr>
            <a:cxnSpLocks/>
            <a:stCxn id="10" idx="1"/>
            <a:endCxn id="52" idx="3"/>
          </p:cNvCxnSpPr>
          <p:nvPr/>
        </p:nvCxnSpPr>
        <p:spPr bwMode="gray">
          <a:xfrm flipH="1">
            <a:off x="3896164" y="3243725"/>
            <a:ext cx="697220" cy="63511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A2B49C8F-2A9D-4C26-821F-4D681D234D78}"/>
              </a:ext>
            </a:extLst>
          </p:cNvPr>
          <p:cNvCxnSpPr>
            <a:cxnSpLocks/>
            <a:stCxn id="15" idx="0"/>
            <a:endCxn id="14" idx="2"/>
          </p:cNvCxnSpPr>
          <p:nvPr/>
        </p:nvCxnSpPr>
        <p:spPr bwMode="gray">
          <a:xfrm flipV="1">
            <a:off x="7513422" y="3465125"/>
            <a:ext cx="0" cy="75246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08BF413F-6C70-4B0B-B472-E96EEC006EC5}"/>
              </a:ext>
            </a:extLst>
          </p:cNvPr>
          <p:cNvSpPr txBox="1"/>
          <p:nvPr/>
        </p:nvSpPr>
        <p:spPr bwMode="gray">
          <a:xfrm>
            <a:off x="4694802" y="4830592"/>
            <a:ext cx="877163"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42" name="组合 41">
            <a:extLst>
              <a:ext uri="{FF2B5EF4-FFF2-40B4-BE49-F238E27FC236}">
                <a16:creationId xmlns:a16="http://schemas.microsoft.com/office/drawing/2014/main" xmlns="" id="{FC60E243-A4F9-40EB-A5F0-2E5F8A459B5E}"/>
              </a:ext>
            </a:extLst>
          </p:cNvPr>
          <p:cNvGrpSpPr/>
          <p:nvPr/>
        </p:nvGrpSpPr>
        <p:grpSpPr bwMode="gray">
          <a:xfrm>
            <a:off x="931374" y="4023382"/>
            <a:ext cx="1230186" cy="643053"/>
            <a:chOff x="1107024" y="2866458"/>
            <a:chExt cx="1230186" cy="643053"/>
          </a:xfrm>
        </p:grpSpPr>
        <p:sp>
          <p:nvSpPr>
            <p:cNvPr id="43" name="Freeform 159">
              <a:extLst>
                <a:ext uri="{FF2B5EF4-FFF2-40B4-BE49-F238E27FC236}">
                  <a16:creationId xmlns:a16="http://schemas.microsoft.com/office/drawing/2014/main" xmlns="" id="{DF34390E-6829-47CB-BA94-EC54FDA0F5DA}"/>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xmlns="" id="{B80D5CF8-EF96-4C17-B210-24FFBE16CF61}"/>
                </a:ext>
              </a:extLst>
            </p:cNvPr>
            <p:cNvSpPr txBox="1"/>
            <p:nvPr/>
          </p:nvSpPr>
          <p:spPr bwMode="gray">
            <a:xfrm>
              <a:off x="1222802" y="3090446"/>
              <a:ext cx="1114408"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VPN site 2</a:t>
              </a:r>
            </a:p>
          </p:txBody>
        </p:sp>
      </p:grpSp>
      <p:grpSp>
        <p:nvGrpSpPr>
          <p:cNvPr id="45" name="组合 44">
            <a:extLst>
              <a:ext uri="{FF2B5EF4-FFF2-40B4-BE49-F238E27FC236}">
                <a16:creationId xmlns:a16="http://schemas.microsoft.com/office/drawing/2014/main" xmlns="" id="{22A36981-9D2F-41E1-974F-8D56760B13EF}"/>
              </a:ext>
            </a:extLst>
          </p:cNvPr>
          <p:cNvGrpSpPr/>
          <p:nvPr/>
        </p:nvGrpSpPr>
        <p:grpSpPr bwMode="gray">
          <a:xfrm>
            <a:off x="9056751" y="4023382"/>
            <a:ext cx="1230186" cy="643053"/>
            <a:chOff x="1107024" y="2866458"/>
            <a:chExt cx="1230186" cy="643053"/>
          </a:xfrm>
        </p:grpSpPr>
        <p:sp>
          <p:nvSpPr>
            <p:cNvPr id="46" name="Freeform 159">
              <a:extLst>
                <a:ext uri="{FF2B5EF4-FFF2-40B4-BE49-F238E27FC236}">
                  <a16:creationId xmlns:a16="http://schemas.microsoft.com/office/drawing/2014/main" xmlns="" id="{91BD90A6-7E66-4AEB-89A5-431C6A905A5E}"/>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xmlns="" id="{0FE4FBCD-17AC-4D45-B6BA-920048180A49}"/>
                </a:ext>
              </a:extLst>
            </p:cNvPr>
            <p:cNvSpPr txBox="1"/>
            <p:nvPr/>
          </p:nvSpPr>
          <p:spPr bwMode="gray">
            <a:xfrm>
              <a:off x="1222802" y="3090446"/>
              <a:ext cx="1114408"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VPN site 1</a:t>
              </a:r>
            </a:p>
          </p:txBody>
        </p:sp>
      </p:grpSp>
      <p:grpSp>
        <p:nvGrpSpPr>
          <p:cNvPr id="48" name="组合 47">
            <a:extLst>
              <a:ext uri="{FF2B5EF4-FFF2-40B4-BE49-F238E27FC236}">
                <a16:creationId xmlns:a16="http://schemas.microsoft.com/office/drawing/2014/main" xmlns="" id="{3019EC3A-442B-4BEC-84B4-A3ABB6663A46}"/>
              </a:ext>
            </a:extLst>
          </p:cNvPr>
          <p:cNvGrpSpPr/>
          <p:nvPr/>
        </p:nvGrpSpPr>
        <p:grpSpPr bwMode="gray">
          <a:xfrm>
            <a:off x="9056751" y="2839034"/>
            <a:ext cx="1230186" cy="643053"/>
            <a:chOff x="1107024" y="2866458"/>
            <a:chExt cx="1230186" cy="643053"/>
          </a:xfrm>
        </p:grpSpPr>
        <p:sp>
          <p:nvSpPr>
            <p:cNvPr id="49" name="Freeform 159">
              <a:extLst>
                <a:ext uri="{FF2B5EF4-FFF2-40B4-BE49-F238E27FC236}">
                  <a16:creationId xmlns:a16="http://schemas.microsoft.com/office/drawing/2014/main" xmlns="" id="{1AB91D8F-B4F9-4712-A884-8D89B6F6E412}"/>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a:extLst>
                <a:ext uri="{FF2B5EF4-FFF2-40B4-BE49-F238E27FC236}">
                  <a16:creationId xmlns:a16="http://schemas.microsoft.com/office/drawing/2014/main" xmlns="" id="{5D8D6BB6-E3FD-435A-B1C7-F9E3855BED5F}"/>
                </a:ext>
              </a:extLst>
            </p:cNvPr>
            <p:cNvSpPr txBox="1"/>
            <p:nvPr/>
          </p:nvSpPr>
          <p:spPr bwMode="gray">
            <a:xfrm>
              <a:off x="1222802" y="3090446"/>
              <a:ext cx="1114408"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VPN site 2</a:t>
              </a:r>
            </a:p>
          </p:txBody>
        </p:sp>
      </p:grpSp>
      <p:pic>
        <p:nvPicPr>
          <p:cNvPr id="52" name="图片 51">
            <a:extLst>
              <a:ext uri="{FF2B5EF4-FFF2-40B4-BE49-F238E27FC236}">
                <a16:creationId xmlns:a16="http://schemas.microsoft.com/office/drawing/2014/main" xmlns="" id="{F30EE3B1-5E17-4120-B099-E3F38E9E99C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56164" y="3657443"/>
            <a:ext cx="540000" cy="442800"/>
          </a:xfrm>
          <a:prstGeom prst="rect">
            <a:avLst/>
          </a:prstGeom>
        </p:spPr>
      </p:pic>
      <p:pic>
        <p:nvPicPr>
          <p:cNvPr id="57" name="图片 56">
            <a:extLst>
              <a:ext uri="{FF2B5EF4-FFF2-40B4-BE49-F238E27FC236}">
                <a16:creationId xmlns:a16="http://schemas.microsoft.com/office/drawing/2014/main" xmlns="" id="{D06DD67E-9CD4-4AF9-8C1B-04C8D7C9BC8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75685" y="3022325"/>
            <a:ext cx="540000" cy="442800"/>
          </a:xfrm>
          <a:prstGeom prst="rect">
            <a:avLst/>
          </a:prstGeom>
        </p:spPr>
      </p:pic>
      <p:pic>
        <p:nvPicPr>
          <p:cNvPr id="58" name="图片 57">
            <a:extLst>
              <a:ext uri="{FF2B5EF4-FFF2-40B4-BE49-F238E27FC236}">
                <a16:creationId xmlns:a16="http://schemas.microsoft.com/office/drawing/2014/main" xmlns="" id="{EBF19096-8A86-42C8-9A35-7D3FCEF2CDB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75685" y="4217593"/>
            <a:ext cx="540000" cy="442800"/>
          </a:xfrm>
          <a:prstGeom prst="rect">
            <a:avLst/>
          </a:prstGeom>
        </p:spPr>
      </p:pic>
      <p:cxnSp>
        <p:nvCxnSpPr>
          <p:cNvPr id="64" name="直接连接符 63">
            <a:extLst>
              <a:ext uri="{FF2B5EF4-FFF2-40B4-BE49-F238E27FC236}">
                <a16:creationId xmlns:a16="http://schemas.microsoft.com/office/drawing/2014/main" xmlns="" id="{033793B3-531A-4085-BFBB-636076DCAABE}"/>
              </a:ext>
            </a:extLst>
          </p:cNvPr>
          <p:cNvCxnSpPr>
            <a:cxnSpLocks/>
            <a:stCxn id="13" idx="1"/>
            <a:endCxn id="52" idx="3"/>
          </p:cNvCxnSpPr>
          <p:nvPr/>
        </p:nvCxnSpPr>
        <p:spPr bwMode="gray">
          <a:xfrm flipH="1" flipV="1">
            <a:off x="3896164" y="3878843"/>
            <a:ext cx="697220" cy="56015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xmlns="" id="{419B5B38-25AA-475E-88AE-5BE7B5C0BA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43422" y="3022325"/>
            <a:ext cx="540000" cy="442800"/>
          </a:xfrm>
          <a:prstGeom prst="rect">
            <a:avLst/>
          </a:prstGeom>
        </p:spPr>
      </p:pic>
      <p:sp>
        <p:nvSpPr>
          <p:cNvPr id="72" name="文本框 71">
            <a:extLst>
              <a:ext uri="{FF2B5EF4-FFF2-40B4-BE49-F238E27FC236}">
                <a16:creationId xmlns:a16="http://schemas.microsoft.com/office/drawing/2014/main" xmlns="" id="{6E65E520-C2C3-4FBD-B9E6-4DEDC92CAE00}"/>
              </a:ext>
            </a:extLst>
          </p:cNvPr>
          <p:cNvSpPr txBox="1"/>
          <p:nvPr/>
        </p:nvSpPr>
        <p:spPr bwMode="gray">
          <a:xfrm>
            <a:off x="5954087" y="3509511"/>
            <a:ext cx="316112"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73" name="文本框 72">
            <a:extLst>
              <a:ext uri="{FF2B5EF4-FFF2-40B4-BE49-F238E27FC236}">
                <a16:creationId xmlns:a16="http://schemas.microsoft.com/office/drawing/2014/main" xmlns="" id="{0EE3231E-A58D-4026-AAFA-66F73354D9DB}"/>
              </a:ext>
            </a:extLst>
          </p:cNvPr>
          <p:cNvSpPr txBox="1"/>
          <p:nvPr/>
        </p:nvSpPr>
        <p:spPr bwMode="gray">
          <a:xfrm>
            <a:off x="5973890" y="4640348"/>
            <a:ext cx="316112" cy="369332"/>
          </a:xfrm>
          <a:prstGeom prst="rect">
            <a:avLst/>
          </a:prstGeom>
          <a:noFill/>
        </p:spPr>
        <p:txBody>
          <a:bodyPr wrap="non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a:t>
            </a:r>
          </a:p>
        </p:txBody>
      </p:sp>
    </p:spTree>
    <p:extLst>
      <p:ext uri="{BB962C8B-B14F-4D97-AF65-F5344CB8AC3E}">
        <p14:creationId xmlns:p14="http://schemas.microsoft.com/office/powerpoint/2010/main" val="17500660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CC0CBF1-904F-4D0E-B89B-60841D403A24}"/>
              </a:ext>
            </a:extLst>
          </p:cNvPr>
          <p:cNvSpPr>
            <a:spLocks noGrp="1"/>
          </p:cNvSpPr>
          <p:nvPr>
            <p:ph type="title"/>
          </p:nvPr>
        </p:nvSpPr>
        <p:spPr/>
        <p:txBody>
          <a:bodyPr/>
          <a:lstStyle/>
          <a:p>
            <a:r>
              <a:rPr lang="en-US" smtClean="0"/>
              <a:t>Classification of Traditional WAN VPNs</a:t>
            </a:r>
            <a:endParaRPr lang="en-US" dirty="0"/>
          </a:p>
        </p:txBody>
      </p:sp>
      <p:sp>
        <p:nvSpPr>
          <p:cNvPr id="3" name="文本占位符 2">
            <a:extLst>
              <a:ext uri="{FF2B5EF4-FFF2-40B4-BE49-F238E27FC236}">
                <a16:creationId xmlns:a16="http://schemas.microsoft.com/office/drawing/2014/main" xmlns="" id="{AFC9EE4A-44DA-4131-9688-8B34796D688C}"/>
              </a:ext>
            </a:extLst>
          </p:cNvPr>
          <p:cNvSpPr>
            <a:spLocks noGrp="1"/>
          </p:cNvSpPr>
          <p:nvPr>
            <p:ph type="body" sz="quarter" idx="10"/>
          </p:nvPr>
        </p:nvSpPr>
        <p:spPr/>
        <p:txBody>
          <a:bodyPr/>
          <a:lstStyle/>
          <a:p>
            <a:r>
              <a:rPr lang="en-US" sz="1800" smtClean="0">
                <a:sym typeface="Huawei Sans" panose="020C0503030203020204" pitchFamily="34" charset="0"/>
              </a:rPr>
              <a:t>Depending on service types and network characteristics, VPNs are classified into L3VPNs and L2VPNs:</a:t>
            </a:r>
          </a:p>
          <a:p>
            <a:pPr lvl="1"/>
            <a:r>
              <a:rPr lang="en-US" sz="1600" smtClean="0">
                <a:sym typeface="Huawei Sans" panose="020C0503030203020204" pitchFamily="34" charset="0"/>
              </a:rPr>
              <a:t>L3VPNs: carry Layer 3 services. L3VPNs use VPN instances to isolate services.</a:t>
            </a:r>
          </a:p>
          <a:p>
            <a:pPr lvl="1"/>
            <a:r>
              <a:rPr lang="en-US" sz="1600" smtClean="0">
                <a:sym typeface="Huawei Sans" panose="020C0503030203020204" pitchFamily="34" charset="0"/>
              </a:rPr>
              <a:t>L2VPNs: carry Layer 2 services. L2VPNs use pseudo wires (PWs) to isolate services. Typical L2VPNs are VPWSs and VPLSs.</a:t>
            </a:r>
            <a:endParaRPr lang="en-US" sz="1600" dirty="0">
              <a:sym typeface="Huawei Sans" panose="020C0503030203020204" pitchFamily="34" charset="0"/>
            </a:endParaRPr>
          </a:p>
        </p:txBody>
      </p:sp>
      <p:cxnSp>
        <p:nvCxnSpPr>
          <p:cNvPr id="4" name="直接连接符 3">
            <a:extLst>
              <a:ext uri="{FF2B5EF4-FFF2-40B4-BE49-F238E27FC236}">
                <a16:creationId xmlns:a16="http://schemas.microsoft.com/office/drawing/2014/main" xmlns="" id="{BAC8D5BC-B1BA-42F5-A6C7-B19C62F4EA9C}"/>
              </a:ext>
            </a:extLst>
          </p:cNvPr>
          <p:cNvCxnSpPr/>
          <p:nvPr/>
        </p:nvCxnSpPr>
        <p:spPr bwMode="gray">
          <a:xfrm>
            <a:off x="8645903" y="4270983"/>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Text Box 26">
            <a:extLst>
              <a:ext uri="{FF2B5EF4-FFF2-40B4-BE49-F238E27FC236}">
                <a16:creationId xmlns:a16="http://schemas.microsoft.com/office/drawing/2014/main" xmlns="" id="{3E0C78A7-CA18-4D8E-B92B-088810919166}"/>
              </a:ext>
            </a:extLst>
          </p:cNvPr>
          <p:cNvSpPr txBox="1">
            <a:spLocks noChangeArrowheads="1"/>
          </p:cNvSpPr>
          <p:nvPr/>
        </p:nvSpPr>
        <p:spPr bwMode="gray">
          <a:xfrm>
            <a:off x="3357787" y="4506697"/>
            <a:ext cx="413773" cy="338490"/>
          </a:xfrm>
          <a:prstGeom prst="rect">
            <a:avLst/>
          </a:prstGeom>
          <a:noFill/>
          <a:ln w="9525">
            <a:noFill/>
            <a:miter lim="800000"/>
            <a:headEnd/>
            <a:tailEnd/>
          </a:ln>
        </p:spPr>
        <p:txBody>
          <a:bodyPr wrap="none" lIns="91379" tIns="45688" rIns="91379" bIns="45688">
            <a:noAutofit/>
          </a:bodyPr>
          <a:lstStyle/>
          <a:p>
            <a:pPr eaLnBrk="1" fontAlgn="ctr" hangingPunct="1"/>
            <a:r>
              <a:rPr kumimoji="1" lang="en-US" sz="16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 name="Right Arrow 16">
            <a:extLst>
              <a:ext uri="{FF2B5EF4-FFF2-40B4-BE49-F238E27FC236}">
                <a16:creationId xmlns:a16="http://schemas.microsoft.com/office/drawing/2014/main" xmlns="" id="{6C553360-A83D-41B8-A222-2D51DBAB2EAA}"/>
              </a:ext>
            </a:extLst>
          </p:cNvPr>
          <p:cNvSpPr/>
          <p:nvPr/>
        </p:nvSpPr>
        <p:spPr bwMode="gray">
          <a:xfrm>
            <a:off x="5474957" y="4642631"/>
            <a:ext cx="705490" cy="733663"/>
          </a:xfrm>
          <a:prstGeom prst="rightArrow">
            <a:avLst/>
          </a:prstGeom>
        </p:spPr>
        <p:txBody>
          <a:bodyPr wrap="non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Freeform 159">
            <a:extLst>
              <a:ext uri="{FF2B5EF4-FFF2-40B4-BE49-F238E27FC236}">
                <a16:creationId xmlns:a16="http://schemas.microsoft.com/office/drawing/2014/main" xmlns="" id="{F33D66D3-EAA0-43C5-A3F6-06DC838B5117}"/>
              </a:ext>
            </a:extLst>
          </p:cNvPr>
          <p:cNvSpPr/>
          <p:nvPr/>
        </p:nvSpPr>
        <p:spPr bwMode="gray">
          <a:xfrm flipH="1">
            <a:off x="8339118" y="3522418"/>
            <a:ext cx="1383886" cy="72339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1</a:t>
            </a:r>
          </a:p>
        </p:txBody>
      </p:sp>
      <p:sp>
        <p:nvSpPr>
          <p:cNvPr id="8" name="Freeform 159">
            <a:extLst>
              <a:ext uri="{FF2B5EF4-FFF2-40B4-BE49-F238E27FC236}">
                <a16:creationId xmlns:a16="http://schemas.microsoft.com/office/drawing/2014/main" xmlns="" id="{B94BEF95-F150-43A4-8FF2-D00F5E2CDB3E}"/>
              </a:ext>
            </a:extLst>
          </p:cNvPr>
          <p:cNvSpPr/>
          <p:nvPr/>
        </p:nvSpPr>
        <p:spPr bwMode="gray">
          <a:xfrm flipH="1">
            <a:off x="2082100" y="3473450"/>
            <a:ext cx="1383886" cy="67611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1</a:t>
            </a:r>
          </a:p>
        </p:txBody>
      </p:sp>
      <p:pic>
        <p:nvPicPr>
          <p:cNvPr id="9" name="Picture 12" descr="E:\2016.01\1.12 扁平化图标\蓝色\AR-蓝色最新-40.png">
            <a:extLst>
              <a:ext uri="{FF2B5EF4-FFF2-40B4-BE49-F238E27FC236}">
                <a16:creationId xmlns:a16="http://schemas.microsoft.com/office/drawing/2014/main" xmlns="" id="{351CEEB4-6A05-4BDD-93B8-DB82D394035A}"/>
              </a:ext>
            </a:extLst>
          </p:cNvPr>
          <p:cNvPicPr>
            <a:picLocks noChangeAspect="1" noChangeArrowheads="1"/>
          </p:cNvPicPr>
          <p:nvPr/>
        </p:nvPicPr>
        <p:blipFill>
          <a:blip r:embed="rId3" cstate="print"/>
          <a:srcRect/>
          <a:stretch>
            <a:fillRect/>
          </a:stretch>
        </p:blipFill>
        <p:spPr bwMode="gray">
          <a:xfrm>
            <a:off x="3332972" y="4001012"/>
            <a:ext cx="540000" cy="441818"/>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CD515237-9CAB-430E-8253-A2B8710BEA18}"/>
              </a:ext>
            </a:extLst>
          </p:cNvPr>
          <p:cNvPicPr>
            <a:picLocks noChangeAspect="1" noChangeArrowheads="1"/>
          </p:cNvPicPr>
          <p:nvPr/>
        </p:nvPicPr>
        <p:blipFill>
          <a:blip r:embed="rId3" cstate="print"/>
          <a:srcRect/>
          <a:stretch>
            <a:fillRect/>
          </a:stretch>
        </p:blipFill>
        <p:spPr bwMode="gray">
          <a:xfrm>
            <a:off x="8007898" y="4024762"/>
            <a:ext cx="540000" cy="441818"/>
          </a:xfrm>
          <a:prstGeom prst="rect">
            <a:avLst/>
          </a:prstGeom>
          <a:noFill/>
        </p:spPr>
      </p:pic>
      <p:sp>
        <p:nvSpPr>
          <p:cNvPr id="13" name="Freeform 159">
            <a:extLst>
              <a:ext uri="{FF2B5EF4-FFF2-40B4-BE49-F238E27FC236}">
                <a16:creationId xmlns:a16="http://schemas.microsoft.com/office/drawing/2014/main" xmlns="" id="{FCD07AAE-62C0-4C30-81D2-7138D95E9DAA}"/>
              </a:ext>
            </a:extLst>
          </p:cNvPr>
          <p:cNvSpPr/>
          <p:nvPr/>
        </p:nvSpPr>
        <p:spPr bwMode="gray">
          <a:xfrm flipH="1">
            <a:off x="4796495" y="4398950"/>
            <a:ext cx="2198050" cy="10343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LDP</a:t>
            </a:r>
          </a:p>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SR-MPLS/SRv6</a:t>
            </a:r>
          </a:p>
        </p:txBody>
      </p:sp>
      <p:sp>
        <p:nvSpPr>
          <p:cNvPr id="15" name="Rectangular Callout 45">
            <a:extLst>
              <a:ext uri="{FF2B5EF4-FFF2-40B4-BE49-F238E27FC236}">
                <a16:creationId xmlns:a16="http://schemas.microsoft.com/office/drawing/2014/main" xmlns="" id="{FADF4BC6-7F9A-4A2A-BAEF-E3EFF5DDC98B}"/>
              </a:ext>
            </a:extLst>
          </p:cNvPr>
          <p:cNvSpPr/>
          <p:nvPr/>
        </p:nvSpPr>
        <p:spPr bwMode="gray">
          <a:xfrm>
            <a:off x="2449597" y="3039501"/>
            <a:ext cx="1325558" cy="482918"/>
          </a:xfrm>
          <a:prstGeom prst="wedgeRectCallout">
            <a:avLst>
              <a:gd name="adj1" fmla="val -21663"/>
              <a:gd name="adj2" fmla="val 823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10.1.1.1/24</a:t>
            </a:r>
          </a:p>
        </p:txBody>
      </p:sp>
      <p:sp>
        <p:nvSpPr>
          <p:cNvPr id="23" name="Rectangle 28">
            <a:extLst>
              <a:ext uri="{FF2B5EF4-FFF2-40B4-BE49-F238E27FC236}">
                <a16:creationId xmlns:a16="http://schemas.microsoft.com/office/drawing/2014/main" xmlns="" id="{5C0FE5FD-CE96-4C84-AB4A-CAF4745B7001}"/>
              </a:ext>
            </a:extLst>
          </p:cNvPr>
          <p:cNvSpPr/>
          <p:nvPr/>
        </p:nvSpPr>
        <p:spPr bwMode="gray">
          <a:xfrm>
            <a:off x="3510771" y="5585532"/>
            <a:ext cx="4941734" cy="294739"/>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bearer </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WAN</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Can 41">
            <a:extLst>
              <a:ext uri="{FF2B5EF4-FFF2-40B4-BE49-F238E27FC236}">
                <a16:creationId xmlns:a16="http://schemas.microsoft.com/office/drawing/2014/main" xmlns="" id="{4CA228BC-1902-4D33-A256-32DD61E845D4}"/>
              </a:ext>
            </a:extLst>
          </p:cNvPr>
          <p:cNvSpPr/>
          <p:nvPr/>
        </p:nvSpPr>
        <p:spPr bwMode="gray">
          <a:xfrm rot="5400000">
            <a:off x="5703562" y="2637365"/>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Straight Arrow Connector 11">
            <a:extLst>
              <a:ext uri="{FF2B5EF4-FFF2-40B4-BE49-F238E27FC236}">
                <a16:creationId xmlns:a16="http://schemas.microsoft.com/office/drawing/2014/main" xmlns="" id="{8D8B36BA-F4C2-4AA1-B2DD-E240D314D011}"/>
              </a:ext>
            </a:extLst>
          </p:cNvPr>
          <p:cNvCxnSpPr>
            <a:cxnSpLocks/>
          </p:cNvCxnSpPr>
          <p:nvPr/>
        </p:nvCxnSpPr>
        <p:spPr bwMode="gray">
          <a:xfrm>
            <a:off x="3923575" y="4533617"/>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Text Box 26">
            <a:extLst>
              <a:ext uri="{FF2B5EF4-FFF2-40B4-BE49-F238E27FC236}">
                <a16:creationId xmlns:a16="http://schemas.microsoft.com/office/drawing/2014/main" xmlns="" id="{6CA0C46F-E4A9-46FC-8F59-2AE9F4C8AD61}"/>
              </a:ext>
            </a:extLst>
          </p:cNvPr>
          <p:cNvSpPr txBox="1">
            <a:spLocks noChangeArrowheads="1"/>
          </p:cNvSpPr>
          <p:nvPr/>
        </p:nvSpPr>
        <p:spPr bwMode="gray">
          <a:xfrm>
            <a:off x="8050974" y="4530447"/>
            <a:ext cx="413773" cy="338490"/>
          </a:xfrm>
          <a:prstGeom prst="rect">
            <a:avLst/>
          </a:prstGeom>
          <a:noFill/>
          <a:ln w="9525">
            <a:noFill/>
            <a:miter lim="800000"/>
            <a:headEnd/>
            <a:tailEnd/>
          </a:ln>
        </p:spPr>
        <p:txBody>
          <a:bodyPr wrap="none" lIns="91379" tIns="45688" rIns="91379" bIns="45688">
            <a:noAutofit/>
          </a:bodyPr>
          <a:lstStyle/>
          <a:p>
            <a:pPr eaLnBrk="1" fontAlgn="ctr" hangingPunct="1"/>
            <a:r>
              <a:rPr kumimoji="1" lang="en-US" sz="16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8" name="Can 41">
            <a:extLst>
              <a:ext uri="{FF2B5EF4-FFF2-40B4-BE49-F238E27FC236}">
                <a16:creationId xmlns:a16="http://schemas.microsoft.com/office/drawing/2014/main" xmlns="" id="{8D6FE133-F74F-45A8-B65D-67700E7CF533}"/>
              </a:ext>
            </a:extLst>
          </p:cNvPr>
          <p:cNvSpPr/>
          <p:nvPr/>
        </p:nvSpPr>
        <p:spPr bwMode="gray">
          <a:xfrm rot="5400000">
            <a:off x="5703562" y="2030425"/>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Straight Arrow Connector 11">
            <a:extLst>
              <a:ext uri="{FF2B5EF4-FFF2-40B4-BE49-F238E27FC236}">
                <a16:creationId xmlns:a16="http://schemas.microsoft.com/office/drawing/2014/main" xmlns="" id="{25722286-68C7-48A8-863D-54095157CAF7}"/>
              </a:ext>
            </a:extLst>
          </p:cNvPr>
          <p:cNvCxnSpPr>
            <a:cxnSpLocks/>
          </p:cNvCxnSpPr>
          <p:nvPr/>
        </p:nvCxnSpPr>
        <p:spPr bwMode="gray">
          <a:xfrm>
            <a:off x="3915955" y="3967192"/>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Freeform 159">
            <a:extLst>
              <a:ext uri="{FF2B5EF4-FFF2-40B4-BE49-F238E27FC236}">
                <a16:creationId xmlns:a16="http://schemas.microsoft.com/office/drawing/2014/main" xmlns="" id="{830E522E-D627-4840-B6E5-F274A60F4FCC}"/>
              </a:ext>
            </a:extLst>
          </p:cNvPr>
          <p:cNvSpPr/>
          <p:nvPr/>
        </p:nvSpPr>
        <p:spPr bwMode="gray">
          <a:xfrm flipH="1">
            <a:off x="2070142" y="4459006"/>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2</a:t>
            </a:r>
          </a:p>
        </p:txBody>
      </p:sp>
      <p:sp>
        <p:nvSpPr>
          <p:cNvPr id="34" name="Text Box 26">
            <a:extLst>
              <a:ext uri="{FF2B5EF4-FFF2-40B4-BE49-F238E27FC236}">
                <a16:creationId xmlns:a16="http://schemas.microsoft.com/office/drawing/2014/main" xmlns="" id="{B908F311-55C4-4D47-B994-0ACE0A33EC9C}"/>
              </a:ext>
            </a:extLst>
          </p:cNvPr>
          <p:cNvSpPr txBox="1">
            <a:spLocks noChangeArrowheads="1"/>
          </p:cNvSpPr>
          <p:nvPr/>
        </p:nvSpPr>
        <p:spPr bwMode="gray">
          <a:xfrm>
            <a:off x="5585023" y="3813915"/>
            <a:ext cx="756815" cy="307712"/>
          </a:xfrm>
          <a:prstGeom prst="rect">
            <a:avLst/>
          </a:prstGeom>
          <a:solidFill>
            <a:srgbClr val="FFF2CC"/>
          </a:solidFill>
          <a:ln w="9525">
            <a:noFill/>
            <a:miter lim="800000"/>
            <a:headEnd/>
            <a:tailEnd/>
          </a:ln>
        </p:spPr>
        <p:txBody>
          <a:bodyPr wrap="non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35" name="Text Box 26">
            <a:extLst>
              <a:ext uri="{FF2B5EF4-FFF2-40B4-BE49-F238E27FC236}">
                <a16:creationId xmlns:a16="http://schemas.microsoft.com/office/drawing/2014/main" xmlns="" id="{BB726DBB-D8E6-4327-A9BB-CFBB0BF718C7}"/>
              </a:ext>
            </a:extLst>
          </p:cNvPr>
          <p:cNvSpPr txBox="1">
            <a:spLocks noChangeArrowheads="1"/>
          </p:cNvSpPr>
          <p:nvPr/>
        </p:nvSpPr>
        <p:spPr bwMode="gray">
          <a:xfrm>
            <a:off x="5585023" y="4399157"/>
            <a:ext cx="756815" cy="307712"/>
          </a:xfrm>
          <a:prstGeom prst="rect">
            <a:avLst/>
          </a:prstGeom>
          <a:solidFill>
            <a:srgbClr val="FBE5D6"/>
          </a:solidFill>
          <a:ln w="9525">
            <a:noFill/>
            <a:miter lim="800000"/>
            <a:headEnd/>
            <a:tailEnd/>
          </a:ln>
        </p:spPr>
        <p:txBody>
          <a:bodyPr wrap="non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sp>
        <p:nvSpPr>
          <p:cNvPr id="36" name="Rectangular Callout 45">
            <a:extLst>
              <a:ext uri="{FF2B5EF4-FFF2-40B4-BE49-F238E27FC236}">
                <a16:creationId xmlns:a16="http://schemas.microsoft.com/office/drawing/2014/main" xmlns="" id="{1E6410F2-627B-44FA-AE06-A2026305513F}"/>
              </a:ext>
            </a:extLst>
          </p:cNvPr>
          <p:cNvSpPr/>
          <p:nvPr/>
        </p:nvSpPr>
        <p:spPr bwMode="gray">
          <a:xfrm>
            <a:off x="8515837" y="3073970"/>
            <a:ext cx="1325558" cy="482918"/>
          </a:xfrm>
          <a:prstGeom prst="wedgeRectCallout">
            <a:avLst>
              <a:gd name="adj1" fmla="val -21663"/>
              <a:gd name="adj2" fmla="val 823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20.1.1.1/24</a:t>
            </a:r>
          </a:p>
        </p:txBody>
      </p:sp>
      <p:sp>
        <p:nvSpPr>
          <p:cNvPr id="37" name="Freeform 159">
            <a:extLst>
              <a:ext uri="{FF2B5EF4-FFF2-40B4-BE49-F238E27FC236}">
                <a16:creationId xmlns:a16="http://schemas.microsoft.com/office/drawing/2014/main" xmlns="" id="{C2907F4F-F88B-4A40-9362-071873B162C9}"/>
              </a:ext>
            </a:extLst>
          </p:cNvPr>
          <p:cNvSpPr/>
          <p:nvPr/>
        </p:nvSpPr>
        <p:spPr bwMode="gray">
          <a:xfrm flipH="1">
            <a:off x="8491825" y="4435634"/>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2</a:t>
            </a:r>
          </a:p>
        </p:txBody>
      </p:sp>
      <p:sp>
        <p:nvSpPr>
          <p:cNvPr id="38" name="Rectangular Callout 45">
            <a:extLst>
              <a:ext uri="{FF2B5EF4-FFF2-40B4-BE49-F238E27FC236}">
                <a16:creationId xmlns:a16="http://schemas.microsoft.com/office/drawing/2014/main" xmlns="" id="{9165D438-D729-4C18-A59A-9A0863F947AF}"/>
              </a:ext>
            </a:extLst>
          </p:cNvPr>
          <p:cNvSpPr/>
          <p:nvPr/>
        </p:nvSpPr>
        <p:spPr bwMode="gray">
          <a:xfrm>
            <a:off x="1770213" y="5243804"/>
            <a:ext cx="1325558" cy="482918"/>
          </a:xfrm>
          <a:prstGeom prst="wedgeRectCallout">
            <a:avLst>
              <a:gd name="adj1" fmla="val -5376"/>
              <a:gd name="adj2" fmla="val -9388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10.1.1.1/24</a:t>
            </a:r>
          </a:p>
        </p:txBody>
      </p:sp>
      <p:sp>
        <p:nvSpPr>
          <p:cNvPr id="39" name="Rectangular Callout 45">
            <a:extLst>
              <a:ext uri="{FF2B5EF4-FFF2-40B4-BE49-F238E27FC236}">
                <a16:creationId xmlns:a16="http://schemas.microsoft.com/office/drawing/2014/main" xmlns="" id="{9D5FBB60-8CC9-49BC-9A77-ED8B68CEF7B9}"/>
              </a:ext>
            </a:extLst>
          </p:cNvPr>
          <p:cNvSpPr/>
          <p:nvPr/>
        </p:nvSpPr>
        <p:spPr bwMode="gray">
          <a:xfrm>
            <a:off x="9212932" y="5213112"/>
            <a:ext cx="1325558" cy="482918"/>
          </a:xfrm>
          <a:prstGeom prst="wedgeRectCallout">
            <a:avLst>
              <a:gd name="adj1" fmla="val -23580"/>
              <a:gd name="adj2" fmla="val -965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10.1.1.2/24</a:t>
            </a:r>
          </a:p>
        </p:txBody>
      </p:sp>
    </p:spTree>
    <p:extLst>
      <p:ext uri="{BB962C8B-B14F-4D97-AF65-F5344CB8AC3E}">
        <p14:creationId xmlns:p14="http://schemas.microsoft.com/office/powerpoint/2010/main" val="416651751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1601"/>
</p:tagLst>
</file>

<file path=ppt/tags/tag10.xml><?xml version="1.0" encoding="utf-8"?>
<p:tagLst xmlns:a="http://schemas.openxmlformats.org/drawingml/2006/main" xmlns:r="http://schemas.openxmlformats.org/officeDocument/2006/relationships" xmlns:p="http://schemas.openxmlformats.org/presentationml/2006/main">
  <p:tag name="AS_UNIQUEID" val="11612"/>
</p:tagLst>
</file>

<file path=ppt/tags/tag11.xml><?xml version="1.0" encoding="utf-8"?>
<p:tagLst xmlns:a="http://schemas.openxmlformats.org/drawingml/2006/main" xmlns:r="http://schemas.openxmlformats.org/officeDocument/2006/relationships" xmlns:p="http://schemas.openxmlformats.org/presentationml/2006/main">
  <p:tag name="AS_UNIQUEID" val="11613"/>
</p:tagLst>
</file>

<file path=ppt/tags/tag12.xml><?xml version="1.0" encoding="utf-8"?>
<p:tagLst xmlns:a="http://schemas.openxmlformats.org/drawingml/2006/main" xmlns:r="http://schemas.openxmlformats.org/officeDocument/2006/relationships" xmlns:p="http://schemas.openxmlformats.org/presentationml/2006/main">
  <p:tag name="AS_UNIQUEID" val="11614"/>
</p:tagLst>
</file>

<file path=ppt/tags/tag13.xml><?xml version="1.0" encoding="utf-8"?>
<p:tagLst xmlns:a="http://schemas.openxmlformats.org/drawingml/2006/main" xmlns:r="http://schemas.openxmlformats.org/officeDocument/2006/relationships" xmlns:p="http://schemas.openxmlformats.org/presentationml/2006/main">
  <p:tag name="AS_UNIQUEID" val="11615"/>
</p:tagLst>
</file>

<file path=ppt/tags/tag14.xml><?xml version="1.0" encoding="utf-8"?>
<p:tagLst xmlns:a="http://schemas.openxmlformats.org/drawingml/2006/main" xmlns:r="http://schemas.openxmlformats.org/officeDocument/2006/relationships" xmlns:p="http://schemas.openxmlformats.org/presentationml/2006/main">
  <p:tag name="AS_UNIQUEID" val="11617"/>
</p:tagLst>
</file>

<file path=ppt/tags/tag15.xml><?xml version="1.0" encoding="utf-8"?>
<p:tagLst xmlns:a="http://schemas.openxmlformats.org/drawingml/2006/main" xmlns:r="http://schemas.openxmlformats.org/officeDocument/2006/relationships" xmlns:p="http://schemas.openxmlformats.org/presentationml/2006/main">
  <p:tag name="AS_UNIQUEID" val="11619"/>
</p:tagLst>
</file>

<file path=ppt/tags/tag16.xml><?xml version="1.0" encoding="utf-8"?>
<p:tagLst xmlns:a="http://schemas.openxmlformats.org/drawingml/2006/main" xmlns:r="http://schemas.openxmlformats.org/officeDocument/2006/relationships" xmlns:p="http://schemas.openxmlformats.org/presentationml/2006/main">
  <p:tag name="AS_UNIQUEID" val="11620"/>
</p:tagLst>
</file>

<file path=ppt/tags/tag17.xml><?xml version="1.0" encoding="utf-8"?>
<p:tagLst xmlns:a="http://schemas.openxmlformats.org/drawingml/2006/main" xmlns:r="http://schemas.openxmlformats.org/officeDocument/2006/relationships" xmlns:p="http://schemas.openxmlformats.org/presentationml/2006/main">
  <p:tag name="AS_UNIQUEID" val="11644"/>
</p:tagLst>
</file>

<file path=ppt/tags/tag18.xml><?xml version="1.0" encoding="utf-8"?>
<p:tagLst xmlns:a="http://schemas.openxmlformats.org/drawingml/2006/main" xmlns:r="http://schemas.openxmlformats.org/officeDocument/2006/relationships" xmlns:p="http://schemas.openxmlformats.org/presentationml/2006/main">
  <p:tag name="AS_UNIQUEID" val="11612"/>
</p:tagLst>
</file>

<file path=ppt/tags/tag19.xml><?xml version="1.0" encoding="utf-8"?>
<p:tagLst xmlns:a="http://schemas.openxmlformats.org/drawingml/2006/main" xmlns:r="http://schemas.openxmlformats.org/officeDocument/2006/relationships" xmlns:p="http://schemas.openxmlformats.org/presentationml/2006/main">
  <p:tag name="AS_UNIQUEID" val="11611"/>
</p:tagLst>
</file>

<file path=ppt/tags/tag2.xml><?xml version="1.0" encoding="utf-8"?>
<p:tagLst xmlns:a="http://schemas.openxmlformats.org/drawingml/2006/main" xmlns:r="http://schemas.openxmlformats.org/officeDocument/2006/relationships" xmlns:p="http://schemas.openxmlformats.org/presentationml/2006/main">
  <p:tag name="AS_UNIQUEID" val="11602"/>
</p:tagLst>
</file>

<file path=ppt/tags/tag20.xml><?xml version="1.0" encoding="utf-8"?>
<p:tagLst xmlns:a="http://schemas.openxmlformats.org/drawingml/2006/main" xmlns:r="http://schemas.openxmlformats.org/officeDocument/2006/relationships" xmlns:p="http://schemas.openxmlformats.org/presentationml/2006/main">
  <p:tag name="AS_UNIQUEID" val="11616"/>
</p:tagLst>
</file>

<file path=ppt/tags/tag21.xml><?xml version="1.0" encoding="utf-8"?>
<p:tagLst xmlns:a="http://schemas.openxmlformats.org/drawingml/2006/main" xmlns:r="http://schemas.openxmlformats.org/officeDocument/2006/relationships" xmlns:p="http://schemas.openxmlformats.org/presentationml/2006/main">
  <p:tag name="AS_UNIQUEID" val="11618"/>
</p:tagLst>
</file>

<file path=ppt/tags/tag22.xml><?xml version="1.0" encoding="utf-8"?>
<p:tagLst xmlns:a="http://schemas.openxmlformats.org/drawingml/2006/main" xmlns:r="http://schemas.openxmlformats.org/officeDocument/2006/relationships" xmlns:p="http://schemas.openxmlformats.org/presentationml/2006/main">
  <p:tag name="AS_UNIQUEID" val="11609"/>
</p:tagLst>
</file>

<file path=ppt/tags/tag23.xml><?xml version="1.0" encoding="utf-8"?>
<p:tagLst xmlns:a="http://schemas.openxmlformats.org/drawingml/2006/main" xmlns:r="http://schemas.openxmlformats.org/officeDocument/2006/relationships" xmlns:p="http://schemas.openxmlformats.org/presentationml/2006/main">
  <p:tag name="AS_UNIQUEID" val="11610"/>
</p:tagLst>
</file>

<file path=ppt/tags/tag3.xml><?xml version="1.0" encoding="utf-8"?>
<p:tagLst xmlns:a="http://schemas.openxmlformats.org/drawingml/2006/main" xmlns:r="http://schemas.openxmlformats.org/officeDocument/2006/relationships" xmlns:p="http://schemas.openxmlformats.org/presentationml/2006/main">
  <p:tag name="AS_UNIQUEID" val="11603"/>
</p:tagLst>
</file>

<file path=ppt/tags/tag4.xml><?xml version="1.0" encoding="utf-8"?>
<p:tagLst xmlns:a="http://schemas.openxmlformats.org/drawingml/2006/main" xmlns:r="http://schemas.openxmlformats.org/officeDocument/2006/relationships" xmlns:p="http://schemas.openxmlformats.org/presentationml/2006/main">
  <p:tag name="AS_UNIQUEID" val="11604"/>
</p:tagLst>
</file>

<file path=ppt/tags/tag5.xml><?xml version="1.0" encoding="utf-8"?>
<p:tagLst xmlns:a="http://schemas.openxmlformats.org/drawingml/2006/main" xmlns:r="http://schemas.openxmlformats.org/officeDocument/2006/relationships" xmlns:p="http://schemas.openxmlformats.org/presentationml/2006/main">
  <p:tag name="AS_UNIQUEID" val="11605"/>
</p:tagLst>
</file>

<file path=ppt/tags/tag6.xml><?xml version="1.0" encoding="utf-8"?>
<p:tagLst xmlns:a="http://schemas.openxmlformats.org/drawingml/2006/main" xmlns:r="http://schemas.openxmlformats.org/officeDocument/2006/relationships" xmlns:p="http://schemas.openxmlformats.org/presentationml/2006/main">
  <p:tag name="AS_UNIQUEID" val="11606"/>
</p:tagLst>
</file>

<file path=ppt/tags/tag7.xml><?xml version="1.0" encoding="utf-8"?>
<p:tagLst xmlns:a="http://schemas.openxmlformats.org/drawingml/2006/main" xmlns:r="http://schemas.openxmlformats.org/officeDocument/2006/relationships" xmlns:p="http://schemas.openxmlformats.org/presentationml/2006/main">
  <p:tag name="AS_UNIQUEID" val="11607"/>
</p:tagLst>
</file>

<file path=ppt/tags/tag8.xml><?xml version="1.0" encoding="utf-8"?>
<p:tagLst xmlns:a="http://schemas.openxmlformats.org/drawingml/2006/main" xmlns:r="http://schemas.openxmlformats.org/officeDocument/2006/relationships" xmlns:p="http://schemas.openxmlformats.org/presentationml/2006/main">
  <p:tag name="AS_UNIQUEID" val="11608"/>
</p:tagLst>
</file>

<file path=ppt/tags/tag9.xml><?xml version="1.0" encoding="utf-8"?>
<p:tagLst xmlns:a="http://schemas.openxmlformats.org/drawingml/2006/main" xmlns:r="http://schemas.openxmlformats.org/officeDocument/2006/relationships" xmlns:p="http://schemas.openxmlformats.org/presentationml/2006/main">
  <p:tag name="AS_UNIQUEID" val="11611"/>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5960F2-6186-408B-A0DC-5CA5E58B604F}">
  <ds:schemaRefs>
    <ds:schemaRef ds:uri="http://purl.org/dc/terms/"/>
    <ds:schemaRef ds:uri="475f1e55-3009-46d8-9566-5d569a2b3a98"/>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1437F8B-C454-4E6B-A638-A4B7C9615CF5}"/>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16016</TotalTime>
  <Words>4257</Words>
  <Application>Microsoft Office PowerPoint</Application>
  <PresentationFormat>宽屏</PresentationFormat>
  <Paragraphs>720</Paragraphs>
  <Slides>41</Slides>
  <Notes>41</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41</vt:i4>
      </vt:variant>
    </vt:vector>
  </HeadingPairs>
  <TitlesOfParts>
    <vt:vector size="52" baseType="lpstr">
      <vt:lpstr>方正兰亭黑简体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WAN VPN Technologies</vt:lpstr>
      <vt:lpstr>PowerPoint 演示文稿</vt:lpstr>
      <vt:lpstr>PowerPoint 演示文稿</vt:lpstr>
      <vt:lpstr>PowerPoint 演示文稿</vt:lpstr>
      <vt:lpstr>WAN VPN Overview</vt:lpstr>
      <vt:lpstr>Development of WAN IP Technologies</vt:lpstr>
      <vt:lpstr>Basic WAN VPN Model                         </vt:lpstr>
      <vt:lpstr>Classification of Traditional WAN VPNs</vt:lpstr>
      <vt:lpstr>WAN VPN Classification Based on IP Bearer Technologies</vt:lpstr>
      <vt:lpstr>Hierarchical WAN VPN Technology Architecture</vt:lpstr>
      <vt:lpstr>Overview of WAN VPN Technologies</vt:lpstr>
      <vt:lpstr>PowerPoint 演示文稿</vt:lpstr>
      <vt:lpstr>MP-BGP Overview</vt:lpstr>
      <vt:lpstr>Example: BGP-4 Update Message</vt:lpstr>
      <vt:lpstr>Example: MP-BGP Update Message</vt:lpstr>
      <vt:lpstr>Comparison Between BGP-4 and MP-BGP Update Messages</vt:lpstr>
      <vt:lpstr>PowerPoint 演示文稿</vt:lpstr>
      <vt:lpstr>Common MPLS VPN Networking</vt:lpstr>
      <vt:lpstr>MPLS VPN Route Advertisement</vt:lpstr>
      <vt:lpstr>Route Exchange Between CEs and PEs</vt:lpstr>
      <vt:lpstr>Route Transmission from the Ingress PE to the Egress PE — VPN Local Isolation</vt:lpstr>
      <vt:lpstr>RD: Distinguishing Routes During Route Distribution</vt:lpstr>
      <vt:lpstr>VPNv4 Route Distribution Through MP-BGP  </vt:lpstr>
      <vt:lpstr>RT: Controlling Route Import and Export</vt:lpstr>
      <vt:lpstr>Route Transmission from the Egress PE to the Remote CE</vt:lpstr>
      <vt:lpstr>Problems Encountered During Data Forwarding</vt:lpstr>
      <vt:lpstr>Problem Solving with Two Layers of Labels</vt:lpstr>
      <vt:lpstr>Two-layer label distribution and tunnel recursion</vt:lpstr>
      <vt:lpstr>Data Forwarding Process</vt:lpstr>
      <vt:lpstr>MPLS VPN Summary</vt:lpstr>
      <vt:lpstr>PowerPoint 演示文稿</vt:lpstr>
      <vt:lpstr>BGP/MPLS IP VPN Technology Architecture</vt:lpstr>
      <vt:lpstr>Abstracted WAN VPN Technology Architecture</vt:lpstr>
      <vt:lpstr>WAN Data Plane Development - SR</vt:lpstr>
      <vt:lpstr>WAN Control Plane Development - EVPN</vt:lpstr>
      <vt:lpstr>Technology Evolution of IP Bearer WANs</vt:lpstr>
      <vt:lpstr>Best Practices of IP Bearer WANs</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397</cp:revision>
  <cp:lastPrinted>2020-07-31T09:33:18Z</cp:lastPrinted>
  <dcterms:created xsi:type="dcterms:W3CDTF">2018-11-29T10:16:29Z</dcterms:created>
  <dcterms:modified xsi:type="dcterms:W3CDTF">2021-06-10T09:35:52Z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(3)P2v39C1qJjtBC0hsIlCJL645Y5uxld+Vft8pDrIx7kWPb9eI4NIcHms9X/p1lPtRd+B+tV6f
mMntLwV7209OEo53Vg/AP4Lhn+SqJNBMrQHzUTOa5HqF6c4c3g8/gzOItCnO2Gexq4sj43BJ
xr9FhMm+ALqV6m8SLkW9hqLDKFxjv1GWxeXlobTo/M9jpqNyarZABMlpBZsD8TnWtq+/o4co
OTY4dfyHTbZ4CA3AIl</vt:lpwstr>
  </property>
  <property fmtid="{D5CDD505-2E9C-101B-9397-08002B2CF9AE}" pid="3" name="_2015_ms_pID_7253431">
    <vt:lpwstr>aq+APTyzqJ0mmg5uZGljd0cMPqb+a/pwq1SMxyFruwGrKUqEn6vfM0
6sxrL/aPed4MX2nMaqHidSZ65OucguPuL0eRLosi8R5BSHmF/T3arrHkpq2MO6U8aDqdbL3m
cd9HgeEmfnaslWjJbxdk53BBC+qe/8Xumiejjd7Srv8oBrOyfw6a5kO2tdVsU37L3hl+lNC+
zq3mJJC0VZH64ZyFl4G///Bv45ocumpkIubt</vt:lpwstr>
  </property>
  <property fmtid="{D5CDD505-2E9C-101B-9397-08002B2CF9AE}" pid="4" name="_2015_ms_pID_7253432">
    <vt:lpwstr>W9WkNoc1BoKuEBSZazKt2eg=</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1623198533</vt:lpwstr>
  </property>
</Properties>
</file>