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4"/>
  </p:notesMasterIdLst>
  <p:handoutMasterIdLst>
    <p:handoutMasterId r:id="rId85"/>
  </p:handoutMasterIdLst>
  <p:sldIdLst>
    <p:sldId id="257" r:id="rId8"/>
    <p:sldId id="258" r:id="rId9"/>
    <p:sldId id="259" r:id="rId10"/>
    <p:sldId id="260" r:id="rId11"/>
    <p:sldId id="261" r:id="rId12"/>
    <p:sldId id="334"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ruijuan (Laura)" initials="L(" lastIdx="1" clrIdx="0">
    <p:extLst>
      <p:ext uri="{19B8F6BF-5375-455C-9EA6-DF929625EA0E}">
        <p15:presenceInfo xmlns:p15="http://schemas.microsoft.com/office/powerpoint/2012/main" userId="S-1-5-21-147214757-305610072-1517763936-4643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7000B"/>
    <a:srgbClr val="30B5C5"/>
    <a:srgbClr val="404040"/>
    <a:srgbClr val="151515"/>
    <a:srgbClr val="575756"/>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178" autoAdjust="0"/>
  </p:normalViewPr>
  <p:slideViewPr>
    <p:cSldViewPr snapToGrid="0" snapToObjects="1">
      <p:cViewPr varScale="1">
        <p:scale>
          <a:sx n="68" d="100"/>
          <a:sy n="68" d="100"/>
        </p:scale>
        <p:origin x="4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6" d="100"/>
          <a:sy n="76" d="100"/>
        </p:scale>
        <p:origin x="2184" y="10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78919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6122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1554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3504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4512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the multi-vendor device management scenario, Huawei provides driver packages. The customer develops or Huawei provides service packages.</a:t>
            </a:r>
            <a:endParaRPr lang="zh-CN" altLang="zh-CN" smtClean="0"/>
          </a:p>
          <a:p>
            <a:r>
              <a:rPr lang="en-US" altLang="zh-CN" smtClean="0"/>
              <a:t>In multi-vendor network management scenarios, Huawei provides driver packages, NCE-Super, and Agile Open Container (AOC). AOC interconnects with third-party devices. NCE-Super implements E2E service provisioning through NCE-IP and AOC.</a:t>
            </a:r>
            <a:endParaRPr lang="zh-CN" altLang="zh-CN" smtClean="0"/>
          </a:p>
          <a:p>
            <a:r>
              <a:rPr lang="en-US" altLang="zh-CN" smtClean="0"/>
              <a:t>In network change scenarios, AOC provides atomic APIs and network orchestration. The Intelligent Service Process Automation (ISPA) platform orchestrates service processes and provides intent APIs.</a:t>
            </a:r>
            <a:endParaRPr lang="zh-CN" altLang="zh-CN" smtClean="0"/>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87922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8452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6135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For details about basic network configuration, see the lab guide.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39930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5985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7295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90410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94083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9250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17395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08786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33394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4174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6709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518840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90044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For more information, visit https://datatracker.ietf.org/doc/rfc5440.</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8007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86160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43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951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controller supports static configuration of various tunnels. Static tunnels are rarely used on live networks and are therefore not described in this course.</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597592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9888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5063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674999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1768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71115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1053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4260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3696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04459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221831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42977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ABCD</a:t>
            </a:r>
          </a:p>
          <a:p>
            <a:r>
              <a:rPr lang="en-US" altLang="zh-CN" smtClean="0"/>
              <a:t>False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006502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8704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00505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71662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43362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09998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86083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26450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512530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19283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03382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Bandwidth-balancing path: indicates the path with more remaining bandwidth among all paths that meet constraints and have the same cost. </a:t>
            </a:r>
          </a:p>
          <a:p>
            <a:r>
              <a:rPr lang="en-US" altLang="zh-CN" smtClean="0"/>
              <a:t>Maximum availability path: indicates the path with the maximum availability among all paths that meet the constraint.</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501574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link availability is calculated based on the ratio of the time when the link is normal to the total statistical time.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488523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1884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4870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8649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86182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1240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15469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ABCD</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09687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37417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0493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56104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97983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31121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538628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SNMP supports real-time performance data collection at an interval of 5s, 10s, or 15s, but not 1s.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307682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80824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2988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32408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75381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694996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0715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73347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False</a:t>
            </a:r>
          </a:p>
          <a:p>
            <a:r>
              <a:rPr lang="en-US" altLang="zh-CN" smtClean="0"/>
              <a:t>A</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21765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624622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8484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2648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76012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gif"/></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9.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4.wdp"/><Relationship Id="rId3" Type="http://schemas.openxmlformats.org/officeDocument/2006/relationships/image" Target="../media/image5.png"/><Relationship Id="rId7" Type="http://schemas.microsoft.com/office/2007/relationships/hdphoto" Target="../media/hdphoto2.wdp"/><Relationship Id="rId12"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7.png"/><Relationship Id="rId11" Type="http://schemas.openxmlformats.org/officeDocument/2006/relationships/image" Target="../media/image10.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6.png"/><Relationship Id="rId9" Type="http://schemas.openxmlformats.org/officeDocument/2006/relationships/image" Target="../media/image9.png"/><Relationship Id="rId1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 name="文本占位符 26"/>
          <p:cNvSpPr>
            <a:spLocks noGrp="1"/>
          </p:cNvSpPr>
          <p:nvPr>
            <p:ph type="body" sz="quarter" idx="17"/>
          </p:nvPr>
        </p:nvSpPr>
        <p:spPr/>
        <p:txBody>
          <a:bodyPr/>
          <a:lstStyle/>
          <a:p>
            <a:endParaRPr lang="zh-CN" altLang="en-US"/>
          </a:p>
        </p:txBody>
      </p:sp>
      <p:sp>
        <p:nvSpPr>
          <p:cNvPr id="11" name="文本占位符 10"/>
          <p:cNvSpPr>
            <a:spLocks noGrp="1"/>
          </p:cNvSpPr>
          <p:nvPr>
            <p:ph type="body" sz="quarter" idx="18"/>
          </p:nvPr>
        </p:nvSpPr>
        <p:spPr/>
        <p:txBody>
          <a:bodyPr/>
          <a:lstStyle/>
          <a:p>
            <a:r>
              <a:rPr lang="en-US" altLang="zh-CN" smtClean="0"/>
              <a:t>Datacom</a:t>
            </a:r>
            <a:endParaRPr lang="zh-CN" altLang="en-US" dirty="0"/>
          </a:p>
        </p:txBody>
      </p:sp>
      <p:sp>
        <p:nvSpPr>
          <p:cNvPr id="28" name="文本占位符 27"/>
          <p:cNvSpPr>
            <a:spLocks noGrp="1"/>
          </p:cNvSpPr>
          <p:nvPr>
            <p:ph type="body" sz="quarter" idx="19"/>
          </p:nvPr>
        </p:nvSpPr>
        <p:spPr/>
        <p:txBody>
          <a:bodyPr/>
          <a:lstStyle/>
          <a:p>
            <a:endParaRPr lang="zh-CN" altLang="en-US"/>
          </a:p>
        </p:txBody>
      </p:sp>
      <p:sp>
        <p:nvSpPr>
          <p:cNvPr id="29" name="文本占位符 28"/>
          <p:cNvSpPr>
            <a:spLocks noGrp="1"/>
          </p:cNvSpPr>
          <p:nvPr>
            <p:ph type="body" sz="quarter" idx="20"/>
          </p:nvPr>
        </p:nvSpPr>
        <p:spPr/>
        <p:txBody>
          <a:bodyPr/>
          <a:lstStyle/>
          <a:p>
            <a:endParaRPr lang="zh-CN" altLang="en-US"/>
          </a:p>
        </p:txBody>
      </p:sp>
      <p:sp>
        <p:nvSpPr>
          <p:cNvPr id="45" name="文本占位符 44"/>
          <p:cNvSpPr>
            <a:spLocks noGrp="1"/>
          </p:cNvSpPr>
          <p:nvPr>
            <p:ph type="body" sz="quarter" idx="13"/>
          </p:nvPr>
        </p:nvSpPr>
        <p:spPr/>
        <p:txBody>
          <a:bodyPr/>
          <a:lstStyle/>
          <a:p>
            <a:r>
              <a:rPr lang="en-US" altLang="zh-CN" smtClean="0">
                <a:sym typeface="Huawei Sans" panose="020C0503030203020204" pitchFamily="34" charset="0"/>
              </a:rPr>
              <a:t>He Junjian/WX580230</a:t>
            </a:r>
            <a:endParaRPr lang="en-US" altLang="zh-CN" dirty="0"/>
          </a:p>
        </p:txBody>
      </p:sp>
      <p:sp>
        <p:nvSpPr>
          <p:cNvPr id="47" name="文本占位符 46"/>
          <p:cNvSpPr>
            <a:spLocks noGrp="1"/>
          </p:cNvSpPr>
          <p:nvPr>
            <p:ph type="body" sz="quarter" idx="14"/>
          </p:nvPr>
        </p:nvSpPr>
        <p:spPr/>
        <p:txBody>
          <a:bodyPr/>
          <a:lstStyle/>
          <a:p>
            <a:r>
              <a:rPr lang="en-US" altLang="zh-CN" smtClean="0"/>
              <a:t>2021.06.09</a:t>
            </a:r>
            <a:endParaRPr lang="en-US" altLang="zh-CN" dirty="0"/>
          </a:p>
        </p:txBody>
      </p:sp>
      <p:sp>
        <p:nvSpPr>
          <p:cNvPr id="74" name="文本占位符 73"/>
          <p:cNvSpPr>
            <a:spLocks noGrp="1"/>
          </p:cNvSpPr>
          <p:nvPr>
            <p:ph type="body" sz="quarter" idx="15"/>
          </p:nvPr>
        </p:nvSpPr>
        <p:spPr/>
        <p:txBody>
          <a:bodyPr/>
          <a:lstStyle/>
          <a:p>
            <a:r>
              <a:rPr lang="en-US" altLang="zh-CN" smtClean="0"/>
              <a:t>Shi Miaomiao/WX791350</a:t>
            </a:r>
            <a:endParaRPr lang="en-US" altLang="zh-CN" dirty="0"/>
          </a:p>
        </p:txBody>
      </p:sp>
      <p:sp>
        <p:nvSpPr>
          <p:cNvPr id="75" name="文本占位符 74"/>
          <p:cNvSpPr>
            <a:spLocks noGrp="1"/>
          </p:cNvSpPr>
          <p:nvPr>
            <p:ph type="body" sz="quarter" idx="16"/>
          </p:nvPr>
        </p:nvSpPr>
        <p:spPr/>
        <p:txBody>
          <a:bodyPr/>
          <a:lstStyle/>
          <a:p>
            <a:r>
              <a:rPr lang="en-US" altLang="zh-CN" dirty="0" smtClean="0">
                <a:sym typeface="Huawei Sans" panose="020C0503030203020204" pitchFamily="34" charset="0"/>
              </a:rPr>
              <a:t>New</a:t>
            </a:r>
            <a:endParaRPr lang="en-US" altLang="zh-CN" dirty="0">
              <a:sym typeface="Huawei Sans" panose="020C0503030203020204" pitchFamily="34" charset="0"/>
            </a:endParaRPr>
          </a:p>
        </p:txBody>
      </p:sp>
      <p:sp>
        <p:nvSpPr>
          <p:cNvPr id="30" name="文本占位符 29"/>
          <p:cNvSpPr>
            <a:spLocks noGrp="1"/>
          </p:cNvSpPr>
          <p:nvPr>
            <p:ph type="body" sz="quarter" idx="21"/>
          </p:nvPr>
        </p:nvSpPr>
        <p:spPr/>
        <p:txBody>
          <a:bodyPr/>
          <a:lstStyle/>
          <a:p>
            <a:endParaRPr lang="zh-CN" altLang="en-US"/>
          </a:p>
        </p:txBody>
      </p:sp>
      <p:sp>
        <p:nvSpPr>
          <p:cNvPr id="31" name="文本占位符 30"/>
          <p:cNvSpPr>
            <a:spLocks noGrp="1"/>
          </p:cNvSpPr>
          <p:nvPr>
            <p:ph type="body" sz="quarter" idx="22"/>
          </p:nvPr>
        </p:nvSpPr>
        <p:spPr/>
        <p:txBody>
          <a:bodyPr/>
          <a:lstStyle/>
          <a:p>
            <a:endParaRPr lang="zh-CN" altLang="en-US"/>
          </a:p>
        </p:txBody>
      </p:sp>
      <p:sp>
        <p:nvSpPr>
          <p:cNvPr id="32" name="文本占位符 31"/>
          <p:cNvSpPr>
            <a:spLocks noGrp="1"/>
          </p:cNvSpPr>
          <p:nvPr>
            <p:ph type="body" sz="quarter" idx="23"/>
          </p:nvPr>
        </p:nvSpPr>
        <p:spPr/>
        <p:txBody>
          <a:bodyPr/>
          <a:lstStyle/>
          <a:p>
            <a:endParaRPr lang="zh-CN" altLang="en-US"/>
          </a:p>
        </p:txBody>
      </p:sp>
      <p:sp>
        <p:nvSpPr>
          <p:cNvPr id="33" name="文本占位符 32"/>
          <p:cNvSpPr>
            <a:spLocks noGrp="1"/>
          </p:cNvSpPr>
          <p:nvPr>
            <p:ph type="body" sz="quarter" idx="24"/>
          </p:nvPr>
        </p:nvSpPr>
        <p:spPr/>
        <p:txBody>
          <a:bodyPr/>
          <a:lstStyle/>
          <a:p>
            <a:endParaRPr lang="zh-CN" altLang="en-US" dirty="0"/>
          </a:p>
        </p:txBody>
      </p:sp>
      <p:sp>
        <p:nvSpPr>
          <p:cNvPr id="34" name="文本占位符 33"/>
          <p:cNvSpPr>
            <a:spLocks noGrp="1"/>
          </p:cNvSpPr>
          <p:nvPr>
            <p:ph type="body" sz="quarter" idx="25"/>
          </p:nvPr>
        </p:nvSpPr>
        <p:spPr/>
        <p:txBody>
          <a:bodyPr/>
          <a:lstStyle/>
          <a:p>
            <a:endParaRPr lang="zh-CN" altLang="en-US"/>
          </a:p>
        </p:txBody>
      </p:sp>
      <p:sp>
        <p:nvSpPr>
          <p:cNvPr id="35" name="文本占位符 34"/>
          <p:cNvSpPr>
            <a:spLocks noGrp="1"/>
          </p:cNvSpPr>
          <p:nvPr>
            <p:ph type="body" sz="quarter" idx="26"/>
          </p:nvPr>
        </p:nvSpPr>
        <p:spPr/>
        <p:txBody>
          <a:bodyPr/>
          <a:lstStyle/>
          <a:p>
            <a:endParaRPr lang="zh-CN" altLang="en-US"/>
          </a:p>
        </p:txBody>
      </p:sp>
      <p:sp>
        <p:nvSpPr>
          <p:cNvPr id="36" name="文本占位符 35"/>
          <p:cNvSpPr>
            <a:spLocks noGrp="1"/>
          </p:cNvSpPr>
          <p:nvPr>
            <p:ph type="body" sz="quarter" idx="27"/>
          </p:nvPr>
        </p:nvSpPr>
        <p:spPr/>
        <p:txBody>
          <a:bodyPr/>
          <a:lstStyle/>
          <a:p>
            <a:endParaRPr lang="zh-CN" altLang="en-US"/>
          </a:p>
        </p:txBody>
      </p:sp>
      <p:sp>
        <p:nvSpPr>
          <p:cNvPr id="37" name="文本占位符 36"/>
          <p:cNvSpPr>
            <a:spLocks noGrp="1"/>
          </p:cNvSpPr>
          <p:nvPr>
            <p:ph type="body" sz="quarter" idx="28"/>
          </p:nvPr>
        </p:nvSpPr>
        <p:spPr/>
        <p:txBody>
          <a:bodyPr/>
          <a:lstStyle/>
          <a:p>
            <a:endParaRPr lang="zh-CN" altLang="en-US"/>
          </a:p>
        </p:txBody>
      </p:sp>
      <p:sp>
        <p:nvSpPr>
          <p:cNvPr id="38" name="文本占位符 37"/>
          <p:cNvSpPr>
            <a:spLocks noGrp="1"/>
          </p:cNvSpPr>
          <p:nvPr>
            <p:ph type="body" sz="quarter" idx="29"/>
          </p:nvPr>
        </p:nvSpPr>
        <p:spPr/>
        <p:txBody>
          <a:bodyPr/>
          <a:lstStyle/>
          <a:p>
            <a:endParaRPr lang="zh-CN" altLang="en-US"/>
          </a:p>
        </p:txBody>
      </p:sp>
      <p:sp>
        <p:nvSpPr>
          <p:cNvPr id="39" name="文本占位符 38"/>
          <p:cNvSpPr>
            <a:spLocks noGrp="1"/>
          </p:cNvSpPr>
          <p:nvPr>
            <p:ph type="body" sz="quarter" idx="30"/>
          </p:nvPr>
        </p:nvSpPr>
        <p:spPr/>
        <p:txBody>
          <a:bodyPr/>
          <a:lstStyle/>
          <a:p>
            <a:endParaRPr lang="zh-CN" altLang="en-US"/>
          </a:p>
        </p:txBody>
      </p:sp>
      <p:sp>
        <p:nvSpPr>
          <p:cNvPr id="40" name="文本占位符 39"/>
          <p:cNvSpPr>
            <a:spLocks noGrp="1"/>
          </p:cNvSpPr>
          <p:nvPr>
            <p:ph type="body" sz="quarter" idx="31"/>
          </p:nvPr>
        </p:nvSpPr>
        <p:spPr/>
        <p:txBody>
          <a:bodyPr/>
          <a:lstStyle/>
          <a:p>
            <a:endParaRPr lang="zh-CN" altLang="en-US"/>
          </a:p>
        </p:txBody>
      </p:sp>
      <p:sp>
        <p:nvSpPr>
          <p:cNvPr id="41" name="文本占位符 40"/>
          <p:cNvSpPr>
            <a:spLocks noGrp="1"/>
          </p:cNvSpPr>
          <p:nvPr>
            <p:ph type="body" sz="quarter" idx="32"/>
          </p:nvPr>
        </p:nvSpPr>
        <p:spPr/>
        <p:txBody>
          <a:bodyPr/>
          <a:lstStyle/>
          <a:p>
            <a:endParaRPr lang="zh-CN" altLang="en-US" dirty="0"/>
          </a:p>
        </p:txBody>
      </p:sp>
      <p:sp>
        <p:nvSpPr>
          <p:cNvPr id="42" name="文本占位符 41"/>
          <p:cNvSpPr>
            <a:spLocks noGrp="1"/>
          </p:cNvSpPr>
          <p:nvPr>
            <p:ph type="body" sz="quarter" idx="33"/>
          </p:nvPr>
        </p:nvSpPr>
        <p:spPr/>
        <p:txBody>
          <a:bodyPr/>
          <a:lstStyle/>
          <a:p>
            <a:endParaRPr lang="zh-CN" altLang="en-US"/>
          </a:p>
        </p:txBody>
      </p:sp>
      <p:sp>
        <p:nvSpPr>
          <p:cNvPr id="43" name="文本占位符 42"/>
          <p:cNvSpPr>
            <a:spLocks noGrp="1"/>
          </p:cNvSpPr>
          <p:nvPr>
            <p:ph type="body" sz="quarter" idx="34"/>
          </p:nvPr>
        </p:nvSpPr>
        <p:spPr/>
        <p:txBody>
          <a:bodyPr/>
          <a:lstStyle/>
          <a:p>
            <a:endParaRPr lang="zh-CN" altLang="en-US"/>
          </a:p>
        </p:txBody>
      </p:sp>
      <p:sp>
        <p:nvSpPr>
          <p:cNvPr id="44" name="文本占位符 43"/>
          <p:cNvSpPr>
            <a:spLocks noGrp="1"/>
          </p:cNvSpPr>
          <p:nvPr>
            <p:ph type="body" sz="quarter" idx="35"/>
          </p:nvPr>
        </p:nvSpPr>
        <p:spPr/>
        <p:txBody>
          <a:bodyPr/>
          <a:lstStyle/>
          <a:p>
            <a:endParaRPr lang="zh-CN" altLang="en-US"/>
          </a:p>
        </p:txBody>
      </p:sp>
      <p:sp>
        <p:nvSpPr>
          <p:cNvPr id="46" name="文本占位符 45"/>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1964270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CloudWAN: Fast Service Provisioning</a:t>
            </a:r>
            <a:endParaRPr lang="en-US" dirty="0"/>
          </a:p>
        </p:txBody>
      </p:sp>
      <p:sp>
        <p:nvSpPr>
          <p:cNvPr id="4" name="文本占位符 2">
            <a:extLst>
              <a:ext uri="{FF2B5EF4-FFF2-40B4-BE49-F238E27FC236}">
                <a16:creationId xmlns="" xmlns:a16="http://schemas.microsoft.com/office/drawing/2014/main" id="{884113DE-5240-40AC-BC67-F408A4984F24}"/>
              </a:ext>
            </a:extLst>
          </p:cNvPr>
          <p:cNvSpPr>
            <a:spLocks noGrp="1"/>
          </p:cNvSpPr>
          <p:nvPr>
            <p:ph type="body" sz="quarter" idx="10"/>
          </p:nvPr>
        </p:nvSpPr>
        <p:spPr bwMode="gray"/>
        <p:txBody>
          <a:bodyPr/>
          <a:lstStyle/>
          <a:p>
            <a:r>
              <a:rPr lang="en-US" sz="1600" dirty="0" smtClean="0">
                <a:sym typeface="Huawei Sans" panose="020C0503030203020204" pitchFamily="34" charset="0"/>
              </a:rPr>
              <a:t>Simplified, efficient E2E service provisioning within minutes, fast and differentiated service SLA assurance, and 360° graphical display.</a:t>
            </a:r>
            <a:endParaRPr lang="en-US" sz="1600" dirty="0">
              <a:sym typeface="Huawei Sans" panose="020C0503030203020204" pitchFamily="34" charset="0"/>
            </a:endParaRPr>
          </a:p>
        </p:txBody>
      </p:sp>
      <p:grpSp>
        <p:nvGrpSpPr>
          <p:cNvPr id="5" name="组合 4">
            <a:extLst>
              <a:ext uri="{FF2B5EF4-FFF2-40B4-BE49-F238E27FC236}">
                <a16:creationId xmlns="" xmlns:a16="http://schemas.microsoft.com/office/drawing/2014/main" id="{D24628C0-7F54-4306-918C-CEDC9C9A3F6F}"/>
              </a:ext>
            </a:extLst>
          </p:cNvPr>
          <p:cNvGrpSpPr/>
          <p:nvPr/>
        </p:nvGrpSpPr>
        <p:grpSpPr bwMode="gray">
          <a:xfrm>
            <a:off x="946782" y="2674618"/>
            <a:ext cx="5792404" cy="2005940"/>
            <a:chOff x="721826" y="3482457"/>
            <a:chExt cx="5041886" cy="1411542"/>
          </a:xfrm>
        </p:grpSpPr>
        <p:grpSp>
          <p:nvGrpSpPr>
            <p:cNvPr id="6" name="组合 1389">
              <a:extLst>
                <a:ext uri="{FF2B5EF4-FFF2-40B4-BE49-F238E27FC236}">
                  <a16:creationId xmlns="" xmlns:a16="http://schemas.microsoft.com/office/drawing/2014/main" id="{F83BCA97-CC2C-4132-9681-9CBB4D00A2E6}"/>
                </a:ext>
              </a:extLst>
            </p:cNvPr>
            <p:cNvGrpSpPr/>
            <p:nvPr/>
          </p:nvGrpSpPr>
          <p:grpSpPr bwMode="gray">
            <a:xfrm>
              <a:off x="721826" y="3482457"/>
              <a:ext cx="4924410" cy="1411542"/>
              <a:chOff x="6475212" y="720003"/>
              <a:chExt cx="3834703" cy="1908000"/>
            </a:xfrm>
          </p:grpSpPr>
          <p:sp>
            <p:nvSpPr>
              <p:cNvPr id="301" name="AutoShape 7">
                <a:extLst>
                  <a:ext uri="{FF2B5EF4-FFF2-40B4-BE49-F238E27FC236}">
                    <a16:creationId xmlns="" xmlns:a16="http://schemas.microsoft.com/office/drawing/2014/main" id="{7257A670-F7FD-454B-9550-51E709FE60F3}"/>
                  </a:ext>
                </a:extLst>
              </p:cNvPr>
              <p:cNvSpPr>
                <a:spLocks/>
              </p:cNvSpPr>
              <p:nvPr/>
            </p:nvSpPr>
            <p:spPr bwMode="gray">
              <a:xfrm rot="5400000">
                <a:off x="6151212" y="1044003"/>
                <a:ext cx="1908000" cy="1260000"/>
              </a:xfrm>
              <a:prstGeom prst="roundRect">
                <a:avLst>
                  <a:gd name="adj" fmla="val 0"/>
                </a:avLst>
              </a:prstGeom>
              <a:gradFill rotWithShape="1">
                <a:gsLst>
                  <a:gs pos="0">
                    <a:srgbClr val="00A4FB">
                      <a:alpha val="0"/>
                    </a:srgbClr>
                  </a:gs>
                  <a:gs pos="100000">
                    <a:sysClr val="windowText" lastClr="000000">
                      <a:alpha val="15000"/>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25786" tIns="25786" rIns="25786" bIns="25786" numCol="1" spcCol="0" rtlCol="0" fromWordArt="0" anchor="ctr" anchorCtr="0" forceAA="0" compatLnSpc="1">
                <a:prstTxWarp prst="textNoShape">
                  <a:avLst/>
                </a:prstTxWarp>
                <a:noAutofit/>
              </a:bodyPr>
              <a:lstStyle/>
              <a:p>
                <a:pPr algn="ctr" defTabSz="914400"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cs typeface="Helvetica" charset="0"/>
                  <a:sym typeface="Huawei Sans" panose="020C0503030203020204" pitchFamily="34" charset="0"/>
                </a:endParaRPr>
              </a:p>
            </p:txBody>
          </p:sp>
          <p:sp>
            <p:nvSpPr>
              <p:cNvPr id="302" name="AutoShape 7">
                <a:extLst>
                  <a:ext uri="{FF2B5EF4-FFF2-40B4-BE49-F238E27FC236}">
                    <a16:creationId xmlns="" xmlns:a16="http://schemas.microsoft.com/office/drawing/2014/main" id="{EB40C535-3143-4BD5-979A-E8C75E54C160}"/>
                  </a:ext>
                </a:extLst>
              </p:cNvPr>
              <p:cNvSpPr>
                <a:spLocks/>
              </p:cNvSpPr>
              <p:nvPr/>
            </p:nvSpPr>
            <p:spPr bwMode="gray">
              <a:xfrm rot="5400000">
                <a:off x="7438563" y="1044003"/>
                <a:ext cx="1908000" cy="1260000"/>
              </a:xfrm>
              <a:prstGeom prst="roundRect">
                <a:avLst>
                  <a:gd name="adj" fmla="val 0"/>
                </a:avLst>
              </a:prstGeom>
              <a:gradFill rotWithShape="1">
                <a:gsLst>
                  <a:gs pos="0">
                    <a:srgbClr val="00A4FB">
                      <a:alpha val="0"/>
                    </a:srgbClr>
                  </a:gs>
                  <a:gs pos="100000">
                    <a:sysClr val="windowText" lastClr="000000">
                      <a:alpha val="15000"/>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25786" tIns="25786" rIns="25786" bIns="25786" numCol="1" spcCol="0" rtlCol="0" fromWordArt="0" anchor="ctr" anchorCtr="0" forceAA="0" compatLnSpc="1">
                <a:prstTxWarp prst="textNoShape">
                  <a:avLst/>
                </a:prstTxWarp>
                <a:noAutofit/>
              </a:bodyPr>
              <a:lstStyle/>
              <a:p>
                <a:pPr algn="ctr" defTabSz="914400"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cs typeface="Helvetica" charset="0"/>
                  <a:sym typeface="Huawei Sans" panose="020C0503030203020204" pitchFamily="34" charset="0"/>
                </a:endParaRPr>
              </a:p>
            </p:txBody>
          </p:sp>
          <p:sp>
            <p:nvSpPr>
              <p:cNvPr id="303" name="AutoShape 7">
                <a:extLst>
                  <a:ext uri="{FF2B5EF4-FFF2-40B4-BE49-F238E27FC236}">
                    <a16:creationId xmlns="" xmlns:a16="http://schemas.microsoft.com/office/drawing/2014/main" id="{CC32CA23-54B8-4992-90F6-61BC0F206C1B}"/>
                  </a:ext>
                </a:extLst>
              </p:cNvPr>
              <p:cNvSpPr>
                <a:spLocks/>
              </p:cNvSpPr>
              <p:nvPr/>
            </p:nvSpPr>
            <p:spPr bwMode="gray">
              <a:xfrm rot="5400000">
                <a:off x="8725915" y="1044003"/>
                <a:ext cx="1908000" cy="1260000"/>
              </a:xfrm>
              <a:prstGeom prst="roundRect">
                <a:avLst>
                  <a:gd name="adj" fmla="val 0"/>
                </a:avLst>
              </a:prstGeom>
              <a:gradFill rotWithShape="1">
                <a:gsLst>
                  <a:gs pos="0">
                    <a:srgbClr val="00A4FB">
                      <a:alpha val="0"/>
                    </a:srgbClr>
                  </a:gs>
                  <a:gs pos="100000">
                    <a:sysClr val="windowText" lastClr="000000">
                      <a:alpha val="15000"/>
                    </a:sys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25786" tIns="25786" rIns="25786" bIns="25786" numCol="1" spcCol="0" rtlCol="0" fromWordArt="0" anchor="ctr" anchorCtr="0" forceAA="0" compatLnSpc="1">
                <a:prstTxWarp prst="textNoShape">
                  <a:avLst/>
                </a:prstTxWarp>
                <a:noAutofit/>
              </a:bodyPr>
              <a:lstStyle/>
              <a:p>
                <a:pPr algn="ctr" defTabSz="914400"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cs typeface="Helvetica" charset="0"/>
                  <a:sym typeface="Huawei Sans" panose="020C0503030203020204" pitchFamily="34" charset="0"/>
                </a:endParaRPr>
              </a:p>
            </p:txBody>
          </p:sp>
        </p:grpSp>
        <p:sp>
          <p:nvSpPr>
            <p:cNvPr id="7" name="文本框 1739">
              <a:extLst>
                <a:ext uri="{FF2B5EF4-FFF2-40B4-BE49-F238E27FC236}">
                  <a16:creationId xmlns="" xmlns:a16="http://schemas.microsoft.com/office/drawing/2014/main" id="{90BA1CA9-6D37-4B52-85E7-86394285745C}"/>
                </a:ext>
              </a:extLst>
            </p:cNvPr>
            <p:cNvSpPr txBox="1">
              <a:spLocks noChangeArrowheads="1"/>
            </p:cNvSpPr>
            <p:nvPr/>
          </p:nvSpPr>
          <p:spPr bwMode="gray">
            <a:xfrm>
              <a:off x="1143216" y="4609642"/>
              <a:ext cx="993735" cy="216577"/>
            </a:xfrm>
            <a:prstGeom prst="rect">
              <a:avLst/>
            </a:prstGeom>
            <a:noFill/>
            <a:ln w="9525">
              <a:noFill/>
              <a:miter lim="800000"/>
              <a:headEnd/>
              <a:tailEnd/>
            </a:ln>
          </p:spPr>
          <p:txBody>
            <a:bodyPr wrap="square">
              <a:noAutofit/>
            </a:bodyPr>
            <a:lstStyle/>
            <a:p>
              <a:pPr defTabSz="914400" fontAlgn="ctr">
                <a:buSzPct val="100000"/>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 domain</a:t>
              </a:r>
            </a:p>
          </p:txBody>
        </p:sp>
        <p:grpSp>
          <p:nvGrpSpPr>
            <p:cNvPr id="8" name="组合 1407">
              <a:extLst>
                <a:ext uri="{FF2B5EF4-FFF2-40B4-BE49-F238E27FC236}">
                  <a16:creationId xmlns="" xmlns:a16="http://schemas.microsoft.com/office/drawing/2014/main" id="{44943A08-D3A7-42E4-B6D6-77C83DD2101D}"/>
                </a:ext>
              </a:extLst>
            </p:cNvPr>
            <p:cNvGrpSpPr>
              <a:grpSpLocks/>
            </p:cNvGrpSpPr>
            <p:nvPr/>
          </p:nvGrpSpPr>
          <p:grpSpPr bwMode="gray">
            <a:xfrm>
              <a:off x="2411695" y="4141904"/>
              <a:ext cx="1579931" cy="470960"/>
              <a:chOff x="6775983" y="3876037"/>
              <a:chExt cx="1385431" cy="513535"/>
            </a:xfrm>
          </p:grpSpPr>
          <p:sp>
            <p:nvSpPr>
              <p:cNvPr id="168" name="云形 1395">
                <a:extLst>
                  <a:ext uri="{FF2B5EF4-FFF2-40B4-BE49-F238E27FC236}">
                    <a16:creationId xmlns="" xmlns:a16="http://schemas.microsoft.com/office/drawing/2014/main" id="{AB537068-2545-45CB-834B-0EA0F68D741E}"/>
                  </a:ext>
                </a:extLst>
              </p:cNvPr>
              <p:cNvSpPr/>
              <p:nvPr/>
            </p:nvSpPr>
            <p:spPr bwMode="gray">
              <a:xfrm>
                <a:off x="6775983" y="3876037"/>
                <a:ext cx="1385431" cy="513535"/>
              </a:xfrm>
              <a:prstGeom prst="cloud">
                <a:avLst/>
              </a:prstGeom>
              <a:noFill/>
              <a:ln w="3175">
                <a:solidFill>
                  <a:srgbClr val="00B0F0"/>
                </a:solidFill>
              </a:ln>
              <a:effectLst/>
            </p:spPr>
            <p:txBody>
              <a:bodyPr wrap="square" lIns="96678" tIns="48338" rIns="96678" bIns="48338">
                <a:noAutofit/>
              </a:bodyPr>
              <a:lstStyle/>
              <a:p>
                <a:pPr defTabSz="1023082"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9" name="组合 1516">
                <a:extLst>
                  <a:ext uri="{FF2B5EF4-FFF2-40B4-BE49-F238E27FC236}">
                    <a16:creationId xmlns="" xmlns:a16="http://schemas.microsoft.com/office/drawing/2014/main" id="{CF05447A-09B5-4622-A7B4-2FE66DF87543}"/>
                  </a:ext>
                </a:extLst>
              </p:cNvPr>
              <p:cNvGrpSpPr>
                <a:grpSpLocks noChangeAspect="1"/>
              </p:cNvGrpSpPr>
              <p:nvPr/>
            </p:nvGrpSpPr>
            <p:grpSpPr bwMode="gray">
              <a:xfrm>
                <a:off x="7073899" y="3933986"/>
                <a:ext cx="227831" cy="180000"/>
                <a:chOff x="3856159" y="663576"/>
                <a:chExt cx="287338" cy="227013"/>
              </a:xfrm>
              <a:solidFill>
                <a:srgbClr val="4F81BD"/>
              </a:solidFill>
            </p:grpSpPr>
            <p:sp>
              <p:nvSpPr>
                <p:cNvPr id="280" name="Freeform 152">
                  <a:extLst>
                    <a:ext uri="{FF2B5EF4-FFF2-40B4-BE49-F238E27FC236}">
                      <a16:creationId xmlns="" xmlns:a16="http://schemas.microsoft.com/office/drawing/2014/main" id="{5C13218F-57E9-4DFE-BE9E-1AC18C85B6DE}"/>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153">
                  <a:extLst>
                    <a:ext uri="{FF2B5EF4-FFF2-40B4-BE49-F238E27FC236}">
                      <a16:creationId xmlns="" xmlns:a16="http://schemas.microsoft.com/office/drawing/2014/main" id="{1B709EB6-FBBD-4BB6-BCE4-F3C44016F792}"/>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154">
                  <a:extLst>
                    <a:ext uri="{FF2B5EF4-FFF2-40B4-BE49-F238E27FC236}">
                      <a16:creationId xmlns="" xmlns:a16="http://schemas.microsoft.com/office/drawing/2014/main" id="{4AA6950C-2EE4-46A0-9206-F8882C901B0C}"/>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Freeform 155">
                  <a:extLst>
                    <a:ext uri="{FF2B5EF4-FFF2-40B4-BE49-F238E27FC236}">
                      <a16:creationId xmlns="" xmlns:a16="http://schemas.microsoft.com/office/drawing/2014/main" id="{F8AED9A8-390A-432A-85C6-1AEA3FAFD7AA}"/>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Freeform 156">
                  <a:extLst>
                    <a:ext uri="{FF2B5EF4-FFF2-40B4-BE49-F238E27FC236}">
                      <a16:creationId xmlns="" xmlns:a16="http://schemas.microsoft.com/office/drawing/2014/main" id="{75248FCC-8C75-48A7-B4DA-2B55496CF9E6}"/>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Freeform 157">
                  <a:extLst>
                    <a:ext uri="{FF2B5EF4-FFF2-40B4-BE49-F238E27FC236}">
                      <a16:creationId xmlns="" xmlns:a16="http://schemas.microsoft.com/office/drawing/2014/main" id="{178930E0-9AAF-486C-A764-A75601081679}"/>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Freeform 158">
                  <a:extLst>
                    <a:ext uri="{FF2B5EF4-FFF2-40B4-BE49-F238E27FC236}">
                      <a16:creationId xmlns="" xmlns:a16="http://schemas.microsoft.com/office/drawing/2014/main" id="{C2CD240A-ED21-49A5-83FF-7F28B2FD03E3}"/>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Freeform 159">
                  <a:extLst>
                    <a:ext uri="{FF2B5EF4-FFF2-40B4-BE49-F238E27FC236}">
                      <a16:creationId xmlns="" xmlns:a16="http://schemas.microsoft.com/office/drawing/2014/main" id="{979B9749-EDE5-430B-88D9-2478B897945E}"/>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Freeform 160">
                  <a:extLst>
                    <a:ext uri="{FF2B5EF4-FFF2-40B4-BE49-F238E27FC236}">
                      <a16:creationId xmlns="" xmlns:a16="http://schemas.microsoft.com/office/drawing/2014/main" id="{82F50FC0-CE57-498F-A824-1A1D9EA9D7F7}"/>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Freeform 161">
                  <a:extLst>
                    <a:ext uri="{FF2B5EF4-FFF2-40B4-BE49-F238E27FC236}">
                      <a16:creationId xmlns="" xmlns:a16="http://schemas.microsoft.com/office/drawing/2014/main" id="{A59EC66E-691D-43B0-A95C-3E0A979CD6F9}"/>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Freeform 162">
                  <a:extLst>
                    <a:ext uri="{FF2B5EF4-FFF2-40B4-BE49-F238E27FC236}">
                      <a16:creationId xmlns="" xmlns:a16="http://schemas.microsoft.com/office/drawing/2014/main" id="{1E6090AD-93A2-40AA-912B-C0C670D018F0}"/>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Freeform 163">
                  <a:extLst>
                    <a:ext uri="{FF2B5EF4-FFF2-40B4-BE49-F238E27FC236}">
                      <a16:creationId xmlns="" xmlns:a16="http://schemas.microsoft.com/office/drawing/2014/main" id="{6778A86F-3FA6-4E86-B33A-B363BB6BF5A3}"/>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Freeform 164">
                  <a:extLst>
                    <a:ext uri="{FF2B5EF4-FFF2-40B4-BE49-F238E27FC236}">
                      <a16:creationId xmlns="" xmlns:a16="http://schemas.microsoft.com/office/drawing/2014/main" id="{B30F632B-50AB-4673-B2C8-8D939DC7F528}"/>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Freeform 165">
                  <a:extLst>
                    <a:ext uri="{FF2B5EF4-FFF2-40B4-BE49-F238E27FC236}">
                      <a16:creationId xmlns="" xmlns:a16="http://schemas.microsoft.com/office/drawing/2014/main" id="{388514BB-E9FD-48A8-818B-4AA06F5C04AA}"/>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Freeform 166">
                  <a:extLst>
                    <a:ext uri="{FF2B5EF4-FFF2-40B4-BE49-F238E27FC236}">
                      <a16:creationId xmlns="" xmlns:a16="http://schemas.microsoft.com/office/drawing/2014/main" id="{8F2C00C4-3E1D-4409-A768-183E286DF74A}"/>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Freeform 167">
                  <a:extLst>
                    <a:ext uri="{FF2B5EF4-FFF2-40B4-BE49-F238E27FC236}">
                      <a16:creationId xmlns="" xmlns:a16="http://schemas.microsoft.com/office/drawing/2014/main" id="{D9996678-5BF9-4D43-80C2-248CE39AFF03}"/>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Freeform 168">
                  <a:extLst>
                    <a:ext uri="{FF2B5EF4-FFF2-40B4-BE49-F238E27FC236}">
                      <a16:creationId xmlns="" xmlns:a16="http://schemas.microsoft.com/office/drawing/2014/main" id="{B7C8ACAD-6797-4DA6-8C4B-A2348F39744F}"/>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Freeform 169">
                  <a:extLst>
                    <a:ext uri="{FF2B5EF4-FFF2-40B4-BE49-F238E27FC236}">
                      <a16:creationId xmlns="" xmlns:a16="http://schemas.microsoft.com/office/drawing/2014/main" id="{E739652D-33B7-4876-9FE9-C48AF25C95ED}"/>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Freeform 170">
                  <a:extLst>
                    <a:ext uri="{FF2B5EF4-FFF2-40B4-BE49-F238E27FC236}">
                      <a16:creationId xmlns="" xmlns:a16="http://schemas.microsoft.com/office/drawing/2014/main" id="{AA860E34-21EC-46A3-8871-6D8E64780FA7}"/>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Freeform 171">
                  <a:extLst>
                    <a:ext uri="{FF2B5EF4-FFF2-40B4-BE49-F238E27FC236}">
                      <a16:creationId xmlns="" xmlns:a16="http://schemas.microsoft.com/office/drawing/2014/main" id="{4F24B5E7-418A-4E99-811A-614AC2E26903}"/>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Freeform 172">
                  <a:extLst>
                    <a:ext uri="{FF2B5EF4-FFF2-40B4-BE49-F238E27FC236}">
                      <a16:creationId xmlns="" xmlns:a16="http://schemas.microsoft.com/office/drawing/2014/main" id="{20AF574B-9190-4C1D-9603-CD0913CB8A76}"/>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0" name="组合 1517">
                <a:extLst>
                  <a:ext uri="{FF2B5EF4-FFF2-40B4-BE49-F238E27FC236}">
                    <a16:creationId xmlns="" xmlns:a16="http://schemas.microsoft.com/office/drawing/2014/main" id="{A3E0DE78-5347-44D2-A8B4-9CA36A4F6516}"/>
                  </a:ext>
                </a:extLst>
              </p:cNvPr>
              <p:cNvGrpSpPr>
                <a:grpSpLocks noChangeAspect="1"/>
              </p:cNvGrpSpPr>
              <p:nvPr/>
            </p:nvGrpSpPr>
            <p:grpSpPr bwMode="gray">
              <a:xfrm>
                <a:off x="6902280" y="4154366"/>
                <a:ext cx="227831" cy="180000"/>
                <a:chOff x="3856159" y="663576"/>
                <a:chExt cx="287338" cy="227013"/>
              </a:xfrm>
              <a:solidFill>
                <a:srgbClr val="4F81BD"/>
              </a:solidFill>
            </p:grpSpPr>
            <p:sp>
              <p:nvSpPr>
                <p:cNvPr id="259" name="Freeform 152">
                  <a:extLst>
                    <a:ext uri="{FF2B5EF4-FFF2-40B4-BE49-F238E27FC236}">
                      <a16:creationId xmlns="" xmlns:a16="http://schemas.microsoft.com/office/drawing/2014/main" id="{FBAE0D49-971A-4033-B4D7-D3926F1B14EF}"/>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153">
                  <a:extLst>
                    <a:ext uri="{FF2B5EF4-FFF2-40B4-BE49-F238E27FC236}">
                      <a16:creationId xmlns="" xmlns:a16="http://schemas.microsoft.com/office/drawing/2014/main" id="{B3FD9481-974C-4A45-89CF-063A01E26FD8}"/>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154">
                  <a:extLst>
                    <a:ext uri="{FF2B5EF4-FFF2-40B4-BE49-F238E27FC236}">
                      <a16:creationId xmlns="" xmlns:a16="http://schemas.microsoft.com/office/drawing/2014/main" id="{53574EA9-6E0B-40C1-866E-45D385FC3751}"/>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155">
                  <a:extLst>
                    <a:ext uri="{FF2B5EF4-FFF2-40B4-BE49-F238E27FC236}">
                      <a16:creationId xmlns="" xmlns:a16="http://schemas.microsoft.com/office/drawing/2014/main" id="{B0E100DE-8C14-4876-B33B-0522EA77979E}"/>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156">
                  <a:extLst>
                    <a:ext uri="{FF2B5EF4-FFF2-40B4-BE49-F238E27FC236}">
                      <a16:creationId xmlns="" xmlns:a16="http://schemas.microsoft.com/office/drawing/2014/main" id="{7EA82D86-99F7-487F-AD35-72421FB42EB9}"/>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157">
                  <a:extLst>
                    <a:ext uri="{FF2B5EF4-FFF2-40B4-BE49-F238E27FC236}">
                      <a16:creationId xmlns="" xmlns:a16="http://schemas.microsoft.com/office/drawing/2014/main" id="{3E55E006-2C4B-4237-97F0-ED0FDB713939}"/>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158">
                  <a:extLst>
                    <a:ext uri="{FF2B5EF4-FFF2-40B4-BE49-F238E27FC236}">
                      <a16:creationId xmlns="" xmlns:a16="http://schemas.microsoft.com/office/drawing/2014/main" id="{1359FCD9-CE14-4A61-884E-85660C541C5B}"/>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Freeform 159">
                  <a:extLst>
                    <a:ext uri="{FF2B5EF4-FFF2-40B4-BE49-F238E27FC236}">
                      <a16:creationId xmlns="" xmlns:a16="http://schemas.microsoft.com/office/drawing/2014/main" id="{BA77519D-9980-4746-97AB-DEAAA412B0A9}"/>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Freeform 160">
                  <a:extLst>
                    <a:ext uri="{FF2B5EF4-FFF2-40B4-BE49-F238E27FC236}">
                      <a16:creationId xmlns="" xmlns:a16="http://schemas.microsoft.com/office/drawing/2014/main" id="{FA7FB9B7-DE8E-47D9-9754-D3644201CEE5}"/>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Freeform 161">
                  <a:extLst>
                    <a:ext uri="{FF2B5EF4-FFF2-40B4-BE49-F238E27FC236}">
                      <a16:creationId xmlns="" xmlns:a16="http://schemas.microsoft.com/office/drawing/2014/main" id="{7C38314D-195E-4862-8058-B2DF32478852}"/>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Freeform 162">
                  <a:extLst>
                    <a:ext uri="{FF2B5EF4-FFF2-40B4-BE49-F238E27FC236}">
                      <a16:creationId xmlns="" xmlns:a16="http://schemas.microsoft.com/office/drawing/2014/main" id="{169AFFE9-912D-48E2-B992-453BDD6FF5A0}"/>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Freeform 163">
                  <a:extLst>
                    <a:ext uri="{FF2B5EF4-FFF2-40B4-BE49-F238E27FC236}">
                      <a16:creationId xmlns="" xmlns:a16="http://schemas.microsoft.com/office/drawing/2014/main" id="{BAA22285-D9CF-4C73-8690-E29522117E1D}"/>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Freeform 164">
                  <a:extLst>
                    <a:ext uri="{FF2B5EF4-FFF2-40B4-BE49-F238E27FC236}">
                      <a16:creationId xmlns="" xmlns:a16="http://schemas.microsoft.com/office/drawing/2014/main" id="{F4123ED9-DBE6-4060-9E88-78E643C06808}"/>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Freeform 165">
                  <a:extLst>
                    <a:ext uri="{FF2B5EF4-FFF2-40B4-BE49-F238E27FC236}">
                      <a16:creationId xmlns="" xmlns:a16="http://schemas.microsoft.com/office/drawing/2014/main" id="{C442A824-00B6-4F27-8BE6-19FA8C3AB9E0}"/>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Freeform 166">
                  <a:extLst>
                    <a:ext uri="{FF2B5EF4-FFF2-40B4-BE49-F238E27FC236}">
                      <a16:creationId xmlns="" xmlns:a16="http://schemas.microsoft.com/office/drawing/2014/main" id="{3A2884C1-CD10-4F8B-8B78-FC09608C1F40}"/>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Freeform 167">
                  <a:extLst>
                    <a:ext uri="{FF2B5EF4-FFF2-40B4-BE49-F238E27FC236}">
                      <a16:creationId xmlns="" xmlns:a16="http://schemas.microsoft.com/office/drawing/2014/main" id="{3C3BACA6-16C4-4ECA-AD31-9D338577FB62}"/>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Freeform 168">
                  <a:extLst>
                    <a:ext uri="{FF2B5EF4-FFF2-40B4-BE49-F238E27FC236}">
                      <a16:creationId xmlns="" xmlns:a16="http://schemas.microsoft.com/office/drawing/2014/main" id="{8DD34E1F-4395-4186-AE53-9C453191C453}"/>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Freeform 169">
                  <a:extLst>
                    <a:ext uri="{FF2B5EF4-FFF2-40B4-BE49-F238E27FC236}">
                      <a16:creationId xmlns="" xmlns:a16="http://schemas.microsoft.com/office/drawing/2014/main" id="{EDEEDEAB-CC36-494F-A364-12A9C1BABBA9}"/>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Freeform 170">
                  <a:extLst>
                    <a:ext uri="{FF2B5EF4-FFF2-40B4-BE49-F238E27FC236}">
                      <a16:creationId xmlns="" xmlns:a16="http://schemas.microsoft.com/office/drawing/2014/main" id="{605800B8-2FE8-4237-84A8-89423DE78AF6}"/>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171">
                  <a:extLst>
                    <a:ext uri="{FF2B5EF4-FFF2-40B4-BE49-F238E27FC236}">
                      <a16:creationId xmlns="" xmlns:a16="http://schemas.microsoft.com/office/drawing/2014/main" id="{E968A279-DE36-48D0-900A-0B12C4382287}"/>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172">
                  <a:extLst>
                    <a:ext uri="{FF2B5EF4-FFF2-40B4-BE49-F238E27FC236}">
                      <a16:creationId xmlns="" xmlns:a16="http://schemas.microsoft.com/office/drawing/2014/main" id="{56CBBD18-77E3-412A-B696-1330B3C4E4DC}"/>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1" name="组合 1518">
                <a:extLst>
                  <a:ext uri="{FF2B5EF4-FFF2-40B4-BE49-F238E27FC236}">
                    <a16:creationId xmlns="" xmlns:a16="http://schemas.microsoft.com/office/drawing/2014/main" id="{0C790319-4A43-4E2B-BDD6-1382C00A10C1}"/>
                  </a:ext>
                </a:extLst>
              </p:cNvPr>
              <p:cNvGrpSpPr>
                <a:grpSpLocks noChangeAspect="1"/>
              </p:cNvGrpSpPr>
              <p:nvPr/>
            </p:nvGrpSpPr>
            <p:grpSpPr bwMode="gray">
              <a:xfrm>
                <a:off x="7463646" y="3933986"/>
                <a:ext cx="227831" cy="180000"/>
                <a:chOff x="3856159" y="663576"/>
                <a:chExt cx="287338" cy="227013"/>
              </a:xfrm>
              <a:solidFill>
                <a:srgbClr val="4F81BD"/>
              </a:solidFill>
            </p:grpSpPr>
            <p:sp>
              <p:nvSpPr>
                <p:cNvPr id="238" name="Freeform 152">
                  <a:extLst>
                    <a:ext uri="{FF2B5EF4-FFF2-40B4-BE49-F238E27FC236}">
                      <a16:creationId xmlns="" xmlns:a16="http://schemas.microsoft.com/office/drawing/2014/main" id="{34D30545-9E85-47DF-AC5D-B112734FBE41}"/>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153">
                  <a:extLst>
                    <a:ext uri="{FF2B5EF4-FFF2-40B4-BE49-F238E27FC236}">
                      <a16:creationId xmlns="" xmlns:a16="http://schemas.microsoft.com/office/drawing/2014/main" id="{D135548E-FE9F-41AF-986A-4B3D1982EACC}"/>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154">
                  <a:extLst>
                    <a:ext uri="{FF2B5EF4-FFF2-40B4-BE49-F238E27FC236}">
                      <a16:creationId xmlns="" xmlns:a16="http://schemas.microsoft.com/office/drawing/2014/main" id="{105CF930-895A-48CC-8072-5F7CBB7FF5C3}"/>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155">
                  <a:extLst>
                    <a:ext uri="{FF2B5EF4-FFF2-40B4-BE49-F238E27FC236}">
                      <a16:creationId xmlns="" xmlns:a16="http://schemas.microsoft.com/office/drawing/2014/main" id="{D2539E22-FC5F-4D70-B4CA-9872E214A31E}"/>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156">
                  <a:extLst>
                    <a:ext uri="{FF2B5EF4-FFF2-40B4-BE49-F238E27FC236}">
                      <a16:creationId xmlns="" xmlns:a16="http://schemas.microsoft.com/office/drawing/2014/main" id="{0B601CDA-D060-44B8-B222-E5A3446B77A0}"/>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157">
                  <a:extLst>
                    <a:ext uri="{FF2B5EF4-FFF2-40B4-BE49-F238E27FC236}">
                      <a16:creationId xmlns="" xmlns:a16="http://schemas.microsoft.com/office/drawing/2014/main" id="{47EF96B1-D991-4238-A6AD-35D0423E34D2}"/>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158">
                  <a:extLst>
                    <a:ext uri="{FF2B5EF4-FFF2-40B4-BE49-F238E27FC236}">
                      <a16:creationId xmlns="" xmlns:a16="http://schemas.microsoft.com/office/drawing/2014/main" id="{3A7DCE21-2AA0-492F-8272-ED5084813D77}"/>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159">
                  <a:extLst>
                    <a:ext uri="{FF2B5EF4-FFF2-40B4-BE49-F238E27FC236}">
                      <a16:creationId xmlns="" xmlns:a16="http://schemas.microsoft.com/office/drawing/2014/main" id="{4AA8FF38-1667-451D-895C-9D58DF233E32}"/>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160">
                  <a:extLst>
                    <a:ext uri="{FF2B5EF4-FFF2-40B4-BE49-F238E27FC236}">
                      <a16:creationId xmlns="" xmlns:a16="http://schemas.microsoft.com/office/drawing/2014/main" id="{3168A291-9096-47DA-8108-7A9DD56B3D32}"/>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161">
                  <a:extLst>
                    <a:ext uri="{FF2B5EF4-FFF2-40B4-BE49-F238E27FC236}">
                      <a16:creationId xmlns="" xmlns:a16="http://schemas.microsoft.com/office/drawing/2014/main" id="{43A4427E-7E32-45AB-A5CB-707F53FBC6E3}"/>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162">
                  <a:extLst>
                    <a:ext uri="{FF2B5EF4-FFF2-40B4-BE49-F238E27FC236}">
                      <a16:creationId xmlns="" xmlns:a16="http://schemas.microsoft.com/office/drawing/2014/main" id="{C979B768-4D4E-4907-B14B-59ED9833A903}"/>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163">
                  <a:extLst>
                    <a:ext uri="{FF2B5EF4-FFF2-40B4-BE49-F238E27FC236}">
                      <a16:creationId xmlns="" xmlns:a16="http://schemas.microsoft.com/office/drawing/2014/main" id="{1948D5E0-42AC-476A-91B8-C09E4B3B92E6}"/>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164">
                  <a:extLst>
                    <a:ext uri="{FF2B5EF4-FFF2-40B4-BE49-F238E27FC236}">
                      <a16:creationId xmlns="" xmlns:a16="http://schemas.microsoft.com/office/drawing/2014/main" id="{4787CC9B-7F99-41CC-A713-1FC97236F2D8}"/>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165">
                  <a:extLst>
                    <a:ext uri="{FF2B5EF4-FFF2-40B4-BE49-F238E27FC236}">
                      <a16:creationId xmlns="" xmlns:a16="http://schemas.microsoft.com/office/drawing/2014/main" id="{9742F232-8691-461C-A7BA-46F698F70692}"/>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166">
                  <a:extLst>
                    <a:ext uri="{FF2B5EF4-FFF2-40B4-BE49-F238E27FC236}">
                      <a16:creationId xmlns="" xmlns:a16="http://schemas.microsoft.com/office/drawing/2014/main" id="{E85C34CA-95D5-4B9F-B7B1-26F11F205892}"/>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Freeform 167">
                  <a:extLst>
                    <a:ext uri="{FF2B5EF4-FFF2-40B4-BE49-F238E27FC236}">
                      <a16:creationId xmlns="" xmlns:a16="http://schemas.microsoft.com/office/drawing/2014/main" id="{F6525C00-CEA1-4CE1-B8C4-1DD643EA09FF}"/>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Freeform 168">
                  <a:extLst>
                    <a:ext uri="{FF2B5EF4-FFF2-40B4-BE49-F238E27FC236}">
                      <a16:creationId xmlns="" xmlns:a16="http://schemas.microsoft.com/office/drawing/2014/main" id="{F2D572BA-90D9-443A-8196-51F0D7F246A3}"/>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Freeform 169">
                  <a:extLst>
                    <a:ext uri="{FF2B5EF4-FFF2-40B4-BE49-F238E27FC236}">
                      <a16:creationId xmlns="" xmlns:a16="http://schemas.microsoft.com/office/drawing/2014/main" id="{D80B6CE5-9723-4E25-9133-4DF5C5DE2A42}"/>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170">
                  <a:extLst>
                    <a:ext uri="{FF2B5EF4-FFF2-40B4-BE49-F238E27FC236}">
                      <a16:creationId xmlns="" xmlns:a16="http://schemas.microsoft.com/office/drawing/2014/main" id="{8F7D0415-565B-4628-A4D2-9FE994749003}"/>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Freeform 171">
                  <a:extLst>
                    <a:ext uri="{FF2B5EF4-FFF2-40B4-BE49-F238E27FC236}">
                      <a16:creationId xmlns="" xmlns:a16="http://schemas.microsoft.com/office/drawing/2014/main" id="{30F5BB19-82F5-4940-8081-936AF856816F}"/>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Freeform 172">
                  <a:extLst>
                    <a:ext uri="{FF2B5EF4-FFF2-40B4-BE49-F238E27FC236}">
                      <a16:creationId xmlns="" xmlns:a16="http://schemas.microsoft.com/office/drawing/2014/main" id="{5C457BA8-941E-432D-BB64-57F7AD7A2423}"/>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2" name="组合 1519">
                <a:extLst>
                  <a:ext uri="{FF2B5EF4-FFF2-40B4-BE49-F238E27FC236}">
                    <a16:creationId xmlns="" xmlns:a16="http://schemas.microsoft.com/office/drawing/2014/main" id="{516E9AFC-DEFC-474D-91E1-C940252E2D8D}"/>
                  </a:ext>
                </a:extLst>
              </p:cNvPr>
              <p:cNvGrpSpPr>
                <a:grpSpLocks noChangeAspect="1"/>
              </p:cNvGrpSpPr>
              <p:nvPr/>
            </p:nvGrpSpPr>
            <p:grpSpPr bwMode="gray">
              <a:xfrm>
                <a:off x="7292027" y="4154366"/>
                <a:ext cx="227831" cy="180000"/>
                <a:chOff x="3856159" y="663576"/>
                <a:chExt cx="287338" cy="227013"/>
              </a:xfrm>
              <a:solidFill>
                <a:srgbClr val="4F81BD"/>
              </a:solidFill>
            </p:grpSpPr>
            <p:sp>
              <p:nvSpPr>
                <p:cNvPr id="217" name="Freeform 152">
                  <a:extLst>
                    <a:ext uri="{FF2B5EF4-FFF2-40B4-BE49-F238E27FC236}">
                      <a16:creationId xmlns="" xmlns:a16="http://schemas.microsoft.com/office/drawing/2014/main" id="{4B7F25DC-2586-49AF-80CE-F29D42EFDB4F}"/>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Freeform 153">
                  <a:extLst>
                    <a:ext uri="{FF2B5EF4-FFF2-40B4-BE49-F238E27FC236}">
                      <a16:creationId xmlns="" xmlns:a16="http://schemas.microsoft.com/office/drawing/2014/main" id="{C698E549-548E-4511-9CE8-15C83748C39A}"/>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Freeform 154">
                  <a:extLst>
                    <a:ext uri="{FF2B5EF4-FFF2-40B4-BE49-F238E27FC236}">
                      <a16:creationId xmlns="" xmlns:a16="http://schemas.microsoft.com/office/drawing/2014/main" id="{00D8AC78-988F-48C2-9801-562B7E5DFC2A}"/>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Freeform 155">
                  <a:extLst>
                    <a:ext uri="{FF2B5EF4-FFF2-40B4-BE49-F238E27FC236}">
                      <a16:creationId xmlns="" xmlns:a16="http://schemas.microsoft.com/office/drawing/2014/main" id="{3FD607DE-5D09-41BB-8A0B-9A3FDBDF22FD}"/>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Freeform 156">
                  <a:extLst>
                    <a:ext uri="{FF2B5EF4-FFF2-40B4-BE49-F238E27FC236}">
                      <a16:creationId xmlns="" xmlns:a16="http://schemas.microsoft.com/office/drawing/2014/main" id="{0FEE53D0-5227-4F91-97F6-6BF06C4D1545}"/>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Freeform 157">
                  <a:extLst>
                    <a:ext uri="{FF2B5EF4-FFF2-40B4-BE49-F238E27FC236}">
                      <a16:creationId xmlns="" xmlns:a16="http://schemas.microsoft.com/office/drawing/2014/main" id="{66207639-7061-4470-8793-07B4EF15983A}"/>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Freeform 158">
                  <a:extLst>
                    <a:ext uri="{FF2B5EF4-FFF2-40B4-BE49-F238E27FC236}">
                      <a16:creationId xmlns="" xmlns:a16="http://schemas.microsoft.com/office/drawing/2014/main" id="{FE856325-D5DC-44A7-8DB2-65236274D610}"/>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Freeform 159">
                  <a:extLst>
                    <a:ext uri="{FF2B5EF4-FFF2-40B4-BE49-F238E27FC236}">
                      <a16:creationId xmlns="" xmlns:a16="http://schemas.microsoft.com/office/drawing/2014/main" id="{E6F212A6-1AA2-4641-932A-118C1D6DE446}"/>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Freeform 160">
                  <a:extLst>
                    <a:ext uri="{FF2B5EF4-FFF2-40B4-BE49-F238E27FC236}">
                      <a16:creationId xmlns="" xmlns:a16="http://schemas.microsoft.com/office/drawing/2014/main" id="{C19728A5-80AB-41B6-8217-74B28B4DDB62}"/>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Freeform 161">
                  <a:extLst>
                    <a:ext uri="{FF2B5EF4-FFF2-40B4-BE49-F238E27FC236}">
                      <a16:creationId xmlns="" xmlns:a16="http://schemas.microsoft.com/office/drawing/2014/main" id="{D88D8DE9-D37A-404C-9234-59DA87A4E697}"/>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Freeform 162">
                  <a:extLst>
                    <a:ext uri="{FF2B5EF4-FFF2-40B4-BE49-F238E27FC236}">
                      <a16:creationId xmlns="" xmlns:a16="http://schemas.microsoft.com/office/drawing/2014/main" id="{2A89EE1B-8B98-4CE8-9143-6AD7C1A0A65D}"/>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Freeform 163">
                  <a:extLst>
                    <a:ext uri="{FF2B5EF4-FFF2-40B4-BE49-F238E27FC236}">
                      <a16:creationId xmlns="" xmlns:a16="http://schemas.microsoft.com/office/drawing/2014/main" id="{F982B1C0-F258-4C39-A0EC-4BD7C8D1FAA1}"/>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Freeform 164">
                  <a:extLst>
                    <a:ext uri="{FF2B5EF4-FFF2-40B4-BE49-F238E27FC236}">
                      <a16:creationId xmlns="" xmlns:a16="http://schemas.microsoft.com/office/drawing/2014/main" id="{135E3DEC-9598-4FA5-A137-9641B0363EB0}"/>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165">
                  <a:extLst>
                    <a:ext uri="{FF2B5EF4-FFF2-40B4-BE49-F238E27FC236}">
                      <a16:creationId xmlns="" xmlns:a16="http://schemas.microsoft.com/office/drawing/2014/main" id="{3188C898-FFDA-4731-9763-69E4C9D19CD7}"/>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166">
                  <a:extLst>
                    <a:ext uri="{FF2B5EF4-FFF2-40B4-BE49-F238E27FC236}">
                      <a16:creationId xmlns="" xmlns:a16="http://schemas.microsoft.com/office/drawing/2014/main" id="{A1A73986-B75A-40B8-8447-699904F2612D}"/>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167">
                  <a:extLst>
                    <a:ext uri="{FF2B5EF4-FFF2-40B4-BE49-F238E27FC236}">
                      <a16:creationId xmlns="" xmlns:a16="http://schemas.microsoft.com/office/drawing/2014/main" id="{7FE5C64B-B06D-4B6C-B4F3-45602D07100B}"/>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168">
                  <a:extLst>
                    <a:ext uri="{FF2B5EF4-FFF2-40B4-BE49-F238E27FC236}">
                      <a16:creationId xmlns="" xmlns:a16="http://schemas.microsoft.com/office/drawing/2014/main" id="{0ABE6A80-1029-4C34-B23F-022309EB0BF5}"/>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169">
                  <a:extLst>
                    <a:ext uri="{FF2B5EF4-FFF2-40B4-BE49-F238E27FC236}">
                      <a16:creationId xmlns="" xmlns:a16="http://schemas.microsoft.com/office/drawing/2014/main" id="{C4BE875D-4158-4218-9F59-1F45ABF3327E}"/>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Freeform 170">
                  <a:extLst>
                    <a:ext uri="{FF2B5EF4-FFF2-40B4-BE49-F238E27FC236}">
                      <a16:creationId xmlns="" xmlns:a16="http://schemas.microsoft.com/office/drawing/2014/main" id="{7BDE3603-F5F9-47A8-804A-78D25F454AD5}"/>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Freeform 171">
                  <a:extLst>
                    <a:ext uri="{FF2B5EF4-FFF2-40B4-BE49-F238E27FC236}">
                      <a16:creationId xmlns="" xmlns:a16="http://schemas.microsoft.com/office/drawing/2014/main" id="{845EC7E6-4F1C-4EE7-B484-6033324EA8BC}"/>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Freeform 172">
                  <a:extLst>
                    <a:ext uri="{FF2B5EF4-FFF2-40B4-BE49-F238E27FC236}">
                      <a16:creationId xmlns="" xmlns:a16="http://schemas.microsoft.com/office/drawing/2014/main" id="{EF2E9B85-4DFD-4408-9960-FEFB54B1494A}"/>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3" name="组合 1520">
                <a:extLst>
                  <a:ext uri="{FF2B5EF4-FFF2-40B4-BE49-F238E27FC236}">
                    <a16:creationId xmlns="" xmlns:a16="http://schemas.microsoft.com/office/drawing/2014/main" id="{C59F7A5B-DA5A-4DC8-953C-37E09B5760DA}"/>
                  </a:ext>
                </a:extLst>
              </p:cNvPr>
              <p:cNvGrpSpPr>
                <a:grpSpLocks noChangeAspect="1"/>
              </p:cNvGrpSpPr>
              <p:nvPr/>
            </p:nvGrpSpPr>
            <p:grpSpPr bwMode="gray">
              <a:xfrm>
                <a:off x="7864766" y="3918773"/>
                <a:ext cx="227831" cy="180000"/>
                <a:chOff x="3856159" y="663576"/>
                <a:chExt cx="287338" cy="227013"/>
              </a:xfrm>
              <a:solidFill>
                <a:srgbClr val="4F81BD"/>
              </a:solidFill>
            </p:grpSpPr>
            <p:sp>
              <p:nvSpPr>
                <p:cNvPr id="196" name="Freeform 152">
                  <a:extLst>
                    <a:ext uri="{FF2B5EF4-FFF2-40B4-BE49-F238E27FC236}">
                      <a16:creationId xmlns="" xmlns:a16="http://schemas.microsoft.com/office/drawing/2014/main" id="{268546B3-D924-4A52-B2A4-78637A42B36B}"/>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153">
                  <a:extLst>
                    <a:ext uri="{FF2B5EF4-FFF2-40B4-BE49-F238E27FC236}">
                      <a16:creationId xmlns="" xmlns:a16="http://schemas.microsoft.com/office/drawing/2014/main" id="{D289EB86-4DBC-4493-BC8D-6F2A93A9B1DA}"/>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Freeform 154">
                  <a:extLst>
                    <a:ext uri="{FF2B5EF4-FFF2-40B4-BE49-F238E27FC236}">
                      <a16:creationId xmlns="" xmlns:a16="http://schemas.microsoft.com/office/drawing/2014/main" id="{DF91F4A4-F139-4903-B784-BB7FD562E498}"/>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Freeform 155">
                  <a:extLst>
                    <a:ext uri="{FF2B5EF4-FFF2-40B4-BE49-F238E27FC236}">
                      <a16:creationId xmlns="" xmlns:a16="http://schemas.microsoft.com/office/drawing/2014/main" id="{707127D8-9AA3-4E23-84CA-8715296DAF35}"/>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Freeform 156">
                  <a:extLst>
                    <a:ext uri="{FF2B5EF4-FFF2-40B4-BE49-F238E27FC236}">
                      <a16:creationId xmlns="" xmlns:a16="http://schemas.microsoft.com/office/drawing/2014/main" id="{27FEDCCA-085D-4663-B297-3339234DA4C2}"/>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Freeform 157">
                  <a:extLst>
                    <a:ext uri="{FF2B5EF4-FFF2-40B4-BE49-F238E27FC236}">
                      <a16:creationId xmlns="" xmlns:a16="http://schemas.microsoft.com/office/drawing/2014/main" id="{7EB17CF8-425B-4C82-B598-6E4A48AD6238}"/>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Freeform 158">
                  <a:extLst>
                    <a:ext uri="{FF2B5EF4-FFF2-40B4-BE49-F238E27FC236}">
                      <a16:creationId xmlns="" xmlns:a16="http://schemas.microsoft.com/office/drawing/2014/main" id="{A7A753F4-2AE9-4187-A32D-553F0C389455}"/>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Freeform 159">
                  <a:extLst>
                    <a:ext uri="{FF2B5EF4-FFF2-40B4-BE49-F238E27FC236}">
                      <a16:creationId xmlns="" xmlns:a16="http://schemas.microsoft.com/office/drawing/2014/main" id="{BCAC050A-DEF5-45CD-AF4B-90E9D844DAC9}"/>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Freeform 160">
                  <a:extLst>
                    <a:ext uri="{FF2B5EF4-FFF2-40B4-BE49-F238E27FC236}">
                      <a16:creationId xmlns="" xmlns:a16="http://schemas.microsoft.com/office/drawing/2014/main" id="{50271155-2EE2-4631-84F6-E97C9B7599CA}"/>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Freeform 161">
                  <a:extLst>
                    <a:ext uri="{FF2B5EF4-FFF2-40B4-BE49-F238E27FC236}">
                      <a16:creationId xmlns="" xmlns:a16="http://schemas.microsoft.com/office/drawing/2014/main" id="{40A6EDED-7032-43EE-910D-2BC0CDC78751}"/>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Freeform 162">
                  <a:extLst>
                    <a:ext uri="{FF2B5EF4-FFF2-40B4-BE49-F238E27FC236}">
                      <a16:creationId xmlns="" xmlns:a16="http://schemas.microsoft.com/office/drawing/2014/main" id="{8472D225-B668-460C-9731-6E97B7512085}"/>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Freeform 163">
                  <a:extLst>
                    <a:ext uri="{FF2B5EF4-FFF2-40B4-BE49-F238E27FC236}">
                      <a16:creationId xmlns="" xmlns:a16="http://schemas.microsoft.com/office/drawing/2014/main" id="{4A1D176E-30E2-4AA7-B537-E4F0FDFB4278}"/>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Freeform 164">
                  <a:extLst>
                    <a:ext uri="{FF2B5EF4-FFF2-40B4-BE49-F238E27FC236}">
                      <a16:creationId xmlns="" xmlns:a16="http://schemas.microsoft.com/office/drawing/2014/main" id="{20CFF3D5-E0F5-4583-8FF2-3FC998B251EC}"/>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Freeform 165">
                  <a:extLst>
                    <a:ext uri="{FF2B5EF4-FFF2-40B4-BE49-F238E27FC236}">
                      <a16:creationId xmlns="" xmlns:a16="http://schemas.microsoft.com/office/drawing/2014/main" id="{9C859410-AF4B-4B16-A0FA-E9AD6933DB3C}"/>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Freeform 166">
                  <a:extLst>
                    <a:ext uri="{FF2B5EF4-FFF2-40B4-BE49-F238E27FC236}">
                      <a16:creationId xmlns="" xmlns:a16="http://schemas.microsoft.com/office/drawing/2014/main" id="{43097930-8EF5-4172-A0F3-EB91971E9F61}"/>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Freeform 167">
                  <a:extLst>
                    <a:ext uri="{FF2B5EF4-FFF2-40B4-BE49-F238E27FC236}">
                      <a16:creationId xmlns="" xmlns:a16="http://schemas.microsoft.com/office/drawing/2014/main" id="{A2556C3B-4EC0-4120-B316-4A398BB2A958}"/>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Freeform 168">
                  <a:extLst>
                    <a:ext uri="{FF2B5EF4-FFF2-40B4-BE49-F238E27FC236}">
                      <a16:creationId xmlns="" xmlns:a16="http://schemas.microsoft.com/office/drawing/2014/main" id="{642E8ECA-B918-4DC3-84B3-1D92B14B5F8C}"/>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Freeform 169">
                  <a:extLst>
                    <a:ext uri="{FF2B5EF4-FFF2-40B4-BE49-F238E27FC236}">
                      <a16:creationId xmlns="" xmlns:a16="http://schemas.microsoft.com/office/drawing/2014/main" id="{6A460EB5-53F9-461D-95AA-B4925B4BB2AD}"/>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Freeform 170">
                  <a:extLst>
                    <a:ext uri="{FF2B5EF4-FFF2-40B4-BE49-F238E27FC236}">
                      <a16:creationId xmlns="" xmlns:a16="http://schemas.microsoft.com/office/drawing/2014/main" id="{D7E6B1B4-AAFC-47E3-A263-956B7B5EEC66}"/>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5" name="Freeform 171">
                  <a:extLst>
                    <a:ext uri="{FF2B5EF4-FFF2-40B4-BE49-F238E27FC236}">
                      <a16:creationId xmlns="" xmlns:a16="http://schemas.microsoft.com/office/drawing/2014/main" id="{811A71F2-A217-4568-AA9A-C798EE678979}"/>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Freeform 172">
                  <a:extLst>
                    <a:ext uri="{FF2B5EF4-FFF2-40B4-BE49-F238E27FC236}">
                      <a16:creationId xmlns="" xmlns:a16="http://schemas.microsoft.com/office/drawing/2014/main" id="{17D964B2-B044-470D-AD86-5E8CB19CC41D}"/>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4" name="组合 1521">
                <a:extLst>
                  <a:ext uri="{FF2B5EF4-FFF2-40B4-BE49-F238E27FC236}">
                    <a16:creationId xmlns="" xmlns:a16="http://schemas.microsoft.com/office/drawing/2014/main" id="{42938AEE-B8D6-44B5-B6E4-3ABF03720CE7}"/>
                  </a:ext>
                </a:extLst>
              </p:cNvPr>
              <p:cNvGrpSpPr>
                <a:grpSpLocks noChangeAspect="1"/>
              </p:cNvGrpSpPr>
              <p:nvPr/>
            </p:nvGrpSpPr>
            <p:grpSpPr bwMode="gray">
              <a:xfrm>
                <a:off x="7693147" y="4139153"/>
                <a:ext cx="227831" cy="180000"/>
                <a:chOff x="3856159" y="663576"/>
                <a:chExt cx="287338" cy="227013"/>
              </a:xfrm>
              <a:solidFill>
                <a:srgbClr val="4F81BD"/>
              </a:solidFill>
            </p:grpSpPr>
            <p:sp>
              <p:nvSpPr>
                <p:cNvPr id="175" name="Freeform 152">
                  <a:extLst>
                    <a:ext uri="{FF2B5EF4-FFF2-40B4-BE49-F238E27FC236}">
                      <a16:creationId xmlns="" xmlns:a16="http://schemas.microsoft.com/office/drawing/2014/main" id="{AE84FE6A-7C49-4B28-BBA4-6CBA1C0E17A2}"/>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153">
                  <a:extLst>
                    <a:ext uri="{FF2B5EF4-FFF2-40B4-BE49-F238E27FC236}">
                      <a16:creationId xmlns="" xmlns:a16="http://schemas.microsoft.com/office/drawing/2014/main" id="{EA7F5992-2931-41AF-B41C-DFF4AE76FC60}"/>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154">
                  <a:extLst>
                    <a:ext uri="{FF2B5EF4-FFF2-40B4-BE49-F238E27FC236}">
                      <a16:creationId xmlns="" xmlns:a16="http://schemas.microsoft.com/office/drawing/2014/main" id="{677FBE66-702C-4120-95DB-03D6BBC460DA}"/>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155">
                  <a:extLst>
                    <a:ext uri="{FF2B5EF4-FFF2-40B4-BE49-F238E27FC236}">
                      <a16:creationId xmlns="" xmlns:a16="http://schemas.microsoft.com/office/drawing/2014/main" id="{B42A284F-79C1-484F-A095-1FF48948E30E}"/>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156">
                  <a:extLst>
                    <a:ext uri="{FF2B5EF4-FFF2-40B4-BE49-F238E27FC236}">
                      <a16:creationId xmlns="" xmlns:a16="http://schemas.microsoft.com/office/drawing/2014/main" id="{97801B6D-C2A4-4F00-BA55-4C2604B295A8}"/>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157">
                  <a:extLst>
                    <a:ext uri="{FF2B5EF4-FFF2-40B4-BE49-F238E27FC236}">
                      <a16:creationId xmlns="" xmlns:a16="http://schemas.microsoft.com/office/drawing/2014/main" id="{8B8BE265-1D3B-4877-8CAB-7B41311DE63A}"/>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158">
                  <a:extLst>
                    <a:ext uri="{FF2B5EF4-FFF2-40B4-BE49-F238E27FC236}">
                      <a16:creationId xmlns="" xmlns:a16="http://schemas.microsoft.com/office/drawing/2014/main" id="{9CE2D423-51D1-4E9F-A4B1-70B446BB2223}"/>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159">
                  <a:extLst>
                    <a:ext uri="{FF2B5EF4-FFF2-40B4-BE49-F238E27FC236}">
                      <a16:creationId xmlns="" xmlns:a16="http://schemas.microsoft.com/office/drawing/2014/main" id="{FD190EF6-733D-499B-9A8B-1863BEF059BE}"/>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160">
                  <a:extLst>
                    <a:ext uri="{FF2B5EF4-FFF2-40B4-BE49-F238E27FC236}">
                      <a16:creationId xmlns="" xmlns:a16="http://schemas.microsoft.com/office/drawing/2014/main" id="{1B948737-EA8F-4E0D-A833-11E5A5E1D78A}"/>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161">
                  <a:extLst>
                    <a:ext uri="{FF2B5EF4-FFF2-40B4-BE49-F238E27FC236}">
                      <a16:creationId xmlns="" xmlns:a16="http://schemas.microsoft.com/office/drawing/2014/main" id="{E7C91FFE-D590-4C54-8556-D74FA8B82191}"/>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Freeform 162">
                  <a:extLst>
                    <a:ext uri="{FF2B5EF4-FFF2-40B4-BE49-F238E27FC236}">
                      <a16:creationId xmlns="" xmlns:a16="http://schemas.microsoft.com/office/drawing/2014/main" id="{8F1CA617-F8E5-4BF3-A141-40A32D1A86C9}"/>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Freeform 163">
                  <a:extLst>
                    <a:ext uri="{FF2B5EF4-FFF2-40B4-BE49-F238E27FC236}">
                      <a16:creationId xmlns="" xmlns:a16="http://schemas.microsoft.com/office/drawing/2014/main" id="{548AD46A-95D2-4663-B67C-40648AE258F7}"/>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164">
                  <a:extLst>
                    <a:ext uri="{FF2B5EF4-FFF2-40B4-BE49-F238E27FC236}">
                      <a16:creationId xmlns="" xmlns:a16="http://schemas.microsoft.com/office/drawing/2014/main" id="{14F315AB-B53B-4736-8D73-9340A18D3692}"/>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165">
                  <a:extLst>
                    <a:ext uri="{FF2B5EF4-FFF2-40B4-BE49-F238E27FC236}">
                      <a16:creationId xmlns="" xmlns:a16="http://schemas.microsoft.com/office/drawing/2014/main" id="{E48DF87D-20D5-46CE-A5C4-F13C177E5AE1}"/>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166">
                  <a:extLst>
                    <a:ext uri="{FF2B5EF4-FFF2-40B4-BE49-F238E27FC236}">
                      <a16:creationId xmlns="" xmlns:a16="http://schemas.microsoft.com/office/drawing/2014/main" id="{4428B59E-53FB-4A82-92AD-5F4D146FF3EE}"/>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Freeform 167">
                  <a:extLst>
                    <a:ext uri="{FF2B5EF4-FFF2-40B4-BE49-F238E27FC236}">
                      <a16:creationId xmlns="" xmlns:a16="http://schemas.microsoft.com/office/drawing/2014/main" id="{7F4571FC-0C7F-43AE-9575-B160CD973CF0}"/>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Freeform 168">
                  <a:extLst>
                    <a:ext uri="{FF2B5EF4-FFF2-40B4-BE49-F238E27FC236}">
                      <a16:creationId xmlns="" xmlns:a16="http://schemas.microsoft.com/office/drawing/2014/main" id="{15DE9503-5FD9-4925-9EA8-B388AC1E5581}"/>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Freeform 169">
                  <a:extLst>
                    <a:ext uri="{FF2B5EF4-FFF2-40B4-BE49-F238E27FC236}">
                      <a16:creationId xmlns="" xmlns:a16="http://schemas.microsoft.com/office/drawing/2014/main" id="{4E0D95D2-4EBD-458E-BCB8-7C2CBA2E0B78}"/>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Freeform 170">
                  <a:extLst>
                    <a:ext uri="{FF2B5EF4-FFF2-40B4-BE49-F238E27FC236}">
                      <a16:creationId xmlns="" xmlns:a16="http://schemas.microsoft.com/office/drawing/2014/main" id="{5124882C-90D5-42B9-93B6-996B0575ACA3}"/>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171">
                  <a:extLst>
                    <a:ext uri="{FF2B5EF4-FFF2-40B4-BE49-F238E27FC236}">
                      <a16:creationId xmlns="" xmlns:a16="http://schemas.microsoft.com/office/drawing/2014/main" id="{A9AF12B7-7B65-4FFF-AF3A-9A04A0B9A91C}"/>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172">
                  <a:extLst>
                    <a:ext uri="{FF2B5EF4-FFF2-40B4-BE49-F238E27FC236}">
                      <a16:creationId xmlns="" xmlns:a16="http://schemas.microsoft.com/office/drawing/2014/main" id="{DE5C4798-1BE3-477B-B0EC-BC02C359651B}"/>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9" name="云形 1528">
              <a:extLst>
                <a:ext uri="{FF2B5EF4-FFF2-40B4-BE49-F238E27FC236}">
                  <a16:creationId xmlns="" xmlns:a16="http://schemas.microsoft.com/office/drawing/2014/main" id="{769CDE0B-A5D4-4A3D-BE77-EA6A6999551F}"/>
                </a:ext>
              </a:extLst>
            </p:cNvPr>
            <p:cNvSpPr/>
            <p:nvPr/>
          </p:nvSpPr>
          <p:spPr bwMode="gray">
            <a:xfrm>
              <a:off x="4091518" y="4173512"/>
              <a:ext cx="1280253" cy="406164"/>
            </a:xfrm>
            <a:prstGeom prst="cloud">
              <a:avLst/>
            </a:prstGeom>
            <a:noFill/>
            <a:ln w="3175">
              <a:solidFill>
                <a:srgbClr val="00B0F0"/>
              </a:solidFill>
            </a:ln>
            <a:effectLst/>
          </p:spPr>
          <p:txBody>
            <a:bodyPr wrap="square" lIns="96678" tIns="48338" rIns="96678" bIns="48338">
              <a:noAutofit/>
            </a:bodyPr>
            <a:lstStyle/>
            <a:p>
              <a:pPr defTabSz="1023082"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1744">
              <a:extLst>
                <a:ext uri="{FF2B5EF4-FFF2-40B4-BE49-F238E27FC236}">
                  <a16:creationId xmlns="" xmlns:a16="http://schemas.microsoft.com/office/drawing/2014/main" id="{E3175421-CD34-47E0-845D-3464C81B13BC}"/>
                </a:ext>
              </a:extLst>
            </p:cNvPr>
            <p:cNvGrpSpPr>
              <a:grpSpLocks noChangeAspect="1"/>
            </p:cNvGrpSpPr>
            <p:nvPr/>
          </p:nvGrpSpPr>
          <p:grpSpPr bwMode="gray">
            <a:xfrm>
              <a:off x="4415821" y="4167602"/>
              <a:ext cx="260098" cy="165178"/>
              <a:chOff x="3856159" y="663576"/>
              <a:chExt cx="287338" cy="227013"/>
            </a:xfrm>
            <a:solidFill>
              <a:sysClr val="window" lastClr="FFFFFF">
                <a:lumMod val="75000"/>
              </a:sysClr>
            </a:solidFill>
          </p:grpSpPr>
          <p:sp>
            <p:nvSpPr>
              <p:cNvPr id="147" name="Freeform 152">
                <a:extLst>
                  <a:ext uri="{FF2B5EF4-FFF2-40B4-BE49-F238E27FC236}">
                    <a16:creationId xmlns="" xmlns:a16="http://schemas.microsoft.com/office/drawing/2014/main" id="{8478DF87-328D-4595-919F-EE374701A5A4}"/>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153">
                <a:extLst>
                  <a:ext uri="{FF2B5EF4-FFF2-40B4-BE49-F238E27FC236}">
                    <a16:creationId xmlns="" xmlns:a16="http://schemas.microsoft.com/office/drawing/2014/main" id="{D1C9FBA6-1B4F-4000-B4C7-27926621BBB4}"/>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154">
                <a:extLst>
                  <a:ext uri="{FF2B5EF4-FFF2-40B4-BE49-F238E27FC236}">
                    <a16:creationId xmlns="" xmlns:a16="http://schemas.microsoft.com/office/drawing/2014/main" id="{27B307F6-AC70-496B-9C1F-93CCEAC2D023}"/>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155">
                <a:extLst>
                  <a:ext uri="{FF2B5EF4-FFF2-40B4-BE49-F238E27FC236}">
                    <a16:creationId xmlns="" xmlns:a16="http://schemas.microsoft.com/office/drawing/2014/main" id="{7C804FEB-DC7B-49AC-B33D-A59F8C76E8C9}"/>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156">
                <a:extLst>
                  <a:ext uri="{FF2B5EF4-FFF2-40B4-BE49-F238E27FC236}">
                    <a16:creationId xmlns="" xmlns:a16="http://schemas.microsoft.com/office/drawing/2014/main" id="{B8E1F368-8E20-4B63-8E65-C0642F0FBA09}"/>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157">
                <a:extLst>
                  <a:ext uri="{FF2B5EF4-FFF2-40B4-BE49-F238E27FC236}">
                    <a16:creationId xmlns="" xmlns:a16="http://schemas.microsoft.com/office/drawing/2014/main" id="{8054566E-A887-40EC-A1A9-D304402E753B}"/>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158">
                <a:extLst>
                  <a:ext uri="{FF2B5EF4-FFF2-40B4-BE49-F238E27FC236}">
                    <a16:creationId xmlns="" xmlns:a16="http://schemas.microsoft.com/office/drawing/2014/main" id="{32FF7AB1-595A-43AA-9D03-8AB04B96D406}"/>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59">
                <a:extLst>
                  <a:ext uri="{FF2B5EF4-FFF2-40B4-BE49-F238E27FC236}">
                    <a16:creationId xmlns="" xmlns:a16="http://schemas.microsoft.com/office/drawing/2014/main" id="{DA1C0ED2-4AC4-420B-A87A-1E089D987E5D}"/>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160">
                <a:extLst>
                  <a:ext uri="{FF2B5EF4-FFF2-40B4-BE49-F238E27FC236}">
                    <a16:creationId xmlns="" xmlns:a16="http://schemas.microsoft.com/office/drawing/2014/main" id="{F6E5AF65-93E7-4A74-B030-BDB3707056D1}"/>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161">
                <a:extLst>
                  <a:ext uri="{FF2B5EF4-FFF2-40B4-BE49-F238E27FC236}">
                    <a16:creationId xmlns="" xmlns:a16="http://schemas.microsoft.com/office/drawing/2014/main" id="{18C74610-6470-4D09-8C54-A2B93D937F56}"/>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62">
                <a:extLst>
                  <a:ext uri="{FF2B5EF4-FFF2-40B4-BE49-F238E27FC236}">
                    <a16:creationId xmlns="" xmlns:a16="http://schemas.microsoft.com/office/drawing/2014/main" id="{1E16003D-C4F3-4232-BF6D-FC9FBE07F3C6}"/>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63">
                <a:extLst>
                  <a:ext uri="{FF2B5EF4-FFF2-40B4-BE49-F238E27FC236}">
                    <a16:creationId xmlns="" xmlns:a16="http://schemas.microsoft.com/office/drawing/2014/main" id="{3A15AA1C-C806-4C8B-9DBD-BFA3CBBF2F82}"/>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64">
                <a:extLst>
                  <a:ext uri="{FF2B5EF4-FFF2-40B4-BE49-F238E27FC236}">
                    <a16:creationId xmlns="" xmlns:a16="http://schemas.microsoft.com/office/drawing/2014/main" id="{2BC8749A-0FFA-43BA-808D-2D6619929E60}"/>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65">
                <a:extLst>
                  <a:ext uri="{FF2B5EF4-FFF2-40B4-BE49-F238E27FC236}">
                    <a16:creationId xmlns="" xmlns:a16="http://schemas.microsoft.com/office/drawing/2014/main" id="{63ED9238-EE76-4A68-B906-10E60C7EA71D}"/>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66">
                <a:extLst>
                  <a:ext uri="{FF2B5EF4-FFF2-40B4-BE49-F238E27FC236}">
                    <a16:creationId xmlns="" xmlns:a16="http://schemas.microsoft.com/office/drawing/2014/main" id="{06D6E6FB-F2BE-41E7-9AC2-DF0622B4ED62}"/>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67">
                <a:extLst>
                  <a:ext uri="{FF2B5EF4-FFF2-40B4-BE49-F238E27FC236}">
                    <a16:creationId xmlns="" xmlns:a16="http://schemas.microsoft.com/office/drawing/2014/main" id="{F58D409C-5547-41C8-B48D-E68C0D3C7717}"/>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68">
                <a:extLst>
                  <a:ext uri="{FF2B5EF4-FFF2-40B4-BE49-F238E27FC236}">
                    <a16:creationId xmlns="" xmlns:a16="http://schemas.microsoft.com/office/drawing/2014/main" id="{2C7487F8-B973-4949-B9F2-018AB62DEF53}"/>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69">
                <a:extLst>
                  <a:ext uri="{FF2B5EF4-FFF2-40B4-BE49-F238E27FC236}">
                    <a16:creationId xmlns="" xmlns:a16="http://schemas.microsoft.com/office/drawing/2014/main" id="{F074AB81-3D97-44BB-9FCF-EF865F8818CE}"/>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170">
                <a:extLst>
                  <a:ext uri="{FF2B5EF4-FFF2-40B4-BE49-F238E27FC236}">
                    <a16:creationId xmlns="" xmlns:a16="http://schemas.microsoft.com/office/drawing/2014/main" id="{F0CB02B7-C885-4048-A1E5-EFAA285EB257}"/>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171">
                <a:extLst>
                  <a:ext uri="{FF2B5EF4-FFF2-40B4-BE49-F238E27FC236}">
                    <a16:creationId xmlns="" xmlns:a16="http://schemas.microsoft.com/office/drawing/2014/main" id="{EAE06583-049F-4CA8-87F7-6B495C265C68}"/>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172">
                <a:extLst>
                  <a:ext uri="{FF2B5EF4-FFF2-40B4-BE49-F238E27FC236}">
                    <a16:creationId xmlns="" xmlns:a16="http://schemas.microsoft.com/office/drawing/2014/main" id="{ABDC2DC2-268C-4B07-A8FB-46B4352ECABA}"/>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766">
              <a:extLst>
                <a:ext uri="{FF2B5EF4-FFF2-40B4-BE49-F238E27FC236}">
                  <a16:creationId xmlns="" xmlns:a16="http://schemas.microsoft.com/office/drawing/2014/main" id="{FFD2B0AE-8AA6-408D-8101-D8C544D269ED}"/>
                </a:ext>
              </a:extLst>
            </p:cNvPr>
            <p:cNvGrpSpPr>
              <a:grpSpLocks noChangeAspect="1"/>
            </p:cNvGrpSpPr>
            <p:nvPr/>
          </p:nvGrpSpPr>
          <p:grpSpPr bwMode="gray">
            <a:xfrm>
              <a:off x="4219897" y="4369834"/>
              <a:ext cx="260098" cy="165178"/>
              <a:chOff x="3856159" y="663576"/>
              <a:chExt cx="287338" cy="227013"/>
            </a:xfrm>
            <a:solidFill>
              <a:sysClr val="window" lastClr="FFFFFF">
                <a:lumMod val="75000"/>
              </a:sysClr>
            </a:solidFill>
          </p:grpSpPr>
          <p:sp>
            <p:nvSpPr>
              <p:cNvPr id="126" name="Freeform 152">
                <a:extLst>
                  <a:ext uri="{FF2B5EF4-FFF2-40B4-BE49-F238E27FC236}">
                    <a16:creationId xmlns="" xmlns:a16="http://schemas.microsoft.com/office/drawing/2014/main" id="{CC82B9C6-297D-4853-BC4E-8EE0579E8DBB}"/>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53">
                <a:extLst>
                  <a:ext uri="{FF2B5EF4-FFF2-40B4-BE49-F238E27FC236}">
                    <a16:creationId xmlns="" xmlns:a16="http://schemas.microsoft.com/office/drawing/2014/main" id="{06C0E723-5741-4D87-8A86-89CA466793C7}"/>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154">
                <a:extLst>
                  <a:ext uri="{FF2B5EF4-FFF2-40B4-BE49-F238E27FC236}">
                    <a16:creationId xmlns="" xmlns:a16="http://schemas.microsoft.com/office/drawing/2014/main" id="{BBE19C4D-F8B5-4F84-9FFD-B16E39B207C9}"/>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155">
                <a:extLst>
                  <a:ext uri="{FF2B5EF4-FFF2-40B4-BE49-F238E27FC236}">
                    <a16:creationId xmlns="" xmlns:a16="http://schemas.microsoft.com/office/drawing/2014/main" id="{FAA4B550-C541-4969-AF19-42B730CBFF1B}"/>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156">
                <a:extLst>
                  <a:ext uri="{FF2B5EF4-FFF2-40B4-BE49-F238E27FC236}">
                    <a16:creationId xmlns="" xmlns:a16="http://schemas.microsoft.com/office/drawing/2014/main" id="{F010A606-402A-4326-86C7-A32E960F8489}"/>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157">
                <a:extLst>
                  <a:ext uri="{FF2B5EF4-FFF2-40B4-BE49-F238E27FC236}">
                    <a16:creationId xmlns="" xmlns:a16="http://schemas.microsoft.com/office/drawing/2014/main" id="{3A7762C3-FC6C-4712-8C6C-6F37397AA766}"/>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158">
                <a:extLst>
                  <a:ext uri="{FF2B5EF4-FFF2-40B4-BE49-F238E27FC236}">
                    <a16:creationId xmlns="" xmlns:a16="http://schemas.microsoft.com/office/drawing/2014/main" id="{D8311616-D930-434A-9375-FB450895BF9B}"/>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159">
                <a:extLst>
                  <a:ext uri="{FF2B5EF4-FFF2-40B4-BE49-F238E27FC236}">
                    <a16:creationId xmlns="" xmlns:a16="http://schemas.microsoft.com/office/drawing/2014/main" id="{EFE0AB12-BBC9-4B82-B8C8-69D5BA5A8035}"/>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160">
                <a:extLst>
                  <a:ext uri="{FF2B5EF4-FFF2-40B4-BE49-F238E27FC236}">
                    <a16:creationId xmlns="" xmlns:a16="http://schemas.microsoft.com/office/drawing/2014/main" id="{DD6AD0FE-3A2A-4916-A339-250E224C3C6E}"/>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161">
                <a:extLst>
                  <a:ext uri="{FF2B5EF4-FFF2-40B4-BE49-F238E27FC236}">
                    <a16:creationId xmlns="" xmlns:a16="http://schemas.microsoft.com/office/drawing/2014/main" id="{41D1487A-036F-4C82-90A8-9836A683C7D1}"/>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162">
                <a:extLst>
                  <a:ext uri="{FF2B5EF4-FFF2-40B4-BE49-F238E27FC236}">
                    <a16:creationId xmlns="" xmlns:a16="http://schemas.microsoft.com/office/drawing/2014/main" id="{77FE2714-1193-418B-A93F-BCD915F49A82}"/>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163">
                <a:extLst>
                  <a:ext uri="{FF2B5EF4-FFF2-40B4-BE49-F238E27FC236}">
                    <a16:creationId xmlns="" xmlns:a16="http://schemas.microsoft.com/office/drawing/2014/main" id="{CB79BFF8-A5BD-424A-9277-6386243D01F8}"/>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64">
                <a:extLst>
                  <a:ext uri="{FF2B5EF4-FFF2-40B4-BE49-F238E27FC236}">
                    <a16:creationId xmlns="" xmlns:a16="http://schemas.microsoft.com/office/drawing/2014/main" id="{A98C4602-E768-49EE-B04F-74E80A8D520A}"/>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165">
                <a:extLst>
                  <a:ext uri="{FF2B5EF4-FFF2-40B4-BE49-F238E27FC236}">
                    <a16:creationId xmlns="" xmlns:a16="http://schemas.microsoft.com/office/drawing/2014/main" id="{4763F8F2-7380-4CF5-82FB-2F5DCEBEA0C5}"/>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166">
                <a:extLst>
                  <a:ext uri="{FF2B5EF4-FFF2-40B4-BE49-F238E27FC236}">
                    <a16:creationId xmlns="" xmlns:a16="http://schemas.microsoft.com/office/drawing/2014/main" id="{2ADAF033-3EE2-47E8-9EE0-EB68260A6BD6}"/>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167">
                <a:extLst>
                  <a:ext uri="{FF2B5EF4-FFF2-40B4-BE49-F238E27FC236}">
                    <a16:creationId xmlns="" xmlns:a16="http://schemas.microsoft.com/office/drawing/2014/main" id="{F9DAB5BD-AD70-4CD0-AC8D-0AF464A87984}"/>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168">
                <a:extLst>
                  <a:ext uri="{FF2B5EF4-FFF2-40B4-BE49-F238E27FC236}">
                    <a16:creationId xmlns="" xmlns:a16="http://schemas.microsoft.com/office/drawing/2014/main" id="{E42B9650-8C0E-4A18-A0C6-E686C33275D1}"/>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169">
                <a:extLst>
                  <a:ext uri="{FF2B5EF4-FFF2-40B4-BE49-F238E27FC236}">
                    <a16:creationId xmlns="" xmlns:a16="http://schemas.microsoft.com/office/drawing/2014/main" id="{649197CF-F6A4-44F5-ABFF-C79BA42108EC}"/>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170">
                <a:extLst>
                  <a:ext uri="{FF2B5EF4-FFF2-40B4-BE49-F238E27FC236}">
                    <a16:creationId xmlns="" xmlns:a16="http://schemas.microsoft.com/office/drawing/2014/main" id="{7392E293-D422-43F0-A9FB-3EDD00772D8B}"/>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171">
                <a:extLst>
                  <a:ext uri="{FF2B5EF4-FFF2-40B4-BE49-F238E27FC236}">
                    <a16:creationId xmlns="" xmlns:a16="http://schemas.microsoft.com/office/drawing/2014/main" id="{94C966C0-553C-415D-A5F9-2C097A384EB0}"/>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172">
                <a:extLst>
                  <a:ext uri="{FF2B5EF4-FFF2-40B4-BE49-F238E27FC236}">
                    <a16:creationId xmlns="" xmlns:a16="http://schemas.microsoft.com/office/drawing/2014/main" id="{9B6A84A8-9EC1-4F5B-88A2-3C9B94B28888}"/>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组合 1788">
              <a:extLst>
                <a:ext uri="{FF2B5EF4-FFF2-40B4-BE49-F238E27FC236}">
                  <a16:creationId xmlns="" xmlns:a16="http://schemas.microsoft.com/office/drawing/2014/main" id="{7E740064-6414-40CA-BD1F-275B689025A0}"/>
                </a:ext>
              </a:extLst>
            </p:cNvPr>
            <p:cNvGrpSpPr>
              <a:grpSpLocks noChangeAspect="1"/>
            </p:cNvGrpSpPr>
            <p:nvPr/>
          </p:nvGrpSpPr>
          <p:grpSpPr bwMode="gray">
            <a:xfrm>
              <a:off x="4980821" y="4187189"/>
              <a:ext cx="260098" cy="165178"/>
              <a:chOff x="3856159" y="663576"/>
              <a:chExt cx="287338" cy="227013"/>
            </a:xfrm>
            <a:solidFill>
              <a:sysClr val="window" lastClr="FFFFFF">
                <a:lumMod val="75000"/>
              </a:sysClr>
            </a:solidFill>
          </p:grpSpPr>
          <p:sp>
            <p:nvSpPr>
              <p:cNvPr id="105" name="Freeform 152">
                <a:extLst>
                  <a:ext uri="{FF2B5EF4-FFF2-40B4-BE49-F238E27FC236}">
                    <a16:creationId xmlns="" xmlns:a16="http://schemas.microsoft.com/office/drawing/2014/main" id="{8DF0570C-1E72-4AB9-82AB-88E734BF7A41}"/>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53">
                <a:extLst>
                  <a:ext uri="{FF2B5EF4-FFF2-40B4-BE49-F238E27FC236}">
                    <a16:creationId xmlns="" xmlns:a16="http://schemas.microsoft.com/office/drawing/2014/main" id="{D1C9F967-38A6-4C1C-B4BD-F4BA4AA9D032}"/>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154">
                <a:extLst>
                  <a:ext uri="{FF2B5EF4-FFF2-40B4-BE49-F238E27FC236}">
                    <a16:creationId xmlns="" xmlns:a16="http://schemas.microsoft.com/office/drawing/2014/main" id="{E22D1CAA-15CA-4393-9FB6-E47AC0C7D46D}"/>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55">
                <a:extLst>
                  <a:ext uri="{FF2B5EF4-FFF2-40B4-BE49-F238E27FC236}">
                    <a16:creationId xmlns="" xmlns:a16="http://schemas.microsoft.com/office/drawing/2014/main" id="{1A69EB46-C4ED-4DF0-B0D3-AEE4FA0B6672}"/>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156">
                <a:extLst>
                  <a:ext uri="{FF2B5EF4-FFF2-40B4-BE49-F238E27FC236}">
                    <a16:creationId xmlns="" xmlns:a16="http://schemas.microsoft.com/office/drawing/2014/main" id="{2A95749F-3EF9-4E68-AF77-536B00B2B7F0}"/>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57">
                <a:extLst>
                  <a:ext uri="{FF2B5EF4-FFF2-40B4-BE49-F238E27FC236}">
                    <a16:creationId xmlns="" xmlns:a16="http://schemas.microsoft.com/office/drawing/2014/main" id="{AFFBB011-1C87-4428-9BD2-FE5D2916A80C}"/>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58">
                <a:extLst>
                  <a:ext uri="{FF2B5EF4-FFF2-40B4-BE49-F238E27FC236}">
                    <a16:creationId xmlns="" xmlns:a16="http://schemas.microsoft.com/office/drawing/2014/main" id="{65CF0ED9-45B6-4682-9309-E8CD266DB85D}"/>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59">
                <a:extLst>
                  <a:ext uri="{FF2B5EF4-FFF2-40B4-BE49-F238E27FC236}">
                    <a16:creationId xmlns="" xmlns:a16="http://schemas.microsoft.com/office/drawing/2014/main" id="{BFBDFD5D-40CD-4BBF-B9B1-43647E105D94}"/>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60">
                <a:extLst>
                  <a:ext uri="{FF2B5EF4-FFF2-40B4-BE49-F238E27FC236}">
                    <a16:creationId xmlns="" xmlns:a16="http://schemas.microsoft.com/office/drawing/2014/main" id="{C1F6C250-763C-43F6-B33E-9F2618A16C6E}"/>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61">
                <a:extLst>
                  <a:ext uri="{FF2B5EF4-FFF2-40B4-BE49-F238E27FC236}">
                    <a16:creationId xmlns="" xmlns:a16="http://schemas.microsoft.com/office/drawing/2014/main" id="{E7725AEF-FCF3-4074-8B11-90E28E066DE1}"/>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62">
                <a:extLst>
                  <a:ext uri="{FF2B5EF4-FFF2-40B4-BE49-F238E27FC236}">
                    <a16:creationId xmlns="" xmlns:a16="http://schemas.microsoft.com/office/drawing/2014/main" id="{AB5BFE5D-EC54-4199-AA18-E3B76BE10E8C}"/>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63">
                <a:extLst>
                  <a:ext uri="{FF2B5EF4-FFF2-40B4-BE49-F238E27FC236}">
                    <a16:creationId xmlns="" xmlns:a16="http://schemas.microsoft.com/office/drawing/2014/main" id="{B7046002-C9CE-4270-BAD1-A9A060C4F27A}"/>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64">
                <a:extLst>
                  <a:ext uri="{FF2B5EF4-FFF2-40B4-BE49-F238E27FC236}">
                    <a16:creationId xmlns="" xmlns:a16="http://schemas.microsoft.com/office/drawing/2014/main" id="{355C1912-9A28-414D-8C06-CD63DA647B8D}"/>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65">
                <a:extLst>
                  <a:ext uri="{FF2B5EF4-FFF2-40B4-BE49-F238E27FC236}">
                    <a16:creationId xmlns="" xmlns:a16="http://schemas.microsoft.com/office/drawing/2014/main" id="{C2BF8065-A87C-4849-BBA2-0528C0D8B118}"/>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166">
                <a:extLst>
                  <a:ext uri="{FF2B5EF4-FFF2-40B4-BE49-F238E27FC236}">
                    <a16:creationId xmlns="" xmlns:a16="http://schemas.microsoft.com/office/drawing/2014/main" id="{2D3AFF51-4DF5-4C0A-8D00-6B6E0CC53B86}"/>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167">
                <a:extLst>
                  <a:ext uri="{FF2B5EF4-FFF2-40B4-BE49-F238E27FC236}">
                    <a16:creationId xmlns="" xmlns:a16="http://schemas.microsoft.com/office/drawing/2014/main" id="{FED0B4CF-5C9A-4E29-B780-E7A8620154DE}"/>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168">
                <a:extLst>
                  <a:ext uri="{FF2B5EF4-FFF2-40B4-BE49-F238E27FC236}">
                    <a16:creationId xmlns="" xmlns:a16="http://schemas.microsoft.com/office/drawing/2014/main" id="{54CE2422-35E8-4E71-91C4-F8F79B128AF0}"/>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69">
                <a:extLst>
                  <a:ext uri="{FF2B5EF4-FFF2-40B4-BE49-F238E27FC236}">
                    <a16:creationId xmlns="" xmlns:a16="http://schemas.microsoft.com/office/drawing/2014/main" id="{A4281C39-F49D-45A5-B166-D3BE743A4D25}"/>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170">
                <a:extLst>
                  <a:ext uri="{FF2B5EF4-FFF2-40B4-BE49-F238E27FC236}">
                    <a16:creationId xmlns="" xmlns:a16="http://schemas.microsoft.com/office/drawing/2014/main" id="{7D846FAD-48A1-480A-A203-3E98518A72B6}"/>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171">
                <a:extLst>
                  <a:ext uri="{FF2B5EF4-FFF2-40B4-BE49-F238E27FC236}">
                    <a16:creationId xmlns="" xmlns:a16="http://schemas.microsoft.com/office/drawing/2014/main" id="{9FCC8012-BCCD-4145-B0A3-FB53EEE8DEB3}"/>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72">
                <a:extLst>
                  <a:ext uri="{FF2B5EF4-FFF2-40B4-BE49-F238E27FC236}">
                    <a16:creationId xmlns="" xmlns:a16="http://schemas.microsoft.com/office/drawing/2014/main" id="{84A9AD6F-70A6-45E2-9490-AC72CF491ECE}"/>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 name="组合 1810">
              <a:extLst>
                <a:ext uri="{FF2B5EF4-FFF2-40B4-BE49-F238E27FC236}">
                  <a16:creationId xmlns="" xmlns:a16="http://schemas.microsoft.com/office/drawing/2014/main" id="{7E56E26A-E41D-49C4-BC69-E6578FDB3D44}"/>
                </a:ext>
              </a:extLst>
            </p:cNvPr>
            <p:cNvGrpSpPr>
              <a:grpSpLocks noChangeAspect="1"/>
            </p:cNvGrpSpPr>
            <p:nvPr/>
          </p:nvGrpSpPr>
          <p:grpSpPr bwMode="gray">
            <a:xfrm>
              <a:off x="4784895" y="4389423"/>
              <a:ext cx="260098" cy="165178"/>
              <a:chOff x="3856159" y="663576"/>
              <a:chExt cx="287338" cy="227013"/>
            </a:xfrm>
            <a:solidFill>
              <a:sysClr val="window" lastClr="FFFFFF">
                <a:lumMod val="75000"/>
              </a:sysClr>
            </a:solidFill>
          </p:grpSpPr>
          <p:sp>
            <p:nvSpPr>
              <p:cNvPr id="84" name="Freeform 152">
                <a:extLst>
                  <a:ext uri="{FF2B5EF4-FFF2-40B4-BE49-F238E27FC236}">
                    <a16:creationId xmlns="" xmlns:a16="http://schemas.microsoft.com/office/drawing/2014/main" id="{66C3FB6E-CD87-4E9D-A80C-663BD02821D8}"/>
                  </a:ext>
                </a:extLst>
              </p:cNvPr>
              <p:cNvSpPr>
                <a:spLocks noEditPoints="1"/>
              </p:cNvSpPr>
              <p:nvPr/>
            </p:nvSpPr>
            <p:spPr bwMode="gray">
              <a:xfrm>
                <a:off x="3856159" y="663576"/>
                <a:ext cx="287338" cy="160338"/>
              </a:xfrm>
              <a:custGeom>
                <a:avLst/>
                <a:gdLst>
                  <a:gd name="T0" fmla="*/ 2147483647 w 610"/>
                  <a:gd name="T1" fmla="*/ 2147483647 h 341"/>
                  <a:gd name="T2" fmla="*/ 2147483647 w 610"/>
                  <a:gd name="T3" fmla="*/ 2147483647 h 341"/>
                  <a:gd name="T4" fmla="*/ 2147483647 w 610"/>
                  <a:gd name="T5" fmla="*/ 2147483647 h 341"/>
                  <a:gd name="T6" fmla="*/ 2147483647 w 610"/>
                  <a:gd name="T7" fmla="*/ 2147483647 h 341"/>
                  <a:gd name="T8" fmla="*/ 2147483647 w 610"/>
                  <a:gd name="T9" fmla="*/ 2147483647 h 341"/>
                  <a:gd name="T10" fmla="*/ 2147483647 w 610"/>
                  <a:gd name="T11" fmla="*/ 2147483647 h 341"/>
                  <a:gd name="T12" fmla="*/ 2147483647 w 610"/>
                  <a:gd name="T13" fmla="*/ 2147483647 h 341"/>
                  <a:gd name="T14" fmla="*/ 2147483647 w 610"/>
                  <a:gd name="T15" fmla="*/ 2147483647 h 341"/>
                  <a:gd name="T16" fmla="*/ 2147483647 w 610"/>
                  <a:gd name="T17" fmla="*/ 2147483647 h 341"/>
                  <a:gd name="T18" fmla="*/ 2147483647 w 610"/>
                  <a:gd name="T19" fmla="*/ 2147483647 h 341"/>
                  <a:gd name="T20" fmla="*/ 0 w 610"/>
                  <a:gd name="T21" fmla="*/ 2147483647 h 341"/>
                  <a:gd name="T22" fmla="*/ 2147483647 w 610"/>
                  <a:gd name="T23" fmla="*/ 0 h 341"/>
                  <a:gd name="T24" fmla="*/ 2147483647 w 610"/>
                  <a:gd name="T25" fmla="*/ 2147483647 h 341"/>
                  <a:gd name="T26" fmla="*/ 2147483647 w 610"/>
                  <a:gd name="T27" fmla="*/ 2147483647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0"/>
                  <a:gd name="T43" fmla="*/ 0 h 341"/>
                  <a:gd name="T44" fmla="*/ 610 w 610"/>
                  <a:gd name="T45" fmla="*/ 341 h 3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53">
                <a:extLst>
                  <a:ext uri="{FF2B5EF4-FFF2-40B4-BE49-F238E27FC236}">
                    <a16:creationId xmlns="" xmlns:a16="http://schemas.microsoft.com/office/drawing/2014/main" id="{0F5C20A4-E669-4857-9599-AF5106B6F1BD}"/>
                  </a:ext>
                </a:extLst>
              </p:cNvPr>
              <p:cNvSpPr>
                <a:spLocks/>
              </p:cNvSpPr>
              <p:nvPr/>
            </p:nvSpPr>
            <p:spPr bwMode="gray">
              <a:xfrm>
                <a:off x="3992684" y="766763"/>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154">
                <a:extLst>
                  <a:ext uri="{FF2B5EF4-FFF2-40B4-BE49-F238E27FC236}">
                    <a16:creationId xmlns="" xmlns:a16="http://schemas.microsoft.com/office/drawing/2014/main" id="{53F0A978-4388-42A5-80FE-CBB000C2AB76}"/>
                  </a:ext>
                </a:extLst>
              </p:cNvPr>
              <p:cNvSpPr>
                <a:spLocks/>
              </p:cNvSpPr>
              <p:nvPr/>
            </p:nvSpPr>
            <p:spPr bwMode="gray">
              <a:xfrm>
                <a:off x="3959347" y="76676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55">
                <a:extLst>
                  <a:ext uri="{FF2B5EF4-FFF2-40B4-BE49-F238E27FC236}">
                    <a16:creationId xmlns="" xmlns:a16="http://schemas.microsoft.com/office/drawing/2014/main" id="{1945D37E-EBFB-4344-AA31-695B028E254A}"/>
                  </a:ext>
                </a:extLst>
              </p:cNvPr>
              <p:cNvSpPr>
                <a:spLocks/>
              </p:cNvSpPr>
              <p:nvPr/>
            </p:nvSpPr>
            <p:spPr bwMode="gray">
              <a:xfrm>
                <a:off x="3992684" y="752476"/>
                <a:ext cx="12700" cy="46038"/>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156">
                <a:extLst>
                  <a:ext uri="{FF2B5EF4-FFF2-40B4-BE49-F238E27FC236}">
                    <a16:creationId xmlns="" xmlns:a16="http://schemas.microsoft.com/office/drawing/2014/main" id="{24AFC976-398E-4640-8A6A-1FFBF8DC4B63}"/>
                  </a:ext>
                </a:extLst>
              </p:cNvPr>
              <p:cNvSpPr>
                <a:spLocks/>
              </p:cNvSpPr>
              <p:nvPr/>
            </p:nvSpPr>
            <p:spPr bwMode="gray">
              <a:xfrm>
                <a:off x="3959347" y="68580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57">
                <a:extLst>
                  <a:ext uri="{FF2B5EF4-FFF2-40B4-BE49-F238E27FC236}">
                    <a16:creationId xmlns="" xmlns:a16="http://schemas.microsoft.com/office/drawing/2014/main" id="{1B5665AC-E27F-499B-A655-C9432052D4AC}"/>
                  </a:ext>
                </a:extLst>
              </p:cNvPr>
              <p:cNvSpPr>
                <a:spLocks/>
              </p:cNvSpPr>
              <p:nvPr/>
            </p:nvSpPr>
            <p:spPr bwMode="gray">
              <a:xfrm>
                <a:off x="3992684" y="685801"/>
                <a:ext cx="47625" cy="31750"/>
              </a:xfrm>
              <a:custGeom>
                <a:avLst/>
                <a:gdLst>
                  <a:gd name="T0" fmla="*/ 2147483647 w 99"/>
                  <a:gd name="T1" fmla="*/ 2147483647 h 67"/>
                  <a:gd name="T2" fmla="*/ 2147483647 w 99"/>
                  <a:gd name="T3" fmla="*/ 2147483647 h 67"/>
                  <a:gd name="T4" fmla="*/ 2147483647 w 99"/>
                  <a:gd name="T5" fmla="*/ 2147483647 h 67"/>
                  <a:gd name="T6" fmla="*/ 2147483647 w 99"/>
                  <a:gd name="T7" fmla="*/ 2147483647 h 67"/>
                  <a:gd name="T8" fmla="*/ 2147483647 w 99"/>
                  <a:gd name="T9" fmla="*/ 2147483647 h 67"/>
                  <a:gd name="T10" fmla="*/ 2147483647 w 99"/>
                  <a:gd name="T11" fmla="*/ 2147483647 h 67"/>
                  <a:gd name="T12" fmla="*/ 2147483647 w 99"/>
                  <a:gd name="T13" fmla="*/ 2147483647 h 67"/>
                  <a:gd name="T14" fmla="*/ 2147483647 w 99"/>
                  <a:gd name="T15" fmla="*/ 2147483647 h 67"/>
                  <a:gd name="T16" fmla="*/ 2147483647 w 99"/>
                  <a:gd name="T17" fmla="*/ 2147483647 h 67"/>
                  <a:gd name="T18" fmla="*/ 2147483647 w 99"/>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7"/>
                  <a:gd name="T32" fmla="*/ 99 w 99"/>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58">
                <a:extLst>
                  <a:ext uri="{FF2B5EF4-FFF2-40B4-BE49-F238E27FC236}">
                    <a16:creationId xmlns="" xmlns:a16="http://schemas.microsoft.com/office/drawing/2014/main" id="{C8AF0855-9334-43FD-983B-45C411BA9AF5}"/>
                  </a:ext>
                </a:extLst>
              </p:cNvPr>
              <p:cNvSpPr>
                <a:spLocks/>
              </p:cNvSpPr>
              <p:nvPr/>
            </p:nvSpPr>
            <p:spPr bwMode="gray">
              <a:xfrm>
                <a:off x="3992684" y="685801"/>
                <a:ext cx="12700" cy="47625"/>
              </a:xfrm>
              <a:custGeom>
                <a:avLst/>
                <a:gdLst>
                  <a:gd name="T0" fmla="*/ 2147483647 w 27"/>
                  <a:gd name="T1" fmla="*/ 2147483647 h 98"/>
                  <a:gd name="T2" fmla="*/ 2147483647 w 27"/>
                  <a:gd name="T3" fmla="*/ 2147483647 h 98"/>
                  <a:gd name="T4" fmla="*/ 2147483647 w 27"/>
                  <a:gd name="T5" fmla="*/ 2147483647 h 98"/>
                  <a:gd name="T6" fmla="*/ 0 w 27"/>
                  <a:gd name="T7" fmla="*/ 2147483647 h 98"/>
                  <a:gd name="T8" fmla="*/ 0 w 27"/>
                  <a:gd name="T9" fmla="*/ 2147483647 h 98"/>
                  <a:gd name="T10" fmla="*/ 2147483647 w 27"/>
                  <a:gd name="T11" fmla="*/ 0 h 98"/>
                  <a:gd name="T12" fmla="*/ 2147483647 w 27"/>
                  <a:gd name="T13" fmla="*/ 2147483647 h 98"/>
                  <a:gd name="T14" fmla="*/ 2147483647 w 27"/>
                  <a:gd name="T15" fmla="*/ 2147483647 h 98"/>
                  <a:gd name="T16" fmla="*/ 2147483647 w 27"/>
                  <a:gd name="T17" fmla="*/ 2147483647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8"/>
                  <a:gd name="T29" fmla="*/ 27 w 27"/>
                  <a:gd name="T30" fmla="*/ 98 h 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59">
                <a:extLst>
                  <a:ext uri="{FF2B5EF4-FFF2-40B4-BE49-F238E27FC236}">
                    <a16:creationId xmlns="" xmlns:a16="http://schemas.microsoft.com/office/drawing/2014/main" id="{E153B92A-737A-463F-A00F-223AFA569A47}"/>
                  </a:ext>
                </a:extLst>
              </p:cNvPr>
              <p:cNvSpPr>
                <a:spLocks/>
              </p:cNvSpPr>
              <p:nvPr/>
            </p:nvSpPr>
            <p:spPr bwMode="gray">
              <a:xfrm>
                <a:off x="3902197"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60">
                <a:extLst>
                  <a:ext uri="{FF2B5EF4-FFF2-40B4-BE49-F238E27FC236}">
                    <a16:creationId xmlns="" xmlns:a16="http://schemas.microsoft.com/office/drawing/2014/main" id="{91CE8121-AB05-4A64-B721-D62BF0FA5519}"/>
                  </a:ext>
                </a:extLst>
              </p:cNvPr>
              <p:cNvSpPr>
                <a:spLocks/>
              </p:cNvSpPr>
              <p:nvPr/>
            </p:nvSpPr>
            <p:spPr bwMode="gray">
              <a:xfrm>
                <a:off x="3902197" y="717551"/>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61">
                <a:extLst>
                  <a:ext uri="{FF2B5EF4-FFF2-40B4-BE49-F238E27FC236}">
                    <a16:creationId xmlns="" xmlns:a16="http://schemas.microsoft.com/office/drawing/2014/main" id="{EE88031D-E3D0-494F-8601-51469EC0395D}"/>
                  </a:ext>
                </a:extLst>
              </p:cNvPr>
              <p:cNvSpPr>
                <a:spLocks/>
              </p:cNvSpPr>
              <p:nvPr/>
            </p:nvSpPr>
            <p:spPr bwMode="gray">
              <a:xfrm>
                <a:off x="3902197" y="736601"/>
                <a:ext cx="76200"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62">
                <a:extLst>
                  <a:ext uri="{FF2B5EF4-FFF2-40B4-BE49-F238E27FC236}">
                    <a16:creationId xmlns="" xmlns:a16="http://schemas.microsoft.com/office/drawing/2014/main" id="{7B4EC21C-5305-4309-9DE8-CF3933201A42}"/>
                  </a:ext>
                </a:extLst>
              </p:cNvPr>
              <p:cNvSpPr>
                <a:spLocks/>
              </p:cNvSpPr>
              <p:nvPr/>
            </p:nvSpPr>
            <p:spPr bwMode="gray">
              <a:xfrm>
                <a:off x="4049834" y="715963"/>
                <a:ext cx="46038" cy="33338"/>
              </a:xfrm>
              <a:custGeom>
                <a:avLst/>
                <a:gdLst>
                  <a:gd name="T0" fmla="*/ 2147483647 w 98"/>
                  <a:gd name="T1" fmla="*/ 2147483647 h 72"/>
                  <a:gd name="T2" fmla="*/ 2147483647 w 98"/>
                  <a:gd name="T3" fmla="*/ 2147483647 h 72"/>
                  <a:gd name="T4" fmla="*/ 2147483647 w 98"/>
                  <a:gd name="T5" fmla="*/ 2147483647 h 72"/>
                  <a:gd name="T6" fmla="*/ 2147483647 w 98"/>
                  <a:gd name="T7" fmla="*/ 2147483647 h 72"/>
                  <a:gd name="T8" fmla="*/ 2147483647 w 98"/>
                  <a:gd name="T9" fmla="*/ 2147483647 h 72"/>
                  <a:gd name="T10" fmla="*/ 2147483647 w 98"/>
                  <a:gd name="T11" fmla="*/ 2147483647 h 72"/>
                  <a:gd name="T12" fmla="*/ 2147483647 w 98"/>
                  <a:gd name="T13" fmla="*/ 2147483647 h 72"/>
                  <a:gd name="T14" fmla="*/ 2147483647 w 98"/>
                  <a:gd name="T15" fmla="*/ 2147483647 h 72"/>
                  <a:gd name="T16" fmla="*/ 2147483647 w 98"/>
                  <a:gd name="T17" fmla="*/ 2147483647 h 72"/>
                  <a:gd name="T18" fmla="*/ 2147483647 w 98"/>
                  <a:gd name="T19" fmla="*/ 2147483647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72"/>
                  <a:gd name="T32" fmla="*/ 98 w 9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163">
                <a:extLst>
                  <a:ext uri="{FF2B5EF4-FFF2-40B4-BE49-F238E27FC236}">
                    <a16:creationId xmlns="" xmlns:a16="http://schemas.microsoft.com/office/drawing/2014/main" id="{008FA0FC-D0D7-41E3-BF9B-2C804B535B49}"/>
                  </a:ext>
                </a:extLst>
              </p:cNvPr>
              <p:cNvSpPr>
                <a:spLocks/>
              </p:cNvSpPr>
              <p:nvPr/>
            </p:nvSpPr>
            <p:spPr bwMode="gray">
              <a:xfrm>
                <a:off x="4049834" y="735013"/>
                <a:ext cx="46038" cy="31750"/>
              </a:xfrm>
              <a:custGeom>
                <a:avLst/>
                <a:gdLst>
                  <a:gd name="T0" fmla="*/ 2147483647 w 98"/>
                  <a:gd name="T1" fmla="*/ 2147483647 h 67"/>
                  <a:gd name="T2" fmla="*/ 2147483647 w 98"/>
                  <a:gd name="T3" fmla="*/ 2147483647 h 67"/>
                  <a:gd name="T4" fmla="*/ 2147483647 w 98"/>
                  <a:gd name="T5" fmla="*/ 2147483647 h 67"/>
                  <a:gd name="T6" fmla="*/ 2147483647 w 98"/>
                  <a:gd name="T7" fmla="*/ 2147483647 h 67"/>
                  <a:gd name="T8" fmla="*/ 2147483647 w 98"/>
                  <a:gd name="T9" fmla="*/ 2147483647 h 67"/>
                  <a:gd name="T10" fmla="*/ 2147483647 w 98"/>
                  <a:gd name="T11" fmla="*/ 2147483647 h 67"/>
                  <a:gd name="T12" fmla="*/ 2147483647 w 98"/>
                  <a:gd name="T13" fmla="*/ 2147483647 h 67"/>
                  <a:gd name="T14" fmla="*/ 2147483647 w 98"/>
                  <a:gd name="T15" fmla="*/ 2147483647 h 67"/>
                  <a:gd name="T16" fmla="*/ 2147483647 w 98"/>
                  <a:gd name="T17" fmla="*/ 2147483647 h 67"/>
                  <a:gd name="T18" fmla="*/ 2147483647 w 98"/>
                  <a:gd name="T19" fmla="*/ 2147483647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7"/>
                  <a:gd name="T32" fmla="*/ 98 w 9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164">
                <a:extLst>
                  <a:ext uri="{FF2B5EF4-FFF2-40B4-BE49-F238E27FC236}">
                    <a16:creationId xmlns="" xmlns:a16="http://schemas.microsoft.com/office/drawing/2014/main" id="{E4525E79-EC30-4946-9838-10C761F17F96}"/>
                  </a:ext>
                </a:extLst>
              </p:cNvPr>
              <p:cNvSpPr>
                <a:spLocks/>
              </p:cNvSpPr>
              <p:nvPr/>
            </p:nvSpPr>
            <p:spPr bwMode="gray">
              <a:xfrm>
                <a:off x="4021259" y="736601"/>
                <a:ext cx="74613" cy="12700"/>
              </a:xfrm>
              <a:custGeom>
                <a:avLst/>
                <a:gdLst>
                  <a:gd name="T0" fmla="*/ 2147483647 w 161"/>
                  <a:gd name="T1" fmla="*/ 2147483647 h 27"/>
                  <a:gd name="T2" fmla="*/ 2147483647 w 161"/>
                  <a:gd name="T3" fmla="*/ 2147483647 h 27"/>
                  <a:gd name="T4" fmla="*/ 2147483647 w 161"/>
                  <a:gd name="T5" fmla="*/ 2147483647 h 27"/>
                  <a:gd name="T6" fmla="*/ 2147483647 w 161"/>
                  <a:gd name="T7" fmla="*/ 2147483647 h 27"/>
                  <a:gd name="T8" fmla="*/ 0 w 161"/>
                  <a:gd name="T9" fmla="*/ 2147483647 h 27"/>
                  <a:gd name="T10" fmla="*/ 2147483647 w 161"/>
                  <a:gd name="T11" fmla="*/ 0 h 27"/>
                  <a:gd name="T12" fmla="*/ 2147483647 w 161"/>
                  <a:gd name="T13" fmla="*/ 0 h 27"/>
                  <a:gd name="T14" fmla="*/ 2147483647 w 161"/>
                  <a:gd name="T15" fmla="*/ 2147483647 h 27"/>
                  <a:gd name="T16" fmla="*/ 2147483647 w 161"/>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27"/>
                  <a:gd name="T29" fmla="*/ 161 w 161"/>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65">
                <a:extLst>
                  <a:ext uri="{FF2B5EF4-FFF2-40B4-BE49-F238E27FC236}">
                    <a16:creationId xmlns="" xmlns:a16="http://schemas.microsoft.com/office/drawing/2014/main" id="{E5733923-18C7-49BA-B61E-4FD8C47C1442}"/>
                  </a:ext>
                </a:extLst>
              </p:cNvPr>
              <p:cNvSpPr>
                <a:spLocks/>
              </p:cNvSpPr>
              <p:nvPr/>
            </p:nvSpPr>
            <p:spPr bwMode="gray">
              <a:xfrm>
                <a:off x="3965697" y="742951"/>
                <a:ext cx="12700" cy="15875"/>
              </a:xfrm>
              <a:custGeom>
                <a:avLst/>
                <a:gdLst>
                  <a:gd name="T0" fmla="*/ 2147483647 w 27"/>
                  <a:gd name="T1" fmla="*/ 2147483647 h 31"/>
                  <a:gd name="T2" fmla="*/ 2147483647 w 27"/>
                  <a:gd name="T3" fmla="*/ 2147483647 h 31"/>
                  <a:gd name="T4" fmla="*/ 2147483647 w 27"/>
                  <a:gd name="T5" fmla="*/ 2147483647 h 31"/>
                  <a:gd name="T6" fmla="*/ 0 w 27"/>
                  <a:gd name="T7" fmla="*/ 2147483647 h 31"/>
                  <a:gd name="T8" fmla="*/ 0 w 27"/>
                  <a:gd name="T9" fmla="*/ 0 h 31"/>
                  <a:gd name="T10" fmla="*/ 2147483647 w 27"/>
                  <a:gd name="T11" fmla="*/ 0 h 31"/>
                  <a:gd name="T12" fmla="*/ 2147483647 w 27"/>
                  <a:gd name="T13" fmla="*/ 2147483647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27" y="31"/>
                    </a:moveTo>
                    <a:lnTo>
                      <a:pt x="27" y="31"/>
                    </a:lnTo>
                    <a:lnTo>
                      <a:pt x="0" y="31"/>
                    </a:lnTo>
                    <a:lnTo>
                      <a:pt x="0" y="0"/>
                    </a:lnTo>
                    <a:lnTo>
                      <a:pt x="27" y="0"/>
                    </a:lnTo>
                    <a:lnTo>
                      <a:pt x="27" y="31"/>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66">
                <a:extLst>
                  <a:ext uri="{FF2B5EF4-FFF2-40B4-BE49-F238E27FC236}">
                    <a16:creationId xmlns="" xmlns:a16="http://schemas.microsoft.com/office/drawing/2014/main" id="{EF7AE069-1A6B-4EA0-A4E5-C03CF8EA7758}"/>
                  </a:ext>
                </a:extLst>
              </p:cNvPr>
              <p:cNvSpPr>
                <a:spLocks/>
              </p:cNvSpPr>
              <p:nvPr/>
            </p:nvSpPr>
            <p:spPr bwMode="gray">
              <a:xfrm>
                <a:off x="3999034" y="752476"/>
                <a:ext cx="19050" cy="11113"/>
              </a:xfrm>
              <a:custGeom>
                <a:avLst/>
                <a:gdLst>
                  <a:gd name="T0" fmla="*/ 2147483647 w 40"/>
                  <a:gd name="T1" fmla="*/ 2147483647 h 26"/>
                  <a:gd name="T2" fmla="*/ 2147483647 w 40"/>
                  <a:gd name="T3" fmla="*/ 2147483647 h 26"/>
                  <a:gd name="T4" fmla="*/ 2147483647 w 40"/>
                  <a:gd name="T5" fmla="*/ 2147483647 h 26"/>
                  <a:gd name="T6" fmla="*/ 0 w 40"/>
                  <a:gd name="T7" fmla="*/ 2147483647 h 26"/>
                  <a:gd name="T8" fmla="*/ 0 w 40"/>
                  <a:gd name="T9" fmla="*/ 0 h 26"/>
                  <a:gd name="T10" fmla="*/ 2147483647 w 40"/>
                  <a:gd name="T11" fmla="*/ 0 h 26"/>
                  <a:gd name="T12" fmla="*/ 2147483647 w 40"/>
                  <a:gd name="T13" fmla="*/ 2147483647 h 26"/>
                  <a:gd name="T14" fmla="*/ 0 60000 65536"/>
                  <a:gd name="T15" fmla="*/ 0 60000 65536"/>
                  <a:gd name="T16" fmla="*/ 0 60000 65536"/>
                  <a:gd name="T17" fmla="*/ 0 60000 65536"/>
                  <a:gd name="T18" fmla="*/ 0 60000 65536"/>
                  <a:gd name="T19" fmla="*/ 0 60000 65536"/>
                  <a:gd name="T20" fmla="*/ 0 60000 65536"/>
                  <a:gd name="T21" fmla="*/ 0 w 40"/>
                  <a:gd name="T22" fmla="*/ 0 h 26"/>
                  <a:gd name="T23" fmla="*/ 40 w 40"/>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6">
                    <a:moveTo>
                      <a:pt x="40" y="26"/>
                    </a:moveTo>
                    <a:lnTo>
                      <a:pt x="40" y="26"/>
                    </a:lnTo>
                    <a:lnTo>
                      <a:pt x="0" y="26"/>
                    </a:lnTo>
                    <a:lnTo>
                      <a:pt x="0" y="0"/>
                    </a:lnTo>
                    <a:lnTo>
                      <a:pt x="40" y="0"/>
                    </a:lnTo>
                    <a:lnTo>
                      <a:pt x="40" y="2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67">
                <a:extLst>
                  <a:ext uri="{FF2B5EF4-FFF2-40B4-BE49-F238E27FC236}">
                    <a16:creationId xmlns="" xmlns:a16="http://schemas.microsoft.com/office/drawing/2014/main" id="{F7ACCE18-59C3-4358-83FD-34675BFDA5BA}"/>
                  </a:ext>
                </a:extLst>
              </p:cNvPr>
              <p:cNvSpPr>
                <a:spLocks/>
              </p:cNvSpPr>
              <p:nvPr/>
            </p:nvSpPr>
            <p:spPr bwMode="gray">
              <a:xfrm>
                <a:off x="4021259" y="727076"/>
                <a:ext cx="12700" cy="15875"/>
              </a:xfrm>
              <a:custGeom>
                <a:avLst/>
                <a:gdLst>
                  <a:gd name="T0" fmla="*/ 2147483647 w 27"/>
                  <a:gd name="T1" fmla="*/ 2147483647 h 36"/>
                  <a:gd name="T2" fmla="*/ 2147483647 w 27"/>
                  <a:gd name="T3" fmla="*/ 2147483647 h 36"/>
                  <a:gd name="T4" fmla="*/ 2147483647 w 27"/>
                  <a:gd name="T5" fmla="*/ 2147483647 h 36"/>
                  <a:gd name="T6" fmla="*/ 0 w 27"/>
                  <a:gd name="T7" fmla="*/ 2147483647 h 36"/>
                  <a:gd name="T8" fmla="*/ 0 w 27"/>
                  <a:gd name="T9" fmla="*/ 0 h 36"/>
                  <a:gd name="T10" fmla="*/ 2147483647 w 27"/>
                  <a:gd name="T11" fmla="*/ 0 h 36"/>
                  <a:gd name="T12" fmla="*/ 2147483647 w 27"/>
                  <a:gd name="T13" fmla="*/ 2147483647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36"/>
                    </a:moveTo>
                    <a:lnTo>
                      <a:pt x="27" y="36"/>
                    </a:lnTo>
                    <a:lnTo>
                      <a:pt x="0" y="36"/>
                    </a:lnTo>
                    <a:lnTo>
                      <a:pt x="0" y="0"/>
                    </a:lnTo>
                    <a:lnTo>
                      <a:pt x="27" y="0"/>
                    </a:lnTo>
                    <a:lnTo>
                      <a:pt x="27" y="36"/>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68">
                <a:extLst>
                  <a:ext uri="{FF2B5EF4-FFF2-40B4-BE49-F238E27FC236}">
                    <a16:creationId xmlns="" xmlns:a16="http://schemas.microsoft.com/office/drawing/2014/main" id="{2D733A1F-8DEA-4B1F-8920-086C03EB09B9}"/>
                  </a:ext>
                </a:extLst>
              </p:cNvPr>
              <p:cNvSpPr>
                <a:spLocks/>
              </p:cNvSpPr>
              <p:nvPr/>
            </p:nvSpPr>
            <p:spPr bwMode="gray">
              <a:xfrm>
                <a:off x="3979984" y="720726"/>
                <a:ext cx="19050" cy="12700"/>
              </a:xfrm>
              <a:custGeom>
                <a:avLst/>
                <a:gdLst>
                  <a:gd name="T0" fmla="*/ 2147483647 w 40"/>
                  <a:gd name="T1" fmla="*/ 2147483647 h 27"/>
                  <a:gd name="T2" fmla="*/ 2147483647 w 40"/>
                  <a:gd name="T3" fmla="*/ 2147483647 h 27"/>
                  <a:gd name="T4" fmla="*/ 2147483647 w 40"/>
                  <a:gd name="T5" fmla="*/ 2147483647 h 27"/>
                  <a:gd name="T6" fmla="*/ 0 w 40"/>
                  <a:gd name="T7" fmla="*/ 2147483647 h 27"/>
                  <a:gd name="T8" fmla="*/ 0 w 40"/>
                  <a:gd name="T9" fmla="*/ 0 h 27"/>
                  <a:gd name="T10" fmla="*/ 2147483647 w 40"/>
                  <a:gd name="T11" fmla="*/ 0 h 27"/>
                  <a:gd name="T12" fmla="*/ 2147483647 w 40"/>
                  <a:gd name="T13" fmla="*/ 2147483647 h 27"/>
                  <a:gd name="T14" fmla="*/ 0 60000 65536"/>
                  <a:gd name="T15" fmla="*/ 0 60000 65536"/>
                  <a:gd name="T16" fmla="*/ 0 60000 65536"/>
                  <a:gd name="T17" fmla="*/ 0 60000 65536"/>
                  <a:gd name="T18" fmla="*/ 0 60000 65536"/>
                  <a:gd name="T19" fmla="*/ 0 60000 65536"/>
                  <a:gd name="T20" fmla="*/ 0 60000 65536"/>
                  <a:gd name="T21" fmla="*/ 0 w 40"/>
                  <a:gd name="T22" fmla="*/ 0 h 27"/>
                  <a:gd name="T23" fmla="*/ 40 w 4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7">
                    <a:moveTo>
                      <a:pt x="40" y="27"/>
                    </a:moveTo>
                    <a:lnTo>
                      <a:pt x="40" y="27"/>
                    </a:lnTo>
                    <a:lnTo>
                      <a:pt x="0" y="27"/>
                    </a:lnTo>
                    <a:lnTo>
                      <a:pt x="0" y="0"/>
                    </a:lnTo>
                    <a:lnTo>
                      <a:pt x="40" y="0"/>
                    </a:lnTo>
                    <a:lnTo>
                      <a:pt x="40" y="2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69">
                <a:extLst>
                  <a:ext uri="{FF2B5EF4-FFF2-40B4-BE49-F238E27FC236}">
                    <a16:creationId xmlns="" xmlns:a16="http://schemas.microsoft.com/office/drawing/2014/main" id="{82B3545E-E51C-460F-A69D-69E292F5FA7D}"/>
                  </a:ext>
                </a:extLst>
              </p:cNvPr>
              <p:cNvSpPr>
                <a:spLocks/>
              </p:cNvSpPr>
              <p:nvPr/>
            </p:nvSpPr>
            <p:spPr bwMode="gray">
              <a:xfrm>
                <a:off x="4014909" y="739776"/>
                <a:ext cx="128588" cy="141288"/>
              </a:xfrm>
              <a:custGeom>
                <a:avLst/>
                <a:gdLst>
                  <a:gd name="T0" fmla="*/ 2147483647 w 274"/>
                  <a:gd name="T1" fmla="*/ 2147483647 h 300"/>
                  <a:gd name="T2" fmla="*/ 2147483647 w 274"/>
                  <a:gd name="T3" fmla="*/ 2147483647 h 300"/>
                  <a:gd name="T4" fmla="*/ 2147483647 w 274"/>
                  <a:gd name="T5" fmla="*/ 2147483647 h 300"/>
                  <a:gd name="T6" fmla="*/ 2147483647 w 274"/>
                  <a:gd name="T7" fmla="*/ 2147483647 h 300"/>
                  <a:gd name="T8" fmla="*/ 2147483647 w 274"/>
                  <a:gd name="T9" fmla="*/ 2147483647 h 300"/>
                  <a:gd name="T10" fmla="*/ 2147483647 w 274"/>
                  <a:gd name="T11" fmla="*/ 2147483647 h 300"/>
                  <a:gd name="T12" fmla="*/ 2147483647 w 274"/>
                  <a:gd name="T13" fmla="*/ 2147483647 h 300"/>
                  <a:gd name="T14" fmla="*/ 2147483647 w 274"/>
                  <a:gd name="T15" fmla="*/ 0 h 300"/>
                  <a:gd name="T16" fmla="*/ 2147483647 w 274"/>
                  <a:gd name="T17" fmla="*/ 2147483647 h 300"/>
                  <a:gd name="T18" fmla="*/ 2147483647 w 274"/>
                  <a:gd name="T19" fmla="*/ 2147483647 h 300"/>
                  <a:gd name="T20" fmla="*/ 2147483647 w 274"/>
                  <a:gd name="T21" fmla="*/ 2147483647 h 300"/>
                  <a:gd name="T22" fmla="*/ 2147483647 w 274"/>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4"/>
                  <a:gd name="T37" fmla="*/ 0 h 300"/>
                  <a:gd name="T38" fmla="*/ 274 w 274"/>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70">
                <a:extLst>
                  <a:ext uri="{FF2B5EF4-FFF2-40B4-BE49-F238E27FC236}">
                    <a16:creationId xmlns="" xmlns:a16="http://schemas.microsoft.com/office/drawing/2014/main" id="{758E7C7A-3865-4CDE-B3FD-3C54EEEBB98A}"/>
                  </a:ext>
                </a:extLst>
              </p:cNvPr>
              <p:cNvSpPr>
                <a:spLocks/>
              </p:cNvSpPr>
              <p:nvPr/>
            </p:nvSpPr>
            <p:spPr bwMode="gray">
              <a:xfrm>
                <a:off x="3856159" y="739776"/>
                <a:ext cx="128588" cy="141288"/>
              </a:xfrm>
              <a:custGeom>
                <a:avLst/>
                <a:gdLst>
                  <a:gd name="T0" fmla="*/ 2147483647 w 273"/>
                  <a:gd name="T1" fmla="*/ 2147483647 h 300"/>
                  <a:gd name="T2" fmla="*/ 2147483647 w 273"/>
                  <a:gd name="T3" fmla="*/ 2147483647 h 300"/>
                  <a:gd name="T4" fmla="*/ 2147483647 w 273"/>
                  <a:gd name="T5" fmla="*/ 2147483647 h 300"/>
                  <a:gd name="T6" fmla="*/ 2147483647 w 273"/>
                  <a:gd name="T7" fmla="*/ 2147483647 h 300"/>
                  <a:gd name="T8" fmla="*/ 0 w 273"/>
                  <a:gd name="T9" fmla="*/ 2147483647 h 300"/>
                  <a:gd name="T10" fmla="*/ 0 w 273"/>
                  <a:gd name="T11" fmla="*/ 2147483647 h 300"/>
                  <a:gd name="T12" fmla="*/ 2147483647 w 273"/>
                  <a:gd name="T13" fmla="*/ 0 h 300"/>
                  <a:gd name="T14" fmla="*/ 2147483647 w 273"/>
                  <a:gd name="T15" fmla="*/ 2147483647 h 300"/>
                  <a:gd name="T16" fmla="*/ 2147483647 w 273"/>
                  <a:gd name="T17" fmla="*/ 2147483647 h 300"/>
                  <a:gd name="T18" fmla="*/ 2147483647 w 273"/>
                  <a:gd name="T19" fmla="*/ 2147483647 h 300"/>
                  <a:gd name="T20" fmla="*/ 2147483647 w 273"/>
                  <a:gd name="T21" fmla="*/ 2147483647 h 300"/>
                  <a:gd name="T22" fmla="*/ 2147483647 w 273"/>
                  <a:gd name="T23" fmla="*/ 2147483647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300"/>
                  <a:gd name="T38" fmla="*/ 273 w 273"/>
                  <a:gd name="T39" fmla="*/ 300 h 3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71">
                <a:extLst>
                  <a:ext uri="{FF2B5EF4-FFF2-40B4-BE49-F238E27FC236}">
                    <a16:creationId xmlns="" xmlns:a16="http://schemas.microsoft.com/office/drawing/2014/main" id="{2E358595-36D7-4DD5-992C-2BD719117466}"/>
                  </a:ext>
                </a:extLst>
              </p:cNvPr>
              <p:cNvSpPr>
                <a:spLocks/>
              </p:cNvSpPr>
              <p:nvPr/>
            </p:nvSpPr>
            <p:spPr bwMode="gray">
              <a:xfrm>
                <a:off x="39577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72">
                <a:extLst>
                  <a:ext uri="{FF2B5EF4-FFF2-40B4-BE49-F238E27FC236}">
                    <a16:creationId xmlns="" xmlns:a16="http://schemas.microsoft.com/office/drawing/2014/main" id="{26326D42-08D0-4ADF-8B31-CEB55E22892A}"/>
                  </a:ext>
                </a:extLst>
              </p:cNvPr>
              <p:cNvSpPr>
                <a:spLocks/>
              </p:cNvSpPr>
              <p:nvPr/>
            </p:nvSpPr>
            <p:spPr bwMode="gray">
              <a:xfrm>
                <a:off x="4008559" y="857251"/>
                <a:ext cx="31750" cy="33338"/>
              </a:xfrm>
              <a:custGeom>
                <a:avLst/>
                <a:gdLst>
                  <a:gd name="T0" fmla="*/ 2147483647 w 67"/>
                  <a:gd name="T1" fmla="*/ 2147483647 h 72"/>
                  <a:gd name="T2" fmla="*/ 2147483647 w 67"/>
                  <a:gd name="T3" fmla="*/ 2147483647 h 72"/>
                  <a:gd name="T4" fmla="*/ 2147483647 w 67"/>
                  <a:gd name="T5" fmla="*/ 2147483647 h 72"/>
                  <a:gd name="T6" fmla="*/ 0 w 67"/>
                  <a:gd name="T7" fmla="*/ 2147483647 h 72"/>
                  <a:gd name="T8" fmla="*/ 2147483647 w 67"/>
                  <a:gd name="T9" fmla="*/ 0 h 72"/>
                  <a:gd name="T10" fmla="*/ 2147483647 w 67"/>
                  <a:gd name="T11" fmla="*/ 2147483647 h 72"/>
                  <a:gd name="T12" fmla="*/ 2147483647 w 67"/>
                  <a:gd name="T13" fmla="*/ 2147483647 h 72"/>
                  <a:gd name="T14" fmla="*/ 0 60000 65536"/>
                  <a:gd name="T15" fmla="*/ 0 60000 65536"/>
                  <a:gd name="T16" fmla="*/ 0 60000 65536"/>
                  <a:gd name="T17" fmla="*/ 0 60000 65536"/>
                  <a:gd name="T18" fmla="*/ 0 60000 65536"/>
                  <a:gd name="T19" fmla="*/ 0 60000 65536"/>
                  <a:gd name="T20" fmla="*/ 0 60000 65536"/>
                  <a:gd name="T21" fmla="*/ 0 w 67"/>
                  <a:gd name="T22" fmla="*/ 0 h 72"/>
                  <a:gd name="T23" fmla="*/ 67 w 67"/>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 name="组合 786">
              <a:extLst>
                <a:ext uri="{FF2B5EF4-FFF2-40B4-BE49-F238E27FC236}">
                  <a16:creationId xmlns="" xmlns:a16="http://schemas.microsoft.com/office/drawing/2014/main" id="{B7B664AB-DCD7-4222-BE4B-791555B54602}"/>
                </a:ext>
              </a:extLst>
            </p:cNvPr>
            <p:cNvGrpSpPr/>
            <p:nvPr/>
          </p:nvGrpSpPr>
          <p:grpSpPr bwMode="gray">
            <a:xfrm>
              <a:off x="1336712" y="4187588"/>
              <a:ext cx="238016" cy="155717"/>
              <a:chOff x="10004216" y="4941594"/>
              <a:chExt cx="322263" cy="271962"/>
            </a:xfrm>
            <a:solidFill>
              <a:srgbClr val="4F81BD"/>
            </a:solidFill>
          </p:grpSpPr>
          <p:sp>
            <p:nvSpPr>
              <p:cNvPr id="73" name="Freeform 44">
                <a:extLst>
                  <a:ext uri="{FF2B5EF4-FFF2-40B4-BE49-F238E27FC236}">
                    <a16:creationId xmlns="" xmlns:a16="http://schemas.microsoft.com/office/drawing/2014/main" id="{AFE290C0-7023-406B-822F-EA9A9B2FFF8D}"/>
                  </a:ext>
                </a:extLst>
              </p:cNvPr>
              <p:cNvSpPr>
                <a:spLocks/>
              </p:cNvSpPr>
              <p:nvPr/>
            </p:nvSpPr>
            <p:spPr bwMode="gray">
              <a:xfrm>
                <a:off x="10004216" y="4941594"/>
                <a:ext cx="322263" cy="261496"/>
              </a:xfrm>
              <a:custGeom>
                <a:avLst/>
                <a:gdLst>
                  <a:gd name="T0" fmla="*/ 2147483647 w 686"/>
                  <a:gd name="T1" fmla="*/ 2147483647 h 788"/>
                  <a:gd name="T2" fmla="*/ 2147483647 w 686"/>
                  <a:gd name="T3" fmla="*/ 2147483647 h 788"/>
                  <a:gd name="T4" fmla="*/ 2147483647 w 686"/>
                  <a:gd name="T5" fmla="*/ 2147483647 h 788"/>
                  <a:gd name="T6" fmla="*/ 2147483647 w 686"/>
                  <a:gd name="T7" fmla="*/ 2147483647 h 788"/>
                  <a:gd name="T8" fmla="*/ 2147483647 w 686"/>
                  <a:gd name="T9" fmla="*/ 2147483647 h 788"/>
                  <a:gd name="T10" fmla="*/ 2147483647 w 686"/>
                  <a:gd name="T11" fmla="*/ 2147483647 h 788"/>
                  <a:gd name="T12" fmla="*/ 2147483647 w 686"/>
                  <a:gd name="T13" fmla="*/ 2147483647 h 788"/>
                  <a:gd name="T14" fmla="*/ 2147483647 w 686"/>
                  <a:gd name="T15" fmla="*/ 2147483647 h 788"/>
                  <a:gd name="T16" fmla="*/ 2147483647 w 686"/>
                  <a:gd name="T17" fmla="*/ 2147483647 h 788"/>
                  <a:gd name="T18" fmla="*/ 2147483647 w 686"/>
                  <a:gd name="T19" fmla="*/ 2147483647 h 788"/>
                  <a:gd name="T20" fmla="*/ 2147483647 w 686"/>
                  <a:gd name="T21" fmla="*/ 2147483647 h 788"/>
                  <a:gd name="T22" fmla="*/ 2147483647 w 686"/>
                  <a:gd name="T23" fmla="*/ 2147483647 h 788"/>
                  <a:gd name="T24" fmla="*/ 2147483647 w 686"/>
                  <a:gd name="T25" fmla="*/ 2147483647 h 788"/>
                  <a:gd name="T26" fmla="*/ 2147483647 w 686"/>
                  <a:gd name="T27" fmla="*/ 2147483647 h 788"/>
                  <a:gd name="T28" fmla="*/ 2147483647 w 686"/>
                  <a:gd name="T29" fmla="*/ 2147483647 h 788"/>
                  <a:gd name="T30" fmla="*/ 2147483647 w 686"/>
                  <a:gd name="T31" fmla="*/ 2147483647 h 788"/>
                  <a:gd name="T32" fmla="*/ 2147483647 w 686"/>
                  <a:gd name="T33" fmla="*/ 2147483647 h 788"/>
                  <a:gd name="T34" fmla="*/ 0 w 686"/>
                  <a:gd name="T35" fmla="*/ 2147483647 h 788"/>
                  <a:gd name="T36" fmla="*/ 0 w 686"/>
                  <a:gd name="T37" fmla="*/ 2147483647 h 788"/>
                  <a:gd name="T38" fmla="*/ 2147483647 w 686"/>
                  <a:gd name="T39" fmla="*/ 0 h 788"/>
                  <a:gd name="T40" fmla="*/ 2147483647 w 686"/>
                  <a:gd name="T41" fmla="*/ 0 h 788"/>
                  <a:gd name="T42" fmla="*/ 2147483647 w 686"/>
                  <a:gd name="T43" fmla="*/ 2147483647 h 788"/>
                  <a:gd name="T44" fmla="*/ 2147483647 w 686"/>
                  <a:gd name="T45" fmla="*/ 2147483647 h 788"/>
                  <a:gd name="T46" fmla="*/ 2147483647 w 686"/>
                  <a:gd name="T47" fmla="*/ 2147483647 h 7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86"/>
                  <a:gd name="T73" fmla="*/ 0 h 788"/>
                  <a:gd name="T74" fmla="*/ 686 w 686"/>
                  <a:gd name="T75" fmla="*/ 788 h 7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86" h="788">
                    <a:moveTo>
                      <a:pt x="624" y="788"/>
                    </a:moveTo>
                    <a:lnTo>
                      <a:pt x="624" y="788"/>
                    </a:lnTo>
                    <a:lnTo>
                      <a:pt x="548" y="788"/>
                    </a:lnTo>
                    <a:cubicBezTo>
                      <a:pt x="539" y="788"/>
                      <a:pt x="531" y="781"/>
                      <a:pt x="531" y="772"/>
                    </a:cubicBezTo>
                    <a:cubicBezTo>
                      <a:pt x="531" y="763"/>
                      <a:pt x="539" y="755"/>
                      <a:pt x="548" y="755"/>
                    </a:cubicBezTo>
                    <a:lnTo>
                      <a:pt x="624" y="755"/>
                    </a:lnTo>
                    <a:cubicBezTo>
                      <a:pt x="640" y="755"/>
                      <a:pt x="653" y="744"/>
                      <a:pt x="653" y="730"/>
                    </a:cubicBezTo>
                    <a:lnTo>
                      <a:pt x="653" y="57"/>
                    </a:lnTo>
                    <a:cubicBezTo>
                      <a:pt x="653" y="44"/>
                      <a:pt x="640" y="33"/>
                      <a:pt x="624" y="33"/>
                    </a:cubicBezTo>
                    <a:lnTo>
                      <a:pt x="63" y="33"/>
                    </a:lnTo>
                    <a:cubicBezTo>
                      <a:pt x="46" y="33"/>
                      <a:pt x="33" y="44"/>
                      <a:pt x="33" y="57"/>
                    </a:cubicBezTo>
                    <a:lnTo>
                      <a:pt x="33" y="730"/>
                    </a:lnTo>
                    <a:cubicBezTo>
                      <a:pt x="33" y="744"/>
                      <a:pt x="46" y="755"/>
                      <a:pt x="63" y="755"/>
                    </a:cubicBezTo>
                    <a:lnTo>
                      <a:pt x="441" y="755"/>
                    </a:lnTo>
                    <a:cubicBezTo>
                      <a:pt x="450" y="755"/>
                      <a:pt x="458" y="763"/>
                      <a:pt x="458" y="772"/>
                    </a:cubicBezTo>
                    <a:cubicBezTo>
                      <a:pt x="458" y="781"/>
                      <a:pt x="450" y="788"/>
                      <a:pt x="441" y="788"/>
                    </a:cubicBezTo>
                    <a:lnTo>
                      <a:pt x="63" y="788"/>
                    </a:lnTo>
                    <a:cubicBezTo>
                      <a:pt x="28" y="788"/>
                      <a:pt x="0" y="762"/>
                      <a:pt x="0" y="730"/>
                    </a:cubicBezTo>
                    <a:lnTo>
                      <a:pt x="0" y="57"/>
                    </a:lnTo>
                    <a:cubicBezTo>
                      <a:pt x="0" y="26"/>
                      <a:pt x="28" y="0"/>
                      <a:pt x="63" y="0"/>
                    </a:cubicBezTo>
                    <a:lnTo>
                      <a:pt x="624" y="0"/>
                    </a:lnTo>
                    <a:cubicBezTo>
                      <a:pt x="658" y="0"/>
                      <a:pt x="686" y="26"/>
                      <a:pt x="686" y="57"/>
                    </a:cubicBezTo>
                    <a:lnTo>
                      <a:pt x="686" y="730"/>
                    </a:lnTo>
                    <a:cubicBezTo>
                      <a:pt x="686" y="762"/>
                      <a:pt x="658" y="788"/>
                      <a:pt x="624" y="78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52">
                <a:extLst>
                  <a:ext uri="{FF2B5EF4-FFF2-40B4-BE49-F238E27FC236}">
                    <a16:creationId xmlns="" xmlns:a16="http://schemas.microsoft.com/office/drawing/2014/main" id="{174F970E-3B87-4B60-8665-6B66E016606C}"/>
                  </a:ext>
                </a:extLst>
              </p:cNvPr>
              <p:cNvSpPr>
                <a:spLocks noEditPoints="1"/>
              </p:cNvSpPr>
              <p:nvPr/>
            </p:nvSpPr>
            <p:spPr bwMode="gray">
              <a:xfrm>
                <a:off x="10056604" y="5006681"/>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53">
                <a:extLst>
                  <a:ext uri="{FF2B5EF4-FFF2-40B4-BE49-F238E27FC236}">
                    <a16:creationId xmlns="" xmlns:a16="http://schemas.microsoft.com/office/drawing/2014/main" id="{D1307A9A-549A-4E16-8A71-9E0888F47D52}"/>
                  </a:ext>
                </a:extLst>
              </p:cNvPr>
              <p:cNvSpPr>
                <a:spLocks noEditPoints="1"/>
              </p:cNvSpPr>
              <p:nvPr/>
            </p:nvSpPr>
            <p:spPr bwMode="gray">
              <a:xfrm>
                <a:off x="10224879" y="5006681"/>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54">
                <a:extLst>
                  <a:ext uri="{FF2B5EF4-FFF2-40B4-BE49-F238E27FC236}">
                    <a16:creationId xmlns="" xmlns:a16="http://schemas.microsoft.com/office/drawing/2014/main" id="{0CE47F3D-6C13-42B1-A864-989E9688AC6E}"/>
                  </a:ext>
                </a:extLst>
              </p:cNvPr>
              <p:cNvSpPr>
                <a:spLocks noEditPoints="1"/>
              </p:cNvSpPr>
              <p:nvPr/>
            </p:nvSpPr>
            <p:spPr bwMode="gray">
              <a:xfrm>
                <a:off x="10056604" y="5105106"/>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55">
                <a:extLst>
                  <a:ext uri="{FF2B5EF4-FFF2-40B4-BE49-F238E27FC236}">
                    <a16:creationId xmlns="" xmlns:a16="http://schemas.microsoft.com/office/drawing/2014/main" id="{17F8EB4D-1656-429A-8299-A04659235DB1}"/>
                  </a:ext>
                </a:extLst>
              </p:cNvPr>
              <p:cNvSpPr>
                <a:spLocks noEditPoints="1"/>
              </p:cNvSpPr>
              <p:nvPr/>
            </p:nvSpPr>
            <p:spPr bwMode="gray">
              <a:xfrm>
                <a:off x="10224879" y="5105106"/>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56">
                <a:extLst>
                  <a:ext uri="{FF2B5EF4-FFF2-40B4-BE49-F238E27FC236}">
                    <a16:creationId xmlns="" xmlns:a16="http://schemas.microsoft.com/office/drawing/2014/main" id="{4CC09437-2770-43BD-A96C-765C224DF52D}"/>
                  </a:ext>
                </a:extLst>
              </p:cNvPr>
              <p:cNvSpPr>
                <a:spLocks/>
              </p:cNvSpPr>
              <p:nvPr/>
            </p:nvSpPr>
            <p:spPr bwMode="gray">
              <a:xfrm>
                <a:off x="10091529" y="5024144"/>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57">
                <a:extLst>
                  <a:ext uri="{FF2B5EF4-FFF2-40B4-BE49-F238E27FC236}">
                    <a16:creationId xmlns="" xmlns:a16="http://schemas.microsoft.com/office/drawing/2014/main" id="{1779C0FC-7191-4201-92FD-634377E74D63}"/>
                  </a:ext>
                </a:extLst>
              </p:cNvPr>
              <p:cNvSpPr>
                <a:spLocks/>
              </p:cNvSpPr>
              <p:nvPr/>
            </p:nvSpPr>
            <p:spPr bwMode="gray">
              <a:xfrm>
                <a:off x="10091529" y="5122569"/>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58">
                <a:extLst>
                  <a:ext uri="{FF2B5EF4-FFF2-40B4-BE49-F238E27FC236}">
                    <a16:creationId xmlns="" xmlns:a16="http://schemas.microsoft.com/office/drawing/2014/main" id="{802B9277-3047-432E-A233-96028DCCB06F}"/>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302" y="171"/>
                    </a:moveTo>
                    <a:lnTo>
                      <a:pt x="302" y="171"/>
                    </a:lnTo>
                    <a:cubicBezTo>
                      <a:pt x="300" y="171"/>
                      <a:pt x="297" y="170"/>
                      <a:pt x="295" y="169"/>
                    </a:cubicBezTo>
                    <a:lnTo>
                      <a:pt x="11" y="34"/>
                    </a:lnTo>
                    <a:cubicBezTo>
                      <a:pt x="3" y="30"/>
                      <a:pt x="0" y="20"/>
                      <a:pt x="3" y="12"/>
                    </a:cubicBezTo>
                    <a:cubicBezTo>
                      <a:pt x="7" y="4"/>
                      <a:pt x="17" y="0"/>
                      <a:pt x="25" y="4"/>
                    </a:cubicBezTo>
                    <a:lnTo>
                      <a:pt x="309" y="140"/>
                    </a:lnTo>
                    <a:cubicBezTo>
                      <a:pt x="317" y="143"/>
                      <a:pt x="321" y="153"/>
                      <a:pt x="317" y="162"/>
                    </a:cubicBezTo>
                    <a:cubicBezTo>
                      <a:pt x="314" y="167"/>
                      <a:pt x="308" y="171"/>
                      <a:pt x="302"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59">
                <a:extLst>
                  <a:ext uri="{FF2B5EF4-FFF2-40B4-BE49-F238E27FC236}">
                    <a16:creationId xmlns="" xmlns:a16="http://schemas.microsoft.com/office/drawing/2014/main" id="{C624533F-3754-4CEB-BD6B-1269047C93EC}"/>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18" y="171"/>
                    </a:moveTo>
                    <a:lnTo>
                      <a:pt x="18" y="171"/>
                    </a:lnTo>
                    <a:cubicBezTo>
                      <a:pt x="12" y="171"/>
                      <a:pt x="6" y="167"/>
                      <a:pt x="3" y="162"/>
                    </a:cubicBezTo>
                    <a:cubicBezTo>
                      <a:pt x="0" y="153"/>
                      <a:pt x="3" y="143"/>
                      <a:pt x="11" y="140"/>
                    </a:cubicBezTo>
                    <a:lnTo>
                      <a:pt x="295" y="4"/>
                    </a:lnTo>
                    <a:cubicBezTo>
                      <a:pt x="303" y="0"/>
                      <a:pt x="313" y="4"/>
                      <a:pt x="317" y="12"/>
                    </a:cubicBezTo>
                    <a:cubicBezTo>
                      <a:pt x="321" y="20"/>
                      <a:pt x="317" y="30"/>
                      <a:pt x="309" y="34"/>
                    </a:cubicBezTo>
                    <a:lnTo>
                      <a:pt x="25" y="169"/>
                    </a:lnTo>
                    <a:cubicBezTo>
                      <a:pt x="23" y="170"/>
                      <a:pt x="21" y="171"/>
                      <a:pt x="18"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60">
                <a:extLst>
                  <a:ext uri="{FF2B5EF4-FFF2-40B4-BE49-F238E27FC236}">
                    <a16:creationId xmlns="" xmlns:a16="http://schemas.microsoft.com/office/drawing/2014/main" id="{0501AEA6-A4FE-4C42-A25B-510CF736584A}"/>
                  </a:ext>
                </a:extLst>
              </p:cNvPr>
              <p:cNvSpPr>
                <a:spLocks/>
              </p:cNvSpPr>
              <p:nvPr/>
            </p:nvSpPr>
            <p:spPr bwMode="gray">
              <a:xfrm>
                <a:off x="10196304" y="5180218"/>
                <a:ext cx="31750" cy="33338"/>
              </a:xfrm>
              <a:custGeom>
                <a:avLst/>
                <a:gdLst>
                  <a:gd name="T0" fmla="*/ 2147483647 w 68"/>
                  <a:gd name="T1" fmla="*/ 2147483647 h 68"/>
                  <a:gd name="T2" fmla="*/ 2147483647 w 68"/>
                  <a:gd name="T3" fmla="*/ 2147483647 h 68"/>
                  <a:gd name="T4" fmla="*/ 0 w 68"/>
                  <a:gd name="T5" fmla="*/ 2147483647 h 68"/>
                  <a:gd name="T6" fmla="*/ 2147483647 w 68"/>
                  <a:gd name="T7" fmla="*/ 0 h 68"/>
                  <a:gd name="T8" fmla="*/ 2147483647 w 68"/>
                  <a:gd name="T9" fmla="*/ 2147483647 h 68"/>
                  <a:gd name="T10" fmla="*/ 2147483647 w 68"/>
                  <a:gd name="T11" fmla="*/ 2147483647 h 68"/>
                  <a:gd name="T12" fmla="*/ 0 60000 65536"/>
                  <a:gd name="T13" fmla="*/ 0 60000 65536"/>
                  <a:gd name="T14" fmla="*/ 0 60000 65536"/>
                  <a:gd name="T15" fmla="*/ 0 60000 65536"/>
                  <a:gd name="T16" fmla="*/ 0 60000 65536"/>
                  <a:gd name="T17" fmla="*/ 0 60000 65536"/>
                  <a:gd name="T18" fmla="*/ 0 w 68"/>
                  <a:gd name="T19" fmla="*/ 0 h 68"/>
                  <a:gd name="T20" fmla="*/ 68 w 68"/>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68" h="68">
                    <a:moveTo>
                      <a:pt x="34" y="68"/>
                    </a:moveTo>
                    <a:lnTo>
                      <a:pt x="34" y="68"/>
                    </a:lnTo>
                    <a:cubicBezTo>
                      <a:pt x="15" y="68"/>
                      <a:pt x="0" y="53"/>
                      <a:pt x="0" y="34"/>
                    </a:cubicBezTo>
                    <a:cubicBezTo>
                      <a:pt x="0" y="15"/>
                      <a:pt x="15" y="0"/>
                      <a:pt x="34" y="0"/>
                    </a:cubicBezTo>
                    <a:cubicBezTo>
                      <a:pt x="53" y="0"/>
                      <a:pt x="68" y="15"/>
                      <a:pt x="68" y="34"/>
                    </a:cubicBezTo>
                    <a:cubicBezTo>
                      <a:pt x="68" y="53"/>
                      <a:pt x="53" y="68"/>
                      <a:pt x="34" y="6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61">
                <a:extLst>
                  <a:ext uri="{FF2B5EF4-FFF2-40B4-BE49-F238E27FC236}">
                    <a16:creationId xmlns="" xmlns:a16="http://schemas.microsoft.com/office/drawing/2014/main" id="{D1C1712A-E32D-49CF-97D0-64A8B3884717}"/>
                  </a:ext>
                </a:extLst>
              </p:cNvPr>
              <p:cNvSpPr>
                <a:spLocks/>
              </p:cNvSpPr>
              <p:nvPr/>
            </p:nvSpPr>
            <p:spPr bwMode="gray">
              <a:xfrm>
                <a:off x="10245516" y="5180218"/>
                <a:ext cx="31750" cy="33338"/>
              </a:xfrm>
              <a:custGeom>
                <a:avLst/>
                <a:gdLst>
                  <a:gd name="T0" fmla="*/ 2147483647 w 69"/>
                  <a:gd name="T1" fmla="*/ 2147483647 h 69"/>
                  <a:gd name="T2" fmla="*/ 2147483647 w 69"/>
                  <a:gd name="T3" fmla="*/ 2147483647 h 69"/>
                  <a:gd name="T4" fmla="*/ 0 w 69"/>
                  <a:gd name="T5" fmla="*/ 2147483647 h 69"/>
                  <a:gd name="T6" fmla="*/ 2147483647 w 69"/>
                  <a:gd name="T7" fmla="*/ 0 h 69"/>
                  <a:gd name="T8" fmla="*/ 2147483647 w 69"/>
                  <a:gd name="T9" fmla="*/ 2147483647 h 69"/>
                  <a:gd name="T10" fmla="*/ 2147483647 w 69"/>
                  <a:gd name="T11" fmla="*/ 2147483647 h 69"/>
                  <a:gd name="T12" fmla="*/ 0 60000 65536"/>
                  <a:gd name="T13" fmla="*/ 0 60000 65536"/>
                  <a:gd name="T14" fmla="*/ 0 60000 65536"/>
                  <a:gd name="T15" fmla="*/ 0 60000 65536"/>
                  <a:gd name="T16" fmla="*/ 0 60000 65536"/>
                  <a:gd name="T17" fmla="*/ 0 60000 65536"/>
                  <a:gd name="T18" fmla="*/ 0 w 69"/>
                  <a:gd name="T19" fmla="*/ 0 h 69"/>
                  <a:gd name="T20" fmla="*/ 69 w 69"/>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69" h="69">
                    <a:moveTo>
                      <a:pt x="34" y="69"/>
                    </a:moveTo>
                    <a:lnTo>
                      <a:pt x="34" y="69"/>
                    </a:lnTo>
                    <a:cubicBezTo>
                      <a:pt x="15" y="69"/>
                      <a:pt x="0" y="53"/>
                      <a:pt x="0" y="34"/>
                    </a:cubicBezTo>
                    <a:cubicBezTo>
                      <a:pt x="0" y="15"/>
                      <a:pt x="15" y="0"/>
                      <a:pt x="34" y="0"/>
                    </a:cubicBezTo>
                    <a:cubicBezTo>
                      <a:pt x="53" y="0"/>
                      <a:pt x="69" y="15"/>
                      <a:pt x="69" y="34"/>
                    </a:cubicBezTo>
                    <a:cubicBezTo>
                      <a:pt x="69" y="53"/>
                      <a:pt x="53" y="69"/>
                      <a:pt x="34" y="69"/>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 name="组合 798">
              <a:extLst>
                <a:ext uri="{FF2B5EF4-FFF2-40B4-BE49-F238E27FC236}">
                  <a16:creationId xmlns="" xmlns:a16="http://schemas.microsoft.com/office/drawing/2014/main" id="{AC04028D-8E94-4F02-A64B-6498842B55DC}"/>
                </a:ext>
              </a:extLst>
            </p:cNvPr>
            <p:cNvGrpSpPr/>
            <p:nvPr/>
          </p:nvGrpSpPr>
          <p:grpSpPr bwMode="gray">
            <a:xfrm>
              <a:off x="1870506" y="4187588"/>
              <a:ext cx="238016" cy="155717"/>
              <a:chOff x="10004216" y="4941594"/>
              <a:chExt cx="322263" cy="271962"/>
            </a:xfrm>
            <a:solidFill>
              <a:srgbClr val="4F81BD"/>
            </a:solidFill>
          </p:grpSpPr>
          <p:sp>
            <p:nvSpPr>
              <p:cNvPr id="62" name="Freeform 44">
                <a:extLst>
                  <a:ext uri="{FF2B5EF4-FFF2-40B4-BE49-F238E27FC236}">
                    <a16:creationId xmlns="" xmlns:a16="http://schemas.microsoft.com/office/drawing/2014/main" id="{2ED2B290-AF53-4767-9798-2D38AFB31A37}"/>
                  </a:ext>
                </a:extLst>
              </p:cNvPr>
              <p:cNvSpPr>
                <a:spLocks/>
              </p:cNvSpPr>
              <p:nvPr/>
            </p:nvSpPr>
            <p:spPr bwMode="gray">
              <a:xfrm>
                <a:off x="10004216" y="4941594"/>
                <a:ext cx="322263" cy="261496"/>
              </a:xfrm>
              <a:custGeom>
                <a:avLst/>
                <a:gdLst>
                  <a:gd name="T0" fmla="*/ 2147483647 w 686"/>
                  <a:gd name="T1" fmla="*/ 2147483647 h 788"/>
                  <a:gd name="T2" fmla="*/ 2147483647 w 686"/>
                  <a:gd name="T3" fmla="*/ 2147483647 h 788"/>
                  <a:gd name="T4" fmla="*/ 2147483647 w 686"/>
                  <a:gd name="T5" fmla="*/ 2147483647 h 788"/>
                  <a:gd name="T6" fmla="*/ 2147483647 w 686"/>
                  <a:gd name="T7" fmla="*/ 2147483647 h 788"/>
                  <a:gd name="T8" fmla="*/ 2147483647 w 686"/>
                  <a:gd name="T9" fmla="*/ 2147483647 h 788"/>
                  <a:gd name="T10" fmla="*/ 2147483647 w 686"/>
                  <a:gd name="T11" fmla="*/ 2147483647 h 788"/>
                  <a:gd name="T12" fmla="*/ 2147483647 w 686"/>
                  <a:gd name="T13" fmla="*/ 2147483647 h 788"/>
                  <a:gd name="T14" fmla="*/ 2147483647 w 686"/>
                  <a:gd name="T15" fmla="*/ 2147483647 h 788"/>
                  <a:gd name="T16" fmla="*/ 2147483647 w 686"/>
                  <a:gd name="T17" fmla="*/ 2147483647 h 788"/>
                  <a:gd name="T18" fmla="*/ 2147483647 w 686"/>
                  <a:gd name="T19" fmla="*/ 2147483647 h 788"/>
                  <a:gd name="T20" fmla="*/ 2147483647 w 686"/>
                  <a:gd name="T21" fmla="*/ 2147483647 h 788"/>
                  <a:gd name="T22" fmla="*/ 2147483647 w 686"/>
                  <a:gd name="T23" fmla="*/ 2147483647 h 788"/>
                  <a:gd name="T24" fmla="*/ 2147483647 w 686"/>
                  <a:gd name="T25" fmla="*/ 2147483647 h 788"/>
                  <a:gd name="T26" fmla="*/ 2147483647 w 686"/>
                  <a:gd name="T27" fmla="*/ 2147483647 h 788"/>
                  <a:gd name="T28" fmla="*/ 2147483647 w 686"/>
                  <a:gd name="T29" fmla="*/ 2147483647 h 788"/>
                  <a:gd name="T30" fmla="*/ 2147483647 w 686"/>
                  <a:gd name="T31" fmla="*/ 2147483647 h 788"/>
                  <a:gd name="T32" fmla="*/ 2147483647 w 686"/>
                  <a:gd name="T33" fmla="*/ 2147483647 h 788"/>
                  <a:gd name="T34" fmla="*/ 0 w 686"/>
                  <a:gd name="T35" fmla="*/ 2147483647 h 788"/>
                  <a:gd name="T36" fmla="*/ 0 w 686"/>
                  <a:gd name="T37" fmla="*/ 2147483647 h 788"/>
                  <a:gd name="T38" fmla="*/ 2147483647 w 686"/>
                  <a:gd name="T39" fmla="*/ 0 h 788"/>
                  <a:gd name="T40" fmla="*/ 2147483647 w 686"/>
                  <a:gd name="T41" fmla="*/ 0 h 788"/>
                  <a:gd name="T42" fmla="*/ 2147483647 w 686"/>
                  <a:gd name="T43" fmla="*/ 2147483647 h 788"/>
                  <a:gd name="T44" fmla="*/ 2147483647 w 686"/>
                  <a:gd name="T45" fmla="*/ 2147483647 h 788"/>
                  <a:gd name="T46" fmla="*/ 2147483647 w 686"/>
                  <a:gd name="T47" fmla="*/ 2147483647 h 7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86"/>
                  <a:gd name="T73" fmla="*/ 0 h 788"/>
                  <a:gd name="T74" fmla="*/ 686 w 686"/>
                  <a:gd name="T75" fmla="*/ 788 h 7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86" h="788">
                    <a:moveTo>
                      <a:pt x="624" y="788"/>
                    </a:moveTo>
                    <a:lnTo>
                      <a:pt x="624" y="788"/>
                    </a:lnTo>
                    <a:lnTo>
                      <a:pt x="548" y="788"/>
                    </a:lnTo>
                    <a:cubicBezTo>
                      <a:pt x="539" y="788"/>
                      <a:pt x="531" y="781"/>
                      <a:pt x="531" y="772"/>
                    </a:cubicBezTo>
                    <a:cubicBezTo>
                      <a:pt x="531" y="763"/>
                      <a:pt x="539" y="755"/>
                      <a:pt x="548" y="755"/>
                    </a:cubicBezTo>
                    <a:lnTo>
                      <a:pt x="624" y="755"/>
                    </a:lnTo>
                    <a:cubicBezTo>
                      <a:pt x="640" y="755"/>
                      <a:pt x="653" y="744"/>
                      <a:pt x="653" y="730"/>
                    </a:cubicBezTo>
                    <a:lnTo>
                      <a:pt x="653" y="57"/>
                    </a:lnTo>
                    <a:cubicBezTo>
                      <a:pt x="653" y="44"/>
                      <a:pt x="640" y="33"/>
                      <a:pt x="624" y="33"/>
                    </a:cubicBezTo>
                    <a:lnTo>
                      <a:pt x="63" y="33"/>
                    </a:lnTo>
                    <a:cubicBezTo>
                      <a:pt x="46" y="33"/>
                      <a:pt x="33" y="44"/>
                      <a:pt x="33" y="57"/>
                    </a:cubicBezTo>
                    <a:lnTo>
                      <a:pt x="33" y="730"/>
                    </a:lnTo>
                    <a:cubicBezTo>
                      <a:pt x="33" y="744"/>
                      <a:pt x="46" y="755"/>
                      <a:pt x="63" y="755"/>
                    </a:cubicBezTo>
                    <a:lnTo>
                      <a:pt x="441" y="755"/>
                    </a:lnTo>
                    <a:cubicBezTo>
                      <a:pt x="450" y="755"/>
                      <a:pt x="458" y="763"/>
                      <a:pt x="458" y="772"/>
                    </a:cubicBezTo>
                    <a:cubicBezTo>
                      <a:pt x="458" y="781"/>
                      <a:pt x="450" y="788"/>
                      <a:pt x="441" y="788"/>
                    </a:cubicBezTo>
                    <a:lnTo>
                      <a:pt x="63" y="788"/>
                    </a:lnTo>
                    <a:cubicBezTo>
                      <a:pt x="28" y="788"/>
                      <a:pt x="0" y="762"/>
                      <a:pt x="0" y="730"/>
                    </a:cubicBezTo>
                    <a:lnTo>
                      <a:pt x="0" y="57"/>
                    </a:lnTo>
                    <a:cubicBezTo>
                      <a:pt x="0" y="26"/>
                      <a:pt x="28" y="0"/>
                      <a:pt x="63" y="0"/>
                    </a:cubicBezTo>
                    <a:lnTo>
                      <a:pt x="624" y="0"/>
                    </a:lnTo>
                    <a:cubicBezTo>
                      <a:pt x="658" y="0"/>
                      <a:pt x="686" y="26"/>
                      <a:pt x="686" y="57"/>
                    </a:cubicBezTo>
                    <a:lnTo>
                      <a:pt x="686" y="730"/>
                    </a:lnTo>
                    <a:cubicBezTo>
                      <a:pt x="686" y="762"/>
                      <a:pt x="658" y="788"/>
                      <a:pt x="624" y="78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52">
                <a:extLst>
                  <a:ext uri="{FF2B5EF4-FFF2-40B4-BE49-F238E27FC236}">
                    <a16:creationId xmlns="" xmlns:a16="http://schemas.microsoft.com/office/drawing/2014/main" id="{22235930-D976-4409-B45F-35954093600D}"/>
                  </a:ext>
                </a:extLst>
              </p:cNvPr>
              <p:cNvSpPr>
                <a:spLocks noEditPoints="1"/>
              </p:cNvSpPr>
              <p:nvPr/>
            </p:nvSpPr>
            <p:spPr bwMode="gray">
              <a:xfrm>
                <a:off x="10056604" y="5006681"/>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53">
                <a:extLst>
                  <a:ext uri="{FF2B5EF4-FFF2-40B4-BE49-F238E27FC236}">
                    <a16:creationId xmlns="" xmlns:a16="http://schemas.microsoft.com/office/drawing/2014/main" id="{00CF1B5E-EE97-435A-B97E-765136112508}"/>
                  </a:ext>
                </a:extLst>
              </p:cNvPr>
              <p:cNvSpPr>
                <a:spLocks noEditPoints="1"/>
              </p:cNvSpPr>
              <p:nvPr/>
            </p:nvSpPr>
            <p:spPr bwMode="gray">
              <a:xfrm>
                <a:off x="10224879" y="5006681"/>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54">
                <a:extLst>
                  <a:ext uri="{FF2B5EF4-FFF2-40B4-BE49-F238E27FC236}">
                    <a16:creationId xmlns="" xmlns:a16="http://schemas.microsoft.com/office/drawing/2014/main" id="{1BA17E6F-E3E4-4253-A01D-1DC5E3FEF10A}"/>
                  </a:ext>
                </a:extLst>
              </p:cNvPr>
              <p:cNvSpPr>
                <a:spLocks noEditPoints="1"/>
              </p:cNvSpPr>
              <p:nvPr/>
            </p:nvSpPr>
            <p:spPr bwMode="gray">
              <a:xfrm>
                <a:off x="10056604" y="5105106"/>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55">
                <a:extLst>
                  <a:ext uri="{FF2B5EF4-FFF2-40B4-BE49-F238E27FC236}">
                    <a16:creationId xmlns="" xmlns:a16="http://schemas.microsoft.com/office/drawing/2014/main" id="{466ADE04-B168-4926-B83E-E84EC4B2EC9B}"/>
                  </a:ext>
                </a:extLst>
              </p:cNvPr>
              <p:cNvSpPr>
                <a:spLocks noEditPoints="1"/>
              </p:cNvSpPr>
              <p:nvPr/>
            </p:nvSpPr>
            <p:spPr bwMode="gray">
              <a:xfrm>
                <a:off x="10224879" y="5105106"/>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56">
                <a:extLst>
                  <a:ext uri="{FF2B5EF4-FFF2-40B4-BE49-F238E27FC236}">
                    <a16:creationId xmlns="" xmlns:a16="http://schemas.microsoft.com/office/drawing/2014/main" id="{384AC2F8-F187-4A56-BF42-DCEF184E8F9D}"/>
                  </a:ext>
                </a:extLst>
              </p:cNvPr>
              <p:cNvSpPr>
                <a:spLocks/>
              </p:cNvSpPr>
              <p:nvPr/>
            </p:nvSpPr>
            <p:spPr bwMode="gray">
              <a:xfrm>
                <a:off x="10091529" y="5024144"/>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57">
                <a:extLst>
                  <a:ext uri="{FF2B5EF4-FFF2-40B4-BE49-F238E27FC236}">
                    <a16:creationId xmlns="" xmlns:a16="http://schemas.microsoft.com/office/drawing/2014/main" id="{64A85EDB-5F7B-4F1B-8BAC-D39998EB15C6}"/>
                  </a:ext>
                </a:extLst>
              </p:cNvPr>
              <p:cNvSpPr>
                <a:spLocks/>
              </p:cNvSpPr>
              <p:nvPr/>
            </p:nvSpPr>
            <p:spPr bwMode="gray">
              <a:xfrm>
                <a:off x="10091529" y="5122569"/>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58">
                <a:extLst>
                  <a:ext uri="{FF2B5EF4-FFF2-40B4-BE49-F238E27FC236}">
                    <a16:creationId xmlns="" xmlns:a16="http://schemas.microsoft.com/office/drawing/2014/main" id="{A168FA06-C2D5-4FB2-9DE4-3575D7174E02}"/>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302" y="171"/>
                    </a:moveTo>
                    <a:lnTo>
                      <a:pt x="302" y="171"/>
                    </a:lnTo>
                    <a:cubicBezTo>
                      <a:pt x="300" y="171"/>
                      <a:pt x="297" y="170"/>
                      <a:pt x="295" y="169"/>
                    </a:cubicBezTo>
                    <a:lnTo>
                      <a:pt x="11" y="34"/>
                    </a:lnTo>
                    <a:cubicBezTo>
                      <a:pt x="3" y="30"/>
                      <a:pt x="0" y="20"/>
                      <a:pt x="3" y="12"/>
                    </a:cubicBezTo>
                    <a:cubicBezTo>
                      <a:pt x="7" y="4"/>
                      <a:pt x="17" y="0"/>
                      <a:pt x="25" y="4"/>
                    </a:cubicBezTo>
                    <a:lnTo>
                      <a:pt x="309" y="140"/>
                    </a:lnTo>
                    <a:cubicBezTo>
                      <a:pt x="317" y="143"/>
                      <a:pt x="321" y="153"/>
                      <a:pt x="317" y="162"/>
                    </a:cubicBezTo>
                    <a:cubicBezTo>
                      <a:pt x="314" y="167"/>
                      <a:pt x="308" y="171"/>
                      <a:pt x="302"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59">
                <a:extLst>
                  <a:ext uri="{FF2B5EF4-FFF2-40B4-BE49-F238E27FC236}">
                    <a16:creationId xmlns="" xmlns:a16="http://schemas.microsoft.com/office/drawing/2014/main" id="{EAE75052-DB2A-43E5-9546-2B2306DEB77B}"/>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18" y="171"/>
                    </a:moveTo>
                    <a:lnTo>
                      <a:pt x="18" y="171"/>
                    </a:lnTo>
                    <a:cubicBezTo>
                      <a:pt x="12" y="171"/>
                      <a:pt x="6" y="167"/>
                      <a:pt x="3" y="162"/>
                    </a:cubicBezTo>
                    <a:cubicBezTo>
                      <a:pt x="0" y="153"/>
                      <a:pt x="3" y="143"/>
                      <a:pt x="11" y="140"/>
                    </a:cubicBezTo>
                    <a:lnTo>
                      <a:pt x="295" y="4"/>
                    </a:lnTo>
                    <a:cubicBezTo>
                      <a:pt x="303" y="0"/>
                      <a:pt x="313" y="4"/>
                      <a:pt x="317" y="12"/>
                    </a:cubicBezTo>
                    <a:cubicBezTo>
                      <a:pt x="321" y="20"/>
                      <a:pt x="317" y="30"/>
                      <a:pt x="309" y="34"/>
                    </a:cubicBezTo>
                    <a:lnTo>
                      <a:pt x="25" y="169"/>
                    </a:lnTo>
                    <a:cubicBezTo>
                      <a:pt x="23" y="170"/>
                      <a:pt x="21" y="171"/>
                      <a:pt x="18"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60">
                <a:extLst>
                  <a:ext uri="{FF2B5EF4-FFF2-40B4-BE49-F238E27FC236}">
                    <a16:creationId xmlns="" xmlns:a16="http://schemas.microsoft.com/office/drawing/2014/main" id="{260D3E23-2E61-42E4-A954-5C4C7D7C8151}"/>
                  </a:ext>
                </a:extLst>
              </p:cNvPr>
              <p:cNvSpPr>
                <a:spLocks/>
              </p:cNvSpPr>
              <p:nvPr/>
            </p:nvSpPr>
            <p:spPr bwMode="gray">
              <a:xfrm>
                <a:off x="10196304" y="5180218"/>
                <a:ext cx="31750" cy="33338"/>
              </a:xfrm>
              <a:custGeom>
                <a:avLst/>
                <a:gdLst>
                  <a:gd name="T0" fmla="*/ 2147483647 w 68"/>
                  <a:gd name="T1" fmla="*/ 2147483647 h 68"/>
                  <a:gd name="T2" fmla="*/ 2147483647 w 68"/>
                  <a:gd name="T3" fmla="*/ 2147483647 h 68"/>
                  <a:gd name="T4" fmla="*/ 0 w 68"/>
                  <a:gd name="T5" fmla="*/ 2147483647 h 68"/>
                  <a:gd name="T6" fmla="*/ 2147483647 w 68"/>
                  <a:gd name="T7" fmla="*/ 0 h 68"/>
                  <a:gd name="T8" fmla="*/ 2147483647 w 68"/>
                  <a:gd name="T9" fmla="*/ 2147483647 h 68"/>
                  <a:gd name="T10" fmla="*/ 2147483647 w 68"/>
                  <a:gd name="T11" fmla="*/ 2147483647 h 68"/>
                  <a:gd name="T12" fmla="*/ 0 60000 65536"/>
                  <a:gd name="T13" fmla="*/ 0 60000 65536"/>
                  <a:gd name="T14" fmla="*/ 0 60000 65536"/>
                  <a:gd name="T15" fmla="*/ 0 60000 65536"/>
                  <a:gd name="T16" fmla="*/ 0 60000 65536"/>
                  <a:gd name="T17" fmla="*/ 0 60000 65536"/>
                  <a:gd name="T18" fmla="*/ 0 w 68"/>
                  <a:gd name="T19" fmla="*/ 0 h 68"/>
                  <a:gd name="T20" fmla="*/ 68 w 68"/>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68" h="68">
                    <a:moveTo>
                      <a:pt x="34" y="68"/>
                    </a:moveTo>
                    <a:lnTo>
                      <a:pt x="34" y="68"/>
                    </a:lnTo>
                    <a:cubicBezTo>
                      <a:pt x="15" y="68"/>
                      <a:pt x="0" y="53"/>
                      <a:pt x="0" y="34"/>
                    </a:cubicBezTo>
                    <a:cubicBezTo>
                      <a:pt x="0" y="15"/>
                      <a:pt x="15" y="0"/>
                      <a:pt x="34" y="0"/>
                    </a:cubicBezTo>
                    <a:cubicBezTo>
                      <a:pt x="53" y="0"/>
                      <a:pt x="68" y="15"/>
                      <a:pt x="68" y="34"/>
                    </a:cubicBezTo>
                    <a:cubicBezTo>
                      <a:pt x="68" y="53"/>
                      <a:pt x="53" y="68"/>
                      <a:pt x="34" y="6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61">
                <a:extLst>
                  <a:ext uri="{FF2B5EF4-FFF2-40B4-BE49-F238E27FC236}">
                    <a16:creationId xmlns="" xmlns:a16="http://schemas.microsoft.com/office/drawing/2014/main" id="{B62D798F-2980-4FB0-B543-ED6AE7CBB722}"/>
                  </a:ext>
                </a:extLst>
              </p:cNvPr>
              <p:cNvSpPr>
                <a:spLocks/>
              </p:cNvSpPr>
              <p:nvPr/>
            </p:nvSpPr>
            <p:spPr bwMode="gray">
              <a:xfrm>
                <a:off x="10245516" y="5180218"/>
                <a:ext cx="31750" cy="33338"/>
              </a:xfrm>
              <a:custGeom>
                <a:avLst/>
                <a:gdLst>
                  <a:gd name="T0" fmla="*/ 2147483647 w 69"/>
                  <a:gd name="T1" fmla="*/ 2147483647 h 69"/>
                  <a:gd name="T2" fmla="*/ 2147483647 w 69"/>
                  <a:gd name="T3" fmla="*/ 2147483647 h 69"/>
                  <a:gd name="T4" fmla="*/ 0 w 69"/>
                  <a:gd name="T5" fmla="*/ 2147483647 h 69"/>
                  <a:gd name="T6" fmla="*/ 2147483647 w 69"/>
                  <a:gd name="T7" fmla="*/ 0 h 69"/>
                  <a:gd name="T8" fmla="*/ 2147483647 w 69"/>
                  <a:gd name="T9" fmla="*/ 2147483647 h 69"/>
                  <a:gd name="T10" fmla="*/ 2147483647 w 69"/>
                  <a:gd name="T11" fmla="*/ 2147483647 h 69"/>
                  <a:gd name="T12" fmla="*/ 0 60000 65536"/>
                  <a:gd name="T13" fmla="*/ 0 60000 65536"/>
                  <a:gd name="T14" fmla="*/ 0 60000 65536"/>
                  <a:gd name="T15" fmla="*/ 0 60000 65536"/>
                  <a:gd name="T16" fmla="*/ 0 60000 65536"/>
                  <a:gd name="T17" fmla="*/ 0 60000 65536"/>
                  <a:gd name="T18" fmla="*/ 0 w 69"/>
                  <a:gd name="T19" fmla="*/ 0 h 69"/>
                  <a:gd name="T20" fmla="*/ 69 w 69"/>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69" h="69">
                    <a:moveTo>
                      <a:pt x="34" y="69"/>
                    </a:moveTo>
                    <a:lnTo>
                      <a:pt x="34" y="69"/>
                    </a:lnTo>
                    <a:cubicBezTo>
                      <a:pt x="15" y="69"/>
                      <a:pt x="0" y="53"/>
                      <a:pt x="0" y="34"/>
                    </a:cubicBezTo>
                    <a:cubicBezTo>
                      <a:pt x="0" y="15"/>
                      <a:pt x="15" y="0"/>
                      <a:pt x="34" y="0"/>
                    </a:cubicBezTo>
                    <a:cubicBezTo>
                      <a:pt x="53" y="0"/>
                      <a:pt x="69" y="15"/>
                      <a:pt x="69" y="34"/>
                    </a:cubicBezTo>
                    <a:cubicBezTo>
                      <a:pt x="69" y="53"/>
                      <a:pt x="53" y="69"/>
                      <a:pt x="34" y="69"/>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 name="组合 810">
              <a:extLst>
                <a:ext uri="{FF2B5EF4-FFF2-40B4-BE49-F238E27FC236}">
                  <a16:creationId xmlns="" xmlns:a16="http://schemas.microsoft.com/office/drawing/2014/main" id="{5CCA21AE-8662-48E0-A166-135212E577C3}"/>
                </a:ext>
              </a:extLst>
            </p:cNvPr>
            <p:cNvGrpSpPr/>
            <p:nvPr/>
          </p:nvGrpSpPr>
          <p:grpSpPr bwMode="gray">
            <a:xfrm>
              <a:off x="1153898" y="4390159"/>
              <a:ext cx="238016" cy="155717"/>
              <a:chOff x="10004216" y="4941594"/>
              <a:chExt cx="322263" cy="271962"/>
            </a:xfrm>
            <a:solidFill>
              <a:srgbClr val="4F81BD"/>
            </a:solidFill>
          </p:grpSpPr>
          <p:sp>
            <p:nvSpPr>
              <p:cNvPr id="51" name="Freeform 44">
                <a:extLst>
                  <a:ext uri="{FF2B5EF4-FFF2-40B4-BE49-F238E27FC236}">
                    <a16:creationId xmlns="" xmlns:a16="http://schemas.microsoft.com/office/drawing/2014/main" id="{1693C9E1-C2BF-402D-A956-0810D3B9C440}"/>
                  </a:ext>
                </a:extLst>
              </p:cNvPr>
              <p:cNvSpPr>
                <a:spLocks/>
              </p:cNvSpPr>
              <p:nvPr/>
            </p:nvSpPr>
            <p:spPr bwMode="gray">
              <a:xfrm>
                <a:off x="10004216" y="4941594"/>
                <a:ext cx="322263" cy="261496"/>
              </a:xfrm>
              <a:custGeom>
                <a:avLst/>
                <a:gdLst>
                  <a:gd name="T0" fmla="*/ 2147483647 w 686"/>
                  <a:gd name="T1" fmla="*/ 2147483647 h 788"/>
                  <a:gd name="T2" fmla="*/ 2147483647 w 686"/>
                  <a:gd name="T3" fmla="*/ 2147483647 h 788"/>
                  <a:gd name="T4" fmla="*/ 2147483647 w 686"/>
                  <a:gd name="T5" fmla="*/ 2147483647 h 788"/>
                  <a:gd name="T6" fmla="*/ 2147483647 w 686"/>
                  <a:gd name="T7" fmla="*/ 2147483647 h 788"/>
                  <a:gd name="T8" fmla="*/ 2147483647 w 686"/>
                  <a:gd name="T9" fmla="*/ 2147483647 h 788"/>
                  <a:gd name="T10" fmla="*/ 2147483647 w 686"/>
                  <a:gd name="T11" fmla="*/ 2147483647 h 788"/>
                  <a:gd name="T12" fmla="*/ 2147483647 w 686"/>
                  <a:gd name="T13" fmla="*/ 2147483647 h 788"/>
                  <a:gd name="T14" fmla="*/ 2147483647 w 686"/>
                  <a:gd name="T15" fmla="*/ 2147483647 h 788"/>
                  <a:gd name="T16" fmla="*/ 2147483647 w 686"/>
                  <a:gd name="T17" fmla="*/ 2147483647 h 788"/>
                  <a:gd name="T18" fmla="*/ 2147483647 w 686"/>
                  <a:gd name="T19" fmla="*/ 2147483647 h 788"/>
                  <a:gd name="T20" fmla="*/ 2147483647 w 686"/>
                  <a:gd name="T21" fmla="*/ 2147483647 h 788"/>
                  <a:gd name="T22" fmla="*/ 2147483647 w 686"/>
                  <a:gd name="T23" fmla="*/ 2147483647 h 788"/>
                  <a:gd name="T24" fmla="*/ 2147483647 w 686"/>
                  <a:gd name="T25" fmla="*/ 2147483647 h 788"/>
                  <a:gd name="T26" fmla="*/ 2147483647 w 686"/>
                  <a:gd name="T27" fmla="*/ 2147483647 h 788"/>
                  <a:gd name="T28" fmla="*/ 2147483647 w 686"/>
                  <a:gd name="T29" fmla="*/ 2147483647 h 788"/>
                  <a:gd name="T30" fmla="*/ 2147483647 w 686"/>
                  <a:gd name="T31" fmla="*/ 2147483647 h 788"/>
                  <a:gd name="T32" fmla="*/ 2147483647 w 686"/>
                  <a:gd name="T33" fmla="*/ 2147483647 h 788"/>
                  <a:gd name="T34" fmla="*/ 0 w 686"/>
                  <a:gd name="T35" fmla="*/ 2147483647 h 788"/>
                  <a:gd name="T36" fmla="*/ 0 w 686"/>
                  <a:gd name="T37" fmla="*/ 2147483647 h 788"/>
                  <a:gd name="T38" fmla="*/ 2147483647 w 686"/>
                  <a:gd name="T39" fmla="*/ 0 h 788"/>
                  <a:gd name="T40" fmla="*/ 2147483647 w 686"/>
                  <a:gd name="T41" fmla="*/ 0 h 788"/>
                  <a:gd name="T42" fmla="*/ 2147483647 w 686"/>
                  <a:gd name="T43" fmla="*/ 2147483647 h 788"/>
                  <a:gd name="T44" fmla="*/ 2147483647 w 686"/>
                  <a:gd name="T45" fmla="*/ 2147483647 h 788"/>
                  <a:gd name="T46" fmla="*/ 2147483647 w 686"/>
                  <a:gd name="T47" fmla="*/ 2147483647 h 7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86"/>
                  <a:gd name="T73" fmla="*/ 0 h 788"/>
                  <a:gd name="T74" fmla="*/ 686 w 686"/>
                  <a:gd name="T75" fmla="*/ 788 h 7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86" h="788">
                    <a:moveTo>
                      <a:pt x="624" y="788"/>
                    </a:moveTo>
                    <a:lnTo>
                      <a:pt x="624" y="788"/>
                    </a:lnTo>
                    <a:lnTo>
                      <a:pt x="548" y="788"/>
                    </a:lnTo>
                    <a:cubicBezTo>
                      <a:pt x="539" y="788"/>
                      <a:pt x="531" y="781"/>
                      <a:pt x="531" y="772"/>
                    </a:cubicBezTo>
                    <a:cubicBezTo>
                      <a:pt x="531" y="763"/>
                      <a:pt x="539" y="755"/>
                      <a:pt x="548" y="755"/>
                    </a:cubicBezTo>
                    <a:lnTo>
                      <a:pt x="624" y="755"/>
                    </a:lnTo>
                    <a:cubicBezTo>
                      <a:pt x="640" y="755"/>
                      <a:pt x="653" y="744"/>
                      <a:pt x="653" y="730"/>
                    </a:cubicBezTo>
                    <a:lnTo>
                      <a:pt x="653" y="57"/>
                    </a:lnTo>
                    <a:cubicBezTo>
                      <a:pt x="653" y="44"/>
                      <a:pt x="640" y="33"/>
                      <a:pt x="624" y="33"/>
                    </a:cubicBezTo>
                    <a:lnTo>
                      <a:pt x="63" y="33"/>
                    </a:lnTo>
                    <a:cubicBezTo>
                      <a:pt x="46" y="33"/>
                      <a:pt x="33" y="44"/>
                      <a:pt x="33" y="57"/>
                    </a:cubicBezTo>
                    <a:lnTo>
                      <a:pt x="33" y="730"/>
                    </a:lnTo>
                    <a:cubicBezTo>
                      <a:pt x="33" y="744"/>
                      <a:pt x="46" y="755"/>
                      <a:pt x="63" y="755"/>
                    </a:cubicBezTo>
                    <a:lnTo>
                      <a:pt x="441" y="755"/>
                    </a:lnTo>
                    <a:cubicBezTo>
                      <a:pt x="450" y="755"/>
                      <a:pt x="458" y="763"/>
                      <a:pt x="458" y="772"/>
                    </a:cubicBezTo>
                    <a:cubicBezTo>
                      <a:pt x="458" y="781"/>
                      <a:pt x="450" y="788"/>
                      <a:pt x="441" y="788"/>
                    </a:cubicBezTo>
                    <a:lnTo>
                      <a:pt x="63" y="788"/>
                    </a:lnTo>
                    <a:cubicBezTo>
                      <a:pt x="28" y="788"/>
                      <a:pt x="0" y="762"/>
                      <a:pt x="0" y="730"/>
                    </a:cubicBezTo>
                    <a:lnTo>
                      <a:pt x="0" y="57"/>
                    </a:lnTo>
                    <a:cubicBezTo>
                      <a:pt x="0" y="26"/>
                      <a:pt x="28" y="0"/>
                      <a:pt x="63" y="0"/>
                    </a:cubicBezTo>
                    <a:lnTo>
                      <a:pt x="624" y="0"/>
                    </a:lnTo>
                    <a:cubicBezTo>
                      <a:pt x="658" y="0"/>
                      <a:pt x="686" y="26"/>
                      <a:pt x="686" y="57"/>
                    </a:cubicBezTo>
                    <a:lnTo>
                      <a:pt x="686" y="730"/>
                    </a:lnTo>
                    <a:cubicBezTo>
                      <a:pt x="686" y="762"/>
                      <a:pt x="658" y="788"/>
                      <a:pt x="624" y="78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52">
                <a:extLst>
                  <a:ext uri="{FF2B5EF4-FFF2-40B4-BE49-F238E27FC236}">
                    <a16:creationId xmlns="" xmlns:a16="http://schemas.microsoft.com/office/drawing/2014/main" id="{471E6873-5710-46A6-BB26-0DB44FEE0BBA}"/>
                  </a:ext>
                </a:extLst>
              </p:cNvPr>
              <p:cNvSpPr>
                <a:spLocks noEditPoints="1"/>
              </p:cNvSpPr>
              <p:nvPr/>
            </p:nvSpPr>
            <p:spPr bwMode="gray">
              <a:xfrm>
                <a:off x="10056604" y="5006681"/>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53">
                <a:extLst>
                  <a:ext uri="{FF2B5EF4-FFF2-40B4-BE49-F238E27FC236}">
                    <a16:creationId xmlns="" xmlns:a16="http://schemas.microsoft.com/office/drawing/2014/main" id="{AF7DE529-95D9-42EE-A359-E4F95A01C59C}"/>
                  </a:ext>
                </a:extLst>
              </p:cNvPr>
              <p:cNvSpPr>
                <a:spLocks noEditPoints="1"/>
              </p:cNvSpPr>
              <p:nvPr/>
            </p:nvSpPr>
            <p:spPr bwMode="gray">
              <a:xfrm>
                <a:off x="10224879" y="5006681"/>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54">
                <a:extLst>
                  <a:ext uri="{FF2B5EF4-FFF2-40B4-BE49-F238E27FC236}">
                    <a16:creationId xmlns="" xmlns:a16="http://schemas.microsoft.com/office/drawing/2014/main" id="{6C4C45A9-F6A3-47A9-A41B-0AEA677B497D}"/>
                  </a:ext>
                </a:extLst>
              </p:cNvPr>
              <p:cNvSpPr>
                <a:spLocks noEditPoints="1"/>
              </p:cNvSpPr>
              <p:nvPr/>
            </p:nvSpPr>
            <p:spPr bwMode="gray">
              <a:xfrm>
                <a:off x="10056604" y="5105106"/>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55">
                <a:extLst>
                  <a:ext uri="{FF2B5EF4-FFF2-40B4-BE49-F238E27FC236}">
                    <a16:creationId xmlns="" xmlns:a16="http://schemas.microsoft.com/office/drawing/2014/main" id="{56856087-61CD-42A7-9E7B-1DB04EC0444E}"/>
                  </a:ext>
                </a:extLst>
              </p:cNvPr>
              <p:cNvSpPr>
                <a:spLocks noEditPoints="1"/>
              </p:cNvSpPr>
              <p:nvPr/>
            </p:nvSpPr>
            <p:spPr bwMode="gray">
              <a:xfrm>
                <a:off x="10224879" y="5105106"/>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56">
                <a:extLst>
                  <a:ext uri="{FF2B5EF4-FFF2-40B4-BE49-F238E27FC236}">
                    <a16:creationId xmlns="" xmlns:a16="http://schemas.microsoft.com/office/drawing/2014/main" id="{04BDF7C8-D398-4D00-A8EC-83AA4D78CC52}"/>
                  </a:ext>
                </a:extLst>
              </p:cNvPr>
              <p:cNvSpPr>
                <a:spLocks/>
              </p:cNvSpPr>
              <p:nvPr/>
            </p:nvSpPr>
            <p:spPr bwMode="gray">
              <a:xfrm>
                <a:off x="10091529" y="5024144"/>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57">
                <a:extLst>
                  <a:ext uri="{FF2B5EF4-FFF2-40B4-BE49-F238E27FC236}">
                    <a16:creationId xmlns="" xmlns:a16="http://schemas.microsoft.com/office/drawing/2014/main" id="{ABBC952F-820F-43AA-B160-5F1B7A9F895C}"/>
                  </a:ext>
                </a:extLst>
              </p:cNvPr>
              <p:cNvSpPr>
                <a:spLocks/>
              </p:cNvSpPr>
              <p:nvPr/>
            </p:nvSpPr>
            <p:spPr bwMode="gray">
              <a:xfrm>
                <a:off x="10091529" y="5122569"/>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58">
                <a:extLst>
                  <a:ext uri="{FF2B5EF4-FFF2-40B4-BE49-F238E27FC236}">
                    <a16:creationId xmlns="" xmlns:a16="http://schemas.microsoft.com/office/drawing/2014/main" id="{D922D65D-D3C2-4EC4-ADA8-E41F86D7A09A}"/>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302" y="171"/>
                    </a:moveTo>
                    <a:lnTo>
                      <a:pt x="302" y="171"/>
                    </a:lnTo>
                    <a:cubicBezTo>
                      <a:pt x="300" y="171"/>
                      <a:pt x="297" y="170"/>
                      <a:pt x="295" y="169"/>
                    </a:cubicBezTo>
                    <a:lnTo>
                      <a:pt x="11" y="34"/>
                    </a:lnTo>
                    <a:cubicBezTo>
                      <a:pt x="3" y="30"/>
                      <a:pt x="0" y="20"/>
                      <a:pt x="3" y="12"/>
                    </a:cubicBezTo>
                    <a:cubicBezTo>
                      <a:pt x="7" y="4"/>
                      <a:pt x="17" y="0"/>
                      <a:pt x="25" y="4"/>
                    </a:cubicBezTo>
                    <a:lnTo>
                      <a:pt x="309" y="140"/>
                    </a:lnTo>
                    <a:cubicBezTo>
                      <a:pt x="317" y="143"/>
                      <a:pt x="321" y="153"/>
                      <a:pt x="317" y="162"/>
                    </a:cubicBezTo>
                    <a:cubicBezTo>
                      <a:pt x="314" y="167"/>
                      <a:pt x="308" y="171"/>
                      <a:pt x="302"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59">
                <a:extLst>
                  <a:ext uri="{FF2B5EF4-FFF2-40B4-BE49-F238E27FC236}">
                    <a16:creationId xmlns="" xmlns:a16="http://schemas.microsoft.com/office/drawing/2014/main" id="{A8926E5E-2203-4C6B-89C5-9CD4A5247534}"/>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18" y="171"/>
                    </a:moveTo>
                    <a:lnTo>
                      <a:pt x="18" y="171"/>
                    </a:lnTo>
                    <a:cubicBezTo>
                      <a:pt x="12" y="171"/>
                      <a:pt x="6" y="167"/>
                      <a:pt x="3" y="162"/>
                    </a:cubicBezTo>
                    <a:cubicBezTo>
                      <a:pt x="0" y="153"/>
                      <a:pt x="3" y="143"/>
                      <a:pt x="11" y="140"/>
                    </a:cubicBezTo>
                    <a:lnTo>
                      <a:pt x="295" y="4"/>
                    </a:lnTo>
                    <a:cubicBezTo>
                      <a:pt x="303" y="0"/>
                      <a:pt x="313" y="4"/>
                      <a:pt x="317" y="12"/>
                    </a:cubicBezTo>
                    <a:cubicBezTo>
                      <a:pt x="321" y="20"/>
                      <a:pt x="317" y="30"/>
                      <a:pt x="309" y="34"/>
                    </a:cubicBezTo>
                    <a:lnTo>
                      <a:pt x="25" y="169"/>
                    </a:lnTo>
                    <a:cubicBezTo>
                      <a:pt x="23" y="170"/>
                      <a:pt x="21" y="171"/>
                      <a:pt x="18"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60">
                <a:extLst>
                  <a:ext uri="{FF2B5EF4-FFF2-40B4-BE49-F238E27FC236}">
                    <a16:creationId xmlns="" xmlns:a16="http://schemas.microsoft.com/office/drawing/2014/main" id="{6BEC2D5D-0C64-4FF7-A5DF-DFE30A5114F9}"/>
                  </a:ext>
                </a:extLst>
              </p:cNvPr>
              <p:cNvSpPr>
                <a:spLocks/>
              </p:cNvSpPr>
              <p:nvPr/>
            </p:nvSpPr>
            <p:spPr bwMode="gray">
              <a:xfrm>
                <a:off x="10196304" y="5180218"/>
                <a:ext cx="31750" cy="33338"/>
              </a:xfrm>
              <a:custGeom>
                <a:avLst/>
                <a:gdLst>
                  <a:gd name="T0" fmla="*/ 2147483647 w 68"/>
                  <a:gd name="T1" fmla="*/ 2147483647 h 68"/>
                  <a:gd name="T2" fmla="*/ 2147483647 w 68"/>
                  <a:gd name="T3" fmla="*/ 2147483647 h 68"/>
                  <a:gd name="T4" fmla="*/ 0 w 68"/>
                  <a:gd name="T5" fmla="*/ 2147483647 h 68"/>
                  <a:gd name="T6" fmla="*/ 2147483647 w 68"/>
                  <a:gd name="T7" fmla="*/ 0 h 68"/>
                  <a:gd name="T8" fmla="*/ 2147483647 w 68"/>
                  <a:gd name="T9" fmla="*/ 2147483647 h 68"/>
                  <a:gd name="T10" fmla="*/ 2147483647 w 68"/>
                  <a:gd name="T11" fmla="*/ 2147483647 h 68"/>
                  <a:gd name="T12" fmla="*/ 0 60000 65536"/>
                  <a:gd name="T13" fmla="*/ 0 60000 65536"/>
                  <a:gd name="T14" fmla="*/ 0 60000 65536"/>
                  <a:gd name="T15" fmla="*/ 0 60000 65536"/>
                  <a:gd name="T16" fmla="*/ 0 60000 65536"/>
                  <a:gd name="T17" fmla="*/ 0 60000 65536"/>
                  <a:gd name="T18" fmla="*/ 0 w 68"/>
                  <a:gd name="T19" fmla="*/ 0 h 68"/>
                  <a:gd name="T20" fmla="*/ 68 w 68"/>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68" h="68">
                    <a:moveTo>
                      <a:pt x="34" y="68"/>
                    </a:moveTo>
                    <a:lnTo>
                      <a:pt x="34" y="68"/>
                    </a:lnTo>
                    <a:cubicBezTo>
                      <a:pt x="15" y="68"/>
                      <a:pt x="0" y="53"/>
                      <a:pt x="0" y="34"/>
                    </a:cubicBezTo>
                    <a:cubicBezTo>
                      <a:pt x="0" y="15"/>
                      <a:pt x="15" y="0"/>
                      <a:pt x="34" y="0"/>
                    </a:cubicBezTo>
                    <a:cubicBezTo>
                      <a:pt x="53" y="0"/>
                      <a:pt x="68" y="15"/>
                      <a:pt x="68" y="34"/>
                    </a:cubicBezTo>
                    <a:cubicBezTo>
                      <a:pt x="68" y="53"/>
                      <a:pt x="53" y="68"/>
                      <a:pt x="34" y="6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61">
                <a:extLst>
                  <a:ext uri="{FF2B5EF4-FFF2-40B4-BE49-F238E27FC236}">
                    <a16:creationId xmlns="" xmlns:a16="http://schemas.microsoft.com/office/drawing/2014/main" id="{95491F44-D14F-49B4-AB49-EF8D3A0B71A4}"/>
                  </a:ext>
                </a:extLst>
              </p:cNvPr>
              <p:cNvSpPr>
                <a:spLocks/>
              </p:cNvSpPr>
              <p:nvPr/>
            </p:nvSpPr>
            <p:spPr bwMode="gray">
              <a:xfrm>
                <a:off x="10245516" y="5180218"/>
                <a:ext cx="31750" cy="33338"/>
              </a:xfrm>
              <a:custGeom>
                <a:avLst/>
                <a:gdLst>
                  <a:gd name="T0" fmla="*/ 2147483647 w 69"/>
                  <a:gd name="T1" fmla="*/ 2147483647 h 69"/>
                  <a:gd name="T2" fmla="*/ 2147483647 w 69"/>
                  <a:gd name="T3" fmla="*/ 2147483647 h 69"/>
                  <a:gd name="T4" fmla="*/ 0 w 69"/>
                  <a:gd name="T5" fmla="*/ 2147483647 h 69"/>
                  <a:gd name="T6" fmla="*/ 2147483647 w 69"/>
                  <a:gd name="T7" fmla="*/ 0 h 69"/>
                  <a:gd name="T8" fmla="*/ 2147483647 w 69"/>
                  <a:gd name="T9" fmla="*/ 2147483647 h 69"/>
                  <a:gd name="T10" fmla="*/ 2147483647 w 69"/>
                  <a:gd name="T11" fmla="*/ 2147483647 h 69"/>
                  <a:gd name="T12" fmla="*/ 0 60000 65536"/>
                  <a:gd name="T13" fmla="*/ 0 60000 65536"/>
                  <a:gd name="T14" fmla="*/ 0 60000 65536"/>
                  <a:gd name="T15" fmla="*/ 0 60000 65536"/>
                  <a:gd name="T16" fmla="*/ 0 60000 65536"/>
                  <a:gd name="T17" fmla="*/ 0 60000 65536"/>
                  <a:gd name="T18" fmla="*/ 0 w 69"/>
                  <a:gd name="T19" fmla="*/ 0 h 69"/>
                  <a:gd name="T20" fmla="*/ 69 w 69"/>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69" h="69">
                    <a:moveTo>
                      <a:pt x="34" y="69"/>
                    </a:moveTo>
                    <a:lnTo>
                      <a:pt x="34" y="69"/>
                    </a:lnTo>
                    <a:cubicBezTo>
                      <a:pt x="15" y="69"/>
                      <a:pt x="0" y="53"/>
                      <a:pt x="0" y="34"/>
                    </a:cubicBezTo>
                    <a:cubicBezTo>
                      <a:pt x="0" y="15"/>
                      <a:pt x="15" y="0"/>
                      <a:pt x="34" y="0"/>
                    </a:cubicBezTo>
                    <a:cubicBezTo>
                      <a:pt x="53" y="0"/>
                      <a:pt x="69" y="15"/>
                      <a:pt x="69" y="34"/>
                    </a:cubicBezTo>
                    <a:cubicBezTo>
                      <a:pt x="69" y="53"/>
                      <a:pt x="53" y="69"/>
                      <a:pt x="34" y="69"/>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822">
              <a:extLst>
                <a:ext uri="{FF2B5EF4-FFF2-40B4-BE49-F238E27FC236}">
                  <a16:creationId xmlns="" xmlns:a16="http://schemas.microsoft.com/office/drawing/2014/main" id="{744E32F0-FC24-485A-A0BE-A549F654271A}"/>
                </a:ext>
              </a:extLst>
            </p:cNvPr>
            <p:cNvGrpSpPr/>
            <p:nvPr/>
          </p:nvGrpSpPr>
          <p:grpSpPr bwMode="gray">
            <a:xfrm>
              <a:off x="1687692" y="4390159"/>
              <a:ext cx="238016" cy="155717"/>
              <a:chOff x="10004216" y="4941594"/>
              <a:chExt cx="322263" cy="271962"/>
            </a:xfrm>
            <a:solidFill>
              <a:srgbClr val="4F81BD"/>
            </a:solidFill>
          </p:grpSpPr>
          <p:sp>
            <p:nvSpPr>
              <p:cNvPr id="40" name="Freeform 44">
                <a:extLst>
                  <a:ext uri="{FF2B5EF4-FFF2-40B4-BE49-F238E27FC236}">
                    <a16:creationId xmlns="" xmlns:a16="http://schemas.microsoft.com/office/drawing/2014/main" id="{140F7F94-3CA9-454F-9CA0-2F18EA3FC55E}"/>
                  </a:ext>
                </a:extLst>
              </p:cNvPr>
              <p:cNvSpPr>
                <a:spLocks/>
              </p:cNvSpPr>
              <p:nvPr/>
            </p:nvSpPr>
            <p:spPr bwMode="gray">
              <a:xfrm>
                <a:off x="10004216" y="4941594"/>
                <a:ext cx="322263" cy="261496"/>
              </a:xfrm>
              <a:custGeom>
                <a:avLst/>
                <a:gdLst>
                  <a:gd name="T0" fmla="*/ 2147483647 w 686"/>
                  <a:gd name="T1" fmla="*/ 2147483647 h 788"/>
                  <a:gd name="T2" fmla="*/ 2147483647 w 686"/>
                  <a:gd name="T3" fmla="*/ 2147483647 h 788"/>
                  <a:gd name="T4" fmla="*/ 2147483647 w 686"/>
                  <a:gd name="T5" fmla="*/ 2147483647 h 788"/>
                  <a:gd name="T6" fmla="*/ 2147483647 w 686"/>
                  <a:gd name="T7" fmla="*/ 2147483647 h 788"/>
                  <a:gd name="T8" fmla="*/ 2147483647 w 686"/>
                  <a:gd name="T9" fmla="*/ 2147483647 h 788"/>
                  <a:gd name="T10" fmla="*/ 2147483647 w 686"/>
                  <a:gd name="T11" fmla="*/ 2147483647 h 788"/>
                  <a:gd name="T12" fmla="*/ 2147483647 w 686"/>
                  <a:gd name="T13" fmla="*/ 2147483647 h 788"/>
                  <a:gd name="T14" fmla="*/ 2147483647 w 686"/>
                  <a:gd name="T15" fmla="*/ 2147483647 h 788"/>
                  <a:gd name="T16" fmla="*/ 2147483647 w 686"/>
                  <a:gd name="T17" fmla="*/ 2147483647 h 788"/>
                  <a:gd name="T18" fmla="*/ 2147483647 w 686"/>
                  <a:gd name="T19" fmla="*/ 2147483647 h 788"/>
                  <a:gd name="T20" fmla="*/ 2147483647 w 686"/>
                  <a:gd name="T21" fmla="*/ 2147483647 h 788"/>
                  <a:gd name="T22" fmla="*/ 2147483647 w 686"/>
                  <a:gd name="T23" fmla="*/ 2147483647 h 788"/>
                  <a:gd name="T24" fmla="*/ 2147483647 w 686"/>
                  <a:gd name="T25" fmla="*/ 2147483647 h 788"/>
                  <a:gd name="T26" fmla="*/ 2147483647 w 686"/>
                  <a:gd name="T27" fmla="*/ 2147483647 h 788"/>
                  <a:gd name="T28" fmla="*/ 2147483647 w 686"/>
                  <a:gd name="T29" fmla="*/ 2147483647 h 788"/>
                  <a:gd name="T30" fmla="*/ 2147483647 w 686"/>
                  <a:gd name="T31" fmla="*/ 2147483647 h 788"/>
                  <a:gd name="T32" fmla="*/ 2147483647 w 686"/>
                  <a:gd name="T33" fmla="*/ 2147483647 h 788"/>
                  <a:gd name="T34" fmla="*/ 0 w 686"/>
                  <a:gd name="T35" fmla="*/ 2147483647 h 788"/>
                  <a:gd name="T36" fmla="*/ 0 w 686"/>
                  <a:gd name="T37" fmla="*/ 2147483647 h 788"/>
                  <a:gd name="T38" fmla="*/ 2147483647 w 686"/>
                  <a:gd name="T39" fmla="*/ 0 h 788"/>
                  <a:gd name="T40" fmla="*/ 2147483647 w 686"/>
                  <a:gd name="T41" fmla="*/ 0 h 788"/>
                  <a:gd name="T42" fmla="*/ 2147483647 w 686"/>
                  <a:gd name="T43" fmla="*/ 2147483647 h 788"/>
                  <a:gd name="T44" fmla="*/ 2147483647 w 686"/>
                  <a:gd name="T45" fmla="*/ 2147483647 h 788"/>
                  <a:gd name="T46" fmla="*/ 2147483647 w 686"/>
                  <a:gd name="T47" fmla="*/ 2147483647 h 7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86"/>
                  <a:gd name="T73" fmla="*/ 0 h 788"/>
                  <a:gd name="T74" fmla="*/ 686 w 686"/>
                  <a:gd name="T75" fmla="*/ 788 h 7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86" h="788">
                    <a:moveTo>
                      <a:pt x="624" y="788"/>
                    </a:moveTo>
                    <a:lnTo>
                      <a:pt x="624" y="788"/>
                    </a:lnTo>
                    <a:lnTo>
                      <a:pt x="548" y="788"/>
                    </a:lnTo>
                    <a:cubicBezTo>
                      <a:pt x="539" y="788"/>
                      <a:pt x="531" y="781"/>
                      <a:pt x="531" y="772"/>
                    </a:cubicBezTo>
                    <a:cubicBezTo>
                      <a:pt x="531" y="763"/>
                      <a:pt x="539" y="755"/>
                      <a:pt x="548" y="755"/>
                    </a:cubicBezTo>
                    <a:lnTo>
                      <a:pt x="624" y="755"/>
                    </a:lnTo>
                    <a:cubicBezTo>
                      <a:pt x="640" y="755"/>
                      <a:pt x="653" y="744"/>
                      <a:pt x="653" y="730"/>
                    </a:cubicBezTo>
                    <a:lnTo>
                      <a:pt x="653" y="57"/>
                    </a:lnTo>
                    <a:cubicBezTo>
                      <a:pt x="653" y="44"/>
                      <a:pt x="640" y="33"/>
                      <a:pt x="624" y="33"/>
                    </a:cubicBezTo>
                    <a:lnTo>
                      <a:pt x="63" y="33"/>
                    </a:lnTo>
                    <a:cubicBezTo>
                      <a:pt x="46" y="33"/>
                      <a:pt x="33" y="44"/>
                      <a:pt x="33" y="57"/>
                    </a:cubicBezTo>
                    <a:lnTo>
                      <a:pt x="33" y="730"/>
                    </a:lnTo>
                    <a:cubicBezTo>
                      <a:pt x="33" y="744"/>
                      <a:pt x="46" y="755"/>
                      <a:pt x="63" y="755"/>
                    </a:cubicBezTo>
                    <a:lnTo>
                      <a:pt x="441" y="755"/>
                    </a:lnTo>
                    <a:cubicBezTo>
                      <a:pt x="450" y="755"/>
                      <a:pt x="458" y="763"/>
                      <a:pt x="458" y="772"/>
                    </a:cubicBezTo>
                    <a:cubicBezTo>
                      <a:pt x="458" y="781"/>
                      <a:pt x="450" y="788"/>
                      <a:pt x="441" y="788"/>
                    </a:cubicBezTo>
                    <a:lnTo>
                      <a:pt x="63" y="788"/>
                    </a:lnTo>
                    <a:cubicBezTo>
                      <a:pt x="28" y="788"/>
                      <a:pt x="0" y="762"/>
                      <a:pt x="0" y="730"/>
                    </a:cubicBezTo>
                    <a:lnTo>
                      <a:pt x="0" y="57"/>
                    </a:lnTo>
                    <a:cubicBezTo>
                      <a:pt x="0" y="26"/>
                      <a:pt x="28" y="0"/>
                      <a:pt x="63" y="0"/>
                    </a:cubicBezTo>
                    <a:lnTo>
                      <a:pt x="624" y="0"/>
                    </a:lnTo>
                    <a:cubicBezTo>
                      <a:pt x="658" y="0"/>
                      <a:pt x="686" y="26"/>
                      <a:pt x="686" y="57"/>
                    </a:cubicBezTo>
                    <a:lnTo>
                      <a:pt x="686" y="730"/>
                    </a:lnTo>
                    <a:cubicBezTo>
                      <a:pt x="686" y="762"/>
                      <a:pt x="658" y="788"/>
                      <a:pt x="624" y="78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52">
                <a:extLst>
                  <a:ext uri="{FF2B5EF4-FFF2-40B4-BE49-F238E27FC236}">
                    <a16:creationId xmlns="" xmlns:a16="http://schemas.microsoft.com/office/drawing/2014/main" id="{67DBA70C-E79F-4AF6-9CB5-1E39DA252ACE}"/>
                  </a:ext>
                </a:extLst>
              </p:cNvPr>
              <p:cNvSpPr>
                <a:spLocks noEditPoints="1"/>
              </p:cNvSpPr>
              <p:nvPr/>
            </p:nvSpPr>
            <p:spPr bwMode="gray">
              <a:xfrm>
                <a:off x="10056604" y="5006681"/>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53">
                <a:extLst>
                  <a:ext uri="{FF2B5EF4-FFF2-40B4-BE49-F238E27FC236}">
                    <a16:creationId xmlns="" xmlns:a16="http://schemas.microsoft.com/office/drawing/2014/main" id="{11C8216E-FD72-488F-8DBA-DB7CE7DAD4C8}"/>
                  </a:ext>
                </a:extLst>
              </p:cNvPr>
              <p:cNvSpPr>
                <a:spLocks noEditPoints="1"/>
              </p:cNvSpPr>
              <p:nvPr/>
            </p:nvSpPr>
            <p:spPr bwMode="gray">
              <a:xfrm>
                <a:off x="10224879" y="5006681"/>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54">
                <a:extLst>
                  <a:ext uri="{FF2B5EF4-FFF2-40B4-BE49-F238E27FC236}">
                    <a16:creationId xmlns="" xmlns:a16="http://schemas.microsoft.com/office/drawing/2014/main" id="{6AB2698E-E1D5-41F5-95D1-16DA555712B1}"/>
                  </a:ext>
                </a:extLst>
              </p:cNvPr>
              <p:cNvSpPr>
                <a:spLocks noEditPoints="1"/>
              </p:cNvSpPr>
              <p:nvPr/>
            </p:nvSpPr>
            <p:spPr bwMode="gray">
              <a:xfrm>
                <a:off x="10056604" y="5105106"/>
                <a:ext cx="50800" cy="50800"/>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0 w 107"/>
                  <a:gd name="T17" fmla="*/ 2147483647 h 107"/>
                  <a:gd name="T18" fmla="*/ 0 w 107"/>
                  <a:gd name="T19" fmla="*/ 0 h 107"/>
                  <a:gd name="T20" fmla="*/ 2147483647 w 107"/>
                  <a:gd name="T21" fmla="*/ 0 h 107"/>
                  <a:gd name="T22" fmla="*/ 2147483647 w 107"/>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07"/>
                  <a:gd name="T38" fmla="*/ 107 w 107"/>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07">
                    <a:moveTo>
                      <a:pt x="33" y="74"/>
                    </a:moveTo>
                    <a:lnTo>
                      <a:pt x="33" y="74"/>
                    </a:lnTo>
                    <a:lnTo>
                      <a:pt x="74" y="74"/>
                    </a:lnTo>
                    <a:lnTo>
                      <a:pt x="74" y="33"/>
                    </a:lnTo>
                    <a:lnTo>
                      <a:pt x="33" y="33"/>
                    </a:lnTo>
                    <a:lnTo>
                      <a:pt x="33" y="74"/>
                    </a:lnTo>
                    <a:close/>
                    <a:moveTo>
                      <a:pt x="107" y="107"/>
                    </a:moveTo>
                    <a:lnTo>
                      <a:pt x="107" y="107"/>
                    </a:lnTo>
                    <a:lnTo>
                      <a:pt x="0" y="107"/>
                    </a:lnTo>
                    <a:lnTo>
                      <a:pt x="0" y="0"/>
                    </a:lnTo>
                    <a:lnTo>
                      <a:pt x="107" y="0"/>
                    </a:lnTo>
                    <a:lnTo>
                      <a:pt x="107"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55">
                <a:extLst>
                  <a:ext uri="{FF2B5EF4-FFF2-40B4-BE49-F238E27FC236}">
                    <a16:creationId xmlns="" xmlns:a16="http://schemas.microsoft.com/office/drawing/2014/main" id="{5A49EEE6-577F-4870-A589-1DADD2F9428A}"/>
                  </a:ext>
                </a:extLst>
              </p:cNvPr>
              <p:cNvSpPr>
                <a:spLocks noEditPoints="1"/>
              </p:cNvSpPr>
              <p:nvPr/>
            </p:nvSpPr>
            <p:spPr bwMode="gray">
              <a:xfrm>
                <a:off x="10224879" y="5105106"/>
                <a:ext cx="50800" cy="50800"/>
              </a:xfrm>
              <a:custGeom>
                <a:avLst/>
                <a:gdLst>
                  <a:gd name="T0" fmla="*/ 2147483647 w 106"/>
                  <a:gd name="T1" fmla="*/ 2147483647 h 107"/>
                  <a:gd name="T2" fmla="*/ 2147483647 w 106"/>
                  <a:gd name="T3" fmla="*/ 2147483647 h 107"/>
                  <a:gd name="T4" fmla="*/ 2147483647 w 106"/>
                  <a:gd name="T5" fmla="*/ 2147483647 h 107"/>
                  <a:gd name="T6" fmla="*/ 2147483647 w 106"/>
                  <a:gd name="T7" fmla="*/ 2147483647 h 107"/>
                  <a:gd name="T8" fmla="*/ 2147483647 w 106"/>
                  <a:gd name="T9" fmla="*/ 2147483647 h 107"/>
                  <a:gd name="T10" fmla="*/ 2147483647 w 106"/>
                  <a:gd name="T11" fmla="*/ 2147483647 h 107"/>
                  <a:gd name="T12" fmla="*/ 2147483647 w 106"/>
                  <a:gd name="T13" fmla="*/ 2147483647 h 107"/>
                  <a:gd name="T14" fmla="*/ 2147483647 w 106"/>
                  <a:gd name="T15" fmla="*/ 2147483647 h 107"/>
                  <a:gd name="T16" fmla="*/ 0 w 106"/>
                  <a:gd name="T17" fmla="*/ 2147483647 h 107"/>
                  <a:gd name="T18" fmla="*/ 0 w 106"/>
                  <a:gd name="T19" fmla="*/ 0 h 107"/>
                  <a:gd name="T20" fmla="*/ 2147483647 w 106"/>
                  <a:gd name="T21" fmla="*/ 0 h 107"/>
                  <a:gd name="T22" fmla="*/ 2147483647 w 106"/>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6"/>
                  <a:gd name="T37" fmla="*/ 0 h 107"/>
                  <a:gd name="T38" fmla="*/ 106 w 106"/>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6" h="107">
                    <a:moveTo>
                      <a:pt x="32" y="74"/>
                    </a:moveTo>
                    <a:lnTo>
                      <a:pt x="32" y="74"/>
                    </a:lnTo>
                    <a:lnTo>
                      <a:pt x="73" y="74"/>
                    </a:lnTo>
                    <a:lnTo>
                      <a:pt x="73" y="33"/>
                    </a:lnTo>
                    <a:lnTo>
                      <a:pt x="32" y="33"/>
                    </a:lnTo>
                    <a:lnTo>
                      <a:pt x="32" y="74"/>
                    </a:lnTo>
                    <a:close/>
                    <a:moveTo>
                      <a:pt x="106" y="107"/>
                    </a:moveTo>
                    <a:lnTo>
                      <a:pt x="106" y="107"/>
                    </a:lnTo>
                    <a:lnTo>
                      <a:pt x="0" y="107"/>
                    </a:lnTo>
                    <a:lnTo>
                      <a:pt x="0" y="0"/>
                    </a:lnTo>
                    <a:lnTo>
                      <a:pt x="106" y="0"/>
                    </a:lnTo>
                    <a:lnTo>
                      <a:pt x="106" y="107"/>
                    </a:ln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56">
                <a:extLst>
                  <a:ext uri="{FF2B5EF4-FFF2-40B4-BE49-F238E27FC236}">
                    <a16:creationId xmlns="" xmlns:a16="http://schemas.microsoft.com/office/drawing/2014/main" id="{B913E140-4CFA-4474-B2AA-9DE92C7C29CA}"/>
                  </a:ext>
                </a:extLst>
              </p:cNvPr>
              <p:cNvSpPr>
                <a:spLocks/>
              </p:cNvSpPr>
              <p:nvPr/>
            </p:nvSpPr>
            <p:spPr bwMode="gray">
              <a:xfrm>
                <a:off x="10091529" y="5024144"/>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57">
                <a:extLst>
                  <a:ext uri="{FF2B5EF4-FFF2-40B4-BE49-F238E27FC236}">
                    <a16:creationId xmlns="" xmlns:a16="http://schemas.microsoft.com/office/drawing/2014/main" id="{1D194A4B-C57D-4E7A-935F-1ECBD89C8096}"/>
                  </a:ext>
                </a:extLst>
              </p:cNvPr>
              <p:cNvSpPr>
                <a:spLocks/>
              </p:cNvSpPr>
              <p:nvPr/>
            </p:nvSpPr>
            <p:spPr bwMode="gray">
              <a:xfrm>
                <a:off x="10091529" y="5122569"/>
                <a:ext cx="149225" cy="15875"/>
              </a:xfrm>
              <a:custGeom>
                <a:avLst/>
                <a:gdLst>
                  <a:gd name="T0" fmla="*/ 2147483647 w 316"/>
                  <a:gd name="T1" fmla="*/ 2147483647 h 33"/>
                  <a:gd name="T2" fmla="*/ 2147483647 w 316"/>
                  <a:gd name="T3" fmla="*/ 2147483647 h 33"/>
                  <a:gd name="T4" fmla="*/ 2147483647 w 316"/>
                  <a:gd name="T5" fmla="*/ 2147483647 h 33"/>
                  <a:gd name="T6" fmla="*/ 0 w 316"/>
                  <a:gd name="T7" fmla="*/ 2147483647 h 33"/>
                  <a:gd name="T8" fmla="*/ 2147483647 w 316"/>
                  <a:gd name="T9" fmla="*/ 0 h 33"/>
                  <a:gd name="T10" fmla="*/ 2147483647 w 316"/>
                  <a:gd name="T11" fmla="*/ 0 h 33"/>
                  <a:gd name="T12" fmla="*/ 2147483647 w 316"/>
                  <a:gd name="T13" fmla="*/ 2147483647 h 33"/>
                  <a:gd name="T14" fmla="*/ 2147483647 w 316"/>
                  <a:gd name="T15" fmla="*/ 2147483647 h 33"/>
                  <a:gd name="T16" fmla="*/ 0 60000 65536"/>
                  <a:gd name="T17" fmla="*/ 0 60000 65536"/>
                  <a:gd name="T18" fmla="*/ 0 60000 65536"/>
                  <a:gd name="T19" fmla="*/ 0 60000 65536"/>
                  <a:gd name="T20" fmla="*/ 0 60000 65536"/>
                  <a:gd name="T21" fmla="*/ 0 60000 65536"/>
                  <a:gd name="T22" fmla="*/ 0 60000 65536"/>
                  <a:gd name="T23" fmla="*/ 0 60000 65536"/>
                  <a:gd name="T24" fmla="*/ 0 w 316"/>
                  <a:gd name="T25" fmla="*/ 0 h 33"/>
                  <a:gd name="T26" fmla="*/ 316 w 316"/>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6" h="33">
                    <a:moveTo>
                      <a:pt x="300" y="33"/>
                    </a:moveTo>
                    <a:lnTo>
                      <a:pt x="300" y="33"/>
                    </a:lnTo>
                    <a:lnTo>
                      <a:pt x="16" y="33"/>
                    </a:lnTo>
                    <a:cubicBezTo>
                      <a:pt x="7" y="33"/>
                      <a:pt x="0" y="25"/>
                      <a:pt x="0" y="16"/>
                    </a:cubicBezTo>
                    <a:cubicBezTo>
                      <a:pt x="0" y="7"/>
                      <a:pt x="7" y="0"/>
                      <a:pt x="16" y="0"/>
                    </a:cubicBezTo>
                    <a:lnTo>
                      <a:pt x="300" y="0"/>
                    </a:lnTo>
                    <a:cubicBezTo>
                      <a:pt x="309" y="0"/>
                      <a:pt x="316" y="7"/>
                      <a:pt x="316" y="16"/>
                    </a:cubicBezTo>
                    <a:cubicBezTo>
                      <a:pt x="316" y="25"/>
                      <a:pt x="309" y="33"/>
                      <a:pt x="300" y="33"/>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58">
                <a:extLst>
                  <a:ext uri="{FF2B5EF4-FFF2-40B4-BE49-F238E27FC236}">
                    <a16:creationId xmlns="" xmlns:a16="http://schemas.microsoft.com/office/drawing/2014/main" id="{3C096E44-4716-472B-8D47-FFCF2600C1FC}"/>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302" y="171"/>
                    </a:moveTo>
                    <a:lnTo>
                      <a:pt x="302" y="171"/>
                    </a:lnTo>
                    <a:cubicBezTo>
                      <a:pt x="300" y="171"/>
                      <a:pt x="297" y="170"/>
                      <a:pt x="295" y="169"/>
                    </a:cubicBezTo>
                    <a:lnTo>
                      <a:pt x="11" y="34"/>
                    </a:lnTo>
                    <a:cubicBezTo>
                      <a:pt x="3" y="30"/>
                      <a:pt x="0" y="20"/>
                      <a:pt x="3" y="12"/>
                    </a:cubicBezTo>
                    <a:cubicBezTo>
                      <a:pt x="7" y="4"/>
                      <a:pt x="17" y="0"/>
                      <a:pt x="25" y="4"/>
                    </a:cubicBezTo>
                    <a:lnTo>
                      <a:pt x="309" y="140"/>
                    </a:lnTo>
                    <a:cubicBezTo>
                      <a:pt x="317" y="143"/>
                      <a:pt x="321" y="153"/>
                      <a:pt x="317" y="162"/>
                    </a:cubicBezTo>
                    <a:cubicBezTo>
                      <a:pt x="314" y="167"/>
                      <a:pt x="308" y="171"/>
                      <a:pt x="302"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59">
                <a:extLst>
                  <a:ext uri="{FF2B5EF4-FFF2-40B4-BE49-F238E27FC236}">
                    <a16:creationId xmlns="" xmlns:a16="http://schemas.microsoft.com/office/drawing/2014/main" id="{B6D0697C-78B8-4D53-95F3-0077494698B9}"/>
                  </a:ext>
                </a:extLst>
              </p:cNvPr>
              <p:cNvSpPr>
                <a:spLocks/>
              </p:cNvSpPr>
              <p:nvPr/>
            </p:nvSpPr>
            <p:spPr bwMode="gray">
              <a:xfrm>
                <a:off x="10089941" y="5040019"/>
                <a:ext cx="152400" cy="80963"/>
              </a:xfrm>
              <a:custGeom>
                <a:avLst/>
                <a:gdLst>
                  <a:gd name="T0" fmla="*/ 2147483647 w 321"/>
                  <a:gd name="T1" fmla="*/ 2147483647 h 171"/>
                  <a:gd name="T2" fmla="*/ 2147483647 w 321"/>
                  <a:gd name="T3" fmla="*/ 2147483647 h 171"/>
                  <a:gd name="T4" fmla="*/ 2147483647 w 321"/>
                  <a:gd name="T5" fmla="*/ 2147483647 h 171"/>
                  <a:gd name="T6" fmla="*/ 2147483647 w 321"/>
                  <a:gd name="T7" fmla="*/ 2147483647 h 171"/>
                  <a:gd name="T8" fmla="*/ 2147483647 w 321"/>
                  <a:gd name="T9" fmla="*/ 2147483647 h 171"/>
                  <a:gd name="T10" fmla="*/ 2147483647 w 321"/>
                  <a:gd name="T11" fmla="*/ 2147483647 h 171"/>
                  <a:gd name="T12" fmla="*/ 2147483647 w 321"/>
                  <a:gd name="T13" fmla="*/ 2147483647 h 171"/>
                  <a:gd name="T14" fmla="*/ 2147483647 w 321"/>
                  <a:gd name="T15" fmla="*/ 2147483647 h 171"/>
                  <a:gd name="T16" fmla="*/ 2147483647 w 321"/>
                  <a:gd name="T17" fmla="*/ 2147483647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1"/>
                  <a:gd name="T28" fmla="*/ 0 h 171"/>
                  <a:gd name="T29" fmla="*/ 321 w 321"/>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1" h="171">
                    <a:moveTo>
                      <a:pt x="18" y="171"/>
                    </a:moveTo>
                    <a:lnTo>
                      <a:pt x="18" y="171"/>
                    </a:lnTo>
                    <a:cubicBezTo>
                      <a:pt x="12" y="171"/>
                      <a:pt x="6" y="167"/>
                      <a:pt x="3" y="162"/>
                    </a:cubicBezTo>
                    <a:cubicBezTo>
                      <a:pt x="0" y="153"/>
                      <a:pt x="3" y="143"/>
                      <a:pt x="11" y="140"/>
                    </a:cubicBezTo>
                    <a:lnTo>
                      <a:pt x="295" y="4"/>
                    </a:lnTo>
                    <a:cubicBezTo>
                      <a:pt x="303" y="0"/>
                      <a:pt x="313" y="4"/>
                      <a:pt x="317" y="12"/>
                    </a:cubicBezTo>
                    <a:cubicBezTo>
                      <a:pt x="321" y="20"/>
                      <a:pt x="317" y="30"/>
                      <a:pt x="309" y="34"/>
                    </a:cubicBezTo>
                    <a:lnTo>
                      <a:pt x="25" y="169"/>
                    </a:lnTo>
                    <a:cubicBezTo>
                      <a:pt x="23" y="170"/>
                      <a:pt x="21" y="171"/>
                      <a:pt x="18" y="171"/>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60">
                <a:extLst>
                  <a:ext uri="{FF2B5EF4-FFF2-40B4-BE49-F238E27FC236}">
                    <a16:creationId xmlns="" xmlns:a16="http://schemas.microsoft.com/office/drawing/2014/main" id="{CBFEF4DD-B297-415A-B861-C55BD43181D9}"/>
                  </a:ext>
                </a:extLst>
              </p:cNvPr>
              <p:cNvSpPr>
                <a:spLocks/>
              </p:cNvSpPr>
              <p:nvPr/>
            </p:nvSpPr>
            <p:spPr bwMode="gray">
              <a:xfrm>
                <a:off x="10196304" y="5180218"/>
                <a:ext cx="31750" cy="33338"/>
              </a:xfrm>
              <a:custGeom>
                <a:avLst/>
                <a:gdLst>
                  <a:gd name="T0" fmla="*/ 2147483647 w 68"/>
                  <a:gd name="T1" fmla="*/ 2147483647 h 68"/>
                  <a:gd name="T2" fmla="*/ 2147483647 w 68"/>
                  <a:gd name="T3" fmla="*/ 2147483647 h 68"/>
                  <a:gd name="T4" fmla="*/ 0 w 68"/>
                  <a:gd name="T5" fmla="*/ 2147483647 h 68"/>
                  <a:gd name="T6" fmla="*/ 2147483647 w 68"/>
                  <a:gd name="T7" fmla="*/ 0 h 68"/>
                  <a:gd name="T8" fmla="*/ 2147483647 w 68"/>
                  <a:gd name="T9" fmla="*/ 2147483647 h 68"/>
                  <a:gd name="T10" fmla="*/ 2147483647 w 68"/>
                  <a:gd name="T11" fmla="*/ 2147483647 h 68"/>
                  <a:gd name="T12" fmla="*/ 0 60000 65536"/>
                  <a:gd name="T13" fmla="*/ 0 60000 65536"/>
                  <a:gd name="T14" fmla="*/ 0 60000 65536"/>
                  <a:gd name="T15" fmla="*/ 0 60000 65536"/>
                  <a:gd name="T16" fmla="*/ 0 60000 65536"/>
                  <a:gd name="T17" fmla="*/ 0 60000 65536"/>
                  <a:gd name="T18" fmla="*/ 0 w 68"/>
                  <a:gd name="T19" fmla="*/ 0 h 68"/>
                  <a:gd name="T20" fmla="*/ 68 w 68"/>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68" h="68">
                    <a:moveTo>
                      <a:pt x="34" y="68"/>
                    </a:moveTo>
                    <a:lnTo>
                      <a:pt x="34" y="68"/>
                    </a:lnTo>
                    <a:cubicBezTo>
                      <a:pt x="15" y="68"/>
                      <a:pt x="0" y="53"/>
                      <a:pt x="0" y="34"/>
                    </a:cubicBezTo>
                    <a:cubicBezTo>
                      <a:pt x="0" y="15"/>
                      <a:pt x="15" y="0"/>
                      <a:pt x="34" y="0"/>
                    </a:cubicBezTo>
                    <a:cubicBezTo>
                      <a:pt x="53" y="0"/>
                      <a:pt x="68" y="15"/>
                      <a:pt x="68" y="34"/>
                    </a:cubicBezTo>
                    <a:cubicBezTo>
                      <a:pt x="68" y="53"/>
                      <a:pt x="53" y="68"/>
                      <a:pt x="34" y="68"/>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61">
                <a:extLst>
                  <a:ext uri="{FF2B5EF4-FFF2-40B4-BE49-F238E27FC236}">
                    <a16:creationId xmlns="" xmlns:a16="http://schemas.microsoft.com/office/drawing/2014/main" id="{E35B5E69-CFD8-4E50-A9C0-58B374ED2B7D}"/>
                  </a:ext>
                </a:extLst>
              </p:cNvPr>
              <p:cNvSpPr>
                <a:spLocks/>
              </p:cNvSpPr>
              <p:nvPr/>
            </p:nvSpPr>
            <p:spPr bwMode="gray">
              <a:xfrm>
                <a:off x="10245516" y="5180218"/>
                <a:ext cx="31750" cy="33338"/>
              </a:xfrm>
              <a:custGeom>
                <a:avLst/>
                <a:gdLst>
                  <a:gd name="T0" fmla="*/ 2147483647 w 69"/>
                  <a:gd name="T1" fmla="*/ 2147483647 h 69"/>
                  <a:gd name="T2" fmla="*/ 2147483647 w 69"/>
                  <a:gd name="T3" fmla="*/ 2147483647 h 69"/>
                  <a:gd name="T4" fmla="*/ 0 w 69"/>
                  <a:gd name="T5" fmla="*/ 2147483647 h 69"/>
                  <a:gd name="T6" fmla="*/ 2147483647 w 69"/>
                  <a:gd name="T7" fmla="*/ 0 h 69"/>
                  <a:gd name="T8" fmla="*/ 2147483647 w 69"/>
                  <a:gd name="T9" fmla="*/ 2147483647 h 69"/>
                  <a:gd name="T10" fmla="*/ 2147483647 w 69"/>
                  <a:gd name="T11" fmla="*/ 2147483647 h 69"/>
                  <a:gd name="T12" fmla="*/ 0 60000 65536"/>
                  <a:gd name="T13" fmla="*/ 0 60000 65536"/>
                  <a:gd name="T14" fmla="*/ 0 60000 65536"/>
                  <a:gd name="T15" fmla="*/ 0 60000 65536"/>
                  <a:gd name="T16" fmla="*/ 0 60000 65536"/>
                  <a:gd name="T17" fmla="*/ 0 60000 65536"/>
                  <a:gd name="T18" fmla="*/ 0 w 69"/>
                  <a:gd name="T19" fmla="*/ 0 h 69"/>
                  <a:gd name="T20" fmla="*/ 69 w 69"/>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69" h="69">
                    <a:moveTo>
                      <a:pt x="34" y="69"/>
                    </a:moveTo>
                    <a:lnTo>
                      <a:pt x="34" y="69"/>
                    </a:lnTo>
                    <a:cubicBezTo>
                      <a:pt x="15" y="69"/>
                      <a:pt x="0" y="53"/>
                      <a:pt x="0" y="34"/>
                    </a:cubicBezTo>
                    <a:cubicBezTo>
                      <a:pt x="0" y="15"/>
                      <a:pt x="15" y="0"/>
                      <a:pt x="34" y="0"/>
                    </a:cubicBezTo>
                    <a:cubicBezTo>
                      <a:pt x="53" y="0"/>
                      <a:pt x="69" y="15"/>
                      <a:pt x="69" y="34"/>
                    </a:cubicBezTo>
                    <a:cubicBezTo>
                      <a:pt x="69" y="53"/>
                      <a:pt x="53" y="69"/>
                      <a:pt x="34" y="69"/>
                    </a:cubicBezTo>
                    <a:close/>
                  </a:path>
                </a:pathLst>
              </a:custGeom>
              <a:grpFill/>
              <a:ln>
                <a:noFill/>
              </a:ln>
            </p:spPr>
            <p:txBody>
              <a:bodyPr wrap="square">
                <a:noAutofit/>
              </a:bodyPr>
              <a:lstStyle/>
              <a:p>
                <a:pPr defTabSz="914400"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云形 1665">
              <a:extLst>
                <a:ext uri="{FF2B5EF4-FFF2-40B4-BE49-F238E27FC236}">
                  <a16:creationId xmlns="" xmlns:a16="http://schemas.microsoft.com/office/drawing/2014/main" id="{F7450855-372D-4F12-84C9-53AD3E3B3DBF}"/>
                </a:ext>
              </a:extLst>
            </p:cNvPr>
            <p:cNvSpPr/>
            <p:nvPr/>
          </p:nvSpPr>
          <p:spPr bwMode="gray">
            <a:xfrm>
              <a:off x="1031551" y="4176673"/>
              <a:ext cx="1280253" cy="406164"/>
            </a:xfrm>
            <a:prstGeom prst="cloud">
              <a:avLst/>
            </a:prstGeom>
            <a:noFill/>
            <a:ln w="3175">
              <a:solidFill>
                <a:srgbClr val="00B0F0"/>
              </a:solidFill>
            </a:ln>
            <a:effectLst/>
          </p:spPr>
          <p:txBody>
            <a:bodyPr wrap="square" lIns="96678" tIns="48338" rIns="96678" bIns="48338">
              <a:noAutofit/>
            </a:bodyPr>
            <a:lstStyle/>
            <a:p>
              <a:pPr defTabSz="1023082"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35">
              <a:extLst>
                <a:ext uri="{FF2B5EF4-FFF2-40B4-BE49-F238E27FC236}">
                  <a16:creationId xmlns="" xmlns:a16="http://schemas.microsoft.com/office/drawing/2014/main" id="{E98C7DB7-8836-4913-8F52-2D212167F7FD}"/>
                </a:ext>
              </a:extLst>
            </p:cNvPr>
            <p:cNvSpPr txBox="1">
              <a:spLocks noChangeArrowheads="1"/>
            </p:cNvSpPr>
            <p:nvPr/>
          </p:nvSpPr>
          <p:spPr bwMode="gray">
            <a:xfrm>
              <a:off x="2893934" y="3652397"/>
              <a:ext cx="1136056" cy="216577"/>
            </a:xfrm>
            <a:prstGeom prst="rect">
              <a:avLst/>
            </a:prstGeom>
            <a:noFill/>
            <a:ln w="9525">
              <a:noFill/>
              <a:miter lim="800000"/>
              <a:headEnd/>
              <a:tailEnd/>
            </a:ln>
          </p:spPr>
          <p:txBody>
            <a:bodyPr wrap="square">
              <a:noAutofit/>
            </a:bodyPr>
            <a:lstStyle/>
            <a:p>
              <a:pPr defTabSz="914400" fontAlgn="ctr">
                <a:buSzPct val="100000"/>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Cross-domain</a:t>
              </a:r>
            </a:p>
          </p:txBody>
        </p:sp>
        <p:sp>
          <p:nvSpPr>
            <p:cNvPr id="20" name="任意多边形 1667">
              <a:extLst>
                <a:ext uri="{FF2B5EF4-FFF2-40B4-BE49-F238E27FC236}">
                  <a16:creationId xmlns="" xmlns:a16="http://schemas.microsoft.com/office/drawing/2014/main" id="{4F5E711C-09D8-4F83-A12D-DB321FD0E980}"/>
                </a:ext>
              </a:extLst>
            </p:cNvPr>
            <p:cNvSpPr/>
            <p:nvPr/>
          </p:nvSpPr>
          <p:spPr bwMode="gray">
            <a:xfrm>
              <a:off x="826175" y="3568492"/>
              <a:ext cx="4937537" cy="968788"/>
            </a:xfrm>
            <a:custGeom>
              <a:avLst/>
              <a:gdLst>
                <a:gd name="connsiteX0" fmla="*/ 0 w 4326467"/>
                <a:gd name="connsiteY0" fmla="*/ 103400 h 1055491"/>
                <a:gd name="connsiteX1" fmla="*/ 330200 w 4326467"/>
                <a:gd name="connsiteY1" fmla="*/ 69533 h 1055491"/>
                <a:gd name="connsiteX2" fmla="*/ 397933 w 4326467"/>
                <a:gd name="connsiteY2" fmla="*/ 899267 h 1055491"/>
                <a:gd name="connsiteX3" fmla="*/ 880533 w 4326467"/>
                <a:gd name="connsiteY3" fmla="*/ 983933 h 1055491"/>
                <a:gd name="connsiteX4" fmla="*/ 1100667 w 4326467"/>
                <a:gd name="connsiteY4" fmla="*/ 289667 h 1055491"/>
                <a:gd name="connsiteX5" fmla="*/ 1591733 w 4326467"/>
                <a:gd name="connsiteY5" fmla="*/ 61067 h 1055491"/>
                <a:gd name="connsiteX6" fmla="*/ 1701800 w 4326467"/>
                <a:gd name="connsiteY6" fmla="*/ 992400 h 1055491"/>
                <a:gd name="connsiteX7" fmla="*/ 2548467 w 4326467"/>
                <a:gd name="connsiteY7" fmla="*/ 899267 h 1055491"/>
                <a:gd name="connsiteX8" fmla="*/ 2523067 w 4326467"/>
                <a:gd name="connsiteY8" fmla="*/ 315067 h 1055491"/>
                <a:gd name="connsiteX9" fmla="*/ 3048000 w 4326467"/>
                <a:gd name="connsiteY9" fmla="*/ 365867 h 1055491"/>
                <a:gd name="connsiteX10" fmla="*/ 3115733 w 4326467"/>
                <a:gd name="connsiteY10" fmla="*/ 967000 h 1055491"/>
                <a:gd name="connsiteX11" fmla="*/ 3657600 w 4326467"/>
                <a:gd name="connsiteY11" fmla="*/ 967000 h 1055491"/>
                <a:gd name="connsiteX12" fmla="*/ 3750733 w 4326467"/>
                <a:gd name="connsiteY12" fmla="*/ 365867 h 1055491"/>
                <a:gd name="connsiteX13" fmla="*/ 4326467 w 4326467"/>
                <a:gd name="connsiteY13" fmla="*/ 408200 h 10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6467" h="1055491">
                  <a:moveTo>
                    <a:pt x="0" y="103400"/>
                  </a:moveTo>
                  <a:cubicBezTo>
                    <a:pt x="131939" y="20144"/>
                    <a:pt x="263878" y="-63111"/>
                    <a:pt x="330200" y="69533"/>
                  </a:cubicBezTo>
                  <a:cubicBezTo>
                    <a:pt x="396522" y="202177"/>
                    <a:pt x="306211" y="746867"/>
                    <a:pt x="397933" y="899267"/>
                  </a:cubicBezTo>
                  <a:cubicBezTo>
                    <a:pt x="489655" y="1051667"/>
                    <a:pt x="763411" y="1085533"/>
                    <a:pt x="880533" y="983933"/>
                  </a:cubicBezTo>
                  <a:cubicBezTo>
                    <a:pt x="997655" y="882333"/>
                    <a:pt x="982134" y="443478"/>
                    <a:pt x="1100667" y="289667"/>
                  </a:cubicBezTo>
                  <a:cubicBezTo>
                    <a:pt x="1219200" y="135856"/>
                    <a:pt x="1491544" y="-56055"/>
                    <a:pt x="1591733" y="61067"/>
                  </a:cubicBezTo>
                  <a:cubicBezTo>
                    <a:pt x="1691922" y="178189"/>
                    <a:pt x="1542344" y="852700"/>
                    <a:pt x="1701800" y="992400"/>
                  </a:cubicBezTo>
                  <a:cubicBezTo>
                    <a:pt x="1861256" y="1132100"/>
                    <a:pt x="2411589" y="1012156"/>
                    <a:pt x="2548467" y="899267"/>
                  </a:cubicBezTo>
                  <a:cubicBezTo>
                    <a:pt x="2685345" y="786378"/>
                    <a:pt x="2439812" y="403967"/>
                    <a:pt x="2523067" y="315067"/>
                  </a:cubicBezTo>
                  <a:cubicBezTo>
                    <a:pt x="2606322" y="226167"/>
                    <a:pt x="2949222" y="257212"/>
                    <a:pt x="3048000" y="365867"/>
                  </a:cubicBezTo>
                  <a:cubicBezTo>
                    <a:pt x="3146778" y="474523"/>
                    <a:pt x="3014133" y="866811"/>
                    <a:pt x="3115733" y="967000"/>
                  </a:cubicBezTo>
                  <a:cubicBezTo>
                    <a:pt x="3217333" y="1067189"/>
                    <a:pt x="3551767" y="1067189"/>
                    <a:pt x="3657600" y="967000"/>
                  </a:cubicBezTo>
                  <a:cubicBezTo>
                    <a:pt x="3763433" y="866811"/>
                    <a:pt x="3639255" y="459000"/>
                    <a:pt x="3750733" y="365867"/>
                  </a:cubicBezTo>
                  <a:cubicBezTo>
                    <a:pt x="3862211" y="272734"/>
                    <a:pt x="4094339" y="340467"/>
                    <a:pt x="4326467" y="408200"/>
                  </a:cubicBezTo>
                </a:path>
              </a:pathLst>
            </a:custGeom>
            <a:noFill/>
            <a:ln w="12700" cap="flat" cmpd="sng" algn="ctr">
              <a:solidFill>
                <a:srgbClr val="62B230"/>
              </a:solidFill>
              <a:prstDash val="solid"/>
            </a:ln>
            <a:effectLst>
              <a:glow rad="139700">
                <a:srgbClr val="4F81BD">
                  <a:satMod val="175000"/>
                  <a:alpha val="40000"/>
                </a:srgbClr>
              </a:glow>
            </a:effectLst>
          </p:spPr>
          <p:txBody>
            <a:bodyPr wrap="square" rtlCol="0" anchor="ctr">
              <a:noAutofit/>
            </a:bodyPr>
            <a:lstStyle/>
            <a:p>
              <a:pPr algn="ctr" defTabSz="1218468" fontAlgn="ctr">
                <a:defRPr/>
              </a:pPr>
              <a:endPar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1668">
              <a:extLst>
                <a:ext uri="{FF2B5EF4-FFF2-40B4-BE49-F238E27FC236}">
                  <a16:creationId xmlns="" xmlns:a16="http://schemas.microsoft.com/office/drawing/2014/main" id="{68D59164-0D55-41D9-BC00-0554CB13F66D}"/>
                </a:ext>
              </a:extLst>
            </p:cNvPr>
            <p:cNvSpPr/>
            <p:nvPr/>
          </p:nvSpPr>
          <p:spPr bwMode="gray">
            <a:xfrm>
              <a:off x="1031551" y="3610888"/>
              <a:ext cx="1270059" cy="320823"/>
            </a:xfrm>
            <a:prstGeom prst="ellipse">
              <a:avLst/>
            </a:prstGeom>
            <a:noFill/>
            <a:ln w="25400" cap="flat" cmpd="sng" algn="ctr">
              <a:solidFill>
                <a:sysClr val="window" lastClr="FFFFFF">
                  <a:lumMod val="65000"/>
                </a:sysClr>
              </a:solidFill>
              <a:prstDash val="dash"/>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1669">
              <a:extLst>
                <a:ext uri="{FF2B5EF4-FFF2-40B4-BE49-F238E27FC236}">
                  <a16:creationId xmlns="" xmlns:a16="http://schemas.microsoft.com/office/drawing/2014/main" id="{82B1B36C-E987-4378-B308-0DB90DE1D3C1}"/>
                </a:ext>
              </a:extLst>
            </p:cNvPr>
            <p:cNvSpPr/>
            <p:nvPr/>
          </p:nvSpPr>
          <p:spPr bwMode="gray">
            <a:xfrm>
              <a:off x="2393348" y="3610888"/>
              <a:ext cx="1581969" cy="320823"/>
            </a:xfrm>
            <a:prstGeom prst="ellipse">
              <a:avLst/>
            </a:prstGeom>
            <a:noFill/>
            <a:ln w="25400" cap="flat" cmpd="sng" algn="ctr">
              <a:solidFill>
                <a:sysClr val="window" lastClr="FFFFFF">
                  <a:lumMod val="65000"/>
                </a:sysClr>
              </a:solidFill>
              <a:prstDash val="dash"/>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1670">
              <a:extLst>
                <a:ext uri="{FF2B5EF4-FFF2-40B4-BE49-F238E27FC236}">
                  <a16:creationId xmlns="" xmlns:a16="http://schemas.microsoft.com/office/drawing/2014/main" id="{86F53780-BEF1-4049-9DC5-A6140D62D4DA}"/>
                </a:ext>
              </a:extLst>
            </p:cNvPr>
            <p:cNvSpPr/>
            <p:nvPr/>
          </p:nvSpPr>
          <p:spPr bwMode="gray">
            <a:xfrm>
              <a:off x="1119210" y="3596666"/>
              <a:ext cx="124357" cy="9956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1671">
              <a:extLst>
                <a:ext uri="{FF2B5EF4-FFF2-40B4-BE49-F238E27FC236}">
                  <a16:creationId xmlns="" xmlns:a16="http://schemas.microsoft.com/office/drawing/2014/main" id="{1E08588B-19F3-4029-8A62-7E6E7697C438}"/>
                </a:ext>
              </a:extLst>
            </p:cNvPr>
            <p:cNvSpPr/>
            <p:nvPr/>
          </p:nvSpPr>
          <p:spPr bwMode="gray">
            <a:xfrm>
              <a:off x="2091633" y="3601406"/>
              <a:ext cx="124355" cy="9798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1672">
              <a:extLst>
                <a:ext uri="{FF2B5EF4-FFF2-40B4-BE49-F238E27FC236}">
                  <a16:creationId xmlns="" xmlns:a16="http://schemas.microsoft.com/office/drawing/2014/main" id="{CBFC98DD-1031-4257-B906-F3DDABC1E757}"/>
                </a:ext>
              </a:extLst>
            </p:cNvPr>
            <p:cNvSpPr/>
            <p:nvPr/>
          </p:nvSpPr>
          <p:spPr bwMode="gray">
            <a:xfrm>
              <a:off x="1997857" y="3838467"/>
              <a:ext cx="124355" cy="9798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1673">
              <a:extLst>
                <a:ext uri="{FF2B5EF4-FFF2-40B4-BE49-F238E27FC236}">
                  <a16:creationId xmlns="" xmlns:a16="http://schemas.microsoft.com/office/drawing/2014/main" id="{0181E00A-626B-416A-AAEE-B5763485A1D0}"/>
                </a:ext>
              </a:extLst>
            </p:cNvPr>
            <p:cNvSpPr/>
            <p:nvPr/>
          </p:nvSpPr>
          <p:spPr bwMode="gray">
            <a:xfrm>
              <a:off x="2625751" y="3593505"/>
              <a:ext cx="122318" cy="9956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1674">
              <a:extLst>
                <a:ext uri="{FF2B5EF4-FFF2-40B4-BE49-F238E27FC236}">
                  <a16:creationId xmlns="" xmlns:a16="http://schemas.microsoft.com/office/drawing/2014/main" id="{0695A3D0-3B96-4A3A-8989-963E8428BA20}"/>
                </a:ext>
              </a:extLst>
            </p:cNvPr>
            <p:cNvSpPr/>
            <p:nvPr/>
          </p:nvSpPr>
          <p:spPr bwMode="gray">
            <a:xfrm>
              <a:off x="2531975" y="3830565"/>
              <a:ext cx="122318" cy="9956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1675">
              <a:extLst>
                <a:ext uri="{FF2B5EF4-FFF2-40B4-BE49-F238E27FC236}">
                  <a16:creationId xmlns="" xmlns:a16="http://schemas.microsoft.com/office/drawing/2014/main" id="{8CD6361E-622F-4B14-92FD-551D631756C5}"/>
                </a:ext>
              </a:extLst>
            </p:cNvPr>
            <p:cNvSpPr/>
            <p:nvPr/>
          </p:nvSpPr>
          <p:spPr bwMode="gray">
            <a:xfrm>
              <a:off x="3757184" y="3609309"/>
              <a:ext cx="122318" cy="9798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1676">
              <a:extLst>
                <a:ext uri="{FF2B5EF4-FFF2-40B4-BE49-F238E27FC236}">
                  <a16:creationId xmlns="" xmlns:a16="http://schemas.microsoft.com/office/drawing/2014/main" id="{1D7ACF10-9B73-48DB-81B5-501577452E20}"/>
                </a:ext>
              </a:extLst>
            </p:cNvPr>
            <p:cNvSpPr/>
            <p:nvPr/>
          </p:nvSpPr>
          <p:spPr bwMode="gray">
            <a:xfrm>
              <a:off x="3663408" y="3846370"/>
              <a:ext cx="122318" cy="9798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1677">
              <a:extLst>
                <a:ext uri="{FF2B5EF4-FFF2-40B4-BE49-F238E27FC236}">
                  <a16:creationId xmlns="" xmlns:a16="http://schemas.microsoft.com/office/drawing/2014/main" id="{C35DE814-83DA-4A0A-8374-670239A069D7}"/>
                </a:ext>
              </a:extLst>
            </p:cNvPr>
            <p:cNvSpPr/>
            <p:nvPr/>
          </p:nvSpPr>
          <p:spPr bwMode="gray">
            <a:xfrm>
              <a:off x="4089481" y="3618791"/>
              <a:ext cx="1268022" cy="320822"/>
            </a:xfrm>
            <a:prstGeom prst="ellipse">
              <a:avLst/>
            </a:prstGeom>
            <a:noFill/>
            <a:ln w="25400" cap="flat" cmpd="sng" algn="ctr">
              <a:solidFill>
                <a:sysClr val="window" lastClr="FFFFFF">
                  <a:lumMod val="65000"/>
                </a:sysClr>
              </a:solidFill>
              <a:prstDash val="dash"/>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1678">
              <a:extLst>
                <a:ext uri="{FF2B5EF4-FFF2-40B4-BE49-F238E27FC236}">
                  <a16:creationId xmlns="" xmlns:a16="http://schemas.microsoft.com/office/drawing/2014/main" id="{915E7D33-1A75-46CB-A4D2-D4BACF9DE901}"/>
                </a:ext>
              </a:extLst>
            </p:cNvPr>
            <p:cNvSpPr/>
            <p:nvPr/>
          </p:nvSpPr>
          <p:spPr bwMode="gray">
            <a:xfrm>
              <a:off x="5055786" y="3846369"/>
              <a:ext cx="122318" cy="9956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1679">
              <a:extLst>
                <a:ext uri="{FF2B5EF4-FFF2-40B4-BE49-F238E27FC236}">
                  <a16:creationId xmlns="" xmlns:a16="http://schemas.microsoft.com/office/drawing/2014/main" id="{CCAE757C-4B4E-4A21-9D0B-3E2F1AAA47CA}"/>
                </a:ext>
              </a:extLst>
            </p:cNvPr>
            <p:cNvSpPr/>
            <p:nvPr/>
          </p:nvSpPr>
          <p:spPr bwMode="gray">
            <a:xfrm>
              <a:off x="4279071" y="3612470"/>
              <a:ext cx="124357" cy="9956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1680">
              <a:extLst>
                <a:ext uri="{FF2B5EF4-FFF2-40B4-BE49-F238E27FC236}">
                  <a16:creationId xmlns="" xmlns:a16="http://schemas.microsoft.com/office/drawing/2014/main" id="{96D3450E-8402-4DF5-BDB0-A373616ABEC6}"/>
                </a:ext>
              </a:extLst>
            </p:cNvPr>
            <p:cNvSpPr/>
            <p:nvPr/>
          </p:nvSpPr>
          <p:spPr bwMode="gray">
            <a:xfrm>
              <a:off x="4185294" y="3849530"/>
              <a:ext cx="124357" cy="99565"/>
            </a:xfrm>
            <a:prstGeom prst="ellipse">
              <a:avLst/>
            </a:prstGeom>
            <a:solidFill>
              <a:sysClr val="window" lastClr="FFFFFF">
                <a:lumMod val="50000"/>
              </a:sysClr>
            </a:solidFill>
            <a:ln w="25400" cap="flat" cmpd="sng" algn="ctr">
              <a:noFill/>
              <a:prstDash val="solid"/>
            </a:ln>
            <a:effectLst/>
          </p:spPr>
          <p:txBody>
            <a:bodyPr wrap="square" lIns="91398" tIns="45698" rIns="91398" bIns="45698" anchor="ctr">
              <a:noAutofit/>
            </a:bodyPr>
            <a:lstStyle/>
            <a:p>
              <a:pPr algn="ctr" defTabSz="913943" fontAlgn="ctr">
                <a:defRPr/>
              </a:pPr>
              <a:endParaRPr lang="en-US" altLang="zh-CN"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1681">
              <a:extLst>
                <a:ext uri="{FF2B5EF4-FFF2-40B4-BE49-F238E27FC236}">
                  <a16:creationId xmlns="" xmlns:a16="http://schemas.microsoft.com/office/drawing/2014/main" id="{384CBE4E-E08E-4413-B71E-BC194387A0E7}"/>
                </a:ext>
              </a:extLst>
            </p:cNvPr>
            <p:cNvCxnSpPr>
              <a:stCxn id="24" idx="6"/>
              <a:endCxn id="26" idx="2"/>
            </p:cNvCxnSpPr>
            <p:nvPr/>
          </p:nvCxnSpPr>
          <p:spPr bwMode="gray">
            <a:xfrm flipV="1">
              <a:off x="2215988" y="3642497"/>
              <a:ext cx="409763" cy="7903"/>
            </a:xfrm>
            <a:prstGeom prst="line">
              <a:avLst/>
            </a:prstGeom>
            <a:noFill/>
            <a:ln w="9525" cap="flat" cmpd="sng" algn="ctr">
              <a:solidFill>
                <a:sysClr val="window" lastClr="FFFFFF">
                  <a:lumMod val="65000"/>
                </a:sysClr>
              </a:solidFill>
              <a:prstDash val="solid"/>
              <a:tailEnd type="none"/>
            </a:ln>
            <a:effectLst/>
          </p:spPr>
        </p:cxnSp>
        <p:cxnSp>
          <p:nvCxnSpPr>
            <p:cNvPr id="35" name="直接连接符 1682">
              <a:extLst>
                <a:ext uri="{FF2B5EF4-FFF2-40B4-BE49-F238E27FC236}">
                  <a16:creationId xmlns="" xmlns:a16="http://schemas.microsoft.com/office/drawing/2014/main" id="{2C732631-AA27-4BE5-B184-8AD82E50BE33}"/>
                </a:ext>
              </a:extLst>
            </p:cNvPr>
            <p:cNvCxnSpPr/>
            <p:nvPr/>
          </p:nvCxnSpPr>
          <p:spPr bwMode="gray">
            <a:xfrm flipV="1">
              <a:off x="2122212" y="3887460"/>
              <a:ext cx="409763" cy="7902"/>
            </a:xfrm>
            <a:prstGeom prst="line">
              <a:avLst/>
            </a:prstGeom>
            <a:noFill/>
            <a:ln w="9525" cap="flat" cmpd="sng" algn="ctr">
              <a:solidFill>
                <a:sysClr val="window" lastClr="FFFFFF">
                  <a:lumMod val="65000"/>
                </a:sysClr>
              </a:solidFill>
              <a:prstDash val="solid"/>
              <a:tailEnd type="none"/>
            </a:ln>
            <a:effectLst/>
          </p:spPr>
        </p:cxnSp>
        <p:cxnSp>
          <p:nvCxnSpPr>
            <p:cNvPr id="36" name="直接连接符 1683">
              <a:extLst>
                <a:ext uri="{FF2B5EF4-FFF2-40B4-BE49-F238E27FC236}">
                  <a16:creationId xmlns="" xmlns:a16="http://schemas.microsoft.com/office/drawing/2014/main" id="{29D559CE-B156-4149-96B2-1DA1A5A695BA}"/>
                </a:ext>
              </a:extLst>
            </p:cNvPr>
            <p:cNvCxnSpPr/>
            <p:nvPr/>
          </p:nvCxnSpPr>
          <p:spPr bwMode="gray">
            <a:xfrm flipV="1">
              <a:off x="3875424" y="3653560"/>
              <a:ext cx="409763" cy="7902"/>
            </a:xfrm>
            <a:prstGeom prst="line">
              <a:avLst/>
            </a:prstGeom>
            <a:noFill/>
            <a:ln w="9525" cap="flat" cmpd="sng" algn="ctr">
              <a:solidFill>
                <a:sysClr val="window" lastClr="FFFFFF">
                  <a:lumMod val="65000"/>
                </a:sysClr>
              </a:solidFill>
              <a:prstDash val="solid"/>
              <a:tailEnd type="none"/>
            </a:ln>
            <a:effectLst/>
          </p:spPr>
        </p:cxnSp>
        <p:cxnSp>
          <p:nvCxnSpPr>
            <p:cNvPr id="37" name="直接连接符 1684">
              <a:extLst>
                <a:ext uri="{FF2B5EF4-FFF2-40B4-BE49-F238E27FC236}">
                  <a16:creationId xmlns="" xmlns:a16="http://schemas.microsoft.com/office/drawing/2014/main" id="{6480327E-5951-4EA0-A4CA-10299D792CDF}"/>
                </a:ext>
              </a:extLst>
            </p:cNvPr>
            <p:cNvCxnSpPr/>
            <p:nvPr/>
          </p:nvCxnSpPr>
          <p:spPr bwMode="gray">
            <a:xfrm flipV="1">
              <a:off x="3781648" y="3898522"/>
              <a:ext cx="409763" cy="6322"/>
            </a:xfrm>
            <a:prstGeom prst="line">
              <a:avLst/>
            </a:prstGeom>
            <a:noFill/>
            <a:ln w="9525" cap="flat" cmpd="sng" algn="ctr">
              <a:solidFill>
                <a:sysClr val="window" lastClr="FFFFFF">
                  <a:lumMod val="65000"/>
                </a:sysClr>
              </a:solidFill>
              <a:prstDash val="solid"/>
              <a:tailEnd type="none"/>
            </a:ln>
            <a:effectLst/>
          </p:spPr>
        </p:cxnSp>
        <p:sp>
          <p:nvSpPr>
            <p:cNvPr id="38" name="文本框 1739">
              <a:extLst>
                <a:ext uri="{FF2B5EF4-FFF2-40B4-BE49-F238E27FC236}">
                  <a16:creationId xmlns="" xmlns:a16="http://schemas.microsoft.com/office/drawing/2014/main" id="{0266BE96-2C09-4FEA-B34C-F67344DC91CD}"/>
                </a:ext>
              </a:extLst>
            </p:cNvPr>
            <p:cNvSpPr txBox="1">
              <a:spLocks noChangeArrowheads="1"/>
            </p:cNvSpPr>
            <p:nvPr/>
          </p:nvSpPr>
          <p:spPr bwMode="gray">
            <a:xfrm>
              <a:off x="2708876" y="4603963"/>
              <a:ext cx="993735" cy="216577"/>
            </a:xfrm>
            <a:prstGeom prst="rect">
              <a:avLst/>
            </a:prstGeom>
            <a:noFill/>
            <a:ln w="9525">
              <a:noFill/>
              <a:miter lim="800000"/>
              <a:headEnd/>
              <a:tailEnd/>
            </a:ln>
          </p:spPr>
          <p:txBody>
            <a:bodyPr wrap="square">
              <a:noAutofit/>
            </a:bodyPr>
            <a:lstStyle/>
            <a:p>
              <a:pPr defTabSz="1218784" fontAlgn="ctr">
                <a:buSzPct val="100000"/>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 domain</a:t>
              </a:r>
            </a:p>
          </p:txBody>
        </p:sp>
        <p:sp>
          <p:nvSpPr>
            <p:cNvPr id="39" name="文本框 1739">
              <a:extLst>
                <a:ext uri="{FF2B5EF4-FFF2-40B4-BE49-F238E27FC236}">
                  <a16:creationId xmlns="" xmlns:a16="http://schemas.microsoft.com/office/drawing/2014/main" id="{44B903DC-3CAA-4518-8B56-6820BD5BD8B7}"/>
                </a:ext>
              </a:extLst>
            </p:cNvPr>
            <p:cNvSpPr txBox="1">
              <a:spLocks noChangeArrowheads="1"/>
            </p:cNvSpPr>
            <p:nvPr/>
          </p:nvSpPr>
          <p:spPr bwMode="gray">
            <a:xfrm>
              <a:off x="4279071" y="4616819"/>
              <a:ext cx="993735" cy="216577"/>
            </a:xfrm>
            <a:prstGeom prst="rect">
              <a:avLst/>
            </a:prstGeom>
            <a:noFill/>
            <a:ln w="9525">
              <a:noFill/>
              <a:miter lim="800000"/>
              <a:headEnd/>
              <a:tailEnd/>
            </a:ln>
          </p:spPr>
          <p:txBody>
            <a:bodyPr wrap="square">
              <a:noAutofit/>
            </a:bodyPr>
            <a:lstStyle/>
            <a:p>
              <a:pPr defTabSz="1218784" fontAlgn="ctr">
                <a:buSzPct val="100000"/>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IGP domain</a:t>
              </a:r>
            </a:p>
          </p:txBody>
        </p:sp>
      </p:grpSp>
      <p:sp>
        <p:nvSpPr>
          <p:cNvPr id="304" name="矩形 1690">
            <a:extLst>
              <a:ext uri="{FF2B5EF4-FFF2-40B4-BE49-F238E27FC236}">
                <a16:creationId xmlns="" xmlns:a16="http://schemas.microsoft.com/office/drawing/2014/main" id="{0F4A2DB2-37A4-466E-BBF3-516401D3A154}"/>
              </a:ext>
            </a:extLst>
          </p:cNvPr>
          <p:cNvSpPr/>
          <p:nvPr/>
        </p:nvSpPr>
        <p:spPr bwMode="gray">
          <a:xfrm>
            <a:off x="915316" y="4913370"/>
            <a:ext cx="6130235" cy="951188"/>
          </a:xfrm>
          <a:prstGeom prst="rect">
            <a:avLst/>
          </a:prstGeom>
        </p:spPr>
        <p:txBody>
          <a:bodyPr wrap="square" lIns="91098" tIns="45549" rIns="91098" bIns="45549" numCol="2" anchor="ctr">
            <a:noAutofit/>
          </a:bodyPr>
          <a:lstStyle/>
          <a:p>
            <a:pPr marL="123825" indent="-123825" defTabSz="912297" fontAlgn="ctr">
              <a:buClr>
                <a:prstClr val="black"/>
              </a:buClr>
              <a:buFont typeface="Arial" panose="020B0604020202020204" pitchFamily="34" charset="0"/>
              <a:buChar char="•"/>
            </a:pPr>
            <a:r>
              <a:rPr lang="en-US"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Simplified and efficient:  </a:t>
            </a: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service-driven automatic tunnel creation</a:t>
            </a:r>
          </a:p>
          <a:p>
            <a:pPr marL="123825" indent="-123825" defTabSz="912297" fontAlgn="ctr">
              <a:buClr>
                <a:prstClr val="black"/>
              </a:buClr>
              <a:buFont typeface="Arial" panose="020B0604020202020204" pitchFamily="34" charset="0"/>
              <a:buChar cha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E2E optimal</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E2E path computation across IGP domains/ASs</a:t>
            </a:r>
          </a:p>
          <a:p>
            <a:pPr marL="123825" indent="-123825" defTabSz="912297" fontAlgn="ctr">
              <a:buClr>
                <a:prstClr val="black"/>
              </a:buClr>
              <a:buFont typeface="Arial" panose="020B0604020202020204" pitchFamily="34" charset="0"/>
              <a:buChar cha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Highly reliable</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 computation based on link availability/SRLG</a:t>
            </a:r>
          </a:p>
          <a:p>
            <a:pPr marL="123825" indent="-123825" defTabSz="912297" fontAlgn="ctr">
              <a:buClr>
                <a:prstClr val="black"/>
              </a:buClr>
              <a:buFont typeface="Arial" panose="020B0604020202020204" pitchFamily="34" charset="0"/>
              <a:buChar cha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SLA assurance:</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path computation based on bandwidth, delay, etc.</a:t>
            </a:r>
          </a:p>
        </p:txBody>
      </p:sp>
      <p:grpSp>
        <p:nvGrpSpPr>
          <p:cNvPr id="305" name="组合 304">
            <a:extLst>
              <a:ext uri="{FF2B5EF4-FFF2-40B4-BE49-F238E27FC236}">
                <a16:creationId xmlns="" xmlns:a16="http://schemas.microsoft.com/office/drawing/2014/main" id="{866A4562-6EC2-4B94-BDBB-1FE8A3AE4E0C}"/>
              </a:ext>
            </a:extLst>
          </p:cNvPr>
          <p:cNvGrpSpPr/>
          <p:nvPr/>
        </p:nvGrpSpPr>
        <p:grpSpPr bwMode="gray">
          <a:xfrm>
            <a:off x="7553761" y="2696933"/>
            <a:ext cx="3577665" cy="2789521"/>
            <a:chOff x="752327" y="3568538"/>
            <a:chExt cx="1975242" cy="2186905"/>
          </a:xfrm>
        </p:grpSpPr>
        <p:sp>
          <p:nvSpPr>
            <p:cNvPr id="306" name="任意多边形 217">
              <a:extLst>
                <a:ext uri="{FF2B5EF4-FFF2-40B4-BE49-F238E27FC236}">
                  <a16:creationId xmlns="" xmlns:a16="http://schemas.microsoft.com/office/drawing/2014/main" id="{FA541E9A-72DC-4D56-9E0A-AC377CDF3C60}"/>
                </a:ext>
              </a:extLst>
            </p:cNvPr>
            <p:cNvSpPr/>
            <p:nvPr/>
          </p:nvSpPr>
          <p:spPr bwMode="gray">
            <a:xfrm>
              <a:off x="1436431" y="4358473"/>
              <a:ext cx="607034" cy="607034"/>
            </a:xfrm>
            <a:custGeom>
              <a:avLst/>
              <a:gdLst>
                <a:gd name="connsiteX0" fmla="*/ 0 w 607034"/>
                <a:gd name="connsiteY0" fmla="*/ 303517 h 607034"/>
                <a:gd name="connsiteX1" fmla="*/ 303517 w 607034"/>
                <a:gd name="connsiteY1" fmla="*/ 0 h 607034"/>
                <a:gd name="connsiteX2" fmla="*/ 607034 w 607034"/>
                <a:gd name="connsiteY2" fmla="*/ 303517 h 607034"/>
                <a:gd name="connsiteX3" fmla="*/ 303517 w 607034"/>
                <a:gd name="connsiteY3" fmla="*/ 607034 h 607034"/>
                <a:gd name="connsiteX4" fmla="*/ 0 w 607034"/>
                <a:gd name="connsiteY4" fmla="*/ 303517 h 607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34" h="607034">
                  <a:moveTo>
                    <a:pt x="0" y="303517"/>
                  </a:moveTo>
                  <a:cubicBezTo>
                    <a:pt x="0" y="135889"/>
                    <a:pt x="135889" y="0"/>
                    <a:pt x="303517" y="0"/>
                  </a:cubicBezTo>
                  <a:cubicBezTo>
                    <a:pt x="471145" y="0"/>
                    <a:pt x="607034" y="135889"/>
                    <a:pt x="607034" y="303517"/>
                  </a:cubicBezTo>
                  <a:cubicBezTo>
                    <a:pt x="607034" y="471145"/>
                    <a:pt x="471145" y="607034"/>
                    <a:pt x="303517" y="607034"/>
                  </a:cubicBezTo>
                  <a:cubicBezTo>
                    <a:pt x="135889" y="607034"/>
                    <a:pt x="0" y="471145"/>
                    <a:pt x="0" y="303517"/>
                  </a:cubicBezTo>
                  <a:close/>
                </a:path>
              </a:pathLst>
            </a:custGeom>
            <a:solidFill>
              <a:srgbClr val="81C15F"/>
            </a:solidFill>
            <a:ln>
              <a:solidFill>
                <a:srgbClr val="81C15F"/>
              </a:solidFill>
            </a:ln>
          </p:spPr>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307" name="任意多边形 221">
              <a:extLst>
                <a:ext uri="{FF2B5EF4-FFF2-40B4-BE49-F238E27FC236}">
                  <a16:creationId xmlns="" xmlns:a16="http://schemas.microsoft.com/office/drawing/2014/main" id="{99A087E7-21C1-465A-AFE4-9658AF1FA253}"/>
                </a:ext>
              </a:extLst>
            </p:cNvPr>
            <p:cNvSpPr/>
            <p:nvPr/>
          </p:nvSpPr>
          <p:spPr bwMode="gray">
            <a:xfrm rot="16200000">
              <a:off x="1648498" y="4255729"/>
              <a:ext cx="182900" cy="22587"/>
            </a:xfrm>
            <a:custGeom>
              <a:avLst/>
              <a:gdLst>
                <a:gd name="connsiteX0" fmla="*/ 0 w 182900"/>
                <a:gd name="connsiteY0" fmla="*/ 11293 h 22587"/>
                <a:gd name="connsiteX1" fmla="*/ 182900 w 182900"/>
                <a:gd name="connsiteY1" fmla="*/ 11293 h 22587"/>
              </a:gdLst>
              <a:ahLst/>
              <a:cxnLst>
                <a:cxn ang="0">
                  <a:pos x="connsiteX0" y="connsiteY0"/>
                </a:cxn>
                <a:cxn ang="0">
                  <a:pos x="connsiteX1" y="connsiteY1"/>
                </a:cxn>
              </a:cxnLst>
              <a:rect l="l" t="t" r="r" b="b"/>
              <a:pathLst>
                <a:path w="182900" h="22587">
                  <a:moveTo>
                    <a:pt x="0" y="11293"/>
                  </a:moveTo>
                  <a:lnTo>
                    <a:pt x="182900" y="11293"/>
                  </a:lnTo>
                </a:path>
              </a:pathLst>
            </a:custGeom>
            <a:noFill/>
            <a:ln w="19050">
              <a:solidFill>
                <a:schemeClr val="bg1">
                  <a:lumMod val="50000"/>
                </a:schemeClr>
              </a:solidFill>
            </a:ln>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99577" tIns="6721" rIns="99578" bIns="6721" numCol="1" spcCol="1270" anchor="ctr" anchorCtr="0">
              <a:noAutofit/>
            </a:bodyPr>
            <a:lstStyle/>
            <a:p>
              <a:pPr algn="ctr" defTabSz="222250" fontAlgn="ctr">
                <a:lnSpc>
                  <a:spcPct val="90000"/>
                </a:lnSpc>
                <a:spcBef>
                  <a:spcPct val="0"/>
                </a:spcBef>
                <a:spcAft>
                  <a:spcPct val="35000"/>
                </a:spcAft>
              </a:pPr>
              <a:endParaRPr lang="en-US"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任意多边形 222">
              <a:extLst>
                <a:ext uri="{FF2B5EF4-FFF2-40B4-BE49-F238E27FC236}">
                  <a16:creationId xmlns="" xmlns:a16="http://schemas.microsoft.com/office/drawing/2014/main" id="{BD6A3EB1-3C04-4750-82C9-ED372DBBA965}"/>
                </a:ext>
              </a:extLst>
            </p:cNvPr>
            <p:cNvSpPr/>
            <p:nvPr/>
          </p:nvSpPr>
          <p:spPr bwMode="gray">
            <a:xfrm>
              <a:off x="1436431" y="3568538"/>
              <a:ext cx="607034" cy="607034"/>
            </a:xfrm>
            <a:custGeom>
              <a:avLst/>
              <a:gdLst>
                <a:gd name="connsiteX0" fmla="*/ 0 w 607034"/>
                <a:gd name="connsiteY0" fmla="*/ 303517 h 607034"/>
                <a:gd name="connsiteX1" fmla="*/ 303517 w 607034"/>
                <a:gd name="connsiteY1" fmla="*/ 0 h 607034"/>
                <a:gd name="connsiteX2" fmla="*/ 607034 w 607034"/>
                <a:gd name="connsiteY2" fmla="*/ 303517 h 607034"/>
                <a:gd name="connsiteX3" fmla="*/ 303517 w 607034"/>
                <a:gd name="connsiteY3" fmla="*/ 607034 h 607034"/>
                <a:gd name="connsiteX4" fmla="*/ 0 w 607034"/>
                <a:gd name="connsiteY4" fmla="*/ 303517 h 607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34" h="607034">
                  <a:moveTo>
                    <a:pt x="0" y="303517"/>
                  </a:moveTo>
                  <a:cubicBezTo>
                    <a:pt x="0" y="135889"/>
                    <a:pt x="135889" y="0"/>
                    <a:pt x="303517" y="0"/>
                  </a:cubicBezTo>
                  <a:cubicBezTo>
                    <a:pt x="471145" y="0"/>
                    <a:pt x="607034" y="135889"/>
                    <a:pt x="607034" y="303517"/>
                  </a:cubicBezTo>
                  <a:cubicBezTo>
                    <a:pt x="607034" y="471145"/>
                    <a:pt x="471145" y="607034"/>
                    <a:pt x="303517" y="607034"/>
                  </a:cubicBezTo>
                  <a:cubicBezTo>
                    <a:pt x="135889" y="607034"/>
                    <a:pt x="0" y="471145"/>
                    <a:pt x="0" y="303517"/>
                  </a:cubicBezTo>
                  <a:close/>
                </a:path>
              </a:pathLst>
            </a:custGeom>
            <a:solidFill>
              <a:srgbClr val="56C4D2"/>
            </a:solidFill>
            <a:ln>
              <a:solidFill>
                <a:srgbClr val="30B5C5"/>
              </a:solidFill>
            </a:ln>
          </p:spPr>
          <p:txBody>
            <a:bodyPr wrap="square" lIns="0" tIns="0" rIns="0" bIns="0"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Running status</a:t>
              </a:r>
            </a:p>
          </p:txBody>
        </p:sp>
        <p:sp>
          <p:nvSpPr>
            <p:cNvPr id="309" name="任意多边形 223">
              <a:extLst>
                <a:ext uri="{FF2B5EF4-FFF2-40B4-BE49-F238E27FC236}">
                  <a16:creationId xmlns="" xmlns:a16="http://schemas.microsoft.com/office/drawing/2014/main" id="{CC502E30-4E90-4EE0-B20E-7C0F805A082D}"/>
                </a:ext>
              </a:extLst>
            </p:cNvPr>
            <p:cNvSpPr/>
            <p:nvPr/>
          </p:nvSpPr>
          <p:spPr bwMode="gray">
            <a:xfrm rot="19800000">
              <a:off x="1990550" y="4453213"/>
              <a:ext cx="182900" cy="22587"/>
            </a:xfrm>
            <a:custGeom>
              <a:avLst/>
              <a:gdLst>
                <a:gd name="connsiteX0" fmla="*/ 0 w 182900"/>
                <a:gd name="connsiteY0" fmla="*/ 11293 h 22587"/>
                <a:gd name="connsiteX1" fmla="*/ 182900 w 182900"/>
                <a:gd name="connsiteY1" fmla="*/ 11293 h 22587"/>
              </a:gdLst>
              <a:ahLst/>
              <a:cxnLst>
                <a:cxn ang="0">
                  <a:pos x="connsiteX0" y="connsiteY0"/>
                </a:cxn>
                <a:cxn ang="0">
                  <a:pos x="connsiteX1" y="connsiteY1"/>
                </a:cxn>
              </a:cxnLst>
              <a:rect l="l" t="t" r="r" b="b"/>
              <a:pathLst>
                <a:path w="182900" h="22587">
                  <a:moveTo>
                    <a:pt x="0" y="11293"/>
                  </a:moveTo>
                  <a:lnTo>
                    <a:pt x="182900" y="11293"/>
                  </a:lnTo>
                </a:path>
              </a:pathLst>
            </a:custGeom>
            <a:noFill/>
            <a:ln w="19050">
              <a:solidFill>
                <a:schemeClr val="bg1">
                  <a:lumMod val="50000"/>
                </a:schemeClr>
              </a:solidFill>
            </a:ln>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99577" tIns="6721" rIns="99577" bIns="6720" numCol="1" spcCol="1270" anchor="ctr" anchorCtr="0">
              <a:noAutofit/>
            </a:bodyPr>
            <a:lstStyle/>
            <a:p>
              <a:pPr algn="ctr" defTabSz="222250" fontAlgn="ctr">
                <a:lnSpc>
                  <a:spcPct val="90000"/>
                </a:lnSpc>
                <a:spcBef>
                  <a:spcPct val="0"/>
                </a:spcBef>
                <a:spcAft>
                  <a:spcPct val="35000"/>
                </a:spcAft>
              </a:pPr>
              <a:endParaRPr lang="en-US"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任意多边形 225">
              <a:extLst>
                <a:ext uri="{FF2B5EF4-FFF2-40B4-BE49-F238E27FC236}">
                  <a16:creationId xmlns="" xmlns:a16="http://schemas.microsoft.com/office/drawing/2014/main" id="{3DEEC381-EB82-4C98-A559-4ECE03DE1E66}"/>
                </a:ext>
              </a:extLst>
            </p:cNvPr>
            <p:cNvSpPr/>
            <p:nvPr/>
          </p:nvSpPr>
          <p:spPr bwMode="gray">
            <a:xfrm>
              <a:off x="2120535" y="3963506"/>
              <a:ext cx="607034" cy="607034"/>
            </a:xfrm>
            <a:custGeom>
              <a:avLst/>
              <a:gdLst>
                <a:gd name="connsiteX0" fmla="*/ 0 w 607034"/>
                <a:gd name="connsiteY0" fmla="*/ 303517 h 607034"/>
                <a:gd name="connsiteX1" fmla="*/ 303517 w 607034"/>
                <a:gd name="connsiteY1" fmla="*/ 0 h 607034"/>
                <a:gd name="connsiteX2" fmla="*/ 607034 w 607034"/>
                <a:gd name="connsiteY2" fmla="*/ 303517 h 607034"/>
                <a:gd name="connsiteX3" fmla="*/ 303517 w 607034"/>
                <a:gd name="connsiteY3" fmla="*/ 607034 h 607034"/>
                <a:gd name="connsiteX4" fmla="*/ 0 w 607034"/>
                <a:gd name="connsiteY4" fmla="*/ 303517 h 607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34" h="607034">
                  <a:moveTo>
                    <a:pt x="0" y="303517"/>
                  </a:moveTo>
                  <a:cubicBezTo>
                    <a:pt x="0" y="135889"/>
                    <a:pt x="135889" y="0"/>
                    <a:pt x="303517" y="0"/>
                  </a:cubicBezTo>
                  <a:cubicBezTo>
                    <a:pt x="471145" y="0"/>
                    <a:pt x="607034" y="135889"/>
                    <a:pt x="607034" y="303517"/>
                  </a:cubicBezTo>
                  <a:cubicBezTo>
                    <a:pt x="607034" y="471145"/>
                    <a:pt x="471145" y="607034"/>
                    <a:pt x="303517" y="607034"/>
                  </a:cubicBezTo>
                  <a:cubicBezTo>
                    <a:pt x="135889" y="607034"/>
                    <a:pt x="0" y="471145"/>
                    <a:pt x="0" y="303517"/>
                  </a:cubicBezTo>
                  <a:close/>
                </a:path>
              </a:pathLst>
            </a:custGeom>
            <a:solidFill>
              <a:srgbClr val="56C4D2"/>
            </a:solidFill>
            <a:ln>
              <a:solidFill>
                <a:srgbClr val="30B5C5"/>
              </a:solidFill>
            </a:ln>
          </p:spPr>
          <p:txBody>
            <a:bodyPr wrap="square" lIns="0" tIns="0" rIns="0" bIns="0"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Layered service topology</a:t>
              </a:r>
            </a:p>
          </p:txBody>
        </p:sp>
        <p:sp>
          <p:nvSpPr>
            <p:cNvPr id="311" name="任意多边形 226">
              <a:extLst>
                <a:ext uri="{FF2B5EF4-FFF2-40B4-BE49-F238E27FC236}">
                  <a16:creationId xmlns="" xmlns:a16="http://schemas.microsoft.com/office/drawing/2014/main" id="{C1D047F7-E30F-4AAB-8244-6B379DCA5129}"/>
                </a:ext>
              </a:extLst>
            </p:cNvPr>
            <p:cNvSpPr/>
            <p:nvPr/>
          </p:nvSpPr>
          <p:spPr bwMode="gray">
            <a:xfrm rot="1800000">
              <a:off x="1990550" y="4848180"/>
              <a:ext cx="182900" cy="22587"/>
            </a:xfrm>
            <a:custGeom>
              <a:avLst/>
              <a:gdLst>
                <a:gd name="connsiteX0" fmla="*/ 0 w 182900"/>
                <a:gd name="connsiteY0" fmla="*/ 11293 h 22587"/>
                <a:gd name="connsiteX1" fmla="*/ 182900 w 182900"/>
                <a:gd name="connsiteY1" fmla="*/ 11293 h 22587"/>
              </a:gdLst>
              <a:ahLst/>
              <a:cxnLst>
                <a:cxn ang="0">
                  <a:pos x="connsiteX0" y="connsiteY0"/>
                </a:cxn>
                <a:cxn ang="0">
                  <a:pos x="connsiteX1" y="connsiteY1"/>
                </a:cxn>
              </a:cxnLst>
              <a:rect l="l" t="t" r="r" b="b"/>
              <a:pathLst>
                <a:path w="182900" h="22587">
                  <a:moveTo>
                    <a:pt x="0" y="11293"/>
                  </a:moveTo>
                  <a:lnTo>
                    <a:pt x="182900" y="11293"/>
                  </a:lnTo>
                </a:path>
              </a:pathLst>
            </a:custGeom>
            <a:noFill/>
            <a:ln w="19050">
              <a:solidFill>
                <a:schemeClr val="bg1">
                  <a:lumMod val="50000"/>
                </a:schemeClr>
              </a:solidFill>
            </a:ln>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99578" tIns="6721" rIns="99576" bIns="6720" numCol="1" spcCol="1270" anchor="ctr" anchorCtr="0">
              <a:noAutofit/>
            </a:bodyPr>
            <a:lstStyle/>
            <a:p>
              <a:pPr algn="ctr" defTabSz="222250" fontAlgn="ctr">
                <a:lnSpc>
                  <a:spcPct val="90000"/>
                </a:lnSpc>
                <a:spcBef>
                  <a:spcPct val="0"/>
                </a:spcBef>
                <a:spcAft>
                  <a:spcPct val="35000"/>
                </a:spcAft>
              </a:pPr>
              <a:endParaRPr lang="en-US"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任意多边形 227">
              <a:extLst>
                <a:ext uri="{FF2B5EF4-FFF2-40B4-BE49-F238E27FC236}">
                  <a16:creationId xmlns="" xmlns:a16="http://schemas.microsoft.com/office/drawing/2014/main" id="{26B817E7-5324-4221-B9E4-744BC3D2E6CB}"/>
                </a:ext>
              </a:extLst>
            </p:cNvPr>
            <p:cNvSpPr/>
            <p:nvPr/>
          </p:nvSpPr>
          <p:spPr bwMode="gray">
            <a:xfrm>
              <a:off x="2120535" y="4753441"/>
              <a:ext cx="607034" cy="607034"/>
            </a:xfrm>
            <a:custGeom>
              <a:avLst/>
              <a:gdLst>
                <a:gd name="connsiteX0" fmla="*/ 0 w 607034"/>
                <a:gd name="connsiteY0" fmla="*/ 303517 h 607034"/>
                <a:gd name="connsiteX1" fmla="*/ 303517 w 607034"/>
                <a:gd name="connsiteY1" fmla="*/ 0 h 607034"/>
                <a:gd name="connsiteX2" fmla="*/ 607034 w 607034"/>
                <a:gd name="connsiteY2" fmla="*/ 303517 h 607034"/>
                <a:gd name="connsiteX3" fmla="*/ 303517 w 607034"/>
                <a:gd name="connsiteY3" fmla="*/ 607034 h 607034"/>
                <a:gd name="connsiteX4" fmla="*/ 0 w 607034"/>
                <a:gd name="connsiteY4" fmla="*/ 303517 h 607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34" h="607034">
                  <a:moveTo>
                    <a:pt x="0" y="303517"/>
                  </a:moveTo>
                  <a:cubicBezTo>
                    <a:pt x="0" y="135889"/>
                    <a:pt x="135889" y="0"/>
                    <a:pt x="303517" y="0"/>
                  </a:cubicBezTo>
                  <a:cubicBezTo>
                    <a:pt x="471145" y="0"/>
                    <a:pt x="607034" y="135889"/>
                    <a:pt x="607034" y="303517"/>
                  </a:cubicBezTo>
                  <a:cubicBezTo>
                    <a:pt x="607034" y="471145"/>
                    <a:pt x="471145" y="607034"/>
                    <a:pt x="303517" y="607034"/>
                  </a:cubicBezTo>
                  <a:cubicBezTo>
                    <a:pt x="135889" y="607034"/>
                    <a:pt x="0" y="471145"/>
                    <a:pt x="0" y="303517"/>
                  </a:cubicBezTo>
                  <a:close/>
                </a:path>
              </a:pathLst>
            </a:custGeom>
            <a:solidFill>
              <a:srgbClr val="56C4D2"/>
            </a:solidFill>
            <a:ln>
              <a:solidFill>
                <a:srgbClr val="30B5C5"/>
              </a:solidFill>
            </a:ln>
          </p:spPr>
          <p:txBody>
            <a:bodyPr wrap="square" lIns="0" tIns="0" rIns="0" bIns="0"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Service-related resources</a:t>
              </a:r>
            </a:p>
          </p:txBody>
        </p:sp>
        <p:sp>
          <p:nvSpPr>
            <p:cNvPr id="313" name="任意多边形 228">
              <a:extLst>
                <a:ext uri="{FF2B5EF4-FFF2-40B4-BE49-F238E27FC236}">
                  <a16:creationId xmlns="" xmlns:a16="http://schemas.microsoft.com/office/drawing/2014/main" id="{CD7D4D01-052D-4623-A057-918E12DAF774}"/>
                </a:ext>
              </a:extLst>
            </p:cNvPr>
            <p:cNvSpPr/>
            <p:nvPr/>
          </p:nvSpPr>
          <p:spPr bwMode="gray">
            <a:xfrm rot="5400000">
              <a:off x="1648498" y="5045664"/>
              <a:ext cx="182900" cy="22587"/>
            </a:xfrm>
            <a:custGeom>
              <a:avLst/>
              <a:gdLst>
                <a:gd name="connsiteX0" fmla="*/ 0 w 182900"/>
                <a:gd name="connsiteY0" fmla="*/ 11293 h 22587"/>
                <a:gd name="connsiteX1" fmla="*/ 182900 w 182900"/>
                <a:gd name="connsiteY1" fmla="*/ 11293 h 22587"/>
              </a:gdLst>
              <a:ahLst/>
              <a:cxnLst>
                <a:cxn ang="0">
                  <a:pos x="connsiteX0" y="connsiteY0"/>
                </a:cxn>
                <a:cxn ang="0">
                  <a:pos x="connsiteX1" y="connsiteY1"/>
                </a:cxn>
              </a:cxnLst>
              <a:rect l="l" t="t" r="r" b="b"/>
              <a:pathLst>
                <a:path w="182900" h="22587">
                  <a:moveTo>
                    <a:pt x="0" y="11293"/>
                  </a:moveTo>
                  <a:lnTo>
                    <a:pt x="182900" y="11293"/>
                  </a:lnTo>
                </a:path>
              </a:pathLst>
            </a:custGeom>
            <a:noFill/>
            <a:ln w="19050">
              <a:solidFill>
                <a:schemeClr val="bg1">
                  <a:lumMod val="50000"/>
                </a:schemeClr>
              </a:solidFill>
            </a:ln>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99579" tIns="6720" rIns="99576" bIns="6722" numCol="1" spcCol="1270" anchor="ctr" anchorCtr="0">
              <a:noAutofit/>
            </a:bodyPr>
            <a:lstStyle/>
            <a:p>
              <a:pPr algn="ctr" defTabSz="222250" fontAlgn="ctr">
                <a:lnSpc>
                  <a:spcPct val="90000"/>
                </a:lnSpc>
                <a:spcBef>
                  <a:spcPct val="0"/>
                </a:spcBef>
                <a:spcAft>
                  <a:spcPct val="35000"/>
                </a:spcAft>
              </a:pPr>
              <a:endParaRPr lang="en-US"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4" name="任意多边形 229">
              <a:extLst>
                <a:ext uri="{FF2B5EF4-FFF2-40B4-BE49-F238E27FC236}">
                  <a16:creationId xmlns="" xmlns:a16="http://schemas.microsoft.com/office/drawing/2014/main" id="{094DDC7D-5F29-415A-84D1-1541C03B2358}"/>
                </a:ext>
              </a:extLst>
            </p:cNvPr>
            <p:cNvSpPr/>
            <p:nvPr/>
          </p:nvSpPr>
          <p:spPr bwMode="gray">
            <a:xfrm>
              <a:off x="1436431" y="5148409"/>
              <a:ext cx="607034" cy="607034"/>
            </a:xfrm>
            <a:custGeom>
              <a:avLst/>
              <a:gdLst>
                <a:gd name="connsiteX0" fmla="*/ 0 w 607034"/>
                <a:gd name="connsiteY0" fmla="*/ 303517 h 607034"/>
                <a:gd name="connsiteX1" fmla="*/ 303517 w 607034"/>
                <a:gd name="connsiteY1" fmla="*/ 0 h 607034"/>
                <a:gd name="connsiteX2" fmla="*/ 607034 w 607034"/>
                <a:gd name="connsiteY2" fmla="*/ 303517 h 607034"/>
                <a:gd name="connsiteX3" fmla="*/ 303517 w 607034"/>
                <a:gd name="connsiteY3" fmla="*/ 607034 h 607034"/>
                <a:gd name="connsiteX4" fmla="*/ 0 w 607034"/>
                <a:gd name="connsiteY4" fmla="*/ 303517 h 607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34" h="607034">
                  <a:moveTo>
                    <a:pt x="0" y="303517"/>
                  </a:moveTo>
                  <a:cubicBezTo>
                    <a:pt x="0" y="135889"/>
                    <a:pt x="135889" y="0"/>
                    <a:pt x="303517" y="0"/>
                  </a:cubicBezTo>
                  <a:cubicBezTo>
                    <a:pt x="471145" y="0"/>
                    <a:pt x="607034" y="135889"/>
                    <a:pt x="607034" y="303517"/>
                  </a:cubicBezTo>
                  <a:cubicBezTo>
                    <a:pt x="607034" y="471145"/>
                    <a:pt x="471145" y="607034"/>
                    <a:pt x="303517" y="607034"/>
                  </a:cubicBezTo>
                  <a:cubicBezTo>
                    <a:pt x="135889" y="607034"/>
                    <a:pt x="0" y="471145"/>
                    <a:pt x="0" y="303517"/>
                  </a:cubicBezTo>
                  <a:close/>
                </a:path>
              </a:pathLst>
            </a:custGeom>
            <a:solidFill>
              <a:srgbClr val="56C4D2"/>
            </a:solidFill>
            <a:ln>
              <a:solidFill>
                <a:srgbClr val="30B5C5"/>
              </a:solidFill>
            </a:ln>
          </p:spPr>
          <p:txBody>
            <a:bodyPr wrap="square" lIns="0" tIns="0" rIns="0" bIns="0"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Associated tunnels</a:t>
              </a:r>
            </a:p>
          </p:txBody>
        </p:sp>
        <p:sp>
          <p:nvSpPr>
            <p:cNvPr id="315" name="任意多边形 230">
              <a:extLst>
                <a:ext uri="{FF2B5EF4-FFF2-40B4-BE49-F238E27FC236}">
                  <a16:creationId xmlns="" xmlns:a16="http://schemas.microsoft.com/office/drawing/2014/main" id="{579358EE-1FA2-402A-9840-1089734BBD18}"/>
                </a:ext>
              </a:extLst>
            </p:cNvPr>
            <p:cNvSpPr/>
            <p:nvPr/>
          </p:nvSpPr>
          <p:spPr bwMode="gray">
            <a:xfrm rot="19800000">
              <a:off x="1306446" y="4848179"/>
              <a:ext cx="182900" cy="22588"/>
            </a:xfrm>
            <a:custGeom>
              <a:avLst/>
              <a:gdLst>
                <a:gd name="connsiteX0" fmla="*/ 0 w 182900"/>
                <a:gd name="connsiteY0" fmla="*/ 11293 h 22587"/>
                <a:gd name="connsiteX1" fmla="*/ 182900 w 182900"/>
                <a:gd name="connsiteY1" fmla="*/ 11293 h 22587"/>
              </a:gdLst>
              <a:ahLst/>
              <a:cxnLst>
                <a:cxn ang="0">
                  <a:pos x="connsiteX0" y="connsiteY0"/>
                </a:cxn>
                <a:cxn ang="0">
                  <a:pos x="connsiteX1" y="connsiteY1"/>
                </a:cxn>
              </a:cxnLst>
              <a:rect l="l" t="t" r="r" b="b"/>
              <a:pathLst>
                <a:path w="182900" h="22587">
                  <a:moveTo>
                    <a:pt x="182900" y="11294"/>
                  </a:moveTo>
                  <a:lnTo>
                    <a:pt x="0" y="11294"/>
                  </a:lnTo>
                </a:path>
              </a:pathLst>
            </a:custGeom>
            <a:noFill/>
            <a:ln w="19050">
              <a:solidFill>
                <a:schemeClr val="bg1">
                  <a:lumMod val="50000"/>
                </a:schemeClr>
              </a:solidFill>
            </a:ln>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99577" tIns="6723" rIns="99577" bIns="6719" numCol="1" spcCol="1270" anchor="ctr" anchorCtr="0">
              <a:noAutofit/>
            </a:bodyPr>
            <a:lstStyle/>
            <a:p>
              <a:pPr algn="ctr" defTabSz="222250" fontAlgn="ctr">
                <a:lnSpc>
                  <a:spcPct val="90000"/>
                </a:lnSpc>
                <a:spcBef>
                  <a:spcPct val="0"/>
                </a:spcBef>
                <a:spcAft>
                  <a:spcPct val="35000"/>
                </a:spcAft>
              </a:pPr>
              <a:endParaRPr lang="en-US"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任意多边形 231">
              <a:extLst>
                <a:ext uri="{FF2B5EF4-FFF2-40B4-BE49-F238E27FC236}">
                  <a16:creationId xmlns="" xmlns:a16="http://schemas.microsoft.com/office/drawing/2014/main" id="{2A11C38E-D185-43F5-B106-C14CBB65679A}"/>
                </a:ext>
              </a:extLst>
            </p:cNvPr>
            <p:cNvSpPr/>
            <p:nvPr/>
          </p:nvSpPr>
          <p:spPr bwMode="gray">
            <a:xfrm>
              <a:off x="752327" y="4753441"/>
              <a:ext cx="607034" cy="607034"/>
            </a:xfrm>
            <a:custGeom>
              <a:avLst/>
              <a:gdLst>
                <a:gd name="connsiteX0" fmla="*/ 0 w 607034"/>
                <a:gd name="connsiteY0" fmla="*/ 303517 h 607034"/>
                <a:gd name="connsiteX1" fmla="*/ 303517 w 607034"/>
                <a:gd name="connsiteY1" fmla="*/ 0 h 607034"/>
                <a:gd name="connsiteX2" fmla="*/ 607034 w 607034"/>
                <a:gd name="connsiteY2" fmla="*/ 303517 h 607034"/>
                <a:gd name="connsiteX3" fmla="*/ 303517 w 607034"/>
                <a:gd name="connsiteY3" fmla="*/ 607034 h 607034"/>
                <a:gd name="connsiteX4" fmla="*/ 0 w 607034"/>
                <a:gd name="connsiteY4" fmla="*/ 303517 h 607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34" h="607034">
                  <a:moveTo>
                    <a:pt x="0" y="303517"/>
                  </a:moveTo>
                  <a:cubicBezTo>
                    <a:pt x="0" y="135889"/>
                    <a:pt x="135889" y="0"/>
                    <a:pt x="303517" y="0"/>
                  </a:cubicBezTo>
                  <a:cubicBezTo>
                    <a:pt x="471145" y="0"/>
                    <a:pt x="607034" y="135889"/>
                    <a:pt x="607034" y="303517"/>
                  </a:cubicBezTo>
                  <a:cubicBezTo>
                    <a:pt x="607034" y="471145"/>
                    <a:pt x="471145" y="607034"/>
                    <a:pt x="303517" y="607034"/>
                  </a:cubicBezTo>
                  <a:cubicBezTo>
                    <a:pt x="135889" y="607034"/>
                    <a:pt x="0" y="471145"/>
                    <a:pt x="0" y="303517"/>
                  </a:cubicBezTo>
                  <a:close/>
                </a:path>
              </a:pathLst>
            </a:custGeom>
            <a:solidFill>
              <a:srgbClr val="56C4D2"/>
            </a:solidFill>
            <a:ln>
              <a:solidFill>
                <a:srgbClr val="30B5C5"/>
              </a:solidFill>
            </a:ln>
          </p:spPr>
          <p:txBody>
            <a:bodyPr wrap="square" lIns="0" tIns="0" rIns="0" bIns="0"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Associated alarms</a:t>
              </a:r>
            </a:p>
          </p:txBody>
        </p:sp>
        <p:sp>
          <p:nvSpPr>
            <p:cNvPr id="317" name="任意多边形 232">
              <a:extLst>
                <a:ext uri="{FF2B5EF4-FFF2-40B4-BE49-F238E27FC236}">
                  <a16:creationId xmlns="" xmlns:a16="http://schemas.microsoft.com/office/drawing/2014/main" id="{F6303E88-1D0F-4BD9-AFCC-08DCA975D35C}"/>
                </a:ext>
              </a:extLst>
            </p:cNvPr>
            <p:cNvSpPr/>
            <p:nvPr/>
          </p:nvSpPr>
          <p:spPr bwMode="gray">
            <a:xfrm rot="23400000">
              <a:off x="1306446" y="4453213"/>
              <a:ext cx="182900" cy="22587"/>
            </a:xfrm>
            <a:custGeom>
              <a:avLst/>
              <a:gdLst>
                <a:gd name="connsiteX0" fmla="*/ 0 w 182900"/>
                <a:gd name="connsiteY0" fmla="*/ 11293 h 22587"/>
                <a:gd name="connsiteX1" fmla="*/ 182900 w 182900"/>
                <a:gd name="connsiteY1" fmla="*/ 11293 h 22587"/>
              </a:gdLst>
              <a:ahLst/>
              <a:cxnLst>
                <a:cxn ang="0">
                  <a:pos x="connsiteX0" y="connsiteY0"/>
                </a:cxn>
                <a:cxn ang="0">
                  <a:pos x="connsiteX1" y="connsiteY1"/>
                </a:cxn>
              </a:cxnLst>
              <a:rect l="l" t="t" r="r" b="b"/>
              <a:pathLst>
                <a:path w="182900" h="22587">
                  <a:moveTo>
                    <a:pt x="182900" y="11294"/>
                  </a:moveTo>
                  <a:lnTo>
                    <a:pt x="0" y="11294"/>
                  </a:lnTo>
                </a:path>
              </a:pathLst>
            </a:custGeom>
            <a:noFill/>
            <a:ln w="19050">
              <a:solidFill>
                <a:schemeClr val="bg1">
                  <a:lumMod val="50000"/>
                </a:schemeClr>
              </a:solidFill>
            </a:ln>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99578" tIns="6720" rIns="99576" bIns="6721" numCol="1" spcCol="1270" anchor="ctr" anchorCtr="0">
              <a:noAutofit/>
            </a:bodyPr>
            <a:lstStyle/>
            <a:p>
              <a:pPr algn="ctr" defTabSz="222250" fontAlgn="ctr">
                <a:lnSpc>
                  <a:spcPct val="90000"/>
                </a:lnSpc>
                <a:spcBef>
                  <a:spcPct val="0"/>
                </a:spcBef>
                <a:spcAft>
                  <a:spcPct val="35000"/>
                </a:spcAft>
              </a:pPr>
              <a:endParaRPr lang="en-US"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8" name="任意多边形 233">
              <a:extLst>
                <a:ext uri="{FF2B5EF4-FFF2-40B4-BE49-F238E27FC236}">
                  <a16:creationId xmlns="" xmlns:a16="http://schemas.microsoft.com/office/drawing/2014/main" id="{103E12D0-2454-48B4-BE72-3AABA474527C}"/>
                </a:ext>
              </a:extLst>
            </p:cNvPr>
            <p:cNvSpPr/>
            <p:nvPr/>
          </p:nvSpPr>
          <p:spPr bwMode="gray">
            <a:xfrm>
              <a:off x="752327" y="3963506"/>
              <a:ext cx="607034" cy="607034"/>
            </a:xfrm>
            <a:custGeom>
              <a:avLst/>
              <a:gdLst>
                <a:gd name="connsiteX0" fmla="*/ 0 w 607034"/>
                <a:gd name="connsiteY0" fmla="*/ 303517 h 607034"/>
                <a:gd name="connsiteX1" fmla="*/ 303517 w 607034"/>
                <a:gd name="connsiteY1" fmla="*/ 0 h 607034"/>
                <a:gd name="connsiteX2" fmla="*/ 607034 w 607034"/>
                <a:gd name="connsiteY2" fmla="*/ 303517 h 607034"/>
                <a:gd name="connsiteX3" fmla="*/ 303517 w 607034"/>
                <a:gd name="connsiteY3" fmla="*/ 607034 h 607034"/>
                <a:gd name="connsiteX4" fmla="*/ 0 w 607034"/>
                <a:gd name="connsiteY4" fmla="*/ 303517 h 607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034" h="607034">
                  <a:moveTo>
                    <a:pt x="0" y="303517"/>
                  </a:moveTo>
                  <a:cubicBezTo>
                    <a:pt x="0" y="135889"/>
                    <a:pt x="135889" y="0"/>
                    <a:pt x="303517" y="0"/>
                  </a:cubicBezTo>
                  <a:cubicBezTo>
                    <a:pt x="471145" y="0"/>
                    <a:pt x="607034" y="135889"/>
                    <a:pt x="607034" y="303517"/>
                  </a:cubicBezTo>
                  <a:cubicBezTo>
                    <a:pt x="607034" y="471145"/>
                    <a:pt x="471145" y="607034"/>
                    <a:pt x="303517" y="607034"/>
                  </a:cubicBezTo>
                  <a:cubicBezTo>
                    <a:pt x="135889" y="607034"/>
                    <a:pt x="0" y="471145"/>
                    <a:pt x="0" y="303517"/>
                  </a:cubicBezTo>
                  <a:close/>
                </a:path>
              </a:pathLst>
            </a:custGeom>
            <a:solidFill>
              <a:srgbClr val="56C4D2"/>
            </a:solidFill>
            <a:ln>
              <a:solidFill>
                <a:srgbClr val="30B5C5"/>
              </a:solidFill>
            </a:ln>
          </p:spPr>
          <p:txBody>
            <a:bodyPr wrap="square" lIns="0" tIns="0" rIns="0" bIns="0"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Diagnosis tool</a:t>
              </a:r>
            </a:p>
          </p:txBody>
        </p:sp>
      </p:grpSp>
      <p:sp>
        <p:nvSpPr>
          <p:cNvPr id="319" name="圆角矩形 389">
            <a:extLst>
              <a:ext uri="{FF2B5EF4-FFF2-40B4-BE49-F238E27FC236}">
                <a16:creationId xmlns="" xmlns:a16="http://schemas.microsoft.com/office/drawing/2014/main" id="{B4EA6631-FE50-4077-883F-518FB742274E}"/>
              </a:ext>
            </a:extLst>
          </p:cNvPr>
          <p:cNvSpPr/>
          <p:nvPr/>
        </p:nvSpPr>
        <p:spPr bwMode="gray">
          <a:xfrm>
            <a:off x="7223263" y="1950183"/>
            <a:ext cx="4357251" cy="294367"/>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Visualized service display (service 360°)</a:t>
            </a:r>
          </a:p>
        </p:txBody>
      </p:sp>
      <p:sp>
        <p:nvSpPr>
          <p:cNvPr id="320" name="圆角矩形 20">
            <a:extLst>
              <a:ext uri="{FF2B5EF4-FFF2-40B4-BE49-F238E27FC236}">
                <a16:creationId xmlns="" xmlns:a16="http://schemas.microsoft.com/office/drawing/2014/main" id="{7BFCD77B-A9B4-433C-8226-043848F4DE19}"/>
              </a:ext>
            </a:extLst>
          </p:cNvPr>
          <p:cNvSpPr/>
          <p:nvPr/>
        </p:nvSpPr>
        <p:spPr bwMode="gray">
          <a:xfrm>
            <a:off x="7185751" y="2298298"/>
            <a:ext cx="4390943" cy="378394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1" name="圆角矩形 389">
            <a:extLst>
              <a:ext uri="{FF2B5EF4-FFF2-40B4-BE49-F238E27FC236}">
                <a16:creationId xmlns="" xmlns:a16="http://schemas.microsoft.com/office/drawing/2014/main" id="{20D392D3-18EE-4C13-8E20-87975AC63077}"/>
              </a:ext>
            </a:extLst>
          </p:cNvPr>
          <p:cNvSpPr/>
          <p:nvPr/>
        </p:nvSpPr>
        <p:spPr bwMode="gray">
          <a:xfrm>
            <a:off x="739223" y="1950183"/>
            <a:ext cx="6323453" cy="303787"/>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Template-based rapid service deployment</a:t>
            </a:r>
          </a:p>
        </p:txBody>
      </p:sp>
      <p:sp>
        <p:nvSpPr>
          <p:cNvPr id="322" name="圆角矩形 20">
            <a:extLst>
              <a:ext uri="{FF2B5EF4-FFF2-40B4-BE49-F238E27FC236}">
                <a16:creationId xmlns="" xmlns:a16="http://schemas.microsoft.com/office/drawing/2014/main" id="{D683E246-B854-485C-816E-0CF77255F54E}"/>
              </a:ext>
            </a:extLst>
          </p:cNvPr>
          <p:cNvSpPr/>
          <p:nvPr/>
        </p:nvSpPr>
        <p:spPr bwMode="gray">
          <a:xfrm>
            <a:off x="708053" y="2298298"/>
            <a:ext cx="6354623" cy="378394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18855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CloudWAN: Key Service Assurance with Network Slicing</a:t>
            </a:r>
            <a:endParaRPr lang="en-US" dirty="0"/>
          </a:p>
        </p:txBody>
      </p:sp>
      <p:cxnSp>
        <p:nvCxnSpPr>
          <p:cNvPr id="4" name="直接连接符 3">
            <a:extLst>
              <a:ext uri="{FF2B5EF4-FFF2-40B4-BE49-F238E27FC236}">
                <a16:creationId xmlns="" xmlns:a16="http://schemas.microsoft.com/office/drawing/2014/main" id="{0247B756-90FE-4D3A-9BDB-5095EE003E3F}"/>
              </a:ext>
            </a:extLst>
          </p:cNvPr>
          <p:cNvCxnSpPr>
            <a:endCxn id="22" idx="3"/>
          </p:cNvCxnSpPr>
          <p:nvPr/>
        </p:nvCxnSpPr>
        <p:spPr bwMode="gray">
          <a:xfrm flipH="1">
            <a:off x="2135652" y="1728286"/>
            <a:ext cx="3895246" cy="2703694"/>
          </a:xfrm>
          <a:prstGeom prst="line">
            <a:avLst/>
          </a:prstGeom>
          <a:noFill/>
          <a:ln w="9525" cap="flat" cmpd="sng" algn="ctr">
            <a:solidFill>
              <a:srgbClr val="FFFFFF">
                <a:lumMod val="50000"/>
              </a:srgbClr>
            </a:solidFill>
            <a:prstDash val="dash"/>
            <a:round/>
            <a:headEnd type="none" w="med" len="med"/>
            <a:tailEnd type="none" w="med" len="med"/>
          </a:ln>
          <a:effectLst/>
        </p:spPr>
      </p:cxnSp>
      <p:sp>
        <p:nvSpPr>
          <p:cNvPr id="5" name="文本框 4">
            <a:extLst>
              <a:ext uri="{FF2B5EF4-FFF2-40B4-BE49-F238E27FC236}">
                <a16:creationId xmlns="" xmlns:a16="http://schemas.microsoft.com/office/drawing/2014/main" id="{7FD4DACC-75CC-420D-9951-7A1D9D21E2B4}"/>
              </a:ext>
            </a:extLst>
          </p:cNvPr>
          <p:cNvSpPr txBox="1"/>
          <p:nvPr/>
        </p:nvSpPr>
        <p:spPr bwMode="gray">
          <a:xfrm>
            <a:off x="2611261" y="2511125"/>
            <a:ext cx="1787537" cy="50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86" tIns="35986" rIns="35986" bIns="35986" rtlCol="0" anchor="t" anchorCtr="0">
            <a:noAutofit/>
          </a:bodyPr>
          <a:lstStyle/>
          <a:p>
            <a:pPr defTabSz="990697" eaLnBrk="0" fontAlgn="ctr" hangingPunct="0">
              <a:defRPr/>
            </a:pPr>
            <a:r>
              <a:rPr lang="en-US" sz="14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Slice delivery through NETCONF</a:t>
            </a:r>
          </a:p>
        </p:txBody>
      </p:sp>
      <p:cxnSp>
        <p:nvCxnSpPr>
          <p:cNvPr id="6" name="直接连接符 5">
            <a:extLst>
              <a:ext uri="{FF2B5EF4-FFF2-40B4-BE49-F238E27FC236}">
                <a16:creationId xmlns="" xmlns:a16="http://schemas.microsoft.com/office/drawing/2014/main" id="{B81F795D-AE21-485E-80D4-C13B7A80EC85}"/>
              </a:ext>
            </a:extLst>
          </p:cNvPr>
          <p:cNvCxnSpPr>
            <a:endCxn id="35" idx="0"/>
          </p:cNvCxnSpPr>
          <p:nvPr/>
        </p:nvCxnSpPr>
        <p:spPr bwMode="gray">
          <a:xfrm>
            <a:off x="6030895" y="1728286"/>
            <a:ext cx="3090083" cy="2664012"/>
          </a:xfrm>
          <a:prstGeom prst="line">
            <a:avLst/>
          </a:prstGeom>
          <a:noFill/>
          <a:ln w="9525" cap="flat" cmpd="sng" algn="ctr">
            <a:solidFill>
              <a:srgbClr val="FFFFFF">
                <a:lumMod val="50000"/>
              </a:srgbClr>
            </a:solidFill>
            <a:prstDash val="dash"/>
            <a:round/>
            <a:headEnd type="none" w="med" len="med"/>
            <a:tailEnd type="none" w="med" len="med"/>
          </a:ln>
          <a:effectLst/>
        </p:spPr>
      </p:cxnSp>
      <p:grpSp>
        <p:nvGrpSpPr>
          <p:cNvPr id="7" name="组合 6">
            <a:extLst>
              <a:ext uri="{FF2B5EF4-FFF2-40B4-BE49-F238E27FC236}">
                <a16:creationId xmlns="" xmlns:a16="http://schemas.microsoft.com/office/drawing/2014/main" id="{652D50DC-1483-4F18-8FEA-046975839F75}"/>
              </a:ext>
            </a:extLst>
          </p:cNvPr>
          <p:cNvGrpSpPr/>
          <p:nvPr/>
        </p:nvGrpSpPr>
        <p:grpSpPr bwMode="gray">
          <a:xfrm>
            <a:off x="5038814" y="1443111"/>
            <a:ext cx="1793498" cy="758480"/>
            <a:chOff x="4035802" y="1220237"/>
            <a:chExt cx="3698498" cy="1564114"/>
          </a:xfrm>
          <a:solidFill>
            <a:schemeClr val="bg1"/>
          </a:solidFill>
        </p:grpSpPr>
        <p:sp>
          <p:nvSpPr>
            <p:cNvPr id="8" name="Freeform 6">
              <a:extLst>
                <a:ext uri="{FF2B5EF4-FFF2-40B4-BE49-F238E27FC236}">
                  <a16:creationId xmlns="" xmlns:a16="http://schemas.microsoft.com/office/drawing/2014/main" id="{1DDAE334-5373-48EC-B950-433D96DA67C7}"/>
                </a:ext>
              </a:extLst>
            </p:cNvPr>
            <p:cNvSpPr>
              <a:spLocks/>
            </p:cNvSpPr>
            <p:nvPr/>
          </p:nvSpPr>
          <p:spPr bwMode="gray">
            <a:xfrm>
              <a:off x="4035802" y="1220237"/>
              <a:ext cx="3698498" cy="156411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pFill/>
            <a:ln w="15875" cap="flat">
              <a:solidFill>
                <a:schemeClr val="bg2">
                  <a:lumMod val="90000"/>
                </a:schemeClr>
              </a:solidFill>
              <a:prstDash val="solid"/>
              <a:miter lim="800000"/>
              <a:headEnd/>
              <a:tailEnd/>
            </a:ln>
          </p:spPr>
          <p:txBody>
            <a:bodyPr wrap="square" lIns="37596" tIns="18797" rIns="37596" bIns="18797">
              <a:noAutofit/>
            </a:bodyP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3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 name="图片 8">
              <a:extLst>
                <a:ext uri="{FF2B5EF4-FFF2-40B4-BE49-F238E27FC236}">
                  <a16:creationId xmlns="" xmlns:a16="http://schemas.microsoft.com/office/drawing/2014/main" id="{C415B6A0-CDC0-4EE0-9CE4-8FC22BA2F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9613" y="2002294"/>
              <a:ext cx="3190877" cy="604163"/>
            </a:xfrm>
            <a:prstGeom prst="rect">
              <a:avLst/>
            </a:prstGeom>
            <a:grpFill/>
          </p:spPr>
        </p:pic>
      </p:grpSp>
      <p:grpSp>
        <p:nvGrpSpPr>
          <p:cNvPr id="16" name="组合 15">
            <a:extLst>
              <a:ext uri="{FF2B5EF4-FFF2-40B4-BE49-F238E27FC236}">
                <a16:creationId xmlns="" xmlns:a16="http://schemas.microsoft.com/office/drawing/2014/main" id="{6EA73E9C-A6E9-459C-8181-409A0DEC3FE0}"/>
              </a:ext>
            </a:extLst>
          </p:cNvPr>
          <p:cNvGrpSpPr/>
          <p:nvPr/>
        </p:nvGrpSpPr>
        <p:grpSpPr bwMode="gray">
          <a:xfrm>
            <a:off x="725807" y="3326579"/>
            <a:ext cx="10841992" cy="2119630"/>
            <a:chOff x="535307" y="3659087"/>
            <a:chExt cx="11605672" cy="2119630"/>
          </a:xfrm>
        </p:grpSpPr>
        <p:sp>
          <p:nvSpPr>
            <p:cNvPr id="17" name="TextBox 271">
              <a:extLst>
                <a:ext uri="{FF2B5EF4-FFF2-40B4-BE49-F238E27FC236}">
                  <a16:creationId xmlns="" xmlns:a16="http://schemas.microsoft.com/office/drawing/2014/main" id="{50C0674C-01EA-4FF7-A942-19911A1436E8}"/>
                </a:ext>
              </a:extLst>
            </p:cNvPr>
            <p:cNvSpPr txBox="1"/>
            <p:nvPr/>
          </p:nvSpPr>
          <p:spPr bwMode="gray">
            <a:xfrm>
              <a:off x="10620453" y="4386753"/>
              <a:ext cx="1285543" cy="523220"/>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Slice 2 </a:t>
              </a:r>
              <a:endPar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buFont typeface="Wingdings" pitchFamily="2" charset="2"/>
                <a:buNone/>
                <a:defRPr/>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 Gbit/s)</a:t>
              </a:r>
            </a:p>
          </p:txBody>
        </p:sp>
        <p:sp>
          <p:nvSpPr>
            <p:cNvPr id="18" name="平行四边形 17">
              <a:extLst>
                <a:ext uri="{FF2B5EF4-FFF2-40B4-BE49-F238E27FC236}">
                  <a16:creationId xmlns="" xmlns:a16="http://schemas.microsoft.com/office/drawing/2014/main" id="{85AB5809-57D5-448E-9FBE-8161AD0BB1A7}"/>
                </a:ext>
              </a:extLst>
            </p:cNvPr>
            <p:cNvSpPr/>
            <p:nvPr/>
          </p:nvSpPr>
          <p:spPr bwMode="gray">
            <a:xfrm>
              <a:off x="1693095" y="4468634"/>
              <a:ext cx="8459446" cy="468838"/>
            </a:xfrm>
            <a:prstGeom prst="parallelogram">
              <a:avLst>
                <a:gd name="adj" fmla="val 122271"/>
              </a:avLst>
            </a:prstGeom>
            <a:solidFill>
              <a:srgbClr val="00B0F0"/>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平行四边形 18">
              <a:extLst>
                <a:ext uri="{FF2B5EF4-FFF2-40B4-BE49-F238E27FC236}">
                  <a16:creationId xmlns="" xmlns:a16="http://schemas.microsoft.com/office/drawing/2014/main" id="{CF9D6748-E50A-404C-A223-BD1E7BB059B0}"/>
                </a:ext>
              </a:extLst>
            </p:cNvPr>
            <p:cNvSpPr/>
            <p:nvPr/>
          </p:nvSpPr>
          <p:spPr bwMode="gray">
            <a:xfrm>
              <a:off x="1875080" y="5126401"/>
              <a:ext cx="8370120" cy="468838"/>
            </a:xfrm>
            <a:prstGeom prst="parallelogram">
              <a:avLst>
                <a:gd name="adj" fmla="val 122271"/>
              </a:avLst>
            </a:prstGeom>
            <a:solidFill>
              <a:srgbClr val="CCFFCC"/>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平行四边形 19">
              <a:extLst>
                <a:ext uri="{FF2B5EF4-FFF2-40B4-BE49-F238E27FC236}">
                  <a16:creationId xmlns="" xmlns:a16="http://schemas.microsoft.com/office/drawing/2014/main" id="{4D31AF04-EB19-4B23-800A-4D968208BBBE}"/>
                </a:ext>
              </a:extLst>
            </p:cNvPr>
            <p:cNvSpPr/>
            <p:nvPr/>
          </p:nvSpPr>
          <p:spPr bwMode="gray">
            <a:xfrm>
              <a:off x="1731836" y="3893014"/>
              <a:ext cx="8420705" cy="468838"/>
            </a:xfrm>
            <a:prstGeom prst="parallelogram">
              <a:avLst>
                <a:gd name="adj" fmla="val 122271"/>
              </a:avLst>
            </a:prstGeom>
            <a:solidFill>
              <a:srgbClr val="92D050"/>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AutoShape 69">
              <a:extLst>
                <a:ext uri="{FF2B5EF4-FFF2-40B4-BE49-F238E27FC236}">
                  <a16:creationId xmlns="" xmlns:a16="http://schemas.microsoft.com/office/drawing/2014/main" id="{63D35DA4-1A53-424D-A664-3514032EF156}"/>
                </a:ext>
              </a:extLst>
            </p:cNvPr>
            <p:cNvSpPr>
              <a:spLocks noChangeArrowheads="1"/>
            </p:cNvSpPr>
            <p:nvPr/>
          </p:nvSpPr>
          <p:spPr bwMode="gray">
            <a:xfrm rot="16200000">
              <a:off x="916305" y="4459029"/>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AutoShape 69">
              <a:extLst>
                <a:ext uri="{FF2B5EF4-FFF2-40B4-BE49-F238E27FC236}">
                  <a16:creationId xmlns="" xmlns:a16="http://schemas.microsoft.com/office/drawing/2014/main" id="{75ACFF74-10B3-4769-B9CA-1EF5FFBE9429}"/>
                </a:ext>
              </a:extLst>
            </p:cNvPr>
            <p:cNvSpPr>
              <a:spLocks noChangeArrowheads="1"/>
            </p:cNvSpPr>
            <p:nvPr/>
          </p:nvSpPr>
          <p:spPr bwMode="gray">
            <a:xfrm rot="16200000">
              <a:off x="1735644" y="4614693"/>
              <a:ext cx="318037" cy="299590"/>
            </a:xfrm>
            <a:prstGeom prst="can">
              <a:avLst>
                <a:gd name="adj" fmla="val 19290"/>
              </a:avLst>
            </a:prstGeom>
            <a:solidFill>
              <a:srgbClr val="0070C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AutoShape 69">
              <a:extLst>
                <a:ext uri="{FF2B5EF4-FFF2-40B4-BE49-F238E27FC236}">
                  <a16:creationId xmlns="" xmlns:a16="http://schemas.microsoft.com/office/drawing/2014/main" id="{7B85F942-1DBA-409F-9B1A-86D47C3D6224}"/>
                </a:ext>
              </a:extLst>
            </p:cNvPr>
            <p:cNvSpPr>
              <a:spLocks noChangeArrowheads="1"/>
            </p:cNvSpPr>
            <p:nvPr/>
          </p:nvSpPr>
          <p:spPr bwMode="gray">
            <a:xfrm rot="16200000">
              <a:off x="1735645" y="5244920"/>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箭头连接符 23">
              <a:extLst>
                <a:ext uri="{FF2B5EF4-FFF2-40B4-BE49-F238E27FC236}">
                  <a16:creationId xmlns="" xmlns:a16="http://schemas.microsoft.com/office/drawing/2014/main" id="{6471225C-96F3-46CB-9C3B-EDB2A7914E26}"/>
                </a:ext>
              </a:extLst>
            </p:cNvPr>
            <p:cNvCxnSpPr>
              <a:cxnSpLocks/>
            </p:cNvCxnSpPr>
            <p:nvPr/>
          </p:nvCxnSpPr>
          <p:spPr bwMode="gray">
            <a:xfrm>
              <a:off x="1462587" y="4117915"/>
              <a:ext cx="340071" cy="1"/>
            </a:xfrm>
            <a:prstGeom prst="straightConnector1">
              <a:avLst/>
            </a:prstGeom>
            <a:noFill/>
            <a:ln w="9525" cap="flat" cmpd="sng" algn="ctr">
              <a:solidFill>
                <a:srgbClr val="0000CC"/>
              </a:solidFill>
              <a:prstDash val="solid"/>
              <a:tailEnd type="arrow"/>
            </a:ln>
            <a:effectLst/>
          </p:spPr>
        </p:cxnSp>
        <p:cxnSp>
          <p:nvCxnSpPr>
            <p:cNvPr id="25" name="直接箭头连接符 24">
              <a:extLst>
                <a:ext uri="{FF2B5EF4-FFF2-40B4-BE49-F238E27FC236}">
                  <a16:creationId xmlns="" xmlns:a16="http://schemas.microsoft.com/office/drawing/2014/main" id="{A881001C-7438-4D33-92CA-A31599AAE4D0}"/>
                </a:ext>
              </a:extLst>
            </p:cNvPr>
            <p:cNvCxnSpPr>
              <a:cxnSpLocks/>
            </p:cNvCxnSpPr>
            <p:nvPr/>
          </p:nvCxnSpPr>
          <p:spPr bwMode="gray">
            <a:xfrm>
              <a:off x="1462587" y="4764488"/>
              <a:ext cx="340071" cy="0"/>
            </a:xfrm>
            <a:prstGeom prst="straightConnector1">
              <a:avLst/>
            </a:prstGeom>
            <a:noFill/>
            <a:ln w="9525" cap="flat" cmpd="sng" algn="ctr">
              <a:solidFill>
                <a:srgbClr val="0000CC"/>
              </a:solidFill>
              <a:prstDash val="solid"/>
              <a:tailEnd type="arrow"/>
            </a:ln>
            <a:effectLst/>
          </p:spPr>
        </p:cxnSp>
        <p:cxnSp>
          <p:nvCxnSpPr>
            <p:cNvPr id="26" name="直接箭头连接符 25">
              <a:extLst>
                <a:ext uri="{FF2B5EF4-FFF2-40B4-BE49-F238E27FC236}">
                  <a16:creationId xmlns="" xmlns:a16="http://schemas.microsoft.com/office/drawing/2014/main" id="{9607DF95-360F-4E2B-94AE-267E7FDF96EC}"/>
                </a:ext>
              </a:extLst>
            </p:cNvPr>
            <p:cNvCxnSpPr>
              <a:cxnSpLocks/>
            </p:cNvCxnSpPr>
            <p:nvPr/>
          </p:nvCxnSpPr>
          <p:spPr bwMode="gray">
            <a:xfrm>
              <a:off x="1462584" y="5394711"/>
              <a:ext cx="282285" cy="0"/>
            </a:xfrm>
            <a:prstGeom prst="straightConnector1">
              <a:avLst/>
            </a:prstGeom>
            <a:noFill/>
            <a:ln w="9525" cap="flat" cmpd="sng" algn="ctr">
              <a:solidFill>
                <a:srgbClr val="0000CC"/>
              </a:solidFill>
              <a:prstDash val="solid"/>
              <a:tailEnd type="arrow"/>
            </a:ln>
            <a:effectLst/>
          </p:spPr>
        </p:cxnSp>
        <p:sp>
          <p:nvSpPr>
            <p:cNvPr id="27" name="AutoShape 69">
              <a:extLst>
                <a:ext uri="{FF2B5EF4-FFF2-40B4-BE49-F238E27FC236}">
                  <a16:creationId xmlns="" xmlns:a16="http://schemas.microsoft.com/office/drawing/2014/main" id="{FF71B237-9260-433B-AE66-1EE49816B7AD}"/>
                </a:ext>
              </a:extLst>
            </p:cNvPr>
            <p:cNvSpPr>
              <a:spLocks noChangeArrowheads="1"/>
            </p:cNvSpPr>
            <p:nvPr/>
          </p:nvSpPr>
          <p:spPr bwMode="gray">
            <a:xfrm rot="16200000">
              <a:off x="1736153" y="3968123"/>
              <a:ext cx="317015" cy="299590"/>
            </a:xfrm>
            <a:prstGeom prst="can">
              <a:avLst>
                <a:gd name="adj" fmla="val 19290"/>
              </a:avLst>
            </a:prstGeom>
            <a:solidFill>
              <a:srgbClr val="00B05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AutoShape 69">
              <a:extLst>
                <a:ext uri="{FF2B5EF4-FFF2-40B4-BE49-F238E27FC236}">
                  <a16:creationId xmlns="" xmlns:a16="http://schemas.microsoft.com/office/drawing/2014/main" id="{E3D9B21F-7096-4D12-8E79-5FC4F40AE46A}"/>
                </a:ext>
              </a:extLst>
            </p:cNvPr>
            <p:cNvSpPr>
              <a:spLocks noChangeArrowheads="1"/>
            </p:cNvSpPr>
            <p:nvPr/>
          </p:nvSpPr>
          <p:spPr bwMode="gray">
            <a:xfrm rot="16200000">
              <a:off x="3763344" y="4459029"/>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AutoShape 69">
              <a:extLst>
                <a:ext uri="{FF2B5EF4-FFF2-40B4-BE49-F238E27FC236}">
                  <a16:creationId xmlns="" xmlns:a16="http://schemas.microsoft.com/office/drawing/2014/main" id="{E22FCDD0-6556-4026-9A87-6DD524DEE722}"/>
                </a:ext>
              </a:extLst>
            </p:cNvPr>
            <p:cNvSpPr>
              <a:spLocks noChangeArrowheads="1"/>
            </p:cNvSpPr>
            <p:nvPr/>
          </p:nvSpPr>
          <p:spPr bwMode="gray">
            <a:xfrm rot="16200000">
              <a:off x="4582685" y="4614693"/>
              <a:ext cx="318037" cy="299590"/>
            </a:xfrm>
            <a:prstGeom prst="can">
              <a:avLst>
                <a:gd name="adj" fmla="val 19290"/>
              </a:avLst>
            </a:prstGeom>
            <a:solidFill>
              <a:srgbClr val="0070C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AutoShape 69">
              <a:extLst>
                <a:ext uri="{FF2B5EF4-FFF2-40B4-BE49-F238E27FC236}">
                  <a16:creationId xmlns="" xmlns:a16="http://schemas.microsoft.com/office/drawing/2014/main" id="{124E5EBE-D242-4C63-8320-AB89BBA5DFE5}"/>
                </a:ext>
              </a:extLst>
            </p:cNvPr>
            <p:cNvSpPr>
              <a:spLocks noChangeArrowheads="1"/>
            </p:cNvSpPr>
            <p:nvPr/>
          </p:nvSpPr>
          <p:spPr bwMode="gray">
            <a:xfrm rot="16200000">
              <a:off x="4582686" y="5244920"/>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AutoShape 69">
              <a:extLst>
                <a:ext uri="{FF2B5EF4-FFF2-40B4-BE49-F238E27FC236}">
                  <a16:creationId xmlns="" xmlns:a16="http://schemas.microsoft.com/office/drawing/2014/main" id="{72C0BBA3-259A-4423-BB60-DEA887EE58DE}"/>
                </a:ext>
              </a:extLst>
            </p:cNvPr>
            <p:cNvSpPr>
              <a:spLocks noChangeArrowheads="1"/>
            </p:cNvSpPr>
            <p:nvPr/>
          </p:nvSpPr>
          <p:spPr bwMode="gray">
            <a:xfrm rot="16200000">
              <a:off x="4583197" y="3968123"/>
              <a:ext cx="317015" cy="299590"/>
            </a:xfrm>
            <a:prstGeom prst="can">
              <a:avLst>
                <a:gd name="adj" fmla="val 19290"/>
              </a:avLst>
            </a:prstGeom>
            <a:solidFill>
              <a:srgbClr val="00B05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AutoShape 69">
              <a:extLst>
                <a:ext uri="{FF2B5EF4-FFF2-40B4-BE49-F238E27FC236}">
                  <a16:creationId xmlns="" xmlns:a16="http://schemas.microsoft.com/office/drawing/2014/main" id="{4644A61E-F8D8-4A96-A965-ACA83D2F7DCE}"/>
                </a:ext>
              </a:extLst>
            </p:cNvPr>
            <p:cNvSpPr>
              <a:spLocks noChangeArrowheads="1"/>
            </p:cNvSpPr>
            <p:nvPr/>
          </p:nvSpPr>
          <p:spPr bwMode="gray">
            <a:xfrm rot="16200000">
              <a:off x="6222782" y="4459027"/>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AutoShape 69">
              <a:extLst>
                <a:ext uri="{FF2B5EF4-FFF2-40B4-BE49-F238E27FC236}">
                  <a16:creationId xmlns="" xmlns:a16="http://schemas.microsoft.com/office/drawing/2014/main" id="{BD0A3D3A-72A2-4863-8B99-7AFE77F0C385}"/>
                </a:ext>
              </a:extLst>
            </p:cNvPr>
            <p:cNvSpPr>
              <a:spLocks noChangeArrowheads="1"/>
            </p:cNvSpPr>
            <p:nvPr/>
          </p:nvSpPr>
          <p:spPr bwMode="gray">
            <a:xfrm rot="16200000">
              <a:off x="7042122" y="4614692"/>
              <a:ext cx="318037" cy="299590"/>
            </a:xfrm>
            <a:prstGeom prst="can">
              <a:avLst>
                <a:gd name="adj" fmla="val 19290"/>
              </a:avLst>
            </a:prstGeom>
            <a:solidFill>
              <a:srgbClr val="0070C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AutoShape 69">
              <a:extLst>
                <a:ext uri="{FF2B5EF4-FFF2-40B4-BE49-F238E27FC236}">
                  <a16:creationId xmlns="" xmlns:a16="http://schemas.microsoft.com/office/drawing/2014/main" id="{373C67FC-E3AC-409D-B1E4-15CD4188C374}"/>
                </a:ext>
              </a:extLst>
            </p:cNvPr>
            <p:cNvSpPr>
              <a:spLocks noChangeArrowheads="1"/>
            </p:cNvSpPr>
            <p:nvPr/>
          </p:nvSpPr>
          <p:spPr bwMode="gray">
            <a:xfrm rot="16200000">
              <a:off x="7042125" y="5244918"/>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AutoShape 69">
              <a:extLst>
                <a:ext uri="{FF2B5EF4-FFF2-40B4-BE49-F238E27FC236}">
                  <a16:creationId xmlns="" xmlns:a16="http://schemas.microsoft.com/office/drawing/2014/main" id="{FCCE261B-81F3-4B88-BD5F-91C88666706D}"/>
                </a:ext>
              </a:extLst>
            </p:cNvPr>
            <p:cNvSpPr>
              <a:spLocks noChangeArrowheads="1"/>
            </p:cNvSpPr>
            <p:nvPr/>
          </p:nvSpPr>
          <p:spPr bwMode="gray">
            <a:xfrm rot="16200000">
              <a:off x="8742778" y="4459027"/>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AutoShape 69">
              <a:extLst>
                <a:ext uri="{FF2B5EF4-FFF2-40B4-BE49-F238E27FC236}">
                  <a16:creationId xmlns="" xmlns:a16="http://schemas.microsoft.com/office/drawing/2014/main" id="{5A2C13BA-2304-4DF9-95F4-ED4AABC4CD1D}"/>
                </a:ext>
              </a:extLst>
            </p:cNvPr>
            <p:cNvSpPr>
              <a:spLocks noChangeArrowheads="1"/>
            </p:cNvSpPr>
            <p:nvPr/>
          </p:nvSpPr>
          <p:spPr bwMode="gray">
            <a:xfrm rot="16200000">
              <a:off x="9562114" y="5228063"/>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a:extLst>
                <a:ext uri="{FF2B5EF4-FFF2-40B4-BE49-F238E27FC236}">
                  <a16:creationId xmlns="" xmlns:a16="http://schemas.microsoft.com/office/drawing/2014/main" id="{088D13ED-42F1-4FFB-A09F-BECF8E9A7EEF}"/>
                </a:ext>
              </a:extLst>
            </p:cNvPr>
            <p:cNvCxnSpPr>
              <a:stCxn id="23" idx="3"/>
              <a:endCxn id="36" idx="1"/>
            </p:cNvCxnSpPr>
            <p:nvPr/>
          </p:nvCxnSpPr>
          <p:spPr bwMode="gray">
            <a:xfrm flipV="1">
              <a:off x="2044454" y="5377858"/>
              <a:ext cx="7526887" cy="16853"/>
            </a:xfrm>
            <a:prstGeom prst="line">
              <a:avLst/>
            </a:prstGeom>
            <a:noFill/>
            <a:ln w="38100" cap="flat" cmpd="sng" algn="ctr">
              <a:solidFill>
                <a:srgbClr val="FFFFFF">
                  <a:lumMod val="50000"/>
                </a:srgbClr>
              </a:solidFill>
              <a:prstDash val="solid"/>
              <a:round/>
              <a:headEnd type="none" w="med" len="med"/>
              <a:tailEnd type="none" w="med" len="med"/>
            </a:ln>
            <a:effectLst/>
          </p:spPr>
        </p:cxnSp>
        <p:sp>
          <p:nvSpPr>
            <p:cNvPr id="38" name="圆角矩形 716">
              <a:extLst>
                <a:ext uri="{FF2B5EF4-FFF2-40B4-BE49-F238E27FC236}">
                  <a16:creationId xmlns="" xmlns:a16="http://schemas.microsoft.com/office/drawing/2014/main" id="{3A1D81F7-DE84-4DFC-AC8B-7B71DBD3C061}"/>
                </a:ext>
              </a:extLst>
            </p:cNvPr>
            <p:cNvSpPr/>
            <p:nvPr/>
          </p:nvSpPr>
          <p:spPr bwMode="gray">
            <a:xfrm>
              <a:off x="1490872" y="3659087"/>
              <a:ext cx="9117453" cy="2119630"/>
            </a:xfrm>
            <a:prstGeom prst="roundRect">
              <a:avLst/>
            </a:prstGeom>
            <a:ln w="12700">
              <a:solidFill>
                <a:srgbClr val="FFFFFF">
                  <a:lumMod val="85000"/>
                </a:srgbClr>
              </a:solidFill>
              <a:prstDash val="solid"/>
            </a:ln>
          </p:spPr>
          <p:txBody>
            <a:bodyPr wrap="square" lIns="35986" tIns="35986" rIns="35986" bIns="35986" rtlCol="0" anchor="ctr">
              <a:noAutofit/>
            </a:bodyPr>
            <a:lstStyle/>
            <a:p>
              <a:pPr marL="177729" indent="-177729" algn="ctr" fontAlgn="ctr">
                <a:spcBef>
                  <a:spcPts val="0"/>
                </a:spcBef>
                <a:spcAft>
                  <a:spcPts val="600"/>
                </a:spcAft>
                <a:buClr>
                  <a:srgbClr val="990000"/>
                </a:buClr>
                <a:buSzPct val="75000"/>
                <a:buFont typeface="Wingdings" pitchFamily="2" charset="2"/>
                <a:buChar char="l"/>
                <a:defRPr/>
              </a:pPr>
              <a:endParaRPr lang="en-US" altLang="zh-CN" sz="1400" kern="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9" name="文本框 38">
              <a:extLst>
                <a:ext uri="{FF2B5EF4-FFF2-40B4-BE49-F238E27FC236}">
                  <a16:creationId xmlns="" xmlns:a16="http://schemas.microsoft.com/office/drawing/2014/main" id="{A0EE646E-973B-4CE3-88BC-903696BC74BC}"/>
                </a:ext>
              </a:extLst>
            </p:cNvPr>
            <p:cNvSpPr txBox="1"/>
            <p:nvPr/>
          </p:nvSpPr>
          <p:spPr bwMode="gray">
            <a:xfrm>
              <a:off x="2553567" y="5004547"/>
              <a:ext cx="1493355" cy="39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86" tIns="35986" rIns="35986" bIns="35986" rtlCol="0" anchor="t" anchorCtr="0">
              <a:noAutofit/>
            </a:bodyPr>
            <a:lstStyle/>
            <a:p>
              <a:pPr algn="ctr" fontAlgn="ctr">
                <a:lnSpc>
                  <a:spcPct val="150000"/>
                </a:lnSpc>
                <a:spcBef>
                  <a:spcPts val="0"/>
                </a:spcBef>
                <a:spcAft>
                  <a:spcPts val="600"/>
                </a:spcAft>
                <a:buSzPct val="75000"/>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SRv6/FlexE/iFIT</a:t>
              </a:r>
            </a:p>
          </p:txBody>
        </p:sp>
        <p:sp>
          <p:nvSpPr>
            <p:cNvPr id="40" name="AutoShape 69">
              <a:extLst>
                <a:ext uri="{FF2B5EF4-FFF2-40B4-BE49-F238E27FC236}">
                  <a16:creationId xmlns="" xmlns:a16="http://schemas.microsoft.com/office/drawing/2014/main" id="{28DFB084-42F3-4892-9F50-45292F6B7F42}"/>
                </a:ext>
              </a:extLst>
            </p:cNvPr>
            <p:cNvSpPr>
              <a:spLocks noChangeArrowheads="1"/>
            </p:cNvSpPr>
            <p:nvPr/>
          </p:nvSpPr>
          <p:spPr bwMode="gray">
            <a:xfrm rot="16200000">
              <a:off x="9562114" y="4547340"/>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AutoShape 69">
              <a:extLst>
                <a:ext uri="{FF2B5EF4-FFF2-40B4-BE49-F238E27FC236}">
                  <a16:creationId xmlns="" xmlns:a16="http://schemas.microsoft.com/office/drawing/2014/main" id="{720B5E02-B7E0-4A99-A6B9-135BC0B48375}"/>
                </a:ext>
              </a:extLst>
            </p:cNvPr>
            <p:cNvSpPr>
              <a:spLocks noChangeArrowheads="1"/>
            </p:cNvSpPr>
            <p:nvPr/>
          </p:nvSpPr>
          <p:spPr bwMode="gray">
            <a:xfrm rot="16200000">
              <a:off x="9562114" y="3988762"/>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AutoShape 69">
              <a:extLst>
                <a:ext uri="{FF2B5EF4-FFF2-40B4-BE49-F238E27FC236}">
                  <a16:creationId xmlns="" xmlns:a16="http://schemas.microsoft.com/office/drawing/2014/main" id="{F31A05FC-18B8-4D3D-B869-AEC71D411CE7}"/>
                </a:ext>
              </a:extLst>
            </p:cNvPr>
            <p:cNvSpPr>
              <a:spLocks noChangeArrowheads="1"/>
            </p:cNvSpPr>
            <p:nvPr/>
          </p:nvSpPr>
          <p:spPr bwMode="gray">
            <a:xfrm rot="16200000">
              <a:off x="7062712" y="3988762"/>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4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连接符 42">
              <a:extLst>
                <a:ext uri="{FF2B5EF4-FFF2-40B4-BE49-F238E27FC236}">
                  <a16:creationId xmlns="" xmlns:a16="http://schemas.microsoft.com/office/drawing/2014/main" id="{82734502-EB36-4F66-B5FA-814862B79C37}"/>
                </a:ext>
              </a:extLst>
            </p:cNvPr>
            <p:cNvCxnSpPr/>
            <p:nvPr/>
          </p:nvCxnSpPr>
          <p:spPr bwMode="gray">
            <a:xfrm flipV="1">
              <a:off x="2044454" y="4780365"/>
              <a:ext cx="7526887" cy="16853"/>
            </a:xfrm>
            <a:prstGeom prst="line">
              <a:avLst/>
            </a:prstGeom>
            <a:noFill/>
            <a:ln w="38100" cap="flat" cmpd="sng" algn="ctr">
              <a:solidFill>
                <a:srgbClr val="FFFFFF">
                  <a:lumMod val="50000"/>
                </a:srgbClr>
              </a:solidFill>
              <a:prstDash val="solid"/>
              <a:round/>
              <a:headEnd type="none" w="med" len="med"/>
              <a:tailEnd type="none" w="med" len="med"/>
            </a:ln>
            <a:effectLst/>
          </p:spPr>
        </p:cxnSp>
        <p:cxnSp>
          <p:nvCxnSpPr>
            <p:cNvPr id="44" name="直接连接符 43">
              <a:extLst>
                <a:ext uri="{FF2B5EF4-FFF2-40B4-BE49-F238E27FC236}">
                  <a16:creationId xmlns="" xmlns:a16="http://schemas.microsoft.com/office/drawing/2014/main" id="{88FD11AB-1F36-4231-9C26-6DF0B7CD039D}"/>
                </a:ext>
              </a:extLst>
            </p:cNvPr>
            <p:cNvCxnSpPr/>
            <p:nvPr/>
          </p:nvCxnSpPr>
          <p:spPr bwMode="gray">
            <a:xfrm flipV="1">
              <a:off x="2044454" y="4097436"/>
              <a:ext cx="7526887" cy="16853"/>
            </a:xfrm>
            <a:prstGeom prst="line">
              <a:avLst/>
            </a:prstGeom>
            <a:noFill/>
            <a:ln w="38100" cap="flat" cmpd="sng" algn="ctr">
              <a:solidFill>
                <a:srgbClr val="FFFFFF">
                  <a:lumMod val="50000"/>
                </a:srgbClr>
              </a:solidFill>
              <a:prstDash val="solid"/>
              <a:round/>
              <a:headEnd type="none" w="med" len="med"/>
              <a:tailEnd type="none" w="med" len="med"/>
            </a:ln>
            <a:effectLst/>
          </p:spPr>
        </p:cxnSp>
        <p:sp>
          <p:nvSpPr>
            <p:cNvPr id="45" name="TextBox 270">
              <a:extLst>
                <a:ext uri="{FF2B5EF4-FFF2-40B4-BE49-F238E27FC236}">
                  <a16:creationId xmlns="" xmlns:a16="http://schemas.microsoft.com/office/drawing/2014/main" id="{57EB0A68-8C1C-4BD8-924D-86893F46DFC2}"/>
                </a:ext>
              </a:extLst>
            </p:cNvPr>
            <p:cNvSpPr txBox="1"/>
            <p:nvPr/>
          </p:nvSpPr>
          <p:spPr bwMode="gray">
            <a:xfrm>
              <a:off x="10608325" y="3759759"/>
              <a:ext cx="1532654" cy="523220"/>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Slice 1 </a:t>
              </a:r>
              <a:endPar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buFont typeface="Wingdings" pitchFamily="2" charset="2"/>
                <a:buNone/>
                <a:defRPr/>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Gbit/s)</a:t>
              </a:r>
            </a:p>
          </p:txBody>
        </p:sp>
        <p:sp>
          <p:nvSpPr>
            <p:cNvPr id="46" name="TextBox 272">
              <a:extLst>
                <a:ext uri="{FF2B5EF4-FFF2-40B4-BE49-F238E27FC236}">
                  <a16:creationId xmlns="" xmlns:a16="http://schemas.microsoft.com/office/drawing/2014/main" id="{5332F11D-AFC4-48CA-A897-B8544B36549D}"/>
                </a:ext>
              </a:extLst>
            </p:cNvPr>
            <p:cNvSpPr txBox="1"/>
            <p:nvPr/>
          </p:nvSpPr>
          <p:spPr bwMode="gray">
            <a:xfrm>
              <a:off x="10628819" y="4998926"/>
              <a:ext cx="1422005" cy="523220"/>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slice (5 Gbit/s)</a:t>
              </a:r>
            </a:p>
          </p:txBody>
        </p:sp>
        <p:sp>
          <p:nvSpPr>
            <p:cNvPr id="47" name="文本框 46">
              <a:extLst>
                <a:ext uri="{FF2B5EF4-FFF2-40B4-BE49-F238E27FC236}">
                  <a16:creationId xmlns="" xmlns:a16="http://schemas.microsoft.com/office/drawing/2014/main" id="{53A7817C-39D0-4DAB-93BA-E7E45224670D}"/>
                </a:ext>
              </a:extLst>
            </p:cNvPr>
            <p:cNvSpPr txBox="1"/>
            <p:nvPr/>
          </p:nvSpPr>
          <p:spPr bwMode="gray">
            <a:xfrm>
              <a:off x="2553567" y="4484567"/>
              <a:ext cx="1493355" cy="39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86" tIns="35986" rIns="35986" bIns="35986" rtlCol="0" anchor="t" anchorCtr="0">
              <a:noAutofit/>
            </a:bodyPr>
            <a:lstStyle/>
            <a:p>
              <a:pPr algn="ctr" fontAlgn="ctr">
                <a:lnSpc>
                  <a:spcPct val="150000"/>
                </a:lnSpc>
                <a:spcBef>
                  <a:spcPts val="0"/>
                </a:spcBef>
                <a:spcAft>
                  <a:spcPts val="600"/>
                </a:spcAft>
                <a:buSzPct val="75000"/>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SRv6/FlexE/iFIT</a:t>
              </a:r>
            </a:p>
          </p:txBody>
        </p:sp>
        <p:sp>
          <p:nvSpPr>
            <p:cNvPr id="48" name="文本框 47">
              <a:extLst>
                <a:ext uri="{FF2B5EF4-FFF2-40B4-BE49-F238E27FC236}">
                  <a16:creationId xmlns="" xmlns:a16="http://schemas.microsoft.com/office/drawing/2014/main" id="{30874E1A-D9DD-4096-A583-48A12BE1DEF0}"/>
                </a:ext>
              </a:extLst>
            </p:cNvPr>
            <p:cNvSpPr txBox="1"/>
            <p:nvPr/>
          </p:nvSpPr>
          <p:spPr bwMode="gray">
            <a:xfrm>
              <a:off x="2553567" y="3783363"/>
              <a:ext cx="1426960" cy="39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86" tIns="35986" rIns="35986" bIns="35986" rtlCol="0" anchor="t" anchorCtr="0">
              <a:noAutofit/>
            </a:bodyPr>
            <a:lstStyle/>
            <a:p>
              <a:pPr algn="ctr" fontAlgn="ctr">
                <a:lnSpc>
                  <a:spcPct val="150000"/>
                </a:lnSpc>
                <a:spcBef>
                  <a:spcPts val="0"/>
                </a:spcBef>
                <a:spcAft>
                  <a:spcPts val="600"/>
                </a:spcAft>
                <a:buSzPct val="75000"/>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SRv6/FlexE/iFIT</a:t>
              </a:r>
            </a:p>
          </p:txBody>
        </p:sp>
        <p:grpSp>
          <p:nvGrpSpPr>
            <p:cNvPr id="49" name="组合 48">
              <a:extLst>
                <a:ext uri="{FF2B5EF4-FFF2-40B4-BE49-F238E27FC236}">
                  <a16:creationId xmlns="" xmlns:a16="http://schemas.microsoft.com/office/drawing/2014/main" id="{E9237EAF-A191-4CC1-B688-A90781C80338}"/>
                </a:ext>
              </a:extLst>
            </p:cNvPr>
            <p:cNvGrpSpPr/>
            <p:nvPr/>
          </p:nvGrpSpPr>
          <p:grpSpPr bwMode="gray">
            <a:xfrm>
              <a:off x="535307" y="3985428"/>
              <a:ext cx="1149303" cy="1762387"/>
              <a:chOff x="548007" y="3985428"/>
              <a:chExt cx="1149303" cy="1762387"/>
            </a:xfrm>
          </p:grpSpPr>
          <p:sp>
            <p:nvSpPr>
              <p:cNvPr id="50" name="TextBox 271">
                <a:extLst>
                  <a:ext uri="{FF2B5EF4-FFF2-40B4-BE49-F238E27FC236}">
                    <a16:creationId xmlns="" xmlns:a16="http://schemas.microsoft.com/office/drawing/2014/main" id="{91361356-7362-4722-A13C-DCAC6FE1AEE4}"/>
                  </a:ext>
                </a:extLst>
              </p:cNvPr>
              <p:cNvSpPr txBox="1"/>
              <p:nvPr/>
            </p:nvSpPr>
            <p:spPr bwMode="gray">
              <a:xfrm>
                <a:off x="560136" y="4612422"/>
                <a:ext cx="1099247" cy="523220"/>
              </a:xfrm>
              <a:prstGeom prst="rect">
                <a:avLst/>
              </a:prstGeom>
              <a:noFill/>
            </p:spPr>
            <p:txBody>
              <a:bodyPr wrap="square" rtlCol="0">
                <a:noAutofit/>
              </a:bodyPr>
              <a:lstStyle/>
              <a:p>
                <a:pPr fontAlgn="ctr">
                  <a:buFont typeface="Wingdings" pitchFamily="2" charset="2"/>
                  <a:buNone/>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Audio traffic</a:t>
                </a:r>
              </a:p>
            </p:txBody>
          </p:sp>
          <p:sp>
            <p:nvSpPr>
              <p:cNvPr id="51" name="TextBox 270">
                <a:extLst>
                  <a:ext uri="{FF2B5EF4-FFF2-40B4-BE49-F238E27FC236}">
                    <a16:creationId xmlns="" xmlns:a16="http://schemas.microsoft.com/office/drawing/2014/main" id="{D6A1C679-7690-4BA1-A4E8-8275E46BA620}"/>
                  </a:ext>
                </a:extLst>
              </p:cNvPr>
              <p:cNvSpPr txBox="1"/>
              <p:nvPr/>
            </p:nvSpPr>
            <p:spPr bwMode="gray">
              <a:xfrm>
                <a:off x="548007" y="3985428"/>
                <a:ext cx="1048994" cy="523220"/>
              </a:xfrm>
              <a:prstGeom prst="rect">
                <a:avLst/>
              </a:prstGeom>
              <a:noFill/>
            </p:spPr>
            <p:txBody>
              <a:bodyPr wrap="square" rtlCol="0">
                <a:noAutofit/>
              </a:bodyPr>
              <a:lstStyle/>
              <a:p>
                <a:pPr fontAlgn="ctr">
                  <a:buFont typeface="Wingdings" pitchFamily="2" charset="2"/>
                  <a:buNone/>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Video traffic</a:t>
                </a:r>
              </a:p>
            </p:txBody>
          </p:sp>
          <p:sp>
            <p:nvSpPr>
              <p:cNvPr id="52" name="TextBox 272">
                <a:extLst>
                  <a:ext uri="{FF2B5EF4-FFF2-40B4-BE49-F238E27FC236}">
                    <a16:creationId xmlns="" xmlns:a16="http://schemas.microsoft.com/office/drawing/2014/main" id="{4FDF7756-1ABA-42A8-B690-4CFBA107E98B}"/>
                  </a:ext>
                </a:extLst>
              </p:cNvPr>
              <p:cNvSpPr txBox="1"/>
              <p:nvPr/>
            </p:nvSpPr>
            <p:spPr bwMode="gray">
              <a:xfrm>
                <a:off x="568501" y="5224595"/>
                <a:ext cx="1128809" cy="523220"/>
              </a:xfrm>
              <a:prstGeom prst="rect">
                <a:avLst/>
              </a:prstGeom>
              <a:noFill/>
            </p:spPr>
            <p:txBody>
              <a:bodyPr wrap="square" rtlCol="0">
                <a:noAutofit/>
              </a:bodyPr>
              <a:lstStyle/>
              <a:p>
                <a:pPr fontAlgn="ctr">
                  <a:buFont typeface="Wingdings" pitchFamily="2" charset="2"/>
                  <a:buNone/>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traffic</a:t>
                </a:r>
              </a:p>
            </p:txBody>
          </p:sp>
        </p:grpSp>
      </p:grpSp>
      <p:sp>
        <p:nvSpPr>
          <p:cNvPr id="53" name="文本框 52">
            <a:extLst>
              <a:ext uri="{FF2B5EF4-FFF2-40B4-BE49-F238E27FC236}">
                <a16:creationId xmlns="" xmlns:a16="http://schemas.microsoft.com/office/drawing/2014/main" id="{741D50AE-4491-41C0-97C7-54618FD58D4D}"/>
              </a:ext>
            </a:extLst>
          </p:cNvPr>
          <p:cNvSpPr txBox="1"/>
          <p:nvPr/>
        </p:nvSpPr>
        <p:spPr bwMode="gray">
          <a:xfrm>
            <a:off x="5161894" y="2511125"/>
            <a:ext cx="1787537" cy="71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86" tIns="35986" rIns="35986" bIns="35986" rtlCol="0" anchor="t" anchorCtr="0">
            <a:noAutofit/>
          </a:bodyPr>
          <a:lstStyle/>
          <a:p>
            <a:pPr algn="ctr" defTabSz="990697" eaLnBrk="0" fontAlgn="ctr" hangingPunct="0">
              <a:defRPr/>
            </a:pPr>
            <a:r>
              <a:rPr lang="en-US" sz="14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Slice topology collection through BGP-LS</a:t>
            </a:r>
          </a:p>
        </p:txBody>
      </p:sp>
    </p:spTree>
    <p:extLst>
      <p:ext uri="{BB962C8B-B14F-4D97-AF65-F5344CB8AC3E}">
        <p14:creationId xmlns:p14="http://schemas.microsoft.com/office/powerpoint/2010/main" val="33427149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CloudWAN: Fast Fault Locating for VPN Services</a:t>
            </a:r>
            <a:endParaRPr lang="en-US" dirty="0"/>
          </a:p>
        </p:txBody>
      </p:sp>
      <p:cxnSp>
        <p:nvCxnSpPr>
          <p:cNvPr id="5" name="直接连接符 4">
            <a:extLst>
              <a:ext uri="{FF2B5EF4-FFF2-40B4-BE49-F238E27FC236}">
                <a16:creationId xmlns="" xmlns:a16="http://schemas.microsoft.com/office/drawing/2014/main" id="{E7013CBE-CB44-4D6E-836A-0D0096A101D2}"/>
              </a:ext>
            </a:extLst>
          </p:cNvPr>
          <p:cNvCxnSpPr/>
          <p:nvPr/>
        </p:nvCxnSpPr>
        <p:spPr>
          <a:xfrm flipV="1">
            <a:off x="4209240" y="4915372"/>
            <a:ext cx="4154935" cy="20676"/>
          </a:xfrm>
          <a:prstGeom prst="line">
            <a:avLst/>
          </a:prstGeom>
          <a:noFill/>
          <a:ln w="9525" cap="flat" cmpd="sng" algn="ctr">
            <a:solidFill>
              <a:schemeClr val="tx1"/>
            </a:solidFill>
            <a:prstDash val="solid"/>
            <a:headEnd type="none" w="med" len="med"/>
            <a:tailEnd type="triangle" w="med" len="med"/>
          </a:ln>
          <a:effectLst/>
        </p:spPr>
      </p:cxnSp>
      <p:grpSp>
        <p:nvGrpSpPr>
          <p:cNvPr id="9" name="组合 510">
            <a:extLst>
              <a:ext uri="{FF2B5EF4-FFF2-40B4-BE49-F238E27FC236}">
                <a16:creationId xmlns="" xmlns:a16="http://schemas.microsoft.com/office/drawing/2014/main" id="{9D9A9572-36C9-4D35-9710-BC0B498CB81A}"/>
              </a:ext>
            </a:extLst>
          </p:cNvPr>
          <p:cNvGrpSpPr/>
          <p:nvPr/>
        </p:nvGrpSpPr>
        <p:grpSpPr>
          <a:xfrm>
            <a:off x="5619509" y="2652529"/>
            <a:ext cx="1006800" cy="861440"/>
            <a:chOff x="6741602" y="3450271"/>
            <a:chExt cx="419570" cy="322747"/>
          </a:xfrm>
          <a:solidFill>
            <a:sysClr val="windowText" lastClr="000000">
              <a:lumMod val="50000"/>
              <a:lumOff val="50000"/>
            </a:sysClr>
          </a:solidFill>
        </p:grpSpPr>
        <p:grpSp>
          <p:nvGrpSpPr>
            <p:cNvPr id="10" name="组合 698">
              <a:extLst>
                <a:ext uri="{FF2B5EF4-FFF2-40B4-BE49-F238E27FC236}">
                  <a16:creationId xmlns="" xmlns:a16="http://schemas.microsoft.com/office/drawing/2014/main" id="{3EA426A3-1DA6-45A3-B33C-10A66EBDFC84}"/>
                </a:ext>
              </a:extLst>
            </p:cNvPr>
            <p:cNvGrpSpPr/>
            <p:nvPr/>
          </p:nvGrpSpPr>
          <p:grpSpPr>
            <a:xfrm>
              <a:off x="6741602" y="3450271"/>
              <a:ext cx="419570" cy="322747"/>
              <a:chOff x="-1444626" y="2612827"/>
              <a:chExt cx="1444626" cy="1111251"/>
            </a:xfrm>
            <a:grpFill/>
          </p:grpSpPr>
          <p:sp>
            <p:nvSpPr>
              <p:cNvPr id="12" name="Freeform 5">
                <a:extLst>
                  <a:ext uri="{FF2B5EF4-FFF2-40B4-BE49-F238E27FC236}">
                    <a16:creationId xmlns="" xmlns:a16="http://schemas.microsoft.com/office/drawing/2014/main" id="{5E66320C-79A0-469A-AE27-611668A21441}"/>
                  </a:ext>
                </a:extLst>
              </p:cNvPr>
              <p:cNvSpPr>
                <a:spLocks noEditPoints="1"/>
              </p:cNvSpPr>
              <p:nvPr/>
            </p:nvSpPr>
            <p:spPr bwMode="auto">
              <a:xfrm>
                <a:off x="-1444626" y="2725540"/>
                <a:ext cx="1087438" cy="998538"/>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gradFill>
                <a:gsLst>
                  <a:gs pos="0">
                    <a:srgbClr val="0070C0">
                      <a:alpha val="56000"/>
                    </a:srgbClr>
                  </a:gs>
                  <a:gs pos="100000">
                    <a:srgbClr val="00B0F0">
                      <a:alpha val="52000"/>
                    </a:srgbClr>
                  </a:gs>
                </a:gsLst>
                <a:lin ang="0" scaled="1"/>
              </a:gradFill>
              <a:ln>
                <a:noFill/>
              </a:ln>
            </p:spPr>
            <p:txBody>
              <a:bodyPr vert="horz" wrap="square" lIns="121880" tIns="60940" rIns="121880" bIns="60940" numCol="1" anchor="t" anchorCtr="0" compatLnSpc="1">
                <a:prstTxWarp prst="textNoShape">
                  <a:avLst/>
                </a:prstTxWarp>
                <a:noAutofit/>
              </a:bodyPr>
              <a:lstStyle/>
              <a:p>
                <a:pPr defTabSz="1218906" fontAlgn="ctr">
                  <a:defRPr/>
                </a:pP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13" name="Freeform 6">
                <a:extLst>
                  <a:ext uri="{FF2B5EF4-FFF2-40B4-BE49-F238E27FC236}">
                    <a16:creationId xmlns="" xmlns:a16="http://schemas.microsoft.com/office/drawing/2014/main" id="{29CD6828-92BB-446E-BC01-84ED6A181912}"/>
                  </a:ext>
                </a:extLst>
              </p:cNvPr>
              <p:cNvSpPr>
                <a:spLocks noEditPoints="1"/>
              </p:cNvSpPr>
              <p:nvPr/>
            </p:nvSpPr>
            <p:spPr bwMode="auto">
              <a:xfrm>
                <a:off x="-598488" y="2612827"/>
                <a:ext cx="598488" cy="1103313"/>
              </a:xfrm>
              <a:custGeom>
                <a:avLst/>
                <a:gdLst/>
                <a:ahLst/>
                <a:cxnLst>
                  <a:cxn ang="0">
                    <a:pos x="6426" y="15"/>
                  </a:cxn>
                  <a:cxn ang="0">
                    <a:pos x="6572" y="81"/>
                  </a:cxn>
                  <a:cxn ang="0">
                    <a:pos x="6686" y="190"/>
                  </a:cxn>
                  <a:cxn ang="0">
                    <a:pos x="6759" y="332"/>
                  </a:cxn>
                  <a:cxn ang="0">
                    <a:pos x="6780" y="12044"/>
                  </a:cxn>
                  <a:cxn ang="0">
                    <a:pos x="6751" y="12206"/>
                  </a:cxn>
                  <a:cxn ang="0">
                    <a:pos x="6671" y="12344"/>
                  </a:cxn>
                  <a:cxn ang="0">
                    <a:pos x="6553" y="12447"/>
                  </a:cxn>
                  <a:cxn ang="0">
                    <a:pos x="6403" y="12506"/>
                  </a:cxn>
                  <a:cxn ang="0">
                    <a:pos x="424" y="12513"/>
                  </a:cxn>
                  <a:cxn ang="0">
                    <a:pos x="268" y="12469"/>
                  </a:cxn>
                  <a:cxn ang="0">
                    <a:pos x="139" y="12377"/>
                  </a:cxn>
                  <a:cxn ang="0">
                    <a:pos x="47" y="12248"/>
                  </a:cxn>
                  <a:cxn ang="0">
                    <a:pos x="3" y="12092"/>
                  </a:cxn>
                  <a:cxn ang="0">
                    <a:pos x="1971" y="10952"/>
                  </a:cxn>
                  <a:cxn ang="0">
                    <a:pos x="2201" y="10885"/>
                  </a:cxn>
                  <a:cxn ang="0">
                    <a:pos x="2412" y="10778"/>
                  </a:cxn>
                  <a:cxn ang="0">
                    <a:pos x="2782" y="10424"/>
                  </a:cxn>
                  <a:cxn ang="0">
                    <a:pos x="2899" y="10222"/>
                  </a:cxn>
                  <a:cxn ang="0">
                    <a:pos x="2963" y="10051"/>
                  </a:cxn>
                  <a:cxn ang="0">
                    <a:pos x="3003" y="9870"/>
                  </a:cxn>
                  <a:cxn ang="0">
                    <a:pos x="3018" y="9679"/>
                  </a:cxn>
                  <a:cxn ang="0">
                    <a:pos x="6497" y="1691"/>
                  </a:cxn>
                  <a:cxn ang="0">
                    <a:pos x="2719" y="1479"/>
                  </a:cxn>
                  <a:cxn ang="0">
                    <a:pos x="2505" y="1273"/>
                  </a:cxn>
                  <a:cxn ang="0">
                    <a:pos x="2248" y="1121"/>
                  </a:cxn>
                  <a:cxn ang="0">
                    <a:pos x="1957" y="1032"/>
                  </a:cxn>
                  <a:cxn ang="0">
                    <a:pos x="0" y="471"/>
                  </a:cxn>
                  <a:cxn ang="0">
                    <a:pos x="28" y="310"/>
                  </a:cxn>
                  <a:cxn ang="0">
                    <a:pos x="108" y="172"/>
                  </a:cxn>
                  <a:cxn ang="0">
                    <a:pos x="227" y="69"/>
                  </a:cxn>
                  <a:cxn ang="0">
                    <a:pos x="376" y="9"/>
                  </a:cxn>
                  <a:cxn ang="0">
                    <a:pos x="5844" y="5014"/>
                  </a:cxn>
                  <a:cxn ang="0">
                    <a:pos x="5995" y="5056"/>
                  </a:cxn>
                  <a:cxn ang="0">
                    <a:pos x="6119" y="5145"/>
                  </a:cxn>
                  <a:cxn ang="0">
                    <a:pos x="6208" y="5269"/>
                  </a:cxn>
                  <a:cxn ang="0">
                    <a:pos x="6250" y="5419"/>
                  </a:cxn>
                  <a:cxn ang="0">
                    <a:pos x="6238" y="5579"/>
                  </a:cxn>
                  <a:cxn ang="0">
                    <a:pos x="6175" y="5720"/>
                  </a:cxn>
                  <a:cxn ang="0">
                    <a:pos x="6070" y="5830"/>
                  </a:cxn>
                  <a:cxn ang="0">
                    <a:pos x="5933" y="5900"/>
                  </a:cxn>
                  <a:cxn ang="0">
                    <a:pos x="5775" y="5919"/>
                  </a:cxn>
                  <a:cxn ang="0">
                    <a:pos x="5621" y="5885"/>
                  </a:cxn>
                  <a:cxn ang="0">
                    <a:pos x="5493" y="5803"/>
                  </a:cxn>
                  <a:cxn ang="0">
                    <a:pos x="5399" y="5682"/>
                  </a:cxn>
                  <a:cxn ang="0">
                    <a:pos x="5349" y="5535"/>
                  </a:cxn>
                  <a:cxn ang="0">
                    <a:pos x="5353" y="5374"/>
                  </a:cxn>
                  <a:cxn ang="0">
                    <a:pos x="5409" y="5231"/>
                  </a:cxn>
                  <a:cxn ang="0">
                    <a:pos x="5510" y="5115"/>
                  </a:cxn>
                  <a:cxn ang="0">
                    <a:pos x="5643" y="5039"/>
                  </a:cxn>
                  <a:cxn ang="0">
                    <a:pos x="5798" y="5011"/>
                  </a:cxn>
                  <a:cxn ang="0">
                    <a:pos x="4028" y="9504"/>
                  </a:cxn>
                  <a:cxn ang="0">
                    <a:pos x="3533" y="11795"/>
                  </a:cxn>
                  <a:cxn ang="0">
                    <a:pos x="3006" y="2139"/>
                  </a:cxn>
                  <a:cxn ang="0">
                    <a:pos x="3018" y="3648"/>
                  </a:cxn>
                </a:cxnLst>
                <a:rect l="0" t="0" r="r" b="b"/>
                <a:pathLst>
                  <a:path w="6780" h="12516">
                    <a:moveTo>
                      <a:pt x="472" y="0"/>
                    </a:moveTo>
                    <a:lnTo>
                      <a:pt x="6309" y="0"/>
                    </a:lnTo>
                    <a:lnTo>
                      <a:pt x="6333" y="1"/>
                    </a:lnTo>
                    <a:lnTo>
                      <a:pt x="6357" y="2"/>
                    </a:lnTo>
                    <a:lnTo>
                      <a:pt x="6381" y="5"/>
                    </a:lnTo>
                    <a:lnTo>
                      <a:pt x="6403" y="9"/>
                    </a:lnTo>
                    <a:lnTo>
                      <a:pt x="6426" y="15"/>
                    </a:lnTo>
                    <a:lnTo>
                      <a:pt x="6448" y="22"/>
                    </a:lnTo>
                    <a:lnTo>
                      <a:pt x="6470" y="29"/>
                    </a:lnTo>
                    <a:lnTo>
                      <a:pt x="6491" y="37"/>
                    </a:lnTo>
                    <a:lnTo>
                      <a:pt x="6513" y="47"/>
                    </a:lnTo>
                    <a:lnTo>
                      <a:pt x="6533" y="57"/>
                    </a:lnTo>
                    <a:lnTo>
                      <a:pt x="6553" y="69"/>
                    </a:lnTo>
                    <a:lnTo>
                      <a:pt x="6572" y="81"/>
                    </a:lnTo>
                    <a:lnTo>
                      <a:pt x="6591" y="94"/>
                    </a:lnTo>
                    <a:lnTo>
                      <a:pt x="6608" y="109"/>
                    </a:lnTo>
                    <a:lnTo>
                      <a:pt x="6625" y="123"/>
                    </a:lnTo>
                    <a:lnTo>
                      <a:pt x="6642" y="138"/>
                    </a:lnTo>
                    <a:lnTo>
                      <a:pt x="6657" y="155"/>
                    </a:lnTo>
                    <a:lnTo>
                      <a:pt x="6671" y="172"/>
                    </a:lnTo>
                    <a:lnTo>
                      <a:pt x="6686" y="190"/>
                    </a:lnTo>
                    <a:lnTo>
                      <a:pt x="6699" y="208"/>
                    </a:lnTo>
                    <a:lnTo>
                      <a:pt x="6711" y="227"/>
                    </a:lnTo>
                    <a:lnTo>
                      <a:pt x="6723" y="247"/>
                    </a:lnTo>
                    <a:lnTo>
                      <a:pt x="6733" y="267"/>
                    </a:lnTo>
                    <a:lnTo>
                      <a:pt x="6743" y="289"/>
                    </a:lnTo>
                    <a:lnTo>
                      <a:pt x="6751" y="310"/>
                    </a:lnTo>
                    <a:lnTo>
                      <a:pt x="6759" y="332"/>
                    </a:lnTo>
                    <a:lnTo>
                      <a:pt x="6765" y="354"/>
                    </a:lnTo>
                    <a:lnTo>
                      <a:pt x="6771" y="377"/>
                    </a:lnTo>
                    <a:lnTo>
                      <a:pt x="6775" y="400"/>
                    </a:lnTo>
                    <a:lnTo>
                      <a:pt x="6778" y="423"/>
                    </a:lnTo>
                    <a:lnTo>
                      <a:pt x="6779" y="448"/>
                    </a:lnTo>
                    <a:lnTo>
                      <a:pt x="6780" y="471"/>
                    </a:lnTo>
                    <a:lnTo>
                      <a:pt x="6780" y="12044"/>
                    </a:lnTo>
                    <a:lnTo>
                      <a:pt x="6779" y="12068"/>
                    </a:lnTo>
                    <a:lnTo>
                      <a:pt x="6778" y="12092"/>
                    </a:lnTo>
                    <a:lnTo>
                      <a:pt x="6775" y="12115"/>
                    </a:lnTo>
                    <a:lnTo>
                      <a:pt x="6771" y="12139"/>
                    </a:lnTo>
                    <a:lnTo>
                      <a:pt x="6765" y="12162"/>
                    </a:lnTo>
                    <a:lnTo>
                      <a:pt x="6759" y="12184"/>
                    </a:lnTo>
                    <a:lnTo>
                      <a:pt x="6751" y="12206"/>
                    </a:lnTo>
                    <a:lnTo>
                      <a:pt x="6743" y="12227"/>
                    </a:lnTo>
                    <a:lnTo>
                      <a:pt x="6733" y="12248"/>
                    </a:lnTo>
                    <a:lnTo>
                      <a:pt x="6723" y="12268"/>
                    </a:lnTo>
                    <a:lnTo>
                      <a:pt x="6711" y="12289"/>
                    </a:lnTo>
                    <a:lnTo>
                      <a:pt x="6699" y="12307"/>
                    </a:lnTo>
                    <a:lnTo>
                      <a:pt x="6686" y="12325"/>
                    </a:lnTo>
                    <a:lnTo>
                      <a:pt x="6671" y="12344"/>
                    </a:lnTo>
                    <a:lnTo>
                      <a:pt x="6657" y="12360"/>
                    </a:lnTo>
                    <a:lnTo>
                      <a:pt x="6642" y="12377"/>
                    </a:lnTo>
                    <a:lnTo>
                      <a:pt x="6625" y="12393"/>
                    </a:lnTo>
                    <a:lnTo>
                      <a:pt x="6608" y="12407"/>
                    </a:lnTo>
                    <a:lnTo>
                      <a:pt x="6591" y="12422"/>
                    </a:lnTo>
                    <a:lnTo>
                      <a:pt x="6572" y="12435"/>
                    </a:lnTo>
                    <a:lnTo>
                      <a:pt x="6553" y="12447"/>
                    </a:lnTo>
                    <a:lnTo>
                      <a:pt x="6533" y="12459"/>
                    </a:lnTo>
                    <a:lnTo>
                      <a:pt x="6513" y="12469"/>
                    </a:lnTo>
                    <a:lnTo>
                      <a:pt x="6491" y="12478"/>
                    </a:lnTo>
                    <a:lnTo>
                      <a:pt x="6470" y="12487"/>
                    </a:lnTo>
                    <a:lnTo>
                      <a:pt x="6448" y="12494"/>
                    </a:lnTo>
                    <a:lnTo>
                      <a:pt x="6426" y="12501"/>
                    </a:lnTo>
                    <a:lnTo>
                      <a:pt x="6403" y="12506"/>
                    </a:lnTo>
                    <a:lnTo>
                      <a:pt x="6381" y="12510"/>
                    </a:lnTo>
                    <a:lnTo>
                      <a:pt x="6357" y="12513"/>
                    </a:lnTo>
                    <a:lnTo>
                      <a:pt x="6333" y="12515"/>
                    </a:lnTo>
                    <a:lnTo>
                      <a:pt x="6309" y="12516"/>
                    </a:lnTo>
                    <a:lnTo>
                      <a:pt x="472" y="12516"/>
                    </a:lnTo>
                    <a:lnTo>
                      <a:pt x="447" y="12515"/>
                    </a:lnTo>
                    <a:lnTo>
                      <a:pt x="424" y="12513"/>
                    </a:lnTo>
                    <a:lnTo>
                      <a:pt x="400" y="12510"/>
                    </a:lnTo>
                    <a:lnTo>
                      <a:pt x="376" y="12506"/>
                    </a:lnTo>
                    <a:lnTo>
                      <a:pt x="354" y="12501"/>
                    </a:lnTo>
                    <a:lnTo>
                      <a:pt x="331" y="12494"/>
                    </a:lnTo>
                    <a:lnTo>
                      <a:pt x="310" y="12487"/>
                    </a:lnTo>
                    <a:lnTo>
                      <a:pt x="288" y="12478"/>
                    </a:lnTo>
                    <a:lnTo>
                      <a:pt x="268" y="12469"/>
                    </a:lnTo>
                    <a:lnTo>
                      <a:pt x="247" y="12459"/>
                    </a:lnTo>
                    <a:lnTo>
                      <a:pt x="227" y="12447"/>
                    </a:lnTo>
                    <a:lnTo>
                      <a:pt x="209" y="12435"/>
                    </a:lnTo>
                    <a:lnTo>
                      <a:pt x="190" y="12422"/>
                    </a:lnTo>
                    <a:lnTo>
                      <a:pt x="172" y="12407"/>
                    </a:lnTo>
                    <a:lnTo>
                      <a:pt x="155" y="12393"/>
                    </a:lnTo>
                    <a:lnTo>
                      <a:pt x="139" y="12377"/>
                    </a:lnTo>
                    <a:lnTo>
                      <a:pt x="123" y="12360"/>
                    </a:lnTo>
                    <a:lnTo>
                      <a:pt x="108" y="12344"/>
                    </a:lnTo>
                    <a:lnTo>
                      <a:pt x="94" y="12325"/>
                    </a:lnTo>
                    <a:lnTo>
                      <a:pt x="81" y="12307"/>
                    </a:lnTo>
                    <a:lnTo>
                      <a:pt x="68" y="12289"/>
                    </a:lnTo>
                    <a:lnTo>
                      <a:pt x="57" y="12268"/>
                    </a:lnTo>
                    <a:lnTo>
                      <a:pt x="47" y="12248"/>
                    </a:lnTo>
                    <a:lnTo>
                      <a:pt x="38" y="12227"/>
                    </a:lnTo>
                    <a:lnTo>
                      <a:pt x="28" y="12206"/>
                    </a:lnTo>
                    <a:lnTo>
                      <a:pt x="21" y="12184"/>
                    </a:lnTo>
                    <a:lnTo>
                      <a:pt x="15" y="12162"/>
                    </a:lnTo>
                    <a:lnTo>
                      <a:pt x="10" y="12139"/>
                    </a:lnTo>
                    <a:lnTo>
                      <a:pt x="6" y="12115"/>
                    </a:lnTo>
                    <a:lnTo>
                      <a:pt x="3" y="12092"/>
                    </a:lnTo>
                    <a:lnTo>
                      <a:pt x="1" y="12068"/>
                    </a:lnTo>
                    <a:lnTo>
                      <a:pt x="0" y="12044"/>
                    </a:lnTo>
                    <a:lnTo>
                      <a:pt x="0" y="10974"/>
                    </a:lnTo>
                    <a:lnTo>
                      <a:pt x="1687" y="10974"/>
                    </a:lnTo>
                    <a:lnTo>
                      <a:pt x="1687" y="11795"/>
                    </a:lnTo>
                    <a:lnTo>
                      <a:pt x="1971" y="11795"/>
                    </a:lnTo>
                    <a:lnTo>
                      <a:pt x="1971" y="10952"/>
                    </a:lnTo>
                    <a:lnTo>
                      <a:pt x="2005" y="10945"/>
                    </a:lnTo>
                    <a:lnTo>
                      <a:pt x="2039" y="10937"/>
                    </a:lnTo>
                    <a:lnTo>
                      <a:pt x="2072" y="10928"/>
                    </a:lnTo>
                    <a:lnTo>
                      <a:pt x="2105" y="10919"/>
                    </a:lnTo>
                    <a:lnTo>
                      <a:pt x="2137" y="10909"/>
                    </a:lnTo>
                    <a:lnTo>
                      <a:pt x="2169" y="10897"/>
                    </a:lnTo>
                    <a:lnTo>
                      <a:pt x="2201" y="10885"/>
                    </a:lnTo>
                    <a:lnTo>
                      <a:pt x="2233" y="10872"/>
                    </a:lnTo>
                    <a:lnTo>
                      <a:pt x="2263" y="10858"/>
                    </a:lnTo>
                    <a:lnTo>
                      <a:pt x="2294" y="10844"/>
                    </a:lnTo>
                    <a:lnTo>
                      <a:pt x="2324" y="10829"/>
                    </a:lnTo>
                    <a:lnTo>
                      <a:pt x="2353" y="10812"/>
                    </a:lnTo>
                    <a:lnTo>
                      <a:pt x="2383" y="10796"/>
                    </a:lnTo>
                    <a:lnTo>
                      <a:pt x="2412" y="10778"/>
                    </a:lnTo>
                    <a:lnTo>
                      <a:pt x="2439" y="10760"/>
                    </a:lnTo>
                    <a:lnTo>
                      <a:pt x="2467" y="10741"/>
                    </a:lnTo>
                    <a:lnTo>
                      <a:pt x="2467" y="11795"/>
                    </a:lnTo>
                    <a:lnTo>
                      <a:pt x="2753" y="11795"/>
                    </a:lnTo>
                    <a:lnTo>
                      <a:pt x="2753" y="10466"/>
                    </a:lnTo>
                    <a:lnTo>
                      <a:pt x="2768" y="10446"/>
                    </a:lnTo>
                    <a:lnTo>
                      <a:pt x="2782" y="10424"/>
                    </a:lnTo>
                    <a:lnTo>
                      <a:pt x="2797" y="10403"/>
                    </a:lnTo>
                    <a:lnTo>
                      <a:pt x="2811" y="10381"/>
                    </a:lnTo>
                    <a:lnTo>
                      <a:pt x="2839" y="10337"/>
                    </a:lnTo>
                    <a:lnTo>
                      <a:pt x="2864" y="10292"/>
                    </a:lnTo>
                    <a:lnTo>
                      <a:pt x="2875" y="10269"/>
                    </a:lnTo>
                    <a:lnTo>
                      <a:pt x="2888" y="10246"/>
                    </a:lnTo>
                    <a:lnTo>
                      <a:pt x="2899" y="10222"/>
                    </a:lnTo>
                    <a:lnTo>
                      <a:pt x="2909" y="10199"/>
                    </a:lnTo>
                    <a:lnTo>
                      <a:pt x="2919" y="10175"/>
                    </a:lnTo>
                    <a:lnTo>
                      <a:pt x="2930" y="10150"/>
                    </a:lnTo>
                    <a:lnTo>
                      <a:pt x="2939" y="10126"/>
                    </a:lnTo>
                    <a:lnTo>
                      <a:pt x="2947" y="10101"/>
                    </a:lnTo>
                    <a:lnTo>
                      <a:pt x="2955" y="10077"/>
                    </a:lnTo>
                    <a:lnTo>
                      <a:pt x="2963" y="10051"/>
                    </a:lnTo>
                    <a:lnTo>
                      <a:pt x="2971" y="10025"/>
                    </a:lnTo>
                    <a:lnTo>
                      <a:pt x="2978" y="10000"/>
                    </a:lnTo>
                    <a:lnTo>
                      <a:pt x="2984" y="9974"/>
                    </a:lnTo>
                    <a:lnTo>
                      <a:pt x="2989" y="9949"/>
                    </a:lnTo>
                    <a:lnTo>
                      <a:pt x="2995" y="9922"/>
                    </a:lnTo>
                    <a:lnTo>
                      <a:pt x="2999" y="9896"/>
                    </a:lnTo>
                    <a:lnTo>
                      <a:pt x="3003" y="9870"/>
                    </a:lnTo>
                    <a:lnTo>
                      <a:pt x="3007" y="9843"/>
                    </a:lnTo>
                    <a:lnTo>
                      <a:pt x="3011" y="9817"/>
                    </a:lnTo>
                    <a:lnTo>
                      <a:pt x="3013" y="9789"/>
                    </a:lnTo>
                    <a:lnTo>
                      <a:pt x="3015" y="9762"/>
                    </a:lnTo>
                    <a:lnTo>
                      <a:pt x="3017" y="9735"/>
                    </a:lnTo>
                    <a:lnTo>
                      <a:pt x="3018" y="9707"/>
                    </a:lnTo>
                    <a:lnTo>
                      <a:pt x="3018" y="9679"/>
                    </a:lnTo>
                    <a:lnTo>
                      <a:pt x="3018" y="3934"/>
                    </a:lnTo>
                    <a:lnTo>
                      <a:pt x="6497" y="3934"/>
                    </a:lnTo>
                    <a:lnTo>
                      <a:pt x="6497" y="3771"/>
                    </a:lnTo>
                    <a:lnTo>
                      <a:pt x="6497" y="3771"/>
                    </a:lnTo>
                    <a:lnTo>
                      <a:pt x="6497" y="1977"/>
                    </a:lnTo>
                    <a:lnTo>
                      <a:pt x="6497" y="1746"/>
                    </a:lnTo>
                    <a:lnTo>
                      <a:pt x="6497" y="1691"/>
                    </a:lnTo>
                    <a:lnTo>
                      <a:pt x="2862" y="1691"/>
                    </a:lnTo>
                    <a:lnTo>
                      <a:pt x="2842" y="1655"/>
                    </a:lnTo>
                    <a:lnTo>
                      <a:pt x="2819" y="1618"/>
                    </a:lnTo>
                    <a:lnTo>
                      <a:pt x="2796" y="1582"/>
                    </a:lnTo>
                    <a:lnTo>
                      <a:pt x="2771" y="1547"/>
                    </a:lnTo>
                    <a:lnTo>
                      <a:pt x="2745" y="1512"/>
                    </a:lnTo>
                    <a:lnTo>
                      <a:pt x="2719" y="1479"/>
                    </a:lnTo>
                    <a:lnTo>
                      <a:pt x="2691" y="1447"/>
                    </a:lnTo>
                    <a:lnTo>
                      <a:pt x="2662" y="1416"/>
                    </a:lnTo>
                    <a:lnTo>
                      <a:pt x="2633" y="1385"/>
                    </a:lnTo>
                    <a:lnTo>
                      <a:pt x="2602" y="1355"/>
                    </a:lnTo>
                    <a:lnTo>
                      <a:pt x="2570" y="1327"/>
                    </a:lnTo>
                    <a:lnTo>
                      <a:pt x="2538" y="1299"/>
                    </a:lnTo>
                    <a:lnTo>
                      <a:pt x="2505" y="1273"/>
                    </a:lnTo>
                    <a:lnTo>
                      <a:pt x="2470" y="1248"/>
                    </a:lnTo>
                    <a:lnTo>
                      <a:pt x="2435" y="1223"/>
                    </a:lnTo>
                    <a:lnTo>
                      <a:pt x="2399" y="1201"/>
                    </a:lnTo>
                    <a:lnTo>
                      <a:pt x="2363" y="1179"/>
                    </a:lnTo>
                    <a:lnTo>
                      <a:pt x="2325" y="1159"/>
                    </a:lnTo>
                    <a:lnTo>
                      <a:pt x="2287" y="1139"/>
                    </a:lnTo>
                    <a:lnTo>
                      <a:pt x="2248" y="1121"/>
                    </a:lnTo>
                    <a:lnTo>
                      <a:pt x="2208" y="1104"/>
                    </a:lnTo>
                    <a:lnTo>
                      <a:pt x="2168" y="1089"/>
                    </a:lnTo>
                    <a:lnTo>
                      <a:pt x="2127" y="1075"/>
                    </a:lnTo>
                    <a:lnTo>
                      <a:pt x="2085" y="1061"/>
                    </a:lnTo>
                    <a:lnTo>
                      <a:pt x="2043" y="1050"/>
                    </a:lnTo>
                    <a:lnTo>
                      <a:pt x="2000" y="1041"/>
                    </a:lnTo>
                    <a:lnTo>
                      <a:pt x="1957" y="1032"/>
                    </a:lnTo>
                    <a:lnTo>
                      <a:pt x="1914" y="1025"/>
                    </a:lnTo>
                    <a:lnTo>
                      <a:pt x="1870" y="1019"/>
                    </a:lnTo>
                    <a:lnTo>
                      <a:pt x="1825" y="1015"/>
                    </a:lnTo>
                    <a:lnTo>
                      <a:pt x="1780" y="1013"/>
                    </a:lnTo>
                    <a:lnTo>
                      <a:pt x="1735" y="1012"/>
                    </a:lnTo>
                    <a:lnTo>
                      <a:pt x="0" y="1012"/>
                    </a:lnTo>
                    <a:lnTo>
                      <a:pt x="0" y="471"/>
                    </a:lnTo>
                    <a:lnTo>
                      <a:pt x="1" y="448"/>
                    </a:lnTo>
                    <a:lnTo>
                      <a:pt x="3" y="423"/>
                    </a:lnTo>
                    <a:lnTo>
                      <a:pt x="6" y="400"/>
                    </a:lnTo>
                    <a:lnTo>
                      <a:pt x="10" y="377"/>
                    </a:lnTo>
                    <a:lnTo>
                      <a:pt x="15" y="354"/>
                    </a:lnTo>
                    <a:lnTo>
                      <a:pt x="21" y="332"/>
                    </a:lnTo>
                    <a:lnTo>
                      <a:pt x="28" y="310"/>
                    </a:lnTo>
                    <a:lnTo>
                      <a:pt x="38" y="289"/>
                    </a:lnTo>
                    <a:lnTo>
                      <a:pt x="47" y="267"/>
                    </a:lnTo>
                    <a:lnTo>
                      <a:pt x="57" y="247"/>
                    </a:lnTo>
                    <a:lnTo>
                      <a:pt x="68" y="227"/>
                    </a:lnTo>
                    <a:lnTo>
                      <a:pt x="81" y="208"/>
                    </a:lnTo>
                    <a:lnTo>
                      <a:pt x="94" y="190"/>
                    </a:lnTo>
                    <a:lnTo>
                      <a:pt x="108" y="172"/>
                    </a:lnTo>
                    <a:lnTo>
                      <a:pt x="123" y="155"/>
                    </a:lnTo>
                    <a:lnTo>
                      <a:pt x="139" y="138"/>
                    </a:lnTo>
                    <a:lnTo>
                      <a:pt x="155" y="123"/>
                    </a:lnTo>
                    <a:lnTo>
                      <a:pt x="172" y="109"/>
                    </a:lnTo>
                    <a:lnTo>
                      <a:pt x="190" y="94"/>
                    </a:lnTo>
                    <a:lnTo>
                      <a:pt x="209" y="81"/>
                    </a:lnTo>
                    <a:lnTo>
                      <a:pt x="227" y="69"/>
                    </a:lnTo>
                    <a:lnTo>
                      <a:pt x="247" y="57"/>
                    </a:lnTo>
                    <a:lnTo>
                      <a:pt x="268" y="47"/>
                    </a:lnTo>
                    <a:lnTo>
                      <a:pt x="288" y="37"/>
                    </a:lnTo>
                    <a:lnTo>
                      <a:pt x="310" y="29"/>
                    </a:lnTo>
                    <a:lnTo>
                      <a:pt x="331" y="22"/>
                    </a:lnTo>
                    <a:lnTo>
                      <a:pt x="354" y="15"/>
                    </a:lnTo>
                    <a:lnTo>
                      <a:pt x="376" y="9"/>
                    </a:lnTo>
                    <a:lnTo>
                      <a:pt x="400" y="5"/>
                    </a:lnTo>
                    <a:lnTo>
                      <a:pt x="424" y="2"/>
                    </a:lnTo>
                    <a:lnTo>
                      <a:pt x="447" y="1"/>
                    </a:lnTo>
                    <a:lnTo>
                      <a:pt x="472" y="0"/>
                    </a:lnTo>
                    <a:close/>
                    <a:moveTo>
                      <a:pt x="5798" y="5011"/>
                    </a:moveTo>
                    <a:lnTo>
                      <a:pt x="5822" y="5012"/>
                    </a:lnTo>
                    <a:lnTo>
                      <a:pt x="5844" y="5014"/>
                    </a:lnTo>
                    <a:lnTo>
                      <a:pt x="5867" y="5017"/>
                    </a:lnTo>
                    <a:lnTo>
                      <a:pt x="5889" y="5021"/>
                    </a:lnTo>
                    <a:lnTo>
                      <a:pt x="5912" y="5026"/>
                    </a:lnTo>
                    <a:lnTo>
                      <a:pt x="5933" y="5032"/>
                    </a:lnTo>
                    <a:lnTo>
                      <a:pt x="5954" y="5039"/>
                    </a:lnTo>
                    <a:lnTo>
                      <a:pt x="5974" y="5047"/>
                    </a:lnTo>
                    <a:lnTo>
                      <a:pt x="5995" y="5056"/>
                    </a:lnTo>
                    <a:lnTo>
                      <a:pt x="6014" y="5066"/>
                    </a:lnTo>
                    <a:lnTo>
                      <a:pt x="6034" y="5077"/>
                    </a:lnTo>
                    <a:lnTo>
                      <a:pt x="6052" y="5090"/>
                    </a:lnTo>
                    <a:lnTo>
                      <a:pt x="6070" y="5102"/>
                    </a:lnTo>
                    <a:lnTo>
                      <a:pt x="6087" y="5115"/>
                    </a:lnTo>
                    <a:lnTo>
                      <a:pt x="6103" y="5130"/>
                    </a:lnTo>
                    <a:lnTo>
                      <a:pt x="6119" y="5145"/>
                    </a:lnTo>
                    <a:lnTo>
                      <a:pt x="6134" y="5160"/>
                    </a:lnTo>
                    <a:lnTo>
                      <a:pt x="6148" y="5177"/>
                    </a:lnTo>
                    <a:lnTo>
                      <a:pt x="6162" y="5194"/>
                    </a:lnTo>
                    <a:lnTo>
                      <a:pt x="6175" y="5211"/>
                    </a:lnTo>
                    <a:lnTo>
                      <a:pt x="6186" y="5231"/>
                    </a:lnTo>
                    <a:lnTo>
                      <a:pt x="6197" y="5249"/>
                    </a:lnTo>
                    <a:lnTo>
                      <a:pt x="6208" y="5269"/>
                    </a:lnTo>
                    <a:lnTo>
                      <a:pt x="6217" y="5289"/>
                    </a:lnTo>
                    <a:lnTo>
                      <a:pt x="6225" y="5310"/>
                    </a:lnTo>
                    <a:lnTo>
                      <a:pt x="6232" y="5331"/>
                    </a:lnTo>
                    <a:lnTo>
                      <a:pt x="6238" y="5353"/>
                    </a:lnTo>
                    <a:lnTo>
                      <a:pt x="6244" y="5374"/>
                    </a:lnTo>
                    <a:lnTo>
                      <a:pt x="6247" y="5397"/>
                    </a:lnTo>
                    <a:lnTo>
                      <a:pt x="6250" y="5419"/>
                    </a:lnTo>
                    <a:lnTo>
                      <a:pt x="6252" y="5443"/>
                    </a:lnTo>
                    <a:lnTo>
                      <a:pt x="6253" y="5466"/>
                    </a:lnTo>
                    <a:lnTo>
                      <a:pt x="6252" y="5489"/>
                    </a:lnTo>
                    <a:lnTo>
                      <a:pt x="6250" y="5513"/>
                    </a:lnTo>
                    <a:lnTo>
                      <a:pt x="6247" y="5535"/>
                    </a:lnTo>
                    <a:lnTo>
                      <a:pt x="6244" y="5557"/>
                    </a:lnTo>
                    <a:lnTo>
                      <a:pt x="6238" y="5579"/>
                    </a:lnTo>
                    <a:lnTo>
                      <a:pt x="6232" y="5601"/>
                    </a:lnTo>
                    <a:lnTo>
                      <a:pt x="6225" y="5622"/>
                    </a:lnTo>
                    <a:lnTo>
                      <a:pt x="6217" y="5643"/>
                    </a:lnTo>
                    <a:lnTo>
                      <a:pt x="6208" y="5662"/>
                    </a:lnTo>
                    <a:lnTo>
                      <a:pt x="6197" y="5682"/>
                    </a:lnTo>
                    <a:lnTo>
                      <a:pt x="6186" y="5701"/>
                    </a:lnTo>
                    <a:lnTo>
                      <a:pt x="6175" y="5720"/>
                    </a:lnTo>
                    <a:lnTo>
                      <a:pt x="6162" y="5738"/>
                    </a:lnTo>
                    <a:lnTo>
                      <a:pt x="6148" y="5754"/>
                    </a:lnTo>
                    <a:lnTo>
                      <a:pt x="6134" y="5771"/>
                    </a:lnTo>
                    <a:lnTo>
                      <a:pt x="6119" y="5787"/>
                    </a:lnTo>
                    <a:lnTo>
                      <a:pt x="6103" y="5803"/>
                    </a:lnTo>
                    <a:lnTo>
                      <a:pt x="6087" y="5817"/>
                    </a:lnTo>
                    <a:lnTo>
                      <a:pt x="6070" y="5830"/>
                    </a:lnTo>
                    <a:lnTo>
                      <a:pt x="6052" y="5843"/>
                    </a:lnTo>
                    <a:lnTo>
                      <a:pt x="6034" y="5855"/>
                    </a:lnTo>
                    <a:lnTo>
                      <a:pt x="6014" y="5865"/>
                    </a:lnTo>
                    <a:lnTo>
                      <a:pt x="5995" y="5875"/>
                    </a:lnTo>
                    <a:lnTo>
                      <a:pt x="5974" y="5885"/>
                    </a:lnTo>
                    <a:lnTo>
                      <a:pt x="5954" y="5893"/>
                    </a:lnTo>
                    <a:lnTo>
                      <a:pt x="5933" y="5900"/>
                    </a:lnTo>
                    <a:lnTo>
                      <a:pt x="5912" y="5906"/>
                    </a:lnTo>
                    <a:lnTo>
                      <a:pt x="5889" y="5911"/>
                    </a:lnTo>
                    <a:lnTo>
                      <a:pt x="5867" y="5915"/>
                    </a:lnTo>
                    <a:lnTo>
                      <a:pt x="5844" y="5918"/>
                    </a:lnTo>
                    <a:lnTo>
                      <a:pt x="5822" y="5919"/>
                    </a:lnTo>
                    <a:lnTo>
                      <a:pt x="5798" y="5920"/>
                    </a:lnTo>
                    <a:lnTo>
                      <a:pt x="5775" y="5919"/>
                    </a:lnTo>
                    <a:lnTo>
                      <a:pt x="5752" y="5918"/>
                    </a:lnTo>
                    <a:lnTo>
                      <a:pt x="5729" y="5915"/>
                    </a:lnTo>
                    <a:lnTo>
                      <a:pt x="5707" y="5911"/>
                    </a:lnTo>
                    <a:lnTo>
                      <a:pt x="5685" y="5906"/>
                    </a:lnTo>
                    <a:lnTo>
                      <a:pt x="5663" y="5900"/>
                    </a:lnTo>
                    <a:lnTo>
                      <a:pt x="5643" y="5893"/>
                    </a:lnTo>
                    <a:lnTo>
                      <a:pt x="5621" y="5885"/>
                    </a:lnTo>
                    <a:lnTo>
                      <a:pt x="5602" y="5875"/>
                    </a:lnTo>
                    <a:lnTo>
                      <a:pt x="5582" y="5865"/>
                    </a:lnTo>
                    <a:lnTo>
                      <a:pt x="5563" y="5855"/>
                    </a:lnTo>
                    <a:lnTo>
                      <a:pt x="5544" y="5843"/>
                    </a:lnTo>
                    <a:lnTo>
                      <a:pt x="5527" y="5830"/>
                    </a:lnTo>
                    <a:lnTo>
                      <a:pt x="5510" y="5817"/>
                    </a:lnTo>
                    <a:lnTo>
                      <a:pt x="5493" y="5803"/>
                    </a:lnTo>
                    <a:lnTo>
                      <a:pt x="5477" y="5787"/>
                    </a:lnTo>
                    <a:lnTo>
                      <a:pt x="5462" y="5771"/>
                    </a:lnTo>
                    <a:lnTo>
                      <a:pt x="5448" y="5754"/>
                    </a:lnTo>
                    <a:lnTo>
                      <a:pt x="5434" y="5738"/>
                    </a:lnTo>
                    <a:lnTo>
                      <a:pt x="5421" y="5720"/>
                    </a:lnTo>
                    <a:lnTo>
                      <a:pt x="5409" y="5701"/>
                    </a:lnTo>
                    <a:lnTo>
                      <a:pt x="5399" y="5682"/>
                    </a:lnTo>
                    <a:lnTo>
                      <a:pt x="5389" y="5662"/>
                    </a:lnTo>
                    <a:lnTo>
                      <a:pt x="5380" y="5643"/>
                    </a:lnTo>
                    <a:lnTo>
                      <a:pt x="5371" y="5622"/>
                    </a:lnTo>
                    <a:lnTo>
                      <a:pt x="5364" y="5601"/>
                    </a:lnTo>
                    <a:lnTo>
                      <a:pt x="5358" y="5579"/>
                    </a:lnTo>
                    <a:lnTo>
                      <a:pt x="5353" y="5557"/>
                    </a:lnTo>
                    <a:lnTo>
                      <a:pt x="5349" y="5535"/>
                    </a:lnTo>
                    <a:lnTo>
                      <a:pt x="5346" y="5513"/>
                    </a:lnTo>
                    <a:lnTo>
                      <a:pt x="5345" y="5489"/>
                    </a:lnTo>
                    <a:lnTo>
                      <a:pt x="5344" y="5466"/>
                    </a:lnTo>
                    <a:lnTo>
                      <a:pt x="5345" y="5443"/>
                    </a:lnTo>
                    <a:lnTo>
                      <a:pt x="5346" y="5419"/>
                    </a:lnTo>
                    <a:lnTo>
                      <a:pt x="5349" y="5397"/>
                    </a:lnTo>
                    <a:lnTo>
                      <a:pt x="5353" y="5374"/>
                    </a:lnTo>
                    <a:lnTo>
                      <a:pt x="5358" y="5353"/>
                    </a:lnTo>
                    <a:lnTo>
                      <a:pt x="5364" y="5331"/>
                    </a:lnTo>
                    <a:lnTo>
                      <a:pt x="5371" y="5310"/>
                    </a:lnTo>
                    <a:lnTo>
                      <a:pt x="5380" y="5289"/>
                    </a:lnTo>
                    <a:lnTo>
                      <a:pt x="5389" y="5269"/>
                    </a:lnTo>
                    <a:lnTo>
                      <a:pt x="5399" y="5249"/>
                    </a:lnTo>
                    <a:lnTo>
                      <a:pt x="5409" y="5231"/>
                    </a:lnTo>
                    <a:lnTo>
                      <a:pt x="5421" y="5211"/>
                    </a:lnTo>
                    <a:lnTo>
                      <a:pt x="5434" y="5194"/>
                    </a:lnTo>
                    <a:lnTo>
                      <a:pt x="5448" y="5177"/>
                    </a:lnTo>
                    <a:lnTo>
                      <a:pt x="5462" y="5160"/>
                    </a:lnTo>
                    <a:lnTo>
                      <a:pt x="5477" y="5145"/>
                    </a:lnTo>
                    <a:lnTo>
                      <a:pt x="5493" y="5130"/>
                    </a:lnTo>
                    <a:lnTo>
                      <a:pt x="5510" y="5115"/>
                    </a:lnTo>
                    <a:lnTo>
                      <a:pt x="5527" y="5102"/>
                    </a:lnTo>
                    <a:lnTo>
                      <a:pt x="5544" y="5090"/>
                    </a:lnTo>
                    <a:lnTo>
                      <a:pt x="5563" y="5077"/>
                    </a:lnTo>
                    <a:lnTo>
                      <a:pt x="5582" y="5066"/>
                    </a:lnTo>
                    <a:lnTo>
                      <a:pt x="5602" y="5056"/>
                    </a:lnTo>
                    <a:lnTo>
                      <a:pt x="5621" y="5047"/>
                    </a:lnTo>
                    <a:lnTo>
                      <a:pt x="5643" y="5039"/>
                    </a:lnTo>
                    <a:lnTo>
                      <a:pt x="5663" y="5032"/>
                    </a:lnTo>
                    <a:lnTo>
                      <a:pt x="5685" y="5026"/>
                    </a:lnTo>
                    <a:lnTo>
                      <a:pt x="5707" y="5021"/>
                    </a:lnTo>
                    <a:lnTo>
                      <a:pt x="5729" y="5017"/>
                    </a:lnTo>
                    <a:lnTo>
                      <a:pt x="5752" y="5014"/>
                    </a:lnTo>
                    <a:lnTo>
                      <a:pt x="5775" y="5012"/>
                    </a:lnTo>
                    <a:lnTo>
                      <a:pt x="5798" y="5011"/>
                    </a:lnTo>
                    <a:close/>
                    <a:moveTo>
                      <a:pt x="4808" y="11795"/>
                    </a:moveTo>
                    <a:lnTo>
                      <a:pt x="4808" y="9504"/>
                    </a:lnTo>
                    <a:lnTo>
                      <a:pt x="5094" y="9504"/>
                    </a:lnTo>
                    <a:lnTo>
                      <a:pt x="5094" y="11795"/>
                    </a:lnTo>
                    <a:lnTo>
                      <a:pt x="4808" y="11795"/>
                    </a:lnTo>
                    <a:close/>
                    <a:moveTo>
                      <a:pt x="4028" y="11795"/>
                    </a:moveTo>
                    <a:lnTo>
                      <a:pt x="4028" y="9504"/>
                    </a:lnTo>
                    <a:lnTo>
                      <a:pt x="4313" y="9504"/>
                    </a:lnTo>
                    <a:lnTo>
                      <a:pt x="4313" y="11795"/>
                    </a:lnTo>
                    <a:lnTo>
                      <a:pt x="4028" y="11795"/>
                    </a:lnTo>
                    <a:close/>
                    <a:moveTo>
                      <a:pt x="3247" y="11795"/>
                    </a:moveTo>
                    <a:lnTo>
                      <a:pt x="3247" y="9504"/>
                    </a:lnTo>
                    <a:lnTo>
                      <a:pt x="3533" y="9504"/>
                    </a:lnTo>
                    <a:lnTo>
                      <a:pt x="3533" y="11795"/>
                    </a:lnTo>
                    <a:lnTo>
                      <a:pt x="3247" y="11795"/>
                    </a:lnTo>
                    <a:close/>
                    <a:moveTo>
                      <a:pt x="3018" y="3648"/>
                    </a:moveTo>
                    <a:lnTo>
                      <a:pt x="3018" y="2307"/>
                    </a:lnTo>
                    <a:lnTo>
                      <a:pt x="3017" y="2265"/>
                    </a:lnTo>
                    <a:lnTo>
                      <a:pt x="3015" y="2222"/>
                    </a:lnTo>
                    <a:lnTo>
                      <a:pt x="3012" y="2181"/>
                    </a:lnTo>
                    <a:lnTo>
                      <a:pt x="3006" y="2139"/>
                    </a:lnTo>
                    <a:lnTo>
                      <a:pt x="3000" y="2098"/>
                    </a:lnTo>
                    <a:lnTo>
                      <a:pt x="2993" y="2057"/>
                    </a:lnTo>
                    <a:lnTo>
                      <a:pt x="2985" y="2017"/>
                    </a:lnTo>
                    <a:lnTo>
                      <a:pt x="2975" y="1977"/>
                    </a:lnTo>
                    <a:lnTo>
                      <a:pt x="6212" y="1977"/>
                    </a:lnTo>
                    <a:lnTo>
                      <a:pt x="6212" y="3648"/>
                    </a:lnTo>
                    <a:lnTo>
                      <a:pt x="3018" y="3648"/>
                    </a:lnTo>
                    <a:close/>
                  </a:path>
                </a:pathLst>
              </a:custGeom>
              <a:gradFill>
                <a:gsLst>
                  <a:gs pos="0">
                    <a:srgbClr val="0070C0">
                      <a:alpha val="56000"/>
                    </a:srgbClr>
                  </a:gs>
                  <a:gs pos="100000">
                    <a:srgbClr val="00B0F0">
                      <a:alpha val="52000"/>
                    </a:srgbClr>
                  </a:gs>
                </a:gsLst>
                <a:lin ang="0" scaled="1"/>
              </a:gradFill>
              <a:ln>
                <a:noFill/>
              </a:ln>
            </p:spPr>
            <p:txBody>
              <a:bodyPr vert="horz" wrap="square" lIns="121880" tIns="60940" rIns="121880" bIns="60940" numCol="1" anchor="t" anchorCtr="0" compatLnSpc="1">
                <a:prstTxWarp prst="textNoShape">
                  <a:avLst/>
                </a:prstTxWarp>
                <a:noAutofit/>
              </a:bodyPr>
              <a:lstStyle/>
              <a:p>
                <a:pPr defTabSz="1218906" fontAlgn="ctr">
                  <a:defRPr/>
                </a:pP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grpSp>
        <p:sp>
          <p:nvSpPr>
            <p:cNvPr id="11" name="Freeform 16">
              <a:extLst>
                <a:ext uri="{FF2B5EF4-FFF2-40B4-BE49-F238E27FC236}">
                  <a16:creationId xmlns="" xmlns:a16="http://schemas.microsoft.com/office/drawing/2014/main" id="{1C82EAC2-43E8-48BF-A645-B6417E5AA240}"/>
                </a:ext>
              </a:extLst>
            </p:cNvPr>
            <p:cNvSpPr>
              <a:spLocks noEditPoints="1"/>
            </p:cNvSpPr>
            <p:nvPr/>
          </p:nvSpPr>
          <p:spPr bwMode="auto">
            <a:xfrm>
              <a:off x="6799237" y="3540332"/>
              <a:ext cx="198463" cy="123104"/>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gradFill>
              <a:gsLst>
                <a:gs pos="0">
                  <a:srgbClr val="0070C0">
                    <a:alpha val="56000"/>
                  </a:srgbClr>
                </a:gs>
                <a:gs pos="100000">
                  <a:srgbClr val="00B0F0">
                    <a:alpha val="52000"/>
                  </a:srgbClr>
                </a:gs>
              </a:gsLst>
              <a:lin ang="0" scaled="1"/>
            </a:gradFill>
            <a:ln>
              <a:noFill/>
            </a:ln>
          </p:spPr>
          <p:txBody>
            <a:bodyPr vert="horz" wrap="square" lIns="121880" tIns="60940" rIns="121880" bIns="60940" numCol="1" anchor="t" anchorCtr="0" compatLnSpc="1">
              <a:prstTxWarp prst="textNoShape">
                <a:avLst/>
              </a:prstTxWarp>
              <a:noAutofit/>
            </a:bodyPr>
            <a:lstStyle/>
            <a:p>
              <a:pPr defTabSz="1218906" fontAlgn="ctr">
                <a:defRPr/>
              </a:pP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grpSp>
      <p:cxnSp>
        <p:nvCxnSpPr>
          <p:cNvPr id="14" name="直接箭头连接符 13">
            <a:extLst>
              <a:ext uri="{FF2B5EF4-FFF2-40B4-BE49-F238E27FC236}">
                <a16:creationId xmlns="" xmlns:a16="http://schemas.microsoft.com/office/drawing/2014/main" id="{C284237C-518F-4DC9-A745-635DECA9FD10}"/>
              </a:ext>
            </a:extLst>
          </p:cNvPr>
          <p:cNvCxnSpPr/>
          <p:nvPr/>
        </p:nvCxnSpPr>
        <p:spPr>
          <a:xfrm flipH="1" flipV="1">
            <a:off x="6051095" y="3601345"/>
            <a:ext cx="6220" cy="1183320"/>
          </a:xfrm>
          <a:prstGeom prst="straightConnector1">
            <a:avLst/>
          </a:prstGeom>
          <a:noFill/>
          <a:ln w="9525" cap="flat" cmpd="sng" algn="ctr">
            <a:solidFill>
              <a:sysClr val="window" lastClr="FFFFFF">
                <a:lumMod val="75000"/>
              </a:sysClr>
            </a:solidFill>
            <a:prstDash val="dash"/>
            <a:tailEnd type="triangle"/>
          </a:ln>
          <a:effectLst/>
        </p:spPr>
      </p:cxnSp>
      <p:cxnSp>
        <p:nvCxnSpPr>
          <p:cNvPr id="15" name="直接箭头连接符 14">
            <a:extLst>
              <a:ext uri="{FF2B5EF4-FFF2-40B4-BE49-F238E27FC236}">
                <a16:creationId xmlns="" xmlns:a16="http://schemas.microsoft.com/office/drawing/2014/main" id="{1A0C197E-DAB0-4569-B3E5-1F69E61C36D2}"/>
              </a:ext>
            </a:extLst>
          </p:cNvPr>
          <p:cNvCxnSpPr>
            <a:stCxn id="72" idx="0"/>
          </p:cNvCxnSpPr>
          <p:nvPr/>
        </p:nvCxnSpPr>
        <p:spPr>
          <a:xfrm flipH="1" flipV="1">
            <a:off x="6417760" y="3594664"/>
            <a:ext cx="2167845" cy="1121886"/>
          </a:xfrm>
          <a:prstGeom prst="straightConnector1">
            <a:avLst/>
          </a:prstGeom>
          <a:noFill/>
          <a:ln w="9525" cap="flat" cmpd="sng" algn="ctr">
            <a:solidFill>
              <a:sysClr val="window" lastClr="FFFFFF">
                <a:lumMod val="75000"/>
              </a:sysClr>
            </a:solidFill>
            <a:prstDash val="dash"/>
            <a:tailEnd type="triangle"/>
          </a:ln>
          <a:effectLst/>
        </p:spPr>
      </p:cxnSp>
      <p:cxnSp>
        <p:nvCxnSpPr>
          <p:cNvPr id="16" name="直接箭头连接符 15">
            <a:extLst>
              <a:ext uri="{FF2B5EF4-FFF2-40B4-BE49-F238E27FC236}">
                <a16:creationId xmlns="" xmlns:a16="http://schemas.microsoft.com/office/drawing/2014/main" id="{E1A52598-7B50-4A1F-9CE8-756684785CDF}"/>
              </a:ext>
            </a:extLst>
          </p:cNvPr>
          <p:cNvCxnSpPr/>
          <p:nvPr/>
        </p:nvCxnSpPr>
        <p:spPr>
          <a:xfrm flipV="1">
            <a:off x="4125407" y="3601342"/>
            <a:ext cx="1607208" cy="1083269"/>
          </a:xfrm>
          <a:prstGeom prst="straightConnector1">
            <a:avLst/>
          </a:prstGeom>
          <a:noFill/>
          <a:ln w="9525" cap="flat" cmpd="sng" algn="ctr">
            <a:solidFill>
              <a:sysClr val="window" lastClr="FFFFFF">
                <a:lumMod val="75000"/>
              </a:sysClr>
            </a:solidFill>
            <a:prstDash val="dash"/>
            <a:tailEnd type="triangle"/>
          </a:ln>
          <a:effectLst/>
        </p:spPr>
      </p:cxnSp>
      <p:cxnSp>
        <p:nvCxnSpPr>
          <p:cNvPr id="19" name="直接箭头连接符 18">
            <a:extLst>
              <a:ext uri="{FF2B5EF4-FFF2-40B4-BE49-F238E27FC236}">
                <a16:creationId xmlns="" xmlns:a16="http://schemas.microsoft.com/office/drawing/2014/main" id="{EF52EAA8-71A4-4E75-ABAC-F6F83701F10B}"/>
              </a:ext>
            </a:extLst>
          </p:cNvPr>
          <p:cNvCxnSpPr/>
          <p:nvPr/>
        </p:nvCxnSpPr>
        <p:spPr>
          <a:xfrm>
            <a:off x="4219411" y="5159350"/>
            <a:ext cx="839033" cy="0"/>
          </a:xfrm>
          <a:prstGeom prst="straightConnector1">
            <a:avLst/>
          </a:prstGeom>
          <a:noFill/>
          <a:ln w="28575" cap="flat" cmpd="sng" algn="ctr">
            <a:solidFill>
              <a:srgbClr val="92D050"/>
            </a:solidFill>
            <a:prstDash val="solid"/>
            <a:tailEnd type="triangle"/>
          </a:ln>
          <a:effectLst/>
        </p:spPr>
      </p:cxnSp>
      <p:cxnSp>
        <p:nvCxnSpPr>
          <p:cNvPr id="20" name="直接箭头连接符 19">
            <a:extLst>
              <a:ext uri="{FF2B5EF4-FFF2-40B4-BE49-F238E27FC236}">
                <a16:creationId xmlns="" xmlns:a16="http://schemas.microsoft.com/office/drawing/2014/main" id="{D8EEF173-8F48-4FA6-B89F-D76A6D36320C}"/>
              </a:ext>
            </a:extLst>
          </p:cNvPr>
          <p:cNvCxnSpPr/>
          <p:nvPr/>
        </p:nvCxnSpPr>
        <p:spPr>
          <a:xfrm>
            <a:off x="4219411" y="4740604"/>
            <a:ext cx="839033" cy="0"/>
          </a:xfrm>
          <a:prstGeom prst="straightConnector1">
            <a:avLst/>
          </a:prstGeom>
          <a:noFill/>
          <a:ln w="28575" cap="flat" cmpd="sng" algn="ctr">
            <a:solidFill>
              <a:srgbClr val="7030A0"/>
            </a:solidFill>
            <a:prstDash val="sysDot"/>
            <a:tailEnd type="triangle"/>
          </a:ln>
          <a:effectLst/>
        </p:spPr>
      </p:cxnSp>
      <p:cxnSp>
        <p:nvCxnSpPr>
          <p:cNvPr id="21" name="直接箭头连接符 20">
            <a:extLst>
              <a:ext uri="{FF2B5EF4-FFF2-40B4-BE49-F238E27FC236}">
                <a16:creationId xmlns="" xmlns:a16="http://schemas.microsoft.com/office/drawing/2014/main" id="{DE3BB64C-00B2-4CAB-8FCC-9123EB208C43}"/>
              </a:ext>
            </a:extLst>
          </p:cNvPr>
          <p:cNvCxnSpPr/>
          <p:nvPr/>
        </p:nvCxnSpPr>
        <p:spPr>
          <a:xfrm>
            <a:off x="4221840" y="4955473"/>
            <a:ext cx="839033" cy="0"/>
          </a:xfrm>
          <a:prstGeom prst="straightConnector1">
            <a:avLst/>
          </a:prstGeom>
          <a:noFill/>
          <a:ln w="28575" cap="flat" cmpd="sng" algn="ctr">
            <a:solidFill>
              <a:srgbClr val="00B0F0"/>
            </a:solidFill>
            <a:prstDash val="dash"/>
            <a:tailEnd type="triangle"/>
          </a:ln>
          <a:effectLst/>
        </p:spPr>
      </p:cxnSp>
      <p:sp>
        <p:nvSpPr>
          <p:cNvPr id="24" name="TextBox 228">
            <a:extLst>
              <a:ext uri="{FF2B5EF4-FFF2-40B4-BE49-F238E27FC236}">
                <a16:creationId xmlns="" xmlns:a16="http://schemas.microsoft.com/office/drawing/2014/main" id="{E8B7332F-D03E-40F5-A9F1-14CED3D6A0DA}"/>
              </a:ext>
            </a:extLst>
          </p:cNvPr>
          <p:cNvSpPr txBox="1"/>
          <p:nvPr/>
        </p:nvSpPr>
        <p:spPr>
          <a:xfrm>
            <a:off x="941695" y="2236386"/>
            <a:ext cx="3742289" cy="1329377"/>
          </a:xfrm>
          <a:prstGeom prst="roundRect">
            <a:avLst>
              <a:gd name="adj" fmla="val 1260"/>
            </a:avLst>
          </a:prstGeom>
          <a:noFill/>
          <a:ln w="9525">
            <a:noFill/>
            <a:miter lim="800000"/>
            <a:headEnd/>
            <a:tailEnd/>
          </a:ln>
        </p:spPr>
        <p:txBody>
          <a:bodyPr vert="horz" wrap="square" lIns="0" tIns="0" rIns="0" bIns="0" numCol="1" anchor="ctr" anchorCtr="0" compatLnSpc="1">
            <a:prstTxWarp prst="textNoShape">
              <a:avLst/>
            </a:prstTxWarp>
            <a:noAutofit/>
          </a:bodyPr>
          <a:lstStyle>
            <a:defPPr>
              <a:defRPr lang="zh-CN"/>
            </a:defPPr>
            <a:lvl1pPr algn="ctr">
              <a:buNone/>
              <a:defRPr sz="1600">
                <a:solidFill>
                  <a:schemeClr val="bg1"/>
                </a:solidFill>
                <a:latin typeface="+mn-ea"/>
                <a:ea typeface="+mn-ea"/>
              </a:defRPr>
            </a:lvl1pPr>
          </a:lstStyle>
          <a:p>
            <a:pPr marL="3047266" lvl="5" defTabSz="1218906" fontAlgn="ctr"/>
            <a:endParaRPr lang="en-US" altLang="zh-CN" sz="140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25" name="Line 21">
            <a:extLst>
              <a:ext uri="{FF2B5EF4-FFF2-40B4-BE49-F238E27FC236}">
                <a16:creationId xmlns="" xmlns:a16="http://schemas.microsoft.com/office/drawing/2014/main" id="{C5F9E71F-789B-4355-9031-6AC28E8A240F}"/>
              </a:ext>
            </a:extLst>
          </p:cNvPr>
          <p:cNvSpPr>
            <a:spLocks noChangeShapeType="1"/>
          </p:cNvSpPr>
          <p:nvPr/>
        </p:nvSpPr>
        <p:spPr bwMode="auto">
          <a:xfrm flipV="1">
            <a:off x="1112949" y="2456584"/>
            <a:ext cx="3782865" cy="14836"/>
          </a:xfrm>
          <a:prstGeom prst="line">
            <a:avLst/>
          </a:prstGeom>
          <a:solidFill>
            <a:sysClr val="window" lastClr="FFFFFF"/>
          </a:solidFill>
          <a:ln w="12700" cap="flat" cmpd="sng" algn="ctr">
            <a:solidFill>
              <a:srgbClr val="60B5CC"/>
            </a:solidFill>
            <a:prstDash val="solid"/>
          </a:ln>
          <a:effectLst/>
        </p:spPr>
        <p:txBody>
          <a:bodyPr vert="horz" wrap="square" lIns="91416" tIns="45708" rIns="91416" bIns="45708" numCol="1" rtlCol="0" anchor="t" anchorCtr="0" compatLnSpc="1">
            <a:prstTxWarp prst="textNoShape">
              <a:avLst/>
            </a:prstTxWarp>
            <a:noAutofit/>
          </a:bodyPr>
          <a:lstStyle/>
          <a:p>
            <a:pPr defTabSz="914400" fontAlgn="ctr">
              <a:defRPr/>
            </a:pP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pic>
        <p:nvPicPr>
          <p:cNvPr id="26" name="Picture 6" descr="C:\Users\l00126695\Desktop\sdot_red.gif">
            <a:extLst>
              <a:ext uri="{FF2B5EF4-FFF2-40B4-BE49-F238E27FC236}">
                <a16:creationId xmlns="" xmlns:a16="http://schemas.microsoft.com/office/drawing/2014/main" id="{D8D2A8EE-8A79-4EE0-833B-4AEC12674468}"/>
              </a:ext>
            </a:extLst>
          </p:cNvPr>
          <p:cNvPicPr>
            <a:picLocks noChangeAspect="1" noChangeArrowheads="1"/>
          </p:cNvPicPr>
          <p:nvPr/>
        </p:nvPicPr>
        <p:blipFill>
          <a:blip r:embed="rId3" cstate="print"/>
          <a:srcRect/>
          <a:stretch>
            <a:fillRect/>
          </a:stretch>
        </p:blipFill>
        <p:spPr bwMode="auto">
          <a:xfrm>
            <a:off x="1932964" y="2559858"/>
            <a:ext cx="188273" cy="140996"/>
          </a:xfrm>
          <a:prstGeom prst="rect">
            <a:avLst/>
          </a:prstGeom>
          <a:noFill/>
        </p:spPr>
      </p:pic>
      <p:sp>
        <p:nvSpPr>
          <p:cNvPr id="27" name="TextBox 234">
            <a:extLst>
              <a:ext uri="{FF2B5EF4-FFF2-40B4-BE49-F238E27FC236}">
                <a16:creationId xmlns="" xmlns:a16="http://schemas.microsoft.com/office/drawing/2014/main" id="{36E65C39-C34D-4DC5-BA57-45776E444228}"/>
              </a:ext>
            </a:extLst>
          </p:cNvPr>
          <p:cNvSpPr txBox="1"/>
          <p:nvPr/>
        </p:nvSpPr>
        <p:spPr>
          <a:xfrm>
            <a:off x="2009373" y="2488813"/>
            <a:ext cx="630051"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500</a:t>
            </a:r>
          </a:p>
        </p:txBody>
      </p:sp>
      <p:sp>
        <p:nvSpPr>
          <p:cNvPr id="28" name="TextBox 235">
            <a:extLst>
              <a:ext uri="{FF2B5EF4-FFF2-40B4-BE49-F238E27FC236}">
                <a16:creationId xmlns="" xmlns:a16="http://schemas.microsoft.com/office/drawing/2014/main" id="{F7A4FC10-C958-4674-96B3-EF97C2332E26}"/>
              </a:ext>
            </a:extLst>
          </p:cNvPr>
          <p:cNvSpPr txBox="1"/>
          <p:nvPr/>
        </p:nvSpPr>
        <p:spPr>
          <a:xfrm>
            <a:off x="2858200" y="2488815"/>
            <a:ext cx="690752"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300</a:t>
            </a:r>
          </a:p>
        </p:txBody>
      </p:sp>
      <p:pic>
        <p:nvPicPr>
          <p:cNvPr id="29" name="Picture 6" descr="C:\Users\l00126695\Desktop\sdot_red.gif">
            <a:extLst>
              <a:ext uri="{FF2B5EF4-FFF2-40B4-BE49-F238E27FC236}">
                <a16:creationId xmlns="" xmlns:a16="http://schemas.microsoft.com/office/drawing/2014/main" id="{8AE8A96E-D24B-4536-8E99-C8C762E75765}"/>
              </a:ext>
            </a:extLst>
          </p:cNvPr>
          <p:cNvPicPr>
            <a:picLocks noChangeAspect="1" noChangeArrowheads="1"/>
          </p:cNvPicPr>
          <p:nvPr/>
        </p:nvPicPr>
        <p:blipFill>
          <a:blip r:embed="rId3" cstate="print"/>
          <a:srcRect/>
          <a:stretch>
            <a:fillRect/>
          </a:stretch>
        </p:blipFill>
        <p:spPr bwMode="auto">
          <a:xfrm>
            <a:off x="2763559" y="2559858"/>
            <a:ext cx="188273" cy="140996"/>
          </a:xfrm>
          <a:prstGeom prst="rect">
            <a:avLst/>
          </a:prstGeom>
          <a:noFill/>
        </p:spPr>
      </p:pic>
      <p:sp>
        <p:nvSpPr>
          <p:cNvPr id="30" name="TextBox 18">
            <a:extLst>
              <a:ext uri="{FF2B5EF4-FFF2-40B4-BE49-F238E27FC236}">
                <a16:creationId xmlns="" xmlns:a16="http://schemas.microsoft.com/office/drawing/2014/main" id="{E8AC66A7-95BD-4314-ACB1-DFE7CD5BB9F7}"/>
              </a:ext>
            </a:extLst>
          </p:cNvPr>
          <p:cNvSpPr txBox="1"/>
          <p:nvPr/>
        </p:nvSpPr>
        <p:spPr>
          <a:xfrm>
            <a:off x="3781657" y="2488815"/>
            <a:ext cx="902330"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0.0001%</a:t>
            </a:r>
          </a:p>
        </p:txBody>
      </p:sp>
      <p:pic>
        <p:nvPicPr>
          <p:cNvPr id="31" name="Picture 6" descr="C:\Users\l00126695\Desktop\sdot_red.gif">
            <a:extLst>
              <a:ext uri="{FF2B5EF4-FFF2-40B4-BE49-F238E27FC236}">
                <a16:creationId xmlns="" xmlns:a16="http://schemas.microsoft.com/office/drawing/2014/main" id="{A5428871-A6CF-4A9F-9339-0EB2E617C566}"/>
              </a:ext>
            </a:extLst>
          </p:cNvPr>
          <p:cNvPicPr>
            <a:picLocks noChangeAspect="1" noChangeArrowheads="1"/>
          </p:cNvPicPr>
          <p:nvPr/>
        </p:nvPicPr>
        <p:blipFill>
          <a:blip r:embed="rId3" cstate="print"/>
          <a:srcRect/>
          <a:stretch>
            <a:fillRect/>
          </a:stretch>
        </p:blipFill>
        <p:spPr bwMode="auto">
          <a:xfrm>
            <a:off x="3687016" y="2559858"/>
            <a:ext cx="188273" cy="140996"/>
          </a:xfrm>
          <a:prstGeom prst="rect">
            <a:avLst/>
          </a:prstGeom>
          <a:noFill/>
        </p:spPr>
      </p:pic>
      <p:pic>
        <p:nvPicPr>
          <p:cNvPr id="32" name="Picture 6" descr="C:\Users\l00126695\Desktop\sdot_red.gif">
            <a:extLst>
              <a:ext uri="{FF2B5EF4-FFF2-40B4-BE49-F238E27FC236}">
                <a16:creationId xmlns="" xmlns:a16="http://schemas.microsoft.com/office/drawing/2014/main" id="{46F6FF24-D1E0-4324-BE57-CF0C46C850E3}"/>
              </a:ext>
            </a:extLst>
          </p:cNvPr>
          <p:cNvPicPr>
            <a:picLocks noChangeAspect="1" noChangeArrowheads="1"/>
          </p:cNvPicPr>
          <p:nvPr/>
        </p:nvPicPr>
        <p:blipFill>
          <a:blip r:embed="rId3" cstate="print"/>
          <a:srcRect/>
          <a:stretch>
            <a:fillRect/>
          </a:stretch>
        </p:blipFill>
        <p:spPr bwMode="auto">
          <a:xfrm>
            <a:off x="1932452" y="2912589"/>
            <a:ext cx="188273" cy="140996"/>
          </a:xfrm>
          <a:prstGeom prst="rect">
            <a:avLst/>
          </a:prstGeom>
          <a:noFill/>
        </p:spPr>
      </p:pic>
      <p:sp>
        <p:nvSpPr>
          <p:cNvPr id="33" name="TextBox 27">
            <a:extLst>
              <a:ext uri="{FF2B5EF4-FFF2-40B4-BE49-F238E27FC236}">
                <a16:creationId xmlns="" xmlns:a16="http://schemas.microsoft.com/office/drawing/2014/main" id="{7C50DDF0-BCA0-4C0B-BC49-668A4C0E2819}"/>
              </a:ext>
            </a:extLst>
          </p:cNvPr>
          <p:cNvSpPr txBox="1"/>
          <p:nvPr/>
        </p:nvSpPr>
        <p:spPr>
          <a:xfrm>
            <a:off x="2008859" y="2841541"/>
            <a:ext cx="748217"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100</a:t>
            </a:r>
          </a:p>
        </p:txBody>
      </p:sp>
      <p:sp>
        <p:nvSpPr>
          <p:cNvPr id="34" name="TextBox 241">
            <a:extLst>
              <a:ext uri="{FF2B5EF4-FFF2-40B4-BE49-F238E27FC236}">
                <a16:creationId xmlns="" xmlns:a16="http://schemas.microsoft.com/office/drawing/2014/main" id="{10A8BDDA-06F7-4F7E-ABEE-AF2AC42BD4AA}"/>
              </a:ext>
            </a:extLst>
          </p:cNvPr>
          <p:cNvSpPr txBox="1"/>
          <p:nvPr/>
        </p:nvSpPr>
        <p:spPr>
          <a:xfrm>
            <a:off x="2857686" y="2841541"/>
            <a:ext cx="690752"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30</a:t>
            </a:r>
          </a:p>
        </p:txBody>
      </p:sp>
      <p:sp>
        <p:nvSpPr>
          <p:cNvPr id="35" name="TextBox 242">
            <a:extLst>
              <a:ext uri="{FF2B5EF4-FFF2-40B4-BE49-F238E27FC236}">
                <a16:creationId xmlns="" xmlns:a16="http://schemas.microsoft.com/office/drawing/2014/main" id="{31C2FC9A-DE8E-4A31-A5B7-C3F1364E0C37}"/>
              </a:ext>
            </a:extLst>
          </p:cNvPr>
          <p:cNvSpPr txBox="1"/>
          <p:nvPr/>
        </p:nvSpPr>
        <p:spPr>
          <a:xfrm>
            <a:off x="3781144" y="2841541"/>
            <a:ext cx="690752"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0</a:t>
            </a:r>
          </a:p>
        </p:txBody>
      </p:sp>
      <p:pic>
        <p:nvPicPr>
          <p:cNvPr id="36" name="Picture 7" descr="C:\Users\l00126695\Desktop\sdot_green.gif">
            <a:extLst>
              <a:ext uri="{FF2B5EF4-FFF2-40B4-BE49-F238E27FC236}">
                <a16:creationId xmlns="" xmlns:a16="http://schemas.microsoft.com/office/drawing/2014/main" id="{D3859ECD-3355-44BC-968B-768816630262}"/>
              </a:ext>
            </a:extLst>
          </p:cNvPr>
          <p:cNvPicPr>
            <a:picLocks noChangeAspect="1" noChangeArrowheads="1"/>
          </p:cNvPicPr>
          <p:nvPr/>
        </p:nvPicPr>
        <p:blipFill>
          <a:blip r:embed="rId4" cstate="print"/>
          <a:srcRect/>
          <a:stretch>
            <a:fillRect/>
          </a:stretch>
        </p:blipFill>
        <p:spPr bwMode="auto">
          <a:xfrm>
            <a:off x="3687600" y="2903451"/>
            <a:ext cx="188273" cy="140996"/>
          </a:xfrm>
          <a:prstGeom prst="rect">
            <a:avLst/>
          </a:prstGeom>
          <a:noFill/>
        </p:spPr>
      </p:pic>
      <p:pic>
        <p:nvPicPr>
          <p:cNvPr id="37" name="Picture 7" descr="C:\Users\l00126695\Desktop\sdot_green.gif">
            <a:extLst>
              <a:ext uri="{FF2B5EF4-FFF2-40B4-BE49-F238E27FC236}">
                <a16:creationId xmlns="" xmlns:a16="http://schemas.microsoft.com/office/drawing/2014/main" id="{C4DB08EA-92AC-413A-A81F-14933264264E}"/>
              </a:ext>
            </a:extLst>
          </p:cNvPr>
          <p:cNvPicPr>
            <a:picLocks noChangeAspect="1" noChangeArrowheads="1"/>
          </p:cNvPicPr>
          <p:nvPr/>
        </p:nvPicPr>
        <p:blipFill>
          <a:blip r:embed="rId4" cstate="print"/>
          <a:srcRect/>
          <a:stretch>
            <a:fillRect/>
          </a:stretch>
        </p:blipFill>
        <p:spPr bwMode="auto">
          <a:xfrm>
            <a:off x="2763659" y="2894050"/>
            <a:ext cx="188273" cy="140996"/>
          </a:xfrm>
          <a:prstGeom prst="rect">
            <a:avLst/>
          </a:prstGeom>
          <a:noFill/>
        </p:spPr>
      </p:pic>
      <p:sp>
        <p:nvSpPr>
          <p:cNvPr id="38" name="TextBox 245">
            <a:extLst>
              <a:ext uri="{FF2B5EF4-FFF2-40B4-BE49-F238E27FC236}">
                <a16:creationId xmlns="" xmlns:a16="http://schemas.microsoft.com/office/drawing/2014/main" id="{6CEDAF2D-5AA3-4D7F-826F-75BA2BFDC2CC}"/>
              </a:ext>
            </a:extLst>
          </p:cNvPr>
          <p:cNvSpPr txBox="1"/>
          <p:nvPr/>
        </p:nvSpPr>
        <p:spPr>
          <a:xfrm>
            <a:off x="2023021" y="3192617"/>
            <a:ext cx="502910"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10</a:t>
            </a:r>
          </a:p>
        </p:txBody>
      </p:sp>
      <p:sp>
        <p:nvSpPr>
          <p:cNvPr id="39" name="TextBox 246">
            <a:extLst>
              <a:ext uri="{FF2B5EF4-FFF2-40B4-BE49-F238E27FC236}">
                <a16:creationId xmlns="" xmlns:a16="http://schemas.microsoft.com/office/drawing/2014/main" id="{B86B9CAF-381E-4660-81C1-87C172764AC5}"/>
              </a:ext>
            </a:extLst>
          </p:cNvPr>
          <p:cNvSpPr txBox="1"/>
          <p:nvPr/>
        </p:nvSpPr>
        <p:spPr>
          <a:xfrm>
            <a:off x="2871849" y="3192615"/>
            <a:ext cx="690752"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10</a:t>
            </a:r>
          </a:p>
        </p:txBody>
      </p:sp>
      <p:sp>
        <p:nvSpPr>
          <p:cNvPr id="40" name="TextBox 247">
            <a:extLst>
              <a:ext uri="{FF2B5EF4-FFF2-40B4-BE49-F238E27FC236}">
                <a16:creationId xmlns="" xmlns:a16="http://schemas.microsoft.com/office/drawing/2014/main" id="{D1EB09A6-2353-48DD-926A-85B1F217D4A1}"/>
              </a:ext>
            </a:extLst>
          </p:cNvPr>
          <p:cNvSpPr txBox="1"/>
          <p:nvPr/>
        </p:nvSpPr>
        <p:spPr>
          <a:xfrm>
            <a:off x="3795306" y="3192615"/>
            <a:ext cx="690752"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0</a:t>
            </a:r>
          </a:p>
        </p:txBody>
      </p:sp>
      <p:pic>
        <p:nvPicPr>
          <p:cNvPr id="41" name="Picture 7" descr="C:\Users\l00126695\Desktop\sdot_green.gif">
            <a:extLst>
              <a:ext uri="{FF2B5EF4-FFF2-40B4-BE49-F238E27FC236}">
                <a16:creationId xmlns="" xmlns:a16="http://schemas.microsoft.com/office/drawing/2014/main" id="{42FAD97E-06FD-4AFA-AE97-5E9F4E87D09C}"/>
              </a:ext>
            </a:extLst>
          </p:cNvPr>
          <p:cNvPicPr>
            <a:picLocks noChangeAspect="1" noChangeArrowheads="1"/>
          </p:cNvPicPr>
          <p:nvPr/>
        </p:nvPicPr>
        <p:blipFill>
          <a:blip r:embed="rId4" cstate="print"/>
          <a:srcRect/>
          <a:stretch>
            <a:fillRect/>
          </a:stretch>
        </p:blipFill>
        <p:spPr bwMode="auto">
          <a:xfrm>
            <a:off x="1946613" y="3236542"/>
            <a:ext cx="188273" cy="140996"/>
          </a:xfrm>
          <a:prstGeom prst="rect">
            <a:avLst/>
          </a:prstGeom>
          <a:noFill/>
        </p:spPr>
      </p:pic>
      <p:pic>
        <p:nvPicPr>
          <p:cNvPr id="42" name="Picture 7" descr="C:\Users\l00126695\Desktop\sdot_green.gif">
            <a:extLst>
              <a:ext uri="{FF2B5EF4-FFF2-40B4-BE49-F238E27FC236}">
                <a16:creationId xmlns="" xmlns:a16="http://schemas.microsoft.com/office/drawing/2014/main" id="{A292239D-7F1D-47FC-B384-48BF6667B71F}"/>
              </a:ext>
            </a:extLst>
          </p:cNvPr>
          <p:cNvPicPr>
            <a:picLocks noChangeAspect="1" noChangeArrowheads="1"/>
          </p:cNvPicPr>
          <p:nvPr/>
        </p:nvPicPr>
        <p:blipFill>
          <a:blip r:embed="rId4" cstate="print"/>
          <a:srcRect/>
          <a:stretch>
            <a:fillRect/>
          </a:stretch>
        </p:blipFill>
        <p:spPr bwMode="auto">
          <a:xfrm>
            <a:off x="2775627" y="3236542"/>
            <a:ext cx="188273" cy="140996"/>
          </a:xfrm>
          <a:prstGeom prst="rect">
            <a:avLst/>
          </a:prstGeom>
          <a:noFill/>
        </p:spPr>
      </p:pic>
      <p:pic>
        <p:nvPicPr>
          <p:cNvPr id="43" name="Picture 7" descr="C:\Users\l00126695\Desktop\sdot_green.gif">
            <a:extLst>
              <a:ext uri="{FF2B5EF4-FFF2-40B4-BE49-F238E27FC236}">
                <a16:creationId xmlns="" xmlns:a16="http://schemas.microsoft.com/office/drawing/2014/main" id="{51A01C90-5368-4DBF-9361-8D500885C906}"/>
              </a:ext>
            </a:extLst>
          </p:cNvPr>
          <p:cNvPicPr>
            <a:picLocks noChangeAspect="1" noChangeArrowheads="1"/>
          </p:cNvPicPr>
          <p:nvPr/>
        </p:nvPicPr>
        <p:blipFill>
          <a:blip r:embed="rId4" cstate="print"/>
          <a:srcRect/>
          <a:stretch>
            <a:fillRect/>
          </a:stretch>
        </p:blipFill>
        <p:spPr bwMode="auto">
          <a:xfrm>
            <a:off x="3700667" y="3245941"/>
            <a:ext cx="188273" cy="140996"/>
          </a:xfrm>
          <a:prstGeom prst="rect">
            <a:avLst/>
          </a:prstGeom>
          <a:noFill/>
        </p:spPr>
      </p:pic>
      <p:sp>
        <p:nvSpPr>
          <p:cNvPr id="44" name="TextBox 251">
            <a:extLst>
              <a:ext uri="{FF2B5EF4-FFF2-40B4-BE49-F238E27FC236}">
                <a16:creationId xmlns="" xmlns:a16="http://schemas.microsoft.com/office/drawing/2014/main" id="{4D6726D3-6200-4635-AF14-095F660B8C2F}"/>
              </a:ext>
            </a:extLst>
          </p:cNvPr>
          <p:cNvSpPr txBox="1"/>
          <p:nvPr/>
        </p:nvSpPr>
        <p:spPr>
          <a:xfrm>
            <a:off x="1611690" y="2156166"/>
            <a:ext cx="1219249" cy="523220"/>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Delay (ms)</a:t>
            </a:r>
          </a:p>
        </p:txBody>
      </p:sp>
      <p:sp>
        <p:nvSpPr>
          <p:cNvPr id="45" name="TextBox 252">
            <a:extLst>
              <a:ext uri="{FF2B5EF4-FFF2-40B4-BE49-F238E27FC236}">
                <a16:creationId xmlns="" xmlns:a16="http://schemas.microsoft.com/office/drawing/2014/main" id="{122014C3-E29B-4F8D-BF30-EC157BC18764}"/>
              </a:ext>
            </a:extLst>
          </p:cNvPr>
          <p:cNvSpPr txBox="1"/>
          <p:nvPr/>
        </p:nvSpPr>
        <p:spPr>
          <a:xfrm>
            <a:off x="2633446" y="2173550"/>
            <a:ext cx="1061246"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Jitter (ms)</a:t>
            </a:r>
          </a:p>
        </p:txBody>
      </p:sp>
      <p:sp>
        <p:nvSpPr>
          <p:cNvPr id="46" name="TextBox 253">
            <a:extLst>
              <a:ext uri="{FF2B5EF4-FFF2-40B4-BE49-F238E27FC236}">
                <a16:creationId xmlns="" xmlns:a16="http://schemas.microsoft.com/office/drawing/2014/main" id="{DBBC1A12-A1A4-4597-80A7-41BA798279DA}"/>
              </a:ext>
            </a:extLst>
          </p:cNvPr>
          <p:cNvSpPr txBox="1"/>
          <p:nvPr/>
        </p:nvSpPr>
        <p:spPr>
          <a:xfrm>
            <a:off x="3543892" y="2173551"/>
            <a:ext cx="1548187" cy="267939"/>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Packet loss rate</a:t>
            </a:r>
          </a:p>
        </p:txBody>
      </p:sp>
      <p:sp>
        <p:nvSpPr>
          <p:cNvPr id="47" name="TextBox 259">
            <a:extLst>
              <a:ext uri="{FF2B5EF4-FFF2-40B4-BE49-F238E27FC236}">
                <a16:creationId xmlns="" xmlns:a16="http://schemas.microsoft.com/office/drawing/2014/main" id="{005C2113-7E9E-4A69-82C9-959606B4258B}"/>
              </a:ext>
            </a:extLst>
          </p:cNvPr>
          <p:cNvSpPr txBox="1"/>
          <p:nvPr/>
        </p:nvSpPr>
        <p:spPr>
          <a:xfrm>
            <a:off x="1093613" y="2471420"/>
            <a:ext cx="934426"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Service 1</a:t>
            </a:r>
          </a:p>
        </p:txBody>
      </p:sp>
      <p:sp>
        <p:nvSpPr>
          <p:cNvPr id="48" name="TextBox 260">
            <a:extLst>
              <a:ext uri="{FF2B5EF4-FFF2-40B4-BE49-F238E27FC236}">
                <a16:creationId xmlns="" xmlns:a16="http://schemas.microsoft.com/office/drawing/2014/main" id="{576ACD26-300A-4D89-90D7-6134769E8CC9}"/>
              </a:ext>
            </a:extLst>
          </p:cNvPr>
          <p:cNvSpPr txBox="1"/>
          <p:nvPr/>
        </p:nvSpPr>
        <p:spPr>
          <a:xfrm>
            <a:off x="1077781" y="2803552"/>
            <a:ext cx="985915"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Service 2</a:t>
            </a:r>
          </a:p>
        </p:txBody>
      </p:sp>
      <p:sp>
        <p:nvSpPr>
          <p:cNvPr id="49" name="TextBox 261">
            <a:extLst>
              <a:ext uri="{FF2B5EF4-FFF2-40B4-BE49-F238E27FC236}">
                <a16:creationId xmlns="" xmlns:a16="http://schemas.microsoft.com/office/drawing/2014/main" id="{40F2F5BB-AF1B-4BD0-8E13-37FC79BF674D}"/>
              </a:ext>
            </a:extLst>
          </p:cNvPr>
          <p:cNvSpPr txBox="1"/>
          <p:nvPr/>
        </p:nvSpPr>
        <p:spPr>
          <a:xfrm>
            <a:off x="1077781" y="3141362"/>
            <a:ext cx="985676" cy="307778"/>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Service 3</a:t>
            </a:r>
          </a:p>
        </p:txBody>
      </p:sp>
      <p:sp>
        <p:nvSpPr>
          <p:cNvPr id="50" name="矩形标注 133">
            <a:extLst>
              <a:ext uri="{FF2B5EF4-FFF2-40B4-BE49-F238E27FC236}">
                <a16:creationId xmlns="" xmlns:a16="http://schemas.microsoft.com/office/drawing/2014/main" id="{18BA8BC3-4314-47C1-A5F1-84E3F00627E3}"/>
              </a:ext>
            </a:extLst>
          </p:cNvPr>
          <p:cNvSpPr/>
          <p:nvPr/>
        </p:nvSpPr>
        <p:spPr bwMode="auto">
          <a:xfrm>
            <a:off x="1044098" y="2746095"/>
            <a:ext cx="3567111" cy="316571"/>
          </a:xfrm>
          <a:prstGeom prst="wedgeRectCallout">
            <a:avLst>
              <a:gd name="adj1" fmla="val 61845"/>
              <a:gd name="adj2" fmla="val -3149"/>
            </a:avLst>
          </a:prstGeom>
          <a:noFill/>
          <a:ln w="28575">
            <a:noFill/>
            <a:round/>
            <a:headEnd/>
            <a:tailEnd/>
          </a:ln>
        </p:spPr>
        <p:txBody>
          <a:bodyPr wrap="square" lIns="100148" tIns="50074" rIns="100148" bIns="50074" rtlCol="0" anchor="ctr">
            <a:noAutofit/>
          </a:bodyPr>
          <a:lstStyle/>
          <a:p>
            <a:pPr algn="ctr" defTabSz="1218986" fontAlgn="ct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51" name="Line 21">
            <a:extLst>
              <a:ext uri="{FF2B5EF4-FFF2-40B4-BE49-F238E27FC236}">
                <a16:creationId xmlns="" xmlns:a16="http://schemas.microsoft.com/office/drawing/2014/main" id="{16E5A7A8-D69B-44F3-A764-56B3270DF3AC}"/>
              </a:ext>
            </a:extLst>
          </p:cNvPr>
          <p:cNvSpPr>
            <a:spLocks noChangeShapeType="1"/>
          </p:cNvSpPr>
          <p:nvPr/>
        </p:nvSpPr>
        <p:spPr bwMode="auto">
          <a:xfrm>
            <a:off x="1112949" y="2779198"/>
            <a:ext cx="3782865" cy="25412"/>
          </a:xfrm>
          <a:prstGeom prst="line">
            <a:avLst/>
          </a:prstGeom>
          <a:solidFill>
            <a:sysClr val="window" lastClr="FFFFFF"/>
          </a:solidFill>
          <a:ln w="12700" cap="flat" cmpd="sng" algn="ctr">
            <a:solidFill>
              <a:srgbClr val="60B5CC"/>
            </a:solidFill>
            <a:prstDash val="solid"/>
          </a:ln>
          <a:effectLst/>
        </p:spPr>
        <p:txBody>
          <a:bodyPr vert="horz" wrap="square" lIns="91416" tIns="45708" rIns="91416" bIns="45708" numCol="1" rtlCol="0" anchor="t" anchorCtr="0" compatLnSpc="1">
            <a:prstTxWarp prst="textNoShape">
              <a:avLst/>
            </a:prstTxWarp>
            <a:noAutofit/>
          </a:bodyPr>
          <a:lstStyle/>
          <a:p>
            <a:pPr defTabSz="914400" fontAlgn="ctr">
              <a:defRPr/>
            </a:pP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52" name="Line 21">
            <a:extLst>
              <a:ext uri="{FF2B5EF4-FFF2-40B4-BE49-F238E27FC236}">
                <a16:creationId xmlns="" xmlns:a16="http://schemas.microsoft.com/office/drawing/2014/main" id="{F8601004-09FB-4055-AE05-32BEBDF992A6}"/>
              </a:ext>
            </a:extLst>
          </p:cNvPr>
          <p:cNvSpPr>
            <a:spLocks noChangeShapeType="1"/>
          </p:cNvSpPr>
          <p:nvPr/>
        </p:nvSpPr>
        <p:spPr bwMode="auto">
          <a:xfrm flipV="1">
            <a:off x="1112949" y="3134902"/>
            <a:ext cx="3782865" cy="5906"/>
          </a:xfrm>
          <a:prstGeom prst="line">
            <a:avLst/>
          </a:prstGeom>
          <a:solidFill>
            <a:sysClr val="window" lastClr="FFFFFF"/>
          </a:solidFill>
          <a:ln w="12700" cap="flat" cmpd="sng" algn="ctr">
            <a:solidFill>
              <a:srgbClr val="60B5CC"/>
            </a:solidFill>
            <a:prstDash val="solid"/>
          </a:ln>
          <a:effectLst/>
        </p:spPr>
        <p:txBody>
          <a:bodyPr vert="horz" wrap="square" lIns="91416" tIns="45708" rIns="91416" bIns="45708" numCol="1" rtlCol="0" anchor="t" anchorCtr="0" compatLnSpc="1">
            <a:prstTxWarp prst="textNoShape">
              <a:avLst/>
            </a:prstTxWarp>
            <a:noAutofit/>
          </a:bodyPr>
          <a:lstStyle/>
          <a:p>
            <a:pPr defTabSz="914400" fontAlgn="ctr">
              <a:defRPr/>
            </a:pP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53" name="Line 21">
            <a:extLst>
              <a:ext uri="{FF2B5EF4-FFF2-40B4-BE49-F238E27FC236}">
                <a16:creationId xmlns="" xmlns:a16="http://schemas.microsoft.com/office/drawing/2014/main" id="{27AB2D68-04F0-4DD5-97BB-AA4D5635EB9A}"/>
              </a:ext>
            </a:extLst>
          </p:cNvPr>
          <p:cNvSpPr>
            <a:spLocks noChangeShapeType="1"/>
          </p:cNvSpPr>
          <p:nvPr/>
        </p:nvSpPr>
        <p:spPr bwMode="auto">
          <a:xfrm>
            <a:off x="1112948" y="3402878"/>
            <a:ext cx="3782865" cy="67186"/>
          </a:xfrm>
          <a:prstGeom prst="line">
            <a:avLst/>
          </a:prstGeom>
          <a:solidFill>
            <a:sysClr val="window" lastClr="FFFFFF"/>
          </a:solidFill>
          <a:ln w="12700" cap="flat" cmpd="sng" algn="ctr">
            <a:solidFill>
              <a:srgbClr val="60B5CC"/>
            </a:solidFill>
            <a:prstDash val="solid"/>
          </a:ln>
          <a:effectLst/>
        </p:spPr>
        <p:txBody>
          <a:bodyPr vert="horz" wrap="square" lIns="91416" tIns="45708" rIns="91416" bIns="45708" numCol="1" rtlCol="0" anchor="t" anchorCtr="0" compatLnSpc="1">
            <a:prstTxWarp prst="textNoShape">
              <a:avLst/>
            </a:prstTxWarp>
            <a:noAutofit/>
          </a:bodyPr>
          <a:lstStyle/>
          <a:p>
            <a:pPr defTabSz="914400" fontAlgn="ctr">
              <a:defRPr/>
            </a:pPr>
            <a:endParaRPr lang="en-US" altLang="zh-CN" sz="1400" kern="0" dirty="0">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54" name="TextBox 251">
            <a:extLst>
              <a:ext uri="{FF2B5EF4-FFF2-40B4-BE49-F238E27FC236}">
                <a16:creationId xmlns="" xmlns:a16="http://schemas.microsoft.com/office/drawing/2014/main" id="{2C8CF967-373A-4660-8E10-E74347850F48}"/>
              </a:ext>
            </a:extLst>
          </p:cNvPr>
          <p:cNvSpPr txBox="1"/>
          <p:nvPr/>
        </p:nvSpPr>
        <p:spPr>
          <a:xfrm>
            <a:off x="2242224" y="3827833"/>
            <a:ext cx="2294607" cy="700205"/>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Configuration is required only on the ingress and egress nodes.</a:t>
            </a:r>
          </a:p>
        </p:txBody>
      </p:sp>
      <p:sp>
        <p:nvSpPr>
          <p:cNvPr id="58" name="TextBox 251">
            <a:extLst>
              <a:ext uri="{FF2B5EF4-FFF2-40B4-BE49-F238E27FC236}">
                <a16:creationId xmlns="" xmlns:a16="http://schemas.microsoft.com/office/drawing/2014/main" id="{02414C5F-02E2-44A6-940B-5873E22F06F6}"/>
              </a:ext>
            </a:extLst>
          </p:cNvPr>
          <p:cNvSpPr txBox="1"/>
          <p:nvPr/>
        </p:nvSpPr>
        <p:spPr>
          <a:xfrm>
            <a:off x="4365586" y="4006028"/>
            <a:ext cx="1480147" cy="738664"/>
          </a:xfrm>
          <a:prstGeom prst="rect">
            <a:avLst/>
          </a:prstGeom>
          <a:noFill/>
        </p:spPr>
        <p:txBody>
          <a:bodyPr wrap="square" rtlCol="0">
            <a:noAutofit/>
          </a:bodyPr>
          <a:lstStyle/>
          <a:p>
            <a:pP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Coloring for service identification</a:t>
            </a:r>
          </a:p>
        </p:txBody>
      </p:sp>
      <p:sp>
        <p:nvSpPr>
          <p:cNvPr id="60" name="TextBox 251">
            <a:extLst>
              <a:ext uri="{FF2B5EF4-FFF2-40B4-BE49-F238E27FC236}">
                <a16:creationId xmlns="" xmlns:a16="http://schemas.microsoft.com/office/drawing/2014/main" id="{A3E0BE0D-9AB9-4CF3-BEE3-8F6B90694B81}"/>
              </a:ext>
            </a:extLst>
          </p:cNvPr>
          <p:cNvSpPr txBox="1"/>
          <p:nvPr/>
        </p:nvSpPr>
        <p:spPr>
          <a:xfrm>
            <a:off x="7999456" y="2128074"/>
            <a:ext cx="2735987" cy="1056033"/>
          </a:xfrm>
          <a:prstGeom prst="rect">
            <a:avLst/>
          </a:prstGeom>
          <a:noFill/>
        </p:spPr>
        <p:txBody>
          <a:bodyPr wrap="square" rtlCol="0">
            <a:noAutofit/>
          </a:bodyPr>
          <a:lstStyle/>
          <a:p>
            <a:pPr marL="171399" indent="-171399" defTabSz="1218906"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Hop-by-hop delay</a:t>
            </a:r>
          </a:p>
          <a:p>
            <a:pPr marL="171399" indent="-171399" defTabSz="1218906"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Packet loss location</a:t>
            </a:r>
          </a:p>
          <a:p>
            <a:pPr marL="171399" indent="-171399" defTabSz="1218906"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Path restoration        </a:t>
            </a:r>
          </a:p>
        </p:txBody>
      </p:sp>
      <p:cxnSp>
        <p:nvCxnSpPr>
          <p:cNvPr id="61" name="直接连接符 60">
            <a:extLst>
              <a:ext uri="{FF2B5EF4-FFF2-40B4-BE49-F238E27FC236}">
                <a16:creationId xmlns="" xmlns:a16="http://schemas.microsoft.com/office/drawing/2014/main" id="{BA11FB19-A49F-421E-B4CF-B6AB795C0D07}"/>
              </a:ext>
            </a:extLst>
          </p:cNvPr>
          <p:cNvCxnSpPr/>
          <p:nvPr/>
        </p:nvCxnSpPr>
        <p:spPr bwMode="auto">
          <a:xfrm>
            <a:off x="3137764" y="4925710"/>
            <a:ext cx="488438" cy="0"/>
          </a:xfrm>
          <a:prstGeom prst="line">
            <a:avLst/>
          </a:prstGeom>
          <a:noFill/>
          <a:ln w="12700" cap="flat" cmpd="sng" algn="ctr">
            <a:solidFill>
              <a:sysClr val="window" lastClr="FFFFFF">
                <a:lumMod val="85000"/>
              </a:sysClr>
            </a:solidFill>
            <a:prstDash val="solid"/>
            <a:headEnd type="none" w="med" len="med"/>
            <a:tailEnd type="none" w="med" len="med"/>
          </a:ln>
          <a:effectLst/>
        </p:spPr>
      </p:cxnSp>
      <p:sp>
        <p:nvSpPr>
          <p:cNvPr id="65" name="TextBox 251">
            <a:extLst>
              <a:ext uri="{FF2B5EF4-FFF2-40B4-BE49-F238E27FC236}">
                <a16:creationId xmlns="" xmlns:a16="http://schemas.microsoft.com/office/drawing/2014/main" id="{2A990766-D398-4D86-BBC5-4B4CE70351A0}"/>
              </a:ext>
            </a:extLst>
          </p:cNvPr>
          <p:cNvSpPr txBox="1"/>
          <p:nvPr/>
        </p:nvSpPr>
        <p:spPr>
          <a:xfrm>
            <a:off x="7077708" y="2417776"/>
            <a:ext cx="839736" cy="415498"/>
          </a:xfrm>
          <a:prstGeom prst="rect">
            <a:avLst/>
          </a:prstGeom>
          <a:noFill/>
        </p:spPr>
        <p:txBody>
          <a:bodyPr wrap="square" rtlCol="0">
            <a:noAutofit/>
          </a:bodyPr>
          <a:lstStyle/>
          <a:p>
            <a:pPr defTabSz="914400" fontAlgn="ctr">
              <a:lnSpc>
                <a:spcPct val="150000"/>
              </a:lnSpc>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Analysis </a:t>
            </a:r>
          </a:p>
        </p:txBody>
      </p:sp>
      <p:sp>
        <p:nvSpPr>
          <p:cNvPr id="66" name="TextBox 251">
            <a:extLst>
              <a:ext uri="{FF2B5EF4-FFF2-40B4-BE49-F238E27FC236}">
                <a16:creationId xmlns="" xmlns:a16="http://schemas.microsoft.com/office/drawing/2014/main" id="{C94A331C-6067-4640-9A1B-3627519C33EF}"/>
              </a:ext>
            </a:extLst>
          </p:cNvPr>
          <p:cNvSpPr txBox="1"/>
          <p:nvPr/>
        </p:nvSpPr>
        <p:spPr>
          <a:xfrm>
            <a:off x="5392403" y="3798166"/>
            <a:ext cx="1421997" cy="738664"/>
          </a:xfrm>
          <a:prstGeom prst="rect">
            <a:avLst/>
          </a:prstGeom>
          <a:noFill/>
        </p:spPr>
        <p:txBody>
          <a:bodyPr wrap="square" rtlCol="0">
            <a:noAutofit/>
          </a:bodyPr>
          <a:lstStyle/>
          <a:p>
            <a:pPr algn="ctr" defTabSz="914400" fontAlgn="ctr">
              <a:defRPr/>
            </a:pPr>
            <a:r>
              <a:rPr lang="en-US" sz="1400" dirty="0">
                <a:latin typeface="Huawei Sans" panose="020C0503030203020204" pitchFamily="34" charset="0"/>
                <a:ea typeface="方正兰亭黑简体" panose="02000000000000000000" pitchFamily="2" charset="-122"/>
                <a:cs typeface="Arial"/>
                <a:sym typeface="Huawei Sans" panose="020C0503030203020204" pitchFamily="34" charset="0"/>
              </a:rPr>
              <a:t>Telemetry-based data reporting</a:t>
            </a:r>
          </a:p>
        </p:txBody>
      </p:sp>
      <p:pic>
        <p:nvPicPr>
          <p:cNvPr id="67" name="图片 66">
            <a:extLst>
              <a:ext uri="{FF2B5EF4-FFF2-40B4-BE49-F238E27FC236}">
                <a16:creationId xmlns="" xmlns:a16="http://schemas.microsoft.com/office/drawing/2014/main" id="{7E5C9369-8684-48BE-9F58-3CC9075E9E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83220"/>
          <a:stretch/>
        </p:blipFill>
        <p:spPr>
          <a:xfrm>
            <a:off x="5482231" y="2353566"/>
            <a:ext cx="1242467" cy="237428"/>
          </a:xfrm>
          <a:prstGeom prst="rect">
            <a:avLst/>
          </a:prstGeom>
          <a:noFill/>
        </p:spPr>
      </p:pic>
      <p:sp>
        <p:nvSpPr>
          <p:cNvPr id="68" name="文本框 67">
            <a:extLst>
              <a:ext uri="{FF2B5EF4-FFF2-40B4-BE49-F238E27FC236}">
                <a16:creationId xmlns="" xmlns:a16="http://schemas.microsoft.com/office/drawing/2014/main" id="{2E4C04EC-B13B-4DC0-939C-0E18FE63A361}"/>
              </a:ext>
            </a:extLst>
          </p:cNvPr>
          <p:cNvSpPr txBox="1"/>
          <p:nvPr/>
        </p:nvSpPr>
        <p:spPr>
          <a:xfrm>
            <a:off x="2586390" y="4775368"/>
            <a:ext cx="101502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Terminal</a:t>
            </a:r>
          </a:p>
        </p:txBody>
      </p:sp>
      <p:sp>
        <p:nvSpPr>
          <p:cNvPr id="69" name="文本框 68">
            <a:extLst>
              <a:ext uri="{FF2B5EF4-FFF2-40B4-BE49-F238E27FC236}">
                <a16:creationId xmlns="" xmlns:a16="http://schemas.microsoft.com/office/drawing/2014/main" id="{D5A73BC6-1301-49F5-91F5-63E66070623C}"/>
              </a:ext>
            </a:extLst>
          </p:cNvPr>
          <p:cNvSpPr txBox="1"/>
          <p:nvPr/>
        </p:nvSpPr>
        <p:spPr>
          <a:xfrm>
            <a:off x="9429016" y="4775368"/>
            <a:ext cx="141737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Cloud service</a:t>
            </a:r>
          </a:p>
        </p:txBody>
      </p:sp>
      <p:pic>
        <p:nvPicPr>
          <p:cNvPr id="70" name="图片 69"/>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669240" y="4734073"/>
            <a:ext cx="540000" cy="442800"/>
          </a:xfrm>
          <a:prstGeom prst="rect">
            <a:avLst/>
          </a:prstGeom>
        </p:spPr>
      </p:pic>
      <p:pic>
        <p:nvPicPr>
          <p:cNvPr id="71" name="图片 7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910545" y="4734073"/>
            <a:ext cx="540000" cy="442800"/>
          </a:xfrm>
          <a:prstGeom prst="rect">
            <a:avLst/>
          </a:prstGeom>
        </p:spPr>
      </p:pic>
      <p:pic>
        <p:nvPicPr>
          <p:cNvPr id="72" name="图片 7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8315605" y="4716550"/>
            <a:ext cx="540000" cy="442800"/>
          </a:xfrm>
          <a:prstGeom prst="rect">
            <a:avLst/>
          </a:prstGeom>
        </p:spPr>
      </p:pic>
      <p:cxnSp>
        <p:nvCxnSpPr>
          <p:cNvPr id="73" name="直接连接符 72">
            <a:extLst>
              <a:ext uri="{FF2B5EF4-FFF2-40B4-BE49-F238E27FC236}">
                <a16:creationId xmlns="" xmlns:a16="http://schemas.microsoft.com/office/drawing/2014/main" id="{BA11FB19-A49F-421E-B4CF-B6AB795C0D07}"/>
              </a:ext>
            </a:extLst>
          </p:cNvPr>
          <p:cNvCxnSpPr>
            <a:stCxn id="72" idx="3"/>
          </p:cNvCxnSpPr>
          <p:nvPr/>
        </p:nvCxnSpPr>
        <p:spPr bwMode="auto">
          <a:xfrm flipV="1">
            <a:off x="8855605" y="4915372"/>
            <a:ext cx="617352" cy="0"/>
          </a:xfrm>
          <a:prstGeom prst="line">
            <a:avLst/>
          </a:prstGeom>
          <a:noFill/>
          <a:ln w="12700" cap="flat" cmpd="sng" algn="ctr">
            <a:solidFill>
              <a:sysClr val="window" lastClr="FFFFFF">
                <a:lumMod val="85000"/>
              </a:sysClr>
            </a:solidFill>
            <a:prstDash val="solid"/>
            <a:headEnd type="none" w="med" len="med"/>
            <a:tailEnd type="none" w="med" len="med"/>
          </a:ln>
          <a:effectLst/>
        </p:spPr>
      </p:cxnSp>
    </p:spTree>
    <p:extLst>
      <p:ext uri="{BB962C8B-B14F-4D97-AF65-F5344CB8AC3E}">
        <p14:creationId xmlns:p14="http://schemas.microsoft.com/office/powerpoint/2010/main" val="29860113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CloudWAN: Automatic Network Optimization</a:t>
            </a:r>
            <a:endParaRPr lang="en-US" dirty="0"/>
          </a:p>
        </p:txBody>
      </p:sp>
      <p:sp>
        <p:nvSpPr>
          <p:cNvPr id="5" name="文本占位符 2">
            <a:extLst>
              <a:ext uri="{FF2B5EF4-FFF2-40B4-BE49-F238E27FC236}">
                <a16:creationId xmlns="" xmlns:a16="http://schemas.microsoft.com/office/drawing/2014/main" id="{F529CA72-4152-4759-B7A2-7FD37C061E91}"/>
              </a:ext>
            </a:extLst>
          </p:cNvPr>
          <p:cNvSpPr>
            <a:spLocks noGrp="1"/>
          </p:cNvSpPr>
          <p:nvPr>
            <p:ph type="body" sz="quarter" idx="4294967295"/>
          </p:nvPr>
        </p:nvSpPr>
        <p:spPr bwMode="gray">
          <a:xfrm>
            <a:off x="6896100" y="1755775"/>
            <a:ext cx="4852988" cy="1185863"/>
          </a:xfrm>
        </p:spPr>
        <p:txBody>
          <a:bodyPr wrap="square">
            <a:noAutofit/>
          </a:bodyPr>
          <a:lstStyle/>
          <a:p>
            <a:pPr algn="l" fontAlgn="ctr">
              <a:lnSpc>
                <a:spcPct val="100000"/>
              </a:lnSpc>
            </a:pPr>
            <a:r>
              <a:rPr lang="en-US" sz="1600" dirty="0">
                <a:latin typeface="Huawei Sans" panose="020C0503030203020204" pitchFamily="34" charset="0"/>
                <a:ea typeface="+mn-ea"/>
              </a:rPr>
              <a:t>Real-time network delay monitoring and automatic service path adjustment upon delay deterioration for service experience </a:t>
            </a:r>
            <a:r>
              <a:rPr lang="en-US" sz="1600" dirty="0" smtClean="0">
                <a:latin typeface="Huawei Sans" panose="020C0503030203020204" pitchFamily="34" charset="0"/>
                <a:ea typeface="+mn-ea"/>
              </a:rPr>
              <a:t>guarantee.</a:t>
            </a:r>
            <a:endParaRPr lang="en-US" sz="1600" dirty="0">
              <a:latin typeface="Huawei Sans" panose="020C0503030203020204" pitchFamily="34" charset="0"/>
              <a:ea typeface="+mn-ea"/>
            </a:endParaRPr>
          </a:p>
        </p:txBody>
      </p:sp>
      <p:sp>
        <p:nvSpPr>
          <p:cNvPr id="4" name="Freeform 159">
            <a:extLst>
              <a:ext uri="{FF2B5EF4-FFF2-40B4-BE49-F238E27FC236}">
                <a16:creationId xmlns="" xmlns:a16="http://schemas.microsoft.com/office/drawing/2014/main" id="{96963794-4DC9-4B0A-A9E7-7A91CFFA23FD}"/>
              </a:ext>
            </a:extLst>
          </p:cNvPr>
          <p:cNvSpPr/>
          <p:nvPr/>
        </p:nvSpPr>
        <p:spPr bwMode="gray">
          <a:xfrm flipH="1">
            <a:off x="2501840" y="1166753"/>
            <a:ext cx="3815613" cy="191265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sym typeface="Huawei Sans" panose="020C0503030203020204" pitchFamily="34" charset="0"/>
            </a:endParaRPr>
          </a:p>
        </p:txBody>
      </p:sp>
      <p:sp>
        <p:nvSpPr>
          <p:cNvPr id="7" name="矩形 6">
            <a:extLst>
              <a:ext uri="{FF2B5EF4-FFF2-40B4-BE49-F238E27FC236}">
                <a16:creationId xmlns="" xmlns:a16="http://schemas.microsoft.com/office/drawing/2014/main" id="{98D7467F-04C1-400F-A717-0C26E6350F24}"/>
              </a:ext>
            </a:extLst>
          </p:cNvPr>
          <p:cNvSpPr/>
          <p:nvPr/>
        </p:nvSpPr>
        <p:spPr bwMode="gray">
          <a:xfrm>
            <a:off x="5119829" y="3270112"/>
            <a:ext cx="2027825" cy="523220"/>
          </a:xfrm>
          <a:prstGeom prst="rect">
            <a:avLst/>
          </a:prstGeom>
        </p:spPr>
        <p:txBody>
          <a:bodyPr wrap="square">
            <a:noAutofit/>
          </a:bodyPr>
          <a:lstStyle/>
          <a:p>
            <a:pPr algn="ctr" defTabSz="1219366" fontAlgn="ctr">
              <a:buClr>
                <a:srgbClr val="C00000"/>
              </a:buClr>
              <a:defRPr/>
            </a:pPr>
            <a:r>
              <a:rPr lang="en-US" sz="1400" b="1" dirty="0">
                <a:solidFill>
                  <a:prstClr val="black"/>
                </a:solidFill>
                <a:latin typeface="Huawei Sans" panose="020C0503030203020204" pitchFamily="34" charset="0"/>
                <a:cs typeface="Arial" panose="020B0604020202020204" pitchFamily="34" charset="0"/>
              </a:rPr>
              <a:t> Delay reporting through BGP-LS</a:t>
            </a:r>
          </a:p>
        </p:txBody>
      </p:sp>
      <p:sp>
        <p:nvSpPr>
          <p:cNvPr id="8" name="矩形 7">
            <a:extLst>
              <a:ext uri="{FF2B5EF4-FFF2-40B4-BE49-F238E27FC236}">
                <a16:creationId xmlns="" xmlns:a16="http://schemas.microsoft.com/office/drawing/2014/main" id="{A5FE71B1-586F-4973-BD34-DFEFACD3B85F}"/>
              </a:ext>
            </a:extLst>
          </p:cNvPr>
          <p:cNvSpPr/>
          <p:nvPr/>
        </p:nvSpPr>
        <p:spPr bwMode="gray">
          <a:xfrm>
            <a:off x="1255664" y="3230174"/>
            <a:ext cx="2640520" cy="523220"/>
          </a:xfrm>
          <a:prstGeom prst="rect">
            <a:avLst/>
          </a:prstGeom>
        </p:spPr>
        <p:txBody>
          <a:bodyPr wrap="square">
            <a:noAutofit/>
          </a:bodyPr>
          <a:lstStyle/>
          <a:p>
            <a:pPr algn="ctr" defTabSz="1219272" fontAlgn="ctr">
              <a:buClr>
                <a:srgbClr val="C00000"/>
              </a:buClr>
            </a:pPr>
            <a:r>
              <a:rPr lang="en-US" sz="1400" b="1" dirty="0">
                <a:solidFill>
                  <a:prstClr val="black"/>
                </a:solidFill>
                <a:latin typeface="Huawei Sans" panose="020C0503030203020204" pitchFamily="34" charset="0"/>
                <a:cs typeface="Arial" panose="020B0604020202020204" pitchFamily="34" charset="0"/>
              </a:rPr>
              <a:t>Optimization through PCEP/SR Policy</a:t>
            </a:r>
          </a:p>
        </p:txBody>
      </p:sp>
      <p:grpSp>
        <p:nvGrpSpPr>
          <p:cNvPr id="9" name="组合 8">
            <a:extLst>
              <a:ext uri="{FF2B5EF4-FFF2-40B4-BE49-F238E27FC236}">
                <a16:creationId xmlns="" xmlns:a16="http://schemas.microsoft.com/office/drawing/2014/main" id="{05FF8614-0F04-45AF-9F3F-50631ADE67AB}"/>
              </a:ext>
            </a:extLst>
          </p:cNvPr>
          <p:cNvGrpSpPr/>
          <p:nvPr/>
        </p:nvGrpSpPr>
        <p:grpSpPr bwMode="gray">
          <a:xfrm>
            <a:off x="4135355" y="3199867"/>
            <a:ext cx="732084" cy="376817"/>
            <a:chOff x="5369549" y="3631883"/>
            <a:chExt cx="421761" cy="179465"/>
          </a:xfrm>
          <a:solidFill>
            <a:srgbClr val="56C4D2"/>
          </a:solidFill>
        </p:grpSpPr>
        <p:sp>
          <p:nvSpPr>
            <p:cNvPr id="10" name="上箭头 392">
              <a:extLst>
                <a:ext uri="{FF2B5EF4-FFF2-40B4-BE49-F238E27FC236}">
                  <a16:creationId xmlns="" xmlns:a16="http://schemas.microsoft.com/office/drawing/2014/main" id="{89363046-3BDE-4976-AAF8-6B3BAC30FD36}"/>
                </a:ext>
              </a:extLst>
            </p:cNvPr>
            <p:cNvSpPr/>
            <p:nvPr/>
          </p:nvSpPr>
          <p:spPr bwMode="gray">
            <a:xfrm>
              <a:off x="5604324" y="3631883"/>
              <a:ext cx="186986" cy="164275"/>
            </a:xfrm>
            <a:prstGeom prst="upArrow">
              <a:avLst/>
            </a:prstGeom>
            <a:grpFill/>
            <a:ln w="25400" cap="flat" cmpd="sng" algn="ctr">
              <a:noFill/>
              <a:prstDash val="solid"/>
            </a:ln>
            <a:effectLst/>
          </p:spPr>
          <p:txBody>
            <a:bodyPr wrap="square" rtlCol="0" anchor="ctr">
              <a:noAutofit/>
            </a:bodyPr>
            <a:lstStyle/>
            <a:p>
              <a:pPr algn="ctr" defTabSz="1219272" fontAlgn="ctr">
                <a:defRPr/>
              </a:pPr>
              <a:endParaRPr lang="en-US" sz="1400" kern="0" dirty="0">
                <a:solidFill>
                  <a:prstClr val="black"/>
                </a:solidFill>
                <a:latin typeface="Huawei Sans" panose="020C0503030203020204" pitchFamily="34" charset="0"/>
                <a:cs typeface="Arial" panose="020B0604020202020204" pitchFamily="34" charset="0"/>
              </a:endParaRPr>
            </a:p>
          </p:txBody>
        </p:sp>
        <p:sp>
          <p:nvSpPr>
            <p:cNvPr id="11" name="上箭头 393">
              <a:extLst>
                <a:ext uri="{FF2B5EF4-FFF2-40B4-BE49-F238E27FC236}">
                  <a16:creationId xmlns="" xmlns:a16="http://schemas.microsoft.com/office/drawing/2014/main" id="{0133AEF2-C69F-49E4-BDC1-28298D7A2572}"/>
                </a:ext>
              </a:extLst>
            </p:cNvPr>
            <p:cNvSpPr/>
            <p:nvPr/>
          </p:nvSpPr>
          <p:spPr bwMode="gray">
            <a:xfrm flipV="1">
              <a:off x="5369549" y="3647073"/>
              <a:ext cx="186986" cy="164275"/>
            </a:xfrm>
            <a:prstGeom prst="upArrow">
              <a:avLst/>
            </a:prstGeom>
            <a:grpFill/>
            <a:ln w="25400" cap="flat" cmpd="sng" algn="ctr">
              <a:noFill/>
              <a:prstDash val="solid"/>
            </a:ln>
            <a:effectLst/>
          </p:spPr>
          <p:txBody>
            <a:bodyPr wrap="square" rtlCol="0" anchor="ctr">
              <a:noAutofit/>
            </a:bodyPr>
            <a:lstStyle/>
            <a:p>
              <a:pPr algn="ctr" defTabSz="1219272" fontAlgn="ctr">
                <a:defRPr/>
              </a:pPr>
              <a:endParaRPr lang="en-US" sz="1400" kern="0" dirty="0">
                <a:solidFill>
                  <a:prstClr val="black"/>
                </a:solidFill>
                <a:latin typeface="Huawei Sans" panose="020C0503030203020204" pitchFamily="34" charset="0"/>
                <a:cs typeface="Arial" panose="020B0604020202020204" pitchFamily="34" charset="0"/>
              </a:endParaRPr>
            </a:p>
          </p:txBody>
        </p:sp>
      </p:grpSp>
      <p:grpSp>
        <p:nvGrpSpPr>
          <p:cNvPr id="12" name="组合 11">
            <a:extLst>
              <a:ext uri="{FF2B5EF4-FFF2-40B4-BE49-F238E27FC236}">
                <a16:creationId xmlns="" xmlns:a16="http://schemas.microsoft.com/office/drawing/2014/main" id="{46799048-C176-42BD-AA8D-BA460B20A360}"/>
              </a:ext>
            </a:extLst>
          </p:cNvPr>
          <p:cNvGrpSpPr/>
          <p:nvPr/>
        </p:nvGrpSpPr>
        <p:grpSpPr bwMode="gray">
          <a:xfrm>
            <a:off x="3096263" y="1360829"/>
            <a:ext cx="2423963" cy="1383611"/>
            <a:chOff x="4178148" y="1757491"/>
            <a:chExt cx="2568493" cy="1466109"/>
          </a:xfrm>
        </p:grpSpPr>
        <p:grpSp>
          <p:nvGrpSpPr>
            <p:cNvPr id="13" name="组合 12">
              <a:extLst>
                <a:ext uri="{FF2B5EF4-FFF2-40B4-BE49-F238E27FC236}">
                  <a16:creationId xmlns="" xmlns:a16="http://schemas.microsoft.com/office/drawing/2014/main" id="{9C0EC7B6-F803-4801-B4D6-6F31F3E07EA4}"/>
                </a:ext>
              </a:extLst>
            </p:cNvPr>
            <p:cNvGrpSpPr/>
            <p:nvPr/>
          </p:nvGrpSpPr>
          <p:grpSpPr bwMode="gray">
            <a:xfrm>
              <a:off x="4571556" y="2083972"/>
              <a:ext cx="1730306" cy="860071"/>
              <a:chOff x="4571556" y="2083972"/>
              <a:chExt cx="1730306" cy="860071"/>
            </a:xfrm>
          </p:grpSpPr>
          <p:cxnSp>
            <p:nvCxnSpPr>
              <p:cNvPr id="47" name="直接连接符 46">
                <a:extLst>
                  <a:ext uri="{FF2B5EF4-FFF2-40B4-BE49-F238E27FC236}">
                    <a16:creationId xmlns="" xmlns:a16="http://schemas.microsoft.com/office/drawing/2014/main" id="{0DCFC2BA-B78F-4BE8-A7FA-01AACAD01CB9}"/>
                  </a:ext>
                </a:extLst>
              </p:cNvPr>
              <p:cNvCxnSpPr>
                <a:stCxn id="54" idx="3"/>
                <a:endCxn id="54" idx="1"/>
              </p:cNvCxnSpPr>
              <p:nvPr/>
            </p:nvCxnSpPr>
            <p:spPr bwMode="gray">
              <a:xfrm>
                <a:off x="4571556" y="2514008"/>
                <a:ext cx="1340944" cy="430035"/>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a:extLst>
                  <a:ext uri="{FF2B5EF4-FFF2-40B4-BE49-F238E27FC236}">
                    <a16:creationId xmlns="" xmlns:a16="http://schemas.microsoft.com/office/drawing/2014/main" id="{159926B9-29F2-4D3D-BF46-B5E502558207}"/>
                  </a:ext>
                </a:extLst>
              </p:cNvPr>
              <p:cNvCxnSpPr>
                <a:stCxn id="54" idx="3"/>
                <a:endCxn id="54" idx="0"/>
              </p:cNvCxnSpPr>
              <p:nvPr/>
            </p:nvCxnSpPr>
            <p:spPr bwMode="gray">
              <a:xfrm>
                <a:off x="4571556" y="2514008"/>
                <a:ext cx="1730306" cy="0"/>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9" name="组合 48">
                <a:extLst>
                  <a:ext uri="{FF2B5EF4-FFF2-40B4-BE49-F238E27FC236}">
                    <a16:creationId xmlns="" xmlns:a16="http://schemas.microsoft.com/office/drawing/2014/main" id="{E02AB761-7020-43B6-8AC8-24C87DEE0EE7}"/>
                  </a:ext>
                </a:extLst>
              </p:cNvPr>
              <p:cNvGrpSpPr/>
              <p:nvPr/>
            </p:nvGrpSpPr>
            <p:grpSpPr bwMode="gray">
              <a:xfrm>
                <a:off x="4571556" y="2083972"/>
                <a:ext cx="1730306" cy="860071"/>
                <a:chOff x="4571556" y="2083972"/>
                <a:chExt cx="1730306" cy="860071"/>
              </a:xfrm>
            </p:grpSpPr>
            <p:cxnSp>
              <p:nvCxnSpPr>
                <p:cNvPr id="51" name="直接连接符 50">
                  <a:extLst>
                    <a:ext uri="{FF2B5EF4-FFF2-40B4-BE49-F238E27FC236}">
                      <a16:creationId xmlns="" xmlns:a16="http://schemas.microsoft.com/office/drawing/2014/main" id="{77BBC7F5-7F15-4A78-AA8E-ED7B3893980E}"/>
                    </a:ext>
                  </a:extLst>
                </p:cNvPr>
                <p:cNvCxnSpPr>
                  <a:stCxn id="54" idx="4"/>
                  <a:endCxn id="54" idx="1"/>
                </p:cNvCxnSpPr>
                <p:nvPr/>
              </p:nvCxnSpPr>
              <p:spPr bwMode="gray">
                <a:xfrm>
                  <a:off x="4960918" y="2083972"/>
                  <a:ext cx="951582" cy="860071"/>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a:extLst>
                    <a:ext uri="{FF2B5EF4-FFF2-40B4-BE49-F238E27FC236}">
                      <a16:creationId xmlns="" xmlns:a16="http://schemas.microsoft.com/office/drawing/2014/main" id="{B3BD2FF4-5286-4E82-8EFD-147CEC87D1AB}"/>
                    </a:ext>
                  </a:extLst>
                </p:cNvPr>
                <p:cNvCxnSpPr>
                  <a:stCxn id="54" idx="2"/>
                  <a:endCxn id="54" idx="4"/>
                </p:cNvCxnSpPr>
                <p:nvPr/>
              </p:nvCxnSpPr>
              <p:spPr bwMode="gray">
                <a:xfrm flipV="1">
                  <a:off x="4960918" y="2083972"/>
                  <a:ext cx="0" cy="860071"/>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3" name="组合 52">
                  <a:extLst>
                    <a:ext uri="{FF2B5EF4-FFF2-40B4-BE49-F238E27FC236}">
                      <a16:creationId xmlns="" xmlns:a16="http://schemas.microsoft.com/office/drawing/2014/main" id="{08420492-B4A6-408A-8EE7-8E4DE30341B1}"/>
                    </a:ext>
                  </a:extLst>
                </p:cNvPr>
                <p:cNvGrpSpPr/>
                <p:nvPr/>
              </p:nvGrpSpPr>
              <p:grpSpPr bwMode="gray">
                <a:xfrm>
                  <a:off x="4571556" y="2083972"/>
                  <a:ext cx="1730306" cy="860071"/>
                  <a:chOff x="4571556" y="2083972"/>
                  <a:chExt cx="1730306" cy="860071"/>
                </a:xfrm>
              </p:grpSpPr>
              <p:sp>
                <p:nvSpPr>
                  <p:cNvPr id="54" name="六边形 53">
                    <a:extLst>
                      <a:ext uri="{FF2B5EF4-FFF2-40B4-BE49-F238E27FC236}">
                        <a16:creationId xmlns="" xmlns:a16="http://schemas.microsoft.com/office/drawing/2014/main" id="{72C89334-38A3-4F72-8A95-07367BE03578}"/>
                      </a:ext>
                    </a:extLst>
                  </p:cNvPr>
                  <p:cNvSpPr/>
                  <p:nvPr/>
                </p:nvSpPr>
                <p:spPr bwMode="gray">
                  <a:xfrm>
                    <a:off x="4571556" y="2083972"/>
                    <a:ext cx="1730306" cy="860071"/>
                  </a:xfrm>
                  <a:prstGeom prst="hexagon">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9" tIns="45724" rIns="91449" bIns="45724" numCol="1" rtlCol="0" anchor="t" anchorCtr="0" compatLnSpc="1">
                    <a:prstTxWarp prst="textNoShape">
                      <a:avLst/>
                    </a:prstTxWarp>
                    <a:noAutofit/>
                  </a:bodyPr>
                  <a:lstStyle/>
                  <a:p>
                    <a:pPr defTabSz="914471" fontAlgn="ctr">
                      <a:spcBef>
                        <a:spcPct val="0"/>
                      </a:spcBef>
                      <a:spcAft>
                        <a:spcPct val="0"/>
                      </a:spcAft>
                      <a:buClr>
                        <a:srgbClr val="CC9900"/>
                      </a:buClr>
                      <a:buFont typeface="Wingdings" pitchFamily="2" charset="2"/>
                      <a:buChar char="n"/>
                    </a:pPr>
                    <a:endParaRPr lang="en-US" altLang="zh-CN" sz="1200" b="1" dirty="0">
                      <a:solidFill>
                        <a:prstClr val="black"/>
                      </a:solidFill>
                      <a:latin typeface="Huawei Sans" panose="020C0503030203020204" pitchFamily="34" charset="0"/>
                      <a:cs typeface="Arial" panose="020B0604020202020204" pitchFamily="34" charset="0"/>
                    </a:endParaRPr>
                  </a:p>
                </p:txBody>
              </p:sp>
              <p:cxnSp>
                <p:nvCxnSpPr>
                  <p:cNvPr id="55" name="直接连接符 54">
                    <a:extLst>
                      <a:ext uri="{FF2B5EF4-FFF2-40B4-BE49-F238E27FC236}">
                        <a16:creationId xmlns="" xmlns:a16="http://schemas.microsoft.com/office/drawing/2014/main" id="{502BBC0C-811C-4C48-A2B5-8BFECEC7B67C}"/>
                      </a:ext>
                    </a:extLst>
                  </p:cNvPr>
                  <p:cNvCxnSpPr>
                    <a:stCxn id="54" idx="3"/>
                    <a:endCxn id="54" idx="5"/>
                  </p:cNvCxnSpPr>
                  <p:nvPr/>
                </p:nvCxnSpPr>
                <p:spPr bwMode="gray">
                  <a:xfrm flipV="1">
                    <a:off x="4571556" y="2083972"/>
                    <a:ext cx="1340944" cy="430035"/>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a:extLst>
                      <a:ext uri="{FF2B5EF4-FFF2-40B4-BE49-F238E27FC236}">
                        <a16:creationId xmlns="" xmlns:a16="http://schemas.microsoft.com/office/drawing/2014/main" id="{AF1A1610-5A56-4459-917F-3559E9918373}"/>
                      </a:ext>
                    </a:extLst>
                  </p:cNvPr>
                  <p:cNvCxnSpPr>
                    <a:stCxn id="54" idx="4"/>
                    <a:endCxn id="54" idx="0"/>
                  </p:cNvCxnSpPr>
                  <p:nvPr/>
                </p:nvCxnSpPr>
                <p:spPr bwMode="gray">
                  <a:xfrm>
                    <a:off x="4960918" y="2083972"/>
                    <a:ext cx="1340944" cy="430035"/>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56">
                    <a:extLst>
                      <a:ext uri="{FF2B5EF4-FFF2-40B4-BE49-F238E27FC236}">
                        <a16:creationId xmlns="" xmlns:a16="http://schemas.microsoft.com/office/drawing/2014/main" id="{12C20A65-B66B-4BF0-88A8-58269AD206BA}"/>
                      </a:ext>
                    </a:extLst>
                  </p:cNvPr>
                  <p:cNvCxnSpPr>
                    <a:stCxn id="54" idx="5"/>
                    <a:endCxn id="54" idx="2"/>
                  </p:cNvCxnSpPr>
                  <p:nvPr/>
                </p:nvCxnSpPr>
                <p:spPr bwMode="gray">
                  <a:xfrm flipH="1">
                    <a:off x="4960918" y="2083972"/>
                    <a:ext cx="951582" cy="860071"/>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a:extLst>
                      <a:ext uri="{FF2B5EF4-FFF2-40B4-BE49-F238E27FC236}">
                        <a16:creationId xmlns="" xmlns:a16="http://schemas.microsoft.com/office/drawing/2014/main" id="{8E646D99-347E-41B6-9417-38F94D15EA95}"/>
                      </a:ext>
                    </a:extLst>
                  </p:cNvPr>
                  <p:cNvCxnSpPr>
                    <a:stCxn id="54" idx="5"/>
                    <a:endCxn id="54" idx="1"/>
                  </p:cNvCxnSpPr>
                  <p:nvPr/>
                </p:nvCxnSpPr>
                <p:spPr bwMode="gray">
                  <a:xfrm>
                    <a:off x="5912499" y="2083972"/>
                    <a:ext cx="0" cy="860071"/>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cxnSp>
            <p:nvCxnSpPr>
              <p:cNvPr id="50" name="直接连接符 49">
                <a:extLst>
                  <a:ext uri="{FF2B5EF4-FFF2-40B4-BE49-F238E27FC236}">
                    <a16:creationId xmlns="" xmlns:a16="http://schemas.microsoft.com/office/drawing/2014/main" id="{B5932BC5-5EB9-4B06-A822-F41C6B132925}"/>
                  </a:ext>
                </a:extLst>
              </p:cNvPr>
              <p:cNvCxnSpPr>
                <a:stCxn id="54" idx="2"/>
                <a:endCxn id="54" idx="0"/>
              </p:cNvCxnSpPr>
              <p:nvPr/>
            </p:nvCxnSpPr>
            <p:spPr bwMode="gray">
              <a:xfrm flipV="1">
                <a:off x="4960918" y="2514008"/>
                <a:ext cx="1340944" cy="430035"/>
              </a:xfrm>
              <a:prstGeom prst="line">
                <a:avLst/>
              </a:prstGeom>
              <a:noFill/>
              <a:ln>
                <a:solidFill>
                  <a:schemeClr val="bg1">
                    <a:lumMod val="8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AutoShape 58">
              <a:extLst>
                <a:ext uri="{FF2B5EF4-FFF2-40B4-BE49-F238E27FC236}">
                  <a16:creationId xmlns="" xmlns:a16="http://schemas.microsoft.com/office/drawing/2014/main" id="{BBAD09CA-A74F-414D-B59D-5E4D0311C3FE}"/>
                </a:ext>
              </a:extLst>
            </p:cNvPr>
            <p:cNvSpPr>
              <a:spLocks noChangeAspect="1" noChangeArrowheads="1" noTextEdit="1"/>
            </p:cNvSpPr>
            <p:nvPr/>
          </p:nvSpPr>
          <p:spPr bwMode="gray">
            <a:xfrm>
              <a:off x="4719260" y="1949108"/>
              <a:ext cx="472253" cy="230401"/>
            </a:xfrm>
            <a:prstGeom prst="rect">
              <a:avLst/>
            </a:prstGeom>
            <a:noFill/>
            <a:ln w="9525">
              <a:noFill/>
              <a:miter lim="800000"/>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grpSp>
          <p:nvGrpSpPr>
            <p:cNvPr id="15" name="组合 14">
              <a:extLst>
                <a:ext uri="{FF2B5EF4-FFF2-40B4-BE49-F238E27FC236}">
                  <a16:creationId xmlns="" xmlns:a16="http://schemas.microsoft.com/office/drawing/2014/main" id="{5B108DBF-4941-448B-9FE8-8325C1938D6C}"/>
                </a:ext>
              </a:extLst>
            </p:cNvPr>
            <p:cNvGrpSpPr/>
            <p:nvPr/>
          </p:nvGrpSpPr>
          <p:grpSpPr bwMode="gray">
            <a:xfrm>
              <a:off x="4701343" y="1940627"/>
              <a:ext cx="514487" cy="235348"/>
              <a:chOff x="4701343" y="1940627"/>
              <a:chExt cx="514487" cy="235348"/>
            </a:xfrm>
          </p:grpSpPr>
          <p:sp>
            <p:nvSpPr>
              <p:cNvPr id="44" name="Freeform 61">
                <a:extLst>
                  <a:ext uri="{FF2B5EF4-FFF2-40B4-BE49-F238E27FC236}">
                    <a16:creationId xmlns="" xmlns:a16="http://schemas.microsoft.com/office/drawing/2014/main" id="{597B2533-49F3-415A-9E92-A7F6E45C727C}"/>
                  </a:ext>
                </a:extLst>
              </p:cNvPr>
              <p:cNvSpPr>
                <a:spLocks/>
              </p:cNvSpPr>
              <p:nvPr/>
            </p:nvSpPr>
            <p:spPr bwMode="gray">
              <a:xfrm>
                <a:off x="4701343" y="1940627"/>
                <a:ext cx="514487" cy="165380"/>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chemeClr val="bg1">
                  <a:lumMod val="8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45" name="Freeform 60">
                <a:extLst>
                  <a:ext uri="{FF2B5EF4-FFF2-40B4-BE49-F238E27FC236}">
                    <a16:creationId xmlns="" xmlns:a16="http://schemas.microsoft.com/office/drawing/2014/main" id="{DDAE6BD1-0975-458B-9C30-87B6B170BB4A}"/>
                  </a:ext>
                </a:extLst>
              </p:cNvPr>
              <p:cNvSpPr>
                <a:spLocks/>
              </p:cNvSpPr>
              <p:nvPr/>
            </p:nvSpPr>
            <p:spPr bwMode="gray">
              <a:xfrm>
                <a:off x="4721820" y="2031091"/>
                <a:ext cx="472253" cy="144884"/>
              </a:xfrm>
              <a:custGeom>
                <a:avLst/>
                <a:gdLst/>
                <a:ahLst/>
                <a:cxnLst>
                  <a:cxn ang="0">
                    <a:pos x="156" y="0"/>
                  </a:cxn>
                  <a:cxn ang="0">
                    <a:pos x="0" y="0"/>
                  </a:cxn>
                  <a:cxn ang="0">
                    <a:pos x="0" y="37"/>
                  </a:cxn>
                  <a:cxn ang="0">
                    <a:pos x="1" y="37"/>
                  </a:cxn>
                  <a:cxn ang="0">
                    <a:pos x="23" y="70"/>
                  </a:cxn>
                  <a:cxn ang="0">
                    <a:pos x="133" y="70"/>
                  </a:cxn>
                  <a:cxn ang="0">
                    <a:pos x="156" y="37"/>
                  </a:cxn>
                  <a:cxn ang="0">
                    <a:pos x="156" y="37"/>
                  </a:cxn>
                  <a:cxn ang="0">
                    <a:pos x="156" y="0"/>
                  </a:cxn>
                </a:cxnLst>
                <a:rect l="0" t="0" r="r" b="b"/>
                <a:pathLst>
                  <a:path w="156" h="87">
                    <a:moveTo>
                      <a:pt x="156" y="0"/>
                    </a:moveTo>
                    <a:cubicBezTo>
                      <a:pt x="0" y="0"/>
                      <a:pt x="0" y="0"/>
                      <a:pt x="0" y="0"/>
                    </a:cubicBezTo>
                    <a:cubicBezTo>
                      <a:pt x="0" y="37"/>
                      <a:pt x="0" y="37"/>
                      <a:pt x="0" y="37"/>
                    </a:cubicBezTo>
                    <a:cubicBezTo>
                      <a:pt x="1" y="37"/>
                      <a:pt x="1" y="37"/>
                      <a:pt x="1" y="37"/>
                    </a:cubicBezTo>
                    <a:cubicBezTo>
                      <a:pt x="0" y="49"/>
                      <a:pt x="7" y="61"/>
                      <a:pt x="23" y="70"/>
                    </a:cubicBezTo>
                    <a:cubicBezTo>
                      <a:pt x="53" y="87"/>
                      <a:pt x="103" y="87"/>
                      <a:pt x="133" y="70"/>
                    </a:cubicBezTo>
                    <a:cubicBezTo>
                      <a:pt x="149" y="61"/>
                      <a:pt x="156" y="49"/>
                      <a:pt x="156" y="37"/>
                    </a:cubicBezTo>
                    <a:cubicBezTo>
                      <a:pt x="156" y="37"/>
                      <a:pt x="156" y="37"/>
                      <a:pt x="156" y="37"/>
                    </a:cubicBezTo>
                    <a:lnTo>
                      <a:pt x="156" y="0"/>
                    </a:lnTo>
                    <a:close/>
                  </a:path>
                </a:pathLst>
              </a:custGeom>
              <a:solidFill>
                <a:schemeClr val="bg1">
                  <a:lumMod val="7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46" name="Freeform 62">
                <a:extLst>
                  <a:ext uri="{FF2B5EF4-FFF2-40B4-BE49-F238E27FC236}">
                    <a16:creationId xmlns="" xmlns:a16="http://schemas.microsoft.com/office/drawing/2014/main" id="{62A90502-5CED-4D45-8A6B-E0FD486D8D08}"/>
                  </a:ext>
                </a:extLst>
              </p:cNvPr>
              <p:cNvSpPr>
                <a:spLocks noEditPoints="1"/>
              </p:cNvSpPr>
              <p:nvPr/>
            </p:nvSpPr>
            <p:spPr bwMode="gray">
              <a:xfrm>
                <a:off x="4834444" y="1973844"/>
                <a:ext cx="250844" cy="96825"/>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grpSp>
        <p:sp>
          <p:nvSpPr>
            <p:cNvPr id="16" name="文本框 15">
              <a:extLst>
                <a:ext uri="{FF2B5EF4-FFF2-40B4-BE49-F238E27FC236}">
                  <a16:creationId xmlns="" xmlns:a16="http://schemas.microsoft.com/office/drawing/2014/main" id="{655F23E3-A53C-40A5-A396-57D1C5EBF544}"/>
                </a:ext>
              </a:extLst>
            </p:cNvPr>
            <p:cNvSpPr txBox="1"/>
            <p:nvPr/>
          </p:nvSpPr>
          <p:spPr bwMode="gray">
            <a:xfrm>
              <a:off x="5050359" y="1757491"/>
              <a:ext cx="777283" cy="293515"/>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320 µs</a:t>
              </a:r>
            </a:p>
          </p:txBody>
        </p:sp>
        <p:sp>
          <p:nvSpPr>
            <p:cNvPr id="17" name="文本框 16">
              <a:extLst>
                <a:ext uri="{FF2B5EF4-FFF2-40B4-BE49-F238E27FC236}">
                  <a16:creationId xmlns="" xmlns:a16="http://schemas.microsoft.com/office/drawing/2014/main" id="{021AF03E-B1A7-4BF1-8BA6-7D15A40ABC29}"/>
                </a:ext>
              </a:extLst>
            </p:cNvPr>
            <p:cNvSpPr txBox="1"/>
            <p:nvPr/>
          </p:nvSpPr>
          <p:spPr bwMode="gray">
            <a:xfrm>
              <a:off x="6060820" y="2120150"/>
              <a:ext cx="675090" cy="489192"/>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150 µs</a:t>
              </a:r>
            </a:p>
          </p:txBody>
        </p:sp>
        <p:sp>
          <p:nvSpPr>
            <p:cNvPr id="18" name="文本框 17">
              <a:extLst>
                <a:ext uri="{FF2B5EF4-FFF2-40B4-BE49-F238E27FC236}">
                  <a16:creationId xmlns="" xmlns:a16="http://schemas.microsoft.com/office/drawing/2014/main" id="{247BB033-1445-4522-A801-7CD56B3EB53C}"/>
                </a:ext>
              </a:extLst>
            </p:cNvPr>
            <p:cNvSpPr txBox="1"/>
            <p:nvPr/>
          </p:nvSpPr>
          <p:spPr bwMode="gray">
            <a:xfrm>
              <a:off x="4313697" y="2093883"/>
              <a:ext cx="575263" cy="489192"/>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50 µs</a:t>
              </a:r>
            </a:p>
          </p:txBody>
        </p:sp>
        <p:sp>
          <p:nvSpPr>
            <p:cNvPr id="19" name="文本框 18">
              <a:extLst>
                <a:ext uri="{FF2B5EF4-FFF2-40B4-BE49-F238E27FC236}">
                  <a16:creationId xmlns="" xmlns:a16="http://schemas.microsoft.com/office/drawing/2014/main" id="{7641399E-0FF9-4FBC-B74E-F8E2497E8D7D}"/>
                </a:ext>
              </a:extLst>
            </p:cNvPr>
            <p:cNvSpPr txBox="1"/>
            <p:nvPr/>
          </p:nvSpPr>
          <p:spPr bwMode="gray">
            <a:xfrm>
              <a:off x="5104334" y="2930085"/>
              <a:ext cx="772509" cy="293515"/>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150 µs </a:t>
              </a:r>
            </a:p>
          </p:txBody>
        </p:sp>
        <p:sp>
          <p:nvSpPr>
            <p:cNvPr id="20" name="文本框 19">
              <a:extLst>
                <a:ext uri="{FF2B5EF4-FFF2-40B4-BE49-F238E27FC236}">
                  <a16:creationId xmlns="" xmlns:a16="http://schemas.microsoft.com/office/drawing/2014/main" id="{FC8D05F6-89ED-4978-8363-C6F40D7BA11E}"/>
                </a:ext>
              </a:extLst>
            </p:cNvPr>
            <p:cNvSpPr txBox="1"/>
            <p:nvPr/>
          </p:nvSpPr>
          <p:spPr bwMode="gray">
            <a:xfrm>
              <a:off x="6046143" y="2572625"/>
              <a:ext cx="700498" cy="293515"/>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50 µs</a:t>
              </a:r>
            </a:p>
          </p:txBody>
        </p:sp>
        <p:sp>
          <p:nvSpPr>
            <p:cNvPr id="21" name="文本框 20">
              <a:extLst>
                <a:ext uri="{FF2B5EF4-FFF2-40B4-BE49-F238E27FC236}">
                  <a16:creationId xmlns="" xmlns:a16="http://schemas.microsoft.com/office/drawing/2014/main" id="{D871405A-EAF9-4AFA-B579-F48251B8857D}"/>
                </a:ext>
              </a:extLst>
            </p:cNvPr>
            <p:cNvSpPr txBox="1"/>
            <p:nvPr/>
          </p:nvSpPr>
          <p:spPr bwMode="gray">
            <a:xfrm>
              <a:off x="4178148" y="2603013"/>
              <a:ext cx="660241" cy="489192"/>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50 µs</a:t>
              </a:r>
            </a:p>
          </p:txBody>
        </p:sp>
        <p:sp>
          <p:nvSpPr>
            <p:cNvPr id="22" name="文本框 21">
              <a:extLst>
                <a:ext uri="{FF2B5EF4-FFF2-40B4-BE49-F238E27FC236}">
                  <a16:creationId xmlns="" xmlns:a16="http://schemas.microsoft.com/office/drawing/2014/main" id="{F3B2EFF3-AC06-4042-9DE6-63530CD5E4F7}"/>
                </a:ext>
              </a:extLst>
            </p:cNvPr>
            <p:cNvSpPr txBox="1"/>
            <p:nvPr/>
          </p:nvSpPr>
          <p:spPr bwMode="gray">
            <a:xfrm>
              <a:off x="4831711" y="2230304"/>
              <a:ext cx="645408" cy="489192"/>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50 µs</a:t>
              </a:r>
            </a:p>
          </p:txBody>
        </p:sp>
        <p:sp>
          <p:nvSpPr>
            <p:cNvPr id="23" name="文本框 22">
              <a:extLst>
                <a:ext uri="{FF2B5EF4-FFF2-40B4-BE49-F238E27FC236}">
                  <a16:creationId xmlns="" xmlns:a16="http://schemas.microsoft.com/office/drawing/2014/main" id="{6480759E-0479-43B0-B77D-033C055BF6C4}"/>
                </a:ext>
              </a:extLst>
            </p:cNvPr>
            <p:cNvSpPr txBox="1"/>
            <p:nvPr/>
          </p:nvSpPr>
          <p:spPr bwMode="gray">
            <a:xfrm>
              <a:off x="5287720" y="2391115"/>
              <a:ext cx="645408" cy="489192"/>
            </a:xfrm>
            <a:prstGeom prst="rect">
              <a:avLst/>
            </a:prstGeom>
            <a:noFill/>
          </p:spPr>
          <p:txBody>
            <a:bodyPr wrap="square" rtlCol="0">
              <a:noAutofit/>
            </a:bodyPr>
            <a:lstStyle/>
            <a:p>
              <a:pPr algn="ctr" defTabSz="1219272" fontAlgn="ctr"/>
              <a:r>
                <a:rPr lang="en-US" sz="1200" dirty="0">
                  <a:solidFill>
                    <a:prstClr val="black"/>
                  </a:solidFill>
                  <a:latin typeface="Huawei Sans" panose="020C0503030203020204" pitchFamily="34" charset="0"/>
                  <a:cs typeface="Arial" panose="020B0604020202020204" pitchFamily="34" charset="0"/>
                </a:rPr>
                <a:t>90 µs</a:t>
              </a:r>
            </a:p>
          </p:txBody>
        </p:sp>
        <p:grpSp>
          <p:nvGrpSpPr>
            <p:cNvPr id="24" name="组合 23">
              <a:extLst>
                <a:ext uri="{FF2B5EF4-FFF2-40B4-BE49-F238E27FC236}">
                  <a16:creationId xmlns="" xmlns:a16="http://schemas.microsoft.com/office/drawing/2014/main" id="{1ED8EB13-5196-4B9A-83FD-8E168C4576D6}"/>
                </a:ext>
              </a:extLst>
            </p:cNvPr>
            <p:cNvGrpSpPr/>
            <p:nvPr/>
          </p:nvGrpSpPr>
          <p:grpSpPr bwMode="gray">
            <a:xfrm>
              <a:off x="4701343" y="2796940"/>
              <a:ext cx="514487" cy="235348"/>
              <a:chOff x="4701343" y="1940627"/>
              <a:chExt cx="514487" cy="235348"/>
            </a:xfrm>
          </p:grpSpPr>
          <p:sp>
            <p:nvSpPr>
              <p:cNvPr id="41" name="Freeform 61">
                <a:extLst>
                  <a:ext uri="{FF2B5EF4-FFF2-40B4-BE49-F238E27FC236}">
                    <a16:creationId xmlns="" xmlns:a16="http://schemas.microsoft.com/office/drawing/2014/main" id="{97CD960F-26DD-468D-A8E6-C5911EA92B58}"/>
                  </a:ext>
                </a:extLst>
              </p:cNvPr>
              <p:cNvSpPr>
                <a:spLocks/>
              </p:cNvSpPr>
              <p:nvPr/>
            </p:nvSpPr>
            <p:spPr bwMode="gray">
              <a:xfrm>
                <a:off x="4701343" y="1940627"/>
                <a:ext cx="514487" cy="165380"/>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chemeClr val="bg1">
                  <a:lumMod val="8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42" name="Freeform 60">
                <a:extLst>
                  <a:ext uri="{FF2B5EF4-FFF2-40B4-BE49-F238E27FC236}">
                    <a16:creationId xmlns="" xmlns:a16="http://schemas.microsoft.com/office/drawing/2014/main" id="{8D3378A0-6589-4F4F-8C2F-B62EBACDED77}"/>
                  </a:ext>
                </a:extLst>
              </p:cNvPr>
              <p:cNvSpPr>
                <a:spLocks/>
              </p:cNvSpPr>
              <p:nvPr/>
            </p:nvSpPr>
            <p:spPr bwMode="gray">
              <a:xfrm>
                <a:off x="4721820" y="2031091"/>
                <a:ext cx="472253" cy="144884"/>
              </a:xfrm>
              <a:custGeom>
                <a:avLst/>
                <a:gdLst/>
                <a:ahLst/>
                <a:cxnLst>
                  <a:cxn ang="0">
                    <a:pos x="156" y="0"/>
                  </a:cxn>
                  <a:cxn ang="0">
                    <a:pos x="0" y="0"/>
                  </a:cxn>
                  <a:cxn ang="0">
                    <a:pos x="0" y="37"/>
                  </a:cxn>
                  <a:cxn ang="0">
                    <a:pos x="1" y="37"/>
                  </a:cxn>
                  <a:cxn ang="0">
                    <a:pos x="23" y="70"/>
                  </a:cxn>
                  <a:cxn ang="0">
                    <a:pos x="133" y="70"/>
                  </a:cxn>
                  <a:cxn ang="0">
                    <a:pos x="156" y="37"/>
                  </a:cxn>
                  <a:cxn ang="0">
                    <a:pos x="156" y="37"/>
                  </a:cxn>
                  <a:cxn ang="0">
                    <a:pos x="156" y="0"/>
                  </a:cxn>
                </a:cxnLst>
                <a:rect l="0" t="0" r="r" b="b"/>
                <a:pathLst>
                  <a:path w="156" h="87">
                    <a:moveTo>
                      <a:pt x="156" y="0"/>
                    </a:moveTo>
                    <a:cubicBezTo>
                      <a:pt x="0" y="0"/>
                      <a:pt x="0" y="0"/>
                      <a:pt x="0" y="0"/>
                    </a:cubicBezTo>
                    <a:cubicBezTo>
                      <a:pt x="0" y="37"/>
                      <a:pt x="0" y="37"/>
                      <a:pt x="0" y="37"/>
                    </a:cubicBezTo>
                    <a:cubicBezTo>
                      <a:pt x="1" y="37"/>
                      <a:pt x="1" y="37"/>
                      <a:pt x="1" y="37"/>
                    </a:cubicBezTo>
                    <a:cubicBezTo>
                      <a:pt x="0" y="49"/>
                      <a:pt x="7" y="61"/>
                      <a:pt x="23" y="70"/>
                    </a:cubicBezTo>
                    <a:cubicBezTo>
                      <a:pt x="53" y="87"/>
                      <a:pt x="103" y="87"/>
                      <a:pt x="133" y="70"/>
                    </a:cubicBezTo>
                    <a:cubicBezTo>
                      <a:pt x="149" y="61"/>
                      <a:pt x="156" y="49"/>
                      <a:pt x="156" y="37"/>
                    </a:cubicBezTo>
                    <a:cubicBezTo>
                      <a:pt x="156" y="37"/>
                      <a:pt x="156" y="37"/>
                      <a:pt x="156" y="37"/>
                    </a:cubicBezTo>
                    <a:lnTo>
                      <a:pt x="156" y="0"/>
                    </a:lnTo>
                    <a:close/>
                  </a:path>
                </a:pathLst>
              </a:custGeom>
              <a:solidFill>
                <a:schemeClr val="bg1">
                  <a:lumMod val="7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43" name="Freeform 62">
                <a:extLst>
                  <a:ext uri="{FF2B5EF4-FFF2-40B4-BE49-F238E27FC236}">
                    <a16:creationId xmlns="" xmlns:a16="http://schemas.microsoft.com/office/drawing/2014/main" id="{B57EBCF8-75AB-4CDF-88E8-1B73CB8F7ED7}"/>
                  </a:ext>
                </a:extLst>
              </p:cNvPr>
              <p:cNvSpPr>
                <a:spLocks noEditPoints="1"/>
              </p:cNvSpPr>
              <p:nvPr/>
            </p:nvSpPr>
            <p:spPr bwMode="gray">
              <a:xfrm>
                <a:off x="4834444" y="1973844"/>
                <a:ext cx="250844" cy="96825"/>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grpSp>
        <p:grpSp>
          <p:nvGrpSpPr>
            <p:cNvPr id="25" name="组合 24">
              <a:extLst>
                <a:ext uri="{FF2B5EF4-FFF2-40B4-BE49-F238E27FC236}">
                  <a16:creationId xmlns="" xmlns:a16="http://schemas.microsoft.com/office/drawing/2014/main" id="{746C5E05-7A48-4210-A241-7700D386E692}"/>
                </a:ext>
              </a:extLst>
            </p:cNvPr>
            <p:cNvGrpSpPr/>
            <p:nvPr/>
          </p:nvGrpSpPr>
          <p:grpSpPr bwMode="gray">
            <a:xfrm>
              <a:off x="5818660" y="2796940"/>
              <a:ext cx="514487" cy="235348"/>
              <a:chOff x="4701343" y="1940627"/>
              <a:chExt cx="514487" cy="235348"/>
            </a:xfrm>
          </p:grpSpPr>
          <p:sp>
            <p:nvSpPr>
              <p:cNvPr id="38" name="Freeform 61">
                <a:extLst>
                  <a:ext uri="{FF2B5EF4-FFF2-40B4-BE49-F238E27FC236}">
                    <a16:creationId xmlns="" xmlns:a16="http://schemas.microsoft.com/office/drawing/2014/main" id="{9ADFC664-9C8F-4C26-B402-D498DD19D969}"/>
                  </a:ext>
                </a:extLst>
              </p:cNvPr>
              <p:cNvSpPr>
                <a:spLocks/>
              </p:cNvSpPr>
              <p:nvPr/>
            </p:nvSpPr>
            <p:spPr bwMode="gray">
              <a:xfrm>
                <a:off x="4701343" y="1940627"/>
                <a:ext cx="514487" cy="165380"/>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chemeClr val="bg1">
                  <a:lumMod val="8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39" name="Freeform 60">
                <a:extLst>
                  <a:ext uri="{FF2B5EF4-FFF2-40B4-BE49-F238E27FC236}">
                    <a16:creationId xmlns="" xmlns:a16="http://schemas.microsoft.com/office/drawing/2014/main" id="{467AA4CE-EE64-44A7-AE32-8B7C4F3C6329}"/>
                  </a:ext>
                </a:extLst>
              </p:cNvPr>
              <p:cNvSpPr>
                <a:spLocks/>
              </p:cNvSpPr>
              <p:nvPr/>
            </p:nvSpPr>
            <p:spPr bwMode="gray">
              <a:xfrm>
                <a:off x="4721820" y="2031091"/>
                <a:ext cx="472253" cy="144884"/>
              </a:xfrm>
              <a:custGeom>
                <a:avLst/>
                <a:gdLst/>
                <a:ahLst/>
                <a:cxnLst>
                  <a:cxn ang="0">
                    <a:pos x="156" y="0"/>
                  </a:cxn>
                  <a:cxn ang="0">
                    <a:pos x="0" y="0"/>
                  </a:cxn>
                  <a:cxn ang="0">
                    <a:pos x="0" y="37"/>
                  </a:cxn>
                  <a:cxn ang="0">
                    <a:pos x="1" y="37"/>
                  </a:cxn>
                  <a:cxn ang="0">
                    <a:pos x="23" y="70"/>
                  </a:cxn>
                  <a:cxn ang="0">
                    <a:pos x="133" y="70"/>
                  </a:cxn>
                  <a:cxn ang="0">
                    <a:pos x="156" y="37"/>
                  </a:cxn>
                  <a:cxn ang="0">
                    <a:pos x="156" y="37"/>
                  </a:cxn>
                  <a:cxn ang="0">
                    <a:pos x="156" y="0"/>
                  </a:cxn>
                </a:cxnLst>
                <a:rect l="0" t="0" r="r" b="b"/>
                <a:pathLst>
                  <a:path w="156" h="87">
                    <a:moveTo>
                      <a:pt x="156" y="0"/>
                    </a:moveTo>
                    <a:cubicBezTo>
                      <a:pt x="0" y="0"/>
                      <a:pt x="0" y="0"/>
                      <a:pt x="0" y="0"/>
                    </a:cubicBezTo>
                    <a:cubicBezTo>
                      <a:pt x="0" y="37"/>
                      <a:pt x="0" y="37"/>
                      <a:pt x="0" y="37"/>
                    </a:cubicBezTo>
                    <a:cubicBezTo>
                      <a:pt x="1" y="37"/>
                      <a:pt x="1" y="37"/>
                      <a:pt x="1" y="37"/>
                    </a:cubicBezTo>
                    <a:cubicBezTo>
                      <a:pt x="0" y="49"/>
                      <a:pt x="7" y="61"/>
                      <a:pt x="23" y="70"/>
                    </a:cubicBezTo>
                    <a:cubicBezTo>
                      <a:pt x="53" y="87"/>
                      <a:pt x="103" y="87"/>
                      <a:pt x="133" y="70"/>
                    </a:cubicBezTo>
                    <a:cubicBezTo>
                      <a:pt x="149" y="61"/>
                      <a:pt x="156" y="49"/>
                      <a:pt x="156" y="37"/>
                    </a:cubicBezTo>
                    <a:cubicBezTo>
                      <a:pt x="156" y="37"/>
                      <a:pt x="156" y="37"/>
                      <a:pt x="156" y="37"/>
                    </a:cubicBezTo>
                    <a:lnTo>
                      <a:pt x="156" y="0"/>
                    </a:lnTo>
                    <a:close/>
                  </a:path>
                </a:pathLst>
              </a:custGeom>
              <a:solidFill>
                <a:schemeClr val="bg1">
                  <a:lumMod val="7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40" name="Freeform 62">
                <a:extLst>
                  <a:ext uri="{FF2B5EF4-FFF2-40B4-BE49-F238E27FC236}">
                    <a16:creationId xmlns="" xmlns:a16="http://schemas.microsoft.com/office/drawing/2014/main" id="{B4ADC4CA-E4C2-4D12-BD86-50D64B5721EB}"/>
                  </a:ext>
                </a:extLst>
              </p:cNvPr>
              <p:cNvSpPr>
                <a:spLocks noEditPoints="1"/>
              </p:cNvSpPr>
              <p:nvPr/>
            </p:nvSpPr>
            <p:spPr bwMode="gray">
              <a:xfrm>
                <a:off x="4834444" y="1973844"/>
                <a:ext cx="250844" cy="96825"/>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grpSp>
        <p:grpSp>
          <p:nvGrpSpPr>
            <p:cNvPr id="26" name="组合 25">
              <a:extLst>
                <a:ext uri="{FF2B5EF4-FFF2-40B4-BE49-F238E27FC236}">
                  <a16:creationId xmlns="" xmlns:a16="http://schemas.microsoft.com/office/drawing/2014/main" id="{641CF7E1-6583-4010-9E0C-DF7061FED657}"/>
                </a:ext>
              </a:extLst>
            </p:cNvPr>
            <p:cNvGrpSpPr/>
            <p:nvPr/>
          </p:nvGrpSpPr>
          <p:grpSpPr bwMode="gray">
            <a:xfrm>
              <a:off x="5832377" y="1958217"/>
              <a:ext cx="514487" cy="235348"/>
              <a:chOff x="4701343" y="1940627"/>
              <a:chExt cx="514487" cy="235348"/>
            </a:xfrm>
          </p:grpSpPr>
          <p:sp>
            <p:nvSpPr>
              <p:cNvPr id="35" name="Freeform 61">
                <a:extLst>
                  <a:ext uri="{FF2B5EF4-FFF2-40B4-BE49-F238E27FC236}">
                    <a16:creationId xmlns="" xmlns:a16="http://schemas.microsoft.com/office/drawing/2014/main" id="{7E9CCDF7-3F91-467A-B3E3-DA28B4439670}"/>
                  </a:ext>
                </a:extLst>
              </p:cNvPr>
              <p:cNvSpPr>
                <a:spLocks/>
              </p:cNvSpPr>
              <p:nvPr/>
            </p:nvSpPr>
            <p:spPr bwMode="gray">
              <a:xfrm>
                <a:off x="4701343" y="1940627"/>
                <a:ext cx="514487" cy="165380"/>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chemeClr val="bg1">
                  <a:lumMod val="8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36" name="Freeform 60">
                <a:extLst>
                  <a:ext uri="{FF2B5EF4-FFF2-40B4-BE49-F238E27FC236}">
                    <a16:creationId xmlns="" xmlns:a16="http://schemas.microsoft.com/office/drawing/2014/main" id="{71F5AFD5-B375-44B8-A2D8-ED78AC2D0AF7}"/>
                  </a:ext>
                </a:extLst>
              </p:cNvPr>
              <p:cNvSpPr>
                <a:spLocks/>
              </p:cNvSpPr>
              <p:nvPr/>
            </p:nvSpPr>
            <p:spPr bwMode="gray">
              <a:xfrm>
                <a:off x="4721820" y="2031091"/>
                <a:ext cx="472253" cy="144884"/>
              </a:xfrm>
              <a:custGeom>
                <a:avLst/>
                <a:gdLst/>
                <a:ahLst/>
                <a:cxnLst>
                  <a:cxn ang="0">
                    <a:pos x="156" y="0"/>
                  </a:cxn>
                  <a:cxn ang="0">
                    <a:pos x="0" y="0"/>
                  </a:cxn>
                  <a:cxn ang="0">
                    <a:pos x="0" y="37"/>
                  </a:cxn>
                  <a:cxn ang="0">
                    <a:pos x="1" y="37"/>
                  </a:cxn>
                  <a:cxn ang="0">
                    <a:pos x="23" y="70"/>
                  </a:cxn>
                  <a:cxn ang="0">
                    <a:pos x="133" y="70"/>
                  </a:cxn>
                  <a:cxn ang="0">
                    <a:pos x="156" y="37"/>
                  </a:cxn>
                  <a:cxn ang="0">
                    <a:pos x="156" y="37"/>
                  </a:cxn>
                  <a:cxn ang="0">
                    <a:pos x="156" y="0"/>
                  </a:cxn>
                </a:cxnLst>
                <a:rect l="0" t="0" r="r" b="b"/>
                <a:pathLst>
                  <a:path w="156" h="87">
                    <a:moveTo>
                      <a:pt x="156" y="0"/>
                    </a:moveTo>
                    <a:cubicBezTo>
                      <a:pt x="0" y="0"/>
                      <a:pt x="0" y="0"/>
                      <a:pt x="0" y="0"/>
                    </a:cubicBezTo>
                    <a:cubicBezTo>
                      <a:pt x="0" y="37"/>
                      <a:pt x="0" y="37"/>
                      <a:pt x="0" y="37"/>
                    </a:cubicBezTo>
                    <a:cubicBezTo>
                      <a:pt x="1" y="37"/>
                      <a:pt x="1" y="37"/>
                      <a:pt x="1" y="37"/>
                    </a:cubicBezTo>
                    <a:cubicBezTo>
                      <a:pt x="0" y="49"/>
                      <a:pt x="7" y="61"/>
                      <a:pt x="23" y="70"/>
                    </a:cubicBezTo>
                    <a:cubicBezTo>
                      <a:pt x="53" y="87"/>
                      <a:pt x="103" y="87"/>
                      <a:pt x="133" y="70"/>
                    </a:cubicBezTo>
                    <a:cubicBezTo>
                      <a:pt x="149" y="61"/>
                      <a:pt x="156" y="49"/>
                      <a:pt x="156" y="37"/>
                    </a:cubicBezTo>
                    <a:cubicBezTo>
                      <a:pt x="156" y="37"/>
                      <a:pt x="156" y="37"/>
                      <a:pt x="156" y="37"/>
                    </a:cubicBezTo>
                    <a:lnTo>
                      <a:pt x="156" y="0"/>
                    </a:lnTo>
                    <a:close/>
                  </a:path>
                </a:pathLst>
              </a:custGeom>
              <a:solidFill>
                <a:schemeClr val="bg1">
                  <a:lumMod val="7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37" name="Freeform 62">
                <a:extLst>
                  <a:ext uri="{FF2B5EF4-FFF2-40B4-BE49-F238E27FC236}">
                    <a16:creationId xmlns="" xmlns:a16="http://schemas.microsoft.com/office/drawing/2014/main" id="{3CF40C01-1D67-43E3-BD06-B61DD133402E}"/>
                  </a:ext>
                </a:extLst>
              </p:cNvPr>
              <p:cNvSpPr>
                <a:spLocks noEditPoints="1"/>
              </p:cNvSpPr>
              <p:nvPr/>
            </p:nvSpPr>
            <p:spPr bwMode="gray">
              <a:xfrm>
                <a:off x="4834444" y="1973844"/>
                <a:ext cx="250844" cy="96825"/>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grpSp>
        <p:grpSp>
          <p:nvGrpSpPr>
            <p:cNvPr id="27" name="组合 26">
              <a:extLst>
                <a:ext uri="{FF2B5EF4-FFF2-40B4-BE49-F238E27FC236}">
                  <a16:creationId xmlns="" xmlns:a16="http://schemas.microsoft.com/office/drawing/2014/main" id="{21C8F23B-6C70-4174-BA3D-DC77E56B5292}"/>
                </a:ext>
              </a:extLst>
            </p:cNvPr>
            <p:cNvGrpSpPr/>
            <p:nvPr/>
          </p:nvGrpSpPr>
          <p:grpSpPr bwMode="gray">
            <a:xfrm>
              <a:off x="6077549" y="2391115"/>
              <a:ext cx="514487" cy="235348"/>
              <a:chOff x="4701343" y="1940627"/>
              <a:chExt cx="514487" cy="235348"/>
            </a:xfrm>
          </p:grpSpPr>
          <p:sp>
            <p:nvSpPr>
              <p:cNvPr id="32" name="Freeform 61">
                <a:extLst>
                  <a:ext uri="{FF2B5EF4-FFF2-40B4-BE49-F238E27FC236}">
                    <a16:creationId xmlns="" xmlns:a16="http://schemas.microsoft.com/office/drawing/2014/main" id="{540C8587-A322-44C0-BFE2-F8C4FE929E28}"/>
                  </a:ext>
                </a:extLst>
              </p:cNvPr>
              <p:cNvSpPr>
                <a:spLocks/>
              </p:cNvSpPr>
              <p:nvPr/>
            </p:nvSpPr>
            <p:spPr bwMode="gray">
              <a:xfrm>
                <a:off x="4701343" y="1940627"/>
                <a:ext cx="514487" cy="165380"/>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chemeClr val="bg1">
                  <a:lumMod val="8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33" name="Freeform 60">
                <a:extLst>
                  <a:ext uri="{FF2B5EF4-FFF2-40B4-BE49-F238E27FC236}">
                    <a16:creationId xmlns="" xmlns:a16="http://schemas.microsoft.com/office/drawing/2014/main" id="{CF8BD893-5020-48AE-A224-5F11913766FB}"/>
                  </a:ext>
                </a:extLst>
              </p:cNvPr>
              <p:cNvSpPr>
                <a:spLocks/>
              </p:cNvSpPr>
              <p:nvPr/>
            </p:nvSpPr>
            <p:spPr bwMode="gray">
              <a:xfrm>
                <a:off x="4721820" y="2031091"/>
                <a:ext cx="472253" cy="144884"/>
              </a:xfrm>
              <a:custGeom>
                <a:avLst/>
                <a:gdLst/>
                <a:ahLst/>
                <a:cxnLst>
                  <a:cxn ang="0">
                    <a:pos x="156" y="0"/>
                  </a:cxn>
                  <a:cxn ang="0">
                    <a:pos x="0" y="0"/>
                  </a:cxn>
                  <a:cxn ang="0">
                    <a:pos x="0" y="37"/>
                  </a:cxn>
                  <a:cxn ang="0">
                    <a:pos x="1" y="37"/>
                  </a:cxn>
                  <a:cxn ang="0">
                    <a:pos x="23" y="70"/>
                  </a:cxn>
                  <a:cxn ang="0">
                    <a:pos x="133" y="70"/>
                  </a:cxn>
                  <a:cxn ang="0">
                    <a:pos x="156" y="37"/>
                  </a:cxn>
                  <a:cxn ang="0">
                    <a:pos x="156" y="37"/>
                  </a:cxn>
                  <a:cxn ang="0">
                    <a:pos x="156" y="0"/>
                  </a:cxn>
                </a:cxnLst>
                <a:rect l="0" t="0" r="r" b="b"/>
                <a:pathLst>
                  <a:path w="156" h="87">
                    <a:moveTo>
                      <a:pt x="156" y="0"/>
                    </a:moveTo>
                    <a:cubicBezTo>
                      <a:pt x="0" y="0"/>
                      <a:pt x="0" y="0"/>
                      <a:pt x="0" y="0"/>
                    </a:cubicBezTo>
                    <a:cubicBezTo>
                      <a:pt x="0" y="37"/>
                      <a:pt x="0" y="37"/>
                      <a:pt x="0" y="37"/>
                    </a:cubicBezTo>
                    <a:cubicBezTo>
                      <a:pt x="1" y="37"/>
                      <a:pt x="1" y="37"/>
                      <a:pt x="1" y="37"/>
                    </a:cubicBezTo>
                    <a:cubicBezTo>
                      <a:pt x="0" y="49"/>
                      <a:pt x="7" y="61"/>
                      <a:pt x="23" y="70"/>
                    </a:cubicBezTo>
                    <a:cubicBezTo>
                      <a:pt x="53" y="87"/>
                      <a:pt x="103" y="87"/>
                      <a:pt x="133" y="70"/>
                    </a:cubicBezTo>
                    <a:cubicBezTo>
                      <a:pt x="149" y="61"/>
                      <a:pt x="156" y="49"/>
                      <a:pt x="156" y="37"/>
                    </a:cubicBezTo>
                    <a:cubicBezTo>
                      <a:pt x="156" y="37"/>
                      <a:pt x="156" y="37"/>
                      <a:pt x="156" y="37"/>
                    </a:cubicBezTo>
                    <a:lnTo>
                      <a:pt x="156" y="0"/>
                    </a:lnTo>
                    <a:close/>
                  </a:path>
                </a:pathLst>
              </a:custGeom>
              <a:solidFill>
                <a:schemeClr val="bg1">
                  <a:lumMod val="7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34" name="Freeform 62">
                <a:extLst>
                  <a:ext uri="{FF2B5EF4-FFF2-40B4-BE49-F238E27FC236}">
                    <a16:creationId xmlns="" xmlns:a16="http://schemas.microsoft.com/office/drawing/2014/main" id="{A05900F3-50C8-4317-B06C-4874E2741A8D}"/>
                  </a:ext>
                </a:extLst>
              </p:cNvPr>
              <p:cNvSpPr>
                <a:spLocks noEditPoints="1"/>
              </p:cNvSpPr>
              <p:nvPr/>
            </p:nvSpPr>
            <p:spPr bwMode="gray">
              <a:xfrm>
                <a:off x="4834444" y="1973844"/>
                <a:ext cx="250844" cy="96825"/>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grpSp>
        <p:grpSp>
          <p:nvGrpSpPr>
            <p:cNvPr id="28" name="组合 27">
              <a:extLst>
                <a:ext uri="{FF2B5EF4-FFF2-40B4-BE49-F238E27FC236}">
                  <a16:creationId xmlns="" xmlns:a16="http://schemas.microsoft.com/office/drawing/2014/main" id="{010A7C95-8213-439D-ADF0-3BBA6B567339}"/>
                </a:ext>
              </a:extLst>
            </p:cNvPr>
            <p:cNvGrpSpPr/>
            <p:nvPr/>
          </p:nvGrpSpPr>
          <p:grpSpPr bwMode="gray">
            <a:xfrm>
              <a:off x="4278555" y="2391115"/>
              <a:ext cx="514487" cy="235348"/>
              <a:chOff x="4701343" y="1940627"/>
              <a:chExt cx="514487" cy="235348"/>
            </a:xfrm>
          </p:grpSpPr>
          <p:sp>
            <p:nvSpPr>
              <p:cNvPr id="29" name="Freeform 61">
                <a:extLst>
                  <a:ext uri="{FF2B5EF4-FFF2-40B4-BE49-F238E27FC236}">
                    <a16:creationId xmlns="" xmlns:a16="http://schemas.microsoft.com/office/drawing/2014/main" id="{B71BAB44-6698-42FA-B192-B541F633BE95}"/>
                  </a:ext>
                </a:extLst>
              </p:cNvPr>
              <p:cNvSpPr>
                <a:spLocks/>
              </p:cNvSpPr>
              <p:nvPr/>
            </p:nvSpPr>
            <p:spPr bwMode="gray">
              <a:xfrm>
                <a:off x="4701343" y="1940627"/>
                <a:ext cx="514487" cy="165380"/>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chemeClr val="bg1">
                  <a:lumMod val="8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30" name="Freeform 60">
                <a:extLst>
                  <a:ext uri="{FF2B5EF4-FFF2-40B4-BE49-F238E27FC236}">
                    <a16:creationId xmlns="" xmlns:a16="http://schemas.microsoft.com/office/drawing/2014/main" id="{3338F958-83F2-4E39-BD70-EDA995181171}"/>
                  </a:ext>
                </a:extLst>
              </p:cNvPr>
              <p:cNvSpPr>
                <a:spLocks/>
              </p:cNvSpPr>
              <p:nvPr/>
            </p:nvSpPr>
            <p:spPr bwMode="gray">
              <a:xfrm>
                <a:off x="4721820" y="2031091"/>
                <a:ext cx="472253" cy="144884"/>
              </a:xfrm>
              <a:custGeom>
                <a:avLst/>
                <a:gdLst/>
                <a:ahLst/>
                <a:cxnLst>
                  <a:cxn ang="0">
                    <a:pos x="156" y="0"/>
                  </a:cxn>
                  <a:cxn ang="0">
                    <a:pos x="0" y="0"/>
                  </a:cxn>
                  <a:cxn ang="0">
                    <a:pos x="0" y="37"/>
                  </a:cxn>
                  <a:cxn ang="0">
                    <a:pos x="1" y="37"/>
                  </a:cxn>
                  <a:cxn ang="0">
                    <a:pos x="23" y="70"/>
                  </a:cxn>
                  <a:cxn ang="0">
                    <a:pos x="133" y="70"/>
                  </a:cxn>
                  <a:cxn ang="0">
                    <a:pos x="156" y="37"/>
                  </a:cxn>
                  <a:cxn ang="0">
                    <a:pos x="156" y="37"/>
                  </a:cxn>
                  <a:cxn ang="0">
                    <a:pos x="156" y="0"/>
                  </a:cxn>
                </a:cxnLst>
                <a:rect l="0" t="0" r="r" b="b"/>
                <a:pathLst>
                  <a:path w="156" h="87">
                    <a:moveTo>
                      <a:pt x="156" y="0"/>
                    </a:moveTo>
                    <a:cubicBezTo>
                      <a:pt x="0" y="0"/>
                      <a:pt x="0" y="0"/>
                      <a:pt x="0" y="0"/>
                    </a:cubicBezTo>
                    <a:cubicBezTo>
                      <a:pt x="0" y="37"/>
                      <a:pt x="0" y="37"/>
                      <a:pt x="0" y="37"/>
                    </a:cubicBezTo>
                    <a:cubicBezTo>
                      <a:pt x="1" y="37"/>
                      <a:pt x="1" y="37"/>
                      <a:pt x="1" y="37"/>
                    </a:cubicBezTo>
                    <a:cubicBezTo>
                      <a:pt x="0" y="49"/>
                      <a:pt x="7" y="61"/>
                      <a:pt x="23" y="70"/>
                    </a:cubicBezTo>
                    <a:cubicBezTo>
                      <a:pt x="53" y="87"/>
                      <a:pt x="103" y="87"/>
                      <a:pt x="133" y="70"/>
                    </a:cubicBezTo>
                    <a:cubicBezTo>
                      <a:pt x="149" y="61"/>
                      <a:pt x="156" y="49"/>
                      <a:pt x="156" y="37"/>
                    </a:cubicBezTo>
                    <a:cubicBezTo>
                      <a:pt x="156" y="37"/>
                      <a:pt x="156" y="37"/>
                      <a:pt x="156" y="37"/>
                    </a:cubicBezTo>
                    <a:lnTo>
                      <a:pt x="156" y="0"/>
                    </a:lnTo>
                    <a:close/>
                  </a:path>
                </a:pathLst>
              </a:custGeom>
              <a:solidFill>
                <a:schemeClr val="bg1">
                  <a:lumMod val="75000"/>
                </a:schemeClr>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sp>
            <p:nvSpPr>
              <p:cNvPr id="31" name="Freeform 62">
                <a:extLst>
                  <a:ext uri="{FF2B5EF4-FFF2-40B4-BE49-F238E27FC236}">
                    <a16:creationId xmlns="" xmlns:a16="http://schemas.microsoft.com/office/drawing/2014/main" id="{5A97B65E-DC2A-4B94-808D-2949EBEDD48A}"/>
                  </a:ext>
                </a:extLst>
              </p:cNvPr>
              <p:cNvSpPr>
                <a:spLocks noEditPoints="1"/>
              </p:cNvSpPr>
              <p:nvPr/>
            </p:nvSpPr>
            <p:spPr bwMode="gray">
              <a:xfrm>
                <a:off x="4834444" y="1973844"/>
                <a:ext cx="250844" cy="96825"/>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91449" tIns="45724" rIns="91449" bIns="45724" numCol="1" anchor="t" anchorCtr="0" compatLnSpc="1">
                <a:prstTxWarp prst="textNoShape">
                  <a:avLst/>
                </a:prstTxWarp>
                <a:noAutofit/>
              </a:bodyPr>
              <a:lstStyle/>
              <a:p>
                <a:pPr defTabSz="1219272" fontAlgn="ctr"/>
                <a:endParaRPr lang="en-US" altLang="zh-CN" sz="1200" dirty="0">
                  <a:solidFill>
                    <a:prstClr val="black"/>
                  </a:solidFill>
                  <a:latin typeface="Huawei Sans" panose="020C0503030203020204" pitchFamily="34" charset="0"/>
                  <a:cs typeface="Arial" panose="020B0604020202020204" pitchFamily="34" charset="0"/>
                </a:endParaRPr>
              </a:p>
            </p:txBody>
          </p:sp>
        </p:grpSp>
      </p:grpSp>
      <p:pic>
        <p:nvPicPr>
          <p:cNvPr id="59" name="Picture 192">
            <a:extLst>
              <a:ext uri="{FF2B5EF4-FFF2-40B4-BE49-F238E27FC236}">
                <a16:creationId xmlns="" xmlns:a16="http://schemas.microsoft.com/office/drawing/2014/main" id="{BA0B8562-7FDE-4CC4-A5C6-CC7326587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84348" y="2685096"/>
            <a:ext cx="1925578" cy="364589"/>
          </a:xfrm>
          <a:prstGeom prst="rect">
            <a:avLst/>
          </a:prstGeom>
        </p:spPr>
      </p:pic>
      <p:cxnSp>
        <p:nvCxnSpPr>
          <p:cNvPr id="60" name="直接连接符 59">
            <a:extLst>
              <a:ext uri="{FF2B5EF4-FFF2-40B4-BE49-F238E27FC236}">
                <a16:creationId xmlns="" xmlns:a16="http://schemas.microsoft.com/office/drawing/2014/main" id="{88C8AF2D-87A6-4704-9FF0-6440F1EBDB77}"/>
              </a:ext>
            </a:extLst>
          </p:cNvPr>
          <p:cNvCxnSpPr>
            <a:cxnSpLocks/>
          </p:cNvCxnSpPr>
          <p:nvPr/>
        </p:nvCxnSpPr>
        <p:spPr bwMode="gray">
          <a:xfrm flipH="1">
            <a:off x="3601763" y="4235272"/>
            <a:ext cx="290164" cy="771132"/>
          </a:xfrm>
          <a:prstGeom prst="line">
            <a:avLst/>
          </a:prstGeom>
          <a:noFill/>
          <a:ln>
            <a:solidFill>
              <a:srgbClr val="4F81B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a:extLst>
              <a:ext uri="{FF2B5EF4-FFF2-40B4-BE49-F238E27FC236}">
                <a16:creationId xmlns="" xmlns:a16="http://schemas.microsoft.com/office/drawing/2014/main" id="{1FEB7E0A-5B8D-4F5E-9B3F-E107EAA6FB8E}"/>
              </a:ext>
            </a:extLst>
          </p:cNvPr>
          <p:cNvCxnSpPr>
            <a:cxnSpLocks/>
          </p:cNvCxnSpPr>
          <p:nvPr/>
        </p:nvCxnSpPr>
        <p:spPr bwMode="gray">
          <a:xfrm flipH="1">
            <a:off x="5852252" y="4235272"/>
            <a:ext cx="320386" cy="771132"/>
          </a:xfrm>
          <a:prstGeom prst="line">
            <a:avLst/>
          </a:prstGeom>
          <a:noFill/>
          <a:ln>
            <a:solidFill>
              <a:srgbClr val="4F81B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a:extLst>
              <a:ext uri="{FF2B5EF4-FFF2-40B4-BE49-F238E27FC236}">
                <a16:creationId xmlns="" xmlns:a16="http://schemas.microsoft.com/office/drawing/2014/main" id="{16064CD1-2499-474C-A975-5D3A730EE883}"/>
              </a:ext>
            </a:extLst>
          </p:cNvPr>
          <p:cNvCxnSpPr>
            <a:cxnSpLocks/>
            <a:stCxn id="78" idx="3"/>
            <a:endCxn id="81" idx="1"/>
          </p:cNvCxnSpPr>
          <p:nvPr/>
        </p:nvCxnSpPr>
        <p:spPr bwMode="gray">
          <a:xfrm>
            <a:off x="2088715" y="4068430"/>
            <a:ext cx="5598240" cy="0"/>
          </a:xfrm>
          <a:prstGeom prst="line">
            <a:avLst/>
          </a:prstGeom>
          <a:noFill/>
          <a:ln w="12700">
            <a:solidFill>
              <a:srgbClr val="4F81B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a:extLst>
              <a:ext uri="{FF2B5EF4-FFF2-40B4-BE49-F238E27FC236}">
                <a16:creationId xmlns="" xmlns:a16="http://schemas.microsoft.com/office/drawing/2014/main" id="{3317068D-429D-437D-A43B-A7A20345CD65}"/>
              </a:ext>
            </a:extLst>
          </p:cNvPr>
          <p:cNvCxnSpPr>
            <a:cxnSpLocks/>
            <a:stCxn id="85" idx="3"/>
            <a:endCxn id="82" idx="1"/>
          </p:cNvCxnSpPr>
          <p:nvPr/>
        </p:nvCxnSpPr>
        <p:spPr bwMode="gray">
          <a:xfrm>
            <a:off x="2089990" y="5149111"/>
            <a:ext cx="5596965" cy="0"/>
          </a:xfrm>
          <a:prstGeom prst="line">
            <a:avLst/>
          </a:prstGeom>
          <a:noFill/>
          <a:ln w="12700">
            <a:solidFill>
              <a:srgbClr val="4F81B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63">
            <a:extLst>
              <a:ext uri="{FF2B5EF4-FFF2-40B4-BE49-F238E27FC236}">
                <a16:creationId xmlns="" xmlns:a16="http://schemas.microsoft.com/office/drawing/2014/main" id="{4CBD9613-5D73-429D-A143-0B7E20AA7026}"/>
              </a:ext>
            </a:extLst>
          </p:cNvPr>
          <p:cNvCxnSpPr>
            <a:cxnSpLocks/>
            <a:stCxn id="78" idx="2"/>
            <a:endCxn id="85" idx="0"/>
          </p:cNvCxnSpPr>
          <p:nvPr/>
        </p:nvCxnSpPr>
        <p:spPr bwMode="gray">
          <a:xfrm>
            <a:off x="1877121" y="4240354"/>
            <a:ext cx="1275" cy="736833"/>
          </a:xfrm>
          <a:prstGeom prst="line">
            <a:avLst/>
          </a:prstGeom>
          <a:noFill/>
          <a:ln>
            <a:solidFill>
              <a:srgbClr val="4F81B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64">
            <a:extLst>
              <a:ext uri="{FF2B5EF4-FFF2-40B4-BE49-F238E27FC236}">
                <a16:creationId xmlns="" xmlns:a16="http://schemas.microsoft.com/office/drawing/2014/main" id="{EA90987D-E22A-446B-8A6E-A567569DD4DF}"/>
              </a:ext>
            </a:extLst>
          </p:cNvPr>
          <p:cNvCxnSpPr>
            <a:cxnSpLocks/>
          </p:cNvCxnSpPr>
          <p:nvPr/>
        </p:nvCxnSpPr>
        <p:spPr bwMode="gray">
          <a:xfrm flipH="1">
            <a:off x="7881106" y="4235272"/>
            <a:ext cx="0" cy="771132"/>
          </a:xfrm>
          <a:prstGeom prst="line">
            <a:avLst/>
          </a:prstGeom>
          <a:noFill/>
          <a:ln>
            <a:solidFill>
              <a:srgbClr val="4F81BD"/>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 Box 101">
            <a:extLst>
              <a:ext uri="{FF2B5EF4-FFF2-40B4-BE49-F238E27FC236}">
                <a16:creationId xmlns="" xmlns:a16="http://schemas.microsoft.com/office/drawing/2014/main" id="{315A2C87-D294-43E8-AFF9-3A4250258A4D}"/>
              </a:ext>
            </a:extLst>
          </p:cNvPr>
          <p:cNvSpPr txBox="1">
            <a:spLocks noChangeArrowheads="1"/>
          </p:cNvSpPr>
          <p:nvPr/>
        </p:nvSpPr>
        <p:spPr bwMode="gray">
          <a:xfrm>
            <a:off x="1189148" y="4082308"/>
            <a:ext cx="391280" cy="260400"/>
          </a:xfrm>
          <a:prstGeom prst="rect">
            <a:avLst/>
          </a:prstGeom>
          <a:noFill/>
          <a:ln w="9525" algn="ctr">
            <a:noFill/>
            <a:miter lim="800000"/>
          </a:ln>
        </p:spPr>
        <p:txBody>
          <a:bodyPr wrap="square" lIns="44523" tIns="22261" rIns="44523" bIns="22261">
            <a:noAutofit/>
          </a:bodyPr>
          <a:lstStyle/>
          <a:p>
            <a:pPr marL="0" marR="0" lvl="0" indent="0" defTabSz="450605"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rPr>
              <a:t>PE1</a:t>
            </a:r>
          </a:p>
        </p:txBody>
      </p:sp>
      <p:sp>
        <p:nvSpPr>
          <p:cNvPr id="67" name="Text Box 101">
            <a:extLst>
              <a:ext uri="{FF2B5EF4-FFF2-40B4-BE49-F238E27FC236}">
                <a16:creationId xmlns="" xmlns:a16="http://schemas.microsoft.com/office/drawing/2014/main" id="{00567163-DB2D-47A4-A37F-6B03336DF519}"/>
              </a:ext>
            </a:extLst>
          </p:cNvPr>
          <p:cNvSpPr txBox="1">
            <a:spLocks noChangeArrowheads="1"/>
          </p:cNvSpPr>
          <p:nvPr/>
        </p:nvSpPr>
        <p:spPr bwMode="gray">
          <a:xfrm>
            <a:off x="1180821" y="4870810"/>
            <a:ext cx="391280" cy="260400"/>
          </a:xfrm>
          <a:prstGeom prst="rect">
            <a:avLst/>
          </a:prstGeom>
          <a:noFill/>
          <a:ln w="9525" algn="ctr">
            <a:noFill/>
            <a:miter lim="800000"/>
          </a:ln>
        </p:spPr>
        <p:txBody>
          <a:bodyPr wrap="square" lIns="44523" tIns="22261" rIns="44523" bIns="22261">
            <a:noAutofit/>
          </a:bodyPr>
          <a:lstStyle/>
          <a:p>
            <a:pPr marL="0" marR="0" lvl="0" indent="0" defTabSz="450605"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rPr>
              <a:t>PE2</a:t>
            </a:r>
          </a:p>
        </p:txBody>
      </p:sp>
      <p:sp>
        <p:nvSpPr>
          <p:cNvPr id="68" name="Text Box 101">
            <a:extLst>
              <a:ext uri="{FF2B5EF4-FFF2-40B4-BE49-F238E27FC236}">
                <a16:creationId xmlns="" xmlns:a16="http://schemas.microsoft.com/office/drawing/2014/main" id="{E1D1B4DA-1B71-48C1-8EF4-B6DC39B06A5F}"/>
              </a:ext>
            </a:extLst>
          </p:cNvPr>
          <p:cNvSpPr txBox="1">
            <a:spLocks noChangeArrowheads="1"/>
          </p:cNvSpPr>
          <p:nvPr/>
        </p:nvSpPr>
        <p:spPr bwMode="gray">
          <a:xfrm>
            <a:off x="5984610" y="3448006"/>
            <a:ext cx="293497" cy="260400"/>
          </a:xfrm>
          <a:prstGeom prst="rect">
            <a:avLst/>
          </a:prstGeom>
          <a:noFill/>
          <a:ln w="9525" algn="ctr">
            <a:noFill/>
            <a:miter lim="800000"/>
          </a:ln>
        </p:spPr>
        <p:txBody>
          <a:bodyPr wrap="square" lIns="44523" tIns="22261" rIns="44523" bIns="22261">
            <a:noAutofit/>
          </a:bodyPr>
          <a:lstStyle/>
          <a:p>
            <a:pPr marL="0" marR="0" lvl="0" indent="0" defTabSz="450605"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rPr>
              <a:t>P3</a:t>
            </a:r>
          </a:p>
        </p:txBody>
      </p:sp>
      <p:sp>
        <p:nvSpPr>
          <p:cNvPr id="69" name="Text Box 101">
            <a:extLst>
              <a:ext uri="{FF2B5EF4-FFF2-40B4-BE49-F238E27FC236}">
                <a16:creationId xmlns="" xmlns:a16="http://schemas.microsoft.com/office/drawing/2014/main" id="{55920FE6-7004-4FE8-90EA-E7280F4DE465}"/>
              </a:ext>
            </a:extLst>
          </p:cNvPr>
          <p:cNvSpPr txBox="1">
            <a:spLocks noChangeArrowheads="1"/>
          </p:cNvSpPr>
          <p:nvPr/>
        </p:nvSpPr>
        <p:spPr bwMode="gray">
          <a:xfrm>
            <a:off x="3719352" y="3404137"/>
            <a:ext cx="293497" cy="260400"/>
          </a:xfrm>
          <a:prstGeom prst="rect">
            <a:avLst/>
          </a:prstGeom>
          <a:noFill/>
          <a:ln w="9525" algn="ctr">
            <a:noFill/>
            <a:miter lim="800000"/>
          </a:ln>
        </p:spPr>
        <p:txBody>
          <a:bodyPr wrap="square" lIns="44523" tIns="22261" rIns="44523" bIns="22261">
            <a:noAutofit/>
          </a:bodyPr>
          <a:lstStyle/>
          <a:p>
            <a:pPr marL="0" marR="0" lvl="0" indent="0" defTabSz="450605"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rPr>
              <a:t>P1</a:t>
            </a:r>
          </a:p>
        </p:txBody>
      </p:sp>
      <p:sp>
        <p:nvSpPr>
          <p:cNvPr id="71" name="文本框 70">
            <a:extLst>
              <a:ext uri="{FF2B5EF4-FFF2-40B4-BE49-F238E27FC236}">
                <a16:creationId xmlns="" xmlns:a16="http://schemas.microsoft.com/office/drawing/2014/main" id="{89BC5CBC-F471-4DAA-AD49-90B8CA5C78BF}"/>
              </a:ext>
            </a:extLst>
          </p:cNvPr>
          <p:cNvSpPr txBox="1"/>
          <p:nvPr/>
        </p:nvSpPr>
        <p:spPr bwMode="gray">
          <a:xfrm>
            <a:off x="2099101" y="4114528"/>
            <a:ext cx="1473836" cy="307777"/>
          </a:xfrm>
          <a:prstGeom prst="rect">
            <a:avLst/>
          </a:prstGeom>
          <a:noFill/>
        </p:spPr>
        <p:txBody>
          <a:bodyPr wrap="square" rtlCol="0">
            <a:noAutofit/>
          </a:bodyPr>
          <a:lstStyle/>
          <a:p>
            <a:pPr marL="0" marR="0" lvl="0" indent="0" defTabSz="913997"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black"/>
                </a:solidFill>
                <a:uLnTx/>
                <a:uFillTx/>
                <a:latin typeface="Huawei Sans" panose="020C0503030203020204" pitchFamily="34" charset="0"/>
              </a:rPr>
              <a:t>Delay: </a:t>
            </a:r>
            <a:r>
              <a:rPr lang="en-US" sz="1400" dirty="0">
                <a:solidFill>
                  <a:prstClr val="black"/>
                </a:solidFill>
                <a:latin typeface="Huawei Sans" panose="020C0503030203020204" pitchFamily="34" charset="0"/>
              </a:rPr>
              <a:t>50 µs</a:t>
            </a:r>
          </a:p>
        </p:txBody>
      </p:sp>
      <p:sp>
        <p:nvSpPr>
          <p:cNvPr id="72" name="文本框 71">
            <a:extLst>
              <a:ext uri="{FF2B5EF4-FFF2-40B4-BE49-F238E27FC236}">
                <a16:creationId xmlns="" xmlns:a16="http://schemas.microsoft.com/office/drawing/2014/main" id="{DA40FBD3-6F60-4716-AE99-B641DDBF908C}"/>
              </a:ext>
            </a:extLst>
          </p:cNvPr>
          <p:cNvSpPr txBox="1"/>
          <p:nvPr/>
        </p:nvSpPr>
        <p:spPr bwMode="gray">
          <a:xfrm>
            <a:off x="2074182" y="5218806"/>
            <a:ext cx="1770537" cy="307777"/>
          </a:xfrm>
          <a:prstGeom prst="rect">
            <a:avLst/>
          </a:prstGeom>
          <a:noFill/>
        </p:spPr>
        <p:txBody>
          <a:bodyPr wrap="square" rtlCol="0">
            <a:noAutofit/>
          </a:bodyPr>
          <a:lstStyle/>
          <a:p>
            <a:pPr marL="0" marR="0" lvl="0" indent="0" defTabSz="913997"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black"/>
                </a:solidFill>
                <a:uLnTx/>
                <a:uFillTx/>
                <a:latin typeface="Huawei Sans" panose="020C0503030203020204" pitchFamily="34" charset="0"/>
              </a:rPr>
              <a:t>Delay: 50 µs</a:t>
            </a:r>
          </a:p>
        </p:txBody>
      </p:sp>
      <p:sp>
        <p:nvSpPr>
          <p:cNvPr id="73" name="文本框 72">
            <a:extLst>
              <a:ext uri="{FF2B5EF4-FFF2-40B4-BE49-F238E27FC236}">
                <a16:creationId xmlns="" xmlns:a16="http://schemas.microsoft.com/office/drawing/2014/main" id="{0D6208C7-8382-4C9E-A288-8504916A7CF1}"/>
              </a:ext>
            </a:extLst>
          </p:cNvPr>
          <p:cNvSpPr txBox="1"/>
          <p:nvPr/>
        </p:nvSpPr>
        <p:spPr bwMode="gray">
          <a:xfrm>
            <a:off x="4411256" y="4114528"/>
            <a:ext cx="1770537" cy="307777"/>
          </a:xfrm>
          <a:prstGeom prst="rect">
            <a:avLst/>
          </a:prstGeom>
          <a:noFill/>
        </p:spPr>
        <p:txBody>
          <a:bodyPr wrap="square" rtlCol="0">
            <a:noAutofit/>
          </a:bodyPr>
          <a:lstStyle/>
          <a:p>
            <a:pPr marL="0" marR="0" lvl="0" indent="0" defTabSz="913997"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C7000B"/>
                </a:solidFill>
                <a:uLnTx/>
                <a:uFillTx/>
                <a:latin typeface="Huawei Sans" panose="020C0503030203020204" pitchFamily="34" charset="0"/>
              </a:rPr>
              <a:t>Delay: </a:t>
            </a:r>
            <a:r>
              <a:rPr kumimoji="0" lang="en-US" sz="1400" b="1" i="0" u="none" strike="noStrike" cap="none" normalizeH="0" baseline="0" noProof="0" dirty="0">
                <a:ln>
                  <a:noFill/>
                </a:ln>
                <a:solidFill>
                  <a:srgbClr val="C7000B"/>
                </a:solidFill>
                <a:uLnTx/>
                <a:uFillTx/>
                <a:latin typeface="Huawei Sans" panose="020C0503030203020204" pitchFamily="34" charset="0"/>
              </a:rPr>
              <a:t>320 µs</a:t>
            </a:r>
          </a:p>
        </p:txBody>
      </p:sp>
      <p:sp>
        <p:nvSpPr>
          <p:cNvPr id="74" name="文本框 73">
            <a:extLst>
              <a:ext uri="{FF2B5EF4-FFF2-40B4-BE49-F238E27FC236}">
                <a16:creationId xmlns="" xmlns:a16="http://schemas.microsoft.com/office/drawing/2014/main" id="{2BD288A5-2A72-4C71-BA85-2AA927CFE8BA}"/>
              </a:ext>
            </a:extLst>
          </p:cNvPr>
          <p:cNvSpPr txBox="1"/>
          <p:nvPr/>
        </p:nvSpPr>
        <p:spPr bwMode="gray">
          <a:xfrm>
            <a:off x="6350003" y="4114528"/>
            <a:ext cx="1770538" cy="307777"/>
          </a:xfrm>
          <a:prstGeom prst="rect">
            <a:avLst/>
          </a:prstGeom>
          <a:noFill/>
        </p:spPr>
        <p:txBody>
          <a:bodyPr wrap="square" rtlCol="0">
            <a:noAutofit/>
          </a:bodyPr>
          <a:lstStyle/>
          <a:p>
            <a:pPr marL="0" marR="0" lvl="0" indent="0" defTabSz="913997"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black"/>
                </a:solidFill>
                <a:uLnTx/>
                <a:uFillTx/>
                <a:latin typeface="Huawei Sans" panose="020C0503030203020204" pitchFamily="34" charset="0"/>
              </a:rPr>
              <a:t>Delay: 150 µs</a:t>
            </a:r>
          </a:p>
        </p:txBody>
      </p:sp>
      <p:sp>
        <p:nvSpPr>
          <p:cNvPr id="75" name="文本框 74">
            <a:extLst>
              <a:ext uri="{FF2B5EF4-FFF2-40B4-BE49-F238E27FC236}">
                <a16:creationId xmlns="" xmlns:a16="http://schemas.microsoft.com/office/drawing/2014/main" id="{14BA9A42-4216-4DFB-A371-5337D9CDFCE8}"/>
              </a:ext>
            </a:extLst>
          </p:cNvPr>
          <p:cNvSpPr txBox="1"/>
          <p:nvPr/>
        </p:nvSpPr>
        <p:spPr bwMode="gray">
          <a:xfrm>
            <a:off x="6195860" y="5218806"/>
            <a:ext cx="1448982" cy="307777"/>
          </a:xfrm>
          <a:prstGeom prst="rect">
            <a:avLst/>
          </a:prstGeom>
          <a:noFill/>
        </p:spPr>
        <p:txBody>
          <a:bodyPr wrap="square" rtlCol="0">
            <a:noAutofit/>
          </a:bodyPr>
          <a:lstStyle/>
          <a:p>
            <a:pPr marL="0" marR="0" lvl="0" indent="0" defTabSz="913997"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black"/>
                </a:solidFill>
                <a:uLnTx/>
                <a:uFillTx/>
                <a:latin typeface="Huawei Sans" panose="020C0503030203020204" pitchFamily="34" charset="0"/>
              </a:rPr>
              <a:t>Delay: 50 µs</a:t>
            </a:r>
          </a:p>
        </p:txBody>
      </p:sp>
      <p:sp>
        <p:nvSpPr>
          <p:cNvPr id="76" name="文本框 75">
            <a:extLst>
              <a:ext uri="{FF2B5EF4-FFF2-40B4-BE49-F238E27FC236}">
                <a16:creationId xmlns="" xmlns:a16="http://schemas.microsoft.com/office/drawing/2014/main" id="{48CD910A-E2F9-432D-B8F8-602CC5023F78}"/>
              </a:ext>
            </a:extLst>
          </p:cNvPr>
          <p:cNvSpPr txBox="1"/>
          <p:nvPr/>
        </p:nvSpPr>
        <p:spPr bwMode="gray">
          <a:xfrm>
            <a:off x="4216841" y="4522199"/>
            <a:ext cx="1770537" cy="307777"/>
          </a:xfrm>
          <a:prstGeom prst="rect">
            <a:avLst/>
          </a:prstGeom>
          <a:noFill/>
        </p:spPr>
        <p:txBody>
          <a:bodyPr wrap="square" rtlCol="0">
            <a:noAutofit/>
          </a:bodyPr>
          <a:lstStyle/>
          <a:p>
            <a:pPr marL="0" marR="0" lvl="0" indent="0" defTabSz="913997"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00B050"/>
                </a:solidFill>
                <a:uLnTx/>
                <a:uFillTx/>
                <a:latin typeface="Huawei Sans" panose="020C0503030203020204" pitchFamily="34" charset="0"/>
              </a:rPr>
              <a:t>Delay: </a:t>
            </a:r>
            <a:r>
              <a:rPr kumimoji="0" lang="en-US" sz="1400" b="1" i="0" u="none" strike="noStrike" cap="none" normalizeH="0" baseline="0" noProof="0" dirty="0">
                <a:ln>
                  <a:noFill/>
                </a:ln>
                <a:solidFill>
                  <a:srgbClr val="00B050"/>
                </a:solidFill>
                <a:uLnTx/>
                <a:uFillTx/>
                <a:latin typeface="Huawei Sans" panose="020C0503030203020204" pitchFamily="34" charset="0"/>
              </a:rPr>
              <a:t>90 µs</a:t>
            </a:r>
          </a:p>
        </p:txBody>
      </p:sp>
      <p:sp>
        <p:nvSpPr>
          <p:cNvPr id="77" name="文本框 76">
            <a:extLst>
              <a:ext uri="{FF2B5EF4-FFF2-40B4-BE49-F238E27FC236}">
                <a16:creationId xmlns="" xmlns:a16="http://schemas.microsoft.com/office/drawing/2014/main" id="{17C40EFA-F5F4-4AFA-98FD-E0B3AFEA2596}"/>
              </a:ext>
            </a:extLst>
          </p:cNvPr>
          <p:cNvSpPr txBox="1"/>
          <p:nvPr/>
        </p:nvSpPr>
        <p:spPr bwMode="gray">
          <a:xfrm>
            <a:off x="4080361" y="5218806"/>
            <a:ext cx="1770537" cy="307777"/>
          </a:xfrm>
          <a:prstGeom prst="rect">
            <a:avLst/>
          </a:prstGeom>
          <a:noFill/>
        </p:spPr>
        <p:txBody>
          <a:bodyPr wrap="square" rtlCol="0">
            <a:noAutofit/>
          </a:bodyPr>
          <a:lstStyle/>
          <a:p>
            <a:pPr marL="0" marR="0" lvl="0" indent="0" defTabSz="913997"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black"/>
                </a:solidFill>
                <a:uLnTx/>
                <a:uFillTx/>
                <a:latin typeface="Huawei Sans" panose="020C0503030203020204" pitchFamily="34" charset="0"/>
              </a:rPr>
              <a:t>Delay: 150 µs</a:t>
            </a:r>
          </a:p>
        </p:txBody>
      </p:sp>
      <p:pic>
        <p:nvPicPr>
          <p:cNvPr id="78" name="图片 77">
            <a:extLst>
              <a:ext uri="{FF2B5EF4-FFF2-40B4-BE49-F238E27FC236}">
                <a16:creationId xmlns="" xmlns:a16="http://schemas.microsoft.com/office/drawing/2014/main" id="{5D73F9D6-093E-4CCB-B101-73721FB457F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65526" y="3896506"/>
            <a:ext cx="423189" cy="343848"/>
          </a:xfrm>
          <a:prstGeom prst="rect">
            <a:avLst/>
          </a:prstGeom>
        </p:spPr>
      </p:pic>
      <p:pic>
        <p:nvPicPr>
          <p:cNvPr id="79" name="图片 78">
            <a:extLst>
              <a:ext uri="{FF2B5EF4-FFF2-40B4-BE49-F238E27FC236}">
                <a16:creationId xmlns="" xmlns:a16="http://schemas.microsoft.com/office/drawing/2014/main" id="{51E563C2-403C-461A-AF31-72195F3A114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93534" y="3896506"/>
            <a:ext cx="423189" cy="343848"/>
          </a:xfrm>
          <a:prstGeom prst="rect">
            <a:avLst/>
          </a:prstGeom>
        </p:spPr>
      </p:pic>
      <p:pic>
        <p:nvPicPr>
          <p:cNvPr id="81" name="图片 80">
            <a:extLst>
              <a:ext uri="{FF2B5EF4-FFF2-40B4-BE49-F238E27FC236}">
                <a16:creationId xmlns="" xmlns:a16="http://schemas.microsoft.com/office/drawing/2014/main" id="{115704E7-00D9-4A35-A1F0-CA69609C327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686955" y="3896506"/>
            <a:ext cx="423189" cy="343848"/>
          </a:xfrm>
          <a:prstGeom prst="rect">
            <a:avLst/>
          </a:prstGeom>
        </p:spPr>
      </p:pic>
      <p:pic>
        <p:nvPicPr>
          <p:cNvPr id="83" name="图片 82">
            <a:extLst>
              <a:ext uri="{FF2B5EF4-FFF2-40B4-BE49-F238E27FC236}">
                <a16:creationId xmlns="" xmlns:a16="http://schemas.microsoft.com/office/drawing/2014/main" id="{BCFBDC19-B96F-4183-8514-81FA47BC2A6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651007" y="4977187"/>
            <a:ext cx="423189" cy="343848"/>
          </a:xfrm>
          <a:prstGeom prst="rect">
            <a:avLst/>
          </a:prstGeom>
        </p:spPr>
      </p:pic>
      <p:pic>
        <p:nvPicPr>
          <p:cNvPr id="84" name="图片 83">
            <a:extLst>
              <a:ext uri="{FF2B5EF4-FFF2-40B4-BE49-F238E27FC236}">
                <a16:creationId xmlns="" xmlns:a16="http://schemas.microsoft.com/office/drawing/2014/main" id="{220DDE1A-8191-4653-9F2C-F85D32129D07}"/>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374375" y="4977187"/>
            <a:ext cx="423189" cy="343848"/>
          </a:xfrm>
          <a:prstGeom prst="rect">
            <a:avLst/>
          </a:prstGeom>
        </p:spPr>
      </p:pic>
      <p:pic>
        <p:nvPicPr>
          <p:cNvPr id="85" name="图片 84">
            <a:extLst>
              <a:ext uri="{FF2B5EF4-FFF2-40B4-BE49-F238E27FC236}">
                <a16:creationId xmlns="" xmlns:a16="http://schemas.microsoft.com/office/drawing/2014/main" id="{11675DF7-1420-485F-9187-92E2E6C7600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66801" y="4977187"/>
            <a:ext cx="423189" cy="343848"/>
          </a:xfrm>
          <a:prstGeom prst="rect">
            <a:avLst/>
          </a:prstGeom>
        </p:spPr>
      </p:pic>
      <p:sp>
        <p:nvSpPr>
          <p:cNvPr id="86" name="任意多边形 541">
            <a:extLst>
              <a:ext uri="{FF2B5EF4-FFF2-40B4-BE49-F238E27FC236}">
                <a16:creationId xmlns="" xmlns:a16="http://schemas.microsoft.com/office/drawing/2014/main" id="{A8DA0F51-1F82-4AA2-A300-3680A765E780}"/>
              </a:ext>
            </a:extLst>
          </p:cNvPr>
          <p:cNvSpPr/>
          <p:nvPr/>
        </p:nvSpPr>
        <p:spPr bwMode="gray">
          <a:xfrm>
            <a:off x="1258676" y="3969095"/>
            <a:ext cx="6835971" cy="1644444"/>
          </a:xfrm>
          <a:custGeom>
            <a:avLst/>
            <a:gdLst>
              <a:gd name="connsiteX0" fmla="*/ 0 w 5392057"/>
              <a:gd name="connsiteY0" fmla="*/ 82248 h 1429657"/>
              <a:gd name="connsiteX1" fmla="*/ 1770743 w 5392057"/>
              <a:gd name="connsiteY1" fmla="*/ 140305 h 1429657"/>
              <a:gd name="connsiteX2" fmla="*/ 1872343 w 5392057"/>
              <a:gd name="connsiteY2" fmla="*/ 924077 h 1429657"/>
              <a:gd name="connsiteX3" fmla="*/ 4644571 w 5392057"/>
              <a:gd name="connsiteY3" fmla="*/ 924077 h 1429657"/>
              <a:gd name="connsiteX4" fmla="*/ 5283200 w 5392057"/>
              <a:gd name="connsiteY4" fmla="*/ 1359505 h 1429657"/>
              <a:gd name="connsiteX5" fmla="*/ 5297714 w 5392057"/>
              <a:gd name="connsiteY5" fmla="*/ 1344991 h 1429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2057" h="1429657">
                <a:moveTo>
                  <a:pt x="0" y="82248"/>
                </a:moveTo>
                <a:cubicBezTo>
                  <a:pt x="729343" y="41124"/>
                  <a:pt x="1458686" y="0"/>
                  <a:pt x="1770743" y="140305"/>
                </a:cubicBezTo>
                <a:cubicBezTo>
                  <a:pt x="2082800" y="280610"/>
                  <a:pt x="1393372" y="793448"/>
                  <a:pt x="1872343" y="924077"/>
                </a:cubicBezTo>
                <a:cubicBezTo>
                  <a:pt x="2351314" y="1054706"/>
                  <a:pt x="4076095" y="851506"/>
                  <a:pt x="4644571" y="924077"/>
                </a:cubicBezTo>
                <a:cubicBezTo>
                  <a:pt x="5213047" y="996648"/>
                  <a:pt x="5174343" y="1289353"/>
                  <a:pt x="5283200" y="1359505"/>
                </a:cubicBezTo>
                <a:cubicBezTo>
                  <a:pt x="5392057" y="1429657"/>
                  <a:pt x="5344885" y="1387324"/>
                  <a:pt x="5297714" y="1344991"/>
                </a:cubicBezTo>
              </a:path>
            </a:pathLst>
          </a:custGeom>
          <a:noFill/>
          <a:ln w="28575">
            <a:solidFill>
              <a:srgbClr val="00B050"/>
            </a:solidFill>
            <a:prstDash val="sysDash"/>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marL="0" marR="0" lvl="0" indent="0" algn="ctr" defTabSz="913997"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87" name="任意多边形 542">
            <a:extLst>
              <a:ext uri="{FF2B5EF4-FFF2-40B4-BE49-F238E27FC236}">
                <a16:creationId xmlns="" xmlns:a16="http://schemas.microsoft.com/office/drawing/2014/main" id="{81AC1746-FA1E-4FAB-BAAF-6E096676F418}"/>
              </a:ext>
            </a:extLst>
          </p:cNvPr>
          <p:cNvSpPr/>
          <p:nvPr/>
        </p:nvSpPr>
        <p:spPr bwMode="gray">
          <a:xfrm>
            <a:off x="1220088" y="3746717"/>
            <a:ext cx="6874559" cy="1630806"/>
          </a:xfrm>
          <a:custGeom>
            <a:avLst/>
            <a:gdLst>
              <a:gd name="connsiteX0" fmla="*/ 0 w 5239657"/>
              <a:gd name="connsiteY0" fmla="*/ 101600 h 1291771"/>
              <a:gd name="connsiteX1" fmla="*/ 3468914 w 5239657"/>
              <a:gd name="connsiteY1" fmla="*/ 130628 h 1291771"/>
              <a:gd name="connsiteX2" fmla="*/ 3657600 w 5239657"/>
              <a:gd name="connsiteY2" fmla="*/ 885371 h 1291771"/>
              <a:gd name="connsiteX3" fmla="*/ 4731657 w 5239657"/>
              <a:gd name="connsiteY3" fmla="*/ 986971 h 1291771"/>
              <a:gd name="connsiteX4" fmla="*/ 5239657 w 5239657"/>
              <a:gd name="connsiteY4" fmla="*/ 1291771 h 1291771"/>
              <a:gd name="connsiteX5" fmla="*/ 5239657 w 5239657"/>
              <a:gd name="connsiteY5" fmla="*/ 1291771 h 12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9657" h="1291771">
                <a:moveTo>
                  <a:pt x="0" y="101600"/>
                </a:moveTo>
                <a:cubicBezTo>
                  <a:pt x="1429657" y="50800"/>
                  <a:pt x="2859314" y="0"/>
                  <a:pt x="3468914" y="130628"/>
                </a:cubicBezTo>
                <a:cubicBezTo>
                  <a:pt x="4078514" y="261256"/>
                  <a:pt x="3447143" y="742647"/>
                  <a:pt x="3657600" y="885371"/>
                </a:cubicBezTo>
                <a:cubicBezTo>
                  <a:pt x="3868057" y="1028095"/>
                  <a:pt x="4467981" y="919238"/>
                  <a:pt x="4731657" y="986971"/>
                </a:cubicBezTo>
                <a:cubicBezTo>
                  <a:pt x="4995333" y="1054704"/>
                  <a:pt x="5239657" y="1291771"/>
                  <a:pt x="5239657" y="1291771"/>
                </a:cubicBezTo>
                <a:lnTo>
                  <a:pt x="5239657" y="1291771"/>
                </a:lnTo>
              </a:path>
            </a:pathLst>
          </a:custGeom>
          <a:noFill/>
          <a:ln w="28575">
            <a:solidFill>
              <a:srgbClr val="C00000"/>
            </a:solidFill>
            <a:prstDash val="solid"/>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marL="0" marR="0" lvl="0" indent="0" algn="ctr" defTabSz="913997"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ndParaRPr>
          </a:p>
        </p:txBody>
      </p:sp>
      <p:sp>
        <p:nvSpPr>
          <p:cNvPr id="90" name="任意多边形 89"/>
          <p:cNvSpPr/>
          <p:nvPr/>
        </p:nvSpPr>
        <p:spPr bwMode="gray">
          <a:xfrm>
            <a:off x="4001255" y="4577810"/>
            <a:ext cx="246743" cy="493486"/>
          </a:xfrm>
          <a:custGeom>
            <a:avLst/>
            <a:gdLst>
              <a:gd name="connsiteX0" fmla="*/ 420915 w 420915"/>
              <a:gd name="connsiteY0" fmla="*/ 0 h 1219200"/>
              <a:gd name="connsiteX1" fmla="*/ 246743 w 420915"/>
              <a:gd name="connsiteY1" fmla="*/ 725714 h 1219200"/>
              <a:gd name="connsiteX2" fmla="*/ 0 w 420915"/>
              <a:gd name="connsiteY2" fmla="*/ 1219200 h 1219200"/>
              <a:gd name="connsiteX0" fmla="*/ 246743 w 246743"/>
              <a:gd name="connsiteY0" fmla="*/ 0 h 493486"/>
              <a:gd name="connsiteX1" fmla="*/ 0 w 246743"/>
              <a:gd name="connsiteY1" fmla="*/ 493486 h 493486"/>
            </a:gdLst>
            <a:ahLst/>
            <a:cxnLst>
              <a:cxn ang="0">
                <a:pos x="connsiteX0" y="connsiteY0"/>
              </a:cxn>
              <a:cxn ang="0">
                <a:pos x="connsiteX1" y="connsiteY1"/>
              </a:cxn>
            </a:cxnLst>
            <a:rect l="l" t="t" r="r" b="b"/>
            <a:pathLst>
              <a:path w="246743" h="493486">
                <a:moveTo>
                  <a:pt x="246743" y="0"/>
                </a:moveTo>
                <a:cubicBezTo>
                  <a:pt x="176591" y="203200"/>
                  <a:pt x="0" y="493486"/>
                  <a:pt x="0" y="493486"/>
                </a:cubicBezTo>
              </a:path>
            </a:pathLst>
          </a:custGeom>
          <a:noFill/>
          <a:ln w="28575">
            <a:solidFill>
              <a:srgbClr val="00B05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91" name="任意多边形 90"/>
          <p:cNvSpPr/>
          <p:nvPr/>
        </p:nvSpPr>
        <p:spPr bwMode="gray">
          <a:xfrm>
            <a:off x="4240065" y="3863484"/>
            <a:ext cx="174172" cy="725714"/>
          </a:xfrm>
          <a:custGeom>
            <a:avLst/>
            <a:gdLst>
              <a:gd name="connsiteX0" fmla="*/ 420915 w 420915"/>
              <a:gd name="connsiteY0" fmla="*/ 0 h 1219200"/>
              <a:gd name="connsiteX1" fmla="*/ 246743 w 420915"/>
              <a:gd name="connsiteY1" fmla="*/ 725714 h 1219200"/>
              <a:gd name="connsiteX2" fmla="*/ 0 w 420915"/>
              <a:gd name="connsiteY2" fmla="*/ 1219200 h 1219200"/>
              <a:gd name="connsiteX0" fmla="*/ 174172 w 174172"/>
              <a:gd name="connsiteY0" fmla="*/ 0 h 725714"/>
              <a:gd name="connsiteX1" fmla="*/ 0 w 174172"/>
              <a:gd name="connsiteY1" fmla="*/ 725714 h 725714"/>
            </a:gdLst>
            <a:ahLst/>
            <a:cxnLst>
              <a:cxn ang="0">
                <a:pos x="connsiteX0" y="connsiteY0"/>
              </a:cxn>
              <a:cxn ang="0">
                <a:pos x="connsiteX1" y="connsiteY1"/>
              </a:cxn>
            </a:cxnLst>
            <a:rect l="l" t="t" r="r" b="b"/>
            <a:pathLst>
              <a:path w="174172" h="725714">
                <a:moveTo>
                  <a:pt x="174172" y="0"/>
                </a:moveTo>
                <a:cubicBezTo>
                  <a:pt x="122162" y="261257"/>
                  <a:pt x="70152" y="522514"/>
                  <a:pt x="0" y="725714"/>
                </a:cubicBezTo>
              </a:path>
            </a:pathLst>
          </a:custGeom>
          <a:noFill/>
          <a:ln w="28575">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80" name="图片 79">
            <a:extLst>
              <a:ext uri="{FF2B5EF4-FFF2-40B4-BE49-F238E27FC236}">
                <a16:creationId xmlns="" xmlns:a16="http://schemas.microsoft.com/office/drawing/2014/main" id="{4DA3AC97-2411-4023-B2C7-A3B6720B704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953864" y="3896506"/>
            <a:ext cx="423189" cy="343848"/>
          </a:xfrm>
          <a:prstGeom prst="rect">
            <a:avLst/>
          </a:prstGeom>
        </p:spPr>
      </p:pic>
      <p:pic>
        <p:nvPicPr>
          <p:cNvPr id="82" name="图片 81">
            <a:extLst>
              <a:ext uri="{FF2B5EF4-FFF2-40B4-BE49-F238E27FC236}">
                <a16:creationId xmlns="" xmlns:a16="http://schemas.microsoft.com/office/drawing/2014/main" id="{91AEE198-FABB-4C50-ACC7-3F2A1B1E9AB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686955" y="4977187"/>
            <a:ext cx="423189" cy="343848"/>
          </a:xfrm>
          <a:prstGeom prst="rect">
            <a:avLst/>
          </a:prstGeom>
        </p:spPr>
      </p:pic>
    </p:spTree>
    <p:extLst>
      <p:ext uri="{BB962C8B-B14F-4D97-AF65-F5344CB8AC3E}">
        <p14:creationId xmlns:p14="http://schemas.microsoft.com/office/powerpoint/2010/main" val="4948037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CloudWAN: Network Openness and Programmability</a:t>
            </a:r>
            <a:endParaRPr lang="en-US" dirty="0"/>
          </a:p>
        </p:txBody>
      </p:sp>
      <p:sp>
        <p:nvSpPr>
          <p:cNvPr id="4" name="文本占位符 2">
            <a:extLst>
              <a:ext uri="{FF2B5EF4-FFF2-40B4-BE49-F238E27FC236}">
                <a16:creationId xmlns="" xmlns:a16="http://schemas.microsoft.com/office/drawing/2014/main" id="{E50F7154-B7AF-4371-B688-0804C0E59DD2}"/>
              </a:ext>
            </a:extLst>
          </p:cNvPr>
          <p:cNvSpPr>
            <a:spLocks noGrp="1"/>
          </p:cNvSpPr>
          <p:nvPr>
            <p:ph type="body" sz="quarter" idx="10"/>
          </p:nvPr>
        </p:nvSpPr>
        <p:spPr/>
        <p:txBody>
          <a:bodyPr/>
          <a:lstStyle/>
          <a:p>
            <a:r>
              <a:rPr lang="en-US" sz="1600" smtClean="0"/>
              <a:t>The YANG model can be used for service customization to meet scenario-specific network requirements.</a:t>
            </a:r>
            <a:endParaRPr lang="en-US" sz="1600" dirty="0"/>
          </a:p>
        </p:txBody>
      </p:sp>
      <p:sp>
        <p:nvSpPr>
          <p:cNvPr id="5" name="矩形 4">
            <a:extLst>
              <a:ext uri="{FF2B5EF4-FFF2-40B4-BE49-F238E27FC236}">
                <a16:creationId xmlns="" xmlns:a16="http://schemas.microsoft.com/office/drawing/2014/main" id="{4D3B32BE-E4CB-477A-9BCC-C03755E5A507}"/>
              </a:ext>
            </a:extLst>
          </p:cNvPr>
          <p:cNvSpPr/>
          <p:nvPr/>
        </p:nvSpPr>
        <p:spPr bwMode="auto">
          <a:xfrm>
            <a:off x="8050066" y="2008195"/>
            <a:ext cx="3454991" cy="1695443"/>
          </a:xfrm>
          <a:prstGeom prst="rect">
            <a:avLst/>
          </a:prstGeom>
          <a:solidFill>
            <a:srgbClr val="C5EFF7"/>
          </a:solidFill>
          <a:ln>
            <a:solidFill>
              <a:srgbClr val="000000"/>
            </a:solid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defRPr/>
            </a:pPr>
            <a:endParaRPr lang="en-US" altLang="zh-CN" sz="1400" kern="0" dirty="0">
              <a:solidFill>
                <a:srgbClr val="000000"/>
              </a:solidFill>
              <a:latin typeface="Huawei Sans" panose="020C0503030203020204" pitchFamily="34" charset="0"/>
            </a:endParaRPr>
          </a:p>
        </p:txBody>
      </p:sp>
      <p:sp>
        <p:nvSpPr>
          <p:cNvPr id="6" name="矩形 5">
            <a:extLst>
              <a:ext uri="{FF2B5EF4-FFF2-40B4-BE49-F238E27FC236}">
                <a16:creationId xmlns="" xmlns:a16="http://schemas.microsoft.com/office/drawing/2014/main" id="{C07B1B43-3816-48E6-899D-5DE6478F8EDF}"/>
              </a:ext>
            </a:extLst>
          </p:cNvPr>
          <p:cNvSpPr/>
          <p:nvPr/>
        </p:nvSpPr>
        <p:spPr bwMode="auto">
          <a:xfrm>
            <a:off x="4173362" y="2027989"/>
            <a:ext cx="3454991" cy="1629844"/>
          </a:xfrm>
          <a:prstGeom prst="rect">
            <a:avLst/>
          </a:prstGeom>
          <a:solidFill>
            <a:srgbClr val="C5EFF7"/>
          </a:solidFill>
          <a:ln>
            <a:solidFill>
              <a:srgbClr val="000000"/>
            </a:solid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defRPr/>
            </a:pPr>
            <a:endParaRPr lang="en-US" altLang="zh-CN" sz="1400" kern="0" dirty="0">
              <a:solidFill>
                <a:srgbClr val="000000"/>
              </a:solidFill>
              <a:latin typeface="Huawei Sans" panose="020C0503030203020204" pitchFamily="34" charset="0"/>
            </a:endParaRPr>
          </a:p>
        </p:txBody>
      </p:sp>
      <p:sp>
        <p:nvSpPr>
          <p:cNvPr id="7" name="矩形 6">
            <a:extLst>
              <a:ext uri="{FF2B5EF4-FFF2-40B4-BE49-F238E27FC236}">
                <a16:creationId xmlns="" xmlns:a16="http://schemas.microsoft.com/office/drawing/2014/main" id="{4E5F83E9-F07F-43C2-A340-C1D0AB00C461}"/>
              </a:ext>
            </a:extLst>
          </p:cNvPr>
          <p:cNvSpPr/>
          <p:nvPr/>
        </p:nvSpPr>
        <p:spPr bwMode="auto">
          <a:xfrm>
            <a:off x="579656" y="2031368"/>
            <a:ext cx="3454991" cy="1629844"/>
          </a:xfrm>
          <a:prstGeom prst="rect">
            <a:avLst/>
          </a:prstGeom>
          <a:solidFill>
            <a:srgbClr val="C5EFF7"/>
          </a:solidFill>
          <a:ln>
            <a:solidFill>
              <a:srgbClr val="000000"/>
            </a:solid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defRPr/>
            </a:pPr>
            <a:endParaRPr lang="en-US" altLang="zh-CN" sz="1400" kern="0" dirty="0">
              <a:solidFill>
                <a:srgbClr val="000000"/>
              </a:solidFill>
              <a:latin typeface="Huawei Sans" panose="020C0503030203020204" pitchFamily="34" charset="0"/>
            </a:endParaRPr>
          </a:p>
        </p:txBody>
      </p:sp>
      <p:sp>
        <p:nvSpPr>
          <p:cNvPr id="8" name="矩形 7">
            <a:extLst>
              <a:ext uri="{FF2B5EF4-FFF2-40B4-BE49-F238E27FC236}">
                <a16:creationId xmlns="" xmlns:a16="http://schemas.microsoft.com/office/drawing/2014/main" id="{42E11E57-3BEB-4EAC-9255-B817F756AC11}"/>
              </a:ext>
            </a:extLst>
          </p:cNvPr>
          <p:cNvSpPr/>
          <p:nvPr/>
        </p:nvSpPr>
        <p:spPr>
          <a:xfrm>
            <a:off x="940194" y="1501595"/>
            <a:ext cx="2637155" cy="421200"/>
          </a:xfrm>
          <a:prstGeom prst="rect">
            <a:avLst/>
          </a:prstGeom>
          <a:solidFill>
            <a:srgbClr val="30B5C5"/>
          </a:solidFill>
        </p:spPr>
        <p:txBody>
          <a:bodyPr wrap="square" anchor="ctr">
            <a:noAutofit/>
          </a:bodyPr>
          <a:lstStyle/>
          <a:p>
            <a:pPr algn="ctr" fontAlgn="ctr"/>
            <a:r>
              <a:rPr lang="en-US" sz="1400" b="1" dirty="0">
                <a:solidFill>
                  <a:schemeClr val="bg1"/>
                </a:solidFill>
                <a:latin typeface="Huawei Sans" panose="020C0503030203020204" pitchFamily="34" charset="0"/>
              </a:rPr>
              <a:t>Multi-vendor device management scenario</a:t>
            </a:r>
          </a:p>
        </p:txBody>
      </p:sp>
      <p:sp>
        <p:nvSpPr>
          <p:cNvPr id="9" name="矩形 8">
            <a:extLst>
              <a:ext uri="{FF2B5EF4-FFF2-40B4-BE49-F238E27FC236}">
                <a16:creationId xmlns="" xmlns:a16="http://schemas.microsoft.com/office/drawing/2014/main" id="{6A04E711-5276-4629-B189-8A7847F2A737}"/>
              </a:ext>
            </a:extLst>
          </p:cNvPr>
          <p:cNvSpPr/>
          <p:nvPr/>
        </p:nvSpPr>
        <p:spPr>
          <a:xfrm>
            <a:off x="4716024" y="1501595"/>
            <a:ext cx="2293058" cy="421200"/>
          </a:xfrm>
          <a:prstGeom prst="rect">
            <a:avLst/>
          </a:prstGeom>
          <a:solidFill>
            <a:srgbClr val="30B5C5"/>
          </a:solidFill>
        </p:spPr>
        <p:txBody>
          <a:bodyPr wrap="square" anchor="ctr">
            <a:noAutofit/>
          </a:bodyPr>
          <a:lstStyle/>
          <a:p>
            <a:pPr algn="ctr" fontAlgn="ctr"/>
            <a:r>
              <a:rPr lang="en-US" sz="1400" b="1" dirty="0">
                <a:solidFill>
                  <a:schemeClr val="bg1"/>
                </a:solidFill>
                <a:latin typeface="Huawei Sans" panose="020C0503030203020204" pitchFamily="34" charset="0"/>
              </a:rPr>
              <a:t>Multi-vendor network management scenario</a:t>
            </a:r>
          </a:p>
        </p:txBody>
      </p:sp>
      <p:sp>
        <p:nvSpPr>
          <p:cNvPr id="10" name="矩形 9">
            <a:extLst>
              <a:ext uri="{FF2B5EF4-FFF2-40B4-BE49-F238E27FC236}">
                <a16:creationId xmlns="" xmlns:a16="http://schemas.microsoft.com/office/drawing/2014/main" id="{48ECFBBB-B756-4B34-B5B7-B36152029A6E}"/>
              </a:ext>
            </a:extLst>
          </p:cNvPr>
          <p:cNvSpPr/>
          <p:nvPr/>
        </p:nvSpPr>
        <p:spPr>
          <a:xfrm>
            <a:off x="8866436" y="1501215"/>
            <a:ext cx="2293058" cy="421580"/>
          </a:xfrm>
          <a:prstGeom prst="rect">
            <a:avLst/>
          </a:prstGeom>
          <a:solidFill>
            <a:srgbClr val="30B5C5"/>
          </a:solidFill>
        </p:spPr>
        <p:txBody>
          <a:bodyPr wrap="square" anchor="ctr">
            <a:noAutofit/>
          </a:bodyPr>
          <a:lstStyle/>
          <a:p>
            <a:pPr algn="ctr" fontAlgn="ctr"/>
            <a:r>
              <a:rPr lang="en-US" sz="1400" b="1" dirty="0">
                <a:solidFill>
                  <a:schemeClr val="bg1"/>
                </a:solidFill>
                <a:latin typeface="Huawei Sans" panose="020C0503030203020204" pitchFamily="34" charset="0"/>
              </a:rPr>
              <a:t>Network change scenario </a:t>
            </a:r>
          </a:p>
        </p:txBody>
      </p:sp>
      <p:cxnSp>
        <p:nvCxnSpPr>
          <p:cNvPr id="11" name="直接箭头连接符 10">
            <a:extLst>
              <a:ext uri="{FF2B5EF4-FFF2-40B4-BE49-F238E27FC236}">
                <a16:creationId xmlns="" xmlns:a16="http://schemas.microsoft.com/office/drawing/2014/main" id="{0CA54ECC-241A-4C0A-8DA0-86982489BA96}"/>
              </a:ext>
            </a:extLst>
          </p:cNvPr>
          <p:cNvCxnSpPr>
            <a:cxnSpLocks/>
            <a:stCxn id="18" idx="0"/>
            <a:endCxn id="111" idx="2"/>
          </p:cNvCxnSpPr>
          <p:nvPr/>
        </p:nvCxnSpPr>
        <p:spPr bwMode="auto">
          <a:xfrm flipV="1">
            <a:off x="9874122" y="2378855"/>
            <a:ext cx="0" cy="265868"/>
          </a:xfrm>
          <a:prstGeom prst="straightConnector1">
            <a:avLst/>
          </a:prstGeom>
          <a:ln>
            <a:tailEnd type="triangl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2" name="文本框 11">
            <a:extLst>
              <a:ext uri="{FF2B5EF4-FFF2-40B4-BE49-F238E27FC236}">
                <a16:creationId xmlns="" xmlns:a16="http://schemas.microsoft.com/office/drawing/2014/main" id="{0E973074-A5DC-49FB-A542-83E9A677D80E}"/>
              </a:ext>
            </a:extLst>
          </p:cNvPr>
          <p:cNvSpPr txBox="1"/>
          <p:nvPr/>
        </p:nvSpPr>
        <p:spPr>
          <a:xfrm>
            <a:off x="10011268" y="2348715"/>
            <a:ext cx="860059" cy="523220"/>
          </a:xfrm>
          <a:prstGeom prst="rect">
            <a:avLst/>
          </a:prstGeom>
          <a:noFill/>
        </p:spPr>
        <p:txBody>
          <a:bodyPr wrap="square" rtlCol="0">
            <a:noAutofit/>
          </a:bodyPr>
          <a:lstStyle/>
          <a:p>
            <a:pPr fontAlgn="ctr"/>
            <a:r>
              <a:rPr lang="en-US" sz="1400" dirty="0">
                <a:solidFill>
                  <a:srgbClr val="1D1D1A"/>
                </a:solidFill>
                <a:latin typeface="Huawei Sans" panose="020C0503030203020204" pitchFamily="34" charset="0"/>
              </a:rPr>
              <a:t>Intent API</a:t>
            </a:r>
          </a:p>
        </p:txBody>
      </p:sp>
      <p:cxnSp>
        <p:nvCxnSpPr>
          <p:cNvPr id="13" name="直接箭头连接符 12">
            <a:extLst>
              <a:ext uri="{FF2B5EF4-FFF2-40B4-BE49-F238E27FC236}">
                <a16:creationId xmlns="" xmlns:a16="http://schemas.microsoft.com/office/drawing/2014/main" id="{6C4F958C-FD01-4902-A0C0-BA858BF83C60}"/>
              </a:ext>
            </a:extLst>
          </p:cNvPr>
          <p:cNvCxnSpPr>
            <a:cxnSpLocks/>
            <a:stCxn id="15" idx="2"/>
            <a:endCxn id="68" idx="52"/>
          </p:cNvCxnSpPr>
          <p:nvPr/>
        </p:nvCxnSpPr>
        <p:spPr>
          <a:xfrm flipH="1">
            <a:off x="8660993" y="3660083"/>
            <a:ext cx="1213129" cy="764556"/>
          </a:xfrm>
          <a:prstGeom prst="straightConnector1">
            <a:avLst/>
          </a:prstGeom>
          <a:noFill/>
          <a:ln w="6350" cap="flat" cmpd="sng" algn="ctr">
            <a:solidFill>
              <a:srgbClr val="DDDDDD">
                <a:lumMod val="90000"/>
              </a:srgbClr>
            </a:solidFill>
            <a:prstDash val="solid"/>
            <a:miter lim="800000"/>
            <a:tailEnd type="triangle"/>
          </a:ln>
          <a:effectLst/>
        </p:spPr>
      </p:cxnSp>
      <p:cxnSp>
        <p:nvCxnSpPr>
          <p:cNvPr id="14" name="直接箭头连接符 13">
            <a:extLst>
              <a:ext uri="{FF2B5EF4-FFF2-40B4-BE49-F238E27FC236}">
                <a16:creationId xmlns="" xmlns:a16="http://schemas.microsoft.com/office/drawing/2014/main" id="{CB10CA96-D6BD-4A03-9BF6-AB6810A1F60C}"/>
              </a:ext>
            </a:extLst>
          </p:cNvPr>
          <p:cNvCxnSpPr>
            <a:cxnSpLocks/>
            <a:stCxn id="15" idx="2"/>
            <a:endCxn id="31" idx="4"/>
          </p:cNvCxnSpPr>
          <p:nvPr/>
        </p:nvCxnSpPr>
        <p:spPr>
          <a:xfrm flipH="1">
            <a:off x="9644572" y="3660083"/>
            <a:ext cx="229550" cy="702624"/>
          </a:xfrm>
          <a:prstGeom prst="straightConnector1">
            <a:avLst/>
          </a:prstGeom>
          <a:noFill/>
          <a:ln w="6350" cap="flat" cmpd="sng" algn="ctr">
            <a:solidFill>
              <a:srgbClr val="DDDDDD">
                <a:lumMod val="90000"/>
              </a:srgbClr>
            </a:solidFill>
            <a:prstDash val="solid"/>
            <a:miter lim="800000"/>
            <a:tailEnd type="triangle"/>
          </a:ln>
          <a:effectLst/>
        </p:spPr>
      </p:cxnSp>
      <p:sp>
        <p:nvSpPr>
          <p:cNvPr id="15" name="矩形 14">
            <a:extLst>
              <a:ext uri="{FF2B5EF4-FFF2-40B4-BE49-F238E27FC236}">
                <a16:creationId xmlns="" xmlns:a16="http://schemas.microsoft.com/office/drawing/2014/main" id="{454EE191-FB48-4D46-A1C7-B1BAA6A47715}"/>
              </a:ext>
            </a:extLst>
          </p:cNvPr>
          <p:cNvSpPr/>
          <p:nvPr/>
        </p:nvSpPr>
        <p:spPr bwMode="auto">
          <a:xfrm>
            <a:off x="8808720" y="3313078"/>
            <a:ext cx="2130804" cy="347005"/>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r>
              <a:rPr lang="en-US" sz="1400" dirty="0">
                <a:solidFill>
                  <a:srgbClr val="1D1D1A"/>
                </a:solidFill>
                <a:latin typeface="Huawei Sans" panose="020C0503030203020204" pitchFamily="34" charset="0"/>
              </a:rPr>
              <a:t>NCE-IP</a:t>
            </a:r>
          </a:p>
        </p:txBody>
      </p:sp>
      <p:sp>
        <p:nvSpPr>
          <p:cNvPr id="16" name="矩形 15">
            <a:extLst>
              <a:ext uri="{FF2B5EF4-FFF2-40B4-BE49-F238E27FC236}">
                <a16:creationId xmlns="" xmlns:a16="http://schemas.microsoft.com/office/drawing/2014/main" id="{63ACB376-F052-4E4E-A2EB-73ED52B10366}"/>
              </a:ext>
            </a:extLst>
          </p:cNvPr>
          <p:cNvSpPr/>
          <p:nvPr/>
        </p:nvSpPr>
        <p:spPr bwMode="auto">
          <a:xfrm>
            <a:off x="10119576" y="3360090"/>
            <a:ext cx="631851" cy="244383"/>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r>
              <a:rPr lang="en-US" sz="1200" dirty="0">
                <a:solidFill>
                  <a:srgbClr val="1D1D1A"/>
                </a:solidFill>
                <a:latin typeface="Huawei Sans" panose="020C0503030203020204" pitchFamily="34" charset="0"/>
              </a:rPr>
              <a:t>AOC</a:t>
            </a:r>
          </a:p>
        </p:txBody>
      </p:sp>
      <p:cxnSp>
        <p:nvCxnSpPr>
          <p:cNvPr id="17" name="直接箭头连接符 16">
            <a:extLst>
              <a:ext uri="{FF2B5EF4-FFF2-40B4-BE49-F238E27FC236}">
                <a16:creationId xmlns="" xmlns:a16="http://schemas.microsoft.com/office/drawing/2014/main" id="{B7A52822-3505-48DA-AB10-02A4199B09D8}"/>
              </a:ext>
            </a:extLst>
          </p:cNvPr>
          <p:cNvCxnSpPr>
            <a:cxnSpLocks/>
            <a:stCxn id="15" idx="2"/>
            <a:endCxn id="80" idx="6"/>
          </p:cNvCxnSpPr>
          <p:nvPr/>
        </p:nvCxnSpPr>
        <p:spPr>
          <a:xfrm>
            <a:off x="9874122" y="3660083"/>
            <a:ext cx="693257" cy="506948"/>
          </a:xfrm>
          <a:prstGeom prst="straightConnector1">
            <a:avLst/>
          </a:prstGeom>
          <a:noFill/>
          <a:ln w="6350" cap="flat" cmpd="sng" algn="ctr">
            <a:solidFill>
              <a:srgbClr val="DDDDDD">
                <a:lumMod val="90000"/>
              </a:srgbClr>
            </a:solidFill>
            <a:prstDash val="solid"/>
            <a:miter lim="800000"/>
            <a:tailEnd type="triangle"/>
          </a:ln>
          <a:effectLst/>
        </p:spPr>
      </p:cxnSp>
      <p:sp>
        <p:nvSpPr>
          <p:cNvPr id="18" name="矩形 17">
            <a:extLst>
              <a:ext uri="{FF2B5EF4-FFF2-40B4-BE49-F238E27FC236}">
                <a16:creationId xmlns="" xmlns:a16="http://schemas.microsoft.com/office/drawing/2014/main" id="{D45044C1-FB35-4F9E-89F5-C70CF355A071}"/>
              </a:ext>
            </a:extLst>
          </p:cNvPr>
          <p:cNvSpPr/>
          <p:nvPr/>
        </p:nvSpPr>
        <p:spPr bwMode="auto">
          <a:xfrm>
            <a:off x="8808720" y="2644723"/>
            <a:ext cx="2130804" cy="347005"/>
          </a:xfrm>
          <a:prstGeom prst="rect">
            <a:avLst/>
          </a:prstGeom>
          <a:solidFill>
            <a:schemeClr val="bg1"/>
          </a:solidFill>
          <a:ln>
            <a:solidFill>
              <a:schemeClr val="tx1"/>
            </a:solidFill>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buClr>
                <a:srgbClr val="CC9900"/>
              </a:buClr>
            </a:pPr>
            <a:r>
              <a:rPr lang="en-US" sz="1400" dirty="0">
                <a:solidFill>
                  <a:srgbClr val="1D1D1A"/>
                </a:solidFill>
                <a:latin typeface="Huawei Sans" panose="020C0503030203020204" pitchFamily="34" charset="0"/>
              </a:rPr>
              <a:t>ISPA</a:t>
            </a:r>
          </a:p>
        </p:txBody>
      </p:sp>
      <p:cxnSp>
        <p:nvCxnSpPr>
          <p:cNvPr id="19" name="直接箭头连接符 18">
            <a:extLst>
              <a:ext uri="{FF2B5EF4-FFF2-40B4-BE49-F238E27FC236}">
                <a16:creationId xmlns="" xmlns:a16="http://schemas.microsoft.com/office/drawing/2014/main" id="{98B97E23-C42C-460B-AC43-7EADC3055BD7}"/>
              </a:ext>
            </a:extLst>
          </p:cNvPr>
          <p:cNvCxnSpPr>
            <a:cxnSpLocks/>
            <a:stCxn id="15" idx="0"/>
            <a:endCxn id="18" idx="2"/>
          </p:cNvCxnSpPr>
          <p:nvPr/>
        </p:nvCxnSpPr>
        <p:spPr bwMode="auto">
          <a:xfrm flipV="1">
            <a:off x="9874122" y="2991728"/>
            <a:ext cx="0" cy="321350"/>
          </a:xfrm>
          <a:prstGeom prst="straightConnector1">
            <a:avLst/>
          </a:prstGeom>
          <a:ln>
            <a:tailEnd type="triangle"/>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0" name="文本框 19">
            <a:extLst>
              <a:ext uri="{FF2B5EF4-FFF2-40B4-BE49-F238E27FC236}">
                <a16:creationId xmlns="" xmlns:a16="http://schemas.microsoft.com/office/drawing/2014/main" id="{AB148EFD-ED02-43B3-B603-26C664C8557E}"/>
              </a:ext>
            </a:extLst>
          </p:cNvPr>
          <p:cNvSpPr txBox="1"/>
          <p:nvPr/>
        </p:nvSpPr>
        <p:spPr>
          <a:xfrm>
            <a:off x="9938860" y="2987504"/>
            <a:ext cx="1132711" cy="523220"/>
          </a:xfrm>
          <a:prstGeom prst="rect">
            <a:avLst/>
          </a:prstGeom>
          <a:noFill/>
        </p:spPr>
        <p:txBody>
          <a:bodyPr wrap="square" rtlCol="0">
            <a:noAutofit/>
          </a:bodyPr>
          <a:lstStyle/>
          <a:p>
            <a:pPr fontAlgn="ctr"/>
            <a:r>
              <a:rPr lang="en-US" sz="1400" dirty="0">
                <a:solidFill>
                  <a:srgbClr val="1D1D1A"/>
                </a:solidFill>
                <a:latin typeface="Huawei Sans" panose="020C0503030203020204" pitchFamily="34" charset="0"/>
              </a:rPr>
              <a:t>Atomic API</a:t>
            </a:r>
          </a:p>
        </p:txBody>
      </p:sp>
      <p:sp>
        <p:nvSpPr>
          <p:cNvPr id="21" name="文本框 20">
            <a:extLst>
              <a:ext uri="{FF2B5EF4-FFF2-40B4-BE49-F238E27FC236}">
                <a16:creationId xmlns="" xmlns:a16="http://schemas.microsoft.com/office/drawing/2014/main" id="{E9C7F774-A181-40FD-8E12-9D30788F8F9A}"/>
              </a:ext>
            </a:extLst>
          </p:cNvPr>
          <p:cNvSpPr txBox="1"/>
          <p:nvPr/>
        </p:nvSpPr>
        <p:spPr>
          <a:xfrm>
            <a:off x="10008864" y="3685174"/>
            <a:ext cx="1721431" cy="738664"/>
          </a:xfrm>
          <a:prstGeom prst="rect">
            <a:avLst/>
          </a:prstGeom>
          <a:noFill/>
        </p:spPr>
        <p:txBody>
          <a:bodyPr wrap="square" rtlCol="0">
            <a:noAutofit/>
          </a:bodyPr>
          <a:lstStyle/>
          <a:p>
            <a:pPr algn="ctr" fontAlgn="ctr"/>
            <a:r>
              <a:rPr lang="en-US" sz="1200" b="1" dirty="0">
                <a:solidFill>
                  <a:srgbClr val="00B0F0"/>
                </a:solidFill>
                <a:latin typeface="Huawei Sans" panose="020C0503030203020204" pitchFamily="34" charset="0"/>
              </a:rPr>
              <a:t>Batch network change processing</a:t>
            </a:r>
          </a:p>
        </p:txBody>
      </p:sp>
      <p:grpSp>
        <p:nvGrpSpPr>
          <p:cNvPr id="22" name="组合 21">
            <a:extLst>
              <a:ext uri="{FF2B5EF4-FFF2-40B4-BE49-F238E27FC236}">
                <a16:creationId xmlns="" xmlns:a16="http://schemas.microsoft.com/office/drawing/2014/main" id="{1B868EF8-C8EE-4A9F-B35A-B0F951740D1F}"/>
              </a:ext>
            </a:extLst>
          </p:cNvPr>
          <p:cNvGrpSpPr/>
          <p:nvPr/>
        </p:nvGrpSpPr>
        <p:grpSpPr>
          <a:xfrm>
            <a:off x="8470442" y="4117020"/>
            <a:ext cx="2722126" cy="940620"/>
            <a:chOff x="8396875" y="3093823"/>
            <a:chExt cx="2722126" cy="940620"/>
          </a:xfrm>
        </p:grpSpPr>
        <p:sp>
          <p:nvSpPr>
            <p:cNvPr id="23" name="Freeform 85">
              <a:extLst>
                <a:ext uri="{FF2B5EF4-FFF2-40B4-BE49-F238E27FC236}">
                  <a16:creationId xmlns="" xmlns:a16="http://schemas.microsoft.com/office/drawing/2014/main" id="{04973A27-7272-4D7D-B5ED-5A5EE2CFD159}"/>
                </a:ext>
              </a:extLst>
            </p:cNvPr>
            <p:cNvSpPr>
              <a:spLocks/>
            </p:cNvSpPr>
            <p:nvPr/>
          </p:nvSpPr>
          <p:spPr bwMode="auto">
            <a:xfrm>
              <a:off x="8481505" y="3723622"/>
              <a:ext cx="67704" cy="26673"/>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 name="Freeform 86">
              <a:extLst>
                <a:ext uri="{FF2B5EF4-FFF2-40B4-BE49-F238E27FC236}">
                  <a16:creationId xmlns="" xmlns:a16="http://schemas.microsoft.com/office/drawing/2014/main" id="{BD8C9576-D65E-4C99-BB0A-52EB354EA6D8}"/>
                </a:ext>
              </a:extLst>
            </p:cNvPr>
            <p:cNvSpPr>
              <a:spLocks/>
            </p:cNvSpPr>
            <p:nvPr/>
          </p:nvSpPr>
          <p:spPr bwMode="auto">
            <a:xfrm>
              <a:off x="8481505" y="3686947"/>
              <a:ext cx="66999" cy="26196"/>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5" name="Freeform 87">
              <a:extLst>
                <a:ext uri="{FF2B5EF4-FFF2-40B4-BE49-F238E27FC236}">
                  <a16:creationId xmlns="" xmlns:a16="http://schemas.microsoft.com/office/drawing/2014/main" id="{1952F171-0CE5-41A2-8FC5-A6F2EA2A5DAE}"/>
                </a:ext>
              </a:extLst>
            </p:cNvPr>
            <p:cNvSpPr>
              <a:spLocks/>
            </p:cNvSpPr>
            <p:nvPr/>
          </p:nvSpPr>
          <p:spPr bwMode="auto">
            <a:xfrm>
              <a:off x="8434959" y="3704093"/>
              <a:ext cx="62062" cy="2810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6" name="Freeform 88">
              <a:extLst>
                <a:ext uri="{FF2B5EF4-FFF2-40B4-BE49-F238E27FC236}">
                  <a16:creationId xmlns="" xmlns:a16="http://schemas.microsoft.com/office/drawing/2014/main" id="{5C757C37-8FC5-47B5-A6A2-B5442FF6CBFA}"/>
                </a:ext>
              </a:extLst>
            </p:cNvPr>
            <p:cNvSpPr>
              <a:spLocks/>
            </p:cNvSpPr>
            <p:nvPr/>
          </p:nvSpPr>
          <p:spPr bwMode="auto">
            <a:xfrm>
              <a:off x="8532989" y="3704093"/>
              <a:ext cx="62767" cy="2810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7" name="Freeform 89">
              <a:extLst>
                <a:ext uri="{FF2B5EF4-FFF2-40B4-BE49-F238E27FC236}">
                  <a16:creationId xmlns="" xmlns:a16="http://schemas.microsoft.com/office/drawing/2014/main" id="{0581A84D-DD19-4A4A-BD50-EAAABC2F19FD}"/>
                </a:ext>
              </a:extLst>
            </p:cNvPr>
            <p:cNvSpPr>
              <a:spLocks noEditPoints="1"/>
            </p:cNvSpPr>
            <p:nvPr/>
          </p:nvSpPr>
          <p:spPr bwMode="auto">
            <a:xfrm>
              <a:off x="8396875" y="3673611"/>
              <a:ext cx="238374" cy="187660"/>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8" name="Freeform 85">
              <a:extLst>
                <a:ext uri="{FF2B5EF4-FFF2-40B4-BE49-F238E27FC236}">
                  <a16:creationId xmlns="" xmlns:a16="http://schemas.microsoft.com/office/drawing/2014/main" id="{7DF1BA74-9969-4601-A6B9-C8380E395ED7}"/>
                </a:ext>
              </a:extLst>
            </p:cNvPr>
            <p:cNvSpPr>
              <a:spLocks/>
            </p:cNvSpPr>
            <p:nvPr/>
          </p:nvSpPr>
          <p:spPr bwMode="auto">
            <a:xfrm>
              <a:off x="9509061" y="3353444"/>
              <a:ext cx="67704" cy="26673"/>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 name="Freeform 86">
              <a:extLst>
                <a:ext uri="{FF2B5EF4-FFF2-40B4-BE49-F238E27FC236}">
                  <a16:creationId xmlns="" xmlns:a16="http://schemas.microsoft.com/office/drawing/2014/main" id="{58657B2E-0644-4200-895B-A00F472BC7D0}"/>
                </a:ext>
              </a:extLst>
            </p:cNvPr>
            <p:cNvSpPr>
              <a:spLocks/>
            </p:cNvSpPr>
            <p:nvPr/>
          </p:nvSpPr>
          <p:spPr bwMode="auto">
            <a:xfrm>
              <a:off x="9509061" y="3316769"/>
              <a:ext cx="66999" cy="26196"/>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 name="Freeform 87">
              <a:extLst>
                <a:ext uri="{FF2B5EF4-FFF2-40B4-BE49-F238E27FC236}">
                  <a16:creationId xmlns="" xmlns:a16="http://schemas.microsoft.com/office/drawing/2014/main" id="{9E4238A3-1BCB-4397-827C-9735809284C9}"/>
                </a:ext>
              </a:extLst>
            </p:cNvPr>
            <p:cNvSpPr>
              <a:spLocks/>
            </p:cNvSpPr>
            <p:nvPr/>
          </p:nvSpPr>
          <p:spPr bwMode="auto">
            <a:xfrm>
              <a:off x="9462515" y="3333916"/>
              <a:ext cx="62062" cy="2810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 name="Freeform 88">
              <a:extLst>
                <a:ext uri="{FF2B5EF4-FFF2-40B4-BE49-F238E27FC236}">
                  <a16:creationId xmlns="" xmlns:a16="http://schemas.microsoft.com/office/drawing/2014/main" id="{13F2BA91-B7B8-4AF1-A6BC-C93FD3FE9E3E}"/>
                </a:ext>
              </a:extLst>
            </p:cNvPr>
            <p:cNvSpPr>
              <a:spLocks/>
            </p:cNvSpPr>
            <p:nvPr/>
          </p:nvSpPr>
          <p:spPr bwMode="auto">
            <a:xfrm>
              <a:off x="9560544" y="3333916"/>
              <a:ext cx="62767" cy="2810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2" name="Freeform 89">
              <a:extLst>
                <a:ext uri="{FF2B5EF4-FFF2-40B4-BE49-F238E27FC236}">
                  <a16:creationId xmlns="" xmlns:a16="http://schemas.microsoft.com/office/drawing/2014/main" id="{BBC1197E-0C01-4E55-9A90-DEDAB4439E38}"/>
                </a:ext>
              </a:extLst>
            </p:cNvPr>
            <p:cNvSpPr>
              <a:spLocks noEditPoints="1"/>
            </p:cNvSpPr>
            <p:nvPr/>
          </p:nvSpPr>
          <p:spPr bwMode="auto">
            <a:xfrm>
              <a:off x="9424431" y="3303433"/>
              <a:ext cx="238374" cy="187660"/>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3" name="Freeform 85">
              <a:extLst>
                <a:ext uri="{FF2B5EF4-FFF2-40B4-BE49-F238E27FC236}">
                  <a16:creationId xmlns="" xmlns:a16="http://schemas.microsoft.com/office/drawing/2014/main" id="{E8DB7F9A-4699-40C3-93F1-6AAA80832537}"/>
                </a:ext>
              </a:extLst>
            </p:cNvPr>
            <p:cNvSpPr>
              <a:spLocks/>
            </p:cNvSpPr>
            <p:nvPr/>
          </p:nvSpPr>
          <p:spPr bwMode="auto">
            <a:xfrm>
              <a:off x="9509061" y="3726155"/>
              <a:ext cx="67704" cy="26673"/>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4" name="Freeform 86">
              <a:extLst>
                <a:ext uri="{FF2B5EF4-FFF2-40B4-BE49-F238E27FC236}">
                  <a16:creationId xmlns="" xmlns:a16="http://schemas.microsoft.com/office/drawing/2014/main" id="{2D25548B-D0E9-4EC0-88D7-58A1AD83352A}"/>
                </a:ext>
              </a:extLst>
            </p:cNvPr>
            <p:cNvSpPr>
              <a:spLocks/>
            </p:cNvSpPr>
            <p:nvPr/>
          </p:nvSpPr>
          <p:spPr bwMode="auto">
            <a:xfrm>
              <a:off x="9509061" y="3689481"/>
              <a:ext cx="66999" cy="26196"/>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5" name="Freeform 87">
              <a:extLst>
                <a:ext uri="{FF2B5EF4-FFF2-40B4-BE49-F238E27FC236}">
                  <a16:creationId xmlns="" xmlns:a16="http://schemas.microsoft.com/office/drawing/2014/main" id="{2697D86C-813A-484E-B40E-F3ACECFDEB80}"/>
                </a:ext>
              </a:extLst>
            </p:cNvPr>
            <p:cNvSpPr>
              <a:spLocks/>
            </p:cNvSpPr>
            <p:nvPr/>
          </p:nvSpPr>
          <p:spPr bwMode="auto">
            <a:xfrm>
              <a:off x="9462515" y="3706627"/>
              <a:ext cx="62062" cy="2810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6" name="Freeform 88">
              <a:extLst>
                <a:ext uri="{FF2B5EF4-FFF2-40B4-BE49-F238E27FC236}">
                  <a16:creationId xmlns="" xmlns:a16="http://schemas.microsoft.com/office/drawing/2014/main" id="{1C20BDE9-33D0-4833-9E08-D08A5F3EDE7D}"/>
                </a:ext>
              </a:extLst>
            </p:cNvPr>
            <p:cNvSpPr>
              <a:spLocks/>
            </p:cNvSpPr>
            <p:nvPr/>
          </p:nvSpPr>
          <p:spPr bwMode="auto">
            <a:xfrm>
              <a:off x="9560544" y="3706627"/>
              <a:ext cx="62767" cy="2810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7" name="Freeform 89">
              <a:extLst>
                <a:ext uri="{FF2B5EF4-FFF2-40B4-BE49-F238E27FC236}">
                  <a16:creationId xmlns="" xmlns:a16="http://schemas.microsoft.com/office/drawing/2014/main" id="{C0D34637-B503-4C3F-A20B-10E94D9D6667}"/>
                </a:ext>
              </a:extLst>
            </p:cNvPr>
            <p:cNvSpPr>
              <a:spLocks noEditPoints="1"/>
            </p:cNvSpPr>
            <p:nvPr/>
          </p:nvSpPr>
          <p:spPr bwMode="auto">
            <a:xfrm>
              <a:off x="9424431" y="3676144"/>
              <a:ext cx="238374" cy="187660"/>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cxnSp>
          <p:nvCxnSpPr>
            <p:cNvPr id="38" name="直接连接符 37">
              <a:extLst>
                <a:ext uri="{FF2B5EF4-FFF2-40B4-BE49-F238E27FC236}">
                  <a16:creationId xmlns="" xmlns:a16="http://schemas.microsoft.com/office/drawing/2014/main" id="{C2451BA1-4698-450F-9F6E-562BC7830C1D}"/>
                </a:ext>
              </a:extLst>
            </p:cNvPr>
            <p:cNvCxnSpPr>
              <a:endCxn id="109" idx="51"/>
            </p:cNvCxnSpPr>
            <p:nvPr/>
          </p:nvCxnSpPr>
          <p:spPr bwMode="auto">
            <a:xfrm flipV="1">
              <a:off x="8604389" y="3281550"/>
              <a:ext cx="323379" cy="162228"/>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a:extLst>
                <a:ext uri="{FF2B5EF4-FFF2-40B4-BE49-F238E27FC236}">
                  <a16:creationId xmlns="" xmlns:a16="http://schemas.microsoft.com/office/drawing/2014/main" id="{19BB42E8-57EE-4C4A-9468-EE5DB782385C}"/>
                </a:ext>
              </a:extLst>
            </p:cNvPr>
            <p:cNvCxnSpPr>
              <a:stCxn id="27" idx="3"/>
            </p:cNvCxnSpPr>
            <p:nvPr/>
          </p:nvCxnSpPr>
          <p:spPr bwMode="auto">
            <a:xfrm>
              <a:off x="8622370" y="3780641"/>
              <a:ext cx="309452" cy="139611"/>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a:extLst>
                <a:ext uri="{FF2B5EF4-FFF2-40B4-BE49-F238E27FC236}">
                  <a16:creationId xmlns="" xmlns:a16="http://schemas.microsoft.com/office/drawing/2014/main" id="{9B2F2F14-8BD7-408C-B661-948708CD6B82}"/>
                </a:ext>
              </a:extLst>
            </p:cNvPr>
            <p:cNvCxnSpPr>
              <a:stCxn id="34" idx="3"/>
              <a:endCxn id="32" idx="27"/>
            </p:cNvCxnSpPr>
            <p:nvPr/>
          </p:nvCxnSpPr>
          <p:spPr bwMode="auto">
            <a:xfrm flipH="1" flipV="1">
              <a:off x="9536505" y="3481943"/>
              <a:ext cx="996" cy="21696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1" name="组合 40">
              <a:extLst>
                <a:ext uri="{FF2B5EF4-FFF2-40B4-BE49-F238E27FC236}">
                  <a16:creationId xmlns="" xmlns:a16="http://schemas.microsoft.com/office/drawing/2014/main" id="{D357024A-DC69-4828-9F6A-261DB86A1182}"/>
                </a:ext>
              </a:extLst>
            </p:cNvPr>
            <p:cNvGrpSpPr/>
            <p:nvPr/>
          </p:nvGrpSpPr>
          <p:grpSpPr>
            <a:xfrm>
              <a:off x="8927768" y="3204186"/>
              <a:ext cx="505296" cy="258459"/>
              <a:chOff x="8919135" y="3122338"/>
              <a:chExt cx="505296" cy="258459"/>
            </a:xfrm>
          </p:grpSpPr>
          <p:sp>
            <p:nvSpPr>
              <p:cNvPr id="105" name="Freeform 85">
                <a:extLst>
                  <a:ext uri="{FF2B5EF4-FFF2-40B4-BE49-F238E27FC236}">
                    <a16:creationId xmlns="" xmlns:a16="http://schemas.microsoft.com/office/drawing/2014/main" id="{FF4CC534-56B6-4A6B-90F6-8769B85AC92C}"/>
                  </a:ext>
                </a:extLst>
              </p:cNvPr>
              <p:cNvSpPr>
                <a:spLocks/>
              </p:cNvSpPr>
              <p:nvPr/>
            </p:nvSpPr>
            <p:spPr bwMode="auto">
              <a:xfrm>
                <a:off x="9003765" y="3172349"/>
                <a:ext cx="67704" cy="26673"/>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6" name="Freeform 86">
                <a:extLst>
                  <a:ext uri="{FF2B5EF4-FFF2-40B4-BE49-F238E27FC236}">
                    <a16:creationId xmlns="" xmlns:a16="http://schemas.microsoft.com/office/drawing/2014/main" id="{F2D12EF1-E253-4607-8304-F839C4709CE3}"/>
                  </a:ext>
                </a:extLst>
              </p:cNvPr>
              <p:cNvSpPr>
                <a:spLocks/>
              </p:cNvSpPr>
              <p:nvPr/>
            </p:nvSpPr>
            <p:spPr bwMode="auto">
              <a:xfrm>
                <a:off x="9003765" y="3135674"/>
                <a:ext cx="66999" cy="26196"/>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7" name="Freeform 87">
                <a:extLst>
                  <a:ext uri="{FF2B5EF4-FFF2-40B4-BE49-F238E27FC236}">
                    <a16:creationId xmlns="" xmlns:a16="http://schemas.microsoft.com/office/drawing/2014/main" id="{2C260AF3-6773-4F46-AB98-993724C55F85}"/>
                  </a:ext>
                </a:extLst>
              </p:cNvPr>
              <p:cNvSpPr>
                <a:spLocks/>
              </p:cNvSpPr>
              <p:nvPr/>
            </p:nvSpPr>
            <p:spPr bwMode="auto">
              <a:xfrm>
                <a:off x="8957218" y="3152820"/>
                <a:ext cx="62062" cy="2810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8" name="Freeform 88">
                <a:extLst>
                  <a:ext uri="{FF2B5EF4-FFF2-40B4-BE49-F238E27FC236}">
                    <a16:creationId xmlns="" xmlns:a16="http://schemas.microsoft.com/office/drawing/2014/main" id="{5BA0B56F-E137-46D5-ACBF-A9D811D8ABF7}"/>
                  </a:ext>
                </a:extLst>
              </p:cNvPr>
              <p:cNvSpPr>
                <a:spLocks/>
              </p:cNvSpPr>
              <p:nvPr/>
            </p:nvSpPr>
            <p:spPr bwMode="auto">
              <a:xfrm>
                <a:off x="9055248" y="3152820"/>
                <a:ext cx="62767" cy="2810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9" name="Freeform 89">
                <a:extLst>
                  <a:ext uri="{FF2B5EF4-FFF2-40B4-BE49-F238E27FC236}">
                    <a16:creationId xmlns="" xmlns:a16="http://schemas.microsoft.com/office/drawing/2014/main" id="{6DD65188-9E71-4B22-A060-3DD7B75F14E4}"/>
                  </a:ext>
                </a:extLst>
              </p:cNvPr>
              <p:cNvSpPr>
                <a:spLocks noEditPoints="1"/>
              </p:cNvSpPr>
              <p:nvPr/>
            </p:nvSpPr>
            <p:spPr bwMode="auto">
              <a:xfrm>
                <a:off x="8919135" y="3122338"/>
                <a:ext cx="238374" cy="187660"/>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cxnSp>
            <p:nvCxnSpPr>
              <p:cNvPr id="110" name="直接连接符 109">
                <a:extLst>
                  <a:ext uri="{FF2B5EF4-FFF2-40B4-BE49-F238E27FC236}">
                    <a16:creationId xmlns="" xmlns:a16="http://schemas.microsoft.com/office/drawing/2014/main" id="{90833E37-9667-4A81-B2D7-032BB8386AC9}"/>
                  </a:ext>
                </a:extLst>
              </p:cNvPr>
              <p:cNvCxnSpPr>
                <a:stCxn id="32" idx="51"/>
                <a:endCxn id="109" idx="3"/>
              </p:cNvCxnSpPr>
              <p:nvPr/>
            </p:nvCxnSpPr>
            <p:spPr bwMode="auto">
              <a:xfrm flipH="1" flipV="1">
                <a:off x="9144629" y="3229367"/>
                <a:ext cx="279802" cy="15143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42" name="直接连接符 41">
              <a:extLst>
                <a:ext uri="{FF2B5EF4-FFF2-40B4-BE49-F238E27FC236}">
                  <a16:creationId xmlns="" xmlns:a16="http://schemas.microsoft.com/office/drawing/2014/main" id="{ED5AD670-3D0A-4254-A306-9A2C046AC429}"/>
                </a:ext>
              </a:extLst>
            </p:cNvPr>
            <p:cNvCxnSpPr>
              <a:stCxn id="27" idx="46"/>
            </p:cNvCxnSpPr>
            <p:nvPr/>
          </p:nvCxnSpPr>
          <p:spPr bwMode="auto">
            <a:xfrm flipV="1">
              <a:off x="8516062" y="3496171"/>
              <a:ext cx="7112" cy="177443"/>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3" name="组合 42">
              <a:extLst>
                <a:ext uri="{FF2B5EF4-FFF2-40B4-BE49-F238E27FC236}">
                  <a16:creationId xmlns="" xmlns:a16="http://schemas.microsoft.com/office/drawing/2014/main" id="{EE86D684-33E7-4F19-B8DB-B3046CE22351}"/>
                </a:ext>
              </a:extLst>
            </p:cNvPr>
            <p:cNvGrpSpPr>
              <a:grpSpLocks noChangeAspect="1"/>
            </p:cNvGrpSpPr>
            <p:nvPr/>
          </p:nvGrpSpPr>
          <p:grpSpPr>
            <a:xfrm>
              <a:off x="9853071" y="3289143"/>
              <a:ext cx="238374" cy="187660"/>
              <a:chOff x="7875588" y="733425"/>
              <a:chExt cx="536574" cy="625476"/>
            </a:xfrm>
            <a:solidFill>
              <a:srgbClr val="3C3C3B"/>
            </a:solidFill>
          </p:grpSpPr>
          <p:sp>
            <p:nvSpPr>
              <p:cNvPr id="100" name="Freeform 85">
                <a:extLst>
                  <a:ext uri="{FF2B5EF4-FFF2-40B4-BE49-F238E27FC236}">
                    <a16:creationId xmlns="" xmlns:a16="http://schemas.microsoft.com/office/drawing/2014/main" id="{ED0958DF-5402-47DC-84D1-287AF407E429}"/>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1" name="Freeform 86">
                <a:extLst>
                  <a:ext uri="{FF2B5EF4-FFF2-40B4-BE49-F238E27FC236}">
                    <a16:creationId xmlns="" xmlns:a16="http://schemas.microsoft.com/office/drawing/2014/main" id="{83DDD537-B138-4686-96B5-E02DCA20B76F}"/>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2" name="Freeform 87">
                <a:extLst>
                  <a:ext uri="{FF2B5EF4-FFF2-40B4-BE49-F238E27FC236}">
                    <a16:creationId xmlns="" xmlns:a16="http://schemas.microsoft.com/office/drawing/2014/main" id="{E81FA06A-B34A-4E0C-9606-3A7A087B4669}"/>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3" name="Freeform 88">
                <a:extLst>
                  <a:ext uri="{FF2B5EF4-FFF2-40B4-BE49-F238E27FC236}">
                    <a16:creationId xmlns="" xmlns:a16="http://schemas.microsoft.com/office/drawing/2014/main" id="{D718D3C5-C23B-4E1E-A9AF-28E463AF86B4}"/>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04" name="Freeform 89">
                <a:extLst>
                  <a:ext uri="{FF2B5EF4-FFF2-40B4-BE49-F238E27FC236}">
                    <a16:creationId xmlns="" xmlns:a16="http://schemas.microsoft.com/office/drawing/2014/main" id="{F9517D6F-F57E-4412-AE17-4ECAAC285C71}"/>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44" name="组合 43">
              <a:extLst>
                <a:ext uri="{FF2B5EF4-FFF2-40B4-BE49-F238E27FC236}">
                  <a16:creationId xmlns="" xmlns:a16="http://schemas.microsoft.com/office/drawing/2014/main" id="{EB190FFF-11E0-42E5-AEE1-521577DA2308}"/>
                </a:ext>
              </a:extLst>
            </p:cNvPr>
            <p:cNvGrpSpPr>
              <a:grpSpLocks noChangeAspect="1"/>
            </p:cNvGrpSpPr>
            <p:nvPr/>
          </p:nvGrpSpPr>
          <p:grpSpPr>
            <a:xfrm>
              <a:off x="9853071" y="3658434"/>
              <a:ext cx="238374" cy="192657"/>
              <a:chOff x="7875588" y="777875"/>
              <a:chExt cx="536574" cy="642133"/>
            </a:xfrm>
            <a:solidFill>
              <a:srgbClr val="3C3C3B"/>
            </a:solidFill>
          </p:grpSpPr>
          <p:sp>
            <p:nvSpPr>
              <p:cNvPr id="95" name="Freeform 85">
                <a:extLst>
                  <a:ext uri="{FF2B5EF4-FFF2-40B4-BE49-F238E27FC236}">
                    <a16:creationId xmlns="" xmlns:a16="http://schemas.microsoft.com/office/drawing/2014/main" id="{2009CAE5-86DF-49E3-8286-EC5FEE521DE6}"/>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6" name="Freeform 86">
                <a:extLst>
                  <a:ext uri="{FF2B5EF4-FFF2-40B4-BE49-F238E27FC236}">
                    <a16:creationId xmlns="" xmlns:a16="http://schemas.microsoft.com/office/drawing/2014/main" id="{F07C0CE8-D54D-4624-9263-BF004F4FB51B}"/>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7" name="Freeform 87">
                <a:extLst>
                  <a:ext uri="{FF2B5EF4-FFF2-40B4-BE49-F238E27FC236}">
                    <a16:creationId xmlns="" xmlns:a16="http://schemas.microsoft.com/office/drawing/2014/main" id="{7840BDCE-57A3-48E7-81C2-F2F589487314}"/>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8" name="Freeform 88">
                <a:extLst>
                  <a:ext uri="{FF2B5EF4-FFF2-40B4-BE49-F238E27FC236}">
                    <a16:creationId xmlns="" xmlns:a16="http://schemas.microsoft.com/office/drawing/2014/main" id="{8844DEC8-6D6F-4E04-9AB8-1E7BFF0739B0}"/>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9" name="Freeform 89">
                <a:extLst>
                  <a:ext uri="{FF2B5EF4-FFF2-40B4-BE49-F238E27FC236}">
                    <a16:creationId xmlns="" xmlns:a16="http://schemas.microsoft.com/office/drawing/2014/main" id="{A7E7CFE4-5FE9-4A82-83AC-09EA36DB7A43}"/>
                  </a:ext>
                </a:extLst>
              </p:cNvPr>
              <p:cNvSpPr>
                <a:spLocks noEditPoints="1"/>
              </p:cNvSpPr>
              <p:nvPr/>
            </p:nvSpPr>
            <p:spPr bwMode="auto">
              <a:xfrm>
                <a:off x="7875588" y="794532"/>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45" name="组合 44">
              <a:extLst>
                <a:ext uri="{FF2B5EF4-FFF2-40B4-BE49-F238E27FC236}">
                  <a16:creationId xmlns="" xmlns:a16="http://schemas.microsoft.com/office/drawing/2014/main" id="{B2F95E9F-FF1D-433D-8B73-792CC5B9B236}"/>
                </a:ext>
              </a:extLst>
            </p:cNvPr>
            <p:cNvGrpSpPr>
              <a:grpSpLocks noChangeAspect="1"/>
            </p:cNvGrpSpPr>
            <p:nvPr/>
          </p:nvGrpSpPr>
          <p:grpSpPr>
            <a:xfrm>
              <a:off x="10880627" y="3274918"/>
              <a:ext cx="238374" cy="187660"/>
              <a:chOff x="7875588" y="733425"/>
              <a:chExt cx="536574" cy="625476"/>
            </a:xfrm>
            <a:solidFill>
              <a:srgbClr val="3C3C3B"/>
            </a:solidFill>
          </p:grpSpPr>
          <p:sp>
            <p:nvSpPr>
              <p:cNvPr id="90" name="Freeform 85">
                <a:extLst>
                  <a:ext uri="{FF2B5EF4-FFF2-40B4-BE49-F238E27FC236}">
                    <a16:creationId xmlns="" xmlns:a16="http://schemas.microsoft.com/office/drawing/2014/main" id="{F0EECD7E-BFF4-4922-8FD6-6E86E31D946A}"/>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1" name="Freeform 86">
                <a:extLst>
                  <a:ext uri="{FF2B5EF4-FFF2-40B4-BE49-F238E27FC236}">
                    <a16:creationId xmlns="" xmlns:a16="http://schemas.microsoft.com/office/drawing/2014/main" id="{DEDC114E-2A95-4223-B156-3BDAAB68CDBC}"/>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2" name="Freeform 87">
                <a:extLst>
                  <a:ext uri="{FF2B5EF4-FFF2-40B4-BE49-F238E27FC236}">
                    <a16:creationId xmlns="" xmlns:a16="http://schemas.microsoft.com/office/drawing/2014/main" id="{30F697BC-1F72-45EB-90C2-243C1E35ED17}"/>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3" name="Freeform 88">
                <a:extLst>
                  <a:ext uri="{FF2B5EF4-FFF2-40B4-BE49-F238E27FC236}">
                    <a16:creationId xmlns="" xmlns:a16="http://schemas.microsoft.com/office/drawing/2014/main" id="{6D7CCE44-2209-44C5-9AA2-29711D58AFF9}"/>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94" name="Freeform 89">
                <a:extLst>
                  <a:ext uri="{FF2B5EF4-FFF2-40B4-BE49-F238E27FC236}">
                    <a16:creationId xmlns="" xmlns:a16="http://schemas.microsoft.com/office/drawing/2014/main" id="{2300714D-0497-4BAF-956F-30F2B6403378}"/>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46" name="组合 45">
              <a:extLst>
                <a:ext uri="{FF2B5EF4-FFF2-40B4-BE49-F238E27FC236}">
                  <a16:creationId xmlns="" xmlns:a16="http://schemas.microsoft.com/office/drawing/2014/main" id="{32485434-1AEB-4CA7-99F5-FCA4B10375BF}"/>
                </a:ext>
              </a:extLst>
            </p:cNvPr>
            <p:cNvGrpSpPr>
              <a:grpSpLocks noChangeAspect="1"/>
            </p:cNvGrpSpPr>
            <p:nvPr/>
          </p:nvGrpSpPr>
          <p:grpSpPr>
            <a:xfrm>
              <a:off x="10880627" y="3647630"/>
              <a:ext cx="238374" cy="187660"/>
              <a:chOff x="7875588" y="733425"/>
              <a:chExt cx="536574" cy="625476"/>
            </a:xfrm>
            <a:solidFill>
              <a:srgbClr val="3C3C3B"/>
            </a:solidFill>
          </p:grpSpPr>
          <p:sp>
            <p:nvSpPr>
              <p:cNvPr id="85" name="Freeform 85">
                <a:extLst>
                  <a:ext uri="{FF2B5EF4-FFF2-40B4-BE49-F238E27FC236}">
                    <a16:creationId xmlns="" xmlns:a16="http://schemas.microsoft.com/office/drawing/2014/main" id="{7F0F77D5-15D0-4054-8040-DF688466669C}"/>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6" name="Freeform 86">
                <a:extLst>
                  <a:ext uri="{FF2B5EF4-FFF2-40B4-BE49-F238E27FC236}">
                    <a16:creationId xmlns="" xmlns:a16="http://schemas.microsoft.com/office/drawing/2014/main" id="{A026AC4B-22E9-42C9-94EA-7BB85CBC6105}"/>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7" name="Freeform 87">
                <a:extLst>
                  <a:ext uri="{FF2B5EF4-FFF2-40B4-BE49-F238E27FC236}">
                    <a16:creationId xmlns="" xmlns:a16="http://schemas.microsoft.com/office/drawing/2014/main" id="{7793F390-EE7F-4FC6-B4C4-4A7820093F67}"/>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8" name="Freeform 88">
                <a:extLst>
                  <a:ext uri="{FF2B5EF4-FFF2-40B4-BE49-F238E27FC236}">
                    <a16:creationId xmlns="" xmlns:a16="http://schemas.microsoft.com/office/drawing/2014/main" id="{F980A259-E6DF-4F51-B0F1-C6DEC27FC476}"/>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9" name="Freeform 89">
                <a:extLst>
                  <a:ext uri="{FF2B5EF4-FFF2-40B4-BE49-F238E27FC236}">
                    <a16:creationId xmlns="" xmlns:a16="http://schemas.microsoft.com/office/drawing/2014/main" id="{9ED02D10-2A84-41F6-B83C-7892A7835F61}"/>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47" name="直接连接符 46">
              <a:extLst>
                <a:ext uri="{FF2B5EF4-FFF2-40B4-BE49-F238E27FC236}">
                  <a16:creationId xmlns="" xmlns:a16="http://schemas.microsoft.com/office/drawing/2014/main" id="{55AF0DF1-DA6C-4AD7-A5FF-73F48FA633AC}"/>
                </a:ext>
              </a:extLst>
            </p:cNvPr>
            <p:cNvCxnSpPr>
              <a:stCxn id="103" idx="35"/>
              <a:endCxn id="84" idx="51"/>
            </p:cNvCxnSpPr>
            <p:nvPr/>
          </p:nvCxnSpPr>
          <p:spPr bwMode="auto">
            <a:xfrm flipV="1">
              <a:off x="10051951" y="3171188"/>
              <a:ext cx="323379" cy="162228"/>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a:extLst>
                <a:ext uri="{FF2B5EF4-FFF2-40B4-BE49-F238E27FC236}">
                  <a16:creationId xmlns="" xmlns:a16="http://schemas.microsoft.com/office/drawing/2014/main" id="{3235F5BE-E8A6-4C15-8B5C-E423817D63CE}"/>
                </a:ext>
              </a:extLst>
            </p:cNvPr>
            <p:cNvCxnSpPr>
              <a:endCxn id="89" idx="5"/>
            </p:cNvCxnSpPr>
            <p:nvPr/>
          </p:nvCxnSpPr>
          <p:spPr bwMode="auto">
            <a:xfrm flipV="1">
              <a:off x="10572585" y="3754658"/>
              <a:ext cx="320729" cy="142494"/>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9" name="组合 48">
              <a:extLst>
                <a:ext uri="{FF2B5EF4-FFF2-40B4-BE49-F238E27FC236}">
                  <a16:creationId xmlns="" xmlns:a16="http://schemas.microsoft.com/office/drawing/2014/main" id="{3E2D1777-8C8C-455E-871F-1176D408B2B0}"/>
                </a:ext>
              </a:extLst>
            </p:cNvPr>
            <p:cNvGrpSpPr>
              <a:grpSpLocks noChangeAspect="1"/>
            </p:cNvGrpSpPr>
            <p:nvPr/>
          </p:nvGrpSpPr>
          <p:grpSpPr>
            <a:xfrm>
              <a:off x="10375330" y="3093823"/>
              <a:ext cx="238374" cy="187660"/>
              <a:chOff x="7875588" y="733425"/>
              <a:chExt cx="536574" cy="625476"/>
            </a:xfrm>
            <a:solidFill>
              <a:srgbClr val="3C3C3B"/>
            </a:solidFill>
          </p:grpSpPr>
          <p:sp>
            <p:nvSpPr>
              <p:cNvPr id="80" name="Freeform 85">
                <a:extLst>
                  <a:ext uri="{FF2B5EF4-FFF2-40B4-BE49-F238E27FC236}">
                    <a16:creationId xmlns="" xmlns:a16="http://schemas.microsoft.com/office/drawing/2014/main" id="{F68478C4-7DBD-4504-8B42-0BA1749F59E8}"/>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1" name="Freeform 86">
                <a:extLst>
                  <a:ext uri="{FF2B5EF4-FFF2-40B4-BE49-F238E27FC236}">
                    <a16:creationId xmlns="" xmlns:a16="http://schemas.microsoft.com/office/drawing/2014/main" id="{AAE76635-C04B-4A6A-A2B1-BD8FA943D029}"/>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2" name="Freeform 87">
                <a:extLst>
                  <a:ext uri="{FF2B5EF4-FFF2-40B4-BE49-F238E27FC236}">
                    <a16:creationId xmlns="" xmlns:a16="http://schemas.microsoft.com/office/drawing/2014/main" id="{74EC8E8B-82D7-4EEA-A733-25DEDD036FA2}"/>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3" name="Freeform 88">
                <a:extLst>
                  <a:ext uri="{FF2B5EF4-FFF2-40B4-BE49-F238E27FC236}">
                    <a16:creationId xmlns="" xmlns:a16="http://schemas.microsoft.com/office/drawing/2014/main" id="{DC766687-F518-4893-A5EB-D82610DA06F9}"/>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84" name="Freeform 89">
                <a:extLst>
                  <a:ext uri="{FF2B5EF4-FFF2-40B4-BE49-F238E27FC236}">
                    <a16:creationId xmlns="" xmlns:a16="http://schemas.microsoft.com/office/drawing/2014/main" id="{F77085F3-DE1E-4069-A4EC-82C02BF5C67C}"/>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50" name="组合 49">
              <a:extLst>
                <a:ext uri="{FF2B5EF4-FFF2-40B4-BE49-F238E27FC236}">
                  <a16:creationId xmlns="" xmlns:a16="http://schemas.microsoft.com/office/drawing/2014/main" id="{7F056549-9902-4E81-B262-015DD3C24CAA}"/>
                </a:ext>
              </a:extLst>
            </p:cNvPr>
            <p:cNvGrpSpPr>
              <a:grpSpLocks noChangeAspect="1"/>
            </p:cNvGrpSpPr>
            <p:nvPr/>
          </p:nvGrpSpPr>
          <p:grpSpPr>
            <a:xfrm>
              <a:off x="10381677" y="3846783"/>
              <a:ext cx="238374" cy="187660"/>
              <a:chOff x="7889874" y="733425"/>
              <a:chExt cx="536574" cy="625476"/>
            </a:xfrm>
            <a:solidFill>
              <a:srgbClr val="3C3C3B"/>
            </a:solidFill>
          </p:grpSpPr>
          <p:sp>
            <p:nvSpPr>
              <p:cNvPr id="75" name="Freeform 85">
                <a:extLst>
                  <a:ext uri="{FF2B5EF4-FFF2-40B4-BE49-F238E27FC236}">
                    <a16:creationId xmlns="" xmlns:a16="http://schemas.microsoft.com/office/drawing/2014/main" id="{03E31677-58C2-44C1-BD8A-B31C05880509}"/>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6" name="Freeform 86">
                <a:extLst>
                  <a:ext uri="{FF2B5EF4-FFF2-40B4-BE49-F238E27FC236}">
                    <a16:creationId xmlns="" xmlns:a16="http://schemas.microsoft.com/office/drawing/2014/main" id="{80B0E9F3-5F94-4BAC-B57C-BE99E82D97DF}"/>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7" name="Freeform 87">
                <a:extLst>
                  <a:ext uri="{FF2B5EF4-FFF2-40B4-BE49-F238E27FC236}">
                    <a16:creationId xmlns="" xmlns:a16="http://schemas.microsoft.com/office/drawing/2014/main" id="{07D4C386-D62E-4831-84BE-9CD560000C7B}"/>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8" name="Freeform 88">
                <a:extLst>
                  <a:ext uri="{FF2B5EF4-FFF2-40B4-BE49-F238E27FC236}">
                    <a16:creationId xmlns="" xmlns:a16="http://schemas.microsoft.com/office/drawing/2014/main" id="{352226AD-95B9-42D3-B946-18AAFD24E0AA}"/>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9" name="Freeform 89">
                <a:extLst>
                  <a:ext uri="{FF2B5EF4-FFF2-40B4-BE49-F238E27FC236}">
                    <a16:creationId xmlns="" xmlns:a16="http://schemas.microsoft.com/office/drawing/2014/main" id="{F4290A01-2676-4BD7-A834-84B63953ED1E}"/>
                  </a:ext>
                </a:extLst>
              </p:cNvPr>
              <p:cNvSpPr>
                <a:spLocks noEditPoints="1"/>
              </p:cNvSpPr>
              <p:nvPr/>
            </p:nvSpPr>
            <p:spPr bwMode="auto">
              <a:xfrm>
                <a:off x="7889874"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51" name="直接连接符 50">
              <a:extLst>
                <a:ext uri="{FF2B5EF4-FFF2-40B4-BE49-F238E27FC236}">
                  <a16:creationId xmlns="" xmlns:a16="http://schemas.microsoft.com/office/drawing/2014/main" id="{4CC387EE-0E60-464D-B90A-71D3495CBD1A}"/>
                </a:ext>
              </a:extLst>
            </p:cNvPr>
            <p:cNvCxnSpPr>
              <a:stCxn id="99" idx="3"/>
              <a:endCxn id="79" idx="22"/>
            </p:cNvCxnSpPr>
            <p:nvPr/>
          </p:nvCxnSpPr>
          <p:spPr bwMode="auto">
            <a:xfrm>
              <a:off x="10078565" y="3770460"/>
              <a:ext cx="315799" cy="121278"/>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a:extLst>
                <a:ext uri="{FF2B5EF4-FFF2-40B4-BE49-F238E27FC236}">
                  <a16:creationId xmlns="" xmlns:a16="http://schemas.microsoft.com/office/drawing/2014/main" id="{F4BD2359-C36D-4883-9259-1136C8834B4E}"/>
                </a:ext>
              </a:extLst>
            </p:cNvPr>
            <p:cNvCxnSpPr>
              <a:stCxn id="86" idx="3"/>
              <a:endCxn id="94" idx="27"/>
            </p:cNvCxnSpPr>
            <p:nvPr/>
          </p:nvCxnSpPr>
          <p:spPr bwMode="auto">
            <a:xfrm flipH="1" flipV="1">
              <a:off x="10992701" y="3453429"/>
              <a:ext cx="996" cy="21696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a:extLst>
                <a:ext uri="{FF2B5EF4-FFF2-40B4-BE49-F238E27FC236}">
                  <a16:creationId xmlns="" xmlns:a16="http://schemas.microsoft.com/office/drawing/2014/main" id="{696E9510-08F1-47BB-B091-EAA81A5816CC}"/>
                </a:ext>
              </a:extLst>
            </p:cNvPr>
            <p:cNvCxnSpPr>
              <a:stCxn id="94" idx="51"/>
              <a:endCxn id="84" idx="3"/>
            </p:cNvCxnSpPr>
            <p:nvPr/>
          </p:nvCxnSpPr>
          <p:spPr bwMode="auto">
            <a:xfrm flipH="1" flipV="1">
              <a:off x="10600824" y="3200852"/>
              <a:ext cx="279802" cy="15143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a:extLst>
                <a:ext uri="{FF2B5EF4-FFF2-40B4-BE49-F238E27FC236}">
                  <a16:creationId xmlns="" xmlns:a16="http://schemas.microsoft.com/office/drawing/2014/main" id="{37001274-5C4E-4233-842F-D399CAD67592}"/>
                </a:ext>
              </a:extLst>
            </p:cNvPr>
            <p:cNvCxnSpPr>
              <a:stCxn id="99" idx="46"/>
              <a:endCxn id="104" idx="37"/>
            </p:cNvCxnSpPr>
            <p:nvPr/>
          </p:nvCxnSpPr>
          <p:spPr bwMode="auto">
            <a:xfrm flipV="1">
              <a:off x="9972258" y="3467655"/>
              <a:ext cx="7113" cy="19577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a:extLst>
                <a:ext uri="{FF2B5EF4-FFF2-40B4-BE49-F238E27FC236}">
                  <a16:creationId xmlns="" xmlns:a16="http://schemas.microsoft.com/office/drawing/2014/main" id="{710DCB09-7F9A-45CF-9C36-081857EDE232}"/>
                </a:ext>
              </a:extLst>
            </p:cNvPr>
            <p:cNvCxnSpPr>
              <a:stCxn id="99" idx="20"/>
              <a:endCxn id="94" idx="51"/>
            </p:cNvCxnSpPr>
            <p:nvPr/>
          </p:nvCxnSpPr>
          <p:spPr bwMode="auto">
            <a:xfrm flipV="1">
              <a:off x="10078565" y="3352283"/>
              <a:ext cx="802061" cy="356103"/>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a:extLst>
                <a:ext uri="{FF2B5EF4-FFF2-40B4-BE49-F238E27FC236}">
                  <a16:creationId xmlns="" xmlns:a16="http://schemas.microsoft.com/office/drawing/2014/main" id="{2FC597FA-0FEA-4304-8447-BB4B578A8E37}"/>
                </a:ext>
              </a:extLst>
            </p:cNvPr>
            <p:cNvCxnSpPr>
              <a:stCxn id="104" idx="3"/>
              <a:endCxn id="89" idx="6"/>
            </p:cNvCxnSpPr>
            <p:nvPr/>
          </p:nvCxnSpPr>
          <p:spPr bwMode="auto">
            <a:xfrm>
              <a:off x="10078565" y="3396172"/>
              <a:ext cx="814750" cy="349469"/>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56">
              <a:extLst>
                <a:ext uri="{FF2B5EF4-FFF2-40B4-BE49-F238E27FC236}">
                  <a16:creationId xmlns="" xmlns:a16="http://schemas.microsoft.com/office/drawing/2014/main" id="{697286B2-0640-4997-BBB5-28B567A78F57}"/>
                </a:ext>
              </a:extLst>
            </p:cNvPr>
            <p:cNvCxnSpPr>
              <a:stCxn id="79" idx="46"/>
              <a:endCxn id="84" idx="32"/>
            </p:cNvCxnSpPr>
            <p:nvPr/>
          </p:nvCxnSpPr>
          <p:spPr bwMode="auto">
            <a:xfrm flipH="1" flipV="1">
              <a:off x="10494517" y="3245937"/>
              <a:ext cx="6347" cy="60084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a:extLst>
                <a:ext uri="{FF2B5EF4-FFF2-40B4-BE49-F238E27FC236}">
                  <a16:creationId xmlns="" xmlns:a16="http://schemas.microsoft.com/office/drawing/2014/main" id="{CBD98EC7-2638-4CED-812E-10023162B473}"/>
                </a:ext>
              </a:extLst>
            </p:cNvPr>
            <p:cNvCxnSpPr>
              <a:stCxn id="32" idx="2"/>
              <a:endCxn id="104" idx="54"/>
            </p:cNvCxnSpPr>
            <p:nvPr/>
          </p:nvCxnSpPr>
          <p:spPr bwMode="auto">
            <a:xfrm flipV="1">
              <a:off x="9649925" y="3396564"/>
              <a:ext cx="203146" cy="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a:extLst>
                <a:ext uri="{FF2B5EF4-FFF2-40B4-BE49-F238E27FC236}">
                  <a16:creationId xmlns="" xmlns:a16="http://schemas.microsoft.com/office/drawing/2014/main" id="{232BD59D-DB1D-47EE-952B-33AD2241CC21}"/>
                </a:ext>
              </a:extLst>
            </p:cNvPr>
            <p:cNvCxnSpPr>
              <a:stCxn id="37" idx="2"/>
              <a:endCxn id="99" idx="54"/>
            </p:cNvCxnSpPr>
            <p:nvPr/>
          </p:nvCxnSpPr>
          <p:spPr bwMode="auto">
            <a:xfrm flipV="1">
              <a:off x="9649925" y="3770852"/>
              <a:ext cx="203146" cy="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文本框 59">
              <a:extLst>
                <a:ext uri="{FF2B5EF4-FFF2-40B4-BE49-F238E27FC236}">
                  <a16:creationId xmlns="" xmlns:a16="http://schemas.microsoft.com/office/drawing/2014/main" id="{D818AED2-042E-4CEF-8650-1A526946B55D}"/>
                </a:ext>
              </a:extLst>
            </p:cNvPr>
            <p:cNvSpPr txBox="1"/>
            <p:nvPr/>
          </p:nvSpPr>
          <p:spPr>
            <a:xfrm>
              <a:off x="8948193" y="3423591"/>
              <a:ext cx="314189" cy="215444"/>
            </a:xfrm>
            <a:prstGeom prst="rect">
              <a:avLst/>
            </a:prstGeom>
            <a:noFill/>
          </p:spPr>
          <p:txBody>
            <a:bodyPr wrap="square" lIns="0" tIns="0" rIns="0" bIns="0" rtlCol="0">
              <a:noAutofit/>
            </a:bodyPr>
            <a:lstStyle/>
            <a:p>
              <a:pPr defTabSz="914400" fontAlgn="ctr">
                <a:defRPr/>
              </a:pPr>
              <a:r>
                <a:rPr kumimoji="1" lang="en-US" sz="1400" dirty="0">
                  <a:solidFill>
                    <a:srgbClr val="000000"/>
                  </a:solidFill>
                  <a:latin typeface="Huawei Sans" panose="020C0503030203020204" pitchFamily="34" charset="0"/>
                </a:rPr>
                <a:t>AS1</a:t>
              </a:r>
            </a:p>
          </p:txBody>
        </p:sp>
        <p:sp>
          <p:nvSpPr>
            <p:cNvPr id="61" name="文本框 60">
              <a:extLst>
                <a:ext uri="{FF2B5EF4-FFF2-40B4-BE49-F238E27FC236}">
                  <a16:creationId xmlns="" xmlns:a16="http://schemas.microsoft.com/office/drawing/2014/main" id="{D30DC217-3325-41B4-89BE-5C96FB5DCA00}"/>
                </a:ext>
              </a:extLst>
            </p:cNvPr>
            <p:cNvSpPr txBox="1"/>
            <p:nvPr/>
          </p:nvSpPr>
          <p:spPr>
            <a:xfrm>
              <a:off x="10350360" y="3376240"/>
              <a:ext cx="314189" cy="215444"/>
            </a:xfrm>
            <a:prstGeom prst="rect">
              <a:avLst/>
            </a:prstGeom>
            <a:solidFill>
              <a:schemeClr val="bg1"/>
            </a:solidFill>
          </p:spPr>
          <p:txBody>
            <a:bodyPr wrap="square" lIns="0" tIns="0" rIns="0" bIns="0" rtlCol="0">
              <a:noAutofit/>
            </a:bodyPr>
            <a:lstStyle/>
            <a:p>
              <a:pPr defTabSz="914400" fontAlgn="ctr">
                <a:defRPr/>
              </a:pPr>
              <a:r>
                <a:rPr kumimoji="1" lang="en-US" sz="1400" dirty="0">
                  <a:solidFill>
                    <a:srgbClr val="000000"/>
                  </a:solidFill>
                  <a:latin typeface="Huawei Sans" panose="020C0503030203020204" pitchFamily="34" charset="0"/>
                </a:rPr>
                <a:t>AS2</a:t>
              </a:r>
            </a:p>
          </p:txBody>
        </p:sp>
        <p:grpSp>
          <p:nvGrpSpPr>
            <p:cNvPr id="62" name="组合 61">
              <a:extLst>
                <a:ext uri="{FF2B5EF4-FFF2-40B4-BE49-F238E27FC236}">
                  <a16:creationId xmlns="" xmlns:a16="http://schemas.microsoft.com/office/drawing/2014/main" id="{B92EFBB1-D339-4EEA-8A51-294835258E31}"/>
                </a:ext>
              </a:extLst>
            </p:cNvPr>
            <p:cNvGrpSpPr/>
            <p:nvPr/>
          </p:nvGrpSpPr>
          <p:grpSpPr>
            <a:xfrm>
              <a:off x="8939931" y="3839705"/>
              <a:ext cx="238374" cy="187660"/>
              <a:chOff x="8549275" y="3826011"/>
              <a:chExt cx="238374" cy="187660"/>
            </a:xfrm>
          </p:grpSpPr>
          <p:sp>
            <p:nvSpPr>
              <p:cNvPr id="70" name="Freeform 85">
                <a:extLst>
                  <a:ext uri="{FF2B5EF4-FFF2-40B4-BE49-F238E27FC236}">
                    <a16:creationId xmlns="" xmlns:a16="http://schemas.microsoft.com/office/drawing/2014/main" id="{C6A6E3F4-491E-440F-A4E2-408B67EF23AE}"/>
                  </a:ext>
                </a:extLst>
              </p:cNvPr>
              <p:cNvSpPr>
                <a:spLocks/>
              </p:cNvSpPr>
              <p:nvPr/>
            </p:nvSpPr>
            <p:spPr bwMode="auto">
              <a:xfrm>
                <a:off x="8633905" y="3876022"/>
                <a:ext cx="67704" cy="26673"/>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1" name="Freeform 86">
                <a:extLst>
                  <a:ext uri="{FF2B5EF4-FFF2-40B4-BE49-F238E27FC236}">
                    <a16:creationId xmlns="" xmlns:a16="http://schemas.microsoft.com/office/drawing/2014/main" id="{5AFBB0C0-4C3B-4190-A829-523FFA766D78}"/>
                  </a:ext>
                </a:extLst>
              </p:cNvPr>
              <p:cNvSpPr>
                <a:spLocks/>
              </p:cNvSpPr>
              <p:nvPr/>
            </p:nvSpPr>
            <p:spPr bwMode="auto">
              <a:xfrm>
                <a:off x="8633905" y="3839347"/>
                <a:ext cx="66999" cy="26196"/>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2" name="Freeform 87">
                <a:extLst>
                  <a:ext uri="{FF2B5EF4-FFF2-40B4-BE49-F238E27FC236}">
                    <a16:creationId xmlns="" xmlns:a16="http://schemas.microsoft.com/office/drawing/2014/main" id="{2B6D3B29-0ECF-4E75-9417-039B4B15B598}"/>
                  </a:ext>
                </a:extLst>
              </p:cNvPr>
              <p:cNvSpPr>
                <a:spLocks/>
              </p:cNvSpPr>
              <p:nvPr/>
            </p:nvSpPr>
            <p:spPr bwMode="auto">
              <a:xfrm>
                <a:off x="8587359" y="3856493"/>
                <a:ext cx="62062" cy="2810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3" name="Freeform 88">
                <a:extLst>
                  <a:ext uri="{FF2B5EF4-FFF2-40B4-BE49-F238E27FC236}">
                    <a16:creationId xmlns="" xmlns:a16="http://schemas.microsoft.com/office/drawing/2014/main" id="{44A0199D-F005-4540-86CE-DA6368FEB447}"/>
                  </a:ext>
                </a:extLst>
              </p:cNvPr>
              <p:cNvSpPr>
                <a:spLocks/>
              </p:cNvSpPr>
              <p:nvPr/>
            </p:nvSpPr>
            <p:spPr bwMode="auto">
              <a:xfrm>
                <a:off x="8685389" y="3856493"/>
                <a:ext cx="62767" cy="2810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74" name="Freeform 89">
                <a:extLst>
                  <a:ext uri="{FF2B5EF4-FFF2-40B4-BE49-F238E27FC236}">
                    <a16:creationId xmlns="" xmlns:a16="http://schemas.microsoft.com/office/drawing/2014/main" id="{4CC88D9A-E46A-4579-ADEF-8B42089D4640}"/>
                  </a:ext>
                </a:extLst>
              </p:cNvPr>
              <p:cNvSpPr>
                <a:spLocks noEditPoints="1"/>
              </p:cNvSpPr>
              <p:nvPr/>
            </p:nvSpPr>
            <p:spPr bwMode="auto">
              <a:xfrm>
                <a:off x="8549275" y="3826011"/>
                <a:ext cx="238374" cy="187660"/>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63" name="直接连接符 62">
              <a:extLst>
                <a:ext uri="{FF2B5EF4-FFF2-40B4-BE49-F238E27FC236}">
                  <a16:creationId xmlns="" xmlns:a16="http://schemas.microsoft.com/office/drawing/2014/main" id="{D54B6BC5-4A0F-486B-8C10-8675BC88669C}"/>
                </a:ext>
              </a:extLst>
            </p:cNvPr>
            <p:cNvCxnSpPr/>
            <p:nvPr/>
          </p:nvCxnSpPr>
          <p:spPr bwMode="auto">
            <a:xfrm flipV="1">
              <a:off x="9133575" y="3786706"/>
              <a:ext cx="281331" cy="15395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4" name="组合 63">
              <a:extLst>
                <a:ext uri="{FF2B5EF4-FFF2-40B4-BE49-F238E27FC236}">
                  <a16:creationId xmlns="" xmlns:a16="http://schemas.microsoft.com/office/drawing/2014/main" id="{B073887E-1E3B-4E5F-B68E-D50F7130C19D}"/>
                </a:ext>
              </a:extLst>
            </p:cNvPr>
            <p:cNvGrpSpPr/>
            <p:nvPr/>
          </p:nvGrpSpPr>
          <p:grpSpPr>
            <a:xfrm>
              <a:off x="8425934" y="3368748"/>
              <a:ext cx="238374" cy="187660"/>
              <a:chOff x="8549275" y="3826011"/>
              <a:chExt cx="238374" cy="187660"/>
            </a:xfrm>
          </p:grpSpPr>
          <p:sp>
            <p:nvSpPr>
              <p:cNvPr id="65" name="Freeform 85">
                <a:extLst>
                  <a:ext uri="{FF2B5EF4-FFF2-40B4-BE49-F238E27FC236}">
                    <a16:creationId xmlns="" xmlns:a16="http://schemas.microsoft.com/office/drawing/2014/main" id="{EAAB190E-6632-4041-B1D2-1FFDA1BCA536}"/>
                  </a:ext>
                </a:extLst>
              </p:cNvPr>
              <p:cNvSpPr>
                <a:spLocks/>
              </p:cNvSpPr>
              <p:nvPr/>
            </p:nvSpPr>
            <p:spPr bwMode="auto">
              <a:xfrm>
                <a:off x="8633905" y="3876022"/>
                <a:ext cx="67704" cy="26673"/>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66" name="Freeform 86">
                <a:extLst>
                  <a:ext uri="{FF2B5EF4-FFF2-40B4-BE49-F238E27FC236}">
                    <a16:creationId xmlns="" xmlns:a16="http://schemas.microsoft.com/office/drawing/2014/main" id="{3F623BA3-F64F-46DD-93CE-6C61796F1BEA}"/>
                  </a:ext>
                </a:extLst>
              </p:cNvPr>
              <p:cNvSpPr>
                <a:spLocks/>
              </p:cNvSpPr>
              <p:nvPr/>
            </p:nvSpPr>
            <p:spPr bwMode="auto">
              <a:xfrm>
                <a:off x="8633905" y="3839347"/>
                <a:ext cx="66999" cy="26196"/>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67" name="Freeform 87">
                <a:extLst>
                  <a:ext uri="{FF2B5EF4-FFF2-40B4-BE49-F238E27FC236}">
                    <a16:creationId xmlns="" xmlns:a16="http://schemas.microsoft.com/office/drawing/2014/main" id="{BFECDFDD-715E-44C7-9A16-6866C96E105A}"/>
                  </a:ext>
                </a:extLst>
              </p:cNvPr>
              <p:cNvSpPr>
                <a:spLocks/>
              </p:cNvSpPr>
              <p:nvPr/>
            </p:nvSpPr>
            <p:spPr bwMode="auto">
              <a:xfrm>
                <a:off x="8587359" y="3856493"/>
                <a:ext cx="62062" cy="2810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68" name="Freeform 88">
                <a:extLst>
                  <a:ext uri="{FF2B5EF4-FFF2-40B4-BE49-F238E27FC236}">
                    <a16:creationId xmlns="" xmlns:a16="http://schemas.microsoft.com/office/drawing/2014/main" id="{0F646399-FC70-4245-B0E1-A06813C49196}"/>
                  </a:ext>
                </a:extLst>
              </p:cNvPr>
              <p:cNvSpPr>
                <a:spLocks/>
              </p:cNvSpPr>
              <p:nvPr/>
            </p:nvSpPr>
            <p:spPr bwMode="auto">
              <a:xfrm>
                <a:off x="8685389" y="3856493"/>
                <a:ext cx="62767" cy="2810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69" name="Freeform 89">
                <a:extLst>
                  <a:ext uri="{FF2B5EF4-FFF2-40B4-BE49-F238E27FC236}">
                    <a16:creationId xmlns="" xmlns:a16="http://schemas.microsoft.com/office/drawing/2014/main" id="{0CE9F333-771C-4EB3-A8E3-A8156C2254F6}"/>
                  </a:ext>
                </a:extLst>
              </p:cNvPr>
              <p:cNvSpPr>
                <a:spLocks noEditPoints="1"/>
              </p:cNvSpPr>
              <p:nvPr/>
            </p:nvSpPr>
            <p:spPr bwMode="auto">
              <a:xfrm>
                <a:off x="8549275" y="3826011"/>
                <a:ext cx="238374" cy="187660"/>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sp>
        <p:nvSpPr>
          <p:cNvPr id="111" name="矩形 110">
            <a:extLst>
              <a:ext uri="{FF2B5EF4-FFF2-40B4-BE49-F238E27FC236}">
                <a16:creationId xmlns="" xmlns:a16="http://schemas.microsoft.com/office/drawing/2014/main" id="{5D2010F8-EFAA-4089-B236-9649A9847D6F}"/>
              </a:ext>
            </a:extLst>
          </p:cNvPr>
          <p:cNvSpPr/>
          <p:nvPr/>
        </p:nvSpPr>
        <p:spPr bwMode="auto">
          <a:xfrm>
            <a:off x="8808720" y="2031850"/>
            <a:ext cx="2130803" cy="347005"/>
          </a:xfrm>
          <a:prstGeom prst="rect">
            <a:avLst/>
          </a:prstGeom>
          <a:solidFill>
            <a:schemeClr val="bg1">
              <a:lumMod val="20000"/>
              <a:lumOff val="80000"/>
            </a:schemeClr>
          </a:solidFill>
          <a:ln>
            <a:solidFill>
              <a:schemeClr val="tx1"/>
            </a:solidFill>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buClr>
                <a:srgbClr val="CC9900"/>
              </a:buClr>
            </a:pPr>
            <a:r>
              <a:rPr lang="en-US" sz="1400" dirty="0">
                <a:solidFill>
                  <a:srgbClr val="1D1D1A"/>
                </a:solidFill>
                <a:latin typeface="Huawei Sans" panose="020C0503030203020204" pitchFamily="34" charset="0"/>
              </a:rPr>
              <a:t>OSS</a:t>
            </a:r>
          </a:p>
        </p:txBody>
      </p:sp>
      <p:sp>
        <p:nvSpPr>
          <p:cNvPr id="112" name="文本框 111">
            <a:extLst>
              <a:ext uri="{FF2B5EF4-FFF2-40B4-BE49-F238E27FC236}">
                <a16:creationId xmlns="" xmlns:a16="http://schemas.microsoft.com/office/drawing/2014/main" id="{2311F8C8-9007-4D65-9AE7-3B556CFEEFD5}"/>
              </a:ext>
            </a:extLst>
          </p:cNvPr>
          <p:cNvSpPr txBox="1"/>
          <p:nvPr/>
        </p:nvSpPr>
        <p:spPr>
          <a:xfrm>
            <a:off x="8097854" y="5014661"/>
            <a:ext cx="3733733" cy="1258313"/>
          </a:xfrm>
          <a:prstGeom prst="rect">
            <a:avLst/>
          </a:prstGeom>
          <a:noFill/>
        </p:spPr>
        <p:txBody>
          <a:bodyPr wrap="square" lIns="0" tIns="0" rIns="0" bIns="0" rtlCol="0" anchor="ctr">
            <a:noAutofit/>
          </a:bodyPr>
          <a:lstStyle/>
          <a:p>
            <a:pPr defTabSz="914478" fontAlgn="ctr">
              <a:defRPr/>
            </a:pPr>
            <a:r>
              <a:rPr lang="en-US" sz="1200" b="1" dirty="0">
                <a:solidFill>
                  <a:srgbClr val="1D1D1A"/>
                </a:solidFill>
                <a:latin typeface="Huawei Sans" panose="020C0503030203020204" pitchFamily="34" charset="0"/>
              </a:rPr>
              <a:t>Service requirement</a:t>
            </a:r>
            <a:r>
              <a:rPr lang="en-US" sz="1200" dirty="0">
                <a:solidFill>
                  <a:srgbClr val="1D1D1A"/>
                </a:solidFill>
                <a:latin typeface="Huawei Sans" panose="020C0503030203020204" pitchFamily="34" charset="0"/>
              </a:rPr>
              <a:t>: network change/O&amp;M self-orchestration</a:t>
            </a:r>
          </a:p>
          <a:p>
            <a:pPr defTabSz="914478" fontAlgn="ctr">
              <a:defRPr/>
            </a:pPr>
            <a:r>
              <a:rPr lang="en-US" sz="1200" b="1" dirty="0">
                <a:solidFill>
                  <a:srgbClr val="1D1D1A"/>
                </a:solidFill>
                <a:latin typeface="Huawei Sans" panose="020C0503030203020204" pitchFamily="34" charset="0"/>
              </a:rPr>
              <a:t>Typical scenario</a:t>
            </a:r>
            <a:r>
              <a:rPr lang="en-US" sz="1200" dirty="0">
                <a:solidFill>
                  <a:srgbClr val="1D1D1A"/>
                </a:solidFill>
                <a:latin typeface="Huawei Sans" panose="020C0503030203020204" pitchFamily="34" charset="0"/>
              </a:rPr>
              <a:t>: process customization or batch modification of network parameters</a:t>
            </a:r>
          </a:p>
        </p:txBody>
      </p:sp>
      <p:sp>
        <p:nvSpPr>
          <p:cNvPr id="113" name="矩形 112">
            <a:extLst>
              <a:ext uri="{FF2B5EF4-FFF2-40B4-BE49-F238E27FC236}">
                <a16:creationId xmlns="" xmlns:a16="http://schemas.microsoft.com/office/drawing/2014/main" id="{3F67A916-6239-418D-B5B3-602662A8A066}"/>
              </a:ext>
            </a:extLst>
          </p:cNvPr>
          <p:cNvSpPr/>
          <p:nvPr/>
        </p:nvSpPr>
        <p:spPr>
          <a:xfrm>
            <a:off x="7881353" y="1939478"/>
            <a:ext cx="3841486" cy="4261297"/>
          </a:xfrm>
          <a:prstGeom prst="rect">
            <a:avLst/>
          </a:prstGeom>
          <a:noFill/>
          <a:ln>
            <a:solidFill>
              <a:srgbClr val="15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666666"/>
              </a:solidFill>
              <a:latin typeface="Huawei Sans" panose="020C0503030203020204" pitchFamily="34" charset="0"/>
            </a:endParaRPr>
          </a:p>
        </p:txBody>
      </p:sp>
      <p:grpSp>
        <p:nvGrpSpPr>
          <p:cNvPr id="114" name="组合 113">
            <a:extLst>
              <a:ext uri="{FF2B5EF4-FFF2-40B4-BE49-F238E27FC236}">
                <a16:creationId xmlns="" xmlns:a16="http://schemas.microsoft.com/office/drawing/2014/main" id="{4ECC8F07-1E71-4BBD-803E-B8176FF6FE75}"/>
              </a:ext>
            </a:extLst>
          </p:cNvPr>
          <p:cNvGrpSpPr/>
          <p:nvPr/>
        </p:nvGrpSpPr>
        <p:grpSpPr>
          <a:xfrm>
            <a:off x="1910391" y="2516326"/>
            <a:ext cx="1781000" cy="487099"/>
            <a:chOff x="8961314" y="2277850"/>
            <a:chExt cx="955652" cy="287669"/>
          </a:xfrm>
        </p:grpSpPr>
        <p:pic>
          <p:nvPicPr>
            <p:cNvPr id="115" name="Picture 4" descr="C:\Users\Administrator\Desktop\得分.png">
              <a:extLst>
                <a:ext uri="{FF2B5EF4-FFF2-40B4-BE49-F238E27FC236}">
                  <a16:creationId xmlns="" xmlns:a16="http://schemas.microsoft.com/office/drawing/2014/main" id="{A30DEA91-EDBC-44B8-A3E6-C287B1C65DC2}"/>
                </a:ext>
              </a:extLst>
            </p:cNvPr>
            <p:cNvPicPr>
              <a:picLocks noChangeAspect="1" noChangeArrowheads="1"/>
            </p:cNvPicPr>
            <p:nvPr/>
          </p:nvPicPr>
          <p:blipFill>
            <a:blip r:embed="rId3" cstate="print"/>
            <a:srcRect/>
            <a:stretch>
              <a:fillRect/>
            </a:stretch>
          </p:blipFill>
          <p:spPr bwMode="auto">
            <a:xfrm>
              <a:off x="9016966" y="2315981"/>
              <a:ext cx="900000" cy="230950"/>
            </a:xfrm>
            <a:prstGeom prst="rect">
              <a:avLst/>
            </a:prstGeom>
            <a:noFill/>
            <a:ln w="9525">
              <a:noFill/>
              <a:miter lim="800000"/>
              <a:headEnd/>
              <a:tailEnd/>
            </a:ln>
          </p:spPr>
        </p:pic>
        <p:sp>
          <p:nvSpPr>
            <p:cNvPr id="116" name="Rounded Rectangle 5">
              <a:extLst>
                <a:ext uri="{FF2B5EF4-FFF2-40B4-BE49-F238E27FC236}">
                  <a16:creationId xmlns="" xmlns:a16="http://schemas.microsoft.com/office/drawing/2014/main" id="{C2DA1009-FFA7-4E02-BB32-9247BFECC576}"/>
                </a:ext>
              </a:extLst>
            </p:cNvPr>
            <p:cNvSpPr/>
            <p:nvPr/>
          </p:nvSpPr>
          <p:spPr>
            <a:xfrm>
              <a:off x="8961314" y="2277850"/>
              <a:ext cx="936710" cy="287669"/>
            </a:xfrm>
            <a:prstGeom prst="roundRect">
              <a:avLst/>
            </a:prstGeom>
            <a:noFill/>
            <a:ln w="9525">
              <a:noFill/>
              <a:miter lim="800000"/>
              <a:headEnd/>
              <a:tailEnd/>
            </a:ln>
          </p:spPr>
          <p:txBody>
            <a:bodyPr wrap="square" rtlCol="0" anchor="ctr">
              <a:noAutofit/>
            </a:bodyPr>
            <a:lstStyle/>
            <a:p>
              <a:pPr algn="ctr" defTabSz="1219272" fontAlgn="ctr">
                <a:defRPr/>
              </a:pPr>
              <a:r>
                <a:rPr lang="en-US" sz="1200" dirty="0">
                  <a:solidFill>
                    <a:srgbClr val="1D1D1A"/>
                  </a:solidFill>
                  <a:latin typeface="Huawei Sans" panose="020C0503030203020204" pitchFamily="34" charset="0"/>
                </a:rPr>
                <a:t>Service model/Service package</a:t>
              </a:r>
            </a:p>
          </p:txBody>
        </p:sp>
      </p:grpSp>
      <p:grpSp>
        <p:nvGrpSpPr>
          <p:cNvPr id="117" name="组合 116">
            <a:extLst>
              <a:ext uri="{FF2B5EF4-FFF2-40B4-BE49-F238E27FC236}">
                <a16:creationId xmlns="" xmlns:a16="http://schemas.microsoft.com/office/drawing/2014/main" id="{E7141D43-5E6A-4A91-81BF-32F1A409C069}"/>
              </a:ext>
            </a:extLst>
          </p:cNvPr>
          <p:cNvGrpSpPr/>
          <p:nvPr/>
        </p:nvGrpSpPr>
        <p:grpSpPr>
          <a:xfrm>
            <a:off x="1631686" y="3132906"/>
            <a:ext cx="2344832" cy="478606"/>
            <a:chOff x="1217698" y="2618823"/>
            <a:chExt cx="2520537" cy="352169"/>
          </a:xfrm>
        </p:grpSpPr>
        <p:sp>
          <p:nvSpPr>
            <p:cNvPr id="118" name="圆角矩形 224">
              <a:extLst>
                <a:ext uri="{FF2B5EF4-FFF2-40B4-BE49-F238E27FC236}">
                  <a16:creationId xmlns="" xmlns:a16="http://schemas.microsoft.com/office/drawing/2014/main" id="{0BACDE0E-AC3C-4E2D-90A2-AB213FDC2E63}"/>
                </a:ext>
              </a:extLst>
            </p:cNvPr>
            <p:cNvSpPr/>
            <p:nvPr/>
          </p:nvSpPr>
          <p:spPr>
            <a:xfrm>
              <a:off x="1217698" y="2622926"/>
              <a:ext cx="1156294" cy="339347"/>
            </a:xfrm>
            <a:prstGeom prst="round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rgbClr val="1D1D1A"/>
                  </a:solidFill>
                  <a:latin typeface="Huawei Sans" panose="020C0503030203020204" pitchFamily="34" charset="0"/>
                </a:rPr>
                <a:t>Huawei </a:t>
              </a:r>
            </a:p>
            <a:p>
              <a:pPr algn="ctr" fontAlgn="ctr"/>
              <a:r>
                <a:rPr lang="en-US" sz="1200" dirty="0">
                  <a:solidFill>
                    <a:srgbClr val="1D1D1A"/>
                  </a:solidFill>
                  <a:latin typeface="Huawei Sans" panose="020C0503030203020204" pitchFamily="34" charset="0"/>
                </a:rPr>
                <a:t>driver package</a:t>
              </a:r>
            </a:p>
          </p:txBody>
        </p:sp>
        <p:sp>
          <p:nvSpPr>
            <p:cNvPr id="119" name="圆角矩形 225">
              <a:extLst>
                <a:ext uri="{FF2B5EF4-FFF2-40B4-BE49-F238E27FC236}">
                  <a16:creationId xmlns="" xmlns:a16="http://schemas.microsoft.com/office/drawing/2014/main" id="{82BC2153-9B26-40F0-A1CE-958C18D2B6F6}"/>
                </a:ext>
              </a:extLst>
            </p:cNvPr>
            <p:cNvSpPr/>
            <p:nvPr/>
          </p:nvSpPr>
          <p:spPr>
            <a:xfrm>
              <a:off x="2569294" y="2631645"/>
              <a:ext cx="1168941" cy="339347"/>
            </a:xfrm>
            <a:prstGeom prst="roundRect">
              <a:avLst/>
            </a:prstGeom>
            <a:solidFill>
              <a:srgbClr val="FFDAB6"/>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rgbClr val="1D1D1A"/>
                  </a:solidFill>
                  <a:latin typeface="Huawei Sans" panose="020C0503030203020204" pitchFamily="34" charset="0"/>
                </a:rPr>
                <a:t>Third-party </a:t>
              </a:r>
            </a:p>
            <a:p>
              <a:pPr algn="ctr" fontAlgn="ctr"/>
              <a:r>
                <a:rPr lang="en-US" sz="1200" dirty="0">
                  <a:solidFill>
                    <a:srgbClr val="1D1D1A"/>
                  </a:solidFill>
                  <a:latin typeface="Huawei Sans" panose="020C0503030203020204" pitchFamily="34" charset="0"/>
                </a:rPr>
                <a:t>driver package</a:t>
              </a:r>
            </a:p>
          </p:txBody>
        </p:sp>
        <p:sp>
          <p:nvSpPr>
            <p:cNvPr id="121" name="圆角矩形 227">
              <a:extLst>
                <a:ext uri="{FF2B5EF4-FFF2-40B4-BE49-F238E27FC236}">
                  <a16:creationId xmlns="" xmlns:a16="http://schemas.microsoft.com/office/drawing/2014/main" id="{ABBB7951-FE7C-4585-8004-EA416E0AAD83}"/>
                </a:ext>
              </a:extLst>
            </p:cNvPr>
            <p:cNvSpPr/>
            <p:nvPr/>
          </p:nvSpPr>
          <p:spPr>
            <a:xfrm>
              <a:off x="2385822" y="2618823"/>
              <a:ext cx="764237" cy="33934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fontAlgn="ctr"/>
              <a:r>
                <a:rPr lang="en-US" sz="1000" dirty="0">
                  <a:solidFill>
                    <a:srgbClr val="1D1D1A"/>
                  </a:solidFill>
                  <a:latin typeface="Huawei Sans" panose="020C0503030203020204" pitchFamily="34" charset="0"/>
                </a:rPr>
                <a:t>….</a:t>
              </a:r>
            </a:p>
          </p:txBody>
        </p:sp>
      </p:grpSp>
      <p:sp>
        <p:nvSpPr>
          <p:cNvPr id="122" name="矩形 121">
            <a:extLst>
              <a:ext uri="{FF2B5EF4-FFF2-40B4-BE49-F238E27FC236}">
                <a16:creationId xmlns="" xmlns:a16="http://schemas.microsoft.com/office/drawing/2014/main" id="{C92A6AA7-A15A-4856-9620-FE0287EF80E9}"/>
              </a:ext>
            </a:extLst>
          </p:cNvPr>
          <p:cNvSpPr/>
          <p:nvPr/>
        </p:nvSpPr>
        <p:spPr>
          <a:xfrm>
            <a:off x="439403" y="1938502"/>
            <a:ext cx="7343741" cy="4261297"/>
          </a:xfrm>
          <a:prstGeom prst="rect">
            <a:avLst/>
          </a:prstGeom>
          <a:noFill/>
          <a:ln>
            <a:solidFill>
              <a:srgbClr val="15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666666"/>
              </a:solidFill>
              <a:latin typeface="Huawei Sans" panose="020C0503030203020204" pitchFamily="34" charset="0"/>
            </a:endParaRPr>
          </a:p>
        </p:txBody>
      </p:sp>
      <p:sp>
        <p:nvSpPr>
          <p:cNvPr id="123" name="Freeform 85">
            <a:extLst>
              <a:ext uri="{FF2B5EF4-FFF2-40B4-BE49-F238E27FC236}">
                <a16:creationId xmlns="" xmlns:a16="http://schemas.microsoft.com/office/drawing/2014/main" id="{180A2590-7D4D-47AF-8F09-275CBD08C853}"/>
              </a:ext>
            </a:extLst>
          </p:cNvPr>
          <p:cNvSpPr>
            <a:spLocks/>
          </p:cNvSpPr>
          <p:nvPr/>
        </p:nvSpPr>
        <p:spPr bwMode="auto">
          <a:xfrm>
            <a:off x="1432414" y="4285654"/>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24" name="Freeform 86">
            <a:extLst>
              <a:ext uri="{FF2B5EF4-FFF2-40B4-BE49-F238E27FC236}">
                <a16:creationId xmlns="" xmlns:a16="http://schemas.microsoft.com/office/drawing/2014/main" id="{6A396161-8B88-4BFE-BDBE-6EEF739877D6}"/>
              </a:ext>
            </a:extLst>
          </p:cNvPr>
          <p:cNvSpPr>
            <a:spLocks/>
          </p:cNvSpPr>
          <p:nvPr/>
        </p:nvSpPr>
        <p:spPr bwMode="auto">
          <a:xfrm>
            <a:off x="1432414" y="4246030"/>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25" name="Freeform 87">
            <a:extLst>
              <a:ext uri="{FF2B5EF4-FFF2-40B4-BE49-F238E27FC236}">
                <a16:creationId xmlns="" xmlns:a16="http://schemas.microsoft.com/office/drawing/2014/main" id="{1E8FBF7C-1CC5-4FEC-9800-E7AA69D5768B}"/>
              </a:ext>
            </a:extLst>
          </p:cNvPr>
          <p:cNvSpPr>
            <a:spLocks/>
          </p:cNvSpPr>
          <p:nvPr/>
        </p:nvSpPr>
        <p:spPr bwMode="auto">
          <a:xfrm>
            <a:off x="1391586" y="4264555"/>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26" name="Freeform 88">
            <a:extLst>
              <a:ext uri="{FF2B5EF4-FFF2-40B4-BE49-F238E27FC236}">
                <a16:creationId xmlns="" xmlns:a16="http://schemas.microsoft.com/office/drawing/2014/main" id="{2CE247F9-AD67-4E79-A9B0-3CA463F0CD7E}"/>
              </a:ext>
            </a:extLst>
          </p:cNvPr>
          <p:cNvSpPr>
            <a:spLocks/>
          </p:cNvSpPr>
          <p:nvPr/>
        </p:nvSpPr>
        <p:spPr bwMode="auto">
          <a:xfrm>
            <a:off x="1477574" y="4264555"/>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27" name="Freeform 89">
            <a:extLst>
              <a:ext uri="{FF2B5EF4-FFF2-40B4-BE49-F238E27FC236}">
                <a16:creationId xmlns="" xmlns:a16="http://schemas.microsoft.com/office/drawing/2014/main" id="{8D00C3D6-E9C9-462E-B694-961D391BE265}"/>
              </a:ext>
            </a:extLst>
          </p:cNvPr>
          <p:cNvSpPr>
            <a:spLocks noEditPoints="1"/>
          </p:cNvSpPr>
          <p:nvPr/>
        </p:nvSpPr>
        <p:spPr bwMode="auto">
          <a:xfrm>
            <a:off x="1358180" y="4231620"/>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28" name="Freeform 85">
            <a:extLst>
              <a:ext uri="{FF2B5EF4-FFF2-40B4-BE49-F238E27FC236}">
                <a16:creationId xmlns="" xmlns:a16="http://schemas.microsoft.com/office/drawing/2014/main" id="{344B79CA-9973-4CC0-A96B-D2801D3950D1}"/>
              </a:ext>
            </a:extLst>
          </p:cNvPr>
          <p:cNvSpPr>
            <a:spLocks/>
          </p:cNvSpPr>
          <p:nvPr/>
        </p:nvSpPr>
        <p:spPr bwMode="auto">
          <a:xfrm>
            <a:off x="1432414" y="4670239"/>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29" name="Freeform 86">
            <a:extLst>
              <a:ext uri="{FF2B5EF4-FFF2-40B4-BE49-F238E27FC236}">
                <a16:creationId xmlns="" xmlns:a16="http://schemas.microsoft.com/office/drawing/2014/main" id="{7CC8CD19-9314-4702-A6B5-05DA1903596A}"/>
              </a:ext>
            </a:extLst>
          </p:cNvPr>
          <p:cNvSpPr>
            <a:spLocks/>
          </p:cNvSpPr>
          <p:nvPr/>
        </p:nvSpPr>
        <p:spPr bwMode="auto">
          <a:xfrm>
            <a:off x="1432414" y="4630614"/>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0" name="Freeform 87">
            <a:extLst>
              <a:ext uri="{FF2B5EF4-FFF2-40B4-BE49-F238E27FC236}">
                <a16:creationId xmlns="" xmlns:a16="http://schemas.microsoft.com/office/drawing/2014/main" id="{B6CA84FE-CB51-4D08-9D3A-3B6920606696}"/>
              </a:ext>
            </a:extLst>
          </p:cNvPr>
          <p:cNvSpPr>
            <a:spLocks/>
          </p:cNvSpPr>
          <p:nvPr/>
        </p:nvSpPr>
        <p:spPr bwMode="auto">
          <a:xfrm>
            <a:off x="1391586" y="4649139"/>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1" name="Freeform 88">
            <a:extLst>
              <a:ext uri="{FF2B5EF4-FFF2-40B4-BE49-F238E27FC236}">
                <a16:creationId xmlns="" xmlns:a16="http://schemas.microsoft.com/office/drawing/2014/main" id="{A83D0B57-80C7-417C-BA78-16A16B84BFD2}"/>
              </a:ext>
            </a:extLst>
          </p:cNvPr>
          <p:cNvSpPr>
            <a:spLocks/>
          </p:cNvSpPr>
          <p:nvPr/>
        </p:nvSpPr>
        <p:spPr bwMode="auto">
          <a:xfrm>
            <a:off x="1477574" y="4649139"/>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2" name="Freeform 89">
            <a:extLst>
              <a:ext uri="{FF2B5EF4-FFF2-40B4-BE49-F238E27FC236}">
                <a16:creationId xmlns="" xmlns:a16="http://schemas.microsoft.com/office/drawing/2014/main" id="{D30F45FC-2460-4C4C-96DA-A663A24409D5}"/>
              </a:ext>
            </a:extLst>
          </p:cNvPr>
          <p:cNvSpPr>
            <a:spLocks noEditPoints="1"/>
          </p:cNvSpPr>
          <p:nvPr/>
        </p:nvSpPr>
        <p:spPr bwMode="auto">
          <a:xfrm>
            <a:off x="1358180" y="4616205"/>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3" name="Freeform 85">
            <a:extLst>
              <a:ext uri="{FF2B5EF4-FFF2-40B4-BE49-F238E27FC236}">
                <a16:creationId xmlns="" xmlns:a16="http://schemas.microsoft.com/office/drawing/2014/main" id="{43D60675-424B-459B-8626-1B70AB85FDC0}"/>
              </a:ext>
            </a:extLst>
          </p:cNvPr>
          <p:cNvSpPr>
            <a:spLocks/>
          </p:cNvSpPr>
          <p:nvPr/>
        </p:nvSpPr>
        <p:spPr bwMode="auto">
          <a:xfrm>
            <a:off x="2333745" y="4270286"/>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4" name="Freeform 86">
            <a:extLst>
              <a:ext uri="{FF2B5EF4-FFF2-40B4-BE49-F238E27FC236}">
                <a16:creationId xmlns="" xmlns:a16="http://schemas.microsoft.com/office/drawing/2014/main" id="{4A399B18-94F1-456E-92C1-FD5F76038229}"/>
              </a:ext>
            </a:extLst>
          </p:cNvPr>
          <p:cNvSpPr>
            <a:spLocks/>
          </p:cNvSpPr>
          <p:nvPr/>
        </p:nvSpPr>
        <p:spPr bwMode="auto">
          <a:xfrm>
            <a:off x="2333745" y="4230661"/>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5" name="Freeform 87">
            <a:extLst>
              <a:ext uri="{FF2B5EF4-FFF2-40B4-BE49-F238E27FC236}">
                <a16:creationId xmlns="" xmlns:a16="http://schemas.microsoft.com/office/drawing/2014/main" id="{C1A11888-AD51-4633-B57C-D1CE02B15C43}"/>
              </a:ext>
            </a:extLst>
          </p:cNvPr>
          <p:cNvSpPr>
            <a:spLocks/>
          </p:cNvSpPr>
          <p:nvPr/>
        </p:nvSpPr>
        <p:spPr bwMode="auto">
          <a:xfrm>
            <a:off x="2292917" y="4249187"/>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6" name="Freeform 88">
            <a:extLst>
              <a:ext uri="{FF2B5EF4-FFF2-40B4-BE49-F238E27FC236}">
                <a16:creationId xmlns="" xmlns:a16="http://schemas.microsoft.com/office/drawing/2014/main" id="{BF6A4599-FF7E-4FBF-BF57-A2436B79BA1D}"/>
              </a:ext>
            </a:extLst>
          </p:cNvPr>
          <p:cNvSpPr>
            <a:spLocks/>
          </p:cNvSpPr>
          <p:nvPr/>
        </p:nvSpPr>
        <p:spPr bwMode="auto">
          <a:xfrm>
            <a:off x="2378904" y="4249187"/>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7" name="Freeform 89">
            <a:extLst>
              <a:ext uri="{FF2B5EF4-FFF2-40B4-BE49-F238E27FC236}">
                <a16:creationId xmlns="" xmlns:a16="http://schemas.microsoft.com/office/drawing/2014/main" id="{3919C500-2816-4046-895F-75D8D653B42A}"/>
              </a:ext>
            </a:extLst>
          </p:cNvPr>
          <p:cNvSpPr>
            <a:spLocks noEditPoints="1"/>
          </p:cNvSpPr>
          <p:nvPr/>
        </p:nvSpPr>
        <p:spPr bwMode="auto">
          <a:xfrm>
            <a:off x="2259511" y="4216252"/>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8" name="Freeform 85">
            <a:extLst>
              <a:ext uri="{FF2B5EF4-FFF2-40B4-BE49-F238E27FC236}">
                <a16:creationId xmlns="" xmlns:a16="http://schemas.microsoft.com/office/drawing/2014/main" id="{08444AFC-D896-4D9A-8C57-65835C185B67}"/>
              </a:ext>
            </a:extLst>
          </p:cNvPr>
          <p:cNvSpPr>
            <a:spLocks/>
          </p:cNvSpPr>
          <p:nvPr/>
        </p:nvSpPr>
        <p:spPr bwMode="auto">
          <a:xfrm>
            <a:off x="2333745" y="4672975"/>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39" name="Freeform 86">
            <a:extLst>
              <a:ext uri="{FF2B5EF4-FFF2-40B4-BE49-F238E27FC236}">
                <a16:creationId xmlns="" xmlns:a16="http://schemas.microsoft.com/office/drawing/2014/main" id="{001427C4-6945-4E03-AAB9-405898A8D0AF}"/>
              </a:ext>
            </a:extLst>
          </p:cNvPr>
          <p:cNvSpPr>
            <a:spLocks/>
          </p:cNvSpPr>
          <p:nvPr/>
        </p:nvSpPr>
        <p:spPr bwMode="auto">
          <a:xfrm>
            <a:off x="2333745" y="4633352"/>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40" name="Freeform 87">
            <a:extLst>
              <a:ext uri="{FF2B5EF4-FFF2-40B4-BE49-F238E27FC236}">
                <a16:creationId xmlns="" xmlns:a16="http://schemas.microsoft.com/office/drawing/2014/main" id="{FA953A9C-5023-48AC-8DB4-C89C5F199FA4}"/>
              </a:ext>
            </a:extLst>
          </p:cNvPr>
          <p:cNvSpPr>
            <a:spLocks/>
          </p:cNvSpPr>
          <p:nvPr/>
        </p:nvSpPr>
        <p:spPr bwMode="auto">
          <a:xfrm>
            <a:off x="2292917" y="4651877"/>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41" name="Freeform 88">
            <a:extLst>
              <a:ext uri="{FF2B5EF4-FFF2-40B4-BE49-F238E27FC236}">
                <a16:creationId xmlns="" xmlns:a16="http://schemas.microsoft.com/office/drawing/2014/main" id="{9849E0C3-6136-42B5-9DA8-79E45AA418D1}"/>
              </a:ext>
            </a:extLst>
          </p:cNvPr>
          <p:cNvSpPr>
            <a:spLocks/>
          </p:cNvSpPr>
          <p:nvPr/>
        </p:nvSpPr>
        <p:spPr bwMode="auto">
          <a:xfrm>
            <a:off x="2378904" y="4651877"/>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42" name="Freeform 89">
            <a:extLst>
              <a:ext uri="{FF2B5EF4-FFF2-40B4-BE49-F238E27FC236}">
                <a16:creationId xmlns="" xmlns:a16="http://schemas.microsoft.com/office/drawing/2014/main" id="{643F06E9-1945-4EC6-B6B9-4AD78D232387}"/>
              </a:ext>
            </a:extLst>
          </p:cNvPr>
          <p:cNvSpPr>
            <a:spLocks noEditPoints="1"/>
          </p:cNvSpPr>
          <p:nvPr/>
        </p:nvSpPr>
        <p:spPr bwMode="auto">
          <a:xfrm>
            <a:off x="2259511" y="4618942"/>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cxnSp>
        <p:nvCxnSpPr>
          <p:cNvPr id="143" name="直接连接符 142">
            <a:extLst>
              <a:ext uri="{FF2B5EF4-FFF2-40B4-BE49-F238E27FC236}">
                <a16:creationId xmlns="" xmlns:a16="http://schemas.microsoft.com/office/drawing/2014/main" id="{72338150-1923-4250-94DB-8829F51FC133}"/>
              </a:ext>
            </a:extLst>
          </p:cNvPr>
          <p:cNvCxnSpPr>
            <a:stCxn id="126" idx="35"/>
            <a:endCxn id="149" idx="51"/>
          </p:cNvCxnSpPr>
          <p:nvPr/>
        </p:nvCxnSpPr>
        <p:spPr bwMode="auto">
          <a:xfrm flipV="1">
            <a:off x="1532631" y="4104177"/>
            <a:ext cx="283655" cy="175277"/>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 name="直接连接符 143">
            <a:extLst>
              <a:ext uri="{FF2B5EF4-FFF2-40B4-BE49-F238E27FC236}">
                <a16:creationId xmlns="" xmlns:a16="http://schemas.microsoft.com/office/drawing/2014/main" id="{9065309F-21DF-45BD-AEFB-09D18D7195C7}"/>
              </a:ext>
            </a:extLst>
          </p:cNvPr>
          <p:cNvCxnSpPr>
            <a:endCxn id="142" idx="5"/>
          </p:cNvCxnSpPr>
          <p:nvPr/>
        </p:nvCxnSpPr>
        <p:spPr bwMode="auto">
          <a:xfrm flipV="1">
            <a:off x="1989309" y="4734579"/>
            <a:ext cx="281331" cy="15395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5" name="Freeform 85">
            <a:extLst>
              <a:ext uri="{FF2B5EF4-FFF2-40B4-BE49-F238E27FC236}">
                <a16:creationId xmlns="" xmlns:a16="http://schemas.microsoft.com/office/drawing/2014/main" id="{828AC63C-A0AC-4DC5-8080-E4C0B1BA2492}"/>
              </a:ext>
            </a:extLst>
          </p:cNvPr>
          <p:cNvSpPr>
            <a:spLocks/>
          </p:cNvSpPr>
          <p:nvPr/>
        </p:nvSpPr>
        <p:spPr bwMode="auto">
          <a:xfrm>
            <a:off x="1890520" y="4074624"/>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46" name="Freeform 86">
            <a:extLst>
              <a:ext uri="{FF2B5EF4-FFF2-40B4-BE49-F238E27FC236}">
                <a16:creationId xmlns="" xmlns:a16="http://schemas.microsoft.com/office/drawing/2014/main" id="{7F4410FD-6369-4799-886D-DB51264C9873}"/>
              </a:ext>
            </a:extLst>
          </p:cNvPr>
          <p:cNvSpPr>
            <a:spLocks/>
          </p:cNvSpPr>
          <p:nvPr/>
        </p:nvSpPr>
        <p:spPr bwMode="auto">
          <a:xfrm>
            <a:off x="1890520" y="4034999"/>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47" name="Freeform 87">
            <a:extLst>
              <a:ext uri="{FF2B5EF4-FFF2-40B4-BE49-F238E27FC236}">
                <a16:creationId xmlns="" xmlns:a16="http://schemas.microsoft.com/office/drawing/2014/main" id="{C11B3DF9-1A1A-44F7-8325-9B52D8027517}"/>
              </a:ext>
            </a:extLst>
          </p:cNvPr>
          <p:cNvSpPr>
            <a:spLocks/>
          </p:cNvSpPr>
          <p:nvPr/>
        </p:nvSpPr>
        <p:spPr bwMode="auto">
          <a:xfrm>
            <a:off x="1849691" y="4053524"/>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48" name="Freeform 88">
            <a:extLst>
              <a:ext uri="{FF2B5EF4-FFF2-40B4-BE49-F238E27FC236}">
                <a16:creationId xmlns="" xmlns:a16="http://schemas.microsoft.com/office/drawing/2014/main" id="{D2574C14-49F0-466E-BCEE-935395753A46}"/>
              </a:ext>
            </a:extLst>
          </p:cNvPr>
          <p:cNvSpPr>
            <a:spLocks/>
          </p:cNvSpPr>
          <p:nvPr/>
        </p:nvSpPr>
        <p:spPr bwMode="auto">
          <a:xfrm>
            <a:off x="1935679" y="4053524"/>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49" name="Freeform 89">
            <a:extLst>
              <a:ext uri="{FF2B5EF4-FFF2-40B4-BE49-F238E27FC236}">
                <a16:creationId xmlns="" xmlns:a16="http://schemas.microsoft.com/office/drawing/2014/main" id="{DFECD063-90D4-40E9-8AAC-AAEF27DC1EE0}"/>
              </a:ext>
            </a:extLst>
          </p:cNvPr>
          <p:cNvSpPr>
            <a:spLocks noEditPoints="1"/>
          </p:cNvSpPr>
          <p:nvPr/>
        </p:nvSpPr>
        <p:spPr bwMode="auto">
          <a:xfrm>
            <a:off x="1816286" y="4020591"/>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nvGrpSpPr>
          <p:cNvPr id="150" name="组合 149">
            <a:extLst>
              <a:ext uri="{FF2B5EF4-FFF2-40B4-BE49-F238E27FC236}">
                <a16:creationId xmlns="" xmlns:a16="http://schemas.microsoft.com/office/drawing/2014/main" id="{C11313B7-26F4-4349-BBF7-CAE7752FFEA3}"/>
              </a:ext>
            </a:extLst>
          </p:cNvPr>
          <p:cNvGrpSpPr/>
          <p:nvPr/>
        </p:nvGrpSpPr>
        <p:grpSpPr>
          <a:xfrm>
            <a:off x="1816286" y="4834115"/>
            <a:ext cx="209092" cy="202754"/>
            <a:chOff x="1569958" y="4289109"/>
            <a:chExt cx="209092" cy="202754"/>
          </a:xfrm>
        </p:grpSpPr>
        <p:sp>
          <p:nvSpPr>
            <p:cNvPr id="151" name="Freeform 85">
              <a:extLst>
                <a:ext uri="{FF2B5EF4-FFF2-40B4-BE49-F238E27FC236}">
                  <a16:creationId xmlns="" xmlns:a16="http://schemas.microsoft.com/office/drawing/2014/main" id="{E445BF7E-9F3D-4037-80F9-2D1EF8172DE0}"/>
                </a:ext>
              </a:extLst>
            </p:cNvPr>
            <p:cNvSpPr>
              <a:spLocks/>
            </p:cNvSpPr>
            <p:nvPr/>
          </p:nvSpPr>
          <p:spPr bwMode="auto">
            <a:xfrm>
              <a:off x="1644192" y="4343142"/>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52" name="Freeform 86">
              <a:extLst>
                <a:ext uri="{FF2B5EF4-FFF2-40B4-BE49-F238E27FC236}">
                  <a16:creationId xmlns="" xmlns:a16="http://schemas.microsoft.com/office/drawing/2014/main" id="{1759A11B-BD16-4551-84D0-C43751E5B208}"/>
                </a:ext>
              </a:extLst>
            </p:cNvPr>
            <p:cNvSpPr>
              <a:spLocks/>
            </p:cNvSpPr>
            <p:nvPr/>
          </p:nvSpPr>
          <p:spPr bwMode="auto">
            <a:xfrm>
              <a:off x="1644192" y="4303517"/>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53" name="Freeform 87">
              <a:extLst>
                <a:ext uri="{FF2B5EF4-FFF2-40B4-BE49-F238E27FC236}">
                  <a16:creationId xmlns="" xmlns:a16="http://schemas.microsoft.com/office/drawing/2014/main" id="{9B812C28-A38B-45EB-B8E1-2D6762AD0F66}"/>
                </a:ext>
              </a:extLst>
            </p:cNvPr>
            <p:cNvSpPr>
              <a:spLocks/>
            </p:cNvSpPr>
            <p:nvPr/>
          </p:nvSpPr>
          <p:spPr bwMode="auto">
            <a:xfrm>
              <a:off x="1603363" y="4322044"/>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54" name="Freeform 88">
              <a:extLst>
                <a:ext uri="{FF2B5EF4-FFF2-40B4-BE49-F238E27FC236}">
                  <a16:creationId xmlns="" xmlns:a16="http://schemas.microsoft.com/office/drawing/2014/main" id="{ECD3BE28-585D-4939-94FA-0C074E69CACE}"/>
                </a:ext>
              </a:extLst>
            </p:cNvPr>
            <p:cNvSpPr>
              <a:spLocks/>
            </p:cNvSpPr>
            <p:nvPr/>
          </p:nvSpPr>
          <p:spPr bwMode="auto">
            <a:xfrm>
              <a:off x="1689351" y="4322044"/>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55" name="Freeform 89">
              <a:extLst>
                <a:ext uri="{FF2B5EF4-FFF2-40B4-BE49-F238E27FC236}">
                  <a16:creationId xmlns="" xmlns:a16="http://schemas.microsoft.com/office/drawing/2014/main" id="{062FDC19-B4B3-4F1D-9FEE-4C1AE1F9AD02}"/>
                </a:ext>
              </a:extLst>
            </p:cNvPr>
            <p:cNvSpPr>
              <a:spLocks noEditPoints="1"/>
            </p:cNvSpPr>
            <p:nvPr/>
          </p:nvSpPr>
          <p:spPr bwMode="auto">
            <a:xfrm>
              <a:off x="1569958" y="4289109"/>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156" name="直接连接符 155">
            <a:extLst>
              <a:ext uri="{FF2B5EF4-FFF2-40B4-BE49-F238E27FC236}">
                <a16:creationId xmlns="" xmlns:a16="http://schemas.microsoft.com/office/drawing/2014/main" id="{D04E3859-76AC-4C02-954F-83139B017F25}"/>
              </a:ext>
            </a:extLst>
          </p:cNvPr>
          <p:cNvCxnSpPr>
            <a:stCxn id="132" idx="3"/>
          </p:cNvCxnSpPr>
          <p:nvPr/>
        </p:nvCxnSpPr>
        <p:spPr bwMode="auto">
          <a:xfrm>
            <a:off x="1555975" y="4731844"/>
            <a:ext cx="271439" cy="150841"/>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直接连接符 156">
            <a:extLst>
              <a:ext uri="{FF2B5EF4-FFF2-40B4-BE49-F238E27FC236}">
                <a16:creationId xmlns="" xmlns:a16="http://schemas.microsoft.com/office/drawing/2014/main" id="{F04B1022-A5C6-45B4-92DE-C40DE37BA6FF}"/>
              </a:ext>
            </a:extLst>
          </p:cNvPr>
          <p:cNvCxnSpPr>
            <a:stCxn id="139" idx="3"/>
            <a:endCxn id="137" idx="27"/>
          </p:cNvCxnSpPr>
          <p:nvPr/>
        </p:nvCxnSpPr>
        <p:spPr bwMode="auto">
          <a:xfrm flipH="1" flipV="1">
            <a:off x="2357818" y="4409120"/>
            <a:ext cx="874" cy="234418"/>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8" name="直接连接符 157">
            <a:extLst>
              <a:ext uri="{FF2B5EF4-FFF2-40B4-BE49-F238E27FC236}">
                <a16:creationId xmlns="" xmlns:a16="http://schemas.microsoft.com/office/drawing/2014/main" id="{CDAEED01-4771-4B1C-8A91-308DCE2CA5D5}"/>
              </a:ext>
            </a:extLst>
          </p:cNvPr>
          <p:cNvCxnSpPr>
            <a:stCxn id="137" idx="51"/>
            <a:endCxn id="149" idx="3"/>
          </p:cNvCxnSpPr>
          <p:nvPr/>
        </p:nvCxnSpPr>
        <p:spPr bwMode="auto">
          <a:xfrm flipH="1" flipV="1">
            <a:off x="2014080" y="4136228"/>
            <a:ext cx="245431" cy="16361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直接连接符 158">
            <a:extLst>
              <a:ext uri="{FF2B5EF4-FFF2-40B4-BE49-F238E27FC236}">
                <a16:creationId xmlns="" xmlns:a16="http://schemas.microsoft.com/office/drawing/2014/main" id="{F1BB8267-0A2E-455E-BEDB-0DCEED5B4A5B}"/>
              </a:ext>
            </a:extLst>
          </p:cNvPr>
          <p:cNvCxnSpPr>
            <a:stCxn id="132" idx="46"/>
            <a:endCxn id="127" idx="37"/>
          </p:cNvCxnSpPr>
          <p:nvPr/>
        </p:nvCxnSpPr>
        <p:spPr bwMode="auto">
          <a:xfrm flipV="1">
            <a:off x="1462726" y="4424493"/>
            <a:ext cx="6238" cy="19171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0" name="组合 159">
            <a:extLst>
              <a:ext uri="{FF2B5EF4-FFF2-40B4-BE49-F238E27FC236}">
                <a16:creationId xmlns="" xmlns:a16="http://schemas.microsoft.com/office/drawing/2014/main" id="{1C968E97-0281-44D1-B0ED-93314F971964}"/>
              </a:ext>
            </a:extLst>
          </p:cNvPr>
          <p:cNvGrpSpPr>
            <a:grpSpLocks noChangeAspect="1"/>
          </p:cNvGrpSpPr>
          <p:nvPr/>
        </p:nvGrpSpPr>
        <p:grpSpPr>
          <a:xfrm>
            <a:off x="2635497" y="4200812"/>
            <a:ext cx="209092" cy="202754"/>
            <a:chOff x="7875588" y="733425"/>
            <a:chExt cx="536574" cy="625476"/>
          </a:xfrm>
          <a:solidFill>
            <a:srgbClr val="3C3C3B"/>
          </a:solidFill>
        </p:grpSpPr>
        <p:sp>
          <p:nvSpPr>
            <p:cNvPr id="161" name="Freeform 85">
              <a:extLst>
                <a:ext uri="{FF2B5EF4-FFF2-40B4-BE49-F238E27FC236}">
                  <a16:creationId xmlns="" xmlns:a16="http://schemas.microsoft.com/office/drawing/2014/main" id="{622B09A6-1C4F-4FB4-A15A-3C2977D0DBF2}"/>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62" name="Freeform 86">
              <a:extLst>
                <a:ext uri="{FF2B5EF4-FFF2-40B4-BE49-F238E27FC236}">
                  <a16:creationId xmlns="" xmlns:a16="http://schemas.microsoft.com/office/drawing/2014/main" id="{86B96CCF-9DB0-4BD7-B167-E20743B74A8D}"/>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63" name="Freeform 87">
              <a:extLst>
                <a:ext uri="{FF2B5EF4-FFF2-40B4-BE49-F238E27FC236}">
                  <a16:creationId xmlns="" xmlns:a16="http://schemas.microsoft.com/office/drawing/2014/main" id="{1DABB653-7A31-4AA0-AC9D-E142A9F2A5AA}"/>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64" name="Freeform 88">
              <a:extLst>
                <a:ext uri="{FF2B5EF4-FFF2-40B4-BE49-F238E27FC236}">
                  <a16:creationId xmlns="" xmlns:a16="http://schemas.microsoft.com/office/drawing/2014/main" id="{DD50046C-1FA0-428B-8B9F-CE080D4C7903}"/>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65" name="Freeform 89">
              <a:extLst>
                <a:ext uri="{FF2B5EF4-FFF2-40B4-BE49-F238E27FC236}">
                  <a16:creationId xmlns="" xmlns:a16="http://schemas.microsoft.com/office/drawing/2014/main" id="{E48EF0A1-B6A4-4A56-8213-35F48352CF1F}"/>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166" name="组合 165">
            <a:extLst>
              <a:ext uri="{FF2B5EF4-FFF2-40B4-BE49-F238E27FC236}">
                <a16:creationId xmlns="" xmlns:a16="http://schemas.microsoft.com/office/drawing/2014/main" id="{69449042-1A6F-48F2-B798-3A32D5123C61}"/>
              </a:ext>
            </a:extLst>
          </p:cNvPr>
          <p:cNvGrpSpPr>
            <a:grpSpLocks noChangeAspect="1"/>
          </p:cNvGrpSpPr>
          <p:nvPr/>
        </p:nvGrpSpPr>
        <p:grpSpPr>
          <a:xfrm>
            <a:off x="2635497" y="4599807"/>
            <a:ext cx="209092" cy="208153"/>
            <a:chOff x="7875588" y="777875"/>
            <a:chExt cx="536574" cy="642133"/>
          </a:xfrm>
          <a:solidFill>
            <a:srgbClr val="3C3C3B"/>
          </a:solidFill>
        </p:grpSpPr>
        <p:sp>
          <p:nvSpPr>
            <p:cNvPr id="167" name="Freeform 85">
              <a:extLst>
                <a:ext uri="{FF2B5EF4-FFF2-40B4-BE49-F238E27FC236}">
                  <a16:creationId xmlns="" xmlns:a16="http://schemas.microsoft.com/office/drawing/2014/main" id="{F7BAFBD4-CF96-4E37-AF14-A8B2766E4019}"/>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68" name="Freeform 86">
              <a:extLst>
                <a:ext uri="{FF2B5EF4-FFF2-40B4-BE49-F238E27FC236}">
                  <a16:creationId xmlns="" xmlns:a16="http://schemas.microsoft.com/office/drawing/2014/main" id="{2AE8C42E-1D1C-432D-8229-04A712B5AA1B}"/>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69" name="Freeform 87">
              <a:extLst>
                <a:ext uri="{FF2B5EF4-FFF2-40B4-BE49-F238E27FC236}">
                  <a16:creationId xmlns="" xmlns:a16="http://schemas.microsoft.com/office/drawing/2014/main" id="{48430CDC-EF17-412D-BA16-FCA8CD3BFFDA}"/>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70" name="Freeform 88">
              <a:extLst>
                <a:ext uri="{FF2B5EF4-FFF2-40B4-BE49-F238E27FC236}">
                  <a16:creationId xmlns="" xmlns:a16="http://schemas.microsoft.com/office/drawing/2014/main" id="{BDB010C8-4994-4DB0-BCFF-94D94C0FE35B}"/>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71" name="Freeform 89">
              <a:extLst>
                <a:ext uri="{FF2B5EF4-FFF2-40B4-BE49-F238E27FC236}">
                  <a16:creationId xmlns="" xmlns:a16="http://schemas.microsoft.com/office/drawing/2014/main" id="{79B6AA9F-85B0-46B3-A4A8-9A75C6422D4F}"/>
                </a:ext>
              </a:extLst>
            </p:cNvPr>
            <p:cNvSpPr>
              <a:spLocks noEditPoints="1"/>
            </p:cNvSpPr>
            <p:nvPr/>
          </p:nvSpPr>
          <p:spPr bwMode="auto">
            <a:xfrm>
              <a:off x="7875588" y="794532"/>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172" name="组合 171">
            <a:extLst>
              <a:ext uri="{FF2B5EF4-FFF2-40B4-BE49-F238E27FC236}">
                <a16:creationId xmlns="" xmlns:a16="http://schemas.microsoft.com/office/drawing/2014/main" id="{CF03BCFB-58A9-409D-B8FE-1F81956B8428}"/>
              </a:ext>
            </a:extLst>
          </p:cNvPr>
          <p:cNvGrpSpPr>
            <a:grpSpLocks noChangeAspect="1"/>
          </p:cNvGrpSpPr>
          <p:nvPr/>
        </p:nvGrpSpPr>
        <p:grpSpPr>
          <a:xfrm>
            <a:off x="3536829" y="4185443"/>
            <a:ext cx="209092" cy="202754"/>
            <a:chOff x="7875588" y="733425"/>
            <a:chExt cx="536574" cy="625476"/>
          </a:xfrm>
          <a:solidFill>
            <a:srgbClr val="3C3C3B"/>
          </a:solidFill>
        </p:grpSpPr>
        <p:sp>
          <p:nvSpPr>
            <p:cNvPr id="173" name="Freeform 85">
              <a:extLst>
                <a:ext uri="{FF2B5EF4-FFF2-40B4-BE49-F238E27FC236}">
                  <a16:creationId xmlns="" xmlns:a16="http://schemas.microsoft.com/office/drawing/2014/main" id="{BBFB4BDE-9A0E-483E-8E1E-A08F30F20782}"/>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74" name="Freeform 86">
              <a:extLst>
                <a:ext uri="{FF2B5EF4-FFF2-40B4-BE49-F238E27FC236}">
                  <a16:creationId xmlns="" xmlns:a16="http://schemas.microsoft.com/office/drawing/2014/main" id="{A3E831AB-B388-4CD9-AC2F-66DBA2BCA019}"/>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75" name="Freeform 87">
              <a:extLst>
                <a:ext uri="{FF2B5EF4-FFF2-40B4-BE49-F238E27FC236}">
                  <a16:creationId xmlns="" xmlns:a16="http://schemas.microsoft.com/office/drawing/2014/main" id="{AC8EB8BC-6772-490F-9ACE-101E5611B25E}"/>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76" name="Freeform 88">
              <a:extLst>
                <a:ext uri="{FF2B5EF4-FFF2-40B4-BE49-F238E27FC236}">
                  <a16:creationId xmlns="" xmlns:a16="http://schemas.microsoft.com/office/drawing/2014/main" id="{508A4B01-CB69-43FC-8074-A6F59131EE2E}"/>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77" name="Freeform 89">
              <a:extLst>
                <a:ext uri="{FF2B5EF4-FFF2-40B4-BE49-F238E27FC236}">
                  <a16:creationId xmlns="" xmlns:a16="http://schemas.microsoft.com/office/drawing/2014/main" id="{2248187E-6310-4CAD-AAC3-D00E65CA8F51}"/>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178" name="组合 177">
            <a:extLst>
              <a:ext uri="{FF2B5EF4-FFF2-40B4-BE49-F238E27FC236}">
                <a16:creationId xmlns="" xmlns:a16="http://schemas.microsoft.com/office/drawing/2014/main" id="{B4B666FB-12E0-4679-B2C8-353643839578}"/>
              </a:ext>
            </a:extLst>
          </p:cNvPr>
          <p:cNvGrpSpPr>
            <a:grpSpLocks noChangeAspect="1"/>
          </p:cNvGrpSpPr>
          <p:nvPr/>
        </p:nvGrpSpPr>
        <p:grpSpPr>
          <a:xfrm>
            <a:off x="3536829" y="4588134"/>
            <a:ext cx="209092" cy="202754"/>
            <a:chOff x="7875588" y="733425"/>
            <a:chExt cx="536574" cy="625476"/>
          </a:xfrm>
          <a:solidFill>
            <a:srgbClr val="3C3C3B"/>
          </a:solidFill>
        </p:grpSpPr>
        <p:sp>
          <p:nvSpPr>
            <p:cNvPr id="179" name="Freeform 85">
              <a:extLst>
                <a:ext uri="{FF2B5EF4-FFF2-40B4-BE49-F238E27FC236}">
                  <a16:creationId xmlns="" xmlns:a16="http://schemas.microsoft.com/office/drawing/2014/main" id="{B2AB6455-32E0-42CF-B9D8-A5134034D365}"/>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80" name="Freeform 86">
              <a:extLst>
                <a:ext uri="{FF2B5EF4-FFF2-40B4-BE49-F238E27FC236}">
                  <a16:creationId xmlns="" xmlns:a16="http://schemas.microsoft.com/office/drawing/2014/main" id="{40052B2B-C778-4F05-A9A3-D3C62222C9AE}"/>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81" name="Freeform 87">
              <a:extLst>
                <a:ext uri="{FF2B5EF4-FFF2-40B4-BE49-F238E27FC236}">
                  <a16:creationId xmlns="" xmlns:a16="http://schemas.microsoft.com/office/drawing/2014/main" id="{96C27C13-201C-467A-8ED4-1AC6512F6EFD}"/>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82" name="Freeform 88">
              <a:extLst>
                <a:ext uri="{FF2B5EF4-FFF2-40B4-BE49-F238E27FC236}">
                  <a16:creationId xmlns="" xmlns:a16="http://schemas.microsoft.com/office/drawing/2014/main" id="{F52C5BD1-B630-4CDC-891C-4EB345880385}"/>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83" name="Freeform 89">
              <a:extLst>
                <a:ext uri="{FF2B5EF4-FFF2-40B4-BE49-F238E27FC236}">
                  <a16:creationId xmlns="" xmlns:a16="http://schemas.microsoft.com/office/drawing/2014/main" id="{151A590F-768C-4F89-809A-255AD282D8AA}"/>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184" name="直接连接符 183">
            <a:extLst>
              <a:ext uri="{FF2B5EF4-FFF2-40B4-BE49-F238E27FC236}">
                <a16:creationId xmlns="" xmlns:a16="http://schemas.microsoft.com/office/drawing/2014/main" id="{26537160-E55A-4EDB-B8E9-5435244CFC4C}"/>
              </a:ext>
            </a:extLst>
          </p:cNvPr>
          <p:cNvCxnSpPr>
            <a:stCxn id="164" idx="35"/>
            <a:endCxn id="191" idx="51"/>
          </p:cNvCxnSpPr>
          <p:nvPr/>
        </p:nvCxnSpPr>
        <p:spPr bwMode="auto">
          <a:xfrm flipV="1">
            <a:off x="2809947" y="4073370"/>
            <a:ext cx="283655" cy="175277"/>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直接连接符 184">
            <a:extLst>
              <a:ext uri="{FF2B5EF4-FFF2-40B4-BE49-F238E27FC236}">
                <a16:creationId xmlns="" xmlns:a16="http://schemas.microsoft.com/office/drawing/2014/main" id="{DEC59606-E16B-4ECF-81C3-559026C75559}"/>
              </a:ext>
            </a:extLst>
          </p:cNvPr>
          <p:cNvCxnSpPr>
            <a:endCxn id="183" idx="5"/>
          </p:cNvCxnSpPr>
          <p:nvPr/>
        </p:nvCxnSpPr>
        <p:spPr bwMode="auto">
          <a:xfrm flipV="1">
            <a:off x="3266627" y="4703771"/>
            <a:ext cx="281331" cy="15395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6" name="组合 185">
            <a:extLst>
              <a:ext uri="{FF2B5EF4-FFF2-40B4-BE49-F238E27FC236}">
                <a16:creationId xmlns="" xmlns:a16="http://schemas.microsoft.com/office/drawing/2014/main" id="{A41E55DF-DE15-4B44-8EE3-995526B68BE4}"/>
              </a:ext>
            </a:extLst>
          </p:cNvPr>
          <p:cNvGrpSpPr>
            <a:grpSpLocks noChangeAspect="1"/>
          </p:cNvGrpSpPr>
          <p:nvPr/>
        </p:nvGrpSpPr>
        <p:grpSpPr>
          <a:xfrm>
            <a:off x="3093602" y="3989782"/>
            <a:ext cx="209092" cy="202754"/>
            <a:chOff x="7875588" y="733425"/>
            <a:chExt cx="536574" cy="625476"/>
          </a:xfrm>
          <a:solidFill>
            <a:srgbClr val="3C3C3B"/>
          </a:solidFill>
        </p:grpSpPr>
        <p:sp>
          <p:nvSpPr>
            <p:cNvPr id="187" name="Freeform 85">
              <a:extLst>
                <a:ext uri="{FF2B5EF4-FFF2-40B4-BE49-F238E27FC236}">
                  <a16:creationId xmlns="" xmlns:a16="http://schemas.microsoft.com/office/drawing/2014/main" id="{892F78D6-ACDA-4700-A505-463669B0CEEC}"/>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88" name="Freeform 86">
              <a:extLst>
                <a:ext uri="{FF2B5EF4-FFF2-40B4-BE49-F238E27FC236}">
                  <a16:creationId xmlns="" xmlns:a16="http://schemas.microsoft.com/office/drawing/2014/main" id="{B5D32515-C9C1-4F12-B79E-83080EF11AEA}"/>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89" name="Freeform 87">
              <a:extLst>
                <a:ext uri="{FF2B5EF4-FFF2-40B4-BE49-F238E27FC236}">
                  <a16:creationId xmlns="" xmlns:a16="http://schemas.microsoft.com/office/drawing/2014/main" id="{EFBBC852-DDF4-4590-9F36-F6ED6AD56AE8}"/>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90" name="Freeform 88">
              <a:extLst>
                <a:ext uri="{FF2B5EF4-FFF2-40B4-BE49-F238E27FC236}">
                  <a16:creationId xmlns="" xmlns:a16="http://schemas.microsoft.com/office/drawing/2014/main" id="{88CA3655-2530-4A78-8423-0F6DC42CE260}"/>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91" name="Freeform 89">
              <a:extLst>
                <a:ext uri="{FF2B5EF4-FFF2-40B4-BE49-F238E27FC236}">
                  <a16:creationId xmlns="" xmlns:a16="http://schemas.microsoft.com/office/drawing/2014/main" id="{CC817DA9-98E9-43BF-96EB-317BB640339C}"/>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192" name="组合 191">
            <a:extLst>
              <a:ext uri="{FF2B5EF4-FFF2-40B4-BE49-F238E27FC236}">
                <a16:creationId xmlns="" xmlns:a16="http://schemas.microsoft.com/office/drawing/2014/main" id="{083A43C2-E014-49CF-90A8-6C540CEEC9E5}"/>
              </a:ext>
            </a:extLst>
          </p:cNvPr>
          <p:cNvGrpSpPr>
            <a:grpSpLocks noChangeAspect="1"/>
          </p:cNvGrpSpPr>
          <p:nvPr/>
        </p:nvGrpSpPr>
        <p:grpSpPr>
          <a:xfrm>
            <a:off x="3099170" y="4803306"/>
            <a:ext cx="209092" cy="202754"/>
            <a:chOff x="7889874" y="733425"/>
            <a:chExt cx="536574" cy="625476"/>
          </a:xfrm>
          <a:solidFill>
            <a:srgbClr val="3C3C3B"/>
          </a:solidFill>
        </p:grpSpPr>
        <p:sp>
          <p:nvSpPr>
            <p:cNvPr id="193" name="Freeform 85">
              <a:extLst>
                <a:ext uri="{FF2B5EF4-FFF2-40B4-BE49-F238E27FC236}">
                  <a16:creationId xmlns="" xmlns:a16="http://schemas.microsoft.com/office/drawing/2014/main" id="{C185FAB9-B9B0-432D-A20A-E3A9C0604CDE}"/>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94" name="Freeform 86">
              <a:extLst>
                <a:ext uri="{FF2B5EF4-FFF2-40B4-BE49-F238E27FC236}">
                  <a16:creationId xmlns="" xmlns:a16="http://schemas.microsoft.com/office/drawing/2014/main" id="{E6676E01-0C28-4A70-9B46-4DFA3EDDBCF8}"/>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95" name="Freeform 87">
              <a:extLst>
                <a:ext uri="{FF2B5EF4-FFF2-40B4-BE49-F238E27FC236}">
                  <a16:creationId xmlns="" xmlns:a16="http://schemas.microsoft.com/office/drawing/2014/main" id="{35F27A73-BB1F-43BE-A542-CA5C6E43173C}"/>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96" name="Freeform 88">
              <a:extLst>
                <a:ext uri="{FF2B5EF4-FFF2-40B4-BE49-F238E27FC236}">
                  <a16:creationId xmlns="" xmlns:a16="http://schemas.microsoft.com/office/drawing/2014/main" id="{E827D307-4088-4A61-81BF-C52BC9BD582E}"/>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197" name="Freeform 89">
              <a:extLst>
                <a:ext uri="{FF2B5EF4-FFF2-40B4-BE49-F238E27FC236}">
                  <a16:creationId xmlns="" xmlns:a16="http://schemas.microsoft.com/office/drawing/2014/main" id="{3223E620-B2B1-4C06-9ED0-0302DACCEF6A}"/>
                </a:ext>
              </a:extLst>
            </p:cNvPr>
            <p:cNvSpPr>
              <a:spLocks noEditPoints="1"/>
            </p:cNvSpPr>
            <p:nvPr/>
          </p:nvSpPr>
          <p:spPr bwMode="auto">
            <a:xfrm>
              <a:off x="7889874"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198" name="直接连接符 197">
            <a:extLst>
              <a:ext uri="{FF2B5EF4-FFF2-40B4-BE49-F238E27FC236}">
                <a16:creationId xmlns="" xmlns:a16="http://schemas.microsoft.com/office/drawing/2014/main" id="{2AFBAE91-236D-4F20-9E4D-D520578C6562}"/>
              </a:ext>
            </a:extLst>
          </p:cNvPr>
          <p:cNvCxnSpPr>
            <a:stCxn id="171" idx="3"/>
            <a:endCxn id="197" idx="22"/>
          </p:cNvCxnSpPr>
          <p:nvPr/>
        </p:nvCxnSpPr>
        <p:spPr bwMode="auto">
          <a:xfrm>
            <a:off x="2833292" y="4720844"/>
            <a:ext cx="277006" cy="131033"/>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9" name="直接连接符 198">
            <a:extLst>
              <a:ext uri="{FF2B5EF4-FFF2-40B4-BE49-F238E27FC236}">
                <a16:creationId xmlns="" xmlns:a16="http://schemas.microsoft.com/office/drawing/2014/main" id="{5A2ED068-AD64-4A97-8153-55C76CDC7549}"/>
              </a:ext>
            </a:extLst>
          </p:cNvPr>
          <p:cNvCxnSpPr/>
          <p:nvPr/>
        </p:nvCxnSpPr>
        <p:spPr bwMode="auto">
          <a:xfrm flipH="1" flipV="1">
            <a:off x="3685014" y="4378313"/>
            <a:ext cx="874" cy="234418"/>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0" name="直接连接符 199">
            <a:extLst>
              <a:ext uri="{FF2B5EF4-FFF2-40B4-BE49-F238E27FC236}">
                <a16:creationId xmlns="" xmlns:a16="http://schemas.microsoft.com/office/drawing/2014/main" id="{5B393814-486C-4AD9-BE5A-3CD9B334C2B6}"/>
              </a:ext>
            </a:extLst>
          </p:cNvPr>
          <p:cNvCxnSpPr>
            <a:stCxn id="177" idx="51"/>
            <a:endCxn id="191" idx="3"/>
          </p:cNvCxnSpPr>
          <p:nvPr/>
        </p:nvCxnSpPr>
        <p:spPr bwMode="auto">
          <a:xfrm flipH="1" flipV="1">
            <a:off x="3291397" y="4105420"/>
            <a:ext cx="245431" cy="16361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1" name="直接连接符 200">
            <a:extLst>
              <a:ext uri="{FF2B5EF4-FFF2-40B4-BE49-F238E27FC236}">
                <a16:creationId xmlns="" xmlns:a16="http://schemas.microsoft.com/office/drawing/2014/main" id="{078239D6-99F3-4355-B432-57692357CA28}"/>
              </a:ext>
            </a:extLst>
          </p:cNvPr>
          <p:cNvCxnSpPr>
            <a:stCxn id="171" idx="46"/>
            <a:endCxn id="165" idx="37"/>
          </p:cNvCxnSpPr>
          <p:nvPr/>
        </p:nvCxnSpPr>
        <p:spPr bwMode="auto">
          <a:xfrm flipV="1">
            <a:off x="2740044" y="4393683"/>
            <a:ext cx="6239" cy="211523"/>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201">
            <a:extLst>
              <a:ext uri="{FF2B5EF4-FFF2-40B4-BE49-F238E27FC236}">
                <a16:creationId xmlns="" xmlns:a16="http://schemas.microsoft.com/office/drawing/2014/main" id="{5D7838D3-7241-4658-BA5D-0995C09CA07E}"/>
              </a:ext>
            </a:extLst>
          </p:cNvPr>
          <p:cNvCxnSpPr>
            <a:stCxn id="171" idx="20"/>
            <a:endCxn id="177" idx="51"/>
          </p:cNvCxnSpPr>
          <p:nvPr/>
        </p:nvCxnSpPr>
        <p:spPr bwMode="auto">
          <a:xfrm flipV="1">
            <a:off x="2833292" y="4269031"/>
            <a:ext cx="703536" cy="38474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202">
            <a:extLst>
              <a:ext uri="{FF2B5EF4-FFF2-40B4-BE49-F238E27FC236}">
                <a16:creationId xmlns="" xmlns:a16="http://schemas.microsoft.com/office/drawing/2014/main" id="{F2B2A079-AC79-4B61-8200-841097F56B08}"/>
              </a:ext>
            </a:extLst>
          </p:cNvPr>
          <p:cNvCxnSpPr>
            <a:stCxn id="165" idx="3"/>
            <a:endCxn id="183" idx="6"/>
          </p:cNvCxnSpPr>
          <p:nvPr/>
        </p:nvCxnSpPr>
        <p:spPr bwMode="auto">
          <a:xfrm>
            <a:off x="2833292" y="4316450"/>
            <a:ext cx="714666" cy="377578"/>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4" name="直接连接符 203">
            <a:extLst>
              <a:ext uri="{FF2B5EF4-FFF2-40B4-BE49-F238E27FC236}">
                <a16:creationId xmlns="" xmlns:a16="http://schemas.microsoft.com/office/drawing/2014/main" id="{9B76D2D2-42E7-40A7-B2A2-0D8D06E473ED}"/>
              </a:ext>
            </a:extLst>
          </p:cNvPr>
          <p:cNvCxnSpPr>
            <a:stCxn id="197" idx="46"/>
            <a:endCxn id="191" idx="32"/>
          </p:cNvCxnSpPr>
          <p:nvPr/>
        </p:nvCxnSpPr>
        <p:spPr bwMode="auto">
          <a:xfrm flipH="1" flipV="1">
            <a:off x="3198148" y="4154131"/>
            <a:ext cx="5567" cy="64917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204">
            <a:extLst>
              <a:ext uri="{FF2B5EF4-FFF2-40B4-BE49-F238E27FC236}">
                <a16:creationId xmlns="" xmlns:a16="http://schemas.microsoft.com/office/drawing/2014/main" id="{1DF061C9-D78B-4AF3-9DFE-384933948B7A}"/>
              </a:ext>
            </a:extLst>
          </p:cNvPr>
          <p:cNvCxnSpPr>
            <a:stCxn id="137" idx="2"/>
            <a:endCxn id="165" idx="54"/>
          </p:cNvCxnSpPr>
          <p:nvPr/>
        </p:nvCxnSpPr>
        <p:spPr bwMode="auto">
          <a:xfrm flipV="1">
            <a:off x="2457306" y="4316874"/>
            <a:ext cx="178192" cy="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6" name="直接连接符 205">
            <a:extLst>
              <a:ext uri="{FF2B5EF4-FFF2-40B4-BE49-F238E27FC236}">
                <a16:creationId xmlns="" xmlns:a16="http://schemas.microsoft.com/office/drawing/2014/main" id="{7246211C-9C10-462F-8B09-FB12480EBA21}"/>
              </a:ext>
            </a:extLst>
          </p:cNvPr>
          <p:cNvCxnSpPr>
            <a:stCxn id="142" idx="2"/>
            <a:endCxn id="171" idx="54"/>
          </p:cNvCxnSpPr>
          <p:nvPr/>
        </p:nvCxnSpPr>
        <p:spPr bwMode="auto">
          <a:xfrm flipV="1">
            <a:off x="2457306" y="4721268"/>
            <a:ext cx="178192" cy="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7" name="文本框 206">
            <a:extLst>
              <a:ext uri="{FF2B5EF4-FFF2-40B4-BE49-F238E27FC236}">
                <a16:creationId xmlns="" xmlns:a16="http://schemas.microsoft.com/office/drawing/2014/main" id="{CB979F2B-A9AC-4922-95E5-63867B113097}"/>
              </a:ext>
            </a:extLst>
          </p:cNvPr>
          <p:cNvSpPr txBox="1"/>
          <p:nvPr/>
        </p:nvSpPr>
        <p:spPr>
          <a:xfrm>
            <a:off x="1841774" y="4346075"/>
            <a:ext cx="314189" cy="215444"/>
          </a:xfrm>
          <a:prstGeom prst="rect">
            <a:avLst/>
          </a:prstGeom>
          <a:noFill/>
        </p:spPr>
        <p:txBody>
          <a:bodyPr wrap="square" lIns="0" tIns="0" rIns="0" bIns="0" rtlCol="0">
            <a:noAutofit/>
          </a:bodyPr>
          <a:lstStyle/>
          <a:p>
            <a:pPr defTabSz="914400" fontAlgn="ctr">
              <a:spcBef>
                <a:spcPct val="0"/>
              </a:spcBef>
              <a:spcAft>
                <a:spcPct val="0"/>
              </a:spcAft>
              <a:defRPr/>
            </a:pPr>
            <a:r>
              <a:rPr kumimoji="1" lang="en-US" sz="1400" dirty="0">
                <a:solidFill>
                  <a:srgbClr val="000000"/>
                </a:solidFill>
                <a:latin typeface="Huawei Sans" panose="020C0503030203020204" pitchFamily="34" charset="0"/>
              </a:rPr>
              <a:t>AS1</a:t>
            </a:r>
          </a:p>
        </p:txBody>
      </p:sp>
      <p:sp>
        <p:nvSpPr>
          <p:cNvPr id="208" name="文本框 207">
            <a:extLst>
              <a:ext uri="{FF2B5EF4-FFF2-40B4-BE49-F238E27FC236}">
                <a16:creationId xmlns="" xmlns:a16="http://schemas.microsoft.com/office/drawing/2014/main" id="{328EB679-AEDB-436F-9485-D0610984EF13}"/>
              </a:ext>
            </a:extLst>
          </p:cNvPr>
          <p:cNvSpPr txBox="1"/>
          <p:nvPr/>
        </p:nvSpPr>
        <p:spPr>
          <a:xfrm>
            <a:off x="3071700" y="4294915"/>
            <a:ext cx="314189" cy="215444"/>
          </a:xfrm>
          <a:prstGeom prst="rect">
            <a:avLst/>
          </a:prstGeom>
          <a:solidFill>
            <a:schemeClr val="bg1"/>
          </a:solidFill>
        </p:spPr>
        <p:txBody>
          <a:bodyPr wrap="square" lIns="0" tIns="0" rIns="0" bIns="0" rtlCol="0">
            <a:noAutofit/>
          </a:bodyPr>
          <a:lstStyle/>
          <a:p>
            <a:pPr defTabSz="914400" fontAlgn="ctr">
              <a:spcBef>
                <a:spcPct val="0"/>
              </a:spcBef>
              <a:spcAft>
                <a:spcPct val="0"/>
              </a:spcAft>
              <a:defRPr/>
            </a:pPr>
            <a:r>
              <a:rPr kumimoji="1" lang="en-US" sz="1400" dirty="0">
                <a:solidFill>
                  <a:srgbClr val="000000"/>
                </a:solidFill>
                <a:latin typeface="Huawei Sans" panose="020C0503030203020204" pitchFamily="34" charset="0"/>
              </a:rPr>
              <a:t>AS2</a:t>
            </a:r>
          </a:p>
        </p:txBody>
      </p:sp>
      <p:cxnSp>
        <p:nvCxnSpPr>
          <p:cNvPr id="209" name="直接箭头连接符 208">
            <a:extLst>
              <a:ext uri="{FF2B5EF4-FFF2-40B4-BE49-F238E27FC236}">
                <a16:creationId xmlns="" xmlns:a16="http://schemas.microsoft.com/office/drawing/2014/main" id="{20F0150C-DF9E-45C8-90F6-BA67762A1ADF}"/>
              </a:ext>
            </a:extLst>
          </p:cNvPr>
          <p:cNvCxnSpPr>
            <a:stCxn id="115" idx="2"/>
            <a:endCxn id="118" idx="0"/>
          </p:cNvCxnSpPr>
          <p:nvPr/>
        </p:nvCxnSpPr>
        <p:spPr>
          <a:xfrm flipH="1">
            <a:off x="2169531" y="2971951"/>
            <a:ext cx="683218" cy="166535"/>
          </a:xfrm>
          <a:prstGeom prst="straightConnector1">
            <a:avLst/>
          </a:prstGeom>
          <a:noFill/>
          <a:ln w="6350" cap="flat" cmpd="sng" algn="ctr">
            <a:solidFill>
              <a:srgbClr val="DDDDDD">
                <a:lumMod val="90000"/>
              </a:srgbClr>
            </a:solidFill>
            <a:prstDash val="solid"/>
            <a:miter lim="800000"/>
            <a:tailEnd type="triangle"/>
          </a:ln>
          <a:effectLst/>
        </p:spPr>
      </p:cxnSp>
      <p:cxnSp>
        <p:nvCxnSpPr>
          <p:cNvPr id="210" name="直接箭头连接符 209">
            <a:extLst>
              <a:ext uri="{FF2B5EF4-FFF2-40B4-BE49-F238E27FC236}">
                <a16:creationId xmlns="" xmlns:a16="http://schemas.microsoft.com/office/drawing/2014/main" id="{14B3205A-17D8-4386-B1AA-61929BA15727}"/>
              </a:ext>
            </a:extLst>
          </p:cNvPr>
          <p:cNvCxnSpPr>
            <a:stCxn id="115" idx="2"/>
            <a:endCxn id="119" idx="0"/>
          </p:cNvCxnSpPr>
          <p:nvPr/>
        </p:nvCxnSpPr>
        <p:spPr>
          <a:xfrm>
            <a:off x="2852749" y="2971951"/>
            <a:ext cx="580042" cy="178380"/>
          </a:xfrm>
          <a:prstGeom prst="straightConnector1">
            <a:avLst/>
          </a:prstGeom>
          <a:noFill/>
          <a:ln w="6350" cap="flat" cmpd="sng" algn="ctr">
            <a:solidFill>
              <a:srgbClr val="DDDDDD">
                <a:lumMod val="90000"/>
              </a:srgbClr>
            </a:solidFill>
            <a:prstDash val="solid"/>
            <a:miter lim="800000"/>
            <a:tailEnd type="triangle"/>
          </a:ln>
          <a:effectLst/>
        </p:spPr>
      </p:cxnSp>
      <p:cxnSp>
        <p:nvCxnSpPr>
          <p:cNvPr id="211" name="直接箭头连接符 210">
            <a:extLst>
              <a:ext uri="{FF2B5EF4-FFF2-40B4-BE49-F238E27FC236}">
                <a16:creationId xmlns="" xmlns:a16="http://schemas.microsoft.com/office/drawing/2014/main" id="{7E837351-366F-40AC-98B4-9FFE569A6F3E}"/>
              </a:ext>
            </a:extLst>
          </p:cNvPr>
          <p:cNvCxnSpPr>
            <a:stCxn id="115" idx="2"/>
          </p:cNvCxnSpPr>
          <p:nvPr/>
        </p:nvCxnSpPr>
        <p:spPr>
          <a:xfrm flipH="1">
            <a:off x="2707376" y="2971951"/>
            <a:ext cx="145373" cy="166535"/>
          </a:xfrm>
          <a:prstGeom prst="straightConnector1">
            <a:avLst/>
          </a:prstGeom>
          <a:noFill/>
          <a:ln w="6350" cap="flat" cmpd="sng" algn="ctr">
            <a:solidFill>
              <a:srgbClr val="DDDDDD">
                <a:lumMod val="90000"/>
              </a:srgbClr>
            </a:solidFill>
            <a:prstDash val="solid"/>
            <a:miter lim="800000"/>
            <a:tailEnd type="triangle"/>
          </a:ln>
          <a:effectLst/>
        </p:spPr>
      </p:cxnSp>
      <p:sp>
        <p:nvSpPr>
          <p:cNvPr id="212" name="文本框 211">
            <a:extLst>
              <a:ext uri="{FF2B5EF4-FFF2-40B4-BE49-F238E27FC236}">
                <a16:creationId xmlns="" xmlns:a16="http://schemas.microsoft.com/office/drawing/2014/main" id="{D8157247-AC27-4B40-8E54-801018109720}"/>
              </a:ext>
            </a:extLst>
          </p:cNvPr>
          <p:cNvSpPr txBox="1"/>
          <p:nvPr/>
        </p:nvSpPr>
        <p:spPr>
          <a:xfrm>
            <a:off x="793259" y="5313732"/>
            <a:ext cx="3355966" cy="969496"/>
          </a:xfrm>
          <a:prstGeom prst="rect">
            <a:avLst/>
          </a:prstGeom>
          <a:noFill/>
        </p:spPr>
        <p:txBody>
          <a:bodyPr wrap="square" lIns="0" tIns="0" rIns="0" bIns="0" rtlCol="0">
            <a:noAutofit/>
          </a:bodyPr>
          <a:lstStyle/>
          <a:p>
            <a:pPr defTabSz="914478" fontAlgn="ctr">
              <a:defRPr/>
            </a:pPr>
            <a:r>
              <a:rPr lang="en-US" sz="1200" b="1" dirty="0">
                <a:solidFill>
                  <a:srgbClr val="1D1D1A"/>
                </a:solidFill>
                <a:latin typeface="Huawei Sans" panose="020C0503030203020204" pitchFamily="34" charset="0"/>
              </a:rPr>
              <a:t>Service requirement</a:t>
            </a:r>
            <a:r>
              <a:rPr lang="en-US" sz="1200" dirty="0">
                <a:solidFill>
                  <a:srgbClr val="1D1D1A"/>
                </a:solidFill>
                <a:latin typeface="Huawei Sans" panose="020C0503030203020204" pitchFamily="34" charset="0"/>
              </a:rPr>
              <a:t>: third-party device management</a:t>
            </a:r>
          </a:p>
          <a:p>
            <a:pPr defTabSz="914478" fontAlgn="ctr">
              <a:defRPr/>
            </a:pPr>
            <a:r>
              <a:rPr lang="en-US" sz="1200" b="1" dirty="0">
                <a:solidFill>
                  <a:srgbClr val="1D1D1A"/>
                </a:solidFill>
                <a:latin typeface="Huawei Sans" panose="020C0503030203020204" pitchFamily="34" charset="0"/>
              </a:rPr>
              <a:t>Typical scenario</a:t>
            </a:r>
            <a:r>
              <a:rPr lang="en-US" sz="1200" dirty="0">
                <a:solidFill>
                  <a:srgbClr val="1D1D1A"/>
                </a:solidFill>
                <a:latin typeface="Huawei Sans" panose="020C0503030203020204" pitchFamily="34" charset="0"/>
              </a:rPr>
              <a:t>: multi-vendor network</a:t>
            </a:r>
          </a:p>
        </p:txBody>
      </p:sp>
      <p:sp>
        <p:nvSpPr>
          <p:cNvPr id="213" name="Freeform 89">
            <a:extLst>
              <a:ext uri="{FF2B5EF4-FFF2-40B4-BE49-F238E27FC236}">
                <a16:creationId xmlns="" xmlns:a16="http://schemas.microsoft.com/office/drawing/2014/main" id="{A2CB6922-8117-4750-8808-D09DB54AD31C}"/>
              </a:ext>
            </a:extLst>
          </p:cNvPr>
          <p:cNvSpPr>
            <a:spLocks noEditPoints="1"/>
          </p:cNvSpPr>
          <p:nvPr/>
        </p:nvSpPr>
        <p:spPr bwMode="auto">
          <a:xfrm>
            <a:off x="835648" y="4743239"/>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FFDAB6"/>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cxnSp>
        <p:nvCxnSpPr>
          <p:cNvPr id="214" name="直接连接符 213">
            <a:extLst>
              <a:ext uri="{FF2B5EF4-FFF2-40B4-BE49-F238E27FC236}">
                <a16:creationId xmlns="" xmlns:a16="http://schemas.microsoft.com/office/drawing/2014/main" id="{719C5483-353E-43B8-A343-06B826748E1D}"/>
              </a:ext>
            </a:extLst>
          </p:cNvPr>
          <p:cNvCxnSpPr>
            <a:stCxn id="213" idx="3"/>
            <a:endCxn id="132" idx="55"/>
          </p:cNvCxnSpPr>
          <p:nvPr/>
        </p:nvCxnSpPr>
        <p:spPr>
          <a:xfrm flipV="1">
            <a:off x="1033443" y="4764741"/>
            <a:ext cx="324737" cy="9413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5" name="圆角矩形 400">
            <a:extLst>
              <a:ext uri="{FF2B5EF4-FFF2-40B4-BE49-F238E27FC236}">
                <a16:creationId xmlns="" xmlns:a16="http://schemas.microsoft.com/office/drawing/2014/main" id="{5F4D23A1-FCCE-40CD-8ECC-AEEC029549A3}"/>
              </a:ext>
            </a:extLst>
          </p:cNvPr>
          <p:cNvSpPr/>
          <p:nvPr/>
        </p:nvSpPr>
        <p:spPr>
          <a:xfrm>
            <a:off x="672361" y="4489086"/>
            <a:ext cx="567405" cy="29432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rgbClr val="666666"/>
                </a:solidFill>
                <a:latin typeface="Huawei Sans" panose="020C0503030203020204" pitchFamily="34" charset="0"/>
              </a:rPr>
              <a:t>CPE</a:t>
            </a:r>
          </a:p>
        </p:txBody>
      </p:sp>
      <p:cxnSp>
        <p:nvCxnSpPr>
          <p:cNvPr id="216" name="直接箭头连接符 215">
            <a:extLst>
              <a:ext uri="{FF2B5EF4-FFF2-40B4-BE49-F238E27FC236}">
                <a16:creationId xmlns="" xmlns:a16="http://schemas.microsoft.com/office/drawing/2014/main" id="{E672B314-4017-46CF-8CA3-90D41A8FA436}"/>
              </a:ext>
            </a:extLst>
          </p:cNvPr>
          <p:cNvCxnSpPr>
            <a:cxnSpLocks/>
            <a:stCxn id="218" idx="2"/>
            <a:endCxn id="284" idx="32"/>
          </p:cNvCxnSpPr>
          <p:nvPr/>
        </p:nvCxnSpPr>
        <p:spPr>
          <a:xfrm flipH="1">
            <a:off x="4991312" y="3599364"/>
            <a:ext cx="296096" cy="697074"/>
          </a:xfrm>
          <a:prstGeom prst="straightConnector1">
            <a:avLst/>
          </a:prstGeom>
          <a:noFill/>
          <a:ln w="6350" cap="flat" cmpd="sng" algn="ctr">
            <a:solidFill>
              <a:srgbClr val="DDDDDD">
                <a:lumMod val="90000"/>
              </a:srgbClr>
            </a:solidFill>
            <a:prstDash val="solid"/>
            <a:miter lim="800000"/>
            <a:tailEnd type="triangle"/>
          </a:ln>
          <a:effectLst/>
        </p:spPr>
      </p:cxnSp>
      <p:cxnSp>
        <p:nvCxnSpPr>
          <p:cNvPr id="217" name="直接箭头连接符 216">
            <a:extLst>
              <a:ext uri="{FF2B5EF4-FFF2-40B4-BE49-F238E27FC236}">
                <a16:creationId xmlns="" xmlns:a16="http://schemas.microsoft.com/office/drawing/2014/main" id="{530D5302-5E52-4296-B470-7EA6DADEB0C5}"/>
              </a:ext>
            </a:extLst>
          </p:cNvPr>
          <p:cNvCxnSpPr>
            <a:stCxn id="218" idx="2"/>
            <a:endCxn id="241" idx="5"/>
          </p:cNvCxnSpPr>
          <p:nvPr/>
        </p:nvCxnSpPr>
        <p:spPr>
          <a:xfrm>
            <a:off x="5287408" y="3599364"/>
            <a:ext cx="594002" cy="705292"/>
          </a:xfrm>
          <a:prstGeom prst="straightConnector1">
            <a:avLst/>
          </a:prstGeom>
          <a:noFill/>
          <a:ln w="6350" cap="flat" cmpd="sng" algn="ctr">
            <a:solidFill>
              <a:srgbClr val="DDDDDD">
                <a:lumMod val="90000"/>
              </a:srgbClr>
            </a:solidFill>
            <a:prstDash val="solid"/>
            <a:miter lim="800000"/>
            <a:tailEnd type="triangle"/>
          </a:ln>
          <a:effectLst/>
        </p:spPr>
      </p:cxnSp>
      <p:sp>
        <p:nvSpPr>
          <p:cNvPr id="218" name="矩形 217">
            <a:extLst>
              <a:ext uri="{FF2B5EF4-FFF2-40B4-BE49-F238E27FC236}">
                <a16:creationId xmlns="" xmlns:a16="http://schemas.microsoft.com/office/drawing/2014/main" id="{46AEADF1-67DB-4256-8FB0-F0F88C7A9184}"/>
              </a:ext>
            </a:extLst>
          </p:cNvPr>
          <p:cNvSpPr/>
          <p:nvPr/>
        </p:nvSpPr>
        <p:spPr bwMode="auto">
          <a:xfrm>
            <a:off x="4332231" y="2727989"/>
            <a:ext cx="1910353" cy="871375"/>
          </a:xfrm>
          <a:prstGeom prst="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defRPr/>
            </a:pPr>
            <a:endParaRPr lang="en-US" altLang="zh-CN" sz="1400" kern="0" dirty="0">
              <a:solidFill>
                <a:srgbClr val="000000"/>
              </a:solidFill>
              <a:latin typeface="Huawei Sans" panose="020C0503030203020204" pitchFamily="34" charset="0"/>
            </a:endParaRPr>
          </a:p>
        </p:txBody>
      </p:sp>
      <p:cxnSp>
        <p:nvCxnSpPr>
          <p:cNvPr id="219" name="直接箭头连接符 218">
            <a:extLst>
              <a:ext uri="{FF2B5EF4-FFF2-40B4-BE49-F238E27FC236}">
                <a16:creationId xmlns="" xmlns:a16="http://schemas.microsoft.com/office/drawing/2014/main" id="{444B047A-0737-4AB6-BB36-6C8333B128BE}"/>
              </a:ext>
            </a:extLst>
          </p:cNvPr>
          <p:cNvCxnSpPr>
            <a:stCxn id="218" idx="2"/>
            <a:endCxn id="253" idx="5"/>
          </p:cNvCxnSpPr>
          <p:nvPr/>
        </p:nvCxnSpPr>
        <p:spPr>
          <a:xfrm>
            <a:off x="5287408" y="3599364"/>
            <a:ext cx="150776" cy="509631"/>
          </a:xfrm>
          <a:prstGeom prst="straightConnector1">
            <a:avLst/>
          </a:prstGeom>
          <a:noFill/>
          <a:ln w="6350" cap="flat" cmpd="sng" algn="ctr">
            <a:solidFill>
              <a:srgbClr val="DDDDDD">
                <a:lumMod val="90000"/>
              </a:srgbClr>
            </a:solidFill>
            <a:prstDash val="solid"/>
            <a:miter lim="800000"/>
            <a:tailEnd type="triangle"/>
          </a:ln>
          <a:effectLst/>
        </p:spPr>
      </p:cxnSp>
      <p:sp>
        <p:nvSpPr>
          <p:cNvPr id="220" name="矩形 219">
            <a:extLst>
              <a:ext uri="{FF2B5EF4-FFF2-40B4-BE49-F238E27FC236}">
                <a16:creationId xmlns="" xmlns:a16="http://schemas.microsoft.com/office/drawing/2014/main" id="{EE8B3B32-B853-490F-B8A3-DB3A710C4B58}"/>
              </a:ext>
            </a:extLst>
          </p:cNvPr>
          <p:cNvSpPr/>
          <p:nvPr/>
        </p:nvSpPr>
        <p:spPr bwMode="auto">
          <a:xfrm>
            <a:off x="6373088" y="2716873"/>
            <a:ext cx="765936" cy="888922"/>
          </a:xfrm>
          <a:prstGeom prst="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buClr>
                <a:srgbClr val="CC9900"/>
              </a:buClr>
              <a:defRPr/>
            </a:pPr>
            <a:r>
              <a:rPr lang="en-US" sz="1400" dirty="0">
                <a:solidFill>
                  <a:srgbClr val="000000"/>
                </a:solidFill>
                <a:latin typeface="Huawei Sans" panose="020C0503030203020204" pitchFamily="34" charset="0"/>
              </a:rPr>
              <a:t>AOC</a:t>
            </a:r>
          </a:p>
        </p:txBody>
      </p:sp>
      <p:sp>
        <p:nvSpPr>
          <p:cNvPr id="221" name="矩形 220">
            <a:extLst>
              <a:ext uri="{FF2B5EF4-FFF2-40B4-BE49-F238E27FC236}">
                <a16:creationId xmlns="" xmlns:a16="http://schemas.microsoft.com/office/drawing/2014/main" id="{87F29D8D-0831-4378-AEAE-F39788E73EFF}"/>
              </a:ext>
            </a:extLst>
          </p:cNvPr>
          <p:cNvSpPr/>
          <p:nvPr/>
        </p:nvSpPr>
        <p:spPr bwMode="auto">
          <a:xfrm>
            <a:off x="5258367" y="2117670"/>
            <a:ext cx="1601149" cy="397559"/>
          </a:xfrm>
          <a:prstGeom prst="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buClr>
                <a:srgbClr val="CC9900"/>
              </a:buClr>
              <a:defRPr/>
            </a:pPr>
            <a:r>
              <a:rPr lang="en-US" sz="1400" dirty="0">
                <a:solidFill>
                  <a:srgbClr val="000000"/>
                </a:solidFill>
                <a:latin typeface="Huawei Sans" panose="020C0503030203020204" pitchFamily="34" charset="0"/>
              </a:rPr>
              <a:t>NCE-Super</a:t>
            </a:r>
          </a:p>
        </p:txBody>
      </p:sp>
      <p:cxnSp>
        <p:nvCxnSpPr>
          <p:cNvPr id="222" name="直接箭头连接符 221">
            <a:extLst>
              <a:ext uri="{FF2B5EF4-FFF2-40B4-BE49-F238E27FC236}">
                <a16:creationId xmlns="" xmlns:a16="http://schemas.microsoft.com/office/drawing/2014/main" id="{386EBD05-90A5-4313-ACDE-7AD6C54FE494}"/>
              </a:ext>
            </a:extLst>
          </p:cNvPr>
          <p:cNvCxnSpPr>
            <a:stCxn id="220" idx="2"/>
            <a:endCxn id="319" idx="25"/>
          </p:cNvCxnSpPr>
          <p:nvPr/>
        </p:nvCxnSpPr>
        <p:spPr>
          <a:xfrm flipH="1">
            <a:off x="6242584" y="3605795"/>
            <a:ext cx="513472" cy="643797"/>
          </a:xfrm>
          <a:prstGeom prst="straightConnector1">
            <a:avLst/>
          </a:prstGeom>
          <a:noFill/>
          <a:ln w="6350" cap="flat" cmpd="sng" algn="ctr">
            <a:solidFill>
              <a:srgbClr val="DDDDDD">
                <a:lumMod val="90000"/>
              </a:srgbClr>
            </a:solidFill>
            <a:prstDash val="solid"/>
            <a:miter lim="800000"/>
            <a:tailEnd type="triangle"/>
          </a:ln>
          <a:effectLst/>
        </p:spPr>
      </p:cxnSp>
      <p:cxnSp>
        <p:nvCxnSpPr>
          <p:cNvPr id="223" name="直接箭头连接符 222">
            <a:extLst>
              <a:ext uri="{FF2B5EF4-FFF2-40B4-BE49-F238E27FC236}">
                <a16:creationId xmlns="" xmlns:a16="http://schemas.microsoft.com/office/drawing/2014/main" id="{EEA40981-2909-4E9C-9838-CCEBBE1CE402}"/>
              </a:ext>
            </a:extLst>
          </p:cNvPr>
          <p:cNvCxnSpPr>
            <a:stCxn id="220" idx="2"/>
            <a:endCxn id="311" idx="7"/>
          </p:cNvCxnSpPr>
          <p:nvPr/>
        </p:nvCxnSpPr>
        <p:spPr>
          <a:xfrm>
            <a:off x="6756056" y="3605795"/>
            <a:ext cx="408641" cy="666211"/>
          </a:xfrm>
          <a:prstGeom prst="straightConnector1">
            <a:avLst/>
          </a:prstGeom>
          <a:noFill/>
          <a:ln w="6350" cap="flat" cmpd="sng" algn="ctr">
            <a:solidFill>
              <a:srgbClr val="DDDDDD">
                <a:lumMod val="90000"/>
              </a:srgbClr>
            </a:solidFill>
            <a:prstDash val="solid"/>
            <a:miter lim="800000"/>
            <a:tailEnd type="triangle"/>
          </a:ln>
          <a:effectLst/>
        </p:spPr>
      </p:cxnSp>
      <p:cxnSp>
        <p:nvCxnSpPr>
          <p:cNvPr id="224" name="直接箭头连接符 223">
            <a:extLst>
              <a:ext uri="{FF2B5EF4-FFF2-40B4-BE49-F238E27FC236}">
                <a16:creationId xmlns="" xmlns:a16="http://schemas.microsoft.com/office/drawing/2014/main" id="{1BD190BD-819A-48D3-B889-88A797885852}"/>
              </a:ext>
            </a:extLst>
          </p:cNvPr>
          <p:cNvCxnSpPr>
            <a:stCxn id="220" idx="2"/>
            <a:endCxn id="299" idx="33"/>
          </p:cNvCxnSpPr>
          <p:nvPr/>
        </p:nvCxnSpPr>
        <p:spPr>
          <a:xfrm flipH="1">
            <a:off x="6674570" y="3605795"/>
            <a:ext cx="81486" cy="444371"/>
          </a:xfrm>
          <a:prstGeom prst="straightConnector1">
            <a:avLst/>
          </a:prstGeom>
          <a:noFill/>
          <a:ln w="6350" cap="flat" cmpd="sng" algn="ctr">
            <a:solidFill>
              <a:srgbClr val="DDDDDD">
                <a:lumMod val="90000"/>
              </a:srgbClr>
            </a:solidFill>
            <a:prstDash val="solid"/>
            <a:miter lim="800000"/>
            <a:tailEnd type="triangle"/>
          </a:ln>
          <a:effectLst/>
        </p:spPr>
      </p:cxnSp>
      <p:cxnSp>
        <p:nvCxnSpPr>
          <p:cNvPr id="225" name="直接箭头连接符 224">
            <a:extLst>
              <a:ext uri="{FF2B5EF4-FFF2-40B4-BE49-F238E27FC236}">
                <a16:creationId xmlns="" xmlns:a16="http://schemas.microsoft.com/office/drawing/2014/main" id="{B1B2D8D4-4E4D-4776-B978-E82CDC548B6A}"/>
              </a:ext>
            </a:extLst>
          </p:cNvPr>
          <p:cNvCxnSpPr>
            <a:stCxn id="221" idx="2"/>
            <a:endCxn id="218" idx="0"/>
          </p:cNvCxnSpPr>
          <p:nvPr/>
        </p:nvCxnSpPr>
        <p:spPr>
          <a:xfrm flipH="1">
            <a:off x="5287408" y="2515229"/>
            <a:ext cx="771534" cy="212760"/>
          </a:xfrm>
          <a:prstGeom prst="straightConnector1">
            <a:avLst/>
          </a:prstGeom>
          <a:noFill/>
          <a:ln w="6350" cap="flat" cmpd="sng" algn="ctr">
            <a:solidFill>
              <a:srgbClr val="DDDDDD">
                <a:lumMod val="90000"/>
              </a:srgbClr>
            </a:solidFill>
            <a:prstDash val="solid"/>
            <a:miter lim="800000"/>
            <a:tailEnd type="triangle"/>
          </a:ln>
          <a:effectLst/>
        </p:spPr>
      </p:cxnSp>
      <p:cxnSp>
        <p:nvCxnSpPr>
          <p:cNvPr id="226" name="直接箭头连接符 225">
            <a:extLst>
              <a:ext uri="{FF2B5EF4-FFF2-40B4-BE49-F238E27FC236}">
                <a16:creationId xmlns="" xmlns:a16="http://schemas.microsoft.com/office/drawing/2014/main" id="{FB1B5314-3B85-4C48-B8C6-60D72C39F2E0}"/>
              </a:ext>
            </a:extLst>
          </p:cNvPr>
          <p:cNvCxnSpPr>
            <a:stCxn id="221" idx="2"/>
            <a:endCxn id="220" idx="0"/>
          </p:cNvCxnSpPr>
          <p:nvPr/>
        </p:nvCxnSpPr>
        <p:spPr>
          <a:xfrm>
            <a:off x="6058942" y="2515229"/>
            <a:ext cx="697114" cy="201644"/>
          </a:xfrm>
          <a:prstGeom prst="straightConnector1">
            <a:avLst/>
          </a:prstGeom>
          <a:noFill/>
          <a:ln w="6350" cap="flat" cmpd="sng" algn="ctr">
            <a:solidFill>
              <a:srgbClr val="DDDDDD">
                <a:lumMod val="90000"/>
              </a:srgbClr>
            </a:solidFill>
            <a:prstDash val="solid"/>
            <a:miter lim="800000"/>
            <a:tailEnd type="triangle"/>
          </a:ln>
          <a:effectLst/>
        </p:spPr>
      </p:cxnSp>
      <p:sp>
        <p:nvSpPr>
          <p:cNvPr id="227" name="矩形 226">
            <a:extLst>
              <a:ext uri="{FF2B5EF4-FFF2-40B4-BE49-F238E27FC236}">
                <a16:creationId xmlns="" xmlns:a16="http://schemas.microsoft.com/office/drawing/2014/main" id="{6BB9EBF0-6E23-46CB-B797-19722BA12B19}"/>
              </a:ext>
            </a:extLst>
          </p:cNvPr>
          <p:cNvSpPr/>
          <p:nvPr/>
        </p:nvSpPr>
        <p:spPr>
          <a:xfrm>
            <a:off x="1567272" y="2516347"/>
            <a:ext cx="2447454" cy="1106082"/>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666666"/>
              </a:solidFill>
              <a:latin typeface="Huawei Sans" panose="020C0503030203020204" pitchFamily="34" charset="0"/>
            </a:endParaRPr>
          </a:p>
        </p:txBody>
      </p:sp>
      <p:sp>
        <p:nvSpPr>
          <p:cNvPr id="228" name="圆角矩形 11">
            <a:extLst>
              <a:ext uri="{FF2B5EF4-FFF2-40B4-BE49-F238E27FC236}">
                <a16:creationId xmlns="" xmlns:a16="http://schemas.microsoft.com/office/drawing/2014/main" id="{752754B3-C673-4151-9BB6-6FD8D5B60675}"/>
              </a:ext>
            </a:extLst>
          </p:cNvPr>
          <p:cNvSpPr/>
          <p:nvPr/>
        </p:nvSpPr>
        <p:spPr>
          <a:xfrm>
            <a:off x="1455676" y="2572554"/>
            <a:ext cx="718115" cy="3787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rgbClr val="666666"/>
                </a:solidFill>
                <a:latin typeface="Huawei Sans" panose="020C0503030203020204" pitchFamily="34" charset="0"/>
              </a:rPr>
              <a:t>AOC</a:t>
            </a:r>
          </a:p>
        </p:txBody>
      </p:sp>
      <p:sp>
        <p:nvSpPr>
          <p:cNvPr id="229" name="圆角矩形 695">
            <a:extLst>
              <a:ext uri="{FF2B5EF4-FFF2-40B4-BE49-F238E27FC236}">
                <a16:creationId xmlns="" xmlns:a16="http://schemas.microsoft.com/office/drawing/2014/main" id="{A0D58845-E262-4835-A443-8C1CBEF0C892}"/>
              </a:ext>
            </a:extLst>
          </p:cNvPr>
          <p:cNvSpPr/>
          <p:nvPr/>
        </p:nvSpPr>
        <p:spPr>
          <a:xfrm>
            <a:off x="609342" y="2516347"/>
            <a:ext cx="903600" cy="277727"/>
          </a:xfrm>
          <a:prstGeom prst="round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1D1D1A"/>
                </a:solidFill>
                <a:latin typeface="Huawei Sans" panose="020C0503030203020204" pitchFamily="34" charset="0"/>
              </a:rPr>
              <a:t>Manager</a:t>
            </a:r>
          </a:p>
        </p:txBody>
      </p:sp>
      <p:sp>
        <p:nvSpPr>
          <p:cNvPr id="230" name="圆角矩形 696">
            <a:extLst>
              <a:ext uri="{FF2B5EF4-FFF2-40B4-BE49-F238E27FC236}">
                <a16:creationId xmlns="" xmlns:a16="http://schemas.microsoft.com/office/drawing/2014/main" id="{61940452-0D25-4BAE-B770-A6E109FDE914}"/>
              </a:ext>
            </a:extLst>
          </p:cNvPr>
          <p:cNvSpPr/>
          <p:nvPr/>
        </p:nvSpPr>
        <p:spPr>
          <a:xfrm>
            <a:off x="615068" y="2927430"/>
            <a:ext cx="903600" cy="286264"/>
          </a:xfrm>
          <a:prstGeom prst="round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1D1D1A"/>
                </a:solidFill>
                <a:latin typeface="Huawei Sans" panose="020C0503030203020204" pitchFamily="34" charset="0"/>
              </a:rPr>
              <a:t>Controller</a:t>
            </a:r>
          </a:p>
        </p:txBody>
      </p:sp>
      <p:sp>
        <p:nvSpPr>
          <p:cNvPr id="231" name="圆角矩形 697">
            <a:extLst>
              <a:ext uri="{FF2B5EF4-FFF2-40B4-BE49-F238E27FC236}">
                <a16:creationId xmlns="" xmlns:a16="http://schemas.microsoft.com/office/drawing/2014/main" id="{A7E49F6E-1F16-4F02-8009-40C108A7663A}"/>
              </a:ext>
            </a:extLst>
          </p:cNvPr>
          <p:cNvSpPr/>
          <p:nvPr/>
        </p:nvSpPr>
        <p:spPr>
          <a:xfrm>
            <a:off x="604998" y="3328067"/>
            <a:ext cx="903600" cy="277727"/>
          </a:xfrm>
          <a:prstGeom prst="round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1D1D1A"/>
                </a:solidFill>
                <a:latin typeface="Huawei Sans" panose="020C0503030203020204" pitchFamily="34" charset="0"/>
              </a:rPr>
              <a:t>Analyzer</a:t>
            </a:r>
          </a:p>
        </p:txBody>
      </p:sp>
      <p:sp>
        <p:nvSpPr>
          <p:cNvPr id="232" name="文本框 231">
            <a:extLst>
              <a:ext uri="{FF2B5EF4-FFF2-40B4-BE49-F238E27FC236}">
                <a16:creationId xmlns="" xmlns:a16="http://schemas.microsoft.com/office/drawing/2014/main" id="{436DD3FB-B875-4F4A-ACE1-6D8A9AB5370D}"/>
              </a:ext>
            </a:extLst>
          </p:cNvPr>
          <p:cNvSpPr txBox="1"/>
          <p:nvPr/>
        </p:nvSpPr>
        <p:spPr>
          <a:xfrm>
            <a:off x="4350403" y="5204818"/>
            <a:ext cx="3019163" cy="767668"/>
          </a:xfrm>
          <a:prstGeom prst="rect">
            <a:avLst/>
          </a:prstGeom>
          <a:noFill/>
        </p:spPr>
        <p:txBody>
          <a:bodyPr wrap="square" lIns="0" tIns="0" rIns="0" bIns="0" rtlCol="0" anchor="ctr">
            <a:noAutofit/>
          </a:bodyPr>
          <a:lstStyle/>
          <a:p>
            <a:pPr defTabSz="914478" fontAlgn="ctr">
              <a:defRPr/>
            </a:pPr>
            <a:r>
              <a:rPr lang="en-US" sz="1200" b="1" dirty="0">
                <a:solidFill>
                  <a:srgbClr val="1D1D1A"/>
                </a:solidFill>
                <a:latin typeface="Huawei Sans" panose="020C0503030203020204" pitchFamily="34" charset="0"/>
              </a:rPr>
              <a:t>Service requirement</a:t>
            </a:r>
            <a:r>
              <a:rPr lang="en-US" sz="1200" dirty="0">
                <a:solidFill>
                  <a:srgbClr val="1D1D1A"/>
                </a:solidFill>
                <a:latin typeface="Huawei Sans" panose="020C0503030203020204" pitchFamily="34" charset="0"/>
              </a:rPr>
              <a:t>: third-party network management</a:t>
            </a:r>
          </a:p>
          <a:p>
            <a:pPr defTabSz="914478" fontAlgn="ctr">
              <a:defRPr/>
            </a:pPr>
            <a:r>
              <a:rPr lang="en-US" sz="1200" b="1" dirty="0">
                <a:solidFill>
                  <a:srgbClr val="1D1D1A"/>
                </a:solidFill>
                <a:latin typeface="Huawei Sans" panose="020C0503030203020204" pitchFamily="34" charset="0"/>
              </a:rPr>
              <a:t>Typical scenario</a:t>
            </a:r>
            <a:r>
              <a:rPr lang="en-US" sz="1200" dirty="0">
                <a:solidFill>
                  <a:srgbClr val="1D1D1A"/>
                </a:solidFill>
                <a:latin typeface="Huawei Sans" panose="020C0503030203020204" pitchFamily="34" charset="0"/>
              </a:rPr>
              <a:t>: cloud private line provisioning across a third-party network</a:t>
            </a:r>
          </a:p>
        </p:txBody>
      </p:sp>
      <p:sp>
        <p:nvSpPr>
          <p:cNvPr id="233" name="矩形 232">
            <a:extLst>
              <a:ext uri="{FF2B5EF4-FFF2-40B4-BE49-F238E27FC236}">
                <a16:creationId xmlns="" xmlns:a16="http://schemas.microsoft.com/office/drawing/2014/main" id="{25B63590-18EF-4573-BB99-7A1141AA40DB}"/>
              </a:ext>
            </a:extLst>
          </p:cNvPr>
          <p:cNvSpPr/>
          <p:nvPr/>
        </p:nvSpPr>
        <p:spPr>
          <a:xfrm>
            <a:off x="4870741" y="3004369"/>
            <a:ext cx="753732" cy="307777"/>
          </a:xfrm>
          <a:prstGeom prst="rect">
            <a:avLst/>
          </a:prstGeom>
        </p:spPr>
        <p:txBody>
          <a:bodyPr wrap="square">
            <a:noAutofit/>
          </a:bodyPr>
          <a:lstStyle/>
          <a:p>
            <a:pPr defTabSz="914400" fontAlgn="ctr">
              <a:spcBef>
                <a:spcPct val="0"/>
              </a:spcBef>
              <a:spcAft>
                <a:spcPct val="0"/>
              </a:spcAft>
              <a:buClr>
                <a:srgbClr val="CC9900"/>
              </a:buClr>
              <a:defRPr/>
            </a:pPr>
            <a:r>
              <a:rPr lang="en-US" sz="1400" dirty="0">
                <a:solidFill>
                  <a:srgbClr val="000000"/>
                </a:solidFill>
                <a:latin typeface="Huawei Sans" panose="020C0503030203020204" pitchFamily="34" charset="0"/>
              </a:rPr>
              <a:t>NCE-IP</a:t>
            </a:r>
          </a:p>
        </p:txBody>
      </p:sp>
      <p:sp>
        <p:nvSpPr>
          <p:cNvPr id="234" name="矩形 233">
            <a:extLst>
              <a:ext uri="{FF2B5EF4-FFF2-40B4-BE49-F238E27FC236}">
                <a16:creationId xmlns="" xmlns:a16="http://schemas.microsoft.com/office/drawing/2014/main" id="{ED3841A1-A8A1-4D1B-AE5F-031A31ABAB15}"/>
              </a:ext>
            </a:extLst>
          </p:cNvPr>
          <p:cNvSpPr/>
          <p:nvPr/>
        </p:nvSpPr>
        <p:spPr>
          <a:xfrm>
            <a:off x="5605533" y="3199383"/>
            <a:ext cx="551754" cy="307777"/>
          </a:xfrm>
          <a:prstGeom prst="rect">
            <a:avLst/>
          </a:prstGeom>
          <a:ln>
            <a:solidFill>
              <a:schemeClr val="tx1"/>
            </a:solidFill>
          </a:ln>
        </p:spPr>
        <p:txBody>
          <a:bodyPr wrap="square">
            <a:noAutofit/>
          </a:bodyPr>
          <a:lstStyle/>
          <a:p>
            <a:pPr algn="ctr" defTabSz="914400" fontAlgn="ctr">
              <a:spcBef>
                <a:spcPct val="0"/>
              </a:spcBef>
              <a:spcAft>
                <a:spcPct val="0"/>
              </a:spcAft>
              <a:buClr>
                <a:srgbClr val="CC9900"/>
              </a:buClr>
              <a:defRPr/>
            </a:pPr>
            <a:r>
              <a:rPr lang="en-US" sz="1400" dirty="0">
                <a:solidFill>
                  <a:srgbClr val="000000"/>
                </a:solidFill>
                <a:latin typeface="Huawei Sans" panose="020C0503030203020204" pitchFamily="34" charset="0"/>
              </a:rPr>
              <a:t>AOC</a:t>
            </a:r>
          </a:p>
        </p:txBody>
      </p:sp>
      <p:grpSp>
        <p:nvGrpSpPr>
          <p:cNvPr id="235" name="组合 234">
            <a:extLst>
              <a:ext uri="{FF2B5EF4-FFF2-40B4-BE49-F238E27FC236}">
                <a16:creationId xmlns="" xmlns:a16="http://schemas.microsoft.com/office/drawing/2014/main" id="{2F0FCB35-E06E-4F15-B9AB-E0AD4368F367}"/>
              </a:ext>
            </a:extLst>
          </p:cNvPr>
          <p:cNvGrpSpPr/>
          <p:nvPr/>
        </p:nvGrpSpPr>
        <p:grpSpPr>
          <a:xfrm>
            <a:off x="4862067" y="4024153"/>
            <a:ext cx="2387741" cy="1016278"/>
            <a:chOff x="4691939" y="3580747"/>
            <a:chExt cx="2387741" cy="1016278"/>
          </a:xfrm>
        </p:grpSpPr>
        <p:sp>
          <p:nvSpPr>
            <p:cNvPr id="236" name="Freeform 85">
              <a:extLst>
                <a:ext uri="{FF2B5EF4-FFF2-40B4-BE49-F238E27FC236}">
                  <a16:creationId xmlns="" xmlns:a16="http://schemas.microsoft.com/office/drawing/2014/main" id="{05120524-5F24-4DAF-8780-9E3CB62D8C06}"/>
                </a:ext>
              </a:extLst>
            </p:cNvPr>
            <p:cNvSpPr>
              <a:spLocks/>
            </p:cNvSpPr>
            <p:nvPr/>
          </p:nvSpPr>
          <p:spPr bwMode="auto">
            <a:xfrm>
              <a:off x="4766173" y="4261203"/>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37" name="Freeform 86">
              <a:extLst>
                <a:ext uri="{FF2B5EF4-FFF2-40B4-BE49-F238E27FC236}">
                  <a16:creationId xmlns="" xmlns:a16="http://schemas.microsoft.com/office/drawing/2014/main" id="{044F48CE-377E-463E-A35F-F118163DAF3F}"/>
                </a:ext>
              </a:extLst>
            </p:cNvPr>
            <p:cNvSpPr>
              <a:spLocks/>
            </p:cNvSpPr>
            <p:nvPr/>
          </p:nvSpPr>
          <p:spPr bwMode="auto">
            <a:xfrm>
              <a:off x="4766173" y="4221578"/>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38" name="Freeform 87">
              <a:extLst>
                <a:ext uri="{FF2B5EF4-FFF2-40B4-BE49-F238E27FC236}">
                  <a16:creationId xmlns="" xmlns:a16="http://schemas.microsoft.com/office/drawing/2014/main" id="{B8E6B5C8-1FAC-419C-B3ED-DA0B49EB4B10}"/>
                </a:ext>
              </a:extLst>
            </p:cNvPr>
            <p:cNvSpPr>
              <a:spLocks/>
            </p:cNvSpPr>
            <p:nvPr/>
          </p:nvSpPr>
          <p:spPr bwMode="auto">
            <a:xfrm>
              <a:off x="4725345" y="4240103"/>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39" name="Freeform 88">
              <a:extLst>
                <a:ext uri="{FF2B5EF4-FFF2-40B4-BE49-F238E27FC236}">
                  <a16:creationId xmlns="" xmlns:a16="http://schemas.microsoft.com/office/drawing/2014/main" id="{033F639F-F120-4B96-A3F8-CF597C530939}"/>
                </a:ext>
              </a:extLst>
            </p:cNvPr>
            <p:cNvSpPr>
              <a:spLocks/>
            </p:cNvSpPr>
            <p:nvPr/>
          </p:nvSpPr>
          <p:spPr bwMode="auto">
            <a:xfrm>
              <a:off x="4811333" y="4240103"/>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0" name="Freeform 89">
              <a:extLst>
                <a:ext uri="{FF2B5EF4-FFF2-40B4-BE49-F238E27FC236}">
                  <a16:creationId xmlns="" xmlns:a16="http://schemas.microsoft.com/office/drawing/2014/main" id="{10359700-2C50-4068-9988-594CC75B8CDB}"/>
                </a:ext>
              </a:extLst>
            </p:cNvPr>
            <p:cNvSpPr>
              <a:spLocks noEditPoints="1"/>
            </p:cNvSpPr>
            <p:nvPr/>
          </p:nvSpPr>
          <p:spPr bwMode="auto">
            <a:xfrm>
              <a:off x="4691939" y="4207170"/>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1" name="Freeform 85">
              <a:extLst>
                <a:ext uri="{FF2B5EF4-FFF2-40B4-BE49-F238E27FC236}">
                  <a16:creationId xmlns="" xmlns:a16="http://schemas.microsoft.com/office/drawing/2014/main" id="{F40BEA63-5B9A-46E3-B371-A20B7BCCC586}"/>
                </a:ext>
              </a:extLst>
            </p:cNvPr>
            <p:cNvSpPr>
              <a:spLocks/>
            </p:cNvSpPr>
            <p:nvPr/>
          </p:nvSpPr>
          <p:spPr bwMode="auto">
            <a:xfrm>
              <a:off x="5667505" y="3861250"/>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2" name="Freeform 86">
              <a:extLst>
                <a:ext uri="{FF2B5EF4-FFF2-40B4-BE49-F238E27FC236}">
                  <a16:creationId xmlns="" xmlns:a16="http://schemas.microsoft.com/office/drawing/2014/main" id="{7DB1B27F-3662-4F45-A51C-54541F730A39}"/>
                </a:ext>
              </a:extLst>
            </p:cNvPr>
            <p:cNvSpPr>
              <a:spLocks/>
            </p:cNvSpPr>
            <p:nvPr/>
          </p:nvSpPr>
          <p:spPr bwMode="auto">
            <a:xfrm>
              <a:off x="5667505" y="3821625"/>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3" name="Freeform 87">
              <a:extLst>
                <a:ext uri="{FF2B5EF4-FFF2-40B4-BE49-F238E27FC236}">
                  <a16:creationId xmlns="" xmlns:a16="http://schemas.microsoft.com/office/drawing/2014/main" id="{B54A5BBC-0174-437A-A818-E27801A94FC4}"/>
                </a:ext>
              </a:extLst>
            </p:cNvPr>
            <p:cNvSpPr>
              <a:spLocks/>
            </p:cNvSpPr>
            <p:nvPr/>
          </p:nvSpPr>
          <p:spPr bwMode="auto">
            <a:xfrm>
              <a:off x="5626677" y="3840151"/>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4" name="Freeform 88">
              <a:extLst>
                <a:ext uri="{FF2B5EF4-FFF2-40B4-BE49-F238E27FC236}">
                  <a16:creationId xmlns="" xmlns:a16="http://schemas.microsoft.com/office/drawing/2014/main" id="{E019AE2A-1BF7-480F-A792-D02A4BCBFAA2}"/>
                </a:ext>
              </a:extLst>
            </p:cNvPr>
            <p:cNvSpPr>
              <a:spLocks/>
            </p:cNvSpPr>
            <p:nvPr/>
          </p:nvSpPr>
          <p:spPr bwMode="auto">
            <a:xfrm>
              <a:off x="5712664" y="3840151"/>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5" name="Freeform 89">
              <a:extLst>
                <a:ext uri="{FF2B5EF4-FFF2-40B4-BE49-F238E27FC236}">
                  <a16:creationId xmlns="" xmlns:a16="http://schemas.microsoft.com/office/drawing/2014/main" id="{EEA44A38-A72B-43C1-9E3E-4804C46CB317}"/>
                </a:ext>
              </a:extLst>
            </p:cNvPr>
            <p:cNvSpPr>
              <a:spLocks noEditPoints="1"/>
            </p:cNvSpPr>
            <p:nvPr/>
          </p:nvSpPr>
          <p:spPr bwMode="auto">
            <a:xfrm>
              <a:off x="5593271" y="3807217"/>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6" name="Freeform 85">
              <a:extLst>
                <a:ext uri="{FF2B5EF4-FFF2-40B4-BE49-F238E27FC236}">
                  <a16:creationId xmlns="" xmlns:a16="http://schemas.microsoft.com/office/drawing/2014/main" id="{FFD982EE-0272-4AA0-A3AA-AEC98A30C2C3}"/>
                </a:ext>
              </a:extLst>
            </p:cNvPr>
            <p:cNvSpPr>
              <a:spLocks/>
            </p:cNvSpPr>
            <p:nvPr/>
          </p:nvSpPr>
          <p:spPr bwMode="auto">
            <a:xfrm>
              <a:off x="5667505" y="4263940"/>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7" name="Freeform 86">
              <a:extLst>
                <a:ext uri="{FF2B5EF4-FFF2-40B4-BE49-F238E27FC236}">
                  <a16:creationId xmlns="" xmlns:a16="http://schemas.microsoft.com/office/drawing/2014/main" id="{6042FC38-EFF2-4431-83B4-0BDF0560DBAF}"/>
                </a:ext>
              </a:extLst>
            </p:cNvPr>
            <p:cNvSpPr>
              <a:spLocks/>
            </p:cNvSpPr>
            <p:nvPr/>
          </p:nvSpPr>
          <p:spPr bwMode="auto">
            <a:xfrm>
              <a:off x="5667505" y="4224316"/>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8" name="Freeform 87">
              <a:extLst>
                <a:ext uri="{FF2B5EF4-FFF2-40B4-BE49-F238E27FC236}">
                  <a16:creationId xmlns="" xmlns:a16="http://schemas.microsoft.com/office/drawing/2014/main" id="{244CAAE3-7662-48A0-954A-B936C989F7D9}"/>
                </a:ext>
              </a:extLst>
            </p:cNvPr>
            <p:cNvSpPr>
              <a:spLocks/>
            </p:cNvSpPr>
            <p:nvPr/>
          </p:nvSpPr>
          <p:spPr bwMode="auto">
            <a:xfrm>
              <a:off x="5626677" y="4242841"/>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49" name="Freeform 88">
              <a:extLst>
                <a:ext uri="{FF2B5EF4-FFF2-40B4-BE49-F238E27FC236}">
                  <a16:creationId xmlns="" xmlns:a16="http://schemas.microsoft.com/office/drawing/2014/main" id="{E5BBF83F-E6C1-4AED-AA42-EC6BA9C94441}"/>
                </a:ext>
              </a:extLst>
            </p:cNvPr>
            <p:cNvSpPr>
              <a:spLocks/>
            </p:cNvSpPr>
            <p:nvPr/>
          </p:nvSpPr>
          <p:spPr bwMode="auto">
            <a:xfrm>
              <a:off x="5712664" y="4242841"/>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50" name="Freeform 89">
              <a:extLst>
                <a:ext uri="{FF2B5EF4-FFF2-40B4-BE49-F238E27FC236}">
                  <a16:creationId xmlns="" xmlns:a16="http://schemas.microsoft.com/office/drawing/2014/main" id="{59B94600-6BB8-4BC1-AA37-218F5E2AD963}"/>
                </a:ext>
              </a:extLst>
            </p:cNvPr>
            <p:cNvSpPr>
              <a:spLocks noEditPoints="1"/>
            </p:cNvSpPr>
            <p:nvPr/>
          </p:nvSpPr>
          <p:spPr bwMode="auto">
            <a:xfrm>
              <a:off x="5593271" y="4209906"/>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cxnSp>
          <p:nvCxnSpPr>
            <p:cNvPr id="251" name="直接连接符 250">
              <a:extLst>
                <a:ext uri="{FF2B5EF4-FFF2-40B4-BE49-F238E27FC236}">
                  <a16:creationId xmlns="" xmlns:a16="http://schemas.microsoft.com/office/drawing/2014/main" id="{4E1D39F0-C6D6-4161-ABCD-CC230B84AFA1}"/>
                </a:ext>
              </a:extLst>
            </p:cNvPr>
            <p:cNvCxnSpPr>
              <a:endCxn id="257" idx="51"/>
            </p:cNvCxnSpPr>
            <p:nvPr/>
          </p:nvCxnSpPr>
          <p:spPr bwMode="auto">
            <a:xfrm flipV="1">
              <a:off x="4866390" y="3695142"/>
              <a:ext cx="283655" cy="175277"/>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 name="直接连接符 251">
              <a:extLst>
                <a:ext uri="{FF2B5EF4-FFF2-40B4-BE49-F238E27FC236}">
                  <a16:creationId xmlns="" xmlns:a16="http://schemas.microsoft.com/office/drawing/2014/main" id="{50B46387-0CF8-4CCA-B267-35A25014C7F9}"/>
                </a:ext>
              </a:extLst>
            </p:cNvPr>
            <p:cNvCxnSpPr>
              <a:endCxn id="250" idx="5"/>
            </p:cNvCxnSpPr>
            <p:nvPr/>
          </p:nvCxnSpPr>
          <p:spPr bwMode="auto">
            <a:xfrm flipV="1">
              <a:off x="5323068" y="4325543"/>
              <a:ext cx="281331" cy="15395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 name="Freeform 85">
              <a:extLst>
                <a:ext uri="{FF2B5EF4-FFF2-40B4-BE49-F238E27FC236}">
                  <a16:creationId xmlns="" xmlns:a16="http://schemas.microsoft.com/office/drawing/2014/main" id="{70885B43-31B6-45FC-B75B-D32B25F35CF5}"/>
                </a:ext>
              </a:extLst>
            </p:cNvPr>
            <p:cNvSpPr>
              <a:spLocks/>
            </p:cNvSpPr>
            <p:nvPr/>
          </p:nvSpPr>
          <p:spPr bwMode="auto">
            <a:xfrm>
              <a:off x="5224279" y="3665589"/>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54" name="Freeform 86">
              <a:extLst>
                <a:ext uri="{FF2B5EF4-FFF2-40B4-BE49-F238E27FC236}">
                  <a16:creationId xmlns="" xmlns:a16="http://schemas.microsoft.com/office/drawing/2014/main" id="{A8B886F1-F18B-4CF9-AB1F-ADDF6F76B8BF}"/>
                </a:ext>
              </a:extLst>
            </p:cNvPr>
            <p:cNvSpPr>
              <a:spLocks/>
            </p:cNvSpPr>
            <p:nvPr/>
          </p:nvSpPr>
          <p:spPr bwMode="auto">
            <a:xfrm>
              <a:off x="5224279" y="3625964"/>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55" name="Freeform 87">
              <a:extLst>
                <a:ext uri="{FF2B5EF4-FFF2-40B4-BE49-F238E27FC236}">
                  <a16:creationId xmlns="" xmlns:a16="http://schemas.microsoft.com/office/drawing/2014/main" id="{44C30E62-3B17-468D-9337-056B62D06B8B}"/>
                </a:ext>
              </a:extLst>
            </p:cNvPr>
            <p:cNvSpPr>
              <a:spLocks/>
            </p:cNvSpPr>
            <p:nvPr/>
          </p:nvSpPr>
          <p:spPr bwMode="auto">
            <a:xfrm>
              <a:off x="5183450" y="3644489"/>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56" name="Freeform 88">
              <a:extLst>
                <a:ext uri="{FF2B5EF4-FFF2-40B4-BE49-F238E27FC236}">
                  <a16:creationId xmlns="" xmlns:a16="http://schemas.microsoft.com/office/drawing/2014/main" id="{14F31F21-9B0A-42EA-B36C-5AC8EDAC5398}"/>
                </a:ext>
              </a:extLst>
            </p:cNvPr>
            <p:cNvSpPr>
              <a:spLocks/>
            </p:cNvSpPr>
            <p:nvPr/>
          </p:nvSpPr>
          <p:spPr bwMode="auto">
            <a:xfrm>
              <a:off x="5269438" y="3644489"/>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57" name="Freeform 89">
              <a:extLst>
                <a:ext uri="{FF2B5EF4-FFF2-40B4-BE49-F238E27FC236}">
                  <a16:creationId xmlns="" xmlns:a16="http://schemas.microsoft.com/office/drawing/2014/main" id="{1A671294-9629-4638-9532-57E0766A5736}"/>
                </a:ext>
              </a:extLst>
            </p:cNvPr>
            <p:cNvSpPr>
              <a:spLocks noEditPoints="1"/>
            </p:cNvSpPr>
            <p:nvPr/>
          </p:nvSpPr>
          <p:spPr bwMode="auto">
            <a:xfrm>
              <a:off x="5150045" y="3611555"/>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3C3C3B"/>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cxnSp>
          <p:nvCxnSpPr>
            <p:cNvPr id="258" name="直接连接符 257">
              <a:extLst>
                <a:ext uri="{FF2B5EF4-FFF2-40B4-BE49-F238E27FC236}">
                  <a16:creationId xmlns="" xmlns:a16="http://schemas.microsoft.com/office/drawing/2014/main" id="{DAD5BB0B-851C-4202-BC99-9D466B6A4D4B}"/>
                </a:ext>
              </a:extLst>
            </p:cNvPr>
            <p:cNvCxnSpPr>
              <a:stCxn id="240" idx="3"/>
            </p:cNvCxnSpPr>
            <p:nvPr/>
          </p:nvCxnSpPr>
          <p:spPr bwMode="auto">
            <a:xfrm>
              <a:off x="4889735" y="4322808"/>
              <a:ext cx="271439" cy="150841"/>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9" name="直接连接符 258">
              <a:extLst>
                <a:ext uri="{FF2B5EF4-FFF2-40B4-BE49-F238E27FC236}">
                  <a16:creationId xmlns="" xmlns:a16="http://schemas.microsoft.com/office/drawing/2014/main" id="{6550D05A-33C4-4690-AC8D-01DC983BE11A}"/>
                </a:ext>
              </a:extLst>
            </p:cNvPr>
            <p:cNvCxnSpPr>
              <a:stCxn id="247" idx="3"/>
              <a:endCxn id="245" idx="27"/>
            </p:cNvCxnSpPr>
            <p:nvPr/>
          </p:nvCxnSpPr>
          <p:spPr bwMode="auto">
            <a:xfrm flipH="1" flipV="1">
              <a:off x="5691578" y="4000085"/>
              <a:ext cx="874" cy="234417"/>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0" name="直接连接符 259">
              <a:extLst>
                <a:ext uri="{FF2B5EF4-FFF2-40B4-BE49-F238E27FC236}">
                  <a16:creationId xmlns="" xmlns:a16="http://schemas.microsoft.com/office/drawing/2014/main" id="{1C0366A3-3D15-4A8A-AE5A-4AF2BF5C1B29}"/>
                </a:ext>
              </a:extLst>
            </p:cNvPr>
            <p:cNvCxnSpPr>
              <a:stCxn id="245" idx="51"/>
              <a:endCxn id="257" idx="3"/>
            </p:cNvCxnSpPr>
            <p:nvPr/>
          </p:nvCxnSpPr>
          <p:spPr bwMode="auto">
            <a:xfrm flipH="1" flipV="1">
              <a:off x="5347839" y="3727193"/>
              <a:ext cx="245431" cy="16361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1" name="直接连接符 260">
              <a:extLst>
                <a:ext uri="{FF2B5EF4-FFF2-40B4-BE49-F238E27FC236}">
                  <a16:creationId xmlns="" xmlns:a16="http://schemas.microsoft.com/office/drawing/2014/main" id="{90696C6C-4221-43D6-80F8-D4C3CBFAA384}"/>
                </a:ext>
              </a:extLst>
            </p:cNvPr>
            <p:cNvCxnSpPr>
              <a:stCxn id="240" idx="46"/>
            </p:cNvCxnSpPr>
            <p:nvPr/>
          </p:nvCxnSpPr>
          <p:spPr bwMode="auto">
            <a:xfrm flipV="1">
              <a:off x="4796485" y="4015457"/>
              <a:ext cx="6238" cy="19171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2" name="组合 261">
              <a:extLst>
                <a:ext uri="{FF2B5EF4-FFF2-40B4-BE49-F238E27FC236}">
                  <a16:creationId xmlns="" xmlns:a16="http://schemas.microsoft.com/office/drawing/2014/main" id="{257547E7-0AF0-4AF0-82EB-5D33550835E8}"/>
                </a:ext>
              </a:extLst>
            </p:cNvPr>
            <p:cNvGrpSpPr>
              <a:grpSpLocks noChangeAspect="1"/>
            </p:cNvGrpSpPr>
            <p:nvPr/>
          </p:nvGrpSpPr>
          <p:grpSpPr>
            <a:xfrm>
              <a:off x="5969257" y="3791777"/>
              <a:ext cx="209092" cy="202754"/>
              <a:chOff x="7875588" y="733425"/>
              <a:chExt cx="536574" cy="625476"/>
            </a:xfrm>
            <a:solidFill>
              <a:srgbClr val="FFDAB6"/>
            </a:solidFill>
          </p:grpSpPr>
          <p:sp>
            <p:nvSpPr>
              <p:cNvPr id="318" name="Freeform 85">
                <a:extLst>
                  <a:ext uri="{FF2B5EF4-FFF2-40B4-BE49-F238E27FC236}">
                    <a16:creationId xmlns="" xmlns:a16="http://schemas.microsoft.com/office/drawing/2014/main" id="{26394228-E784-45E9-A752-FC3E8FE76874}"/>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9" name="Freeform 86">
                <a:extLst>
                  <a:ext uri="{FF2B5EF4-FFF2-40B4-BE49-F238E27FC236}">
                    <a16:creationId xmlns="" xmlns:a16="http://schemas.microsoft.com/office/drawing/2014/main" id="{4F645EA1-C74A-4D81-94F9-18BF9EB89D51}"/>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20" name="Freeform 87">
                <a:extLst>
                  <a:ext uri="{FF2B5EF4-FFF2-40B4-BE49-F238E27FC236}">
                    <a16:creationId xmlns="" xmlns:a16="http://schemas.microsoft.com/office/drawing/2014/main" id="{79C67008-F4B7-4CDA-A951-7B197D58DE7A}"/>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21" name="Freeform 88">
                <a:extLst>
                  <a:ext uri="{FF2B5EF4-FFF2-40B4-BE49-F238E27FC236}">
                    <a16:creationId xmlns="" xmlns:a16="http://schemas.microsoft.com/office/drawing/2014/main" id="{C1220BDF-7379-4CD9-9559-7544E877C22F}"/>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22" name="Freeform 89">
                <a:extLst>
                  <a:ext uri="{FF2B5EF4-FFF2-40B4-BE49-F238E27FC236}">
                    <a16:creationId xmlns="" xmlns:a16="http://schemas.microsoft.com/office/drawing/2014/main" id="{0A37F870-2ABA-4A49-A26F-F7071D4E0290}"/>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263" name="组合 262">
              <a:extLst>
                <a:ext uri="{FF2B5EF4-FFF2-40B4-BE49-F238E27FC236}">
                  <a16:creationId xmlns="" xmlns:a16="http://schemas.microsoft.com/office/drawing/2014/main" id="{E5C4E2BE-E693-4CA5-BCA1-A096973D7DDE}"/>
                </a:ext>
              </a:extLst>
            </p:cNvPr>
            <p:cNvGrpSpPr>
              <a:grpSpLocks noChangeAspect="1"/>
            </p:cNvGrpSpPr>
            <p:nvPr/>
          </p:nvGrpSpPr>
          <p:grpSpPr>
            <a:xfrm>
              <a:off x="5969257" y="4190772"/>
              <a:ext cx="209092" cy="208153"/>
              <a:chOff x="7875588" y="777875"/>
              <a:chExt cx="536574" cy="642133"/>
            </a:xfrm>
            <a:solidFill>
              <a:srgbClr val="FFDAB6"/>
            </a:solidFill>
          </p:grpSpPr>
          <p:sp>
            <p:nvSpPr>
              <p:cNvPr id="313" name="Freeform 85">
                <a:extLst>
                  <a:ext uri="{FF2B5EF4-FFF2-40B4-BE49-F238E27FC236}">
                    <a16:creationId xmlns="" xmlns:a16="http://schemas.microsoft.com/office/drawing/2014/main" id="{F716E3B6-3A8C-4E02-A680-E92C6BBC327C}"/>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4" name="Freeform 86">
                <a:extLst>
                  <a:ext uri="{FF2B5EF4-FFF2-40B4-BE49-F238E27FC236}">
                    <a16:creationId xmlns="" xmlns:a16="http://schemas.microsoft.com/office/drawing/2014/main" id="{22E3A58C-EE9D-41CF-A55A-C4475950BCA8}"/>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5" name="Freeform 87">
                <a:extLst>
                  <a:ext uri="{FF2B5EF4-FFF2-40B4-BE49-F238E27FC236}">
                    <a16:creationId xmlns="" xmlns:a16="http://schemas.microsoft.com/office/drawing/2014/main" id="{3EEE1430-4B81-4B7B-8C39-7F5D3EDE6E77}"/>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6" name="Freeform 88">
                <a:extLst>
                  <a:ext uri="{FF2B5EF4-FFF2-40B4-BE49-F238E27FC236}">
                    <a16:creationId xmlns="" xmlns:a16="http://schemas.microsoft.com/office/drawing/2014/main" id="{A0ED92ED-72AF-47A8-8102-FCA5AFF6C5C4}"/>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7" name="Freeform 89">
                <a:extLst>
                  <a:ext uri="{FF2B5EF4-FFF2-40B4-BE49-F238E27FC236}">
                    <a16:creationId xmlns="" xmlns:a16="http://schemas.microsoft.com/office/drawing/2014/main" id="{ABBED9E0-A174-4AB0-A3A3-6B9E784962FD}"/>
                  </a:ext>
                </a:extLst>
              </p:cNvPr>
              <p:cNvSpPr>
                <a:spLocks noEditPoints="1"/>
              </p:cNvSpPr>
              <p:nvPr/>
            </p:nvSpPr>
            <p:spPr bwMode="auto">
              <a:xfrm>
                <a:off x="7875588" y="794532"/>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264" name="组合 263">
              <a:extLst>
                <a:ext uri="{FF2B5EF4-FFF2-40B4-BE49-F238E27FC236}">
                  <a16:creationId xmlns="" xmlns:a16="http://schemas.microsoft.com/office/drawing/2014/main" id="{A6E22A06-489C-4E37-860A-97505125A1F4}"/>
                </a:ext>
              </a:extLst>
            </p:cNvPr>
            <p:cNvGrpSpPr>
              <a:grpSpLocks noChangeAspect="1"/>
            </p:cNvGrpSpPr>
            <p:nvPr/>
          </p:nvGrpSpPr>
          <p:grpSpPr>
            <a:xfrm>
              <a:off x="6870588" y="3776408"/>
              <a:ext cx="209092" cy="202754"/>
              <a:chOff x="7875588" y="733425"/>
              <a:chExt cx="536574" cy="625476"/>
            </a:xfrm>
            <a:solidFill>
              <a:srgbClr val="FFDAB6"/>
            </a:solidFill>
          </p:grpSpPr>
          <p:sp>
            <p:nvSpPr>
              <p:cNvPr id="308" name="Freeform 85">
                <a:extLst>
                  <a:ext uri="{FF2B5EF4-FFF2-40B4-BE49-F238E27FC236}">
                    <a16:creationId xmlns="" xmlns:a16="http://schemas.microsoft.com/office/drawing/2014/main" id="{8F8179E8-083F-40CE-8B9C-21D976FB5687}"/>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9" name="Freeform 86">
                <a:extLst>
                  <a:ext uri="{FF2B5EF4-FFF2-40B4-BE49-F238E27FC236}">
                    <a16:creationId xmlns="" xmlns:a16="http://schemas.microsoft.com/office/drawing/2014/main" id="{A662F855-D51D-4E37-803D-571810426105}"/>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0" name="Freeform 87">
                <a:extLst>
                  <a:ext uri="{FF2B5EF4-FFF2-40B4-BE49-F238E27FC236}">
                    <a16:creationId xmlns="" xmlns:a16="http://schemas.microsoft.com/office/drawing/2014/main" id="{0F7F3371-89A5-4B24-9BD4-188983DF7A7F}"/>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1" name="Freeform 88">
                <a:extLst>
                  <a:ext uri="{FF2B5EF4-FFF2-40B4-BE49-F238E27FC236}">
                    <a16:creationId xmlns="" xmlns:a16="http://schemas.microsoft.com/office/drawing/2014/main" id="{AF15B2F1-2CDD-4F64-BC5B-2A5A0A902F5E}"/>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12" name="Freeform 89">
                <a:extLst>
                  <a:ext uri="{FF2B5EF4-FFF2-40B4-BE49-F238E27FC236}">
                    <a16:creationId xmlns="" xmlns:a16="http://schemas.microsoft.com/office/drawing/2014/main" id="{C99518D3-7B43-4052-8BB5-3A45261A1771}"/>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265" name="组合 264">
              <a:extLst>
                <a:ext uri="{FF2B5EF4-FFF2-40B4-BE49-F238E27FC236}">
                  <a16:creationId xmlns="" xmlns:a16="http://schemas.microsoft.com/office/drawing/2014/main" id="{EE521E80-0A9C-470F-A8F2-3DAD470E6F31}"/>
                </a:ext>
              </a:extLst>
            </p:cNvPr>
            <p:cNvGrpSpPr>
              <a:grpSpLocks noChangeAspect="1"/>
            </p:cNvGrpSpPr>
            <p:nvPr/>
          </p:nvGrpSpPr>
          <p:grpSpPr>
            <a:xfrm>
              <a:off x="6870588" y="4179099"/>
              <a:ext cx="209092" cy="202754"/>
              <a:chOff x="7875588" y="733425"/>
              <a:chExt cx="536574" cy="625476"/>
            </a:xfrm>
            <a:solidFill>
              <a:srgbClr val="FFDAB6"/>
            </a:solidFill>
          </p:grpSpPr>
          <p:sp>
            <p:nvSpPr>
              <p:cNvPr id="303" name="Freeform 85">
                <a:extLst>
                  <a:ext uri="{FF2B5EF4-FFF2-40B4-BE49-F238E27FC236}">
                    <a16:creationId xmlns="" xmlns:a16="http://schemas.microsoft.com/office/drawing/2014/main" id="{1AF25827-206A-4AF3-A779-12AFC7DD86C5}"/>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4" name="Freeform 86">
                <a:extLst>
                  <a:ext uri="{FF2B5EF4-FFF2-40B4-BE49-F238E27FC236}">
                    <a16:creationId xmlns="" xmlns:a16="http://schemas.microsoft.com/office/drawing/2014/main" id="{DE0B5279-9B46-4721-82B9-924698A77B0E}"/>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5" name="Freeform 87">
                <a:extLst>
                  <a:ext uri="{FF2B5EF4-FFF2-40B4-BE49-F238E27FC236}">
                    <a16:creationId xmlns="" xmlns:a16="http://schemas.microsoft.com/office/drawing/2014/main" id="{25C16E8B-A531-4986-9B50-50999F99024B}"/>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6" name="Freeform 88">
                <a:extLst>
                  <a:ext uri="{FF2B5EF4-FFF2-40B4-BE49-F238E27FC236}">
                    <a16:creationId xmlns="" xmlns:a16="http://schemas.microsoft.com/office/drawing/2014/main" id="{A4A2DD62-F9CE-497D-8A51-EA0FD14E4E0C}"/>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7" name="Freeform 89">
                <a:extLst>
                  <a:ext uri="{FF2B5EF4-FFF2-40B4-BE49-F238E27FC236}">
                    <a16:creationId xmlns="" xmlns:a16="http://schemas.microsoft.com/office/drawing/2014/main" id="{10BAF533-7127-44F9-B62A-29E1CEA5E5DE}"/>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266" name="直接连接符 265">
              <a:extLst>
                <a:ext uri="{FF2B5EF4-FFF2-40B4-BE49-F238E27FC236}">
                  <a16:creationId xmlns="" xmlns:a16="http://schemas.microsoft.com/office/drawing/2014/main" id="{95707D3F-26A1-48AD-8FCE-818ACB53D2C6}"/>
                </a:ext>
              </a:extLst>
            </p:cNvPr>
            <p:cNvCxnSpPr>
              <a:stCxn id="321" idx="35"/>
              <a:endCxn id="302" idx="51"/>
            </p:cNvCxnSpPr>
            <p:nvPr/>
          </p:nvCxnSpPr>
          <p:spPr bwMode="auto">
            <a:xfrm flipV="1">
              <a:off x="6143706" y="3664335"/>
              <a:ext cx="283655" cy="175277"/>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7" name="直接连接符 266">
              <a:extLst>
                <a:ext uri="{FF2B5EF4-FFF2-40B4-BE49-F238E27FC236}">
                  <a16:creationId xmlns="" xmlns:a16="http://schemas.microsoft.com/office/drawing/2014/main" id="{C521371C-D42D-4710-902A-7E7E6EAF5503}"/>
                </a:ext>
              </a:extLst>
            </p:cNvPr>
            <p:cNvCxnSpPr>
              <a:endCxn id="307" idx="5"/>
            </p:cNvCxnSpPr>
            <p:nvPr/>
          </p:nvCxnSpPr>
          <p:spPr bwMode="auto">
            <a:xfrm flipV="1">
              <a:off x="6600386" y="4294736"/>
              <a:ext cx="281331" cy="15395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8" name="组合 267">
              <a:extLst>
                <a:ext uri="{FF2B5EF4-FFF2-40B4-BE49-F238E27FC236}">
                  <a16:creationId xmlns="" xmlns:a16="http://schemas.microsoft.com/office/drawing/2014/main" id="{DC5E8492-2155-4869-91B6-0C7D6C9329AD}"/>
                </a:ext>
              </a:extLst>
            </p:cNvPr>
            <p:cNvGrpSpPr>
              <a:grpSpLocks noChangeAspect="1"/>
            </p:cNvGrpSpPr>
            <p:nvPr/>
          </p:nvGrpSpPr>
          <p:grpSpPr>
            <a:xfrm>
              <a:off x="6427362" y="3580747"/>
              <a:ext cx="209092" cy="202754"/>
              <a:chOff x="7875588" y="733425"/>
              <a:chExt cx="536574" cy="625476"/>
            </a:xfrm>
            <a:solidFill>
              <a:srgbClr val="FFDAB6"/>
            </a:solidFill>
          </p:grpSpPr>
          <p:sp>
            <p:nvSpPr>
              <p:cNvPr id="298" name="Freeform 85">
                <a:extLst>
                  <a:ext uri="{FF2B5EF4-FFF2-40B4-BE49-F238E27FC236}">
                    <a16:creationId xmlns="" xmlns:a16="http://schemas.microsoft.com/office/drawing/2014/main" id="{BAC2ED2D-CAFD-47E6-9DF5-DAFD4DE72D94}"/>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9" name="Freeform 86">
                <a:extLst>
                  <a:ext uri="{FF2B5EF4-FFF2-40B4-BE49-F238E27FC236}">
                    <a16:creationId xmlns="" xmlns:a16="http://schemas.microsoft.com/office/drawing/2014/main" id="{1F68FBB0-5941-4C69-BC31-5FB2EA45A1AD}"/>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0" name="Freeform 87">
                <a:extLst>
                  <a:ext uri="{FF2B5EF4-FFF2-40B4-BE49-F238E27FC236}">
                    <a16:creationId xmlns="" xmlns:a16="http://schemas.microsoft.com/office/drawing/2014/main" id="{35EDAE22-E3F4-4247-8FD9-86965AF40B95}"/>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1" name="Freeform 88">
                <a:extLst>
                  <a:ext uri="{FF2B5EF4-FFF2-40B4-BE49-F238E27FC236}">
                    <a16:creationId xmlns="" xmlns:a16="http://schemas.microsoft.com/office/drawing/2014/main" id="{B3F9FCC9-5372-4D79-8498-53FEC7D4F500}"/>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302" name="Freeform 89">
                <a:extLst>
                  <a:ext uri="{FF2B5EF4-FFF2-40B4-BE49-F238E27FC236}">
                    <a16:creationId xmlns="" xmlns:a16="http://schemas.microsoft.com/office/drawing/2014/main" id="{7A7278B2-F72A-44E2-B255-8D8F37247884}"/>
                  </a:ext>
                </a:extLst>
              </p:cNvPr>
              <p:cNvSpPr>
                <a:spLocks noEditPoints="1"/>
              </p:cNvSpPr>
              <p:nvPr/>
            </p:nvSpPr>
            <p:spPr bwMode="auto">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269" name="组合 268">
              <a:extLst>
                <a:ext uri="{FF2B5EF4-FFF2-40B4-BE49-F238E27FC236}">
                  <a16:creationId xmlns="" xmlns:a16="http://schemas.microsoft.com/office/drawing/2014/main" id="{92681B89-5489-41FC-A205-194228E3DBD3}"/>
                </a:ext>
              </a:extLst>
            </p:cNvPr>
            <p:cNvGrpSpPr>
              <a:grpSpLocks noChangeAspect="1"/>
            </p:cNvGrpSpPr>
            <p:nvPr/>
          </p:nvGrpSpPr>
          <p:grpSpPr>
            <a:xfrm>
              <a:off x="6432929" y="4394271"/>
              <a:ext cx="209092" cy="202754"/>
              <a:chOff x="7889874" y="733425"/>
              <a:chExt cx="536574" cy="625476"/>
            </a:xfrm>
            <a:solidFill>
              <a:srgbClr val="FFDAB6"/>
            </a:solidFill>
          </p:grpSpPr>
          <p:sp>
            <p:nvSpPr>
              <p:cNvPr id="293" name="Freeform 85">
                <a:extLst>
                  <a:ext uri="{FF2B5EF4-FFF2-40B4-BE49-F238E27FC236}">
                    <a16:creationId xmlns="" xmlns:a16="http://schemas.microsoft.com/office/drawing/2014/main" id="{2E9013E0-8F90-414A-AFEB-D8EF276C5DD3}"/>
                  </a:ext>
                </a:extLst>
              </p:cNvPr>
              <p:cNvSpPr>
                <a:spLocks/>
              </p:cNvSpPr>
              <p:nvPr/>
            </p:nvSpPr>
            <p:spPr bwMode="auto">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4" name="Freeform 86">
                <a:extLst>
                  <a:ext uri="{FF2B5EF4-FFF2-40B4-BE49-F238E27FC236}">
                    <a16:creationId xmlns="" xmlns:a16="http://schemas.microsoft.com/office/drawing/2014/main" id="{8B212E08-EFA6-47F6-A6FB-24DA256ECACF}"/>
                  </a:ext>
                </a:extLst>
              </p:cNvPr>
              <p:cNvSpPr>
                <a:spLocks/>
              </p:cNvSpPr>
              <p:nvPr/>
            </p:nvSpPr>
            <p:spPr bwMode="auto">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5" name="Freeform 87">
                <a:extLst>
                  <a:ext uri="{FF2B5EF4-FFF2-40B4-BE49-F238E27FC236}">
                    <a16:creationId xmlns="" xmlns:a16="http://schemas.microsoft.com/office/drawing/2014/main" id="{E4F7D0E3-9544-4BCB-8DA0-715CF33BFE0D}"/>
                  </a:ext>
                </a:extLst>
              </p:cNvPr>
              <p:cNvSpPr>
                <a:spLocks/>
              </p:cNvSpPr>
              <p:nvPr/>
            </p:nvSpPr>
            <p:spPr bwMode="auto">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6" name="Freeform 88">
                <a:extLst>
                  <a:ext uri="{FF2B5EF4-FFF2-40B4-BE49-F238E27FC236}">
                    <a16:creationId xmlns="" xmlns:a16="http://schemas.microsoft.com/office/drawing/2014/main" id="{54163DBF-8007-497C-A6EC-39E173FB8B87}"/>
                  </a:ext>
                </a:extLst>
              </p:cNvPr>
              <p:cNvSpPr>
                <a:spLocks/>
              </p:cNvSpPr>
              <p:nvPr/>
            </p:nvSpPr>
            <p:spPr bwMode="auto">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7" name="Freeform 89">
                <a:extLst>
                  <a:ext uri="{FF2B5EF4-FFF2-40B4-BE49-F238E27FC236}">
                    <a16:creationId xmlns="" xmlns:a16="http://schemas.microsoft.com/office/drawing/2014/main" id="{A8E6F3EA-D161-4045-9E1C-96C2996F8E16}"/>
                  </a:ext>
                </a:extLst>
              </p:cNvPr>
              <p:cNvSpPr>
                <a:spLocks noEditPoints="1"/>
              </p:cNvSpPr>
              <p:nvPr/>
            </p:nvSpPr>
            <p:spPr bwMode="auto">
              <a:xfrm>
                <a:off x="7889874"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cxnSp>
          <p:nvCxnSpPr>
            <p:cNvPr id="270" name="直接连接符 269">
              <a:extLst>
                <a:ext uri="{FF2B5EF4-FFF2-40B4-BE49-F238E27FC236}">
                  <a16:creationId xmlns="" xmlns:a16="http://schemas.microsoft.com/office/drawing/2014/main" id="{B4145EE5-B236-4691-9A36-0C94F3322014}"/>
                </a:ext>
              </a:extLst>
            </p:cNvPr>
            <p:cNvCxnSpPr>
              <a:stCxn id="317" idx="3"/>
              <a:endCxn id="297" idx="22"/>
            </p:cNvCxnSpPr>
            <p:nvPr/>
          </p:nvCxnSpPr>
          <p:spPr bwMode="auto">
            <a:xfrm>
              <a:off x="6167051" y="4311809"/>
              <a:ext cx="277006" cy="131033"/>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1" name="直接连接符 270">
              <a:extLst>
                <a:ext uri="{FF2B5EF4-FFF2-40B4-BE49-F238E27FC236}">
                  <a16:creationId xmlns="" xmlns:a16="http://schemas.microsoft.com/office/drawing/2014/main" id="{81DD7DF1-5FEC-4EB2-93B9-E8344E14B5EB}"/>
                </a:ext>
              </a:extLst>
            </p:cNvPr>
            <p:cNvCxnSpPr>
              <a:stCxn id="304" idx="3"/>
              <a:endCxn id="312" idx="27"/>
            </p:cNvCxnSpPr>
            <p:nvPr/>
          </p:nvCxnSpPr>
          <p:spPr bwMode="auto">
            <a:xfrm flipH="1" flipV="1">
              <a:off x="6968895" y="3969277"/>
              <a:ext cx="874" cy="234417"/>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2" name="直接连接符 271">
              <a:extLst>
                <a:ext uri="{FF2B5EF4-FFF2-40B4-BE49-F238E27FC236}">
                  <a16:creationId xmlns="" xmlns:a16="http://schemas.microsoft.com/office/drawing/2014/main" id="{7184095C-6DEE-49D8-8CA8-B0BBC975C0C1}"/>
                </a:ext>
              </a:extLst>
            </p:cNvPr>
            <p:cNvCxnSpPr>
              <a:stCxn id="312" idx="51"/>
              <a:endCxn id="302" idx="3"/>
            </p:cNvCxnSpPr>
            <p:nvPr/>
          </p:nvCxnSpPr>
          <p:spPr bwMode="auto">
            <a:xfrm flipH="1" flipV="1">
              <a:off x="6625156" y="3696385"/>
              <a:ext cx="245431" cy="16361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3" name="直接连接符 272">
              <a:extLst>
                <a:ext uri="{FF2B5EF4-FFF2-40B4-BE49-F238E27FC236}">
                  <a16:creationId xmlns="" xmlns:a16="http://schemas.microsoft.com/office/drawing/2014/main" id="{F49606FB-BD3B-4A80-A4B7-E741AE897EF9}"/>
                </a:ext>
              </a:extLst>
            </p:cNvPr>
            <p:cNvCxnSpPr>
              <a:stCxn id="317" idx="46"/>
              <a:endCxn id="322" idx="37"/>
            </p:cNvCxnSpPr>
            <p:nvPr/>
          </p:nvCxnSpPr>
          <p:spPr bwMode="auto">
            <a:xfrm flipV="1">
              <a:off x="6073803" y="3984648"/>
              <a:ext cx="6239" cy="211523"/>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4" name="直接连接符 273">
              <a:extLst>
                <a:ext uri="{FF2B5EF4-FFF2-40B4-BE49-F238E27FC236}">
                  <a16:creationId xmlns="" xmlns:a16="http://schemas.microsoft.com/office/drawing/2014/main" id="{9D7D8396-D120-477D-B504-E650531A4753}"/>
                </a:ext>
              </a:extLst>
            </p:cNvPr>
            <p:cNvCxnSpPr>
              <a:stCxn id="317" idx="20"/>
              <a:endCxn id="312" idx="51"/>
            </p:cNvCxnSpPr>
            <p:nvPr/>
          </p:nvCxnSpPr>
          <p:spPr bwMode="auto">
            <a:xfrm flipV="1">
              <a:off x="6167051" y="3859996"/>
              <a:ext cx="703536" cy="384746"/>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5" name="直接连接符 274">
              <a:extLst>
                <a:ext uri="{FF2B5EF4-FFF2-40B4-BE49-F238E27FC236}">
                  <a16:creationId xmlns="" xmlns:a16="http://schemas.microsoft.com/office/drawing/2014/main" id="{8976419E-F660-4849-A62F-D2F9ECE4ECC7}"/>
                </a:ext>
              </a:extLst>
            </p:cNvPr>
            <p:cNvCxnSpPr>
              <a:stCxn id="322" idx="3"/>
              <a:endCxn id="307" idx="6"/>
            </p:cNvCxnSpPr>
            <p:nvPr/>
          </p:nvCxnSpPr>
          <p:spPr bwMode="auto">
            <a:xfrm>
              <a:off x="6167051" y="3907415"/>
              <a:ext cx="714666" cy="377578"/>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 name="直接连接符 275">
              <a:extLst>
                <a:ext uri="{FF2B5EF4-FFF2-40B4-BE49-F238E27FC236}">
                  <a16:creationId xmlns="" xmlns:a16="http://schemas.microsoft.com/office/drawing/2014/main" id="{6669A184-83F7-4D7F-AF1A-373E3B827E33}"/>
                </a:ext>
              </a:extLst>
            </p:cNvPr>
            <p:cNvCxnSpPr>
              <a:stCxn id="297" idx="46"/>
              <a:endCxn id="302" idx="32"/>
            </p:cNvCxnSpPr>
            <p:nvPr/>
          </p:nvCxnSpPr>
          <p:spPr bwMode="auto">
            <a:xfrm flipH="1" flipV="1">
              <a:off x="6531908" y="3745096"/>
              <a:ext cx="5567" cy="649175"/>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7" name="直接连接符 276">
              <a:extLst>
                <a:ext uri="{FF2B5EF4-FFF2-40B4-BE49-F238E27FC236}">
                  <a16:creationId xmlns="" xmlns:a16="http://schemas.microsoft.com/office/drawing/2014/main" id="{1BB6242A-7D1D-4E7C-86A9-12CF4AE4F8A6}"/>
                </a:ext>
              </a:extLst>
            </p:cNvPr>
            <p:cNvCxnSpPr>
              <a:stCxn id="245" idx="2"/>
              <a:endCxn id="322" idx="54"/>
            </p:cNvCxnSpPr>
            <p:nvPr/>
          </p:nvCxnSpPr>
          <p:spPr bwMode="auto">
            <a:xfrm flipV="1">
              <a:off x="5791065" y="3907839"/>
              <a:ext cx="178192" cy="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8" name="直接连接符 277">
              <a:extLst>
                <a:ext uri="{FF2B5EF4-FFF2-40B4-BE49-F238E27FC236}">
                  <a16:creationId xmlns="" xmlns:a16="http://schemas.microsoft.com/office/drawing/2014/main" id="{FCB46643-EE06-4F73-AFCE-2B64DC6733E9}"/>
                </a:ext>
              </a:extLst>
            </p:cNvPr>
            <p:cNvCxnSpPr>
              <a:stCxn id="250" idx="2"/>
              <a:endCxn id="317" idx="54"/>
            </p:cNvCxnSpPr>
            <p:nvPr/>
          </p:nvCxnSpPr>
          <p:spPr bwMode="auto">
            <a:xfrm flipV="1">
              <a:off x="5791065" y="4312232"/>
              <a:ext cx="178192" cy="0"/>
            </a:xfrm>
            <a:prstGeom prst="line">
              <a:avLst/>
            </a:prstGeom>
            <a:noFill/>
            <a:ln w="952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9" name="文本框 278">
              <a:extLst>
                <a:ext uri="{FF2B5EF4-FFF2-40B4-BE49-F238E27FC236}">
                  <a16:creationId xmlns="" xmlns:a16="http://schemas.microsoft.com/office/drawing/2014/main" id="{650020A2-8FBB-4A32-8396-9DB95C030AA5}"/>
                </a:ext>
              </a:extLst>
            </p:cNvPr>
            <p:cNvSpPr txBox="1"/>
            <p:nvPr/>
          </p:nvSpPr>
          <p:spPr>
            <a:xfrm>
              <a:off x="5175534" y="3937039"/>
              <a:ext cx="314189" cy="215444"/>
            </a:xfrm>
            <a:prstGeom prst="rect">
              <a:avLst/>
            </a:prstGeom>
            <a:noFill/>
          </p:spPr>
          <p:txBody>
            <a:bodyPr wrap="square" lIns="0" tIns="0" rIns="0" bIns="0" rtlCol="0">
              <a:noAutofit/>
            </a:bodyPr>
            <a:lstStyle/>
            <a:p>
              <a:pPr defTabSz="914400" fontAlgn="ctr">
                <a:spcBef>
                  <a:spcPct val="0"/>
                </a:spcBef>
                <a:spcAft>
                  <a:spcPct val="0"/>
                </a:spcAft>
                <a:defRPr/>
              </a:pPr>
              <a:r>
                <a:rPr kumimoji="1" lang="en-US" sz="1400" dirty="0">
                  <a:solidFill>
                    <a:srgbClr val="000000"/>
                  </a:solidFill>
                  <a:latin typeface="Huawei Sans" panose="020C0503030203020204" pitchFamily="34" charset="0"/>
                </a:rPr>
                <a:t>AS1</a:t>
              </a:r>
            </a:p>
          </p:txBody>
        </p:sp>
        <p:sp>
          <p:nvSpPr>
            <p:cNvPr id="280" name="文本框 279">
              <a:extLst>
                <a:ext uri="{FF2B5EF4-FFF2-40B4-BE49-F238E27FC236}">
                  <a16:creationId xmlns="" xmlns:a16="http://schemas.microsoft.com/office/drawing/2014/main" id="{5F160471-F6AE-46D2-986E-0B9E500BF250}"/>
                </a:ext>
              </a:extLst>
            </p:cNvPr>
            <p:cNvSpPr txBox="1"/>
            <p:nvPr/>
          </p:nvSpPr>
          <p:spPr>
            <a:xfrm>
              <a:off x="6405459" y="3885880"/>
              <a:ext cx="314189" cy="215444"/>
            </a:xfrm>
            <a:prstGeom prst="rect">
              <a:avLst/>
            </a:prstGeom>
            <a:solidFill>
              <a:schemeClr val="bg1"/>
            </a:solidFill>
          </p:spPr>
          <p:txBody>
            <a:bodyPr wrap="square" lIns="0" tIns="0" rIns="0" bIns="0" rtlCol="0">
              <a:noAutofit/>
            </a:bodyPr>
            <a:lstStyle/>
            <a:p>
              <a:pPr defTabSz="914400" fontAlgn="ctr">
                <a:spcBef>
                  <a:spcPct val="0"/>
                </a:spcBef>
                <a:spcAft>
                  <a:spcPct val="0"/>
                </a:spcAft>
                <a:defRPr/>
              </a:pPr>
              <a:r>
                <a:rPr kumimoji="1" lang="en-US" sz="1400" dirty="0">
                  <a:solidFill>
                    <a:srgbClr val="000000"/>
                  </a:solidFill>
                  <a:latin typeface="Huawei Sans" panose="020C0503030203020204" pitchFamily="34" charset="0"/>
                </a:rPr>
                <a:t>AS2</a:t>
              </a:r>
            </a:p>
          </p:txBody>
        </p:sp>
        <p:grpSp>
          <p:nvGrpSpPr>
            <p:cNvPr id="281" name="组合 280">
              <a:extLst>
                <a:ext uri="{FF2B5EF4-FFF2-40B4-BE49-F238E27FC236}">
                  <a16:creationId xmlns="" xmlns:a16="http://schemas.microsoft.com/office/drawing/2014/main" id="{16970AF7-94B2-4D9C-B8FB-647F439FC411}"/>
                </a:ext>
              </a:extLst>
            </p:cNvPr>
            <p:cNvGrpSpPr/>
            <p:nvPr/>
          </p:nvGrpSpPr>
          <p:grpSpPr>
            <a:xfrm>
              <a:off x="5132566" y="4382799"/>
              <a:ext cx="209092" cy="202754"/>
              <a:chOff x="1569958" y="4289109"/>
              <a:chExt cx="209092" cy="202754"/>
            </a:xfrm>
          </p:grpSpPr>
          <p:sp>
            <p:nvSpPr>
              <p:cNvPr id="288" name="Freeform 85">
                <a:extLst>
                  <a:ext uri="{FF2B5EF4-FFF2-40B4-BE49-F238E27FC236}">
                    <a16:creationId xmlns="" xmlns:a16="http://schemas.microsoft.com/office/drawing/2014/main" id="{4F1DD174-0230-46AB-86CD-6C172D7C700B}"/>
                  </a:ext>
                </a:extLst>
              </p:cNvPr>
              <p:cNvSpPr>
                <a:spLocks/>
              </p:cNvSpPr>
              <p:nvPr/>
            </p:nvSpPr>
            <p:spPr bwMode="auto">
              <a:xfrm>
                <a:off x="1644192" y="4343142"/>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89" name="Freeform 86">
                <a:extLst>
                  <a:ext uri="{FF2B5EF4-FFF2-40B4-BE49-F238E27FC236}">
                    <a16:creationId xmlns="" xmlns:a16="http://schemas.microsoft.com/office/drawing/2014/main" id="{D5218D9D-309F-4864-8CB0-04A8FC38E3F0}"/>
                  </a:ext>
                </a:extLst>
              </p:cNvPr>
              <p:cNvSpPr>
                <a:spLocks/>
              </p:cNvSpPr>
              <p:nvPr/>
            </p:nvSpPr>
            <p:spPr bwMode="auto">
              <a:xfrm>
                <a:off x="1644192" y="4303517"/>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0" name="Freeform 87">
                <a:extLst>
                  <a:ext uri="{FF2B5EF4-FFF2-40B4-BE49-F238E27FC236}">
                    <a16:creationId xmlns="" xmlns:a16="http://schemas.microsoft.com/office/drawing/2014/main" id="{9E9DA420-9EAE-4BB6-834F-0C0638100A53}"/>
                  </a:ext>
                </a:extLst>
              </p:cNvPr>
              <p:cNvSpPr>
                <a:spLocks/>
              </p:cNvSpPr>
              <p:nvPr/>
            </p:nvSpPr>
            <p:spPr bwMode="auto">
              <a:xfrm>
                <a:off x="1603363" y="4322044"/>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1" name="Freeform 88">
                <a:extLst>
                  <a:ext uri="{FF2B5EF4-FFF2-40B4-BE49-F238E27FC236}">
                    <a16:creationId xmlns="" xmlns:a16="http://schemas.microsoft.com/office/drawing/2014/main" id="{5DEB81F7-F027-4BEF-9F2E-28167F10C5DF}"/>
                  </a:ext>
                </a:extLst>
              </p:cNvPr>
              <p:cNvSpPr>
                <a:spLocks/>
              </p:cNvSpPr>
              <p:nvPr/>
            </p:nvSpPr>
            <p:spPr bwMode="auto">
              <a:xfrm>
                <a:off x="1689351" y="4322044"/>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92" name="Freeform 89">
                <a:extLst>
                  <a:ext uri="{FF2B5EF4-FFF2-40B4-BE49-F238E27FC236}">
                    <a16:creationId xmlns="" xmlns:a16="http://schemas.microsoft.com/office/drawing/2014/main" id="{426D94B5-81CF-45AA-AA59-916D32D5576E}"/>
                  </a:ext>
                </a:extLst>
              </p:cNvPr>
              <p:cNvSpPr>
                <a:spLocks noEditPoints="1"/>
              </p:cNvSpPr>
              <p:nvPr/>
            </p:nvSpPr>
            <p:spPr bwMode="auto">
              <a:xfrm>
                <a:off x="1569958" y="4289109"/>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nvGrpSpPr>
            <p:cNvPr id="282" name="组合 281">
              <a:extLst>
                <a:ext uri="{FF2B5EF4-FFF2-40B4-BE49-F238E27FC236}">
                  <a16:creationId xmlns="" xmlns:a16="http://schemas.microsoft.com/office/drawing/2014/main" id="{5EE5A77D-8015-4144-B50E-1A6F2E2F29CF}"/>
                </a:ext>
              </a:extLst>
            </p:cNvPr>
            <p:cNvGrpSpPr/>
            <p:nvPr/>
          </p:nvGrpSpPr>
          <p:grpSpPr>
            <a:xfrm>
              <a:off x="4719826" y="3838199"/>
              <a:ext cx="209092" cy="202754"/>
              <a:chOff x="1569958" y="4289109"/>
              <a:chExt cx="209092" cy="202754"/>
            </a:xfrm>
          </p:grpSpPr>
          <p:sp>
            <p:nvSpPr>
              <p:cNvPr id="283" name="Freeform 85">
                <a:extLst>
                  <a:ext uri="{FF2B5EF4-FFF2-40B4-BE49-F238E27FC236}">
                    <a16:creationId xmlns="" xmlns:a16="http://schemas.microsoft.com/office/drawing/2014/main" id="{576093D2-EA69-438C-8267-E879B20BCC9A}"/>
                  </a:ext>
                </a:extLst>
              </p:cNvPr>
              <p:cNvSpPr>
                <a:spLocks/>
              </p:cNvSpPr>
              <p:nvPr/>
            </p:nvSpPr>
            <p:spPr bwMode="auto">
              <a:xfrm>
                <a:off x="1644192" y="4343142"/>
                <a:ext cx="59387" cy="28818"/>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84" name="Freeform 86">
                <a:extLst>
                  <a:ext uri="{FF2B5EF4-FFF2-40B4-BE49-F238E27FC236}">
                    <a16:creationId xmlns="" xmlns:a16="http://schemas.microsoft.com/office/drawing/2014/main" id="{E7492058-5920-4246-997F-72AD825B6784}"/>
                  </a:ext>
                </a:extLst>
              </p:cNvPr>
              <p:cNvSpPr>
                <a:spLocks/>
              </p:cNvSpPr>
              <p:nvPr/>
            </p:nvSpPr>
            <p:spPr bwMode="auto">
              <a:xfrm>
                <a:off x="1644192" y="4303517"/>
                <a:ext cx="58769" cy="2830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85" name="Freeform 87">
                <a:extLst>
                  <a:ext uri="{FF2B5EF4-FFF2-40B4-BE49-F238E27FC236}">
                    <a16:creationId xmlns="" xmlns:a16="http://schemas.microsoft.com/office/drawing/2014/main" id="{F7F2DB3E-022D-4A89-8FA7-12769255EF3E}"/>
                  </a:ext>
                </a:extLst>
              </p:cNvPr>
              <p:cNvSpPr>
                <a:spLocks/>
              </p:cNvSpPr>
              <p:nvPr/>
            </p:nvSpPr>
            <p:spPr bwMode="auto">
              <a:xfrm>
                <a:off x="1603363" y="4322044"/>
                <a:ext cx="54438" cy="30362"/>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86" name="Freeform 88">
                <a:extLst>
                  <a:ext uri="{FF2B5EF4-FFF2-40B4-BE49-F238E27FC236}">
                    <a16:creationId xmlns="" xmlns:a16="http://schemas.microsoft.com/office/drawing/2014/main" id="{B405F87D-D5EE-4C56-B57E-FD0DB4148376}"/>
                  </a:ext>
                </a:extLst>
              </p:cNvPr>
              <p:cNvSpPr>
                <a:spLocks/>
              </p:cNvSpPr>
              <p:nvPr/>
            </p:nvSpPr>
            <p:spPr bwMode="auto">
              <a:xfrm>
                <a:off x="1689351" y="4322044"/>
                <a:ext cx="55057" cy="30362"/>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sp>
            <p:nvSpPr>
              <p:cNvPr id="287" name="Freeform 89">
                <a:extLst>
                  <a:ext uri="{FF2B5EF4-FFF2-40B4-BE49-F238E27FC236}">
                    <a16:creationId xmlns="" xmlns:a16="http://schemas.microsoft.com/office/drawing/2014/main" id="{BCCB5E5D-EAB1-4139-8CEE-BDA8234191B3}"/>
                  </a:ext>
                </a:extLst>
              </p:cNvPr>
              <p:cNvSpPr>
                <a:spLocks noEditPoints="1"/>
              </p:cNvSpPr>
              <p:nvPr/>
            </p:nvSpPr>
            <p:spPr bwMode="auto">
              <a:xfrm>
                <a:off x="1569958" y="4289109"/>
                <a:ext cx="209092" cy="202754"/>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solidFill>
                <a:srgbClr val="FFCC99"/>
              </a:solidFill>
              <a:ln w="0">
                <a:noFill/>
                <a:prstDash val="solid"/>
                <a:round/>
                <a:headEnd/>
                <a:tailEnd/>
              </a:ln>
            </p:spPr>
            <p:txBody>
              <a:bodyPr wrap="square">
                <a:noAutofit/>
              </a:bodyPr>
              <a:lstStyle/>
              <a:p>
                <a:pPr defTabSz="511713" fontAlgn="ctr">
                  <a:spcBef>
                    <a:spcPct val="0"/>
                  </a:spcBef>
                  <a:spcAft>
                    <a:spcPct val="0"/>
                  </a:spcAft>
                  <a:defRPr/>
                </a:pPr>
                <a:endParaRPr lang="en-US" altLang="zh-CN" sz="1400" kern="0" dirty="0">
                  <a:solidFill>
                    <a:prstClr val="black"/>
                  </a:solidFill>
                  <a:latin typeface="Huawei Sans" panose="020C0503030203020204" pitchFamily="34" charset="0"/>
                </a:endParaRPr>
              </a:p>
            </p:txBody>
          </p:sp>
        </p:grpSp>
      </p:grpSp>
      <p:sp>
        <p:nvSpPr>
          <p:cNvPr id="323" name="矩形 322">
            <a:extLst>
              <a:ext uri="{FF2B5EF4-FFF2-40B4-BE49-F238E27FC236}">
                <a16:creationId xmlns="" xmlns:a16="http://schemas.microsoft.com/office/drawing/2014/main" id="{D3BB0599-18CF-40A3-A24E-CD686934DDD9}"/>
              </a:ext>
            </a:extLst>
          </p:cNvPr>
          <p:cNvSpPr/>
          <p:nvPr/>
        </p:nvSpPr>
        <p:spPr>
          <a:xfrm>
            <a:off x="1939655" y="2111837"/>
            <a:ext cx="753732" cy="307777"/>
          </a:xfrm>
          <a:prstGeom prst="rect">
            <a:avLst/>
          </a:prstGeom>
        </p:spPr>
        <p:txBody>
          <a:bodyPr wrap="square">
            <a:noAutofit/>
          </a:bodyPr>
          <a:lstStyle/>
          <a:p>
            <a:pPr defTabSz="914400" fontAlgn="ctr">
              <a:spcBef>
                <a:spcPct val="0"/>
              </a:spcBef>
              <a:spcAft>
                <a:spcPct val="0"/>
              </a:spcAft>
              <a:buClr>
                <a:srgbClr val="CC9900"/>
              </a:buClr>
              <a:defRPr/>
            </a:pPr>
            <a:r>
              <a:rPr lang="en-US" sz="1400" dirty="0">
                <a:solidFill>
                  <a:srgbClr val="000000"/>
                </a:solidFill>
                <a:latin typeface="Huawei Sans" panose="020C0503030203020204" pitchFamily="34" charset="0"/>
              </a:rPr>
              <a:t>NCE-IP</a:t>
            </a:r>
          </a:p>
        </p:txBody>
      </p:sp>
      <p:cxnSp>
        <p:nvCxnSpPr>
          <p:cNvPr id="324" name="直接箭头连接符 323">
            <a:extLst>
              <a:ext uri="{FF2B5EF4-FFF2-40B4-BE49-F238E27FC236}">
                <a16:creationId xmlns="" xmlns:a16="http://schemas.microsoft.com/office/drawing/2014/main" id="{E8E7C9BC-1370-49BE-A7F5-1AE5985FC703}"/>
              </a:ext>
            </a:extLst>
          </p:cNvPr>
          <p:cNvCxnSpPr>
            <a:cxnSpLocks/>
            <a:endCxn id="155" idx="46"/>
          </p:cNvCxnSpPr>
          <p:nvPr/>
        </p:nvCxnSpPr>
        <p:spPr>
          <a:xfrm flipH="1">
            <a:off x="1920832" y="3514982"/>
            <a:ext cx="1523500" cy="1319133"/>
          </a:xfrm>
          <a:prstGeom prst="straightConnector1">
            <a:avLst/>
          </a:prstGeom>
          <a:noFill/>
          <a:ln w="6350" cap="flat" cmpd="sng" algn="ctr">
            <a:solidFill>
              <a:srgbClr val="DDDDDD">
                <a:lumMod val="90000"/>
              </a:srgbClr>
            </a:solidFill>
            <a:prstDash val="solid"/>
            <a:miter lim="800000"/>
            <a:tailEnd type="triangle"/>
          </a:ln>
          <a:effectLst/>
        </p:spPr>
      </p:cxnSp>
      <p:cxnSp>
        <p:nvCxnSpPr>
          <p:cNvPr id="325" name="直接箭头连接符 324">
            <a:extLst>
              <a:ext uri="{FF2B5EF4-FFF2-40B4-BE49-F238E27FC236}">
                <a16:creationId xmlns="" xmlns:a16="http://schemas.microsoft.com/office/drawing/2014/main" id="{DC82E4C2-E344-4835-87B5-BC511D45C07F}"/>
              </a:ext>
            </a:extLst>
          </p:cNvPr>
          <p:cNvCxnSpPr>
            <a:stCxn id="118" idx="2"/>
            <a:endCxn id="148" idx="4"/>
          </p:cNvCxnSpPr>
          <p:nvPr/>
        </p:nvCxnSpPr>
        <p:spPr>
          <a:xfrm flipH="1">
            <a:off x="1944855" y="3599667"/>
            <a:ext cx="224676" cy="459901"/>
          </a:xfrm>
          <a:prstGeom prst="straightConnector1">
            <a:avLst/>
          </a:prstGeom>
          <a:noFill/>
          <a:ln w="6350" cap="flat" cmpd="sng" algn="ctr">
            <a:solidFill>
              <a:srgbClr val="DDDDDD">
                <a:lumMod val="90000"/>
              </a:srgbClr>
            </a:solidFill>
            <a:prstDash val="solid"/>
            <a:miter lim="800000"/>
            <a:tailEnd type="triangle"/>
          </a:ln>
          <a:effectLst/>
        </p:spPr>
      </p:cxnSp>
      <p:cxnSp>
        <p:nvCxnSpPr>
          <p:cNvPr id="326" name="直接箭头连接符 325">
            <a:extLst>
              <a:ext uri="{FF2B5EF4-FFF2-40B4-BE49-F238E27FC236}">
                <a16:creationId xmlns="" xmlns:a16="http://schemas.microsoft.com/office/drawing/2014/main" id="{43270D3B-6E02-4DA3-9F39-421DE5CF8A2D}"/>
              </a:ext>
            </a:extLst>
          </p:cNvPr>
          <p:cNvCxnSpPr>
            <a:endCxn id="213" idx="18"/>
          </p:cNvCxnSpPr>
          <p:nvPr/>
        </p:nvCxnSpPr>
        <p:spPr>
          <a:xfrm flipH="1">
            <a:off x="940194" y="3536427"/>
            <a:ext cx="2480603" cy="1216131"/>
          </a:xfrm>
          <a:prstGeom prst="straightConnector1">
            <a:avLst/>
          </a:prstGeom>
          <a:noFill/>
          <a:ln w="6350" cap="flat" cmpd="sng" algn="ctr">
            <a:solidFill>
              <a:srgbClr val="DDDDDD">
                <a:lumMod val="90000"/>
              </a:srgbClr>
            </a:solidFill>
            <a:prstDash val="solid"/>
            <a:miter lim="800000"/>
            <a:tailEnd type="triangle"/>
          </a:ln>
          <a:effectLst/>
        </p:spPr>
      </p:cxnSp>
    </p:spTree>
    <p:extLst>
      <p:ext uri="{BB962C8B-B14F-4D97-AF65-F5344CB8AC3E}">
        <p14:creationId xmlns:p14="http://schemas.microsoft.com/office/powerpoint/2010/main" val="10003008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Huawei CloudWAN Solution Overview</a:t>
            </a:r>
          </a:p>
          <a:p>
            <a:r>
              <a:rPr lang="en-US" b="1" dirty="0">
                <a:latin typeface="Huawei Sans" panose="020C0503030203020204" pitchFamily="34" charset="0"/>
                <a:sym typeface="Huawei Sans" panose="020C0503030203020204" pitchFamily="34" charset="0"/>
              </a:rPr>
              <a:t>Network Management</a:t>
            </a:r>
          </a:p>
          <a:p>
            <a:pPr lvl="1">
              <a:buSzPct val="60000"/>
              <a:buFont typeface="Wingdings" panose="05000000000000000000" pitchFamily="2" charset="2"/>
              <a:buChar char="n"/>
            </a:pPr>
            <a:r>
              <a:rPr lang="en-US" dirty="0">
                <a:latin typeface="Huawei Sans" panose="020C0503030203020204" pitchFamily="34" charset="0"/>
              </a:rPr>
              <a:t>Network Management Technologies</a:t>
            </a:r>
          </a:p>
          <a:p>
            <a:pPr lvl="1"/>
            <a:r>
              <a:rPr lang="en-US" dirty="0">
                <a:solidFill>
                  <a:schemeClr val="bg1">
                    <a:lumMod val="50000"/>
                  </a:schemeClr>
                </a:solidFill>
                <a:latin typeface="Huawei Sans" panose="020C0503030203020204" pitchFamily="34" charset="0"/>
                <a:sym typeface="Huawei Sans" panose="020C0503030203020204" pitchFamily="34" charset="0"/>
              </a:rPr>
              <a:t>NE </a:t>
            </a:r>
            <a:r>
              <a:rPr lang="en-US" dirty="0" smtClean="0">
                <a:solidFill>
                  <a:schemeClr val="bg1">
                    <a:lumMod val="50000"/>
                  </a:schemeClr>
                </a:solidFill>
                <a:latin typeface="Huawei Sans" panose="020C0503030203020204" pitchFamily="34" charset="0"/>
                <a:sym typeface="Huawei Sans" panose="020C0503030203020204" pitchFamily="34" charset="0"/>
              </a:rPr>
              <a:t>Management</a:t>
            </a:r>
            <a:endParaRPr lang="en-US" dirty="0">
              <a:solidFill>
                <a:schemeClr val="bg1">
                  <a:lumMod val="50000"/>
                </a:schemeClr>
              </a:solidFill>
              <a:latin typeface="Huawei Sans" panose="020C0503030203020204" pitchFamily="34" charset="0"/>
              <a:sym typeface="Huawei Sans" panose="020C0503030203020204" pitchFamily="34" charset="0"/>
            </a:endParaRPr>
          </a:p>
          <a:p>
            <a:pPr lvl="1"/>
            <a:r>
              <a:rPr lang="en-US" dirty="0">
                <a:solidFill>
                  <a:schemeClr val="bg1">
                    <a:lumMod val="50000"/>
                  </a:schemeClr>
                </a:solidFill>
                <a:latin typeface="Huawei Sans" panose="020C0503030203020204" pitchFamily="34" charset="0"/>
                <a:sym typeface="Huawei Sans" panose="020C0503030203020204" pitchFamily="34" charset="0"/>
              </a:rPr>
              <a:t>Service </a:t>
            </a:r>
            <a:r>
              <a:rPr lang="en-US" dirty="0" smtClean="0">
                <a:solidFill>
                  <a:schemeClr val="bg1">
                    <a:lumMod val="50000"/>
                  </a:schemeClr>
                </a:solidFill>
                <a:latin typeface="Huawei Sans" panose="020C0503030203020204" pitchFamily="34" charset="0"/>
                <a:sym typeface="Huawei Sans" panose="020C0503030203020204" pitchFamily="34" charset="0"/>
              </a:rPr>
              <a:t>Management</a:t>
            </a:r>
            <a:endParaRPr lang="en-US" dirty="0">
              <a:solidFill>
                <a:schemeClr val="bg1">
                  <a:lumMod val="50000"/>
                </a:schemeClr>
              </a:solidFill>
              <a:latin typeface="Huawei Sans" panose="020C0503030203020204" pitchFamily="34" charset="0"/>
              <a:sym typeface="Huawei Sans" panose="020C0503030203020204" pitchFamily="34" charset="0"/>
            </a:endParaRPr>
          </a:p>
          <a:p>
            <a:r>
              <a:rPr lang="en-US" dirty="0">
                <a:solidFill>
                  <a:schemeClr val="bg1">
                    <a:lumMod val="50000"/>
                  </a:schemeClr>
                </a:solidFill>
                <a:latin typeface="Huawei Sans" panose="020C0503030203020204" pitchFamily="34" charset="0"/>
                <a:sym typeface="Huawei Sans" panose="020C0503030203020204" pitchFamily="34" charset="0"/>
              </a:rPr>
              <a:t>Network Traffic Control</a:t>
            </a:r>
          </a:p>
          <a:p>
            <a:r>
              <a:rPr lang="en-US" dirty="0">
                <a:solidFill>
                  <a:schemeClr val="bg1">
                    <a:lumMod val="50000"/>
                  </a:schemeClr>
                </a:solidFill>
                <a:latin typeface="Huawei Sans" panose="020C0503030203020204" pitchFamily="34" charset="0"/>
                <a:sym typeface="Huawei Sans" panose="020C0503030203020204" pitchFamily="34" charset="0"/>
              </a:rPr>
              <a:t>Network Performance Analysis</a:t>
            </a:r>
          </a:p>
        </p:txBody>
      </p:sp>
    </p:spTree>
    <p:extLst>
      <p:ext uri="{BB962C8B-B14F-4D97-AF65-F5344CB8AC3E}">
        <p14:creationId xmlns:p14="http://schemas.microsoft.com/office/powerpoint/2010/main" val="27382154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E3DFF38-0BFF-4821-BD4D-5A201B4C3FBE}"/>
              </a:ext>
            </a:extLst>
          </p:cNvPr>
          <p:cNvSpPr>
            <a:spLocks noGrp="1"/>
          </p:cNvSpPr>
          <p:nvPr>
            <p:ph type="title"/>
          </p:nvPr>
        </p:nvSpPr>
        <p:spPr/>
        <p:txBody>
          <a:bodyPr/>
          <a:lstStyle/>
          <a:p>
            <a:r>
              <a:rPr lang="en-US" smtClean="0"/>
              <a:t>Network Management Overview for the WAN Controller</a:t>
            </a:r>
            <a:endParaRPr lang="en-US" dirty="0"/>
          </a:p>
        </p:txBody>
      </p:sp>
      <p:sp>
        <p:nvSpPr>
          <p:cNvPr id="3" name="文本占位符 2">
            <a:extLst>
              <a:ext uri="{FF2B5EF4-FFF2-40B4-BE49-F238E27FC236}">
                <a16:creationId xmlns="" xmlns:a16="http://schemas.microsoft.com/office/drawing/2014/main" id="{B4A2C73B-F9AD-4D22-B0E6-1F5306442F86}"/>
              </a:ext>
            </a:extLst>
          </p:cNvPr>
          <p:cNvSpPr>
            <a:spLocks noGrp="1"/>
          </p:cNvSpPr>
          <p:nvPr>
            <p:ph type="body" sz="quarter" idx="10"/>
          </p:nvPr>
        </p:nvSpPr>
        <p:spPr/>
        <p:txBody>
          <a:bodyPr/>
          <a:lstStyle/>
          <a:p>
            <a:pPr>
              <a:lnSpc>
                <a:spcPct val="130000"/>
              </a:lnSpc>
            </a:pPr>
            <a:r>
              <a:rPr lang="en-US" sz="1600" dirty="0" smtClean="0">
                <a:sym typeface="Huawei Sans" panose="020C0503030203020204" pitchFamily="34" charset="0"/>
              </a:rPr>
              <a:t>Network management, a basic function of the WAN controller, consists of NE management and service management:</a:t>
            </a:r>
          </a:p>
          <a:p>
            <a:pPr lvl="1">
              <a:lnSpc>
                <a:spcPct val="130000"/>
              </a:lnSpc>
            </a:pPr>
            <a:r>
              <a:rPr lang="en-US" sz="1400" dirty="0" smtClean="0">
                <a:sym typeface="Huawei Sans" panose="020C0503030203020204" pitchFamily="34" charset="0"/>
              </a:rPr>
              <a:t>NE management is a basic function of the WAN controller. You can configure basic parameters (such as IP addresses, SNMP, NETCONF, and AAA) on the network devices and controller for them to communicate. In this way, the actual network topology can be displayed on the controller, and functions such as NE configuration management can be implemented in graphical mode.</a:t>
            </a:r>
          </a:p>
          <a:p>
            <a:pPr lvl="1">
              <a:lnSpc>
                <a:spcPct val="130000"/>
              </a:lnSpc>
            </a:pPr>
            <a:r>
              <a:rPr lang="en-US" sz="1400" dirty="0" smtClean="0">
                <a:sym typeface="Huawei Sans" panose="020C0503030203020204" pitchFamily="34" charset="0"/>
              </a:rPr>
              <a:t>Service management is used to configure various underlying tunnels and VPNs carried over these tunnels to provide services for customers.</a:t>
            </a:r>
            <a:endParaRPr lang="en-US" sz="1400" dirty="0">
              <a:sym typeface="Huawei Sans" panose="020C0503030203020204" pitchFamily="34" charset="0"/>
            </a:endParaRPr>
          </a:p>
        </p:txBody>
      </p:sp>
      <p:sp>
        <p:nvSpPr>
          <p:cNvPr id="17" name="文本框 16"/>
          <p:cNvSpPr txBox="1"/>
          <p:nvPr/>
        </p:nvSpPr>
        <p:spPr>
          <a:xfrm>
            <a:off x="4584242" y="3223148"/>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cxnSp>
        <p:nvCxnSpPr>
          <p:cNvPr id="32" name="直接连接符 31"/>
          <p:cNvCxnSpPr>
            <a:stCxn id="40" idx="3"/>
            <a:endCxn id="37" idx="1"/>
          </p:cNvCxnSpPr>
          <p:nvPr/>
        </p:nvCxnSpPr>
        <p:spPr>
          <a:xfrm>
            <a:off x="2944664" y="4481196"/>
            <a:ext cx="832687" cy="4675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40" idx="3"/>
            <a:endCxn id="36" idx="1"/>
          </p:cNvCxnSpPr>
          <p:nvPr/>
        </p:nvCxnSpPr>
        <p:spPr>
          <a:xfrm flipV="1">
            <a:off x="2944664" y="4070797"/>
            <a:ext cx="832687" cy="4103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41" idx="1"/>
            <a:endCxn id="36" idx="3"/>
          </p:cNvCxnSpPr>
          <p:nvPr/>
        </p:nvCxnSpPr>
        <p:spPr>
          <a:xfrm flipH="1" flipV="1">
            <a:off x="4073367" y="4070797"/>
            <a:ext cx="830303" cy="365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41" idx="1"/>
            <a:endCxn id="37" idx="3"/>
          </p:cNvCxnSpPr>
          <p:nvPr/>
        </p:nvCxnSpPr>
        <p:spPr>
          <a:xfrm flipH="1">
            <a:off x="4073367" y="4436718"/>
            <a:ext cx="830303" cy="51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3" idx="1"/>
            <a:endCxn id="36" idx="3"/>
          </p:cNvCxnSpPr>
          <p:nvPr/>
        </p:nvCxnSpPr>
        <p:spPr>
          <a:xfrm flipH="1">
            <a:off x="4073367" y="3587079"/>
            <a:ext cx="805951" cy="4837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77351" y="3949430"/>
            <a:ext cx="296016" cy="242733"/>
          </a:xfrm>
          <a:prstGeom prst="rect">
            <a:avLst/>
          </a:prstGeom>
        </p:spPr>
      </p:pic>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77351" y="4827399"/>
            <a:ext cx="296016" cy="242733"/>
          </a:xfrm>
          <a:prstGeom prst="rect">
            <a:avLst/>
          </a:prstGeom>
        </p:spPr>
      </p:pic>
      <p:sp>
        <p:nvSpPr>
          <p:cNvPr id="38" name="文本框 37"/>
          <p:cNvSpPr txBox="1"/>
          <p:nvPr/>
        </p:nvSpPr>
        <p:spPr>
          <a:xfrm>
            <a:off x="3739250" y="4190401"/>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9" name="文本框 38"/>
          <p:cNvSpPr txBox="1"/>
          <p:nvPr/>
        </p:nvSpPr>
        <p:spPr>
          <a:xfrm>
            <a:off x="3739250" y="5082166"/>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48648" y="4359829"/>
            <a:ext cx="296016" cy="242733"/>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03670" y="4315351"/>
            <a:ext cx="296016" cy="242733"/>
          </a:xfrm>
          <a:prstGeom prst="rect">
            <a:avLst/>
          </a:prstGeom>
        </p:spPr>
      </p:pic>
      <p:sp>
        <p:nvSpPr>
          <p:cNvPr id="42" name="文本框 41"/>
          <p:cNvSpPr txBox="1"/>
          <p:nvPr/>
        </p:nvSpPr>
        <p:spPr>
          <a:xfrm>
            <a:off x="4869968" y="4622934"/>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44" name="文本框 43"/>
          <p:cNvSpPr txBox="1"/>
          <p:nvPr/>
        </p:nvSpPr>
        <p:spPr>
          <a:xfrm>
            <a:off x="2610547" y="4637164"/>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5" name="矩形 44"/>
          <p:cNvSpPr/>
          <p:nvPr/>
        </p:nvSpPr>
        <p:spPr>
          <a:xfrm>
            <a:off x="2444737" y="3815182"/>
            <a:ext cx="3156341" cy="154398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4396999" y="4838991"/>
            <a:ext cx="134730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Physical networking</a:t>
            </a:r>
          </a:p>
        </p:txBody>
      </p:sp>
      <p:pic>
        <p:nvPicPr>
          <p:cNvPr id="83" name="图片 82" descr="通用网管-蓝.png"/>
          <p:cNvPicPr>
            <a:picLocks noChangeAspect="1"/>
          </p:cNvPicPr>
          <p:nvPr/>
        </p:nvPicPr>
        <p:blipFill>
          <a:blip r:embed="rId4" cstate="print"/>
          <a:stretch>
            <a:fillRect/>
          </a:stretch>
        </p:blipFill>
        <p:spPr>
          <a:xfrm>
            <a:off x="4879318" y="3465981"/>
            <a:ext cx="296016" cy="242195"/>
          </a:xfrm>
          <a:prstGeom prst="rect">
            <a:avLst/>
          </a:prstGeom>
        </p:spPr>
      </p:pic>
      <p:cxnSp>
        <p:nvCxnSpPr>
          <p:cNvPr id="125" name="直接连接符 124"/>
          <p:cNvCxnSpPr>
            <a:stCxn id="134" idx="3"/>
            <a:endCxn id="131" idx="1"/>
          </p:cNvCxnSpPr>
          <p:nvPr/>
        </p:nvCxnSpPr>
        <p:spPr>
          <a:xfrm>
            <a:off x="7593063" y="3616268"/>
            <a:ext cx="853964" cy="467570"/>
          </a:xfrm>
          <a:prstGeom prst="line">
            <a:avLst/>
          </a:prstGeom>
          <a:ln w="19050">
            <a:solidFill>
              <a:srgbClr val="BEE9EE"/>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34" idx="3"/>
            <a:endCxn id="130" idx="1"/>
          </p:cNvCxnSpPr>
          <p:nvPr/>
        </p:nvCxnSpPr>
        <p:spPr>
          <a:xfrm flipV="1">
            <a:off x="7593063" y="3205869"/>
            <a:ext cx="853964" cy="410399"/>
          </a:xfrm>
          <a:prstGeom prst="line">
            <a:avLst/>
          </a:prstGeom>
          <a:ln w="19050">
            <a:solidFill>
              <a:srgbClr val="BEE9EE"/>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35" idx="1"/>
            <a:endCxn id="130" idx="3"/>
          </p:cNvCxnSpPr>
          <p:nvPr/>
        </p:nvCxnSpPr>
        <p:spPr>
          <a:xfrm flipH="1" flipV="1">
            <a:off x="8721766" y="3205869"/>
            <a:ext cx="851580" cy="365921"/>
          </a:xfrm>
          <a:prstGeom prst="line">
            <a:avLst/>
          </a:prstGeom>
          <a:ln w="19050">
            <a:solidFill>
              <a:srgbClr val="BEE9EE"/>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35" idx="1"/>
            <a:endCxn id="131" idx="3"/>
          </p:cNvCxnSpPr>
          <p:nvPr/>
        </p:nvCxnSpPr>
        <p:spPr>
          <a:xfrm flipH="1">
            <a:off x="8721766" y="3571790"/>
            <a:ext cx="851580" cy="512048"/>
          </a:xfrm>
          <a:prstGeom prst="line">
            <a:avLst/>
          </a:prstGeom>
          <a:ln w="19050">
            <a:solidFill>
              <a:srgbClr val="BEE9EE"/>
            </a:solidFill>
          </a:ln>
        </p:spPr>
        <p:style>
          <a:lnRef idx="1">
            <a:schemeClr val="accent1"/>
          </a:lnRef>
          <a:fillRef idx="0">
            <a:schemeClr val="accent1"/>
          </a:fillRef>
          <a:effectRef idx="0">
            <a:schemeClr val="accent1"/>
          </a:effectRef>
          <a:fontRef idx="minor">
            <a:schemeClr val="tx1"/>
          </a:fontRef>
        </p:style>
      </p:cxnSp>
      <p:pic>
        <p:nvPicPr>
          <p:cNvPr id="130" name="图片 1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47027" y="3093226"/>
            <a:ext cx="274739" cy="225286"/>
          </a:xfrm>
          <a:prstGeom prst="rect">
            <a:avLst/>
          </a:prstGeom>
        </p:spPr>
      </p:pic>
      <p:pic>
        <p:nvPicPr>
          <p:cNvPr id="131" name="图片 1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47027" y="3971195"/>
            <a:ext cx="274739" cy="225286"/>
          </a:xfrm>
          <a:prstGeom prst="rect">
            <a:avLst/>
          </a:prstGeom>
        </p:spPr>
      </p:pic>
      <p:sp>
        <p:nvSpPr>
          <p:cNvPr id="132" name="文本框 131"/>
          <p:cNvSpPr txBox="1"/>
          <p:nvPr/>
        </p:nvSpPr>
        <p:spPr>
          <a:xfrm>
            <a:off x="8408925" y="3336660"/>
            <a:ext cx="51675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33" name="文本框 132"/>
          <p:cNvSpPr txBox="1"/>
          <p:nvPr/>
        </p:nvSpPr>
        <p:spPr>
          <a:xfrm>
            <a:off x="8408926" y="4228425"/>
            <a:ext cx="67739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34" name="图片 1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18324" y="3503625"/>
            <a:ext cx="274739" cy="225286"/>
          </a:xfrm>
          <a:prstGeom prst="rect">
            <a:avLst/>
          </a:prstGeom>
        </p:spPr>
      </p:pic>
      <p:pic>
        <p:nvPicPr>
          <p:cNvPr id="135" name="图片 1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73346" y="3459147"/>
            <a:ext cx="274739" cy="225286"/>
          </a:xfrm>
          <a:prstGeom prst="rect">
            <a:avLst/>
          </a:prstGeom>
        </p:spPr>
      </p:pic>
      <p:sp>
        <p:nvSpPr>
          <p:cNvPr id="136" name="文本框 135"/>
          <p:cNvSpPr txBox="1"/>
          <p:nvPr/>
        </p:nvSpPr>
        <p:spPr>
          <a:xfrm>
            <a:off x="9539643" y="3769193"/>
            <a:ext cx="53141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37" name="文本框 136"/>
          <p:cNvSpPr txBox="1"/>
          <p:nvPr/>
        </p:nvSpPr>
        <p:spPr>
          <a:xfrm>
            <a:off x="7280222" y="3783423"/>
            <a:ext cx="65816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38" name="矩形 137"/>
          <p:cNvSpPr/>
          <p:nvPr/>
        </p:nvSpPr>
        <p:spPr>
          <a:xfrm>
            <a:off x="7114413" y="3052509"/>
            <a:ext cx="3181379" cy="14330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p:cNvSpPr txBox="1"/>
          <p:nvPr/>
        </p:nvSpPr>
        <p:spPr>
          <a:xfrm>
            <a:off x="9275829" y="3984838"/>
            <a:ext cx="1019963"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Topology display</a:t>
            </a:r>
          </a:p>
        </p:txBody>
      </p:sp>
      <p:cxnSp>
        <p:nvCxnSpPr>
          <p:cNvPr id="154" name="直接连接符 153"/>
          <p:cNvCxnSpPr>
            <a:stCxn id="162" idx="3"/>
            <a:endCxn id="159" idx="1"/>
          </p:cNvCxnSpPr>
          <p:nvPr/>
        </p:nvCxnSpPr>
        <p:spPr>
          <a:xfrm>
            <a:off x="7593063" y="5284403"/>
            <a:ext cx="853964" cy="467570"/>
          </a:xfrm>
          <a:prstGeom prst="line">
            <a:avLst/>
          </a:prstGeom>
          <a:ln w="19050">
            <a:solidFill>
              <a:srgbClr val="D0E8C4"/>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62" idx="3"/>
            <a:endCxn id="158" idx="1"/>
          </p:cNvCxnSpPr>
          <p:nvPr/>
        </p:nvCxnSpPr>
        <p:spPr>
          <a:xfrm flipV="1">
            <a:off x="7593063" y="4874004"/>
            <a:ext cx="853964" cy="410399"/>
          </a:xfrm>
          <a:prstGeom prst="line">
            <a:avLst/>
          </a:prstGeom>
          <a:ln w="19050">
            <a:solidFill>
              <a:srgbClr val="D0E8C4"/>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63" idx="1"/>
            <a:endCxn id="158" idx="3"/>
          </p:cNvCxnSpPr>
          <p:nvPr/>
        </p:nvCxnSpPr>
        <p:spPr>
          <a:xfrm flipH="1" flipV="1">
            <a:off x="8721766" y="4874004"/>
            <a:ext cx="851580" cy="365921"/>
          </a:xfrm>
          <a:prstGeom prst="line">
            <a:avLst/>
          </a:prstGeom>
          <a:ln w="19050">
            <a:solidFill>
              <a:srgbClr val="D0E8C4"/>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63" idx="1"/>
            <a:endCxn id="159" idx="3"/>
          </p:cNvCxnSpPr>
          <p:nvPr/>
        </p:nvCxnSpPr>
        <p:spPr>
          <a:xfrm flipH="1">
            <a:off x="8721766" y="5239925"/>
            <a:ext cx="851580" cy="512048"/>
          </a:xfrm>
          <a:prstGeom prst="line">
            <a:avLst/>
          </a:prstGeom>
          <a:ln w="19050">
            <a:solidFill>
              <a:srgbClr val="D0E8C4"/>
            </a:solidFill>
          </a:ln>
        </p:spPr>
        <p:style>
          <a:lnRef idx="1">
            <a:schemeClr val="accent1"/>
          </a:lnRef>
          <a:fillRef idx="0">
            <a:schemeClr val="accent1"/>
          </a:fillRef>
          <a:effectRef idx="0">
            <a:schemeClr val="accent1"/>
          </a:effectRef>
          <a:fontRef idx="minor">
            <a:schemeClr val="tx1"/>
          </a:fontRef>
        </p:style>
      </p:cxnSp>
      <p:pic>
        <p:nvPicPr>
          <p:cNvPr id="158" name="图片 1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47027" y="4761361"/>
            <a:ext cx="274739" cy="225286"/>
          </a:xfrm>
          <a:prstGeom prst="rect">
            <a:avLst/>
          </a:prstGeom>
        </p:spPr>
      </p:pic>
      <p:pic>
        <p:nvPicPr>
          <p:cNvPr id="159" name="图片 1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47027" y="5639330"/>
            <a:ext cx="274739" cy="225286"/>
          </a:xfrm>
          <a:prstGeom prst="rect">
            <a:avLst/>
          </a:prstGeom>
        </p:spPr>
      </p:pic>
      <p:sp>
        <p:nvSpPr>
          <p:cNvPr id="160" name="文本框 159"/>
          <p:cNvSpPr txBox="1"/>
          <p:nvPr/>
        </p:nvSpPr>
        <p:spPr>
          <a:xfrm>
            <a:off x="8408925" y="5004795"/>
            <a:ext cx="51675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1" name="文本框 160"/>
          <p:cNvSpPr txBox="1"/>
          <p:nvPr/>
        </p:nvSpPr>
        <p:spPr>
          <a:xfrm>
            <a:off x="8408926" y="5896560"/>
            <a:ext cx="67739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62" name="图片 16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18324" y="5171760"/>
            <a:ext cx="274739" cy="225286"/>
          </a:xfrm>
          <a:prstGeom prst="rect">
            <a:avLst/>
          </a:prstGeom>
        </p:spPr>
      </p:pic>
      <p:pic>
        <p:nvPicPr>
          <p:cNvPr id="163" name="图片 1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73346" y="5127282"/>
            <a:ext cx="274739" cy="225286"/>
          </a:xfrm>
          <a:prstGeom prst="rect">
            <a:avLst/>
          </a:prstGeom>
        </p:spPr>
      </p:pic>
      <p:sp>
        <p:nvSpPr>
          <p:cNvPr id="164" name="文本框 163"/>
          <p:cNvSpPr txBox="1"/>
          <p:nvPr/>
        </p:nvSpPr>
        <p:spPr>
          <a:xfrm>
            <a:off x="9539643" y="5437328"/>
            <a:ext cx="53141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65" name="文本框 164"/>
          <p:cNvSpPr txBox="1"/>
          <p:nvPr/>
        </p:nvSpPr>
        <p:spPr>
          <a:xfrm>
            <a:off x="7280222" y="5451558"/>
            <a:ext cx="65816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66" name="矩形 165"/>
          <p:cNvSpPr/>
          <p:nvPr/>
        </p:nvSpPr>
        <p:spPr>
          <a:xfrm>
            <a:off x="7114413" y="4720644"/>
            <a:ext cx="3181379" cy="14330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文本框 166"/>
          <p:cNvSpPr txBox="1"/>
          <p:nvPr/>
        </p:nvSpPr>
        <p:spPr>
          <a:xfrm>
            <a:off x="9041534" y="5648122"/>
            <a:ext cx="1389240" cy="738664"/>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configuration</a:t>
            </a:r>
          </a:p>
        </p:txBody>
      </p:sp>
      <p:sp>
        <p:nvSpPr>
          <p:cNvPr id="168" name="任意多边形 167"/>
          <p:cNvSpPr/>
          <p:nvPr/>
        </p:nvSpPr>
        <p:spPr>
          <a:xfrm>
            <a:off x="7619998" y="4992880"/>
            <a:ext cx="1843314" cy="261291"/>
          </a:xfrm>
          <a:custGeom>
            <a:avLst/>
            <a:gdLst>
              <a:gd name="connsiteX0" fmla="*/ 0 w 1843314"/>
              <a:gd name="connsiteY0" fmla="*/ 246777 h 261291"/>
              <a:gd name="connsiteX1" fmla="*/ 957943 w 1843314"/>
              <a:gd name="connsiteY1" fmla="*/ 34 h 261291"/>
              <a:gd name="connsiteX2" fmla="*/ 1843314 w 1843314"/>
              <a:gd name="connsiteY2" fmla="*/ 261291 h 261291"/>
            </a:gdLst>
            <a:ahLst/>
            <a:cxnLst>
              <a:cxn ang="0">
                <a:pos x="connsiteX0" y="connsiteY0"/>
              </a:cxn>
              <a:cxn ang="0">
                <a:pos x="connsiteX1" y="connsiteY1"/>
              </a:cxn>
              <a:cxn ang="0">
                <a:pos x="connsiteX2" y="connsiteY2"/>
              </a:cxn>
            </a:cxnLst>
            <a:rect l="l" t="t" r="r" b="b"/>
            <a:pathLst>
              <a:path w="1843314" h="261291">
                <a:moveTo>
                  <a:pt x="0" y="246777"/>
                </a:moveTo>
                <a:cubicBezTo>
                  <a:pt x="325362" y="122196"/>
                  <a:pt x="650724" y="-2385"/>
                  <a:pt x="957943" y="34"/>
                </a:cubicBezTo>
                <a:cubicBezTo>
                  <a:pt x="1265162" y="2453"/>
                  <a:pt x="1554238" y="131872"/>
                  <a:pt x="1843314" y="261291"/>
                </a:cubicBezTo>
              </a:path>
            </a:pathLst>
          </a:custGeom>
          <a:noFill/>
          <a:ln w="38100">
            <a:solidFill>
              <a:srgbClr val="FDD351"/>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框 168"/>
          <p:cNvSpPr txBox="1"/>
          <p:nvPr/>
        </p:nvSpPr>
        <p:spPr>
          <a:xfrm>
            <a:off x="7174631" y="4805098"/>
            <a:ext cx="603050"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VRF1</a:t>
            </a:r>
          </a:p>
        </p:txBody>
      </p:sp>
      <p:sp>
        <p:nvSpPr>
          <p:cNvPr id="170" name="文本框 169"/>
          <p:cNvSpPr txBox="1"/>
          <p:nvPr/>
        </p:nvSpPr>
        <p:spPr>
          <a:xfrm>
            <a:off x="9436936" y="4805098"/>
            <a:ext cx="603050" cy="307777"/>
          </a:xfrm>
          <a:prstGeom prst="rect">
            <a:avLst/>
          </a:prstGeom>
          <a:solidFill>
            <a:srgbClr val="30B5C5"/>
          </a:solidFill>
        </p:spPr>
        <p:txBody>
          <a:bodyPr wrap="square" rtlCol="0">
            <a:no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sym typeface="Huawei Sans" panose="020C0503030203020204" pitchFamily="34" charset="0"/>
              </a:rPr>
              <a:t>VRF1</a:t>
            </a:r>
          </a:p>
        </p:txBody>
      </p:sp>
      <p:sp>
        <p:nvSpPr>
          <p:cNvPr id="172" name="梯形 171"/>
          <p:cNvSpPr/>
          <p:nvPr/>
        </p:nvSpPr>
        <p:spPr>
          <a:xfrm rot="16200000">
            <a:off x="4791218" y="3932712"/>
            <a:ext cx="3060422" cy="1381449"/>
          </a:xfrm>
          <a:custGeom>
            <a:avLst/>
            <a:gdLst>
              <a:gd name="connsiteX0" fmla="*/ 0 w 3060422"/>
              <a:gd name="connsiteY0" fmla="*/ 1366937 h 1366937"/>
              <a:gd name="connsiteX1" fmla="*/ 341734 w 3060422"/>
              <a:gd name="connsiteY1" fmla="*/ 0 h 1366937"/>
              <a:gd name="connsiteX2" fmla="*/ 2718688 w 3060422"/>
              <a:gd name="connsiteY2" fmla="*/ 0 h 1366937"/>
              <a:gd name="connsiteX3" fmla="*/ 3060422 w 3060422"/>
              <a:gd name="connsiteY3" fmla="*/ 1366937 h 1366937"/>
              <a:gd name="connsiteX4" fmla="*/ 0 w 3060422"/>
              <a:gd name="connsiteY4" fmla="*/ 1366937 h 1366937"/>
              <a:gd name="connsiteX0" fmla="*/ 0 w 3060422"/>
              <a:gd name="connsiteY0" fmla="*/ 1381449 h 1381449"/>
              <a:gd name="connsiteX1" fmla="*/ 341734 w 3060422"/>
              <a:gd name="connsiteY1" fmla="*/ 14512 h 1381449"/>
              <a:gd name="connsiteX2" fmla="*/ 2355831 w 3060422"/>
              <a:gd name="connsiteY2" fmla="*/ 0 h 1381449"/>
              <a:gd name="connsiteX3" fmla="*/ 3060422 w 3060422"/>
              <a:gd name="connsiteY3" fmla="*/ 1381449 h 1381449"/>
              <a:gd name="connsiteX4" fmla="*/ 0 w 3060422"/>
              <a:gd name="connsiteY4" fmla="*/ 1381449 h 1381449"/>
              <a:gd name="connsiteX0" fmla="*/ 0 w 3060422"/>
              <a:gd name="connsiteY0" fmla="*/ 1381449 h 1381449"/>
              <a:gd name="connsiteX1" fmla="*/ 719105 w 3060422"/>
              <a:gd name="connsiteY1" fmla="*/ 1 h 1381449"/>
              <a:gd name="connsiteX2" fmla="*/ 2355831 w 3060422"/>
              <a:gd name="connsiteY2" fmla="*/ 0 h 1381449"/>
              <a:gd name="connsiteX3" fmla="*/ 3060422 w 3060422"/>
              <a:gd name="connsiteY3" fmla="*/ 1381449 h 1381449"/>
              <a:gd name="connsiteX4" fmla="*/ 0 w 3060422"/>
              <a:gd name="connsiteY4" fmla="*/ 1381449 h 138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0422" h="1381449">
                <a:moveTo>
                  <a:pt x="0" y="1381449"/>
                </a:moveTo>
                <a:lnTo>
                  <a:pt x="719105" y="1"/>
                </a:lnTo>
                <a:lnTo>
                  <a:pt x="2355831" y="0"/>
                </a:lnTo>
                <a:lnTo>
                  <a:pt x="3060422" y="1381449"/>
                </a:lnTo>
                <a:lnTo>
                  <a:pt x="0" y="1381449"/>
                </a:ln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Example controller UI</a:t>
            </a:r>
          </a:p>
        </p:txBody>
      </p:sp>
    </p:spTree>
    <p:extLst>
      <p:ext uri="{BB962C8B-B14F-4D97-AF65-F5344CB8AC3E}">
        <p14:creationId xmlns:p14="http://schemas.microsoft.com/office/powerpoint/2010/main" val="24175673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DB315C1-5162-4B18-BDEC-C8830E8F1B40}"/>
              </a:ext>
            </a:extLst>
          </p:cNvPr>
          <p:cNvSpPr>
            <a:spLocks noGrp="1"/>
          </p:cNvSpPr>
          <p:nvPr>
            <p:ph type="title"/>
          </p:nvPr>
        </p:nvSpPr>
        <p:spPr/>
        <p:txBody>
          <a:bodyPr/>
          <a:lstStyle/>
          <a:p>
            <a:r>
              <a:rPr lang="en-US" smtClean="0"/>
              <a:t>Network Management Description for the WAN Controller</a:t>
            </a:r>
            <a:endParaRPr lang="en-US" dirty="0"/>
          </a:p>
        </p:txBody>
      </p:sp>
      <p:sp>
        <p:nvSpPr>
          <p:cNvPr id="7" name="圆角矩形 75">
            <a:extLst>
              <a:ext uri="{FF2B5EF4-FFF2-40B4-BE49-F238E27FC236}">
                <a16:creationId xmlns="" xmlns:a16="http://schemas.microsoft.com/office/drawing/2014/main" id="{A739FD93-FC64-4776-B2D1-5D6BC217D096}"/>
              </a:ext>
            </a:extLst>
          </p:cNvPr>
          <p:cNvSpPr/>
          <p:nvPr/>
        </p:nvSpPr>
        <p:spPr>
          <a:xfrm>
            <a:off x="990054" y="1204546"/>
            <a:ext cx="1803251" cy="600774"/>
          </a:xfrm>
          <a:prstGeom prst="roundRect">
            <a:avLst>
              <a:gd name="adj" fmla="val 10919"/>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Network planning and design</a:t>
            </a:r>
          </a:p>
        </p:txBody>
      </p:sp>
      <p:sp>
        <p:nvSpPr>
          <p:cNvPr id="8" name="圆角矩形 75">
            <a:extLst>
              <a:ext uri="{FF2B5EF4-FFF2-40B4-BE49-F238E27FC236}">
                <a16:creationId xmlns="" xmlns:a16="http://schemas.microsoft.com/office/drawing/2014/main" id="{2BB96A7D-A290-4B9A-A008-DE469471426C}"/>
              </a:ext>
            </a:extLst>
          </p:cNvPr>
          <p:cNvSpPr/>
          <p:nvPr/>
        </p:nvSpPr>
        <p:spPr>
          <a:xfrm>
            <a:off x="990054" y="1848629"/>
            <a:ext cx="1803251" cy="3463902"/>
          </a:xfrm>
          <a:prstGeom prst="roundRect">
            <a:avLst>
              <a:gd name="adj" fmla="val 2772"/>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Network requirement analysis</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Overall network architecture design</a:t>
            </a:r>
          </a:p>
        </p:txBody>
      </p:sp>
      <p:sp>
        <p:nvSpPr>
          <p:cNvPr id="13" name="圆角矩形 75">
            <a:extLst>
              <a:ext uri="{FF2B5EF4-FFF2-40B4-BE49-F238E27FC236}">
                <a16:creationId xmlns="" xmlns:a16="http://schemas.microsoft.com/office/drawing/2014/main" id="{FAA3112C-E1FB-4067-9E71-B1C18515B502}"/>
              </a:ext>
            </a:extLst>
          </p:cNvPr>
          <p:cNvSpPr/>
          <p:nvPr/>
        </p:nvSpPr>
        <p:spPr>
          <a:xfrm>
            <a:off x="3624606" y="1204546"/>
            <a:ext cx="2093599" cy="600774"/>
          </a:xfrm>
          <a:prstGeom prst="roundRect">
            <a:avLst>
              <a:gd name="adj" fmla="val 10919"/>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Basic network configurations</a:t>
            </a:r>
          </a:p>
        </p:txBody>
      </p:sp>
      <p:sp>
        <p:nvSpPr>
          <p:cNvPr id="14" name="圆角矩形 75">
            <a:extLst>
              <a:ext uri="{FF2B5EF4-FFF2-40B4-BE49-F238E27FC236}">
                <a16:creationId xmlns="" xmlns:a16="http://schemas.microsoft.com/office/drawing/2014/main" id="{1E8BB9C4-4B9F-4767-86C3-7F3C00BB6920}"/>
              </a:ext>
            </a:extLst>
          </p:cNvPr>
          <p:cNvSpPr/>
          <p:nvPr/>
        </p:nvSpPr>
        <p:spPr>
          <a:xfrm>
            <a:off x="3624606" y="1848629"/>
            <a:ext cx="2093599" cy="3463902"/>
          </a:xfrm>
          <a:prstGeom prst="roundRect">
            <a:avLst>
              <a:gd name="adj" fmla="val 2772"/>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Global network configuration</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IGP</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SNMP</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NETCONF</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p>
        </p:txBody>
      </p:sp>
      <p:sp>
        <p:nvSpPr>
          <p:cNvPr id="16" name="圆角矩形 75">
            <a:extLst>
              <a:ext uri="{FF2B5EF4-FFF2-40B4-BE49-F238E27FC236}">
                <a16:creationId xmlns="" xmlns:a16="http://schemas.microsoft.com/office/drawing/2014/main" id="{7DE69C68-5FEC-46AB-AFE5-2399BD70B867}"/>
              </a:ext>
            </a:extLst>
          </p:cNvPr>
          <p:cNvSpPr/>
          <p:nvPr/>
        </p:nvSpPr>
        <p:spPr>
          <a:xfrm>
            <a:off x="6443999" y="1204546"/>
            <a:ext cx="2014202" cy="600774"/>
          </a:xfrm>
          <a:prstGeom prst="roundRect">
            <a:avLst>
              <a:gd name="adj" fmla="val 10919"/>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 management</a:t>
            </a:r>
          </a:p>
        </p:txBody>
      </p:sp>
      <p:sp>
        <p:nvSpPr>
          <p:cNvPr id="17" name="圆角矩形 75">
            <a:extLst>
              <a:ext uri="{FF2B5EF4-FFF2-40B4-BE49-F238E27FC236}">
                <a16:creationId xmlns="" xmlns:a16="http://schemas.microsoft.com/office/drawing/2014/main" id="{AF932ED6-D9DE-4372-BA7C-043E3F816968}"/>
              </a:ext>
            </a:extLst>
          </p:cNvPr>
          <p:cNvSpPr/>
          <p:nvPr/>
        </p:nvSpPr>
        <p:spPr>
          <a:xfrm>
            <a:off x="6443999" y="1848629"/>
            <a:ext cx="2014202" cy="3463902"/>
          </a:xfrm>
          <a:prstGeom prst="roundRect">
            <a:avLst>
              <a:gd name="adj" fmla="val 2772"/>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 creation</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Data synchronization</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Link discovery</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Topology management</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 onboarding</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Alarm management</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Configuration management</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p>
        </p:txBody>
      </p:sp>
      <p:sp>
        <p:nvSpPr>
          <p:cNvPr id="26" name="圆角矩形 75">
            <a:extLst>
              <a:ext uri="{FF2B5EF4-FFF2-40B4-BE49-F238E27FC236}">
                <a16:creationId xmlns="" xmlns:a16="http://schemas.microsoft.com/office/drawing/2014/main" id="{5D7A0BAD-418C-4A34-A89F-56D3291910CE}"/>
              </a:ext>
            </a:extLst>
          </p:cNvPr>
          <p:cNvSpPr/>
          <p:nvPr/>
        </p:nvSpPr>
        <p:spPr>
          <a:xfrm>
            <a:off x="9077568" y="1204546"/>
            <a:ext cx="2226157" cy="600774"/>
          </a:xfrm>
          <a:prstGeom prst="roundRect">
            <a:avLst>
              <a:gd name="adj" fmla="val 10919"/>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Service management</a:t>
            </a:r>
          </a:p>
        </p:txBody>
      </p:sp>
      <p:sp>
        <p:nvSpPr>
          <p:cNvPr id="27" name="圆角矩形 75">
            <a:extLst>
              <a:ext uri="{FF2B5EF4-FFF2-40B4-BE49-F238E27FC236}">
                <a16:creationId xmlns="" xmlns:a16="http://schemas.microsoft.com/office/drawing/2014/main" id="{DDB91D82-94AF-42CD-916A-76E3D58EEC97}"/>
              </a:ext>
            </a:extLst>
          </p:cNvPr>
          <p:cNvSpPr/>
          <p:nvPr/>
        </p:nvSpPr>
        <p:spPr>
          <a:xfrm>
            <a:off x="9077568" y="1848628"/>
            <a:ext cx="2226157" cy="3463903"/>
          </a:xfrm>
          <a:prstGeom prst="roundRect">
            <a:avLst>
              <a:gd name="adj" fmla="val 2772"/>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lnSpc>
                <a:spcPts val="2200"/>
              </a:lnSpc>
              <a:spcAft>
                <a:spcPts val="300"/>
              </a:spcAft>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Tunnel management:</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TE tunnel</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LDP tunnel</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SR-MPLS Policy</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SRv6 Policy</a:t>
            </a:r>
          </a:p>
          <a:p>
            <a:pPr fontAlgn="ctr">
              <a:lnSpc>
                <a:spcPts val="2200"/>
              </a:lnSpc>
              <a:spcAft>
                <a:spcPts val="300"/>
              </a:spcAft>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VPN management:</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L2VPN</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L3VPN</a:t>
            </a:r>
          </a:p>
          <a:p>
            <a:pPr marL="171450" indent="-171450" fontAlgn="ctr">
              <a:lnSpc>
                <a:spcPts val="2200"/>
              </a:lnSpc>
              <a:spcAft>
                <a:spcPts val="300"/>
              </a:spcAft>
              <a:buFont typeface="Arial" panose="020B0604020202020204" pitchFamily="34" charset="0"/>
              <a:buChar char="•"/>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fontAlgn="ctr">
              <a:lnSpc>
                <a:spcPts val="2200"/>
              </a:lnSpc>
              <a:spcAft>
                <a:spcPts val="300"/>
              </a:spcAft>
            </a:pPr>
            <a:r>
              <a:rPr 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p>
        </p:txBody>
      </p:sp>
    </p:spTree>
    <p:extLst>
      <p:ext uri="{BB962C8B-B14F-4D97-AF65-F5344CB8AC3E}">
        <p14:creationId xmlns:p14="http://schemas.microsoft.com/office/powerpoint/2010/main" val="8617667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smtClean="0">
                <a:solidFill>
                  <a:schemeClr val="bg1">
                    <a:lumMod val="50000"/>
                  </a:schemeClr>
                </a:solidFill>
                <a:latin typeface="Huawei Sans" panose="020C0503030203020204" pitchFamily="34" charset="0"/>
                <a:sym typeface="Huawei Sans" panose="020C0503030203020204" pitchFamily="34" charset="0"/>
              </a:rPr>
              <a:t>Huawei CloudWAN Solution Overview</a:t>
            </a:r>
          </a:p>
          <a:p>
            <a:r>
              <a:rPr lang="en-US" b="1" smtClean="0">
                <a:latin typeface="Huawei Sans" panose="020C0503030203020204" pitchFamily="34" charset="0"/>
                <a:sym typeface="Huawei Sans" panose="020C0503030203020204" pitchFamily="34" charset="0"/>
              </a:rPr>
              <a:t>Network Management</a:t>
            </a:r>
          </a:p>
          <a:p>
            <a:pPr lvl="1"/>
            <a:r>
              <a:rPr lang="en-US" smtClean="0">
                <a:solidFill>
                  <a:schemeClr val="bg1">
                    <a:lumMod val="50000"/>
                  </a:schemeClr>
                </a:solidFill>
                <a:latin typeface="Huawei Sans" panose="020C0503030203020204" pitchFamily="34" charset="0"/>
                <a:sym typeface="Huawei Sans" panose="020C0503030203020204" pitchFamily="34" charset="0"/>
              </a:rPr>
              <a:t>Network Management Overview</a:t>
            </a:r>
          </a:p>
          <a:p>
            <a:pPr lvl="1">
              <a:buSzPct val="60000"/>
              <a:buFont typeface="Wingdings" panose="05000000000000000000" pitchFamily="2" charset="2"/>
              <a:buChar char="n"/>
            </a:pPr>
            <a:r>
              <a:rPr lang="en-US" smtClean="0">
                <a:latin typeface="Huawei Sans" panose="020C0503030203020204" pitchFamily="34" charset="0"/>
              </a:rPr>
              <a:t>NE Management</a:t>
            </a:r>
          </a:p>
          <a:p>
            <a:pPr lvl="1"/>
            <a:r>
              <a:rPr lang="en-US" smtClean="0">
                <a:solidFill>
                  <a:schemeClr val="bg1">
                    <a:lumMod val="50000"/>
                  </a:schemeClr>
                </a:solidFill>
                <a:latin typeface="Huawei Sans" panose="020C0503030203020204" pitchFamily="34" charset="0"/>
                <a:sym typeface="Huawei Sans" panose="020C0503030203020204" pitchFamily="34" charset="0"/>
              </a:rPr>
              <a:t>Service Management</a:t>
            </a:r>
          </a:p>
          <a:p>
            <a:r>
              <a:rPr lang="en-US" smtClean="0">
                <a:solidFill>
                  <a:schemeClr val="bg1">
                    <a:lumMod val="50000"/>
                  </a:schemeClr>
                </a:solidFill>
                <a:latin typeface="Huawei Sans" panose="020C0503030203020204" pitchFamily="34" charset="0"/>
                <a:sym typeface="Huawei Sans" panose="020C0503030203020204" pitchFamily="34" charset="0"/>
              </a:rPr>
              <a:t>Network Traffic Control</a:t>
            </a:r>
          </a:p>
          <a:p>
            <a:r>
              <a:rPr lang="en-US" smtClean="0">
                <a:solidFill>
                  <a:schemeClr val="bg1">
                    <a:lumMod val="50000"/>
                  </a:schemeClr>
                </a:solidFill>
                <a:latin typeface="Huawei Sans" panose="020C0503030203020204" pitchFamily="34" charset="0"/>
                <a:sym typeface="Huawei Sans" panose="020C0503030203020204" pitchFamily="34" charset="0"/>
              </a:rPr>
              <a:t>Network Performance Analysis</a:t>
            </a:r>
            <a:endParaRPr lang="en-US"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71904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965AADE-2BAC-4E8F-B6E4-D637CF9E975C}"/>
              </a:ext>
            </a:extLst>
          </p:cNvPr>
          <p:cNvSpPr>
            <a:spLocks noGrp="1"/>
          </p:cNvSpPr>
          <p:nvPr>
            <p:ph type="title"/>
          </p:nvPr>
        </p:nvSpPr>
        <p:spPr/>
        <p:txBody>
          <a:bodyPr/>
          <a:lstStyle/>
          <a:p>
            <a:r>
              <a:rPr lang="en-US" smtClean="0"/>
              <a:t>Network Management Overview</a:t>
            </a:r>
            <a:endParaRPr lang="en-US" dirty="0"/>
          </a:p>
        </p:txBody>
      </p:sp>
      <p:sp>
        <p:nvSpPr>
          <p:cNvPr id="3" name="文本占位符 2"/>
          <p:cNvSpPr>
            <a:spLocks noGrp="1"/>
          </p:cNvSpPr>
          <p:nvPr>
            <p:ph type="body" sz="quarter" idx="10"/>
          </p:nvPr>
        </p:nvSpPr>
        <p:spPr>
          <a:xfrm>
            <a:off x="6096000" y="1052514"/>
            <a:ext cx="5653088" cy="4875042"/>
          </a:xfrm>
        </p:spPr>
        <p:txBody>
          <a:bodyPr/>
          <a:lstStyle/>
          <a:p>
            <a:r>
              <a:rPr lang="en-US" sz="1800" dirty="0" smtClean="0">
                <a:sym typeface="Huawei Sans" panose="020C0503030203020204" pitchFamily="34" charset="0"/>
              </a:rPr>
              <a:t>Scenario description:</a:t>
            </a:r>
          </a:p>
          <a:p>
            <a:pPr lvl="1"/>
            <a:r>
              <a:rPr lang="en-US" sz="1600" dirty="0" smtClean="0">
                <a:sym typeface="Huawei Sans" panose="020C0503030203020204" pitchFamily="34" charset="0"/>
              </a:rPr>
              <a:t>Network device, link, and alarm management for an enterprise's self-built WAN.</a:t>
            </a:r>
          </a:p>
          <a:p>
            <a:r>
              <a:rPr lang="en-US" sz="1800" dirty="0" smtClean="0">
                <a:sym typeface="Huawei Sans" panose="020C0503030203020204" pitchFamily="34" charset="0"/>
              </a:rPr>
              <a:t>Technical protocols:</a:t>
            </a:r>
          </a:p>
          <a:p>
            <a:pPr lvl="1"/>
            <a:r>
              <a:rPr lang="en-US" sz="1600" dirty="0" smtClean="0">
                <a:sym typeface="Huawei Sans" panose="020C0503030203020204" pitchFamily="34" charset="0"/>
              </a:rPr>
              <a:t>SNMP</a:t>
            </a:r>
          </a:p>
          <a:p>
            <a:pPr lvl="1"/>
            <a:r>
              <a:rPr lang="en-US" sz="1600" dirty="0" smtClean="0">
                <a:sym typeface="Huawei Sans" panose="020C0503030203020204" pitchFamily="34" charset="0"/>
              </a:rPr>
              <a:t>NETCONF</a:t>
            </a:r>
          </a:p>
          <a:p>
            <a:pPr lvl="1"/>
            <a:r>
              <a:rPr lang="en-US" sz="1600" dirty="0" smtClean="0">
                <a:sym typeface="Huawei Sans" panose="020C0503030203020204" pitchFamily="34" charset="0"/>
              </a:rPr>
              <a:t>LLDP</a:t>
            </a:r>
          </a:p>
          <a:p>
            <a:pPr lvl="1"/>
            <a:endParaRPr lang="en-US" altLang="zh-CN" sz="1600" dirty="0" smtClean="0">
              <a:sym typeface="Huawei Sans" panose="020C0503030203020204" pitchFamily="34" charset="0"/>
            </a:endParaRPr>
          </a:p>
          <a:p>
            <a:pPr lvl="1"/>
            <a:endParaRPr lang="en-US" altLang="zh-CN" sz="1600" dirty="0" smtClean="0">
              <a:sym typeface="Huawei Sans" panose="020C0503030203020204" pitchFamily="34" charset="0"/>
            </a:endParaRPr>
          </a:p>
          <a:p>
            <a:pPr lvl="1"/>
            <a:endParaRPr lang="en-US" altLang="zh-CN" sz="1600" dirty="0" smtClean="0">
              <a:sym typeface="Huawei Sans" panose="020C0503030203020204" pitchFamily="34" charset="0"/>
            </a:endParaRPr>
          </a:p>
          <a:p>
            <a:pPr lvl="1"/>
            <a:endParaRPr lang="en-US" altLang="zh-CN" sz="1600" dirty="0" smtClean="0">
              <a:sym typeface="Huawei Sans" panose="020C0503030203020204" pitchFamily="34" charset="0"/>
            </a:endParaRPr>
          </a:p>
          <a:p>
            <a:pPr lvl="1"/>
            <a:endParaRPr lang="en-US" altLang="zh-CN" sz="1600" dirty="0">
              <a:sym typeface="Huawei Sans" panose="020C0503030203020204" pitchFamily="34" charset="0"/>
            </a:endParaRPr>
          </a:p>
        </p:txBody>
      </p:sp>
      <p:cxnSp>
        <p:nvCxnSpPr>
          <p:cNvPr id="65" name="直接连接符 64">
            <a:extLst>
              <a:ext uri="{FF2B5EF4-FFF2-40B4-BE49-F238E27FC236}">
                <a16:creationId xmlns="" xmlns:a16="http://schemas.microsoft.com/office/drawing/2014/main" id="{BDEB487C-E59C-477F-A116-64A1EE997E7C}"/>
              </a:ext>
            </a:extLst>
          </p:cNvPr>
          <p:cNvCxnSpPr/>
          <p:nvPr/>
        </p:nvCxnSpPr>
        <p:spPr>
          <a:xfrm>
            <a:off x="1519998" y="3787250"/>
            <a:ext cx="1176356" cy="2265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圆角矩形 13">
            <a:extLst>
              <a:ext uri="{FF2B5EF4-FFF2-40B4-BE49-F238E27FC236}">
                <a16:creationId xmlns="" xmlns:a16="http://schemas.microsoft.com/office/drawing/2014/main" id="{4823737D-0CBF-4A01-AE17-23C55597D371}"/>
              </a:ext>
            </a:extLst>
          </p:cNvPr>
          <p:cNvSpPr/>
          <p:nvPr/>
        </p:nvSpPr>
        <p:spPr bwMode="auto">
          <a:xfrm>
            <a:off x="765035" y="3506701"/>
            <a:ext cx="5021841" cy="985791"/>
          </a:xfrm>
          <a:prstGeom prst="roundRect">
            <a:avLst>
              <a:gd name="adj" fmla="val 5828"/>
            </a:avLst>
          </a:prstGeom>
          <a:noFill/>
          <a:ln w="9525">
            <a:solidFill>
              <a:schemeClr val="bg1">
                <a:lumMod val="85000"/>
              </a:scheme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14">
            <a:extLst>
              <a:ext uri="{FF2B5EF4-FFF2-40B4-BE49-F238E27FC236}">
                <a16:creationId xmlns="" xmlns:a16="http://schemas.microsoft.com/office/drawing/2014/main" id="{8AFC9AA4-7264-43B5-A030-B95EFD3CDAB9}"/>
              </a:ext>
            </a:extLst>
          </p:cNvPr>
          <p:cNvSpPr/>
          <p:nvPr/>
        </p:nvSpPr>
        <p:spPr bwMode="auto">
          <a:xfrm>
            <a:off x="747764" y="4561044"/>
            <a:ext cx="1948590" cy="1063244"/>
          </a:xfrm>
          <a:prstGeom prst="roundRect">
            <a:avLst>
              <a:gd name="adj" fmla="val 3327"/>
            </a:avLst>
          </a:prstGeom>
          <a:noFill/>
          <a:ln w="9525">
            <a:solidFill>
              <a:schemeClr val="bg1">
                <a:lumMod val="85000"/>
              </a:scheme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a:extLst>
              <a:ext uri="{FF2B5EF4-FFF2-40B4-BE49-F238E27FC236}">
                <a16:creationId xmlns="" xmlns:a16="http://schemas.microsoft.com/office/drawing/2014/main" id="{A5E6E762-8725-4E20-9A37-52581AE72259}"/>
              </a:ext>
            </a:extLst>
          </p:cNvPr>
          <p:cNvCxnSpPr/>
          <p:nvPr/>
        </p:nvCxnSpPr>
        <p:spPr>
          <a:xfrm>
            <a:off x="1524690" y="3739384"/>
            <a:ext cx="656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C7E87230-1617-4D7F-958A-A551577928FC}"/>
              </a:ext>
            </a:extLst>
          </p:cNvPr>
          <p:cNvCxnSpPr/>
          <p:nvPr/>
        </p:nvCxnSpPr>
        <p:spPr>
          <a:xfrm>
            <a:off x="2934390" y="4013793"/>
            <a:ext cx="656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2F7DBF6D-0AE3-49BF-A6E8-8E09C8AC0DF7}"/>
              </a:ext>
            </a:extLst>
          </p:cNvPr>
          <p:cNvCxnSpPr/>
          <p:nvPr/>
        </p:nvCxnSpPr>
        <p:spPr>
          <a:xfrm>
            <a:off x="2934390" y="4356842"/>
            <a:ext cx="656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2F151D9C-1809-4189-BC9E-3343139F9A54}"/>
              </a:ext>
            </a:extLst>
          </p:cNvPr>
          <p:cNvCxnSpPr/>
          <p:nvPr/>
        </p:nvCxnSpPr>
        <p:spPr>
          <a:xfrm>
            <a:off x="4344090" y="3739384"/>
            <a:ext cx="656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227C7297-84E7-432E-9EB9-78EF52BF4121}"/>
              </a:ext>
            </a:extLst>
          </p:cNvPr>
          <p:cNvCxnSpPr/>
          <p:nvPr/>
        </p:nvCxnSpPr>
        <p:spPr>
          <a:xfrm>
            <a:off x="2815372" y="4120709"/>
            <a:ext cx="0" cy="1292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68C280F9-52EF-41E7-9CA0-6A376F531F2A}"/>
              </a:ext>
            </a:extLst>
          </p:cNvPr>
          <p:cNvCxnSpPr/>
          <p:nvPr/>
        </p:nvCxnSpPr>
        <p:spPr>
          <a:xfrm>
            <a:off x="3709814" y="4120709"/>
            <a:ext cx="0" cy="1292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0290C417-4049-446D-BEEB-B76C92EE13EF}"/>
              </a:ext>
            </a:extLst>
          </p:cNvPr>
          <p:cNvCxnSpPr/>
          <p:nvPr/>
        </p:nvCxnSpPr>
        <p:spPr>
          <a:xfrm>
            <a:off x="2422507" y="3743530"/>
            <a:ext cx="1176356" cy="2265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5" name="组合 84">
            <a:extLst>
              <a:ext uri="{FF2B5EF4-FFF2-40B4-BE49-F238E27FC236}">
                <a16:creationId xmlns="" xmlns:a16="http://schemas.microsoft.com/office/drawing/2014/main" id="{6F7634D0-3A75-4641-A090-92924630F182}"/>
              </a:ext>
            </a:extLst>
          </p:cNvPr>
          <p:cNvGrpSpPr/>
          <p:nvPr/>
        </p:nvGrpSpPr>
        <p:grpSpPr>
          <a:xfrm flipH="1">
            <a:off x="2921631" y="3743530"/>
            <a:ext cx="2078865" cy="270263"/>
            <a:chOff x="3839246" y="3222232"/>
            <a:chExt cx="2078865" cy="270263"/>
          </a:xfrm>
        </p:grpSpPr>
        <p:cxnSp>
          <p:nvCxnSpPr>
            <p:cNvPr id="86" name="直接连接符 85">
              <a:extLst>
                <a:ext uri="{FF2B5EF4-FFF2-40B4-BE49-F238E27FC236}">
                  <a16:creationId xmlns="" xmlns:a16="http://schemas.microsoft.com/office/drawing/2014/main" id="{FF59124E-39F0-41A7-A046-7AA9AEC3A372}"/>
                </a:ext>
              </a:extLst>
            </p:cNvPr>
            <p:cNvCxnSpPr/>
            <p:nvPr/>
          </p:nvCxnSpPr>
          <p:spPr>
            <a:xfrm>
              <a:off x="3839246" y="3265952"/>
              <a:ext cx="1176356" cy="2265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4D909DA4-9006-4F53-AAB0-91F47DD32434}"/>
                </a:ext>
              </a:extLst>
            </p:cNvPr>
            <p:cNvCxnSpPr/>
            <p:nvPr/>
          </p:nvCxnSpPr>
          <p:spPr>
            <a:xfrm>
              <a:off x="4741755" y="3222232"/>
              <a:ext cx="1176356" cy="2265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91" name="直接连接符 90">
            <a:extLst>
              <a:ext uri="{FF2B5EF4-FFF2-40B4-BE49-F238E27FC236}">
                <a16:creationId xmlns="" xmlns:a16="http://schemas.microsoft.com/office/drawing/2014/main" id="{D5F50E79-DD68-4CE1-AD4A-1F0524798EBA}"/>
              </a:ext>
            </a:extLst>
          </p:cNvPr>
          <p:cNvCxnSpPr>
            <a:cxnSpLocks/>
          </p:cNvCxnSpPr>
          <p:nvPr/>
        </p:nvCxnSpPr>
        <p:spPr>
          <a:xfrm flipH="1">
            <a:off x="1642206" y="4448886"/>
            <a:ext cx="1173166" cy="4741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758413D6-8DF2-49C1-91FA-D207191F0BC6}"/>
              </a:ext>
            </a:extLst>
          </p:cNvPr>
          <p:cNvCxnSpPr>
            <a:cxnSpLocks/>
          </p:cNvCxnSpPr>
          <p:nvPr/>
        </p:nvCxnSpPr>
        <p:spPr>
          <a:xfrm flipH="1">
            <a:off x="2536648" y="4448886"/>
            <a:ext cx="1173166" cy="4741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2" name="Freeform 159">
            <a:extLst>
              <a:ext uri="{FF2B5EF4-FFF2-40B4-BE49-F238E27FC236}">
                <a16:creationId xmlns="" xmlns:a16="http://schemas.microsoft.com/office/drawing/2014/main" id="{0F261B72-261A-4EE2-B538-E1C7E761A3A1}"/>
              </a:ext>
            </a:extLst>
          </p:cNvPr>
          <p:cNvSpPr/>
          <p:nvPr/>
        </p:nvSpPr>
        <p:spPr>
          <a:xfrm flipH="1">
            <a:off x="981072" y="3915273"/>
            <a:ext cx="830973" cy="5154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50BFE9"/>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Active DC</a:t>
            </a:r>
          </a:p>
        </p:txBody>
      </p:sp>
      <p:sp>
        <p:nvSpPr>
          <p:cNvPr id="161" name="Freeform 159">
            <a:extLst>
              <a:ext uri="{FF2B5EF4-FFF2-40B4-BE49-F238E27FC236}">
                <a16:creationId xmlns="" xmlns:a16="http://schemas.microsoft.com/office/drawing/2014/main" id="{BF2405AC-3A47-4EA5-89AE-BE9132516DCB}"/>
              </a:ext>
            </a:extLst>
          </p:cNvPr>
          <p:cNvSpPr/>
          <p:nvPr/>
        </p:nvSpPr>
        <p:spPr>
          <a:xfrm flipH="1">
            <a:off x="4355030" y="3915273"/>
            <a:ext cx="939174" cy="5154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50BFE9"/>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Standby DC</a:t>
            </a:r>
          </a:p>
        </p:txBody>
      </p:sp>
      <p:cxnSp>
        <p:nvCxnSpPr>
          <p:cNvPr id="168" name="直接连接符 167">
            <a:extLst>
              <a:ext uri="{FF2B5EF4-FFF2-40B4-BE49-F238E27FC236}">
                <a16:creationId xmlns="" xmlns:a16="http://schemas.microsoft.com/office/drawing/2014/main" id="{0734CC33-B018-4518-8537-C25FE0072DBF}"/>
              </a:ext>
            </a:extLst>
          </p:cNvPr>
          <p:cNvCxnSpPr/>
          <p:nvPr/>
        </p:nvCxnSpPr>
        <p:spPr>
          <a:xfrm>
            <a:off x="1761224" y="5029942"/>
            <a:ext cx="656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 xmlns:a16="http://schemas.microsoft.com/office/drawing/2014/main" id="{5BFB7B49-0BBC-4410-AA68-A9106ACB5F99}"/>
              </a:ext>
            </a:extLst>
          </p:cNvPr>
          <p:cNvCxnSpPr/>
          <p:nvPr/>
        </p:nvCxnSpPr>
        <p:spPr>
          <a:xfrm>
            <a:off x="4245265" y="5029942"/>
            <a:ext cx="6564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2" name="圆角矩形 14">
            <a:extLst>
              <a:ext uri="{FF2B5EF4-FFF2-40B4-BE49-F238E27FC236}">
                <a16:creationId xmlns="" xmlns:a16="http://schemas.microsoft.com/office/drawing/2014/main" id="{F657ADB9-32A2-48DF-A9B8-46918368C949}"/>
              </a:ext>
            </a:extLst>
          </p:cNvPr>
          <p:cNvSpPr/>
          <p:nvPr/>
        </p:nvSpPr>
        <p:spPr bwMode="auto">
          <a:xfrm>
            <a:off x="3943077" y="4561044"/>
            <a:ext cx="1820594" cy="1063244"/>
          </a:xfrm>
          <a:prstGeom prst="roundRect">
            <a:avLst>
              <a:gd name="adj" fmla="val 3327"/>
            </a:avLst>
          </a:prstGeom>
          <a:noFill/>
          <a:ln w="9525">
            <a:solidFill>
              <a:schemeClr val="bg1">
                <a:lumMod val="85000"/>
              </a:scheme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文本框 172">
            <a:extLst>
              <a:ext uri="{FF2B5EF4-FFF2-40B4-BE49-F238E27FC236}">
                <a16:creationId xmlns="" xmlns:a16="http://schemas.microsoft.com/office/drawing/2014/main" id="{F00AC886-E63C-4C9C-AC17-81ED3C155A92}"/>
              </a:ext>
            </a:extLst>
          </p:cNvPr>
          <p:cNvSpPr txBox="1"/>
          <p:nvPr/>
        </p:nvSpPr>
        <p:spPr>
          <a:xfrm>
            <a:off x="1011786" y="5349912"/>
            <a:ext cx="721920" cy="318924"/>
          </a:xfrm>
          <a:prstGeom prst="rect">
            <a:avLst/>
          </a:prstGeom>
          <a:noFill/>
        </p:spPr>
        <p:txBody>
          <a:bodyPr wrap="square" lIns="36000" tIns="36000" rIns="36000" bIns="36000" rtlCol="0">
            <a:noAutofit/>
          </a:bodyPr>
          <a:lstStyle>
            <a:defPPr>
              <a:defRPr lang="en-US"/>
            </a:defPPr>
            <a:lvl1pPr marR="0" lvl="0" indent="0" defTabSz="914400" fontAlgn="auto">
              <a:lnSpc>
                <a:spcPct val="100000"/>
              </a:lnSpc>
              <a:spcBef>
                <a:spcPts val="0"/>
              </a:spcBef>
              <a:spcAft>
                <a:spcPts val="0"/>
              </a:spcAft>
              <a:buClrTx/>
              <a:buSzTx/>
              <a:buFontTx/>
              <a:buNone/>
              <a:tabLst/>
              <a:defRPr kumimoji="0" sz="1200" b="0" i="0" u="none" strike="noStrike" kern="0" cap="none" spc="0" normalizeH="0" baseline="0">
                <a:ln>
                  <a:noFill/>
                </a:ln>
                <a:solidFill>
                  <a:srgbClr val="1D1D1A">
                    <a:lumMod val="75000"/>
                    <a:lumOff val="25000"/>
                  </a:srgbClr>
                </a:solidFill>
                <a:effectLst/>
                <a:uLnTx/>
                <a:uFillTx/>
                <a:latin typeface="方正兰亭中黑简体" panose="02000000000000000000" pitchFamily="2" charset="-122"/>
                <a:ea typeface="方正兰亭中黑简体" panose="02000000000000000000" pitchFamily="2" charset="-122"/>
              </a:defRPr>
            </a:lvl1pPr>
          </a:lstStyle>
          <a:p>
            <a:pP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174" name="文本框 173">
            <a:extLst>
              <a:ext uri="{FF2B5EF4-FFF2-40B4-BE49-F238E27FC236}">
                <a16:creationId xmlns="" xmlns:a16="http://schemas.microsoft.com/office/drawing/2014/main" id="{A43D138E-7D47-4B24-BBE5-00FA6D53EDE7}"/>
              </a:ext>
            </a:extLst>
          </p:cNvPr>
          <p:cNvSpPr txBox="1"/>
          <p:nvPr/>
        </p:nvSpPr>
        <p:spPr>
          <a:xfrm>
            <a:off x="4705389" y="5349912"/>
            <a:ext cx="721920" cy="318924"/>
          </a:xfrm>
          <a:prstGeom prst="rect">
            <a:avLst/>
          </a:prstGeom>
          <a:noFill/>
        </p:spPr>
        <p:txBody>
          <a:bodyPr wrap="square" lIns="36000" tIns="36000" rIns="36000" bIns="36000" rtlCol="0">
            <a:noAutofit/>
          </a:bodyPr>
          <a:lstStyle>
            <a:defPPr>
              <a:defRPr lang="en-US"/>
            </a:defPPr>
            <a:lvl1pPr marR="0" lvl="0" indent="0" defTabSz="914400" fontAlgn="auto">
              <a:lnSpc>
                <a:spcPct val="100000"/>
              </a:lnSpc>
              <a:spcBef>
                <a:spcPts val="0"/>
              </a:spcBef>
              <a:spcAft>
                <a:spcPts val="0"/>
              </a:spcAft>
              <a:buClrTx/>
              <a:buSzTx/>
              <a:buFontTx/>
              <a:buNone/>
              <a:tabLst/>
              <a:defRPr kumimoji="0" sz="1200" b="0" i="0" u="none" strike="noStrike" kern="0" cap="none" spc="0" normalizeH="0" baseline="0">
                <a:ln>
                  <a:noFill/>
                </a:ln>
                <a:solidFill>
                  <a:srgbClr val="1D1D1A">
                    <a:lumMod val="75000"/>
                    <a:lumOff val="25000"/>
                  </a:srgbClr>
                </a:solidFill>
                <a:effectLst/>
                <a:uLnTx/>
                <a:uFillTx/>
                <a:latin typeface="方正兰亭中黑简体" panose="02000000000000000000" pitchFamily="2" charset="-122"/>
                <a:ea typeface="方正兰亭中黑简体" panose="02000000000000000000" pitchFamily="2" charset="-122"/>
              </a:defRPr>
            </a:lvl1pPr>
          </a:lstStyle>
          <a:p>
            <a:pP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Branch</a:t>
            </a:r>
          </a:p>
        </p:txBody>
      </p:sp>
      <p:cxnSp>
        <p:nvCxnSpPr>
          <p:cNvPr id="177" name="直接连接符 176">
            <a:extLst>
              <a:ext uri="{FF2B5EF4-FFF2-40B4-BE49-F238E27FC236}">
                <a16:creationId xmlns="" xmlns:a16="http://schemas.microsoft.com/office/drawing/2014/main" id="{D00D2094-7A3C-4763-BAFD-E8EAC85F1AE8}"/>
              </a:ext>
            </a:extLst>
          </p:cNvPr>
          <p:cNvCxnSpPr>
            <a:cxnSpLocks/>
          </p:cNvCxnSpPr>
          <p:nvPr/>
        </p:nvCxnSpPr>
        <p:spPr>
          <a:xfrm>
            <a:off x="2815372" y="4463758"/>
            <a:ext cx="1310875" cy="45926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 xmlns:a16="http://schemas.microsoft.com/office/drawing/2014/main" id="{6F8C0685-F686-45AD-96F8-52830BBABFFF}"/>
              </a:ext>
            </a:extLst>
          </p:cNvPr>
          <p:cNvCxnSpPr>
            <a:cxnSpLocks/>
          </p:cNvCxnSpPr>
          <p:nvPr/>
        </p:nvCxnSpPr>
        <p:spPr>
          <a:xfrm>
            <a:off x="3709814" y="4463758"/>
            <a:ext cx="1310875" cy="45926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3" name="文本框 182">
            <a:extLst>
              <a:ext uri="{FF2B5EF4-FFF2-40B4-BE49-F238E27FC236}">
                <a16:creationId xmlns="" xmlns:a16="http://schemas.microsoft.com/office/drawing/2014/main" id="{A0851710-4643-47A6-91EE-021FCDE88220}"/>
              </a:ext>
            </a:extLst>
          </p:cNvPr>
          <p:cNvSpPr txBox="1"/>
          <p:nvPr/>
        </p:nvSpPr>
        <p:spPr>
          <a:xfrm>
            <a:off x="1074160" y="1393608"/>
            <a:ext cx="4338708" cy="369332"/>
          </a:xfrm>
          <a:prstGeom prst="rect">
            <a:avLst/>
          </a:prstGeom>
          <a:noFill/>
          <a:ln>
            <a:solidFill>
              <a:srgbClr val="00B0F0"/>
            </a:solidFill>
          </a:ln>
        </p:spPr>
        <p:txBody>
          <a:bodyPr wrap="squar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WAN controller</a:t>
            </a:r>
          </a:p>
        </p:txBody>
      </p:sp>
      <p:grpSp>
        <p:nvGrpSpPr>
          <p:cNvPr id="189" name="组合 188">
            <a:extLst>
              <a:ext uri="{FF2B5EF4-FFF2-40B4-BE49-F238E27FC236}">
                <a16:creationId xmlns="" xmlns:a16="http://schemas.microsoft.com/office/drawing/2014/main" id="{5ED89361-BD5B-4B53-881B-EB0593EB07DF}"/>
              </a:ext>
            </a:extLst>
          </p:cNvPr>
          <p:cNvGrpSpPr/>
          <p:nvPr/>
        </p:nvGrpSpPr>
        <p:grpSpPr>
          <a:xfrm>
            <a:off x="2964790" y="2066797"/>
            <a:ext cx="515258" cy="126848"/>
            <a:chOff x="2609238" y="2255480"/>
            <a:chExt cx="683533" cy="168275"/>
          </a:xfrm>
        </p:grpSpPr>
        <p:sp>
          <p:nvSpPr>
            <p:cNvPr id="184" name="椭圆 183">
              <a:extLst>
                <a:ext uri="{FF2B5EF4-FFF2-40B4-BE49-F238E27FC236}">
                  <a16:creationId xmlns="" xmlns:a16="http://schemas.microsoft.com/office/drawing/2014/main" id="{7F702FBD-D1B3-40A7-8D4B-863F7AC124D5}"/>
                </a:ext>
              </a:extLst>
            </p:cNvPr>
            <p:cNvSpPr/>
            <p:nvPr/>
          </p:nvSpPr>
          <p:spPr>
            <a:xfrm>
              <a:off x="2609238"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椭圆 184">
              <a:extLst>
                <a:ext uri="{FF2B5EF4-FFF2-40B4-BE49-F238E27FC236}">
                  <a16:creationId xmlns="" xmlns:a16="http://schemas.microsoft.com/office/drawing/2014/main" id="{2AC8864D-F414-4C19-8FE5-A2F838DC5555}"/>
                </a:ext>
              </a:extLst>
            </p:cNvPr>
            <p:cNvSpPr/>
            <p:nvPr/>
          </p:nvSpPr>
          <p:spPr>
            <a:xfrm>
              <a:off x="3124496"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7" name="直接连接符 186">
              <a:extLst>
                <a:ext uri="{FF2B5EF4-FFF2-40B4-BE49-F238E27FC236}">
                  <a16:creationId xmlns="" xmlns:a16="http://schemas.microsoft.com/office/drawing/2014/main" id="{5E0A306E-DAC9-401F-A74E-D57C9915FF61}"/>
                </a:ext>
              </a:extLst>
            </p:cNvPr>
            <p:cNvCxnSpPr>
              <a:cxnSpLocks/>
              <a:stCxn id="184" idx="6"/>
              <a:endCxn id="185" idx="2"/>
            </p:cNvCxnSpPr>
            <p:nvPr/>
          </p:nvCxnSpPr>
          <p:spPr>
            <a:xfrm>
              <a:off x="2777513" y="2339618"/>
              <a:ext cx="346983"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90" name="组合 189">
            <a:extLst>
              <a:ext uri="{FF2B5EF4-FFF2-40B4-BE49-F238E27FC236}">
                <a16:creationId xmlns="" xmlns:a16="http://schemas.microsoft.com/office/drawing/2014/main" id="{B24B0769-240D-4366-A0BF-5C0BE56C85F9}"/>
              </a:ext>
            </a:extLst>
          </p:cNvPr>
          <p:cNvGrpSpPr/>
          <p:nvPr/>
        </p:nvGrpSpPr>
        <p:grpSpPr>
          <a:xfrm>
            <a:off x="2964790" y="2402077"/>
            <a:ext cx="515258" cy="126848"/>
            <a:chOff x="2609238" y="2255480"/>
            <a:chExt cx="683533" cy="168275"/>
          </a:xfrm>
        </p:grpSpPr>
        <p:sp>
          <p:nvSpPr>
            <p:cNvPr id="191" name="椭圆 190">
              <a:extLst>
                <a:ext uri="{FF2B5EF4-FFF2-40B4-BE49-F238E27FC236}">
                  <a16:creationId xmlns="" xmlns:a16="http://schemas.microsoft.com/office/drawing/2014/main" id="{25980C9B-7EF1-479A-89D3-D173C69C29A0}"/>
                </a:ext>
              </a:extLst>
            </p:cNvPr>
            <p:cNvSpPr/>
            <p:nvPr/>
          </p:nvSpPr>
          <p:spPr>
            <a:xfrm>
              <a:off x="2609238"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椭圆 191">
              <a:extLst>
                <a:ext uri="{FF2B5EF4-FFF2-40B4-BE49-F238E27FC236}">
                  <a16:creationId xmlns="" xmlns:a16="http://schemas.microsoft.com/office/drawing/2014/main" id="{CBAF11AB-F301-4A47-B50E-D912EAB33FB0}"/>
                </a:ext>
              </a:extLst>
            </p:cNvPr>
            <p:cNvSpPr/>
            <p:nvPr/>
          </p:nvSpPr>
          <p:spPr>
            <a:xfrm>
              <a:off x="3124496"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3" name="直接连接符 192">
              <a:extLst>
                <a:ext uri="{FF2B5EF4-FFF2-40B4-BE49-F238E27FC236}">
                  <a16:creationId xmlns="" xmlns:a16="http://schemas.microsoft.com/office/drawing/2014/main" id="{C52FBD9F-229E-45A9-9DB8-31F57BFAEFA5}"/>
                </a:ext>
              </a:extLst>
            </p:cNvPr>
            <p:cNvCxnSpPr>
              <a:cxnSpLocks/>
              <a:stCxn id="191" idx="6"/>
              <a:endCxn id="192" idx="2"/>
            </p:cNvCxnSpPr>
            <p:nvPr/>
          </p:nvCxnSpPr>
          <p:spPr>
            <a:xfrm>
              <a:off x="2777513" y="2339618"/>
              <a:ext cx="346983"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94" name="组合 193">
            <a:extLst>
              <a:ext uri="{FF2B5EF4-FFF2-40B4-BE49-F238E27FC236}">
                <a16:creationId xmlns="" xmlns:a16="http://schemas.microsoft.com/office/drawing/2014/main" id="{5E614248-14BA-41DE-B71C-AF8B98D65B15}"/>
              </a:ext>
            </a:extLst>
          </p:cNvPr>
          <p:cNvGrpSpPr/>
          <p:nvPr/>
        </p:nvGrpSpPr>
        <p:grpSpPr>
          <a:xfrm>
            <a:off x="2272456" y="2699257"/>
            <a:ext cx="515258" cy="126848"/>
            <a:chOff x="2609238" y="2255480"/>
            <a:chExt cx="683533" cy="168275"/>
          </a:xfrm>
        </p:grpSpPr>
        <p:sp>
          <p:nvSpPr>
            <p:cNvPr id="195" name="椭圆 194">
              <a:extLst>
                <a:ext uri="{FF2B5EF4-FFF2-40B4-BE49-F238E27FC236}">
                  <a16:creationId xmlns="" xmlns:a16="http://schemas.microsoft.com/office/drawing/2014/main" id="{3632DA2A-7E91-4DD5-AA00-F521B650056F}"/>
                </a:ext>
              </a:extLst>
            </p:cNvPr>
            <p:cNvSpPr/>
            <p:nvPr/>
          </p:nvSpPr>
          <p:spPr>
            <a:xfrm>
              <a:off x="2609238"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椭圆 195">
              <a:extLst>
                <a:ext uri="{FF2B5EF4-FFF2-40B4-BE49-F238E27FC236}">
                  <a16:creationId xmlns="" xmlns:a16="http://schemas.microsoft.com/office/drawing/2014/main" id="{11F1F7A2-C3C5-450E-9C46-E98A30436477}"/>
                </a:ext>
              </a:extLst>
            </p:cNvPr>
            <p:cNvSpPr/>
            <p:nvPr/>
          </p:nvSpPr>
          <p:spPr>
            <a:xfrm>
              <a:off x="3124496"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7" name="直接连接符 196">
              <a:extLst>
                <a:ext uri="{FF2B5EF4-FFF2-40B4-BE49-F238E27FC236}">
                  <a16:creationId xmlns="" xmlns:a16="http://schemas.microsoft.com/office/drawing/2014/main" id="{FA544282-7978-4DC1-830B-1C818129D291}"/>
                </a:ext>
              </a:extLst>
            </p:cNvPr>
            <p:cNvCxnSpPr>
              <a:cxnSpLocks/>
              <a:stCxn id="195" idx="6"/>
              <a:endCxn id="196" idx="2"/>
            </p:cNvCxnSpPr>
            <p:nvPr/>
          </p:nvCxnSpPr>
          <p:spPr>
            <a:xfrm>
              <a:off x="2777513" y="2339618"/>
              <a:ext cx="346983"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98" name="组合 197">
            <a:extLst>
              <a:ext uri="{FF2B5EF4-FFF2-40B4-BE49-F238E27FC236}">
                <a16:creationId xmlns="" xmlns:a16="http://schemas.microsoft.com/office/drawing/2014/main" id="{B8C40DC1-EBA6-45F1-BFA6-AD40D00EDFF7}"/>
              </a:ext>
            </a:extLst>
          </p:cNvPr>
          <p:cNvGrpSpPr/>
          <p:nvPr/>
        </p:nvGrpSpPr>
        <p:grpSpPr>
          <a:xfrm>
            <a:off x="3736943" y="2699257"/>
            <a:ext cx="515258" cy="126848"/>
            <a:chOff x="2609238" y="2255480"/>
            <a:chExt cx="683533" cy="168275"/>
          </a:xfrm>
        </p:grpSpPr>
        <p:sp>
          <p:nvSpPr>
            <p:cNvPr id="199" name="椭圆 198">
              <a:extLst>
                <a:ext uri="{FF2B5EF4-FFF2-40B4-BE49-F238E27FC236}">
                  <a16:creationId xmlns="" xmlns:a16="http://schemas.microsoft.com/office/drawing/2014/main" id="{FE3E6AE6-F403-467A-9795-FE00AAFDD38E}"/>
                </a:ext>
              </a:extLst>
            </p:cNvPr>
            <p:cNvSpPr/>
            <p:nvPr/>
          </p:nvSpPr>
          <p:spPr>
            <a:xfrm>
              <a:off x="2609238"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椭圆 199">
              <a:extLst>
                <a:ext uri="{FF2B5EF4-FFF2-40B4-BE49-F238E27FC236}">
                  <a16:creationId xmlns="" xmlns:a16="http://schemas.microsoft.com/office/drawing/2014/main" id="{D4ED1B5B-04C0-49DE-8EF8-1F22AB4B0132}"/>
                </a:ext>
              </a:extLst>
            </p:cNvPr>
            <p:cNvSpPr/>
            <p:nvPr/>
          </p:nvSpPr>
          <p:spPr>
            <a:xfrm>
              <a:off x="3124496"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1" name="直接连接符 200">
              <a:extLst>
                <a:ext uri="{FF2B5EF4-FFF2-40B4-BE49-F238E27FC236}">
                  <a16:creationId xmlns="" xmlns:a16="http://schemas.microsoft.com/office/drawing/2014/main" id="{DF077103-DD62-4256-8330-E800766D531A}"/>
                </a:ext>
              </a:extLst>
            </p:cNvPr>
            <p:cNvCxnSpPr>
              <a:cxnSpLocks/>
              <a:stCxn id="199" idx="6"/>
              <a:endCxn id="200" idx="2"/>
            </p:cNvCxnSpPr>
            <p:nvPr/>
          </p:nvCxnSpPr>
          <p:spPr>
            <a:xfrm>
              <a:off x="2777513" y="2339618"/>
              <a:ext cx="346983"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207" name="组合 206">
            <a:extLst>
              <a:ext uri="{FF2B5EF4-FFF2-40B4-BE49-F238E27FC236}">
                <a16:creationId xmlns="" xmlns:a16="http://schemas.microsoft.com/office/drawing/2014/main" id="{EAE8DEF4-4B80-4DCB-8A02-3CB0513DFC71}"/>
              </a:ext>
            </a:extLst>
          </p:cNvPr>
          <p:cNvGrpSpPr/>
          <p:nvPr/>
        </p:nvGrpSpPr>
        <p:grpSpPr>
          <a:xfrm>
            <a:off x="2257512" y="1723897"/>
            <a:ext cx="515258" cy="126848"/>
            <a:chOff x="2609238" y="2255480"/>
            <a:chExt cx="683533" cy="168275"/>
          </a:xfrm>
        </p:grpSpPr>
        <p:sp>
          <p:nvSpPr>
            <p:cNvPr id="208" name="椭圆 207">
              <a:extLst>
                <a:ext uri="{FF2B5EF4-FFF2-40B4-BE49-F238E27FC236}">
                  <a16:creationId xmlns="" xmlns:a16="http://schemas.microsoft.com/office/drawing/2014/main" id="{7E3B5E7F-3AD7-43B9-9243-750E94084731}"/>
                </a:ext>
              </a:extLst>
            </p:cNvPr>
            <p:cNvSpPr/>
            <p:nvPr/>
          </p:nvSpPr>
          <p:spPr>
            <a:xfrm>
              <a:off x="2609238"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椭圆 208">
              <a:extLst>
                <a:ext uri="{FF2B5EF4-FFF2-40B4-BE49-F238E27FC236}">
                  <a16:creationId xmlns="" xmlns:a16="http://schemas.microsoft.com/office/drawing/2014/main" id="{E165FF1B-AAC9-4C47-BCB1-C641C293DD78}"/>
                </a:ext>
              </a:extLst>
            </p:cNvPr>
            <p:cNvSpPr/>
            <p:nvPr/>
          </p:nvSpPr>
          <p:spPr>
            <a:xfrm>
              <a:off x="3124496"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0" name="直接连接符 209">
              <a:extLst>
                <a:ext uri="{FF2B5EF4-FFF2-40B4-BE49-F238E27FC236}">
                  <a16:creationId xmlns="" xmlns:a16="http://schemas.microsoft.com/office/drawing/2014/main" id="{413ABDF8-8776-490D-BB7F-E753F19E4FD1}"/>
                </a:ext>
              </a:extLst>
            </p:cNvPr>
            <p:cNvCxnSpPr>
              <a:cxnSpLocks/>
              <a:stCxn id="208" idx="6"/>
              <a:endCxn id="209" idx="2"/>
            </p:cNvCxnSpPr>
            <p:nvPr/>
          </p:nvCxnSpPr>
          <p:spPr>
            <a:xfrm>
              <a:off x="2777513" y="2339618"/>
              <a:ext cx="346983"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211" name="组合 210">
            <a:extLst>
              <a:ext uri="{FF2B5EF4-FFF2-40B4-BE49-F238E27FC236}">
                <a16:creationId xmlns="" xmlns:a16="http://schemas.microsoft.com/office/drawing/2014/main" id="{2BA59E2B-2F32-48D0-9C68-8A472EDB887F}"/>
              </a:ext>
            </a:extLst>
          </p:cNvPr>
          <p:cNvGrpSpPr/>
          <p:nvPr/>
        </p:nvGrpSpPr>
        <p:grpSpPr>
          <a:xfrm>
            <a:off x="3736942" y="1723897"/>
            <a:ext cx="515258" cy="126848"/>
            <a:chOff x="2609238" y="2255480"/>
            <a:chExt cx="683533" cy="168275"/>
          </a:xfrm>
        </p:grpSpPr>
        <p:sp>
          <p:nvSpPr>
            <p:cNvPr id="212" name="椭圆 211">
              <a:extLst>
                <a:ext uri="{FF2B5EF4-FFF2-40B4-BE49-F238E27FC236}">
                  <a16:creationId xmlns="" xmlns:a16="http://schemas.microsoft.com/office/drawing/2014/main" id="{A98D36E6-715F-48AA-8F63-D9BB2C766340}"/>
                </a:ext>
              </a:extLst>
            </p:cNvPr>
            <p:cNvSpPr/>
            <p:nvPr/>
          </p:nvSpPr>
          <p:spPr>
            <a:xfrm>
              <a:off x="2609238"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椭圆 212">
              <a:extLst>
                <a:ext uri="{FF2B5EF4-FFF2-40B4-BE49-F238E27FC236}">
                  <a16:creationId xmlns="" xmlns:a16="http://schemas.microsoft.com/office/drawing/2014/main" id="{73A72A26-743E-4B0E-B850-51E823DC07C5}"/>
                </a:ext>
              </a:extLst>
            </p:cNvPr>
            <p:cNvSpPr/>
            <p:nvPr/>
          </p:nvSpPr>
          <p:spPr>
            <a:xfrm>
              <a:off x="3124496" y="2255480"/>
              <a:ext cx="168275" cy="16827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4" name="直接连接符 213">
              <a:extLst>
                <a:ext uri="{FF2B5EF4-FFF2-40B4-BE49-F238E27FC236}">
                  <a16:creationId xmlns="" xmlns:a16="http://schemas.microsoft.com/office/drawing/2014/main" id="{18BE2343-0323-490D-A87D-0AADBD3F1C68}"/>
                </a:ext>
              </a:extLst>
            </p:cNvPr>
            <p:cNvCxnSpPr>
              <a:cxnSpLocks/>
              <a:stCxn id="212" idx="6"/>
              <a:endCxn id="213" idx="2"/>
            </p:cNvCxnSpPr>
            <p:nvPr/>
          </p:nvCxnSpPr>
          <p:spPr>
            <a:xfrm>
              <a:off x="2777513" y="2339618"/>
              <a:ext cx="346983" cy="0"/>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216" name="直接连接符 215">
            <a:extLst>
              <a:ext uri="{FF2B5EF4-FFF2-40B4-BE49-F238E27FC236}">
                <a16:creationId xmlns="" xmlns:a16="http://schemas.microsoft.com/office/drawing/2014/main" id="{21AFA6BA-52A2-46B9-9AB7-4B2B0B0FA1DC}"/>
              </a:ext>
            </a:extLst>
          </p:cNvPr>
          <p:cNvCxnSpPr>
            <a:cxnSpLocks/>
            <a:stCxn id="208" idx="5"/>
            <a:endCxn id="184" idx="1"/>
          </p:cNvCxnSpPr>
          <p:nvPr/>
        </p:nvCxnSpPr>
        <p:spPr>
          <a:xfrm>
            <a:off x="2365784" y="1832169"/>
            <a:ext cx="617582" cy="25320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 xmlns:a16="http://schemas.microsoft.com/office/drawing/2014/main" id="{91A22429-05E7-4F63-AB2E-B57233E2683F}"/>
              </a:ext>
            </a:extLst>
          </p:cNvPr>
          <p:cNvCxnSpPr>
            <a:cxnSpLocks/>
            <a:endCxn id="185" idx="0"/>
          </p:cNvCxnSpPr>
          <p:nvPr/>
        </p:nvCxnSpPr>
        <p:spPr>
          <a:xfrm>
            <a:off x="2751892" y="1848067"/>
            <a:ext cx="664732" cy="21873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 xmlns:a16="http://schemas.microsoft.com/office/drawing/2014/main" id="{577DAD7E-5FD7-4F02-931D-395035092181}"/>
              </a:ext>
            </a:extLst>
          </p:cNvPr>
          <p:cNvCxnSpPr>
            <a:cxnSpLocks/>
            <a:stCxn id="212" idx="2"/>
            <a:endCxn id="184" idx="0"/>
          </p:cNvCxnSpPr>
          <p:nvPr/>
        </p:nvCxnSpPr>
        <p:spPr>
          <a:xfrm flipH="1">
            <a:off x="3028214" y="1787321"/>
            <a:ext cx="708728" cy="27947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 xmlns:a16="http://schemas.microsoft.com/office/drawing/2014/main" id="{3EC45281-FA37-44FA-9A87-F65FE89299FD}"/>
              </a:ext>
            </a:extLst>
          </p:cNvPr>
          <p:cNvCxnSpPr>
            <a:cxnSpLocks/>
            <a:stCxn id="213" idx="3"/>
            <a:endCxn id="185" idx="7"/>
          </p:cNvCxnSpPr>
          <p:nvPr/>
        </p:nvCxnSpPr>
        <p:spPr>
          <a:xfrm flipH="1">
            <a:off x="3461472" y="1832169"/>
            <a:ext cx="682456" cy="25320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 xmlns:a16="http://schemas.microsoft.com/office/drawing/2014/main" id="{D39BDCC4-04B9-4B8C-94F8-B9248369AF7E}"/>
              </a:ext>
            </a:extLst>
          </p:cNvPr>
          <p:cNvCxnSpPr>
            <a:cxnSpLocks/>
            <a:stCxn id="191" idx="0"/>
            <a:endCxn id="184" idx="4"/>
          </p:cNvCxnSpPr>
          <p:nvPr/>
        </p:nvCxnSpPr>
        <p:spPr>
          <a:xfrm flipV="1">
            <a:off x="3028214" y="2193645"/>
            <a:ext cx="0" cy="20843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 xmlns:a16="http://schemas.microsoft.com/office/drawing/2014/main" id="{3B8A4845-AC62-4941-8F2A-F8657FFA9511}"/>
              </a:ext>
            </a:extLst>
          </p:cNvPr>
          <p:cNvCxnSpPr>
            <a:cxnSpLocks/>
            <a:stCxn id="192" idx="0"/>
            <a:endCxn id="185" idx="4"/>
          </p:cNvCxnSpPr>
          <p:nvPr/>
        </p:nvCxnSpPr>
        <p:spPr>
          <a:xfrm flipV="1">
            <a:off x="3416624" y="2193645"/>
            <a:ext cx="0" cy="20843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 xmlns:a16="http://schemas.microsoft.com/office/drawing/2014/main" id="{A9FCDEB7-C5E7-4388-9F34-E00547964D57}"/>
              </a:ext>
            </a:extLst>
          </p:cNvPr>
          <p:cNvCxnSpPr>
            <a:cxnSpLocks/>
            <a:stCxn id="195" idx="0"/>
            <a:endCxn id="191" idx="2"/>
          </p:cNvCxnSpPr>
          <p:nvPr/>
        </p:nvCxnSpPr>
        <p:spPr>
          <a:xfrm flipV="1">
            <a:off x="2335880" y="2465501"/>
            <a:ext cx="628910" cy="23375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 xmlns:a16="http://schemas.microsoft.com/office/drawing/2014/main" id="{02A2D893-053D-49AB-AB55-CD796C4741A8}"/>
              </a:ext>
            </a:extLst>
          </p:cNvPr>
          <p:cNvCxnSpPr>
            <a:cxnSpLocks/>
            <a:stCxn id="196" idx="7"/>
            <a:endCxn id="192" idx="3"/>
          </p:cNvCxnSpPr>
          <p:nvPr/>
        </p:nvCxnSpPr>
        <p:spPr>
          <a:xfrm flipV="1">
            <a:off x="2769138" y="2510349"/>
            <a:ext cx="602638" cy="20748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 xmlns:a16="http://schemas.microsoft.com/office/drawing/2014/main" id="{168C712F-D459-46C1-8FD7-3C5588BB8BE1}"/>
              </a:ext>
            </a:extLst>
          </p:cNvPr>
          <p:cNvCxnSpPr>
            <a:cxnSpLocks/>
            <a:stCxn id="200" idx="0"/>
            <a:endCxn id="192" idx="5"/>
          </p:cNvCxnSpPr>
          <p:nvPr/>
        </p:nvCxnSpPr>
        <p:spPr>
          <a:xfrm flipH="1" flipV="1">
            <a:off x="3461472" y="2510349"/>
            <a:ext cx="727305" cy="18890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 xmlns:a16="http://schemas.microsoft.com/office/drawing/2014/main" id="{2B121533-869E-49BD-AFB1-FEDD15C00D90}"/>
              </a:ext>
            </a:extLst>
          </p:cNvPr>
          <p:cNvCxnSpPr>
            <a:cxnSpLocks/>
            <a:stCxn id="199" idx="1"/>
            <a:endCxn id="191" idx="5"/>
          </p:cNvCxnSpPr>
          <p:nvPr/>
        </p:nvCxnSpPr>
        <p:spPr>
          <a:xfrm flipH="1" flipV="1">
            <a:off x="3073062" y="2510349"/>
            <a:ext cx="682457" cy="20748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49" name="TextBox 105">
            <a:extLst>
              <a:ext uri="{FF2B5EF4-FFF2-40B4-BE49-F238E27FC236}">
                <a16:creationId xmlns="" xmlns:a16="http://schemas.microsoft.com/office/drawing/2014/main" id="{1515592B-29E3-4DAD-8EF0-6827DDBD9676}"/>
              </a:ext>
            </a:extLst>
          </p:cNvPr>
          <p:cNvSpPr txBox="1"/>
          <p:nvPr/>
        </p:nvSpPr>
        <p:spPr>
          <a:xfrm>
            <a:off x="6121596" y="1478837"/>
            <a:ext cx="4816309" cy="348813"/>
          </a:xfrm>
          <a:prstGeom prst="rect">
            <a:avLst/>
          </a:prstGeom>
        </p:spPr>
        <p:txBody>
          <a:bodyPr wrap="square">
            <a:noAutofit/>
          </a:bodyPr>
          <a:lstStyle>
            <a:defPPr>
              <a:defRPr lang="en-US"/>
            </a:defPPr>
            <a:lvl1pPr>
              <a:lnSpc>
                <a:spcPct val="150000"/>
              </a:lnSpc>
              <a:defRPr kumimoji="1" sz="1200" b="1">
                <a:solidFill>
                  <a:srgbClr val="000000"/>
                </a:solidFill>
                <a:latin typeface="+mn-ea"/>
              </a:defRPr>
            </a:lvl1pPr>
          </a:lstStyle>
          <a:p>
            <a:pPr algn="just" fontAlgn="ctr">
              <a:lnSpc>
                <a:spcPts val="2000"/>
              </a:lnSpc>
              <a:spcBef>
                <a:spcPts val="600"/>
              </a:spcBef>
            </a:pPr>
            <a:endParaRPr lang="en-US" altLang="zh-CN" sz="1400" b="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65208" y="4930342"/>
            <a:ext cx="296016" cy="242733"/>
          </a:xfrm>
          <a:prstGeom prst="rect">
            <a:avLst/>
          </a:prstGeom>
        </p:spPr>
      </p:pic>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78226" y="4930342"/>
            <a:ext cx="296016" cy="242733"/>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78239" y="4930342"/>
            <a:ext cx="296016" cy="242733"/>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8339" y="4930342"/>
            <a:ext cx="296016" cy="242733"/>
          </a:xfrm>
          <a:prstGeom prst="rect">
            <a:avLst/>
          </a:prstGeom>
        </p:spPr>
      </p:pic>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583637" y="4264631"/>
            <a:ext cx="296016" cy="242733"/>
          </a:xfrm>
          <a:prstGeom prst="rect">
            <a:avLst/>
          </a:prstGeom>
        </p:spPr>
      </p:pic>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583637" y="3989109"/>
            <a:ext cx="296016" cy="242733"/>
          </a:xfrm>
          <a:prstGeom prst="rect">
            <a:avLst/>
          </a:prstGeom>
        </p:spPr>
      </p:pic>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70816" y="3989109"/>
            <a:ext cx="296016" cy="242733"/>
          </a:xfrm>
          <a:prstGeom prst="rect">
            <a:avLst/>
          </a:prstGeom>
        </p:spPr>
      </p:pic>
      <p:pic>
        <p:nvPicPr>
          <p:cNvPr id="97" name="图片 9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70816" y="4264631"/>
            <a:ext cx="296016" cy="242733"/>
          </a:xfrm>
          <a:prstGeom prst="rect">
            <a:avLst/>
          </a:prstGeom>
        </p:spPr>
      </p:pic>
      <p:pic>
        <p:nvPicPr>
          <p:cNvPr id="98" name="图片 9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34298" y="3656950"/>
            <a:ext cx="296016" cy="242733"/>
          </a:xfrm>
          <a:prstGeom prst="rect">
            <a:avLst/>
          </a:prstGeom>
        </p:spPr>
      </p:pic>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61861" y="3656950"/>
            <a:ext cx="296016" cy="242733"/>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93286" y="3656950"/>
            <a:ext cx="296016" cy="242733"/>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05693" y="3656950"/>
            <a:ext cx="296016" cy="242733"/>
          </a:xfrm>
          <a:prstGeom prst="rect">
            <a:avLst/>
          </a:prstGeom>
        </p:spPr>
      </p:pic>
    </p:spTree>
    <p:extLst>
      <p:ext uri="{BB962C8B-B14F-4D97-AF65-F5344CB8AC3E}">
        <p14:creationId xmlns:p14="http://schemas.microsoft.com/office/powerpoint/2010/main" val="16901682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16560" y="907092"/>
            <a:ext cx="8125839" cy="1420472"/>
          </a:xfrm>
        </p:spPr>
        <p:txBody>
          <a:bodyPr>
            <a:noAutofit/>
          </a:bodyPr>
          <a:lstStyle/>
          <a:p>
            <a:r>
              <a:rPr lang="en-US" dirty="0" smtClean="0"/>
              <a:t>Huawei CloudWAN Solution Architecture and Fundamentals</a:t>
            </a:r>
            <a:endParaRPr lang="en-US" dirty="0"/>
          </a:p>
        </p:txBody>
      </p:sp>
    </p:spTree>
    <p:extLst>
      <p:ext uri="{BB962C8B-B14F-4D97-AF65-F5344CB8AC3E}">
        <p14:creationId xmlns:p14="http://schemas.microsoft.com/office/powerpoint/2010/main" val="30052866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3311183" y="3903156"/>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SNMP</a:t>
            </a:r>
            <a:endParaRPr lang="en-US" dirty="0"/>
          </a:p>
        </p:txBody>
      </p:sp>
      <p:sp>
        <p:nvSpPr>
          <p:cNvPr id="3" name="文本占位符 2"/>
          <p:cNvSpPr>
            <a:spLocks noGrp="1"/>
          </p:cNvSpPr>
          <p:nvPr>
            <p:ph type="body" sz="quarter" idx="10"/>
          </p:nvPr>
        </p:nvSpPr>
        <p:spPr/>
        <p:txBody>
          <a:bodyPr/>
          <a:lstStyle/>
          <a:p>
            <a:r>
              <a:rPr lang="en-US" sz="1800" smtClean="0">
                <a:sym typeface="Huawei Sans" panose="020C0503030203020204" pitchFamily="34" charset="0"/>
              </a:rPr>
              <a:t>SNMP is deployed for functions such as device alarm and topology management in WAN management.</a:t>
            </a:r>
            <a:endParaRPr lang="en-US" sz="1800" dirty="0">
              <a:sym typeface="Huawei Sans" panose="020C0503030203020204" pitchFamily="34" charset="0"/>
            </a:endParaRPr>
          </a:p>
        </p:txBody>
      </p:sp>
      <p:grpSp>
        <p:nvGrpSpPr>
          <p:cNvPr id="5" name="Group 165"/>
          <p:cNvGrpSpPr/>
          <p:nvPr/>
        </p:nvGrpSpPr>
        <p:grpSpPr>
          <a:xfrm rot="10800000">
            <a:off x="822882" y="2093374"/>
            <a:ext cx="2475266" cy="1369396"/>
            <a:chOff x="-1233037" y="914446"/>
            <a:chExt cx="1573823" cy="778776"/>
          </a:xfrm>
        </p:grpSpPr>
        <p:cxnSp>
          <p:nvCxnSpPr>
            <p:cNvPr id="6" name="Straight Connector 166"/>
            <p:cNvCxnSpPr/>
            <p:nvPr/>
          </p:nvCxnSpPr>
          <p:spPr>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a:xfrm>
            <a:off x="1822782" y="1928614"/>
            <a:ext cx="490909" cy="401654"/>
          </a:xfrm>
          <a:prstGeom prst="rect">
            <a:avLst/>
          </a:prstGeom>
        </p:spPr>
      </p:pic>
      <p:pic>
        <p:nvPicPr>
          <p:cNvPr id="9"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a:xfrm>
            <a:off x="740270" y="3283657"/>
            <a:ext cx="490909" cy="401654"/>
          </a:xfrm>
          <a:prstGeom prst="rect">
            <a:avLst/>
          </a:prstGeom>
        </p:spPr>
      </p:pic>
      <p:pic>
        <p:nvPicPr>
          <p:cNvPr id="10"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a:xfrm>
            <a:off x="740270" y="4674767"/>
            <a:ext cx="490909" cy="401654"/>
          </a:xfrm>
          <a:prstGeom prst="rect">
            <a:avLst/>
          </a:prstGeom>
        </p:spPr>
      </p:pic>
      <p:pic>
        <p:nvPicPr>
          <p:cNvPr id="11"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a:xfrm>
            <a:off x="2905296" y="3283657"/>
            <a:ext cx="490909" cy="401654"/>
          </a:xfrm>
          <a:prstGeom prst="rect">
            <a:avLst/>
          </a:prstGeom>
        </p:spPr>
      </p:pic>
      <p:pic>
        <p:nvPicPr>
          <p:cNvPr id="12" name="图片 76" descr="接入交换机.png"/>
          <p:cNvPicPr>
            <a:picLocks noChangeAspect="1"/>
          </p:cNvPicPr>
          <p:nvPr/>
        </p:nvPicPr>
        <p:blipFill>
          <a:blip r:embed="rId5" cstate="print"/>
          <a:stretch>
            <a:fillRect/>
          </a:stretch>
        </p:blipFill>
        <p:spPr>
          <a:xfrm>
            <a:off x="2905296" y="4674767"/>
            <a:ext cx="490909" cy="401654"/>
          </a:xfrm>
          <a:prstGeom prst="rect">
            <a:avLst/>
          </a:prstGeom>
        </p:spPr>
      </p:pic>
      <p:cxnSp>
        <p:nvCxnSpPr>
          <p:cNvPr id="13" name="直接连接符 12"/>
          <p:cNvCxnSpPr>
            <a:stCxn id="12" idx="0"/>
            <a:endCxn id="11" idx="2"/>
          </p:cNvCxnSpPr>
          <p:nvPr/>
        </p:nvCxnSpPr>
        <p:spPr>
          <a:xfrm flipV="1">
            <a:off x="3150751"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66"/>
          <p:cNvCxnSpPr>
            <a:stCxn id="8" idx="3"/>
          </p:cNvCxnSpPr>
          <p:nvPr/>
        </p:nvCxnSpPr>
        <p:spPr>
          <a:xfrm>
            <a:off x="2313691" y="2129441"/>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0"/>
            <a:endCxn id="9" idx="2"/>
          </p:cNvCxnSpPr>
          <p:nvPr/>
        </p:nvCxnSpPr>
        <p:spPr>
          <a:xfrm flipV="1">
            <a:off x="985725"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7099691" y="2290381"/>
            <a:ext cx="4384989" cy="3565777"/>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bIns="144000" rtlCol="0" anchor="ctr">
            <a:noAutofit/>
          </a:bodyPr>
          <a:lstStyle/>
          <a:p>
            <a:pPr marL="285750" indent="-285750" fontAlgn="ctr">
              <a:lnSpc>
                <a:spcPct val="120000"/>
              </a:lnSpc>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Simple Network Management Protocol (SNMP) is a network management standard widely used on TCP/IP networks.</a:t>
            </a:r>
          </a:p>
          <a:p>
            <a:pPr marL="285750" indent="-285750" fontAlgn="ctr">
              <a:lnSpc>
                <a:spcPct val="120000"/>
              </a:lnSpc>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SNMP provides a method for managing devices through a </a:t>
            </a: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management station (NMS</a:t>
            </a: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a:t>
            </a: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central </a:t>
            </a: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computer that runs network management software</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0000"/>
              </a:lnSpc>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employing the "network management over networks" mode, SNMP implements efficient and batch network device management. In addition, SNMP enables unified management of network devices of different types and from different vendors.</a:t>
            </a:r>
          </a:p>
        </p:txBody>
      </p:sp>
      <p:sp>
        <p:nvSpPr>
          <p:cNvPr id="17" name="文本框 16"/>
          <p:cNvSpPr txBox="1"/>
          <p:nvPr/>
        </p:nvSpPr>
        <p:spPr>
          <a:xfrm>
            <a:off x="7099693" y="1867769"/>
            <a:ext cx="4384988" cy="373577"/>
          </a:xfrm>
          <a:prstGeom prst="roundRect">
            <a:avLst/>
          </a:prstGeom>
          <a:solidFill>
            <a:srgbClr val="56C4D2"/>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SNMP overview</a:t>
            </a:r>
          </a:p>
        </p:txBody>
      </p:sp>
      <p:pic>
        <p:nvPicPr>
          <p:cNvPr id="18" name="图片 72" descr="交换机.png"/>
          <p:cNvPicPr>
            <a:picLocks noChangeAspect="1"/>
          </p:cNvPicPr>
          <p:nvPr/>
        </p:nvPicPr>
        <p:blipFill>
          <a:blip r:embed="rId6" cstate="print"/>
          <a:stretch>
            <a:fillRect/>
          </a:stretch>
        </p:blipFill>
        <p:spPr>
          <a:xfrm>
            <a:off x="4252003" y="1928616"/>
            <a:ext cx="489286" cy="401651"/>
          </a:xfrm>
          <a:prstGeom prst="rect">
            <a:avLst/>
          </a:prstGeom>
        </p:spPr>
      </p:pic>
      <p:cxnSp>
        <p:nvCxnSpPr>
          <p:cNvPr id="21" name="直接连接符 20"/>
          <p:cNvCxnSpPr>
            <a:stCxn id="18" idx="2"/>
          </p:cNvCxnSpPr>
          <p:nvPr/>
        </p:nvCxnSpPr>
        <p:spPr>
          <a:xfrm flipH="1">
            <a:off x="3263211" y="2330267"/>
            <a:ext cx="1233435" cy="2344500"/>
          </a:xfrm>
          <a:prstGeom prst="line">
            <a:avLst/>
          </a:prstGeom>
          <a:noFill/>
          <a:ln w="19050" algn="ctr">
            <a:solidFill>
              <a:srgbClr val="EC7061"/>
            </a:solidFill>
            <a:prstDash val="solid"/>
            <a:round/>
            <a:headEnd type="triangle" w="med" len="med"/>
            <a:tailEnd type="triangle" w="med" len="med"/>
          </a:ln>
        </p:spPr>
      </p:cxnSp>
      <p:sp>
        <p:nvSpPr>
          <p:cNvPr id="27" name="文本框 26"/>
          <p:cNvSpPr txBox="1"/>
          <p:nvPr/>
        </p:nvSpPr>
        <p:spPr>
          <a:xfrm rot="17898219">
            <a:off x="3658728" y="3495171"/>
            <a:ext cx="688009" cy="307777"/>
          </a:xfrm>
          <a:prstGeom prst="rect">
            <a:avLst/>
          </a:prstGeom>
          <a:noFill/>
        </p:spPr>
        <p:txBody>
          <a:bodyPr wrap="square" rtlCol="0">
            <a:noAutofit/>
          </a:bodyPr>
          <a:lstStyle/>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28" name="文本框 27"/>
          <p:cNvSpPr txBox="1"/>
          <p:nvPr/>
        </p:nvSpPr>
        <p:spPr>
          <a:xfrm>
            <a:off x="4727746" y="1847016"/>
            <a:ext cx="1920719"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NMS (SNMP server)</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 iMaster NCE</a:t>
            </a:r>
          </a:p>
        </p:txBody>
      </p:sp>
      <p:sp>
        <p:nvSpPr>
          <p:cNvPr id="30" name="矩形 29"/>
          <p:cNvSpPr/>
          <p:nvPr/>
        </p:nvSpPr>
        <p:spPr>
          <a:xfrm>
            <a:off x="4386458" y="3800864"/>
            <a:ext cx="2277722" cy="233068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2107580" y="5112241"/>
            <a:ext cx="2036918" cy="523220"/>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Managed device (SNMP client)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 router, switch...</a:t>
            </a:r>
          </a:p>
        </p:txBody>
      </p:sp>
      <p:sp>
        <p:nvSpPr>
          <p:cNvPr id="33" name="TextBox 179"/>
          <p:cNvSpPr txBox="1"/>
          <p:nvPr/>
        </p:nvSpPr>
        <p:spPr>
          <a:xfrm>
            <a:off x="4877641" y="4161972"/>
            <a:ext cx="1295356" cy="267630"/>
          </a:xfrm>
          <a:prstGeom prst="roundRect">
            <a:avLst>
              <a:gd name="adj" fmla="val 29642"/>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Agent process</a:t>
            </a:r>
          </a:p>
        </p:txBody>
      </p:sp>
      <p:cxnSp>
        <p:nvCxnSpPr>
          <p:cNvPr id="36" name="直接连接符 35"/>
          <p:cNvCxnSpPr/>
          <p:nvPr/>
        </p:nvCxnSpPr>
        <p:spPr>
          <a:xfrm>
            <a:off x="5525319" y="3628184"/>
            <a:ext cx="0" cy="533788"/>
          </a:xfrm>
          <a:prstGeom prst="line">
            <a:avLst/>
          </a:prstGeom>
          <a:noFill/>
          <a:ln w="19050" algn="ctr">
            <a:solidFill>
              <a:srgbClr val="EC7061"/>
            </a:solidFill>
            <a:prstDash val="solid"/>
            <a:round/>
            <a:headEnd type="triangle" w="med" len="med"/>
            <a:tailEnd type="triangle" w="med" len="med"/>
          </a:ln>
        </p:spPr>
      </p:cxnSp>
      <p:cxnSp>
        <p:nvCxnSpPr>
          <p:cNvPr id="39" name="直接连接符 38"/>
          <p:cNvCxnSpPr/>
          <p:nvPr/>
        </p:nvCxnSpPr>
        <p:spPr>
          <a:xfrm>
            <a:off x="5525319" y="4451773"/>
            <a:ext cx="0" cy="288200"/>
          </a:xfrm>
          <a:prstGeom prst="line">
            <a:avLst/>
          </a:prstGeom>
          <a:noFill/>
          <a:ln w="19050" algn="ctr">
            <a:solidFill>
              <a:srgbClr val="EC7061"/>
            </a:solidFill>
            <a:prstDash val="solid"/>
            <a:round/>
            <a:headEnd type="triangle" w="med" len="med"/>
            <a:tailEnd type="triangle" w="med" len="med"/>
          </a:ln>
        </p:spPr>
      </p:cxnSp>
      <p:sp>
        <p:nvSpPr>
          <p:cNvPr id="40" name="Rounded Rectangle 30"/>
          <p:cNvSpPr/>
          <p:nvPr/>
        </p:nvSpPr>
        <p:spPr bwMode="auto">
          <a:xfrm>
            <a:off x="4572335" y="4763606"/>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33"/>
          <p:cNvSpPr/>
          <p:nvPr/>
        </p:nvSpPr>
        <p:spPr bwMode="auto">
          <a:xfrm>
            <a:off x="5427021" y="4991252"/>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67"/>
          <p:cNvSpPr/>
          <p:nvPr/>
        </p:nvSpPr>
        <p:spPr bwMode="auto">
          <a:xfrm>
            <a:off x="5118363" y="530252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68"/>
          <p:cNvSpPr/>
          <p:nvPr/>
        </p:nvSpPr>
        <p:spPr bwMode="auto">
          <a:xfrm>
            <a:off x="5751056" y="530252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70"/>
          <p:cNvSpPr/>
          <p:nvPr/>
        </p:nvSpPr>
        <p:spPr bwMode="auto">
          <a:xfrm>
            <a:off x="5499029" y="5639324"/>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71"/>
          <p:cNvSpPr/>
          <p:nvPr/>
        </p:nvSpPr>
        <p:spPr bwMode="auto">
          <a:xfrm>
            <a:off x="6022428" y="5639324"/>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Straight Connector 35"/>
          <p:cNvCxnSpPr>
            <a:stCxn id="41" idx="3"/>
            <a:endCxn id="42" idx="7"/>
          </p:cNvCxnSpPr>
          <p:nvPr/>
        </p:nvCxnSpPr>
        <p:spPr bwMode="auto">
          <a:xfrm flipH="1">
            <a:off x="5241288" y="5114177"/>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7" name="Straight Connector 72"/>
          <p:cNvCxnSpPr>
            <a:stCxn id="41" idx="5"/>
            <a:endCxn id="43" idx="1"/>
          </p:cNvCxnSpPr>
          <p:nvPr/>
        </p:nvCxnSpPr>
        <p:spPr bwMode="auto">
          <a:xfrm>
            <a:off x="5549946" y="5114177"/>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8" name="Straight Connector 79"/>
          <p:cNvCxnSpPr>
            <a:stCxn id="43" idx="3"/>
            <a:endCxn id="44" idx="7"/>
          </p:cNvCxnSpPr>
          <p:nvPr/>
        </p:nvCxnSpPr>
        <p:spPr bwMode="auto">
          <a:xfrm flipH="1">
            <a:off x="5621954" y="5425451"/>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9" name="Straight Connector 80"/>
          <p:cNvCxnSpPr>
            <a:stCxn id="43" idx="5"/>
            <a:endCxn id="45" idx="0"/>
          </p:cNvCxnSpPr>
          <p:nvPr/>
        </p:nvCxnSpPr>
        <p:spPr bwMode="auto">
          <a:xfrm>
            <a:off x="5873981" y="5425451"/>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50" name="Rectangle 52"/>
          <p:cNvSpPr/>
          <p:nvPr/>
        </p:nvSpPr>
        <p:spPr>
          <a:xfrm>
            <a:off x="5850784" y="4818808"/>
            <a:ext cx="550151" cy="323165"/>
          </a:xfrm>
          <a:prstGeom prst="rect">
            <a:avLst/>
          </a:prstGeom>
        </p:spPr>
        <p:txBody>
          <a:bodyPr wrap="square">
            <a:noAutofit/>
          </a:bodyPr>
          <a:lstStyle/>
          <a:p>
            <a:pPr fontAlgn="ctr"/>
            <a:r>
              <a:rPr lang="en-US" sz="15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MIB</a:t>
            </a:r>
          </a:p>
        </p:txBody>
      </p:sp>
      <p:grpSp>
        <p:nvGrpSpPr>
          <p:cNvPr id="52" name="Group 3"/>
          <p:cNvGrpSpPr/>
          <p:nvPr/>
        </p:nvGrpSpPr>
        <p:grpSpPr>
          <a:xfrm>
            <a:off x="4737099" y="5369349"/>
            <a:ext cx="261965" cy="61979"/>
            <a:chOff x="559282" y="6488261"/>
            <a:chExt cx="261965" cy="61979"/>
          </a:xfrm>
          <a:solidFill>
            <a:schemeClr val="bg1">
              <a:lumMod val="50000"/>
            </a:schemeClr>
          </a:solidFill>
        </p:grpSpPr>
        <p:sp>
          <p:nvSpPr>
            <p:cNvPr id="53"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6" name="Group 3"/>
          <p:cNvGrpSpPr/>
          <p:nvPr/>
        </p:nvGrpSpPr>
        <p:grpSpPr>
          <a:xfrm>
            <a:off x="5162798" y="5697035"/>
            <a:ext cx="261965" cy="61979"/>
            <a:chOff x="559282" y="6488261"/>
            <a:chExt cx="261965" cy="61979"/>
          </a:xfrm>
          <a:solidFill>
            <a:schemeClr val="bg1">
              <a:lumMod val="50000"/>
            </a:schemeClr>
          </a:solidFill>
        </p:grpSpPr>
        <p:sp>
          <p:nvSpPr>
            <p:cNvPr id="57"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9034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NETCONF</a:t>
            </a:r>
            <a:endParaRPr lang="en-US" dirty="0"/>
          </a:p>
        </p:txBody>
      </p:sp>
      <p:sp>
        <p:nvSpPr>
          <p:cNvPr id="3" name="文本占位符 2"/>
          <p:cNvSpPr>
            <a:spLocks noGrp="1"/>
          </p:cNvSpPr>
          <p:nvPr>
            <p:ph type="body" sz="quarter" idx="10"/>
          </p:nvPr>
        </p:nvSpPr>
        <p:spPr/>
        <p:txBody>
          <a:bodyPr/>
          <a:lstStyle/>
          <a:p>
            <a:r>
              <a:rPr lang="en-US" sz="1600" smtClean="0">
                <a:sym typeface="Huawei Sans" panose="020C0503030203020204" pitchFamily="34" charset="0"/>
              </a:rPr>
              <a:t>Network Configuration Protocol (NETCONF) is deployed for the controller to deliver configurations, such as VPN instance creation and routing protocol configurations, in WAN management.</a:t>
            </a:r>
          </a:p>
          <a:p>
            <a:endParaRPr lang="en-US" altLang="zh-CN" sz="1600" dirty="0">
              <a:sym typeface="Huawei Sans" panose="020C0503030203020204" pitchFamily="34" charset="0"/>
            </a:endParaRPr>
          </a:p>
        </p:txBody>
      </p:sp>
      <p:grpSp>
        <p:nvGrpSpPr>
          <p:cNvPr id="46" name="Group 165"/>
          <p:cNvGrpSpPr/>
          <p:nvPr/>
        </p:nvGrpSpPr>
        <p:grpSpPr>
          <a:xfrm rot="10800000">
            <a:off x="822882" y="2093374"/>
            <a:ext cx="2475266" cy="1369396"/>
            <a:chOff x="-1233037" y="914446"/>
            <a:chExt cx="1573823" cy="778776"/>
          </a:xfrm>
        </p:grpSpPr>
        <p:cxnSp>
          <p:nvCxnSpPr>
            <p:cNvPr id="47" name="Straight Connector 166"/>
            <p:cNvCxnSpPr/>
            <p:nvPr/>
          </p:nvCxnSpPr>
          <p:spPr>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167"/>
            <p:cNvCxnSpPr/>
            <p:nvPr/>
          </p:nvCxnSpPr>
          <p:spPr>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49"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a:xfrm>
            <a:off x="1822782" y="1928614"/>
            <a:ext cx="490909" cy="401654"/>
          </a:xfrm>
          <a:prstGeom prst="rect">
            <a:avLst/>
          </a:prstGeom>
        </p:spPr>
      </p:pic>
      <p:pic>
        <p:nvPicPr>
          <p:cNvPr id="50"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a:xfrm>
            <a:off x="740270" y="3283657"/>
            <a:ext cx="490909" cy="401654"/>
          </a:xfrm>
          <a:prstGeom prst="rect">
            <a:avLst/>
          </a:prstGeom>
        </p:spPr>
      </p:pic>
      <p:pic>
        <p:nvPicPr>
          <p:cNvPr id="51"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a:xfrm>
            <a:off x="740270" y="4674767"/>
            <a:ext cx="490909" cy="401654"/>
          </a:xfrm>
          <a:prstGeom prst="rect">
            <a:avLst/>
          </a:prstGeom>
        </p:spPr>
      </p:pic>
      <p:pic>
        <p:nvPicPr>
          <p:cNvPr id="52"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a:xfrm>
            <a:off x="2905296" y="3283657"/>
            <a:ext cx="490909" cy="401654"/>
          </a:xfrm>
          <a:prstGeom prst="rect">
            <a:avLst/>
          </a:prstGeom>
        </p:spPr>
      </p:pic>
      <p:pic>
        <p:nvPicPr>
          <p:cNvPr id="53" name="图片 76" descr="接入交换机.png"/>
          <p:cNvPicPr>
            <a:picLocks noChangeAspect="1"/>
          </p:cNvPicPr>
          <p:nvPr/>
        </p:nvPicPr>
        <p:blipFill>
          <a:blip r:embed="rId5" cstate="print"/>
          <a:stretch>
            <a:fillRect/>
          </a:stretch>
        </p:blipFill>
        <p:spPr>
          <a:xfrm>
            <a:off x="2905296" y="4674767"/>
            <a:ext cx="490909" cy="401654"/>
          </a:xfrm>
          <a:prstGeom prst="rect">
            <a:avLst/>
          </a:prstGeom>
        </p:spPr>
      </p:pic>
      <p:cxnSp>
        <p:nvCxnSpPr>
          <p:cNvPr id="54" name="直接连接符 53"/>
          <p:cNvCxnSpPr>
            <a:stCxn id="53" idx="0"/>
            <a:endCxn id="52" idx="2"/>
          </p:cNvCxnSpPr>
          <p:nvPr/>
        </p:nvCxnSpPr>
        <p:spPr>
          <a:xfrm flipV="1">
            <a:off x="3150751"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166"/>
          <p:cNvCxnSpPr>
            <a:stCxn id="49" idx="3"/>
          </p:cNvCxnSpPr>
          <p:nvPr/>
        </p:nvCxnSpPr>
        <p:spPr>
          <a:xfrm>
            <a:off x="2313691" y="2129441"/>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1" idx="0"/>
            <a:endCxn id="50" idx="2"/>
          </p:cNvCxnSpPr>
          <p:nvPr/>
        </p:nvCxnSpPr>
        <p:spPr>
          <a:xfrm flipV="1">
            <a:off x="985725" y="3685311"/>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a:xfrm>
            <a:off x="7099691" y="2223507"/>
            <a:ext cx="4384989" cy="11723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spcBef>
                <a:spcPts val="0"/>
              </a:spcBef>
              <a:spcAft>
                <a:spcPts val="60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SNMP is not a configuration-oriented protocol. On a large-sized network with a complex topology, SNMP cannot meet network management requirements, especially the configuration management requirements.</a:t>
            </a:r>
          </a:p>
        </p:txBody>
      </p:sp>
      <p:sp>
        <p:nvSpPr>
          <p:cNvPr id="58" name="文本框 57"/>
          <p:cNvSpPr txBox="1"/>
          <p:nvPr/>
        </p:nvSpPr>
        <p:spPr>
          <a:xfrm>
            <a:off x="7099693" y="1800894"/>
            <a:ext cx="4384988" cy="373577"/>
          </a:xfrm>
          <a:prstGeom prst="roundRect">
            <a:avLst/>
          </a:prstGeom>
          <a:solidFill>
            <a:srgbClr val="56C4D2"/>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SNMP's drawbacks</a:t>
            </a:r>
          </a:p>
        </p:txBody>
      </p:sp>
      <p:pic>
        <p:nvPicPr>
          <p:cNvPr id="59" name="图片 72" descr="交换机.png"/>
          <p:cNvPicPr>
            <a:picLocks noChangeAspect="1"/>
          </p:cNvPicPr>
          <p:nvPr/>
        </p:nvPicPr>
        <p:blipFill>
          <a:blip r:embed="rId6" cstate="print"/>
          <a:stretch>
            <a:fillRect/>
          </a:stretch>
        </p:blipFill>
        <p:spPr>
          <a:xfrm>
            <a:off x="4252003" y="1928616"/>
            <a:ext cx="489286" cy="401651"/>
          </a:xfrm>
          <a:prstGeom prst="rect">
            <a:avLst/>
          </a:prstGeom>
        </p:spPr>
      </p:pic>
      <p:cxnSp>
        <p:nvCxnSpPr>
          <p:cNvPr id="60" name="直接连接符 59"/>
          <p:cNvCxnSpPr>
            <a:stCxn id="59" idx="2"/>
          </p:cNvCxnSpPr>
          <p:nvPr/>
        </p:nvCxnSpPr>
        <p:spPr>
          <a:xfrm flipH="1">
            <a:off x="3263211" y="2330267"/>
            <a:ext cx="1233435" cy="2344500"/>
          </a:xfrm>
          <a:prstGeom prst="line">
            <a:avLst/>
          </a:prstGeom>
          <a:noFill/>
          <a:ln w="19050" algn="ctr">
            <a:solidFill>
              <a:srgbClr val="EC7061"/>
            </a:solidFill>
            <a:prstDash val="solid"/>
            <a:round/>
            <a:headEnd type="triangle" w="med" len="med"/>
            <a:tailEnd type="triangle" w="med" len="med"/>
          </a:ln>
        </p:spPr>
      </p:cxnSp>
      <p:sp>
        <p:nvSpPr>
          <p:cNvPr id="61" name="文本框 60"/>
          <p:cNvSpPr txBox="1"/>
          <p:nvPr/>
        </p:nvSpPr>
        <p:spPr>
          <a:xfrm rot="17898219">
            <a:off x="3598349" y="3495171"/>
            <a:ext cx="100380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62" name="文本框 61"/>
          <p:cNvSpPr txBox="1"/>
          <p:nvPr/>
        </p:nvSpPr>
        <p:spPr>
          <a:xfrm>
            <a:off x="4727746" y="1847016"/>
            <a:ext cx="2247731"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NMS (NETCONF server)</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 iMaster NCE</a:t>
            </a:r>
          </a:p>
        </p:txBody>
      </p:sp>
      <p:sp>
        <p:nvSpPr>
          <p:cNvPr id="64" name="文本框 63"/>
          <p:cNvSpPr txBox="1"/>
          <p:nvPr/>
        </p:nvSpPr>
        <p:spPr>
          <a:xfrm>
            <a:off x="2022258" y="5112241"/>
            <a:ext cx="2200423" cy="523220"/>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Managed device (NETCONF client)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 router, switch...</a:t>
            </a:r>
          </a:p>
        </p:txBody>
      </p:sp>
      <p:sp>
        <p:nvSpPr>
          <p:cNvPr id="87" name="圆角矩形 86"/>
          <p:cNvSpPr/>
          <p:nvPr/>
        </p:nvSpPr>
        <p:spPr>
          <a:xfrm>
            <a:off x="4989251" y="4055856"/>
            <a:ext cx="6495430" cy="207629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NETCONF provides a mechanism for the NMS to communicate with network devices.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be specific, the network administrator can use this mechanism to add, modify, and delete the configurations of network devices as well as obtain the configurations and status of network devices.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NETCONF is based on the Extensible Markup Language (XML).</a:t>
            </a:r>
          </a:p>
        </p:txBody>
      </p:sp>
      <p:sp>
        <p:nvSpPr>
          <p:cNvPr id="88" name="文本框 87"/>
          <p:cNvSpPr txBox="1"/>
          <p:nvPr/>
        </p:nvSpPr>
        <p:spPr>
          <a:xfrm>
            <a:off x="4989252" y="3633244"/>
            <a:ext cx="6495429" cy="373577"/>
          </a:xfrm>
          <a:prstGeom prst="roundRect">
            <a:avLst/>
          </a:prstGeom>
          <a:solidFill>
            <a:srgbClr val="56C4D2"/>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spTree>
    <p:extLst>
      <p:ext uri="{BB962C8B-B14F-4D97-AF65-F5344CB8AC3E}">
        <p14:creationId xmlns:p14="http://schemas.microsoft.com/office/powerpoint/2010/main" val="2792404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LLDP</a:t>
            </a:r>
            <a:endParaRPr lang="en-US" dirty="0"/>
          </a:p>
        </p:txBody>
      </p:sp>
      <p:sp>
        <p:nvSpPr>
          <p:cNvPr id="3" name="文本占位符 2"/>
          <p:cNvSpPr>
            <a:spLocks noGrp="1"/>
          </p:cNvSpPr>
          <p:nvPr>
            <p:ph type="body" sz="quarter" idx="10"/>
          </p:nvPr>
        </p:nvSpPr>
        <p:spPr/>
        <p:txBody>
          <a:bodyPr/>
          <a:lstStyle/>
          <a:p>
            <a:r>
              <a:rPr lang="en-US" sz="1600" smtClean="0">
                <a:sym typeface="Huawei Sans" panose="020C0503030203020204" pitchFamily="34" charset="0"/>
              </a:rPr>
              <a:t>Link Layer Discovery Protocol (LLDP) is defined in IEEE 802.1ab. It can identify the interfaces on devices and provide information about connections between devices. LLDP can also dis</a:t>
            </a:r>
            <a:r>
              <a:rPr lang="en-US" altLang="zh-CN" sz="1600" smtClean="0">
                <a:sym typeface="Huawei Sans" panose="020C0503030203020204" pitchFamily="34" charset="0"/>
              </a:rPr>
              <a:t>cover</a:t>
            </a:r>
            <a:r>
              <a:rPr lang="en-US" sz="1600" smtClean="0">
                <a:sym typeface="Huawei Sans" panose="020C0503030203020204" pitchFamily="34" charset="0"/>
              </a:rPr>
              <a:t> the paths between clients, switches, routers, application servers, and network servers.</a:t>
            </a:r>
          </a:p>
          <a:p>
            <a:r>
              <a:rPr lang="en-US" sz="1600" smtClean="0">
                <a:sym typeface="Huawei Sans" panose="020C0503030203020204" pitchFamily="34" charset="0"/>
              </a:rPr>
              <a:t>Devices use LLDP to collect their physical connection information and SNMP to report collected information to the controller, which then automatically discovers links.</a:t>
            </a:r>
            <a:endParaRPr lang="en-US" sz="1600" dirty="0">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75305" y="3240489"/>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75305" y="5011652"/>
            <a:ext cx="540000" cy="442800"/>
          </a:xfrm>
          <a:prstGeom prst="rect">
            <a:avLst/>
          </a:prstGeom>
        </p:spPr>
      </p:pic>
      <p:cxnSp>
        <p:nvCxnSpPr>
          <p:cNvPr id="5" name="直接连接符 4"/>
          <p:cNvCxnSpPr>
            <a:stCxn id="6" idx="2"/>
            <a:endCxn id="7" idx="0"/>
          </p:cNvCxnSpPr>
          <p:nvPr/>
        </p:nvCxnSpPr>
        <p:spPr>
          <a:xfrm>
            <a:off x="1445305" y="3683289"/>
            <a:ext cx="0" cy="13283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69425" y="3333763"/>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文本框 14"/>
          <p:cNvSpPr txBox="1"/>
          <p:nvPr/>
        </p:nvSpPr>
        <p:spPr>
          <a:xfrm>
            <a:off x="769425" y="5141943"/>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0" name="文本框 19"/>
          <p:cNvSpPr txBox="1"/>
          <p:nvPr/>
        </p:nvSpPr>
        <p:spPr>
          <a:xfrm>
            <a:off x="626694" y="3744765"/>
            <a:ext cx="87876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21" name="文本框 20"/>
          <p:cNvSpPr txBox="1"/>
          <p:nvPr/>
        </p:nvSpPr>
        <p:spPr>
          <a:xfrm>
            <a:off x="626694" y="4732302"/>
            <a:ext cx="87876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22" name="文本框 21"/>
          <p:cNvSpPr txBox="1"/>
          <p:nvPr/>
        </p:nvSpPr>
        <p:spPr>
          <a:xfrm>
            <a:off x="4820973" y="3241348"/>
            <a:ext cx="4384988" cy="373577"/>
          </a:xfrm>
          <a:prstGeom prst="roundRect">
            <a:avLst/>
          </a:prstGeom>
          <a:solidFill>
            <a:srgbClr val="30B5C5"/>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cxnSp>
        <p:nvCxnSpPr>
          <p:cNvPr id="24" name="直接箭头连接符 23"/>
          <p:cNvCxnSpPr/>
          <p:nvPr/>
        </p:nvCxnSpPr>
        <p:spPr>
          <a:xfrm>
            <a:off x="1715305" y="3683289"/>
            <a:ext cx="0" cy="1260000"/>
          </a:xfrm>
          <a:prstGeom prst="straightConnector1">
            <a:avLst/>
          </a:prstGeom>
          <a:ln w="28575">
            <a:solidFill>
              <a:srgbClr val="30B5C5"/>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715305" y="4159400"/>
            <a:ext cx="61747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LLDP</a:t>
            </a:r>
          </a:p>
        </p:txBody>
      </p:sp>
      <p:cxnSp>
        <p:nvCxnSpPr>
          <p:cNvPr id="26" name="直接连接符 25"/>
          <p:cNvCxnSpPr>
            <a:stCxn id="6" idx="3"/>
            <a:endCxn id="22" idx="1"/>
          </p:cNvCxnSpPr>
          <p:nvPr/>
        </p:nvCxnSpPr>
        <p:spPr>
          <a:xfrm flipV="1">
            <a:off x="1715305" y="3428137"/>
            <a:ext cx="3105668" cy="3375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7" idx="3"/>
            <a:endCxn id="22" idx="1"/>
          </p:cNvCxnSpPr>
          <p:nvPr/>
        </p:nvCxnSpPr>
        <p:spPr>
          <a:xfrm flipV="1">
            <a:off x="1715305" y="3428137"/>
            <a:ext cx="3105668" cy="1804915"/>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876466" y="5427829"/>
            <a:ext cx="590963" cy="0"/>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2502049" y="5287251"/>
            <a:ext cx="70564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38" name="圆角矩形 37"/>
          <p:cNvSpPr/>
          <p:nvPr/>
        </p:nvSpPr>
        <p:spPr>
          <a:xfrm>
            <a:off x="4820973" y="3889829"/>
            <a:ext cx="4384988" cy="1705199"/>
          </a:xfrm>
          <a:prstGeom prst="round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02251" y="4467177"/>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09908" y="4467177"/>
            <a:ext cx="540000" cy="442800"/>
          </a:xfrm>
          <a:prstGeom prst="rect">
            <a:avLst/>
          </a:prstGeom>
        </p:spPr>
      </p:pic>
      <p:cxnSp>
        <p:nvCxnSpPr>
          <p:cNvPr id="44" name="直接连接符 43"/>
          <p:cNvCxnSpPr>
            <a:stCxn id="42" idx="3"/>
            <a:endCxn id="43" idx="1"/>
          </p:cNvCxnSpPr>
          <p:nvPr/>
        </p:nvCxnSpPr>
        <p:spPr>
          <a:xfrm>
            <a:off x="5642251" y="4688577"/>
            <a:ext cx="266765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158033" y="494472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8" name="文本框 47"/>
          <p:cNvSpPr txBox="1"/>
          <p:nvPr/>
        </p:nvSpPr>
        <p:spPr>
          <a:xfrm>
            <a:off x="8373422" y="494472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9" name="文本框 48"/>
          <p:cNvSpPr txBox="1"/>
          <p:nvPr/>
        </p:nvSpPr>
        <p:spPr>
          <a:xfrm>
            <a:off x="5662965" y="4398371"/>
            <a:ext cx="87876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50" name="文本框 49"/>
          <p:cNvSpPr txBox="1"/>
          <p:nvPr/>
        </p:nvSpPr>
        <p:spPr>
          <a:xfrm>
            <a:off x="7434463" y="4398371"/>
            <a:ext cx="87876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Tree>
    <p:extLst>
      <p:ext uri="{BB962C8B-B14F-4D97-AF65-F5344CB8AC3E}">
        <p14:creationId xmlns:p14="http://schemas.microsoft.com/office/powerpoint/2010/main" val="38612278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 Management</a:t>
            </a:r>
            <a:endParaRPr lang="en-US" dirty="0"/>
          </a:p>
        </p:txBody>
      </p:sp>
      <p:sp>
        <p:nvSpPr>
          <p:cNvPr id="3" name="文本占位符 2"/>
          <p:cNvSpPr>
            <a:spLocks noGrp="1"/>
          </p:cNvSpPr>
          <p:nvPr>
            <p:ph type="body" sz="quarter" idx="10"/>
          </p:nvPr>
        </p:nvSpPr>
        <p:spPr>
          <a:xfrm>
            <a:off x="6096000" y="1052514"/>
            <a:ext cx="5653088" cy="4875042"/>
          </a:xfrm>
        </p:spPr>
        <p:txBody>
          <a:bodyPr/>
          <a:lstStyle/>
          <a:p>
            <a:r>
              <a:rPr lang="en-US" sz="1800" smtClean="0">
                <a:sym typeface="Huawei Sans" panose="020C0503030203020204" pitchFamily="34" charset="0"/>
              </a:rPr>
              <a:t>After synchronizing basic data from NEs, the controller can perform the following operations:</a:t>
            </a:r>
          </a:p>
          <a:p>
            <a:pPr lvl="1"/>
            <a:r>
              <a:rPr lang="en-US" sz="1600" smtClean="0">
                <a:sym typeface="Huawei Sans" panose="020C0503030203020204" pitchFamily="34" charset="0"/>
              </a:rPr>
              <a:t>Creates NEs one by one or in batches.</a:t>
            </a:r>
          </a:p>
          <a:p>
            <a:pPr lvl="1"/>
            <a:r>
              <a:rPr lang="en-US" sz="1600" smtClean="0">
                <a:sym typeface="Huawei Sans" panose="020C0503030203020204" pitchFamily="34" charset="0"/>
              </a:rPr>
              <a:t>Synchronizes NE data to the controller database.</a:t>
            </a:r>
          </a:p>
          <a:p>
            <a:pPr lvl="1"/>
            <a:r>
              <a:rPr lang="en-US" sz="1600" smtClean="0">
                <a:sym typeface="Huawei Sans" panose="020C0503030203020204" pitchFamily="34" charset="0"/>
              </a:rPr>
              <a:t>Discovers links and displays physical connections. Manual link addition is also supported.</a:t>
            </a:r>
          </a:p>
          <a:p>
            <a:pPr lvl="1"/>
            <a:r>
              <a:rPr lang="en-US" sz="1600" smtClean="0">
                <a:sym typeface="Huawei Sans" panose="020C0503030203020204" pitchFamily="34" charset="0"/>
              </a:rPr>
              <a:t>Configures NE information, such as interface IP addresses and router IDs.</a:t>
            </a:r>
          </a:p>
          <a:p>
            <a:pPr lvl="1"/>
            <a:r>
              <a:rPr lang="en-US" sz="1600" smtClean="0">
                <a:sym typeface="Huawei Sans" panose="020C0503030203020204" pitchFamily="34" charset="0"/>
              </a:rPr>
              <a:t>Manages alarms and displays alarm information.</a:t>
            </a:r>
            <a:endParaRPr lang="en-US" sz="1600" dirty="0">
              <a:sym typeface="Huawei Sans" panose="020C0503030203020204" pitchFamily="34" charset="0"/>
            </a:endParaRPr>
          </a:p>
        </p:txBody>
      </p:sp>
      <p:sp>
        <p:nvSpPr>
          <p:cNvPr id="4" name="文本框 3"/>
          <p:cNvSpPr txBox="1"/>
          <p:nvPr/>
        </p:nvSpPr>
        <p:spPr>
          <a:xfrm>
            <a:off x="865199" y="1915971"/>
            <a:ext cx="4896971" cy="373577"/>
          </a:xfrm>
          <a:prstGeom prst="roundRect">
            <a:avLst/>
          </a:prstGeom>
          <a:solidFill>
            <a:srgbClr val="30B5C5"/>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grpSp>
        <p:nvGrpSpPr>
          <p:cNvPr id="13" name="组合 12"/>
          <p:cNvGrpSpPr/>
          <p:nvPr/>
        </p:nvGrpSpPr>
        <p:grpSpPr>
          <a:xfrm>
            <a:off x="953308" y="2816458"/>
            <a:ext cx="4684180" cy="307777"/>
            <a:chOff x="953308" y="2816458"/>
            <a:chExt cx="4684180" cy="307777"/>
          </a:xfrm>
        </p:grpSpPr>
        <p:sp>
          <p:nvSpPr>
            <p:cNvPr id="5" name="文本框 4"/>
            <p:cNvSpPr txBox="1"/>
            <p:nvPr/>
          </p:nvSpPr>
          <p:spPr>
            <a:xfrm>
              <a:off x="953308" y="2816458"/>
              <a:ext cx="1140056" cy="307777"/>
            </a:xfrm>
            <a:prstGeom prst="rect">
              <a:avLst/>
            </a:prstGeom>
            <a:solidFill>
              <a:srgbClr val="56C4D2"/>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 creation</a:t>
              </a:r>
            </a:p>
          </p:txBody>
        </p:sp>
        <p:sp>
          <p:nvSpPr>
            <p:cNvPr id="6" name="文本框 5"/>
            <p:cNvSpPr txBox="1"/>
            <p:nvPr/>
          </p:nvSpPr>
          <p:spPr>
            <a:xfrm>
              <a:off x="2244469" y="2816458"/>
              <a:ext cx="1915909" cy="307777"/>
            </a:xfrm>
            <a:prstGeom prst="rect">
              <a:avLst/>
            </a:prstGeom>
            <a:solidFill>
              <a:srgbClr val="56C4D2"/>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synchronization</a:t>
              </a:r>
            </a:p>
          </p:txBody>
        </p:sp>
        <p:sp>
          <p:nvSpPr>
            <p:cNvPr id="7" name="文本框 6"/>
            <p:cNvSpPr txBox="1"/>
            <p:nvPr/>
          </p:nvSpPr>
          <p:spPr>
            <a:xfrm>
              <a:off x="4311484" y="2816458"/>
              <a:ext cx="1326004" cy="307777"/>
            </a:xfrm>
            <a:prstGeom prst="rect">
              <a:avLst/>
            </a:prstGeom>
            <a:solidFill>
              <a:srgbClr val="56C4D2"/>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discovery</a:t>
              </a:r>
            </a:p>
          </p:txBody>
        </p:sp>
      </p:grpSp>
      <p:grpSp>
        <p:nvGrpSpPr>
          <p:cNvPr id="12" name="组合 11"/>
          <p:cNvGrpSpPr/>
          <p:nvPr/>
        </p:nvGrpSpPr>
        <p:grpSpPr>
          <a:xfrm>
            <a:off x="953308" y="3487652"/>
            <a:ext cx="4684180" cy="307777"/>
            <a:chOff x="953308" y="3487652"/>
            <a:chExt cx="4684180" cy="307777"/>
          </a:xfrm>
        </p:grpSpPr>
        <p:sp>
          <p:nvSpPr>
            <p:cNvPr id="8" name="文本框 7"/>
            <p:cNvSpPr txBox="1"/>
            <p:nvPr/>
          </p:nvSpPr>
          <p:spPr>
            <a:xfrm>
              <a:off x="953308" y="3487652"/>
              <a:ext cx="1824538" cy="307777"/>
            </a:xfrm>
            <a:prstGeom prst="rect">
              <a:avLst/>
            </a:prstGeom>
            <a:solidFill>
              <a:srgbClr val="56C4D2"/>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Alarm management</a:t>
              </a:r>
            </a:p>
          </p:txBody>
        </p:sp>
        <p:sp>
          <p:nvSpPr>
            <p:cNvPr id="9" name="文本框 8"/>
            <p:cNvSpPr txBox="1"/>
            <p:nvPr/>
          </p:nvSpPr>
          <p:spPr>
            <a:xfrm>
              <a:off x="2970629" y="3487652"/>
              <a:ext cx="1571264" cy="307777"/>
            </a:xfrm>
            <a:prstGeom prst="rect">
              <a:avLst/>
            </a:prstGeom>
            <a:solidFill>
              <a:srgbClr val="56C4D2"/>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 configuration</a:t>
              </a:r>
            </a:p>
          </p:txBody>
        </p:sp>
        <p:sp>
          <p:nvSpPr>
            <p:cNvPr id="10" name="文本框 9"/>
            <p:cNvSpPr txBox="1"/>
            <p:nvPr/>
          </p:nvSpPr>
          <p:spPr>
            <a:xfrm>
              <a:off x="4734676" y="3487652"/>
              <a:ext cx="902812"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p>
          </p:txBody>
        </p:sp>
      </p:grpSp>
      <p:sp>
        <p:nvSpPr>
          <p:cNvPr id="11" name="矩形 10"/>
          <p:cNvSpPr/>
          <p:nvPr/>
        </p:nvSpPr>
        <p:spPr>
          <a:xfrm>
            <a:off x="865199" y="2415475"/>
            <a:ext cx="4896971" cy="178093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499042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Huawei CloudWAN Solution Overview</a:t>
            </a:r>
          </a:p>
          <a:p>
            <a:r>
              <a:rPr lang="en-US" b="1" dirty="0">
                <a:latin typeface="Huawei Sans" panose="020C0503030203020204" pitchFamily="34" charset="0"/>
                <a:sym typeface="Huawei Sans" panose="020C0503030203020204" pitchFamily="34" charset="0"/>
              </a:rPr>
              <a:t>Network Management</a:t>
            </a:r>
          </a:p>
          <a:p>
            <a:pPr lvl="1"/>
            <a:r>
              <a:rPr lang="en-US" dirty="0">
                <a:solidFill>
                  <a:schemeClr val="bg1">
                    <a:lumMod val="50000"/>
                  </a:schemeClr>
                </a:solidFill>
                <a:latin typeface="Huawei Sans" panose="020C0503030203020204" pitchFamily="34" charset="0"/>
                <a:sym typeface="Huawei Sans" panose="020C0503030203020204" pitchFamily="34" charset="0"/>
              </a:rPr>
              <a:t>Network Management Overview</a:t>
            </a:r>
          </a:p>
          <a:p>
            <a:pPr lvl="1"/>
            <a:r>
              <a:rPr lang="en-US" dirty="0">
                <a:solidFill>
                  <a:schemeClr val="bg1">
                    <a:lumMod val="50000"/>
                  </a:schemeClr>
                </a:solidFill>
                <a:latin typeface="Huawei Sans" panose="020C0503030203020204" pitchFamily="34" charset="0"/>
                <a:sym typeface="Huawei Sans" panose="020C0503030203020204" pitchFamily="34" charset="0"/>
              </a:rPr>
              <a:t>NE Management</a:t>
            </a:r>
          </a:p>
          <a:p>
            <a:pPr lvl="1">
              <a:buSzPct val="60000"/>
              <a:buFont typeface="Wingdings" panose="05000000000000000000" pitchFamily="2" charset="2"/>
              <a:buChar char="n"/>
            </a:pPr>
            <a:r>
              <a:rPr lang="en-US" dirty="0">
                <a:latin typeface="Huawei Sans" panose="020C0503030203020204" pitchFamily="34" charset="0"/>
              </a:rPr>
              <a:t>Service Management</a:t>
            </a:r>
          </a:p>
          <a:p>
            <a:r>
              <a:rPr lang="en-US" dirty="0">
                <a:solidFill>
                  <a:schemeClr val="bg1">
                    <a:lumMod val="50000"/>
                  </a:schemeClr>
                </a:solidFill>
                <a:latin typeface="Huawei Sans" panose="020C0503030203020204" pitchFamily="34" charset="0"/>
                <a:sym typeface="Huawei Sans" panose="020C0503030203020204" pitchFamily="34" charset="0"/>
              </a:rPr>
              <a:t>Network Traffic Control</a:t>
            </a:r>
          </a:p>
          <a:p>
            <a:r>
              <a:rPr lang="en-US" dirty="0">
                <a:solidFill>
                  <a:schemeClr val="bg1">
                    <a:lumMod val="50000"/>
                  </a:schemeClr>
                </a:solidFill>
                <a:latin typeface="Huawei Sans" panose="020C0503030203020204" pitchFamily="34" charset="0"/>
                <a:sym typeface="Huawei Sans" panose="020C0503030203020204" pitchFamily="34" charset="0"/>
              </a:rPr>
              <a:t>Network Performance Analysis</a:t>
            </a:r>
          </a:p>
        </p:txBody>
      </p:sp>
    </p:spTree>
    <p:extLst>
      <p:ext uri="{BB962C8B-B14F-4D97-AF65-F5344CB8AC3E}">
        <p14:creationId xmlns:p14="http://schemas.microsoft.com/office/powerpoint/2010/main" val="14508921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Tunnel Management Overview</a:t>
            </a:r>
            <a:endParaRPr lang="en-US" dirty="0"/>
          </a:p>
        </p:txBody>
      </p:sp>
      <p:sp>
        <p:nvSpPr>
          <p:cNvPr id="6" name="文本占位符 5"/>
          <p:cNvSpPr>
            <a:spLocks noGrp="1"/>
          </p:cNvSpPr>
          <p:nvPr>
            <p:ph type="body" sz="quarter" idx="10"/>
          </p:nvPr>
        </p:nvSpPr>
        <p:spPr>
          <a:xfrm>
            <a:off x="4972762" y="1052514"/>
            <a:ext cx="6776325" cy="4875042"/>
          </a:xfrm>
        </p:spPr>
        <p:txBody>
          <a:bodyPr/>
          <a:lstStyle/>
          <a:p>
            <a:pPr>
              <a:lnSpc>
                <a:spcPct val="120000"/>
              </a:lnSpc>
            </a:pPr>
            <a:r>
              <a:rPr lang="en-US" sz="1600" dirty="0" smtClean="0">
                <a:sym typeface="Huawei Sans" panose="020C0503030203020204" pitchFamily="34" charset="0"/>
              </a:rPr>
              <a:t>The controller uses the following protocols for tunnel management:</a:t>
            </a:r>
          </a:p>
          <a:p>
            <a:pPr lvl="1">
              <a:lnSpc>
                <a:spcPct val="120000"/>
              </a:lnSpc>
            </a:pPr>
            <a:r>
              <a:rPr lang="en-US" sz="1400" dirty="0" smtClean="0">
                <a:sym typeface="Huawei Sans" panose="020C0503030203020204" pitchFamily="34" charset="0"/>
              </a:rPr>
              <a:t>IGP: generates network topology information, such as bandwidth, delay, and SID information, on a router.</a:t>
            </a:r>
          </a:p>
          <a:p>
            <a:pPr lvl="1">
              <a:lnSpc>
                <a:spcPct val="120000"/>
              </a:lnSpc>
            </a:pPr>
            <a:r>
              <a:rPr lang="en-US" sz="1400" dirty="0" smtClean="0">
                <a:sym typeface="Huawei Sans" panose="020C0503030203020204" pitchFamily="34" charset="0"/>
              </a:rPr>
              <a:t>BGP-LS: collects topology information and reports collected information to the controller. If an RR exists on the network, you only need to deploy BGP-LS on the RR and establish a BGP-LS peer relationship between the RR and controller.</a:t>
            </a:r>
          </a:p>
          <a:p>
            <a:pPr lvl="1">
              <a:lnSpc>
                <a:spcPct val="120000"/>
              </a:lnSpc>
            </a:pPr>
            <a:r>
              <a:rPr lang="en-US" sz="1400" dirty="0" smtClean="0">
                <a:sym typeface="Huawei Sans" panose="020C0503030203020204" pitchFamily="34" charset="0"/>
              </a:rPr>
              <a:t>Path Computation Element Communication Protocol (PCEP): exchanges information between the controller and forwarders. For example, Huawei's CloudWAN solution uses PCEP to monitor tunnel status.</a:t>
            </a:r>
          </a:p>
          <a:p>
            <a:pPr lvl="1">
              <a:lnSpc>
                <a:spcPct val="120000"/>
              </a:lnSpc>
            </a:pPr>
            <a:r>
              <a:rPr lang="en-US" sz="1400" dirty="0" smtClean="0">
                <a:sym typeface="Huawei Sans" panose="020C0503030203020204" pitchFamily="34" charset="0"/>
              </a:rPr>
              <a:t>NETCONF: delivers tunnel configurations from the controller to forwarders.</a:t>
            </a:r>
          </a:p>
          <a:p>
            <a:pPr lvl="1">
              <a:lnSpc>
                <a:spcPct val="120000"/>
              </a:lnSpc>
            </a:pPr>
            <a:r>
              <a:rPr lang="en-US" sz="1400" dirty="0" smtClean="0">
                <a:sym typeface="Huawei Sans" panose="020C0503030203020204" pitchFamily="34" charset="0"/>
              </a:rPr>
              <a:t>BGP SR Policy: establishes BGP SR Policy peer relationships between the controller and PEs, so that the controller can deliver SR Policies through BGP peer relationships to instruct forwarders to forward packets. To reduce the number of peer relationships, you can deploy an RR and configure PEs and the controller to function as RR clients.</a:t>
            </a:r>
            <a:endParaRPr lang="en-US" sz="1400" dirty="0">
              <a:sym typeface="Huawei Sans" panose="020C0503030203020204" pitchFamily="34" charset="0"/>
            </a:endParaRPr>
          </a:p>
        </p:txBody>
      </p:sp>
      <p:cxnSp>
        <p:nvCxnSpPr>
          <p:cNvPr id="9" name="直接连接符 8"/>
          <p:cNvCxnSpPr>
            <a:stCxn id="17" idx="2"/>
          </p:cNvCxnSpPr>
          <p:nvPr/>
        </p:nvCxnSpPr>
        <p:spPr>
          <a:xfrm>
            <a:off x="758693" y="4107876"/>
            <a:ext cx="1781104" cy="9399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7" idx="0"/>
          </p:cNvCxnSpPr>
          <p:nvPr/>
        </p:nvCxnSpPr>
        <p:spPr>
          <a:xfrm flipV="1">
            <a:off x="758692" y="2825640"/>
            <a:ext cx="1781104" cy="873725"/>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8" idx="0"/>
            <a:endCxn id="13" idx="3"/>
          </p:cNvCxnSpPr>
          <p:nvPr/>
        </p:nvCxnSpPr>
        <p:spPr>
          <a:xfrm flipH="1" flipV="1">
            <a:off x="3042245" y="2777344"/>
            <a:ext cx="1660517" cy="88904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9" idx="0"/>
            <a:endCxn id="14" idx="3"/>
          </p:cNvCxnSpPr>
          <p:nvPr/>
        </p:nvCxnSpPr>
        <p:spPr>
          <a:xfrm flipH="1">
            <a:off x="3042245" y="4109186"/>
            <a:ext cx="1659109" cy="88642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2555944"/>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4774209"/>
            <a:ext cx="540000" cy="442800"/>
          </a:xfrm>
          <a:prstGeom prst="rect">
            <a:avLst/>
          </a:prstGeom>
        </p:spPr>
      </p:pic>
      <p:sp>
        <p:nvSpPr>
          <p:cNvPr id="15" name="文本框 14"/>
          <p:cNvSpPr txBox="1"/>
          <p:nvPr/>
        </p:nvSpPr>
        <p:spPr>
          <a:xfrm>
            <a:off x="2568425" y="29977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文本框 15"/>
          <p:cNvSpPr txBox="1"/>
          <p:nvPr/>
        </p:nvSpPr>
        <p:spPr>
          <a:xfrm>
            <a:off x="2565297" y="443501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8693" y="3665076"/>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32762" y="3666386"/>
            <a:ext cx="540000" cy="442800"/>
          </a:xfrm>
          <a:prstGeom prst="rect">
            <a:avLst/>
          </a:prstGeom>
        </p:spPr>
      </p:pic>
      <p:sp>
        <p:nvSpPr>
          <p:cNvPr id="19" name="文本框 18"/>
          <p:cNvSpPr txBox="1"/>
          <p:nvPr/>
        </p:nvSpPr>
        <p:spPr>
          <a:xfrm>
            <a:off x="4494406"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0" name="文本框 19"/>
          <p:cNvSpPr txBox="1"/>
          <p:nvPr/>
        </p:nvSpPr>
        <p:spPr>
          <a:xfrm>
            <a:off x="2190888" y="1647913"/>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21" name="图片 20" descr="通用网管-蓝.png"/>
          <p:cNvPicPr>
            <a:picLocks noChangeAspect="1"/>
          </p:cNvPicPr>
          <p:nvPr/>
        </p:nvPicPr>
        <p:blipFill>
          <a:blip r:embed="rId4" cstate="print"/>
          <a:stretch>
            <a:fillRect/>
          </a:stretch>
        </p:blipFill>
        <p:spPr>
          <a:xfrm>
            <a:off x="3418312" y="1602722"/>
            <a:ext cx="540000" cy="441818"/>
          </a:xfrm>
          <a:prstGeom prst="rect">
            <a:avLst/>
          </a:prstGeom>
        </p:spPr>
      </p:pic>
      <p:sp>
        <p:nvSpPr>
          <p:cNvPr id="23" name="文本框 22"/>
          <p:cNvSpPr txBox="1"/>
          <p:nvPr/>
        </p:nvSpPr>
        <p:spPr>
          <a:xfrm>
            <a:off x="524139"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39" name="直接连接符 38"/>
          <p:cNvCxnSpPr/>
          <p:nvPr/>
        </p:nvCxnSpPr>
        <p:spPr>
          <a:xfrm flipH="1">
            <a:off x="2005648" y="5407818"/>
            <a:ext cx="777600"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2775890" y="5267768"/>
            <a:ext cx="4667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43" name="直接连接符 42"/>
          <p:cNvCxnSpPr>
            <a:stCxn id="17" idx="0"/>
            <a:endCxn id="21" idx="1"/>
          </p:cNvCxnSpPr>
          <p:nvPr/>
        </p:nvCxnSpPr>
        <p:spPr>
          <a:xfrm flipV="1">
            <a:off x="758693" y="1823631"/>
            <a:ext cx="2659619" cy="1841445"/>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21" idx="2"/>
          </p:cNvCxnSpPr>
          <p:nvPr/>
        </p:nvCxnSpPr>
        <p:spPr>
          <a:xfrm flipV="1">
            <a:off x="2894750" y="2044540"/>
            <a:ext cx="793562" cy="515648"/>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8" idx="0"/>
            <a:endCxn id="21" idx="2"/>
          </p:cNvCxnSpPr>
          <p:nvPr/>
        </p:nvCxnSpPr>
        <p:spPr>
          <a:xfrm flipH="1" flipV="1">
            <a:off x="3688312" y="2044540"/>
            <a:ext cx="1014450" cy="1621846"/>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4" idx="0"/>
            <a:endCxn id="21" idx="2"/>
          </p:cNvCxnSpPr>
          <p:nvPr/>
        </p:nvCxnSpPr>
        <p:spPr>
          <a:xfrm flipV="1">
            <a:off x="2772245" y="2044540"/>
            <a:ext cx="916067" cy="2729669"/>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2005648" y="5763418"/>
            <a:ext cx="777600" cy="0"/>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2775891" y="5597529"/>
            <a:ext cx="2132412" cy="523220"/>
          </a:xfrm>
          <a:prstGeom prst="rect">
            <a:avLst/>
          </a:prstGeom>
          <a:noFill/>
        </p:spPr>
        <p:txBody>
          <a:bodyPr wrap="square" rtlCol="0">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PCEP/NETCONF/BGP-LS/BGP SR Policy</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634260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Topology Information Generation by Routers</a:t>
            </a:r>
            <a:endParaRPr lang="en-US" dirty="0"/>
          </a:p>
        </p:txBody>
      </p:sp>
      <p:sp>
        <p:nvSpPr>
          <p:cNvPr id="24" name="文本占位符 23"/>
          <p:cNvSpPr>
            <a:spLocks noGrp="1"/>
          </p:cNvSpPr>
          <p:nvPr>
            <p:ph type="body" sz="quarter" idx="10"/>
          </p:nvPr>
        </p:nvSpPr>
        <p:spPr>
          <a:xfrm>
            <a:off x="6095998" y="1052514"/>
            <a:ext cx="5653089" cy="4875042"/>
          </a:xfrm>
        </p:spPr>
        <p:txBody>
          <a:bodyPr/>
          <a:lstStyle/>
          <a:p>
            <a:r>
              <a:rPr lang="en-US" sz="1400" dirty="0" smtClean="0">
                <a:sym typeface="Huawei Sans" panose="020C0503030203020204" pitchFamily="34" charset="0"/>
              </a:rPr>
              <a:t>The key information that needs to be advertised for SR-MPLS tunnels is as follows:</a:t>
            </a:r>
          </a:p>
          <a:p>
            <a:pPr lvl="1"/>
            <a:r>
              <a:rPr lang="en-US" sz="1200" dirty="0" smtClean="0">
                <a:sym typeface="Huawei Sans" panose="020C0503030203020204" pitchFamily="34" charset="0"/>
              </a:rPr>
              <a:t>SID: node SID, adjacency SID, and prefix SID</a:t>
            </a:r>
          </a:p>
          <a:p>
            <a:pPr lvl="1"/>
            <a:r>
              <a:rPr lang="en-US" sz="1200" dirty="0" smtClean="0">
                <a:sym typeface="Huawei Sans" panose="020C0503030203020204" pitchFamily="34" charset="0"/>
              </a:rPr>
              <a:t>SRGB: a set of user-specified global labels reserved for SR-MPLS</a:t>
            </a:r>
          </a:p>
          <a:p>
            <a:pPr lvl="1"/>
            <a:r>
              <a:rPr lang="en-US" sz="1200" dirty="0" smtClean="0">
                <a:sym typeface="Huawei Sans" panose="020C0503030203020204" pitchFamily="34" charset="0"/>
              </a:rPr>
              <a:t>Interface bandwidth information: physical bandwidth and </a:t>
            </a:r>
            <a:r>
              <a:rPr lang="en-US" sz="1200" dirty="0" err="1" smtClean="0">
                <a:sym typeface="Huawei Sans" panose="020C0503030203020204" pitchFamily="34" charset="0"/>
              </a:rPr>
              <a:t>reservable</a:t>
            </a:r>
            <a:r>
              <a:rPr lang="en-US" sz="1200" dirty="0" smtClean="0">
                <a:sym typeface="Huawei Sans" panose="020C0503030203020204" pitchFamily="34" charset="0"/>
              </a:rPr>
              <a:t> bandwidth</a:t>
            </a:r>
          </a:p>
          <a:p>
            <a:pPr lvl="1"/>
            <a:r>
              <a:rPr lang="en-US" sz="1200" dirty="0" smtClean="0">
                <a:sym typeface="Huawei Sans" panose="020C0503030203020204" pitchFamily="34" charset="0"/>
              </a:rPr>
              <a:t>Interface delay information</a:t>
            </a:r>
            <a:endParaRPr lang="en-US" sz="1200" dirty="0">
              <a:sym typeface="Huawei Sans" panose="020C0503030203020204" pitchFamily="34" charset="0"/>
            </a:endParaRPr>
          </a:p>
        </p:txBody>
      </p:sp>
      <p:cxnSp>
        <p:nvCxnSpPr>
          <p:cNvPr id="4" name="直接连接符 3"/>
          <p:cNvCxnSpPr>
            <a:stCxn id="12" idx="2"/>
            <a:endCxn id="9" idx="1"/>
          </p:cNvCxnSpPr>
          <p:nvPr/>
        </p:nvCxnSpPr>
        <p:spPr>
          <a:xfrm>
            <a:off x="1155693" y="2781897"/>
            <a:ext cx="1743552" cy="468633"/>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2" idx="0"/>
            <a:endCxn id="8" idx="1"/>
          </p:cNvCxnSpPr>
          <p:nvPr/>
        </p:nvCxnSpPr>
        <p:spPr>
          <a:xfrm flipV="1">
            <a:off x="1155693" y="1921265"/>
            <a:ext cx="1743552" cy="417832"/>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3" idx="0"/>
            <a:endCxn id="8" idx="3"/>
          </p:cNvCxnSpPr>
          <p:nvPr/>
        </p:nvCxnSpPr>
        <p:spPr>
          <a:xfrm flipH="1" flipV="1">
            <a:off x="3439245" y="1921265"/>
            <a:ext cx="1660517" cy="419142"/>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0"/>
            <a:endCxn id="9" idx="3"/>
          </p:cNvCxnSpPr>
          <p:nvPr/>
        </p:nvCxnSpPr>
        <p:spPr>
          <a:xfrm flipH="1">
            <a:off x="3439245" y="2783207"/>
            <a:ext cx="1659109" cy="467323"/>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99245" y="1699865"/>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99245" y="3029130"/>
            <a:ext cx="540000" cy="442800"/>
          </a:xfrm>
          <a:prstGeom prst="rect">
            <a:avLst/>
          </a:prstGeom>
        </p:spPr>
      </p:pic>
      <p:sp>
        <p:nvSpPr>
          <p:cNvPr id="10" name="文本框 9"/>
          <p:cNvSpPr txBox="1"/>
          <p:nvPr/>
        </p:nvSpPr>
        <p:spPr>
          <a:xfrm>
            <a:off x="2970313" y="2141683"/>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文本框 10"/>
          <p:cNvSpPr txBox="1"/>
          <p:nvPr/>
        </p:nvSpPr>
        <p:spPr>
          <a:xfrm>
            <a:off x="2962297" y="2689939"/>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5693" y="2339097"/>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29762" y="2340407"/>
            <a:ext cx="540000" cy="442800"/>
          </a:xfrm>
          <a:prstGeom prst="rect">
            <a:avLst/>
          </a:prstGeom>
        </p:spPr>
      </p:pic>
      <p:sp>
        <p:nvSpPr>
          <p:cNvPr id="14" name="文本框 13"/>
          <p:cNvSpPr txBox="1"/>
          <p:nvPr/>
        </p:nvSpPr>
        <p:spPr>
          <a:xfrm>
            <a:off x="4891406" y="278320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5" name="文本框 14"/>
          <p:cNvSpPr txBox="1"/>
          <p:nvPr/>
        </p:nvSpPr>
        <p:spPr>
          <a:xfrm>
            <a:off x="921139" y="278320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2" name="矩形 21"/>
          <p:cNvSpPr/>
          <p:nvPr/>
        </p:nvSpPr>
        <p:spPr>
          <a:xfrm>
            <a:off x="807622" y="1628692"/>
            <a:ext cx="4805778"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4696161" y="3323269"/>
            <a:ext cx="91723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25" name="文本占位符 23"/>
          <p:cNvSpPr txBox="1">
            <a:spLocks/>
          </p:cNvSpPr>
          <p:nvPr/>
        </p:nvSpPr>
        <p:spPr bwMode="auto">
          <a:xfrm>
            <a:off x="6095999" y="3461544"/>
            <a:ext cx="5653087" cy="223202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400" dirty="0">
                <a:latin typeface="Huawei Sans" panose="020C0503030203020204" pitchFamily="34" charset="0"/>
                <a:sym typeface="Huawei Sans" panose="020C0503030203020204" pitchFamily="34" charset="0"/>
              </a:rPr>
              <a:t>The key information that needs to be advertised for SRv6-based tunnels is as follows:</a:t>
            </a:r>
          </a:p>
          <a:p>
            <a:pPr lvl="1">
              <a:lnSpc>
                <a:spcPct val="120000"/>
              </a:lnSpc>
            </a:pPr>
            <a:r>
              <a:rPr lang="en-US" sz="1200" dirty="0">
                <a:latin typeface="Huawei Sans" panose="020C0503030203020204" pitchFamily="34" charset="0"/>
                <a:sym typeface="Huawei Sans" panose="020C0503030203020204" pitchFamily="34" charset="0"/>
              </a:rPr>
              <a:t>SID: END SID and END.X SID</a:t>
            </a:r>
          </a:p>
          <a:p>
            <a:pPr lvl="1">
              <a:lnSpc>
                <a:spcPct val="120000"/>
              </a:lnSpc>
            </a:pPr>
            <a:r>
              <a:rPr lang="en-US" sz="1200" dirty="0">
                <a:latin typeface="Huawei Sans" panose="020C0503030203020204" pitchFamily="34" charset="0"/>
                <a:cs typeface="Huawei Sans" panose="020C0503030203020204" pitchFamily="34" charset="0"/>
                <a:sym typeface="Huawei Sans" panose="020C0503030203020204" pitchFamily="34" charset="0"/>
              </a:rPr>
              <a:t>Locator: After a locator value is configured for a node, the system generates a locator route and propagates the route throughout the SR domain using an IGP. Other nodes on the network can locate this node through the locator route.</a:t>
            </a:r>
          </a:p>
          <a:p>
            <a:pPr lvl="1">
              <a:lnSpc>
                <a:spcPct val="120000"/>
              </a:lnSpc>
            </a:pPr>
            <a:r>
              <a:rPr lang="en-US" sz="1200" dirty="0">
                <a:latin typeface="Huawei Sans" panose="020C0503030203020204" pitchFamily="34" charset="0"/>
                <a:cs typeface="Huawei Sans" panose="020C0503030203020204" pitchFamily="34" charset="0"/>
                <a:sym typeface="Huawei Sans" panose="020C0503030203020204" pitchFamily="34" charset="0"/>
              </a:rPr>
              <a:t>Interface bandwidth information: physical bandwidth and reservable bandwidth</a:t>
            </a:r>
          </a:p>
          <a:p>
            <a:pPr lvl="1">
              <a:lnSpc>
                <a:spcPct val="120000"/>
              </a:lnSpc>
            </a:pPr>
            <a:r>
              <a:rPr lang="en-US" sz="1200" dirty="0">
                <a:latin typeface="Huawei Sans" panose="020C0503030203020204" pitchFamily="34" charset="0"/>
                <a:cs typeface="Huawei Sans" panose="020C0503030203020204" pitchFamily="34" charset="0"/>
                <a:sym typeface="Huawei Sans" panose="020C0503030203020204" pitchFamily="34" charset="0"/>
              </a:rPr>
              <a:t>Interface delay information</a:t>
            </a:r>
          </a:p>
        </p:txBody>
      </p:sp>
      <p:cxnSp>
        <p:nvCxnSpPr>
          <p:cNvPr id="26" name="直接连接符 25"/>
          <p:cNvCxnSpPr>
            <a:stCxn id="34" idx="2"/>
            <a:endCxn id="31" idx="1"/>
          </p:cNvCxnSpPr>
          <p:nvPr/>
        </p:nvCxnSpPr>
        <p:spPr>
          <a:xfrm>
            <a:off x="1155693" y="5141576"/>
            <a:ext cx="1743552" cy="468633"/>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4" idx="0"/>
            <a:endCxn id="30" idx="1"/>
          </p:cNvCxnSpPr>
          <p:nvPr/>
        </p:nvCxnSpPr>
        <p:spPr>
          <a:xfrm flipV="1">
            <a:off x="1155693" y="4280944"/>
            <a:ext cx="1743552" cy="417832"/>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35" idx="0"/>
            <a:endCxn id="30" idx="3"/>
          </p:cNvCxnSpPr>
          <p:nvPr/>
        </p:nvCxnSpPr>
        <p:spPr>
          <a:xfrm flipH="1" flipV="1">
            <a:off x="3439245" y="4280944"/>
            <a:ext cx="1660517" cy="419142"/>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6" idx="0"/>
            <a:endCxn id="31" idx="3"/>
          </p:cNvCxnSpPr>
          <p:nvPr/>
        </p:nvCxnSpPr>
        <p:spPr>
          <a:xfrm flipH="1">
            <a:off x="3439245" y="5142886"/>
            <a:ext cx="1659109" cy="467323"/>
          </a:xfrm>
          <a:prstGeom prst="line">
            <a:avLst/>
          </a:prstGeom>
          <a:ln w="1905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99245" y="4059544"/>
            <a:ext cx="540000" cy="442800"/>
          </a:xfrm>
          <a:prstGeom prst="rect">
            <a:avLst/>
          </a:prstGeom>
        </p:spPr>
      </p:pic>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99245" y="5388809"/>
            <a:ext cx="540000" cy="442800"/>
          </a:xfrm>
          <a:prstGeom prst="rect">
            <a:avLst/>
          </a:prstGeom>
        </p:spPr>
      </p:pic>
      <p:sp>
        <p:nvSpPr>
          <p:cNvPr id="32" name="文本框 31"/>
          <p:cNvSpPr txBox="1"/>
          <p:nvPr/>
        </p:nvSpPr>
        <p:spPr>
          <a:xfrm>
            <a:off x="2970313" y="45013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3" name="文本框 32"/>
          <p:cNvSpPr txBox="1"/>
          <p:nvPr/>
        </p:nvSpPr>
        <p:spPr>
          <a:xfrm>
            <a:off x="2962297" y="504961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5693" y="4698776"/>
            <a:ext cx="540000" cy="442800"/>
          </a:xfrm>
          <a:prstGeom prst="rect">
            <a:avLst/>
          </a:prstGeom>
        </p:spPr>
      </p:pic>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29762" y="4700086"/>
            <a:ext cx="540000" cy="442800"/>
          </a:xfrm>
          <a:prstGeom prst="rect">
            <a:avLst/>
          </a:prstGeom>
        </p:spPr>
      </p:pic>
      <p:sp>
        <p:nvSpPr>
          <p:cNvPr id="36" name="文本框 35"/>
          <p:cNvSpPr txBox="1"/>
          <p:nvPr/>
        </p:nvSpPr>
        <p:spPr>
          <a:xfrm>
            <a:off x="4891406" y="51428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7" name="文本框 36"/>
          <p:cNvSpPr txBox="1"/>
          <p:nvPr/>
        </p:nvSpPr>
        <p:spPr>
          <a:xfrm>
            <a:off x="921139" y="51428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8" name="矩形 37"/>
          <p:cNvSpPr/>
          <p:nvPr/>
        </p:nvSpPr>
        <p:spPr>
          <a:xfrm>
            <a:off x="807622" y="3988371"/>
            <a:ext cx="4805778"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4696161" y="5682948"/>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41" name="五边形 8">
            <a:extLst>
              <a:ext uri="{FF2B5EF4-FFF2-40B4-BE49-F238E27FC236}">
                <a16:creationId xmlns="" xmlns:a16="http://schemas.microsoft.com/office/drawing/2014/main" id="{D24D6E20-9679-4712-836C-BFE3C57A2230}"/>
              </a:ext>
            </a:extLst>
          </p:cNvPr>
          <p:cNvSpPr/>
          <p:nvPr/>
        </p:nvSpPr>
        <p:spPr bwMode="auto">
          <a:xfrm>
            <a:off x="8312256" y="102013"/>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43" name="燕尾形 10">
            <a:extLst>
              <a:ext uri="{FF2B5EF4-FFF2-40B4-BE49-F238E27FC236}">
                <a16:creationId xmlns="" xmlns:a16="http://schemas.microsoft.com/office/drawing/2014/main" id="{3EB74287-626C-4836-9FCC-3DE0CC49C1BE}"/>
              </a:ext>
            </a:extLst>
          </p:cNvPr>
          <p:cNvSpPr/>
          <p:nvPr/>
        </p:nvSpPr>
        <p:spPr bwMode="auto">
          <a:xfrm>
            <a:off x="10356899" y="102013"/>
            <a:ext cx="139060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44" name="燕尾形 10">
            <a:extLst>
              <a:ext uri="{FF2B5EF4-FFF2-40B4-BE49-F238E27FC236}">
                <a16:creationId xmlns="" xmlns:a16="http://schemas.microsoft.com/office/drawing/2014/main" id="{3EB74287-626C-4836-9FCC-3DE0CC49C1BE}"/>
              </a:ext>
            </a:extLst>
          </p:cNvPr>
          <p:cNvSpPr/>
          <p:nvPr/>
        </p:nvSpPr>
        <p:spPr bwMode="auto">
          <a:xfrm>
            <a:off x="9458047"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a:t>
            </a:r>
          </a:p>
        </p:txBody>
      </p:sp>
    </p:spTree>
    <p:extLst>
      <p:ext uri="{BB962C8B-B14F-4D97-AF65-F5344CB8AC3E}">
        <p14:creationId xmlns:p14="http://schemas.microsoft.com/office/powerpoint/2010/main" val="18597674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Topology Information Collection by BGP-LS</a:t>
            </a:r>
            <a:endParaRPr lang="en-US"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85867" y="2327229"/>
            <a:ext cx="540000" cy="442800"/>
          </a:xfrm>
          <a:prstGeom prst="rect">
            <a:avLst/>
          </a:prstGeom>
        </p:spPr>
      </p:pic>
      <p:sp>
        <p:nvSpPr>
          <p:cNvPr id="5" name="文本框 4"/>
          <p:cNvSpPr txBox="1"/>
          <p:nvPr/>
        </p:nvSpPr>
        <p:spPr>
          <a:xfrm>
            <a:off x="2952927" y="2784499"/>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 name="文本框 5"/>
          <p:cNvSpPr txBox="1"/>
          <p:nvPr/>
        </p:nvSpPr>
        <p:spPr>
          <a:xfrm>
            <a:off x="4645976" y="2783561"/>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7" name="图片 6" descr="通用网管-蓝.png"/>
          <p:cNvPicPr>
            <a:picLocks noChangeAspect="1"/>
          </p:cNvPicPr>
          <p:nvPr/>
        </p:nvPicPr>
        <p:blipFill>
          <a:blip r:embed="rId4" cstate="print"/>
          <a:stretch>
            <a:fillRect/>
          </a:stretch>
        </p:blipFill>
        <p:spPr>
          <a:xfrm>
            <a:off x="4886041" y="2327720"/>
            <a:ext cx="540000" cy="441818"/>
          </a:xfrm>
          <a:prstGeom prst="rect">
            <a:avLst/>
          </a:prstGeom>
        </p:spPr>
      </p:pic>
      <p:cxnSp>
        <p:nvCxnSpPr>
          <p:cNvPr id="8" name="直接箭头连接符 7">
            <a:extLst>
              <a:ext uri="{FF2B5EF4-FFF2-40B4-BE49-F238E27FC236}">
                <a16:creationId xmlns="" xmlns:a16="http://schemas.microsoft.com/office/drawing/2014/main" id="{45D76DB3-4737-446D-9CCB-5EEE450F421A}"/>
              </a:ext>
            </a:extLst>
          </p:cNvPr>
          <p:cNvCxnSpPr>
            <a:cxnSpLocks/>
            <a:stCxn id="4" idx="1"/>
            <a:endCxn id="14" idx="3"/>
          </p:cNvCxnSpPr>
          <p:nvPr/>
        </p:nvCxnSpPr>
        <p:spPr>
          <a:xfrm flipH="1">
            <a:off x="1425693" y="2548629"/>
            <a:ext cx="1460174" cy="0"/>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5693" y="2327229"/>
            <a:ext cx="540000" cy="442800"/>
          </a:xfrm>
          <a:prstGeom prst="rect">
            <a:avLst/>
          </a:prstGeom>
        </p:spPr>
      </p:pic>
      <p:cxnSp>
        <p:nvCxnSpPr>
          <p:cNvPr id="18" name="直接箭头连接符 17">
            <a:extLst>
              <a:ext uri="{FF2B5EF4-FFF2-40B4-BE49-F238E27FC236}">
                <a16:creationId xmlns="" xmlns:a16="http://schemas.microsoft.com/office/drawing/2014/main" id="{45D76DB3-4737-446D-9CCB-5EEE450F421A}"/>
              </a:ext>
            </a:extLst>
          </p:cNvPr>
          <p:cNvCxnSpPr>
            <a:cxnSpLocks/>
            <a:stCxn id="7" idx="1"/>
            <a:endCxn id="4" idx="3"/>
          </p:cNvCxnSpPr>
          <p:nvPr/>
        </p:nvCxnSpPr>
        <p:spPr>
          <a:xfrm flipH="1">
            <a:off x="3425867" y="2548629"/>
            <a:ext cx="1460174" cy="0"/>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500166" y="2078199"/>
            <a:ext cx="1660920"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 peer relationship</a:t>
            </a:r>
          </a:p>
        </p:txBody>
      </p:sp>
      <p:sp>
        <p:nvSpPr>
          <p:cNvPr id="26" name="文本框 25"/>
          <p:cNvSpPr txBox="1"/>
          <p:nvPr/>
        </p:nvSpPr>
        <p:spPr>
          <a:xfrm>
            <a:off x="885693" y="2784499"/>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26"/>
          <p:cNvSpPr/>
          <p:nvPr/>
        </p:nvSpPr>
        <p:spPr>
          <a:xfrm>
            <a:off x="596900" y="1603292"/>
            <a:ext cx="5270500"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1231383" y="2078199"/>
            <a:ext cx="1660920" cy="276999"/>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IGP</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a:xfrm>
            <a:off x="7099691" y="1740458"/>
            <a:ext cx="4384989" cy="208377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ct val="120000"/>
              </a:lnSpc>
              <a:spcBef>
                <a:spcPts val="0"/>
              </a:spcBef>
              <a:spcAft>
                <a:spcPts val="60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has high requirements on the computing capability of the upper-layer controller. In addition, the controller must support the IGP and its algorithms. When cross-IGP domain topology information is collected, the upper-layer controller cannot obtain complete topology information and therefore cannot compute optimal E2E paths. When different routing protocols send topology information to the controller, the controller analyzes and processes the topology information in a complex manner.</a:t>
            </a:r>
          </a:p>
        </p:txBody>
      </p:sp>
      <p:sp>
        <p:nvSpPr>
          <p:cNvPr id="44" name="文本框 43"/>
          <p:cNvSpPr txBox="1"/>
          <p:nvPr/>
        </p:nvSpPr>
        <p:spPr>
          <a:xfrm>
            <a:off x="7099693" y="1110736"/>
            <a:ext cx="4384988" cy="568595"/>
          </a:xfrm>
          <a:prstGeom prst="roundRect">
            <a:avLst/>
          </a:prstGeom>
          <a:solidFill>
            <a:srgbClr val="56C4D2"/>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Drawbacks of direct topology information collection through an IGP by the controller</a:t>
            </a:r>
          </a:p>
        </p:txBody>
      </p:sp>
      <p:sp>
        <p:nvSpPr>
          <p:cNvPr id="45" name="圆角矩形 44"/>
          <p:cNvSpPr/>
          <p:nvPr/>
        </p:nvSpPr>
        <p:spPr>
          <a:xfrm>
            <a:off x="698500" y="4458145"/>
            <a:ext cx="10947399" cy="1735276"/>
          </a:xfrm>
          <a:prstGeom prst="roundRect">
            <a:avLst>
              <a:gd name="adj" fmla="val 898"/>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algn="just" defTabSz="914034" fontAlgn="ctr">
              <a:lnSpc>
                <a:spcPct val="120000"/>
              </a:lnSpc>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topology information discovered by IGPs </a:t>
            </a:r>
            <a:r>
              <a:rPr lang="en-US" sz="14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 </a:t>
            </a:r>
            <a:r>
              <a:rPr lang="en-US"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summarized and reported </a:t>
            </a:r>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to an upper-layer controller </a:t>
            </a:r>
            <a:r>
              <a:rPr lang="en-US" sz="14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through </a:t>
            </a:r>
            <a:r>
              <a:rPr lang="en-US"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BGP. With powerful routing capabilities of BGP, BGP-LS has the following advantages:</a:t>
            </a:r>
          </a:p>
          <a:p>
            <a:pPr marL="654938" lvl="1" indent="-251899" defTabSz="914034" fontAlgn="ctr">
              <a:lnSpc>
                <a:spcPct val="12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Lowers the requirements on the controller's computing and IGP capabilities.</a:t>
            </a:r>
          </a:p>
          <a:p>
            <a:pPr marL="654938" lvl="1" indent="-251899" defTabSz="914034" fontAlgn="ctr">
              <a:lnSpc>
                <a:spcPct val="12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Facilitates path selection and computation on the controller by using BGP to summarize topology information in each process or AS and report the complete information directly to the controller.</a:t>
            </a:r>
          </a:p>
          <a:p>
            <a:pPr marL="654938" lvl="1" indent="-251899" defTabSz="914034" fontAlgn="ctr">
              <a:lnSpc>
                <a:spcPct val="12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Requires only one routing protocol (BGP) to report information about the entire network's topology to the controller.</a:t>
            </a:r>
          </a:p>
        </p:txBody>
      </p:sp>
      <p:sp>
        <p:nvSpPr>
          <p:cNvPr id="46" name="文本框 45"/>
          <p:cNvSpPr txBox="1"/>
          <p:nvPr/>
        </p:nvSpPr>
        <p:spPr>
          <a:xfrm>
            <a:off x="698500" y="4035533"/>
            <a:ext cx="10947400" cy="373577"/>
          </a:xfrm>
          <a:prstGeom prst="roundRect">
            <a:avLst/>
          </a:prstGeom>
          <a:solidFill>
            <a:srgbClr val="56C4D2"/>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19" name="五边形 8">
            <a:extLst>
              <a:ext uri="{FF2B5EF4-FFF2-40B4-BE49-F238E27FC236}">
                <a16:creationId xmlns="" xmlns:a16="http://schemas.microsoft.com/office/drawing/2014/main" id="{D24D6E20-9679-4712-836C-BFE3C57A2230}"/>
              </a:ext>
            </a:extLst>
          </p:cNvPr>
          <p:cNvSpPr/>
          <p:nvPr/>
        </p:nvSpPr>
        <p:spPr bwMode="auto">
          <a:xfrm>
            <a:off x="8312256" y="102013"/>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20" name="燕尾形 10">
            <a:extLst>
              <a:ext uri="{FF2B5EF4-FFF2-40B4-BE49-F238E27FC236}">
                <a16:creationId xmlns="" xmlns:a16="http://schemas.microsoft.com/office/drawing/2014/main" id="{3EB74287-626C-4836-9FCC-3DE0CC49C1BE}"/>
              </a:ext>
            </a:extLst>
          </p:cNvPr>
          <p:cNvSpPr/>
          <p:nvPr/>
        </p:nvSpPr>
        <p:spPr bwMode="auto">
          <a:xfrm>
            <a:off x="10356899" y="102013"/>
            <a:ext cx="139060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21" name="燕尾形 10">
            <a:extLst>
              <a:ext uri="{FF2B5EF4-FFF2-40B4-BE49-F238E27FC236}">
                <a16:creationId xmlns="" xmlns:a16="http://schemas.microsoft.com/office/drawing/2014/main" id="{3EB74287-626C-4836-9FCC-3DE0CC49C1BE}"/>
              </a:ext>
            </a:extLst>
          </p:cNvPr>
          <p:cNvSpPr/>
          <p:nvPr/>
        </p:nvSpPr>
        <p:spPr bwMode="auto">
          <a:xfrm>
            <a:off x="9458047"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a:t>
            </a:r>
          </a:p>
        </p:txBody>
      </p:sp>
    </p:spTree>
    <p:extLst>
      <p:ext uri="{BB962C8B-B14F-4D97-AF65-F5344CB8AC3E}">
        <p14:creationId xmlns:p14="http://schemas.microsoft.com/office/powerpoint/2010/main" val="5758573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Topology Information Reporting to the Controller Through BGP-LS</a:t>
            </a:r>
            <a:endParaRPr lang="en-US" dirty="0"/>
          </a:p>
        </p:txBody>
      </p:sp>
      <p:sp>
        <p:nvSpPr>
          <p:cNvPr id="3" name="文本占位符 2"/>
          <p:cNvSpPr>
            <a:spLocks noGrp="1"/>
          </p:cNvSpPr>
          <p:nvPr>
            <p:ph type="body" sz="quarter" idx="10"/>
          </p:nvPr>
        </p:nvSpPr>
        <p:spPr/>
        <p:txBody>
          <a:bodyPr/>
          <a:lstStyle/>
          <a:p>
            <a:r>
              <a:rPr lang="en-US" sz="1600" dirty="0" smtClean="0">
                <a:sym typeface="Huawei Sans" panose="020C0503030203020204" pitchFamily="34" charset="0"/>
              </a:rPr>
              <a:t>Each router maintains one or more LSDBs. The LSDB contains multiple link attributes, such as the interface IP address, link metric, TE metric, link bandwidth, and </a:t>
            </a:r>
            <a:r>
              <a:rPr lang="en-US" sz="1600" dirty="0" err="1" smtClean="0">
                <a:sym typeface="Huawei Sans" panose="020C0503030203020204" pitchFamily="34" charset="0"/>
              </a:rPr>
              <a:t>reservable</a:t>
            </a:r>
            <a:r>
              <a:rPr lang="en-US" sz="1600" dirty="0" smtClean="0">
                <a:sym typeface="Huawei Sans" panose="020C0503030203020204" pitchFamily="34" charset="0"/>
              </a:rPr>
              <a:t> bandwidth. The BGP process of a router obtains information from these LSDBs and carries the information in the extended NLRI attribute.</a:t>
            </a:r>
          </a:p>
          <a:p>
            <a:pPr lvl="1"/>
            <a:endParaRPr lang="en-US" altLang="zh-CN" sz="1400" dirty="0">
              <a:sym typeface="Huawei Sans" panose="020C0503030203020204" pitchFamily="34" charset="0"/>
            </a:endParaRPr>
          </a:p>
        </p:txBody>
      </p:sp>
      <p:sp>
        <p:nvSpPr>
          <p:cNvPr id="4" name="矩形 3"/>
          <p:cNvSpPr/>
          <p:nvPr/>
        </p:nvSpPr>
        <p:spPr>
          <a:xfrm>
            <a:off x="1084941" y="2870307"/>
            <a:ext cx="1778000"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1449768" y="4415607"/>
            <a:ext cx="998991"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R2's LSDB</a:t>
            </a:r>
          </a:p>
        </p:txBody>
      </p:sp>
      <p:sp>
        <p:nvSpPr>
          <p:cNvPr id="6" name="文本框 5"/>
          <p:cNvSpPr txBox="1"/>
          <p:nvPr/>
        </p:nvSpPr>
        <p:spPr>
          <a:xfrm>
            <a:off x="854203" y="3151236"/>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 link state information</a:t>
            </a:r>
          </a:p>
        </p:txBody>
      </p:sp>
      <p:sp>
        <p:nvSpPr>
          <p:cNvPr id="7" name="文本框 6"/>
          <p:cNvSpPr txBox="1"/>
          <p:nvPr/>
        </p:nvSpPr>
        <p:spPr>
          <a:xfrm>
            <a:off x="854203" y="3470741"/>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 link state information</a:t>
            </a:r>
          </a:p>
        </p:txBody>
      </p:sp>
      <p:sp>
        <p:nvSpPr>
          <p:cNvPr id="8" name="文本框 7"/>
          <p:cNvSpPr txBox="1"/>
          <p:nvPr/>
        </p:nvSpPr>
        <p:spPr>
          <a:xfrm>
            <a:off x="854203" y="3790246"/>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R3 link state information</a:t>
            </a:r>
          </a:p>
        </p:txBody>
      </p:sp>
      <p:sp>
        <p:nvSpPr>
          <p:cNvPr id="9" name="文本框 8"/>
          <p:cNvSpPr txBox="1"/>
          <p:nvPr/>
        </p:nvSpPr>
        <p:spPr>
          <a:xfrm>
            <a:off x="854203" y="4109751"/>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link state information</a:t>
            </a:r>
          </a:p>
        </p:txBody>
      </p:sp>
      <p:sp>
        <p:nvSpPr>
          <p:cNvPr id="10" name="矩形 9"/>
          <p:cNvSpPr/>
          <p:nvPr/>
        </p:nvSpPr>
        <p:spPr>
          <a:xfrm>
            <a:off x="4318000" y="2870307"/>
            <a:ext cx="1778000"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4571818" y="4415607"/>
            <a:ext cx="1561646"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R2's BGP process</a:t>
            </a:r>
          </a:p>
        </p:txBody>
      </p:sp>
      <p:sp>
        <p:nvSpPr>
          <p:cNvPr id="12" name="文本框 11"/>
          <p:cNvSpPr txBox="1"/>
          <p:nvPr/>
        </p:nvSpPr>
        <p:spPr>
          <a:xfrm>
            <a:off x="4112509" y="3151236"/>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 link state information</a:t>
            </a:r>
          </a:p>
        </p:txBody>
      </p:sp>
      <p:sp>
        <p:nvSpPr>
          <p:cNvPr id="13" name="文本框 12"/>
          <p:cNvSpPr txBox="1"/>
          <p:nvPr/>
        </p:nvSpPr>
        <p:spPr>
          <a:xfrm>
            <a:off x="4112509" y="3470741"/>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 link state information</a:t>
            </a:r>
          </a:p>
        </p:txBody>
      </p:sp>
      <p:sp>
        <p:nvSpPr>
          <p:cNvPr id="14" name="文本框 13"/>
          <p:cNvSpPr txBox="1"/>
          <p:nvPr/>
        </p:nvSpPr>
        <p:spPr>
          <a:xfrm>
            <a:off x="4112509" y="3790246"/>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R3 link state information</a:t>
            </a:r>
          </a:p>
        </p:txBody>
      </p:sp>
      <p:sp>
        <p:nvSpPr>
          <p:cNvPr id="15" name="文本框 14"/>
          <p:cNvSpPr txBox="1"/>
          <p:nvPr/>
        </p:nvSpPr>
        <p:spPr>
          <a:xfrm>
            <a:off x="4112509" y="4109751"/>
            <a:ext cx="2225289"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link state information</a:t>
            </a:r>
          </a:p>
        </p:txBody>
      </p:sp>
      <p:sp>
        <p:nvSpPr>
          <p:cNvPr id="16" name="右箭头 15"/>
          <p:cNvSpPr/>
          <p:nvPr/>
        </p:nvSpPr>
        <p:spPr>
          <a:xfrm>
            <a:off x="2939144" y="3566738"/>
            <a:ext cx="1391554" cy="729416"/>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Extracting</a:t>
            </a:r>
          </a:p>
        </p:txBody>
      </p:sp>
      <p:sp>
        <p:nvSpPr>
          <p:cNvPr id="17" name="文本框 16"/>
          <p:cNvSpPr txBox="1"/>
          <p:nvPr/>
        </p:nvSpPr>
        <p:spPr>
          <a:xfrm>
            <a:off x="7632233" y="3111749"/>
            <a:ext cx="1235996" cy="292750"/>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Node NLRI</a:t>
            </a:r>
          </a:p>
        </p:txBody>
      </p:sp>
      <p:sp>
        <p:nvSpPr>
          <p:cNvPr id="18" name="梯形 17"/>
          <p:cNvSpPr/>
          <p:nvPr/>
        </p:nvSpPr>
        <p:spPr>
          <a:xfrm rot="16200000">
            <a:off x="5865332" y="3417664"/>
            <a:ext cx="1457543" cy="883392"/>
          </a:xfrm>
          <a:prstGeom prst="trapezoid">
            <a:avLst/>
          </a:prstGeom>
          <a:gradFill>
            <a:gsLst>
              <a:gs pos="0">
                <a:schemeClr val="accent1">
                  <a:lumMod val="5000"/>
                  <a:lumOff val="95000"/>
                </a:schemeClr>
              </a:gs>
              <a:gs pos="74000">
                <a:srgbClr val="94DAE2"/>
              </a:gs>
              <a:gs pos="83000">
                <a:srgbClr val="94DAE2"/>
              </a:gs>
              <a:gs pos="100000">
                <a:srgbClr val="94DAE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NLRI</a:t>
            </a:r>
          </a:p>
        </p:txBody>
      </p:sp>
      <p:sp>
        <p:nvSpPr>
          <p:cNvPr id="19" name="文本框 18"/>
          <p:cNvSpPr txBox="1"/>
          <p:nvPr/>
        </p:nvSpPr>
        <p:spPr>
          <a:xfrm>
            <a:off x="7632233" y="3479294"/>
            <a:ext cx="1235996" cy="299224"/>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NLRI</a:t>
            </a:r>
          </a:p>
        </p:txBody>
      </p:sp>
      <p:sp>
        <p:nvSpPr>
          <p:cNvPr id="20" name="文本框 19"/>
          <p:cNvSpPr txBox="1"/>
          <p:nvPr/>
        </p:nvSpPr>
        <p:spPr>
          <a:xfrm>
            <a:off x="7175033" y="3846839"/>
            <a:ext cx="1961713" cy="449420"/>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 Prefix NLRI</a:t>
            </a:r>
          </a:p>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p:txBody>
      </p:sp>
      <p:sp>
        <p:nvSpPr>
          <p:cNvPr id="22" name="文本框 21"/>
          <p:cNvSpPr txBox="1"/>
          <p:nvPr/>
        </p:nvSpPr>
        <p:spPr>
          <a:xfrm>
            <a:off x="7175033" y="4347317"/>
            <a:ext cx="1961713" cy="450000"/>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 Prefix NLRI</a:t>
            </a:r>
          </a:p>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23" name="矩形 22"/>
          <p:cNvSpPr/>
          <p:nvPr/>
        </p:nvSpPr>
        <p:spPr>
          <a:xfrm>
            <a:off x="7098830" y="2870307"/>
            <a:ext cx="2393513" cy="236935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右箭头 23"/>
          <p:cNvSpPr/>
          <p:nvPr/>
        </p:nvSpPr>
        <p:spPr>
          <a:xfrm>
            <a:off x="9501782" y="3566738"/>
            <a:ext cx="1011310" cy="729416"/>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Reporting</a:t>
            </a:r>
          </a:p>
        </p:txBody>
      </p:sp>
      <p:sp>
        <p:nvSpPr>
          <p:cNvPr id="25" name="文本框 24"/>
          <p:cNvSpPr txBox="1"/>
          <p:nvPr/>
        </p:nvSpPr>
        <p:spPr>
          <a:xfrm>
            <a:off x="10513091" y="3716338"/>
            <a:ext cx="1171885" cy="393413"/>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cxnSp>
        <p:nvCxnSpPr>
          <p:cNvPr id="27" name="直接箭头连接符 26"/>
          <p:cNvCxnSpPr/>
          <p:nvPr/>
        </p:nvCxnSpPr>
        <p:spPr>
          <a:xfrm flipV="1">
            <a:off x="4900039" y="5387550"/>
            <a:ext cx="6125028" cy="14515"/>
          </a:xfrm>
          <a:prstGeom prst="straightConnector1">
            <a:avLst/>
          </a:prstGeom>
          <a:ln w="57150">
            <a:solidFill>
              <a:srgbClr val="BEE9EE"/>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6968139" y="5510052"/>
            <a:ext cx="265489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Advertised to the BGP-LS peer</a:t>
            </a:r>
          </a:p>
        </p:txBody>
      </p:sp>
      <p:sp>
        <p:nvSpPr>
          <p:cNvPr id="29" name="五边形 8">
            <a:extLst>
              <a:ext uri="{FF2B5EF4-FFF2-40B4-BE49-F238E27FC236}">
                <a16:creationId xmlns="" xmlns:a16="http://schemas.microsoft.com/office/drawing/2014/main" id="{D24D6E20-9679-4712-836C-BFE3C57A2230}"/>
              </a:ext>
            </a:extLst>
          </p:cNvPr>
          <p:cNvSpPr/>
          <p:nvPr/>
        </p:nvSpPr>
        <p:spPr bwMode="auto">
          <a:xfrm>
            <a:off x="8312256" y="102013"/>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30" name="燕尾形 10">
            <a:extLst>
              <a:ext uri="{FF2B5EF4-FFF2-40B4-BE49-F238E27FC236}">
                <a16:creationId xmlns="" xmlns:a16="http://schemas.microsoft.com/office/drawing/2014/main" id="{3EB74287-626C-4836-9FCC-3DE0CC49C1BE}"/>
              </a:ext>
            </a:extLst>
          </p:cNvPr>
          <p:cNvSpPr/>
          <p:nvPr/>
        </p:nvSpPr>
        <p:spPr bwMode="auto">
          <a:xfrm>
            <a:off x="10356899" y="102013"/>
            <a:ext cx="139060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31" name="燕尾形 10">
            <a:extLst>
              <a:ext uri="{FF2B5EF4-FFF2-40B4-BE49-F238E27FC236}">
                <a16:creationId xmlns="" xmlns:a16="http://schemas.microsoft.com/office/drawing/2014/main" id="{3EB74287-626C-4836-9FCC-3DE0CC49C1BE}"/>
              </a:ext>
            </a:extLst>
          </p:cNvPr>
          <p:cNvSpPr/>
          <p:nvPr/>
        </p:nvSpPr>
        <p:spPr bwMode="auto">
          <a:xfrm>
            <a:off x="9458047"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a:t>
            </a:r>
          </a:p>
        </p:txBody>
      </p:sp>
    </p:spTree>
    <p:extLst>
      <p:ext uri="{BB962C8B-B14F-4D97-AF65-F5344CB8AC3E}">
        <p14:creationId xmlns:p14="http://schemas.microsoft.com/office/powerpoint/2010/main" val="35616395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PCEP Overview</a:t>
            </a:r>
            <a:endParaRPr lang="en-US" dirty="0"/>
          </a:p>
        </p:txBody>
      </p:sp>
      <p:sp>
        <p:nvSpPr>
          <p:cNvPr id="3" name="文本占位符 2"/>
          <p:cNvSpPr>
            <a:spLocks noGrp="1"/>
          </p:cNvSpPr>
          <p:nvPr>
            <p:ph type="body" sz="quarter" idx="10"/>
          </p:nvPr>
        </p:nvSpPr>
        <p:spPr/>
        <p:txBody>
          <a:bodyPr/>
          <a:lstStyle/>
          <a:p>
            <a:r>
              <a:rPr lang="en-US" sz="1600" smtClean="0">
                <a:sym typeface="Huawei Sans" panose="020C0503030203020204" pitchFamily="34" charset="0"/>
              </a:rPr>
              <a:t>Path Computation Element (PCE) can compute network paths or routing entities (components, applications, or network nodes) based on the network topology. A path computation client (PCC) is any client or application that requests path computation from a PCE. PCEP defines communication between the PCC and PCE and between two PCEs (RFC 5440).</a:t>
            </a:r>
          </a:p>
          <a:p>
            <a:r>
              <a:rPr lang="en-US" sz="1600" smtClean="0">
                <a:sym typeface="Huawei Sans" panose="020C0503030203020204" pitchFamily="34" charset="0"/>
              </a:rPr>
              <a:t>PCEP is a TCP-based protocol defined by the IETF PCE working group. It defines a group of messages and objects for PCEP session management, including TE LSP reporting and path delivery. PCEP provides a mechanism for the PCE to compute LSP paths for PCCs. In PCEP interaction, PCCs send LSP state reports to the PCE, and the PCE sends LSP path update instructions to PCCs.</a:t>
            </a:r>
            <a:endParaRPr lang="en-US" sz="1600" dirty="0">
              <a:sym typeface="Huawei Sans" panose="020C0503030203020204" pitchFamily="34" charset="0"/>
            </a:endParaRPr>
          </a:p>
        </p:txBody>
      </p:sp>
      <p:sp>
        <p:nvSpPr>
          <p:cNvPr id="4" name="五边形 8">
            <a:extLst>
              <a:ext uri="{FF2B5EF4-FFF2-40B4-BE49-F238E27FC236}">
                <a16:creationId xmlns="" xmlns:a16="http://schemas.microsoft.com/office/drawing/2014/main" id="{D24D6E20-9679-4712-836C-BFE3C57A2230}"/>
              </a:ext>
            </a:extLst>
          </p:cNvPr>
          <p:cNvSpPr/>
          <p:nvPr/>
        </p:nvSpPr>
        <p:spPr bwMode="auto">
          <a:xfrm>
            <a:off x="8312256" y="102013"/>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5" name="燕尾形 10">
            <a:extLst>
              <a:ext uri="{FF2B5EF4-FFF2-40B4-BE49-F238E27FC236}">
                <a16:creationId xmlns="" xmlns:a16="http://schemas.microsoft.com/office/drawing/2014/main" id="{3EB74287-626C-4836-9FCC-3DE0CC49C1BE}"/>
              </a:ext>
            </a:extLst>
          </p:cNvPr>
          <p:cNvSpPr/>
          <p:nvPr/>
        </p:nvSpPr>
        <p:spPr bwMode="auto">
          <a:xfrm>
            <a:off x="10356899" y="102013"/>
            <a:ext cx="139060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6" name="燕尾形 10">
            <a:extLst>
              <a:ext uri="{FF2B5EF4-FFF2-40B4-BE49-F238E27FC236}">
                <a16:creationId xmlns="" xmlns:a16="http://schemas.microsoft.com/office/drawing/2014/main" id="{3EB74287-626C-4836-9FCC-3DE0CC49C1BE}"/>
              </a:ext>
            </a:extLst>
          </p:cNvPr>
          <p:cNvSpPr/>
          <p:nvPr/>
        </p:nvSpPr>
        <p:spPr bwMode="auto">
          <a:xfrm>
            <a:off x="9458047"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56031" y="4360342"/>
            <a:ext cx="540000" cy="442800"/>
          </a:xfrm>
          <a:prstGeom prst="rect">
            <a:avLst/>
          </a:prstGeom>
        </p:spPr>
      </p:pic>
      <p:pic>
        <p:nvPicPr>
          <p:cNvPr id="9" name="图片 8" descr="通用网管-蓝.png"/>
          <p:cNvPicPr>
            <a:picLocks noChangeAspect="1"/>
          </p:cNvPicPr>
          <p:nvPr/>
        </p:nvPicPr>
        <p:blipFill>
          <a:blip r:embed="rId4" cstate="print"/>
          <a:stretch>
            <a:fillRect/>
          </a:stretch>
        </p:blipFill>
        <p:spPr>
          <a:xfrm>
            <a:off x="8918047" y="4360833"/>
            <a:ext cx="540000" cy="441818"/>
          </a:xfrm>
          <a:prstGeom prst="rect">
            <a:avLst/>
          </a:prstGeom>
        </p:spPr>
      </p:pic>
      <p:cxnSp>
        <p:nvCxnSpPr>
          <p:cNvPr id="11" name="直接连接符 10"/>
          <p:cNvCxnSpPr>
            <a:stCxn id="8" idx="3"/>
            <a:endCxn id="9" idx="1"/>
          </p:cNvCxnSpPr>
          <p:nvPr/>
        </p:nvCxnSpPr>
        <p:spPr>
          <a:xfrm>
            <a:off x="3296031" y="4581742"/>
            <a:ext cx="562201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755812" y="4908650"/>
            <a:ext cx="522635"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PCC</a:t>
            </a:r>
          </a:p>
        </p:txBody>
      </p:sp>
      <p:sp>
        <p:nvSpPr>
          <p:cNvPr id="13" name="文本框 12"/>
          <p:cNvSpPr txBox="1"/>
          <p:nvPr/>
        </p:nvSpPr>
        <p:spPr>
          <a:xfrm>
            <a:off x="8670383" y="4842458"/>
            <a:ext cx="1000595"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Controller</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PCE</a:t>
            </a:r>
          </a:p>
        </p:txBody>
      </p:sp>
      <p:cxnSp>
        <p:nvCxnSpPr>
          <p:cNvPr id="15" name="直接箭头连接符 14"/>
          <p:cNvCxnSpPr/>
          <p:nvPr/>
        </p:nvCxnSpPr>
        <p:spPr>
          <a:xfrm flipH="1">
            <a:off x="5088194" y="4345338"/>
            <a:ext cx="3554361" cy="0"/>
          </a:xfrm>
          <a:prstGeom prst="straightConnector1">
            <a:avLst/>
          </a:prstGeom>
          <a:ln w="28575">
            <a:solidFill>
              <a:srgbClr val="BEE9EE"/>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242447" y="4046208"/>
            <a:ext cx="124585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Path delivery</a:t>
            </a:r>
          </a:p>
        </p:txBody>
      </p:sp>
      <p:sp>
        <p:nvSpPr>
          <p:cNvPr id="17" name="文本框 16"/>
          <p:cNvSpPr txBox="1"/>
          <p:nvPr/>
        </p:nvSpPr>
        <p:spPr>
          <a:xfrm>
            <a:off x="8359935" y="3817681"/>
            <a:ext cx="154606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Path computation</a:t>
            </a:r>
          </a:p>
        </p:txBody>
      </p:sp>
      <p:cxnSp>
        <p:nvCxnSpPr>
          <p:cNvPr id="18" name="直接箭头连接符 17"/>
          <p:cNvCxnSpPr/>
          <p:nvPr/>
        </p:nvCxnSpPr>
        <p:spPr>
          <a:xfrm flipH="1">
            <a:off x="3414252" y="4802651"/>
            <a:ext cx="3554361" cy="0"/>
          </a:xfrm>
          <a:prstGeom prst="straightConnector1">
            <a:avLst/>
          </a:prstGeom>
          <a:ln w="28575">
            <a:solidFill>
              <a:srgbClr val="BEE9EE"/>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216801" y="4916696"/>
            <a:ext cx="17427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 state reporting</a:t>
            </a:r>
          </a:p>
        </p:txBody>
      </p:sp>
    </p:spTree>
    <p:extLst>
      <p:ext uri="{BB962C8B-B14F-4D97-AF65-F5344CB8AC3E}">
        <p14:creationId xmlns:p14="http://schemas.microsoft.com/office/powerpoint/2010/main" val="851174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smtClean="0">
                <a:sym typeface="Huawei Sans" panose="020C0503030203020204" pitchFamily="34" charset="0"/>
              </a:rPr>
              <a:t>With the rapid development of the Internet industry and the advent of the cloud era, new business models are emerging one after another, and enterprises are moving towards </a:t>
            </a:r>
            <a:r>
              <a:rPr lang="en-US" sz="1600" dirty="0" err="1" smtClean="0">
                <a:sym typeface="Huawei Sans" panose="020C0503030203020204" pitchFamily="34" charset="0"/>
              </a:rPr>
              <a:t>cloudification</a:t>
            </a:r>
            <a:r>
              <a:rPr lang="en-US" sz="1600" dirty="0" smtClean="0">
                <a:sym typeface="Huawei Sans" panose="020C0503030203020204" pitchFamily="34" charset="0"/>
              </a:rPr>
              <a:t> and digitalization in full swing. Service </a:t>
            </a:r>
            <a:r>
              <a:rPr lang="en-US" sz="1600" dirty="0" err="1" smtClean="0">
                <a:sym typeface="Huawei Sans" panose="020C0503030203020204" pitchFamily="34" charset="0"/>
              </a:rPr>
              <a:t>cloudification</a:t>
            </a:r>
            <a:r>
              <a:rPr lang="en-US" sz="1600" dirty="0" smtClean="0">
                <a:sym typeface="Huawei Sans" panose="020C0503030203020204" pitchFamily="34" charset="0"/>
              </a:rPr>
              <a:t> brings great flexibility and uncertainty to service applications. As the network scale and complexity continuously grows, O&amp;M complexity increases accordingly. As such, it is imperative for WANs to enter the intelligent cloud-network era.</a:t>
            </a:r>
          </a:p>
          <a:p>
            <a:r>
              <a:rPr lang="en-US" sz="1600" dirty="0" smtClean="0">
                <a:sym typeface="Huawei Sans" panose="020C0503030203020204" pitchFamily="34" charset="0"/>
              </a:rPr>
              <a:t>Huawei's CloudWAN solution is based on advanced network devices and an efficient SDN architecture. This solution aims to build an intent-driven network that is first automated, then self-adaptive, and finally autonomous.</a:t>
            </a:r>
          </a:p>
          <a:p>
            <a:r>
              <a:rPr lang="en-US" sz="1600" dirty="0" smtClean="0">
                <a:sym typeface="Huawei Sans" panose="020C0503030203020204" pitchFamily="34" charset="0"/>
              </a:rPr>
              <a:t>This course describes the architecture of Huawei's CloudWAN solution and the fundamentals of centralized management, control, and analysis provided by the architecture.</a:t>
            </a:r>
            <a:endParaRPr lang="en-US" sz="1600" dirty="0">
              <a:sym typeface="Huawei Sans" panose="020C0503030203020204" pitchFamily="34" charset="0"/>
            </a:endParaRPr>
          </a:p>
        </p:txBody>
      </p:sp>
    </p:spTree>
    <p:extLst>
      <p:ext uri="{BB962C8B-B14F-4D97-AF65-F5344CB8AC3E}">
        <p14:creationId xmlns:p14="http://schemas.microsoft.com/office/powerpoint/2010/main" val="23811696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gray">
          <a:xfrm>
            <a:off x="2791096" y="4411784"/>
            <a:ext cx="1225942" cy="1025189"/>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Tunnel Path Computation by PCEP</a:t>
            </a:r>
            <a:endParaRPr lang="en-US" dirty="0"/>
          </a:p>
        </p:txBody>
      </p:sp>
      <p:sp>
        <p:nvSpPr>
          <p:cNvPr id="3" name="文本占位符 2"/>
          <p:cNvSpPr>
            <a:spLocks noGrp="1"/>
          </p:cNvSpPr>
          <p:nvPr>
            <p:ph type="body" sz="quarter" idx="10"/>
          </p:nvPr>
        </p:nvSpPr>
        <p:spPr bwMode="gray"/>
        <p:txBody>
          <a:bodyPr/>
          <a:lstStyle/>
          <a:p>
            <a:r>
              <a:rPr lang="en-US" sz="1400" dirty="0" smtClean="0">
                <a:sym typeface="Huawei Sans" panose="020C0503030203020204" pitchFamily="34" charset="0"/>
              </a:rPr>
              <a:t>A TCP-based PCEP session connects a PCC to a PCE. A PCC initiates a PCEP session and establishes a connection with a PCE. During session establishment, the PCC and PCE negotiate session capabilities. After a PCEP session is established, the PCC sends LSP state updates to the PCE. Upon receipt of LSP state updates, the PCE computes paths for LSPs that have path constraint changes as well as LSPs that do not have paths and instructs the PCC to update LSP paths. After a PCEP session is torn down, the TCP connection is immediately closed, and the PCC attempts to re-establish a PCEP session. </a:t>
            </a:r>
          </a:p>
          <a:p>
            <a:r>
              <a:rPr lang="en-US" sz="1400" dirty="0" smtClean="0">
                <a:sym typeface="Huawei Sans" panose="020C0503030203020204" pitchFamily="34" charset="0"/>
              </a:rPr>
              <a:t>PCEP provides the following functions:</a:t>
            </a:r>
          </a:p>
          <a:p>
            <a:pPr lvl="1"/>
            <a:r>
              <a:rPr lang="en-US" sz="1200" dirty="0" smtClean="0">
                <a:sym typeface="Huawei Sans" panose="020C0503030203020204" pitchFamily="34" charset="0"/>
              </a:rPr>
              <a:t>Allows the PCC to delegate LSP control to the PCE. The PCE needs to synchronize LSP state information from the PCC.</a:t>
            </a:r>
          </a:p>
          <a:p>
            <a:pPr lvl="1"/>
            <a:r>
              <a:rPr lang="en-US" sz="1200" dirty="0" smtClean="0">
                <a:sym typeface="Huawei Sans" panose="020C0503030203020204" pitchFamily="34" charset="0"/>
              </a:rPr>
              <a:t>Allows the PCE to compute paths based on delegated LSPs' attributes, including the bandwidth, explicit path, priority, and affinity attributes.</a:t>
            </a:r>
          </a:p>
          <a:p>
            <a:pPr lvl="1"/>
            <a:r>
              <a:rPr lang="en-US" sz="1200" dirty="0" smtClean="0">
                <a:sym typeface="Huawei Sans" panose="020C0503030203020204" pitchFamily="34" charset="0"/>
              </a:rPr>
              <a:t>Transmits computed LSP attributes from the PCE to the PCC, which reports information about new LSPs to the PCE after updating paths.</a:t>
            </a:r>
          </a:p>
          <a:p>
            <a:pPr lvl="1"/>
            <a:endParaRPr lang="en-US" altLang="zh-CN" sz="1200" dirty="0">
              <a:sym typeface="Huawei Sans" panose="020C0503030203020204" pitchFamily="34" charset="0"/>
            </a:endParaRPr>
          </a:p>
        </p:txBody>
      </p:sp>
      <p:sp>
        <p:nvSpPr>
          <p:cNvPr id="4" name="五边形 8">
            <a:extLst>
              <a:ext uri="{FF2B5EF4-FFF2-40B4-BE49-F238E27FC236}">
                <a16:creationId xmlns="" xmlns:a16="http://schemas.microsoft.com/office/drawing/2014/main" id="{D24D6E20-9679-4712-836C-BFE3C57A2230}"/>
              </a:ext>
            </a:extLst>
          </p:cNvPr>
          <p:cNvSpPr/>
          <p:nvPr/>
        </p:nvSpPr>
        <p:spPr bwMode="gray">
          <a:xfrm>
            <a:off x="8312256" y="102013"/>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5" name="燕尾形 10">
            <a:extLst>
              <a:ext uri="{FF2B5EF4-FFF2-40B4-BE49-F238E27FC236}">
                <a16:creationId xmlns="" xmlns:a16="http://schemas.microsoft.com/office/drawing/2014/main" id="{3EB74287-626C-4836-9FCC-3DE0CC49C1BE}"/>
              </a:ext>
            </a:extLst>
          </p:cNvPr>
          <p:cNvSpPr/>
          <p:nvPr/>
        </p:nvSpPr>
        <p:spPr bwMode="gray">
          <a:xfrm>
            <a:off x="10356899" y="102013"/>
            <a:ext cx="139060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6" name="燕尾形 10">
            <a:extLst>
              <a:ext uri="{FF2B5EF4-FFF2-40B4-BE49-F238E27FC236}">
                <a16:creationId xmlns="" xmlns:a16="http://schemas.microsoft.com/office/drawing/2014/main" id="{3EB74287-626C-4836-9FCC-3DE0CC49C1BE}"/>
              </a:ext>
            </a:extLst>
          </p:cNvPr>
          <p:cNvSpPr/>
          <p:nvPr/>
        </p:nvSpPr>
        <p:spPr bwMode="gray">
          <a:xfrm>
            <a:off x="9458047"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89934" y="4572096"/>
            <a:ext cx="540000" cy="442800"/>
          </a:xfrm>
          <a:prstGeom prst="rect">
            <a:avLst/>
          </a:prstGeom>
        </p:spPr>
      </p:pic>
      <p:pic>
        <p:nvPicPr>
          <p:cNvPr id="9" name="图片 8" descr="通用网管-蓝.png"/>
          <p:cNvPicPr>
            <a:picLocks noChangeAspect="1"/>
          </p:cNvPicPr>
          <p:nvPr/>
        </p:nvPicPr>
        <p:blipFill>
          <a:blip r:embed="rId4" cstate="print"/>
          <a:stretch>
            <a:fillRect/>
          </a:stretch>
        </p:blipFill>
        <p:spPr bwMode="gray">
          <a:xfrm>
            <a:off x="8714560" y="4572096"/>
            <a:ext cx="540000" cy="441818"/>
          </a:xfrm>
          <a:prstGeom prst="rect">
            <a:avLst/>
          </a:prstGeom>
        </p:spPr>
      </p:pic>
      <p:sp>
        <p:nvSpPr>
          <p:cNvPr id="12" name="文本框 11"/>
          <p:cNvSpPr txBox="1"/>
          <p:nvPr/>
        </p:nvSpPr>
        <p:spPr bwMode="gray">
          <a:xfrm>
            <a:off x="3307299" y="5065205"/>
            <a:ext cx="50526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PCC</a:t>
            </a:r>
          </a:p>
        </p:txBody>
      </p:sp>
      <p:sp>
        <p:nvSpPr>
          <p:cNvPr id="13" name="文本框 12"/>
          <p:cNvSpPr txBox="1"/>
          <p:nvPr/>
        </p:nvSpPr>
        <p:spPr bwMode="gray">
          <a:xfrm>
            <a:off x="8737538" y="5065205"/>
            <a:ext cx="49404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PCE</a:t>
            </a:r>
          </a:p>
        </p:txBody>
      </p:sp>
      <p:grpSp>
        <p:nvGrpSpPr>
          <p:cNvPr id="31" name="组合 30"/>
          <p:cNvGrpSpPr/>
          <p:nvPr/>
        </p:nvGrpSpPr>
        <p:grpSpPr bwMode="gray">
          <a:xfrm>
            <a:off x="4318819" y="4047225"/>
            <a:ext cx="3554361" cy="307777"/>
            <a:chOff x="4318819" y="4047225"/>
            <a:chExt cx="3554361" cy="307777"/>
          </a:xfrm>
        </p:grpSpPr>
        <p:cxnSp>
          <p:nvCxnSpPr>
            <p:cNvPr id="15" name="直接箭头连接符 14"/>
            <p:cNvCxnSpPr/>
            <p:nvPr/>
          </p:nvCxnSpPr>
          <p:spPr bwMode="gray">
            <a:xfrm flipH="1">
              <a:off x="4318819" y="4201114"/>
              <a:ext cx="3554361" cy="0"/>
            </a:xfrm>
            <a:prstGeom prst="straightConnector1">
              <a:avLst/>
            </a:prstGeom>
            <a:ln w="28575">
              <a:solidFill>
                <a:srgbClr val="BEE9EE"/>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5373687" y="4047225"/>
              <a:ext cx="1444627"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connection</a:t>
              </a:r>
            </a:p>
          </p:txBody>
        </p:sp>
      </p:grpSp>
      <p:sp>
        <p:nvSpPr>
          <p:cNvPr id="10" name="文本框 9"/>
          <p:cNvSpPr txBox="1"/>
          <p:nvPr/>
        </p:nvSpPr>
        <p:spPr bwMode="gray">
          <a:xfrm>
            <a:off x="2730174" y="4421448"/>
            <a:ext cx="6206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TEDB</a:t>
            </a:r>
          </a:p>
        </p:txBody>
      </p:sp>
      <p:grpSp>
        <p:nvGrpSpPr>
          <p:cNvPr id="32" name="组合 31"/>
          <p:cNvGrpSpPr/>
          <p:nvPr/>
        </p:nvGrpSpPr>
        <p:grpSpPr bwMode="gray">
          <a:xfrm>
            <a:off x="4318819" y="4378474"/>
            <a:ext cx="3554361" cy="307777"/>
            <a:chOff x="4318819" y="4433281"/>
            <a:chExt cx="3554361" cy="307777"/>
          </a:xfrm>
        </p:grpSpPr>
        <p:cxnSp>
          <p:nvCxnSpPr>
            <p:cNvPr id="21" name="直接箭头连接符 20"/>
            <p:cNvCxnSpPr/>
            <p:nvPr/>
          </p:nvCxnSpPr>
          <p:spPr bwMode="gray">
            <a:xfrm flipH="1">
              <a:off x="4318819" y="4542618"/>
              <a:ext cx="3554361" cy="0"/>
            </a:xfrm>
            <a:prstGeom prst="straightConnector1">
              <a:avLst/>
            </a:prstGeom>
            <a:ln w="28575">
              <a:solidFill>
                <a:srgbClr val="BEE9EE"/>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gray">
            <a:xfrm>
              <a:off x="5208577" y="4433281"/>
              <a:ext cx="1774846"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 negotiation</a:t>
              </a:r>
            </a:p>
          </p:txBody>
        </p:sp>
      </p:grpSp>
      <p:grpSp>
        <p:nvGrpSpPr>
          <p:cNvPr id="33" name="组合 32"/>
          <p:cNvGrpSpPr/>
          <p:nvPr/>
        </p:nvGrpSpPr>
        <p:grpSpPr bwMode="gray">
          <a:xfrm>
            <a:off x="4318819" y="4709723"/>
            <a:ext cx="3554361" cy="307777"/>
            <a:chOff x="4318819" y="4784365"/>
            <a:chExt cx="3554361" cy="307777"/>
          </a:xfrm>
        </p:grpSpPr>
        <p:cxnSp>
          <p:nvCxnSpPr>
            <p:cNvPr id="23" name="直接箭头连接符 22"/>
            <p:cNvCxnSpPr/>
            <p:nvPr/>
          </p:nvCxnSpPr>
          <p:spPr bwMode="gray">
            <a:xfrm flipH="1">
              <a:off x="4318819" y="4893702"/>
              <a:ext cx="3554361" cy="0"/>
            </a:xfrm>
            <a:prstGeom prst="straightConnector1">
              <a:avLst/>
            </a:prstGeom>
            <a:ln w="28575">
              <a:solidFill>
                <a:srgbClr val="BEE9EE"/>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a:off x="5106786" y="4784365"/>
              <a:ext cx="1978427"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 establishment</a:t>
              </a:r>
            </a:p>
          </p:txBody>
        </p:sp>
      </p:grpSp>
      <p:grpSp>
        <p:nvGrpSpPr>
          <p:cNvPr id="34" name="组合 33"/>
          <p:cNvGrpSpPr/>
          <p:nvPr/>
        </p:nvGrpSpPr>
        <p:grpSpPr bwMode="gray">
          <a:xfrm>
            <a:off x="4318819" y="5040972"/>
            <a:ext cx="3554361" cy="307777"/>
            <a:chOff x="4318819" y="5080995"/>
            <a:chExt cx="3554361" cy="307777"/>
          </a:xfrm>
        </p:grpSpPr>
        <p:cxnSp>
          <p:nvCxnSpPr>
            <p:cNvPr id="25" name="直接箭头连接符 24"/>
            <p:cNvCxnSpPr/>
            <p:nvPr/>
          </p:nvCxnSpPr>
          <p:spPr bwMode="gray">
            <a:xfrm flipH="1">
              <a:off x="4318819" y="5190332"/>
              <a:ext cx="3554361" cy="0"/>
            </a:xfrm>
            <a:prstGeom prst="straightConnector1">
              <a:avLst/>
            </a:prstGeom>
            <a:ln w="28575">
              <a:solidFill>
                <a:srgbClr val="BEE9EE"/>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5369679" y="5080995"/>
              <a:ext cx="1452642"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 holding</a:t>
              </a:r>
            </a:p>
          </p:txBody>
        </p:sp>
      </p:grpSp>
      <p:grpSp>
        <p:nvGrpSpPr>
          <p:cNvPr id="35" name="组合 34"/>
          <p:cNvGrpSpPr/>
          <p:nvPr/>
        </p:nvGrpSpPr>
        <p:grpSpPr bwMode="gray">
          <a:xfrm>
            <a:off x="4318819" y="5372221"/>
            <a:ext cx="3554361" cy="307777"/>
            <a:chOff x="4318819" y="5376524"/>
            <a:chExt cx="3554361" cy="307777"/>
          </a:xfrm>
        </p:grpSpPr>
        <p:cxnSp>
          <p:nvCxnSpPr>
            <p:cNvPr id="27" name="直接箭头连接符 26"/>
            <p:cNvCxnSpPr/>
            <p:nvPr/>
          </p:nvCxnSpPr>
          <p:spPr bwMode="gray">
            <a:xfrm flipH="1">
              <a:off x="4318819" y="5485861"/>
              <a:ext cx="3554361" cy="0"/>
            </a:xfrm>
            <a:prstGeom prst="straightConnector1">
              <a:avLst/>
            </a:prstGeom>
            <a:ln w="28575">
              <a:solidFill>
                <a:srgbClr val="BEE9EE"/>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5263881" y="5376524"/>
              <a:ext cx="1664238"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delegation</a:t>
              </a:r>
            </a:p>
          </p:txBody>
        </p:sp>
      </p:grpSp>
      <p:grpSp>
        <p:nvGrpSpPr>
          <p:cNvPr id="36" name="组合 35"/>
          <p:cNvGrpSpPr/>
          <p:nvPr/>
        </p:nvGrpSpPr>
        <p:grpSpPr bwMode="gray">
          <a:xfrm>
            <a:off x="4318819" y="5703469"/>
            <a:ext cx="3554361" cy="307777"/>
            <a:chOff x="4318819" y="5703469"/>
            <a:chExt cx="3554361" cy="307777"/>
          </a:xfrm>
        </p:grpSpPr>
        <p:cxnSp>
          <p:nvCxnSpPr>
            <p:cNvPr id="29" name="直接箭头连接符 28"/>
            <p:cNvCxnSpPr/>
            <p:nvPr/>
          </p:nvCxnSpPr>
          <p:spPr bwMode="gray">
            <a:xfrm flipH="1">
              <a:off x="4318819" y="5812806"/>
              <a:ext cx="3554361" cy="0"/>
            </a:xfrm>
            <a:prstGeom prst="straightConnector1">
              <a:avLst/>
            </a:prstGeom>
            <a:ln w="28575">
              <a:solidFill>
                <a:srgbClr val="BEE9EE"/>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5330406" y="5703469"/>
              <a:ext cx="1531188"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 path update</a:t>
              </a:r>
            </a:p>
          </p:txBody>
        </p:sp>
      </p:grpSp>
      <p:sp>
        <p:nvSpPr>
          <p:cNvPr id="14" name="文本框 13"/>
          <p:cNvSpPr txBox="1"/>
          <p:nvPr/>
        </p:nvSpPr>
        <p:spPr bwMode="gray">
          <a:xfrm>
            <a:off x="7939295" y="5373516"/>
            <a:ext cx="2090530" cy="722484"/>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PCEP is used for tunnel delegation in Huawei's CloudWAN solutions.</a:t>
            </a:r>
          </a:p>
        </p:txBody>
      </p:sp>
    </p:spTree>
    <p:extLst>
      <p:ext uri="{BB962C8B-B14F-4D97-AF65-F5344CB8AC3E}">
        <p14:creationId xmlns:p14="http://schemas.microsoft.com/office/powerpoint/2010/main" val="20873724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BGP SR Policy Overview</a:t>
            </a:r>
            <a:endParaRPr lang="en-US" dirty="0"/>
          </a:p>
        </p:txBody>
      </p:sp>
      <p:sp>
        <p:nvSpPr>
          <p:cNvPr id="3" name="文本占位符 2"/>
          <p:cNvSpPr>
            <a:spLocks noGrp="1"/>
          </p:cNvSpPr>
          <p:nvPr>
            <p:ph type="body" sz="quarter" idx="10"/>
          </p:nvPr>
        </p:nvSpPr>
        <p:spPr>
          <a:xfrm>
            <a:off x="5522154" y="1052514"/>
            <a:ext cx="6226933" cy="4875042"/>
          </a:xfrm>
        </p:spPr>
        <p:txBody>
          <a:bodyPr/>
          <a:lstStyle/>
          <a:p>
            <a:r>
              <a:rPr lang="en-US" sz="1600" dirty="0" smtClean="0">
                <a:sym typeface="Huawei Sans" panose="020C0503030203020204" pitchFamily="34" charset="0"/>
              </a:rPr>
              <a:t>According to RFC 8402, an SR Policy is an ordered list of segments. In addition, it defines a framework for SR technologies used to provide functions such as computing/generating/maintaining the segment list and steering traffic.</a:t>
            </a:r>
          </a:p>
          <a:p>
            <a:r>
              <a:rPr lang="en-US" sz="1600" dirty="0" smtClean="0">
                <a:sym typeface="Huawei Sans" panose="020C0503030203020204" pitchFamily="34" charset="0"/>
              </a:rPr>
              <a:t>After an SR Policy peer relationship is established between the controller and PE, the controller delivers the computed path to the ingress of the SR Policy.</a:t>
            </a:r>
          </a:p>
          <a:p>
            <a:r>
              <a:rPr lang="en-US" sz="1600" dirty="0" smtClean="0">
                <a:sym typeface="Huawei Sans" panose="020C0503030203020204" pitchFamily="34" charset="0"/>
              </a:rPr>
              <a:t>For example, after R1 establishes an SR Policy peer relationship with the controller, if the path of the tunnel to be created is R1-R2-R3, the controller can deliver the path information together with the color attribute to R1 for subsequent data packet forwarding.</a:t>
            </a:r>
            <a:endParaRPr lang="en-US" sz="1600" dirty="0">
              <a:sym typeface="Huawei Sans" panose="020C0503030203020204" pitchFamily="34" charset="0"/>
            </a:endParaRPr>
          </a:p>
        </p:txBody>
      </p:sp>
      <p:cxnSp>
        <p:nvCxnSpPr>
          <p:cNvPr id="15" name="直接连接符 14"/>
          <p:cNvCxnSpPr>
            <a:stCxn id="23" idx="2"/>
          </p:cNvCxnSpPr>
          <p:nvPr/>
        </p:nvCxnSpPr>
        <p:spPr>
          <a:xfrm>
            <a:off x="758693" y="4107876"/>
            <a:ext cx="1781104" cy="9399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23" idx="0"/>
          </p:cNvCxnSpPr>
          <p:nvPr/>
        </p:nvCxnSpPr>
        <p:spPr>
          <a:xfrm flipV="1">
            <a:off x="758692" y="2825640"/>
            <a:ext cx="1781104" cy="873725"/>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24" idx="0"/>
            <a:endCxn id="19" idx="3"/>
          </p:cNvCxnSpPr>
          <p:nvPr/>
        </p:nvCxnSpPr>
        <p:spPr>
          <a:xfrm flipH="1" flipV="1">
            <a:off x="3042245" y="2777344"/>
            <a:ext cx="1660517" cy="88904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25" idx="0"/>
            <a:endCxn id="20" idx="3"/>
          </p:cNvCxnSpPr>
          <p:nvPr/>
        </p:nvCxnSpPr>
        <p:spPr>
          <a:xfrm flipH="1">
            <a:off x="3042245" y="4109186"/>
            <a:ext cx="1659109" cy="88642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2555944"/>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4774209"/>
            <a:ext cx="540000" cy="442800"/>
          </a:xfrm>
          <a:prstGeom prst="rect">
            <a:avLst/>
          </a:prstGeom>
        </p:spPr>
      </p:pic>
      <p:sp>
        <p:nvSpPr>
          <p:cNvPr id="21" name="文本框 20"/>
          <p:cNvSpPr txBox="1"/>
          <p:nvPr/>
        </p:nvSpPr>
        <p:spPr>
          <a:xfrm>
            <a:off x="2568425" y="29977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2" name="文本框 21"/>
          <p:cNvSpPr txBox="1"/>
          <p:nvPr/>
        </p:nvSpPr>
        <p:spPr>
          <a:xfrm>
            <a:off x="2565297" y="443501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8693" y="3665076"/>
            <a:ext cx="540000" cy="442800"/>
          </a:xfrm>
          <a:prstGeom prst="rect">
            <a:avLst/>
          </a:prstGeom>
        </p:spPr>
      </p:pic>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32762" y="3666386"/>
            <a:ext cx="540000" cy="442800"/>
          </a:xfrm>
          <a:prstGeom prst="rect">
            <a:avLst/>
          </a:prstGeom>
        </p:spPr>
      </p:pic>
      <p:sp>
        <p:nvSpPr>
          <p:cNvPr id="25" name="文本框 24"/>
          <p:cNvSpPr txBox="1"/>
          <p:nvPr/>
        </p:nvSpPr>
        <p:spPr>
          <a:xfrm>
            <a:off x="4494406"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6" name="文本框 25"/>
          <p:cNvSpPr txBox="1"/>
          <p:nvPr/>
        </p:nvSpPr>
        <p:spPr>
          <a:xfrm>
            <a:off x="3988169" y="1666254"/>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27" name="图片 26" descr="通用网管-蓝.png"/>
          <p:cNvPicPr>
            <a:picLocks noChangeAspect="1"/>
          </p:cNvPicPr>
          <p:nvPr/>
        </p:nvPicPr>
        <p:blipFill>
          <a:blip r:embed="rId4" cstate="print"/>
          <a:stretch>
            <a:fillRect/>
          </a:stretch>
        </p:blipFill>
        <p:spPr>
          <a:xfrm>
            <a:off x="3418312" y="1602722"/>
            <a:ext cx="540000" cy="441818"/>
          </a:xfrm>
          <a:prstGeom prst="rect">
            <a:avLst/>
          </a:prstGeom>
        </p:spPr>
      </p:pic>
      <p:sp>
        <p:nvSpPr>
          <p:cNvPr id="28" name="文本框 27"/>
          <p:cNvSpPr txBox="1"/>
          <p:nvPr/>
        </p:nvSpPr>
        <p:spPr>
          <a:xfrm>
            <a:off x="524139"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29" name="直接连接符 28"/>
          <p:cNvCxnSpPr/>
          <p:nvPr/>
        </p:nvCxnSpPr>
        <p:spPr>
          <a:xfrm flipH="1">
            <a:off x="2005648" y="5407818"/>
            <a:ext cx="777600"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775890" y="5267768"/>
            <a:ext cx="4667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31" name="直接连接符 30"/>
          <p:cNvCxnSpPr>
            <a:stCxn id="23" idx="0"/>
            <a:endCxn id="27" idx="1"/>
          </p:cNvCxnSpPr>
          <p:nvPr/>
        </p:nvCxnSpPr>
        <p:spPr>
          <a:xfrm flipV="1">
            <a:off x="758693" y="1823631"/>
            <a:ext cx="2659619" cy="1841445"/>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2005648" y="5763418"/>
            <a:ext cx="777600" cy="0"/>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775890" y="5597529"/>
            <a:ext cx="2746265" cy="523220"/>
          </a:xfrm>
          <a:prstGeom prst="rect">
            <a:avLst/>
          </a:prstGeom>
          <a:noFill/>
        </p:spPr>
        <p:txBody>
          <a:bodyPr wrap="square" rtlCol="0">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SR Policy peer relationship</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rot="19612180">
            <a:off x="402484" y="2434905"/>
            <a:ext cx="3206327"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Forwarding path delivery (R1-R2-R3)</a:t>
            </a:r>
          </a:p>
        </p:txBody>
      </p:sp>
      <p:sp>
        <p:nvSpPr>
          <p:cNvPr id="39" name="任意多边形 38"/>
          <p:cNvSpPr/>
          <p:nvPr/>
        </p:nvSpPr>
        <p:spPr>
          <a:xfrm>
            <a:off x="1103086" y="3221193"/>
            <a:ext cx="3251200" cy="639607"/>
          </a:xfrm>
          <a:custGeom>
            <a:avLst/>
            <a:gdLst>
              <a:gd name="connsiteX0" fmla="*/ 0 w 3251200"/>
              <a:gd name="connsiteY0" fmla="*/ 523493 h 639607"/>
              <a:gd name="connsiteX1" fmla="*/ 1451428 w 3251200"/>
              <a:gd name="connsiteY1" fmla="*/ 978 h 639607"/>
              <a:gd name="connsiteX2" fmla="*/ 3251200 w 3251200"/>
              <a:gd name="connsiteY2" fmla="*/ 639607 h 639607"/>
            </a:gdLst>
            <a:ahLst/>
            <a:cxnLst>
              <a:cxn ang="0">
                <a:pos x="connsiteX0" y="connsiteY0"/>
              </a:cxn>
              <a:cxn ang="0">
                <a:pos x="connsiteX1" y="connsiteY1"/>
              </a:cxn>
              <a:cxn ang="0">
                <a:pos x="connsiteX2" y="connsiteY2"/>
              </a:cxn>
            </a:cxnLst>
            <a:rect l="l" t="t" r="r" b="b"/>
            <a:pathLst>
              <a:path w="3251200" h="639607">
                <a:moveTo>
                  <a:pt x="0" y="523493"/>
                </a:moveTo>
                <a:cubicBezTo>
                  <a:pt x="454780" y="252559"/>
                  <a:pt x="909561" y="-18374"/>
                  <a:pt x="1451428" y="978"/>
                </a:cubicBezTo>
                <a:cubicBezTo>
                  <a:pt x="1993295" y="20330"/>
                  <a:pt x="3251200" y="639607"/>
                  <a:pt x="3251200" y="639607"/>
                </a:cubicBezTo>
              </a:path>
            </a:pathLst>
          </a:custGeom>
          <a:noFill/>
          <a:ln w="28575">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五边形 8">
            <a:extLst>
              <a:ext uri="{FF2B5EF4-FFF2-40B4-BE49-F238E27FC236}">
                <a16:creationId xmlns="" xmlns:a16="http://schemas.microsoft.com/office/drawing/2014/main" id="{D24D6E20-9679-4712-836C-BFE3C57A2230}"/>
              </a:ext>
            </a:extLst>
          </p:cNvPr>
          <p:cNvSpPr/>
          <p:nvPr/>
        </p:nvSpPr>
        <p:spPr bwMode="auto">
          <a:xfrm>
            <a:off x="8312256" y="102013"/>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33" name="燕尾形 10">
            <a:extLst>
              <a:ext uri="{FF2B5EF4-FFF2-40B4-BE49-F238E27FC236}">
                <a16:creationId xmlns="" xmlns:a16="http://schemas.microsoft.com/office/drawing/2014/main" id="{3EB74287-626C-4836-9FCC-3DE0CC49C1BE}"/>
              </a:ext>
            </a:extLst>
          </p:cNvPr>
          <p:cNvSpPr/>
          <p:nvPr/>
        </p:nvSpPr>
        <p:spPr bwMode="auto">
          <a:xfrm>
            <a:off x="10356899" y="102013"/>
            <a:ext cx="139060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34" name="燕尾形 10">
            <a:extLst>
              <a:ext uri="{FF2B5EF4-FFF2-40B4-BE49-F238E27FC236}">
                <a16:creationId xmlns="" xmlns:a16="http://schemas.microsoft.com/office/drawing/2014/main" id="{3EB74287-626C-4836-9FCC-3DE0CC49C1BE}"/>
              </a:ext>
            </a:extLst>
          </p:cNvPr>
          <p:cNvSpPr/>
          <p:nvPr/>
        </p:nvSpPr>
        <p:spPr bwMode="auto">
          <a:xfrm>
            <a:off x="9458047"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a:t>
            </a:r>
          </a:p>
        </p:txBody>
      </p:sp>
    </p:spTree>
    <p:extLst>
      <p:ext uri="{BB962C8B-B14F-4D97-AF65-F5344CB8AC3E}">
        <p14:creationId xmlns:p14="http://schemas.microsoft.com/office/powerpoint/2010/main" val="11749622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Tunnel Management Instance on the Controller</a:t>
            </a:r>
            <a:endParaRPr lang="en-US" dirty="0"/>
          </a:p>
        </p:txBody>
      </p:sp>
      <p:sp>
        <p:nvSpPr>
          <p:cNvPr id="3" name="文本占位符 2"/>
          <p:cNvSpPr>
            <a:spLocks noGrp="1"/>
          </p:cNvSpPr>
          <p:nvPr>
            <p:ph type="body" sz="quarter" idx="10"/>
          </p:nvPr>
        </p:nvSpPr>
        <p:spPr>
          <a:xfrm>
            <a:off x="442913" y="1052514"/>
            <a:ext cx="11306175" cy="4875042"/>
          </a:xfrm>
        </p:spPr>
        <p:txBody>
          <a:bodyPr/>
          <a:lstStyle/>
          <a:p>
            <a:r>
              <a:rPr lang="en-US" sz="1600" dirty="0" smtClean="0">
                <a:sym typeface="Huawei Sans" panose="020C0503030203020204" pitchFamily="34" charset="0"/>
              </a:rPr>
              <a:t>To facilitate configuration, the controller provides the following functions:</a:t>
            </a:r>
          </a:p>
          <a:p>
            <a:pPr lvl="1"/>
            <a:r>
              <a:rPr lang="en-US" sz="1400" dirty="0" smtClean="0">
                <a:sym typeface="Huawei Sans" panose="020C0503030203020204" pitchFamily="34" charset="0"/>
              </a:rPr>
              <a:t>Directly creates a bidirectional tunnel between the ingress and egress.</a:t>
            </a:r>
          </a:p>
          <a:p>
            <a:pPr lvl="1"/>
            <a:r>
              <a:rPr lang="en-US" sz="1400" dirty="0" smtClean="0">
                <a:sym typeface="Huawei Sans" panose="020C0503030203020204" pitchFamily="34" charset="0"/>
              </a:rPr>
              <a:t>Allows you to configure tunnel templates and color templates to simplify the configuration of some parameters.</a:t>
            </a:r>
          </a:p>
          <a:p>
            <a:r>
              <a:rPr lang="en-US" sz="1600" dirty="0" smtClean="0">
                <a:sym typeface="Huawei Sans" panose="020C0503030203020204" pitchFamily="34" charset="0"/>
              </a:rPr>
              <a:t>In Huawei's CloudWAN solution:</a:t>
            </a:r>
          </a:p>
          <a:p>
            <a:pPr lvl="1"/>
            <a:r>
              <a:rPr lang="en-US" sz="1400" dirty="0" smtClean="0">
                <a:sym typeface="Huawei Sans" panose="020C0503030203020204" pitchFamily="34" charset="0"/>
              </a:rPr>
              <a:t>The SR-MPLS TE tunnel configurations are delivered by NETCONF, and the tunnel status is reported by PCEP.</a:t>
            </a:r>
          </a:p>
          <a:p>
            <a:pPr lvl="1"/>
            <a:r>
              <a:rPr lang="en-US" sz="1400" dirty="0" smtClean="0">
                <a:sym typeface="Huawei Sans" panose="020C0503030203020204" pitchFamily="34" charset="0"/>
              </a:rPr>
              <a:t>The SR-MPLS Policy configurations are delivered by BGP SR Policy, and the tunnel status is reported by BGP-LS.</a:t>
            </a:r>
          </a:p>
          <a:p>
            <a:pPr lvl="1"/>
            <a:r>
              <a:rPr lang="en-US" sz="1400" dirty="0" smtClean="0">
                <a:sym typeface="Huawei Sans" panose="020C0503030203020204" pitchFamily="34" charset="0"/>
              </a:rPr>
              <a:t>The SRv6 Policy configurations are delivered by BGP SR Policy, and the tunnel status is reported by BGP-LS.</a:t>
            </a:r>
            <a:endParaRPr lang="en-US" sz="1400" dirty="0">
              <a:sym typeface="Huawei Sans" panose="020C0503030203020204" pitchFamily="34" charset="0"/>
            </a:endParaRPr>
          </a:p>
        </p:txBody>
      </p:sp>
      <p:sp>
        <p:nvSpPr>
          <p:cNvPr id="22" name="文本框 21"/>
          <p:cNvSpPr txBox="1"/>
          <p:nvPr/>
        </p:nvSpPr>
        <p:spPr>
          <a:xfrm>
            <a:off x="6490819" y="4093111"/>
            <a:ext cx="4384988" cy="373577"/>
          </a:xfrm>
          <a:prstGeom prst="roundRect">
            <a:avLst/>
          </a:prstGeom>
          <a:solidFill>
            <a:srgbClr val="30B5C5"/>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a:t>
            </a:r>
            <a:r>
              <a:rPr lang="en-US"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management</a:t>
            </a:r>
            <a:endPar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6655481" y="5007260"/>
            <a:ext cx="1172116" cy="307777"/>
          </a:xfrm>
          <a:prstGeom prst="rect">
            <a:avLst/>
          </a:prstGeom>
          <a:solidFill>
            <a:srgbClr val="56C4D2"/>
          </a:solidFill>
        </p:spPr>
        <p:txBody>
          <a:bodyPr wrap="square" rtlCol="0" anchor="ctr">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24" name="文本框 23"/>
          <p:cNvSpPr txBox="1"/>
          <p:nvPr/>
        </p:nvSpPr>
        <p:spPr>
          <a:xfrm>
            <a:off x="7992258" y="5007260"/>
            <a:ext cx="1446230" cy="307777"/>
          </a:xfrm>
          <a:prstGeom prst="rect">
            <a:avLst/>
          </a:prstGeom>
          <a:solidFill>
            <a:srgbClr val="56C4D2"/>
          </a:solidFill>
        </p:spPr>
        <p:txBody>
          <a:bodyPr wrap="square" rtlCol="0" anchor="ctr">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26" name="文本框 25"/>
          <p:cNvSpPr txBox="1"/>
          <p:nvPr/>
        </p:nvSpPr>
        <p:spPr>
          <a:xfrm>
            <a:off x="9603149" y="5007260"/>
            <a:ext cx="1107996" cy="307777"/>
          </a:xfrm>
          <a:prstGeom prst="rect">
            <a:avLst/>
          </a:prstGeom>
          <a:solidFill>
            <a:srgbClr val="56C4D2"/>
          </a:solidFill>
        </p:spPr>
        <p:txBody>
          <a:bodyPr wrap="square" rtlCol="0" anchor="ctr">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8" name="矩形 7"/>
          <p:cNvSpPr/>
          <p:nvPr/>
        </p:nvSpPr>
        <p:spPr>
          <a:xfrm>
            <a:off x="6490819" y="4574639"/>
            <a:ext cx="4384988" cy="117301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2936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SR-MPLS TE Tunnel Creation (1)</a:t>
            </a:r>
            <a:endParaRPr lang="en-US" dirty="0"/>
          </a:p>
        </p:txBody>
      </p:sp>
      <p:sp>
        <p:nvSpPr>
          <p:cNvPr id="3" name="文本占位符 2"/>
          <p:cNvSpPr>
            <a:spLocks noGrp="1"/>
          </p:cNvSpPr>
          <p:nvPr>
            <p:ph type="body" sz="quarter" idx="10"/>
          </p:nvPr>
        </p:nvSpPr>
        <p:spPr>
          <a:xfrm>
            <a:off x="5706838" y="1052514"/>
            <a:ext cx="6042250" cy="4875042"/>
          </a:xfrm>
        </p:spPr>
        <p:txBody>
          <a:bodyPr/>
          <a:lstStyle/>
          <a:p>
            <a:r>
              <a:rPr lang="en-US" sz="1400" dirty="0" smtClean="0">
                <a:sym typeface="Huawei Sans" panose="020C0503030203020204" pitchFamily="34" charset="0"/>
              </a:rPr>
              <a:t>Optional constraints:</a:t>
            </a:r>
          </a:p>
          <a:p>
            <a:pPr lvl="1"/>
            <a:r>
              <a:rPr lang="en-US" sz="1200" dirty="0" smtClean="0">
                <a:sym typeface="Huawei Sans" panose="020C0503030203020204" pitchFamily="34" charset="0"/>
              </a:rPr>
              <a:t>Bandwidth constraint: ensures that the bandwidth configured for a service does not exceed the remaining bandwidth of the link that the service traverses.</a:t>
            </a:r>
          </a:p>
          <a:p>
            <a:pPr lvl="1"/>
            <a:r>
              <a:rPr lang="en-US" sz="1200" dirty="0" smtClean="0">
                <a:sym typeface="Huawei Sans" panose="020C0503030203020204" pitchFamily="34" charset="0"/>
              </a:rPr>
              <a:t>PIR constraint: ensures that the peak bandwidth does not exceed the BC0 bandwidth of the link that the service traverses. PIR refers to the peak bandwidth of a service.</a:t>
            </a:r>
          </a:p>
          <a:p>
            <a:pPr lvl="1"/>
            <a:r>
              <a:rPr lang="en-US" sz="1200" dirty="0" smtClean="0">
                <a:sym typeface="Huawei Sans" panose="020C0503030203020204" pitchFamily="34" charset="0"/>
              </a:rPr>
              <a:t>Delay limit constraint: ensures that the path delay of a service does not exceed the configured delay limit. </a:t>
            </a:r>
          </a:p>
          <a:p>
            <a:pPr lvl="1"/>
            <a:r>
              <a:rPr lang="en-US" sz="1200" dirty="0" smtClean="0">
                <a:sym typeface="Huawei Sans" panose="020C0503030203020204" pitchFamily="34" charset="0"/>
              </a:rPr>
              <a:t>Hop limit constraint: ensures that the number of links that a service traverses does not exceed the configured hop limit.</a:t>
            </a:r>
          </a:p>
          <a:p>
            <a:pPr lvl="1"/>
            <a:r>
              <a:rPr lang="en-US" sz="1200" dirty="0" smtClean="0">
                <a:sym typeface="Huawei Sans" panose="020C0503030203020204" pitchFamily="34" charset="0"/>
              </a:rPr>
              <a:t>Affinity constraint: determines which types of links are allowed and which types of links are not allowed for services.</a:t>
            </a:r>
          </a:p>
          <a:p>
            <a:pPr lvl="1"/>
            <a:r>
              <a:rPr lang="en-US" sz="1200" dirty="0" smtClean="0">
                <a:sym typeface="Huawei Sans" panose="020C0503030203020204" pitchFamily="34" charset="0"/>
              </a:rPr>
              <a:t>Primary-backup path disjoint constraint: ensures that the PCE algorithm computes primary and backup paths that are as disjoint as possible in tunnel hot standby scenarios. The primary and backup paths are separated based on SRLG, node, and link information in sequence.</a:t>
            </a:r>
            <a:endParaRPr lang="en-US" sz="1200" dirty="0">
              <a:sym typeface="Huawei Sans" panose="020C0503030203020204" pitchFamily="34" charset="0"/>
            </a:endParaRPr>
          </a:p>
        </p:txBody>
      </p:sp>
      <p:cxnSp>
        <p:nvCxnSpPr>
          <p:cNvPr id="32" name="直接连接符 31"/>
          <p:cNvCxnSpPr>
            <a:stCxn id="40" idx="2"/>
          </p:cNvCxnSpPr>
          <p:nvPr/>
        </p:nvCxnSpPr>
        <p:spPr>
          <a:xfrm>
            <a:off x="1389440" y="3848757"/>
            <a:ext cx="1781104" cy="9399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40" idx="0"/>
          </p:cNvCxnSpPr>
          <p:nvPr/>
        </p:nvCxnSpPr>
        <p:spPr>
          <a:xfrm flipV="1">
            <a:off x="1389439" y="2566521"/>
            <a:ext cx="1781104" cy="873725"/>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41" idx="0"/>
            <a:endCxn id="36" idx="3"/>
          </p:cNvCxnSpPr>
          <p:nvPr/>
        </p:nvCxnSpPr>
        <p:spPr>
          <a:xfrm flipH="1" flipV="1">
            <a:off x="3672992" y="2518225"/>
            <a:ext cx="1660517" cy="88904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42" idx="0"/>
            <a:endCxn id="37" idx="3"/>
          </p:cNvCxnSpPr>
          <p:nvPr/>
        </p:nvCxnSpPr>
        <p:spPr>
          <a:xfrm flipH="1">
            <a:off x="3672992" y="3850067"/>
            <a:ext cx="1659109" cy="88642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32992" y="2296825"/>
            <a:ext cx="540000" cy="442800"/>
          </a:xfrm>
          <a:prstGeom prst="rect">
            <a:avLst/>
          </a:prstGeom>
        </p:spPr>
      </p:pic>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32992" y="4515090"/>
            <a:ext cx="540000" cy="442800"/>
          </a:xfrm>
          <a:prstGeom prst="rect">
            <a:avLst/>
          </a:prstGeom>
        </p:spPr>
      </p:pic>
      <p:sp>
        <p:nvSpPr>
          <p:cNvPr id="38" name="文本框 37"/>
          <p:cNvSpPr txBox="1"/>
          <p:nvPr/>
        </p:nvSpPr>
        <p:spPr>
          <a:xfrm>
            <a:off x="3199172" y="2738643"/>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9" name="文本框 38"/>
          <p:cNvSpPr txBox="1"/>
          <p:nvPr/>
        </p:nvSpPr>
        <p:spPr>
          <a:xfrm>
            <a:off x="3196044" y="4175899"/>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9440" y="3405957"/>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63509" y="3407267"/>
            <a:ext cx="540000" cy="442800"/>
          </a:xfrm>
          <a:prstGeom prst="rect">
            <a:avLst/>
          </a:prstGeom>
        </p:spPr>
      </p:pic>
      <p:sp>
        <p:nvSpPr>
          <p:cNvPr id="42" name="文本框 41"/>
          <p:cNvSpPr txBox="1"/>
          <p:nvPr/>
        </p:nvSpPr>
        <p:spPr>
          <a:xfrm>
            <a:off x="5125153" y="385006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45" name="文本框 44"/>
          <p:cNvSpPr txBox="1"/>
          <p:nvPr/>
        </p:nvSpPr>
        <p:spPr>
          <a:xfrm>
            <a:off x="1154886" y="385006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46" name="直接连接符 45"/>
          <p:cNvCxnSpPr/>
          <p:nvPr/>
        </p:nvCxnSpPr>
        <p:spPr>
          <a:xfrm flipH="1">
            <a:off x="2636395" y="5148699"/>
            <a:ext cx="777600"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3406637" y="5008649"/>
            <a:ext cx="4667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53" name="文本框 52"/>
          <p:cNvSpPr txBox="1"/>
          <p:nvPr/>
        </p:nvSpPr>
        <p:spPr>
          <a:xfrm rot="19809819">
            <a:off x="1638457" y="2713089"/>
            <a:ext cx="117051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1000 Mbit/s</a:t>
            </a:r>
          </a:p>
        </p:txBody>
      </p:sp>
      <p:sp>
        <p:nvSpPr>
          <p:cNvPr id="54" name="文本框 53"/>
          <p:cNvSpPr txBox="1"/>
          <p:nvPr/>
        </p:nvSpPr>
        <p:spPr>
          <a:xfrm rot="1612707">
            <a:off x="4054076" y="2766637"/>
            <a:ext cx="117051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1000 Mbit/s</a:t>
            </a:r>
          </a:p>
        </p:txBody>
      </p:sp>
      <p:sp>
        <p:nvSpPr>
          <p:cNvPr id="55" name="文本框 54"/>
          <p:cNvSpPr txBox="1"/>
          <p:nvPr/>
        </p:nvSpPr>
        <p:spPr>
          <a:xfrm rot="1612707">
            <a:off x="1792721" y="4053194"/>
            <a:ext cx="117051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1000 Mbit/s</a:t>
            </a:r>
          </a:p>
        </p:txBody>
      </p:sp>
      <p:sp>
        <p:nvSpPr>
          <p:cNvPr id="56" name="文本框 55"/>
          <p:cNvSpPr txBox="1"/>
          <p:nvPr/>
        </p:nvSpPr>
        <p:spPr>
          <a:xfrm rot="19614482">
            <a:off x="3934073" y="4048619"/>
            <a:ext cx="106952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 Mbit/s</a:t>
            </a:r>
          </a:p>
        </p:txBody>
      </p:sp>
      <p:sp>
        <p:nvSpPr>
          <p:cNvPr id="22" name="五边形 8">
            <a:extLst>
              <a:ext uri="{FF2B5EF4-FFF2-40B4-BE49-F238E27FC236}">
                <a16:creationId xmlns="" xmlns:a16="http://schemas.microsoft.com/office/drawing/2014/main" id="{D24D6E20-9679-4712-836C-BFE3C57A2230}"/>
              </a:ext>
            </a:extLst>
          </p:cNvPr>
          <p:cNvSpPr/>
          <p:nvPr/>
        </p:nvSpPr>
        <p:spPr bwMode="auto">
          <a:xfrm>
            <a:off x="7919360" y="102013"/>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23" name="燕尾形 10">
            <a:extLst>
              <a:ext uri="{FF2B5EF4-FFF2-40B4-BE49-F238E27FC236}">
                <a16:creationId xmlns="" xmlns:a16="http://schemas.microsoft.com/office/drawing/2014/main" id="{3EB74287-626C-4836-9FCC-3DE0CC49C1BE}"/>
              </a:ext>
            </a:extLst>
          </p:cNvPr>
          <p:cNvSpPr/>
          <p:nvPr/>
        </p:nvSpPr>
        <p:spPr bwMode="auto">
          <a:xfrm>
            <a:off x="10537371" y="102013"/>
            <a:ext cx="121012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24" name="燕尾形 10">
            <a:extLst>
              <a:ext uri="{FF2B5EF4-FFF2-40B4-BE49-F238E27FC236}">
                <a16:creationId xmlns="" xmlns:a16="http://schemas.microsoft.com/office/drawing/2014/main" id="{3EB74287-626C-4836-9FCC-3DE0CC49C1BE}"/>
              </a:ext>
            </a:extLst>
          </p:cNvPr>
          <p:cNvSpPr/>
          <p:nvPr/>
        </p:nvSpPr>
        <p:spPr bwMode="auto">
          <a:xfrm>
            <a:off x="9076988" y="102013"/>
            <a:ext cx="1494947"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Tree>
    <p:extLst>
      <p:ext uri="{BB962C8B-B14F-4D97-AF65-F5344CB8AC3E}">
        <p14:creationId xmlns:p14="http://schemas.microsoft.com/office/powerpoint/2010/main" val="22147353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SR-MPLS TE Tunnel Creation (2)</a:t>
            </a:r>
            <a:endParaRPr lang="en-US" dirty="0"/>
          </a:p>
        </p:txBody>
      </p:sp>
      <p:sp>
        <p:nvSpPr>
          <p:cNvPr id="3" name="文本占位符 2"/>
          <p:cNvSpPr>
            <a:spLocks noGrp="1"/>
          </p:cNvSpPr>
          <p:nvPr>
            <p:ph type="body" sz="quarter" idx="10"/>
          </p:nvPr>
        </p:nvSpPr>
        <p:spPr>
          <a:xfrm>
            <a:off x="5778346" y="1052514"/>
            <a:ext cx="5970742" cy="4875042"/>
          </a:xfrm>
        </p:spPr>
        <p:txBody>
          <a:bodyPr/>
          <a:lstStyle/>
          <a:p>
            <a:pPr>
              <a:lnSpc>
                <a:spcPct val="130000"/>
              </a:lnSpc>
            </a:pPr>
            <a:r>
              <a:rPr lang="en-US" sz="1400" dirty="0" smtClean="0">
                <a:sym typeface="Huawei Sans" panose="020C0503030203020204" pitchFamily="34" charset="0"/>
              </a:rPr>
              <a:t>With the path computation algorithm, the controller can provide the following path computation results if the constraints are met:</a:t>
            </a:r>
          </a:p>
          <a:p>
            <a:pPr lvl="1">
              <a:lnSpc>
                <a:spcPct val="130000"/>
              </a:lnSpc>
            </a:pPr>
            <a:r>
              <a:rPr lang="en-US" sz="1200" dirty="0" smtClean="0">
                <a:sym typeface="Huawei Sans" panose="020C0503030203020204" pitchFamily="34" charset="0"/>
              </a:rPr>
              <a:t>Least cost: path with the least cost among all paths that meet the constraint</a:t>
            </a:r>
          </a:p>
          <a:p>
            <a:pPr lvl="1">
              <a:lnSpc>
                <a:spcPct val="130000"/>
              </a:lnSpc>
            </a:pPr>
            <a:r>
              <a:rPr lang="en-US" sz="1200" dirty="0" smtClean="0">
                <a:sym typeface="Huawei Sans" panose="020C0503030203020204" pitchFamily="34" charset="0"/>
              </a:rPr>
              <a:t>Minimum delay: path with the minimum delay among all paths that meet the constraint</a:t>
            </a:r>
          </a:p>
          <a:p>
            <a:pPr lvl="1">
              <a:lnSpc>
                <a:spcPct val="130000"/>
              </a:lnSpc>
            </a:pPr>
            <a:r>
              <a:rPr lang="en-US" sz="1200" dirty="0" smtClean="0">
                <a:sym typeface="Huawei Sans" panose="020C0503030203020204" pitchFamily="34" charset="0"/>
              </a:rPr>
              <a:t>Bandwidth balancing: path with the most remaining bandwidth among all paths that meet the constraint and have the same cost</a:t>
            </a:r>
          </a:p>
          <a:p>
            <a:pPr>
              <a:lnSpc>
                <a:spcPct val="130000"/>
              </a:lnSpc>
            </a:pPr>
            <a:r>
              <a:rPr lang="en-US" sz="1400" dirty="0" smtClean="0">
                <a:sym typeface="Huawei Sans" panose="020C0503030203020204" pitchFamily="34" charset="0"/>
              </a:rPr>
              <a:t>In this example, the least cost constraint is selected, the ingress is R1, and the egress is R3. Given this, the forward path computed by the controller is R1-R2-R3, and the reverse path is R3-R2-R1.</a:t>
            </a:r>
          </a:p>
          <a:p>
            <a:pPr>
              <a:lnSpc>
                <a:spcPct val="130000"/>
              </a:lnSpc>
            </a:pPr>
            <a:r>
              <a:rPr lang="en-US" sz="1400" dirty="0" smtClean="0">
                <a:sym typeface="Huawei Sans" panose="020C0503030203020204" pitchFamily="34" charset="0"/>
              </a:rPr>
              <a:t>In Huawei's CloudWAN solution, the controller uses NETCONF to deliver tunnel configurations, and R1 and R3 report tunnel status through PCEP.</a:t>
            </a:r>
          </a:p>
          <a:p>
            <a:pPr>
              <a:lnSpc>
                <a:spcPct val="130000"/>
              </a:lnSpc>
            </a:pPr>
            <a:r>
              <a:rPr lang="en-US" sz="1400" dirty="0" smtClean="0">
                <a:sym typeface="Huawei Sans" panose="020C0503030203020204" pitchFamily="34" charset="0"/>
              </a:rPr>
              <a:t>To facilitate configuration and deployment, the controller provides templates. When creating a tunnel, you can skip the configuration of some parameters by selecting a template.</a:t>
            </a:r>
            <a:endParaRPr lang="en-US" sz="1400" dirty="0">
              <a:sym typeface="Huawei Sans" panose="020C0503030203020204" pitchFamily="34" charset="0"/>
            </a:endParaRPr>
          </a:p>
        </p:txBody>
      </p:sp>
      <p:cxnSp>
        <p:nvCxnSpPr>
          <p:cNvPr id="4" name="直接连接符 3"/>
          <p:cNvCxnSpPr>
            <a:stCxn id="12" idx="2"/>
          </p:cNvCxnSpPr>
          <p:nvPr/>
        </p:nvCxnSpPr>
        <p:spPr>
          <a:xfrm>
            <a:off x="758693" y="4107876"/>
            <a:ext cx="1781104" cy="9399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2" idx="0"/>
          </p:cNvCxnSpPr>
          <p:nvPr/>
        </p:nvCxnSpPr>
        <p:spPr>
          <a:xfrm flipV="1">
            <a:off x="758692" y="2825640"/>
            <a:ext cx="1781104" cy="873725"/>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3" idx="0"/>
            <a:endCxn id="8" idx="3"/>
          </p:cNvCxnSpPr>
          <p:nvPr/>
        </p:nvCxnSpPr>
        <p:spPr>
          <a:xfrm flipH="1" flipV="1">
            <a:off x="3042245" y="2777344"/>
            <a:ext cx="1660517" cy="88904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0"/>
            <a:endCxn id="9" idx="3"/>
          </p:cNvCxnSpPr>
          <p:nvPr/>
        </p:nvCxnSpPr>
        <p:spPr>
          <a:xfrm flipH="1">
            <a:off x="3042245" y="4109186"/>
            <a:ext cx="1659109" cy="88642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255594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4774209"/>
            <a:ext cx="540000" cy="442800"/>
          </a:xfrm>
          <a:prstGeom prst="rect">
            <a:avLst/>
          </a:prstGeom>
        </p:spPr>
      </p:pic>
      <p:sp>
        <p:nvSpPr>
          <p:cNvPr id="10" name="文本框 9"/>
          <p:cNvSpPr txBox="1"/>
          <p:nvPr/>
        </p:nvSpPr>
        <p:spPr>
          <a:xfrm>
            <a:off x="2568425" y="29977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文本框 10"/>
          <p:cNvSpPr txBox="1"/>
          <p:nvPr/>
        </p:nvSpPr>
        <p:spPr>
          <a:xfrm>
            <a:off x="2565297" y="443501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8693" y="3665076"/>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32762" y="3666386"/>
            <a:ext cx="540000" cy="442800"/>
          </a:xfrm>
          <a:prstGeom prst="rect">
            <a:avLst/>
          </a:prstGeom>
        </p:spPr>
      </p:pic>
      <p:sp>
        <p:nvSpPr>
          <p:cNvPr id="14" name="文本框 13"/>
          <p:cNvSpPr txBox="1"/>
          <p:nvPr/>
        </p:nvSpPr>
        <p:spPr>
          <a:xfrm>
            <a:off x="4494406"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5" name="文本框 14"/>
          <p:cNvSpPr txBox="1"/>
          <p:nvPr/>
        </p:nvSpPr>
        <p:spPr>
          <a:xfrm>
            <a:off x="524139"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6" name="直接连接符 15"/>
          <p:cNvCxnSpPr/>
          <p:nvPr/>
        </p:nvCxnSpPr>
        <p:spPr>
          <a:xfrm flipH="1">
            <a:off x="2005648" y="5407818"/>
            <a:ext cx="777600"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775890" y="5267768"/>
            <a:ext cx="4667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18" name="文本框 17"/>
          <p:cNvSpPr txBox="1"/>
          <p:nvPr/>
        </p:nvSpPr>
        <p:spPr>
          <a:xfrm rot="19809819">
            <a:off x="1007710" y="2972208"/>
            <a:ext cx="117051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1000 Mbit/s</a:t>
            </a:r>
          </a:p>
        </p:txBody>
      </p:sp>
      <p:sp>
        <p:nvSpPr>
          <p:cNvPr id="19" name="文本框 18"/>
          <p:cNvSpPr txBox="1"/>
          <p:nvPr/>
        </p:nvSpPr>
        <p:spPr>
          <a:xfrm rot="1612707">
            <a:off x="3423329" y="3025756"/>
            <a:ext cx="117051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1000 Mbit/s</a:t>
            </a:r>
          </a:p>
        </p:txBody>
      </p:sp>
      <p:sp>
        <p:nvSpPr>
          <p:cNvPr id="20" name="文本框 19"/>
          <p:cNvSpPr txBox="1"/>
          <p:nvPr/>
        </p:nvSpPr>
        <p:spPr>
          <a:xfrm rot="1612707">
            <a:off x="1161974" y="4312313"/>
            <a:ext cx="117051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1000 Mbit/s</a:t>
            </a:r>
          </a:p>
        </p:txBody>
      </p:sp>
      <p:sp>
        <p:nvSpPr>
          <p:cNvPr id="21" name="文本框 20"/>
          <p:cNvSpPr txBox="1"/>
          <p:nvPr/>
        </p:nvSpPr>
        <p:spPr>
          <a:xfrm rot="19614482">
            <a:off x="3482863" y="4307738"/>
            <a:ext cx="71045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 M</a:t>
            </a:r>
          </a:p>
        </p:txBody>
      </p:sp>
      <p:sp>
        <p:nvSpPr>
          <p:cNvPr id="22" name="文本框 21"/>
          <p:cNvSpPr txBox="1"/>
          <p:nvPr/>
        </p:nvSpPr>
        <p:spPr>
          <a:xfrm>
            <a:off x="1318707" y="1530807"/>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23" name="图片 22" descr="通用网管-蓝.png"/>
          <p:cNvPicPr>
            <a:picLocks noChangeAspect="1"/>
          </p:cNvPicPr>
          <p:nvPr/>
        </p:nvPicPr>
        <p:blipFill>
          <a:blip r:embed="rId4" cstate="print"/>
          <a:stretch>
            <a:fillRect/>
          </a:stretch>
        </p:blipFill>
        <p:spPr>
          <a:xfrm>
            <a:off x="2345552" y="1488945"/>
            <a:ext cx="540000" cy="441818"/>
          </a:xfrm>
          <a:prstGeom prst="rect">
            <a:avLst/>
          </a:prstGeom>
        </p:spPr>
      </p:pic>
      <p:cxnSp>
        <p:nvCxnSpPr>
          <p:cNvPr id="24" name="直接连接符 23"/>
          <p:cNvCxnSpPr>
            <a:stCxn id="12" idx="0"/>
            <a:endCxn id="23" idx="1"/>
          </p:cNvCxnSpPr>
          <p:nvPr/>
        </p:nvCxnSpPr>
        <p:spPr>
          <a:xfrm flipV="1">
            <a:off x="758693" y="1709854"/>
            <a:ext cx="1586859" cy="195522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3" idx="0"/>
            <a:endCxn id="23" idx="3"/>
          </p:cNvCxnSpPr>
          <p:nvPr/>
        </p:nvCxnSpPr>
        <p:spPr>
          <a:xfrm flipH="1" flipV="1">
            <a:off x="2885552" y="1709854"/>
            <a:ext cx="1817210" cy="195653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479963" y="5407818"/>
            <a:ext cx="777600" cy="0"/>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4351214" y="5323907"/>
            <a:ext cx="148470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NETCONF/PCEP</a:t>
            </a:r>
          </a:p>
        </p:txBody>
      </p:sp>
      <p:sp>
        <p:nvSpPr>
          <p:cNvPr id="33" name="文本框 32"/>
          <p:cNvSpPr txBox="1"/>
          <p:nvPr/>
        </p:nvSpPr>
        <p:spPr>
          <a:xfrm rot="19809819">
            <a:off x="1292377" y="3249986"/>
            <a:ext cx="94609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Cost=100</a:t>
            </a:r>
          </a:p>
        </p:txBody>
      </p:sp>
      <p:sp>
        <p:nvSpPr>
          <p:cNvPr id="34" name="文本框 33"/>
          <p:cNvSpPr txBox="1"/>
          <p:nvPr/>
        </p:nvSpPr>
        <p:spPr>
          <a:xfrm rot="1612707">
            <a:off x="3361623" y="3298784"/>
            <a:ext cx="94609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Cost=100</a:t>
            </a:r>
          </a:p>
        </p:txBody>
      </p:sp>
      <p:sp>
        <p:nvSpPr>
          <p:cNvPr id="35" name="文本框 34"/>
          <p:cNvSpPr txBox="1"/>
          <p:nvPr/>
        </p:nvSpPr>
        <p:spPr>
          <a:xfrm rot="1612707">
            <a:off x="1068613" y="4606040"/>
            <a:ext cx="94609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Cost=100</a:t>
            </a:r>
          </a:p>
        </p:txBody>
      </p:sp>
      <p:sp>
        <p:nvSpPr>
          <p:cNvPr id="36" name="文本框 35"/>
          <p:cNvSpPr txBox="1"/>
          <p:nvPr/>
        </p:nvSpPr>
        <p:spPr>
          <a:xfrm rot="19614482">
            <a:off x="3541261" y="4570633"/>
            <a:ext cx="94609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Cost=200</a:t>
            </a:r>
          </a:p>
        </p:txBody>
      </p:sp>
      <p:sp>
        <p:nvSpPr>
          <p:cNvPr id="37" name="五边形 8">
            <a:extLst>
              <a:ext uri="{FF2B5EF4-FFF2-40B4-BE49-F238E27FC236}">
                <a16:creationId xmlns="" xmlns:a16="http://schemas.microsoft.com/office/drawing/2014/main" id="{D24D6E20-9679-4712-836C-BFE3C57A2230}"/>
              </a:ext>
            </a:extLst>
          </p:cNvPr>
          <p:cNvSpPr/>
          <p:nvPr/>
        </p:nvSpPr>
        <p:spPr bwMode="auto">
          <a:xfrm>
            <a:off x="7919360" y="102013"/>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38" name="燕尾形 10">
            <a:extLst>
              <a:ext uri="{FF2B5EF4-FFF2-40B4-BE49-F238E27FC236}">
                <a16:creationId xmlns="" xmlns:a16="http://schemas.microsoft.com/office/drawing/2014/main" id="{3EB74287-626C-4836-9FCC-3DE0CC49C1BE}"/>
              </a:ext>
            </a:extLst>
          </p:cNvPr>
          <p:cNvSpPr/>
          <p:nvPr/>
        </p:nvSpPr>
        <p:spPr bwMode="auto">
          <a:xfrm>
            <a:off x="10537371" y="102013"/>
            <a:ext cx="121012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39" name="燕尾形 10">
            <a:extLst>
              <a:ext uri="{FF2B5EF4-FFF2-40B4-BE49-F238E27FC236}">
                <a16:creationId xmlns="" xmlns:a16="http://schemas.microsoft.com/office/drawing/2014/main" id="{3EB74287-626C-4836-9FCC-3DE0CC49C1BE}"/>
              </a:ext>
            </a:extLst>
          </p:cNvPr>
          <p:cNvSpPr/>
          <p:nvPr/>
        </p:nvSpPr>
        <p:spPr bwMode="auto">
          <a:xfrm>
            <a:off x="9076988" y="102013"/>
            <a:ext cx="1494947"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Tree>
    <p:extLst>
      <p:ext uri="{BB962C8B-B14F-4D97-AF65-F5344CB8AC3E}">
        <p14:creationId xmlns:p14="http://schemas.microsoft.com/office/powerpoint/2010/main" val="28926645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SR-MPLS Policy Creation</a:t>
            </a:r>
            <a:endParaRPr lang="en-US" dirty="0"/>
          </a:p>
        </p:txBody>
      </p:sp>
      <p:sp>
        <p:nvSpPr>
          <p:cNvPr id="3" name="文本占位符 2"/>
          <p:cNvSpPr>
            <a:spLocks noGrp="1"/>
          </p:cNvSpPr>
          <p:nvPr>
            <p:ph type="body" sz="quarter" idx="10"/>
          </p:nvPr>
        </p:nvSpPr>
        <p:spPr>
          <a:xfrm>
            <a:off x="6078886" y="1052514"/>
            <a:ext cx="5670202" cy="4875042"/>
          </a:xfrm>
        </p:spPr>
        <p:txBody>
          <a:bodyPr/>
          <a:lstStyle/>
          <a:p>
            <a:r>
              <a:rPr lang="en-US" sz="1400" dirty="0" smtClean="0">
                <a:sym typeface="Huawei Sans" panose="020C0503030203020204" pitchFamily="34" charset="0"/>
              </a:rPr>
              <a:t>The tunnel constraints and path computation algorithm of SR-MPLS Policies are similar to those of SR-MPLS TE tunnels.</a:t>
            </a:r>
          </a:p>
          <a:p>
            <a:r>
              <a:rPr lang="en-US" sz="1400" dirty="0" smtClean="0">
                <a:sym typeface="Huawei Sans" panose="020C0503030203020204" pitchFamily="34" charset="0"/>
              </a:rPr>
              <a:t>When creating an SR-MPLS Policy, you need to specify the color for each tunnel. In this example, the color name is test, the maximum delay is 10 </a:t>
            </a:r>
            <a:r>
              <a:rPr lang="en-US" sz="1400" dirty="0" err="1" smtClean="0">
                <a:sym typeface="Huawei Sans" panose="020C0503030203020204" pitchFamily="34" charset="0"/>
              </a:rPr>
              <a:t>ms</a:t>
            </a:r>
            <a:r>
              <a:rPr lang="en-US" sz="1400" dirty="0" smtClean="0">
                <a:sym typeface="Huawei Sans" panose="020C0503030203020204" pitchFamily="34" charset="0"/>
              </a:rPr>
              <a:t>, and the color ID is automatically generated by the controller.</a:t>
            </a:r>
          </a:p>
          <a:p>
            <a:r>
              <a:rPr lang="en-US" sz="1400" dirty="0" smtClean="0">
                <a:sym typeface="Huawei Sans" panose="020C0503030203020204" pitchFamily="34" charset="0"/>
              </a:rPr>
              <a:t>One SR-MPLS Policy can contain multiple candidate paths. Multiple segment lists can be configured for each candidate path to implement load balancing.</a:t>
            </a:r>
          </a:p>
          <a:p>
            <a:r>
              <a:rPr lang="en-US" sz="1400" dirty="0" smtClean="0">
                <a:sym typeface="Huawei Sans" panose="020C0503030203020204" pitchFamily="34" charset="0"/>
              </a:rPr>
              <a:t>In this example, the single-candidate-path single-segment-list mode is used. The forward and reverse traffic must pass through R2.</a:t>
            </a:r>
          </a:p>
          <a:p>
            <a:r>
              <a:rPr lang="en-US" sz="1400" dirty="0" smtClean="0">
                <a:sym typeface="Huawei Sans" panose="020C0503030203020204" pitchFamily="34" charset="0"/>
              </a:rPr>
              <a:t>In Huawei's CloudWAN solution, the SR-MPLS Policy configurations are delivered through BGP SR Policy, and R1 and R3 use BGP-LS to report tunnel status.</a:t>
            </a:r>
          </a:p>
          <a:p>
            <a:endParaRPr lang="en-US" altLang="zh-CN" sz="1400" dirty="0" smtClean="0">
              <a:sym typeface="Huawei Sans" panose="020C0503030203020204" pitchFamily="34" charset="0"/>
            </a:endParaRPr>
          </a:p>
        </p:txBody>
      </p:sp>
      <p:cxnSp>
        <p:nvCxnSpPr>
          <p:cNvPr id="4" name="直接连接符 3"/>
          <p:cNvCxnSpPr>
            <a:stCxn id="12" idx="2"/>
          </p:cNvCxnSpPr>
          <p:nvPr/>
        </p:nvCxnSpPr>
        <p:spPr>
          <a:xfrm>
            <a:off x="758693" y="4107876"/>
            <a:ext cx="1781104" cy="9399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2" idx="0"/>
          </p:cNvCxnSpPr>
          <p:nvPr/>
        </p:nvCxnSpPr>
        <p:spPr>
          <a:xfrm flipV="1">
            <a:off x="758692" y="2825640"/>
            <a:ext cx="1781104" cy="873725"/>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3" idx="0"/>
            <a:endCxn id="8" idx="3"/>
          </p:cNvCxnSpPr>
          <p:nvPr/>
        </p:nvCxnSpPr>
        <p:spPr>
          <a:xfrm flipH="1" flipV="1">
            <a:off x="3042245" y="2777344"/>
            <a:ext cx="1660517" cy="88904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0"/>
            <a:endCxn id="9" idx="3"/>
          </p:cNvCxnSpPr>
          <p:nvPr/>
        </p:nvCxnSpPr>
        <p:spPr>
          <a:xfrm flipH="1">
            <a:off x="3042245" y="4109186"/>
            <a:ext cx="1659109" cy="88642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255594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4774209"/>
            <a:ext cx="540000" cy="442800"/>
          </a:xfrm>
          <a:prstGeom prst="rect">
            <a:avLst/>
          </a:prstGeom>
        </p:spPr>
      </p:pic>
      <p:sp>
        <p:nvSpPr>
          <p:cNvPr id="10" name="文本框 9"/>
          <p:cNvSpPr txBox="1"/>
          <p:nvPr/>
        </p:nvSpPr>
        <p:spPr>
          <a:xfrm>
            <a:off x="2568425" y="29977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文本框 10"/>
          <p:cNvSpPr txBox="1"/>
          <p:nvPr/>
        </p:nvSpPr>
        <p:spPr>
          <a:xfrm>
            <a:off x="2565297" y="443501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8693" y="3665076"/>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32762" y="3666386"/>
            <a:ext cx="540000" cy="442800"/>
          </a:xfrm>
          <a:prstGeom prst="rect">
            <a:avLst/>
          </a:prstGeom>
        </p:spPr>
      </p:pic>
      <p:sp>
        <p:nvSpPr>
          <p:cNvPr id="14" name="文本框 13"/>
          <p:cNvSpPr txBox="1"/>
          <p:nvPr/>
        </p:nvSpPr>
        <p:spPr>
          <a:xfrm>
            <a:off x="4494406"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5" name="文本框 14"/>
          <p:cNvSpPr txBox="1"/>
          <p:nvPr/>
        </p:nvSpPr>
        <p:spPr>
          <a:xfrm>
            <a:off x="524139"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6" name="直接连接符 15"/>
          <p:cNvCxnSpPr/>
          <p:nvPr/>
        </p:nvCxnSpPr>
        <p:spPr>
          <a:xfrm flipH="1">
            <a:off x="2005648" y="5407818"/>
            <a:ext cx="777600"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775890" y="5267768"/>
            <a:ext cx="4667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18" name="文本框 17"/>
          <p:cNvSpPr txBox="1"/>
          <p:nvPr/>
        </p:nvSpPr>
        <p:spPr>
          <a:xfrm rot="19809819">
            <a:off x="1303464" y="2972208"/>
            <a:ext cx="57900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19" name="文本框 18"/>
          <p:cNvSpPr txBox="1"/>
          <p:nvPr/>
        </p:nvSpPr>
        <p:spPr>
          <a:xfrm rot="1612707">
            <a:off x="3719083" y="3025756"/>
            <a:ext cx="57900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20" name="文本框 19"/>
          <p:cNvSpPr txBox="1"/>
          <p:nvPr/>
        </p:nvSpPr>
        <p:spPr>
          <a:xfrm rot="1612707">
            <a:off x="1407234" y="4312313"/>
            <a:ext cx="67999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21" name="文本框 20"/>
          <p:cNvSpPr txBox="1"/>
          <p:nvPr/>
        </p:nvSpPr>
        <p:spPr>
          <a:xfrm rot="19614482">
            <a:off x="3498092" y="4307738"/>
            <a:ext cx="67999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pic>
        <p:nvPicPr>
          <p:cNvPr id="22" name="图片 21" descr="通用网管-蓝.png"/>
          <p:cNvPicPr>
            <a:picLocks noChangeAspect="1"/>
          </p:cNvPicPr>
          <p:nvPr/>
        </p:nvPicPr>
        <p:blipFill>
          <a:blip r:embed="rId4" cstate="print"/>
          <a:stretch>
            <a:fillRect/>
          </a:stretch>
        </p:blipFill>
        <p:spPr>
          <a:xfrm>
            <a:off x="2345552" y="1488945"/>
            <a:ext cx="540000" cy="441818"/>
          </a:xfrm>
          <a:prstGeom prst="rect">
            <a:avLst/>
          </a:prstGeom>
        </p:spPr>
      </p:pic>
      <p:sp>
        <p:nvSpPr>
          <p:cNvPr id="23" name="文本框 22"/>
          <p:cNvSpPr txBox="1"/>
          <p:nvPr/>
        </p:nvSpPr>
        <p:spPr>
          <a:xfrm>
            <a:off x="1318707" y="1530807"/>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27" name="文本框 26"/>
          <p:cNvSpPr txBox="1"/>
          <p:nvPr/>
        </p:nvSpPr>
        <p:spPr>
          <a:xfrm>
            <a:off x="3912397" y="1376250"/>
            <a:ext cx="1879041" cy="584775"/>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Color name: test</a:t>
            </a:r>
          </a:p>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Max. delay: 10 ms</a:t>
            </a:r>
          </a:p>
        </p:txBody>
      </p:sp>
      <p:cxnSp>
        <p:nvCxnSpPr>
          <p:cNvPr id="28" name="直接连接符 27"/>
          <p:cNvCxnSpPr/>
          <p:nvPr/>
        </p:nvCxnSpPr>
        <p:spPr>
          <a:xfrm flipV="1">
            <a:off x="758693" y="1709854"/>
            <a:ext cx="1586859" cy="195522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2885552" y="1709854"/>
            <a:ext cx="1817210" cy="195653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rot="18525652">
            <a:off x="641358" y="2524532"/>
            <a:ext cx="148951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Explicit node R2</a:t>
            </a:r>
          </a:p>
        </p:txBody>
      </p:sp>
      <p:sp>
        <p:nvSpPr>
          <p:cNvPr id="31" name="文本框 30"/>
          <p:cNvSpPr txBox="1"/>
          <p:nvPr/>
        </p:nvSpPr>
        <p:spPr>
          <a:xfrm rot="2831806">
            <a:off x="3379050" y="2650819"/>
            <a:ext cx="14895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Explicit node R2</a:t>
            </a:r>
          </a:p>
        </p:txBody>
      </p:sp>
      <p:cxnSp>
        <p:nvCxnSpPr>
          <p:cNvPr id="32" name="直接连接符 31"/>
          <p:cNvCxnSpPr/>
          <p:nvPr/>
        </p:nvCxnSpPr>
        <p:spPr>
          <a:xfrm flipH="1">
            <a:off x="1998290" y="5814547"/>
            <a:ext cx="777600" cy="0"/>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775890" y="5660658"/>
            <a:ext cx="1978427"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Policy/BGP-LS</a:t>
            </a:r>
          </a:p>
        </p:txBody>
      </p:sp>
      <p:sp>
        <p:nvSpPr>
          <p:cNvPr id="34" name="左箭头 33"/>
          <p:cNvSpPr/>
          <p:nvPr/>
        </p:nvSpPr>
        <p:spPr>
          <a:xfrm>
            <a:off x="3066119" y="1437695"/>
            <a:ext cx="819852" cy="449437"/>
          </a:xfrm>
          <a:prstGeom prst="left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五边形 8">
            <a:extLst>
              <a:ext uri="{FF2B5EF4-FFF2-40B4-BE49-F238E27FC236}">
                <a16:creationId xmlns="" xmlns:a16="http://schemas.microsoft.com/office/drawing/2014/main" id="{D24D6E20-9679-4712-836C-BFE3C57A2230}"/>
              </a:ext>
            </a:extLst>
          </p:cNvPr>
          <p:cNvSpPr/>
          <p:nvPr/>
        </p:nvSpPr>
        <p:spPr bwMode="auto">
          <a:xfrm>
            <a:off x="7919360" y="102013"/>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36" name="燕尾形 10">
            <a:extLst>
              <a:ext uri="{FF2B5EF4-FFF2-40B4-BE49-F238E27FC236}">
                <a16:creationId xmlns="" xmlns:a16="http://schemas.microsoft.com/office/drawing/2014/main" id="{3EB74287-626C-4836-9FCC-3DE0CC49C1BE}"/>
              </a:ext>
            </a:extLst>
          </p:cNvPr>
          <p:cNvSpPr/>
          <p:nvPr/>
        </p:nvSpPr>
        <p:spPr bwMode="auto">
          <a:xfrm>
            <a:off x="10537371" y="102013"/>
            <a:ext cx="121012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37" name="燕尾形 10">
            <a:extLst>
              <a:ext uri="{FF2B5EF4-FFF2-40B4-BE49-F238E27FC236}">
                <a16:creationId xmlns="" xmlns:a16="http://schemas.microsoft.com/office/drawing/2014/main" id="{3EB74287-626C-4836-9FCC-3DE0CC49C1BE}"/>
              </a:ext>
            </a:extLst>
          </p:cNvPr>
          <p:cNvSpPr/>
          <p:nvPr/>
        </p:nvSpPr>
        <p:spPr bwMode="auto">
          <a:xfrm>
            <a:off x="9076988" y="102013"/>
            <a:ext cx="1494947"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Tree>
    <p:extLst>
      <p:ext uri="{BB962C8B-B14F-4D97-AF65-F5344CB8AC3E}">
        <p14:creationId xmlns:p14="http://schemas.microsoft.com/office/powerpoint/2010/main" val="10161429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SRv6 Policy Tunnel Creation: Single Candidate Path and Multiple Segment Lists</a:t>
            </a:r>
            <a:endParaRPr lang="en-US" dirty="0"/>
          </a:p>
        </p:txBody>
      </p:sp>
      <p:sp>
        <p:nvSpPr>
          <p:cNvPr id="3" name="文本占位符 2"/>
          <p:cNvSpPr>
            <a:spLocks noGrp="1"/>
          </p:cNvSpPr>
          <p:nvPr>
            <p:ph type="body" sz="quarter" idx="10"/>
          </p:nvPr>
        </p:nvSpPr>
        <p:spPr>
          <a:xfrm>
            <a:off x="6284337" y="1484312"/>
            <a:ext cx="5464752" cy="4443243"/>
          </a:xfrm>
        </p:spPr>
        <p:txBody>
          <a:bodyPr/>
          <a:lstStyle/>
          <a:p>
            <a:pPr>
              <a:lnSpc>
                <a:spcPct val="130000"/>
              </a:lnSpc>
            </a:pPr>
            <a:r>
              <a:rPr lang="en-US" sz="1200" dirty="0" smtClean="0">
                <a:sym typeface="Huawei Sans" panose="020C0503030203020204" pitchFamily="34" charset="0"/>
              </a:rPr>
              <a:t>The tunnel constraints and path computation algorithm of SRv6 Policies are similar to those of SR-MPLS TE tunnels.</a:t>
            </a:r>
          </a:p>
          <a:p>
            <a:pPr>
              <a:lnSpc>
                <a:spcPct val="130000"/>
              </a:lnSpc>
            </a:pPr>
            <a:r>
              <a:rPr lang="en-US" sz="1200" dirty="0" smtClean="0">
                <a:sym typeface="Huawei Sans" panose="020C0503030203020204" pitchFamily="34" charset="0"/>
              </a:rPr>
              <a:t>When creating an SRv6 Policy, you need to specify the color for each tunnel. In this example, the color name is test, and the color ID is automatically generated by the controller.</a:t>
            </a:r>
          </a:p>
          <a:p>
            <a:pPr>
              <a:lnSpc>
                <a:spcPct val="130000"/>
              </a:lnSpc>
            </a:pPr>
            <a:r>
              <a:rPr lang="en-US" sz="1200" dirty="0" smtClean="0">
                <a:sym typeface="Huawei Sans" panose="020C0503030203020204" pitchFamily="34" charset="0"/>
              </a:rPr>
              <a:t>An SRv6 Policy can contain multiple candidate paths with the preference attribute. The valid candidate path with the highest preference functions as the primary path of the SRv6 Policy, and the valid candidate path with the second highest preference functions as a backup path. Multiple segment lists can be configured for each candidate path to implement load balancing.</a:t>
            </a:r>
          </a:p>
          <a:p>
            <a:pPr>
              <a:lnSpc>
                <a:spcPct val="130000"/>
              </a:lnSpc>
            </a:pPr>
            <a:r>
              <a:rPr lang="en-US" sz="1200" dirty="0" smtClean="0">
                <a:sym typeface="Huawei Sans" panose="020C0503030203020204" pitchFamily="34" charset="0"/>
              </a:rPr>
              <a:t>In this example, the single-candidate-path multi-segment-list mode is used. R2 is the explicit node for path 1, and R4 is the explicit node for path 2.</a:t>
            </a:r>
          </a:p>
          <a:p>
            <a:pPr>
              <a:lnSpc>
                <a:spcPct val="130000"/>
              </a:lnSpc>
            </a:pPr>
            <a:r>
              <a:rPr lang="en-US" sz="1200" dirty="0" smtClean="0">
                <a:sym typeface="Huawei Sans" panose="020C0503030203020204" pitchFamily="34" charset="0"/>
              </a:rPr>
              <a:t>In Huawei's CloudWAN solution, the SR-MPLS Policy configurations are delivered through SRv6 Policy, and R1 and R3 use BGP-LS to report tunnel status.</a:t>
            </a:r>
            <a:endParaRPr lang="en-US" altLang="zh-CN" sz="1200" dirty="0" smtClean="0">
              <a:sym typeface="Huawei Sans" panose="020C0503030203020204" pitchFamily="34" charset="0"/>
            </a:endParaRPr>
          </a:p>
          <a:p>
            <a:pPr>
              <a:lnSpc>
                <a:spcPct val="130000"/>
              </a:lnSpc>
            </a:pPr>
            <a:endParaRPr lang="en-US" altLang="zh-CN" sz="1200" dirty="0">
              <a:sym typeface="Huawei Sans" panose="020C0503030203020204" pitchFamily="34" charset="0"/>
            </a:endParaRPr>
          </a:p>
        </p:txBody>
      </p:sp>
      <p:cxnSp>
        <p:nvCxnSpPr>
          <p:cNvPr id="4" name="直接连接符 3"/>
          <p:cNvCxnSpPr>
            <a:stCxn id="12" idx="2"/>
          </p:cNvCxnSpPr>
          <p:nvPr/>
        </p:nvCxnSpPr>
        <p:spPr>
          <a:xfrm>
            <a:off x="758693" y="4107876"/>
            <a:ext cx="1781104" cy="9399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2" idx="0"/>
          </p:cNvCxnSpPr>
          <p:nvPr/>
        </p:nvCxnSpPr>
        <p:spPr>
          <a:xfrm flipV="1">
            <a:off x="758692" y="2825640"/>
            <a:ext cx="1781104" cy="873725"/>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3" idx="0"/>
            <a:endCxn id="8" idx="3"/>
          </p:cNvCxnSpPr>
          <p:nvPr/>
        </p:nvCxnSpPr>
        <p:spPr>
          <a:xfrm flipH="1" flipV="1">
            <a:off x="3042245" y="2777344"/>
            <a:ext cx="1660517" cy="88904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0"/>
            <a:endCxn id="9" idx="3"/>
          </p:cNvCxnSpPr>
          <p:nvPr/>
        </p:nvCxnSpPr>
        <p:spPr>
          <a:xfrm flipH="1">
            <a:off x="3042245" y="4109186"/>
            <a:ext cx="1659109" cy="88642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255594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02245" y="4774209"/>
            <a:ext cx="540000" cy="442800"/>
          </a:xfrm>
          <a:prstGeom prst="rect">
            <a:avLst/>
          </a:prstGeom>
        </p:spPr>
      </p:pic>
      <p:sp>
        <p:nvSpPr>
          <p:cNvPr id="10" name="文本框 9"/>
          <p:cNvSpPr txBox="1"/>
          <p:nvPr/>
        </p:nvSpPr>
        <p:spPr>
          <a:xfrm>
            <a:off x="2568425" y="29977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文本框 10"/>
          <p:cNvSpPr txBox="1"/>
          <p:nvPr/>
        </p:nvSpPr>
        <p:spPr>
          <a:xfrm>
            <a:off x="2565297" y="443501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8693" y="3665076"/>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32762" y="3666386"/>
            <a:ext cx="540000" cy="442800"/>
          </a:xfrm>
          <a:prstGeom prst="rect">
            <a:avLst/>
          </a:prstGeom>
        </p:spPr>
      </p:pic>
      <p:sp>
        <p:nvSpPr>
          <p:cNvPr id="14" name="文本框 13"/>
          <p:cNvSpPr txBox="1"/>
          <p:nvPr/>
        </p:nvSpPr>
        <p:spPr>
          <a:xfrm>
            <a:off x="4494406"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5" name="文本框 14"/>
          <p:cNvSpPr txBox="1"/>
          <p:nvPr/>
        </p:nvSpPr>
        <p:spPr>
          <a:xfrm>
            <a:off x="524139" y="410918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6" name="直接连接符 15"/>
          <p:cNvCxnSpPr/>
          <p:nvPr/>
        </p:nvCxnSpPr>
        <p:spPr>
          <a:xfrm flipH="1">
            <a:off x="2005648" y="5407818"/>
            <a:ext cx="777600"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775890" y="5267768"/>
            <a:ext cx="4667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pic>
        <p:nvPicPr>
          <p:cNvPr id="22" name="图片 21" descr="通用网管-蓝.png"/>
          <p:cNvPicPr>
            <a:picLocks noChangeAspect="1"/>
          </p:cNvPicPr>
          <p:nvPr/>
        </p:nvPicPr>
        <p:blipFill>
          <a:blip r:embed="rId4" cstate="print"/>
          <a:stretch>
            <a:fillRect/>
          </a:stretch>
        </p:blipFill>
        <p:spPr>
          <a:xfrm>
            <a:off x="2345552" y="1488945"/>
            <a:ext cx="540000" cy="441818"/>
          </a:xfrm>
          <a:prstGeom prst="rect">
            <a:avLst/>
          </a:prstGeom>
        </p:spPr>
      </p:pic>
      <p:sp>
        <p:nvSpPr>
          <p:cNvPr id="23" name="文本框 22"/>
          <p:cNvSpPr txBox="1"/>
          <p:nvPr/>
        </p:nvSpPr>
        <p:spPr>
          <a:xfrm>
            <a:off x="1318707" y="1530807"/>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25" name="文本框 24"/>
          <p:cNvSpPr txBox="1"/>
          <p:nvPr/>
        </p:nvSpPr>
        <p:spPr>
          <a:xfrm>
            <a:off x="3730531" y="1493136"/>
            <a:ext cx="2351926" cy="830997"/>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Color name: test</a:t>
            </a:r>
          </a:p>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SL1: R2 (explicit node)</a:t>
            </a:r>
          </a:p>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SL2: </a:t>
            </a: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R4 </a:t>
            </a: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(explicit node)</a:t>
            </a:r>
          </a:p>
        </p:txBody>
      </p:sp>
      <p:cxnSp>
        <p:nvCxnSpPr>
          <p:cNvPr id="26" name="直接连接符 25"/>
          <p:cNvCxnSpPr/>
          <p:nvPr/>
        </p:nvCxnSpPr>
        <p:spPr>
          <a:xfrm flipV="1">
            <a:off x="758693" y="1709854"/>
            <a:ext cx="1586859" cy="195522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2885552" y="1709854"/>
            <a:ext cx="1817210" cy="195653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2014524" y="5780193"/>
            <a:ext cx="777600" cy="0"/>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792124" y="5626304"/>
            <a:ext cx="1978427"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Policy/BGP-LS</a:t>
            </a:r>
          </a:p>
        </p:txBody>
      </p:sp>
      <p:sp>
        <p:nvSpPr>
          <p:cNvPr id="32" name="左箭头 31"/>
          <p:cNvSpPr/>
          <p:nvPr/>
        </p:nvSpPr>
        <p:spPr>
          <a:xfrm>
            <a:off x="3066119" y="1437695"/>
            <a:ext cx="614666" cy="449437"/>
          </a:xfrm>
          <a:prstGeom prst="left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rot="19809819">
            <a:off x="1303464" y="2972208"/>
            <a:ext cx="57900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34" name="文本框 33"/>
          <p:cNvSpPr txBox="1"/>
          <p:nvPr/>
        </p:nvSpPr>
        <p:spPr>
          <a:xfrm rot="1612707">
            <a:off x="3719083" y="3025756"/>
            <a:ext cx="57900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35" name="文本框 34"/>
          <p:cNvSpPr txBox="1"/>
          <p:nvPr/>
        </p:nvSpPr>
        <p:spPr>
          <a:xfrm rot="1612707">
            <a:off x="1407234" y="4312313"/>
            <a:ext cx="67999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36" name="文本框 35"/>
          <p:cNvSpPr txBox="1"/>
          <p:nvPr/>
        </p:nvSpPr>
        <p:spPr>
          <a:xfrm rot="19614482">
            <a:off x="3498092" y="4307738"/>
            <a:ext cx="67999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37" name="五边形 8">
            <a:extLst>
              <a:ext uri="{FF2B5EF4-FFF2-40B4-BE49-F238E27FC236}">
                <a16:creationId xmlns="" xmlns:a16="http://schemas.microsoft.com/office/drawing/2014/main" id="{D24D6E20-9679-4712-836C-BFE3C57A2230}"/>
              </a:ext>
            </a:extLst>
          </p:cNvPr>
          <p:cNvSpPr/>
          <p:nvPr/>
        </p:nvSpPr>
        <p:spPr bwMode="auto">
          <a:xfrm>
            <a:off x="7919360" y="102013"/>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38" name="燕尾形 10">
            <a:extLst>
              <a:ext uri="{FF2B5EF4-FFF2-40B4-BE49-F238E27FC236}">
                <a16:creationId xmlns="" xmlns:a16="http://schemas.microsoft.com/office/drawing/2014/main" id="{3EB74287-626C-4836-9FCC-3DE0CC49C1BE}"/>
              </a:ext>
            </a:extLst>
          </p:cNvPr>
          <p:cNvSpPr/>
          <p:nvPr/>
        </p:nvSpPr>
        <p:spPr bwMode="auto">
          <a:xfrm>
            <a:off x="10537371" y="102013"/>
            <a:ext cx="1210129"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39" name="燕尾形 10">
            <a:extLst>
              <a:ext uri="{FF2B5EF4-FFF2-40B4-BE49-F238E27FC236}">
                <a16:creationId xmlns="" xmlns:a16="http://schemas.microsoft.com/office/drawing/2014/main" id="{3EB74287-626C-4836-9FCC-3DE0CC49C1BE}"/>
              </a:ext>
            </a:extLst>
          </p:cNvPr>
          <p:cNvSpPr/>
          <p:nvPr/>
        </p:nvSpPr>
        <p:spPr bwMode="auto">
          <a:xfrm>
            <a:off x="9076988" y="102013"/>
            <a:ext cx="1494947"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Tree>
    <p:extLst>
      <p:ext uri="{BB962C8B-B14F-4D97-AF65-F5344CB8AC3E}">
        <p14:creationId xmlns:p14="http://schemas.microsoft.com/office/powerpoint/2010/main" val="33860052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SRv6 Policy Group</a:t>
            </a:r>
            <a:endParaRPr lang="en-US" dirty="0"/>
          </a:p>
        </p:txBody>
      </p:sp>
      <p:sp>
        <p:nvSpPr>
          <p:cNvPr id="3" name="文本占位符 2"/>
          <p:cNvSpPr>
            <a:spLocks noGrp="1"/>
          </p:cNvSpPr>
          <p:nvPr>
            <p:ph type="body" sz="quarter" idx="10"/>
          </p:nvPr>
        </p:nvSpPr>
        <p:spPr bwMode="gray">
          <a:xfrm>
            <a:off x="5905420" y="1052514"/>
            <a:ext cx="5843668" cy="4875042"/>
          </a:xfrm>
        </p:spPr>
        <p:txBody>
          <a:bodyPr/>
          <a:lstStyle/>
          <a:p>
            <a:r>
              <a:rPr lang="en-US" sz="1600" dirty="0" smtClean="0">
                <a:sym typeface="Huawei Sans" panose="020C0503030203020204" pitchFamily="34" charset="0"/>
              </a:rPr>
              <a:t>SRv6 Policy group: allows a group of tunnels that share the same SLA requirements to be quickly established.</a:t>
            </a:r>
          </a:p>
          <a:p>
            <a:r>
              <a:rPr lang="en-US" sz="1600" dirty="0" smtClean="0">
                <a:sym typeface="Huawei Sans" panose="020C0503030203020204" pitchFamily="34" charset="0"/>
              </a:rPr>
              <a:t>Application scenario: Multiple SRv6 Policies need to be established in batches before service creation. The available tunnel types are as follows:</a:t>
            </a:r>
          </a:p>
          <a:p>
            <a:pPr lvl="1"/>
            <a:r>
              <a:rPr lang="en-US" sz="1400" dirty="0" smtClean="0">
                <a:sym typeface="Huawei Sans" panose="020C0503030203020204" pitchFamily="34" charset="0"/>
              </a:rPr>
              <a:t>Any-to-any: indicates that a full-mesh network is established between NEs.</a:t>
            </a:r>
          </a:p>
          <a:p>
            <a:pPr lvl="1"/>
            <a:r>
              <a:rPr lang="en-US" sz="1400" dirty="0" smtClean="0">
                <a:sym typeface="Huawei Sans" panose="020C0503030203020204" pitchFamily="34" charset="0"/>
              </a:rPr>
              <a:t>Hub-spoke: indicates that an NE is either a hub or spoke node. Communication between all spoke nodes must be implemented through the hub node.</a:t>
            </a:r>
          </a:p>
          <a:p>
            <a:r>
              <a:rPr lang="en-US" sz="1600" dirty="0" smtClean="0">
                <a:sym typeface="Huawei Sans" panose="020C0503030203020204" pitchFamily="34" charset="0"/>
              </a:rPr>
              <a:t>In Huawei's CloudWAN solution, the SRv6 Policy group is used in tunnel planning scenarios. Specifically, tunnel paths are computed in advance and delivered upon service request.</a:t>
            </a:r>
            <a:endParaRPr lang="en-US" sz="1600" dirty="0">
              <a:sym typeface="Huawei Sans" panose="020C0503030203020204" pitchFamily="34" charset="0"/>
            </a:endParaRPr>
          </a:p>
        </p:txBody>
      </p:sp>
      <p:cxnSp>
        <p:nvCxnSpPr>
          <p:cNvPr id="4" name="直接连接符 3"/>
          <p:cNvCxnSpPr>
            <a:stCxn id="12" idx="2"/>
            <a:endCxn id="9" idx="1"/>
          </p:cNvCxnSpPr>
          <p:nvPr/>
        </p:nvCxnSpPr>
        <p:spPr bwMode="gray">
          <a:xfrm>
            <a:off x="1246786" y="2722738"/>
            <a:ext cx="1743552" cy="423043"/>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2" idx="0"/>
            <a:endCxn id="8" idx="1"/>
          </p:cNvCxnSpPr>
          <p:nvPr/>
        </p:nvCxnSpPr>
        <p:spPr bwMode="gray">
          <a:xfrm flipV="1">
            <a:off x="1246786" y="1647036"/>
            <a:ext cx="1743552" cy="632902"/>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3" idx="0"/>
            <a:endCxn id="8" idx="3"/>
          </p:cNvCxnSpPr>
          <p:nvPr/>
        </p:nvCxnSpPr>
        <p:spPr bwMode="gray">
          <a:xfrm flipH="1" flipV="1">
            <a:off x="3530338" y="1647036"/>
            <a:ext cx="1660517" cy="634212"/>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0"/>
            <a:endCxn id="9" idx="3"/>
          </p:cNvCxnSpPr>
          <p:nvPr/>
        </p:nvCxnSpPr>
        <p:spPr bwMode="gray">
          <a:xfrm flipH="1">
            <a:off x="3530338" y="2724048"/>
            <a:ext cx="1659109" cy="421733"/>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0338" y="1425636"/>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0338" y="2924381"/>
            <a:ext cx="540000" cy="442800"/>
          </a:xfrm>
          <a:prstGeom prst="rect">
            <a:avLst/>
          </a:prstGeom>
        </p:spPr>
      </p:pic>
      <p:sp>
        <p:nvSpPr>
          <p:cNvPr id="10" name="文本框 9"/>
          <p:cNvSpPr txBox="1"/>
          <p:nvPr/>
        </p:nvSpPr>
        <p:spPr bwMode="gray">
          <a:xfrm>
            <a:off x="3051358" y="11135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文本框 10"/>
          <p:cNvSpPr txBox="1"/>
          <p:nvPr/>
        </p:nvSpPr>
        <p:spPr bwMode="gray">
          <a:xfrm>
            <a:off x="3047350" y="336718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6786" y="2279938"/>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20855" y="2281248"/>
            <a:ext cx="540000" cy="442800"/>
          </a:xfrm>
          <a:prstGeom prst="rect">
            <a:avLst/>
          </a:prstGeom>
        </p:spPr>
      </p:pic>
      <p:sp>
        <p:nvSpPr>
          <p:cNvPr id="14" name="文本框 13"/>
          <p:cNvSpPr txBox="1"/>
          <p:nvPr/>
        </p:nvSpPr>
        <p:spPr bwMode="gray">
          <a:xfrm>
            <a:off x="4982499" y="272404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7" name="文本框 16"/>
          <p:cNvSpPr txBox="1"/>
          <p:nvPr/>
        </p:nvSpPr>
        <p:spPr bwMode="gray">
          <a:xfrm>
            <a:off x="1012232" y="272404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35" name="直接连接符 34"/>
          <p:cNvCxnSpPr>
            <a:stCxn id="9" idx="0"/>
            <a:endCxn id="8" idx="2"/>
          </p:cNvCxnSpPr>
          <p:nvPr/>
        </p:nvCxnSpPr>
        <p:spPr bwMode="gray">
          <a:xfrm flipV="1">
            <a:off x="3260338" y="1868436"/>
            <a:ext cx="0" cy="1055945"/>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2" idx="3"/>
          </p:cNvCxnSpPr>
          <p:nvPr/>
        </p:nvCxnSpPr>
        <p:spPr bwMode="gray">
          <a:xfrm flipV="1">
            <a:off x="1516786" y="2477284"/>
            <a:ext cx="3465713" cy="24054"/>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bwMode="gray">
          <a:xfrm>
            <a:off x="4325330" y="3110186"/>
            <a:ext cx="1258678" cy="338554"/>
          </a:xfrm>
          <a:prstGeom prst="rect">
            <a:avLst/>
          </a:prstGeom>
          <a:solidFill>
            <a:srgbClr val="30B5C5"/>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Any-to-any</a:t>
            </a:r>
          </a:p>
        </p:txBody>
      </p:sp>
      <p:cxnSp>
        <p:nvCxnSpPr>
          <p:cNvPr id="43" name="直接连接符 42"/>
          <p:cNvCxnSpPr>
            <a:stCxn id="47" idx="2"/>
            <a:endCxn id="48" idx="0"/>
          </p:cNvCxnSpPr>
          <p:nvPr/>
        </p:nvCxnSpPr>
        <p:spPr bwMode="gray">
          <a:xfrm>
            <a:off x="3260338" y="4392509"/>
            <a:ext cx="0" cy="1055945"/>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1" idx="0"/>
            <a:endCxn id="47" idx="1"/>
          </p:cNvCxnSpPr>
          <p:nvPr/>
        </p:nvCxnSpPr>
        <p:spPr bwMode="gray">
          <a:xfrm flipV="1">
            <a:off x="1246786" y="4171109"/>
            <a:ext cx="1743552" cy="632902"/>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52" idx="0"/>
            <a:endCxn id="47" idx="3"/>
          </p:cNvCxnSpPr>
          <p:nvPr/>
        </p:nvCxnSpPr>
        <p:spPr bwMode="gray">
          <a:xfrm flipH="1" flipV="1">
            <a:off x="3530338" y="4171109"/>
            <a:ext cx="1660517" cy="634212"/>
          </a:xfrm>
          <a:prstGeom prst="line">
            <a:avLst/>
          </a:prstGeom>
          <a:ln w="38100">
            <a:solidFill>
              <a:srgbClr val="94DAE2"/>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0338" y="3949709"/>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0338" y="5448454"/>
            <a:ext cx="540000" cy="442800"/>
          </a:xfrm>
          <a:prstGeom prst="rect">
            <a:avLst/>
          </a:prstGeom>
        </p:spPr>
      </p:pic>
      <p:sp>
        <p:nvSpPr>
          <p:cNvPr id="49" name="文本框 48"/>
          <p:cNvSpPr txBox="1"/>
          <p:nvPr/>
        </p:nvSpPr>
        <p:spPr bwMode="gray">
          <a:xfrm>
            <a:off x="2827459" y="3637635"/>
            <a:ext cx="84670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Hub</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2789621" y="5891254"/>
            <a:ext cx="98456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 Spoke</a:t>
            </a:r>
          </a:p>
        </p:txBody>
      </p: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6786" y="4804011"/>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20855" y="4805321"/>
            <a:ext cx="540000" cy="442800"/>
          </a:xfrm>
          <a:prstGeom prst="rect">
            <a:avLst/>
          </a:prstGeom>
        </p:spPr>
      </p:pic>
      <p:sp>
        <p:nvSpPr>
          <p:cNvPr id="53" name="文本框 52"/>
          <p:cNvSpPr txBox="1"/>
          <p:nvPr/>
        </p:nvSpPr>
        <p:spPr bwMode="gray">
          <a:xfrm>
            <a:off x="4724770" y="5248121"/>
            <a:ext cx="98456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 Spoke</a:t>
            </a:r>
          </a:p>
        </p:txBody>
      </p:sp>
      <p:sp>
        <p:nvSpPr>
          <p:cNvPr id="54" name="文本框 53"/>
          <p:cNvSpPr txBox="1"/>
          <p:nvPr/>
        </p:nvSpPr>
        <p:spPr bwMode="gray">
          <a:xfrm>
            <a:off x="754503" y="5248121"/>
            <a:ext cx="98456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 Spoke</a:t>
            </a:r>
          </a:p>
        </p:txBody>
      </p:sp>
      <p:sp>
        <p:nvSpPr>
          <p:cNvPr id="57" name="文本框 56"/>
          <p:cNvSpPr txBox="1"/>
          <p:nvPr/>
        </p:nvSpPr>
        <p:spPr bwMode="gray">
          <a:xfrm>
            <a:off x="4351780" y="5634259"/>
            <a:ext cx="1205779" cy="338554"/>
          </a:xfrm>
          <a:prstGeom prst="rect">
            <a:avLst/>
          </a:prstGeom>
          <a:solidFill>
            <a:srgbClr val="30B5C5"/>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Hub Spoke</a:t>
            </a:r>
          </a:p>
        </p:txBody>
      </p:sp>
    </p:spTree>
    <p:extLst>
      <p:ext uri="{BB962C8B-B14F-4D97-AF65-F5344CB8AC3E}">
        <p14:creationId xmlns:p14="http://schemas.microsoft.com/office/powerpoint/2010/main" val="1052067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Network Slice-based Tunnel Creation</a:t>
            </a:r>
            <a:endParaRPr lang="en-US" dirty="0"/>
          </a:p>
        </p:txBody>
      </p:sp>
      <p:sp>
        <p:nvSpPr>
          <p:cNvPr id="3" name="文本占位符 2"/>
          <p:cNvSpPr>
            <a:spLocks noGrp="1"/>
          </p:cNvSpPr>
          <p:nvPr>
            <p:ph type="body" sz="quarter" idx="10"/>
          </p:nvPr>
        </p:nvSpPr>
        <p:spPr>
          <a:xfrm>
            <a:off x="5681378" y="1052514"/>
            <a:ext cx="6067710" cy="4875042"/>
          </a:xfrm>
        </p:spPr>
        <p:txBody>
          <a:bodyPr/>
          <a:lstStyle/>
          <a:p>
            <a:r>
              <a:rPr lang="en-US" sz="1600" dirty="0" smtClean="0">
                <a:sym typeface="Huawei Sans" panose="020C0503030203020204" pitchFamily="34" charset="0"/>
              </a:rPr>
              <a:t>Essentially, network slicing logically divides a physical network into multiple virtual E2E networks. As such, a specific network slice can then be selected when a tunnel is created.</a:t>
            </a:r>
          </a:p>
          <a:p>
            <a:r>
              <a:rPr lang="en-US" sz="1600" dirty="0" smtClean="0">
                <a:sym typeface="Huawei Sans" panose="020C0503030203020204" pitchFamily="34" charset="0"/>
              </a:rPr>
              <a:t>A network slice is deployed as follows:</a:t>
            </a:r>
          </a:p>
          <a:p>
            <a:pPr lvl="1"/>
            <a:r>
              <a:rPr lang="en-US" sz="1400" dirty="0" smtClean="0">
                <a:sym typeface="Huawei Sans" panose="020C0503030203020204" pitchFamily="34" charset="0"/>
              </a:rPr>
              <a:t>Slice creation: Set the slice type.</a:t>
            </a:r>
          </a:p>
          <a:p>
            <a:pPr lvl="1"/>
            <a:r>
              <a:rPr lang="en-US" sz="1400" dirty="0" smtClean="0">
                <a:sym typeface="Huawei Sans" panose="020C0503030203020204" pitchFamily="34" charset="0"/>
              </a:rPr>
              <a:t>Link addition: Select the links on which the slice is to be created.</a:t>
            </a:r>
          </a:p>
          <a:p>
            <a:pPr lvl="1"/>
            <a:r>
              <a:rPr lang="en-US" sz="1400" dirty="0" smtClean="0">
                <a:sym typeface="Huawei Sans" panose="020C0503030203020204" pitchFamily="34" charset="0"/>
              </a:rPr>
              <a:t>Slice deployment: Deliver slice configurations, such as bandwidth, to devices for slice link generation.</a:t>
            </a:r>
          </a:p>
          <a:p>
            <a:pPr lvl="1"/>
            <a:r>
              <a:rPr lang="en-US" sz="1400" dirty="0" smtClean="0">
                <a:sym typeface="Huawei Sans" panose="020C0503030203020204" pitchFamily="34" charset="0"/>
              </a:rPr>
              <a:t>Slice activation: Configure IP addresses for both ends of the slice link and configure data, such as IGP parameters, to achieve E2E connectivity at the network layer.</a:t>
            </a:r>
          </a:p>
          <a:p>
            <a:pPr lvl="1"/>
            <a:r>
              <a:rPr lang="en-US" sz="1400" dirty="0" smtClean="0">
                <a:sym typeface="Huawei Sans" panose="020C0503030203020204" pitchFamily="34" charset="0"/>
              </a:rPr>
              <a:t>Tunnel creation: Select the specified slice during tunnel creation.</a:t>
            </a:r>
          </a:p>
          <a:p>
            <a:pPr lvl="1"/>
            <a:endParaRPr lang="en-US" altLang="zh-CN" sz="1400" dirty="0">
              <a:sym typeface="Huawei Sans" panose="020C0503030203020204" pitchFamily="34" charset="0"/>
            </a:endParaRPr>
          </a:p>
        </p:txBody>
      </p:sp>
      <p:sp>
        <p:nvSpPr>
          <p:cNvPr id="4" name="文本框 3"/>
          <p:cNvSpPr txBox="1"/>
          <p:nvPr/>
        </p:nvSpPr>
        <p:spPr>
          <a:xfrm>
            <a:off x="912021" y="2052180"/>
            <a:ext cx="157054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Slice creation </a:t>
            </a:r>
          </a:p>
        </p:txBody>
      </p:sp>
      <p:sp>
        <p:nvSpPr>
          <p:cNvPr id="5" name="文本框 4"/>
          <p:cNvSpPr txBox="1"/>
          <p:nvPr/>
        </p:nvSpPr>
        <p:spPr>
          <a:xfrm>
            <a:off x="912021" y="3047723"/>
            <a:ext cx="157054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addition</a:t>
            </a:r>
          </a:p>
        </p:txBody>
      </p:sp>
      <p:sp>
        <p:nvSpPr>
          <p:cNvPr id="6" name="文本框 5"/>
          <p:cNvSpPr txBox="1"/>
          <p:nvPr/>
        </p:nvSpPr>
        <p:spPr>
          <a:xfrm>
            <a:off x="912021" y="4043266"/>
            <a:ext cx="157054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Slice deployment</a:t>
            </a:r>
          </a:p>
        </p:txBody>
      </p:sp>
      <p:sp>
        <p:nvSpPr>
          <p:cNvPr id="7" name="文本框 6"/>
          <p:cNvSpPr txBox="1"/>
          <p:nvPr/>
        </p:nvSpPr>
        <p:spPr>
          <a:xfrm>
            <a:off x="912021" y="5038808"/>
            <a:ext cx="157054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Slice activation</a:t>
            </a:r>
          </a:p>
        </p:txBody>
      </p:sp>
      <p:sp>
        <p:nvSpPr>
          <p:cNvPr id="8" name="下箭头 7"/>
          <p:cNvSpPr/>
          <p:nvPr/>
        </p:nvSpPr>
        <p:spPr>
          <a:xfrm>
            <a:off x="1443291" y="2590592"/>
            <a:ext cx="508000" cy="404231"/>
          </a:xfrm>
          <a:prstGeom prst="downArrow">
            <a:avLst/>
          </a:prstGeom>
          <a:gradFill>
            <a:gsLst>
              <a:gs pos="0">
                <a:srgbClr val="BEE9EE"/>
              </a:gs>
              <a:gs pos="74000">
                <a:srgbClr val="30B5C5"/>
              </a:gs>
              <a:gs pos="83000">
                <a:srgbClr val="30B5C5"/>
              </a:gs>
              <a:gs pos="100000">
                <a:srgbClr val="30B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下箭头 8"/>
          <p:cNvSpPr/>
          <p:nvPr/>
        </p:nvSpPr>
        <p:spPr>
          <a:xfrm>
            <a:off x="1443291" y="3514222"/>
            <a:ext cx="508000" cy="404231"/>
          </a:xfrm>
          <a:prstGeom prst="downArrow">
            <a:avLst/>
          </a:prstGeom>
          <a:gradFill>
            <a:gsLst>
              <a:gs pos="0">
                <a:srgbClr val="BEE9EE"/>
              </a:gs>
              <a:gs pos="74000">
                <a:srgbClr val="30B5C5"/>
              </a:gs>
              <a:gs pos="83000">
                <a:srgbClr val="30B5C5"/>
              </a:gs>
              <a:gs pos="100000">
                <a:srgbClr val="30B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下箭头 9"/>
          <p:cNvSpPr/>
          <p:nvPr/>
        </p:nvSpPr>
        <p:spPr>
          <a:xfrm>
            <a:off x="1443291" y="4502032"/>
            <a:ext cx="508000" cy="404231"/>
          </a:xfrm>
          <a:prstGeom prst="downArrow">
            <a:avLst/>
          </a:prstGeom>
          <a:gradFill>
            <a:gsLst>
              <a:gs pos="0">
                <a:srgbClr val="BEE9EE"/>
              </a:gs>
              <a:gs pos="74000">
                <a:srgbClr val="30B5C5"/>
              </a:gs>
              <a:gs pos="83000">
                <a:srgbClr val="30B5C5"/>
              </a:gs>
              <a:gs pos="100000">
                <a:srgbClr val="30B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a:xfrm>
            <a:off x="574685" y="1765738"/>
            <a:ext cx="2238704" cy="387831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右箭头 11"/>
          <p:cNvSpPr/>
          <p:nvPr/>
        </p:nvSpPr>
        <p:spPr>
          <a:xfrm>
            <a:off x="2864372" y="3355500"/>
            <a:ext cx="720000" cy="562953"/>
          </a:xfrm>
          <a:prstGeom prst="rightArrow">
            <a:avLst/>
          </a:prstGeom>
          <a:gradFill>
            <a:gsLst>
              <a:gs pos="0">
                <a:schemeClr val="accent1">
                  <a:lumMod val="5000"/>
                  <a:lumOff val="95000"/>
                </a:schemeClr>
              </a:gs>
              <a:gs pos="75000">
                <a:srgbClr val="88C464"/>
              </a:gs>
              <a:gs pos="50000">
                <a:srgbClr val="ADD697"/>
              </a:gs>
              <a:gs pos="100000">
                <a:srgbClr val="62B23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3692328" y="2994823"/>
            <a:ext cx="1702235" cy="338554"/>
          </a:xfrm>
          <a:prstGeom prst="rect">
            <a:avLst/>
          </a:prstGeom>
          <a:solidFill>
            <a:srgbClr val="62B230"/>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4" name="文本框 13"/>
          <p:cNvSpPr txBox="1"/>
          <p:nvPr/>
        </p:nvSpPr>
        <p:spPr>
          <a:xfrm>
            <a:off x="3692328" y="3535619"/>
            <a:ext cx="1702235" cy="338554"/>
          </a:xfrm>
          <a:prstGeom prst="rect">
            <a:avLst/>
          </a:prstGeom>
          <a:solidFill>
            <a:srgbClr val="62B230"/>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5" name="文本框 14"/>
          <p:cNvSpPr txBox="1"/>
          <p:nvPr/>
        </p:nvSpPr>
        <p:spPr>
          <a:xfrm>
            <a:off x="3692328" y="4163478"/>
            <a:ext cx="1702235" cy="338554"/>
          </a:xfrm>
          <a:prstGeom prst="rect">
            <a:avLst/>
          </a:prstGeom>
          <a:solidFill>
            <a:srgbClr val="62B230"/>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16" name="矩形 15"/>
          <p:cNvSpPr/>
          <p:nvPr/>
        </p:nvSpPr>
        <p:spPr>
          <a:xfrm>
            <a:off x="3608295" y="1765738"/>
            <a:ext cx="1870300" cy="387831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138283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161A5FC-50EE-4AEA-8140-EEF092EC665F}"/>
              </a:ext>
            </a:extLst>
          </p:cNvPr>
          <p:cNvSpPr>
            <a:spLocks noGrp="1"/>
          </p:cNvSpPr>
          <p:nvPr>
            <p:ph type="title"/>
          </p:nvPr>
        </p:nvSpPr>
        <p:spPr/>
        <p:txBody>
          <a:bodyPr/>
          <a:lstStyle/>
          <a:p>
            <a:r>
              <a:rPr lang="en-US" dirty="0" smtClean="0"/>
              <a:t>VPN and Tunnel Binding</a:t>
            </a:r>
            <a:endParaRPr lang="en-US" dirty="0"/>
          </a:p>
        </p:txBody>
      </p:sp>
      <p:sp>
        <p:nvSpPr>
          <p:cNvPr id="3" name="文本占位符 2">
            <a:extLst>
              <a:ext uri="{FF2B5EF4-FFF2-40B4-BE49-F238E27FC236}">
                <a16:creationId xmlns="" xmlns:a16="http://schemas.microsoft.com/office/drawing/2014/main" id="{C46D3BD2-5EBE-47F0-91CC-4D3C71556B82}"/>
              </a:ext>
            </a:extLst>
          </p:cNvPr>
          <p:cNvSpPr>
            <a:spLocks noGrp="1"/>
          </p:cNvSpPr>
          <p:nvPr>
            <p:ph type="body" sz="quarter" idx="10"/>
          </p:nvPr>
        </p:nvSpPr>
        <p:spPr>
          <a:xfrm>
            <a:off x="5524346" y="1052514"/>
            <a:ext cx="6224741" cy="4875042"/>
          </a:xfrm>
        </p:spPr>
        <p:txBody>
          <a:bodyPr/>
          <a:lstStyle/>
          <a:p>
            <a:pPr>
              <a:lnSpc>
                <a:spcPct val="130000"/>
              </a:lnSpc>
            </a:pPr>
            <a:r>
              <a:rPr lang="en-US" sz="1400" dirty="0" smtClean="0">
                <a:sym typeface="Huawei Sans" panose="020C0503030203020204" pitchFamily="34" charset="0"/>
              </a:rPr>
              <a:t>The following types of VPNs are available in enterprise network scenarios:</a:t>
            </a:r>
          </a:p>
          <a:p>
            <a:pPr lvl="1">
              <a:lnSpc>
                <a:spcPct val="130000"/>
              </a:lnSpc>
            </a:pPr>
            <a:r>
              <a:rPr lang="en-US" sz="1200" dirty="0" smtClean="0">
                <a:sym typeface="Huawei Sans" panose="020C0503030203020204" pitchFamily="34" charset="0"/>
              </a:rPr>
              <a:t>L2VPN: The customer IP addresses are on the same network segment.</a:t>
            </a:r>
          </a:p>
          <a:p>
            <a:pPr lvl="1">
              <a:lnSpc>
                <a:spcPct val="130000"/>
              </a:lnSpc>
            </a:pPr>
            <a:r>
              <a:rPr lang="en-US" sz="1200" dirty="0" smtClean="0">
                <a:sym typeface="Huawei Sans" panose="020C0503030203020204" pitchFamily="34" charset="0"/>
              </a:rPr>
              <a:t>L3VPN: The customer IP addresses are on different network segments.</a:t>
            </a:r>
          </a:p>
          <a:p>
            <a:pPr lvl="1">
              <a:lnSpc>
                <a:spcPct val="130000"/>
              </a:lnSpc>
            </a:pPr>
            <a:r>
              <a:rPr lang="en-US" sz="1200" dirty="0" smtClean="0">
                <a:sym typeface="Huawei Sans" panose="020C0503030203020204" pitchFamily="34" charset="0"/>
              </a:rPr>
              <a:t>EVPN: The customer IP addresses are either on the same network segment or on different network segments.</a:t>
            </a:r>
          </a:p>
          <a:p>
            <a:pPr>
              <a:lnSpc>
                <a:spcPct val="130000"/>
              </a:lnSpc>
            </a:pPr>
            <a:r>
              <a:rPr lang="en-US" sz="1400" dirty="0" smtClean="0">
                <a:sym typeface="Huawei Sans" panose="020C0503030203020204" pitchFamily="34" charset="0"/>
              </a:rPr>
              <a:t>A tunnel policy is used by an application module to select tunnels for VPN services. There are two types of tunnel policies:</a:t>
            </a:r>
          </a:p>
          <a:p>
            <a:pPr lvl="1">
              <a:lnSpc>
                <a:spcPct val="130000"/>
              </a:lnSpc>
            </a:pPr>
            <a:r>
              <a:rPr lang="en-US" sz="1200" dirty="0" smtClean="0">
                <a:sym typeface="Huawei Sans" panose="020C0503030203020204" pitchFamily="34" charset="0"/>
              </a:rPr>
              <a:t>Tunnel type prioritizing policy: </a:t>
            </a:r>
            <a:r>
              <a:rPr lang="en-US" sz="1200" dirty="0" err="1" smtClean="0">
                <a:sym typeface="Huawei Sans" panose="020C0503030203020204" pitchFamily="34" charset="0"/>
              </a:rPr>
              <a:t>recurses</a:t>
            </a:r>
            <a:r>
              <a:rPr lang="en-US" sz="1200" dirty="0" smtClean="0">
                <a:sym typeface="Huawei Sans" panose="020C0503030203020204" pitchFamily="34" charset="0"/>
              </a:rPr>
              <a:t> a service to tunnels based on the tunnel type priority and the number of tunnels participating in load balancing (preferred mode).</a:t>
            </a:r>
          </a:p>
          <a:p>
            <a:pPr lvl="1">
              <a:lnSpc>
                <a:spcPct val="130000"/>
              </a:lnSpc>
            </a:pPr>
            <a:r>
              <a:rPr lang="en-US" sz="1200" dirty="0" smtClean="0">
                <a:sym typeface="Huawei Sans" panose="020C0503030203020204" pitchFamily="34" charset="0"/>
              </a:rPr>
              <a:t>Tunnel binding policy: binds a destination address to a tunnel, so that the traffic of VPN services referencing the policy will be transmitted over the bound tunnel.</a:t>
            </a:r>
          </a:p>
          <a:p>
            <a:pPr>
              <a:lnSpc>
                <a:spcPct val="130000"/>
              </a:lnSpc>
            </a:pPr>
            <a:r>
              <a:rPr lang="en-US" sz="1400" dirty="0" smtClean="0">
                <a:sym typeface="Huawei Sans" panose="020C0503030203020204" pitchFamily="34" charset="0"/>
              </a:rPr>
              <a:t>A VPN service first selects tunnels in the up state based on the tunnel policy, and then selects a forwarding path from tunnels that meet the requirements.</a:t>
            </a:r>
            <a:endParaRPr lang="en-US" sz="1400" dirty="0">
              <a:sym typeface="Huawei Sans" panose="020C0503030203020204" pitchFamily="34" charset="0"/>
            </a:endParaRPr>
          </a:p>
        </p:txBody>
      </p:sp>
      <p:grpSp>
        <p:nvGrpSpPr>
          <p:cNvPr id="32" name="组合 31"/>
          <p:cNvGrpSpPr/>
          <p:nvPr/>
        </p:nvGrpSpPr>
        <p:grpSpPr>
          <a:xfrm>
            <a:off x="1112716" y="1553719"/>
            <a:ext cx="4083269" cy="864749"/>
            <a:chOff x="1302121" y="1796538"/>
            <a:chExt cx="4083269" cy="864749"/>
          </a:xfrm>
        </p:grpSpPr>
        <p:sp>
          <p:nvSpPr>
            <p:cNvPr id="8" name="矩形 7"/>
            <p:cNvSpPr/>
            <p:nvPr/>
          </p:nvSpPr>
          <p:spPr>
            <a:xfrm>
              <a:off x="1302121" y="1796538"/>
              <a:ext cx="4083269" cy="864749"/>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p:cNvGrpSpPr/>
            <p:nvPr/>
          </p:nvGrpSpPr>
          <p:grpSpPr>
            <a:xfrm>
              <a:off x="1600122" y="2059635"/>
              <a:ext cx="3473284" cy="338554"/>
              <a:chOff x="1600122" y="2108763"/>
              <a:chExt cx="3473284" cy="338554"/>
            </a:xfrm>
          </p:grpSpPr>
          <p:sp>
            <p:nvSpPr>
              <p:cNvPr id="6" name="文本框 5"/>
              <p:cNvSpPr txBox="1"/>
              <p:nvPr/>
            </p:nvSpPr>
            <p:spPr>
              <a:xfrm>
                <a:off x="1600122" y="2108763"/>
                <a:ext cx="1080000" cy="338554"/>
              </a:xfrm>
              <a:prstGeom prst="rect">
                <a:avLst/>
              </a:prstGeom>
              <a:solidFill>
                <a:srgbClr val="62B230"/>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L2VPN</a:t>
                </a:r>
              </a:p>
            </p:txBody>
          </p:sp>
          <p:sp>
            <p:nvSpPr>
              <p:cNvPr id="7" name="文本框 6"/>
              <p:cNvSpPr txBox="1"/>
              <p:nvPr/>
            </p:nvSpPr>
            <p:spPr>
              <a:xfrm>
                <a:off x="2796764" y="2108763"/>
                <a:ext cx="1080000" cy="338554"/>
              </a:xfrm>
              <a:prstGeom prst="rect">
                <a:avLst/>
              </a:prstGeom>
              <a:solidFill>
                <a:srgbClr val="62B230"/>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6" name="文本框 15"/>
              <p:cNvSpPr txBox="1"/>
              <p:nvPr/>
            </p:nvSpPr>
            <p:spPr>
              <a:xfrm>
                <a:off x="3993406" y="2108763"/>
                <a:ext cx="1080000" cy="338554"/>
              </a:xfrm>
              <a:prstGeom prst="rect">
                <a:avLst/>
              </a:prstGeom>
              <a:solidFill>
                <a:srgbClr val="62B230"/>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EVPN</a:t>
                </a:r>
              </a:p>
            </p:txBody>
          </p:sp>
        </p:grpSp>
      </p:grpSp>
      <p:grpSp>
        <p:nvGrpSpPr>
          <p:cNvPr id="31" name="组合 30"/>
          <p:cNvGrpSpPr/>
          <p:nvPr/>
        </p:nvGrpSpPr>
        <p:grpSpPr>
          <a:xfrm>
            <a:off x="1119936" y="5067637"/>
            <a:ext cx="4083269" cy="886812"/>
            <a:chOff x="1309341" y="4664063"/>
            <a:chExt cx="4083269" cy="886812"/>
          </a:xfrm>
        </p:grpSpPr>
        <p:sp>
          <p:nvSpPr>
            <p:cNvPr id="26" name="矩形 25"/>
            <p:cNvSpPr/>
            <p:nvPr/>
          </p:nvSpPr>
          <p:spPr>
            <a:xfrm>
              <a:off x="1309341" y="4664063"/>
              <a:ext cx="4083269" cy="88681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1578398" y="4859035"/>
              <a:ext cx="3509220" cy="584775"/>
              <a:chOff x="1578398" y="4887750"/>
              <a:chExt cx="3509220" cy="584775"/>
            </a:xfrm>
          </p:grpSpPr>
          <p:sp>
            <p:nvSpPr>
              <p:cNvPr id="21" name="文本框 20"/>
              <p:cNvSpPr txBox="1"/>
              <p:nvPr/>
            </p:nvSpPr>
            <p:spPr>
              <a:xfrm>
                <a:off x="1578398" y="4887750"/>
                <a:ext cx="1140241" cy="584775"/>
              </a:xfrm>
              <a:prstGeom prst="rect">
                <a:avLst/>
              </a:prstGeom>
              <a:solidFill>
                <a:srgbClr val="30B5C5"/>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Auto selection</a:t>
                </a:r>
              </a:p>
            </p:txBody>
          </p:sp>
          <p:sp>
            <p:nvSpPr>
              <p:cNvPr id="22" name="文本框 21"/>
              <p:cNvSpPr txBox="1"/>
              <p:nvPr/>
            </p:nvSpPr>
            <p:spPr>
              <a:xfrm>
                <a:off x="3047002" y="5039992"/>
                <a:ext cx="856127" cy="338554"/>
              </a:xfrm>
              <a:prstGeom prst="rect">
                <a:avLst/>
              </a:prstGeom>
              <a:solidFill>
                <a:srgbClr val="30B5C5"/>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23" name="文本框 22"/>
              <p:cNvSpPr txBox="1"/>
              <p:nvPr/>
            </p:nvSpPr>
            <p:spPr>
              <a:xfrm>
                <a:off x="4231491" y="5039992"/>
                <a:ext cx="856127" cy="338554"/>
              </a:xfrm>
              <a:prstGeom prst="rect">
                <a:avLst/>
              </a:prstGeom>
              <a:solidFill>
                <a:srgbClr val="30B5C5"/>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DSCP</a:t>
                </a:r>
              </a:p>
            </p:txBody>
          </p:sp>
        </p:grpSp>
      </p:grpSp>
      <p:grpSp>
        <p:nvGrpSpPr>
          <p:cNvPr id="27" name="组合 26"/>
          <p:cNvGrpSpPr/>
          <p:nvPr/>
        </p:nvGrpSpPr>
        <p:grpSpPr>
          <a:xfrm>
            <a:off x="1112716" y="3124088"/>
            <a:ext cx="4083269" cy="1199379"/>
            <a:chOff x="1302121" y="2875035"/>
            <a:chExt cx="4083269" cy="1032983"/>
          </a:xfrm>
        </p:grpSpPr>
        <p:sp>
          <p:nvSpPr>
            <p:cNvPr id="25" name="矩形 24"/>
            <p:cNvSpPr/>
            <p:nvPr/>
          </p:nvSpPr>
          <p:spPr>
            <a:xfrm>
              <a:off x="1302121" y="2875035"/>
              <a:ext cx="4083269" cy="1032983"/>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1600122" y="3001557"/>
              <a:ext cx="1408223" cy="291585"/>
            </a:xfrm>
            <a:prstGeom prst="rect">
              <a:avLst/>
            </a:prstGeom>
            <a:solidFill>
              <a:srgbClr val="FCC800"/>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 name="文本框 12"/>
            <p:cNvSpPr txBox="1"/>
            <p:nvPr/>
          </p:nvSpPr>
          <p:spPr>
            <a:xfrm>
              <a:off x="3554908" y="3001557"/>
              <a:ext cx="1643028" cy="291585"/>
            </a:xfrm>
            <a:prstGeom prst="rect">
              <a:avLst/>
            </a:prstGeom>
            <a:solidFill>
              <a:srgbClr val="FCC800"/>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4" name="文本框 13"/>
            <p:cNvSpPr txBox="1"/>
            <p:nvPr/>
          </p:nvSpPr>
          <p:spPr>
            <a:xfrm>
              <a:off x="1600122" y="3522166"/>
              <a:ext cx="1260000" cy="291585"/>
            </a:xfrm>
            <a:prstGeom prst="rect">
              <a:avLst/>
            </a:prstGeom>
            <a:solidFill>
              <a:srgbClr val="FCC800"/>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24" name="文本框 23"/>
            <p:cNvSpPr txBox="1"/>
            <p:nvPr/>
          </p:nvSpPr>
          <p:spPr>
            <a:xfrm>
              <a:off x="2985262" y="3506561"/>
              <a:ext cx="2212674" cy="291585"/>
            </a:xfrm>
            <a:prstGeom prst="rect">
              <a:avLst/>
            </a:prstGeom>
            <a:solidFill>
              <a:srgbClr val="FCC800"/>
            </a:solidFill>
          </p:spPr>
          <p:txBody>
            <a:bodyPr wrap="square" rtlCol="0">
              <a:no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SRv6 Policy group</a:t>
              </a:r>
            </a:p>
          </p:txBody>
        </p:sp>
      </p:grpSp>
      <p:sp>
        <p:nvSpPr>
          <p:cNvPr id="33" name="下箭头 32"/>
          <p:cNvSpPr/>
          <p:nvPr/>
        </p:nvSpPr>
        <p:spPr>
          <a:xfrm>
            <a:off x="1635282" y="2450111"/>
            <a:ext cx="488731" cy="705620"/>
          </a:xfrm>
          <a:prstGeom prst="down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下箭头 33"/>
          <p:cNvSpPr/>
          <p:nvPr/>
        </p:nvSpPr>
        <p:spPr>
          <a:xfrm>
            <a:off x="1635282" y="4357746"/>
            <a:ext cx="488731" cy="705620"/>
          </a:xfrm>
          <a:prstGeom prst="down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1363839" y="2597627"/>
            <a:ext cx="4075155" cy="338554"/>
          </a:xfrm>
          <a:prstGeom prst="rect">
            <a:avLst/>
          </a:prstGeom>
          <a:solidFill>
            <a:srgbClr val="ED6D00"/>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policy-based tunnel type selection</a:t>
            </a:r>
          </a:p>
        </p:txBody>
      </p:sp>
      <p:sp>
        <p:nvSpPr>
          <p:cNvPr id="36" name="文本框 35"/>
          <p:cNvSpPr txBox="1"/>
          <p:nvPr/>
        </p:nvSpPr>
        <p:spPr>
          <a:xfrm>
            <a:off x="2124013" y="4332784"/>
            <a:ext cx="2884518" cy="715803"/>
          </a:xfrm>
          <a:prstGeom prst="rect">
            <a:avLst/>
          </a:prstGeom>
          <a:solidFill>
            <a:srgbClr val="ED6D00"/>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 forwarding path is selected among tunnels of the same type in any of the following modes:</a:t>
            </a:r>
          </a:p>
        </p:txBody>
      </p:sp>
    </p:spTree>
    <p:extLst>
      <p:ext uri="{BB962C8B-B14F-4D97-AF65-F5344CB8AC3E}">
        <p14:creationId xmlns:p14="http://schemas.microsoft.com/office/powerpoint/2010/main" val="34273069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342900" indent="-342900">
              <a:buFont typeface="Wingdings" panose="05000000000000000000" pitchFamily="2" charset="2"/>
              <a:buChar char="l"/>
            </a:pPr>
            <a:r>
              <a:rPr lang="en-US" dirty="0">
                <a:latin typeface="Huawei Sans" panose="020C0503030203020204" pitchFamily="34" charset="0"/>
              </a:rPr>
              <a:t>Upon completion of this course, you will be able to:</a:t>
            </a:r>
          </a:p>
          <a:p>
            <a:pPr marL="654050" lvl="1" indent="-320675"/>
            <a:r>
              <a:rPr lang="en-US" dirty="0">
                <a:latin typeface="Huawei Sans" panose="020C0503030203020204" pitchFamily="34" charset="0"/>
              </a:rPr>
              <a:t>Describe the main network management functions of the WAN controller.</a:t>
            </a:r>
          </a:p>
          <a:p>
            <a:pPr marL="654050" lvl="1" indent="-320675"/>
            <a:r>
              <a:rPr lang="en-US" dirty="0">
                <a:latin typeface="Huawei Sans" panose="020C0503030203020204" pitchFamily="34" charset="0"/>
              </a:rPr>
              <a:t>Describe the protocols used for network management and their functions.</a:t>
            </a:r>
          </a:p>
          <a:p>
            <a:pPr marL="654050" lvl="1" indent="-320675"/>
            <a:r>
              <a:rPr lang="en-US" dirty="0">
                <a:latin typeface="Huawei Sans" panose="020C0503030203020204" pitchFamily="34" charset="0"/>
              </a:rPr>
              <a:t>Describe the protocols used for network information collection and reporting.</a:t>
            </a:r>
          </a:p>
          <a:p>
            <a:pPr marL="654050" lvl="1" indent="-320675"/>
            <a:r>
              <a:rPr lang="en-US" dirty="0">
                <a:latin typeface="Huawei Sans" panose="020C0503030203020204" pitchFamily="34" charset="0"/>
              </a:rPr>
              <a:t>Describe the meanings of path constraint parameters.</a:t>
            </a:r>
          </a:p>
          <a:p>
            <a:pPr marL="654050" lvl="1" indent="-320675"/>
            <a:r>
              <a:rPr lang="en-US" dirty="0">
                <a:latin typeface="Huawei Sans" panose="020C0503030203020204" pitchFamily="34" charset="0"/>
              </a:rPr>
              <a:t>Describe the functions of network performance analysis.</a:t>
            </a:r>
          </a:p>
        </p:txBody>
      </p:sp>
    </p:spTree>
    <p:extLst>
      <p:ext uri="{BB962C8B-B14F-4D97-AF65-F5344CB8AC3E}">
        <p14:creationId xmlns:p14="http://schemas.microsoft.com/office/powerpoint/2010/main" val="37029291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Automatic Tunnel Selection</a:t>
            </a:r>
            <a:endParaRPr lang="en-US" dirty="0"/>
          </a:p>
        </p:txBody>
      </p:sp>
      <p:sp>
        <p:nvSpPr>
          <p:cNvPr id="3" name="文本占位符 2"/>
          <p:cNvSpPr>
            <a:spLocks noGrp="1"/>
          </p:cNvSpPr>
          <p:nvPr>
            <p:ph type="body" sz="quarter" idx="10"/>
          </p:nvPr>
        </p:nvSpPr>
        <p:spPr>
          <a:xfrm>
            <a:off x="6109258" y="1052514"/>
            <a:ext cx="5639830" cy="4875042"/>
          </a:xfrm>
        </p:spPr>
        <p:txBody>
          <a:bodyPr/>
          <a:lstStyle/>
          <a:p>
            <a:pPr marL="342900" indent="-342900">
              <a:buSzPct val="100000"/>
              <a:buFont typeface="+mj-lt"/>
              <a:buAutoNum type="arabicPeriod"/>
            </a:pPr>
            <a:r>
              <a:rPr lang="en-US" sz="1600" smtClean="0">
                <a:sym typeface="Huawei Sans" panose="020C0503030203020204" pitchFamily="34" charset="0"/>
              </a:rPr>
              <a:t>CE1 searches the routing table and forwards the packet to R1.</a:t>
            </a:r>
          </a:p>
          <a:p>
            <a:pPr marL="342900" indent="-342900">
              <a:buSzPct val="100000"/>
              <a:buFont typeface="+mj-lt"/>
              <a:buAutoNum type="arabicPeriod"/>
            </a:pPr>
            <a:r>
              <a:rPr lang="en-US" sz="1600" smtClean="0">
                <a:sym typeface="Huawei Sans" panose="020C0503030203020204" pitchFamily="34" charset="0"/>
              </a:rPr>
              <a:t>R1 searches the VPN routing table, adds the label allocated by R3 to the corresponding VPN instance to the packet, selects an SR-MPLS TE tunnel based on the tunnel policy, and adds a tunnel label to the packet.</a:t>
            </a:r>
          </a:p>
          <a:p>
            <a:pPr marL="342900" indent="-342900">
              <a:buSzPct val="100000"/>
              <a:buFont typeface="+mj-lt"/>
              <a:buAutoNum type="arabicPeriod"/>
            </a:pPr>
            <a:r>
              <a:rPr lang="en-US" sz="1600" smtClean="0">
                <a:sym typeface="Huawei Sans" panose="020C0503030203020204" pitchFamily="34" charset="0"/>
              </a:rPr>
              <a:t>After receiving the packet, R2 swaps the outer label and forwards the packet to R3.</a:t>
            </a:r>
          </a:p>
          <a:p>
            <a:pPr marL="342900" indent="-342900">
              <a:buSzPct val="100000"/>
              <a:buFont typeface="+mj-lt"/>
              <a:buAutoNum type="arabicPeriod"/>
            </a:pPr>
            <a:r>
              <a:rPr lang="en-US" sz="1600" smtClean="0">
                <a:sym typeface="Huawei Sans" panose="020C0503030203020204" pitchFamily="34" charset="0"/>
              </a:rPr>
              <a:t>After receiving the packet, R3 removes the outer label and forwards the packet to CE2 based on the inner label. The packet then reaches CE2.</a:t>
            </a:r>
            <a:endParaRPr lang="en-US" sz="1600" dirty="0">
              <a:sym typeface="Huawei Sans" panose="020C0503030203020204" pitchFamily="34" charset="0"/>
            </a:endParaRPr>
          </a:p>
        </p:txBody>
      </p:sp>
      <p:cxnSp>
        <p:nvCxnSpPr>
          <p:cNvPr id="4" name="直接连接符 3"/>
          <p:cNvCxnSpPr/>
          <p:nvPr/>
        </p:nvCxnSpPr>
        <p:spPr>
          <a:xfrm>
            <a:off x="1433235" y="3220181"/>
            <a:ext cx="1473552" cy="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3446787" y="3220181"/>
            <a:ext cx="1390517" cy="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06787" y="2998781"/>
            <a:ext cx="540000" cy="442800"/>
          </a:xfrm>
          <a:prstGeom prst="rect">
            <a:avLst/>
          </a:prstGeom>
        </p:spPr>
      </p:pic>
      <p:sp>
        <p:nvSpPr>
          <p:cNvPr id="7" name="文本框 6"/>
          <p:cNvSpPr txBox="1"/>
          <p:nvPr/>
        </p:nvSpPr>
        <p:spPr>
          <a:xfrm>
            <a:off x="2944338" y="3449400"/>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3235" y="2998781"/>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37304" y="2998781"/>
            <a:ext cx="540000" cy="442800"/>
          </a:xfrm>
          <a:prstGeom prst="rect">
            <a:avLst/>
          </a:prstGeom>
        </p:spPr>
      </p:pic>
      <p:sp>
        <p:nvSpPr>
          <p:cNvPr id="10" name="文本框 9"/>
          <p:cNvSpPr txBox="1"/>
          <p:nvPr/>
        </p:nvSpPr>
        <p:spPr>
          <a:xfrm>
            <a:off x="960294" y="3449400"/>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1" name="文本框 10"/>
          <p:cNvSpPr txBox="1"/>
          <p:nvPr/>
        </p:nvSpPr>
        <p:spPr>
          <a:xfrm>
            <a:off x="4904364" y="3449400"/>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2" name="圆角矩形 11"/>
          <p:cNvSpPr/>
          <p:nvPr/>
        </p:nvSpPr>
        <p:spPr>
          <a:xfrm>
            <a:off x="1326498" y="2658210"/>
            <a:ext cx="3518362" cy="292668"/>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7984" y="2296912"/>
            <a:ext cx="333840" cy="273749"/>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27838" y="2296912"/>
            <a:ext cx="333840" cy="273749"/>
          </a:xfrm>
          <a:prstGeom prst="rect">
            <a:avLst/>
          </a:prstGeom>
        </p:spPr>
      </p:pic>
      <p:cxnSp>
        <p:nvCxnSpPr>
          <p:cNvPr id="17" name="直接连接符 16"/>
          <p:cNvCxnSpPr>
            <a:stCxn id="8" idx="0"/>
            <a:endCxn id="15" idx="2"/>
          </p:cNvCxnSpPr>
          <p:nvPr/>
        </p:nvCxnSpPr>
        <p:spPr>
          <a:xfrm flipH="1" flipV="1">
            <a:off x="884904" y="2570661"/>
            <a:ext cx="278331" cy="42812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2"/>
            <a:endCxn id="9" idx="3"/>
          </p:cNvCxnSpPr>
          <p:nvPr/>
        </p:nvCxnSpPr>
        <p:spPr>
          <a:xfrm flipH="1">
            <a:off x="5377304" y="2570661"/>
            <a:ext cx="117454" cy="64952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028836" y="2274804"/>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20" name="文本框 19"/>
          <p:cNvSpPr txBox="1"/>
          <p:nvPr/>
        </p:nvSpPr>
        <p:spPr>
          <a:xfrm>
            <a:off x="4844860" y="2274804"/>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1" name="矩形 20"/>
          <p:cNvSpPr/>
          <p:nvPr/>
        </p:nvSpPr>
        <p:spPr>
          <a:xfrm>
            <a:off x="1530897" y="2013755"/>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22" name="矩形 21"/>
          <p:cNvSpPr/>
          <p:nvPr/>
        </p:nvSpPr>
        <p:spPr>
          <a:xfrm>
            <a:off x="1530897" y="2215167"/>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sp>
        <p:nvSpPr>
          <p:cNvPr id="23" name="矩形 22"/>
          <p:cNvSpPr/>
          <p:nvPr/>
        </p:nvSpPr>
        <p:spPr>
          <a:xfrm>
            <a:off x="1552788" y="4111895"/>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24" name="矩形 23"/>
          <p:cNvSpPr/>
          <p:nvPr/>
        </p:nvSpPr>
        <p:spPr>
          <a:xfrm>
            <a:off x="1552788" y="4313307"/>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sp>
        <p:nvSpPr>
          <p:cNvPr id="25" name="矩形 24"/>
          <p:cNvSpPr/>
          <p:nvPr/>
        </p:nvSpPr>
        <p:spPr>
          <a:xfrm>
            <a:off x="1552788" y="3910483"/>
            <a:ext cx="950987" cy="201412"/>
          </a:xfrm>
          <a:prstGeom prst="rect">
            <a:avLst/>
          </a:prstGeom>
          <a:solidFill>
            <a:srgbClr val="D0E8C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VPN label</a:t>
            </a:r>
          </a:p>
        </p:txBody>
      </p:sp>
      <p:sp>
        <p:nvSpPr>
          <p:cNvPr id="26" name="矩形 25"/>
          <p:cNvSpPr/>
          <p:nvPr/>
        </p:nvSpPr>
        <p:spPr>
          <a:xfrm>
            <a:off x="1552788" y="3708165"/>
            <a:ext cx="950987"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 label 1</a:t>
            </a:r>
          </a:p>
        </p:txBody>
      </p:sp>
      <p:sp>
        <p:nvSpPr>
          <p:cNvPr id="31" name="矩形 30"/>
          <p:cNvSpPr/>
          <p:nvPr/>
        </p:nvSpPr>
        <p:spPr>
          <a:xfrm>
            <a:off x="3660480" y="4111895"/>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32" name="矩形 31"/>
          <p:cNvSpPr/>
          <p:nvPr/>
        </p:nvSpPr>
        <p:spPr>
          <a:xfrm>
            <a:off x="3660480" y="4313307"/>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sp>
        <p:nvSpPr>
          <p:cNvPr id="33" name="矩形 32"/>
          <p:cNvSpPr/>
          <p:nvPr/>
        </p:nvSpPr>
        <p:spPr>
          <a:xfrm>
            <a:off x="3660480" y="3910483"/>
            <a:ext cx="950987" cy="201412"/>
          </a:xfrm>
          <a:prstGeom prst="rect">
            <a:avLst/>
          </a:prstGeom>
          <a:solidFill>
            <a:srgbClr val="D0E8C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VPN label</a:t>
            </a:r>
          </a:p>
        </p:txBody>
      </p:sp>
      <p:sp>
        <p:nvSpPr>
          <p:cNvPr id="34" name="矩形 33"/>
          <p:cNvSpPr/>
          <p:nvPr/>
        </p:nvSpPr>
        <p:spPr>
          <a:xfrm>
            <a:off x="3660480" y="3708165"/>
            <a:ext cx="950987"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 label 2</a:t>
            </a:r>
          </a:p>
        </p:txBody>
      </p:sp>
      <p:sp>
        <p:nvSpPr>
          <p:cNvPr id="35" name="矩形 34"/>
          <p:cNvSpPr/>
          <p:nvPr/>
        </p:nvSpPr>
        <p:spPr>
          <a:xfrm>
            <a:off x="3942529" y="2013755"/>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36" name="矩形 35"/>
          <p:cNvSpPr/>
          <p:nvPr/>
        </p:nvSpPr>
        <p:spPr>
          <a:xfrm>
            <a:off x="3942529" y="2215167"/>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cxnSp>
        <p:nvCxnSpPr>
          <p:cNvPr id="38" name="直接箭头连接符 37"/>
          <p:cNvCxnSpPr/>
          <p:nvPr/>
        </p:nvCxnSpPr>
        <p:spPr>
          <a:xfrm>
            <a:off x="2501304" y="2210749"/>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2518847" y="4111895"/>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4611467" y="4111895"/>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4900650" y="2215167"/>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43" name="流程图: 联系 42"/>
          <p:cNvSpPr/>
          <p:nvPr/>
        </p:nvSpPr>
        <p:spPr>
          <a:xfrm>
            <a:off x="2546787" y="1994786"/>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4" name="流程图: 联系 43"/>
          <p:cNvSpPr/>
          <p:nvPr/>
        </p:nvSpPr>
        <p:spPr>
          <a:xfrm>
            <a:off x="2546787" y="3909577"/>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5" name="流程图: 联系 44"/>
          <p:cNvSpPr/>
          <p:nvPr/>
        </p:nvSpPr>
        <p:spPr>
          <a:xfrm>
            <a:off x="4650211" y="3909577"/>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6" name="流程图: 联系 45"/>
          <p:cNvSpPr/>
          <p:nvPr/>
        </p:nvSpPr>
        <p:spPr>
          <a:xfrm>
            <a:off x="4909023" y="1994786"/>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Tree>
    <p:extLst>
      <p:ext uri="{BB962C8B-B14F-4D97-AF65-F5344CB8AC3E}">
        <p14:creationId xmlns:p14="http://schemas.microsoft.com/office/powerpoint/2010/main" val="9344054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SRv6 Policy: Color-based Traffic Diversion</a:t>
            </a:r>
            <a:endParaRPr lang="en-US" dirty="0"/>
          </a:p>
        </p:txBody>
      </p:sp>
      <p:sp>
        <p:nvSpPr>
          <p:cNvPr id="27" name="文本占位符 2"/>
          <p:cNvSpPr txBox="1">
            <a:spLocks/>
          </p:cNvSpPr>
          <p:nvPr/>
        </p:nvSpPr>
        <p:spPr>
          <a:xfrm>
            <a:off x="6391275" y="1627845"/>
            <a:ext cx="5191125" cy="4411005"/>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04800" indent="-304800">
              <a:lnSpc>
                <a:spcPct val="110000"/>
              </a:lnSpc>
              <a:buSzPct val="100000"/>
              <a:buFont typeface="+mj-lt"/>
              <a:buAutoNum type="arabicPeriod"/>
            </a:pPr>
            <a:r>
              <a:rPr lang="en-US" sz="1400" dirty="0">
                <a:latin typeface="Huawei Sans" panose="020C0503030203020204" pitchFamily="34" charset="0"/>
                <a:sym typeface="Huawei Sans" panose="020C0503030203020204" pitchFamily="34" charset="0"/>
              </a:rPr>
              <a:t>CE1 searches the routing table and forwards the packet to R1.</a:t>
            </a:r>
          </a:p>
          <a:p>
            <a:pPr marL="304800" indent="-304800">
              <a:lnSpc>
                <a:spcPct val="110000"/>
              </a:lnSpc>
              <a:buSzPct val="100000"/>
              <a:buFont typeface="+mj-lt"/>
              <a:buAutoNum type="arabicPeriod"/>
            </a:pPr>
            <a:r>
              <a:rPr lang="en-US" sz="1400" dirty="0">
                <a:latin typeface="Huawei Sans" panose="020C0503030203020204" pitchFamily="34" charset="0"/>
                <a:sym typeface="Huawei Sans" panose="020C0503030203020204" pitchFamily="34" charset="0"/>
              </a:rPr>
              <a:t>R1 searches the VPN routing table and adds the END.DT4 SID (F30::30) allocated by R3 to the corresponding VPN instance to the packet. After finding that the corresponding route carries the color attribute of 100, R1 selects an SRv6 Policy tunnel with the color attribute being 100 based on the tunnel policy and adds a tunnel label to the packet. In this example, the forwarding path specified for the SRv6 Policy is R1-R2-R3.</a:t>
            </a:r>
          </a:p>
          <a:p>
            <a:pPr marL="304800" indent="-304800">
              <a:lnSpc>
                <a:spcPct val="110000"/>
              </a:lnSpc>
              <a:buSzPct val="100000"/>
              <a:buFont typeface="+mj-lt"/>
              <a:buAutoNum type="arabicPeriod"/>
            </a:pPr>
            <a:r>
              <a:rPr lang="en-US" sz="1400" dirty="0">
                <a:latin typeface="Huawei Sans" panose="020C0503030203020204" pitchFamily="34" charset="0"/>
                <a:sym typeface="Huawei Sans" panose="020C0503030203020204" pitchFamily="34" charset="0"/>
              </a:rPr>
              <a:t>After receiving the packet, R2 changes the destination IPv6 address to FC03::3, decrements the SL value by 1, and forwards the packet to R3.</a:t>
            </a:r>
          </a:p>
          <a:p>
            <a:pPr marL="304800" indent="-304800">
              <a:lnSpc>
                <a:spcPct val="110000"/>
              </a:lnSpc>
              <a:buSzPct val="100000"/>
              <a:buFont typeface="+mj-lt"/>
              <a:buAutoNum type="arabicPeriod"/>
            </a:pPr>
            <a:r>
              <a:rPr lang="en-US" sz="1400" dirty="0">
                <a:latin typeface="Huawei Sans" panose="020C0503030203020204" pitchFamily="34" charset="0"/>
                <a:sym typeface="Huawei Sans" panose="020C0503030203020204" pitchFamily="34" charset="0"/>
              </a:rPr>
              <a:t>After receiving the packet, R3 decrements the SL value by 1 and finds that FC30::30 is the SID locally assigned to CE2. R3 then removes the IPv6 header and sends the packet to CE2.</a:t>
            </a:r>
          </a:p>
        </p:txBody>
      </p:sp>
      <p:cxnSp>
        <p:nvCxnSpPr>
          <p:cNvPr id="28" name="直接连接符 27"/>
          <p:cNvCxnSpPr/>
          <p:nvPr/>
        </p:nvCxnSpPr>
        <p:spPr>
          <a:xfrm>
            <a:off x="1433235" y="3220181"/>
            <a:ext cx="1473552" cy="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3446787" y="3220181"/>
            <a:ext cx="1390517" cy="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06787" y="2998781"/>
            <a:ext cx="540000" cy="442800"/>
          </a:xfrm>
          <a:prstGeom prst="rect">
            <a:avLst/>
          </a:prstGeom>
        </p:spPr>
      </p:pic>
      <p:sp>
        <p:nvSpPr>
          <p:cNvPr id="31" name="文本框 30"/>
          <p:cNvSpPr txBox="1"/>
          <p:nvPr/>
        </p:nvSpPr>
        <p:spPr>
          <a:xfrm>
            <a:off x="2944338" y="342082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3235" y="2998781"/>
            <a:ext cx="540000" cy="442800"/>
          </a:xfrm>
          <a:prstGeom prst="rect">
            <a:avLst/>
          </a:prstGeom>
        </p:spPr>
      </p:pic>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37304" y="2998781"/>
            <a:ext cx="540000" cy="442800"/>
          </a:xfrm>
          <a:prstGeom prst="rect">
            <a:avLst/>
          </a:prstGeom>
        </p:spPr>
      </p:pic>
      <p:sp>
        <p:nvSpPr>
          <p:cNvPr id="34" name="文本框 33"/>
          <p:cNvSpPr txBox="1"/>
          <p:nvPr/>
        </p:nvSpPr>
        <p:spPr>
          <a:xfrm>
            <a:off x="960294" y="342082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5" name="文本框 34"/>
          <p:cNvSpPr txBox="1"/>
          <p:nvPr/>
        </p:nvSpPr>
        <p:spPr>
          <a:xfrm>
            <a:off x="4904364" y="342082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圆角矩形 35"/>
          <p:cNvSpPr/>
          <p:nvPr/>
        </p:nvSpPr>
        <p:spPr>
          <a:xfrm>
            <a:off x="1326498" y="2658210"/>
            <a:ext cx="3518362" cy="292668"/>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SRv6 Policy Color 100</a:t>
            </a: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7984" y="2296912"/>
            <a:ext cx="333840" cy="273749"/>
          </a:xfrm>
          <a:prstGeom prst="rect">
            <a:avLst/>
          </a:prstGeom>
        </p:spPr>
      </p:pic>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27838" y="2296912"/>
            <a:ext cx="333840" cy="273749"/>
          </a:xfrm>
          <a:prstGeom prst="rect">
            <a:avLst/>
          </a:prstGeom>
        </p:spPr>
      </p:pic>
      <p:cxnSp>
        <p:nvCxnSpPr>
          <p:cNvPr id="39" name="直接连接符 38"/>
          <p:cNvCxnSpPr>
            <a:stCxn id="32" idx="0"/>
            <a:endCxn id="37" idx="2"/>
          </p:cNvCxnSpPr>
          <p:nvPr/>
        </p:nvCxnSpPr>
        <p:spPr>
          <a:xfrm flipH="1" flipV="1">
            <a:off x="884904" y="2570661"/>
            <a:ext cx="278331" cy="42812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2"/>
            <a:endCxn id="33" idx="3"/>
          </p:cNvCxnSpPr>
          <p:nvPr/>
        </p:nvCxnSpPr>
        <p:spPr>
          <a:xfrm flipH="1">
            <a:off x="5377304" y="2570661"/>
            <a:ext cx="117454" cy="64952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028836" y="2274804"/>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2" name="文本框 41"/>
          <p:cNvSpPr txBox="1"/>
          <p:nvPr/>
        </p:nvSpPr>
        <p:spPr>
          <a:xfrm>
            <a:off x="4844860" y="2274804"/>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3" name="矩形 42"/>
          <p:cNvSpPr/>
          <p:nvPr/>
        </p:nvSpPr>
        <p:spPr>
          <a:xfrm>
            <a:off x="1530897" y="2013755"/>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44" name="矩形 43"/>
          <p:cNvSpPr/>
          <p:nvPr/>
        </p:nvSpPr>
        <p:spPr>
          <a:xfrm>
            <a:off x="1530897" y="2215167"/>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sp>
        <p:nvSpPr>
          <p:cNvPr id="45" name="矩形 44"/>
          <p:cNvSpPr/>
          <p:nvPr/>
        </p:nvSpPr>
        <p:spPr>
          <a:xfrm>
            <a:off x="478532" y="4874216"/>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46" name="矩形 45"/>
          <p:cNvSpPr/>
          <p:nvPr/>
        </p:nvSpPr>
        <p:spPr>
          <a:xfrm>
            <a:off x="478532" y="5075628"/>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sp>
        <p:nvSpPr>
          <p:cNvPr id="53" name="矩形 52"/>
          <p:cNvSpPr/>
          <p:nvPr/>
        </p:nvSpPr>
        <p:spPr>
          <a:xfrm>
            <a:off x="3942529" y="2013755"/>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54" name="矩形 53"/>
          <p:cNvSpPr/>
          <p:nvPr/>
        </p:nvSpPr>
        <p:spPr>
          <a:xfrm>
            <a:off x="3942529" y="2215167"/>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cxnSp>
        <p:nvCxnSpPr>
          <p:cNvPr id="55" name="直接箭头连接符 54"/>
          <p:cNvCxnSpPr/>
          <p:nvPr/>
        </p:nvCxnSpPr>
        <p:spPr>
          <a:xfrm>
            <a:off x="2501304" y="2210749"/>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2776289" y="4810135"/>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a:off x="4900650" y="2215167"/>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59" name="流程图: 联系 58"/>
          <p:cNvSpPr/>
          <p:nvPr/>
        </p:nvSpPr>
        <p:spPr>
          <a:xfrm>
            <a:off x="2546787" y="1994786"/>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0" name="流程图: 联系 59"/>
          <p:cNvSpPr/>
          <p:nvPr/>
        </p:nvSpPr>
        <p:spPr>
          <a:xfrm>
            <a:off x="2804229" y="4607817"/>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2" name="流程图: 联系 61"/>
          <p:cNvSpPr/>
          <p:nvPr/>
        </p:nvSpPr>
        <p:spPr>
          <a:xfrm>
            <a:off x="4909023" y="1994786"/>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63" name="矩形 62"/>
          <p:cNvSpPr/>
          <p:nvPr/>
        </p:nvSpPr>
        <p:spPr>
          <a:xfrm>
            <a:off x="478533" y="4672804"/>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F30::30</a:t>
            </a:r>
          </a:p>
        </p:txBody>
      </p:sp>
      <p:sp>
        <p:nvSpPr>
          <p:cNvPr id="64" name="矩形 63"/>
          <p:cNvSpPr/>
          <p:nvPr/>
        </p:nvSpPr>
        <p:spPr>
          <a:xfrm>
            <a:off x="1234533" y="4672804"/>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65" name="矩形 64"/>
          <p:cNvSpPr/>
          <p:nvPr/>
        </p:nvSpPr>
        <p:spPr>
          <a:xfrm>
            <a:off x="1970788" y="4672804"/>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6" name="矩形 65"/>
          <p:cNvSpPr/>
          <p:nvPr/>
        </p:nvSpPr>
        <p:spPr>
          <a:xfrm>
            <a:off x="478532" y="4457914"/>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SL=2</a:t>
            </a:r>
          </a:p>
        </p:txBody>
      </p:sp>
      <p:sp>
        <p:nvSpPr>
          <p:cNvPr id="67" name="矩形 66"/>
          <p:cNvSpPr/>
          <p:nvPr/>
        </p:nvSpPr>
        <p:spPr>
          <a:xfrm>
            <a:off x="478532" y="4256502"/>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68" name="矩形 67"/>
          <p:cNvSpPr/>
          <p:nvPr/>
        </p:nvSpPr>
        <p:spPr>
          <a:xfrm>
            <a:off x="3287266" y="4874216"/>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69" name="矩形 68"/>
          <p:cNvSpPr/>
          <p:nvPr/>
        </p:nvSpPr>
        <p:spPr>
          <a:xfrm>
            <a:off x="3287266" y="5075628"/>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cxnSp>
        <p:nvCxnSpPr>
          <p:cNvPr id="70" name="直接箭头连接符 69"/>
          <p:cNvCxnSpPr/>
          <p:nvPr/>
        </p:nvCxnSpPr>
        <p:spPr>
          <a:xfrm>
            <a:off x="5585023" y="4810135"/>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71" name="流程图: 联系 70"/>
          <p:cNvSpPr/>
          <p:nvPr/>
        </p:nvSpPr>
        <p:spPr>
          <a:xfrm>
            <a:off x="5612963" y="4607817"/>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72" name="矩形 71"/>
          <p:cNvSpPr/>
          <p:nvPr/>
        </p:nvSpPr>
        <p:spPr>
          <a:xfrm>
            <a:off x="3287267" y="4672804"/>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F30::30</a:t>
            </a:r>
          </a:p>
        </p:txBody>
      </p:sp>
      <p:sp>
        <p:nvSpPr>
          <p:cNvPr id="73" name="矩形 72"/>
          <p:cNvSpPr/>
          <p:nvPr/>
        </p:nvSpPr>
        <p:spPr>
          <a:xfrm>
            <a:off x="4043267" y="4672804"/>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74" name="矩形 73"/>
          <p:cNvSpPr/>
          <p:nvPr/>
        </p:nvSpPr>
        <p:spPr>
          <a:xfrm>
            <a:off x="4779522" y="4672804"/>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75" name="矩形 74"/>
          <p:cNvSpPr/>
          <p:nvPr/>
        </p:nvSpPr>
        <p:spPr>
          <a:xfrm>
            <a:off x="3287266" y="4457914"/>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SL=1</a:t>
            </a:r>
          </a:p>
        </p:txBody>
      </p:sp>
      <p:sp>
        <p:nvSpPr>
          <p:cNvPr id="76" name="矩形 75"/>
          <p:cNvSpPr/>
          <p:nvPr/>
        </p:nvSpPr>
        <p:spPr>
          <a:xfrm>
            <a:off x="3287266" y="4256502"/>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47" name="矩形 46"/>
          <p:cNvSpPr/>
          <p:nvPr/>
        </p:nvSpPr>
        <p:spPr>
          <a:xfrm>
            <a:off x="775545" y="367851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48" name="矩形 47"/>
          <p:cNvSpPr/>
          <p:nvPr/>
        </p:nvSpPr>
        <p:spPr>
          <a:xfrm>
            <a:off x="2744864" y="367851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49" name="矩形 48"/>
          <p:cNvSpPr/>
          <p:nvPr/>
        </p:nvSpPr>
        <p:spPr>
          <a:xfrm>
            <a:off x="5081527" y="2710988"/>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F30::30</a:t>
            </a:r>
          </a:p>
        </p:txBody>
      </p:sp>
      <p:sp>
        <p:nvSpPr>
          <p:cNvPr id="50" name="矩形 49"/>
          <p:cNvSpPr/>
          <p:nvPr/>
        </p:nvSpPr>
        <p:spPr>
          <a:xfrm>
            <a:off x="4701028" y="367851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Tree>
    <p:extLst>
      <p:ext uri="{BB962C8B-B14F-4D97-AF65-F5344CB8AC3E}">
        <p14:creationId xmlns:p14="http://schemas.microsoft.com/office/powerpoint/2010/main" val="34034205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SRv6 Policy: DSCP-based Traffic Diversion</a:t>
            </a:r>
            <a:endParaRPr lang="en-US" dirty="0"/>
          </a:p>
        </p:txBody>
      </p:sp>
      <p:sp>
        <p:nvSpPr>
          <p:cNvPr id="3" name="文本占位符 2"/>
          <p:cNvSpPr txBox="1">
            <a:spLocks/>
          </p:cNvSpPr>
          <p:nvPr/>
        </p:nvSpPr>
        <p:spPr>
          <a:xfrm>
            <a:off x="6096000" y="1171575"/>
            <a:ext cx="5653087" cy="4879805"/>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10000"/>
              </a:lnSpc>
            </a:pPr>
            <a:r>
              <a:rPr lang="en-US" sz="1400" dirty="0">
                <a:latin typeface="Huawei Sans" panose="020C0503030203020204" pitchFamily="34" charset="0"/>
                <a:sym typeface="Huawei Sans" panose="020C0503030203020204" pitchFamily="34" charset="0"/>
              </a:rPr>
              <a:t>DSCP-based traffic diversion is more flexible than color-based traffic diversion, as it allows traffic of the same VPN customer but with different priorities to enter different SRv6 Policies.</a:t>
            </a:r>
          </a:p>
          <a:p>
            <a:pPr marL="809859" lvl="1" indent="-457200">
              <a:lnSpc>
                <a:spcPct val="110000"/>
              </a:lnSpc>
              <a:buSzPct val="100000"/>
              <a:buFont typeface="+mj-lt"/>
              <a:buAutoNum type="arabicPeriod"/>
            </a:pPr>
            <a:r>
              <a:rPr lang="en-US" sz="1200" dirty="0">
                <a:latin typeface="Huawei Sans" panose="020C0503030203020204" pitchFamily="34" charset="0"/>
                <a:sym typeface="Huawei Sans" panose="020C0503030203020204" pitchFamily="34" charset="0"/>
              </a:rPr>
              <a:t>CE1 searches the routing table and forwards the packet with DSCP 46 to R1.</a:t>
            </a:r>
          </a:p>
          <a:p>
            <a:pPr marL="809859" lvl="1" indent="-457200">
              <a:lnSpc>
                <a:spcPct val="110000"/>
              </a:lnSpc>
              <a:buSzPct val="100000"/>
              <a:buFont typeface="+mj-lt"/>
              <a:buAutoNum type="arabicPeriod"/>
            </a:pPr>
            <a:r>
              <a:rPr lang="en-US" sz="1200" dirty="0">
                <a:latin typeface="Huawei Sans" panose="020C0503030203020204" pitchFamily="34" charset="0"/>
                <a:sym typeface="Huawei Sans" panose="020C0503030203020204" pitchFamily="34" charset="0"/>
              </a:rPr>
              <a:t>R1 searches the VPN routing table and adds an END.DT4 SID (F30::30) allocated by R3 to the corresponding VPN instance to the packet. R1 then maps DSCP 46 to color 100, selects an SRv6 Policy with color 100 based on the tunnel policy, and adds a tunnel label to the packet. In this example, the forwarding path specified for the SRv6 Policy is R1-R2-R3.</a:t>
            </a:r>
          </a:p>
          <a:p>
            <a:pPr marL="809859" lvl="1" indent="-457200">
              <a:lnSpc>
                <a:spcPct val="110000"/>
              </a:lnSpc>
              <a:buSzPct val="100000"/>
              <a:buFont typeface="+mj-lt"/>
              <a:buAutoNum type="arabicPeriod"/>
            </a:pPr>
            <a:r>
              <a:rPr lang="en-US" sz="1200" dirty="0">
                <a:latin typeface="Huawei Sans" panose="020C0503030203020204" pitchFamily="34" charset="0"/>
                <a:sym typeface="Huawei Sans" panose="020C0503030203020204" pitchFamily="34" charset="0"/>
              </a:rPr>
              <a:t>After receiving the packet, R2 changes the destination IPv6 address to FC03::3, decrements the SL value by 1, and forwards the packet to R3.</a:t>
            </a:r>
          </a:p>
          <a:p>
            <a:pPr marL="809859" lvl="1" indent="-457200">
              <a:lnSpc>
                <a:spcPct val="110000"/>
              </a:lnSpc>
              <a:buSzPct val="100000"/>
              <a:buFont typeface="+mj-lt"/>
              <a:buAutoNum type="arabicPeriod"/>
            </a:pPr>
            <a:r>
              <a:rPr lang="en-US" sz="1200" dirty="0">
                <a:latin typeface="Huawei Sans" panose="020C0503030203020204" pitchFamily="34" charset="0"/>
                <a:sym typeface="Huawei Sans" panose="020C0503030203020204" pitchFamily="34" charset="0"/>
              </a:rPr>
              <a:t>After receiving the packet, R3 decrements the SL value by 1 and finds that FC30::30 is the SID locally assigned to CE2. R3 then removes the IPv6 header and sends the packet to CE2.</a:t>
            </a:r>
          </a:p>
          <a:p>
            <a:pPr>
              <a:lnSpc>
                <a:spcPct val="110000"/>
              </a:lnSpc>
            </a:pPr>
            <a:r>
              <a:rPr lang="en-US" sz="1400" dirty="0">
                <a:latin typeface="Huawei Sans" panose="020C0503030203020204" pitchFamily="34" charset="0"/>
                <a:sym typeface="Huawei Sans" panose="020C0503030203020204" pitchFamily="34" charset="0"/>
              </a:rPr>
              <a:t>DSCP-based traffic diversion is more suitable for scenarios where there are multiple paths to the same destination and high-quality links need to be selected for services with high requirements.</a:t>
            </a:r>
          </a:p>
        </p:txBody>
      </p:sp>
      <p:cxnSp>
        <p:nvCxnSpPr>
          <p:cNvPr id="4" name="直接连接符 3"/>
          <p:cNvCxnSpPr/>
          <p:nvPr/>
        </p:nvCxnSpPr>
        <p:spPr>
          <a:xfrm>
            <a:off x="1433235" y="2778740"/>
            <a:ext cx="1473552" cy="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3446787" y="2778740"/>
            <a:ext cx="1390517" cy="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06787" y="2557340"/>
            <a:ext cx="540000" cy="442800"/>
          </a:xfrm>
          <a:prstGeom prst="rect">
            <a:avLst/>
          </a:prstGeom>
        </p:spPr>
      </p:pic>
      <p:sp>
        <p:nvSpPr>
          <p:cNvPr id="7" name="文本框 6"/>
          <p:cNvSpPr txBox="1"/>
          <p:nvPr/>
        </p:nvSpPr>
        <p:spPr>
          <a:xfrm>
            <a:off x="2944338" y="3007959"/>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3235" y="2557340"/>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37304" y="2557340"/>
            <a:ext cx="540000" cy="442800"/>
          </a:xfrm>
          <a:prstGeom prst="rect">
            <a:avLst/>
          </a:prstGeom>
        </p:spPr>
      </p:pic>
      <p:sp>
        <p:nvSpPr>
          <p:cNvPr id="10" name="文本框 9"/>
          <p:cNvSpPr txBox="1"/>
          <p:nvPr/>
        </p:nvSpPr>
        <p:spPr>
          <a:xfrm>
            <a:off x="960294" y="3007959"/>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1" name="文本框 10"/>
          <p:cNvSpPr txBox="1"/>
          <p:nvPr/>
        </p:nvSpPr>
        <p:spPr>
          <a:xfrm>
            <a:off x="4904364" y="3007959"/>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2" name="圆角矩形 11"/>
          <p:cNvSpPr/>
          <p:nvPr/>
        </p:nvSpPr>
        <p:spPr>
          <a:xfrm>
            <a:off x="1326498" y="2216769"/>
            <a:ext cx="3518362" cy="292668"/>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SRv6 Policy Color 100</a:t>
            </a:r>
          </a:p>
        </p:txBody>
      </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7984" y="1855471"/>
            <a:ext cx="333840" cy="273749"/>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27838" y="1855471"/>
            <a:ext cx="333840" cy="273749"/>
          </a:xfrm>
          <a:prstGeom prst="rect">
            <a:avLst/>
          </a:prstGeom>
        </p:spPr>
      </p:pic>
      <p:cxnSp>
        <p:nvCxnSpPr>
          <p:cNvPr id="15" name="直接连接符 14"/>
          <p:cNvCxnSpPr>
            <a:stCxn id="8" idx="0"/>
            <a:endCxn id="13" idx="2"/>
          </p:cNvCxnSpPr>
          <p:nvPr/>
        </p:nvCxnSpPr>
        <p:spPr>
          <a:xfrm flipH="1" flipV="1">
            <a:off x="884904" y="2129220"/>
            <a:ext cx="278331" cy="42812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2"/>
            <a:endCxn id="9" idx="3"/>
          </p:cNvCxnSpPr>
          <p:nvPr/>
        </p:nvCxnSpPr>
        <p:spPr>
          <a:xfrm flipH="1">
            <a:off x="5377304" y="2129220"/>
            <a:ext cx="117454" cy="649520"/>
          </a:xfrm>
          <a:prstGeom prst="line">
            <a:avLst/>
          </a:prstGeom>
          <a:ln w="1905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028836" y="1833363"/>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8" name="文本框 17"/>
          <p:cNvSpPr txBox="1"/>
          <p:nvPr/>
        </p:nvSpPr>
        <p:spPr>
          <a:xfrm>
            <a:off x="4844860" y="1833363"/>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9" name="矩形 18"/>
          <p:cNvSpPr/>
          <p:nvPr/>
        </p:nvSpPr>
        <p:spPr>
          <a:xfrm>
            <a:off x="1530897" y="1572314"/>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20" name="矩形 19"/>
          <p:cNvSpPr/>
          <p:nvPr/>
        </p:nvSpPr>
        <p:spPr>
          <a:xfrm>
            <a:off x="1530897" y="1773726"/>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sp>
        <p:nvSpPr>
          <p:cNvPr id="23" name="矩形 22"/>
          <p:cNvSpPr/>
          <p:nvPr/>
        </p:nvSpPr>
        <p:spPr>
          <a:xfrm>
            <a:off x="3942529" y="1572314"/>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24" name="矩形 23"/>
          <p:cNvSpPr/>
          <p:nvPr/>
        </p:nvSpPr>
        <p:spPr>
          <a:xfrm>
            <a:off x="3942529" y="1773726"/>
            <a:ext cx="950987"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cxnSp>
        <p:nvCxnSpPr>
          <p:cNvPr id="25" name="直接箭头连接符 24"/>
          <p:cNvCxnSpPr/>
          <p:nvPr/>
        </p:nvCxnSpPr>
        <p:spPr>
          <a:xfrm>
            <a:off x="2501304" y="1769308"/>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4900650" y="1773726"/>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28" name="流程图: 联系 27"/>
          <p:cNvSpPr/>
          <p:nvPr/>
        </p:nvSpPr>
        <p:spPr>
          <a:xfrm>
            <a:off x="2546787" y="1553345"/>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0" name="流程图: 联系 29"/>
          <p:cNvSpPr/>
          <p:nvPr/>
        </p:nvSpPr>
        <p:spPr>
          <a:xfrm>
            <a:off x="4909023" y="1553345"/>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45" name="矩形 44"/>
          <p:cNvSpPr/>
          <p:nvPr/>
        </p:nvSpPr>
        <p:spPr>
          <a:xfrm>
            <a:off x="1530897" y="1977543"/>
            <a:ext cx="950987" cy="201412"/>
          </a:xfrm>
          <a:prstGeom prst="rect">
            <a:avLst/>
          </a:prstGeom>
          <a:solidFill>
            <a:srgbClr val="FAD3B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DSCP: 46</a:t>
            </a:r>
          </a:p>
        </p:txBody>
      </p:sp>
      <p:sp>
        <p:nvSpPr>
          <p:cNvPr id="46" name="矩形 45"/>
          <p:cNvSpPr/>
          <p:nvPr/>
        </p:nvSpPr>
        <p:spPr>
          <a:xfrm>
            <a:off x="804372" y="4984853"/>
            <a:ext cx="950987" cy="201412"/>
          </a:xfrm>
          <a:prstGeom prst="rect">
            <a:avLst/>
          </a:prstGeom>
          <a:solidFill>
            <a:srgbClr val="FAD3B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DSCP: 46</a:t>
            </a:r>
          </a:p>
        </p:txBody>
      </p:sp>
      <p:sp>
        <p:nvSpPr>
          <p:cNvPr id="47" name="矩形 46"/>
          <p:cNvSpPr/>
          <p:nvPr/>
        </p:nvSpPr>
        <p:spPr>
          <a:xfrm>
            <a:off x="2596549" y="4984853"/>
            <a:ext cx="1093282" cy="201412"/>
          </a:xfrm>
          <a:prstGeom prst="rect">
            <a:avLst/>
          </a:prstGeom>
          <a:solidFill>
            <a:srgbClr val="FAD3B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Color: 100</a:t>
            </a:r>
          </a:p>
        </p:txBody>
      </p:sp>
      <p:sp>
        <p:nvSpPr>
          <p:cNvPr id="48" name="矩形 47"/>
          <p:cNvSpPr/>
          <p:nvPr/>
        </p:nvSpPr>
        <p:spPr>
          <a:xfrm>
            <a:off x="4388725" y="4984853"/>
            <a:ext cx="1332735" cy="201412"/>
          </a:xfrm>
          <a:prstGeom prst="rect">
            <a:avLst/>
          </a:prstGeom>
          <a:solidFill>
            <a:srgbClr val="FAD3B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SRv6 Policy</a:t>
            </a:r>
          </a:p>
        </p:txBody>
      </p:sp>
      <p:cxnSp>
        <p:nvCxnSpPr>
          <p:cNvPr id="49" name="直接箭头连接符 48"/>
          <p:cNvCxnSpPr/>
          <p:nvPr/>
        </p:nvCxnSpPr>
        <p:spPr>
          <a:xfrm>
            <a:off x="1856247" y="5085559"/>
            <a:ext cx="54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3754391" y="5085559"/>
            <a:ext cx="54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75545" y="3237072"/>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2" name="矩形 51"/>
          <p:cNvSpPr/>
          <p:nvPr/>
        </p:nvSpPr>
        <p:spPr>
          <a:xfrm>
            <a:off x="2744864" y="3237072"/>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53" name="矩形 52"/>
          <p:cNvSpPr/>
          <p:nvPr/>
        </p:nvSpPr>
        <p:spPr>
          <a:xfrm>
            <a:off x="5081527" y="2269547"/>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F30::30</a:t>
            </a:r>
          </a:p>
        </p:txBody>
      </p:sp>
      <p:sp>
        <p:nvSpPr>
          <p:cNvPr id="54" name="矩形 53"/>
          <p:cNvSpPr/>
          <p:nvPr/>
        </p:nvSpPr>
        <p:spPr>
          <a:xfrm>
            <a:off x="4701028" y="3237072"/>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55" name="矩形 54"/>
          <p:cNvSpPr/>
          <p:nvPr/>
        </p:nvSpPr>
        <p:spPr>
          <a:xfrm>
            <a:off x="478532" y="4432775"/>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56" name="矩形 55"/>
          <p:cNvSpPr/>
          <p:nvPr/>
        </p:nvSpPr>
        <p:spPr>
          <a:xfrm>
            <a:off x="478532" y="4634187"/>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cxnSp>
        <p:nvCxnSpPr>
          <p:cNvPr id="57" name="直接箭头连接符 56"/>
          <p:cNvCxnSpPr/>
          <p:nvPr/>
        </p:nvCxnSpPr>
        <p:spPr>
          <a:xfrm>
            <a:off x="2776289" y="4368694"/>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58" name="流程图: 联系 57"/>
          <p:cNvSpPr/>
          <p:nvPr/>
        </p:nvSpPr>
        <p:spPr>
          <a:xfrm>
            <a:off x="2804229" y="4166376"/>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9" name="矩形 58"/>
          <p:cNvSpPr/>
          <p:nvPr/>
        </p:nvSpPr>
        <p:spPr>
          <a:xfrm>
            <a:off x="478533" y="423136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F30::30</a:t>
            </a:r>
          </a:p>
        </p:txBody>
      </p:sp>
      <p:sp>
        <p:nvSpPr>
          <p:cNvPr id="60" name="矩形 59"/>
          <p:cNvSpPr/>
          <p:nvPr/>
        </p:nvSpPr>
        <p:spPr>
          <a:xfrm>
            <a:off x="1234533" y="423136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61" name="矩形 60"/>
          <p:cNvSpPr/>
          <p:nvPr/>
        </p:nvSpPr>
        <p:spPr>
          <a:xfrm>
            <a:off x="1970788" y="423136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2" name="矩形 61"/>
          <p:cNvSpPr/>
          <p:nvPr/>
        </p:nvSpPr>
        <p:spPr>
          <a:xfrm>
            <a:off x="478532" y="4016473"/>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SL=2</a:t>
            </a:r>
          </a:p>
        </p:txBody>
      </p:sp>
      <p:sp>
        <p:nvSpPr>
          <p:cNvPr id="63" name="矩形 62"/>
          <p:cNvSpPr/>
          <p:nvPr/>
        </p:nvSpPr>
        <p:spPr>
          <a:xfrm>
            <a:off x="478532" y="3815061"/>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64" name="矩形 63"/>
          <p:cNvSpPr/>
          <p:nvPr/>
        </p:nvSpPr>
        <p:spPr>
          <a:xfrm>
            <a:off x="3287266" y="4432775"/>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 CE1</a:t>
            </a:r>
          </a:p>
        </p:txBody>
      </p:sp>
      <p:sp>
        <p:nvSpPr>
          <p:cNvPr id="65" name="矩形 64"/>
          <p:cNvSpPr/>
          <p:nvPr/>
        </p:nvSpPr>
        <p:spPr>
          <a:xfrm>
            <a:off x="3287266" y="4634187"/>
            <a:ext cx="2248255" cy="201412"/>
          </a:xfrm>
          <a:prstGeom prst="rect">
            <a:avLst/>
          </a:prstGeom>
          <a:solidFill>
            <a:srgbClr val="DDDDD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 CE2</a:t>
            </a:r>
          </a:p>
        </p:txBody>
      </p:sp>
      <p:cxnSp>
        <p:nvCxnSpPr>
          <p:cNvPr id="66" name="直接箭头连接符 65"/>
          <p:cNvCxnSpPr/>
          <p:nvPr/>
        </p:nvCxnSpPr>
        <p:spPr>
          <a:xfrm>
            <a:off x="5585023" y="4368694"/>
            <a:ext cx="360000"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67" name="流程图: 联系 66"/>
          <p:cNvSpPr/>
          <p:nvPr/>
        </p:nvSpPr>
        <p:spPr>
          <a:xfrm>
            <a:off x="5612963" y="4166376"/>
            <a:ext cx="180000" cy="196994"/>
          </a:xfrm>
          <a:prstGeom prst="flowChartConnector">
            <a:avLst/>
          </a:prstGeom>
          <a:solidFill>
            <a:srgbClr val="62B230"/>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68" name="矩形 67"/>
          <p:cNvSpPr/>
          <p:nvPr/>
        </p:nvSpPr>
        <p:spPr>
          <a:xfrm>
            <a:off x="3287267" y="423136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F30::30</a:t>
            </a:r>
          </a:p>
        </p:txBody>
      </p:sp>
      <p:sp>
        <p:nvSpPr>
          <p:cNvPr id="69" name="矩形 68"/>
          <p:cNvSpPr/>
          <p:nvPr/>
        </p:nvSpPr>
        <p:spPr>
          <a:xfrm>
            <a:off x="4043267" y="423136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70" name="矩形 69"/>
          <p:cNvSpPr/>
          <p:nvPr/>
        </p:nvSpPr>
        <p:spPr>
          <a:xfrm>
            <a:off x="4779522" y="4231363"/>
            <a:ext cx="756000" cy="201412"/>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71" name="矩形 70"/>
          <p:cNvSpPr/>
          <p:nvPr/>
        </p:nvSpPr>
        <p:spPr>
          <a:xfrm>
            <a:off x="3287266" y="4016473"/>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SL=1</a:t>
            </a:r>
          </a:p>
        </p:txBody>
      </p:sp>
      <p:sp>
        <p:nvSpPr>
          <p:cNvPr id="72" name="矩形 71"/>
          <p:cNvSpPr/>
          <p:nvPr/>
        </p:nvSpPr>
        <p:spPr>
          <a:xfrm>
            <a:off x="3287266" y="3815061"/>
            <a:ext cx="2248255" cy="201412"/>
          </a:xfrm>
          <a:prstGeom prst="rect">
            <a:avLst/>
          </a:prstGeom>
          <a:solidFill>
            <a:srgbClr val="FDE3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73" name="文本框 72"/>
          <p:cNvSpPr txBox="1"/>
          <p:nvPr/>
        </p:nvSpPr>
        <p:spPr>
          <a:xfrm>
            <a:off x="1030000" y="5422498"/>
            <a:ext cx="4505521" cy="555791"/>
          </a:xfrm>
          <a:prstGeom prst="rect">
            <a:avLst/>
          </a:prstGeom>
          <a:solidFill>
            <a:srgbClr val="62B230"/>
          </a:solidFill>
        </p:spPr>
        <p:txBody>
          <a:bodyPr wrap="square" rtlCol="0">
            <a:noAutofit/>
          </a:bodyPr>
          <a:lstStyle/>
          <a:p>
            <a:pP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DSCP-based </a:t>
            </a: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traffic </a:t>
            </a: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diversion can </a:t>
            </a: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implement differentiated services for the same VPN customer.</a:t>
            </a:r>
          </a:p>
        </p:txBody>
      </p:sp>
    </p:spTree>
    <p:extLst>
      <p:ext uri="{BB962C8B-B14F-4D97-AF65-F5344CB8AC3E}">
        <p14:creationId xmlns:p14="http://schemas.microsoft.com/office/powerpoint/2010/main" val="3458625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t>(Multiple-answer question) Which of the following protocols are used for communication between the controller and NEs?(     )</a:t>
            </a:r>
          </a:p>
          <a:p>
            <a:pPr lvl="1"/>
            <a:r>
              <a:rPr lang="en-US" dirty="0" smtClean="0"/>
              <a:t>PCEP</a:t>
            </a:r>
          </a:p>
          <a:p>
            <a:pPr lvl="1"/>
            <a:r>
              <a:rPr lang="en-US" dirty="0" smtClean="0"/>
              <a:t>SNMP</a:t>
            </a:r>
          </a:p>
          <a:p>
            <a:pPr lvl="1"/>
            <a:r>
              <a:rPr lang="en-US" dirty="0" smtClean="0"/>
              <a:t>NETCONF</a:t>
            </a:r>
          </a:p>
          <a:p>
            <a:pPr lvl="1"/>
            <a:r>
              <a:rPr lang="en-US" dirty="0" smtClean="0"/>
              <a:t>BGP-LS</a:t>
            </a:r>
          </a:p>
          <a:p>
            <a:r>
              <a:rPr lang="en-US" dirty="0" smtClean="0"/>
              <a:t>(True or False) In Huawei's CloudWAN solution, PCEP is used to deliver path information computed by the controller to forwarders.(     )</a:t>
            </a:r>
            <a:endParaRPr lang="en-US" dirty="0"/>
          </a:p>
        </p:txBody>
      </p:sp>
    </p:spTree>
    <p:extLst>
      <p:ext uri="{BB962C8B-B14F-4D97-AF65-F5344CB8AC3E}">
        <p14:creationId xmlns:p14="http://schemas.microsoft.com/office/powerpoint/2010/main" val="3394544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600" smtClean="0">
                <a:sym typeface="Huawei Sans" panose="020C0503030203020204" pitchFamily="34" charset="0"/>
              </a:rPr>
              <a:t>The prerequisite for the controller to perform network management is that the NEs and controller are reachable to each other at the IP layer. Basic interconnection parameters, such as IGP, SNMP, and NETCONF parameters, need to be configured on the controller and forwarders, so that the controller can manage these NEs.</a:t>
            </a:r>
          </a:p>
          <a:p>
            <a:r>
              <a:rPr lang="en-US" sz="1600" smtClean="0">
                <a:sym typeface="Huawei Sans" panose="020C0503030203020204" pitchFamily="34" charset="0"/>
              </a:rPr>
              <a:t>Compared with traditional CLI-based service management, controller-based service management has obvious advantages. The controller computes tunnel paths and uses NETCONF or BGP SR Policy to deliver information to forwarders. The controller uses NETCONF to deliver VPN information to forwarders, which select tunnels based on tunnel policies during data forwarding.</a:t>
            </a:r>
          </a:p>
          <a:p>
            <a:r>
              <a:rPr lang="en-US" sz="1600" smtClean="0">
                <a:sym typeface="Huawei Sans" panose="020C0503030203020204" pitchFamily="34" charset="0"/>
              </a:rPr>
              <a:t>In addition to NE management and service management, the controller also provides functions such as alarm management, which will be described in the following sections.</a:t>
            </a:r>
            <a:endParaRPr lang="en-US" sz="1600" dirty="0">
              <a:sym typeface="Huawei Sans" panose="020C0503030203020204" pitchFamily="34" charset="0"/>
            </a:endParaRPr>
          </a:p>
        </p:txBody>
      </p:sp>
    </p:spTree>
    <p:extLst>
      <p:ext uri="{BB962C8B-B14F-4D97-AF65-F5344CB8AC3E}">
        <p14:creationId xmlns:p14="http://schemas.microsoft.com/office/powerpoint/2010/main" val="5620328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Huawei CloudWAN Solution Overview</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a:t>
            </a:r>
          </a:p>
          <a:p>
            <a:r>
              <a:rPr lang="en-US" b="1" dirty="0">
                <a:latin typeface="Huawei Sans" panose="020C0503030203020204" pitchFamily="34" charset="0"/>
                <a:sym typeface="Huawei Sans" panose="020C0503030203020204" pitchFamily="34" charset="0"/>
              </a:rPr>
              <a:t>Network Traffic Control</a:t>
            </a:r>
          </a:p>
          <a:p>
            <a:pPr lvl="1">
              <a:buSzPct val="60000"/>
              <a:buFont typeface="Wingdings" panose="05000000000000000000" pitchFamily="2" charset="2"/>
              <a:buChar char="n"/>
            </a:pPr>
            <a:r>
              <a:rPr lang="en-US" b="1" dirty="0">
                <a:latin typeface="Huawei Sans" panose="020C0503030203020204" pitchFamily="34" charset="0"/>
                <a:sym typeface="Huawei Sans" panose="020C0503030203020204" pitchFamily="34" charset="0"/>
              </a:rPr>
              <a:t>Network Flow Control Technologies</a:t>
            </a:r>
          </a:p>
          <a:p>
            <a:pPr lvl="1"/>
            <a:r>
              <a:rPr lang="en-US" b="1" dirty="0">
                <a:solidFill>
                  <a:schemeClr val="bg1">
                    <a:lumMod val="50000"/>
                  </a:schemeClr>
                </a:solidFill>
                <a:latin typeface="Huawei Sans" panose="020C0503030203020204" pitchFamily="34" charset="0"/>
                <a:sym typeface="Huawei Sans" panose="020C0503030203020204" pitchFamily="34" charset="0"/>
              </a:rPr>
              <a:t>Network </a:t>
            </a:r>
            <a:r>
              <a:rPr lang="en-US" b="1" dirty="0" smtClean="0">
                <a:solidFill>
                  <a:schemeClr val="bg1">
                    <a:lumMod val="50000"/>
                  </a:schemeClr>
                </a:solidFill>
                <a:latin typeface="Huawei Sans" panose="020C0503030203020204" pitchFamily="34" charset="0"/>
                <a:sym typeface="Huawei Sans" panose="020C0503030203020204" pitchFamily="34" charset="0"/>
              </a:rPr>
              <a:t>Information Collection</a:t>
            </a:r>
          </a:p>
          <a:p>
            <a:pPr lvl="1"/>
            <a:r>
              <a:rPr lang="en-US" b="1" dirty="0" smtClean="0">
                <a:solidFill>
                  <a:schemeClr val="bg1">
                    <a:lumMod val="50000"/>
                  </a:schemeClr>
                </a:solidFill>
                <a:latin typeface="Huawei Sans" panose="020C0503030203020204" pitchFamily="34" charset="0"/>
                <a:sym typeface="Huawei Sans" panose="020C0503030203020204" pitchFamily="34" charset="0"/>
              </a:rPr>
              <a:t>Route Optimization</a:t>
            </a:r>
            <a:endParaRPr lang="en-US" b="1" dirty="0">
              <a:solidFill>
                <a:schemeClr val="bg1">
                  <a:lumMod val="50000"/>
                </a:schemeClr>
              </a:solidFill>
              <a:latin typeface="Huawei Sans" panose="020C0503030203020204" pitchFamily="34" charset="0"/>
              <a:sym typeface="Huawei Sans" panose="020C0503030203020204" pitchFamily="34" charset="0"/>
            </a:endParaRPr>
          </a:p>
          <a:p>
            <a:r>
              <a:rPr lang="en-US" dirty="0">
                <a:solidFill>
                  <a:schemeClr val="bg1">
                    <a:lumMod val="50000"/>
                  </a:schemeClr>
                </a:solidFill>
                <a:latin typeface="Huawei Sans" panose="020C0503030203020204" pitchFamily="34" charset="0"/>
                <a:sym typeface="Huawei Sans" panose="020C0503030203020204" pitchFamily="34" charset="0"/>
              </a:rPr>
              <a:t>Network Performance Analysis</a:t>
            </a:r>
          </a:p>
        </p:txBody>
      </p:sp>
    </p:spTree>
    <p:extLst>
      <p:ext uri="{BB962C8B-B14F-4D97-AF65-F5344CB8AC3E}">
        <p14:creationId xmlns:p14="http://schemas.microsoft.com/office/powerpoint/2010/main" val="20559949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Analysis on Network Traffic Control Requirements for the WAN Controller</a:t>
            </a:r>
            <a:endParaRPr lang="en-US" dirty="0"/>
          </a:p>
        </p:txBody>
      </p:sp>
      <p:sp>
        <p:nvSpPr>
          <p:cNvPr id="3" name="文本占位符 2"/>
          <p:cNvSpPr>
            <a:spLocks noGrp="1"/>
          </p:cNvSpPr>
          <p:nvPr>
            <p:ph type="body" sz="quarter" idx="10"/>
          </p:nvPr>
        </p:nvSpPr>
        <p:spPr/>
        <p:txBody>
          <a:bodyPr/>
          <a:lstStyle/>
          <a:p>
            <a:r>
              <a:rPr lang="en-US" sz="1400" dirty="0" smtClean="0">
                <a:sym typeface="Huawei Sans" panose="020C0503030203020204" pitchFamily="34" charset="0"/>
              </a:rPr>
              <a:t>As enterprises move towards digital transformation, the WAN calls for new traffic control technologies in the cloud era.</a:t>
            </a:r>
            <a:endParaRPr lang="en-US" sz="1400" dirty="0">
              <a:sym typeface="Huawei Sans" panose="020C0503030203020204" pitchFamily="34" charset="0"/>
            </a:endParaRPr>
          </a:p>
        </p:txBody>
      </p:sp>
      <p:sp>
        <p:nvSpPr>
          <p:cNvPr id="4" name="文本占位符 2"/>
          <p:cNvSpPr txBox="1">
            <a:spLocks/>
          </p:cNvSpPr>
          <p:nvPr/>
        </p:nvSpPr>
        <p:spPr bwMode="auto">
          <a:xfrm>
            <a:off x="501910" y="2374290"/>
            <a:ext cx="5536800" cy="3759810"/>
          </a:xfrm>
          <a:prstGeom prst="rect">
            <a:avLst/>
          </a:prstGeom>
          <a:noFill/>
          <a:ln w="9525">
            <a:solidFill>
              <a:schemeClr val="bg1">
                <a:lumMod val="85000"/>
              </a:schemeClr>
            </a:solid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10000"/>
              </a:lnSpc>
            </a:pPr>
            <a:r>
              <a:rPr lang="en-US" sz="1400" dirty="0" smtClean="0">
                <a:latin typeface="Huawei Sans" panose="020C0503030203020204" pitchFamily="34" charset="0"/>
                <a:sym typeface="Huawei Sans" panose="020C0503030203020204" pitchFamily="34" charset="0"/>
              </a:rPr>
              <a:t>Inconsistent across domains</a:t>
            </a:r>
          </a:p>
          <a:p>
            <a:pPr lvl="1">
              <a:lnSpc>
                <a:spcPct val="110000"/>
              </a:lnSpc>
            </a:pPr>
            <a:r>
              <a:rPr lang="en-US" sz="1200" dirty="0" smtClean="0">
                <a:latin typeface="Huawei Sans" panose="020C0503030203020204" pitchFamily="34" charset="0"/>
                <a:sym typeface="Huawei Sans" panose="020C0503030203020204" pitchFamily="34" charset="0"/>
              </a:rPr>
              <a:t>IGP TE can flood only the topology information of the IGP area where it resides, and cannot compute or establish an E2E TE tunnel across IGP areas or ASs.</a:t>
            </a:r>
          </a:p>
          <a:p>
            <a:pPr lvl="1">
              <a:lnSpc>
                <a:spcPct val="110000"/>
              </a:lnSpc>
            </a:pPr>
            <a:r>
              <a:rPr lang="en-US" sz="1200" dirty="0" smtClean="0">
                <a:latin typeface="Huawei Sans" panose="020C0503030203020204" pitchFamily="34" charset="0"/>
                <a:sym typeface="Huawei Sans" panose="020C0503030203020204" pitchFamily="34" charset="0"/>
              </a:rPr>
              <a:t>The traditional path computation algorithm can only be determined by the ingress of a tunnel. As a result, collaborative management cannot be achieved, and network bandwidth resources cannot be optimized in a coordinated manner.</a:t>
            </a:r>
          </a:p>
          <a:p>
            <a:pPr algn="l" fontAlgn="ctr">
              <a:lnSpc>
                <a:spcPct val="110000"/>
              </a:lnSpc>
            </a:pPr>
            <a:r>
              <a:rPr lang="en-US" sz="1400" dirty="0" smtClean="0">
                <a:latin typeface="Huawei Sans" panose="020C0503030203020204" pitchFamily="34" charset="0"/>
                <a:sym typeface="Huawei Sans" panose="020C0503030203020204" pitchFamily="34" charset="0"/>
              </a:rPr>
              <a:t>Resource preemption</a:t>
            </a:r>
          </a:p>
          <a:p>
            <a:pPr lvl="1">
              <a:lnSpc>
                <a:spcPct val="110000"/>
              </a:lnSpc>
            </a:pPr>
            <a:r>
              <a:rPr lang="en-US" sz="1200" dirty="0" smtClean="0">
                <a:latin typeface="Huawei Sans" panose="020C0503030203020204" pitchFamily="34" charset="0"/>
                <a:sym typeface="Huawei Sans" panose="020C0503030203020204" pitchFamily="34" charset="0"/>
              </a:rPr>
              <a:t>When resources are insufficient, high-priority tunnels preempt the resources of low-priority tunnels.</a:t>
            </a:r>
          </a:p>
          <a:p>
            <a:pPr algn="l" fontAlgn="ctr">
              <a:lnSpc>
                <a:spcPct val="110000"/>
              </a:lnSpc>
            </a:pPr>
            <a:r>
              <a:rPr lang="en-US" sz="1400" dirty="0" smtClean="0">
                <a:latin typeface="Huawei Sans" panose="020C0503030203020204" pitchFamily="34" charset="0"/>
                <a:sym typeface="Huawei Sans" panose="020C0503030203020204" pitchFamily="34" charset="0"/>
              </a:rPr>
              <a:t>Difficult planning</a:t>
            </a:r>
          </a:p>
          <a:p>
            <a:pPr lvl="1">
              <a:lnSpc>
                <a:spcPct val="110000"/>
              </a:lnSpc>
            </a:pPr>
            <a:r>
              <a:rPr lang="en-US" sz="1200" dirty="0" smtClean="0">
                <a:latin typeface="Huawei Sans" panose="020C0503030203020204" pitchFamily="34" charset="0"/>
                <a:sym typeface="Huawei Sans" panose="020C0503030203020204" pitchFamily="34" charset="0"/>
              </a:rPr>
              <a:t>When a network is large, manual path planning is difficult.</a:t>
            </a:r>
          </a:p>
          <a:p>
            <a:pPr lvl="1">
              <a:lnSpc>
                <a:spcPct val="110000"/>
              </a:lnSpc>
            </a:pPr>
            <a:endParaRPr lang="en-US" altLang="zh-CN" sz="1400" dirty="0">
              <a:latin typeface="Huawei Sans" panose="020C0503030203020204" pitchFamily="34" charset="0"/>
              <a:sym typeface="Huawei Sans" panose="020C0503030203020204" pitchFamily="34" charset="0"/>
            </a:endParaRPr>
          </a:p>
        </p:txBody>
      </p:sp>
      <p:sp>
        <p:nvSpPr>
          <p:cNvPr id="5" name="圆角矩形 75">
            <a:extLst>
              <a:ext uri="{FF2B5EF4-FFF2-40B4-BE49-F238E27FC236}">
                <a16:creationId xmlns="" xmlns:a16="http://schemas.microsoft.com/office/drawing/2014/main" id="{89CD5D50-9A79-4B63-A7D9-CBF87B989E7E}"/>
              </a:ext>
            </a:extLst>
          </p:cNvPr>
          <p:cNvSpPr/>
          <p:nvPr/>
        </p:nvSpPr>
        <p:spPr>
          <a:xfrm>
            <a:off x="501912" y="1968122"/>
            <a:ext cx="5536800" cy="35086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TE drawbacks</a:t>
            </a:r>
          </a:p>
        </p:txBody>
      </p:sp>
      <p:sp>
        <p:nvSpPr>
          <p:cNvPr id="6" name="文本占位符 2"/>
          <p:cNvSpPr txBox="1">
            <a:spLocks/>
          </p:cNvSpPr>
          <p:nvPr/>
        </p:nvSpPr>
        <p:spPr bwMode="auto">
          <a:xfrm>
            <a:off x="6126524" y="2374290"/>
            <a:ext cx="5536124" cy="3759810"/>
          </a:xfrm>
          <a:prstGeom prst="rect">
            <a:avLst/>
          </a:prstGeom>
          <a:noFill/>
          <a:ln w="9525">
            <a:solidFill>
              <a:schemeClr val="bg1">
                <a:lumMod val="85000"/>
              </a:schemeClr>
            </a:solid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10000"/>
              </a:lnSpc>
            </a:pPr>
            <a:r>
              <a:rPr lang="en-US" sz="1400" dirty="0">
                <a:latin typeface="Huawei Sans" panose="020C0503030203020204" pitchFamily="34" charset="0"/>
                <a:sym typeface="Huawei Sans" panose="020C0503030203020204" pitchFamily="34" charset="0"/>
              </a:rPr>
              <a:t>Topology processing for centralized path computation</a:t>
            </a:r>
          </a:p>
          <a:p>
            <a:pPr lvl="1">
              <a:lnSpc>
                <a:spcPct val="110000"/>
              </a:lnSpc>
            </a:pPr>
            <a:r>
              <a:rPr lang="en-US" sz="1200" dirty="0">
                <a:latin typeface="Huawei Sans" panose="020C0503030203020204" pitchFamily="34" charset="0"/>
                <a:sym typeface="Huawei Sans" panose="020C0503030203020204" pitchFamily="34" charset="0"/>
              </a:rPr>
              <a:t>Collects topology information from multiple areas, combines and processes collected topology information, and computes paths based on the global topology across domains.</a:t>
            </a:r>
          </a:p>
          <a:p>
            <a:pPr algn="l" fontAlgn="ctr">
              <a:lnSpc>
                <a:spcPct val="110000"/>
              </a:lnSpc>
            </a:pPr>
            <a:r>
              <a:rPr lang="en-US" sz="1400" dirty="0">
                <a:latin typeface="Huawei Sans" panose="020C0503030203020204" pitchFamily="34" charset="0"/>
                <a:sym typeface="Huawei Sans" panose="020C0503030203020204" pitchFamily="34" charset="0"/>
              </a:rPr>
              <a:t> Multi-constraint-based path computation</a:t>
            </a:r>
          </a:p>
          <a:p>
            <a:pPr lvl="1">
              <a:lnSpc>
                <a:spcPct val="110000"/>
              </a:lnSpc>
            </a:pPr>
            <a:r>
              <a:rPr lang="en-US" sz="1200" dirty="0">
                <a:latin typeface="Huawei Sans" panose="020C0503030203020204" pitchFamily="34" charset="0"/>
                <a:sym typeface="Huawei Sans" panose="020C0503030203020204" pitchFamily="34" charset="0"/>
              </a:rPr>
              <a:t>Provides the ability to optimize traffic based on multiple constraints, such as path locking, candidate path, and affinity attributes.</a:t>
            </a:r>
          </a:p>
          <a:p>
            <a:pPr algn="l" fontAlgn="ctr">
              <a:lnSpc>
                <a:spcPct val="110000"/>
              </a:lnSpc>
            </a:pPr>
            <a:r>
              <a:rPr lang="en-US" sz="1400" dirty="0">
                <a:latin typeface="Huawei Sans" panose="020C0503030203020204" pitchFamily="34" charset="0"/>
                <a:sym typeface="Huawei Sans" panose="020C0503030203020204" pitchFamily="34" charset="0"/>
              </a:rPr>
              <a:t>What-you-see-is-what-you-get</a:t>
            </a:r>
          </a:p>
          <a:p>
            <a:pPr lvl="1">
              <a:lnSpc>
                <a:spcPct val="110000"/>
              </a:lnSpc>
            </a:pPr>
            <a:r>
              <a:rPr lang="en-US" sz="1200" dirty="0">
                <a:latin typeface="Huawei Sans" panose="020C0503030203020204" pitchFamily="34" charset="0"/>
                <a:sym typeface="Huawei Sans" panose="020C0503030203020204" pitchFamily="34" charset="0"/>
              </a:rPr>
              <a:t>Provides multiple path computation policies and intelligently plans service paths.</a:t>
            </a:r>
          </a:p>
          <a:p>
            <a:pPr algn="l" fontAlgn="ctr">
              <a:lnSpc>
                <a:spcPct val="110000"/>
              </a:lnSpc>
            </a:pPr>
            <a:r>
              <a:rPr lang="en-US" sz="1400" dirty="0">
                <a:latin typeface="Huawei Sans" panose="020C0503030203020204" pitchFamily="34" charset="0"/>
                <a:sym typeface="Huawei Sans" panose="020C0503030203020204" pitchFamily="34" charset="0"/>
              </a:rPr>
              <a:t>Computation of multiple types of tunnel paths</a:t>
            </a:r>
          </a:p>
          <a:p>
            <a:pPr lvl="1">
              <a:lnSpc>
                <a:spcPct val="110000"/>
              </a:lnSpc>
            </a:pPr>
            <a:r>
              <a:rPr lang="en-US" sz="1200" dirty="0">
                <a:latin typeface="Huawei Sans" panose="020C0503030203020204" pitchFamily="34" charset="0"/>
                <a:sym typeface="Huawei Sans" panose="020C0503030203020204" pitchFamily="34" charset="0"/>
              </a:rPr>
              <a:t>Computes paths for multiple types of tunnels, such as MPLS TE tunnels, SR-MPLS TE tunnels, SR-MPLS Policies, and SRv6 Policies.</a:t>
            </a:r>
          </a:p>
        </p:txBody>
      </p:sp>
      <p:sp>
        <p:nvSpPr>
          <p:cNvPr id="7" name="圆角矩形 75">
            <a:extLst>
              <a:ext uri="{FF2B5EF4-FFF2-40B4-BE49-F238E27FC236}">
                <a16:creationId xmlns="" xmlns:a16="http://schemas.microsoft.com/office/drawing/2014/main" id="{89CD5D50-9A79-4B63-A7D9-CBF87B989E7E}"/>
              </a:ext>
            </a:extLst>
          </p:cNvPr>
          <p:cNvSpPr/>
          <p:nvPr/>
        </p:nvSpPr>
        <p:spPr>
          <a:xfrm>
            <a:off x="6126525" y="1968122"/>
            <a:ext cx="5536124" cy="406168"/>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Traffic control requirements for the controller</a:t>
            </a:r>
          </a:p>
        </p:txBody>
      </p:sp>
    </p:spTree>
    <p:extLst>
      <p:ext uri="{BB962C8B-B14F-4D97-AF65-F5344CB8AC3E}">
        <p14:creationId xmlns:p14="http://schemas.microsoft.com/office/powerpoint/2010/main" val="29991158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209495-E1A6-46F9-89A8-89BBFBF65824}"/>
              </a:ext>
            </a:extLst>
          </p:cNvPr>
          <p:cNvSpPr>
            <a:spLocks noGrp="1"/>
          </p:cNvSpPr>
          <p:nvPr>
            <p:ph type="title"/>
          </p:nvPr>
        </p:nvSpPr>
        <p:spPr bwMode="gray"/>
        <p:txBody>
          <a:bodyPr/>
          <a:lstStyle/>
          <a:p>
            <a:r>
              <a:rPr lang="en-US" smtClean="0"/>
              <a:t>Traffic Control Process Overview of the WAN Controller</a:t>
            </a:r>
            <a:endParaRPr lang="en-US" dirty="0"/>
          </a:p>
        </p:txBody>
      </p:sp>
      <p:sp>
        <p:nvSpPr>
          <p:cNvPr id="3" name="文本占位符 2">
            <a:extLst>
              <a:ext uri="{FF2B5EF4-FFF2-40B4-BE49-F238E27FC236}">
                <a16:creationId xmlns="" xmlns:a16="http://schemas.microsoft.com/office/drawing/2014/main" id="{386269C8-184D-4AB8-8908-7B1F84802DD0}"/>
              </a:ext>
            </a:extLst>
          </p:cNvPr>
          <p:cNvSpPr>
            <a:spLocks noGrp="1"/>
          </p:cNvSpPr>
          <p:nvPr>
            <p:ph type="body" sz="quarter" idx="10"/>
          </p:nvPr>
        </p:nvSpPr>
        <p:spPr bwMode="gray"/>
        <p:txBody>
          <a:bodyPr/>
          <a:lstStyle/>
          <a:p>
            <a:pPr>
              <a:lnSpc>
                <a:spcPct val="110000"/>
              </a:lnSpc>
            </a:pPr>
            <a:r>
              <a:rPr lang="en-US" sz="1400" dirty="0" smtClean="0">
                <a:sym typeface="Huawei Sans" panose="020C0503030203020204" pitchFamily="34" charset="0"/>
              </a:rPr>
              <a:t>The traffic control technology of the WAN controller provides E2E optimal path computation and optimization services. It allows you to perform centralized configuration and management of network topology information and tunnel constraints to optimize network bandwidth utilization and maximize the utilization of network resources.</a:t>
            </a:r>
          </a:p>
          <a:p>
            <a:pPr>
              <a:lnSpc>
                <a:spcPct val="110000"/>
              </a:lnSpc>
            </a:pPr>
            <a:r>
              <a:rPr lang="en-US" sz="1400" dirty="0" smtClean="0">
                <a:sym typeface="Huawei Sans" panose="020C0503030203020204" pitchFamily="34" charset="0"/>
              </a:rPr>
              <a:t>Traffic control can be divided into three phases: network information collection, path computation for network traffic optimization, and optimization result delivery.</a:t>
            </a:r>
            <a:endParaRPr lang="en-US" sz="1400" dirty="0">
              <a:sym typeface="Huawei Sans" panose="020C0503030203020204" pitchFamily="34" charset="0"/>
            </a:endParaRPr>
          </a:p>
        </p:txBody>
      </p:sp>
      <p:sp>
        <p:nvSpPr>
          <p:cNvPr id="61" name="圆角矩形 75">
            <a:extLst>
              <a:ext uri="{FF2B5EF4-FFF2-40B4-BE49-F238E27FC236}">
                <a16:creationId xmlns="" xmlns:a16="http://schemas.microsoft.com/office/drawing/2014/main" id="{89CD5D50-9A79-4B63-A7D9-CBF87B989E7E}"/>
              </a:ext>
            </a:extLst>
          </p:cNvPr>
          <p:cNvSpPr/>
          <p:nvPr/>
        </p:nvSpPr>
        <p:spPr bwMode="gray">
          <a:xfrm>
            <a:off x="816860" y="2461123"/>
            <a:ext cx="2876580" cy="435613"/>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 Network information collection</a:t>
            </a:r>
          </a:p>
        </p:txBody>
      </p:sp>
      <p:sp>
        <p:nvSpPr>
          <p:cNvPr id="63" name="文本框 62">
            <a:extLst>
              <a:ext uri="{FF2B5EF4-FFF2-40B4-BE49-F238E27FC236}">
                <a16:creationId xmlns="" xmlns:a16="http://schemas.microsoft.com/office/drawing/2014/main" id="{87EA56F7-BF09-48BA-83B9-3665315B3B5D}"/>
              </a:ext>
            </a:extLst>
          </p:cNvPr>
          <p:cNvSpPr txBox="1"/>
          <p:nvPr/>
        </p:nvSpPr>
        <p:spPr bwMode="gray">
          <a:xfrm flipH="1">
            <a:off x="843358" y="2909615"/>
            <a:ext cx="2876580"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smtClean="0">
                <a:latin typeface="Huawei Sans" panose="020C0503030203020204" pitchFamily="34" charset="0"/>
                <a:sym typeface="Huawei Sans" panose="020C0503030203020204" pitchFamily="34" charset="0"/>
              </a:rPr>
              <a:t>The controller collects global network information, including:</a:t>
            </a:r>
          </a:p>
          <a:p>
            <a:pPr algn="l">
              <a:lnSpc>
                <a:spcPct val="100000"/>
              </a:lnSpc>
            </a:pPr>
            <a:r>
              <a:rPr lang="en-US" sz="1200" dirty="0" smtClean="0">
                <a:latin typeface="Huawei Sans" panose="020C0503030203020204" pitchFamily="34" charset="0"/>
                <a:sym typeface="Huawei Sans" panose="020C0503030203020204" pitchFamily="34" charset="0"/>
              </a:rPr>
              <a:t>Network topology</a:t>
            </a:r>
          </a:p>
          <a:p>
            <a:pPr algn="l">
              <a:lnSpc>
                <a:spcPct val="100000"/>
              </a:lnSpc>
            </a:pPr>
            <a:r>
              <a:rPr lang="en-US" sz="1200" dirty="0" smtClean="0">
                <a:latin typeface="Huawei Sans" panose="020C0503030203020204" pitchFamily="34" charset="0"/>
                <a:sym typeface="Huawei Sans" panose="020C0503030203020204" pitchFamily="34" charset="0"/>
              </a:rPr>
              <a:t>Network bandwidth</a:t>
            </a:r>
          </a:p>
          <a:p>
            <a:pPr algn="l">
              <a:lnSpc>
                <a:spcPct val="100000"/>
              </a:lnSpc>
            </a:pPr>
            <a:r>
              <a:rPr lang="en-US" sz="1200" dirty="0" smtClean="0">
                <a:latin typeface="Huawei Sans" panose="020C0503030203020204" pitchFamily="34" charset="0"/>
                <a:sym typeface="Huawei Sans" panose="020C0503030203020204" pitchFamily="34" charset="0"/>
              </a:rPr>
              <a:t>Link delay</a:t>
            </a:r>
          </a:p>
          <a:p>
            <a:pPr algn="l">
              <a:lnSpc>
                <a:spcPct val="100000"/>
              </a:lnSpc>
            </a:pPr>
            <a:r>
              <a:rPr lang="en-US" sz="1200" dirty="0" smtClean="0">
                <a:latin typeface="Huawei Sans" panose="020C0503030203020204" pitchFamily="34" charset="0"/>
                <a:sym typeface="Huawei Sans" panose="020C0503030203020204" pitchFamily="34" charset="0"/>
              </a:rPr>
              <a:t>Network traffic and other information</a:t>
            </a:r>
          </a:p>
          <a:p>
            <a:pPr algn="l">
              <a:lnSpc>
                <a:spcPct val="100000"/>
              </a:lnSpc>
            </a:pPr>
            <a:endParaRPr lang="en-US" altLang="zh-CN" sz="1200" dirty="0">
              <a:latin typeface="Huawei Sans" panose="020C0503030203020204" pitchFamily="34" charset="0"/>
              <a:sym typeface="Huawei Sans" panose="020C0503030203020204" pitchFamily="34" charset="0"/>
            </a:endParaRPr>
          </a:p>
        </p:txBody>
      </p:sp>
      <p:pic>
        <p:nvPicPr>
          <p:cNvPr id="77" name="图片 76">
            <a:extLst>
              <a:ext uri="{FF2B5EF4-FFF2-40B4-BE49-F238E27FC236}">
                <a16:creationId xmlns="" xmlns:a16="http://schemas.microsoft.com/office/drawing/2014/main" id="{0CEC5CB6-05C7-41C2-A781-5378D594F3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4798864"/>
            <a:ext cx="358581" cy="302501"/>
          </a:xfrm>
          <a:prstGeom prst="rect">
            <a:avLst/>
          </a:prstGeom>
        </p:spPr>
      </p:pic>
      <p:pic>
        <p:nvPicPr>
          <p:cNvPr id="78" name="图片 77">
            <a:extLst>
              <a:ext uri="{FF2B5EF4-FFF2-40B4-BE49-F238E27FC236}">
                <a16:creationId xmlns="" xmlns:a16="http://schemas.microsoft.com/office/drawing/2014/main" id="{56CC8CAA-F44C-431F-AE2D-DE81B4649D0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293" y="4798864"/>
            <a:ext cx="358581" cy="302501"/>
          </a:xfrm>
          <a:prstGeom prst="rect">
            <a:avLst/>
          </a:prstGeom>
        </p:spPr>
      </p:pic>
      <p:pic>
        <p:nvPicPr>
          <p:cNvPr id="79" name="图片 78">
            <a:extLst>
              <a:ext uri="{FF2B5EF4-FFF2-40B4-BE49-F238E27FC236}">
                <a16:creationId xmlns="" xmlns:a16="http://schemas.microsoft.com/office/drawing/2014/main" id="{CAF66C16-4DE8-4CC8-BF71-A4BC77B74C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7566" y="4798864"/>
            <a:ext cx="358581" cy="302501"/>
          </a:xfrm>
          <a:prstGeom prst="rect">
            <a:avLst/>
          </a:prstGeom>
        </p:spPr>
      </p:pic>
      <p:cxnSp>
        <p:nvCxnSpPr>
          <p:cNvPr id="80" name="Straight Connector 526">
            <a:extLst>
              <a:ext uri="{FF2B5EF4-FFF2-40B4-BE49-F238E27FC236}">
                <a16:creationId xmlns="" xmlns:a16="http://schemas.microsoft.com/office/drawing/2014/main" id="{97B7FF16-67D5-4D4E-984B-DE376EC6017B}"/>
              </a:ext>
            </a:extLst>
          </p:cNvPr>
          <p:cNvCxnSpPr>
            <a:cxnSpLocks/>
            <a:stCxn id="78" idx="1"/>
            <a:endCxn id="82" idx="1"/>
          </p:cNvCxnSpPr>
          <p:nvPr/>
        </p:nvCxnSpPr>
        <p:spPr bwMode="gray">
          <a:xfrm flipH="1">
            <a:off x="3889641" y="4950115"/>
            <a:ext cx="881652" cy="5334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1" name="Straight Connector 526">
            <a:extLst>
              <a:ext uri="{FF2B5EF4-FFF2-40B4-BE49-F238E27FC236}">
                <a16:creationId xmlns="" xmlns:a16="http://schemas.microsoft.com/office/drawing/2014/main" id="{407E3C12-6C55-4AD4-9D00-DB36C2D8F551}"/>
              </a:ext>
            </a:extLst>
          </p:cNvPr>
          <p:cNvCxnSpPr>
            <a:cxnSpLocks/>
            <a:stCxn id="82" idx="1"/>
            <a:endCxn id="86" idx="1"/>
          </p:cNvCxnSpPr>
          <p:nvPr/>
        </p:nvCxnSpPr>
        <p:spPr bwMode="gray">
          <a:xfrm>
            <a:off x="3889641" y="5483530"/>
            <a:ext cx="867766" cy="5334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2" name="图片 81">
            <a:extLst>
              <a:ext uri="{FF2B5EF4-FFF2-40B4-BE49-F238E27FC236}">
                <a16:creationId xmlns="" xmlns:a16="http://schemas.microsoft.com/office/drawing/2014/main" id="{57FA91D6-358E-42C9-AFB6-A020FD26FC9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89641" y="5332280"/>
            <a:ext cx="358581" cy="302501"/>
          </a:xfrm>
          <a:prstGeom prst="rect">
            <a:avLst/>
          </a:prstGeom>
        </p:spPr>
      </p:pic>
      <p:cxnSp>
        <p:nvCxnSpPr>
          <p:cNvPr id="83" name="Straight Connector 526">
            <a:extLst>
              <a:ext uri="{FF2B5EF4-FFF2-40B4-BE49-F238E27FC236}">
                <a16:creationId xmlns="" xmlns:a16="http://schemas.microsoft.com/office/drawing/2014/main" id="{222A4A14-59C8-4F4C-A8DB-CA1FD9E18E2B}"/>
              </a:ext>
            </a:extLst>
          </p:cNvPr>
          <p:cNvCxnSpPr>
            <a:cxnSpLocks/>
            <a:stCxn id="84" idx="0"/>
            <a:endCxn id="77" idx="2"/>
          </p:cNvCxnSpPr>
          <p:nvPr/>
        </p:nvCxnSpPr>
        <p:spPr bwMode="gray">
          <a:xfrm flipV="1">
            <a:off x="5804463" y="5101365"/>
            <a:ext cx="0" cy="7643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4" name="图片 83">
            <a:extLst>
              <a:ext uri="{FF2B5EF4-FFF2-40B4-BE49-F238E27FC236}">
                <a16:creationId xmlns="" xmlns:a16="http://schemas.microsoft.com/office/drawing/2014/main" id="{39E5459D-57F5-4F15-8088-2E44FB2C9D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5865695"/>
            <a:ext cx="358581" cy="302501"/>
          </a:xfrm>
          <a:prstGeom prst="rect">
            <a:avLst/>
          </a:prstGeom>
        </p:spPr>
      </p:pic>
      <p:cxnSp>
        <p:nvCxnSpPr>
          <p:cNvPr id="85" name="Straight Connector 526">
            <a:extLst>
              <a:ext uri="{FF2B5EF4-FFF2-40B4-BE49-F238E27FC236}">
                <a16:creationId xmlns="" xmlns:a16="http://schemas.microsoft.com/office/drawing/2014/main" id="{B8D2CF3B-3900-48E6-81F5-1764C970852E}"/>
              </a:ext>
            </a:extLst>
          </p:cNvPr>
          <p:cNvCxnSpPr>
            <a:cxnSpLocks/>
            <a:endCxn id="84" idx="1"/>
          </p:cNvCxnSpPr>
          <p:nvPr/>
        </p:nvCxnSpPr>
        <p:spPr bwMode="gray">
          <a:xfrm flipV="1">
            <a:off x="4854172" y="6016945"/>
            <a:ext cx="771001" cy="129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6" name="图片 85">
            <a:extLst>
              <a:ext uri="{FF2B5EF4-FFF2-40B4-BE49-F238E27FC236}">
                <a16:creationId xmlns="" xmlns:a16="http://schemas.microsoft.com/office/drawing/2014/main" id="{C848392F-9620-4E70-9358-40AD1EBA17D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7407" y="5865695"/>
            <a:ext cx="358581" cy="302501"/>
          </a:xfrm>
          <a:prstGeom prst="rect">
            <a:avLst/>
          </a:prstGeom>
        </p:spPr>
      </p:pic>
      <p:cxnSp>
        <p:nvCxnSpPr>
          <p:cNvPr id="87" name="Straight Connector 526">
            <a:extLst>
              <a:ext uri="{FF2B5EF4-FFF2-40B4-BE49-F238E27FC236}">
                <a16:creationId xmlns="" xmlns:a16="http://schemas.microsoft.com/office/drawing/2014/main" id="{100EDC4F-49F0-40F1-BB8B-6784274233B0}"/>
              </a:ext>
            </a:extLst>
          </p:cNvPr>
          <p:cNvCxnSpPr>
            <a:cxnSpLocks/>
            <a:stCxn id="77" idx="1"/>
            <a:endCxn id="78" idx="3"/>
          </p:cNvCxnSpPr>
          <p:nvPr/>
        </p:nvCxnSpPr>
        <p:spPr bwMode="gray">
          <a:xfrm flipH="1">
            <a:off x="5129874" y="4950115"/>
            <a:ext cx="4952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Straight Connector 526">
            <a:extLst>
              <a:ext uri="{FF2B5EF4-FFF2-40B4-BE49-F238E27FC236}">
                <a16:creationId xmlns="" xmlns:a16="http://schemas.microsoft.com/office/drawing/2014/main" id="{05A24A06-D035-4265-8A1B-CAFC8EEF83D6}"/>
              </a:ext>
            </a:extLst>
          </p:cNvPr>
          <p:cNvCxnSpPr>
            <a:cxnSpLocks/>
            <a:stCxn id="77" idx="3"/>
            <a:endCxn id="79" idx="1"/>
          </p:cNvCxnSpPr>
          <p:nvPr/>
        </p:nvCxnSpPr>
        <p:spPr bwMode="gray">
          <a:xfrm>
            <a:off x="5983753" y="4950115"/>
            <a:ext cx="5138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0" name="Straight Connector 526">
            <a:extLst>
              <a:ext uri="{FF2B5EF4-FFF2-40B4-BE49-F238E27FC236}">
                <a16:creationId xmlns="" xmlns:a16="http://schemas.microsoft.com/office/drawing/2014/main" id="{0D223A17-35F8-46AE-9F00-AC5578C6274D}"/>
              </a:ext>
            </a:extLst>
          </p:cNvPr>
          <p:cNvCxnSpPr>
            <a:cxnSpLocks/>
            <a:stCxn id="91" idx="1"/>
            <a:endCxn id="84" idx="3"/>
          </p:cNvCxnSpPr>
          <p:nvPr/>
        </p:nvCxnSpPr>
        <p:spPr bwMode="gray">
          <a:xfrm flipH="1">
            <a:off x="5983753" y="6016945"/>
            <a:ext cx="5091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1" name="图片 90">
            <a:extLst>
              <a:ext uri="{FF2B5EF4-FFF2-40B4-BE49-F238E27FC236}">
                <a16:creationId xmlns="" xmlns:a16="http://schemas.microsoft.com/office/drawing/2014/main" id="{5CD97943-623D-4DF3-A0EF-F4A2B3D5ABF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2937" y="5865695"/>
            <a:ext cx="358581" cy="302501"/>
          </a:xfrm>
          <a:prstGeom prst="rect">
            <a:avLst/>
          </a:prstGeom>
        </p:spPr>
      </p:pic>
      <p:cxnSp>
        <p:nvCxnSpPr>
          <p:cNvPr id="92" name="Straight Connector 526">
            <a:extLst>
              <a:ext uri="{FF2B5EF4-FFF2-40B4-BE49-F238E27FC236}">
                <a16:creationId xmlns="" xmlns:a16="http://schemas.microsoft.com/office/drawing/2014/main" id="{790B51A0-92BA-477D-810B-1CFC570A1E89}"/>
              </a:ext>
            </a:extLst>
          </p:cNvPr>
          <p:cNvCxnSpPr>
            <a:cxnSpLocks/>
            <a:stCxn id="94" idx="3"/>
            <a:endCxn id="79" idx="3"/>
          </p:cNvCxnSpPr>
          <p:nvPr/>
        </p:nvCxnSpPr>
        <p:spPr bwMode="gray">
          <a:xfrm flipH="1" flipV="1">
            <a:off x="6856147" y="4950115"/>
            <a:ext cx="863137" cy="5334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3" name="Straight Connector 526">
            <a:extLst>
              <a:ext uri="{FF2B5EF4-FFF2-40B4-BE49-F238E27FC236}">
                <a16:creationId xmlns="" xmlns:a16="http://schemas.microsoft.com/office/drawing/2014/main" id="{FF509E57-BE0C-44EF-AA93-814A99DD287D}"/>
              </a:ext>
            </a:extLst>
          </p:cNvPr>
          <p:cNvCxnSpPr>
            <a:cxnSpLocks/>
            <a:stCxn id="94" idx="3"/>
            <a:endCxn id="91" idx="3"/>
          </p:cNvCxnSpPr>
          <p:nvPr/>
        </p:nvCxnSpPr>
        <p:spPr bwMode="gray">
          <a:xfrm flipH="1">
            <a:off x="6851518" y="5483530"/>
            <a:ext cx="867766" cy="5334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4" name="图片 93">
            <a:extLst>
              <a:ext uri="{FF2B5EF4-FFF2-40B4-BE49-F238E27FC236}">
                <a16:creationId xmlns="" xmlns:a16="http://schemas.microsoft.com/office/drawing/2014/main" id="{FCA43EB1-D9A3-4949-8ECE-2003F7D79E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60703" y="5332280"/>
            <a:ext cx="358581" cy="302501"/>
          </a:xfrm>
          <a:prstGeom prst="rect">
            <a:avLst/>
          </a:prstGeom>
        </p:spPr>
      </p:pic>
      <p:sp>
        <p:nvSpPr>
          <p:cNvPr id="72" name="任意多边形: 形状 71">
            <a:extLst>
              <a:ext uri="{FF2B5EF4-FFF2-40B4-BE49-F238E27FC236}">
                <a16:creationId xmlns="" xmlns:a16="http://schemas.microsoft.com/office/drawing/2014/main" id="{75FF1865-2AD1-4AD0-9ECC-710D5A496E93}"/>
              </a:ext>
            </a:extLst>
          </p:cNvPr>
          <p:cNvSpPr/>
          <p:nvPr/>
        </p:nvSpPr>
        <p:spPr bwMode="gray">
          <a:xfrm>
            <a:off x="4087285" y="4862613"/>
            <a:ext cx="3428219" cy="598401"/>
          </a:xfrm>
          <a:custGeom>
            <a:avLst/>
            <a:gdLst>
              <a:gd name="connsiteX0" fmla="*/ 0 w 4425696"/>
              <a:gd name="connsiteY0" fmla="*/ 683754 h 683754"/>
              <a:gd name="connsiteX1" fmla="*/ 987552 w 4425696"/>
              <a:gd name="connsiteY1" fmla="*/ 147306 h 683754"/>
              <a:gd name="connsiteX2" fmla="*/ 2487168 w 4425696"/>
              <a:gd name="connsiteY2" fmla="*/ 1002 h 683754"/>
              <a:gd name="connsiteX3" fmla="*/ 3791712 w 4425696"/>
              <a:gd name="connsiteY3" fmla="*/ 196074 h 683754"/>
              <a:gd name="connsiteX4" fmla="*/ 4425696 w 4425696"/>
              <a:gd name="connsiteY4" fmla="*/ 671562 h 683754"/>
              <a:gd name="connsiteX0" fmla="*/ 0 w 4425696"/>
              <a:gd name="connsiteY0" fmla="*/ 703995 h 703995"/>
              <a:gd name="connsiteX1" fmla="*/ 926592 w 4425696"/>
              <a:gd name="connsiteY1" fmla="*/ 82203 h 703995"/>
              <a:gd name="connsiteX2" fmla="*/ 2487168 w 4425696"/>
              <a:gd name="connsiteY2" fmla="*/ 21243 h 703995"/>
              <a:gd name="connsiteX3" fmla="*/ 3791712 w 4425696"/>
              <a:gd name="connsiteY3" fmla="*/ 216315 h 703995"/>
              <a:gd name="connsiteX4" fmla="*/ 4425696 w 4425696"/>
              <a:gd name="connsiteY4" fmla="*/ 691803 h 703995"/>
              <a:gd name="connsiteX0" fmla="*/ 0 w 4425696"/>
              <a:gd name="connsiteY0" fmla="*/ 773914 h 773914"/>
              <a:gd name="connsiteX1" fmla="*/ 92659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0390 h 770390"/>
              <a:gd name="connsiteX1" fmla="*/ 987552 w 4425696"/>
              <a:gd name="connsiteY1" fmla="*/ 185174 h 770390"/>
              <a:gd name="connsiteX2" fmla="*/ 2548128 w 4425696"/>
              <a:gd name="connsiteY2" fmla="*/ 2294 h 770390"/>
              <a:gd name="connsiteX3" fmla="*/ 3791712 w 4425696"/>
              <a:gd name="connsiteY3" fmla="*/ 282710 h 770390"/>
              <a:gd name="connsiteX4" fmla="*/ 4425696 w 4425696"/>
              <a:gd name="connsiteY4" fmla="*/ 758198 h 770390"/>
              <a:gd name="connsiteX0" fmla="*/ 0 w 4425696"/>
              <a:gd name="connsiteY0" fmla="*/ 773914 h 773914"/>
              <a:gd name="connsiteX1" fmla="*/ 98755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2512 h 772512"/>
              <a:gd name="connsiteX1" fmla="*/ 987552 w 4425696"/>
              <a:gd name="connsiteY1" fmla="*/ 150720 h 772512"/>
              <a:gd name="connsiteX2" fmla="*/ 2548128 w 4425696"/>
              <a:gd name="connsiteY2" fmla="*/ 4416 h 772512"/>
              <a:gd name="connsiteX3" fmla="*/ 3779520 w 4425696"/>
              <a:gd name="connsiteY3" fmla="*/ 260448 h 772512"/>
              <a:gd name="connsiteX4" fmla="*/ 4425696 w 4425696"/>
              <a:gd name="connsiteY4" fmla="*/ 760320 h 772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5696" h="772512">
                <a:moveTo>
                  <a:pt x="0" y="772512"/>
                </a:moveTo>
                <a:cubicBezTo>
                  <a:pt x="286512" y="561184"/>
                  <a:pt x="562864" y="278736"/>
                  <a:pt x="987552" y="150720"/>
                </a:cubicBezTo>
                <a:cubicBezTo>
                  <a:pt x="1412240" y="22704"/>
                  <a:pt x="2082800" y="-13872"/>
                  <a:pt x="2548128" y="4416"/>
                </a:cubicBezTo>
                <a:cubicBezTo>
                  <a:pt x="3013456" y="22704"/>
                  <a:pt x="3466592" y="134464"/>
                  <a:pt x="3779520" y="260448"/>
                </a:cubicBezTo>
                <a:cubicBezTo>
                  <a:pt x="4092448" y="386432"/>
                  <a:pt x="4270248" y="578456"/>
                  <a:pt x="4425696" y="76032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形状 72">
            <a:extLst>
              <a:ext uri="{FF2B5EF4-FFF2-40B4-BE49-F238E27FC236}">
                <a16:creationId xmlns="" xmlns:a16="http://schemas.microsoft.com/office/drawing/2014/main" id="{0E70F250-C674-47F5-BEF3-A55301611E9E}"/>
              </a:ext>
            </a:extLst>
          </p:cNvPr>
          <p:cNvSpPr/>
          <p:nvPr/>
        </p:nvSpPr>
        <p:spPr bwMode="gray">
          <a:xfrm>
            <a:off x="4143950" y="5546012"/>
            <a:ext cx="1596058" cy="507287"/>
          </a:xfrm>
          <a:custGeom>
            <a:avLst/>
            <a:gdLst>
              <a:gd name="connsiteX0" fmla="*/ 0 w 2060448"/>
              <a:gd name="connsiteY0" fmla="*/ 0 h 654888"/>
              <a:gd name="connsiteX1" fmla="*/ 999744 w 2060448"/>
              <a:gd name="connsiteY1" fmla="*/ 597408 h 654888"/>
              <a:gd name="connsiteX2" fmla="*/ 2060448 w 2060448"/>
              <a:gd name="connsiteY2" fmla="*/ 633984 h 654888"/>
            </a:gdLst>
            <a:ahLst/>
            <a:cxnLst>
              <a:cxn ang="0">
                <a:pos x="connsiteX0" y="connsiteY0"/>
              </a:cxn>
              <a:cxn ang="0">
                <a:pos x="connsiteX1" y="connsiteY1"/>
              </a:cxn>
              <a:cxn ang="0">
                <a:pos x="connsiteX2" y="connsiteY2"/>
              </a:cxn>
            </a:cxnLst>
            <a:rect l="l" t="t" r="r" b="b"/>
            <a:pathLst>
              <a:path w="2060448" h="654888">
                <a:moveTo>
                  <a:pt x="0" y="0"/>
                </a:moveTo>
                <a:cubicBezTo>
                  <a:pt x="328168" y="245872"/>
                  <a:pt x="656336" y="491744"/>
                  <a:pt x="999744" y="597408"/>
                </a:cubicBezTo>
                <a:cubicBezTo>
                  <a:pt x="1343152" y="703072"/>
                  <a:pt x="1889760" y="629920"/>
                  <a:pt x="2060448" y="633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形状 73">
            <a:extLst>
              <a:ext uri="{FF2B5EF4-FFF2-40B4-BE49-F238E27FC236}">
                <a16:creationId xmlns="" xmlns:a16="http://schemas.microsoft.com/office/drawing/2014/main" id="{C22FB50D-DB47-4ECB-AC1F-E469AF08D1B1}"/>
              </a:ext>
            </a:extLst>
          </p:cNvPr>
          <p:cNvSpPr/>
          <p:nvPr/>
        </p:nvSpPr>
        <p:spPr bwMode="gray">
          <a:xfrm>
            <a:off x="5756975" y="5026586"/>
            <a:ext cx="795228" cy="986691"/>
          </a:xfrm>
          <a:custGeom>
            <a:avLst/>
            <a:gdLst>
              <a:gd name="connsiteX0" fmla="*/ 105940 w 1008148"/>
              <a:gd name="connsiteY0" fmla="*/ 0 h 1245535"/>
              <a:gd name="connsiteX1" fmla="*/ 81556 w 1008148"/>
              <a:gd name="connsiteY1" fmla="*/ 1085088 h 1245535"/>
              <a:gd name="connsiteX2" fmla="*/ 1008148 w 1008148"/>
              <a:gd name="connsiteY2" fmla="*/ 1219200 h 1245535"/>
              <a:gd name="connsiteX0" fmla="*/ 70907 w 973115"/>
              <a:gd name="connsiteY0" fmla="*/ 0 h 1245535"/>
              <a:gd name="connsiteX1" fmla="*/ 107483 w 973115"/>
              <a:gd name="connsiteY1" fmla="*/ 1085088 h 1245535"/>
              <a:gd name="connsiteX2" fmla="*/ 973115 w 973115"/>
              <a:gd name="connsiteY2" fmla="*/ 1219200 h 1245535"/>
              <a:gd name="connsiteX0" fmla="*/ 98112 w 1000320"/>
              <a:gd name="connsiteY0" fmla="*/ 0 h 1278694"/>
              <a:gd name="connsiteX1" fmla="*/ 85920 w 1000320"/>
              <a:gd name="connsiteY1" fmla="*/ 1158240 h 1278694"/>
              <a:gd name="connsiteX2" fmla="*/ 1000320 w 1000320"/>
              <a:gd name="connsiteY2" fmla="*/ 1219200 h 1278694"/>
              <a:gd name="connsiteX0" fmla="*/ 82712 w 984920"/>
              <a:gd name="connsiteY0" fmla="*/ 0 h 1319621"/>
              <a:gd name="connsiteX1" fmla="*/ 70520 w 984920"/>
              <a:gd name="connsiteY1" fmla="*/ 1158240 h 1319621"/>
              <a:gd name="connsiteX2" fmla="*/ 984920 w 984920"/>
              <a:gd name="connsiteY2" fmla="*/ 1219200 h 1319621"/>
              <a:gd name="connsiteX0" fmla="*/ 124400 w 1026608"/>
              <a:gd name="connsiteY0" fmla="*/ 0 h 1273780"/>
              <a:gd name="connsiteX1" fmla="*/ 112208 w 1026608"/>
              <a:gd name="connsiteY1" fmla="*/ 1158240 h 1273780"/>
              <a:gd name="connsiteX2" fmla="*/ 1026608 w 1026608"/>
              <a:gd name="connsiteY2" fmla="*/ 1219200 h 1273780"/>
            </a:gdLst>
            <a:ahLst/>
            <a:cxnLst>
              <a:cxn ang="0">
                <a:pos x="connsiteX0" y="connsiteY0"/>
              </a:cxn>
              <a:cxn ang="0">
                <a:pos x="connsiteX1" y="connsiteY1"/>
              </a:cxn>
              <a:cxn ang="0">
                <a:pos x="connsiteX2" y="connsiteY2"/>
              </a:cxn>
            </a:cxnLst>
            <a:rect l="l" t="t" r="r" b="b"/>
            <a:pathLst>
              <a:path w="1026608" h="1273780">
                <a:moveTo>
                  <a:pt x="124400" y="0"/>
                </a:moveTo>
                <a:cubicBezTo>
                  <a:pt x="37024" y="440944"/>
                  <a:pt x="-99120" y="967232"/>
                  <a:pt x="112208" y="1158240"/>
                </a:cubicBezTo>
                <a:cubicBezTo>
                  <a:pt x="323536" y="1349248"/>
                  <a:pt x="638496" y="1253744"/>
                  <a:pt x="1026608" y="121920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Straight Connector 526">
            <a:extLst>
              <a:ext uri="{FF2B5EF4-FFF2-40B4-BE49-F238E27FC236}">
                <a16:creationId xmlns="" xmlns:a16="http://schemas.microsoft.com/office/drawing/2014/main" id="{97C06E32-AFD2-443A-B82D-93B86F524D42}"/>
              </a:ext>
            </a:extLst>
          </p:cNvPr>
          <p:cNvCxnSpPr>
            <a:cxnSpLocks/>
            <a:stCxn id="78" idx="2"/>
            <a:endCxn id="86" idx="0"/>
          </p:cNvCxnSpPr>
          <p:nvPr/>
        </p:nvCxnSpPr>
        <p:spPr bwMode="gray">
          <a:xfrm flipH="1">
            <a:off x="4936698" y="5101365"/>
            <a:ext cx="13886" cy="76433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5" name="Straight Connector 526">
            <a:extLst>
              <a:ext uri="{FF2B5EF4-FFF2-40B4-BE49-F238E27FC236}">
                <a16:creationId xmlns="" xmlns:a16="http://schemas.microsoft.com/office/drawing/2014/main" id="{9E3FAC16-7E17-4329-A984-B2E573267EFE}"/>
              </a:ext>
            </a:extLst>
          </p:cNvPr>
          <p:cNvCxnSpPr>
            <a:cxnSpLocks/>
            <a:stCxn id="79" idx="2"/>
            <a:endCxn id="91" idx="0"/>
          </p:cNvCxnSpPr>
          <p:nvPr/>
        </p:nvCxnSpPr>
        <p:spPr bwMode="gray">
          <a:xfrm flipH="1">
            <a:off x="6672228" y="5101365"/>
            <a:ext cx="4629" cy="76433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8" name="圆角矩形 75">
            <a:extLst>
              <a:ext uri="{FF2B5EF4-FFF2-40B4-BE49-F238E27FC236}">
                <a16:creationId xmlns="" xmlns:a16="http://schemas.microsoft.com/office/drawing/2014/main" id="{E3AF3C39-ADED-4300-B82D-2AB2D2B6A94B}"/>
              </a:ext>
            </a:extLst>
          </p:cNvPr>
          <p:cNvSpPr/>
          <p:nvPr/>
        </p:nvSpPr>
        <p:spPr bwMode="gray">
          <a:xfrm>
            <a:off x="804160" y="2909615"/>
            <a:ext cx="2876580" cy="17639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75">
            <a:extLst>
              <a:ext uri="{FF2B5EF4-FFF2-40B4-BE49-F238E27FC236}">
                <a16:creationId xmlns="" xmlns:a16="http://schemas.microsoft.com/office/drawing/2014/main" id="{02EA40CC-E06F-4A80-A706-E7C4E233681A}"/>
              </a:ext>
            </a:extLst>
          </p:cNvPr>
          <p:cNvSpPr/>
          <p:nvPr/>
        </p:nvSpPr>
        <p:spPr bwMode="gray">
          <a:xfrm>
            <a:off x="3956697" y="2471259"/>
            <a:ext cx="3930668" cy="435289"/>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Path computation for network traffic optimization</a:t>
            </a:r>
          </a:p>
        </p:txBody>
      </p:sp>
      <p:sp>
        <p:nvSpPr>
          <p:cNvPr id="110" name="文本框 109">
            <a:extLst>
              <a:ext uri="{FF2B5EF4-FFF2-40B4-BE49-F238E27FC236}">
                <a16:creationId xmlns="" xmlns:a16="http://schemas.microsoft.com/office/drawing/2014/main" id="{074EA41C-46A3-4F52-AF09-0DB6F0D084F9}"/>
              </a:ext>
            </a:extLst>
          </p:cNvPr>
          <p:cNvSpPr txBox="1"/>
          <p:nvPr/>
        </p:nvSpPr>
        <p:spPr bwMode="gray">
          <a:xfrm flipH="1">
            <a:off x="4012846" y="2907051"/>
            <a:ext cx="3809113"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a:latin typeface="Huawei Sans" panose="020C0503030203020204" pitchFamily="34" charset="0"/>
                <a:sym typeface="Huawei Sans" panose="020C0503030203020204" pitchFamily="34" charset="0"/>
              </a:rPr>
              <a:t>The controller computes paths based on the optimization target. Optimization targets include:</a:t>
            </a:r>
          </a:p>
          <a:p>
            <a:pPr algn="l">
              <a:lnSpc>
                <a:spcPct val="100000"/>
              </a:lnSpc>
            </a:pPr>
            <a:r>
              <a:rPr lang="en-US" sz="1200" dirty="0">
                <a:latin typeface="Huawei Sans" panose="020C0503030203020204" pitchFamily="34" charset="0"/>
                <a:sym typeface="Huawei Sans" panose="020C0503030203020204" pitchFamily="34" charset="0"/>
              </a:rPr>
              <a:t>Least path cost</a:t>
            </a:r>
          </a:p>
          <a:p>
            <a:pPr algn="l">
              <a:lnSpc>
                <a:spcPct val="100000"/>
              </a:lnSpc>
            </a:pPr>
            <a:r>
              <a:rPr lang="en-US" sz="1200" dirty="0">
                <a:latin typeface="Huawei Sans" panose="020C0503030203020204" pitchFamily="34" charset="0"/>
                <a:sym typeface="Huawei Sans" panose="020C0503030203020204" pitchFamily="34" charset="0"/>
              </a:rPr>
              <a:t>Shortest path delay</a:t>
            </a:r>
          </a:p>
          <a:p>
            <a:pPr algn="l">
              <a:lnSpc>
                <a:spcPct val="100000"/>
              </a:lnSpc>
            </a:pPr>
            <a:r>
              <a:rPr lang="en-US" sz="1200" dirty="0">
                <a:latin typeface="Huawei Sans" panose="020C0503030203020204" pitchFamily="34" charset="0"/>
                <a:sym typeface="Huawei Sans" panose="020C0503030203020204" pitchFamily="34" charset="0"/>
              </a:rPr>
              <a:t>...</a:t>
            </a:r>
          </a:p>
        </p:txBody>
      </p:sp>
      <p:sp>
        <p:nvSpPr>
          <p:cNvPr id="111" name="圆角矩形 75">
            <a:extLst>
              <a:ext uri="{FF2B5EF4-FFF2-40B4-BE49-F238E27FC236}">
                <a16:creationId xmlns="" xmlns:a16="http://schemas.microsoft.com/office/drawing/2014/main" id="{FC5E4370-2C1E-4746-A3BB-B05DCDFBA953}"/>
              </a:ext>
            </a:extLst>
          </p:cNvPr>
          <p:cNvSpPr/>
          <p:nvPr/>
        </p:nvSpPr>
        <p:spPr bwMode="gray">
          <a:xfrm>
            <a:off x="3948250" y="2931383"/>
            <a:ext cx="3939115" cy="174221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75">
            <a:extLst>
              <a:ext uri="{FF2B5EF4-FFF2-40B4-BE49-F238E27FC236}">
                <a16:creationId xmlns="" xmlns:a16="http://schemas.microsoft.com/office/drawing/2014/main" id="{47F422E2-2D75-472E-843F-C4D85C868EE3}"/>
              </a:ext>
            </a:extLst>
          </p:cNvPr>
          <p:cNvSpPr/>
          <p:nvPr/>
        </p:nvSpPr>
        <p:spPr bwMode="gray">
          <a:xfrm>
            <a:off x="8146270" y="2435722"/>
            <a:ext cx="2906942" cy="461803"/>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 Optimization result delivery</a:t>
            </a:r>
          </a:p>
        </p:txBody>
      </p:sp>
      <p:sp>
        <p:nvSpPr>
          <p:cNvPr id="113" name="文本框 112">
            <a:extLst>
              <a:ext uri="{FF2B5EF4-FFF2-40B4-BE49-F238E27FC236}">
                <a16:creationId xmlns="" xmlns:a16="http://schemas.microsoft.com/office/drawing/2014/main" id="{D3A0107D-E966-4230-8A13-6B3979C81940}"/>
              </a:ext>
            </a:extLst>
          </p:cNvPr>
          <p:cNvSpPr txBox="1"/>
          <p:nvPr/>
        </p:nvSpPr>
        <p:spPr bwMode="gray">
          <a:xfrm flipH="1">
            <a:off x="8276757" y="2924787"/>
            <a:ext cx="2658455"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a:latin typeface="Huawei Sans" panose="020C0503030203020204" pitchFamily="34" charset="0"/>
                <a:sym typeface="Huawei Sans" panose="020C0503030203020204" pitchFamily="34" charset="0"/>
              </a:rPr>
              <a:t>The controller delivers the computation result to network devices in any of the following modes:</a:t>
            </a:r>
          </a:p>
          <a:p>
            <a:pPr algn="l">
              <a:lnSpc>
                <a:spcPct val="100000"/>
              </a:lnSpc>
            </a:pPr>
            <a:r>
              <a:rPr lang="en-US" sz="1200" dirty="0">
                <a:latin typeface="Huawei Sans" panose="020C0503030203020204" pitchFamily="34" charset="0"/>
                <a:sym typeface="Huawei Sans" panose="020C0503030203020204" pitchFamily="34" charset="0"/>
              </a:rPr>
              <a:t>NETCONF</a:t>
            </a:r>
          </a:p>
          <a:p>
            <a:pPr algn="l">
              <a:lnSpc>
                <a:spcPct val="100000"/>
              </a:lnSpc>
            </a:pPr>
            <a:r>
              <a:rPr lang="en-US" sz="1200" dirty="0">
                <a:latin typeface="Huawei Sans" panose="020C0503030203020204" pitchFamily="34" charset="0"/>
                <a:sym typeface="Huawei Sans" panose="020C0503030203020204" pitchFamily="34" charset="0"/>
              </a:rPr>
              <a:t>BGP SR Policy</a:t>
            </a:r>
            <a:br>
              <a:rPr lang="en-US" sz="1200" dirty="0">
                <a:latin typeface="Huawei Sans" panose="020C0503030203020204" pitchFamily="34" charset="0"/>
                <a:sym typeface="Huawei Sans" panose="020C0503030203020204" pitchFamily="34" charset="0"/>
              </a:rPr>
            </a:br>
            <a:r>
              <a:rPr lang="en-US" sz="1200" dirty="0">
                <a:latin typeface="Huawei Sans" panose="020C0503030203020204" pitchFamily="34" charset="0"/>
                <a:sym typeface="Huawei Sans" panose="020C0503030203020204" pitchFamily="34" charset="0"/>
              </a:rPr>
              <a:t>...</a:t>
            </a:r>
          </a:p>
        </p:txBody>
      </p:sp>
      <p:sp>
        <p:nvSpPr>
          <p:cNvPr id="114" name="圆角矩形 75">
            <a:extLst>
              <a:ext uri="{FF2B5EF4-FFF2-40B4-BE49-F238E27FC236}">
                <a16:creationId xmlns="" xmlns:a16="http://schemas.microsoft.com/office/drawing/2014/main" id="{3B1045B8-9B2E-4A6B-ACCB-673FB3161255}"/>
              </a:ext>
            </a:extLst>
          </p:cNvPr>
          <p:cNvSpPr/>
          <p:nvPr/>
        </p:nvSpPr>
        <p:spPr bwMode="gray">
          <a:xfrm>
            <a:off x="8139264" y="2909615"/>
            <a:ext cx="2906942" cy="17639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任意多边形: 形状 114">
            <a:extLst>
              <a:ext uri="{FF2B5EF4-FFF2-40B4-BE49-F238E27FC236}">
                <a16:creationId xmlns="" xmlns:a16="http://schemas.microsoft.com/office/drawing/2014/main" id="{52EE071D-8E9C-44A0-A283-E5D22F99A94F}"/>
              </a:ext>
            </a:extLst>
          </p:cNvPr>
          <p:cNvSpPr/>
          <p:nvPr/>
        </p:nvSpPr>
        <p:spPr bwMode="gray">
          <a:xfrm>
            <a:off x="2145903" y="4848186"/>
            <a:ext cx="1549400" cy="612828"/>
          </a:xfrm>
          <a:custGeom>
            <a:avLst/>
            <a:gdLst>
              <a:gd name="connsiteX0" fmla="*/ 1549400 w 1549400"/>
              <a:gd name="connsiteY0" fmla="*/ 584200 h 612828"/>
              <a:gd name="connsiteX1" fmla="*/ 330200 w 1549400"/>
              <a:gd name="connsiteY1" fmla="*/ 546100 h 612828"/>
              <a:gd name="connsiteX2" fmla="*/ 0 w 1549400"/>
              <a:gd name="connsiteY2" fmla="*/ 0 h 612828"/>
            </a:gdLst>
            <a:ahLst/>
            <a:cxnLst>
              <a:cxn ang="0">
                <a:pos x="connsiteX0" y="connsiteY0"/>
              </a:cxn>
              <a:cxn ang="0">
                <a:pos x="connsiteX1" y="connsiteY1"/>
              </a:cxn>
              <a:cxn ang="0">
                <a:pos x="connsiteX2" y="connsiteY2"/>
              </a:cxn>
            </a:cxnLst>
            <a:rect l="l" t="t" r="r" b="b"/>
            <a:pathLst>
              <a:path w="1549400" h="612828">
                <a:moveTo>
                  <a:pt x="1549400" y="584200"/>
                </a:moveTo>
                <a:cubicBezTo>
                  <a:pt x="1068916" y="613833"/>
                  <a:pt x="588433" y="643467"/>
                  <a:pt x="330200" y="546100"/>
                </a:cubicBezTo>
                <a:cubicBezTo>
                  <a:pt x="71967" y="448733"/>
                  <a:pt x="50800" y="165100"/>
                  <a:pt x="0" y="0"/>
                </a:cubicBezTo>
              </a:path>
            </a:pathLst>
          </a:custGeom>
          <a:noFill/>
          <a:ln w="38100">
            <a:solidFill>
              <a:schemeClr val="bg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任意多边形: 形状 115">
            <a:extLst>
              <a:ext uri="{FF2B5EF4-FFF2-40B4-BE49-F238E27FC236}">
                <a16:creationId xmlns="" xmlns:a16="http://schemas.microsoft.com/office/drawing/2014/main" id="{9826AB36-C98A-4312-AAEF-69D2DAF20968}"/>
              </a:ext>
            </a:extLst>
          </p:cNvPr>
          <p:cNvSpPr/>
          <p:nvPr/>
        </p:nvSpPr>
        <p:spPr bwMode="gray">
          <a:xfrm>
            <a:off x="8101164" y="4819243"/>
            <a:ext cx="1322815" cy="664288"/>
          </a:xfrm>
          <a:custGeom>
            <a:avLst/>
            <a:gdLst>
              <a:gd name="connsiteX0" fmla="*/ 1257300 w 1322815"/>
              <a:gd name="connsiteY0" fmla="*/ 0 h 774700"/>
              <a:gd name="connsiteX1" fmla="*/ 1181100 w 1322815"/>
              <a:gd name="connsiteY1" fmla="*/ 622300 h 774700"/>
              <a:gd name="connsiteX2" fmla="*/ 0 w 1322815"/>
              <a:gd name="connsiteY2" fmla="*/ 774700 h 774700"/>
            </a:gdLst>
            <a:ahLst/>
            <a:cxnLst>
              <a:cxn ang="0">
                <a:pos x="connsiteX0" y="connsiteY0"/>
              </a:cxn>
              <a:cxn ang="0">
                <a:pos x="connsiteX1" y="connsiteY1"/>
              </a:cxn>
              <a:cxn ang="0">
                <a:pos x="connsiteX2" y="connsiteY2"/>
              </a:cxn>
            </a:cxnLst>
            <a:rect l="l" t="t" r="r" b="b"/>
            <a:pathLst>
              <a:path w="1322815" h="774700">
                <a:moveTo>
                  <a:pt x="1257300" y="0"/>
                </a:moveTo>
                <a:cubicBezTo>
                  <a:pt x="1323975" y="246591"/>
                  <a:pt x="1390650" y="493183"/>
                  <a:pt x="1181100" y="622300"/>
                </a:cubicBezTo>
                <a:cubicBezTo>
                  <a:pt x="971550" y="751417"/>
                  <a:pt x="485775" y="763058"/>
                  <a:pt x="0" y="774700"/>
                </a:cubicBezTo>
              </a:path>
            </a:pathLst>
          </a:custGeom>
          <a:noFill/>
          <a:ln w="38100">
            <a:solidFill>
              <a:schemeClr val="bg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793706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Huawei CloudWAN Solution Overview</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a:t>
            </a:r>
          </a:p>
          <a:p>
            <a:r>
              <a:rPr lang="en-US" b="1" dirty="0">
                <a:latin typeface="Huawei Sans" panose="020C0503030203020204" pitchFamily="34" charset="0"/>
                <a:sym typeface="Huawei Sans" panose="020C0503030203020204" pitchFamily="34" charset="0"/>
              </a:rPr>
              <a:t>Network Traffic Control</a:t>
            </a:r>
          </a:p>
          <a:p>
            <a:pPr lvl="1"/>
            <a:r>
              <a:rPr lang="en-US" dirty="0">
                <a:solidFill>
                  <a:schemeClr val="bg1">
                    <a:lumMod val="50000"/>
                  </a:schemeClr>
                </a:solidFill>
                <a:latin typeface="Huawei Sans" panose="020C0503030203020204" pitchFamily="34" charset="0"/>
                <a:sym typeface="Huawei Sans" panose="020C0503030203020204" pitchFamily="34" charset="0"/>
              </a:rPr>
              <a:t>Network Traffic Control Overview</a:t>
            </a:r>
          </a:p>
          <a:p>
            <a:pPr lvl="1">
              <a:buSzPct val="60000"/>
              <a:buFont typeface="Wingdings" panose="05000000000000000000" pitchFamily="2" charset="2"/>
              <a:buChar char="n"/>
            </a:pPr>
            <a:r>
              <a:rPr lang="en-US" dirty="0">
                <a:latin typeface="Huawei Sans" panose="020C0503030203020204" pitchFamily="34" charset="0"/>
                <a:sym typeface="Huawei Sans" panose="020C0503030203020204" pitchFamily="34" charset="0"/>
              </a:rPr>
              <a:t>Network Information Collection</a:t>
            </a:r>
          </a:p>
          <a:p>
            <a:pPr lvl="1"/>
            <a:r>
              <a:rPr lang="en-US" dirty="0">
                <a:solidFill>
                  <a:schemeClr val="bg1">
                    <a:lumMod val="50000"/>
                  </a:schemeClr>
                </a:solidFill>
                <a:latin typeface="Huawei Sans" panose="020C0503030203020204" pitchFamily="34" charset="0"/>
                <a:sym typeface="Huawei Sans" panose="020C0503030203020204" pitchFamily="34" charset="0"/>
              </a:rPr>
              <a:t>Path Optimization</a:t>
            </a:r>
          </a:p>
          <a:p>
            <a:r>
              <a:rPr lang="en-US" dirty="0">
                <a:solidFill>
                  <a:schemeClr val="bg1">
                    <a:lumMod val="50000"/>
                  </a:schemeClr>
                </a:solidFill>
                <a:latin typeface="Huawei Sans" panose="020C0503030203020204" pitchFamily="34" charset="0"/>
                <a:sym typeface="Huawei Sans" panose="020C0503030203020204" pitchFamily="34" charset="0"/>
              </a:rPr>
              <a:t>Network Performance Analysis</a:t>
            </a:r>
          </a:p>
        </p:txBody>
      </p:sp>
    </p:spTree>
    <p:extLst>
      <p:ext uri="{BB962C8B-B14F-4D97-AF65-F5344CB8AC3E}">
        <p14:creationId xmlns:p14="http://schemas.microsoft.com/office/powerpoint/2010/main" val="26273590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Topology Information and Interface Bandwidth Collection</a:t>
            </a:r>
            <a:endParaRPr lang="en-US" dirty="0"/>
          </a:p>
        </p:txBody>
      </p:sp>
      <p:sp>
        <p:nvSpPr>
          <p:cNvPr id="3" name="文本占位符 2"/>
          <p:cNvSpPr>
            <a:spLocks noGrp="1"/>
          </p:cNvSpPr>
          <p:nvPr>
            <p:ph type="body" sz="quarter" idx="10"/>
          </p:nvPr>
        </p:nvSpPr>
        <p:spPr>
          <a:xfrm>
            <a:off x="6096000" y="1052514"/>
            <a:ext cx="5653088" cy="4875042"/>
          </a:xfrm>
        </p:spPr>
        <p:txBody>
          <a:bodyPr/>
          <a:lstStyle/>
          <a:p>
            <a:r>
              <a:rPr lang="en-US" sz="1800" dirty="0" smtClean="0">
                <a:sym typeface="Huawei Sans" panose="020C0503030203020204" pitchFamily="34" charset="0"/>
              </a:rPr>
              <a:t>The controller uses BGP-LS to collect topology and interface bandwidth information from routers.</a:t>
            </a:r>
          </a:p>
          <a:p>
            <a:pPr lvl="1"/>
            <a:r>
              <a:rPr lang="en-US" sz="1600" dirty="0" smtClean="0">
                <a:sym typeface="Huawei Sans" panose="020C0503030203020204" pitchFamily="34" charset="0"/>
              </a:rPr>
              <a:t>Forwarders run an IGP (such as IS-IS) to advertise topology and bandwidth information.</a:t>
            </a:r>
          </a:p>
          <a:p>
            <a:pPr lvl="1"/>
            <a:r>
              <a:rPr lang="en-US" sz="1600" dirty="0" smtClean="0">
                <a:sym typeface="Huawei Sans" panose="020C0503030203020204" pitchFamily="34" charset="0"/>
              </a:rPr>
              <a:t>One of the forwarders, for example, P1, establishes a BGP-LS peer relationship with the controller.</a:t>
            </a:r>
          </a:p>
          <a:p>
            <a:pPr lvl="1"/>
            <a:r>
              <a:rPr lang="en-US" sz="1600" dirty="0" smtClean="0">
                <a:sym typeface="Huawei Sans" panose="020C0503030203020204" pitchFamily="34" charset="0"/>
              </a:rPr>
              <a:t>The controller processes topology information based on the node and link information reported by BGP-LS.</a:t>
            </a:r>
            <a:endParaRPr lang="en-US" sz="1600" dirty="0">
              <a:sym typeface="Huawei Sans" panose="020C0503030203020204" pitchFamily="34" charset="0"/>
            </a:endParaRPr>
          </a:p>
        </p:txBody>
      </p:sp>
      <p:cxnSp>
        <p:nvCxnSpPr>
          <p:cNvPr id="26" name="Straight Connector 526">
            <a:extLst>
              <a:ext uri="{FF2B5EF4-FFF2-40B4-BE49-F238E27FC236}">
                <a16:creationId xmlns="" xmlns:a16="http://schemas.microsoft.com/office/drawing/2014/main" id="{10FAA0A6-F477-49FC-A05A-1F577F307F67}"/>
              </a:ext>
            </a:extLst>
          </p:cNvPr>
          <p:cNvCxnSpPr>
            <a:cxnSpLocks/>
            <a:stCxn id="32" idx="3"/>
            <a:endCxn id="25" idx="2"/>
          </p:cNvCxnSpPr>
          <p:nvPr/>
        </p:nvCxnSpPr>
        <p:spPr bwMode="auto">
          <a:xfrm flipV="1">
            <a:off x="2596297" y="1940499"/>
            <a:ext cx="446733" cy="924914"/>
          </a:xfrm>
          <a:prstGeom prst="line">
            <a:avLst/>
          </a:prstGeom>
          <a:solidFill>
            <a:schemeClr val="accent1"/>
          </a:solidFill>
          <a:ln w="28575" cap="flat" cmpd="sng" algn="ctr">
            <a:solidFill>
              <a:srgbClr val="30B5C5"/>
            </a:solidFill>
            <a:prstDash val="solid"/>
            <a:round/>
            <a:headEnd type="none" w="med" len="med"/>
            <a:tailEnd type="none" w="med" len="med"/>
          </a:ln>
          <a:effectLst/>
        </p:spPr>
      </p:cxnSp>
      <p:pic>
        <p:nvPicPr>
          <p:cNvPr id="25" name="图片 24"/>
          <p:cNvPicPr>
            <a:picLocks noChangeAspect="1"/>
          </p:cNvPicPr>
          <p:nvPr/>
        </p:nvPicPr>
        <p:blipFill>
          <a:blip r:embed="rId3"/>
          <a:stretch>
            <a:fillRect/>
          </a:stretch>
        </p:blipFill>
        <p:spPr>
          <a:xfrm>
            <a:off x="2774783" y="1501549"/>
            <a:ext cx="536494" cy="438950"/>
          </a:xfrm>
          <a:prstGeom prst="rect">
            <a:avLst/>
          </a:prstGeom>
        </p:spPr>
      </p:pic>
      <p:sp>
        <p:nvSpPr>
          <p:cNvPr id="30" name="文本框 29"/>
          <p:cNvSpPr txBox="1"/>
          <p:nvPr/>
        </p:nvSpPr>
        <p:spPr>
          <a:xfrm>
            <a:off x="1624031" y="1564128"/>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31" name="图片 30">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12827" y="2736036"/>
            <a:ext cx="315554" cy="258754"/>
          </a:xfrm>
          <a:prstGeom prst="rect">
            <a:avLst/>
          </a:prstGeom>
        </p:spPr>
      </p:pic>
      <p:pic>
        <p:nvPicPr>
          <p:cNvPr id="32" name="图片 31">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280743" y="2736036"/>
            <a:ext cx="315554" cy="258754"/>
          </a:xfrm>
          <a:prstGeom prst="rect">
            <a:avLst/>
          </a:prstGeom>
        </p:spPr>
      </p:pic>
      <p:pic>
        <p:nvPicPr>
          <p:cNvPr id="33" name="图片 32">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648659" y="2736036"/>
            <a:ext cx="315554" cy="258754"/>
          </a:xfrm>
          <a:prstGeom prst="rect">
            <a:avLst/>
          </a:prstGeom>
        </p:spPr>
      </p:pic>
      <p:pic>
        <p:nvPicPr>
          <p:cNvPr id="34" name="图片 33">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016575" y="2736036"/>
            <a:ext cx="315554" cy="258754"/>
          </a:xfrm>
          <a:prstGeom prst="rect">
            <a:avLst/>
          </a:prstGeom>
        </p:spPr>
      </p:pic>
      <p:pic>
        <p:nvPicPr>
          <p:cNvPr id="35" name="图片 34">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12827" y="3665185"/>
            <a:ext cx="315554" cy="258754"/>
          </a:xfrm>
          <a:prstGeom prst="rect">
            <a:avLst/>
          </a:prstGeom>
        </p:spPr>
      </p:pic>
      <p:pic>
        <p:nvPicPr>
          <p:cNvPr id="36" name="图片 35">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280743" y="3665185"/>
            <a:ext cx="315554" cy="258754"/>
          </a:xfrm>
          <a:prstGeom prst="rect">
            <a:avLst/>
          </a:prstGeom>
        </p:spPr>
      </p:pic>
      <p:pic>
        <p:nvPicPr>
          <p:cNvPr id="37" name="图片 36">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648659" y="3665185"/>
            <a:ext cx="315554" cy="258754"/>
          </a:xfrm>
          <a:prstGeom prst="rect">
            <a:avLst/>
          </a:prstGeom>
        </p:spPr>
      </p:pic>
      <p:pic>
        <p:nvPicPr>
          <p:cNvPr id="38" name="图片 37">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016575" y="3665185"/>
            <a:ext cx="315554" cy="258754"/>
          </a:xfrm>
          <a:prstGeom prst="rect">
            <a:avLst/>
          </a:prstGeom>
        </p:spPr>
      </p:pic>
      <p:cxnSp>
        <p:nvCxnSpPr>
          <p:cNvPr id="39" name="直接连接符 38"/>
          <p:cNvCxnSpPr>
            <a:stCxn id="31" idx="3"/>
            <a:endCxn id="32" idx="1"/>
          </p:cNvCxnSpPr>
          <p:nvPr/>
        </p:nvCxnSpPr>
        <p:spPr>
          <a:xfrm>
            <a:off x="1228381" y="2865413"/>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2" idx="3"/>
            <a:endCxn id="33" idx="1"/>
          </p:cNvCxnSpPr>
          <p:nvPr/>
        </p:nvCxnSpPr>
        <p:spPr>
          <a:xfrm>
            <a:off x="2596297" y="2865413"/>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3" idx="3"/>
            <a:endCxn id="34" idx="1"/>
          </p:cNvCxnSpPr>
          <p:nvPr/>
        </p:nvCxnSpPr>
        <p:spPr>
          <a:xfrm>
            <a:off x="3964213" y="2865413"/>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5" idx="3"/>
            <a:endCxn id="36" idx="1"/>
          </p:cNvCxnSpPr>
          <p:nvPr/>
        </p:nvCxnSpPr>
        <p:spPr>
          <a:xfrm>
            <a:off x="1228381" y="3794562"/>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6" idx="3"/>
            <a:endCxn id="37" idx="1"/>
          </p:cNvCxnSpPr>
          <p:nvPr/>
        </p:nvCxnSpPr>
        <p:spPr>
          <a:xfrm>
            <a:off x="2596297" y="3794562"/>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7" idx="3"/>
            <a:endCxn id="38" idx="1"/>
          </p:cNvCxnSpPr>
          <p:nvPr/>
        </p:nvCxnSpPr>
        <p:spPr>
          <a:xfrm>
            <a:off x="3964213" y="3794562"/>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1" idx="2"/>
            <a:endCxn id="35" idx="0"/>
          </p:cNvCxnSpPr>
          <p:nvPr/>
        </p:nvCxnSpPr>
        <p:spPr>
          <a:xfrm>
            <a:off x="1070604" y="2994790"/>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2" idx="2"/>
            <a:endCxn id="36" idx="0"/>
          </p:cNvCxnSpPr>
          <p:nvPr/>
        </p:nvCxnSpPr>
        <p:spPr>
          <a:xfrm>
            <a:off x="2438520" y="2994790"/>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33" idx="2"/>
            <a:endCxn id="37" idx="0"/>
          </p:cNvCxnSpPr>
          <p:nvPr/>
        </p:nvCxnSpPr>
        <p:spPr>
          <a:xfrm>
            <a:off x="3806436" y="2994790"/>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34" idx="2"/>
            <a:endCxn id="38" idx="0"/>
          </p:cNvCxnSpPr>
          <p:nvPr/>
        </p:nvCxnSpPr>
        <p:spPr>
          <a:xfrm>
            <a:off x="5174352" y="2994790"/>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827589" y="2467522"/>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50" name="文本框 49"/>
          <p:cNvSpPr txBox="1"/>
          <p:nvPr/>
        </p:nvSpPr>
        <p:spPr>
          <a:xfrm>
            <a:off x="2244396" y="2467522"/>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51" name="文本框 50"/>
          <p:cNvSpPr txBox="1"/>
          <p:nvPr/>
        </p:nvSpPr>
        <p:spPr>
          <a:xfrm>
            <a:off x="3612312" y="2467522"/>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52" name="文本框 51"/>
          <p:cNvSpPr txBox="1"/>
          <p:nvPr/>
        </p:nvSpPr>
        <p:spPr>
          <a:xfrm>
            <a:off x="4931337" y="2467522"/>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53" name="文本框 52"/>
          <p:cNvSpPr txBox="1"/>
          <p:nvPr/>
        </p:nvSpPr>
        <p:spPr>
          <a:xfrm>
            <a:off x="827589" y="3958732"/>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54" name="文本框 53"/>
          <p:cNvSpPr txBox="1"/>
          <p:nvPr/>
        </p:nvSpPr>
        <p:spPr>
          <a:xfrm>
            <a:off x="2244396" y="3958732"/>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55" name="文本框 54"/>
          <p:cNvSpPr txBox="1"/>
          <p:nvPr/>
        </p:nvSpPr>
        <p:spPr>
          <a:xfrm>
            <a:off x="3612312" y="3958732"/>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56" name="文本框 55"/>
          <p:cNvSpPr txBox="1"/>
          <p:nvPr/>
        </p:nvSpPr>
        <p:spPr>
          <a:xfrm>
            <a:off x="4931337" y="3958732"/>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cxnSp>
        <p:nvCxnSpPr>
          <p:cNvPr id="60" name="直接连接符 59"/>
          <p:cNvCxnSpPr/>
          <p:nvPr/>
        </p:nvCxnSpPr>
        <p:spPr>
          <a:xfrm>
            <a:off x="2836720" y="4443491"/>
            <a:ext cx="72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3530340" y="4311068"/>
            <a:ext cx="86273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IGP link</a:t>
            </a:r>
          </a:p>
        </p:txBody>
      </p:sp>
      <p:cxnSp>
        <p:nvCxnSpPr>
          <p:cNvPr id="64" name="直接连接符 63"/>
          <p:cNvCxnSpPr/>
          <p:nvPr/>
        </p:nvCxnSpPr>
        <p:spPr>
          <a:xfrm>
            <a:off x="2836720" y="4856446"/>
            <a:ext cx="720000"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65" name="文本框 64"/>
          <p:cNvSpPr txBox="1"/>
          <p:nvPr/>
        </p:nvSpPr>
        <p:spPr>
          <a:xfrm>
            <a:off x="3530340" y="4733823"/>
            <a:ext cx="80021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66" name="文本框 65"/>
          <p:cNvSpPr txBox="1"/>
          <p:nvPr/>
        </p:nvSpPr>
        <p:spPr>
          <a:xfrm>
            <a:off x="2836720" y="2147321"/>
            <a:ext cx="200086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Topology/Bandwidth</a:t>
            </a:r>
          </a:p>
        </p:txBody>
      </p:sp>
      <p:sp>
        <p:nvSpPr>
          <p:cNvPr id="57" name="文本框 56"/>
          <p:cNvSpPr txBox="1"/>
          <p:nvPr/>
        </p:nvSpPr>
        <p:spPr>
          <a:xfrm>
            <a:off x="998406" y="3195332"/>
            <a:ext cx="96853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 Mbit/s</a:t>
            </a:r>
          </a:p>
        </p:txBody>
      </p:sp>
      <p:sp>
        <p:nvSpPr>
          <p:cNvPr id="58" name="文本框 57"/>
          <p:cNvSpPr txBox="1"/>
          <p:nvPr/>
        </p:nvSpPr>
        <p:spPr>
          <a:xfrm>
            <a:off x="2426798" y="3195332"/>
            <a:ext cx="96853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 Mbit/s</a:t>
            </a:r>
          </a:p>
        </p:txBody>
      </p:sp>
      <p:sp>
        <p:nvSpPr>
          <p:cNvPr id="59" name="文本框 58"/>
          <p:cNvSpPr txBox="1"/>
          <p:nvPr/>
        </p:nvSpPr>
        <p:spPr>
          <a:xfrm>
            <a:off x="3794714" y="3195332"/>
            <a:ext cx="96853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80 Mbit/s</a:t>
            </a:r>
          </a:p>
        </p:txBody>
      </p:sp>
      <p:sp>
        <p:nvSpPr>
          <p:cNvPr id="61" name="文本框 60"/>
          <p:cNvSpPr txBox="1"/>
          <p:nvPr/>
        </p:nvSpPr>
        <p:spPr>
          <a:xfrm>
            <a:off x="5108184" y="3195332"/>
            <a:ext cx="106952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Mbit/s</a:t>
            </a:r>
          </a:p>
        </p:txBody>
      </p:sp>
      <p:sp>
        <p:nvSpPr>
          <p:cNvPr id="62" name="文本框 61"/>
          <p:cNvSpPr txBox="1"/>
          <p:nvPr/>
        </p:nvSpPr>
        <p:spPr>
          <a:xfrm>
            <a:off x="1186469" y="3812889"/>
            <a:ext cx="106952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Mbit/s</a:t>
            </a:r>
          </a:p>
        </p:txBody>
      </p:sp>
      <p:sp>
        <p:nvSpPr>
          <p:cNvPr id="67" name="文本框 66"/>
          <p:cNvSpPr txBox="1"/>
          <p:nvPr/>
        </p:nvSpPr>
        <p:spPr>
          <a:xfrm>
            <a:off x="2632593" y="3812889"/>
            <a:ext cx="106952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Mbit/s</a:t>
            </a:r>
          </a:p>
        </p:txBody>
      </p:sp>
      <p:sp>
        <p:nvSpPr>
          <p:cNvPr id="68" name="文本框 67"/>
          <p:cNvSpPr txBox="1"/>
          <p:nvPr/>
        </p:nvSpPr>
        <p:spPr>
          <a:xfrm>
            <a:off x="4000560" y="3812889"/>
            <a:ext cx="106952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Mbit/s</a:t>
            </a:r>
          </a:p>
        </p:txBody>
      </p:sp>
      <p:sp>
        <p:nvSpPr>
          <p:cNvPr id="69" name="文本框 68"/>
          <p:cNvSpPr txBox="1"/>
          <p:nvPr/>
        </p:nvSpPr>
        <p:spPr>
          <a:xfrm>
            <a:off x="1166497" y="2840901"/>
            <a:ext cx="106952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Mbit/s</a:t>
            </a:r>
          </a:p>
        </p:txBody>
      </p:sp>
      <p:sp>
        <p:nvSpPr>
          <p:cNvPr id="70" name="文本框 69"/>
          <p:cNvSpPr txBox="1"/>
          <p:nvPr/>
        </p:nvSpPr>
        <p:spPr>
          <a:xfrm>
            <a:off x="2612621" y="2840901"/>
            <a:ext cx="106952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Mbit/s</a:t>
            </a:r>
          </a:p>
        </p:txBody>
      </p:sp>
      <p:sp>
        <p:nvSpPr>
          <p:cNvPr id="71" name="文本框 70"/>
          <p:cNvSpPr txBox="1"/>
          <p:nvPr/>
        </p:nvSpPr>
        <p:spPr>
          <a:xfrm>
            <a:off x="3980588" y="2840901"/>
            <a:ext cx="106952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Mbit/s</a:t>
            </a:r>
          </a:p>
        </p:txBody>
      </p:sp>
    </p:spTree>
    <p:extLst>
      <p:ext uri="{BB962C8B-B14F-4D97-AF65-F5344CB8AC3E}">
        <p14:creationId xmlns:p14="http://schemas.microsoft.com/office/powerpoint/2010/main" val="36757059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b="1" dirty="0">
                <a:latin typeface="Huawei Sans" panose="020C0503030203020204" pitchFamily="34" charset="0"/>
                <a:sym typeface="Huawei Sans" panose="020C0503030203020204" pitchFamily="34" charset="0"/>
              </a:rPr>
              <a:t>Huawei CloudWAN Solution Overview</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a:t>
            </a:r>
          </a:p>
          <a:p>
            <a:r>
              <a:rPr lang="en-US" dirty="0">
                <a:solidFill>
                  <a:schemeClr val="bg1">
                    <a:lumMod val="50000"/>
                  </a:schemeClr>
                </a:solidFill>
                <a:latin typeface="Huawei Sans" panose="020C0503030203020204" pitchFamily="34" charset="0"/>
                <a:sym typeface="Huawei Sans" panose="020C0503030203020204" pitchFamily="34" charset="0"/>
              </a:rPr>
              <a:t>Network Traffic Control</a:t>
            </a:r>
          </a:p>
          <a:p>
            <a:r>
              <a:rPr lang="en-US" dirty="0">
                <a:solidFill>
                  <a:schemeClr val="bg1">
                    <a:lumMod val="50000"/>
                  </a:schemeClr>
                </a:solidFill>
                <a:latin typeface="Huawei Sans" panose="020C0503030203020204" pitchFamily="34" charset="0"/>
                <a:sym typeface="Huawei Sans" panose="020C0503030203020204" pitchFamily="34" charset="0"/>
              </a:rPr>
              <a:t>Network Performance Analysis</a:t>
            </a:r>
          </a:p>
        </p:txBody>
      </p:sp>
    </p:spTree>
    <p:extLst>
      <p:ext uri="{BB962C8B-B14F-4D97-AF65-F5344CB8AC3E}">
        <p14:creationId xmlns:p14="http://schemas.microsoft.com/office/powerpoint/2010/main" val="39608540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Link Delay Collection</a:t>
            </a:r>
            <a:endParaRPr lang="en-US" dirty="0"/>
          </a:p>
        </p:txBody>
      </p:sp>
      <p:sp>
        <p:nvSpPr>
          <p:cNvPr id="3" name="文本占位符 2"/>
          <p:cNvSpPr>
            <a:spLocks noGrp="1"/>
          </p:cNvSpPr>
          <p:nvPr>
            <p:ph type="body" sz="quarter" idx="10"/>
          </p:nvPr>
        </p:nvSpPr>
        <p:spPr>
          <a:xfrm>
            <a:off x="6094526" y="1052514"/>
            <a:ext cx="5654561" cy="4875042"/>
          </a:xfrm>
        </p:spPr>
        <p:txBody>
          <a:bodyPr/>
          <a:lstStyle/>
          <a:p>
            <a:r>
              <a:rPr lang="en-US" sz="1400" dirty="0" smtClean="0">
                <a:sym typeface="Huawei Sans" panose="020C0503030203020204" pitchFamily="34" charset="0"/>
              </a:rPr>
              <a:t>Link delay information can be collected in either static or dynamic mode.</a:t>
            </a:r>
          </a:p>
          <a:p>
            <a:pPr lvl="1"/>
            <a:r>
              <a:rPr lang="en-US" sz="1200" dirty="0" smtClean="0">
                <a:sym typeface="Huawei Sans" panose="020C0503030203020204" pitchFamily="34" charset="0"/>
              </a:rPr>
              <a:t>In static mode, link delay is obtained through other means and then manually entered on the NCE-IP UI. Alternatively, link delay can be configured using commands on routers and then flooded in the IGP domain.</a:t>
            </a:r>
          </a:p>
          <a:p>
            <a:pPr lvl="1"/>
            <a:r>
              <a:rPr lang="en-US" sz="1200" dirty="0" smtClean="0">
                <a:sym typeface="Huawei Sans" panose="020C0503030203020204" pitchFamily="34" charset="0"/>
              </a:rPr>
              <a:t>In dynamic mode, a router detects the link delay in real time through a detection protocol and reports the link delay to the controller.</a:t>
            </a:r>
          </a:p>
          <a:p>
            <a:r>
              <a:rPr lang="en-US" sz="1400" dirty="0" smtClean="0">
                <a:sym typeface="Huawei Sans" panose="020C0503030203020204" pitchFamily="34" charset="0"/>
              </a:rPr>
              <a:t>Compared with the static mode, the dynamic mode can reflect the link delay status in real time and is more suitable for scenarios where delay needs to be guaranteed. This section describes dynamic delay collection.</a:t>
            </a:r>
          </a:p>
          <a:p>
            <a:r>
              <a:rPr lang="en-US" sz="1400" dirty="0" smtClean="0">
                <a:sym typeface="Huawei Sans" panose="020C0503030203020204" pitchFamily="34" charset="0"/>
              </a:rPr>
              <a:t>The dynamic link delay is collected using TWAMP, flooded in the IGP domain, and then reported to the controller through BGP-LS.</a:t>
            </a:r>
          </a:p>
          <a:p>
            <a:endParaRPr lang="en-US" altLang="zh-CN" sz="1400" dirty="0">
              <a:sym typeface="Huawei Sans" panose="020C0503030203020204" pitchFamily="34" charset="0"/>
            </a:endParaRPr>
          </a:p>
        </p:txBody>
      </p:sp>
      <p:cxnSp>
        <p:nvCxnSpPr>
          <p:cNvPr id="4" name="Straight Connector 526">
            <a:extLst>
              <a:ext uri="{FF2B5EF4-FFF2-40B4-BE49-F238E27FC236}">
                <a16:creationId xmlns="" xmlns:a16="http://schemas.microsoft.com/office/drawing/2014/main" id="{10FAA0A6-F477-49FC-A05A-1F577F307F67}"/>
              </a:ext>
            </a:extLst>
          </p:cNvPr>
          <p:cNvCxnSpPr>
            <a:cxnSpLocks/>
            <a:stCxn id="8" idx="3"/>
            <a:endCxn id="5" idx="2"/>
          </p:cNvCxnSpPr>
          <p:nvPr/>
        </p:nvCxnSpPr>
        <p:spPr bwMode="auto">
          <a:xfrm flipV="1">
            <a:off x="2658234" y="1923263"/>
            <a:ext cx="446733" cy="924914"/>
          </a:xfrm>
          <a:prstGeom prst="line">
            <a:avLst/>
          </a:prstGeom>
          <a:solidFill>
            <a:schemeClr val="accent1"/>
          </a:solidFill>
          <a:ln w="28575" cap="flat" cmpd="sng" algn="ctr">
            <a:solidFill>
              <a:srgbClr val="30B5C5"/>
            </a:solidFill>
            <a:prstDash val="sysDot"/>
            <a:round/>
            <a:headEnd type="none" w="med" len="med"/>
            <a:tailEnd type="none" w="med" len="med"/>
          </a:ln>
          <a:effectLst/>
        </p:spPr>
      </p:cxnSp>
      <p:pic>
        <p:nvPicPr>
          <p:cNvPr id="5" name="图片 4"/>
          <p:cNvPicPr>
            <a:picLocks noChangeAspect="1"/>
          </p:cNvPicPr>
          <p:nvPr/>
        </p:nvPicPr>
        <p:blipFill>
          <a:blip r:embed="rId3"/>
          <a:stretch>
            <a:fillRect/>
          </a:stretch>
        </p:blipFill>
        <p:spPr>
          <a:xfrm>
            <a:off x="2836720" y="1484313"/>
            <a:ext cx="536494" cy="438950"/>
          </a:xfrm>
          <a:prstGeom prst="rect">
            <a:avLst/>
          </a:prstGeom>
        </p:spPr>
      </p:pic>
      <p:sp>
        <p:nvSpPr>
          <p:cNvPr id="6" name="文本框 5"/>
          <p:cNvSpPr txBox="1"/>
          <p:nvPr/>
        </p:nvSpPr>
        <p:spPr>
          <a:xfrm>
            <a:off x="1685968" y="1546892"/>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7" name="图片 6">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74764" y="2718800"/>
            <a:ext cx="315554" cy="258754"/>
          </a:xfrm>
          <a:prstGeom prst="rect">
            <a:avLst/>
          </a:prstGeom>
        </p:spPr>
      </p:pic>
      <p:pic>
        <p:nvPicPr>
          <p:cNvPr id="8" name="图片 7">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342680" y="2718800"/>
            <a:ext cx="315554" cy="258754"/>
          </a:xfrm>
          <a:prstGeom prst="rect">
            <a:avLst/>
          </a:prstGeom>
        </p:spPr>
      </p:pic>
      <p:pic>
        <p:nvPicPr>
          <p:cNvPr id="9" name="图片 8">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10596" y="2718800"/>
            <a:ext cx="315554" cy="258754"/>
          </a:xfrm>
          <a:prstGeom prst="rect">
            <a:avLst/>
          </a:prstGeom>
        </p:spPr>
      </p:pic>
      <p:pic>
        <p:nvPicPr>
          <p:cNvPr id="10" name="图片 9">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078512" y="2718800"/>
            <a:ext cx="315554" cy="258754"/>
          </a:xfrm>
          <a:prstGeom prst="rect">
            <a:avLst/>
          </a:prstGeom>
        </p:spPr>
      </p:pic>
      <p:pic>
        <p:nvPicPr>
          <p:cNvPr id="11" name="图片 10">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74764" y="3647949"/>
            <a:ext cx="315554" cy="258754"/>
          </a:xfrm>
          <a:prstGeom prst="rect">
            <a:avLst/>
          </a:prstGeom>
        </p:spPr>
      </p:pic>
      <p:pic>
        <p:nvPicPr>
          <p:cNvPr id="12" name="图片 11">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342680" y="3647949"/>
            <a:ext cx="315554" cy="258754"/>
          </a:xfrm>
          <a:prstGeom prst="rect">
            <a:avLst/>
          </a:prstGeom>
        </p:spPr>
      </p:pic>
      <p:pic>
        <p:nvPicPr>
          <p:cNvPr id="13" name="图片 12">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10596" y="3647949"/>
            <a:ext cx="315554" cy="258754"/>
          </a:xfrm>
          <a:prstGeom prst="rect">
            <a:avLst/>
          </a:prstGeom>
        </p:spPr>
      </p:pic>
      <p:pic>
        <p:nvPicPr>
          <p:cNvPr id="14" name="图片 13">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078512" y="3647949"/>
            <a:ext cx="315554" cy="258754"/>
          </a:xfrm>
          <a:prstGeom prst="rect">
            <a:avLst/>
          </a:prstGeom>
        </p:spPr>
      </p:pic>
      <p:cxnSp>
        <p:nvCxnSpPr>
          <p:cNvPr id="15" name="直接连接符 14"/>
          <p:cNvCxnSpPr>
            <a:stCxn id="7" idx="3"/>
            <a:endCxn id="8" idx="1"/>
          </p:cNvCxnSpPr>
          <p:nvPr/>
        </p:nvCxnSpPr>
        <p:spPr>
          <a:xfrm>
            <a:off x="1290318" y="284817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3"/>
            <a:endCxn id="9" idx="1"/>
          </p:cNvCxnSpPr>
          <p:nvPr/>
        </p:nvCxnSpPr>
        <p:spPr>
          <a:xfrm>
            <a:off x="2658234" y="284817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9" idx="3"/>
            <a:endCxn id="10" idx="1"/>
          </p:cNvCxnSpPr>
          <p:nvPr/>
        </p:nvCxnSpPr>
        <p:spPr>
          <a:xfrm>
            <a:off x="4026150" y="284817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1" idx="3"/>
            <a:endCxn id="12" idx="1"/>
          </p:cNvCxnSpPr>
          <p:nvPr/>
        </p:nvCxnSpPr>
        <p:spPr>
          <a:xfrm>
            <a:off x="1290318" y="377732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2" idx="3"/>
            <a:endCxn id="13" idx="1"/>
          </p:cNvCxnSpPr>
          <p:nvPr/>
        </p:nvCxnSpPr>
        <p:spPr>
          <a:xfrm>
            <a:off x="2658234" y="377732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3"/>
            <a:endCxn id="14" idx="1"/>
          </p:cNvCxnSpPr>
          <p:nvPr/>
        </p:nvCxnSpPr>
        <p:spPr>
          <a:xfrm>
            <a:off x="4026150" y="377732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7" idx="2"/>
            <a:endCxn id="11" idx="0"/>
          </p:cNvCxnSpPr>
          <p:nvPr/>
        </p:nvCxnSpPr>
        <p:spPr>
          <a:xfrm>
            <a:off x="1132541" y="297755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8" idx="2"/>
            <a:endCxn id="12" idx="0"/>
          </p:cNvCxnSpPr>
          <p:nvPr/>
        </p:nvCxnSpPr>
        <p:spPr>
          <a:xfrm>
            <a:off x="2500457" y="297755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 idx="2"/>
            <a:endCxn id="13" idx="0"/>
          </p:cNvCxnSpPr>
          <p:nvPr/>
        </p:nvCxnSpPr>
        <p:spPr>
          <a:xfrm>
            <a:off x="3868373" y="297755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0" idx="2"/>
            <a:endCxn id="14" idx="0"/>
          </p:cNvCxnSpPr>
          <p:nvPr/>
        </p:nvCxnSpPr>
        <p:spPr>
          <a:xfrm>
            <a:off x="5236289" y="297755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89526" y="245028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6" name="文本框 25"/>
          <p:cNvSpPr txBox="1"/>
          <p:nvPr/>
        </p:nvSpPr>
        <p:spPr>
          <a:xfrm>
            <a:off x="2306333" y="245028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7" name="文本框 26"/>
          <p:cNvSpPr txBox="1"/>
          <p:nvPr/>
        </p:nvSpPr>
        <p:spPr>
          <a:xfrm>
            <a:off x="3674249" y="245028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8" name="文本框 27"/>
          <p:cNvSpPr txBox="1"/>
          <p:nvPr/>
        </p:nvSpPr>
        <p:spPr>
          <a:xfrm>
            <a:off x="4993274" y="245028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9" name="文本框 28"/>
          <p:cNvSpPr txBox="1"/>
          <p:nvPr/>
        </p:nvSpPr>
        <p:spPr>
          <a:xfrm>
            <a:off x="889526" y="394149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30" name="文本框 29"/>
          <p:cNvSpPr txBox="1"/>
          <p:nvPr/>
        </p:nvSpPr>
        <p:spPr>
          <a:xfrm>
            <a:off x="2306333" y="394149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31" name="文本框 30"/>
          <p:cNvSpPr txBox="1"/>
          <p:nvPr/>
        </p:nvSpPr>
        <p:spPr>
          <a:xfrm>
            <a:off x="3674249" y="394149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32" name="文本框 31"/>
          <p:cNvSpPr txBox="1"/>
          <p:nvPr/>
        </p:nvSpPr>
        <p:spPr>
          <a:xfrm>
            <a:off x="4993274" y="394149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cxnSp>
        <p:nvCxnSpPr>
          <p:cNvPr id="33" name="直接连接符 32"/>
          <p:cNvCxnSpPr/>
          <p:nvPr/>
        </p:nvCxnSpPr>
        <p:spPr>
          <a:xfrm>
            <a:off x="2898657" y="4426255"/>
            <a:ext cx="72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592277" y="4293832"/>
            <a:ext cx="86273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IGP link</a:t>
            </a:r>
          </a:p>
        </p:txBody>
      </p:sp>
      <p:cxnSp>
        <p:nvCxnSpPr>
          <p:cNvPr id="35" name="直接连接符 34"/>
          <p:cNvCxnSpPr/>
          <p:nvPr/>
        </p:nvCxnSpPr>
        <p:spPr>
          <a:xfrm>
            <a:off x="2898657" y="4839210"/>
            <a:ext cx="720000" cy="0"/>
          </a:xfrm>
          <a:prstGeom prst="line">
            <a:avLst/>
          </a:prstGeom>
          <a:solidFill>
            <a:schemeClr val="accent1"/>
          </a:solidFill>
          <a:ln w="28575" cap="flat" cmpd="sng" algn="ctr">
            <a:solidFill>
              <a:srgbClr val="30B5C5"/>
            </a:solidFill>
            <a:prstDash val="sysDot"/>
            <a:round/>
            <a:headEnd type="none" w="med" len="med"/>
            <a:tailEnd type="none" w="med" len="med"/>
          </a:ln>
          <a:effectLst/>
        </p:spPr>
      </p:cxnSp>
      <p:sp>
        <p:nvSpPr>
          <p:cNvPr id="36" name="文本框 35"/>
          <p:cNvSpPr txBox="1"/>
          <p:nvPr/>
        </p:nvSpPr>
        <p:spPr>
          <a:xfrm>
            <a:off x="3592277" y="4716587"/>
            <a:ext cx="80021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37" name="文本框 36"/>
          <p:cNvSpPr txBox="1"/>
          <p:nvPr/>
        </p:nvSpPr>
        <p:spPr>
          <a:xfrm>
            <a:off x="2898657" y="2130085"/>
            <a:ext cx="67678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Delay</a:t>
            </a:r>
          </a:p>
        </p:txBody>
      </p:sp>
      <p:sp>
        <p:nvSpPr>
          <p:cNvPr id="38" name="文本框 37"/>
          <p:cNvSpPr txBox="1"/>
          <p:nvPr/>
        </p:nvSpPr>
        <p:spPr>
          <a:xfrm>
            <a:off x="1060343" y="3178096"/>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39" name="文本框 38"/>
          <p:cNvSpPr txBox="1"/>
          <p:nvPr/>
        </p:nvSpPr>
        <p:spPr>
          <a:xfrm>
            <a:off x="2488735" y="3178096"/>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40" name="文本框 39"/>
          <p:cNvSpPr txBox="1"/>
          <p:nvPr/>
        </p:nvSpPr>
        <p:spPr>
          <a:xfrm>
            <a:off x="3856651" y="3178096"/>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8 ms</a:t>
            </a:r>
          </a:p>
        </p:txBody>
      </p:sp>
      <p:sp>
        <p:nvSpPr>
          <p:cNvPr id="41" name="文本框 40"/>
          <p:cNvSpPr txBox="1"/>
          <p:nvPr/>
        </p:nvSpPr>
        <p:spPr>
          <a:xfrm>
            <a:off x="5226209" y="3178096"/>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42" name="文本框 41"/>
          <p:cNvSpPr txBox="1"/>
          <p:nvPr/>
        </p:nvSpPr>
        <p:spPr>
          <a:xfrm>
            <a:off x="1537238" y="3795653"/>
            <a:ext cx="7809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 ms</a:t>
            </a:r>
          </a:p>
        </p:txBody>
      </p:sp>
      <p:sp>
        <p:nvSpPr>
          <p:cNvPr id="43" name="文本框 42"/>
          <p:cNvSpPr txBox="1"/>
          <p:nvPr/>
        </p:nvSpPr>
        <p:spPr>
          <a:xfrm>
            <a:off x="2983362" y="3795653"/>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44" name="文本框 43"/>
          <p:cNvSpPr txBox="1"/>
          <p:nvPr/>
        </p:nvSpPr>
        <p:spPr>
          <a:xfrm>
            <a:off x="4351329" y="3795653"/>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45" name="文本框 44"/>
          <p:cNvSpPr txBox="1"/>
          <p:nvPr/>
        </p:nvSpPr>
        <p:spPr>
          <a:xfrm>
            <a:off x="1537238" y="282366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46" name="文本框 45"/>
          <p:cNvSpPr txBox="1"/>
          <p:nvPr/>
        </p:nvSpPr>
        <p:spPr>
          <a:xfrm>
            <a:off x="2983362" y="282366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47" name="文本框 46"/>
          <p:cNvSpPr txBox="1"/>
          <p:nvPr/>
        </p:nvSpPr>
        <p:spPr>
          <a:xfrm>
            <a:off x="4351329" y="282366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Tree>
    <p:extLst>
      <p:ext uri="{BB962C8B-B14F-4D97-AF65-F5344CB8AC3E}">
        <p14:creationId xmlns:p14="http://schemas.microsoft.com/office/powerpoint/2010/main" val="195291233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Traffic Statistics Collection</a:t>
            </a:r>
            <a:endParaRPr lang="en-US" dirty="0"/>
          </a:p>
        </p:txBody>
      </p:sp>
      <p:sp>
        <p:nvSpPr>
          <p:cNvPr id="3" name="文本占位符 2"/>
          <p:cNvSpPr>
            <a:spLocks noGrp="1"/>
          </p:cNvSpPr>
          <p:nvPr>
            <p:ph type="body" sz="quarter" idx="10"/>
          </p:nvPr>
        </p:nvSpPr>
        <p:spPr bwMode="gray">
          <a:xfrm>
            <a:off x="6096000" y="1052514"/>
            <a:ext cx="5653088" cy="4875042"/>
          </a:xfrm>
        </p:spPr>
        <p:txBody>
          <a:bodyPr/>
          <a:lstStyle/>
          <a:p>
            <a:r>
              <a:rPr lang="en-US" sz="1800" dirty="0" smtClean="0">
                <a:sym typeface="Huawei Sans" panose="020C0503030203020204" pitchFamily="34" charset="0"/>
              </a:rPr>
              <a:t>To determine bandwidth sufficiency and perform optimization, the controller needs to collect interface and tunnel traffic statistics in real time:</a:t>
            </a:r>
          </a:p>
          <a:p>
            <a:pPr lvl="1"/>
            <a:r>
              <a:rPr lang="en-US" sz="1600" dirty="0" smtClean="0">
                <a:sym typeface="Huawei Sans" panose="020C0503030203020204" pitchFamily="34" charset="0"/>
              </a:rPr>
              <a:t>SNMP: reports information such as the interface traffic rate and bandwidth usage within minutes.</a:t>
            </a:r>
          </a:p>
          <a:p>
            <a:pPr lvl="1"/>
            <a:r>
              <a:rPr lang="en-US" sz="1600" dirty="0" smtClean="0">
                <a:sym typeface="Huawei Sans" panose="020C0503030203020204" pitchFamily="34" charset="0"/>
              </a:rPr>
              <a:t>Telemetry: reports interface traffic information and tunnel traffic statistics within seconds.</a:t>
            </a:r>
          </a:p>
          <a:p>
            <a:r>
              <a:rPr lang="en-US" sz="1800" dirty="0" smtClean="0">
                <a:sym typeface="Huawei Sans" panose="020C0503030203020204" pitchFamily="34" charset="0"/>
              </a:rPr>
              <a:t>Ps need to report interface traffic statistics, and PEs need to report both interface and tunnel traffic statistics.</a:t>
            </a:r>
            <a:endParaRPr lang="en-US" sz="1800" dirty="0">
              <a:sym typeface="Huawei Sans" panose="020C0503030203020204" pitchFamily="34" charset="0"/>
            </a:endParaRPr>
          </a:p>
        </p:txBody>
      </p:sp>
      <p:cxnSp>
        <p:nvCxnSpPr>
          <p:cNvPr id="4" name="Straight Connector 526">
            <a:extLst>
              <a:ext uri="{FF2B5EF4-FFF2-40B4-BE49-F238E27FC236}">
                <a16:creationId xmlns="" xmlns:a16="http://schemas.microsoft.com/office/drawing/2014/main" id="{10FAA0A6-F477-49FC-A05A-1F577F307F67}"/>
              </a:ext>
            </a:extLst>
          </p:cNvPr>
          <p:cNvCxnSpPr>
            <a:cxnSpLocks/>
            <a:stCxn id="8" idx="3"/>
            <a:endCxn id="5" idx="2"/>
          </p:cNvCxnSpPr>
          <p:nvPr/>
        </p:nvCxnSpPr>
        <p:spPr bwMode="gray">
          <a:xfrm flipV="1">
            <a:off x="2320072" y="2614734"/>
            <a:ext cx="446733" cy="924914"/>
          </a:xfrm>
          <a:prstGeom prst="line">
            <a:avLst/>
          </a:prstGeom>
          <a:solidFill>
            <a:schemeClr val="accent1"/>
          </a:solidFill>
          <a:ln w="28575" cap="flat" cmpd="sng" algn="ctr">
            <a:solidFill>
              <a:srgbClr val="30B5C5"/>
            </a:solidFill>
            <a:prstDash val="solid"/>
            <a:round/>
            <a:headEnd type="none" w="med" len="med"/>
            <a:tailEnd type="none" w="med" len="med"/>
          </a:ln>
          <a:effectLst/>
        </p:spPr>
      </p:cxnSp>
      <p:pic>
        <p:nvPicPr>
          <p:cNvPr id="5" name="图片 4"/>
          <p:cNvPicPr>
            <a:picLocks noChangeAspect="1"/>
          </p:cNvPicPr>
          <p:nvPr/>
        </p:nvPicPr>
        <p:blipFill>
          <a:blip r:embed="rId3"/>
          <a:stretch>
            <a:fillRect/>
          </a:stretch>
        </p:blipFill>
        <p:spPr bwMode="gray">
          <a:xfrm>
            <a:off x="2498558" y="2175784"/>
            <a:ext cx="536494" cy="438950"/>
          </a:xfrm>
          <a:prstGeom prst="rect">
            <a:avLst/>
          </a:prstGeom>
        </p:spPr>
      </p:pic>
      <p:sp>
        <p:nvSpPr>
          <p:cNvPr id="6" name="文本框 5"/>
          <p:cNvSpPr txBox="1"/>
          <p:nvPr/>
        </p:nvSpPr>
        <p:spPr bwMode="gray">
          <a:xfrm>
            <a:off x="1347806" y="2238363"/>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7" name="图片 6">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36602" y="3410271"/>
            <a:ext cx="315554" cy="258754"/>
          </a:xfrm>
          <a:prstGeom prst="rect">
            <a:avLst/>
          </a:prstGeom>
        </p:spPr>
      </p:pic>
      <p:pic>
        <p:nvPicPr>
          <p:cNvPr id="8" name="图片 7">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04518" y="3410271"/>
            <a:ext cx="315554" cy="258754"/>
          </a:xfrm>
          <a:prstGeom prst="rect">
            <a:avLst/>
          </a:prstGeom>
        </p:spPr>
      </p:pic>
      <p:pic>
        <p:nvPicPr>
          <p:cNvPr id="9" name="图片 8">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372434" y="3410271"/>
            <a:ext cx="315554" cy="258754"/>
          </a:xfrm>
          <a:prstGeom prst="rect">
            <a:avLst/>
          </a:prstGeom>
        </p:spPr>
      </p:pic>
      <p:pic>
        <p:nvPicPr>
          <p:cNvPr id="10" name="图片 9">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40350" y="3410271"/>
            <a:ext cx="315554" cy="258754"/>
          </a:xfrm>
          <a:prstGeom prst="rect">
            <a:avLst/>
          </a:prstGeom>
        </p:spPr>
      </p:pic>
      <p:pic>
        <p:nvPicPr>
          <p:cNvPr id="11" name="图片 10">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36602" y="4339420"/>
            <a:ext cx="315554" cy="258754"/>
          </a:xfrm>
          <a:prstGeom prst="rect">
            <a:avLst/>
          </a:prstGeom>
        </p:spPr>
      </p:pic>
      <p:pic>
        <p:nvPicPr>
          <p:cNvPr id="12" name="图片 11">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04518" y="4339420"/>
            <a:ext cx="315554" cy="258754"/>
          </a:xfrm>
          <a:prstGeom prst="rect">
            <a:avLst/>
          </a:prstGeom>
        </p:spPr>
      </p:pic>
      <p:pic>
        <p:nvPicPr>
          <p:cNvPr id="13" name="图片 12">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372434" y="4339420"/>
            <a:ext cx="315554" cy="258754"/>
          </a:xfrm>
          <a:prstGeom prst="rect">
            <a:avLst/>
          </a:prstGeom>
        </p:spPr>
      </p:pic>
      <p:pic>
        <p:nvPicPr>
          <p:cNvPr id="14" name="图片 13">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40350" y="4339420"/>
            <a:ext cx="315554" cy="258754"/>
          </a:xfrm>
          <a:prstGeom prst="rect">
            <a:avLst/>
          </a:prstGeom>
        </p:spPr>
      </p:pic>
      <p:cxnSp>
        <p:nvCxnSpPr>
          <p:cNvPr id="15" name="直接连接符 14"/>
          <p:cNvCxnSpPr>
            <a:stCxn id="7" idx="3"/>
            <a:endCxn id="8" idx="1"/>
          </p:cNvCxnSpPr>
          <p:nvPr/>
        </p:nvCxnSpPr>
        <p:spPr bwMode="gray">
          <a:xfrm>
            <a:off x="952156" y="3539648"/>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3"/>
            <a:endCxn id="9" idx="1"/>
          </p:cNvCxnSpPr>
          <p:nvPr/>
        </p:nvCxnSpPr>
        <p:spPr bwMode="gray">
          <a:xfrm>
            <a:off x="2320072" y="3539648"/>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9" idx="3"/>
            <a:endCxn id="10" idx="1"/>
          </p:cNvCxnSpPr>
          <p:nvPr/>
        </p:nvCxnSpPr>
        <p:spPr bwMode="gray">
          <a:xfrm>
            <a:off x="3687988" y="3539648"/>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1" idx="3"/>
            <a:endCxn id="12" idx="1"/>
          </p:cNvCxnSpPr>
          <p:nvPr/>
        </p:nvCxnSpPr>
        <p:spPr bwMode="gray">
          <a:xfrm>
            <a:off x="952156" y="44687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2" idx="3"/>
            <a:endCxn id="13" idx="1"/>
          </p:cNvCxnSpPr>
          <p:nvPr/>
        </p:nvCxnSpPr>
        <p:spPr bwMode="gray">
          <a:xfrm>
            <a:off x="2320072" y="44687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3"/>
            <a:endCxn id="14" idx="1"/>
          </p:cNvCxnSpPr>
          <p:nvPr/>
        </p:nvCxnSpPr>
        <p:spPr bwMode="gray">
          <a:xfrm>
            <a:off x="3687988" y="44687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7" idx="2"/>
            <a:endCxn id="11" idx="0"/>
          </p:cNvCxnSpPr>
          <p:nvPr/>
        </p:nvCxnSpPr>
        <p:spPr bwMode="gray">
          <a:xfrm>
            <a:off x="794379" y="3669025"/>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8" idx="2"/>
            <a:endCxn id="12" idx="0"/>
          </p:cNvCxnSpPr>
          <p:nvPr/>
        </p:nvCxnSpPr>
        <p:spPr bwMode="gray">
          <a:xfrm>
            <a:off x="2162295" y="3669025"/>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 idx="2"/>
            <a:endCxn id="13" idx="0"/>
          </p:cNvCxnSpPr>
          <p:nvPr/>
        </p:nvCxnSpPr>
        <p:spPr bwMode="gray">
          <a:xfrm>
            <a:off x="3530211" y="3669025"/>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0" idx="2"/>
            <a:endCxn id="14" idx="0"/>
          </p:cNvCxnSpPr>
          <p:nvPr/>
        </p:nvCxnSpPr>
        <p:spPr bwMode="gray">
          <a:xfrm>
            <a:off x="4898127" y="3669025"/>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551364" y="3141757"/>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8" name="文本框 27"/>
          <p:cNvSpPr txBox="1"/>
          <p:nvPr/>
        </p:nvSpPr>
        <p:spPr bwMode="gray">
          <a:xfrm>
            <a:off x="4655112" y="3141757"/>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9" name="文本框 28"/>
          <p:cNvSpPr txBox="1"/>
          <p:nvPr/>
        </p:nvSpPr>
        <p:spPr bwMode="gray">
          <a:xfrm>
            <a:off x="551364" y="4632967"/>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30" name="文本框 29"/>
          <p:cNvSpPr txBox="1"/>
          <p:nvPr/>
        </p:nvSpPr>
        <p:spPr bwMode="gray">
          <a:xfrm>
            <a:off x="1968171" y="4632967"/>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31" name="文本框 30"/>
          <p:cNvSpPr txBox="1"/>
          <p:nvPr/>
        </p:nvSpPr>
        <p:spPr bwMode="gray">
          <a:xfrm>
            <a:off x="3336087" y="4632967"/>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32" name="文本框 31"/>
          <p:cNvSpPr txBox="1"/>
          <p:nvPr/>
        </p:nvSpPr>
        <p:spPr bwMode="gray">
          <a:xfrm>
            <a:off x="4655112" y="4632967"/>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cxnSp>
        <p:nvCxnSpPr>
          <p:cNvPr id="33" name="直接连接符 32"/>
          <p:cNvCxnSpPr/>
          <p:nvPr/>
        </p:nvCxnSpPr>
        <p:spPr bwMode="gray">
          <a:xfrm>
            <a:off x="2560495" y="5117726"/>
            <a:ext cx="720000" cy="0"/>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sp>
        <p:nvSpPr>
          <p:cNvPr id="34" name="文本框 33"/>
          <p:cNvSpPr txBox="1"/>
          <p:nvPr/>
        </p:nvSpPr>
        <p:spPr bwMode="gray">
          <a:xfrm>
            <a:off x="3254115" y="4985303"/>
            <a:ext cx="247993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Interface and tunnel traffic statistics</a:t>
            </a:r>
          </a:p>
        </p:txBody>
      </p:sp>
      <p:cxnSp>
        <p:nvCxnSpPr>
          <p:cNvPr id="35" name="直接连接符 34"/>
          <p:cNvCxnSpPr/>
          <p:nvPr/>
        </p:nvCxnSpPr>
        <p:spPr bwMode="gray">
          <a:xfrm>
            <a:off x="2560495" y="5672354"/>
            <a:ext cx="720000"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36" name="文本框 35"/>
          <p:cNvSpPr txBox="1"/>
          <p:nvPr/>
        </p:nvSpPr>
        <p:spPr bwMode="gray">
          <a:xfrm>
            <a:off x="3254115" y="5549731"/>
            <a:ext cx="2366353"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Interface traffic statistics</a:t>
            </a:r>
          </a:p>
        </p:txBody>
      </p:sp>
      <p:sp>
        <p:nvSpPr>
          <p:cNvPr id="37" name="文本框 36"/>
          <p:cNvSpPr txBox="1"/>
          <p:nvPr/>
        </p:nvSpPr>
        <p:spPr bwMode="gray">
          <a:xfrm>
            <a:off x="3618037" y="2481896"/>
            <a:ext cx="67678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Delay</a:t>
            </a:r>
          </a:p>
        </p:txBody>
      </p:sp>
      <p:cxnSp>
        <p:nvCxnSpPr>
          <p:cNvPr id="40" name="Straight Connector 526">
            <a:extLst>
              <a:ext uri="{FF2B5EF4-FFF2-40B4-BE49-F238E27FC236}">
                <a16:creationId xmlns="" xmlns:a16="http://schemas.microsoft.com/office/drawing/2014/main" id="{10FAA0A6-F477-49FC-A05A-1F577F307F67}"/>
              </a:ext>
            </a:extLst>
          </p:cNvPr>
          <p:cNvCxnSpPr>
            <a:cxnSpLocks/>
            <a:stCxn id="7" idx="3"/>
            <a:endCxn id="5" idx="2"/>
          </p:cNvCxnSpPr>
          <p:nvPr/>
        </p:nvCxnSpPr>
        <p:spPr bwMode="gray">
          <a:xfrm flipV="1">
            <a:off x="952156" y="2614734"/>
            <a:ext cx="1814649" cy="924914"/>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cxnSp>
        <p:nvCxnSpPr>
          <p:cNvPr id="43" name="Straight Connector 526">
            <a:extLst>
              <a:ext uri="{FF2B5EF4-FFF2-40B4-BE49-F238E27FC236}">
                <a16:creationId xmlns="" xmlns:a16="http://schemas.microsoft.com/office/drawing/2014/main" id="{10FAA0A6-F477-49FC-A05A-1F577F307F67}"/>
              </a:ext>
            </a:extLst>
          </p:cNvPr>
          <p:cNvCxnSpPr>
            <a:cxnSpLocks/>
            <a:stCxn id="9" idx="1"/>
            <a:endCxn id="5" idx="2"/>
          </p:cNvCxnSpPr>
          <p:nvPr/>
        </p:nvCxnSpPr>
        <p:spPr bwMode="gray">
          <a:xfrm flipH="1" flipV="1">
            <a:off x="2766805" y="2614734"/>
            <a:ext cx="605629" cy="924914"/>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46" name="Straight Connector 526">
            <a:extLst>
              <a:ext uri="{FF2B5EF4-FFF2-40B4-BE49-F238E27FC236}">
                <a16:creationId xmlns="" xmlns:a16="http://schemas.microsoft.com/office/drawing/2014/main" id="{10FAA0A6-F477-49FC-A05A-1F577F307F67}"/>
              </a:ext>
            </a:extLst>
          </p:cNvPr>
          <p:cNvCxnSpPr>
            <a:cxnSpLocks/>
            <a:stCxn id="10" idx="1"/>
            <a:endCxn id="5" idx="2"/>
          </p:cNvCxnSpPr>
          <p:nvPr/>
        </p:nvCxnSpPr>
        <p:spPr bwMode="gray">
          <a:xfrm flipH="1" flipV="1">
            <a:off x="2766805" y="2614734"/>
            <a:ext cx="1973545" cy="924914"/>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cxnSp>
        <p:nvCxnSpPr>
          <p:cNvPr id="49" name="Straight Connector 526">
            <a:extLst>
              <a:ext uri="{FF2B5EF4-FFF2-40B4-BE49-F238E27FC236}">
                <a16:creationId xmlns="" xmlns:a16="http://schemas.microsoft.com/office/drawing/2014/main" id="{10FAA0A6-F477-49FC-A05A-1F577F307F67}"/>
              </a:ext>
            </a:extLst>
          </p:cNvPr>
          <p:cNvCxnSpPr>
            <a:cxnSpLocks/>
            <a:stCxn id="11" idx="3"/>
            <a:endCxn id="5" idx="2"/>
          </p:cNvCxnSpPr>
          <p:nvPr/>
        </p:nvCxnSpPr>
        <p:spPr bwMode="gray">
          <a:xfrm flipV="1">
            <a:off x="952156" y="2614734"/>
            <a:ext cx="1814649" cy="1854063"/>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cxnSp>
        <p:nvCxnSpPr>
          <p:cNvPr id="52" name="Straight Connector 526">
            <a:extLst>
              <a:ext uri="{FF2B5EF4-FFF2-40B4-BE49-F238E27FC236}">
                <a16:creationId xmlns="" xmlns:a16="http://schemas.microsoft.com/office/drawing/2014/main" id="{10FAA0A6-F477-49FC-A05A-1F577F307F67}"/>
              </a:ext>
            </a:extLst>
          </p:cNvPr>
          <p:cNvCxnSpPr>
            <a:cxnSpLocks/>
            <a:stCxn id="12" idx="0"/>
            <a:endCxn id="5" idx="2"/>
          </p:cNvCxnSpPr>
          <p:nvPr/>
        </p:nvCxnSpPr>
        <p:spPr bwMode="gray">
          <a:xfrm flipV="1">
            <a:off x="2162295" y="2614734"/>
            <a:ext cx="604510" cy="1724686"/>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55" name="Straight Connector 526">
            <a:extLst>
              <a:ext uri="{FF2B5EF4-FFF2-40B4-BE49-F238E27FC236}">
                <a16:creationId xmlns="" xmlns:a16="http://schemas.microsoft.com/office/drawing/2014/main" id="{10FAA0A6-F477-49FC-A05A-1F577F307F67}"/>
              </a:ext>
            </a:extLst>
          </p:cNvPr>
          <p:cNvCxnSpPr>
            <a:cxnSpLocks/>
            <a:stCxn id="13" idx="1"/>
            <a:endCxn id="5" idx="2"/>
          </p:cNvCxnSpPr>
          <p:nvPr/>
        </p:nvCxnSpPr>
        <p:spPr bwMode="gray">
          <a:xfrm flipH="1" flipV="1">
            <a:off x="2766805" y="2614734"/>
            <a:ext cx="605629" cy="1854063"/>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58" name="Straight Connector 526">
            <a:extLst>
              <a:ext uri="{FF2B5EF4-FFF2-40B4-BE49-F238E27FC236}">
                <a16:creationId xmlns="" xmlns:a16="http://schemas.microsoft.com/office/drawing/2014/main" id="{10FAA0A6-F477-49FC-A05A-1F577F307F67}"/>
              </a:ext>
            </a:extLst>
          </p:cNvPr>
          <p:cNvCxnSpPr>
            <a:cxnSpLocks/>
            <a:stCxn id="14" idx="0"/>
            <a:endCxn id="5" idx="2"/>
          </p:cNvCxnSpPr>
          <p:nvPr/>
        </p:nvCxnSpPr>
        <p:spPr bwMode="gray">
          <a:xfrm flipH="1" flipV="1">
            <a:off x="2766805" y="2614734"/>
            <a:ext cx="2131322" cy="1724686"/>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sp>
        <p:nvSpPr>
          <p:cNvPr id="26" name="文本框 25"/>
          <p:cNvSpPr txBox="1"/>
          <p:nvPr/>
        </p:nvSpPr>
        <p:spPr bwMode="gray">
          <a:xfrm>
            <a:off x="1968171" y="3141757"/>
            <a:ext cx="388248"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7" name="文本框 26"/>
          <p:cNvSpPr txBox="1"/>
          <p:nvPr/>
        </p:nvSpPr>
        <p:spPr bwMode="gray">
          <a:xfrm>
            <a:off x="3336087" y="3141757"/>
            <a:ext cx="388248"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Tree>
    <p:extLst>
      <p:ext uri="{BB962C8B-B14F-4D97-AF65-F5344CB8AC3E}">
        <p14:creationId xmlns:p14="http://schemas.microsoft.com/office/powerpoint/2010/main" val="10119756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Huawei CloudWAN Solution Overview</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a:t>
            </a:r>
          </a:p>
          <a:p>
            <a:r>
              <a:rPr lang="en-US" b="1" dirty="0">
                <a:latin typeface="Huawei Sans" panose="020C0503030203020204" pitchFamily="34" charset="0"/>
                <a:sym typeface="Huawei Sans" panose="020C0503030203020204" pitchFamily="34" charset="0"/>
              </a:rPr>
              <a:t>Network Traffic Control</a:t>
            </a:r>
          </a:p>
          <a:p>
            <a:pPr lvl="1"/>
            <a:r>
              <a:rPr lang="en-US" dirty="0">
                <a:solidFill>
                  <a:schemeClr val="bg1">
                    <a:lumMod val="50000"/>
                  </a:schemeClr>
                </a:solidFill>
                <a:latin typeface="Huawei Sans" panose="020C0503030203020204" pitchFamily="34" charset="0"/>
                <a:sym typeface="Huawei Sans" panose="020C0503030203020204" pitchFamily="34" charset="0"/>
              </a:rPr>
              <a:t>Network Traffic Control Overview</a:t>
            </a:r>
          </a:p>
          <a:p>
            <a:pPr lvl="1"/>
            <a:r>
              <a:rPr lang="en-US" dirty="0">
                <a:solidFill>
                  <a:schemeClr val="bg1">
                    <a:lumMod val="50000"/>
                  </a:schemeClr>
                </a:solidFill>
                <a:latin typeface="Huawei Sans" panose="020C0503030203020204" pitchFamily="34" charset="0"/>
                <a:sym typeface="Huawei Sans" panose="020C0503030203020204" pitchFamily="34" charset="0"/>
              </a:rPr>
              <a:t>Network Information Collection</a:t>
            </a:r>
          </a:p>
          <a:p>
            <a:pPr lvl="1">
              <a:buSzPct val="60000"/>
              <a:buFont typeface="Wingdings" panose="05000000000000000000" pitchFamily="2" charset="2"/>
              <a:buChar char="n"/>
            </a:pPr>
            <a:r>
              <a:rPr lang="en-US" b="1" dirty="0">
                <a:latin typeface="Huawei Sans" panose="020C0503030203020204" pitchFamily="34" charset="0"/>
                <a:sym typeface="Huawei Sans" panose="020C0503030203020204" pitchFamily="34" charset="0"/>
              </a:rPr>
              <a:t>Path Optimization</a:t>
            </a:r>
          </a:p>
          <a:p>
            <a:r>
              <a:rPr lang="en-US" dirty="0">
                <a:solidFill>
                  <a:schemeClr val="bg1">
                    <a:lumMod val="50000"/>
                  </a:schemeClr>
                </a:solidFill>
                <a:latin typeface="Huawei Sans" panose="020C0503030203020204" pitchFamily="34" charset="0"/>
                <a:sym typeface="Huawei Sans" panose="020C0503030203020204" pitchFamily="34" charset="0"/>
              </a:rPr>
              <a:t>Network Performance Analysis</a:t>
            </a:r>
          </a:p>
        </p:txBody>
      </p:sp>
    </p:spTree>
    <p:extLst>
      <p:ext uri="{BB962C8B-B14F-4D97-AF65-F5344CB8AC3E}">
        <p14:creationId xmlns:p14="http://schemas.microsoft.com/office/powerpoint/2010/main" val="109189097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86652E-6129-4280-AC26-7AF9C6FE6861}"/>
              </a:ext>
            </a:extLst>
          </p:cNvPr>
          <p:cNvSpPr>
            <a:spLocks noGrp="1"/>
          </p:cNvSpPr>
          <p:nvPr>
            <p:ph type="title"/>
          </p:nvPr>
        </p:nvSpPr>
        <p:spPr/>
        <p:txBody>
          <a:bodyPr/>
          <a:lstStyle/>
          <a:p>
            <a:r>
              <a:rPr lang="en-US" smtClean="0"/>
              <a:t>Network Optimization Constraint Parameters and Optimization Policies</a:t>
            </a:r>
            <a:endParaRPr lang="en-US" dirty="0"/>
          </a:p>
        </p:txBody>
      </p:sp>
      <p:sp>
        <p:nvSpPr>
          <p:cNvPr id="3" name="文本占位符 2">
            <a:extLst>
              <a:ext uri="{FF2B5EF4-FFF2-40B4-BE49-F238E27FC236}">
                <a16:creationId xmlns="" xmlns:a16="http://schemas.microsoft.com/office/drawing/2014/main" id="{515A4D1A-12A4-4131-B40A-E9E8AD939D4F}"/>
              </a:ext>
            </a:extLst>
          </p:cNvPr>
          <p:cNvSpPr>
            <a:spLocks noGrp="1"/>
          </p:cNvSpPr>
          <p:nvPr>
            <p:ph type="body" sz="quarter" idx="10"/>
          </p:nvPr>
        </p:nvSpPr>
        <p:spPr>
          <a:xfrm>
            <a:off x="6095999" y="1484312"/>
            <a:ext cx="5653089" cy="4443243"/>
          </a:xfrm>
        </p:spPr>
        <p:txBody>
          <a:bodyPr/>
          <a:lstStyle/>
          <a:p>
            <a:r>
              <a:rPr lang="en-US" sz="1400" dirty="0" smtClean="0">
                <a:sym typeface="Huawei Sans" panose="020C0503030203020204" pitchFamily="34" charset="0"/>
              </a:rPr>
              <a:t>Optimization policies:</a:t>
            </a:r>
          </a:p>
          <a:p>
            <a:pPr lvl="1"/>
            <a:r>
              <a:rPr lang="en-US" sz="1200" dirty="0" smtClean="0">
                <a:sym typeface="Huawei Sans" panose="020C0503030203020204" pitchFamily="34" charset="0"/>
              </a:rPr>
              <a:t>Least cost: selects a path with the least cost among all paths that meet the specified constraints.</a:t>
            </a:r>
          </a:p>
          <a:p>
            <a:pPr lvl="1"/>
            <a:r>
              <a:rPr lang="en-US" sz="1200" dirty="0" smtClean="0">
                <a:sym typeface="Huawei Sans" panose="020C0503030203020204" pitchFamily="34" charset="0"/>
              </a:rPr>
              <a:t>Minimum delay: selects a path with the minimum delay among all paths that meet the specified constraints.</a:t>
            </a:r>
          </a:p>
          <a:p>
            <a:pPr lvl="1"/>
            <a:r>
              <a:rPr lang="en-US" sz="1200" dirty="0" err="1" smtClean="0">
                <a:sym typeface="Huawei Sans" panose="020C0503030203020204" pitchFamily="34" charset="0"/>
              </a:rPr>
              <a:t>Availability+least</a:t>
            </a:r>
            <a:r>
              <a:rPr lang="en-US" sz="1200" dirty="0" smtClean="0">
                <a:sym typeface="Huawei Sans" panose="020C0503030203020204" pitchFamily="34" charset="0"/>
              </a:rPr>
              <a:t> cost: selects a path with the maximum link availability and least cost among all paths that meet the specified constraints.</a:t>
            </a:r>
          </a:p>
          <a:p>
            <a:pPr lvl="1"/>
            <a:r>
              <a:rPr lang="en-US" sz="1200" dirty="0" err="1" smtClean="0">
                <a:sym typeface="Huawei Sans" panose="020C0503030203020204" pitchFamily="34" charset="0"/>
              </a:rPr>
              <a:t>Availability+minimum</a:t>
            </a:r>
            <a:r>
              <a:rPr lang="en-US" sz="1200" dirty="0" smtClean="0">
                <a:sym typeface="Huawei Sans" panose="020C0503030203020204" pitchFamily="34" charset="0"/>
              </a:rPr>
              <a:t> delay: selects a path with the maximum link availability and minimum delay among all paths that meet the specified constraints.</a:t>
            </a:r>
            <a:endParaRPr lang="en-US" sz="1200" dirty="0">
              <a:sym typeface="Huawei Sans" panose="020C0503030203020204" pitchFamily="34" charset="0"/>
            </a:endParaRPr>
          </a:p>
        </p:txBody>
      </p:sp>
      <p:graphicFrame>
        <p:nvGraphicFramePr>
          <p:cNvPr id="4" name="表格 4">
            <a:extLst>
              <a:ext uri="{FF2B5EF4-FFF2-40B4-BE49-F238E27FC236}">
                <a16:creationId xmlns="" xmlns:a16="http://schemas.microsoft.com/office/drawing/2014/main" id="{FF84BD90-24F6-4316-89A9-2CCBF083401F}"/>
              </a:ext>
            </a:extLst>
          </p:cNvPr>
          <p:cNvGraphicFramePr>
            <a:graphicFrameLocks noGrp="1"/>
          </p:cNvGraphicFramePr>
          <p:nvPr>
            <p:extLst>
              <p:ext uri="{D42A27DB-BD31-4B8C-83A1-F6EECF244321}">
                <p14:modId xmlns:p14="http://schemas.microsoft.com/office/powerpoint/2010/main" val="3449950284"/>
              </p:ext>
            </p:extLst>
          </p:nvPr>
        </p:nvGraphicFramePr>
        <p:xfrm>
          <a:off x="455613" y="1712288"/>
          <a:ext cx="5640387" cy="4278312"/>
        </p:xfrm>
        <a:graphic>
          <a:graphicData uri="http://schemas.openxmlformats.org/drawingml/2006/table">
            <a:tbl>
              <a:tblPr firstRow="1" bandRow="1">
                <a:tableStyleId>{72833802-FEF1-4C79-8D5D-14CF1EAF98D9}</a:tableStyleId>
              </a:tblPr>
              <a:tblGrid>
                <a:gridCol w="1242648">
                  <a:extLst>
                    <a:ext uri="{9D8B030D-6E8A-4147-A177-3AD203B41FA5}">
                      <a16:colId xmlns="" xmlns:a16="http://schemas.microsoft.com/office/drawing/2014/main" val="940669524"/>
                    </a:ext>
                  </a:extLst>
                </a:gridCol>
                <a:gridCol w="4397739">
                  <a:extLst>
                    <a:ext uri="{9D8B030D-6E8A-4147-A177-3AD203B41FA5}">
                      <a16:colId xmlns="" xmlns:a16="http://schemas.microsoft.com/office/drawing/2014/main" val="1813286976"/>
                    </a:ext>
                  </a:extLst>
                </a:gridCol>
              </a:tblGrid>
              <a:tr h="333316">
                <a:tc>
                  <a:txBody>
                    <a:bodyPr/>
                    <a:lstStyle/>
                    <a:p>
                      <a:pPr algn="ctr" fontAlgn="ctr"/>
                      <a:r>
                        <a:rPr lang="en-US" sz="15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Constraint</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5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3260786059"/>
                  </a:ext>
                </a:extLst>
              </a:tr>
              <a:tr h="849270">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Priority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specifies the priorities of different types of tunnels and enables a tunnel with a higher priority to preempt the bandwidth resources of a tunnel with a lower priority.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510292887"/>
                  </a:ext>
                </a:extLst>
              </a:tr>
              <a:tr h="465729">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Bandwidth</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based on tunnel bandwidth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828951619"/>
                  </a:ext>
                </a:extLst>
              </a:tr>
              <a:tr h="849270">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Hop count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based on hop count requirements. For example, the path length of an SR-TE tunnel is limited by the maximum stack depth (MSD) of the ingress node.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437967968"/>
                  </a:ext>
                </a:extLst>
              </a:tr>
              <a:tr h="657499">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Explicit path</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in either strict or loose mode. You can specify the links or nodes that are to be included or excluded.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608304242"/>
                  </a:ext>
                </a:extLst>
              </a:tr>
              <a:tr h="657499">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Delay threshold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within the threshold range specified for path computation.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212123952"/>
                  </a:ext>
                </a:extLst>
              </a:tr>
              <a:tr h="465729">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Affinity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supports the include-all, include-any, and exclude modes.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3402732"/>
                  </a:ext>
                </a:extLst>
              </a:tr>
            </a:tbl>
          </a:graphicData>
        </a:graphic>
      </p:graphicFrame>
      <mc:AlternateContent xmlns:mc="http://schemas.openxmlformats.org/markup-compatibility/2006" xmlns:a14="http://schemas.microsoft.com/office/drawing/2010/main">
        <mc:Choice Requires="a14">
          <p:sp>
            <p:nvSpPr>
              <p:cNvPr id="12" name="矩形 11"/>
              <p:cNvSpPr/>
              <p:nvPr/>
            </p:nvSpPr>
            <p:spPr>
              <a:xfrm>
                <a:off x="6940475" y="5378046"/>
                <a:ext cx="4685468" cy="549509"/>
              </a:xfrm>
              <a:prstGeom prst="rect">
                <a:avLst/>
              </a:prstGeom>
            </p:spPr>
            <p:txBody>
              <a:bodyPr wrap="square">
                <a:noAutofit/>
              </a:bodyPr>
              <a:lstStyle/>
              <a:p>
                <a:pPr fontAlgn="ctr"/>
                <a14:m>
                  <m:oMathPara xmlns:m="http://schemas.openxmlformats.org/officeDocument/2006/math">
                    <m:oMathParaPr>
                      <m:jc m:val="centerGroup"/>
                    </m:oMathParaPr>
                    <m:oMath xmlns:m="http://schemas.openxmlformats.org/officeDocument/2006/math">
                      <m:r>
                        <m:rPr>
                          <m:sty m:val="p"/>
                        </m:rPr>
                        <a:rPr lang="en-US" altLang="zh-CN" sz="1200" b="0" i="0" smtClean="0">
                          <a:latin typeface="Cambria Math" panose="02040503050406030204" pitchFamily="18" charset="0"/>
                          <a:sym typeface="Huawei Sans" panose="020C0503030203020204" pitchFamily="34" charset="0"/>
                        </a:rPr>
                        <m:t>Link</m:t>
                      </m:r>
                      <m:r>
                        <a:rPr lang="en-US" altLang="zh-CN" sz="1200" b="0" i="0" smtClean="0">
                          <a:latin typeface="Cambria Math" panose="02040503050406030204" pitchFamily="18" charset="0"/>
                          <a:sym typeface="Huawei Sans" panose="020C0503030203020204" pitchFamily="34" charset="0"/>
                        </a:rPr>
                        <m:t> </m:t>
                      </m:r>
                      <m:r>
                        <m:rPr>
                          <m:sty m:val="p"/>
                        </m:rPr>
                        <a:rPr lang="en-US" altLang="zh-CN" sz="1200" b="0" i="0" smtClean="0">
                          <a:latin typeface="Cambria Math" panose="02040503050406030204" pitchFamily="18" charset="0"/>
                          <a:sym typeface="Huawei Sans" panose="020C0503030203020204" pitchFamily="34" charset="0"/>
                        </a:rPr>
                        <m:t>availability</m:t>
                      </m:r>
                      <m:r>
                        <a:rPr lang="en-US" altLang="zh-CN" sz="1200" i="0">
                          <a:latin typeface="Cambria Math" panose="02040503050406030204" pitchFamily="18" charset="0"/>
                          <a:sym typeface="Huawei Sans" panose="020C0503030203020204" pitchFamily="34" charset="0"/>
                        </a:rPr>
                        <m:t>=</m:t>
                      </m:r>
                      <m:f>
                        <m:fPr>
                          <m:ctrlPr>
                            <a:rPr lang="en-US" altLang="zh-CN" sz="1200" i="1">
                              <a:latin typeface="Cambria Math" panose="02040503050406030204" pitchFamily="18" charset="0"/>
                              <a:sym typeface="Huawei Sans" panose="020C0503030203020204" pitchFamily="34" charset="0"/>
                            </a:rPr>
                          </m:ctrlPr>
                        </m:fPr>
                        <m:num>
                          <m:r>
                            <m:rPr>
                              <m:nor/>
                            </m:rPr>
                            <a:rPr lang="en-US" altLang="zh-CN" sz="1200">
                              <a:latin typeface="+mj-lt"/>
                            </a:rPr>
                            <m:t>Total</m:t>
                          </m:r>
                          <m:r>
                            <m:rPr>
                              <m:nor/>
                            </m:rPr>
                            <a:rPr lang="en-US" altLang="zh-CN" sz="1200">
                              <a:latin typeface="+mj-lt"/>
                            </a:rPr>
                            <m:t> </m:t>
                          </m:r>
                          <m:r>
                            <m:rPr>
                              <m:nor/>
                            </m:rPr>
                            <a:rPr lang="en-US" altLang="zh-CN" sz="1200">
                              <a:latin typeface="+mj-lt"/>
                            </a:rPr>
                            <m:t>statistical</m:t>
                          </m:r>
                          <m:r>
                            <m:rPr>
                              <m:nor/>
                            </m:rPr>
                            <a:rPr lang="en-US" altLang="zh-CN" sz="1200">
                              <a:latin typeface="+mj-lt"/>
                            </a:rPr>
                            <m:t> </m:t>
                          </m:r>
                          <m:r>
                            <m:rPr>
                              <m:nor/>
                            </m:rPr>
                            <a:rPr lang="en-US" altLang="zh-CN" sz="1200">
                              <a:latin typeface="+mj-lt"/>
                            </a:rPr>
                            <m:t>time</m:t>
                          </m:r>
                          <m:r>
                            <m:rPr>
                              <m:nor/>
                            </m:rPr>
                            <a:rPr lang="en-US" altLang="zh-CN" sz="1200" b="0" i="0" smtClean="0">
                              <a:latin typeface="+mj-lt"/>
                            </a:rPr>
                            <m:t> </m:t>
                          </m:r>
                          <m:r>
                            <m:rPr>
                              <m:nor/>
                            </m:rPr>
                            <a:rPr lang="en-US" altLang="zh-CN" sz="1200">
                              <a:latin typeface="+mj-lt"/>
                            </a:rPr>
                            <m:t>–</m:t>
                          </m:r>
                          <m:r>
                            <m:rPr>
                              <m:nor/>
                            </m:rPr>
                            <a:rPr lang="en-US" altLang="zh-CN" sz="1200" b="0" i="0" smtClean="0">
                              <a:latin typeface="+mj-lt"/>
                            </a:rPr>
                            <m:t> </m:t>
                          </m:r>
                          <m:r>
                            <m:rPr>
                              <m:nor/>
                            </m:rPr>
                            <a:rPr lang="en-US" altLang="zh-CN" sz="1200" b="0" i="0" smtClean="0">
                              <a:latin typeface="+mj-lt"/>
                            </a:rPr>
                            <m:t>Total</m:t>
                          </m:r>
                          <m:r>
                            <m:rPr>
                              <m:nor/>
                            </m:rPr>
                            <a:rPr lang="en-US" altLang="zh-CN" sz="1200">
                              <a:latin typeface="+mj-lt"/>
                            </a:rPr>
                            <m:t> </m:t>
                          </m:r>
                          <m:r>
                            <m:rPr>
                              <m:nor/>
                            </m:rPr>
                            <a:rPr lang="en-US" altLang="zh-CN" sz="1200">
                              <a:latin typeface="+mj-lt"/>
                            </a:rPr>
                            <m:t>link</m:t>
                          </m:r>
                          <m:r>
                            <m:rPr>
                              <m:nor/>
                            </m:rPr>
                            <a:rPr lang="en-US" altLang="zh-CN" sz="1200">
                              <a:latin typeface="+mj-lt"/>
                            </a:rPr>
                            <m:t> </m:t>
                          </m:r>
                          <m:r>
                            <m:rPr>
                              <m:nor/>
                            </m:rPr>
                            <a:rPr lang="en-US" altLang="zh-CN" sz="1200">
                              <a:latin typeface="+mj-lt"/>
                            </a:rPr>
                            <m:t>fault</m:t>
                          </m:r>
                          <m:r>
                            <m:rPr>
                              <m:nor/>
                            </m:rPr>
                            <a:rPr lang="en-US" altLang="zh-CN" sz="1200">
                              <a:latin typeface="+mj-lt"/>
                            </a:rPr>
                            <m:t> </m:t>
                          </m:r>
                          <m:r>
                            <m:rPr>
                              <m:nor/>
                            </m:rPr>
                            <a:rPr lang="en-US" altLang="zh-CN" sz="1200">
                              <a:latin typeface="+mj-lt"/>
                            </a:rPr>
                            <m:t>time</m:t>
                          </m:r>
                        </m:num>
                        <m:den>
                          <m:r>
                            <m:rPr>
                              <m:nor/>
                            </m:rPr>
                            <a:rPr lang="en-US" altLang="zh-CN" sz="1200">
                              <a:latin typeface="+mj-lt"/>
                            </a:rPr>
                            <m:t>Total</m:t>
                          </m:r>
                          <m:r>
                            <m:rPr>
                              <m:nor/>
                            </m:rPr>
                            <a:rPr lang="en-US" altLang="zh-CN" sz="1200">
                              <a:latin typeface="+mj-lt"/>
                            </a:rPr>
                            <m:t> </m:t>
                          </m:r>
                          <m:r>
                            <m:rPr>
                              <m:nor/>
                            </m:rPr>
                            <a:rPr lang="en-US" altLang="zh-CN" sz="1200">
                              <a:latin typeface="+mj-lt"/>
                            </a:rPr>
                            <m:t>statistical</m:t>
                          </m:r>
                          <m:r>
                            <m:rPr>
                              <m:nor/>
                            </m:rPr>
                            <a:rPr lang="en-US" altLang="zh-CN" sz="1200">
                              <a:latin typeface="+mj-lt"/>
                            </a:rPr>
                            <m:t> </m:t>
                          </m:r>
                          <m:r>
                            <m:rPr>
                              <m:nor/>
                            </m:rPr>
                            <a:rPr lang="en-US" altLang="zh-CN" sz="1200">
                              <a:latin typeface="+mj-lt"/>
                            </a:rPr>
                            <m:t>time</m:t>
                          </m:r>
                        </m:den>
                      </m:f>
                    </m:oMath>
                  </m:oMathPara>
                </a14:m>
                <a:endParaRPr lang="en-US" sz="1200" dirty="0">
                  <a:latin typeface="+mj-lt"/>
                </a:endParaRPr>
              </a:p>
            </p:txBody>
          </p:sp>
        </mc:Choice>
        <mc:Fallback xmlns="">
          <p:sp>
            <p:nvSpPr>
              <p:cNvPr id="12" name="矩形 11"/>
              <p:cNvSpPr>
                <a:spLocks noRot="1" noChangeAspect="1" noMove="1" noResize="1" noEditPoints="1" noAdjustHandles="1" noChangeArrowheads="1" noChangeShapeType="1" noTextEdit="1"/>
              </p:cNvSpPr>
              <p:nvPr/>
            </p:nvSpPr>
            <p:spPr>
              <a:xfrm>
                <a:off x="6940475" y="5378046"/>
                <a:ext cx="4685468" cy="549509"/>
              </a:xfrm>
              <a:prstGeom prst="rect">
                <a:avLst/>
              </a:prstGeom>
              <a:blipFill rotWithShape="0">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028197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Overview of Controller-based Optimization</a:t>
            </a:r>
            <a:endParaRPr lang="en-US" dirty="0"/>
          </a:p>
        </p:txBody>
      </p:sp>
      <p:sp>
        <p:nvSpPr>
          <p:cNvPr id="3" name="文本占位符 2"/>
          <p:cNvSpPr>
            <a:spLocks noGrp="1"/>
          </p:cNvSpPr>
          <p:nvPr>
            <p:ph type="body" sz="quarter" idx="10"/>
          </p:nvPr>
        </p:nvSpPr>
        <p:spPr>
          <a:xfrm>
            <a:off x="455612" y="1052514"/>
            <a:ext cx="11293476" cy="4875042"/>
          </a:xfrm>
        </p:spPr>
        <p:txBody>
          <a:bodyPr/>
          <a:lstStyle/>
          <a:p>
            <a:pPr>
              <a:lnSpc>
                <a:spcPct val="100000"/>
              </a:lnSpc>
            </a:pPr>
            <a:r>
              <a:rPr lang="en-US" sz="1400" dirty="0" smtClean="0">
                <a:sym typeface="Huawei Sans" panose="020C0503030203020204" pitchFamily="34" charset="0"/>
              </a:rPr>
              <a:t>Generally speaking, optimization is to optimize service paths (LSPs). LSPs are logical paths and can be considered as tunnels, whereas links are physical paths. One link can carry multiple tunnels, and each tunnel (LSP) corresponds to a service. Therefore, service paths can be changed based on either links or tunnels:</a:t>
            </a:r>
          </a:p>
          <a:p>
            <a:pPr lvl="1">
              <a:lnSpc>
                <a:spcPct val="100000"/>
              </a:lnSpc>
            </a:pPr>
            <a:r>
              <a:rPr lang="en-US" sz="1200" dirty="0" smtClean="0">
                <a:sym typeface="Huawei Sans" panose="020C0503030203020204" pitchFamily="34" charset="0"/>
              </a:rPr>
              <a:t>Link optimization: When one or more links are selected for optimization, all LSPs carried by the selected links are involved in path computation.</a:t>
            </a:r>
          </a:p>
          <a:p>
            <a:pPr lvl="1">
              <a:lnSpc>
                <a:spcPct val="100000"/>
              </a:lnSpc>
            </a:pPr>
            <a:r>
              <a:rPr lang="en-US" sz="1200" dirty="0" smtClean="0">
                <a:sym typeface="Huawei Sans" panose="020C0503030203020204" pitchFamily="34" charset="0"/>
              </a:rPr>
              <a:t>Tunnel optimization: When one or more tunnels are selected for optimization, the LSPs corresponding to the selected tunnels are involved in path computation.</a:t>
            </a:r>
          </a:p>
          <a:p>
            <a:pPr>
              <a:lnSpc>
                <a:spcPct val="100000"/>
              </a:lnSpc>
            </a:pPr>
            <a:r>
              <a:rPr lang="en-US" sz="1400" dirty="0" smtClean="0"/>
              <a:t>The optimization solution supports both automatic and manual optimization:</a:t>
            </a:r>
          </a:p>
          <a:p>
            <a:pPr lvl="1">
              <a:lnSpc>
                <a:spcPct val="100000"/>
              </a:lnSpc>
            </a:pPr>
            <a:r>
              <a:rPr lang="en-US" sz="1200" dirty="0" smtClean="0">
                <a:sym typeface="Huawei Sans" panose="020C0503030203020204" pitchFamily="34" charset="0"/>
              </a:rPr>
              <a:t>In an automatic optimization scenario, traffic is automatically analyzed, and the optimization is automatically performed at scheduled times.</a:t>
            </a:r>
          </a:p>
          <a:p>
            <a:pPr lvl="1">
              <a:lnSpc>
                <a:spcPct val="100000"/>
              </a:lnSpc>
            </a:pPr>
            <a:r>
              <a:rPr lang="en-US" sz="1200" dirty="0" smtClean="0">
                <a:sym typeface="Huawei Sans" panose="020C0503030203020204" pitchFamily="34" charset="0"/>
              </a:rPr>
              <a:t>In a manual optimization scenario, traffic is manually optimized on demand based on network conditions.</a:t>
            </a:r>
          </a:p>
          <a:p>
            <a:pPr>
              <a:lnSpc>
                <a:spcPct val="100000"/>
              </a:lnSpc>
            </a:pPr>
            <a:r>
              <a:rPr lang="en-US" sz="1400" dirty="0" smtClean="0">
                <a:sym typeface="Huawei Sans" panose="020C0503030203020204" pitchFamily="34" charset="0"/>
              </a:rPr>
              <a:t>According to the optimization scope, optimization can be classified into the following two types:</a:t>
            </a:r>
          </a:p>
          <a:p>
            <a:pPr lvl="1">
              <a:lnSpc>
                <a:spcPct val="100000"/>
              </a:lnSpc>
            </a:pPr>
            <a:r>
              <a:rPr lang="en-US" sz="1200" dirty="0" smtClean="0">
                <a:sym typeface="Huawei Sans" panose="020C0503030203020204" pitchFamily="34" charset="0"/>
              </a:rPr>
              <a:t>Local optimization: optimizes specified tunnels or links.</a:t>
            </a:r>
          </a:p>
          <a:p>
            <a:pPr lvl="1">
              <a:lnSpc>
                <a:spcPct val="100000"/>
              </a:lnSpc>
            </a:pPr>
            <a:r>
              <a:rPr lang="en-US" sz="1200" dirty="0" smtClean="0">
                <a:sym typeface="Huawei Sans" panose="020C0503030203020204" pitchFamily="34" charset="0"/>
              </a:rPr>
              <a:t>Global optimization: optimizes all tunnels or links.</a:t>
            </a:r>
            <a:endParaRPr lang="en-US" sz="1200" dirty="0">
              <a:sym typeface="Huawei Sans" panose="020C0503030203020204" pitchFamily="34" charset="0"/>
            </a:endParaRPr>
          </a:p>
        </p:txBody>
      </p:sp>
      <p:sp>
        <p:nvSpPr>
          <p:cNvPr id="5" name="文本框 4"/>
          <p:cNvSpPr txBox="1"/>
          <p:nvPr/>
        </p:nvSpPr>
        <p:spPr>
          <a:xfrm>
            <a:off x="6710709" y="3716338"/>
            <a:ext cx="4674446" cy="373577"/>
          </a:xfrm>
          <a:prstGeom prst="roundRect">
            <a:avLst/>
          </a:prstGeom>
          <a:solidFill>
            <a:srgbClr val="30B5C5"/>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optimization</a:t>
            </a:r>
          </a:p>
        </p:txBody>
      </p:sp>
      <p:sp>
        <p:nvSpPr>
          <p:cNvPr id="6" name="文本框 5"/>
          <p:cNvSpPr txBox="1"/>
          <p:nvPr/>
        </p:nvSpPr>
        <p:spPr>
          <a:xfrm>
            <a:off x="6875414" y="4471685"/>
            <a:ext cx="2160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optimization</a:t>
            </a:r>
          </a:p>
        </p:txBody>
      </p:sp>
      <p:sp>
        <p:nvSpPr>
          <p:cNvPr id="7" name="文本框 6"/>
          <p:cNvSpPr txBox="1"/>
          <p:nvPr/>
        </p:nvSpPr>
        <p:spPr>
          <a:xfrm>
            <a:off x="9302545" y="4471685"/>
            <a:ext cx="1980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Optimization</a:t>
            </a:r>
          </a:p>
        </p:txBody>
      </p:sp>
      <p:sp>
        <p:nvSpPr>
          <p:cNvPr id="9" name="文本框 8"/>
          <p:cNvSpPr txBox="1"/>
          <p:nvPr/>
        </p:nvSpPr>
        <p:spPr>
          <a:xfrm>
            <a:off x="6875414" y="4995493"/>
            <a:ext cx="2160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Automatic optimization</a:t>
            </a:r>
          </a:p>
        </p:txBody>
      </p:sp>
      <p:sp>
        <p:nvSpPr>
          <p:cNvPr id="10" name="文本框 9"/>
          <p:cNvSpPr txBox="1"/>
          <p:nvPr/>
        </p:nvSpPr>
        <p:spPr>
          <a:xfrm>
            <a:off x="9302545" y="4995493"/>
            <a:ext cx="1980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Manual optimization</a:t>
            </a:r>
          </a:p>
        </p:txBody>
      </p:sp>
      <p:sp>
        <p:nvSpPr>
          <p:cNvPr id="12" name="文本框 11"/>
          <p:cNvSpPr txBox="1"/>
          <p:nvPr/>
        </p:nvSpPr>
        <p:spPr>
          <a:xfrm>
            <a:off x="6875414" y="5519300"/>
            <a:ext cx="2160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Global optimization</a:t>
            </a:r>
          </a:p>
        </p:txBody>
      </p:sp>
      <p:sp>
        <p:nvSpPr>
          <p:cNvPr id="13" name="文本框 12"/>
          <p:cNvSpPr txBox="1"/>
          <p:nvPr/>
        </p:nvSpPr>
        <p:spPr>
          <a:xfrm>
            <a:off x="9302545" y="5519300"/>
            <a:ext cx="1980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Local optimization</a:t>
            </a:r>
          </a:p>
        </p:txBody>
      </p:sp>
      <p:sp>
        <p:nvSpPr>
          <p:cNvPr id="14" name="矩形 13"/>
          <p:cNvSpPr/>
          <p:nvPr/>
        </p:nvSpPr>
        <p:spPr>
          <a:xfrm>
            <a:off x="6710709" y="4254570"/>
            <a:ext cx="4674446" cy="178093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020980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Example for Optimizing a Single Tunnel (Based on the Least Cost Policy)</a:t>
            </a:r>
            <a:endParaRPr lang="en-US" dirty="0"/>
          </a:p>
        </p:txBody>
      </p:sp>
      <p:sp>
        <p:nvSpPr>
          <p:cNvPr id="4" name="文本占位符 3"/>
          <p:cNvSpPr>
            <a:spLocks noGrp="1"/>
          </p:cNvSpPr>
          <p:nvPr>
            <p:ph type="body" sz="quarter" idx="10"/>
          </p:nvPr>
        </p:nvSpPr>
        <p:spPr>
          <a:xfrm>
            <a:off x="6081910" y="1668081"/>
            <a:ext cx="5653088" cy="3093775"/>
          </a:xfrm>
        </p:spPr>
        <p:txBody>
          <a:bodyPr/>
          <a:lstStyle/>
          <a:p>
            <a:pPr marL="0" indent="0">
              <a:buNone/>
            </a:pPr>
            <a:r>
              <a:rPr lang="en-US" altLang="zh-CN" sz="1600" dirty="0">
                <a:sym typeface="Huawei Sans" panose="020C0503030203020204" pitchFamily="34" charset="0"/>
              </a:rPr>
              <a:t>An SRv6 Policy tunnel is established between PE1 and PE4. As services increase, the bandwidth usage of the link between P1 and P2 reaches 80%, which exceeds the preset optimization threshold 60%. In this case, some service traffic needs to be diverted to other links</a:t>
            </a:r>
            <a:r>
              <a:rPr lang="en-US" altLang="zh-CN" sz="1600" dirty="0" smtClean="0">
                <a:sym typeface="Huawei Sans" panose="020C0503030203020204" pitchFamily="34" charset="0"/>
              </a:rPr>
              <a:t>.</a:t>
            </a:r>
          </a:p>
          <a:p>
            <a:r>
              <a:rPr lang="en-US" sz="1600" dirty="0" smtClean="0">
                <a:sym typeface="Huawei Sans" panose="020C0503030203020204" pitchFamily="34" charset="0"/>
              </a:rPr>
              <a:t>Before optimization, the path is PE1-P1-P2-PE2-PE4.</a:t>
            </a:r>
          </a:p>
          <a:p>
            <a:r>
              <a:rPr lang="en-US" sz="1600" dirty="0" smtClean="0">
                <a:sym typeface="Huawei Sans" panose="020C0503030203020204" pitchFamily="34" charset="0"/>
              </a:rPr>
              <a:t>Path optimization is performed based on the least cost policy.</a:t>
            </a:r>
          </a:p>
          <a:p>
            <a:r>
              <a:rPr lang="en-US" sz="1600" dirty="0" smtClean="0">
                <a:sym typeface="Huawei Sans" panose="020C0503030203020204" pitchFamily="34" charset="0"/>
              </a:rPr>
              <a:t>After optimization, the path is PE1-PE3-P3-P4-PE4.</a:t>
            </a:r>
          </a:p>
          <a:p>
            <a:endParaRPr lang="en-US" altLang="zh-CN" sz="1600" dirty="0">
              <a:sym typeface="Huawei Sans" panose="020C0503030203020204" pitchFamily="34" charset="0"/>
            </a:endParaRPr>
          </a:p>
        </p:txBody>
      </p:sp>
      <p:grpSp>
        <p:nvGrpSpPr>
          <p:cNvPr id="13" name="组合 12"/>
          <p:cNvGrpSpPr/>
          <p:nvPr/>
        </p:nvGrpSpPr>
        <p:grpSpPr>
          <a:xfrm>
            <a:off x="596900" y="1506740"/>
            <a:ext cx="4836841" cy="2193519"/>
            <a:chOff x="534258" y="1425445"/>
            <a:chExt cx="4836841" cy="2193519"/>
          </a:xfrm>
        </p:grpSpPr>
        <p:pic>
          <p:nvPicPr>
            <p:cNvPr id="5" name="图片 4">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1693959"/>
              <a:ext cx="315554" cy="258754"/>
            </a:xfrm>
            <a:prstGeom prst="rect">
              <a:avLst/>
            </a:prstGeom>
          </p:spPr>
        </p:pic>
        <p:pic>
          <p:nvPicPr>
            <p:cNvPr id="6" name="图片 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1693959"/>
              <a:ext cx="315554" cy="258754"/>
            </a:xfrm>
            <a:prstGeom prst="rect">
              <a:avLst/>
            </a:prstGeom>
          </p:spPr>
        </p:pic>
        <p:pic>
          <p:nvPicPr>
            <p:cNvPr id="7" name="图片 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1693959"/>
              <a:ext cx="315554" cy="258754"/>
            </a:xfrm>
            <a:prstGeom prst="rect">
              <a:avLst/>
            </a:prstGeom>
          </p:spPr>
        </p:pic>
        <p:pic>
          <p:nvPicPr>
            <p:cNvPr id="8" name="图片 7">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1693959"/>
              <a:ext cx="315554" cy="258754"/>
            </a:xfrm>
            <a:prstGeom prst="rect">
              <a:avLst/>
            </a:prstGeom>
          </p:spPr>
        </p:pic>
        <p:pic>
          <p:nvPicPr>
            <p:cNvPr id="9" name="图片 8">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2623108"/>
              <a:ext cx="315554" cy="258754"/>
            </a:xfrm>
            <a:prstGeom prst="rect">
              <a:avLst/>
            </a:prstGeom>
          </p:spPr>
        </p:pic>
        <p:pic>
          <p:nvPicPr>
            <p:cNvPr id="10" name="图片 9">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2623108"/>
              <a:ext cx="315554" cy="258754"/>
            </a:xfrm>
            <a:prstGeom prst="rect">
              <a:avLst/>
            </a:prstGeom>
          </p:spPr>
        </p:pic>
        <p:pic>
          <p:nvPicPr>
            <p:cNvPr id="11" name="图片 10">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2623108"/>
              <a:ext cx="315554" cy="258754"/>
            </a:xfrm>
            <a:prstGeom prst="rect">
              <a:avLst/>
            </a:prstGeom>
          </p:spPr>
        </p:pic>
        <p:pic>
          <p:nvPicPr>
            <p:cNvPr id="12" name="图片 1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2623108"/>
              <a:ext cx="315554" cy="258754"/>
            </a:xfrm>
            <a:prstGeom prst="rect">
              <a:avLst/>
            </a:prstGeom>
          </p:spPr>
        </p:pic>
        <p:cxnSp>
          <p:nvCxnSpPr>
            <p:cNvPr id="14" name="直接连接符 13"/>
            <p:cNvCxnSpPr>
              <a:stCxn id="5" idx="3"/>
              <a:endCxn id="6" idx="1"/>
            </p:cNvCxnSpPr>
            <p:nvPr/>
          </p:nvCxnSpPr>
          <p:spPr>
            <a:xfrm>
              <a:off x="935050"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3"/>
              <a:endCxn id="7" idx="1"/>
            </p:cNvCxnSpPr>
            <p:nvPr/>
          </p:nvCxnSpPr>
          <p:spPr>
            <a:xfrm>
              <a:off x="2302966" y="1823336"/>
              <a:ext cx="1052362" cy="0"/>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 idx="3"/>
              <a:endCxn id="8" idx="1"/>
            </p:cNvCxnSpPr>
            <p:nvPr/>
          </p:nvCxnSpPr>
          <p:spPr>
            <a:xfrm>
              <a:off x="3670882"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3"/>
              <a:endCxn id="10" idx="1"/>
            </p:cNvCxnSpPr>
            <p:nvPr/>
          </p:nvCxnSpPr>
          <p:spPr>
            <a:xfrm>
              <a:off x="935050"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0" idx="3"/>
              <a:endCxn id="11" idx="1"/>
            </p:cNvCxnSpPr>
            <p:nvPr/>
          </p:nvCxnSpPr>
          <p:spPr>
            <a:xfrm>
              <a:off x="2302966"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1" idx="3"/>
              <a:endCxn id="12" idx="1"/>
            </p:cNvCxnSpPr>
            <p:nvPr/>
          </p:nvCxnSpPr>
          <p:spPr>
            <a:xfrm>
              <a:off x="3670882"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5" idx="2"/>
              <a:endCxn id="9" idx="0"/>
            </p:cNvCxnSpPr>
            <p:nvPr/>
          </p:nvCxnSpPr>
          <p:spPr>
            <a:xfrm>
              <a:off x="777273"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 idx="2"/>
              <a:endCxn id="10" idx="0"/>
            </p:cNvCxnSpPr>
            <p:nvPr/>
          </p:nvCxnSpPr>
          <p:spPr>
            <a:xfrm>
              <a:off x="2145189"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7" idx="2"/>
              <a:endCxn id="11" idx="0"/>
            </p:cNvCxnSpPr>
            <p:nvPr/>
          </p:nvCxnSpPr>
          <p:spPr>
            <a:xfrm>
              <a:off x="3513105"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8" idx="2"/>
              <a:endCxn id="12" idx="0"/>
            </p:cNvCxnSpPr>
            <p:nvPr/>
          </p:nvCxnSpPr>
          <p:spPr>
            <a:xfrm>
              <a:off x="4881021"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534258"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1" name="文本框 60"/>
            <p:cNvSpPr txBox="1"/>
            <p:nvPr/>
          </p:nvSpPr>
          <p:spPr>
            <a:xfrm>
              <a:off x="1951065"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2" name="文本框 61"/>
            <p:cNvSpPr txBox="1"/>
            <p:nvPr/>
          </p:nvSpPr>
          <p:spPr>
            <a:xfrm>
              <a:off x="3318981"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3" name="文本框 62"/>
            <p:cNvSpPr txBox="1"/>
            <p:nvPr/>
          </p:nvSpPr>
          <p:spPr>
            <a:xfrm>
              <a:off x="4638006"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82" name="文本框 81"/>
            <p:cNvSpPr txBox="1"/>
            <p:nvPr/>
          </p:nvSpPr>
          <p:spPr>
            <a:xfrm>
              <a:off x="534258"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83" name="文本框 82"/>
            <p:cNvSpPr txBox="1"/>
            <p:nvPr/>
          </p:nvSpPr>
          <p:spPr>
            <a:xfrm>
              <a:off x="1951065"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84" name="文本框 83"/>
            <p:cNvSpPr txBox="1"/>
            <p:nvPr/>
          </p:nvSpPr>
          <p:spPr>
            <a:xfrm>
              <a:off x="3318981"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85" name="文本框 84"/>
            <p:cNvSpPr txBox="1"/>
            <p:nvPr/>
          </p:nvSpPr>
          <p:spPr>
            <a:xfrm>
              <a:off x="4638006"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6" name="文本框 15"/>
            <p:cNvSpPr txBox="1"/>
            <p:nvPr/>
          </p:nvSpPr>
          <p:spPr>
            <a:xfrm>
              <a:off x="717599"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64" name="文本框 63"/>
            <p:cNvSpPr txBox="1"/>
            <p:nvPr/>
          </p:nvSpPr>
          <p:spPr>
            <a:xfrm>
              <a:off x="2145991"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a:t>
              </a:r>
            </a:p>
          </p:txBody>
        </p:sp>
        <p:sp>
          <p:nvSpPr>
            <p:cNvPr id="65" name="文本框 64"/>
            <p:cNvSpPr txBox="1"/>
            <p:nvPr/>
          </p:nvSpPr>
          <p:spPr>
            <a:xfrm>
              <a:off x="3513907"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80</a:t>
              </a:r>
            </a:p>
          </p:txBody>
        </p:sp>
        <p:sp>
          <p:nvSpPr>
            <p:cNvPr id="66" name="文本框 65"/>
            <p:cNvSpPr txBox="1"/>
            <p:nvPr/>
          </p:nvSpPr>
          <p:spPr>
            <a:xfrm>
              <a:off x="4883465" y="2147147"/>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67" name="文本框 66"/>
            <p:cNvSpPr txBox="1"/>
            <p:nvPr/>
          </p:nvSpPr>
          <p:spPr>
            <a:xfrm>
              <a:off x="1194494"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68" name="文本框 67"/>
            <p:cNvSpPr txBox="1"/>
            <p:nvPr/>
          </p:nvSpPr>
          <p:spPr>
            <a:xfrm>
              <a:off x="2640618"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69" name="文本框 68"/>
            <p:cNvSpPr txBox="1"/>
            <p:nvPr/>
          </p:nvSpPr>
          <p:spPr>
            <a:xfrm>
              <a:off x="4008585"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70" name="文本框 69"/>
            <p:cNvSpPr txBox="1"/>
            <p:nvPr/>
          </p:nvSpPr>
          <p:spPr>
            <a:xfrm>
              <a:off x="1194494"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71" name="文本框 70"/>
            <p:cNvSpPr txBox="1"/>
            <p:nvPr/>
          </p:nvSpPr>
          <p:spPr>
            <a:xfrm>
              <a:off x="2640618"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72" name="文本框 71"/>
            <p:cNvSpPr txBox="1"/>
            <p:nvPr/>
          </p:nvSpPr>
          <p:spPr>
            <a:xfrm>
              <a:off x="4008585"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73" name="任意多边形 72"/>
            <p:cNvSpPr/>
            <p:nvPr/>
          </p:nvSpPr>
          <p:spPr>
            <a:xfrm>
              <a:off x="2101283"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a:xfrm>
              <a:off x="2766404" y="3311187"/>
              <a:ext cx="75373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19" name="任意多边形 18"/>
            <p:cNvSpPr/>
            <p:nvPr/>
          </p:nvSpPr>
          <p:spPr>
            <a:xfrm>
              <a:off x="641268" y="2040775"/>
              <a:ext cx="4667002" cy="593766"/>
            </a:xfrm>
            <a:custGeom>
              <a:avLst/>
              <a:gdLst>
                <a:gd name="connsiteX0" fmla="*/ 0 w 4667002"/>
                <a:gd name="connsiteY0" fmla="*/ 0 h 593766"/>
                <a:gd name="connsiteX1" fmla="*/ 4144488 w 4667002"/>
                <a:gd name="connsiteY1" fmla="*/ 0 h 593766"/>
                <a:gd name="connsiteX2" fmla="*/ 4144488 w 4667002"/>
                <a:gd name="connsiteY2" fmla="*/ 593766 h 593766"/>
                <a:gd name="connsiteX3" fmla="*/ 4667002 w 4667002"/>
                <a:gd name="connsiteY3" fmla="*/ 593766 h 593766"/>
              </a:gdLst>
              <a:ahLst/>
              <a:cxnLst>
                <a:cxn ang="0">
                  <a:pos x="connsiteX0" y="connsiteY0"/>
                </a:cxn>
                <a:cxn ang="0">
                  <a:pos x="connsiteX1" y="connsiteY1"/>
                </a:cxn>
                <a:cxn ang="0">
                  <a:pos x="connsiteX2" y="connsiteY2"/>
                </a:cxn>
                <a:cxn ang="0">
                  <a:pos x="connsiteX3" y="connsiteY3"/>
                </a:cxn>
              </a:cxnLst>
              <a:rect l="l" t="t" r="r" b="b"/>
              <a:pathLst>
                <a:path w="4667002" h="593766">
                  <a:moveTo>
                    <a:pt x="0" y="0"/>
                  </a:moveTo>
                  <a:lnTo>
                    <a:pt x="4144488" y="0"/>
                  </a:lnTo>
                  <a:lnTo>
                    <a:pt x="4144488" y="593766"/>
                  </a:lnTo>
                  <a:lnTo>
                    <a:pt x="4667002" y="593766"/>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 name="组合 1"/>
          <p:cNvGrpSpPr/>
          <p:nvPr/>
        </p:nvGrpSpPr>
        <p:grpSpPr>
          <a:xfrm>
            <a:off x="596900" y="4004081"/>
            <a:ext cx="4836841" cy="2193519"/>
            <a:chOff x="534258" y="3999006"/>
            <a:chExt cx="4836841" cy="2193519"/>
          </a:xfrm>
        </p:grpSpPr>
        <p:pic>
          <p:nvPicPr>
            <p:cNvPr id="79" name="图片 78">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4267520"/>
              <a:ext cx="315554" cy="258754"/>
            </a:xfrm>
            <a:prstGeom prst="rect">
              <a:avLst/>
            </a:prstGeom>
          </p:spPr>
        </p:pic>
        <p:pic>
          <p:nvPicPr>
            <p:cNvPr id="80" name="图片 79">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4267520"/>
              <a:ext cx="315554" cy="258754"/>
            </a:xfrm>
            <a:prstGeom prst="rect">
              <a:avLst/>
            </a:prstGeom>
          </p:spPr>
        </p:pic>
        <p:pic>
          <p:nvPicPr>
            <p:cNvPr id="81" name="图片 80">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4267520"/>
              <a:ext cx="315554" cy="258754"/>
            </a:xfrm>
            <a:prstGeom prst="rect">
              <a:avLst/>
            </a:prstGeom>
          </p:spPr>
        </p:pic>
        <p:pic>
          <p:nvPicPr>
            <p:cNvPr id="113" name="图片 112">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4267520"/>
              <a:ext cx="315554" cy="258754"/>
            </a:xfrm>
            <a:prstGeom prst="rect">
              <a:avLst/>
            </a:prstGeom>
          </p:spPr>
        </p:pic>
        <p:pic>
          <p:nvPicPr>
            <p:cNvPr id="114" name="图片 113">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5196669"/>
              <a:ext cx="315554" cy="258754"/>
            </a:xfrm>
            <a:prstGeom prst="rect">
              <a:avLst/>
            </a:prstGeom>
          </p:spPr>
        </p:pic>
        <p:pic>
          <p:nvPicPr>
            <p:cNvPr id="115" name="图片 114">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5196669"/>
              <a:ext cx="315554" cy="258754"/>
            </a:xfrm>
            <a:prstGeom prst="rect">
              <a:avLst/>
            </a:prstGeom>
          </p:spPr>
        </p:pic>
        <p:pic>
          <p:nvPicPr>
            <p:cNvPr id="116" name="图片 11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5196669"/>
              <a:ext cx="315554" cy="258754"/>
            </a:xfrm>
            <a:prstGeom prst="rect">
              <a:avLst/>
            </a:prstGeom>
          </p:spPr>
        </p:pic>
        <p:pic>
          <p:nvPicPr>
            <p:cNvPr id="117" name="图片 11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5196669"/>
              <a:ext cx="315554" cy="258754"/>
            </a:xfrm>
            <a:prstGeom prst="rect">
              <a:avLst/>
            </a:prstGeom>
          </p:spPr>
        </p:pic>
        <p:cxnSp>
          <p:nvCxnSpPr>
            <p:cNvPr id="118" name="直接连接符 117"/>
            <p:cNvCxnSpPr>
              <a:stCxn id="79" idx="3"/>
              <a:endCxn id="80" idx="1"/>
            </p:cNvCxnSpPr>
            <p:nvPr/>
          </p:nvCxnSpPr>
          <p:spPr>
            <a:xfrm>
              <a:off x="935050" y="43968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80" idx="3"/>
              <a:endCxn id="81" idx="1"/>
            </p:cNvCxnSpPr>
            <p:nvPr/>
          </p:nvCxnSpPr>
          <p:spPr>
            <a:xfrm>
              <a:off x="2302966" y="43968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81" idx="3"/>
              <a:endCxn id="113" idx="1"/>
            </p:cNvCxnSpPr>
            <p:nvPr/>
          </p:nvCxnSpPr>
          <p:spPr>
            <a:xfrm>
              <a:off x="3670882" y="43968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4" idx="3"/>
              <a:endCxn id="115" idx="1"/>
            </p:cNvCxnSpPr>
            <p:nvPr/>
          </p:nvCxnSpPr>
          <p:spPr>
            <a:xfrm>
              <a:off x="935050" y="532604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5" idx="3"/>
              <a:endCxn id="116" idx="1"/>
            </p:cNvCxnSpPr>
            <p:nvPr/>
          </p:nvCxnSpPr>
          <p:spPr>
            <a:xfrm>
              <a:off x="2302966" y="532604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6" idx="3"/>
              <a:endCxn id="117" idx="1"/>
            </p:cNvCxnSpPr>
            <p:nvPr/>
          </p:nvCxnSpPr>
          <p:spPr>
            <a:xfrm>
              <a:off x="3670882" y="532604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79" idx="2"/>
              <a:endCxn id="114" idx="0"/>
            </p:cNvCxnSpPr>
            <p:nvPr/>
          </p:nvCxnSpPr>
          <p:spPr>
            <a:xfrm>
              <a:off x="777273"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80" idx="2"/>
              <a:endCxn id="115" idx="0"/>
            </p:cNvCxnSpPr>
            <p:nvPr/>
          </p:nvCxnSpPr>
          <p:spPr>
            <a:xfrm>
              <a:off x="2145189"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81" idx="2"/>
              <a:endCxn id="116" idx="0"/>
            </p:cNvCxnSpPr>
            <p:nvPr/>
          </p:nvCxnSpPr>
          <p:spPr>
            <a:xfrm>
              <a:off x="3513105"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3" idx="2"/>
              <a:endCxn id="117" idx="0"/>
            </p:cNvCxnSpPr>
            <p:nvPr/>
          </p:nvCxnSpPr>
          <p:spPr>
            <a:xfrm>
              <a:off x="4881021"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a:xfrm>
              <a:off x="534258" y="399900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29" name="文本框 128"/>
            <p:cNvSpPr txBox="1"/>
            <p:nvPr/>
          </p:nvSpPr>
          <p:spPr>
            <a:xfrm>
              <a:off x="1951065" y="399900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30" name="文本框 129"/>
            <p:cNvSpPr txBox="1"/>
            <p:nvPr/>
          </p:nvSpPr>
          <p:spPr>
            <a:xfrm>
              <a:off x="3318981" y="399900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131" name="文本框 130"/>
            <p:cNvSpPr txBox="1"/>
            <p:nvPr/>
          </p:nvSpPr>
          <p:spPr>
            <a:xfrm>
              <a:off x="4638006" y="399900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32" name="文本框 131"/>
            <p:cNvSpPr txBox="1"/>
            <p:nvPr/>
          </p:nvSpPr>
          <p:spPr>
            <a:xfrm>
              <a:off x="534258" y="549021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133" name="文本框 132"/>
            <p:cNvSpPr txBox="1"/>
            <p:nvPr/>
          </p:nvSpPr>
          <p:spPr>
            <a:xfrm>
              <a:off x="1951065" y="549021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134" name="文本框 133"/>
            <p:cNvSpPr txBox="1"/>
            <p:nvPr/>
          </p:nvSpPr>
          <p:spPr>
            <a:xfrm>
              <a:off x="3318981" y="549021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135" name="文本框 134"/>
            <p:cNvSpPr txBox="1"/>
            <p:nvPr/>
          </p:nvSpPr>
          <p:spPr>
            <a:xfrm>
              <a:off x="4638006" y="549021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38" name="文本框 137"/>
            <p:cNvSpPr txBox="1"/>
            <p:nvPr/>
          </p:nvSpPr>
          <p:spPr>
            <a:xfrm>
              <a:off x="717599" y="4720708"/>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139" name="文本框 138"/>
            <p:cNvSpPr txBox="1"/>
            <p:nvPr/>
          </p:nvSpPr>
          <p:spPr>
            <a:xfrm>
              <a:off x="2145991" y="4720708"/>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a:t>
              </a:r>
            </a:p>
          </p:txBody>
        </p:sp>
        <p:sp>
          <p:nvSpPr>
            <p:cNvPr id="140" name="文本框 139"/>
            <p:cNvSpPr txBox="1"/>
            <p:nvPr/>
          </p:nvSpPr>
          <p:spPr>
            <a:xfrm>
              <a:off x="3513907" y="4720708"/>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80</a:t>
              </a:r>
            </a:p>
          </p:txBody>
        </p:sp>
        <p:sp>
          <p:nvSpPr>
            <p:cNvPr id="141" name="文本框 140"/>
            <p:cNvSpPr txBox="1"/>
            <p:nvPr/>
          </p:nvSpPr>
          <p:spPr>
            <a:xfrm>
              <a:off x="4883465" y="4720708"/>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42" name="文本框 141"/>
            <p:cNvSpPr txBox="1"/>
            <p:nvPr/>
          </p:nvSpPr>
          <p:spPr>
            <a:xfrm>
              <a:off x="1194494" y="5338265"/>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43" name="文本框 142"/>
            <p:cNvSpPr txBox="1"/>
            <p:nvPr/>
          </p:nvSpPr>
          <p:spPr>
            <a:xfrm>
              <a:off x="2640618" y="5338265"/>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44" name="文本框 143"/>
            <p:cNvSpPr txBox="1"/>
            <p:nvPr/>
          </p:nvSpPr>
          <p:spPr>
            <a:xfrm>
              <a:off x="4008585" y="5338265"/>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45" name="文本框 144"/>
            <p:cNvSpPr txBox="1"/>
            <p:nvPr/>
          </p:nvSpPr>
          <p:spPr>
            <a:xfrm>
              <a:off x="1194494" y="4366277"/>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46" name="文本框 145"/>
            <p:cNvSpPr txBox="1"/>
            <p:nvPr/>
          </p:nvSpPr>
          <p:spPr>
            <a:xfrm>
              <a:off x="2640618" y="4366277"/>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47" name="文本框 146"/>
            <p:cNvSpPr txBox="1"/>
            <p:nvPr/>
          </p:nvSpPr>
          <p:spPr>
            <a:xfrm>
              <a:off x="4008585" y="4366277"/>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48" name="任意多边形 147"/>
            <p:cNvSpPr/>
            <p:nvPr/>
          </p:nvSpPr>
          <p:spPr>
            <a:xfrm>
              <a:off x="2101283" y="6026251"/>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a:xfrm>
              <a:off x="2766404" y="5884748"/>
              <a:ext cx="75373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22" name="任意多边形 21"/>
            <p:cNvSpPr/>
            <p:nvPr/>
          </p:nvSpPr>
          <p:spPr>
            <a:xfrm>
              <a:off x="534390" y="4548249"/>
              <a:ext cx="4607626" cy="617517"/>
            </a:xfrm>
            <a:custGeom>
              <a:avLst/>
              <a:gdLst>
                <a:gd name="connsiteX0" fmla="*/ 0 w 4607626"/>
                <a:gd name="connsiteY0" fmla="*/ 0 h 617517"/>
                <a:gd name="connsiteX1" fmla="*/ 546265 w 4607626"/>
                <a:gd name="connsiteY1" fmla="*/ 0 h 617517"/>
                <a:gd name="connsiteX2" fmla="*/ 546265 w 4607626"/>
                <a:gd name="connsiteY2" fmla="*/ 617517 h 617517"/>
                <a:gd name="connsiteX3" fmla="*/ 4607626 w 4607626"/>
                <a:gd name="connsiteY3" fmla="*/ 617517 h 617517"/>
              </a:gdLst>
              <a:ahLst/>
              <a:cxnLst>
                <a:cxn ang="0">
                  <a:pos x="connsiteX0" y="connsiteY0"/>
                </a:cxn>
                <a:cxn ang="0">
                  <a:pos x="connsiteX1" y="connsiteY1"/>
                </a:cxn>
                <a:cxn ang="0">
                  <a:pos x="connsiteX2" y="connsiteY2"/>
                </a:cxn>
                <a:cxn ang="0">
                  <a:pos x="connsiteX3" y="connsiteY3"/>
                </a:cxn>
              </a:cxnLst>
              <a:rect l="l" t="t" r="r" b="b"/>
              <a:pathLst>
                <a:path w="4607626" h="617517">
                  <a:moveTo>
                    <a:pt x="0" y="0"/>
                  </a:moveTo>
                  <a:lnTo>
                    <a:pt x="546265" y="0"/>
                  </a:lnTo>
                  <a:lnTo>
                    <a:pt x="546265" y="617517"/>
                  </a:lnTo>
                  <a:lnTo>
                    <a:pt x="4607626" y="617517"/>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8" name="文本框 87"/>
          <p:cNvSpPr txBox="1"/>
          <p:nvPr/>
        </p:nvSpPr>
        <p:spPr>
          <a:xfrm>
            <a:off x="4293904" y="3386222"/>
            <a:ext cx="1802096" cy="307777"/>
          </a:xfrm>
          <a:prstGeom prst="rect">
            <a:avLst/>
          </a:prstGeom>
          <a:solidFill>
            <a:srgbClr val="30B5C5"/>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Before optimization</a:t>
            </a:r>
          </a:p>
        </p:txBody>
      </p:sp>
      <p:sp>
        <p:nvSpPr>
          <p:cNvPr id="89" name="文本框 88"/>
          <p:cNvSpPr txBox="1"/>
          <p:nvPr/>
        </p:nvSpPr>
        <p:spPr>
          <a:xfrm>
            <a:off x="4355619" y="5853513"/>
            <a:ext cx="1678665" cy="307777"/>
          </a:xfrm>
          <a:prstGeom prst="rect">
            <a:avLst/>
          </a:prstGeom>
          <a:solidFill>
            <a:srgbClr val="30B5C5"/>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After optimization</a:t>
            </a:r>
          </a:p>
        </p:txBody>
      </p:sp>
      <p:sp>
        <p:nvSpPr>
          <p:cNvPr id="90" name="矩形标注 89"/>
          <p:cNvSpPr/>
          <p:nvPr/>
        </p:nvSpPr>
        <p:spPr bwMode="gray">
          <a:xfrm>
            <a:off x="2343597" y="1493139"/>
            <a:ext cx="1063248" cy="336457"/>
          </a:xfrm>
          <a:prstGeom prst="wedgeRectCallout">
            <a:avLst>
              <a:gd name="adj1" fmla="val -4262"/>
              <a:gd name="adj2" fmla="val 61013"/>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usage</a:t>
            </a:r>
            <a:r>
              <a:rPr lang="zh-CN" altLang="en-US" sz="1200" dirty="0" smtClean="0">
                <a:solidFill>
                  <a:schemeClr val="tx1"/>
                </a:solidFill>
              </a:rPr>
              <a:t>：</a:t>
            </a:r>
            <a:r>
              <a:rPr lang="en-US" altLang="zh-CN" sz="1200" dirty="0">
                <a:solidFill>
                  <a:schemeClr val="tx1"/>
                </a:solidFill>
              </a:rPr>
              <a:t>80%</a:t>
            </a:r>
          </a:p>
        </p:txBody>
      </p:sp>
    </p:spTree>
    <p:extLst>
      <p:ext uri="{BB962C8B-B14F-4D97-AF65-F5344CB8AC3E}">
        <p14:creationId xmlns:p14="http://schemas.microsoft.com/office/powerpoint/2010/main" val="38786485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Example for Optimizing a Single Tunnel (Based on the Minimum Delay Policy)</a:t>
            </a:r>
            <a:endParaRPr lang="en-US" dirty="0"/>
          </a:p>
        </p:txBody>
      </p:sp>
      <p:sp>
        <p:nvSpPr>
          <p:cNvPr id="4" name="文本占位符 3"/>
          <p:cNvSpPr>
            <a:spLocks noGrp="1"/>
          </p:cNvSpPr>
          <p:nvPr>
            <p:ph type="body" sz="quarter" idx="10"/>
          </p:nvPr>
        </p:nvSpPr>
        <p:spPr>
          <a:xfrm>
            <a:off x="6072903" y="2115765"/>
            <a:ext cx="5653089" cy="3081556"/>
          </a:xfrm>
        </p:spPr>
        <p:txBody>
          <a:bodyPr/>
          <a:lstStyle/>
          <a:p>
            <a:pPr marL="0" indent="0">
              <a:buNone/>
            </a:pPr>
            <a:r>
              <a:rPr lang="en-US" sz="1600" dirty="0">
                <a:sym typeface="Huawei Sans" panose="020C0503030203020204" pitchFamily="34" charset="0"/>
              </a:rPr>
              <a:t>An SRv6 Policy tunnel is established between PE1 and PE4. The service monitoring result shows that the delay of the service carried by the tunnel is too long. Therefore, the service path needs to be adjusted to reduce the network delay.</a:t>
            </a:r>
          </a:p>
          <a:p>
            <a:r>
              <a:rPr lang="en-US" sz="1600" dirty="0" smtClean="0">
                <a:sym typeface="Huawei Sans" panose="020C0503030203020204" pitchFamily="34" charset="0"/>
              </a:rPr>
              <a:t>Before optimization, the path is PE1-PE3-P3-P4-PE4.</a:t>
            </a:r>
          </a:p>
          <a:p>
            <a:r>
              <a:rPr lang="en-US" sz="1600" dirty="0" smtClean="0">
                <a:sym typeface="Huawei Sans" panose="020C0503030203020204" pitchFamily="34" charset="0"/>
              </a:rPr>
              <a:t>Path optimization is performed based on the minimum delay policy.</a:t>
            </a:r>
          </a:p>
          <a:p>
            <a:r>
              <a:rPr lang="en-US" sz="1600" dirty="0" smtClean="0">
                <a:sym typeface="Huawei Sans" panose="020C0503030203020204" pitchFamily="34" charset="0"/>
              </a:rPr>
              <a:t>After optimization, the path is PE1-P1-P2-PE2-PE4.</a:t>
            </a:r>
          </a:p>
          <a:p>
            <a:endParaRPr lang="en-US" altLang="zh-CN" sz="1600" dirty="0">
              <a:sym typeface="Huawei Sans" panose="020C0503030203020204" pitchFamily="34" charset="0"/>
            </a:endParaRPr>
          </a:p>
        </p:txBody>
      </p:sp>
      <p:grpSp>
        <p:nvGrpSpPr>
          <p:cNvPr id="23" name="组合 22"/>
          <p:cNvGrpSpPr/>
          <p:nvPr/>
        </p:nvGrpSpPr>
        <p:grpSpPr>
          <a:xfrm>
            <a:off x="596900" y="4004081"/>
            <a:ext cx="4846582" cy="2193519"/>
            <a:chOff x="534258" y="1425445"/>
            <a:chExt cx="4846582" cy="2193519"/>
          </a:xfrm>
        </p:grpSpPr>
        <p:pic>
          <p:nvPicPr>
            <p:cNvPr id="5" name="图片 4">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1693959"/>
              <a:ext cx="315554" cy="258754"/>
            </a:xfrm>
            <a:prstGeom prst="rect">
              <a:avLst/>
            </a:prstGeom>
          </p:spPr>
        </p:pic>
        <p:pic>
          <p:nvPicPr>
            <p:cNvPr id="6" name="图片 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1693959"/>
              <a:ext cx="315554" cy="258754"/>
            </a:xfrm>
            <a:prstGeom prst="rect">
              <a:avLst/>
            </a:prstGeom>
          </p:spPr>
        </p:pic>
        <p:pic>
          <p:nvPicPr>
            <p:cNvPr id="7" name="图片 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1693959"/>
              <a:ext cx="315554" cy="258754"/>
            </a:xfrm>
            <a:prstGeom prst="rect">
              <a:avLst/>
            </a:prstGeom>
          </p:spPr>
        </p:pic>
        <p:pic>
          <p:nvPicPr>
            <p:cNvPr id="8" name="图片 7">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1693959"/>
              <a:ext cx="315554" cy="258754"/>
            </a:xfrm>
            <a:prstGeom prst="rect">
              <a:avLst/>
            </a:prstGeom>
          </p:spPr>
        </p:pic>
        <p:pic>
          <p:nvPicPr>
            <p:cNvPr id="9" name="图片 8">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2623108"/>
              <a:ext cx="315554" cy="258754"/>
            </a:xfrm>
            <a:prstGeom prst="rect">
              <a:avLst/>
            </a:prstGeom>
          </p:spPr>
        </p:pic>
        <p:pic>
          <p:nvPicPr>
            <p:cNvPr id="10" name="图片 9">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2623108"/>
              <a:ext cx="315554" cy="258754"/>
            </a:xfrm>
            <a:prstGeom prst="rect">
              <a:avLst/>
            </a:prstGeom>
          </p:spPr>
        </p:pic>
        <p:pic>
          <p:nvPicPr>
            <p:cNvPr id="11" name="图片 10">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2623108"/>
              <a:ext cx="315554" cy="258754"/>
            </a:xfrm>
            <a:prstGeom prst="rect">
              <a:avLst/>
            </a:prstGeom>
          </p:spPr>
        </p:pic>
        <p:pic>
          <p:nvPicPr>
            <p:cNvPr id="12" name="图片 1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2623108"/>
              <a:ext cx="315554" cy="258754"/>
            </a:xfrm>
            <a:prstGeom prst="rect">
              <a:avLst/>
            </a:prstGeom>
          </p:spPr>
        </p:pic>
        <p:cxnSp>
          <p:nvCxnSpPr>
            <p:cNvPr id="14" name="直接连接符 13"/>
            <p:cNvCxnSpPr>
              <a:stCxn id="5" idx="3"/>
              <a:endCxn id="6" idx="1"/>
            </p:cNvCxnSpPr>
            <p:nvPr/>
          </p:nvCxnSpPr>
          <p:spPr>
            <a:xfrm>
              <a:off x="935050"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3"/>
              <a:endCxn id="7" idx="1"/>
            </p:cNvCxnSpPr>
            <p:nvPr/>
          </p:nvCxnSpPr>
          <p:spPr>
            <a:xfrm>
              <a:off x="2302966"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 idx="3"/>
              <a:endCxn id="8" idx="1"/>
            </p:cNvCxnSpPr>
            <p:nvPr/>
          </p:nvCxnSpPr>
          <p:spPr>
            <a:xfrm>
              <a:off x="3670882"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3"/>
              <a:endCxn id="10" idx="1"/>
            </p:cNvCxnSpPr>
            <p:nvPr/>
          </p:nvCxnSpPr>
          <p:spPr>
            <a:xfrm>
              <a:off x="935050"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0" idx="3"/>
              <a:endCxn id="11" idx="1"/>
            </p:cNvCxnSpPr>
            <p:nvPr/>
          </p:nvCxnSpPr>
          <p:spPr>
            <a:xfrm>
              <a:off x="2302966"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1" idx="3"/>
              <a:endCxn id="12" idx="1"/>
            </p:cNvCxnSpPr>
            <p:nvPr/>
          </p:nvCxnSpPr>
          <p:spPr>
            <a:xfrm>
              <a:off x="3670882"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5" idx="2"/>
              <a:endCxn id="9" idx="0"/>
            </p:cNvCxnSpPr>
            <p:nvPr/>
          </p:nvCxnSpPr>
          <p:spPr>
            <a:xfrm>
              <a:off x="777273"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 idx="2"/>
              <a:endCxn id="10" idx="0"/>
            </p:cNvCxnSpPr>
            <p:nvPr/>
          </p:nvCxnSpPr>
          <p:spPr>
            <a:xfrm>
              <a:off x="2145189"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7" idx="2"/>
              <a:endCxn id="11" idx="0"/>
            </p:cNvCxnSpPr>
            <p:nvPr/>
          </p:nvCxnSpPr>
          <p:spPr>
            <a:xfrm>
              <a:off x="3513105"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8" idx="2"/>
              <a:endCxn id="12" idx="0"/>
            </p:cNvCxnSpPr>
            <p:nvPr/>
          </p:nvCxnSpPr>
          <p:spPr>
            <a:xfrm>
              <a:off x="4881021"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534258"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1" name="文本框 60"/>
            <p:cNvSpPr txBox="1"/>
            <p:nvPr/>
          </p:nvSpPr>
          <p:spPr>
            <a:xfrm>
              <a:off x="1951065"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2" name="文本框 61"/>
            <p:cNvSpPr txBox="1"/>
            <p:nvPr/>
          </p:nvSpPr>
          <p:spPr>
            <a:xfrm>
              <a:off x="3318981"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3" name="文本框 62"/>
            <p:cNvSpPr txBox="1"/>
            <p:nvPr/>
          </p:nvSpPr>
          <p:spPr>
            <a:xfrm>
              <a:off x="4638006"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82" name="文本框 81"/>
            <p:cNvSpPr txBox="1"/>
            <p:nvPr/>
          </p:nvSpPr>
          <p:spPr>
            <a:xfrm>
              <a:off x="534258"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83" name="文本框 82"/>
            <p:cNvSpPr txBox="1"/>
            <p:nvPr/>
          </p:nvSpPr>
          <p:spPr>
            <a:xfrm>
              <a:off x="1951065"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84" name="文本框 83"/>
            <p:cNvSpPr txBox="1"/>
            <p:nvPr/>
          </p:nvSpPr>
          <p:spPr>
            <a:xfrm>
              <a:off x="3318981"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85" name="文本框 84"/>
            <p:cNvSpPr txBox="1"/>
            <p:nvPr/>
          </p:nvSpPr>
          <p:spPr>
            <a:xfrm>
              <a:off x="4638006"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73" name="任意多边形 72"/>
            <p:cNvSpPr/>
            <p:nvPr/>
          </p:nvSpPr>
          <p:spPr>
            <a:xfrm>
              <a:off x="2101283"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a:xfrm>
              <a:off x="2766404" y="3311187"/>
              <a:ext cx="75373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19" name="任意多边形 18"/>
            <p:cNvSpPr/>
            <p:nvPr/>
          </p:nvSpPr>
          <p:spPr>
            <a:xfrm>
              <a:off x="713838" y="2040775"/>
              <a:ext cx="4667002" cy="593766"/>
            </a:xfrm>
            <a:custGeom>
              <a:avLst/>
              <a:gdLst>
                <a:gd name="connsiteX0" fmla="*/ 0 w 4667002"/>
                <a:gd name="connsiteY0" fmla="*/ 0 h 593766"/>
                <a:gd name="connsiteX1" fmla="*/ 4144488 w 4667002"/>
                <a:gd name="connsiteY1" fmla="*/ 0 h 593766"/>
                <a:gd name="connsiteX2" fmla="*/ 4144488 w 4667002"/>
                <a:gd name="connsiteY2" fmla="*/ 593766 h 593766"/>
                <a:gd name="connsiteX3" fmla="*/ 4667002 w 4667002"/>
                <a:gd name="connsiteY3" fmla="*/ 593766 h 593766"/>
              </a:gdLst>
              <a:ahLst/>
              <a:cxnLst>
                <a:cxn ang="0">
                  <a:pos x="connsiteX0" y="connsiteY0"/>
                </a:cxn>
                <a:cxn ang="0">
                  <a:pos x="connsiteX1" y="connsiteY1"/>
                </a:cxn>
                <a:cxn ang="0">
                  <a:pos x="connsiteX2" y="connsiteY2"/>
                </a:cxn>
                <a:cxn ang="0">
                  <a:pos x="connsiteX3" y="connsiteY3"/>
                </a:cxn>
              </a:cxnLst>
              <a:rect l="l" t="t" r="r" b="b"/>
              <a:pathLst>
                <a:path w="4667002" h="593766">
                  <a:moveTo>
                    <a:pt x="0" y="0"/>
                  </a:moveTo>
                  <a:lnTo>
                    <a:pt x="4144488" y="0"/>
                  </a:lnTo>
                  <a:lnTo>
                    <a:pt x="4144488" y="593766"/>
                  </a:lnTo>
                  <a:lnTo>
                    <a:pt x="4667002" y="593766"/>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5" name="组合 24"/>
          <p:cNvGrpSpPr/>
          <p:nvPr/>
        </p:nvGrpSpPr>
        <p:grpSpPr>
          <a:xfrm>
            <a:off x="596900" y="1506740"/>
            <a:ext cx="4711078" cy="4130429"/>
            <a:chOff x="534258" y="3999006"/>
            <a:chExt cx="4711078" cy="4130429"/>
          </a:xfrm>
        </p:grpSpPr>
        <p:pic>
          <p:nvPicPr>
            <p:cNvPr id="79" name="图片 78">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4267520"/>
              <a:ext cx="315554" cy="258754"/>
            </a:xfrm>
            <a:prstGeom prst="rect">
              <a:avLst/>
            </a:prstGeom>
          </p:spPr>
        </p:pic>
        <p:pic>
          <p:nvPicPr>
            <p:cNvPr id="80" name="图片 79">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4267520"/>
              <a:ext cx="315554" cy="258754"/>
            </a:xfrm>
            <a:prstGeom prst="rect">
              <a:avLst/>
            </a:prstGeom>
          </p:spPr>
        </p:pic>
        <p:pic>
          <p:nvPicPr>
            <p:cNvPr id="81" name="图片 80">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4267520"/>
              <a:ext cx="315554" cy="258754"/>
            </a:xfrm>
            <a:prstGeom prst="rect">
              <a:avLst/>
            </a:prstGeom>
          </p:spPr>
        </p:pic>
        <p:pic>
          <p:nvPicPr>
            <p:cNvPr id="113" name="图片 112">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4267520"/>
              <a:ext cx="315554" cy="258754"/>
            </a:xfrm>
            <a:prstGeom prst="rect">
              <a:avLst/>
            </a:prstGeom>
          </p:spPr>
        </p:pic>
        <p:pic>
          <p:nvPicPr>
            <p:cNvPr id="114" name="图片 113">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5196669"/>
              <a:ext cx="315554" cy="258754"/>
            </a:xfrm>
            <a:prstGeom prst="rect">
              <a:avLst/>
            </a:prstGeom>
          </p:spPr>
        </p:pic>
        <p:pic>
          <p:nvPicPr>
            <p:cNvPr id="115" name="图片 114">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5196669"/>
              <a:ext cx="315554" cy="258754"/>
            </a:xfrm>
            <a:prstGeom prst="rect">
              <a:avLst/>
            </a:prstGeom>
          </p:spPr>
        </p:pic>
        <p:pic>
          <p:nvPicPr>
            <p:cNvPr id="116" name="图片 11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5196669"/>
              <a:ext cx="315554" cy="258754"/>
            </a:xfrm>
            <a:prstGeom prst="rect">
              <a:avLst/>
            </a:prstGeom>
          </p:spPr>
        </p:pic>
        <p:pic>
          <p:nvPicPr>
            <p:cNvPr id="117" name="图片 11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5196669"/>
              <a:ext cx="315554" cy="258754"/>
            </a:xfrm>
            <a:prstGeom prst="rect">
              <a:avLst/>
            </a:prstGeom>
          </p:spPr>
        </p:pic>
        <p:cxnSp>
          <p:nvCxnSpPr>
            <p:cNvPr id="118" name="直接连接符 117"/>
            <p:cNvCxnSpPr>
              <a:stCxn id="79" idx="3"/>
              <a:endCxn id="80" idx="1"/>
            </p:cNvCxnSpPr>
            <p:nvPr/>
          </p:nvCxnSpPr>
          <p:spPr>
            <a:xfrm>
              <a:off x="935050" y="43968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80" idx="3"/>
              <a:endCxn id="81" idx="1"/>
            </p:cNvCxnSpPr>
            <p:nvPr/>
          </p:nvCxnSpPr>
          <p:spPr>
            <a:xfrm>
              <a:off x="2302966" y="43968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81" idx="3"/>
              <a:endCxn id="113" idx="1"/>
            </p:cNvCxnSpPr>
            <p:nvPr/>
          </p:nvCxnSpPr>
          <p:spPr>
            <a:xfrm>
              <a:off x="3670882" y="4396897"/>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4" idx="3"/>
              <a:endCxn id="115" idx="1"/>
            </p:cNvCxnSpPr>
            <p:nvPr/>
          </p:nvCxnSpPr>
          <p:spPr>
            <a:xfrm>
              <a:off x="935050" y="532604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5" idx="3"/>
              <a:endCxn id="116" idx="1"/>
            </p:cNvCxnSpPr>
            <p:nvPr/>
          </p:nvCxnSpPr>
          <p:spPr>
            <a:xfrm>
              <a:off x="2302966" y="532604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6" idx="3"/>
              <a:endCxn id="117" idx="1"/>
            </p:cNvCxnSpPr>
            <p:nvPr/>
          </p:nvCxnSpPr>
          <p:spPr>
            <a:xfrm>
              <a:off x="3670882" y="532604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79" idx="2"/>
              <a:endCxn id="114" idx="0"/>
            </p:cNvCxnSpPr>
            <p:nvPr/>
          </p:nvCxnSpPr>
          <p:spPr>
            <a:xfrm>
              <a:off x="777273"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80" idx="2"/>
              <a:endCxn id="115" idx="0"/>
            </p:cNvCxnSpPr>
            <p:nvPr/>
          </p:nvCxnSpPr>
          <p:spPr>
            <a:xfrm>
              <a:off x="2145189"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81" idx="2"/>
              <a:endCxn id="116" idx="0"/>
            </p:cNvCxnSpPr>
            <p:nvPr/>
          </p:nvCxnSpPr>
          <p:spPr>
            <a:xfrm>
              <a:off x="3513105"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3" idx="2"/>
              <a:endCxn id="117" idx="0"/>
            </p:cNvCxnSpPr>
            <p:nvPr/>
          </p:nvCxnSpPr>
          <p:spPr>
            <a:xfrm>
              <a:off x="4881021" y="4526274"/>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a:xfrm>
              <a:off x="534258" y="399900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29" name="文本框 128"/>
            <p:cNvSpPr txBox="1"/>
            <p:nvPr/>
          </p:nvSpPr>
          <p:spPr>
            <a:xfrm>
              <a:off x="1951065" y="399900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30" name="文本框 129"/>
            <p:cNvSpPr txBox="1"/>
            <p:nvPr/>
          </p:nvSpPr>
          <p:spPr>
            <a:xfrm>
              <a:off x="3318981" y="399900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131" name="文本框 130"/>
            <p:cNvSpPr txBox="1"/>
            <p:nvPr/>
          </p:nvSpPr>
          <p:spPr>
            <a:xfrm>
              <a:off x="4638006" y="399900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32" name="文本框 131"/>
            <p:cNvSpPr txBox="1"/>
            <p:nvPr/>
          </p:nvSpPr>
          <p:spPr>
            <a:xfrm>
              <a:off x="534258" y="549021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133" name="文本框 132"/>
            <p:cNvSpPr txBox="1"/>
            <p:nvPr/>
          </p:nvSpPr>
          <p:spPr>
            <a:xfrm>
              <a:off x="1951065" y="549021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134" name="文本框 133"/>
            <p:cNvSpPr txBox="1"/>
            <p:nvPr/>
          </p:nvSpPr>
          <p:spPr>
            <a:xfrm>
              <a:off x="3318981" y="5490216"/>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135" name="文本框 134"/>
            <p:cNvSpPr txBox="1"/>
            <p:nvPr/>
          </p:nvSpPr>
          <p:spPr>
            <a:xfrm>
              <a:off x="4638006" y="5490216"/>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38" name="文本框 137"/>
            <p:cNvSpPr txBox="1"/>
            <p:nvPr/>
          </p:nvSpPr>
          <p:spPr>
            <a:xfrm>
              <a:off x="557812" y="469193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39" name="文本框 138"/>
            <p:cNvSpPr txBox="1"/>
            <p:nvPr/>
          </p:nvSpPr>
          <p:spPr>
            <a:xfrm>
              <a:off x="1925727" y="469193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140" name="文本框 139"/>
            <p:cNvSpPr txBox="1"/>
            <p:nvPr/>
          </p:nvSpPr>
          <p:spPr>
            <a:xfrm>
              <a:off x="3286931" y="469193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41" name="文本框 140"/>
            <p:cNvSpPr txBox="1"/>
            <p:nvPr/>
          </p:nvSpPr>
          <p:spPr>
            <a:xfrm>
              <a:off x="4666331" y="469193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42" name="文本框 141"/>
            <p:cNvSpPr txBox="1"/>
            <p:nvPr/>
          </p:nvSpPr>
          <p:spPr>
            <a:xfrm>
              <a:off x="1194494" y="533826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43" name="文本框 142"/>
            <p:cNvSpPr txBox="1"/>
            <p:nvPr/>
          </p:nvSpPr>
          <p:spPr>
            <a:xfrm>
              <a:off x="2640618" y="533826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44" name="文本框 143"/>
            <p:cNvSpPr txBox="1"/>
            <p:nvPr/>
          </p:nvSpPr>
          <p:spPr>
            <a:xfrm>
              <a:off x="4008585" y="533826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45" name="文本框 144"/>
            <p:cNvSpPr txBox="1"/>
            <p:nvPr/>
          </p:nvSpPr>
          <p:spPr>
            <a:xfrm>
              <a:off x="1194494" y="4366277"/>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146" name="文本框 145"/>
            <p:cNvSpPr txBox="1"/>
            <p:nvPr/>
          </p:nvSpPr>
          <p:spPr>
            <a:xfrm>
              <a:off x="2640618" y="4366277"/>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147" name="文本框 146"/>
            <p:cNvSpPr txBox="1"/>
            <p:nvPr/>
          </p:nvSpPr>
          <p:spPr>
            <a:xfrm>
              <a:off x="4008585" y="4366277"/>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48" name="任意多边形 147"/>
            <p:cNvSpPr/>
            <p:nvPr/>
          </p:nvSpPr>
          <p:spPr>
            <a:xfrm>
              <a:off x="2101283" y="6026251"/>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a:xfrm>
              <a:off x="2766404" y="5884748"/>
              <a:ext cx="75373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22" name="任意多边形 21"/>
            <p:cNvSpPr/>
            <p:nvPr/>
          </p:nvSpPr>
          <p:spPr>
            <a:xfrm>
              <a:off x="534390" y="4548249"/>
              <a:ext cx="4607626" cy="617517"/>
            </a:xfrm>
            <a:custGeom>
              <a:avLst/>
              <a:gdLst>
                <a:gd name="connsiteX0" fmla="*/ 0 w 4607626"/>
                <a:gd name="connsiteY0" fmla="*/ 0 h 617517"/>
                <a:gd name="connsiteX1" fmla="*/ 546265 w 4607626"/>
                <a:gd name="connsiteY1" fmla="*/ 0 h 617517"/>
                <a:gd name="connsiteX2" fmla="*/ 546265 w 4607626"/>
                <a:gd name="connsiteY2" fmla="*/ 617517 h 617517"/>
                <a:gd name="connsiteX3" fmla="*/ 4607626 w 4607626"/>
                <a:gd name="connsiteY3" fmla="*/ 617517 h 617517"/>
              </a:gdLst>
              <a:ahLst/>
              <a:cxnLst>
                <a:cxn ang="0">
                  <a:pos x="connsiteX0" y="connsiteY0"/>
                </a:cxn>
                <a:cxn ang="0">
                  <a:pos x="connsiteX1" y="connsiteY1"/>
                </a:cxn>
                <a:cxn ang="0">
                  <a:pos x="connsiteX2" y="connsiteY2"/>
                </a:cxn>
                <a:cxn ang="0">
                  <a:pos x="connsiteX3" y="connsiteY3"/>
                </a:cxn>
              </a:cxnLst>
              <a:rect l="l" t="t" r="r" b="b"/>
              <a:pathLst>
                <a:path w="4607626" h="617517">
                  <a:moveTo>
                    <a:pt x="0" y="0"/>
                  </a:moveTo>
                  <a:lnTo>
                    <a:pt x="546265" y="0"/>
                  </a:lnTo>
                  <a:lnTo>
                    <a:pt x="546265" y="617517"/>
                  </a:lnTo>
                  <a:lnTo>
                    <a:pt x="4607626" y="617517"/>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557812" y="717532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91" name="文本框 90"/>
            <p:cNvSpPr txBox="1"/>
            <p:nvPr/>
          </p:nvSpPr>
          <p:spPr>
            <a:xfrm>
              <a:off x="1925727" y="717532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92" name="文本框 91"/>
            <p:cNvSpPr txBox="1"/>
            <p:nvPr/>
          </p:nvSpPr>
          <p:spPr>
            <a:xfrm>
              <a:off x="3286931" y="717532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93" name="文本框 92"/>
            <p:cNvSpPr txBox="1"/>
            <p:nvPr/>
          </p:nvSpPr>
          <p:spPr>
            <a:xfrm>
              <a:off x="4666331" y="717532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94" name="文本框 93"/>
            <p:cNvSpPr txBox="1"/>
            <p:nvPr/>
          </p:nvSpPr>
          <p:spPr>
            <a:xfrm>
              <a:off x="1194494" y="7821658"/>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95" name="文本框 94"/>
            <p:cNvSpPr txBox="1"/>
            <p:nvPr/>
          </p:nvSpPr>
          <p:spPr>
            <a:xfrm>
              <a:off x="2640618" y="7821658"/>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96" name="文本框 95"/>
            <p:cNvSpPr txBox="1"/>
            <p:nvPr/>
          </p:nvSpPr>
          <p:spPr>
            <a:xfrm>
              <a:off x="4008585" y="7821658"/>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97" name="文本框 96"/>
            <p:cNvSpPr txBox="1"/>
            <p:nvPr/>
          </p:nvSpPr>
          <p:spPr>
            <a:xfrm>
              <a:off x="1194494" y="684967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98" name="文本框 97"/>
            <p:cNvSpPr txBox="1"/>
            <p:nvPr/>
          </p:nvSpPr>
          <p:spPr>
            <a:xfrm>
              <a:off x="2640618" y="684967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99" name="文本框 98"/>
            <p:cNvSpPr txBox="1"/>
            <p:nvPr/>
          </p:nvSpPr>
          <p:spPr>
            <a:xfrm>
              <a:off x="4008585" y="684967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grpSp>
      <p:sp>
        <p:nvSpPr>
          <p:cNvPr id="155" name="文本框 154"/>
          <p:cNvSpPr txBox="1"/>
          <p:nvPr/>
        </p:nvSpPr>
        <p:spPr>
          <a:xfrm>
            <a:off x="4293904" y="3386222"/>
            <a:ext cx="1802096" cy="307777"/>
          </a:xfrm>
          <a:prstGeom prst="rect">
            <a:avLst/>
          </a:prstGeom>
          <a:solidFill>
            <a:srgbClr val="30B5C5"/>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Before optimization</a:t>
            </a:r>
          </a:p>
        </p:txBody>
      </p:sp>
      <p:sp>
        <p:nvSpPr>
          <p:cNvPr id="156" name="文本框 155"/>
          <p:cNvSpPr txBox="1"/>
          <p:nvPr/>
        </p:nvSpPr>
        <p:spPr>
          <a:xfrm>
            <a:off x="4355619" y="5853513"/>
            <a:ext cx="1678665" cy="307777"/>
          </a:xfrm>
          <a:prstGeom prst="rect">
            <a:avLst/>
          </a:prstGeom>
          <a:solidFill>
            <a:srgbClr val="30B5C5"/>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After optimization</a:t>
            </a:r>
          </a:p>
        </p:txBody>
      </p:sp>
    </p:spTree>
    <p:extLst>
      <p:ext uri="{BB962C8B-B14F-4D97-AF65-F5344CB8AC3E}">
        <p14:creationId xmlns:p14="http://schemas.microsoft.com/office/powerpoint/2010/main" val="28075401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Optimizing a Single Link (Maintenance State Setting)</a:t>
            </a:r>
            <a:endParaRPr lang="en-US" dirty="0"/>
          </a:p>
        </p:txBody>
      </p:sp>
      <p:sp>
        <p:nvSpPr>
          <p:cNvPr id="181" name="文本占位符 3"/>
          <p:cNvSpPr>
            <a:spLocks noGrp="1"/>
          </p:cNvSpPr>
          <p:nvPr>
            <p:ph type="body" sz="quarter" idx="10"/>
          </p:nvPr>
        </p:nvSpPr>
        <p:spPr bwMode="gray">
          <a:xfrm>
            <a:off x="6646865" y="2180405"/>
            <a:ext cx="5065010" cy="3093775"/>
          </a:xfrm>
        </p:spPr>
        <p:txBody>
          <a:bodyPr/>
          <a:lstStyle/>
          <a:p>
            <a:pPr marL="0" indent="0">
              <a:buNone/>
            </a:pPr>
            <a:r>
              <a:rPr lang="en-US" sz="1600" dirty="0">
                <a:sym typeface="Huawei Sans" panose="020C0503030203020204" pitchFamily="34" charset="0"/>
              </a:rPr>
              <a:t>An SRv6 Policy tunnel is established between PE1 and PE4. The optical module connecting P1 to P2 is unstable and needs to be replaced.</a:t>
            </a:r>
          </a:p>
          <a:p>
            <a:r>
              <a:rPr lang="en-US" sz="1600" dirty="0" smtClean="0">
                <a:sym typeface="Huawei Sans" panose="020C0503030203020204" pitchFamily="34" charset="0"/>
              </a:rPr>
              <a:t>Before optimization, the path is PE1-P1-P2-PE2-PE4.</a:t>
            </a:r>
          </a:p>
          <a:p>
            <a:r>
              <a:rPr lang="en-US" sz="1600" dirty="0">
                <a:sym typeface="Huawei Sans" panose="020C0503030203020204" pitchFamily="34" charset="0"/>
              </a:rPr>
              <a:t>Set the link between P1 and P2 to the maintenance state to prevent the replacement from affecting services</a:t>
            </a:r>
            <a:r>
              <a:rPr lang="en-US" sz="1600" dirty="0" smtClean="0">
                <a:sym typeface="Huawei Sans" panose="020C0503030203020204" pitchFamily="34" charset="0"/>
              </a:rPr>
              <a:t>.</a:t>
            </a:r>
          </a:p>
          <a:p>
            <a:r>
              <a:rPr lang="en-US" sz="1600" dirty="0" smtClean="0">
                <a:sym typeface="Huawei Sans" panose="020C0503030203020204" pitchFamily="34" charset="0"/>
              </a:rPr>
              <a:t>After optimization, the path is PE1-PE3-P3-P4-PE4 (minimum delay).</a:t>
            </a:r>
          </a:p>
          <a:p>
            <a:endParaRPr lang="en-US" altLang="zh-CN" sz="1600" dirty="0">
              <a:sym typeface="Huawei Sans" panose="020C0503030203020204" pitchFamily="34" charset="0"/>
            </a:endParaRPr>
          </a:p>
        </p:txBody>
      </p:sp>
      <p:grpSp>
        <p:nvGrpSpPr>
          <p:cNvPr id="90" name="组合 89"/>
          <p:cNvGrpSpPr/>
          <p:nvPr/>
        </p:nvGrpSpPr>
        <p:grpSpPr bwMode="gray">
          <a:xfrm>
            <a:off x="587798" y="1462496"/>
            <a:ext cx="4793827" cy="2193519"/>
            <a:chOff x="525156" y="1425445"/>
            <a:chExt cx="4793827" cy="2193519"/>
          </a:xfrm>
        </p:grpSpPr>
        <p:pic>
          <p:nvPicPr>
            <p:cNvPr id="91" name="图片 90">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9496" y="1693959"/>
              <a:ext cx="315554" cy="258754"/>
            </a:xfrm>
            <a:prstGeom prst="rect">
              <a:avLst/>
            </a:prstGeom>
          </p:spPr>
        </p:pic>
        <p:pic>
          <p:nvPicPr>
            <p:cNvPr id="92" name="图片 9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7412" y="1693959"/>
              <a:ext cx="315554" cy="258754"/>
            </a:xfrm>
            <a:prstGeom prst="rect">
              <a:avLst/>
            </a:prstGeom>
          </p:spPr>
        </p:pic>
        <p:pic>
          <p:nvPicPr>
            <p:cNvPr id="93" name="图片 92">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55328" y="1693959"/>
              <a:ext cx="315554" cy="258754"/>
            </a:xfrm>
            <a:prstGeom prst="rect">
              <a:avLst/>
            </a:prstGeom>
          </p:spPr>
        </p:pic>
        <p:pic>
          <p:nvPicPr>
            <p:cNvPr id="94" name="图片 93">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3244" y="1693959"/>
              <a:ext cx="315554" cy="258754"/>
            </a:xfrm>
            <a:prstGeom prst="rect">
              <a:avLst/>
            </a:prstGeom>
          </p:spPr>
        </p:pic>
        <p:pic>
          <p:nvPicPr>
            <p:cNvPr id="95" name="图片 94">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9496" y="2623108"/>
              <a:ext cx="315554" cy="258754"/>
            </a:xfrm>
            <a:prstGeom prst="rect">
              <a:avLst/>
            </a:prstGeom>
          </p:spPr>
        </p:pic>
        <p:pic>
          <p:nvPicPr>
            <p:cNvPr id="96" name="图片 9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7412" y="2623108"/>
              <a:ext cx="315554" cy="258754"/>
            </a:xfrm>
            <a:prstGeom prst="rect">
              <a:avLst/>
            </a:prstGeom>
          </p:spPr>
        </p:pic>
        <p:pic>
          <p:nvPicPr>
            <p:cNvPr id="97" name="图片 9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55328" y="2623108"/>
              <a:ext cx="315554" cy="258754"/>
            </a:xfrm>
            <a:prstGeom prst="rect">
              <a:avLst/>
            </a:prstGeom>
          </p:spPr>
        </p:pic>
        <p:pic>
          <p:nvPicPr>
            <p:cNvPr id="98" name="图片 97">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3244" y="2623108"/>
              <a:ext cx="315554" cy="258754"/>
            </a:xfrm>
            <a:prstGeom prst="rect">
              <a:avLst/>
            </a:prstGeom>
          </p:spPr>
        </p:pic>
        <p:cxnSp>
          <p:nvCxnSpPr>
            <p:cNvPr id="99" name="直接连接符 98"/>
            <p:cNvCxnSpPr>
              <a:stCxn id="91" idx="3"/>
              <a:endCxn id="92" idx="1"/>
            </p:cNvCxnSpPr>
            <p:nvPr/>
          </p:nvCxnSpPr>
          <p:spPr bwMode="gray">
            <a:xfrm>
              <a:off x="935050"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2" idx="3"/>
              <a:endCxn id="93" idx="1"/>
            </p:cNvCxnSpPr>
            <p:nvPr/>
          </p:nvCxnSpPr>
          <p:spPr bwMode="gray">
            <a:xfrm>
              <a:off x="2302966" y="1823336"/>
              <a:ext cx="1052362" cy="0"/>
            </a:xfrm>
            <a:prstGeom prst="line">
              <a:avLst/>
            </a:prstGeom>
            <a:ln w="57150">
              <a:solidFill>
                <a:srgbClr val="C7000B"/>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3" idx="3"/>
              <a:endCxn id="94" idx="1"/>
            </p:cNvCxnSpPr>
            <p:nvPr/>
          </p:nvCxnSpPr>
          <p:spPr bwMode="gray">
            <a:xfrm>
              <a:off x="3670882"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95" idx="3"/>
              <a:endCxn id="96" idx="1"/>
            </p:cNvCxnSpPr>
            <p:nvPr/>
          </p:nvCxnSpPr>
          <p:spPr bwMode="gray">
            <a:xfrm>
              <a:off x="935050"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6" idx="3"/>
              <a:endCxn id="97" idx="1"/>
            </p:cNvCxnSpPr>
            <p:nvPr/>
          </p:nvCxnSpPr>
          <p:spPr bwMode="gray">
            <a:xfrm>
              <a:off x="2302966"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7" idx="3"/>
              <a:endCxn id="98" idx="1"/>
            </p:cNvCxnSpPr>
            <p:nvPr/>
          </p:nvCxnSpPr>
          <p:spPr bwMode="gray">
            <a:xfrm>
              <a:off x="3670882"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2"/>
              <a:endCxn id="95" idx="0"/>
            </p:cNvCxnSpPr>
            <p:nvPr/>
          </p:nvCxnSpPr>
          <p:spPr bwMode="gray">
            <a:xfrm>
              <a:off x="777273"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2" idx="2"/>
              <a:endCxn id="96" idx="0"/>
            </p:cNvCxnSpPr>
            <p:nvPr/>
          </p:nvCxnSpPr>
          <p:spPr bwMode="gray">
            <a:xfrm>
              <a:off x="2145189"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3" idx="2"/>
              <a:endCxn id="97" idx="0"/>
            </p:cNvCxnSpPr>
            <p:nvPr/>
          </p:nvCxnSpPr>
          <p:spPr bwMode="gray">
            <a:xfrm>
              <a:off x="3513105"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94" idx="2"/>
              <a:endCxn id="98" idx="0"/>
            </p:cNvCxnSpPr>
            <p:nvPr/>
          </p:nvCxnSpPr>
          <p:spPr bwMode="gray">
            <a:xfrm>
              <a:off x="4881021"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文本框 108"/>
            <p:cNvSpPr txBox="1"/>
            <p:nvPr/>
          </p:nvSpPr>
          <p:spPr bwMode="gray">
            <a:xfrm>
              <a:off x="534258" y="142544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10" name="文本框 109"/>
            <p:cNvSpPr txBox="1"/>
            <p:nvPr/>
          </p:nvSpPr>
          <p:spPr bwMode="gray">
            <a:xfrm>
              <a:off x="1951065" y="142544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11" name="文本框 110"/>
            <p:cNvSpPr txBox="1"/>
            <p:nvPr/>
          </p:nvSpPr>
          <p:spPr bwMode="gray">
            <a:xfrm>
              <a:off x="3318981" y="142544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112" name="文本框 111"/>
            <p:cNvSpPr txBox="1"/>
            <p:nvPr/>
          </p:nvSpPr>
          <p:spPr bwMode="gray">
            <a:xfrm>
              <a:off x="4638006" y="142544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3" name="文本框 112"/>
            <p:cNvSpPr txBox="1"/>
            <p:nvPr/>
          </p:nvSpPr>
          <p:spPr bwMode="gray">
            <a:xfrm>
              <a:off x="534258" y="291665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114" name="文本框 113"/>
            <p:cNvSpPr txBox="1"/>
            <p:nvPr/>
          </p:nvSpPr>
          <p:spPr bwMode="gray">
            <a:xfrm>
              <a:off x="1951065" y="291665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115" name="文本框 114"/>
            <p:cNvSpPr txBox="1"/>
            <p:nvPr/>
          </p:nvSpPr>
          <p:spPr bwMode="gray">
            <a:xfrm>
              <a:off x="3318981" y="291665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116" name="文本框 115"/>
            <p:cNvSpPr txBox="1"/>
            <p:nvPr/>
          </p:nvSpPr>
          <p:spPr bwMode="gray">
            <a:xfrm>
              <a:off x="4638006" y="291665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27" name="任意多边形 126"/>
            <p:cNvSpPr/>
            <p:nvPr/>
          </p:nvSpPr>
          <p:spPr bwMode="gray">
            <a:xfrm>
              <a:off x="1975497"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2640618" y="3311187"/>
              <a:ext cx="753732"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131" name="任意多边形 130"/>
            <p:cNvSpPr/>
            <p:nvPr/>
          </p:nvSpPr>
          <p:spPr bwMode="gray">
            <a:xfrm>
              <a:off x="525156" y="2040775"/>
              <a:ext cx="4667002" cy="593766"/>
            </a:xfrm>
            <a:custGeom>
              <a:avLst/>
              <a:gdLst>
                <a:gd name="connsiteX0" fmla="*/ 0 w 4667002"/>
                <a:gd name="connsiteY0" fmla="*/ 0 h 593766"/>
                <a:gd name="connsiteX1" fmla="*/ 4144488 w 4667002"/>
                <a:gd name="connsiteY1" fmla="*/ 0 h 593766"/>
                <a:gd name="connsiteX2" fmla="*/ 4144488 w 4667002"/>
                <a:gd name="connsiteY2" fmla="*/ 593766 h 593766"/>
                <a:gd name="connsiteX3" fmla="*/ 4667002 w 4667002"/>
                <a:gd name="connsiteY3" fmla="*/ 593766 h 593766"/>
              </a:gdLst>
              <a:ahLst/>
              <a:cxnLst>
                <a:cxn ang="0">
                  <a:pos x="connsiteX0" y="connsiteY0"/>
                </a:cxn>
                <a:cxn ang="0">
                  <a:pos x="connsiteX1" y="connsiteY1"/>
                </a:cxn>
                <a:cxn ang="0">
                  <a:pos x="connsiteX2" y="connsiteY2"/>
                </a:cxn>
                <a:cxn ang="0">
                  <a:pos x="connsiteX3" y="connsiteY3"/>
                </a:cxn>
              </a:cxnLst>
              <a:rect l="l" t="t" r="r" b="b"/>
              <a:pathLst>
                <a:path w="4667002" h="593766">
                  <a:moveTo>
                    <a:pt x="0" y="0"/>
                  </a:moveTo>
                  <a:lnTo>
                    <a:pt x="4144488" y="0"/>
                  </a:lnTo>
                  <a:lnTo>
                    <a:pt x="4144488" y="593766"/>
                  </a:lnTo>
                  <a:lnTo>
                    <a:pt x="4667002" y="593766"/>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任意多边形 132"/>
            <p:cNvSpPr/>
            <p:nvPr/>
          </p:nvSpPr>
          <p:spPr bwMode="gray">
            <a:xfrm>
              <a:off x="3422534"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ln w="57150">
              <a:solidFill>
                <a:srgbClr val="C7000B"/>
              </a:solidFill>
              <a:prstDash val="sysDot"/>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文本框 133"/>
            <p:cNvSpPr txBox="1"/>
            <p:nvPr/>
          </p:nvSpPr>
          <p:spPr bwMode="gray">
            <a:xfrm>
              <a:off x="3789510" y="3273087"/>
              <a:ext cx="1529473"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Link for maintenance </a:t>
              </a:r>
            </a:p>
          </p:txBody>
        </p:sp>
      </p:grpSp>
      <p:grpSp>
        <p:nvGrpSpPr>
          <p:cNvPr id="135" name="组合 134"/>
          <p:cNvGrpSpPr/>
          <p:nvPr/>
        </p:nvGrpSpPr>
        <p:grpSpPr bwMode="gray">
          <a:xfrm>
            <a:off x="596900" y="3959837"/>
            <a:ext cx="4734464" cy="2193519"/>
            <a:chOff x="534258" y="1425445"/>
            <a:chExt cx="4734464" cy="2193519"/>
          </a:xfrm>
        </p:grpSpPr>
        <p:pic>
          <p:nvPicPr>
            <p:cNvPr id="136" name="图片 13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9496" y="1693959"/>
              <a:ext cx="315554" cy="258754"/>
            </a:xfrm>
            <a:prstGeom prst="rect">
              <a:avLst/>
            </a:prstGeom>
          </p:spPr>
        </p:pic>
        <p:pic>
          <p:nvPicPr>
            <p:cNvPr id="137" name="图片 13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7412" y="1693959"/>
              <a:ext cx="315554" cy="258754"/>
            </a:xfrm>
            <a:prstGeom prst="rect">
              <a:avLst/>
            </a:prstGeom>
          </p:spPr>
        </p:pic>
        <p:pic>
          <p:nvPicPr>
            <p:cNvPr id="138" name="图片 137">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55328" y="1693959"/>
              <a:ext cx="315554" cy="258754"/>
            </a:xfrm>
            <a:prstGeom prst="rect">
              <a:avLst/>
            </a:prstGeom>
          </p:spPr>
        </p:pic>
        <p:pic>
          <p:nvPicPr>
            <p:cNvPr id="139" name="图片 138">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3244" y="1693959"/>
              <a:ext cx="315554" cy="258754"/>
            </a:xfrm>
            <a:prstGeom prst="rect">
              <a:avLst/>
            </a:prstGeom>
          </p:spPr>
        </p:pic>
        <p:pic>
          <p:nvPicPr>
            <p:cNvPr id="140" name="图片 139">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9496" y="2623108"/>
              <a:ext cx="315554" cy="258754"/>
            </a:xfrm>
            <a:prstGeom prst="rect">
              <a:avLst/>
            </a:prstGeom>
          </p:spPr>
        </p:pic>
        <p:pic>
          <p:nvPicPr>
            <p:cNvPr id="141" name="图片 140">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7412" y="2623108"/>
              <a:ext cx="315554" cy="258754"/>
            </a:xfrm>
            <a:prstGeom prst="rect">
              <a:avLst/>
            </a:prstGeom>
          </p:spPr>
        </p:pic>
        <p:pic>
          <p:nvPicPr>
            <p:cNvPr id="142" name="图片 14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55328" y="2623108"/>
              <a:ext cx="315554" cy="258754"/>
            </a:xfrm>
            <a:prstGeom prst="rect">
              <a:avLst/>
            </a:prstGeom>
          </p:spPr>
        </p:pic>
        <p:pic>
          <p:nvPicPr>
            <p:cNvPr id="143" name="图片 142">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3244" y="2623108"/>
              <a:ext cx="315554" cy="258754"/>
            </a:xfrm>
            <a:prstGeom prst="rect">
              <a:avLst/>
            </a:prstGeom>
          </p:spPr>
        </p:pic>
        <p:cxnSp>
          <p:nvCxnSpPr>
            <p:cNvPr id="144" name="直接连接符 143"/>
            <p:cNvCxnSpPr>
              <a:stCxn id="136" idx="3"/>
              <a:endCxn id="137" idx="1"/>
            </p:cNvCxnSpPr>
            <p:nvPr/>
          </p:nvCxnSpPr>
          <p:spPr bwMode="gray">
            <a:xfrm>
              <a:off x="935050"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37" idx="3"/>
              <a:endCxn id="138" idx="1"/>
            </p:cNvCxnSpPr>
            <p:nvPr/>
          </p:nvCxnSpPr>
          <p:spPr bwMode="gray">
            <a:xfrm>
              <a:off x="2302966" y="1823336"/>
              <a:ext cx="1052362" cy="0"/>
            </a:xfrm>
            <a:prstGeom prst="line">
              <a:avLst/>
            </a:prstGeom>
            <a:ln w="57150">
              <a:solidFill>
                <a:srgbClr val="C7000B"/>
              </a:solidFill>
              <a:prstDash val="sysDot"/>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38" idx="3"/>
              <a:endCxn id="139" idx="1"/>
            </p:cNvCxnSpPr>
            <p:nvPr/>
          </p:nvCxnSpPr>
          <p:spPr bwMode="gray">
            <a:xfrm>
              <a:off x="3670882"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40" idx="3"/>
              <a:endCxn id="141" idx="1"/>
            </p:cNvCxnSpPr>
            <p:nvPr/>
          </p:nvCxnSpPr>
          <p:spPr bwMode="gray">
            <a:xfrm>
              <a:off x="935050"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1" idx="3"/>
              <a:endCxn id="142" idx="1"/>
            </p:cNvCxnSpPr>
            <p:nvPr/>
          </p:nvCxnSpPr>
          <p:spPr bwMode="gray">
            <a:xfrm>
              <a:off x="2302966"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42" idx="3"/>
              <a:endCxn id="143" idx="1"/>
            </p:cNvCxnSpPr>
            <p:nvPr/>
          </p:nvCxnSpPr>
          <p:spPr bwMode="gray">
            <a:xfrm>
              <a:off x="3670882"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136" idx="2"/>
              <a:endCxn id="140" idx="0"/>
            </p:cNvCxnSpPr>
            <p:nvPr/>
          </p:nvCxnSpPr>
          <p:spPr bwMode="gray">
            <a:xfrm>
              <a:off x="777273"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37" idx="2"/>
              <a:endCxn id="141" idx="0"/>
            </p:cNvCxnSpPr>
            <p:nvPr/>
          </p:nvCxnSpPr>
          <p:spPr bwMode="gray">
            <a:xfrm>
              <a:off x="2145189"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38" idx="2"/>
              <a:endCxn id="142" idx="0"/>
            </p:cNvCxnSpPr>
            <p:nvPr/>
          </p:nvCxnSpPr>
          <p:spPr bwMode="gray">
            <a:xfrm>
              <a:off x="3513105"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39" idx="2"/>
              <a:endCxn id="143" idx="0"/>
            </p:cNvCxnSpPr>
            <p:nvPr/>
          </p:nvCxnSpPr>
          <p:spPr bwMode="gray">
            <a:xfrm>
              <a:off x="4881021"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文本框 153"/>
            <p:cNvSpPr txBox="1"/>
            <p:nvPr/>
          </p:nvSpPr>
          <p:spPr bwMode="gray">
            <a:xfrm>
              <a:off x="534258" y="142544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55" name="文本框 154"/>
            <p:cNvSpPr txBox="1"/>
            <p:nvPr/>
          </p:nvSpPr>
          <p:spPr bwMode="gray">
            <a:xfrm>
              <a:off x="1951065" y="142544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56" name="文本框 155"/>
            <p:cNvSpPr txBox="1"/>
            <p:nvPr/>
          </p:nvSpPr>
          <p:spPr bwMode="gray">
            <a:xfrm>
              <a:off x="3318981" y="142544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157" name="文本框 156"/>
            <p:cNvSpPr txBox="1"/>
            <p:nvPr/>
          </p:nvSpPr>
          <p:spPr bwMode="gray">
            <a:xfrm>
              <a:off x="4638006" y="142544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58" name="文本框 157"/>
            <p:cNvSpPr txBox="1"/>
            <p:nvPr/>
          </p:nvSpPr>
          <p:spPr bwMode="gray">
            <a:xfrm>
              <a:off x="534258" y="291665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159" name="文本框 158"/>
            <p:cNvSpPr txBox="1"/>
            <p:nvPr/>
          </p:nvSpPr>
          <p:spPr bwMode="gray">
            <a:xfrm>
              <a:off x="1951065" y="291665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160" name="文本框 159"/>
            <p:cNvSpPr txBox="1"/>
            <p:nvPr/>
          </p:nvSpPr>
          <p:spPr bwMode="gray">
            <a:xfrm>
              <a:off x="3318981" y="2916655"/>
              <a:ext cx="38824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161" name="文本框 160"/>
            <p:cNvSpPr txBox="1"/>
            <p:nvPr/>
          </p:nvSpPr>
          <p:spPr bwMode="gray">
            <a:xfrm>
              <a:off x="4638006" y="2916655"/>
              <a:ext cx="48603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72" name="任意多边形 171"/>
            <p:cNvSpPr/>
            <p:nvPr/>
          </p:nvSpPr>
          <p:spPr bwMode="gray">
            <a:xfrm>
              <a:off x="1920308"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文本框 172"/>
            <p:cNvSpPr txBox="1"/>
            <p:nvPr/>
          </p:nvSpPr>
          <p:spPr bwMode="gray">
            <a:xfrm>
              <a:off x="2585429" y="3311187"/>
              <a:ext cx="753732"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177" name="任意多边形 176"/>
            <p:cNvSpPr/>
            <p:nvPr/>
          </p:nvSpPr>
          <p:spPr bwMode="gray">
            <a:xfrm>
              <a:off x="3334323"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ln w="57150">
              <a:solidFill>
                <a:srgbClr val="C7000B"/>
              </a:solidFill>
              <a:prstDash val="sysDot"/>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文本框 177"/>
            <p:cNvSpPr txBox="1"/>
            <p:nvPr/>
          </p:nvSpPr>
          <p:spPr bwMode="gray">
            <a:xfrm>
              <a:off x="3833972" y="3289276"/>
              <a:ext cx="143475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Link for maintenance</a:t>
              </a:r>
            </a:p>
          </p:txBody>
        </p:sp>
      </p:grpSp>
      <p:sp>
        <p:nvSpPr>
          <p:cNvPr id="182" name="任意多边形 181"/>
          <p:cNvSpPr/>
          <p:nvPr/>
        </p:nvSpPr>
        <p:spPr bwMode="gray">
          <a:xfrm>
            <a:off x="703910" y="4527646"/>
            <a:ext cx="4632960" cy="518160"/>
          </a:xfrm>
          <a:custGeom>
            <a:avLst/>
            <a:gdLst>
              <a:gd name="connsiteX0" fmla="*/ 0 w 4632960"/>
              <a:gd name="connsiteY0" fmla="*/ 0 h 518160"/>
              <a:gd name="connsiteX1" fmla="*/ 1493520 w 4632960"/>
              <a:gd name="connsiteY1" fmla="*/ 15240 h 518160"/>
              <a:gd name="connsiteX2" fmla="*/ 1493520 w 4632960"/>
              <a:gd name="connsiteY2" fmla="*/ 518160 h 518160"/>
              <a:gd name="connsiteX3" fmla="*/ 4632960 w 4632960"/>
              <a:gd name="connsiteY3" fmla="*/ 518160 h 518160"/>
            </a:gdLst>
            <a:ahLst/>
            <a:cxnLst>
              <a:cxn ang="0">
                <a:pos x="connsiteX0" y="connsiteY0"/>
              </a:cxn>
              <a:cxn ang="0">
                <a:pos x="connsiteX1" y="connsiteY1"/>
              </a:cxn>
              <a:cxn ang="0">
                <a:pos x="connsiteX2" y="connsiteY2"/>
              </a:cxn>
              <a:cxn ang="0">
                <a:pos x="connsiteX3" y="connsiteY3"/>
              </a:cxn>
            </a:cxnLst>
            <a:rect l="l" t="t" r="r" b="b"/>
            <a:pathLst>
              <a:path w="4632960" h="518160">
                <a:moveTo>
                  <a:pt x="0" y="0"/>
                </a:moveTo>
                <a:lnTo>
                  <a:pt x="1493520" y="15240"/>
                </a:lnTo>
                <a:lnTo>
                  <a:pt x="1493520" y="518160"/>
                </a:lnTo>
                <a:lnTo>
                  <a:pt x="4632960" y="518160"/>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文本框 182"/>
          <p:cNvSpPr txBox="1"/>
          <p:nvPr/>
        </p:nvSpPr>
        <p:spPr bwMode="gray">
          <a:xfrm>
            <a:off x="5110571" y="3120758"/>
            <a:ext cx="1377493" cy="499662"/>
          </a:xfrm>
          <a:prstGeom prst="rect">
            <a:avLst/>
          </a:prstGeom>
          <a:solidFill>
            <a:srgbClr val="30B5C5"/>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Before optimization</a:t>
            </a:r>
          </a:p>
        </p:txBody>
      </p:sp>
      <p:sp>
        <p:nvSpPr>
          <p:cNvPr id="184" name="文本框 183"/>
          <p:cNvSpPr txBox="1"/>
          <p:nvPr/>
        </p:nvSpPr>
        <p:spPr bwMode="gray">
          <a:xfrm>
            <a:off x="5165684" y="5588049"/>
            <a:ext cx="1283144" cy="499662"/>
          </a:xfrm>
          <a:prstGeom prst="rect">
            <a:avLst/>
          </a:prstGeom>
          <a:solidFill>
            <a:srgbClr val="30B5C5"/>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After optimization</a:t>
            </a:r>
          </a:p>
        </p:txBody>
      </p:sp>
      <p:sp>
        <p:nvSpPr>
          <p:cNvPr id="132" name="文本框 131"/>
          <p:cNvSpPr txBox="1"/>
          <p:nvPr/>
        </p:nvSpPr>
        <p:spPr bwMode="gray">
          <a:xfrm>
            <a:off x="620454" y="215542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76" name="文本框 175"/>
          <p:cNvSpPr txBox="1"/>
          <p:nvPr/>
        </p:nvSpPr>
        <p:spPr bwMode="gray">
          <a:xfrm>
            <a:off x="1988369" y="215542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179" name="文本框 178"/>
          <p:cNvSpPr txBox="1"/>
          <p:nvPr/>
        </p:nvSpPr>
        <p:spPr bwMode="gray">
          <a:xfrm>
            <a:off x="3349573" y="215542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80" name="文本框 179"/>
          <p:cNvSpPr txBox="1"/>
          <p:nvPr/>
        </p:nvSpPr>
        <p:spPr bwMode="gray">
          <a:xfrm>
            <a:off x="4699945" y="215542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85" name="文本框 184"/>
          <p:cNvSpPr txBox="1"/>
          <p:nvPr/>
        </p:nvSpPr>
        <p:spPr bwMode="gray">
          <a:xfrm>
            <a:off x="1257136" y="280175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86" name="文本框 185"/>
          <p:cNvSpPr txBox="1"/>
          <p:nvPr/>
        </p:nvSpPr>
        <p:spPr bwMode="gray">
          <a:xfrm>
            <a:off x="2703260" y="280175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87" name="文本框 186"/>
          <p:cNvSpPr txBox="1"/>
          <p:nvPr/>
        </p:nvSpPr>
        <p:spPr bwMode="gray">
          <a:xfrm>
            <a:off x="4071227" y="2801755"/>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88" name="文本框 187"/>
          <p:cNvSpPr txBox="1"/>
          <p:nvPr/>
        </p:nvSpPr>
        <p:spPr bwMode="gray">
          <a:xfrm>
            <a:off x="1257136" y="1829767"/>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189" name="文本框 188"/>
          <p:cNvSpPr txBox="1"/>
          <p:nvPr/>
        </p:nvSpPr>
        <p:spPr bwMode="gray">
          <a:xfrm>
            <a:off x="2703260" y="1829767"/>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190" name="文本框 189"/>
          <p:cNvSpPr txBox="1"/>
          <p:nvPr/>
        </p:nvSpPr>
        <p:spPr bwMode="gray">
          <a:xfrm>
            <a:off x="4071227" y="1829767"/>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91" name="文本框 190"/>
          <p:cNvSpPr txBox="1"/>
          <p:nvPr/>
        </p:nvSpPr>
        <p:spPr bwMode="gray">
          <a:xfrm>
            <a:off x="620454" y="463881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92" name="文本框 191"/>
          <p:cNvSpPr txBox="1"/>
          <p:nvPr/>
        </p:nvSpPr>
        <p:spPr bwMode="gray">
          <a:xfrm>
            <a:off x="1988369" y="463881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 ms</a:t>
            </a:r>
          </a:p>
        </p:txBody>
      </p:sp>
      <p:sp>
        <p:nvSpPr>
          <p:cNvPr id="193" name="文本框 192"/>
          <p:cNvSpPr txBox="1"/>
          <p:nvPr/>
        </p:nvSpPr>
        <p:spPr bwMode="gray">
          <a:xfrm>
            <a:off x="3349573" y="463881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94" name="文本框 193"/>
          <p:cNvSpPr txBox="1"/>
          <p:nvPr/>
        </p:nvSpPr>
        <p:spPr bwMode="gray">
          <a:xfrm>
            <a:off x="4728973" y="4638813"/>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
        <p:nvSpPr>
          <p:cNvPr id="195" name="文本框 194"/>
          <p:cNvSpPr txBox="1"/>
          <p:nvPr/>
        </p:nvSpPr>
        <p:spPr bwMode="gray">
          <a:xfrm>
            <a:off x="1257136" y="5285148"/>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96" name="文本框 195"/>
          <p:cNvSpPr txBox="1"/>
          <p:nvPr/>
        </p:nvSpPr>
        <p:spPr bwMode="gray">
          <a:xfrm>
            <a:off x="2703260" y="5285148"/>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97" name="文本框 196"/>
          <p:cNvSpPr txBox="1"/>
          <p:nvPr/>
        </p:nvSpPr>
        <p:spPr bwMode="gray">
          <a:xfrm>
            <a:off x="4071227" y="5285148"/>
            <a:ext cx="67999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ms</a:t>
            </a:r>
          </a:p>
        </p:txBody>
      </p:sp>
      <p:sp>
        <p:nvSpPr>
          <p:cNvPr id="198" name="文本框 197"/>
          <p:cNvSpPr txBox="1"/>
          <p:nvPr/>
        </p:nvSpPr>
        <p:spPr bwMode="gray">
          <a:xfrm>
            <a:off x="1257136" y="431316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199" name="文本框 198"/>
          <p:cNvSpPr txBox="1"/>
          <p:nvPr/>
        </p:nvSpPr>
        <p:spPr bwMode="gray">
          <a:xfrm>
            <a:off x="2703260" y="431316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 ms</a:t>
            </a:r>
          </a:p>
        </p:txBody>
      </p:sp>
      <p:sp>
        <p:nvSpPr>
          <p:cNvPr id="200" name="文本框 199"/>
          <p:cNvSpPr txBox="1"/>
          <p:nvPr/>
        </p:nvSpPr>
        <p:spPr bwMode="gray">
          <a:xfrm>
            <a:off x="4071227" y="4313160"/>
            <a:ext cx="5790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 ms</a:t>
            </a:r>
          </a:p>
        </p:txBody>
      </p:sp>
    </p:spTree>
    <p:extLst>
      <p:ext uri="{BB962C8B-B14F-4D97-AF65-F5344CB8AC3E}">
        <p14:creationId xmlns:p14="http://schemas.microsoft.com/office/powerpoint/2010/main" val="16312010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Controller-based Multi-tunnel Optimization from the Global Perspective</a:t>
            </a:r>
            <a:endParaRPr lang="en-US" dirty="0"/>
          </a:p>
        </p:txBody>
      </p:sp>
      <p:sp>
        <p:nvSpPr>
          <p:cNvPr id="50" name="文本占位符 3"/>
          <p:cNvSpPr>
            <a:spLocks noGrp="1"/>
          </p:cNvSpPr>
          <p:nvPr>
            <p:ph type="body" sz="quarter" idx="10"/>
          </p:nvPr>
        </p:nvSpPr>
        <p:spPr>
          <a:xfrm>
            <a:off x="6507447" y="1484312"/>
            <a:ext cx="5241641" cy="4443243"/>
          </a:xfrm>
        </p:spPr>
        <p:txBody>
          <a:bodyPr/>
          <a:lstStyle/>
          <a:p>
            <a:pPr marL="0" indent="0">
              <a:buNone/>
            </a:pPr>
            <a:r>
              <a:rPr lang="en-US" sz="1600" dirty="0">
                <a:sym typeface="Huawei Sans" panose="020C0503030203020204" pitchFamily="34" charset="0"/>
              </a:rPr>
              <a:t>There are two tunnels between PE1 and PE2 that carry different services. As the service traffic increases, the bandwidth usage of the tunnel exceeds the threshold</a:t>
            </a:r>
            <a:r>
              <a:rPr lang="en-US" sz="1600" dirty="0" smtClean="0">
                <a:sym typeface="Huawei Sans" panose="020C0503030203020204" pitchFamily="34" charset="0"/>
              </a:rPr>
              <a:t>.</a:t>
            </a:r>
          </a:p>
          <a:p>
            <a:r>
              <a:rPr lang="en-US" sz="1600" dirty="0" smtClean="0">
                <a:sym typeface="Huawei Sans" panose="020C0503030203020204" pitchFamily="34" charset="0"/>
              </a:rPr>
              <a:t>Before traffic optimization, two service flows pass through the same path PE1-PE1-P2-PE2</a:t>
            </a:r>
          </a:p>
          <a:p>
            <a:r>
              <a:rPr lang="en-US" sz="1600" dirty="0" smtClean="0">
                <a:sym typeface="Huawei Sans" panose="020C0503030203020204" pitchFamily="34" charset="0"/>
              </a:rPr>
              <a:t>Service 1 has a higher priority and is optimized from the global perspective by the controller.</a:t>
            </a:r>
          </a:p>
          <a:p>
            <a:r>
              <a:rPr lang="en-US" sz="1600" dirty="0" smtClean="0">
                <a:sym typeface="Huawei Sans" panose="020C0503030203020204" pitchFamily="34" charset="0"/>
              </a:rPr>
              <a:t>After optimization, the path of service 1 is PE1-P1-P2-PE2, and that of service 2 is PE3-P3-P4-PE4-PE2.</a:t>
            </a:r>
            <a:endParaRPr lang="en-US" sz="1600" dirty="0">
              <a:sym typeface="Huawei Sans" panose="020C0503030203020204" pitchFamily="34" charset="0"/>
            </a:endParaRPr>
          </a:p>
        </p:txBody>
      </p:sp>
      <p:grpSp>
        <p:nvGrpSpPr>
          <p:cNvPr id="48" name="组合 47"/>
          <p:cNvGrpSpPr/>
          <p:nvPr/>
        </p:nvGrpSpPr>
        <p:grpSpPr>
          <a:xfrm>
            <a:off x="596900" y="1506740"/>
            <a:ext cx="4858749" cy="2193519"/>
            <a:chOff x="512350" y="1425445"/>
            <a:chExt cx="4858749" cy="2193519"/>
          </a:xfrm>
        </p:grpSpPr>
        <p:pic>
          <p:nvPicPr>
            <p:cNvPr id="4" name="图片 3">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1693959"/>
              <a:ext cx="315554" cy="258754"/>
            </a:xfrm>
            <a:prstGeom prst="rect">
              <a:avLst/>
            </a:prstGeom>
          </p:spPr>
        </p:pic>
        <p:pic>
          <p:nvPicPr>
            <p:cNvPr id="5" name="图片 4">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1693959"/>
              <a:ext cx="315554" cy="258754"/>
            </a:xfrm>
            <a:prstGeom prst="rect">
              <a:avLst/>
            </a:prstGeom>
          </p:spPr>
        </p:pic>
        <p:pic>
          <p:nvPicPr>
            <p:cNvPr id="6" name="图片 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1693959"/>
              <a:ext cx="315554" cy="258754"/>
            </a:xfrm>
            <a:prstGeom prst="rect">
              <a:avLst/>
            </a:prstGeom>
          </p:spPr>
        </p:pic>
        <p:pic>
          <p:nvPicPr>
            <p:cNvPr id="7" name="图片 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1693959"/>
              <a:ext cx="315554" cy="258754"/>
            </a:xfrm>
            <a:prstGeom prst="rect">
              <a:avLst/>
            </a:prstGeom>
          </p:spPr>
        </p:pic>
        <p:pic>
          <p:nvPicPr>
            <p:cNvPr id="8" name="图片 7">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2623108"/>
              <a:ext cx="315554" cy="258754"/>
            </a:xfrm>
            <a:prstGeom prst="rect">
              <a:avLst/>
            </a:prstGeom>
          </p:spPr>
        </p:pic>
        <p:pic>
          <p:nvPicPr>
            <p:cNvPr id="9" name="图片 8">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2623108"/>
              <a:ext cx="315554" cy="258754"/>
            </a:xfrm>
            <a:prstGeom prst="rect">
              <a:avLst/>
            </a:prstGeom>
          </p:spPr>
        </p:pic>
        <p:pic>
          <p:nvPicPr>
            <p:cNvPr id="10" name="图片 9">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2623108"/>
              <a:ext cx="315554" cy="258754"/>
            </a:xfrm>
            <a:prstGeom prst="rect">
              <a:avLst/>
            </a:prstGeom>
          </p:spPr>
        </p:pic>
        <p:pic>
          <p:nvPicPr>
            <p:cNvPr id="11" name="图片 10">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2623108"/>
              <a:ext cx="315554" cy="258754"/>
            </a:xfrm>
            <a:prstGeom prst="rect">
              <a:avLst/>
            </a:prstGeom>
          </p:spPr>
        </p:pic>
        <p:cxnSp>
          <p:nvCxnSpPr>
            <p:cNvPr id="12" name="直接连接符 11"/>
            <p:cNvCxnSpPr>
              <a:stCxn id="4" idx="3"/>
              <a:endCxn id="5" idx="1"/>
            </p:cNvCxnSpPr>
            <p:nvPr/>
          </p:nvCxnSpPr>
          <p:spPr>
            <a:xfrm>
              <a:off x="935050"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6" idx="1"/>
            </p:cNvCxnSpPr>
            <p:nvPr/>
          </p:nvCxnSpPr>
          <p:spPr>
            <a:xfrm>
              <a:off x="2302966"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3"/>
              <a:endCxn id="7" idx="1"/>
            </p:cNvCxnSpPr>
            <p:nvPr/>
          </p:nvCxnSpPr>
          <p:spPr>
            <a:xfrm>
              <a:off x="3670882"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8" idx="3"/>
              <a:endCxn id="9" idx="1"/>
            </p:cNvCxnSpPr>
            <p:nvPr/>
          </p:nvCxnSpPr>
          <p:spPr>
            <a:xfrm>
              <a:off x="935050"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a:endCxn id="10" idx="1"/>
            </p:cNvCxnSpPr>
            <p:nvPr/>
          </p:nvCxnSpPr>
          <p:spPr>
            <a:xfrm>
              <a:off x="2302966"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3"/>
              <a:endCxn id="11" idx="1"/>
            </p:cNvCxnSpPr>
            <p:nvPr/>
          </p:nvCxnSpPr>
          <p:spPr>
            <a:xfrm>
              <a:off x="3670882"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4" idx="2"/>
              <a:endCxn id="8" idx="0"/>
            </p:cNvCxnSpPr>
            <p:nvPr/>
          </p:nvCxnSpPr>
          <p:spPr>
            <a:xfrm>
              <a:off x="777273"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2"/>
              <a:endCxn id="9" idx="0"/>
            </p:cNvCxnSpPr>
            <p:nvPr/>
          </p:nvCxnSpPr>
          <p:spPr>
            <a:xfrm>
              <a:off x="2145189"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 idx="2"/>
              <a:endCxn id="10" idx="0"/>
            </p:cNvCxnSpPr>
            <p:nvPr/>
          </p:nvCxnSpPr>
          <p:spPr>
            <a:xfrm>
              <a:off x="3513105"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7" idx="2"/>
              <a:endCxn id="11" idx="0"/>
            </p:cNvCxnSpPr>
            <p:nvPr/>
          </p:nvCxnSpPr>
          <p:spPr>
            <a:xfrm>
              <a:off x="4881021"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34258"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3" name="文本框 22"/>
            <p:cNvSpPr txBox="1"/>
            <p:nvPr/>
          </p:nvSpPr>
          <p:spPr>
            <a:xfrm>
              <a:off x="1951065"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4" name="文本框 23"/>
            <p:cNvSpPr txBox="1"/>
            <p:nvPr/>
          </p:nvSpPr>
          <p:spPr>
            <a:xfrm>
              <a:off x="3318981"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5" name="文本框 24"/>
            <p:cNvSpPr txBox="1"/>
            <p:nvPr/>
          </p:nvSpPr>
          <p:spPr>
            <a:xfrm>
              <a:off x="4638006"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6" name="文本框 25"/>
            <p:cNvSpPr txBox="1"/>
            <p:nvPr/>
          </p:nvSpPr>
          <p:spPr>
            <a:xfrm>
              <a:off x="534258"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27" name="文本框 26"/>
            <p:cNvSpPr txBox="1"/>
            <p:nvPr/>
          </p:nvSpPr>
          <p:spPr>
            <a:xfrm>
              <a:off x="1951065"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8" name="文本框 27"/>
            <p:cNvSpPr txBox="1"/>
            <p:nvPr/>
          </p:nvSpPr>
          <p:spPr>
            <a:xfrm>
              <a:off x="3318981"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9" name="文本框 28"/>
            <p:cNvSpPr txBox="1"/>
            <p:nvPr/>
          </p:nvSpPr>
          <p:spPr>
            <a:xfrm>
              <a:off x="4638006"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31" name="文本框 30"/>
            <p:cNvSpPr txBox="1"/>
            <p:nvPr/>
          </p:nvSpPr>
          <p:spPr>
            <a:xfrm>
              <a:off x="717599"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32" name="文本框 31"/>
            <p:cNvSpPr txBox="1"/>
            <p:nvPr/>
          </p:nvSpPr>
          <p:spPr>
            <a:xfrm>
              <a:off x="2145991"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a:t>
              </a:r>
            </a:p>
          </p:txBody>
        </p:sp>
        <p:sp>
          <p:nvSpPr>
            <p:cNvPr id="33" name="文本框 32"/>
            <p:cNvSpPr txBox="1"/>
            <p:nvPr/>
          </p:nvSpPr>
          <p:spPr>
            <a:xfrm>
              <a:off x="3513907"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80</a:t>
              </a:r>
            </a:p>
          </p:txBody>
        </p:sp>
        <p:sp>
          <p:nvSpPr>
            <p:cNvPr id="34" name="文本框 33"/>
            <p:cNvSpPr txBox="1"/>
            <p:nvPr/>
          </p:nvSpPr>
          <p:spPr>
            <a:xfrm>
              <a:off x="4883465" y="2147147"/>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35" name="文本框 34"/>
            <p:cNvSpPr txBox="1"/>
            <p:nvPr/>
          </p:nvSpPr>
          <p:spPr>
            <a:xfrm>
              <a:off x="1194494"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36" name="文本框 35"/>
            <p:cNvSpPr txBox="1"/>
            <p:nvPr/>
          </p:nvSpPr>
          <p:spPr>
            <a:xfrm>
              <a:off x="2640618"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37" name="文本框 36"/>
            <p:cNvSpPr txBox="1"/>
            <p:nvPr/>
          </p:nvSpPr>
          <p:spPr>
            <a:xfrm>
              <a:off x="4008585"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38" name="文本框 37"/>
            <p:cNvSpPr txBox="1"/>
            <p:nvPr/>
          </p:nvSpPr>
          <p:spPr>
            <a:xfrm>
              <a:off x="1194494"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39" name="文本框 38"/>
            <p:cNvSpPr txBox="1"/>
            <p:nvPr/>
          </p:nvSpPr>
          <p:spPr>
            <a:xfrm>
              <a:off x="2640618"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40" name="文本框 39"/>
            <p:cNvSpPr txBox="1"/>
            <p:nvPr/>
          </p:nvSpPr>
          <p:spPr>
            <a:xfrm>
              <a:off x="4008585"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41" name="任意多边形 40"/>
            <p:cNvSpPr/>
            <p:nvPr/>
          </p:nvSpPr>
          <p:spPr>
            <a:xfrm>
              <a:off x="1887451"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任意多边形 41"/>
            <p:cNvSpPr/>
            <p:nvPr/>
          </p:nvSpPr>
          <p:spPr>
            <a:xfrm>
              <a:off x="3467916"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62B23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2559750" y="3311187"/>
              <a:ext cx="91082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sp>
          <p:nvSpPr>
            <p:cNvPr id="44" name="文本框 43"/>
            <p:cNvSpPr txBox="1"/>
            <p:nvPr/>
          </p:nvSpPr>
          <p:spPr>
            <a:xfrm>
              <a:off x="4154702" y="3292137"/>
              <a:ext cx="91082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sp>
          <p:nvSpPr>
            <p:cNvPr id="47" name="任意多边形 46"/>
            <p:cNvSpPr/>
            <p:nvPr/>
          </p:nvSpPr>
          <p:spPr>
            <a:xfrm>
              <a:off x="512350" y="2074718"/>
              <a:ext cx="4822722" cy="45719"/>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62B23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9" name="任意多边形 48"/>
          <p:cNvSpPr/>
          <p:nvPr/>
        </p:nvSpPr>
        <p:spPr>
          <a:xfrm>
            <a:off x="746760" y="2225040"/>
            <a:ext cx="4632960" cy="381000"/>
          </a:xfrm>
          <a:custGeom>
            <a:avLst/>
            <a:gdLst>
              <a:gd name="connsiteX0" fmla="*/ 0 w 4632960"/>
              <a:gd name="connsiteY0" fmla="*/ 381000 h 381000"/>
              <a:gd name="connsiteX1" fmla="*/ 0 w 4632960"/>
              <a:gd name="connsiteY1" fmla="*/ 0 h 381000"/>
              <a:gd name="connsiteX2" fmla="*/ 4632960 w 4632960"/>
              <a:gd name="connsiteY2" fmla="*/ 0 h 381000"/>
            </a:gdLst>
            <a:ahLst/>
            <a:cxnLst>
              <a:cxn ang="0">
                <a:pos x="connsiteX0" y="connsiteY0"/>
              </a:cxn>
              <a:cxn ang="0">
                <a:pos x="connsiteX1" y="connsiteY1"/>
              </a:cxn>
              <a:cxn ang="0">
                <a:pos x="connsiteX2" y="connsiteY2"/>
              </a:cxn>
            </a:cxnLst>
            <a:rect l="l" t="t" r="r" b="b"/>
            <a:pathLst>
              <a:path w="4632960" h="381000">
                <a:moveTo>
                  <a:pt x="0" y="381000"/>
                </a:moveTo>
                <a:lnTo>
                  <a:pt x="0" y="0"/>
                </a:lnTo>
                <a:lnTo>
                  <a:pt x="4632960" y="0"/>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1" name="组合 50"/>
          <p:cNvGrpSpPr/>
          <p:nvPr/>
        </p:nvGrpSpPr>
        <p:grpSpPr>
          <a:xfrm>
            <a:off x="596900" y="4004081"/>
            <a:ext cx="4858749" cy="2193519"/>
            <a:chOff x="512350" y="1425445"/>
            <a:chExt cx="4858749" cy="2193519"/>
          </a:xfrm>
        </p:grpSpPr>
        <p:pic>
          <p:nvPicPr>
            <p:cNvPr id="52" name="图片 5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1693959"/>
              <a:ext cx="315554" cy="258754"/>
            </a:xfrm>
            <a:prstGeom prst="rect">
              <a:avLst/>
            </a:prstGeom>
          </p:spPr>
        </p:pic>
        <p:pic>
          <p:nvPicPr>
            <p:cNvPr id="53" name="图片 52">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1693959"/>
              <a:ext cx="315554" cy="258754"/>
            </a:xfrm>
            <a:prstGeom prst="rect">
              <a:avLst/>
            </a:prstGeom>
          </p:spPr>
        </p:pic>
        <p:pic>
          <p:nvPicPr>
            <p:cNvPr id="54" name="图片 53">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1693959"/>
              <a:ext cx="315554" cy="258754"/>
            </a:xfrm>
            <a:prstGeom prst="rect">
              <a:avLst/>
            </a:prstGeom>
          </p:spPr>
        </p:pic>
        <p:pic>
          <p:nvPicPr>
            <p:cNvPr id="55" name="图片 54">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1693959"/>
              <a:ext cx="315554" cy="258754"/>
            </a:xfrm>
            <a:prstGeom prst="rect">
              <a:avLst/>
            </a:prstGeom>
          </p:spPr>
        </p:pic>
        <p:pic>
          <p:nvPicPr>
            <p:cNvPr id="56" name="图片 55">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9496" y="2623108"/>
              <a:ext cx="315554" cy="258754"/>
            </a:xfrm>
            <a:prstGeom prst="rect">
              <a:avLst/>
            </a:prstGeom>
          </p:spPr>
        </p:pic>
        <p:pic>
          <p:nvPicPr>
            <p:cNvPr id="57" name="图片 56">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87412" y="2623108"/>
              <a:ext cx="315554" cy="258754"/>
            </a:xfrm>
            <a:prstGeom prst="rect">
              <a:avLst/>
            </a:prstGeom>
          </p:spPr>
        </p:pic>
        <p:pic>
          <p:nvPicPr>
            <p:cNvPr id="58" name="图片 57">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55328" y="2623108"/>
              <a:ext cx="315554" cy="258754"/>
            </a:xfrm>
            <a:prstGeom prst="rect">
              <a:avLst/>
            </a:prstGeom>
          </p:spPr>
        </p:pic>
        <p:pic>
          <p:nvPicPr>
            <p:cNvPr id="59" name="图片 58">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23244" y="2623108"/>
              <a:ext cx="315554" cy="258754"/>
            </a:xfrm>
            <a:prstGeom prst="rect">
              <a:avLst/>
            </a:prstGeom>
          </p:spPr>
        </p:pic>
        <p:cxnSp>
          <p:nvCxnSpPr>
            <p:cNvPr id="60" name="直接连接符 59"/>
            <p:cNvCxnSpPr>
              <a:stCxn id="52" idx="3"/>
              <a:endCxn id="53" idx="1"/>
            </p:cNvCxnSpPr>
            <p:nvPr/>
          </p:nvCxnSpPr>
          <p:spPr>
            <a:xfrm>
              <a:off x="935050"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3" idx="3"/>
              <a:endCxn id="54" idx="1"/>
            </p:cNvCxnSpPr>
            <p:nvPr/>
          </p:nvCxnSpPr>
          <p:spPr>
            <a:xfrm>
              <a:off x="2302966"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4" idx="3"/>
              <a:endCxn id="55" idx="1"/>
            </p:cNvCxnSpPr>
            <p:nvPr/>
          </p:nvCxnSpPr>
          <p:spPr>
            <a:xfrm>
              <a:off x="3670882" y="1823336"/>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6" idx="3"/>
              <a:endCxn id="57" idx="1"/>
            </p:cNvCxnSpPr>
            <p:nvPr/>
          </p:nvCxnSpPr>
          <p:spPr>
            <a:xfrm>
              <a:off x="935050"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7" idx="3"/>
              <a:endCxn id="58" idx="1"/>
            </p:cNvCxnSpPr>
            <p:nvPr/>
          </p:nvCxnSpPr>
          <p:spPr>
            <a:xfrm>
              <a:off x="2302966"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8" idx="3"/>
              <a:endCxn id="59" idx="1"/>
            </p:cNvCxnSpPr>
            <p:nvPr/>
          </p:nvCxnSpPr>
          <p:spPr>
            <a:xfrm>
              <a:off x="3670882" y="27524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2" idx="2"/>
              <a:endCxn id="56" idx="0"/>
            </p:cNvCxnSpPr>
            <p:nvPr/>
          </p:nvCxnSpPr>
          <p:spPr>
            <a:xfrm>
              <a:off x="777273"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3" idx="2"/>
              <a:endCxn id="57" idx="0"/>
            </p:cNvCxnSpPr>
            <p:nvPr/>
          </p:nvCxnSpPr>
          <p:spPr>
            <a:xfrm>
              <a:off x="2145189"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4" idx="2"/>
              <a:endCxn id="58" idx="0"/>
            </p:cNvCxnSpPr>
            <p:nvPr/>
          </p:nvCxnSpPr>
          <p:spPr>
            <a:xfrm>
              <a:off x="3513105"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5" idx="2"/>
              <a:endCxn id="59" idx="0"/>
            </p:cNvCxnSpPr>
            <p:nvPr/>
          </p:nvCxnSpPr>
          <p:spPr>
            <a:xfrm>
              <a:off x="4881021" y="1952713"/>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534258"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71" name="文本框 70"/>
            <p:cNvSpPr txBox="1"/>
            <p:nvPr/>
          </p:nvSpPr>
          <p:spPr>
            <a:xfrm>
              <a:off x="1951065"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72" name="文本框 71"/>
            <p:cNvSpPr txBox="1"/>
            <p:nvPr/>
          </p:nvSpPr>
          <p:spPr>
            <a:xfrm>
              <a:off x="3318981" y="142544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73" name="文本框 72"/>
            <p:cNvSpPr txBox="1"/>
            <p:nvPr/>
          </p:nvSpPr>
          <p:spPr>
            <a:xfrm>
              <a:off x="4638006" y="142544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4" name="文本框 73"/>
            <p:cNvSpPr txBox="1"/>
            <p:nvPr/>
          </p:nvSpPr>
          <p:spPr>
            <a:xfrm>
              <a:off x="534258"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5" name="文本框 74"/>
            <p:cNvSpPr txBox="1"/>
            <p:nvPr/>
          </p:nvSpPr>
          <p:spPr>
            <a:xfrm>
              <a:off x="1951065"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6" name="文本框 75"/>
            <p:cNvSpPr txBox="1"/>
            <p:nvPr/>
          </p:nvSpPr>
          <p:spPr>
            <a:xfrm>
              <a:off x="3318981" y="2916655"/>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77" name="文本框 76"/>
            <p:cNvSpPr txBox="1"/>
            <p:nvPr/>
          </p:nvSpPr>
          <p:spPr>
            <a:xfrm>
              <a:off x="4638006" y="2916655"/>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78" name="文本框 77"/>
            <p:cNvSpPr txBox="1"/>
            <p:nvPr/>
          </p:nvSpPr>
          <p:spPr>
            <a:xfrm>
              <a:off x="717599"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79" name="文本框 78"/>
            <p:cNvSpPr txBox="1"/>
            <p:nvPr/>
          </p:nvSpPr>
          <p:spPr>
            <a:xfrm>
              <a:off x="2145991"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a:t>
              </a:r>
            </a:p>
          </p:txBody>
        </p:sp>
        <p:sp>
          <p:nvSpPr>
            <p:cNvPr id="80" name="文本框 79"/>
            <p:cNvSpPr txBox="1"/>
            <p:nvPr/>
          </p:nvSpPr>
          <p:spPr>
            <a:xfrm>
              <a:off x="3513907" y="2147147"/>
              <a:ext cx="38664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80</a:t>
              </a:r>
            </a:p>
          </p:txBody>
        </p:sp>
        <p:sp>
          <p:nvSpPr>
            <p:cNvPr id="81" name="文本框 80"/>
            <p:cNvSpPr txBox="1"/>
            <p:nvPr/>
          </p:nvSpPr>
          <p:spPr>
            <a:xfrm>
              <a:off x="4883465" y="2147147"/>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82" name="文本框 81"/>
            <p:cNvSpPr txBox="1"/>
            <p:nvPr/>
          </p:nvSpPr>
          <p:spPr>
            <a:xfrm>
              <a:off x="1194494"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83" name="文本框 82"/>
            <p:cNvSpPr txBox="1"/>
            <p:nvPr/>
          </p:nvSpPr>
          <p:spPr>
            <a:xfrm>
              <a:off x="2640618"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84" name="文本框 83"/>
            <p:cNvSpPr txBox="1"/>
            <p:nvPr/>
          </p:nvSpPr>
          <p:spPr>
            <a:xfrm>
              <a:off x="4008585" y="2764704"/>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85" name="文本框 84"/>
            <p:cNvSpPr txBox="1"/>
            <p:nvPr/>
          </p:nvSpPr>
          <p:spPr>
            <a:xfrm>
              <a:off x="1194494"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86" name="文本框 85"/>
            <p:cNvSpPr txBox="1"/>
            <p:nvPr/>
          </p:nvSpPr>
          <p:spPr>
            <a:xfrm>
              <a:off x="2640618"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87" name="文本框 86"/>
            <p:cNvSpPr txBox="1"/>
            <p:nvPr/>
          </p:nvSpPr>
          <p:spPr>
            <a:xfrm>
              <a:off x="4008585" y="1792716"/>
              <a:ext cx="48763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88" name="任意多边形 87"/>
            <p:cNvSpPr/>
            <p:nvPr/>
          </p:nvSpPr>
          <p:spPr>
            <a:xfrm>
              <a:off x="1911061" y="3452690"/>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任意多边形 88"/>
            <p:cNvSpPr/>
            <p:nvPr/>
          </p:nvSpPr>
          <p:spPr>
            <a:xfrm>
              <a:off x="3507994" y="3462215"/>
              <a:ext cx="720000" cy="0"/>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62B23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2598066" y="3311187"/>
              <a:ext cx="91082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sp>
          <p:nvSpPr>
            <p:cNvPr id="91" name="文本框 90"/>
            <p:cNvSpPr txBox="1"/>
            <p:nvPr/>
          </p:nvSpPr>
          <p:spPr>
            <a:xfrm>
              <a:off x="4190195" y="3311187"/>
              <a:ext cx="91082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sp>
          <p:nvSpPr>
            <p:cNvPr id="94" name="任意多边形 93"/>
            <p:cNvSpPr/>
            <p:nvPr/>
          </p:nvSpPr>
          <p:spPr>
            <a:xfrm>
              <a:off x="512350" y="2074718"/>
              <a:ext cx="4822722" cy="45719"/>
            </a:xfrm>
            <a:custGeom>
              <a:avLst/>
              <a:gdLst>
                <a:gd name="connsiteX0" fmla="*/ 0 w 4557251"/>
                <a:gd name="connsiteY0" fmla="*/ 0 h 0"/>
                <a:gd name="connsiteX1" fmla="*/ 4557251 w 4557251"/>
                <a:gd name="connsiteY1" fmla="*/ 0 h 0"/>
              </a:gdLst>
              <a:ahLst/>
              <a:cxnLst>
                <a:cxn ang="0">
                  <a:pos x="connsiteX0" y="connsiteY0"/>
                </a:cxn>
                <a:cxn ang="0">
                  <a:pos x="connsiteX1" y="connsiteY1"/>
                </a:cxn>
              </a:cxnLst>
              <a:rect l="l" t="t" r="r" b="b"/>
              <a:pathLst>
                <a:path w="4557251">
                  <a:moveTo>
                    <a:pt x="0" y="0"/>
                  </a:moveTo>
                  <a:lnTo>
                    <a:pt x="4557251" y="0"/>
                  </a:lnTo>
                </a:path>
              </a:pathLst>
            </a:custGeom>
            <a:noFill/>
            <a:ln w="38100">
              <a:solidFill>
                <a:srgbClr val="62B23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6" name="任意多边形 95"/>
          <p:cNvSpPr/>
          <p:nvPr/>
        </p:nvSpPr>
        <p:spPr>
          <a:xfrm>
            <a:off x="670281" y="4752175"/>
            <a:ext cx="4785360" cy="350520"/>
          </a:xfrm>
          <a:custGeom>
            <a:avLst/>
            <a:gdLst>
              <a:gd name="connsiteX0" fmla="*/ 0 w 4785360"/>
              <a:gd name="connsiteY0" fmla="*/ 350520 h 350520"/>
              <a:gd name="connsiteX1" fmla="*/ 4312920 w 4785360"/>
              <a:gd name="connsiteY1" fmla="*/ 350520 h 350520"/>
              <a:gd name="connsiteX2" fmla="*/ 4312920 w 4785360"/>
              <a:gd name="connsiteY2" fmla="*/ 0 h 350520"/>
              <a:gd name="connsiteX3" fmla="*/ 4785360 w 4785360"/>
              <a:gd name="connsiteY3" fmla="*/ 0 h 350520"/>
            </a:gdLst>
            <a:ahLst/>
            <a:cxnLst>
              <a:cxn ang="0">
                <a:pos x="connsiteX0" y="connsiteY0"/>
              </a:cxn>
              <a:cxn ang="0">
                <a:pos x="connsiteX1" y="connsiteY1"/>
              </a:cxn>
              <a:cxn ang="0">
                <a:pos x="connsiteX2" y="connsiteY2"/>
              </a:cxn>
              <a:cxn ang="0">
                <a:pos x="connsiteX3" y="connsiteY3"/>
              </a:cxn>
            </a:cxnLst>
            <a:rect l="l" t="t" r="r" b="b"/>
            <a:pathLst>
              <a:path w="4785360" h="350520">
                <a:moveTo>
                  <a:pt x="0" y="350520"/>
                </a:moveTo>
                <a:lnTo>
                  <a:pt x="4312920" y="350520"/>
                </a:lnTo>
                <a:lnTo>
                  <a:pt x="4312920" y="0"/>
                </a:lnTo>
                <a:lnTo>
                  <a:pt x="4785360" y="0"/>
                </a:lnTo>
              </a:path>
            </a:pathLst>
          </a:custGeom>
          <a:noFill/>
          <a:ln w="38100">
            <a:solidFill>
              <a:srgbClr val="ED6D0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a:xfrm>
            <a:off x="5227636" y="3262397"/>
            <a:ext cx="1230919" cy="490137"/>
          </a:xfrm>
          <a:prstGeom prst="rect">
            <a:avLst/>
          </a:prstGeom>
          <a:solidFill>
            <a:srgbClr val="30B5C5"/>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Before optimization</a:t>
            </a:r>
          </a:p>
        </p:txBody>
      </p:sp>
      <p:sp>
        <p:nvSpPr>
          <p:cNvPr id="98" name="文本框 97"/>
          <p:cNvSpPr txBox="1"/>
          <p:nvPr/>
        </p:nvSpPr>
        <p:spPr>
          <a:xfrm>
            <a:off x="5260776" y="5729688"/>
            <a:ext cx="1254323" cy="490137"/>
          </a:xfrm>
          <a:prstGeom prst="rect">
            <a:avLst/>
          </a:prstGeom>
          <a:solidFill>
            <a:srgbClr val="30B5C5"/>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After optimization</a:t>
            </a:r>
          </a:p>
        </p:txBody>
      </p:sp>
    </p:spTree>
    <p:extLst>
      <p:ext uri="{BB962C8B-B14F-4D97-AF65-F5344CB8AC3E}">
        <p14:creationId xmlns:p14="http://schemas.microsoft.com/office/powerpoint/2010/main" val="37647482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MBB-enabled Zero Packet Loss During Tunnel Path Switching</a:t>
            </a:r>
            <a:endParaRPr lang="en-US" dirty="0"/>
          </a:p>
        </p:txBody>
      </p:sp>
      <p:sp>
        <p:nvSpPr>
          <p:cNvPr id="3" name="文本占位符 2"/>
          <p:cNvSpPr>
            <a:spLocks noGrp="1"/>
          </p:cNvSpPr>
          <p:nvPr>
            <p:ph type="body" sz="quarter" idx="10"/>
          </p:nvPr>
        </p:nvSpPr>
        <p:spPr/>
        <p:txBody>
          <a:bodyPr/>
          <a:lstStyle/>
          <a:p>
            <a:r>
              <a:rPr lang="en-US" sz="1600" dirty="0" smtClean="0"/>
              <a:t>The make-before-break (MBB) mechanism ensures that the original path is deleted after a new forwarding path is established. During this period, traffic is still forwarded along the original path. The system deletes the original path only after the switch-delay timer expires. This prevents traffic interruption caused by path switching.</a:t>
            </a:r>
            <a:endParaRPr lang="en-US" sz="1600" dirty="0"/>
          </a:p>
        </p:txBody>
      </p:sp>
      <p:cxnSp>
        <p:nvCxnSpPr>
          <p:cNvPr id="4" name="直接连接符 3"/>
          <p:cNvCxnSpPr>
            <a:stCxn id="12" idx="2"/>
          </p:cNvCxnSpPr>
          <p:nvPr/>
        </p:nvCxnSpPr>
        <p:spPr>
          <a:xfrm>
            <a:off x="1575437" y="4871952"/>
            <a:ext cx="1781104" cy="9399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12" idx="0"/>
          </p:cNvCxnSpPr>
          <p:nvPr/>
        </p:nvCxnSpPr>
        <p:spPr>
          <a:xfrm flipV="1">
            <a:off x="1575436" y="3589716"/>
            <a:ext cx="1781104" cy="873725"/>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3" idx="0"/>
            <a:endCxn id="8" idx="3"/>
          </p:cNvCxnSpPr>
          <p:nvPr/>
        </p:nvCxnSpPr>
        <p:spPr>
          <a:xfrm flipH="1" flipV="1">
            <a:off x="3858989" y="3541420"/>
            <a:ext cx="1660517" cy="88904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0"/>
            <a:endCxn id="9" idx="3"/>
          </p:cNvCxnSpPr>
          <p:nvPr/>
        </p:nvCxnSpPr>
        <p:spPr>
          <a:xfrm flipH="1">
            <a:off x="3858989" y="4873262"/>
            <a:ext cx="1659109" cy="88642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8989" y="3320020"/>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8989" y="5538285"/>
            <a:ext cx="540000" cy="442800"/>
          </a:xfrm>
          <a:prstGeom prst="rect">
            <a:avLst/>
          </a:prstGeom>
        </p:spPr>
      </p:pic>
      <p:sp>
        <p:nvSpPr>
          <p:cNvPr id="10" name="文本框 9"/>
          <p:cNvSpPr txBox="1"/>
          <p:nvPr/>
        </p:nvSpPr>
        <p:spPr>
          <a:xfrm>
            <a:off x="3385169" y="3761838"/>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文本框 10"/>
          <p:cNvSpPr txBox="1"/>
          <p:nvPr/>
        </p:nvSpPr>
        <p:spPr>
          <a:xfrm>
            <a:off x="3356540" y="598108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05437" y="4429152"/>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49506" y="4430462"/>
            <a:ext cx="540000" cy="442800"/>
          </a:xfrm>
          <a:prstGeom prst="rect">
            <a:avLst/>
          </a:prstGeom>
        </p:spPr>
      </p:pic>
      <p:sp>
        <p:nvSpPr>
          <p:cNvPr id="14" name="文本框 13"/>
          <p:cNvSpPr txBox="1"/>
          <p:nvPr/>
        </p:nvSpPr>
        <p:spPr>
          <a:xfrm>
            <a:off x="5311150" y="487326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5" name="文本框 14"/>
          <p:cNvSpPr txBox="1"/>
          <p:nvPr/>
        </p:nvSpPr>
        <p:spPr>
          <a:xfrm>
            <a:off x="1340883" y="487326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1" name="任意多边形 30"/>
          <p:cNvSpPr/>
          <p:nvPr/>
        </p:nvSpPr>
        <p:spPr>
          <a:xfrm>
            <a:off x="1919829" y="4044305"/>
            <a:ext cx="3251200" cy="435428"/>
          </a:xfrm>
          <a:custGeom>
            <a:avLst/>
            <a:gdLst>
              <a:gd name="connsiteX0" fmla="*/ 0 w 3251200"/>
              <a:gd name="connsiteY0" fmla="*/ 435428 h 435428"/>
              <a:gd name="connsiteX1" fmla="*/ 1436914 w 3251200"/>
              <a:gd name="connsiteY1" fmla="*/ 0 h 435428"/>
              <a:gd name="connsiteX2" fmla="*/ 3251200 w 3251200"/>
              <a:gd name="connsiteY2" fmla="*/ 435428 h 435428"/>
            </a:gdLst>
            <a:ahLst/>
            <a:cxnLst>
              <a:cxn ang="0">
                <a:pos x="connsiteX0" y="connsiteY0"/>
              </a:cxn>
              <a:cxn ang="0">
                <a:pos x="connsiteX1" y="connsiteY1"/>
              </a:cxn>
              <a:cxn ang="0">
                <a:pos x="connsiteX2" y="connsiteY2"/>
              </a:cxn>
            </a:cxnLst>
            <a:rect l="l" t="t" r="r" b="b"/>
            <a:pathLst>
              <a:path w="3251200" h="435428">
                <a:moveTo>
                  <a:pt x="0" y="435428"/>
                </a:moveTo>
                <a:cubicBezTo>
                  <a:pt x="447523" y="217714"/>
                  <a:pt x="895047" y="0"/>
                  <a:pt x="1436914" y="0"/>
                </a:cubicBezTo>
                <a:cubicBezTo>
                  <a:pt x="1978781" y="0"/>
                  <a:pt x="3251200" y="435428"/>
                  <a:pt x="3251200" y="435428"/>
                </a:cubicBezTo>
              </a:path>
            </a:pathLst>
          </a:custGeom>
          <a:noFill/>
          <a:ln w="38100">
            <a:solidFill>
              <a:srgbClr val="C7000B"/>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3" name="任意多边形 32"/>
          <p:cNvSpPr/>
          <p:nvPr/>
        </p:nvSpPr>
        <p:spPr>
          <a:xfrm>
            <a:off x="1876286" y="4755505"/>
            <a:ext cx="3236686" cy="697824"/>
          </a:xfrm>
          <a:custGeom>
            <a:avLst/>
            <a:gdLst>
              <a:gd name="connsiteX0" fmla="*/ 0 w 3236686"/>
              <a:gd name="connsiteY0" fmla="*/ 130628 h 697824"/>
              <a:gd name="connsiteX1" fmla="*/ 1596571 w 3236686"/>
              <a:gd name="connsiteY1" fmla="*/ 696685 h 697824"/>
              <a:gd name="connsiteX2" fmla="*/ 3236686 w 3236686"/>
              <a:gd name="connsiteY2" fmla="*/ 0 h 697824"/>
            </a:gdLst>
            <a:ahLst/>
            <a:cxnLst>
              <a:cxn ang="0">
                <a:pos x="connsiteX0" y="connsiteY0"/>
              </a:cxn>
              <a:cxn ang="0">
                <a:pos x="connsiteX1" y="connsiteY1"/>
              </a:cxn>
              <a:cxn ang="0">
                <a:pos x="connsiteX2" y="connsiteY2"/>
              </a:cxn>
            </a:cxnLst>
            <a:rect l="l" t="t" r="r" b="b"/>
            <a:pathLst>
              <a:path w="3236686" h="697824">
                <a:moveTo>
                  <a:pt x="0" y="130628"/>
                </a:moveTo>
                <a:cubicBezTo>
                  <a:pt x="528561" y="424542"/>
                  <a:pt x="1057123" y="718456"/>
                  <a:pt x="1596571" y="696685"/>
                </a:cubicBezTo>
                <a:cubicBezTo>
                  <a:pt x="2136019" y="674914"/>
                  <a:pt x="3236686" y="0"/>
                  <a:pt x="3236686" y="0"/>
                </a:cubicBezTo>
              </a:path>
            </a:pathLst>
          </a:custGeom>
          <a:noFill/>
          <a:ln w="38100">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箭头连接符 46"/>
          <p:cNvCxnSpPr/>
          <p:nvPr/>
        </p:nvCxnSpPr>
        <p:spPr>
          <a:xfrm>
            <a:off x="4201298" y="5693877"/>
            <a:ext cx="867974" cy="0"/>
          </a:xfrm>
          <a:prstGeom prst="straightConnector1">
            <a:avLst/>
          </a:prstGeom>
          <a:noFill/>
          <a:ln w="38100">
            <a:solidFill>
              <a:srgbClr val="C7000B"/>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8" name="文本框 47"/>
          <p:cNvSpPr txBox="1"/>
          <p:nvPr/>
        </p:nvSpPr>
        <p:spPr>
          <a:xfrm>
            <a:off x="5075177" y="5539988"/>
            <a:ext cx="1271502" cy="307777"/>
          </a:xfrm>
          <a:prstGeom prst="rect">
            <a:avLst/>
          </a:prstGeom>
          <a:noFill/>
        </p:spPr>
        <p:txBody>
          <a:bodyPr wrap="square" rtlCol="0">
            <a:noAutofit/>
          </a:bodyPr>
          <a:lstStyle/>
          <a:p>
            <a:pPr fontAlgn="ctr"/>
            <a:r>
              <a:rPr lang="en-US" sz="1400" dirty="0">
                <a:latin typeface="Huawei Sans" panose="020C0503030203020204" pitchFamily="34" charset="0"/>
              </a:rPr>
              <a:t>Original path</a:t>
            </a:r>
          </a:p>
        </p:txBody>
      </p:sp>
      <p:cxnSp>
        <p:nvCxnSpPr>
          <p:cNvPr id="49" name="直接箭头连接符 48"/>
          <p:cNvCxnSpPr/>
          <p:nvPr/>
        </p:nvCxnSpPr>
        <p:spPr>
          <a:xfrm>
            <a:off x="4201298" y="6012866"/>
            <a:ext cx="867974" cy="0"/>
          </a:xfrm>
          <a:prstGeom prst="straightConnector1">
            <a:avLst/>
          </a:prstGeom>
          <a:noFill/>
          <a:ln w="38100">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0" name="文本框 49"/>
          <p:cNvSpPr txBox="1"/>
          <p:nvPr/>
        </p:nvSpPr>
        <p:spPr>
          <a:xfrm>
            <a:off x="5075177" y="5858977"/>
            <a:ext cx="987771" cy="307777"/>
          </a:xfrm>
          <a:prstGeom prst="rect">
            <a:avLst/>
          </a:prstGeom>
          <a:noFill/>
        </p:spPr>
        <p:txBody>
          <a:bodyPr wrap="square" rtlCol="0">
            <a:noAutofit/>
          </a:bodyPr>
          <a:lstStyle/>
          <a:p>
            <a:pPr fontAlgn="ctr"/>
            <a:r>
              <a:rPr lang="en-US" sz="1400" dirty="0">
                <a:latin typeface="Huawei Sans" panose="020C0503030203020204" pitchFamily="34" charset="0"/>
              </a:rPr>
              <a:t>New path</a:t>
            </a:r>
          </a:p>
        </p:txBody>
      </p:sp>
      <p:sp>
        <p:nvSpPr>
          <p:cNvPr id="51" name="文本占位符 2"/>
          <p:cNvSpPr txBox="1">
            <a:spLocks/>
          </p:cNvSpPr>
          <p:nvPr/>
        </p:nvSpPr>
        <p:spPr bwMode="auto">
          <a:xfrm>
            <a:off x="6254749" y="2902629"/>
            <a:ext cx="5194301" cy="102150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lgn="l" fontAlgn="ctr">
              <a:lnSpc>
                <a:spcPct val="110000"/>
              </a:lnSpc>
              <a:buSzPct val="100000"/>
              <a:buFont typeface="+mj-lt"/>
              <a:buAutoNum type="arabicPeriod"/>
            </a:pPr>
            <a:r>
              <a:rPr lang="en-US" sz="1600" dirty="0">
                <a:latin typeface="Huawei Sans" panose="020C0503030203020204" pitchFamily="34" charset="0"/>
              </a:rPr>
              <a:t>The controller delivers the new path (R1-R4-R3) to the forwarder R1.</a:t>
            </a:r>
          </a:p>
          <a:p>
            <a:pPr marL="342900" indent="-342900" algn="l" fontAlgn="ctr">
              <a:lnSpc>
                <a:spcPct val="110000"/>
              </a:lnSpc>
              <a:buSzPct val="100000"/>
              <a:buFont typeface="+mj-lt"/>
              <a:buAutoNum type="arabicPeriod"/>
            </a:pPr>
            <a:r>
              <a:rPr lang="en-US" sz="1600" dirty="0">
                <a:latin typeface="Huawei Sans" panose="020C0503030203020204" pitchFamily="34" charset="0"/>
              </a:rPr>
              <a:t>R1 starts to establish a new path and starts the switch-delay timer.</a:t>
            </a:r>
          </a:p>
          <a:p>
            <a:pPr marL="342900" indent="-342900" algn="l" fontAlgn="ctr">
              <a:lnSpc>
                <a:spcPct val="110000"/>
              </a:lnSpc>
              <a:buSzPct val="100000"/>
              <a:buFont typeface="+mj-lt"/>
              <a:buAutoNum type="arabicPeriod"/>
            </a:pPr>
            <a:r>
              <a:rPr lang="en-US" sz="1600" dirty="0">
                <a:latin typeface="Huawei Sans" panose="020C0503030203020204" pitchFamily="34" charset="0"/>
              </a:rPr>
              <a:t>After the switch-delay timer expires, R1 forwards traffic along the new path.</a:t>
            </a:r>
          </a:p>
        </p:txBody>
      </p:sp>
      <p:pic>
        <p:nvPicPr>
          <p:cNvPr id="52" name="图片 51" descr="通用网管-蓝.png"/>
          <p:cNvPicPr>
            <a:picLocks noChangeAspect="1"/>
          </p:cNvPicPr>
          <p:nvPr/>
        </p:nvPicPr>
        <p:blipFill>
          <a:blip r:embed="rId4" cstate="print"/>
          <a:stretch>
            <a:fillRect/>
          </a:stretch>
        </p:blipFill>
        <p:spPr>
          <a:xfrm>
            <a:off x="3251049" y="2656739"/>
            <a:ext cx="540000" cy="441818"/>
          </a:xfrm>
          <a:prstGeom prst="rect">
            <a:avLst/>
          </a:prstGeom>
        </p:spPr>
      </p:pic>
      <p:cxnSp>
        <p:nvCxnSpPr>
          <p:cNvPr id="53" name="直接连接符 52"/>
          <p:cNvCxnSpPr>
            <a:stCxn id="12" idx="0"/>
            <a:endCxn id="52" idx="2"/>
          </p:cNvCxnSpPr>
          <p:nvPr/>
        </p:nvCxnSpPr>
        <p:spPr>
          <a:xfrm flipV="1">
            <a:off x="1575437" y="3098557"/>
            <a:ext cx="1945612" cy="1330595"/>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13" idx="0"/>
            <a:endCxn id="52" idx="2"/>
          </p:cNvCxnSpPr>
          <p:nvPr/>
        </p:nvCxnSpPr>
        <p:spPr>
          <a:xfrm flipH="1" flipV="1">
            <a:off x="3521049" y="3098557"/>
            <a:ext cx="1998457" cy="1331905"/>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2189540" y="2712737"/>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9" name="椭圆 58"/>
          <p:cNvSpPr/>
          <p:nvPr/>
        </p:nvSpPr>
        <p:spPr>
          <a:xfrm>
            <a:off x="2382422" y="3413990"/>
            <a:ext cx="189843" cy="217131"/>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rPr>
              <a:t>1</a:t>
            </a:r>
          </a:p>
        </p:txBody>
      </p:sp>
      <p:pic>
        <p:nvPicPr>
          <p:cNvPr id="60" name="图片 59"/>
          <p:cNvPicPr>
            <a:picLocks noChangeAspect="1"/>
          </p:cNvPicPr>
          <p:nvPr/>
        </p:nvPicPr>
        <p:blipFill>
          <a:blip r:embed="rId5"/>
          <a:stretch>
            <a:fillRect/>
          </a:stretch>
        </p:blipFill>
        <p:spPr>
          <a:xfrm>
            <a:off x="2928905" y="4134942"/>
            <a:ext cx="440274" cy="1095566"/>
          </a:xfrm>
          <a:prstGeom prst="rect">
            <a:avLst/>
          </a:prstGeom>
        </p:spPr>
      </p:pic>
      <p:sp>
        <p:nvSpPr>
          <p:cNvPr id="61" name="椭圆 60"/>
          <p:cNvSpPr/>
          <p:nvPr/>
        </p:nvSpPr>
        <p:spPr>
          <a:xfrm>
            <a:off x="3270972" y="4604170"/>
            <a:ext cx="228394" cy="217714"/>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rPr>
              <a:t>2</a:t>
            </a:r>
          </a:p>
        </p:txBody>
      </p:sp>
      <p:sp>
        <p:nvSpPr>
          <p:cNvPr id="62" name="椭圆 61"/>
          <p:cNvSpPr/>
          <p:nvPr/>
        </p:nvSpPr>
        <p:spPr>
          <a:xfrm>
            <a:off x="2343871" y="5072182"/>
            <a:ext cx="228394" cy="217714"/>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rPr>
              <a:t>3</a:t>
            </a:r>
          </a:p>
        </p:txBody>
      </p:sp>
    </p:spTree>
    <p:extLst>
      <p:ext uri="{BB962C8B-B14F-4D97-AF65-F5344CB8AC3E}">
        <p14:creationId xmlns:p14="http://schemas.microsoft.com/office/powerpoint/2010/main" val="3805152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椭圆 411"/>
          <p:cNvSpPr/>
          <p:nvPr/>
        </p:nvSpPr>
        <p:spPr bwMode="gray">
          <a:xfrm>
            <a:off x="1526989" y="2533745"/>
            <a:ext cx="1658551" cy="328162"/>
          </a:xfrm>
          <a:prstGeom prst="ellipse">
            <a:avLst/>
          </a:prstGeom>
          <a:noFill/>
          <a:ln w="38100">
            <a:gradFill>
              <a:gsLst>
                <a:gs pos="100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3 Challenges Facing the WAN in the Cloud Era</a:t>
            </a:r>
            <a:endParaRPr lang="en-US" dirty="0"/>
          </a:p>
        </p:txBody>
      </p:sp>
      <p:sp>
        <p:nvSpPr>
          <p:cNvPr id="30" name="矩形 29"/>
          <p:cNvSpPr/>
          <p:nvPr/>
        </p:nvSpPr>
        <p:spPr bwMode="gray">
          <a:xfrm>
            <a:off x="1099965" y="984130"/>
            <a:ext cx="2629643" cy="630814"/>
          </a:xfrm>
          <a:prstGeom prst="rect">
            <a:avLst/>
          </a:prstGeom>
        </p:spPr>
        <p:txBody>
          <a:bodyPr wrap="square">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Cloudification of millions of enterprises</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How can networks be as agile as clouds?</a:t>
            </a:r>
          </a:p>
        </p:txBody>
      </p:sp>
      <p:sp>
        <p:nvSpPr>
          <p:cNvPr id="335" name="圆角矩形 334"/>
          <p:cNvSpPr/>
          <p:nvPr/>
        </p:nvSpPr>
        <p:spPr bwMode="gray">
          <a:xfrm>
            <a:off x="620955" y="2001520"/>
            <a:ext cx="3483685" cy="41992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4482348" y="1024635"/>
            <a:ext cx="3074375" cy="630814"/>
          </a:xfrm>
          <a:prstGeom prst="rect">
            <a:avLst/>
          </a:prstGeom>
        </p:spPr>
        <p:txBody>
          <a:bodyPr wrap="square">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Production service bearer</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Can IP provide deterministic experience?</a:t>
            </a:r>
          </a:p>
        </p:txBody>
      </p:sp>
      <p:sp>
        <p:nvSpPr>
          <p:cNvPr id="337" name="圆角矩形 336"/>
          <p:cNvSpPr/>
          <p:nvPr/>
        </p:nvSpPr>
        <p:spPr bwMode="gray">
          <a:xfrm>
            <a:off x="4354157" y="2001520"/>
            <a:ext cx="3483685" cy="41992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8086204" y="1203149"/>
            <a:ext cx="3515138" cy="600036"/>
          </a:xfrm>
          <a:prstGeom prst="rect">
            <a:avLst/>
          </a:prstGeom>
        </p:spPr>
        <p:txBody>
          <a:bodyPr wrap="square" anchor="ctr">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Connection scale x 100 ↑</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How can O&amp;M be simpler and networks more reliable?</a:t>
            </a:r>
          </a:p>
        </p:txBody>
      </p:sp>
      <p:sp>
        <p:nvSpPr>
          <p:cNvPr id="338" name="圆角矩形 337"/>
          <p:cNvSpPr/>
          <p:nvPr/>
        </p:nvSpPr>
        <p:spPr bwMode="gray">
          <a:xfrm>
            <a:off x="8087359" y="2001520"/>
            <a:ext cx="3483685" cy="41992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Freeform 159"/>
          <p:cNvSpPr>
            <a:spLocks noChangeAspect="1"/>
          </p:cNvSpPr>
          <p:nvPr/>
        </p:nvSpPr>
        <p:spPr bwMode="gray">
          <a:xfrm flipH="1">
            <a:off x="1942356" y="2676868"/>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344" name="Freeform 159"/>
          <p:cNvSpPr>
            <a:spLocks noChangeAspect="1"/>
          </p:cNvSpPr>
          <p:nvPr/>
        </p:nvSpPr>
        <p:spPr bwMode="gray">
          <a:xfrm flipH="1">
            <a:off x="1226690" y="2198450"/>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sp>
        <p:nvSpPr>
          <p:cNvPr id="345" name="Freeform 159"/>
          <p:cNvSpPr>
            <a:spLocks noChangeAspect="1"/>
          </p:cNvSpPr>
          <p:nvPr/>
        </p:nvSpPr>
        <p:spPr bwMode="gray">
          <a:xfrm flipH="1">
            <a:off x="2765985" y="2198450"/>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grpSp>
        <p:nvGrpSpPr>
          <p:cNvPr id="372" name="组合 402"/>
          <p:cNvGrpSpPr>
            <a:grpSpLocks/>
          </p:cNvGrpSpPr>
          <p:nvPr/>
        </p:nvGrpSpPr>
        <p:grpSpPr bwMode="gray">
          <a:xfrm>
            <a:off x="1319054" y="4208062"/>
            <a:ext cx="406370" cy="423170"/>
            <a:chOff x="3167063" y="1717676"/>
            <a:chExt cx="490538" cy="511175"/>
          </a:xfrm>
          <a:solidFill>
            <a:schemeClr val="bg1">
              <a:lumMod val="50000"/>
            </a:schemeClr>
          </a:solidFill>
        </p:grpSpPr>
        <p:sp>
          <p:nvSpPr>
            <p:cNvPr id="37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82" name="组合 402"/>
          <p:cNvGrpSpPr>
            <a:grpSpLocks/>
          </p:cNvGrpSpPr>
          <p:nvPr/>
        </p:nvGrpSpPr>
        <p:grpSpPr bwMode="gray">
          <a:xfrm>
            <a:off x="2153079" y="4208062"/>
            <a:ext cx="406370" cy="423170"/>
            <a:chOff x="3167063" y="1717676"/>
            <a:chExt cx="490538" cy="511175"/>
          </a:xfrm>
          <a:solidFill>
            <a:schemeClr val="bg1">
              <a:lumMod val="50000"/>
            </a:schemeClr>
          </a:solidFill>
        </p:grpSpPr>
        <p:sp>
          <p:nvSpPr>
            <p:cNvPr id="38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2" name="组合 402"/>
          <p:cNvGrpSpPr>
            <a:grpSpLocks/>
          </p:cNvGrpSpPr>
          <p:nvPr/>
        </p:nvGrpSpPr>
        <p:grpSpPr bwMode="gray">
          <a:xfrm>
            <a:off x="2987104" y="4208062"/>
            <a:ext cx="406370" cy="423170"/>
            <a:chOff x="3167063" y="1717676"/>
            <a:chExt cx="490538" cy="511175"/>
          </a:xfrm>
          <a:solidFill>
            <a:schemeClr val="bg1">
              <a:lumMod val="50000"/>
            </a:schemeClr>
          </a:solidFill>
        </p:grpSpPr>
        <p:sp>
          <p:nvSpPr>
            <p:cNvPr id="39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6" name="任意多边形 415"/>
          <p:cNvSpPr/>
          <p:nvPr/>
        </p:nvSpPr>
        <p:spPr bwMode="gray">
          <a:xfrm>
            <a:off x="1613126" y="3115350"/>
            <a:ext cx="652972" cy="1030331"/>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309" h="2258766">
                <a:moveTo>
                  <a:pt x="1256309" y="0"/>
                </a:moveTo>
                <a:lnTo>
                  <a:pt x="1201064" y="0"/>
                </a:lnTo>
                <a:cubicBezTo>
                  <a:pt x="930732" y="1032231"/>
                  <a:pt x="792480" y="1363475"/>
                  <a:pt x="0" y="2042502"/>
                </a:cubicBezTo>
                <a:lnTo>
                  <a:pt x="197865" y="2258766"/>
                </a:lnTo>
                <a:cubicBezTo>
                  <a:pt x="687238" y="1794793"/>
                  <a:pt x="1057009" y="1162520"/>
                  <a:pt x="1256309" y="0"/>
                </a:cubicBez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椭圆 416"/>
          <p:cNvSpPr>
            <a:spLocks noChangeAspect="1"/>
          </p:cNvSpPr>
          <p:nvPr/>
        </p:nvSpPr>
        <p:spPr bwMode="gray">
          <a:xfrm>
            <a:off x="1587908" y="4010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Can 9"/>
          <p:cNvSpPr/>
          <p:nvPr/>
        </p:nvSpPr>
        <p:spPr bwMode="gray">
          <a:xfrm>
            <a:off x="1524755" y="3252712"/>
            <a:ext cx="1663018" cy="641287"/>
          </a:xfrm>
          <a:prstGeom prst="can">
            <a:avLst>
              <a:gd name="adj" fmla="val 32693"/>
            </a:avLst>
          </a:prstGeom>
          <a:solidFill>
            <a:srgbClr val="FFF2CC">
              <a:alpha val="52000"/>
            </a:srgbClr>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任意多边形 418"/>
          <p:cNvSpPr/>
          <p:nvPr/>
        </p:nvSpPr>
        <p:spPr bwMode="gray">
          <a:xfrm flipH="1">
            <a:off x="2450406" y="3115350"/>
            <a:ext cx="652972" cy="1030331"/>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309" h="2258766">
                <a:moveTo>
                  <a:pt x="1256309" y="0"/>
                </a:moveTo>
                <a:lnTo>
                  <a:pt x="1201064" y="0"/>
                </a:lnTo>
                <a:cubicBezTo>
                  <a:pt x="930732" y="1032231"/>
                  <a:pt x="792480" y="1363475"/>
                  <a:pt x="0" y="2042502"/>
                </a:cubicBezTo>
                <a:lnTo>
                  <a:pt x="197865" y="2258766"/>
                </a:lnTo>
                <a:cubicBezTo>
                  <a:pt x="687238" y="1794793"/>
                  <a:pt x="1057009" y="1162520"/>
                  <a:pt x="1256309" y="0"/>
                </a:cubicBez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椭圆 420"/>
          <p:cNvSpPr>
            <a:spLocks noChangeAspect="1"/>
          </p:cNvSpPr>
          <p:nvPr/>
        </p:nvSpPr>
        <p:spPr bwMode="gray">
          <a:xfrm>
            <a:off x="2967530" y="4010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任意多边形 421"/>
          <p:cNvSpPr/>
          <p:nvPr/>
        </p:nvSpPr>
        <p:spPr bwMode="gray">
          <a:xfrm flipH="1">
            <a:off x="2297692" y="3120102"/>
            <a:ext cx="137748" cy="1034553"/>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525209"/>
              <a:gd name="connsiteY0" fmla="*/ 0 h 2325586"/>
              <a:gd name="connsiteX1" fmla="*/ 1201064 w 1525209"/>
              <a:gd name="connsiteY1" fmla="*/ 0 h 2325586"/>
              <a:gd name="connsiteX2" fmla="*/ 0 w 1525209"/>
              <a:gd name="connsiteY2" fmla="*/ 2042502 h 2325586"/>
              <a:gd name="connsiteX3" fmla="*/ 1363396 w 1525209"/>
              <a:gd name="connsiteY3" fmla="*/ 2325586 h 2325586"/>
              <a:gd name="connsiteX4" fmla="*/ 1256309 w 1525209"/>
              <a:gd name="connsiteY4" fmla="*/ 0 h 2325586"/>
              <a:gd name="connsiteX0" fmla="*/ 178742 w 447644"/>
              <a:gd name="connsiteY0" fmla="*/ 0 h 2325586"/>
              <a:gd name="connsiteX1" fmla="*/ 123497 w 447644"/>
              <a:gd name="connsiteY1" fmla="*/ 0 h 2325586"/>
              <a:gd name="connsiteX2" fmla="*/ 0 w 447644"/>
              <a:gd name="connsiteY2" fmla="*/ 2251316 h 2325586"/>
              <a:gd name="connsiteX3" fmla="*/ 285829 w 447644"/>
              <a:gd name="connsiteY3" fmla="*/ 2325586 h 2325586"/>
              <a:gd name="connsiteX4" fmla="*/ 178742 w 447644"/>
              <a:gd name="connsiteY4" fmla="*/ 0 h 2325586"/>
              <a:gd name="connsiteX0" fmla="*/ 205662 w 474562"/>
              <a:gd name="connsiteY0" fmla="*/ 0 h 2325586"/>
              <a:gd name="connsiteX1" fmla="*/ 150417 w 474562"/>
              <a:gd name="connsiteY1" fmla="*/ 0 h 2325586"/>
              <a:gd name="connsiteX2" fmla="*/ 26920 w 474562"/>
              <a:gd name="connsiteY2" fmla="*/ 2251316 h 2325586"/>
              <a:gd name="connsiteX3" fmla="*/ 312749 w 474562"/>
              <a:gd name="connsiteY3" fmla="*/ 2325586 h 2325586"/>
              <a:gd name="connsiteX4" fmla="*/ 205662 w 474562"/>
              <a:gd name="connsiteY4" fmla="*/ 0 h 2325586"/>
              <a:gd name="connsiteX0" fmla="*/ 205664 w 556905"/>
              <a:gd name="connsiteY0" fmla="*/ 0 h 2300528"/>
              <a:gd name="connsiteX1" fmla="*/ 150419 w 556905"/>
              <a:gd name="connsiteY1" fmla="*/ 0 h 2300528"/>
              <a:gd name="connsiteX2" fmla="*/ 26922 w 556905"/>
              <a:gd name="connsiteY2" fmla="*/ 2251316 h 2300528"/>
              <a:gd name="connsiteX3" fmla="*/ 408046 w 556905"/>
              <a:gd name="connsiteY3" fmla="*/ 2300528 h 2300528"/>
              <a:gd name="connsiteX4" fmla="*/ 205664 w 556905"/>
              <a:gd name="connsiteY4" fmla="*/ 0 h 2300528"/>
              <a:gd name="connsiteX0" fmla="*/ 205664 w 408046"/>
              <a:gd name="connsiteY0" fmla="*/ 0 h 2300528"/>
              <a:gd name="connsiteX1" fmla="*/ 150419 w 408046"/>
              <a:gd name="connsiteY1" fmla="*/ 0 h 2300528"/>
              <a:gd name="connsiteX2" fmla="*/ 26922 w 408046"/>
              <a:gd name="connsiteY2" fmla="*/ 2251316 h 2300528"/>
              <a:gd name="connsiteX3" fmla="*/ 408046 w 408046"/>
              <a:gd name="connsiteY3" fmla="*/ 2300528 h 2300528"/>
              <a:gd name="connsiteX4" fmla="*/ 205664 w 408046"/>
              <a:gd name="connsiteY4" fmla="*/ 0 h 2300528"/>
              <a:gd name="connsiteX0" fmla="*/ 205664 w 745243"/>
              <a:gd name="connsiteY0" fmla="*/ 0 h 2275470"/>
              <a:gd name="connsiteX1" fmla="*/ 150419 w 745243"/>
              <a:gd name="connsiteY1" fmla="*/ 0 h 2275470"/>
              <a:gd name="connsiteX2" fmla="*/ 26922 w 745243"/>
              <a:gd name="connsiteY2" fmla="*/ 2251316 h 2275470"/>
              <a:gd name="connsiteX3" fmla="*/ 745243 w 745243"/>
              <a:gd name="connsiteY3" fmla="*/ 2275470 h 2275470"/>
              <a:gd name="connsiteX4" fmla="*/ 205664 w 745243"/>
              <a:gd name="connsiteY4" fmla="*/ 0 h 2275470"/>
              <a:gd name="connsiteX0" fmla="*/ 144501 w 684080"/>
              <a:gd name="connsiteY0" fmla="*/ 0 h 2275470"/>
              <a:gd name="connsiteX1" fmla="*/ 89256 w 684080"/>
              <a:gd name="connsiteY1" fmla="*/ 0 h 2275470"/>
              <a:gd name="connsiteX2" fmla="*/ 214992 w 684080"/>
              <a:gd name="connsiteY2" fmla="*/ 2259668 h 2275470"/>
              <a:gd name="connsiteX3" fmla="*/ 684080 w 684080"/>
              <a:gd name="connsiteY3" fmla="*/ 2275470 h 2275470"/>
              <a:gd name="connsiteX4" fmla="*/ 144501 w 684080"/>
              <a:gd name="connsiteY4" fmla="*/ 0 h 2275470"/>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23995 w 723995"/>
              <a:gd name="connsiteY0" fmla="*/ 0 h 2283823"/>
              <a:gd name="connsiteX1" fmla="*/ 104311 w 723995"/>
              <a:gd name="connsiteY1" fmla="*/ 8353 h 2283823"/>
              <a:gd name="connsiteX2" fmla="*/ 230047 w 723995"/>
              <a:gd name="connsiteY2" fmla="*/ 2268021 h 2283823"/>
              <a:gd name="connsiteX3" fmla="*/ 699135 w 723995"/>
              <a:gd name="connsiteY3" fmla="*/ 2283823 h 2283823"/>
              <a:gd name="connsiteX4" fmla="*/ 723995 w 723995"/>
              <a:gd name="connsiteY4" fmla="*/ 0 h 2283823"/>
              <a:gd name="connsiteX0" fmla="*/ 625096 w 625096"/>
              <a:gd name="connsiteY0" fmla="*/ 0 h 2283823"/>
              <a:gd name="connsiteX1" fmla="*/ 137358 w 625096"/>
              <a:gd name="connsiteY1" fmla="*/ 8353 h 2283823"/>
              <a:gd name="connsiteX2" fmla="*/ 131148 w 625096"/>
              <a:gd name="connsiteY2" fmla="*/ 2268021 h 2283823"/>
              <a:gd name="connsiteX3" fmla="*/ 600236 w 625096"/>
              <a:gd name="connsiteY3" fmla="*/ 2283823 h 2283823"/>
              <a:gd name="connsiteX4" fmla="*/ 625096 w 625096"/>
              <a:gd name="connsiteY4" fmla="*/ 0 h 2283823"/>
              <a:gd name="connsiteX0" fmla="*/ 521005 w 521005"/>
              <a:gd name="connsiteY0" fmla="*/ 0 h 2283823"/>
              <a:gd name="connsiteX1" fmla="*/ 33267 w 521005"/>
              <a:gd name="connsiteY1" fmla="*/ 8353 h 2283823"/>
              <a:gd name="connsiteX2" fmla="*/ 27057 w 521005"/>
              <a:gd name="connsiteY2" fmla="*/ 2268021 h 2283823"/>
              <a:gd name="connsiteX3" fmla="*/ 496145 w 521005"/>
              <a:gd name="connsiteY3" fmla="*/ 2283823 h 2283823"/>
              <a:gd name="connsiteX4" fmla="*/ 521005 w 521005"/>
              <a:gd name="connsiteY4" fmla="*/ 0 h 2283823"/>
              <a:gd name="connsiteX0" fmla="*/ 374395 w 496143"/>
              <a:gd name="connsiteY0" fmla="*/ 0 h 2283823"/>
              <a:gd name="connsiteX1" fmla="*/ 33265 w 496143"/>
              <a:gd name="connsiteY1" fmla="*/ 8353 h 2283823"/>
              <a:gd name="connsiteX2" fmla="*/ 27055 w 496143"/>
              <a:gd name="connsiteY2" fmla="*/ 2268021 h 2283823"/>
              <a:gd name="connsiteX3" fmla="*/ 496143 w 496143"/>
              <a:gd name="connsiteY3" fmla="*/ 2283823 h 2283823"/>
              <a:gd name="connsiteX4" fmla="*/ 374395 w 496143"/>
              <a:gd name="connsiteY4" fmla="*/ 0 h 2283823"/>
              <a:gd name="connsiteX0" fmla="*/ 341195 w 462943"/>
              <a:gd name="connsiteY0" fmla="*/ 0 h 2283823"/>
              <a:gd name="connsiteX1" fmla="*/ 65 w 462943"/>
              <a:gd name="connsiteY1" fmla="*/ 8353 h 2283823"/>
              <a:gd name="connsiteX2" fmla="*/ 169784 w 462943"/>
              <a:gd name="connsiteY2" fmla="*/ 2276374 h 2283823"/>
              <a:gd name="connsiteX3" fmla="*/ 462943 w 462943"/>
              <a:gd name="connsiteY3" fmla="*/ 2283823 h 2283823"/>
              <a:gd name="connsiteX4" fmla="*/ 341195 w 462943"/>
              <a:gd name="connsiteY4" fmla="*/ 0 h 2283823"/>
              <a:gd name="connsiteX0" fmla="*/ 187692 w 309440"/>
              <a:gd name="connsiteY0" fmla="*/ 0 h 2283823"/>
              <a:gd name="connsiteX1" fmla="*/ 95795 w 309440"/>
              <a:gd name="connsiteY1" fmla="*/ 0 h 2283823"/>
              <a:gd name="connsiteX2" fmla="*/ 16281 w 309440"/>
              <a:gd name="connsiteY2" fmla="*/ 2276374 h 2283823"/>
              <a:gd name="connsiteX3" fmla="*/ 309440 w 309440"/>
              <a:gd name="connsiteY3" fmla="*/ 2283823 h 2283823"/>
              <a:gd name="connsiteX4" fmla="*/ 187692 w 309440"/>
              <a:gd name="connsiteY4" fmla="*/ 0 h 2283823"/>
              <a:gd name="connsiteX0" fmla="*/ 191313 w 313061"/>
              <a:gd name="connsiteY0" fmla="*/ 0 h 2283823"/>
              <a:gd name="connsiteX1" fmla="*/ 99416 w 313061"/>
              <a:gd name="connsiteY1" fmla="*/ 0 h 2283823"/>
              <a:gd name="connsiteX2" fmla="*/ 19902 w 313061"/>
              <a:gd name="connsiteY2" fmla="*/ 2276374 h 2283823"/>
              <a:gd name="connsiteX3" fmla="*/ 313061 w 313061"/>
              <a:gd name="connsiteY3" fmla="*/ 2283823 h 2283823"/>
              <a:gd name="connsiteX4" fmla="*/ 191313 w 313061"/>
              <a:gd name="connsiteY4" fmla="*/ 0 h 2283823"/>
              <a:gd name="connsiteX0" fmla="*/ 171411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71411 w 293159"/>
              <a:gd name="connsiteY4" fmla="*/ 0 h 2283823"/>
              <a:gd name="connsiteX0" fmla="*/ 171411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71411 w 293159"/>
              <a:gd name="connsiteY4" fmla="*/ 0 h 2283823"/>
              <a:gd name="connsiteX0" fmla="*/ 191278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91278 w 293159"/>
              <a:gd name="connsiteY4" fmla="*/ 0 h 2283823"/>
              <a:gd name="connsiteX0" fmla="*/ 191278 w 293159"/>
              <a:gd name="connsiteY0" fmla="*/ 0 h 2283823"/>
              <a:gd name="connsiteX1" fmla="*/ 92759 w 293159"/>
              <a:gd name="connsiteY1" fmla="*/ 4176 h 2283823"/>
              <a:gd name="connsiteX2" fmla="*/ 0 w 293159"/>
              <a:gd name="connsiteY2" fmla="*/ 2276374 h 2283823"/>
              <a:gd name="connsiteX3" fmla="*/ 293159 w 293159"/>
              <a:gd name="connsiteY3" fmla="*/ 2283823 h 2283823"/>
              <a:gd name="connsiteX4" fmla="*/ 191278 w 293159"/>
              <a:gd name="connsiteY4" fmla="*/ 0 h 2283823"/>
              <a:gd name="connsiteX0" fmla="*/ 191278 w 324143"/>
              <a:gd name="connsiteY0" fmla="*/ 0 h 2276374"/>
              <a:gd name="connsiteX1" fmla="*/ 92759 w 324143"/>
              <a:gd name="connsiteY1" fmla="*/ 4176 h 2276374"/>
              <a:gd name="connsiteX2" fmla="*/ 0 w 324143"/>
              <a:gd name="connsiteY2" fmla="*/ 2276374 h 2276374"/>
              <a:gd name="connsiteX3" fmla="*/ 324143 w 324143"/>
              <a:gd name="connsiteY3" fmla="*/ 2246237 h 2276374"/>
              <a:gd name="connsiteX4" fmla="*/ 191278 w 324143"/>
              <a:gd name="connsiteY4" fmla="*/ 0 h 2276374"/>
              <a:gd name="connsiteX0" fmla="*/ 271836 w 404701"/>
              <a:gd name="connsiteY0" fmla="*/ 0 h 2255493"/>
              <a:gd name="connsiteX1" fmla="*/ 173317 w 404701"/>
              <a:gd name="connsiteY1" fmla="*/ 4176 h 2255493"/>
              <a:gd name="connsiteX2" fmla="*/ 0 w 404701"/>
              <a:gd name="connsiteY2" fmla="*/ 2255493 h 2255493"/>
              <a:gd name="connsiteX3" fmla="*/ 404701 w 404701"/>
              <a:gd name="connsiteY3" fmla="*/ 2246237 h 2255493"/>
              <a:gd name="connsiteX4" fmla="*/ 271836 w 404701"/>
              <a:gd name="connsiteY4" fmla="*/ 0 h 2255493"/>
              <a:gd name="connsiteX0" fmla="*/ 271836 w 429488"/>
              <a:gd name="connsiteY0" fmla="*/ 0 h 2255493"/>
              <a:gd name="connsiteX1" fmla="*/ 173317 w 429488"/>
              <a:gd name="connsiteY1" fmla="*/ 4176 h 2255493"/>
              <a:gd name="connsiteX2" fmla="*/ 0 w 429488"/>
              <a:gd name="connsiteY2" fmla="*/ 2255493 h 2255493"/>
              <a:gd name="connsiteX3" fmla="*/ 429488 w 429488"/>
              <a:gd name="connsiteY3" fmla="*/ 2242061 h 2255493"/>
              <a:gd name="connsiteX4" fmla="*/ 271836 w 429488"/>
              <a:gd name="connsiteY4" fmla="*/ 0 h 2255493"/>
              <a:gd name="connsiteX0" fmla="*/ 290426 w 448078"/>
              <a:gd name="connsiteY0" fmla="*/ 0 h 2268022"/>
              <a:gd name="connsiteX1" fmla="*/ 191907 w 448078"/>
              <a:gd name="connsiteY1" fmla="*/ 4176 h 2268022"/>
              <a:gd name="connsiteX2" fmla="*/ 0 w 448078"/>
              <a:gd name="connsiteY2" fmla="*/ 2268022 h 2268022"/>
              <a:gd name="connsiteX3" fmla="*/ 448078 w 448078"/>
              <a:gd name="connsiteY3" fmla="*/ 2242061 h 2268022"/>
              <a:gd name="connsiteX4" fmla="*/ 290426 w 448078"/>
              <a:gd name="connsiteY4" fmla="*/ 0 h 226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078" h="2268022">
                <a:moveTo>
                  <a:pt x="290426" y="0"/>
                </a:moveTo>
                <a:lnTo>
                  <a:pt x="191907" y="4176"/>
                </a:lnTo>
                <a:lnTo>
                  <a:pt x="0" y="2268022"/>
                </a:lnTo>
                <a:lnTo>
                  <a:pt x="448078" y="2242061"/>
                </a:lnTo>
                <a:lnTo>
                  <a:pt x="290426" y="0"/>
                </a:ln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椭圆 422"/>
          <p:cNvSpPr>
            <a:spLocks noChangeAspect="1"/>
          </p:cNvSpPr>
          <p:nvPr/>
        </p:nvSpPr>
        <p:spPr bwMode="gray">
          <a:xfrm>
            <a:off x="2285171" y="4035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705175"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6" name="文本框 55"/>
          <p:cNvSpPr txBox="1"/>
          <p:nvPr/>
        </p:nvSpPr>
        <p:spPr bwMode="gray">
          <a:xfrm>
            <a:off x="1612134"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7" name="文本框 56"/>
          <p:cNvSpPr txBox="1"/>
          <p:nvPr/>
        </p:nvSpPr>
        <p:spPr bwMode="gray">
          <a:xfrm>
            <a:off x="2457295"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8" name="文本框 57"/>
          <p:cNvSpPr txBox="1"/>
          <p:nvPr/>
        </p:nvSpPr>
        <p:spPr bwMode="gray">
          <a:xfrm>
            <a:off x="1226689" y="5030161"/>
            <a:ext cx="2304245" cy="271701"/>
          </a:xfrm>
          <a:prstGeom prst="roundRect">
            <a:avLst>
              <a:gd name="adj" fmla="val 36247"/>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deployment time</a:t>
            </a:r>
          </a:p>
        </p:txBody>
      </p:sp>
      <p:sp>
        <p:nvSpPr>
          <p:cNvPr id="59" name="文本框 58"/>
          <p:cNvSpPr txBox="1"/>
          <p:nvPr/>
        </p:nvSpPr>
        <p:spPr bwMode="gray">
          <a:xfrm>
            <a:off x="850789" y="5386456"/>
            <a:ext cx="124264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Dozens of days</a:t>
            </a:r>
          </a:p>
        </p:txBody>
      </p:sp>
      <p:sp>
        <p:nvSpPr>
          <p:cNvPr id="60" name="文本框 59"/>
          <p:cNvSpPr txBox="1"/>
          <p:nvPr/>
        </p:nvSpPr>
        <p:spPr bwMode="gray">
          <a:xfrm>
            <a:off x="2637075" y="5386456"/>
            <a:ext cx="879122"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 1 hour</a:t>
            </a:r>
          </a:p>
        </p:txBody>
      </p:sp>
      <p:grpSp>
        <p:nvGrpSpPr>
          <p:cNvPr id="4" name="组合 3"/>
          <p:cNvGrpSpPr/>
          <p:nvPr/>
        </p:nvGrpSpPr>
        <p:grpSpPr bwMode="gray">
          <a:xfrm>
            <a:off x="2249890" y="5468014"/>
            <a:ext cx="235117" cy="113883"/>
            <a:chOff x="2249890" y="5292033"/>
            <a:chExt cx="235117" cy="113883"/>
          </a:xfrm>
        </p:grpSpPr>
        <p:sp>
          <p:nvSpPr>
            <p:cNvPr id="64" name="燕尾形 41">
              <a:extLst>
                <a:ext uri="{FF2B5EF4-FFF2-40B4-BE49-F238E27FC236}">
                  <a16:creationId xmlns="" xmlns:a16="http://schemas.microsoft.com/office/drawing/2014/main" id="{3CE1B118-5BB6-422F-B396-7D5F64570262}"/>
                </a:ext>
              </a:extLst>
            </p:cNvPr>
            <p:cNvSpPr/>
            <p:nvPr/>
          </p:nvSpPr>
          <p:spPr bwMode="gray">
            <a:xfrm rot="10800000" flipH="1">
              <a:off x="2249890" y="5292033"/>
              <a:ext cx="128744" cy="113883"/>
            </a:xfrm>
            <a:prstGeom prst="chevron">
              <a:avLst>
                <a:gd name="adj" fmla="val 45908"/>
              </a:avLst>
            </a:prstGeom>
            <a:solidFill>
              <a:schemeClr val="bg1">
                <a:lumMod val="85000"/>
              </a:schemeClr>
            </a:solidFill>
            <a:ln w="3175">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97042" fontAlgn="ctr">
                <a:lnSpc>
                  <a:spcPct val="130000"/>
                </a:lnSpc>
              </a:pPr>
              <a:endParaRPr lang="en-US" sz="400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燕尾形 41">
              <a:extLst>
                <a:ext uri="{FF2B5EF4-FFF2-40B4-BE49-F238E27FC236}">
                  <a16:creationId xmlns="" xmlns:a16="http://schemas.microsoft.com/office/drawing/2014/main" id="{3CE1B118-5BB6-422F-B396-7D5F64570262}"/>
                </a:ext>
              </a:extLst>
            </p:cNvPr>
            <p:cNvSpPr/>
            <p:nvPr/>
          </p:nvSpPr>
          <p:spPr bwMode="gray">
            <a:xfrm rot="10800000" flipH="1">
              <a:off x="2356263" y="5292033"/>
              <a:ext cx="128744" cy="113883"/>
            </a:xfrm>
            <a:prstGeom prst="chevron">
              <a:avLst>
                <a:gd name="adj" fmla="val 45908"/>
              </a:avLst>
            </a:prstGeom>
            <a:solidFill>
              <a:schemeClr val="bg1">
                <a:lumMod val="85000"/>
              </a:schemeClr>
            </a:solidFill>
            <a:ln w="3175">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97042" fontAlgn="ctr">
                <a:lnSpc>
                  <a:spcPct val="130000"/>
                </a:lnSpc>
              </a:pPr>
              <a:endParaRPr lang="en-US" sz="400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68" name="组合 67"/>
          <p:cNvGrpSpPr/>
          <p:nvPr/>
        </p:nvGrpSpPr>
        <p:grpSpPr bwMode="gray">
          <a:xfrm>
            <a:off x="5351489" y="2407896"/>
            <a:ext cx="2169128" cy="439515"/>
            <a:chOff x="1989611" y="3532396"/>
            <a:chExt cx="2144395" cy="311276"/>
          </a:xfrm>
        </p:grpSpPr>
        <p:grpSp>
          <p:nvGrpSpPr>
            <p:cNvPr id="69" name="组合 68"/>
            <p:cNvGrpSpPr/>
            <p:nvPr/>
          </p:nvGrpSpPr>
          <p:grpSpPr bwMode="gray">
            <a:xfrm>
              <a:off x="3748032" y="3532396"/>
              <a:ext cx="385974" cy="311276"/>
              <a:chOff x="4548717" y="1188638"/>
              <a:chExt cx="1379538" cy="1343025"/>
            </a:xfrm>
            <a:solidFill>
              <a:schemeClr val="bg1"/>
            </a:solidFill>
          </p:grpSpPr>
          <p:sp>
            <p:nvSpPr>
              <p:cNvPr id="98"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9"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0"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1"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2"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3"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0" name="组合 69"/>
            <p:cNvGrpSpPr/>
            <p:nvPr/>
          </p:nvGrpSpPr>
          <p:grpSpPr bwMode="gray">
            <a:xfrm>
              <a:off x="2868821" y="3532396"/>
              <a:ext cx="385974" cy="311276"/>
              <a:chOff x="4548717" y="1188638"/>
              <a:chExt cx="1379538" cy="1343025"/>
            </a:xfrm>
            <a:solidFill>
              <a:schemeClr val="bg1"/>
            </a:solidFill>
          </p:grpSpPr>
          <p:sp>
            <p:nvSpPr>
              <p:cNvPr id="89"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0"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1"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2"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3"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4"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5"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6"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7"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1" name="组合 70"/>
            <p:cNvGrpSpPr/>
            <p:nvPr/>
          </p:nvGrpSpPr>
          <p:grpSpPr bwMode="gray">
            <a:xfrm>
              <a:off x="1989611" y="3532396"/>
              <a:ext cx="385974" cy="311276"/>
              <a:chOff x="4548717" y="1188638"/>
              <a:chExt cx="1379538" cy="1343025"/>
            </a:xfrm>
            <a:solidFill>
              <a:schemeClr val="bg1"/>
            </a:solidFill>
          </p:grpSpPr>
          <p:sp>
            <p:nvSpPr>
              <p:cNvPr id="80"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1"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2"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3"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4"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5"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6"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7"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8"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2" name="组合 71"/>
            <p:cNvGrpSpPr/>
            <p:nvPr/>
          </p:nvGrpSpPr>
          <p:grpSpPr bwMode="gray">
            <a:xfrm>
              <a:off x="2340139" y="3578919"/>
              <a:ext cx="571599" cy="201142"/>
              <a:chOff x="2032000" y="5168900"/>
              <a:chExt cx="762000" cy="268107"/>
            </a:xfrm>
            <a:noFill/>
          </p:grpSpPr>
          <p:sp>
            <p:nvSpPr>
              <p:cNvPr id="77" name="任意多边形 76"/>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任意多边形 77"/>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9" name="任意多边形 78"/>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3" name="组合 72"/>
            <p:cNvGrpSpPr/>
            <p:nvPr/>
          </p:nvGrpSpPr>
          <p:grpSpPr bwMode="gray">
            <a:xfrm>
              <a:off x="3223261" y="3583248"/>
              <a:ext cx="571599" cy="201142"/>
              <a:chOff x="2032000" y="5168900"/>
              <a:chExt cx="762000" cy="268107"/>
            </a:xfrm>
            <a:noFill/>
          </p:grpSpPr>
          <p:sp>
            <p:nvSpPr>
              <p:cNvPr id="74" name="任意多边形 73"/>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5" name="任意多边形 74"/>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6" name="任意多边形 75"/>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sp>
        <p:nvSpPr>
          <p:cNvPr id="107" name="文本框 106"/>
          <p:cNvSpPr txBox="1"/>
          <p:nvPr/>
        </p:nvSpPr>
        <p:spPr bwMode="gray">
          <a:xfrm>
            <a:off x="4152882" y="2505408"/>
            <a:ext cx="129234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Relay protection</a:t>
            </a:r>
          </a:p>
        </p:txBody>
      </p:sp>
      <p:sp>
        <p:nvSpPr>
          <p:cNvPr id="108" name="文本框 107"/>
          <p:cNvSpPr txBox="1"/>
          <p:nvPr/>
        </p:nvSpPr>
        <p:spPr bwMode="gray">
          <a:xfrm>
            <a:off x="4905302" y="2915257"/>
            <a:ext cx="1328830"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One-way delay</a:t>
            </a:r>
          </a:p>
        </p:txBody>
      </p:sp>
      <p:sp>
        <p:nvSpPr>
          <p:cNvPr id="109" name="文本框 108"/>
          <p:cNvSpPr txBox="1"/>
          <p:nvPr/>
        </p:nvSpPr>
        <p:spPr bwMode="gray">
          <a:xfrm>
            <a:off x="6690828" y="2830267"/>
            <a:ext cx="1218262"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 µs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Two-way delay variation</a:t>
            </a:r>
          </a:p>
        </p:txBody>
      </p:sp>
      <p:sp>
        <p:nvSpPr>
          <p:cNvPr id="110" name="文本框 109"/>
          <p:cNvSpPr txBox="1"/>
          <p:nvPr/>
        </p:nvSpPr>
        <p:spPr bwMode="gray">
          <a:xfrm>
            <a:off x="4408834" y="3456749"/>
            <a:ext cx="3311719" cy="711630"/>
          </a:xfrm>
          <a:prstGeom prst="roundRect">
            <a:avLst>
              <a:gd name="adj" fmla="val 30653"/>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failure to meet these requirements may mean a protection failure, incurring accidents.</a:t>
            </a:r>
          </a:p>
        </p:txBody>
      </p:sp>
      <p:cxnSp>
        <p:nvCxnSpPr>
          <p:cNvPr id="6" name="直接连接符 5"/>
          <p:cNvCxnSpPr/>
          <p:nvPr/>
        </p:nvCxnSpPr>
        <p:spPr bwMode="gray">
          <a:xfrm>
            <a:off x="4354157" y="4208062"/>
            <a:ext cx="3483685" cy="0"/>
          </a:xfrm>
          <a:prstGeom prst="line">
            <a:avLst/>
          </a:prstGeom>
          <a:noFill/>
          <a:ln w="12700">
            <a:solidFill>
              <a:schemeClr val="bg1">
                <a:lumMod val="85000"/>
              </a:schemeClr>
            </a:solidFill>
          </a:ln>
        </p:spPr>
      </p:cxnSp>
      <p:sp>
        <p:nvSpPr>
          <p:cNvPr id="113" name="文本框 112"/>
          <p:cNvSpPr txBox="1"/>
          <p:nvPr/>
        </p:nvSpPr>
        <p:spPr bwMode="gray">
          <a:xfrm>
            <a:off x="4283174" y="4797790"/>
            <a:ext cx="1031757"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Train control</a:t>
            </a:r>
          </a:p>
        </p:txBody>
      </p:sp>
      <p:sp>
        <p:nvSpPr>
          <p:cNvPr id="143" name="文本框 142"/>
          <p:cNvSpPr txBox="1"/>
          <p:nvPr/>
        </p:nvSpPr>
        <p:spPr bwMode="gray">
          <a:xfrm>
            <a:off x="4964800" y="4734104"/>
            <a:ext cx="1207383"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One-way delay</a:t>
            </a:r>
          </a:p>
        </p:txBody>
      </p:sp>
      <p:sp>
        <p:nvSpPr>
          <p:cNvPr id="144" name="文本框 143"/>
          <p:cNvSpPr txBox="1"/>
          <p:nvPr/>
        </p:nvSpPr>
        <p:spPr bwMode="gray">
          <a:xfrm>
            <a:off x="6560810" y="4777735"/>
            <a:ext cx="1326005"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50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Failover duration</a:t>
            </a:r>
          </a:p>
        </p:txBody>
      </p:sp>
      <p:grpSp>
        <p:nvGrpSpPr>
          <p:cNvPr id="145" name="组合 447"/>
          <p:cNvGrpSpPr>
            <a:grpSpLocks/>
          </p:cNvGrpSpPr>
          <p:nvPr/>
        </p:nvGrpSpPr>
        <p:grpSpPr bwMode="gray">
          <a:xfrm>
            <a:off x="6929057" y="4380986"/>
            <a:ext cx="616991" cy="344596"/>
            <a:chOff x="2190750" y="6761163"/>
            <a:chExt cx="695326" cy="388937"/>
          </a:xfrm>
        </p:grpSpPr>
        <p:sp>
          <p:nvSpPr>
            <p:cNvPr id="146" name="Freeform 324"/>
            <p:cNvSpPr>
              <a:spLocks/>
            </p:cNvSpPr>
            <p:nvPr/>
          </p:nvSpPr>
          <p:spPr bwMode="gray">
            <a:xfrm>
              <a:off x="2579688" y="7008812"/>
              <a:ext cx="52388" cy="50800"/>
            </a:xfrm>
            <a:custGeom>
              <a:avLst/>
              <a:gdLst>
                <a:gd name="T0" fmla="*/ 2147483646 w 38"/>
                <a:gd name="T1" fmla="*/ 2147483646 h 37"/>
                <a:gd name="T2" fmla="*/ 2147483646 w 38"/>
                <a:gd name="T3" fmla="*/ 2147483646 h 37"/>
                <a:gd name="T4" fmla="*/ 2147483646 w 38"/>
                <a:gd name="T5" fmla="*/ 2147483646 h 37"/>
                <a:gd name="T6" fmla="*/ 2147483646 w 38"/>
                <a:gd name="T7" fmla="*/ 2147483646 h 37"/>
                <a:gd name="T8" fmla="*/ 2147483646 w 38"/>
                <a:gd name="T9" fmla="*/ 2147483646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2" y="22"/>
                  </a:moveTo>
                  <a:cubicBezTo>
                    <a:pt x="0" y="13"/>
                    <a:pt x="6" y="4"/>
                    <a:pt x="15" y="2"/>
                  </a:cubicBezTo>
                  <a:cubicBezTo>
                    <a:pt x="25" y="0"/>
                    <a:pt x="34" y="5"/>
                    <a:pt x="36" y="15"/>
                  </a:cubicBezTo>
                  <a:cubicBezTo>
                    <a:pt x="38" y="24"/>
                    <a:pt x="32" y="33"/>
                    <a:pt x="23" y="35"/>
                  </a:cubicBezTo>
                  <a:cubicBezTo>
                    <a:pt x="13" y="37"/>
                    <a:pt x="4" y="31"/>
                    <a:pt x="2" y="2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325"/>
            <p:cNvSpPr>
              <a:spLocks/>
            </p:cNvSpPr>
            <p:nvPr/>
          </p:nvSpPr>
          <p:spPr bwMode="gray">
            <a:xfrm>
              <a:off x="2649538" y="6992937"/>
              <a:ext cx="50800" cy="50800"/>
            </a:xfrm>
            <a:custGeom>
              <a:avLst/>
              <a:gdLst>
                <a:gd name="T0" fmla="*/ 2147483646 w 38"/>
                <a:gd name="T1" fmla="*/ 2147483646 h 38"/>
                <a:gd name="T2" fmla="*/ 2147483646 w 38"/>
                <a:gd name="T3" fmla="*/ 2147483646 h 38"/>
                <a:gd name="T4" fmla="*/ 2147483646 w 38"/>
                <a:gd name="T5" fmla="*/ 2147483646 h 38"/>
                <a:gd name="T6" fmla="*/ 2147483646 w 38"/>
                <a:gd name="T7" fmla="*/ 2147483646 h 38"/>
                <a:gd name="T8" fmla="*/ 2147483646 w 38"/>
                <a:gd name="T9" fmla="*/ 2147483646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2" y="23"/>
                  </a:moveTo>
                  <a:cubicBezTo>
                    <a:pt x="0" y="14"/>
                    <a:pt x="6" y="4"/>
                    <a:pt x="15" y="2"/>
                  </a:cubicBezTo>
                  <a:cubicBezTo>
                    <a:pt x="25" y="0"/>
                    <a:pt x="34" y="6"/>
                    <a:pt x="36" y="15"/>
                  </a:cubicBezTo>
                  <a:cubicBezTo>
                    <a:pt x="38" y="25"/>
                    <a:pt x="32" y="34"/>
                    <a:pt x="23" y="36"/>
                  </a:cubicBezTo>
                  <a:cubicBezTo>
                    <a:pt x="13" y="38"/>
                    <a:pt x="4" y="32"/>
                    <a:pt x="2" y="2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10"/>
            <p:cNvSpPr>
              <a:spLocks/>
            </p:cNvSpPr>
            <p:nvPr/>
          </p:nvSpPr>
          <p:spPr bwMode="gray">
            <a:xfrm>
              <a:off x="2227263" y="6761163"/>
              <a:ext cx="658813" cy="327025"/>
            </a:xfrm>
            <a:custGeom>
              <a:avLst/>
              <a:gdLst>
                <a:gd name="T0" fmla="*/ 2147483646 w 484"/>
                <a:gd name="T1" fmla="*/ 2147483646 h 240"/>
                <a:gd name="T2" fmla="*/ 2147483646 w 484"/>
                <a:gd name="T3" fmla="*/ 2147483646 h 240"/>
                <a:gd name="T4" fmla="*/ 2147483646 w 484"/>
                <a:gd name="T5" fmla="*/ 2147483646 h 240"/>
                <a:gd name="T6" fmla="*/ 2147483646 w 484"/>
                <a:gd name="T7" fmla="*/ 2147483646 h 240"/>
                <a:gd name="T8" fmla="*/ 2147483646 w 484"/>
                <a:gd name="T9" fmla="*/ 2147483646 h 240"/>
                <a:gd name="T10" fmla="*/ 2147483646 w 484"/>
                <a:gd name="T11" fmla="*/ 2147483646 h 240"/>
                <a:gd name="T12" fmla="*/ 2147483646 w 484"/>
                <a:gd name="T13" fmla="*/ 2147483646 h 240"/>
                <a:gd name="T14" fmla="*/ 2147483646 w 484"/>
                <a:gd name="T15" fmla="*/ 2147483646 h 240"/>
                <a:gd name="T16" fmla="*/ 2147483646 w 484"/>
                <a:gd name="T17" fmla="*/ 2147483646 h 240"/>
                <a:gd name="T18" fmla="*/ 2147483646 w 484"/>
                <a:gd name="T19" fmla="*/ 2147483646 h 240"/>
                <a:gd name="T20" fmla="*/ 2147483646 w 484"/>
                <a:gd name="T21" fmla="*/ 2147483646 h 240"/>
                <a:gd name="T22" fmla="*/ 2147483646 w 484"/>
                <a:gd name="T23" fmla="*/ 2147483646 h 240"/>
                <a:gd name="T24" fmla="*/ 2147483646 w 484"/>
                <a:gd name="T25" fmla="*/ 2147483646 h 240"/>
                <a:gd name="T26" fmla="*/ 2147483646 w 484"/>
                <a:gd name="T27" fmla="*/ 2147483646 h 240"/>
                <a:gd name="T28" fmla="*/ 2147483646 w 484"/>
                <a:gd name="T29" fmla="*/ 2147483646 h 240"/>
                <a:gd name="T30" fmla="*/ 2147483646 w 484"/>
                <a:gd name="T31" fmla="*/ 2147483646 h 240"/>
                <a:gd name="T32" fmla="*/ 2147483646 w 484"/>
                <a:gd name="T33" fmla="*/ 2147483646 h 240"/>
                <a:gd name="T34" fmla="*/ 2147483646 w 484"/>
                <a:gd name="T35" fmla="*/ 2147483646 h 240"/>
                <a:gd name="T36" fmla="*/ 2147483646 w 484"/>
                <a:gd name="T37" fmla="*/ 2147483646 h 240"/>
                <a:gd name="T38" fmla="*/ 2147483646 w 484"/>
                <a:gd name="T39" fmla="*/ 2147483646 h 240"/>
                <a:gd name="T40" fmla="*/ 2147483646 w 484"/>
                <a:gd name="T41" fmla="*/ 2147483646 h 240"/>
                <a:gd name="T42" fmla="*/ 2147483646 w 484"/>
                <a:gd name="T43" fmla="*/ 2147483646 h 240"/>
                <a:gd name="T44" fmla="*/ 2147483646 w 484"/>
                <a:gd name="T45" fmla="*/ 2147483646 h 240"/>
                <a:gd name="T46" fmla="*/ 2147483646 w 484"/>
                <a:gd name="T47" fmla="*/ 2147483646 h 240"/>
                <a:gd name="T48" fmla="*/ 2147483646 w 484"/>
                <a:gd name="T49" fmla="*/ 2147483646 h 2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4"/>
                <a:gd name="T76" fmla="*/ 0 h 240"/>
                <a:gd name="T77" fmla="*/ 484 w 484"/>
                <a:gd name="T78" fmla="*/ 240 h 2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4" h="240">
                  <a:moveTo>
                    <a:pt x="104" y="240"/>
                  </a:moveTo>
                  <a:cubicBezTo>
                    <a:pt x="88" y="240"/>
                    <a:pt x="71" y="239"/>
                    <a:pt x="56" y="235"/>
                  </a:cubicBezTo>
                  <a:cubicBezTo>
                    <a:pt x="54" y="234"/>
                    <a:pt x="22" y="225"/>
                    <a:pt x="9" y="196"/>
                  </a:cubicBezTo>
                  <a:cubicBezTo>
                    <a:pt x="0" y="178"/>
                    <a:pt x="2" y="156"/>
                    <a:pt x="14" y="131"/>
                  </a:cubicBezTo>
                  <a:cubicBezTo>
                    <a:pt x="58" y="38"/>
                    <a:pt x="139" y="0"/>
                    <a:pt x="235" y="26"/>
                  </a:cubicBezTo>
                  <a:cubicBezTo>
                    <a:pt x="344" y="55"/>
                    <a:pt x="476" y="94"/>
                    <a:pt x="478" y="95"/>
                  </a:cubicBezTo>
                  <a:cubicBezTo>
                    <a:pt x="481" y="96"/>
                    <a:pt x="484" y="99"/>
                    <a:pt x="484" y="103"/>
                  </a:cubicBezTo>
                  <a:cubicBezTo>
                    <a:pt x="484" y="157"/>
                    <a:pt x="484" y="157"/>
                    <a:pt x="484" y="157"/>
                  </a:cubicBezTo>
                  <a:cubicBezTo>
                    <a:pt x="484" y="161"/>
                    <a:pt x="481" y="165"/>
                    <a:pt x="477" y="166"/>
                  </a:cubicBezTo>
                  <a:cubicBezTo>
                    <a:pt x="331" y="198"/>
                    <a:pt x="331" y="198"/>
                    <a:pt x="331" y="198"/>
                  </a:cubicBezTo>
                  <a:cubicBezTo>
                    <a:pt x="326" y="199"/>
                    <a:pt x="321" y="196"/>
                    <a:pt x="320" y="191"/>
                  </a:cubicBezTo>
                  <a:cubicBezTo>
                    <a:pt x="319" y="186"/>
                    <a:pt x="322" y="181"/>
                    <a:pt x="327" y="180"/>
                  </a:cubicBezTo>
                  <a:cubicBezTo>
                    <a:pt x="466" y="150"/>
                    <a:pt x="466" y="150"/>
                    <a:pt x="466" y="150"/>
                  </a:cubicBezTo>
                  <a:cubicBezTo>
                    <a:pt x="466" y="110"/>
                    <a:pt x="466" y="110"/>
                    <a:pt x="466" y="110"/>
                  </a:cubicBezTo>
                  <a:cubicBezTo>
                    <a:pt x="438" y="102"/>
                    <a:pt x="325" y="69"/>
                    <a:pt x="231" y="44"/>
                  </a:cubicBezTo>
                  <a:cubicBezTo>
                    <a:pt x="111" y="11"/>
                    <a:pt x="53" y="89"/>
                    <a:pt x="30" y="139"/>
                  </a:cubicBezTo>
                  <a:cubicBezTo>
                    <a:pt x="20" y="158"/>
                    <a:pt x="19" y="175"/>
                    <a:pt x="25" y="189"/>
                  </a:cubicBezTo>
                  <a:cubicBezTo>
                    <a:pt x="35" y="210"/>
                    <a:pt x="60" y="217"/>
                    <a:pt x="60" y="217"/>
                  </a:cubicBezTo>
                  <a:cubicBezTo>
                    <a:pt x="116" y="231"/>
                    <a:pt x="194" y="210"/>
                    <a:pt x="195" y="210"/>
                  </a:cubicBezTo>
                  <a:cubicBezTo>
                    <a:pt x="195" y="210"/>
                    <a:pt x="195" y="209"/>
                    <a:pt x="195" y="209"/>
                  </a:cubicBezTo>
                  <a:cubicBezTo>
                    <a:pt x="277" y="191"/>
                    <a:pt x="277" y="191"/>
                    <a:pt x="277" y="191"/>
                  </a:cubicBezTo>
                  <a:cubicBezTo>
                    <a:pt x="282" y="190"/>
                    <a:pt x="286" y="193"/>
                    <a:pt x="287" y="198"/>
                  </a:cubicBezTo>
                  <a:cubicBezTo>
                    <a:pt x="288" y="203"/>
                    <a:pt x="285" y="208"/>
                    <a:pt x="281" y="209"/>
                  </a:cubicBezTo>
                  <a:cubicBezTo>
                    <a:pt x="199" y="227"/>
                    <a:pt x="199" y="227"/>
                    <a:pt x="199" y="227"/>
                  </a:cubicBezTo>
                  <a:cubicBezTo>
                    <a:pt x="195" y="228"/>
                    <a:pt x="151" y="240"/>
                    <a:pt x="104" y="24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11"/>
            <p:cNvSpPr>
              <a:spLocks noEditPoints="1"/>
            </p:cNvSpPr>
            <p:nvPr/>
          </p:nvSpPr>
          <p:spPr bwMode="gray">
            <a:xfrm>
              <a:off x="2593975" y="6864350"/>
              <a:ext cx="96838" cy="76200"/>
            </a:xfrm>
            <a:custGeom>
              <a:avLst/>
              <a:gdLst>
                <a:gd name="T0" fmla="*/ 2147483646 w 72"/>
                <a:gd name="T1" fmla="*/ 2147483646 h 56"/>
                <a:gd name="T2" fmla="*/ 2147483646 w 72"/>
                <a:gd name="T3" fmla="*/ 2147483646 h 56"/>
                <a:gd name="T4" fmla="*/ 2147483646 w 72"/>
                <a:gd name="T5" fmla="*/ 2147483646 h 56"/>
                <a:gd name="T6" fmla="*/ 0 w 72"/>
                <a:gd name="T7" fmla="*/ 2147483646 h 56"/>
                <a:gd name="T8" fmla="*/ 0 w 72"/>
                <a:gd name="T9" fmla="*/ 2147483646 h 56"/>
                <a:gd name="T10" fmla="*/ 2147483646 w 72"/>
                <a:gd name="T11" fmla="*/ 2147483646 h 56"/>
                <a:gd name="T12" fmla="*/ 2147483646 w 72"/>
                <a:gd name="T13" fmla="*/ 0 h 56"/>
                <a:gd name="T14" fmla="*/ 2147483646 w 72"/>
                <a:gd name="T15" fmla="*/ 2147483646 h 56"/>
                <a:gd name="T16" fmla="*/ 2147483646 w 72"/>
                <a:gd name="T17" fmla="*/ 2147483646 h 56"/>
                <a:gd name="T18" fmla="*/ 2147483646 w 72"/>
                <a:gd name="T19" fmla="*/ 2147483646 h 56"/>
                <a:gd name="T20" fmla="*/ 2147483646 w 72"/>
                <a:gd name="T21" fmla="*/ 2147483646 h 56"/>
                <a:gd name="T22" fmla="*/ 2147483646 w 72"/>
                <a:gd name="T23" fmla="*/ 2147483646 h 56"/>
                <a:gd name="T24" fmla="*/ 2147483646 w 72"/>
                <a:gd name="T25" fmla="*/ 2147483646 h 56"/>
                <a:gd name="T26" fmla="*/ 2147483646 w 72"/>
                <a:gd name="T27" fmla="*/ 2147483646 h 56"/>
                <a:gd name="T28" fmla="*/ 2147483646 w 72"/>
                <a:gd name="T29" fmla="*/ 2147483646 h 56"/>
                <a:gd name="T30" fmla="*/ 2147483646 w 72"/>
                <a:gd name="T31" fmla="*/ 2147483646 h 56"/>
                <a:gd name="T32" fmla="*/ 2147483646 w 72"/>
                <a:gd name="T33" fmla="*/ 2147483646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56"/>
                <a:gd name="T53" fmla="*/ 72 w 72"/>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56">
                  <a:moveTo>
                    <a:pt x="63" y="56"/>
                  </a:moveTo>
                  <a:cubicBezTo>
                    <a:pt x="62" y="56"/>
                    <a:pt x="62" y="56"/>
                    <a:pt x="62" y="56"/>
                  </a:cubicBezTo>
                  <a:cubicBezTo>
                    <a:pt x="8" y="52"/>
                    <a:pt x="8" y="52"/>
                    <a:pt x="8" y="52"/>
                  </a:cubicBezTo>
                  <a:cubicBezTo>
                    <a:pt x="3" y="52"/>
                    <a:pt x="0" y="48"/>
                    <a:pt x="0" y="43"/>
                  </a:cubicBezTo>
                  <a:cubicBezTo>
                    <a:pt x="0" y="9"/>
                    <a:pt x="0" y="9"/>
                    <a:pt x="0" y="9"/>
                  </a:cubicBezTo>
                  <a:cubicBezTo>
                    <a:pt x="0" y="6"/>
                    <a:pt x="1" y="4"/>
                    <a:pt x="3" y="2"/>
                  </a:cubicBezTo>
                  <a:cubicBezTo>
                    <a:pt x="5" y="0"/>
                    <a:pt x="8" y="0"/>
                    <a:pt x="11" y="0"/>
                  </a:cubicBezTo>
                  <a:cubicBezTo>
                    <a:pt x="65" y="13"/>
                    <a:pt x="65" y="13"/>
                    <a:pt x="65" y="13"/>
                  </a:cubicBezTo>
                  <a:cubicBezTo>
                    <a:pt x="69" y="14"/>
                    <a:pt x="72" y="18"/>
                    <a:pt x="72" y="22"/>
                  </a:cubicBezTo>
                  <a:cubicBezTo>
                    <a:pt x="72" y="47"/>
                    <a:pt x="72" y="47"/>
                    <a:pt x="72" y="47"/>
                  </a:cubicBezTo>
                  <a:cubicBezTo>
                    <a:pt x="72" y="50"/>
                    <a:pt x="71" y="52"/>
                    <a:pt x="69" y="54"/>
                  </a:cubicBezTo>
                  <a:cubicBezTo>
                    <a:pt x="67" y="55"/>
                    <a:pt x="65" y="56"/>
                    <a:pt x="63" y="56"/>
                  </a:cubicBezTo>
                  <a:close/>
                  <a:moveTo>
                    <a:pt x="18" y="35"/>
                  </a:moveTo>
                  <a:cubicBezTo>
                    <a:pt x="54" y="38"/>
                    <a:pt x="54" y="38"/>
                    <a:pt x="54" y="38"/>
                  </a:cubicBezTo>
                  <a:cubicBezTo>
                    <a:pt x="54" y="29"/>
                    <a:pt x="54" y="29"/>
                    <a:pt x="54" y="29"/>
                  </a:cubicBezTo>
                  <a:cubicBezTo>
                    <a:pt x="18" y="21"/>
                    <a:pt x="18" y="21"/>
                    <a:pt x="18" y="21"/>
                  </a:cubicBezTo>
                  <a:lnTo>
                    <a:pt x="18"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12"/>
            <p:cNvSpPr>
              <a:spLocks/>
            </p:cNvSpPr>
            <p:nvPr/>
          </p:nvSpPr>
          <p:spPr bwMode="gray">
            <a:xfrm>
              <a:off x="2720975" y="6892925"/>
              <a:ext cx="61913" cy="53975"/>
            </a:xfrm>
            <a:custGeom>
              <a:avLst/>
              <a:gdLst>
                <a:gd name="T0" fmla="*/ 2147483646 w 46"/>
                <a:gd name="T1" fmla="*/ 2147483646 h 39"/>
                <a:gd name="T2" fmla="*/ 2147483646 w 46"/>
                <a:gd name="T3" fmla="*/ 2147483646 h 39"/>
                <a:gd name="T4" fmla="*/ 2147483646 w 46"/>
                <a:gd name="T5" fmla="*/ 2147483646 h 39"/>
                <a:gd name="T6" fmla="*/ 0 w 46"/>
                <a:gd name="T7" fmla="*/ 2147483646 h 39"/>
                <a:gd name="T8" fmla="*/ 0 w 46"/>
                <a:gd name="T9" fmla="*/ 2147483646 h 39"/>
                <a:gd name="T10" fmla="*/ 2147483646 w 46"/>
                <a:gd name="T11" fmla="*/ 2147483646 h 39"/>
                <a:gd name="T12" fmla="*/ 2147483646 w 46"/>
                <a:gd name="T13" fmla="*/ 2147483646 h 39"/>
                <a:gd name="T14" fmla="*/ 2147483646 w 46"/>
                <a:gd name="T15" fmla="*/ 2147483646 h 39"/>
                <a:gd name="T16" fmla="*/ 2147483646 w 46"/>
                <a:gd name="T17" fmla="*/ 2147483646 h 39"/>
                <a:gd name="T18" fmla="*/ 2147483646 w 46"/>
                <a:gd name="T19" fmla="*/ 2147483646 h 39"/>
                <a:gd name="T20" fmla="*/ 2147483646 w 46"/>
                <a:gd name="T21" fmla="*/ 2147483646 h 39"/>
                <a:gd name="T22" fmla="*/ 2147483646 w 46"/>
                <a:gd name="T23" fmla="*/ 2147483646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39"/>
                <a:gd name="T38" fmla="*/ 46 w 46"/>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39">
                  <a:moveTo>
                    <a:pt x="37" y="39"/>
                  </a:moveTo>
                  <a:cubicBezTo>
                    <a:pt x="37" y="39"/>
                    <a:pt x="37" y="39"/>
                    <a:pt x="36" y="39"/>
                  </a:cubicBezTo>
                  <a:cubicBezTo>
                    <a:pt x="8" y="37"/>
                    <a:pt x="8" y="37"/>
                    <a:pt x="8" y="37"/>
                  </a:cubicBezTo>
                  <a:cubicBezTo>
                    <a:pt x="3" y="36"/>
                    <a:pt x="0" y="32"/>
                    <a:pt x="0" y="28"/>
                  </a:cubicBezTo>
                  <a:cubicBezTo>
                    <a:pt x="0" y="10"/>
                    <a:pt x="0" y="10"/>
                    <a:pt x="0" y="10"/>
                  </a:cubicBezTo>
                  <a:cubicBezTo>
                    <a:pt x="0" y="7"/>
                    <a:pt x="1" y="4"/>
                    <a:pt x="3" y="3"/>
                  </a:cubicBezTo>
                  <a:cubicBezTo>
                    <a:pt x="5" y="1"/>
                    <a:pt x="8" y="0"/>
                    <a:pt x="11" y="1"/>
                  </a:cubicBezTo>
                  <a:cubicBezTo>
                    <a:pt x="39" y="8"/>
                    <a:pt x="39" y="8"/>
                    <a:pt x="39" y="8"/>
                  </a:cubicBezTo>
                  <a:cubicBezTo>
                    <a:pt x="43" y="9"/>
                    <a:pt x="46" y="12"/>
                    <a:pt x="46" y="17"/>
                  </a:cubicBezTo>
                  <a:cubicBezTo>
                    <a:pt x="46" y="30"/>
                    <a:pt x="46" y="30"/>
                    <a:pt x="46" y="30"/>
                  </a:cubicBezTo>
                  <a:cubicBezTo>
                    <a:pt x="46" y="32"/>
                    <a:pt x="45" y="35"/>
                    <a:pt x="43" y="37"/>
                  </a:cubicBezTo>
                  <a:cubicBezTo>
                    <a:pt x="41" y="38"/>
                    <a:pt x="39" y="39"/>
                    <a:pt x="37" y="3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13"/>
            <p:cNvSpPr>
              <a:spLocks noEditPoints="1"/>
            </p:cNvSpPr>
            <p:nvPr/>
          </p:nvSpPr>
          <p:spPr bwMode="gray">
            <a:xfrm>
              <a:off x="2338388" y="6959600"/>
              <a:ext cx="88900" cy="84137"/>
            </a:xfrm>
            <a:custGeom>
              <a:avLst/>
              <a:gdLst>
                <a:gd name="T0" fmla="*/ 2147483646 w 66"/>
                <a:gd name="T1" fmla="*/ 2147483646 h 61"/>
                <a:gd name="T2" fmla="*/ 2147483646 w 66"/>
                <a:gd name="T3" fmla="*/ 2147483646 h 61"/>
                <a:gd name="T4" fmla="*/ 2147483646 w 66"/>
                <a:gd name="T5" fmla="*/ 2147483646 h 61"/>
                <a:gd name="T6" fmla="*/ 2147483646 w 66"/>
                <a:gd name="T7" fmla="*/ 2147483646 h 61"/>
                <a:gd name="T8" fmla="*/ 2147483646 w 66"/>
                <a:gd name="T9" fmla="*/ 2147483646 h 61"/>
                <a:gd name="T10" fmla="*/ 2147483646 w 66"/>
                <a:gd name="T11" fmla="*/ 0 h 61"/>
                <a:gd name="T12" fmla="*/ 2147483646 w 66"/>
                <a:gd name="T13" fmla="*/ 0 h 61"/>
                <a:gd name="T14" fmla="*/ 2147483646 w 66"/>
                <a:gd name="T15" fmla="*/ 2147483646 h 61"/>
                <a:gd name="T16" fmla="*/ 2147483646 w 66"/>
                <a:gd name="T17" fmla="*/ 2147483646 h 61"/>
                <a:gd name="T18" fmla="*/ 2147483646 w 66"/>
                <a:gd name="T19" fmla="*/ 2147483646 h 61"/>
                <a:gd name="T20" fmla="*/ 2147483646 w 66"/>
                <a:gd name="T21" fmla="*/ 2147483646 h 61"/>
                <a:gd name="T22" fmla="*/ 2147483646 w 66"/>
                <a:gd name="T23" fmla="*/ 2147483646 h 61"/>
                <a:gd name="T24" fmla="*/ 2147483646 w 66"/>
                <a:gd name="T25" fmla="*/ 2147483646 h 61"/>
                <a:gd name="T26" fmla="*/ 2147483646 w 66"/>
                <a:gd name="T27" fmla="*/ 2147483646 h 61"/>
                <a:gd name="T28" fmla="*/ 2147483646 w 66"/>
                <a:gd name="T29" fmla="*/ 2147483646 h 61"/>
                <a:gd name="T30" fmla="*/ 2147483646 w 66"/>
                <a:gd name="T31" fmla="*/ 2147483646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6"/>
                <a:gd name="T49" fmla="*/ 0 h 61"/>
                <a:gd name="T50" fmla="*/ 66 w 66"/>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6" h="61">
                  <a:moveTo>
                    <a:pt x="40" y="61"/>
                  </a:moveTo>
                  <a:cubicBezTo>
                    <a:pt x="10" y="61"/>
                    <a:pt x="10" y="61"/>
                    <a:pt x="10" y="61"/>
                  </a:cubicBezTo>
                  <a:cubicBezTo>
                    <a:pt x="7" y="61"/>
                    <a:pt x="4" y="59"/>
                    <a:pt x="3" y="57"/>
                  </a:cubicBezTo>
                  <a:cubicBezTo>
                    <a:pt x="1" y="55"/>
                    <a:pt x="0" y="52"/>
                    <a:pt x="1" y="49"/>
                  </a:cubicBezTo>
                  <a:cubicBezTo>
                    <a:pt x="12" y="7"/>
                    <a:pt x="12" y="7"/>
                    <a:pt x="12" y="7"/>
                  </a:cubicBezTo>
                  <a:cubicBezTo>
                    <a:pt x="13" y="3"/>
                    <a:pt x="17" y="0"/>
                    <a:pt x="21" y="0"/>
                  </a:cubicBezTo>
                  <a:cubicBezTo>
                    <a:pt x="57" y="0"/>
                    <a:pt x="57" y="0"/>
                    <a:pt x="57" y="0"/>
                  </a:cubicBezTo>
                  <a:cubicBezTo>
                    <a:pt x="60" y="0"/>
                    <a:pt x="62" y="1"/>
                    <a:pt x="64" y="4"/>
                  </a:cubicBezTo>
                  <a:cubicBezTo>
                    <a:pt x="66" y="6"/>
                    <a:pt x="66" y="9"/>
                    <a:pt x="65" y="12"/>
                  </a:cubicBezTo>
                  <a:cubicBezTo>
                    <a:pt x="49" y="55"/>
                    <a:pt x="49" y="55"/>
                    <a:pt x="49" y="55"/>
                  </a:cubicBezTo>
                  <a:cubicBezTo>
                    <a:pt x="47" y="58"/>
                    <a:pt x="44" y="61"/>
                    <a:pt x="40" y="61"/>
                  </a:cubicBezTo>
                  <a:close/>
                  <a:moveTo>
                    <a:pt x="22" y="43"/>
                  </a:moveTo>
                  <a:cubicBezTo>
                    <a:pt x="34" y="43"/>
                    <a:pt x="34" y="43"/>
                    <a:pt x="34" y="43"/>
                  </a:cubicBezTo>
                  <a:cubicBezTo>
                    <a:pt x="44" y="18"/>
                    <a:pt x="44" y="18"/>
                    <a:pt x="44" y="18"/>
                  </a:cubicBezTo>
                  <a:cubicBezTo>
                    <a:pt x="28" y="18"/>
                    <a:pt x="28" y="18"/>
                    <a:pt x="28" y="18"/>
                  </a:cubicBezTo>
                  <a:lnTo>
                    <a:pt x="22" y="4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414"/>
            <p:cNvSpPr>
              <a:spLocks/>
            </p:cNvSpPr>
            <p:nvPr/>
          </p:nvSpPr>
          <p:spPr bwMode="gray">
            <a:xfrm>
              <a:off x="2243138" y="6959600"/>
              <a:ext cx="66675" cy="84137"/>
            </a:xfrm>
            <a:custGeom>
              <a:avLst/>
              <a:gdLst>
                <a:gd name="T0" fmla="*/ 2147483646 w 49"/>
                <a:gd name="T1" fmla="*/ 2147483646 h 61"/>
                <a:gd name="T2" fmla="*/ 2147483646 w 49"/>
                <a:gd name="T3" fmla="*/ 2147483646 h 61"/>
                <a:gd name="T4" fmla="*/ 0 w 49"/>
                <a:gd name="T5" fmla="*/ 2147483646 h 61"/>
                <a:gd name="T6" fmla="*/ 2147483646 w 49"/>
                <a:gd name="T7" fmla="*/ 2147483646 h 61"/>
                <a:gd name="T8" fmla="*/ 2147483646 w 49"/>
                <a:gd name="T9" fmla="*/ 2147483646 h 61"/>
                <a:gd name="T10" fmla="*/ 2147483646 w 49"/>
                <a:gd name="T11" fmla="*/ 2147483646 h 61"/>
                <a:gd name="T12" fmla="*/ 2147483646 w 49"/>
                <a:gd name="T13" fmla="*/ 2147483646 h 61"/>
                <a:gd name="T14" fmla="*/ 2147483646 w 49"/>
                <a:gd name="T15" fmla="*/ 2147483646 h 61"/>
                <a:gd name="T16" fmla="*/ 2147483646 w 49"/>
                <a:gd name="T17" fmla="*/ 0 h 61"/>
                <a:gd name="T18" fmla="*/ 2147483646 w 49"/>
                <a:gd name="T19" fmla="*/ 0 h 61"/>
                <a:gd name="T20" fmla="*/ 2147483646 w 49"/>
                <a:gd name="T21" fmla="*/ 2147483646 h 61"/>
                <a:gd name="T22" fmla="*/ 2147483646 w 49"/>
                <a:gd name="T23" fmla="*/ 2147483646 h 61"/>
                <a:gd name="T24" fmla="*/ 2147483646 w 49"/>
                <a:gd name="T25" fmla="*/ 2147483646 h 61"/>
                <a:gd name="T26" fmla="*/ 2147483646 w 49"/>
                <a:gd name="T27" fmla="*/ 2147483646 h 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9"/>
                <a:gd name="T43" fmla="*/ 0 h 61"/>
                <a:gd name="T44" fmla="*/ 49 w 49"/>
                <a:gd name="T45" fmla="*/ 61 h 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9" h="61">
                  <a:moveTo>
                    <a:pt x="30" y="61"/>
                  </a:moveTo>
                  <a:cubicBezTo>
                    <a:pt x="9" y="61"/>
                    <a:pt x="9" y="61"/>
                    <a:pt x="9" y="61"/>
                  </a:cubicBezTo>
                  <a:cubicBezTo>
                    <a:pt x="4" y="61"/>
                    <a:pt x="0" y="57"/>
                    <a:pt x="0" y="52"/>
                  </a:cubicBezTo>
                  <a:cubicBezTo>
                    <a:pt x="0" y="47"/>
                    <a:pt x="4" y="43"/>
                    <a:pt x="9" y="43"/>
                  </a:cubicBezTo>
                  <a:cubicBezTo>
                    <a:pt x="23" y="43"/>
                    <a:pt x="23" y="43"/>
                    <a:pt x="23" y="43"/>
                  </a:cubicBezTo>
                  <a:cubicBezTo>
                    <a:pt x="29" y="18"/>
                    <a:pt x="29" y="18"/>
                    <a:pt x="29" y="18"/>
                  </a:cubicBezTo>
                  <a:cubicBezTo>
                    <a:pt x="10" y="18"/>
                    <a:pt x="10" y="18"/>
                    <a:pt x="10" y="18"/>
                  </a:cubicBezTo>
                  <a:cubicBezTo>
                    <a:pt x="5" y="18"/>
                    <a:pt x="1" y="14"/>
                    <a:pt x="1" y="9"/>
                  </a:cubicBezTo>
                  <a:cubicBezTo>
                    <a:pt x="1" y="4"/>
                    <a:pt x="5" y="0"/>
                    <a:pt x="10" y="0"/>
                  </a:cubicBezTo>
                  <a:cubicBezTo>
                    <a:pt x="40" y="0"/>
                    <a:pt x="40" y="0"/>
                    <a:pt x="40" y="0"/>
                  </a:cubicBezTo>
                  <a:cubicBezTo>
                    <a:pt x="43" y="0"/>
                    <a:pt x="45" y="1"/>
                    <a:pt x="47" y="3"/>
                  </a:cubicBezTo>
                  <a:cubicBezTo>
                    <a:pt x="49" y="6"/>
                    <a:pt x="49" y="8"/>
                    <a:pt x="49" y="11"/>
                  </a:cubicBezTo>
                  <a:cubicBezTo>
                    <a:pt x="39" y="54"/>
                    <a:pt x="39" y="54"/>
                    <a:pt x="39" y="54"/>
                  </a:cubicBezTo>
                  <a:cubicBezTo>
                    <a:pt x="38" y="58"/>
                    <a:pt x="35" y="61"/>
                    <a:pt x="30" y="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415"/>
            <p:cNvSpPr>
              <a:spLocks/>
            </p:cNvSpPr>
            <p:nvPr/>
          </p:nvSpPr>
          <p:spPr bwMode="gray">
            <a:xfrm>
              <a:off x="2251075" y="6926263"/>
              <a:ext cx="155575" cy="23812"/>
            </a:xfrm>
            <a:custGeom>
              <a:avLst/>
              <a:gdLst>
                <a:gd name="T0" fmla="*/ 2147483646 w 115"/>
                <a:gd name="T1" fmla="*/ 2147483646 h 18"/>
                <a:gd name="T2" fmla="*/ 2147483646 w 115"/>
                <a:gd name="T3" fmla="*/ 2147483646 h 18"/>
                <a:gd name="T4" fmla="*/ 0 w 115"/>
                <a:gd name="T5" fmla="*/ 2147483646 h 18"/>
                <a:gd name="T6" fmla="*/ 2147483646 w 115"/>
                <a:gd name="T7" fmla="*/ 0 h 18"/>
                <a:gd name="T8" fmla="*/ 2147483646 w 115"/>
                <a:gd name="T9" fmla="*/ 0 h 18"/>
                <a:gd name="T10" fmla="*/ 2147483646 w 115"/>
                <a:gd name="T11" fmla="*/ 2147483646 h 18"/>
                <a:gd name="T12" fmla="*/ 2147483646 w 115"/>
                <a:gd name="T13" fmla="*/ 2147483646 h 18"/>
                <a:gd name="T14" fmla="*/ 0 60000 65536"/>
                <a:gd name="T15" fmla="*/ 0 60000 65536"/>
                <a:gd name="T16" fmla="*/ 0 60000 65536"/>
                <a:gd name="T17" fmla="*/ 0 60000 65536"/>
                <a:gd name="T18" fmla="*/ 0 60000 65536"/>
                <a:gd name="T19" fmla="*/ 0 60000 65536"/>
                <a:gd name="T20" fmla="*/ 0 60000 65536"/>
                <a:gd name="T21" fmla="*/ 0 w 115"/>
                <a:gd name="T22" fmla="*/ 0 h 18"/>
                <a:gd name="T23" fmla="*/ 115 w 11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 h="18">
                  <a:moveTo>
                    <a:pt x="106" y="18"/>
                  </a:moveTo>
                  <a:cubicBezTo>
                    <a:pt x="9" y="18"/>
                    <a:pt x="9" y="18"/>
                    <a:pt x="9" y="18"/>
                  </a:cubicBezTo>
                  <a:cubicBezTo>
                    <a:pt x="4" y="18"/>
                    <a:pt x="0" y="14"/>
                    <a:pt x="0" y="9"/>
                  </a:cubicBezTo>
                  <a:cubicBezTo>
                    <a:pt x="0" y="4"/>
                    <a:pt x="4" y="0"/>
                    <a:pt x="9" y="0"/>
                  </a:cubicBezTo>
                  <a:cubicBezTo>
                    <a:pt x="106" y="0"/>
                    <a:pt x="106" y="0"/>
                    <a:pt x="106" y="0"/>
                  </a:cubicBezTo>
                  <a:cubicBezTo>
                    <a:pt x="111" y="0"/>
                    <a:pt x="115" y="4"/>
                    <a:pt x="115" y="9"/>
                  </a:cubicBezTo>
                  <a:cubicBezTo>
                    <a:pt x="115" y="14"/>
                    <a:pt x="111" y="18"/>
                    <a:pt x="10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416"/>
            <p:cNvSpPr>
              <a:spLocks/>
            </p:cNvSpPr>
            <p:nvPr/>
          </p:nvSpPr>
          <p:spPr bwMode="gray">
            <a:xfrm>
              <a:off x="2382838" y="6786563"/>
              <a:ext cx="133350" cy="163512"/>
            </a:xfrm>
            <a:custGeom>
              <a:avLst/>
              <a:gdLst>
                <a:gd name="T0" fmla="*/ 2147483646 w 98"/>
                <a:gd name="T1" fmla="*/ 2147483646 h 121"/>
                <a:gd name="T2" fmla="*/ 0 w 98"/>
                <a:gd name="T3" fmla="*/ 2147483646 h 121"/>
                <a:gd name="T4" fmla="*/ 2147483646 w 98"/>
                <a:gd name="T5" fmla="*/ 2147483646 h 121"/>
                <a:gd name="T6" fmla="*/ 2147483646 w 98"/>
                <a:gd name="T7" fmla="*/ 2147483646 h 121"/>
                <a:gd name="T8" fmla="*/ 2147483646 w 98"/>
                <a:gd name="T9" fmla="*/ 2147483646 h 121"/>
                <a:gd name="T10" fmla="*/ 2147483646 w 98"/>
                <a:gd name="T11" fmla="*/ 2147483646 h 121"/>
                <a:gd name="T12" fmla="*/ 2147483646 w 98"/>
                <a:gd name="T13" fmla="*/ 2147483646 h 121"/>
                <a:gd name="T14" fmla="*/ 2147483646 w 98"/>
                <a:gd name="T15" fmla="*/ 2147483646 h 121"/>
                <a:gd name="T16" fmla="*/ 2147483646 w 98"/>
                <a:gd name="T17" fmla="*/ 2147483646 h 1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121"/>
                <a:gd name="T29" fmla="*/ 98 w 98"/>
                <a:gd name="T30" fmla="*/ 121 h 1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121">
                  <a:moveTo>
                    <a:pt x="9" y="121"/>
                  </a:moveTo>
                  <a:cubicBezTo>
                    <a:pt x="4" y="121"/>
                    <a:pt x="0" y="117"/>
                    <a:pt x="0" y="112"/>
                  </a:cubicBezTo>
                  <a:cubicBezTo>
                    <a:pt x="0" y="107"/>
                    <a:pt x="4" y="103"/>
                    <a:pt x="9" y="103"/>
                  </a:cubicBezTo>
                  <a:cubicBezTo>
                    <a:pt x="48" y="103"/>
                    <a:pt x="80" y="71"/>
                    <a:pt x="80" y="32"/>
                  </a:cubicBezTo>
                  <a:cubicBezTo>
                    <a:pt x="80" y="26"/>
                    <a:pt x="79" y="19"/>
                    <a:pt x="77" y="13"/>
                  </a:cubicBezTo>
                  <a:cubicBezTo>
                    <a:pt x="76" y="8"/>
                    <a:pt x="79" y="3"/>
                    <a:pt x="84" y="2"/>
                  </a:cubicBezTo>
                  <a:cubicBezTo>
                    <a:pt x="88" y="0"/>
                    <a:pt x="93" y="3"/>
                    <a:pt x="95" y="8"/>
                  </a:cubicBezTo>
                  <a:cubicBezTo>
                    <a:pt x="97" y="16"/>
                    <a:pt x="98" y="24"/>
                    <a:pt x="98" y="32"/>
                  </a:cubicBezTo>
                  <a:cubicBezTo>
                    <a:pt x="98" y="81"/>
                    <a:pt x="58" y="121"/>
                    <a:pt x="9" y="12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417"/>
            <p:cNvSpPr>
              <a:spLocks/>
            </p:cNvSpPr>
            <p:nvPr/>
          </p:nvSpPr>
          <p:spPr bwMode="gray">
            <a:xfrm>
              <a:off x="2190750" y="7046913"/>
              <a:ext cx="106363" cy="46037"/>
            </a:xfrm>
            <a:custGeom>
              <a:avLst/>
              <a:gdLst>
                <a:gd name="T0" fmla="*/ 2147483646 w 78"/>
                <a:gd name="T1" fmla="*/ 2147483646 h 34"/>
                <a:gd name="T2" fmla="*/ 2147483646 w 78"/>
                <a:gd name="T3" fmla="*/ 2147483646 h 34"/>
                <a:gd name="T4" fmla="*/ 2147483646 w 78"/>
                <a:gd name="T5" fmla="*/ 2147483646 h 34"/>
                <a:gd name="T6" fmla="*/ 2147483646 w 78"/>
                <a:gd name="T7" fmla="*/ 2147483646 h 34"/>
                <a:gd name="T8" fmla="*/ 2147483646 w 78"/>
                <a:gd name="T9" fmla="*/ 2147483646 h 34"/>
                <a:gd name="T10" fmla="*/ 2147483646 w 78"/>
                <a:gd name="T11" fmla="*/ 2147483646 h 34"/>
                <a:gd name="T12" fmla="*/ 2147483646 w 78"/>
                <a:gd name="T13" fmla="*/ 2147483646 h 34"/>
                <a:gd name="T14" fmla="*/ 2147483646 w 78"/>
                <a:gd name="T15" fmla="*/ 2147483646 h 34"/>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34"/>
                <a:gd name="T26" fmla="*/ 78 w 78"/>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34">
                  <a:moveTo>
                    <a:pt x="10" y="34"/>
                  </a:moveTo>
                  <a:cubicBezTo>
                    <a:pt x="6" y="34"/>
                    <a:pt x="3" y="31"/>
                    <a:pt x="2" y="27"/>
                  </a:cubicBezTo>
                  <a:cubicBezTo>
                    <a:pt x="0" y="22"/>
                    <a:pt x="3" y="17"/>
                    <a:pt x="8" y="16"/>
                  </a:cubicBezTo>
                  <a:cubicBezTo>
                    <a:pt x="66" y="1"/>
                    <a:pt x="66" y="1"/>
                    <a:pt x="66" y="1"/>
                  </a:cubicBezTo>
                  <a:cubicBezTo>
                    <a:pt x="71" y="0"/>
                    <a:pt x="76" y="2"/>
                    <a:pt x="77" y="7"/>
                  </a:cubicBezTo>
                  <a:cubicBezTo>
                    <a:pt x="78" y="12"/>
                    <a:pt x="75" y="17"/>
                    <a:pt x="71" y="18"/>
                  </a:cubicBezTo>
                  <a:cubicBezTo>
                    <a:pt x="13" y="33"/>
                    <a:pt x="13" y="33"/>
                    <a:pt x="13" y="33"/>
                  </a:cubicBezTo>
                  <a:cubicBezTo>
                    <a:pt x="12" y="34"/>
                    <a:pt x="11" y="34"/>
                    <a:pt x="10" y="3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418"/>
            <p:cNvSpPr>
              <a:spLocks/>
            </p:cNvSpPr>
            <p:nvPr/>
          </p:nvSpPr>
          <p:spPr bwMode="gray">
            <a:xfrm>
              <a:off x="2241550" y="7032625"/>
              <a:ext cx="325438" cy="117475"/>
            </a:xfrm>
            <a:custGeom>
              <a:avLst/>
              <a:gdLst>
                <a:gd name="T0" fmla="*/ 2147483646 w 239"/>
                <a:gd name="T1" fmla="*/ 2147483646 h 87"/>
                <a:gd name="T2" fmla="*/ 2147483646 w 239"/>
                <a:gd name="T3" fmla="*/ 2147483646 h 87"/>
                <a:gd name="T4" fmla="*/ 2147483646 w 239"/>
                <a:gd name="T5" fmla="*/ 2147483646 h 87"/>
                <a:gd name="T6" fmla="*/ 2147483646 w 239"/>
                <a:gd name="T7" fmla="*/ 2147483646 h 87"/>
                <a:gd name="T8" fmla="*/ 2147483646 w 239"/>
                <a:gd name="T9" fmla="*/ 2147483646 h 87"/>
                <a:gd name="T10" fmla="*/ 2147483646 w 239"/>
                <a:gd name="T11" fmla="*/ 2147483646 h 87"/>
                <a:gd name="T12" fmla="*/ 2147483646 w 239"/>
                <a:gd name="T13" fmla="*/ 2147483646 h 87"/>
                <a:gd name="T14" fmla="*/ 2147483646 w 239"/>
                <a:gd name="T15" fmla="*/ 2147483646 h 87"/>
                <a:gd name="T16" fmla="*/ 0 60000 65536"/>
                <a:gd name="T17" fmla="*/ 0 60000 65536"/>
                <a:gd name="T18" fmla="*/ 0 60000 65536"/>
                <a:gd name="T19" fmla="*/ 0 60000 65536"/>
                <a:gd name="T20" fmla="*/ 0 60000 65536"/>
                <a:gd name="T21" fmla="*/ 0 60000 65536"/>
                <a:gd name="T22" fmla="*/ 0 60000 65536"/>
                <a:gd name="T23" fmla="*/ 0 60000 65536"/>
                <a:gd name="T24" fmla="*/ 0 w 239"/>
                <a:gd name="T25" fmla="*/ 0 h 87"/>
                <a:gd name="T26" fmla="*/ 239 w 239"/>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9" h="87">
                  <a:moveTo>
                    <a:pt x="10" y="87"/>
                  </a:moveTo>
                  <a:cubicBezTo>
                    <a:pt x="6" y="87"/>
                    <a:pt x="2" y="85"/>
                    <a:pt x="1" y="81"/>
                  </a:cubicBezTo>
                  <a:cubicBezTo>
                    <a:pt x="0" y="76"/>
                    <a:pt x="2" y="71"/>
                    <a:pt x="7" y="70"/>
                  </a:cubicBezTo>
                  <a:cubicBezTo>
                    <a:pt x="226" y="1"/>
                    <a:pt x="226" y="1"/>
                    <a:pt x="226" y="1"/>
                  </a:cubicBezTo>
                  <a:cubicBezTo>
                    <a:pt x="231" y="0"/>
                    <a:pt x="236" y="3"/>
                    <a:pt x="237" y="7"/>
                  </a:cubicBezTo>
                  <a:cubicBezTo>
                    <a:pt x="239" y="12"/>
                    <a:pt x="236" y="17"/>
                    <a:pt x="231" y="19"/>
                  </a:cubicBezTo>
                  <a:cubicBezTo>
                    <a:pt x="12" y="87"/>
                    <a:pt x="12" y="87"/>
                    <a:pt x="12" y="87"/>
                  </a:cubicBezTo>
                  <a:cubicBezTo>
                    <a:pt x="11" y="87"/>
                    <a:pt x="10" y="87"/>
                    <a:pt x="10" y="8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71" name="图片 170"/>
          <p:cNvPicPr>
            <a:picLocks noChangeAspect="1"/>
          </p:cNvPicPr>
          <p:nvPr/>
        </p:nvPicPr>
        <p:blipFill>
          <a:blip r:embed="rId3"/>
          <a:stretch>
            <a:fillRect/>
          </a:stretch>
        </p:blipFill>
        <p:spPr bwMode="gray">
          <a:xfrm>
            <a:off x="5428990" y="4364920"/>
            <a:ext cx="409777" cy="383759"/>
          </a:xfrm>
          <a:prstGeom prst="rect">
            <a:avLst/>
          </a:prstGeom>
        </p:spPr>
      </p:pic>
      <p:sp>
        <p:nvSpPr>
          <p:cNvPr id="172" name="文本框 171"/>
          <p:cNvSpPr txBox="1"/>
          <p:nvPr/>
        </p:nvSpPr>
        <p:spPr bwMode="gray">
          <a:xfrm>
            <a:off x="4510629" y="5500751"/>
            <a:ext cx="3189176" cy="607820"/>
          </a:xfrm>
          <a:prstGeom prst="roundRect">
            <a:avLst>
              <a:gd name="adj" fmla="val 30653"/>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failure to meet these requirements may mean train out-of-control.</a:t>
            </a:r>
          </a:p>
        </p:txBody>
      </p:sp>
      <p:grpSp>
        <p:nvGrpSpPr>
          <p:cNvPr id="173" name="组合 172"/>
          <p:cNvGrpSpPr/>
          <p:nvPr/>
        </p:nvGrpSpPr>
        <p:grpSpPr bwMode="gray">
          <a:xfrm>
            <a:off x="9113071" y="2908204"/>
            <a:ext cx="218371" cy="195861"/>
            <a:chOff x="7875588" y="733425"/>
            <a:chExt cx="536574" cy="625476"/>
          </a:xfrm>
          <a:solidFill>
            <a:srgbClr val="1D1D1A"/>
          </a:solidFill>
        </p:grpSpPr>
        <p:sp>
          <p:nvSpPr>
            <p:cNvPr id="174"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9" name="组合 178"/>
          <p:cNvGrpSpPr/>
          <p:nvPr/>
        </p:nvGrpSpPr>
        <p:grpSpPr bwMode="gray">
          <a:xfrm>
            <a:off x="10278472" y="2908204"/>
            <a:ext cx="218371" cy="195861"/>
            <a:chOff x="7875588" y="733425"/>
            <a:chExt cx="536574" cy="625476"/>
          </a:xfrm>
          <a:solidFill>
            <a:srgbClr val="1D1D1A"/>
          </a:solidFill>
        </p:grpSpPr>
        <p:sp>
          <p:nvSpPr>
            <p:cNvPr id="180"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85" name="组合 184"/>
          <p:cNvGrpSpPr/>
          <p:nvPr/>
        </p:nvGrpSpPr>
        <p:grpSpPr bwMode="gray">
          <a:xfrm>
            <a:off x="9113071" y="3441682"/>
            <a:ext cx="218371" cy="195861"/>
            <a:chOff x="7875588" y="733425"/>
            <a:chExt cx="536574" cy="625476"/>
          </a:xfrm>
          <a:solidFill>
            <a:srgbClr val="1D1D1A"/>
          </a:solidFill>
        </p:grpSpPr>
        <p:sp>
          <p:nvSpPr>
            <p:cNvPr id="186"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1" name="组合 190"/>
          <p:cNvGrpSpPr/>
          <p:nvPr/>
        </p:nvGrpSpPr>
        <p:grpSpPr bwMode="gray">
          <a:xfrm>
            <a:off x="10278472" y="3441682"/>
            <a:ext cx="218371" cy="195861"/>
            <a:chOff x="7875588" y="733425"/>
            <a:chExt cx="536574" cy="625476"/>
          </a:xfrm>
          <a:solidFill>
            <a:srgbClr val="1D1D1A"/>
          </a:solidFill>
        </p:grpSpPr>
        <p:sp>
          <p:nvSpPr>
            <p:cNvPr id="192"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7" name="椭圆 196"/>
          <p:cNvSpPr/>
          <p:nvPr/>
        </p:nvSpPr>
        <p:spPr bwMode="gray">
          <a:xfrm>
            <a:off x="9190598" y="2862666"/>
            <a:ext cx="1303014" cy="836985"/>
          </a:xfrm>
          <a:prstGeom prst="ellipse">
            <a:avLst/>
          </a:prstGeom>
          <a:noFill/>
          <a:ln w="19050" cap="flat" cmpd="sng" algn="ctr">
            <a:solidFill>
              <a:srgbClr val="FFFFFF">
                <a:lumMod val="75000"/>
              </a:srgbClr>
            </a:solidFill>
            <a:prstDash val="sysDot"/>
          </a:ln>
          <a:effectLst/>
        </p:spPr>
        <p:txBody>
          <a:bodyPr wrap="square" rtlCol="0" anchor="ctr">
            <a:noAutofit/>
          </a:bodyPr>
          <a:lstStyle/>
          <a:p>
            <a:pPr algn="ctr" defTabSz="913668" eaLnBrk="0" fontAlgn="ctr" hangingPunct="0">
              <a:spcBef>
                <a:spcPct val="0"/>
              </a:spcBef>
              <a:spcAft>
                <a:spcPct val="0"/>
              </a:spcAft>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椭圆 197"/>
          <p:cNvSpPr/>
          <p:nvPr/>
        </p:nvSpPr>
        <p:spPr bwMode="gray">
          <a:xfrm>
            <a:off x="8470765" y="2400285"/>
            <a:ext cx="2742680" cy="1761748"/>
          </a:xfrm>
          <a:prstGeom prst="ellipse">
            <a:avLst/>
          </a:prstGeom>
          <a:noFill/>
          <a:ln w="19050" cap="flat" cmpd="sng" algn="ctr">
            <a:solidFill>
              <a:srgbClr val="FFFFFF">
                <a:lumMod val="75000"/>
              </a:srgbClr>
            </a:solidFill>
            <a:prstDash val="sysDot"/>
          </a:ln>
          <a:effectLst/>
        </p:spPr>
        <p:txBody>
          <a:bodyPr wrap="square" rtlCol="0" anchor="ctr">
            <a:noAutofit/>
          </a:bodyPr>
          <a:lstStyle/>
          <a:p>
            <a:pPr algn="ctr" defTabSz="913668"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9" name="直接连接符 198"/>
          <p:cNvCxnSpPr/>
          <p:nvPr/>
        </p:nvCxnSpPr>
        <p:spPr bwMode="gray">
          <a:xfrm flipV="1">
            <a:off x="8635402" y="3551789"/>
            <a:ext cx="467526" cy="31806"/>
          </a:xfrm>
          <a:prstGeom prst="line">
            <a:avLst/>
          </a:prstGeom>
          <a:noFill/>
          <a:ln w="9525" cap="flat" cmpd="sng" algn="ctr">
            <a:solidFill>
              <a:srgbClr val="1D1D1A"/>
            </a:solidFill>
            <a:prstDash val="solid"/>
          </a:ln>
          <a:effectLst/>
        </p:spPr>
      </p:cxnSp>
      <p:cxnSp>
        <p:nvCxnSpPr>
          <p:cNvPr id="200" name="直接连接符 199"/>
          <p:cNvCxnSpPr/>
          <p:nvPr/>
        </p:nvCxnSpPr>
        <p:spPr bwMode="gray">
          <a:xfrm flipV="1">
            <a:off x="9125346" y="3633876"/>
            <a:ext cx="112416" cy="280511"/>
          </a:xfrm>
          <a:prstGeom prst="line">
            <a:avLst/>
          </a:prstGeom>
          <a:noFill/>
          <a:ln w="9525" cap="flat" cmpd="sng" algn="ctr">
            <a:solidFill>
              <a:srgbClr val="1D1D1A"/>
            </a:solidFill>
            <a:prstDash val="solid"/>
          </a:ln>
          <a:effectLst/>
        </p:spPr>
      </p:cxnSp>
      <p:cxnSp>
        <p:nvCxnSpPr>
          <p:cNvPr id="201" name="直接连接符 200"/>
          <p:cNvCxnSpPr/>
          <p:nvPr/>
        </p:nvCxnSpPr>
        <p:spPr bwMode="gray">
          <a:xfrm flipH="1" flipV="1">
            <a:off x="10396221" y="3624831"/>
            <a:ext cx="88536" cy="324732"/>
          </a:xfrm>
          <a:prstGeom prst="line">
            <a:avLst/>
          </a:prstGeom>
          <a:noFill/>
          <a:ln w="9525" cap="flat" cmpd="sng" algn="ctr">
            <a:solidFill>
              <a:srgbClr val="1D1D1A"/>
            </a:solidFill>
            <a:prstDash val="solid"/>
          </a:ln>
          <a:effectLst/>
        </p:spPr>
      </p:cxnSp>
      <p:cxnSp>
        <p:nvCxnSpPr>
          <p:cNvPr id="202" name="直接连接符 201"/>
          <p:cNvCxnSpPr/>
          <p:nvPr/>
        </p:nvCxnSpPr>
        <p:spPr bwMode="gray">
          <a:xfrm flipH="1" flipV="1">
            <a:off x="10495377" y="3535138"/>
            <a:ext cx="564533" cy="69014"/>
          </a:xfrm>
          <a:prstGeom prst="line">
            <a:avLst/>
          </a:prstGeom>
          <a:noFill/>
          <a:ln w="9525" cap="flat" cmpd="sng" algn="ctr">
            <a:solidFill>
              <a:srgbClr val="1D1D1A"/>
            </a:solidFill>
            <a:prstDash val="solid"/>
          </a:ln>
          <a:effectLst/>
        </p:spPr>
      </p:cxnSp>
      <p:cxnSp>
        <p:nvCxnSpPr>
          <p:cNvPr id="203" name="直接连接符 202"/>
          <p:cNvCxnSpPr>
            <a:endCxn id="178" idx="11"/>
          </p:cNvCxnSpPr>
          <p:nvPr/>
        </p:nvCxnSpPr>
        <p:spPr bwMode="gray">
          <a:xfrm flipH="1">
            <a:off x="9319644" y="2509119"/>
            <a:ext cx="500580" cy="479420"/>
          </a:xfrm>
          <a:prstGeom prst="line">
            <a:avLst/>
          </a:prstGeom>
          <a:noFill/>
          <a:ln w="9525" cap="flat" cmpd="sng" algn="ctr">
            <a:solidFill>
              <a:srgbClr val="1D1D1A"/>
            </a:solidFill>
            <a:prstDash val="solid"/>
          </a:ln>
          <a:effectLst/>
        </p:spPr>
      </p:cxnSp>
      <p:cxnSp>
        <p:nvCxnSpPr>
          <p:cNvPr id="204" name="直接连接符 203"/>
          <p:cNvCxnSpPr>
            <a:endCxn id="184" idx="22"/>
          </p:cNvCxnSpPr>
          <p:nvPr/>
        </p:nvCxnSpPr>
        <p:spPr bwMode="gray">
          <a:xfrm>
            <a:off x="9848723" y="2521128"/>
            <a:ext cx="441371" cy="433995"/>
          </a:xfrm>
          <a:prstGeom prst="line">
            <a:avLst/>
          </a:prstGeom>
          <a:noFill/>
          <a:ln w="9525" cap="flat" cmpd="sng" algn="ctr">
            <a:solidFill>
              <a:srgbClr val="1D1D1A"/>
            </a:solidFill>
            <a:prstDash val="solid"/>
          </a:ln>
          <a:effectLst/>
        </p:spPr>
      </p:cxnSp>
      <p:cxnSp>
        <p:nvCxnSpPr>
          <p:cNvPr id="205" name="直接连接符 204"/>
          <p:cNvCxnSpPr>
            <a:endCxn id="184" idx="2"/>
          </p:cNvCxnSpPr>
          <p:nvPr/>
        </p:nvCxnSpPr>
        <p:spPr bwMode="gray">
          <a:xfrm flipH="1">
            <a:off x="10485042" y="2615418"/>
            <a:ext cx="147971" cy="395083"/>
          </a:xfrm>
          <a:prstGeom prst="line">
            <a:avLst/>
          </a:prstGeom>
          <a:noFill/>
          <a:ln w="9525" cap="flat" cmpd="sng" algn="ctr">
            <a:solidFill>
              <a:srgbClr val="1D1D1A"/>
            </a:solidFill>
            <a:prstDash val="solid"/>
          </a:ln>
          <a:effectLst/>
        </p:spPr>
      </p:cxnSp>
      <p:cxnSp>
        <p:nvCxnSpPr>
          <p:cNvPr id="206" name="直接连接符 205"/>
          <p:cNvCxnSpPr>
            <a:endCxn id="178" idx="18"/>
          </p:cNvCxnSpPr>
          <p:nvPr/>
        </p:nvCxnSpPr>
        <p:spPr bwMode="gray">
          <a:xfrm>
            <a:off x="9090488" y="2628637"/>
            <a:ext cx="131768" cy="288571"/>
          </a:xfrm>
          <a:prstGeom prst="line">
            <a:avLst/>
          </a:prstGeom>
          <a:noFill/>
          <a:ln w="9525" cap="flat" cmpd="sng" algn="ctr">
            <a:solidFill>
              <a:srgbClr val="1D1D1A"/>
            </a:solidFill>
            <a:prstDash val="solid"/>
          </a:ln>
          <a:effectLst/>
        </p:spPr>
      </p:cxnSp>
      <p:grpSp>
        <p:nvGrpSpPr>
          <p:cNvPr id="207" name="组合 206"/>
          <p:cNvGrpSpPr/>
          <p:nvPr/>
        </p:nvGrpSpPr>
        <p:grpSpPr bwMode="gray">
          <a:xfrm>
            <a:off x="8959804" y="3907275"/>
            <a:ext cx="199659" cy="199307"/>
            <a:chOff x="983727" y="5709720"/>
            <a:chExt cx="185415" cy="203883"/>
          </a:xfrm>
        </p:grpSpPr>
        <p:sp>
          <p:nvSpPr>
            <p:cNvPr id="208" name="Freeform 12"/>
            <p:cNvSpPr>
              <a:spLocks/>
            </p:cNvSpPr>
            <p:nvPr/>
          </p:nvSpPr>
          <p:spPr bwMode="gray">
            <a:xfrm>
              <a:off x="983727" y="5709720"/>
              <a:ext cx="184726" cy="8169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09" name="Freeform 13"/>
            <p:cNvSpPr>
              <a:spLocks noEditPoints="1"/>
            </p:cNvSpPr>
            <p:nvPr/>
          </p:nvSpPr>
          <p:spPr bwMode="gray">
            <a:xfrm>
              <a:off x="983727" y="5801539"/>
              <a:ext cx="185415" cy="112064"/>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grpSp>
      <p:sp>
        <p:nvSpPr>
          <p:cNvPr id="210" name="Freeform 12"/>
          <p:cNvSpPr>
            <a:spLocks/>
          </p:cNvSpPr>
          <p:nvPr/>
        </p:nvSpPr>
        <p:spPr bwMode="gray">
          <a:xfrm>
            <a:off x="10392703" y="3959670"/>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1" name="Freeform 13"/>
          <p:cNvSpPr>
            <a:spLocks noEditPoints="1"/>
          </p:cNvSpPr>
          <p:nvPr/>
        </p:nvSpPr>
        <p:spPr bwMode="gray">
          <a:xfrm>
            <a:off x="10392703" y="4049429"/>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2" name="Freeform 12"/>
          <p:cNvSpPr>
            <a:spLocks/>
          </p:cNvSpPr>
          <p:nvPr/>
        </p:nvSpPr>
        <p:spPr bwMode="gray">
          <a:xfrm>
            <a:off x="11027772" y="3538405"/>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3" name="Freeform 13"/>
          <p:cNvSpPr>
            <a:spLocks noEditPoints="1"/>
          </p:cNvSpPr>
          <p:nvPr/>
        </p:nvSpPr>
        <p:spPr bwMode="gray">
          <a:xfrm>
            <a:off x="11027772" y="3628163"/>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4" name="Freeform 12"/>
          <p:cNvSpPr>
            <a:spLocks/>
          </p:cNvSpPr>
          <p:nvPr/>
        </p:nvSpPr>
        <p:spPr bwMode="gray">
          <a:xfrm>
            <a:off x="8478930" y="3499304"/>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5" name="Freeform 13"/>
          <p:cNvSpPr>
            <a:spLocks noEditPoints="1"/>
          </p:cNvSpPr>
          <p:nvPr/>
        </p:nvSpPr>
        <p:spPr bwMode="gray">
          <a:xfrm>
            <a:off x="8478930" y="3589062"/>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6" name="矩形 215"/>
          <p:cNvSpPr/>
          <p:nvPr/>
        </p:nvSpPr>
        <p:spPr bwMode="gray">
          <a:xfrm>
            <a:off x="9138836" y="3122178"/>
            <a:ext cx="1419794" cy="257369"/>
          </a:xfrm>
          <a:prstGeom prst="rect">
            <a:avLst/>
          </a:prstGeom>
          <a:noFill/>
        </p:spPr>
        <p:txBody>
          <a:bodyPr wrap="square" lIns="72000" tIns="36000" rIns="72000" bIns="36000" anchor="ctr">
            <a:noAutofit/>
          </a:bodyPr>
          <a:lstStyle/>
          <a:p>
            <a:pPr algn="ctr" defTabSz="913655"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Connection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x 100</a:t>
            </a:r>
          </a:p>
        </p:txBody>
      </p:sp>
      <p:grpSp>
        <p:nvGrpSpPr>
          <p:cNvPr id="217" name="组合 216"/>
          <p:cNvGrpSpPr/>
          <p:nvPr/>
        </p:nvGrpSpPr>
        <p:grpSpPr bwMode="gray">
          <a:xfrm>
            <a:off x="9724042" y="3578271"/>
            <a:ext cx="218371" cy="195861"/>
            <a:chOff x="7875588" y="733425"/>
            <a:chExt cx="536574" cy="625476"/>
          </a:xfrm>
          <a:solidFill>
            <a:srgbClr val="1D1D1A"/>
          </a:solidFill>
        </p:grpSpPr>
        <p:sp>
          <p:nvSpPr>
            <p:cNvPr id="218"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23" name="组合 222"/>
          <p:cNvGrpSpPr/>
          <p:nvPr/>
        </p:nvGrpSpPr>
        <p:grpSpPr bwMode="gray">
          <a:xfrm>
            <a:off x="9730804" y="4010333"/>
            <a:ext cx="199659" cy="199307"/>
            <a:chOff x="10740226" y="2757237"/>
            <a:chExt cx="154811" cy="154538"/>
          </a:xfrm>
        </p:grpSpPr>
        <p:sp>
          <p:nvSpPr>
            <p:cNvPr id="224" name="Freeform 12"/>
            <p:cNvSpPr>
              <a:spLocks/>
            </p:cNvSpPr>
            <p:nvPr/>
          </p:nvSpPr>
          <p:spPr bwMode="gray">
            <a:xfrm>
              <a:off x="10740226" y="2757237"/>
              <a:ext cx="154236" cy="61925"/>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25" name="Freeform 13"/>
            <p:cNvSpPr>
              <a:spLocks noEditPoints="1"/>
            </p:cNvSpPr>
            <p:nvPr/>
          </p:nvSpPr>
          <p:spPr bwMode="gray">
            <a:xfrm>
              <a:off x="10740226" y="2826833"/>
              <a:ext cx="154811" cy="84942"/>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grpSp>
      <p:cxnSp>
        <p:nvCxnSpPr>
          <p:cNvPr id="226" name="直接连接符 225"/>
          <p:cNvCxnSpPr/>
          <p:nvPr/>
        </p:nvCxnSpPr>
        <p:spPr bwMode="gray">
          <a:xfrm flipH="1" flipV="1">
            <a:off x="9833216" y="3772069"/>
            <a:ext cx="29731" cy="263438"/>
          </a:xfrm>
          <a:prstGeom prst="line">
            <a:avLst/>
          </a:prstGeom>
          <a:noFill/>
          <a:ln w="9525" cap="flat" cmpd="sng" algn="ctr">
            <a:solidFill>
              <a:srgbClr val="1D1D1A"/>
            </a:solidFill>
            <a:prstDash val="solid"/>
          </a:ln>
          <a:effectLst/>
        </p:spPr>
      </p:cxnSp>
      <p:cxnSp>
        <p:nvCxnSpPr>
          <p:cNvPr id="227" name="直接连接符 226"/>
          <p:cNvCxnSpPr/>
          <p:nvPr/>
        </p:nvCxnSpPr>
        <p:spPr bwMode="gray">
          <a:xfrm flipV="1">
            <a:off x="10498432" y="2948269"/>
            <a:ext cx="542156" cy="55190"/>
          </a:xfrm>
          <a:prstGeom prst="line">
            <a:avLst/>
          </a:prstGeom>
          <a:noFill/>
          <a:ln w="9525" cap="flat" cmpd="sng" algn="ctr">
            <a:solidFill>
              <a:srgbClr val="1D1D1A"/>
            </a:solidFill>
            <a:prstDash val="solid"/>
          </a:ln>
          <a:effectLst/>
        </p:spPr>
      </p:cxnSp>
      <p:cxnSp>
        <p:nvCxnSpPr>
          <p:cNvPr id="228" name="直接连接符 227"/>
          <p:cNvCxnSpPr/>
          <p:nvPr/>
        </p:nvCxnSpPr>
        <p:spPr bwMode="gray">
          <a:xfrm>
            <a:off x="8662911" y="2944351"/>
            <a:ext cx="448395" cy="86428"/>
          </a:xfrm>
          <a:prstGeom prst="line">
            <a:avLst/>
          </a:prstGeom>
          <a:noFill/>
          <a:ln w="9525" cap="flat" cmpd="sng" algn="ctr">
            <a:solidFill>
              <a:srgbClr val="1D1D1A"/>
            </a:solidFill>
            <a:prstDash val="solid"/>
          </a:ln>
          <a:effectLst/>
        </p:spPr>
      </p:cxnSp>
      <p:sp>
        <p:nvSpPr>
          <p:cNvPr id="229" name="Freeform 123"/>
          <p:cNvSpPr>
            <a:spLocks/>
          </p:cNvSpPr>
          <p:nvPr/>
        </p:nvSpPr>
        <p:spPr bwMode="gray">
          <a:xfrm>
            <a:off x="8805740" y="2457102"/>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123"/>
          <p:cNvSpPr>
            <a:spLocks/>
          </p:cNvSpPr>
          <p:nvPr/>
        </p:nvSpPr>
        <p:spPr bwMode="gray">
          <a:xfrm>
            <a:off x="9691646" y="2263141"/>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123"/>
          <p:cNvSpPr>
            <a:spLocks/>
          </p:cNvSpPr>
          <p:nvPr/>
        </p:nvSpPr>
        <p:spPr bwMode="gray">
          <a:xfrm>
            <a:off x="10518823" y="2405945"/>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123"/>
          <p:cNvSpPr>
            <a:spLocks/>
          </p:cNvSpPr>
          <p:nvPr/>
        </p:nvSpPr>
        <p:spPr bwMode="gray">
          <a:xfrm>
            <a:off x="8367767" y="2775264"/>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123"/>
          <p:cNvSpPr>
            <a:spLocks/>
          </p:cNvSpPr>
          <p:nvPr/>
        </p:nvSpPr>
        <p:spPr bwMode="gray">
          <a:xfrm>
            <a:off x="11064575" y="2775264"/>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文本框 234"/>
          <p:cNvSpPr txBox="1"/>
          <p:nvPr/>
        </p:nvSpPr>
        <p:spPr bwMode="gray">
          <a:xfrm>
            <a:off x="8335253" y="4647316"/>
            <a:ext cx="1249101"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artifact,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frame freezing</a:t>
            </a:r>
          </a:p>
        </p:txBody>
      </p:sp>
      <p:sp>
        <p:nvSpPr>
          <p:cNvPr id="236" name="文本框 235"/>
          <p:cNvSpPr txBox="1"/>
          <p:nvPr/>
        </p:nvSpPr>
        <p:spPr bwMode="gray">
          <a:xfrm>
            <a:off x="10194437" y="4654071"/>
            <a:ext cx="933269"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24/7</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online</a:t>
            </a:r>
          </a:p>
        </p:txBody>
      </p:sp>
      <p:grpSp>
        <p:nvGrpSpPr>
          <p:cNvPr id="238" name="组合 639"/>
          <p:cNvGrpSpPr>
            <a:grpSpLocks/>
          </p:cNvGrpSpPr>
          <p:nvPr/>
        </p:nvGrpSpPr>
        <p:grpSpPr bwMode="gray">
          <a:xfrm>
            <a:off x="8686512" y="5139471"/>
            <a:ext cx="608750" cy="501056"/>
            <a:chOff x="4611688" y="2801938"/>
            <a:chExt cx="684212" cy="565150"/>
          </a:xfrm>
        </p:grpSpPr>
        <p:sp>
          <p:nvSpPr>
            <p:cNvPr id="239" name="Oval 550"/>
            <p:cNvSpPr>
              <a:spLocks noChangeArrowheads="1"/>
            </p:cNvSpPr>
            <p:nvPr/>
          </p:nvSpPr>
          <p:spPr bwMode="gray">
            <a:xfrm>
              <a:off x="5189538" y="31734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Oval 551"/>
            <p:cNvSpPr>
              <a:spLocks noChangeArrowheads="1"/>
            </p:cNvSpPr>
            <p:nvPr/>
          </p:nvSpPr>
          <p:spPr bwMode="gray">
            <a:xfrm>
              <a:off x="5108575" y="317341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552"/>
            <p:cNvSpPr>
              <a:spLocks noEditPoints="1"/>
            </p:cNvSpPr>
            <p:nvPr/>
          </p:nvSpPr>
          <p:spPr bwMode="gray">
            <a:xfrm>
              <a:off x="4884738" y="2925763"/>
              <a:ext cx="138113" cy="138113"/>
            </a:xfrm>
            <a:custGeom>
              <a:avLst/>
              <a:gdLst>
                <a:gd name="T0" fmla="*/ 2147483646 w 64"/>
                <a:gd name="T1" fmla="*/ 2147483646 h 64"/>
                <a:gd name="T2" fmla="*/ 0 w 64"/>
                <a:gd name="T3" fmla="*/ 2147483646 h 64"/>
                <a:gd name="T4" fmla="*/ 2147483646 w 64"/>
                <a:gd name="T5" fmla="*/ 0 h 64"/>
                <a:gd name="T6" fmla="*/ 2147483646 w 64"/>
                <a:gd name="T7" fmla="*/ 2147483646 h 64"/>
                <a:gd name="T8" fmla="*/ 2147483646 w 64"/>
                <a:gd name="T9" fmla="*/ 2147483646 h 64"/>
                <a:gd name="T10" fmla="*/ 2147483646 w 64"/>
                <a:gd name="T11" fmla="*/ 2147483646 h 64"/>
                <a:gd name="T12" fmla="*/ 2147483646 w 64"/>
                <a:gd name="T13" fmla="*/ 2147483646 h 64"/>
                <a:gd name="T14" fmla="*/ 2147483646 w 64"/>
                <a:gd name="T15" fmla="*/ 2147483646 h 64"/>
                <a:gd name="T16" fmla="*/ 2147483646 w 64"/>
                <a:gd name="T17" fmla="*/ 2147483646 h 64"/>
                <a:gd name="T18" fmla="*/ 2147483646 w 64"/>
                <a:gd name="T19" fmla="*/ 2147483646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64"/>
                <a:gd name="T32" fmla="*/ 64 w 6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64">
                  <a:moveTo>
                    <a:pt x="32" y="64"/>
                  </a:moveTo>
                  <a:cubicBezTo>
                    <a:pt x="15" y="64"/>
                    <a:pt x="0" y="49"/>
                    <a:pt x="0" y="32"/>
                  </a:cubicBezTo>
                  <a:cubicBezTo>
                    <a:pt x="0" y="14"/>
                    <a:pt x="15" y="0"/>
                    <a:pt x="32" y="0"/>
                  </a:cubicBezTo>
                  <a:cubicBezTo>
                    <a:pt x="49" y="0"/>
                    <a:pt x="64" y="14"/>
                    <a:pt x="64" y="32"/>
                  </a:cubicBezTo>
                  <a:cubicBezTo>
                    <a:pt x="64" y="49"/>
                    <a:pt x="49" y="64"/>
                    <a:pt x="32" y="64"/>
                  </a:cubicBezTo>
                  <a:close/>
                  <a:moveTo>
                    <a:pt x="32" y="11"/>
                  </a:moveTo>
                  <a:cubicBezTo>
                    <a:pt x="21" y="11"/>
                    <a:pt x="12" y="21"/>
                    <a:pt x="12" y="32"/>
                  </a:cubicBezTo>
                  <a:cubicBezTo>
                    <a:pt x="12" y="43"/>
                    <a:pt x="21" y="52"/>
                    <a:pt x="32" y="52"/>
                  </a:cubicBezTo>
                  <a:cubicBezTo>
                    <a:pt x="43" y="52"/>
                    <a:pt x="53" y="43"/>
                    <a:pt x="53" y="32"/>
                  </a:cubicBezTo>
                  <a:cubicBezTo>
                    <a:pt x="53" y="21"/>
                    <a:pt x="43" y="11"/>
                    <a:pt x="32"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553"/>
            <p:cNvSpPr>
              <a:spLocks noEditPoints="1"/>
            </p:cNvSpPr>
            <p:nvPr/>
          </p:nvSpPr>
          <p:spPr bwMode="gray">
            <a:xfrm>
              <a:off x="4611688" y="2801938"/>
              <a:ext cx="217488"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554"/>
            <p:cNvSpPr>
              <a:spLocks/>
            </p:cNvSpPr>
            <p:nvPr/>
          </p:nvSpPr>
          <p:spPr bwMode="gray">
            <a:xfrm>
              <a:off x="4846638" y="2801938"/>
              <a:ext cx="215900" cy="217488"/>
            </a:xfrm>
            <a:custGeom>
              <a:avLst/>
              <a:gdLst>
                <a:gd name="T0" fmla="*/ 2147483646 w 100"/>
                <a:gd name="T1" fmla="*/ 2147483646 h 100"/>
                <a:gd name="T2" fmla="*/ 2147483646 w 100"/>
                <a:gd name="T3" fmla="*/ 2147483646 h 100"/>
                <a:gd name="T4" fmla="*/ 2147483646 w 100"/>
                <a:gd name="T5" fmla="*/ 2147483646 h 100"/>
                <a:gd name="T6" fmla="*/ 2147483646 w 100"/>
                <a:gd name="T7" fmla="*/ 2147483646 h 100"/>
                <a:gd name="T8" fmla="*/ 2147483646 w 100"/>
                <a:gd name="T9" fmla="*/ 2147483646 h 100"/>
                <a:gd name="T10" fmla="*/ 2147483646 w 100"/>
                <a:gd name="T11" fmla="*/ 2147483646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0 w 100"/>
                <a:gd name="T25" fmla="*/ 2147483646 h 100"/>
                <a:gd name="T26" fmla="*/ 0 w 100"/>
                <a:gd name="T27" fmla="*/ 2147483646 h 100"/>
                <a:gd name="T28" fmla="*/ 2147483646 w 100"/>
                <a:gd name="T29" fmla="*/ 0 h 100"/>
                <a:gd name="T30" fmla="*/ 2147483646 w 100"/>
                <a:gd name="T31" fmla="*/ 0 h 100"/>
                <a:gd name="T32" fmla="*/ 2147483646 w 100"/>
                <a:gd name="T33" fmla="*/ 2147483646 h 100"/>
                <a:gd name="T34" fmla="*/ 2147483646 w 100"/>
                <a:gd name="T35" fmla="*/ 2147483646 h 100"/>
                <a:gd name="T36" fmla="*/ 2147483646 w 100"/>
                <a:gd name="T37" fmla="*/ 2147483646 h 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
                <a:gd name="T58" fmla="*/ 0 h 100"/>
                <a:gd name="T59" fmla="*/ 100 w 100"/>
                <a:gd name="T60" fmla="*/ 100 h 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 h="100">
                  <a:moveTo>
                    <a:pt x="80" y="100"/>
                  </a:moveTo>
                  <a:cubicBezTo>
                    <a:pt x="77" y="100"/>
                    <a:pt x="75" y="97"/>
                    <a:pt x="75" y="94"/>
                  </a:cubicBezTo>
                  <a:cubicBezTo>
                    <a:pt x="75" y="91"/>
                    <a:pt x="77" y="89"/>
                    <a:pt x="80" y="89"/>
                  </a:cubicBezTo>
                  <a:cubicBezTo>
                    <a:pt x="85" y="89"/>
                    <a:pt x="89" y="85"/>
                    <a:pt x="89" y="80"/>
                  </a:cubicBezTo>
                  <a:cubicBezTo>
                    <a:pt x="89" y="19"/>
                    <a:pt x="89" y="19"/>
                    <a:pt x="89" y="19"/>
                  </a:cubicBezTo>
                  <a:cubicBezTo>
                    <a:pt x="89" y="15"/>
                    <a:pt x="85" y="11"/>
                    <a:pt x="80" y="11"/>
                  </a:cubicBezTo>
                  <a:cubicBezTo>
                    <a:pt x="20" y="11"/>
                    <a:pt x="20" y="11"/>
                    <a:pt x="20" y="11"/>
                  </a:cubicBezTo>
                  <a:cubicBezTo>
                    <a:pt x="15" y="11"/>
                    <a:pt x="11" y="15"/>
                    <a:pt x="11" y="19"/>
                  </a:cubicBezTo>
                  <a:cubicBezTo>
                    <a:pt x="11" y="80"/>
                    <a:pt x="11" y="80"/>
                    <a:pt x="11" y="80"/>
                  </a:cubicBezTo>
                  <a:cubicBezTo>
                    <a:pt x="11" y="85"/>
                    <a:pt x="15" y="89"/>
                    <a:pt x="20" y="89"/>
                  </a:cubicBezTo>
                  <a:cubicBezTo>
                    <a:pt x="23" y="89"/>
                    <a:pt x="25" y="91"/>
                    <a:pt x="25" y="94"/>
                  </a:cubicBezTo>
                  <a:cubicBezTo>
                    <a:pt x="25" y="97"/>
                    <a:pt x="23"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555"/>
            <p:cNvSpPr>
              <a:spLocks noEditPoints="1"/>
            </p:cNvSpPr>
            <p:nvPr/>
          </p:nvSpPr>
          <p:spPr bwMode="gray">
            <a:xfrm>
              <a:off x="5080000" y="2801938"/>
              <a:ext cx="215900"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556"/>
            <p:cNvSpPr>
              <a:spLocks noEditPoints="1"/>
            </p:cNvSpPr>
            <p:nvPr/>
          </p:nvSpPr>
          <p:spPr bwMode="gray">
            <a:xfrm>
              <a:off x="4829175" y="3108325"/>
              <a:ext cx="250825" cy="192088"/>
            </a:xfrm>
            <a:custGeom>
              <a:avLst/>
              <a:gdLst>
                <a:gd name="T0" fmla="*/ 2147483646 w 116"/>
                <a:gd name="T1" fmla="*/ 2147483646 h 89"/>
                <a:gd name="T2" fmla="*/ 2147483646 w 116"/>
                <a:gd name="T3" fmla="*/ 2147483646 h 89"/>
                <a:gd name="T4" fmla="*/ 0 w 116"/>
                <a:gd name="T5" fmla="*/ 2147483646 h 89"/>
                <a:gd name="T6" fmla="*/ 0 w 116"/>
                <a:gd name="T7" fmla="*/ 2147483646 h 89"/>
                <a:gd name="T8" fmla="*/ 2147483646 w 116"/>
                <a:gd name="T9" fmla="*/ 0 h 89"/>
                <a:gd name="T10" fmla="*/ 2147483646 w 116"/>
                <a:gd name="T11" fmla="*/ 0 h 89"/>
                <a:gd name="T12" fmla="*/ 2147483646 w 116"/>
                <a:gd name="T13" fmla="*/ 2147483646 h 89"/>
                <a:gd name="T14" fmla="*/ 2147483646 w 116"/>
                <a:gd name="T15" fmla="*/ 2147483646 h 89"/>
                <a:gd name="T16" fmla="*/ 2147483646 w 116"/>
                <a:gd name="T17" fmla="*/ 2147483646 h 89"/>
                <a:gd name="T18" fmla="*/ 2147483646 w 116"/>
                <a:gd name="T19" fmla="*/ 2147483646 h 89"/>
                <a:gd name="T20" fmla="*/ 2147483646 w 116"/>
                <a:gd name="T21" fmla="*/ 2147483646 h 89"/>
                <a:gd name="T22" fmla="*/ 2147483646 w 116"/>
                <a:gd name="T23" fmla="*/ 2147483646 h 89"/>
                <a:gd name="T24" fmla="*/ 2147483646 w 116"/>
                <a:gd name="T25" fmla="*/ 2147483646 h 89"/>
                <a:gd name="T26" fmla="*/ 2147483646 w 116"/>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
                <a:gd name="T43" fmla="*/ 0 h 89"/>
                <a:gd name="T44" fmla="*/ 116 w 116"/>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 h="89">
                  <a:moveTo>
                    <a:pt x="111" y="89"/>
                  </a:moveTo>
                  <a:cubicBezTo>
                    <a:pt x="5" y="89"/>
                    <a:pt x="5" y="89"/>
                    <a:pt x="5" y="89"/>
                  </a:cubicBezTo>
                  <a:cubicBezTo>
                    <a:pt x="2" y="89"/>
                    <a:pt x="0" y="86"/>
                    <a:pt x="0" y="83"/>
                  </a:cubicBezTo>
                  <a:cubicBezTo>
                    <a:pt x="0" y="6"/>
                    <a:pt x="0" y="6"/>
                    <a:pt x="0" y="6"/>
                  </a:cubicBezTo>
                  <a:cubicBezTo>
                    <a:pt x="0" y="3"/>
                    <a:pt x="2" y="0"/>
                    <a:pt x="5" y="0"/>
                  </a:cubicBezTo>
                  <a:cubicBezTo>
                    <a:pt x="111" y="0"/>
                    <a:pt x="111" y="0"/>
                    <a:pt x="111" y="0"/>
                  </a:cubicBezTo>
                  <a:cubicBezTo>
                    <a:pt x="114" y="0"/>
                    <a:pt x="116" y="3"/>
                    <a:pt x="116" y="6"/>
                  </a:cubicBezTo>
                  <a:cubicBezTo>
                    <a:pt x="116" y="83"/>
                    <a:pt x="116" y="83"/>
                    <a:pt x="116" y="83"/>
                  </a:cubicBezTo>
                  <a:cubicBezTo>
                    <a:pt x="116" y="86"/>
                    <a:pt x="114" y="89"/>
                    <a:pt x="111" y="89"/>
                  </a:cubicBezTo>
                  <a:close/>
                  <a:moveTo>
                    <a:pt x="11" y="78"/>
                  </a:moveTo>
                  <a:cubicBezTo>
                    <a:pt x="105" y="78"/>
                    <a:pt x="105" y="78"/>
                    <a:pt x="105" y="78"/>
                  </a:cubicBezTo>
                  <a:cubicBezTo>
                    <a:pt x="105" y="11"/>
                    <a:pt x="105" y="11"/>
                    <a:pt x="105" y="11"/>
                  </a:cubicBezTo>
                  <a:cubicBezTo>
                    <a:pt x="11" y="11"/>
                    <a:pt x="11" y="11"/>
                    <a:pt x="11" y="11"/>
                  </a:cubicBezTo>
                  <a:lnTo>
                    <a:pt x="1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557"/>
            <p:cNvSpPr>
              <a:spLocks/>
            </p:cNvSpPr>
            <p:nvPr/>
          </p:nvSpPr>
          <p:spPr bwMode="gray">
            <a:xfrm>
              <a:off x="4941888" y="3276600"/>
              <a:ext cx="25400" cy="90488"/>
            </a:xfrm>
            <a:custGeom>
              <a:avLst/>
              <a:gdLst>
                <a:gd name="T0" fmla="*/ 2147483646 w 12"/>
                <a:gd name="T1" fmla="*/ 2147483646 h 42"/>
                <a:gd name="T2" fmla="*/ 0 w 12"/>
                <a:gd name="T3" fmla="*/ 2147483646 h 42"/>
                <a:gd name="T4" fmla="*/ 0 w 12"/>
                <a:gd name="T5" fmla="*/ 2147483646 h 42"/>
                <a:gd name="T6" fmla="*/ 2147483646 w 12"/>
                <a:gd name="T7" fmla="*/ 0 h 42"/>
                <a:gd name="T8" fmla="*/ 2147483646 w 12"/>
                <a:gd name="T9" fmla="*/ 2147483646 h 42"/>
                <a:gd name="T10" fmla="*/ 2147483646 w 12"/>
                <a:gd name="T11" fmla="*/ 2147483646 h 42"/>
                <a:gd name="T12" fmla="*/ 2147483646 w 12"/>
                <a:gd name="T13" fmla="*/ 2147483646 h 42"/>
                <a:gd name="T14" fmla="*/ 0 60000 65536"/>
                <a:gd name="T15" fmla="*/ 0 60000 65536"/>
                <a:gd name="T16" fmla="*/ 0 60000 65536"/>
                <a:gd name="T17" fmla="*/ 0 60000 65536"/>
                <a:gd name="T18" fmla="*/ 0 60000 65536"/>
                <a:gd name="T19" fmla="*/ 0 60000 65536"/>
                <a:gd name="T20" fmla="*/ 0 60000 65536"/>
                <a:gd name="T21" fmla="*/ 0 w 12"/>
                <a:gd name="T22" fmla="*/ 0 h 42"/>
                <a:gd name="T23" fmla="*/ 12 w 12"/>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2">
                  <a:moveTo>
                    <a:pt x="6" y="42"/>
                  </a:moveTo>
                  <a:cubicBezTo>
                    <a:pt x="3" y="42"/>
                    <a:pt x="0" y="40"/>
                    <a:pt x="0" y="37"/>
                  </a:cubicBezTo>
                  <a:cubicBezTo>
                    <a:pt x="0" y="5"/>
                    <a:pt x="0" y="5"/>
                    <a:pt x="0" y="5"/>
                  </a:cubicBezTo>
                  <a:cubicBezTo>
                    <a:pt x="0" y="2"/>
                    <a:pt x="3" y="0"/>
                    <a:pt x="6" y="0"/>
                  </a:cubicBezTo>
                  <a:cubicBezTo>
                    <a:pt x="9" y="0"/>
                    <a:pt x="12" y="2"/>
                    <a:pt x="12" y="5"/>
                  </a:cubicBezTo>
                  <a:cubicBezTo>
                    <a:pt x="12" y="37"/>
                    <a:pt x="12" y="37"/>
                    <a:pt x="12" y="37"/>
                  </a:cubicBezTo>
                  <a:cubicBezTo>
                    <a:pt x="12" y="40"/>
                    <a:pt x="9" y="42"/>
                    <a:pt x="6"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558"/>
            <p:cNvSpPr>
              <a:spLocks/>
            </p:cNvSpPr>
            <p:nvPr/>
          </p:nvSpPr>
          <p:spPr bwMode="gray">
            <a:xfrm>
              <a:off x="4862513" y="3343275"/>
              <a:ext cx="187325" cy="23813"/>
            </a:xfrm>
            <a:custGeom>
              <a:avLst/>
              <a:gdLst>
                <a:gd name="T0" fmla="*/ 2147483646 w 86"/>
                <a:gd name="T1" fmla="*/ 2147483646 h 11"/>
                <a:gd name="T2" fmla="*/ 2147483646 w 86"/>
                <a:gd name="T3" fmla="*/ 2147483646 h 11"/>
                <a:gd name="T4" fmla="*/ 0 w 86"/>
                <a:gd name="T5" fmla="*/ 2147483646 h 11"/>
                <a:gd name="T6" fmla="*/ 2147483646 w 86"/>
                <a:gd name="T7" fmla="*/ 0 h 11"/>
                <a:gd name="T8" fmla="*/ 2147483646 w 86"/>
                <a:gd name="T9" fmla="*/ 0 h 11"/>
                <a:gd name="T10" fmla="*/ 2147483646 w 86"/>
                <a:gd name="T11" fmla="*/ 2147483646 h 11"/>
                <a:gd name="T12" fmla="*/ 2147483646 w 86"/>
                <a:gd name="T13" fmla="*/ 2147483646 h 11"/>
                <a:gd name="T14" fmla="*/ 0 60000 65536"/>
                <a:gd name="T15" fmla="*/ 0 60000 65536"/>
                <a:gd name="T16" fmla="*/ 0 60000 65536"/>
                <a:gd name="T17" fmla="*/ 0 60000 65536"/>
                <a:gd name="T18" fmla="*/ 0 60000 65536"/>
                <a:gd name="T19" fmla="*/ 0 60000 65536"/>
                <a:gd name="T20" fmla="*/ 0 60000 65536"/>
                <a:gd name="T21" fmla="*/ 0 w 86"/>
                <a:gd name="T22" fmla="*/ 0 h 11"/>
                <a:gd name="T23" fmla="*/ 86 w 8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11">
                  <a:moveTo>
                    <a:pt x="81" y="11"/>
                  </a:moveTo>
                  <a:cubicBezTo>
                    <a:pt x="5" y="11"/>
                    <a:pt x="5" y="11"/>
                    <a:pt x="5" y="11"/>
                  </a:cubicBezTo>
                  <a:cubicBezTo>
                    <a:pt x="2" y="11"/>
                    <a:pt x="0" y="9"/>
                    <a:pt x="0" y="6"/>
                  </a:cubicBezTo>
                  <a:cubicBezTo>
                    <a:pt x="0" y="2"/>
                    <a:pt x="2" y="0"/>
                    <a:pt x="5" y="0"/>
                  </a:cubicBezTo>
                  <a:cubicBezTo>
                    <a:pt x="81" y="0"/>
                    <a:pt x="81" y="0"/>
                    <a:pt x="81" y="0"/>
                  </a:cubicBezTo>
                  <a:cubicBezTo>
                    <a:pt x="84" y="0"/>
                    <a:pt x="86" y="2"/>
                    <a:pt x="86" y="6"/>
                  </a:cubicBezTo>
                  <a:cubicBezTo>
                    <a:pt x="86" y="9"/>
                    <a:pt x="84" y="11"/>
                    <a:pt x="81"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559"/>
            <p:cNvSpPr>
              <a:spLocks/>
            </p:cNvSpPr>
            <p:nvPr/>
          </p:nvSpPr>
          <p:spPr bwMode="gray">
            <a:xfrm>
              <a:off x="4611688" y="2992438"/>
              <a:ext cx="241300" cy="219075"/>
            </a:xfrm>
            <a:custGeom>
              <a:avLst/>
              <a:gdLst>
                <a:gd name="T0" fmla="*/ 2147483646 w 111"/>
                <a:gd name="T1" fmla="*/ 2147483646 h 101"/>
                <a:gd name="T2" fmla="*/ 2147483646 w 111"/>
                <a:gd name="T3" fmla="*/ 2147483646 h 101"/>
                <a:gd name="T4" fmla="*/ 2147483646 w 111"/>
                <a:gd name="T5" fmla="*/ 2147483646 h 101"/>
                <a:gd name="T6" fmla="*/ 0 w 111"/>
                <a:gd name="T7" fmla="*/ 2147483646 h 101"/>
                <a:gd name="T8" fmla="*/ 2147483646 w 111"/>
                <a:gd name="T9" fmla="*/ 2147483646 h 101"/>
                <a:gd name="T10" fmla="*/ 2147483646 w 111"/>
                <a:gd name="T11" fmla="*/ 2147483646 h 101"/>
                <a:gd name="T12" fmla="*/ 2147483646 w 111"/>
                <a:gd name="T13" fmla="*/ 2147483646 h 101"/>
                <a:gd name="T14" fmla="*/ 2147483646 w 111"/>
                <a:gd name="T15" fmla="*/ 2147483646 h 101"/>
                <a:gd name="T16" fmla="*/ 2147483646 w 111"/>
                <a:gd name="T17" fmla="*/ 2147483646 h 101"/>
                <a:gd name="T18" fmla="*/ 2147483646 w 111"/>
                <a:gd name="T19" fmla="*/ 2147483646 h 101"/>
                <a:gd name="T20" fmla="*/ 2147483646 w 11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1"/>
                <a:gd name="T34" fmla="*/ 0 h 101"/>
                <a:gd name="T35" fmla="*/ 111 w 11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1" h="101">
                  <a:moveTo>
                    <a:pt x="105" y="101"/>
                  </a:moveTo>
                  <a:cubicBezTo>
                    <a:pt x="6" y="101"/>
                    <a:pt x="6" y="101"/>
                    <a:pt x="6" y="101"/>
                  </a:cubicBezTo>
                  <a:cubicBezTo>
                    <a:pt x="4" y="101"/>
                    <a:pt x="2" y="100"/>
                    <a:pt x="1" y="98"/>
                  </a:cubicBezTo>
                  <a:cubicBezTo>
                    <a:pt x="0" y="97"/>
                    <a:pt x="0" y="95"/>
                    <a:pt x="0" y="94"/>
                  </a:cubicBezTo>
                  <a:cubicBezTo>
                    <a:pt x="23" y="5"/>
                    <a:pt x="23" y="5"/>
                    <a:pt x="23" y="5"/>
                  </a:cubicBezTo>
                  <a:cubicBezTo>
                    <a:pt x="24" y="2"/>
                    <a:pt x="27" y="0"/>
                    <a:pt x="30" y="1"/>
                  </a:cubicBezTo>
                  <a:cubicBezTo>
                    <a:pt x="33" y="1"/>
                    <a:pt x="34" y="4"/>
                    <a:pt x="34" y="7"/>
                  </a:cubicBezTo>
                  <a:cubicBezTo>
                    <a:pt x="13" y="90"/>
                    <a:pt x="13" y="90"/>
                    <a:pt x="13" y="90"/>
                  </a:cubicBezTo>
                  <a:cubicBezTo>
                    <a:pt x="105" y="90"/>
                    <a:pt x="105" y="90"/>
                    <a:pt x="105" y="90"/>
                  </a:cubicBezTo>
                  <a:cubicBezTo>
                    <a:pt x="108" y="90"/>
                    <a:pt x="111" y="92"/>
                    <a:pt x="111" y="95"/>
                  </a:cubicBezTo>
                  <a:cubicBezTo>
                    <a:pt x="111" y="98"/>
                    <a:pt x="108" y="101"/>
                    <a:pt x="10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560"/>
            <p:cNvSpPr>
              <a:spLocks/>
            </p:cNvSpPr>
            <p:nvPr/>
          </p:nvSpPr>
          <p:spPr bwMode="gray">
            <a:xfrm>
              <a:off x="5056188" y="3187700"/>
              <a:ext cx="93663" cy="23813"/>
            </a:xfrm>
            <a:custGeom>
              <a:avLst/>
              <a:gdLst>
                <a:gd name="T0" fmla="*/ 2147483646 w 43"/>
                <a:gd name="T1" fmla="*/ 2147483646 h 11"/>
                <a:gd name="T2" fmla="*/ 2147483646 w 43"/>
                <a:gd name="T3" fmla="*/ 2147483646 h 11"/>
                <a:gd name="T4" fmla="*/ 0 w 43"/>
                <a:gd name="T5" fmla="*/ 2147483646 h 11"/>
                <a:gd name="T6" fmla="*/ 2147483646 w 43"/>
                <a:gd name="T7" fmla="*/ 0 h 11"/>
                <a:gd name="T8" fmla="*/ 2147483646 w 43"/>
                <a:gd name="T9" fmla="*/ 0 h 11"/>
                <a:gd name="T10" fmla="*/ 2147483646 w 43"/>
                <a:gd name="T11" fmla="*/ 2147483646 h 11"/>
                <a:gd name="T12" fmla="*/ 2147483646 w 43"/>
                <a:gd name="T13" fmla="*/ 2147483646 h 11"/>
                <a:gd name="T14" fmla="*/ 0 60000 65536"/>
                <a:gd name="T15" fmla="*/ 0 60000 65536"/>
                <a:gd name="T16" fmla="*/ 0 60000 65536"/>
                <a:gd name="T17" fmla="*/ 0 60000 65536"/>
                <a:gd name="T18" fmla="*/ 0 60000 65536"/>
                <a:gd name="T19" fmla="*/ 0 60000 65536"/>
                <a:gd name="T20" fmla="*/ 0 60000 65536"/>
                <a:gd name="T21" fmla="*/ 0 w 43"/>
                <a:gd name="T22" fmla="*/ 0 h 11"/>
                <a:gd name="T23" fmla="*/ 43 w 4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1">
                  <a:moveTo>
                    <a:pt x="37" y="11"/>
                  </a:moveTo>
                  <a:cubicBezTo>
                    <a:pt x="6" y="11"/>
                    <a:pt x="6" y="11"/>
                    <a:pt x="6" y="11"/>
                  </a:cubicBezTo>
                  <a:cubicBezTo>
                    <a:pt x="3" y="11"/>
                    <a:pt x="0" y="8"/>
                    <a:pt x="0" y="5"/>
                  </a:cubicBezTo>
                  <a:cubicBezTo>
                    <a:pt x="0" y="2"/>
                    <a:pt x="3" y="0"/>
                    <a:pt x="6" y="0"/>
                  </a:cubicBezTo>
                  <a:cubicBezTo>
                    <a:pt x="37" y="0"/>
                    <a:pt x="37" y="0"/>
                    <a:pt x="37" y="0"/>
                  </a:cubicBezTo>
                  <a:cubicBezTo>
                    <a:pt x="40" y="0"/>
                    <a:pt x="43" y="2"/>
                    <a:pt x="43" y="5"/>
                  </a:cubicBezTo>
                  <a:cubicBezTo>
                    <a:pt x="43" y="8"/>
                    <a:pt x="40" y="11"/>
                    <a:pt x="37"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561"/>
            <p:cNvSpPr>
              <a:spLocks/>
            </p:cNvSpPr>
            <p:nvPr/>
          </p:nvSpPr>
          <p:spPr bwMode="gray">
            <a:xfrm>
              <a:off x="5205413" y="2992438"/>
              <a:ext cx="88900" cy="219075"/>
            </a:xfrm>
            <a:custGeom>
              <a:avLst/>
              <a:gdLst>
                <a:gd name="T0" fmla="*/ 2147483646 w 41"/>
                <a:gd name="T1" fmla="*/ 2147483646 h 101"/>
                <a:gd name="T2" fmla="*/ 2147483646 w 41"/>
                <a:gd name="T3" fmla="*/ 2147483646 h 101"/>
                <a:gd name="T4" fmla="*/ 0 w 41"/>
                <a:gd name="T5" fmla="*/ 2147483646 h 101"/>
                <a:gd name="T6" fmla="*/ 2147483646 w 41"/>
                <a:gd name="T7" fmla="*/ 2147483646 h 101"/>
                <a:gd name="T8" fmla="*/ 2147483646 w 41"/>
                <a:gd name="T9" fmla="*/ 2147483646 h 101"/>
                <a:gd name="T10" fmla="*/ 2147483646 w 41"/>
                <a:gd name="T11" fmla="*/ 2147483646 h 101"/>
                <a:gd name="T12" fmla="*/ 2147483646 w 41"/>
                <a:gd name="T13" fmla="*/ 2147483646 h 101"/>
                <a:gd name="T14" fmla="*/ 2147483646 w 41"/>
                <a:gd name="T15" fmla="*/ 2147483646 h 101"/>
                <a:gd name="T16" fmla="*/ 2147483646 w 41"/>
                <a:gd name="T17" fmla="*/ 2147483646 h 101"/>
                <a:gd name="T18" fmla="*/ 2147483646 w 41"/>
                <a:gd name="T19" fmla="*/ 2147483646 h 101"/>
                <a:gd name="T20" fmla="*/ 2147483646 w 4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101"/>
                <a:gd name="T35" fmla="*/ 41 w 4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101">
                  <a:moveTo>
                    <a:pt x="35" y="101"/>
                  </a:moveTo>
                  <a:cubicBezTo>
                    <a:pt x="6" y="101"/>
                    <a:pt x="6" y="101"/>
                    <a:pt x="6" y="101"/>
                  </a:cubicBezTo>
                  <a:cubicBezTo>
                    <a:pt x="3" y="101"/>
                    <a:pt x="0" y="98"/>
                    <a:pt x="0" y="95"/>
                  </a:cubicBezTo>
                  <a:cubicBezTo>
                    <a:pt x="0" y="92"/>
                    <a:pt x="3" y="90"/>
                    <a:pt x="6" y="90"/>
                  </a:cubicBezTo>
                  <a:cubicBezTo>
                    <a:pt x="28" y="90"/>
                    <a:pt x="28" y="90"/>
                    <a:pt x="28" y="90"/>
                  </a:cubicBezTo>
                  <a:cubicBezTo>
                    <a:pt x="7" y="7"/>
                    <a:pt x="7" y="7"/>
                    <a:pt x="7" y="7"/>
                  </a:cubicBezTo>
                  <a:cubicBezTo>
                    <a:pt x="6" y="4"/>
                    <a:pt x="8" y="1"/>
                    <a:pt x="11" y="1"/>
                  </a:cubicBezTo>
                  <a:cubicBezTo>
                    <a:pt x="14" y="0"/>
                    <a:pt x="17" y="2"/>
                    <a:pt x="18" y="5"/>
                  </a:cubicBezTo>
                  <a:cubicBezTo>
                    <a:pt x="41" y="94"/>
                    <a:pt x="41" y="94"/>
                    <a:pt x="41" y="94"/>
                  </a:cubicBezTo>
                  <a:cubicBezTo>
                    <a:pt x="41" y="95"/>
                    <a:pt x="41" y="97"/>
                    <a:pt x="40" y="98"/>
                  </a:cubicBezTo>
                  <a:cubicBezTo>
                    <a:pt x="38" y="100"/>
                    <a:pt x="37" y="101"/>
                    <a:pt x="3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562"/>
            <p:cNvSpPr>
              <a:spLocks/>
            </p:cNvSpPr>
            <p:nvPr/>
          </p:nvSpPr>
          <p:spPr bwMode="gray">
            <a:xfrm>
              <a:off x="4973638"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38" y="47"/>
                  </a:moveTo>
                  <a:cubicBezTo>
                    <a:pt x="35" y="47"/>
                    <a:pt x="33" y="46"/>
                    <a:pt x="33" y="43"/>
                  </a:cubicBezTo>
                  <a:cubicBezTo>
                    <a:pt x="30" y="28"/>
                    <a:pt x="19" y="16"/>
                    <a:pt x="5" y="11"/>
                  </a:cubicBezTo>
                  <a:cubicBezTo>
                    <a:pt x="2" y="10"/>
                    <a:pt x="0" y="7"/>
                    <a:pt x="1" y="4"/>
                  </a:cubicBezTo>
                  <a:cubicBezTo>
                    <a:pt x="2" y="1"/>
                    <a:pt x="6" y="0"/>
                    <a:pt x="8" y="1"/>
                  </a:cubicBezTo>
                  <a:cubicBezTo>
                    <a:pt x="26" y="7"/>
                    <a:pt x="40" y="22"/>
                    <a:pt x="43" y="41"/>
                  </a:cubicBezTo>
                  <a:cubicBezTo>
                    <a:pt x="44" y="44"/>
                    <a:pt x="42" y="47"/>
                    <a:pt x="39" y="47"/>
                  </a:cubicBezTo>
                  <a:cubicBezTo>
                    <a:pt x="39" y="47"/>
                    <a:pt x="38" y="47"/>
                    <a:pt x="38"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563"/>
            <p:cNvSpPr>
              <a:spLocks/>
            </p:cNvSpPr>
            <p:nvPr/>
          </p:nvSpPr>
          <p:spPr bwMode="gray">
            <a:xfrm>
              <a:off x="4838700"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6" y="47"/>
                  </a:moveTo>
                  <a:cubicBezTo>
                    <a:pt x="6" y="47"/>
                    <a:pt x="5" y="47"/>
                    <a:pt x="5" y="47"/>
                  </a:cubicBezTo>
                  <a:cubicBezTo>
                    <a:pt x="2" y="47"/>
                    <a:pt x="0" y="44"/>
                    <a:pt x="1" y="41"/>
                  </a:cubicBezTo>
                  <a:cubicBezTo>
                    <a:pt x="4" y="22"/>
                    <a:pt x="18" y="7"/>
                    <a:pt x="36" y="1"/>
                  </a:cubicBezTo>
                  <a:cubicBezTo>
                    <a:pt x="38" y="0"/>
                    <a:pt x="42" y="1"/>
                    <a:pt x="43" y="4"/>
                  </a:cubicBezTo>
                  <a:cubicBezTo>
                    <a:pt x="44" y="7"/>
                    <a:pt x="42" y="10"/>
                    <a:pt x="39" y="11"/>
                  </a:cubicBezTo>
                  <a:cubicBezTo>
                    <a:pt x="25" y="16"/>
                    <a:pt x="14" y="28"/>
                    <a:pt x="11" y="43"/>
                  </a:cubicBezTo>
                  <a:cubicBezTo>
                    <a:pt x="11" y="46"/>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Oval 564"/>
            <p:cNvSpPr>
              <a:spLocks noChangeArrowheads="1"/>
            </p:cNvSpPr>
            <p:nvPr/>
          </p:nvSpPr>
          <p:spPr bwMode="gray">
            <a:xfrm>
              <a:off x="4694238" y="2897188"/>
              <a:ext cx="42863" cy="412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Oval 565"/>
            <p:cNvSpPr>
              <a:spLocks noChangeArrowheads="1"/>
            </p:cNvSpPr>
            <p:nvPr/>
          </p:nvSpPr>
          <p:spPr bwMode="gray">
            <a:xfrm>
              <a:off x="4648200" y="2919413"/>
              <a:ext cx="34925" cy="3651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Oval 566"/>
            <p:cNvSpPr>
              <a:spLocks noChangeArrowheads="1"/>
            </p:cNvSpPr>
            <p:nvPr/>
          </p:nvSpPr>
          <p:spPr bwMode="gray">
            <a:xfrm>
              <a:off x="4724400" y="2835275"/>
              <a:ext cx="42863" cy="428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Oval 567"/>
            <p:cNvSpPr>
              <a:spLocks noChangeArrowheads="1"/>
            </p:cNvSpPr>
            <p:nvPr/>
          </p:nvSpPr>
          <p:spPr bwMode="gray">
            <a:xfrm>
              <a:off x="4670425" y="2865438"/>
              <a:ext cx="28575" cy="285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Oval 568"/>
            <p:cNvSpPr>
              <a:spLocks noChangeArrowheads="1"/>
            </p:cNvSpPr>
            <p:nvPr/>
          </p:nvSpPr>
          <p:spPr bwMode="gray">
            <a:xfrm>
              <a:off x="4741863" y="2938463"/>
              <a:ext cx="31750" cy="333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Oval 569"/>
            <p:cNvSpPr>
              <a:spLocks noChangeArrowheads="1"/>
            </p:cNvSpPr>
            <p:nvPr/>
          </p:nvSpPr>
          <p:spPr bwMode="gray">
            <a:xfrm>
              <a:off x="5194300" y="2846388"/>
              <a:ext cx="28575" cy="301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570"/>
            <p:cNvSpPr>
              <a:spLocks/>
            </p:cNvSpPr>
            <p:nvPr/>
          </p:nvSpPr>
          <p:spPr bwMode="gray">
            <a:xfrm>
              <a:off x="4672013" y="2924175"/>
              <a:ext cx="26988" cy="12700"/>
            </a:xfrm>
            <a:custGeom>
              <a:avLst/>
              <a:gdLst>
                <a:gd name="T0" fmla="*/ 2147483646 w 12"/>
                <a:gd name="T1" fmla="*/ 2147483646 h 6"/>
                <a:gd name="T2" fmla="*/ 0 w 12"/>
                <a:gd name="T3" fmla="*/ 2147483646 h 6"/>
                <a:gd name="T4" fmla="*/ 2147483646 w 12"/>
                <a:gd name="T5" fmla="*/ 2147483646 h 6"/>
                <a:gd name="T6" fmla="*/ 2147483646 w 12"/>
                <a:gd name="T7" fmla="*/ 0 h 6"/>
                <a:gd name="T8" fmla="*/ 2147483646 w 12"/>
                <a:gd name="T9" fmla="*/ 2147483646 h 6"/>
                <a:gd name="T10" fmla="*/ 2147483646 w 12"/>
                <a:gd name="T11" fmla="*/ 2147483646 h 6"/>
                <a:gd name="T12" fmla="*/ 2147483646 w 12"/>
                <a:gd name="T13" fmla="*/ 2147483646 h 6"/>
                <a:gd name="T14" fmla="*/ 2147483646 w 12"/>
                <a:gd name="T15" fmla="*/ 2147483646 h 6"/>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6"/>
                <a:gd name="T26" fmla="*/ 12 w 12"/>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6">
                  <a:moveTo>
                    <a:pt x="1" y="6"/>
                  </a:moveTo>
                  <a:cubicBezTo>
                    <a:pt x="1" y="6"/>
                    <a:pt x="0" y="6"/>
                    <a:pt x="0" y="5"/>
                  </a:cubicBezTo>
                  <a:cubicBezTo>
                    <a:pt x="0" y="5"/>
                    <a:pt x="0" y="4"/>
                    <a:pt x="1" y="4"/>
                  </a:cubicBezTo>
                  <a:cubicBezTo>
                    <a:pt x="10" y="0"/>
                    <a:pt x="10" y="0"/>
                    <a:pt x="10" y="0"/>
                  </a:cubicBezTo>
                  <a:cubicBezTo>
                    <a:pt x="11" y="0"/>
                    <a:pt x="12" y="0"/>
                    <a:pt x="12" y="1"/>
                  </a:cubicBezTo>
                  <a:cubicBezTo>
                    <a:pt x="12" y="1"/>
                    <a:pt x="12" y="2"/>
                    <a:pt x="11" y="2"/>
                  </a:cubicBezTo>
                  <a:cubicBezTo>
                    <a:pt x="2" y="6"/>
                    <a:pt x="2" y="6"/>
                    <a:pt x="2" y="6"/>
                  </a:cubicBezTo>
                  <a:cubicBezTo>
                    <a:pt x="1" y="6"/>
                    <a:pt x="1" y="6"/>
                    <a:pt x="1"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571"/>
            <p:cNvSpPr>
              <a:spLocks/>
            </p:cNvSpPr>
            <p:nvPr/>
          </p:nvSpPr>
          <p:spPr bwMode="gray">
            <a:xfrm>
              <a:off x="4722813" y="2865438"/>
              <a:ext cx="20638" cy="36513"/>
            </a:xfrm>
            <a:custGeom>
              <a:avLst/>
              <a:gdLst>
                <a:gd name="T0" fmla="*/ 2147483646 w 10"/>
                <a:gd name="T1" fmla="*/ 2147483646 h 17"/>
                <a:gd name="T2" fmla="*/ 2147483646 w 10"/>
                <a:gd name="T3" fmla="*/ 2147483646 h 17"/>
                <a:gd name="T4" fmla="*/ 0 w 10"/>
                <a:gd name="T5" fmla="*/ 2147483646 h 17"/>
                <a:gd name="T6" fmla="*/ 2147483646 w 10"/>
                <a:gd name="T7" fmla="*/ 2147483646 h 17"/>
                <a:gd name="T8" fmla="*/ 2147483646 w 10"/>
                <a:gd name="T9" fmla="*/ 2147483646 h 17"/>
                <a:gd name="T10" fmla="*/ 2147483646 w 10"/>
                <a:gd name="T11" fmla="*/ 2147483646 h 17"/>
                <a:gd name="T12" fmla="*/ 2147483646 w 10"/>
                <a:gd name="T13" fmla="*/ 2147483646 h 17"/>
                <a:gd name="T14" fmla="*/ 2147483646 w 10"/>
                <a:gd name="T15" fmla="*/ 2147483646 h 17"/>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7"/>
                <a:gd name="T26" fmla="*/ 10 w 10"/>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7">
                  <a:moveTo>
                    <a:pt x="1" y="17"/>
                  </a:moveTo>
                  <a:cubicBezTo>
                    <a:pt x="1" y="17"/>
                    <a:pt x="1" y="17"/>
                    <a:pt x="1" y="17"/>
                  </a:cubicBezTo>
                  <a:cubicBezTo>
                    <a:pt x="0" y="17"/>
                    <a:pt x="0" y="16"/>
                    <a:pt x="0" y="15"/>
                  </a:cubicBezTo>
                  <a:cubicBezTo>
                    <a:pt x="7" y="1"/>
                    <a:pt x="7" y="1"/>
                    <a:pt x="7" y="1"/>
                  </a:cubicBezTo>
                  <a:cubicBezTo>
                    <a:pt x="7" y="1"/>
                    <a:pt x="8" y="0"/>
                    <a:pt x="9" y="1"/>
                  </a:cubicBezTo>
                  <a:cubicBezTo>
                    <a:pt x="9" y="1"/>
                    <a:pt x="10" y="2"/>
                    <a:pt x="9" y="2"/>
                  </a:cubicBezTo>
                  <a:cubicBezTo>
                    <a:pt x="2" y="16"/>
                    <a:pt x="2" y="16"/>
                    <a:pt x="2" y="16"/>
                  </a:cubicBezTo>
                  <a:cubicBezTo>
                    <a:pt x="2" y="17"/>
                    <a:pt x="2" y="17"/>
                    <a:pt x="1" y="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572"/>
            <p:cNvSpPr>
              <a:spLocks/>
            </p:cNvSpPr>
            <p:nvPr/>
          </p:nvSpPr>
          <p:spPr bwMode="gray">
            <a:xfrm>
              <a:off x="4687888" y="2882900"/>
              <a:ext cx="17463" cy="20638"/>
            </a:xfrm>
            <a:custGeom>
              <a:avLst/>
              <a:gdLst>
                <a:gd name="T0" fmla="*/ 2147483646 w 8"/>
                <a:gd name="T1" fmla="*/ 2147483646 h 10"/>
                <a:gd name="T2" fmla="*/ 2147483646 w 8"/>
                <a:gd name="T3" fmla="*/ 2147483646 h 10"/>
                <a:gd name="T4" fmla="*/ 0 w 8"/>
                <a:gd name="T5" fmla="*/ 2147483646 h 10"/>
                <a:gd name="T6" fmla="*/ 0 w 8"/>
                <a:gd name="T7" fmla="*/ 2147483646 h 10"/>
                <a:gd name="T8" fmla="*/ 2147483646 w 8"/>
                <a:gd name="T9" fmla="*/ 2147483646 h 10"/>
                <a:gd name="T10" fmla="*/ 2147483646 w 8"/>
                <a:gd name="T11" fmla="*/ 2147483646 h 10"/>
                <a:gd name="T12" fmla="*/ 2147483646 w 8"/>
                <a:gd name="T13" fmla="*/ 2147483646 h 10"/>
                <a:gd name="T14" fmla="*/ 2147483646 w 8"/>
                <a:gd name="T15" fmla="*/ 2147483646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7" y="10"/>
                  </a:moveTo>
                  <a:cubicBezTo>
                    <a:pt x="6" y="10"/>
                    <a:pt x="6" y="10"/>
                    <a:pt x="6" y="10"/>
                  </a:cubicBezTo>
                  <a:cubicBezTo>
                    <a:pt x="0" y="3"/>
                    <a:pt x="0" y="3"/>
                    <a:pt x="0" y="3"/>
                  </a:cubicBezTo>
                  <a:cubicBezTo>
                    <a:pt x="0" y="2"/>
                    <a:pt x="0" y="1"/>
                    <a:pt x="0" y="1"/>
                  </a:cubicBezTo>
                  <a:cubicBezTo>
                    <a:pt x="1" y="0"/>
                    <a:pt x="1" y="0"/>
                    <a:pt x="2" y="1"/>
                  </a:cubicBezTo>
                  <a:cubicBezTo>
                    <a:pt x="8" y="8"/>
                    <a:pt x="8" y="8"/>
                    <a:pt x="8" y="8"/>
                  </a:cubicBezTo>
                  <a:cubicBezTo>
                    <a:pt x="8" y="9"/>
                    <a:pt x="8" y="9"/>
                    <a:pt x="8" y="10"/>
                  </a:cubicBezTo>
                  <a:cubicBezTo>
                    <a:pt x="7" y="10"/>
                    <a:pt x="7" y="10"/>
                    <a:pt x="7" y="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573"/>
            <p:cNvSpPr>
              <a:spLocks/>
            </p:cNvSpPr>
            <p:nvPr/>
          </p:nvSpPr>
          <p:spPr bwMode="gray">
            <a:xfrm>
              <a:off x="4713288" y="2914650"/>
              <a:ext cx="47625" cy="42863"/>
            </a:xfrm>
            <a:custGeom>
              <a:avLst/>
              <a:gdLst>
                <a:gd name="T0" fmla="*/ 2147483646 w 22"/>
                <a:gd name="T1" fmla="*/ 2147483646 h 20"/>
                <a:gd name="T2" fmla="*/ 2147483646 w 22"/>
                <a:gd name="T3" fmla="*/ 2147483646 h 20"/>
                <a:gd name="T4" fmla="*/ 0 w 22"/>
                <a:gd name="T5" fmla="*/ 2147483646 h 20"/>
                <a:gd name="T6" fmla="*/ 0 w 22"/>
                <a:gd name="T7" fmla="*/ 2147483646 h 20"/>
                <a:gd name="T8" fmla="*/ 2147483646 w 22"/>
                <a:gd name="T9" fmla="*/ 2147483646 h 20"/>
                <a:gd name="T10" fmla="*/ 2147483646 w 22"/>
                <a:gd name="T11" fmla="*/ 2147483646 h 20"/>
                <a:gd name="T12" fmla="*/ 2147483646 w 22"/>
                <a:gd name="T13" fmla="*/ 2147483646 h 20"/>
                <a:gd name="T14" fmla="*/ 2147483646 w 22"/>
                <a:gd name="T15" fmla="*/ 2147483646 h 20"/>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0"/>
                <a:gd name="T26" fmla="*/ 22 w 22"/>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0">
                  <a:moveTo>
                    <a:pt x="21" y="20"/>
                  </a:moveTo>
                  <a:cubicBezTo>
                    <a:pt x="21" y="20"/>
                    <a:pt x="20" y="20"/>
                    <a:pt x="20" y="20"/>
                  </a:cubicBezTo>
                  <a:cubicBezTo>
                    <a:pt x="0" y="2"/>
                    <a:pt x="0" y="2"/>
                    <a:pt x="0" y="2"/>
                  </a:cubicBezTo>
                  <a:cubicBezTo>
                    <a:pt x="0" y="2"/>
                    <a:pt x="0" y="1"/>
                    <a:pt x="0" y="1"/>
                  </a:cubicBezTo>
                  <a:cubicBezTo>
                    <a:pt x="0" y="0"/>
                    <a:pt x="1" y="0"/>
                    <a:pt x="2" y="1"/>
                  </a:cubicBezTo>
                  <a:cubicBezTo>
                    <a:pt x="22" y="18"/>
                    <a:pt x="22" y="18"/>
                    <a:pt x="22" y="18"/>
                  </a:cubicBezTo>
                  <a:cubicBezTo>
                    <a:pt x="22" y="18"/>
                    <a:pt x="22" y="19"/>
                    <a:pt x="22" y="20"/>
                  </a:cubicBezTo>
                  <a:cubicBezTo>
                    <a:pt x="21" y="20"/>
                    <a:pt x="21" y="20"/>
                    <a:pt x="21" y="2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574"/>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41" y="55"/>
                  </a:moveTo>
                  <a:cubicBezTo>
                    <a:pt x="35" y="55"/>
                    <a:pt x="25" y="48"/>
                    <a:pt x="16" y="36"/>
                  </a:cubicBezTo>
                  <a:cubicBezTo>
                    <a:pt x="4" y="22"/>
                    <a:pt x="0" y="8"/>
                    <a:pt x="5" y="4"/>
                  </a:cubicBezTo>
                  <a:cubicBezTo>
                    <a:pt x="11" y="0"/>
                    <a:pt x="23" y="7"/>
                    <a:pt x="35" y="21"/>
                  </a:cubicBezTo>
                  <a:cubicBezTo>
                    <a:pt x="35" y="21"/>
                    <a:pt x="35" y="21"/>
                    <a:pt x="35" y="21"/>
                  </a:cubicBezTo>
                  <a:cubicBezTo>
                    <a:pt x="46" y="35"/>
                    <a:pt x="50" y="49"/>
                    <a:pt x="45" y="54"/>
                  </a:cubicBezTo>
                  <a:cubicBezTo>
                    <a:pt x="44" y="54"/>
                    <a:pt x="42" y="55"/>
                    <a:pt x="41" y="55"/>
                  </a:cubicBezTo>
                  <a:close/>
                  <a:moveTo>
                    <a:pt x="9" y="5"/>
                  </a:moveTo>
                  <a:cubicBezTo>
                    <a:pt x="8" y="5"/>
                    <a:pt x="8" y="5"/>
                    <a:pt x="7" y="6"/>
                  </a:cubicBezTo>
                  <a:cubicBezTo>
                    <a:pt x="3" y="9"/>
                    <a:pt x="7" y="21"/>
                    <a:pt x="18" y="35"/>
                  </a:cubicBezTo>
                  <a:cubicBezTo>
                    <a:pt x="28" y="48"/>
                    <a:pt x="40" y="54"/>
                    <a:pt x="43" y="52"/>
                  </a:cubicBezTo>
                  <a:cubicBezTo>
                    <a:pt x="47" y="49"/>
                    <a:pt x="43" y="36"/>
                    <a:pt x="33" y="23"/>
                  </a:cubicBezTo>
                  <a:cubicBezTo>
                    <a:pt x="24" y="11"/>
                    <a:pt x="14" y="5"/>
                    <a:pt x="9" y="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575"/>
            <p:cNvSpPr>
              <a:spLocks noEditPoints="1"/>
            </p:cNvSpPr>
            <p:nvPr/>
          </p:nvSpPr>
          <p:spPr bwMode="gray">
            <a:xfrm>
              <a:off x="5121275" y="2884488"/>
              <a:ext cx="136525" cy="52388"/>
            </a:xfrm>
            <a:custGeom>
              <a:avLst/>
              <a:gdLst>
                <a:gd name="T0" fmla="*/ 2147483646 w 63"/>
                <a:gd name="T1" fmla="*/ 2147483646 h 24"/>
                <a:gd name="T2" fmla="*/ 0 w 63"/>
                <a:gd name="T3" fmla="*/ 2147483646 h 24"/>
                <a:gd name="T4" fmla="*/ 2147483646 w 63"/>
                <a:gd name="T5" fmla="*/ 0 h 24"/>
                <a:gd name="T6" fmla="*/ 2147483646 w 63"/>
                <a:gd name="T7" fmla="*/ 2147483646 h 24"/>
                <a:gd name="T8" fmla="*/ 2147483646 w 63"/>
                <a:gd name="T9" fmla="*/ 2147483646 h 24"/>
                <a:gd name="T10" fmla="*/ 2147483646 w 63"/>
                <a:gd name="T11" fmla="*/ 2147483646 h 24"/>
                <a:gd name="T12" fmla="*/ 2147483646 w 63"/>
                <a:gd name="T13" fmla="*/ 2147483646 h 24"/>
                <a:gd name="T14" fmla="*/ 2147483646 w 63"/>
                <a:gd name="T15" fmla="*/ 2147483646 h 24"/>
                <a:gd name="T16" fmla="*/ 2147483646 w 63"/>
                <a:gd name="T17" fmla="*/ 2147483646 h 24"/>
                <a:gd name="T18" fmla="*/ 2147483646 w 63"/>
                <a:gd name="T19" fmla="*/ 214748364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24"/>
                <a:gd name="T32" fmla="*/ 63 w 63"/>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24">
                  <a:moveTo>
                    <a:pt x="31" y="24"/>
                  </a:moveTo>
                  <a:cubicBezTo>
                    <a:pt x="13" y="24"/>
                    <a:pt x="0" y="19"/>
                    <a:pt x="0" y="12"/>
                  </a:cubicBezTo>
                  <a:cubicBezTo>
                    <a:pt x="0" y="5"/>
                    <a:pt x="13" y="0"/>
                    <a:pt x="31" y="0"/>
                  </a:cubicBezTo>
                  <a:cubicBezTo>
                    <a:pt x="49" y="0"/>
                    <a:pt x="63" y="5"/>
                    <a:pt x="63" y="12"/>
                  </a:cubicBezTo>
                  <a:cubicBezTo>
                    <a:pt x="63" y="19"/>
                    <a:pt x="49" y="24"/>
                    <a:pt x="31" y="24"/>
                  </a:cubicBezTo>
                  <a:close/>
                  <a:moveTo>
                    <a:pt x="31" y="2"/>
                  </a:moveTo>
                  <a:cubicBezTo>
                    <a:pt x="14" y="2"/>
                    <a:pt x="2" y="7"/>
                    <a:pt x="2" y="12"/>
                  </a:cubicBezTo>
                  <a:cubicBezTo>
                    <a:pt x="2" y="16"/>
                    <a:pt x="14" y="21"/>
                    <a:pt x="31" y="21"/>
                  </a:cubicBezTo>
                  <a:cubicBezTo>
                    <a:pt x="48" y="21"/>
                    <a:pt x="60" y="16"/>
                    <a:pt x="60" y="12"/>
                  </a:cubicBezTo>
                  <a:cubicBezTo>
                    <a:pt x="60" y="7"/>
                    <a:pt x="48" y="2"/>
                    <a:pt x="31" y="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576"/>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9" y="55"/>
                  </a:moveTo>
                  <a:cubicBezTo>
                    <a:pt x="8" y="55"/>
                    <a:pt x="6" y="54"/>
                    <a:pt x="5" y="54"/>
                  </a:cubicBezTo>
                  <a:cubicBezTo>
                    <a:pt x="0" y="49"/>
                    <a:pt x="4" y="35"/>
                    <a:pt x="16" y="21"/>
                  </a:cubicBezTo>
                  <a:cubicBezTo>
                    <a:pt x="27" y="7"/>
                    <a:pt x="39" y="0"/>
                    <a:pt x="45" y="4"/>
                  </a:cubicBezTo>
                  <a:cubicBezTo>
                    <a:pt x="50" y="8"/>
                    <a:pt x="46" y="22"/>
                    <a:pt x="35" y="36"/>
                  </a:cubicBezTo>
                  <a:cubicBezTo>
                    <a:pt x="26" y="48"/>
                    <a:pt x="16" y="55"/>
                    <a:pt x="9" y="55"/>
                  </a:cubicBezTo>
                  <a:close/>
                  <a:moveTo>
                    <a:pt x="17" y="22"/>
                  </a:moveTo>
                  <a:cubicBezTo>
                    <a:pt x="18" y="23"/>
                    <a:pt x="18" y="23"/>
                    <a:pt x="18" y="23"/>
                  </a:cubicBezTo>
                  <a:cubicBezTo>
                    <a:pt x="7" y="36"/>
                    <a:pt x="3" y="49"/>
                    <a:pt x="7" y="52"/>
                  </a:cubicBezTo>
                  <a:cubicBezTo>
                    <a:pt x="11" y="54"/>
                    <a:pt x="22" y="48"/>
                    <a:pt x="33" y="35"/>
                  </a:cubicBezTo>
                  <a:cubicBezTo>
                    <a:pt x="43" y="21"/>
                    <a:pt x="47" y="9"/>
                    <a:pt x="43" y="6"/>
                  </a:cubicBezTo>
                  <a:cubicBezTo>
                    <a:pt x="40" y="3"/>
                    <a:pt x="28" y="9"/>
                    <a:pt x="18" y="23"/>
                  </a:cubicBezTo>
                  <a:lnTo>
                    <a:pt x="17" y="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6" name="组合 413"/>
          <p:cNvGrpSpPr>
            <a:grpSpLocks/>
          </p:cNvGrpSpPr>
          <p:nvPr/>
        </p:nvGrpSpPr>
        <p:grpSpPr bwMode="gray">
          <a:xfrm>
            <a:off x="10383269" y="5117723"/>
            <a:ext cx="555605" cy="506940"/>
            <a:chOff x="5665788" y="728664"/>
            <a:chExt cx="534987" cy="487363"/>
          </a:xfrm>
        </p:grpSpPr>
        <p:sp>
          <p:nvSpPr>
            <p:cNvPr id="277" name="Freeform 21"/>
            <p:cNvSpPr>
              <a:spLocks/>
            </p:cNvSpPr>
            <p:nvPr/>
          </p:nvSpPr>
          <p:spPr bwMode="gray">
            <a:xfrm>
              <a:off x="5792788" y="1150939"/>
              <a:ext cx="63500" cy="65088"/>
            </a:xfrm>
            <a:custGeom>
              <a:avLst/>
              <a:gdLst>
                <a:gd name="T0" fmla="*/ 2147483646 w 46"/>
                <a:gd name="T1" fmla="*/ 2147483646 h 46"/>
                <a:gd name="T2" fmla="*/ 2147483646 w 46"/>
                <a:gd name="T3" fmla="*/ 2147483646 h 46"/>
                <a:gd name="T4" fmla="*/ 2147483646 w 46"/>
                <a:gd name="T5" fmla="*/ 2147483646 h 46"/>
                <a:gd name="T6" fmla="*/ 2147483646 w 46"/>
                <a:gd name="T7" fmla="*/ 2147483646 h 46"/>
                <a:gd name="T8" fmla="*/ 2147483646 w 46"/>
                <a:gd name="T9" fmla="*/ 2147483646 h 46"/>
                <a:gd name="T10" fmla="*/ 0 60000 65536"/>
                <a:gd name="T11" fmla="*/ 0 60000 65536"/>
                <a:gd name="T12" fmla="*/ 0 60000 65536"/>
                <a:gd name="T13" fmla="*/ 0 60000 65536"/>
                <a:gd name="T14" fmla="*/ 0 60000 65536"/>
                <a:gd name="T15" fmla="*/ 0 w 46"/>
                <a:gd name="T16" fmla="*/ 0 h 46"/>
                <a:gd name="T17" fmla="*/ 46 w 46"/>
                <a:gd name="T18" fmla="*/ 46 h 46"/>
              </a:gdLst>
              <a:ahLst/>
              <a:cxnLst>
                <a:cxn ang="T10">
                  <a:pos x="T0" y="T1"/>
                </a:cxn>
                <a:cxn ang="T11">
                  <a:pos x="T2" y="T3"/>
                </a:cxn>
                <a:cxn ang="T12">
                  <a:pos x="T4" y="T5"/>
                </a:cxn>
                <a:cxn ang="T13">
                  <a:pos x="T6" y="T7"/>
                </a:cxn>
                <a:cxn ang="T14">
                  <a:pos x="T8" y="T9"/>
                </a:cxn>
              </a:cxnLst>
              <a:rect l="T15" t="T16" r="T17" b="T18"/>
              <a:pathLst>
                <a:path w="46" h="46">
                  <a:moveTo>
                    <a:pt x="41" y="32"/>
                  </a:moveTo>
                  <a:cubicBezTo>
                    <a:pt x="36" y="42"/>
                    <a:pt x="24" y="46"/>
                    <a:pt x="14" y="41"/>
                  </a:cubicBezTo>
                  <a:cubicBezTo>
                    <a:pt x="4" y="36"/>
                    <a:pt x="0" y="24"/>
                    <a:pt x="5" y="14"/>
                  </a:cubicBezTo>
                  <a:cubicBezTo>
                    <a:pt x="10" y="4"/>
                    <a:pt x="22" y="0"/>
                    <a:pt x="32" y="5"/>
                  </a:cubicBezTo>
                  <a:cubicBezTo>
                    <a:pt x="42" y="10"/>
                    <a:pt x="46" y="22"/>
                    <a:pt x="41" y="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22"/>
            <p:cNvSpPr>
              <a:spLocks/>
            </p:cNvSpPr>
            <p:nvPr/>
          </p:nvSpPr>
          <p:spPr bwMode="gray">
            <a:xfrm>
              <a:off x="5715000" y="1112839"/>
              <a:ext cx="65088" cy="63500"/>
            </a:xfrm>
            <a:custGeom>
              <a:avLst/>
              <a:gdLst>
                <a:gd name="T0" fmla="*/ 2147483646 w 46"/>
                <a:gd name="T1" fmla="*/ 2147483646 h 46"/>
                <a:gd name="T2" fmla="*/ 2147483646 w 46"/>
                <a:gd name="T3" fmla="*/ 2147483646 h 46"/>
                <a:gd name="T4" fmla="*/ 2147483646 w 46"/>
                <a:gd name="T5" fmla="*/ 2147483646 h 46"/>
                <a:gd name="T6" fmla="*/ 2147483646 w 46"/>
                <a:gd name="T7" fmla="*/ 2147483646 h 46"/>
                <a:gd name="T8" fmla="*/ 2147483646 w 46"/>
                <a:gd name="T9" fmla="*/ 2147483646 h 46"/>
                <a:gd name="T10" fmla="*/ 0 60000 65536"/>
                <a:gd name="T11" fmla="*/ 0 60000 65536"/>
                <a:gd name="T12" fmla="*/ 0 60000 65536"/>
                <a:gd name="T13" fmla="*/ 0 60000 65536"/>
                <a:gd name="T14" fmla="*/ 0 60000 65536"/>
                <a:gd name="T15" fmla="*/ 0 w 46"/>
                <a:gd name="T16" fmla="*/ 0 h 46"/>
                <a:gd name="T17" fmla="*/ 46 w 46"/>
                <a:gd name="T18" fmla="*/ 46 h 46"/>
              </a:gdLst>
              <a:ahLst/>
              <a:cxnLst>
                <a:cxn ang="T10">
                  <a:pos x="T0" y="T1"/>
                </a:cxn>
                <a:cxn ang="T11">
                  <a:pos x="T2" y="T3"/>
                </a:cxn>
                <a:cxn ang="T12">
                  <a:pos x="T4" y="T5"/>
                </a:cxn>
                <a:cxn ang="T13">
                  <a:pos x="T6" y="T7"/>
                </a:cxn>
                <a:cxn ang="T14">
                  <a:pos x="T8" y="T9"/>
                </a:cxn>
              </a:cxnLst>
              <a:rect l="T15" t="T16" r="T17" b="T18"/>
              <a:pathLst>
                <a:path w="46" h="46">
                  <a:moveTo>
                    <a:pt x="41" y="32"/>
                  </a:moveTo>
                  <a:cubicBezTo>
                    <a:pt x="36" y="42"/>
                    <a:pt x="24" y="46"/>
                    <a:pt x="14" y="41"/>
                  </a:cubicBezTo>
                  <a:cubicBezTo>
                    <a:pt x="4" y="36"/>
                    <a:pt x="0" y="24"/>
                    <a:pt x="5" y="14"/>
                  </a:cubicBezTo>
                  <a:cubicBezTo>
                    <a:pt x="10" y="4"/>
                    <a:pt x="22" y="0"/>
                    <a:pt x="32" y="5"/>
                  </a:cubicBezTo>
                  <a:cubicBezTo>
                    <a:pt x="42" y="10"/>
                    <a:pt x="46" y="22"/>
                    <a:pt x="41" y="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46"/>
            <p:cNvSpPr>
              <a:spLocks/>
            </p:cNvSpPr>
            <p:nvPr/>
          </p:nvSpPr>
          <p:spPr bwMode="gray">
            <a:xfrm>
              <a:off x="5913438" y="1030289"/>
              <a:ext cx="80963" cy="127000"/>
            </a:xfrm>
            <a:custGeom>
              <a:avLst/>
              <a:gdLst>
                <a:gd name="T0" fmla="*/ 0 w 57"/>
                <a:gd name="T1" fmla="*/ 2147483646 h 91"/>
                <a:gd name="T2" fmla="*/ 0 w 57"/>
                <a:gd name="T3" fmla="*/ 2147483646 h 91"/>
                <a:gd name="T4" fmla="*/ 2147483646 w 57"/>
                <a:gd name="T5" fmla="*/ 2147483646 h 91"/>
                <a:gd name="T6" fmla="*/ 2147483646 w 57"/>
                <a:gd name="T7" fmla="*/ 2147483646 h 91"/>
                <a:gd name="T8" fmla="*/ 2147483646 w 57"/>
                <a:gd name="T9" fmla="*/ 2147483646 h 91"/>
                <a:gd name="T10" fmla="*/ 2147483646 w 57"/>
                <a:gd name="T11" fmla="*/ 2147483646 h 91"/>
                <a:gd name="T12" fmla="*/ 0 w 57"/>
                <a:gd name="T13" fmla="*/ 2147483646 h 91"/>
                <a:gd name="T14" fmla="*/ 2147483646 w 57"/>
                <a:gd name="T15" fmla="*/ 0 h 91"/>
                <a:gd name="T16" fmla="*/ 2147483646 w 57"/>
                <a:gd name="T17" fmla="*/ 2147483646 h 91"/>
                <a:gd name="T18" fmla="*/ 2147483646 w 57"/>
                <a:gd name="T19" fmla="*/ 2147483646 h 91"/>
                <a:gd name="T20" fmla="*/ 2147483646 w 57"/>
                <a:gd name="T21" fmla="*/ 2147483646 h 91"/>
                <a:gd name="T22" fmla="*/ 2147483646 w 57"/>
                <a:gd name="T23" fmla="*/ 2147483646 h 91"/>
                <a:gd name="T24" fmla="*/ 2147483646 w 57"/>
                <a:gd name="T25" fmla="*/ 2147483646 h 91"/>
                <a:gd name="T26" fmla="*/ 0 w 57"/>
                <a:gd name="T27" fmla="*/ 2147483646 h 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
                <a:gd name="T43" fmla="*/ 0 h 91"/>
                <a:gd name="T44" fmla="*/ 57 w 57"/>
                <a:gd name="T45" fmla="*/ 91 h 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 h="91">
                  <a:moveTo>
                    <a:pt x="0" y="91"/>
                  </a:moveTo>
                  <a:cubicBezTo>
                    <a:pt x="0" y="78"/>
                    <a:pt x="0" y="78"/>
                    <a:pt x="0" y="78"/>
                  </a:cubicBezTo>
                  <a:cubicBezTo>
                    <a:pt x="35" y="37"/>
                    <a:pt x="35" y="37"/>
                    <a:pt x="35" y="37"/>
                  </a:cubicBezTo>
                  <a:cubicBezTo>
                    <a:pt x="38" y="33"/>
                    <a:pt x="39" y="29"/>
                    <a:pt x="39" y="25"/>
                  </a:cubicBezTo>
                  <a:cubicBezTo>
                    <a:pt x="39" y="19"/>
                    <a:pt x="36" y="14"/>
                    <a:pt x="28" y="14"/>
                  </a:cubicBezTo>
                  <a:cubicBezTo>
                    <a:pt x="21" y="14"/>
                    <a:pt x="16" y="20"/>
                    <a:pt x="16" y="27"/>
                  </a:cubicBezTo>
                  <a:cubicBezTo>
                    <a:pt x="0" y="27"/>
                    <a:pt x="0" y="27"/>
                    <a:pt x="0" y="27"/>
                  </a:cubicBezTo>
                  <a:cubicBezTo>
                    <a:pt x="0" y="11"/>
                    <a:pt x="10" y="0"/>
                    <a:pt x="28" y="0"/>
                  </a:cubicBezTo>
                  <a:cubicBezTo>
                    <a:pt x="44" y="0"/>
                    <a:pt x="56" y="9"/>
                    <a:pt x="56" y="25"/>
                  </a:cubicBezTo>
                  <a:cubicBezTo>
                    <a:pt x="56" y="33"/>
                    <a:pt x="51" y="41"/>
                    <a:pt x="46" y="47"/>
                  </a:cubicBezTo>
                  <a:cubicBezTo>
                    <a:pt x="21" y="76"/>
                    <a:pt x="21" y="76"/>
                    <a:pt x="21" y="76"/>
                  </a:cubicBezTo>
                  <a:cubicBezTo>
                    <a:pt x="57" y="76"/>
                    <a:pt x="57" y="76"/>
                    <a:pt x="57" y="76"/>
                  </a:cubicBezTo>
                  <a:cubicBezTo>
                    <a:pt x="57" y="91"/>
                    <a:pt x="57" y="91"/>
                    <a:pt x="57" y="91"/>
                  </a:cubicBezTo>
                  <a:lnTo>
                    <a:pt x="0" y="9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47"/>
            <p:cNvSpPr>
              <a:spLocks/>
            </p:cNvSpPr>
            <p:nvPr/>
          </p:nvSpPr>
          <p:spPr bwMode="gray">
            <a:xfrm>
              <a:off x="6010275" y="1033464"/>
              <a:ext cx="92075" cy="123825"/>
            </a:xfrm>
            <a:custGeom>
              <a:avLst/>
              <a:gdLst>
                <a:gd name="T0" fmla="*/ 2147483646 w 58"/>
                <a:gd name="T1" fmla="*/ 2147483646 h 78"/>
                <a:gd name="T2" fmla="*/ 2147483646 w 58"/>
                <a:gd name="T3" fmla="*/ 2147483646 h 78"/>
                <a:gd name="T4" fmla="*/ 2147483646 w 58"/>
                <a:gd name="T5" fmla="*/ 2147483646 h 78"/>
                <a:gd name="T6" fmla="*/ 2147483646 w 58"/>
                <a:gd name="T7" fmla="*/ 2147483646 h 78"/>
                <a:gd name="T8" fmla="*/ 0 w 58"/>
                <a:gd name="T9" fmla="*/ 2147483646 h 78"/>
                <a:gd name="T10" fmla="*/ 0 w 58"/>
                <a:gd name="T11" fmla="*/ 2147483646 h 78"/>
                <a:gd name="T12" fmla="*/ 2147483646 w 58"/>
                <a:gd name="T13" fmla="*/ 0 h 78"/>
                <a:gd name="T14" fmla="*/ 2147483646 w 58"/>
                <a:gd name="T15" fmla="*/ 0 h 78"/>
                <a:gd name="T16" fmla="*/ 2147483646 w 58"/>
                <a:gd name="T17" fmla="*/ 2147483646 h 78"/>
                <a:gd name="T18" fmla="*/ 2147483646 w 58"/>
                <a:gd name="T19" fmla="*/ 2147483646 h 78"/>
                <a:gd name="T20" fmla="*/ 2147483646 w 58"/>
                <a:gd name="T21" fmla="*/ 2147483646 h 78"/>
                <a:gd name="T22" fmla="*/ 2147483646 w 58"/>
                <a:gd name="T23" fmla="*/ 2147483646 h 78"/>
                <a:gd name="T24" fmla="*/ 2147483646 w 58"/>
                <a:gd name="T25" fmla="*/ 2147483646 h 78"/>
                <a:gd name="T26" fmla="*/ 2147483646 w 58"/>
                <a:gd name="T27" fmla="*/ 2147483646 h 78"/>
                <a:gd name="T28" fmla="*/ 2147483646 w 58"/>
                <a:gd name="T29" fmla="*/ 2147483646 h 78"/>
                <a:gd name="T30" fmla="*/ 2147483646 w 58"/>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
                <a:gd name="T49" fmla="*/ 0 h 78"/>
                <a:gd name="T50" fmla="*/ 58 w 58"/>
                <a:gd name="T51" fmla="*/ 78 h 7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 h="78">
                  <a:moveTo>
                    <a:pt x="49" y="62"/>
                  </a:moveTo>
                  <a:lnTo>
                    <a:pt x="49" y="78"/>
                  </a:lnTo>
                  <a:lnTo>
                    <a:pt x="35" y="78"/>
                  </a:lnTo>
                  <a:lnTo>
                    <a:pt x="35" y="62"/>
                  </a:lnTo>
                  <a:lnTo>
                    <a:pt x="0" y="62"/>
                  </a:lnTo>
                  <a:lnTo>
                    <a:pt x="0" y="49"/>
                  </a:lnTo>
                  <a:lnTo>
                    <a:pt x="28" y="0"/>
                  </a:lnTo>
                  <a:lnTo>
                    <a:pt x="44" y="0"/>
                  </a:lnTo>
                  <a:lnTo>
                    <a:pt x="14" y="49"/>
                  </a:lnTo>
                  <a:lnTo>
                    <a:pt x="35" y="49"/>
                  </a:lnTo>
                  <a:lnTo>
                    <a:pt x="35" y="30"/>
                  </a:lnTo>
                  <a:lnTo>
                    <a:pt x="49" y="30"/>
                  </a:lnTo>
                  <a:lnTo>
                    <a:pt x="49" y="49"/>
                  </a:lnTo>
                  <a:lnTo>
                    <a:pt x="58" y="49"/>
                  </a:lnTo>
                  <a:lnTo>
                    <a:pt x="58" y="62"/>
                  </a:lnTo>
                  <a:lnTo>
                    <a:pt x="49" y="6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48"/>
            <p:cNvSpPr>
              <a:spLocks/>
            </p:cNvSpPr>
            <p:nvPr/>
          </p:nvSpPr>
          <p:spPr bwMode="gray">
            <a:xfrm>
              <a:off x="6121400" y="949326"/>
              <a:ext cx="79375" cy="207963"/>
            </a:xfrm>
            <a:custGeom>
              <a:avLst/>
              <a:gdLst>
                <a:gd name="T0" fmla="*/ 2147483646 w 57"/>
                <a:gd name="T1" fmla="*/ 2147483646 h 149"/>
                <a:gd name="T2" fmla="*/ 2147483646 w 57"/>
                <a:gd name="T3" fmla="*/ 2147483646 h 149"/>
                <a:gd name="T4" fmla="*/ 2147483646 w 57"/>
                <a:gd name="T5" fmla="*/ 2147483646 h 149"/>
                <a:gd name="T6" fmla="*/ 2147483646 w 57"/>
                <a:gd name="T7" fmla="*/ 2147483646 h 149"/>
                <a:gd name="T8" fmla="*/ 2147483646 w 57"/>
                <a:gd name="T9" fmla="*/ 2147483646 h 149"/>
                <a:gd name="T10" fmla="*/ 0 w 57"/>
                <a:gd name="T11" fmla="*/ 2147483646 h 149"/>
                <a:gd name="T12" fmla="*/ 0 w 57"/>
                <a:gd name="T13" fmla="*/ 0 h 149"/>
                <a:gd name="T14" fmla="*/ 2147483646 w 57"/>
                <a:gd name="T15" fmla="*/ 0 h 149"/>
                <a:gd name="T16" fmla="*/ 2147483646 w 57"/>
                <a:gd name="T17" fmla="*/ 2147483646 h 149"/>
                <a:gd name="T18" fmla="*/ 2147483646 w 57"/>
                <a:gd name="T19" fmla="*/ 2147483646 h 149"/>
                <a:gd name="T20" fmla="*/ 2147483646 w 57"/>
                <a:gd name="T21" fmla="*/ 2147483646 h 149"/>
                <a:gd name="T22" fmla="*/ 2147483646 w 57"/>
                <a:gd name="T23" fmla="*/ 2147483646 h 149"/>
                <a:gd name="T24" fmla="*/ 2147483646 w 57"/>
                <a:gd name="T25" fmla="*/ 2147483646 h 1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149"/>
                <a:gd name="T41" fmla="*/ 57 w 57"/>
                <a:gd name="T42" fmla="*/ 149 h 1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149">
                  <a:moveTo>
                    <a:pt x="41" y="149"/>
                  </a:moveTo>
                  <a:cubicBezTo>
                    <a:pt x="41" y="108"/>
                    <a:pt x="41" y="108"/>
                    <a:pt x="41" y="108"/>
                  </a:cubicBezTo>
                  <a:cubicBezTo>
                    <a:pt x="41" y="100"/>
                    <a:pt x="38" y="95"/>
                    <a:pt x="30" y="95"/>
                  </a:cubicBezTo>
                  <a:cubicBezTo>
                    <a:pt x="20" y="95"/>
                    <a:pt x="16" y="105"/>
                    <a:pt x="16" y="114"/>
                  </a:cubicBezTo>
                  <a:cubicBezTo>
                    <a:pt x="16" y="149"/>
                    <a:pt x="16" y="149"/>
                    <a:pt x="16" y="149"/>
                  </a:cubicBezTo>
                  <a:cubicBezTo>
                    <a:pt x="0" y="149"/>
                    <a:pt x="0" y="149"/>
                    <a:pt x="0" y="149"/>
                  </a:cubicBezTo>
                  <a:cubicBezTo>
                    <a:pt x="0" y="0"/>
                    <a:pt x="0" y="0"/>
                    <a:pt x="0" y="0"/>
                  </a:cubicBezTo>
                  <a:cubicBezTo>
                    <a:pt x="16" y="0"/>
                    <a:pt x="16" y="0"/>
                    <a:pt x="16" y="0"/>
                  </a:cubicBezTo>
                  <a:cubicBezTo>
                    <a:pt x="16" y="89"/>
                    <a:pt x="16" y="89"/>
                    <a:pt x="16" y="89"/>
                  </a:cubicBezTo>
                  <a:cubicBezTo>
                    <a:pt x="20" y="84"/>
                    <a:pt x="27" y="80"/>
                    <a:pt x="34" y="80"/>
                  </a:cubicBezTo>
                  <a:cubicBezTo>
                    <a:pt x="48" y="80"/>
                    <a:pt x="57" y="91"/>
                    <a:pt x="57" y="104"/>
                  </a:cubicBezTo>
                  <a:cubicBezTo>
                    <a:pt x="57" y="149"/>
                    <a:pt x="57" y="149"/>
                    <a:pt x="57" y="149"/>
                  </a:cubicBezTo>
                  <a:lnTo>
                    <a:pt x="41" y="1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147"/>
            <p:cNvSpPr>
              <a:spLocks/>
            </p:cNvSpPr>
            <p:nvPr/>
          </p:nvSpPr>
          <p:spPr bwMode="gray">
            <a:xfrm>
              <a:off x="5665788" y="728664"/>
              <a:ext cx="479425" cy="427038"/>
            </a:xfrm>
            <a:custGeom>
              <a:avLst/>
              <a:gdLst>
                <a:gd name="T0" fmla="*/ 2147483646 w 343"/>
                <a:gd name="T1" fmla="*/ 2147483646 h 305"/>
                <a:gd name="T2" fmla="*/ 2147483646 w 343"/>
                <a:gd name="T3" fmla="*/ 2147483646 h 305"/>
                <a:gd name="T4" fmla="*/ 0 w 343"/>
                <a:gd name="T5" fmla="*/ 2147483646 h 305"/>
                <a:gd name="T6" fmla="*/ 2147483646 w 343"/>
                <a:gd name="T7" fmla="*/ 0 h 305"/>
                <a:gd name="T8" fmla="*/ 2147483646 w 343"/>
                <a:gd name="T9" fmla="*/ 2147483646 h 305"/>
                <a:gd name="T10" fmla="*/ 2147483646 w 343"/>
                <a:gd name="T11" fmla="*/ 2147483646 h 305"/>
                <a:gd name="T12" fmla="*/ 2147483646 w 343"/>
                <a:gd name="T13" fmla="*/ 2147483646 h 305"/>
                <a:gd name="T14" fmla="*/ 2147483646 w 343"/>
                <a:gd name="T15" fmla="*/ 2147483646 h 305"/>
                <a:gd name="T16" fmla="*/ 2147483646 w 343"/>
                <a:gd name="T17" fmla="*/ 2147483646 h 305"/>
                <a:gd name="T18" fmla="*/ 2147483646 w 343"/>
                <a:gd name="T19" fmla="*/ 2147483646 h 305"/>
                <a:gd name="T20" fmla="*/ 2147483646 w 343"/>
                <a:gd name="T21" fmla="*/ 2147483646 h 305"/>
                <a:gd name="T22" fmla="*/ 2147483646 w 343"/>
                <a:gd name="T23" fmla="*/ 2147483646 h 3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3"/>
                <a:gd name="T37" fmla="*/ 0 h 305"/>
                <a:gd name="T38" fmla="*/ 343 w 343"/>
                <a:gd name="T39" fmla="*/ 305 h 3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3" h="305">
                  <a:moveTo>
                    <a:pt x="65" y="305"/>
                  </a:moveTo>
                  <a:cubicBezTo>
                    <a:pt x="63" y="305"/>
                    <a:pt x="61" y="304"/>
                    <a:pt x="60" y="302"/>
                  </a:cubicBezTo>
                  <a:cubicBezTo>
                    <a:pt x="21" y="270"/>
                    <a:pt x="0" y="222"/>
                    <a:pt x="0" y="172"/>
                  </a:cubicBezTo>
                  <a:cubicBezTo>
                    <a:pt x="0" y="77"/>
                    <a:pt x="77" y="0"/>
                    <a:pt x="171" y="0"/>
                  </a:cubicBezTo>
                  <a:cubicBezTo>
                    <a:pt x="266" y="0"/>
                    <a:pt x="343" y="77"/>
                    <a:pt x="343" y="172"/>
                  </a:cubicBezTo>
                  <a:cubicBezTo>
                    <a:pt x="343" y="177"/>
                    <a:pt x="339" y="181"/>
                    <a:pt x="334" y="181"/>
                  </a:cubicBezTo>
                  <a:cubicBezTo>
                    <a:pt x="329" y="181"/>
                    <a:pt x="325" y="177"/>
                    <a:pt x="325" y="172"/>
                  </a:cubicBezTo>
                  <a:cubicBezTo>
                    <a:pt x="325" y="87"/>
                    <a:pt x="256" y="18"/>
                    <a:pt x="171" y="18"/>
                  </a:cubicBezTo>
                  <a:cubicBezTo>
                    <a:pt x="87" y="18"/>
                    <a:pt x="18" y="87"/>
                    <a:pt x="18" y="172"/>
                  </a:cubicBezTo>
                  <a:cubicBezTo>
                    <a:pt x="18" y="217"/>
                    <a:pt x="37" y="259"/>
                    <a:pt x="71" y="289"/>
                  </a:cubicBezTo>
                  <a:cubicBezTo>
                    <a:pt x="75" y="292"/>
                    <a:pt x="75" y="298"/>
                    <a:pt x="72" y="301"/>
                  </a:cubicBezTo>
                  <a:cubicBezTo>
                    <a:pt x="70" y="303"/>
                    <a:pt x="68" y="305"/>
                    <a:pt x="65" y="30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Freeform 148"/>
            <p:cNvSpPr>
              <a:spLocks/>
            </p:cNvSpPr>
            <p:nvPr/>
          </p:nvSpPr>
          <p:spPr bwMode="gray">
            <a:xfrm>
              <a:off x="5816600" y="1139826"/>
              <a:ext cx="234950" cy="69850"/>
            </a:xfrm>
            <a:custGeom>
              <a:avLst/>
              <a:gdLst>
                <a:gd name="T0" fmla="*/ 2147483646 w 168"/>
                <a:gd name="T1" fmla="*/ 2147483646 h 50"/>
                <a:gd name="T2" fmla="*/ 2147483646 w 168"/>
                <a:gd name="T3" fmla="*/ 2147483646 h 50"/>
                <a:gd name="T4" fmla="*/ 2147483646 w 168"/>
                <a:gd name="T5" fmla="*/ 2147483646 h 50"/>
                <a:gd name="T6" fmla="*/ 2147483646 w 168"/>
                <a:gd name="T7" fmla="*/ 2147483646 h 50"/>
                <a:gd name="T8" fmla="*/ 2147483646 w 168"/>
                <a:gd name="T9" fmla="*/ 2147483646 h 50"/>
                <a:gd name="T10" fmla="*/ 2147483646 w 168"/>
                <a:gd name="T11" fmla="*/ 2147483646 h 50"/>
                <a:gd name="T12" fmla="*/ 2147483646 w 168"/>
                <a:gd name="T13" fmla="*/ 2147483646 h 50"/>
                <a:gd name="T14" fmla="*/ 2147483646 w 168"/>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50"/>
                <a:gd name="T26" fmla="*/ 168 w 168"/>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50">
                  <a:moveTo>
                    <a:pt x="63" y="50"/>
                  </a:moveTo>
                  <a:cubicBezTo>
                    <a:pt x="44" y="50"/>
                    <a:pt x="26" y="47"/>
                    <a:pt x="7" y="40"/>
                  </a:cubicBezTo>
                  <a:cubicBezTo>
                    <a:pt x="3" y="39"/>
                    <a:pt x="0" y="34"/>
                    <a:pt x="2" y="29"/>
                  </a:cubicBezTo>
                  <a:cubicBezTo>
                    <a:pt x="3" y="24"/>
                    <a:pt x="8" y="22"/>
                    <a:pt x="13" y="23"/>
                  </a:cubicBezTo>
                  <a:cubicBezTo>
                    <a:pt x="60" y="40"/>
                    <a:pt x="112" y="32"/>
                    <a:pt x="153" y="3"/>
                  </a:cubicBezTo>
                  <a:cubicBezTo>
                    <a:pt x="157" y="0"/>
                    <a:pt x="162" y="1"/>
                    <a:pt x="165" y="5"/>
                  </a:cubicBezTo>
                  <a:cubicBezTo>
                    <a:pt x="168" y="9"/>
                    <a:pt x="167" y="15"/>
                    <a:pt x="163" y="18"/>
                  </a:cubicBezTo>
                  <a:cubicBezTo>
                    <a:pt x="134" y="39"/>
                    <a:pt x="99" y="50"/>
                    <a:pt x="63" y="5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Freeform 149"/>
            <p:cNvSpPr>
              <a:spLocks/>
            </p:cNvSpPr>
            <p:nvPr/>
          </p:nvSpPr>
          <p:spPr bwMode="gray">
            <a:xfrm>
              <a:off x="5753100" y="857251"/>
              <a:ext cx="171450" cy="152400"/>
            </a:xfrm>
            <a:custGeom>
              <a:avLst/>
              <a:gdLst>
                <a:gd name="T0" fmla="*/ 2147483646 w 123"/>
                <a:gd name="T1" fmla="*/ 2147483646 h 109"/>
                <a:gd name="T2" fmla="*/ 2147483646 w 123"/>
                <a:gd name="T3" fmla="*/ 2147483646 h 109"/>
                <a:gd name="T4" fmla="*/ 2147483646 w 123"/>
                <a:gd name="T5" fmla="*/ 2147483646 h 109"/>
                <a:gd name="T6" fmla="*/ 2147483646 w 123"/>
                <a:gd name="T7" fmla="*/ 2147483646 h 109"/>
                <a:gd name="T8" fmla="*/ 2147483646 w 123"/>
                <a:gd name="T9" fmla="*/ 2147483646 h 109"/>
                <a:gd name="T10" fmla="*/ 2147483646 w 123"/>
                <a:gd name="T11" fmla="*/ 2147483646 h 109"/>
                <a:gd name="T12" fmla="*/ 2147483646 w 123"/>
                <a:gd name="T13" fmla="*/ 2147483646 h 109"/>
                <a:gd name="T14" fmla="*/ 2147483646 w 123"/>
                <a:gd name="T15" fmla="*/ 2147483646 h 109"/>
                <a:gd name="T16" fmla="*/ 0 60000 65536"/>
                <a:gd name="T17" fmla="*/ 0 60000 65536"/>
                <a:gd name="T18" fmla="*/ 0 60000 65536"/>
                <a:gd name="T19" fmla="*/ 0 60000 65536"/>
                <a:gd name="T20" fmla="*/ 0 60000 65536"/>
                <a:gd name="T21" fmla="*/ 0 60000 65536"/>
                <a:gd name="T22" fmla="*/ 0 60000 65536"/>
                <a:gd name="T23" fmla="*/ 0 60000 65536"/>
                <a:gd name="T24" fmla="*/ 0 w 123"/>
                <a:gd name="T25" fmla="*/ 0 h 109"/>
                <a:gd name="T26" fmla="*/ 123 w 123"/>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 h="109">
                  <a:moveTo>
                    <a:pt x="113" y="109"/>
                  </a:moveTo>
                  <a:cubicBezTo>
                    <a:pt x="111" y="109"/>
                    <a:pt x="108" y="108"/>
                    <a:pt x="107" y="107"/>
                  </a:cubicBezTo>
                  <a:cubicBezTo>
                    <a:pt x="4" y="17"/>
                    <a:pt x="4" y="17"/>
                    <a:pt x="4" y="17"/>
                  </a:cubicBezTo>
                  <a:cubicBezTo>
                    <a:pt x="0" y="14"/>
                    <a:pt x="0" y="8"/>
                    <a:pt x="3" y="4"/>
                  </a:cubicBezTo>
                  <a:cubicBezTo>
                    <a:pt x="6" y="1"/>
                    <a:pt x="12" y="0"/>
                    <a:pt x="16" y="3"/>
                  </a:cubicBezTo>
                  <a:cubicBezTo>
                    <a:pt x="119" y="93"/>
                    <a:pt x="119" y="93"/>
                    <a:pt x="119" y="93"/>
                  </a:cubicBezTo>
                  <a:cubicBezTo>
                    <a:pt x="122" y="96"/>
                    <a:pt x="123" y="102"/>
                    <a:pt x="119" y="106"/>
                  </a:cubicBezTo>
                  <a:cubicBezTo>
                    <a:pt x="118" y="108"/>
                    <a:pt x="115" y="109"/>
                    <a:pt x="113" y="10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Freeform 150"/>
            <p:cNvSpPr>
              <a:spLocks/>
            </p:cNvSpPr>
            <p:nvPr/>
          </p:nvSpPr>
          <p:spPr bwMode="gray">
            <a:xfrm>
              <a:off x="5897563" y="895351"/>
              <a:ext cx="107950" cy="114300"/>
            </a:xfrm>
            <a:custGeom>
              <a:avLst/>
              <a:gdLst>
                <a:gd name="T0" fmla="*/ 2147483646 w 77"/>
                <a:gd name="T1" fmla="*/ 2147483646 h 81"/>
                <a:gd name="T2" fmla="*/ 2147483646 w 77"/>
                <a:gd name="T3" fmla="*/ 2147483646 h 81"/>
                <a:gd name="T4" fmla="*/ 2147483646 w 77"/>
                <a:gd name="T5" fmla="*/ 2147483646 h 81"/>
                <a:gd name="T6" fmla="*/ 2147483646 w 77"/>
                <a:gd name="T7" fmla="*/ 2147483646 h 81"/>
                <a:gd name="T8" fmla="*/ 2147483646 w 77"/>
                <a:gd name="T9" fmla="*/ 2147483646 h 81"/>
                <a:gd name="T10" fmla="*/ 2147483646 w 77"/>
                <a:gd name="T11" fmla="*/ 2147483646 h 81"/>
                <a:gd name="T12" fmla="*/ 2147483646 w 77"/>
                <a:gd name="T13" fmla="*/ 2147483646 h 81"/>
                <a:gd name="T14" fmla="*/ 2147483646 w 77"/>
                <a:gd name="T15" fmla="*/ 2147483646 h 81"/>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81"/>
                <a:gd name="T26" fmla="*/ 77 w 77"/>
                <a:gd name="T27" fmla="*/ 81 h 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81">
                  <a:moveTo>
                    <a:pt x="10" y="81"/>
                  </a:moveTo>
                  <a:cubicBezTo>
                    <a:pt x="7" y="81"/>
                    <a:pt x="5" y="80"/>
                    <a:pt x="3" y="78"/>
                  </a:cubicBezTo>
                  <a:cubicBezTo>
                    <a:pt x="0" y="75"/>
                    <a:pt x="0" y="69"/>
                    <a:pt x="3" y="66"/>
                  </a:cubicBezTo>
                  <a:cubicBezTo>
                    <a:pt x="60" y="4"/>
                    <a:pt x="60" y="4"/>
                    <a:pt x="60" y="4"/>
                  </a:cubicBezTo>
                  <a:cubicBezTo>
                    <a:pt x="64" y="0"/>
                    <a:pt x="69" y="0"/>
                    <a:pt x="73" y="3"/>
                  </a:cubicBezTo>
                  <a:cubicBezTo>
                    <a:pt x="77" y="7"/>
                    <a:pt x="77" y="12"/>
                    <a:pt x="73" y="16"/>
                  </a:cubicBezTo>
                  <a:cubicBezTo>
                    <a:pt x="16" y="78"/>
                    <a:pt x="16" y="78"/>
                    <a:pt x="16" y="78"/>
                  </a:cubicBezTo>
                  <a:cubicBezTo>
                    <a:pt x="14" y="80"/>
                    <a:pt x="12" y="81"/>
                    <a:pt x="10"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8790592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t>(Multiple-answer question) Which of the following traffic optimization policies are supported by the controller? (     )</a:t>
            </a:r>
          </a:p>
          <a:p>
            <a:pPr lvl="1"/>
            <a:r>
              <a:rPr lang="en-US" smtClean="0"/>
              <a:t>Least cost</a:t>
            </a:r>
          </a:p>
          <a:p>
            <a:pPr lvl="1"/>
            <a:r>
              <a:rPr lang="en-US" smtClean="0"/>
              <a:t>Minimum delay</a:t>
            </a:r>
          </a:p>
          <a:p>
            <a:pPr lvl="1"/>
            <a:r>
              <a:rPr lang="en-US" smtClean="0"/>
              <a:t>Availability+least cost</a:t>
            </a:r>
          </a:p>
          <a:p>
            <a:pPr lvl="1"/>
            <a:r>
              <a:rPr lang="en-US" smtClean="0"/>
              <a:t>Availability+minimum delay</a:t>
            </a:r>
          </a:p>
          <a:p>
            <a:pPr lvl="1"/>
            <a:endParaRPr lang="en-US" altLang="zh-CN" smtClean="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8294637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2000" smtClean="0"/>
              <a:t>A tunnel is established based on multiple constraints, such as the explicit path and affinity attributes. However, as the number of services increases, situations such as tunnel congestion, excessive delay, and high bandwidth usage may arise. In this case, you can re-optimize the entire traffic path through the controller from a global perspective.</a:t>
            </a:r>
          </a:p>
          <a:p>
            <a:r>
              <a:rPr lang="en-US" sz="2000" smtClean="0"/>
              <a:t>Tunnels still need to meet basic tunnel constraints during path optimization. When the network is large, manual tunnel optimization is difficult, highlighting the advantage of automatic optimization by the controller.</a:t>
            </a:r>
            <a:endParaRPr lang="en-US" sz="2000" dirty="0"/>
          </a:p>
        </p:txBody>
      </p:sp>
    </p:spTree>
    <p:extLst>
      <p:ext uri="{BB962C8B-B14F-4D97-AF65-F5344CB8AC3E}">
        <p14:creationId xmlns:p14="http://schemas.microsoft.com/office/powerpoint/2010/main" val="324494578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Huawei CloudWAN Solution Overview</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a:t>
            </a:r>
          </a:p>
          <a:p>
            <a:r>
              <a:rPr lang="en-US" dirty="0">
                <a:solidFill>
                  <a:schemeClr val="bg1">
                    <a:lumMod val="50000"/>
                  </a:schemeClr>
                </a:solidFill>
                <a:latin typeface="Huawei Sans" panose="020C0503030203020204" pitchFamily="34" charset="0"/>
                <a:sym typeface="Huawei Sans" panose="020C0503030203020204" pitchFamily="34" charset="0"/>
              </a:rPr>
              <a:t>Network Traffic Control</a:t>
            </a:r>
          </a:p>
          <a:p>
            <a:r>
              <a:rPr lang="en-US" b="1" dirty="0">
                <a:latin typeface="Huawei Sans" panose="020C0503030203020204" pitchFamily="34" charset="0"/>
                <a:sym typeface="Huawei Sans" panose="020C0503030203020204" pitchFamily="34" charset="0"/>
              </a:rPr>
              <a:t>Network Performance Analysis</a:t>
            </a:r>
          </a:p>
        </p:txBody>
      </p:sp>
    </p:spTree>
    <p:extLst>
      <p:ext uri="{BB962C8B-B14F-4D97-AF65-F5344CB8AC3E}">
        <p14:creationId xmlns:p14="http://schemas.microsoft.com/office/powerpoint/2010/main" val="376073615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Classification and Process of Network Performance Analysis</a:t>
            </a:r>
            <a:endParaRPr lang="en-US" dirty="0"/>
          </a:p>
        </p:txBody>
      </p:sp>
      <p:sp>
        <p:nvSpPr>
          <p:cNvPr id="3" name="文本占位符 2"/>
          <p:cNvSpPr>
            <a:spLocks noGrp="1"/>
          </p:cNvSpPr>
          <p:nvPr>
            <p:ph type="body" sz="quarter" idx="10"/>
          </p:nvPr>
        </p:nvSpPr>
        <p:spPr>
          <a:xfrm>
            <a:off x="6066058" y="1052514"/>
            <a:ext cx="5683030" cy="4875042"/>
          </a:xfrm>
        </p:spPr>
        <p:txBody>
          <a:bodyPr/>
          <a:lstStyle/>
          <a:p>
            <a:pPr>
              <a:lnSpc>
                <a:spcPct val="120000"/>
              </a:lnSpc>
            </a:pPr>
            <a:r>
              <a:rPr lang="en-US" sz="1800" dirty="0" smtClean="0">
                <a:sym typeface="Huawei Sans" panose="020C0503030203020204" pitchFamily="34" charset="0"/>
              </a:rPr>
              <a:t>Network performance analysis is classified into the following types:</a:t>
            </a:r>
          </a:p>
          <a:p>
            <a:pPr lvl="1">
              <a:lnSpc>
                <a:spcPct val="120000"/>
              </a:lnSpc>
            </a:pPr>
            <a:r>
              <a:rPr lang="en-US" sz="1600" dirty="0" smtClean="0">
                <a:sym typeface="Huawei Sans" panose="020C0503030203020204" pitchFamily="34" charset="0"/>
              </a:rPr>
              <a:t>IP performance analysis</a:t>
            </a:r>
          </a:p>
          <a:p>
            <a:pPr lvl="2">
              <a:lnSpc>
                <a:spcPct val="120000"/>
              </a:lnSpc>
            </a:pPr>
            <a:r>
              <a:rPr lang="en-US" sz="1400" dirty="0" smtClean="0">
                <a:sym typeface="Huawei Sans" panose="020C0503030203020204" pitchFamily="34" charset="0"/>
              </a:rPr>
              <a:t>Network traffic analysis: processes and analyzes the collected network traffic data and displays traffic data in multiple modes, such as reports, dashboards, topologies, and maps, for data visualization.</a:t>
            </a:r>
          </a:p>
          <a:p>
            <a:pPr lvl="2">
              <a:lnSpc>
                <a:spcPct val="120000"/>
              </a:lnSpc>
            </a:pPr>
            <a:r>
              <a:rPr lang="en-US" sz="1400" dirty="0" smtClean="0">
                <a:sym typeface="Huawei Sans" panose="020C0503030203020204" pitchFamily="34" charset="0"/>
              </a:rPr>
              <a:t>Network quality analysis: collects performance data such as link bandwidth, delay, jitter, and packet loss, and displays link quality for quick locating of links with deteriorated quality.</a:t>
            </a:r>
          </a:p>
          <a:p>
            <a:pPr lvl="1">
              <a:lnSpc>
                <a:spcPct val="120000"/>
              </a:lnSpc>
            </a:pPr>
            <a:r>
              <a:rPr lang="en-US" sz="1600" dirty="0" smtClean="0">
                <a:sym typeface="Huawei Sans" panose="020C0503030203020204" pitchFamily="34" charset="0"/>
              </a:rPr>
              <a:t>VPN service analysis: detects service quality through </a:t>
            </a:r>
            <a:r>
              <a:rPr lang="en-US" sz="1600" dirty="0" err="1" smtClean="0">
                <a:sym typeface="Huawei Sans" panose="020C0503030203020204" pitchFamily="34" charset="0"/>
              </a:rPr>
              <a:t>iFIT</a:t>
            </a:r>
            <a:r>
              <a:rPr lang="en-US" sz="1600" dirty="0" smtClean="0">
                <a:sym typeface="Huawei Sans" panose="020C0503030203020204" pitchFamily="34" charset="0"/>
              </a:rPr>
              <a:t> in-band measurement in real time and quickly identifies private line service faults, so that the faults can be located and rectified in a timely manner.</a:t>
            </a:r>
            <a:endParaRPr lang="en-US" sz="1600" dirty="0">
              <a:sym typeface="Huawei Sans" panose="020C0503030203020204" pitchFamily="34" charset="0"/>
            </a:endParaRPr>
          </a:p>
        </p:txBody>
      </p:sp>
      <p:sp>
        <p:nvSpPr>
          <p:cNvPr id="6" name="矩形 5"/>
          <p:cNvSpPr/>
          <p:nvPr/>
        </p:nvSpPr>
        <p:spPr>
          <a:xfrm>
            <a:off x="2368093" y="1228726"/>
            <a:ext cx="1683654" cy="725804"/>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Interconnection between Analyzer and Manager</a:t>
            </a:r>
          </a:p>
        </p:txBody>
      </p:sp>
      <p:sp>
        <p:nvSpPr>
          <p:cNvPr id="7" name="矩形 6"/>
          <p:cNvSpPr/>
          <p:nvPr/>
        </p:nvSpPr>
        <p:spPr>
          <a:xfrm>
            <a:off x="655854" y="2539668"/>
            <a:ext cx="1538515" cy="774929"/>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performance configuration operations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(Manager)</a:t>
            </a:r>
          </a:p>
        </p:txBody>
      </p:sp>
      <p:sp>
        <p:nvSpPr>
          <p:cNvPr id="11" name="下箭头 10"/>
          <p:cNvSpPr/>
          <p:nvPr/>
        </p:nvSpPr>
        <p:spPr>
          <a:xfrm>
            <a:off x="2948208" y="1974556"/>
            <a:ext cx="508000" cy="404231"/>
          </a:xfrm>
          <a:prstGeom prst="downArrow">
            <a:avLst/>
          </a:prstGeom>
          <a:gradFill>
            <a:gsLst>
              <a:gs pos="0">
                <a:srgbClr val="BEE9EE"/>
              </a:gs>
              <a:gs pos="74000">
                <a:srgbClr val="30B5C5"/>
              </a:gs>
              <a:gs pos="83000">
                <a:srgbClr val="30B5C5"/>
              </a:gs>
              <a:gs pos="100000">
                <a:srgbClr val="30B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655853" y="3403646"/>
            <a:ext cx="1538515" cy="83427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Configuration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of automatic performance monitoring</a:t>
            </a:r>
          </a:p>
        </p:txBody>
      </p:sp>
      <p:sp>
        <p:nvSpPr>
          <p:cNvPr id="13" name="矩形 12"/>
          <p:cNvSpPr/>
          <p:nvPr/>
        </p:nvSpPr>
        <p:spPr>
          <a:xfrm>
            <a:off x="655852" y="4326970"/>
            <a:ext cx="1538515" cy="360000"/>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Inventory configuration</a:t>
            </a:r>
          </a:p>
        </p:txBody>
      </p:sp>
      <p:sp>
        <p:nvSpPr>
          <p:cNvPr id="14" name="矩形 13"/>
          <p:cNvSpPr/>
          <p:nvPr/>
        </p:nvSpPr>
        <p:spPr>
          <a:xfrm>
            <a:off x="655852" y="4776019"/>
            <a:ext cx="1538515" cy="360000"/>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Threshold configuration</a:t>
            </a:r>
          </a:p>
        </p:txBody>
      </p:sp>
      <p:sp>
        <p:nvSpPr>
          <p:cNvPr id="15" name="矩形 14"/>
          <p:cNvSpPr/>
          <p:nvPr/>
        </p:nvSpPr>
        <p:spPr>
          <a:xfrm>
            <a:off x="2441112" y="2539668"/>
            <a:ext cx="1538515" cy="774929"/>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Configuration of TWAMP/ICMP quality monitoring schemes</a:t>
            </a:r>
          </a:p>
        </p:txBody>
      </p:sp>
      <p:sp>
        <p:nvSpPr>
          <p:cNvPr id="16" name="矩形 15"/>
          <p:cNvSpPr/>
          <p:nvPr/>
        </p:nvSpPr>
        <p:spPr>
          <a:xfrm>
            <a:off x="2441111" y="3428898"/>
            <a:ext cx="1538515" cy="762102"/>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Quality path restoration and fault diagnosis</a:t>
            </a:r>
          </a:p>
        </p:txBody>
      </p:sp>
      <p:sp>
        <p:nvSpPr>
          <p:cNvPr id="17" name="矩形 16"/>
          <p:cNvSpPr/>
          <p:nvPr/>
        </p:nvSpPr>
        <p:spPr>
          <a:xfrm>
            <a:off x="4226369" y="2539668"/>
            <a:ext cx="1538515" cy="774929"/>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service analysis and assurance</a:t>
            </a:r>
          </a:p>
        </p:txBody>
      </p:sp>
      <p:sp>
        <p:nvSpPr>
          <p:cNvPr id="18" name="矩形 17"/>
          <p:cNvSpPr/>
          <p:nvPr/>
        </p:nvSpPr>
        <p:spPr>
          <a:xfrm>
            <a:off x="4226369" y="3428898"/>
            <a:ext cx="1538515" cy="762102"/>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Configuration of iFIT monitoring</a:t>
            </a:r>
          </a:p>
        </p:txBody>
      </p:sp>
      <p:sp>
        <p:nvSpPr>
          <p:cNvPr id="19" name="矩形 18"/>
          <p:cNvSpPr/>
          <p:nvPr/>
        </p:nvSpPr>
        <p:spPr>
          <a:xfrm>
            <a:off x="586004" y="2493663"/>
            <a:ext cx="1661890" cy="333238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2371263" y="2493663"/>
            <a:ext cx="1661890" cy="327967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a:xfrm>
            <a:off x="4156522" y="2493663"/>
            <a:ext cx="1661890" cy="327967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459239" y="2379624"/>
            <a:ext cx="5536972" cy="35512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a:xfrm>
            <a:off x="728422" y="5326255"/>
            <a:ext cx="1375234" cy="360000"/>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performance analysis</a:t>
            </a:r>
          </a:p>
        </p:txBody>
      </p:sp>
      <p:sp>
        <p:nvSpPr>
          <p:cNvPr id="25" name="矩形 24"/>
          <p:cNvSpPr/>
          <p:nvPr/>
        </p:nvSpPr>
        <p:spPr>
          <a:xfrm>
            <a:off x="2553599" y="5326255"/>
            <a:ext cx="1375234" cy="360000"/>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quality analysis</a:t>
            </a:r>
          </a:p>
        </p:txBody>
      </p:sp>
      <p:sp>
        <p:nvSpPr>
          <p:cNvPr id="26" name="矩形 25"/>
          <p:cNvSpPr/>
          <p:nvPr/>
        </p:nvSpPr>
        <p:spPr>
          <a:xfrm>
            <a:off x="4328880" y="5326255"/>
            <a:ext cx="1375234" cy="360000"/>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service analysis</a:t>
            </a:r>
          </a:p>
        </p:txBody>
      </p:sp>
    </p:spTree>
    <p:extLst>
      <p:ext uri="{BB962C8B-B14F-4D97-AF65-F5344CB8AC3E}">
        <p14:creationId xmlns:p14="http://schemas.microsoft.com/office/powerpoint/2010/main" val="176427264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Overview of Controller Traffic Analysis Functions</a:t>
            </a:r>
            <a:endParaRPr lang="en-US" dirty="0"/>
          </a:p>
        </p:txBody>
      </p:sp>
      <p:sp>
        <p:nvSpPr>
          <p:cNvPr id="3" name="文本占位符 2"/>
          <p:cNvSpPr>
            <a:spLocks noGrp="1"/>
          </p:cNvSpPr>
          <p:nvPr>
            <p:ph type="body" sz="quarter" idx="10"/>
          </p:nvPr>
        </p:nvSpPr>
        <p:spPr>
          <a:xfrm>
            <a:off x="6096000" y="1052514"/>
            <a:ext cx="5653088" cy="4875042"/>
          </a:xfrm>
        </p:spPr>
        <p:txBody>
          <a:bodyPr/>
          <a:lstStyle/>
          <a:p>
            <a:pPr>
              <a:lnSpc>
                <a:spcPct val="120000"/>
              </a:lnSpc>
            </a:pPr>
            <a:r>
              <a:rPr lang="en-US" sz="1200" dirty="0" smtClean="0">
                <a:sym typeface="Huawei Sans" panose="020C0503030203020204" pitchFamily="34" charset="0"/>
              </a:rPr>
              <a:t>Performance monitoring: Performance monitoring instances are the basis of traffic analysis and provide data sources for analysis.</a:t>
            </a:r>
          </a:p>
          <a:p>
            <a:pPr>
              <a:lnSpc>
                <a:spcPct val="120000"/>
              </a:lnSpc>
            </a:pPr>
            <a:r>
              <a:rPr lang="en-US" sz="1200" dirty="0" smtClean="0">
                <a:sym typeface="Huawei Sans" panose="020C0503030203020204" pitchFamily="34" charset="0"/>
              </a:rPr>
              <a:t>Inventory synchronization: This function synchronizes resource information, such as NE, board, port, link, and ring information, from Manager to Analyzer. You can create a synchronization task and set a period to periodically synchronize inventory information.</a:t>
            </a:r>
          </a:p>
          <a:p>
            <a:pPr>
              <a:lnSpc>
                <a:spcPct val="120000"/>
              </a:lnSpc>
            </a:pPr>
            <a:r>
              <a:rPr lang="en-US" sz="1200" dirty="0" smtClean="0">
                <a:sym typeface="Huawei Sans" panose="020C0503030203020204" pitchFamily="34" charset="0"/>
              </a:rPr>
              <a:t>Performance overview: The controller displays performance data from different dimensions on different home pages for management.</a:t>
            </a:r>
          </a:p>
          <a:p>
            <a:pPr>
              <a:lnSpc>
                <a:spcPct val="120000"/>
              </a:lnSpc>
            </a:pPr>
            <a:r>
              <a:rPr lang="en-US" sz="1200" dirty="0" smtClean="0">
                <a:sym typeface="Huawei Sans" panose="020C0503030203020204" pitchFamily="34" charset="0"/>
              </a:rPr>
              <a:t>Performance report: The controller provides various performance report-related functions, such as displaying performance reports by time range, sorting report data in ascending or descending order, filtering report data, customizing report headings, and customizing the number of data records to be displayed on each page of a report.</a:t>
            </a:r>
          </a:p>
          <a:p>
            <a:pPr>
              <a:lnSpc>
                <a:spcPct val="120000"/>
              </a:lnSpc>
            </a:pPr>
            <a:r>
              <a:rPr lang="en-US" sz="1200" dirty="0" smtClean="0">
                <a:sym typeface="Huawei Sans" panose="020C0503030203020204" pitchFamily="34" charset="0"/>
              </a:rPr>
              <a:t>Performance topology: The IP performance topology reflects the networking and running status of devices. You can monitor the running status of the entire network in real time by viewing the color and status of device icons in the topology view.</a:t>
            </a:r>
          </a:p>
          <a:p>
            <a:pPr>
              <a:lnSpc>
                <a:spcPct val="120000"/>
              </a:lnSpc>
            </a:pPr>
            <a:r>
              <a:rPr lang="en-US" sz="1200" dirty="0" smtClean="0">
                <a:sym typeface="Huawei Sans" panose="020C0503030203020204" pitchFamily="34" charset="0"/>
              </a:rPr>
              <a:t>Intelligent analysis: The controller predicts the future resource status based on the current resource status.</a:t>
            </a:r>
          </a:p>
          <a:p>
            <a:pPr>
              <a:lnSpc>
                <a:spcPct val="120000"/>
              </a:lnSpc>
            </a:pPr>
            <a:endParaRPr lang="en-US" altLang="zh-CN" sz="1200" dirty="0" smtClean="0">
              <a:sym typeface="Huawei Sans" panose="020C0503030203020204" pitchFamily="34" charset="0"/>
            </a:endParaRPr>
          </a:p>
        </p:txBody>
      </p:sp>
      <p:sp>
        <p:nvSpPr>
          <p:cNvPr id="4" name="五边形 3">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a:t>
            </a: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Analysis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6"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VPN Service Analysis</a:t>
            </a:r>
          </a:p>
        </p:txBody>
      </p:sp>
      <p:sp>
        <p:nvSpPr>
          <p:cNvPr id="8" name="文本框 7"/>
          <p:cNvSpPr txBox="1"/>
          <p:nvPr/>
        </p:nvSpPr>
        <p:spPr>
          <a:xfrm>
            <a:off x="519708" y="1903552"/>
            <a:ext cx="5281016" cy="373577"/>
          </a:xfrm>
          <a:prstGeom prst="roundRect">
            <a:avLst/>
          </a:prstGeom>
          <a:solidFill>
            <a:srgbClr val="30B5C5"/>
          </a:soli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Traffic analysis</a:t>
            </a:r>
          </a:p>
        </p:txBody>
      </p:sp>
      <p:sp>
        <p:nvSpPr>
          <p:cNvPr id="9" name="文本框 8"/>
          <p:cNvSpPr txBox="1"/>
          <p:nvPr/>
        </p:nvSpPr>
        <p:spPr>
          <a:xfrm>
            <a:off x="684413" y="2650098"/>
            <a:ext cx="2196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Performance monitoring</a:t>
            </a:r>
          </a:p>
        </p:txBody>
      </p:sp>
      <p:sp>
        <p:nvSpPr>
          <p:cNvPr id="10" name="文本框 9"/>
          <p:cNvSpPr txBox="1"/>
          <p:nvPr/>
        </p:nvSpPr>
        <p:spPr>
          <a:xfrm>
            <a:off x="3862792" y="2583422"/>
            <a:ext cx="1782860" cy="502677"/>
          </a:xfrm>
          <a:prstGeom prst="rect">
            <a:avLst/>
          </a:prstGeom>
          <a:solidFill>
            <a:srgbClr val="56C4D2"/>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Inventory data synchronization</a:t>
            </a:r>
          </a:p>
        </p:txBody>
      </p:sp>
      <p:sp>
        <p:nvSpPr>
          <p:cNvPr id="11" name="文本框 10"/>
          <p:cNvSpPr txBox="1"/>
          <p:nvPr/>
        </p:nvSpPr>
        <p:spPr>
          <a:xfrm>
            <a:off x="684413" y="3423284"/>
            <a:ext cx="2196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Performance overview</a:t>
            </a:r>
          </a:p>
        </p:txBody>
      </p:sp>
      <p:sp>
        <p:nvSpPr>
          <p:cNvPr id="12" name="文本框 11"/>
          <p:cNvSpPr txBox="1"/>
          <p:nvPr/>
        </p:nvSpPr>
        <p:spPr>
          <a:xfrm>
            <a:off x="3862792" y="3423284"/>
            <a:ext cx="1782860" cy="307777"/>
          </a:xfrm>
          <a:prstGeom prst="rect">
            <a:avLst/>
          </a:prstGeom>
          <a:solidFill>
            <a:srgbClr val="56C4D2"/>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Performance report</a:t>
            </a:r>
          </a:p>
        </p:txBody>
      </p:sp>
      <p:sp>
        <p:nvSpPr>
          <p:cNvPr id="13" name="文本框 12"/>
          <p:cNvSpPr txBox="1"/>
          <p:nvPr/>
        </p:nvSpPr>
        <p:spPr>
          <a:xfrm>
            <a:off x="684413" y="4196470"/>
            <a:ext cx="2196000"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Performance topology</a:t>
            </a:r>
          </a:p>
        </p:txBody>
      </p:sp>
      <p:sp>
        <p:nvSpPr>
          <p:cNvPr id="14" name="文本框 13"/>
          <p:cNvSpPr txBox="1"/>
          <p:nvPr/>
        </p:nvSpPr>
        <p:spPr>
          <a:xfrm>
            <a:off x="3891646" y="4196470"/>
            <a:ext cx="1725152" cy="307777"/>
          </a:xfrm>
          <a:prstGeom prst="rect">
            <a:avLst/>
          </a:prstGeom>
          <a:solidFill>
            <a:srgbClr val="56C4D2"/>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Intelligent Analysis</a:t>
            </a:r>
          </a:p>
        </p:txBody>
      </p:sp>
      <p:sp>
        <p:nvSpPr>
          <p:cNvPr id="15" name="矩形 14"/>
          <p:cNvSpPr/>
          <p:nvPr/>
        </p:nvSpPr>
        <p:spPr>
          <a:xfrm>
            <a:off x="519707" y="2432983"/>
            <a:ext cx="5281017" cy="255311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3029514" y="4196470"/>
            <a:ext cx="715492" cy="307777"/>
          </a:xfrm>
          <a:prstGeom prst="rect">
            <a:avLst/>
          </a:prstGeom>
          <a:solidFill>
            <a:srgbClr val="56C4D2"/>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242005474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Analyzer obtains inventory data from Manager.</a:t>
            </a:r>
            <a:endParaRPr lang="en-US" dirty="0"/>
          </a:p>
        </p:txBody>
      </p:sp>
      <p:sp>
        <p:nvSpPr>
          <p:cNvPr id="3" name="文本占位符 2"/>
          <p:cNvSpPr>
            <a:spLocks noGrp="1"/>
          </p:cNvSpPr>
          <p:nvPr>
            <p:ph type="body" sz="quarter" idx="10"/>
          </p:nvPr>
        </p:nvSpPr>
        <p:spPr/>
        <p:txBody>
          <a:bodyPr/>
          <a:lstStyle/>
          <a:p>
            <a:r>
              <a:rPr lang="en-US" sz="1400" smtClean="0">
                <a:sym typeface="Huawei Sans" panose="020C0503030203020204" pitchFamily="34" charset="0"/>
              </a:rPr>
              <a:t>If you want to use the performance topology and traffic monitoring functions, you need to synchronize the inventory data of related resources.</a:t>
            </a:r>
          </a:p>
          <a:p>
            <a:r>
              <a:rPr lang="en-US" sz="1400" smtClean="0">
                <a:sym typeface="Huawei Sans" panose="020C0503030203020204" pitchFamily="34" charset="0"/>
              </a:rPr>
              <a:t>After obtaining all inventory data, Analyzer performs background processing on the data and displays task details on the foreground.</a:t>
            </a:r>
          </a:p>
          <a:p>
            <a:endParaRPr lang="en-US" altLang="zh-CN" sz="1400" dirty="0">
              <a:sym typeface="Huawei Sans" panose="020C0503030203020204" pitchFamily="34" charset="0"/>
            </a:endParaRPr>
          </a:p>
        </p:txBody>
      </p:sp>
      <p:sp>
        <p:nvSpPr>
          <p:cNvPr id="8" name="五边形 7">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a:t>
            </a: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Analysis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13"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VPN Service Analysis</a:t>
            </a:r>
          </a:p>
        </p:txBody>
      </p:sp>
      <p:pic>
        <p:nvPicPr>
          <p:cNvPr id="1026" name="Picture 2" descr="C:\Users\hwx580230\AppData\Roaming\eSpace_Desktop\UserData\hwx580230\imagefiles\46860CC4-B1B8-4439-8983-09DA127E7A1D.png"/>
          <p:cNvPicPr>
            <a:picLocks noChangeAspect="1" noChangeArrowheads="1"/>
          </p:cNvPicPr>
          <p:nvPr/>
        </p:nvPicPr>
        <p:blipFill rotWithShape="1">
          <a:blip r:embed="rId3">
            <a:extLst>
              <a:ext uri="{28A0092B-C50C-407E-A947-70E740481C1C}">
                <a14:useLocalDpi xmlns:a14="http://schemas.microsoft.com/office/drawing/2010/main" val="0"/>
              </a:ext>
            </a:extLst>
          </a:blip>
          <a:srcRect r="-2533" b="43942"/>
          <a:stretch/>
        </p:blipFill>
        <p:spPr bwMode="auto">
          <a:xfrm>
            <a:off x="928923" y="2386239"/>
            <a:ext cx="10658981" cy="3129189"/>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467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Performance Reports</a:t>
            </a:r>
            <a:endParaRPr lang="en-US" dirty="0"/>
          </a:p>
        </p:txBody>
      </p:sp>
      <p:sp>
        <p:nvSpPr>
          <p:cNvPr id="3" name="文本占位符 2"/>
          <p:cNvSpPr>
            <a:spLocks noGrp="1"/>
          </p:cNvSpPr>
          <p:nvPr>
            <p:ph type="body" sz="quarter" idx="10"/>
          </p:nvPr>
        </p:nvSpPr>
        <p:spPr/>
        <p:txBody>
          <a:bodyPr/>
          <a:lstStyle/>
          <a:p>
            <a:r>
              <a:rPr lang="en-US" sz="1600" smtClean="0">
                <a:sym typeface="Huawei Sans" panose="020C0503030203020204" pitchFamily="34" charset="0"/>
              </a:rPr>
              <a:t>The NCE solution provides various types of reports to help users learn performance data, such as network-wide resource status and port, link, and ring traffic. Users can view reports to evaluate the current network status. This effectively supports O&amp;M and capacity expansion.</a:t>
            </a:r>
            <a:endParaRPr lang="en-US" sz="1600" dirty="0">
              <a:sym typeface="Huawei Sans" panose="020C0503030203020204" pitchFamily="34" charset="0"/>
            </a:endParaRPr>
          </a:p>
        </p:txBody>
      </p:sp>
      <p:sp>
        <p:nvSpPr>
          <p:cNvPr id="9" name="矩形 8"/>
          <p:cNvSpPr/>
          <p:nvPr/>
        </p:nvSpPr>
        <p:spPr>
          <a:xfrm>
            <a:off x="4339059" y="4886997"/>
            <a:ext cx="3833196" cy="39350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Layer 2 link traffic report</a:t>
            </a:r>
          </a:p>
        </p:txBody>
      </p:sp>
      <p:sp>
        <p:nvSpPr>
          <p:cNvPr id="13" name="五边形 12">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a:t>
            </a: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Analysis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15"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VPN Service Analysis</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576" y="2653630"/>
            <a:ext cx="11063547" cy="2125416"/>
          </a:xfrm>
          <a:prstGeom prst="rect">
            <a:avLst/>
          </a:prstGeom>
          <a:ln w="12700">
            <a:solidFill>
              <a:schemeClr val="bg1">
                <a:lumMod val="85000"/>
              </a:schemeClr>
            </a:solidFill>
          </a:ln>
        </p:spPr>
      </p:pic>
    </p:spTree>
    <p:extLst>
      <p:ext uri="{BB962C8B-B14F-4D97-AF65-F5344CB8AC3E}">
        <p14:creationId xmlns:p14="http://schemas.microsoft.com/office/powerpoint/2010/main" val="195176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Telemetry Deployment</a:t>
            </a:r>
            <a:endParaRPr lang="en-US" dirty="0"/>
          </a:p>
        </p:txBody>
      </p:sp>
      <p:sp>
        <p:nvSpPr>
          <p:cNvPr id="3" name="文本占位符 2"/>
          <p:cNvSpPr>
            <a:spLocks noGrp="1"/>
          </p:cNvSpPr>
          <p:nvPr>
            <p:ph type="body" sz="quarter" idx="10"/>
          </p:nvPr>
        </p:nvSpPr>
        <p:spPr/>
        <p:txBody>
          <a:bodyPr/>
          <a:lstStyle/>
          <a:p>
            <a:r>
              <a:rPr lang="en-US" sz="1200" smtClean="0">
                <a:sym typeface="Huawei Sans" panose="020C0503030203020204" pitchFamily="34" charset="0"/>
              </a:rPr>
              <a:t>Telemetry, which has advantages such as large application scope and short collection period, is suitable for large-scale network O&amp;M.</a:t>
            </a:r>
          </a:p>
          <a:p>
            <a:r>
              <a:rPr lang="en-US" sz="1200" smtClean="0">
                <a:sym typeface="Huawei Sans" panose="020C0503030203020204" pitchFamily="34" charset="0"/>
              </a:rPr>
              <a:t>Static subscription: Devices function as gRPC/UDP clients and periodically report data based on the collection subscription configuration. Analyzer functions as the gRPC/UDP server, receives and processes data reported by devices, and provides an entry for users to query historical performance data.</a:t>
            </a:r>
          </a:p>
          <a:p>
            <a:r>
              <a:rPr lang="en-US" sz="1200" smtClean="0">
                <a:sym typeface="Huawei Sans" panose="020C0503030203020204" pitchFamily="34" charset="0"/>
              </a:rPr>
              <a:t>Dynamic subscription: Devices function as gRPC servers, and Analyzer functions as a gRPC client to proactively query the real-time performance data of devices. The devices return real-time performance data based on the query configuration. Analyzer provides a unified entry for users to query real-time performance data.</a:t>
            </a:r>
            <a:endParaRPr lang="en-US" sz="1200" dirty="0">
              <a:sym typeface="Huawei Sans" panose="020C0503030203020204" pitchFamily="34" charset="0"/>
            </a:endParaRPr>
          </a:p>
        </p:txBody>
      </p:sp>
      <p:sp>
        <p:nvSpPr>
          <p:cNvPr id="11" name="五边形 10">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a:t>
            </a: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Analysis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13"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VPN Service Analysis</a:t>
            </a:r>
          </a:p>
        </p:txBody>
      </p:sp>
      <p:pic>
        <p:nvPicPr>
          <p:cNvPr id="2050" name="Picture 2" descr="C:\Users\hwx580230\AppData\Roaming\eSpace_Desktop\UserData\hwx580230\imagefiles\originalImgfiles\DE0D2AC5-7136-4E7D-8574-5E2BE1855E9F.png"/>
          <p:cNvPicPr>
            <a:picLocks noChangeAspect="1" noChangeArrowheads="1"/>
          </p:cNvPicPr>
          <p:nvPr/>
        </p:nvPicPr>
        <p:blipFill rotWithShape="1">
          <a:blip r:embed="rId3">
            <a:extLst>
              <a:ext uri="{28A0092B-C50C-407E-A947-70E740481C1C}">
                <a14:useLocalDpi xmlns:a14="http://schemas.microsoft.com/office/drawing/2010/main" val="0"/>
              </a:ext>
            </a:extLst>
          </a:blip>
          <a:srcRect r="39608" b="39400"/>
          <a:stretch/>
        </p:blipFill>
        <p:spPr bwMode="auto">
          <a:xfrm>
            <a:off x="2443018" y="2781007"/>
            <a:ext cx="8704002" cy="3288006"/>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59236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Telemetry Traffic Statistics Reporting</a:t>
            </a:r>
            <a:endParaRPr lang="en-US" dirty="0"/>
          </a:p>
        </p:txBody>
      </p:sp>
      <p:sp>
        <p:nvSpPr>
          <p:cNvPr id="5" name="矩形 4"/>
          <p:cNvSpPr/>
          <p:nvPr/>
        </p:nvSpPr>
        <p:spPr bwMode="gray">
          <a:xfrm>
            <a:off x="4314793" y="4771484"/>
            <a:ext cx="3833196" cy="39350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Historical traffic data display</a:t>
            </a:r>
          </a:p>
        </p:txBody>
      </p:sp>
      <p:sp>
        <p:nvSpPr>
          <p:cNvPr id="6" name="五边形 5">
            <a:extLst>
              <a:ext uri="{FF2B5EF4-FFF2-40B4-BE49-F238E27FC236}">
                <a16:creationId xmlns:a16="http://schemas.microsoft.com/office/drawing/2014/main" xmlns="" id="{82DF22F7-C100-4255-A935-6C647DD344D3}"/>
              </a:ext>
            </a:extLst>
          </p:cNvPr>
          <p:cNvSpPr/>
          <p:nvPr/>
        </p:nvSpPr>
        <p:spPr bwMode="gray">
          <a:xfrm>
            <a:off x="8766690" y="84500"/>
            <a:ext cx="883462"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a:t>
            </a: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Analysis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燕尾形 72">
            <a:extLst>
              <a:ext uri="{FF2B5EF4-FFF2-40B4-BE49-F238E27FC236}">
                <a16:creationId xmlns:a16="http://schemas.microsoft.com/office/drawing/2014/main" xmlns="" id="{E35F7119-45B2-405E-8F0B-696084AA555E}"/>
              </a:ext>
            </a:extLst>
          </p:cNvPr>
          <p:cNvSpPr/>
          <p:nvPr/>
        </p:nvSpPr>
        <p:spPr bwMode="gray">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8" name="燕尾形 72">
            <a:extLst>
              <a:ext uri="{FF2B5EF4-FFF2-40B4-BE49-F238E27FC236}">
                <a16:creationId xmlns:a16="http://schemas.microsoft.com/office/drawing/2014/main" xmlns="" id="{E35F7119-45B2-405E-8F0B-696084AA555E}"/>
              </a:ext>
            </a:extLst>
          </p:cNvPr>
          <p:cNvSpPr/>
          <p:nvPr/>
        </p:nvSpPr>
        <p:spPr bwMode="gray">
          <a:xfrm>
            <a:off x="10470341" y="84500"/>
            <a:ext cx="127715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VPN Service Analysis</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18998" y="2120938"/>
            <a:ext cx="11154003" cy="2477277"/>
          </a:xfrm>
          <a:prstGeom prst="rect">
            <a:avLst/>
          </a:prstGeom>
          <a:ln w="12700">
            <a:solidFill>
              <a:schemeClr val="bg1">
                <a:lumMod val="85000"/>
              </a:schemeClr>
            </a:solidFill>
          </a:ln>
        </p:spPr>
      </p:pic>
      <p:sp>
        <p:nvSpPr>
          <p:cNvPr id="3" name="矩形 2"/>
          <p:cNvSpPr/>
          <p:nvPr/>
        </p:nvSpPr>
        <p:spPr bwMode="gray">
          <a:xfrm>
            <a:off x="1181685"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bwMode="gray">
          <a:xfrm>
            <a:off x="2266406"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bwMode="gray">
          <a:xfrm>
            <a:off x="3391819"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bwMode="gray">
          <a:xfrm>
            <a:off x="4518740"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bwMode="gray">
          <a:xfrm>
            <a:off x="5668683"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bwMode="gray">
          <a:xfrm>
            <a:off x="6776422"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gray">
          <a:xfrm>
            <a:off x="7884161"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bwMode="gray">
          <a:xfrm>
            <a:off x="8998153"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bwMode="gray">
          <a:xfrm>
            <a:off x="10146783" y="3812344"/>
            <a:ext cx="562708" cy="1406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06882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TWAMP Deployment</a:t>
            </a:r>
            <a:endParaRPr lang="en-US" dirty="0"/>
          </a:p>
        </p:txBody>
      </p:sp>
      <p:sp>
        <p:nvSpPr>
          <p:cNvPr id="3" name="文本占位符 2"/>
          <p:cNvSpPr>
            <a:spLocks noGrp="1"/>
          </p:cNvSpPr>
          <p:nvPr>
            <p:ph type="body" sz="quarter" idx="10"/>
          </p:nvPr>
        </p:nvSpPr>
        <p:spPr>
          <a:xfrm>
            <a:off x="6096000" y="1052514"/>
            <a:ext cx="5653088" cy="4875042"/>
          </a:xfrm>
        </p:spPr>
        <p:txBody>
          <a:bodyPr/>
          <a:lstStyle/>
          <a:p>
            <a:r>
              <a:rPr lang="en-US" sz="1600" dirty="0" smtClean="0">
                <a:sym typeface="Huawei Sans" panose="020C0503030203020204" pitchFamily="34" charset="0"/>
              </a:rPr>
              <a:t>TWAMP threshold configuration: During a TWAMP test, you need to set different levels of alarm thresholds for different indicators of different resources. If the indicator value generated by the network or service exceeds the set threshold, an alarm is triggered for quick fault locating.</a:t>
            </a:r>
          </a:p>
          <a:p>
            <a:r>
              <a:rPr lang="en-US" sz="1600" dirty="0" smtClean="0">
                <a:sym typeface="Huawei Sans" panose="020C0503030203020204" pitchFamily="34" charset="0"/>
              </a:rPr>
              <a:t>TWAMP test task deployment: TWAMP test tasks are deployed to monitor E2E network service quality and help O&amp;M personnel quickly demarcate and locate faults.</a:t>
            </a:r>
          </a:p>
          <a:p>
            <a:r>
              <a:rPr lang="en-US" sz="1600" dirty="0" smtClean="0">
                <a:sym typeface="Huawei Sans" panose="020C0503030203020204" pitchFamily="34" charset="0"/>
              </a:rPr>
              <a:t>TWAMP performance reports: By viewing TWAMP performance reports, you can intuitively learn the information and quality of each service and discover services that require special attention.</a:t>
            </a:r>
          </a:p>
          <a:p>
            <a:endParaRPr lang="en-US" altLang="zh-CN" sz="1600" dirty="0">
              <a:sym typeface="Huawei Sans" panose="020C0503030203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3436946406"/>
              </p:ext>
            </p:extLst>
          </p:nvPr>
        </p:nvGraphicFramePr>
        <p:xfrm>
          <a:off x="499857" y="1347013"/>
          <a:ext cx="5496875" cy="4511388"/>
        </p:xfrm>
        <a:graphic>
          <a:graphicData uri="http://schemas.openxmlformats.org/drawingml/2006/table">
            <a:tbl>
              <a:tblPr>
                <a:tableStyleId>{72833802-FEF1-4C79-8D5D-14CF1EAF98D9}</a:tableStyleId>
              </a:tblPr>
              <a:tblGrid>
                <a:gridCol w="1090818"/>
                <a:gridCol w="4406057"/>
              </a:tblGrid>
              <a:tr h="213708">
                <a:tc>
                  <a:txBody>
                    <a:bodyPr/>
                    <a:lstStyle/>
                    <a:p>
                      <a:pPr algn="ctr" fontAlgn="ctr"/>
                      <a:r>
                        <a:rPr lang="en-US" sz="1200" b="1" u="none" strike="noStrike" dirty="0">
                          <a:latin typeface="Huawei Sans" panose="020C0503030203020204" pitchFamily="34" charset="0"/>
                          <a:ea typeface="方正兰亭黑简体" panose="02000000000000000000" pitchFamily="2" charset="-122"/>
                          <a:sym typeface="Huawei Sans" panose="020C0503030203020204" pitchFamily="34" charset="0"/>
                        </a:rPr>
                        <a:t>Indicator</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u="none" strike="noStrike" dirty="0">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88206">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Two-way packet loss rate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Rate of lost packets to transmitted packets on a link within a period.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8206">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Two-way delay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Duration from when the source end sends a packet to the destination end to when the source end receives an acknowledgment packet from the destination end.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09">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Two-way jitter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Difference between the two-way delays of two adjacent packets with the same destination.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8206">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One-way packet loss rate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Rate of lost packets to transmitted packets on a link within a period in the source-to-destination or destination-to-source direction.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2905">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One-way delay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Duration from when the source end sends a packet to when the destination end receives the packet or from when the destination end sends an acknowledgment packet to when the source end receives the acknowledgment packet.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09">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One-way jitter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Delay variation from the source end to the destination end or from the destination end to the source end.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3509">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Number of error packets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ea typeface="方正兰亭黑简体" panose="02000000000000000000" pitchFamily="2" charset="-122"/>
                          <a:sym typeface="Huawei Sans" panose="020C0503030203020204" pitchFamily="34" charset="0"/>
                        </a:rPr>
                        <a:t>Number of error packets during data transmission.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9" name="文本框 8"/>
          <p:cNvSpPr txBox="1"/>
          <p:nvPr/>
        </p:nvSpPr>
        <p:spPr>
          <a:xfrm>
            <a:off x="1558989" y="1034275"/>
            <a:ext cx="3378611" cy="223025"/>
          </a:xfrm>
          <a:prstGeom prst="rect">
            <a:avLst/>
          </a:prstGeom>
          <a:solidFill>
            <a:srgbClr val="30B5C5"/>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 of TWAMP indicators</a:t>
            </a:r>
          </a:p>
        </p:txBody>
      </p:sp>
      <p:sp>
        <p:nvSpPr>
          <p:cNvPr id="10" name="五边形 9">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Traffic Analysis</a:t>
            </a:r>
          </a:p>
        </p:txBody>
      </p:sp>
      <p:sp>
        <p:nvSpPr>
          <p:cNvPr id="11"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Quality Analysis</a:t>
            </a:r>
          </a:p>
        </p:txBody>
      </p:sp>
      <p:sp>
        <p:nvSpPr>
          <p:cNvPr id="12"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VPN Service Analysis</a:t>
            </a:r>
          </a:p>
        </p:txBody>
      </p:sp>
    </p:spTree>
    <p:extLst>
      <p:ext uri="{BB962C8B-B14F-4D97-AF65-F5344CB8AC3E}">
        <p14:creationId xmlns:p14="http://schemas.microsoft.com/office/powerpoint/2010/main" val="20289748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bwMode="gray">
          <a:xfrm>
            <a:off x="914349" y="2623312"/>
            <a:ext cx="4957125" cy="1039650"/>
            <a:chOff x="4137369" y="2856458"/>
            <a:chExt cx="3623749" cy="641987"/>
          </a:xfrm>
        </p:grpSpPr>
        <p:pic>
          <p:nvPicPr>
            <p:cNvPr id="12" name="Picture 2"/>
            <p:cNvPicPr>
              <a:picLocks noChangeAspect="1" noChangeArrowheads="1"/>
            </p:cNvPicPr>
            <p:nvPr/>
          </p:nvPicPr>
          <p:blipFill>
            <a:blip r:embed="rId3">
              <a:duotone>
                <a:prstClr val="black"/>
                <a:srgbClr val="44546A">
                  <a:tint val="45000"/>
                  <a:satMod val="400000"/>
                </a:srgbClr>
              </a:duotone>
              <a:extLst>
                <a:ext uri="{28A0092B-C50C-407E-A947-70E740481C1C}">
                  <a14:useLocalDpi xmlns:a14="http://schemas.microsoft.com/office/drawing/2010/main" val="0"/>
                </a:ext>
              </a:extLst>
            </a:blip>
            <a:stretch>
              <a:fillRect/>
            </a:stretch>
          </p:blipFill>
          <p:spPr bwMode="gray">
            <a:xfrm flipV="1">
              <a:off x="4137369" y="2868305"/>
              <a:ext cx="3623749" cy="63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8" descr="图片 61"/>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gray">
            <a:xfrm>
              <a:off x="5062064" y="2856458"/>
              <a:ext cx="1774361" cy="633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图片 44" descr="云"/>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tretch>
            <a:fillRect/>
          </a:stretch>
        </p:blipFill>
        <p:spPr bwMode="gray">
          <a:xfrm>
            <a:off x="1948973" y="1474425"/>
            <a:ext cx="2763703" cy="1588453"/>
          </a:xfrm>
          <a:prstGeom prst="rect">
            <a:avLst/>
          </a:prstGeom>
        </p:spPr>
      </p:pic>
      <p:sp>
        <p:nvSpPr>
          <p:cNvPr id="15" name="圆柱形 14"/>
          <p:cNvSpPr/>
          <p:nvPr/>
        </p:nvSpPr>
        <p:spPr bwMode="gray">
          <a:xfrm rot="16200000" flipH="1" flipV="1">
            <a:off x="3259115" y="1516500"/>
            <a:ext cx="267591" cy="4416258"/>
          </a:xfrm>
          <a:prstGeom prst="can">
            <a:avLst>
              <a:gd name="adj" fmla="val 50857"/>
            </a:avLst>
          </a:prstGeom>
          <a:gradFill flip="none" rotWithShape="1">
            <a:gsLst>
              <a:gs pos="0">
                <a:sysClr val="window" lastClr="FFFFFF">
                  <a:lumMod val="50000"/>
                  <a:alpha val="50000"/>
                </a:sysClr>
              </a:gs>
              <a:gs pos="98000">
                <a:sysClr val="window" lastClr="FFFFFF">
                  <a:lumMod val="95000"/>
                </a:sysClr>
              </a:gs>
            </a:gsLst>
            <a:lin ang="0" scaled="1"/>
            <a:tileRect/>
          </a:gradFill>
          <a:ln w="6350" cap="flat" cmpd="sng" algn="ctr">
            <a:solidFill>
              <a:sysClr val="window" lastClr="FFFFFF">
                <a:lumMod val="85000"/>
              </a:sysClr>
            </a:solidFill>
            <a:prstDash val="solid"/>
            <a:round/>
            <a:headEnd type="none" w="med" len="med"/>
            <a:tailEnd type="none" w="med" len="med"/>
          </a:ln>
          <a:effectLst/>
          <a:scene3d>
            <a:camera prst="orthographicFront"/>
            <a:lightRig rig="flat" dir="t"/>
          </a:scene3d>
        </p:spPr>
        <p:txBody>
          <a:bodyPr wrap="square" lIns="91470" tIns="45736" rIns="91470" bIns="45736" anchor="ctr">
            <a:noAutofit/>
          </a:bodyPr>
          <a:lstStyle/>
          <a:p>
            <a:pPr algn="ctr" fontAlgn="ctr">
              <a:buClr>
                <a:srgbClr val="CC9900"/>
              </a:buClr>
              <a:buFont typeface="Wingdings" pitchFamily="2" charset="2"/>
              <a:buChar char="n"/>
              <a:defRPr/>
            </a:pPr>
            <a:endParaRPr lang="en-US" altLang="zh-CN" sz="1600"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 name="文本框 292"/>
          <p:cNvSpPr txBox="1"/>
          <p:nvPr/>
        </p:nvSpPr>
        <p:spPr bwMode="gray">
          <a:xfrm>
            <a:off x="2873738" y="3614491"/>
            <a:ext cx="1001299" cy="184708"/>
          </a:xfrm>
          <a:prstGeom prst="rect">
            <a:avLst/>
          </a:prstGeom>
          <a:noFill/>
        </p:spPr>
        <p:txBody>
          <a:bodyPr wrap="square" lIns="0" tIns="0" rIns="0" bIns="0" rtlCol="0">
            <a:noAutofit/>
          </a:bodyPr>
          <a:lstStyle/>
          <a:p>
            <a:pPr algn="ctr" fontAlgn="ctr"/>
            <a:r>
              <a:rPr kumimoji="1"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SRv6</a:t>
            </a:r>
          </a:p>
        </p:txBody>
      </p:sp>
      <p:grpSp>
        <p:nvGrpSpPr>
          <p:cNvPr id="17" name="组合 16"/>
          <p:cNvGrpSpPr/>
          <p:nvPr/>
        </p:nvGrpSpPr>
        <p:grpSpPr bwMode="gray">
          <a:xfrm flipH="1">
            <a:off x="1247184" y="3978076"/>
            <a:ext cx="4412392" cy="444515"/>
            <a:chOff x="1615254" y="3921147"/>
            <a:chExt cx="4416256" cy="444515"/>
          </a:xfrm>
        </p:grpSpPr>
        <p:sp>
          <p:nvSpPr>
            <p:cNvPr id="18" name="圆柱形 17"/>
            <p:cNvSpPr/>
            <p:nvPr/>
          </p:nvSpPr>
          <p:spPr bwMode="gray">
            <a:xfrm rot="16200000">
              <a:off x="3610323" y="1926078"/>
              <a:ext cx="426117" cy="4416256"/>
            </a:xfrm>
            <a:prstGeom prst="can">
              <a:avLst>
                <a:gd name="adj" fmla="val 50857"/>
              </a:avLst>
            </a:prstGeom>
            <a:gradFill flip="none" rotWithShape="1">
              <a:gsLst>
                <a:gs pos="0">
                  <a:sysClr val="window" lastClr="FFFFFF">
                    <a:lumMod val="75000"/>
                    <a:alpha val="40000"/>
                  </a:sysClr>
                </a:gs>
                <a:gs pos="53000">
                  <a:sysClr val="window" lastClr="FFFFFF"/>
                </a:gs>
                <a:gs pos="100000">
                  <a:sysClr val="window" lastClr="FFFFFF">
                    <a:lumMod val="50000"/>
                    <a:alpha val="40000"/>
                  </a:sysClr>
                </a:gs>
              </a:gsLst>
              <a:lin ang="0" scaled="1"/>
              <a:tileRect/>
            </a:gradFill>
            <a:ln w="9525" cap="flat" cmpd="sng" algn="ctr">
              <a:solidFill>
                <a:sysClr val="window" lastClr="FFFFFF">
                  <a:lumMod val="50000"/>
                </a:sysClr>
              </a:solid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9" name="组合 18"/>
            <p:cNvGrpSpPr/>
            <p:nvPr/>
          </p:nvGrpSpPr>
          <p:grpSpPr bwMode="gray">
            <a:xfrm flipH="1">
              <a:off x="1661901" y="4047686"/>
              <a:ext cx="4345227" cy="235989"/>
              <a:chOff x="7069332" y="3056118"/>
              <a:chExt cx="2288028" cy="583589"/>
            </a:xfrm>
            <a:solidFill>
              <a:sysClr val="window" lastClr="FFFFFF">
                <a:lumMod val="65000"/>
                <a:alpha val="43137"/>
              </a:sysClr>
            </a:solidFill>
          </p:grpSpPr>
          <p:sp>
            <p:nvSpPr>
              <p:cNvPr id="25" name="平行四边形 24"/>
              <p:cNvSpPr/>
              <p:nvPr/>
            </p:nvSpPr>
            <p:spPr bwMode="gray">
              <a:xfrm>
                <a:off x="7077882" y="3200710"/>
                <a:ext cx="2271930" cy="438997"/>
              </a:xfrm>
              <a:prstGeom prst="parallelogram">
                <a:avLst>
                  <a:gd name="adj" fmla="val 86151"/>
                </a:avLst>
              </a:prstGeom>
              <a:grp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6" name="平行四边形 25"/>
              <p:cNvSpPr/>
              <p:nvPr/>
            </p:nvSpPr>
            <p:spPr bwMode="gray">
              <a:xfrm>
                <a:off x="7069332" y="3056118"/>
                <a:ext cx="2288028" cy="438997"/>
              </a:xfrm>
              <a:prstGeom prst="parallelogram">
                <a:avLst>
                  <a:gd name="adj" fmla="val 86151"/>
                </a:avLst>
              </a:prstGeom>
              <a:grp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20" name="平行四边形 19"/>
            <p:cNvSpPr/>
            <p:nvPr/>
          </p:nvSpPr>
          <p:spPr bwMode="gray">
            <a:xfrm flipH="1">
              <a:off x="1661901" y="3983751"/>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1" name="平行四边形 20"/>
            <p:cNvSpPr/>
            <p:nvPr/>
          </p:nvSpPr>
          <p:spPr bwMode="gray">
            <a:xfrm flipH="1">
              <a:off x="1699084" y="4034232"/>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平行四边形 21"/>
            <p:cNvSpPr/>
            <p:nvPr/>
          </p:nvSpPr>
          <p:spPr bwMode="gray">
            <a:xfrm flipH="1">
              <a:off x="1742616" y="4084713"/>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 name="平行四边形 22"/>
            <p:cNvSpPr/>
            <p:nvPr/>
          </p:nvSpPr>
          <p:spPr bwMode="gray">
            <a:xfrm flipH="1">
              <a:off x="1782971" y="4135194"/>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文本框 293"/>
            <p:cNvSpPr txBox="1"/>
            <p:nvPr/>
          </p:nvSpPr>
          <p:spPr bwMode="gray">
            <a:xfrm>
              <a:off x="3332913" y="4180996"/>
              <a:ext cx="1001299" cy="184666"/>
            </a:xfrm>
            <a:prstGeom prst="rect">
              <a:avLst/>
            </a:prstGeom>
            <a:noFill/>
          </p:spPr>
          <p:txBody>
            <a:bodyPr wrap="square" lIns="0" tIns="0" rIns="0" bIns="0" rtlCol="0">
              <a:noAutofit/>
            </a:bodyPr>
            <a:lstStyle/>
            <a:p>
              <a:pPr algn="ctr" fontAlgn="ctr">
                <a:defRPr/>
              </a:pPr>
              <a:r>
                <a:rPr kumimoji="1"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Slice</a:t>
              </a:r>
            </a:p>
          </p:txBody>
        </p:sp>
      </p:grpSp>
      <p:sp>
        <p:nvSpPr>
          <p:cNvPr id="129" name="TextBox 127"/>
          <p:cNvSpPr txBox="1">
            <a:spLocks noChangeArrowheads="1"/>
          </p:cNvSpPr>
          <p:nvPr/>
        </p:nvSpPr>
        <p:spPr bwMode="gray">
          <a:xfrm>
            <a:off x="2322032" y="2357792"/>
            <a:ext cx="1039730" cy="221560"/>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Real-time visualization</a:t>
            </a:r>
          </a:p>
        </p:txBody>
      </p:sp>
      <p:sp>
        <p:nvSpPr>
          <p:cNvPr id="130" name="TextBox 127"/>
          <p:cNvSpPr txBox="1">
            <a:spLocks noChangeArrowheads="1"/>
          </p:cNvSpPr>
          <p:nvPr/>
        </p:nvSpPr>
        <p:spPr bwMode="gray">
          <a:xfrm>
            <a:off x="3250025" y="2357792"/>
            <a:ext cx="1132342" cy="221560"/>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Fault locating within minutes </a:t>
            </a:r>
          </a:p>
        </p:txBody>
      </p:sp>
      <p:pic>
        <p:nvPicPr>
          <p:cNvPr id="132"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gray">
          <a:xfrm>
            <a:off x="2694576" y="2036033"/>
            <a:ext cx="1285968" cy="233480"/>
          </a:xfrm>
          <a:prstGeom prst="rect">
            <a:avLst/>
          </a:prstGeom>
          <a:noFill/>
          <a:extLst>
            <a:ext uri="{909E8E84-426E-40DD-AFC4-6F175D3DCCD1}">
              <a14:hiddenFill xmlns:a14="http://schemas.microsoft.com/office/drawing/2010/main">
                <a:solidFill>
                  <a:srgbClr val="FFFFFF"/>
                </a:solidFill>
              </a14:hiddenFill>
            </a:ext>
          </a:extLst>
        </p:spPr>
      </p:pic>
      <p:grpSp>
        <p:nvGrpSpPr>
          <p:cNvPr id="137" name="组合 136"/>
          <p:cNvGrpSpPr/>
          <p:nvPr/>
        </p:nvGrpSpPr>
        <p:grpSpPr bwMode="gray">
          <a:xfrm>
            <a:off x="2571048" y="2721302"/>
            <a:ext cx="2207494" cy="302829"/>
            <a:chOff x="3936773" y="3113990"/>
            <a:chExt cx="2206542" cy="302667"/>
          </a:xfrm>
        </p:grpSpPr>
        <p:sp>
          <p:nvSpPr>
            <p:cNvPr id="138" name="燕尾形 137"/>
            <p:cNvSpPr/>
            <p:nvPr/>
          </p:nvSpPr>
          <p:spPr bwMode="gray">
            <a:xfrm rot="16200000" flipV="1">
              <a:off x="3960073" y="3233172"/>
              <a:ext cx="113023" cy="159624"/>
            </a:xfrm>
            <a:prstGeom prst="chevron">
              <a:avLst/>
            </a:prstGeom>
            <a:solidFill>
              <a:srgbClr val="C00000">
                <a:alpha val="40000"/>
              </a:srgb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9" name="燕尾形 138"/>
            <p:cNvSpPr/>
            <p:nvPr/>
          </p:nvSpPr>
          <p:spPr bwMode="gray">
            <a:xfrm rot="16200000" flipV="1">
              <a:off x="3960073" y="3148209"/>
              <a:ext cx="113023" cy="159624"/>
            </a:xfrm>
            <a:prstGeom prst="chevron">
              <a:avLst/>
            </a:prstGeom>
            <a:solidFill>
              <a:srgbClr val="C00000"/>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0" name="燕尾形 139"/>
            <p:cNvSpPr/>
            <p:nvPr/>
          </p:nvSpPr>
          <p:spPr bwMode="gray">
            <a:xfrm rot="5400000" flipV="1">
              <a:off x="4674276" y="3153341"/>
              <a:ext cx="113023" cy="159624"/>
            </a:xfrm>
            <a:prstGeom prst="chevron">
              <a:avLst/>
            </a:prstGeom>
            <a:solidFill>
              <a:sysClr val="window" lastClr="FFFFFF">
                <a:lumMod val="65000"/>
                <a:alpha val="40000"/>
              </a:sys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1" name="燕尾形 140"/>
            <p:cNvSpPr/>
            <p:nvPr/>
          </p:nvSpPr>
          <p:spPr bwMode="gray">
            <a:xfrm rot="5400000" flipV="1">
              <a:off x="4674276" y="3233172"/>
              <a:ext cx="113023" cy="159624"/>
            </a:xfrm>
            <a:prstGeom prst="chevron">
              <a:avLst/>
            </a:prstGeom>
            <a:solidFill>
              <a:sysClr val="window" lastClr="FFFFFF">
                <a:lumMod val="50000"/>
              </a:sys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2" name="文本框 188"/>
            <p:cNvSpPr txBox="1"/>
            <p:nvPr/>
          </p:nvSpPr>
          <p:spPr bwMode="gray">
            <a:xfrm>
              <a:off x="4057457" y="3139806"/>
              <a:ext cx="439354" cy="276851"/>
            </a:xfrm>
            <a:prstGeom prst="rect">
              <a:avLst/>
            </a:prstGeom>
            <a:noFill/>
          </p:spPr>
          <p:txBody>
            <a:bodyPr wrap="square" rtlCol="0">
              <a:noAutofit/>
            </a:bodyPr>
            <a:lstStyle/>
            <a:p>
              <a:pPr algn="ctr" defTabSz="914416"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iFIT</a:t>
              </a:r>
            </a:p>
          </p:txBody>
        </p:sp>
        <p:sp>
          <p:nvSpPr>
            <p:cNvPr id="143" name="文本框 190"/>
            <p:cNvSpPr txBox="1"/>
            <p:nvPr/>
          </p:nvSpPr>
          <p:spPr bwMode="gray">
            <a:xfrm>
              <a:off x="4784234" y="3113990"/>
              <a:ext cx="1359081" cy="276851"/>
            </a:xfrm>
            <a:prstGeom prst="rect">
              <a:avLst/>
            </a:prstGeom>
            <a:noFill/>
          </p:spPr>
          <p:txBody>
            <a:bodyPr wrap="square" rtlCol="0">
              <a:noAutofit/>
            </a:bodyPr>
            <a:lstStyle/>
            <a:p>
              <a:pPr algn="ctr" defTabSz="914416"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NETCONF/YANG</a:t>
              </a:r>
            </a:p>
          </p:txBody>
        </p:sp>
      </p:grpSp>
      <p:grpSp>
        <p:nvGrpSpPr>
          <p:cNvPr id="194" name="组合 193"/>
          <p:cNvGrpSpPr/>
          <p:nvPr/>
        </p:nvGrpSpPr>
        <p:grpSpPr bwMode="gray">
          <a:xfrm>
            <a:off x="569885" y="4474626"/>
            <a:ext cx="5764718" cy="883311"/>
            <a:chOff x="941336" y="3907522"/>
            <a:chExt cx="5877476" cy="883311"/>
          </a:xfrm>
        </p:grpSpPr>
        <p:sp>
          <p:nvSpPr>
            <p:cNvPr id="88" name="文本框 205"/>
            <p:cNvSpPr txBox="1"/>
            <p:nvPr/>
          </p:nvSpPr>
          <p:spPr bwMode="gray">
            <a:xfrm>
              <a:off x="1463067" y="4541902"/>
              <a:ext cx="842910" cy="248931"/>
            </a:xfrm>
            <a:prstGeom prst="rect">
              <a:avLst/>
            </a:prstGeom>
            <a:noFill/>
          </p:spPr>
          <p:txBody>
            <a:bodyPr wrap="square" lIns="0" tIns="0" rIns="0" bIns="0" rtlCol="0">
              <a:noAutofit/>
            </a:bodyPr>
            <a:lstStyle/>
            <a:p>
              <a:pPr algn="ctr" defTabSz="914051" fontAlgn="ctr">
                <a:defRPr/>
              </a:pP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Township/outlet</a:t>
              </a:r>
            </a:p>
          </p:txBody>
        </p:sp>
        <p:sp>
          <p:nvSpPr>
            <p:cNvPr id="89" name="文本框 195"/>
            <p:cNvSpPr txBox="1"/>
            <p:nvPr/>
          </p:nvSpPr>
          <p:spPr bwMode="gray">
            <a:xfrm>
              <a:off x="3964244" y="4541902"/>
              <a:ext cx="1384018" cy="248931"/>
            </a:xfrm>
            <a:prstGeom prst="rect">
              <a:avLst/>
            </a:prstGeom>
            <a:noFill/>
          </p:spPr>
          <p:txBody>
            <a:bodyPr wrap="square" lIns="0" tIns="0" rIns="0" bIns="0" rtlCol="0">
              <a:noAutofit/>
            </a:bodyPr>
            <a:lstStyle/>
            <a:p>
              <a:pPr algn="ctr" defTabSz="914051" fontAlgn="ctr">
                <a:defRPr/>
              </a:pP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Prefecture/Tier-1 branch</a:t>
              </a:r>
            </a:p>
          </p:txBody>
        </p:sp>
        <p:sp>
          <p:nvSpPr>
            <p:cNvPr id="90" name="文本框 203"/>
            <p:cNvSpPr txBox="1"/>
            <p:nvPr/>
          </p:nvSpPr>
          <p:spPr bwMode="gray">
            <a:xfrm>
              <a:off x="5348327" y="4541902"/>
              <a:ext cx="1167271" cy="248931"/>
            </a:xfrm>
            <a:prstGeom prst="rect">
              <a:avLst/>
            </a:prstGeom>
            <a:noFill/>
          </p:spPr>
          <p:txBody>
            <a:bodyPr wrap="square" lIns="0" tIns="0" rIns="0" bIns="0" rtlCol="0">
              <a:noAutofit/>
            </a:bodyPr>
            <a:lstStyle/>
            <a:p>
              <a:pPr algn="ctr" defTabSz="914051" fontAlgn="ctr">
                <a:defRPr/>
              </a:pP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Province/Head office</a:t>
              </a:r>
            </a:p>
          </p:txBody>
        </p:sp>
        <p:sp>
          <p:nvSpPr>
            <p:cNvPr id="91" name="文本框 204"/>
            <p:cNvSpPr txBox="1"/>
            <p:nvPr/>
          </p:nvSpPr>
          <p:spPr bwMode="gray">
            <a:xfrm>
              <a:off x="2591862" y="4541902"/>
              <a:ext cx="1155289" cy="248931"/>
            </a:xfrm>
            <a:prstGeom prst="rect">
              <a:avLst/>
            </a:prstGeom>
            <a:noFill/>
          </p:spPr>
          <p:txBody>
            <a:bodyPr wrap="square" lIns="0" tIns="0" rIns="0" bIns="0" rtlCol="0">
              <a:noAutofit/>
            </a:bodyPr>
            <a:lstStyle/>
            <a:p>
              <a:pPr algn="ctr" defTabSz="914051" fontAlgn="ctr">
                <a:defRPr/>
              </a:pP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County/Tier-2 branch</a:t>
              </a:r>
            </a:p>
          </p:txBody>
        </p:sp>
        <p:grpSp>
          <p:nvGrpSpPr>
            <p:cNvPr id="191" name="组合 190"/>
            <p:cNvGrpSpPr/>
            <p:nvPr/>
          </p:nvGrpSpPr>
          <p:grpSpPr bwMode="gray">
            <a:xfrm>
              <a:off x="1916711" y="3929441"/>
              <a:ext cx="4902101" cy="527592"/>
              <a:chOff x="1921610" y="4254309"/>
              <a:chExt cx="4902104" cy="602860"/>
            </a:xfrm>
          </p:grpSpPr>
          <p:pic>
            <p:nvPicPr>
              <p:cNvPr id="87" name="图片 86"/>
              <p:cNvPicPr>
                <a:picLocks noChangeAspect="1"/>
              </p:cNvPicPr>
              <p:nvPr/>
            </p:nvPicPr>
            <p:blipFill>
              <a:blip r:embed="rId9" cstate="email">
                <a:extLst>
                  <a:ext uri="{BEBA8EAE-BF5A-486C-A8C5-ECC9F3942E4B}">
                    <a14:imgProps xmlns:a14="http://schemas.microsoft.com/office/drawing/2010/main">
                      <a14:imgLayer r:embed="rId10">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5763866" y="4416312"/>
                <a:ext cx="694545" cy="427578"/>
              </a:xfrm>
              <a:prstGeom prst="rect">
                <a:avLst/>
              </a:prstGeom>
              <a:noFill/>
              <a:ln>
                <a:noFill/>
              </a:ln>
            </p:spPr>
          </p:pic>
          <p:sp>
            <p:nvSpPr>
              <p:cNvPr id="92" name="椭圆 91"/>
              <p:cNvSpPr/>
              <p:nvPr/>
            </p:nvSpPr>
            <p:spPr bwMode="gray">
              <a:xfrm>
                <a:off x="1921610" y="4535395"/>
                <a:ext cx="1114249" cy="278123"/>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5" name="文本框 206"/>
              <p:cNvSpPr txBox="1"/>
              <p:nvPr/>
            </p:nvSpPr>
            <p:spPr bwMode="gray">
              <a:xfrm>
                <a:off x="5996011" y="4570441"/>
                <a:ext cx="214102" cy="211011"/>
              </a:xfrm>
              <a:prstGeom prst="rect">
                <a:avLst/>
              </a:prstGeom>
              <a:noFill/>
            </p:spPr>
            <p:txBody>
              <a:bodyPr wrap="square" lIns="0" tIns="0" rIns="0" bIns="0" rtlCol="0">
                <a:noAutofit/>
              </a:bodyPr>
              <a:lstStyle>
                <a:defPPr>
                  <a:defRPr lang="en-US"/>
                </a:defPPr>
                <a:lvl1pPr algn="ctr" defTabSz="685401">
                  <a:defRPr sz="900" b="1" kern="0">
                    <a:solidFill>
                      <a:schemeClr val="bg1"/>
                    </a:solidFill>
                    <a:latin typeface="Arial" pitchFamily="34" charset="0"/>
                    <a:ea typeface="微软雅黑" pitchFamily="34" charset="-122"/>
                    <a:cs typeface="Arial" pitchFamily="34" charset="0"/>
                  </a:defRPr>
                </a:lvl1pPr>
              </a:lstStyle>
              <a:p>
                <a:pP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99" name="椭圆 98"/>
              <p:cNvSpPr/>
              <p:nvPr/>
            </p:nvSpPr>
            <p:spPr bwMode="gray">
              <a:xfrm>
                <a:off x="3262876" y="4535395"/>
                <a:ext cx="1135082" cy="278123"/>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0" name="椭圆 99"/>
              <p:cNvSpPr/>
              <p:nvPr/>
            </p:nvSpPr>
            <p:spPr bwMode="gray">
              <a:xfrm>
                <a:off x="4630139" y="4535395"/>
                <a:ext cx="999346" cy="278123"/>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22" name="图片 121"/>
              <p:cNvPicPr>
                <a:picLocks noChangeAspect="1"/>
              </p:cNvPicPr>
              <p:nvPr/>
            </p:nvPicPr>
            <p:blipFill>
              <a:blip r:embed="rId9" cstate="email">
                <a:extLst>
                  <a:ext uri="{BEBA8EAE-BF5A-486C-A8C5-ECC9F3942E4B}">
                    <a14:imgProps xmlns:a14="http://schemas.microsoft.com/office/drawing/2010/main">
                      <a14:imgLayer r:embed="rId10">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6208232" y="4254309"/>
                <a:ext cx="472816" cy="291077"/>
              </a:xfrm>
              <a:prstGeom prst="rect">
                <a:avLst/>
              </a:prstGeom>
              <a:noFill/>
              <a:ln>
                <a:noFill/>
              </a:ln>
            </p:spPr>
          </p:pic>
          <p:pic>
            <p:nvPicPr>
              <p:cNvPr id="123" name="图片 122"/>
              <p:cNvPicPr>
                <a:picLocks noChangeAspect="1"/>
              </p:cNvPicPr>
              <p:nvPr/>
            </p:nvPicPr>
            <p:blipFill>
              <a:blip r:embed="rId9" cstate="email">
                <a:extLst>
                  <a:ext uri="{BEBA8EAE-BF5A-486C-A8C5-ECC9F3942E4B}">
                    <a14:imgProps xmlns:a14="http://schemas.microsoft.com/office/drawing/2010/main">
                      <a14:imgLayer r:embed="rId10">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6263094" y="4512038"/>
                <a:ext cx="560620" cy="345131"/>
              </a:xfrm>
              <a:prstGeom prst="rect">
                <a:avLst/>
              </a:prstGeom>
              <a:noFill/>
              <a:ln>
                <a:noFill/>
              </a:ln>
            </p:spPr>
          </p:pic>
        </p:grpSp>
        <p:sp>
          <p:nvSpPr>
            <p:cNvPr id="172" name="Freeform 6"/>
            <p:cNvSpPr>
              <a:spLocks noEditPoints="1"/>
            </p:cNvSpPr>
            <p:nvPr/>
          </p:nvSpPr>
          <p:spPr bwMode="gray">
            <a:xfrm>
              <a:off x="1168723" y="3907522"/>
              <a:ext cx="254741" cy="200961"/>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60000"/>
                <a:lumOff val="40000"/>
              </a:schemeClr>
            </a:solidFill>
            <a:ln>
              <a:noFill/>
            </a:ln>
          </p:spPr>
          <p:txBody>
            <a:bodyPr vert="horz" wrap="square" lIns="121912" tIns="60956" rIns="121912" bIns="60956" numCol="1" anchor="t" anchorCtr="0" compatLnSpc="1">
              <a:prstTxWarp prst="textNoShape">
                <a:avLst/>
              </a:prstTxWarp>
              <a:noAutofit/>
            </a:bodyPr>
            <a:lstStyle/>
            <a:p>
              <a:pPr defTabSz="914277" fontAlgn="ctr">
                <a:defRPr/>
              </a:pPr>
              <a:endParaRPr lang="en-US" altLang="zh-CN"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4" name="直接连接符 173"/>
            <p:cNvCxnSpPr/>
            <p:nvPr/>
          </p:nvCxnSpPr>
          <p:spPr bwMode="gray">
            <a:xfrm flipH="1">
              <a:off x="1395858" y="4312761"/>
              <a:ext cx="158977" cy="371726"/>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75" name="8461503728169_.pic.jpg" descr="8461503728169_.pic.jpg"/>
            <p:cNvPicPr>
              <a:picLocks noChangeAspect="1"/>
            </p:cNvPicPr>
            <p:nvPr/>
          </p:nvPicPr>
          <p:blipFill>
            <a:blip r:embed="rId11" cstate="email">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bwMode="gray">
            <a:xfrm>
              <a:off x="985005" y="4196607"/>
              <a:ext cx="291334" cy="237805"/>
            </a:xfrm>
            <a:prstGeom prst="rect">
              <a:avLst/>
            </a:prstGeom>
            <a:ln w="12700" cap="flat">
              <a:noFill/>
              <a:miter lim="400000"/>
            </a:ln>
            <a:effectLst/>
          </p:spPr>
        </p:pic>
        <p:pic>
          <p:nvPicPr>
            <p:cNvPr id="176" name="Picture 24" descr="pasted-image.pdf"/>
            <p:cNvPicPr>
              <a:picLocks noChangeAspect="1"/>
            </p:cNvPicPr>
            <p:nvPr/>
          </p:nvPicPr>
          <p:blipFill>
            <a:blip r:embed="rId12" cstate="print">
              <a:duotone>
                <a:prstClr val="black"/>
                <a:schemeClr val="accent5">
                  <a:tint val="45000"/>
                  <a:satMod val="400000"/>
                </a:schemeClr>
              </a:duotone>
              <a:extLst>
                <a:ext uri="{BEBA8EAE-BF5A-486C-A8C5-ECC9F3942E4B}">
                  <a14:imgProps xmlns:a14="http://schemas.microsoft.com/office/drawing/2010/main">
                    <a14:imgLayer r:embed="rId13">
                      <a14:imgEffect>
                        <a14:artisticGlowEdges/>
                      </a14:imgEffect>
                    </a14:imgLayer>
                  </a14:imgProps>
                </a:ext>
              </a:extLst>
            </a:blip>
            <a:srcRect/>
            <a:stretch>
              <a:fillRect/>
            </a:stretch>
          </p:blipFill>
          <p:spPr bwMode="gray">
            <a:xfrm>
              <a:off x="941336" y="4535924"/>
              <a:ext cx="247467" cy="245593"/>
            </a:xfrm>
            <a:prstGeom prst="rect">
              <a:avLst/>
            </a:prstGeom>
            <a:noFill/>
            <a:ln w="9525">
              <a:noFill/>
              <a:miter lim="800000"/>
              <a:headEnd/>
              <a:tailEnd/>
            </a:ln>
          </p:spPr>
        </p:pic>
        <p:cxnSp>
          <p:nvCxnSpPr>
            <p:cNvPr id="177" name="直接连接符 176"/>
            <p:cNvCxnSpPr/>
            <p:nvPr/>
          </p:nvCxnSpPr>
          <p:spPr bwMode="gray">
            <a:xfrm>
              <a:off x="1218085" y="4679023"/>
              <a:ext cx="177770"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bwMode="gray">
            <a:xfrm flipV="1">
              <a:off x="1295032" y="4312761"/>
              <a:ext cx="456988"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normAutofit/>
          </a:bodyPr>
          <a:lstStyle/>
          <a:p>
            <a:r>
              <a:rPr lang="en-US" dirty="0" smtClean="0"/>
              <a:t>CloudWAN: Accelerating the Digital Transformation of Various Industries</a:t>
            </a:r>
            <a:endParaRPr lang="en-US" dirty="0"/>
          </a:p>
        </p:txBody>
      </p:sp>
      <p:sp>
        <p:nvSpPr>
          <p:cNvPr id="98" name="文本占位符 97"/>
          <p:cNvSpPr>
            <a:spLocks noGrp="1"/>
          </p:cNvSpPr>
          <p:nvPr>
            <p:ph type="body" sz="quarter" idx="10"/>
          </p:nvPr>
        </p:nvSpPr>
        <p:spPr bwMode="gray">
          <a:xfrm>
            <a:off x="6237609" y="1484312"/>
            <a:ext cx="5511480" cy="4443243"/>
          </a:xfrm>
        </p:spPr>
        <p:txBody>
          <a:bodyPr/>
          <a:lstStyle/>
          <a:p>
            <a:pPr>
              <a:lnSpc>
                <a:spcPct val="120000"/>
              </a:lnSpc>
            </a:pPr>
            <a:r>
              <a:rPr lang="en-US" sz="1400" dirty="0" smtClean="0">
                <a:sym typeface="Huawei Sans" panose="020C0503030203020204" pitchFamily="34" charset="0"/>
              </a:rPr>
              <a:t>CloudWAN solution advantages:</a:t>
            </a:r>
          </a:p>
          <a:p>
            <a:pPr lvl="1">
              <a:lnSpc>
                <a:spcPct val="120000"/>
              </a:lnSpc>
            </a:pPr>
            <a:r>
              <a:rPr lang="en-US" sz="1200" dirty="0" smtClean="0">
                <a:sym typeface="Huawei Sans" panose="020C0503030203020204" pitchFamily="34" charset="0"/>
              </a:rPr>
              <a:t>Service provisioning within minutes</a:t>
            </a:r>
          </a:p>
          <a:p>
            <a:pPr lvl="1">
              <a:lnSpc>
                <a:spcPct val="120000"/>
              </a:lnSpc>
            </a:pPr>
            <a:r>
              <a:rPr lang="en-US" sz="1200" dirty="0" smtClean="0">
                <a:sym typeface="Huawei Sans" panose="020C0503030203020204" pitchFamily="34" charset="0"/>
              </a:rPr>
              <a:t>Hierarchical slicing for deterministic delay</a:t>
            </a:r>
          </a:p>
          <a:p>
            <a:pPr lvl="1">
              <a:lnSpc>
                <a:spcPct val="120000"/>
              </a:lnSpc>
            </a:pPr>
            <a:r>
              <a:rPr lang="en-US" sz="1200" dirty="0" smtClean="0">
                <a:sym typeface="Huawei Sans" panose="020C0503030203020204" pitchFamily="34" charset="0"/>
              </a:rPr>
              <a:t>Hop-by-hop detection technology for real-time visualization of network-wide status</a:t>
            </a:r>
          </a:p>
          <a:p>
            <a:pPr lvl="1">
              <a:lnSpc>
                <a:spcPct val="120000"/>
              </a:lnSpc>
            </a:pPr>
            <a:r>
              <a:rPr lang="en-US" sz="1200" dirty="0" smtClean="0">
                <a:sym typeface="Huawei Sans" panose="020C0503030203020204" pitchFamily="34" charset="0"/>
              </a:rPr>
              <a:t>...</a:t>
            </a:r>
          </a:p>
          <a:p>
            <a:pPr>
              <a:lnSpc>
                <a:spcPct val="120000"/>
              </a:lnSpc>
            </a:pPr>
            <a:r>
              <a:rPr lang="en-US" sz="1400" dirty="0" err="1" smtClean="0">
                <a:sym typeface="Huawei Sans" panose="020C0503030203020204" pitchFamily="34" charset="0"/>
              </a:rPr>
              <a:t>CloudWAN</a:t>
            </a:r>
            <a:r>
              <a:rPr lang="en-US" sz="1400" dirty="0" smtClean="0">
                <a:sym typeface="Huawei Sans" panose="020C0503030203020204" pitchFamily="34" charset="0"/>
              </a:rPr>
              <a:t> solution components</a:t>
            </a:r>
          </a:p>
          <a:p>
            <a:pPr lvl="1">
              <a:lnSpc>
                <a:spcPct val="120000"/>
              </a:lnSpc>
            </a:pPr>
            <a:r>
              <a:rPr lang="en-US" sz="1200" dirty="0" err="1" smtClean="0">
                <a:sym typeface="Huawei Sans" panose="020C0503030203020204" pitchFamily="34" charset="0"/>
              </a:rPr>
              <a:t>iMaster</a:t>
            </a:r>
            <a:r>
              <a:rPr lang="en-US" sz="1200" dirty="0" smtClean="0">
                <a:sym typeface="Huawei Sans" panose="020C0503030203020204" pitchFamily="34" charset="0"/>
              </a:rPr>
              <a:t> NCE-IP: implements centralized management, control, and analysis of the entire network. It enables resource </a:t>
            </a:r>
            <a:r>
              <a:rPr lang="en-US" sz="1200" dirty="0" err="1" smtClean="0">
                <a:sym typeface="Huawei Sans" panose="020C0503030203020204" pitchFamily="34" charset="0"/>
              </a:rPr>
              <a:t>cloudification</a:t>
            </a:r>
            <a:r>
              <a:rPr lang="en-US" sz="1200" dirty="0" smtClean="0">
                <a:sym typeface="Huawei Sans" panose="020C0503030203020204" pitchFamily="34" charset="0"/>
              </a:rPr>
              <a:t>, full-lifecycle automation, and data analysis-driven intelligent closed-loop management based on business and service intents. Moreover, it provides open network APIs for fast integration with IT systems.</a:t>
            </a:r>
          </a:p>
          <a:p>
            <a:pPr lvl="1">
              <a:lnSpc>
                <a:spcPct val="120000"/>
              </a:lnSpc>
            </a:pPr>
            <a:r>
              <a:rPr lang="en-US" sz="1200" dirty="0" err="1" smtClean="0">
                <a:sym typeface="Huawei Sans" panose="020C0503030203020204" pitchFamily="34" charset="0"/>
              </a:rPr>
              <a:t>NetEngine</a:t>
            </a:r>
            <a:r>
              <a:rPr lang="en-US" sz="1200" dirty="0" smtClean="0">
                <a:sym typeface="Huawei Sans" panose="020C0503030203020204" pitchFamily="34" charset="0"/>
              </a:rPr>
              <a:t> series intelligent routers: adopt the flexible, open, and efficient SDN architecture and provide large capacity and high reliability. They are easy to maintain and energy conserving.</a:t>
            </a:r>
          </a:p>
          <a:p>
            <a:pPr lvl="1">
              <a:lnSpc>
                <a:spcPct val="120000"/>
              </a:lnSpc>
            </a:pPr>
            <a:endParaRPr lang="en-US" altLang="zh-CN" sz="1200" dirty="0">
              <a:sym typeface="Huawei Sans" panose="020C0503030203020204" pitchFamily="34" charset="0"/>
            </a:endParaRPr>
          </a:p>
        </p:txBody>
      </p:sp>
      <p:pic>
        <p:nvPicPr>
          <p:cNvPr id="154" name="Picture 12" descr="E:\2016.01\1.12 扁平化图标\蓝色\AR-蓝色最新-40.png"/>
          <p:cNvPicPr>
            <a:picLocks noChangeAspect="1" noChangeArrowheads="1"/>
          </p:cNvPicPr>
          <p:nvPr/>
        </p:nvPicPr>
        <p:blipFill>
          <a:blip r:embed="rId14" cstate="print"/>
          <a:srcRect/>
          <a:stretch>
            <a:fillRect/>
          </a:stretch>
        </p:blipFill>
        <p:spPr bwMode="gray">
          <a:xfrm>
            <a:off x="1297849" y="4743946"/>
            <a:ext cx="262612" cy="214864"/>
          </a:xfrm>
          <a:prstGeom prst="rect">
            <a:avLst/>
          </a:prstGeom>
          <a:noFill/>
        </p:spPr>
      </p:pic>
      <p:pic>
        <p:nvPicPr>
          <p:cNvPr id="155" name="Picture 12" descr="E:\2016.01\1.12 扁平化图标\蓝色\AR-蓝色最新-40.png"/>
          <p:cNvPicPr>
            <a:picLocks noChangeAspect="1" noChangeArrowheads="1"/>
          </p:cNvPicPr>
          <p:nvPr/>
        </p:nvPicPr>
        <p:blipFill>
          <a:blip r:embed="rId14" cstate="print"/>
          <a:srcRect/>
          <a:stretch>
            <a:fillRect/>
          </a:stretch>
        </p:blipFill>
        <p:spPr bwMode="gray">
          <a:xfrm>
            <a:off x="2619420" y="4743946"/>
            <a:ext cx="262612" cy="214864"/>
          </a:xfrm>
          <a:prstGeom prst="rect">
            <a:avLst/>
          </a:prstGeom>
          <a:noFill/>
        </p:spPr>
      </p:pic>
      <p:pic>
        <p:nvPicPr>
          <p:cNvPr id="156" name="Picture 12" descr="E:\2016.01\1.12 扁平化图标\蓝色\AR-蓝色最新-40.png"/>
          <p:cNvPicPr>
            <a:picLocks noChangeAspect="1" noChangeArrowheads="1"/>
          </p:cNvPicPr>
          <p:nvPr/>
        </p:nvPicPr>
        <p:blipFill>
          <a:blip r:embed="rId14" cstate="print"/>
          <a:srcRect/>
          <a:stretch>
            <a:fillRect/>
          </a:stretch>
        </p:blipFill>
        <p:spPr bwMode="gray">
          <a:xfrm>
            <a:off x="3950920" y="4743946"/>
            <a:ext cx="262612" cy="214864"/>
          </a:xfrm>
          <a:prstGeom prst="rect">
            <a:avLst/>
          </a:prstGeom>
          <a:noFill/>
        </p:spPr>
      </p:pic>
      <p:pic>
        <p:nvPicPr>
          <p:cNvPr id="159" name="Picture 12" descr="E:\2016.01\1.12 扁平化图标\蓝色\AR-蓝色最新-40.png"/>
          <p:cNvPicPr>
            <a:picLocks noChangeAspect="1" noChangeArrowheads="1"/>
          </p:cNvPicPr>
          <p:nvPr/>
        </p:nvPicPr>
        <p:blipFill>
          <a:blip r:embed="rId14" cstate="print"/>
          <a:srcRect/>
          <a:stretch>
            <a:fillRect/>
          </a:stretch>
        </p:blipFill>
        <p:spPr bwMode="gray">
          <a:xfrm>
            <a:off x="5108995" y="4743946"/>
            <a:ext cx="262612" cy="214864"/>
          </a:xfrm>
          <a:prstGeom prst="rect">
            <a:avLst/>
          </a:prstGeom>
          <a:noFill/>
        </p:spPr>
      </p:pic>
    </p:spTree>
    <p:extLst>
      <p:ext uri="{BB962C8B-B14F-4D97-AF65-F5344CB8AC3E}">
        <p14:creationId xmlns:p14="http://schemas.microsoft.com/office/powerpoint/2010/main" val="55248858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VPN Service Analysis and Assurance</a:t>
            </a:r>
            <a:endParaRPr lang="en-US" dirty="0"/>
          </a:p>
        </p:txBody>
      </p:sp>
      <p:sp>
        <p:nvSpPr>
          <p:cNvPr id="3" name="文本占位符 2"/>
          <p:cNvSpPr>
            <a:spLocks noGrp="1"/>
          </p:cNvSpPr>
          <p:nvPr>
            <p:ph type="body" sz="quarter" idx="10"/>
          </p:nvPr>
        </p:nvSpPr>
        <p:spPr bwMode="gray">
          <a:xfrm>
            <a:off x="6053918" y="1052514"/>
            <a:ext cx="5695169" cy="4875042"/>
          </a:xfrm>
        </p:spPr>
        <p:txBody>
          <a:bodyPr/>
          <a:lstStyle/>
          <a:p>
            <a:pPr>
              <a:lnSpc>
                <a:spcPct val="120000"/>
              </a:lnSpc>
            </a:pPr>
            <a:r>
              <a:rPr lang="en-US" sz="1600" smtClean="0">
                <a:sym typeface="Huawei Sans" panose="020C0503030203020204" pitchFamily="34" charset="0"/>
              </a:rPr>
              <a:t>The controller uses iFIT to implement proactive service SLA visualization and awareness and can proactively and quickly demarcate and locate faults, ensuring user experience.</a:t>
            </a:r>
          </a:p>
          <a:p>
            <a:pPr lvl="1">
              <a:lnSpc>
                <a:spcPct val="120000"/>
              </a:lnSpc>
            </a:pPr>
            <a:r>
              <a:rPr lang="en-US" sz="1400" smtClean="0">
                <a:sym typeface="Huawei Sans" panose="020C0503030203020204" pitchFamily="34" charset="0"/>
              </a:rPr>
              <a:t>E2E mode: After the ingress (for example, PE1) of a VPN service is specified for iFIT E2E measurement initiation, PE1 inserts the iFIT E2E measurement header into the VPN service flow destined for PE2. PE1 and PE2 report the detection results respectively, and NCE computes and displays the E2E SLA.</a:t>
            </a:r>
          </a:p>
          <a:p>
            <a:pPr lvl="1">
              <a:lnSpc>
                <a:spcPct val="120000"/>
              </a:lnSpc>
            </a:pPr>
            <a:r>
              <a:rPr lang="en-US" sz="1400" smtClean="0">
                <a:sym typeface="Huawei Sans" panose="020C0503030203020204" pitchFamily="34" charset="0"/>
              </a:rPr>
              <a:t>Hop-by-hop mode: For a VPN service with deteriorated quality, the system automatically triggers iFIT hop-by-hop measurement on the service ingress (for example, PE1). PE1 inserts the iFIT hop-by-hop measurement header into the VPN service flow destined for PE2, devices report the measurement results hop by hop, and NCE displays the nodes/links that cause poor service quality.</a:t>
            </a:r>
            <a:endParaRPr lang="en-US" sz="1400" dirty="0">
              <a:sym typeface="Huawei Sans" panose="020C0503030203020204" pitchFamily="34" charset="0"/>
            </a:endParaRPr>
          </a:p>
        </p:txBody>
      </p:sp>
      <p:pic>
        <p:nvPicPr>
          <p:cNvPr id="53" name="图片 52"/>
          <p:cNvPicPr>
            <a:picLocks noChangeAspect="1"/>
          </p:cNvPicPr>
          <p:nvPr/>
        </p:nvPicPr>
        <p:blipFill>
          <a:blip r:embed="rId3"/>
          <a:stretch>
            <a:fillRect/>
          </a:stretch>
        </p:blipFill>
        <p:spPr bwMode="gray">
          <a:xfrm>
            <a:off x="2787881" y="1529521"/>
            <a:ext cx="536494" cy="438950"/>
          </a:xfrm>
          <a:prstGeom prst="rect">
            <a:avLst/>
          </a:prstGeom>
        </p:spPr>
      </p:pic>
      <p:sp>
        <p:nvSpPr>
          <p:cNvPr id="54" name="文本框 53"/>
          <p:cNvSpPr txBox="1"/>
          <p:nvPr/>
        </p:nvSpPr>
        <p:spPr bwMode="gray">
          <a:xfrm>
            <a:off x="1637129" y="1592100"/>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55" name="图片 54">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25925" y="2764008"/>
            <a:ext cx="315554" cy="258754"/>
          </a:xfrm>
          <a:prstGeom prst="rect">
            <a:avLst/>
          </a:prstGeom>
        </p:spPr>
      </p:pic>
      <p:pic>
        <p:nvPicPr>
          <p:cNvPr id="56" name="图片 55">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293841" y="2764008"/>
            <a:ext cx="315554" cy="258754"/>
          </a:xfrm>
          <a:prstGeom prst="rect">
            <a:avLst/>
          </a:prstGeom>
        </p:spPr>
      </p:pic>
      <p:pic>
        <p:nvPicPr>
          <p:cNvPr id="57" name="图片 56">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61757" y="2764008"/>
            <a:ext cx="315554" cy="258754"/>
          </a:xfrm>
          <a:prstGeom prst="rect">
            <a:avLst/>
          </a:prstGeom>
        </p:spPr>
      </p:pic>
      <p:pic>
        <p:nvPicPr>
          <p:cNvPr id="58" name="图片 57">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029673" y="2764008"/>
            <a:ext cx="315554" cy="258754"/>
          </a:xfrm>
          <a:prstGeom prst="rect">
            <a:avLst/>
          </a:prstGeom>
        </p:spPr>
      </p:pic>
      <p:pic>
        <p:nvPicPr>
          <p:cNvPr id="59" name="图片 58">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25925" y="3693157"/>
            <a:ext cx="315554" cy="258754"/>
          </a:xfrm>
          <a:prstGeom prst="rect">
            <a:avLst/>
          </a:prstGeom>
        </p:spPr>
      </p:pic>
      <p:pic>
        <p:nvPicPr>
          <p:cNvPr id="60" name="图片 59">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293841" y="3693157"/>
            <a:ext cx="315554" cy="258754"/>
          </a:xfrm>
          <a:prstGeom prst="rect">
            <a:avLst/>
          </a:prstGeom>
        </p:spPr>
      </p:pic>
      <p:pic>
        <p:nvPicPr>
          <p:cNvPr id="61" name="图片 60">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61757" y="3693157"/>
            <a:ext cx="315554" cy="258754"/>
          </a:xfrm>
          <a:prstGeom prst="rect">
            <a:avLst/>
          </a:prstGeom>
        </p:spPr>
      </p:pic>
      <p:pic>
        <p:nvPicPr>
          <p:cNvPr id="62" name="图片 61">
            <a:extLst>
              <a:ext uri="{FF2B5EF4-FFF2-40B4-BE49-F238E27FC236}">
                <a16:creationId xmlns:a16="http://schemas.microsoft.com/office/drawing/2014/main" xmlns="" id="{00D9E19B-FC52-428A-BD18-D28EA6F8951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029673" y="3693157"/>
            <a:ext cx="315554" cy="258754"/>
          </a:xfrm>
          <a:prstGeom prst="rect">
            <a:avLst/>
          </a:prstGeom>
        </p:spPr>
      </p:pic>
      <p:cxnSp>
        <p:nvCxnSpPr>
          <p:cNvPr id="63" name="直接连接符 62"/>
          <p:cNvCxnSpPr>
            <a:stCxn id="55" idx="3"/>
            <a:endCxn id="56" idx="1"/>
          </p:cNvCxnSpPr>
          <p:nvPr/>
        </p:nvCxnSpPr>
        <p:spPr bwMode="gray">
          <a:xfrm>
            <a:off x="1241479" y="28933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6" idx="3"/>
            <a:endCxn id="57" idx="1"/>
          </p:cNvCxnSpPr>
          <p:nvPr/>
        </p:nvCxnSpPr>
        <p:spPr bwMode="gray">
          <a:xfrm>
            <a:off x="2609395" y="28933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7" idx="3"/>
            <a:endCxn id="58" idx="1"/>
          </p:cNvCxnSpPr>
          <p:nvPr/>
        </p:nvCxnSpPr>
        <p:spPr bwMode="gray">
          <a:xfrm>
            <a:off x="3977311" y="2893385"/>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9" idx="3"/>
            <a:endCxn id="60" idx="1"/>
          </p:cNvCxnSpPr>
          <p:nvPr/>
        </p:nvCxnSpPr>
        <p:spPr bwMode="gray">
          <a:xfrm>
            <a:off x="1241479" y="3822534"/>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0" idx="3"/>
            <a:endCxn id="61" idx="1"/>
          </p:cNvCxnSpPr>
          <p:nvPr/>
        </p:nvCxnSpPr>
        <p:spPr bwMode="gray">
          <a:xfrm>
            <a:off x="2609395" y="3822534"/>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1" idx="3"/>
            <a:endCxn id="62" idx="1"/>
          </p:cNvCxnSpPr>
          <p:nvPr/>
        </p:nvCxnSpPr>
        <p:spPr bwMode="gray">
          <a:xfrm>
            <a:off x="3977311" y="3822534"/>
            <a:ext cx="1052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5" idx="2"/>
            <a:endCxn id="59" idx="0"/>
          </p:cNvCxnSpPr>
          <p:nvPr/>
        </p:nvCxnSpPr>
        <p:spPr bwMode="gray">
          <a:xfrm>
            <a:off x="1083702" y="3022762"/>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6" idx="2"/>
            <a:endCxn id="60" idx="0"/>
          </p:cNvCxnSpPr>
          <p:nvPr/>
        </p:nvCxnSpPr>
        <p:spPr bwMode="gray">
          <a:xfrm>
            <a:off x="2451618" y="3022762"/>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7" idx="2"/>
            <a:endCxn id="61" idx="0"/>
          </p:cNvCxnSpPr>
          <p:nvPr/>
        </p:nvCxnSpPr>
        <p:spPr bwMode="gray">
          <a:xfrm>
            <a:off x="3819534" y="3022762"/>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58" idx="2"/>
            <a:endCxn id="62" idx="0"/>
          </p:cNvCxnSpPr>
          <p:nvPr/>
        </p:nvCxnSpPr>
        <p:spPr bwMode="gray">
          <a:xfrm>
            <a:off x="5187450" y="3022762"/>
            <a:ext cx="0" cy="6703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840687" y="2495494"/>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76" name="文本框 75"/>
          <p:cNvSpPr txBox="1"/>
          <p:nvPr/>
        </p:nvSpPr>
        <p:spPr bwMode="gray">
          <a:xfrm>
            <a:off x="4944435" y="2495494"/>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7" name="文本框 76"/>
          <p:cNvSpPr txBox="1"/>
          <p:nvPr/>
        </p:nvSpPr>
        <p:spPr bwMode="gray">
          <a:xfrm>
            <a:off x="840687" y="3986704"/>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8" name="文本框 77"/>
          <p:cNvSpPr txBox="1"/>
          <p:nvPr/>
        </p:nvSpPr>
        <p:spPr bwMode="gray">
          <a:xfrm>
            <a:off x="2257494" y="3986704"/>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9" name="文本框 78"/>
          <p:cNvSpPr txBox="1"/>
          <p:nvPr/>
        </p:nvSpPr>
        <p:spPr bwMode="gray">
          <a:xfrm>
            <a:off x="3625410" y="3986704"/>
            <a:ext cx="38824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80" name="文本框 79"/>
          <p:cNvSpPr txBox="1"/>
          <p:nvPr/>
        </p:nvSpPr>
        <p:spPr bwMode="gray">
          <a:xfrm>
            <a:off x="4944435" y="3986704"/>
            <a:ext cx="48603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PE4</a:t>
            </a:r>
          </a:p>
        </p:txBody>
      </p:sp>
      <p:cxnSp>
        <p:nvCxnSpPr>
          <p:cNvPr id="83" name="直接连接符 82"/>
          <p:cNvCxnSpPr/>
          <p:nvPr/>
        </p:nvCxnSpPr>
        <p:spPr bwMode="gray">
          <a:xfrm>
            <a:off x="877962" y="4717389"/>
            <a:ext cx="720000"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84" name="文本框 83"/>
          <p:cNvSpPr txBox="1"/>
          <p:nvPr/>
        </p:nvSpPr>
        <p:spPr bwMode="gray">
          <a:xfrm>
            <a:off x="1664617" y="4560267"/>
            <a:ext cx="138371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Service traffic</a:t>
            </a:r>
          </a:p>
        </p:txBody>
      </p:sp>
      <p:sp>
        <p:nvSpPr>
          <p:cNvPr id="85" name="文本框 84"/>
          <p:cNvSpPr txBox="1"/>
          <p:nvPr/>
        </p:nvSpPr>
        <p:spPr bwMode="gray">
          <a:xfrm>
            <a:off x="3907360" y="1835633"/>
            <a:ext cx="67678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Delay</a:t>
            </a:r>
          </a:p>
        </p:txBody>
      </p:sp>
      <p:cxnSp>
        <p:nvCxnSpPr>
          <p:cNvPr id="86" name="Straight Connector 526">
            <a:extLst>
              <a:ext uri="{FF2B5EF4-FFF2-40B4-BE49-F238E27FC236}">
                <a16:creationId xmlns="" xmlns:a16="http://schemas.microsoft.com/office/drawing/2014/main" id="{10FAA0A6-F477-49FC-A05A-1F577F307F67}"/>
              </a:ext>
            </a:extLst>
          </p:cNvPr>
          <p:cNvCxnSpPr>
            <a:cxnSpLocks/>
            <a:stCxn id="55" idx="3"/>
            <a:endCxn id="53" idx="2"/>
          </p:cNvCxnSpPr>
          <p:nvPr/>
        </p:nvCxnSpPr>
        <p:spPr bwMode="gray">
          <a:xfrm flipV="1">
            <a:off x="1241479" y="1968471"/>
            <a:ext cx="1814649" cy="924914"/>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cxnSp>
        <p:nvCxnSpPr>
          <p:cNvPr id="88" name="Straight Connector 526">
            <a:extLst>
              <a:ext uri="{FF2B5EF4-FFF2-40B4-BE49-F238E27FC236}">
                <a16:creationId xmlns="" xmlns:a16="http://schemas.microsoft.com/office/drawing/2014/main" id="{10FAA0A6-F477-49FC-A05A-1F577F307F67}"/>
              </a:ext>
            </a:extLst>
          </p:cNvPr>
          <p:cNvCxnSpPr>
            <a:cxnSpLocks/>
            <a:stCxn id="58" idx="1"/>
            <a:endCxn id="53" idx="2"/>
          </p:cNvCxnSpPr>
          <p:nvPr/>
        </p:nvCxnSpPr>
        <p:spPr bwMode="gray">
          <a:xfrm flipH="1" flipV="1">
            <a:off x="3056128" y="1968471"/>
            <a:ext cx="1973545" cy="924914"/>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cxnSp>
        <p:nvCxnSpPr>
          <p:cNvPr id="89" name="Straight Connector 526">
            <a:extLst>
              <a:ext uri="{FF2B5EF4-FFF2-40B4-BE49-F238E27FC236}">
                <a16:creationId xmlns="" xmlns:a16="http://schemas.microsoft.com/office/drawing/2014/main" id="{10FAA0A6-F477-49FC-A05A-1F577F307F67}"/>
              </a:ext>
            </a:extLst>
          </p:cNvPr>
          <p:cNvCxnSpPr>
            <a:cxnSpLocks/>
            <a:stCxn id="56" idx="0"/>
            <a:endCxn id="53" idx="2"/>
          </p:cNvCxnSpPr>
          <p:nvPr/>
        </p:nvCxnSpPr>
        <p:spPr bwMode="gray">
          <a:xfrm flipV="1">
            <a:off x="2451618" y="1968471"/>
            <a:ext cx="604510" cy="795537"/>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cxnSp>
        <p:nvCxnSpPr>
          <p:cNvPr id="90" name="Straight Connector 526">
            <a:extLst>
              <a:ext uri="{FF2B5EF4-FFF2-40B4-BE49-F238E27FC236}">
                <a16:creationId xmlns="" xmlns:a16="http://schemas.microsoft.com/office/drawing/2014/main" id="{10FAA0A6-F477-49FC-A05A-1F577F307F67}"/>
              </a:ext>
            </a:extLst>
          </p:cNvPr>
          <p:cNvCxnSpPr>
            <a:cxnSpLocks/>
          </p:cNvCxnSpPr>
          <p:nvPr/>
        </p:nvCxnSpPr>
        <p:spPr bwMode="gray">
          <a:xfrm>
            <a:off x="840687" y="3070075"/>
            <a:ext cx="4675173" cy="0"/>
          </a:xfrm>
          <a:prstGeom prst="line">
            <a:avLst/>
          </a:prstGeom>
          <a:solidFill>
            <a:schemeClr val="accent1"/>
          </a:solidFill>
          <a:ln w="28575" cap="flat" cmpd="sng" algn="ctr">
            <a:solidFill>
              <a:srgbClr val="30B5C5"/>
            </a:solidFill>
            <a:prstDash val="solid"/>
            <a:round/>
            <a:headEnd type="none" w="med" len="med"/>
            <a:tailEnd type="triangle" w="med" len="med"/>
          </a:ln>
          <a:effectLst/>
        </p:spPr>
      </p:cxnSp>
      <p:cxnSp>
        <p:nvCxnSpPr>
          <p:cNvPr id="92" name="Straight Connector 526">
            <a:extLst>
              <a:ext uri="{FF2B5EF4-FFF2-40B4-BE49-F238E27FC236}">
                <a16:creationId xmlns="" xmlns:a16="http://schemas.microsoft.com/office/drawing/2014/main" id="{10FAA0A6-F477-49FC-A05A-1F577F307F67}"/>
              </a:ext>
            </a:extLst>
          </p:cNvPr>
          <p:cNvCxnSpPr>
            <a:cxnSpLocks/>
            <a:stCxn id="57" idx="0"/>
            <a:endCxn id="53" idx="2"/>
          </p:cNvCxnSpPr>
          <p:nvPr/>
        </p:nvCxnSpPr>
        <p:spPr bwMode="gray">
          <a:xfrm flipH="1" flipV="1">
            <a:off x="3056128" y="1968471"/>
            <a:ext cx="763406" cy="795537"/>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sp>
        <p:nvSpPr>
          <p:cNvPr id="97" name="椭圆 96"/>
          <p:cNvSpPr/>
          <p:nvPr/>
        </p:nvSpPr>
        <p:spPr bwMode="gray">
          <a:xfrm>
            <a:off x="1421042" y="2520341"/>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8" name="椭圆 97"/>
          <p:cNvSpPr/>
          <p:nvPr/>
        </p:nvSpPr>
        <p:spPr bwMode="gray">
          <a:xfrm>
            <a:off x="4628881" y="2520341"/>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9" name="椭圆 98"/>
          <p:cNvSpPr/>
          <p:nvPr/>
        </p:nvSpPr>
        <p:spPr bwMode="gray">
          <a:xfrm>
            <a:off x="4179229" y="2301887"/>
            <a:ext cx="258082" cy="258082"/>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0" name="椭圆 99"/>
          <p:cNvSpPr/>
          <p:nvPr/>
        </p:nvSpPr>
        <p:spPr bwMode="gray">
          <a:xfrm>
            <a:off x="3337473" y="2301887"/>
            <a:ext cx="258082" cy="258082"/>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1" name="椭圆 100"/>
          <p:cNvSpPr/>
          <p:nvPr/>
        </p:nvSpPr>
        <p:spPr bwMode="gray">
          <a:xfrm>
            <a:off x="2585606" y="2301887"/>
            <a:ext cx="258082" cy="258082"/>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2" name="椭圆 101"/>
          <p:cNvSpPr/>
          <p:nvPr/>
        </p:nvSpPr>
        <p:spPr bwMode="gray">
          <a:xfrm>
            <a:off x="1859256" y="2301887"/>
            <a:ext cx="258082" cy="258082"/>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3" name="椭圆 102"/>
          <p:cNvSpPr/>
          <p:nvPr/>
        </p:nvSpPr>
        <p:spPr bwMode="gray">
          <a:xfrm>
            <a:off x="1157885" y="4876640"/>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04" name="文本框 103"/>
          <p:cNvSpPr txBox="1"/>
          <p:nvPr/>
        </p:nvSpPr>
        <p:spPr bwMode="gray">
          <a:xfrm>
            <a:off x="1683470" y="4853928"/>
            <a:ext cx="3837910" cy="307777"/>
          </a:xfrm>
          <a:prstGeom prst="rect">
            <a:avLst/>
          </a:prstGeom>
          <a:noFill/>
        </p:spPr>
        <p:txBody>
          <a:bodyPr wrap="square" rtlCol="0">
            <a:noAutofit/>
          </a:bodyPr>
          <a:lstStyle/>
          <a:p>
            <a:pP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iFIT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E2E measurement</a:t>
            </a:r>
          </a:p>
        </p:txBody>
      </p:sp>
      <p:sp>
        <p:nvSpPr>
          <p:cNvPr id="105" name="椭圆 104"/>
          <p:cNvSpPr/>
          <p:nvPr/>
        </p:nvSpPr>
        <p:spPr bwMode="gray">
          <a:xfrm>
            <a:off x="1171530" y="5203260"/>
            <a:ext cx="258082" cy="258082"/>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6" name="文本框 105"/>
          <p:cNvSpPr txBox="1"/>
          <p:nvPr/>
        </p:nvSpPr>
        <p:spPr bwMode="gray">
          <a:xfrm>
            <a:off x="1676600" y="5179563"/>
            <a:ext cx="281038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iFIT hop-by-hop measurement</a:t>
            </a:r>
          </a:p>
        </p:txBody>
      </p:sp>
      <p:cxnSp>
        <p:nvCxnSpPr>
          <p:cNvPr id="108" name="直接连接符 107"/>
          <p:cNvCxnSpPr/>
          <p:nvPr/>
        </p:nvCxnSpPr>
        <p:spPr bwMode="gray">
          <a:xfrm>
            <a:off x="982980" y="5637003"/>
            <a:ext cx="720000" cy="0"/>
          </a:xfrm>
          <a:prstGeom prst="line">
            <a:avLst/>
          </a:prstGeom>
          <a:solidFill>
            <a:schemeClr val="accent1"/>
          </a:solidFill>
          <a:ln w="28575" cap="flat" cmpd="sng" algn="ctr">
            <a:solidFill>
              <a:srgbClr val="FCC800"/>
            </a:solidFill>
            <a:prstDash val="sysDash"/>
            <a:round/>
            <a:headEnd type="none" w="med" len="med"/>
            <a:tailEnd type="none" w="med" len="med"/>
          </a:ln>
          <a:effectLst/>
        </p:spPr>
      </p:cxnSp>
      <p:sp>
        <p:nvSpPr>
          <p:cNvPr id="109" name="文本框 108"/>
          <p:cNvSpPr txBox="1"/>
          <p:nvPr/>
        </p:nvSpPr>
        <p:spPr bwMode="gray">
          <a:xfrm>
            <a:off x="1676600" y="5471909"/>
            <a:ext cx="447430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Data reporting within seconds through telemetry</a:t>
            </a:r>
          </a:p>
        </p:txBody>
      </p:sp>
      <p:sp>
        <p:nvSpPr>
          <p:cNvPr id="87" name="五边形 86">
            <a:extLst>
              <a:ext uri="{FF2B5EF4-FFF2-40B4-BE49-F238E27FC236}">
                <a16:creationId xmlns:a16="http://schemas.microsoft.com/office/drawing/2014/main" xmlns="" id="{82DF22F7-C100-4255-A935-6C647DD344D3}"/>
              </a:ext>
            </a:extLst>
          </p:cNvPr>
          <p:cNvSpPr/>
          <p:nvPr/>
        </p:nvSpPr>
        <p:spPr bwMode="gray">
          <a:xfrm>
            <a:off x="8766690" y="84500"/>
            <a:ext cx="88346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Traffic Analysis</a:t>
            </a:r>
          </a:p>
        </p:txBody>
      </p:sp>
      <p:sp>
        <p:nvSpPr>
          <p:cNvPr id="91" name="燕尾形 72">
            <a:extLst>
              <a:ext uri="{FF2B5EF4-FFF2-40B4-BE49-F238E27FC236}">
                <a16:creationId xmlns:a16="http://schemas.microsoft.com/office/drawing/2014/main" xmlns="" id="{E35F7119-45B2-405E-8F0B-696084AA555E}"/>
              </a:ext>
            </a:extLst>
          </p:cNvPr>
          <p:cNvSpPr/>
          <p:nvPr/>
        </p:nvSpPr>
        <p:spPr bwMode="gray">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93" name="燕尾形 72">
            <a:extLst>
              <a:ext uri="{FF2B5EF4-FFF2-40B4-BE49-F238E27FC236}">
                <a16:creationId xmlns:a16="http://schemas.microsoft.com/office/drawing/2014/main" xmlns="" id="{E35F7119-45B2-405E-8F0B-696084AA555E}"/>
              </a:ext>
            </a:extLst>
          </p:cNvPr>
          <p:cNvSpPr/>
          <p:nvPr/>
        </p:nvSpPr>
        <p:spPr bwMode="gray">
          <a:xfrm>
            <a:off x="10470341" y="84500"/>
            <a:ext cx="127715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Service Analysis</a:t>
            </a:r>
          </a:p>
        </p:txBody>
      </p:sp>
      <p:sp>
        <p:nvSpPr>
          <p:cNvPr id="74" name="文本框 73"/>
          <p:cNvSpPr txBox="1"/>
          <p:nvPr/>
        </p:nvSpPr>
        <p:spPr bwMode="gray">
          <a:xfrm>
            <a:off x="2257494" y="2495494"/>
            <a:ext cx="388248"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75" name="文本框 74"/>
          <p:cNvSpPr txBox="1"/>
          <p:nvPr/>
        </p:nvSpPr>
        <p:spPr bwMode="gray">
          <a:xfrm>
            <a:off x="3625410" y="2495494"/>
            <a:ext cx="388248" cy="307777"/>
          </a:xfrm>
          <a:prstGeom prst="rect">
            <a:avLst/>
          </a:prstGeom>
          <a:solidFill>
            <a:schemeClr val="bg1"/>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Tree>
    <p:extLst>
      <p:ext uri="{BB962C8B-B14F-4D97-AF65-F5344CB8AC3E}">
        <p14:creationId xmlns:p14="http://schemas.microsoft.com/office/powerpoint/2010/main" val="134503706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Principles of VPN Service Analysis and Assurance</a:t>
            </a:r>
            <a:endParaRPr lang="en-US" dirty="0"/>
          </a:p>
        </p:txBody>
      </p:sp>
      <p:sp>
        <p:nvSpPr>
          <p:cNvPr id="3" name="文本占位符 2"/>
          <p:cNvSpPr>
            <a:spLocks noGrp="1"/>
          </p:cNvSpPr>
          <p:nvPr>
            <p:ph type="body" sz="quarter" idx="10"/>
          </p:nvPr>
        </p:nvSpPr>
        <p:spPr>
          <a:xfrm>
            <a:off x="6096000" y="1052514"/>
            <a:ext cx="5653088" cy="4875042"/>
          </a:xfrm>
        </p:spPr>
        <p:txBody>
          <a:bodyPr/>
          <a:lstStyle/>
          <a:p>
            <a:pPr>
              <a:lnSpc>
                <a:spcPct val="130000"/>
              </a:lnSpc>
            </a:pPr>
            <a:r>
              <a:rPr lang="en-US" sz="1800" smtClean="0">
                <a:sym typeface="Huawei Sans" panose="020C0503030203020204" pitchFamily="34" charset="0"/>
              </a:rPr>
              <a:t>Analyzer obtains inventory data, including NEs, ports, links, and tunnels, from Manager.</a:t>
            </a:r>
          </a:p>
          <a:p>
            <a:pPr>
              <a:lnSpc>
                <a:spcPct val="130000"/>
              </a:lnSpc>
            </a:pPr>
            <a:r>
              <a:rPr lang="en-US" sz="1800" smtClean="0">
                <a:sym typeface="Huawei Sans" panose="020C0503030203020204" pitchFamily="34" charset="0"/>
              </a:rPr>
              <a:t>Analyzer delivers the iFIT monitoring configuration and telemetry subscription configuration to NEs.</a:t>
            </a:r>
          </a:p>
          <a:p>
            <a:pPr>
              <a:lnSpc>
                <a:spcPct val="130000"/>
              </a:lnSpc>
            </a:pPr>
            <a:r>
              <a:rPr lang="en-US" sz="1800" smtClean="0">
                <a:sym typeface="Huawei Sans" panose="020C0503030203020204" pitchFamily="34" charset="0"/>
              </a:rPr>
              <a:t>The unified southbound collection module collects NE iFIT performance data (including flow-related data) through telemetry and uploads the data to Analyzer.</a:t>
            </a:r>
          </a:p>
          <a:p>
            <a:pPr>
              <a:lnSpc>
                <a:spcPct val="130000"/>
              </a:lnSpc>
            </a:pPr>
            <a:r>
              <a:rPr lang="en-US" sz="1800" smtClean="0">
                <a:sym typeface="Huawei Sans" panose="020C0503030203020204" pitchFamily="34" charset="0"/>
              </a:rPr>
              <a:t>Analyzer performs aggregation and calculation on performance data and displays the data to users from multiple dimensions, including topologies and reports.</a:t>
            </a:r>
            <a:endParaRPr lang="en-US" sz="1800" dirty="0" smtClean="0">
              <a:sym typeface="Huawei Sans" panose="020C0503030203020204" pitchFamily="34" charset="0"/>
            </a:endParaRPr>
          </a:p>
        </p:txBody>
      </p:sp>
      <p:cxnSp>
        <p:nvCxnSpPr>
          <p:cNvPr id="83" name="直接连接符 82"/>
          <p:cNvCxnSpPr/>
          <p:nvPr/>
        </p:nvCxnSpPr>
        <p:spPr>
          <a:xfrm>
            <a:off x="2043911" y="3068686"/>
            <a:ext cx="1519619" cy="0"/>
          </a:xfrm>
          <a:prstGeom prst="line">
            <a:avLst/>
          </a:prstGeom>
          <a:solidFill>
            <a:schemeClr val="accent1"/>
          </a:solidFill>
          <a:ln w="28575" cap="flat" cmpd="sng" algn="ctr">
            <a:solidFill>
              <a:schemeClr val="tx1"/>
            </a:solidFill>
            <a:prstDash val="solid"/>
            <a:round/>
            <a:headEnd type="none" w="med" len="med"/>
            <a:tailEnd type="triangle" w="med" len="med"/>
          </a:ln>
          <a:effectLst/>
        </p:spPr>
      </p:cxnSp>
      <p:sp>
        <p:nvSpPr>
          <p:cNvPr id="103" name="椭圆 102"/>
          <p:cNvSpPr/>
          <p:nvPr/>
        </p:nvSpPr>
        <p:spPr>
          <a:xfrm>
            <a:off x="2393253" y="2647257"/>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05" name="椭圆 104"/>
          <p:cNvSpPr/>
          <p:nvPr/>
        </p:nvSpPr>
        <p:spPr>
          <a:xfrm>
            <a:off x="1049357" y="3878762"/>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 name="文本框 3"/>
          <p:cNvSpPr txBox="1"/>
          <p:nvPr/>
        </p:nvSpPr>
        <p:spPr>
          <a:xfrm>
            <a:off x="3563530" y="2776298"/>
            <a:ext cx="2131573" cy="584775"/>
          </a:xfrm>
          <a:prstGeom prst="rect">
            <a:avLst/>
          </a:prstGeom>
          <a:solidFill>
            <a:srgbClr val="30B5C5"/>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Service Analysis and Assurance</a:t>
            </a:r>
          </a:p>
        </p:txBody>
      </p:sp>
      <p:sp>
        <p:nvSpPr>
          <p:cNvPr id="87" name="文本框 86"/>
          <p:cNvSpPr txBox="1"/>
          <p:nvPr/>
        </p:nvSpPr>
        <p:spPr>
          <a:xfrm>
            <a:off x="615114" y="2776298"/>
            <a:ext cx="1428797" cy="584775"/>
          </a:xfrm>
          <a:prstGeom prst="rect">
            <a:avLst/>
          </a:prstGeom>
          <a:solidFill>
            <a:srgbClr val="30B5C5"/>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Management unit</a:t>
            </a:r>
          </a:p>
        </p:txBody>
      </p:sp>
      <p:sp>
        <p:nvSpPr>
          <p:cNvPr id="91" name="文本框 90"/>
          <p:cNvSpPr txBox="1"/>
          <p:nvPr/>
        </p:nvSpPr>
        <p:spPr>
          <a:xfrm>
            <a:off x="605589" y="5027634"/>
            <a:ext cx="5338916" cy="338554"/>
          </a:xfrm>
          <a:prstGeom prst="rect">
            <a:avLst/>
          </a:prstGeom>
          <a:solidFill>
            <a:srgbClr val="81C15F"/>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a:t>
            </a:r>
          </a:p>
        </p:txBody>
      </p:sp>
      <p:cxnSp>
        <p:nvCxnSpPr>
          <p:cNvPr id="94" name="直接连接符 93"/>
          <p:cNvCxnSpPr/>
          <p:nvPr/>
        </p:nvCxnSpPr>
        <p:spPr>
          <a:xfrm>
            <a:off x="1329513" y="3361073"/>
            <a:ext cx="0" cy="1626324"/>
          </a:xfrm>
          <a:prstGeom prst="line">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95" name="直接连接符 94"/>
          <p:cNvCxnSpPr/>
          <p:nvPr/>
        </p:nvCxnSpPr>
        <p:spPr>
          <a:xfrm flipH="1">
            <a:off x="4246490" y="3367094"/>
            <a:ext cx="0" cy="1620000"/>
          </a:xfrm>
          <a:prstGeom prst="line">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96" name="直接连接符 95"/>
          <p:cNvCxnSpPr/>
          <p:nvPr/>
        </p:nvCxnSpPr>
        <p:spPr>
          <a:xfrm flipH="1">
            <a:off x="4942926" y="3367094"/>
            <a:ext cx="0" cy="1620000"/>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sp>
        <p:nvSpPr>
          <p:cNvPr id="107" name="椭圆 106"/>
          <p:cNvSpPr/>
          <p:nvPr/>
        </p:nvSpPr>
        <p:spPr>
          <a:xfrm>
            <a:off x="3920668" y="3878762"/>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0" name="椭圆 109"/>
          <p:cNvSpPr/>
          <p:nvPr/>
        </p:nvSpPr>
        <p:spPr>
          <a:xfrm>
            <a:off x="4971731" y="3878762"/>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1" name="文本框 110"/>
          <p:cNvSpPr txBox="1"/>
          <p:nvPr/>
        </p:nvSpPr>
        <p:spPr>
          <a:xfrm>
            <a:off x="4035972" y="1611025"/>
            <a:ext cx="1659131" cy="584775"/>
          </a:xfrm>
          <a:prstGeom prst="rect">
            <a:avLst/>
          </a:prstGeom>
          <a:solidFill>
            <a:srgbClr val="30B5C5"/>
          </a:solidFill>
        </p:spPr>
        <p:txBody>
          <a:bodyPr wrap="square" rtlCol="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Visualized business</a:t>
            </a:r>
          </a:p>
        </p:txBody>
      </p:sp>
      <p:cxnSp>
        <p:nvCxnSpPr>
          <p:cNvPr id="112" name="直接连接符 111"/>
          <p:cNvCxnSpPr/>
          <p:nvPr/>
        </p:nvCxnSpPr>
        <p:spPr>
          <a:xfrm>
            <a:off x="5229813" y="2181665"/>
            <a:ext cx="0" cy="594633"/>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sp>
        <p:nvSpPr>
          <p:cNvPr id="113" name="椭圆 112"/>
          <p:cNvSpPr/>
          <p:nvPr/>
        </p:nvSpPr>
        <p:spPr>
          <a:xfrm>
            <a:off x="5278959" y="2367687"/>
            <a:ext cx="258082" cy="25808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24" name="五边形 23">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Traffic Analysis</a:t>
            </a:r>
          </a:p>
        </p:txBody>
      </p:sp>
      <p:sp>
        <p:nvSpPr>
          <p:cNvPr id="25"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26"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Service Analysis</a:t>
            </a:r>
          </a:p>
        </p:txBody>
      </p:sp>
    </p:spTree>
    <p:extLst>
      <p:ext uri="{BB962C8B-B14F-4D97-AF65-F5344CB8AC3E}">
        <p14:creationId xmlns:p14="http://schemas.microsoft.com/office/powerpoint/2010/main" val="265628432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VPN Service Analysis and Assurance Deployment</a:t>
            </a:r>
            <a:endParaRPr lang="en-US" dirty="0"/>
          </a:p>
        </p:txBody>
      </p:sp>
      <p:sp>
        <p:nvSpPr>
          <p:cNvPr id="3" name="文本占位符 2"/>
          <p:cNvSpPr>
            <a:spLocks noGrp="1"/>
          </p:cNvSpPr>
          <p:nvPr>
            <p:ph type="body" sz="quarter" idx="10"/>
          </p:nvPr>
        </p:nvSpPr>
        <p:spPr>
          <a:xfrm>
            <a:off x="6096000" y="1052514"/>
            <a:ext cx="5653088" cy="4875042"/>
          </a:xfrm>
        </p:spPr>
        <p:txBody>
          <a:bodyPr/>
          <a:lstStyle/>
          <a:p>
            <a:r>
              <a:rPr lang="en-US" sz="1600" dirty="0" smtClean="0">
                <a:sym typeface="Huawei Sans" panose="020C0503030203020204" pitchFamily="34" charset="0"/>
              </a:rPr>
              <a:t>Basic configuration: Configure 1588 clock synchronization or NTP time synchronization (only packet loss detection is supported), interconnect Manager and Analyzer, synchronize inventory data, and configure port performance indicator thresholds.</a:t>
            </a:r>
          </a:p>
          <a:p>
            <a:r>
              <a:rPr lang="en-US" sz="1600" dirty="0" smtClean="0">
                <a:sym typeface="Huawei Sans" panose="020C0503030203020204" pitchFamily="34" charset="0"/>
              </a:rPr>
              <a:t>Per-flow detection enabling: Select the device to be monitored and enable the detection function.</a:t>
            </a:r>
          </a:p>
          <a:p>
            <a:r>
              <a:rPr lang="en-US" sz="1600" dirty="0" smtClean="0">
                <a:sym typeface="Huawei Sans" panose="020C0503030203020204" pitchFamily="34" charset="0"/>
              </a:rPr>
              <a:t>VPN monitoring instance configuration: Select the VPN to be monitored.</a:t>
            </a:r>
          </a:p>
          <a:p>
            <a:r>
              <a:rPr lang="en-US" sz="1600" dirty="0" smtClean="0">
                <a:sym typeface="Huawei Sans" panose="020C0503030203020204" pitchFamily="34" charset="0"/>
              </a:rPr>
              <a:t>E2E quality threshold configuration for </a:t>
            </a:r>
            <a:r>
              <a:rPr lang="en-US" sz="1600" dirty="0" err="1" smtClean="0">
                <a:sym typeface="Huawei Sans" panose="020C0503030203020204" pitchFamily="34" charset="0"/>
              </a:rPr>
              <a:t>iFIT</a:t>
            </a:r>
            <a:r>
              <a:rPr lang="en-US" sz="1600" dirty="0" smtClean="0">
                <a:sym typeface="Huawei Sans" panose="020C0503030203020204" pitchFamily="34" charset="0"/>
              </a:rPr>
              <a:t> flows: Configure a threshold for </a:t>
            </a:r>
            <a:r>
              <a:rPr lang="en-US" sz="1600" dirty="0" err="1" smtClean="0">
                <a:sym typeface="Huawei Sans" panose="020C0503030203020204" pitchFamily="34" charset="0"/>
              </a:rPr>
              <a:t>iFIT</a:t>
            </a:r>
            <a:r>
              <a:rPr lang="en-US" sz="1600" dirty="0" smtClean="0">
                <a:sym typeface="Huawei Sans" panose="020C0503030203020204" pitchFamily="34" charset="0"/>
              </a:rPr>
              <a:t> flows. When the indicator of an </a:t>
            </a:r>
            <a:r>
              <a:rPr lang="en-US" sz="1600" dirty="0" err="1" smtClean="0">
                <a:sym typeface="Huawei Sans" panose="020C0503030203020204" pitchFamily="34" charset="0"/>
              </a:rPr>
              <a:t>iFIT</a:t>
            </a:r>
            <a:r>
              <a:rPr lang="en-US" sz="1600" dirty="0" smtClean="0">
                <a:sym typeface="Huawei Sans" panose="020C0503030203020204" pitchFamily="34" charset="0"/>
              </a:rPr>
              <a:t> flow exceeds the threshold, hop-by-hop flow measurement will be triggered to quickly identify the abnormal indicator and faulty point.</a:t>
            </a:r>
          </a:p>
          <a:p>
            <a:endParaRPr lang="en-US" altLang="zh-CN" sz="1600" dirty="0">
              <a:sym typeface="Huawei Sans" panose="020C0503030203020204" pitchFamily="34" charset="0"/>
            </a:endParaRPr>
          </a:p>
        </p:txBody>
      </p:sp>
      <p:sp>
        <p:nvSpPr>
          <p:cNvPr id="4" name="矩形 3"/>
          <p:cNvSpPr/>
          <p:nvPr/>
        </p:nvSpPr>
        <p:spPr>
          <a:xfrm>
            <a:off x="3275521" y="1943499"/>
            <a:ext cx="1633479" cy="468000"/>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Basic configuration</a:t>
            </a:r>
          </a:p>
        </p:txBody>
      </p:sp>
      <p:sp>
        <p:nvSpPr>
          <p:cNvPr id="5" name="下箭头 4"/>
          <p:cNvSpPr/>
          <p:nvPr/>
        </p:nvSpPr>
        <p:spPr>
          <a:xfrm>
            <a:off x="3838260" y="2466455"/>
            <a:ext cx="508000" cy="404231"/>
          </a:xfrm>
          <a:prstGeom prst="downArrow">
            <a:avLst/>
          </a:prstGeom>
          <a:gradFill>
            <a:gsLst>
              <a:gs pos="0">
                <a:srgbClr val="BEE9EE"/>
              </a:gs>
              <a:gs pos="74000">
                <a:srgbClr val="30B5C5"/>
              </a:gs>
              <a:gs pos="83000">
                <a:srgbClr val="30B5C5"/>
              </a:gs>
              <a:gs pos="100000">
                <a:srgbClr val="30B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3219902" y="2925642"/>
            <a:ext cx="1744717" cy="468000"/>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Per-flow detection enabling</a:t>
            </a:r>
          </a:p>
        </p:txBody>
      </p:sp>
      <p:sp>
        <p:nvSpPr>
          <p:cNvPr id="7" name="矩形 6"/>
          <p:cNvSpPr/>
          <p:nvPr/>
        </p:nvSpPr>
        <p:spPr>
          <a:xfrm>
            <a:off x="3092355" y="3907785"/>
            <a:ext cx="1999810" cy="468000"/>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monitoring instance configuration</a:t>
            </a:r>
          </a:p>
        </p:txBody>
      </p:sp>
      <p:sp>
        <p:nvSpPr>
          <p:cNvPr id="8" name="矩形 7"/>
          <p:cNvSpPr/>
          <p:nvPr/>
        </p:nvSpPr>
        <p:spPr>
          <a:xfrm>
            <a:off x="2774321" y="4889927"/>
            <a:ext cx="2635879" cy="468000"/>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E2E quality threshold configuration for iFIT flows</a:t>
            </a:r>
          </a:p>
        </p:txBody>
      </p:sp>
      <p:sp>
        <p:nvSpPr>
          <p:cNvPr id="9" name="下箭头 8"/>
          <p:cNvSpPr/>
          <p:nvPr/>
        </p:nvSpPr>
        <p:spPr>
          <a:xfrm>
            <a:off x="3838260" y="3448598"/>
            <a:ext cx="508000" cy="404231"/>
          </a:xfrm>
          <a:prstGeom prst="downArrow">
            <a:avLst/>
          </a:prstGeom>
          <a:gradFill>
            <a:gsLst>
              <a:gs pos="0">
                <a:srgbClr val="BEE9EE"/>
              </a:gs>
              <a:gs pos="74000">
                <a:srgbClr val="30B5C5"/>
              </a:gs>
              <a:gs pos="83000">
                <a:srgbClr val="30B5C5"/>
              </a:gs>
              <a:gs pos="100000">
                <a:srgbClr val="30B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下箭头 9"/>
          <p:cNvSpPr/>
          <p:nvPr/>
        </p:nvSpPr>
        <p:spPr>
          <a:xfrm>
            <a:off x="3838260" y="4430741"/>
            <a:ext cx="508000" cy="404231"/>
          </a:xfrm>
          <a:prstGeom prst="downArrow">
            <a:avLst/>
          </a:prstGeom>
          <a:gradFill>
            <a:gsLst>
              <a:gs pos="0">
                <a:srgbClr val="BEE9EE"/>
              </a:gs>
              <a:gs pos="74000">
                <a:srgbClr val="30B5C5"/>
              </a:gs>
              <a:gs pos="83000">
                <a:srgbClr val="30B5C5"/>
              </a:gs>
              <a:gs pos="100000">
                <a:srgbClr val="30B5C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五边形 16">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Traffic Analysis</a:t>
            </a:r>
          </a:p>
        </p:txBody>
      </p:sp>
      <p:sp>
        <p:nvSpPr>
          <p:cNvPr id="18"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19"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Service Analysis</a:t>
            </a:r>
          </a:p>
        </p:txBody>
      </p:sp>
    </p:spTree>
    <p:extLst>
      <p:ext uri="{BB962C8B-B14F-4D97-AF65-F5344CB8AC3E}">
        <p14:creationId xmlns:p14="http://schemas.microsoft.com/office/powerpoint/2010/main" val="381510834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Display of iFIT-measured Actual VPN Service Quality</a:t>
            </a:r>
            <a:endParaRPr lang="en-US" dirty="0"/>
          </a:p>
        </p:txBody>
      </p:sp>
      <p:sp>
        <p:nvSpPr>
          <p:cNvPr id="10" name="文本占位符 9"/>
          <p:cNvSpPr>
            <a:spLocks noGrp="1"/>
          </p:cNvSpPr>
          <p:nvPr>
            <p:ph type="body" sz="quarter" idx="10"/>
          </p:nvPr>
        </p:nvSpPr>
        <p:spPr/>
        <p:txBody>
          <a:bodyPr/>
          <a:lstStyle/>
          <a:p>
            <a:r>
              <a:rPr lang="en-US" sz="1800" smtClean="0"/>
              <a:t>After iFIT is deployed, the iMaster NCE-IP visualized analysis platform can clearly display the E2E delay and packet loss rate.</a:t>
            </a:r>
            <a:endParaRPr lang="en-US" sz="1800" dirty="0"/>
          </a:p>
        </p:txBody>
      </p:sp>
      <p:sp>
        <p:nvSpPr>
          <p:cNvPr id="8" name="五边形 7">
            <a:extLst>
              <a:ext uri="{FF2B5EF4-FFF2-40B4-BE49-F238E27FC236}">
                <a16:creationId xmlns:a16="http://schemas.microsoft.com/office/drawing/2014/main" xmlns="" id="{82DF22F7-C100-4255-A935-6C647DD344D3}"/>
              </a:ext>
            </a:extLst>
          </p:cNvPr>
          <p:cNvSpPr/>
          <p:nvPr/>
        </p:nvSpPr>
        <p:spPr bwMode="auto">
          <a:xfrm>
            <a:off x="8766690" y="84500"/>
            <a:ext cx="883462"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Traffic Analysis</a:t>
            </a:r>
          </a:p>
        </p:txBody>
      </p:sp>
      <p:sp>
        <p:nvSpPr>
          <p:cNvPr id="9" name="燕尾形 72">
            <a:extLst>
              <a:ext uri="{FF2B5EF4-FFF2-40B4-BE49-F238E27FC236}">
                <a16:creationId xmlns:a16="http://schemas.microsoft.com/office/drawing/2014/main" xmlns="" id="{E35F7119-45B2-405E-8F0B-696084AA555E}"/>
              </a:ext>
            </a:extLst>
          </p:cNvPr>
          <p:cNvSpPr/>
          <p:nvPr/>
        </p:nvSpPr>
        <p:spPr bwMode="auto">
          <a:xfrm>
            <a:off x="9540720" y="84500"/>
            <a:ext cx="103905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Quality Analysis</a:t>
            </a:r>
          </a:p>
        </p:txBody>
      </p:sp>
      <p:sp>
        <p:nvSpPr>
          <p:cNvPr id="14" name="燕尾形 72">
            <a:extLst>
              <a:ext uri="{FF2B5EF4-FFF2-40B4-BE49-F238E27FC236}">
                <a16:creationId xmlns:a16="http://schemas.microsoft.com/office/drawing/2014/main" xmlns="" id="{E35F7119-45B2-405E-8F0B-696084AA555E}"/>
              </a:ext>
            </a:extLst>
          </p:cNvPr>
          <p:cNvSpPr/>
          <p:nvPr/>
        </p:nvSpPr>
        <p:spPr bwMode="auto">
          <a:xfrm>
            <a:off x="10470341" y="84500"/>
            <a:ext cx="1277159"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Service Analysis</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375" y="2557108"/>
            <a:ext cx="10561249" cy="2549267"/>
          </a:xfrm>
          <a:prstGeom prst="rect">
            <a:avLst/>
          </a:prstGeom>
          <a:ln w="12700">
            <a:solidFill>
              <a:schemeClr val="bg1">
                <a:lumMod val="85000"/>
              </a:schemeClr>
            </a:solidFill>
          </a:ln>
        </p:spPr>
      </p:pic>
    </p:spTree>
    <p:extLst>
      <p:ext uri="{BB962C8B-B14F-4D97-AF65-F5344CB8AC3E}">
        <p14:creationId xmlns:p14="http://schemas.microsoft.com/office/powerpoint/2010/main" val="221138732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t>(True or False) TWAMP supports both one-way and two-way packet loss detection.(     )</a:t>
            </a:r>
          </a:p>
          <a:p>
            <a:r>
              <a:rPr lang="en-US" dirty="0" smtClean="0"/>
              <a:t>(Single-answer question) When VPN service analysis and assurance are deployed, which of the following modes is used by devices to report detection data?(     )</a:t>
            </a:r>
          </a:p>
          <a:p>
            <a:pPr lvl="1"/>
            <a:r>
              <a:rPr lang="en-US" dirty="0" smtClean="0"/>
              <a:t>Telemetry</a:t>
            </a:r>
          </a:p>
          <a:p>
            <a:pPr lvl="1"/>
            <a:r>
              <a:rPr lang="en-US" dirty="0" smtClean="0"/>
              <a:t>SNMP</a:t>
            </a:r>
          </a:p>
          <a:p>
            <a:pPr lvl="1"/>
            <a:r>
              <a:rPr lang="en-US" dirty="0" smtClean="0"/>
              <a:t>IFIG</a:t>
            </a:r>
          </a:p>
          <a:p>
            <a:pPr lvl="1"/>
            <a:r>
              <a:rPr lang="en-US" dirty="0" smtClean="0"/>
              <a:t>BGP-LS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74528434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600" dirty="0" smtClean="0">
                <a:sym typeface="Huawei Sans" panose="020C0503030203020204" pitchFamily="34" charset="0"/>
              </a:rPr>
              <a:t>Huawei's CloudWAN solution leads WANs into the intelligent cloud-network era.</a:t>
            </a:r>
          </a:p>
          <a:p>
            <a:r>
              <a:rPr lang="en-US" sz="1600" dirty="0" err="1" smtClean="0">
                <a:sym typeface="Huawei Sans" panose="020C0503030203020204" pitchFamily="34" charset="0"/>
              </a:rPr>
              <a:t>NetEngine</a:t>
            </a:r>
            <a:r>
              <a:rPr lang="en-US" sz="1600" dirty="0" smtClean="0">
                <a:sym typeface="Huawei Sans" panose="020C0503030203020204" pitchFamily="34" charset="0"/>
              </a:rPr>
              <a:t> series high-end routers are based on Huawei-developed chips, an advanced SDN architecture, and a mature VRP software platform. They support smooth evolution of WANs.</a:t>
            </a:r>
          </a:p>
          <a:p>
            <a:r>
              <a:rPr lang="en-US" sz="1600" dirty="0" err="1" smtClean="0">
                <a:sym typeface="Huawei Sans" panose="020C0503030203020204" pitchFamily="34" charset="0"/>
              </a:rPr>
              <a:t>iMaster</a:t>
            </a:r>
            <a:r>
              <a:rPr lang="en-US" sz="1600" dirty="0" smtClean="0">
                <a:sym typeface="Huawei Sans" panose="020C0503030203020204" pitchFamily="34" charset="0"/>
              </a:rPr>
              <a:t> NCE effectively bridges the gap between physical networks and business intents, and implements centralized management, control, and analysis of entire networks. It enables resource </a:t>
            </a:r>
            <a:r>
              <a:rPr lang="en-US" sz="1600" dirty="0" err="1" smtClean="0">
                <a:sym typeface="Huawei Sans" panose="020C0503030203020204" pitchFamily="34" charset="0"/>
              </a:rPr>
              <a:t>cloudification</a:t>
            </a:r>
            <a:r>
              <a:rPr lang="en-US" sz="1600" dirty="0" smtClean="0">
                <a:sym typeface="Huawei Sans" panose="020C0503030203020204" pitchFamily="34" charset="0"/>
              </a:rPr>
              <a:t>, full lifecycle automation, and data analytics-driven intelligent closed-loop management according to business and service intents. Additionally, it has open network APIs that support rapid integration with IT systems.</a:t>
            </a:r>
          </a:p>
          <a:p>
            <a:r>
              <a:rPr lang="en-US" sz="1600" dirty="0" smtClean="0">
                <a:sym typeface="Huawei Sans" panose="020C0503030203020204" pitchFamily="34" charset="0"/>
              </a:rPr>
              <a:t>This course describes the fundamentals and procedures of network management, network traffic control, and network performance analysis based on </a:t>
            </a:r>
            <a:r>
              <a:rPr lang="en-US" sz="1600" dirty="0" err="1" smtClean="0">
                <a:sym typeface="Huawei Sans" panose="020C0503030203020204" pitchFamily="34" charset="0"/>
              </a:rPr>
              <a:t>iMaster</a:t>
            </a:r>
            <a:r>
              <a:rPr lang="en-US" sz="1600" dirty="0" smtClean="0">
                <a:sym typeface="Huawei Sans" panose="020C0503030203020204" pitchFamily="34" charset="0"/>
              </a:rPr>
              <a:t> NCE-IP. For more controller-related operations, see the related lab guide.</a:t>
            </a:r>
            <a:endParaRPr lang="en-US" sz="1600" dirty="0">
              <a:sym typeface="Huawei Sans" panose="020C0503030203020204" pitchFamily="34" charset="0"/>
            </a:endParaRPr>
          </a:p>
        </p:txBody>
      </p:sp>
    </p:spTree>
    <p:extLst>
      <p:ext uri="{BB962C8B-B14F-4D97-AF65-F5344CB8AC3E}">
        <p14:creationId xmlns:p14="http://schemas.microsoft.com/office/powerpoint/2010/main" val="29178068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3496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34"/>
          <p:cNvSpPr txBox="1">
            <a:spLocks noChangeArrowheads="1"/>
          </p:cNvSpPr>
          <p:nvPr/>
        </p:nvSpPr>
        <p:spPr bwMode="gray">
          <a:xfrm>
            <a:off x="2794282" y="3671334"/>
            <a:ext cx="3720817" cy="478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123058" tIns="61526" rIns="123058" bIns="61526"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294" fontAlgn="ctr">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NetEngine40E universal service routers</a:t>
            </a:r>
          </a:p>
        </p:txBody>
      </p:sp>
      <p:sp>
        <p:nvSpPr>
          <p:cNvPr id="13" name="Text Box 7"/>
          <p:cNvSpPr txBox="1">
            <a:spLocks noChangeArrowheads="1"/>
          </p:cNvSpPr>
          <p:nvPr/>
        </p:nvSpPr>
        <p:spPr bwMode="gray">
          <a:xfrm>
            <a:off x="4265726" y="3127421"/>
            <a:ext cx="1444574" cy="422815"/>
          </a:xfrm>
          <a:prstGeom prst="rect">
            <a:avLst/>
          </a:prstGeom>
          <a:noFill/>
          <a:ln w="9525" algn="ctr">
            <a:noFill/>
            <a:miter lim="800000"/>
            <a:headEnd/>
            <a:tailEnd/>
          </a:ln>
        </p:spPr>
        <p:txBody>
          <a:bodyPr wrap="square" lIns="52965" tIns="26483" rIns="52965" bIns="26483">
            <a:noAutofit/>
          </a:bodyPr>
          <a:lstStyle/>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 </a:t>
            </a:r>
          </a:p>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X8</a:t>
            </a:r>
          </a:p>
        </p:txBody>
      </p:sp>
      <p:sp>
        <p:nvSpPr>
          <p:cNvPr id="14" name="Text Box 34"/>
          <p:cNvSpPr txBox="1">
            <a:spLocks noChangeArrowheads="1"/>
          </p:cNvSpPr>
          <p:nvPr/>
        </p:nvSpPr>
        <p:spPr bwMode="gray">
          <a:xfrm>
            <a:off x="2202128" y="1525542"/>
            <a:ext cx="1747718" cy="412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123058" tIns="61526" rIns="123058" bIns="61526"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294" fontAlgn="ctr">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9000 backbone routers</a:t>
            </a:r>
          </a:p>
          <a:p>
            <a:pPr defTabSz="1218294" fontAlgn="ctr">
              <a:defRPr/>
            </a:pPr>
            <a:endPar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 Box 7"/>
          <p:cNvSpPr txBox="1">
            <a:spLocks noChangeArrowheads="1"/>
          </p:cNvSpPr>
          <p:nvPr/>
        </p:nvSpPr>
        <p:spPr bwMode="gray">
          <a:xfrm>
            <a:off x="1908159" y="3330004"/>
            <a:ext cx="1677409" cy="209561"/>
          </a:xfrm>
          <a:prstGeom prst="rect">
            <a:avLst/>
          </a:prstGeom>
          <a:noFill/>
          <a:ln w="9525" algn="ctr">
            <a:noFill/>
            <a:miter lim="800000"/>
            <a:headEnd/>
            <a:tailEnd/>
          </a:ln>
        </p:spPr>
        <p:txBody>
          <a:bodyPr wrap="square" lIns="52965" tIns="26483" rIns="52965" bIns="26483">
            <a:noAutofit/>
          </a:bodyPr>
          <a:lstStyle/>
          <a:p>
            <a:pP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9000-20</a:t>
            </a:r>
          </a:p>
        </p:txBody>
      </p:sp>
      <p:sp>
        <p:nvSpPr>
          <p:cNvPr id="17" name="Text Box 7"/>
          <p:cNvSpPr txBox="1">
            <a:spLocks noChangeArrowheads="1"/>
          </p:cNvSpPr>
          <p:nvPr/>
        </p:nvSpPr>
        <p:spPr bwMode="gray">
          <a:xfrm>
            <a:off x="2694307" y="1987271"/>
            <a:ext cx="1641433" cy="332167"/>
          </a:xfrm>
          <a:prstGeom prst="rect">
            <a:avLst/>
          </a:prstGeom>
          <a:noFill/>
          <a:ln w="9525" algn="ctr">
            <a:noFill/>
            <a:miter lim="800000"/>
            <a:headEnd/>
            <a:tailEnd/>
          </a:ln>
        </p:spPr>
        <p:txBody>
          <a:bodyPr wrap="square" lIns="52965" tIns="26483" rIns="52965" bIns="26483">
            <a:noAutofit/>
          </a:bodyPr>
          <a:lstStyle/>
          <a:p>
            <a:pP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9000-8</a:t>
            </a: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1283" y="1639559"/>
            <a:ext cx="674473" cy="1726528"/>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18880" y="2210422"/>
            <a:ext cx="744329" cy="1114351"/>
          </a:xfrm>
          <a:prstGeom prst="rect">
            <a:avLst/>
          </a:prstGeom>
        </p:spPr>
      </p:pic>
      <p:sp>
        <p:nvSpPr>
          <p:cNvPr id="21" name="Text Box 7"/>
          <p:cNvSpPr txBox="1">
            <a:spLocks noChangeArrowheads="1"/>
          </p:cNvSpPr>
          <p:nvPr/>
        </p:nvSpPr>
        <p:spPr bwMode="gray">
          <a:xfrm>
            <a:off x="2149375" y="5668276"/>
            <a:ext cx="1719809" cy="406035"/>
          </a:xfrm>
          <a:prstGeom prst="rect">
            <a:avLst/>
          </a:prstGeom>
          <a:noFill/>
          <a:ln w="9525" algn="ctr">
            <a:noFill/>
            <a:miter lim="800000"/>
            <a:headEnd/>
            <a:tailEnd/>
          </a:ln>
        </p:spPr>
        <p:txBody>
          <a:bodyPr wrap="square" lIns="52965" tIns="26483" rIns="52965" bIns="26483">
            <a:noAutofit/>
          </a:bodyPr>
          <a:lstStyle/>
          <a:p>
            <a:pPr algn="ctr" defTabSz="712054" fontAlgn="ctr"/>
            <a:r>
              <a:rPr lang="en-US" sz="1200" b="1" dirty="0">
                <a:solidFill>
                  <a:prstClr val="black"/>
                </a:solidFill>
                <a:latin typeface="Huawei Sans" panose="020C0503030203020204" pitchFamily="34" charset="0"/>
                <a:ea typeface="方正兰亭黑简体" panose="02000000000000000000" pitchFamily="2" charset="-122"/>
                <a:cs typeface="Times New Roman" pitchFamily="18" charset="0"/>
                <a:sym typeface="Huawei Sans" panose="020C0503030203020204" pitchFamily="34" charset="0"/>
              </a:rPr>
              <a:t>NetEngine40E-X16A</a:t>
            </a: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054664" y="4511875"/>
            <a:ext cx="2153112" cy="1059089"/>
          </a:xfrm>
          <a:prstGeom prst="rect">
            <a:avLst/>
          </a:prstGeom>
        </p:spPr>
      </p:pic>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475581" y="4017217"/>
            <a:ext cx="3067402" cy="1553748"/>
          </a:xfrm>
          <a:prstGeom prst="rect">
            <a:avLst/>
          </a:prstGeom>
        </p:spPr>
      </p:pic>
      <p:sp>
        <p:nvSpPr>
          <p:cNvPr id="28" name="Text Box 7"/>
          <p:cNvSpPr txBox="1">
            <a:spLocks noChangeArrowheads="1"/>
          </p:cNvSpPr>
          <p:nvPr/>
        </p:nvSpPr>
        <p:spPr bwMode="gray">
          <a:xfrm>
            <a:off x="4335740" y="5639746"/>
            <a:ext cx="1579273" cy="406035"/>
          </a:xfrm>
          <a:prstGeom prst="rect">
            <a:avLst/>
          </a:prstGeom>
          <a:noFill/>
          <a:ln w="9525" algn="ctr">
            <a:noFill/>
            <a:miter lim="800000"/>
            <a:headEnd/>
            <a:tailEnd/>
          </a:ln>
        </p:spPr>
        <p:txBody>
          <a:bodyPr wrap="square" lIns="52965" tIns="26483" rIns="52965" bIns="26483">
            <a:noAutofit/>
          </a:bodyPr>
          <a:lstStyle/>
          <a:p>
            <a:pPr algn="ctr" defTabSz="712054" fontAlgn="ctr"/>
            <a:r>
              <a:rPr lang="en-US" sz="1200" b="1" dirty="0">
                <a:solidFill>
                  <a:prstClr val="black"/>
                </a:solidFill>
                <a:latin typeface="Huawei Sans" panose="020C0503030203020204" pitchFamily="34" charset="0"/>
                <a:ea typeface="方正兰亭黑简体" panose="02000000000000000000" pitchFamily="2" charset="-122"/>
                <a:cs typeface="Times New Roman" pitchFamily="18" charset="0"/>
                <a:sym typeface="Huawei Sans" panose="020C0503030203020204" pitchFamily="34" charset="0"/>
              </a:rPr>
              <a:t>NetEngine40E-X8A</a:t>
            </a:r>
          </a:p>
        </p:txBody>
      </p:sp>
      <p:sp>
        <p:nvSpPr>
          <p:cNvPr id="32" name="Text Box 34"/>
          <p:cNvSpPr txBox="1">
            <a:spLocks noChangeArrowheads="1"/>
          </p:cNvSpPr>
          <p:nvPr/>
        </p:nvSpPr>
        <p:spPr bwMode="gray">
          <a:xfrm>
            <a:off x="5708528" y="1449388"/>
            <a:ext cx="4943813" cy="412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123058" tIns="61526" rIns="123058" bIns="61526"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294" fontAlgn="ctr">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 intelligent routers</a:t>
            </a:r>
          </a:p>
        </p:txBody>
      </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450463" y="2010965"/>
            <a:ext cx="1038312" cy="1077279"/>
          </a:xfrm>
          <a:prstGeom prst="rect">
            <a:avLst/>
          </a:prstGeom>
        </p:spPr>
      </p:pic>
      <p:pic>
        <p:nvPicPr>
          <p:cNvPr id="35" name="图片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5625368" y="2242461"/>
            <a:ext cx="1137955" cy="849461"/>
          </a:xfrm>
          <a:prstGeom prst="rect">
            <a:avLst/>
          </a:prstGeom>
        </p:spPr>
      </p:pic>
      <p:sp>
        <p:nvSpPr>
          <p:cNvPr id="36" name="Text Box 7"/>
          <p:cNvSpPr txBox="1">
            <a:spLocks noChangeArrowheads="1"/>
          </p:cNvSpPr>
          <p:nvPr/>
        </p:nvSpPr>
        <p:spPr bwMode="gray">
          <a:xfrm>
            <a:off x="5489029" y="3119388"/>
            <a:ext cx="1444574" cy="422815"/>
          </a:xfrm>
          <a:prstGeom prst="rect">
            <a:avLst/>
          </a:prstGeom>
          <a:noFill/>
          <a:ln w="9525" algn="ctr">
            <a:noFill/>
            <a:miter lim="800000"/>
            <a:headEnd/>
            <a:tailEnd/>
          </a:ln>
        </p:spPr>
        <p:txBody>
          <a:bodyPr wrap="square" lIns="52965" tIns="26483" rIns="52965" bIns="26483">
            <a:noAutofit/>
          </a:bodyPr>
          <a:lstStyle/>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X4</a:t>
            </a:r>
          </a:p>
        </p:txBody>
      </p:sp>
      <p:pic>
        <p:nvPicPr>
          <p:cNvPr id="37" name="图片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8297310" y="1965929"/>
            <a:ext cx="1008761" cy="567429"/>
          </a:xfrm>
          <a:prstGeom prst="rect">
            <a:avLst/>
          </a:prstGeom>
        </p:spPr>
      </p:pic>
      <p:pic>
        <p:nvPicPr>
          <p:cNvPr id="38" name="图片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6898183" y="2584375"/>
            <a:ext cx="1183198" cy="489038"/>
          </a:xfrm>
          <a:prstGeom prst="rect">
            <a:avLst/>
          </a:prstGeom>
        </p:spPr>
      </p:pic>
      <p:sp>
        <p:nvSpPr>
          <p:cNvPr id="39" name="Text Box 7"/>
          <p:cNvSpPr txBox="1">
            <a:spLocks noChangeArrowheads="1"/>
          </p:cNvSpPr>
          <p:nvPr/>
        </p:nvSpPr>
        <p:spPr bwMode="gray">
          <a:xfrm>
            <a:off x="6784293" y="3104557"/>
            <a:ext cx="1444574" cy="422815"/>
          </a:xfrm>
          <a:prstGeom prst="rect">
            <a:avLst/>
          </a:prstGeom>
          <a:noFill/>
          <a:ln w="9525" algn="ctr">
            <a:noFill/>
            <a:miter lim="800000"/>
            <a:headEnd/>
            <a:tailEnd/>
          </a:ln>
        </p:spPr>
        <p:txBody>
          <a:bodyPr wrap="square" lIns="52965" tIns="26483" rIns="52965" bIns="26483">
            <a:noAutofit/>
          </a:bodyPr>
          <a:lstStyle/>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M14</a:t>
            </a:r>
          </a:p>
        </p:txBody>
      </p:sp>
      <p:sp>
        <p:nvSpPr>
          <p:cNvPr id="40" name="Text Box 7"/>
          <p:cNvSpPr txBox="1">
            <a:spLocks noChangeArrowheads="1"/>
          </p:cNvSpPr>
          <p:nvPr/>
        </p:nvSpPr>
        <p:spPr bwMode="gray">
          <a:xfrm>
            <a:off x="8079401" y="2409665"/>
            <a:ext cx="1444574" cy="422815"/>
          </a:xfrm>
          <a:prstGeom prst="rect">
            <a:avLst/>
          </a:prstGeom>
          <a:noFill/>
          <a:ln w="9525" algn="ctr">
            <a:noFill/>
            <a:miter lim="800000"/>
            <a:headEnd/>
            <a:tailEnd/>
          </a:ln>
        </p:spPr>
        <p:txBody>
          <a:bodyPr wrap="square" lIns="52965" tIns="26483" rIns="52965" bIns="26483">
            <a:noAutofit/>
          </a:bodyPr>
          <a:lstStyle/>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M8</a:t>
            </a:r>
          </a:p>
        </p:txBody>
      </p:sp>
      <p:pic>
        <p:nvPicPr>
          <p:cNvPr id="41" name="图片 4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775363" y="2023081"/>
            <a:ext cx="993483" cy="558833"/>
          </a:xfrm>
          <a:prstGeom prst="rect">
            <a:avLst/>
          </a:prstGeom>
        </p:spPr>
      </p:pic>
      <p:sp>
        <p:nvSpPr>
          <p:cNvPr id="42" name="Text Box 7"/>
          <p:cNvSpPr txBox="1">
            <a:spLocks noChangeArrowheads="1"/>
          </p:cNvSpPr>
          <p:nvPr/>
        </p:nvSpPr>
        <p:spPr bwMode="gray">
          <a:xfrm>
            <a:off x="9570171" y="2400794"/>
            <a:ext cx="1444574" cy="422815"/>
          </a:xfrm>
          <a:prstGeom prst="rect">
            <a:avLst/>
          </a:prstGeom>
          <a:noFill/>
          <a:ln w="9525" algn="ctr">
            <a:noFill/>
            <a:miter lim="800000"/>
            <a:headEnd/>
            <a:tailEnd/>
          </a:ln>
        </p:spPr>
        <p:txBody>
          <a:bodyPr wrap="square" lIns="52965" tIns="26483" rIns="52965" bIns="26483">
            <a:noAutofit/>
          </a:bodyPr>
          <a:lstStyle/>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M6</a:t>
            </a:r>
          </a:p>
        </p:txBody>
      </p:sp>
      <p:pic>
        <p:nvPicPr>
          <p:cNvPr id="43" name="图片 4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8279872" y="2659919"/>
            <a:ext cx="1083339" cy="609377"/>
          </a:xfrm>
          <a:prstGeom prst="rect">
            <a:avLst/>
          </a:prstGeom>
        </p:spPr>
      </p:pic>
      <p:sp>
        <p:nvSpPr>
          <p:cNvPr id="44" name="Text Box 7"/>
          <p:cNvSpPr txBox="1">
            <a:spLocks noChangeArrowheads="1"/>
          </p:cNvSpPr>
          <p:nvPr/>
        </p:nvSpPr>
        <p:spPr bwMode="gray">
          <a:xfrm>
            <a:off x="8116999" y="3164987"/>
            <a:ext cx="1444574" cy="422815"/>
          </a:xfrm>
          <a:prstGeom prst="rect">
            <a:avLst/>
          </a:prstGeom>
          <a:noFill/>
          <a:ln w="9525" algn="ctr">
            <a:noFill/>
            <a:miter lim="800000"/>
            <a:headEnd/>
            <a:tailEnd/>
          </a:ln>
        </p:spPr>
        <p:txBody>
          <a:bodyPr wrap="square" lIns="52965" tIns="26483" rIns="52965" bIns="26483">
            <a:noAutofit/>
          </a:bodyPr>
          <a:lstStyle/>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F1A</a:t>
            </a:r>
          </a:p>
        </p:txBody>
      </p:sp>
      <p:pic>
        <p:nvPicPr>
          <p:cNvPr id="45" name="图片 4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9798295" y="2658027"/>
            <a:ext cx="1000122" cy="666747"/>
          </a:xfrm>
          <a:prstGeom prst="rect">
            <a:avLst/>
          </a:prstGeom>
        </p:spPr>
      </p:pic>
      <p:sp>
        <p:nvSpPr>
          <p:cNvPr id="46" name="Text Box 7"/>
          <p:cNvSpPr txBox="1">
            <a:spLocks noChangeArrowheads="1"/>
          </p:cNvSpPr>
          <p:nvPr/>
        </p:nvSpPr>
        <p:spPr bwMode="gray">
          <a:xfrm>
            <a:off x="9571649" y="3097161"/>
            <a:ext cx="1444574" cy="422815"/>
          </a:xfrm>
          <a:prstGeom prst="rect">
            <a:avLst/>
          </a:prstGeom>
          <a:noFill/>
          <a:ln w="9525" algn="ctr">
            <a:noFill/>
            <a:miter lim="800000"/>
            <a:headEnd/>
            <a:tailEnd/>
          </a:ln>
        </p:spPr>
        <p:txBody>
          <a:bodyPr wrap="square" lIns="52965" tIns="26483" rIns="52965" bIns="26483">
            <a:noAutofit/>
          </a:bodyPr>
          <a:lstStyle/>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294"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M1A/M1C</a:t>
            </a:r>
          </a:p>
        </p:txBody>
      </p:sp>
      <p:sp>
        <p:nvSpPr>
          <p:cNvPr id="2" name="标题 1"/>
          <p:cNvSpPr>
            <a:spLocks noGrp="1"/>
          </p:cNvSpPr>
          <p:nvPr>
            <p:ph type="title"/>
          </p:nvPr>
        </p:nvSpPr>
        <p:spPr bwMode="gray"/>
        <p:txBody>
          <a:bodyPr/>
          <a:lstStyle/>
          <a:p>
            <a:r>
              <a:rPr lang="en-US" smtClean="0"/>
              <a:t>Intelligent Universal Service Routers for the Cloud Era</a:t>
            </a:r>
            <a:endParaRPr lang="en-US" dirty="0"/>
          </a:p>
        </p:txBody>
      </p:sp>
      <p:sp>
        <p:nvSpPr>
          <p:cNvPr id="3" name="圆角矩形 2"/>
          <p:cNvSpPr/>
          <p:nvPr/>
        </p:nvSpPr>
        <p:spPr bwMode="gray">
          <a:xfrm>
            <a:off x="1369362" y="3677008"/>
            <a:ext cx="6062565" cy="2269717"/>
          </a:xfrm>
          <a:prstGeom prst="roundRect">
            <a:avLst/>
          </a:prstGeom>
          <a:no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4279325" y="1390880"/>
            <a:ext cx="6675890" cy="2269717"/>
          </a:xfrm>
          <a:prstGeom prst="roundRect">
            <a:avLst/>
          </a:prstGeom>
          <a:no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1324100" y="1311147"/>
            <a:ext cx="2809409" cy="2269717"/>
          </a:xfrm>
          <a:prstGeom prst="roundRect">
            <a:avLst/>
          </a:prstGeom>
          <a:no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930333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iMaster NCE-IP Architecture and Key Components</a:t>
            </a:r>
            <a:endParaRPr lang="en-US" dirty="0"/>
          </a:p>
        </p:txBody>
      </p:sp>
      <p:sp>
        <p:nvSpPr>
          <p:cNvPr id="3" name="文本占位符 2"/>
          <p:cNvSpPr>
            <a:spLocks noGrp="1"/>
          </p:cNvSpPr>
          <p:nvPr>
            <p:ph type="body" sz="quarter" idx="10"/>
          </p:nvPr>
        </p:nvSpPr>
        <p:spPr bwMode="gray">
          <a:xfrm>
            <a:off x="6101702" y="1052514"/>
            <a:ext cx="5647385" cy="4875042"/>
          </a:xfrm>
        </p:spPr>
        <p:txBody>
          <a:bodyPr/>
          <a:lstStyle/>
          <a:p>
            <a:r>
              <a:rPr lang="en-US" sz="1400" dirty="0" smtClean="0">
                <a:sym typeface="Huawei Sans" panose="020C0503030203020204" pitchFamily="34" charset="0"/>
              </a:rPr>
              <a:t>NCE, which is based on the cloud architecture, supports distributed deployment on VMs. The overall architecture consists of modules for common services, management, control, and analysis, scenario-specific apps, and northbound and southbound openness.</a:t>
            </a:r>
          </a:p>
          <a:p>
            <a:pPr lvl="1"/>
            <a:r>
              <a:rPr lang="en-US" sz="1200" dirty="0" smtClean="0">
                <a:sym typeface="Huawei Sans" panose="020C0503030203020204" pitchFamily="34" charset="0"/>
              </a:rPr>
              <a:t>Common service module: provides basic network services (such as alarm and log services) and product engineering capabilities (such as disaster recovery and backup).</a:t>
            </a:r>
          </a:p>
          <a:p>
            <a:pPr lvl="1"/>
            <a:r>
              <a:rPr lang="en-US" sz="1200" dirty="0" smtClean="0">
                <a:sym typeface="Huawei Sans" panose="020C0503030203020204" pitchFamily="34" charset="0"/>
              </a:rPr>
              <a:t>Management, control, and analysis module: provides network topology, L2VPN/L3VPN, path computation and optimization, diagnosis, prediction, and other capabilities by module.</a:t>
            </a:r>
          </a:p>
          <a:p>
            <a:pPr lvl="1"/>
            <a:r>
              <a:rPr lang="en-US" sz="1200" dirty="0" smtClean="0"/>
              <a:t>Scenario-specific app module: provides E2E service capabilities, such as agile private lines, for different business scenarios.</a:t>
            </a:r>
          </a:p>
          <a:p>
            <a:pPr lvl="1"/>
            <a:r>
              <a:rPr lang="en-US" sz="1200" dirty="0" smtClean="0"/>
              <a:t>Northbound and southbound openness module: provides northbound APIs and southbound interfaces for quick interconnection or integration with third-party applications, other management and control systems, and devices.</a:t>
            </a:r>
            <a:endParaRPr lang="en-US" sz="1200" dirty="0"/>
          </a:p>
        </p:txBody>
      </p:sp>
      <p:sp>
        <p:nvSpPr>
          <p:cNvPr id="5" name="Freeform 3"/>
          <p:cNvSpPr/>
          <p:nvPr/>
        </p:nvSpPr>
        <p:spPr bwMode="gray">
          <a:xfrm>
            <a:off x="498579" y="1484313"/>
            <a:ext cx="4482437" cy="392400"/>
          </a:xfrm>
          <a:custGeom>
            <a:avLst/>
            <a:gdLst>
              <a:gd name="connsiteX0" fmla="*/ 3189973 w 3189973"/>
              <a:gd name="connsiteY0" fmla="*/ 228003 h 228003"/>
              <a:gd name="connsiteX1" fmla="*/ 0 w 3189973"/>
              <a:gd name="connsiteY1" fmla="*/ 228003 h 228003"/>
              <a:gd name="connsiteX2" fmla="*/ 0 w 3189973"/>
              <a:gd name="connsiteY2" fmla="*/ 0 h 228003"/>
              <a:gd name="connsiteX3" fmla="*/ 3189973 w 3189973"/>
              <a:gd name="connsiteY3" fmla="*/ 0 h 228003"/>
              <a:gd name="connsiteX4" fmla="*/ 3189973 w 3189973"/>
              <a:gd name="connsiteY4" fmla="*/ 228003 h 2280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9973" h="228003">
                <a:moveTo>
                  <a:pt x="3189973" y="228003"/>
                </a:moveTo>
                <a:lnTo>
                  <a:pt x="0" y="228003"/>
                </a:lnTo>
                <a:lnTo>
                  <a:pt x="0" y="0"/>
                </a:lnTo>
                <a:lnTo>
                  <a:pt x="3189973" y="0"/>
                </a:lnTo>
                <a:lnTo>
                  <a:pt x="3189973" y="228003"/>
                </a:lnTo>
              </a:path>
            </a:pathLst>
          </a:custGeom>
          <a:solidFill>
            <a:srgbClr val="BEE9EE"/>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3"/>
          <p:cNvSpPr/>
          <p:nvPr/>
        </p:nvSpPr>
        <p:spPr bwMode="gray">
          <a:xfrm>
            <a:off x="514318" y="5000872"/>
            <a:ext cx="5564452" cy="484905"/>
          </a:xfrm>
          <a:custGeom>
            <a:avLst/>
            <a:gdLst>
              <a:gd name="connsiteX0" fmla="*/ 3888003 w 3960000"/>
              <a:gd name="connsiteY0" fmla="*/ 228003 h 228003"/>
              <a:gd name="connsiteX1" fmla="*/ 72008 w 3960000"/>
              <a:gd name="connsiteY1" fmla="*/ 228003 h 228003"/>
              <a:gd name="connsiteX2" fmla="*/ 0 w 3960000"/>
              <a:gd name="connsiteY2" fmla="*/ 156007 h 228003"/>
              <a:gd name="connsiteX3" fmla="*/ 0 w 3960000"/>
              <a:gd name="connsiteY3" fmla="*/ 0 h 228003"/>
              <a:gd name="connsiteX4" fmla="*/ 3959999 w 3960000"/>
              <a:gd name="connsiteY4" fmla="*/ 0 h 228003"/>
              <a:gd name="connsiteX5" fmla="*/ 3959999 w 3960000"/>
              <a:gd name="connsiteY5" fmla="*/ 156007 h 228003"/>
              <a:gd name="connsiteX6" fmla="*/ 3888003 w 3960000"/>
              <a:gd name="connsiteY6" fmla="*/ 228003 h 2280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960000" h="228003">
                <a:moveTo>
                  <a:pt x="3888003" y="228003"/>
                </a:moveTo>
                <a:lnTo>
                  <a:pt x="72008" y="228003"/>
                </a:lnTo>
                <a:cubicBezTo>
                  <a:pt x="32232" y="228003"/>
                  <a:pt x="0" y="195770"/>
                  <a:pt x="0" y="156007"/>
                </a:cubicBezTo>
                <a:lnTo>
                  <a:pt x="0" y="0"/>
                </a:lnTo>
                <a:lnTo>
                  <a:pt x="3959999" y="0"/>
                </a:lnTo>
                <a:lnTo>
                  <a:pt x="3959999" y="156007"/>
                </a:lnTo>
                <a:cubicBezTo>
                  <a:pt x="3959999" y="195770"/>
                  <a:pt x="3927767" y="228003"/>
                  <a:pt x="3888003" y="228003"/>
                </a:cubicBezTo>
              </a:path>
            </a:pathLst>
          </a:custGeom>
          <a:solidFill>
            <a:srgbClr val="BEE9EE"/>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3"/>
          <p:cNvSpPr/>
          <p:nvPr/>
        </p:nvSpPr>
        <p:spPr bwMode="gray">
          <a:xfrm>
            <a:off x="498579" y="4436574"/>
            <a:ext cx="5564451" cy="487118"/>
          </a:xfrm>
          <a:custGeom>
            <a:avLst/>
            <a:gdLst>
              <a:gd name="connsiteX0" fmla="*/ 3959999 w 3959999"/>
              <a:gd name="connsiteY0" fmla="*/ 228003 h 228003"/>
              <a:gd name="connsiteX1" fmla="*/ 0 w 3959999"/>
              <a:gd name="connsiteY1" fmla="*/ 228003 h 228003"/>
              <a:gd name="connsiteX2" fmla="*/ 0 w 3959999"/>
              <a:gd name="connsiteY2" fmla="*/ 0 h 228003"/>
              <a:gd name="connsiteX3" fmla="*/ 3959999 w 3959999"/>
              <a:gd name="connsiteY3" fmla="*/ 0 h 228003"/>
              <a:gd name="connsiteX4" fmla="*/ 3959999 w 3959999"/>
              <a:gd name="connsiteY4" fmla="*/ 228003 h 2280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59999" h="228003">
                <a:moveTo>
                  <a:pt x="3959999" y="228003"/>
                </a:moveTo>
                <a:lnTo>
                  <a:pt x="0" y="228003"/>
                </a:lnTo>
                <a:lnTo>
                  <a:pt x="0" y="0"/>
                </a:lnTo>
                <a:lnTo>
                  <a:pt x="3959999" y="0"/>
                </a:lnTo>
                <a:lnTo>
                  <a:pt x="3959999" y="228003"/>
                </a:lnTo>
              </a:path>
            </a:pathLst>
          </a:custGeom>
          <a:solidFill>
            <a:srgbClr val="BEE9EE"/>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3"/>
          <p:cNvSpPr/>
          <p:nvPr/>
        </p:nvSpPr>
        <p:spPr bwMode="gray">
          <a:xfrm>
            <a:off x="4981016" y="1484313"/>
            <a:ext cx="1082014" cy="392400"/>
          </a:xfrm>
          <a:custGeom>
            <a:avLst/>
            <a:gdLst>
              <a:gd name="connsiteX0" fmla="*/ 770026 w 770026"/>
              <a:gd name="connsiteY0" fmla="*/ 228003 h 228003"/>
              <a:gd name="connsiteX1" fmla="*/ 0 w 770026"/>
              <a:gd name="connsiteY1" fmla="*/ 228003 h 228003"/>
              <a:gd name="connsiteX2" fmla="*/ 0 w 770026"/>
              <a:gd name="connsiteY2" fmla="*/ 0 h 228003"/>
              <a:gd name="connsiteX3" fmla="*/ 770026 w 770026"/>
              <a:gd name="connsiteY3" fmla="*/ 0 h 228003"/>
              <a:gd name="connsiteX4" fmla="*/ 770026 w 770026"/>
              <a:gd name="connsiteY4" fmla="*/ 228003 h 2280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026" h="228003">
                <a:moveTo>
                  <a:pt x="770026" y="228003"/>
                </a:moveTo>
                <a:lnTo>
                  <a:pt x="0" y="228003"/>
                </a:lnTo>
                <a:lnTo>
                  <a:pt x="0" y="0"/>
                </a:lnTo>
                <a:lnTo>
                  <a:pt x="770026" y="0"/>
                </a:lnTo>
                <a:lnTo>
                  <a:pt x="770026" y="228003"/>
                </a:lnTo>
              </a:path>
            </a:pathLst>
          </a:custGeom>
          <a:solidFill>
            <a:srgbClr val="94DAE2"/>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3"/>
          <p:cNvSpPr/>
          <p:nvPr/>
        </p:nvSpPr>
        <p:spPr bwMode="gray">
          <a:xfrm>
            <a:off x="498579" y="1986155"/>
            <a:ext cx="5564451" cy="392400"/>
          </a:xfrm>
          <a:custGeom>
            <a:avLst/>
            <a:gdLst>
              <a:gd name="connsiteX0" fmla="*/ 3959999 w 3959999"/>
              <a:gd name="connsiteY0" fmla="*/ 228003 h 228003"/>
              <a:gd name="connsiteX1" fmla="*/ 0 w 3959999"/>
              <a:gd name="connsiteY1" fmla="*/ 228003 h 228003"/>
              <a:gd name="connsiteX2" fmla="*/ 0 w 3959999"/>
              <a:gd name="connsiteY2" fmla="*/ 0 h 228003"/>
              <a:gd name="connsiteX3" fmla="*/ 3959999 w 3959999"/>
              <a:gd name="connsiteY3" fmla="*/ 0 h 228003"/>
              <a:gd name="connsiteX4" fmla="*/ 3959999 w 3959999"/>
              <a:gd name="connsiteY4" fmla="*/ 228003 h 2280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59999" h="228003">
                <a:moveTo>
                  <a:pt x="3959999" y="228003"/>
                </a:moveTo>
                <a:lnTo>
                  <a:pt x="0" y="228003"/>
                </a:lnTo>
                <a:lnTo>
                  <a:pt x="0" y="0"/>
                </a:lnTo>
                <a:lnTo>
                  <a:pt x="3959999" y="0"/>
                </a:lnTo>
                <a:lnTo>
                  <a:pt x="3959999" y="228003"/>
                </a:lnTo>
              </a:path>
            </a:pathLst>
          </a:custGeom>
          <a:solidFill>
            <a:srgbClr val="BEE9EE"/>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1"/>
          <p:cNvSpPr txBox="1"/>
          <p:nvPr/>
        </p:nvSpPr>
        <p:spPr bwMode="gray">
          <a:xfrm>
            <a:off x="1036155" y="5305666"/>
            <a:ext cx="702115"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NETCONF</a:t>
            </a:r>
          </a:p>
        </p:txBody>
      </p:sp>
      <p:sp>
        <p:nvSpPr>
          <p:cNvPr id="49" name="TextBox 1"/>
          <p:cNvSpPr txBox="1"/>
          <p:nvPr/>
        </p:nvSpPr>
        <p:spPr bwMode="gray">
          <a:xfrm>
            <a:off x="1803515" y="5305666"/>
            <a:ext cx="437620"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Telnet</a:t>
            </a:r>
          </a:p>
        </p:txBody>
      </p:sp>
      <p:sp>
        <p:nvSpPr>
          <p:cNvPr id="50" name="TextBox 1"/>
          <p:cNvSpPr txBox="1"/>
          <p:nvPr/>
        </p:nvSpPr>
        <p:spPr bwMode="gray">
          <a:xfrm>
            <a:off x="2535184" y="5305666"/>
            <a:ext cx="429605"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SNMP</a:t>
            </a:r>
          </a:p>
        </p:txBody>
      </p:sp>
      <p:sp>
        <p:nvSpPr>
          <p:cNvPr id="51" name="TextBox 1"/>
          <p:cNvSpPr txBox="1"/>
          <p:nvPr/>
        </p:nvSpPr>
        <p:spPr bwMode="gray">
          <a:xfrm>
            <a:off x="3213317" y="5305666"/>
            <a:ext cx="520976"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BGP_LS</a:t>
            </a:r>
          </a:p>
        </p:txBody>
      </p:sp>
      <p:sp>
        <p:nvSpPr>
          <p:cNvPr id="52" name="TextBox 1"/>
          <p:cNvSpPr txBox="1"/>
          <p:nvPr/>
        </p:nvSpPr>
        <p:spPr bwMode="gray">
          <a:xfrm>
            <a:off x="3998523" y="5305666"/>
            <a:ext cx="355867"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PCEP</a:t>
            </a:r>
          </a:p>
        </p:txBody>
      </p:sp>
      <p:sp>
        <p:nvSpPr>
          <p:cNvPr id="53" name="TextBox 1"/>
          <p:cNvSpPr txBox="1"/>
          <p:nvPr/>
        </p:nvSpPr>
        <p:spPr bwMode="gray">
          <a:xfrm>
            <a:off x="4765883" y="5305666"/>
            <a:ext cx="256480"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FTP</a:t>
            </a:r>
          </a:p>
        </p:txBody>
      </p:sp>
      <p:sp>
        <p:nvSpPr>
          <p:cNvPr id="54" name="TextBox 1"/>
          <p:cNvSpPr txBox="1"/>
          <p:nvPr/>
        </p:nvSpPr>
        <p:spPr bwMode="gray">
          <a:xfrm>
            <a:off x="5311992" y="5305666"/>
            <a:ext cx="702115"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Telemetry</a:t>
            </a:r>
          </a:p>
        </p:txBody>
      </p:sp>
      <p:sp>
        <p:nvSpPr>
          <p:cNvPr id="55" name="TextBox 1"/>
          <p:cNvSpPr txBox="1"/>
          <p:nvPr/>
        </p:nvSpPr>
        <p:spPr bwMode="gray">
          <a:xfrm>
            <a:off x="530058" y="5077924"/>
            <a:ext cx="1966885" cy="161583"/>
          </a:xfrm>
          <a:prstGeom prst="rect">
            <a:avLst/>
          </a:prstGeom>
          <a:noFill/>
        </p:spPr>
        <p:txBody>
          <a:bodyPr wrap="square" lIns="0" tIns="0" rIns="0" rtlCol="0">
            <a:noAutofit/>
          </a:bodyPr>
          <a:lstStyle/>
          <a:p>
            <a:pPr fontAlgn="ctr">
              <a:lnSpc>
                <a:spcPts val="900"/>
              </a:lnSpc>
              <a:tabLst/>
            </a:pPr>
            <a:r>
              <a:rPr lang="en-US" sz="1400" b="1"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Southbound interfaces</a:t>
            </a:r>
          </a:p>
        </p:txBody>
      </p:sp>
      <p:sp>
        <p:nvSpPr>
          <p:cNvPr id="56" name="TextBox 1"/>
          <p:cNvSpPr txBox="1"/>
          <p:nvPr/>
        </p:nvSpPr>
        <p:spPr bwMode="gray">
          <a:xfrm>
            <a:off x="1225850" y="4745603"/>
            <a:ext cx="937757" cy="148759"/>
          </a:xfrm>
          <a:prstGeom prst="rect">
            <a:avLst/>
          </a:prstGeom>
          <a:noFill/>
        </p:spPr>
        <p:txBody>
          <a:bodyPr wrap="square" lIns="0" tIns="0" rIns="0" rtlCol="0">
            <a:noAutofit/>
          </a:bodyPr>
          <a:lstStyle/>
          <a:p>
            <a:pPr fontAlgn="ctr">
              <a:lnSpc>
                <a:spcPts val="8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Basic services</a:t>
            </a:r>
          </a:p>
        </p:txBody>
      </p:sp>
      <p:sp>
        <p:nvSpPr>
          <p:cNvPr id="57" name="TextBox 1"/>
          <p:cNvSpPr txBox="1"/>
          <p:nvPr/>
        </p:nvSpPr>
        <p:spPr bwMode="gray">
          <a:xfrm>
            <a:off x="2867644" y="4745603"/>
            <a:ext cx="1001877" cy="148759"/>
          </a:xfrm>
          <a:prstGeom prst="rect">
            <a:avLst/>
          </a:prstGeom>
          <a:noFill/>
        </p:spPr>
        <p:txBody>
          <a:bodyPr wrap="square" lIns="0" tIns="0" rIns="0" rtlCol="0">
            <a:noAutofit/>
          </a:bodyPr>
          <a:lstStyle/>
          <a:p>
            <a:pPr fontAlgn="ctr">
              <a:lnSpc>
                <a:spcPts val="8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Public services</a:t>
            </a:r>
          </a:p>
        </p:txBody>
      </p:sp>
      <p:sp>
        <p:nvSpPr>
          <p:cNvPr id="58" name="TextBox 1"/>
          <p:cNvSpPr txBox="1"/>
          <p:nvPr/>
        </p:nvSpPr>
        <p:spPr bwMode="gray">
          <a:xfrm>
            <a:off x="4527285" y="4745603"/>
            <a:ext cx="1412246" cy="148759"/>
          </a:xfrm>
          <a:prstGeom prst="rect">
            <a:avLst/>
          </a:prstGeom>
          <a:noFill/>
        </p:spPr>
        <p:txBody>
          <a:bodyPr wrap="square" lIns="0" tIns="0" rIns="0" rtlCol="0">
            <a:noAutofit/>
          </a:bodyPr>
          <a:lstStyle/>
          <a:p>
            <a:pPr fontAlgn="ctr">
              <a:lnSpc>
                <a:spcPts val="8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Product engineering</a:t>
            </a:r>
          </a:p>
        </p:txBody>
      </p:sp>
      <p:sp>
        <p:nvSpPr>
          <p:cNvPr id="59" name="TextBox 1"/>
          <p:cNvSpPr txBox="1"/>
          <p:nvPr/>
        </p:nvSpPr>
        <p:spPr bwMode="gray">
          <a:xfrm>
            <a:off x="529595" y="4528404"/>
            <a:ext cx="2555187" cy="148759"/>
          </a:xfrm>
          <a:prstGeom prst="rect">
            <a:avLst/>
          </a:prstGeom>
          <a:noFill/>
        </p:spPr>
        <p:txBody>
          <a:bodyPr wrap="square" lIns="0" tIns="0" rIns="0" rtlCol="0">
            <a:noAutofit/>
          </a:bodyPr>
          <a:lstStyle/>
          <a:p>
            <a:pPr fontAlgn="ctr">
              <a:lnSpc>
                <a:spcPts val="800"/>
              </a:lnSpc>
              <a:tabLst/>
            </a:pPr>
            <a:r>
              <a:rPr lang="en-US" sz="1400" b="1"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Unified cloud-based platform</a:t>
            </a:r>
          </a:p>
        </p:txBody>
      </p:sp>
      <p:sp>
        <p:nvSpPr>
          <p:cNvPr id="60" name="TextBox 1"/>
          <p:cNvSpPr txBox="1"/>
          <p:nvPr/>
        </p:nvSpPr>
        <p:spPr bwMode="gray">
          <a:xfrm>
            <a:off x="2074831" y="1616842"/>
            <a:ext cx="1311256" cy="161583"/>
          </a:xfrm>
          <a:prstGeom prst="rect">
            <a:avLst/>
          </a:prstGeom>
          <a:noFill/>
          <a:ln>
            <a:noFill/>
          </a:ln>
        </p:spPr>
        <p:txBody>
          <a:bodyPr wrap="square" lIns="0" tIns="0" rIns="0" rtlCol="0">
            <a:noAutofit/>
          </a:bodyPr>
          <a:lstStyle/>
          <a:p>
            <a:pPr fontAlgn="ctr">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Value-added apps </a:t>
            </a:r>
          </a:p>
        </p:txBody>
      </p:sp>
      <p:sp>
        <p:nvSpPr>
          <p:cNvPr id="61" name="TextBox 1"/>
          <p:cNvSpPr txBox="1"/>
          <p:nvPr/>
        </p:nvSpPr>
        <p:spPr bwMode="gray">
          <a:xfrm>
            <a:off x="3572491" y="1616842"/>
            <a:ext cx="1356140" cy="148759"/>
          </a:xfrm>
          <a:prstGeom prst="rect">
            <a:avLst/>
          </a:prstGeom>
          <a:noFill/>
          <a:ln>
            <a:noFill/>
          </a:ln>
        </p:spPr>
        <p:txBody>
          <a:bodyPr wrap="square" lIns="0" tIns="0" rIns="0" rtlCol="0">
            <a:noAutofit/>
          </a:bodyPr>
          <a:lstStyle/>
          <a:p>
            <a:pPr fontAlgn="ctr">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Mobile bearer apps</a:t>
            </a:r>
          </a:p>
        </p:txBody>
      </p:sp>
      <p:sp>
        <p:nvSpPr>
          <p:cNvPr id="62" name="TextBox 1"/>
          <p:cNvSpPr txBox="1"/>
          <p:nvPr/>
        </p:nvSpPr>
        <p:spPr bwMode="gray">
          <a:xfrm>
            <a:off x="588788" y="1578426"/>
            <a:ext cx="421590" cy="161583"/>
          </a:xfrm>
          <a:prstGeom prst="rect">
            <a:avLst/>
          </a:prstGeom>
          <a:noFill/>
        </p:spPr>
        <p:txBody>
          <a:bodyPr wrap="square" lIns="0" tIns="0" rIns="0" rtlCol="0">
            <a:noAutofit/>
          </a:bodyPr>
          <a:lstStyle/>
          <a:p>
            <a:pPr fontAlgn="ctr">
              <a:lnSpc>
                <a:spcPts val="900"/>
              </a:lnSpc>
              <a:tabLst/>
            </a:pPr>
            <a:r>
              <a:rPr lang="en-US" sz="1400" b="1"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Apps</a:t>
            </a:r>
          </a:p>
        </p:txBody>
      </p:sp>
      <p:sp>
        <p:nvSpPr>
          <p:cNvPr id="63" name="TextBox 1"/>
          <p:cNvSpPr txBox="1"/>
          <p:nvPr/>
        </p:nvSpPr>
        <p:spPr bwMode="gray">
          <a:xfrm>
            <a:off x="4953367" y="1576184"/>
            <a:ext cx="1153218" cy="172617"/>
          </a:xfrm>
          <a:prstGeom prst="rect">
            <a:avLst/>
          </a:prstGeom>
          <a:noFill/>
        </p:spPr>
        <p:txBody>
          <a:bodyPr wrap="square" lIns="0" tIns="0" rIns="0" rtlCol="0">
            <a:noAutofit/>
          </a:bodyPr>
          <a:lstStyle/>
          <a:p>
            <a:pPr algn="ctr" fontAlgn="ctr">
              <a:tabLst/>
            </a:pPr>
            <a:r>
              <a:rPr lang="en-US" sz="1200" b="1"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Unified portal</a:t>
            </a:r>
          </a:p>
        </p:txBody>
      </p:sp>
      <p:sp>
        <p:nvSpPr>
          <p:cNvPr id="92" name="TextBox 1"/>
          <p:cNvSpPr txBox="1"/>
          <p:nvPr/>
        </p:nvSpPr>
        <p:spPr bwMode="gray">
          <a:xfrm>
            <a:off x="1481073" y="2165366"/>
            <a:ext cx="533800"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RESTful</a:t>
            </a:r>
          </a:p>
        </p:txBody>
      </p:sp>
      <p:sp>
        <p:nvSpPr>
          <p:cNvPr id="90" name="TextBox 1"/>
          <p:cNvSpPr txBox="1"/>
          <p:nvPr/>
        </p:nvSpPr>
        <p:spPr bwMode="gray">
          <a:xfrm>
            <a:off x="2474953" y="2165366"/>
            <a:ext cx="429605"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SNMP</a:t>
            </a:r>
          </a:p>
        </p:txBody>
      </p:sp>
      <p:sp>
        <p:nvSpPr>
          <p:cNvPr id="88" name="TextBox 1"/>
          <p:cNvSpPr txBox="1"/>
          <p:nvPr/>
        </p:nvSpPr>
        <p:spPr bwMode="gray">
          <a:xfrm>
            <a:off x="3504543" y="2165366"/>
            <a:ext cx="310983"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XML</a:t>
            </a:r>
          </a:p>
        </p:txBody>
      </p:sp>
      <p:sp>
        <p:nvSpPr>
          <p:cNvPr id="86" name="TextBox 1"/>
          <p:cNvSpPr txBox="1"/>
          <p:nvPr/>
        </p:nvSpPr>
        <p:spPr bwMode="gray">
          <a:xfrm>
            <a:off x="4444893" y="2165338"/>
            <a:ext cx="503343"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CORBA</a:t>
            </a:r>
          </a:p>
        </p:txBody>
      </p:sp>
      <p:sp>
        <p:nvSpPr>
          <p:cNvPr id="84" name="TextBox 1"/>
          <p:cNvSpPr txBox="1"/>
          <p:nvPr/>
        </p:nvSpPr>
        <p:spPr bwMode="gray">
          <a:xfrm>
            <a:off x="5492330" y="2165366"/>
            <a:ext cx="256480" cy="161583"/>
          </a:xfrm>
          <a:prstGeom prst="rect">
            <a:avLst/>
          </a:prstGeom>
          <a:noFill/>
        </p:spPr>
        <p:txBody>
          <a:bodyPr wrap="square" lIns="0" tIns="0" rIns="0" rtlCol="0">
            <a:noAutofit/>
          </a:bodyPr>
          <a:lstStyle/>
          <a:p>
            <a:pPr fontAlgn="ctr">
              <a:lnSpc>
                <a:spcPts val="900"/>
              </a:lnSpc>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FTP</a:t>
            </a:r>
          </a:p>
        </p:txBody>
      </p:sp>
      <p:sp>
        <p:nvSpPr>
          <p:cNvPr id="69" name="TextBox 1"/>
          <p:cNvSpPr txBox="1"/>
          <p:nvPr/>
        </p:nvSpPr>
        <p:spPr bwMode="gray">
          <a:xfrm>
            <a:off x="588788" y="2063774"/>
            <a:ext cx="844783" cy="161583"/>
          </a:xfrm>
          <a:prstGeom prst="rect">
            <a:avLst/>
          </a:prstGeom>
          <a:noFill/>
        </p:spPr>
        <p:txBody>
          <a:bodyPr wrap="square" lIns="0" tIns="0" rIns="0" rtlCol="0">
            <a:noAutofit/>
          </a:bodyPr>
          <a:lstStyle/>
          <a:p>
            <a:pPr fontAlgn="ctr">
              <a:lnSpc>
                <a:spcPts val="900"/>
              </a:lnSpc>
              <a:tabLst/>
            </a:pPr>
            <a:r>
              <a:rPr lang="en-US" sz="1400" dirty="0">
                <a:latin typeface="Huawei Sans" panose="020C0503030203020204" pitchFamily="34" charset="0"/>
              </a:rPr>
              <a:t>Open APIs</a:t>
            </a:r>
          </a:p>
        </p:txBody>
      </p:sp>
      <p:sp>
        <p:nvSpPr>
          <p:cNvPr id="82" name="TextBox 1"/>
          <p:cNvSpPr txBox="1"/>
          <p:nvPr/>
        </p:nvSpPr>
        <p:spPr bwMode="gray">
          <a:xfrm>
            <a:off x="1171411" y="1616842"/>
            <a:ext cx="775853" cy="161583"/>
          </a:xfrm>
          <a:prstGeom prst="rect">
            <a:avLst/>
          </a:prstGeom>
          <a:noFill/>
        </p:spPr>
        <p:txBody>
          <a:bodyPr wrap="square" lIns="0" tIns="0" rIns="0" rtlCol="0">
            <a:noAutofit/>
          </a:bodyPr>
          <a:lstStyle/>
          <a:p>
            <a:pPr algn="ctr" fontAlgn="ctr">
              <a:tabLst/>
            </a:pPr>
            <a:r>
              <a:rPr lang="en-US" sz="1200" dirty="0">
                <a:solidFill>
                  <a:srgbClr val="231F20"/>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Basic apps </a:t>
            </a:r>
          </a:p>
        </p:txBody>
      </p:sp>
      <p:sp>
        <p:nvSpPr>
          <p:cNvPr id="83" name="矩形 82"/>
          <p:cNvSpPr/>
          <p:nvPr/>
        </p:nvSpPr>
        <p:spPr bwMode="gray">
          <a:xfrm>
            <a:off x="1644970" y="3511195"/>
            <a:ext cx="1013152" cy="363600"/>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optimization</a:t>
            </a:r>
          </a:p>
        </p:txBody>
      </p:sp>
      <p:sp>
        <p:nvSpPr>
          <p:cNvPr id="85" name="矩形 84"/>
          <p:cNvSpPr/>
          <p:nvPr/>
        </p:nvSpPr>
        <p:spPr bwMode="gray">
          <a:xfrm>
            <a:off x="575871" y="3511195"/>
            <a:ext cx="1001494" cy="363600"/>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management</a:t>
            </a:r>
          </a:p>
        </p:txBody>
      </p:sp>
      <p:sp>
        <p:nvSpPr>
          <p:cNvPr id="87" name="矩形 86"/>
          <p:cNvSpPr/>
          <p:nvPr/>
        </p:nvSpPr>
        <p:spPr bwMode="gray">
          <a:xfrm>
            <a:off x="575871" y="3026840"/>
            <a:ext cx="1001494" cy="363600"/>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89" name="矩形 88"/>
          <p:cNvSpPr/>
          <p:nvPr/>
        </p:nvSpPr>
        <p:spPr bwMode="gray">
          <a:xfrm>
            <a:off x="575871" y="3995550"/>
            <a:ext cx="1069099" cy="363600"/>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management</a:t>
            </a:r>
          </a:p>
        </p:txBody>
      </p:sp>
      <p:sp>
        <p:nvSpPr>
          <p:cNvPr id="91" name="矩形 90"/>
          <p:cNvSpPr/>
          <p:nvPr/>
        </p:nvSpPr>
        <p:spPr bwMode="gray">
          <a:xfrm>
            <a:off x="1600225" y="3026840"/>
            <a:ext cx="1890323" cy="363600"/>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Centralized path computation</a:t>
            </a:r>
          </a:p>
        </p:txBody>
      </p:sp>
      <p:sp>
        <p:nvSpPr>
          <p:cNvPr id="95" name="矩形 94"/>
          <p:cNvSpPr/>
          <p:nvPr/>
        </p:nvSpPr>
        <p:spPr bwMode="gray">
          <a:xfrm>
            <a:off x="1667902" y="3995550"/>
            <a:ext cx="1822646" cy="363600"/>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Southbound programming framework</a:t>
            </a:r>
          </a:p>
        </p:txBody>
      </p:sp>
      <p:sp>
        <p:nvSpPr>
          <p:cNvPr id="96" name="矩形 95"/>
          <p:cNvSpPr/>
          <p:nvPr/>
        </p:nvSpPr>
        <p:spPr bwMode="gray">
          <a:xfrm>
            <a:off x="575871" y="2571447"/>
            <a:ext cx="2928672" cy="368641"/>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ts val="800"/>
              </a:lnSpc>
              <a:tabLst/>
            </a:pPr>
            <a:r>
              <a:rPr lang="en-US" sz="1400" b="1" dirty="0" smtClean="0">
                <a:solidFill>
                  <a:schemeClr val="bg1"/>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Manager </a:t>
            </a:r>
            <a:r>
              <a:rPr lang="en-US" sz="1400" b="1" dirty="0">
                <a:solidFill>
                  <a:schemeClr val="bg1"/>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and C</a:t>
            </a:r>
            <a:r>
              <a:rPr lang="en-US" sz="1400" b="1" dirty="0" smtClean="0">
                <a:solidFill>
                  <a:schemeClr val="bg1"/>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ontroller</a:t>
            </a:r>
            <a:endParaRPr lang="en-US" sz="1400" b="1" dirty="0">
              <a:solidFill>
                <a:schemeClr val="bg1"/>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endParaRPr>
          </a:p>
        </p:txBody>
      </p:sp>
      <p:sp>
        <p:nvSpPr>
          <p:cNvPr id="97" name="矩形 96"/>
          <p:cNvSpPr/>
          <p:nvPr/>
        </p:nvSpPr>
        <p:spPr bwMode="gray">
          <a:xfrm>
            <a:off x="2680397" y="3511195"/>
            <a:ext cx="810151" cy="363600"/>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99" name="矩形 98"/>
          <p:cNvSpPr/>
          <p:nvPr/>
        </p:nvSpPr>
        <p:spPr bwMode="gray">
          <a:xfrm>
            <a:off x="3556801" y="2571447"/>
            <a:ext cx="2456080" cy="368641"/>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ts val="800"/>
              </a:lnSpc>
              <a:tabLst/>
            </a:pPr>
            <a:r>
              <a:rPr lang="en-US" sz="1400" b="1" dirty="0">
                <a:solidFill>
                  <a:schemeClr val="bg1"/>
                </a:solidFill>
                <a:latin typeface="Huawei Sans" panose="020C0503030203020204" pitchFamily="34" charset="0"/>
                <a:ea typeface="方正兰亭黑简体" panose="02000000000000000000" pitchFamily="2" charset="-122"/>
                <a:cs typeface="微软雅黑" pitchFamily="18" charset="0"/>
                <a:sym typeface="Huawei Sans" panose="020C0503030203020204" pitchFamily="34" charset="0"/>
              </a:rPr>
              <a:t>Analyzer</a:t>
            </a:r>
          </a:p>
        </p:txBody>
      </p:sp>
      <p:sp>
        <p:nvSpPr>
          <p:cNvPr id="100" name="矩形 99"/>
          <p:cNvSpPr/>
          <p:nvPr/>
        </p:nvSpPr>
        <p:spPr bwMode="gray">
          <a:xfrm>
            <a:off x="3586714" y="3026840"/>
            <a:ext cx="1179169" cy="363600"/>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Anomaly detection</a:t>
            </a:r>
          </a:p>
        </p:txBody>
      </p:sp>
      <p:sp>
        <p:nvSpPr>
          <p:cNvPr id="101" name="矩形 100"/>
          <p:cNvSpPr/>
          <p:nvPr/>
        </p:nvSpPr>
        <p:spPr bwMode="gray">
          <a:xfrm>
            <a:off x="4884909" y="3026840"/>
            <a:ext cx="1127972" cy="363600"/>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Fault diagnosis</a:t>
            </a:r>
          </a:p>
        </p:txBody>
      </p:sp>
      <p:sp>
        <p:nvSpPr>
          <p:cNvPr id="102" name="矩形 101"/>
          <p:cNvSpPr/>
          <p:nvPr/>
        </p:nvSpPr>
        <p:spPr bwMode="gray">
          <a:xfrm>
            <a:off x="3586714" y="3511195"/>
            <a:ext cx="1179169" cy="363600"/>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SLA monitoring</a:t>
            </a:r>
          </a:p>
        </p:txBody>
      </p:sp>
      <p:sp>
        <p:nvSpPr>
          <p:cNvPr id="103" name="矩形 102"/>
          <p:cNvSpPr/>
          <p:nvPr/>
        </p:nvSpPr>
        <p:spPr bwMode="gray">
          <a:xfrm>
            <a:off x="4884909" y="3511195"/>
            <a:ext cx="1127972" cy="363600"/>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Performance analysis</a:t>
            </a:r>
          </a:p>
        </p:txBody>
      </p:sp>
      <p:sp>
        <p:nvSpPr>
          <p:cNvPr id="104" name="矩形 103"/>
          <p:cNvSpPr/>
          <p:nvPr/>
        </p:nvSpPr>
        <p:spPr bwMode="gray">
          <a:xfrm>
            <a:off x="3598258" y="3995550"/>
            <a:ext cx="2221096" cy="363600"/>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Big data engine</a:t>
            </a:r>
          </a:p>
        </p:txBody>
      </p:sp>
    </p:spTree>
    <p:extLst>
      <p:ext uri="{BB962C8B-B14F-4D97-AF65-F5344CB8AC3E}">
        <p14:creationId xmlns:p14="http://schemas.microsoft.com/office/powerpoint/2010/main" val="110706595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378E7A47-24F7-46EC-8518-308FD45E615D}"/>
</file>

<file path=customXml/itemProps3.xml><?xml version="1.0" encoding="utf-8"?>
<ds:datastoreItem xmlns:ds="http://schemas.openxmlformats.org/officeDocument/2006/customXml" ds:itemID="{12296AD3-5121-4DF6-8150-62C25C031437}">
  <ds:schemaRefs>
    <ds:schemaRef ds:uri="http://schemas.microsoft.com/office/2006/documentManagement/types"/>
    <ds:schemaRef ds:uri="http://schemas.microsoft.com/office/2006/metadata/properties"/>
    <ds:schemaRef ds:uri="http://purl.org/dc/dcmitype/"/>
    <ds:schemaRef ds:uri="http://purl.org/dc/elements/1.1/"/>
    <ds:schemaRef ds:uri="http://www.w3.org/XML/1998/namespace"/>
    <ds:schemaRef ds:uri="475f1e55-3009-46d8-9566-5d569a2b3a98"/>
    <ds:schemaRef ds:uri="http://purl.org/dc/terms/"/>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1026</TotalTime>
  <Words>9311</Words>
  <Application>Microsoft Office PowerPoint</Application>
  <PresentationFormat>宽屏</PresentationFormat>
  <Paragraphs>1352</Paragraphs>
  <Slides>76</Slides>
  <Notes>76</Notes>
  <HiddenSlides>1</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76</vt:i4>
      </vt:variant>
    </vt:vector>
  </HeadingPairs>
  <TitlesOfParts>
    <vt:vector size="90" baseType="lpstr">
      <vt:lpstr>Arial Unicode MS</vt:lpstr>
      <vt:lpstr>方正兰亭黑简体</vt:lpstr>
      <vt:lpstr>微软雅黑</vt:lpstr>
      <vt:lpstr>微软雅黑</vt:lpstr>
      <vt:lpstr>Arial</vt:lpstr>
      <vt:lpstr>Cambria Math</vt:lpstr>
      <vt:lpstr>Helvetica</vt:lpstr>
      <vt:lpstr>Huawei Sans</vt:lpstr>
      <vt:lpstr>Times New Roman</vt:lpstr>
      <vt:lpstr>Wingdings</vt:lpstr>
      <vt:lpstr>1_标题页模板</vt:lpstr>
      <vt:lpstr>2_自功能页模板</vt:lpstr>
      <vt:lpstr>3_内容页模板</vt:lpstr>
      <vt:lpstr>4_感谢页模板</vt:lpstr>
      <vt:lpstr>PowerPoint 演示文稿</vt:lpstr>
      <vt:lpstr>Huawei CloudWAN Solution Architecture and Fundamentals</vt:lpstr>
      <vt:lpstr>PowerPoint 演示文稿</vt:lpstr>
      <vt:lpstr>PowerPoint 演示文稿</vt:lpstr>
      <vt:lpstr>PowerPoint 演示文稿</vt:lpstr>
      <vt:lpstr>3 Challenges Facing the WAN in the Cloud Era</vt:lpstr>
      <vt:lpstr>CloudWAN: Accelerating the Digital Transformation of Various Industries</vt:lpstr>
      <vt:lpstr>Intelligent Universal Service Routers for the Cloud Era</vt:lpstr>
      <vt:lpstr>iMaster NCE-IP Architecture and Key Components</vt:lpstr>
      <vt:lpstr>CloudWAN: Fast Service Provisioning</vt:lpstr>
      <vt:lpstr>CloudWAN: Key Service Assurance with Network Slicing</vt:lpstr>
      <vt:lpstr>CloudWAN: Fast Fault Locating for VPN Services</vt:lpstr>
      <vt:lpstr>CloudWAN: Automatic Network Optimization</vt:lpstr>
      <vt:lpstr>CloudWAN: Network Openness and Programmability</vt:lpstr>
      <vt:lpstr>PowerPoint 演示文稿</vt:lpstr>
      <vt:lpstr>Network Management Overview for the WAN Controller</vt:lpstr>
      <vt:lpstr>Network Management Description for the WAN Controller</vt:lpstr>
      <vt:lpstr>PowerPoint 演示文稿</vt:lpstr>
      <vt:lpstr>Network Management Overview</vt:lpstr>
      <vt:lpstr>SNMP</vt:lpstr>
      <vt:lpstr>NETCONF</vt:lpstr>
      <vt:lpstr>LLDP</vt:lpstr>
      <vt:lpstr>NE Management</vt:lpstr>
      <vt:lpstr>PowerPoint 演示文稿</vt:lpstr>
      <vt:lpstr>Tunnel Management Overview</vt:lpstr>
      <vt:lpstr>Topology Information Generation by Routers</vt:lpstr>
      <vt:lpstr>Topology Information Collection by BGP-LS</vt:lpstr>
      <vt:lpstr>Topology Information Reporting to the Controller Through BGP-LS</vt:lpstr>
      <vt:lpstr>PCEP Overview</vt:lpstr>
      <vt:lpstr>Tunnel Path Computation by PCEP</vt:lpstr>
      <vt:lpstr>BGP SR Policy Overview</vt:lpstr>
      <vt:lpstr>Tunnel Management Instance on the Controller</vt:lpstr>
      <vt:lpstr>SR-MPLS TE Tunnel Creation (1)</vt:lpstr>
      <vt:lpstr>SR-MPLS TE Tunnel Creation (2)</vt:lpstr>
      <vt:lpstr>SR-MPLS Policy Creation</vt:lpstr>
      <vt:lpstr>SRv6 Policy Tunnel Creation: Single Candidate Path and Multiple Segment Lists</vt:lpstr>
      <vt:lpstr>SRv6 Policy Group</vt:lpstr>
      <vt:lpstr>Network Slice-based Tunnel Creation</vt:lpstr>
      <vt:lpstr>VPN and Tunnel Binding</vt:lpstr>
      <vt:lpstr>L3VPN over SR-MPLS TE: Automatic Tunnel Selection</vt:lpstr>
      <vt:lpstr>L3VPN over SRv6 Policy: Color-based Traffic Diversion</vt:lpstr>
      <vt:lpstr>L3VPN over SRv6 Policy: DSCP-based Traffic Diversion</vt:lpstr>
      <vt:lpstr>PowerPoint 演示文稿</vt:lpstr>
      <vt:lpstr>PowerPoint 演示文稿</vt:lpstr>
      <vt:lpstr>PowerPoint 演示文稿</vt:lpstr>
      <vt:lpstr>Analysis on Network Traffic Control Requirements for the WAN Controller</vt:lpstr>
      <vt:lpstr>Traffic Control Process Overview of the WAN Controller</vt:lpstr>
      <vt:lpstr>PowerPoint 演示文稿</vt:lpstr>
      <vt:lpstr>Topology Information and Interface Bandwidth Collection</vt:lpstr>
      <vt:lpstr>Link Delay Collection</vt:lpstr>
      <vt:lpstr>Traffic Statistics Collection</vt:lpstr>
      <vt:lpstr>PowerPoint 演示文稿</vt:lpstr>
      <vt:lpstr>Network Optimization Constraint Parameters and Optimization Policies</vt:lpstr>
      <vt:lpstr>Overview of Controller-based Optimization</vt:lpstr>
      <vt:lpstr>Example for Optimizing a Single Tunnel (Based on the Least Cost Policy)</vt:lpstr>
      <vt:lpstr>Example for Optimizing a Single Tunnel (Based on the Minimum Delay Policy)</vt:lpstr>
      <vt:lpstr>Example for Optimizing a Single Link (Maintenance State Setting)</vt:lpstr>
      <vt:lpstr>Controller-based Multi-tunnel Optimization from the Global Perspective</vt:lpstr>
      <vt:lpstr>MBB-enabled Zero Packet Loss During Tunnel Path Switching</vt:lpstr>
      <vt:lpstr>PowerPoint 演示文稿</vt:lpstr>
      <vt:lpstr>PowerPoint 演示文稿</vt:lpstr>
      <vt:lpstr>PowerPoint 演示文稿</vt:lpstr>
      <vt:lpstr>Classification and Process of Network Performance Analysis</vt:lpstr>
      <vt:lpstr>Overview of Controller Traffic Analysis Functions</vt:lpstr>
      <vt:lpstr>Analyzer obtains inventory data from Manager.</vt:lpstr>
      <vt:lpstr>Performance Reports</vt:lpstr>
      <vt:lpstr>Telemetry Deployment</vt:lpstr>
      <vt:lpstr>Telemetry Traffic Statistics Reporting</vt:lpstr>
      <vt:lpstr>TWAMP Deployment</vt:lpstr>
      <vt:lpstr>VPN Service Analysis and Assurance</vt:lpstr>
      <vt:lpstr>Principles of VPN Service Analysis and Assurance</vt:lpstr>
      <vt:lpstr>VPN Service Analysis and Assurance Deployment</vt:lpstr>
      <vt:lpstr>Display of iFIT-measured Actual VPN Service Quality</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156</cp:revision>
  <dcterms:created xsi:type="dcterms:W3CDTF">2018-11-29T10:16:29Z</dcterms:created>
  <dcterms:modified xsi:type="dcterms:W3CDTF">2021-06-22T07:43:13Z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(3)ek2XAh8VNFqoeRKi1X7dN8li0B+TiR/ISNQ3Gpq1PRnKDSGKn6Wg0100nWR9se06pqZd6CIT
xeqSQGZG6m/mG+4QRpc3OYUhZyoQRCBCpn7lOTv6+iDD6JXVgUo6CYf/4Q0HHSlEyJTH36Ng
ADenPw87bmecqpo9z7FRLGhPlpiYENrMrnc3kiof0VYUpKDzx/DQLt7P9pkxqROk6RWQmSCc
zPXrd4yCCpGvdbFkMe</vt:lpwstr>
  </property>
  <property fmtid="{D5CDD505-2E9C-101B-9397-08002B2CF9AE}" pid="3" name="_2015_ms_pID_7253431">
    <vt:lpwstr>fl1bfIQQImkiQ3Gq4zT8Q4gOK87DZSKDW35I/QohUPJzW8Z2W9WeIc
2xeUciVfRUqSiOL+0VatpnijgNkkzqmBSUVrZ3u1llqDSeu6qmNDayDC+pERWzNwmfxDTTEp
Ag1HbsmbhN9TQ1bvqg0K7CXM8yX/Ilo2qqIuZ03cXDZipzalGU8w2I9OtwZ7a14VUu6LJ4k8
AatwHvTimc5Te+ywJfANzh7EszHm4MUmum0f</vt:lpwstr>
  </property>
  <property fmtid="{D5CDD505-2E9C-101B-9397-08002B2CF9AE}" pid="4" name="_2015_ms_pID_7253432">
    <vt:lpwstr>tdPS5TlV0QgMt2yhRuiyuls=</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1624236139</vt:lpwstr>
  </property>
</Properties>
</file>