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3" r:id="rId4"/>
    <p:sldMasterId id="2147483854" r:id="rId5"/>
    <p:sldMasterId id="2147483858" r:id="rId6"/>
  </p:sldMasterIdLst>
  <p:notesMasterIdLst>
    <p:notesMasterId r:id="rId59"/>
  </p:notesMasterIdLst>
  <p:handoutMasterIdLst>
    <p:handoutMasterId r:id="rId60"/>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4" r:id="rId42"/>
    <p:sldId id="295" r:id="rId43"/>
    <p:sldId id="291" r:id="rId44"/>
    <p:sldId id="292" r:id="rId45"/>
    <p:sldId id="293"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yuezjhw (Monk)" initials="W(" lastIdx="19" clrIdx="0">
    <p:extLst>
      <p:ext uri="{19B8F6BF-5375-455C-9EA6-DF929625EA0E}">
        <p15:presenceInfo xmlns:p15="http://schemas.microsoft.com/office/powerpoint/2012/main" userId="S-1-5-21-147214757-305610072-1517763936-3193612" providerId="AD"/>
      </p:ext>
    </p:extLst>
  </p:cmAuthor>
  <p:cmAuthor id="2" name="Liruijuan (Laura)" initials="L(" lastIdx="1" clrIdx="1">
    <p:extLst>
      <p:ext uri="{19B8F6BF-5375-455C-9EA6-DF929625EA0E}">
        <p15:presenceInfo xmlns:p15="http://schemas.microsoft.com/office/powerpoint/2012/main" userId="S-1-5-21-147214757-305610072-1517763936-464347" providerId="AD"/>
      </p:ext>
    </p:extLst>
  </p:cmAuthor>
  <p:cmAuthor id="3" name="shimiaomiaozjhw" initials="s" lastIdx="3" clrIdx="2">
    <p:extLst>
      <p:ext uri="{19B8F6BF-5375-455C-9EA6-DF929625EA0E}">
        <p15:presenceInfo xmlns:p15="http://schemas.microsoft.com/office/powerpoint/2012/main" userId="S-1-5-21-147214757-305610072-1517763936-66854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3F7"/>
    <a:srgbClr val="FFFBFF"/>
    <a:srgbClr val="FFFFFF"/>
    <a:srgbClr val="DEF7EF"/>
    <a:srgbClr val="404040"/>
    <a:srgbClr val="151515"/>
    <a:srgbClr val="C7000B"/>
    <a:srgbClr val="575756"/>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29" autoAdjust="0"/>
    <p:restoredTop sz="96291"/>
  </p:normalViewPr>
  <p:slideViewPr>
    <p:cSldViewPr snapToGrid="0" snapToObjects="1">
      <p:cViewPr varScale="1">
        <p:scale>
          <a:sx n="114" d="100"/>
          <a:sy n="114" d="100"/>
        </p:scale>
        <p:origin x="84"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6/22/2021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73521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Network Management: manages all Huawei transmission, IP, and access devices in a unified manner, implements visualized service management and E2E provisioning of cross-domain services, detects network faults in a timely manner, and effectively locates faults across domains to meet the requirements of network informatization development.</a:t>
            </a:r>
          </a:p>
          <a:p>
            <a:r>
              <a:rPr lang="en-US" smtClean="0"/>
              <a:t>Alarm Monitor: allows network maintenance personnel to learn the operating status of the network in a timely manner through centralized alarm monitoring. Alarm management includes monitoring alarms, handling alarms, setting alarm monitoring/processing rules, and remotely sending alarm notifications.</a:t>
            </a:r>
          </a:p>
          <a:p>
            <a:r>
              <a:rPr lang="en-US" smtClean="0"/>
              <a:t>Data Collection: provides data collection monitoring and management capabilities, covering dimensions such as collection indicators, collection instances, and collection tasks. This helps users effectively monitor the running status of the collector.</a:t>
            </a:r>
          </a:p>
          <a:p>
            <a:r>
              <a:rPr lang="en-US" smtClean="0"/>
              <a:t>Network Path Navigation: manages network paths, computes and optimizes E2E forwarding paths, and centrally configures and manages network topology information to optimize network resource utilization.</a:t>
            </a:r>
          </a:p>
          <a:p>
            <a:r>
              <a:rPr lang="en-US" smtClean="0"/>
              <a:t>Network Performance Analysis: serves as a center for network experience awareness, decision making, and big data analytics. It provides visualized management to help users monitor network traffic and quality in real time, detect the network change trend, and optimize the network, improving O&amp;M efficiency and reducing OPEX.</a:t>
            </a:r>
            <a:endParaRPr 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51671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3670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0075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4212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4569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13698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953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7858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3009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7498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9400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Open the Network Management app and choose Service &gt; Auto Service Discovery from the main menu. On the page that is displayed, expand Search Service by Policy and click Search Service by Policy.</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34343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360-degree service view can be accessed from each service view:</a:t>
            </a:r>
          </a:p>
          <a:p>
            <a:pPr lvl="1"/>
            <a:r>
              <a:rPr lang="en-US" smtClean="0"/>
              <a:t>Open the Network Management app and choose Service &gt; View &gt; Dynamic Tunnel from the main menu. Click the 360 icon next to a service.</a:t>
            </a:r>
          </a:p>
          <a:p>
            <a:pPr lvl="1"/>
            <a:r>
              <a:rPr lang="en-US" smtClean="0"/>
              <a:t>Open the Network Management app and choose Service &gt; View &gt; SR Policy from the main menu. Click the 360 icon next to a service.</a:t>
            </a:r>
          </a:p>
          <a:p>
            <a:pPr lvl="1"/>
            <a:r>
              <a:rPr lang="en-US" smtClean="0"/>
              <a:t>Open the Network Management app and choose Service &gt; View &gt; L2 EVPN Service from the main menu. Click the 360 icon next to a service.</a:t>
            </a:r>
          </a:p>
          <a:p>
            <a:pPr lvl="1"/>
            <a:r>
              <a:rPr lang="en-US" smtClean="0"/>
              <a:t>Open the Network Management app and choose Service &gt; View &gt; MBGP L3VPN from the main menu. Click the 360 icon next to a service.</a:t>
            </a:r>
          </a:p>
          <a:p>
            <a:pPr lvl="1"/>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5255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2079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2550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7368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9631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202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01529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0593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1142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1870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preceding figure, 1, 2, 3, and 4 provide the following capabilities:</a:t>
            </a:r>
          </a:p>
          <a:p>
            <a:pPr lvl="1"/>
            <a:r>
              <a:rPr lang="en-US" smtClean="0"/>
              <a:t>1: provides an overview of system status evaluation based on the number of current risks and risk levels.</a:t>
            </a:r>
          </a:p>
          <a:p>
            <a:pPr lvl="1"/>
            <a:r>
              <a:rPr lang="en-US" smtClean="0"/>
              <a:t>2: displays risks when system resource or service status anomalies are monitored.</a:t>
            </a:r>
          </a:p>
          <a:p>
            <a:pPr lvl="1"/>
            <a:r>
              <a:rPr lang="en-US" smtClean="0"/>
              <a:t>3: displays service health status, specifically, service operation statistics within the latest 1 minute.</a:t>
            </a:r>
          </a:p>
          <a:p>
            <a:pPr lvl="1"/>
            <a:r>
              <a:rPr lang="en-US" smtClean="0"/>
              <a:t>4: Displays system resource indicator status, specifically, the average value of each VM resource (CPU, memory, I/O, and network traffic) within the latest hour and the top 3 information.</a:t>
            </a:r>
          </a:p>
          <a:p>
            <a:r>
              <a:rPr lang="en-US" smtClean="0"/>
              <a:t>The dashboard also provides the redirection function. In other words, you can click the risk, service health status, or system resource monitoring area to go to the corresponding details page.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143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6229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549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Here, technologies such as in-situ Flow Information Telemetry (iFIT) are used to meet the SLA assurance and O&amp;M requirements of VPN services, implement proactive and visualized service SLA awareness, and proactively and quickly demarcate and locate faults. This helps ensure user experience.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979708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66190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46029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As a center for network experience awareness, decision making, and big data analytics, the Network Performance Analysis app provides visualized management to help users monitor network traffic and quality in real time, detect the network change trend, and optimize the network, improving O&amp;M efficiency and reducing OPEX.</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926711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359966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129540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2304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86120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41590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73672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29694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22164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08074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06413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82655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05752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Possible causes:</a:t>
            </a:r>
          </a:p>
          <a:p>
            <a:pPr lvl="1"/>
            <a:r>
              <a:rPr lang="en-US" smtClean="0"/>
              <a:t>The network control node received incorrect PCEP messages. In this case, the peer end automatically re-establishes the connection, and you are advised to wait for some time. If the PCEP session is still down, contact technical support for the forwarder.</a:t>
            </a:r>
          </a:p>
          <a:p>
            <a:pPr lvl="1"/>
            <a:r>
              <a:rPr lang="en-US" smtClean="0"/>
              <a:t>The hold timer expired. In this case, you need to check the network connection between the controller and forwarder and restore the communication between them as required.</a:t>
            </a:r>
          </a:p>
          <a:p>
            <a:pPr lvl="1"/>
            <a:r>
              <a:rPr lang="en-US" smtClean="0"/>
              <a:t>The controller source address was changed. In this case, check whether the actual controller IP address is the same as the controller IP address configured on the forwarder. If they are the same, you are advised to wait for some time. If the PCEP session is still down, contact technical support for the forwarder.</a:t>
            </a:r>
          </a:p>
          <a:p>
            <a:pPr lvl="1"/>
            <a:r>
              <a:rPr lang="en-US" smtClean="0"/>
              <a:t>The number of delegated LSPs exceeded the PCE limit. Check the PCE delegation limit. Set the limit to a larger value or reduce the number of LSPs delegated by PCCs.</a:t>
            </a:r>
          </a:p>
          <a:p>
            <a:pPr lvl="1"/>
            <a:r>
              <a:rPr lang="en-US" smtClean="0"/>
              <a:t>Enable/disable TLS authentication. In this case, the value of Possible Causes is Enable TLS authentication or Disable TLS authentication. After PCEP TLS authentication is enabled or disabled on the forwarder as required, wait for the forwarder to re-establish the connection. If the PCEP session is still down, contact technical support for the forwarder.</a:t>
            </a:r>
          </a:p>
          <a:p>
            <a:pPr lvl="1"/>
            <a:r>
              <a:rPr lang="en-US" smtClean="0"/>
              <a:t>PCEP configurations were deleted. In this case, check the PCEP configurations on the controller and reconfigure PCEP as required.</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037507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7178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83192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40982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6626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7233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6112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684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3602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0412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96279431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88" r:id="rId11"/>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64.png"/><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 name="文本占位符 51"/>
          <p:cNvSpPr>
            <a:spLocks noGrp="1"/>
          </p:cNvSpPr>
          <p:nvPr>
            <p:ph type="body" sz="quarter" idx="17"/>
          </p:nvPr>
        </p:nvSpPr>
        <p:spPr/>
        <p:txBody>
          <a:bodyPr/>
          <a:lstStyle/>
          <a:p>
            <a:endParaRPr lang="zh-CN" altLang="en-US" dirty="0"/>
          </a:p>
        </p:txBody>
      </p:sp>
      <p:sp>
        <p:nvSpPr>
          <p:cNvPr id="53" name="文本占位符 52"/>
          <p:cNvSpPr>
            <a:spLocks noGrp="1"/>
          </p:cNvSpPr>
          <p:nvPr>
            <p:ph type="body" sz="quarter" idx="18"/>
          </p:nvPr>
        </p:nvSpPr>
        <p:spPr/>
        <p:txBody>
          <a:bodyPr/>
          <a:lstStyle/>
          <a:p>
            <a:r>
              <a:rPr lang="en-US" altLang="zh-CN" dirty="0" err="1" smtClean="0"/>
              <a:t>Datacom</a:t>
            </a:r>
            <a:endParaRPr lang="en-US" altLang="zh-CN" dirty="0"/>
          </a:p>
        </p:txBody>
      </p:sp>
      <p:sp>
        <p:nvSpPr>
          <p:cNvPr id="54" name="文本占位符 53"/>
          <p:cNvSpPr>
            <a:spLocks noGrp="1"/>
          </p:cNvSpPr>
          <p:nvPr>
            <p:ph type="body" sz="quarter" idx="19"/>
          </p:nvPr>
        </p:nvSpPr>
        <p:spPr/>
        <p:txBody>
          <a:bodyPr/>
          <a:lstStyle/>
          <a:p>
            <a:endParaRPr lang="zh-CN" altLang="en-US" dirty="0"/>
          </a:p>
        </p:txBody>
      </p:sp>
      <p:sp>
        <p:nvSpPr>
          <p:cNvPr id="55" name="文本占位符 54"/>
          <p:cNvSpPr>
            <a:spLocks noGrp="1"/>
          </p:cNvSpPr>
          <p:nvPr>
            <p:ph type="body" sz="quarter" idx="20"/>
          </p:nvPr>
        </p:nvSpPr>
        <p:spPr/>
        <p:txBody>
          <a:bodyPr/>
          <a:lstStyle/>
          <a:p>
            <a:endParaRPr lang="zh-CN" altLang="en-US" dirty="0"/>
          </a:p>
        </p:txBody>
      </p:sp>
      <p:sp>
        <p:nvSpPr>
          <p:cNvPr id="46" name="文本占位符 45"/>
          <p:cNvSpPr>
            <a:spLocks noGrp="1"/>
          </p:cNvSpPr>
          <p:nvPr>
            <p:ph type="body" sz="quarter" idx="13"/>
          </p:nvPr>
        </p:nvSpPr>
        <p:spPr/>
        <p:txBody>
          <a:bodyPr/>
          <a:lstStyle/>
          <a:p>
            <a:r>
              <a:rPr lang="en-US" altLang="zh-CN" dirty="0" smtClean="0"/>
              <a:t>Shi</a:t>
            </a:r>
            <a:r>
              <a:rPr lang="zh-CN" altLang="en-US" dirty="0" smtClean="0"/>
              <a:t> </a:t>
            </a:r>
            <a:r>
              <a:rPr lang="en-US" altLang="zh-CN" dirty="0" err="1" smtClean="0"/>
              <a:t>Miaomiao</a:t>
            </a:r>
            <a:r>
              <a:rPr lang="en-US" altLang="zh-CN" dirty="0" smtClean="0"/>
              <a:t>/WX791350</a:t>
            </a:r>
            <a:endParaRPr lang="en-US" altLang="zh-CN" dirty="0"/>
          </a:p>
        </p:txBody>
      </p:sp>
      <p:sp>
        <p:nvSpPr>
          <p:cNvPr id="47" name="文本占位符 46"/>
          <p:cNvSpPr>
            <a:spLocks noGrp="1"/>
          </p:cNvSpPr>
          <p:nvPr>
            <p:ph type="body" sz="quarter" idx="14"/>
          </p:nvPr>
        </p:nvSpPr>
        <p:spPr/>
        <p:txBody>
          <a:bodyPr/>
          <a:lstStyle/>
          <a:p>
            <a:r>
              <a:rPr lang="en-US" altLang="zh-CN" dirty="0" smtClean="0"/>
              <a:t>2021.5.10</a:t>
            </a:r>
            <a:endParaRPr lang="en-US" altLang="zh-CN" dirty="0"/>
          </a:p>
        </p:txBody>
      </p:sp>
      <p:sp>
        <p:nvSpPr>
          <p:cNvPr id="48" name="文本占位符 47"/>
          <p:cNvSpPr>
            <a:spLocks noGrp="1"/>
          </p:cNvSpPr>
          <p:nvPr>
            <p:ph type="body" sz="quarter" idx="15"/>
          </p:nvPr>
        </p:nvSpPr>
        <p:spPr/>
        <p:txBody>
          <a:bodyPr/>
          <a:lstStyle/>
          <a:p>
            <a:r>
              <a:rPr lang="en-US" altLang="zh-CN" dirty="0" smtClean="0"/>
              <a:t>He </a:t>
            </a:r>
            <a:r>
              <a:rPr lang="en-US" altLang="zh-CN" dirty="0" err="1" smtClean="0"/>
              <a:t>Junjian</a:t>
            </a:r>
            <a:r>
              <a:rPr lang="en-US" altLang="zh-CN" dirty="0" smtClean="0"/>
              <a:t>/WX80230</a:t>
            </a:r>
            <a:endParaRPr lang="en-US" altLang="zh-CN" dirty="0"/>
          </a:p>
        </p:txBody>
      </p:sp>
      <p:sp>
        <p:nvSpPr>
          <p:cNvPr id="49" name="文本占位符 48"/>
          <p:cNvSpPr>
            <a:spLocks noGrp="1"/>
          </p:cNvSpPr>
          <p:nvPr>
            <p:ph type="body" sz="quarter" idx="16"/>
          </p:nvPr>
        </p:nvSpPr>
        <p:spPr/>
        <p:txBody>
          <a:bodyPr/>
          <a:lstStyle/>
          <a:p>
            <a:r>
              <a:rPr lang="en-US" altLang="zh-CN" dirty="0" smtClean="0"/>
              <a:t>New</a:t>
            </a:r>
            <a:endParaRPr lang="en-US" altLang="zh-CN" dirty="0"/>
          </a:p>
        </p:txBody>
      </p:sp>
      <p:sp>
        <p:nvSpPr>
          <p:cNvPr id="56" name="文本占位符 55"/>
          <p:cNvSpPr>
            <a:spLocks noGrp="1"/>
          </p:cNvSpPr>
          <p:nvPr>
            <p:ph type="body" sz="quarter" idx="21"/>
          </p:nvPr>
        </p:nvSpPr>
        <p:spPr/>
        <p:txBody>
          <a:bodyPr/>
          <a:lstStyle/>
          <a:p>
            <a:endParaRPr lang="zh-CN" altLang="en-US" dirty="0"/>
          </a:p>
        </p:txBody>
      </p:sp>
      <p:sp>
        <p:nvSpPr>
          <p:cNvPr id="57" name="文本占位符 56"/>
          <p:cNvSpPr>
            <a:spLocks noGrp="1"/>
          </p:cNvSpPr>
          <p:nvPr>
            <p:ph type="body" sz="quarter" idx="22"/>
          </p:nvPr>
        </p:nvSpPr>
        <p:spPr/>
        <p:txBody>
          <a:bodyPr/>
          <a:lstStyle/>
          <a:p>
            <a:endParaRPr lang="zh-CN" altLang="en-US"/>
          </a:p>
        </p:txBody>
      </p:sp>
      <p:sp>
        <p:nvSpPr>
          <p:cNvPr id="58" name="文本占位符 57"/>
          <p:cNvSpPr>
            <a:spLocks noGrp="1"/>
          </p:cNvSpPr>
          <p:nvPr>
            <p:ph type="body" sz="quarter" idx="23"/>
          </p:nvPr>
        </p:nvSpPr>
        <p:spPr/>
        <p:txBody>
          <a:bodyPr/>
          <a:lstStyle/>
          <a:p>
            <a:endParaRPr lang="zh-CN" altLang="en-US" dirty="0"/>
          </a:p>
        </p:txBody>
      </p:sp>
      <p:sp>
        <p:nvSpPr>
          <p:cNvPr id="59" name="文本占位符 58"/>
          <p:cNvSpPr>
            <a:spLocks noGrp="1"/>
          </p:cNvSpPr>
          <p:nvPr>
            <p:ph type="body" sz="quarter" idx="24"/>
          </p:nvPr>
        </p:nvSpPr>
        <p:spPr/>
        <p:txBody>
          <a:bodyPr/>
          <a:lstStyle/>
          <a:p>
            <a:endParaRPr lang="zh-CN" altLang="en-US" dirty="0"/>
          </a:p>
        </p:txBody>
      </p:sp>
      <p:sp>
        <p:nvSpPr>
          <p:cNvPr id="60" name="文本占位符 59"/>
          <p:cNvSpPr>
            <a:spLocks noGrp="1"/>
          </p:cNvSpPr>
          <p:nvPr>
            <p:ph type="body" sz="quarter" idx="25"/>
          </p:nvPr>
        </p:nvSpPr>
        <p:spPr/>
        <p:txBody>
          <a:bodyPr/>
          <a:lstStyle/>
          <a:p>
            <a:endParaRPr lang="zh-CN" altLang="en-US" dirty="0"/>
          </a:p>
        </p:txBody>
      </p:sp>
      <p:sp>
        <p:nvSpPr>
          <p:cNvPr id="61" name="文本占位符 60"/>
          <p:cNvSpPr>
            <a:spLocks noGrp="1"/>
          </p:cNvSpPr>
          <p:nvPr>
            <p:ph type="body" sz="quarter" idx="26"/>
          </p:nvPr>
        </p:nvSpPr>
        <p:spPr/>
        <p:txBody>
          <a:bodyPr/>
          <a:lstStyle/>
          <a:p>
            <a:endParaRPr lang="zh-CN" altLang="en-US"/>
          </a:p>
        </p:txBody>
      </p:sp>
      <p:sp>
        <p:nvSpPr>
          <p:cNvPr id="62" name="文本占位符 61"/>
          <p:cNvSpPr>
            <a:spLocks noGrp="1"/>
          </p:cNvSpPr>
          <p:nvPr>
            <p:ph type="body" sz="quarter" idx="27"/>
          </p:nvPr>
        </p:nvSpPr>
        <p:spPr/>
        <p:txBody>
          <a:bodyPr/>
          <a:lstStyle/>
          <a:p>
            <a:endParaRPr lang="zh-CN" altLang="en-US" dirty="0"/>
          </a:p>
        </p:txBody>
      </p:sp>
      <p:sp>
        <p:nvSpPr>
          <p:cNvPr id="63" name="文本占位符 62"/>
          <p:cNvSpPr>
            <a:spLocks noGrp="1"/>
          </p:cNvSpPr>
          <p:nvPr>
            <p:ph type="body" sz="quarter" idx="28"/>
          </p:nvPr>
        </p:nvSpPr>
        <p:spPr/>
        <p:txBody>
          <a:bodyPr/>
          <a:lstStyle/>
          <a:p>
            <a:endParaRPr lang="zh-CN" altLang="en-US" dirty="0"/>
          </a:p>
        </p:txBody>
      </p:sp>
      <p:sp>
        <p:nvSpPr>
          <p:cNvPr id="64" name="文本占位符 63"/>
          <p:cNvSpPr>
            <a:spLocks noGrp="1"/>
          </p:cNvSpPr>
          <p:nvPr>
            <p:ph type="body" sz="quarter" idx="29"/>
          </p:nvPr>
        </p:nvSpPr>
        <p:spPr/>
        <p:txBody>
          <a:bodyPr/>
          <a:lstStyle/>
          <a:p>
            <a:endParaRPr lang="zh-CN" altLang="en-US" dirty="0"/>
          </a:p>
        </p:txBody>
      </p:sp>
      <p:sp>
        <p:nvSpPr>
          <p:cNvPr id="65" name="文本占位符 64"/>
          <p:cNvSpPr>
            <a:spLocks noGrp="1"/>
          </p:cNvSpPr>
          <p:nvPr>
            <p:ph type="body" sz="quarter" idx="30"/>
          </p:nvPr>
        </p:nvSpPr>
        <p:spPr/>
        <p:txBody>
          <a:bodyPr/>
          <a:lstStyle/>
          <a:p>
            <a:endParaRPr lang="zh-CN" altLang="en-US"/>
          </a:p>
        </p:txBody>
      </p:sp>
      <p:sp>
        <p:nvSpPr>
          <p:cNvPr id="66" name="文本占位符 65"/>
          <p:cNvSpPr>
            <a:spLocks noGrp="1"/>
          </p:cNvSpPr>
          <p:nvPr>
            <p:ph type="body" sz="quarter" idx="31"/>
          </p:nvPr>
        </p:nvSpPr>
        <p:spPr/>
        <p:txBody>
          <a:bodyPr/>
          <a:lstStyle/>
          <a:p>
            <a:endParaRPr lang="zh-CN" altLang="en-US" dirty="0"/>
          </a:p>
        </p:txBody>
      </p:sp>
      <p:sp>
        <p:nvSpPr>
          <p:cNvPr id="67" name="文本占位符 66"/>
          <p:cNvSpPr>
            <a:spLocks noGrp="1"/>
          </p:cNvSpPr>
          <p:nvPr>
            <p:ph type="body" sz="quarter" idx="32"/>
          </p:nvPr>
        </p:nvSpPr>
        <p:spPr/>
        <p:txBody>
          <a:bodyPr/>
          <a:lstStyle/>
          <a:p>
            <a:endParaRPr lang="zh-CN" altLang="en-US"/>
          </a:p>
        </p:txBody>
      </p:sp>
      <p:sp>
        <p:nvSpPr>
          <p:cNvPr id="68" name="文本占位符 67"/>
          <p:cNvSpPr>
            <a:spLocks noGrp="1"/>
          </p:cNvSpPr>
          <p:nvPr>
            <p:ph type="body" sz="quarter" idx="33"/>
          </p:nvPr>
        </p:nvSpPr>
        <p:spPr/>
        <p:txBody>
          <a:bodyPr/>
          <a:lstStyle/>
          <a:p>
            <a:endParaRPr lang="zh-CN" altLang="en-US" dirty="0"/>
          </a:p>
        </p:txBody>
      </p:sp>
      <p:sp>
        <p:nvSpPr>
          <p:cNvPr id="69" name="文本占位符 68"/>
          <p:cNvSpPr>
            <a:spLocks noGrp="1"/>
          </p:cNvSpPr>
          <p:nvPr>
            <p:ph type="body" sz="quarter" idx="34"/>
          </p:nvPr>
        </p:nvSpPr>
        <p:spPr/>
        <p:txBody>
          <a:bodyPr/>
          <a:lstStyle/>
          <a:p>
            <a:endParaRPr lang="zh-CN" altLang="en-US"/>
          </a:p>
        </p:txBody>
      </p:sp>
      <p:sp>
        <p:nvSpPr>
          <p:cNvPr id="70" name="文本占位符 69"/>
          <p:cNvSpPr>
            <a:spLocks noGrp="1"/>
          </p:cNvSpPr>
          <p:nvPr>
            <p:ph type="body" sz="quarter" idx="35"/>
          </p:nvPr>
        </p:nvSpPr>
        <p:spPr/>
        <p:txBody>
          <a:bodyPr/>
          <a:lstStyle/>
          <a:p>
            <a:endParaRPr lang="zh-CN" altLang="en-US" dirty="0"/>
          </a:p>
        </p:txBody>
      </p:sp>
      <p:sp>
        <p:nvSpPr>
          <p:cNvPr id="71" name="文本占位符 70"/>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042731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Unified Portal</a:t>
            </a:r>
            <a:endParaRPr lang="en-US" dirty="0"/>
          </a:p>
        </p:txBody>
      </p:sp>
      <p:sp>
        <p:nvSpPr>
          <p:cNvPr id="4" name="矩形 3"/>
          <p:cNvSpPr/>
          <p:nvPr/>
        </p:nvSpPr>
        <p:spPr>
          <a:xfrm>
            <a:off x="433859" y="981669"/>
            <a:ext cx="11306175" cy="1338828"/>
          </a:xfrm>
          <a:prstGeom prst="rect">
            <a:avLst/>
          </a:prstGeom>
        </p:spPr>
        <p:txBody>
          <a:bodyPr wrap="square">
            <a:noAutofit/>
          </a:bodyPr>
          <a:lstStyle/>
          <a:p>
            <a:pPr marL="371475" indent="-285750" fontAlgn="ctr">
              <a:spcAft>
                <a:spcPts val="600"/>
              </a:spcAft>
              <a:buFont typeface="Arial" panose="020B0604020202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iMaster NCE-IP provides a unified user portal based on the unified cloud platform. This portal provides access to various apps, and these apps call the interfaces of underlying components to implement various functions.</a:t>
            </a:r>
          </a:p>
        </p:txBody>
      </p:sp>
      <p:pic>
        <p:nvPicPr>
          <p:cNvPr id="3" name="图片 2"/>
          <p:cNvPicPr>
            <a:picLocks/>
          </p:cNvPicPr>
          <p:nvPr/>
        </p:nvPicPr>
        <p:blipFill>
          <a:blip r:embed="rId3"/>
          <a:stretch>
            <a:fillRect/>
          </a:stretch>
        </p:blipFill>
        <p:spPr>
          <a:xfrm>
            <a:off x="2330450" y="1964024"/>
            <a:ext cx="7543800" cy="4185951"/>
          </a:xfrm>
          <a:prstGeom prst="rect">
            <a:avLst/>
          </a:prstGeom>
          <a:ln w="12700">
            <a:solidFill>
              <a:schemeClr val="bg1">
                <a:lumMod val="85000"/>
              </a:schemeClr>
            </a:solidFill>
          </a:ln>
        </p:spPr>
      </p:pic>
    </p:spTree>
    <p:extLst>
      <p:ext uri="{BB962C8B-B14F-4D97-AF65-F5344CB8AC3E}">
        <p14:creationId xmlns:p14="http://schemas.microsoft.com/office/powerpoint/2010/main" val="10596611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err="1">
                <a:solidFill>
                  <a:schemeClr val="bg1">
                    <a:lumMod val="50000"/>
                  </a:schemeClr>
                </a:solidFill>
                <a:latin typeface="Huawei Sans" panose="020C0503030203020204" pitchFamily="34" charset="0"/>
                <a:sym typeface="Huawei Sans" panose="020C0503030203020204" pitchFamily="34" charset="0"/>
              </a:rPr>
              <a:t>CloudWAN</a:t>
            </a:r>
            <a:r>
              <a:rPr lang="en-US" dirty="0">
                <a:solidFill>
                  <a:schemeClr val="bg1">
                    <a:lumMod val="50000"/>
                  </a:schemeClr>
                </a:solidFill>
                <a:latin typeface="Huawei Sans" panose="020C0503030203020204" pitchFamily="34" charset="0"/>
                <a:sym typeface="Huawei Sans" panose="020C0503030203020204" pitchFamily="34" charset="0"/>
              </a:rPr>
              <a:t> Solution Controller Overview</a:t>
            </a:r>
            <a:r>
              <a:rPr lang="en-US" dirty="0">
                <a:solidFill>
                  <a:schemeClr val="bg1">
                    <a:lumMod val="50000"/>
                  </a:schemeClr>
                </a:solidFill>
                <a:latin typeface="Huawei Sans" panose="020C0503030203020204" pitchFamily="34" charset="0"/>
              </a:rPr>
              <a:t> </a:t>
            </a:r>
          </a:p>
          <a:p>
            <a:pPr fontAlgn="ctr"/>
            <a:r>
              <a:rPr lang="en-US" b="1" dirty="0">
                <a:latin typeface="Huawei Sans" panose="020C0503030203020204" pitchFamily="34" charset="0"/>
                <a:sym typeface="Huawei Sans" panose="020C0503030203020204" pitchFamily="34" charset="0"/>
              </a:rPr>
              <a:t>Routine O&amp;M</a:t>
            </a:r>
          </a:p>
          <a:p>
            <a:pPr fontAlgn="ctr"/>
            <a:r>
              <a:rPr lang="en-US" dirty="0">
                <a:solidFill>
                  <a:schemeClr val="bg1">
                    <a:lumMod val="50000"/>
                  </a:schemeClr>
                </a:solidFill>
                <a:latin typeface="Huawei Sans" panose="020C0503030203020204" pitchFamily="34" charset="0"/>
                <a:sym typeface="Huawei Sans" panose="020C0503030203020204" pitchFamily="34" charset="0"/>
              </a:rPr>
              <a:t>Basic Troubleshooting</a:t>
            </a:r>
          </a:p>
          <a:p>
            <a:pPr fontAlgn="ct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398875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Alarm Monitoring Overview</a:t>
            </a:r>
            <a:endParaRPr lang="en-US" dirty="0"/>
          </a:p>
        </p:txBody>
      </p:sp>
      <p:sp>
        <p:nvSpPr>
          <p:cNvPr id="9" name="文本占位符 3"/>
          <p:cNvSpPr txBox="1">
            <a:spLocks/>
          </p:cNvSpPr>
          <p:nvPr/>
        </p:nvSpPr>
        <p:spPr>
          <a:xfrm>
            <a:off x="455612" y="939800"/>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Alarm Management allows you to monitor and manage alarms and events reported by the system or managed objects. Alarm Management also provides a variety of monitoring and processing rules to meet requirements in different monitoring and processing scenarios. In this way, network faults can be efficiently monitored, located, and rectified.</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222" y="3667638"/>
            <a:ext cx="1143000" cy="1143000"/>
          </a:xfrm>
          <a:prstGeom prst="rect">
            <a:avLst/>
          </a:prstGeom>
        </p:spPr>
      </p:pic>
      <p:grpSp>
        <p:nvGrpSpPr>
          <p:cNvPr id="14" name="组合 13"/>
          <p:cNvGrpSpPr/>
          <p:nvPr/>
        </p:nvGrpSpPr>
        <p:grpSpPr bwMode="gray">
          <a:xfrm rot="5400000" flipV="1">
            <a:off x="596679" y="3975206"/>
            <a:ext cx="3628989" cy="527865"/>
            <a:chOff x="-922741" y="4190496"/>
            <a:chExt cx="3527788" cy="1368203"/>
          </a:xfrm>
        </p:grpSpPr>
        <p:sp>
          <p:nvSpPr>
            <p:cNvPr id="15" name="梯形 14"/>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梯形 15"/>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梯形 16"/>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a:xfrm>
            <a:off x="5502327" y="69580"/>
            <a:ext cx="6245173" cy="326611"/>
            <a:chOff x="5502327" y="69580"/>
            <a:chExt cx="6245173" cy="326611"/>
          </a:xfrm>
        </p:grpSpPr>
        <p:sp>
          <p:nvSpPr>
            <p:cNvPr id="20" name="五边形 19"/>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1" name="燕尾形 20"/>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2" name="燕尾形 21"/>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3" name="燕尾形 22"/>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2" name="图片 1"/>
          <p:cNvPicPr>
            <a:picLocks/>
          </p:cNvPicPr>
          <p:nvPr/>
        </p:nvPicPr>
        <p:blipFill>
          <a:blip r:embed="rId4"/>
          <a:stretch>
            <a:fillRect/>
          </a:stretch>
        </p:blipFill>
        <p:spPr>
          <a:xfrm>
            <a:off x="2843870" y="2424643"/>
            <a:ext cx="8607455" cy="3628990"/>
          </a:xfrm>
          <a:prstGeom prst="rect">
            <a:avLst/>
          </a:prstGeom>
          <a:ln w="12700">
            <a:solidFill>
              <a:schemeClr val="bg1">
                <a:lumMod val="85000"/>
              </a:schemeClr>
            </a:solidFill>
          </a:ln>
        </p:spPr>
      </p:pic>
    </p:spTree>
    <p:extLst>
      <p:ext uri="{BB962C8B-B14F-4D97-AF65-F5344CB8AC3E}">
        <p14:creationId xmlns:p14="http://schemas.microsoft.com/office/powerpoint/2010/main" val="3693846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smtClean="0"/>
              <a:t>Alarm Categories</a:t>
            </a:r>
            <a:endParaRPr lang="en-US" dirty="0"/>
          </a:p>
        </p:txBody>
      </p:sp>
      <p:graphicFrame>
        <p:nvGraphicFramePr>
          <p:cNvPr id="10" name="表格 9"/>
          <p:cNvGraphicFramePr>
            <a:graphicFrameLocks noGrp="1"/>
          </p:cNvGraphicFramePr>
          <p:nvPr>
            <p:extLst>
              <p:ext uri="{D42A27DB-BD31-4B8C-83A1-F6EECF244321}">
                <p14:modId xmlns:p14="http://schemas.microsoft.com/office/powerpoint/2010/main" val="1661696721"/>
              </p:ext>
            </p:extLst>
          </p:nvPr>
        </p:nvGraphicFramePr>
        <p:xfrm>
          <a:off x="731839" y="2426385"/>
          <a:ext cx="10728323" cy="2394499"/>
        </p:xfrm>
        <a:graphic>
          <a:graphicData uri="http://schemas.openxmlformats.org/drawingml/2006/table">
            <a:tbl>
              <a:tblPr/>
              <a:tblGrid>
                <a:gridCol w="2145665">
                  <a:extLst>
                    <a:ext uri="{9D8B030D-6E8A-4147-A177-3AD203B41FA5}">
                      <a16:colId xmlns="" xmlns:a16="http://schemas.microsoft.com/office/drawing/2014/main" val="20000"/>
                    </a:ext>
                  </a:extLst>
                </a:gridCol>
                <a:gridCol w="8582658">
                  <a:extLst>
                    <a:ext uri="{9D8B030D-6E8A-4147-A177-3AD203B41FA5}">
                      <a16:colId xmlns="" xmlns:a16="http://schemas.microsoft.com/office/drawing/2014/main" val="20001"/>
                    </a:ext>
                  </a:extLst>
                </a:gridCol>
              </a:tblGrid>
              <a:tr h="380008">
                <a:tc>
                  <a:txBody>
                    <a:bodyPr/>
                    <a:lstStyle/>
                    <a:p>
                      <a:pPr algn="ctr" fontAlgn="ctr"/>
                      <a:r>
                        <a:rPr lang="en-US" sz="1400" b="1" dirty="0">
                          <a:solidFill>
                            <a:schemeClr val="tx1"/>
                          </a:solidFill>
                          <a:latin typeface="Huawei Sans" panose="020C0503030203020204" pitchFamily="34" charset="0"/>
                        </a:rPr>
                        <a:t>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460011">
                <a:tc>
                  <a:txBody>
                    <a:bodyPr/>
                    <a:lstStyle/>
                    <a:p>
                      <a:pPr algn="ctr" fontAlgn="ctr"/>
                      <a:r>
                        <a:rPr lang="en-US" sz="1400" dirty="0">
                          <a:latin typeface="Huawei Sans" panose="020C0503030203020204" pitchFamily="34" charset="0"/>
                        </a:rPr>
                        <a:t>Current alarms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Current alarms include unacknowledged and </a:t>
                      </a:r>
                      <a:r>
                        <a:rPr lang="en-US" sz="1400" dirty="0" err="1">
                          <a:latin typeface="Huawei Sans" panose="020C0503030203020204" pitchFamily="34" charset="0"/>
                        </a:rPr>
                        <a:t>uncleared</a:t>
                      </a:r>
                      <a:r>
                        <a:rPr lang="en-US" sz="1400" dirty="0">
                          <a:latin typeface="Huawei Sans" panose="020C0503030203020204" pitchFamily="34" charset="0"/>
                        </a:rPr>
                        <a:t> alarms, acknowledged and </a:t>
                      </a:r>
                      <a:r>
                        <a:rPr lang="en-US" sz="1400" dirty="0" err="1">
                          <a:latin typeface="Huawei Sans" panose="020C0503030203020204" pitchFamily="34" charset="0"/>
                        </a:rPr>
                        <a:t>uncleared</a:t>
                      </a:r>
                      <a:r>
                        <a:rPr lang="en-US" sz="1400" dirty="0">
                          <a:latin typeface="Huawei Sans" panose="020C0503030203020204" pitchFamily="34" charset="0"/>
                        </a:rPr>
                        <a:t> alarms, and unacknowledged and cleared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60011">
                <a:tc>
                  <a:txBody>
                    <a:bodyPr/>
                    <a:lstStyle/>
                    <a:p>
                      <a:pPr algn="ctr" fontAlgn="ctr"/>
                      <a:r>
                        <a:rPr lang="en-US" sz="1400" dirty="0">
                          <a:latin typeface="Huawei Sans" panose="020C0503030203020204" pitchFamily="34" charset="0"/>
                        </a:rPr>
                        <a:t>Historical alarms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Historical alarms refer to acknowledged and cleared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60011">
                <a:tc>
                  <a:txBody>
                    <a:bodyPr/>
                    <a:lstStyle/>
                    <a:p>
                      <a:pPr algn="ctr" fontAlgn="ctr"/>
                      <a:r>
                        <a:rPr lang="en-US" sz="1400" dirty="0">
                          <a:latin typeface="Huawei Sans" panose="020C0503030203020204" pitchFamily="34" charset="0"/>
                        </a:rPr>
                        <a:t>Masked alarms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You can mask alarms that you do not need to pay attention to. Masked alarms are moved to the Masked Alarms list and will not be displayed in the Current Alarms list even if they are generated later.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60011">
                <a:tc>
                  <a:txBody>
                    <a:bodyPr/>
                    <a:lstStyle/>
                    <a:p>
                      <a:pPr algn="ctr" fontAlgn="ctr"/>
                      <a:r>
                        <a:rPr lang="en-US" sz="1400" dirty="0">
                          <a:latin typeface="Huawei Sans" panose="020C0503030203020204" pitchFamily="34" charset="0"/>
                        </a:rPr>
                        <a:t>Event alarms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Event alarms are of the lowest severity. They are used to inform users of event occurrence. Unlike fault alarms, event alarms do not need to be handled.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grpSp>
        <p:nvGrpSpPr>
          <p:cNvPr id="18" name="组合 17"/>
          <p:cNvGrpSpPr/>
          <p:nvPr/>
        </p:nvGrpSpPr>
        <p:grpSpPr>
          <a:xfrm>
            <a:off x="5502327" y="69580"/>
            <a:ext cx="6245173" cy="326611"/>
            <a:chOff x="5502327" y="69580"/>
            <a:chExt cx="6245173" cy="326611"/>
          </a:xfrm>
        </p:grpSpPr>
        <p:sp>
          <p:nvSpPr>
            <p:cNvPr id="19" name="五边形 18"/>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0" name="燕尾形 19"/>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1" name="燕尾形 20"/>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2" name="燕尾形 21"/>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3926323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extLst/>
          </p:nvPr>
        </p:nvGraphicFramePr>
        <p:xfrm>
          <a:off x="732912" y="3966581"/>
          <a:ext cx="10727252" cy="2202182"/>
        </p:xfrm>
        <a:graphic>
          <a:graphicData uri="http://schemas.openxmlformats.org/drawingml/2006/table">
            <a:tbl>
              <a:tblPr/>
              <a:tblGrid>
                <a:gridCol w="1486946">
                  <a:extLst>
                    <a:ext uri="{9D8B030D-6E8A-4147-A177-3AD203B41FA5}">
                      <a16:colId xmlns="" xmlns:a16="http://schemas.microsoft.com/office/drawing/2014/main" val="20000"/>
                    </a:ext>
                  </a:extLst>
                </a:gridCol>
                <a:gridCol w="1911788">
                  <a:extLst>
                    <a:ext uri="{9D8B030D-6E8A-4147-A177-3AD203B41FA5}">
                      <a16:colId xmlns="" xmlns:a16="http://schemas.microsoft.com/office/drawing/2014/main" val="20001"/>
                    </a:ext>
                  </a:extLst>
                </a:gridCol>
                <a:gridCol w="7328518">
                  <a:extLst>
                    <a:ext uri="{9D8B030D-6E8A-4147-A177-3AD203B41FA5}">
                      <a16:colId xmlns="" xmlns:a16="http://schemas.microsoft.com/office/drawing/2014/main" val="20002"/>
                    </a:ext>
                  </a:extLst>
                </a:gridCol>
              </a:tblGrid>
              <a:tr h="373382">
                <a:tc>
                  <a:txBody>
                    <a:bodyPr/>
                    <a:lstStyle/>
                    <a:p>
                      <a:pPr algn="ctr" fontAlgn="ctr"/>
                      <a:r>
                        <a:rPr lang="en-US" sz="1400" b="1" dirty="0">
                          <a:latin typeface="Huawei Sans" panose="020C0503030203020204" pitchFamily="34" charset="0"/>
                        </a:rPr>
                        <a:t>Status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Alarm 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784101">
                <a:tc>
                  <a:txBody>
                    <a:bodyPr/>
                    <a:lstStyle/>
                    <a:p>
                      <a:pPr algn="ctr" fontAlgn="ctr"/>
                      <a:r>
                        <a:rPr lang="en-US" sz="1400" dirty="0">
                          <a:latin typeface="Huawei Sans" panose="020C0503030203020204" pitchFamily="34" charset="0"/>
                        </a:rPr>
                        <a:t>Acknowledgment status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Acknowledged or unacknowledged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initial acknowledgment status is unacknowledged. After users acknowledge an alarm because they plan to handle it, the alarm status changes to acknowledged. After users </a:t>
                      </a:r>
                      <a:r>
                        <a:rPr lang="en-US" sz="1200" dirty="0" err="1">
                          <a:latin typeface="Huawei Sans" panose="020C0503030203020204" pitchFamily="34" charset="0"/>
                        </a:rPr>
                        <a:t>unacknowledge</a:t>
                      </a:r>
                      <a:r>
                        <a:rPr lang="en-US" sz="1200" dirty="0">
                          <a:latin typeface="Huawei Sans" panose="020C0503030203020204" pitchFamily="34" charset="0"/>
                        </a:rPr>
                        <a:t> an alarm, the alarm status changes to unacknowledged. Users can configure rules to automatically acknowledge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784101">
                <a:tc>
                  <a:txBody>
                    <a:bodyPr/>
                    <a:lstStyle/>
                    <a:p>
                      <a:pPr algn="ctr" fontAlgn="ctr"/>
                      <a:r>
                        <a:rPr lang="en-US" sz="1400" dirty="0">
                          <a:latin typeface="Huawei Sans" panose="020C0503030203020204" pitchFamily="34" charset="0"/>
                        </a:rPr>
                        <a:t>Clearance status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rPr>
                        <a:t>Cleared or </a:t>
                      </a:r>
                      <a:r>
                        <a:rPr lang="en-US" sz="1400" dirty="0" err="1">
                          <a:latin typeface="Huawei Sans" panose="020C0503030203020204" pitchFamily="34" charset="0"/>
                        </a:rPr>
                        <a:t>uncleared</a:t>
                      </a:r>
                      <a:endParaRPr 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The initial clearance status is </a:t>
                      </a:r>
                      <a:r>
                        <a:rPr lang="en-US" sz="1200" dirty="0" err="1">
                          <a:latin typeface="Huawei Sans" panose="020C0503030203020204" pitchFamily="34" charset="0"/>
                        </a:rPr>
                        <a:t>uncleared</a:t>
                      </a:r>
                      <a:r>
                        <a:rPr lang="en-US" sz="1200" dirty="0">
                          <a:latin typeface="Huawei Sans" panose="020C0503030203020204" pitchFamily="34" charset="0"/>
                        </a:rPr>
                        <a:t>. When the fault that causes an alarm is rectified, a clearance notification is automatically reported to Alarm Management, and the alarm status changes to cleared. For some alarms, clearance notifications cannot be automatically reported to the alarm management system. They must be manually cleared after the corresponding faults are rectified. The background color of cleared alarms is green.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2" name="标题 1"/>
          <p:cNvSpPr>
            <a:spLocks noGrp="1"/>
          </p:cNvSpPr>
          <p:nvPr>
            <p:ph type="title"/>
          </p:nvPr>
        </p:nvSpPr>
        <p:spPr/>
        <p:txBody>
          <a:bodyPr/>
          <a:lstStyle/>
          <a:p>
            <a:r>
              <a:rPr lang="en-US" smtClean="0"/>
              <a:t>Alarm Severities and Status</a:t>
            </a:r>
            <a:endParaRPr lang="en-US" dirty="0"/>
          </a:p>
        </p:txBody>
      </p:sp>
      <p:graphicFrame>
        <p:nvGraphicFramePr>
          <p:cNvPr id="5" name="表格 4"/>
          <p:cNvGraphicFramePr>
            <a:graphicFrameLocks noGrp="1"/>
          </p:cNvGraphicFramePr>
          <p:nvPr>
            <p:extLst/>
          </p:nvPr>
        </p:nvGraphicFramePr>
        <p:xfrm>
          <a:off x="731838" y="1117854"/>
          <a:ext cx="10728326" cy="2742948"/>
        </p:xfrm>
        <a:graphic>
          <a:graphicData uri="http://schemas.openxmlformats.org/drawingml/2006/table">
            <a:tbl>
              <a:tblPr/>
              <a:tblGrid>
                <a:gridCol w="1287399">
                  <a:extLst>
                    <a:ext uri="{9D8B030D-6E8A-4147-A177-3AD203B41FA5}">
                      <a16:colId xmlns="" xmlns:a16="http://schemas.microsoft.com/office/drawing/2014/main" val="20000"/>
                    </a:ext>
                  </a:extLst>
                </a:gridCol>
                <a:gridCol w="1072833">
                  <a:extLst>
                    <a:ext uri="{9D8B030D-6E8A-4147-A177-3AD203B41FA5}">
                      <a16:colId xmlns="" xmlns:a16="http://schemas.microsoft.com/office/drawing/2014/main" val="20001"/>
                    </a:ext>
                  </a:extLst>
                </a:gridCol>
                <a:gridCol w="4291330">
                  <a:extLst>
                    <a:ext uri="{9D8B030D-6E8A-4147-A177-3AD203B41FA5}">
                      <a16:colId xmlns="" xmlns:a16="http://schemas.microsoft.com/office/drawing/2014/main" val="20002"/>
                    </a:ext>
                  </a:extLst>
                </a:gridCol>
                <a:gridCol w="4076764">
                  <a:extLst>
                    <a:ext uri="{9D8B030D-6E8A-4147-A177-3AD203B41FA5}">
                      <a16:colId xmlns="" xmlns:a16="http://schemas.microsoft.com/office/drawing/2014/main" val="20003"/>
                    </a:ext>
                  </a:extLst>
                </a:gridCol>
              </a:tblGrid>
              <a:tr h="599228">
                <a:tc>
                  <a:txBody>
                    <a:bodyPr/>
                    <a:lstStyle/>
                    <a:p>
                      <a:pPr algn="ctr" fontAlgn="ctr"/>
                      <a:r>
                        <a:rPr lang="en-US" sz="1400" b="1" dirty="0">
                          <a:latin typeface="Huawei Sans" panose="020C0503030203020204" pitchFamily="34" charset="0"/>
                        </a:rPr>
                        <a:t>Alarm Severity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Default Color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latin typeface="Huawei Sans" panose="020C0503030203020204" pitchFamily="34" charset="0"/>
                        </a:rPr>
                        <a:t>Handling Policy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535930">
                <a:tc>
                  <a:txBody>
                    <a:bodyPr/>
                    <a:lstStyle/>
                    <a:p>
                      <a:pPr algn="ctr" fontAlgn="ctr"/>
                      <a:r>
                        <a:rPr lang="en-US" sz="1200" dirty="0">
                          <a:latin typeface="Huawei Sans" panose="020C0503030203020204" pitchFamily="34" charset="0"/>
                        </a:rPr>
                        <a:t>Critical</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A service-affecting fault has occurred, and measures must be taken immediately.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Handle critical alarms immediately. Otherwise, services may be interrupted or the system may break down.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35930">
                <a:tc>
                  <a:txBody>
                    <a:bodyPr/>
                    <a:lstStyle/>
                    <a:p>
                      <a:pPr algn="ctr" fontAlgn="ctr"/>
                      <a:r>
                        <a:rPr lang="en-US" sz="1200" dirty="0">
                          <a:latin typeface="Huawei Sans" panose="020C0503030203020204" pitchFamily="34" charset="0"/>
                        </a:rPr>
                        <a:t>Major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A service-affecting fault has occurred. If the fault is not rectified, it will lead to a severe result.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Handle major alarms in a timely manner. Otherwise, important services will be affected.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35930">
                <a:tc>
                  <a:txBody>
                    <a:bodyPr/>
                    <a:lstStyle/>
                    <a:p>
                      <a:pPr algn="ctr" fontAlgn="ctr"/>
                      <a:r>
                        <a:rPr lang="en-US" sz="1200" dirty="0">
                          <a:latin typeface="Huawei Sans" panose="020C0503030203020204" pitchFamily="34" charset="0"/>
                        </a:rPr>
                        <a:t>Minor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Trivial impact has been caused on services, but corrective measures need to be taken to prevent more severe faults.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Identify causes and eliminate risks.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535930">
                <a:tc>
                  <a:txBody>
                    <a:bodyPr/>
                    <a:lstStyle/>
                    <a:p>
                      <a:pPr algn="ctr" fontAlgn="ctr"/>
                      <a:r>
                        <a:rPr lang="en-US" sz="1200" dirty="0">
                          <a:latin typeface="Huawei Sans" panose="020C0503030203020204" pitchFamily="34" charset="0"/>
                        </a:rPr>
                        <a:t>Suggestion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A potential or imminent fault is detected, but services are not affected currently.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Handle suggestion alarms based on network and NE running status.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pic>
        <p:nvPicPr>
          <p:cNvPr id="3077" name="Picture 5" descr="http://localhost:7890/pages/AZJ08194/02/AZJ08194/02/resources/images/zh-cn_image_01932476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2287891" y="1798559"/>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localhost:7890/pages/AZJ08194/02/AZJ08194/02/resources/images/zh-cn_image_01932476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2287891" y="2323148"/>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http://localhost:7890/pages/AZJ08194/02/AZJ08194/02/resources/images/zh-cn_image_01932476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2287891" y="2884531"/>
            <a:ext cx="435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localhost:7890/pages/AZJ08194/02/AZJ08194/02/resources/images/zh-cn_image_019324823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2287891" y="3401216"/>
            <a:ext cx="435000"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5502327" y="69580"/>
            <a:ext cx="6245173" cy="326611"/>
            <a:chOff x="5502327" y="69580"/>
            <a:chExt cx="6245173" cy="326611"/>
          </a:xfrm>
        </p:grpSpPr>
        <p:sp>
          <p:nvSpPr>
            <p:cNvPr id="24" name="五边形 23"/>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5" name="燕尾形 24"/>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6" name="燕尾形 25"/>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7" name="燕尾形 26"/>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39651695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bwMode="gray">
          <a:xfrm>
            <a:off x="8073505" y="2961293"/>
            <a:ext cx="2482898" cy="1327303"/>
          </a:xfrm>
          <a:prstGeom prst="roundRect">
            <a:avLst>
              <a:gd name="adj" fmla="val 4220"/>
            </a:avLst>
          </a:prstGeom>
          <a:solidFill>
            <a:sysClr val="window" lastClr="FFFFFF">
              <a:lumMod val="95000"/>
            </a:sysClr>
          </a:solidFill>
          <a:ln w="12700" cap="flat" cmpd="sng" algn="ctr">
            <a:noFill/>
            <a:prstDash val="solid"/>
            <a:miter lim="800000"/>
          </a:ln>
          <a:effectLst/>
        </p:spPr>
        <p:txBody>
          <a:bodyPr wrap="square" lIns="72000" tIns="72000" rIns="72000" bIns="72000" rtlCol="0" anchor="ctr">
            <a:noAutofit/>
          </a:bodyPr>
          <a:lstStyle/>
          <a:p>
            <a:pPr marL="182563" marR="0" lvl="0" indent="-182563" defTabSz="914400" eaLnBrk="1" fontAlgn="ctr"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a:ln>
                <a:noFill/>
              </a:ln>
              <a:solidFill>
                <a:prstClr val="black">
                  <a:lumMod val="65000"/>
                  <a:lumOff val="3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1009666" y="1629624"/>
            <a:ext cx="4362434" cy="4533659"/>
          </a:xfrm>
          <a:prstGeom prst="roundRect">
            <a:avLst>
              <a:gd name="adj" fmla="val 4220"/>
            </a:avLst>
          </a:prstGeom>
          <a:solidFill>
            <a:sysClr val="window" lastClr="FFFFFF">
              <a:lumMod val="95000"/>
            </a:sysClr>
          </a:solidFill>
          <a:ln w="12700" cap="flat" cmpd="sng" algn="ctr">
            <a:noFill/>
            <a:prstDash val="solid"/>
            <a:miter lim="800000"/>
          </a:ln>
          <a:effectLst/>
        </p:spPr>
        <p:txBody>
          <a:bodyPr wrap="square" lIns="72000" tIns="72000" rIns="72000" bIns="72000" rtlCol="0" anchor="ctr">
            <a:noAutofit/>
          </a:bodyPr>
          <a:lstStyle/>
          <a:p>
            <a:pPr marL="182563" marR="0" lvl="0" indent="-182563" defTabSz="914400" eaLnBrk="1" fontAlgn="ctr"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a:ln>
                <a:noFill/>
              </a:ln>
              <a:solidFill>
                <a:prstClr val="black">
                  <a:lumMod val="65000"/>
                  <a:lumOff val="3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Internal Alarm Processing Flowchart</a:t>
            </a:r>
            <a:endParaRPr lang="en-US" dirty="0"/>
          </a:p>
        </p:txBody>
      </p:sp>
      <p:sp>
        <p:nvSpPr>
          <p:cNvPr id="3" name="文本占位符 2"/>
          <p:cNvSpPr>
            <a:spLocks noGrp="1"/>
          </p:cNvSpPr>
          <p:nvPr>
            <p:ph type="body" sz="quarter" idx="4294967295"/>
          </p:nvPr>
        </p:nvSpPr>
        <p:spPr bwMode="gray">
          <a:xfrm>
            <a:off x="442912" y="939801"/>
            <a:ext cx="11306175" cy="470574"/>
          </a:xfrm>
          <a:prstGeom prst="rect">
            <a:avLst/>
          </a:prstGeom>
        </p:spPr>
        <p:txBody>
          <a:bodyPr wrap="square">
            <a:noAutofit/>
          </a:bodyPr>
          <a:lstStyle/>
          <a:p>
            <a:r>
              <a:rPr lang="en-US" sz="1600" dirty="0">
                <a:latin typeface="Huawei Sans" panose="020C0503030203020204" pitchFamily="34" charset="0"/>
              </a:rPr>
              <a:t>Internal alarm processing includes alarm masking, correlation analysis, and severity redefinition.</a:t>
            </a:r>
          </a:p>
        </p:txBody>
      </p:sp>
      <p:sp>
        <p:nvSpPr>
          <p:cNvPr id="34" name="圆角矩形 33"/>
          <p:cNvSpPr/>
          <p:nvPr/>
        </p:nvSpPr>
        <p:spPr bwMode="gray">
          <a:xfrm>
            <a:off x="1271301" y="1740795"/>
            <a:ext cx="1794286" cy="482040"/>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name redefinition</a:t>
            </a:r>
          </a:p>
        </p:txBody>
      </p:sp>
      <p:sp>
        <p:nvSpPr>
          <p:cNvPr id="36" name="圆角矩形 35"/>
          <p:cNvSpPr/>
          <p:nvPr/>
        </p:nvSpPr>
        <p:spPr bwMode="gray">
          <a:xfrm>
            <a:off x="1271301" y="2366890"/>
            <a:ext cx="1794285"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masking</a:t>
            </a:r>
          </a:p>
        </p:txBody>
      </p:sp>
      <p:sp>
        <p:nvSpPr>
          <p:cNvPr id="39" name="圆角矩形 38"/>
          <p:cNvSpPr/>
          <p:nvPr/>
        </p:nvSpPr>
        <p:spPr bwMode="gray">
          <a:xfrm>
            <a:off x="1271301" y="2849500"/>
            <a:ext cx="1794286" cy="66495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Intermittent interruption/Flapping (preprocessing)</a:t>
            </a:r>
          </a:p>
        </p:txBody>
      </p:sp>
      <p:sp>
        <p:nvSpPr>
          <p:cNvPr id="44" name="圆角矩形 43"/>
          <p:cNvSpPr/>
          <p:nvPr/>
        </p:nvSpPr>
        <p:spPr bwMode="gray">
          <a:xfrm>
            <a:off x="1271301" y="3658511"/>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change</a:t>
            </a:r>
          </a:p>
        </p:txBody>
      </p:sp>
      <p:sp>
        <p:nvSpPr>
          <p:cNvPr id="49" name="圆角矩形 48"/>
          <p:cNvSpPr/>
          <p:nvPr/>
        </p:nvSpPr>
        <p:spPr bwMode="gray">
          <a:xfrm>
            <a:off x="1271301" y="4141121"/>
            <a:ext cx="1794286" cy="434474"/>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severity and type redefinition</a:t>
            </a:r>
          </a:p>
        </p:txBody>
      </p:sp>
      <p:sp>
        <p:nvSpPr>
          <p:cNvPr id="51" name="圆角矩形 50"/>
          <p:cNvSpPr/>
          <p:nvPr/>
        </p:nvSpPr>
        <p:spPr bwMode="gray">
          <a:xfrm>
            <a:off x="1271301" y="4719650"/>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Correlation analysis</a:t>
            </a:r>
          </a:p>
        </p:txBody>
      </p:sp>
      <p:sp>
        <p:nvSpPr>
          <p:cNvPr id="53" name="圆角矩形 52"/>
          <p:cNvSpPr/>
          <p:nvPr/>
        </p:nvSpPr>
        <p:spPr bwMode="gray">
          <a:xfrm>
            <a:off x="1271301" y="5202260"/>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Aggregation</a:t>
            </a:r>
          </a:p>
        </p:txBody>
      </p:sp>
      <p:sp>
        <p:nvSpPr>
          <p:cNvPr id="54" name="圆角矩形 53"/>
          <p:cNvSpPr/>
          <p:nvPr/>
        </p:nvSpPr>
        <p:spPr bwMode="gray">
          <a:xfrm>
            <a:off x="1271301" y="5684872"/>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Remote notification</a:t>
            </a:r>
          </a:p>
        </p:txBody>
      </p:sp>
      <p:sp>
        <p:nvSpPr>
          <p:cNvPr id="55" name="圆角矩形 54"/>
          <p:cNvSpPr/>
          <p:nvPr/>
        </p:nvSpPr>
        <p:spPr bwMode="gray">
          <a:xfrm>
            <a:off x="3449757" y="3458184"/>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Northbound filtering</a:t>
            </a:r>
          </a:p>
        </p:txBody>
      </p:sp>
      <p:sp>
        <p:nvSpPr>
          <p:cNvPr id="57" name="圆角矩形 56"/>
          <p:cNvSpPr/>
          <p:nvPr/>
        </p:nvSpPr>
        <p:spPr bwMode="gray">
          <a:xfrm>
            <a:off x="3449757" y="4043057"/>
            <a:ext cx="1794286" cy="423971"/>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Automatic acknowledgment</a:t>
            </a:r>
          </a:p>
        </p:txBody>
      </p:sp>
      <p:sp>
        <p:nvSpPr>
          <p:cNvPr id="59" name="文本框 58"/>
          <p:cNvSpPr txBox="1"/>
          <p:nvPr/>
        </p:nvSpPr>
        <p:spPr bwMode="gray">
          <a:xfrm>
            <a:off x="3211104" y="5545974"/>
            <a:ext cx="2217274"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Alarm preprocessing</a:t>
            </a:r>
          </a:p>
        </p:txBody>
      </p:sp>
      <p:cxnSp>
        <p:nvCxnSpPr>
          <p:cNvPr id="13" name="直接箭头连接符 12"/>
          <p:cNvCxnSpPr>
            <a:stCxn id="34" idx="2"/>
            <a:endCxn id="36" idx="0"/>
          </p:cNvCxnSpPr>
          <p:nvPr/>
        </p:nvCxnSpPr>
        <p:spPr>
          <a:xfrm>
            <a:off x="2168444" y="2222835"/>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0" name="直接箭头连接符 59"/>
          <p:cNvCxnSpPr>
            <a:stCxn id="36" idx="2"/>
            <a:endCxn id="39" idx="0"/>
          </p:cNvCxnSpPr>
          <p:nvPr/>
        </p:nvCxnSpPr>
        <p:spPr>
          <a:xfrm>
            <a:off x="2168444" y="2705445"/>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2" name="直接箭头连接符 61"/>
          <p:cNvCxnSpPr>
            <a:stCxn id="39" idx="2"/>
            <a:endCxn id="44" idx="0"/>
          </p:cNvCxnSpPr>
          <p:nvPr/>
        </p:nvCxnSpPr>
        <p:spPr>
          <a:xfrm>
            <a:off x="2168444" y="3514456"/>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3" name="直接箭头连接符 62"/>
          <p:cNvCxnSpPr>
            <a:stCxn id="44" idx="2"/>
            <a:endCxn id="49" idx="0"/>
          </p:cNvCxnSpPr>
          <p:nvPr/>
        </p:nvCxnSpPr>
        <p:spPr>
          <a:xfrm>
            <a:off x="2168444" y="3997066"/>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4" name="直接箭头连接符 63"/>
          <p:cNvCxnSpPr>
            <a:stCxn id="49" idx="2"/>
            <a:endCxn id="51" idx="0"/>
          </p:cNvCxnSpPr>
          <p:nvPr/>
        </p:nvCxnSpPr>
        <p:spPr>
          <a:xfrm>
            <a:off x="2168444" y="4575595"/>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5" name="直接箭头连接符 64"/>
          <p:cNvCxnSpPr>
            <a:stCxn id="51" idx="2"/>
            <a:endCxn id="53" idx="0"/>
          </p:cNvCxnSpPr>
          <p:nvPr/>
        </p:nvCxnSpPr>
        <p:spPr>
          <a:xfrm>
            <a:off x="2168444" y="5058205"/>
            <a:ext cx="0" cy="144055"/>
          </a:xfrm>
          <a:prstGeom prst="straightConnector1">
            <a:avLst/>
          </a:prstGeom>
          <a:noFill/>
          <a:ln w="19050" cap="flat" cmpd="sng" algn="ctr">
            <a:solidFill>
              <a:schemeClr val="tx1"/>
            </a:solidFill>
            <a:prstDash val="solid"/>
            <a:round/>
            <a:headEnd type="none" w="med" len="med"/>
            <a:tailEnd type="triangle"/>
          </a:ln>
          <a:effectLst/>
        </p:spPr>
      </p:cxnSp>
      <p:cxnSp>
        <p:nvCxnSpPr>
          <p:cNvPr id="66" name="直接箭头连接符 65"/>
          <p:cNvCxnSpPr>
            <a:endCxn id="54" idx="0"/>
          </p:cNvCxnSpPr>
          <p:nvPr/>
        </p:nvCxnSpPr>
        <p:spPr>
          <a:xfrm>
            <a:off x="2168444" y="5480486"/>
            <a:ext cx="0" cy="204386"/>
          </a:xfrm>
          <a:prstGeom prst="straightConnector1">
            <a:avLst/>
          </a:prstGeom>
          <a:noFill/>
          <a:ln w="19050" cap="flat" cmpd="sng" algn="ctr">
            <a:solidFill>
              <a:schemeClr val="tx1"/>
            </a:solidFill>
            <a:prstDash val="solid"/>
            <a:round/>
            <a:headEnd type="none" w="med" len="med"/>
            <a:tailEnd type="triangle"/>
          </a:ln>
          <a:effectLst/>
        </p:spPr>
      </p:cxnSp>
      <p:cxnSp>
        <p:nvCxnSpPr>
          <p:cNvPr id="71" name="肘形连接符 70"/>
          <p:cNvCxnSpPr>
            <a:stCxn id="55" idx="1"/>
            <a:endCxn id="54" idx="3"/>
          </p:cNvCxnSpPr>
          <p:nvPr/>
        </p:nvCxnSpPr>
        <p:spPr>
          <a:xfrm rot="10800000" flipV="1">
            <a:off x="3065587" y="3627462"/>
            <a:ext cx="384170" cy="2226688"/>
          </a:xfrm>
          <a:prstGeom prst="bentConnector3">
            <a:avLst>
              <a:gd name="adj1" fmla="val 50000"/>
            </a:avLst>
          </a:prstGeom>
          <a:noFill/>
          <a:ln w="19050" cap="flat" cmpd="sng" algn="ctr">
            <a:solidFill>
              <a:sysClr val="windowText" lastClr="000000"/>
            </a:solidFill>
            <a:prstDash val="solid"/>
            <a:round/>
            <a:headEnd type="triangle" w="med" len="med"/>
            <a:tailEnd type="none" w="med" len="med"/>
          </a:ln>
          <a:effectLst/>
        </p:spPr>
      </p:cxnSp>
      <p:cxnSp>
        <p:nvCxnSpPr>
          <p:cNvPr id="73" name="直接箭头连接符 72"/>
          <p:cNvCxnSpPr>
            <a:endCxn id="57" idx="0"/>
          </p:cNvCxnSpPr>
          <p:nvPr/>
        </p:nvCxnSpPr>
        <p:spPr>
          <a:xfrm>
            <a:off x="4346900" y="3796739"/>
            <a:ext cx="0" cy="246318"/>
          </a:xfrm>
          <a:prstGeom prst="straightConnector1">
            <a:avLst/>
          </a:prstGeom>
          <a:noFill/>
          <a:ln w="19050" cap="flat" cmpd="sng" algn="ctr">
            <a:solidFill>
              <a:schemeClr val="tx1"/>
            </a:solidFill>
            <a:prstDash val="solid"/>
            <a:round/>
            <a:headEnd type="none" w="med" len="med"/>
            <a:tailEnd type="triangle"/>
          </a:ln>
          <a:effectLst/>
        </p:spPr>
      </p:cxnSp>
      <p:sp>
        <p:nvSpPr>
          <p:cNvPr id="77" name="圆角矩形 76"/>
          <p:cNvSpPr/>
          <p:nvPr/>
        </p:nvSpPr>
        <p:spPr bwMode="gray">
          <a:xfrm>
            <a:off x="5869164" y="3403865"/>
            <a:ext cx="1794286" cy="442847"/>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archiving to the database</a:t>
            </a:r>
          </a:p>
        </p:txBody>
      </p:sp>
      <p:sp>
        <p:nvSpPr>
          <p:cNvPr id="78" name="圆角矩形 77"/>
          <p:cNvSpPr/>
          <p:nvPr/>
        </p:nvSpPr>
        <p:spPr bwMode="gray">
          <a:xfrm>
            <a:off x="8417811" y="3061384"/>
            <a:ext cx="1794286" cy="62779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Intermittent interruption/Flapping (post-processing)</a:t>
            </a:r>
          </a:p>
        </p:txBody>
      </p:sp>
      <p:sp>
        <p:nvSpPr>
          <p:cNvPr id="79" name="圆角矩形 78"/>
          <p:cNvSpPr/>
          <p:nvPr/>
        </p:nvSpPr>
        <p:spPr bwMode="gray">
          <a:xfrm>
            <a:off x="8417811" y="3827323"/>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merging</a:t>
            </a:r>
          </a:p>
        </p:txBody>
      </p:sp>
      <p:sp>
        <p:nvSpPr>
          <p:cNvPr id="80" name="圆角矩形 79"/>
          <p:cNvSpPr/>
          <p:nvPr/>
        </p:nvSpPr>
        <p:spPr bwMode="gray">
          <a:xfrm>
            <a:off x="8417811" y="4636304"/>
            <a:ext cx="1794286" cy="338555"/>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lvl="0" algn="ctr" defTabSz="914400" fontAlgn="ctr">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Real-time notification</a:t>
            </a:r>
          </a:p>
        </p:txBody>
      </p:sp>
      <p:cxnSp>
        <p:nvCxnSpPr>
          <p:cNvPr id="82" name="直接箭头连接符 81"/>
          <p:cNvCxnSpPr>
            <a:stCxn id="55" idx="3"/>
            <a:endCxn id="77" idx="1"/>
          </p:cNvCxnSpPr>
          <p:nvPr/>
        </p:nvCxnSpPr>
        <p:spPr>
          <a:xfrm flipV="1">
            <a:off x="5244043" y="3625289"/>
            <a:ext cx="625121" cy="2173"/>
          </a:xfrm>
          <a:prstGeom prst="straightConnector1">
            <a:avLst/>
          </a:prstGeom>
          <a:noFill/>
          <a:ln w="19050" cap="flat" cmpd="sng" algn="ctr">
            <a:solidFill>
              <a:schemeClr val="tx1"/>
            </a:solidFill>
            <a:prstDash val="solid"/>
            <a:round/>
            <a:headEnd type="none" w="med" len="med"/>
            <a:tailEnd type="triangle"/>
          </a:ln>
          <a:effectLst/>
        </p:spPr>
      </p:cxnSp>
      <p:cxnSp>
        <p:nvCxnSpPr>
          <p:cNvPr id="86" name="直接箭头连接符 85"/>
          <p:cNvCxnSpPr>
            <a:stCxn id="77" idx="3"/>
            <a:endCxn id="81" idx="1"/>
          </p:cNvCxnSpPr>
          <p:nvPr/>
        </p:nvCxnSpPr>
        <p:spPr>
          <a:xfrm flipV="1">
            <a:off x="7663450" y="3624945"/>
            <a:ext cx="410055" cy="344"/>
          </a:xfrm>
          <a:prstGeom prst="straightConnector1">
            <a:avLst/>
          </a:prstGeom>
          <a:noFill/>
          <a:ln w="19050" cap="flat" cmpd="sng" algn="ctr">
            <a:solidFill>
              <a:schemeClr val="tx1"/>
            </a:solidFill>
            <a:prstDash val="solid"/>
            <a:round/>
            <a:headEnd type="none" w="med" len="med"/>
            <a:tailEnd type="triangle"/>
          </a:ln>
          <a:effectLst/>
        </p:spPr>
      </p:cxnSp>
      <p:cxnSp>
        <p:nvCxnSpPr>
          <p:cNvPr id="90" name="直接箭头连接符 89"/>
          <p:cNvCxnSpPr>
            <a:stCxn id="81" idx="2"/>
            <a:endCxn id="80" idx="0"/>
          </p:cNvCxnSpPr>
          <p:nvPr/>
        </p:nvCxnSpPr>
        <p:spPr>
          <a:xfrm>
            <a:off x="9314954" y="4288596"/>
            <a:ext cx="0" cy="347708"/>
          </a:xfrm>
          <a:prstGeom prst="straightConnector1">
            <a:avLst/>
          </a:prstGeom>
          <a:noFill/>
          <a:ln w="19050" cap="flat" cmpd="sng" algn="ctr">
            <a:solidFill>
              <a:schemeClr val="tx1"/>
            </a:solidFill>
            <a:prstDash val="solid"/>
            <a:round/>
            <a:headEnd type="none" w="med" len="med"/>
            <a:tailEnd type="triangle"/>
          </a:ln>
          <a:effectLst/>
        </p:spPr>
      </p:cxnSp>
      <p:grpSp>
        <p:nvGrpSpPr>
          <p:cNvPr id="50" name="组合 49"/>
          <p:cNvGrpSpPr/>
          <p:nvPr/>
        </p:nvGrpSpPr>
        <p:grpSpPr>
          <a:xfrm>
            <a:off x="5502327" y="69580"/>
            <a:ext cx="6245173" cy="326611"/>
            <a:chOff x="5502327" y="69580"/>
            <a:chExt cx="6245173" cy="326611"/>
          </a:xfrm>
        </p:grpSpPr>
        <p:sp>
          <p:nvSpPr>
            <p:cNvPr id="52" name="五边形 51"/>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56" name="燕尾形 55"/>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61" name="燕尾形 60"/>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67" name="燕尾形 66"/>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30787583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Internal Alarm Processing Description (1)</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629756968"/>
              </p:ext>
            </p:extLst>
          </p:nvPr>
        </p:nvGraphicFramePr>
        <p:xfrm>
          <a:off x="731838" y="1016949"/>
          <a:ext cx="10728325" cy="5111400"/>
        </p:xfrm>
        <a:graphic>
          <a:graphicData uri="http://schemas.openxmlformats.org/drawingml/2006/table">
            <a:tbl>
              <a:tblPr/>
              <a:tblGrid>
                <a:gridCol w="2545832">
                  <a:extLst>
                    <a:ext uri="{9D8B030D-6E8A-4147-A177-3AD203B41FA5}">
                      <a16:colId xmlns="" xmlns:a16="http://schemas.microsoft.com/office/drawing/2014/main" val="20000"/>
                    </a:ext>
                  </a:extLst>
                </a:gridCol>
                <a:gridCol w="8182493">
                  <a:extLst>
                    <a:ext uri="{9D8B030D-6E8A-4147-A177-3AD203B41FA5}">
                      <a16:colId xmlns="" xmlns:a16="http://schemas.microsoft.com/office/drawing/2014/main" val="20001"/>
                    </a:ext>
                  </a:extLst>
                </a:gridCol>
              </a:tblGrid>
              <a:tr h="423640">
                <a:tc>
                  <a:txBody>
                    <a:bodyPr/>
                    <a:lstStyle/>
                    <a:p>
                      <a:pPr algn="ctr" fontAlgn="ctr"/>
                      <a:r>
                        <a:rPr lang="en-US" sz="1600" b="1" dirty="0">
                          <a:solidFill>
                            <a:schemeClr val="tx1"/>
                          </a:solidFill>
                          <a:latin typeface="Huawei Sans" panose="020C0503030203020204" pitchFamily="34" charset="0"/>
                        </a:rPr>
                        <a:t>Operation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423640">
                <a:tc>
                  <a:txBody>
                    <a:bodyPr/>
                    <a:lstStyle/>
                    <a:p>
                      <a:pPr algn="ctr" fontAlgn="ctr"/>
                      <a:r>
                        <a:rPr lang="en-US" sz="1200" dirty="0">
                          <a:latin typeface="Huawei Sans" panose="020C0503030203020204" pitchFamily="34" charset="0"/>
                        </a:rPr>
                        <a:t>Alarm name redefinition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After receiving alarms, Alarm Management matches these alarms against name redefinition rules and modifies the names of alarms that meet these rules.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23640">
                <a:tc>
                  <a:txBody>
                    <a:bodyPr/>
                    <a:lstStyle/>
                    <a:p>
                      <a:pPr algn="ctr" fontAlgn="ctr"/>
                      <a:r>
                        <a:rPr lang="en-US" sz="1200" dirty="0">
                          <a:latin typeface="Huawei Sans" panose="020C0503030203020204" pitchFamily="34" charset="0"/>
                        </a:rPr>
                        <a:t>Alarm masking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 Management discards alarms that meet the masking rules (such alarms are not saved to the database) or records these alarms in the masked alarm list. Alarm Management does not preprocess such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23640">
                <a:tc>
                  <a:txBody>
                    <a:bodyPr/>
                    <a:lstStyle/>
                    <a:p>
                      <a:pPr algn="ctr" fontAlgn="ctr"/>
                      <a:r>
                        <a:rPr lang="en-US" sz="1200" dirty="0">
                          <a:latin typeface="Huawei Sans" panose="020C0503030203020204" pitchFamily="34" charset="0"/>
                        </a:rPr>
                        <a:t>Intermittent interruption/Flapping (preprocessing)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 Management records alarms that meet the intermittent interruption/flapping rules in the intermittent interruption/flapping alarm list. Alarm Management does not preprocess such alarms.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3640">
                <a:tc>
                  <a:txBody>
                    <a:bodyPr/>
                    <a:lstStyle/>
                    <a:p>
                      <a:pPr algn="ctr" fontAlgn="ctr"/>
                      <a:r>
                        <a:rPr lang="en-US" sz="1200" dirty="0">
                          <a:latin typeface="Huawei Sans" panose="020C0503030203020204" pitchFamily="34" charset="0"/>
                        </a:rPr>
                        <a:t>Alarm change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 Management updates the current alarm information based on reported alarm changes, such as alarm clearing or severity modification.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23640">
                <a:tc>
                  <a:txBody>
                    <a:bodyPr/>
                    <a:lstStyle/>
                    <a:p>
                      <a:pPr algn="ctr" fontAlgn="ctr"/>
                      <a:r>
                        <a:rPr lang="en-US" sz="1200" dirty="0">
                          <a:latin typeface="Huawei Sans" panose="020C0503030203020204" pitchFamily="34" charset="0"/>
                        </a:rPr>
                        <a:t>Alarm severity and type redefinition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 Management redefines alarms that meet severity and type redefinition rules.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23640">
                <a:tc>
                  <a:txBody>
                    <a:bodyPr/>
                    <a:lstStyle/>
                    <a:p>
                      <a:pPr algn="ctr" fontAlgn="ctr"/>
                      <a:r>
                        <a:rPr lang="en-US" sz="1200" dirty="0">
                          <a:latin typeface="Huawei Sans" panose="020C0503030203020204" pitchFamily="34" charset="0"/>
                        </a:rPr>
                        <a:t>Correlation analysis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Alarm Management marks alarms that meet the correlation rules as root/correlative alarms and processes the root/correlative alarms based on actions in the rules.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423640">
                <a:tc>
                  <a:txBody>
                    <a:bodyPr/>
                    <a:lstStyle/>
                    <a:p>
                      <a:pPr marL="0" algn="ctr" defTabSz="914034" rtl="0" eaLnBrk="1" fontAlgn="ctr" latinLnBrk="0" hangingPunct="1"/>
                      <a:r>
                        <a:rPr lang="en-US" sz="1200" dirty="0">
                          <a:solidFill>
                            <a:schemeClr val="tx1"/>
                          </a:solidFill>
                          <a:latin typeface="Huawei Sans" panose="020C0503030203020204" pitchFamily="34" charset="0"/>
                          <a:ea typeface="+mn-ea"/>
                          <a:cs typeface="+mn-cs"/>
                        </a:rPr>
                        <a:t>Aggregation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200" dirty="0">
                          <a:solidFill>
                            <a:schemeClr val="tx1"/>
                          </a:solidFill>
                          <a:latin typeface="Huawei Sans" panose="020C0503030203020204" pitchFamily="34" charset="0"/>
                          <a:ea typeface="+mn-ea"/>
                          <a:cs typeface="+mn-cs"/>
                        </a:rPr>
                        <a:t>Alarm Management aggregates alarms that meet aggregation rules based on the aggregation action.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423640">
                <a:tc>
                  <a:txBody>
                    <a:bodyPr/>
                    <a:lstStyle/>
                    <a:p>
                      <a:pPr marL="0" algn="ctr" defTabSz="914034" rtl="0" eaLnBrk="1" fontAlgn="ctr" latinLnBrk="0" hangingPunct="1"/>
                      <a:r>
                        <a:rPr lang="en-US" sz="1200" dirty="0">
                          <a:solidFill>
                            <a:schemeClr val="tx1"/>
                          </a:solidFill>
                          <a:latin typeface="Huawei Sans" panose="020C0503030203020204" pitchFamily="34" charset="0"/>
                          <a:ea typeface="+mn-ea"/>
                          <a:cs typeface="+mn-cs"/>
                        </a:rPr>
                        <a:t>Remote notification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200" dirty="0">
                          <a:solidFill>
                            <a:schemeClr val="tx1"/>
                          </a:solidFill>
                          <a:latin typeface="Huawei Sans" panose="020C0503030203020204" pitchFamily="34" charset="0"/>
                          <a:ea typeface="+mn-ea"/>
                          <a:cs typeface="+mn-cs"/>
                        </a:rPr>
                        <a:t>When an alarm that meets the remote notification rules is reported, Alarm Management sends an email or SMS message to notify the O&amp;M personnel.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423640">
                <a:tc>
                  <a:txBody>
                    <a:bodyPr/>
                    <a:lstStyle/>
                    <a:p>
                      <a:pPr marL="0" algn="ctr" defTabSz="914034" rtl="0" eaLnBrk="1" fontAlgn="ctr" latinLnBrk="0" hangingPunct="1"/>
                      <a:r>
                        <a:rPr lang="en-US" sz="1200" dirty="0">
                          <a:solidFill>
                            <a:schemeClr val="tx1"/>
                          </a:solidFill>
                          <a:latin typeface="Huawei Sans" panose="020C0503030203020204" pitchFamily="34" charset="0"/>
                          <a:ea typeface="+mn-ea"/>
                          <a:cs typeface="+mn-cs"/>
                        </a:rPr>
                        <a:t>Northbound filtering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200" dirty="0">
                          <a:solidFill>
                            <a:schemeClr val="tx1"/>
                          </a:solidFill>
                          <a:latin typeface="Huawei Sans" panose="020C0503030203020204" pitchFamily="34" charset="0"/>
                          <a:ea typeface="+mn-ea"/>
                          <a:cs typeface="+mn-cs"/>
                        </a:rPr>
                        <a:t>Alarm Management sends alarms that meet the reporting conditions to the upper-layer NMS.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423640">
                <a:tc>
                  <a:txBody>
                    <a:bodyPr/>
                    <a:lstStyle/>
                    <a:p>
                      <a:pPr marL="0" algn="ctr" defTabSz="914034" rtl="0" eaLnBrk="1" fontAlgn="ctr" latinLnBrk="0" hangingPunct="1"/>
                      <a:r>
                        <a:rPr lang="en-US" sz="1200" dirty="0">
                          <a:solidFill>
                            <a:schemeClr val="tx1"/>
                          </a:solidFill>
                          <a:latin typeface="Huawei Sans" panose="020C0503030203020204" pitchFamily="34" charset="0"/>
                          <a:ea typeface="+mn-ea"/>
                          <a:cs typeface="+mn-cs"/>
                        </a:rPr>
                        <a:t>Automatic acknowledgment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200" dirty="0">
                          <a:solidFill>
                            <a:schemeClr val="tx1"/>
                          </a:solidFill>
                          <a:latin typeface="Huawei Sans" panose="020C0503030203020204" pitchFamily="34" charset="0"/>
                          <a:ea typeface="+mn-ea"/>
                          <a:cs typeface="+mn-cs"/>
                        </a:rPr>
                        <a:t>Alarm Management automatically acknowledges the alarms that meet automatic acknowledgment rules. Automatically acknowledged alarms are then recorded in the historical alarm list.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bl>
          </a:graphicData>
        </a:graphic>
      </p:graphicFrame>
      <p:grpSp>
        <p:nvGrpSpPr>
          <p:cNvPr id="17" name="组合 16"/>
          <p:cNvGrpSpPr/>
          <p:nvPr/>
        </p:nvGrpSpPr>
        <p:grpSpPr>
          <a:xfrm>
            <a:off x="5502327" y="69580"/>
            <a:ext cx="6245173" cy="326611"/>
            <a:chOff x="5502327" y="69580"/>
            <a:chExt cx="6245173" cy="326611"/>
          </a:xfrm>
        </p:grpSpPr>
        <p:sp>
          <p:nvSpPr>
            <p:cNvPr id="18" name="五边形 17"/>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9" name="燕尾形 18"/>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0" name="燕尾形 19"/>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1" name="燕尾形 20"/>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40158407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Internal Alarm Processing Description (2)</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342598320"/>
              </p:ext>
            </p:extLst>
          </p:nvPr>
        </p:nvGraphicFramePr>
        <p:xfrm>
          <a:off x="731838" y="2062020"/>
          <a:ext cx="10728325" cy="2733960"/>
        </p:xfrm>
        <a:graphic>
          <a:graphicData uri="http://schemas.openxmlformats.org/drawingml/2006/table">
            <a:tbl>
              <a:tblPr/>
              <a:tblGrid>
                <a:gridCol w="2545832">
                  <a:extLst>
                    <a:ext uri="{9D8B030D-6E8A-4147-A177-3AD203B41FA5}">
                      <a16:colId xmlns="" xmlns:a16="http://schemas.microsoft.com/office/drawing/2014/main" val="20000"/>
                    </a:ext>
                  </a:extLst>
                </a:gridCol>
                <a:gridCol w="8182493">
                  <a:extLst>
                    <a:ext uri="{9D8B030D-6E8A-4147-A177-3AD203B41FA5}">
                      <a16:colId xmlns="" xmlns:a16="http://schemas.microsoft.com/office/drawing/2014/main" val="20001"/>
                    </a:ext>
                  </a:extLst>
                </a:gridCol>
              </a:tblGrid>
              <a:tr h="423640">
                <a:tc>
                  <a:txBody>
                    <a:bodyPr/>
                    <a:lstStyle/>
                    <a:p>
                      <a:pPr algn="ctr" fontAlgn="ctr"/>
                      <a:r>
                        <a:rPr lang="en-US" sz="1600" b="1" dirty="0">
                          <a:solidFill>
                            <a:schemeClr val="tx1"/>
                          </a:solidFill>
                          <a:latin typeface="Huawei Sans" panose="020C0503030203020204" pitchFamily="34" charset="0"/>
                        </a:rPr>
                        <a:t>Operation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423640">
                <a:tc>
                  <a:txBody>
                    <a:bodyPr/>
                    <a:lstStyle/>
                    <a:p>
                      <a:pPr algn="ctr" fontAlgn="ctr"/>
                      <a:r>
                        <a:rPr lang="en-US" sz="1400" dirty="0">
                          <a:latin typeface="Huawei Sans" panose="020C0503030203020204" pitchFamily="34" charset="0"/>
                        </a:rPr>
                        <a:t>Alarm archiving to the database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Alarm Management records alarms processed through the preceding steps in the database. Alarms masked or moved to the historical alarm list during alarm preprocessing do not undergo post-processing.</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23640">
                <a:tc>
                  <a:txBody>
                    <a:bodyPr/>
                    <a:lstStyle/>
                    <a:p>
                      <a:pPr algn="ctr" fontAlgn="ctr"/>
                      <a:r>
                        <a:rPr lang="en-US" sz="1400" dirty="0">
                          <a:latin typeface="Huawei Sans" panose="020C0503030203020204" pitchFamily="34" charset="0"/>
                        </a:rPr>
                        <a:t>Intermittent interruption/Flapping (post-processing)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Alarm Management analyzes alarms in the intermittent interruption/flapping alarm list and processes alarms that meet the intermittent interruption/flapping policy.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23640">
                <a:tc>
                  <a:txBody>
                    <a:bodyPr/>
                    <a:lstStyle/>
                    <a:p>
                      <a:pPr algn="ctr" fontAlgn="ctr"/>
                      <a:r>
                        <a:rPr lang="en-US" sz="1400" dirty="0">
                          <a:latin typeface="Huawei Sans" panose="020C0503030203020204" pitchFamily="34" charset="0"/>
                        </a:rPr>
                        <a:t>Alarm merging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Alarm Management merges alarms that meet the merging conditions.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3640">
                <a:tc>
                  <a:txBody>
                    <a:bodyPr/>
                    <a:lstStyle/>
                    <a:p>
                      <a:pPr algn="ctr" fontAlgn="ctr"/>
                      <a:r>
                        <a:rPr lang="en-US" sz="1400" dirty="0">
                          <a:latin typeface="Huawei Sans" panose="020C0503030203020204" pitchFamily="34" charset="0"/>
                        </a:rPr>
                        <a:t>Real-time notification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dirty="0">
                          <a:latin typeface="Huawei Sans" panose="020C0503030203020204" pitchFamily="34" charset="0"/>
                        </a:rPr>
                        <a:t>Alarm Management updates alarm information in real time on the alarm page.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grpSp>
        <p:nvGrpSpPr>
          <p:cNvPr id="17" name="组合 16"/>
          <p:cNvGrpSpPr/>
          <p:nvPr/>
        </p:nvGrpSpPr>
        <p:grpSpPr>
          <a:xfrm>
            <a:off x="5502327" y="69580"/>
            <a:ext cx="6245173" cy="326611"/>
            <a:chOff x="5502327" y="69580"/>
            <a:chExt cx="6245173" cy="326611"/>
          </a:xfrm>
        </p:grpSpPr>
        <p:sp>
          <p:nvSpPr>
            <p:cNvPr id="18" name="五边形 17"/>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9" name="燕尾形 18"/>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0" name="燕尾形 19"/>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1" name="燕尾形 20"/>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31955455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Alarm Page Overview</a:t>
            </a:r>
            <a:endParaRPr lang="en-US" dirty="0"/>
          </a:p>
        </p:txBody>
      </p:sp>
      <p:pic>
        <p:nvPicPr>
          <p:cNvPr id="11" name="图片 10"/>
          <p:cNvPicPr>
            <a:picLocks/>
          </p:cNvPicPr>
          <p:nvPr/>
        </p:nvPicPr>
        <p:blipFill>
          <a:blip r:embed="rId3"/>
          <a:stretch>
            <a:fillRect/>
          </a:stretch>
        </p:blipFill>
        <p:spPr>
          <a:xfrm>
            <a:off x="718686" y="1993202"/>
            <a:ext cx="10961702" cy="2910134"/>
          </a:xfrm>
          <a:prstGeom prst="rect">
            <a:avLst/>
          </a:prstGeom>
          <a:ln w="12700">
            <a:solidFill>
              <a:schemeClr val="bg1">
                <a:lumMod val="85000"/>
              </a:schemeClr>
            </a:solidFill>
          </a:ln>
        </p:spPr>
      </p:pic>
      <p:pic>
        <p:nvPicPr>
          <p:cNvPr id="5" name="图片 4"/>
          <p:cNvPicPr>
            <a:picLocks noChangeAspect="1"/>
          </p:cNvPicPr>
          <p:nvPr/>
        </p:nvPicPr>
        <p:blipFill>
          <a:blip r:embed="rId4"/>
          <a:stretch>
            <a:fillRect/>
          </a:stretch>
        </p:blipFill>
        <p:spPr bwMode="gray">
          <a:xfrm>
            <a:off x="860858" y="5194310"/>
            <a:ext cx="297009" cy="270008"/>
          </a:xfrm>
          <a:prstGeom prst="rect">
            <a:avLst/>
          </a:prstGeom>
        </p:spPr>
      </p:pic>
      <p:pic>
        <p:nvPicPr>
          <p:cNvPr id="6" name="图片 5"/>
          <p:cNvPicPr>
            <a:picLocks noChangeAspect="1"/>
          </p:cNvPicPr>
          <p:nvPr/>
        </p:nvPicPr>
        <p:blipFill>
          <a:blip r:embed="rId5"/>
          <a:stretch>
            <a:fillRect/>
          </a:stretch>
        </p:blipFill>
        <p:spPr bwMode="gray">
          <a:xfrm>
            <a:off x="850514" y="5502757"/>
            <a:ext cx="297009" cy="270008"/>
          </a:xfrm>
          <a:prstGeom prst="rect">
            <a:avLst/>
          </a:prstGeom>
        </p:spPr>
      </p:pic>
      <p:pic>
        <p:nvPicPr>
          <p:cNvPr id="7" name="图片 6"/>
          <p:cNvPicPr>
            <a:picLocks noChangeAspect="1"/>
          </p:cNvPicPr>
          <p:nvPr/>
        </p:nvPicPr>
        <p:blipFill>
          <a:blip r:embed="rId6"/>
          <a:stretch>
            <a:fillRect/>
          </a:stretch>
        </p:blipFill>
        <p:spPr bwMode="gray">
          <a:xfrm>
            <a:off x="850513" y="5810062"/>
            <a:ext cx="297009" cy="270008"/>
          </a:xfrm>
          <a:prstGeom prst="rect">
            <a:avLst/>
          </a:prstGeom>
        </p:spPr>
      </p:pic>
      <p:sp>
        <p:nvSpPr>
          <p:cNvPr id="8" name="矩形 7"/>
          <p:cNvSpPr/>
          <p:nvPr/>
        </p:nvSpPr>
        <p:spPr bwMode="gray">
          <a:xfrm>
            <a:off x="1157867" y="5499262"/>
            <a:ext cx="2973891" cy="276999"/>
          </a:xfrm>
          <a:prstGeom prst="rect">
            <a:avLst/>
          </a:prstGeom>
        </p:spPr>
        <p:txBody>
          <a:bodyPr wrap="square">
            <a:noAutofit/>
          </a:bodyPr>
          <a:lstStyle/>
          <a:p>
            <a:pPr fontAlgn="ctr"/>
            <a:r>
              <a:rPr lang="en-US" sz="1200" dirty="0">
                <a:latin typeface="Huawei Sans" panose="020C0503030203020204" pitchFamily="34" charset="0"/>
              </a:rPr>
              <a:t>Used to acknowledge the current alarm</a:t>
            </a:r>
          </a:p>
        </p:txBody>
      </p:sp>
      <p:sp>
        <p:nvSpPr>
          <p:cNvPr id="9" name="矩形 8"/>
          <p:cNvSpPr/>
          <p:nvPr/>
        </p:nvSpPr>
        <p:spPr bwMode="gray">
          <a:xfrm>
            <a:off x="1147523" y="5190815"/>
            <a:ext cx="2393604" cy="276999"/>
          </a:xfrm>
          <a:prstGeom prst="rect">
            <a:avLst/>
          </a:prstGeom>
        </p:spPr>
        <p:txBody>
          <a:bodyPr wrap="square">
            <a:noAutofit/>
          </a:bodyPr>
          <a:lstStyle/>
          <a:p>
            <a:pPr fontAlgn="ctr"/>
            <a:r>
              <a:rPr lang="en-US" sz="1200" dirty="0">
                <a:latin typeface="Huawei Sans" panose="020C0503030203020204" pitchFamily="34" charset="0"/>
              </a:rPr>
              <a:t>Used to clear the current alarm</a:t>
            </a:r>
          </a:p>
        </p:txBody>
      </p:sp>
      <p:sp>
        <p:nvSpPr>
          <p:cNvPr id="10" name="矩形 9"/>
          <p:cNvSpPr/>
          <p:nvPr/>
        </p:nvSpPr>
        <p:spPr bwMode="gray">
          <a:xfrm>
            <a:off x="1157867" y="5806567"/>
            <a:ext cx="1997663" cy="276999"/>
          </a:xfrm>
          <a:prstGeom prst="rect">
            <a:avLst/>
          </a:prstGeom>
        </p:spPr>
        <p:txBody>
          <a:bodyPr wrap="square">
            <a:noAutofit/>
          </a:bodyPr>
          <a:lstStyle/>
          <a:p>
            <a:pPr fontAlgn="ctr"/>
            <a:r>
              <a:rPr lang="en-US" sz="1200" dirty="0">
                <a:latin typeface="Huawei Sans" panose="020C0503030203020204" pitchFamily="34" charset="0"/>
              </a:rPr>
              <a:t>Used to set masking rules</a:t>
            </a:r>
          </a:p>
        </p:txBody>
      </p:sp>
      <p:sp>
        <p:nvSpPr>
          <p:cNvPr id="20" name="圆角矩形 19"/>
          <p:cNvSpPr/>
          <p:nvPr/>
        </p:nvSpPr>
        <p:spPr bwMode="gray">
          <a:xfrm>
            <a:off x="1572448" y="1425093"/>
            <a:ext cx="1794286" cy="338555"/>
          </a:xfrm>
          <a:prstGeom prst="roundRect">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fontAlgn="ctr"/>
            <a:r>
              <a:rPr lang="en-US" sz="1400" dirty="0">
                <a:solidFill>
                  <a:srgbClr val="C7000B"/>
                </a:solidFill>
                <a:latin typeface="Huawei Sans" panose="020C0503030203020204" pitchFamily="34" charset="0"/>
                <a:ea typeface="方正兰亭黑简体"/>
                <a:sym typeface="Huawei Sans" panose="020C0503030203020204" pitchFamily="34" charset="0"/>
              </a:rPr>
              <a:t>Set filter criteria.</a:t>
            </a:r>
          </a:p>
        </p:txBody>
      </p:sp>
      <p:cxnSp>
        <p:nvCxnSpPr>
          <p:cNvPr id="22" name="直接箭头连接符 21"/>
          <p:cNvCxnSpPr>
            <a:stCxn id="20" idx="2"/>
            <a:endCxn id="24" idx="0"/>
          </p:cNvCxnSpPr>
          <p:nvPr/>
        </p:nvCxnSpPr>
        <p:spPr bwMode="gray">
          <a:xfrm>
            <a:off x="2469591" y="1763648"/>
            <a:ext cx="727" cy="499567"/>
          </a:xfrm>
          <a:prstGeom prst="straightConnector1">
            <a:avLst/>
          </a:prstGeom>
          <a:noFill/>
          <a:ln w="28575" cap="flat" cmpd="sng" algn="ctr">
            <a:solidFill>
              <a:srgbClr val="FFD17D"/>
            </a:solidFill>
            <a:prstDash val="solid"/>
            <a:miter lim="800000"/>
            <a:tailEnd type="triangle"/>
          </a:ln>
          <a:effectLst/>
        </p:spPr>
      </p:cxnSp>
      <p:sp>
        <p:nvSpPr>
          <p:cNvPr id="24" name="矩形 23"/>
          <p:cNvSpPr/>
          <p:nvPr/>
        </p:nvSpPr>
        <p:spPr bwMode="gray">
          <a:xfrm>
            <a:off x="2175043" y="2263215"/>
            <a:ext cx="590550" cy="21606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1" name="圆角矩形 30"/>
          <p:cNvSpPr/>
          <p:nvPr/>
        </p:nvSpPr>
        <p:spPr bwMode="gray">
          <a:xfrm>
            <a:off x="9287980" y="1090893"/>
            <a:ext cx="2183040" cy="775827"/>
          </a:xfrm>
          <a:prstGeom prst="roundRect">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fontAlgn="ctr"/>
            <a:r>
              <a:rPr lang="en-US" sz="1400" dirty="0">
                <a:solidFill>
                  <a:srgbClr val="C7000B"/>
                </a:solidFill>
                <a:latin typeface="Huawei Sans" panose="020C0503030203020204" pitchFamily="34" charset="0"/>
                <a:ea typeface="方正兰亭黑简体"/>
                <a:sym typeface="Huawei Sans" panose="020C0503030203020204" pitchFamily="34" charset="0"/>
              </a:rPr>
              <a:t>Export the CSV file based on the current filter criteria.</a:t>
            </a:r>
          </a:p>
        </p:txBody>
      </p:sp>
      <p:sp>
        <p:nvSpPr>
          <p:cNvPr id="33" name="矩形 32"/>
          <p:cNvSpPr/>
          <p:nvPr/>
        </p:nvSpPr>
        <p:spPr bwMode="gray">
          <a:xfrm>
            <a:off x="10379500" y="2479275"/>
            <a:ext cx="845282" cy="25654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nvGrpSpPr>
          <p:cNvPr id="35" name="组合 34"/>
          <p:cNvGrpSpPr/>
          <p:nvPr/>
        </p:nvGrpSpPr>
        <p:grpSpPr bwMode="gray">
          <a:xfrm>
            <a:off x="5502327" y="69580"/>
            <a:ext cx="6245173" cy="326611"/>
            <a:chOff x="5502327" y="69580"/>
            <a:chExt cx="6245173" cy="326611"/>
          </a:xfrm>
        </p:grpSpPr>
        <p:sp>
          <p:nvSpPr>
            <p:cNvPr id="36" name="五边形 35"/>
            <p:cNvSpPr/>
            <p:nvPr/>
          </p:nvSpPr>
          <p:spPr bwMode="gray">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37" name="燕尾形 36"/>
            <p:cNvSpPr/>
            <p:nvPr/>
          </p:nvSpPr>
          <p:spPr bwMode="gray">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38" name="燕尾形 37"/>
            <p:cNvSpPr/>
            <p:nvPr/>
          </p:nvSpPr>
          <p:spPr bwMode="gray">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39" name="燕尾形 38"/>
            <p:cNvSpPr/>
            <p:nvPr/>
          </p:nvSpPr>
          <p:spPr bwMode="gray">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cxnSp>
        <p:nvCxnSpPr>
          <p:cNvPr id="13" name="肘形连接符 12"/>
          <p:cNvCxnSpPr>
            <a:stCxn id="31" idx="2"/>
            <a:endCxn id="33" idx="0"/>
          </p:cNvCxnSpPr>
          <p:nvPr/>
        </p:nvCxnSpPr>
        <p:spPr bwMode="gray">
          <a:xfrm rot="16200000" flipH="1">
            <a:off x="10284543" y="1961676"/>
            <a:ext cx="612555" cy="422641"/>
          </a:xfrm>
          <a:prstGeom prst="bentConnector3">
            <a:avLst/>
          </a:prstGeom>
          <a:noFill/>
          <a:ln w="28575" cap="flat" cmpd="sng" algn="ctr">
            <a:solidFill>
              <a:srgbClr val="FFD17D"/>
            </a:solidFill>
            <a:prstDash val="solid"/>
            <a:miter lim="800000"/>
            <a:tailEnd type="triangle"/>
          </a:ln>
          <a:effectLst/>
        </p:spPr>
      </p:cxnSp>
      <p:sp>
        <p:nvSpPr>
          <p:cNvPr id="3" name="矩形 2"/>
          <p:cNvSpPr/>
          <p:nvPr/>
        </p:nvSpPr>
        <p:spPr bwMode="gray">
          <a:xfrm>
            <a:off x="11020425" y="3067050"/>
            <a:ext cx="624043" cy="1813257"/>
          </a:xfrm>
          <a:prstGeom prst="rect">
            <a:avLst/>
          </a:prstGeom>
          <a:solidFill>
            <a:srgbClr val="DEF7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bwMode="gray">
          <a:xfrm>
            <a:off x="10975720" y="2875546"/>
            <a:ext cx="624043" cy="14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98304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Setting Masking Rules</a:t>
            </a:r>
            <a:endParaRPr lang="en-US" dirty="0"/>
          </a:p>
        </p:txBody>
      </p:sp>
      <p:sp>
        <p:nvSpPr>
          <p:cNvPr id="11" name="文本占位符 3"/>
          <p:cNvSpPr txBox="1">
            <a:spLocks/>
          </p:cNvSpPr>
          <p:nvPr/>
        </p:nvSpPr>
        <p:spPr>
          <a:xfrm>
            <a:off x="455612" y="939800"/>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You can create masking rules to prevent events and alarms that do not require attention from appearing in event logs and current/historical alarms, respectively.</a:t>
            </a:r>
          </a:p>
        </p:txBody>
      </p:sp>
      <p:sp>
        <p:nvSpPr>
          <p:cNvPr id="19" name="五边形 18"/>
          <p:cNvSpPr/>
          <p:nvPr/>
        </p:nvSpPr>
        <p:spPr bwMode="auto">
          <a:xfrm>
            <a:off x="5502327" y="69580"/>
            <a:ext cx="1546200" cy="32661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0" name="燕尾形 19"/>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1" name="燕尾形 20"/>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2" name="燕尾形 21"/>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pic>
        <p:nvPicPr>
          <p:cNvPr id="4" name="图片 3"/>
          <p:cNvPicPr>
            <a:picLocks noChangeAspect="1"/>
          </p:cNvPicPr>
          <p:nvPr/>
        </p:nvPicPr>
        <p:blipFill>
          <a:blip r:embed="rId3"/>
          <a:stretch>
            <a:fillRect/>
          </a:stretch>
        </p:blipFill>
        <p:spPr>
          <a:xfrm>
            <a:off x="2409825" y="1952625"/>
            <a:ext cx="7519710" cy="4152900"/>
          </a:xfrm>
          <a:prstGeom prst="rect">
            <a:avLst/>
          </a:prstGeom>
          <a:ln w="12700">
            <a:solidFill>
              <a:schemeClr val="bg1">
                <a:lumMod val="85000"/>
              </a:schemeClr>
            </a:solidFill>
          </a:ln>
        </p:spPr>
      </p:pic>
    </p:spTree>
    <p:extLst>
      <p:ext uri="{BB962C8B-B14F-4D97-AF65-F5344CB8AC3E}">
        <p14:creationId xmlns:p14="http://schemas.microsoft.com/office/powerpoint/2010/main" val="16535779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r>
              <a:rPr lang="en-US" smtClean="0"/>
              <a:t>Huawei CloudWAN Solution O&amp;M and Troubleshooting</a:t>
            </a:r>
            <a:endParaRPr lang="en-US" dirty="0"/>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0230977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Automatic Service Discovery</a:t>
            </a:r>
            <a:endParaRPr lang="en-US" dirty="0"/>
          </a:p>
        </p:txBody>
      </p:sp>
      <p:sp>
        <p:nvSpPr>
          <p:cNvPr id="4" name="文本占位符 3"/>
          <p:cNvSpPr txBox="1">
            <a:spLocks/>
          </p:cNvSpPr>
          <p:nvPr/>
        </p:nvSpPr>
        <p:spPr>
          <a:xfrm>
            <a:off x="455612" y="939799"/>
            <a:ext cx="11293475" cy="1050925"/>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For running devices newly added to iMaster NCE-IP for management, you can use iMaster NCE-IP to automatically discover services on these devices. After NE data synchronization, existing services can be automatically discovered by iMaster NCE-IP.</a:t>
            </a:r>
          </a:p>
        </p:txBody>
      </p:sp>
      <p:grpSp>
        <p:nvGrpSpPr>
          <p:cNvPr id="10" name="组合 9"/>
          <p:cNvGrpSpPr/>
          <p:nvPr/>
        </p:nvGrpSpPr>
        <p:grpSpPr>
          <a:xfrm>
            <a:off x="5502327" y="69580"/>
            <a:ext cx="6245173" cy="326611"/>
            <a:chOff x="5502327" y="69580"/>
            <a:chExt cx="6245173" cy="326611"/>
          </a:xfrm>
        </p:grpSpPr>
        <p:sp>
          <p:nvSpPr>
            <p:cNvPr id="23" name="五边形 22"/>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4" name="燕尾形 23"/>
            <p:cNvSpPr/>
            <p:nvPr/>
          </p:nvSpPr>
          <p:spPr bwMode="auto">
            <a:xfrm>
              <a:off x="6922851" y="69580"/>
              <a:ext cx="1872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5" name="燕尾形 24"/>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6" name="燕尾形 25"/>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3" name="图片 2"/>
          <p:cNvPicPr>
            <a:picLocks noChangeAspect="1"/>
          </p:cNvPicPr>
          <p:nvPr/>
        </p:nvPicPr>
        <p:blipFill>
          <a:blip r:embed="rId3"/>
          <a:stretch>
            <a:fillRect/>
          </a:stretch>
        </p:blipFill>
        <p:spPr>
          <a:xfrm>
            <a:off x="703753" y="2215510"/>
            <a:ext cx="10839450" cy="2255712"/>
          </a:xfrm>
          <a:prstGeom prst="rect">
            <a:avLst/>
          </a:prstGeom>
          <a:ln w="12700">
            <a:solidFill>
              <a:schemeClr val="bg1">
                <a:lumMod val="85000"/>
              </a:schemeClr>
            </a:solidFill>
          </a:ln>
        </p:spPr>
      </p:pic>
      <p:sp>
        <p:nvSpPr>
          <p:cNvPr id="8" name="矩形 7"/>
          <p:cNvSpPr/>
          <p:nvPr/>
        </p:nvSpPr>
        <p:spPr>
          <a:xfrm>
            <a:off x="2718340" y="3927738"/>
            <a:ext cx="844009" cy="21606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9" name="肘形连接符 8"/>
          <p:cNvCxnSpPr/>
          <p:nvPr/>
        </p:nvCxnSpPr>
        <p:spPr>
          <a:xfrm rot="16200000" flipH="1">
            <a:off x="3214427" y="4069715"/>
            <a:ext cx="1315410" cy="1463576"/>
          </a:xfrm>
          <a:prstGeom prst="bentConnector2">
            <a:avLst/>
          </a:prstGeom>
          <a:noFill/>
          <a:ln w="19050" cap="flat" cmpd="sng" algn="ctr">
            <a:solidFill>
              <a:srgbClr val="C7000B"/>
            </a:solidFill>
            <a:prstDash val="solid"/>
            <a:round/>
            <a:headEnd type="none" w="med" len="med"/>
            <a:tailEnd type="triangle"/>
          </a:ln>
          <a:effectLst/>
        </p:spPr>
      </p:cxnSp>
      <p:pic>
        <p:nvPicPr>
          <p:cNvPr id="5" name="图片 4"/>
          <p:cNvPicPr>
            <a:picLocks noChangeAspect="1"/>
          </p:cNvPicPr>
          <p:nvPr/>
        </p:nvPicPr>
        <p:blipFill>
          <a:blip r:embed="rId4"/>
          <a:stretch>
            <a:fillRect/>
          </a:stretch>
        </p:blipFill>
        <p:spPr>
          <a:xfrm>
            <a:off x="4943478" y="4035768"/>
            <a:ext cx="3250933" cy="2017849"/>
          </a:xfrm>
          <a:prstGeom prst="rect">
            <a:avLst/>
          </a:prstGeom>
          <a:ln w="12700">
            <a:solidFill>
              <a:schemeClr val="bg1">
                <a:lumMod val="85000"/>
              </a:schemeClr>
            </a:solidFill>
          </a:ln>
        </p:spPr>
      </p:pic>
    </p:spTree>
    <p:extLst>
      <p:ext uri="{BB962C8B-B14F-4D97-AF65-F5344CB8AC3E}">
        <p14:creationId xmlns:p14="http://schemas.microsoft.com/office/powerpoint/2010/main" val="28169549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360-Degree Service View (1)</a:t>
            </a:r>
            <a:endParaRPr lang="en-US" dirty="0"/>
          </a:p>
        </p:txBody>
      </p:sp>
      <p:sp>
        <p:nvSpPr>
          <p:cNvPr id="12" name="文本占位符 3"/>
          <p:cNvSpPr txBox="1">
            <a:spLocks/>
          </p:cNvSpPr>
          <p:nvPr/>
        </p:nvSpPr>
        <p:spPr>
          <a:xfrm>
            <a:off x="455612" y="939800"/>
            <a:ext cx="11293476" cy="108592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The 360-degree service view provides comprehensive service information, such as service alarms, locking status, and specific paths. Moreover, this view allows you to perform operations such as service diagnosis and active/standby switching.</a:t>
            </a:r>
          </a:p>
        </p:txBody>
      </p:sp>
      <p:pic>
        <p:nvPicPr>
          <p:cNvPr id="4" name="图片 3"/>
          <p:cNvPicPr>
            <a:picLocks noChangeAspect="1"/>
          </p:cNvPicPr>
          <p:nvPr/>
        </p:nvPicPr>
        <p:blipFill rotWithShape="1">
          <a:blip r:embed="rId3"/>
          <a:srcRect l="13489" b="2306"/>
          <a:stretch/>
        </p:blipFill>
        <p:spPr>
          <a:xfrm>
            <a:off x="460087" y="2216136"/>
            <a:ext cx="1513019" cy="1216284"/>
          </a:xfrm>
          <a:prstGeom prst="rect">
            <a:avLst/>
          </a:prstGeom>
          <a:ln w="12700">
            <a:solidFill>
              <a:schemeClr val="bg1">
                <a:lumMod val="85000"/>
              </a:schemeClr>
            </a:solidFill>
          </a:ln>
        </p:spPr>
      </p:pic>
      <p:grpSp>
        <p:nvGrpSpPr>
          <p:cNvPr id="18" name="组合 17"/>
          <p:cNvGrpSpPr/>
          <p:nvPr/>
        </p:nvGrpSpPr>
        <p:grpSpPr bwMode="gray">
          <a:xfrm rot="5400000" flipV="1">
            <a:off x="173996" y="3650339"/>
            <a:ext cx="3972849" cy="971061"/>
            <a:chOff x="-922741" y="4190496"/>
            <a:chExt cx="3527788" cy="1368203"/>
          </a:xfrm>
        </p:grpSpPr>
        <p:sp>
          <p:nvSpPr>
            <p:cNvPr id="19" name="梯形 18"/>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梯形 19"/>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梯形 20"/>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6" name="图片 25"/>
          <p:cNvPicPr>
            <a:picLocks noChangeAspect="1"/>
          </p:cNvPicPr>
          <p:nvPr/>
        </p:nvPicPr>
        <p:blipFill rotWithShape="1">
          <a:blip r:embed="rId4"/>
          <a:srcRect l="3954" t="-704" r="23944" b="17278"/>
          <a:stretch/>
        </p:blipFill>
        <p:spPr>
          <a:xfrm>
            <a:off x="815725" y="3694283"/>
            <a:ext cx="801139" cy="743660"/>
          </a:xfrm>
          <a:prstGeom prst="rect">
            <a:avLst/>
          </a:prstGeom>
        </p:spPr>
      </p:pic>
      <p:cxnSp>
        <p:nvCxnSpPr>
          <p:cNvPr id="28" name="直接箭头连接符 27"/>
          <p:cNvCxnSpPr>
            <a:stCxn id="4" idx="2"/>
            <a:endCxn id="26" idx="0"/>
          </p:cNvCxnSpPr>
          <p:nvPr/>
        </p:nvCxnSpPr>
        <p:spPr>
          <a:xfrm flipH="1">
            <a:off x="1216295" y="3432420"/>
            <a:ext cx="302" cy="261863"/>
          </a:xfrm>
          <a:prstGeom prst="straightConnector1">
            <a:avLst/>
          </a:prstGeom>
          <a:noFill/>
          <a:ln w="28575" cap="flat" cmpd="sng" algn="ctr">
            <a:solidFill>
              <a:srgbClr val="55A8E4"/>
            </a:solidFill>
            <a:prstDash val="solid"/>
            <a:miter lim="800000"/>
            <a:tailEnd type="triangle"/>
          </a:ln>
          <a:effectLst/>
        </p:spPr>
      </p:cxnSp>
      <p:grpSp>
        <p:nvGrpSpPr>
          <p:cNvPr id="32" name="组合 31"/>
          <p:cNvGrpSpPr/>
          <p:nvPr/>
        </p:nvGrpSpPr>
        <p:grpSpPr>
          <a:xfrm>
            <a:off x="5502327" y="69580"/>
            <a:ext cx="6245173" cy="326611"/>
            <a:chOff x="5502327" y="69580"/>
            <a:chExt cx="6245173" cy="326611"/>
          </a:xfrm>
        </p:grpSpPr>
        <p:sp>
          <p:nvSpPr>
            <p:cNvPr id="33" name="五边形 32"/>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34" name="燕尾形 33"/>
            <p:cNvSpPr/>
            <p:nvPr/>
          </p:nvSpPr>
          <p:spPr bwMode="auto">
            <a:xfrm>
              <a:off x="6922851" y="69580"/>
              <a:ext cx="1872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35" name="燕尾形 34"/>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36" name="燕尾形 35"/>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5" name="图片 4"/>
          <p:cNvPicPr>
            <a:picLocks/>
          </p:cNvPicPr>
          <p:nvPr/>
        </p:nvPicPr>
        <p:blipFill>
          <a:blip r:embed="rId5"/>
          <a:stretch>
            <a:fillRect/>
          </a:stretch>
        </p:blipFill>
        <p:spPr>
          <a:xfrm>
            <a:off x="2725130" y="2162688"/>
            <a:ext cx="8917397" cy="3972847"/>
          </a:xfrm>
          <a:prstGeom prst="rect">
            <a:avLst/>
          </a:prstGeom>
          <a:ln w="12700">
            <a:solidFill>
              <a:schemeClr val="bg1">
                <a:lumMod val="85000"/>
              </a:schemeClr>
            </a:solidFill>
          </a:ln>
        </p:spPr>
      </p:pic>
    </p:spTree>
    <p:extLst>
      <p:ext uri="{BB962C8B-B14F-4D97-AF65-F5344CB8AC3E}">
        <p14:creationId xmlns:p14="http://schemas.microsoft.com/office/powerpoint/2010/main" val="13684189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p:cNvPicPr>
          <p:nvPr/>
        </p:nvPicPr>
        <p:blipFill>
          <a:blip r:embed="rId3"/>
          <a:stretch>
            <a:fillRect/>
          </a:stretch>
        </p:blipFill>
        <p:spPr>
          <a:xfrm>
            <a:off x="1275128" y="1678847"/>
            <a:ext cx="10196739" cy="4156803"/>
          </a:xfrm>
          <a:prstGeom prst="rect">
            <a:avLst/>
          </a:prstGeom>
          <a:ln w="12700">
            <a:solidFill>
              <a:schemeClr val="bg1">
                <a:lumMod val="85000"/>
              </a:schemeClr>
            </a:solidFill>
          </a:ln>
        </p:spPr>
      </p:pic>
      <p:sp>
        <p:nvSpPr>
          <p:cNvPr id="3" name="标题 2"/>
          <p:cNvSpPr>
            <a:spLocks noGrp="1"/>
          </p:cNvSpPr>
          <p:nvPr>
            <p:ph type="title"/>
          </p:nvPr>
        </p:nvSpPr>
        <p:spPr/>
        <p:txBody>
          <a:bodyPr/>
          <a:lstStyle/>
          <a:p>
            <a:r>
              <a:rPr lang="en-US" dirty="0" smtClean="0"/>
              <a:t>360-Degree Service View (2)</a:t>
            </a:r>
            <a:endParaRPr lang="en-US" dirty="0"/>
          </a:p>
        </p:txBody>
      </p:sp>
      <p:sp>
        <p:nvSpPr>
          <p:cNvPr id="12" name="文本占位符 3"/>
          <p:cNvSpPr txBox="1">
            <a:spLocks/>
          </p:cNvSpPr>
          <p:nvPr/>
        </p:nvSpPr>
        <p:spPr>
          <a:xfrm>
            <a:off x="455612" y="939800"/>
            <a:ext cx="11293475" cy="492302"/>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diagnosis function provided by the 360-degree service view allows you to check service connectivity, demarcate service faults, and determine whether a fault is a bearer tunnel fault or service fault.</a:t>
            </a:r>
          </a:p>
        </p:txBody>
      </p:sp>
      <p:sp>
        <p:nvSpPr>
          <p:cNvPr id="17" name="矩形 16"/>
          <p:cNvSpPr/>
          <p:nvPr/>
        </p:nvSpPr>
        <p:spPr>
          <a:xfrm>
            <a:off x="10268911" y="2896166"/>
            <a:ext cx="707344" cy="310872"/>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2" name="肘形连接符 21"/>
          <p:cNvCxnSpPr>
            <a:stCxn id="17" idx="2"/>
          </p:cNvCxnSpPr>
          <p:nvPr/>
        </p:nvCxnSpPr>
        <p:spPr>
          <a:xfrm rot="5400000" flipH="1">
            <a:off x="7674989" y="259444"/>
            <a:ext cx="6350" cy="5888838"/>
          </a:xfrm>
          <a:prstGeom prst="bentConnector5">
            <a:avLst>
              <a:gd name="adj1" fmla="val -3600000"/>
              <a:gd name="adj2" fmla="val 28987"/>
              <a:gd name="adj3" fmla="val 3700000"/>
            </a:avLst>
          </a:prstGeom>
          <a:noFill/>
          <a:ln w="19050" cap="flat" cmpd="sng" algn="ctr">
            <a:solidFill>
              <a:srgbClr val="C7000B"/>
            </a:solidFill>
            <a:prstDash val="solid"/>
            <a:round/>
            <a:headEnd type="none" w="med" len="med"/>
            <a:tailEnd type="triangle"/>
          </a:ln>
          <a:effectLst/>
        </p:spPr>
      </p:cxnSp>
      <p:grpSp>
        <p:nvGrpSpPr>
          <p:cNvPr id="13" name="组合 12"/>
          <p:cNvGrpSpPr/>
          <p:nvPr/>
        </p:nvGrpSpPr>
        <p:grpSpPr>
          <a:xfrm>
            <a:off x="5502327" y="69580"/>
            <a:ext cx="6245173" cy="326611"/>
            <a:chOff x="5502327" y="69580"/>
            <a:chExt cx="6245173" cy="326611"/>
          </a:xfrm>
        </p:grpSpPr>
        <p:sp>
          <p:nvSpPr>
            <p:cNvPr id="14" name="五边形 13"/>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5" name="燕尾形 14"/>
            <p:cNvSpPr/>
            <p:nvPr/>
          </p:nvSpPr>
          <p:spPr bwMode="auto">
            <a:xfrm>
              <a:off x="6922851" y="69580"/>
              <a:ext cx="1872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1" name="燕尾形 20"/>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3" name="燕尾形 22"/>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4" name="图片 3"/>
          <p:cNvPicPr>
            <a:picLocks noChangeAspect="1"/>
          </p:cNvPicPr>
          <p:nvPr/>
        </p:nvPicPr>
        <p:blipFill>
          <a:blip r:embed="rId4"/>
          <a:stretch>
            <a:fillRect/>
          </a:stretch>
        </p:blipFill>
        <p:spPr>
          <a:xfrm>
            <a:off x="2966857" y="3200688"/>
            <a:ext cx="3825458" cy="2634962"/>
          </a:xfrm>
          <a:prstGeom prst="rect">
            <a:avLst/>
          </a:prstGeom>
        </p:spPr>
      </p:pic>
    </p:spTree>
    <p:extLst>
      <p:ext uri="{BB962C8B-B14F-4D97-AF65-F5344CB8AC3E}">
        <p14:creationId xmlns:p14="http://schemas.microsoft.com/office/powerpoint/2010/main" val="444270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1" t="-68" r="43643" b="20582"/>
          <a:stretch/>
        </p:blipFill>
        <p:spPr>
          <a:xfrm>
            <a:off x="536200" y="1687496"/>
            <a:ext cx="6871105" cy="2771775"/>
          </a:xfrm>
          <a:prstGeom prst="rect">
            <a:avLst/>
          </a:prstGeom>
          <a:ln w="12700">
            <a:solidFill>
              <a:schemeClr val="bg1">
                <a:lumMod val="85000"/>
              </a:schemeClr>
            </a:solidFill>
          </a:ln>
        </p:spPr>
      </p:pic>
      <p:sp>
        <p:nvSpPr>
          <p:cNvPr id="3" name="标题 2"/>
          <p:cNvSpPr>
            <a:spLocks noGrp="1"/>
          </p:cNvSpPr>
          <p:nvPr>
            <p:ph type="title"/>
          </p:nvPr>
        </p:nvSpPr>
        <p:spPr/>
        <p:txBody>
          <a:bodyPr/>
          <a:lstStyle/>
          <a:p>
            <a:r>
              <a:rPr lang="en-US" smtClean="0"/>
              <a:t>360-Degree Service View (3)</a:t>
            </a:r>
            <a:endParaRPr lang="en-US" dirty="0"/>
          </a:p>
        </p:txBody>
      </p:sp>
      <p:sp>
        <p:nvSpPr>
          <p:cNvPr id="12" name="文本占位符 3"/>
          <p:cNvSpPr txBox="1">
            <a:spLocks/>
          </p:cNvSpPr>
          <p:nvPr/>
        </p:nvSpPr>
        <p:spPr>
          <a:xfrm>
            <a:off x="455612" y="939801"/>
            <a:ext cx="11293475" cy="577776"/>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360-degree view for a VPN service allows you to directly check the 360-degree view for the corresponding bearer tunnel, enabling quick fault locating.</a:t>
            </a:r>
          </a:p>
        </p:txBody>
      </p:sp>
      <p:sp>
        <p:nvSpPr>
          <p:cNvPr id="9" name="矩形 8"/>
          <p:cNvSpPr/>
          <p:nvPr/>
        </p:nvSpPr>
        <p:spPr>
          <a:xfrm>
            <a:off x="837348" y="3389152"/>
            <a:ext cx="914400" cy="28834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cxnSp>
        <p:nvCxnSpPr>
          <p:cNvPr id="13" name="肘形连接符 12"/>
          <p:cNvCxnSpPr>
            <a:stCxn id="9" idx="2"/>
          </p:cNvCxnSpPr>
          <p:nvPr/>
        </p:nvCxnSpPr>
        <p:spPr>
          <a:xfrm rot="16200000" flipH="1">
            <a:off x="1254955" y="3717091"/>
            <a:ext cx="837535" cy="758348"/>
          </a:xfrm>
          <a:prstGeom prst="bentConnector2">
            <a:avLst/>
          </a:prstGeom>
          <a:noFill/>
          <a:ln w="19050" cap="flat" cmpd="sng" algn="ctr">
            <a:solidFill>
              <a:srgbClr val="C7000B"/>
            </a:solidFill>
            <a:prstDash val="solid"/>
            <a:round/>
            <a:headEnd type="none" w="med" len="med"/>
            <a:tailEnd type="triangle"/>
          </a:ln>
          <a:effectLst/>
        </p:spPr>
      </p:cxnSp>
      <p:grpSp>
        <p:nvGrpSpPr>
          <p:cNvPr id="19" name="组合 18"/>
          <p:cNvGrpSpPr/>
          <p:nvPr/>
        </p:nvGrpSpPr>
        <p:grpSpPr>
          <a:xfrm>
            <a:off x="5502327" y="69580"/>
            <a:ext cx="6245173" cy="326611"/>
            <a:chOff x="5502327" y="69580"/>
            <a:chExt cx="6245173" cy="326611"/>
          </a:xfrm>
        </p:grpSpPr>
        <p:sp>
          <p:nvSpPr>
            <p:cNvPr id="20" name="五边形 19"/>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1" name="燕尾形 20"/>
            <p:cNvSpPr/>
            <p:nvPr/>
          </p:nvSpPr>
          <p:spPr bwMode="auto">
            <a:xfrm>
              <a:off x="6922851" y="69580"/>
              <a:ext cx="1872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2" name="燕尾形 21"/>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3" name="燕尾形 22"/>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30" name="图片 29"/>
          <p:cNvPicPr>
            <a:picLocks/>
          </p:cNvPicPr>
          <p:nvPr/>
        </p:nvPicPr>
        <p:blipFill>
          <a:blip r:embed="rId4"/>
          <a:stretch>
            <a:fillRect/>
          </a:stretch>
        </p:blipFill>
        <p:spPr>
          <a:xfrm>
            <a:off x="2052897" y="2534847"/>
            <a:ext cx="9521796" cy="3578453"/>
          </a:xfrm>
          <a:prstGeom prst="rect">
            <a:avLst/>
          </a:prstGeom>
          <a:ln w="12700">
            <a:solidFill>
              <a:schemeClr val="bg1">
                <a:lumMod val="85000"/>
              </a:schemeClr>
            </a:solidFill>
          </a:ln>
        </p:spPr>
      </p:pic>
      <p:sp>
        <p:nvSpPr>
          <p:cNvPr id="11" name="矩形 10"/>
          <p:cNvSpPr/>
          <p:nvPr/>
        </p:nvSpPr>
        <p:spPr>
          <a:xfrm>
            <a:off x="8373742" y="4324074"/>
            <a:ext cx="960757" cy="144632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4" name="圆角矩形 13"/>
          <p:cNvSpPr/>
          <p:nvPr/>
        </p:nvSpPr>
        <p:spPr bwMode="gray">
          <a:xfrm>
            <a:off x="9524062" y="4762198"/>
            <a:ext cx="1867837" cy="874854"/>
          </a:xfrm>
          <a:prstGeom prst="roundRect">
            <a:avLst>
              <a:gd name="adj" fmla="val 9046"/>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fontAlgn="ctr"/>
            <a:r>
              <a:rPr lang="en-US" sz="1200" dirty="0">
                <a:solidFill>
                  <a:srgbClr val="C7000B"/>
                </a:solidFill>
                <a:latin typeface="Huawei Sans" panose="020C0503030203020204" pitchFamily="34" charset="0"/>
                <a:ea typeface="方正兰亭黑简体"/>
                <a:sym typeface="Huawei Sans" panose="020C0503030203020204" pitchFamily="34" charset="0"/>
              </a:rPr>
              <a:t>LSP information can be directly checked in the 360-degree view for the bearer tunnel.</a:t>
            </a:r>
          </a:p>
        </p:txBody>
      </p:sp>
    </p:spTree>
    <p:extLst>
      <p:ext uri="{BB962C8B-B14F-4D97-AF65-F5344CB8AC3E}">
        <p14:creationId xmlns:p14="http://schemas.microsoft.com/office/powerpoint/2010/main" val="12851570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Device Maintenance</a:t>
            </a:r>
            <a:endParaRPr lang="en-US" dirty="0"/>
          </a:p>
        </p:txBody>
      </p:sp>
      <p:sp>
        <p:nvSpPr>
          <p:cNvPr id="3" name="文本占位符 3"/>
          <p:cNvSpPr txBox="1">
            <a:spLocks/>
          </p:cNvSpPr>
          <p:nvPr/>
        </p:nvSpPr>
        <p:spPr>
          <a:xfrm>
            <a:off x="455612" y="939800"/>
            <a:ext cx="11291888" cy="45521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controller delivers convenient device management, facilitating routine maintenance and fault locating for O&amp;M personnel.</a:t>
            </a:r>
          </a:p>
        </p:txBody>
      </p:sp>
      <p:pic>
        <p:nvPicPr>
          <p:cNvPr id="5" name="图片 4"/>
          <p:cNvPicPr>
            <a:picLocks noChangeAspect="1"/>
          </p:cNvPicPr>
          <p:nvPr/>
        </p:nvPicPr>
        <p:blipFill>
          <a:blip r:embed="rId3"/>
          <a:stretch>
            <a:fillRect/>
          </a:stretch>
        </p:blipFill>
        <p:spPr>
          <a:xfrm>
            <a:off x="1957683" y="3294504"/>
            <a:ext cx="1119635" cy="843668"/>
          </a:xfrm>
          <a:prstGeom prst="rect">
            <a:avLst/>
          </a:prstGeom>
          <a:ln w="12700">
            <a:solidFill>
              <a:schemeClr val="bg1">
                <a:lumMod val="85000"/>
              </a:schemeClr>
            </a:solidFill>
          </a:ln>
        </p:spPr>
      </p:pic>
      <p:grpSp>
        <p:nvGrpSpPr>
          <p:cNvPr id="7" name="组合 6"/>
          <p:cNvGrpSpPr/>
          <p:nvPr/>
        </p:nvGrpSpPr>
        <p:grpSpPr bwMode="gray">
          <a:xfrm rot="5400000" flipV="1">
            <a:off x="1932363" y="3332766"/>
            <a:ext cx="3064749" cy="725409"/>
            <a:chOff x="-922741" y="4190496"/>
            <a:chExt cx="3527788" cy="1368203"/>
          </a:xfrm>
        </p:grpSpPr>
        <p:sp>
          <p:nvSpPr>
            <p:cNvPr id="8" name="梯形 7"/>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梯形 8"/>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梯形 9"/>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 name="右大括号 10"/>
          <p:cNvSpPr/>
          <p:nvPr/>
        </p:nvSpPr>
        <p:spPr>
          <a:xfrm rot="10800000">
            <a:off x="6283693" y="2085883"/>
            <a:ext cx="176981" cy="3141959"/>
          </a:xfrm>
          <a:prstGeom prst="rightBrace">
            <a:avLst>
              <a:gd name="adj1" fmla="val 8333"/>
              <a:gd name="adj2" fmla="val 50104"/>
            </a:avLst>
          </a:prstGeom>
          <a:noFill/>
          <a:ln w="19050" cap="flat" cmpd="sng" algn="ctr">
            <a:solidFill>
              <a:sysClr val="window" lastClr="FFFFFF">
                <a:lumMod val="7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 name="矩形 11"/>
          <p:cNvSpPr/>
          <p:nvPr/>
        </p:nvSpPr>
        <p:spPr bwMode="gray">
          <a:xfrm>
            <a:off x="6583977" y="2085883"/>
            <a:ext cx="3868594" cy="3223536"/>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6733171" y="2163095"/>
            <a:ext cx="1677060" cy="555172"/>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Telnet/SSH</a:t>
            </a:r>
          </a:p>
        </p:txBody>
      </p:sp>
      <p:sp>
        <p:nvSpPr>
          <p:cNvPr id="14" name="圆角矩形 13"/>
          <p:cNvSpPr/>
          <p:nvPr/>
        </p:nvSpPr>
        <p:spPr bwMode="gray">
          <a:xfrm>
            <a:off x="6733171" y="2790309"/>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synchronization</a:t>
            </a:r>
          </a:p>
        </p:txBody>
      </p:sp>
      <p:sp>
        <p:nvSpPr>
          <p:cNvPr id="15" name="圆角矩形 14"/>
          <p:cNvSpPr/>
          <p:nvPr/>
        </p:nvSpPr>
        <p:spPr bwMode="gray">
          <a:xfrm>
            <a:off x="6733171" y="3417678"/>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IP network maintenance and fault locating</a:t>
            </a:r>
          </a:p>
        </p:txBody>
      </p:sp>
      <p:sp>
        <p:nvSpPr>
          <p:cNvPr id="16" name="圆角矩形 15"/>
          <p:cNvSpPr/>
          <p:nvPr/>
        </p:nvSpPr>
        <p:spPr bwMode="gray">
          <a:xfrm>
            <a:off x="6733171" y="4045047"/>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Alarm query</a:t>
            </a:r>
          </a:p>
        </p:txBody>
      </p:sp>
      <p:sp>
        <p:nvSpPr>
          <p:cNvPr id="17" name="圆角矩形 16"/>
          <p:cNvSpPr/>
          <p:nvPr/>
        </p:nvSpPr>
        <p:spPr bwMode="gray">
          <a:xfrm>
            <a:off x="6733171" y="4672416"/>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Tunnel information query</a:t>
            </a:r>
          </a:p>
        </p:txBody>
      </p:sp>
      <p:sp>
        <p:nvSpPr>
          <p:cNvPr id="18" name="圆角矩形 17"/>
          <p:cNvSpPr/>
          <p:nvPr/>
        </p:nvSpPr>
        <p:spPr bwMode="gray">
          <a:xfrm>
            <a:off x="8559426" y="2163095"/>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Fault information collection</a:t>
            </a:r>
          </a:p>
        </p:txBody>
      </p:sp>
      <p:sp>
        <p:nvSpPr>
          <p:cNvPr id="19" name="圆角矩形 18"/>
          <p:cNvSpPr/>
          <p:nvPr/>
        </p:nvSpPr>
        <p:spPr bwMode="gray">
          <a:xfrm>
            <a:off x="8559426" y="2789667"/>
            <a:ext cx="1677060" cy="555426"/>
          </a:xfrm>
          <a:prstGeom prst="roundRect">
            <a:avLst/>
          </a:prstGeom>
          <a:solidFill>
            <a:srgbClr val="30B5C5"/>
          </a:solidFill>
          <a:ln w="1270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Performance monitoring</a:t>
            </a:r>
          </a:p>
        </p:txBody>
      </p:sp>
      <p:sp>
        <p:nvSpPr>
          <p:cNvPr id="20" name="椭圆 19"/>
          <p:cNvSpPr>
            <a:spLocks noChangeAspect="1"/>
          </p:cNvSpPr>
          <p:nvPr/>
        </p:nvSpPr>
        <p:spPr>
          <a:xfrm>
            <a:off x="9271956" y="3483870"/>
            <a:ext cx="108000" cy="108000"/>
          </a:xfrm>
          <a:prstGeom prst="ellipse">
            <a:avLst/>
          </a:prstGeom>
          <a:solidFill>
            <a:schemeClr val="bg1"/>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21" name="椭圆 20"/>
          <p:cNvSpPr>
            <a:spLocks noChangeAspect="1"/>
          </p:cNvSpPr>
          <p:nvPr/>
        </p:nvSpPr>
        <p:spPr>
          <a:xfrm>
            <a:off x="9271956" y="3775644"/>
            <a:ext cx="108000" cy="108000"/>
          </a:xfrm>
          <a:prstGeom prst="ellipse">
            <a:avLst/>
          </a:prstGeom>
          <a:solidFill>
            <a:schemeClr val="bg1"/>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22" name="椭圆 21"/>
          <p:cNvSpPr>
            <a:spLocks noChangeAspect="1"/>
          </p:cNvSpPr>
          <p:nvPr/>
        </p:nvSpPr>
        <p:spPr>
          <a:xfrm>
            <a:off x="9271956" y="4065006"/>
            <a:ext cx="108000" cy="108000"/>
          </a:xfrm>
          <a:prstGeom prst="ellipse">
            <a:avLst/>
          </a:prstGeom>
          <a:solidFill>
            <a:schemeClr val="bg1"/>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23" name="组合 22"/>
          <p:cNvGrpSpPr/>
          <p:nvPr/>
        </p:nvGrpSpPr>
        <p:grpSpPr>
          <a:xfrm>
            <a:off x="5502327" y="69580"/>
            <a:ext cx="6245173" cy="326611"/>
            <a:chOff x="5502327" y="69580"/>
            <a:chExt cx="6245173" cy="326611"/>
          </a:xfrm>
        </p:grpSpPr>
        <p:sp>
          <p:nvSpPr>
            <p:cNvPr id="31" name="五边形 30"/>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32" name="燕尾形 31"/>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33" name="燕尾形 32"/>
            <p:cNvSpPr/>
            <p:nvPr/>
          </p:nvSpPr>
          <p:spPr bwMode="auto">
            <a:xfrm>
              <a:off x="8669175" y="69580"/>
              <a:ext cx="1836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34" name="燕尾形 33"/>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4" name="图片 3"/>
          <p:cNvPicPr>
            <a:picLocks/>
          </p:cNvPicPr>
          <p:nvPr/>
        </p:nvPicPr>
        <p:blipFill>
          <a:blip r:embed="rId4"/>
          <a:stretch>
            <a:fillRect/>
          </a:stretch>
        </p:blipFill>
        <p:spPr>
          <a:xfrm>
            <a:off x="3969660" y="2100550"/>
            <a:ext cx="2141604" cy="3141959"/>
          </a:xfrm>
          <a:prstGeom prst="rect">
            <a:avLst/>
          </a:prstGeom>
          <a:ln w="12700">
            <a:solidFill>
              <a:schemeClr val="bg1">
                <a:lumMod val="85000"/>
              </a:schemeClr>
            </a:solidFill>
          </a:ln>
        </p:spPr>
      </p:pic>
    </p:spTree>
    <p:extLst>
      <p:ext uri="{BB962C8B-B14F-4D97-AF65-F5344CB8AC3E}">
        <p14:creationId xmlns:p14="http://schemas.microsoft.com/office/powerpoint/2010/main" val="13649361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Remote Management</a:t>
            </a:r>
            <a:endParaRPr lang="en-US" dirty="0"/>
          </a:p>
        </p:txBody>
      </p:sp>
      <p:pic>
        <p:nvPicPr>
          <p:cNvPr id="23" name="图片 22"/>
          <p:cNvPicPr>
            <a:picLocks noChangeAspect="1"/>
          </p:cNvPicPr>
          <p:nvPr/>
        </p:nvPicPr>
        <p:blipFill rotWithShape="1">
          <a:blip r:embed="rId3"/>
          <a:srcRect t="3543" r="-205" b="10397"/>
          <a:stretch/>
        </p:blipFill>
        <p:spPr>
          <a:xfrm>
            <a:off x="2769597" y="2158068"/>
            <a:ext cx="6652806" cy="3749879"/>
          </a:xfrm>
          <a:prstGeom prst="rect">
            <a:avLst/>
          </a:prstGeom>
          <a:ln w="12700">
            <a:solidFill>
              <a:schemeClr val="bg1">
                <a:lumMod val="85000"/>
              </a:schemeClr>
            </a:solidFill>
          </a:ln>
        </p:spPr>
      </p:pic>
      <p:sp>
        <p:nvSpPr>
          <p:cNvPr id="24" name="文本占位符 3"/>
          <p:cNvSpPr txBox="1">
            <a:spLocks/>
          </p:cNvSpPr>
          <p:nvPr/>
        </p:nvSpPr>
        <p:spPr>
          <a:xfrm>
            <a:off x="455612" y="939800"/>
            <a:ext cx="11293475" cy="614989"/>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Telnet/SSH login function allows administrators to run commands on the controller web UI to operate and maintain devices. In this case, the clients used by administrators do not need to be routable to devices.</a:t>
            </a:r>
          </a:p>
        </p:txBody>
      </p:sp>
      <p:grpSp>
        <p:nvGrpSpPr>
          <p:cNvPr id="18" name="组合 17"/>
          <p:cNvGrpSpPr/>
          <p:nvPr/>
        </p:nvGrpSpPr>
        <p:grpSpPr>
          <a:xfrm>
            <a:off x="5502327" y="69580"/>
            <a:ext cx="6245173" cy="326611"/>
            <a:chOff x="5502327" y="69580"/>
            <a:chExt cx="6245173" cy="326611"/>
          </a:xfrm>
        </p:grpSpPr>
        <p:sp>
          <p:nvSpPr>
            <p:cNvPr id="19" name="五边形 18"/>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0" name="燕尾形 19"/>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1" name="燕尾形 20"/>
            <p:cNvSpPr/>
            <p:nvPr/>
          </p:nvSpPr>
          <p:spPr bwMode="auto">
            <a:xfrm>
              <a:off x="8669175" y="69580"/>
              <a:ext cx="1836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2" name="燕尾形 21"/>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14466369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Fault Information Collection</a:t>
            </a:r>
            <a:endParaRPr lang="en-US" dirty="0"/>
          </a:p>
        </p:txBody>
      </p:sp>
      <p:sp>
        <p:nvSpPr>
          <p:cNvPr id="24" name="文本占位符 3"/>
          <p:cNvSpPr txBox="1">
            <a:spLocks/>
          </p:cNvSpPr>
          <p:nvPr/>
        </p:nvSpPr>
        <p:spPr bwMode="gray">
          <a:xfrm>
            <a:off x="455612" y="1047751"/>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altLang="zh-CN" sz="1600" dirty="0">
              <a:latin typeface="Huawei Sans" panose="020C0503030203020204" pitchFamily="34" charset="0"/>
            </a:endParaRPr>
          </a:p>
        </p:txBody>
      </p:sp>
      <p:sp>
        <p:nvSpPr>
          <p:cNvPr id="6" name="文本占位符 3"/>
          <p:cNvSpPr txBox="1">
            <a:spLocks/>
          </p:cNvSpPr>
          <p:nvPr/>
        </p:nvSpPr>
        <p:spPr bwMode="gray">
          <a:xfrm>
            <a:off x="442913" y="939800"/>
            <a:ext cx="11293475" cy="5397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Fault information collection collects device diagnosis information, including a large amount of device running status information. Such information can be used for device inspection and fault diagnosis.</a:t>
            </a:r>
          </a:p>
        </p:txBody>
      </p:sp>
      <p:grpSp>
        <p:nvGrpSpPr>
          <p:cNvPr id="19" name="组合 18"/>
          <p:cNvGrpSpPr/>
          <p:nvPr/>
        </p:nvGrpSpPr>
        <p:grpSpPr bwMode="gray">
          <a:xfrm>
            <a:off x="5502327" y="69580"/>
            <a:ext cx="6245173" cy="326611"/>
            <a:chOff x="5502327" y="69580"/>
            <a:chExt cx="6245173" cy="326611"/>
          </a:xfrm>
        </p:grpSpPr>
        <p:sp>
          <p:nvSpPr>
            <p:cNvPr id="20" name="五边形 19"/>
            <p:cNvSpPr/>
            <p:nvPr/>
          </p:nvSpPr>
          <p:spPr bwMode="gray">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1" name="燕尾形 20"/>
            <p:cNvSpPr/>
            <p:nvPr/>
          </p:nvSpPr>
          <p:spPr bwMode="gray">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2" name="燕尾形 21"/>
            <p:cNvSpPr/>
            <p:nvPr/>
          </p:nvSpPr>
          <p:spPr bwMode="gray">
            <a:xfrm>
              <a:off x="8669175" y="69580"/>
              <a:ext cx="1836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3" name="燕尾形 22"/>
            <p:cNvSpPr/>
            <p:nvPr/>
          </p:nvSpPr>
          <p:spPr bwMode="gray">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5" name="图片 4"/>
          <p:cNvPicPr>
            <a:picLocks/>
          </p:cNvPicPr>
          <p:nvPr/>
        </p:nvPicPr>
        <p:blipFill>
          <a:blip r:embed="rId3"/>
          <a:stretch>
            <a:fillRect/>
          </a:stretch>
        </p:blipFill>
        <p:spPr>
          <a:xfrm>
            <a:off x="2424566" y="1888223"/>
            <a:ext cx="7342869" cy="4367213"/>
          </a:xfrm>
          <a:prstGeom prst="rect">
            <a:avLst/>
          </a:prstGeom>
          <a:ln w="12700">
            <a:solidFill>
              <a:schemeClr val="bg1">
                <a:lumMod val="85000"/>
              </a:schemeClr>
            </a:solidFill>
          </a:ln>
        </p:spPr>
      </p:pic>
    </p:spTree>
    <p:extLst>
      <p:ext uri="{BB962C8B-B14F-4D97-AF65-F5344CB8AC3E}">
        <p14:creationId xmlns:p14="http://schemas.microsoft.com/office/powerpoint/2010/main" val="1160042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Performance Monitoring</a:t>
            </a:r>
            <a:endParaRPr lang="en-US" dirty="0"/>
          </a:p>
        </p:txBody>
      </p:sp>
      <p:sp>
        <p:nvSpPr>
          <p:cNvPr id="24" name="文本占位符 3"/>
          <p:cNvSpPr txBox="1">
            <a:spLocks/>
          </p:cNvSpPr>
          <p:nvPr/>
        </p:nvSpPr>
        <p:spPr>
          <a:xfrm>
            <a:off x="455612" y="1047751"/>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endParaRPr lang="en-US" altLang="zh-CN" sz="1600" dirty="0">
              <a:latin typeface="Huawei Sans" panose="020C0503030203020204" pitchFamily="34" charset="0"/>
            </a:endParaRPr>
          </a:p>
        </p:txBody>
      </p:sp>
      <p:sp>
        <p:nvSpPr>
          <p:cNvPr id="6" name="文本占位符 3"/>
          <p:cNvSpPr txBox="1">
            <a:spLocks/>
          </p:cNvSpPr>
          <p:nvPr/>
        </p:nvSpPr>
        <p:spPr>
          <a:xfrm>
            <a:off x="442913" y="939799"/>
            <a:ext cx="11293475" cy="862013"/>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Real-time performance monitoring allows you to view the performance data of devices in real time and customize the content to be displayed.</a:t>
            </a:r>
          </a:p>
        </p:txBody>
      </p:sp>
      <p:grpSp>
        <p:nvGrpSpPr>
          <p:cNvPr id="21" name="组合 20"/>
          <p:cNvGrpSpPr/>
          <p:nvPr/>
        </p:nvGrpSpPr>
        <p:grpSpPr>
          <a:xfrm>
            <a:off x="5502327" y="69580"/>
            <a:ext cx="6245173" cy="326611"/>
            <a:chOff x="5502327" y="69580"/>
            <a:chExt cx="6245173" cy="326611"/>
          </a:xfrm>
        </p:grpSpPr>
        <p:sp>
          <p:nvSpPr>
            <p:cNvPr id="22" name="五边形 21"/>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3" name="燕尾形 22"/>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5" name="燕尾形 24"/>
            <p:cNvSpPr/>
            <p:nvPr/>
          </p:nvSpPr>
          <p:spPr bwMode="auto">
            <a:xfrm>
              <a:off x="8669175" y="69580"/>
              <a:ext cx="1836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6" name="燕尾形 25"/>
            <p:cNvSpPr/>
            <p:nvPr/>
          </p:nvSpPr>
          <p:spPr bwMode="auto">
            <a:xfrm>
              <a:off x="10379500" y="69580"/>
              <a:ext cx="1368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3" name="图片 2"/>
          <p:cNvPicPr>
            <a:picLocks noChangeAspect="1"/>
          </p:cNvPicPr>
          <p:nvPr/>
        </p:nvPicPr>
        <p:blipFill>
          <a:blip r:embed="rId3"/>
          <a:stretch>
            <a:fillRect/>
          </a:stretch>
        </p:blipFill>
        <p:spPr>
          <a:xfrm>
            <a:off x="538163" y="1905000"/>
            <a:ext cx="5238801" cy="3667125"/>
          </a:xfrm>
          <a:prstGeom prst="rect">
            <a:avLst/>
          </a:prstGeom>
          <a:ln w="12700">
            <a:solidFill>
              <a:schemeClr val="bg1">
                <a:lumMod val="85000"/>
              </a:schemeClr>
            </a:solidFill>
          </a:ln>
        </p:spPr>
      </p:pic>
      <p:pic>
        <p:nvPicPr>
          <p:cNvPr id="8" name="图片 7"/>
          <p:cNvPicPr>
            <a:picLocks noChangeAspect="1"/>
          </p:cNvPicPr>
          <p:nvPr/>
        </p:nvPicPr>
        <p:blipFill>
          <a:blip r:embed="rId4"/>
          <a:stretch>
            <a:fillRect/>
          </a:stretch>
        </p:blipFill>
        <p:spPr>
          <a:xfrm>
            <a:off x="6092849" y="2017857"/>
            <a:ext cx="5282476" cy="3441411"/>
          </a:xfrm>
          <a:prstGeom prst="rect">
            <a:avLst/>
          </a:prstGeom>
          <a:ln w="12700">
            <a:solidFill>
              <a:schemeClr val="bg1">
                <a:lumMod val="85000"/>
              </a:schemeClr>
            </a:solidFill>
          </a:ln>
        </p:spPr>
      </p:pic>
    </p:spTree>
    <p:extLst>
      <p:ext uri="{BB962C8B-B14F-4D97-AF65-F5344CB8AC3E}">
        <p14:creationId xmlns:p14="http://schemas.microsoft.com/office/powerpoint/2010/main" val="21805429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System Maintenance (1)</a:t>
            </a:r>
            <a:endParaRPr lang="en-US" dirty="0"/>
          </a:p>
        </p:txBody>
      </p:sp>
      <p:sp>
        <p:nvSpPr>
          <p:cNvPr id="4" name="文本占位符 3"/>
          <p:cNvSpPr txBox="1">
            <a:spLocks/>
          </p:cNvSpPr>
          <p:nvPr/>
        </p:nvSpPr>
        <p:spPr>
          <a:xfrm>
            <a:off x="455612" y="939800"/>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On the management plane, you can maintain and manage the iMaster NCE-IP platform, view the running status of underlying nodes, servers, and databases, stop and restart related nodes and servers, and monitor the performance of the controller in real time.</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21481" y="2598915"/>
            <a:ext cx="1460247" cy="830085"/>
          </a:xfrm>
          <a:prstGeom prst="rect">
            <a:avLst/>
          </a:prstGeom>
        </p:spPr>
      </p:pic>
      <p:sp>
        <p:nvSpPr>
          <p:cNvPr id="7" name="文本占位符 3"/>
          <p:cNvSpPr txBox="1">
            <a:spLocks/>
          </p:cNvSpPr>
          <p:nvPr/>
        </p:nvSpPr>
        <p:spPr bwMode="auto">
          <a:xfrm>
            <a:off x="6083301" y="2688225"/>
            <a:ext cx="4237649"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00000"/>
              </a:lnSpc>
              <a:buNone/>
            </a:pPr>
            <a:r>
              <a:rPr lang="en-US" sz="1400" b="1" dirty="0">
                <a:latin typeface="Huawei Sans" panose="020C0503030203020204" pitchFamily="34" charset="0"/>
              </a:rPr>
              <a:t>iMaster NCE-IP management plane</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4248" y="4427715"/>
            <a:ext cx="787400" cy="78740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94814" y="4427715"/>
            <a:ext cx="787400" cy="78740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58964" y="4427715"/>
            <a:ext cx="787400" cy="7874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49531" y="4427715"/>
            <a:ext cx="787400" cy="787400"/>
          </a:xfrm>
          <a:prstGeom prst="rect">
            <a:avLst/>
          </a:prstGeom>
        </p:spPr>
      </p:pic>
      <p:sp>
        <p:nvSpPr>
          <p:cNvPr id="17" name="文本占位符 3"/>
          <p:cNvSpPr txBox="1">
            <a:spLocks/>
          </p:cNvSpPr>
          <p:nvPr/>
        </p:nvSpPr>
        <p:spPr bwMode="auto">
          <a:xfrm>
            <a:off x="2565763" y="5215115"/>
            <a:ext cx="1045501"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None/>
            </a:pPr>
            <a:r>
              <a:rPr lang="en-US" sz="1400" b="1" dirty="0">
                <a:latin typeface="Huawei Sans" panose="020C0503030203020204" pitchFamily="34" charset="0"/>
              </a:rPr>
              <a:t>Nodes</a:t>
            </a:r>
          </a:p>
        </p:txBody>
      </p:sp>
      <p:sp>
        <p:nvSpPr>
          <p:cNvPr id="18" name="文本占位符 3"/>
          <p:cNvSpPr txBox="1">
            <a:spLocks/>
          </p:cNvSpPr>
          <p:nvPr/>
        </p:nvSpPr>
        <p:spPr bwMode="auto">
          <a:xfrm>
            <a:off x="4241452" y="5215115"/>
            <a:ext cx="1191320"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None/>
            </a:pPr>
            <a:r>
              <a:rPr lang="en-US" sz="1400" b="1" dirty="0">
                <a:latin typeface="Huawei Sans" panose="020C0503030203020204" pitchFamily="34" charset="0"/>
              </a:rPr>
              <a:t>Relational database</a:t>
            </a:r>
          </a:p>
        </p:txBody>
      </p:sp>
      <p:sp>
        <p:nvSpPr>
          <p:cNvPr id="19" name="文本占位符 3"/>
          <p:cNvSpPr txBox="1">
            <a:spLocks/>
          </p:cNvSpPr>
          <p:nvPr/>
        </p:nvSpPr>
        <p:spPr bwMode="auto">
          <a:xfrm>
            <a:off x="6022396" y="5215115"/>
            <a:ext cx="1151103"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None/>
            </a:pPr>
            <a:r>
              <a:rPr lang="en-US" sz="1400" b="1" dirty="0" err="1">
                <a:latin typeface="Huawei Sans" panose="020C0503030203020204" pitchFamily="34" charset="0"/>
              </a:rPr>
              <a:t>Redis</a:t>
            </a:r>
            <a:r>
              <a:rPr lang="en-US" sz="1400" b="1" dirty="0">
                <a:latin typeface="Huawei Sans" panose="020C0503030203020204" pitchFamily="34" charset="0"/>
              </a:rPr>
              <a:t> database</a:t>
            </a:r>
          </a:p>
        </p:txBody>
      </p:sp>
      <p:sp>
        <p:nvSpPr>
          <p:cNvPr id="20" name="文本占位符 3"/>
          <p:cNvSpPr txBox="1">
            <a:spLocks/>
          </p:cNvSpPr>
          <p:nvPr/>
        </p:nvSpPr>
        <p:spPr bwMode="auto">
          <a:xfrm>
            <a:off x="7829913" y="5215115"/>
            <a:ext cx="1045501"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None/>
            </a:pPr>
            <a:r>
              <a:rPr lang="en-US" sz="1400" b="1" dirty="0">
                <a:latin typeface="Huawei Sans" panose="020C0503030203020204" pitchFamily="34" charset="0"/>
              </a:rPr>
              <a:t>Service</a:t>
            </a:r>
          </a:p>
        </p:txBody>
      </p:sp>
      <p:grpSp>
        <p:nvGrpSpPr>
          <p:cNvPr id="21" name="组合 20"/>
          <p:cNvGrpSpPr/>
          <p:nvPr/>
        </p:nvGrpSpPr>
        <p:grpSpPr bwMode="gray">
          <a:xfrm rot="10800000" flipV="1">
            <a:off x="2768346" y="3652836"/>
            <a:ext cx="5939918" cy="750809"/>
            <a:chOff x="-922741" y="4166542"/>
            <a:chExt cx="3527788" cy="1416111"/>
          </a:xfrm>
        </p:grpSpPr>
        <p:sp>
          <p:nvSpPr>
            <p:cNvPr id="22" name="梯形 21"/>
            <p:cNvSpPr/>
            <p:nvPr/>
          </p:nvSpPr>
          <p:spPr bwMode="gray">
            <a:xfrm>
              <a:off x="-922741" y="4166542"/>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梯形 22"/>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梯形 23"/>
            <p:cNvSpPr/>
            <p:nvPr/>
          </p:nvSpPr>
          <p:spPr bwMode="gray">
            <a:xfrm>
              <a:off x="363910" y="4326017"/>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5" name="文本占位符 3"/>
          <p:cNvSpPr txBox="1">
            <a:spLocks/>
          </p:cNvSpPr>
          <p:nvPr/>
        </p:nvSpPr>
        <p:spPr bwMode="auto">
          <a:xfrm>
            <a:off x="4241452" y="3936060"/>
            <a:ext cx="3017521" cy="3347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None/>
            </a:pPr>
            <a:r>
              <a:rPr lang="en-US" sz="1600" b="1" dirty="0">
                <a:solidFill>
                  <a:srgbClr val="C7000B"/>
                </a:solidFill>
                <a:latin typeface="Huawei Sans" panose="020C0503030203020204" pitchFamily="34" charset="0"/>
              </a:rPr>
              <a:t>Monitoring, management</a:t>
            </a:r>
          </a:p>
        </p:txBody>
      </p:sp>
      <p:grpSp>
        <p:nvGrpSpPr>
          <p:cNvPr id="5" name="组合 4"/>
          <p:cNvGrpSpPr/>
          <p:nvPr/>
        </p:nvGrpSpPr>
        <p:grpSpPr>
          <a:xfrm>
            <a:off x="5502327" y="69580"/>
            <a:ext cx="6245173" cy="326611"/>
            <a:chOff x="5502327" y="69580"/>
            <a:chExt cx="6245173" cy="326611"/>
          </a:xfrm>
        </p:grpSpPr>
        <p:sp>
          <p:nvSpPr>
            <p:cNvPr id="27" name="五边形 26"/>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28" name="燕尾形 27"/>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9" name="燕尾形 28"/>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34" name="燕尾形 33"/>
            <p:cNvSpPr/>
            <p:nvPr/>
          </p:nvSpPr>
          <p:spPr bwMode="auto">
            <a:xfrm>
              <a:off x="10379500" y="69580"/>
              <a:ext cx="1368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spTree>
    <p:extLst>
      <p:ext uri="{BB962C8B-B14F-4D97-AF65-F5344CB8AC3E}">
        <p14:creationId xmlns:p14="http://schemas.microsoft.com/office/powerpoint/2010/main" val="23047017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System Maintenance (2)</a:t>
            </a:r>
            <a:endParaRPr lang="en-US" dirty="0"/>
          </a:p>
        </p:txBody>
      </p:sp>
      <p:sp>
        <p:nvSpPr>
          <p:cNvPr id="4" name="文本占位符 3"/>
          <p:cNvSpPr txBox="1">
            <a:spLocks/>
          </p:cNvSpPr>
          <p:nvPr/>
        </p:nvSpPr>
        <p:spPr>
          <a:xfrm>
            <a:off x="455612" y="939800"/>
            <a:ext cx="11293475" cy="537855"/>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On the management plane, you can view the status of each node, service, database, and process, and perform operations such as stop, start, and restart on these objects.</a:t>
            </a:r>
          </a:p>
        </p:txBody>
      </p:sp>
      <p:grpSp>
        <p:nvGrpSpPr>
          <p:cNvPr id="13" name="组合 12"/>
          <p:cNvGrpSpPr/>
          <p:nvPr/>
        </p:nvGrpSpPr>
        <p:grpSpPr>
          <a:xfrm>
            <a:off x="5502327" y="69580"/>
            <a:ext cx="6245173" cy="326611"/>
            <a:chOff x="5502327" y="69580"/>
            <a:chExt cx="6245173" cy="326611"/>
          </a:xfrm>
        </p:grpSpPr>
        <p:sp>
          <p:nvSpPr>
            <p:cNvPr id="14" name="五边形 13"/>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5" name="燕尾形 14"/>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16" name="燕尾形 15"/>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17" name="燕尾形 16"/>
            <p:cNvSpPr/>
            <p:nvPr/>
          </p:nvSpPr>
          <p:spPr bwMode="auto">
            <a:xfrm>
              <a:off x="10379500" y="69580"/>
              <a:ext cx="1368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3" name="图片 2"/>
          <p:cNvPicPr>
            <a:picLocks noChangeAspect="1"/>
          </p:cNvPicPr>
          <p:nvPr/>
        </p:nvPicPr>
        <p:blipFill>
          <a:blip r:embed="rId3"/>
          <a:stretch>
            <a:fillRect/>
          </a:stretch>
        </p:blipFill>
        <p:spPr>
          <a:xfrm>
            <a:off x="1535502" y="1769587"/>
            <a:ext cx="8729932" cy="4352994"/>
          </a:xfrm>
          <a:prstGeom prst="rect">
            <a:avLst/>
          </a:prstGeom>
          <a:ln w="12700">
            <a:solidFill>
              <a:schemeClr val="bg1">
                <a:lumMod val="85000"/>
              </a:schemeClr>
            </a:solidFill>
          </a:ln>
        </p:spPr>
      </p:pic>
    </p:spTree>
    <p:extLst>
      <p:ext uri="{BB962C8B-B14F-4D97-AF65-F5344CB8AC3E}">
        <p14:creationId xmlns:p14="http://schemas.microsoft.com/office/powerpoint/2010/main" val="507462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sym typeface="Huawei Sans" panose="020C0503030203020204" pitchFamily="34" charset="0"/>
              </a:rPr>
              <a:t>In the intelligence era, especially with the rise of 5G and cloud services, the bearer WAN faces structural challenges. With the rapid development of new services such as 4K/8K, ultra-HD video, and VR, data traffic on the entire bearer WAN increases 10-fold every 5 years. In the 5G era, connectivity of everything will bring even faster traffic growth. Increasing network complexity leads to low O&amp;M efficiency and OPEX increase year after year. In addition, passive customer experience management is in urgent need of improvement in the experience-centric era.</a:t>
            </a:r>
          </a:p>
          <a:p>
            <a:r>
              <a:rPr lang="en-US" sz="1800" dirty="0" smtClean="0">
                <a:sym typeface="Huawei Sans" panose="020C0503030203020204" pitchFamily="34" charset="0"/>
              </a:rPr>
              <a:t>These problems can be systematically solved only when a digital twin driven by the business logic and service intents of users is built over the physical network.</a:t>
            </a:r>
            <a:endParaRPr lang="en-US" sz="1800" dirty="0">
              <a:sym typeface="Huawei Sans" panose="020C0503030203020204" pitchFamily="34" charset="0"/>
            </a:endParaRPr>
          </a:p>
        </p:txBody>
      </p:sp>
    </p:spTree>
    <p:extLst>
      <p:ext uri="{BB962C8B-B14F-4D97-AF65-F5344CB8AC3E}">
        <p14:creationId xmlns:p14="http://schemas.microsoft.com/office/powerpoint/2010/main" val="38160787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O&amp;M Dashboard</a:t>
            </a:r>
            <a:endParaRPr lang="en-US" dirty="0"/>
          </a:p>
        </p:txBody>
      </p:sp>
      <p:sp>
        <p:nvSpPr>
          <p:cNvPr id="4" name="文本占位符 3"/>
          <p:cNvSpPr txBox="1">
            <a:spLocks/>
          </p:cNvSpPr>
          <p:nvPr/>
        </p:nvSpPr>
        <p:spPr>
          <a:xfrm>
            <a:off x="455612" y="1047751"/>
            <a:ext cx="11293475" cy="85725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dashboard displays a summary of system evaluation, risk, and service health information as well as a summary of monitored system resource indicator information for the current system, helping O&amp;M personnel learn the system health status during system running and reduce running risks.</a:t>
            </a:r>
          </a:p>
        </p:txBody>
      </p:sp>
      <p:grpSp>
        <p:nvGrpSpPr>
          <p:cNvPr id="17" name="组合 16"/>
          <p:cNvGrpSpPr/>
          <p:nvPr/>
        </p:nvGrpSpPr>
        <p:grpSpPr>
          <a:xfrm>
            <a:off x="5502327" y="69580"/>
            <a:ext cx="6245173" cy="326611"/>
            <a:chOff x="5502327" y="69580"/>
            <a:chExt cx="6245173" cy="326611"/>
          </a:xfrm>
        </p:grpSpPr>
        <p:sp>
          <p:nvSpPr>
            <p:cNvPr id="18" name="五边形 17"/>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9" name="燕尾形 18"/>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20" name="燕尾形 19"/>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21" name="燕尾形 20"/>
            <p:cNvSpPr/>
            <p:nvPr/>
          </p:nvSpPr>
          <p:spPr bwMode="auto">
            <a:xfrm>
              <a:off x="10379500" y="69580"/>
              <a:ext cx="1368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6" name="图片 5"/>
          <p:cNvPicPr>
            <a:picLocks noChangeAspect="1"/>
          </p:cNvPicPr>
          <p:nvPr/>
        </p:nvPicPr>
        <p:blipFill>
          <a:blip r:embed="rId3"/>
          <a:stretch>
            <a:fillRect/>
          </a:stretch>
        </p:blipFill>
        <p:spPr>
          <a:xfrm>
            <a:off x="1920874" y="2159954"/>
            <a:ext cx="8362950" cy="4027421"/>
          </a:xfrm>
          <a:prstGeom prst="rect">
            <a:avLst/>
          </a:prstGeom>
          <a:ln w="12700">
            <a:solidFill>
              <a:schemeClr val="bg1">
                <a:lumMod val="85000"/>
              </a:schemeClr>
            </a:solidFill>
          </a:ln>
        </p:spPr>
      </p:pic>
      <p:sp>
        <p:nvSpPr>
          <p:cNvPr id="28" name="椭圆 27"/>
          <p:cNvSpPr>
            <a:spLocks noChangeAspect="1"/>
          </p:cNvSpPr>
          <p:nvPr/>
        </p:nvSpPr>
        <p:spPr>
          <a:xfrm>
            <a:off x="9807542" y="2818694"/>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3</a:t>
            </a:r>
          </a:p>
        </p:txBody>
      </p:sp>
      <p:sp>
        <p:nvSpPr>
          <p:cNvPr id="27" name="椭圆 26"/>
          <p:cNvSpPr>
            <a:spLocks noChangeAspect="1"/>
          </p:cNvSpPr>
          <p:nvPr/>
        </p:nvSpPr>
        <p:spPr>
          <a:xfrm>
            <a:off x="7481927" y="2700044"/>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2</a:t>
            </a:r>
          </a:p>
        </p:txBody>
      </p:sp>
      <p:sp>
        <p:nvSpPr>
          <p:cNvPr id="29" name="椭圆 28"/>
          <p:cNvSpPr>
            <a:spLocks noChangeAspect="1"/>
          </p:cNvSpPr>
          <p:nvPr/>
        </p:nvSpPr>
        <p:spPr>
          <a:xfrm>
            <a:off x="6648207" y="5740527"/>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4</a:t>
            </a:r>
          </a:p>
        </p:txBody>
      </p:sp>
      <p:sp>
        <p:nvSpPr>
          <p:cNvPr id="26" name="椭圆 25"/>
          <p:cNvSpPr>
            <a:spLocks noChangeAspect="1"/>
          </p:cNvSpPr>
          <p:nvPr/>
        </p:nvSpPr>
        <p:spPr>
          <a:xfrm>
            <a:off x="4828865" y="3055672"/>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1</a:t>
            </a:r>
          </a:p>
        </p:txBody>
      </p:sp>
    </p:spTree>
    <p:extLst>
      <p:ext uri="{BB962C8B-B14F-4D97-AF65-F5344CB8AC3E}">
        <p14:creationId xmlns:p14="http://schemas.microsoft.com/office/powerpoint/2010/main" val="11734952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Unified Monitoring</a:t>
            </a:r>
            <a:endParaRPr lang="en-US" dirty="0"/>
          </a:p>
        </p:txBody>
      </p:sp>
      <p:sp>
        <p:nvSpPr>
          <p:cNvPr id="3" name="文本占位符 3"/>
          <p:cNvSpPr txBox="1">
            <a:spLocks/>
          </p:cNvSpPr>
          <p:nvPr/>
        </p:nvSpPr>
        <p:spPr>
          <a:xfrm>
            <a:off x="455613" y="1047750"/>
            <a:ext cx="11060396" cy="1112519"/>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600" dirty="0">
                <a:latin typeface="Huawei Sans" panose="020C0503030203020204" pitchFamily="34" charset="0"/>
              </a:rPr>
              <a:t>The O&amp;M dashboard module monitors the indicators of NCE service, process, node, database, and key middleware resources in a centralized manner. By analyzing resource indicators, this module can detect and resolve potential risks in a timely manner. For key resources, you can set thresholds to trigger alarms and handle exceptions promptly.</a:t>
            </a:r>
          </a:p>
          <a:p>
            <a:pPr>
              <a:lnSpc>
                <a:spcPct val="100000"/>
              </a:lnSpc>
            </a:pPr>
            <a:endParaRPr lang="en-US" altLang="zh-CN" sz="16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791694792"/>
              </p:ext>
            </p:extLst>
          </p:nvPr>
        </p:nvGraphicFramePr>
        <p:xfrm>
          <a:off x="693737" y="2505101"/>
          <a:ext cx="5897563" cy="3465314"/>
        </p:xfrm>
        <a:graphic>
          <a:graphicData uri="http://schemas.openxmlformats.org/drawingml/2006/table">
            <a:tbl>
              <a:tblPr/>
              <a:tblGrid>
                <a:gridCol w="1312863">
                  <a:extLst>
                    <a:ext uri="{9D8B030D-6E8A-4147-A177-3AD203B41FA5}">
                      <a16:colId xmlns="" xmlns:a16="http://schemas.microsoft.com/office/drawing/2014/main" val="20000"/>
                    </a:ext>
                  </a:extLst>
                </a:gridCol>
                <a:gridCol w="4584700">
                  <a:extLst>
                    <a:ext uri="{9D8B030D-6E8A-4147-A177-3AD203B41FA5}">
                      <a16:colId xmlns="" xmlns:a16="http://schemas.microsoft.com/office/drawing/2014/main" val="20001"/>
                    </a:ext>
                  </a:extLst>
                </a:gridCol>
              </a:tblGrid>
              <a:tr h="356354">
                <a:tc>
                  <a:txBody>
                    <a:bodyPr/>
                    <a:lstStyle/>
                    <a:p>
                      <a:pPr algn="ctr" fontAlgn="ctr"/>
                      <a:r>
                        <a:rPr lang="en-US" sz="1400" b="1" dirty="0">
                          <a:solidFill>
                            <a:schemeClr val="tx1"/>
                          </a:solidFill>
                          <a:latin typeface="Huawei Sans" panose="020C0503030203020204" pitchFamily="34" charset="0"/>
                        </a:rPr>
                        <a:t>Function UI</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Indicator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84584">
                <a:tc>
                  <a:txBody>
                    <a:bodyPr/>
                    <a:lstStyle/>
                    <a:p>
                      <a:pPr algn="ctr" fontAlgn="ctr"/>
                      <a:r>
                        <a:rPr lang="en-US" sz="1200" dirty="0">
                          <a:latin typeface="Huawei Sans" panose="020C0503030203020204" pitchFamily="34" charset="0"/>
                        </a:rPr>
                        <a:t>Node monitoring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Node CPU, memory, disk space, network indicators, and process status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84584">
                <a:tc>
                  <a:txBody>
                    <a:bodyPr/>
                    <a:lstStyle/>
                    <a:p>
                      <a:pPr algn="ctr" fontAlgn="ctr"/>
                      <a:r>
                        <a:rPr lang="en-US" sz="1200" dirty="0">
                          <a:latin typeface="Huawei Sans" panose="020C0503030203020204" pitchFamily="34" charset="0"/>
                        </a:rPr>
                        <a:t>Service monitoring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tx1"/>
                          </a:solidFill>
                          <a:latin typeface="Huawei Sans" panose="020C0503030203020204" pitchFamily="34" charset="0"/>
                          <a:ea typeface="+mn-ea"/>
                          <a:cs typeface="+mn-cs"/>
                        </a:rPr>
                        <a:t>Service CPU, memory, number of threads, etc.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4584">
                <a:tc>
                  <a:txBody>
                    <a:bodyPr/>
                    <a:lstStyle/>
                    <a:p>
                      <a:pPr algn="ctr" fontAlgn="ctr"/>
                      <a:r>
                        <a:rPr lang="en-US" sz="1200" dirty="0">
                          <a:latin typeface="Huawei Sans" panose="020C0503030203020204" pitchFamily="34" charset="0"/>
                        </a:rPr>
                        <a:t>Database monitoring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i="0" u="none" strike="noStrike" dirty="0" err="1">
                          <a:latin typeface="Huawei Sans" panose="020C0503030203020204" pitchFamily="34" charset="0"/>
                        </a:rPr>
                        <a:t>GaussDB</a:t>
                      </a:r>
                      <a:r>
                        <a:rPr lang="en-US" sz="1200" b="0" i="0" u="none" strike="noStrike" dirty="0">
                          <a:latin typeface="Huawei Sans" panose="020C0503030203020204" pitchFamily="34" charset="0"/>
                        </a:rPr>
                        <a:t> 100 V3 status, number of connections, etc.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84584">
                <a:tc>
                  <a:txBody>
                    <a:bodyPr/>
                    <a:lstStyle/>
                    <a:p>
                      <a:pPr algn="ctr" fontAlgn="ctr"/>
                      <a:r>
                        <a:rPr lang="en-US" sz="1200" dirty="0">
                          <a:latin typeface="Huawei Sans" panose="020C0503030203020204" pitchFamily="34" charset="0"/>
                        </a:rPr>
                        <a:t>Key middleware monitoring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tx1"/>
                          </a:solidFill>
                          <a:latin typeface="Huawei Sans" panose="020C0503030203020204" pitchFamily="34" charset="0"/>
                        </a:rPr>
                        <a:t>Kafka and ETCD indicators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84584">
                <a:tc>
                  <a:txBody>
                    <a:bodyPr/>
                    <a:lstStyle/>
                    <a:p>
                      <a:pPr algn="ctr" fontAlgn="ctr"/>
                      <a:r>
                        <a:rPr lang="en-US" sz="1200" dirty="0">
                          <a:latin typeface="Huawei Sans" panose="020C0503030203020204" pitchFamily="34" charset="0"/>
                        </a:rPr>
                        <a:t>Service statistics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tx1"/>
                          </a:solidFill>
                          <a:latin typeface="Huawei Sans" panose="020C0503030203020204" pitchFamily="34" charset="0"/>
                        </a:rPr>
                        <a:t>Number of operation times, operation duration, etc. The data is obtained based on the call chain statistics.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692250">
                <a:tc>
                  <a:txBody>
                    <a:bodyPr/>
                    <a:lstStyle/>
                    <a:p>
                      <a:pPr algn="ctr" fontAlgn="ctr"/>
                      <a:r>
                        <a:rPr lang="en-US" sz="1200" dirty="0">
                          <a:latin typeface="Huawei Sans" panose="020C0503030203020204" pitchFamily="34" charset="0"/>
                        </a:rPr>
                        <a:t>Risk and event threshold settings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b="0" i="0" u="none" strike="noStrike" dirty="0">
                          <a:solidFill>
                            <a:schemeClr val="tx1"/>
                          </a:solidFill>
                          <a:latin typeface="Huawei Sans" panose="020C0503030203020204" pitchFamily="34" charset="0"/>
                          <a:ea typeface="+mn-ea"/>
                          <a:cs typeface="+mn-cs"/>
                        </a:rPr>
                        <a:t>Threshold settings for nodes: CPU, memory, I/O, packet loss rate, delay, etc.</a:t>
                      </a:r>
                      <a:br>
                        <a:rPr lang="en-US" sz="1200" b="0" i="0" u="none" strike="noStrike" dirty="0">
                          <a:solidFill>
                            <a:schemeClr val="tx1"/>
                          </a:solidFill>
                          <a:latin typeface="Huawei Sans" panose="020C0503030203020204" pitchFamily="34" charset="0"/>
                          <a:ea typeface="+mn-ea"/>
                          <a:cs typeface="+mn-cs"/>
                        </a:rPr>
                      </a:br>
                      <a:r>
                        <a:rPr lang="en-US" sz="1200" b="0" i="0" u="none" strike="noStrike" dirty="0">
                          <a:solidFill>
                            <a:schemeClr val="tx1"/>
                          </a:solidFill>
                          <a:latin typeface="Huawei Sans" panose="020C0503030203020204" pitchFamily="34" charset="0"/>
                          <a:ea typeface="+mn-ea"/>
                          <a:cs typeface="+mn-cs"/>
                        </a:rPr>
                        <a:t>Threshold settings for databases: number of sessions, password expiration time, etc.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grpSp>
        <p:nvGrpSpPr>
          <p:cNvPr id="14" name="组合 13"/>
          <p:cNvGrpSpPr/>
          <p:nvPr/>
        </p:nvGrpSpPr>
        <p:grpSpPr>
          <a:xfrm>
            <a:off x="5502327" y="69580"/>
            <a:ext cx="6245173" cy="326611"/>
            <a:chOff x="5502327" y="69580"/>
            <a:chExt cx="6245173" cy="326611"/>
          </a:xfrm>
        </p:grpSpPr>
        <p:sp>
          <p:nvSpPr>
            <p:cNvPr id="15" name="五边形 14"/>
            <p:cNvSpPr/>
            <p:nvPr/>
          </p:nvSpPr>
          <p:spPr bwMode="auto">
            <a:xfrm>
              <a:off x="5502327" y="69580"/>
              <a:ext cx="1546200" cy="326611"/>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Alarm Monitoring</a:t>
              </a:r>
            </a:p>
          </p:txBody>
        </p:sp>
        <p:sp>
          <p:nvSpPr>
            <p:cNvPr id="16" name="燕尾形 15"/>
            <p:cNvSpPr/>
            <p:nvPr/>
          </p:nvSpPr>
          <p:spPr bwMode="auto">
            <a:xfrm>
              <a:off x="6922851" y="69580"/>
              <a:ext cx="1872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Maintenance</a:t>
              </a:r>
            </a:p>
          </p:txBody>
        </p:sp>
        <p:sp>
          <p:nvSpPr>
            <p:cNvPr id="17" name="燕尾形 16"/>
            <p:cNvSpPr/>
            <p:nvPr/>
          </p:nvSpPr>
          <p:spPr bwMode="auto">
            <a:xfrm>
              <a:off x="8669175" y="69580"/>
              <a:ext cx="1836000" cy="326611"/>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 Maintenance</a:t>
              </a:r>
            </a:p>
          </p:txBody>
        </p:sp>
        <p:sp>
          <p:nvSpPr>
            <p:cNvPr id="18" name="燕尾形 17"/>
            <p:cNvSpPr/>
            <p:nvPr/>
          </p:nvSpPr>
          <p:spPr bwMode="auto">
            <a:xfrm>
              <a:off x="10379500" y="69580"/>
              <a:ext cx="1368000" cy="32661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System O&amp;M</a:t>
              </a:r>
            </a:p>
          </p:txBody>
        </p:sp>
      </p:grpSp>
      <p:pic>
        <p:nvPicPr>
          <p:cNvPr id="7" name="图片 6"/>
          <p:cNvPicPr>
            <a:picLocks noChangeAspect="1"/>
          </p:cNvPicPr>
          <p:nvPr/>
        </p:nvPicPr>
        <p:blipFill>
          <a:blip r:embed="rId3"/>
          <a:stretch>
            <a:fillRect/>
          </a:stretch>
        </p:blipFill>
        <p:spPr>
          <a:xfrm>
            <a:off x="6836790" y="2411594"/>
            <a:ext cx="4679219" cy="3741701"/>
          </a:xfrm>
          <a:prstGeom prst="rect">
            <a:avLst/>
          </a:prstGeom>
          <a:ln w="12700">
            <a:solidFill>
              <a:schemeClr val="bg1">
                <a:lumMod val="85000"/>
              </a:schemeClr>
            </a:solidFill>
          </a:ln>
        </p:spPr>
      </p:pic>
    </p:spTree>
    <p:extLst>
      <p:ext uri="{BB962C8B-B14F-4D97-AF65-F5344CB8AC3E}">
        <p14:creationId xmlns:p14="http://schemas.microsoft.com/office/powerpoint/2010/main" val="18536078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Typical Routine O&amp;M Cases</a:t>
            </a:r>
            <a:endParaRPr lang="en-US" dirty="0"/>
          </a:p>
        </p:txBody>
      </p:sp>
      <p:sp>
        <p:nvSpPr>
          <p:cNvPr id="3"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Background</a:t>
            </a:r>
          </a:p>
        </p:txBody>
      </p:sp>
      <p:sp>
        <p:nvSpPr>
          <p:cNvPr id="4"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VPN service monitoring</a:t>
            </a:r>
          </a:p>
        </p:txBody>
      </p:sp>
      <p:sp>
        <p:nvSpPr>
          <p:cNvPr id="5"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6"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Network optimization</a:t>
            </a:r>
          </a:p>
        </p:txBody>
      </p:sp>
      <p:sp>
        <p:nvSpPr>
          <p:cNvPr id="7"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Maintenance window</a:t>
            </a:r>
          </a:p>
        </p:txBody>
      </p:sp>
      <p:cxnSp>
        <p:nvCxnSpPr>
          <p:cNvPr id="8" name="直接连接符 7">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9"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0"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grpSp>
        <p:nvGrpSpPr>
          <p:cNvPr id="11" name="组合 10"/>
          <p:cNvGrpSpPr/>
          <p:nvPr/>
        </p:nvGrpSpPr>
        <p:grpSpPr>
          <a:xfrm>
            <a:off x="594494" y="5297131"/>
            <a:ext cx="360000" cy="360000"/>
            <a:chOff x="8645353" y="1253075"/>
            <a:chExt cx="532084" cy="532082"/>
          </a:xfrm>
        </p:grpSpPr>
        <p:sp>
          <p:nvSpPr>
            <p:cNvPr id="12" name="íṡ1íḋê">
              <a:extLst>
                <a:ext uri="{FF2B5EF4-FFF2-40B4-BE49-F238E27FC236}">
                  <a16:creationId xmlns="" xmlns:a16="http://schemas.microsoft.com/office/drawing/2014/main"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3" name="iṡļidè">
              <a:extLst>
                <a:ext uri="{FF2B5EF4-FFF2-40B4-BE49-F238E27FC236}">
                  <a16:creationId xmlns="" xmlns:a16="http://schemas.microsoft.com/office/drawing/2014/main"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5"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grpSp>
        <p:nvGrpSpPr>
          <p:cNvPr id="16" name="组合 15"/>
          <p:cNvGrpSpPr/>
          <p:nvPr/>
        </p:nvGrpSpPr>
        <p:grpSpPr>
          <a:xfrm>
            <a:off x="594493" y="1446358"/>
            <a:ext cx="360000" cy="360000"/>
            <a:chOff x="2491530" y="2773952"/>
            <a:chExt cx="360000" cy="360000"/>
          </a:xfrm>
        </p:grpSpPr>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cxnSp>
        <p:nvCxnSpPr>
          <p:cNvPr id="22" name="直接连接符 21"/>
          <p:cNvCxnSpPr>
            <a:stCxn id="31" idx="3"/>
            <a:endCxn id="37" idx="1"/>
          </p:cNvCxnSpPr>
          <p:nvPr/>
        </p:nvCxnSpPr>
        <p:spPr bwMode="gray">
          <a:xfrm>
            <a:off x="6666707" y="2901015"/>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Freeform 186"/>
          <p:cNvSpPr>
            <a:spLocks noEditPoints="1"/>
          </p:cNvSpPr>
          <p:nvPr/>
        </p:nvSpPr>
        <p:spPr bwMode="gray">
          <a:xfrm>
            <a:off x="9899680" y="3086214"/>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stCxn id="33" idx="3"/>
            <a:endCxn id="34" idx="1"/>
          </p:cNvCxnSpPr>
          <p:nvPr/>
        </p:nvCxnSpPr>
        <p:spPr bwMode="gray">
          <a:xfrm>
            <a:off x="6666707" y="3744370"/>
            <a:ext cx="214356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2" idx="2"/>
            <a:endCxn id="34" idx="0"/>
          </p:cNvCxnSpPr>
          <p:nvPr/>
        </p:nvCxnSpPr>
        <p:spPr bwMode="gray">
          <a:xfrm>
            <a:off x="9038358" y="3087562"/>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1" idx="1"/>
          </p:cNvCxnSpPr>
          <p:nvPr/>
        </p:nvCxnSpPr>
        <p:spPr bwMode="gray">
          <a:xfrm flipH="1">
            <a:off x="5543345" y="2901015"/>
            <a:ext cx="667191" cy="4216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3" idx="1"/>
          </p:cNvCxnSpPr>
          <p:nvPr/>
        </p:nvCxnSpPr>
        <p:spPr bwMode="gray">
          <a:xfrm flipH="1" flipV="1">
            <a:off x="5536067" y="3322692"/>
            <a:ext cx="674469" cy="42167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Freeform 186"/>
          <p:cNvSpPr>
            <a:spLocks noEditPoints="1"/>
          </p:cNvSpPr>
          <p:nvPr/>
        </p:nvSpPr>
        <p:spPr bwMode="gray">
          <a:xfrm>
            <a:off x="5186910" y="3105150"/>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wrap="square">
            <a:noAutofit/>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34" idx="3"/>
          </p:cNvCxnSpPr>
          <p:nvPr/>
        </p:nvCxnSpPr>
        <p:spPr bwMode="gray">
          <a:xfrm flipV="1">
            <a:off x="9266443" y="3315340"/>
            <a:ext cx="664126" cy="42903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32" idx="3"/>
          </p:cNvCxnSpPr>
          <p:nvPr/>
        </p:nvCxnSpPr>
        <p:spPr bwMode="gray">
          <a:xfrm>
            <a:off x="9266443" y="2901015"/>
            <a:ext cx="656848" cy="41432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 name="图片 30" descr="02.png"/>
          <p:cNvPicPr>
            <a:picLocks/>
          </p:cNvPicPr>
          <p:nvPr/>
        </p:nvPicPr>
        <p:blipFill>
          <a:blip r:embed="rId3" cstate="print"/>
          <a:stretch>
            <a:fillRect/>
          </a:stretch>
        </p:blipFill>
        <p:spPr>
          <a:xfrm>
            <a:off x="6210536" y="2714467"/>
            <a:ext cx="456171" cy="373095"/>
          </a:xfrm>
          <a:prstGeom prst="rect">
            <a:avLst/>
          </a:prstGeom>
        </p:spPr>
      </p:pic>
      <p:pic>
        <p:nvPicPr>
          <p:cNvPr id="32" name="图片 31" descr="02.png"/>
          <p:cNvPicPr>
            <a:picLocks/>
          </p:cNvPicPr>
          <p:nvPr/>
        </p:nvPicPr>
        <p:blipFill>
          <a:blip r:embed="rId3" cstate="print"/>
          <a:stretch>
            <a:fillRect/>
          </a:stretch>
        </p:blipFill>
        <p:spPr>
          <a:xfrm>
            <a:off x="8810272" y="2714467"/>
            <a:ext cx="456171" cy="373095"/>
          </a:xfrm>
          <a:prstGeom prst="rect">
            <a:avLst/>
          </a:prstGeom>
        </p:spPr>
      </p:pic>
      <p:pic>
        <p:nvPicPr>
          <p:cNvPr id="33" name="图片 32" descr="02.png"/>
          <p:cNvPicPr>
            <a:picLocks/>
          </p:cNvPicPr>
          <p:nvPr/>
        </p:nvPicPr>
        <p:blipFill>
          <a:blip r:embed="rId3" cstate="print"/>
          <a:stretch>
            <a:fillRect/>
          </a:stretch>
        </p:blipFill>
        <p:spPr>
          <a:xfrm>
            <a:off x="6210536" y="3557822"/>
            <a:ext cx="456171" cy="373095"/>
          </a:xfrm>
          <a:prstGeom prst="rect">
            <a:avLst/>
          </a:prstGeom>
        </p:spPr>
      </p:pic>
      <p:pic>
        <p:nvPicPr>
          <p:cNvPr id="34" name="图片 33" descr="02.png"/>
          <p:cNvPicPr>
            <a:picLocks/>
          </p:cNvPicPr>
          <p:nvPr/>
        </p:nvPicPr>
        <p:blipFill>
          <a:blip r:embed="rId3" cstate="print"/>
          <a:stretch>
            <a:fillRect/>
          </a:stretch>
        </p:blipFill>
        <p:spPr>
          <a:xfrm>
            <a:off x="8810272" y="3557822"/>
            <a:ext cx="456171" cy="373095"/>
          </a:xfrm>
          <a:prstGeom prst="rect">
            <a:avLst/>
          </a:prstGeom>
        </p:spPr>
      </p:pic>
      <p:cxnSp>
        <p:nvCxnSpPr>
          <p:cNvPr id="35" name="直接连接符 34"/>
          <p:cNvCxnSpPr>
            <a:stCxn id="31" idx="2"/>
            <a:endCxn id="33" idx="0"/>
          </p:cNvCxnSpPr>
          <p:nvPr/>
        </p:nvCxnSpPr>
        <p:spPr bwMode="gray">
          <a:xfrm>
            <a:off x="6438622" y="3087562"/>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7" idx="2"/>
            <a:endCxn id="38" idx="0"/>
          </p:cNvCxnSpPr>
          <p:nvPr/>
        </p:nvCxnSpPr>
        <p:spPr bwMode="gray">
          <a:xfrm>
            <a:off x="7738490" y="3087562"/>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7" name="图片 36" descr="02.png"/>
          <p:cNvPicPr>
            <a:picLocks/>
          </p:cNvPicPr>
          <p:nvPr/>
        </p:nvPicPr>
        <p:blipFill>
          <a:blip r:embed="rId3" cstate="print"/>
          <a:stretch>
            <a:fillRect/>
          </a:stretch>
        </p:blipFill>
        <p:spPr>
          <a:xfrm>
            <a:off x="7510404" y="2714467"/>
            <a:ext cx="456171" cy="373095"/>
          </a:xfrm>
          <a:prstGeom prst="rect">
            <a:avLst/>
          </a:prstGeom>
        </p:spPr>
      </p:pic>
      <p:pic>
        <p:nvPicPr>
          <p:cNvPr id="38" name="图片 37" descr="02.png"/>
          <p:cNvPicPr>
            <a:picLocks/>
          </p:cNvPicPr>
          <p:nvPr/>
        </p:nvPicPr>
        <p:blipFill>
          <a:blip r:embed="rId3" cstate="print"/>
          <a:stretch>
            <a:fillRect/>
          </a:stretch>
        </p:blipFill>
        <p:spPr>
          <a:xfrm>
            <a:off x="7510404" y="3557822"/>
            <a:ext cx="456171" cy="373095"/>
          </a:xfrm>
          <a:prstGeom prst="rect">
            <a:avLst/>
          </a:prstGeom>
        </p:spPr>
      </p:pic>
      <p:sp>
        <p:nvSpPr>
          <p:cNvPr id="39" name="圆角矩形 38"/>
          <p:cNvSpPr/>
          <p:nvPr/>
        </p:nvSpPr>
        <p:spPr bwMode="gray">
          <a:xfrm>
            <a:off x="5953719" y="2544807"/>
            <a:ext cx="356954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a:stCxn id="37" idx="3"/>
            <a:endCxn id="32" idx="1"/>
          </p:cNvCxnSpPr>
          <p:nvPr/>
        </p:nvCxnSpPr>
        <p:spPr bwMode="gray">
          <a:xfrm>
            <a:off x="7966575" y="2901015"/>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文本占位符 3"/>
          <p:cNvSpPr txBox="1">
            <a:spLocks/>
          </p:cNvSpPr>
          <p:nvPr/>
        </p:nvSpPr>
        <p:spPr>
          <a:xfrm>
            <a:off x="4340291" y="4521582"/>
            <a:ext cx="7003701" cy="119682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A company's branches communicate with each other over the company's own bearer WAN. iMaster NCE-IP is deployed to manage the WAN and perform routine maintenance on the WAN.</a:t>
            </a:r>
          </a:p>
        </p:txBody>
      </p:sp>
      <p:sp>
        <p:nvSpPr>
          <p:cNvPr id="47" name="îş1iḍê">
            <a:extLst>
              <a:ext uri="{FF2B5EF4-FFF2-40B4-BE49-F238E27FC236}">
                <a16:creationId xmlns="" xmlns:a16="http://schemas.microsoft.com/office/drawing/2014/main" id="{F0B068A5-560A-4DB9-9ABC-E179FB4B53B1}"/>
              </a:ext>
            </a:extLst>
          </p:cNvPr>
          <p:cNvSpPr txBox="1"/>
          <p:nvPr/>
        </p:nvSpPr>
        <p:spPr bwMode="auto">
          <a:xfrm>
            <a:off x="4999553" y="3495435"/>
            <a:ext cx="7769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dirty="0">
                <a:latin typeface="Huawei Sans" panose="020C0503030203020204" pitchFamily="34" charset="0"/>
              </a:rPr>
              <a:t>Branch A</a:t>
            </a:r>
          </a:p>
        </p:txBody>
      </p:sp>
      <p:sp>
        <p:nvSpPr>
          <p:cNvPr id="48" name="îş1iḍê">
            <a:extLst>
              <a:ext uri="{FF2B5EF4-FFF2-40B4-BE49-F238E27FC236}">
                <a16:creationId xmlns="" xmlns:a16="http://schemas.microsoft.com/office/drawing/2014/main" id="{F0B068A5-560A-4DB9-9ABC-E179FB4B53B1}"/>
              </a:ext>
            </a:extLst>
          </p:cNvPr>
          <p:cNvSpPr txBox="1"/>
          <p:nvPr/>
        </p:nvSpPr>
        <p:spPr bwMode="auto">
          <a:xfrm>
            <a:off x="9706077" y="3495435"/>
            <a:ext cx="85931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dirty="0">
                <a:latin typeface="Huawei Sans" panose="020C0503030203020204" pitchFamily="34" charset="0"/>
              </a:rPr>
              <a:t>Branch B</a:t>
            </a:r>
          </a:p>
        </p:txBody>
      </p:sp>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201290" y="1326004"/>
            <a:ext cx="1074400" cy="610748"/>
          </a:xfrm>
          <a:prstGeom prst="rect">
            <a:avLst/>
          </a:prstGeom>
        </p:spPr>
      </p:pic>
      <p:grpSp>
        <p:nvGrpSpPr>
          <p:cNvPr id="50" name="组合 49"/>
          <p:cNvGrpSpPr/>
          <p:nvPr/>
        </p:nvGrpSpPr>
        <p:grpSpPr bwMode="gray">
          <a:xfrm rot="10800000" flipV="1">
            <a:off x="5953719" y="1783563"/>
            <a:ext cx="3569540" cy="750809"/>
            <a:chOff x="-922741" y="4166542"/>
            <a:chExt cx="3527788" cy="1416111"/>
          </a:xfrm>
        </p:grpSpPr>
        <p:sp>
          <p:nvSpPr>
            <p:cNvPr id="51" name="梯形 50"/>
            <p:cNvSpPr/>
            <p:nvPr/>
          </p:nvSpPr>
          <p:spPr bwMode="gray">
            <a:xfrm>
              <a:off x="-922741" y="4166542"/>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梯形 51"/>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梯形 52"/>
            <p:cNvSpPr/>
            <p:nvPr/>
          </p:nvSpPr>
          <p:spPr bwMode="gray">
            <a:xfrm>
              <a:off x="363910" y="4326017"/>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任意多边形 54"/>
          <p:cNvSpPr/>
          <p:nvPr/>
        </p:nvSpPr>
        <p:spPr bwMode="gray">
          <a:xfrm>
            <a:off x="5792271" y="3427489"/>
            <a:ext cx="3809063" cy="385289"/>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29055"/>
              <a:gd name="connsiteY0" fmla="*/ 0 h 385289"/>
              <a:gd name="connsiteX1" fmla="*/ 2629055 w 2629055"/>
              <a:gd name="connsiteY1" fmla="*/ 139213 h 385289"/>
            </a:gdLst>
            <a:ahLst/>
            <a:cxnLst>
              <a:cxn ang="0">
                <a:pos x="connsiteX0" y="connsiteY0"/>
              </a:cxn>
              <a:cxn ang="0">
                <a:pos x="connsiteX1" y="connsiteY1"/>
              </a:cxn>
            </a:cxnLst>
            <a:rect l="l" t="t" r="r" b="b"/>
            <a:pathLst>
              <a:path w="2629055" h="385289">
                <a:moveTo>
                  <a:pt x="0" y="0"/>
                </a:moveTo>
                <a:cubicBezTo>
                  <a:pt x="1092863" y="457076"/>
                  <a:pt x="1825441" y="512562"/>
                  <a:pt x="2629055" y="139213"/>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任意多边形 55"/>
          <p:cNvSpPr/>
          <p:nvPr/>
        </p:nvSpPr>
        <p:spPr bwMode="gray">
          <a:xfrm flipH="1" flipV="1">
            <a:off x="5803709" y="2503733"/>
            <a:ext cx="3947633" cy="684113"/>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53439"/>
              <a:gd name="connsiteY0" fmla="*/ 0 h 629920"/>
              <a:gd name="connsiteX1" fmla="*/ 2653439 w 2653439"/>
              <a:gd name="connsiteY1" fmla="*/ 120925 h 629920"/>
              <a:gd name="connsiteX0" fmla="*/ 0 w 2653439"/>
              <a:gd name="connsiteY0" fmla="*/ 0 h 704017"/>
              <a:gd name="connsiteX1" fmla="*/ 2653439 w 2653439"/>
              <a:gd name="connsiteY1" fmla="*/ 120925 h 704017"/>
              <a:gd name="connsiteX0" fmla="*/ 0 w 2653439"/>
              <a:gd name="connsiteY0" fmla="*/ 0 h 695273"/>
              <a:gd name="connsiteX1" fmla="*/ 2653439 w 2653439"/>
              <a:gd name="connsiteY1" fmla="*/ 120925 h 695273"/>
              <a:gd name="connsiteX0" fmla="*/ 0 w 2616863"/>
              <a:gd name="connsiteY0" fmla="*/ 0 h 684113"/>
              <a:gd name="connsiteX1" fmla="*/ 2616863 w 2616863"/>
              <a:gd name="connsiteY1" fmla="*/ 102637 h 684113"/>
            </a:gdLst>
            <a:ahLst/>
            <a:cxnLst>
              <a:cxn ang="0">
                <a:pos x="connsiteX0" y="connsiteY0"/>
              </a:cxn>
              <a:cxn ang="0">
                <a:pos x="connsiteX1" y="connsiteY1"/>
              </a:cxn>
            </a:cxnLst>
            <a:rect l="l" t="t" r="r" b="b"/>
            <a:pathLst>
              <a:path w="2616863" h="684113">
                <a:moveTo>
                  <a:pt x="0" y="0"/>
                </a:moveTo>
                <a:cubicBezTo>
                  <a:pt x="719638" y="681011"/>
                  <a:pt x="1421364" y="1073145"/>
                  <a:pt x="2616863" y="102637"/>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椭圆 56"/>
          <p:cNvSpPr>
            <a:spLocks noChangeAspect="1"/>
          </p:cNvSpPr>
          <p:nvPr/>
        </p:nvSpPr>
        <p:spPr bwMode="gray">
          <a:xfrm>
            <a:off x="5752171" y="3379770"/>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椭圆 57"/>
          <p:cNvSpPr>
            <a:spLocks noChangeAspect="1"/>
          </p:cNvSpPr>
          <p:nvPr/>
        </p:nvSpPr>
        <p:spPr bwMode="gray">
          <a:xfrm>
            <a:off x="5759585" y="3021602"/>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椭圆 58"/>
          <p:cNvSpPr>
            <a:spLocks noChangeAspect="1"/>
          </p:cNvSpPr>
          <p:nvPr/>
        </p:nvSpPr>
        <p:spPr bwMode="gray">
          <a:xfrm>
            <a:off x="9527718" y="3523034"/>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椭圆 59"/>
          <p:cNvSpPr>
            <a:spLocks noChangeAspect="1"/>
          </p:cNvSpPr>
          <p:nvPr/>
        </p:nvSpPr>
        <p:spPr bwMode="gray">
          <a:xfrm>
            <a:off x="9666742" y="3114702"/>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矩形 60"/>
          <p:cNvSpPr/>
          <p:nvPr/>
        </p:nvSpPr>
        <p:spPr bwMode="gray">
          <a:xfrm>
            <a:off x="4289850" y="1713277"/>
            <a:ext cx="912315" cy="307777"/>
          </a:xfrm>
          <a:prstGeom prst="rect">
            <a:avLst/>
          </a:prstGeom>
        </p:spPr>
        <p:txBody>
          <a:bodyPr wrap="square">
            <a:noAutofit/>
          </a:bodyPr>
          <a:lstStyle/>
          <a:p>
            <a:pPr algn="ct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L3VPN</a:t>
            </a:r>
          </a:p>
        </p:txBody>
      </p:sp>
      <p:grpSp>
        <p:nvGrpSpPr>
          <p:cNvPr id="65" name="组合 64"/>
          <p:cNvGrpSpPr/>
          <p:nvPr/>
        </p:nvGrpSpPr>
        <p:grpSpPr>
          <a:xfrm>
            <a:off x="3660358" y="1810307"/>
            <a:ext cx="590693" cy="113716"/>
            <a:chOff x="3660358" y="1796264"/>
            <a:chExt cx="590693" cy="113716"/>
          </a:xfrm>
        </p:grpSpPr>
        <p:cxnSp>
          <p:nvCxnSpPr>
            <p:cNvPr id="62" name="直接连接符 61"/>
            <p:cNvCxnSpPr/>
            <p:nvPr/>
          </p:nvCxnSpPr>
          <p:spPr bwMode="gray">
            <a:xfrm>
              <a:off x="3701545" y="1853122"/>
              <a:ext cx="518995"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
          <p:nvSpPr>
            <p:cNvPr id="63" name="椭圆 62"/>
            <p:cNvSpPr>
              <a:spLocks noChangeAspect="1"/>
            </p:cNvSpPr>
            <p:nvPr/>
          </p:nvSpPr>
          <p:spPr bwMode="gray">
            <a:xfrm>
              <a:off x="3660358" y="1796264"/>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椭圆 63"/>
            <p:cNvSpPr>
              <a:spLocks noChangeAspect="1"/>
            </p:cNvSpPr>
            <p:nvPr/>
          </p:nvSpPr>
          <p:spPr bwMode="gray">
            <a:xfrm>
              <a:off x="4137335" y="1796264"/>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34228404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VPN Service Monitoring (1)</a:t>
            </a:r>
            <a:endParaRPr lang="en-US" dirty="0"/>
          </a:p>
        </p:txBody>
      </p:sp>
      <p:sp>
        <p:nvSpPr>
          <p:cNvPr id="3"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4"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1" dirty="0">
                <a:solidFill>
                  <a:schemeClr val="tx1"/>
                </a:solidFill>
                <a:latin typeface="Huawei Sans" panose="020C0503030203020204" pitchFamily="34" charset="0"/>
              </a:rPr>
              <a:t>VPN service monitoring</a:t>
            </a:r>
          </a:p>
        </p:txBody>
      </p:sp>
      <p:sp>
        <p:nvSpPr>
          <p:cNvPr id="5"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6"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Network optimization</a:t>
            </a:r>
          </a:p>
        </p:txBody>
      </p:sp>
      <p:sp>
        <p:nvSpPr>
          <p:cNvPr id="7"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Maintenance window</a:t>
            </a:r>
          </a:p>
        </p:txBody>
      </p:sp>
      <p:cxnSp>
        <p:nvCxnSpPr>
          <p:cNvPr id="8" name="直接连接符 7">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9"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0"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grpSp>
        <p:nvGrpSpPr>
          <p:cNvPr id="11" name="组合 10"/>
          <p:cNvGrpSpPr/>
          <p:nvPr/>
        </p:nvGrpSpPr>
        <p:grpSpPr>
          <a:xfrm>
            <a:off x="594494" y="5297131"/>
            <a:ext cx="360000" cy="360000"/>
            <a:chOff x="8645353" y="1253075"/>
            <a:chExt cx="532084" cy="532082"/>
          </a:xfrm>
        </p:grpSpPr>
        <p:sp>
          <p:nvSpPr>
            <p:cNvPr id="12" name="íṡ1íḋê">
              <a:extLst>
                <a:ext uri="{FF2B5EF4-FFF2-40B4-BE49-F238E27FC236}">
                  <a16:creationId xmlns="" xmlns:a16="http://schemas.microsoft.com/office/drawing/2014/main"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3" name="iṡļidè">
              <a:extLst>
                <a:ext uri="{FF2B5EF4-FFF2-40B4-BE49-F238E27FC236}">
                  <a16:creationId xmlns="" xmlns:a16="http://schemas.microsoft.com/office/drawing/2014/main"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5"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66" name="文本占位符 3"/>
          <p:cNvSpPr txBox="1">
            <a:spLocks/>
          </p:cNvSpPr>
          <p:nvPr/>
        </p:nvSpPr>
        <p:spPr>
          <a:xfrm>
            <a:off x="2421047" y="939800"/>
            <a:ext cx="9328040" cy="2221191"/>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600" dirty="0">
                <a:latin typeface="Huawei Sans" panose="020C0503030203020204" pitchFamily="34" charset="0"/>
              </a:rPr>
              <a:t>To monitor the L3VPN service between branch sites in real time, use the VPN Service Analysis and Assurance app of iMaster NCE-IP to deploy </a:t>
            </a:r>
            <a:r>
              <a:rPr lang="en-US" sz="1600" dirty="0" err="1">
                <a:latin typeface="Huawei Sans" panose="020C0503030203020204" pitchFamily="34" charset="0"/>
              </a:rPr>
              <a:t>iFIT</a:t>
            </a:r>
            <a:r>
              <a:rPr lang="en-US" sz="1600" dirty="0">
                <a:latin typeface="Huawei Sans" panose="020C0503030203020204" pitchFamily="34" charset="0"/>
              </a:rPr>
              <a:t>-based VPN service detection to monitor the service from the ingress node to the egress node in real time.</a:t>
            </a:r>
          </a:p>
          <a:p>
            <a:pPr>
              <a:lnSpc>
                <a:spcPct val="120000"/>
              </a:lnSpc>
            </a:pPr>
            <a:r>
              <a:rPr lang="en-US" sz="1600" dirty="0">
                <a:latin typeface="Huawei Sans" panose="020C0503030203020204" pitchFamily="34" charset="0"/>
              </a:rPr>
              <a:t>Implementation principle: </a:t>
            </a:r>
            <a:r>
              <a:rPr lang="en-US" sz="1600" dirty="0" err="1">
                <a:latin typeface="Huawei Sans" panose="020C0503030203020204" pitchFamily="34" charset="0"/>
              </a:rPr>
              <a:t>iFIT</a:t>
            </a:r>
            <a:r>
              <a:rPr lang="en-US" sz="1600" dirty="0">
                <a:latin typeface="Huawei Sans" panose="020C0503030203020204" pitchFamily="34" charset="0"/>
              </a:rPr>
              <a:t> E2E measurement is enabled on the ingress node of the specified VPN service. The ingress node inserts the </a:t>
            </a:r>
            <a:r>
              <a:rPr lang="en-US" sz="1600" dirty="0" err="1">
                <a:latin typeface="Huawei Sans" panose="020C0503030203020204" pitchFamily="34" charset="0"/>
              </a:rPr>
              <a:t>iFIT</a:t>
            </a:r>
            <a:r>
              <a:rPr lang="en-US" sz="1600" dirty="0">
                <a:latin typeface="Huawei Sans" panose="020C0503030203020204" pitchFamily="34" charset="0"/>
              </a:rPr>
              <a:t> E2E measurement header into packets in the VPN instance's traffic flow destined for the egress node. The ingress node and egress node report the measurement results respectively, and iMaster NCE-IP computes and displays the E2E SLA.</a:t>
            </a:r>
          </a:p>
          <a:p>
            <a:pPr marL="0" indent="0">
              <a:lnSpc>
                <a:spcPct val="100000"/>
              </a:lnSpc>
              <a:buNone/>
            </a:pPr>
            <a:endParaRPr lang="en-US" altLang="zh-CN" sz="1600" dirty="0">
              <a:latin typeface="Huawei Sans" panose="020C0503030203020204" pitchFamily="34" charset="0"/>
            </a:endParaRPr>
          </a:p>
          <a:p>
            <a:pPr>
              <a:lnSpc>
                <a:spcPct val="100000"/>
              </a:lnSpc>
            </a:pPr>
            <a:endParaRPr lang="en-US" altLang="zh-CN" sz="1600" dirty="0">
              <a:latin typeface="Huawei Sans" panose="020C0503030203020204" pitchFamily="34" charset="0"/>
            </a:endParaRPr>
          </a:p>
          <a:p>
            <a:pPr>
              <a:lnSpc>
                <a:spcPct val="100000"/>
              </a:lnSpc>
            </a:pPr>
            <a:endParaRPr lang="en-US" altLang="zh-CN" sz="1600" dirty="0">
              <a:latin typeface="Huawei Sans" panose="020C0503030203020204" pitchFamily="34" charset="0"/>
            </a:endParaRPr>
          </a:p>
        </p:txBody>
      </p:sp>
      <p:cxnSp>
        <p:nvCxnSpPr>
          <p:cNvPr id="67" name="直接连接符 66"/>
          <p:cNvCxnSpPr>
            <a:stCxn id="71" idx="3"/>
            <a:endCxn id="72" idx="1"/>
          </p:cNvCxnSpPr>
          <p:nvPr/>
        </p:nvCxnSpPr>
        <p:spPr bwMode="gray">
          <a:xfrm>
            <a:off x="5876126" y="5753653"/>
            <a:ext cx="39915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70" idx="2"/>
            <a:endCxn id="72" idx="0"/>
          </p:cNvCxnSpPr>
          <p:nvPr/>
        </p:nvCxnSpPr>
        <p:spPr bwMode="gray">
          <a:xfrm>
            <a:off x="10095809" y="5096845"/>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9" name="图片 68" descr="02.png"/>
          <p:cNvPicPr>
            <a:picLocks/>
          </p:cNvPicPr>
          <p:nvPr/>
        </p:nvPicPr>
        <p:blipFill>
          <a:blip r:embed="rId3" cstate="print"/>
          <a:stretch>
            <a:fillRect/>
          </a:stretch>
        </p:blipFill>
        <p:spPr>
          <a:xfrm>
            <a:off x="5419955" y="4723750"/>
            <a:ext cx="456171" cy="373095"/>
          </a:xfrm>
          <a:prstGeom prst="rect">
            <a:avLst/>
          </a:prstGeom>
        </p:spPr>
      </p:pic>
      <p:pic>
        <p:nvPicPr>
          <p:cNvPr id="70" name="图片 69" descr="02.png"/>
          <p:cNvPicPr>
            <a:picLocks/>
          </p:cNvPicPr>
          <p:nvPr/>
        </p:nvPicPr>
        <p:blipFill>
          <a:blip r:embed="rId3" cstate="print"/>
          <a:stretch>
            <a:fillRect/>
          </a:stretch>
        </p:blipFill>
        <p:spPr>
          <a:xfrm>
            <a:off x="9867723" y="4723750"/>
            <a:ext cx="456171" cy="373095"/>
          </a:xfrm>
          <a:prstGeom prst="rect">
            <a:avLst/>
          </a:prstGeom>
        </p:spPr>
      </p:pic>
      <p:pic>
        <p:nvPicPr>
          <p:cNvPr id="71" name="图片 70" descr="02.png"/>
          <p:cNvPicPr>
            <a:picLocks/>
          </p:cNvPicPr>
          <p:nvPr/>
        </p:nvPicPr>
        <p:blipFill>
          <a:blip r:embed="rId3" cstate="print"/>
          <a:stretch>
            <a:fillRect/>
          </a:stretch>
        </p:blipFill>
        <p:spPr>
          <a:xfrm>
            <a:off x="5419955" y="5567105"/>
            <a:ext cx="456171" cy="373095"/>
          </a:xfrm>
          <a:prstGeom prst="rect">
            <a:avLst/>
          </a:prstGeom>
        </p:spPr>
      </p:pic>
      <p:pic>
        <p:nvPicPr>
          <p:cNvPr id="72" name="图片 71" descr="02.png"/>
          <p:cNvPicPr>
            <a:picLocks/>
          </p:cNvPicPr>
          <p:nvPr/>
        </p:nvPicPr>
        <p:blipFill>
          <a:blip r:embed="rId3" cstate="print"/>
          <a:stretch>
            <a:fillRect/>
          </a:stretch>
        </p:blipFill>
        <p:spPr>
          <a:xfrm>
            <a:off x="9867723" y="5567105"/>
            <a:ext cx="456171" cy="373095"/>
          </a:xfrm>
          <a:prstGeom prst="rect">
            <a:avLst/>
          </a:prstGeom>
        </p:spPr>
      </p:pic>
      <p:cxnSp>
        <p:nvCxnSpPr>
          <p:cNvPr id="73" name="直接连接符 72"/>
          <p:cNvCxnSpPr>
            <a:stCxn id="69" idx="2"/>
            <a:endCxn id="71" idx="0"/>
          </p:cNvCxnSpPr>
          <p:nvPr/>
        </p:nvCxnSpPr>
        <p:spPr bwMode="gray">
          <a:xfrm>
            <a:off x="5648041" y="5096845"/>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5" idx="0"/>
          </p:cNvCxnSpPr>
          <p:nvPr/>
        </p:nvCxnSpPr>
        <p:spPr bwMode="gray">
          <a:xfrm>
            <a:off x="7871925" y="5096845"/>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5" name="图片 74" descr="02.png"/>
          <p:cNvPicPr>
            <a:picLocks/>
          </p:cNvPicPr>
          <p:nvPr/>
        </p:nvPicPr>
        <p:blipFill>
          <a:blip r:embed="rId3" cstate="print"/>
          <a:stretch>
            <a:fillRect/>
          </a:stretch>
        </p:blipFill>
        <p:spPr>
          <a:xfrm>
            <a:off x="7643839" y="5567105"/>
            <a:ext cx="456171" cy="373095"/>
          </a:xfrm>
          <a:prstGeom prst="rect">
            <a:avLst/>
          </a:prstGeom>
        </p:spPr>
      </p:pic>
      <p:cxnSp>
        <p:nvCxnSpPr>
          <p:cNvPr id="76" name="直接连接符 75"/>
          <p:cNvCxnSpPr>
            <a:stCxn id="69" idx="3"/>
            <a:endCxn id="70" idx="1"/>
          </p:cNvCxnSpPr>
          <p:nvPr/>
        </p:nvCxnSpPr>
        <p:spPr bwMode="gray">
          <a:xfrm>
            <a:off x="5876126" y="4910298"/>
            <a:ext cx="39915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7" name="图片 76" descr="02.png"/>
          <p:cNvPicPr>
            <a:picLocks/>
          </p:cNvPicPr>
          <p:nvPr/>
        </p:nvPicPr>
        <p:blipFill>
          <a:blip r:embed="rId3" cstate="print"/>
          <a:stretch>
            <a:fillRect/>
          </a:stretch>
        </p:blipFill>
        <p:spPr>
          <a:xfrm>
            <a:off x="7643839" y="4723750"/>
            <a:ext cx="456171" cy="373095"/>
          </a:xfrm>
          <a:prstGeom prst="rect">
            <a:avLst/>
          </a:prstGeom>
        </p:spPr>
      </p:pic>
      <p:pic>
        <p:nvPicPr>
          <p:cNvPr id="78"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5419954" y="4256560"/>
            <a:ext cx="4903939" cy="406785"/>
          </a:xfrm>
          <a:prstGeom prst="rect">
            <a:avLst/>
          </a:prstGeom>
          <a:noFill/>
          <a:extLst>
            <a:ext uri="{909E8E84-426E-40DD-AFC4-6F175D3DCCD1}">
              <a14:hiddenFill xmlns:a14="http://schemas.microsoft.com/office/drawing/2010/main">
                <a:solidFill>
                  <a:srgbClr val="FFFFFF"/>
                </a:solidFill>
              </a14:hiddenFill>
            </a:ext>
          </a:extLst>
        </p:spPr>
      </p:pic>
      <p:sp>
        <p:nvSpPr>
          <p:cNvPr id="79" name="矩形 78"/>
          <p:cNvSpPr/>
          <p:nvPr/>
        </p:nvSpPr>
        <p:spPr bwMode="gray">
          <a:xfrm>
            <a:off x="6571963" y="4225774"/>
            <a:ext cx="2696094" cy="423296"/>
          </a:xfrm>
          <a:prstGeom prst="rect">
            <a:avLst/>
          </a:prstGeom>
          <a:noFill/>
          <a:ln>
            <a:noFill/>
          </a:ln>
          <a:effectLst/>
        </p:spPr>
        <p:txBody>
          <a:bodyPr wrap="square">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Telemetry-based </a:t>
            </a:r>
            <a:r>
              <a:rPr lang="en-US" sz="1200" b="1"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iFIT</a:t>
            </a:r>
            <a:r>
              <a:rPr lang="en-US"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measurement result reporting</a:t>
            </a: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009113" y="3704839"/>
            <a:ext cx="1725620" cy="446632"/>
          </a:xfrm>
          <a:prstGeom prst="rect">
            <a:avLst/>
          </a:prstGeom>
        </p:spPr>
      </p:pic>
      <p:sp>
        <p:nvSpPr>
          <p:cNvPr id="81" name="矩形 80"/>
          <p:cNvSpPr/>
          <p:nvPr/>
        </p:nvSpPr>
        <p:spPr bwMode="grayWhite">
          <a:xfrm>
            <a:off x="2701360" y="3907511"/>
            <a:ext cx="360000" cy="149361"/>
          </a:xfrm>
          <a:prstGeom prst="rect">
            <a:avLst/>
          </a:prstGeom>
          <a:solidFill>
            <a:srgbClr val="B9E9FB"/>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sp>
        <p:nvSpPr>
          <p:cNvPr id="82" name="文本占位符 3"/>
          <p:cNvSpPr txBox="1">
            <a:spLocks/>
          </p:cNvSpPr>
          <p:nvPr/>
        </p:nvSpPr>
        <p:spPr>
          <a:xfrm>
            <a:off x="3061360" y="3774817"/>
            <a:ext cx="2586681" cy="35558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200" dirty="0" err="1">
                <a:latin typeface="Huawei Sans" panose="020C0503030203020204" pitchFamily="34" charset="0"/>
              </a:rPr>
              <a:t>iFIT</a:t>
            </a:r>
            <a:r>
              <a:rPr lang="en-US" sz="1200" dirty="0">
                <a:latin typeface="Huawei Sans" panose="020C0503030203020204" pitchFamily="34" charset="0"/>
              </a:rPr>
              <a:t> E2E measurement header</a:t>
            </a:r>
          </a:p>
        </p:txBody>
      </p:sp>
      <p:sp>
        <p:nvSpPr>
          <p:cNvPr id="83" name="矩形 82"/>
          <p:cNvSpPr/>
          <p:nvPr/>
        </p:nvSpPr>
        <p:spPr>
          <a:xfrm>
            <a:off x="2701360" y="4375512"/>
            <a:ext cx="360000" cy="149361"/>
          </a:xfrm>
          <a:prstGeom prst="rect">
            <a:avLst/>
          </a:prstGeom>
          <a:solidFill>
            <a:srgbClr val="EC7061"/>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sp>
        <p:nvSpPr>
          <p:cNvPr id="84" name="文本占位符 3"/>
          <p:cNvSpPr txBox="1">
            <a:spLocks/>
          </p:cNvSpPr>
          <p:nvPr/>
        </p:nvSpPr>
        <p:spPr>
          <a:xfrm>
            <a:off x="3061360" y="4225774"/>
            <a:ext cx="2586681" cy="35558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200" dirty="0" err="1">
                <a:latin typeface="Huawei Sans" panose="020C0503030203020204" pitchFamily="34" charset="0"/>
              </a:rPr>
              <a:t>iFIT</a:t>
            </a:r>
            <a:r>
              <a:rPr lang="en-US" sz="1200" dirty="0">
                <a:latin typeface="Huawei Sans" panose="020C0503030203020204" pitchFamily="34" charset="0"/>
              </a:rPr>
              <a:t> trace measurement header</a:t>
            </a:r>
          </a:p>
        </p:txBody>
      </p:sp>
      <p:sp>
        <p:nvSpPr>
          <p:cNvPr id="85" name="矩形 84"/>
          <p:cNvSpPr/>
          <p:nvPr/>
        </p:nvSpPr>
        <p:spPr bwMode="grayWhite">
          <a:xfrm>
            <a:off x="5272353" y="4724256"/>
            <a:ext cx="360000" cy="149361"/>
          </a:xfrm>
          <a:prstGeom prst="rect">
            <a:avLst/>
          </a:prstGeom>
          <a:solidFill>
            <a:srgbClr val="B9E9FB"/>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sp>
        <p:nvSpPr>
          <p:cNvPr id="86" name="矩形 85"/>
          <p:cNvSpPr/>
          <p:nvPr/>
        </p:nvSpPr>
        <p:spPr>
          <a:xfrm>
            <a:off x="10143893" y="4723750"/>
            <a:ext cx="360000" cy="149361"/>
          </a:xfrm>
          <a:prstGeom prst="rect">
            <a:avLst/>
          </a:prstGeom>
          <a:solidFill>
            <a:srgbClr val="EC7061"/>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cxnSp>
        <p:nvCxnSpPr>
          <p:cNvPr id="87" name="直接箭头连接符 86"/>
          <p:cNvCxnSpPr>
            <a:stCxn id="85" idx="3"/>
            <a:endCxn id="86" idx="1"/>
          </p:cNvCxnSpPr>
          <p:nvPr/>
        </p:nvCxnSpPr>
        <p:spPr>
          <a:xfrm flipV="1">
            <a:off x="5632353" y="4798431"/>
            <a:ext cx="4511540" cy="506"/>
          </a:xfrm>
          <a:prstGeom prst="straightConnector1">
            <a:avLst/>
          </a:prstGeom>
          <a:noFill/>
          <a:ln w="28575" cap="flat" cmpd="sng" algn="ctr">
            <a:solidFill>
              <a:srgbClr val="62B230"/>
            </a:solidFill>
            <a:prstDash val="solid"/>
            <a:miter lim="800000"/>
            <a:headEnd type="none" w="med" len="med"/>
            <a:tailEnd type="triangle" w="med" len="med"/>
          </a:ln>
          <a:effectLst/>
        </p:spPr>
      </p:cxnSp>
      <p:sp>
        <p:nvSpPr>
          <p:cNvPr id="88" name="矩形 87"/>
          <p:cNvSpPr/>
          <p:nvPr/>
        </p:nvSpPr>
        <p:spPr>
          <a:xfrm>
            <a:off x="7920010" y="4723750"/>
            <a:ext cx="360000" cy="149361"/>
          </a:xfrm>
          <a:prstGeom prst="rect">
            <a:avLst/>
          </a:prstGeom>
          <a:solidFill>
            <a:srgbClr val="EC7061"/>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sp>
        <p:nvSpPr>
          <p:cNvPr id="89" name="矩形 88"/>
          <p:cNvSpPr/>
          <p:nvPr/>
        </p:nvSpPr>
        <p:spPr bwMode="grayWhite">
          <a:xfrm>
            <a:off x="10143893" y="5007889"/>
            <a:ext cx="360000" cy="149361"/>
          </a:xfrm>
          <a:prstGeom prst="rect">
            <a:avLst/>
          </a:prstGeom>
          <a:solidFill>
            <a:srgbClr val="B9E9FB"/>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sp>
        <p:nvSpPr>
          <p:cNvPr id="90" name="矩形 89"/>
          <p:cNvSpPr/>
          <p:nvPr/>
        </p:nvSpPr>
        <p:spPr>
          <a:xfrm>
            <a:off x="5272353" y="5007889"/>
            <a:ext cx="360000" cy="149361"/>
          </a:xfrm>
          <a:prstGeom prst="rect">
            <a:avLst/>
          </a:prstGeom>
          <a:solidFill>
            <a:srgbClr val="EC7061"/>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cxnSp>
        <p:nvCxnSpPr>
          <p:cNvPr id="91" name="直接箭头连接符 90"/>
          <p:cNvCxnSpPr>
            <a:stCxn id="89" idx="1"/>
            <a:endCxn id="90" idx="3"/>
          </p:cNvCxnSpPr>
          <p:nvPr/>
        </p:nvCxnSpPr>
        <p:spPr>
          <a:xfrm flipH="1">
            <a:off x="5632353" y="5082570"/>
            <a:ext cx="4511540" cy="0"/>
          </a:xfrm>
          <a:prstGeom prst="straightConnector1">
            <a:avLst/>
          </a:prstGeom>
          <a:noFill/>
          <a:ln w="28575" cap="flat" cmpd="sng" algn="ctr">
            <a:solidFill>
              <a:srgbClr val="62B230"/>
            </a:solidFill>
            <a:prstDash val="solid"/>
            <a:miter lim="800000"/>
            <a:headEnd type="none" w="med" len="med"/>
            <a:tailEnd type="triangle" w="med" len="med"/>
          </a:ln>
          <a:effectLst/>
        </p:spPr>
      </p:cxnSp>
      <p:sp>
        <p:nvSpPr>
          <p:cNvPr id="92" name="矩形 91"/>
          <p:cNvSpPr/>
          <p:nvPr/>
        </p:nvSpPr>
        <p:spPr>
          <a:xfrm>
            <a:off x="7918685" y="5007889"/>
            <a:ext cx="360000" cy="149361"/>
          </a:xfrm>
          <a:prstGeom prst="rect">
            <a:avLst/>
          </a:prstGeom>
          <a:solidFill>
            <a:srgbClr val="EC7061"/>
          </a:solidFill>
          <a:ln w="12700" cap="flat" cmpd="sng" algn="ctr">
            <a:no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a:endParaRPr>
          </a:p>
        </p:txBody>
      </p:sp>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1121" y="3480685"/>
            <a:ext cx="771655" cy="771655"/>
          </a:xfrm>
          <a:prstGeom prst="rect">
            <a:avLst/>
          </a:prstGeom>
        </p:spPr>
      </p:pic>
      <p:sp>
        <p:nvSpPr>
          <p:cNvPr id="93" name="文本占位符 3"/>
          <p:cNvSpPr txBox="1">
            <a:spLocks/>
          </p:cNvSpPr>
          <p:nvPr/>
        </p:nvSpPr>
        <p:spPr>
          <a:xfrm>
            <a:off x="9395522" y="3429546"/>
            <a:ext cx="1939228" cy="640468"/>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200" dirty="0">
                <a:latin typeface="Huawei Sans" panose="020C0503030203020204" pitchFamily="34" charset="0"/>
              </a:rPr>
              <a:t>VPN service analysis and assurance</a:t>
            </a:r>
          </a:p>
        </p:txBody>
      </p:sp>
    </p:spTree>
    <p:extLst>
      <p:ext uri="{BB962C8B-B14F-4D97-AF65-F5344CB8AC3E}">
        <p14:creationId xmlns:p14="http://schemas.microsoft.com/office/powerpoint/2010/main" val="31759704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VPN Service Monitoring (2)</a:t>
            </a:r>
            <a:endParaRPr lang="en-US" dirty="0"/>
          </a:p>
        </p:txBody>
      </p:sp>
      <p:sp>
        <p:nvSpPr>
          <p:cNvPr id="3" name="isḻïḑe">
            <a:extLst>
              <a:ext uri="{FF2B5EF4-FFF2-40B4-BE49-F238E27FC236}">
                <a16:creationId xmlns="" xmlns:a16="http://schemas.microsoft.com/office/drawing/2014/main" id="{24CBC826-002E-4B71-8291-B729E4BED0E3}"/>
              </a:ext>
            </a:extLst>
          </p:cNvPr>
          <p:cNvSpPr txBox="1"/>
          <p:nvPr/>
        </p:nvSpPr>
        <p:spPr bwMode="gray">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4" name="ïšļïďe">
            <a:extLst>
              <a:ext uri="{FF2B5EF4-FFF2-40B4-BE49-F238E27FC236}">
                <a16:creationId xmlns="" xmlns:a16="http://schemas.microsoft.com/office/drawing/2014/main" id="{FB41FAD4-0BA5-4580-B72E-A6BFF22F8784}"/>
              </a:ext>
            </a:extLst>
          </p:cNvPr>
          <p:cNvSpPr txBox="1"/>
          <p:nvPr/>
        </p:nvSpPr>
        <p:spPr bwMode="gray">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1" dirty="0">
                <a:solidFill>
                  <a:schemeClr val="tx1"/>
                </a:solidFill>
                <a:latin typeface="Huawei Sans" panose="020C0503030203020204" pitchFamily="34" charset="0"/>
              </a:rPr>
              <a:t>VPN service monitoring</a:t>
            </a:r>
          </a:p>
        </p:txBody>
      </p:sp>
      <p:sp>
        <p:nvSpPr>
          <p:cNvPr id="5" name="ïṧļíḍê">
            <a:extLst>
              <a:ext uri="{FF2B5EF4-FFF2-40B4-BE49-F238E27FC236}">
                <a16:creationId xmlns="" xmlns:a16="http://schemas.microsoft.com/office/drawing/2014/main" id="{D1BCCD92-D45A-41F7-960F-30FC35568CBF}"/>
              </a:ext>
            </a:extLst>
          </p:cNvPr>
          <p:cNvSpPr txBox="1"/>
          <p:nvPr/>
        </p:nvSpPr>
        <p:spPr bwMode="gray">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6" name="îş1iḍê">
            <a:extLst>
              <a:ext uri="{FF2B5EF4-FFF2-40B4-BE49-F238E27FC236}">
                <a16:creationId xmlns="" xmlns:a16="http://schemas.microsoft.com/office/drawing/2014/main" id="{F0B068A5-560A-4DB9-9ABC-E179FB4B53B1}"/>
              </a:ext>
            </a:extLst>
          </p:cNvPr>
          <p:cNvSpPr txBox="1"/>
          <p:nvPr/>
        </p:nvSpPr>
        <p:spPr bwMode="gray">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Network optimization</a:t>
            </a:r>
          </a:p>
        </p:txBody>
      </p:sp>
      <p:sp>
        <p:nvSpPr>
          <p:cNvPr id="7" name="íşḻïďe">
            <a:extLst>
              <a:ext uri="{FF2B5EF4-FFF2-40B4-BE49-F238E27FC236}">
                <a16:creationId xmlns="" xmlns:a16="http://schemas.microsoft.com/office/drawing/2014/main" id="{05246D82-A4F5-42F2-854D-C3D348D160CE}"/>
              </a:ext>
            </a:extLst>
          </p:cNvPr>
          <p:cNvSpPr txBox="1"/>
          <p:nvPr/>
        </p:nvSpPr>
        <p:spPr bwMode="gray">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Maintenance window</a:t>
            </a:r>
          </a:p>
        </p:txBody>
      </p:sp>
      <p:cxnSp>
        <p:nvCxnSpPr>
          <p:cNvPr id="8" name="直接连接符 7">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9"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0"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grpSp>
        <p:nvGrpSpPr>
          <p:cNvPr id="11" name="组合 10"/>
          <p:cNvGrpSpPr/>
          <p:nvPr/>
        </p:nvGrpSpPr>
        <p:grpSpPr bwMode="gray">
          <a:xfrm>
            <a:off x="594494" y="5297131"/>
            <a:ext cx="360000" cy="360000"/>
            <a:chOff x="8645353" y="1253075"/>
            <a:chExt cx="532084" cy="532082"/>
          </a:xfrm>
        </p:grpSpPr>
        <p:sp>
          <p:nvSpPr>
            <p:cNvPr id="12" name="íṡ1íḋê">
              <a:extLst>
                <a:ext uri="{FF2B5EF4-FFF2-40B4-BE49-F238E27FC236}">
                  <a16:creationId xmlns="" xmlns:a16="http://schemas.microsoft.com/office/drawing/2014/main"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3" name="iṡļidè">
              <a:extLst>
                <a:ext uri="{FF2B5EF4-FFF2-40B4-BE49-F238E27FC236}">
                  <a16:creationId xmlns="" xmlns:a16="http://schemas.microsoft.com/office/drawing/2014/main"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 name="cloud-computing_161788"/>
          <p:cNvSpPr>
            <a:spLocks noChangeAspect="1"/>
          </p:cNvSpPr>
          <p:nvPr/>
        </p:nvSpPr>
        <p:spPr bwMode="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5"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gray">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gray">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gray">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gray">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6495563" y="1560386"/>
            <a:ext cx="771655" cy="771655"/>
          </a:xfrm>
          <a:prstGeom prst="rect">
            <a:avLst/>
          </a:prstGeom>
        </p:spPr>
      </p:pic>
      <p:sp>
        <p:nvSpPr>
          <p:cNvPr id="50" name="右大括号 49"/>
          <p:cNvSpPr/>
          <p:nvPr/>
        </p:nvSpPr>
        <p:spPr bwMode="gray">
          <a:xfrm rot="16200000">
            <a:off x="6787432" y="344460"/>
            <a:ext cx="187915" cy="4137041"/>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4570532" y="2682538"/>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1</a:t>
            </a:r>
          </a:p>
        </p:txBody>
      </p:sp>
      <p:sp>
        <p:nvSpPr>
          <p:cNvPr id="55" name="椭圆 54"/>
          <p:cNvSpPr>
            <a:spLocks noChangeAspect="1"/>
          </p:cNvSpPr>
          <p:nvPr/>
        </p:nvSpPr>
        <p:spPr bwMode="gray">
          <a:xfrm>
            <a:off x="7178124" y="2685849"/>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2</a:t>
            </a:r>
          </a:p>
        </p:txBody>
      </p:sp>
      <p:sp>
        <p:nvSpPr>
          <p:cNvPr id="57" name="圆角矩形 56">
            <a:extLst>
              <a:ext uri="{FF2B5EF4-FFF2-40B4-BE49-F238E27FC236}">
                <a16:creationId xmlns="" xmlns:a16="http://schemas.microsoft.com/office/drawing/2014/main" id="{A5974428-814C-4128-864B-82FEA3DDA9C8}"/>
              </a:ext>
            </a:extLst>
          </p:cNvPr>
          <p:cNvSpPr/>
          <p:nvPr/>
        </p:nvSpPr>
        <p:spPr bwMode="gray">
          <a:xfrm>
            <a:off x="4936794" y="2626414"/>
            <a:ext cx="1690164" cy="478736"/>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Creating a VPN monitoring instance</a:t>
            </a:r>
          </a:p>
        </p:txBody>
      </p:sp>
      <p:sp>
        <p:nvSpPr>
          <p:cNvPr id="58" name="圆角矩形 57">
            <a:extLst>
              <a:ext uri="{FF2B5EF4-FFF2-40B4-BE49-F238E27FC236}">
                <a16:creationId xmlns="" xmlns:a16="http://schemas.microsoft.com/office/drawing/2014/main" id="{A5974428-814C-4128-864B-82FEA3DDA9C8}"/>
              </a:ext>
            </a:extLst>
          </p:cNvPr>
          <p:cNvSpPr/>
          <p:nvPr/>
        </p:nvSpPr>
        <p:spPr bwMode="gray">
          <a:xfrm>
            <a:off x="7533884" y="2626414"/>
            <a:ext cx="2117204" cy="478736"/>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Viewing the hop-by-hop status of a VPN service</a:t>
            </a:r>
          </a:p>
        </p:txBody>
      </p:sp>
      <p:sp>
        <p:nvSpPr>
          <p:cNvPr id="59" name="圆角矩形 58"/>
          <p:cNvSpPr/>
          <p:nvPr/>
        </p:nvSpPr>
        <p:spPr bwMode="gray">
          <a:xfrm>
            <a:off x="5167955" y="3679774"/>
            <a:ext cx="4434996" cy="324000"/>
          </a:xfrm>
          <a:prstGeom prst="roundRect">
            <a:avLst/>
          </a:prstGeom>
          <a:solidFill>
            <a:srgbClr val="888888"/>
          </a:solidFill>
          <a:ln w="25400" cap="flat" cmpd="sng" algn="ctr">
            <a:noFill/>
            <a:prstDash val="solid"/>
          </a:ln>
          <a:effectLst/>
        </p:spPr>
        <p:txBody>
          <a:bodyPr wrap="square" rtlCol="0" anchor="ctr">
            <a:noAutofit/>
          </a:bodyPr>
          <a:lstStyle/>
          <a:p>
            <a:pPr algn="ctr" defTabSz="1219062" fontAlgn="ctr"/>
            <a:r>
              <a:rPr 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Creating a VPN monitoring instance</a:t>
            </a:r>
          </a:p>
        </p:txBody>
      </p:sp>
      <p:sp>
        <p:nvSpPr>
          <p:cNvPr id="61" name="下箭头 63"/>
          <p:cNvSpPr/>
          <p:nvPr/>
        </p:nvSpPr>
        <p:spPr bwMode="gray">
          <a:xfrm rot="10800000" flipV="1">
            <a:off x="6718486" y="5072133"/>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p:cNvPicPr>
          <p:nvPr/>
        </p:nvPicPr>
        <p:blipFill>
          <a:blip r:embed="rId4"/>
          <a:stretch>
            <a:fillRect/>
          </a:stretch>
        </p:blipFill>
        <p:spPr>
          <a:xfrm>
            <a:off x="2983101" y="4153521"/>
            <a:ext cx="8300203" cy="732569"/>
          </a:xfrm>
          <a:prstGeom prst="rect">
            <a:avLst/>
          </a:prstGeom>
        </p:spPr>
      </p:pic>
    </p:spTree>
    <p:extLst>
      <p:ext uri="{BB962C8B-B14F-4D97-AF65-F5344CB8AC3E}">
        <p14:creationId xmlns:p14="http://schemas.microsoft.com/office/powerpoint/2010/main" val="33974214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VPN Service Monitoring (3)</a:t>
            </a:r>
            <a:endParaRPr lang="en-US" dirty="0"/>
          </a:p>
        </p:txBody>
      </p:sp>
      <p:pic>
        <p:nvPicPr>
          <p:cNvPr id="3" name="图片 2"/>
          <p:cNvPicPr>
            <a:picLocks noChangeAspect="1"/>
          </p:cNvPicPr>
          <p:nvPr/>
        </p:nvPicPr>
        <p:blipFill>
          <a:blip r:embed="rId3"/>
          <a:stretch>
            <a:fillRect/>
          </a:stretch>
        </p:blipFill>
        <p:spPr>
          <a:xfrm>
            <a:off x="3445794" y="2079690"/>
            <a:ext cx="7616530" cy="2673228"/>
          </a:xfrm>
          <a:prstGeom prst="rect">
            <a:avLst/>
          </a:prstGeom>
          <a:ln w="12700">
            <a:solidFill>
              <a:schemeClr val="bg1">
                <a:lumMod val="85000"/>
              </a:schemeClr>
            </a:solidFill>
          </a:ln>
        </p:spPr>
      </p:pic>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1" dirty="0">
                <a:solidFill>
                  <a:schemeClr val="tx1"/>
                </a:solidFill>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grpSp>
        <p:nvGrpSpPr>
          <p:cNvPr id="12" name="组合 11"/>
          <p:cNvGrpSpPr/>
          <p:nvPr/>
        </p:nvGrpSpPr>
        <p:grpSpPr>
          <a:xfrm>
            <a:off x="594494" y="5297131"/>
            <a:ext cx="360000" cy="360000"/>
            <a:chOff x="8645353" y="1253075"/>
            <a:chExt cx="532084" cy="532082"/>
          </a:xfrm>
        </p:grpSpPr>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3" name="圆角矩形 22"/>
          <p:cNvSpPr/>
          <p:nvPr/>
        </p:nvSpPr>
        <p:spPr bwMode="gray">
          <a:xfrm>
            <a:off x="4837390" y="1513591"/>
            <a:ext cx="4632540" cy="324000"/>
          </a:xfrm>
          <a:prstGeom prst="roundRect">
            <a:avLst/>
          </a:prstGeom>
          <a:solidFill>
            <a:srgbClr val="888888"/>
          </a:solidFill>
          <a:ln w="25400" cap="flat" cmpd="sng" algn="ctr">
            <a:noFill/>
            <a:prstDash val="solid"/>
          </a:ln>
          <a:effectLst/>
        </p:spPr>
        <p:txBody>
          <a:bodyPr wrap="square" rtlCol="0" anchor="ctr">
            <a:noAutofit/>
          </a:bodyPr>
          <a:lstStyle/>
          <a:p>
            <a:pPr algn="ctr" defTabSz="1219062" fontAlgn="ctr"/>
            <a:r>
              <a:rPr 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 the VPN list, drill down to the VPN service details.</a:t>
            </a:r>
          </a:p>
        </p:txBody>
      </p:sp>
      <p:sp>
        <p:nvSpPr>
          <p:cNvPr id="24" name="矩形 23"/>
          <p:cNvSpPr/>
          <p:nvPr/>
        </p:nvSpPr>
        <p:spPr>
          <a:xfrm>
            <a:off x="4518401" y="3271710"/>
            <a:ext cx="1036320" cy="341816"/>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5" name="矩形 24"/>
          <p:cNvSpPr/>
          <p:nvPr/>
        </p:nvSpPr>
        <p:spPr>
          <a:xfrm>
            <a:off x="9471557" y="3147415"/>
            <a:ext cx="1036320" cy="684007"/>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任意多边形 28"/>
          <p:cNvSpPr/>
          <p:nvPr/>
        </p:nvSpPr>
        <p:spPr>
          <a:xfrm>
            <a:off x="5013960" y="3629660"/>
            <a:ext cx="2346960" cy="1663741"/>
          </a:xfrm>
          <a:custGeom>
            <a:avLst/>
            <a:gdLst>
              <a:gd name="connsiteX0" fmla="*/ 0 w 2491740"/>
              <a:gd name="connsiteY0" fmla="*/ 0 h 1699260"/>
              <a:gd name="connsiteX1" fmla="*/ 0 w 2491740"/>
              <a:gd name="connsiteY1" fmla="*/ 1424940 h 1699260"/>
              <a:gd name="connsiteX2" fmla="*/ 2491740 w 2491740"/>
              <a:gd name="connsiteY2" fmla="*/ 1424940 h 1699260"/>
              <a:gd name="connsiteX3" fmla="*/ 2491740 w 2491740"/>
              <a:gd name="connsiteY3" fmla="*/ 1699260 h 1699260"/>
            </a:gdLst>
            <a:ahLst/>
            <a:cxnLst>
              <a:cxn ang="0">
                <a:pos x="connsiteX0" y="connsiteY0"/>
              </a:cxn>
              <a:cxn ang="0">
                <a:pos x="connsiteX1" y="connsiteY1"/>
              </a:cxn>
              <a:cxn ang="0">
                <a:pos x="connsiteX2" y="connsiteY2"/>
              </a:cxn>
              <a:cxn ang="0">
                <a:pos x="connsiteX3" y="connsiteY3"/>
              </a:cxn>
            </a:cxnLst>
            <a:rect l="l" t="t" r="r" b="b"/>
            <a:pathLst>
              <a:path w="2491740" h="1699260">
                <a:moveTo>
                  <a:pt x="0" y="0"/>
                </a:moveTo>
                <a:lnTo>
                  <a:pt x="0" y="1424940"/>
                </a:lnTo>
                <a:lnTo>
                  <a:pt x="2491740" y="1424940"/>
                </a:lnTo>
                <a:lnTo>
                  <a:pt x="2491740" y="1699260"/>
                </a:lnTo>
              </a:path>
            </a:pathLst>
          </a:custGeom>
          <a:noFill/>
          <a:ln w="28575">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任意多边形 29"/>
          <p:cNvSpPr/>
          <p:nvPr/>
        </p:nvSpPr>
        <p:spPr>
          <a:xfrm flipH="1">
            <a:off x="7559039" y="3829450"/>
            <a:ext cx="2430677" cy="1426777"/>
          </a:xfrm>
          <a:custGeom>
            <a:avLst/>
            <a:gdLst>
              <a:gd name="connsiteX0" fmla="*/ 0 w 2491740"/>
              <a:gd name="connsiteY0" fmla="*/ 0 h 1699260"/>
              <a:gd name="connsiteX1" fmla="*/ 0 w 2491740"/>
              <a:gd name="connsiteY1" fmla="*/ 1424940 h 1699260"/>
              <a:gd name="connsiteX2" fmla="*/ 2491740 w 2491740"/>
              <a:gd name="connsiteY2" fmla="*/ 1424940 h 1699260"/>
              <a:gd name="connsiteX3" fmla="*/ 2491740 w 2491740"/>
              <a:gd name="connsiteY3" fmla="*/ 1699260 h 1699260"/>
            </a:gdLst>
            <a:ahLst/>
            <a:cxnLst>
              <a:cxn ang="0">
                <a:pos x="connsiteX0" y="connsiteY0"/>
              </a:cxn>
              <a:cxn ang="0">
                <a:pos x="connsiteX1" y="connsiteY1"/>
              </a:cxn>
              <a:cxn ang="0">
                <a:pos x="connsiteX2" y="connsiteY2"/>
              </a:cxn>
              <a:cxn ang="0">
                <a:pos x="connsiteX3" y="connsiteY3"/>
              </a:cxn>
            </a:cxnLst>
            <a:rect l="l" t="t" r="r" b="b"/>
            <a:pathLst>
              <a:path w="2491740" h="1699260">
                <a:moveTo>
                  <a:pt x="0" y="0"/>
                </a:moveTo>
                <a:lnTo>
                  <a:pt x="0" y="1424940"/>
                </a:lnTo>
                <a:lnTo>
                  <a:pt x="2491740" y="1424940"/>
                </a:lnTo>
                <a:lnTo>
                  <a:pt x="2491740" y="1699260"/>
                </a:lnTo>
              </a:path>
            </a:pathLst>
          </a:custGeom>
          <a:noFill/>
          <a:ln w="28575">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1" name="TextBox 179"/>
          <p:cNvSpPr txBox="1"/>
          <p:nvPr/>
        </p:nvSpPr>
        <p:spPr>
          <a:xfrm>
            <a:off x="6315820" y="5309535"/>
            <a:ext cx="2268000" cy="360000"/>
          </a:xfrm>
          <a:prstGeom prst="roundRect">
            <a:avLst>
              <a:gd name="adj" fmla="val 25077"/>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Faulty links and nodes</a:t>
            </a:r>
          </a:p>
        </p:txBody>
      </p:sp>
      <p:sp>
        <p:nvSpPr>
          <p:cNvPr id="32" name="下箭头 63"/>
          <p:cNvSpPr/>
          <p:nvPr/>
        </p:nvSpPr>
        <p:spPr>
          <a:xfrm rot="10800000" flipV="1">
            <a:off x="6718485" y="1126528"/>
            <a:ext cx="829435" cy="28864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3"/>
          <p:cNvSpPr txBox="1">
            <a:spLocks/>
          </p:cNvSpPr>
          <p:nvPr/>
        </p:nvSpPr>
        <p:spPr>
          <a:xfrm>
            <a:off x="3570834" y="5639713"/>
            <a:ext cx="7637353" cy="569021"/>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The VPN Service Analysis and Assurance app allows network administrators to quickly locate faulty links and nodes when L3VPN services are faulty.</a:t>
            </a:r>
          </a:p>
        </p:txBody>
      </p:sp>
    </p:spTree>
    <p:extLst>
      <p:ext uri="{BB962C8B-B14F-4D97-AF65-F5344CB8AC3E}">
        <p14:creationId xmlns:p14="http://schemas.microsoft.com/office/powerpoint/2010/main" val="40472837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Network Performance Analysis</a:t>
            </a:r>
            <a:endParaRPr lang="en-US" dirty="0"/>
          </a:p>
        </p:txBody>
      </p:sp>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594494" y="529713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703471" y="5410102"/>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6972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33" name="文本占位符 3"/>
          <p:cNvSpPr txBox="1">
            <a:spLocks/>
          </p:cNvSpPr>
          <p:nvPr/>
        </p:nvSpPr>
        <p:spPr>
          <a:xfrm>
            <a:off x="2421047" y="944563"/>
            <a:ext cx="9328040" cy="1216255"/>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600" dirty="0">
                <a:latin typeface="Huawei Sans" panose="020C0503030203020204" pitchFamily="34" charset="0"/>
              </a:rPr>
              <a:t>In addition to VPN services, the network administrator of the company needs to perform routine O&amp;M and monitoring on bearer WAN devices to detect abnormal devices in a timely manner. In this case, the network administrator can use the Network Performance Analysis app to perform routine monitoring and generate O&amp;M reports.</a:t>
            </a:r>
          </a:p>
          <a:p>
            <a:pPr>
              <a:lnSpc>
                <a:spcPct val="100000"/>
              </a:lnSpc>
            </a:pPr>
            <a:endParaRPr lang="en-US" altLang="zh-CN" sz="1600" dirty="0">
              <a:latin typeface="Huawei Sans" panose="020C0503030203020204" pitchFamily="34" charset="0"/>
            </a:endParaRPr>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9721" y="3459632"/>
            <a:ext cx="1143000" cy="1143000"/>
          </a:xfrm>
          <a:prstGeom prst="rect">
            <a:avLst/>
          </a:prstGeom>
        </p:spPr>
      </p:pic>
      <p:sp>
        <p:nvSpPr>
          <p:cNvPr id="37" name="梯形 36"/>
          <p:cNvSpPr/>
          <p:nvPr/>
        </p:nvSpPr>
        <p:spPr bwMode="gray">
          <a:xfrm rot="5400000" flipV="1">
            <a:off x="2176134" y="3700443"/>
            <a:ext cx="3605049" cy="971057"/>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梯形 37"/>
          <p:cNvSpPr/>
          <p:nvPr/>
        </p:nvSpPr>
        <p:spPr bwMode="gray">
          <a:xfrm rot="5400000" flipV="1">
            <a:off x="2952640" y="3700444"/>
            <a:ext cx="2052040" cy="971057"/>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p:cNvSpPr/>
          <p:nvPr/>
        </p:nvSpPr>
        <p:spPr bwMode="gray">
          <a:xfrm rot="5400000" flipV="1">
            <a:off x="3518540" y="3752049"/>
            <a:ext cx="999423" cy="891878"/>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3"/>
          <p:cNvSpPr txBox="1">
            <a:spLocks/>
          </p:cNvSpPr>
          <p:nvPr/>
        </p:nvSpPr>
        <p:spPr>
          <a:xfrm>
            <a:off x="2032849" y="4289561"/>
            <a:ext cx="1856743" cy="824044"/>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None/>
            </a:pPr>
            <a:r>
              <a:rPr lang="en-US" sz="1600" dirty="0">
                <a:latin typeface="Huawei Sans" panose="020C0503030203020204" pitchFamily="34" charset="0"/>
              </a:rPr>
              <a:t>Network performance analysis</a:t>
            </a:r>
          </a:p>
        </p:txBody>
      </p:sp>
      <p:pic>
        <p:nvPicPr>
          <p:cNvPr id="3" name="图片 2"/>
          <p:cNvPicPr>
            <a:picLocks/>
          </p:cNvPicPr>
          <p:nvPr/>
        </p:nvPicPr>
        <p:blipFill>
          <a:blip r:embed="rId4"/>
          <a:stretch>
            <a:fillRect/>
          </a:stretch>
        </p:blipFill>
        <p:spPr>
          <a:xfrm>
            <a:off x="4543368" y="2351143"/>
            <a:ext cx="6942351" cy="3605049"/>
          </a:xfrm>
          <a:prstGeom prst="rect">
            <a:avLst/>
          </a:prstGeom>
          <a:ln w="12700">
            <a:solidFill>
              <a:schemeClr val="bg1">
                <a:lumMod val="85000"/>
              </a:schemeClr>
            </a:solidFill>
          </a:ln>
        </p:spPr>
      </p:pic>
    </p:spTree>
    <p:extLst>
      <p:ext uri="{BB962C8B-B14F-4D97-AF65-F5344CB8AC3E}">
        <p14:creationId xmlns:p14="http://schemas.microsoft.com/office/powerpoint/2010/main" val="25662772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Performance Topology</a:t>
            </a:r>
            <a:endParaRPr lang="en-US" dirty="0"/>
          </a:p>
        </p:txBody>
      </p:sp>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594494" y="529713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703471" y="5410102"/>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703471" y="3803792"/>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7" name="文本占位符 3"/>
          <p:cNvSpPr txBox="1">
            <a:spLocks/>
          </p:cNvSpPr>
          <p:nvPr/>
        </p:nvSpPr>
        <p:spPr>
          <a:xfrm>
            <a:off x="2300619" y="939800"/>
            <a:ext cx="9448469" cy="1904156"/>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The performance topology view provided by the Network Performance Analysis app allows you to build and manage the entire network topology and learn the networking and running status of devices. The color and status displayed for each device icon in the physical view help you learn the running status of the entire network in real time.</a:t>
            </a:r>
          </a:p>
          <a:p>
            <a:pPr>
              <a:lnSpc>
                <a:spcPct val="100000"/>
              </a:lnSpc>
            </a:pPr>
            <a:r>
              <a:rPr lang="en-US" sz="1600" dirty="0">
                <a:latin typeface="Huawei Sans" panose="020C0503030203020204" pitchFamily="34" charset="0"/>
              </a:rPr>
              <a:t>The network administrator can view device and link loads in the performance topology in real time. If a link or device is overloaded, the administrator can manually adjust tunnel paths to prevent services between sites from being affected.</a:t>
            </a:r>
          </a:p>
          <a:p>
            <a:pPr>
              <a:lnSpc>
                <a:spcPct val="100000"/>
              </a:lnSpc>
            </a:pPr>
            <a:endParaRPr lang="en-US" altLang="zh-CN" sz="1600" dirty="0">
              <a:latin typeface="Huawei Sans" panose="020C0503030203020204" pitchFamily="34" charset="0"/>
            </a:endParaRPr>
          </a:p>
        </p:txBody>
      </p:sp>
      <p:pic>
        <p:nvPicPr>
          <p:cNvPr id="28" name="图片 27"/>
          <p:cNvPicPr>
            <a:picLocks noChangeAspect="1"/>
          </p:cNvPicPr>
          <p:nvPr/>
        </p:nvPicPr>
        <p:blipFill>
          <a:blip r:embed="rId3"/>
          <a:stretch>
            <a:fillRect/>
          </a:stretch>
        </p:blipFill>
        <p:spPr>
          <a:xfrm>
            <a:off x="2618577" y="3202563"/>
            <a:ext cx="4434996" cy="2495469"/>
          </a:xfrm>
          <a:prstGeom prst="rect">
            <a:avLst/>
          </a:prstGeom>
          <a:ln w="12700">
            <a:solidFill>
              <a:schemeClr val="bg1">
                <a:lumMod val="85000"/>
              </a:schemeClr>
            </a:solidFill>
          </a:ln>
        </p:spPr>
      </p:pic>
      <p:cxnSp>
        <p:nvCxnSpPr>
          <p:cNvPr id="31" name="直接连接符 30"/>
          <p:cNvCxnSpPr>
            <a:stCxn id="47" idx="3"/>
            <a:endCxn id="53" idx="1"/>
          </p:cNvCxnSpPr>
          <p:nvPr/>
        </p:nvCxnSpPr>
        <p:spPr bwMode="gray">
          <a:xfrm>
            <a:off x="8366602" y="4393479"/>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49" idx="3"/>
            <a:endCxn id="50" idx="1"/>
          </p:cNvCxnSpPr>
          <p:nvPr/>
        </p:nvCxnSpPr>
        <p:spPr bwMode="gray">
          <a:xfrm>
            <a:off x="8366602" y="5236834"/>
            <a:ext cx="214356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8" idx="2"/>
            <a:endCxn id="50" idx="0"/>
          </p:cNvCxnSpPr>
          <p:nvPr/>
        </p:nvCxnSpPr>
        <p:spPr bwMode="gray">
          <a:xfrm>
            <a:off x="10738253" y="4580026"/>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7" name="图片 46" descr="02.png"/>
          <p:cNvPicPr>
            <a:picLocks/>
          </p:cNvPicPr>
          <p:nvPr/>
        </p:nvPicPr>
        <p:blipFill>
          <a:blip r:embed="rId4" cstate="print"/>
          <a:stretch>
            <a:fillRect/>
          </a:stretch>
        </p:blipFill>
        <p:spPr>
          <a:xfrm>
            <a:off x="7910431" y="4206931"/>
            <a:ext cx="456171" cy="373095"/>
          </a:xfrm>
          <a:prstGeom prst="rect">
            <a:avLst/>
          </a:prstGeom>
        </p:spPr>
      </p:pic>
      <p:pic>
        <p:nvPicPr>
          <p:cNvPr id="48" name="图片 47" descr="02.png"/>
          <p:cNvPicPr>
            <a:picLocks/>
          </p:cNvPicPr>
          <p:nvPr/>
        </p:nvPicPr>
        <p:blipFill>
          <a:blip r:embed="rId4" cstate="print"/>
          <a:stretch>
            <a:fillRect/>
          </a:stretch>
        </p:blipFill>
        <p:spPr>
          <a:xfrm>
            <a:off x="10510167" y="4206931"/>
            <a:ext cx="456171" cy="373095"/>
          </a:xfrm>
          <a:prstGeom prst="rect">
            <a:avLst/>
          </a:prstGeom>
        </p:spPr>
      </p:pic>
      <p:pic>
        <p:nvPicPr>
          <p:cNvPr id="49" name="图片 48" descr="02.png"/>
          <p:cNvPicPr>
            <a:picLocks/>
          </p:cNvPicPr>
          <p:nvPr/>
        </p:nvPicPr>
        <p:blipFill>
          <a:blip r:embed="rId4" cstate="print"/>
          <a:stretch>
            <a:fillRect/>
          </a:stretch>
        </p:blipFill>
        <p:spPr>
          <a:xfrm>
            <a:off x="7910431" y="5050286"/>
            <a:ext cx="456171" cy="373095"/>
          </a:xfrm>
          <a:prstGeom prst="rect">
            <a:avLst/>
          </a:prstGeom>
        </p:spPr>
      </p:pic>
      <p:pic>
        <p:nvPicPr>
          <p:cNvPr id="50" name="图片 49" descr="02.png"/>
          <p:cNvPicPr>
            <a:picLocks/>
          </p:cNvPicPr>
          <p:nvPr/>
        </p:nvPicPr>
        <p:blipFill>
          <a:blip r:embed="rId4" cstate="print"/>
          <a:stretch>
            <a:fillRect/>
          </a:stretch>
        </p:blipFill>
        <p:spPr>
          <a:xfrm>
            <a:off x="10510167" y="5050286"/>
            <a:ext cx="456171" cy="373095"/>
          </a:xfrm>
          <a:prstGeom prst="rect">
            <a:avLst/>
          </a:prstGeom>
        </p:spPr>
      </p:pic>
      <p:cxnSp>
        <p:nvCxnSpPr>
          <p:cNvPr id="51" name="直接连接符 50"/>
          <p:cNvCxnSpPr>
            <a:stCxn id="47" idx="2"/>
            <a:endCxn id="49" idx="0"/>
          </p:cNvCxnSpPr>
          <p:nvPr/>
        </p:nvCxnSpPr>
        <p:spPr bwMode="gray">
          <a:xfrm>
            <a:off x="8138517" y="4580026"/>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3" idx="2"/>
            <a:endCxn id="54" idx="0"/>
          </p:cNvCxnSpPr>
          <p:nvPr/>
        </p:nvCxnSpPr>
        <p:spPr bwMode="gray">
          <a:xfrm>
            <a:off x="9438385" y="4580026"/>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3" name="图片 52" descr="02.png"/>
          <p:cNvPicPr>
            <a:picLocks/>
          </p:cNvPicPr>
          <p:nvPr/>
        </p:nvPicPr>
        <p:blipFill>
          <a:blip r:embed="rId4" cstate="print"/>
          <a:stretch>
            <a:fillRect/>
          </a:stretch>
        </p:blipFill>
        <p:spPr>
          <a:xfrm>
            <a:off x="9210299" y="4206931"/>
            <a:ext cx="456171" cy="373095"/>
          </a:xfrm>
          <a:prstGeom prst="rect">
            <a:avLst/>
          </a:prstGeom>
        </p:spPr>
      </p:pic>
      <p:pic>
        <p:nvPicPr>
          <p:cNvPr id="54" name="图片 53" descr="02.png"/>
          <p:cNvPicPr>
            <a:picLocks/>
          </p:cNvPicPr>
          <p:nvPr/>
        </p:nvPicPr>
        <p:blipFill>
          <a:blip r:embed="rId4" cstate="print"/>
          <a:stretch>
            <a:fillRect/>
          </a:stretch>
        </p:blipFill>
        <p:spPr>
          <a:xfrm>
            <a:off x="9210299" y="5050286"/>
            <a:ext cx="456171" cy="373095"/>
          </a:xfrm>
          <a:prstGeom prst="rect">
            <a:avLst/>
          </a:prstGeom>
        </p:spPr>
      </p:pic>
      <p:sp>
        <p:nvSpPr>
          <p:cNvPr id="55" name="圆角矩形 54"/>
          <p:cNvSpPr/>
          <p:nvPr/>
        </p:nvSpPr>
        <p:spPr bwMode="gray">
          <a:xfrm>
            <a:off x="7653614" y="4037271"/>
            <a:ext cx="356954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a:stCxn id="53" idx="3"/>
            <a:endCxn id="48" idx="1"/>
          </p:cNvCxnSpPr>
          <p:nvPr/>
        </p:nvCxnSpPr>
        <p:spPr bwMode="gray">
          <a:xfrm>
            <a:off x="9666470" y="4393479"/>
            <a:ext cx="843697" cy="0"/>
          </a:xfrm>
          <a:prstGeom prst="line">
            <a:avLst/>
          </a:prstGeom>
          <a:ln w="28575">
            <a:solidFill>
              <a:srgbClr val="C7000B"/>
            </a:solidFill>
          </a:ln>
        </p:spPr>
        <p:style>
          <a:lnRef idx="1">
            <a:schemeClr val="accent1"/>
          </a:lnRef>
          <a:fillRef idx="0">
            <a:schemeClr val="accent1"/>
          </a:fillRef>
          <a:effectRef idx="0">
            <a:schemeClr val="accent1"/>
          </a:effectRef>
          <a:fontRef idx="minor">
            <a:schemeClr val="tx1"/>
          </a:fontRef>
        </p:style>
      </p:cxnSp>
      <p:sp>
        <p:nvSpPr>
          <p:cNvPr id="57" name="任意多边形 56"/>
          <p:cNvSpPr/>
          <p:nvPr/>
        </p:nvSpPr>
        <p:spPr>
          <a:xfrm>
            <a:off x="7277918" y="4138602"/>
            <a:ext cx="2269936" cy="366283"/>
          </a:xfrm>
          <a:custGeom>
            <a:avLst/>
            <a:gdLst>
              <a:gd name="connsiteX0" fmla="*/ 0 w 4394447"/>
              <a:gd name="connsiteY0" fmla="*/ 355106 h 470516"/>
              <a:gd name="connsiteX1" fmla="*/ 346229 w 4394447"/>
              <a:gd name="connsiteY1" fmla="*/ 8877 h 470516"/>
              <a:gd name="connsiteX2" fmla="*/ 594804 w 4394447"/>
              <a:gd name="connsiteY2" fmla="*/ 0 h 470516"/>
              <a:gd name="connsiteX3" fmla="*/ 3728622 w 4394447"/>
              <a:gd name="connsiteY3" fmla="*/ 0 h 470516"/>
              <a:gd name="connsiteX4" fmla="*/ 4394447 w 4394447"/>
              <a:gd name="connsiteY4" fmla="*/ 470516 h 470516"/>
              <a:gd name="connsiteX0" fmla="*/ 0 w 4394447"/>
              <a:gd name="connsiteY0" fmla="*/ 366283 h 481693"/>
              <a:gd name="connsiteX1" fmla="*/ 346229 w 4394447"/>
              <a:gd name="connsiteY1" fmla="*/ 20054 h 481693"/>
              <a:gd name="connsiteX2" fmla="*/ 594804 w 4394447"/>
              <a:gd name="connsiteY2" fmla="*/ 11177 h 481693"/>
              <a:gd name="connsiteX3" fmla="*/ 2139075 w 4394447"/>
              <a:gd name="connsiteY3" fmla="*/ 0 h 481693"/>
              <a:gd name="connsiteX4" fmla="*/ 3728622 w 4394447"/>
              <a:gd name="connsiteY4" fmla="*/ 11177 h 481693"/>
              <a:gd name="connsiteX5" fmla="*/ 4394447 w 4394447"/>
              <a:gd name="connsiteY5" fmla="*/ 481693 h 481693"/>
              <a:gd name="connsiteX0" fmla="*/ 0 w 3728622"/>
              <a:gd name="connsiteY0" fmla="*/ 366283 h 366283"/>
              <a:gd name="connsiteX1" fmla="*/ 346229 w 3728622"/>
              <a:gd name="connsiteY1" fmla="*/ 20054 h 366283"/>
              <a:gd name="connsiteX2" fmla="*/ 594804 w 3728622"/>
              <a:gd name="connsiteY2" fmla="*/ 11177 h 366283"/>
              <a:gd name="connsiteX3" fmla="*/ 2139075 w 3728622"/>
              <a:gd name="connsiteY3" fmla="*/ 0 h 366283"/>
              <a:gd name="connsiteX4" fmla="*/ 3728622 w 3728622"/>
              <a:gd name="connsiteY4" fmla="*/ 11177 h 366283"/>
              <a:gd name="connsiteX0" fmla="*/ 0 w 2139075"/>
              <a:gd name="connsiteY0" fmla="*/ 366283 h 366283"/>
              <a:gd name="connsiteX1" fmla="*/ 346229 w 2139075"/>
              <a:gd name="connsiteY1" fmla="*/ 20054 h 366283"/>
              <a:gd name="connsiteX2" fmla="*/ 594804 w 2139075"/>
              <a:gd name="connsiteY2" fmla="*/ 11177 h 366283"/>
              <a:gd name="connsiteX3" fmla="*/ 2139075 w 2139075"/>
              <a:gd name="connsiteY3" fmla="*/ 0 h 366283"/>
            </a:gdLst>
            <a:ahLst/>
            <a:cxnLst>
              <a:cxn ang="0">
                <a:pos x="connsiteX0" y="connsiteY0"/>
              </a:cxn>
              <a:cxn ang="0">
                <a:pos x="connsiteX1" y="connsiteY1"/>
              </a:cxn>
              <a:cxn ang="0">
                <a:pos x="connsiteX2" y="connsiteY2"/>
              </a:cxn>
              <a:cxn ang="0">
                <a:pos x="connsiteX3" y="connsiteY3"/>
              </a:cxn>
            </a:cxnLst>
            <a:rect l="l" t="t" r="r" b="b"/>
            <a:pathLst>
              <a:path w="2139075" h="366283">
                <a:moveTo>
                  <a:pt x="0" y="366283"/>
                </a:moveTo>
                <a:lnTo>
                  <a:pt x="346229" y="20054"/>
                </a:lnTo>
                <a:cubicBezTo>
                  <a:pt x="429083" y="16986"/>
                  <a:pt x="511893" y="11177"/>
                  <a:pt x="594804" y="11177"/>
                </a:cubicBezTo>
                <a:lnTo>
                  <a:pt x="2139075" y="0"/>
                </a:lnTo>
              </a:path>
            </a:pathLst>
          </a:custGeom>
          <a:noFill/>
          <a:ln w="28575" algn="ctr">
            <a:solidFill>
              <a:srgbClr val="62B230"/>
            </a:solidFill>
            <a:round/>
            <a:headEnd type="none" w="med" len="med"/>
            <a:tailEnd type="none" w="med" len="med"/>
          </a:ln>
        </p:spPr>
        <p:txBody>
          <a:bodyPr wrap="square" rtlCol="0" anchor="ctr">
            <a:noAutofit/>
          </a:bodyPr>
          <a:lstStyle/>
          <a:p>
            <a:pPr algn="ctr" fontAlgn="ctr"/>
            <a:endParaRPr lang="en-US" altLang="zh-CN" dirty="0">
              <a:latin typeface="Huawei Sans" panose="020C0503030203020204" pitchFamily="34" charset="0"/>
            </a:endParaRPr>
          </a:p>
        </p:txBody>
      </p:sp>
      <p:sp>
        <p:nvSpPr>
          <p:cNvPr id="58" name="任意多边形 57"/>
          <p:cNvSpPr/>
          <p:nvPr/>
        </p:nvSpPr>
        <p:spPr>
          <a:xfrm>
            <a:off x="9547854" y="4137927"/>
            <a:ext cx="2124514" cy="481693"/>
          </a:xfrm>
          <a:custGeom>
            <a:avLst/>
            <a:gdLst>
              <a:gd name="connsiteX0" fmla="*/ 0 w 4394447"/>
              <a:gd name="connsiteY0" fmla="*/ 355106 h 470516"/>
              <a:gd name="connsiteX1" fmla="*/ 346229 w 4394447"/>
              <a:gd name="connsiteY1" fmla="*/ 8877 h 470516"/>
              <a:gd name="connsiteX2" fmla="*/ 594804 w 4394447"/>
              <a:gd name="connsiteY2" fmla="*/ 0 h 470516"/>
              <a:gd name="connsiteX3" fmla="*/ 3728622 w 4394447"/>
              <a:gd name="connsiteY3" fmla="*/ 0 h 470516"/>
              <a:gd name="connsiteX4" fmla="*/ 4394447 w 4394447"/>
              <a:gd name="connsiteY4" fmla="*/ 470516 h 470516"/>
              <a:gd name="connsiteX0" fmla="*/ 0 w 4394447"/>
              <a:gd name="connsiteY0" fmla="*/ 366283 h 481693"/>
              <a:gd name="connsiteX1" fmla="*/ 346229 w 4394447"/>
              <a:gd name="connsiteY1" fmla="*/ 20054 h 481693"/>
              <a:gd name="connsiteX2" fmla="*/ 594804 w 4394447"/>
              <a:gd name="connsiteY2" fmla="*/ 11177 h 481693"/>
              <a:gd name="connsiteX3" fmla="*/ 2139075 w 4394447"/>
              <a:gd name="connsiteY3" fmla="*/ 0 h 481693"/>
              <a:gd name="connsiteX4" fmla="*/ 3728622 w 4394447"/>
              <a:gd name="connsiteY4" fmla="*/ 11177 h 481693"/>
              <a:gd name="connsiteX5" fmla="*/ 4394447 w 4394447"/>
              <a:gd name="connsiteY5" fmla="*/ 481693 h 481693"/>
              <a:gd name="connsiteX0" fmla="*/ 0 w 4048218"/>
              <a:gd name="connsiteY0" fmla="*/ 20054 h 481693"/>
              <a:gd name="connsiteX1" fmla="*/ 248575 w 4048218"/>
              <a:gd name="connsiteY1" fmla="*/ 11177 h 481693"/>
              <a:gd name="connsiteX2" fmla="*/ 1792846 w 4048218"/>
              <a:gd name="connsiteY2" fmla="*/ 0 h 481693"/>
              <a:gd name="connsiteX3" fmla="*/ 3382393 w 4048218"/>
              <a:gd name="connsiteY3" fmla="*/ 11177 h 481693"/>
              <a:gd name="connsiteX4" fmla="*/ 4048218 w 4048218"/>
              <a:gd name="connsiteY4" fmla="*/ 481693 h 481693"/>
              <a:gd name="connsiteX0" fmla="*/ 0 w 3799643"/>
              <a:gd name="connsiteY0" fmla="*/ 11177 h 481693"/>
              <a:gd name="connsiteX1" fmla="*/ 1544271 w 3799643"/>
              <a:gd name="connsiteY1" fmla="*/ 0 h 481693"/>
              <a:gd name="connsiteX2" fmla="*/ 3133818 w 3799643"/>
              <a:gd name="connsiteY2" fmla="*/ 11177 h 481693"/>
              <a:gd name="connsiteX3" fmla="*/ 3799643 w 3799643"/>
              <a:gd name="connsiteY3" fmla="*/ 481693 h 481693"/>
              <a:gd name="connsiteX0" fmla="*/ 0 w 2255372"/>
              <a:gd name="connsiteY0" fmla="*/ 0 h 481693"/>
              <a:gd name="connsiteX1" fmla="*/ 1589547 w 2255372"/>
              <a:gd name="connsiteY1" fmla="*/ 11177 h 481693"/>
              <a:gd name="connsiteX2" fmla="*/ 2255372 w 2255372"/>
              <a:gd name="connsiteY2" fmla="*/ 481693 h 481693"/>
            </a:gdLst>
            <a:ahLst/>
            <a:cxnLst>
              <a:cxn ang="0">
                <a:pos x="connsiteX0" y="connsiteY0"/>
              </a:cxn>
              <a:cxn ang="0">
                <a:pos x="connsiteX1" y="connsiteY1"/>
              </a:cxn>
              <a:cxn ang="0">
                <a:pos x="connsiteX2" y="connsiteY2"/>
              </a:cxn>
            </a:cxnLst>
            <a:rect l="l" t="t" r="r" b="b"/>
            <a:pathLst>
              <a:path w="2255372" h="481693">
                <a:moveTo>
                  <a:pt x="0" y="0"/>
                </a:moveTo>
                <a:lnTo>
                  <a:pt x="1589547" y="11177"/>
                </a:lnTo>
                <a:lnTo>
                  <a:pt x="2255372" y="481693"/>
                </a:lnTo>
              </a:path>
            </a:pathLst>
          </a:custGeom>
          <a:noFill/>
          <a:ln w="28575" algn="ctr">
            <a:solidFill>
              <a:srgbClr val="62B230">
                <a:alpha val="41961"/>
              </a:srgbClr>
            </a:solidFill>
            <a:round/>
            <a:headEnd type="none" w="med" len="med"/>
            <a:tailEnd type="arrow" w="med" len="med"/>
          </a:ln>
        </p:spPr>
        <p:txBody>
          <a:bodyPr wrap="square" rtlCol="0" anchor="ctr">
            <a:noAutofit/>
          </a:bodyPr>
          <a:lstStyle/>
          <a:p>
            <a:pPr algn="ctr" fontAlgn="ctr"/>
            <a:endParaRPr lang="en-US" altLang="zh-CN" dirty="0">
              <a:latin typeface="Huawei Sans" panose="020C0503030203020204" pitchFamily="34" charset="0"/>
            </a:endParaRPr>
          </a:p>
        </p:txBody>
      </p:sp>
      <p:sp>
        <p:nvSpPr>
          <p:cNvPr id="59" name="任意多边形 58"/>
          <p:cNvSpPr/>
          <p:nvPr/>
        </p:nvSpPr>
        <p:spPr>
          <a:xfrm>
            <a:off x="9547854" y="4144485"/>
            <a:ext cx="2002739" cy="848230"/>
          </a:xfrm>
          <a:custGeom>
            <a:avLst/>
            <a:gdLst>
              <a:gd name="connsiteX0" fmla="*/ 0 w 2034540"/>
              <a:gd name="connsiteY0" fmla="*/ 0 h 1051560"/>
              <a:gd name="connsiteX1" fmla="*/ 0 w 2034540"/>
              <a:gd name="connsiteY1" fmla="*/ 1051560 h 1051560"/>
              <a:gd name="connsiteX2" fmla="*/ 1470660 w 2034540"/>
              <a:gd name="connsiteY2" fmla="*/ 1051560 h 1051560"/>
              <a:gd name="connsiteX3" fmla="*/ 2034540 w 2034540"/>
              <a:gd name="connsiteY3" fmla="*/ 678180 h 1051560"/>
              <a:gd name="connsiteX0" fmla="*/ 0 w 2141220"/>
              <a:gd name="connsiteY0" fmla="*/ 0 h 1051560"/>
              <a:gd name="connsiteX1" fmla="*/ 0 w 2141220"/>
              <a:gd name="connsiteY1" fmla="*/ 1051560 h 1051560"/>
              <a:gd name="connsiteX2" fmla="*/ 1470660 w 2141220"/>
              <a:gd name="connsiteY2" fmla="*/ 1051560 h 1051560"/>
              <a:gd name="connsiteX3" fmla="*/ 2141220 w 2141220"/>
              <a:gd name="connsiteY3" fmla="*/ 753753 h 1051560"/>
            </a:gdLst>
            <a:ahLst/>
            <a:cxnLst>
              <a:cxn ang="0">
                <a:pos x="connsiteX0" y="connsiteY0"/>
              </a:cxn>
              <a:cxn ang="0">
                <a:pos x="connsiteX1" y="connsiteY1"/>
              </a:cxn>
              <a:cxn ang="0">
                <a:pos x="connsiteX2" y="connsiteY2"/>
              </a:cxn>
              <a:cxn ang="0">
                <a:pos x="connsiteX3" y="connsiteY3"/>
              </a:cxn>
            </a:cxnLst>
            <a:rect l="l" t="t" r="r" b="b"/>
            <a:pathLst>
              <a:path w="2141220" h="1051560">
                <a:moveTo>
                  <a:pt x="0" y="0"/>
                </a:moveTo>
                <a:lnTo>
                  <a:pt x="0" y="1051560"/>
                </a:lnTo>
                <a:lnTo>
                  <a:pt x="1470660" y="1051560"/>
                </a:lnTo>
                <a:lnTo>
                  <a:pt x="2141220" y="753753"/>
                </a:lnTo>
              </a:path>
            </a:pathLst>
          </a:custGeom>
          <a:noFill/>
          <a:ln w="28575" algn="ctr">
            <a:solidFill>
              <a:srgbClr val="62B230"/>
            </a:solidFill>
            <a:round/>
            <a:headEnd type="none" w="med" len="med"/>
            <a:tailEnd type="arrow" w="med" len="med"/>
          </a:ln>
        </p:spPr>
        <p:txBody>
          <a:bodyPr wrap="square" rtlCol="0" anchor="ctr">
            <a:noAutofit/>
          </a:bodyPr>
          <a:lstStyle/>
          <a:p>
            <a:pPr algn="ctr" fontAlgn="ctr"/>
            <a:endParaRPr lang="en-US" altLang="zh-CN" dirty="0">
              <a:solidFill>
                <a:schemeClr val="tx1"/>
              </a:solidFill>
              <a:latin typeface="Huawei Sans" panose="020C0503030203020204" pitchFamily="34" charset="0"/>
            </a:endParaRPr>
          </a:p>
        </p:txBody>
      </p:sp>
      <p:sp>
        <p:nvSpPr>
          <p:cNvPr id="60" name="圆角矩形 59"/>
          <p:cNvSpPr/>
          <p:nvPr/>
        </p:nvSpPr>
        <p:spPr bwMode="gray">
          <a:xfrm>
            <a:off x="9698603" y="4446031"/>
            <a:ext cx="792000" cy="406625"/>
          </a:xfrm>
          <a:prstGeom prst="roundRect">
            <a:avLst/>
          </a:prstGeom>
          <a:solidFill>
            <a:srgbClr val="FF9999"/>
          </a:solidFill>
        </p:spPr>
        <p:txBody>
          <a:bodyPr wrap="square" lIns="0" rIns="0" anchor="ctr" anchorCtr="0">
            <a:noAutofit/>
          </a:bodyPr>
          <a:lstStyle/>
          <a:p>
            <a:pPr algn="ctr" fontAlgn="ctr"/>
            <a:r>
              <a:rPr lang="en-US" sz="1200" dirty="0">
                <a:solidFill>
                  <a:schemeClr val="bg1"/>
                </a:solidFill>
                <a:latin typeface="Huawei Sans" panose="020C0503030203020204" pitchFamily="34" charset="0"/>
                <a:cs typeface="Arial" panose="020B0604020202020204" pitchFamily="34" charset="0"/>
                <a:sym typeface="Huawei Sans" panose="020C0503030203020204" pitchFamily="34" charset="0"/>
              </a:rPr>
              <a:t>Link congestion</a:t>
            </a:r>
          </a:p>
        </p:txBody>
      </p:sp>
      <p:sp>
        <p:nvSpPr>
          <p:cNvPr id="3" name="任意多边形 2"/>
          <p:cNvSpPr/>
          <p:nvPr/>
        </p:nvSpPr>
        <p:spPr>
          <a:xfrm>
            <a:off x="7113885" y="3222288"/>
            <a:ext cx="3048000" cy="1079035"/>
          </a:xfrm>
          <a:custGeom>
            <a:avLst/>
            <a:gdLst>
              <a:gd name="connsiteX0" fmla="*/ 0 w 3048000"/>
              <a:gd name="connsiteY0" fmla="*/ 0 h 683173"/>
              <a:gd name="connsiteX1" fmla="*/ 3048000 w 3048000"/>
              <a:gd name="connsiteY1" fmla="*/ 0 h 683173"/>
              <a:gd name="connsiteX2" fmla="*/ 3048000 w 3048000"/>
              <a:gd name="connsiteY2" fmla="*/ 683173 h 683173"/>
            </a:gdLst>
            <a:ahLst/>
            <a:cxnLst>
              <a:cxn ang="0">
                <a:pos x="connsiteX0" y="connsiteY0"/>
              </a:cxn>
              <a:cxn ang="0">
                <a:pos x="connsiteX1" y="connsiteY1"/>
              </a:cxn>
              <a:cxn ang="0">
                <a:pos x="connsiteX2" y="connsiteY2"/>
              </a:cxn>
            </a:cxnLst>
            <a:rect l="l" t="t" r="r" b="b"/>
            <a:pathLst>
              <a:path w="3048000" h="683173">
                <a:moveTo>
                  <a:pt x="0" y="0"/>
                </a:moveTo>
                <a:lnTo>
                  <a:pt x="3048000" y="0"/>
                </a:lnTo>
                <a:lnTo>
                  <a:pt x="3048000" y="683173"/>
                </a:lnTo>
              </a:path>
            </a:pathLst>
          </a:custGeom>
          <a:noFill/>
          <a:ln w="28575">
            <a:solidFill>
              <a:srgbClr val="C7000B"/>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2" name="文本占位符 3"/>
          <p:cNvSpPr txBox="1">
            <a:spLocks/>
          </p:cNvSpPr>
          <p:nvPr/>
        </p:nvSpPr>
        <p:spPr>
          <a:xfrm>
            <a:off x="7113886" y="3204504"/>
            <a:ext cx="2870910" cy="661342"/>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00000"/>
              </a:lnSpc>
              <a:buNone/>
            </a:pPr>
            <a:r>
              <a:rPr lang="en-US" sz="1400" dirty="0">
                <a:latin typeface="Huawei Sans" panose="020C0503030203020204" pitchFamily="34" charset="0"/>
              </a:rPr>
              <a:t>The administrator manually performs local optimization after finding that a link is congested.</a:t>
            </a:r>
          </a:p>
        </p:txBody>
      </p:sp>
      <p:sp>
        <p:nvSpPr>
          <p:cNvPr id="42" name="warning_94911"/>
          <p:cNvSpPr>
            <a:spLocks/>
          </p:cNvSpPr>
          <p:nvPr/>
        </p:nvSpPr>
        <p:spPr bwMode="auto">
          <a:xfrm>
            <a:off x="667499" y="3456434"/>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9405576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Network Optimization</a:t>
            </a:r>
            <a:endParaRPr lang="en-US" dirty="0"/>
          </a:p>
        </p:txBody>
      </p:sp>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grpSp>
        <p:nvGrpSpPr>
          <p:cNvPr id="12" name="组合 11"/>
          <p:cNvGrpSpPr/>
          <p:nvPr/>
        </p:nvGrpSpPr>
        <p:grpSpPr>
          <a:xfrm>
            <a:off x="594494" y="5297131"/>
            <a:ext cx="360000" cy="360000"/>
            <a:chOff x="8645353" y="1253075"/>
            <a:chExt cx="532084" cy="532082"/>
          </a:xfrm>
        </p:grpSpPr>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34" name="文本占位符 3"/>
          <p:cNvSpPr txBox="1">
            <a:spLocks/>
          </p:cNvSpPr>
          <p:nvPr/>
        </p:nvSpPr>
        <p:spPr>
          <a:xfrm>
            <a:off x="3018572" y="1010052"/>
            <a:ext cx="8730516" cy="1056720"/>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If a link or node is faulty, you can use the Network Path Navigator app to ensure L3VPN service continuity through network optimization. After selecting a faulty link, you can view tunnels carried over the link and schedule the bearer tunnel of the L3VPN service to another link.</a:t>
            </a:r>
          </a:p>
          <a:p>
            <a:pPr>
              <a:lnSpc>
                <a:spcPct val="100000"/>
              </a:lnSpc>
            </a:pPr>
            <a:endParaRPr lang="en-US" altLang="zh-CN" sz="1600" dirty="0">
              <a:latin typeface="Huawei Sans" panose="020C0503030203020204" pitchFamily="34" charset="0"/>
            </a:endParaRP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96597" y="3716338"/>
            <a:ext cx="1054096" cy="1054096"/>
          </a:xfrm>
          <a:prstGeom prst="rect">
            <a:avLst/>
          </a:prstGeom>
        </p:spPr>
      </p:pic>
      <p:grpSp>
        <p:nvGrpSpPr>
          <p:cNvPr id="37" name="组合 36"/>
          <p:cNvGrpSpPr/>
          <p:nvPr/>
        </p:nvGrpSpPr>
        <p:grpSpPr bwMode="gray">
          <a:xfrm rot="5400000" flipV="1">
            <a:off x="1999328" y="3784583"/>
            <a:ext cx="3656228" cy="725409"/>
            <a:chOff x="-922741" y="4190496"/>
            <a:chExt cx="3527788" cy="1368203"/>
          </a:xfrm>
        </p:grpSpPr>
        <p:sp>
          <p:nvSpPr>
            <p:cNvPr id="38" name="梯形 37"/>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梯形 39"/>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40"/>
          <p:cNvSpPr/>
          <p:nvPr/>
        </p:nvSpPr>
        <p:spPr bwMode="gray">
          <a:xfrm>
            <a:off x="2199725" y="3049271"/>
            <a:ext cx="1847840" cy="738664"/>
          </a:xfrm>
          <a:prstGeom prst="rect">
            <a:avLst/>
          </a:prstGeom>
          <a:noFill/>
          <a:ln>
            <a:noFill/>
          </a:ln>
          <a:effectLst/>
        </p:spPr>
        <p:txBody>
          <a:bodyPr vert="horz" wrap="square">
            <a:noAutofit/>
          </a:bodyPr>
          <a:lstStyle/>
          <a:p>
            <a:pPr algn="ctr" fontAlgn="ct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Manually performing local optimization</a:t>
            </a:r>
          </a:p>
        </p:txBody>
      </p:sp>
      <p:pic>
        <p:nvPicPr>
          <p:cNvPr id="30" name="图片 29"/>
          <p:cNvPicPr>
            <a:picLocks/>
          </p:cNvPicPr>
          <p:nvPr/>
        </p:nvPicPr>
        <p:blipFill>
          <a:blip r:embed="rId4"/>
          <a:stretch>
            <a:fillRect/>
          </a:stretch>
        </p:blipFill>
        <p:spPr>
          <a:xfrm>
            <a:off x="4348605" y="2319173"/>
            <a:ext cx="7201025" cy="3656228"/>
          </a:xfrm>
          <a:prstGeom prst="rect">
            <a:avLst/>
          </a:prstGeom>
          <a:ln w="12700">
            <a:solidFill>
              <a:schemeClr val="bg1">
                <a:lumMod val="85000"/>
              </a:schemeClr>
            </a:solidFill>
          </a:ln>
        </p:spPr>
      </p:pic>
    </p:spTree>
    <p:extLst>
      <p:ext uri="{BB962C8B-B14F-4D97-AF65-F5344CB8AC3E}">
        <p14:creationId xmlns:p14="http://schemas.microsoft.com/office/powerpoint/2010/main" val="4839765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梯形 69"/>
          <p:cNvSpPr/>
          <p:nvPr/>
        </p:nvSpPr>
        <p:spPr>
          <a:xfrm>
            <a:off x="3189870" y="4969558"/>
            <a:ext cx="7740889" cy="661945"/>
          </a:xfrm>
          <a:prstGeom prst="trapezoid">
            <a:avLst>
              <a:gd name="adj" fmla="val 75739"/>
            </a:avLst>
          </a:prstGeom>
          <a:gradFill flip="none" rotWithShape="1">
            <a:gsLst>
              <a:gs pos="0">
                <a:schemeClr val="bg1"/>
              </a:gs>
              <a:gs pos="100000">
                <a:srgbClr val="00B0F0">
                  <a:alpha val="26000"/>
                </a:srgbClr>
              </a:gs>
            </a:gsLst>
            <a:lin ang="5400000" scaled="1"/>
            <a:tileRect/>
          </a:gradFill>
          <a:ln>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Maintenance Window (1)</a:t>
            </a:r>
            <a:endParaRPr lang="en-US" dirty="0"/>
          </a:p>
        </p:txBody>
      </p:sp>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594494" y="529713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703471" y="5410102"/>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34" name="文本占位符 3"/>
          <p:cNvSpPr txBox="1">
            <a:spLocks/>
          </p:cNvSpPr>
          <p:nvPr/>
        </p:nvSpPr>
        <p:spPr>
          <a:xfrm>
            <a:off x="2421047" y="944563"/>
            <a:ext cx="9328040" cy="214933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The faulty node needs troubleshooting. If a device needs to be replaced, you can use the maintenance window function to ensure that services automatically bypass the target node during device replacement and service paths are automatically recomputed after device replacement. This allows the new device to take over service forwarding.</a:t>
            </a:r>
          </a:p>
          <a:p>
            <a:pPr>
              <a:lnSpc>
                <a:spcPct val="100000"/>
              </a:lnSpc>
            </a:pPr>
            <a:r>
              <a:rPr lang="en-US" sz="1600" dirty="0">
                <a:latin typeface="Huawei Sans" panose="020C0503030203020204" pitchFamily="34" charset="0"/>
              </a:rPr>
              <a:t>The Network Path Navigation app allows you to configure maintenance policies for NEs and links. After the maintenance starts, the system generates new service tunnel paths that bypass the maintained devices and links. After the maintenance is complete, the system performs path computation for traffic optimization.</a:t>
            </a:r>
          </a:p>
          <a:p>
            <a:pPr>
              <a:lnSpc>
                <a:spcPct val="100000"/>
              </a:lnSpc>
            </a:pPr>
            <a:endParaRPr lang="en-US" altLang="zh-CN" sz="1600" dirty="0">
              <a:latin typeface="Huawei Sans" panose="020C0503030203020204" pitchFamily="34" charset="0"/>
            </a:endParaRPr>
          </a:p>
          <a:p>
            <a:pPr>
              <a:lnSpc>
                <a:spcPct val="100000"/>
              </a:lnSpc>
            </a:pPr>
            <a:endParaRPr lang="en-US" altLang="zh-CN" sz="1600" dirty="0">
              <a:latin typeface="Huawei Sans" panose="020C0503030203020204" pitchFamily="34" charset="0"/>
            </a:endParaRPr>
          </a:p>
        </p:txBody>
      </p:sp>
      <p:cxnSp>
        <p:nvCxnSpPr>
          <p:cNvPr id="32" name="直接连接符 31"/>
          <p:cNvCxnSpPr>
            <a:stCxn id="43" idx="3"/>
            <a:endCxn id="49" idx="1"/>
          </p:cNvCxnSpPr>
          <p:nvPr/>
        </p:nvCxnSpPr>
        <p:spPr bwMode="gray">
          <a:xfrm>
            <a:off x="4088892" y="3757890"/>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45" idx="3"/>
            <a:endCxn id="46" idx="1"/>
          </p:cNvCxnSpPr>
          <p:nvPr/>
        </p:nvCxnSpPr>
        <p:spPr bwMode="gray">
          <a:xfrm>
            <a:off x="4088892" y="4601245"/>
            <a:ext cx="214356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4" idx="2"/>
            <a:endCxn id="46" idx="0"/>
          </p:cNvCxnSpPr>
          <p:nvPr/>
        </p:nvCxnSpPr>
        <p:spPr bwMode="gray">
          <a:xfrm>
            <a:off x="6460543"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3" name="图片 42" descr="02.png"/>
          <p:cNvPicPr>
            <a:picLocks/>
          </p:cNvPicPr>
          <p:nvPr/>
        </p:nvPicPr>
        <p:blipFill>
          <a:blip r:embed="rId3" cstate="print"/>
          <a:stretch>
            <a:fillRect/>
          </a:stretch>
        </p:blipFill>
        <p:spPr>
          <a:xfrm>
            <a:off x="3632721" y="3571342"/>
            <a:ext cx="456171" cy="373095"/>
          </a:xfrm>
          <a:prstGeom prst="rect">
            <a:avLst/>
          </a:prstGeom>
        </p:spPr>
      </p:pic>
      <p:pic>
        <p:nvPicPr>
          <p:cNvPr id="44" name="图片 43" descr="02.png"/>
          <p:cNvPicPr>
            <a:picLocks/>
          </p:cNvPicPr>
          <p:nvPr/>
        </p:nvPicPr>
        <p:blipFill>
          <a:blip r:embed="rId3" cstate="print"/>
          <a:stretch>
            <a:fillRect/>
          </a:stretch>
        </p:blipFill>
        <p:spPr>
          <a:xfrm>
            <a:off x="6232457" y="3571342"/>
            <a:ext cx="456171" cy="373095"/>
          </a:xfrm>
          <a:prstGeom prst="rect">
            <a:avLst/>
          </a:prstGeom>
        </p:spPr>
      </p:pic>
      <p:pic>
        <p:nvPicPr>
          <p:cNvPr id="45" name="图片 44" descr="02.png"/>
          <p:cNvPicPr>
            <a:picLocks/>
          </p:cNvPicPr>
          <p:nvPr/>
        </p:nvPicPr>
        <p:blipFill>
          <a:blip r:embed="rId3" cstate="print"/>
          <a:stretch>
            <a:fillRect/>
          </a:stretch>
        </p:blipFill>
        <p:spPr>
          <a:xfrm>
            <a:off x="3632721" y="4414697"/>
            <a:ext cx="456171" cy="373095"/>
          </a:xfrm>
          <a:prstGeom prst="rect">
            <a:avLst/>
          </a:prstGeom>
        </p:spPr>
      </p:pic>
      <p:pic>
        <p:nvPicPr>
          <p:cNvPr id="46" name="图片 45" descr="02.png"/>
          <p:cNvPicPr>
            <a:picLocks/>
          </p:cNvPicPr>
          <p:nvPr/>
        </p:nvPicPr>
        <p:blipFill>
          <a:blip r:embed="rId3" cstate="print"/>
          <a:stretch>
            <a:fillRect/>
          </a:stretch>
        </p:blipFill>
        <p:spPr>
          <a:xfrm>
            <a:off x="6232457" y="4414697"/>
            <a:ext cx="456171" cy="373095"/>
          </a:xfrm>
          <a:prstGeom prst="rect">
            <a:avLst/>
          </a:prstGeom>
        </p:spPr>
      </p:pic>
      <p:cxnSp>
        <p:nvCxnSpPr>
          <p:cNvPr id="47" name="直接连接符 46"/>
          <p:cNvCxnSpPr>
            <a:stCxn id="43" idx="2"/>
            <a:endCxn id="45" idx="0"/>
          </p:cNvCxnSpPr>
          <p:nvPr/>
        </p:nvCxnSpPr>
        <p:spPr bwMode="gray">
          <a:xfrm>
            <a:off x="3860807"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9" idx="2"/>
            <a:endCxn id="50" idx="0"/>
          </p:cNvCxnSpPr>
          <p:nvPr/>
        </p:nvCxnSpPr>
        <p:spPr bwMode="gray">
          <a:xfrm>
            <a:off x="5160675"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9" name="图片 48" descr="02.png"/>
          <p:cNvPicPr>
            <a:picLocks/>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4932589" y="3571342"/>
            <a:ext cx="456171" cy="373095"/>
          </a:xfrm>
          <a:prstGeom prst="rect">
            <a:avLst/>
          </a:prstGeom>
        </p:spPr>
      </p:pic>
      <p:pic>
        <p:nvPicPr>
          <p:cNvPr id="50" name="图片 49" descr="02.png"/>
          <p:cNvPicPr>
            <a:picLocks/>
          </p:cNvPicPr>
          <p:nvPr/>
        </p:nvPicPr>
        <p:blipFill>
          <a:blip r:embed="rId3" cstate="print"/>
          <a:stretch>
            <a:fillRect/>
          </a:stretch>
        </p:blipFill>
        <p:spPr>
          <a:xfrm>
            <a:off x="4932589" y="4414697"/>
            <a:ext cx="456171" cy="373095"/>
          </a:xfrm>
          <a:prstGeom prst="rect">
            <a:avLst/>
          </a:prstGeom>
        </p:spPr>
      </p:pic>
      <p:cxnSp>
        <p:nvCxnSpPr>
          <p:cNvPr id="51" name="直接连接符 50"/>
          <p:cNvCxnSpPr>
            <a:stCxn id="49" idx="3"/>
            <a:endCxn id="44" idx="1"/>
          </p:cNvCxnSpPr>
          <p:nvPr/>
        </p:nvCxnSpPr>
        <p:spPr bwMode="gray">
          <a:xfrm>
            <a:off x="5388760" y="3757890"/>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5" idx="3"/>
          </p:cNvCxnSpPr>
          <p:nvPr/>
        </p:nvCxnSpPr>
        <p:spPr bwMode="gray">
          <a:xfrm>
            <a:off x="7858032" y="3757890"/>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7" idx="3"/>
            <a:endCxn id="58" idx="1"/>
          </p:cNvCxnSpPr>
          <p:nvPr/>
        </p:nvCxnSpPr>
        <p:spPr bwMode="gray">
          <a:xfrm>
            <a:off x="7858032" y="4601245"/>
            <a:ext cx="214356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6" idx="2"/>
            <a:endCxn id="58" idx="0"/>
          </p:cNvCxnSpPr>
          <p:nvPr/>
        </p:nvCxnSpPr>
        <p:spPr bwMode="gray">
          <a:xfrm>
            <a:off x="10229683"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5" name="图片 54" descr="02.png"/>
          <p:cNvPicPr>
            <a:picLocks/>
          </p:cNvPicPr>
          <p:nvPr/>
        </p:nvPicPr>
        <p:blipFill>
          <a:blip r:embed="rId3" cstate="print"/>
          <a:stretch>
            <a:fillRect/>
          </a:stretch>
        </p:blipFill>
        <p:spPr>
          <a:xfrm>
            <a:off x="7401861" y="3571342"/>
            <a:ext cx="456171" cy="373095"/>
          </a:xfrm>
          <a:prstGeom prst="rect">
            <a:avLst/>
          </a:prstGeom>
        </p:spPr>
      </p:pic>
      <p:pic>
        <p:nvPicPr>
          <p:cNvPr id="56" name="图片 55" descr="02.png"/>
          <p:cNvPicPr>
            <a:picLocks/>
          </p:cNvPicPr>
          <p:nvPr/>
        </p:nvPicPr>
        <p:blipFill>
          <a:blip r:embed="rId3" cstate="print"/>
          <a:stretch>
            <a:fillRect/>
          </a:stretch>
        </p:blipFill>
        <p:spPr>
          <a:xfrm>
            <a:off x="10001597" y="3571342"/>
            <a:ext cx="456171" cy="373095"/>
          </a:xfrm>
          <a:prstGeom prst="rect">
            <a:avLst/>
          </a:prstGeom>
        </p:spPr>
      </p:pic>
      <p:pic>
        <p:nvPicPr>
          <p:cNvPr id="57" name="图片 56" descr="02.png"/>
          <p:cNvPicPr>
            <a:picLocks/>
          </p:cNvPicPr>
          <p:nvPr/>
        </p:nvPicPr>
        <p:blipFill>
          <a:blip r:embed="rId3" cstate="print"/>
          <a:stretch>
            <a:fillRect/>
          </a:stretch>
        </p:blipFill>
        <p:spPr>
          <a:xfrm>
            <a:off x="7401861" y="4414697"/>
            <a:ext cx="456171" cy="373095"/>
          </a:xfrm>
          <a:prstGeom prst="rect">
            <a:avLst/>
          </a:prstGeom>
        </p:spPr>
      </p:pic>
      <p:pic>
        <p:nvPicPr>
          <p:cNvPr id="58" name="图片 57" descr="02.png"/>
          <p:cNvPicPr>
            <a:picLocks/>
          </p:cNvPicPr>
          <p:nvPr/>
        </p:nvPicPr>
        <p:blipFill>
          <a:blip r:embed="rId3" cstate="print"/>
          <a:stretch>
            <a:fillRect/>
          </a:stretch>
        </p:blipFill>
        <p:spPr>
          <a:xfrm>
            <a:off x="10001597" y="4414697"/>
            <a:ext cx="456171" cy="373095"/>
          </a:xfrm>
          <a:prstGeom prst="rect">
            <a:avLst/>
          </a:prstGeom>
        </p:spPr>
      </p:pic>
      <p:cxnSp>
        <p:nvCxnSpPr>
          <p:cNvPr id="59" name="直接连接符 58"/>
          <p:cNvCxnSpPr>
            <a:stCxn id="55" idx="2"/>
            <a:endCxn id="57" idx="0"/>
          </p:cNvCxnSpPr>
          <p:nvPr/>
        </p:nvCxnSpPr>
        <p:spPr bwMode="gray">
          <a:xfrm>
            <a:off x="7629947"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61" idx="0"/>
          </p:cNvCxnSpPr>
          <p:nvPr/>
        </p:nvCxnSpPr>
        <p:spPr bwMode="gray">
          <a:xfrm>
            <a:off x="8929815" y="3944437"/>
            <a:ext cx="0" cy="470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1" name="图片 60" descr="02.png"/>
          <p:cNvPicPr>
            <a:picLocks/>
          </p:cNvPicPr>
          <p:nvPr/>
        </p:nvPicPr>
        <p:blipFill>
          <a:blip r:embed="rId3" cstate="print"/>
          <a:stretch>
            <a:fillRect/>
          </a:stretch>
        </p:blipFill>
        <p:spPr>
          <a:xfrm>
            <a:off x="8701729" y="4414697"/>
            <a:ext cx="456171" cy="373095"/>
          </a:xfrm>
          <a:prstGeom prst="rect">
            <a:avLst/>
          </a:prstGeom>
        </p:spPr>
      </p:pic>
      <p:cxnSp>
        <p:nvCxnSpPr>
          <p:cNvPr id="62" name="直接连接符 61"/>
          <p:cNvCxnSpPr>
            <a:endCxn id="56" idx="1"/>
          </p:cNvCxnSpPr>
          <p:nvPr/>
        </p:nvCxnSpPr>
        <p:spPr bwMode="gray">
          <a:xfrm>
            <a:off x="9157900" y="3757890"/>
            <a:ext cx="8436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3" name="图片 62" descr="02.png"/>
          <p:cNvPicPr>
            <a:picLocks/>
          </p:cNvPicPr>
          <p:nvPr/>
        </p:nvPicPr>
        <p:blipFill>
          <a:blip r:embed="rId3" cstate="print"/>
          <a:stretch>
            <a:fillRect/>
          </a:stretch>
        </p:blipFill>
        <p:spPr>
          <a:xfrm>
            <a:off x="8701729" y="3571342"/>
            <a:ext cx="456171" cy="373095"/>
          </a:xfrm>
          <a:prstGeom prst="rect">
            <a:avLst/>
          </a:prstGeom>
        </p:spPr>
      </p:pic>
      <p:sp>
        <p:nvSpPr>
          <p:cNvPr id="64" name="任意多边形 63"/>
          <p:cNvSpPr/>
          <p:nvPr/>
        </p:nvSpPr>
        <p:spPr>
          <a:xfrm>
            <a:off x="7434904" y="3671353"/>
            <a:ext cx="2533650" cy="720144"/>
          </a:xfrm>
          <a:custGeom>
            <a:avLst/>
            <a:gdLst>
              <a:gd name="connsiteX0" fmla="*/ 0 w 2533650"/>
              <a:gd name="connsiteY0" fmla="*/ 664235 h 720144"/>
              <a:gd name="connsiteX1" fmla="*/ 1247775 w 2533650"/>
              <a:gd name="connsiteY1" fmla="*/ 664235 h 720144"/>
              <a:gd name="connsiteX2" fmla="*/ 1657350 w 2533650"/>
              <a:gd name="connsiteY2" fmla="*/ 83210 h 720144"/>
              <a:gd name="connsiteX3" fmla="*/ 2533650 w 2533650"/>
              <a:gd name="connsiteY3" fmla="*/ 16535 h 720144"/>
            </a:gdLst>
            <a:ahLst/>
            <a:cxnLst>
              <a:cxn ang="0">
                <a:pos x="connsiteX0" y="connsiteY0"/>
              </a:cxn>
              <a:cxn ang="0">
                <a:pos x="connsiteX1" y="connsiteY1"/>
              </a:cxn>
              <a:cxn ang="0">
                <a:pos x="connsiteX2" y="connsiteY2"/>
              </a:cxn>
              <a:cxn ang="0">
                <a:pos x="connsiteX3" y="connsiteY3"/>
              </a:cxn>
            </a:cxnLst>
            <a:rect l="l" t="t" r="r" b="b"/>
            <a:pathLst>
              <a:path w="2533650" h="720144">
                <a:moveTo>
                  <a:pt x="0" y="664235"/>
                </a:moveTo>
                <a:cubicBezTo>
                  <a:pt x="485775" y="712654"/>
                  <a:pt x="971550" y="761073"/>
                  <a:pt x="1247775" y="664235"/>
                </a:cubicBezTo>
                <a:cubicBezTo>
                  <a:pt x="1524000" y="567397"/>
                  <a:pt x="1443037" y="191160"/>
                  <a:pt x="1657350" y="83210"/>
                </a:cubicBezTo>
                <a:cubicBezTo>
                  <a:pt x="1871663" y="-24740"/>
                  <a:pt x="2202656" y="-4103"/>
                  <a:pt x="2533650" y="16535"/>
                </a:cubicBezTo>
              </a:path>
            </a:pathLst>
          </a:custGeom>
          <a:noFill/>
          <a:ln w="28575" cap="flat" cmpd="sng" algn="ctr">
            <a:solidFill>
              <a:srgbClr val="62B230"/>
            </a:solidFill>
            <a:prstDash val="solid"/>
            <a:miter lim="800000"/>
            <a:headEnd type="none" w="med" len="med"/>
            <a:tailEnd type="triangle" w="med" len="med"/>
          </a:ln>
          <a:effectLst/>
        </p:spPr>
        <p:txBody>
          <a:bodyPr wrap="square" rtlCol="0" anchor="ctr">
            <a:noAutofit/>
          </a:bodyPr>
          <a:lstStyle/>
          <a:p>
            <a:pPr algn="ctr" defTabSz="1219170" fontAlgn="ctr"/>
            <a:endParaRPr lang="en-US" altLang="zh-CN" sz="2400" kern="0" dirty="0">
              <a:solidFill>
                <a:prstClr val="white"/>
              </a:solidFill>
              <a:latin typeface="Huawei Sans" panose="020C0503030203020204" pitchFamily="34" charset="0"/>
              <a:ea typeface="方正兰亭黑简体" panose="02000000000000000000" pitchFamily="2" charset="-122"/>
            </a:endParaRPr>
          </a:p>
        </p:txBody>
      </p:sp>
      <p:sp>
        <p:nvSpPr>
          <p:cNvPr id="65" name="任意多边形 64"/>
          <p:cNvSpPr/>
          <p:nvPr/>
        </p:nvSpPr>
        <p:spPr>
          <a:xfrm>
            <a:off x="3644133" y="3994396"/>
            <a:ext cx="2760581" cy="397102"/>
          </a:xfrm>
          <a:custGeom>
            <a:avLst/>
            <a:gdLst>
              <a:gd name="connsiteX0" fmla="*/ 0 w 2760581"/>
              <a:gd name="connsiteY0" fmla="*/ 428625 h 455759"/>
              <a:gd name="connsiteX1" fmla="*/ 2352675 w 2760581"/>
              <a:gd name="connsiteY1" fmla="*/ 409575 h 455759"/>
              <a:gd name="connsiteX2" fmla="*/ 2743200 w 2760581"/>
              <a:gd name="connsiteY2" fmla="*/ 0 h 455759"/>
            </a:gdLst>
            <a:ahLst/>
            <a:cxnLst>
              <a:cxn ang="0">
                <a:pos x="connsiteX0" y="connsiteY0"/>
              </a:cxn>
              <a:cxn ang="0">
                <a:pos x="connsiteX1" y="connsiteY1"/>
              </a:cxn>
              <a:cxn ang="0">
                <a:pos x="connsiteX2" y="connsiteY2"/>
              </a:cxn>
            </a:cxnLst>
            <a:rect l="l" t="t" r="r" b="b"/>
            <a:pathLst>
              <a:path w="2760581" h="455759">
                <a:moveTo>
                  <a:pt x="0" y="428625"/>
                </a:moveTo>
                <a:cubicBezTo>
                  <a:pt x="947737" y="454818"/>
                  <a:pt x="1895475" y="481012"/>
                  <a:pt x="2352675" y="409575"/>
                </a:cubicBezTo>
                <a:cubicBezTo>
                  <a:pt x="2809875" y="338138"/>
                  <a:pt x="2776537" y="169069"/>
                  <a:pt x="2743200" y="0"/>
                </a:cubicBezTo>
              </a:path>
            </a:pathLst>
          </a:custGeom>
          <a:noFill/>
          <a:ln w="28575" cap="flat" cmpd="sng" algn="ctr">
            <a:solidFill>
              <a:srgbClr val="EC7061"/>
            </a:solidFill>
            <a:prstDash val="solid"/>
            <a:miter lim="800000"/>
            <a:headEnd type="none" w="med" len="med"/>
            <a:tailEnd type="triangle" w="med" len="med"/>
          </a:ln>
          <a:effectLst/>
        </p:spPr>
        <p:txBody>
          <a:bodyPr wrap="square" rtlCol="0" anchor="ctr">
            <a:noAutofit/>
          </a:bodyPr>
          <a:lstStyle/>
          <a:p>
            <a:pPr algn="ctr" defTabSz="1219170" fontAlgn="ctr"/>
            <a:endParaRPr lang="en-US" altLang="zh-CN" sz="2400" kern="0" dirty="0">
              <a:solidFill>
                <a:prstClr val="white"/>
              </a:solidFill>
              <a:latin typeface="Huawei Sans" panose="020C0503030203020204" pitchFamily="34" charset="0"/>
              <a:ea typeface="方正兰亭黑简体" panose="02000000000000000000" pitchFamily="2" charset="-122"/>
            </a:endParaRPr>
          </a:p>
        </p:txBody>
      </p:sp>
      <p:sp>
        <p:nvSpPr>
          <p:cNvPr id="66" name="Right Arrow 158"/>
          <p:cNvSpPr/>
          <p:nvPr/>
        </p:nvSpPr>
        <p:spPr bwMode="gray">
          <a:xfrm>
            <a:off x="6760546" y="4014222"/>
            <a:ext cx="45773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75"/>
          <p:cNvSpPr/>
          <p:nvPr/>
        </p:nvSpPr>
        <p:spPr bwMode="gray">
          <a:xfrm>
            <a:off x="3632720" y="4966055"/>
            <a:ext cx="3055907" cy="496628"/>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Under maintenance</a:t>
            </a:r>
          </a:p>
        </p:txBody>
      </p:sp>
      <p:sp>
        <p:nvSpPr>
          <p:cNvPr id="68" name="圆角矩形 75"/>
          <p:cNvSpPr/>
          <p:nvPr/>
        </p:nvSpPr>
        <p:spPr bwMode="gray">
          <a:xfrm>
            <a:off x="7061704" y="4966055"/>
            <a:ext cx="3594226" cy="496628"/>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Path computation for traffic optimization after maintenance is complete</a:t>
            </a:r>
          </a:p>
        </p:txBody>
      </p:sp>
      <p:pic>
        <p:nvPicPr>
          <p:cNvPr id="69" name="图片 68"/>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627092" y="5392995"/>
            <a:ext cx="724645" cy="724645"/>
          </a:xfrm>
          <a:prstGeom prst="rect">
            <a:avLst/>
          </a:prstGeom>
        </p:spPr>
      </p:pic>
    </p:spTree>
    <p:extLst>
      <p:ext uri="{BB962C8B-B14F-4D97-AF65-F5344CB8AC3E}">
        <p14:creationId xmlns:p14="http://schemas.microsoft.com/office/powerpoint/2010/main" val="142417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buFont typeface="Wingdings" panose="05000000000000000000" pitchFamily="2" charset="2"/>
              <a:buChar char="l"/>
            </a:pPr>
            <a:r>
              <a:rPr lang="en-US" dirty="0" smtClean="0"/>
              <a:t>Upon completion of this course, you will be able to:</a:t>
            </a:r>
          </a:p>
          <a:p>
            <a:pPr lvl="1"/>
            <a:r>
              <a:rPr lang="en-US" dirty="0" smtClean="0">
                <a:sym typeface="Huawei Sans" panose="020C0503030203020204" pitchFamily="34" charset="0"/>
              </a:rPr>
              <a:t>Describe the iMaster NCE-IP architecture.</a:t>
            </a:r>
          </a:p>
          <a:p>
            <a:pPr lvl="1"/>
            <a:r>
              <a:rPr lang="en-US" dirty="0" smtClean="0">
                <a:sym typeface="Huawei Sans" panose="020C0503030203020204" pitchFamily="34" charset="0"/>
              </a:rPr>
              <a:t>Describe the basic troubleshooting process.</a:t>
            </a:r>
          </a:p>
          <a:p>
            <a:pPr lvl="1"/>
            <a:r>
              <a:rPr lang="en-US" dirty="0" smtClean="0">
                <a:sym typeface="Huawei Sans" panose="020C0503030203020204" pitchFamily="34" charset="0"/>
              </a:rPr>
              <a:t>Use the controller for routine O&amp;M.</a:t>
            </a:r>
          </a:p>
          <a:p>
            <a:pPr lvl="1"/>
            <a:endParaRPr lang="en-US" altLang="zh-CN" dirty="0" smtClean="0">
              <a:sym typeface="Huawei Sans" panose="020C0503030203020204" pitchFamily="34" charset="0"/>
            </a:endParaRPr>
          </a:p>
          <a:p>
            <a:pPr lvl="1"/>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427287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Maintenance Window (2)</a:t>
            </a:r>
            <a:endParaRPr lang="en-US" dirty="0"/>
          </a:p>
        </p:txBody>
      </p:sp>
      <p:sp>
        <p:nvSpPr>
          <p:cNvPr id="4" name="isḻïḑe">
            <a:extLst>
              <a:ext uri="{FF2B5EF4-FFF2-40B4-BE49-F238E27FC236}">
                <a16:creationId xmlns="" xmlns:a16="http://schemas.microsoft.com/office/drawing/2014/main" id="{24CBC826-002E-4B71-8291-B729E4BED0E3}"/>
              </a:ext>
            </a:extLst>
          </p:cNvPr>
          <p:cNvSpPr txBox="1"/>
          <p:nvPr/>
        </p:nvSpPr>
        <p:spPr bwMode="auto">
          <a:xfrm>
            <a:off x="946111" y="143661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0" dirty="0">
                <a:solidFill>
                  <a:schemeClr val="bg1">
                    <a:lumMod val="65000"/>
                  </a:schemeClr>
                </a:solidFill>
                <a:latin typeface="Huawei Sans" panose="020C0503030203020204" pitchFamily="34" charset="0"/>
              </a:rPr>
              <a:t>Background</a:t>
            </a:r>
          </a:p>
        </p:txBody>
      </p:sp>
      <p:sp>
        <p:nvSpPr>
          <p:cNvPr id="5" name="ïšļïďe">
            <a:extLst>
              <a:ext uri="{FF2B5EF4-FFF2-40B4-BE49-F238E27FC236}">
                <a16:creationId xmlns="" xmlns:a16="http://schemas.microsoft.com/office/drawing/2014/main" id="{FB41FAD4-0BA5-4580-B72E-A6BFF22F8784}"/>
              </a:ext>
            </a:extLst>
          </p:cNvPr>
          <p:cNvSpPr txBox="1"/>
          <p:nvPr/>
        </p:nvSpPr>
        <p:spPr bwMode="auto">
          <a:xfrm>
            <a:off x="946111" y="239151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VPN service monitoring</a:t>
            </a:r>
          </a:p>
        </p:txBody>
      </p:sp>
      <p:sp>
        <p:nvSpPr>
          <p:cNvPr id="6" name="ïṧļíḍê">
            <a:extLst>
              <a:ext uri="{FF2B5EF4-FFF2-40B4-BE49-F238E27FC236}">
                <a16:creationId xmlns="" xmlns:a16="http://schemas.microsoft.com/office/drawing/2014/main" id="{D1BCCD92-D45A-41F7-960F-30FC35568CBF}"/>
              </a:ext>
            </a:extLst>
          </p:cNvPr>
          <p:cNvSpPr txBox="1"/>
          <p:nvPr/>
        </p:nvSpPr>
        <p:spPr bwMode="auto">
          <a:xfrm>
            <a:off x="946111" y="334641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Network performance analysis</a:t>
            </a:r>
          </a:p>
        </p:txBody>
      </p:sp>
      <p:sp>
        <p:nvSpPr>
          <p:cNvPr id="7" name="îş1iḍê">
            <a:extLst>
              <a:ext uri="{FF2B5EF4-FFF2-40B4-BE49-F238E27FC236}">
                <a16:creationId xmlns="" xmlns:a16="http://schemas.microsoft.com/office/drawing/2014/main" id="{F0B068A5-560A-4DB9-9ABC-E179FB4B53B1}"/>
              </a:ext>
            </a:extLst>
          </p:cNvPr>
          <p:cNvSpPr txBox="1"/>
          <p:nvPr/>
        </p:nvSpPr>
        <p:spPr bwMode="auto">
          <a:xfrm>
            <a:off x="946111" y="430132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Network optimization</a:t>
            </a:r>
          </a:p>
        </p:txBody>
      </p:sp>
      <p:sp>
        <p:nvSpPr>
          <p:cNvPr id="8" name="íşḻïďe">
            <a:extLst>
              <a:ext uri="{FF2B5EF4-FFF2-40B4-BE49-F238E27FC236}">
                <a16:creationId xmlns="" xmlns:a16="http://schemas.microsoft.com/office/drawing/2014/main" id="{05246D82-A4F5-42F2-854D-C3D348D160CE}"/>
              </a:ext>
            </a:extLst>
          </p:cNvPr>
          <p:cNvSpPr txBox="1"/>
          <p:nvPr/>
        </p:nvSpPr>
        <p:spPr bwMode="auto">
          <a:xfrm>
            <a:off x="946111" y="525622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fontAlgn="ctr"/>
            <a:r>
              <a:rPr lang="en-US" dirty="0">
                <a:latin typeface="Huawei Sans" panose="020C0503030203020204" pitchFamily="34" charset="0"/>
              </a:rPr>
              <a:t>Maintenance window</a:t>
            </a:r>
          </a:p>
        </p:txBody>
      </p:sp>
      <p:cxnSp>
        <p:nvCxnSpPr>
          <p:cNvPr id="9" name="直接连接符 8">
            <a:extLst>
              <a:ext uri="{FF2B5EF4-FFF2-40B4-BE49-F238E27FC236}">
                <a16:creationId xmlns="" xmlns:a16="http://schemas.microsoft.com/office/drawing/2014/main" id="{4AA622A8-8183-4782-A4A5-6DF01B92BB53}"/>
              </a:ext>
            </a:extLst>
          </p:cNvPr>
          <p:cNvCxnSpPr/>
          <p:nvPr/>
        </p:nvCxnSpPr>
        <p:spPr bwMode="gray">
          <a:xfrm>
            <a:off x="774494" y="128415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iṩ1îdè">
            <a:extLst>
              <a:ext uri="{FF2B5EF4-FFF2-40B4-BE49-F238E27FC236}">
                <a16:creationId xmlns="" xmlns:a16="http://schemas.microsoft.com/office/drawing/2014/main" id="{7F2033B8-3D85-4EBC-B06A-35DC8DC5989D}"/>
              </a:ext>
            </a:extLst>
          </p:cNvPr>
          <p:cNvSpPr/>
          <p:nvPr/>
        </p:nvSpPr>
        <p:spPr bwMode="gray">
          <a:xfrm rot="10800000" flipV="1">
            <a:off x="594494" y="338603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solidFill>
                <a:schemeClr val="lt1"/>
              </a:solidFill>
              <a:latin typeface="Huawei Sans" panose="020C0503030203020204" pitchFamily="34" charset="0"/>
            </a:endParaRPr>
          </a:p>
        </p:txBody>
      </p:sp>
      <p:sp>
        <p:nvSpPr>
          <p:cNvPr id="11" name="íŝlíďé">
            <a:extLst>
              <a:ext uri="{FF2B5EF4-FFF2-40B4-BE49-F238E27FC236}">
                <a16:creationId xmlns="" xmlns:a16="http://schemas.microsoft.com/office/drawing/2014/main" id="{E7C05249-EC6B-4A31-B592-1B7DA1FC1C4D}"/>
              </a:ext>
            </a:extLst>
          </p:cNvPr>
          <p:cNvSpPr/>
          <p:nvPr/>
        </p:nvSpPr>
        <p:spPr bwMode="gray">
          <a:xfrm rot="10800000" flipV="1">
            <a:off x="594494" y="43415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3" name="íṡ1íḋê">
            <a:extLst>
              <a:ext uri="{FF2B5EF4-FFF2-40B4-BE49-F238E27FC236}">
                <a16:creationId xmlns="" xmlns:a16="http://schemas.microsoft.com/office/drawing/2014/main" id="{87A1502E-FF5A-402F-AE9A-604F51135206}"/>
              </a:ext>
            </a:extLst>
          </p:cNvPr>
          <p:cNvSpPr/>
          <p:nvPr/>
        </p:nvSpPr>
        <p:spPr bwMode="gray">
          <a:xfrm rot="10800000" flipV="1">
            <a:off x="594494" y="529713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fontAlgn="ctr"/>
            <a:endParaRPr lang="en-US" dirty="0">
              <a:latin typeface="Huawei Sans" panose="020C0503030203020204" pitchFamily="34" charset="0"/>
            </a:endParaRPr>
          </a:p>
        </p:txBody>
      </p:sp>
      <p:sp>
        <p:nvSpPr>
          <p:cNvPr id="14" name="iṡļidè">
            <a:extLst>
              <a:ext uri="{FF2B5EF4-FFF2-40B4-BE49-F238E27FC236}">
                <a16:creationId xmlns="" xmlns:a16="http://schemas.microsoft.com/office/drawing/2014/main" id="{D2F2F0A0-455D-459F-90E5-A8674554530D}"/>
              </a:ext>
            </a:extLst>
          </p:cNvPr>
          <p:cNvSpPr/>
          <p:nvPr/>
        </p:nvSpPr>
        <p:spPr bwMode="gray">
          <a:xfrm>
            <a:off x="703471" y="5410102"/>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wrap="square"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sp>
        <p:nvSpPr>
          <p:cNvPr id="15" name="cloud-computing_161788"/>
          <p:cNvSpPr>
            <a:spLocks noChangeAspect="1"/>
          </p:cNvSpPr>
          <p:nvPr/>
        </p:nvSpPr>
        <p:spPr bwMode="blackGray">
          <a:xfrm>
            <a:off x="675200" y="1555798"/>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16" name="iṡ1ïdé">
            <a:extLst>
              <a:ext uri="{FF2B5EF4-FFF2-40B4-BE49-F238E27FC236}">
                <a16:creationId xmlns="" xmlns:a16="http://schemas.microsoft.com/office/drawing/2014/main" id="{3FC487D0-A815-4107-8A36-7C156E98B5FA}"/>
              </a:ext>
            </a:extLst>
          </p:cNvPr>
          <p:cNvSpPr/>
          <p:nvPr/>
        </p:nvSpPr>
        <p:spPr bwMode="gray">
          <a:xfrm rot="10800000" flipV="1">
            <a:off x="594494" y="243048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7" name="íṩlíḓê">
            <a:extLst>
              <a:ext uri="{FF2B5EF4-FFF2-40B4-BE49-F238E27FC236}">
                <a16:creationId xmlns="" xmlns:a16="http://schemas.microsoft.com/office/drawing/2014/main" id="{FBC6DF09-FCD2-4E57-B557-9F103A335C85}"/>
              </a:ext>
            </a:extLst>
          </p:cNvPr>
          <p:cNvSpPr/>
          <p:nvPr/>
        </p:nvSpPr>
        <p:spPr bwMode="blackGray">
          <a:xfrm rot="10800000" flipV="1">
            <a:off x="594493" y="1446358"/>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defTabSz="914377" fontAlgn="ctr"/>
            <a:endParaRPr lang="en-US" dirty="0">
              <a:latin typeface="Huawei Sans" panose="020C0503030203020204" pitchFamily="34" charset="0"/>
            </a:endParaRPr>
          </a:p>
        </p:txBody>
      </p:sp>
      <p:sp>
        <p:nvSpPr>
          <p:cNvPr id="18" name="stack-of-books-and-a-magnifier_67996"/>
          <p:cNvSpPr>
            <a:spLocks noChangeAspect="1"/>
          </p:cNvSpPr>
          <p:nvPr/>
        </p:nvSpPr>
        <p:spPr bwMode="auto">
          <a:xfrm>
            <a:off x="659478" y="1516271"/>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txBody>
          <a:bodyPr wrap="square">
            <a:noAutofit/>
          </a:bodyPr>
          <a:lstStyle/>
          <a:p>
            <a:pPr fontAlgn="ctr"/>
            <a:endParaRPr lang="en-US" altLang="zh-CN" dirty="0">
              <a:latin typeface="Huawei Sans" panose="020C0503030203020204" pitchFamily="34" charset="0"/>
            </a:endParaRPr>
          </a:p>
        </p:txBody>
      </p:sp>
      <p:sp>
        <p:nvSpPr>
          <p:cNvPr id="19" name="stocks-graphic-on-laptop-monitor_38809"/>
          <p:cNvSpPr>
            <a:spLocks/>
          </p:cNvSpPr>
          <p:nvPr/>
        </p:nvSpPr>
        <p:spPr bwMode="auto">
          <a:xfrm>
            <a:off x="665556" y="254959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0" name="warning_94911"/>
          <p:cNvSpPr>
            <a:spLocks/>
          </p:cNvSpPr>
          <p:nvPr/>
        </p:nvSpPr>
        <p:spPr bwMode="auto">
          <a:xfrm>
            <a:off x="672971" y="345936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21" name="school-book_74303"/>
          <p:cNvSpPr>
            <a:spLocks/>
          </p:cNvSpPr>
          <p:nvPr/>
        </p:nvSpPr>
        <p:spPr bwMode="auto">
          <a:xfrm>
            <a:off x="694951" y="442458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wrap="square">
            <a:noAutofit/>
          </a:bodyPr>
          <a:lstStyle/>
          <a:p>
            <a:pPr fontAlgn="ctr"/>
            <a:endParaRPr lang="en-US" altLang="zh-CN" dirty="0">
              <a:latin typeface="Huawei Sans" panose="020C0503030203020204" pitchFamily="34" charset="0"/>
            </a:endParaRPr>
          </a:p>
        </p:txBody>
      </p:sp>
      <p:sp>
        <p:nvSpPr>
          <p:cNvPr id="72" name="椭圆 71"/>
          <p:cNvSpPr>
            <a:spLocks noChangeAspect="1"/>
          </p:cNvSpPr>
          <p:nvPr/>
        </p:nvSpPr>
        <p:spPr>
          <a:xfrm>
            <a:off x="2010602" y="1082567"/>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1</a:t>
            </a:r>
          </a:p>
        </p:txBody>
      </p:sp>
      <p:sp>
        <p:nvSpPr>
          <p:cNvPr id="73" name="圆角矩形 75"/>
          <p:cNvSpPr/>
          <p:nvPr/>
        </p:nvSpPr>
        <p:spPr>
          <a:xfrm>
            <a:off x="2262602" y="1040292"/>
            <a:ext cx="3833398" cy="383086"/>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Configuring a maintenance window</a:t>
            </a:r>
          </a:p>
        </p:txBody>
      </p:sp>
      <p:sp>
        <p:nvSpPr>
          <p:cNvPr id="74" name="椭圆 73"/>
          <p:cNvSpPr>
            <a:spLocks noChangeAspect="1"/>
          </p:cNvSpPr>
          <p:nvPr/>
        </p:nvSpPr>
        <p:spPr>
          <a:xfrm>
            <a:off x="6590019" y="1082567"/>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2</a:t>
            </a:r>
          </a:p>
        </p:txBody>
      </p:sp>
      <p:sp>
        <p:nvSpPr>
          <p:cNvPr id="75" name="圆角矩形 75"/>
          <p:cNvSpPr/>
          <p:nvPr/>
        </p:nvSpPr>
        <p:spPr>
          <a:xfrm>
            <a:off x="6842019" y="1017024"/>
            <a:ext cx="3433664" cy="383086"/>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Under maintenance</a:t>
            </a:r>
          </a:p>
        </p:txBody>
      </p:sp>
      <p:pic>
        <p:nvPicPr>
          <p:cNvPr id="76" name="图片 75"/>
          <p:cNvPicPr>
            <a:picLocks/>
          </p:cNvPicPr>
          <p:nvPr/>
        </p:nvPicPr>
        <p:blipFill>
          <a:blip r:embed="rId3"/>
          <a:stretch>
            <a:fillRect/>
          </a:stretch>
        </p:blipFill>
        <p:spPr>
          <a:xfrm>
            <a:off x="6590019" y="1423378"/>
            <a:ext cx="4890722" cy="2075017"/>
          </a:xfrm>
          <a:prstGeom prst="rect">
            <a:avLst/>
          </a:prstGeom>
          <a:ln w="12700">
            <a:solidFill>
              <a:schemeClr val="bg1">
                <a:lumMod val="85000"/>
              </a:schemeClr>
            </a:solidFill>
          </a:ln>
        </p:spPr>
      </p:pic>
      <p:sp>
        <p:nvSpPr>
          <p:cNvPr id="77" name="矩形 76"/>
          <p:cNvSpPr/>
          <p:nvPr/>
        </p:nvSpPr>
        <p:spPr>
          <a:xfrm>
            <a:off x="8606934" y="1504932"/>
            <a:ext cx="748503" cy="501057"/>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8" name="矩形 77"/>
          <p:cNvSpPr/>
          <p:nvPr/>
        </p:nvSpPr>
        <p:spPr>
          <a:xfrm>
            <a:off x="8990711" y="2026667"/>
            <a:ext cx="2072624" cy="954107"/>
          </a:xfrm>
          <a:prstGeom prst="rect">
            <a:avLst/>
          </a:prstGeom>
        </p:spPr>
        <p:txBody>
          <a:bodyPr wrap="square">
            <a:noAutofit/>
          </a:bodyPr>
          <a:lstStyle/>
          <a:p>
            <a:pPr lvl="0" algn="ctr" fontAlgn="ctr"/>
            <a:r>
              <a:rPr lang="en-US" sz="14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When a device is replaced, tunnel paths bypass the node.</a:t>
            </a:r>
          </a:p>
        </p:txBody>
      </p:sp>
      <p:sp>
        <p:nvSpPr>
          <p:cNvPr id="79" name="椭圆 78"/>
          <p:cNvSpPr>
            <a:spLocks noChangeAspect="1"/>
          </p:cNvSpPr>
          <p:nvPr/>
        </p:nvSpPr>
        <p:spPr>
          <a:xfrm>
            <a:off x="4408697" y="3701942"/>
            <a:ext cx="252000" cy="252000"/>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a:cs typeface="+mn-cs"/>
                <a:sym typeface="Huawei Sans" panose="020C0503030203020204" pitchFamily="34" charset="0"/>
              </a:rPr>
              <a:t>3</a:t>
            </a:r>
          </a:p>
        </p:txBody>
      </p:sp>
      <p:sp>
        <p:nvSpPr>
          <p:cNvPr id="80" name="圆角矩形 75"/>
          <p:cNvSpPr/>
          <p:nvPr/>
        </p:nvSpPr>
        <p:spPr>
          <a:xfrm>
            <a:off x="4660696" y="3518706"/>
            <a:ext cx="3641331" cy="383086"/>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Tunnels switch back to original paths after the maintenance is complete.</a:t>
            </a:r>
          </a:p>
        </p:txBody>
      </p:sp>
      <p:pic>
        <p:nvPicPr>
          <p:cNvPr id="81" name="图片 80"/>
          <p:cNvPicPr>
            <a:picLocks/>
          </p:cNvPicPr>
          <p:nvPr/>
        </p:nvPicPr>
        <p:blipFill>
          <a:blip r:embed="rId4"/>
          <a:stretch>
            <a:fillRect/>
          </a:stretch>
        </p:blipFill>
        <p:spPr>
          <a:xfrm>
            <a:off x="4717891" y="4092159"/>
            <a:ext cx="4890722" cy="2075017"/>
          </a:xfrm>
          <a:prstGeom prst="rect">
            <a:avLst/>
          </a:prstGeom>
          <a:ln w="12700">
            <a:solidFill>
              <a:schemeClr val="bg1">
                <a:lumMod val="85000"/>
              </a:schemeClr>
            </a:solidFill>
          </a:ln>
        </p:spPr>
      </p:pic>
      <p:sp>
        <p:nvSpPr>
          <p:cNvPr id="82" name="下箭头 63"/>
          <p:cNvSpPr/>
          <p:nvPr/>
        </p:nvSpPr>
        <p:spPr>
          <a:xfrm rot="5400000" flipV="1">
            <a:off x="5609846" y="2078380"/>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下箭头 63"/>
          <p:cNvSpPr/>
          <p:nvPr/>
        </p:nvSpPr>
        <p:spPr>
          <a:xfrm rot="13870827" flipV="1">
            <a:off x="9755111" y="3612400"/>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p:cNvPicPr>
          <p:nvPr/>
        </p:nvPicPr>
        <p:blipFill>
          <a:blip r:embed="rId5"/>
          <a:stretch>
            <a:fillRect/>
          </a:stretch>
        </p:blipFill>
        <p:spPr>
          <a:xfrm>
            <a:off x="2322683" y="1421458"/>
            <a:ext cx="3126466" cy="2045098"/>
          </a:xfrm>
          <a:prstGeom prst="rect">
            <a:avLst/>
          </a:prstGeom>
          <a:ln w="12700">
            <a:solidFill>
              <a:schemeClr val="bg1">
                <a:lumMod val="85000"/>
              </a:schemeClr>
            </a:solidFill>
          </a:ln>
        </p:spPr>
      </p:pic>
    </p:spTree>
    <p:extLst>
      <p:ext uri="{BB962C8B-B14F-4D97-AF65-F5344CB8AC3E}">
        <p14:creationId xmlns:p14="http://schemas.microsoft.com/office/powerpoint/2010/main" val="9347572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err="1">
                <a:solidFill>
                  <a:schemeClr val="bg1">
                    <a:lumMod val="50000"/>
                  </a:schemeClr>
                </a:solidFill>
                <a:latin typeface="Huawei Sans" panose="020C0503030203020204" pitchFamily="34" charset="0"/>
                <a:sym typeface="Huawei Sans" panose="020C0503030203020204" pitchFamily="34" charset="0"/>
              </a:rPr>
              <a:t>CloudWAN</a:t>
            </a:r>
            <a:r>
              <a:rPr lang="en-US" dirty="0">
                <a:solidFill>
                  <a:schemeClr val="bg1">
                    <a:lumMod val="50000"/>
                  </a:schemeClr>
                </a:solidFill>
                <a:latin typeface="Huawei Sans" panose="020C0503030203020204" pitchFamily="34" charset="0"/>
                <a:sym typeface="Huawei Sans" panose="020C0503030203020204" pitchFamily="34" charset="0"/>
              </a:rPr>
              <a:t> Solution Controller Overview</a:t>
            </a:r>
            <a:r>
              <a:rPr lang="en-US" dirty="0">
                <a:solidFill>
                  <a:schemeClr val="bg1">
                    <a:lumMod val="50000"/>
                  </a:schemeClr>
                </a:solidFill>
                <a:latin typeface="Huawei Sans" panose="020C0503030203020204" pitchFamily="34" charset="0"/>
              </a:rPr>
              <a:t> </a:t>
            </a:r>
          </a:p>
          <a:p>
            <a:r>
              <a:rPr lang="en-US" dirty="0">
                <a:solidFill>
                  <a:schemeClr val="bg1">
                    <a:lumMod val="50000"/>
                  </a:schemeClr>
                </a:solidFill>
                <a:latin typeface="Huawei Sans" panose="020C0503030203020204" pitchFamily="34" charset="0"/>
                <a:sym typeface="Huawei Sans" panose="020C0503030203020204" pitchFamily="34" charset="0"/>
              </a:rPr>
              <a:t>Routine O&amp;M</a:t>
            </a:r>
          </a:p>
          <a:p>
            <a:r>
              <a:rPr lang="en-US" b="1" dirty="0">
                <a:latin typeface="Huawei Sans" panose="020C0503030203020204" pitchFamily="34" charset="0"/>
                <a:sym typeface="Huawei Sans" panose="020C0503030203020204" pitchFamily="34" charset="0"/>
              </a:rPr>
              <a:t>Basic Troubleshooting</a:t>
            </a:r>
          </a:p>
          <a:p>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519630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Topology Management Fault (1)</a:t>
            </a:r>
            <a:endParaRPr lang="en-US" dirty="0"/>
          </a:p>
        </p:txBody>
      </p:sp>
      <p:sp>
        <p:nvSpPr>
          <p:cNvPr id="4" name="文本占位符 3"/>
          <p:cNvSpPr>
            <a:spLocks noGrp="1"/>
          </p:cNvSpPr>
          <p:nvPr>
            <p:ph type="body" sz="quarter" idx="4294967295"/>
          </p:nvPr>
        </p:nvSpPr>
        <p:spPr>
          <a:xfrm>
            <a:off x="455613" y="939799"/>
            <a:ext cx="11293475" cy="961837"/>
          </a:xfrm>
        </p:spPr>
        <p:txBody>
          <a:bodyPr wrap="square">
            <a:noAutofit/>
          </a:bodyPr>
          <a:lstStyle/>
          <a:p>
            <a:r>
              <a:rPr lang="en-US" sz="1600" dirty="0">
                <a:latin typeface="Huawei Sans" panose="020C0503030203020204" pitchFamily="34" charset="0"/>
              </a:rPr>
              <a:t>Symptom: When an NE is added, a message indicating that the NE already exists is displayed.</a:t>
            </a:r>
          </a:p>
          <a:p>
            <a:r>
              <a:rPr lang="en-US" sz="1600" dirty="0">
                <a:latin typeface="Huawei Sans" panose="020C0503030203020204" pitchFamily="34" charset="0"/>
              </a:rPr>
              <a:t>Cause: The NE has been added to NCE.</a:t>
            </a:r>
          </a:p>
        </p:txBody>
      </p:sp>
      <p:sp>
        <p:nvSpPr>
          <p:cNvPr id="6" name="文本占位符 3"/>
          <p:cNvSpPr txBox="1">
            <a:spLocks/>
          </p:cNvSpPr>
          <p:nvPr/>
        </p:nvSpPr>
        <p:spPr bwMode="auto">
          <a:xfrm>
            <a:off x="7974821" y="1901636"/>
            <a:ext cx="3774267" cy="39977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533400" lvl="1" indent="-198438"/>
            <a:r>
              <a:rPr lang="en-US" sz="1400" dirty="0">
                <a:latin typeface="Huawei Sans" panose="020C0503030203020204" pitchFamily="34" charset="0"/>
              </a:rPr>
              <a:t>Open the Network Management app and choose </a:t>
            </a:r>
            <a:r>
              <a:rPr lang="en-US" sz="1400" b="1" dirty="0">
                <a:latin typeface="Huawei Sans" panose="020C0503030203020204" pitchFamily="34" charset="0"/>
              </a:rPr>
              <a:t>Topology</a:t>
            </a:r>
            <a:r>
              <a:rPr lang="en-US" sz="1400" dirty="0">
                <a:latin typeface="Huawei Sans" panose="020C0503030203020204" pitchFamily="34" charset="0"/>
              </a:rPr>
              <a:t> &gt; </a:t>
            </a:r>
            <a:r>
              <a:rPr lang="en-US" sz="1400" b="1" dirty="0">
                <a:latin typeface="Huawei Sans" panose="020C0503030203020204" pitchFamily="34" charset="0"/>
              </a:rPr>
              <a:t>View</a:t>
            </a:r>
            <a:r>
              <a:rPr lang="en-US" sz="1400" dirty="0">
                <a:latin typeface="Huawei Sans" panose="020C0503030203020204" pitchFamily="34" charset="0"/>
              </a:rPr>
              <a:t> &gt; </a:t>
            </a:r>
            <a:r>
              <a:rPr lang="en-US" sz="1400" b="1" dirty="0">
                <a:latin typeface="Huawei Sans" panose="020C0503030203020204" pitchFamily="34" charset="0"/>
              </a:rPr>
              <a:t>Physical Topology</a:t>
            </a:r>
            <a:r>
              <a:rPr lang="en-US" sz="1400" dirty="0">
                <a:latin typeface="Huawei Sans" panose="020C0503030203020204" pitchFamily="34" charset="0"/>
              </a:rPr>
              <a:t> from the main menu. Then click the search button next to the toolbar.</a:t>
            </a:r>
          </a:p>
          <a:p>
            <a:pPr marL="533400" lvl="1" indent="-198438"/>
            <a:r>
              <a:rPr lang="en-US" sz="1400" dirty="0">
                <a:latin typeface="Huawei Sans" panose="020C0503030203020204" pitchFamily="34" charset="0"/>
              </a:rPr>
              <a:t>Enter a keyword, such as an NE name or device type, and click the search button again.</a:t>
            </a:r>
          </a:p>
          <a:p>
            <a:pPr marL="533400" lvl="1" indent="-198438"/>
            <a:r>
              <a:rPr lang="en-US" sz="1400" dirty="0">
                <a:latin typeface="Huawei Sans" panose="020C0503030203020204" pitchFamily="34" charset="0"/>
              </a:rPr>
              <a:t>If the NE can be found in the search result, the NE has been added to NCE.</a:t>
            </a:r>
          </a:p>
        </p:txBody>
      </p:sp>
      <p:pic>
        <p:nvPicPr>
          <p:cNvPr id="2" name="图片 1"/>
          <p:cNvPicPr>
            <a:picLocks noChangeAspect="1"/>
          </p:cNvPicPr>
          <p:nvPr/>
        </p:nvPicPr>
        <p:blipFill>
          <a:blip r:embed="rId3"/>
          <a:stretch>
            <a:fillRect/>
          </a:stretch>
        </p:blipFill>
        <p:spPr>
          <a:xfrm>
            <a:off x="778833" y="2812026"/>
            <a:ext cx="6872769" cy="1808623"/>
          </a:xfrm>
          <a:prstGeom prst="rect">
            <a:avLst/>
          </a:prstGeom>
          <a:ln w="12700">
            <a:solidFill>
              <a:schemeClr val="bg1">
                <a:lumMod val="85000"/>
              </a:schemeClr>
            </a:solidFill>
          </a:ln>
        </p:spPr>
      </p:pic>
    </p:spTree>
    <p:extLst>
      <p:ext uri="{BB962C8B-B14F-4D97-AF65-F5344CB8AC3E}">
        <p14:creationId xmlns:p14="http://schemas.microsoft.com/office/powerpoint/2010/main" val="10202319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Topology Management Fault (2)</a:t>
            </a:r>
            <a:endParaRPr lang="en-US" dirty="0"/>
          </a:p>
        </p:txBody>
      </p:sp>
      <p:sp>
        <p:nvSpPr>
          <p:cNvPr id="4" name="文本占位符 3"/>
          <p:cNvSpPr>
            <a:spLocks noGrp="1"/>
          </p:cNvSpPr>
          <p:nvPr>
            <p:ph type="body" sz="quarter" idx="4294967295"/>
          </p:nvPr>
        </p:nvSpPr>
        <p:spPr>
          <a:xfrm>
            <a:off x="442912" y="939800"/>
            <a:ext cx="11306175" cy="957262"/>
          </a:xfrm>
        </p:spPr>
        <p:txBody>
          <a:bodyPr wrap="square">
            <a:noAutofit/>
          </a:bodyPr>
          <a:lstStyle/>
          <a:p>
            <a:r>
              <a:rPr lang="en-US" sz="1600" dirty="0"/>
              <a:t>Symptom: During automatic NE discovery, an SNMP NE is created as a third-party NE.</a:t>
            </a:r>
          </a:p>
          <a:p>
            <a:r>
              <a:rPr lang="en-US" sz="1600" dirty="0"/>
              <a:t>Cause: The agent corresponding to the SNMP NE is not enabled. As a result, the SNMP NE is created as a third-party ICMP NE.</a:t>
            </a:r>
          </a:p>
        </p:txBody>
      </p:sp>
      <p:sp>
        <p:nvSpPr>
          <p:cNvPr id="6" name="文本占位符 3"/>
          <p:cNvSpPr txBox="1">
            <a:spLocks/>
          </p:cNvSpPr>
          <p:nvPr/>
        </p:nvSpPr>
        <p:spPr bwMode="auto">
          <a:xfrm>
            <a:off x="7397706" y="2064186"/>
            <a:ext cx="4351381" cy="337458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588963" lvl="1" indent="-244475"/>
            <a:r>
              <a:rPr lang="en-US" sz="1400" dirty="0">
                <a:latin typeface="Huawei Sans" panose="020C0503030203020204" pitchFamily="34" charset="0"/>
              </a:rPr>
              <a:t>Log in to the management plane of iMaster NCE-IP.</a:t>
            </a:r>
          </a:p>
          <a:p>
            <a:pPr marL="588963" lvl="1" indent="-244475"/>
            <a:r>
              <a:rPr lang="en-US" sz="1400" dirty="0">
                <a:latin typeface="Huawei Sans" panose="020C0503030203020204" pitchFamily="34" charset="0"/>
              </a:rPr>
              <a:t>Choose </a:t>
            </a:r>
            <a:r>
              <a:rPr lang="en-US" sz="1400" b="1" dirty="0">
                <a:latin typeface="Huawei Sans" panose="020C0503030203020204" pitchFamily="34" charset="0"/>
              </a:rPr>
              <a:t>Product</a:t>
            </a:r>
            <a:r>
              <a:rPr lang="en-US" sz="1400" dirty="0">
                <a:latin typeface="Huawei Sans" panose="020C0503030203020204" pitchFamily="34" charset="0"/>
              </a:rPr>
              <a:t> &gt; </a:t>
            </a:r>
            <a:r>
              <a:rPr lang="en-US" sz="1400" b="1" dirty="0">
                <a:latin typeface="Huawei Sans" panose="020C0503030203020204" pitchFamily="34" charset="0"/>
              </a:rPr>
              <a:t>System Monitoring</a:t>
            </a:r>
            <a:r>
              <a:rPr lang="en-US" sz="1400" dirty="0">
                <a:latin typeface="Huawei Sans" panose="020C0503030203020204" pitchFamily="34" charset="0"/>
              </a:rPr>
              <a:t> from the main menu. On the </a:t>
            </a:r>
            <a:r>
              <a:rPr lang="en-US" sz="1400" b="1" dirty="0">
                <a:latin typeface="Huawei Sans" panose="020C0503030203020204" pitchFamily="34" charset="0"/>
              </a:rPr>
              <a:t>System Monitoring</a:t>
            </a:r>
            <a:r>
              <a:rPr lang="en-US" sz="1400" dirty="0">
                <a:latin typeface="Huawei Sans" panose="020C0503030203020204" pitchFamily="34" charset="0"/>
              </a:rPr>
              <a:t> page, click the </a:t>
            </a:r>
            <a:r>
              <a:rPr lang="en-US" sz="1400" b="1" dirty="0">
                <a:latin typeface="Huawei Sans" panose="020C0503030203020204" pitchFamily="34" charset="0"/>
              </a:rPr>
              <a:t>Processes</a:t>
            </a:r>
            <a:r>
              <a:rPr lang="en-US" sz="1400" dirty="0">
                <a:latin typeface="Huawei Sans" panose="020C0503030203020204" pitchFamily="34" charset="0"/>
              </a:rPr>
              <a:t> tab and enter </a:t>
            </a:r>
            <a:r>
              <a:rPr lang="en-US" sz="1400" b="1" dirty="0">
                <a:latin typeface="Huawei Sans" panose="020C0503030203020204" pitchFamily="34" charset="0"/>
              </a:rPr>
              <a:t>agent</a:t>
            </a:r>
            <a:r>
              <a:rPr lang="en-US" sz="1400" dirty="0">
                <a:latin typeface="Huawei Sans" panose="020C0503030203020204" pitchFamily="34" charset="0"/>
              </a:rPr>
              <a:t> in the search box to filter processes.</a:t>
            </a:r>
          </a:p>
          <a:p>
            <a:pPr marL="588963" lvl="1" indent="-244475"/>
            <a:r>
              <a:rPr lang="en-US" sz="1400" dirty="0">
                <a:latin typeface="Huawei Sans" panose="020C0503030203020204" pitchFamily="34" charset="0"/>
              </a:rPr>
              <a:t>Check the status of the </a:t>
            </a:r>
            <a:r>
              <a:rPr lang="en-US" sz="1400" b="1" dirty="0" err="1">
                <a:latin typeface="Huawei Sans" panose="020C0503030203020204" pitchFamily="34" charset="0"/>
              </a:rPr>
              <a:t>snmpagentservice</a:t>
            </a:r>
            <a:r>
              <a:rPr lang="en-US" sz="1400" dirty="0">
                <a:latin typeface="Huawei Sans" panose="020C0503030203020204" pitchFamily="34" charset="0"/>
              </a:rPr>
              <a:t> process. If the process is not running, click </a:t>
            </a:r>
            <a:r>
              <a:rPr lang="en-US" sz="1400" b="1" dirty="0">
                <a:latin typeface="Huawei Sans" panose="020C0503030203020204" pitchFamily="34" charset="0"/>
              </a:rPr>
              <a:t>Start</a:t>
            </a:r>
            <a:r>
              <a:rPr lang="en-US" sz="1400" dirty="0">
                <a:latin typeface="Huawei Sans" panose="020C0503030203020204" pitchFamily="34" charset="0"/>
              </a:rPr>
              <a:t> to start the process.</a:t>
            </a:r>
          </a:p>
        </p:txBody>
      </p:sp>
      <p:pic>
        <p:nvPicPr>
          <p:cNvPr id="5" name="图片 4"/>
          <p:cNvPicPr>
            <a:picLocks noChangeAspect="1"/>
          </p:cNvPicPr>
          <p:nvPr/>
        </p:nvPicPr>
        <p:blipFill>
          <a:blip r:embed="rId3"/>
          <a:stretch>
            <a:fillRect/>
          </a:stretch>
        </p:blipFill>
        <p:spPr>
          <a:xfrm>
            <a:off x="855677" y="2485292"/>
            <a:ext cx="6542029" cy="3039208"/>
          </a:xfrm>
          <a:prstGeom prst="rect">
            <a:avLst/>
          </a:prstGeom>
          <a:ln w="12700">
            <a:solidFill>
              <a:schemeClr val="bg1">
                <a:lumMod val="85000"/>
              </a:schemeClr>
            </a:solidFill>
          </a:ln>
        </p:spPr>
      </p:pic>
      <p:sp>
        <p:nvSpPr>
          <p:cNvPr id="8" name="矩形 7"/>
          <p:cNvSpPr/>
          <p:nvPr/>
        </p:nvSpPr>
        <p:spPr>
          <a:xfrm>
            <a:off x="1038780" y="4672012"/>
            <a:ext cx="812799" cy="161924"/>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1173315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Topology Management Fault (3)</a:t>
            </a:r>
            <a:endParaRPr lang="en-US" dirty="0"/>
          </a:p>
        </p:txBody>
      </p:sp>
      <p:sp>
        <p:nvSpPr>
          <p:cNvPr id="4" name="文本占位符 3"/>
          <p:cNvSpPr>
            <a:spLocks noGrp="1"/>
          </p:cNvSpPr>
          <p:nvPr>
            <p:ph type="body" sz="quarter" idx="4294967295"/>
          </p:nvPr>
        </p:nvSpPr>
        <p:spPr>
          <a:xfrm>
            <a:off x="455613" y="939800"/>
            <a:ext cx="11293475" cy="1244599"/>
          </a:xfrm>
        </p:spPr>
        <p:txBody>
          <a:bodyPr wrap="square">
            <a:noAutofit/>
          </a:bodyPr>
          <a:lstStyle/>
          <a:p>
            <a:r>
              <a:rPr lang="en-US" sz="1600" dirty="0"/>
              <a:t>Symptom: After a user selects an NE on the web UI and clicks Ping on the information panel that is displayed, the ping operation fails, and a timeout message is displayed. However, the NE can be pinged through the CLI.</a:t>
            </a:r>
          </a:p>
          <a:p>
            <a:r>
              <a:rPr lang="en-US" sz="1600" dirty="0"/>
              <a:t>Cause: The built-in ICMP tool of iMaster NCE-IP is abnormal.</a:t>
            </a:r>
          </a:p>
        </p:txBody>
      </p:sp>
      <p:sp>
        <p:nvSpPr>
          <p:cNvPr id="6" name="文本占位符 3"/>
          <p:cNvSpPr txBox="1">
            <a:spLocks/>
          </p:cNvSpPr>
          <p:nvPr/>
        </p:nvSpPr>
        <p:spPr bwMode="auto">
          <a:xfrm>
            <a:off x="7667126" y="2157761"/>
            <a:ext cx="4081961" cy="37763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588963" lvl="1" indent="-244475"/>
            <a:r>
              <a:rPr lang="en-US" sz="1400" dirty="0">
                <a:latin typeface="Huawei Sans" panose="020C0503030203020204" pitchFamily="34" charset="0"/>
              </a:rPr>
              <a:t>Log in to the management plane of iMaster NCE-IP.</a:t>
            </a:r>
          </a:p>
          <a:p>
            <a:pPr marL="588963" lvl="1" indent="-244475"/>
            <a:r>
              <a:rPr lang="en-US" sz="1400" dirty="0">
                <a:latin typeface="Huawei Sans" panose="020C0503030203020204" pitchFamily="34" charset="0"/>
              </a:rPr>
              <a:t>Choose </a:t>
            </a:r>
            <a:r>
              <a:rPr lang="en-US" sz="1400" b="1" dirty="0">
                <a:latin typeface="Huawei Sans" panose="020C0503030203020204" pitchFamily="34" charset="0"/>
              </a:rPr>
              <a:t>Product</a:t>
            </a:r>
            <a:r>
              <a:rPr lang="en-US" sz="1400" dirty="0">
                <a:latin typeface="Huawei Sans" panose="020C0503030203020204" pitchFamily="34" charset="0"/>
              </a:rPr>
              <a:t> &gt; </a:t>
            </a:r>
            <a:r>
              <a:rPr lang="en-US" sz="1400" b="1" dirty="0">
                <a:latin typeface="Huawei Sans" panose="020C0503030203020204" pitchFamily="34" charset="0"/>
              </a:rPr>
              <a:t>System Monitoring</a:t>
            </a:r>
            <a:r>
              <a:rPr lang="en-US" sz="1400" dirty="0">
                <a:latin typeface="Huawei Sans" panose="020C0503030203020204" pitchFamily="34" charset="0"/>
              </a:rPr>
              <a:t> from the main menu. On the </a:t>
            </a:r>
            <a:r>
              <a:rPr lang="en-US" sz="1400" b="1" dirty="0">
                <a:latin typeface="Huawei Sans" panose="020C0503030203020204" pitchFamily="34" charset="0"/>
              </a:rPr>
              <a:t>System Monitoring</a:t>
            </a:r>
            <a:r>
              <a:rPr lang="en-US" sz="1400" dirty="0">
                <a:latin typeface="Huawei Sans" panose="020C0503030203020204" pitchFamily="34" charset="0"/>
              </a:rPr>
              <a:t> page, click the </a:t>
            </a:r>
            <a:r>
              <a:rPr lang="en-US" sz="1400" b="1" dirty="0">
                <a:latin typeface="Huawei Sans" panose="020C0503030203020204" pitchFamily="34" charset="0"/>
              </a:rPr>
              <a:t>Services</a:t>
            </a:r>
            <a:r>
              <a:rPr lang="en-US" sz="1400" dirty="0">
                <a:latin typeface="Huawei Sans" panose="020C0503030203020204" pitchFamily="34" charset="0"/>
              </a:rPr>
              <a:t> tab and enter </a:t>
            </a:r>
            <a:r>
              <a:rPr lang="en-US" sz="1400" b="1" dirty="0">
                <a:latin typeface="Huawei Sans" panose="020C0503030203020204" pitchFamily="34" charset="0"/>
              </a:rPr>
              <a:t>topology</a:t>
            </a:r>
            <a:r>
              <a:rPr lang="en-US" sz="1400" dirty="0">
                <a:latin typeface="Huawei Sans" panose="020C0503030203020204" pitchFamily="34" charset="0"/>
              </a:rPr>
              <a:t> in the search box to filter services.</a:t>
            </a:r>
          </a:p>
          <a:p>
            <a:pPr marL="588963" lvl="1" indent="-244475"/>
            <a:r>
              <a:rPr lang="en-US" sz="1400" dirty="0">
                <a:latin typeface="Huawei Sans" panose="020C0503030203020204" pitchFamily="34" charset="0"/>
              </a:rPr>
              <a:t>Check the status of the topology service. If the service is not in the running state, click </a:t>
            </a:r>
            <a:r>
              <a:rPr lang="en-US" sz="1400" b="1" dirty="0">
                <a:latin typeface="Huawei Sans" panose="020C0503030203020204" pitchFamily="34" charset="0"/>
              </a:rPr>
              <a:t>Start</a:t>
            </a:r>
            <a:r>
              <a:rPr lang="en-US" sz="1400" dirty="0">
                <a:latin typeface="Huawei Sans" panose="020C0503030203020204" pitchFamily="34" charset="0"/>
              </a:rPr>
              <a:t> to start the service.</a:t>
            </a:r>
          </a:p>
        </p:txBody>
      </p:sp>
      <p:pic>
        <p:nvPicPr>
          <p:cNvPr id="5" name="图片 4"/>
          <p:cNvPicPr>
            <a:picLocks noChangeAspect="1"/>
          </p:cNvPicPr>
          <p:nvPr/>
        </p:nvPicPr>
        <p:blipFill>
          <a:blip r:embed="rId3"/>
          <a:stretch>
            <a:fillRect/>
          </a:stretch>
        </p:blipFill>
        <p:spPr>
          <a:xfrm>
            <a:off x="515846" y="2904314"/>
            <a:ext cx="7091047" cy="1352626"/>
          </a:xfrm>
          <a:prstGeom prst="rect">
            <a:avLst/>
          </a:prstGeom>
          <a:ln w="12700">
            <a:solidFill>
              <a:schemeClr val="bg1">
                <a:lumMod val="85000"/>
              </a:schemeClr>
            </a:solidFill>
          </a:ln>
        </p:spPr>
      </p:pic>
      <p:sp>
        <p:nvSpPr>
          <p:cNvPr id="9" name="矩形 8"/>
          <p:cNvSpPr/>
          <p:nvPr/>
        </p:nvSpPr>
        <p:spPr>
          <a:xfrm>
            <a:off x="600076" y="3519081"/>
            <a:ext cx="1257299" cy="161924"/>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4735726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Topology Management Fault (4)</a:t>
            </a:r>
            <a:endParaRPr lang="en-US" dirty="0"/>
          </a:p>
        </p:txBody>
      </p:sp>
      <p:sp>
        <p:nvSpPr>
          <p:cNvPr id="4" name="文本占位符 3"/>
          <p:cNvSpPr>
            <a:spLocks noGrp="1"/>
          </p:cNvSpPr>
          <p:nvPr>
            <p:ph type="body" sz="quarter" idx="4294967295"/>
          </p:nvPr>
        </p:nvSpPr>
        <p:spPr>
          <a:xfrm>
            <a:off x="442913" y="939800"/>
            <a:ext cx="11306175" cy="674688"/>
          </a:xfrm>
        </p:spPr>
        <p:txBody>
          <a:bodyPr wrap="square">
            <a:noAutofit/>
          </a:bodyPr>
          <a:lstStyle/>
          <a:p>
            <a:r>
              <a:rPr lang="en-US" sz="1600" dirty="0">
                <a:latin typeface="Huawei Sans" panose="020C0503030203020204" pitchFamily="34" charset="0"/>
              </a:rPr>
              <a:t>Symptom: When a link is added, the corresponding connection fails to be created.</a:t>
            </a:r>
          </a:p>
          <a:p>
            <a:r>
              <a:rPr lang="en-US" sz="1600" dirty="0">
                <a:latin typeface="Huawei Sans" panose="020C0503030203020204" pitchFamily="34" charset="0"/>
              </a:rPr>
              <a:t>Cause: The NE is busy during data synchronization. As a result, some data fails to be synchronized.</a:t>
            </a:r>
          </a:p>
        </p:txBody>
      </p:sp>
      <p:sp>
        <p:nvSpPr>
          <p:cNvPr id="6" name="文本占位符 3"/>
          <p:cNvSpPr txBox="1">
            <a:spLocks/>
          </p:cNvSpPr>
          <p:nvPr/>
        </p:nvSpPr>
        <p:spPr bwMode="auto">
          <a:xfrm>
            <a:off x="6835367" y="2444843"/>
            <a:ext cx="4913721" cy="347018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615950" lvl="1" indent="-298450"/>
            <a:r>
              <a:rPr lang="en-US" sz="1400" dirty="0">
                <a:latin typeface="Huawei Sans" panose="020C0503030203020204" pitchFamily="34" charset="0"/>
              </a:rPr>
              <a:t>Change the </a:t>
            </a:r>
            <a:r>
              <a:rPr lang="en-US" sz="1400" b="1" dirty="0">
                <a:latin typeface="Huawei Sans" panose="020C0503030203020204" pitchFamily="34" charset="0"/>
              </a:rPr>
              <a:t>Timeout Interval</a:t>
            </a:r>
            <a:r>
              <a:rPr lang="en-US" sz="1400" dirty="0">
                <a:latin typeface="Huawei Sans" panose="020C0503030203020204" pitchFamily="34" charset="0"/>
              </a:rPr>
              <a:t> setting of SNMP.</a:t>
            </a:r>
          </a:p>
          <a:p>
            <a:pPr marL="615950" lvl="1" indent="-298450"/>
            <a:r>
              <a:rPr lang="en-US" sz="1400" dirty="0">
                <a:latin typeface="Huawei Sans" panose="020C0503030203020204" pitchFamily="34" charset="0"/>
              </a:rPr>
              <a:t>Open the Network Management app and choose </a:t>
            </a:r>
            <a:r>
              <a:rPr lang="en-US" sz="1400" b="1" dirty="0">
                <a:latin typeface="Huawei Sans" panose="020C0503030203020204" pitchFamily="34" charset="0"/>
              </a:rPr>
              <a:t>System</a:t>
            </a:r>
            <a:r>
              <a:rPr lang="en-US" sz="1400" dirty="0">
                <a:latin typeface="Huawei Sans" panose="020C0503030203020204" pitchFamily="34" charset="0"/>
              </a:rPr>
              <a:t> &gt; </a:t>
            </a:r>
            <a:r>
              <a:rPr lang="en-US" sz="1400" b="1" dirty="0">
                <a:latin typeface="Huawei Sans" panose="020C0503030203020204" pitchFamily="34" charset="0"/>
              </a:rPr>
              <a:t>NE Communication Parameters</a:t>
            </a:r>
            <a:r>
              <a:rPr lang="en-US" sz="1400" dirty="0">
                <a:latin typeface="Huawei Sans" panose="020C0503030203020204" pitchFamily="34" charset="0"/>
              </a:rPr>
              <a:t> from the main menu. Then expand </a:t>
            </a:r>
            <a:r>
              <a:rPr lang="en-US" sz="1400" b="1" dirty="0">
                <a:latin typeface="Huawei Sans" panose="020C0503030203020204" pitchFamily="34" charset="0"/>
              </a:rPr>
              <a:t>NE Communication Parameter</a:t>
            </a:r>
            <a:r>
              <a:rPr lang="en-US" sz="1400" dirty="0">
                <a:latin typeface="Huawei Sans" panose="020C0503030203020204" pitchFamily="34" charset="0"/>
              </a:rPr>
              <a:t> and click </a:t>
            </a:r>
            <a:r>
              <a:rPr lang="en-US" sz="1400" b="1" dirty="0">
                <a:latin typeface="Huawei Sans" panose="020C0503030203020204" pitchFamily="34" charset="0"/>
              </a:rPr>
              <a:t>NE Access Protocol Parameters</a:t>
            </a:r>
            <a:r>
              <a:rPr lang="en-US" sz="1400" dirty="0">
                <a:latin typeface="Huawei Sans" panose="020C0503030203020204" pitchFamily="34" charset="0"/>
              </a:rPr>
              <a:t>.</a:t>
            </a:r>
          </a:p>
          <a:p>
            <a:pPr marL="615950" lvl="1" indent="-298450"/>
            <a:r>
              <a:rPr lang="en-US" sz="1400" dirty="0">
                <a:latin typeface="Huawei Sans" panose="020C0503030203020204" pitchFamily="34" charset="0"/>
              </a:rPr>
              <a:t>Double-click the SNMP record of the NE. In the detailed information area, increase the value of </a:t>
            </a:r>
            <a:r>
              <a:rPr lang="en-US" sz="1400" b="1" dirty="0">
                <a:latin typeface="Huawei Sans" panose="020C0503030203020204" pitchFamily="34" charset="0"/>
              </a:rPr>
              <a:t>Timeout Interval (s)</a:t>
            </a:r>
            <a:r>
              <a:rPr lang="en-US" sz="1400" dirty="0">
                <a:latin typeface="Huawei Sans" panose="020C0503030203020204" pitchFamily="34" charset="0"/>
              </a:rPr>
              <a:t>.</a:t>
            </a:r>
          </a:p>
        </p:txBody>
      </p:sp>
      <p:pic>
        <p:nvPicPr>
          <p:cNvPr id="2" name="图片 1"/>
          <p:cNvPicPr>
            <a:picLocks noChangeAspect="1"/>
          </p:cNvPicPr>
          <p:nvPr/>
        </p:nvPicPr>
        <p:blipFill>
          <a:blip r:embed="rId3"/>
          <a:stretch>
            <a:fillRect/>
          </a:stretch>
        </p:blipFill>
        <p:spPr>
          <a:xfrm>
            <a:off x="599723" y="1955818"/>
            <a:ext cx="6235644" cy="4126386"/>
          </a:xfrm>
          <a:prstGeom prst="rect">
            <a:avLst/>
          </a:prstGeom>
          <a:ln w="12700">
            <a:solidFill>
              <a:schemeClr val="bg1">
                <a:lumMod val="85000"/>
              </a:schemeClr>
            </a:solidFill>
          </a:ln>
        </p:spPr>
      </p:pic>
      <p:sp>
        <p:nvSpPr>
          <p:cNvPr id="9" name="矩形 8"/>
          <p:cNvSpPr/>
          <p:nvPr/>
        </p:nvSpPr>
        <p:spPr>
          <a:xfrm>
            <a:off x="1921646" y="3011171"/>
            <a:ext cx="1257299" cy="214312"/>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1311322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Failure to Obtain NE Alarm Information</a:t>
            </a:r>
            <a:endParaRPr lang="en-US" dirty="0"/>
          </a:p>
        </p:txBody>
      </p:sp>
      <p:sp>
        <p:nvSpPr>
          <p:cNvPr id="4" name="文本占位符 3"/>
          <p:cNvSpPr>
            <a:spLocks noGrp="1"/>
          </p:cNvSpPr>
          <p:nvPr>
            <p:ph type="body" sz="quarter" idx="4294967295"/>
          </p:nvPr>
        </p:nvSpPr>
        <p:spPr>
          <a:xfrm>
            <a:off x="442913" y="939800"/>
            <a:ext cx="11306175" cy="1155700"/>
          </a:xfrm>
        </p:spPr>
        <p:txBody>
          <a:bodyPr wrap="square">
            <a:noAutofit/>
          </a:bodyPr>
          <a:lstStyle/>
          <a:p>
            <a:r>
              <a:rPr lang="en-US" sz="1600" dirty="0">
                <a:latin typeface="Huawei Sans" panose="020C0503030203020204" pitchFamily="34" charset="0"/>
              </a:rPr>
              <a:t>Symptom: SNMP parameters have been set on NCE and an NE. NCE, however, fails to receive trap packets from the NE or does not process received trap packets. As a result, NCE cannot obtain NE alarm information.</a:t>
            </a:r>
          </a:p>
          <a:p>
            <a:r>
              <a:rPr lang="en-US" sz="1600" dirty="0">
                <a:latin typeface="Huawei Sans" panose="020C0503030203020204" pitchFamily="34" charset="0"/>
              </a:rPr>
              <a:t>Cause: The NE management address configured on NCE is different from the source address used by the NE to report trap packets.</a:t>
            </a:r>
          </a:p>
        </p:txBody>
      </p:sp>
      <p:sp>
        <p:nvSpPr>
          <p:cNvPr id="6" name="文本占位符 3"/>
          <p:cNvSpPr txBox="1">
            <a:spLocks/>
          </p:cNvSpPr>
          <p:nvPr/>
        </p:nvSpPr>
        <p:spPr bwMode="auto">
          <a:xfrm>
            <a:off x="7387629" y="2516023"/>
            <a:ext cx="4361459" cy="244157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615950" lvl="1" indent="-298450"/>
            <a:r>
              <a:rPr lang="en-US" sz="1400" dirty="0">
                <a:latin typeface="Huawei Sans" panose="020C0503030203020204" pitchFamily="34" charset="0"/>
              </a:rPr>
              <a:t>Delete the NE from iMaster NCE-IP. Specifically, open the Network Management app and choose </a:t>
            </a:r>
            <a:r>
              <a:rPr lang="en-US" sz="1400" b="1" dirty="0">
                <a:latin typeface="Huawei Sans" panose="020C0503030203020204" pitchFamily="34" charset="0"/>
              </a:rPr>
              <a:t>Topology</a:t>
            </a:r>
            <a:r>
              <a:rPr lang="en-US" sz="1400" dirty="0">
                <a:latin typeface="Huawei Sans" panose="020C0503030203020204" pitchFamily="34" charset="0"/>
              </a:rPr>
              <a:t> &gt; </a:t>
            </a:r>
            <a:r>
              <a:rPr lang="en-US" sz="1400" b="1" dirty="0">
                <a:latin typeface="Huawei Sans" panose="020C0503030203020204" pitchFamily="34" charset="0"/>
              </a:rPr>
              <a:t>View</a:t>
            </a:r>
            <a:r>
              <a:rPr lang="en-US" sz="1400" dirty="0">
                <a:latin typeface="Huawei Sans" panose="020C0503030203020204" pitchFamily="34" charset="0"/>
              </a:rPr>
              <a:t> &gt; </a:t>
            </a:r>
            <a:r>
              <a:rPr lang="en-US" sz="1400" b="1" dirty="0">
                <a:latin typeface="Huawei Sans" panose="020C0503030203020204" pitchFamily="34" charset="0"/>
              </a:rPr>
              <a:t>Physical Topology</a:t>
            </a:r>
            <a:r>
              <a:rPr lang="en-US" sz="1400" dirty="0">
                <a:latin typeface="Huawei Sans" panose="020C0503030203020204" pitchFamily="34" charset="0"/>
              </a:rPr>
              <a:t> from the main menu. In the topology view, right-click the NE and choose </a:t>
            </a:r>
            <a:r>
              <a:rPr lang="en-US" sz="1400" b="1" dirty="0">
                <a:latin typeface="Huawei Sans" panose="020C0503030203020204" pitchFamily="34" charset="0"/>
              </a:rPr>
              <a:t>Delete</a:t>
            </a:r>
            <a:r>
              <a:rPr lang="en-US" sz="1400" dirty="0">
                <a:latin typeface="Huawei Sans" panose="020C0503030203020204" pitchFamily="34" charset="0"/>
              </a:rPr>
              <a:t> from the shortcut menu.</a:t>
            </a:r>
          </a:p>
          <a:p>
            <a:pPr marL="615950" lvl="1" indent="-298450"/>
            <a:r>
              <a:rPr lang="en-US" sz="1400" dirty="0">
                <a:latin typeface="Huawei Sans" panose="020C0503030203020204" pitchFamily="34" charset="0"/>
              </a:rPr>
              <a:t>Add the NE again and set the NE address as the source address for sending trap packets.</a:t>
            </a:r>
          </a:p>
        </p:txBody>
      </p:sp>
      <p:pic>
        <p:nvPicPr>
          <p:cNvPr id="7" name="图片 6"/>
          <p:cNvPicPr>
            <a:picLocks noChangeAspect="1"/>
          </p:cNvPicPr>
          <p:nvPr/>
        </p:nvPicPr>
        <p:blipFill>
          <a:blip r:embed="rId3"/>
          <a:stretch>
            <a:fillRect/>
          </a:stretch>
        </p:blipFill>
        <p:spPr>
          <a:xfrm>
            <a:off x="852486" y="2527964"/>
            <a:ext cx="4943475" cy="3682255"/>
          </a:xfrm>
          <a:prstGeom prst="rect">
            <a:avLst/>
          </a:prstGeom>
          <a:ln w="12700">
            <a:solidFill>
              <a:schemeClr val="bg1">
                <a:lumMod val="85000"/>
              </a:schemeClr>
            </a:solidFill>
          </a:ln>
        </p:spPr>
      </p:pic>
      <p:sp>
        <p:nvSpPr>
          <p:cNvPr id="9" name="矩形 8"/>
          <p:cNvSpPr/>
          <p:nvPr/>
        </p:nvSpPr>
        <p:spPr>
          <a:xfrm>
            <a:off x="2874102" y="2745616"/>
            <a:ext cx="1257299" cy="214312"/>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1609404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Failure to View Certain Alarms</a:t>
            </a:r>
            <a:endParaRPr lang="en-US" dirty="0"/>
          </a:p>
        </p:txBody>
      </p:sp>
      <p:sp>
        <p:nvSpPr>
          <p:cNvPr id="4" name="文本占位符 3"/>
          <p:cNvSpPr>
            <a:spLocks noGrp="1"/>
          </p:cNvSpPr>
          <p:nvPr>
            <p:ph type="body" sz="quarter" idx="4294967295"/>
          </p:nvPr>
        </p:nvSpPr>
        <p:spPr>
          <a:xfrm>
            <a:off x="442913" y="939800"/>
            <a:ext cx="11306175" cy="684213"/>
          </a:xfrm>
        </p:spPr>
        <p:txBody>
          <a:bodyPr wrap="square">
            <a:noAutofit/>
          </a:bodyPr>
          <a:lstStyle/>
          <a:p>
            <a:r>
              <a:rPr lang="en-US" sz="1600" dirty="0"/>
              <a:t>Symptom: Alarms received by NCE cannot be found on the Current Alarms or Historical Alarms page.</a:t>
            </a:r>
          </a:p>
          <a:p>
            <a:r>
              <a:rPr lang="en-US" sz="1600" dirty="0"/>
              <a:t>Cause: Some alarms are filtered out because they meet the filter criteria or alarm template rules.</a:t>
            </a:r>
          </a:p>
        </p:txBody>
      </p:sp>
      <p:sp>
        <p:nvSpPr>
          <p:cNvPr id="5" name="文本占位符 3"/>
          <p:cNvSpPr txBox="1">
            <a:spLocks/>
          </p:cNvSpPr>
          <p:nvPr/>
        </p:nvSpPr>
        <p:spPr bwMode="auto">
          <a:xfrm>
            <a:off x="7793748" y="2633725"/>
            <a:ext cx="3955339" cy="244157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rPr>
              <a:t>Procedure:</a:t>
            </a:r>
          </a:p>
          <a:p>
            <a:pPr marL="615950" lvl="1" indent="-298450"/>
            <a:r>
              <a:rPr lang="en-US" sz="1400" dirty="0">
                <a:latin typeface="Huawei Sans" panose="020C0503030203020204" pitchFamily="34" charset="0"/>
              </a:rPr>
              <a:t>On the page for browsing alarms, click </a:t>
            </a:r>
            <a:r>
              <a:rPr lang="en-US" sz="1400" b="1" dirty="0">
                <a:latin typeface="Huawei Sans" panose="020C0503030203020204" pitchFamily="34" charset="0"/>
              </a:rPr>
              <a:t>Filter</a:t>
            </a:r>
            <a:r>
              <a:rPr lang="en-US" sz="1400" dirty="0">
                <a:latin typeface="Huawei Sans" panose="020C0503030203020204" pitchFamily="34" charset="0"/>
              </a:rPr>
              <a:t>. In the </a:t>
            </a:r>
            <a:r>
              <a:rPr lang="en-US" sz="1400" b="1" dirty="0">
                <a:latin typeface="Huawei Sans" panose="020C0503030203020204" pitchFamily="34" charset="0"/>
              </a:rPr>
              <a:t>Filter</a:t>
            </a:r>
            <a:r>
              <a:rPr lang="en-US" sz="1400" dirty="0">
                <a:latin typeface="Huawei Sans" panose="020C0503030203020204" pitchFamily="34" charset="0"/>
              </a:rPr>
              <a:t> dialog box, view and modify the filter criteria.</a:t>
            </a:r>
          </a:p>
          <a:p>
            <a:pPr marL="615950" lvl="1" indent="-298450"/>
            <a:r>
              <a:rPr lang="en-US" sz="1400" dirty="0">
                <a:latin typeface="Huawei Sans" panose="020C0503030203020204" pitchFamily="34" charset="0"/>
              </a:rPr>
              <a:t>Then click </a:t>
            </a:r>
            <a:r>
              <a:rPr lang="en-US" sz="1400" b="1" dirty="0">
                <a:latin typeface="Huawei Sans" panose="020C0503030203020204" pitchFamily="34" charset="0"/>
              </a:rPr>
              <a:t>OK</a:t>
            </a:r>
            <a:r>
              <a:rPr lang="en-US" sz="1400" dirty="0">
                <a:latin typeface="Huawei Sans" panose="020C0503030203020204" pitchFamily="34" charset="0"/>
              </a:rPr>
              <a:t>.</a:t>
            </a:r>
          </a:p>
        </p:txBody>
      </p:sp>
      <p:pic>
        <p:nvPicPr>
          <p:cNvPr id="3" name="图片 2"/>
          <p:cNvPicPr>
            <a:picLocks/>
          </p:cNvPicPr>
          <p:nvPr/>
        </p:nvPicPr>
        <p:blipFill>
          <a:blip r:embed="rId3"/>
          <a:stretch>
            <a:fillRect/>
          </a:stretch>
        </p:blipFill>
        <p:spPr>
          <a:xfrm>
            <a:off x="721474" y="2213281"/>
            <a:ext cx="6868779" cy="3006114"/>
          </a:xfrm>
          <a:prstGeom prst="rect">
            <a:avLst/>
          </a:prstGeom>
          <a:ln w="12700">
            <a:solidFill>
              <a:schemeClr val="bg1">
                <a:lumMod val="85000"/>
              </a:schemeClr>
            </a:solidFill>
          </a:ln>
        </p:spPr>
      </p:pic>
    </p:spTree>
    <p:extLst>
      <p:ext uri="{BB962C8B-B14F-4D97-AF65-F5344CB8AC3E}">
        <p14:creationId xmlns:p14="http://schemas.microsoft.com/office/powerpoint/2010/main" val="35866507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p:cNvPicPr>
          <p:nvPr/>
        </p:nvPicPr>
        <p:blipFill rotWithShape="1">
          <a:blip r:embed="rId3"/>
          <a:srcRect r="46468" b="740"/>
          <a:stretch/>
        </p:blipFill>
        <p:spPr>
          <a:xfrm>
            <a:off x="914400" y="2206796"/>
            <a:ext cx="6115574" cy="3826691"/>
          </a:xfrm>
          <a:prstGeom prst="rect">
            <a:avLst/>
          </a:prstGeom>
          <a:ln w="12700">
            <a:solidFill>
              <a:schemeClr val="bg1">
                <a:lumMod val="85000"/>
              </a:schemeClr>
            </a:solidFill>
          </a:ln>
        </p:spPr>
      </p:pic>
      <p:sp>
        <p:nvSpPr>
          <p:cNvPr id="2" name="标题 1"/>
          <p:cNvSpPr>
            <a:spLocks noGrp="1"/>
          </p:cNvSpPr>
          <p:nvPr>
            <p:ph type="title"/>
          </p:nvPr>
        </p:nvSpPr>
        <p:spPr/>
        <p:txBody>
          <a:bodyPr/>
          <a:lstStyle/>
          <a:p>
            <a:r>
              <a:rPr lang="en-US" smtClean="0"/>
              <a:t>PCEP Session Interruption</a:t>
            </a:r>
            <a:endParaRPr lang="en-US" dirty="0"/>
          </a:p>
        </p:txBody>
      </p:sp>
      <p:sp>
        <p:nvSpPr>
          <p:cNvPr id="4" name="文本占位符 3"/>
          <p:cNvSpPr>
            <a:spLocks noGrp="1"/>
          </p:cNvSpPr>
          <p:nvPr>
            <p:ph type="body" sz="quarter" idx="4294967295"/>
          </p:nvPr>
        </p:nvSpPr>
        <p:spPr>
          <a:xfrm>
            <a:off x="442913" y="939800"/>
            <a:ext cx="11306175" cy="839787"/>
          </a:xfrm>
        </p:spPr>
        <p:txBody>
          <a:bodyPr wrap="square">
            <a:noAutofit/>
          </a:bodyPr>
          <a:lstStyle/>
          <a:p>
            <a:r>
              <a:rPr lang="en-US" sz="1600" dirty="0"/>
              <a:t>Symptom: The PCEP session between the controller and a device is interrupted.</a:t>
            </a:r>
          </a:p>
          <a:p>
            <a:r>
              <a:rPr lang="en-US" sz="1600" dirty="0"/>
              <a:t>Cause: The source address configuration changes, the number of delegated LSPs exceeds the PCE limit, or the controller receives incorrect PCEP messages.</a:t>
            </a:r>
          </a:p>
        </p:txBody>
      </p:sp>
      <p:sp>
        <p:nvSpPr>
          <p:cNvPr id="5" name="文本占位符 3"/>
          <p:cNvSpPr txBox="1">
            <a:spLocks/>
          </p:cNvSpPr>
          <p:nvPr/>
        </p:nvSpPr>
        <p:spPr bwMode="auto">
          <a:xfrm>
            <a:off x="7494984" y="2148073"/>
            <a:ext cx="4254103" cy="39739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Procedure:</a:t>
            </a:r>
          </a:p>
          <a:p>
            <a:pPr marL="615950" lvl="1" indent="-298450"/>
            <a:r>
              <a:rPr lang="en-US" sz="1400" dirty="0"/>
              <a:t>Open the Alarm Monitor app and choose Current Alarms from the main menu.</a:t>
            </a:r>
          </a:p>
          <a:p>
            <a:pPr marL="615950" lvl="1" indent="-298450"/>
            <a:r>
              <a:rPr lang="en-US" sz="1400" dirty="0"/>
              <a:t>Click Filter and then click Alarm Name to display all alarms similar to </a:t>
            </a:r>
            <a:r>
              <a:rPr lang="en-US" sz="1400" b="1" dirty="0" err="1"/>
              <a:t>PCEP_Session_Down</a:t>
            </a:r>
            <a:r>
              <a:rPr lang="en-US" sz="1400" b="1" dirty="0"/>
              <a:t>.</a:t>
            </a:r>
          </a:p>
          <a:p>
            <a:pPr marL="615950" lvl="1" indent="-298450"/>
            <a:r>
              <a:rPr lang="en-US" sz="1400" dirty="0"/>
              <a:t>Locate the target alarm and click the alarm name to view alarm details.</a:t>
            </a:r>
          </a:p>
          <a:p>
            <a:pPr marL="615950" lvl="1" indent="-298450"/>
            <a:r>
              <a:rPr lang="en-US" sz="1400" dirty="0"/>
              <a:t>Check the possible causes one by one based on information displayed in the Possible Causes field on the alarm details page.</a:t>
            </a:r>
          </a:p>
        </p:txBody>
      </p:sp>
      <p:sp>
        <p:nvSpPr>
          <p:cNvPr id="7" name="矩形 6"/>
          <p:cNvSpPr/>
          <p:nvPr/>
        </p:nvSpPr>
        <p:spPr>
          <a:xfrm>
            <a:off x="1017952" y="5284404"/>
            <a:ext cx="1322576" cy="214312"/>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8547023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No Tunnel Delegated to the Controller</a:t>
            </a:r>
            <a:endParaRPr lang="en-US" dirty="0"/>
          </a:p>
        </p:txBody>
      </p:sp>
      <p:sp>
        <p:nvSpPr>
          <p:cNvPr id="4" name="文本占位符 3"/>
          <p:cNvSpPr>
            <a:spLocks noGrp="1"/>
          </p:cNvSpPr>
          <p:nvPr>
            <p:ph type="body" sz="quarter" idx="4294967295"/>
          </p:nvPr>
        </p:nvSpPr>
        <p:spPr>
          <a:xfrm>
            <a:off x="455613" y="939800"/>
            <a:ext cx="11293475" cy="908050"/>
          </a:xfrm>
        </p:spPr>
        <p:txBody>
          <a:bodyPr wrap="square">
            <a:noAutofit/>
          </a:bodyPr>
          <a:lstStyle/>
          <a:p>
            <a:r>
              <a:rPr lang="en-US" sz="1600" dirty="0">
                <a:latin typeface="Huawei Sans" panose="020C0503030203020204" pitchFamily="34" charset="0"/>
              </a:rPr>
              <a:t>Symptom: The controller detects that no tunnel is delegated by PCCs.</a:t>
            </a:r>
          </a:p>
          <a:p>
            <a:r>
              <a:rPr lang="en-US" sz="1600" dirty="0">
                <a:latin typeface="Huawei Sans" panose="020C0503030203020204" pitchFamily="34" charset="0"/>
              </a:rPr>
              <a:t>Cause: Tunnel delegation is not configured on the forwarder.</a:t>
            </a:r>
          </a:p>
        </p:txBody>
      </p:sp>
      <p:sp>
        <p:nvSpPr>
          <p:cNvPr id="5" name="文本占位符 3"/>
          <p:cNvSpPr txBox="1">
            <a:spLocks/>
          </p:cNvSpPr>
          <p:nvPr/>
        </p:nvSpPr>
        <p:spPr bwMode="auto">
          <a:xfrm>
            <a:off x="7748979" y="2199161"/>
            <a:ext cx="4000109" cy="381961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600" dirty="0">
                <a:latin typeface="Huawei Sans" panose="020C0503030203020204" pitchFamily="34" charset="0"/>
              </a:rPr>
              <a:t>Procedure:</a:t>
            </a:r>
          </a:p>
          <a:p>
            <a:pPr marL="615950" lvl="1" indent="-298450"/>
            <a:r>
              <a:rPr lang="en-US" sz="1400" dirty="0"/>
              <a:t>Open the Alarm Monitor app and choose Current Alarms from the main menu.</a:t>
            </a:r>
          </a:p>
          <a:p>
            <a:pPr marL="615950" lvl="1" indent="-298450"/>
            <a:r>
              <a:rPr lang="en-US" sz="1400" dirty="0"/>
              <a:t>Click Filter and then click Alarm Name to display all alarms about </a:t>
            </a:r>
            <a:r>
              <a:rPr lang="en-US" sz="1400" b="1" dirty="0"/>
              <a:t>PCE sessions without delegated LSPs</a:t>
            </a:r>
            <a:r>
              <a:rPr lang="en-US" sz="1400" dirty="0"/>
              <a:t>.</a:t>
            </a:r>
          </a:p>
          <a:p>
            <a:pPr marL="615950" lvl="1" indent="-298450"/>
            <a:r>
              <a:rPr lang="en-US" sz="1400" dirty="0"/>
              <a:t>Locate the target alarm and click the alarm name to view alarm details.</a:t>
            </a:r>
          </a:p>
          <a:p>
            <a:pPr marL="615950" lvl="1" indent="-298450"/>
            <a:r>
              <a:rPr lang="en-US" sz="1400" dirty="0"/>
              <a:t>Rectify the fault based on information displayed in the Cause and Suggestion field on the alarm details page.</a:t>
            </a:r>
          </a:p>
        </p:txBody>
      </p:sp>
      <p:pic>
        <p:nvPicPr>
          <p:cNvPr id="3" name="图片 2"/>
          <p:cNvPicPr>
            <a:picLocks/>
          </p:cNvPicPr>
          <p:nvPr/>
        </p:nvPicPr>
        <p:blipFill rotWithShape="1">
          <a:blip r:embed="rId3"/>
          <a:srcRect t="8339" r="-35"/>
          <a:stretch/>
        </p:blipFill>
        <p:spPr>
          <a:xfrm>
            <a:off x="608917" y="2491530"/>
            <a:ext cx="7033453" cy="3213640"/>
          </a:xfrm>
          <a:prstGeom prst="rect">
            <a:avLst/>
          </a:prstGeom>
          <a:ln w="12700">
            <a:solidFill>
              <a:schemeClr val="bg1">
                <a:lumMod val="85000"/>
              </a:schemeClr>
            </a:solidFill>
          </a:ln>
        </p:spPr>
      </p:pic>
      <p:sp>
        <p:nvSpPr>
          <p:cNvPr id="7" name="矩形 6"/>
          <p:cNvSpPr/>
          <p:nvPr/>
        </p:nvSpPr>
        <p:spPr>
          <a:xfrm>
            <a:off x="841783" y="3103266"/>
            <a:ext cx="3352712" cy="336219"/>
          </a:xfrm>
          <a:prstGeom prst="rect">
            <a:avLst/>
          </a:prstGeom>
          <a:no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9704488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b="1" smtClean="0">
                <a:latin typeface="Huawei Sans" panose="020C0503030203020204" pitchFamily="34" charset="0"/>
                <a:sym typeface="Huawei Sans" panose="020C0503030203020204" pitchFamily="34" charset="0"/>
              </a:rPr>
              <a:t>CloudWAN Solution Controller Overview</a:t>
            </a:r>
            <a:r>
              <a:rPr lang="en-US" smtClean="0">
                <a:latin typeface="Huawei Sans" panose="020C0503030203020204" pitchFamily="34" charset="0"/>
              </a:rPr>
              <a:t> </a:t>
            </a:r>
          </a:p>
          <a:p>
            <a:r>
              <a:rPr lang="en-US" smtClean="0">
                <a:solidFill>
                  <a:schemeClr val="bg1">
                    <a:lumMod val="50000"/>
                  </a:schemeClr>
                </a:solidFill>
                <a:latin typeface="Huawei Sans" panose="020C0503030203020204" pitchFamily="34" charset="0"/>
                <a:sym typeface="Huawei Sans" panose="020C0503030203020204" pitchFamily="34" charset="0"/>
              </a:rPr>
              <a:t>Routine O&amp;M</a:t>
            </a:r>
          </a:p>
          <a:p>
            <a:r>
              <a:rPr lang="en-US" smtClean="0">
                <a:solidFill>
                  <a:schemeClr val="bg1">
                    <a:lumMod val="50000"/>
                  </a:schemeClr>
                </a:solidFill>
                <a:latin typeface="Huawei Sans" panose="020C0503030203020204" pitchFamily="34" charset="0"/>
                <a:sym typeface="Huawei Sans" panose="020C0503030203020204" pitchFamily="34" charset="0"/>
              </a:rPr>
              <a:t>Basic Troubleshooting</a:t>
            </a:r>
            <a:endParaRPr lang="en-US"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861197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smtClean="0"/>
              <a:t>(Single-answer question) Which of the following device maintenance modes is not supported by iMaster NCE-IP?</a:t>
            </a:r>
            <a:r>
              <a:rPr lang="zh-CN" altLang="en-US" dirty="0" smtClean="0"/>
              <a:t>（）</a:t>
            </a:r>
            <a:endParaRPr lang="en-US" dirty="0" smtClean="0"/>
          </a:p>
          <a:p>
            <a:pPr lvl="1"/>
            <a:r>
              <a:rPr lang="en-US" dirty="0" smtClean="0"/>
              <a:t>Remote management (Telnet and SSH)</a:t>
            </a:r>
          </a:p>
          <a:p>
            <a:pPr lvl="1"/>
            <a:r>
              <a:rPr lang="en-US" dirty="0" smtClean="0"/>
              <a:t>Fault information collection</a:t>
            </a:r>
          </a:p>
          <a:p>
            <a:pPr lvl="1"/>
            <a:r>
              <a:rPr lang="en-US" dirty="0" smtClean="0"/>
              <a:t>Remote file management</a:t>
            </a:r>
          </a:p>
          <a:p>
            <a:pPr lvl="1"/>
            <a:r>
              <a:rPr lang="en-US" dirty="0" smtClean="0"/>
              <a:t>Performance monitoring</a:t>
            </a:r>
            <a:endParaRPr lang="en-US" dirty="0"/>
          </a:p>
        </p:txBody>
      </p:sp>
    </p:spTree>
    <p:extLst>
      <p:ext uri="{BB962C8B-B14F-4D97-AF65-F5344CB8AC3E}">
        <p14:creationId xmlns:p14="http://schemas.microsoft.com/office/powerpoint/2010/main" val="65945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800" dirty="0" smtClean="0">
                <a:sym typeface="Huawei Sans" panose="020C0503030203020204" pitchFamily="34" charset="0"/>
              </a:rPr>
              <a:t>This chapter describes the logical architecture of iMaster NCE-IP, which provides various apps (such as Network Management, Network Path Navigation, Network Performance Analysis, and VPN Service Analysis and Assurance) based on a universal basic platform to meet the function requirements of different scenarios. Moreover, iMaster NCE-IP has good scalability.</a:t>
            </a:r>
          </a:p>
          <a:p>
            <a:r>
              <a:rPr lang="en-US" sz="1800" dirty="0" smtClean="0">
                <a:sym typeface="Huawei Sans" panose="020C0503030203020204" pitchFamily="34" charset="0"/>
              </a:rPr>
              <a:t>This chapter also describes common O&amp;M methods used by the controller, helping you understand how to maintain services through the controller and how to perform controller O&amp;M through the management plane.</a:t>
            </a:r>
          </a:p>
          <a:p>
            <a:r>
              <a:rPr lang="en-US" sz="1800" dirty="0" smtClean="0">
                <a:sym typeface="Huawei Sans" panose="020C0503030203020204" pitchFamily="34" charset="0"/>
              </a:rPr>
              <a:t>Finally, this chapter describes the common faults of the controller and their troubleshooting methods.</a:t>
            </a:r>
            <a:endParaRPr lang="en-US" sz="1800" dirty="0">
              <a:sym typeface="Huawei Sans" panose="020C0503030203020204" pitchFamily="34" charset="0"/>
            </a:endParaRPr>
          </a:p>
        </p:txBody>
      </p:sp>
    </p:spTree>
    <p:extLst>
      <p:ext uri="{BB962C8B-B14F-4D97-AF65-F5344CB8AC3E}">
        <p14:creationId xmlns:p14="http://schemas.microsoft.com/office/powerpoint/2010/main" val="94478866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663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矩形 239"/>
          <p:cNvSpPr/>
          <p:nvPr/>
        </p:nvSpPr>
        <p:spPr bwMode="gray">
          <a:xfrm>
            <a:off x="1259302" y="1081295"/>
            <a:ext cx="6274646" cy="1390818"/>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矩形 199"/>
          <p:cNvSpPr/>
          <p:nvPr/>
        </p:nvSpPr>
        <p:spPr bwMode="gray">
          <a:xfrm>
            <a:off x="1259302" y="4527828"/>
            <a:ext cx="6274645" cy="645822"/>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Huawei CloudWAN Solution Controller</a:t>
            </a:r>
            <a:endParaRPr lang="en-US" dirty="0"/>
          </a:p>
        </p:txBody>
      </p:sp>
      <p:sp>
        <p:nvSpPr>
          <p:cNvPr id="81" name="文本框 14"/>
          <p:cNvSpPr txBox="1"/>
          <p:nvPr/>
        </p:nvSpPr>
        <p:spPr>
          <a:xfrm>
            <a:off x="478136" y="4574251"/>
            <a:ext cx="934560" cy="523220"/>
          </a:xfrm>
          <a:prstGeom prst="rect">
            <a:avLst/>
          </a:prstGeom>
          <a:noFill/>
        </p:spPr>
        <p:txBody>
          <a:bodyPr wrap="square" rtlCol="0">
            <a:noAutofit/>
          </a:bodyPr>
          <a:lstStyle/>
          <a:p>
            <a:pPr algn="ctr" defTabSz="1344004" fontAlgn="ct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platform</a:t>
            </a:r>
          </a:p>
          <a:p>
            <a:pPr algn="ctr" defTabSz="1344004" fontAlgn="ct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15"/>
          <p:cNvSpPr txBox="1"/>
          <p:nvPr/>
        </p:nvSpPr>
        <p:spPr>
          <a:xfrm>
            <a:off x="399233" y="3113017"/>
            <a:ext cx="947852" cy="523220"/>
          </a:xfrm>
          <a:prstGeom prst="rect">
            <a:avLst/>
          </a:prstGeom>
          <a:noFill/>
        </p:spPr>
        <p:txBody>
          <a:bodyPr wrap="square" rtlCol="0">
            <a:noAutofit/>
          </a:bodyPr>
          <a:lstStyle/>
          <a:p>
            <a:pPr algn="ctr" defTabSz="1344004" fontAlgn="ct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Functions and features</a:t>
            </a:r>
          </a:p>
          <a:p>
            <a:pPr algn="ctr" defTabSz="1344004" fontAlgn="ct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16"/>
          <p:cNvSpPr txBox="1"/>
          <p:nvPr/>
        </p:nvSpPr>
        <p:spPr>
          <a:xfrm>
            <a:off x="376266" y="1621843"/>
            <a:ext cx="1113375" cy="523220"/>
          </a:xfrm>
          <a:prstGeom prst="rect">
            <a:avLst/>
          </a:prstGeom>
          <a:noFill/>
        </p:spPr>
        <p:txBody>
          <a:bodyPr wrap="square" rtlCol="0">
            <a:noAutofit/>
          </a:bodyPr>
          <a:lstStyle/>
          <a:p>
            <a:pPr algn="ctr" defTabSz="1344004" fontAlgn="ct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Scenario-specific apps</a:t>
            </a:r>
          </a:p>
          <a:p>
            <a:pPr algn="ctr" defTabSz="1344004" fontAlgn="ct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
          <p:cNvSpPr/>
          <p:nvPr/>
        </p:nvSpPr>
        <p:spPr>
          <a:xfrm>
            <a:off x="1259302" y="2602907"/>
            <a:ext cx="6274645" cy="1860101"/>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73"/>
          <p:cNvSpPr/>
          <p:nvPr/>
        </p:nvSpPr>
        <p:spPr>
          <a:xfrm>
            <a:off x="1259304" y="5493666"/>
            <a:ext cx="6274644" cy="490507"/>
          </a:xfrm>
          <a:prstGeom prst="roundRect">
            <a:avLst/>
          </a:prstGeom>
          <a:solidFill>
            <a:srgbClr val="A6A6A6"/>
          </a:solidFill>
          <a:ln w="28575" cap="flat" cmpd="sng" algn="ctr">
            <a:noFill/>
            <a:prstDash val="solid"/>
            <a:headEnd type="none" w="sm" len="med"/>
            <a:tailEnd type="none" w="sm" len="med"/>
          </a:ln>
          <a:effectLst/>
        </p:spPr>
        <p:txBody>
          <a:bodyPr wrap="square" lIns="100785" tIns="50393" rIns="100785" bIns="50393"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96" name="组合 5574"/>
          <p:cNvGrpSpPr>
            <a:grpSpLocks/>
          </p:cNvGrpSpPr>
          <p:nvPr/>
        </p:nvGrpSpPr>
        <p:grpSpPr bwMode="auto">
          <a:xfrm>
            <a:off x="1653992" y="5621700"/>
            <a:ext cx="292030" cy="279033"/>
            <a:chOff x="1122975" y="2334741"/>
            <a:chExt cx="398636" cy="459741"/>
          </a:xfrm>
        </p:grpSpPr>
        <p:sp>
          <p:nvSpPr>
            <p:cNvPr id="97" name="Freeform 1381"/>
            <p:cNvSpPr>
              <a:spLocks noEditPoints="1"/>
            </p:cNvSpPr>
            <p:nvPr/>
          </p:nvSpPr>
          <p:spPr bwMode="auto">
            <a:xfrm>
              <a:off x="1122975" y="2334741"/>
              <a:ext cx="398636" cy="221141"/>
            </a:xfrm>
            <a:custGeom>
              <a:avLst/>
              <a:gdLst>
                <a:gd name="T0" fmla="*/ 2147483647 w 1240"/>
                <a:gd name="T1" fmla="*/ 2147483647 h 690"/>
                <a:gd name="T2" fmla="*/ 2147483647 w 1240"/>
                <a:gd name="T3" fmla="*/ 2147483647 h 690"/>
                <a:gd name="T4" fmla="*/ 2147483647 w 1240"/>
                <a:gd name="T5" fmla="*/ 2147483647 h 690"/>
                <a:gd name="T6" fmla="*/ 2147483647 w 1240"/>
                <a:gd name="T7" fmla="*/ 2147483647 h 690"/>
                <a:gd name="T8" fmla="*/ 2147483647 w 1240"/>
                <a:gd name="T9" fmla="*/ 2147483647 h 690"/>
                <a:gd name="T10" fmla="*/ 2147483647 w 1240"/>
                <a:gd name="T11" fmla="*/ 2147483647 h 690"/>
                <a:gd name="T12" fmla="*/ 2147483647 w 1240"/>
                <a:gd name="T13" fmla="*/ 2147483647 h 690"/>
                <a:gd name="T14" fmla="*/ 2147483647 w 1240"/>
                <a:gd name="T15" fmla="*/ 2147483647 h 690"/>
                <a:gd name="T16" fmla="*/ 0 w 1240"/>
                <a:gd name="T17" fmla="*/ 2147483647 h 690"/>
                <a:gd name="T18" fmla="*/ 2147483647 w 1240"/>
                <a:gd name="T19" fmla="*/ 0 h 690"/>
                <a:gd name="T20" fmla="*/ 2147483647 w 1240"/>
                <a:gd name="T21" fmla="*/ 2147483647 h 690"/>
                <a:gd name="T22" fmla="*/ 2147483647 w 1240"/>
                <a:gd name="T23" fmla="*/ 2147483647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0" h="690">
                  <a:moveTo>
                    <a:pt x="620" y="67"/>
                  </a:moveTo>
                  <a:lnTo>
                    <a:pt x="620" y="67"/>
                  </a:lnTo>
                  <a:cubicBezTo>
                    <a:pt x="320" y="67"/>
                    <a:pt x="66" y="194"/>
                    <a:pt x="66" y="345"/>
                  </a:cubicBezTo>
                  <a:cubicBezTo>
                    <a:pt x="66" y="496"/>
                    <a:pt x="320" y="624"/>
                    <a:pt x="620" y="624"/>
                  </a:cubicBezTo>
                  <a:cubicBezTo>
                    <a:pt x="920" y="624"/>
                    <a:pt x="1174" y="496"/>
                    <a:pt x="1174" y="345"/>
                  </a:cubicBezTo>
                  <a:cubicBezTo>
                    <a:pt x="1174" y="194"/>
                    <a:pt x="920" y="67"/>
                    <a:pt x="620" y="67"/>
                  </a:cubicBezTo>
                  <a:close/>
                  <a:moveTo>
                    <a:pt x="620" y="690"/>
                  </a:moveTo>
                  <a:lnTo>
                    <a:pt x="620" y="690"/>
                  </a:lnTo>
                  <a:cubicBezTo>
                    <a:pt x="272" y="690"/>
                    <a:pt x="0" y="539"/>
                    <a:pt x="0" y="345"/>
                  </a:cubicBezTo>
                  <a:cubicBezTo>
                    <a:pt x="0" y="152"/>
                    <a:pt x="272" y="0"/>
                    <a:pt x="620" y="0"/>
                  </a:cubicBezTo>
                  <a:cubicBezTo>
                    <a:pt x="968" y="0"/>
                    <a:pt x="1240" y="152"/>
                    <a:pt x="1240" y="345"/>
                  </a:cubicBezTo>
                  <a:cubicBezTo>
                    <a:pt x="1240" y="539"/>
                    <a:pt x="968" y="690"/>
                    <a:pt x="620" y="69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8" name="Freeform 1382"/>
            <p:cNvSpPr>
              <a:spLocks/>
            </p:cNvSpPr>
            <p:nvPr/>
          </p:nvSpPr>
          <p:spPr bwMode="auto">
            <a:xfrm>
              <a:off x="1312108" y="2480229"/>
              <a:ext cx="64015" cy="43647"/>
            </a:xfrm>
            <a:custGeom>
              <a:avLst/>
              <a:gdLst>
                <a:gd name="T0" fmla="*/ 2147483647 w 205"/>
                <a:gd name="T1" fmla="*/ 2147483647 h 136"/>
                <a:gd name="T2" fmla="*/ 2147483647 w 205"/>
                <a:gd name="T3" fmla="*/ 2147483647 h 136"/>
                <a:gd name="T4" fmla="*/ 2147483647 w 205"/>
                <a:gd name="T5" fmla="*/ 2147483647 h 136"/>
                <a:gd name="T6" fmla="*/ 2147483647 w 205"/>
                <a:gd name="T7" fmla="*/ 2147483647 h 136"/>
                <a:gd name="T8" fmla="*/ 2147483647 w 205"/>
                <a:gd name="T9" fmla="*/ 2147483647 h 136"/>
                <a:gd name="T10" fmla="*/ 2147483647 w 205"/>
                <a:gd name="T11" fmla="*/ 2147483647 h 136"/>
                <a:gd name="T12" fmla="*/ 2147483647 w 205"/>
                <a:gd name="T13" fmla="*/ 2147483647 h 136"/>
                <a:gd name="T14" fmla="*/ 2147483647 w 205"/>
                <a:gd name="T15" fmla="*/ 2147483647 h 136"/>
                <a:gd name="T16" fmla="*/ 2147483647 w 205"/>
                <a:gd name="T17" fmla="*/ 2147483647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30" y="136"/>
                  </a:moveTo>
                  <a:lnTo>
                    <a:pt x="30" y="136"/>
                  </a:lnTo>
                  <a:cubicBezTo>
                    <a:pt x="21" y="136"/>
                    <a:pt x="11" y="131"/>
                    <a:pt x="7" y="122"/>
                  </a:cubicBezTo>
                  <a:cubicBezTo>
                    <a:pt x="0" y="109"/>
                    <a:pt x="4" y="93"/>
                    <a:pt x="17" y="86"/>
                  </a:cubicBezTo>
                  <a:lnTo>
                    <a:pt x="162" y="7"/>
                  </a:lnTo>
                  <a:cubicBezTo>
                    <a:pt x="175" y="0"/>
                    <a:pt x="191" y="4"/>
                    <a:pt x="198" y="17"/>
                  </a:cubicBezTo>
                  <a:cubicBezTo>
                    <a:pt x="205" y="30"/>
                    <a:pt x="201" y="47"/>
                    <a:pt x="188" y="54"/>
                  </a:cubicBezTo>
                  <a:lnTo>
                    <a:pt x="43" y="133"/>
                  </a:lnTo>
                  <a:cubicBezTo>
                    <a:pt x="39" y="135"/>
                    <a:pt x="34" y="136"/>
                    <a:pt x="30" y="13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1383"/>
            <p:cNvSpPr>
              <a:spLocks/>
            </p:cNvSpPr>
            <p:nvPr/>
          </p:nvSpPr>
          <p:spPr bwMode="auto">
            <a:xfrm>
              <a:off x="1265552" y="2480229"/>
              <a:ext cx="64015" cy="43647"/>
            </a:xfrm>
            <a:custGeom>
              <a:avLst/>
              <a:gdLst>
                <a:gd name="T0" fmla="*/ 2147483647 w 205"/>
                <a:gd name="T1" fmla="*/ 2147483647 h 136"/>
                <a:gd name="T2" fmla="*/ 2147483647 w 205"/>
                <a:gd name="T3" fmla="*/ 2147483647 h 136"/>
                <a:gd name="T4" fmla="*/ 2147483647 w 205"/>
                <a:gd name="T5" fmla="*/ 2147483647 h 136"/>
                <a:gd name="T6" fmla="*/ 2147483647 w 205"/>
                <a:gd name="T7" fmla="*/ 2147483647 h 136"/>
                <a:gd name="T8" fmla="*/ 2147483647 w 205"/>
                <a:gd name="T9" fmla="*/ 2147483647 h 136"/>
                <a:gd name="T10" fmla="*/ 2147483647 w 205"/>
                <a:gd name="T11" fmla="*/ 2147483647 h 136"/>
                <a:gd name="T12" fmla="*/ 2147483647 w 205"/>
                <a:gd name="T13" fmla="*/ 2147483647 h 136"/>
                <a:gd name="T14" fmla="*/ 2147483647 w 205"/>
                <a:gd name="T15" fmla="*/ 2147483647 h 136"/>
                <a:gd name="T16" fmla="*/ 2147483647 w 205"/>
                <a:gd name="T17" fmla="*/ 2147483647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0"/>
                    <a:pt x="7" y="17"/>
                  </a:cubicBezTo>
                  <a:cubicBezTo>
                    <a:pt x="14" y="4"/>
                    <a:pt x="30" y="0"/>
                    <a:pt x="43" y="7"/>
                  </a:cubicBezTo>
                  <a:lnTo>
                    <a:pt x="188" y="86"/>
                  </a:lnTo>
                  <a:cubicBezTo>
                    <a:pt x="201" y="93"/>
                    <a:pt x="205" y="109"/>
                    <a:pt x="198" y="122"/>
                  </a:cubicBezTo>
                  <a:cubicBezTo>
                    <a:pt x="194" y="131"/>
                    <a:pt x="184" y="136"/>
                    <a:pt x="175" y="13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Freeform 1384"/>
            <p:cNvSpPr>
              <a:spLocks/>
            </p:cNvSpPr>
            <p:nvPr/>
          </p:nvSpPr>
          <p:spPr bwMode="auto">
            <a:xfrm>
              <a:off x="1312108" y="2456951"/>
              <a:ext cx="17459" cy="66925"/>
            </a:xfrm>
            <a:custGeom>
              <a:avLst/>
              <a:gdLst>
                <a:gd name="T0" fmla="*/ 2147483647 w 54"/>
                <a:gd name="T1" fmla="*/ 2147483647 h 203"/>
                <a:gd name="T2" fmla="*/ 2147483647 w 54"/>
                <a:gd name="T3" fmla="*/ 2147483647 h 203"/>
                <a:gd name="T4" fmla="*/ 0 w 54"/>
                <a:gd name="T5" fmla="*/ 2147483647 h 203"/>
                <a:gd name="T6" fmla="*/ 0 w 54"/>
                <a:gd name="T7" fmla="*/ 2147483647 h 203"/>
                <a:gd name="T8" fmla="*/ 2147483647 w 54"/>
                <a:gd name="T9" fmla="*/ 0 h 203"/>
                <a:gd name="T10" fmla="*/ 2147483647 w 54"/>
                <a:gd name="T11" fmla="*/ 2147483647 h 203"/>
                <a:gd name="T12" fmla="*/ 2147483647 w 54"/>
                <a:gd name="T13" fmla="*/ 2147483647 h 203"/>
                <a:gd name="T14" fmla="*/ 2147483647 w 54"/>
                <a:gd name="T15" fmla="*/ 2147483647 h 2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3">
                  <a:moveTo>
                    <a:pt x="27" y="203"/>
                  </a:moveTo>
                  <a:lnTo>
                    <a:pt x="27" y="203"/>
                  </a:lnTo>
                  <a:cubicBezTo>
                    <a:pt x="12" y="203"/>
                    <a:pt x="0" y="191"/>
                    <a:pt x="0" y="176"/>
                  </a:cubicBezTo>
                  <a:lnTo>
                    <a:pt x="0" y="27"/>
                  </a:lnTo>
                  <a:cubicBezTo>
                    <a:pt x="0" y="12"/>
                    <a:pt x="12" y="0"/>
                    <a:pt x="27" y="0"/>
                  </a:cubicBezTo>
                  <a:cubicBezTo>
                    <a:pt x="42" y="0"/>
                    <a:pt x="54" y="12"/>
                    <a:pt x="54" y="27"/>
                  </a:cubicBezTo>
                  <a:lnTo>
                    <a:pt x="54" y="176"/>
                  </a:lnTo>
                  <a:cubicBezTo>
                    <a:pt x="54" y="191"/>
                    <a:pt x="42" y="203"/>
                    <a:pt x="27" y="20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1385"/>
            <p:cNvSpPr>
              <a:spLocks/>
            </p:cNvSpPr>
            <p:nvPr/>
          </p:nvSpPr>
          <p:spPr bwMode="auto">
            <a:xfrm>
              <a:off x="1262643" y="2366748"/>
              <a:ext cx="66923" cy="43647"/>
            </a:xfrm>
            <a:custGeom>
              <a:avLst/>
              <a:gdLst>
                <a:gd name="T0" fmla="*/ 2147483647 w 206"/>
                <a:gd name="T1" fmla="*/ 2147483647 h 137"/>
                <a:gd name="T2" fmla="*/ 2147483647 w 206"/>
                <a:gd name="T3" fmla="*/ 2147483647 h 137"/>
                <a:gd name="T4" fmla="*/ 2147483647 w 206"/>
                <a:gd name="T5" fmla="*/ 2147483647 h 137"/>
                <a:gd name="T6" fmla="*/ 2147483647 w 206"/>
                <a:gd name="T7" fmla="*/ 2147483647 h 137"/>
                <a:gd name="T8" fmla="*/ 2147483647 w 206"/>
                <a:gd name="T9" fmla="*/ 2147483647 h 137"/>
                <a:gd name="T10" fmla="*/ 2147483647 w 206"/>
                <a:gd name="T11" fmla="*/ 2147483647 h 137"/>
                <a:gd name="T12" fmla="*/ 2147483647 w 206"/>
                <a:gd name="T13" fmla="*/ 2147483647 h 137"/>
                <a:gd name="T14" fmla="*/ 2147483647 w 206"/>
                <a:gd name="T15" fmla="*/ 2147483647 h 137"/>
                <a:gd name="T16" fmla="*/ 2147483647 w 206"/>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7">
                  <a:moveTo>
                    <a:pt x="30" y="137"/>
                  </a:moveTo>
                  <a:lnTo>
                    <a:pt x="30" y="137"/>
                  </a:lnTo>
                  <a:cubicBezTo>
                    <a:pt x="21" y="137"/>
                    <a:pt x="12" y="132"/>
                    <a:pt x="7" y="123"/>
                  </a:cubicBezTo>
                  <a:cubicBezTo>
                    <a:pt x="0" y="110"/>
                    <a:pt x="5" y="94"/>
                    <a:pt x="18" y="87"/>
                  </a:cubicBezTo>
                  <a:lnTo>
                    <a:pt x="163" y="8"/>
                  </a:lnTo>
                  <a:cubicBezTo>
                    <a:pt x="175" y="0"/>
                    <a:pt x="192" y="5"/>
                    <a:pt x="199" y="18"/>
                  </a:cubicBezTo>
                  <a:cubicBezTo>
                    <a:pt x="206" y="31"/>
                    <a:pt x="201" y="47"/>
                    <a:pt x="188" y="54"/>
                  </a:cubicBezTo>
                  <a:lnTo>
                    <a:pt x="43" y="133"/>
                  </a:lnTo>
                  <a:cubicBezTo>
                    <a:pt x="39" y="136"/>
                    <a:pt x="35" y="137"/>
                    <a:pt x="30"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2" name="Freeform 1386"/>
            <p:cNvSpPr>
              <a:spLocks/>
            </p:cNvSpPr>
            <p:nvPr/>
          </p:nvSpPr>
          <p:spPr bwMode="auto">
            <a:xfrm>
              <a:off x="1309199" y="2366748"/>
              <a:ext cx="66923" cy="43647"/>
            </a:xfrm>
            <a:custGeom>
              <a:avLst/>
              <a:gdLst>
                <a:gd name="T0" fmla="*/ 2147483647 w 206"/>
                <a:gd name="T1" fmla="*/ 2147483647 h 137"/>
                <a:gd name="T2" fmla="*/ 2147483647 w 206"/>
                <a:gd name="T3" fmla="*/ 2147483647 h 137"/>
                <a:gd name="T4" fmla="*/ 2147483647 w 206"/>
                <a:gd name="T5" fmla="*/ 2147483647 h 137"/>
                <a:gd name="T6" fmla="*/ 2147483647 w 206"/>
                <a:gd name="T7" fmla="*/ 2147483647 h 137"/>
                <a:gd name="T8" fmla="*/ 2147483647 w 206"/>
                <a:gd name="T9" fmla="*/ 2147483647 h 137"/>
                <a:gd name="T10" fmla="*/ 2147483647 w 206"/>
                <a:gd name="T11" fmla="*/ 2147483647 h 137"/>
                <a:gd name="T12" fmla="*/ 2147483647 w 206"/>
                <a:gd name="T13" fmla="*/ 2147483647 h 137"/>
                <a:gd name="T14" fmla="*/ 2147483647 w 206"/>
                <a:gd name="T15" fmla="*/ 2147483647 h 137"/>
                <a:gd name="T16" fmla="*/ 2147483647 w 206"/>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7">
                  <a:moveTo>
                    <a:pt x="175" y="137"/>
                  </a:moveTo>
                  <a:lnTo>
                    <a:pt x="175" y="137"/>
                  </a:lnTo>
                  <a:cubicBezTo>
                    <a:pt x="171" y="137"/>
                    <a:pt x="166" y="136"/>
                    <a:pt x="162" y="133"/>
                  </a:cubicBezTo>
                  <a:lnTo>
                    <a:pt x="18" y="54"/>
                  </a:lnTo>
                  <a:cubicBezTo>
                    <a:pt x="5" y="47"/>
                    <a:pt x="0" y="31"/>
                    <a:pt x="7" y="18"/>
                  </a:cubicBezTo>
                  <a:cubicBezTo>
                    <a:pt x="14" y="5"/>
                    <a:pt x="30" y="0"/>
                    <a:pt x="43" y="8"/>
                  </a:cubicBezTo>
                  <a:lnTo>
                    <a:pt x="188" y="87"/>
                  </a:lnTo>
                  <a:cubicBezTo>
                    <a:pt x="201" y="94"/>
                    <a:pt x="206" y="110"/>
                    <a:pt x="199" y="123"/>
                  </a:cubicBezTo>
                  <a:cubicBezTo>
                    <a:pt x="194" y="132"/>
                    <a:pt x="185" y="137"/>
                    <a:pt x="175"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1387"/>
            <p:cNvSpPr>
              <a:spLocks/>
            </p:cNvSpPr>
            <p:nvPr/>
          </p:nvSpPr>
          <p:spPr bwMode="auto">
            <a:xfrm>
              <a:off x="1312108" y="2366748"/>
              <a:ext cx="17459" cy="64015"/>
            </a:xfrm>
            <a:custGeom>
              <a:avLst/>
              <a:gdLst>
                <a:gd name="T0" fmla="*/ 2147483647 w 53"/>
                <a:gd name="T1" fmla="*/ 2147483647 h 200"/>
                <a:gd name="T2" fmla="*/ 2147483647 w 53"/>
                <a:gd name="T3" fmla="*/ 2147483647 h 200"/>
                <a:gd name="T4" fmla="*/ 0 w 53"/>
                <a:gd name="T5" fmla="*/ 2147483647 h 200"/>
                <a:gd name="T6" fmla="*/ 0 w 53"/>
                <a:gd name="T7" fmla="*/ 2147483647 h 200"/>
                <a:gd name="T8" fmla="*/ 2147483647 w 53"/>
                <a:gd name="T9" fmla="*/ 0 h 200"/>
                <a:gd name="T10" fmla="*/ 2147483647 w 53"/>
                <a:gd name="T11" fmla="*/ 2147483647 h 200"/>
                <a:gd name="T12" fmla="*/ 2147483647 w 53"/>
                <a:gd name="T13" fmla="*/ 2147483647 h 200"/>
                <a:gd name="T14" fmla="*/ 2147483647 w 53"/>
                <a:gd name="T15" fmla="*/ 2147483647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200">
                  <a:moveTo>
                    <a:pt x="26" y="200"/>
                  </a:moveTo>
                  <a:lnTo>
                    <a:pt x="26" y="200"/>
                  </a:lnTo>
                  <a:cubicBezTo>
                    <a:pt x="12" y="200"/>
                    <a:pt x="0" y="188"/>
                    <a:pt x="0" y="174"/>
                  </a:cubicBezTo>
                  <a:lnTo>
                    <a:pt x="0" y="27"/>
                  </a:lnTo>
                  <a:cubicBezTo>
                    <a:pt x="0" y="12"/>
                    <a:pt x="12" y="0"/>
                    <a:pt x="26" y="0"/>
                  </a:cubicBezTo>
                  <a:cubicBezTo>
                    <a:pt x="41" y="0"/>
                    <a:pt x="53" y="12"/>
                    <a:pt x="53" y="27"/>
                  </a:cubicBezTo>
                  <a:lnTo>
                    <a:pt x="53" y="174"/>
                  </a:lnTo>
                  <a:cubicBezTo>
                    <a:pt x="53" y="188"/>
                    <a:pt x="41" y="200"/>
                    <a:pt x="26" y="20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1388"/>
            <p:cNvSpPr>
              <a:spLocks/>
            </p:cNvSpPr>
            <p:nvPr/>
          </p:nvSpPr>
          <p:spPr bwMode="auto">
            <a:xfrm>
              <a:off x="1184079" y="2436582"/>
              <a:ext cx="66923" cy="43647"/>
            </a:xfrm>
            <a:custGeom>
              <a:avLst/>
              <a:gdLst>
                <a:gd name="T0" fmla="*/ 2147483647 w 205"/>
                <a:gd name="T1" fmla="*/ 2147483647 h 137"/>
                <a:gd name="T2" fmla="*/ 2147483647 w 205"/>
                <a:gd name="T3" fmla="*/ 2147483647 h 137"/>
                <a:gd name="T4" fmla="*/ 2147483647 w 205"/>
                <a:gd name="T5" fmla="*/ 2147483647 h 137"/>
                <a:gd name="T6" fmla="*/ 2147483647 w 205"/>
                <a:gd name="T7" fmla="*/ 2147483647 h 137"/>
                <a:gd name="T8" fmla="*/ 2147483647 w 205"/>
                <a:gd name="T9" fmla="*/ 2147483647 h 137"/>
                <a:gd name="T10" fmla="*/ 2147483647 w 205"/>
                <a:gd name="T11" fmla="*/ 2147483647 h 137"/>
                <a:gd name="T12" fmla="*/ 2147483647 w 205"/>
                <a:gd name="T13" fmla="*/ 2147483647 h 137"/>
                <a:gd name="T14" fmla="*/ 2147483647 w 205"/>
                <a:gd name="T15" fmla="*/ 2147483647 h 137"/>
                <a:gd name="T16" fmla="*/ 2147483647 w 205"/>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5"/>
                    <a:pt x="161" y="133"/>
                  </a:cubicBezTo>
                  <a:lnTo>
                    <a:pt x="18" y="53"/>
                  </a:lnTo>
                  <a:cubicBezTo>
                    <a:pt x="5" y="46"/>
                    <a:pt x="0" y="30"/>
                    <a:pt x="7" y="17"/>
                  </a:cubicBezTo>
                  <a:cubicBezTo>
                    <a:pt x="15" y="4"/>
                    <a:pt x="31" y="0"/>
                    <a:pt x="44" y="7"/>
                  </a:cubicBezTo>
                  <a:lnTo>
                    <a:pt x="187" y="87"/>
                  </a:lnTo>
                  <a:cubicBezTo>
                    <a:pt x="200" y="94"/>
                    <a:pt x="205" y="110"/>
                    <a:pt x="198" y="123"/>
                  </a:cubicBezTo>
                  <a:cubicBezTo>
                    <a:pt x="193" y="132"/>
                    <a:pt x="184" y="137"/>
                    <a:pt x="174"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1389"/>
            <p:cNvSpPr>
              <a:spLocks/>
            </p:cNvSpPr>
            <p:nvPr/>
          </p:nvSpPr>
          <p:spPr bwMode="auto">
            <a:xfrm>
              <a:off x="1184079" y="2410395"/>
              <a:ext cx="66923" cy="43647"/>
            </a:xfrm>
            <a:custGeom>
              <a:avLst/>
              <a:gdLst>
                <a:gd name="T0" fmla="*/ 2147483647 w 205"/>
                <a:gd name="T1" fmla="*/ 2147483647 h 137"/>
                <a:gd name="T2" fmla="*/ 2147483647 w 205"/>
                <a:gd name="T3" fmla="*/ 2147483647 h 137"/>
                <a:gd name="T4" fmla="*/ 2147483647 w 205"/>
                <a:gd name="T5" fmla="*/ 2147483647 h 137"/>
                <a:gd name="T6" fmla="*/ 2147483647 w 205"/>
                <a:gd name="T7" fmla="*/ 2147483647 h 137"/>
                <a:gd name="T8" fmla="*/ 2147483647 w 205"/>
                <a:gd name="T9" fmla="*/ 2147483647 h 137"/>
                <a:gd name="T10" fmla="*/ 2147483647 w 205"/>
                <a:gd name="T11" fmla="*/ 2147483647 h 137"/>
                <a:gd name="T12" fmla="*/ 2147483647 w 205"/>
                <a:gd name="T13" fmla="*/ 2147483647 h 137"/>
                <a:gd name="T14" fmla="*/ 2147483647 w 205"/>
                <a:gd name="T15" fmla="*/ 2147483647 h 137"/>
                <a:gd name="T16" fmla="*/ 2147483647 w 205"/>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0"/>
                    <a:pt x="5" y="94"/>
                    <a:pt x="18" y="87"/>
                  </a:cubicBezTo>
                  <a:lnTo>
                    <a:pt x="161" y="7"/>
                  </a:lnTo>
                  <a:cubicBezTo>
                    <a:pt x="174" y="0"/>
                    <a:pt x="190" y="4"/>
                    <a:pt x="198" y="17"/>
                  </a:cubicBezTo>
                  <a:cubicBezTo>
                    <a:pt x="205" y="30"/>
                    <a:pt x="200" y="46"/>
                    <a:pt x="187" y="54"/>
                  </a:cubicBezTo>
                  <a:lnTo>
                    <a:pt x="44" y="133"/>
                  </a:lnTo>
                  <a:cubicBezTo>
                    <a:pt x="40" y="136"/>
                    <a:pt x="35" y="137"/>
                    <a:pt x="31"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Freeform 1390"/>
            <p:cNvSpPr>
              <a:spLocks/>
            </p:cNvSpPr>
            <p:nvPr/>
          </p:nvSpPr>
          <p:spPr bwMode="auto">
            <a:xfrm>
              <a:off x="1186989" y="2436582"/>
              <a:ext cx="101841" cy="17459"/>
            </a:xfrm>
            <a:custGeom>
              <a:avLst/>
              <a:gdLst>
                <a:gd name="T0" fmla="*/ 2147483647 w 324"/>
                <a:gd name="T1" fmla="*/ 2147483647 h 54"/>
                <a:gd name="T2" fmla="*/ 2147483647 w 324"/>
                <a:gd name="T3" fmla="*/ 2147483647 h 54"/>
                <a:gd name="T4" fmla="*/ 2147483647 w 324"/>
                <a:gd name="T5" fmla="*/ 2147483647 h 54"/>
                <a:gd name="T6" fmla="*/ 0 w 324"/>
                <a:gd name="T7" fmla="*/ 2147483647 h 54"/>
                <a:gd name="T8" fmla="*/ 2147483647 w 324"/>
                <a:gd name="T9" fmla="*/ 0 h 54"/>
                <a:gd name="T10" fmla="*/ 2147483647 w 324"/>
                <a:gd name="T11" fmla="*/ 0 h 54"/>
                <a:gd name="T12" fmla="*/ 2147483647 w 324"/>
                <a:gd name="T13" fmla="*/ 2147483647 h 54"/>
                <a:gd name="T14" fmla="*/ 2147483647 w 324"/>
                <a:gd name="T15" fmla="*/ 2147483647 h 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4">
                  <a:moveTo>
                    <a:pt x="297" y="54"/>
                  </a:moveTo>
                  <a:lnTo>
                    <a:pt x="297" y="54"/>
                  </a:lnTo>
                  <a:lnTo>
                    <a:pt x="27" y="54"/>
                  </a:lnTo>
                  <a:cubicBezTo>
                    <a:pt x="12" y="54"/>
                    <a:pt x="0" y="42"/>
                    <a:pt x="0" y="27"/>
                  </a:cubicBezTo>
                  <a:cubicBezTo>
                    <a:pt x="0" y="12"/>
                    <a:pt x="12" y="0"/>
                    <a:pt x="27" y="0"/>
                  </a:cubicBezTo>
                  <a:lnTo>
                    <a:pt x="297" y="0"/>
                  </a:lnTo>
                  <a:cubicBezTo>
                    <a:pt x="312" y="0"/>
                    <a:pt x="324" y="12"/>
                    <a:pt x="324" y="27"/>
                  </a:cubicBezTo>
                  <a:cubicBezTo>
                    <a:pt x="324" y="42"/>
                    <a:pt x="312" y="54"/>
                    <a:pt x="297" y="5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7" name="Freeform 1391"/>
            <p:cNvSpPr>
              <a:spLocks/>
            </p:cNvSpPr>
            <p:nvPr/>
          </p:nvSpPr>
          <p:spPr bwMode="auto">
            <a:xfrm>
              <a:off x="1390672" y="2410395"/>
              <a:ext cx="64015" cy="43647"/>
            </a:xfrm>
            <a:custGeom>
              <a:avLst/>
              <a:gdLst>
                <a:gd name="T0" fmla="*/ 2147483647 w 204"/>
                <a:gd name="T1" fmla="*/ 2147483647 h 137"/>
                <a:gd name="T2" fmla="*/ 2147483647 w 204"/>
                <a:gd name="T3" fmla="*/ 2147483647 h 137"/>
                <a:gd name="T4" fmla="*/ 2147483647 w 204"/>
                <a:gd name="T5" fmla="*/ 2147483647 h 137"/>
                <a:gd name="T6" fmla="*/ 2147483647 w 204"/>
                <a:gd name="T7" fmla="*/ 2147483647 h 137"/>
                <a:gd name="T8" fmla="*/ 2147483647 w 204"/>
                <a:gd name="T9" fmla="*/ 2147483647 h 137"/>
                <a:gd name="T10" fmla="*/ 2147483647 w 204"/>
                <a:gd name="T11" fmla="*/ 2147483647 h 137"/>
                <a:gd name="T12" fmla="*/ 2147483647 w 204"/>
                <a:gd name="T13" fmla="*/ 2147483647 h 137"/>
                <a:gd name="T14" fmla="*/ 2147483647 w 204"/>
                <a:gd name="T15" fmla="*/ 2147483647 h 137"/>
                <a:gd name="T16" fmla="*/ 2147483647 w 204"/>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4" y="137"/>
                  </a:moveTo>
                  <a:lnTo>
                    <a:pt x="174" y="137"/>
                  </a:lnTo>
                  <a:cubicBezTo>
                    <a:pt x="169" y="137"/>
                    <a:pt x="165" y="136"/>
                    <a:pt x="161" y="133"/>
                  </a:cubicBezTo>
                  <a:lnTo>
                    <a:pt x="17" y="54"/>
                  </a:lnTo>
                  <a:cubicBezTo>
                    <a:pt x="4" y="46"/>
                    <a:pt x="0" y="30"/>
                    <a:pt x="7" y="17"/>
                  </a:cubicBezTo>
                  <a:cubicBezTo>
                    <a:pt x="14" y="4"/>
                    <a:pt x="30" y="0"/>
                    <a:pt x="43" y="7"/>
                  </a:cubicBezTo>
                  <a:lnTo>
                    <a:pt x="187" y="87"/>
                  </a:lnTo>
                  <a:cubicBezTo>
                    <a:pt x="199" y="94"/>
                    <a:pt x="204" y="110"/>
                    <a:pt x="197" y="123"/>
                  </a:cubicBezTo>
                  <a:cubicBezTo>
                    <a:pt x="192" y="132"/>
                    <a:pt x="183" y="137"/>
                    <a:pt x="174"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8" name="Freeform 1392"/>
            <p:cNvSpPr>
              <a:spLocks/>
            </p:cNvSpPr>
            <p:nvPr/>
          </p:nvSpPr>
          <p:spPr bwMode="auto">
            <a:xfrm>
              <a:off x="1390672" y="2436582"/>
              <a:ext cx="64015" cy="43647"/>
            </a:xfrm>
            <a:custGeom>
              <a:avLst/>
              <a:gdLst>
                <a:gd name="T0" fmla="*/ 2147483647 w 204"/>
                <a:gd name="T1" fmla="*/ 2147483647 h 137"/>
                <a:gd name="T2" fmla="*/ 2147483647 w 204"/>
                <a:gd name="T3" fmla="*/ 2147483647 h 137"/>
                <a:gd name="T4" fmla="*/ 2147483647 w 204"/>
                <a:gd name="T5" fmla="*/ 2147483647 h 137"/>
                <a:gd name="T6" fmla="*/ 2147483647 w 204"/>
                <a:gd name="T7" fmla="*/ 2147483647 h 137"/>
                <a:gd name="T8" fmla="*/ 2147483647 w 204"/>
                <a:gd name="T9" fmla="*/ 2147483647 h 137"/>
                <a:gd name="T10" fmla="*/ 2147483647 w 204"/>
                <a:gd name="T11" fmla="*/ 2147483647 h 137"/>
                <a:gd name="T12" fmla="*/ 2147483647 w 204"/>
                <a:gd name="T13" fmla="*/ 2147483647 h 137"/>
                <a:gd name="T14" fmla="*/ 2147483647 w 204"/>
                <a:gd name="T15" fmla="*/ 2147483647 h 137"/>
                <a:gd name="T16" fmla="*/ 2147483647 w 204"/>
                <a:gd name="T17" fmla="*/ 2147483647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4" y="0"/>
                    <a:pt x="190" y="4"/>
                    <a:pt x="197" y="17"/>
                  </a:cubicBezTo>
                  <a:cubicBezTo>
                    <a:pt x="204" y="30"/>
                    <a:pt x="199" y="46"/>
                    <a:pt x="187" y="53"/>
                  </a:cubicBezTo>
                  <a:lnTo>
                    <a:pt x="43" y="133"/>
                  </a:lnTo>
                  <a:cubicBezTo>
                    <a:pt x="39" y="136"/>
                    <a:pt x="35" y="137"/>
                    <a:pt x="30" y="1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9" name="Freeform 1393"/>
            <p:cNvSpPr>
              <a:spLocks/>
            </p:cNvSpPr>
            <p:nvPr/>
          </p:nvSpPr>
          <p:spPr bwMode="auto">
            <a:xfrm>
              <a:off x="1349936" y="2436582"/>
              <a:ext cx="104751" cy="17459"/>
            </a:xfrm>
            <a:custGeom>
              <a:avLst/>
              <a:gdLst>
                <a:gd name="T0" fmla="*/ 2147483647 w 324"/>
                <a:gd name="T1" fmla="*/ 2147483647 h 54"/>
                <a:gd name="T2" fmla="*/ 2147483647 w 324"/>
                <a:gd name="T3" fmla="*/ 2147483647 h 54"/>
                <a:gd name="T4" fmla="*/ 2147483647 w 324"/>
                <a:gd name="T5" fmla="*/ 2147483647 h 54"/>
                <a:gd name="T6" fmla="*/ 0 w 324"/>
                <a:gd name="T7" fmla="*/ 2147483647 h 54"/>
                <a:gd name="T8" fmla="*/ 2147483647 w 324"/>
                <a:gd name="T9" fmla="*/ 0 h 54"/>
                <a:gd name="T10" fmla="*/ 2147483647 w 324"/>
                <a:gd name="T11" fmla="*/ 0 h 54"/>
                <a:gd name="T12" fmla="*/ 2147483647 w 324"/>
                <a:gd name="T13" fmla="*/ 2147483647 h 54"/>
                <a:gd name="T14" fmla="*/ 2147483647 w 324"/>
                <a:gd name="T15" fmla="*/ 2147483647 h 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4">
                  <a:moveTo>
                    <a:pt x="298" y="54"/>
                  </a:moveTo>
                  <a:lnTo>
                    <a:pt x="298" y="54"/>
                  </a:lnTo>
                  <a:lnTo>
                    <a:pt x="27" y="54"/>
                  </a:lnTo>
                  <a:cubicBezTo>
                    <a:pt x="12" y="54"/>
                    <a:pt x="0" y="42"/>
                    <a:pt x="0" y="27"/>
                  </a:cubicBezTo>
                  <a:cubicBezTo>
                    <a:pt x="0" y="12"/>
                    <a:pt x="12" y="0"/>
                    <a:pt x="27" y="0"/>
                  </a:cubicBezTo>
                  <a:lnTo>
                    <a:pt x="298" y="0"/>
                  </a:lnTo>
                  <a:cubicBezTo>
                    <a:pt x="312" y="0"/>
                    <a:pt x="324" y="12"/>
                    <a:pt x="324" y="27"/>
                  </a:cubicBezTo>
                  <a:cubicBezTo>
                    <a:pt x="324" y="42"/>
                    <a:pt x="312" y="54"/>
                    <a:pt x="298" y="5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0" name="Freeform 1394"/>
            <p:cNvSpPr>
              <a:spLocks/>
            </p:cNvSpPr>
            <p:nvPr/>
          </p:nvSpPr>
          <p:spPr bwMode="auto">
            <a:xfrm>
              <a:off x="1274282" y="2445312"/>
              <a:ext cx="14548" cy="20369"/>
            </a:xfrm>
            <a:custGeom>
              <a:avLst/>
              <a:gdLst>
                <a:gd name="T0" fmla="*/ 2147483647 w 53"/>
                <a:gd name="T1" fmla="*/ 2147483647 h 66"/>
                <a:gd name="T2" fmla="*/ 2147483647 w 53"/>
                <a:gd name="T3" fmla="*/ 2147483647 h 66"/>
                <a:gd name="T4" fmla="*/ 0 w 53"/>
                <a:gd name="T5" fmla="*/ 2147483647 h 66"/>
                <a:gd name="T6" fmla="*/ 0 w 53"/>
                <a:gd name="T7" fmla="*/ 0 h 66"/>
                <a:gd name="T8" fmla="*/ 2147483647 w 53"/>
                <a:gd name="T9" fmla="*/ 0 h 66"/>
                <a:gd name="T10" fmla="*/ 2147483647 w 53"/>
                <a:gd name="T11" fmla="*/ 2147483647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Freeform 1395"/>
            <p:cNvSpPr>
              <a:spLocks/>
            </p:cNvSpPr>
            <p:nvPr/>
          </p:nvSpPr>
          <p:spPr bwMode="auto">
            <a:xfrm>
              <a:off x="1320838" y="2456951"/>
              <a:ext cx="26187" cy="17459"/>
            </a:xfrm>
            <a:custGeom>
              <a:avLst/>
              <a:gdLst>
                <a:gd name="T0" fmla="*/ 2147483647 w 83"/>
                <a:gd name="T1" fmla="*/ 2147483647 h 54"/>
                <a:gd name="T2" fmla="*/ 2147483647 w 83"/>
                <a:gd name="T3" fmla="*/ 2147483647 h 54"/>
                <a:gd name="T4" fmla="*/ 0 w 83"/>
                <a:gd name="T5" fmla="*/ 2147483647 h 54"/>
                <a:gd name="T6" fmla="*/ 0 w 83"/>
                <a:gd name="T7" fmla="*/ 0 h 54"/>
                <a:gd name="T8" fmla="*/ 2147483647 w 83"/>
                <a:gd name="T9" fmla="*/ 0 h 54"/>
                <a:gd name="T10" fmla="*/ 2147483647 w 83"/>
                <a:gd name="T11" fmla="*/ 2147483647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2" name="Freeform 1396"/>
            <p:cNvSpPr>
              <a:spLocks/>
            </p:cNvSpPr>
            <p:nvPr/>
          </p:nvSpPr>
          <p:spPr bwMode="auto">
            <a:xfrm>
              <a:off x="1349936" y="2424943"/>
              <a:ext cx="17459" cy="20369"/>
            </a:xfrm>
            <a:custGeom>
              <a:avLst/>
              <a:gdLst>
                <a:gd name="T0" fmla="*/ 2147483647 w 54"/>
                <a:gd name="T1" fmla="*/ 2147483647 h 67"/>
                <a:gd name="T2" fmla="*/ 2147483647 w 54"/>
                <a:gd name="T3" fmla="*/ 2147483647 h 67"/>
                <a:gd name="T4" fmla="*/ 0 w 54"/>
                <a:gd name="T5" fmla="*/ 2147483647 h 67"/>
                <a:gd name="T6" fmla="*/ 0 w 54"/>
                <a:gd name="T7" fmla="*/ 0 h 67"/>
                <a:gd name="T8" fmla="*/ 2147483647 w 54"/>
                <a:gd name="T9" fmla="*/ 0 h 67"/>
                <a:gd name="T10" fmla="*/ 2147483647 w 54"/>
                <a:gd name="T11" fmla="*/ 2147483647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7">
                  <a:moveTo>
                    <a:pt x="54" y="67"/>
                  </a:moveTo>
                  <a:lnTo>
                    <a:pt x="54" y="67"/>
                  </a:lnTo>
                  <a:lnTo>
                    <a:pt x="0" y="67"/>
                  </a:lnTo>
                  <a:lnTo>
                    <a:pt x="0" y="0"/>
                  </a:lnTo>
                  <a:lnTo>
                    <a:pt x="54" y="0"/>
                  </a:lnTo>
                  <a:lnTo>
                    <a:pt x="54" y="6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Freeform 1397"/>
            <p:cNvSpPr>
              <a:spLocks/>
            </p:cNvSpPr>
            <p:nvPr/>
          </p:nvSpPr>
          <p:spPr bwMode="auto">
            <a:xfrm>
              <a:off x="1294649" y="2416214"/>
              <a:ext cx="26187" cy="14550"/>
            </a:xfrm>
            <a:custGeom>
              <a:avLst/>
              <a:gdLst>
                <a:gd name="T0" fmla="*/ 2147483647 w 82"/>
                <a:gd name="T1" fmla="*/ 2147483647 h 53"/>
                <a:gd name="T2" fmla="*/ 2147483647 w 82"/>
                <a:gd name="T3" fmla="*/ 2147483647 h 53"/>
                <a:gd name="T4" fmla="*/ 0 w 82"/>
                <a:gd name="T5" fmla="*/ 2147483647 h 53"/>
                <a:gd name="T6" fmla="*/ 0 w 82"/>
                <a:gd name="T7" fmla="*/ 0 h 53"/>
                <a:gd name="T8" fmla="*/ 2147483647 w 82"/>
                <a:gd name="T9" fmla="*/ 0 h 53"/>
                <a:gd name="T10" fmla="*/ 2147483647 w 82"/>
                <a:gd name="T11" fmla="*/ 2147483647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3">
                  <a:moveTo>
                    <a:pt x="82" y="53"/>
                  </a:moveTo>
                  <a:lnTo>
                    <a:pt x="82" y="53"/>
                  </a:lnTo>
                  <a:lnTo>
                    <a:pt x="0" y="53"/>
                  </a:lnTo>
                  <a:lnTo>
                    <a:pt x="0" y="0"/>
                  </a:lnTo>
                  <a:lnTo>
                    <a:pt x="82" y="0"/>
                  </a:lnTo>
                  <a:lnTo>
                    <a:pt x="82" y="5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4" name="Freeform 1398"/>
            <p:cNvSpPr>
              <a:spLocks/>
            </p:cNvSpPr>
            <p:nvPr/>
          </p:nvSpPr>
          <p:spPr bwMode="auto">
            <a:xfrm>
              <a:off x="1122975" y="2515146"/>
              <a:ext cx="398636" cy="267697"/>
            </a:xfrm>
            <a:custGeom>
              <a:avLst/>
              <a:gdLst>
                <a:gd name="T0" fmla="*/ 2147483647 w 1240"/>
                <a:gd name="T1" fmla="*/ 2147483647 h 837"/>
                <a:gd name="T2" fmla="*/ 2147483647 w 1240"/>
                <a:gd name="T3" fmla="*/ 2147483647 h 837"/>
                <a:gd name="T4" fmla="*/ 2147483647 w 1240"/>
                <a:gd name="T5" fmla="*/ 2147483647 h 837"/>
                <a:gd name="T6" fmla="*/ 2147483647 w 1240"/>
                <a:gd name="T7" fmla="*/ 2147483647 h 837"/>
                <a:gd name="T8" fmla="*/ 2147483647 w 1240"/>
                <a:gd name="T9" fmla="*/ 2147483647 h 837"/>
                <a:gd name="T10" fmla="*/ 2147483647 w 1240"/>
                <a:gd name="T11" fmla="*/ 2147483647 h 837"/>
                <a:gd name="T12" fmla="*/ 2147483647 w 1240"/>
                <a:gd name="T13" fmla="*/ 2147483647 h 837"/>
                <a:gd name="T14" fmla="*/ 0 w 1240"/>
                <a:gd name="T15" fmla="*/ 2147483647 h 837"/>
                <a:gd name="T16" fmla="*/ 0 w 1240"/>
                <a:gd name="T17" fmla="*/ 2147483647 h 837"/>
                <a:gd name="T18" fmla="*/ 2147483647 w 1240"/>
                <a:gd name="T19" fmla="*/ 0 h 837"/>
                <a:gd name="T20" fmla="*/ 2147483647 w 1240"/>
                <a:gd name="T21" fmla="*/ 2147483647 h 837"/>
                <a:gd name="T22" fmla="*/ 2147483647 w 1240"/>
                <a:gd name="T23" fmla="*/ 2147483647 h 837"/>
                <a:gd name="T24" fmla="*/ 2147483647 w 1240"/>
                <a:gd name="T25" fmla="*/ 2147483647 h 837"/>
                <a:gd name="T26" fmla="*/ 2147483647 w 1240"/>
                <a:gd name="T27" fmla="*/ 2147483647 h 837"/>
                <a:gd name="T28" fmla="*/ 2147483647 w 1240"/>
                <a:gd name="T29" fmla="*/ 2147483647 h 837"/>
                <a:gd name="T30" fmla="*/ 2147483647 w 1240"/>
                <a:gd name="T31" fmla="*/ 0 h 837"/>
                <a:gd name="T32" fmla="*/ 2147483647 w 1240"/>
                <a:gd name="T33" fmla="*/ 2147483647 h 837"/>
                <a:gd name="T34" fmla="*/ 2147483647 w 1240"/>
                <a:gd name="T35" fmla="*/ 2147483647 h 837"/>
                <a:gd name="T36" fmla="*/ 2147483647 w 1240"/>
                <a:gd name="T37" fmla="*/ 2147483647 h 837"/>
                <a:gd name="T38" fmla="*/ 2147483647 w 1240"/>
                <a:gd name="T39" fmla="*/ 2147483647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40" h="837">
                  <a:moveTo>
                    <a:pt x="715" y="837"/>
                  </a:moveTo>
                  <a:lnTo>
                    <a:pt x="715" y="837"/>
                  </a:lnTo>
                  <a:cubicBezTo>
                    <a:pt x="698" y="837"/>
                    <a:pt x="684" y="824"/>
                    <a:pt x="682" y="807"/>
                  </a:cubicBezTo>
                  <a:cubicBezTo>
                    <a:pt x="680" y="788"/>
                    <a:pt x="694" y="772"/>
                    <a:pt x="712" y="771"/>
                  </a:cubicBezTo>
                  <a:cubicBezTo>
                    <a:pt x="975" y="748"/>
                    <a:pt x="1174" y="630"/>
                    <a:pt x="1174" y="496"/>
                  </a:cubicBezTo>
                  <a:lnTo>
                    <a:pt x="1174" y="422"/>
                  </a:lnTo>
                  <a:cubicBezTo>
                    <a:pt x="1072" y="534"/>
                    <a:pt x="865" y="609"/>
                    <a:pt x="620" y="609"/>
                  </a:cubicBezTo>
                  <a:cubicBezTo>
                    <a:pt x="272" y="609"/>
                    <a:pt x="0" y="457"/>
                    <a:pt x="0" y="264"/>
                  </a:cubicBezTo>
                  <a:lnTo>
                    <a:pt x="0" y="34"/>
                  </a:lnTo>
                  <a:cubicBezTo>
                    <a:pt x="0" y="15"/>
                    <a:pt x="15" y="0"/>
                    <a:pt x="33" y="0"/>
                  </a:cubicBezTo>
                  <a:cubicBezTo>
                    <a:pt x="51" y="0"/>
                    <a:pt x="66" y="15"/>
                    <a:pt x="66" y="34"/>
                  </a:cubicBezTo>
                  <a:lnTo>
                    <a:pt x="66" y="264"/>
                  </a:lnTo>
                  <a:cubicBezTo>
                    <a:pt x="66" y="415"/>
                    <a:pt x="320" y="542"/>
                    <a:pt x="620" y="542"/>
                  </a:cubicBezTo>
                  <a:cubicBezTo>
                    <a:pt x="920" y="542"/>
                    <a:pt x="1174" y="415"/>
                    <a:pt x="1174" y="264"/>
                  </a:cubicBezTo>
                  <a:lnTo>
                    <a:pt x="1174" y="34"/>
                  </a:lnTo>
                  <a:cubicBezTo>
                    <a:pt x="1174" y="15"/>
                    <a:pt x="1188" y="0"/>
                    <a:pt x="1207" y="0"/>
                  </a:cubicBezTo>
                  <a:cubicBezTo>
                    <a:pt x="1225" y="0"/>
                    <a:pt x="1240" y="15"/>
                    <a:pt x="1240" y="34"/>
                  </a:cubicBezTo>
                  <a:lnTo>
                    <a:pt x="1240" y="496"/>
                  </a:lnTo>
                  <a:cubicBezTo>
                    <a:pt x="1240" y="667"/>
                    <a:pt x="1021" y="811"/>
                    <a:pt x="718" y="837"/>
                  </a:cubicBezTo>
                  <a:cubicBezTo>
                    <a:pt x="717" y="837"/>
                    <a:pt x="716" y="837"/>
                    <a:pt x="715" y="83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5" name="Freeform 1399"/>
            <p:cNvSpPr>
              <a:spLocks/>
            </p:cNvSpPr>
            <p:nvPr/>
          </p:nvSpPr>
          <p:spPr bwMode="auto">
            <a:xfrm>
              <a:off x="1122975" y="2442401"/>
              <a:ext cx="398636" cy="192044"/>
            </a:xfrm>
            <a:custGeom>
              <a:avLst/>
              <a:gdLst>
                <a:gd name="T0" fmla="*/ 2147483647 w 1240"/>
                <a:gd name="T1" fmla="*/ 2147483647 h 608"/>
                <a:gd name="T2" fmla="*/ 2147483647 w 1240"/>
                <a:gd name="T3" fmla="*/ 2147483647 h 608"/>
                <a:gd name="T4" fmla="*/ 0 w 1240"/>
                <a:gd name="T5" fmla="*/ 2147483647 h 608"/>
                <a:gd name="T6" fmla="*/ 0 w 1240"/>
                <a:gd name="T7" fmla="*/ 2147483647 h 608"/>
                <a:gd name="T8" fmla="*/ 2147483647 w 1240"/>
                <a:gd name="T9" fmla="*/ 0 h 608"/>
                <a:gd name="T10" fmla="*/ 2147483647 w 1240"/>
                <a:gd name="T11" fmla="*/ 2147483647 h 608"/>
                <a:gd name="T12" fmla="*/ 2147483647 w 1240"/>
                <a:gd name="T13" fmla="*/ 2147483647 h 608"/>
                <a:gd name="T14" fmla="*/ 2147483647 w 1240"/>
                <a:gd name="T15" fmla="*/ 2147483647 h 608"/>
                <a:gd name="T16" fmla="*/ 2147483647 w 1240"/>
                <a:gd name="T17" fmla="*/ 2147483647 h 608"/>
                <a:gd name="T18" fmla="*/ 2147483647 w 1240"/>
                <a:gd name="T19" fmla="*/ 2147483647 h 608"/>
                <a:gd name="T20" fmla="*/ 2147483647 w 1240"/>
                <a:gd name="T21" fmla="*/ 0 h 608"/>
                <a:gd name="T22" fmla="*/ 2147483647 w 1240"/>
                <a:gd name="T23" fmla="*/ 2147483647 h 608"/>
                <a:gd name="T24" fmla="*/ 2147483647 w 1240"/>
                <a:gd name="T25" fmla="*/ 2147483647 h 608"/>
                <a:gd name="T26" fmla="*/ 2147483647 w 1240"/>
                <a:gd name="T27" fmla="*/ 2147483647 h 608"/>
                <a:gd name="T28" fmla="*/ 2147483647 w 1240"/>
                <a:gd name="T29" fmla="*/ 2147483647 h 6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40" h="608">
                  <a:moveTo>
                    <a:pt x="620" y="608"/>
                  </a:moveTo>
                  <a:lnTo>
                    <a:pt x="620" y="608"/>
                  </a:lnTo>
                  <a:cubicBezTo>
                    <a:pt x="272" y="608"/>
                    <a:pt x="0" y="457"/>
                    <a:pt x="0" y="263"/>
                  </a:cubicBezTo>
                  <a:lnTo>
                    <a:pt x="0" y="33"/>
                  </a:lnTo>
                  <a:cubicBezTo>
                    <a:pt x="0" y="15"/>
                    <a:pt x="15" y="0"/>
                    <a:pt x="33" y="0"/>
                  </a:cubicBezTo>
                  <a:cubicBezTo>
                    <a:pt x="51" y="0"/>
                    <a:pt x="66" y="15"/>
                    <a:pt x="66" y="33"/>
                  </a:cubicBezTo>
                  <a:lnTo>
                    <a:pt x="66" y="263"/>
                  </a:lnTo>
                  <a:cubicBezTo>
                    <a:pt x="66" y="414"/>
                    <a:pt x="320" y="542"/>
                    <a:pt x="620" y="542"/>
                  </a:cubicBezTo>
                  <a:cubicBezTo>
                    <a:pt x="920" y="542"/>
                    <a:pt x="1174" y="414"/>
                    <a:pt x="1174" y="263"/>
                  </a:cubicBezTo>
                  <a:lnTo>
                    <a:pt x="1174" y="33"/>
                  </a:lnTo>
                  <a:cubicBezTo>
                    <a:pt x="1174" y="15"/>
                    <a:pt x="1188" y="0"/>
                    <a:pt x="1207" y="0"/>
                  </a:cubicBezTo>
                  <a:cubicBezTo>
                    <a:pt x="1225" y="0"/>
                    <a:pt x="1240" y="15"/>
                    <a:pt x="1240" y="33"/>
                  </a:cubicBezTo>
                  <a:lnTo>
                    <a:pt x="1240" y="266"/>
                  </a:lnTo>
                  <a:cubicBezTo>
                    <a:pt x="1240" y="266"/>
                    <a:pt x="1240" y="267"/>
                    <a:pt x="1240" y="267"/>
                  </a:cubicBezTo>
                  <a:cubicBezTo>
                    <a:pt x="1236" y="459"/>
                    <a:pt x="965" y="608"/>
                    <a:pt x="620" y="6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6" name="Freeform 1400"/>
            <p:cNvSpPr>
              <a:spLocks/>
            </p:cNvSpPr>
            <p:nvPr/>
          </p:nvSpPr>
          <p:spPr bwMode="auto">
            <a:xfrm>
              <a:off x="1122975" y="2587889"/>
              <a:ext cx="177494" cy="194955"/>
            </a:xfrm>
            <a:custGeom>
              <a:avLst/>
              <a:gdLst>
                <a:gd name="T0" fmla="*/ 2147483647 w 555"/>
                <a:gd name="T1" fmla="*/ 2147483647 h 604"/>
                <a:gd name="T2" fmla="*/ 2147483647 w 555"/>
                <a:gd name="T3" fmla="*/ 2147483647 h 604"/>
                <a:gd name="T4" fmla="*/ 2147483647 w 555"/>
                <a:gd name="T5" fmla="*/ 2147483647 h 604"/>
                <a:gd name="T6" fmla="*/ 0 w 555"/>
                <a:gd name="T7" fmla="*/ 2147483647 h 604"/>
                <a:gd name="T8" fmla="*/ 0 w 555"/>
                <a:gd name="T9" fmla="*/ 2147483647 h 604"/>
                <a:gd name="T10" fmla="*/ 2147483647 w 555"/>
                <a:gd name="T11" fmla="*/ 0 h 604"/>
                <a:gd name="T12" fmla="*/ 2147483647 w 555"/>
                <a:gd name="T13" fmla="*/ 2147483647 h 604"/>
                <a:gd name="T14" fmla="*/ 2147483647 w 555"/>
                <a:gd name="T15" fmla="*/ 2147483647 h 604"/>
                <a:gd name="T16" fmla="*/ 2147483647 w 555"/>
                <a:gd name="T17" fmla="*/ 2147483647 h 604"/>
                <a:gd name="T18" fmla="*/ 2147483647 w 555"/>
                <a:gd name="T19" fmla="*/ 2147483647 h 604"/>
                <a:gd name="T20" fmla="*/ 2147483647 w 555"/>
                <a:gd name="T21" fmla="*/ 2147483647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5" h="604">
                  <a:moveTo>
                    <a:pt x="521" y="604"/>
                  </a:moveTo>
                  <a:lnTo>
                    <a:pt x="521" y="604"/>
                  </a:lnTo>
                  <a:cubicBezTo>
                    <a:pt x="520" y="604"/>
                    <a:pt x="519" y="604"/>
                    <a:pt x="517" y="604"/>
                  </a:cubicBezTo>
                  <a:cubicBezTo>
                    <a:pt x="217" y="576"/>
                    <a:pt x="0" y="433"/>
                    <a:pt x="0" y="263"/>
                  </a:cubicBezTo>
                  <a:lnTo>
                    <a:pt x="0" y="33"/>
                  </a:lnTo>
                  <a:cubicBezTo>
                    <a:pt x="0" y="15"/>
                    <a:pt x="15" y="0"/>
                    <a:pt x="33" y="0"/>
                  </a:cubicBezTo>
                  <a:cubicBezTo>
                    <a:pt x="51" y="0"/>
                    <a:pt x="66" y="15"/>
                    <a:pt x="66" y="33"/>
                  </a:cubicBezTo>
                  <a:lnTo>
                    <a:pt x="66" y="263"/>
                  </a:lnTo>
                  <a:cubicBezTo>
                    <a:pt x="66" y="396"/>
                    <a:pt x="263" y="514"/>
                    <a:pt x="524" y="537"/>
                  </a:cubicBezTo>
                  <a:cubicBezTo>
                    <a:pt x="542" y="539"/>
                    <a:pt x="555" y="555"/>
                    <a:pt x="554" y="573"/>
                  </a:cubicBezTo>
                  <a:cubicBezTo>
                    <a:pt x="552" y="591"/>
                    <a:pt x="538" y="604"/>
                    <a:pt x="521" y="604"/>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Freeform 1401"/>
            <p:cNvSpPr>
              <a:spLocks/>
            </p:cNvSpPr>
            <p:nvPr/>
          </p:nvSpPr>
          <p:spPr bwMode="auto">
            <a:xfrm>
              <a:off x="1265552" y="2750835"/>
              <a:ext cx="43645" cy="43647"/>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Freeform 1402"/>
            <p:cNvSpPr>
              <a:spLocks/>
            </p:cNvSpPr>
            <p:nvPr/>
          </p:nvSpPr>
          <p:spPr bwMode="auto">
            <a:xfrm>
              <a:off x="1332477" y="2750835"/>
              <a:ext cx="46556" cy="43647"/>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119" name="组合 342"/>
          <p:cNvGrpSpPr>
            <a:grpSpLocks/>
          </p:cNvGrpSpPr>
          <p:nvPr/>
        </p:nvGrpSpPr>
        <p:grpSpPr bwMode="auto">
          <a:xfrm>
            <a:off x="6075794" y="5627975"/>
            <a:ext cx="260637" cy="266479"/>
            <a:chOff x="1806575" y="2351088"/>
            <a:chExt cx="630238" cy="646112"/>
          </a:xfrm>
        </p:grpSpPr>
        <p:sp>
          <p:nvSpPr>
            <p:cNvPr id="120" name="Freeform 223"/>
            <p:cNvSpPr>
              <a:spLocks noEditPoints="1"/>
            </p:cNvSpPr>
            <p:nvPr/>
          </p:nvSpPr>
          <p:spPr bwMode="auto">
            <a:xfrm>
              <a:off x="2016125" y="2559051"/>
              <a:ext cx="212725" cy="211138"/>
            </a:xfrm>
            <a:custGeom>
              <a:avLst/>
              <a:gdLst>
                <a:gd name="T0" fmla="*/ 2147483647 w 507"/>
                <a:gd name="T1" fmla="*/ 2147483647 h 506"/>
                <a:gd name="T2" fmla="*/ 2147483647 w 507"/>
                <a:gd name="T3" fmla="*/ 2147483647 h 506"/>
                <a:gd name="T4" fmla="*/ 2147483647 w 507"/>
                <a:gd name="T5" fmla="*/ 2147483647 h 506"/>
                <a:gd name="T6" fmla="*/ 2147483647 w 507"/>
                <a:gd name="T7" fmla="*/ 2147483647 h 506"/>
                <a:gd name="T8" fmla="*/ 2147483647 w 507"/>
                <a:gd name="T9" fmla="*/ 2147483647 h 506"/>
                <a:gd name="T10" fmla="*/ 2147483647 w 507"/>
                <a:gd name="T11" fmla="*/ 2147483647 h 506"/>
                <a:gd name="T12" fmla="*/ 2147483647 w 507"/>
                <a:gd name="T13" fmla="*/ 2147483647 h 506"/>
                <a:gd name="T14" fmla="*/ 2147483647 w 507"/>
                <a:gd name="T15" fmla="*/ 2147483647 h 506"/>
                <a:gd name="T16" fmla="*/ 0 w 507"/>
                <a:gd name="T17" fmla="*/ 2147483647 h 506"/>
                <a:gd name="T18" fmla="*/ 2147483647 w 507"/>
                <a:gd name="T19" fmla="*/ 0 h 506"/>
                <a:gd name="T20" fmla="*/ 2147483647 w 507"/>
                <a:gd name="T21" fmla="*/ 2147483647 h 506"/>
                <a:gd name="T22" fmla="*/ 2147483647 w 507"/>
                <a:gd name="T23" fmla="*/ 2147483647 h 5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7"/>
                <a:gd name="T37" fmla="*/ 0 h 506"/>
                <a:gd name="T38" fmla="*/ 507 w 507"/>
                <a:gd name="T39" fmla="*/ 506 h 5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7" h="506">
                  <a:moveTo>
                    <a:pt x="254" y="67"/>
                  </a:moveTo>
                  <a:lnTo>
                    <a:pt x="254" y="67"/>
                  </a:lnTo>
                  <a:cubicBezTo>
                    <a:pt x="151" y="67"/>
                    <a:pt x="67" y="150"/>
                    <a:pt x="67" y="253"/>
                  </a:cubicBezTo>
                  <a:cubicBezTo>
                    <a:pt x="67" y="356"/>
                    <a:pt x="151" y="440"/>
                    <a:pt x="254" y="440"/>
                  </a:cubicBezTo>
                  <a:cubicBezTo>
                    <a:pt x="357" y="440"/>
                    <a:pt x="440" y="356"/>
                    <a:pt x="440" y="253"/>
                  </a:cubicBezTo>
                  <a:cubicBezTo>
                    <a:pt x="440" y="150"/>
                    <a:pt x="357" y="67"/>
                    <a:pt x="254" y="67"/>
                  </a:cubicBezTo>
                  <a:close/>
                  <a:moveTo>
                    <a:pt x="254" y="506"/>
                  </a:moveTo>
                  <a:lnTo>
                    <a:pt x="254" y="506"/>
                  </a:lnTo>
                  <a:cubicBezTo>
                    <a:pt x="114" y="506"/>
                    <a:pt x="0" y="393"/>
                    <a:pt x="0" y="253"/>
                  </a:cubicBezTo>
                  <a:cubicBezTo>
                    <a:pt x="0" y="114"/>
                    <a:pt x="114" y="0"/>
                    <a:pt x="254" y="0"/>
                  </a:cubicBezTo>
                  <a:cubicBezTo>
                    <a:pt x="393" y="0"/>
                    <a:pt x="507" y="114"/>
                    <a:pt x="507" y="253"/>
                  </a:cubicBezTo>
                  <a:cubicBezTo>
                    <a:pt x="507" y="393"/>
                    <a:pt x="393" y="506"/>
                    <a:pt x="254" y="5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1" name="Freeform 224"/>
            <p:cNvSpPr>
              <a:spLocks/>
            </p:cNvSpPr>
            <p:nvPr/>
          </p:nvSpPr>
          <p:spPr bwMode="auto">
            <a:xfrm>
              <a:off x="2016125" y="2654301"/>
              <a:ext cx="26988" cy="246063"/>
            </a:xfrm>
            <a:custGeom>
              <a:avLst/>
              <a:gdLst>
                <a:gd name="T0" fmla="*/ 2147483647 w 67"/>
                <a:gd name="T1" fmla="*/ 2147483647 h 586"/>
                <a:gd name="T2" fmla="*/ 2147483647 w 67"/>
                <a:gd name="T3" fmla="*/ 2147483647 h 586"/>
                <a:gd name="T4" fmla="*/ 0 w 67"/>
                <a:gd name="T5" fmla="*/ 2147483647 h 586"/>
                <a:gd name="T6" fmla="*/ 0 w 67"/>
                <a:gd name="T7" fmla="*/ 2147483647 h 586"/>
                <a:gd name="T8" fmla="*/ 2147483647 w 67"/>
                <a:gd name="T9" fmla="*/ 0 h 586"/>
                <a:gd name="T10" fmla="*/ 2147483647 w 67"/>
                <a:gd name="T11" fmla="*/ 2147483647 h 586"/>
                <a:gd name="T12" fmla="*/ 2147483647 w 67"/>
                <a:gd name="T13" fmla="*/ 2147483647 h 586"/>
                <a:gd name="T14" fmla="*/ 2147483647 w 67"/>
                <a:gd name="T15" fmla="*/ 2147483647 h 58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86"/>
                <a:gd name="T26" fmla="*/ 67 w 67"/>
                <a:gd name="T27" fmla="*/ 586 h 5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86">
                  <a:moveTo>
                    <a:pt x="34" y="586"/>
                  </a:moveTo>
                  <a:lnTo>
                    <a:pt x="34" y="586"/>
                  </a:lnTo>
                  <a:cubicBezTo>
                    <a:pt x="15" y="586"/>
                    <a:pt x="0" y="572"/>
                    <a:pt x="0" y="553"/>
                  </a:cubicBezTo>
                  <a:lnTo>
                    <a:pt x="0" y="33"/>
                  </a:lnTo>
                  <a:cubicBezTo>
                    <a:pt x="0" y="15"/>
                    <a:pt x="15" y="0"/>
                    <a:pt x="34" y="0"/>
                  </a:cubicBezTo>
                  <a:cubicBezTo>
                    <a:pt x="52" y="0"/>
                    <a:pt x="67" y="15"/>
                    <a:pt x="67" y="33"/>
                  </a:cubicBezTo>
                  <a:lnTo>
                    <a:pt x="67" y="553"/>
                  </a:lnTo>
                  <a:cubicBezTo>
                    <a:pt x="67" y="572"/>
                    <a:pt x="52" y="586"/>
                    <a:pt x="34" y="58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2" name="Freeform 225"/>
            <p:cNvSpPr>
              <a:spLocks/>
            </p:cNvSpPr>
            <p:nvPr/>
          </p:nvSpPr>
          <p:spPr bwMode="auto">
            <a:xfrm>
              <a:off x="1976438" y="2849563"/>
              <a:ext cx="107950" cy="60325"/>
            </a:xfrm>
            <a:custGeom>
              <a:avLst/>
              <a:gdLst>
                <a:gd name="T0" fmla="*/ 0 w 257"/>
                <a:gd name="T1" fmla="*/ 0 h 145"/>
                <a:gd name="T2" fmla="*/ 0 w 257"/>
                <a:gd name="T3" fmla="*/ 0 h 145"/>
                <a:gd name="T4" fmla="*/ 2147483647 w 257"/>
                <a:gd name="T5" fmla="*/ 2147483647 h 145"/>
                <a:gd name="T6" fmla="*/ 2147483647 w 257"/>
                <a:gd name="T7" fmla="*/ 0 h 145"/>
                <a:gd name="T8" fmla="*/ 0 w 257"/>
                <a:gd name="T9" fmla="*/ 0 h 145"/>
                <a:gd name="T10" fmla="*/ 0 60000 65536"/>
                <a:gd name="T11" fmla="*/ 0 60000 65536"/>
                <a:gd name="T12" fmla="*/ 0 60000 65536"/>
                <a:gd name="T13" fmla="*/ 0 60000 65536"/>
                <a:gd name="T14" fmla="*/ 0 60000 65536"/>
                <a:gd name="T15" fmla="*/ 0 w 257"/>
                <a:gd name="T16" fmla="*/ 0 h 145"/>
                <a:gd name="T17" fmla="*/ 257 w 257"/>
                <a:gd name="T18" fmla="*/ 145 h 145"/>
              </a:gdLst>
              <a:ahLst/>
              <a:cxnLst>
                <a:cxn ang="T10">
                  <a:pos x="T0" y="T1"/>
                </a:cxn>
                <a:cxn ang="T11">
                  <a:pos x="T2" y="T3"/>
                </a:cxn>
                <a:cxn ang="T12">
                  <a:pos x="T4" y="T5"/>
                </a:cxn>
                <a:cxn ang="T13">
                  <a:pos x="T6" y="T7"/>
                </a:cxn>
                <a:cxn ang="T14">
                  <a:pos x="T8" y="T9"/>
                </a:cxn>
              </a:cxnLst>
              <a:rect l="T15" t="T16" r="T17" b="T18"/>
              <a:pathLst>
                <a:path w="257" h="145">
                  <a:moveTo>
                    <a:pt x="0" y="0"/>
                  </a:moveTo>
                  <a:lnTo>
                    <a:pt x="0" y="0"/>
                  </a:lnTo>
                  <a:lnTo>
                    <a:pt x="129" y="145"/>
                  </a:lnTo>
                  <a:lnTo>
                    <a:pt x="257" y="0"/>
                  </a:lnTo>
                  <a:lnTo>
                    <a:pt x="0"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3" name="Freeform 226"/>
            <p:cNvSpPr>
              <a:spLocks/>
            </p:cNvSpPr>
            <p:nvPr/>
          </p:nvSpPr>
          <p:spPr bwMode="auto">
            <a:xfrm>
              <a:off x="2200275" y="2433638"/>
              <a:ext cx="28575" cy="250825"/>
            </a:xfrm>
            <a:custGeom>
              <a:avLst/>
              <a:gdLst>
                <a:gd name="T0" fmla="*/ 2147483647 w 67"/>
                <a:gd name="T1" fmla="*/ 2147483647 h 597"/>
                <a:gd name="T2" fmla="*/ 2147483647 w 67"/>
                <a:gd name="T3" fmla="*/ 2147483647 h 597"/>
                <a:gd name="T4" fmla="*/ 0 w 67"/>
                <a:gd name="T5" fmla="*/ 2147483647 h 597"/>
                <a:gd name="T6" fmla="*/ 0 w 67"/>
                <a:gd name="T7" fmla="*/ 2147483647 h 597"/>
                <a:gd name="T8" fmla="*/ 2147483647 w 67"/>
                <a:gd name="T9" fmla="*/ 0 h 597"/>
                <a:gd name="T10" fmla="*/ 2147483647 w 67"/>
                <a:gd name="T11" fmla="*/ 2147483647 h 597"/>
                <a:gd name="T12" fmla="*/ 2147483647 w 67"/>
                <a:gd name="T13" fmla="*/ 2147483647 h 597"/>
                <a:gd name="T14" fmla="*/ 2147483647 w 67"/>
                <a:gd name="T15" fmla="*/ 2147483647 h 597"/>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597"/>
                <a:gd name="T26" fmla="*/ 67 w 67"/>
                <a:gd name="T27" fmla="*/ 597 h 5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597">
                  <a:moveTo>
                    <a:pt x="34" y="597"/>
                  </a:moveTo>
                  <a:lnTo>
                    <a:pt x="34" y="597"/>
                  </a:lnTo>
                  <a:cubicBezTo>
                    <a:pt x="15" y="597"/>
                    <a:pt x="0" y="582"/>
                    <a:pt x="0" y="564"/>
                  </a:cubicBezTo>
                  <a:lnTo>
                    <a:pt x="0" y="33"/>
                  </a:lnTo>
                  <a:cubicBezTo>
                    <a:pt x="0" y="15"/>
                    <a:pt x="15" y="0"/>
                    <a:pt x="34" y="0"/>
                  </a:cubicBezTo>
                  <a:cubicBezTo>
                    <a:pt x="52" y="0"/>
                    <a:pt x="67" y="15"/>
                    <a:pt x="67" y="33"/>
                  </a:cubicBezTo>
                  <a:lnTo>
                    <a:pt x="67" y="564"/>
                  </a:lnTo>
                  <a:cubicBezTo>
                    <a:pt x="67" y="582"/>
                    <a:pt x="52" y="597"/>
                    <a:pt x="34" y="59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4" name="Freeform 228"/>
            <p:cNvSpPr>
              <a:spLocks/>
            </p:cNvSpPr>
            <p:nvPr/>
          </p:nvSpPr>
          <p:spPr bwMode="auto">
            <a:xfrm>
              <a:off x="2160588" y="2424113"/>
              <a:ext cx="107950" cy="61913"/>
            </a:xfrm>
            <a:custGeom>
              <a:avLst/>
              <a:gdLst>
                <a:gd name="T0" fmla="*/ 2147483647 w 257"/>
                <a:gd name="T1" fmla="*/ 2147483647 h 146"/>
                <a:gd name="T2" fmla="*/ 2147483647 w 257"/>
                <a:gd name="T3" fmla="*/ 2147483647 h 146"/>
                <a:gd name="T4" fmla="*/ 2147483647 w 257"/>
                <a:gd name="T5" fmla="*/ 0 h 146"/>
                <a:gd name="T6" fmla="*/ 0 w 257"/>
                <a:gd name="T7" fmla="*/ 2147483647 h 146"/>
                <a:gd name="T8" fmla="*/ 2147483647 w 257"/>
                <a:gd name="T9" fmla="*/ 2147483647 h 146"/>
                <a:gd name="T10" fmla="*/ 0 60000 65536"/>
                <a:gd name="T11" fmla="*/ 0 60000 65536"/>
                <a:gd name="T12" fmla="*/ 0 60000 65536"/>
                <a:gd name="T13" fmla="*/ 0 60000 65536"/>
                <a:gd name="T14" fmla="*/ 0 60000 65536"/>
                <a:gd name="T15" fmla="*/ 0 w 257"/>
                <a:gd name="T16" fmla="*/ 0 h 146"/>
                <a:gd name="T17" fmla="*/ 257 w 257"/>
                <a:gd name="T18" fmla="*/ 146 h 146"/>
              </a:gdLst>
              <a:ahLst/>
              <a:cxnLst>
                <a:cxn ang="T10">
                  <a:pos x="T0" y="T1"/>
                </a:cxn>
                <a:cxn ang="T11">
                  <a:pos x="T2" y="T3"/>
                </a:cxn>
                <a:cxn ang="T12">
                  <a:pos x="T4" y="T5"/>
                </a:cxn>
                <a:cxn ang="T13">
                  <a:pos x="T6" y="T7"/>
                </a:cxn>
                <a:cxn ang="T14">
                  <a:pos x="T8" y="T9"/>
                </a:cxn>
              </a:cxnLst>
              <a:rect l="T15" t="T16" r="T17" b="T18"/>
              <a:pathLst>
                <a:path w="257" h="146">
                  <a:moveTo>
                    <a:pt x="257" y="146"/>
                  </a:moveTo>
                  <a:lnTo>
                    <a:pt x="257" y="146"/>
                  </a:lnTo>
                  <a:lnTo>
                    <a:pt x="129" y="0"/>
                  </a:lnTo>
                  <a:lnTo>
                    <a:pt x="0" y="146"/>
                  </a:lnTo>
                  <a:lnTo>
                    <a:pt x="257" y="14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5" name="Freeform 229"/>
            <p:cNvSpPr>
              <a:spLocks/>
            </p:cNvSpPr>
            <p:nvPr/>
          </p:nvSpPr>
          <p:spPr bwMode="auto">
            <a:xfrm>
              <a:off x="1806575" y="2351088"/>
              <a:ext cx="630238" cy="630238"/>
            </a:xfrm>
            <a:custGeom>
              <a:avLst/>
              <a:gdLst>
                <a:gd name="T0" fmla="*/ 2147483647 w 1502"/>
                <a:gd name="T1" fmla="*/ 2147483647 h 1503"/>
                <a:gd name="T2" fmla="*/ 2147483647 w 1502"/>
                <a:gd name="T3" fmla="*/ 2147483647 h 1503"/>
                <a:gd name="T4" fmla="*/ 2147483647 w 1502"/>
                <a:gd name="T5" fmla="*/ 2147483647 h 1503"/>
                <a:gd name="T6" fmla="*/ 2147483647 w 1502"/>
                <a:gd name="T7" fmla="*/ 2147483647 h 1503"/>
                <a:gd name="T8" fmla="*/ 2147483647 w 1502"/>
                <a:gd name="T9" fmla="*/ 2147483647 h 1503"/>
                <a:gd name="T10" fmla="*/ 2147483647 w 1502"/>
                <a:gd name="T11" fmla="*/ 2147483647 h 1503"/>
                <a:gd name="T12" fmla="*/ 2147483647 w 1502"/>
                <a:gd name="T13" fmla="*/ 2147483647 h 1503"/>
                <a:gd name="T14" fmla="*/ 2147483647 w 1502"/>
                <a:gd name="T15" fmla="*/ 2147483647 h 1503"/>
                <a:gd name="T16" fmla="*/ 2147483647 w 1502"/>
                <a:gd name="T17" fmla="*/ 2147483647 h 1503"/>
                <a:gd name="T18" fmla="*/ 2147483647 w 1502"/>
                <a:gd name="T19" fmla="*/ 2147483647 h 1503"/>
                <a:gd name="T20" fmla="*/ 2147483647 w 1502"/>
                <a:gd name="T21" fmla="*/ 2147483647 h 1503"/>
                <a:gd name="T22" fmla="*/ 2147483647 w 1502"/>
                <a:gd name="T23" fmla="*/ 2147483647 h 1503"/>
                <a:gd name="T24" fmla="*/ 2147483647 w 1502"/>
                <a:gd name="T25" fmla="*/ 2147483647 h 1503"/>
                <a:gd name="T26" fmla="*/ 2147483647 w 1502"/>
                <a:gd name="T27" fmla="*/ 2147483647 h 1503"/>
                <a:gd name="T28" fmla="*/ 2147483647 w 1502"/>
                <a:gd name="T29" fmla="*/ 2147483647 h 1503"/>
                <a:gd name="T30" fmla="*/ 0 w 1502"/>
                <a:gd name="T31" fmla="*/ 2147483647 h 1503"/>
                <a:gd name="T32" fmla="*/ 0 w 1502"/>
                <a:gd name="T33" fmla="*/ 2147483647 h 1503"/>
                <a:gd name="T34" fmla="*/ 2147483647 w 1502"/>
                <a:gd name="T35" fmla="*/ 0 h 1503"/>
                <a:gd name="T36" fmla="*/ 2147483647 w 1502"/>
                <a:gd name="T37" fmla="*/ 0 h 1503"/>
                <a:gd name="T38" fmla="*/ 2147483647 w 1502"/>
                <a:gd name="T39" fmla="*/ 2147483647 h 1503"/>
                <a:gd name="T40" fmla="*/ 2147483647 w 1502"/>
                <a:gd name="T41" fmla="*/ 2147483647 h 1503"/>
                <a:gd name="T42" fmla="*/ 2147483647 w 1502"/>
                <a:gd name="T43" fmla="*/ 2147483647 h 15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02"/>
                <a:gd name="T67" fmla="*/ 0 h 1503"/>
                <a:gd name="T68" fmla="*/ 1502 w 1502"/>
                <a:gd name="T69" fmla="*/ 1503 h 150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02" h="1503">
                  <a:moveTo>
                    <a:pt x="1385" y="1503"/>
                  </a:moveTo>
                  <a:lnTo>
                    <a:pt x="1385" y="1503"/>
                  </a:lnTo>
                  <a:lnTo>
                    <a:pt x="1211" y="1503"/>
                  </a:lnTo>
                  <a:lnTo>
                    <a:pt x="1211" y="1436"/>
                  </a:lnTo>
                  <a:lnTo>
                    <a:pt x="1385" y="1436"/>
                  </a:lnTo>
                  <a:cubicBezTo>
                    <a:pt x="1413" y="1436"/>
                    <a:pt x="1436" y="1413"/>
                    <a:pt x="1436" y="1385"/>
                  </a:cubicBezTo>
                  <a:lnTo>
                    <a:pt x="1436" y="118"/>
                  </a:lnTo>
                  <a:cubicBezTo>
                    <a:pt x="1436" y="90"/>
                    <a:pt x="1413" y="67"/>
                    <a:pt x="1385" y="67"/>
                  </a:cubicBezTo>
                  <a:lnTo>
                    <a:pt x="117" y="67"/>
                  </a:lnTo>
                  <a:cubicBezTo>
                    <a:pt x="89" y="67"/>
                    <a:pt x="66" y="90"/>
                    <a:pt x="66" y="118"/>
                  </a:cubicBezTo>
                  <a:lnTo>
                    <a:pt x="66" y="1385"/>
                  </a:lnTo>
                  <a:cubicBezTo>
                    <a:pt x="66" y="1413"/>
                    <a:pt x="89" y="1436"/>
                    <a:pt x="117" y="1436"/>
                  </a:cubicBezTo>
                  <a:lnTo>
                    <a:pt x="1045" y="1436"/>
                  </a:lnTo>
                  <a:lnTo>
                    <a:pt x="1045" y="1503"/>
                  </a:lnTo>
                  <a:lnTo>
                    <a:pt x="117" y="1503"/>
                  </a:lnTo>
                  <a:cubicBezTo>
                    <a:pt x="52" y="1503"/>
                    <a:pt x="0" y="1450"/>
                    <a:pt x="0" y="1385"/>
                  </a:cubicBezTo>
                  <a:lnTo>
                    <a:pt x="0" y="118"/>
                  </a:lnTo>
                  <a:cubicBezTo>
                    <a:pt x="0" y="53"/>
                    <a:pt x="52" y="0"/>
                    <a:pt x="117" y="0"/>
                  </a:cubicBezTo>
                  <a:lnTo>
                    <a:pt x="1385" y="0"/>
                  </a:lnTo>
                  <a:cubicBezTo>
                    <a:pt x="1450" y="0"/>
                    <a:pt x="1502" y="53"/>
                    <a:pt x="1502" y="118"/>
                  </a:cubicBezTo>
                  <a:lnTo>
                    <a:pt x="1502" y="1385"/>
                  </a:lnTo>
                  <a:cubicBezTo>
                    <a:pt x="1502" y="1450"/>
                    <a:pt x="1450" y="1503"/>
                    <a:pt x="1385" y="150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6" name="Freeform 230"/>
            <p:cNvSpPr>
              <a:spLocks/>
            </p:cNvSpPr>
            <p:nvPr/>
          </p:nvSpPr>
          <p:spPr bwMode="auto">
            <a:xfrm>
              <a:off x="2100263" y="2743200"/>
              <a:ext cx="246063" cy="26988"/>
            </a:xfrm>
            <a:custGeom>
              <a:avLst/>
              <a:gdLst>
                <a:gd name="T0" fmla="*/ 2147483647 w 586"/>
                <a:gd name="T1" fmla="*/ 2147483647 h 66"/>
                <a:gd name="T2" fmla="*/ 2147483647 w 586"/>
                <a:gd name="T3" fmla="*/ 2147483647 h 66"/>
                <a:gd name="T4" fmla="*/ 2147483647 w 586"/>
                <a:gd name="T5" fmla="*/ 2147483647 h 66"/>
                <a:gd name="T6" fmla="*/ 0 w 586"/>
                <a:gd name="T7" fmla="*/ 2147483647 h 66"/>
                <a:gd name="T8" fmla="*/ 2147483647 w 586"/>
                <a:gd name="T9" fmla="*/ 0 h 66"/>
                <a:gd name="T10" fmla="*/ 2147483647 w 586"/>
                <a:gd name="T11" fmla="*/ 0 h 66"/>
                <a:gd name="T12" fmla="*/ 2147483647 w 586"/>
                <a:gd name="T13" fmla="*/ 2147483647 h 66"/>
                <a:gd name="T14" fmla="*/ 2147483647 w 586"/>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586"/>
                <a:gd name="T25" fmla="*/ 0 h 66"/>
                <a:gd name="T26" fmla="*/ 586 w 586"/>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6" h="66">
                  <a:moveTo>
                    <a:pt x="553" y="66"/>
                  </a:moveTo>
                  <a:lnTo>
                    <a:pt x="553" y="66"/>
                  </a:lnTo>
                  <a:lnTo>
                    <a:pt x="33" y="66"/>
                  </a:lnTo>
                  <a:cubicBezTo>
                    <a:pt x="14" y="66"/>
                    <a:pt x="0" y="52"/>
                    <a:pt x="0" y="33"/>
                  </a:cubicBezTo>
                  <a:cubicBezTo>
                    <a:pt x="0" y="15"/>
                    <a:pt x="14" y="0"/>
                    <a:pt x="33" y="0"/>
                  </a:cubicBezTo>
                  <a:lnTo>
                    <a:pt x="553" y="0"/>
                  </a:lnTo>
                  <a:cubicBezTo>
                    <a:pt x="571" y="0"/>
                    <a:pt x="586" y="15"/>
                    <a:pt x="586" y="33"/>
                  </a:cubicBezTo>
                  <a:cubicBezTo>
                    <a:pt x="586" y="52"/>
                    <a:pt x="571" y="66"/>
                    <a:pt x="553" y="6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7" name="Freeform 231"/>
            <p:cNvSpPr>
              <a:spLocks/>
            </p:cNvSpPr>
            <p:nvPr/>
          </p:nvSpPr>
          <p:spPr bwMode="auto">
            <a:xfrm>
              <a:off x="2293938" y="2703513"/>
              <a:ext cx="60325" cy="107950"/>
            </a:xfrm>
            <a:custGeom>
              <a:avLst/>
              <a:gdLst>
                <a:gd name="T0" fmla="*/ 0 w 146"/>
                <a:gd name="T1" fmla="*/ 2147483647 h 257"/>
                <a:gd name="T2" fmla="*/ 0 w 146"/>
                <a:gd name="T3" fmla="*/ 2147483647 h 257"/>
                <a:gd name="T4" fmla="*/ 2147483647 w 146"/>
                <a:gd name="T5" fmla="*/ 2147483647 h 257"/>
                <a:gd name="T6" fmla="*/ 0 w 146"/>
                <a:gd name="T7" fmla="*/ 0 h 257"/>
                <a:gd name="T8" fmla="*/ 0 w 146"/>
                <a:gd name="T9" fmla="*/ 2147483647 h 257"/>
                <a:gd name="T10" fmla="*/ 0 60000 65536"/>
                <a:gd name="T11" fmla="*/ 0 60000 65536"/>
                <a:gd name="T12" fmla="*/ 0 60000 65536"/>
                <a:gd name="T13" fmla="*/ 0 60000 65536"/>
                <a:gd name="T14" fmla="*/ 0 60000 65536"/>
                <a:gd name="T15" fmla="*/ 0 w 146"/>
                <a:gd name="T16" fmla="*/ 0 h 257"/>
                <a:gd name="T17" fmla="*/ 146 w 146"/>
                <a:gd name="T18" fmla="*/ 257 h 257"/>
              </a:gdLst>
              <a:ahLst/>
              <a:cxnLst>
                <a:cxn ang="T10">
                  <a:pos x="T0" y="T1"/>
                </a:cxn>
                <a:cxn ang="T11">
                  <a:pos x="T2" y="T3"/>
                </a:cxn>
                <a:cxn ang="T12">
                  <a:pos x="T4" y="T5"/>
                </a:cxn>
                <a:cxn ang="T13">
                  <a:pos x="T6" y="T7"/>
                </a:cxn>
                <a:cxn ang="T14">
                  <a:pos x="T8" y="T9"/>
                </a:cxn>
              </a:cxnLst>
              <a:rect l="T15" t="T16" r="T17" b="T18"/>
              <a:pathLst>
                <a:path w="146" h="257">
                  <a:moveTo>
                    <a:pt x="0" y="257"/>
                  </a:moveTo>
                  <a:lnTo>
                    <a:pt x="0" y="257"/>
                  </a:lnTo>
                  <a:lnTo>
                    <a:pt x="146" y="128"/>
                  </a:lnTo>
                  <a:lnTo>
                    <a:pt x="0" y="0"/>
                  </a:lnTo>
                  <a:lnTo>
                    <a:pt x="0" y="25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8" name="Freeform 232"/>
            <p:cNvSpPr>
              <a:spLocks/>
            </p:cNvSpPr>
            <p:nvPr/>
          </p:nvSpPr>
          <p:spPr bwMode="auto">
            <a:xfrm>
              <a:off x="1889125" y="2559050"/>
              <a:ext cx="247650" cy="26988"/>
            </a:xfrm>
            <a:custGeom>
              <a:avLst/>
              <a:gdLst>
                <a:gd name="T0" fmla="*/ 2147483647 w 587"/>
                <a:gd name="T1" fmla="*/ 2147483647 h 67"/>
                <a:gd name="T2" fmla="*/ 2147483647 w 587"/>
                <a:gd name="T3" fmla="*/ 2147483647 h 67"/>
                <a:gd name="T4" fmla="*/ 2147483647 w 587"/>
                <a:gd name="T5" fmla="*/ 2147483647 h 67"/>
                <a:gd name="T6" fmla="*/ 0 w 587"/>
                <a:gd name="T7" fmla="*/ 2147483647 h 67"/>
                <a:gd name="T8" fmla="*/ 2147483647 w 587"/>
                <a:gd name="T9" fmla="*/ 0 h 67"/>
                <a:gd name="T10" fmla="*/ 2147483647 w 587"/>
                <a:gd name="T11" fmla="*/ 0 h 67"/>
                <a:gd name="T12" fmla="*/ 2147483647 w 587"/>
                <a:gd name="T13" fmla="*/ 2147483647 h 67"/>
                <a:gd name="T14" fmla="*/ 2147483647 w 587"/>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587"/>
                <a:gd name="T25" fmla="*/ 0 h 67"/>
                <a:gd name="T26" fmla="*/ 587 w 58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7" h="67">
                  <a:moveTo>
                    <a:pt x="554" y="67"/>
                  </a:moveTo>
                  <a:lnTo>
                    <a:pt x="554" y="67"/>
                  </a:lnTo>
                  <a:lnTo>
                    <a:pt x="34" y="67"/>
                  </a:lnTo>
                  <a:cubicBezTo>
                    <a:pt x="15" y="67"/>
                    <a:pt x="0" y="52"/>
                    <a:pt x="0" y="33"/>
                  </a:cubicBezTo>
                  <a:cubicBezTo>
                    <a:pt x="0" y="15"/>
                    <a:pt x="15" y="0"/>
                    <a:pt x="34" y="0"/>
                  </a:cubicBezTo>
                  <a:lnTo>
                    <a:pt x="554" y="0"/>
                  </a:lnTo>
                  <a:cubicBezTo>
                    <a:pt x="572" y="0"/>
                    <a:pt x="587" y="15"/>
                    <a:pt x="587" y="33"/>
                  </a:cubicBezTo>
                  <a:cubicBezTo>
                    <a:pt x="587" y="52"/>
                    <a:pt x="572" y="67"/>
                    <a:pt x="554" y="67"/>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9" name="Freeform 233"/>
            <p:cNvSpPr>
              <a:spLocks/>
            </p:cNvSpPr>
            <p:nvPr/>
          </p:nvSpPr>
          <p:spPr bwMode="auto">
            <a:xfrm>
              <a:off x="1881188" y="2519363"/>
              <a:ext cx="60325" cy="106363"/>
            </a:xfrm>
            <a:custGeom>
              <a:avLst/>
              <a:gdLst>
                <a:gd name="T0" fmla="*/ 2147483647 w 145"/>
                <a:gd name="T1" fmla="*/ 0 h 257"/>
                <a:gd name="T2" fmla="*/ 2147483647 w 145"/>
                <a:gd name="T3" fmla="*/ 0 h 257"/>
                <a:gd name="T4" fmla="*/ 0 w 145"/>
                <a:gd name="T5" fmla="*/ 2147483647 h 257"/>
                <a:gd name="T6" fmla="*/ 2147483647 w 145"/>
                <a:gd name="T7" fmla="*/ 2147483647 h 257"/>
                <a:gd name="T8" fmla="*/ 2147483647 w 145"/>
                <a:gd name="T9" fmla="*/ 0 h 257"/>
                <a:gd name="T10" fmla="*/ 0 60000 65536"/>
                <a:gd name="T11" fmla="*/ 0 60000 65536"/>
                <a:gd name="T12" fmla="*/ 0 60000 65536"/>
                <a:gd name="T13" fmla="*/ 0 60000 65536"/>
                <a:gd name="T14" fmla="*/ 0 60000 65536"/>
                <a:gd name="T15" fmla="*/ 0 w 145"/>
                <a:gd name="T16" fmla="*/ 0 h 257"/>
                <a:gd name="T17" fmla="*/ 145 w 145"/>
                <a:gd name="T18" fmla="*/ 257 h 257"/>
              </a:gdLst>
              <a:ahLst/>
              <a:cxnLst>
                <a:cxn ang="T10">
                  <a:pos x="T0" y="T1"/>
                </a:cxn>
                <a:cxn ang="T11">
                  <a:pos x="T2" y="T3"/>
                </a:cxn>
                <a:cxn ang="T12">
                  <a:pos x="T4" y="T5"/>
                </a:cxn>
                <a:cxn ang="T13">
                  <a:pos x="T6" y="T7"/>
                </a:cxn>
                <a:cxn ang="T14">
                  <a:pos x="T8" y="T9"/>
                </a:cxn>
              </a:cxnLst>
              <a:rect l="T15" t="T16" r="T17" b="T18"/>
              <a:pathLst>
                <a:path w="145" h="257">
                  <a:moveTo>
                    <a:pt x="145" y="0"/>
                  </a:moveTo>
                  <a:lnTo>
                    <a:pt x="145" y="0"/>
                  </a:lnTo>
                  <a:lnTo>
                    <a:pt x="0" y="128"/>
                  </a:lnTo>
                  <a:lnTo>
                    <a:pt x="145" y="257"/>
                  </a:lnTo>
                  <a:lnTo>
                    <a:pt x="145"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0" name="Freeform 234"/>
            <p:cNvSpPr>
              <a:spLocks/>
            </p:cNvSpPr>
            <p:nvPr/>
          </p:nvSpPr>
          <p:spPr bwMode="auto">
            <a:xfrm>
              <a:off x="2205038" y="2940050"/>
              <a:ext cx="57150"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1" name="Freeform 235"/>
            <p:cNvSpPr>
              <a:spLocks/>
            </p:cNvSpPr>
            <p:nvPr/>
          </p:nvSpPr>
          <p:spPr bwMode="auto">
            <a:xfrm>
              <a:off x="2293938" y="2940050"/>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400" fontAlgn="ctr">
                <a:spcBef>
                  <a:spcPct val="0"/>
                </a:spcBef>
                <a:spcAft>
                  <a:spcPct val="0"/>
                </a:spcAft>
              </a:pPr>
              <a:endParaRPr lang="en-US" altLang="zh-CN" sz="1543" dirty="0">
                <a:solidFill>
                  <a:srgbClr val="FFFFFF"/>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132" name="组合 244"/>
          <p:cNvGrpSpPr>
            <a:grpSpLocks/>
          </p:cNvGrpSpPr>
          <p:nvPr/>
        </p:nvGrpSpPr>
        <p:grpSpPr bwMode="auto">
          <a:xfrm>
            <a:off x="2060340" y="5618960"/>
            <a:ext cx="408724" cy="284512"/>
            <a:chOff x="6162675" y="927101"/>
            <a:chExt cx="736600" cy="463550"/>
          </a:xfrm>
          <a:solidFill>
            <a:srgbClr val="FFFFFF"/>
          </a:solidFill>
        </p:grpSpPr>
        <p:sp>
          <p:nvSpPr>
            <p:cNvPr id="133" name="Freeform 126"/>
            <p:cNvSpPr>
              <a:spLocks/>
            </p:cNvSpPr>
            <p:nvPr/>
          </p:nvSpPr>
          <p:spPr bwMode="auto">
            <a:xfrm>
              <a:off x="6162675" y="927101"/>
              <a:ext cx="736600" cy="449263"/>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4" name="Freeform 127"/>
            <p:cNvSpPr>
              <a:spLocks/>
            </p:cNvSpPr>
            <p:nvPr/>
          </p:nvSpPr>
          <p:spPr bwMode="auto">
            <a:xfrm>
              <a:off x="6634163" y="1333501"/>
              <a:ext cx="57150" cy="57150"/>
            </a:xfrm>
            <a:custGeom>
              <a:avLst/>
              <a:gdLst>
                <a:gd name="T0" fmla="*/ 2147483647 w 138"/>
                <a:gd name="T1" fmla="*/ 2147483647 h 138"/>
                <a:gd name="T2" fmla="*/ 2147483647 w 138"/>
                <a:gd name="T3" fmla="*/ 2147483647 h 138"/>
                <a:gd name="T4" fmla="*/ 0 w 138"/>
                <a:gd name="T5" fmla="*/ 2147483647 h 138"/>
                <a:gd name="T6" fmla="*/ 2147483647 w 138"/>
                <a:gd name="T7" fmla="*/ 0 h 138"/>
                <a:gd name="T8" fmla="*/ 2147483647 w 138"/>
                <a:gd name="T9" fmla="*/ 2147483647 h 138"/>
                <a:gd name="T10" fmla="*/ 2147483647 w 138"/>
                <a:gd name="T11" fmla="*/ 2147483647 h 138"/>
                <a:gd name="T12" fmla="*/ 0 60000 65536"/>
                <a:gd name="T13" fmla="*/ 0 60000 65536"/>
                <a:gd name="T14" fmla="*/ 0 60000 65536"/>
                <a:gd name="T15" fmla="*/ 0 60000 65536"/>
                <a:gd name="T16" fmla="*/ 0 60000 65536"/>
                <a:gd name="T17" fmla="*/ 0 60000 65536"/>
                <a:gd name="T18" fmla="*/ 0 w 138"/>
                <a:gd name="T19" fmla="*/ 0 h 138"/>
                <a:gd name="T20" fmla="*/ 138 w 138"/>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Freeform 128"/>
            <p:cNvSpPr>
              <a:spLocks/>
            </p:cNvSpPr>
            <p:nvPr/>
          </p:nvSpPr>
          <p:spPr bwMode="auto">
            <a:xfrm>
              <a:off x="6723063" y="1331913"/>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6" name="Freeform 129"/>
            <p:cNvSpPr>
              <a:spLocks noEditPoints="1"/>
            </p:cNvSpPr>
            <p:nvPr/>
          </p:nvSpPr>
          <p:spPr bwMode="auto">
            <a:xfrm>
              <a:off x="6429375" y="1030288"/>
              <a:ext cx="200025" cy="190500"/>
            </a:xfrm>
            <a:custGeom>
              <a:avLst/>
              <a:gdLst>
                <a:gd name="T0" fmla="*/ 2147483647 w 476"/>
                <a:gd name="T1" fmla="*/ 2147483647 h 453"/>
                <a:gd name="T2" fmla="*/ 2147483647 w 476"/>
                <a:gd name="T3" fmla="*/ 2147483647 h 453"/>
                <a:gd name="T4" fmla="*/ 2147483647 w 476"/>
                <a:gd name="T5" fmla="*/ 2147483647 h 453"/>
                <a:gd name="T6" fmla="*/ 2147483647 w 476"/>
                <a:gd name="T7" fmla="*/ 2147483647 h 453"/>
                <a:gd name="T8" fmla="*/ 2147483647 w 476"/>
                <a:gd name="T9" fmla="*/ 2147483647 h 453"/>
                <a:gd name="T10" fmla="*/ 2147483647 w 476"/>
                <a:gd name="T11" fmla="*/ 2147483647 h 453"/>
                <a:gd name="T12" fmla="*/ 2147483647 w 476"/>
                <a:gd name="T13" fmla="*/ 2147483647 h 453"/>
                <a:gd name="T14" fmla="*/ 2147483647 w 476"/>
                <a:gd name="T15" fmla="*/ 2147483647 h 453"/>
                <a:gd name="T16" fmla="*/ 2147483647 w 476"/>
                <a:gd name="T17" fmla="*/ 2147483647 h 453"/>
                <a:gd name="T18" fmla="*/ 0 w 476"/>
                <a:gd name="T19" fmla="*/ 2147483647 h 453"/>
                <a:gd name="T20" fmla="*/ 0 w 476"/>
                <a:gd name="T21" fmla="*/ 2147483647 h 453"/>
                <a:gd name="T22" fmla="*/ 2147483647 w 476"/>
                <a:gd name="T23" fmla="*/ 0 h 453"/>
                <a:gd name="T24" fmla="*/ 2147483647 w 476"/>
                <a:gd name="T25" fmla="*/ 0 h 453"/>
                <a:gd name="T26" fmla="*/ 2147483647 w 476"/>
                <a:gd name="T27" fmla="*/ 2147483647 h 453"/>
                <a:gd name="T28" fmla="*/ 2147483647 w 476"/>
                <a:gd name="T29" fmla="*/ 2147483647 h 453"/>
                <a:gd name="T30" fmla="*/ 2147483647 w 476"/>
                <a:gd name="T31" fmla="*/ 2147483647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6"/>
                <a:gd name="T49" fmla="*/ 0 h 453"/>
                <a:gd name="T50" fmla="*/ 476 w 476"/>
                <a:gd name="T51" fmla="*/ 453 h 4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6" h="453">
                  <a:moveTo>
                    <a:pt x="53" y="399"/>
                  </a:moveTo>
                  <a:lnTo>
                    <a:pt x="53" y="399"/>
                  </a:lnTo>
                  <a:lnTo>
                    <a:pt x="422" y="399"/>
                  </a:lnTo>
                  <a:lnTo>
                    <a:pt x="422" y="53"/>
                  </a:lnTo>
                  <a:lnTo>
                    <a:pt x="53" y="53"/>
                  </a:lnTo>
                  <a:lnTo>
                    <a:pt x="53" y="399"/>
                  </a:lnTo>
                  <a:close/>
                  <a:moveTo>
                    <a:pt x="435" y="453"/>
                  </a:moveTo>
                  <a:lnTo>
                    <a:pt x="435" y="453"/>
                  </a:lnTo>
                  <a:lnTo>
                    <a:pt x="40" y="453"/>
                  </a:lnTo>
                  <a:cubicBezTo>
                    <a:pt x="18" y="453"/>
                    <a:pt x="0" y="435"/>
                    <a:pt x="0" y="414"/>
                  </a:cubicBezTo>
                  <a:lnTo>
                    <a:pt x="0" y="38"/>
                  </a:lnTo>
                  <a:cubicBezTo>
                    <a:pt x="0" y="17"/>
                    <a:pt x="18" y="0"/>
                    <a:pt x="40" y="0"/>
                  </a:cubicBezTo>
                  <a:lnTo>
                    <a:pt x="435" y="0"/>
                  </a:lnTo>
                  <a:cubicBezTo>
                    <a:pt x="458" y="0"/>
                    <a:pt x="476" y="17"/>
                    <a:pt x="476" y="38"/>
                  </a:cubicBezTo>
                  <a:lnTo>
                    <a:pt x="476" y="414"/>
                  </a:lnTo>
                  <a:cubicBezTo>
                    <a:pt x="476" y="435"/>
                    <a:pt x="458" y="453"/>
                    <a:pt x="435" y="4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7" name="Freeform 130"/>
            <p:cNvSpPr>
              <a:spLocks noEditPoints="1"/>
            </p:cNvSpPr>
            <p:nvPr/>
          </p:nvSpPr>
          <p:spPr bwMode="auto">
            <a:xfrm>
              <a:off x="6488113" y="1081088"/>
              <a:ext cx="200025" cy="190500"/>
            </a:xfrm>
            <a:custGeom>
              <a:avLst/>
              <a:gdLst>
                <a:gd name="T0" fmla="*/ 2147483647 w 476"/>
                <a:gd name="T1" fmla="*/ 2147483647 h 453"/>
                <a:gd name="T2" fmla="*/ 2147483647 w 476"/>
                <a:gd name="T3" fmla="*/ 2147483647 h 453"/>
                <a:gd name="T4" fmla="*/ 2147483647 w 476"/>
                <a:gd name="T5" fmla="*/ 2147483647 h 453"/>
                <a:gd name="T6" fmla="*/ 2147483647 w 476"/>
                <a:gd name="T7" fmla="*/ 2147483647 h 453"/>
                <a:gd name="T8" fmla="*/ 2147483647 w 476"/>
                <a:gd name="T9" fmla="*/ 2147483647 h 453"/>
                <a:gd name="T10" fmla="*/ 2147483647 w 476"/>
                <a:gd name="T11" fmla="*/ 2147483647 h 453"/>
                <a:gd name="T12" fmla="*/ 2147483647 w 476"/>
                <a:gd name="T13" fmla="*/ 2147483647 h 453"/>
                <a:gd name="T14" fmla="*/ 2147483647 w 476"/>
                <a:gd name="T15" fmla="*/ 2147483647 h 453"/>
                <a:gd name="T16" fmla="*/ 2147483647 w 476"/>
                <a:gd name="T17" fmla="*/ 2147483647 h 453"/>
                <a:gd name="T18" fmla="*/ 0 w 476"/>
                <a:gd name="T19" fmla="*/ 2147483647 h 453"/>
                <a:gd name="T20" fmla="*/ 0 w 476"/>
                <a:gd name="T21" fmla="*/ 2147483647 h 453"/>
                <a:gd name="T22" fmla="*/ 2147483647 w 476"/>
                <a:gd name="T23" fmla="*/ 0 h 453"/>
                <a:gd name="T24" fmla="*/ 2147483647 w 476"/>
                <a:gd name="T25" fmla="*/ 0 h 453"/>
                <a:gd name="T26" fmla="*/ 2147483647 w 476"/>
                <a:gd name="T27" fmla="*/ 2147483647 h 453"/>
                <a:gd name="T28" fmla="*/ 2147483647 w 476"/>
                <a:gd name="T29" fmla="*/ 2147483647 h 453"/>
                <a:gd name="T30" fmla="*/ 2147483647 w 476"/>
                <a:gd name="T31" fmla="*/ 2147483647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6"/>
                <a:gd name="T49" fmla="*/ 0 h 453"/>
                <a:gd name="T50" fmla="*/ 476 w 476"/>
                <a:gd name="T51" fmla="*/ 453 h 4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6" h="453">
                  <a:moveTo>
                    <a:pt x="53" y="400"/>
                  </a:moveTo>
                  <a:lnTo>
                    <a:pt x="53" y="400"/>
                  </a:lnTo>
                  <a:lnTo>
                    <a:pt x="423" y="400"/>
                  </a:lnTo>
                  <a:lnTo>
                    <a:pt x="423" y="54"/>
                  </a:lnTo>
                  <a:lnTo>
                    <a:pt x="53" y="54"/>
                  </a:lnTo>
                  <a:lnTo>
                    <a:pt x="53" y="400"/>
                  </a:lnTo>
                  <a:close/>
                  <a:moveTo>
                    <a:pt x="436" y="453"/>
                  </a:moveTo>
                  <a:lnTo>
                    <a:pt x="436" y="453"/>
                  </a:lnTo>
                  <a:lnTo>
                    <a:pt x="40" y="453"/>
                  </a:lnTo>
                  <a:cubicBezTo>
                    <a:pt x="18" y="453"/>
                    <a:pt x="0" y="436"/>
                    <a:pt x="0" y="414"/>
                  </a:cubicBezTo>
                  <a:lnTo>
                    <a:pt x="0" y="39"/>
                  </a:lnTo>
                  <a:cubicBezTo>
                    <a:pt x="0" y="18"/>
                    <a:pt x="18" y="0"/>
                    <a:pt x="40" y="0"/>
                  </a:cubicBezTo>
                  <a:lnTo>
                    <a:pt x="436" y="0"/>
                  </a:lnTo>
                  <a:cubicBezTo>
                    <a:pt x="458" y="0"/>
                    <a:pt x="476" y="18"/>
                    <a:pt x="476" y="39"/>
                  </a:cubicBezTo>
                  <a:lnTo>
                    <a:pt x="476" y="414"/>
                  </a:lnTo>
                  <a:cubicBezTo>
                    <a:pt x="476" y="436"/>
                    <a:pt x="458" y="453"/>
                    <a:pt x="436" y="4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8" name="Freeform 131"/>
            <p:cNvSpPr>
              <a:spLocks noEditPoints="1"/>
            </p:cNvSpPr>
            <p:nvPr/>
          </p:nvSpPr>
          <p:spPr bwMode="auto">
            <a:xfrm>
              <a:off x="6373813" y="1123951"/>
              <a:ext cx="200025" cy="190500"/>
            </a:xfrm>
            <a:custGeom>
              <a:avLst/>
              <a:gdLst>
                <a:gd name="T0" fmla="*/ 2147483647 w 476"/>
                <a:gd name="T1" fmla="*/ 2147483647 h 453"/>
                <a:gd name="T2" fmla="*/ 2147483647 w 476"/>
                <a:gd name="T3" fmla="*/ 2147483647 h 453"/>
                <a:gd name="T4" fmla="*/ 2147483647 w 476"/>
                <a:gd name="T5" fmla="*/ 2147483647 h 453"/>
                <a:gd name="T6" fmla="*/ 2147483647 w 476"/>
                <a:gd name="T7" fmla="*/ 2147483647 h 453"/>
                <a:gd name="T8" fmla="*/ 2147483647 w 476"/>
                <a:gd name="T9" fmla="*/ 2147483647 h 453"/>
                <a:gd name="T10" fmla="*/ 2147483647 w 476"/>
                <a:gd name="T11" fmla="*/ 2147483647 h 453"/>
                <a:gd name="T12" fmla="*/ 2147483647 w 476"/>
                <a:gd name="T13" fmla="*/ 2147483647 h 453"/>
                <a:gd name="T14" fmla="*/ 2147483647 w 476"/>
                <a:gd name="T15" fmla="*/ 2147483647 h 453"/>
                <a:gd name="T16" fmla="*/ 2147483647 w 476"/>
                <a:gd name="T17" fmla="*/ 2147483647 h 453"/>
                <a:gd name="T18" fmla="*/ 0 w 476"/>
                <a:gd name="T19" fmla="*/ 2147483647 h 453"/>
                <a:gd name="T20" fmla="*/ 0 w 476"/>
                <a:gd name="T21" fmla="*/ 2147483647 h 453"/>
                <a:gd name="T22" fmla="*/ 2147483647 w 476"/>
                <a:gd name="T23" fmla="*/ 0 h 453"/>
                <a:gd name="T24" fmla="*/ 2147483647 w 476"/>
                <a:gd name="T25" fmla="*/ 0 h 453"/>
                <a:gd name="T26" fmla="*/ 2147483647 w 476"/>
                <a:gd name="T27" fmla="*/ 2147483647 h 453"/>
                <a:gd name="T28" fmla="*/ 2147483647 w 476"/>
                <a:gd name="T29" fmla="*/ 2147483647 h 453"/>
                <a:gd name="T30" fmla="*/ 2147483647 w 476"/>
                <a:gd name="T31" fmla="*/ 2147483647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6"/>
                <a:gd name="T49" fmla="*/ 0 h 453"/>
                <a:gd name="T50" fmla="*/ 476 w 476"/>
                <a:gd name="T51" fmla="*/ 453 h 4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6" h="453">
                  <a:moveTo>
                    <a:pt x="53" y="399"/>
                  </a:moveTo>
                  <a:lnTo>
                    <a:pt x="53" y="399"/>
                  </a:lnTo>
                  <a:lnTo>
                    <a:pt x="422" y="399"/>
                  </a:lnTo>
                  <a:lnTo>
                    <a:pt x="422" y="53"/>
                  </a:lnTo>
                  <a:lnTo>
                    <a:pt x="53" y="53"/>
                  </a:lnTo>
                  <a:lnTo>
                    <a:pt x="53" y="399"/>
                  </a:lnTo>
                  <a:close/>
                  <a:moveTo>
                    <a:pt x="436" y="453"/>
                  </a:moveTo>
                  <a:lnTo>
                    <a:pt x="436" y="453"/>
                  </a:lnTo>
                  <a:lnTo>
                    <a:pt x="40" y="453"/>
                  </a:lnTo>
                  <a:cubicBezTo>
                    <a:pt x="18" y="453"/>
                    <a:pt x="0" y="435"/>
                    <a:pt x="0" y="414"/>
                  </a:cubicBezTo>
                  <a:lnTo>
                    <a:pt x="0" y="38"/>
                  </a:lnTo>
                  <a:cubicBezTo>
                    <a:pt x="0" y="17"/>
                    <a:pt x="18" y="0"/>
                    <a:pt x="40" y="0"/>
                  </a:cubicBezTo>
                  <a:lnTo>
                    <a:pt x="436" y="0"/>
                  </a:lnTo>
                  <a:cubicBezTo>
                    <a:pt x="458" y="0"/>
                    <a:pt x="476" y="17"/>
                    <a:pt x="476" y="38"/>
                  </a:cubicBezTo>
                  <a:lnTo>
                    <a:pt x="476" y="414"/>
                  </a:lnTo>
                  <a:cubicBezTo>
                    <a:pt x="476" y="435"/>
                    <a:pt x="458" y="453"/>
                    <a:pt x="436" y="45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323"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pic>
        <p:nvPicPr>
          <p:cNvPr id="139" name="图片 14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9686" y="5574231"/>
            <a:ext cx="374033" cy="373971"/>
          </a:xfrm>
          <a:prstGeom prst="rect">
            <a:avLst/>
          </a:prstGeom>
        </p:spPr>
      </p:pic>
      <p:sp>
        <p:nvSpPr>
          <p:cNvPr id="140" name="矩形 153"/>
          <p:cNvSpPr/>
          <p:nvPr/>
        </p:nvSpPr>
        <p:spPr>
          <a:xfrm>
            <a:off x="2622610" y="5599197"/>
            <a:ext cx="3292296" cy="288424"/>
          </a:xfrm>
          <a:prstGeom prst="rect">
            <a:avLst/>
          </a:prstGeom>
        </p:spPr>
        <p:txBody>
          <a:bodyPr wrap="square" lIns="100785" tIns="50393" rIns="100785" bIns="50393">
            <a:noAutofit/>
          </a:bodyPr>
          <a:lstStyle/>
          <a:p>
            <a:pPr algn="ctr" defTabSz="1007942" fontAlgn="ctr">
              <a:spcBef>
                <a:spcPct val="0"/>
              </a:spcBef>
              <a:spcAft>
                <a:spcPct val="0"/>
              </a:spcAft>
              <a:defRPr/>
            </a:pPr>
            <a:r>
              <a:rPr lang="en-US" sz="1200" dirty="0">
                <a:solidFill>
                  <a:sysClr val="window" lastClr="FFFFFF"/>
                </a:solidFill>
                <a:latin typeface="Huawei Sans" panose="020C0503030203020204" pitchFamily="34" charset="0"/>
                <a:ea typeface="方正兰亭黑简体" panose="02000000000000000000" pitchFamily="2" charset="-122"/>
                <a:sym typeface="Huawei Sans" panose="020C0503030203020204" pitchFamily="34" charset="0"/>
              </a:rPr>
              <a:t>Network infrastructure</a:t>
            </a:r>
          </a:p>
        </p:txBody>
      </p:sp>
      <p:grpSp>
        <p:nvGrpSpPr>
          <p:cNvPr id="141" name="组合 157"/>
          <p:cNvGrpSpPr>
            <a:grpSpLocks noChangeAspect="1"/>
          </p:cNvGrpSpPr>
          <p:nvPr/>
        </p:nvGrpSpPr>
        <p:grpSpPr>
          <a:xfrm rot="5400000">
            <a:off x="5813613" y="5259421"/>
            <a:ext cx="197262" cy="141255"/>
            <a:chOff x="3572088" y="3983432"/>
            <a:chExt cx="232247" cy="216669"/>
          </a:xfrm>
        </p:grpSpPr>
        <p:sp>
          <p:nvSpPr>
            <p:cNvPr id="142" name="燕尾形 158"/>
            <p:cNvSpPr/>
            <p:nvPr/>
          </p:nvSpPr>
          <p:spPr>
            <a:xfrm>
              <a:off x="3741951" y="3983433"/>
              <a:ext cx="62384" cy="216668"/>
            </a:xfrm>
            <a:prstGeom prst="chevron">
              <a:avLst>
                <a:gd name="adj" fmla="val 84066"/>
              </a:avLst>
            </a:prstGeom>
            <a:solidFill>
              <a:srgbClr val="4F81BD"/>
            </a:solidFill>
            <a:ln w="15875" cap="flat" cmpd="sng" algn="ctr">
              <a:solidFill>
                <a:srgbClr val="FFC000"/>
              </a:solidFill>
              <a:prstDash val="solid"/>
            </a:ln>
            <a:effectLst/>
          </p:spPr>
          <p:txBody>
            <a:bodyPr wrap="square" rtlCol="0" anchor="ctr">
              <a:noAutofit/>
            </a:bodyPr>
            <a:lstStyle/>
            <a:p>
              <a:pPr algn="ctr" defTabSz="1344004" fontAlgn="ctr">
                <a:defRPr/>
              </a:pPr>
              <a:endParaRPr lang="en-US" altLang="zh-CN" sz="3086"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燕尾形 159"/>
            <p:cNvSpPr/>
            <p:nvPr/>
          </p:nvSpPr>
          <p:spPr>
            <a:xfrm flipH="1">
              <a:off x="3572088" y="3983432"/>
              <a:ext cx="77480" cy="216668"/>
            </a:xfrm>
            <a:prstGeom prst="chevron">
              <a:avLst>
                <a:gd name="adj" fmla="val 84066"/>
              </a:avLst>
            </a:prstGeom>
            <a:solidFill>
              <a:srgbClr val="4F81BD"/>
            </a:solidFill>
            <a:ln w="15875" cap="flat" cmpd="sng" algn="ctr">
              <a:solidFill>
                <a:srgbClr val="FFC000"/>
              </a:solidFill>
              <a:prstDash val="solid"/>
            </a:ln>
            <a:effectLst/>
          </p:spPr>
          <p:txBody>
            <a:bodyPr wrap="square" rtlCol="0" anchor="ctr">
              <a:noAutofit/>
            </a:bodyPr>
            <a:lstStyle/>
            <a:p>
              <a:pPr algn="ctr" defTabSz="1344004" fontAlgn="ctr">
                <a:defRPr/>
              </a:pPr>
              <a:endParaRPr lang="en-US" altLang="zh-CN" sz="3086"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4" name="组合 160"/>
          <p:cNvGrpSpPr>
            <a:grpSpLocks noChangeAspect="1"/>
          </p:cNvGrpSpPr>
          <p:nvPr/>
        </p:nvGrpSpPr>
        <p:grpSpPr>
          <a:xfrm rot="5400000">
            <a:off x="2900008" y="5259421"/>
            <a:ext cx="197262" cy="141255"/>
            <a:chOff x="3572088" y="3983432"/>
            <a:chExt cx="232247" cy="216669"/>
          </a:xfrm>
        </p:grpSpPr>
        <p:sp>
          <p:nvSpPr>
            <p:cNvPr id="145" name="燕尾形 161"/>
            <p:cNvSpPr/>
            <p:nvPr/>
          </p:nvSpPr>
          <p:spPr>
            <a:xfrm>
              <a:off x="3741951" y="3983433"/>
              <a:ext cx="62384" cy="216668"/>
            </a:xfrm>
            <a:prstGeom prst="chevron">
              <a:avLst>
                <a:gd name="adj" fmla="val 84066"/>
              </a:avLst>
            </a:prstGeom>
            <a:solidFill>
              <a:srgbClr val="4F81BD"/>
            </a:solidFill>
            <a:ln w="15875" cap="flat" cmpd="sng" algn="ctr">
              <a:solidFill>
                <a:srgbClr val="FFC000"/>
              </a:solidFill>
              <a:prstDash val="solid"/>
            </a:ln>
            <a:effectLst/>
          </p:spPr>
          <p:txBody>
            <a:bodyPr wrap="square" rtlCol="0" anchor="ctr">
              <a:noAutofit/>
            </a:bodyPr>
            <a:lstStyle/>
            <a:p>
              <a:pPr algn="ctr" defTabSz="1344004" fontAlgn="ctr">
                <a:defRPr/>
              </a:pPr>
              <a:endParaRPr lang="en-US" altLang="zh-CN" sz="3086"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燕尾形 162"/>
            <p:cNvSpPr/>
            <p:nvPr/>
          </p:nvSpPr>
          <p:spPr>
            <a:xfrm flipH="1">
              <a:off x="3572088" y="3983432"/>
              <a:ext cx="77480" cy="216668"/>
            </a:xfrm>
            <a:prstGeom prst="chevron">
              <a:avLst>
                <a:gd name="adj" fmla="val 84066"/>
              </a:avLst>
            </a:prstGeom>
            <a:solidFill>
              <a:srgbClr val="4F81BD"/>
            </a:solidFill>
            <a:ln w="15875" cap="flat" cmpd="sng" algn="ctr">
              <a:solidFill>
                <a:srgbClr val="FFC000"/>
              </a:solidFill>
              <a:prstDash val="solid"/>
            </a:ln>
            <a:effectLst/>
          </p:spPr>
          <p:txBody>
            <a:bodyPr wrap="square" rtlCol="0" anchor="ctr">
              <a:noAutofit/>
            </a:bodyPr>
            <a:lstStyle/>
            <a:p>
              <a:pPr algn="ctr" defTabSz="1344004" fontAlgn="ctr">
                <a:defRPr/>
              </a:pPr>
              <a:endParaRPr lang="en-US" altLang="zh-CN" sz="3086"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7" name="圆角矩形 163"/>
          <p:cNvSpPr/>
          <p:nvPr/>
        </p:nvSpPr>
        <p:spPr>
          <a:xfrm>
            <a:off x="1628583" y="3594079"/>
            <a:ext cx="2496522" cy="754393"/>
          </a:xfrm>
          <a:prstGeom prst="roundRect">
            <a:avLst/>
          </a:prstGeom>
          <a:solidFill>
            <a:srgbClr val="1080B4"/>
          </a:solidFill>
          <a:ln w="28575" cap="flat" cmpd="sng" algn="ctr">
            <a:noFill/>
            <a:prstDash val="solid"/>
            <a:headEnd type="none" w="sm" len="med"/>
            <a:tailEnd type="none" w="sm" len="med"/>
          </a:ln>
          <a:effectLst/>
        </p:spPr>
        <p:txBody>
          <a:bodyPr wrap="square" lIns="100758" tIns="50379" rIns="100758" bIns="50379" rtlCol="0" anchor="ctr">
            <a:noAutofit/>
          </a:bodyPr>
          <a:lstStyle/>
          <a:p>
            <a:pPr marL="0" marR="0" lvl="0" indent="0" defTabSz="13436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65"/>
          <p:cNvSpPr/>
          <p:nvPr/>
        </p:nvSpPr>
        <p:spPr>
          <a:xfrm>
            <a:off x="2016847" y="3635749"/>
            <a:ext cx="1676591" cy="286408"/>
          </a:xfrm>
          <a:prstGeom prst="rect">
            <a:avLst/>
          </a:prstGeom>
          <a:noFill/>
        </p:spPr>
        <p:txBody>
          <a:bodyPr wrap="square" lIns="100757" tIns="50379" rIns="100757" bIns="50379"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600" fontAlgn="ctr"/>
            <a:r>
              <a:rPr lang="en-US" sz="1200" dirty="0">
                <a:solidFill>
                  <a:prstClr val="white"/>
                </a:solidFill>
                <a:latin typeface="Huawei Sans" panose="020C0503030203020204" pitchFamily="34" charset="0"/>
                <a:ea typeface="方正兰亭黑简体" panose="02000000000000000000" pitchFamily="2" charset="-122"/>
                <a:cs typeface="Helvetica"/>
                <a:sym typeface="Huawei Sans" panose="020C0503030203020204" pitchFamily="34" charset="0"/>
              </a:rPr>
              <a:t>Automation engine</a:t>
            </a:r>
          </a:p>
        </p:txBody>
      </p:sp>
      <p:sp>
        <p:nvSpPr>
          <p:cNvPr id="162" name="圆角矩形 168"/>
          <p:cNvSpPr/>
          <p:nvPr/>
        </p:nvSpPr>
        <p:spPr>
          <a:xfrm>
            <a:off x="1847995" y="3962774"/>
            <a:ext cx="961737" cy="283098"/>
          </a:xfrm>
          <a:prstGeom prst="roundRect">
            <a:avLst/>
          </a:prstGeom>
          <a:solidFill>
            <a:srgbClr val="4099C3"/>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Management</a:t>
            </a:r>
          </a:p>
        </p:txBody>
      </p:sp>
      <p:sp>
        <p:nvSpPr>
          <p:cNvPr id="163" name="圆角矩形 169"/>
          <p:cNvSpPr/>
          <p:nvPr/>
        </p:nvSpPr>
        <p:spPr>
          <a:xfrm>
            <a:off x="2938729" y="3962774"/>
            <a:ext cx="961737" cy="283098"/>
          </a:xfrm>
          <a:prstGeom prst="roundRect">
            <a:avLst/>
          </a:prstGeom>
          <a:solidFill>
            <a:srgbClr val="4099C3"/>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Control</a:t>
            </a:r>
          </a:p>
        </p:txBody>
      </p:sp>
      <p:pic>
        <p:nvPicPr>
          <p:cNvPr id="164" name="图片 1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67201" y="3661118"/>
            <a:ext cx="237085" cy="235671"/>
          </a:xfrm>
          <a:prstGeom prst="rect">
            <a:avLst/>
          </a:prstGeom>
        </p:spPr>
      </p:pic>
      <p:sp>
        <p:nvSpPr>
          <p:cNvPr id="156" name="圆角矩形 156"/>
          <p:cNvSpPr/>
          <p:nvPr/>
        </p:nvSpPr>
        <p:spPr>
          <a:xfrm>
            <a:off x="1628583" y="2649604"/>
            <a:ext cx="2496522" cy="754393"/>
          </a:xfrm>
          <a:prstGeom prst="roundRect">
            <a:avLst/>
          </a:prstGeom>
          <a:solidFill>
            <a:srgbClr val="FFFFFF">
              <a:lumMod val="75000"/>
            </a:srgbClr>
          </a:solidFill>
          <a:ln w="3175" cap="flat" cmpd="sng" algn="ctr">
            <a:solidFill>
              <a:srgbClr val="000000"/>
            </a:solidFill>
            <a:prstDash val="dash"/>
            <a:headEnd type="none" w="sm" len="med"/>
            <a:tailEnd type="none" w="sm" len="med"/>
          </a:ln>
          <a:effectLst/>
        </p:spPr>
        <p:txBody>
          <a:bodyPr wrap="square" lIns="100758" tIns="50379" rIns="100758" bIns="50379" rtlCol="0" anchor="ctr">
            <a:noAutofit/>
          </a:bodyPr>
          <a:lstStyle>
            <a:defPPr>
              <a:defRPr lang="zh-CN"/>
            </a:defPPr>
            <a:lvl1pPr marL="0" algn="l" defTabSz="1219272" rtl="0" eaLnBrk="1" latinLnBrk="0" hangingPunct="1">
              <a:defRPr sz="2400" kern="1200">
                <a:solidFill>
                  <a:schemeClr val="lt1"/>
                </a:solidFill>
                <a:latin typeface="+mn-lt"/>
                <a:ea typeface="+mn-ea"/>
                <a:cs typeface="+mn-cs"/>
              </a:defRPr>
            </a:lvl1pPr>
            <a:lvl2pPr marL="609636" algn="l" defTabSz="1219272" rtl="0" eaLnBrk="1" latinLnBrk="0" hangingPunct="1">
              <a:defRPr sz="2400" kern="1200">
                <a:solidFill>
                  <a:schemeClr val="lt1"/>
                </a:solidFill>
                <a:latin typeface="+mn-lt"/>
                <a:ea typeface="+mn-ea"/>
                <a:cs typeface="+mn-cs"/>
              </a:defRPr>
            </a:lvl2pPr>
            <a:lvl3pPr marL="1219272" algn="l" defTabSz="1219272" rtl="0" eaLnBrk="1" latinLnBrk="0" hangingPunct="1">
              <a:defRPr sz="2400" kern="1200">
                <a:solidFill>
                  <a:schemeClr val="lt1"/>
                </a:solidFill>
                <a:latin typeface="+mn-lt"/>
                <a:ea typeface="+mn-ea"/>
                <a:cs typeface="+mn-cs"/>
              </a:defRPr>
            </a:lvl3pPr>
            <a:lvl4pPr marL="1828908" algn="l" defTabSz="1219272" rtl="0" eaLnBrk="1" latinLnBrk="0" hangingPunct="1">
              <a:defRPr sz="2400" kern="1200">
                <a:solidFill>
                  <a:schemeClr val="lt1"/>
                </a:solidFill>
                <a:latin typeface="+mn-lt"/>
                <a:ea typeface="+mn-ea"/>
                <a:cs typeface="+mn-cs"/>
              </a:defRPr>
            </a:lvl4pPr>
            <a:lvl5pPr marL="2438545" algn="l" defTabSz="1219272" rtl="0" eaLnBrk="1" latinLnBrk="0" hangingPunct="1">
              <a:defRPr sz="2400" kern="1200">
                <a:solidFill>
                  <a:schemeClr val="lt1"/>
                </a:solidFill>
                <a:latin typeface="+mn-lt"/>
                <a:ea typeface="+mn-ea"/>
                <a:cs typeface="+mn-cs"/>
              </a:defRPr>
            </a:lvl5pPr>
            <a:lvl6pPr marL="3048180" algn="l" defTabSz="1219272" rtl="0" eaLnBrk="1" latinLnBrk="0" hangingPunct="1">
              <a:defRPr sz="2400" kern="1200">
                <a:solidFill>
                  <a:schemeClr val="lt1"/>
                </a:solidFill>
                <a:latin typeface="+mn-lt"/>
                <a:ea typeface="+mn-ea"/>
                <a:cs typeface="+mn-cs"/>
              </a:defRPr>
            </a:lvl6pPr>
            <a:lvl7pPr marL="3657816" algn="l" defTabSz="1219272" rtl="0" eaLnBrk="1" latinLnBrk="0" hangingPunct="1">
              <a:defRPr sz="2400" kern="1200">
                <a:solidFill>
                  <a:schemeClr val="lt1"/>
                </a:solidFill>
                <a:latin typeface="+mn-lt"/>
                <a:ea typeface="+mn-ea"/>
                <a:cs typeface="+mn-cs"/>
              </a:defRPr>
            </a:lvl7pPr>
            <a:lvl8pPr marL="4267452" algn="l" defTabSz="1219272" rtl="0" eaLnBrk="1" latinLnBrk="0" hangingPunct="1">
              <a:defRPr sz="2400" kern="1200">
                <a:solidFill>
                  <a:schemeClr val="lt1"/>
                </a:solidFill>
                <a:latin typeface="+mn-lt"/>
                <a:ea typeface="+mn-ea"/>
                <a:cs typeface="+mn-cs"/>
              </a:defRPr>
            </a:lvl8pPr>
            <a:lvl9pPr marL="4877087" algn="l" defTabSz="1219272" rtl="0" eaLnBrk="1" latinLnBrk="0" hangingPunct="1">
              <a:defRPr sz="2400" kern="1200">
                <a:solidFill>
                  <a:schemeClr val="lt1"/>
                </a:solidFill>
                <a:latin typeface="+mn-lt"/>
                <a:ea typeface="+mn-ea"/>
                <a:cs typeface="+mn-cs"/>
              </a:defRPr>
            </a:lvl9pPr>
          </a:lstStyle>
          <a:p>
            <a:pPr marL="0" marR="0" lvl="0" indent="0" algn="l" defTabSz="1343600"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矩形 166"/>
          <p:cNvSpPr/>
          <p:nvPr/>
        </p:nvSpPr>
        <p:spPr>
          <a:xfrm>
            <a:off x="1964492" y="2686542"/>
            <a:ext cx="1886557" cy="286408"/>
          </a:xfrm>
          <a:prstGeom prst="rect">
            <a:avLst/>
          </a:prstGeom>
          <a:noFill/>
        </p:spPr>
        <p:txBody>
          <a:bodyPr wrap="square" lIns="100757" tIns="50379" rIns="100757" bIns="50379"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600" fontAlgn="ctr"/>
            <a:r>
              <a:rPr lang="en-US" sz="1200" dirty="0">
                <a:solidFill>
                  <a:prstClr val="white"/>
                </a:solidFill>
                <a:latin typeface="Huawei Sans" panose="020C0503030203020204" pitchFamily="34" charset="0"/>
                <a:ea typeface="方正兰亭黑简体" panose="02000000000000000000" pitchFamily="2" charset="-122"/>
                <a:cs typeface="Helvetica"/>
                <a:sym typeface="Huawei Sans" panose="020C0503030203020204" pitchFamily="34" charset="0"/>
              </a:rPr>
              <a:t>Intent engine </a:t>
            </a:r>
          </a:p>
        </p:txBody>
      </p:sp>
      <p:pic>
        <p:nvPicPr>
          <p:cNvPr id="161" name="图片 1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70680" y="2703654"/>
            <a:ext cx="230126" cy="252191"/>
          </a:xfrm>
          <a:prstGeom prst="rect">
            <a:avLst/>
          </a:prstGeom>
        </p:spPr>
      </p:pic>
      <p:sp>
        <p:nvSpPr>
          <p:cNvPr id="168" name="圆角矩形 181"/>
          <p:cNvSpPr/>
          <p:nvPr/>
        </p:nvSpPr>
        <p:spPr>
          <a:xfrm>
            <a:off x="1896996" y="3067462"/>
            <a:ext cx="823472" cy="282786"/>
          </a:xfrm>
          <a:prstGeom prst="roundRect">
            <a:avLst/>
          </a:prstGeom>
          <a:solidFill>
            <a:srgbClr val="FFFFFF">
              <a:lumMod val="50000"/>
            </a:srgbClr>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Conversion</a:t>
            </a:r>
          </a:p>
        </p:txBody>
      </p:sp>
      <p:sp>
        <p:nvSpPr>
          <p:cNvPr id="169" name="圆角矩形 182"/>
          <p:cNvSpPr/>
          <p:nvPr/>
        </p:nvSpPr>
        <p:spPr>
          <a:xfrm>
            <a:off x="2952920" y="3067462"/>
            <a:ext cx="857232" cy="282786"/>
          </a:xfrm>
          <a:prstGeom prst="roundRect">
            <a:avLst/>
          </a:prstGeom>
          <a:solidFill>
            <a:srgbClr val="FFFFFF">
              <a:lumMod val="50000"/>
            </a:srgbClr>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Verification</a:t>
            </a:r>
          </a:p>
        </p:txBody>
      </p:sp>
      <p:sp>
        <p:nvSpPr>
          <p:cNvPr id="158" name="圆角矩形 164"/>
          <p:cNvSpPr/>
          <p:nvPr/>
        </p:nvSpPr>
        <p:spPr>
          <a:xfrm>
            <a:off x="4527467" y="3594079"/>
            <a:ext cx="2499766" cy="754393"/>
          </a:xfrm>
          <a:prstGeom prst="roundRect">
            <a:avLst/>
          </a:prstGeom>
          <a:solidFill>
            <a:srgbClr val="1080B4"/>
          </a:solidFill>
          <a:ln w="28575" cap="flat" cmpd="sng" algn="ctr">
            <a:noFill/>
            <a:prstDash val="solid"/>
            <a:headEnd type="none" w="sm" len="med"/>
            <a:tailEnd type="none" w="sm" len="med"/>
          </a:ln>
          <a:effectLst/>
        </p:spPr>
        <p:txBody>
          <a:bodyPr wrap="square" lIns="100758" tIns="50379" rIns="100758" bIns="50379" rtlCol="0" anchor="ctr">
            <a:noAutofit/>
          </a:bodyPr>
          <a:lstStyle/>
          <a:p>
            <a:pPr marL="0" marR="0" lvl="0" indent="0" defTabSz="13436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5" name="图片 1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73824" y="3605380"/>
            <a:ext cx="342150" cy="347149"/>
          </a:xfrm>
          <a:prstGeom prst="rect">
            <a:avLst/>
          </a:prstGeom>
        </p:spPr>
      </p:pic>
      <p:sp>
        <p:nvSpPr>
          <p:cNvPr id="166" name="圆角矩形 172"/>
          <p:cNvSpPr/>
          <p:nvPr/>
        </p:nvSpPr>
        <p:spPr>
          <a:xfrm>
            <a:off x="4724447" y="3954532"/>
            <a:ext cx="960480" cy="299585"/>
          </a:xfrm>
          <a:prstGeom prst="roundRect">
            <a:avLst/>
          </a:prstGeom>
          <a:solidFill>
            <a:srgbClr val="4099C3"/>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Awareness</a:t>
            </a:r>
          </a:p>
        </p:txBody>
      </p:sp>
      <p:sp>
        <p:nvSpPr>
          <p:cNvPr id="167" name="圆角矩形 173"/>
          <p:cNvSpPr/>
          <p:nvPr/>
        </p:nvSpPr>
        <p:spPr>
          <a:xfrm>
            <a:off x="5856078" y="3954532"/>
            <a:ext cx="960480" cy="299585"/>
          </a:xfrm>
          <a:prstGeom prst="roundRect">
            <a:avLst/>
          </a:prstGeom>
          <a:solidFill>
            <a:srgbClr val="4099C3"/>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Analysis</a:t>
            </a:r>
          </a:p>
        </p:txBody>
      </p:sp>
      <p:sp>
        <p:nvSpPr>
          <p:cNvPr id="171" name="矩形 184"/>
          <p:cNvSpPr/>
          <p:nvPr/>
        </p:nvSpPr>
        <p:spPr>
          <a:xfrm>
            <a:off x="4944598" y="3644196"/>
            <a:ext cx="1763907" cy="286408"/>
          </a:xfrm>
          <a:prstGeom prst="rect">
            <a:avLst/>
          </a:prstGeom>
          <a:noFill/>
        </p:spPr>
        <p:txBody>
          <a:bodyPr wrap="square" lIns="100757" tIns="50379" rIns="100757" bIns="50379"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600" fontAlgn="ctr"/>
            <a:r>
              <a:rPr lang="en-US" sz="1200" dirty="0">
                <a:solidFill>
                  <a:prstClr val="white"/>
                </a:solidFill>
                <a:latin typeface="Huawei Sans" panose="020C0503030203020204" pitchFamily="34" charset="0"/>
                <a:ea typeface="方正兰亭黑简体" panose="02000000000000000000" pitchFamily="2" charset="-122"/>
                <a:cs typeface="Helvetica"/>
                <a:sym typeface="Huawei Sans" panose="020C0503030203020204" pitchFamily="34" charset="0"/>
              </a:rPr>
              <a:t>Analytics engine</a:t>
            </a:r>
          </a:p>
        </p:txBody>
      </p:sp>
      <p:sp>
        <p:nvSpPr>
          <p:cNvPr id="181" name="上箭头 194"/>
          <p:cNvSpPr/>
          <p:nvPr/>
        </p:nvSpPr>
        <p:spPr>
          <a:xfrm rot="5400000" flipV="1">
            <a:off x="4228328" y="2966257"/>
            <a:ext cx="169883" cy="241587"/>
          </a:xfrm>
          <a:prstGeom prst="upArrow">
            <a:avLst/>
          </a:prstGeom>
          <a:solidFill>
            <a:srgbClr val="C00000"/>
          </a:solidFill>
          <a:ln w="28575" cap="flat" cmpd="sng" algn="ctr">
            <a:noFill/>
            <a:prstDash val="solid"/>
            <a:headEnd type="none" w="sm" len="med"/>
            <a:tailEnd type="none" w="sm" len="med"/>
          </a:ln>
          <a:effectLst/>
        </p:spPr>
        <p:txBody>
          <a:bodyPr wrap="square" lIns="100748" tIns="50375" rIns="100748" bIns="50375"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466"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上箭头 195"/>
          <p:cNvSpPr/>
          <p:nvPr/>
        </p:nvSpPr>
        <p:spPr>
          <a:xfrm rot="5400000" flipV="1">
            <a:off x="4228328" y="3860937"/>
            <a:ext cx="169883" cy="241587"/>
          </a:xfrm>
          <a:prstGeom prst="upArrow">
            <a:avLst/>
          </a:prstGeom>
          <a:solidFill>
            <a:srgbClr val="C00000"/>
          </a:solidFill>
          <a:ln w="28575" cap="flat" cmpd="sng" algn="ctr">
            <a:noFill/>
            <a:prstDash val="solid"/>
            <a:headEnd type="none" w="sm" len="med"/>
            <a:tailEnd type="none" w="sm" len="med"/>
          </a:ln>
          <a:effectLst/>
        </p:spPr>
        <p:txBody>
          <a:bodyPr wrap="square" lIns="100748" tIns="50375" rIns="100748" bIns="50375"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466"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圆角矩形 185"/>
          <p:cNvSpPr/>
          <p:nvPr/>
        </p:nvSpPr>
        <p:spPr>
          <a:xfrm>
            <a:off x="4527467" y="2654230"/>
            <a:ext cx="2499766" cy="754393"/>
          </a:xfrm>
          <a:prstGeom prst="roundRect">
            <a:avLst/>
          </a:prstGeom>
          <a:solidFill>
            <a:srgbClr val="1080B4"/>
          </a:solidFill>
          <a:ln w="28575" cap="flat" cmpd="sng" algn="ctr">
            <a:noFill/>
            <a:prstDash val="solid"/>
            <a:headEnd type="none" w="sm" len="med"/>
            <a:tailEnd type="none" w="sm" len="med"/>
          </a:ln>
          <a:effectLst/>
        </p:spPr>
        <p:txBody>
          <a:bodyPr wrap="square" lIns="100758" tIns="50379" rIns="100758" bIns="50379" rtlCol="0" anchor="ctr">
            <a:noAutofit/>
          </a:bodyPr>
          <a:lstStyle/>
          <a:p>
            <a:pPr marL="0" marR="0" lvl="0" indent="0" defTabSz="13436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4" name="组合 187"/>
          <p:cNvGrpSpPr>
            <a:grpSpLocks noChangeAspect="1"/>
          </p:cNvGrpSpPr>
          <p:nvPr/>
        </p:nvGrpSpPr>
        <p:grpSpPr bwMode="auto">
          <a:xfrm>
            <a:off x="4773829" y="2744607"/>
            <a:ext cx="212637" cy="170287"/>
            <a:chOff x="4656138" y="1211263"/>
            <a:chExt cx="852487" cy="750887"/>
          </a:xfrm>
          <a:solidFill>
            <a:srgbClr val="FFFFFF"/>
          </a:solidFill>
        </p:grpSpPr>
        <p:sp>
          <p:nvSpPr>
            <p:cNvPr id="175" name="Freeform 12"/>
            <p:cNvSpPr>
              <a:spLocks/>
            </p:cNvSpPr>
            <p:nvPr/>
          </p:nvSpPr>
          <p:spPr bwMode="auto">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3"/>
            <p:cNvSpPr>
              <a:spLocks/>
            </p:cNvSpPr>
            <p:nvPr/>
          </p:nvSpPr>
          <p:spPr bwMode="auto">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4"/>
            <p:cNvSpPr>
              <a:spLocks noEditPoints="1"/>
            </p:cNvSpPr>
            <p:nvPr/>
          </p:nvSpPr>
          <p:spPr bwMode="auto">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8" name="矩形 191"/>
          <p:cNvSpPr/>
          <p:nvPr/>
        </p:nvSpPr>
        <p:spPr>
          <a:xfrm>
            <a:off x="4726610" y="2686547"/>
            <a:ext cx="2220017" cy="286408"/>
          </a:xfrm>
          <a:prstGeom prst="rect">
            <a:avLst/>
          </a:prstGeom>
          <a:noFill/>
        </p:spPr>
        <p:txBody>
          <a:bodyPr wrap="square" lIns="100757" tIns="50379" rIns="100757" bIns="50379"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600" fontAlgn="ctr"/>
            <a:r>
              <a:rPr lang="en-US" sz="1200" dirty="0">
                <a:solidFill>
                  <a:prstClr val="white"/>
                </a:solidFill>
                <a:latin typeface="Huawei Sans" panose="020C0503030203020204" pitchFamily="34" charset="0"/>
                <a:ea typeface="方正兰亭黑简体" panose="02000000000000000000" pitchFamily="2" charset="-122"/>
                <a:cs typeface="Helvetica"/>
                <a:sym typeface="Huawei Sans" panose="020C0503030203020204" pitchFamily="34" charset="0"/>
              </a:rPr>
              <a:t>Intelligence engine </a:t>
            </a:r>
          </a:p>
        </p:txBody>
      </p:sp>
      <p:sp>
        <p:nvSpPr>
          <p:cNvPr id="183" name="圆角矩形 196"/>
          <p:cNvSpPr/>
          <p:nvPr/>
        </p:nvSpPr>
        <p:spPr>
          <a:xfrm>
            <a:off x="4724447" y="3022688"/>
            <a:ext cx="960480" cy="282786"/>
          </a:xfrm>
          <a:prstGeom prst="roundRect">
            <a:avLst/>
          </a:prstGeom>
          <a:solidFill>
            <a:srgbClr val="4099C3"/>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Forecast</a:t>
            </a:r>
          </a:p>
        </p:txBody>
      </p:sp>
      <p:sp>
        <p:nvSpPr>
          <p:cNvPr id="184" name="圆角矩形 197"/>
          <p:cNvSpPr/>
          <p:nvPr/>
        </p:nvSpPr>
        <p:spPr>
          <a:xfrm>
            <a:off x="5856078" y="3022688"/>
            <a:ext cx="960480" cy="282786"/>
          </a:xfrm>
          <a:prstGeom prst="roundRect">
            <a:avLst/>
          </a:prstGeom>
          <a:solidFill>
            <a:srgbClr val="FFFFFF">
              <a:lumMod val="50000"/>
            </a:srgbClr>
          </a:solidFill>
          <a:ln w="9525" cap="flat" cmpd="sng" algn="ctr">
            <a:noFill/>
            <a:prstDash val="solid"/>
            <a:headEnd type="none" w="sm" len="med"/>
            <a:tailEnd type="none" w="sm" len="med"/>
          </a:ln>
          <a:effectLst/>
        </p:spPr>
        <p:txBody>
          <a:bodyPr wrap="square" lIns="0" tIns="50392" rIns="0" bIns="50392" rtlCol="0" anchor="ctr" anchorCtr="0">
            <a:noAutofit/>
          </a:bodyPr>
          <a:lstStyle/>
          <a:p>
            <a:pPr marL="0" marR="0" lvl="0" indent="0" algn="ctr" defTabSz="134400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Suggestion</a:t>
            </a:r>
          </a:p>
        </p:txBody>
      </p:sp>
      <p:sp>
        <p:nvSpPr>
          <p:cNvPr id="173" name="上箭头 186"/>
          <p:cNvSpPr/>
          <p:nvPr/>
        </p:nvSpPr>
        <p:spPr>
          <a:xfrm rot="10800000">
            <a:off x="2700772" y="3381430"/>
            <a:ext cx="151180" cy="271473"/>
          </a:xfrm>
          <a:prstGeom prst="upArrow">
            <a:avLst/>
          </a:prstGeom>
          <a:solidFill>
            <a:srgbClr val="C00000"/>
          </a:solidFill>
          <a:ln w="28575" cap="flat" cmpd="sng" algn="ctr">
            <a:noFill/>
            <a:prstDash val="solid"/>
            <a:headEnd type="none" w="sm" len="med"/>
            <a:tailEnd type="none" w="sm" len="med"/>
          </a:ln>
          <a:effectLst/>
        </p:spPr>
        <p:txBody>
          <a:bodyPr wrap="square" lIns="100748" tIns="50375" rIns="100748" bIns="50375"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466"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上箭头 192"/>
          <p:cNvSpPr/>
          <p:nvPr/>
        </p:nvSpPr>
        <p:spPr>
          <a:xfrm rot="10800000" flipV="1">
            <a:off x="5617516" y="3381431"/>
            <a:ext cx="151180" cy="271473"/>
          </a:xfrm>
          <a:prstGeom prst="upArrow">
            <a:avLst/>
          </a:prstGeom>
          <a:solidFill>
            <a:srgbClr val="C00000"/>
          </a:solidFill>
          <a:ln w="28575" cap="flat" cmpd="sng" algn="ctr">
            <a:noFill/>
            <a:prstDash val="solid"/>
            <a:headEnd type="none" w="sm" len="med"/>
            <a:tailEnd type="none" w="sm" len="med"/>
          </a:ln>
          <a:effectLst/>
        </p:spPr>
        <p:txBody>
          <a:bodyPr wrap="square" lIns="100748" tIns="50375" rIns="100748" bIns="50375"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466"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上箭头 193"/>
          <p:cNvSpPr/>
          <p:nvPr/>
        </p:nvSpPr>
        <p:spPr>
          <a:xfrm rot="10800000">
            <a:off x="5795072" y="3381431"/>
            <a:ext cx="151180" cy="271473"/>
          </a:xfrm>
          <a:prstGeom prst="upArrow">
            <a:avLst/>
          </a:prstGeom>
          <a:solidFill>
            <a:srgbClr val="C00000"/>
          </a:solidFill>
          <a:ln w="28575" cap="flat" cmpd="sng" algn="ctr">
            <a:noFill/>
            <a:prstDash val="solid"/>
            <a:headEnd type="none" w="sm" len="med"/>
            <a:tailEnd type="none" w="sm" len="med"/>
          </a:ln>
          <a:effectLst/>
        </p:spPr>
        <p:txBody>
          <a:bodyPr wrap="square" lIns="100748" tIns="50375" rIns="100748" bIns="50375" anchor="ctr">
            <a:noAutofit/>
          </a:bodyPr>
          <a:lstStyle>
            <a:defPPr>
              <a:defRPr lang="zh-CN"/>
            </a:defPPr>
            <a:lvl1pPr marL="0" algn="l" defTabSz="1219272" rtl="0" eaLnBrk="1" latinLnBrk="0" hangingPunct="1">
              <a:defRPr sz="2400" kern="1200">
                <a:solidFill>
                  <a:schemeClr val="tx1"/>
                </a:solidFill>
                <a:latin typeface="+mn-lt"/>
                <a:ea typeface="+mn-ea"/>
                <a:cs typeface="+mn-cs"/>
              </a:defRPr>
            </a:lvl1pPr>
            <a:lvl2pPr marL="609636" algn="l" defTabSz="1219272" rtl="0" eaLnBrk="1" latinLnBrk="0" hangingPunct="1">
              <a:defRPr sz="2400" kern="1200">
                <a:solidFill>
                  <a:schemeClr val="tx1"/>
                </a:solidFill>
                <a:latin typeface="+mn-lt"/>
                <a:ea typeface="+mn-ea"/>
                <a:cs typeface="+mn-cs"/>
              </a:defRPr>
            </a:lvl2pPr>
            <a:lvl3pPr marL="1219272" algn="l" defTabSz="1219272" rtl="0" eaLnBrk="1" latinLnBrk="0" hangingPunct="1">
              <a:defRPr sz="2400" kern="1200">
                <a:solidFill>
                  <a:schemeClr val="tx1"/>
                </a:solidFill>
                <a:latin typeface="+mn-lt"/>
                <a:ea typeface="+mn-ea"/>
                <a:cs typeface="+mn-cs"/>
              </a:defRPr>
            </a:lvl3pPr>
            <a:lvl4pPr marL="1828908" algn="l" defTabSz="1219272" rtl="0" eaLnBrk="1" latinLnBrk="0" hangingPunct="1">
              <a:defRPr sz="2400" kern="1200">
                <a:solidFill>
                  <a:schemeClr val="tx1"/>
                </a:solidFill>
                <a:latin typeface="+mn-lt"/>
                <a:ea typeface="+mn-ea"/>
                <a:cs typeface="+mn-cs"/>
              </a:defRPr>
            </a:lvl4pPr>
            <a:lvl5pPr marL="2438545" algn="l" defTabSz="1219272" rtl="0" eaLnBrk="1" latinLnBrk="0" hangingPunct="1">
              <a:defRPr sz="2400" kern="1200">
                <a:solidFill>
                  <a:schemeClr val="tx1"/>
                </a:solidFill>
                <a:latin typeface="+mn-lt"/>
                <a:ea typeface="+mn-ea"/>
                <a:cs typeface="+mn-cs"/>
              </a:defRPr>
            </a:lvl5pPr>
            <a:lvl6pPr marL="3048180" algn="l" defTabSz="1219272" rtl="0" eaLnBrk="1" latinLnBrk="0" hangingPunct="1">
              <a:defRPr sz="2400" kern="1200">
                <a:solidFill>
                  <a:schemeClr val="tx1"/>
                </a:solidFill>
                <a:latin typeface="+mn-lt"/>
                <a:ea typeface="+mn-ea"/>
                <a:cs typeface="+mn-cs"/>
              </a:defRPr>
            </a:lvl6pPr>
            <a:lvl7pPr marL="3657816" algn="l" defTabSz="1219272" rtl="0" eaLnBrk="1" latinLnBrk="0" hangingPunct="1">
              <a:defRPr sz="2400" kern="1200">
                <a:solidFill>
                  <a:schemeClr val="tx1"/>
                </a:solidFill>
                <a:latin typeface="+mn-lt"/>
                <a:ea typeface="+mn-ea"/>
                <a:cs typeface="+mn-cs"/>
              </a:defRPr>
            </a:lvl7pPr>
            <a:lvl8pPr marL="4267452" algn="l" defTabSz="1219272" rtl="0" eaLnBrk="1" latinLnBrk="0" hangingPunct="1">
              <a:defRPr sz="2400" kern="1200">
                <a:solidFill>
                  <a:schemeClr val="tx1"/>
                </a:solidFill>
                <a:latin typeface="+mn-lt"/>
                <a:ea typeface="+mn-ea"/>
                <a:cs typeface="+mn-cs"/>
              </a:defRPr>
            </a:lvl8pPr>
            <a:lvl9pPr marL="4877087" algn="l" defTabSz="1219272" rtl="0" eaLnBrk="1" latinLnBrk="0" hangingPunct="1">
              <a:defRPr sz="2400" kern="1200">
                <a:solidFill>
                  <a:schemeClr val="tx1"/>
                </a:solidFill>
                <a:latin typeface="+mn-lt"/>
                <a:ea typeface="+mn-ea"/>
                <a:cs typeface="+mn-cs"/>
              </a:defRPr>
            </a:lvl9pPr>
          </a:lstStyle>
          <a:p>
            <a:pPr algn="ctr" defTabSz="1343466"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圆角矩形 200"/>
          <p:cNvSpPr/>
          <p:nvPr/>
        </p:nvSpPr>
        <p:spPr bwMode="gray">
          <a:xfrm>
            <a:off x="5639245" y="4580580"/>
            <a:ext cx="1778066" cy="541959"/>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Product engineering (deployment, HA, O&amp;M...)</a:t>
            </a:r>
          </a:p>
        </p:txBody>
      </p:sp>
      <p:sp>
        <p:nvSpPr>
          <p:cNvPr id="203" name="圆角矩形 202"/>
          <p:cNvSpPr/>
          <p:nvPr/>
        </p:nvSpPr>
        <p:spPr bwMode="gray">
          <a:xfrm>
            <a:off x="3621360" y="4580580"/>
            <a:ext cx="1778066" cy="541959"/>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Basic framework (service framework and middleware)</a:t>
            </a:r>
          </a:p>
        </p:txBody>
      </p:sp>
      <p:sp>
        <p:nvSpPr>
          <p:cNvPr id="206" name="圆角矩形 205"/>
          <p:cNvSpPr/>
          <p:nvPr/>
        </p:nvSpPr>
        <p:spPr bwMode="gray">
          <a:xfrm>
            <a:off x="1384903" y="4580580"/>
            <a:ext cx="2087308" cy="541959"/>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Common services (engineering, log, alarm, and security)</a:t>
            </a:r>
          </a:p>
        </p:txBody>
      </p:sp>
      <p:sp>
        <p:nvSpPr>
          <p:cNvPr id="207" name="圆角矩形 206"/>
          <p:cNvSpPr/>
          <p:nvPr/>
        </p:nvSpPr>
        <p:spPr>
          <a:xfrm>
            <a:off x="6832398" y="1544222"/>
            <a:ext cx="687829" cy="738719"/>
          </a:xfrm>
          <a:prstGeom prst="roundRect">
            <a:avLst>
              <a:gd name="adj" fmla="val 12642"/>
            </a:avLst>
          </a:prstGeom>
          <a:solidFill>
            <a:srgbClr val="54C1CF"/>
          </a:solidFill>
          <a:ln w="9525">
            <a:noFill/>
            <a:miter lim="800000"/>
            <a:headEnd/>
            <a:tailEnd/>
          </a:ln>
        </p:spPr>
        <p:txBody>
          <a:bodyPr wrap="square" lIns="0" tIns="0" rIns="0" bIns="0" anchor="ctr">
            <a:noAutofit/>
          </a:bodyPr>
          <a:lstStyle/>
          <a:p>
            <a:pPr algn="ctr" defTabSz="1219109" fontAlgn="ctr"/>
            <a:r>
              <a:rPr lang="en-US"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Unified portal</a:t>
            </a:r>
          </a:p>
        </p:txBody>
      </p:sp>
      <p:sp>
        <p:nvSpPr>
          <p:cNvPr id="209" name="矩形 208"/>
          <p:cNvSpPr/>
          <p:nvPr/>
        </p:nvSpPr>
        <p:spPr>
          <a:xfrm>
            <a:off x="1275229" y="2012322"/>
            <a:ext cx="2511794" cy="271036"/>
          </a:xfrm>
          <a:prstGeom prst="rect">
            <a:avLst/>
          </a:prstGeom>
          <a:solidFill>
            <a:srgbClr val="54C1CF"/>
          </a:solidFill>
          <a:ln w="9525">
            <a:noFill/>
            <a:miter lim="800000"/>
            <a:headEnd/>
            <a:tailEnd/>
          </a:ln>
        </p:spPr>
        <p:txBody>
          <a:bodyPr wrap="square" lIns="0" tIns="0" rIns="0" bIns="0" anchor="ctr">
            <a:noAutofit/>
          </a:bodyPr>
          <a:lstStyle/>
          <a:p>
            <a:pPr algn="ctr" defTabSz="1219109" fontAlgn="ctr"/>
            <a:r>
              <a:rPr lang="en-US"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Business scenario apps</a:t>
            </a:r>
          </a:p>
        </p:txBody>
      </p:sp>
      <p:sp>
        <p:nvSpPr>
          <p:cNvPr id="214" name="矩形 213"/>
          <p:cNvSpPr/>
          <p:nvPr/>
        </p:nvSpPr>
        <p:spPr>
          <a:xfrm>
            <a:off x="2640403" y="1560986"/>
            <a:ext cx="1628447" cy="276999"/>
          </a:xfrm>
          <a:prstGeom prst="rect">
            <a:avLst/>
          </a:prstGeom>
        </p:spPr>
        <p:txBody>
          <a:bodyPr wrap="square">
            <a:noAutofit/>
          </a:bodyPr>
          <a:lstStyle/>
          <a:p>
            <a:pPr lvl="0" algn="ctr" defTabSz="914400" fontAlgn="ctr">
              <a:defRPr/>
            </a:pPr>
            <a:r>
              <a:rPr lang="en-US" sz="1200" b="1" dirty="0">
                <a:solidFill>
                  <a:srgbClr val="4099C3"/>
                </a:solidFill>
                <a:latin typeface="Huawei Sans" panose="020C0503030203020204" pitchFamily="34" charset="0"/>
                <a:sym typeface="Huawei Sans" panose="020C0503030203020204" pitchFamily="34" charset="0"/>
              </a:rPr>
              <a:t>Network Management</a:t>
            </a:r>
          </a:p>
        </p:txBody>
      </p:sp>
      <p:sp>
        <p:nvSpPr>
          <p:cNvPr id="217" name="矩形 216"/>
          <p:cNvSpPr/>
          <p:nvPr/>
        </p:nvSpPr>
        <p:spPr>
          <a:xfrm>
            <a:off x="2563780" y="1142098"/>
            <a:ext cx="1370888" cy="276999"/>
          </a:xfrm>
          <a:prstGeom prst="rect">
            <a:avLst/>
          </a:prstGeom>
        </p:spPr>
        <p:txBody>
          <a:bodyPr wrap="square">
            <a:noAutofit/>
          </a:bodyPr>
          <a:lstStyle/>
          <a:p>
            <a:pPr algn="ctr" defTabSz="914400" fontAlgn="ctr"/>
            <a:r>
              <a:rPr lang="en-US" sz="1200" b="1" dirty="0">
                <a:solidFill>
                  <a:srgbClr val="4099C3"/>
                </a:solidFill>
                <a:latin typeface="Huawei Sans" panose="020C0503030203020204" pitchFamily="34" charset="0"/>
                <a:sym typeface="Huawei Sans" panose="020C0503030203020204" pitchFamily="34" charset="0"/>
              </a:rPr>
              <a:t>Network Slicing</a:t>
            </a:r>
          </a:p>
        </p:txBody>
      </p:sp>
      <p:sp>
        <p:nvSpPr>
          <p:cNvPr id="218" name="矩形 217"/>
          <p:cNvSpPr/>
          <p:nvPr/>
        </p:nvSpPr>
        <p:spPr>
          <a:xfrm>
            <a:off x="742560" y="1237820"/>
            <a:ext cx="1577615" cy="461665"/>
          </a:xfrm>
          <a:prstGeom prst="rect">
            <a:avLst/>
          </a:prstGeom>
        </p:spPr>
        <p:txBody>
          <a:bodyPr wrap="square">
            <a:noAutofit/>
          </a:bodyPr>
          <a:lstStyle/>
          <a:p>
            <a:pPr lvl="0" algn="ctr" defTabSz="914400" fontAlgn="ctr">
              <a:defRPr/>
            </a:pPr>
            <a:r>
              <a:rPr lang="en-US" sz="1200" b="1" dirty="0">
                <a:solidFill>
                  <a:srgbClr val="4099C3"/>
                </a:solidFill>
                <a:latin typeface="Huawei Sans" panose="020C0503030203020204" pitchFamily="34" charset="0"/>
                <a:sym typeface="Huawei Sans" panose="020C0503030203020204" pitchFamily="34" charset="0"/>
              </a:rPr>
              <a:t>Service Programming</a:t>
            </a:r>
          </a:p>
          <a:p>
            <a:pPr lvl="0" algn="ctr" defTabSz="914400" fontAlgn="ctr">
              <a:defRPr/>
            </a:pPr>
            <a:endParaRPr lang="en-US" sz="1200" b="1" dirty="0">
              <a:solidFill>
                <a:srgbClr val="4099C3"/>
              </a:solidFill>
              <a:latin typeface="Huawei Sans" panose="020C0503030203020204" pitchFamily="34" charset="0"/>
              <a:sym typeface="Huawei Sans" panose="020C0503030203020204" pitchFamily="34" charset="0"/>
            </a:endParaRPr>
          </a:p>
        </p:txBody>
      </p:sp>
      <p:sp>
        <p:nvSpPr>
          <p:cNvPr id="219" name="矩形 218"/>
          <p:cNvSpPr/>
          <p:nvPr/>
        </p:nvSpPr>
        <p:spPr>
          <a:xfrm>
            <a:off x="3955759" y="2012322"/>
            <a:ext cx="1968182" cy="271036"/>
          </a:xfrm>
          <a:prstGeom prst="rect">
            <a:avLst/>
          </a:prstGeom>
          <a:solidFill>
            <a:srgbClr val="54C1CF"/>
          </a:solidFill>
          <a:ln w="9525">
            <a:noFill/>
            <a:miter lim="800000"/>
            <a:headEnd/>
            <a:tailEnd/>
          </a:ln>
        </p:spPr>
        <p:txBody>
          <a:bodyPr wrap="square" lIns="0" tIns="0" rIns="0" bIns="0" anchor="ctr">
            <a:noAutofit/>
          </a:bodyPr>
          <a:lstStyle/>
          <a:p>
            <a:pPr algn="ctr" defTabSz="1219109" fontAlgn="ctr"/>
            <a:r>
              <a:rPr lang="en-US"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O&amp;M scenario apps</a:t>
            </a:r>
          </a:p>
        </p:txBody>
      </p:sp>
      <p:pic>
        <p:nvPicPr>
          <p:cNvPr id="224" name="图片 22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538592" y="1591972"/>
            <a:ext cx="414328" cy="414328"/>
          </a:xfrm>
          <a:prstGeom prst="rect">
            <a:avLst/>
          </a:prstGeom>
        </p:spPr>
      </p:pic>
      <p:pic>
        <p:nvPicPr>
          <p:cNvPr id="225" name="图片 224"/>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2283617" y="1089464"/>
            <a:ext cx="414328" cy="414328"/>
          </a:xfrm>
          <a:prstGeom prst="rect">
            <a:avLst/>
          </a:prstGeom>
        </p:spPr>
      </p:pic>
      <p:pic>
        <p:nvPicPr>
          <p:cNvPr id="226" name="图片 225"/>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2008047" y="1361337"/>
            <a:ext cx="414328" cy="414328"/>
          </a:xfrm>
          <a:prstGeom prst="rect">
            <a:avLst/>
          </a:prstGeom>
        </p:spPr>
      </p:pic>
      <p:sp>
        <p:nvSpPr>
          <p:cNvPr id="220" name="矩形 219"/>
          <p:cNvSpPr/>
          <p:nvPr/>
        </p:nvSpPr>
        <p:spPr>
          <a:xfrm>
            <a:off x="4312976" y="1434646"/>
            <a:ext cx="2617370" cy="276999"/>
          </a:xfrm>
          <a:prstGeom prst="rect">
            <a:avLst/>
          </a:prstGeom>
        </p:spPr>
        <p:txBody>
          <a:bodyPr wrap="square">
            <a:noAutofit/>
          </a:bodyPr>
          <a:lstStyle/>
          <a:p>
            <a:pPr algn="ctr" defTabSz="914400" fontAlgn="ctr"/>
            <a:r>
              <a:rPr lang="en-US" sz="1200" b="1" dirty="0">
                <a:solidFill>
                  <a:srgbClr val="4099C3"/>
                </a:solidFill>
                <a:latin typeface="Huawei Sans" panose="020C0503030203020204" pitchFamily="34" charset="0"/>
                <a:sym typeface="Huawei Sans" panose="020C0503030203020204" pitchFamily="34" charset="0"/>
              </a:rPr>
              <a:t>Network Performance Analysis</a:t>
            </a:r>
          </a:p>
        </p:txBody>
      </p:sp>
      <p:pic>
        <p:nvPicPr>
          <p:cNvPr id="229" name="图片 228"/>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4116547" y="1423657"/>
            <a:ext cx="414328" cy="414328"/>
          </a:xfrm>
          <a:prstGeom prst="rect">
            <a:avLst/>
          </a:prstGeom>
        </p:spPr>
      </p:pic>
      <p:grpSp>
        <p:nvGrpSpPr>
          <p:cNvPr id="234" name="组合 233"/>
          <p:cNvGrpSpPr/>
          <p:nvPr/>
        </p:nvGrpSpPr>
        <p:grpSpPr>
          <a:xfrm>
            <a:off x="4489099" y="1682811"/>
            <a:ext cx="2343300" cy="414328"/>
            <a:chOff x="3955713" y="1568511"/>
            <a:chExt cx="2343300" cy="414328"/>
          </a:xfrm>
        </p:grpSpPr>
        <p:sp>
          <p:nvSpPr>
            <p:cNvPr id="228" name="矩形 227"/>
            <p:cNvSpPr/>
            <p:nvPr/>
          </p:nvSpPr>
          <p:spPr>
            <a:xfrm>
              <a:off x="4206774" y="1602008"/>
              <a:ext cx="2092239" cy="276999"/>
            </a:xfrm>
            <a:prstGeom prst="rect">
              <a:avLst/>
            </a:prstGeom>
          </p:spPr>
          <p:txBody>
            <a:bodyPr wrap="square">
              <a:noAutofit/>
            </a:bodyPr>
            <a:lstStyle/>
            <a:p>
              <a:pPr algn="ctr" defTabSz="914400" fontAlgn="ctr"/>
              <a:r>
                <a:rPr lang="en-US" sz="1200" b="1" dirty="0">
                  <a:solidFill>
                    <a:srgbClr val="4099C3"/>
                  </a:solidFill>
                  <a:latin typeface="Huawei Sans" panose="020C0503030203020204" pitchFamily="34" charset="0"/>
                  <a:sym typeface="Huawei Sans" panose="020C0503030203020204" pitchFamily="34" charset="0"/>
                </a:rPr>
                <a:t>Network Path Navigation</a:t>
              </a:r>
            </a:p>
          </p:txBody>
        </p:sp>
        <p:pic>
          <p:nvPicPr>
            <p:cNvPr id="230" name="图片 229"/>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3955713" y="1568511"/>
              <a:ext cx="414328" cy="414328"/>
            </a:xfrm>
            <a:prstGeom prst="rect">
              <a:avLst/>
            </a:prstGeom>
          </p:spPr>
        </p:pic>
      </p:grpSp>
      <p:grpSp>
        <p:nvGrpSpPr>
          <p:cNvPr id="235" name="组合 234"/>
          <p:cNvGrpSpPr/>
          <p:nvPr/>
        </p:nvGrpSpPr>
        <p:grpSpPr>
          <a:xfrm>
            <a:off x="3876473" y="1140441"/>
            <a:ext cx="3227712" cy="434488"/>
            <a:chOff x="3970919" y="981380"/>
            <a:chExt cx="3227712" cy="434488"/>
          </a:xfrm>
        </p:grpSpPr>
        <p:pic>
          <p:nvPicPr>
            <p:cNvPr id="231" name="图片 230"/>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3970919" y="1001540"/>
              <a:ext cx="414328" cy="414328"/>
            </a:xfrm>
            <a:prstGeom prst="rect">
              <a:avLst/>
            </a:prstGeom>
          </p:spPr>
        </p:pic>
        <p:sp>
          <p:nvSpPr>
            <p:cNvPr id="232" name="矩形 231"/>
            <p:cNvSpPr/>
            <p:nvPr/>
          </p:nvSpPr>
          <p:spPr>
            <a:xfrm>
              <a:off x="4199277" y="981380"/>
              <a:ext cx="2999354" cy="276999"/>
            </a:xfrm>
            <a:prstGeom prst="rect">
              <a:avLst/>
            </a:prstGeom>
          </p:spPr>
          <p:txBody>
            <a:bodyPr wrap="square">
              <a:noAutofit/>
            </a:bodyPr>
            <a:lstStyle/>
            <a:p>
              <a:pPr algn="ctr" defTabSz="914400" fontAlgn="ctr"/>
              <a:r>
                <a:rPr lang="en-US" sz="1200" b="1" dirty="0">
                  <a:solidFill>
                    <a:srgbClr val="4099C3"/>
                  </a:solidFill>
                  <a:latin typeface="Huawei Sans" panose="020C0503030203020204" pitchFamily="34" charset="0"/>
                  <a:sym typeface="Huawei Sans" panose="020C0503030203020204" pitchFamily="34" charset="0"/>
                </a:rPr>
                <a:t>VPN Service Analysis and Assurance</a:t>
              </a:r>
            </a:p>
          </p:txBody>
        </p:sp>
      </p:grpSp>
      <p:sp>
        <p:nvSpPr>
          <p:cNvPr id="236" name="圆角矩形 235"/>
          <p:cNvSpPr/>
          <p:nvPr/>
        </p:nvSpPr>
        <p:spPr bwMode="gray">
          <a:xfrm>
            <a:off x="7428442" y="1052808"/>
            <a:ext cx="4320646" cy="5147967"/>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noAutofit/>
          </a:bodyPr>
          <a:lstStyle/>
          <a:p>
            <a:pPr marL="177800" indent="-177800" fontAlgn="ctr">
              <a:spcAft>
                <a:spcPts val="3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NCE-IP is an innovative network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cloudification</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engine of Huawei. Positioned as the brain of the future cloud-based network, it integrates functions such as network management, service control, and network analysis. It is the core enabling system that implements network resource pooling, network connection automation and self-optimization, and O&amp;M automation.</a:t>
            </a:r>
          </a:p>
          <a:p>
            <a:pPr marL="177800" indent="-177800" fontAlgn="ctr">
              <a:spcAft>
                <a:spcPts val="300"/>
              </a:spcAft>
              <a:buFont typeface="Arial" panose="020B0604020202020204" pitchFamily="34" charset="0"/>
              <a:buChar char="•"/>
            </a:pP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NCE-IP is located at the management and control layer of the cloud-based network. On the one hand, it manages and controls the lower-layer network composed of IP, transmission, and access devices. On the other hand, it opens capabilities and enables services for the upper layer, supporting interconnection or integration with the OSS, BSS, and service orchestrators as well as quick, customized development of the application layer.</a:t>
            </a:r>
          </a:p>
          <a:p>
            <a:pPr marL="177800" indent="-177800" fontAlgn="ctr">
              <a:spcAft>
                <a:spcPts val="3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NCE-IP aims to build an intent-driven network (IDN) that is first automated, then self-adaptive, and finally autonomous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Right Arrow 157"/>
          <p:cNvSpPr/>
          <p:nvPr/>
        </p:nvSpPr>
        <p:spPr bwMode="gray">
          <a:xfrm rot="16200000">
            <a:off x="4044005" y="1868550"/>
            <a:ext cx="511266" cy="1124764"/>
          </a:xfrm>
          <a:prstGeom prst="rightArrow">
            <a:avLst>
              <a:gd name="adj1" fmla="val 40000"/>
              <a:gd name="adj2" fmla="val 84182"/>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矩形 317"/>
          <p:cNvSpPr/>
          <p:nvPr/>
        </p:nvSpPr>
        <p:spPr bwMode="gray">
          <a:xfrm>
            <a:off x="3873149" y="2347295"/>
            <a:ext cx="871567" cy="257369"/>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462" fontAlgn="ctr"/>
            <a:r>
              <a:rPr lang="en-US" sz="12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Open APIs</a:t>
            </a:r>
          </a:p>
        </p:txBody>
      </p:sp>
      <p:sp>
        <p:nvSpPr>
          <p:cNvPr id="147" name="文本框 14"/>
          <p:cNvSpPr txBox="1"/>
          <p:nvPr/>
        </p:nvSpPr>
        <p:spPr>
          <a:xfrm>
            <a:off x="1792228" y="5194874"/>
            <a:ext cx="1141659" cy="307777"/>
          </a:xfrm>
          <a:prstGeom prst="rect">
            <a:avLst/>
          </a:prstGeom>
          <a:noFill/>
        </p:spPr>
        <p:txBody>
          <a:bodyPr wrap="square" rtlCol="0">
            <a:noAutofit/>
          </a:bodyPr>
          <a:lstStyle/>
          <a:p>
            <a:pPr algn="ctr" defTabSz="1344004" fontAlgn="ct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Cross-layer</a:t>
            </a:r>
          </a:p>
        </p:txBody>
      </p:sp>
      <p:sp>
        <p:nvSpPr>
          <p:cNvPr id="148" name="文本框 14"/>
          <p:cNvSpPr txBox="1"/>
          <p:nvPr/>
        </p:nvSpPr>
        <p:spPr>
          <a:xfrm>
            <a:off x="3631832" y="5194874"/>
            <a:ext cx="1362874" cy="307777"/>
          </a:xfrm>
          <a:prstGeom prst="rect">
            <a:avLst/>
          </a:prstGeom>
          <a:noFill/>
        </p:spPr>
        <p:txBody>
          <a:bodyPr wrap="square" rtlCol="0">
            <a:noAutofit/>
          </a:bodyPr>
          <a:lstStyle/>
          <a:p>
            <a:pPr algn="ctr" defTabSz="1344004" fontAlgn="ct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Cross-domain</a:t>
            </a:r>
          </a:p>
        </p:txBody>
      </p:sp>
      <p:sp>
        <p:nvSpPr>
          <p:cNvPr id="149" name="文本框 14"/>
          <p:cNvSpPr txBox="1"/>
          <p:nvPr/>
        </p:nvSpPr>
        <p:spPr>
          <a:xfrm>
            <a:off x="5937171" y="5194874"/>
            <a:ext cx="1322799" cy="307777"/>
          </a:xfrm>
          <a:prstGeom prst="rect">
            <a:avLst/>
          </a:prstGeom>
          <a:noFill/>
        </p:spPr>
        <p:txBody>
          <a:bodyPr wrap="square" rtlCol="0">
            <a:noAutofit/>
          </a:bodyPr>
          <a:lstStyle/>
          <a:p>
            <a:pPr algn="ctr" defTabSz="1344004" fontAlgn="ct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Multi-vendor</a:t>
            </a:r>
          </a:p>
        </p:txBody>
      </p:sp>
    </p:spTree>
    <p:extLst>
      <p:ext uri="{BB962C8B-B14F-4D97-AF65-F5344CB8AC3E}">
        <p14:creationId xmlns:p14="http://schemas.microsoft.com/office/powerpoint/2010/main" val="39185267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a:xfrm>
            <a:off x="3477378" y="2572244"/>
            <a:ext cx="2002285" cy="686560"/>
          </a:xfrm>
          <a:prstGeom prst="roundRect">
            <a:avLst>
              <a:gd name="adj" fmla="val 15000"/>
            </a:avLst>
          </a:prstGeom>
          <a:solidFill>
            <a:srgbClr val="FEEEC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49" name="圆角矩形 48"/>
          <p:cNvSpPr/>
          <p:nvPr/>
        </p:nvSpPr>
        <p:spPr>
          <a:xfrm>
            <a:off x="1202756" y="2551669"/>
            <a:ext cx="2133505" cy="641127"/>
          </a:xfrm>
          <a:prstGeom prst="roundRect">
            <a:avLst>
              <a:gd name="adj" fmla="val 15000"/>
            </a:avLst>
          </a:prstGeom>
          <a:solidFill>
            <a:srgbClr val="AFD89C"/>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r>
              <a:rPr lang="en-US" dirty="0" smtClean="0"/>
              <a:t>iMaster NCE-IP Features (1)</a:t>
            </a:r>
            <a:endParaRPr lang="en-US" dirty="0"/>
          </a:p>
        </p:txBody>
      </p:sp>
      <p:sp>
        <p:nvSpPr>
          <p:cNvPr id="4" name="矩形 3"/>
          <p:cNvSpPr/>
          <p:nvPr/>
        </p:nvSpPr>
        <p:spPr bwMode="gray">
          <a:xfrm>
            <a:off x="512068" y="5243949"/>
            <a:ext cx="11167865" cy="576559"/>
          </a:xfrm>
          <a:prstGeom prst="rect">
            <a:avLst/>
          </a:prstGeom>
          <a:solidFill>
            <a:srgbClr val="BF8082"/>
          </a:solidFill>
        </p:spPr>
        <p:txBody>
          <a:bodyPr wrap="square">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 NCE-IP is a full-lifecycle network automation platform that integrates management, control, and analysis. It focuses on service automation, O&amp;M automation, and network autonomy to support bearer WAN </a:t>
            </a:r>
            <a:r>
              <a:rPr lang="en-US" sz="14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cloudification</a:t>
            </a: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and digitalization.</a:t>
            </a:r>
          </a:p>
        </p:txBody>
      </p:sp>
      <p:sp>
        <p:nvSpPr>
          <p:cNvPr id="5" name="圆角矩形 4"/>
          <p:cNvSpPr>
            <a:spLocks/>
          </p:cNvSpPr>
          <p:nvPr/>
        </p:nvSpPr>
        <p:spPr bwMode="gray">
          <a:xfrm>
            <a:off x="655554" y="1548252"/>
            <a:ext cx="5220000" cy="3588322"/>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flipH="1">
            <a:off x="664946" y="1008579"/>
            <a:ext cx="5220000" cy="440753"/>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Converged management and control, supporting smooth network evolution</a:t>
            </a:r>
          </a:p>
        </p:txBody>
      </p:sp>
      <p:sp>
        <p:nvSpPr>
          <p:cNvPr id="15" name="圆角矩形 14"/>
          <p:cNvSpPr>
            <a:spLocks/>
          </p:cNvSpPr>
          <p:nvPr/>
        </p:nvSpPr>
        <p:spPr bwMode="gray">
          <a:xfrm>
            <a:off x="6286963" y="1548252"/>
            <a:ext cx="5220000" cy="3588322"/>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角矩形 15"/>
          <p:cNvSpPr/>
          <p:nvPr/>
        </p:nvSpPr>
        <p:spPr bwMode="gray">
          <a:xfrm flipH="1">
            <a:off x="6286962" y="1008579"/>
            <a:ext cx="5220000" cy="440753"/>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Cloud-based deployment</a:t>
            </a:r>
          </a:p>
        </p:txBody>
      </p:sp>
      <p:sp>
        <p:nvSpPr>
          <p:cNvPr id="25" name="矩形 24"/>
          <p:cNvSpPr/>
          <p:nvPr/>
        </p:nvSpPr>
        <p:spPr>
          <a:xfrm>
            <a:off x="664946" y="3727936"/>
            <a:ext cx="5210608" cy="1204547"/>
          </a:xfrm>
          <a:prstGeom prst="rect">
            <a:avLst/>
          </a:prstGeom>
        </p:spPr>
        <p:txBody>
          <a:bodyPr wrap="square">
            <a:noAutofit/>
          </a:bodyPr>
          <a:lstStyle/>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Integrates traditional NMS and SDN controller functions.</a:t>
            </a:r>
          </a:p>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Achieves unified management and control of SDN and non-SDN networks, leverages SDN network automation, maximizes legacy network values, and reduces technical difficulties and risks of network evolution.</a:t>
            </a:r>
          </a:p>
        </p:txBody>
      </p:sp>
      <p:sp>
        <p:nvSpPr>
          <p:cNvPr id="28" name="矩形 27"/>
          <p:cNvSpPr/>
          <p:nvPr/>
        </p:nvSpPr>
        <p:spPr>
          <a:xfrm>
            <a:off x="6297662" y="3727936"/>
            <a:ext cx="5209300" cy="1204547"/>
          </a:xfrm>
          <a:prstGeom prst="rect">
            <a:avLst/>
          </a:prstGeom>
        </p:spPr>
        <p:txBody>
          <a:bodyPr wrap="square">
            <a:noAutofit/>
          </a:bodyPr>
          <a:lstStyle/>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a unified cloud platform, user portal, and API gateway as well as unified installation, deployment, and upgrade, greatly simplifying O&amp;M.</a:t>
            </a:r>
          </a:p>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Adopts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microservice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-based architecture, enabling scenario-specific on-demand deployment.</a:t>
            </a: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6299" y="1629538"/>
            <a:ext cx="865097" cy="491769"/>
          </a:xfrm>
          <a:prstGeom prst="rect">
            <a:avLst/>
          </a:prstGeom>
        </p:spPr>
      </p:pic>
      <p:grpSp>
        <p:nvGrpSpPr>
          <p:cNvPr id="30" name="组合 29"/>
          <p:cNvGrpSpPr/>
          <p:nvPr/>
        </p:nvGrpSpPr>
        <p:grpSpPr bwMode="gray">
          <a:xfrm rot="10800000" flipV="1">
            <a:off x="1202756" y="2089145"/>
            <a:ext cx="3640652" cy="394422"/>
            <a:chOff x="-922741" y="4190496"/>
            <a:chExt cx="3527788" cy="1368203"/>
          </a:xfrm>
        </p:grpSpPr>
        <p:sp>
          <p:nvSpPr>
            <p:cNvPr id="31" name="梯形 30"/>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梯形 31"/>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梯形 32"/>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5" name="图片 34"/>
          <p:cNvPicPr>
            <a:picLocks noChangeAspect="1"/>
          </p:cNvPicPr>
          <p:nvPr/>
        </p:nvPicPr>
        <p:blipFill>
          <a:blip r:embed="rId4"/>
          <a:stretch>
            <a:fillRect/>
          </a:stretch>
        </p:blipFill>
        <p:spPr>
          <a:xfrm>
            <a:off x="2909630" y="2857081"/>
            <a:ext cx="291282" cy="335715"/>
          </a:xfrm>
          <a:prstGeom prst="rect">
            <a:avLst/>
          </a:prstGeom>
        </p:spPr>
      </p:pic>
      <p:pic>
        <p:nvPicPr>
          <p:cNvPr id="36" name="图片 35"/>
          <p:cNvPicPr>
            <a:picLocks noChangeAspect="1"/>
          </p:cNvPicPr>
          <p:nvPr/>
        </p:nvPicPr>
        <p:blipFill>
          <a:blip r:embed="rId4"/>
          <a:stretch>
            <a:fillRect/>
          </a:stretch>
        </p:blipFill>
        <p:spPr>
          <a:xfrm>
            <a:off x="4282854" y="2857081"/>
            <a:ext cx="291282" cy="335715"/>
          </a:xfrm>
          <a:prstGeom prst="rect">
            <a:avLst/>
          </a:prstGeom>
        </p:spPr>
      </p:pic>
      <p:pic>
        <p:nvPicPr>
          <p:cNvPr id="37" name="图片 36"/>
          <p:cNvPicPr>
            <a:picLocks noChangeAspect="1"/>
          </p:cNvPicPr>
          <p:nvPr/>
        </p:nvPicPr>
        <p:blipFill>
          <a:blip r:embed="rId4"/>
          <a:stretch>
            <a:fillRect/>
          </a:stretch>
        </p:blipFill>
        <p:spPr>
          <a:xfrm>
            <a:off x="1536407" y="2857081"/>
            <a:ext cx="291282" cy="335715"/>
          </a:xfrm>
          <a:prstGeom prst="rect">
            <a:avLst/>
          </a:prstGeom>
        </p:spPr>
      </p:pic>
      <p:pic>
        <p:nvPicPr>
          <p:cNvPr id="38" name="图片 37"/>
          <p:cNvPicPr>
            <a:picLocks noChangeAspect="1"/>
          </p:cNvPicPr>
          <p:nvPr/>
        </p:nvPicPr>
        <p:blipFill>
          <a:blip r:embed="rId4"/>
          <a:stretch>
            <a:fillRect/>
          </a:stretch>
        </p:blipFill>
        <p:spPr>
          <a:xfrm>
            <a:off x="2420751" y="2603994"/>
            <a:ext cx="291282" cy="335715"/>
          </a:xfrm>
          <a:prstGeom prst="rect">
            <a:avLst/>
          </a:prstGeom>
        </p:spPr>
      </p:pic>
      <p:pic>
        <p:nvPicPr>
          <p:cNvPr id="39" name="图片 38"/>
          <p:cNvPicPr>
            <a:picLocks noChangeAspect="1"/>
          </p:cNvPicPr>
          <p:nvPr/>
        </p:nvPicPr>
        <p:blipFill>
          <a:blip r:embed="rId4"/>
          <a:stretch>
            <a:fillRect/>
          </a:stretch>
        </p:blipFill>
        <p:spPr>
          <a:xfrm>
            <a:off x="3654079" y="2603994"/>
            <a:ext cx="291282" cy="335715"/>
          </a:xfrm>
          <a:prstGeom prst="rect">
            <a:avLst/>
          </a:prstGeom>
        </p:spPr>
      </p:pic>
      <p:cxnSp>
        <p:nvCxnSpPr>
          <p:cNvPr id="40" name="直接连接符 39"/>
          <p:cNvCxnSpPr>
            <a:stCxn id="38" idx="1"/>
            <a:endCxn id="37" idx="3"/>
          </p:cNvCxnSpPr>
          <p:nvPr/>
        </p:nvCxnSpPr>
        <p:spPr bwMode="gray">
          <a:xfrm flipH="1">
            <a:off x="1827689" y="2771852"/>
            <a:ext cx="593062"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8" idx="3"/>
            <a:endCxn id="35" idx="0"/>
          </p:cNvCxnSpPr>
          <p:nvPr/>
        </p:nvCxnSpPr>
        <p:spPr bwMode="gray">
          <a:xfrm>
            <a:off x="2712033" y="2771852"/>
            <a:ext cx="34323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8" idx="3"/>
            <a:endCxn id="39" idx="1"/>
          </p:cNvCxnSpPr>
          <p:nvPr/>
        </p:nvCxnSpPr>
        <p:spPr bwMode="gray">
          <a:xfrm>
            <a:off x="2712033" y="2771852"/>
            <a:ext cx="94204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3"/>
            <a:endCxn id="35" idx="1"/>
          </p:cNvCxnSpPr>
          <p:nvPr/>
        </p:nvCxnSpPr>
        <p:spPr bwMode="gray">
          <a:xfrm>
            <a:off x="1827689" y="3024939"/>
            <a:ext cx="10819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3"/>
            <a:endCxn id="36" idx="1"/>
          </p:cNvCxnSpPr>
          <p:nvPr/>
        </p:nvCxnSpPr>
        <p:spPr bwMode="gray">
          <a:xfrm>
            <a:off x="3200912" y="3024939"/>
            <a:ext cx="1081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5" idx="0"/>
            <a:endCxn id="39" idx="1"/>
          </p:cNvCxnSpPr>
          <p:nvPr/>
        </p:nvCxnSpPr>
        <p:spPr bwMode="gray">
          <a:xfrm flipV="1">
            <a:off x="3055271" y="2771852"/>
            <a:ext cx="59880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6" idx="1"/>
            <a:endCxn id="39" idx="3"/>
          </p:cNvCxnSpPr>
          <p:nvPr/>
        </p:nvCxnSpPr>
        <p:spPr bwMode="gray">
          <a:xfrm flipH="1" flipV="1">
            <a:off x="3945361" y="2771852"/>
            <a:ext cx="337493"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2306065" y="2244445"/>
            <a:ext cx="126028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rPr>
              <a:t>Bearer WAN</a:t>
            </a:r>
          </a:p>
        </p:txBody>
      </p:sp>
      <p:sp>
        <p:nvSpPr>
          <p:cNvPr id="51" name="文本框 50"/>
          <p:cNvSpPr txBox="1"/>
          <p:nvPr/>
        </p:nvSpPr>
        <p:spPr>
          <a:xfrm>
            <a:off x="1178568" y="2572244"/>
            <a:ext cx="1088760"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SDN devices</a:t>
            </a:r>
          </a:p>
        </p:txBody>
      </p:sp>
      <p:sp>
        <p:nvSpPr>
          <p:cNvPr id="52" name="文本框 51"/>
          <p:cNvSpPr txBox="1"/>
          <p:nvPr/>
        </p:nvSpPr>
        <p:spPr>
          <a:xfrm>
            <a:off x="3892370" y="2572244"/>
            <a:ext cx="1587294"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devices</a:t>
            </a:r>
          </a:p>
        </p:txBody>
      </p:sp>
      <p:sp>
        <p:nvSpPr>
          <p:cNvPr id="55" name="文本框 54"/>
          <p:cNvSpPr txBox="1"/>
          <p:nvPr/>
        </p:nvSpPr>
        <p:spPr bwMode="gray">
          <a:xfrm>
            <a:off x="8412441" y="2966693"/>
            <a:ext cx="105670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Bearer WAN</a:t>
            </a:r>
          </a:p>
        </p:txBody>
      </p:sp>
      <p:sp>
        <p:nvSpPr>
          <p:cNvPr id="56" name="Freeform 159"/>
          <p:cNvSpPr/>
          <p:nvPr/>
        </p:nvSpPr>
        <p:spPr bwMode="gray">
          <a:xfrm flipH="1">
            <a:off x="8430025" y="277190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7143074" y="2825764"/>
            <a:ext cx="105670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Bearer WAN</a:t>
            </a:r>
          </a:p>
        </p:txBody>
      </p:sp>
      <p:sp>
        <p:nvSpPr>
          <p:cNvPr id="58" name="Freeform 159"/>
          <p:cNvSpPr/>
          <p:nvPr/>
        </p:nvSpPr>
        <p:spPr bwMode="gray">
          <a:xfrm flipH="1">
            <a:off x="7179286" y="2603817"/>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9663180" y="2820835"/>
            <a:ext cx="105670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Bearer WAN</a:t>
            </a:r>
          </a:p>
        </p:txBody>
      </p:sp>
      <p:sp>
        <p:nvSpPr>
          <p:cNvPr id="60" name="Freeform 159"/>
          <p:cNvSpPr/>
          <p:nvPr/>
        </p:nvSpPr>
        <p:spPr bwMode="gray">
          <a:xfrm flipH="1">
            <a:off x="9680764" y="257914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159"/>
          <p:cNvSpPr/>
          <p:nvPr/>
        </p:nvSpPr>
        <p:spPr bwMode="gray">
          <a:xfrm flipH="1">
            <a:off x="8400826" y="184919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iMaster NCE-IP</a:t>
            </a:r>
          </a:p>
        </p:txBody>
      </p:sp>
      <p:sp>
        <p:nvSpPr>
          <p:cNvPr id="63" name="Freeform 9"/>
          <p:cNvSpPr>
            <a:spLocks/>
          </p:cNvSpPr>
          <p:nvPr/>
        </p:nvSpPr>
        <p:spPr bwMode="auto">
          <a:xfrm>
            <a:off x="7675422" y="2203736"/>
            <a:ext cx="668155" cy="43921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9"/>
          <p:cNvSpPr>
            <a:spLocks/>
          </p:cNvSpPr>
          <p:nvPr/>
        </p:nvSpPr>
        <p:spPr bwMode="auto">
          <a:xfrm flipH="1">
            <a:off x="9460316" y="2203736"/>
            <a:ext cx="669600" cy="43921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下箭头 63"/>
          <p:cNvSpPr/>
          <p:nvPr/>
        </p:nvSpPr>
        <p:spPr>
          <a:xfrm flipV="1">
            <a:off x="8689390" y="2286700"/>
            <a:ext cx="481942"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4665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35" presetClass="path" presetSubtype="0" accel="50000" decel="50000" fill="hold" grpId="1" nodeType="withEffect">
                                  <p:stCondLst>
                                    <p:cond delay="0"/>
                                  </p:stCondLst>
                                  <p:childTnLst>
                                    <p:animMotion origin="layout" path="M 0 1.11111E-6 L -0.35482 0.28542 " pathEditMode="relative" rAng="0" ptsTypes="AA">
                                      <p:cBhvr>
                                        <p:cTn id="11" dur="1000" spd="-100000" fill="hold"/>
                                        <p:tgtEl>
                                          <p:spTgt spid="63"/>
                                        </p:tgtEl>
                                        <p:attrNameLst>
                                          <p:attrName>ppt_x</p:attrName>
                                          <p:attrName>ppt_y</p:attrName>
                                        </p:attrNameLst>
                                      </p:cBhvr>
                                      <p:rCtr x="-17747" y="14259"/>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par>
                                <p:cTn id="18" presetID="35" presetClass="path" presetSubtype="0" accel="50000" decel="50000" fill="hold" grpId="1" nodeType="withEffect">
                                  <p:stCondLst>
                                    <p:cond delay="0"/>
                                  </p:stCondLst>
                                  <p:childTnLst>
                                    <p:animMotion origin="layout" path="M 0 1.11111E-6 L -0.35482 0.28542 " pathEditMode="relative" rAng="0" ptsTypes="AA">
                                      <p:cBhvr>
                                        <p:cTn id="19" dur="1000" spd="-100000" fill="hold"/>
                                        <p:tgtEl>
                                          <p:spTgt spid="64"/>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animBg="1"/>
      <p:bldP spid="6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iMaster NCE-IP Features (2)</a:t>
            </a:r>
            <a:endParaRPr lang="en-US" dirty="0"/>
          </a:p>
        </p:txBody>
      </p:sp>
      <p:sp>
        <p:nvSpPr>
          <p:cNvPr id="23" name="圆角矩形 22"/>
          <p:cNvSpPr>
            <a:spLocks/>
          </p:cNvSpPr>
          <p:nvPr/>
        </p:nvSpPr>
        <p:spPr bwMode="gray">
          <a:xfrm>
            <a:off x="655554" y="1620877"/>
            <a:ext cx="5220000" cy="410267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圆角矩形 23"/>
          <p:cNvSpPr/>
          <p:nvPr/>
        </p:nvSpPr>
        <p:spPr bwMode="gray">
          <a:xfrm flipH="1">
            <a:off x="664946" y="1180125"/>
            <a:ext cx="5220000"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base">
              <a:lnSpc>
                <a:spcPct val="150000"/>
              </a:lnSpc>
            </a:pP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Open programmability</a:t>
            </a:r>
          </a:p>
        </p:txBody>
      </p:sp>
      <p:sp>
        <p:nvSpPr>
          <p:cNvPr id="28" name="圆角矩形 27"/>
          <p:cNvSpPr>
            <a:spLocks/>
          </p:cNvSpPr>
          <p:nvPr/>
        </p:nvSpPr>
        <p:spPr bwMode="gray">
          <a:xfrm>
            <a:off x="6286963" y="1620877"/>
            <a:ext cx="5220000" cy="410267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圆角矩形 28"/>
          <p:cNvSpPr/>
          <p:nvPr/>
        </p:nvSpPr>
        <p:spPr bwMode="gray">
          <a:xfrm flipH="1">
            <a:off x="6286963" y="1180125"/>
            <a:ext cx="5220000"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base">
              <a:lnSpc>
                <a:spcPct val="150000"/>
              </a:lnSpc>
            </a:pP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Intelligent O&amp;M</a:t>
            </a:r>
          </a:p>
        </p:txBody>
      </p:sp>
      <p:sp>
        <p:nvSpPr>
          <p:cNvPr id="30" name="矩形 29"/>
          <p:cNvSpPr/>
          <p:nvPr/>
        </p:nvSpPr>
        <p:spPr>
          <a:xfrm>
            <a:off x="664946" y="4071796"/>
            <a:ext cx="5220000" cy="1212680"/>
          </a:xfrm>
          <a:prstGeom prst="rect">
            <a:avLst/>
          </a:prstGeom>
        </p:spPr>
        <p:txBody>
          <a:bodyPr wrap="square">
            <a:noAutofit/>
          </a:bodyPr>
          <a:lstStyle/>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standard RESTful APIs to connect to external systems.</a:t>
            </a:r>
          </a:p>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a DevOps-based tool platform to quickly customize innovative services based on flexible business scenarios and network technologies.</a:t>
            </a:r>
          </a:p>
        </p:txBody>
      </p:sp>
      <p:sp>
        <p:nvSpPr>
          <p:cNvPr id="31" name="矩形 30"/>
          <p:cNvSpPr/>
          <p:nvPr/>
        </p:nvSpPr>
        <p:spPr>
          <a:xfrm>
            <a:off x="6297662" y="4071797"/>
            <a:ext cx="5220000" cy="1651754"/>
          </a:xfrm>
          <a:prstGeom prst="rect">
            <a:avLst/>
          </a:prstGeom>
        </p:spPr>
        <p:txBody>
          <a:bodyPr wrap="square">
            <a:noAutofit/>
          </a:bodyPr>
          <a:lstStyle/>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Collects network-wide data, and uses the big data platform to perform panoramic and in-depth analysis on the quality and traffic data of the entire network, achieving intelligent analysis and predictive maintenance.</a:t>
            </a:r>
          </a:p>
          <a:p>
            <a:pPr marL="371475"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Continuously verifies network design and configuration to ensure that the network accurately implements user intents and runs stably.</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05079" y="3020396"/>
            <a:ext cx="865097" cy="491769"/>
          </a:xfrm>
          <a:prstGeom prst="rect">
            <a:avLst/>
          </a:prstGeom>
        </p:spPr>
      </p:pic>
      <p:grpSp>
        <p:nvGrpSpPr>
          <p:cNvPr id="77" name="组合 76"/>
          <p:cNvGrpSpPr/>
          <p:nvPr/>
        </p:nvGrpSpPr>
        <p:grpSpPr>
          <a:xfrm>
            <a:off x="833117" y="2389421"/>
            <a:ext cx="4892760" cy="396022"/>
            <a:chOff x="6340245" y="3851610"/>
            <a:chExt cx="4892760" cy="396022"/>
          </a:xfrm>
        </p:grpSpPr>
        <p:sp>
          <p:nvSpPr>
            <p:cNvPr id="78" name="圆角矩形 75"/>
            <p:cNvSpPr/>
            <p:nvPr/>
          </p:nvSpPr>
          <p:spPr bwMode="gray">
            <a:xfrm>
              <a:off x="6340245" y="3851610"/>
              <a:ext cx="4892760" cy="396022"/>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a:xfrm>
              <a:off x="6495505" y="3932958"/>
              <a:ext cx="4582241" cy="233327"/>
              <a:chOff x="6371870" y="3929784"/>
              <a:chExt cx="4582241" cy="233327"/>
            </a:xfrm>
          </p:grpSpPr>
          <p:sp>
            <p:nvSpPr>
              <p:cNvPr id="80" name="TextBox 205">
                <a:extLst>
                  <a:ext uri="{FF2B5EF4-FFF2-40B4-BE49-F238E27FC236}">
                    <a16:creationId xmlns="" xmlns:a16="http://schemas.microsoft.com/office/drawing/2014/main" id="{3E2669C8-B707-4A15-BFDE-0193EBA10C38}"/>
                  </a:ext>
                </a:extLst>
              </p:cNvPr>
              <p:cNvSpPr txBox="1"/>
              <p:nvPr/>
            </p:nvSpPr>
            <p:spPr>
              <a:xfrm>
                <a:off x="7464703"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RESTful</a:t>
                </a:r>
              </a:p>
            </p:txBody>
          </p:sp>
          <p:sp>
            <p:nvSpPr>
              <p:cNvPr id="81" name="TextBox 205">
                <a:extLst>
                  <a:ext uri="{FF2B5EF4-FFF2-40B4-BE49-F238E27FC236}">
                    <a16:creationId xmlns="" xmlns:a16="http://schemas.microsoft.com/office/drawing/2014/main" id="{3E2669C8-B707-4A15-BFDE-0193EBA10C38}"/>
                  </a:ext>
                </a:extLst>
              </p:cNvPr>
              <p:cNvSpPr txBox="1"/>
              <p:nvPr/>
            </p:nvSpPr>
            <p:spPr>
              <a:xfrm>
                <a:off x="8362862"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82" name="TextBox 205">
                <a:extLst>
                  <a:ext uri="{FF2B5EF4-FFF2-40B4-BE49-F238E27FC236}">
                    <a16:creationId xmlns="" xmlns:a16="http://schemas.microsoft.com/office/drawing/2014/main" id="{3E2669C8-B707-4A15-BFDE-0193EBA10C38}"/>
                  </a:ext>
                </a:extLst>
              </p:cNvPr>
              <p:cNvSpPr txBox="1"/>
              <p:nvPr/>
            </p:nvSpPr>
            <p:spPr>
              <a:xfrm>
                <a:off x="9261021"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XML</a:t>
                </a:r>
              </a:p>
            </p:txBody>
          </p:sp>
          <p:sp>
            <p:nvSpPr>
              <p:cNvPr id="83" name="TextBox 205">
                <a:extLst>
                  <a:ext uri="{FF2B5EF4-FFF2-40B4-BE49-F238E27FC236}">
                    <a16:creationId xmlns="" xmlns:a16="http://schemas.microsoft.com/office/drawing/2014/main" id="{3E2669C8-B707-4A15-BFDE-0193EBA10C38}"/>
                  </a:ext>
                </a:extLst>
              </p:cNvPr>
              <p:cNvSpPr txBox="1"/>
              <p:nvPr/>
            </p:nvSpPr>
            <p:spPr>
              <a:xfrm>
                <a:off x="10159179"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FTP</a:t>
                </a:r>
              </a:p>
            </p:txBody>
          </p:sp>
          <p:sp>
            <p:nvSpPr>
              <p:cNvPr id="84" name="圆角矩形 75"/>
              <p:cNvSpPr/>
              <p:nvPr/>
            </p:nvSpPr>
            <p:spPr bwMode="gray">
              <a:xfrm>
                <a:off x="6371870" y="3937356"/>
                <a:ext cx="956291" cy="215899"/>
              </a:xfrm>
              <a:prstGeom prst="roundRect">
                <a:avLst>
                  <a:gd name="adj" fmla="val 106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Open APIs</a:t>
                </a:r>
              </a:p>
            </p:txBody>
          </p:sp>
        </p:grpSp>
      </p:grpSp>
      <p:sp>
        <p:nvSpPr>
          <p:cNvPr id="85" name="TextBox 23">
            <a:extLst>
              <a:ext uri="{FF2B5EF4-FFF2-40B4-BE49-F238E27FC236}">
                <a16:creationId xmlns="" xmlns:a16="http://schemas.microsoft.com/office/drawing/2014/main" id="{B26AEF1C-5398-4448-8FF5-A546A73D1441}"/>
              </a:ext>
            </a:extLst>
          </p:cNvPr>
          <p:cNvSpPr txBox="1">
            <a:spLocks noChangeArrowheads="1"/>
          </p:cNvSpPr>
          <p:nvPr/>
        </p:nvSpPr>
        <p:spPr bwMode="auto">
          <a:xfrm>
            <a:off x="2614464" y="2733396"/>
            <a:ext cx="1330066" cy="307777"/>
          </a:xfrm>
          <a:prstGeom prst="rect">
            <a:avLst/>
          </a:prstGeom>
          <a:solidFill>
            <a:srgbClr val="FFD17D"/>
          </a:solidFill>
          <a:ln w="9525">
            <a:solidFill>
              <a:srgbClr val="FFD17D"/>
            </a:solidFill>
            <a:miter lim="800000"/>
            <a:headEnd/>
            <a:tailEnd/>
          </a:ln>
        </p:spPr>
        <p:txBody>
          <a:bodyPr wrap="square">
            <a:noAutofit/>
          </a:bodyPr>
          <a:lstStyle>
            <a:defPPr>
              <a:defRPr lang="en-US"/>
            </a:defPPr>
            <a:lvl1pPr>
              <a:defRPr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Open NBIs</a:t>
            </a:r>
          </a:p>
        </p:txBody>
      </p:sp>
      <p:grpSp>
        <p:nvGrpSpPr>
          <p:cNvPr id="107" name="组合 106"/>
          <p:cNvGrpSpPr/>
          <p:nvPr/>
        </p:nvGrpSpPr>
        <p:grpSpPr bwMode="gray">
          <a:xfrm>
            <a:off x="7507224" y="2155529"/>
            <a:ext cx="1496420" cy="290930"/>
            <a:chOff x="1859158" y="3463346"/>
            <a:chExt cx="1496420" cy="290930"/>
          </a:xfrm>
        </p:grpSpPr>
        <p:sp>
          <p:nvSpPr>
            <p:cNvPr id="108" name="矩形 107"/>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108"/>
            <p:cNvPicPr>
              <a:picLocks noChangeAspect="1"/>
            </p:cNvPicPr>
            <p:nvPr/>
          </p:nvPicPr>
          <p:blipFill rotWithShape="1">
            <a:blip r:embed="rId4"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sp>
        <p:nvSpPr>
          <p:cNvPr id="110" name="文本框 109"/>
          <p:cNvSpPr txBox="1"/>
          <p:nvPr/>
        </p:nvSpPr>
        <p:spPr>
          <a:xfrm>
            <a:off x="6129836" y="2811263"/>
            <a:ext cx="2917192" cy="584775"/>
          </a:xfrm>
          <a:prstGeom prst="rect">
            <a:avLst/>
          </a:prstGeom>
          <a:noFill/>
          <a:ln>
            <a:noFill/>
          </a:ln>
        </p:spPr>
        <p:txBody>
          <a:bodyPr wrap="square" rtlCol="0">
            <a:noAutofit/>
          </a:bodyPr>
          <a:lstStyle/>
          <a:p>
            <a:pPr algn="r" defTabSz="1218418" fontAlgn="ctr"/>
            <a:r>
              <a:rPr lang="en-US" sz="1400"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(network data collection within seconds)</a:t>
            </a:r>
          </a:p>
          <a:p>
            <a:pPr algn="r" defTabSz="1218418" fontAlgn="ctr"/>
            <a:endParaRPr lang="en-US" sz="1400" b="1" dirty="0">
              <a:solidFill>
                <a:srgbClr val="62B23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1" name="直接箭头连接符 110"/>
          <p:cNvCxnSpPr/>
          <p:nvPr/>
        </p:nvCxnSpPr>
        <p:spPr>
          <a:xfrm>
            <a:off x="9103235" y="2684830"/>
            <a:ext cx="0" cy="720000"/>
          </a:xfrm>
          <a:prstGeom prst="straightConnector1">
            <a:avLst/>
          </a:prstGeom>
          <a:noFill/>
          <a:ln w="28575" algn="ctr">
            <a:solidFill>
              <a:srgbClr val="62B230"/>
            </a:solidFill>
            <a:round/>
            <a:headEnd type="arrow" w="med" len="med"/>
            <a:tailEnd type="none" w="med" len="med"/>
          </a:ln>
        </p:spPr>
      </p:cxnSp>
      <p:grpSp>
        <p:nvGrpSpPr>
          <p:cNvPr id="112" name="组合 111"/>
          <p:cNvGrpSpPr/>
          <p:nvPr/>
        </p:nvGrpSpPr>
        <p:grpSpPr>
          <a:xfrm>
            <a:off x="8084026" y="3489014"/>
            <a:ext cx="3150416" cy="545936"/>
            <a:chOff x="1923173" y="4672532"/>
            <a:chExt cx="4058922" cy="703371"/>
          </a:xfrm>
        </p:grpSpPr>
        <p:sp>
          <p:nvSpPr>
            <p:cNvPr id="113" name="平行四边形 112"/>
            <p:cNvSpPr/>
            <p:nvPr/>
          </p:nvSpPr>
          <p:spPr bwMode="gray">
            <a:xfrm>
              <a:off x="1923173" y="4672532"/>
              <a:ext cx="4058922" cy="703371"/>
            </a:xfrm>
            <a:prstGeom prst="parallelogram">
              <a:avLst>
                <a:gd name="adj" fmla="val 97882"/>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p:cNvPicPr>
              <a:picLocks noChangeAspect="1"/>
            </p:cNvPicPr>
            <p:nvPr/>
          </p:nvPicPr>
          <p:blipFill>
            <a:blip r:embed="rId5"/>
            <a:stretch>
              <a:fillRect/>
            </a:stretch>
          </p:blipFill>
          <p:spPr>
            <a:xfrm>
              <a:off x="3652761" y="4974180"/>
              <a:ext cx="291282" cy="335715"/>
            </a:xfrm>
            <a:prstGeom prst="rect">
              <a:avLst/>
            </a:prstGeom>
          </p:spPr>
        </p:pic>
        <p:pic>
          <p:nvPicPr>
            <p:cNvPr id="115" name="图片 114"/>
            <p:cNvPicPr>
              <a:picLocks noChangeAspect="1"/>
            </p:cNvPicPr>
            <p:nvPr/>
          </p:nvPicPr>
          <p:blipFill>
            <a:blip r:embed="rId5"/>
            <a:stretch>
              <a:fillRect/>
            </a:stretch>
          </p:blipFill>
          <p:spPr>
            <a:xfrm>
              <a:off x="5025985" y="4974180"/>
              <a:ext cx="291282" cy="335715"/>
            </a:xfrm>
            <a:prstGeom prst="rect">
              <a:avLst/>
            </a:prstGeom>
          </p:spPr>
        </p:pic>
        <p:pic>
          <p:nvPicPr>
            <p:cNvPr id="116" name="图片 115"/>
            <p:cNvPicPr>
              <a:picLocks noChangeAspect="1"/>
            </p:cNvPicPr>
            <p:nvPr/>
          </p:nvPicPr>
          <p:blipFill>
            <a:blip r:embed="rId5"/>
            <a:stretch>
              <a:fillRect/>
            </a:stretch>
          </p:blipFill>
          <p:spPr>
            <a:xfrm>
              <a:off x="2279538" y="4974180"/>
              <a:ext cx="291282" cy="335715"/>
            </a:xfrm>
            <a:prstGeom prst="rect">
              <a:avLst/>
            </a:prstGeom>
          </p:spPr>
        </p:pic>
        <p:pic>
          <p:nvPicPr>
            <p:cNvPr id="117" name="图片 116"/>
            <p:cNvPicPr>
              <a:picLocks noChangeAspect="1"/>
            </p:cNvPicPr>
            <p:nvPr/>
          </p:nvPicPr>
          <p:blipFill>
            <a:blip r:embed="rId5"/>
            <a:stretch>
              <a:fillRect/>
            </a:stretch>
          </p:blipFill>
          <p:spPr>
            <a:xfrm>
              <a:off x="3163882" y="4721093"/>
              <a:ext cx="291282" cy="335715"/>
            </a:xfrm>
            <a:prstGeom prst="rect">
              <a:avLst/>
            </a:prstGeom>
          </p:spPr>
        </p:pic>
        <p:pic>
          <p:nvPicPr>
            <p:cNvPr id="118" name="图片 117"/>
            <p:cNvPicPr>
              <a:picLocks noChangeAspect="1"/>
            </p:cNvPicPr>
            <p:nvPr/>
          </p:nvPicPr>
          <p:blipFill>
            <a:blip r:embed="rId5"/>
            <a:stretch>
              <a:fillRect/>
            </a:stretch>
          </p:blipFill>
          <p:spPr>
            <a:xfrm>
              <a:off x="4397210" y="4721093"/>
              <a:ext cx="291282" cy="335715"/>
            </a:xfrm>
            <a:prstGeom prst="rect">
              <a:avLst/>
            </a:prstGeom>
          </p:spPr>
        </p:pic>
        <p:cxnSp>
          <p:nvCxnSpPr>
            <p:cNvPr id="119" name="直接连接符 118"/>
            <p:cNvCxnSpPr>
              <a:stCxn id="117" idx="1"/>
              <a:endCxn id="116" idx="3"/>
            </p:cNvCxnSpPr>
            <p:nvPr/>
          </p:nvCxnSpPr>
          <p:spPr bwMode="gray">
            <a:xfrm flipH="1">
              <a:off x="2570820" y="4888951"/>
              <a:ext cx="593062"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17" idx="3"/>
              <a:endCxn id="114" idx="0"/>
            </p:cNvCxnSpPr>
            <p:nvPr/>
          </p:nvCxnSpPr>
          <p:spPr bwMode="gray">
            <a:xfrm>
              <a:off x="3455164" y="4888951"/>
              <a:ext cx="34323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7" idx="3"/>
              <a:endCxn id="118" idx="1"/>
            </p:cNvCxnSpPr>
            <p:nvPr/>
          </p:nvCxnSpPr>
          <p:spPr bwMode="gray">
            <a:xfrm>
              <a:off x="3455164" y="4888951"/>
              <a:ext cx="94204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6" idx="3"/>
              <a:endCxn id="114" idx="1"/>
            </p:cNvCxnSpPr>
            <p:nvPr/>
          </p:nvCxnSpPr>
          <p:spPr bwMode="gray">
            <a:xfrm>
              <a:off x="2570820" y="5142038"/>
              <a:ext cx="10819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4" idx="3"/>
              <a:endCxn id="115" idx="1"/>
            </p:cNvCxnSpPr>
            <p:nvPr/>
          </p:nvCxnSpPr>
          <p:spPr bwMode="gray">
            <a:xfrm>
              <a:off x="3944043" y="5142038"/>
              <a:ext cx="1081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4" idx="0"/>
              <a:endCxn id="118" idx="1"/>
            </p:cNvCxnSpPr>
            <p:nvPr/>
          </p:nvCxnSpPr>
          <p:spPr bwMode="gray">
            <a:xfrm flipV="1">
              <a:off x="3798402" y="4888951"/>
              <a:ext cx="59880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5" idx="1"/>
              <a:endCxn id="118" idx="3"/>
            </p:cNvCxnSpPr>
            <p:nvPr/>
          </p:nvCxnSpPr>
          <p:spPr bwMode="gray">
            <a:xfrm flipH="1" flipV="1">
              <a:off x="4688492" y="4888951"/>
              <a:ext cx="337493"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a:xfrm>
              <a:off x="5032902" y="4689343"/>
              <a:ext cx="737715" cy="35687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WAN</a:t>
              </a:r>
            </a:p>
          </p:txBody>
        </p:sp>
      </p:grpSp>
      <p:sp>
        <p:nvSpPr>
          <p:cNvPr id="127" name="文本框 126"/>
          <p:cNvSpPr txBox="1"/>
          <p:nvPr/>
        </p:nvSpPr>
        <p:spPr>
          <a:xfrm>
            <a:off x="8899658" y="1713334"/>
            <a:ext cx="2607306" cy="954107"/>
          </a:xfrm>
          <a:prstGeom prst="rect">
            <a:avLst/>
          </a:prstGeom>
          <a:noFill/>
        </p:spPr>
        <p:txBody>
          <a:bodyPr wrap="square" rtlCol="0">
            <a:noAutofit/>
          </a:bodyPr>
          <a:lstStyle/>
          <a:p>
            <a:pPr defTabSz="1218418"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Uses the big data algorithm for intelligent analysis and proactive prediction based on a massive amount of data.</a:t>
            </a:r>
          </a:p>
        </p:txBody>
      </p:sp>
      <p:grpSp>
        <p:nvGrpSpPr>
          <p:cNvPr id="128" name="组合 127"/>
          <p:cNvGrpSpPr>
            <a:grpSpLocks/>
          </p:cNvGrpSpPr>
          <p:nvPr/>
        </p:nvGrpSpPr>
        <p:grpSpPr>
          <a:xfrm>
            <a:off x="7910408" y="1808645"/>
            <a:ext cx="301351" cy="270017"/>
            <a:chOff x="835969" y="1702417"/>
            <a:chExt cx="464367" cy="416083"/>
          </a:xfrm>
        </p:grpSpPr>
        <p:sp>
          <p:nvSpPr>
            <p:cNvPr id="129" name="任意多边形 128"/>
            <p:cNvSpPr/>
            <p:nvPr/>
          </p:nvSpPr>
          <p:spPr>
            <a:xfrm>
              <a:off x="916140" y="1719884"/>
              <a:ext cx="164597" cy="367712"/>
            </a:xfrm>
            <a:custGeom>
              <a:avLst/>
              <a:gdLst/>
              <a:ahLst/>
              <a:cxnLst/>
              <a:rect l="0" t="0" r="0" b="0"/>
              <a:pathLst>
                <a:path w="1297" h="2895">
                  <a:moveTo>
                    <a:pt x="310" y="2894"/>
                  </a:moveTo>
                  <a:cubicBezTo>
                    <a:pt x="88" y="2627"/>
                    <a:pt x="0" y="1979"/>
                    <a:pt x="104" y="1388"/>
                  </a:cubicBezTo>
                  <a:cubicBezTo>
                    <a:pt x="169" y="1018"/>
                    <a:pt x="338" y="667"/>
                    <a:pt x="578" y="398"/>
                  </a:cubicBezTo>
                  <a:cubicBezTo>
                    <a:pt x="809" y="141"/>
                    <a:pt x="1070" y="0"/>
                    <a:pt x="1296" y="12"/>
                  </a:cubicBezTo>
                  <a:lnTo>
                    <a:pt x="1291" y="115"/>
                  </a:lnTo>
                  <a:cubicBezTo>
                    <a:pt x="899" y="93"/>
                    <a:pt x="338" y="653"/>
                    <a:pt x="206" y="1406"/>
                  </a:cubicBezTo>
                  <a:cubicBezTo>
                    <a:pt x="96" y="2027"/>
                    <a:pt x="214" y="2617"/>
                    <a:pt x="389" y="2829"/>
                  </a:cubicBezTo>
                  <a:lnTo>
                    <a:pt x="310" y="2894"/>
                  </a:ln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任意多边形 129"/>
            <p:cNvSpPr/>
            <p:nvPr/>
          </p:nvSpPr>
          <p:spPr>
            <a:xfrm>
              <a:off x="1172553" y="1771391"/>
              <a:ext cx="33591" cy="33591"/>
            </a:xfrm>
            <a:custGeom>
              <a:avLst/>
              <a:gdLst/>
              <a:ahLst/>
              <a:cxnLst/>
              <a:rect l="0" t="0" r="0" b="0"/>
              <a:pathLst>
                <a:path w="265" h="265">
                  <a:moveTo>
                    <a:pt x="264" y="132"/>
                  </a:moveTo>
                  <a:cubicBezTo>
                    <a:pt x="264" y="156"/>
                    <a:pt x="258" y="177"/>
                    <a:pt x="246" y="198"/>
                  </a:cubicBezTo>
                  <a:cubicBezTo>
                    <a:pt x="234" y="219"/>
                    <a:pt x="219" y="234"/>
                    <a:pt x="198" y="246"/>
                  </a:cubicBezTo>
                  <a:cubicBezTo>
                    <a:pt x="177" y="258"/>
                    <a:pt x="156" y="264"/>
                    <a:pt x="132" y="264"/>
                  </a:cubicBezTo>
                  <a:cubicBezTo>
                    <a:pt x="108" y="264"/>
                    <a:pt x="87" y="258"/>
                    <a:pt x="66" y="246"/>
                  </a:cubicBezTo>
                  <a:cubicBezTo>
                    <a:pt x="45" y="234"/>
                    <a:pt x="30" y="219"/>
                    <a:pt x="18" y="198"/>
                  </a:cubicBezTo>
                  <a:cubicBezTo>
                    <a:pt x="6" y="177"/>
                    <a:pt x="0" y="156"/>
                    <a:pt x="0" y="132"/>
                  </a:cubicBezTo>
                  <a:cubicBezTo>
                    <a:pt x="0" y="108"/>
                    <a:pt x="6" y="87"/>
                    <a:pt x="18" y="66"/>
                  </a:cubicBezTo>
                  <a:cubicBezTo>
                    <a:pt x="30" y="45"/>
                    <a:pt x="45" y="30"/>
                    <a:pt x="66" y="18"/>
                  </a:cubicBezTo>
                  <a:cubicBezTo>
                    <a:pt x="87" y="5"/>
                    <a:pt x="108" y="0"/>
                    <a:pt x="132" y="0"/>
                  </a:cubicBezTo>
                  <a:cubicBezTo>
                    <a:pt x="156" y="0"/>
                    <a:pt x="177" y="5"/>
                    <a:pt x="198" y="18"/>
                  </a:cubicBezTo>
                  <a:cubicBezTo>
                    <a:pt x="219" y="30"/>
                    <a:pt x="234" y="45"/>
                    <a:pt x="246" y="66"/>
                  </a:cubicBezTo>
                  <a:cubicBezTo>
                    <a:pt x="258" y="87"/>
                    <a:pt x="264" y="108"/>
                    <a:pt x="264" y="132"/>
                  </a:cubicBez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任意多边形 130"/>
            <p:cNvSpPr/>
            <p:nvPr/>
          </p:nvSpPr>
          <p:spPr>
            <a:xfrm>
              <a:off x="1005717" y="2084909"/>
              <a:ext cx="33591" cy="33591"/>
            </a:xfrm>
            <a:custGeom>
              <a:avLst/>
              <a:gdLst/>
              <a:ahLst/>
              <a:cxnLst/>
              <a:rect l="0" t="0" r="0" b="0"/>
              <a:pathLst>
                <a:path w="265" h="264">
                  <a:moveTo>
                    <a:pt x="264" y="132"/>
                  </a:moveTo>
                  <a:cubicBezTo>
                    <a:pt x="264" y="156"/>
                    <a:pt x="260" y="175"/>
                    <a:pt x="247" y="197"/>
                  </a:cubicBezTo>
                  <a:cubicBezTo>
                    <a:pt x="235" y="218"/>
                    <a:pt x="219" y="234"/>
                    <a:pt x="198" y="246"/>
                  </a:cubicBezTo>
                  <a:cubicBezTo>
                    <a:pt x="177" y="258"/>
                    <a:pt x="157" y="263"/>
                    <a:pt x="132" y="263"/>
                  </a:cubicBezTo>
                  <a:cubicBezTo>
                    <a:pt x="108" y="263"/>
                    <a:pt x="87" y="258"/>
                    <a:pt x="66" y="246"/>
                  </a:cubicBezTo>
                  <a:cubicBezTo>
                    <a:pt x="45" y="234"/>
                    <a:pt x="30" y="218"/>
                    <a:pt x="18" y="197"/>
                  </a:cubicBezTo>
                  <a:cubicBezTo>
                    <a:pt x="6" y="175"/>
                    <a:pt x="0" y="156"/>
                    <a:pt x="0" y="132"/>
                  </a:cubicBezTo>
                  <a:cubicBezTo>
                    <a:pt x="0" y="107"/>
                    <a:pt x="6" y="87"/>
                    <a:pt x="18" y="66"/>
                  </a:cubicBezTo>
                  <a:cubicBezTo>
                    <a:pt x="30" y="44"/>
                    <a:pt x="45" y="29"/>
                    <a:pt x="66" y="17"/>
                  </a:cubicBezTo>
                  <a:cubicBezTo>
                    <a:pt x="87" y="5"/>
                    <a:pt x="108" y="0"/>
                    <a:pt x="132" y="0"/>
                  </a:cubicBezTo>
                  <a:cubicBezTo>
                    <a:pt x="157" y="0"/>
                    <a:pt x="177" y="5"/>
                    <a:pt x="198" y="17"/>
                  </a:cubicBezTo>
                  <a:cubicBezTo>
                    <a:pt x="219" y="29"/>
                    <a:pt x="235" y="44"/>
                    <a:pt x="247" y="66"/>
                  </a:cubicBezTo>
                  <a:cubicBezTo>
                    <a:pt x="260" y="87"/>
                    <a:pt x="264" y="107"/>
                    <a:pt x="264" y="132"/>
                  </a:cubicBez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任意多边形 131"/>
            <p:cNvSpPr/>
            <p:nvPr/>
          </p:nvSpPr>
          <p:spPr>
            <a:xfrm>
              <a:off x="867993" y="1730410"/>
              <a:ext cx="247455" cy="273208"/>
            </a:xfrm>
            <a:custGeom>
              <a:avLst/>
              <a:gdLst/>
              <a:ahLst/>
              <a:cxnLst/>
              <a:rect l="0" t="0" r="0" b="0"/>
              <a:pathLst>
                <a:path w="1949" h="2153">
                  <a:moveTo>
                    <a:pt x="628" y="2152"/>
                  </a:moveTo>
                  <a:cubicBezTo>
                    <a:pt x="432" y="2152"/>
                    <a:pt x="221" y="2111"/>
                    <a:pt x="0" y="2030"/>
                  </a:cubicBezTo>
                  <a:lnTo>
                    <a:pt x="36" y="1934"/>
                  </a:lnTo>
                  <a:cubicBezTo>
                    <a:pt x="482" y="2098"/>
                    <a:pt x="880" y="2087"/>
                    <a:pt x="1189" y="1902"/>
                  </a:cubicBezTo>
                  <a:cubicBezTo>
                    <a:pt x="1515" y="1707"/>
                    <a:pt x="1734" y="1320"/>
                    <a:pt x="1807" y="814"/>
                  </a:cubicBezTo>
                  <a:cubicBezTo>
                    <a:pt x="1845" y="548"/>
                    <a:pt x="1816" y="281"/>
                    <a:pt x="1724" y="36"/>
                  </a:cubicBezTo>
                  <a:lnTo>
                    <a:pt x="1820" y="0"/>
                  </a:lnTo>
                  <a:cubicBezTo>
                    <a:pt x="1918" y="258"/>
                    <a:pt x="1948" y="545"/>
                    <a:pt x="1908" y="827"/>
                  </a:cubicBezTo>
                  <a:cubicBezTo>
                    <a:pt x="1832" y="1365"/>
                    <a:pt x="1596" y="1778"/>
                    <a:pt x="1242" y="1990"/>
                  </a:cubicBezTo>
                  <a:cubicBezTo>
                    <a:pt x="1061" y="2098"/>
                    <a:pt x="854" y="2152"/>
                    <a:pt x="628" y="2152"/>
                  </a:cubicBez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任意多边形 132"/>
            <p:cNvSpPr/>
            <p:nvPr/>
          </p:nvSpPr>
          <p:spPr>
            <a:xfrm>
              <a:off x="873591" y="1823345"/>
              <a:ext cx="198636" cy="107044"/>
            </a:xfrm>
            <a:custGeom>
              <a:avLst/>
              <a:gdLst/>
              <a:ahLst/>
              <a:cxnLst/>
              <a:rect l="0" t="0" r="0" b="0"/>
              <a:pathLst>
                <a:path w="1564" h="844">
                  <a:moveTo>
                    <a:pt x="1482" y="843"/>
                  </a:moveTo>
                  <a:cubicBezTo>
                    <a:pt x="1147" y="410"/>
                    <a:pt x="580" y="126"/>
                    <a:pt x="0" y="103"/>
                  </a:cubicBezTo>
                  <a:lnTo>
                    <a:pt x="4" y="0"/>
                  </a:lnTo>
                  <a:cubicBezTo>
                    <a:pt x="613" y="25"/>
                    <a:pt x="1211" y="324"/>
                    <a:pt x="1563" y="781"/>
                  </a:cubicBezTo>
                  <a:lnTo>
                    <a:pt x="1482" y="843"/>
                  </a:ln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任意多边形 133"/>
            <p:cNvSpPr/>
            <p:nvPr/>
          </p:nvSpPr>
          <p:spPr>
            <a:xfrm>
              <a:off x="835969" y="1702417"/>
              <a:ext cx="360098" cy="405334"/>
            </a:xfrm>
            <a:custGeom>
              <a:avLst/>
              <a:gdLst/>
              <a:ahLst/>
              <a:cxnLst/>
              <a:rect l="0" t="0" r="0" b="0"/>
              <a:pathLst>
                <a:path w="2834" h="3192">
                  <a:moveTo>
                    <a:pt x="1401" y="3191"/>
                  </a:moveTo>
                  <a:cubicBezTo>
                    <a:pt x="562" y="3043"/>
                    <a:pt x="0" y="2240"/>
                    <a:pt x="147" y="1401"/>
                  </a:cubicBezTo>
                  <a:cubicBezTo>
                    <a:pt x="295" y="561"/>
                    <a:pt x="1097" y="0"/>
                    <a:pt x="1937" y="148"/>
                  </a:cubicBezTo>
                  <a:cubicBezTo>
                    <a:pt x="2284" y="208"/>
                    <a:pt x="2602" y="388"/>
                    <a:pt x="2833" y="653"/>
                  </a:cubicBezTo>
                  <a:lnTo>
                    <a:pt x="2755" y="720"/>
                  </a:lnTo>
                  <a:cubicBezTo>
                    <a:pt x="2540" y="474"/>
                    <a:pt x="2243" y="306"/>
                    <a:pt x="1918" y="249"/>
                  </a:cubicBezTo>
                  <a:cubicBezTo>
                    <a:pt x="1136" y="112"/>
                    <a:pt x="386" y="636"/>
                    <a:pt x="249" y="1420"/>
                  </a:cubicBezTo>
                  <a:cubicBezTo>
                    <a:pt x="112" y="2202"/>
                    <a:pt x="636" y="2952"/>
                    <a:pt x="1419" y="3089"/>
                  </a:cubicBezTo>
                  <a:lnTo>
                    <a:pt x="1401" y="3191"/>
                  </a:lnTo>
                </a:path>
              </a:pathLst>
            </a:custGeom>
            <a:solidFill>
              <a:srgbClr val="595757"/>
            </a:solidFill>
            <a:ln w="9525">
              <a:noFill/>
            </a:ln>
          </p:spPr>
          <p:txBody>
            <a:bodyPr wrap="square">
              <a:noAutofit/>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任意多边形 134"/>
            <p:cNvSpPr/>
            <p:nvPr/>
          </p:nvSpPr>
          <p:spPr>
            <a:xfrm>
              <a:off x="1100309" y="1908908"/>
              <a:ext cx="200027" cy="198843"/>
            </a:xfrm>
            <a:custGeom>
              <a:avLst/>
              <a:gdLst/>
              <a:ahLst/>
              <a:cxnLst/>
              <a:rect l="0" t="0" r="0" b="0"/>
              <a:pathLst>
                <a:path w="1492" h="1481">
                  <a:moveTo>
                    <a:pt x="1328" y="53"/>
                  </a:moveTo>
                  <a:cubicBezTo>
                    <a:pt x="1326" y="24"/>
                    <a:pt x="1303" y="3"/>
                    <a:pt x="1275" y="3"/>
                  </a:cubicBezTo>
                  <a:lnTo>
                    <a:pt x="1271" y="3"/>
                  </a:lnTo>
                  <a:cubicBezTo>
                    <a:pt x="1243" y="2"/>
                    <a:pt x="1220" y="23"/>
                    <a:pt x="1218" y="52"/>
                  </a:cubicBezTo>
                  <a:lnTo>
                    <a:pt x="1218" y="53"/>
                  </a:lnTo>
                  <a:lnTo>
                    <a:pt x="1218" y="754"/>
                  </a:lnTo>
                  <a:cubicBezTo>
                    <a:pt x="1109" y="792"/>
                    <a:pt x="1051" y="911"/>
                    <a:pt x="1089" y="1022"/>
                  </a:cubicBezTo>
                  <a:cubicBezTo>
                    <a:pt x="1110" y="1082"/>
                    <a:pt x="1158" y="1130"/>
                    <a:pt x="1218" y="1151"/>
                  </a:cubicBezTo>
                  <a:lnTo>
                    <a:pt x="1218" y="1427"/>
                  </a:lnTo>
                  <a:cubicBezTo>
                    <a:pt x="1220" y="1455"/>
                    <a:pt x="1243" y="1476"/>
                    <a:pt x="1271" y="1476"/>
                  </a:cubicBezTo>
                  <a:cubicBezTo>
                    <a:pt x="1299" y="1477"/>
                    <a:pt x="1323" y="1456"/>
                    <a:pt x="1324" y="1427"/>
                  </a:cubicBezTo>
                  <a:lnTo>
                    <a:pt x="1324" y="1151"/>
                  </a:lnTo>
                  <a:cubicBezTo>
                    <a:pt x="1433" y="1113"/>
                    <a:pt x="1491" y="994"/>
                    <a:pt x="1453" y="883"/>
                  </a:cubicBezTo>
                  <a:cubicBezTo>
                    <a:pt x="1432" y="822"/>
                    <a:pt x="1385" y="775"/>
                    <a:pt x="1324" y="754"/>
                  </a:cubicBezTo>
                  <a:lnTo>
                    <a:pt x="1328" y="754"/>
                  </a:lnTo>
                  <a:lnTo>
                    <a:pt x="1328" y="53"/>
                  </a:lnTo>
                  <a:close/>
                  <a:moveTo>
                    <a:pt x="1328" y="1039"/>
                  </a:moveTo>
                  <a:cubicBezTo>
                    <a:pt x="1295" y="1057"/>
                    <a:pt x="1255" y="1057"/>
                    <a:pt x="1222" y="1039"/>
                  </a:cubicBezTo>
                  <a:cubicBezTo>
                    <a:pt x="1175" y="1006"/>
                    <a:pt x="1163" y="940"/>
                    <a:pt x="1196" y="892"/>
                  </a:cubicBezTo>
                  <a:cubicBezTo>
                    <a:pt x="1202" y="882"/>
                    <a:pt x="1212" y="874"/>
                    <a:pt x="1222" y="866"/>
                  </a:cubicBezTo>
                  <a:cubicBezTo>
                    <a:pt x="1255" y="848"/>
                    <a:pt x="1295" y="848"/>
                    <a:pt x="1328" y="866"/>
                  </a:cubicBezTo>
                  <a:cubicBezTo>
                    <a:pt x="1375" y="899"/>
                    <a:pt x="1387" y="965"/>
                    <a:pt x="1354" y="1012"/>
                  </a:cubicBezTo>
                  <a:cubicBezTo>
                    <a:pt x="1348" y="1023"/>
                    <a:pt x="1338" y="1032"/>
                    <a:pt x="1328" y="1039"/>
                  </a:cubicBezTo>
                  <a:close/>
                  <a:moveTo>
                    <a:pt x="799" y="275"/>
                  </a:moveTo>
                  <a:lnTo>
                    <a:pt x="799" y="53"/>
                  </a:lnTo>
                  <a:cubicBezTo>
                    <a:pt x="799" y="24"/>
                    <a:pt x="775" y="0"/>
                    <a:pt x="746" y="0"/>
                  </a:cubicBezTo>
                  <a:cubicBezTo>
                    <a:pt x="717" y="0"/>
                    <a:pt x="693" y="24"/>
                    <a:pt x="693" y="53"/>
                  </a:cubicBezTo>
                  <a:lnTo>
                    <a:pt x="693" y="273"/>
                  </a:lnTo>
                  <a:cubicBezTo>
                    <a:pt x="584" y="312"/>
                    <a:pt x="525" y="430"/>
                    <a:pt x="564" y="541"/>
                  </a:cubicBezTo>
                  <a:cubicBezTo>
                    <a:pt x="585" y="602"/>
                    <a:pt x="632" y="650"/>
                    <a:pt x="693" y="671"/>
                  </a:cubicBezTo>
                  <a:lnTo>
                    <a:pt x="693" y="1427"/>
                  </a:lnTo>
                  <a:cubicBezTo>
                    <a:pt x="693" y="1456"/>
                    <a:pt x="717" y="1480"/>
                    <a:pt x="746" y="1480"/>
                  </a:cubicBezTo>
                  <a:cubicBezTo>
                    <a:pt x="775" y="1480"/>
                    <a:pt x="799" y="1456"/>
                    <a:pt x="799" y="1427"/>
                  </a:cubicBezTo>
                  <a:lnTo>
                    <a:pt x="799" y="671"/>
                  </a:lnTo>
                  <a:cubicBezTo>
                    <a:pt x="908" y="632"/>
                    <a:pt x="966" y="514"/>
                    <a:pt x="928" y="403"/>
                  </a:cubicBezTo>
                  <a:cubicBezTo>
                    <a:pt x="908" y="343"/>
                    <a:pt x="859" y="296"/>
                    <a:pt x="799" y="275"/>
                  </a:cubicBezTo>
                  <a:close/>
                  <a:moveTo>
                    <a:pt x="799" y="559"/>
                  </a:moveTo>
                  <a:cubicBezTo>
                    <a:pt x="766" y="577"/>
                    <a:pt x="726" y="577"/>
                    <a:pt x="693" y="559"/>
                  </a:cubicBezTo>
                  <a:cubicBezTo>
                    <a:pt x="646" y="526"/>
                    <a:pt x="634" y="460"/>
                    <a:pt x="667" y="412"/>
                  </a:cubicBezTo>
                  <a:cubicBezTo>
                    <a:pt x="673" y="401"/>
                    <a:pt x="682" y="394"/>
                    <a:pt x="693" y="386"/>
                  </a:cubicBezTo>
                  <a:cubicBezTo>
                    <a:pt x="726" y="367"/>
                    <a:pt x="766" y="367"/>
                    <a:pt x="799" y="386"/>
                  </a:cubicBezTo>
                  <a:cubicBezTo>
                    <a:pt x="846" y="419"/>
                    <a:pt x="858" y="485"/>
                    <a:pt x="825" y="532"/>
                  </a:cubicBezTo>
                  <a:cubicBezTo>
                    <a:pt x="817" y="543"/>
                    <a:pt x="809" y="552"/>
                    <a:pt x="799" y="559"/>
                  </a:cubicBezTo>
                  <a:close/>
                  <a:moveTo>
                    <a:pt x="269" y="53"/>
                  </a:moveTo>
                  <a:cubicBezTo>
                    <a:pt x="268" y="27"/>
                    <a:pt x="247" y="6"/>
                    <a:pt x="221" y="4"/>
                  </a:cubicBezTo>
                  <a:cubicBezTo>
                    <a:pt x="193" y="3"/>
                    <a:pt x="169" y="24"/>
                    <a:pt x="168" y="53"/>
                  </a:cubicBezTo>
                  <a:lnTo>
                    <a:pt x="168" y="54"/>
                  </a:lnTo>
                  <a:lnTo>
                    <a:pt x="168" y="770"/>
                  </a:lnTo>
                  <a:cubicBezTo>
                    <a:pt x="58" y="808"/>
                    <a:pt x="0" y="927"/>
                    <a:pt x="38" y="1038"/>
                  </a:cubicBezTo>
                  <a:cubicBezTo>
                    <a:pt x="60" y="1098"/>
                    <a:pt x="107" y="1146"/>
                    <a:pt x="168" y="1167"/>
                  </a:cubicBezTo>
                  <a:lnTo>
                    <a:pt x="168" y="1427"/>
                  </a:lnTo>
                  <a:cubicBezTo>
                    <a:pt x="169" y="1455"/>
                    <a:pt x="193" y="1476"/>
                    <a:pt x="221" y="1476"/>
                  </a:cubicBezTo>
                  <a:cubicBezTo>
                    <a:pt x="248" y="1477"/>
                    <a:pt x="272" y="1456"/>
                    <a:pt x="273" y="1427"/>
                  </a:cubicBezTo>
                  <a:lnTo>
                    <a:pt x="273" y="1167"/>
                  </a:lnTo>
                  <a:cubicBezTo>
                    <a:pt x="383" y="1129"/>
                    <a:pt x="441" y="1010"/>
                    <a:pt x="403" y="899"/>
                  </a:cubicBezTo>
                  <a:cubicBezTo>
                    <a:pt x="382" y="838"/>
                    <a:pt x="334" y="791"/>
                    <a:pt x="273" y="770"/>
                  </a:cubicBezTo>
                  <a:lnTo>
                    <a:pt x="269" y="770"/>
                  </a:lnTo>
                  <a:lnTo>
                    <a:pt x="269" y="53"/>
                  </a:lnTo>
                  <a:close/>
                  <a:moveTo>
                    <a:pt x="269" y="1053"/>
                  </a:moveTo>
                  <a:cubicBezTo>
                    <a:pt x="236" y="1072"/>
                    <a:pt x="197" y="1072"/>
                    <a:pt x="164" y="1053"/>
                  </a:cubicBezTo>
                  <a:cubicBezTo>
                    <a:pt x="116" y="1020"/>
                    <a:pt x="104" y="954"/>
                    <a:pt x="137" y="907"/>
                  </a:cubicBezTo>
                  <a:cubicBezTo>
                    <a:pt x="144" y="896"/>
                    <a:pt x="153" y="888"/>
                    <a:pt x="164" y="880"/>
                  </a:cubicBezTo>
                  <a:cubicBezTo>
                    <a:pt x="197" y="862"/>
                    <a:pt x="236" y="862"/>
                    <a:pt x="269" y="880"/>
                  </a:cubicBezTo>
                  <a:cubicBezTo>
                    <a:pt x="317" y="913"/>
                    <a:pt x="329" y="979"/>
                    <a:pt x="296" y="1027"/>
                  </a:cubicBezTo>
                  <a:cubicBezTo>
                    <a:pt x="288" y="1038"/>
                    <a:pt x="279" y="1047"/>
                    <a:pt x="269" y="1053"/>
                  </a:cubicBezTo>
                  <a:close/>
                </a:path>
              </a:pathLst>
            </a:custGeom>
            <a:solidFill>
              <a:srgbClr val="595757"/>
            </a:solidFill>
            <a:ln w="9525">
              <a:noFill/>
            </a:ln>
          </p:spPr>
          <p:txBody>
            <a:bodyPr wrap="square">
              <a:noAutofit/>
            </a:bodyPr>
            <a:lstStyle/>
            <a:p>
              <a:pPr fontAlgn="ctr"/>
              <a:endParaRPr lang="en-US" altLang="zh-CN"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6" name="组合 50">
            <a:extLst>
              <a:ext uri="{FF2B5EF4-FFF2-40B4-BE49-F238E27FC236}">
                <a16:creationId xmlns="" xmlns:a16="http://schemas.microsoft.com/office/drawing/2014/main" id="{537552FC-1E5B-4337-BF7B-FDB80FC71AC3}"/>
              </a:ext>
            </a:extLst>
          </p:cNvPr>
          <p:cNvGrpSpPr>
            <a:grpSpLocks/>
          </p:cNvGrpSpPr>
          <p:nvPr/>
        </p:nvGrpSpPr>
        <p:grpSpPr bwMode="auto">
          <a:xfrm>
            <a:off x="8324461" y="1813273"/>
            <a:ext cx="301351" cy="270017"/>
            <a:chOff x="4656138" y="1211263"/>
            <a:chExt cx="852487" cy="750887"/>
          </a:xfrm>
          <a:solidFill>
            <a:schemeClr val="bg1">
              <a:lumMod val="65000"/>
            </a:schemeClr>
          </a:solidFill>
        </p:grpSpPr>
        <p:sp>
          <p:nvSpPr>
            <p:cNvPr id="137" name="Freeform 12">
              <a:extLst>
                <a:ext uri="{FF2B5EF4-FFF2-40B4-BE49-F238E27FC236}">
                  <a16:creationId xmlns="" xmlns:a16="http://schemas.microsoft.com/office/drawing/2014/main" id="{195959BE-7420-45CA-92AA-552BC27F3EA7}"/>
                </a:ext>
              </a:extLst>
            </p:cNvPr>
            <p:cNvSpPr>
              <a:spLocks/>
            </p:cNvSpPr>
            <p:nvPr/>
          </p:nvSpPr>
          <p:spPr bwMode="auto">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a:solidFill>
                <a:schemeClr val="bg1">
                  <a:lumMod val="85000"/>
                </a:schemeClr>
              </a:solidFill>
            </a:ln>
          </p:spPr>
          <p:txBody>
            <a:bodyPr wrap="square">
              <a:noAutofit/>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Freeform 13">
              <a:extLst>
                <a:ext uri="{FF2B5EF4-FFF2-40B4-BE49-F238E27FC236}">
                  <a16:creationId xmlns="" xmlns:a16="http://schemas.microsoft.com/office/drawing/2014/main" id="{C7D71366-2FAE-4B68-B6F6-DBDE42BE6DCB}"/>
                </a:ext>
              </a:extLst>
            </p:cNvPr>
            <p:cNvSpPr>
              <a:spLocks/>
            </p:cNvSpPr>
            <p:nvPr/>
          </p:nvSpPr>
          <p:spPr bwMode="auto">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a:solidFill>
                <a:schemeClr val="bg1">
                  <a:lumMod val="85000"/>
                </a:schemeClr>
              </a:solidFill>
            </a:ln>
          </p:spPr>
          <p:txBody>
            <a:bodyPr wrap="square">
              <a:noAutofit/>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Freeform 14">
              <a:extLst>
                <a:ext uri="{FF2B5EF4-FFF2-40B4-BE49-F238E27FC236}">
                  <a16:creationId xmlns="" xmlns:a16="http://schemas.microsoft.com/office/drawing/2014/main" id="{21E66CA9-6B6D-41E4-A9AD-A551FBF9B4DE}"/>
                </a:ext>
              </a:extLst>
            </p:cNvPr>
            <p:cNvSpPr>
              <a:spLocks noEditPoints="1"/>
            </p:cNvSpPr>
            <p:nvPr/>
          </p:nvSpPr>
          <p:spPr bwMode="auto">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a:solidFill>
                <a:schemeClr val="bg1">
                  <a:lumMod val="85000"/>
                </a:schemeClr>
              </a:solidFill>
            </a:ln>
          </p:spPr>
          <p:txBody>
            <a:bodyPr wrap="square">
              <a:noAutofit/>
            </a:bodyPr>
            <a:lstStyle/>
            <a:p>
              <a:pP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13774494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589850" y="2309095"/>
            <a:ext cx="3063177" cy="2151556"/>
          </a:xfrm>
          <a:prstGeom prst="rect">
            <a:avLst/>
          </a:prstGeom>
          <a:gradFill rotWithShape="1">
            <a:gsLst>
              <a:gs pos="0">
                <a:srgbClr val="666666">
                  <a:alpha val="20000"/>
                </a:srgbClr>
              </a:gs>
              <a:gs pos="100000">
                <a:srgbClr val="666666">
                  <a:alpha val="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400" eaLnBrk="0" fontAlgn="ctr" hangingPunct="0">
              <a:spcBef>
                <a:spcPct val="0"/>
              </a:spcBef>
              <a:spcAft>
                <a:spcPct val="0"/>
              </a:spcAft>
            </a:pPr>
            <a:endParaRPr lang="en-US" altLang="zh-CN" dirty="0">
              <a:solidFill>
                <a:srgbClr val="666666">
                  <a:lumMod val="75000"/>
                </a:srgb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标题 1"/>
          <p:cNvSpPr>
            <a:spLocks noGrp="1"/>
          </p:cNvSpPr>
          <p:nvPr>
            <p:ph type="title"/>
          </p:nvPr>
        </p:nvSpPr>
        <p:spPr/>
        <p:txBody>
          <a:bodyPr/>
          <a:lstStyle/>
          <a:p>
            <a:r>
              <a:rPr lang="en-US" dirty="0" smtClean="0"/>
              <a:t>iMaster NCE-IP Software Architecture</a:t>
            </a:r>
            <a:endParaRPr lang="en-US" dirty="0"/>
          </a:p>
        </p:txBody>
      </p:sp>
      <p:sp>
        <p:nvSpPr>
          <p:cNvPr id="3" name="文本占位符 2"/>
          <p:cNvSpPr>
            <a:spLocks noGrp="1"/>
          </p:cNvSpPr>
          <p:nvPr>
            <p:ph type="body" sz="quarter" idx="4294967295"/>
          </p:nvPr>
        </p:nvSpPr>
        <p:spPr>
          <a:xfrm>
            <a:off x="6115866" y="2103438"/>
            <a:ext cx="5633222" cy="2868612"/>
          </a:xfrm>
          <a:prstGeom prst="rect">
            <a:avLst/>
          </a:prstGeom>
        </p:spPr>
        <p:txBody>
          <a:bodyPr wrap="square">
            <a:noAutofit/>
          </a:bodyPr>
          <a:lstStyle/>
          <a:p>
            <a:r>
              <a:rPr lang="en-US" sz="1600" dirty="0">
                <a:latin typeface="Huawei Sans" panose="020C0503030203020204" pitchFamily="34" charset="0"/>
              </a:rPr>
              <a:t>iMaster NCE-IP is a cloud-based system that uses a service-oriented software architecture. It is deployed on a virtualization platform and can be scaled flexibly. </a:t>
            </a:r>
            <a:r>
              <a:rPr lang="en-US" sz="1600" dirty="0" err="1">
                <a:latin typeface="Huawei Sans" panose="020C0503030203020204" pitchFamily="34" charset="0"/>
              </a:rPr>
              <a:t>iMaster</a:t>
            </a:r>
            <a:r>
              <a:rPr lang="en-US" sz="1600" dirty="0">
                <a:latin typeface="Huawei Sans" panose="020C0503030203020204" pitchFamily="34" charset="0"/>
              </a:rPr>
              <a:t> NCE-IP provides three logical modules (Manager, Controller, and Analyzer) and various scenario-specific apps based on a cloud-based platform to achieve flexible and modular deployment based on customer requirements.</a:t>
            </a:r>
          </a:p>
        </p:txBody>
      </p:sp>
      <p:sp>
        <p:nvSpPr>
          <p:cNvPr id="4" name="矩形 3"/>
          <p:cNvSpPr/>
          <p:nvPr/>
        </p:nvSpPr>
        <p:spPr bwMode="gray">
          <a:xfrm>
            <a:off x="595603" y="4767950"/>
            <a:ext cx="5350400" cy="645822"/>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14"/>
          <p:cNvSpPr txBox="1"/>
          <p:nvPr/>
        </p:nvSpPr>
        <p:spPr>
          <a:xfrm>
            <a:off x="382593" y="4860617"/>
            <a:ext cx="1278639" cy="499496"/>
          </a:xfrm>
          <a:prstGeom prst="rect">
            <a:avLst/>
          </a:prstGeom>
          <a:noFill/>
        </p:spPr>
        <p:txBody>
          <a:bodyPr wrap="square" rtlCol="0">
            <a:noAutofit/>
          </a:bodyPr>
          <a:lstStyle/>
          <a:p>
            <a:pPr algn="ctr" defTabSz="1344004" fontAlgn="ctr"/>
            <a:r>
              <a:rPr lang="en-US" sz="1323"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platform</a:t>
            </a:r>
          </a:p>
          <a:p>
            <a:pPr algn="ctr" defTabSz="1344004" fontAlgn="ctr"/>
            <a:endParaRPr lang="en-US" sz="1323"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4367554" y="4878723"/>
            <a:ext cx="1440000" cy="431186"/>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Product engineering</a:t>
            </a:r>
          </a:p>
        </p:txBody>
      </p:sp>
      <p:sp>
        <p:nvSpPr>
          <p:cNvPr id="7" name="圆角矩形 6"/>
          <p:cNvSpPr/>
          <p:nvPr/>
        </p:nvSpPr>
        <p:spPr bwMode="gray">
          <a:xfrm>
            <a:off x="2852152" y="4878723"/>
            <a:ext cx="1440000" cy="431186"/>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Basic framework</a:t>
            </a:r>
          </a:p>
        </p:txBody>
      </p:sp>
      <p:sp>
        <p:nvSpPr>
          <p:cNvPr id="8" name="圆角矩形 7"/>
          <p:cNvSpPr/>
          <p:nvPr/>
        </p:nvSpPr>
        <p:spPr bwMode="gray">
          <a:xfrm>
            <a:off x="1572954" y="4878723"/>
            <a:ext cx="1203796" cy="431186"/>
          </a:xfrm>
          <a:prstGeom prst="roundRect">
            <a:avLst>
              <a:gd name="adj" fmla="val 1165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Common services</a:t>
            </a:r>
          </a:p>
        </p:txBody>
      </p:sp>
      <p:sp>
        <p:nvSpPr>
          <p:cNvPr id="10" name="圆角矩形 75"/>
          <p:cNvSpPr/>
          <p:nvPr/>
        </p:nvSpPr>
        <p:spPr bwMode="gray">
          <a:xfrm>
            <a:off x="595603" y="5497423"/>
            <a:ext cx="5350400" cy="688421"/>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205">
            <a:extLst>
              <a:ext uri="{FF2B5EF4-FFF2-40B4-BE49-F238E27FC236}">
                <a16:creationId xmlns="" xmlns:a16="http://schemas.microsoft.com/office/drawing/2014/main" id="{3E2669C8-B707-4A15-BFDE-0193EBA10C38}"/>
              </a:ext>
            </a:extLst>
          </p:cNvPr>
          <p:cNvSpPr txBox="1"/>
          <p:nvPr/>
        </p:nvSpPr>
        <p:spPr>
          <a:xfrm>
            <a:off x="2167402" y="5587161"/>
            <a:ext cx="927641"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13" name="TextBox 205">
            <a:extLst>
              <a:ext uri="{FF2B5EF4-FFF2-40B4-BE49-F238E27FC236}">
                <a16:creationId xmlns="" xmlns:a16="http://schemas.microsoft.com/office/drawing/2014/main" id="{3E2669C8-B707-4A15-BFDE-0193EBA10C38}"/>
              </a:ext>
            </a:extLst>
          </p:cNvPr>
          <p:cNvSpPr txBox="1"/>
          <p:nvPr/>
        </p:nvSpPr>
        <p:spPr>
          <a:xfrm>
            <a:off x="3148939" y="5587161"/>
            <a:ext cx="769277"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Telnet</a:t>
            </a:r>
          </a:p>
        </p:txBody>
      </p:sp>
      <p:sp>
        <p:nvSpPr>
          <p:cNvPr id="14" name="TextBox 205">
            <a:extLst>
              <a:ext uri="{FF2B5EF4-FFF2-40B4-BE49-F238E27FC236}">
                <a16:creationId xmlns="" xmlns:a16="http://schemas.microsoft.com/office/drawing/2014/main" id="{3E2669C8-B707-4A15-BFDE-0193EBA10C38}"/>
              </a:ext>
            </a:extLst>
          </p:cNvPr>
          <p:cNvSpPr txBox="1"/>
          <p:nvPr/>
        </p:nvSpPr>
        <p:spPr>
          <a:xfrm>
            <a:off x="3972112" y="5587161"/>
            <a:ext cx="769277"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15" name="TextBox 205">
            <a:extLst>
              <a:ext uri="{FF2B5EF4-FFF2-40B4-BE49-F238E27FC236}">
                <a16:creationId xmlns="" xmlns:a16="http://schemas.microsoft.com/office/drawing/2014/main" id="{3E2669C8-B707-4A15-BFDE-0193EBA10C38}"/>
              </a:ext>
            </a:extLst>
          </p:cNvPr>
          <p:cNvSpPr txBox="1"/>
          <p:nvPr/>
        </p:nvSpPr>
        <p:spPr>
          <a:xfrm>
            <a:off x="4774917" y="5587161"/>
            <a:ext cx="769277"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16" name="圆角矩形 75"/>
          <p:cNvSpPr/>
          <p:nvPr/>
        </p:nvSpPr>
        <p:spPr bwMode="gray">
          <a:xfrm>
            <a:off x="647755" y="5733683"/>
            <a:ext cx="1117838" cy="215899"/>
          </a:xfrm>
          <a:prstGeom prst="roundRect">
            <a:avLst>
              <a:gd name="adj" fmla="val 106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SBIs</a:t>
            </a:r>
          </a:p>
        </p:txBody>
      </p:sp>
      <p:sp>
        <p:nvSpPr>
          <p:cNvPr id="17" name="TextBox 205">
            <a:extLst>
              <a:ext uri="{FF2B5EF4-FFF2-40B4-BE49-F238E27FC236}">
                <a16:creationId xmlns="" xmlns:a16="http://schemas.microsoft.com/office/drawing/2014/main" id="{3E2669C8-B707-4A15-BFDE-0193EBA10C38}"/>
              </a:ext>
            </a:extLst>
          </p:cNvPr>
          <p:cNvSpPr txBox="1"/>
          <p:nvPr/>
        </p:nvSpPr>
        <p:spPr>
          <a:xfrm>
            <a:off x="3148939" y="5868866"/>
            <a:ext cx="769277"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18" name="TextBox 205">
            <a:extLst>
              <a:ext uri="{FF2B5EF4-FFF2-40B4-BE49-F238E27FC236}">
                <a16:creationId xmlns="" xmlns:a16="http://schemas.microsoft.com/office/drawing/2014/main" id="{3E2669C8-B707-4A15-BFDE-0193EBA10C38}"/>
              </a:ext>
            </a:extLst>
          </p:cNvPr>
          <p:cNvSpPr txBox="1"/>
          <p:nvPr/>
        </p:nvSpPr>
        <p:spPr>
          <a:xfrm>
            <a:off x="2167402" y="5868866"/>
            <a:ext cx="927641"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FTP</a:t>
            </a:r>
          </a:p>
        </p:txBody>
      </p:sp>
      <p:sp>
        <p:nvSpPr>
          <p:cNvPr id="19" name="TextBox 205">
            <a:extLst>
              <a:ext uri="{FF2B5EF4-FFF2-40B4-BE49-F238E27FC236}">
                <a16:creationId xmlns="" xmlns:a16="http://schemas.microsoft.com/office/drawing/2014/main" id="{3E2669C8-B707-4A15-BFDE-0193EBA10C38}"/>
              </a:ext>
            </a:extLst>
          </p:cNvPr>
          <p:cNvSpPr txBox="1"/>
          <p:nvPr/>
        </p:nvSpPr>
        <p:spPr>
          <a:xfrm>
            <a:off x="3972112" y="5868866"/>
            <a:ext cx="157208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grpSp>
        <p:nvGrpSpPr>
          <p:cNvPr id="20" name="组合 19"/>
          <p:cNvGrpSpPr/>
          <p:nvPr/>
        </p:nvGrpSpPr>
        <p:grpSpPr>
          <a:xfrm>
            <a:off x="593027" y="1913073"/>
            <a:ext cx="5352975" cy="396022"/>
            <a:chOff x="6340245" y="3851610"/>
            <a:chExt cx="4892760" cy="396022"/>
          </a:xfrm>
        </p:grpSpPr>
        <p:sp>
          <p:nvSpPr>
            <p:cNvPr id="21" name="圆角矩形 75"/>
            <p:cNvSpPr/>
            <p:nvPr/>
          </p:nvSpPr>
          <p:spPr bwMode="gray">
            <a:xfrm>
              <a:off x="6340245" y="3851610"/>
              <a:ext cx="4892760" cy="396022"/>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a:xfrm>
              <a:off x="6495505" y="3932958"/>
              <a:ext cx="4582241" cy="233327"/>
              <a:chOff x="6371870" y="3929784"/>
              <a:chExt cx="4582241" cy="233327"/>
            </a:xfrm>
          </p:grpSpPr>
          <p:sp>
            <p:nvSpPr>
              <p:cNvPr id="23" name="TextBox 205">
                <a:extLst>
                  <a:ext uri="{FF2B5EF4-FFF2-40B4-BE49-F238E27FC236}">
                    <a16:creationId xmlns="" xmlns:a16="http://schemas.microsoft.com/office/drawing/2014/main" id="{3E2669C8-B707-4A15-BFDE-0193EBA10C38}"/>
                  </a:ext>
                </a:extLst>
              </p:cNvPr>
              <p:cNvSpPr txBox="1"/>
              <p:nvPr/>
            </p:nvSpPr>
            <p:spPr>
              <a:xfrm>
                <a:off x="7464703"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RESTful</a:t>
                </a:r>
              </a:p>
            </p:txBody>
          </p:sp>
          <p:sp>
            <p:nvSpPr>
              <p:cNvPr id="24" name="TextBox 205">
                <a:extLst>
                  <a:ext uri="{FF2B5EF4-FFF2-40B4-BE49-F238E27FC236}">
                    <a16:creationId xmlns="" xmlns:a16="http://schemas.microsoft.com/office/drawing/2014/main" id="{3E2669C8-B707-4A15-BFDE-0193EBA10C38}"/>
                  </a:ext>
                </a:extLst>
              </p:cNvPr>
              <p:cNvSpPr txBox="1"/>
              <p:nvPr/>
            </p:nvSpPr>
            <p:spPr>
              <a:xfrm>
                <a:off x="8362862"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25" name="TextBox 205">
                <a:extLst>
                  <a:ext uri="{FF2B5EF4-FFF2-40B4-BE49-F238E27FC236}">
                    <a16:creationId xmlns="" xmlns:a16="http://schemas.microsoft.com/office/drawing/2014/main" id="{3E2669C8-B707-4A15-BFDE-0193EBA10C38}"/>
                  </a:ext>
                </a:extLst>
              </p:cNvPr>
              <p:cNvSpPr txBox="1"/>
              <p:nvPr/>
            </p:nvSpPr>
            <p:spPr>
              <a:xfrm>
                <a:off x="9261021"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XML</a:t>
                </a:r>
              </a:p>
            </p:txBody>
          </p:sp>
          <p:sp>
            <p:nvSpPr>
              <p:cNvPr id="26" name="TextBox 205">
                <a:extLst>
                  <a:ext uri="{FF2B5EF4-FFF2-40B4-BE49-F238E27FC236}">
                    <a16:creationId xmlns="" xmlns:a16="http://schemas.microsoft.com/office/drawing/2014/main" id="{3E2669C8-B707-4A15-BFDE-0193EBA10C38}"/>
                  </a:ext>
                </a:extLst>
              </p:cNvPr>
              <p:cNvSpPr txBox="1"/>
              <p:nvPr/>
            </p:nvSpPr>
            <p:spPr>
              <a:xfrm>
                <a:off x="10159179" y="3929784"/>
                <a:ext cx="794932" cy="233327"/>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noProof="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FTP</a:t>
                </a:r>
              </a:p>
            </p:txBody>
          </p:sp>
          <p:sp>
            <p:nvSpPr>
              <p:cNvPr id="27" name="圆角矩形 75"/>
              <p:cNvSpPr/>
              <p:nvPr/>
            </p:nvSpPr>
            <p:spPr bwMode="gray">
              <a:xfrm>
                <a:off x="6371870" y="3931061"/>
                <a:ext cx="956291" cy="215899"/>
              </a:xfrm>
              <a:prstGeom prst="roundRect">
                <a:avLst>
                  <a:gd name="adj" fmla="val 106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Open APIs</a:t>
                </a:r>
              </a:p>
            </p:txBody>
          </p:sp>
        </p:grpSp>
      </p:grpSp>
      <p:sp>
        <p:nvSpPr>
          <p:cNvPr id="37" name="圆角矩形 75"/>
          <p:cNvSpPr/>
          <p:nvPr/>
        </p:nvSpPr>
        <p:spPr bwMode="gray">
          <a:xfrm>
            <a:off x="593027" y="1121762"/>
            <a:ext cx="5352975" cy="730024"/>
          </a:xfrm>
          <a:prstGeom prst="roundRect">
            <a:avLst>
              <a:gd name="adj" fmla="val 10604"/>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205">
            <a:extLst>
              <a:ext uri="{FF2B5EF4-FFF2-40B4-BE49-F238E27FC236}">
                <a16:creationId xmlns="" xmlns:a16="http://schemas.microsoft.com/office/drawing/2014/main" id="{3E2669C8-B707-4A15-BFDE-0193EBA10C38}"/>
              </a:ext>
            </a:extLst>
          </p:cNvPr>
          <p:cNvSpPr txBox="1"/>
          <p:nvPr/>
        </p:nvSpPr>
        <p:spPr>
          <a:xfrm>
            <a:off x="1651046" y="1244334"/>
            <a:ext cx="1087947" cy="551962"/>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Basic applications</a:t>
            </a:r>
          </a:p>
        </p:txBody>
      </p:sp>
      <p:sp>
        <p:nvSpPr>
          <p:cNvPr id="40" name="TextBox 205">
            <a:extLst>
              <a:ext uri="{FF2B5EF4-FFF2-40B4-BE49-F238E27FC236}">
                <a16:creationId xmlns="" xmlns:a16="http://schemas.microsoft.com/office/drawing/2014/main" id="{3E2669C8-B707-4A15-BFDE-0193EBA10C38}"/>
              </a:ext>
            </a:extLst>
          </p:cNvPr>
          <p:cNvSpPr txBox="1"/>
          <p:nvPr/>
        </p:nvSpPr>
        <p:spPr>
          <a:xfrm>
            <a:off x="2790281" y="1244334"/>
            <a:ext cx="992999" cy="551962"/>
          </a:xfrm>
          <a:prstGeom prst="rect">
            <a:avLst/>
          </a:prstGeom>
          <a:solidFill>
            <a:schemeClr val="bg1">
              <a:lumMod val="65000"/>
            </a:schemeClr>
          </a:solidFill>
          <a:ln w="12700" cap="flat" cmpd="sng" algn="ctr">
            <a:noFill/>
            <a:prstDash val="solid"/>
          </a:ln>
          <a:effectLst/>
        </p:spPr>
        <p:txBody>
          <a:bodyPr wrap="square" lIns="0" rIns="0"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Value-added applications</a:t>
            </a:r>
          </a:p>
        </p:txBody>
      </p:sp>
      <p:sp>
        <p:nvSpPr>
          <p:cNvPr id="41" name="TextBox 205">
            <a:extLst>
              <a:ext uri="{FF2B5EF4-FFF2-40B4-BE49-F238E27FC236}">
                <a16:creationId xmlns="" xmlns:a16="http://schemas.microsoft.com/office/drawing/2014/main" id="{3E2669C8-B707-4A15-BFDE-0193EBA10C38}"/>
              </a:ext>
            </a:extLst>
          </p:cNvPr>
          <p:cNvSpPr txBox="1"/>
          <p:nvPr/>
        </p:nvSpPr>
        <p:spPr>
          <a:xfrm>
            <a:off x="3834569" y="1244334"/>
            <a:ext cx="869704" cy="551962"/>
          </a:xfrm>
          <a:prstGeom prst="rect">
            <a:avLst/>
          </a:prstGeom>
          <a:solidFill>
            <a:schemeClr val="bg1">
              <a:lumMod val="65000"/>
            </a:schemeClr>
          </a:solidFill>
          <a:ln w="12700" cap="flat" cmpd="sng" algn="ctr">
            <a:noFill/>
            <a:prstDash val="solid"/>
          </a:ln>
          <a:effectLst/>
        </p:spPr>
        <p:txBody>
          <a:bodyPr wrap="square" rtlCol="0" anchor="ctr">
            <a:noAutofit/>
          </a:bodyPr>
          <a:lstStyle>
            <a:defPPr>
              <a:defRPr lang="en-US"/>
            </a:defPPr>
            <a:lvl1pPr lvl="0" algn="ctr" defTabSz="457200" fontAlgn="base">
              <a:spcBef>
                <a:spcPct val="0"/>
              </a:spcBef>
              <a:spcAft>
                <a:spcPct val="0"/>
              </a:spcAft>
              <a:defRPr sz="1500" b="1" kern="0">
                <a:solidFill>
                  <a:schemeClr val="bg1"/>
                </a:solidFill>
                <a:ea typeface="微软雅黑" panose="020B0503020204020204" pitchFamily="34" charset="-122"/>
              </a:defRPr>
            </a:lvl1pPr>
          </a:lstStyle>
          <a:p>
            <a:pPr marL="0" marR="0" lvl="0" indent="0" algn="ctr" defTabSz="457200" eaLnBrk="1" fontAlgn="ctr" latinLnBrk="0" hangingPunct="1">
              <a:lnSpc>
                <a:spcPct val="100000"/>
              </a:lnSpc>
              <a:spcBef>
                <a:spcPct val="0"/>
              </a:spcBef>
              <a:spcAft>
                <a:spcPct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Mobile transport</a:t>
            </a:r>
          </a:p>
        </p:txBody>
      </p:sp>
      <p:sp>
        <p:nvSpPr>
          <p:cNvPr id="43" name="圆角矩形 75"/>
          <p:cNvSpPr/>
          <p:nvPr/>
        </p:nvSpPr>
        <p:spPr bwMode="gray">
          <a:xfrm>
            <a:off x="762891" y="1544684"/>
            <a:ext cx="1046240" cy="215899"/>
          </a:xfrm>
          <a:prstGeom prst="roundRect">
            <a:avLst>
              <a:gd name="adj" fmla="val 1060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Apps</a:t>
            </a:r>
          </a:p>
        </p:txBody>
      </p:sp>
      <p:sp>
        <p:nvSpPr>
          <p:cNvPr id="44" name="圆角矩形 43"/>
          <p:cNvSpPr/>
          <p:nvPr/>
        </p:nvSpPr>
        <p:spPr>
          <a:xfrm>
            <a:off x="4767552" y="1183309"/>
            <a:ext cx="1137665" cy="625488"/>
          </a:xfrm>
          <a:prstGeom prst="roundRect">
            <a:avLst>
              <a:gd name="adj" fmla="val 10599"/>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Unified portal</a:t>
            </a:r>
          </a:p>
        </p:txBody>
      </p:sp>
      <p:sp>
        <p:nvSpPr>
          <p:cNvPr id="51" name="Shape 263">
            <a:extLst>
              <a:ext uri="{FF2B5EF4-FFF2-40B4-BE49-F238E27FC236}">
                <a16:creationId xmlns="" xmlns:a16="http://schemas.microsoft.com/office/drawing/2014/main" id="{3135F0F5-C19D-4B3F-A33E-333C96EDC912}"/>
              </a:ext>
            </a:extLst>
          </p:cNvPr>
          <p:cNvSpPr>
            <a:spLocks noChangeArrowheads="1"/>
          </p:cNvSpPr>
          <p:nvPr/>
        </p:nvSpPr>
        <p:spPr bwMode="auto">
          <a:xfrm>
            <a:off x="603619" y="4487429"/>
            <a:ext cx="3049408" cy="232143"/>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267" tIns="122133" rIns="244267" bIns="122133" anchor="ctr">
            <a:noAutofit/>
          </a:bodyPr>
          <a:lstStyle>
            <a:lvl1pPr defTabSz="1216025">
              <a:defRPr>
                <a:solidFill>
                  <a:schemeClr val="tx1"/>
                </a:solidFill>
                <a:latin typeface="Arial" panose="020B0604020202020204" pitchFamily="34" charset="0"/>
                <a:ea typeface="Microsoft YaHei" panose="020B0503020204020204" pitchFamily="34" charset="-122"/>
              </a:defRPr>
            </a:lvl1pPr>
            <a:lvl2pPr marL="742950" indent="-285750" defTabSz="1216025">
              <a:defRPr>
                <a:solidFill>
                  <a:schemeClr val="tx1"/>
                </a:solidFill>
                <a:latin typeface="Arial" panose="020B0604020202020204" pitchFamily="34" charset="0"/>
                <a:ea typeface="Microsoft YaHei" panose="020B0503020204020204" pitchFamily="34" charset="-122"/>
              </a:defRPr>
            </a:lvl2pPr>
            <a:lvl3pPr marL="1143000" indent="-228600" defTabSz="1216025">
              <a:defRPr>
                <a:solidFill>
                  <a:schemeClr val="tx1"/>
                </a:solidFill>
                <a:latin typeface="Arial" panose="020B0604020202020204" pitchFamily="34" charset="0"/>
                <a:ea typeface="Microsoft YaHei" panose="020B0503020204020204" pitchFamily="34" charset="-122"/>
              </a:defRPr>
            </a:lvl3pPr>
            <a:lvl4pPr marL="1600200" indent="-228600" defTabSz="1216025">
              <a:defRPr>
                <a:solidFill>
                  <a:schemeClr val="tx1"/>
                </a:solidFill>
                <a:latin typeface="Arial" panose="020B0604020202020204" pitchFamily="34" charset="0"/>
                <a:ea typeface="Microsoft YaHei" panose="020B0503020204020204" pitchFamily="34" charset="-122"/>
              </a:defRPr>
            </a:lvl4pPr>
            <a:lvl5pPr marL="2057400" indent="-228600" defTabSz="1216025">
              <a:defRPr>
                <a:solidFill>
                  <a:schemeClr val="tx1"/>
                </a:solidFill>
                <a:latin typeface="Arial" panose="020B0604020202020204" pitchFamily="34" charset="0"/>
                <a:ea typeface="Microsoft YaHei"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algn="ctr" fontAlgn="ctr">
              <a:spcBef>
                <a:spcPct val="0"/>
              </a:spcBef>
              <a:spcAft>
                <a:spcPct val="0"/>
              </a:spcAft>
              <a:buSzPct val="100000"/>
              <a:defRPr/>
            </a:pPr>
            <a:r>
              <a:rPr lang="en-US" sz="13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Manager &amp; Controller</a:t>
            </a:r>
          </a:p>
        </p:txBody>
      </p:sp>
      <p:sp>
        <p:nvSpPr>
          <p:cNvPr id="52" name="Shape 263">
            <a:extLst>
              <a:ext uri="{FF2B5EF4-FFF2-40B4-BE49-F238E27FC236}">
                <a16:creationId xmlns="" xmlns:a16="http://schemas.microsoft.com/office/drawing/2014/main" id="{3135F0F5-C19D-4B3F-A33E-333C96EDC912}"/>
              </a:ext>
            </a:extLst>
          </p:cNvPr>
          <p:cNvSpPr>
            <a:spLocks noChangeArrowheads="1"/>
          </p:cNvSpPr>
          <p:nvPr/>
        </p:nvSpPr>
        <p:spPr bwMode="auto">
          <a:xfrm>
            <a:off x="3717152" y="4487429"/>
            <a:ext cx="2232026" cy="232143"/>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267" tIns="122133" rIns="244267" bIns="122133" anchor="ctr">
            <a:noAutofit/>
          </a:bodyPr>
          <a:lstStyle>
            <a:lvl1pPr defTabSz="1216025">
              <a:defRPr>
                <a:solidFill>
                  <a:schemeClr val="tx1"/>
                </a:solidFill>
                <a:latin typeface="Arial" panose="020B0604020202020204" pitchFamily="34" charset="0"/>
                <a:ea typeface="Microsoft YaHei" panose="020B0503020204020204" pitchFamily="34" charset="-122"/>
              </a:defRPr>
            </a:lvl1pPr>
            <a:lvl2pPr marL="742950" indent="-285750" defTabSz="1216025">
              <a:defRPr>
                <a:solidFill>
                  <a:schemeClr val="tx1"/>
                </a:solidFill>
                <a:latin typeface="Arial" panose="020B0604020202020204" pitchFamily="34" charset="0"/>
                <a:ea typeface="Microsoft YaHei" panose="020B0503020204020204" pitchFamily="34" charset="-122"/>
              </a:defRPr>
            </a:lvl2pPr>
            <a:lvl3pPr marL="1143000" indent="-228600" defTabSz="1216025">
              <a:defRPr>
                <a:solidFill>
                  <a:schemeClr val="tx1"/>
                </a:solidFill>
                <a:latin typeface="Arial" panose="020B0604020202020204" pitchFamily="34" charset="0"/>
                <a:ea typeface="Microsoft YaHei" panose="020B0503020204020204" pitchFamily="34" charset="-122"/>
              </a:defRPr>
            </a:lvl3pPr>
            <a:lvl4pPr marL="1600200" indent="-228600" defTabSz="1216025">
              <a:defRPr>
                <a:solidFill>
                  <a:schemeClr val="tx1"/>
                </a:solidFill>
                <a:latin typeface="Arial" panose="020B0604020202020204" pitchFamily="34" charset="0"/>
                <a:ea typeface="Microsoft YaHei" panose="020B0503020204020204" pitchFamily="34" charset="-122"/>
              </a:defRPr>
            </a:lvl4pPr>
            <a:lvl5pPr marL="2057400" indent="-228600" defTabSz="1216025">
              <a:defRPr>
                <a:solidFill>
                  <a:schemeClr val="tx1"/>
                </a:solidFill>
                <a:latin typeface="Arial" panose="020B0604020202020204" pitchFamily="34" charset="0"/>
                <a:ea typeface="Microsoft YaHei"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algn="ctr" fontAlgn="ctr">
              <a:spcBef>
                <a:spcPct val="0"/>
              </a:spcBef>
              <a:spcAft>
                <a:spcPct val="0"/>
              </a:spcAft>
              <a:buSzPct val="100000"/>
              <a:defRPr/>
            </a:pPr>
            <a:r>
              <a:rPr lang="en-US" sz="1300" b="1"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Analyer</a:t>
            </a:r>
            <a:endParaRPr lang="en-US" sz="13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矩形 53"/>
          <p:cNvSpPr/>
          <p:nvPr/>
        </p:nvSpPr>
        <p:spPr bwMode="gray">
          <a:xfrm>
            <a:off x="629649" y="3423248"/>
            <a:ext cx="943306"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55" name="矩形 54"/>
          <p:cNvSpPr/>
          <p:nvPr/>
        </p:nvSpPr>
        <p:spPr bwMode="gray">
          <a:xfrm>
            <a:off x="1634074" y="3423248"/>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optimization</a:t>
            </a:r>
          </a:p>
        </p:txBody>
      </p:sp>
      <p:sp>
        <p:nvSpPr>
          <p:cNvPr id="56" name="矩形 55"/>
          <p:cNvSpPr/>
          <p:nvPr/>
        </p:nvSpPr>
        <p:spPr bwMode="gray">
          <a:xfrm>
            <a:off x="629649" y="2959502"/>
            <a:ext cx="943306"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57" name="矩形 56"/>
          <p:cNvSpPr/>
          <p:nvPr/>
        </p:nvSpPr>
        <p:spPr bwMode="gray">
          <a:xfrm>
            <a:off x="1634074" y="2959502"/>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58" name="矩形 57"/>
          <p:cNvSpPr/>
          <p:nvPr/>
        </p:nvSpPr>
        <p:spPr bwMode="gray">
          <a:xfrm>
            <a:off x="1652179" y="2361289"/>
            <a:ext cx="915547" cy="557779"/>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 optimization</a:t>
            </a:r>
          </a:p>
        </p:txBody>
      </p:sp>
      <p:sp>
        <p:nvSpPr>
          <p:cNvPr id="59" name="矩形 58"/>
          <p:cNvSpPr/>
          <p:nvPr/>
        </p:nvSpPr>
        <p:spPr bwMode="gray">
          <a:xfrm>
            <a:off x="629648" y="2363417"/>
            <a:ext cx="943306" cy="557779"/>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Centralized path computation</a:t>
            </a:r>
          </a:p>
        </p:txBody>
      </p:sp>
      <p:sp>
        <p:nvSpPr>
          <p:cNvPr id="60" name="矩形 59"/>
          <p:cNvSpPr/>
          <p:nvPr/>
        </p:nvSpPr>
        <p:spPr bwMode="gray">
          <a:xfrm>
            <a:off x="2638499" y="2959502"/>
            <a:ext cx="96529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Slice management</a:t>
            </a:r>
          </a:p>
        </p:txBody>
      </p:sp>
      <p:sp>
        <p:nvSpPr>
          <p:cNvPr id="61" name="矩形 60"/>
          <p:cNvSpPr/>
          <p:nvPr/>
        </p:nvSpPr>
        <p:spPr bwMode="gray">
          <a:xfrm>
            <a:off x="2638499" y="3423247"/>
            <a:ext cx="96529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64" name="矩形 63"/>
          <p:cNvSpPr/>
          <p:nvPr/>
        </p:nvSpPr>
        <p:spPr bwMode="gray">
          <a:xfrm>
            <a:off x="2656605" y="2361289"/>
            <a:ext cx="965297" cy="557779"/>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Route flooding</a:t>
            </a:r>
          </a:p>
        </p:txBody>
      </p:sp>
      <p:sp>
        <p:nvSpPr>
          <p:cNvPr id="65" name="矩形 64"/>
          <p:cNvSpPr/>
          <p:nvPr/>
        </p:nvSpPr>
        <p:spPr>
          <a:xfrm>
            <a:off x="3717153" y="2309095"/>
            <a:ext cx="2232026" cy="2151556"/>
          </a:xfrm>
          <a:prstGeom prst="rect">
            <a:avLst/>
          </a:prstGeom>
          <a:gradFill rotWithShape="1">
            <a:gsLst>
              <a:gs pos="0">
                <a:srgbClr val="666666">
                  <a:alpha val="20000"/>
                </a:srgbClr>
              </a:gs>
              <a:gs pos="100000">
                <a:srgbClr val="666666">
                  <a:alpha val="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400" eaLnBrk="0" fontAlgn="ctr" hangingPunct="0">
              <a:spcBef>
                <a:spcPct val="0"/>
              </a:spcBef>
              <a:spcAft>
                <a:spcPct val="0"/>
              </a:spcAft>
            </a:pPr>
            <a:endParaRPr lang="en-US" altLang="zh-CN" dirty="0">
              <a:solidFill>
                <a:srgbClr val="666666">
                  <a:lumMod val="75000"/>
                </a:srgb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75" name="矩形 74"/>
          <p:cNvSpPr/>
          <p:nvPr/>
        </p:nvSpPr>
        <p:spPr bwMode="gray">
          <a:xfrm>
            <a:off x="3836028" y="3468513"/>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Anomaly detection</a:t>
            </a:r>
          </a:p>
        </p:txBody>
      </p:sp>
      <p:sp>
        <p:nvSpPr>
          <p:cNvPr id="76" name="矩形 75"/>
          <p:cNvSpPr/>
          <p:nvPr/>
        </p:nvSpPr>
        <p:spPr bwMode="gray">
          <a:xfrm>
            <a:off x="4840453" y="3468513"/>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SLA monitoring</a:t>
            </a:r>
          </a:p>
        </p:txBody>
      </p:sp>
      <p:sp>
        <p:nvSpPr>
          <p:cNvPr id="77" name="矩形 76"/>
          <p:cNvSpPr/>
          <p:nvPr/>
        </p:nvSpPr>
        <p:spPr bwMode="gray">
          <a:xfrm>
            <a:off x="3836028" y="2986661"/>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Traffic analysis</a:t>
            </a:r>
          </a:p>
        </p:txBody>
      </p:sp>
      <p:sp>
        <p:nvSpPr>
          <p:cNvPr id="78" name="矩形 77"/>
          <p:cNvSpPr/>
          <p:nvPr/>
        </p:nvSpPr>
        <p:spPr bwMode="gray">
          <a:xfrm>
            <a:off x="4840453" y="2986661"/>
            <a:ext cx="915547" cy="412920"/>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Fault diagnosis</a:t>
            </a:r>
          </a:p>
        </p:txBody>
      </p:sp>
      <p:sp>
        <p:nvSpPr>
          <p:cNvPr id="79" name="矩形 78"/>
          <p:cNvSpPr/>
          <p:nvPr/>
        </p:nvSpPr>
        <p:spPr bwMode="gray">
          <a:xfrm>
            <a:off x="4840452" y="2361289"/>
            <a:ext cx="915547" cy="557779"/>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Simulation analysis</a:t>
            </a:r>
          </a:p>
        </p:txBody>
      </p:sp>
      <p:sp>
        <p:nvSpPr>
          <p:cNvPr id="80" name="矩形 79"/>
          <p:cNvSpPr/>
          <p:nvPr/>
        </p:nvSpPr>
        <p:spPr bwMode="gray">
          <a:xfrm>
            <a:off x="3836027" y="2363417"/>
            <a:ext cx="915547" cy="557779"/>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Traffic forecast</a:t>
            </a:r>
          </a:p>
        </p:txBody>
      </p:sp>
      <p:sp>
        <p:nvSpPr>
          <p:cNvPr id="84" name="矩形 83"/>
          <p:cNvSpPr/>
          <p:nvPr/>
        </p:nvSpPr>
        <p:spPr bwMode="gray">
          <a:xfrm>
            <a:off x="629647" y="3881435"/>
            <a:ext cx="1004426" cy="552694"/>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Third-party device adaptation</a:t>
            </a:r>
          </a:p>
        </p:txBody>
      </p:sp>
      <p:sp>
        <p:nvSpPr>
          <p:cNvPr id="85" name="矩形 84"/>
          <p:cNvSpPr/>
          <p:nvPr/>
        </p:nvSpPr>
        <p:spPr bwMode="gray">
          <a:xfrm>
            <a:off x="1678207" y="3881434"/>
            <a:ext cx="1925589" cy="552694"/>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Southbound programming framework</a:t>
            </a:r>
          </a:p>
        </p:txBody>
      </p:sp>
      <p:sp>
        <p:nvSpPr>
          <p:cNvPr id="86" name="矩形 85"/>
          <p:cNvSpPr/>
          <p:nvPr/>
        </p:nvSpPr>
        <p:spPr bwMode="gray">
          <a:xfrm>
            <a:off x="3836997" y="3954589"/>
            <a:ext cx="1919003" cy="461431"/>
          </a:xfrm>
          <a:prstGeom prst="rect">
            <a:avLst/>
          </a:prstGeom>
          <a:gradFill>
            <a:gsLst>
              <a:gs pos="0">
                <a:schemeClr val="bg1"/>
              </a:gs>
              <a:gs pos="100000">
                <a:srgbClr val="BEE9EE"/>
              </a:gs>
            </a:gsLst>
            <a:lin ang="5400000" scaled="1"/>
          </a:gra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Big data engine</a:t>
            </a:r>
          </a:p>
        </p:txBody>
      </p:sp>
    </p:spTree>
    <p:extLst>
      <p:ext uri="{BB962C8B-B14F-4D97-AF65-F5344CB8AC3E}">
        <p14:creationId xmlns:p14="http://schemas.microsoft.com/office/powerpoint/2010/main" val="167059212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4FC0D8-848E-4CD7-BD1D-C2C83BA53264}"/>
</file>

<file path=customXml/itemProps2.xml><?xml version="1.0" encoding="utf-8"?>
<ds:datastoreItem xmlns:ds="http://schemas.openxmlformats.org/officeDocument/2006/customXml" ds:itemID="{12296AD3-5121-4DF6-8150-62C25C031437}">
  <ds:schemaRefs>
    <ds:schemaRef ds:uri="http://purl.org/dc/dcmitype/"/>
    <ds:schemaRef ds:uri="http://purl.org/dc/terms/"/>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475f1e55-3009-46d8-9566-5d569a2b3a98"/>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995</TotalTime>
  <Words>5222</Words>
  <Application>Microsoft Office PowerPoint</Application>
  <PresentationFormat>宽屏</PresentationFormat>
  <Paragraphs>552</Paragraphs>
  <Slides>52</Slides>
  <Notes>52</Notes>
  <HiddenSlides>1</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52</vt:i4>
      </vt:variant>
    </vt:vector>
  </HeadingPairs>
  <TitlesOfParts>
    <vt:vector size="62" baseType="lpstr">
      <vt:lpstr>方正兰亭黑简体</vt:lpstr>
      <vt:lpstr>Microsoft YaHei</vt:lpstr>
      <vt:lpstr>Microsoft YaHei</vt:lpstr>
      <vt:lpstr>Arial</vt:lpstr>
      <vt:lpstr>Helvetica</vt:lpstr>
      <vt:lpstr>Huawei Sans</vt:lpstr>
      <vt:lpstr>Wingdings</vt:lpstr>
      <vt:lpstr>2_自功能页模板</vt:lpstr>
      <vt:lpstr>3_内容页模板</vt:lpstr>
      <vt:lpstr>4_感谢页模板</vt:lpstr>
      <vt:lpstr>PowerPoint 演示文稿</vt:lpstr>
      <vt:lpstr>Huawei CloudWAN Solution O&amp;M and Troubleshooting</vt:lpstr>
      <vt:lpstr>PowerPoint 演示文稿</vt:lpstr>
      <vt:lpstr>PowerPoint 演示文稿</vt:lpstr>
      <vt:lpstr>PowerPoint 演示文稿</vt:lpstr>
      <vt:lpstr>Huawei CloudWAN Solution Controller</vt:lpstr>
      <vt:lpstr>iMaster NCE-IP Features (1)</vt:lpstr>
      <vt:lpstr>iMaster NCE-IP Features (2)</vt:lpstr>
      <vt:lpstr>iMaster NCE-IP Software Architecture</vt:lpstr>
      <vt:lpstr>Unified Portal</vt:lpstr>
      <vt:lpstr>PowerPoint 演示文稿</vt:lpstr>
      <vt:lpstr>Alarm Monitoring Overview</vt:lpstr>
      <vt:lpstr>Alarm Categories</vt:lpstr>
      <vt:lpstr>Alarm Severities and Status</vt:lpstr>
      <vt:lpstr>Internal Alarm Processing Flowchart</vt:lpstr>
      <vt:lpstr>Internal Alarm Processing Description (1)</vt:lpstr>
      <vt:lpstr>Internal Alarm Processing Description (2)</vt:lpstr>
      <vt:lpstr>Alarm Page Overview</vt:lpstr>
      <vt:lpstr>Setting Masking Rules</vt:lpstr>
      <vt:lpstr>Automatic Service Discovery</vt:lpstr>
      <vt:lpstr>360-Degree Service View (1)</vt:lpstr>
      <vt:lpstr>360-Degree Service View (2)</vt:lpstr>
      <vt:lpstr>360-Degree Service View (3)</vt:lpstr>
      <vt:lpstr>Device Maintenance</vt:lpstr>
      <vt:lpstr>Remote Management</vt:lpstr>
      <vt:lpstr>Fault Information Collection</vt:lpstr>
      <vt:lpstr>Performance Monitoring</vt:lpstr>
      <vt:lpstr>System Maintenance (1)</vt:lpstr>
      <vt:lpstr>System Maintenance (2)</vt:lpstr>
      <vt:lpstr>O&amp;M Dashboard</vt:lpstr>
      <vt:lpstr>Unified Monitoring</vt:lpstr>
      <vt:lpstr>Typical Routine O&amp;M Cases</vt:lpstr>
      <vt:lpstr>VPN Service Monitoring (1)</vt:lpstr>
      <vt:lpstr>VPN Service Monitoring (2)</vt:lpstr>
      <vt:lpstr>VPN Service Monitoring (3)</vt:lpstr>
      <vt:lpstr>Network Performance Analysis</vt:lpstr>
      <vt:lpstr>Performance Topology</vt:lpstr>
      <vt:lpstr>Network Optimization</vt:lpstr>
      <vt:lpstr>Maintenance Window (1)</vt:lpstr>
      <vt:lpstr>Maintenance Window (2)</vt:lpstr>
      <vt:lpstr>PowerPoint 演示文稿</vt:lpstr>
      <vt:lpstr>Topology Management Fault (1)</vt:lpstr>
      <vt:lpstr>Topology Management Fault (2)</vt:lpstr>
      <vt:lpstr>Topology Management Fault (3)</vt:lpstr>
      <vt:lpstr>Topology Management Fault (4)</vt:lpstr>
      <vt:lpstr>Failure to Obtain NE Alarm Information</vt:lpstr>
      <vt:lpstr>Failure to View Certain Alarms</vt:lpstr>
      <vt:lpstr>PCEP Session Interruption</vt:lpstr>
      <vt:lpstr>No Tunnel Delegated to the Controller</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165</cp:revision>
  <dcterms:created xsi:type="dcterms:W3CDTF">2018-11-29T10:16:29Z</dcterms:created>
  <dcterms:modified xsi:type="dcterms:W3CDTF">2021-06-22T09:32:24Z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(3)k94Ve23A2gm4KnIZVB2Tgq47udRTVjY/2hL6ZPS6XJtxo8lhz8Q8ePwtuAjssvhnNDTfaVtX
s7pzkQ2q808zlqnR3r1XZozRBuoylE1MADRCVT8XRf0MU0Nt5Mv/LZnLtvy9Cb3TW2OEDu86
z+nG5B+qRZsMaleBHEqen/StaxHYumDyUHDaHDS9pC68KOAhPuU+/HVcxyamo8ZMKPBR2yfm
SInVpCJ7r5MjzWoifG</vt:lpwstr>
  </property>
  <property fmtid="{D5CDD505-2E9C-101B-9397-08002B2CF9AE}" pid="3" name="_2015_ms_pID_7253431">
    <vt:lpwstr>1MlS5yQtOoVdmTE+7rWbRYvghzj3SjDl/yvEhwXlGkFTjDZoApC6t/
yVR7cPsu8KKVTyHni3IRrrEZpNpJPqXPzQbtsEs7AuXIjQeiICq4TutH19csQQhYvGHRD7MC
XA67RUW35MTuN29Senl09uC5ty7jKmlWOFD6FwUmLgftuYTGzrp8fMF35mfJZJXMyfg21TzY
larT6OCQOnLZxTtPhTWQhvAT9nZ9ZeI8qZ+D</vt:lpwstr>
  </property>
  <property fmtid="{D5CDD505-2E9C-101B-9397-08002B2CF9AE}" pid="4" name="_2015_ms_pID_7253432">
    <vt:lpwstr>IBewZT5tSZLfsS0zAArvdDQ=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1624323034</vt:lpwstr>
  </property>
</Properties>
</file>