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129"/>
  </p:notesMasterIdLst>
  <p:handoutMasterIdLst>
    <p:handoutMasterId r:id="rId130"/>
  </p:handoutMasterIdLst>
  <p:sldIdLst>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 id="371" r:id="rId122"/>
    <p:sldId id="372" r:id="rId123"/>
    <p:sldId id="373" r:id="rId124"/>
    <p:sldId id="374" r:id="rId125"/>
    <p:sldId id="375" r:id="rId126"/>
    <p:sldId id="376" r:id="rId127"/>
    <p:sldId id="377" r:id="rId128"/>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5697" autoAdjust="0"/>
  </p:normalViewPr>
  <p:slideViewPr>
    <p:cSldViewPr snapToGrid="0" snapToObjects="1">
      <p:cViewPr varScale="1">
        <p:scale>
          <a:sx n="61" d="100"/>
          <a:sy n="61" d="100"/>
        </p:scale>
        <p:origin x="120"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7" d="100"/>
          <a:sy n="77" d="100"/>
        </p:scale>
        <p:origin x="4072" y="8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tableStyles" Target="tableStyles.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notesMaster" Target="notesMasters/notesMaster1.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handoutMaster" Target="handoutMasters/handoutMaster1.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presProps" Target="presProp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viewProps" Target="viewProps.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6/22/2021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17204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714449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0203117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8" name="Rectangle 3"/>
          <p:cNvSpPr>
            <a:spLocks noGrp="1" noChangeArrowheads="1"/>
          </p:cNvSpPr>
          <p:nvPr>
            <p:ph type="body" idx="1"/>
          </p:nvPr>
        </p:nvSpPr>
        <p:spPr/>
        <p:txBody>
          <a:bodyPr/>
          <a:lstStyle/>
          <a:p>
            <a:pPr lvl="0"/>
            <a:r>
              <a:rPr lang="en-US" smtClean="0"/>
              <a:t>Hello messages are defined in RFC 3209 and used for fast detection (Keepalive) between MPLS TE neighbors.</a:t>
            </a:r>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6693267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8" name="Rectangle 3"/>
          <p:cNvSpPr>
            <a:spLocks noGrp="1" noChangeArrowheads="1"/>
          </p:cNvSpPr>
          <p:nvPr>
            <p:ph type="body" idx="1"/>
          </p:nvPr>
        </p:nvSpPr>
        <p:spPr/>
        <p:txBody>
          <a:bodyPr/>
          <a:lstStyle/>
          <a:p>
            <a:r>
              <a:rPr lang="en-US" smtClean="0"/>
              <a:t>R1 and R2 are connected through a direct link.</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0887276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8" name="Rectangle 3"/>
          <p:cNvSpPr>
            <a:spLocks noGrp="1" noChangeArrowheads="1"/>
          </p:cNvSpPr>
          <p:nvPr>
            <p:ph type="body" idx="1"/>
          </p:nvPr>
        </p:nvSpPr>
        <p:spPr/>
        <p:txBody>
          <a:bodyPr/>
          <a:lstStyle/>
          <a:p>
            <a:r>
              <a:rPr lang="en-US" smtClean="0"/>
              <a:t>Conventional detection mechanisms such as RSVP Hello and RSVP Srefresh (summary refresh) mechanisms detect faults slowly. In contrast, BFD rapidly sends and receives packets to detect faults in a tunnel. If a fault occurs, BFD triggers rapid service switching to protect service traffic.</a:t>
            </a:r>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2602990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8" name="Rectangle 3"/>
          <p:cNvSpPr>
            <a:spLocks noGrp="1" noChangeArrowheads="1"/>
          </p:cNvSpPr>
          <p:nvPr>
            <p:ph type="body" idx="1"/>
          </p:nvPr>
        </p:nvSpPr>
        <p:spPr/>
        <p:txBody>
          <a:bodyPr/>
          <a:lstStyle/>
          <a:p>
            <a:r>
              <a:rPr lang="en-US" smtClean="0"/>
              <a:t>A BFD session is set up to detect the link through which the primary LSP passes. If a fault occurs on this link, the BFD session on the ingress immediately reports the failure. The ingress switches traffic to the backup CR-LSP and sets up a new BFD session to detect faults on the link of the backup CR-LSP.</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5623097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8" name="Rectangle 3"/>
          <p:cNvSpPr>
            <a:spLocks noGrp="1" noChangeArrowheads="1"/>
          </p:cNvSpPr>
          <p:nvPr>
            <p:ph type="body" idx="1"/>
          </p:nvPr>
        </p:nvSpPr>
        <p:spPr/>
        <p:txBody>
          <a:bodyPr/>
          <a:lstStyle/>
          <a:p>
            <a:r>
              <a:rPr lang="en-US" smtClean="0"/>
              <a:t>When a Layer 2 device is deployed on the link between two neighboring RSVP nodes, the RSVP nodes can only use the Hello mechanism to detect link faults. As shown in the figure, a Layer 2 device (SW1) exists between R2 and R4. If the link between SW1 and R4 fails, R2 cannot quickly detect the fault through the link layer because SW1 isolates the fault. Instead, R2 can only be notified of the fault through the RSVP Hello mechanism. In this case, fault detection is performed in milliseconds, causing a large amount of data to be lost. BFD for RSVP can implement faster fault detection in this scenario, shorten the fault detection time, and trigger TE FRR to perform fast switchover, improving network reliability.</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3997508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342745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2" name="Rectangle 3"/>
          <p:cNvSpPr>
            <a:spLocks noGrp="1" noChangeArrowheads="1"/>
          </p:cNvSpPr>
          <p:nvPr>
            <p:ph type="body" idx="1"/>
          </p:nvPr>
        </p:nvSpPr>
        <p:spPr/>
        <p:txBody>
          <a:bodyPr/>
          <a:lstStyle/>
          <a:p>
            <a:r>
              <a:rPr lang="en-US" smtClean="0"/>
              <a:t>As shown in the figure, the hold priority of Tunnel1 is lower than the setup priority of Tunnel2. When Tunnel2 needs to set up a tunnel on the link between R1 and R2 but the resources are insufficient, Tunnel2 preempts the resources of Tunnel1 to set up a tunnel, ensuring the normal running of high-priority services.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180898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8" name="Rectangle 3"/>
          <p:cNvSpPr>
            <a:spLocks noGrp="1" noChangeArrowheads="1"/>
          </p:cNvSpPr>
          <p:nvPr>
            <p:ph type="body" idx="1"/>
          </p:nvPr>
        </p:nvSpPr>
        <p:spPr/>
        <p:txBody>
          <a:bodyPr/>
          <a:lstStyle/>
          <a:p>
            <a:r>
              <a:rPr lang="en-US" smtClean="0"/>
              <a:t>To prevent some tunnels from being preempted, you can set the setup priority to 7 and hold priority to 0.</a:t>
            </a:r>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0819398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6" name="Rectangle 3"/>
          <p:cNvSpPr>
            <a:spLocks noGrp="1" noChangeArrowheads="1"/>
          </p:cNvSpPr>
          <p:nvPr>
            <p:ph type="body" idx="1"/>
          </p:nvPr>
        </p:nvSpPr>
        <p:spPr/>
        <p:txBody>
          <a:bodyPr/>
          <a:lstStyle/>
          <a:p>
            <a:r>
              <a:rPr lang="en-US" smtClean="0"/>
              <a:t>Two TE tunnels with different priorities are set up. The priority of Tunnel1 is 0 and that of Tunnel2 is 7.</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88033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0" name="Rectangle 3"/>
          <p:cNvSpPr>
            <a:spLocks noGrp="1" noChangeArrowheads="1"/>
          </p:cNvSpPr>
          <p:nvPr>
            <p:ph type="body" idx="1"/>
          </p:nvPr>
        </p:nvSpPr>
        <p:spPr/>
        <p:txBody>
          <a:bodyPr/>
          <a:lstStyle/>
          <a:p>
            <a:r>
              <a:rPr lang="en-US" smtClean="0"/>
              <a:t>For details about RSVP-TE, see the section "MPLS TE Fundamentals".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707950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052962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4" name="Rectangle 3"/>
          <p:cNvSpPr>
            <a:spLocks noGrp="1" noChangeArrowheads="1"/>
          </p:cNvSpPr>
          <p:nvPr>
            <p:ph type="body" idx="1"/>
          </p:nvPr>
        </p:nvSpPr>
        <p:spPr/>
        <p:txBody>
          <a:bodyPr/>
          <a:lstStyle/>
          <a:p>
            <a:r>
              <a:rPr lang="en-US" smtClean="0"/>
              <a:t>Hard preemption: When a high-priority tunnel competes for resources with a low-priority tunnel, the high-priority tunnel directly preempts resources of the low-priority tunnel without waiting. As a result, some traffic is lost.</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1301018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8" name="Rectangle 3"/>
          <p:cNvSpPr>
            <a:spLocks noGrp="1" noChangeArrowheads="1"/>
          </p:cNvSpPr>
          <p:nvPr>
            <p:ph type="body" idx="1"/>
          </p:nvPr>
        </p:nvSpPr>
        <p:spPr/>
        <p:txBody>
          <a:bodyPr/>
          <a:lstStyle/>
          <a:p>
            <a:r>
              <a:rPr lang="en-US" smtClean="0"/>
              <a:t>Soft preemption: The make-before-break mechanism applies. A CR-LSP with a higher priority has to wait until traffic over a lower-priority CR-LSP switches to another CR-LSP before the higher-priority CR-LSP preempts bandwidth assigned to the lower-priority CR-LSP.</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471777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6" name="Rectangle 3"/>
          <p:cNvSpPr>
            <a:spLocks noGrp="1" noChangeArrowheads="1"/>
          </p:cNvSpPr>
          <p:nvPr>
            <p:ph type="body" idx="1"/>
          </p:nvPr>
        </p:nvSpPr>
        <p:spPr/>
        <p:txBody>
          <a:bodyPr/>
          <a:lstStyle/>
          <a:p>
            <a:r>
              <a:rPr lang="en-US" smtClean="0"/>
              <a:t>In some special circumstances, TE tunnel re-optimization is not desired. MPLS TE provides the tunnel locking function. If this function is enabled for a tunnel, the tunnel cannot be re-optimized after being established.</a:t>
            </a:r>
          </a:p>
          <a:p>
            <a:r>
              <a:rPr lang="en-US" smtClean="0"/>
              <a:t>If the tunnel uses the fixed filter (FF) reservation style, tunnel re-optimization cannot be configured.</a:t>
            </a:r>
          </a:p>
          <a:p>
            <a:r>
              <a:rPr lang="en-US" smtClean="0"/>
              <a:t>Although re-optimization can be successfully configured for TE tunnels established over explicit paths, the configuration does not take effect.</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1072815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8" name="Rectangle 3"/>
          <p:cNvSpPr>
            <a:spLocks noGrp="1" noChangeArrowheads="1"/>
          </p:cNvSpPr>
          <p:nvPr>
            <p:ph type="body" idx="1"/>
          </p:nvPr>
        </p:nvSpPr>
        <p:spPr/>
        <p:txBody>
          <a:bodyPr/>
          <a:lstStyle/>
          <a:p>
            <a:r>
              <a:rPr lang="en-US" smtClean="0"/>
              <a:t>The SE mode is an important condition for implementing the make-before-break mechanism.</a:t>
            </a:r>
          </a:p>
          <a:p>
            <a:r>
              <a:rPr lang="en-US" smtClean="0"/>
              <a:t>In SE mode, bandwidth resources can be shared only in the same session.</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136017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032340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2" name="Rectangle 3"/>
          <p:cNvSpPr>
            <a:spLocks noGrp="1" noChangeArrowheads="1"/>
          </p:cNvSpPr>
          <p:nvPr>
            <p:ph type="body" idx="1"/>
          </p:nvPr>
        </p:nvSpPr>
        <p:spPr/>
        <p:txBody>
          <a:bodyPr/>
          <a:lstStyle/>
          <a:p>
            <a:r>
              <a:rPr lang="en-US" smtClean="0"/>
              <a:t>The maximum sampling bandwidth BW1 is obtained in the time range from T0 to T1, and a new LSP uses BW1 as the reserved bandwidth in the time range from T1 to T2.</a:t>
            </a:r>
          </a:p>
          <a:p>
            <a:r>
              <a:rPr lang="en-US" smtClean="0"/>
              <a:t>The maximum sampling bandwidth BW2 is obtained in the time range from T1 to T2, and a new LSP uses BW2 as the reserved bandwidth in the time range from T2 to T3.</a:t>
            </a:r>
          </a:p>
          <a:p>
            <a:r>
              <a:rPr lang="en-US" smtClean="0"/>
              <a:t>The maximum sampling bandwidth BW3 is obtained in the time range from T2 to T3, and a new LSP uses BW3 as the reserved bandwidth in the time range from T3 to T4.</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2846029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Rectangle 3"/>
          <p:cNvSpPr>
            <a:spLocks noGrp="1" noChangeArrowheads="1"/>
          </p:cNvSpPr>
          <p:nvPr>
            <p:ph type="body" idx="1"/>
          </p:nvPr>
        </p:nvSpPr>
        <p:spPr/>
        <p:txBody>
          <a:bodyPr/>
          <a:lstStyle/>
          <a:p>
            <a:r>
              <a:rPr lang="en-US" smtClean="0"/>
              <a:t>Unequal-cost load balancing supports EIGRP.</a:t>
            </a:r>
          </a:p>
          <a:p>
            <a:r>
              <a:rPr lang="en-US" smtClean="0"/>
              <a:t>Equal-cost load balancing supports the following routing protocols: OSPF and IS-IS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3577162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Rectangle 3"/>
          <p:cNvSpPr>
            <a:spLocks noGrp="1" noChangeArrowheads="1"/>
          </p:cNvSpPr>
          <p:nvPr>
            <p:ph type="body" idx="1"/>
          </p:nvPr>
        </p:nvSpPr>
        <p:spPr/>
        <p:txBody>
          <a:bodyPr/>
          <a:lstStyle/>
          <a:p>
            <a:r>
              <a:rPr lang="en-US" smtClean="0"/>
              <a:t>In most cases, the requirements differ from the actual situation. Therefore, after a TE tunnel is established, you need to monitor the traffic of the TE tunnel and adjust the reserved bandwidth of the tunnel in real time to ensure that network resources are properly used.</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7992908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dirty="0" smtClean="0">
                <a:latin typeface="Huawei Sans" panose="020C0503030203020204" pitchFamily="34" charset="0"/>
              </a:rPr>
              <a:t>ABC</a:t>
            </a:r>
            <a:endParaRPr dirty="0">
              <a:latin typeface="Huawei Sans" panose="020C0503030203020204" pitchFamily="34" charset="0"/>
            </a:endParaRPr>
          </a:p>
          <a:p>
            <a:r>
              <a:rPr dirty="0" smtClean="0">
                <a:latin typeface="Huawei Sans" panose="020C0503030203020204" pitchFamily="34" charset="0"/>
              </a:rPr>
              <a:t>ABCD</a:t>
            </a:r>
            <a:endParaRPr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5186415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When a CR-LSP is set up, you can manually specify the nodes that the CR-LSP must traverse or bypass. The path is called an explicit path in MPLS TE. </a:t>
            </a:r>
          </a:p>
          <a:p>
            <a:r>
              <a:rPr lang="en-US" smtClean="0"/>
              <a:t>For details about explicit paths, see the following sections.</a:t>
            </a:r>
            <a:endParaRPr lang="en-US" altLang="zh-CN" smtClean="0"/>
          </a:p>
          <a:p>
            <a:r>
              <a:rPr lang="en-US" smtClean="0"/>
              <a:t>If no explicit path is configured as shown in the preceding two figures, traffic is forwarded along the shortest path. If an explicit path is configured, traffic is forwarded along the configured path.</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1783480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08786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77395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As shown in the figure, a tunnel with 100 Mbit/s bandwidth is established. If the bandwidth of the tunnel needs to be increased as services grow but the bandwidth of the links over which the tunnel traverses is insufficient, links are re-selected to establish a tunnel.</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22536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As shown in the preceding figure, when a tunnel needs to be set up for high-priority services but link resources are insufficient, high-priority services will preempt tunnel resources of lower-priority services. In this case, lower-priority services search for other links and re-establish a tunnel.</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714513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Tunnel2 is the backup path of Tunnel1. When Tunnel1 fails, traffic is quickly switched to Tunnel2, implementing E2E protection.</a:t>
            </a:r>
            <a:endParaRPr lang="en-US" altLang="zh-CN" smtClean="0">
              <a:sym typeface="Huawei Sans" panose="020C0503030203020204" pitchFamily="34" charset="0"/>
            </a:endParaRPr>
          </a:p>
          <a:p>
            <a:pPr lvl="0"/>
            <a:r>
              <a:rPr lang="en-US" altLang="zh-CN" smtClean="0"/>
              <a:t>If a link or node fails, the tunnel ingress cannot immediately detect the failure. To ensure normal service transmission, fast reroute (FRR) can be used to rapidly switch traffic to Tunnel3. This allows traffic to be immediately switched away from the local failure point, ensuring traffic forwarding.</a:t>
            </a:r>
          </a:p>
          <a:p>
            <a:r>
              <a:rPr lang="en-US" altLang="zh-CN" smtClean="0"/>
              <a:t>Tunnel3 provides local protection for nodes. When an intermediate link or node fails, the ingress cannot immediately detect the failure. In this case, local protection can be used to ensure service continuity. After the ingress detects the failure, traffic is switched to Tunnel2 to implement E2E protection.</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02197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2" name="Rectangle 3"/>
          <p:cNvSpPr>
            <a:spLocks noGrp="1" noChangeArrowheads="1"/>
          </p:cNvSpPr>
          <p:nvPr>
            <p:ph type="body" idx="1"/>
          </p:nvPr>
        </p:nvSpPr>
        <p:spPr/>
        <p:txBody>
          <a:bodyPr/>
          <a:lstStyle/>
          <a:p>
            <a:r>
              <a:rPr lang="en-US" smtClean="0"/>
              <a:t>For details about the four components, see the following sections.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152390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6" name="Rectangle 3"/>
          <p:cNvSpPr>
            <a:spLocks noGrp="1" noChangeArrowheads="1"/>
          </p:cNvSpPr>
          <p:nvPr>
            <p:ph type="body" idx="1"/>
          </p:nvPr>
        </p:nvSpPr>
        <p:spPr/>
        <p:txBody>
          <a:bodyPr/>
          <a:lstStyle/>
          <a:p>
            <a:pPr lvl="0"/>
            <a:r>
              <a:rPr lang="en-US" smtClean="0"/>
              <a:t>Information advertisement component: advertises information such as constraints, bandwidth, and colors through OSPF-TE/IS-IS-TE, and generates a traffic engineering database (TEDB) on the ingress.</a:t>
            </a:r>
            <a:endParaRPr lang="en-US" altLang="zh-CN" smtClean="0">
              <a:sym typeface="Huawei Sans" panose="020C0503030203020204" pitchFamily="34" charset="0"/>
            </a:endParaRPr>
          </a:p>
          <a:p>
            <a:r>
              <a:rPr lang="en-US" altLang="zh-CN" smtClean="0"/>
              <a:t>Path computation component: The ingress uses CSPF to compute an optimal path based on the TEDB.</a:t>
            </a:r>
          </a:p>
          <a:p>
            <a:pPr lvl="0"/>
            <a:r>
              <a:rPr lang="en-US" altLang="zh-CN" smtClean="0"/>
              <a:t>Path establishment component: establishes CR-LSPs through RSVP-TE based on CSPF path computation results, and checks and reserves resources.</a:t>
            </a:r>
          </a:p>
          <a:p>
            <a:pPr lvl="0"/>
            <a:r>
              <a:rPr lang="en-US" smtClean="0"/>
              <a:t>Packet forwarding component: diverts traffic to an MPLS TE tunnel so that the tunnel forwards incoming traffic based on labels.</a:t>
            </a:r>
            <a:endParaRPr lang="en-US" altLang="zh-CN" dirty="0" smtClean="0">
              <a:sym typeface="Huawei Sans" panose="020C0503030203020204" pitchFamily="34" charset="0"/>
            </a:endParaRP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55154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637412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SRLG is mainly used in the networking where path protection and local protection are enabled. For details, see the section "MPLS TE Reliability."</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17181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398748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2" name="Rectangle 3"/>
          <p:cNvSpPr>
            <a:spLocks noGrp="1" noChangeArrowheads="1"/>
          </p:cNvSpPr>
          <p:nvPr>
            <p:ph type="body" idx="1"/>
          </p:nvPr>
        </p:nvSpPr>
        <p:spPr/>
        <p:txBody>
          <a:bodyPr/>
          <a:lstStyle/>
          <a:p>
            <a:pPr lvl="0"/>
            <a:r>
              <a:rPr lang="en-US" smtClean="0"/>
              <a:t>LSAs/LSPs are link-state information advertised by OSPF/IS-IS, including interface IP addresses, link types, and link costs.</a:t>
            </a:r>
            <a:endParaRPr lang="en-US" altLang="zh-CN" smtClean="0">
              <a:sym typeface="Huawei Sans" panose="020C0503030203020204" pitchFamily="34" charset="0"/>
            </a:endParaRP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7883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2" name="Rectangle 3"/>
          <p:cNvSpPr>
            <a:spLocks noGrp="1" noChangeArrowheads="1"/>
          </p:cNvSpPr>
          <p:nvPr>
            <p:ph type="body" idx="1"/>
          </p:nvPr>
        </p:nvSpPr>
        <p:spPr/>
        <p:txBody>
          <a:bodyPr/>
          <a:lstStyle/>
          <a:p>
            <a:pPr lvl="0"/>
            <a:r>
              <a:rPr lang="en-US" smtClean="0"/>
              <a:t>In this scenario, traffic is forwarded in forwarding adjacency mode. If traffic is forwarded in forwarding shortcut mode, the path remains as R1 -&gt; R2 -&gt; R4 -&gt; R5. For details, see TE traffic forwarding.</a:t>
            </a:r>
            <a:endParaRPr lang="en-US" altLang="zh-CN" smtClean="0"/>
          </a:p>
          <a:p>
            <a:r>
              <a:rPr lang="en-US" smtClean="0"/>
              <a:t>By default, the IGP metric is used. Once the TE metric is enabled, the IGP metric becomes invalid.</a:t>
            </a:r>
          </a:p>
          <a:p>
            <a:r>
              <a:rPr lang="en-US" smtClean="0"/>
              <a:t>If the TE metric is configured on the ingress of a tunnel, only path selection policies of the local tunnel is affected.</a:t>
            </a:r>
          </a:p>
          <a:p>
            <a:pPr lvl="0"/>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402011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989930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0" name="Rectangle 3"/>
          <p:cNvSpPr>
            <a:spLocks noGrp="1" noChangeArrowheads="1"/>
          </p:cNvSpPr>
          <p:nvPr>
            <p:ph type="body" idx="1"/>
          </p:nvPr>
        </p:nvSpPr>
        <p:spPr/>
        <p:txBody>
          <a:bodyPr/>
          <a:lstStyle/>
          <a:p>
            <a:pPr lvl="0"/>
            <a:r>
              <a:rPr lang="en-US" smtClean="0"/>
              <a:t>The command output shows that CT bandwidth is the reserved bandwidth set for a tunnel, and the maximum reservable bandwidth and BC bandwidth are the maximum link bandwidth that a tunnel can use.</a:t>
            </a:r>
            <a:endParaRPr lang="en-US" altLang="zh-CN" smtClean="0"/>
          </a:p>
          <a:p>
            <a:pPr lvl="1"/>
            <a:endParaRPr lang="en-US" altLang="zh-CN" smtClean="0"/>
          </a:p>
          <a:p>
            <a:pPr lvl="1"/>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322818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8" name="Rectangle 3"/>
          <p:cNvSpPr>
            <a:spLocks noGrp="1" noChangeArrowheads="1"/>
          </p:cNvSpPr>
          <p:nvPr>
            <p:ph type="body" idx="1"/>
          </p:nvPr>
        </p:nvSpPr>
        <p:spPr/>
        <p:txBody>
          <a:bodyPr/>
          <a:lstStyle/>
          <a:p>
            <a:r>
              <a:rPr lang="en-US" smtClean="0"/>
              <a:t>Administrative group attribute: also called the color attribute of a link, is used to mark links with different colors. During route selection, paths can be selected based on colors. Administrative group information is advertised along with IGP-TE flooding information.</a:t>
            </a:r>
            <a:endParaRPr lang="en-US" altLang="zh-CN" smtClean="0"/>
          </a:p>
          <a:p>
            <a:pPr lvl="0"/>
            <a:r>
              <a:rPr lang="en-US" smtClean="0"/>
              <a:t>Each bit of an administrative group can be set or not set. Network administrators can associate an administrative group bit with any required meaning, for example:</a:t>
            </a:r>
            <a:endParaRPr lang="en-US" altLang="zh-CN" smtClean="0"/>
          </a:p>
          <a:p>
            <a:pPr lvl="1"/>
            <a:r>
              <a:rPr lang="en-US" smtClean="0"/>
              <a:t>Link bandwidth or performance (such as delay).</a:t>
            </a:r>
            <a:endParaRPr lang="en-US" altLang="zh-CN" smtClean="0"/>
          </a:p>
          <a:p>
            <a:pPr lvl="1"/>
            <a:r>
              <a:rPr lang="en-US" smtClean="0"/>
              <a:t>Link function or attribute for management purposes. (For example, it can identify that an MPLS TE tunnel passes through a link or multicast services are transmitted over a link.)</a:t>
            </a:r>
            <a:endParaRPr lang="en-US" altLang="zh-CN" smtClean="0"/>
          </a:p>
          <a:p>
            <a:pPr lvl="1"/>
            <a:endParaRPr lang="en-US" altLang="zh-CN" smtClean="0"/>
          </a:p>
          <a:p>
            <a:pPr lvl="1"/>
            <a:endParaRPr lang="en-US" altLang="zh-CN" smtClean="0"/>
          </a:p>
          <a:p>
            <a:endParaRPr lang="en-US" altLang="zh-CN" smtClean="0"/>
          </a:p>
          <a:p>
            <a:endParaRPr lang="en-US" altLang="zh-CN" smtClean="0"/>
          </a:p>
          <a:p>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926579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8" name="Rectangle 3"/>
          <p:cNvSpPr>
            <a:spLocks noGrp="1" noChangeArrowheads="1"/>
          </p:cNvSpPr>
          <p:nvPr>
            <p:ph type="body" idx="1"/>
          </p:nvPr>
        </p:nvSpPr>
        <p:spPr/>
        <p:txBody>
          <a:bodyPr/>
          <a:lstStyle/>
          <a:p>
            <a:endParaRPr lang="en-US" altLang="zh-CN" smtClean="0"/>
          </a:p>
          <a:p>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730516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80571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8" name="Rectangle 3"/>
          <p:cNvSpPr>
            <a:spLocks noGrp="1" noChangeArrowheads="1"/>
          </p:cNvSpPr>
          <p:nvPr>
            <p:ph type="body" idx="1"/>
          </p:nvPr>
        </p:nvSpPr>
        <p:spPr/>
        <p:txBody>
          <a:bodyPr/>
          <a:lstStyle/>
          <a:p>
            <a:pPr lvl="0"/>
            <a:r>
              <a:rPr lang="en-US" altLang="zh-CN" smtClean="0"/>
              <a:t>For Tunnel1, the affinity attribute is 10101 and the mask is 11011. Therefore, the first two bits and last two bits of the affinity attribute are compared with those of the administrative group attribute. Therefore, the second and fourth bits of the administrative group attribute of the link selected by the tunnel must be 0. At least one of the first and fifth bits must be 1.</a:t>
            </a:r>
          </a:p>
          <a:p>
            <a:pPr lvl="0"/>
            <a:r>
              <a:rPr lang="en-US" altLang="zh-CN" smtClean="0"/>
              <a:t>For Tunnel2, the affinity attribute is 10011 and the mask is 11101. Therefore, the first three bits and last one bit of the affinity attribute are compared with those of the administrative group. The second and third bits of the administrative group attribute of the link selected by the tunnel must be 0. At least one of the first and fifth bits must be 1.</a:t>
            </a:r>
          </a:p>
          <a:p>
            <a:r>
              <a:rPr lang="en-US" altLang="zh-CN" smtClean="0"/>
              <a:t>For tunnels established in different directions, the system compares the affinity attribute of the tunnel with the link administrative group attribute configured on the outbound interface of the device along the tunnel path. Therefore, to establish a tunnel from R3 to R1, you need to reconfigure the administrative group attribute on the outbound interfaces of R3 and R2.</a:t>
            </a:r>
          </a:p>
          <a:p>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354544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2" name="Rectangle 3"/>
          <p:cNvSpPr>
            <a:spLocks noGrp="1" noChangeArrowheads="1"/>
          </p:cNvSpPr>
          <p:nvPr>
            <p:ph type="body" idx="1"/>
          </p:nvPr>
        </p:nvSpPr>
        <p:spPr/>
        <p:txBody>
          <a:bodyPr/>
          <a:lstStyle/>
          <a:p>
            <a:r>
              <a:rPr lang="en-US" smtClean="0"/>
              <a:t>IS-IS metrics are classified into the following types:</a:t>
            </a:r>
          </a:p>
          <a:p>
            <a:pPr lvl="1"/>
            <a:r>
              <a:rPr lang="en-US" smtClean="0"/>
              <a:t>Narrow metric: 6 bits. The link metric ranges from 0 to 63.</a:t>
            </a:r>
          </a:p>
          <a:p>
            <a:pPr lvl="1"/>
            <a:r>
              <a:rPr lang="en-US" smtClean="0"/>
              <a:t>Wide metric: extended from 6 bits to 24 bits. The link metric ranges from 0 to 1677214.</a:t>
            </a:r>
          </a:p>
          <a:p>
            <a:r>
              <a:rPr lang="en-US" smtClean="0"/>
              <a:t>The narrow metric supports only 64 vector values, difficult to meet TE requirements on large networks.</a:t>
            </a:r>
          </a:p>
          <a:p>
            <a:r>
              <a:rPr lang="en-US" smtClean="0"/>
              <a:t>To use IS-IS TE, the wide metric must be supported first. The wide metric is not necessarily related to MPLS TE, but it can enhance the scalability of MPLS TE. During the transition from the narrow metric to the wide metric of an IS-IS network, the compatibility between the metrics needs to be considered.</a:t>
            </a:r>
            <a:endParaRPr lang="en-US" altLang="zh-CN" smtClean="0">
              <a:sym typeface="Huawei Sans" panose="020C0503030203020204" pitchFamily="34" charset="0"/>
            </a:endParaRPr>
          </a:p>
          <a:p>
            <a:pPr lvl="0"/>
            <a:r>
              <a:rPr lang="en-US" smtClean="0"/>
              <a:t>The Type 135 TLV of the wide metric is sometimes called the IP-Extended TLV. You can run the cost-style { wide | compatible | wide-compatible } command to set the metric style. By default, the cost type of IS-IS routes is narrow.</a:t>
            </a:r>
          </a:p>
          <a:p>
            <a:endParaRPr lang="en-US" altLang="zh-CN" smtClean="0">
              <a:sym typeface="Huawei Sans" panose="020C0503030203020204" pitchFamily="34" charset="0"/>
            </a:endParaRPr>
          </a:p>
          <a:p>
            <a:endParaRPr lang="en-US" altLang="zh-CN" smtClean="0">
              <a:sym typeface="Huawei Sans" panose="020C0503030203020204" pitchFamily="34" charset="0"/>
            </a:endParaRP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467057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0" name="Rectangle 3"/>
          <p:cNvSpPr>
            <a:spLocks noGrp="1" noChangeArrowheads="1"/>
          </p:cNvSpPr>
          <p:nvPr>
            <p:ph type="body" idx="1"/>
          </p:nvPr>
        </p:nvSpPr>
        <p:spPr/>
        <p:txBody>
          <a:bodyPr/>
          <a:lstStyle/>
          <a:p>
            <a:r>
              <a:rPr lang="en-US" dirty="0" smtClean="0"/>
              <a:t>When the link bandwidth changes, bandwidth information flooding is performed as follows:</a:t>
            </a:r>
            <a:endParaRPr lang="en-US" altLang="zh-CN" dirty="0" smtClean="0"/>
          </a:p>
          <a:p>
            <a:pPr lvl="1"/>
            <a:r>
              <a:rPr lang="en-US" dirty="0" smtClean="0"/>
              <a:t>If either of the preceding conditions is met, an IGP floods link bandwidth information, and CSPF updates the TEDB.</a:t>
            </a:r>
            <a:endParaRPr lang="en-US" altLang="zh-CN" dirty="0" smtClean="0"/>
          </a:p>
          <a:p>
            <a:pPr lvl="1"/>
            <a:r>
              <a:rPr lang="en-US" dirty="0" smtClean="0"/>
              <a:t>For example, the remaining bandwidth of a link is 200 Mbit/s. If 100 TE tunnels with 2 Mbit/s bandwidth are established on the link and the flooding threshold is set to 10%, bandwidth information is not flooded when tunnels 1 to 9 are established. The bandwidth information (20 Mbit/s in total) of tunnels 1 to 10 is flooded only when tunnel 10 is established. The available bandwidth is 180 Mbit/s. According to the configured flooding threshold, the allowed bandwidth is 18 Mbit/s when the second batch of tunnels are established. Therefore, bandwidth information is not flooded when tunnels 11 to 18 are established. The bandwidth information is flooded only when tunnel 19 is established. The process repeats until tunnel 100 is established.</a:t>
            </a:r>
          </a:p>
          <a:p>
            <a:endParaRPr lang="en-US" altLang="zh-CN" dirty="0" smtClean="0"/>
          </a:p>
          <a:p>
            <a:endParaRPr lang="en-US" altLang="zh-CN" dirty="0"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49443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0735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77170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4" name="Rectangle 3"/>
          <p:cNvSpPr>
            <a:spLocks noGrp="1" noChangeArrowheads="1"/>
          </p:cNvSpPr>
          <p:nvPr>
            <p:ph type="body" idx="1"/>
          </p:nvPr>
        </p:nvSpPr>
        <p:spPr/>
        <p:txBody>
          <a:bodyPr/>
          <a:lstStyle/>
          <a:p>
            <a:r>
              <a:rPr lang="en-US" smtClean="0"/>
              <a:t>Color indicates the administrative group attribute of a link.</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238766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04069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4" name="Rectangle 3"/>
          <p:cNvSpPr>
            <a:spLocks noGrp="1" noChangeArrowheads="1"/>
          </p:cNvSpPr>
          <p:nvPr>
            <p:ph type="body" idx="1"/>
          </p:nvPr>
        </p:nvSpPr>
        <p:spPr/>
        <p:txBody>
          <a:bodyPr/>
          <a:lstStyle/>
          <a:p>
            <a:r>
              <a:rPr lang="en-US" dirty="0" smtClean="0"/>
              <a:t>CSPF is an improved shortest path first algorithm that takes certain constraints into consideration when computing the shortest path to a node. Based on the resource availability and whether the selected part violates user policy constraints, CSPF deletes the nodes and links that do not meet the constraints from the current topology, and then uses the SPF algorithm to compute the shortest path that meets the constraints, including a group of LSR addresses.</a:t>
            </a:r>
            <a:endParaRPr lang="en-US" altLang="zh-CN" dirty="0" smtClean="0"/>
          </a:p>
          <a:p>
            <a:pPr lvl="0"/>
            <a:r>
              <a:rPr lang="en-US" altLang="zh-CN" dirty="0" smtClean="0"/>
              <a:t>The next hop calculated by the SPF algorithm of IS-IS or OSPF is the direct next hop. Each router needs to run the SPF algorithm. The result of CSPF computation is a constraint-compliant explicit route. CSPF computation is usually performed only on the ingress of a to-be-established CR-LSP (ingress of a TE tunnel). On the ingress of a TE tunnel, the route calculated by CSPF provides a logical outbound interface to the destination. Traffic enters a CR-LSP through this logical outbound interface, and this CR-LSP is called a TE tunnel.</a:t>
            </a:r>
          </a:p>
          <a:p>
            <a:pPr lvl="0"/>
            <a:r>
              <a:rPr lang="en-US" altLang="zh-CN" dirty="0" smtClean="0"/>
              <a:t>The MPLS signaling protocol transmits the explicit path calculated by CSPF to downstream nodes in signaling messages. Then, a TE tunnel is set up along the LSRs on the path. After a TE tunnel is successfully set up, the ingress of the TE tunnel adds an MPLS label to each IP packet that needs to enter the TE tunnel. The IP packets are then forwarded along the MPLS TE tunnel until they reach the egress of the TE tunnel.</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409221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23349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30" name="Rectangle 3"/>
          <p:cNvSpPr>
            <a:spLocks noGrp="1" noChangeArrowheads="1"/>
          </p:cNvSpPr>
          <p:nvPr>
            <p:ph type="body" idx="1"/>
          </p:nvPr>
        </p:nvSpPr>
        <p:spPr/>
        <p:txBody>
          <a:bodyPr/>
          <a:lstStyle/>
          <a:p>
            <a:pPr lvl="0"/>
            <a:r>
              <a:rPr lang="en-US" altLang="zh-CN" smtClean="0"/>
              <a:t>A link is selected based on a bandwidth ratio using the tie-breaking mechanism. If the ratios are the same (for example, no reservable bandwidth is available or the bandwidth usage is the same), the first discovered link is used regardless of whether least-fill or most-fill is configured.</a:t>
            </a:r>
          </a:p>
          <a:p>
            <a:endParaRPr lang="en-US" smtClean="0"/>
          </a:p>
          <a:p>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492049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4" name="Rectangle 3"/>
          <p:cNvSpPr>
            <a:spLocks noGrp="1" noChangeArrowheads="1"/>
          </p:cNvSpPr>
          <p:nvPr>
            <p:ph type="body" idx="1"/>
          </p:nvPr>
        </p:nvSpPr>
        <p:spPr/>
        <p:txBody>
          <a:bodyPr/>
          <a:lstStyle/>
          <a:p>
            <a:r>
              <a:rPr lang="en-US" smtClean="0"/>
              <a:t>For paths R1, R4, R5, and R6, the ratio of used bandwidth to the maximum reservable bandwidth is 3:4.</a:t>
            </a:r>
            <a:endParaRPr lang="en-US" altLang="zh-CN" smtClean="0"/>
          </a:p>
          <a:p>
            <a:pPr lvl="0"/>
            <a:r>
              <a:rPr lang="en-US" smtClean="0"/>
              <a:t>For paths R1, R2, R3, and R6, the ratio of used bandwidth to the maximum reservable bandwidth is 1:2.</a:t>
            </a:r>
            <a:endParaRPr lang="en-US" altLang="zh-CN" smtClean="0"/>
          </a:p>
          <a:p>
            <a:r>
              <a:rPr lang="en-US" smtClean="0"/>
              <a:t>Therefore, when the most-fill mode is configured, the paths R1, R4, R5, and R6 are selected. When the least-fill mode is configured, the paths R1, R2, R3, and R6 are selected.</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921400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14963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6" name="Rectangle 3"/>
          <p:cNvSpPr>
            <a:spLocks noGrp="1" noChangeArrowheads="1"/>
          </p:cNvSpPr>
          <p:nvPr>
            <p:ph type="body" idx="1"/>
          </p:nvPr>
        </p:nvSpPr>
        <p:spPr/>
        <p:txBody>
          <a:bodyPr/>
          <a:lstStyle/>
          <a:p>
            <a:r>
              <a:rPr lang="en-US" smtClean="0"/>
              <a:t>ERO: indicates the explicit route object. It is mainly used to indicate explicit path information.</a:t>
            </a:r>
            <a:endParaRPr lang="en-US" altLang="zh-CN" smtClean="0"/>
          </a:p>
          <a:p>
            <a:pPr lvl="0"/>
            <a:r>
              <a:rPr lang="en-US" altLang="zh-CN" smtClean="0"/>
              <a:t>In the example, "R2 strict" indicates that the CR-LSP must pass through R2 and the previous hop of R2 is Ingress R1. "R5 strict" indicates that the CR-LSP must pass through R5 and the previous hop of R5 is R3.</a:t>
            </a:r>
          </a:p>
          <a:p>
            <a:pPr lvl="0"/>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648242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70" name="Rectangle 3"/>
          <p:cNvSpPr>
            <a:spLocks noGrp="1" noChangeArrowheads="1"/>
          </p:cNvSpPr>
          <p:nvPr>
            <p:ph type="body" idx="1"/>
          </p:nvPr>
        </p:nvSpPr>
        <p:spPr/>
        <p:txBody>
          <a:bodyPr/>
          <a:lstStyle/>
          <a:p>
            <a:r>
              <a:rPr lang="en-US" smtClean="0"/>
              <a:t>In the example, "R4 loose" indicates that the CR-LSP must pass through R4, but other nodes can exist between R4 and Ingress R1.</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35153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27164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6" name="Rectangle 3"/>
          <p:cNvSpPr>
            <a:spLocks noGrp="1" noChangeArrowheads="1"/>
          </p:cNvSpPr>
          <p:nvPr>
            <p:ph type="body" idx="1"/>
          </p:nvPr>
        </p:nvSpPr>
        <p:spPr/>
        <p:txBody>
          <a:bodyPr/>
          <a:lstStyle/>
          <a:p>
            <a:r>
              <a:rPr lang="en-US" altLang="zh-CN" smtClean="0"/>
              <a:t>In the example, "R2 strict" indicates that the CR-LSP must pass through R2 and the previous hop of R2 is Ingress R1. "R6 strict" indicates that the CR-LSP must pass through R6 and the previous hop of R6 is R5.</a:t>
            </a:r>
          </a:p>
          <a:p>
            <a:r>
              <a:rPr lang="en-US" altLang="zh-CN" smtClean="0"/>
              <a:t>"R5 loose" indicates that the CR-LSP must pass through R5, but a router can be deployed between R5 and Ingress R1, which do not need to be directly connected.</a:t>
            </a:r>
          </a:p>
          <a:p>
            <a:r>
              <a:rPr lang="en-US" altLang="zh-CN" smtClean="0"/>
              <a:t>Therefore, the CR-LSP path can be R1 -&gt; R2 -&gt; R3 -&gt; R5 -&gt; R6. It can also be R1 -&gt; R2 -&gt; R4 -&gt; R5 -&gt; R6.</a:t>
            </a:r>
          </a:p>
          <a:p>
            <a:pPr lvl="0"/>
            <a:endParaRPr lang="en-US" altLang="zh-CN" smtClean="0"/>
          </a:p>
          <a:p>
            <a:pPr lvl="0"/>
            <a:endParaRPr lang="en-US" altLang="zh-CN" smtClean="0"/>
          </a:p>
          <a:p>
            <a:pPr lvl="0"/>
            <a:endParaRPr lang="en-US" altLang="zh-CN" smtClean="0"/>
          </a:p>
          <a:p>
            <a:pPr lvl="0"/>
            <a:endParaRPr lang="en-US" altLang="zh-CN" smtClean="0"/>
          </a:p>
          <a:p>
            <a:pPr lvl="0"/>
            <a:endParaRPr lang="en-US" altLang="zh-CN" smtClean="0"/>
          </a:p>
          <a:p>
            <a:pPr lvl="0"/>
            <a:endParaRPr lang="en-US" altLang="zh-CN"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018373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672908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Rectangle 3"/>
          <p:cNvSpPr>
            <a:spLocks noGrp="1" noChangeArrowheads="1"/>
          </p:cNvSpPr>
          <p:nvPr>
            <p:ph type="body" idx="1"/>
          </p:nvPr>
        </p:nvSpPr>
        <p:spPr/>
        <p:txBody>
          <a:bodyPr/>
          <a:lstStyle/>
          <a:p>
            <a:r>
              <a:rPr lang="en-US" smtClean="0"/>
              <a:t>Currently, RSVP-TE is mainly used as the signaling protocol for MPLS TE, and CR-LDP is seldom used.</a:t>
            </a:r>
            <a:endParaRPr lang="en-US" altLang="zh-CN" smtClean="0"/>
          </a:p>
          <a:p>
            <a:r>
              <a:rPr lang="en-US" smtClean="0"/>
              <a:t>As shown in the preceding figure, R1, R2, and R3 use RSVP-TE as the signaling protocol to distribute labels and set up CR-LSPs.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30097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6" name="Rectangle 3"/>
          <p:cNvSpPr>
            <a:spLocks noGrp="1" noChangeArrowheads="1"/>
          </p:cNvSpPr>
          <p:nvPr>
            <p:ph type="body" idx="1"/>
          </p:nvPr>
        </p:nvSpPr>
        <p:spPr/>
        <p:txBody>
          <a:bodyPr/>
          <a:lstStyle/>
          <a:p>
            <a:r>
              <a:rPr lang="en-US" smtClean="0"/>
              <a:t>A soft state is a resource reservation state that a node maintains by periodically updating RSVP messages.</a:t>
            </a:r>
            <a:endParaRPr lang="en-US" altLang="zh-CN" smtClean="0"/>
          </a:p>
          <a:p>
            <a:r>
              <a:rPr lang="en-US" smtClean="0"/>
              <a:t>Main RSVP-TE messages are described as follows:</a:t>
            </a:r>
            <a:endParaRPr lang="en-US" altLang="zh-CN" smtClean="0"/>
          </a:p>
          <a:p>
            <a:pPr lvl="1"/>
            <a:r>
              <a:rPr lang="en-US" smtClean="0"/>
              <a:t>Path message: used to request downstream nodes to distribute labels for a path. A Path message records the path information at each hop of a path and is used to establish a path state block (PSB) at a hop.</a:t>
            </a:r>
          </a:p>
          <a:p>
            <a:pPr lvl="1"/>
            <a:r>
              <a:rPr lang="en-US" altLang="zh-CN" smtClean="0"/>
              <a:t>A Resv message carries the resource reservation information required by a sender and is sent in the reverse direction of data flows. The Resv message is used by each node on a path to establish a reservation state block (RSB) and record information about distributed labels.</a:t>
            </a:r>
          </a:p>
          <a:p>
            <a:pPr lvl="1"/>
            <a:r>
              <a:rPr lang="en-US" smtClean="0"/>
              <a:t>PathErr message: sent upstream by an RSVP node if an error occurs during the processing of a Path message. A PathErr message is forwarded upstream by each transit node until it arrives at the ingress.</a:t>
            </a:r>
          </a:p>
          <a:p>
            <a:pPr lvl="1"/>
            <a:r>
              <a:rPr lang="en-US" smtClean="0"/>
              <a:t>ResvErr message: sent downstream by an RSVP node if an error occurs during the processing of a Path message. A ResvErr message is forwarded downstream by each transit node until it arrives at the egress.</a:t>
            </a:r>
          </a:p>
          <a:p>
            <a:pPr lvl="1"/>
            <a:r>
              <a:rPr lang="en-US" altLang="zh-CN" smtClean="0"/>
              <a:t>ResvTear message: sent upstream by the egress to delete the reserved local resources assigned to a path. </a:t>
            </a:r>
          </a:p>
          <a:p>
            <a:pPr lvl="1"/>
            <a:r>
              <a:rPr lang="en-US" smtClean="0"/>
              <a:t>ResvTear message: sent upstream by the egress to delete the local reserved resources assigned to a path. After receiving the ResvTear message, the ingress sends a PathTear message to the egress.</a:t>
            </a:r>
          </a:p>
          <a:p>
            <a:pPr lvl="1"/>
            <a:endParaRPr lang="en-US" altLang="zh-CN" smtClean="0"/>
          </a:p>
          <a:p>
            <a:pPr lvl="1"/>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382823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2" name="Rectangle 3"/>
          <p:cNvSpPr>
            <a:spLocks noGrp="1" noChangeArrowheads="1"/>
          </p:cNvSpPr>
          <p:nvPr>
            <p:ph type="body" idx="1"/>
          </p:nvPr>
        </p:nvSpPr>
        <p:spPr/>
        <p:txBody>
          <a:bodyPr/>
          <a:lstStyle/>
          <a:p>
            <a:pPr lvl="0"/>
            <a:r>
              <a:rPr lang="en-US" smtClean="0"/>
              <a:t>RSVP is a soft-state signaling protocol used to reserve network resources periodically.</a:t>
            </a:r>
            <a:endParaRPr lang="en-US" altLang="zh-CN" smtClean="0"/>
          </a:p>
          <a:p>
            <a:pPr lvl="0"/>
            <a:r>
              <a:rPr lang="en-US" smtClean="0"/>
              <a:t>As shown in the preceding figure, R1 sends a Path message downstream to apply for resource reservation. After receiving the message, R2 forwards the Path message downstream until the tunnel egress (R3) receives the message. R3 then generates an Resv message based on the Path message and sends the Resv message upstream until the ingress receives the Resv message while completing resource reservation on the link.</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891523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Rectangle 3"/>
          <p:cNvSpPr>
            <a:spLocks noGrp="1" noChangeArrowheads="1"/>
          </p:cNvSpPr>
          <p:nvPr>
            <p:ph type="body" idx="1"/>
          </p:nvPr>
        </p:nvSpPr>
        <p:spPr/>
        <p:txBody>
          <a:bodyPr/>
          <a:lstStyle/>
          <a:p>
            <a:r>
              <a:rPr lang="en-US" smtClean="0"/>
              <a:t>Detailed extended functions will be described in subsequent courses.</a:t>
            </a:r>
          </a:p>
          <a:p>
            <a:r>
              <a:rPr lang="en-US" smtClean="0"/>
              <a:t>The basic principle of MBB is as follows: A new CR-LSP is established first. After all traffic is switched to this CR-LSP, the original CR-LSP is torn down to ensure the forwarding of service traffic.</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823642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599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94181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0" name="Rectangle 3"/>
          <p:cNvSpPr>
            <a:spLocks noGrp="1" noChangeArrowheads="1"/>
          </p:cNvSpPr>
          <p:nvPr>
            <p:ph type="body" idx="1"/>
          </p:nvPr>
        </p:nvSpPr>
        <p:spPr/>
        <p:txBody>
          <a:bodyPr/>
          <a:lstStyle/>
          <a:p>
            <a:r>
              <a:rPr dirty="0">
                <a:latin typeface="Huawei Sans" panose="020C0503030203020204" pitchFamily="34" charset="0"/>
              </a:rPr>
              <a:t>Note that an MPLS TE tunnel is unidirectional. When bidirectional mutual access services exist, two </a:t>
            </a:r>
            <a:r>
              <a:rPr dirty="0" smtClean="0">
                <a:latin typeface="Huawei Sans" panose="020C0503030203020204" pitchFamily="34" charset="0"/>
              </a:rPr>
              <a:t>CR-LSPs </a:t>
            </a:r>
            <a:r>
              <a:rPr dirty="0">
                <a:latin typeface="Huawei Sans" panose="020C0503030203020204" pitchFamily="34" charset="0"/>
              </a:rPr>
              <a:t>in opposite directions need to be established to forward traffic.</a:t>
            </a:r>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053470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5632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08658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3"/>
          <p:cNvSpPr>
            <a:spLocks noGrp="1" noChangeArrowheads="1"/>
          </p:cNvSpPr>
          <p:nvPr>
            <p:ph type="body" idx="1"/>
          </p:nvPr>
        </p:nvSpPr>
        <p:spPr/>
        <p:txBody>
          <a:bodyPr/>
          <a:lstStyle/>
          <a:p>
            <a:pPr lvl="0"/>
            <a:r>
              <a:rPr lang="en-US" smtClean="0"/>
              <a:t>Tunnel Addr: destination address of a tunnel.</a:t>
            </a:r>
            <a:endParaRPr lang="en-US" altLang="zh-CN" smtClean="0"/>
          </a:p>
          <a:p>
            <a:pPr lvl="0"/>
            <a:r>
              <a:rPr lang="en-US" smtClean="0"/>
              <a:t>Tunnel ExtID: extended ID of a tunnel.</a:t>
            </a:r>
            <a:endParaRPr lang="en-US" altLang="zh-CN" smtClean="0"/>
          </a:p>
          <a:p>
            <a:pPr lvl="0"/>
            <a:r>
              <a:rPr lang="en-US" smtClean="0"/>
              <a:t>Exist time: length of time since the PSB information was generated.</a:t>
            </a:r>
            <a:endParaRPr lang="en-US" altLang="zh-CN" smtClean="0"/>
          </a:p>
          <a:p>
            <a:pPr lvl="0"/>
            <a:r>
              <a:rPr lang="en-US" smtClean="0"/>
              <a:t>Ingress LSR ID: ID of the ingress.</a:t>
            </a:r>
            <a:endParaRPr lang="en-US" altLang="zh-CN" smtClean="0"/>
          </a:p>
          <a:p>
            <a:pPr lvl="0"/>
            <a:r>
              <a:rPr lang="en-US" smtClean="0"/>
              <a:t>Local LSP ID: ID of the local CR-LSP.</a:t>
            </a:r>
            <a:endParaRPr lang="en-US" altLang="zh-CN" smtClean="0"/>
          </a:p>
          <a:p>
            <a:pPr lvl="0"/>
            <a:r>
              <a:rPr lang="en-US" smtClean="0"/>
              <a:t>Session Attribute: attributes of an RSVP session.</a:t>
            </a:r>
            <a:endParaRPr lang="en-US" altLang="zh-CN" smtClean="0"/>
          </a:p>
          <a:p>
            <a:pPr lvl="0"/>
            <a:r>
              <a:rPr lang="en-US" smtClean="0"/>
              <a:t>SetupPrio: session setup priority.</a:t>
            </a:r>
            <a:endParaRPr lang="en-US" altLang="zh-CN" smtClean="0"/>
          </a:p>
          <a:p>
            <a:pPr lvl="0"/>
            <a:r>
              <a:rPr lang="en-US" smtClean="0"/>
              <a:t>HoldPrio: session hold priority.</a:t>
            </a:r>
            <a:endParaRPr lang="en-US" altLang="zh-CN" smtClean="0"/>
          </a:p>
          <a:p>
            <a:pPr lvl="0"/>
            <a:r>
              <a:rPr lang="en-US" smtClean="0"/>
              <a:t>SessionAttrib: RSVP session attribute.</a:t>
            </a:r>
            <a:endParaRPr lang="en-US" altLang="zh-CN" smtClean="0">
              <a:sym typeface="Huawei Sans" panose="020C0503030203020204" pitchFamily="34" charset="0"/>
            </a:endParaRPr>
          </a:p>
          <a:p>
            <a:pPr lvl="1"/>
            <a:r>
              <a:rPr lang="en-US" smtClean="0"/>
              <a:t>SE Style desired: The expected resource reservation style is shared explicit (SE).</a:t>
            </a:r>
          </a:p>
          <a:p>
            <a:pPr lvl="1"/>
            <a:r>
              <a:rPr lang="en-US" smtClean="0"/>
              <a:t>FF Style desired: The expected resource reservation style is fixed filter (FF).</a:t>
            </a:r>
          </a:p>
          <a:p>
            <a:pPr lvl="1"/>
            <a:r>
              <a:rPr lang="en-US" smtClean="0"/>
              <a:t>Label Record: enables the label record function when exchanging Path and Resv messages.</a:t>
            </a:r>
          </a:p>
          <a:p>
            <a:pPr lvl="1"/>
            <a:r>
              <a:rPr lang="en-US" smtClean="0"/>
              <a:t>Local Protection desired: provides CR-LSPs with FRR protection.</a:t>
            </a:r>
          </a:p>
          <a:p>
            <a:pPr lvl="1"/>
            <a:r>
              <a:rPr lang="en-US" smtClean="0"/>
              <a:t>Node Protection desired: provides CR-LSPs with node protection.</a:t>
            </a:r>
          </a:p>
          <a:p>
            <a:pPr lvl="1"/>
            <a:r>
              <a:rPr lang="en-US" smtClean="0"/>
              <a:t>Bandwidth Protection desired: provides LSPs with bandwidth protection.</a:t>
            </a:r>
          </a:p>
          <a:p>
            <a:pPr lvl="1"/>
            <a:r>
              <a:rPr lang="en-US" altLang="zh-CN" smtClean="0"/>
              <a:t>Path Re-evaluation desired: Path re-evaluation is required for the CR-LSP.</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327684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5418958"/>
          </a:xfrm>
        </p:spPr>
        <p:txBody>
          <a:bodyPr/>
          <a:lstStyle/>
          <a:p>
            <a:pPr lvl="0"/>
            <a:r>
              <a:rPr lang="en-US" dirty="0" smtClean="0"/>
              <a:t>ERO Information: explicit route object (ERO).</a:t>
            </a:r>
            <a:endParaRPr lang="en-US" altLang="zh-CN" dirty="0" smtClean="0">
              <a:sym typeface="Huawei Sans" panose="020C0503030203020204" pitchFamily="34" charset="0"/>
            </a:endParaRPr>
          </a:p>
          <a:p>
            <a:pPr lvl="1"/>
            <a:r>
              <a:rPr lang="en-US" dirty="0" smtClean="0"/>
              <a:t>SE Style desired: The expected resource reservation style is SE.</a:t>
            </a:r>
            <a:endParaRPr lang="en-US" altLang="zh-CN" dirty="0" smtClean="0"/>
          </a:p>
          <a:p>
            <a:pPr lvl="1"/>
            <a:r>
              <a:rPr lang="en-US" dirty="0" smtClean="0"/>
              <a:t>ERO-</a:t>
            </a:r>
            <a:r>
              <a:rPr lang="en-US" dirty="0" err="1" smtClean="0"/>
              <a:t>IPAddr</a:t>
            </a:r>
            <a:r>
              <a:rPr lang="en-US" dirty="0" smtClean="0"/>
              <a:t>: explicit route address.</a:t>
            </a:r>
          </a:p>
          <a:p>
            <a:pPr lvl="1"/>
            <a:r>
              <a:rPr lang="en-US" dirty="0" smtClean="0"/>
              <a:t>ERO-</a:t>
            </a:r>
            <a:r>
              <a:rPr lang="en-US" dirty="0" err="1" smtClean="0"/>
              <a:t>PrefixLen</a:t>
            </a:r>
            <a:r>
              <a:rPr lang="en-US" dirty="0" smtClean="0"/>
              <a:t>: explicit route prefix length.</a:t>
            </a:r>
          </a:p>
          <a:p>
            <a:pPr lvl="1"/>
            <a:r>
              <a:rPr lang="en-US" dirty="0" smtClean="0"/>
              <a:t>Label: ERO-Label.</a:t>
            </a:r>
            <a:endParaRPr lang="en-US" altLang="zh-CN" dirty="0" smtClean="0"/>
          </a:p>
          <a:p>
            <a:pPr lvl="0"/>
            <a:r>
              <a:rPr lang="en-US" dirty="0" smtClean="0"/>
              <a:t>CT-</a:t>
            </a:r>
            <a:r>
              <a:rPr lang="en-US" dirty="0" err="1" smtClean="0"/>
              <a:t>BandWidth</a:t>
            </a:r>
            <a:r>
              <a:rPr lang="en-US" dirty="0" smtClean="0"/>
              <a:t> Information: CT and corresponding bandwidth information.</a:t>
            </a:r>
            <a:endParaRPr lang="en-US" altLang="zh-CN" dirty="0" smtClean="0"/>
          </a:p>
          <a:p>
            <a:pPr lvl="0"/>
            <a:r>
              <a:rPr lang="en-US" dirty="0" smtClean="0"/>
              <a:t>CT0 Bandwidth: CT0 bandwidth.</a:t>
            </a:r>
            <a:endParaRPr lang="en-US" altLang="zh-CN" dirty="0" smtClean="0"/>
          </a:p>
          <a:p>
            <a:pPr lvl="0"/>
            <a:endParaRPr lang="en-US" altLang="zh-CN" dirty="0" smtClean="0"/>
          </a:p>
          <a:p>
            <a:pPr lvl="1"/>
            <a:endParaRPr lang="en-US" altLang="zh-CN" dirty="0" smtClean="0"/>
          </a:p>
        </p:txBody>
      </p:sp>
    </p:spTree>
    <p:extLst>
      <p:ext uri="{BB962C8B-B14F-4D97-AF65-F5344CB8AC3E}">
        <p14:creationId xmlns:p14="http://schemas.microsoft.com/office/powerpoint/2010/main" val="42084870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8" name="Rectangle 3"/>
          <p:cNvSpPr>
            <a:spLocks noGrp="1" noChangeArrowheads="1"/>
          </p:cNvSpPr>
          <p:nvPr>
            <p:ph type="body" idx="1"/>
          </p:nvPr>
        </p:nvSpPr>
        <p:spPr/>
        <p:txBody>
          <a:bodyPr/>
          <a:lstStyle/>
          <a:p>
            <a:r>
              <a:rPr lang="en-US" smtClean="0"/>
              <a:t>How </a:t>
            </a:r>
            <a:r>
              <a:rPr lang="en-US" altLang="zh-CN" smtClean="0"/>
              <a:t>to</a:t>
            </a:r>
            <a:r>
              <a:rPr lang="en-US" smtClean="0"/>
              <a:t> determine whether the old and new tunnels belong to the same session</a:t>
            </a:r>
          </a:p>
          <a:p>
            <a:pPr lvl="1"/>
            <a:r>
              <a:rPr lang="en-US" smtClean="0"/>
              <a:t>A unique identifier is obtained based on 5-tuple information {sender address, LSP ID, endpoint address, tunnel ID, and extended tunnel ID}.</a:t>
            </a:r>
          </a:p>
          <a:p>
            <a:pPr lvl="1"/>
            <a:r>
              <a:rPr lang="en-US" altLang="zh-CN" smtClean="0"/>
              <a:t>The rules for MPLS TE SE reservation are as follows: If two reservations have the same 5-tuple information except for the LSP ID, the two reservations belong to the same session and can share bandwidth resources.</a:t>
            </a:r>
          </a:p>
          <a:p>
            <a:r>
              <a:rPr lang="en-US" smtClean="0"/>
              <a:t>The 5-tuple elements are contained in the Session and Sender_Template objects.</a:t>
            </a:r>
          </a:p>
          <a:p>
            <a:pPr lvl="1"/>
            <a:r>
              <a:rPr lang="en-US" smtClean="0"/>
              <a:t>Session object</a:t>
            </a:r>
          </a:p>
          <a:p>
            <a:pPr lvl="2"/>
            <a:r>
              <a:rPr lang="en-US" smtClean="0"/>
              <a:t>Endpoint address: RID of the tunnel endpoint</a:t>
            </a:r>
          </a:p>
          <a:p>
            <a:pPr lvl="2"/>
            <a:r>
              <a:rPr lang="en-US" smtClean="0"/>
              <a:t>Tunnel ID: number of the configured TE tunnel</a:t>
            </a:r>
          </a:p>
          <a:p>
            <a:pPr lvl="2"/>
            <a:r>
              <a:rPr lang="en-US" smtClean="0"/>
              <a:t>Extended tunnel ID: The default value is usually 0.</a:t>
            </a:r>
          </a:p>
          <a:p>
            <a:pPr lvl="1"/>
            <a:r>
              <a:rPr lang="en-US" smtClean="0"/>
              <a:t>Sender_Template object</a:t>
            </a:r>
          </a:p>
          <a:p>
            <a:pPr lvl="2"/>
            <a:r>
              <a:rPr lang="en-US" smtClean="0"/>
              <a:t>Sender address: RID of the tunnel ingress</a:t>
            </a:r>
          </a:p>
          <a:p>
            <a:pPr lvl="2"/>
            <a:r>
              <a:rPr lang="en-US" smtClean="0"/>
              <a:t>LSP ID: functions as an instance counter. The LSP ID increases by 1 each time the bandwidth requirement of a tunnel changes or a new path is used.</a:t>
            </a:r>
          </a:p>
          <a:p>
            <a:pPr lvl="1"/>
            <a:endParaRPr lang="en-US" altLang="zh-CN" smtClean="0">
              <a:sym typeface="Huawei Sans" panose="020C0503030203020204" pitchFamily="34" charset="0"/>
            </a:endParaRP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834648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15497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3"/>
          <p:cNvSpPr>
            <a:spLocks noGrp="1" noChangeArrowheads="1"/>
          </p:cNvSpPr>
          <p:nvPr>
            <p:ph type="body" idx="1"/>
          </p:nvPr>
        </p:nvSpPr>
        <p:spPr/>
        <p:txBody>
          <a:bodyPr/>
          <a:lstStyle/>
          <a:p>
            <a:r>
              <a:rPr lang="en-US" smtClean="0"/>
              <a:t>OutLabel: indicates the outgoing label.</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095518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3"/>
          <p:cNvSpPr>
            <a:spLocks noGrp="1" noChangeArrowheads="1"/>
          </p:cNvSpPr>
          <p:nvPr>
            <p:ph type="body" idx="1"/>
          </p:nvPr>
        </p:nvSpPr>
        <p:spPr/>
        <p:txBody>
          <a:bodyPr/>
          <a:lstStyle/>
          <a:p>
            <a:r>
              <a:rPr lang="en-US" smtClean="0"/>
              <a:t>If no reverse MPLS TE tunnel is configured, the traffic from R2 to R1 can be forwarded only through routes, and bandwidth protection cannot be provided. As a result, congestion cannot be avoided.</a:t>
            </a:r>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8913209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3"/>
          <p:cNvSpPr>
            <a:spLocks noGrp="1" noChangeArrowheads="1"/>
          </p:cNvSpPr>
          <p:nvPr>
            <p:ph type="body" idx="1"/>
          </p:nvPr>
        </p:nvSpPr>
        <p:spPr/>
        <p:txBody>
          <a:bodyPr/>
          <a:lstStyle/>
          <a:p>
            <a:r>
              <a:rPr lang="en-US" smtClean="0"/>
              <a:t>Tunnel1 and Tunnel2 must both be MPLS-TE tunnels. They can be either dynamic CR-LSPs established using RSVP-TE or static CR-LSPs manually configured.</a:t>
            </a:r>
          </a:p>
          <a:p>
            <a:r>
              <a:rPr lang="en-US" smtClean="0"/>
              <a:t>The tunnel ID and ingress LSR ID of the reverse CR-LSP are specified on each tunnel interface so that the forward and reverse CR-LSPs are bound to each other. A reverse LSP must be specified for both the ingress and egress of a tunnel. In addition, the binding relationships must match each other. For example, in the preceding figure, set the reverse tunnel ID to 200 and ingress LSR ID to 4.4.4.4 on Tunnel1 so the reverse tunnel is bound to Tunnel1.</a:t>
            </a:r>
          </a:p>
          <a:p>
            <a:r>
              <a:rPr lang="en-US" smtClean="0"/>
              <a:t>R1 and R4 are ingress LSRs or egress LSRs for forward and reverse LSPs.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565984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3"/>
          <p:cNvSpPr>
            <a:spLocks noGrp="1" noChangeArrowheads="1"/>
          </p:cNvSpPr>
          <p:nvPr>
            <p:ph type="body" idx="1"/>
          </p:nvPr>
        </p:nvSpPr>
        <p:spPr/>
        <p:txBody>
          <a:bodyPr/>
          <a:lstStyle/>
          <a:p>
            <a:pPr lvl="0"/>
            <a:r>
              <a:rPr lang="en-US" smtClean="0"/>
              <a:t>As shown in the preceding figure, a network administrator manually configures the incoming and outgoing labels of each node on the forward and reverse LSPs and sets the bandwidth (CT0 bandwidth) required by the LSPs. The bandwidth must be less than or equal to the available bandwidth of the outbound interface of each LSP. Therefore, for the forward LSP, the CT0 bandwidth does not need to be configured on the egress. For the reverse LSP, the CT0 bandwidth does not need to be configured on the ingress.</a:t>
            </a:r>
            <a:endParaRPr lang="en-US" altLang="zh-CN" smtClean="0"/>
          </a:p>
          <a:p>
            <a:r>
              <a:rPr lang="en-US" altLang="zh-CN" smtClean="0"/>
              <a:t>A static bidirectional co-routed CR-LSP is one LSP and corresponds to two forwarding entries. It can go up only when the conditions for forwarding traffic in both directions are met. </a:t>
            </a:r>
            <a:r>
              <a:rPr lang="en-US" smtClean="0"/>
              <a:t>If the conditions for forwarding traffic in one direction are not met, the LSP is in the Down state. In addition, the forwarding entries in both directions are associated with each other. When IP forwarding capabilities are unavailable, any transit node can send back a response packet along the original path. </a:t>
            </a:r>
            <a:r>
              <a:rPr lang="en-US" altLang="zh-CN" smtClean="0"/>
              <a:t>Compared with two independent LSPs in opposite directions, a static bidirectional co-routed LSP has the same delay and jitter in both directions, which guarantees QoS for bidirectional services.</a:t>
            </a:r>
          </a:p>
          <a:p>
            <a:pPr lvl="0"/>
            <a:r>
              <a:rPr lang="en-US" altLang="zh-CN" smtClean="0"/>
              <a:t>To establish a static bidirectional co-routed LSP, you need to manually specify labels and forwarding entries mapped to two forwarding equivalence class (FEC) for traffic transmitted in opposite directions. </a:t>
            </a:r>
          </a:p>
          <a:p>
            <a:r>
              <a:rPr lang="en-US" smtClean="0"/>
              <a:t>A static bidirectional co-routed LSP is meaningful only to the local node, and the local node cannot be aware of the entire LSP. You need to select the direction from the ingress to the egress as the forward direction, and the other direction becomes the reverse direction. </a:t>
            </a:r>
            <a:endParaRPr lang="en-US" altLang="zh-CN" smtClean="0"/>
          </a:p>
          <a:p>
            <a:pPr lvl="1"/>
            <a:endParaRPr lang="en-US" altLang="zh-CN" smtClean="0"/>
          </a:p>
          <a:p>
            <a:pPr lvl="1"/>
            <a:endParaRPr lang="en-US" altLang="zh-CN" smtClean="0"/>
          </a:p>
          <a:p>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257157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3"/>
          <p:cNvSpPr>
            <a:spLocks noGrp="1" noChangeArrowheads="1"/>
          </p:cNvSpPr>
          <p:nvPr>
            <p:ph type="body" idx="1"/>
          </p:nvPr>
        </p:nvSpPr>
        <p:spPr>
          <a:xfrm>
            <a:off x="731838" y="728663"/>
            <a:ext cx="5580063" cy="5418958"/>
          </a:xfrm>
        </p:spPr>
        <p:txBody>
          <a:bodyPr/>
          <a:lstStyle/>
          <a:p>
            <a:r>
              <a:rPr lang="en-US" dirty="0" smtClean="0"/>
              <a:t>The process of establishing a static bidirectional co-routed LSP is as follows:</a:t>
            </a:r>
            <a:endParaRPr lang="en-US" altLang="zh-CN" dirty="0" smtClean="0"/>
          </a:p>
          <a:p>
            <a:pPr lvl="1"/>
            <a:r>
              <a:rPr lang="en-US" altLang="zh-CN" dirty="0" smtClean="0"/>
              <a:t>On the ingress of the static bidirectional co-routed LSP, configure a tunnel interface and enable MPLS TE on the outbound interface. If the outbound interface is up and has available bandwidth greater than or equal to the LSP bandwidth, the static bidirectional co-routed LSP is up after being bound to the tunnel interface, regardless of whether a transit node or the egress exists.</a:t>
            </a:r>
          </a:p>
          <a:p>
            <a:pPr lvl="1"/>
            <a:r>
              <a:rPr lang="en-US" altLang="zh-CN" dirty="0" smtClean="0"/>
              <a:t>On each transit node of the static bidirectional co-routed LSP, enable MPLS TE on the outbound interface. If the outbound interface is up and the available bandwidth in both directions is greater than or equal to the LSP bandwidth, the static bidirectional co-routed LSP is up, regardless of whether the ingress, egress or other transit nodes exist.</a:t>
            </a:r>
          </a:p>
          <a:p>
            <a:pPr lvl="1"/>
            <a:r>
              <a:rPr lang="en-US" altLang="zh-CN" dirty="0" smtClean="0"/>
              <a:t>On the egress of the static bidirectional co-routed LSP, enable MPLS TE on the inbound interface. If the inbound interface is up and has available bandwidth greater than or equal to the LSP bandwidth, the static bidirectional co-routed LSP is up after being bound to the tunnel interface, regardless of whether the ingress or a transit node exists.</a:t>
            </a:r>
          </a:p>
          <a:p>
            <a:pPr lvl="1"/>
            <a:endParaRPr lang="en-US" altLang="zh-CN" dirty="0" smtClean="0"/>
          </a:p>
        </p:txBody>
      </p:sp>
    </p:spTree>
    <p:extLst>
      <p:ext uri="{BB962C8B-B14F-4D97-AF65-F5344CB8AC3E}">
        <p14:creationId xmlns:p14="http://schemas.microsoft.com/office/powerpoint/2010/main" val="35212382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45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0" name="Rectangle 3"/>
          <p:cNvSpPr>
            <a:spLocks noGrp="1" noChangeArrowheads="1"/>
          </p:cNvSpPr>
          <p:nvPr>
            <p:ph type="body" idx="1"/>
          </p:nvPr>
        </p:nvSpPr>
        <p:spPr/>
        <p:txBody>
          <a:bodyPr/>
          <a:lstStyle/>
          <a:p>
            <a:r>
              <a:rPr lang="en-US" altLang="zh-CN" smtClean="0"/>
              <a:t>The essence of network engineering is to understand network traffic requirements through surveys, and then design and deploy networks according to the actual requirements, which is a process of building new networks.</a:t>
            </a:r>
          </a:p>
          <a:p>
            <a:r>
              <a:rPr lang="en-US" smtClean="0"/>
              <a:t>TE is implemented on existing networks. It optimizes resource configuration and improves network performance through proper traffic planning.</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843546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6" name="Rectangle 3"/>
          <p:cNvSpPr>
            <a:spLocks noGrp="1" noChangeArrowheads="1"/>
          </p:cNvSpPr>
          <p:nvPr>
            <p:ph type="body" idx="1"/>
          </p:nvPr>
        </p:nvSpPr>
        <p:spPr/>
        <p:txBody>
          <a:bodyPr/>
          <a:lstStyle/>
          <a:p>
            <a:r>
              <a:rPr lang="en-US" smtClean="0"/>
              <a:t>Unlike LDP, MPLS TE can forward traffic independently. TE requires manual configuration to forward traffic.</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5441659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4" name="Rectangle 3"/>
          <p:cNvSpPr>
            <a:spLocks noGrp="1" noChangeArrowheads="1"/>
          </p:cNvSpPr>
          <p:nvPr>
            <p:ph type="body" idx="1"/>
          </p:nvPr>
        </p:nvSpPr>
        <p:spPr/>
        <p:txBody>
          <a:bodyPr/>
          <a:lstStyle/>
          <a:p>
            <a:r>
              <a:rPr lang="en-US" smtClean="0"/>
              <a:t>Recursive static route: The next hop of the destination of the static route is not the TE tunnel interface. The TE tunnel interface is only an intermediate link to the destination. Simply put, route recursion needs to be performed on the TE tunnel to reach the next hop of the destination.</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398386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5570874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0" name="Rectangle 3"/>
          <p:cNvSpPr>
            <a:spLocks noGrp="1" noChangeArrowheads="1"/>
          </p:cNvSpPr>
          <p:nvPr>
            <p:ph type="body" idx="1"/>
          </p:nvPr>
        </p:nvSpPr>
        <p:spPr/>
        <p:txBody>
          <a:bodyPr/>
          <a:lstStyle/>
          <a:p>
            <a:r>
              <a:rPr lang="en-US" smtClean="0"/>
              <a:t>The configuration of static route forwarding is complex, and the workload is heavy. Like a routing protocol, auto route allows traffic to be automatically forwarded in a tunnel.</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196844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4" name="Rectangle 3"/>
          <p:cNvSpPr>
            <a:spLocks noGrp="1" noChangeArrowheads="1"/>
          </p:cNvSpPr>
          <p:nvPr>
            <p:ph type="body" idx="1"/>
          </p:nvPr>
        </p:nvSpPr>
        <p:spPr/>
        <p:txBody>
          <a:bodyPr/>
          <a:lstStyle/>
          <a:p>
            <a:r>
              <a:rPr lang="en-US" smtClean="0"/>
              <a:t>IGP shortcut affects only the local routing policy and does not affect the routing of other routers.</a:t>
            </a:r>
            <a:endParaRPr lang="en-US" altLang="zh-CN" smtClean="0"/>
          </a:p>
          <a:p>
            <a:r>
              <a:rPr lang="en-US" smtClean="0"/>
              <a:t>The IGP metric of the TE tunnel is configured using the mpls te igp metric { absolute | relative } value command.</a:t>
            </a:r>
            <a:endParaRPr lang="en-US" altLang="zh-CN" smtClean="0"/>
          </a:p>
          <a:p>
            <a:pPr lvl="1"/>
            <a:r>
              <a:rPr lang="en-US" smtClean="0"/>
              <a:t>If absolute is configured, the metric of the TE tunnel is the configured value.</a:t>
            </a:r>
          </a:p>
          <a:p>
            <a:pPr lvl="1"/>
            <a:r>
              <a:rPr lang="en-US" smtClean="0"/>
              <a:t>If relative is configured, the metric of the TE tunnel is the sum of the metric of the corresponding IGP path and relative metric.</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077911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72686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Rectangle 3"/>
          <p:cNvSpPr>
            <a:spLocks noGrp="1" noChangeArrowheads="1"/>
          </p:cNvSpPr>
          <p:nvPr>
            <p:ph type="body" idx="1"/>
          </p:nvPr>
        </p:nvSpPr>
        <p:spPr/>
        <p:txBody>
          <a:bodyPr/>
          <a:lstStyle/>
          <a:p>
            <a:pPr lvl="0"/>
            <a:r>
              <a:rPr lang="en-US" smtClean="0"/>
              <a:t>ACL 3000 is defined according to the actual situation.</a:t>
            </a:r>
            <a:endParaRPr lang="en-US" altLang="zh-CN" smtClean="0">
              <a:sym typeface="Huawei Sans" panose="020C0503030203020204" pitchFamily="34" charset="0"/>
            </a:endParaRP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98278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7479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675650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7281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391078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4" name="Rectangle 3"/>
          <p:cNvSpPr>
            <a:spLocks noGrp="1" noChangeArrowheads="1"/>
          </p:cNvSpPr>
          <p:nvPr>
            <p:ph type="body" idx="1"/>
          </p:nvPr>
        </p:nvSpPr>
        <p:spPr/>
        <p:txBody>
          <a:bodyPr/>
          <a:lstStyle/>
          <a:p>
            <a:r>
              <a:rPr lang="en-US" smtClean="0"/>
              <a:t>The primary and backup CR-LSPs can be specified using explicit paths. The best-effort path is automatically calculated by the system based on network faults and varies according to faulty nodes.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420204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238464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743806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Rectangle 3"/>
          <p:cNvSpPr>
            <a:spLocks noGrp="1" noChangeArrowheads="1"/>
          </p:cNvSpPr>
          <p:nvPr>
            <p:ph type="body" idx="1"/>
          </p:nvPr>
        </p:nvSpPr>
        <p:spPr/>
        <p:txBody>
          <a:bodyPr/>
          <a:lstStyle/>
          <a:p>
            <a:r>
              <a:rPr lang="en-US" smtClean="0"/>
              <a:t>FRR is a temporary protection measure. Compared with path protection, FRR allows traffic switching to be performed more quickly.</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8232950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Rectangle 3"/>
          <p:cNvSpPr>
            <a:spLocks noGrp="1" noChangeArrowheads="1"/>
          </p:cNvSpPr>
          <p:nvPr>
            <p:ph type="body" idx="1"/>
          </p:nvPr>
        </p:nvSpPr>
        <p:spPr/>
        <p:txBody>
          <a:bodyPr/>
          <a:lstStyle/>
          <a:p>
            <a:r>
              <a:rPr lang="en-US" smtClean="0"/>
              <a:t>The bypass CR-LSP mentioned here is a local backup CR-LSP created by FRR, not a backup CR-LSP created in path protection.</a:t>
            </a:r>
            <a:endParaRPr lang="en-US" altLang="zh-CN" smtClean="0"/>
          </a:p>
          <a:p>
            <a:r>
              <a:rPr lang="en-US" smtClean="0"/>
              <a:t>If node protection is enabled, only the link between the protected node and PLR is protected. The PLR cannot detect faults in the link between the protected node and the MP.</a:t>
            </a:r>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638629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Rectangle 3"/>
          <p:cNvSpPr>
            <a:spLocks noGrp="1" noChangeArrowheads="1"/>
          </p:cNvSpPr>
          <p:nvPr>
            <p:ph type="body" idx="1"/>
          </p:nvPr>
        </p:nvSpPr>
        <p:spPr/>
        <p:txBody>
          <a:bodyPr/>
          <a:lstStyle/>
          <a:p>
            <a:r>
              <a:rPr lang="en-US" smtClean="0"/>
              <a:t>NHOP router: PLR's next hop router of the primary CR-LSP.</a:t>
            </a:r>
            <a:endParaRPr lang="en-US" altLang="zh-CN" smtClean="0"/>
          </a:p>
          <a:p>
            <a:pPr lvl="0"/>
            <a:r>
              <a:rPr lang="en-US" smtClean="0"/>
              <a:t>NNHOP router: PLR's next-next hop router of the primary CR-LSP.</a:t>
            </a:r>
            <a:endParaRPr lang="en-US" altLang="zh-CN" smtClean="0"/>
          </a:p>
          <a:p>
            <a:pPr lvl="0"/>
            <a:r>
              <a:rPr lang="en-US" smtClean="0"/>
              <a:t>The PLR of the primary CR-LSP already knows the NHOP and NNHOP. Link protection can be provided if the egress LSR ID of the bypass CR-LSP is the same as the NHOP LSR ID. Node protection can be provided if the egress LSR ID of the bypass CR-LSP is the same as the NNHOP LSR ID.</a:t>
            </a:r>
            <a:endParaRPr lang="en-US" altLang="zh-CN" smtClean="0"/>
          </a:p>
          <a:p>
            <a:r>
              <a:rPr lang="en-US" smtClean="0"/>
              <a:t>When a link fault is detected, traffic is switched to the protection link within 50 ms. At the same time, the ingress of the primary tunnel is notified to re-optimize the primary tunnel.</a:t>
            </a:r>
          </a:p>
          <a:p>
            <a:r>
              <a:rPr lang="en-US" smtClean="0"/>
              <a:t>Link protection protects the link from PLR to MP (NHOP) instead of a specific LSP. Therefore, the bypass tunnel can protect multiple LSPs.</a:t>
            </a:r>
          </a:p>
          <a:p>
            <a:r>
              <a:rPr lang="en-US" smtClean="0"/>
              <a:t>Link protection works in one-to-many mode. Therefore, switching may cause partial congestion on the network.</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5548365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6" name="Rectangle 3"/>
          <p:cNvSpPr>
            <a:spLocks noGrp="1" noChangeArrowheads="1"/>
          </p:cNvSpPr>
          <p:nvPr>
            <p:ph type="body" idx="1"/>
          </p:nvPr>
        </p:nvSpPr>
        <p:spPr/>
        <p:txBody>
          <a:bodyPr/>
          <a:lstStyle/>
          <a:p>
            <a:r>
              <a:rPr lang="en-US" smtClean="0"/>
              <a:t>Detour CR-LSP: A detour LSP is automatically established on each node along the primary CR-LSP. Detour LSPs and the primary CR-LSP are in the same tunnel.</a:t>
            </a:r>
            <a:endParaRPr lang="en-US" altLang="zh-CN" smtClean="0"/>
          </a:p>
          <a:p>
            <a:r>
              <a:rPr lang="en-US" smtClean="0"/>
              <a:t>This mode is easy to configure, eliminates manual network planning, and provides flexibility on a complex network. However, this mode has low extensibility, requires maintenance of the backup CR-LSP status on each node, and consumes more bandwidth than the facility backup mode.</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2741046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6" name="Rectangle 3"/>
          <p:cNvSpPr>
            <a:spLocks noGrp="1" noChangeArrowheads="1"/>
          </p:cNvSpPr>
          <p:nvPr>
            <p:ph type="body" idx="1"/>
          </p:nvPr>
        </p:nvSpPr>
        <p:spPr/>
        <p:txBody>
          <a:bodyPr/>
          <a:lstStyle/>
          <a:p>
            <a:pPr lvl="0"/>
            <a:r>
              <a:rPr lang="en-US" smtClean="0"/>
              <a:t>A bypass CR-LSP can protect multiple primary CR-LSPs. The bypass and primary CR-LSPs are established in different tunnels.</a:t>
            </a:r>
            <a:endParaRPr lang="en-US" altLang="zh-CN" smtClean="0"/>
          </a:p>
          <a:p>
            <a:pPr lvl="0"/>
            <a:r>
              <a:rPr lang="en-US" smtClean="0"/>
              <a:t>This mode is extensible, resource efficient, and easy to implement. However, bypass tunnels must be manually planned and configured, which is time-consuming and labor-intensive on a complex network.</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6564120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29329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437913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913875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0" name="Rectangle 3"/>
          <p:cNvSpPr>
            <a:spLocks noGrp="1" noChangeArrowheads="1"/>
          </p:cNvSpPr>
          <p:nvPr>
            <p:ph type="body" idx="1"/>
          </p:nvPr>
        </p:nvSpPr>
        <p:spPr/>
        <p:txBody>
          <a:bodyPr/>
          <a:lstStyle/>
          <a:p>
            <a:r>
              <a:rPr lang="en-US" smtClean="0"/>
              <a:t>To obtain the label allocated by the NNHOP to the NHOP node, set the Label Recording Desired value in the Session_Attribute object of the Path message to 0x02.</a:t>
            </a:r>
            <a:endParaRPr lang="en-US" altLang="zh-CN" dirty="0">
              <a:sym typeface="Huawei Sans" panose="020C0503030203020204" pitchFamily="34" charset="0"/>
            </a:endParaRP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4523546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8022067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8" name="Rectangle 3"/>
          <p:cNvSpPr>
            <a:spLocks noGrp="1" noChangeArrowheads="1"/>
          </p:cNvSpPr>
          <p:nvPr>
            <p:ph type="body" idx="1"/>
          </p:nvPr>
        </p:nvSpPr>
        <p:spPr/>
        <p:txBody>
          <a:bodyPr/>
          <a:lstStyle/>
          <a:p>
            <a:r>
              <a:rPr lang="en-US" smtClean="0"/>
              <a:t>The process of searching for a suitable bypass CR-LSP is called bypass CR-LSP binding. Only the primary CR-LSP with the "local protection desired" flag can trigger a binding process. The binding must be complete before a primary/bypass CR-LSP switchover is performed. During the binding, the PLR must obtain information about the outbound interface of the bypass CR-LSP, next hop label forwarding entry (NHLFE), LSR ID of the MP, label allocated by the MP, and protection type.</a:t>
            </a:r>
          </a:p>
          <a:p>
            <a:r>
              <a:rPr lang="en-US" smtClean="0"/>
              <a:t>The PLR of the primary CR-LSP already knows the NHOP and NNHOP. Link protection can be provided if the egress LSR ID of the bypass CR-LSP is the same as the NHOP LSR ID. Node protection can be provided if the egress LSR ID of the bypass CR-LSP is the same as the NNHOP LSR ID. For example, in the preceding figure, bypass CR-LSP 1 protects a link, and bypass CR-LSP 2 protects a node.</a:t>
            </a:r>
            <a:endParaRPr lang="en-US" altLang="zh-CN" smtClean="0"/>
          </a:p>
          <a:p>
            <a:r>
              <a:rPr lang="en-US" smtClean="0"/>
              <a:t>After a bypass CR-LSP is successfully bound to the primary CR-LSP, the NHLFE of the primary CR-LSP is recorded. The NHLFE contains the NHLFE index of the bypass CR-LSP and the inner label assigned by the MP. The inner label is used to forward traffic during FRR switching.</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4211522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8" name="Rectangle 3"/>
          <p:cNvSpPr>
            <a:spLocks noGrp="1" noChangeArrowheads="1"/>
          </p:cNvSpPr>
          <p:nvPr>
            <p:ph type="body" idx="1"/>
          </p:nvPr>
        </p:nvSpPr>
        <p:spPr/>
        <p:txBody>
          <a:bodyPr/>
          <a:lstStyle/>
          <a:p>
            <a:r>
              <a:rPr lang="en-US" smtClean="0"/>
              <a:t>BFD is a new fault detection mechanism that can be used to detect the reachability of vairous routing protocols (OSPF/IS-IS/BGP), MPLS LSP, VOIP, WG, and var</a:t>
            </a:r>
            <a:r>
              <a:rPr lang="en-US" altLang="zh-CN" smtClean="0"/>
              <a:t>ious</a:t>
            </a:r>
            <a:r>
              <a:rPr lang="en-US" smtClean="0"/>
              <a:t> upper-layer (for example, application layer) connections to speed up convergence.</a:t>
            </a:r>
          </a:p>
          <a:p>
            <a:r>
              <a:rPr lang="en-US" smtClean="0"/>
              <a:t>MPLS OAM can also quickly detect MPLS LSP faults and complete traffic switching within 50 ms.</a:t>
            </a:r>
            <a:endParaRPr lang="en-US" altLang="zh-CN" smtClean="0"/>
          </a:p>
          <a:p>
            <a:r>
              <a:rPr lang="en-US" smtClean="0"/>
              <a:t>If node protection is enabled, only the link between the protected node and PLR is protected. The PLR cannot detect faults in the link between the protected node and the MP.</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2207865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650581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6" name="Rectangle 3"/>
          <p:cNvSpPr>
            <a:spLocks noGrp="1" noChangeArrowheads="1"/>
          </p:cNvSpPr>
          <p:nvPr>
            <p:ph type="body" idx="1"/>
          </p:nvPr>
        </p:nvSpPr>
        <p:spPr/>
        <p:txBody>
          <a:bodyPr/>
          <a:lstStyle/>
          <a:p>
            <a:r>
              <a:rPr lang="en-US" smtClean="0"/>
              <a:t>Before TE FRR switching is performed, traffic is forwarded along the primary CR-LSP, and labels are pushed in and popped out along the primary CR-LSP.</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493958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6" name="Rectangle 3"/>
          <p:cNvSpPr>
            <a:spLocks noGrp="1" noChangeArrowheads="1"/>
          </p:cNvSpPr>
          <p:nvPr>
            <p:ph type="body" idx="1"/>
          </p:nvPr>
        </p:nvSpPr>
        <p:spPr/>
        <p:txBody>
          <a:bodyPr/>
          <a:lstStyle/>
          <a:p>
            <a:r>
              <a:rPr lang="en-US" smtClean="0"/>
              <a:t>If a primary CR-LSP fails, the PLR switches both service traffic and RSVP messages to a bypass CR-LSP and advertises the switchover event upstream. During the switchover, the MPLS label nesting mechanism is used. The PLR pushes the inner and outer labels that the MP assigns for the primary and bypass CR-LSPs, respectively. The penultimate hop along the bypass CR-LSP removes the outer label from the packet and forwards the packet only with the inner label to the MP. The MP forwards the packet to the next hop along the primary CR-LSP.</a:t>
            </a:r>
            <a:endParaRPr lang="en-US" altLang="zh-CN" smtClean="0"/>
          </a:p>
          <a:p>
            <a:r>
              <a:rPr lang="en-US" smtClean="0"/>
              <a:t>The bypass CR-LSP provides node protection. If R3 or the link between R2 and R3 fails, traffic is switched to the bypass CR-LSP. During the switching, the PLR (R2) swaps an inner label 1024 for an inner label 1022, pushes an outer label 34 into the packet, and forwards the packet over the bypass CR-LSP. After the packet arrives at R4, the R4 forwards the packet to the next hop. The packet finally arrives at the tunnel egress.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3510170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0" name="Rectangle 3"/>
          <p:cNvSpPr>
            <a:spLocks noGrp="1" noChangeArrowheads="1"/>
          </p:cNvSpPr>
          <p:nvPr>
            <p:ph type="body" idx="1"/>
          </p:nvPr>
        </p:nvSpPr>
        <p:spPr/>
        <p:txBody>
          <a:bodyPr/>
          <a:lstStyle/>
          <a:p>
            <a:pPr lvl="0"/>
            <a:r>
              <a:rPr lang="en-US" smtClean="0"/>
              <a:t>If local protection is not configured, the PLR immediately sends a Path_Error message upstream and disables the primary LSP. If the MP does not receive a Path message upstream after a period of time, the MP sends a Path_Tear message downstream to delete the local state created by each node. Upon receipt, each node sends a ResvTear message upstream to delete the corresponding local resources.</a:t>
            </a:r>
            <a:endParaRPr lang="en-US" altLang="zh-CN" smtClean="0">
              <a:sym typeface="Huawei Sans" panose="020C0503030203020204" pitchFamily="34" charset="0"/>
            </a:endParaRP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715967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0" name="Rectangle 3"/>
          <p:cNvSpPr>
            <a:spLocks noGrp="1" noChangeArrowheads="1"/>
          </p:cNvSpPr>
          <p:nvPr>
            <p:ph type="body" idx="1"/>
          </p:nvPr>
        </p:nvSpPr>
        <p:spPr/>
        <p:txBody>
          <a:bodyPr/>
          <a:lstStyle/>
          <a:p>
            <a:pPr lvl="0"/>
            <a:r>
              <a:rPr lang="en-US" smtClean="0"/>
              <a:t>Upstream signaling process: The original Path_Error message is extended by adding Code=25 (Notification) and Subcode=3 (Tunnel locally repaired). This indicates that local protection has been enabled for the primary LSP and that path recalculation rather than LSP teardown is required. After a new LSP is set up along the optimal path, traffic is switched to the new path for forwarding.</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8525803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0" name="Rectangle 3"/>
          <p:cNvSpPr>
            <a:spLocks noGrp="1" noChangeArrowheads="1"/>
          </p:cNvSpPr>
          <p:nvPr>
            <p:ph type="body" idx="1"/>
          </p:nvPr>
        </p:nvSpPr>
        <p:spPr/>
        <p:txBody>
          <a:bodyPr/>
          <a:lstStyle/>
          <a:p>
            <a:r>
              <a:rPr lang="en-US" smtClean="0"/>
              <a:t>The upstream node is notified that local protection is enabled for the primary LSP and LSP teardown is not required. Step 1</a:t>
            </a:r>
            <a:endParaRPr lang="en-US" altLang="zh-CN" smtClean="0">
              <a:sym typeface="Huawei Sans" panose="020C0503030203020204" pitchFamily="34" charset="0"/>
            </a:endParaRPr>
          </a:p>
          <a:p>
            <a:r>
              <a:rPr lang="en-US" smtClean="0"/>
              <a:t>The PLR sends Path messages along the bypass LSP for each protected LSP to ensure that the primary LSP is not torn down. Step 2</a:t>
            </a:r>
            <a:endParaRPr lang="en-US" altLang="zh-CN" smtClean="0">
              <a:sym typeface="Huawei Sans" panose="020C0503030203020204" pitchFamily="34" charset="0"/>
            </a:endParaRPr>
          </a:p>
          <a:p>
            <a:pPr lvl="0"/>
            <a:r>
              <a:rPr lang="en-US" smtClean="0"/>
              <a:t>The MP periodically sends Path messages downstream to maintain the soft states of the entire LSP. Step 3</a:t>
            </a:r>
            <a:endParaRPr lang="en-US" altLang="zh-CN" smtClean="0">
              <a:sym typeface="Huawei Sans" panose="020C0503030203020204" pitchFamily="34" charset="0"/>
            </a:endParaRPr>
          </a:p>
          <a:p>
            <a:endParaRPr lang="en-US" altLang="zh-CN" smtClean="0">
              <a:sym typeface="Huawei Sans" panose="020C0503030203020204" pitchFamily="34" charset="0"/>
            </a:endParaRP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1009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8025541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6" name="Rectangle 3"/>
          <p:cNvSpPr>
            <a:spLocks noGrp="1" noChangeArrowheads="1"/>
          </p:cNvSpPr>
          <p:nvPr>
            <p:ph type="body" idx="1"/>
          </p:nvPr>
        </p:nvSpPr>
        <p:spPr/>
        <p:txBody>
          <a:bodyPr/>
          <a:lstStyle/>
          <a:p>
            <a:pPr lvl="0"/>
            <a:r>
              <a:rPr lang="en-US" smtClean="0"/>
              <a:t>For an established MPLS TE tunnel, topology and resource changes may cause the original LSP to fail to meet the requirements. This means that a new CR-LSP needs to be established. If traffic is switched to the new CR-LSP before it is established, as a result, traffic loss may occur.</a:t>
            </a:r>
            <a:endParaRPr lang="en-US" altLang="zh-CN" smtClean="0"/>
          </a:p>
          <a:p>
            <a:r>
              <a:rPr lang="en-US" smtClean="0"/>
              <a:t>Make-before-break is a mechanism that allows a CR-LSP to be established using changed MPLS TE tunnel attributes (such as bandwidth and path) over a new path before the original CR-LSP is torn down. It helps minimize data loss and additional bandwidth consumption. The new CR-LSP is called a modified CR-LSP. Make-before-break is implemented using the shared explicit (SE) resource reservation style.</a:t>
            </a:r>
          </a:p>
          <a:p>
            <a:r>
              <a:rPr lang="en-US" smtClean="0"/>
              <a:t>The new CR-LSP may compete with the primary CR-LSP on some shared links for bandwidth. The new CR-LSP cannot be established if it fails the competition. The make-before-break mechanism allows the new CR-LSP to use the bandwidth of the original path, without needing to recalculate the bandwidth to be reserved for the new path. Additional bandwidth resources are consumed only when some links on the new LSP do not overlap with those on the original LSP.</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1267774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8" name="Rectangle 3"/>
          <p:cNvSpPr>
            <a:spLocks noGrp="1" noChangeArrowheads="1"/>
          </p:cNvSpPr>
          <p:nvPr>
            <p:ph type="body" idx="1"/>
          </p:nvPr>
        </p:nvSpPr>
        <p:spPr/>
        <p:txBody>
          <a:bodyPr/>
          <a:lstStyle/>
          <a:p>
            <a:r>
              <a:rPr lang="en-US" smtClean="0"/>
              <a:t>TE FRR is a temporary local protection mechanism used when the ingress does not detect a fault. It is a supplement to CR-LSP hot standby. Once the ingress of the primary CR-LSP detects the fault, it switches traffic to the hot-standby CR-LSP.</a:t>
            </a:r>
          </a:p>
          <a:p>
            <a:r>
              <a:rPr lang="en-US" smtClean="0"/>
              <a:t>If the PLR is a transit node along the primary CR-LSP, the ingress cannot quickly detect the fault due to slow RSVP signaling transmission. As a result, traffic is always forwarded over the TE FRR bypass tunnel. To speed up switching of traffic to the hot-standby CR-LSP by the ingress, you can enable CSPF fast switching. After this function is enabled, an IGP notifies the ingress of the primary CR-LSP when its topology changes. After detecting the fault, the ingress of the primary CR-LSP does not wait for RSVP signaling but switches traffic to the hot-standby CR-LSP in advance.</a:t>
            </a:r>
          </a:p>
          <a:p>
            <a:r>
              <a:rPr lang="en-US" smtClean="0"/>
              <a:t>If the hot-standby CR-LSP is down, the ingress keeps attempting to reestablish a hot-standby CR-LSP.</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0099917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285767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SRLG is a set of links at the same risk of faults. If a link in an SRLG fails, other links may also fail. If a link in this group is used by a hot-standby CR-LSP or FRR bypass CR-LSP of the failed link, the hot-standby CR-LSP or FRR bypass CR-LSP cannot provide protection.</a:t>
            </a:r>
            <a:endParaRPr lang="en-US" altLang="zh-CN" smtClean="0"/>
          </a:p>
          <a:p>
            <a:r>
              <a:rPr lang="en-US" smtClean="0"/>
              <a:t>SRLG is a link attribute, in numerical notation. The links with the same SRLG value are in one SRLG.</a:t>
            </a:r>
          </a:p>
          <a:p>
            <a:r>
              <a:rPr lang="en-US" smtClean="0"/>
              <a:t>IGP TE advertises SRLG information to all nodes in a single MPLS TE domain through an IGP. The CSPF algorithm uses the SRLG attribute together with other constraints, such as bandwidth, to calculate a path.</a:t>
            </a:r>
          </a:p>
          <a:p>
            <a:r>
              <a:rPr lang="en-US" smtClean="0"/>
              <a:t>The MPLS TE SRLG works in either of the following modes:</a:t>
            </a:r>
          </a:p>
          <a:p>
            <a:pPr lvl="1"/>
            <a:r>
              <a:rPr lang="en-US" smtClean="0"/>
              <a:t>Strict mode: The SRLG attribute is a necessary constraint used by CSPF to calculate a path for a hot-standby CR-LSP or an FRR bypass CR-LSP.</a:t>
            </a:r>
          </a:p>
          <a:p>
            <a:pPr lvl="1"/>
            <a:r>
              <a:rPr lang="en-US" smtClean="0"/>
              <a:t>Preferred mode: The SRLG attribute is an optional constraint used by CSPF to calculate a path for a hot-standby CR-LSP or FRR bypass CR-LSP. For example, if CSPF fails to calculate a path for a hot-standby CR-LSP based on the SRLG attribute, CSPF recalculates the path without taking into account the SRLG attribute.</a:t>
            </a:r>
            <a:endParaRPr lang="en-US" altLang="zh-CN" smtClean="0"/>
          </a:p>
          <a:p>
            <a:pPr lvl="1"/>
            <a:endParaRPr lang="en-US" altLang="zh-CN"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5195741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407812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105698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182137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168608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4536244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20865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2.xml"/><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0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4.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10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5.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7.xml"/><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0.xml"/><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1.xml"/><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2.xml"/><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4.xml"/><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5.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8.xml"/><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5.xml"/><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6.xml"/><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7.xml"/><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9.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6.xm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 name="文本占位符 78"/>
          <p:cNvSpPr>
            <a:spLocks noGrp="1"/>
          </p:cNvSpPr>
          <p:nvPr>
            <p:ph type="body" sz="quarter" idx="17"/>
          </p:nvPr>
        </p:nvSpPr>
        <p:spPr/>
        <p:txBody>
          <a:bodyPr/>
          <a:lstStyle/>
          <a:p>
            <a:endParaRPr lang="zh-CN" altLang="en-US"/>
          </a:p>
        </p:txBody>
      </p:sp>
      <p:sp>
        <p:nvSpPr>
          <p:cNvPr id="54" name="文本占位符 53"/>
          <p:cNvSpPr>
            <a:spLocks noGrp="1"/>
          </p:cNvSpPr>
          <p:nvPr>
            <p:ph type="body" sz="quarter" idx="18"/>
          </p:nvPr>
        </p:nvSpPr>
        <p:spPr/>
        <p:txBody>
          <a:bodyPr/>
          <a:lstStyle/>
          <a:p>
            <a:r>
              <a:rPr lang="en-US" altLang="zh-CN" smtClean="0"/>
              <a:t>Datacom</a:t>
            </a:r>
            <a:endParaRPr lang="zh-CN" altLang="en-US" dirty="0"/>
          </a:p>
        </p:txBody>
      </p:sp>
      <p:sp>
        <p:nvSpPr>
          <p:cNvPr id="80" name="文本占位符 79"/>
          <p:cNvSpPr>
            <a:spLocks noGrp="1"/>
          </p:cNvSpPr>
          <p:nvPr>
            <p:ph type="body" sz="quarter" idx="19"/>
          </p:nvPr>
        </p:nvSpPr>
        <p:spPr/>
        <p:txBody>
          <a:bodyPr/>
          <a:lstStyle/>
          <a:p>
            <a:endParaRPr lang="zh-CN" altLang="en-US"/>
          </a:p>
        </p:txBody>
      </p:sp>
      <p:sp>
        <p:nvSpPr>
          <p:cNvPr id="56" name="文本占位符 55"/>
          <p:cNvSpPr>
            <a:spLocks noGrp="1"/>
          </p:cNvSpPr>
          <p:nvPr>
            <p:ph type="body" sz="quarter" idx="20"/>
          </p:nvPr>
        </p:nvSpPr>
        <p:spPr/>
        <p:txBody>
          <a:bodyPr/>
          <a:lstStyle/>
          <a:p>
            <a:r>
              <a:rPr lang="en-US" altLang="zh-CN" smtClean="0"/>
              <a:t>V1.0</a:t>
            </a:r>
            <a:endParaRPr lang="en-US" altLang="zh-CN" dirty="0"/>
          </a:p>
        </p:txBody>
      </p:sp>
      <p:sp>
        <p:nvSpPr>
          <p:cNvPr id="2" name="文本占位符 1"/>
          <p:cNvSpPr>
            <a:spLocks noGrp="1"/>
          </p:cNvSpPr>
          <p:nvPr>
            <p:ph type="body" sz="quarter" idx="13"/>
          </p:nvPr>
        </p:nvSpPr>
        <p:spPr/>
        <p:txBody>
          <a:bodyPr/>
          <a:lstStyle/>
          <a:p>
            <a:r>
              <a:rPr lang="en-US" smtClean="0"/>
              <a:t>Lin Feng /wx993403</a:t>
            </a:r>
            <a:endParaRPr lang="en-US" altLang="zh-CN" dirty="0"/>
          </a:p>
        </p:txBody>
      </p:sp>
      <p:sp>
        <p:nvSpPr>
          <p:cNvPr id="3" name="文本占位符 2"/>
          <p:cNvSpPr>
            <a:spLocks noGrp="1"/>
          </p:cNvSpPr>
          <p:nvPr>
            <p:ph type="body" sz="quarter" idx="14"/>
          </p:nvPr>
        </p:nvSpPr>
        <p:spPr/>
        <p:txBody>
          <a:bodyPr/>
          <a:lstStyle/>
          <a:p>
            <a:r>
              <a:rPr lang="en-US" smtClean="0"/>
              <a:t>2021-05-24</a:t>
            </a:r>
            <a:endParaRPr lang="en-US" altLang="zh-CN" dirty="0"/>
          </a:p>
        </p:txBody>
      </p:sp>
      <p:sp>
        <p:nvSpPr>
          <p:cNvPr id="4" name="文本占位符 3"/>
          <p:cNvSpPr>
            <a:spLocks noGrp="1"/>
          </p:cNvSpPr>
          <p:nvPr>
            <p:ph type="body" sz="quarter" idx="15"/>
          </p:nvPr>
        </p:nvSpPr>
        <p:spPr/>
        <p:txBody>
          <a:bodyPr/>
          <a:lstStyle/>
          <a:p>
            <a:r>
              <a:rPr lang="en-US" smtClean="0"/>
              <a:t>Zhu Shigeng/00261992</a:t>
            </a:r>
            <a:endParaRPr lang="en-US" altLang="zh-CN" dirty="0"/>
          </a:p>
        </p:txBody>
      </p:sp>
      <p:sp>
        <p:nvSpPr>
          <p:cNvPr id="7" name="文本占位符 6"/>
          <p:cNvSpPr>
            <a:spLocks noGrp="1"/>
          </p:cNvSpPr>
          <p:nvPr>
            <p:ph type="body" sz="quarter" idx="16"/>
          </p:nvPr>
        </p:nvSpPr>
        <p:spPr/>
        <p:txBody>
          <a:bodyPr/>
          <a:lstStyle/>
          <a:p>
            <a:r>
              <a:rPr lang="en-US" smtClean="0"/>
              <a:t>New</a:t>
            </a:r>
            <a:endParaRPr lang="en-US" altLang="zh-CN" dirty="0"/>
          </a:p>
        </p:txBody>
      </p:sp>
      <p:sp>
        <p:nvSpPr>
          <p:cNvPr id="81" name="文本占位符 80"/>
          <p:cNvSpPr>
            <a:spLocks noGrp="1"/>
          </p:cNvSpPr>
          <p:nvPr>
            <p:ph type="body" sz="quarter" idx="21"/>
          </p:nvPr>
        </p:nvSpPr>
        <p:spPr/>
        <p:txBody>
          <a:bodyPr/>
          <a:lstStyle/>
          <a:p>
            <a:endParaRPr lang="zh-CN" altLang="en-US"/>
          </a:p>
        </p:txBody>
      </p:sp>
      <p:sp>
        <p:nvSpPr>
          <p:cNvPr id="82" name="文本占位符 81"/>
          <p:cNvSpPr>
            <a:spLocks noGrp="1"/>
          </p:cNvSpPr>
          <p:nvPr>
            <p:ph type="body" sz="quarter" idx="22"/>
          </p:nvPr>
        </p:nvSpPr>
        <p:spPr/>
        <p:txBody>
          <a:bodyPr/>
          <a:lstStyle/>
          <a:p>
            <a:endParaRPr lang="zh-CN" altLang="en-US"/>
          </a:p>
        </p:txBody>
      </p:sp>
      <p:sp>
        <p:nvSpPr>
          <p:cNvPr id="83" name="文本占位符 82"/>
          <p:cNvSpPr>
            <a:spLocks noGrp="1"/>
          </p:cNvSpPr>
          <p:nvPr>
            <p:ph type="body" sz="quarter" idx="23"/>
          </p:nvPr>
        </p:nvSpPr>
        <p:spPr/>
        <p:txBody>
          <a:bodyPr/>
          <a:lstStyle/>
          <a:p>
            <a:endParaRPr lang="zh-CN" altLang="en-US" dirty="0"/>
          </a:p>
        </p:txBody>
      </p:sp>
      <p:sp>
        <p:nvSpPr>
          <p:cNvPr id="84" name="文本占位符 83"/>
          <p:cNvSpPr>
            <a:spLocks noGrp="1"/>
          </p:cNvSpPr>
          <p:nvPr>
            <p:ph type="body" sz="quarter" idx="24"/>
          </p:nvPr>
        </p:nvSpPr>
        <p:spPr/>
        <p:txBody>
          <a:bodyPr/>
          <a:lstStyle/>
          <a:p>
            <a:endParaRPr lang="zh-CN" altLang="en-US" dirty="0"/>
          </a:p>
        </p:txBody>
      </p:sp>
      <p:sp>
        <p:nvSpPr>
          <p:cNvPr id="85" name="文本占位符 84"/>
          <p:cNvSpPr>
            <a:spLocks noGrp="1"/>
          </p:cNvSpPr>
          <p:nvPr>
            <p:ph type="body" sz="quarter" idx="25"/>
          </p:nvPr>
        </p:nvSpPr>
        <p:spPr/>
        <p:txBody>
          <a:bodyPr/>
          <a:lstStyle/>
          <a:p>
            <a:endParaRPr lang="zh-CN" altLang="en-US"/>
          </a:p>
        </p:txBody>
      </p:sp>
      <p:sp>
        <p:nvSpPr>
          <p:cNvPr id="86" name="文本占位符 85"/>
          <p:cNvSpPr>
            <a:spLocks noGrp="1"/>
          </p:cNvSpPr>
          <p:nvPr>
            <p:ph type="body" sz="quarter" idx="26"/>
          </p:nvPr>
        </p:nvSpPr>
        <p:spPr/>
        <p:txBody>
          <a:bodyPr/>
          <a:lstStyle/>
          <a:p>
            <a:endParaRPr lang="zh-CN" altLang="en-US" dirty="0"/>
          </a:p>
        </p:txBody>
      </p:sp>
      <p:sp>
        <p:nvSpPr>
          <p:cNvPr id="87" name="文本占位符 86"/>
          <p:cNvSpPr>
            <a:spLocks noGrp="1"/>
          </p:cNvSpPr>
          <p:nvPr>
            <p:ph type="body" sz="quarter" idx="27"/>
          </p:nvPr>
        </p:nvSpPr>
        <p:spPr/>
        <p:txBody>
          <a:bodyPr/>
          <a:lstStyle/>
          <a:p>
            <a:endParaRPr lang="zh-CN" altLang="en-US"/>
          </a:p>
        </p:txBody>
      </p:sp>
      <p:sp>
        <p:nvSpPr>
          <p:cNvPr id="88" name="文本占位符 87"/>
          <p:cNvSpPr>
            <a:spLocks noGrp="1"/>
          </p:cNvSpPr>
          <p:nvPr>
            <p:ph type="body" sz="quarter" idx="28"/>
          </p:nvPr>
        </p:nvSpPr>
        <p:spPr/>
        <p:txBody>
          <a:bodyPr/>
          <a:lstStyle/>
          <a:p>
            <a:endParaRPr lang="zh-CN" altLang="en-US"/>
          </a:p>
        </p:txBody>
      </p:sp>
      <p:sp>
        <p:nvSpPr>
          <p:cNvPr id="89" name="文本占位符 88"/>
          <p:cNvSpPr>
            <a:spLocks noGrp="1"/>
          </p:cNvSpPr>
          <p:nvPr>
            <p:ph type="body" sz="quarter" idx="29"/>
          </p:nvPr>
        </p:nvSpPr>
        <p:spPr/>
        <p:txBody>
          <a:bodyPr/>
          <a:lstStyle/>
          <a:p>
            <a:endParaRPr lang="zh-CN" altLang="en-US"/>
          </a:p>
        </p:txBody>
      </p:sp>
      <p:sp>
        <p:nvSpPr>
          <p:cNvPr id="90" name="文本占位符 89"/>
          <p:cNvSpPr>
            <a:spLocks noGrp="1"/>
          </p:cNvSpPr>
          <p:nvPr>
            <p:ph type="body" sz="quarter" idx="30"/>
          </p:nvPr>
        </p:nvSpPr>
        <p:spPr/>
        <p:txBody>
          <a:bodyPr/>
          <a:lstStyle/>
          <a:p>
            <a:endParaRPr lang="zh-CN" altLang="en-US"/>
          </a:p>
        </p:txBody>
      </p:sp>
      <p:sp>
        <p:nvSpPr>
          <p:cNvPr id="91" name="文本占位符 90"/>
          <p:cNvSpPr>
            <a:spLocks noGrp="1"/>
          </p:cNvSpPr>
          <p:nvPr>
            <p:ph type="body" sz="quarter" idx="31"/>
          </p:nvPr>
        </p:nvSpPr>
        <p:spPr/>
        <p:txBody>
          <a:bodyPr/>
          <a:lstStyle/>
          <a:p>
            <a:endParaRPr lang="zh-CN" altLang="en-US"/>
          </a:p>
        </p:txBody>
      </p:sp>
      <p:sp>
        <p:nvSpPr>
          <p:cNvPr id="92" name="文本占位符 91"/>
          <p:cNvSpPr>
            <a:spLocks noGrp="1"/>
          </p:cNvSpPr>
          <p:nvPr>
            <p:ph type="body" sz="quarter" idx="32"/>
          </p:nvPr>
        </p:nvSpPr>
        <p:spPr/>
        <p:txBody>
          <a:bodyPr/>
          <a:lstStyle/>
          <a:p>
            <a:endParaRPr lang="zh-CN" altLang="en-US"/>
          </a:p>
        </p:txBody>
      </p:sp>
      <p:sp>
        <p:nvSpPr>
          <p:cNvPr id="93" name="文本占位符 92"/>
          <p:cNvSpPr>
            <a:spLocks noGrp="1"/>
          </p:cNvSpPr>
          <p:nvPr>
            <p:ph type="body" sz="quarter" idx="33"/>
          </p:nvPr>
        </p:nvSpPr>
        <p:spPr/>
        <p:txBody>
          <a:bodyPr/>
          <a:lstStyle/>
          <a:p>
            <a:endParaRPr lang="zh-CN" altLang="en-US"/>
          </a:p>
        </p:txBody>
      </p:sp>
      <p:sp>
        <p:nvSpPr>
          <p:cNvPr id="94" name="文本占位符 93"/>
          <p:cNvSpPr>
            <a:spLocks noGrp="1"/>
          </p:cNvSpPr>
          <p:nvPr>
            <p:ph type="body" sz="quarter" idx="34"/>
          </p:nvPr>
        </p:nvSpPr>
        <p:spPr/>
        <p:txBody>
          <a:bodyPr/>
          <a:lstStyle/>
          <a:p>
            <a:endParaRPr lang="zh-CN" altLang="en-US"/>
          </a:p>
        </p:txBody>
      </p:sp>
      <p:sp>
        <p:nvSpPr>
          <p:cNvPr id="95" name="文本占位符 94"/>
          <p:cNvSpPr>
            <a:spLocks noGrp="1"/>
          </p:cNvSpPr>
          <p:nvPr>
            <p:ph type="body" sz="quarter" idx="35"/>
          </p:nvPr>
        </p:nvSpPr>
        <p:spPr/>
        <p:txBody>
          <a:bodyPr/>
          <a:lstStyle/>
          <a:p>
            <a:endParaRPr lang="zh-CN" altLang="en-US"/>
          </a:p>
        </p:txBody>
      </p:sp>
      <p:sp>
        <p:nvSpPr>
          <p:cNvPr id="96" name="文本占位符 95"/>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2362060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MPLS TE Tunnels</a:t>
            </a:r>
            <a:endParaRPr lang="en-US" altLang="zh-CN" dirty="0"/>
          </a:p>
        </p:txBody>
      </p:sp>
      <p:sp>
        <p:nvSpPr>
          <p:cNvPr id="5" name="文本占位符 4"/>
          <p:cNvSpPr>
            <a:spLocks noGrp="1"/>
          </p:cNvSpPr>
          <p:nvPr>
            <p:ph type="body" sz="quarter" idx="10"/>
          </p:nvPr>
        </p:nvSpPr>
        <p:spPr/>
        <p:txBody>
          <a:bodyPr/>
          <a:lstStyle/>
          <a:p>
            <a:r>
              <a:rPr lang="en-US" sz="1600" smtClean="0"/>
              <a:t>MPLS TE often associates multiple LSPs with a virtual tunnel interface, and such a group of LSPs is called an MPLS TE tunnel.</a:t>
            </a:r>
            <a:endParaRPr lang="en-US" altLang="zh-CN" sz="1600" smtClean="0"/>
          </a:p>
          <a:p>
            <a:r>
              <a:rPr lang="en-US" sz="1600" smtClean="0"/>
              <a:t>LSPs in an MPLS TE tunnel are called constraint-based routed LSPs (CR-LSPs).</a:t>
            </a:r>
            <a:endParaRPr lang="en-US" altLang="zh-CN" sz="1600" smtClean="0"/>
          </a:p>
          <a:p>
            <a:r>
              <a:rPr lang="en-US" altLang="zh-CN" sz="1600" smtClean="0"/>
              <a:t>Constraints include bandwidth constraints and path constraints. A CR-LSP can be successfully established only when the links over which a tunnel traverses satisfies the constraints. Constraints allow services to be better planned based on the existing network conditions.</a:t>
            </a:r>
          </a:p>
          <a:p>
            <a:endParaRPr lang="en-US" altLang="zh-CN" sz="1600" dirty="0"/>
          </a:p>
        </p:txBody>
      </p: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27689" y="3761973"/>
            <a:ext cx="540000" cy="442800"/>
          </a:xfrm>
          <a:prstGeom prst="rect">
            <a:avLst/>
          </a:prstGeom>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443429" y="3761973"/>
            <a:ext cx="540000" cy="442800"/>
          </a:xfrm>
          <a:prstGeom prst="rect">
            <a:avLst/>
          </a:prstGeom>
        </p:spPr>
      </p:pic>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443429" y="4976475"/>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59169" y="3761973"/>
            <a:ext cx="540000" cy="442800"/>
          </a:xfrm>
          <a:prstGeom prst="rect">
            <a:avLst/>
          </a:prstGeom>
        </p:spPr>
      </p:pic>
      <p:cxnSp>
        <p:nvCxnSpPr>
          <p:cNvPr id="31" name="直接连接符 30"/>
          <p:cNvCxnSpPr>
            <a:stCxn id="28" idx="1"/>
            <a:endCxn id="27" idx="3"/>
          </p:cNvCxnSpPr>
          <p:nvPr/>
        </p:nvCxnSpPr>
        <p:spPr bwMode="auto">
          <a:xfrm flipH="1">
            <a:off x="3967689" y="3983373"/>
            <a:ext cx="147574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2" name="直接连接符 31"/>
          <p:cNvCxnSpPr>
            <a:stCxn id="30" idx="1"/>
            <a:endCxn id="28" idx="3"/>
          </p:cNvCxnSpPr>
          <p:nvPr/>
        </p:nvCxnSpPr>
        <p:spPr bwMode="auto">
          <a:xfrm flipH="1">
            <a:off x="5983429" y="3983373"/>
            <a:ext cx="147574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3" name="直接连接符 32"/>
          <p:cNvCxnSpPr>
            <a:stCxn id="29" idx="1"/>
            <a:endCxn id="27" idx="2"/>
          </p:cNvCxnSpPr>
          <p:nvPr/>
        </p:nvCxnSpPr>
        <p:spPr bwMode="auto">
          <a:xfrm flipH="1" flipV="1">
            <a:off x="3697689" y="4204773"/>
            <a:ext cx="1745740" cy="99310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4" name="直接连接符 33"/>
          <p:cNvCxnSpPr>
            <a:stCxn id="30" idx="2"/>
            <a:endCxn id="29" idx="3"/>
          </p:cNvCxnSpPr>
          <p:nvPr/>
        </p:nvCxnSpPr>
        <p:spPr bwMode="auto">
          <a:xfrm flipH="1">
            <a:off x="5983429" y="4204773"/>
            <a:ext cx="1745740" cy="993102"/>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44" name="文本框 43"/>
          <p:cNvSpPr txBox="1"/>
          <p:nvPr/>
        </p:nvSpPr>
        <p:spPr>
          <a:xfrm>
            <a:off x="3495336" y="3469771"/>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a:off x="5524138" y="3480271"/>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5519303" y="4714321"/>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7511661" y="3469771"/>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4429027" y="3628287"/>
            <a:ext cx="812271" cy="338554"/>
          </a:xfrm>
          <a:prstGeom prst="rect">
            <a:avLst/>
          </a:prstGeom>
          <a:noFill/>
        </p:spPr>
        <p:txBody>
          <a:bodyPr wrap="square" rtlCol="0">
            <a:noAutofit/>
          </a:bodyPr>
          <a:lstStyle/>
          <a:p>
            <a:pPr fontAlgn="ctr"/>
            <a:r>
              <a:rPr lang="en-US" sz="1600" dirty="0" smtClean="0">
                <a:latin typeface="Huawei Sans" panose="020C0503030203020204" pitchFamily="34" charset="0"/>
              </a:rPr>
              <a:t>50 M</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6440869" y="3586243"/>
            <a:ext cx="812271" cy="338554"/>
          </a:xfrm>
          <a:prstGeom prst="rect">
            <a:avLst/>
          </a:prstGeom>
          <a:noFill/>
        </p:spPr>
        <p:txBody>
          <a:bodyPr wrap="square" rtlCol="0">
            <a:noAutofit/>
          </a:bodyPr>
          <a:lstStyle/>
          <a:p>
            <a:pPr fontAlgn="ctr"/>
            <a:r>
              <a:rPr lang="en-US" sz="1600" dirty="0" smtClean="0">
                <a:latin typeface="Huawei Sans" panose="020C0503030203020204" pitchFamily="34" charset="0"/>
              </a:rPr>
              <a:t>50 M</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3918431" y="4683511"/>
            <a:ext cx="812271" cy="338554"/>
          </a:xfrm>
          <a:prstGeom prst="rect">
            <a:avLst/>
          </a:prstGeom>
          <a:noFill/>
        </p:spPr>
        <p:txBody>
          <a:bodyPr wrap="square" rtlCol="0">
            <a:noAutofit/>
          </a:bodyPr>
          <a:lstStyle/>
          <a:p>
            <a:pPr fontAlgn="ctr"/>
            <a:r>
              <a:rPr lang="en-US" sz="1600" dirty="0" smtClean="0">
                <a:latin typeface="Huawei Sans" panose="020C0503030203020204" pitchFamily="34" charset="0"/>
              </a:rPr>
              <a:t>100 M</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6910937" y="4683511"/>
            <a:ext cx="812271" cy="338554"/>
          </a:xfrm>
          <a:prstGeom prst="rect">
            <a:avLst/>
          </a:prstGeom>
          <a:noFill/>
        </p:spPr>
        <p:txBody>
          <a:bodyPr wrap="square" rtlCol="0">
            <a:noAutofit/>
          </a:bodyPr>
          <a:lstStyle/>
          <a:p>
            <a:pPr fontAlgn="ctr"/>
            <a:r>
              <a:rPr lang="en-US" sz="1600" dirty="0" smtClean="0">
                <a:latin typeface="Huawei Sans" panose="020C0503030203020204" pitchFamily="34" charset="0"/>
              </a:rPr>
              <a:t>100 M</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角矩形 64"/>
          <p:cNvSpPr/>
          <p:nvPr/>
        </p:nvSpPr>
        <p:spPr>
          <a:xfrm>
            <a:off x="2001480" y="5480400"/>
            <a:ext cx="7485420" cy="625125"/>
          </a:xfrm>
          <a:prstGeom prst="roundRect">
            <a:avLst/>
          </a:prstGeom>
          <a:no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schemeClr val="tx1"/>
                </a:solidFill>
                <a:latin typeface="Huawei Sans" panose="020C0503030203020204" pitchFamily="34" charset="0"/>
              </a:rPr>
              <a:t>On the ingress (R1), create an MPLS TE tunnel that passes through R3, with the destination address being R4's address and bandwidth being 100 Mbit/s.</a:t>
            </a:r>
            <a:endParaRPr lang="en-US" altLang="zh-CN" sz="1600" dirty="0">
              <a:solidFill>
                <a:schemeClr val="tx1"/>
              </a:solidFill>
              <a:latin typeface="Huawei Sans" panose="020C0503030203020204" pitchFamily="34" charset="0"/>
            </a:endParaRPr>
          </a:p>
        </p:txBody>
      </p:sp>
      <p:cxnSp>
        <p:nvCxnSpPr>
          <p:cNvPr id="66" name="直接箭头连接符 65"/>
          <p:cNvCxnSpPr>
            <a:cxnSpLocks/>
          </p:cNvCxnSpPr>
          <p:nvPr/>
        </p:nvCxnSpPr>
        <p:spPr bwMode="auto">
          <a:xfrm rot="2940000" flipV="1">
            <a:off x="4262701" y="4440459"/>
            <a:ext cx="936000"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a:cxnSpLocks/>
          </p:cNvCxnSpPr>
          <p:nvPr/>
        </p:nvCxnSpPr>
        <p:spPr bwMode="auto">
          <a:xfrm rot="-720000" flipV="1">
            <a:off x="6272661" y="4419541"/>
            <a:ext cx="936000"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a:cxnSpLocks/>
          </p:cNvCxnSpPr>
          <p:nvPr/>
        </p:nvCxnSpPr>
        <p:spPr bwMode="auto">
          <a:xfrm rot="1560000" flipV="1">
            <a:off x="9476508" y="4864456"/>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xmlns="" id="{E43D2C6D-7DCE-4C0E-A07D-6C5514170376}"/>
              </a:ext>
            </a:extLst>
          </p:cNvPr>
          <p:cNvSpPr txBox="1"/>
          <p:nvPr/>
        </p:nvSpPr>
        <p:spPr>
          <a:xfrm>
            <a:off x="10282388" y="4835273"/>
            <a:ext cx="1049215" cy="338554"/>
          </a:xfrm>
          <a:prstGeom prst="rect">
            <a:avLst/>
          </a:prstGeom>
          <a:noFill/>
        </p:spPr>
        <p:txBody>
          <a:bodyPr wrap="square" rtlCol="0">
            <a:noAutofit/>
          </a:bodyPr>
          <a:lstStyle/>
          <a:p>
            <a:pPr fontAlgn="ctr"/>
            <a:r>
              <a:rPr lang="en-US" sz="1600" dirty="0" smtClean="0">
                <a:latin typeface="Huawei Sans" panose="020C0503030203020204" pitchFamily="34" charset="0"/>
              </a:rPr>
              <a:t>CR-LSP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标注 69"/>
          <p:cNvSpPr/>
          <p:nvPr/>
        </p:nvSpPr>
        <p:spPr>
          <a:xfrm>
            <a:off x="2800351" y="4778852"/>
            <a:ext cx="1052410" cy="406837"/>
          </a:xfrm>
          <a:prstGeom prst="wedgeRoundRectCallout">
            <a:avLst>
              <a:gd name="adj1" fmla="val 64504"/>
              <a:gd name="adj2" fmla="val -38998"/>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Bandwidth constraint</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标注 70"/>
          <p:cNvSpPr/>
          <p:nvPr/>
        </p:nvSpPr>
        <p:spPr>
          <a:xfrm>
            <a:off x="6440869" y="5070455"/>
            <a:ext cx="925837" cy="377090"/>
          </a:xfrm>
          <a:prstGeom prst="wedgeRoundRectCallout">
            <a:avLst>
              <a:gd name="adj1" fmla="val -71934"/>
              <a:gd name="adj2" fmla="val -15576"/>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Path constraint</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5693276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sz="2200" dirty="0" smtClean="0">
                <a:solidFill>
                  <a:schemeClr val="bg1">
                    <a:lumMod val="50000"/>
                  </a:schemeClr>
                </a:solidFill>
                <a:latin typeface="Huawei Sans" panose="020C0503030203020204" pitchFamily="34" charset="0"/>
              </a:rPr>
              <a:t>Overview of MPLS TE</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sz="2200" dirty="0">
                <a:solidFill>
                  <a:schemeClr val="bg1">
                    <a:lumMod val="50000"/>
                  </a:schemeClr>
                </a:solidFill>
                <a:latin typeface="Huawei Sans" panose="020C0503030203020204" pitchFamily="34" charset="0"/>
              </a:rPr>
              <a:t>MPLS TE </a:t>
            </a:r>
            <a:r>
              <a:rPr lang="en-US" sz="2200" dirty="0" smtClean="0">
                <a:solidFill>
                  <a:schemeClr val="bg1">
                    <a:lumMod val="50000"/>
                  </a:schemeClr>
                </a:solidFill>
                <a:latin typeface="Huawei Sans" panose="020C0503030203020204" pitchFamily="34" charset="0"/>
              </a:rPr>
              <a:t>Fundamentals</a:t>
            </a:r>
            <a:endParaRPr lang="en-US" altLang="zh-CN" sz="2200" dirty="0">
              <a:solidFill>
                <a:schemeClr val="bg1">
                  <a:lumMod val="50000"/>
                </a:schemeClr>
              </a:solidFill>
              <a:latin typeface="Huawei Sans" panose="020C0503030203020204" pitchFamily="34" charset="0"/>
              <a:sym typeface="Huawei Sans" panose="020C0503030203020204" pitchFamily="34" charset="0"/>
            </a:endParaRPr>
          </a:p>
          <a:p>
            <a:r>
              <a:rPr lang="en-US" sz="2200" b="1" dirty="0" smtClean="0">
                <a:latin typeface="Huawei Sans" panose="020C0503030203020204" pitchFamily="34" charset="0"/>
              </a:rPr>
              <a:t>MPLS TE Reliability</a:t>
            </a:r>
          </a:p>
          <a:p>
            <a:pPr lvl="1"/>
            <a:r>
              <a:rPr lang="en-US" altLang="zh-CN" sz="2000" dirty="0">
                <a:solidFill>
                  <a:schemeClr val="bg1">
                    <a:lumMod val="50000"/>
                  </a:schemeClr>
                </a:solidFill>
              </a:rPr>
              <a:t>Path Protection</a:t>
            </a:r>
            <a:endParaRPr lang="en-US" altLang="zh-CN" sz="2000" dirty="0">
              <a:solidFill>
                <a:schemeClr val="bg1">
                  <a:lumMod val="50000"/>
                </a:schemeClr>
              </a:solidFill>
              <a:sym typeface="Huawei Sans" panose="020C0503030203020204" pitchFamily="34" charset="0"/>
            </a:endParaRPr>
          </a:p>
          <a:p>
            <a:pPr lvl="1"/>
            <a:r>
              <a:rPr lang="en-US" altLang="zh-CN" sz="2000" dirty="0">
                <a:solidFill>
                  <a:schemeClr val="bg1">
                    <a:lumMod val="50000"/>
                  </a:schemeClr>
                </a:solidFill>
              </a:rPr>
              <a:t>Local Protection (FRR)</a:t>
            </a:r>
            <a:endParaRPr lang="en-US" altLang="zh-CN" sz="2000" dirty="0">
              <a:solidFill>
                <a:schemeClr val="bg1">
                  <a:lumMod val="50000"/>
                </a:schemeClr>
              </a:solidFill>
              <a:sym typeface="Huawei Sans" panose="020C0503030203020204" pitchFamily="34" charset="0"/>
            </a:endParaRPr>
          </a:p>
          <a:p>
            <a:pPr lvl="1"/>
            <a:r>
              <a:rPr lang="en-US" altLang="zh-CN" sz="2000" dirty="0">
                <a:solidFill>
                  <a:schemeClr val="bg1">
                    <a:lumMod val="50000"/>
                  </a:schemeClr>
                </a:solidFill>
                <a:latin typeface="Huawei Sans" panose="020C0503030203020204" pitchFamily="34" charset="0"/>
              </a:rPr>
              <a:t>MPLS TE Tunnel Protection Group</a:t>
            </a:r>
            <a:endParaRPr lang="en-US" altLang="zh-CN" sz="2000" dirty="0">
              <a:solidFill>
                <a:schemeClr val="bg1">
                  <a:lumMod val="50000"/>
                </a:schemeClr>
              </a:solidFill>
              <a:latin typeface="Huawei Sans" panose="020C0503030203020204" pitchFamily="34" charset="0"/>
              <a:sym typeface="Huawei Sans" panose="020C0503030203020204" pitchFamily="34" charset="0"/>
            </a:endParaRPr>
          </a:p>
          <a:p>
            <a:pPr lvl="1">
              <a:buSzPct val="60000"/>
              <a:buFont typeface="Wingdings" panose="05000000000000000000" pitchFamily="2" charset="2"/>
              <a:buChar char="n"/>
            </a:pPr>
            <a:r>
              <a:rPr lang="en-US" altLang="zh-CN" sz="2000" dirty="0">
                <a:latin typeface="Huawei Sans" panose="020C0503030203020204" pitchFamily="34" charset="0"/>
              </a:rPr>
              <a:t>Fault Detection</a:t>
            </a:r>
            <a:endParaRPr lang="en-US" altLang="zh-CN" sz="2000" dirty="0">
              <a:latin typeface="Huawei Sans" panose="020C0503030203020204" pitchFamily="34" charset="0"/>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Advanced MPLS TE Features</a:t>
            </a:r>
            <a:endParaRPr lang="en-US" sz="22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0084597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r>
              <a:rPr lang="en-US" smtClean="0"/>
              <a:t>RSVP Hello</a:t>
            </a:r>
            <a:endParaRPr lang="en-US" altLang="zh-CN" dirty="0">
              <a:sym typeface="Huawei Sans" panose="020C0503030203020204" pitchFamily="34" charset="0"/>
            </a:endParaRPr>
          </a:p>
        </p:txBody>
      </p:sp>
      <p:sp>
        <p:nvSpPr>
          <p:cNvPr id="36868" name="Rectangle 3"/>
          <p:cNvSpPr>
            <a:spLocks noGrp="1" noChangeArrowheads="1"/>
          </p:cNvSpPr>
          <p:nvPr>
            <p:ph type="body" sz="quarter" idx="10"/>
          </p:nvPr>
        </p:nvSpPr>
        <p:spPr/>
        <p:txBody>
          <a:bodyPr/>
          <a:lstStyle/>
          <a:p>
            <a:r>
              <a:rPr lang="en-US" sz="1600" smtClean="0"/>
              <a:t>After a TE tunnel is established, Path and Resv messages are sent periodically to check neighbor reachability and to maintain the resource reservation status (including PSB and RSB) of nodes. This method, however, takes a long time. If a fault occurs on the primary path, traffic cannot be switched to the backup path in a timely manner. Therefore, RSVP Hello is introduced to solve this problem.</a:t>
            </a:r>
            <a:endParaRPr lang="en-US" altLang="zh-CN" sz="1600" smtClean="0"/>
          </a:p>
          <a:p>
            <a:r>
              <a:rPr lang="en-US" sz="1600" smtClean="0"/>
              <a:t>The RSVP Hello extension can rapidly monitor the reachability of RSVP nodes. If an RSVP node becomes unreachable, TE FRR protection is triggered. </a:t>
            </a:r>
            <a:endParaRPr lang="en-US" altLang="zh-CN" sz="1600" dirty="0">
              <a:sym typeface="Huawei Sans" panose="020C0503030203020204" pitchFamily="34" charset="0"/>
            </a:endParaRPr>
          </a:p>
        </p:txBody>
      </p:sp>
      <p:graphicFrame>
        <p:nvGraphicFramePr>
          <p:cNvPr id="4" name="表格 3"/>
          <p:cNvGraphicFramePr>
            <a:graphicFrameLocks noGrp="1"/>
          </p:cNvGraphicFramePr>
          <p:nvPr>
            <p:extLst/>
          </p:nvPr>
        </p:nvGraphicFramePr>
        <p:xfrm>
          <a:off x="3563695" y="4321903"/>
          <a:ext cx="4968554" cy="1498348"/>
        </p:xfrm>
        <a:graphic>
          <a:graphicData uri="http://schemas.openxmlformats.org/drawingml/2006/table">
            <a:tbl>
              <a:tblPr firstRow="1" bandRow="1"/>
              <a:tblGrid>
                <a:gridCol w="888435">
                  <a:extLst>
                    <a:ext uri="{9D8B030D-6E8A-4147-A177-3AD203B41FA5}">
                      <a16:colId xmlns="" xmlns:a16="http://schemas.microsoft.com/office/drawing/2014/main" val="20000"/>
                    </a:ext>
                  </a:extLst>
                </a:gridCol>
                <a:gridCol w="789709">
                  <a:extLst>
                    <a:ext uri="{9D8B030D-6E8A-4147-A177-3AD203B41FA5}">
                      <a16:colId xmlns="" xmlns:a16="http://schemas.microsoft.com/office/drawing/2014/main" val="20001"/>
                    </a:ext>
                  </a:extLst>
                </a:gridCol>
                <a:gridCol w="1529542">
                  <a:extLst>
                    <a:ext uri="{9D8B030D-6E8A-4147-A177-3AD203B41FA5}">
                      <a16:colId xmlns="" xmlns:a16="http://schemas.microsoft.com/office/drawing/2014/main" val="20002"/>
                    </a:ext>
                  </a:extLst>
                </a:gridCol>
                <a:gridCol w="1760868">
                  <a:extLst>
                    <a:ext uri="{9D8B030D-6E8A-4147-A177-3AD203B41FA5}">
                      <a16:colId xmlns="" xmlns:a16="http://schemas.microsoft.com/office/drawing/2014/main" val="20003"/>
                    </a:ext>
                  </a:extLst>
                </a:gridCol>
              </a:tblGrid>
              <a:tr h="359664">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sz="1200" b="0" dirty="0">
                          <a:solidFill>
                            <a:schemeClr val="tx1"/>
                          </a:solidFill>
                          <a:latin typeface="Huawei Sans" panose="020C0503030203020204" pitchFamily="34" charset="0"/>
                        </a:rPr>
                        <a:t>Version</a:t>
                      </a:r>
                      <a:endParaRPr kumimoji="0" lang="zh-CN" altLang="en-US"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sz="1200">
                          <a:latin typeface="Huawei Sans" panose="020C0503030203020204" pitchFamily="34" charset="0"/>
                        </a:rPr>
                        <a:t>Flags</a:t>
                      </a:r>
                      <a:endParaRPr kumimoji="0" lang="zh-CN" altLang="en-US" sz="12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sz="1200" b="1">
                          <a:latin typeface="Huawei Sans" panose="020C0503030203020204" pitchFamily="34" charset="0"/>
                        </a:rPr>
                        <a:t>Message Type</a:t>
                      </a:r>
                      <a:endParaRPr kumimoji="0" lang="zh-CN" altLang="en-US" sz="12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sz="1200">
                          <a:latin typeface="Huawei Sans" panose="020C0503030203020204" pitchFamily="34" charset="0"/>
                        </a:rPr>
                        <a:t>RSVP Checksum</a:t>
                      </a:r>
                      <a:endParaRPr kumimoji="0" lang="zh-CN" altLang="en-US"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406242">
                <a:tc gridSpan="2">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sz="1200">
                          <a:latin typeface="Huawei Sans" panose="020C0503030203020204" pitchFamily="34" charset="0"/>
                        </a:rPr>
                        <a:t>Send TTL</a:t>
                      </a:r>
                      <a:endParaRPr kumimoji="0" lang="zh-CN" altLang="en-US"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sz="1400" dirty="0"/>
                    </a:p>
                  </a:txBody>
                  <a:tcPr/>
                </a:tc>
                <a:tc>
                  <a:txBody>
                    <a:bodyPr/>
                    <a:lstStyle/>
                    <a:p>
                      <a:pPr marL="0" marR="0" lvl="0" indent="182563"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sz="1200">
                          <a:solidFill>
                            <a:schemeClr val="tx1"/>
                          </a:solidFill>
                          <a:latin typeface="Huawei Sans" panose="020C0503030203020204" pitchFamily="34" charset="0"/>
                        </a:rPr>
                        <a:t>Reserved</a:t>
                      </a:r>
                      <a:endParaRPr lang="zh-CN" altLang="en-US" sz="1200" kern="1200" dirty="0">
                        <a:solidFill>
                          <a:schemeClr val="tx1"/>
                        </a:solidFill>
                        <a:effectLst/>
                        <a:latin typeface="Huawei Sans" panose="020C0503030203020204" pitchFamily="34" charset="0"/>
                        <a:ea typeface="方正兰亭黑简体"/>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sz="1200">
                          <a:solidFill>
                            <a:schemeClr val="tx1"/>
                          </a:solidFill>
                          <a:latin typeface="Huawei Sans" panose="020C0503030203020204" pitchFamily="34" charset="0"/>
                        </a:rPr>
                        <a:t>RSVP Length</a:t>
                      </a:r>
                      <a:endParaRPr lang="zh-CN" altLang="en-US" sz="1200" kern="1200" dirty="0">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732442">
                <a:tc gridSpan="4">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sz="1200" dirty="0">
                          <a:latin typeface="Huawei Sans" panose="020C0503030203020204" pitchFamily="34" charset="0"/>
                        </a:rPr>
                        <a:t>Object…</a:t>
                      </a:r>
                      <a:endParaRPr kumimoji="0" lang="zh-CN" altLang="en-US"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sz="1400" dirty="0"/>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2"/>
                  </a:ext>
                </a:extLst>
              </a:tr>
            </a:tbl>
          </a:graphicData>
        </a:graphic>
      </p:graphicFrame>
      <p:sp>
        <p:nvSpPr>
          <p:cNvPr id="5" name="梯形 12"/>
          <p:cNvSpPr/>
          <p:nvPr/>
        </p:nvSpPr>
        <p:spPr>
          <a:xfrm>
            <a:off x="5023617" y="3528408"/>
            <a:ext cx="2048709" cy="793495"/>
          </a:xfrm>
          <a:custGeom>
            <a:avLst/>
            <a:gdLst>
              <a:gd name="connsiteX0" fmla="*/ 0 w 2811572"/>
              <a:gd name="connsiteY0" fmla="*/ 661945 h 661945"/>
              <a:gd name="connsiteX1" fmla="*/ 501351 w 2811572"/>
              <a:gd name="connsiteY1" fmla="*/ 0 h 661945"/>
              <a:gd name="connsiteX2" fmla="*/ 2310221 w 2811572"/>
              <a:gd name="connsiteY2" fmla="*/ 0 h 661945"/>
              <a:gd name="connsiteX3" fmla="*/ 2811572 w 2811572"/>
              <a:gd name="connsiteY3" fmla="*/ 661945 h 661945"/>
              <a:gd name="connsiteX4" fmla="*/ 0 w 2811572"/>
              <a:gd name="connsiteY4" fmla="*/ 661945 h 661945"/>
              <a:gd name="connsiteX0" fmla="*/ 0 w 2310221"/>
              <a:gd name="connsiteY0" fmla="*/ 661945 h 707665"/>
              <a:gd name="connsiteX1" fmla="*/ 501351 w 2310221"/>
              <a:gd name="connsiteY1" fmla="*/ 0 h 707665"/>
              <a:gd name="connsiteX2" fmla="*/ 2310221 w 2310221"/>
              <a:gd name="connsiteY2" fmla="*/ 0 h 707665"/>
              <a:gd name="connsiteX3" fmla="*/ 1599992 w 2310221"/>
              <a:gd name="connsiteY3" fmla="*/ 707665 h 707665"/>
              <a:gd name="connsiteX4" fmla="*/ 0 w 2310221"/>
              <a:gd name="connsiteY4" fmla="*/ 661945 h 707665"/>
              <a:gd name="connsiteX0" fmla="*/ 580689 w 1808870"/>
              <a:gd name="connsiteY0" fmla="*/ 753385 h 753385"/>
              <a:gd name="connsiteX1" fmla="*/ 0 w 1808870"/>
              <a:gd name="connsiteY1" fmla="*/ 0 h 753385"/>
              <a:gd name="connsiteX2" fmla="*/ 1808870 w 1808870"/>
              <a:gd name="connsiteY2" fmla="*/ 0 h 753385"/>
              <a:gd name="connsiteX3" fmla="*/ 1098641 w 1808870"/>
              <a:gd name="connsiteY3" fmla="*/ 707665 h 753385"/>
              <a:gd name="connsiteX4" fmla="*/ 580689 w 1808870"/>
              <a:gd name="connsiteY4" fmla="*/ 753385 h 753385"/>
              <a:gd name="connsiteX0" fmla="*/ 580689 w 1808870"/>
              <a:gd name="connsiteY0" fmla="*/ 715285 h 715285"/>
              <a:gd name="connsiteX1" fmla="*/ 0 w 1808870"/>
              <a:gd name="connsiteY1" fmla="*/ 0 h 715285"/>
              <a:gd name="connsiteX2" fmla="*/ 1808870 w 1808870"/>
              <a:gd name="connsiteY2" fmla="*/ 0 h 715285"/>
              <a:gd name="connsiteX3" fmla="*/ 1098641 w 1808870"/>
              <a:gd name="connsiteY3" fmla="*/ 707665 h 715285"/>
              <a:gd name="connsiteX4" fmla="*/ 580689 w 1808870"/>
              <a:gd name="connsiteY4" fmla="*/ 715285 h 715285"/>
              <a:gd name="connsiteX0" fmla="*/ 1152189 w 2380370"/>
              <a:gd name="connsiteY0" fmla="*/ 890545 h 890545"/>
              <a:gd name="connsiteX1" fmla="*/ 0 w 2380370"/>
              <a:gd name="connsiteY1" fmla="*/ 0 h 890545"/>
              <a:gd name="connsiteX2" fmla="*/ 2380370 w 2380370"/>
              <a:gd name="connsiteY2" fmla="*/ 175260 h 890545"/>
              <a:gd name="connsiteX3" fmla="*/ 1670141 w 2380370"/>
              <a:gd name="connsiteY3" fmla="*/ 882925 h 890545"/>
              <a:gd name="connsiteX4" fmla="*/ 1152189 w 2380370"/>
              <a:gd name="connsiteY4" fmla="*/ 890545 h 890545"/>
              <a:gd name="connsiteX0" fmla="*/ 1152189 w 2890910"/>
              <a:gd name="connsiteY0" fmla="*/ 905785 h 905785"/>
              <a:gd name="connsiteX1" fmla="*/ 0 w 2890910"/>
              <a:gd name="connsiteY1" fmla="*/ 15240 h 905785"/>
              <a:gd name="connsiteX2" fmla="*/ 2890910 w 2890910"/>
              <a:gd name="connsiteY2" fmla="*/ 0 h 905785"/>
              <a:gd name="connsiteX3" fmla="*/ 1670141 w 2890910"/>
              <a:gd name="connsiteY3" fmla="*/ 898165 h 905785"/>
              <a:gd name="connsiteX4" fmla="*/ 1152189 w 2890910"/>
              <a:gd name="connsiteY4" fmla="*/ 905785 h 905785"/>
              <a:gd name="connsiteX0" fmla="*/ 1272945 w 2890910"/>
              <a:gd name="connsiteY0" fmla="*/ 1035489 h 1035489"/>
              <a:gd name="connsiteX1" fmla="*/ 0 w 2890910"/>
              <a:gd name="connsiteY1" fmla="*/ 15240 h 1035489"/>
              <a:gd name="connsiteX2" fmla="*/ 2890910 w 2890910"/>
              <a:gd name="connsiteY2" fmla="*/ 0 h 1035489"/>
              <a:gd name="connsiteX3" fmla="*/ 1670141 w 2890910"/>
              <a:gd name="connsiteY3" fmla="*/ 898165 h 1035489"/>
              <a:gd name="connsiteX4" fmla="*/ 1272945 w 2890910"/>
              <a:gd name="connsiteY4" fmla="*/ 1035489 h 1035489"/>
              <a:gd name="connsiteX0" fmla="*/ 1272945 w 2890910"/>
              <a:gd name="connsiteY0" fmla="*/ 1035489 h 1044082"/>
              <a:gd name="connsiteX1" fmla="*/ 0 w 2890910"/>
              <a:gd name="connsiteY1" fmla="*/ 15240 h 1044082"/>
              <a:gd name="connsiteX2" fmla="*/ 2890910 w 2890910"/>
              <a:gd name="connsiteY2" fmla="*/ 0 h 1044082"/>
              <a:gd name="connsiteX3" fmla="*/ 1750646 w 2890910"/>
              <a:gd name="connsiteY3" fmla="*/ 1044082 h 1044082"/>
              <a:gd name="connsiteX4" fmla="*/ 1272945 w 2890910"/>
              <a:gd name="connsiteY4" fmla="*/ 1035489 h 1044082"/>
              <a:gd name="connsiteX0" fmla="*/ 1161926 w 2890910"/>
              <a:gd name="connsiteY0" fmla="*/ 1130128 h 1130128"/>
              <a:gd name="connsiteX1" fmla="*/ 0 w 2890910"/>
              <a:gd name="connsiteY1" fmla="*/ 15240 h 1130128"/>
              <a:gd name="connsiteX2" fmla="*/ 2890910 w 2890910"/>
              <a:gd name="connsiteY2" fmla="*/ 0 h 1130128"/>
              <a:gd name="connsiteX3" fmla="*/ 1750646 w 2890910"/>
              <a:gd name="connsiteY3" fmla="*/ 1044082 h 1130128"/>
              <a:gd name="connsiteX4" fmla="*/ 1161926 w 2890910"/>
              <a:gd name="connsiteY4" fmla="*/ 1130128 h 1130128"/>
              <a:gd name="connsiteX0" fmla="*/ 1161926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161926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073109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883879 w 2890910"/>
              <a:gd name="connsiteY3" fmla="*/ 1128205 h 1130128"/>
              <a:gd name="connsiteX4" fmla="*/ 1073109 w 2890910"/>
              <a:gd name="connsiteY4" fmla="*/ 1130128 h 1130128"/>
              <a:gd name="connsiteX0" fmla="*/ 1961299 w 3779100"/>
              <a:gd name="connsiteY0" fmla="*/ 1968608 h 1968608"/>
              <a:gd name="connsiteX1" fmla="*/ 0 w 3779100"/>
              <a:gd name="connsiteY1" fmla="*/ 0 h 1968608"/>
              <a:gd name="connsiteX2" fmla="*/ 3779100 w 3779100"/>
              <a:gd name="connsiteY2" fmla="*/ 838480 h 1968608"/>
              <a:gd name="connsiteX3" fmla="*/ 2772069 w 3779100"/>
              <a:gd name="connsiteY3" fmla="*/ 1966685 h 1968608"/>
              <a:gd name="connsiteX4" fmla="*/ 1961299 w 3779100"/>
              <a:gd name="connsiteY4" fmla="*/ 1968608 h 1968608"/>
              <a:gd name="connsiteX0" fmla="*/ 1961299 w 4800518"/>
              <a:gd name="connsiteY0" fmla="*/ 2021791 h 2021791"/>
              <a:gd name="connsiteX1" fmla="*/ 0 w 4800518"/>
              <a:gd name="connsiteY1" fmla="*/ 53183 h 2021791"/>
              <a:gd name="connsiteX2" fmla="*/ 4800518 w 4800518"/>
              <a:gd name="connsiteY2" fmla="*/ 0 h 2021791"/>
              <a:gd name="connsiteX3" fmla="*/ 2772069 w 4800518"/>
              <a:gd name="connsiteY3" fmla="*/ 2019868 h 2021791"/>
              <a:gd name="connsiteX4" fmla="*/ 1961299 w 4800518"/>
              <a:gd name="connsiteY4" fmla="*/ 2021791 h 2021791"/>
              <a:gd name="connsiteX0" fmla="*/ 1961299 w 4800518"/>
              <a:gd name="connsiteY0" fmla="*/ 2021791 h 2021791"/>
              <a:gd name="connsiteX1" fmla="*/ 0 w 4800518"/>
              <a:gd name="connsiteY1" fmla="*/ 15240 h 2021791"/>
              <a:gd name="connsiteX2" fmla="*/ 4800518 w 4800518"/>
              <a:gd name="connsiteY2" fmla="*/ 0 h 2021791"/>
              <a:gd name="connsiteX3" fmla="*/ 2772069 w 4800518"/>
              <a:gd name="connsiteY3" fmla="*/ 2019868 h 2021791"/>
              <a:gd name="connsiteX4" fmla="*/ 1961299 w 4800518"/>
              <a:gd name="connsiteY4" fmla="*/ 2021791 h 2021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518" h="2021791">
                <a:moveTo>
                  <a:pt x="1961299" y="2021791"/>
                </a:moveTo>
                <a:lnTo>
                  <a:pt x="0" y="15240"/>
                </a:lnTo>
                <a:lnTo>
                  <a:pt x="4800518" y="0"/>
                </a:lnTo>
                <a:lnTo>
                  <a:pt x="2772069" y="2019868"/>
                </a:lnTo>
                <a:lnTo>
                  <a:pt x="1961299" y="2021791"/>
                </a:lnTo>
                <a:close/>
              </a:path>
            </a:pathLst>
          </a:custGeom>
          <a:gradFill flip="none" rotWithShape="1">
            <a:gsLst>
              <a:gs pos="0">
                <a:schemeClr val="bg1"/>
              </a:gs>
              <a:gs pos="100000">
                <a:srgbClr val="00B0F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Huawei Sans" panose="020C0503030203020204" pitchFamily="34" charset="0"/>
              <a:sym typeface="Huawei Sans" panose="020C0503030203020204" pitchFamily="34" charset="0"/>
            </a:endParaRPr>
          </a:p>
        </p:txBody>
      </p:sp>
      <p:sp>
        <p:nvSpPr>
          <p:cNvPr id="6" name="Text Box 75"/>
          <p:cNvSpPr txBox="1">
            <a:spLocks noChangeArrowheads="1"/>
          </p:cNvSpPr>
          <p:nvPr/>
        </p:nvSpPr>
        <p:spPr bwMode="auto">
          <a:xfrm>
            <a:off x="5023617" y="3236020"/>
            <a:ext cx="23390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Type</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20</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Hello</a:t>
            </a:r>
            <a:endParaRPr sz="16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48434052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r>
              <a:rPr lang="en-US" smtClean="0"/>
              <a:t>How RSVP Hello Works</a:t>
            </a:r>
            <a:endParaRPr lang="en-US"/>
          </a:p>
        </p:txBody>
      </p:sp>
      <p:pic>
        <p:nvPicPr>
          <p:cNvPr id="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98876" y="186971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876194" y="1867279"/>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直接连接符 9"/>
          <p:cNvCxnSpPr>
            <a:stCxn id="7" idx="3"/>
            <a:endCxn id="9" idx="1"/>
          </p:cNvCxnSpPr>
          <p:nvPr/>
        </p:nvCxnSpPr>
        <p:spPr bwMode="auto">
          <a:xfrm flipV="1">
            <a:off x="1738876" y="2088679"/>
            <a:ext cx="3137318" cy="243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 name="直接连接符 12"/>
          <p:cNvCxnSpPr/>
          <p:nvPr/>
        </p:nvCxnSpPr>
        <p:spPr bwMode="auto">
          <a:xfrm>
            <a:off x="1458620" y="2322784"/>
            <a:ext cx="0" cy="1440000"/>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bwMode="auto">
          <a:xfrm>
            <a:off x="5146194" y="2319002"/>
            <a:ext cx="0" cy="1440000"/>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5" name="直接箭头连接符 14"/>
          <p:cNvCxnSpPr/>
          <p:nvPr/>
        </p:nvCxnSpPr>
        <p:spPr bwMode="auto">
          <a:xfrm flipH="1">
            <a:off x="1458620" y="2750446"/>
            <a:ext cx="3706731" cy="0"/>
          </a:xfrm>
          <a:prstGeom prst="straightConnector1">
            <a:avLst/>
          </a:prstGeom>
          <a:ln w="28575" cap="flat" cmpd="sng" algn="ctr">
            <a:solidFill>
              <a:schemeClr val="tx1"/>
            </a:solidFill>
            <a:prstDash val="solid"/>
            <a:round/>
            <a:headEnd type="arrow"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 name="直接箭头连接符 15"/>
          <p:cNvCxnSpPr/>
          <p:nvPr/>
        </p:nvCxnSpPr>
        <p:spPr bwMode="auto">
          <a:xfrm>
            <a:off x="1477593" y="3467350"/>
            <a:ext cx="3676120" cy="0"/>
          </a:xfrm>
          <a:prstGeom prst="straightConnector1">
            <a:avLst/>
          </a:prstGeom>
          <a:ln w="28575" cap="flat" cmpd="sng" algn="ctr">
            <a:solidFill>
              <a:schemeClr val="tx1"/>
            </a:solidFill>
            <a:prstDash val="solid"/>
            <a:round/>
            <a:headEnd type="arrow"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9" name="Text Box 75"/>
          <p:cNvSpPr txBox="1">
            <a:spLocks noChangeArrowheads="1"/>
          </p:cNvSpPr>
          <p:nvPr/>
        </p:nvSpPr>
        <p:spPr bwMode="auto">
          <a:xfrm>
            <a:off x="2477122" y="2359599"/>
            <a:ext cx="148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Hello Request</a:t>
            </a:r>
          </a:p>
        </p:txBody>
      </p:sp>
      <p:sp>
        <p:nvSpPr>
          <p:cNvPr id="20" name="Text Box 75"/>
          <p:cNvSpPr txBox="1">
            <a:spLocks noChangeArrowheads="1"/>
          </p:cNvSpPr>
          <p:nvPr/>
        </p:nvSpPr>
        <p:spPr bwMode="auto">
          <a:xfrm>
            <a:off x="2679902" y="3136088"/>
            <a:ext cx="10823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Hello Ack</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auto">
          <a:xfrm>
            <a:off x="1278390" y="1588167"/>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2" name="文本框 21"/>
          <p:cNvSpPr txBox="1"/>
          <p:nvPr/>
        </p:nvSpPr>
        <p:spPr bwMode="auto">
          <a:xfrm>
            <a:off x="4955708" y="1596497"/>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3" name="文本框 22"/>
          <p:cNvSpPr txBox="1"/>
          <p:nvPr/>
        </p:nvSpPr>
        <p:spPr>
          <a:xfrm>
            <a:off x="774114" y="4363844"/>
            <a:ext cx="5066841" cy="2241960"/>
          </a:xfrm>
          <a:prstGeom prst="rect">
            <a:avLst/>
          </a:prstGeom>
          <a:noFill/>
        </p:spPr>
        <p:txBody>
          <a:bodyPr wrap="square" rtlCol="0">
            <a:spAutoFit/>
          </a:bodyPr>
          <a:lstStyle/>
          <a:p>
            <a:pPr>
              <a:lnSpc>
                <a:spcPct val="110000"/>
              </a:lnSpc>
            </a:pPr>
            <a:endParaRPr lang="en-US" altLang="zh-CN" sz="1600" dirty="0">
              <a:solidFill>
                <a:prstClr val="black"/>
              </a:solidFill>
              <a:latin typeface="Huawei Sans" panose="020C0503030203020204" pitchFamily="34" charset="0"/>
              <a:sym typeface="Huawei Sans" panose="020C0503030203020204" pitchFamily="34" charset="0"/>
            </a:endParaRPr>
          </a:p>
          <a:p>
            <a:pPr marL="285750" indent="-285750">
              <a:lnSpc>
                <a:spcPct val="110000"/>
              </a:lnSpc>
              <a:buFont typeface="Arial" panose="020B0604020202020204" pitchFamily="34" charset="0"/>
              <a:buChar char="•"/>
            </a:pPr>
            <a:r>
              <a:rPr sz="1600" dirty="0">
                <a:solidFill>
                  <a:prstClr val="black"/>
                </a:solidFill>
                <a:latin typeface="Huawei Sans" panose="020C0503030203020204" pitchFamily="34" charset="0"/>
              </a:rPr>
              <a:t>After RSVP Hello is enabled on R1, R1 sends a Hello Request message to R2. After receiving the message, R2 replies with a Hello ACK message. Upon receipt, R1 determines that its neighbor R2 is reachable.</a:t>
            </a:r>
            <a:endParaRPr lang="en-US" altLang="zh-CN" sz="1600" dirty="0">
              <a:solidFill>
                <a:prstClr val="black"/>
              </a:solidFill>
              <a:latin typeface="Huawei Sans" panose="020C0503030203020204" pitchFamily="34" charset="0"/>
              <a:sym typeface="Huawei Sans" panose="020C0503030203020204" pitchFamily="34" charset="0"/>
            </a:endParaRPr>
          </a:p>
          <a:p>
            <a:pPr marL="285750" indent="-285750">
              <a:lnSpc>
                <a:spcPct val="110000"/>
              </a:lnSpc>
              <a:buFont typeface="Arial" panose="020B0604020202020204" pitchFamily="34" charset="0"/>
              <a:buChar char="•"/>
            </a:pPr>
            <a:endParaRPr lang="en-US" altLang="zh-CN" sz="1600" dirty="0">
              <a:solidFill>
                <a:prstClr val="black"/>
              </a:solidFill>
              <a:latin typeface="Huawei Sans" panose="020C0503030203020204" pitchFamily="34" charset="0"/>
              <a:sym typeface="Huawei Sans" panose="020C0503030203020204" pitchFamily="34" charset="0"/>
            </a:endParaRPr>
          </a:p>
          <a:p>
            <a:pPr>
              <a:lnSpc>
                <a:spcPct val="110000"/>
              </a:lnSpc>
            </a:pPr>
            <a:endParaRPr lang="zh-CN" altLang="en-US" sz="1600" dirty="0">
              <a:solidFill>
                <a:prstClr val="black"/>
              </a:solidFill>
              <a:latin typeface="Huawei Sans" panose="020C0503030203020204" pitchFamily="34" charset="0"/>
              <a:sym typeface="Huawei Sans" panose="020C0503030203020204" pitchFamily="34" charset="0"/>
            </a:endParaRPr>
          </a:p>
        </p:txBody>
      </p:sp>
      <p:cxnSp>
        <p:nvCxnSpPr>
          <p:cNvPr id="24" name="直接连接符 23"/>
          <p:cNvCxnSpPr/>
          <p:nvPr/>
        </p:nvCxnSpPr>
        <p:spPr bwMode="auto">
          <a:xfrm>
            <a:off x="7002771" y="2279350"/>
            <a:ext cx="0" cy="2232000"/>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bwMode="auto">
          <a:xfrm>
            <a:off x="10709502" y="2312511"/>
            <a:ext cx="0" cy="2232000"/>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6" name="直接箭头连接符 25"/>
          <p:cNvCxnSpPr/>
          <p:nvPr/>
        </p:nvCxnSpPr>
        <p:spPr bwMode="auto">
          <a:xfrm flipH="1">
            <a:off x="7002771" y="2744201"/>
            <a:ext cx="3706731" cy="0"/>
          </a:xfrm>
          <a:prstGeom prst="straightConnector1">
            <a:avLst/>
          </a:prstGeom>
          <a:ln w="28575" cap="flat" cmpd="sng" algn="ctr">
            <a:solidFill>
              <a:schemeClr val="tx1"/>
            </a:solidFill>
            <a:prstDash val="solid"/>
            <a:round/>
            <a:headEnd type="arrow"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7" name="直接箭头连接符 26"/>
          <p:cNvCxnSpPr/>
          <p:nvPr/>
        </p:nvCxnSpPr>
        <p:spPr bwMode="auto">
          <a:xfrm>
            <a:off x="7021744" y="3461105"/>
            <a:ext cx="3676120" cy="0"/>
          </a:xfrm>
          <a:prstGeom prst="straightConnector1">
            <a:avLst/>
          </a:prstGeom>
          <a:ln w="28575" cap="flat" cmpd="sng" algn="ctr">
            <a:solidFill>
              <a:schemeClr val="tx1"/>
            </a:solidFill>
            <a:prstDash val="solid"/>
            <a:round/>
            <a:headEnd type="none" w="med" len="med"/>
            <a:tailEnd type="arrow"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8" name="直接箭头连接符 27"/>
          <p:cNvCxnSpPr/>
          <p:nvPr/>
        </p:nvCxnSpPr>
        <p:spPr bwMode="auto">
          <a:xfrm>
            <a:off x="7021744" y="4023634"/>
            <a:ext cx="3684592" cy="0"/>
          </a:xfrm>
          <a:prstGeom prst="straightConnector1">
            <a:avLst/>
          </a:prstGeom>
          <a:ln w="28575" cap="flat" cmpd="sng" algn="ctr">
            <a:solidFill>
              <a:schemeClr val="tx1"/>
            </a:solidFill>
            <a:prstDash val="solid"/>
            <a:round/>
            <a:headEnd type="none" w="med" len="med"/>
            <a:tailEnd type="arrow"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29"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33402" y="1878344"/>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410720" y="1875912"/>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1" name="直接连接符 30"/>
          <p:cNvCxnSpPr>
            <a:stCxn id="29" idx="3"/>
            <a:endCxn id="30" idx="1"/>
          </p:cNvCxnSpPr>
          <p:nvPr/>
        </p:nvCxnSpPr>
        <p:spPr bwMode="auto">
          <a:xfrm flipV="1">
            <a:off x="7273402" y="2097312"/>
            <a:ext cx="3137318" cy="2432"/>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2" name="文本框 31"/>
          <p:cNvSpPr txBox="1"/>
          <p:nvPr/>
        </p:nvSpPr>
        <p:spPr bwMode="auto">
          <a:xfrm>
            <a:off x="6812916" y="1596800"/>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3" name="文本框 32"/>
          <p:cNvSpPr txBox="1"/>
          <p:nvPr/>
        </p:nvSpPr>
        <p:spPr bwMode="auto">
          <a:xfrm>
            <a:off x="10490234" y="1605130"/>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4" name="Text Box 75"/>
          <p:cNvSpPr txBox="1">
            <a:spLocks noChangeArrowheads="1"/>
          </p:cNvSpPr>
          <p:nvPr/>
        </p:nvSpPr>
        <p:spPr bwMode="auto">
          <a:xfrm>
            <a:off x="8089623" y="2411892"/>
            <a:ext cx="148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Hello Request</a:t>
            </a:r>
          </a:p>
        </p:txBody>
      </p:sp>
      <p:sp>
        <p:nvSpPr>
          <p:cNvPr id="35" name="Text Box 75"/>
          <p:cNvSpPr txBox="1">
            <a:spLocks noChangeArrowheads="1"/>
          </p:cNvSpPr>
          <p:nvPr/>
        </p:nvSpPr>
        <p:spPr bwMode="auto">
          <a:xfrm>
            <a:off x="8096238" y="3122551"/>
            <a:ext cx="148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Hello Request</a:t>
            </a:r>
          </a:p>
        </p:txBody>
      </p:sp>
      <p:sp>
        <p:nvSpPr>
          <p:cNvPr id="36" name="Text Box 75"/>
          <p:cNvSpPr txBox="1">
            <a:spLocks noChangeArrowheads="1"/>
          </p:cNvSpPr>
          <p:nvPr/>
        </p:nvSpPr>
        <p:spPr bwMode="auto">
          <a:xfrm>
            <a:off x="8096238" y="3675849"/>
            <a:ext cx="148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Hello Request</a:t>
            </a:r>
          </a:p>
        </p:txBody>
      </p:sp>
      <p:sp>
        <p:nvSpPr>
          <p:cNvPr id="37" name="文本框 36"/>
          <p:cNvSpPr txBox="1"/>
          <p:nvPr/>
        </p:nvSpPr>
        <p:spPr>
          <a:xfrm>
            <a:off x="6526548" y="4354219"/>
            <a:ext cx="5066841" cy="1971117"/>
          </a:xfrm>
          <a:prstGeom prst="rect">
            <a:avLst/>
          </a:prstGeom>
          <a:noFill/>
        </p:spPr>
        <p:txBody>
          <a:bodyPr wrap="square" rtlCol="0">
            <a:spAutoFit/>
          </a:bodyPr>
          <a:lstStyle/>
          <a:p>
            <a:pPr>
              <a:lnSpc>
                <a:spcPct val="110000"/>
              </a:lnSpc>
            </a:pPr>
            <a:endParaRPr lang="en-US" altLang="zh-CN" sz="1600" dirty="0">
              <a:solidFill>
                <a:prstClr val="black"/>
              </a:solidFill>
              <a:latin typeface="Huawei Sans" panose="020C0503030203020204" pitchFamily="34" charset="0"/>
              <a:sym typeface="Huawei Sans" panose="020C0503030203020204" pitchFamily="34" charset="0"/>
            </a:endParaRPr>
          </a:p>
          <a:p>
            <a:pPr marL="285750" indent="-285750">
              <a:lnSpc>
                <a:spcPct val="110000"/>
              </a:lnSpc>
              <a:buFont typeface="Arial" panose="020B0604020202020204" pitchFamily="34" charset="0"/>
              <a:buChar char="•"/>
            </a:pPr>
            <a:r>
              <a:rPr sz="1600">
                <a:solidFill>
                  <a:prstClr val="black"/>
                </a:solidFill>
                <a:latin typeface="Huawei Sans" panose="020C0503030203020204" pitchFamily="34" charset="0"/>
              </a:rPr>
              <a:t>If R2 does not respond Hello Ack messages to three consecutive Hello Request messages sent by R1, R1 triggers TE FRR switching, and re-initializes RSVP Hello.</a:t>
            </a:r>
            <a:endParaRPr lang="en-US" altLang="zh-CN" sz="1600" dirty="0">
              <a:solidFill>
                <a:prstClr val="black"/>
              </a:solidFill>
              <a:latin typeface="Huawei Sans" panose="020C0503030203020204" pitchFamily="34" charset="0"/>
              <a:sym typeface="Huawei Sans" panose="020C0503030203020204" pitchFamily="34" charset="0"/>
            </a:endParaRPr>
          </a:p>
          <a:p>
            <a:pPr marL="285750" indent="-285750">
              <a:lnSpc>
                <a:spcPct val="110000"/>
              </a:lnSpc>
              <a:buFont typeface="Arial" panose="020B0604020202020204" pitchFamily="34" charset="0"/>
              <a:buChar char="•"/>
            </a:pPr>
            <a:endParaRPr lang="en-US" altLang="zh-CN" sz="1600" dirty="0">
              <a:solidFill>
                <a:prstClr val="black"/>
              </a:solidFill>
              <a:latin typeface="Huawei Sans" panose="020C0503030203020204" pitchFamily="34" charset="0"/>
              <a:sym typeface="Huawei Sans" panose="020C0503030203020204" pitchFamily="34" charset="0"/>
            </a:endParaRPr>
          </a:p>
          <a:p>
            <a:pPr>
              <a:lnSpc>
                <a:spcPct val="110000"/>
              </a:lnSpc>
            </a:pPr>
            <a:endParaRPr lang="zh-CN" altLang="en-US" sz="1600" dirty="0">
              <a:solidFill>
                <a:prstClr val="black"/>
              </a:solidFill>
              <a:latin typeface="Huawei Sans" panose="020C0503030203020204" pitchFamily="34" charset="0"/>
              <a:sym typeface="Huawei Sans" panose="020C0503030203020204" pitchFamily="34" charset="0"/>
            </a:endParaRPr>
          </a:p>
        </p:txBody>
      </p:sp>
      <p:grpSp>
        <p:nvGrpSpPr>
          <p:cNvPr id="38"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8730136" y="1993738"/>
            <a:ext cx="252000" cy="252000"/>
            <a:chOff x="5076056" y="3356992"/>
            <a:chExt cx="436269" cy="436268"/>
          </a:xfrm>
        </p:grpSpPr>
        <p:sp>
          <p:nvSpPr>
            <p:cNvPr id="39"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40"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sp>
        <p:nvSpPr>
          <p:cNvPr id="41" name="禁止符 23">
            <a:extLst>
              <a:ext uri="{FF2B5EF4-FFF2-40B4-BE49-F238E27FC236}">
                <a16:creationId xmlns="" xmlns:a16="http://schemas.microsoft.com/office/drawing/2014/main" id="{788D8D3F-7331-4E1F-985E-0EA7308CBD2D}"/>
              </a:ext>
            </a:extLst>
          </p:cNvPr>
          <p:cNvSpPr/>
          <p:nvPr/>
        </p:nvSpPr>
        <p:spPr>
          <a:xfrm>
            <a:off x="10554720" y="1971312"/>
            <a:ext cx="251999" cy="252000"/>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cxnSp>
        <p:nvCxnSpPr>
          <p:cNvPr id="42" name="直接连接符 41">
            <a:extLst>
              <a:ext uri="{FF2B5EF4-FFF2-40B4-BE49-F238E27FC236}">
                <a16:creationId xmlns="" xmlns:a16="http://schemas.microsoft.com/office/drawing/2014/main" id="{D9B5E335-298D-435F-A224-B3A46674161A}"/>
              </a:ext>
            </a:extLst>
          </p:cNvPr>
          <p:cNvCxnSpPr>
            <a:cxnSpLocks/>
          </p:cNvCxnSpPr>
          <p:nvPr/>
        </p:nvCxnSpPr>
        <p:spPr>
          <a:xfrm>
            <a:off x="6096000" y="1092580"/>
            <a:ext cx="0" cy="5040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829787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66019" y="4689904"/>
            <a:ext cx="540000" cy="442800"/>
          </a:xfrm>
          <a:prstGeom prst="rect">
            <a:avLst/>
          </a:prstGeom>
        </p:spPr>
      </p:pic>
      <p:sp>
        <p:nvSpPr>
          <p:cNvPr id="36867" name="Rectangle 2"/>
          <p:cNvSpPr>
            <a:spLocks noGrp="1" noChangeArrowheads="1"/>
          </p:cNvSpPr>
          <p:nvPr>
            <p:ph type="title"/>
          </p:nvPr>
        </p:nvSpPr>
        <p:spPr/>
        <p:txBody>
          <a:bodyPr/>
          <a:lstStyle/>
          <a:p>
            <a:r>
              <a:rPr lang="en-US" smtClean="0"/>
              <a:t>BFD for TE CR-LSP (1)</a:t>
            </a:r>
            <a:endParaRPr lang="en-US"/>
          </a:p>
        </p:txBody>
      </p:sp>
      <p:sp>
        <p:nvSpPr>
          <p:cNvPr id="36868" name="Rectangle 3"/>
          <p:cNvSpPr>
            <a:spLocks noGrp="1" noChangeArrowheads="1"/>
          </p:cNvSpPr>
          <p:nvPr>
            <p:ph type="body" sz="quarter" idx="10"/>
          </p:nvPr>
        </p:nvSpPr>
        <p:spPr/>
        <p:txBody>
          <a:bodyPr/>
          <a:lstStyle/>
          <a:p>
            <a:r>
              <a:rPr lang="en-US" sz="1400" dirty="0" smtClean="0"/>
              <a:t>As shown in the figure, the ingress of the tunnel cannot immediately detect a fault due to the Layer 2 switch. In this case, you can deploy the Hello protocol for fault detection, but the detection time is long. To resolve this problem, bind a BFD session to a CR-LSP. That is, set up a BFD session between the ingress and egress of a CR-LSP to solve the problem of long detection time. A BFD packet is sent by the ingress to the egress along the CR-LSP. Upon receipt, the egress responds to the BFD packet. The ingress can rapidly detect the status of links through which the CR-LSP passes.</a:t>
            </a:r>
            <a:endParaRPr lang="en-US" altLang="zh-CN" sz="1400" dirty="0" smtClean="0"/>
          </a:p>
          <a:p>
            <a:r>
              <a:rPr lang="en-US" sz="1400" dirty="0" smtClean="0"/>
              <a:t>After detecting a link fault, the ingress searches for a backup CR-LSP and switches traffic to the backup CR-LSP.</a:t>
            </a:r>
            <a:endParaRPr lang="en-US" altLang="zh-CN" sz="1400" dirty="0" smtClean="0"/>
          </a:p>
          <a:p>
            <a:r>
              <a:rPr lang="en-US" sz="1400" dirty="0" smtClean="0"/>
              <a:t>BFD for TE is usually used together with the hot-standby CR-LSP mechanism.</a:t>
            </a:r>
            <a:endParaRPr lang="en-US" altLang="zh-CN" sz="1400" dirty="0"/>
          </a:p>
        </p:txBody>
      </p:sp>
      <p:pic>
        <p:nvPicPr>
          <p:cNvPr id="7"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633039" y="4689904"/>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10699" y="4689904"/>
            <a:ext cx="540000" cy="442800"/>
          </a:xfrm>
          <a:prstGeom prst="rect">
            <a:avLst/>
          </a:prstGeom>
        </p:spPr>
      </p:pic>
      <p:pic>
        <p:nvPicPr>
          <p:cNvPr id="9"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88359" y="5634685"/>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88359" y="3745123"/>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943679" y="4689904"/>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12"/>
          <p:cNvCxnSpPr>
            <a:stCxn id="7" idx="3"/>
            <a:endCxn id="8" idx="1"/>
          </p:cNvCxnSpPr>
          <p:nvPr/>
        </p:nvCxnSpPr>
        <p:spPr bwMode="auto">
          <a:xfrm>
            <a:off x="3173039" y="4911304"/>
            <a:ext cx="103766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15"/>
          <p:cNvCxnSpPr>
            <a:stCxn id="8" idx="3"/>
            <a:endCxn id="10" idx="1"/>
          </p:cNvCxnSpPr>
          <p:nvPr/>
        </p:nvCxnSpPr>
        <p:spPr bwMode="auto">
          <a:xfrm flipV="1">
            <a:off x="4750699" y="3966523"/>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18"/>
          <p:cNvCxnSpPr>
            <a:stCxn id="8" idx="3"/>
            <a:endCxn id="9" idx="1"/>
          </p:cNvCxnSpPr>
          <p:nvPr/>
        </p:nvCxnSpPr>
        <p:spPr bwMode="auto">
          <a:xfrm>
            <a:off x="4750699" y="4911304"/>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3" name="直接连接符 42"/>
          <p:cNvCxnSpPr>
            <a:stCxn id="10" idx="3"/>
            <a:endCxn id="61" idx="1"/>
          </p:cNvCxnSpPr>
          <p:nvPr/>
        </p:nvCxnSpPr>
        <p:spPr bwMode="auto">
          <a:xfrm>
            <a:off x="6328359" y="3966523"/>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7" name="直接连接符 46"/>
          <p:cNvCxnSpPr>
            <a:stCxn id="9" idx="3"/>
            <a:endCxn id="61" idx="1"/>
          </p:cNvCxnSpPr>
          <p:nvPr/>
        </p:nvCxnSpPr>
        <p:spPr bwMode="auto">
          <a:xfrm flipV="1">
            <a:off x="6328359" y="4911304"/>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2" name="直接连接符 61"/>
          <p:cNvCxnSpPr>
            <a:stCxn id="61" idx="3"/>
          </p:cNvCxnSpPr>
          <p:nvPr/>
        </p:nvCxnSpPr>
        <p:spPr bwMode="auto">
          <a:xfrm>
            <a:off x="7906019" y="4911304"/>
            <a:ext cx="103766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grpSp>
        <p:nvGrpSpPr>
          <p:cNvPr id="17"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5198574" y="4274600"/>
            <a:ext cx="252000" cy="252000"/>
            <a:chOff x="5076056" y="3356992"/>
            <a:chExt cx="436269" cy="436268"/>
          </a:xfrm>
        </p:grpSpPr>
        <p:sp>
          <p:nvSpPr>
            <p:cNvPr id="18"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20"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56406398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r>
              <a:rPr lang="en-US" smtClean="0"/>
              <a:t>BFD for TE CR-LSP (2)</a:t>
            </a:r>
            <a:endParaRPr lang="en-US"/>
          </a:p>
        </p:txBody>
      </p:sp>
      <p:cxnSp>
        <p:nvCxnSpPr>
          <p:cNvPr id="17" name="直接连接符 16">
            <a:extLst>
              <a:ext uri="{FF2B5EF4-FFF2-40B4-BE49-F238E27FC236}">
                <a16:creationId xmlns="" xmlns:a16="http://schemas.microsoft.com/office/drawing/2014/main" id="{98B5B032-CA2A-4257-BDF8-A8205342552F}"/>
              </a:ext>
            </a:extLst>
          </p:cNvPr>
          <p:cNvCxnSpPr>
            <a:cxnSpLocks/>
          </p:cNvCxnSpPr>
          <p:nvPr/>
        </p:nvCxnSpPr>
        <p:spPr>
          <a:xfrm>
            <a:off x="1052379" y="3648292"/>
            <a:ext cx="102235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03660" y="4707319"/>
            <a:ext cx="540000" cy="442800"/>
          </a:xfrm>
          <a:prstGeom prst="rect">
            <a:avLst/>
          </a:prstGeom>
        </p:spPr>
      </p:pic>
      <p:pic>
        <p:nvPicPr>
          <p:cNvPr id="46"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670680" y="4707319"/>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48340" y="4707319"/>
            <a:ext cx="540000" cy="442800"/>
          </a:xfrm>
          <a:prstGeom prst="rect">
            <a:avLst/>
          </a:prstGeom>
        </p:spPr>
      </p:pic>
      <p:pic>
        <p:nvPicPr>
          <p:cNvPr id="49"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826000" y="5652100"/>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826000" y="3762538"/>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981320" y="4707319"/>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2" name="直接连接符 51"/>
          <p:cNvCxnSpPr>
            <a:stCxn id="46" idx="3"/>
            <a:endCxn id="48" idx="1"/>
          </p:cNvCxnSpPr>
          <p:nvPr/>
        </p:nvCxnSpPr>
        <p:spPr bwMode="auto">
          <a:xfrm>
            <a:off x="3210680" y="4928719"/>
            <a:ext cx="103766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3" name="直接连接符 52"/>
          <p:cNvCxnSpPr>
            <a:stCxn id="48" idx="3"/>
            <a:endCxn id="50" idx="1"/>
          </p:cNvCxnSpPr>
          <p:nvPr/>
        </p:nvCxnSpPr>
        <p:spPr bwMode="auto">
          <a:xfrm flipV="1">
            <a:off x="4788340" y="3983938"/>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4" name="直接连接符 53"/>
          <p:cNvCxnSpPr>
            <a:stCxn id="48" idx="3"/>
            <a:endCxn id="49" idx="1"/>
          </p:cNvCxnSpPr>
          <p:nvPr/>
        </p:nvCxnSpPr>
        <p:spPr bwMode="auto">
          <a:xfrm>
            <a:off x="4788340" y="4928719"/>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5" name="直接连接符 54"/>
          <p:cNvCxnSpPr>
            <a:stCxn id="50" idx="3"/>
            <a:endCxn id="45" idx="1"/>
          </p:cNvCxnSpPr>
          <p:nvPr/>
        </p:nvCxnSpPr>
        <p:spPr bwMode="auto">
          <a:xfrm>
            <a:off x="6366000" y="3983938"/>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6" name="直接连接符 55"/>
          <p:cNvCxnSpPr>
            <a:stCxn id="49" idx="3"/>
            <a:endCxn id="45" idx="1"/>
          </p:cNvCxnSpPr>
          <p:nvPr/>
        </p:nvCxnSpPr>
        <p:spPr bwMode="auto">
          <a:xfrm flipV="1">
            <a:off x="6366000" y="4928719"/>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7" name="直接连接符 56"/>
          <p:cNvCxnSpPr>
            <a:stCxn id="45" idx="3"/>
          </p:cNvCxnSpPr>
          <p:nvPr/>
        </p:nvCxnSpPr>
        <p:spPr bwMode="auto">
          <a:xfrm>
            <a:off x="7943660" y="4928719"/>
            <a:ext cx="103766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03660" y="2104001"/>
            <a:ext cx="540000" cy="442800"/>
          </a:xfrm>
          <a:prstGeom prst="rect">
            <a:avLst/>
          </a:prstGeom>
        </p:spPr>
      </p:pic>
      <p:pic>
        <p:nvPicPr>
          <p:cNvPr id="59"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670680" y="210400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48340" y="2104001"/>
            <a:ext cx="540000" cy="442800"/>
          </a:xfrm>
          <a:prstGeom prst="rect">
            <a:avLst/>
          </a:prstGeom>
        </p:spPr>
      </p:pic>
      <p:pic>
        <p:nvPicPr>
          <p:cNvPr id="63"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826000" y="3048782"/>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826000" y="1159220"/>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20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981320" y="210400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6" name="直接连接符 65"/>
          <p:cNvCxnSpPr>
            <a:stCxn id="59" idx="3"/>
            <a:endCxn id="60" idx="1"/>
          </p:cNvCxnSpPr>
          <p:nvPr/>
        </p:nvCxnSpPr>
        <p:spPr bwMode="auto">
          <a:xfrm>
            <a:off x="3210680" y="2325401"/>
            <a:ext cx="103766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7" name="直接连接符 66"/>
          <p:cNvCxnSpPr>
            <a:stCxn id="60" idx="3"/>
            <a:endCxn id="64" idx="1"/>
          </p:cNvCxnSpPr>
          <p:nvPr/>
        </p:nvCxnSpPr>
        <p:spPr bwMode="auto">
          <a:xfrm flipV="1">
            <a:off x="4788340" y="1380620"/>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8" name="直接连接符 67"/>
          <p:cNvCxnSpPr>
            <a:stCxn id="60" idx="3"/>
            <a:endCxn id="63" idx="1"/>
          </p:cNvCxnSpPr>
          <p:nvPr/>
        </p:nvCxnSpPr>
        <p:spPr bwMode="auto">
          <a:xfrm>
            <a:off x="4788340" y="2325401"/>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9" name="直接连接符 68"/>
          <p:cNvCxnSpPr>
            <a:stCxn id="64" idx="3"/>
            <a:endCxn id="58" idx="1"/>
          </p:cNvCxnSpPr>
          <p:nvPr/>
        </p:nvCxnSpPr>
        <p:spPr bwMode="auto">
          <a:xfrm>
            <a:off x="6366000" y="1380620"/>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0" name="直接连接符 69"/>
          <p:cNvCxnSpPr>
            <a:stCxn id="63" idx="3"/>
            <a:endCxn id="58" idx="1"/>
          </p:cNvCxnSpPr>
          <p:nvPr/>
        </p:nvCxnSpPr>
        <p:spPr bwMode="auto">
          <a:xfrm flipV="1">
            <a:off x="6366000" y="2325401"/>
            <a:ext cx="1037660" cy="94478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1" name="直接连接符 70"/>
          <p:cNvCxnSpPr>
            <a:stCxn id="58" idx="3"/>
          </p:cNvCxnSpPr>
          <p:nvPr/>
        </p:nvCxnSpPr>
        <p:spPr bwMode="auto">
          <a:xfrm>
            <a:off x="7943660" y="2325401"/>
            <a:ext cx="103766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2" name="直接箭头连接符 71"/>
          <p:cNvCxnSpPr>
            <a:cxnSpLocks/>
          </p:cNvCxnSpPr>
          <p:nvPr/>
        </p:nvCxnSpPr>
        <p:spPr bwMode="auto">
          <a:xfrm flipV="1">
            <a:off x="3364419" y="2108513"/>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a:cxnSpLocks/>
          </p:cNvCxnSpPr>
          <p:nvPr/>
        </p:nvCxnSpPr>
        <p:spPr bwMode="auto">
          <a:xfrm flipV="1">
            <a:off x="3377954" y="5103175"/>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a:cxnSpLocks/>
          </p:cNvCxnSpPr>
          <p:nvPr/>
        </p:nvCxnSpPr>
        <p:spPr bwMode="auto">
          <a:xfrm flipV="1">
            <a:off x="8081320" y="2104001"/>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a:cxnSpLocks/>
          </p:cNvCxnSpPr>
          <p:nvPr/>
        </p:nvCxnSpPr>
        <p:spPr bwMode="auto">
          <a:xfrm flipV="1">
            <a:off x="8089764" y="5106756"/>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a:cxnSpLocks/>
          </p:cNvCxnSpPr>
          <p:nvPr/>
        </p:nvCxnSpPr>
        <p:spPr bwMode="auto">
          <a:xfrm rot="-2520000" flipV="1">
            <a:off x="4884332" y="1662165"/>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cxnSpLocks/>
          </p:cNvCxnSpPr>
          <p:nvPr/>
        </p:nvCxnSpPr>
        <p:spPr bwMode="auto">
          <a:xfrm rot="-2520000" flipV="1">
            <a:off x="6646137" y="5577355"/>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a:cxnSpLocks/>
          </p:cNvCxnSpPr>
          <p:nvPr/>
        </p:nvCxnSpPr>
        <p:spPr bwMode="auto">
          <a:xfrm rot="2580000" flipV="1">
            <a:off x="4790233" y="5577353"/>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a:cxnSpLocks/>
          </p:cNvCxnSpPr>
          <p:nvPr/>
        </p:nvCxnSpPr>
        <p:spPr bwMode="auto">
          <a:xfrm rot="2580000" flipV="1">
            <a:off x="6632859" y="1668651"/>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a:cxnSpLocks/>
          </p:cNvCxnSpPr>
          <p:nvPr/>
        </p:nvCxnSpPr>
        <p:spPr bwMode="auto">
          <a:xfrm flipV="1">
            <a:off x="3371430" y="2498241"/>
            <a:ext cx="720000" cy="3581"/>
          </a:xfrm>
          <a:prstGeom prst="straightConnector1">
            <a:avLst/>
          </a:prstGeom>
          <a:ln w="25400">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a:cxnSpLocks/>
          </p:cNvCxnSpPr>
          <p:nvPr/>
        </p:nvCxnSpPr>
        <p:spPr bwMode="auto">
          <a:xfrm flipV="1">
            <a:off x="8083240" y="2501822"/>
            <a:ext cx="720000" cy="3581"/>
          </a:xfrm>
          <a:prstGeom prst="straightConnector1">
            <a:avLst/>
          </a:prstGeom>
          <a:ln w="25400">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a:cxnSpLocks/>
          </p:cNvCxnSpPr>
          <p:nvPr/>
        </p:nvCxnSpPr>
        <p:spPr bwMode="auto">
          <a:xfrm rot="-2640000" flipV="1">
            <a:off x="5146460" y="1920016"/>
            <a:ext cx="720000" cy="3581"/>
          </a:xfrm>
          <a:prstGeom prst="straightConnector1">
            <a:avLst/>
          </a:prstGeom>
          <a:ln w="25400">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a:cxnSpLocks/>
          </p:cNvCxnSpPr>
          <p:nvPr/>
        </p:nvCxnSpPr>
        <p:spPr bwMode="auto">
          <a:xfrm rot="2580000" flipV="1">
            <a:off x="6299520" y="1964280"/>
            <a:ext cx="720000" cy="3581"/>
          </a:xfrm>
          <a:prstGeom prst="straightConnector1">
            <a:avLst/>
          </a:prstGeom>
          <a:ln w="25400">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a:cxnSpLocks/>
          </p:cNvCxnSpPr>
          <p:nvPr/>
        </p:nvCxnSpPr>
        <p:spPr bwMode="auto">
          <a:xfrm flipV="1">
            <a:off x="3390680" y="4703738"/>
            <a:ext cx="720000" cy="3581"/>
          </a:xfrm>
          <a:prstGeom prst="straightConnector1">
            <a:avLst/>
          </a:prstGeom>
          <a:ln w="25400">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a:cxnSpLocks/>
          </p:cNvCxnSpPr>
          <p:nvPr/>
        </p:nvCxnSpPr>
        <p:spPr bwMode="auto">
          <a:xfrm flipV="1">
            <a:off x="8102490" y="4707319"/>
            <a:ext cx="720000" cy="3581"/>
          </a:xfrm>
          <a:prstGeom prst="straightConnector1">
            <a:avLst/>
          </a:prstGeom>
          <a:ln w="25400">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a:cxnSpLocks/>
          </p:cNvCxnSpPr>
          <p:nvPr/>
        </p:nvCxnSpPr>
        <p:spPr bwMode="auto">
          <a:xfrm rot="-2520000" flipV="1">
            <a:off x="6368350" y="5262574"/>
            <a:ext cx="720000" cy="3581"/>
          </a:xfrm>
          <a:prstGeom prst="straightConnector1">
            <a:avLst/>
          </a:prstGeom>
          <a:ln w="25400">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a:cxnSpLocks/>
          </p:cNvCxnSpPr>
          <p:nvPr/>
        </p:nvCxnSpPr>
        <p:spPr bwMode="auto">
          <a:xfrm rot="2580000" flipV="1">
            <a:off x="5083973" y="5282996"/>
            <a:ext cx="720000" cy="3581"/>
          </a:xfrm>
          <a:prstGeom prst="straightConnector1">
            <a:avLst/>
          </a:prstGeom>
          <a:ln w="25400">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9" name="圆角矩形标注 88"/>
          <p:cNvSpPr/>
          <p:nvPr/>
        </p:nvSpPr>
        <p:spPr>
          <a:xfrm>
            <a:off x="2776371" y="1264490"/>
            <a:ext cx="1471969" cy="340519"/>
          </a:xfrm>
          <a:prstGeom prst="wedgeRoundRectCallout">
            <a:avLst>
              <a:gd name="adj1" fmla="val 21726"/>
              <a:gd name="adj2" fmla="val 142856"/>
              <a:gd name="adj3" fmla="val 16667"/>
            </a:avLst>
          </a:prstGeom>
          <a:ln>
            <a:solidFill>
              <a:srgbClr val="00ADEE"/>
            </a:solidFill>
          </a:ln>
        </p:spPr>
        <p:txBody>
          <a:bodyPr wrap="square" rtlCol="0" anchor="ctr">
            <a:spAutoFit/>
          </a:bodyPr>
          <a:lstStyle/>
          <a:p>
            <a:pPr algn="ctr"/>
            <a:r>
              <a:rPr sz="1400">
                <a:solidFill>
                  <a:prstClr val="black"/>
                </a:solidFill>
                <a:latin typeface="Huawei Sans" panose="020C0503030203020204" pitchFamily="34" charset="0"/>
              </a:rPr>
              <a:t>Primary CR-LSP</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0" name="圆角矩形标注 89"/>
          <p:cNvSpPr/>
          <p:nvPr/>
        </p:nvSpPr>
        <p:spPr>
          <a:xfrm>
            <a:off x="3038584" y="5432874"/>
            <a:ext cx="1471969" cy="340519"/>
          </a:xfrm>
          <a:prstGeom prst="wedgeRoundRectCallout">
            <a:avLst>
              <a:gd name="adj1" fmla="val -11467"/>
              <a:gd name="adj2" fmla="val -114502"/>
              <a:gd name="adj3" fmla="val 16667"/>
            </a:avLst>
          </a:prstGeom>
          <a:ln>
            <a:solidFill>
              <a:srgbClr val="00ADEE"/>
            </a:solidFill>
          </a:ln>
        </p:spPr>
        <p:txBody>
          <a:bodyPr wrap="square" rtlCol="0" anchor="ctr">
            <a:spAutoFit/>
          </a:bodyPr>
          <a:lstStyle/>
          <a:p>
            <a:pPr algn="ctr"/>
            <a:r>
              <a:rPr sz="1400">
                <a:solidFill>
                  <a:prstClr val="black"/>
                </a:solidFill>
                <a:latin typeface="Huawei Sans" panose="020C0503030203020204" pitchFamily="34" charset="0"/>
              </a:rPr>
              <a:t>Backup CR-LSP</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1" name="圆角矩形标注 90"/>
          <p:cNvSpPr/>
          <p:nvPr/>
        </p:nvSpPr>
        <p:spPr>
          <a:xfrm>
            <a:off x="3190985" y="2834377"/>
            <a:ext cx="774624" cy="340519"/>
          </a:xfrm>
          <a:prstGeom prst="wedgeRoundRectCallout">
            <a:avLst>
              <a:gd name="adj1" fmla="val -11467"/>
              <a:gd name="adj2" fmla="val -114502"/>
              <a:gd name="adj3" fmla="val 16667"/>
            </a:avLst>
          </a:prstGeom>
          <a:ln>
            <a:solidFill>
              <a:srgbClr val="00ADEE"/>
            </a:solidFill>
          </a:ln>
        </p:spPr>
        <p:txBody>
          <a:bodyPr wrap="square" rtlCol="0" anchor="ctr">
            <a:spAutoFit/>
          </a:bodyPr>
          <a:lstStyle/>
          <a:p>
            <a:pPr algn="ctr"/>
            <a:r>
              <a:rPr sz="1400">
                <a:solidFill>
                  <a:prstClr val="black"/>
                </a:solidFill>
                <a:latin typeface="Huawei Sans" panose="020C0503030203020204" pitchFamily="34" charset="0"/>
              </a:rPr>
              <a:t>BFD</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2" name="圆角矩形标注 91"/>
          <p:cNvSpPr/>
          <p:nvPr/>
        </p:nvSpPr>
        <p:spPr>
          <a:xfrm>
            <a:off x="3223522" y="4060081"/>
            <a:ext cx="774624" cy="340519"/>
          </a:xfrm>
          <a:prstGeom prst="wedgeRoundRectCallout">
            <a:avLst>
              <a:gd name="adj1" fmla="val -6496"/>
              <a:gd name="adj2" fmla="val 117283"/>
              <a:gd name="adj3" fmla="val 16667"/>
            </a:avLst>
          </a:prstGeom>
          <a:ln>
            <a:solidFill>
              <a:srgbClr val="00ADEE"/>
            </a:solidFill>
          </a:ln>
        </p:spPr>
        <p:txBody>
          <a:bodyPr wrap="square" rtlCol="0" anchor="ctr">
            <a:spAutoFit/>
          </a:bodyPr>
          <a:lstStyle/>
          <a:p>
            <a:pPr algn="ctr"/>
            <a:r>
              <a:rPr sz="1400">
                <a:solidFill>
                  <a:prstClr val="black"/>
                </a:solidFill>
                <a:latin typeface="Huawei Sans" panose="020C0503030203020204" pitchFamily="34" charset="0"/>
              </a:rPr>
              <a:t>BFD</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93"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5230473" y="4274600"/>
            <a:ext cx="252000" cy="252000"/>
            <a:chOff x="5076056" y="3356992"/>
            <a:chExt cx="436269" cy="436268"/>
          </a:xfrm>
        </p:grpSpPr>
        <p:sp>
          <p:nvSpPr>
            <p:cNvPr id="94"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95"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sp>
        <p:nvSpPr>
          <p:cNvPr id="96" name="禁止符 23">
            <a:extLst>
              <a:ext uri="{FF2B5EF4-FFF2-40B4-BE49-F238E27FC236}">
                <a16:creationId xmlns="" xmlns:a16="http://schemas.microsoft.com/office/drawing/2014/main" id="{788D8D3F-7331-4E1F-985E-0EA7308CBD2D}"/>
              </a:ext>
            </a:extLst>
          </p:cNvPr>
          <p:cNvSpPr/>
          <p:nvPr/>
        </p:nvSpPr>
        <p:spPr>
          <a:xfrm>
            <a:off x="5965719" y="3854938"/>
            <a:ext cx="251999" cy="252000"/>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sp>
        <p:nvSpPr>
          <p:cNvPr id="97" name="Text Box 75"/>
          <p:cNvSpPr txBox="1">
            <a:spLocks noChangeArrowheads="1"/>
          </p:cNvSpPr>
          <p:nvPr/>
        </p:nvSpPr>
        <p:spPr bwMode="auto">
          <a:xfrm>
            <a:off x="7403660" y="3193594"/>
            <a:ext cx="33970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fontAlgn="base">
              <a:defRPr sz="1600">
                <a:solidFill>
                  <a:srgbClr val="C7000B"/>
                </a:solidFill>
                <a:latin typeface="Arial" panose="020C0503030203020204" pitchFamily="34" charset="0"/>
                <a:ea typeface="方正兰亭黑简体" panose="02000000000000000000" pitchFamily="2" charset="-122"/>
              </a:defRPr>
            </a:lvl1pPr>
            <a:lvl2pPr marL="742950" indent="-285750" eaLnBrk="0" hangingPunct="0">
              <a:defRPr>
                <a:latin typeface="Arial" panose="020B0604020202020204" pitchFamily="34" charset="0"/>
                <a:ea typeface="华文细黑" panose="02010600040101010101" pitchFamily="2" charset="-122"/>
              </a:defRPr>
            </a:lvl2pPr>
            <a:lvl3pPr marL="1143000" indent="-228600" eaLnBrk="0" hangingPunct="0">
              <a:defRPr>
                <a:latin typeface="Arial" panose="020B0604020202020204" pitchFamily="34" charset="0"/>
                <a:ea typeface="华文细黑" panose="02010600040101010101" pitchFamily="2" charset="-122"/>
              </a:defRPr>
            </a:lvl3pPr>
            <a:lvl4pPr marL="1600200" indent="-228600" eaLnBrk="0" hangingPunct="0">
              <a:defRPr>
                <a:latin typeface="Arial" panose="020B0604020202020204" pitchFamily="34" charset="0"/>
                <a:ea typeface="华文细黑" panose="02010600040101010101" pitchFamily="2" charset="-122"/>
              </a:defRPr>
            </a:lvl4pPr>
            <a:lvl5pPr marL="2057400" indent="-228600" eaLnBrk="0" hangingPunct="0">
              <a:defRPr>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latin typeface="Arial" panose="020B0604020202020204" pitchFamily="34" charset="0"/>
                <a:ea typeface="华文细黑" panose="02010600040101010101" pitchFamily="2" charset="-122"/>
              </a:defRPr>
            </a:lvl9pPr>
          </a:lstStyle>
          <a:p>
            <a:r>
              <a:rPr dirty="0">
                <a:latin typeface="Huawei Sans" panose="020C0503030203020204" pitchFamily="34" charset="0"/>
              </a:rPr>
              <a:t>A BFD session before a switchover</a:t>
            </a:r>
            <a:endParaRPr lang="en-US" altLang="zh-CN" dirty="0">
              <a:latin typeface="Huawei Sans" panose="020C0503030203020204" pitchFamily="34" charset="0"/>
              <a:sym typeface="Huawei Sans" panose="020C0503030203020204" pitchFamily="34" charset="0"/>
            </a:endParaRPr>
          </a:p>
        </p:txBody>
      </p:sp>
      <p:sp>
        <p:nvSpPr>
          <p:cNvPr id="98" name="Text Box 75"/>
          <p:cNvSpPr txBox="1">
            <a:spLocks noChangeArrowheads="1"/>
          </p:cNvSpPr>
          <p:nvPr/>
        </p:nvSpPr>
        <p:spPr bwMode="auto">
          <a:xfrm>
            <a:off x="7403660" y="3811661"/>
            <a:ext cx="32399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a:solidFill>
                  <a:srgbClr val="C7000B"/>
                </a:solidFill>
                <a:latin typeface="Huawei Sans" panose="020C0503030203020204" pitchFamily="34" charset="0"/>
              </a:rPr>
              <a:t>A BFD session after a switchover</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3384506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r>
              <a:rPr lang="en-US" smtClean="0"/>
              <a:t>BFD for RSVP</a:t>
            </a:r>
            <a:endParaRPr lang="en-US"/>
          </a:p>
        </p:txBody>
      </p:sp>
      <p:sp>
        <p:nvSpPr>
          <p:cNvPr id="36868" name="Rectangle 3"/>
          <p:cNvSpPr>
            <a:spLocks noGrp="1" noChangeArrowheads="1"/>
          </p:cNvSpPr>
          <p:nvPr>
            <p:ph type="body" sz="quarter" idx="10"/>
          </p:nvPr>
        </p:nvSpPr>
        <p:spPr/>
        <p:txBody>
          <a:bodyPr/>
          <a:lstStyle/>
          <a:p>
            <a:r>
              <a:rPr lang="en-US" sz="1600" smtClean="0"/>
              <a:t>When a Layer 2 device exists on a link between two RSVP neighbors, BFD for RSVP can be deployed to rapidly detect faults in this link. If a link fault occurs, BFD for RSVP rapidly detects the fault and trigger TE FRR switching.</a:t>
            </a:r>
            <a:endParaRPr lang="en-US" altLang="zh-CN" sz="1600" smtClean="0"/>
          </a:p>
          <a:p>
            <a:r>
              <a:rPr lang="en-US" sz="1600" smtClean="0"/>
              <a:t>BFD for RSVP applies to the TE FRR networking where Layer 2 devices exist between the PLR and the RSVP neighbor along the primary CR-LSP.</a:t>
            </a:r>
            <a:endParaRPr lang="en-US" altLang="zh-CN" sz="1600" dirty="0"/>
          </a:p>
        </p:txBody>
      </p:sp>
      <p:pic>
        <p:nvPicPr>
          <p:cNvPr id="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32236" y="3935934"/>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586084" y="4662365"/>
            <a:ext cx="540000" cy="442800"/>
          </a:xfrm>
          <a:prstGeom prst="rect">
            <a:avLst/>
          </a:prstGeom>
        </p:spPr>
      </p:pic>
      <p:pic>
        <p:nvPicPr>
          <p:cNvPr id="1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800072" y="3935934"/>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16154" y="4883765"/>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16154" y="2986200"/>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73080" y="3935934"/>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59228" y="3935467"/>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 name="直接连接符 22"/>
          <p:cNvCxnSpPr>
            <a:stCxn id="7" idx="3"/>
            <a:endCxn id="21" idx="1"/>
          </p:cNvCxnSpPr>
          <p:nvPr/>
        </p:nvCxnSpPr>
        <p:spPr bwMode="auto">
          <a:xfrm>
            <a:off x="2372236" y="4157334"/>
            <a:ext cx="100084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 name="直接连接符 24"/>
          <p:cNvCxnSpPr>
            <a:stCxn id="21" idx="3"/>
            <a:endCxn id="20" idx="1"/>
          </p:cNvCxnSpPr>
          <p:nvPr/>
        </p:nvCxnSpPr>
        <p:spPr bwMode="auto">
          <a:xfrm flipV="1">
            <a:off x="3913080" y="3207600"/>
            <a:ext cx="1903074" cy="94973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8" name="直接连接符 27"/>
          <p:cNvCxnSpPr>
            <a:stCxn id="21" idx="3"/>
            <a:endCxn id="8" idx="1"/>
          </p:cNvCxnSpPr>
          <p:nvPr/>
        </p:nvCxnSpPr>
        <p:spPr bwMode="auto">
          <a:xfrm>
            <a:off x="3913080" y="4157334"/>
            <a:ext cx="673004" cy="72643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1" name="直接连接符 30"/>
          <p:cNvCxnSpPr>
            <a:stCxn id="8" idx="3"/>
            <a:endCxn id="18" idx="1"/>
          </p:cNvCxnSpPr>
          <p:nvPr/>
        </p:nvCxnSpPr>
        <p:spPr bwMode="auto">
          <a:xfrm>
            <a:off x="5126084" y="4883765"/>
            <a:ext cx="690070" cy="22140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4" name="直接连接符 33"/>
          <p:cNvCxnSpPr>
            <a:stCxn id="20" idx="3"/>
            <a:endCxn id="22" idx="1"/>
          </p:cNvCxnSpPr>
          <p:nvPr/>
        </p:nvCxnSpPr>
        <p:spPr bwMode="auto">
          <a:xfrm>
            <a:off x="6356154" y="3207600"/>
            <a:ext cx="1903074" cy="94926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7" name="直接连接符 36"/>
          <p:cNvCxnSpPr>
            <a:stCxn id="18" idx="3"/>
            <a:endCxn id="22" idx="1"/>
          </p:cNvCxnSpPr>
          <p:nvPr/>
        </p:nvCxnSpPr>
        <p:spPr bwMode="auto">
          <a:xfrm flipV="1">
            <a:off x="6356154" y="4156867"/>
            <a:ext cx="1903074" cy="94829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0" name="直接连接符 39"/>
          <p:cNvCxnSpPr>
            <a:stCxn id="22" idx="3"/>
            <a:endCxn id="17" idx="1"/>
          </p:cNvCxnSpPr>
          <p:nvPr/>
        </p:nvCxnSpPr>
        <p:spPr bwMode="auto">
          <a:xfrm>
            <a:off x="8799228" y="4156867"/>
            <a:ext cx="1000844" cy="467"/>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44" name="文本框 43"/>
          <p:cNvSpPr txBox="1"/>
          <p:nvPr/>
        </p:nvSpPr>
        <p:spPr bwMode="auto">
          <a:xfrm>
            <a:off x="1871993" y="3654193"/>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5" name="文本框 44"/>
          <p:cNvSpPr txBox="1"/>
          <p:nvPr/>
        </p:nvSpPr>
        <p:spPr bwMode="auto">
          <a:xfrm>
            <a:off x="3452594" y="3654193"/>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6" name="文本框 45"/>
          <p:cNvSpPr txBox="1"/>
          <p:nvPr/>
        </p:nvSpPr>
        <p:spPr bwMode="auto">
          <a:xfrm>
            <a:off x="5872106" y="2694636"/>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8" name="文本框 47"/>
          <p:cNvSpPr txBox="1"/>
          <p:nvPr/>
        </p:nvSpPr>
        <p:spPr bwMode="auto">
          <a:xfrm>
            <a:off x="4559722" y="4371011"/>
            <a:ext cx="64377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SW1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9" name="文本框 48"/>
          <p:cNvSpPr txBox="1"/>
          <p:nvPr/>
        </p:nvSpPr>
        <p:spPr bwMode="auto">
          <a:xfrm>
            <a:off x="5870527" y="4631016"/>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0" name="文本框 49"/>
          <p:cNvSpPr txBox="1"/>
          <p:nvPr/>
        </p:nvSpPr>
        <p:spPr bwMode="auto">
          <a:xfrm>
            <a:off x="8298985" y="3657573"/>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1" name="文本框 50"/>
          <p:cNvSpPr txBox="1"/>
          <p:nvPr/>
        </p:nvSpPr>
        <p:spPr bwMode="auto">
          <a:xfrm>
            <a:off x="9839829" y="3654192"/>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52" name="直接箭头连接符 51"/>
          <p:cNvCxnSpPr>
            <a:cxnSpLocks/>
          </p:cNvCxnSpPr>
          <p:nvPr/>
        </p:nvCxnSpPr>
        <p:spPr bwMode="auto">
          <a:xfrm flipV="1">
            <a:off x="2512658" y="3994266"/>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a:cxnSpLocks/>
          </p:cNvCxnSpPr>
          <p:nvPr/>
        </p:nvCxnSpPr>
        <p:spPr bwMode="auto">
          <a:xfrm rot="-1620000" flipV="1">
            <a:off x="4273897" y="3461652"/>
            <a:ext cx="1080000" cy="3581"/>
          </a:xfrm>
          <a:prstGeom prst="straightConnector1">
            <a:avLst/>
          </a:prstGeom>
          <a:ln w="254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cxnSpLocks/>
          </p:cNvCxnSpPr>
          <p:nvPr/>
        </p:nvCxnSpPr>
        <p:spPr bwMode="auto">
          <a:xfrm rot="1620000" flipV="1">
            <a:off x="6937820" y="3461652"/>
            <a:ext cx="1080000" cy="3581"/>
          </a:xfrm>
          <a:prstGeom prst="straightConnector1">
            <a:avLst/>
          </a:prstGeom>
          <a:ln w="254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a:cxnSpLocks/>
          </p:cNvCxnSpPr>
          <p:nvPr/>
        </p:nvCxnSpPr>
        <p:spPr bwMode="auto">
          <a:xfrm flipV="1">
            <a:off x="8935232" y="3982261"/>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cxnSpLocks/>
          </p:cNvCxnSpPr>
          <p:nvPr/>
        </p:nvCxnSpPr>
        <p:spPr bwMode="auto">
          <a:xfrm rot="2940000" flipV="1">
            <a:off x="3821567" y="4658683"/>
            <a:ext cx="54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cxnSpLocks/>
          </p:cNvCxnSpPr>
          <p:nvPr/>
        </p:nvCxnSpPr>
        <p:spPr bwMode="auto">
          <a:xfrm rot="1140000" flipV="1">
            <a:off x="5218836" y="5170363"/>
            <a:ext cx="468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a:cxnSpLocks/>
          </p:cNvCxnSpPr>
          <p:nvPr/>
        </p:nvCxnSpPr>
        <p:spPr bwMode="auto">
          <a:xfrm rot="-1620000" flipV="1">
            <a:off x="6965144" y="4824701"/>
            <a:ext cx="108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6" name="任意多边形 35"/>
          <p:cNvSpPr/>
          <p:nvPr/>
        </p:nvSpPr>
        <p:spPr>
          <a:xfrm>
            <a:off x="3946358" y="2993457"/>
            <a:ext cx="1780674" cy="856648"/>
          </a:xfrm>
          <a:custGeom>
            <a:avLst/>
            <a:gdLst>
              <a:gd name="connsiteX0" fmla="*/ 0 w 1780674"/>
              <a:gd name="connsiteY0" fmla="*/ 856648 h 856648"/>
              <a:gd name="connsiteX1" fmla="*/ 664143 w 1780674"/>
              <a:gd name="connsiteY1" fmla="*/ 221381 h 856648"/>
              <a:gd name="connsiteX2" fmla="*/ 1780674 w 1780674"/>
              <a:gd name="connsiteY2" fmla="*/ 0 h 856648"/>
            </a:gdLst>
            <a:ahLst/>
            <a:cxnLst>
              <a:cxn ang="0">
                <a:pos x="connsiteX0" y="connsiteY0"/>
              </a:cxn>
              <a:cxn ang="0">
                <a:pos x="connsiteX1" y="connsiteY1"/>
              </a:cxn>
              <a:cxn ang="0">
                <a:pos x="connsiteX2" y="connsiteY2"/>
              </a:cxn>
            </a:cxnLst>
            <a:rect l="l" t="t" r="r" b="b"/>
            <a:pathLst>
              <a:path w="1780674" h="856648">
                <a:moveTo>
                  <a:pt x="0" y="856648"/>
                </a:moveTo>
                <a:cubicBezTo>
                  <a:pt x="183682" y="610402"/>
                  <a:pt x="367364" y="364156"/>
                  <a:pt x="664143" y="221381"/>
                </a:cubicBezTo>
                <a:cubicBezTo>
                  <a:pt x="960922" y="78606"/>
                  <a:pt x="1613836" y="40105"/>
                  <a:pt x="1780674" y="0"/>
                </a:cubicBezTo>
              </a:path>
            </a:pathLst>
          </a:cu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38" name="任意多边形 37"/>
          <p:cNvSpPr/>
          <p:nvPr/>
        </p:nvSpPr>
        <p:spPr>
          <a:xfrm>
            <a:off x="6371924" y="4389120"/>
            <a:ext cx="1876927" cy="952901"/>
          </a:xfrm>
          <a:custGeom>
            <a:avLst/>
            <a:gdLst>
              <a:gd name="connsiteX0" fmla="*/ 0 w 1876927"/>
              <a:gd name="connsiteY0" fmla="*/ 952901 h 952901"/>
              <a:gd name="connsiteX1" fmla="*/ 1174282 w 1876927"/>
              <a:gd name="connsiteY1" fmla="*/ 712269 h 952901"/>
              <a:gd name="connsiteX2" fmla="*/ 1876927 w 1876927"/>
              <a:gd name="connsiteY2" fmla="*/ 0 h 952901"/>
            </a:gdLst>
            <a:ahLst/>
            <a:cxnLst>
              <a:cxn ang="0">
                <a:pos x="connsiteX0" y="connsiteY0"/>
              </a:cxn>
              <a:cxn ang="0">
                <a:pos x="connsiteX1" y="connsiteY1"/>
              </a:cxn>
              <a:cxn ang="0">
                <a:pos x="connsiteX2" y="connsiteY2"/>
              </a:cxn>
            </a:cxnLst>
            <a:rect l="l" t="t" r="r" b="b"/>
            <a:pathLst>
              <a:path w="1876927" h="952901">
                <a:moveTo>
                  <a:pt x="0" y="952901"/>
                </a:moveTo>
                <a:cubicBezTo>
                  <a:pt x="430730" y="911993"/>
                  <a:pt x="861461" y="871086"/>
                  <a:pt x="1174282" y="712269"/>
                </a:cubicBezTo>
                <a:cubicBezTo>
                  <a:pt x="1487103" y="553452"/>
                  <a:pt x="1682015" y="276726"/>
                  <a:pt x="1876927" y="0"/>
                </a:cubicBezTo>
              </a:path>
            </a:pathLst>
          </a:cu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39" name="任意多边形 38"/>
          <p:cNvSpPr/>
          <p:nvPr/>
        </p:nvSpPr>
        <p:spPr>
          <a:xfrm>
            <a:off x="6391175" y="2983832"/>
            <a:ext cx="1876926" cy="866273"/>
          </a:xfrm>
          <a:custGeom>
            <a:avLst/>
            <a:gdLst>
              <a:gd name="connsiteX0" fmla="*/ 0 w 1876926"/>
              <a:gd name="connsiteY0" fmla="*/ 0 h 866273"/>
              <a:gd name="connsiteX1" fmla="*/ 1135781 w 1876926"/>
              <a:gd name="connsiteY1" fmla="*/ 221381 h 866273"/>
              <a:gd name="connsiteX2" fmla="*/ 1876926 w 1876926"/>
              <a:gd name="connsiteY2" fmla="*/ 866273 h 866273"/>
            </a:gdLst>
            <a:ahLst/>
            <a:cxnLst>
              <a:cxn ang="0">
                <a:pos x="connsiteX0" y="connsiteY0"/>
              </a:cxn>
              <a:cxn ang="0">
                <a:pos x="connsiteX1" y="connsiteY1"/>
              </a:cxn>
              <a:cxn ang="0">
                <a:pos x="connsiteX2" y="connsiteY2"/>
              </a:cxn>
            </a:cxnLst>
            <a:rect l="l" t="t" r="r" b="b"/>
            <a:pathLst>
              <a:path w="1876926" h="866273">
                <a:moveTo>
                  <a:pt x="0" y="0"/>
                </a:moveTo>
                <a:cubicBezTo>
                  <a:pt x="411480" y="38501"/>
                  <a:pt x="822960" y="77002"/>
                  <a:pt x="1135781" y="221381"/>
                </a:cubicBezTo>
                <a:cubicBezTo>
                  <a:pt x="1448602" y="365760"/>
                  <a:pt x="1662764" y="616016"/>
                  <a:pt x="1876926" y="866273"/>
                </a:cubicBezTo>
              </a:path>
            </a:pathLst>
          </a:cu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36865" name="任意多边形 36864"/>
          <p:cNvSpPr/>
          <p:nvPr/>
        </p:nvSpPr>
        <p:spPr>
          <a:xfrm>
            <a:off x="3734602" y="4466122"/>
            <a:ext cx="2069432" cy="918327"/>
          </a:xfrm>
          <a:custGeom>
            <a:avLst/>
            <a:gdLst>
              <a:gd name="connsiteX0" fmla="*/ 0 w 2069432"/>
              <a:gd name="connsiteY0" fmla="*/ 0 h 918327"/>
              <a:gd name="connsiteX1" fmla="*/ 423512 w 2069432"/>
              <a:gd name="connsiteY1" fmla="*/ 798897 h 918327"/>
              <a:gd name="connsiteX2" fmla="*/ 2069432 w 2069432"/>
              <a:gd name="connsiteY2" fmla="*/ 914400 h 918327"/>
            </a:gdLst>
            <a:ahLst/>
            <a:cxnLst>
              <a:cxn ang="0">
                <a:pos x="connsiteX0" y="connsiteY0"/>
              </a:cxn>
              <a:cxn ang="0">
                <a:pos x="connsiteX1" y="connsiteY1"/>
              </a:cxn>
              <a:cxn ang="0">
                <a:pos x="connsiteX2" y="connsiteY2"/>
              </a:cxn>
            </a:cxnLst>
            <a:rect l="l" t="t" r="r" b="b"/>
            <a:pathLst>
              <a:path w="2069432" h="918327">
                <a:moveTo>
                  <a:pt x="0" y="0"/>
                </a:moveTo>
                <a:cubicBezTo>
                  <a:pt x="39303" y="323248"/>
                  <a:pt x="78607" y="646497"/>
                  <a:pt x="423512" y="798897"/>
                </a:cubicBezTo>
                <a:cubicBezTo>
                  <a:pt x="768417" y="951297"/>
                  <a:pt x="2069432" y="914400"/>
                  <a:pt x="2069432" y="914400"/>
                </a:cubicBezTo>
              </a:path>
            </a:pathLst>
          </a:cu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69" name="Text Box 75"/>
          <p:cNvSpPr txBox="1">
            <a:spLocks noChangeArrowheads="1"/>
          </p:cNvSpPr>
          <p:nvPr/>
        </p:nvSpPr>
        <p:spPr bwMode="auto">
          <a:xfrm>
            <a:off x="1474126" y="3029517"/>
            <a:ext cx="163378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a:r>
              <a:rPr sz="1600">
                <a:solidFill>
                  <a:prstClr val="black"/>
                </a:solidFill>
                <a:latin typeface="Huawei Sans" panose="020C0503030203020204" pitchFamily="34" charset="0"/>
              </a:rPr>
              <a:t>Primary CR-LSP</a:t>
            </a:r>
            <a:endParaRPr lang="zh-CN" altLang="en-US" sz="16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 name="Text Box 75"/>
          <p:cNvSpPr txBox="1">
            <a:spLocks noChangeArrowheads="1"/>
          </p:cNvSpPr>
          <p:nvPr/>
        </p:nvSpPr>
        <p:spPr bwMode="auto">
          <a:xfrm>
            <a:off x="2648543" y="5181364"/>
            <a:ext cx="14430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a:r>
              <a:rPr sz="1600">
                <a:solidFill>
                  <a:prstClr val="black"/>
                </a:solidFill>
                <a:latin typeface="Huawei Sans" panose="020C0503030203020204" pitchFamily="34" charset="0"/>
              </a:rPr>
              <a:t>BFD for RSVP</a:t>
            </a:r>
            <a:endParaRPr lang="zh-CN" altLang="en-US" sz="16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Text Box 75"/>
          <p:cNvSpPr txBox="1">
            <a:spLocks noChangeArrowheads="1"/>
          </p:cNvSpPr>
          <p:nvPr/>
        </p:nvSpPr>
        <p:spPr bwMode="auto">
          <a:xfrm>
            <a:off x="3631918" y="2803831"/>
            <a:ext cx="12250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a:r>
              <a:rPr sz="1600">
                <a:solidFill>
                  <a:prstClr val="black"/>
                </a:solidFill>
                <a:latin typeface="Huawei Sans" panose="020C0503030203020204" pitchFamily="34" charset="0"/>
              </a:rPr>
              <a:t>RSVP Hello</a:t>
            </a:r>
            <a:endParaRPr lang="zh-CN" altLang="en-US" sz="16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 name="Text Box 75"/>
          <p:cNvSpPr txBox="1">
            <a:spLocks noChangeArrowheads="1"/>
          </p:cNvSpPr>
          <p:nvPr/>
        </p:nvSpPr>
        <p:spPr bwMode="auto">
          <a:xfrm>
            <a:off x="7379039" y="2802351"/>
            <a:ext cx="12250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a:r>
              <a:rPr sz="1600">
                <a:solidFill>
                  <a:prstClr val="black"/>
                </a:solidFill>
                <a:latin typeface="Huawei Sans" panose="020C0503030203020204" pitchFamily="34" charset="0"/>
              </a:rPr>
              <a:t>RSVP Hello</a:t>
            </a:r>
            <a:endParaRPr lang="zh-CN" altLang="en-US" sz="16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Text Box 75"/>
          <p:cNvSpPr txBox="1">
            <a:spLocks noChangeArrowheads="1"/>
          </p:cNvSpPr>
          <p:nvPr/>
        </p:nvSpPr>
        <p:spPr bwMode="auto">
          <a:xfrm>
            <a:off x="7820421" y="4833599"/>
            <a:ext cx="12250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a:r>
              <a:rPr sz="1600">
                <a:solidFill>
                  <a:prstClr val="black"/>
                </a:solidFill>
                <a:latin typeface="Huawei Sans" panose="020C0503030203020204" pitchFamily="34" charset="0"/>
              </a:rPr>
              <a:t>RSVP Hello</a:t>
            </a:r>
            <a:endParaRPr lang="zh-CN" altLang="en-US" sz="16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4" name="直接箭头连接符 73">
            <a:extLst>
              <a:ext uri="{FF2B5EF4-FFF2-40B4-BE49-F238E27FC236}">
                <a16:creationId xmlns="" xmlns:a16="http://schemas.microsoft.com/office/drawing/2014/main" id="{6A55B6AE-4DCA-4513-855D-C1D4BB8A79DA}"/>
              </a:ext>
            </a:extLst>
          </p:cNvPr>
          <p:cNvCxnSpPr>
            <a:cxnSpLocks/>
          </p:cNvCxnSpPr>
          <p:nvPr/>
        </p:nvCxnSpPr>
        <p:spPr>
          <a:xfrm flipH="1" flipV="1">
            <a:off x="2497586" y="3325139"/>
            <a:ext cx="394242" cy="55482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76">
            <a:extLst>
              <a:ext uri="{FF2B5EF4-FFF2-40B4-BE49-F238E27FC236}">
                <a16:creationId xmlns="" xmlns:a16="http://schemas.microsoft.com/office/drawing/2014/main" id="{6A55B6AE-4DCA-4513-855D-C1D4BB8A79DA}"/>
              </a:ext>
            </a:extLst>
          </p:cNvPr>
          <p:cNvCxnSpPr>
            <a:cxnSpLocks/>
          </p:cNvCxnSpPr>
          <p:nvPr/>
        </p:nvCxnSpPr>
        <p:spPr>
          <a:xfrm rot="-60000">
            <a:off x="7667509" y="3463380"/>
            <a:ext cx="1262426" cy="2316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 name="Text Box 75"/>
          <p:cNvSpPr txBox="1">
            <a:spLocks noChangeArrowheads="1"/>
          </p:cNvSpPr>
          <p:nvPr/>
        </p:nvSpPr>
        <p:spPr bwMode="auto">
          <a:xfrm>
            <a:off x="8987729" y="3294165"/>
            <a:ext cx="153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a:r>
              <a:rPr sz="1600">
                <a:solidFill>
                  <a:prstClr val="black"/>
                </a:solidFill>
                <a:latin typeface="Huawei Sans" panose="020C0503030203020204" pitchFamily="34" charset="0"/>
              </a:rPr>
              <a:t>Bypass CR-LSP</a:t>
            </a:r>
            <a:endParaRPr lang="zh-CN" altLang="en-US" sz="16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81"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5345910" y="4871446"/>
            <a:ext cx="252000" cy="252000"/>
            <a:chOff x="5076056" y="3356992"/>
            <a:chExt cx="436269" cy="436268"/>
          </a:xfrm>
        </p:grpSpPr>
        <p:sp>
          <p:nvSpPr>
            <p:cNvPr id="82"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83"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09883551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sz="2200" dirty="0" smtClean="0">
                <a:solidFill>
                  <a:schemeClr val="bg1">
                    <a:lumMod val="50000"/>
                  </a:schemeClr>
                </a:solidFill>
                <a:latin typeface="Huawei Sans" panose="020C0503030203020204" pitchFamily="34" charset="0"/>
              </a:rPr>
              <a:t>Overview of MPLS TE</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sz="2200" dirty="0">
                <a:solidFill>
                  <a:schemeClr val="bg1">
                    <a:lumMod val="50000"/>
                  </a:schemeClr>
                </a:solidFill>
                <a:latin typeface="Huawei Sans" panose="020C0503030203020204" pitchFamily="34" charset="0"/>
              </a:rPr>
              <a:t>MPLS TE </a:t>
            </a:r>
            <a:r>
              <a:rPr lang="en-US" sz="2200" dirty="0" smtClean="0">
                <a:solidFill>
                  <a:schemeClr val="bg1">
                    <a:lumMod val="50000"/>
                  </a:schemeClr>
                </a:solidFill>
                <a:latin typeface="Huawei Sans" panose="020C0503030203020204" pitchFamily="34" charset="0"/>
              </a:rPr>
              <a:t>Fundamentals</a:t>
            </a:r>
            <a:endParaRPr lang="en-US" altLang="zh-CN" sz="2200" dirty="0">
              <a:solidFill>
                <a:schemeClr val="bg1">
                  <a:lumMod val="50000"/>
                </a:schemeClr>
              </a:solidFill>
              <a:latin typeface="Huawei Sans" panose="020C0503030203020204" pitchFamily="34" charset="0"/>
              <a:sym typeface="Huawei Sans" panose="020C0503030203020204" pitchFamily="34" charset="0"/>
            </a:endParaRPr>
          </a:p>
          <a:p>
            <a:r>
              <a:rPr lang="en-US" sz="2200" dirty="0">
                <a:solidFill>
                  <a:schemeClr val="bg1">
                    <a:lumMod val="50000"/>
                  </a:schemeClr>
                </a:solidFill>
                <a:latin typeface="Huawei Sans" panose="020C0503030203020204" pitchFamily="34" charset="0"/>
              </a:rPr>
              <a:t>MPLS TE Reliability</a:t>
            </a:r>
          </a:p>
          <a:p>
            <a:r>
              <a:rPr lang="en-US" sz="2200" b="1" dirty="0" smtClean="0">
                <a:latin typeface="Huawei Sans" panose="020C0503030203020204" pitchFamily="34" charset="0"/>
              </a:rPr>
              <a:t>Advanced MPLS TE Features</a:t>
            </a:r>
            <a:endParaRPr lang="en-US" sz="2200" b="1" dirty="0">
              <a:latin typeface="Huawei Sans" panose="020C0503030203020204" pitchFamily="34" charset="0"/>
            </a:endParaRPr>
          </a:p>
        </p:txBody>
      </p:sp>
    </p:spTree>
    <p:extLst>
      <p:ext uri="{BB962C8B-B14F-4D97-AF65-F5344CB8AC3E}">
        <p14:creationId xmlns:p14="http://schemas.microsoft.com/office/powerpoint/2010/main" val="412615860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Tunnel Priority</a:t>
            </a:r>
            <a:endParaRPr lang="en-US"/>
          </a:p>
        </p:txBody>
      </p:sp>
      <p:sp>
        <p:nvSpPr>
          <p:cNvPr id="13316" name="Rectangle 3"/>
          <p:cNvSpPr>
            <a:spLocks noGrp="1" noChangeArrowheads="1"/>
          </p:cNvSpPr>
          <p:nvPr>
            <p:ph type="body" sz="quarter" idx="10"/>
          </p:nvPr>
        </p:nvSpPr>
        <p:spPr/>
        <p:txBody>
          <a:bodyPr/>
          <a:lstStyle/>
          <a:p>
            <a:r>
              <a:rPr lang="en-US" sz="1600" smtClean="0"/>
              <a:t>MPLS TE tunnel priority:</a:t>
            </a:r>
          </a:p>
          <a:p>
            <a:pPr lvl="1"/>
            <a:r>
              <a:rPr lang="en-US" sz="1400" smtClean="0"/>
              <a:t>Eight priorities are provided. The value ranges from 0 to 7. A smaller value indicates a higher priority.</a:t>
            </a:r>
          </a:p>
          <a:p>
            <a:r>
              <a:rPr lang="en-US" sz="1600" smtClean="0"/>
              <a:t>Tunnel priorities are classified into the following types:</a:t>
            </a:r>
          </a:p>
          <a:p>
            <a:pPr lvl="1"/>
            <a:r>
              <a:rPr lang="en-US" sz="1400" smtClean="0"/>
              <a:t>Setup priority</a:t>
            </a:r>
          </a:p>
          <a:p>
            <a:pPr lvl="1"/>
            <a:r>
              <a:rPr lang="en-US" sz="1400" smtClean="0"/>
              <a:t>Hold priority</a:t>
            </a:r>
          </a:p>
          <a:p>
            <a:r>
              <a:rPr lang="en-US" sz="1600" smtClean="0"/>
              <a:t>Important services can preempt the resources of low-priority tunnels by setting high-priority tunnels to ensure service quality of high-end users.</a:t>
            </a:r>
            <a:endParaRPr lang="en-US" altLang="zh-CN" sz="1600" smtClean="0"/>
          </a:p>
          <a:p>
            <a:r>
              <a:rPr lang="en-US" sz="1600" smtClean="0"/>
              <a:t>If the setup priority of a new tunnel is higher than the hold priority of the original tunnel, tunnel preemption occurs.</a:t>
            </a:r>
            <a:endParaRPr lang="en-US" altLang="zh-CN" sz="1600" smtClean="0">
              <a:sym typeface="Huawei Sans" panose="020C0503030203020204" pitchFamily="34" charset="0"/>
            </a:endParaRPr>
          </a:p>
          <a:p>
            <a:endParaRPr lang="en-US" altLang="zh-CN" sz="1600" smtClean="0"/>
          </a:p>
          <a:p>
            <a:endParaRPr lang="en-US" altLang="zh-CN" sz="1600" smtClean="0"/>
          </a:p>
          <a:p>
            <a:endParaRPr lang="en-US" altLang="zh-CN" sz="1600" dirty="0"/>
          </a:p>
        </p:txBody>
      </p:sp>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51474" y="5081762"/>
            <a:ext cx="540000" cy="442800"/>
          </a:xfrm>
          <a:prstGeom prst="rect">
            <a:avLst/>
          </a:prstGeom>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17366" y="5081762"/>
            <a:ext cx="540000" cy="442800"/>
          </a:xfrm>
          <a:prstGeom prst="rect">
            <a:avLst/>
          </a:prstGeom>
        </p:spPr>
      </p:pic>
      <p:cxnSp>
        <p:nvCxnSpPr>
          <p:cNvPr id="28" name="直接连接符 27"/>
          <p:cNvCxnSpPr>
            <a:stCxn id="27" idx="1"/>
            <a:endCxn id="26" idx="3"/>
          </p:cNvCxnSpPr>
          <p:nvPr/>
        </p:nvCxnSpPr>
        <p:spPr bwMode="auto">
          <a:xfrm flipH="1">
            <a:off x="1791474" y="5303162"/>
            <a:ext cx="212589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4" name="文本框 33"/>
          <p:cNvSpPr txBox="1"/>
          <p:nvPr/>
        </p:nvSpPr>
        <p:spPr>
          <a:xfrm>
            <a:off x="1316062" y="4780808"/>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43" name="文本框 42"/>
          <p:cNvSpPr txBox="1"/>
          <p:nvPr/>
        </p:nvSpPr>
        <p:spPr>
          <a:xfrm>
            <a:off x="3969512" y="4775812"/>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cxnSp>
        <p:nvCxnSpPr>
          <p:cNvPr id="60" name="直接箭头连接符 59"/>
          <p:cNvCxnSpPr>
            <a:cxnSpLocks/>
          </p:cNvCxnSpPr>
          <p:nvPr/>
        </p:nvCxnSpPr>
        <p:spPr bwMode="auto">
          <a:xfrm>
            <a:off x="2068664" y="5448725"/>
            <a:ext cx="1414909"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a:cxnSpLocks/>
          </p:cNvCxnSpPr>
          <p:nvPr/>
        </p:nvCxnSpPr>
        <p:spPr bwMode="auto">
          <a:xfrm flipV="1">
            <a:off x="2063914" y="5133852"/>
            <a:ext cx="1419659" cy="4202"/>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2311171" y="4763530"/>
            <a:ext cx="1224548" cy="338554"/>
          </a:xfrm>
          <a:prstGeom prst="rect">
            <a:avLst/>
          </a:prstGeom>
          <a:noFill/>
        </p:spPr>
        <p:txBody>
          <a:bodyPr wrap="square" rtlCol="0">
            <a:spAutoFit/>
          </a:bodyPr>
          <a:lstStyle/>
          <a:p>
            <a:r>
              <a:rPr sz="1600">
                <a:solidFill>
                  <a:prstClr val="black"/>
                </a:solidFill>
                <a:latin typeface="Huawei Sans" panose="020C0503030203020204" pitchFamily="34" charset="0"/>
              </a:rPr>
              <a:t>Tunnel1</a:t>
            </a:r>
          </a:p>
        </p:txBody>
      </p:sp>
      <p:sp>
        <p:nvSpPr>
          <p:cNvPr id="64" name="文本框 63"/>
          <p:cNvSpPr txBox="1"/>
          <p:nvPr/>
        </p:nvSpPr>
        <p:spPr>
          <a:xfrm>
            <a:off x="2310400" y="5426163"/>
            <a:ext cx="1224548" cy="338554"/>
          </a:xfrm>
          <a:prstGeom prst="rect">
            <a:avLst/>
          </a:prstGeom>
          <a:noFill/>
        </p:spPr>
        <p:txBody>
          <a:bodyPr wrap="square" rtlCol="0">
            <a:spAutoFit/>
          </a:bodyPr>
          <a:lstStyle/>
          <a:p>
            <a:r>
              <a:rPr sz="1600">
                <a:solidFill>
                  <a:prstClr val="black"/>
                </a:solidFill>
                <a:latin typeface="Huawei Sans" panose="020C0503030203020204" pitchFamily="34" charset="0"/>
              </a:rPr>
              <a:t>Tunnel2</a:t>
            </a:r>
          </a:p>
        </p:txBody>
      </p:sp>
      <p:sp>
        <p:nvSpPr>
          <p:cNvPr id="65" name="AutoShape 17"/>
          <p:cNvSpPr>
            <a:spLocks noChangeArrowheads="1"/>
          </p:cNvSpPr>
          <p:nvPr/>
        </p:nvSpPr>
        <p:spPr bwMode="auto">
          <a:xfrm>
            <a:off x="6708831" y="5028765"/>
            <a:ext cx="4368503" cy="492443"/>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pPr eaLnBrk="0" fontAlgn="base" hangingPunct="0"/>
            <a:r>
              <a:rPr sz="1600">
                <a:solidFill>
                  <a:prstClr val="black"/>
                </a:solidFill>
                <a:latin typeface="Huawei Sans" panose="020C0503030203020204" pitchFamily="34" charset="0"/>
              </a:rPr>
              <a:t>[R1-Tunnel1] mpls te priority hold-priority 7</a:t>
            </a:r>
          </a:p>
          <a:p>
            <a:pPr eaLnBrk="0" fontAlgn="base" hangingPunct="0"/>
            <a:r>
              <a:rPr sz="1600">
                <a:solidFill>
                  <a:prstClr val="black"/>
                </a:solidFill>
                <a:latin typeface="Huawei Sans" panose="020C0503030203020204" pitchFamily="34" charset="0"/>
              </a:rPr>
              <a:t>[R1-Tunnel2] mpls te priority setup-priority 6</a:t>
            </a:r>
          </a:p>
        </p:txBody>
      </p:sp>
      <p:sp>
        <p:nvSpPr>
          <p:cNvPr id="66" name="Right Arrow 157"/>
          <p:cNvSpPr/>
          <p:nvPr/>
        </p:nvSpPr>
        <p:spPr>
          <a:xfrm>
            <a:off x="5389736" y="5041854"/>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sym typeface="Huawei Sans" panose="020C0503030203020204" pitchFamily="34" charset="0"/>
            </a:endParaRPr>
          </a:p>
        </p:txBody>
      </p:sp>
      <p:sp>
        <p:nvSpPr>
          <p:cNvPr id="21" name="禁止符 23">
            <a:extLst>
              <a:ext uri="{FF2B5EF4-FFF2-40B4-BE49-F238E27FC236}">
                <a16:creationId xmlns="" xmlns:a16="http://schemas.microsoft.com/office/drawing/2014/main" id="{788D8D3F-7331-4E1F-985E-0EA7308CBD2D}"/>
              </a:ext>
            </a:extLst>
          </p:cNvPr>
          <p:cNvSpPr>
            <a:spLocks noChangeAspect="1"/>
          </p:cNvSpPr>
          <p:nvPr/>
        </p:nvSpPr>
        <p:spPr>
          <a:xfrm>
            <a:off x="2614536" y="5039454"/>
            <a:ext cx="218615" cy="218615"/>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66363952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smtClean="0"/>
              <a:t>Tunnel Preemption</a:t>
            </a:r>
            <a:endParaRPr lang="en-US"/>
          </a:p>
        </p:txBody>
      </p:sp>
      <p:sp>
        <p:nvSpPr>
          <p:cNvPr id="9220" name="Rectangle 3"/>
          <p:cNvSpPr>
            <a:spLocks noGrp="1" noChangeArrowheads="1"/>
          </p:cNvSpPr>
          <p:nvPr>
            <p:ph type="body" sz="quarter" idx="10"/>
          </p:nvPr>
        </p:nvSpPr>
        <p:spPr/>
        <p:txBody>
          <a:bodyPr/>
          <a:lstStyle/>
          <a:p>
            <a:r>
              <a:rPr lang="en-US" sz="1800" dirty="0" smtClean="0"/>
              <a:t>The priority and preemption attributes are used in conjunction to determine resource preemption among tunnels. When multiple tunnels need to be set up, the tunnels with higher setup priorities preempt resources and are set up preferentially. If resources such as bandwidth are insufficient, a tunnel with a higher setup priority may preempt the bandwidth resources of an established tunnel with a lower hold priority.</a:t>
            </a:r>
            <a:endParaRPr lang="en-US" altLang="zh-CN" sz="1800" dirty="0" smtClean="0">
              <a:sym typeface="Huawei Sans" panose="020C0503030203020204" pitchFamily="34" charset="0"/>
            </a:endParaRPr>
          </a:p>
          <a:p>
            <a:r>
              <a:rPr lang="en-US" sz="1800" dirty="0" smtClean="0"/>
              <a:t>MPLS TE supports the following tunnel preemption modes:</a:t>
            </a:r>
          </a:p>
          <a:p>
            <a:pPr lvl="1"/>
            <a:r>
              <a:rPr lang="en-US" sz="1600" dirty="0" smtClean="0"/>
              <a:t>Hard preemption: The original tunnel is directly torn down without being protected.</a:t>
            </a:r>
            <a:endParaRPr lang="en-US" altLang="zh-CN" sz="1600" dirty="0" smtClean="0">
              <a:sym typeface="Huawei Sans" panose="020C0503030203020204" pitchFamily="34" charset="0"/>
            </a:endParaRPr>
          </a:p>
          <a:p>
            <a:pPr lvl="1"/>
            <a:r>
              <a:rPr lang="en-US" sz="1600" dirty="0" smtClean="0"/>
              <a:t>Soft preemption: The original tunnel is not torn down, and a new tunnel is established. After traffic is switched, the original tunnel is torn down.</a:t>
            </a:r>
            <a:endParaRPr lang="en-US" altLang="zh-CN" sz="1600" dirty="0" smtClean="0">
              <a:sym typeface="Huawei Sans" panose="020C0503030203020204" pitchFamily="34" charset="0"/>
            </a:endParaRPr>
          </a:p>
          <a:p>
            <a:pPr lvl="1"/>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398359685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Tunnel Preemption Instance (1)</a:t>
            </a:r>
            <a:endParaRPr lang="en-US" altLang="zh-CN" dirty="0">
              <a:sym typeface="Huawei Sans" panose="020C0503030203020204" pitchFamily="34" charset="0"/>
            </a:endParaRPr>
          </a:p>
        </p:txBody>
      </p:sp>
      <p:sp>
        <p:nvSpPr>
          <p:cNvPr id="11268" name="Rectangle 3"/>
          <p:cNvSpPr>
            <a:spLocks noGrp="1" noChangeArrowheads="1"/>
          </p:cNvSpPr>
          <p:nvPr>
            <p:ph type="body" sz="quarter" idx="10"/>
          </p:nvPr>
        </p:nvSpPr>
        <p:spPr/>
        <p:txBody>
          <a:bodyPr/>
          <a:lstStyle/>
          <a:p>
            <a:r>
              <a:rPr lang="en-US" sz="1800" dirty="0" smtClean="0"/>
              <a:t>Tunnel1: R1 -&gt; R3 -&gt; R6. The required bandwidth is 155 Mbit/s, and the setup and hold priorities are both 0.</a:t>
            </a:r>
            <a:endParaRPr lang="en-US" altLang="zh-CN" sz="1800" dirty="0" smtClean="0">
              <a:sym typeface="Huawei Sans" panose="020C0503030203020204" pitchFamily="34" charset="0"/>
            </a:endParaRPr>
          </a:p>
          <a:p>
            <a:r>
              <a:rPr lang="en-US" sz="1800" dirty="0" smtClean="0"/>
              <a:t>Tunnel2: R2 -&gt; R3 -&gt; R5. The required bandwidth is 155 Mbit/s, and the setup and hold priorities are both 7.</a:t>
            </a:r>
            <a:endParaRPr lang="en-US" altLang="zh-CN" sz="1800" dirty="0">
              <a:sym typeface="Huawei Sans" panose="020C0503030203020204" pitchFamily="34" charset="0"/>
            </a:endParaRPr>
          </a:p>
        </p:txBody>
      </p:sp>
      <p:pic>
        <p:nvPicPr>
          <p:cNvPr id="38"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79899" y="5446067"/>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79899" y="3141562"/>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30869" y="5446067"/>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47253" y="3141562"/>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47253" y="5446067"/>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8" name="直接连接符 57"/>
          <p:cNvCxnSpPr>
            <a:stCxn id="38" idx="3"/>
            <a:endCxn id="40" idx="1"/>
          </p:cNvCxnSpPr>
          <p:nvPr/>
        </p:nvCxnSpPr>
        <p:spPr bwMode="auto">
          <a:xfrm>
            <a:off x="3919899" y="5667467"/>
            <a:ext cx="191097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1" name="直接连接符 60"/>
          <p:cNvCxnSpPr>
            <a:stCxn id="40" idx="3"/>
            <a:endCxn id="43" idx="1"/>
          </p:cNvCxnSpPr>
          <p:nvPr/>
        </p:nvCxnSpPr>
        <p:spPr bwMode="auto">
          <a:xfrm>
            <a:off x="6370869" y="5667467"/>
            <a:ext cx="187638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64" name="文本框 63"/>
          <p:cNvSpPr txBox="1"/>
          <p:nvPr/>
        </p:nvSpPr>
        <p:spPr bwMode="auto">
          <a:xfrm>
            <a:off x="3419656" y="2859821"/>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5" name="文本框 64"/>
          <p:cNvSpPr txBox="1"/>
          <p:nvPr/>
        </p:nvSpPr>
        <p:spPr bwMode="auto">
          <a:xfrm>
            <a:off x="3419656" y="5152507"/>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6" name="文本框 65"/>
          <p:cNvSpPr txBox="1"/>
          <p:nvPr/>
        </p:nvSpPr>
        <p:spPr bwMode="auto">
          <a:xfrm>
            <a:off x="5870626" y="4020754"/>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7" name="文本框 66"/>
          <p:cNvSpPr txBox="1"/>
          <p:nvPr/>
        </p:nvSpPr>
        <p:spPr bwMode="auto">
          <a:xfrm>
            <a:off x="5870626" y="5174342"/>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8" name="文本框 67"/>
          <p:cNvSpPr txBox="1"/>
          <p:nvPr/>
        </p:nvSpPr>
        <p:spPr bwMode="auto">
          <a:xfrm>
            <a:off x="8287010" y="2875758"/>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9" name="文本框 68"/>
          <p:cNvSpPr txBox="1"/>
          <p:nvPr/>
        </p:nvSpPr>
        <p:spPr bwMode="auto">
          <a:xfrm>
            <a:off x="8517253" y="5174342"/>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70" name="直接箭头连接符 69"/>
          <p:cNvCxnSpPr>
            <a:cxnSpLocks/>
          </p:cNvCxnSpPr>
          <p:nvPr/>
        </p:nvCxnSpPr>
        <p:spPr bwMode="auto">
          <a:xfrm rot="1680000" flipV="1">
            <a:off x="4488739" y="3711949"/>
            <a:ext cx="1152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a:cxnSpLocks/>
          </p:cNvCxnSpPr>
          <p:nvPr/>
        </p:nvCxnSpPr>
        <p:spPr bwMode="auto">
          <a:xfrm rot="-1680000" flipV="1">
            <a:off x="4299384" y="4878720"/>
            <a:ext cx="1152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38" idx="3"/>
            <a:endCxn id="42" idx="1"/>
          </p:cNvCxnSpPr>
          <p:nvPr/>
        </p:nvCxnSpPr>
        <p:spPr bwMode="auto">
          <a:xfrm flipV="1">
            <a:off x="3919899" y="3362962"/>
            <a:ext cx="4327354" cy="230450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2" name="直接连接符 81"/>
          <p:cNvCxnSpPr>
            <a:stCxn id="39" idx="3"/>
            <a:endCxn id="43" idx="1"/>
          </p:cNvCxnSpPr>
          <p:nvPr/>
        </p:nvCxnSpPr>
        <p:spPr bwMode="auto">
          <a:xfrm>
            <a:off x="3919899" y="3362962"/>
            <a:ext cx="4327354" cy="2304505"/>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41"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30869" y="4289164"/>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0" name="直接箭头连接符 89"/>
          <p:cNvCxnSpPr>
            <a:cxnSpLocks/>
          </p:cNvCxnSpPr>
          <p:nvPr/>
        </p:nvCxnSpPr>
        <p:spPr bwMode="auto">
          <a:xfrm rot="1680000" flipV="1">
            <a:off x="6922417" y="4994510"/>
            <a:ext cx="1152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a:cxnSpLocks/>
          </p:cNvCxnSpPr>
          <p:nvPr/>
        </p:nvCxnSpPr>
        <p:spPr bwMode="auto">
          <a:xfrm rot="-1680000" flipV="1">
            <a:off x="6526414" y="3680960"/>
            <a:ext cx="1152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93" name="Text Box 75"/>
          <p:cNvSpPr txBox="1">
            <a:spLocks noChangeArrowheads="1"/>
          </p:cNvSpPr>
          <p:nvPr/>
        </p:nvSpPr>
        <p:spPr bwMode="auto">
          <a:xfrm>
            <a:off x="10342742" y="2690752"/>
            <a:ext cx="9412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Tunnel1</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Text Box 75"/>
          <p:cNvSpPr txBox="1">
            <a:spLocks noChangeArrowheads="1"/>
          </p:cNvSpPr>
          <p:nvPr/>
        </p:nvSpPr>
        <p:spPr bwMode="auto">
          <a:xfrm>
            <a:off x="10342742" y="3024408"/>
            <a:ext cx="9412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Tunnel2</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直接箭头连接符 95"/>
          <p:cNvCxnSpPr>
            <a:cxnSpLocks/>
          </p:cNvCxnSpPr>
          <p:nvPr/>
        </p:nvCxnSpPr>
        <p:spPr bwMode="auto">
          <a:xfrm flipV="1">
            <a:off x="9330521" y="2859821"/>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a:cxnSpLocks/>
          </p:cNvCxnSpPr>
          <p:nvPr/>
        </p:nvCxnSpPr>
        <p:spPr bwMode="auto">
          <a:xfrm flipV="1">
            <a:off x="9330521" y="3163690"/>
            <a:ext cx="90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42" idx="2"/>
            <a:endCxn id="43" idx="0"/>
          </p:cNvCxnSpPr>
          <p:nvPr/>
        </p:nvCxnSpPr>
        <p:spPr bwMode="auto">
          <a:xfrm>
            <a:off x="8517253" y="3584362"/>
            <a:ext cx="0" cy="1861705"/>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01" name="Text Box 75"/>
          <p:cNvSpPr txBox="1">
            <a:spLocks noChangeArrowheads="1"/>
          </p:cNvSpPr>
          <p:nvPr/>
        </p:nvSpPr>
        <p:spPr bwMode="auto">
          <a:xfrm>
            <a:off x="7250997" y="3851477"/>
            <a:ext cx="7857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155</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 Box 75"/>
          <p:cNvSpPr txBox="1">
            <a:spLocks noChangeArrowheads="1"/>
          </p:cNvSpPr>
          <p:nvPr/>
        </p:nvSpPr>
        <p:spPr bwMode="auto">
          <a:xfrm>
            <a:off x="6883487" y="5643144"/>
            <a:ext cx="7857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155</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 Box 75"/>
          <p:cNvSpPr txBox="1">
            <a:spLocks noChangeArrowheads="1"/>
          </p:cNvSpPr>
          <p:nvPr/>
        </p:nvSpPr>
        <p:spPr bwMode="auto">
          <a:xfrm>
            <a:off x="4584344" y="5667467"/>
            <a:ext cx="7857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155</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 Box 75"/>
          <p:cNvSpPr txBox="1">
            <a:spLocks noChangeArrowheads="1"/>
          </p:cNvSpPr>
          <p:nvPr/>
        </p:nvSpPr>
        <p:spPr bwMode="auto">
          <a:xfrm>
            <a:off x="4098710" y="3777227"/>
            <a:ext cx="7857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155</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Text Box 75"/>
          <p:cNvSpPr txBox="1">
            <a:spLocks noChangeArrowheads="1"/>
          </p:cNvSpPr>
          <p:nvPr/>
        </p:nvSpPr>
        <p:spPr bwMode="auto">
          <a:xfrm>
            <a:off x="5075310" y="4943998"/>
            <a:ext cx="7857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155</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Text Box 75"/>
          <p:cNvSpPr txBox="1">
            <a:spLocks noChangeArrowheads="1"/>
          </p:cNvSpPr>
          <p:nvPr/>
        </p:nvSpPr>
        <p:spPr bwMode="auto">
          <a:xfrm>
            <a:off x="6328044" y="4950302"/>
            <a:ext cx="7857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155</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Text Box 75"/>
          <p:cNvSpPr txBox="1">
            <a:spLocks noChangeArrowheads="1"/>
          </p:cNvSpPr>
          <p:nvPr/>
        </p:nvSpPr>
        <p:spPr bwMode="auto">
          <a:xfrm>
            <a:off x="8616903" y="4252227"/>
            <a:ext cx="90120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1000</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140201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r>
              <a:rPr lang="en-US" smtClean="0"/>
              <a:t>MPLS TE Implementation</a:t>
            </a:r>
            <a:endParaRPr lang="en-US" dirty="0"/>
          </a:p>
        </p:txBody>
      </p:sp>
      <p:sp>
        <p:nvSpPr>
          <p:cNvPr id="29700" name="Rectangle 3"/>
          <p:cNvSpPr>
            <a:spLocks noGrp="1" noChangeArrowheads="1"/>
          </p:cNvSpPr>
          <p:nvPr>
            <p:ph type="body" sz="quarter" idx="10"/>
          </p:nvPr>
        </p:nvSpPr>
        <p:spPr/>
        <p:txBody>
          <a:bodyPr/>
          <a:lstStyle/>
          <a:p>
            <a:r>
              <a:rPr lang="en-US" sz="1800" smtClean="0"/>
              <a:t>Currently, mainstream MPLS TE implementation modes are as follows:</a:t>
            </a:r>
          </a:p>
          <a:p>
            <a:pPr lvl="1"/>
            <a:r>
              <a:rPr lang="en-US" sz="1600" smtClean="0"/>
              <a:t>Resource Reservation Protocol-Traffic Engineering (RSVP-TE)</a:t>
            </a:r>
            <a:endParaRPr lang="en-US" altLang="zh-CN" sz="1600" smtClean="0">
              <a:sym typeface="Huawei Sans" panose="020C0503030203020204" pitchFamily="34" charset="0"/>
            </a:endParaRPr>
          </a:p>
          <a:p>
            <a:pPr lvl="2"/>
            <a:r>
              <a:rPr lang="en-US" sz="1400" smtClean="0"/>
              <a:t>RSVP-TE is an extension of RSVP — Resource Reservation Protocol — designed to support TE.</a:t>
            </a:r>
            <a:endParaRPr lang="en-US" altLang="zh-CN" sz="1400" smtClean="0">
              <a:sym typeface="Huawei Sans" panose="020C0503030203020204" pitchFamily="34" charset="0"/>
            </a:endParaRPr>
          </a:p>
          <a:p>
            <a:pPr lvl="2"/>
            <a:r>
              <a:rPr lang="en-US" sz="1400" smtClean="0"/>
              <a:t>RSVP-TE technology is mature and has been applied on a large scale. However, the technology is complex with poor extensibility.</a:t>
            </a:r>
            <a:endParaRPr lang="en-US" altLang="zh-CN" sz="1400" smtClean="0">
              <a:sym typeface="Huawei Sans" panose="020C0503030203020204" pitchFamily="34" charset="0"/>
            </a:endParaRPr>
          </a:p>
          <a:p>
            <a:pPr lvl="1"/>
            <a:r>
              <a:rPr lang="en-US" sz="1600" smtClean="0"/>
              <a:t>Constraint-based Routing Label Distribution Protocol (CR-LDP)</a:t>
            </a:r>
            <a:endParaRPr lang="en-US" altLang="zh-CN" sz="1600" smtClean="0">
              <a:sym typeface="Huawei Sans" panose="020C0503030203020204" pitchFamily="34" charset="0"/>
            </a:endParaRPr>
          </a:p>
          <a:p>
            <a:pPr lvl="2"/>
            <a:r>
              <a:rPr lang="en-US" sz="1400" smtClean="0"/>
              <a:t>CR-LDP is an extension of LDP.</a:t>
            </a:r>
            <a:endParaRPr lang="en-US" altLang="zh-CN" sz="1400" smtClean="0">
              <a:sym typeface="Huawei Sans" panose="020C0503030203020204" pitchFamily="34" charset="0"/>
            </a:endParaRPr>
          </a:p>
          <a:p>
            <a:pPr lvl="2"/>
            <a:r>
              <a:rPr lang="en-US" sz="1400" smtClean="0"/>
              <a:t>CR-LDP technology is not mature and is seldom used. However, it is simple with good extensibility.</a:t>
            </a:r>
            <a:endParaRPr lang="en-US" altLang="zh-CN" sz="1400" smtClean="0">
              <a:sym typeface="Huawei Sans" panose="020C0503030203020204" pitchFamily="34" charset="0"/>
            </a:endParaRPr>
          </a:p>
          <a:p>
            <a:pPr lvl="1"/>
            <a:r>
              <a:rPr lang="en-US" sz="1600" smtClean="0"/>
              <a:t>Currently, RSVP-TE is widely used in the industry.</a:t>
            </a:r>
            <a:endParaRPr lang="en-US" sz="1600" dirty="0"/>
          </a:p>
        </p:txBody>
      </p:sp>
    </p:spTree>
    <p:extLst>
      <p:ext uri="{BB962C8B-B14F-4D97-AF65-F5344CB8AC3E}">
        <p14:creationId xmlns:p14="http://schemas.microsoft.com/office/powerpoint/2010/main" val="141307510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Tunnel Preemption Instance (2)</a:t>
            </a:r>
            <a:endParaRPr lang="en-US" altLang="zh-CN" dirty="0">
              <a:sym typeface="Huawei Sans" panose="020C0503030203020204" pitchFamily="34" charset="0"/>
            </a:endParaRPr>
          </a:p>
        </p:txBody>
      </p:sp>
      <p:sp>
        <p:nvSpPr>
          <p:cNvPr id="11268" name="Rectangle 3"/>
          <p:cNvSpPr>
            <a:spLocks noGrp="1" noChangeArrowheads="1"/>
          </p:cNvSpPr>
          <p:nvPr>
            <p:ph type="body" sz="quarter" idx="10"/>
          </p:nvPr>
        </p:nvSpPr>
        <p:spPr/>
        <p:txBody>
          <a:bodyPr/>
          <a:lstStyle/>
          <a:p>
            <a:r>
              <a:rPr lang="en-US" sz="1600" smtClean="0"/>
              <a:t>When the link between R3 and R6 fails, R3 sends a ResvTear message to R1. R1 recalculates a new path R1 -&gt; R3 -&gt; R5 -&gt; R6 for Tunnel1.</a:t>
            </a:r>
            <a:endParaRPr lang="en-US" altLang="zh-CN" sz="1600" smtClean="0">
              <a:sym typeface="Huawei Sans" panose="020C0503030203020204" pitchFamily="34" charset="0"/>
            </a:endParaRPr>
          </a:p>
          <a:p>
            <a:r>
              <a:rPr lang="en-US" sz="1600" smtClean="0"/>
              <a:t>As shown in the figure, the bandwidth (155 Mbit/s) of the link between R3 and R5 is insufficient for Tunnel1 and Tunnel2 (310 Mbit/s in total). In this case, preemption occurs.</a:t>
            </a:r>
          </a:p>
          <a:p>
            <a:endParaRPr lang="en-US" altLang="zh-CN" sz="1600" dirty="0">
              <a:sym typeface="Huawei Sans" panose="020C0503030203020204" pitchFamily="34" charset="0"/>
            </a:endParaRPr>
          </a:p>
        </p:txBody>
      </p:sp>
      <p:pic>
        <p:nvPicPr>
          <p:cNvPr id="38"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79898" y="528243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79898" y="2977930"/>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30868" y="528243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47252" y="2977930"/>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47252" y="528243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8" name="直接连接符 57"/>
          <p:cNvCxnSpPr>
            <a:stCxn id="38" idx="3"/>
            <a:endCxn id="40" idx="1"/>
          </p:cNvCxnSpPr>
          <p:nvPr/>
        </p:nvCxnSpPr>
        <p:spPr bwMode="auto">
          <a:xfrm>
            <a:off x="3919898" y="5503835"/>
            <a:ext cx="191097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1" name="直接连接符 60"/>
          <p:cNvCxnSpPr>
            <a:stCxn id="40" idx="3"/>
            <a:endCxn id="43" idx="1"/>
          </p:cNvCxnSpPr>
          <p:nvPr/>
        </p:nvCxnSpPr>
        <p:spPr bwMode="auto">
          <a:xfrm>
            <a:off x="6370868" y="5503835"/>
            <a:ext cx="187638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64" name="文本框 63"/>
          <p:cNvSpPr txBox="1"/>
          <p:nvPr/>
        </p:nvSpPr>
        <p:spPr bwMode="auto">
          <a:xfrm>
            <a:off x="3419655" y="2696189"/>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5" name="文本框 64"/>
          <p:cNvSpPr txBox="1"/>
          <p:nvPr/>
        </p:nvSpPr>
        <p:spPr bwMode="auto">
          <a:xfrm>
            <a:off x="3419655" y="4988875"/>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6" name="文本框 65"/>
          <p:cNvSpPr txBox="1"/>
          <p:nvPr/>
        </p:nvSpPr>
        <p:spPr bwMode="auto">
          <a:xfrm>
            <a:off x="5870625" y="3857122"/>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7" name="文本框 66"/>
          <p:cNvSpPr txBox="1"/>
          <p:nvPr/>
        </p:nvSpPr>
        <p:spPr bwMode="auto">
          <a:xfrm>
            <a:off x="5870625" y="5010710"/>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8" name="文本框 67"/>
          <p:cNvSpPr txBox="1"/>
          <p:nvPr/>
        </p:nvSpPr>
        <p:spPr bwMode="auto">
          <a:xfrm>
            <a:off x="8287009" y="2696189"/>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9" name="文本框 68"/>
          <p:cNvSpPr txBox="1"/>
          <p:nvPr/>
        </p:nvSpPr>
        <p:spPr bwMode="auto">
          <a:xfrm>
            <a:off x="8550327" y="4988635"/>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70" name="直接箭头连接符 69"/>
          <p:cNvCxnSpPr>
            <a:cxnSpLocks/>
          </p:cNvCxnSpPr>
          <p:nvPr/>
        </p:nvCxnSpPr>
        <p:spPr bwMode="auto">
          <a:xfrm rot="1680000" flipV="1">
            <a:off x="4488738" y="3548317"/>
            <a:ext cx="1152000" cy="3581"/>
          </a:xfrm>
          <a:prstGeom prst="straightConnector1">
            <a:avLst/>
          </a:prstGeom>
          <a:ln w="25400">
            <a:solidFill>
              <a:srgbClr val="00B0F0"/>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a:cxnSpLocks/>
          </p:cNvCxnSpPr>
          <p:nvPr/>
        </p:nvCxnSpPr>
        <p:spPr bwMode="auto">
          <a:xfrm rot="-1680000" flipV="1">
            <a:off x="4299383" y="4715088"/>
            <a:ext cx="1152000" cy="3581"/>
          </a:xfrm>
          <a:prstGeom prst="straightConnector1">
            <a:avLst/>
          </a:prstGeom>
          <a:ln w="25400">
            <a:solidFill>
              <a:srgbClr val="FFC000"/>
            </a:solidFill>
            <a:prstDash val="sysDot"/>
            <a:tailEnd type="triangle" w="med" len="lg"/>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38" idx="3"/>
            <a:endCxn id="42" idx="1"/>
          </p:cNvCxnSpPr>
          <p:nvPr/>
        </p:nvCxnSpPr>
        <p:spPr bwMode="auto">
          <a:xfrm flipV="1">
            <a:off x="3919898" y="3199330"/>
            <a:ext cx="4327354" cy="230450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2" name="直接连接符 81"/>
          <p:cNvCxnSpPr>
            <a:stCxn id="39" idx="3"/>
            <a:endCxn id="43" idx="1"/>
          </p:cNvCxnSpPr>
          <p:nvPr/>
        </p:nvCxnSpPr>
        <p:spPr bwMode="auto">
          <a:xfrm>
            <a:off x="3919898" y="3199330"/>
            <a:ext cx="4327354" cy="2304505"/>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41"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30868" y="4125532"/>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0" name="直接箭头连接符 89"/>
          <p:cNvCxnSpPr>
            <a:cxnSpLocks/>
          </p:cNvCxnSpPr>
          <p:nvPr/>
        </p:nvCxnSpPr>
        <p:spPr bwMode="auto">
          <a:xfrm rot="5400000" flipV="1">
            <a:off x="8269340" y="4296545"/>
            <a:ext cx="1152000" cy="3581"/>
          </a:xfrm>
          <a:prstGeom prst="straightConnector1">
            <a:avLst/>
          </a:prstGeom>
          <a:ln w="25400">
            <a:solidFill>
              <a:srgbClr val="00B0F0"/>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a:cxnSpLocks/>
          </p:cNvCxnSpPr>
          <p:nvPr/>
        </p:nvCxnSpPr>
        <p:spPr bwMode="auto">
          <a:xfrm rot="-1680000" flipV="1">
            <a:off x="6526413" y="3517328"/>
            <a:ext cx="1152000" cy="3581"/>
          </a:xfrm>
          <a:prstGeom prst="straightConnector1">
            <a:avLst/>
          </a:prstGeom>
          <a:ln w="25400">
            <a:solidFill>
              <a:srgbClr val="FFC000"/>
            </a:solidFill>
            <a:prstDash val="sysDot"/>
            <a:tailEnd type="triangle" w="med" len="lg"/>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42" idx="2"/>
            <a:endCxn id="43" idx="0"/>
          </p:cNvCxnSpPr>
          <p:nvPr/>
        </p:nvCxnSpPr>
        <p:spPr bwMode="auto">
          <a:xfrm>
            <a:off x="8517252" y="3420730"/>
            <a:ext cx="0" cy="1861705"/>
          </a:xfrm>
          <a:prstGeom prst="line">
            <a:avLst/>
          </a:prstGeom>
          <a:solidFill>
            <a:schemeClr val="accent1"/>
          </a:solidFill>
          <a:ln w="25400" cap="flat" cmpd="sng" algn="ctr">
            <a:solidFill>
              <a:schemeClr val="tx1"/>
            </a:solidFill>
            <a:prstDash val="solid"/>
            <a:round/>
            <a:headEnd type="none" w="med" len="med"/>
            <a:tailEnd type="none" w="med" len="med"/>
          </a:ln>
          <a:effectLst/>
        </p:spPr>
      </p:cxnSp>
      <p:grpSp>
        <p:nvGrpSpPr>
          <p:cNvPr id="36"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7083529" y="4852667"/>
            <a:ext cx="252000" cy="252000"/>
            <a:chOff x="5076056" y="3356992"/>
            <a:chExt cx="436269" cy="436268"/>
          </a:xfrm>
        </p:grpSpPr>
        <p:sp>
          <p:nvSpPr>
            <p:cNvPr id="37"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44"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cxnSp>
        <p:nvCxnSpPr>
          <p:cNvPr id="45" name="直接箭头连接符 44"/>
          <p:cNvCxnSpPr>
            <a:cxnSpLocks/>
          </p:cNvCxnSpPr>
          <p:nvPr/>
        </p:nvCxnSpPr>
        <p:spPr bwMode="auto">
          <a:xfrm rot="-1680000" flipV="1">
            <a:off x="6418821" y="3325062"/>
            <a:ext cx="1152000" cy="3581"/>
          </a:xfrm>
          <a:prstGeom prst="straightConnector1">
            <a:avLst/>
          </a:prstGeom>
          <a:ln w="25400">
            <a:solidFill>
              <a:srgbClr val="00B0F0"/>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cxnSpLocks/>
          </p:cNvCxnSpPr>
          <p:nvPr/>
        </p:nvCxnSpPr>
        <p:spPr bwMode="auto">
          <a:xfrm rot="12480000" flipV="1">
            <a:off x="4846339" y="3366800"/>
            <a:ext cx="720000" cy="3581"/>
          </a:xfrm>
          <a:prstGeom prst="straightConnector1">
            <a:avLst/>
          </a:prstGeom>
          <a:ln w="25400">
            <a:solidFill>
              <a:srgbClr val="92D050"/>
            </a:solidFill>
            <a:prstDash val="dash"/>
            <a:tailEnd type="triangle" w="med" len="lg"/>
          </a:ln>
        </p:spPr>
        <p:style>
          <a:lnRef idx="1">
            <a:schemeClr val="accent1"/>
          </a:lnRef>
          <a:fillRef idx="0">
            <a:schemeClr val="accent1"/>
          </a:fillRef>
          <a:effectRef idx="0">
            <a:schemeClr val="accent1"/>
          </a:effectRef>
          <a:fontRef idx="minor">
            <a:schemeClr val="tx1"/>
          </a:fontRef>
        </p:style>
      </p:cxnSp>
      <p:sp>
        <p:nvSpPr>
          <p:cNvPr id="47" name="Text Box 75"/>
          <p:cNvSpPr txBox="1">
            <a:spLocks noChangeArrowheads="1"/>
          </p:cNvSpPr>
          <p:nvPr/>
        </p:nvSpPr>
        <p:spPr bwMode="auto">
          <a:xfrm>
            <a:off x="5248672" y="3016555"/>
            <a:ext cx="10214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ResvTear</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 Box 75"/>
          <p:cNvSpPr txBox="1">
            <a:spLocks noChangeArrowheads="1"/>
          </p:cNvSpPr>
          <p:nvPr/>
        </p:nvSpPr>
        <p:spPr bwMode="auto">
          <a:xfrm>
            <a:off x="10308561" y="2605900"/>
            <a:ext cx="9412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Tunnel1</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 Box 75"/>
          <p:cNvSpPr txBox="1">
            <a:spLocks noChangeArrowheads="1"/>
          </p:cNvSpPr>
          <p:nvPr/>
        </p:nvSpPr>
        <p:spPr bwMode="auto">
          <a:xfrm>
            <a:off x="10308561" y="2939556"/>
            <a:ext cx="9412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Tunnel2</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箭头连接符 49"/>
          <p:cNvCxnSpPr>
            <a:cxnSpLocks/>
          </p:cNvCxnSpPr>
          <p:nvPr/>
        </p:nvCxnSpPr>
        <p:spPr bwMode="auto">
          <a:xfrm flipV="1">
            <a:off x="9296340" y="2774969"/>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cxnSpLocks/>
          </p:cNvCxnSpPr>
          <p:nvPr/>
        </p:nvCxnSpPr>
        <p:spPr bwMode="auto">
          <a:xfrm flipV="1">
            <a:off x="9296340" y="3078838"/>
            <a:ext cx="90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602175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dirty="0" smtClean="0"/>
              <a:t>Tunnel Preemption Mode - Hard Preemption</a:t>
            </a:r>
            <a:endParaRPr lang="en-US" dirty="0"/>
          </a:p>
        </p:txBody>
      </p:sp>
      <p:sp>
        <p:nvSpPr>
          <p:cNvPr id="13316" name="Rectangle 3"/>
          <p:cNvSpPr>
            <a:spLocks noGrp="1" noChangeArrowheads="1"/>
          </p:cNvSpPr>
          <p:nvPr>
            <p:ph type="body" sz="quarter" idx="10"/>
          </p:nvPr>
        </p:nvSpPr>
        <p:spPr/>
        <p:txBody>
          <a:bodyPr/>
          <a:lstStyle/>
          <a:p>
            <a:r>
              <a:rPr lang="en-US" sz="1800" smtClean="0"/>
              <a:t>In hard preemption mode, R3 directly sends an RSVP message to tear down Tunnel2 because Tunnel1 has a higher priority than Tunnel2.</a:t>
            </a:r>
            <a:endParaRPr lang="en-US" altLang="zh-CN" sz="1800" smtClean="0">
              <a:sym typeface="Huawei Sans" panose="020C0503030203020204" pitchFamily="34" charset="0"/>
            </a:endParaRPr>
          </a:p>
          <a:p>
            <a:r>
              <a:rPr lang="en-US" sz="1800" smtClean="0"/>
              <a:t>In hard preemption mode, if Tunnel2 has traffic, some </a:t>
            </a:r>
            <a:r>
              <a:rPr lang="en-US" altLang="zh-CN" sz="1800" smtClean="0"/>
              <a:t>traffic</a:t>
            </a:r>
            <a:r>
              <a:rPr lang="en-US" sz="1800" smtClean="0"/>
              <a:t> will be lost.</a:t>
            </a:r>
            <a:endParaRPr lang="en-US" altLang="zh-CN" sz="1800" dirty="0">
              <a:sym typeface="Huawei Sans" panose="020C0503030203020204" pitchFamily="34" charset="0"/>
            </a:endParaRPr>
          </a:p>
        </p:txBody>
      </p:sp>
      <p:pic>
        <p:nvPicPr>
          <p:cNvPr id="74"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79898" y="528243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79898" y="2977930"/>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30868" y="528243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47252" y="2977930"/>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47252" y="528243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9" name="直接连接符 78"/>
          <p:cNvCxnSpPr>
            <a:stCxn id="74" idx="3"/>
            <a:endCxn id="76" idx="1"/>
          </p:cNvCxnSpPr>
          <p:nvPr/>
        </p:nvCxnSpPr>
        <p:spPr bwMode="auto">
          <a:xfrm>
            <a:off x="3919898" y="5503835"/>
            <a:ext cx="191097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0" name="直接连接符 79"/>
          <p:cNvCxnSpPr>
            <a:stCxn id="76" idx="3"/>
            <a:endCxn id="78" idx="1"/>
          </p:cNvCxnSpPr>
          <p:nvPr/>
        </p:nvCxnSpPr>
        <p:spPr bwMode="auto">
          <a:xfrm>
            <a:off x="6370868" y="5503835"/>
            <a:ext cx="187638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81" name="文本框 80"/>
          <p:cNvSpPr txBox="1"/>
          <p:nvPr/>
        </p:nvSpPr>
        <p:spPr bwMode="auto">
          <a:xfrm>
            <a:off x="3419655" y="2696189"/>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2" name="文本框 81"/>
          <p:cNvSpPr txBox="1"/>
          <p:nvPr/>
        </p:nvSpPr>
        <p:spPr bwMode="auto">
          <a:xfrm>
            <a:off x="3419655" y="4988875"/>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3" name="文本框 82"/>
          <p:cNvSpPr txBox="1"/>
          <p:nvPr/>
        </p:nvSpPr>
        <p:spPr bwMode="auto">
          <a:xfrm>
            <a:off x="5870625" y="3857122"/>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4" name="文本框 83"/>
          <p:cNvSpPr txBox="1"/>
          <p:nvPr/>
        </p:nvSpPr>
        <p:spPr bwMode="auto">
          <a:xfrm>
            <a:off x="5870625" y="5010710"/>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5" name="文本框 84"/>
          <p:cNvSpPr txBox="1"/>
          <p:nvPr/>
        </p:nvSpPr>
        <p:spPr bwMode="auto">
          <a:xfrm>
            <a:off x="8287009" y="2696189"/>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6" name="文本框 85"/>
          <p:cNvSpPr txBox="1"/>
          <p:nvPr/>
        </p:nvSpPr>
        <p:spPr bwMode="auto">
          <a:xfrm>
            <a:off x="8550327" y="4988635"/>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87" name="直接箭头连接符 86"/>
          <p:cNvCxnSpPr>
            <a:cxnSpLocks/>
          </p:cNvCxnSpPr>
          <p:nvPr/>
        </p:nvCxnSpPr>
        <p:spPr bwMode="auto">
          <a:xfrm rot="1680000" flipV="1">
            <a:off x="4488738" y="3548317"/>
            <a:ext cx="1152000" cy="3581"/>
          </a:xfrm>
          <a:prstGeom prst="straightConnector1">
            <a:avLst/>
          </a:prstGeom>
          <a:ln w="25400">
            <a:solidFill>
              <a:srgbClr val="00B0F0"/>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a:cxnSpLocks/>
          </p:cNvCxnSpPr>
          <p:nvPr/>
        </p:nvCxnSpPr>
        <p:spPr bwMode="auto">
          <a:xfrm rot="-1680000" flipV="1">
            <a:off x="4299383" y="4715088"/>
            <a:ext cx="1152000" cy="3581"/>
          </a:xfrm>
          <a:prstGeom prst="straightConnector1">
            <a:avLst/>
          </a:prstGeom>
          <a:ln w="25400">
            <a:solidFill>
              <a:srgbClr val="FFC000"/>
            </a:solidFill>
            <a:prstDash val="sysDot"/>
            <a:tailEnd type="triangle" w="med" len="lg"/>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74" idx="3"/>
            <a:endCxn id="77" idx="1"/>
          </p:cNvCxnSpPr>
          <p:nvPr/>
        </p:nvCxnSpPr>
        <p:spPr bwMode="auto">
          <a:xfrm flipV="1">
            <a:off x="3919898" y="3199330"/>
            <a:ext cx="4327354" cy="230450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0" name="直接连接符 89"/>
          <p:cNvCxnSpPr>
            <a:stCxn id="75" idx="3"/>
            <a:endCxn id="78" idx="1"/>
          </p:cNvCxnSpPr>
          <p:nvPr/>
        </p:nvCxnSpPr>
        <p:spPr bwMode="auto">
          <a:xfrm>
            <a:off x="3919898" y="3199330"/>
            <a:ext cx="4327354" cy="2304505"/>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91"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30868" y="4125532"/>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2" name="直接箭头连接符 91"/>
          <p:cNvCxnSpPr>
            <a:cxnSpLocks/>
          </p:cNvCxnSpPr>
          <p:nvPr/>
        </p:nvCxnSpPr>
        <p:spPr bwMode="auto">
          <a:xfrm rot="5400000" flipV="1">
            <a:off x="8269340" y="4296545"/>
            <a:ext cx="1152000" cy="3581"/>
          </a:xfrm>
          <a:prstGeom prst="straightConnector1">
            <a:avLst/>
          </a:prstGeom>
          <a:ln w="25400">
            <a:solidFill>
              <a:srgbClr val="00B0F0"/>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a:cxnSpLocks/>
          </p:cNvCxnSpPr>
          <p:nvPr/>
        </p:nvCxnSpPr>
        <p:spPr bwMode="auto">
          <a:xfrm rot="-1680000" flipV="1">
            <a:off x="6526413" y="3517328"/>
            <a:ext cx="1152000" cy="3581"/>
          </a:xfrm>
          <a:prstGeom prst="straightConnector1">
            <a:avLst/>
          </a:prstGeom>
          <a:ln w="25400">
            <a:solidFill>
              <a:srgbClr val="FFC000"/>
            </a:solidFill>
            <a:prstDash val="sysDot"/>
            <a:tailEnd type="triangle" w="med" len="lg"/>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77" idx="2"/>
            <a:endCxn id="78" idx="0"/>
          </p:cNvCxnSpPr>
          <p:nvPr/>
        </p:nvCxnSpPr>
        <p:spPr bwMode="auto">
          <a:xfrm>
            <a:off x="8517252" y="3420730"/>
            <a:ext cx="0" cy="1861705"/>
          </a:xfrm>
          <a:prstGeom prst="line">
            <a:avLst/>
          </a:prstGeom>
          <a:solidFill>
            <a:schemeClr val="accent1"/>
          </a:solidFill>
          <a:ln w="25400" cap="flat" cmpd="sng" algn="ctr">
            <a:solidFill>
              <a:schemeClr val="tx1"/>
            </a:solidFill>
            <a:prstDash val="solid"/>
            <a:round/>
            <a:headEnd type="none" w="med" len="med"/>
            <a:tailEnd type="none" w="med" len="med"/>
          </a:ln>
          <a:effectLst/>
        </p:spPr>
      </p:cxnSp>
      <p:grpSp>
        <p:nvGrpSpPr>
          <p:cNvPr id="95"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7083529" y="4852667"/>
            <a:ext cx="252000" cy="252000"/>
            <a:chOff x="5076056" y="3356992"/>
            <a:chExt cx="436269" cy="436268"/>
          </a:xfrm>
        </p:grpSpPr>
        <p:sp>
          <p:nvSpPr>
            <p:cNvPr id="96"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97"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cxnSp>
        <p:nvCxnSpPr>
          <p:cNvPr id="98" name="直接箭头连接符 97"/>
          <p:cNvCxnSpPr>
            <a:cxnSpLocks/>
          </p:cNvCxnSpPr>
          <p:nvPr/>
        </p:nvCxnSpPr>
        <p:spPr bwMode="auto">
          <a:xfrm rot="-1680000" flipV="1">
            <a:off x="6418821" y="3325062"/>
            <a:ext cx="1152000" cy="3581"/>
          </a:xfrm>
          <a:prstGeom prst="straightConnector1">
            <a:avLst/>
          </a:prstGeom>
          <a:ln w="25400">
            <a:solidFill>
              <a:srgbClr val="00B0F0"/>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a:cxnSpLocks/>
          </p:cNvCxnSpPr>
          <p:nvPr/>
        </p:nvCxnSpPr>
        <p:spPr bwMode="auto">
          <a:xfrm rot="-12480000" flipV="1">
            <a:off x="4403935" y="4574920"/>
            <a:ext cx="720000" cy="3581"/>
          </a:xfrm>
          <a:prstGeom prst="straightConnector1">
            <a:avLst/>
          </a:prstGeom>
          <a:ln w="25400">
            <a:solidFill>
              <a:srgbClr val="92D050"/>
            </a:solidFill>
            <a:prstDash val="dash"/>
            <a:tailEnd type="triangle" w="med" len="lg"/>
          </a:ln>
        </p:spPr>
        <p:style>
          <a:lnRef idx="1">
            <a:schemeClr val="accent1"/>
          </a:lnRef>
          <a:fillRef idx="0">
            <a:schemeClr val="accent1"/>
          </a:fillRef>
          <a:effectRef idx="0">
            <a:schemeClr val="accent1"/>
          </a:effectRef>
          <a:fontRef idx="minor">
            <a:schemeClr val="tx1"/>
          </a:fontRef>
        </p:style>
      </p:cxnSp>
      <p:sp>
        <p:nvSpPr>
          <p:cNvPr id="101" name="Text Box 75"/>
          <p:cNvSpPr txBox="1">
            <a:spLocks noChangeArrowheads="1"/>
          </p:cNvSpPr>
          <p:nvPr/>
        </p:nvSpPr>
        <p:spPr bwMode="auto">
          <a:xfrm>
            <a:off x="3806825" y="4229778"/>
            <a:ext cx="10214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ResvTear</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 Box 75"/>
          <p:cNvSpPr txBox="1">
            <a:spLocks noChangeArrowheads="1"/>
          </p:cNvSpPr>
          <p:nvPr/>
        </p:nvSpPr>
        <p:spPr bwMode="auto">
          <a:xfrm>
            <a:off x="10251700" y="2494937"/>
            <a:ext cx="9412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Tunnel1</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 Box 75"/>
          <p:cNvSpPr txBox="1">
            <a:spLocks noChangeArrowheads="1"/>
          </p:cNvSpPr>
          <p:nvPr/>
        </p:nvSpPr>
        <p:spPr bwMode="auto">
          <a:xfrm>
            <a:off x="10251700" y="2828593"/>
            <a:ext cx="9412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Tunnel2</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直接箭头连接符 104"/>
          <p:cNvCxnSpPr>
            <a:cxnSpLocks/>
          </p:cNvCxnSpPr>
          <p:nvPr/>
        </p:nvCxnSpPr>
        <p:spPr bwMode="auto">
          <a:xfrm flipV="1">
            <a:off x="9239479" y="2664006"/>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06" name="直接箭头连接符 105"/>
          <p:cNvCxnSpPr>
            <a:cxnSpLocks/>
          </p:cNvCxnSpPr>
          <p:nvPr/>
        </p:nvCxnSpPr>
        <p:spPr bwMode="auto">
          <a:xfrm flipV="1">
            <a:off x="9239479" y="2967875"/>
            <a:ext cx="90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09" name="禁止符 23">
            <a:extLst>
              <a:ext uri="{FF2B5EF4-FFF2-40B4-BE49-F238E27FC236}">
                <a16:creationId xmlns="" xmlns:a16="http://schemas.microsoft.com/office/drawing/2014/main" id="{788D8D3F-7331-4E1F-985E-0EA7308CBD2D}"/>
              </a:ext>
            </a:extLst>
          </p:cNvPr>
          <p:cNvSpPr/>
          <p:nvPr/>
        </p:nvSpPr>
        <p:spPr>
          <a:xfrm>
            <a:off x="4704639" y="4621302"/>
            <a:ext cx="251999" cy="252000"/>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sp>
        <p:nvSpPr>
          <p:cNvPr id="110" name="禁止符 23">
            <a:extLst>
              <a:ext uri="{FF2B5EF4-FFF2-40B4-BE49-F238E27FC236}">
                <a16:creationId xmlns="" xmlns:a16="http://schemas.microsoft.com/office/drawing/2014/main" id="{788D8D3F-7331-4E1F-985E-0EA7308CBD2D}"/>
              </a:ext>
            </a:extLst>
          </p:cNvPr>
          <p:cNvSpPr/>
          <p:nvPr/>
        </p:nvSpPr>
        <p:spPr>
          <a:xfrm>
            <a:off x="6938074" y="3402299"/>
            <a:ext cx="251999" cy="252000"/>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51650945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smtClean="0"/>
              <a:t>Tunnel Preemption Mode - Soft Preemption</a:t>
            </a:r>
            <a:endParaRPr lang="en-US" dirty="0"/>
          </a:p>
        </p:txBody>
      </p:sp>
      <p:sp>
        <p:nvSpPr>
          <p:cNvPr id="14339" name="Rectangle 3"/>
          <p:cNvSpPr>
            <a:spLocks noGrp="1" noChangeArrowheads="1"/>
          </p:cNvSpPr>
          <p:nvPr>
            <p:ph type="body" sz="quarter" idx="10"/>
          </p:nvPr>
        </p:nvSpPr>
        <p:spPr/>
        <p:txBody>
          <a:bodyPr/>
          <a:lstStyle/>
          <a:p>
            <a:r>
              <a:rPr lang="en-US" sz="1800" smtClean="0"/>
              <a:t>In soft preemption mode, R3 sends a Resv message to R2 and sets Preemption pending in the message.</a:t>
            </a:r>
            <a:endParaRPr lang="en-US" altLang="zh-CN" sz="1800" smtClean="0">
              <a:sym typeface="Huawei Sans" panose="020C0503030203020204" pitchFamily="34" charset="0"/>
            </a:endParaRPr>
          </a:p>
          <a:p>
            <a:r>
              <a:rPr lang="en-US" sz="1800" smtClean="0"/>
              <a:t>In make-before-break mode, Tunnel2 is re-established along the path R2 -&gt; R4 -&gt; R6 -&gt; R5 without tearing down Tunnel2 on R2. The original Tunnel 2 is torn down after traffic switching is complete.</a:t>
            </a:r>
            <a:endParaRPr lang="en-US" altLang="zh-CN" sz="1800" dirty="0">
              <a:sym typeface="Huawei Sans" panose="020C0503030203020204" pitchFamily="34" charset="0"/>
            </a:endParaRPr>
          </a:p>
        </p:txBody>
      </p:sp>
      <p:pic>
        <p:nvPicPr>
          <p:cNvPr id="45"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581002" y="528243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581002" y="2977930"/>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031972" y="528243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448356" y="2977930"/>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448356" y="528243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 name="直接连接符 49"/>
          <p:cNvCxnSpPr>
            <a:stCxn id="45" idx="3"/>
            <a:endCxn id="47" idx="1"/>
          </p:cNvCxnSpPr>
          <p:nvPr/>
        </p:nvCxnSpPr>
        <p:spPr bwMode="auto">
          <a:xfrm>
            <a:off x="3121002" y="5503835"/>
            <a:ext cx="191097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1" name="直接连接符 50"/>
          <p:cNvCxnSpPr>
            <a:stCxn id="47" idx="3"/>
            <a:endCxn id="49" idx="1"/>
          </p:cNvCxnSpPr>
          <p:nvPr/>
        </p:nvCxnSpPr>
        <p:spPr bwMode="auto">
          <a:xfrm>
            <a:off x="5571972" y="5503835"/>
            <a:ext cx="187638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52" name="文本框 51"/>
          <p:cNvSpPr txBox="1"/>
          <p:nvPr/>
        </p:nvSpPr>
        <p:spPr bwMode="auto">
          <a:xfrm>
            <a:off x="2620759" y="2696189"/>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3" name="文本框 52"/>
          <p:cNvSpPr txBox="1"/>
          <p:nvPr/>
        </p:nvSpPr>
        <p:spPr bwMode="auto">
          <a:xfrm>
            <a:off x="2620759" y="4988875"/>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4" name="文本框 53"/>
          <p:cNvSpPr txBox="1"/>
          <p:nvPr/>
        </p:nvSpPr>
        <p:spPr bwMode="auto">
          <a:xfrm>
            <a:off x="5071729" y="3857122"/>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5" name="文本框 54"/>
          <p:cNvSpPr txBox="1"/>
          <p:nvPr/>
        </p:nvSpPr>
        <p:spPr bwMode="auto">
          <a:xfrm>
            <a:off x="5071729" y="5010710"/>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6" name="文本框 55"/>
          <p:cNvSpPr txBox="1"/>
          <p:nvPr/>
        </p:nvSpPr>
        <p:spPr bwMode="auto">
          <a:xfrm>
            <a:off x="7488113" y="2696189"/>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7" name="文本框 56"/>
          <p:cNvSpPr txBox="1"/>
          <p:nvPr/>
        </p:nvSpPr>
        <p:spPr bwMode="auto">
          <a:xfrm>
            <a:off x="7751431" y="4988635"/>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58" name="直接箭头连接符 57"/>
          <p:cNvCxnSpPr>
            <a:cxnSpLocks/>
          </p:cNvCxnSpPr>
          <p:nvPr/>
        </p:nvCxnSpPr>
        <p:spPr bwMode="auto">
          <a:xfrm rot="1680000" flipV="1">
            <a:off x="3689842" y="3548317"/>
            <a:ext cx="1152000" cy="3581"/>
          </a:xfrm>
          <a:prstGeom prst="straightConnector1">
            <a:avLst/>
          </a:prstGeom>
          <a:ln w="25400">
            <a:solidFill>
              <a:srgbClr val="00B0F0"/>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a:cxnSpLocks/>
          </p:cNvCxnSpPr>
          <p:nvPr/>
        </p:nvCxnSpPr>
        <p:spPr bwMode="auto">
          <a:xfrm rot="-1680000" flipV="1">
            <a:off x="3500487" y="4715088"/>
            <a:ext cx="1152000" cy="3581"/>
          </a:xfrm>
          <a:prstGeom prst="straightConnector1">
            <a:avLst/>
          </a:prstGeom>
          <a:ln w="25400">
            <a:solidFill>
              <a:srgbClr val="FFC000"/>
            </a:solidFill>
            <a:prstDash val="sysDot"/>
            <a:tailEnd type="triangle" w="med" len="lg"/>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5" idx="3"/>
            <a:endCxn id="48" idx="1"/>
          </p:cNvCxnSpPr>
          <p:nvPr/>
        </p:nvCxnSpPr>
        <p:spPr bwMode="auto">
          <a:xfrm flipV="1">
            <a:off x="3121002" y="3199330"/>
            <a:ext cx="4327354" cy="230450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1" name="直接连接符 60"/>
          <p:cNvCxnSpPr>
            <a:stCxn id="46" idx="3"/>
            <a:endCxn id="49" idx="1"/>
          </p:cNvCxnSpPr>
          <p:nvPr/>
        </p:nvCxnSpPr>
        <p:spPr bwMode="auto">
          <a:xfrm>
            <a:off x="3121002" y="3199330"/>
            <a:ext cx="4327354" cy="2304505"/>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62"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031972" y="4125532"/>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3" name="直接箭头连接符 62"/>
          <p:cNvCxnSpPr>
            <a:cxnSpLocks/>
          </p:cNvCxnSpPr>
          <p:nvPr/>
        </p:nvCxnSpPr>
        <p:spPr bwMode="auto">
          <a:xfrm rot="5400000" flipV="1">
            <a:off x="7470444" y="4296545"/>
            <a:ext cx="1152000" cy="3581"/>
          </a:xfrm>
          <a:prstGeom prst="straightConnector1">
            <a:avLst/>
          </a:prstGeom>
          <a:ln w="25400">
            <a:solidFill>
              <a:srgbClr val="00B0F0"/>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a:cxnSpLocks/>
          </p:cNvCxnSpPr>
          <p:nvPr/>
        </p:nvCxnSpPr>
        <p:spPr bwMode="auto">
          <a:xfrm rot="-1680000" flipV="1">
            <a:off x="5727517" y="3517328"/>
            <a:ext cx="1152000" cy="3581"/>
          </a:xfrm>
          <a:prstGeom prst="straightConnector1">
            <a:avLst/>
          </a:prstGeom>
          <a:ln w="25400">
            <a:solidFill>
              <a:srgbClr val="FFC000"/>
            </a:solidFill>
            <a:prstDash val="sysDot"/>
            <a:tailEnd type="triangle" w="med" len="lg"/>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8" idx="2"/>
            <a:endCxn id="49" idx="0"/>
          </p:cNvCxnSpPr>
          <p:nvPr/>
        </p:nvCxnSpPr>
        <p:spPr bwMode="auto">
          <a:xfrm>
            <a:off x="7718356" y="3420730"/>
            <a:ext cx="0" cy="1861705"/>
          </a:xfrm>
          <a:prstGeom prst="line">
            <a:avLst/>
          </a:prstGeom>
          <a:solidFill>
            <a:schemeClr val="accent1"/>
          </a:solidFill>
          <a:ln w="25400" cap="flat" cmpd="sng" algn="ctr">
            <a:solidFill>
              <a:schemeClr val="tx1"/>
            </a:solidFill>
            <a:prstDash val="solid"/>
            <a:round/>
            <a:headEnd type="none" w="med" len="med"/>
            <a:tailEnd type="none" w="med" len="med"/>
          </a:ln>
          <a:effectLst/>
        </p:spPr>
      </p:cxnSp>
      <p:grpSp>
        <p:nvGrpSpPr>
          <p:cNvPr id="66"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6284633" y="4852667"/>
            <a:ext cx="252000" cy="252000"/>
            <a:chOff x="5076056" y="3356992"/>
            <a:chExt cx="436269" cy="436268"/>
          </a:xfrm>
        </p:grpSpPr>
        <p:sp>
          <p:nvSpPr>
            <p:cNvPr id="67"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68"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cxnSp>
        <p:nvCxnSpPr>
          <p:cNvPr id="69" name="直接箭头连接符 68"/>
          <p:cNvCxnSpPr>
            <a:cxnSpLocks/>
          </p:cNvCxnSpPr>
          <p:nvPr/>
        </p:nvCxnSpPr>
        <p:spPr bwMode="auto">
          <a:xfrm rot="-1680000" flipV="1">
            <a:off x="5619925" y="3325062"/>
            <a:ext cx="1152000" cy="3581"/>
          </a:xfrm>
          <a:prstGeom prst="straightConnector1">
            <a:avLst/>
          </a:prstGeom>
          <a:ln w="25400">
            <a:solidFill>
              <a:srgbClr val="00B0F0"/>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a:cxnSpLocks/>
          </p:cNvCxnSpPr>
          <p:nvPr/>
        </p:nvCxnSpPr>
        <p:spPr bwMode="auto">
          <a:xfrm rot="-12480000" flipV="1">
            <a:off x="3605039" y="4574920"/>
            <a:ext cx="720000" cy="3581"/>
          </a:xfrm>
          <a:prstGeom prst="straightConnector1">
            <a:avLst/>
          </a:prstGeom>
          <a:ln w="25400">
            <a:solidFill>
              <a:srgbClr val="92D050"/>
            </a:solidFill>
            <a:prstDash val="dash"/>
            <a:tailEnd type="triangle" w="med" len="lg"/>
          </a:ln>
        </p:spPr>
        <p:style>
          <a:lnRef idx="1">
            <a:schemeClr val="accent1"/>
          </a:lnRef>
          <a:fillRef idx="0">
            <a:schemeClr val="accent1"/>
          </a:fillRef>
          <a:effectRef idx="0">
            <a:schemeClr val="accent1"/>
          </a:effectRef>
          <a:fontRef idx="minor">
            <a:schemeClr val="tx1"/>
          </a:fontRef>
        </p:style>
      </p:cxnSp>
      <p:sp>
        <p:nvSpPr>
          <p:cNvPr id="72" name="Text Box 75"/>
          <p:cNvSpPr txBox="1">
            <a:spLocks noChangeArrowheads="1"/>
          </p:cNvSpPr>
          <p:nvPr/>
        </p:nvSpPr>
        <p:spPr bwMode="auto">
          <a:xfrm>
            <a:off x="3453295" y="4140902"/>
            <a:ext cx="6062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Resv</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 Box 75"/>
          <p:cNvSpPr txBox="1">
            <a:spLocks noChangeArrowheads="1"/>
          </p:cNvSpPr>
          <p:nvPr/>
        </p:nvSpPr>
        <p:spPr bwMode="auto">
          <a:xfrm>
            <a:off x="10126573" y="2533437"/>
            <a:ext cx="9412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Tunnel1</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 Box 75"/>
          <p:cNvSpPr txBox="1">
            <a:spLocks noChangeArrowheads="1"/>
          </p:cNvSpPr>
          <p:nvPr/>
        </p:nvSpPr>
        <p:spPr bwMode="auto">
          <a:xfrm>
            <a:off x="10126573" y="2867093"/>
            <a:ext cx="9412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Tunnel2</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箭头连接符 75"/>
          <p:cNvCxnSpPr>
            <a:cxnSpLocks/>
          </p:cNvCxnSpPr>
          <p:nvPr/>
        </p:nvCxnSpPr>
        <p:spPr bwMode="auto">
          <a:xfrm flipV="1">
            <a:off x="9114352" y="2702506"/>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cxnSpLocks/>
          </p:cNvCxnSpPr>
          <p:nvPr/>
        </p:nvCxnSpPr>
        <p:spPr bwMode="auto">
          <a:xfrm flipV="1">
            <a:off x="9114352" y="3051152"/>
            <a:ext cx="90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a:cxnSpLocks/>
          </p:cNvCxnSpPr>
          <p:nvPr/>
        </p:nvCxnSpPr>
        <p:spPr bwMode="auto">
          <a:xfrm flipV="1">
            <a:off x="3656411" y="5713904"/>
            <a:ext cx="1152000" cy="3581"/>
          </a:xfrm>
          <a:prstGeom prst="straightConnector1">
            <a:avLst/>
          </a:prstGeom>
          <a:ln w="25400">
            <a:solidFill>
              <a:srgbClr val="FFC000"/>
            </a:solidFill>
            <a:prstDash val="dashDot"/>
            <a:tailEnd type="triangle" w="med" len="lg"/>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a:cxnSpLocks/>
          </p:cNvCxnSpPr>
          <p:nvPr/>
        </p:nvCxnSpPr>
        <p:spPr bwMode="auto">
          <a:xfrm flipV="1">
            <a:off x="5934164" y="5730077"/>
            <a:ext cx="1152000" cy="3581"/>
          </a:xfrm>
          <a:prstGeom prst="straightConnector1">
            <a:avLst/>
          </a:prstGeom>
          <a:ln w="25400">
            <a:solidFill>
              <a:srgbClr val="FFC000"/>
            </a:solidFill>
            <a:prstDash val="dashDot"/>
            <a:tailEnd type="triangle" w="med" len="lg"/>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a:cxnSpLocks/>
          </p:cNvCxnSpPr>
          <p:nvPr/>
        </p:nvCxnSpPr>
        <p:spPr bwMode="auto">
          <a:xfrm rot="-5400000" flipV="1">
            <a:off x="7828507" y="4290459"/>
            <a:ext cx="1152000" cy="3581"/>
          </a:xfrm>
          <a:prstGeom prst="straightConnector1">
            <a:avLst/>
          </a:prstGeom>
          <a:ln w="25400">
            <a:solidFill>
              <a:srgbClr val="FFC000"/>
            </a:solidFill>
            <a:prstDash val="dashDot"/>
            <a:tailEnd type="triangle" w="med" len="lg"/>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a:cxnSpLocks/>
          </p:cNvCxnSpPr>
          <p:nvPr/>
        </p:nvCxnSpPr>
        <p:spPr bwMode="auto">
          <a:xfrm flipV="1">
            <a:off x="9114352" y="3381698"/>
            <a:ext cx="900000" cy="3581"/>
          </a:xfrm>
          <a:prstGeom prst="straightConnector1">
            <a:avLst/>
          </a:prstGeom>
          <a:ln w="25400">
            <a:solidFill>
              <a:srgbClr val="FFC000"/>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84" name="Text Box 75"/>
          <p:cNvSpPr txBox="1">
            <a:spLocks noChangeArrowheads="1"/>
          </p:cNvSpPr>
          <p:nvPr/>
        </p:nvSpPr>
        <p:spPr bwMode="auto">
          <a:xfrm>
            <a:off x="10132393" y="3205710"/>
            <a:ext cx="18389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Modif</a:t>
            </a:r>
            <a:r>
              <a:rPr lang="en-US" sz="1600" dirty="0" smtClean="0">
                <a:solidFill>
                  <a:prstClr val="black"/>
                </a:solidFill>
                <a:latin typeface="Huawei Sans" panose="020C0503030203020204" pitchFamily="34" charset="0"/>
              </a:rPr>
              <a:t>ied</a:t>
            </a:r>
            <a:r>
              <a:rPr sz="1600" dirty="0" smtClean="0">
                <a:solidFill>
                  <a:prstClr val="black"/>
                </a:solidFill>
                <a:latin typeface="Huawei Sans" panose="020C0503030203020204" pitchFamily="34" charset="0"/>
              </a:rPr>
              <a:t> </a:t>
            </a:r>
            <a:r>
              <a:rPr sz="1600" dirty="0">
                <a:solidFill>
                  <a:prstClr val="black"/>
                </a:solidFill>
                <a:latin typeface="Huawei Sans" panose="020C0503030203020204" pitchFamily="34" charset="0"/>
              </a:rPr>
              <a:t>Tunnel2</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8250701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r>
              <a:rPr lang="en-US" smtClean="0"/>
              <a:t>Tunnel Re-optimization</a:t>
            </a:r>
            <a:endParaRPr lang="en-US"/>
          </a:p>
        </p:txBody>
      </p:sp>
      <p:sp>
        <p:nvSpPr>
          <p:cNvPr id="16388" name="Rectangle 3"/>
          <p:cNvSpPr>
            <a:spLocks noGrp="1" noChangeArrowheads="1"/>
          </p:cNvSpPr>
          <p:nvPr>
            <p:ph type="body" sz="quarter" idx="10"/>
          </p:nvPr>
        </p:nvSpPr>
        <p:spPr/>
        <p:txBody>
          <a:bodyPr/>
          <a:lstStyle/>
          <a:p>
            <a:r>
              <a:rPr lang="en-US" sz="1400" dirty="0" smtClean="0"/>
              <a:t>After a CR-LSP is established in a tunnel, the path of the CR-LSP can be optimized based on changes in bandwidth, traffic </a:t>
            </a:r>
            <a:r>
              <a:rPr lang="en-US" altLang="zh-CN" sz="1400" dirty="0" smtClean="0"/>
              <a:t>requirements</a:t>
            </a:r>
            <a:r>
              <a:rPr lang="en-US" sz="1400" dirty="0" smtClean="0"/>
              <a:t>, management policies, and other factors of the network.</a:t>
            </a:r>
          </a:p>
          <a:p>
            <a:r>
              <a:rPr lang="en-US" sz="1400" dirty="0" smtClean="0"/>
              <a:t>A CR-LSP can be optimized when a better path is available. That is, the CR-LSP is re-set up only when a better path with a smaller metric and fewer hops exists.</a:t>
            </a:r>
          </a:p>
          <a:p>
            <a:r>
              <a:rPr lang="en-US" sz="1400" dirty="0" smtClean="0"/>
              <a:t>Tunnel optimization uses the make-before-break mechanism to ensure user service continuity.</a:t>
            </a:r>
          </a:p>
          <a:p>
            <a:r>
              <a:rPr lang="en-US" sz="1400" dirty="0" smtClean="0"/>
              <a:t>During tunnel re-optimization, the share explicit (SE) mode must be used to prevent overlapping of the old and new CR-LSPs.</a:t>
            </a:r>
          </a:p>
          <a:p>
            <a:r>
              <a:rPr lang="en-US" sz="1400" dirty="0" smtClean="0"/>
              <a:t>Re-optimization is classified into the following modes by triggering mode:</a:t>
            </a:r>
            <a:endParaRPr lang="en-US" altLang="zh-CN" sz="1400" dirty="0" smtClean="0">
              <a:sym typeface="Huawei Sans" panose="020C0503030203020204" pitchFamily="34" charset="0"/>
            </a:endParaRPr>
          </a:p>
          <a:p>
            <a:pPr lvl="1"/>
            <a:r>
              <a:rPr lang="en-US" sz="1200" dirty="0" smtClean="0"/>
              <a:t>Automatic re-optimization: enables an ingress to run CSPF to calculate a path for a CR-LSP after a configured re-optimization triggering interval elapses. If CSPF calculates a path with a metric value smaller than that of the existing path, the CR-LSP is reestablished over the better path. If the CR-LSP is successfully established, the system notifies the forwarding plane to switch traffic and tear down the original CR-LSP. After the process, re-optimization is complete. If the CR-LSP fails to be reestablished, traffic still travels through the original CR-LSP.</a:t>
            </a:r>
            <a:endParaRPr lang="en-US" altLang="zh-CN" sz="1200" dirty="0" smtClean="0">
              <a:sym typeface="Huawei Sans" panose="020C0503030203020204" pitchFamily="34" charset="0"/>
            </a:endParaRPr>
          </a:p>
          <a:p>
            <a:pPr lvl="1"/>
            <a:r>
              <a:rPr lang="en-US" sz="1200" dirty="0" smtClean="0"/>
              <a:t>Manual re-optimization: A network administrator runs a re-optimization command in the user view to trigger path re-optimization on the ingress.</a:t>
            </a:r>
            <a:endParaRPr lang="en-US" altLang="zh-CN" sz="1200" dirty="0">
              <a:sym typeface="Huawei Sans" panose="020C0503030203020204" pitchFamily="34" charset="0"/>
            </a:endParaRPr>
          </a:p>
        </p:txBody>
      </p:sp>
    </p:spTree>
    <p:extLst>
      <p:ext uri="{BB962C8B-B14F-4D97-AF65-F5344CB8AC3E}">
        <p14:creationId xmlns:p14="http://schemas.microsoft.com/office/powerpoint/2010/main" val="403347143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r>
              <a:rPr lang="en-US" smtClean="0"/>
              <a:t>Re-optimization of Tunnels in SE Mode</a:t>
            </a:r>
            <a:endParaRPr lang="en-US"/>
          </a:p>
        </p:txBody>
      </p:sp>
      <p:sp>
        <p:nvSpPr>
          <p:cNvPr id="19460" name="Rectangle 3"/>
          <p:cNvSpPr>
            <a:spLocks noGrp="1" noChangeArrowheads="1"/>
          </p:cNvSpPr>
          <p:nvPr>
            <p:ph type="body" sz="quarter" idx="10"/>
          </p:nvPr>
        </p:nvSpPr>
        <p:spPr/>
        <p:txBody>
          <a:bodyPr/>
          <a:lstStyle/>
          <a:p>
            <a:r>
              <a:rPr lang="en-US" sz="1400" smtClean="0"/>
              <a:t>Originally, R1 notifies the network of the 35 Mbit/s bandwidth request, and the path selected by the tunnel is R1 -&gt; R3 -&gt; R4.</a:t>
            </a:r>
            <a:endParaRPr lang="en-US" altLang="zh-CN" sz="1400" smtClean="0">
              <a:sym typeface="Huawei Sans" panose="020C0503030203020204" pitchFamily="34" charset="0"/>
            </a:endParaRPr>
          </a:p>
          <a:p>
            <a:r>
              <a:rPr lang="en-US" sz="1400" smtClean="0"/>
              <a:t>The original bandwidth needs to be increased to 80 Mbit/s to meet new service requirements. If the original link bandwidth cannot meet the requirements, the ingress of the tunnel recalculates a tunnel path and selects the path R1 -&gt; R2 -&gt; R3 -&gt;R4.</a:t>
            </a:r>
          </a:p>
          <a:p>
            <a:r>
              <a:rPr lang="en-US" sz="1400" smtClean="0"/>
              <a:t>The make-before-break mechanism is adopted. The total bandwidth required on the path between R3 and R4 will exceed 100 Mbit/s.</a:t>
            </a:r>
          </a:p>
          <a:p>
            <a:r>
              <a:rPr lang="en-US" sz="1400" smtClean="0"/>
              <a:t>The SE mode ensures that the old and new LSPs share bandwidth resources on the path between R3 and R4 until the old tunnel is torn down.</a:t>
            </a:r>
            <a:endParaRPr lang="en-US" sz="1400" dirty="0"/>
          </a:p>
        </p:txBody>
      </p:sp>
      <p:sp>
        <p:nvSpPr>
          <p:cNvPr id="19462" name="AutoShape 6"/>
          <p:cNvSpPr>
            <a:spLocks noChangeAspect="1" noChangeArrowheads="1"/>
          </p:cNvSpPr>
          <p:nvPr/>
        </p:nvSpPr>
        <p:spPr bwMode="auto">
          <a:xfrm>
            <a:off x="2370139" y="3459384"/>
            <a:ext cx="6329363"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hangingPunct="1"/>
            <a:endParaRPr lang="zh-CN" altLang="en-US"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auto">
          <a:xfrm>
            <a:off x="8198701" y="3850278"/>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33"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893322" y="4143459"/>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761234" y="4143459"/>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327278" y="5481370"/>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124334" y="4143459"/>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8" name="直接连接符 37"/>
          <p:cNvCxnSpPr>
            <a:stCxn id="33" idx="3"/>
            <a:endCxn id="34" idx="1"/>
          </p:cNvCxnSpPr>
          <p:nvPr/>
        </p:nvCxnSpPr>
        <p:spPr bwMode="auto">
          <a:xfrm>
            <a:off x="3433322" y="4364859"/>
            <a:ext cx="232791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1" name="直接连接符 40"/>
          <p:cNvCxnSpPr>
            <a:stCxn id="33" idx="2"/>
            <a:endCxn id="35" idx="1"/>
          </p:cNvCxnSpPr>
          <p:nvPr/>
        </p:nvCxnSpPr>
        <p:spPr bwMode="auto">
          <a:xfrm>
            <a:off x="3163322" y="4586259"/>
            <a:ext cx="1163956" cy="111651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8" name="直接连接符 47"/>
          <p:cNvCxnSpPr>
            <a:stCxn id="35" idx="3"/>
            <a:endCxn id="34" idx="2"/>
          </p:cNvCxnSpPr>
          <p:nvPr/>
        </p:nvCxnSpPr>
        <p:spPr bwMode="auto">
          <a:xfrm flipV="1">
            <a:off x="4867278" y="4586259"/>
            <a:ext cx="1163956" cy="111651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9" name="直接连接符 48"/>
          <p:cNvCxnSpPr>
            <a:stCxn id="34" idx="3"/>
            <a:endCxn id="37" idx="1"/>
          </p:cNvCxnSpPr>
          <p:nvPr/>
        </p:nvCxnSpPr>
        <p:spPr bwMode="auto">
          <a:xfrm>
            <a:off x="6301234" y="4364859"/>
            <a:ext cx="182310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50" name="文本框 49"/>
          <p:cNvSpPr txBox="1"/>
          <p:nvPr/>
        </p:nvSpPr>
        <p:spPr bwMode="auto">
          <a:xfrm>
            <a:off x="5837851" y="3855381"/>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1" name="文本框 50"/>
          <p:cNvSpPr txBox="1"/>
          <p:nvPr/>
        </p:nvSpPr>
        <p:spPr bwMode="auto">
          <a:xfrm>
            <a:off x="4406792" y="5203371"/>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2" name="文本框 51"/>
          <p:cNvSpPr txBox="1"/>
          <p:nvPr/>
        </p:nvSpPr>
        <p:spPr bwMode="auto">
          <a:xfrm>
            <a:off x="2969939" y="3855381"/>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3" name="Text Box 75"/>
          <p:cNvSpPr txBox="1">
            <a:spLocks noChangeArrowheads="1"/>
          </p:cNvSpPr>
          <p:nvPr/>
        </p:nvSpPr>
        <p:spPr bwMode="auto">
          <a:xfrm>
            <a:off x="4234993" y="3978941"/>
            <a:ext cx="6703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35</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 Box 75"/>
          <p:cNvSpPr txBox="1">
            <a:spLocks noChangeArrowheads="1"/>
          </p:cNvSpPr>
          <p:nvPr/>
        </p:nvSpPr>
        <p:spPr bwMode="auto">
          <a:xfrm>
            <a:off x="3083808" y="5075532"/>
            <a:ext cx="6703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80</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75"/>
          <p:cNvSpPr txBox="1">
            <a:spLocks noChangeArrowheads="1"/>
          </p:cNvSpPr>
          <p:nvPr/>
        </p:nvSpPr>
        <p:spPr bwMode="auto">
          <a:xfrm>
            <a:off x="5496093" y="5118424"/>
            <a:ext cx="6703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80</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 Box 75"/>
          <p:cNvSpPr txBox="1">
            <a:spLocks noChangeArrowheads="1"/>
          </p:cNvSpPr>
          <p:nvPr/>
        </p:nvSpPr>
        <p:spPr bwMode="auto">
          <a:xfrm>
            <a:off x="6945547" y="3978941"/>
            <a:ext cx="7857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dirty="0" smtClean="0">
                <a:solidFill>
                  <a:prstClr val="black"/>
                </a:solidFill>
                <a:latin typeface="Huawei Sans" panose="020C0503030203020204" pitchFamily="34" charset="0"/>
              </a:rPr>
              <a:t>100</a:t>
            </a:r>
            <a:r>
              <a:rPr lang="en-US" sz="1600" dirty="0" smtClean="0">
                <a:solidFill>
                  <a:prstClr val="black"/>
                </a:solidFill>
                <a:latin typeface="Huawei Sans" panose="020C0503030203020204" pitchFamily="34" charset="0"/>
              </a:rPr>
              <a:t> </a:t>
            </a:r>
            <a:r>
              <a:rPr sz="1600" dirty="0" smtClean="0">
                <a:solidFill>
                  <a:prstClr val="black"/>
                </a:solidFill>
                <a:latin typeface="Huawei Sans" panose="020C0503030203020204" pitchFamily="34" charset="0"/>
              </a:rPr>
              <a:t>M</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箭头连接符 57"/>
          <p:cNvCxnSpPr>
            <a:cxnSpLocks/>
          </p:cNvCxnSpPr>
          <p:nvPr/>
        </p:nvCxnSpPr>
        <p:spPr bwMode="auto">
          <a:xfrm flipV="1">
            <a:off x="3962121" y="3855557"/>
            <a:ext cx="1152000" cy="3581"/>
          </a:xfrm>
          <a:prstGeom prst="straightConnector1">
            <a:avLst/>
          </a:prstGeom>
          <a:ln w="25400">
            <a:solidFill>
              <a:srgbClr val="00B0F0"/>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a:cxnSpLocks/>
          </p:cNvCxnSpPr>
          <p:nvPr/>
        </p:nvCxnSpPr>
        <p:spPr bwMode="auto">
          <a:xfrm flipV="1">
            <a:off x="6809594" y="3846697"/>
            <a:ext cx="1152000" cy="3581"/>
          </a:xfrm>
          <a:prstGeom prst="straightConnector1">
            <a:avLst/>
          </a:prstGeom>
          <a:ln w="25400">
            <a:solidFill>
              <a:srgbClr val="00B0F0"/>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cxnSpLocks/>
          </p:cNvCxnSpPr>
          <p:nvPr/>
        </p:nvCxnSpPr>
        <p:spPr bwMode="auto">
          <a:xfrm rot="2640000" flipV="1">
            <a:off x="2649109" y="5408696"/>
            <a:ext cx="900000" cy="3581"/>
          </a:xfrm>
          <a:prstGeom prst="straightConnector1">
            <a:avLst/>
          </a:prstGeom>
          <a:ln w="25400">
            <a:solidFill>
              <a:srgbClr val="00B0F0"/>
            </a:solidFill>
            <a:prstDash val="sysDot"/>
            <a:tailEnd type="triangle" w="med" len="lg"/>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a:cxnSpLocks/>
          </p:cNvCxnSpPr>
          <p:nvPr/>
        </p:nvCxnSpPr>
        <p:spPr bwMode="auto">
          <a:xfrm rot="-2760000" flipV="1">
            <a:off x="5727835" y="5408308"/>
            <a:ext cx="900000" cy="3581"/>
          </a:xfrm>
          <a:prstGeom prst="straightConnector1">
            <a:avLst/>
          </a:prstGeom>
          <a:ln w="25400">
            <a:solidFill>
              <a:srgbClr val="00B0F0"/>
            </a:solidFill>
            <a:prstDash val="sysDot"/>
            <a:tailEnd type="triangle" w="med" len="lg"/>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a:cxnSpLocks/>
          </p:cNvCxnSpPr>
          <p:nvPr/>
        </p:nvCxnSpPr>
        <p:spPr bwMode="auto">
          <a:xfrm flipV="1">
            <a:off x="6793761" y="4672269"/>
            <a:ext cx="1152000" cy="3581"/>
          </a:xfrm>
          <a:prstGeom prst="straightConnector1">
            <a:avLst/>
          </a:prstGeom>
          <a:ln w="25400">
            <a:solidFill>
              <a:srgbClr val="00B0F0"/>
            </a:solidFill>
            <a:prstDash val="sysDot"/>
            <a:tailEnd type="triangle" w="med" len="lg"/>
          </a:ln>
        </p:spPr>
        <p:style>
          <a:lnRef idx="1">
            <a:schemeClr val="accent1"/>
          </a:lnRef>
          <a:fillRef idx="0">
            <a:schemeClr val="accent1"/>
          </a:fillRef>
          <a:effectRef idx="0">
            <a:schemeClr val="accent1"/>
          </a:effectRef>
          <a:fontRef idx="minor">
            <a:schemeClr val="tx1"/>
          </a:fontRef>
        </p:style>
      </p:cxnSp>
      <p:sp>
        <p:nvSpPr>
          <p:cNvPr id="64" name="Text Box 21"/>
          <p:cNvSpPr txBox="1">
            <a:spLocks noChangeArrowheads="1"/>
          </p:cNvSpPr>
          <p:nvPr/>
        </p:nvSpPr>
        <p:spPr bwMode="auto">
          <a:xfrm>
            <a:off x="6961300" y="4774279"/>
            <a:ext cx="3712876" cy="338554"/>
          </a:xfrm>
          <a:prstGeom prst="rect">
            <a:avLst/>
          </a:prstGeom>
          <a:noFill/>
          <a:ln w="9525">
            <a:noFill/>
            <a:miter lim="800000"/>
            <a:headEnd/>
            <a:tailEnd/>
          </a:ln>
          <a:effectLst/>
        </p:spPr>
        <p:txBody>
          <a:bodyPr wrap="none">
            <a:spAutoFit/>
          </a:bodyPr>
          <a:lstStyle/>
          <a:p>
            <a:pPr fontAlgn="base">
              <a:defRPr/>
            </a:pPr>
            <a:r>
              <a:rPr sz="1600" b="1" dirty="0">
                <a:solidFill>
                  <a:prstClr val="black"/>
                </a:solidFill>
                <a:latin typeface="Huawei Sans" panose="020C0503030203020204" pitchFamily="34" charset="0"/>
              </a:rPr>
              <a:t>80 Mbit/s ＋ 35 Mbit/s &gt; 100 Mbit/s</a:t>
            </a:r>
            <a:endParaRPr lang="en-US" altLang="zh-CN" sz="16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392912033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r>
              <a:rPr lang="en-US" smtClean="0"/>
              <a:t>Automatic Bandwidth Adjustment</a:t>
            </a:r>
            <a:endParaRPr lang="en-US"/>
          </a:p>
        </p:txBody>
      </p:sp>
      <p:sp>
        <p:nvSpPr>
          <p:cNvPr id="29700" name="Rectangle 3"/>
          <p:cNvSpPr>
            <a:spLocks noGrp="1" noChangeArrowheads="1"/>
          </p:cNvSpPr>
          <p:nvPr>
            <p:ph type="body" sz="quarter" idx="10"/>
          </p:nvPr>
        </p:nvSpPr>
        <p:spPr/>
        <p:txBody>
          <a:bodyPr/>
          <a:lstStyle/>
          <a:p>
            <a:r>
              <a:rPr lang="en-US" sz="1600" smtClean="0"/>
              <a:t>The bandwidth change diagram within a sampling period can be obtained by periodically (sampling frequency) sampling traffic of each LSP.</a:t>
            </a:r>
          </a:p>
          <a:p>
            <a:r>
              <a:rPr lang="en-US" sz="1600" smtClean="0"/>
              <a:t>The highest sampling bandwidth can be obtained within a sampling period. Then, the highest sampling bandwidth is used as the tunnel bandwidth to initiate the establishment of a new LSP.</a:t>
            </a:r>
          </a:p>
          <a:p>
            <a:r>
              <a:rPr lang="en-US" sz="1600" smtClean="0"/>
              <a:t>After the LSP is established, traffic switches to this LSP and the original LSP is torn down.</a:t>
            </a:r>
          </a:p>
          <a:p>
            <a:r>
              <a:rPr lang="en-US" sz="1600" smtClean="0"/>
              <a:t>If the LSP fails to be established, traffic is still transmitted along the original LSP. Traffic is adjusted again after the net sampling period elapses.</a:t>
            </a:r>
            <a:endParaRPr lang="en-US" altLang="zh-CN" sz="1600" smtClean="0">
              <a:sym typeface="Huawei Sans" panose="020C0503030203020204" pitchFamily="34" charset="0"/>
            </a:endParaRPr>
          </a:p>
          <a:p>
            <a:r>
              <a:rPr lang="en-US" sz="1600" smtClean="0"/>
              <a:t>To avoid unnecessary adjustments, you can configure an adjustment threshold. The bandwidth is adjusted only when the ratio of the maximum sampling bandwidth of this time to the maximum sampling bandwidth of last time reaches a certain threshold.</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161915002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p:txBody>
          <a:bodyPr/>
          <a:lstStyle/>
          <a:p>
            <a:r>
              <a:rPr lang="en-US" smtClean="0"/>
              <a:t>Automatic Bandwidth Adjustment</a:t>
            </a:r>
            <a:endParaRPr lang="en-US" altLang="zh-CN" dirty="0">
              <a:sym typeface="Huawei Sans" panose="020C0503030203020204" pitchFamily="34" charset="0"/>
            </a:endParaRPr>
          </a:p>
        </p:txBody>
      </p:sp>
      <p:sp>
        <p:nvSpPr>
          <p:cNvPr id="30724" name="Line 3"/>
          <p:cNvSpPr>
            <a:spLocks noChangeShapeType="1"/>
          </p:cNvSpPr>
          <p:nvPr/>
        </p:nvSpPr>
        <p:spPr bwMode="auto">
          <a:xfrm>
            <a:off x="2543175" y="1687513"/>
            <a:ext cx="0" cy="3960812"/>
          </a:xfrm>
          <a:prstGeom prst="line">
            <a:avLst/>
          </a:prstGeom>
          <a:noFill/>
          <a:ln w="38100">
            <a:solidFill>
              <a:srgbClr val="0000FF"/>
            </a:solidFill>
            <a:round/>
            <a:headEnd type="stealth" w="med" len="lg"/>
            <a:tailEn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30725" name="Line 4"/>
          <p:cNvSpPr>
            <a:spLocks noChangeShapeType="1"/>
          </p:cNvSpPr>
          <p:nvPr/>
        </p:nvSpPr>
        <p:spPr bwMode="auto">
          <a:xfrm>
            <a:off x="2390775" y="5414963"/>
            <a:ext cx="7469188" cy="0"/>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30726" name="Freeform 5"/>
          <p:cNvSpPr>
            <a:spLocks/>
          </p:cNvSpPr>
          <p:nvPr/>
        </p:nvSpPr>
        <p:spPr bwMode="auto">
          <a:xfrm>
            <a:off x="2557464" y="2370139"/>
            <a:ext cx="7102475" cy="3094037"/>
          </a:xfrm>
          <a:custGeom>
            <a:avLst/>
            <a:gdLst>
              <a:gd name="T0" fmla="*/ 0 w 4474"/>
              <a:gd name="T1" fmla="*/ 3094037 h 637"/>
              <a:gd name="T2" fmla="*/ 117475 w 4474"/>
              <a:gd name="T3" fmla="*/ 2948321 h 637"/>
              <a:gd name="T4" fmla="*/ 223837 w 4474"/>
              <a:gd name="T5" fmla="*/ 2482029 h 637"/>
              <a:gd name="T6" fmla="*/ 269875 w 4474"/>
              <a:gd name="T7" fmla="*/ 1976881 h 637"/>
              <a:gd name="T8" fmla="*/ 363537 w 4474"/>
              <a:gd name="T9" fmla="*/ 1617448 h 637"/>
              <a:gd name="T10" fmla="*/ 387350 w 4474"/>
              <a:gd name="T11" fmla="*/ 1510590 h 637"/>
              <a:gd name="T12" fmla="*/ 493712 w 4474"/>
              <a:gd name="T13" fmla="*/ 1437732 h 637"/>
              <a:gd name="T14" fmla="*/ 576262 w 4474"/>
              <a:gd name="T15" fmla="*/ 1471732 h 637"/>
              <a:gd name="T16" fmla="*/ 600075 w 4474"/>
              <a:gd name="T17" fmla="*/ 1690306 h 637"/>
              <a:gd name="T18" fmla="*/ 635000 w 4474"/>
              <a:gd name="T19" fmla="*/ 1724306 h 637"/>
              <a:gd name="T20" fmla="*/ 917575 w 4474"/>
              <a:gd name="T21" fmla="*/ 1651448 h 637"/>
              <a:gd name="T22" fmla="*/ 1011237 w 4474"/>
              <a:gd name="T23" fmla="*/ 1617448 h 637"/>
              <a:gd name="T24" fmla="*/ 1104900 w 4474"/>
              <a:gd name="T25" fmla="*/ 1398874 h 637"/>
              <a:gd name="T26" fmla="*/ 1176337 w 4474"/>
              <a:gd name="T27" fmla="*/ 1330873 h 637"/>
              <a:gd name="T28" fmla="*/ 1363662 w 4474"/>
              <a:gd name="T29" fmla="*/ 466291 h 637"/>
              <a:gd name="T30" fmla="*/ 1646238 w 4474"/>
              <a:gd name="T31" fmla="*/ 971440 h 637"/>
              <a:gd name="T32" fmla="*/ 1692275 w 4474"/>
              <a:gd name="T33" fmla="*/ 1797164 h 637"/>
              <a:gd name="T34" fmla="*/ 1822450 w 4474"/>
              <a:gd name="T35" fmla="*/ 1870022 h 637"/>
              <a:gd name="T36" fmla="*/ 2127250 w 4474"/>
              <a:gd name="T37" fmla="*/ 1831165 h 637"/>
              <a:gd name="T38" fmla="*/ 2257425 w 4474"/>
              <a:gd name="T39" fmla="*/ 1651448 h 637"/>
              <a:gd name="T40" fmla="*/ 2433637 w 4474"/>
              <a:gd name="T41" fmla="*/ 1544590 h 637"/>
              <a:gd name="T42" fmla="*/ 2492375 w 4474"/>
              <a:gd name="T43" fmla="*/ 1578590 h 637"/>
              <a:gd name="T44" fmla="*/ 2503487 w 4474"/>
              <a:gd name="T45" fmla="*/ 1797164 h 637"/>
              <a:gd name="T46" fmla="*/ 2540000 w 4474"/>
              <a:gd name="T47" fmla="*/ 1942880 h 637"/>
              <a:gd name="T48" fmla="*/ 2809875 w 4474"/>
              <a:gd name="T49" fmla="*/ 2370314 h 637"/>
              <a:gd name="T50" fmla="*/ 3421063 w 4474"/>
              <a:gd name="T51" fmla="*/ 2482029 h 637"/>
              <a:gd name="T52" fmla="*/ 3455988 w 4474"/>
              <a:gd name="T53" fmla="*/ 2622889 h 637"/>
              <a:gd name="T54" fmla="*/ 3551238 w 4474"/>
              <a:gd name="T55" fmla="*/ 2695747 h 637"/>
              <a:gd name="T56" fmla="*/ 3727450 w 4474"/>
              <a:gd name="T57" fmla="*/ 2841463 h 637"/>
              <a:gd name="T58" fmla="*/ 3914775 w 4474"/>
              <a:gd name="T59" fmla="*/ 2516030 h 637"/>
              <a:gd name="T60" fmla="*/ 3962400 w 4474"/>
              <a:gd name="T61" fmla="*/ 1942880 h 637"/>
              <a:gd name="T62" fmla="*/ 4186237 w 4474"/>
              <a:gd name="T63" fmla="*/ 1831165 h 637"/>
              <a:gd name="T64" fmla="*/ 4279900 w 4474"/>
              <a:gd name="T65" fmla="*/ 1219157 h 637"/>
              <a:gd name="T66" fmla="*/ 4291012 w 4474"/>
              <a:gd name="T67" fmla="*/ 786867 h 637"/>
              <a:gd name="T68" fmla="*/ 4303712 w 4474"/>
              <a:gd name="T69" fmla="*/ 680008 h 637"/>
              <a:gd name="T70" fmla="*/ 4397375 w 4474"/>
              <a:gd name="T71" fmla="*/ 646008 h 637"/>
              <a:gd name="T72" fmla="*/ 4525962 w 4474"/>
              <a:gd name="T73" fmla="*/ 680008 h 637"/>
              <a:gd name="T74" fmla="*/ 4691062 w 4474"/>
              <a:gd name="T75" fmla="*/ 466291 h 637"/>
              <a:gd name="T76" fmla="*/ 4714874 w 4474"/>
              <a:gd name="T77" fmla="*/ 359433 h 637"/>
              <a:gd name="T78" fmla="*/ 4725987 w 4474"/>
              <a:gd name="T79" fmla="*/ 573150 h 637"/>
              <a:gd name="T80" fmla="*/ 4749799 w 4474"/>
              <a:gd name="T81" fmla="*/ 1005441 h 637"/>
              <a:gd name="T82" fmla="*/ 4867274 w 4474"/>
              <a:gd name="T83" fmla="*/ 1510590 h 637"/>
              <a:gd name="T84" fmla="*/ 4949824 w 4474"/>
              <a:gd name="T85" fmla="*/ 1724306 h 637"/>
              <a:gd name="T86" fmla="*/ 5126037 w 4474"/>
              <a:gd name="T87" fmla="*/ 1617448 h 637"/>
              <a:gd name="T88" fmla="*/ 5149849 w 4474"/>
              <a:gd name="T89" fmla="*/ 1398874 h 637"/>
              <a:gd name="T90" fmla="*/ 5232399 w 4474"/>
              <a:gd name="T91" fmla="*/ 1039441 h 637"/>
              <a:gd name="T92" fmla="*/ 5360987 w 4474"/>
              <a:gd name="T93" fmla="*/ 320575 h 637"/>
              <a:gd name="T94" fmla="*/ 5537199 w 4474"/>
              <a:gd name="T95" fmla="*/ 34000 h 637"/>
              <a:gd name="T96" fmla="*/ 5619749 w 4474"/>
              <a:gd name="T97" fmla="*/ 68001 h 637"/>
              <a:gd name="T98" fmla="*/ 5691187 w 4474"/>
              <a:gd name="T99" fmla="*/ 646008 h 637"/>
              <a:gd name="T100" fmla="*/ 5843586 w 4474"/>
              <a:gd name="T101" fmla="*/ 1617448 h 637"/>
              <a:gd name="T102" fmla="*/ 5972174 w 4474"/>
              <a:gd name="T103" fmla="*/ 1831165 h 637"/>
              <a:gd name="T104" fmla="*/ 6513513 w 4474"/>
              <a:gd name="T105" fmla="*/ 2049739 h 637"/>
              <a:gd name="T106" fmla="*/ 6665913 w 4474"/>
              <a:gd name="T107" fmla="*/ 2443172 h 637"/>
              <a:gd name="T108" fmla="*/ 7089775 w 4474"/>
              <a:gd name="T109" fmla="*/ 2550031 h 637"/>
              <a:gd name="T110" fmla="*/ 7102475 w 4474"/>
              <a:gd name="T111" fmla="*/ 2661746 h 6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474"/>
              <a:gd name="T169" fmla="*/ 0 h 637"/>
              <a:gd name="T170" fmla="*/ 4474 w 4474"/>
              <a:gd name="T171" fmla="*/ 637 h 63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474" h="637">
                <a:moveTo>
                  <a:pt x="0" y="637"/>
                </a:moveTo>
                <a:cubicBezTo>
                  <a:pt x="9" y="634"/>
                  <a:pt x="62" y="625"/>
                  <a:pt x="74" y="607"/>
                </a:cubicBezTo>
                <a:cubicBezTo>
                  <a:pt x="151" y="490"/>
                  <a:pt x="31" y="619"/>
                  <a:pt x="141" y="511"/>
                </a:cubicBezTo>
                <a:cubicBezTo>
                  <a:pt x="152" y="477"/>
                  <a:pt x="155" y="440"/>
                  <a:pt x="170" y="407"/>
                </a:cubicBezTo>
                <a:cubicBezTo>
                  <a:pt x="195" y="354"/>
                  <a:pt x="201" y="367"/>
                  <a:pt x="229" y="333"/>
                </a:cubicBezTo>
                <a:cubicBezTo>
                  <a:pt x="235" y="326"/>
                  <a:pt x="237" y="317"/>
                  <a:pt x="244" y="311"/>
                </a:cubicBezTo>
                <a:cubicBezTo>
                  <a:pt x="256" y="302"/>
                  <a:pt x="306" y="297"/>
                  <a:pt x="311" y="296"/>
                </a:cubicBezTo>
                <a:cubicBezTo>
                  <a:pt x="328" y="298"/>
                  <a:pt x="349" y="292"/>
                  <a:pt x="363" y="303"/>
                </a:cubicBezTo>
                <a:cubicBezTo>
                  <a:pt x="375" y="313"/>
                  <a:pt x="369" y="335"/>
                  <a:pt x="378" y="348"/>
                </a:cubicBezTo>
                <a:cubicBezTo>
                  <a:pt x="382" y="354"/>
                  <a:pt x="393" y="353"/>
                  <a:pt x="400" y="355"/>
                </a:cubicBezTo>
                <a:cubicBezTo>
                  <a:pt x="459" y="350"/>
                  <a:pt x="519" y="346"/>
                  <a:pt x="578" y="340"/>
                </a:cubicBezTo>
                <a:cubicBezTo>
                  <a:pt x="598" y="338"/>
                  <a:pt x="619" y="341"/>
                  <a:pt x="637" y="333"/>
                </a:cubicBezTo>
                <a:cubicBezTo>
                  <a:pt x="660" y="323"/>
                  <a:pt x="674" y="300"/>
                  <a:pt x="696" y="288"/>
                </a:cubicBezTo>
                <a:cubicBezTo>
                  <a:pt x="710" y="280"/>
                  <a:pt x="726" y="279"/>
                  <a:pt x="741" y="274"/>
                </a:cubicBezTo>
                <a:cubicBezTo>
                  <a:pt x="799" y="214"/>
                  <a:pt x="780" y="150"/>
                  <a:pt x="859" y="96"/>
                </a:cubicBezTo>
                <a:cubicBezTo>
                  <a:pt x="953" y="103"/>
                  <a:pt x="1004" y="105"/>
                  <a:pt x="1037" y="200"/>
                </a:cubicBezTo>
                <a:cubicBezTo>
                  <a:pt x="1038" y="213"/>
                  <a:pt x="1053" y="357"/>
                  <a:pt x="1066" y="370"/>
                </a:cubicBezTo>
                <a:cubicBezTo>
                  <a:pt x="1086" y="389"/>
                  <a:pt x="1120" y="381"/>
                  <a:pt x="1148" y="385"/>
                </a:cubicBezTo>
                <a:cubicBezTo>
                  <a:pt x="1212" y="382"/>
                  <a:pt x="1276" y="384"/>
                  <a:pt x="1340" y="377"/>
                </a:cubicBezTo>
                <a:cubicBezTo>
                  <a:pt x="1370" y="374"/>
                  <a:pt x="1393" y="348"/>
                  <a:pt x="1422" y="340"/>
                </a:cubicBezTo>
                <a:cubicBezTo>
                  <a:pt x="1458" y="330"/>
                  <a:pt x="1497" y="330"/>
                  <a:pt x="1533" y="318"/>
                </a:cubicBezTo>
                <a:cubicBezTo>
                  <a:pt x="1545" y="320"/>
                  <a:pt x="1562" y="315"/>
                  <a:pt x="1570" y="325"/>
                </a:cubicBezTo>
                <a:cubicBezTo>
                  <a:pt x="1580" y="337"/>
                  <a:pt x="1571" y="356"/>
                  <a:pt x="1577" y="370"/>
                </a:cubicBezTo>
                <a:cubicBezTo>
                  <a:pt x="1582" y="382"/>
                  <a:pt x="1592" y="390"/>
                  <a:pt x="1600" y="400"/>
                </a:cubicBezTo>
                <a:cubicBezTo>
                  <a:pt x="1619" y="481"/>
                  <a:pt x="1697" y="479"/>
                  <a:pt x="1770" y="488"/>
                </a:cubicBezTo>
                <a:cubicBezTo>
                  <a:pt x="1857" y="520"/>
                  <a:pt x="2089" y="509"/>
                  <a:pt x="2155" y="511"/>
                </a:cubicBezTo>
                <a:cubicBezTo>
                  <a:pt x="2162" y="521"/>
                  <a:pt x="2168" y="532"/>
                  <a:pt x="2177" y="540"/>
                </a:cubicBezTo>
                <a:cubicBezTo>
                  <a:pt x="2186" y="547"/>
                  <a:pt x="2232" y="554"/>
                  <a:pt x="2237" y="555"/>
                </a:cubicBezTo>
                <a:cubicBezTo>
                  <a:pt x="2321" y="574"/>
                  <a:pt x="2300" y="568"/>
                  <a:pt x="2348" y="585"/>
                </a:cubicBezTo>
                <a:cubicBezTo>
                  <a:pt x="2434" y="573"/>
                  <a:pt x="2413" y="571"/>
                  <a:pt x="2466" y="518"/>
                </a:cubicBezTo>
                <a:cubicBezTo>
                  <a:pt x="2471" y="500"/>
                  <a:pt x="2488" y="407"/>
                  <a:pt x="2496" y="400"/>
                </a:cubicBezTo>
                <a:cubicBezTo>
                  <a:pt x="2519" y="382"/>
                  <a:pt x="2603" y="383"/>
                  <a:pt x="2637" y="377"/>
                </a:cubicBezTo>
                <a:cubicBezTo>
                  <a:pt x="2702" y="334"/>
                  <a:pt x="2688" y="334"/>
                  <a:pt x="2696" y="251"/>
                </a:cubicBezTo>
                <a:cubicBezTo>
                  <a:pt x="2699" y="221"/>
                  <a:pt x="2699" y="191"/>
                  <a:pt x="2703" y="162"/>
                </a:cubicBezTo>
                <a:cubicBezTo>
                  <a:pt x="2704" y="154"/>
                  <a:pt x="2704" y="143"/>
                  <a:pt x="2711" y="140"/>
                </a:cubicBezTo>
                <a:cubicBezTo>
                  <a:pt x="2729" y="132"/>
                  <a:pt x="2750" y="135"/>
                  <a:pt x="2770" y="133"/>
                </a:cubicBezTo>
                <a:cubicBezTo>
                  <a:pt x="2804" y="124"/>
                  <a:pt x="2819" y="130"/>
                  <a:pt x="2851" y="140"/>
                </a:cubicBezTo>
                <a:cubicBezTo>
                  <a:pt x="2886" y="125"/>
                  <a:pt x="2922" y="114"/>
                  <a:pt x="2955" y="96"/>
                </a:cubicBezTo>
                <a:cubicBezTo>
                  <a:pt x="2963" y="92"/>
                  <a:pt x="2964" y="68"/>
                  <a:pt x="2970" y="74"/>
                </a:cubicBezTo>
                <a:cubicBezTo>
                  <a:pt x="2981" y="85"/>
                  <a:pt x="2975" y="103"/>
                  <a:pt x="2977" y="118"/>
                </a:cubicBezTo>
                <a:cubicBezTo>
                  <a:pt x="2982" y="155"/>
                  <a:pt x="2983" y="174"/>
                  <a:pt x="2992" y="207"/>
                </a:cubicBezTo>
                <a:cubicBezTo>
                  <a:pt x="3016" y="289"/>
                  <a:pt x="3010" y="261"/>
                  <a:pt x="3066" y="311"/>
                </a:cubicBezTo>
                <a:cubicBezTo>
                  <a:pt x="3118" y="357"/>
                  <a:pt x="3075" y="325"/>
                  <a:pt x="3118" y="355"/>
                </a:cubicBezTo>
                <a:cubicBezTo>
                  <a:pt x="3136" y="353"/>
                  <a:pt x="3216" y="344"/>
                  <a:pt x="3229" y="333"/>
                </a:cubicBezTo>
                <a:cubicBezTo>
                  <a:pt x="3241" y="323"/>
                  <a:pt x="3238" y="302"/>
                  <a:pt x="3244" y="288"/>
                </a:cubicBezTo>
                <a:cubicBezTo>
                  <a:pt x="3256" y="262"/>
                  <a:pt x="3280" y="238"/>
                  <a:pt x="3296" y="214"/>
                </a:cubicBezTo>
                <a:cubicBezTo>
                  <a:pt x="3303" y="102"/>
                  <a:pt x="3280" y="84"/>
                  <a:pt x="3377" y="66"/>
                </a:cubicBezTo>
                <a:cubicBezTo>
                  <a:pt x="3408" y="37"/>
                  <a:pt x="3447" y="20"/>
                  <a:pt x="3488" y="7"/>
                </a:cubicBezTo>
                <a:cubicBezTo>
                  <a:pt x="3505" y="9"/>
                  <a:pt x="3529" y="0"/>
                  <a:pt x="3540" y="14"/>
                </a:cubicBezTo>
                <a:cubicBezTo>
                  <a:pt x="3566" y="48"/>
                  <a:pt x="3570" y="93"/>
                  <a:pt x="3585" y="133"/>
                </a:cubicBezTo>
                <a:cubicBezTo>
                  <a:pt x="3611" y="201"/>
                  <a:pt x="3639" y="273"/>
                  <a:pt x="3681" y="333"/>
                </a:cubicBezTo>
                <a:cubicBezTo>
                  <a:pt x="3703" y="364"/>
                  <a:pt x="3723" y="363"/>
                  <a:pt x="3762" y="377"/>
                </a:cubicBezTo>
                <a:cubicBezTo>
                  <a:pt x="3869" y="415"/>
                  <a:pt x="3992" y="413"/>
                  <a:pt x="4103" y="422"/>
                </a:cubicBezTo>
                <a:cubicBezTo>
                  <a:pt x="4140" y="476"/>
                  <a:pt x="4139" y="488"/>
                  <a:pt x="4199" y="503"/>
                </a:cubicBezTo>
                <a:cubicBezTo>
                  <a:pt x="4266" y="500"/>
                  <a:pt x="4410" y="469"/>
                  <a:pt x="4466" y="525"/>
                </a:cubicBezTo>
                <a:cubicBezTo>
                  <a:pt x="4469" y="533"/>
                  <a:pt x="4474" y="548"/>
                  <a:pt x="4474" y="548"/>
                </a:cubicBezTo>
              </a:path>
            </a:pathLst>
          </a:custGeom>
          <a:noFill/>
          <a:ln w="12700" cap="flat" cmpd="sng">
            <a:solidFill>
              <a:srgbClr val="FF33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30727" name="Line 6"/>
          <p:cNvSpPr>
            <a:spLocks noChangeShapeType="1"/>
          </p:cNvSpPr>
          <p:nvPr/>
        </p:nvSpPr>
        <p:spPr bwMode="auto">
          <a:xfrm rot="-5400000">
            <a:off x="3457575" y="1314450"/>
            <a:ext cx="0" cy="1676400"/>
          </a:xfrm>
          <a:prstGeom prst="line">
            <a:avLst/>
          </a:prstGeom>
          <a:noFill/>
          <a:ln w="12700" cap="rnd">
            <a:solidFill>
              <a:schemeClr val="tx1"/>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30728" name="Line 7"/>
          <p:cNvSpPr>
            <a:spLocks noChangeShapeType="1"/>
          </p:cNvSpPr>
          <p:nvPr/>
        </p:nvSpPr>
        <p:spPr bwMode="auto">
          <a:xfrm rot="-5400000">
            <a:off x="5133975" y="1314450"/>
            <a:ext cx="0" cy="1676400"/>
          </a:xfrm>
          <a:prstGeom prst="line">
            <a:avLst/>
          </a:prstGeom>
          <a:noFill/>
          <a:ln w="12700" cap="rnd">
            <a:solidFill>
              <a:schemeClr val="tx1"/>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30729" name="Line 8"/>
          <p:cNvSpPr>
            <a:spLocks noChangeShapeType="1"/>
          </p:cNvSpPr>
          <p:nvPr/>
        </p:nvSpPr>
        <p:spPr bwMode="auto">
          <a:xfrm rot="-5400000">
            <a:off x="6810375" y="1314450"/>
            <a:ext cx="0" cy="1676400"/>
          </a:xfrm>
          <a:prstGeom prst="line">
            <a:avLst/>
          </a:prstGeom>
          <a:noFill/>
          <a:ln w="12700" cap="rnd">
            <a:solidFill>
              <a:schemeClr val="tx1"/>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30730" name="Line 9"/>
          <p:cNvSpPr>
            <a:spLocks noChangeShapeType="1"/>
          </p:cNvSpPr>
          <p:nvPr/>
        </p:nvSpPr>
        <p:spPr bwMode="auto">
          <a:xfrm rot="-5400000">
            <a:off x="8486775" y="1314450"/>
            <a:ext cx="0" cy="1676400"/>
          </a:xfrm>
          <a:prstGeom prst="line">
            <a:avLst/>
          </a:prstGeom>
          <a:noFill/>
          <a:ln w="12700" cap="rnd">
            <a:solidFill>
              <a:schemeClr val="tx1"/>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30731" name="Line 10"/>
          <p:cNvSpPr>
            <a:spLocks noChangeShapeType="1"/>
          </p:cNvSpPr>
          <p:nvPr/>
        </p:nvSpPr>
        <p:spPr bwMode="auto">
          <a:xfrm>
            <a:off x="4295775" y="1687513"/>
            <a:ext cx="0" cy="3727450"/>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30732" name="Line 11"/>
          <p:cNvSpPr>
            <a:spLocks noChangeShapeType="1"/>
          </p:cNvSpPr>
          <p:nvPr/>
        </p:nvSpPr>
        <p:spPr bwMode="auto">
          <a:xfrm>
            <a:off x="5972175" y="1687513"/>
            <a:ext cx="0" cy="3727450"/>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30733" name="Line 12"/>
          <p:cNvSpPr>
            <a:spLocks noChangeShapeType="1"/>
          </p:cNvSpPr>
          <p:nvPr/>
        </p:nvSpPr>
        <p:spPr bwMode="auto">
          <a:xfrm>
            <a:off x="7648575" y="1687513"/>
            <a:ext cx="0" cy="3727450"/>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1562637" name="Oval 13"/>
          <p:cNvSpPr>
            <a:spLocks noChangeArrowheads="1"/>
          </p:cNvSpPr>
          <p:nvPr/>
        </p:nvSpPr>
        <p:spPr bwMode="auto">
          <a:xfrm flipV="1">
            <a:off x="3914775" y="2752725"/>
            <a:ext cx="76200" cy="76200"/>
          </a:xfrm>
          <a:prstGeom prst="ellipse">
            <a:avLst/>
          </a:prstGeom>
          <a:solidFill>
            <a:srgbClr val="CC0202"/>
          </a:solidFill>
          <a:ln w="12700">
            <a:solidFill>
              <a:srgbClr val="CC0202"/>
            </a:solidFill>
            <a:round/>
            <a:headEnd/>
            <a:tailEnd/>
          </a:ln>
        </p:spPr>
        <p:txBody>
          <a:bodyPr wrap="none" lIns="73025" tIns="36512" rIns="73025" bIns="36512"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hangingPunct="1"/>
            <a:endParaRPr lang="zh-CN" altLang="en-US"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2638" name="Line 14"/>
          <p:cNvSpPr>
            <a:spLocks noChangeShapeType="1"/>
          </p:cNvSpPr>
          <p:nvPr/>
        </p:nvSpPr>
        <p:spPr bwMode="auto">
          <a:xfrm rot="-5400000">
            <a:off x="5133975" y="2012950"/>
            <a:ext cx="0" cy="1676400"/>
          </a:xfrm>
          <a:prstGeom prst="line">
            <a:avLst/>
          </a:prstGeom>
          <a:noFill/>
          <a:ln w="19050">
            <a:solidFill>
              <a:srgbClr val="33CC33"/>
            </a:solidFill>
            <a:round/>
            <a:headEnd/>
            <a:tailEn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1562639" name="Line 15"/>
          <p:cNvSpPr>
            <a:spLocks noChangeShapeType="1"/>
          </p:cNvSpPr>
          <p:nvPr/>
        </p:nvSpPr>
        <p:spPr bwMode="auto">
          <a:xfrm rot="-5400000">
            <a:off x="6810375" y="3178175"/>
            <a:ext cx="0" cy="1676400"/>
          </a:xfrm>
          <a:prstGeom prst="line">
            <a:avLst/>
          </a:prstGeom>
          <a:noFill/>
          <a:ln w="19050">
            <a:solidFill>
              <a:srgbClr val="33CC33"/>
            </a:solidFill>
            <a:round/>
            <a:headEnd/>
            <a:tailEn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1562640" name="Line 16"/>
          <p:cNvSpPr>
            <a:spLocks noChangeShapeType="1"/>
          </p:cNvSpPr>
          <p:nvPr/>
        </p:nvSpPr>
        <p:spPr bwMode="auto">
          <a:xfrm rot="-5400000">
            <a:off x="8486775" y="2012950"/>
            <a:ext cx="0" cy="1676400"/>
          </a:xfrm>
          <a:prstGeom prst="line">
            <a:avLst/>
          </a:prstGeom>
          <a:noFill/>
          <a:ln w="19050">
            <a:solidFill>
              <a:srgbClr val="33CC33"/>
            </a:solidFill>
            <a:round/>
            <a:headEnd/>
            <a:tailEn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
        <p:nvSpPr>
          <p:cNvPr id="1562642" name="Oval 18"/>
          <p:cNvSpPr>
            <a:spLocks noChangeArrowheads="1"/>
          </p:cNvSpPr>
          <p:nvPr/>
        </p:nvSpPr>
        <p:spPr bwMode="auto">
          <a:xfrm flipV="1">
            <a:off x="4981575" y="3897313"/>
            <a:ext cx="76200" cy="74612"/>
          </a:xfrm>
          <a:prstGeom prst="ellipse">
            <a:avLst/>
          </a:prstGeom>
          <a:solidFill>
            <a:srgbClr val="CC0202"/>
          </a:solidFill>
          <a:ln w="12700">
            <a:solidFill>
              <a:srgbClr val="CC0202"/>
            </a:solidFill>
            <a:round/>
            <a:headEnd/>
            <a:tailEnd/>
          </a:ln>
        </p:spPr>
        <p:txBody>
          <a:bodyPr wrap="none" lIns="73025" tIns="36512" rIns="73025" bIns="36512"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hangingPunct="1"/>
            <a:endParaRPr lang="zh-CN" altLang="en-US"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2643" name="Oval 19"/>
          <p:cNvSpPr>
            <a:spLocks noChangeArrowheads="1"/>
          </p:cNvSpPr>
          <p:nvPr/>
        </p:nvSpPr>
        <p:spPr bwMode="auto">
          <a:xfrm flipV="1">
            <a:off x="7216775" y="2709863"/>
            <a:ext cx="76200" cy="76200"/>
          </a:xfrm>
          <a:prstGeom prst="ellipse">
            <a:avLst/>
          </a:prstGeom>
          <a:solidFill>
            <a:srgbClr val="CC0202"/>
          </a:solidFill>
          <a:ln w="12700">
            <a:solidFill>
              <a:srgbClr val="CC0202"/>
            </a:solidFill>
            <a:round/>
            <a:headEnd/>
            <a:tailEnd/>
          </a:ln>
        </p:spPr>
        <p:txBody>
          <a:bodyPr wrap="none" lIns="73025" tIns="36512" rIns="73025" bIns="36512" anchor="ct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hangingPunct="1"/>
            <a:endParaRPr lang="zh-CN" altLang="en-US"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742" name="Text Box 21"/>
          <p:cNvSpPr txBox="1">
            <a:spLocks noChangeArrowheads="1"/>
          </p:cNvSpPr>
          <p:nvPr/>
        </p:nvSpPr>
        <p:spPr bwMode="auto">
          <a:xfrm>
            <a:off x="1965026" y="1257339"/>
            <a:ext cx="13115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dirty="0">
                <a:solidFill>
                  <a:prstClr val="black"/>
                </a:solidFill>
                <a:latin typeface="Huawei Sans" panose="020C0503030203020204" pitchFamily="34" charset="0"/>
              </a:rPr>
              <a:t>Bandwidth</a:t>
            </a:r>
          </a:p>
        </p:txBody>
      </p:sp>
      <p:sp>
        <p:nvSpPr>
          <p:cNvPr id="30743" name="Text Box 22"/>
          <p:cNvSpPr txBox="1">
            <a:spLocks noChangeArrowheads="1"/>
          </p:cNvSpPr>
          <p:nvPr/>
        </p:nvSpPr>
        <p:spPr bwMode="auto">
          <a:xfrm>
            <a:off x="9912567" y="5414963"/>
            <a:ext cx="12890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dirty="0">
                <a:solidFill>
                  <a:prstClr val="black"/>
                </a:solidFill>
                <a:latin typeface="Huawei Sans" panose="020C0503030203020204" pitchFamily="34" charset="0"/>
              </a:rPr>
              <a:t>Time</a:t>
            </a:r>
          </a:p>
        </p:txBody>
      </p:sp>
      <p:sp>
        <p:nvSpPr>
          <p:cNvPr id="30744" name="Text Box 23"/>
          <p:cNvSpPr txBox="1">
            <a:spLocks noChangeArrowheads="1"/>
          </p:cNvSpPr>
          <p:nvPr/>
        </p:nvSpPr>
        <p:spPr bwMode="auto">
          <a:xfrm>
            <a:off x="4030663" y="5397501"/>
            <a:ext cx="4443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a:solidFill>
                  <a:prstClr val="black"/>
                </a:solidFill>
                <a:latin typeface="Huawei Sans" panose="020C0503030203020204" pitchFamily="34" charset="0"/>
              </a:rPr>
              <a:t>T1</a:t>
            </a:r>
          </a:p>
        </p:txBody>
      </p:sp>
      <p:sp>
        <p:nvSpPr>
          <p:cNvPr id="30745" name="Text Box 24"/>
          <p:cNvSpPr txBox="1">
            <a:spLocks noChangeArrowheads="1"/>
          </p:cNvSpPr>
          <p:nvPr/>
        </p:nvSpPr>
        <p:spPr bwMode="auto">
          <a:xfrm>
            <a:off x="5756275" y="5397501"/>
            <a:ext cx="4443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a:solidFill>
                  <a:prstClr val="black"/>
                </a:solidFill>
                <a:latin typeface="Huawei Sans" panose="020C0503030203020204" pitchFamily="34" charset="0"/>
              </a:rPr>
              <a:t>T2</a:t>
            </a:r>
          </a:p>
        </p:txBody>
      </p:sp>
      <p:sp>
        <p:nvSpPr>
          <p:cNvPr id="30746" name="Text Box 25"/>
          <p:cNvSpPr txBox="1">
            <a:spLocks noChangeArrowheads="1"/>
          </p:cNvSpPr>
          <p:nvPr/>
        </p:nvSpPr>
        <p:spPr bwMode="auto">
          <a:xfrm>
            <a:off x="7413625" y="5397501"/>
            <a:ext cx="4443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a:solidFill>
                  <a:prstClr val="black"/>
                </a:solidFill>
                <a:latin typeface="Huawei Sans" panose="020C0503030203020204" pitchFamily="34" charset="0"/>
              </a:rPr>
              <a:t>T3</a:t>
            </a:r>
          </a:p>
        </p:txBody>
      </p:sp>
      <p:sp>
        <p:nvSpPr>
          <p:cNvPr id="30747" name="Text Box 26"/>
          <p:cNvSpPr txBox="1">
            <a:spLocks noChangeArrowheads="1"/>
          </p:cNvSpPr>
          <p:nvPr/>
        </p:nvSpPr>
        <p:spPr bwMode="auto">
          <a:xfrm>
            <a:off x="4676775" y="2444751"/>
            <a:ext cx="6783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a:solidFill>
                  <a:prstClr val="black"/>
                </a:solidFill>
                <a:latin typeface="Huawei Sans" panose="020C0503030203020204" pitchFamily="34" charset="0"/>
              </a:rPr>
              <a:t>BW1</a:t>
            </a:r>
          </a:p>
        </p:txBody>
      </p:sp>
      <p:sp>
        <p:nvSpPr>
          <p:cNvPr id="30748" name="Text Box 27"/>
          <p:cNvSpPr txBox="1">
            <a:spLocks noChangeArrowheads="1"/>
          </p:cNvSpPr>
          <p:nvPr/>
        </p:nvSpPr>
        <p:spPr bwMode="auto">
          <a:xfrm>
            <a:off x="6189663" y="3668714"/>
            <a:ext cx="6783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a:solidFill>
                  <a:prstClr val="black"/>
                </a:solidFill>
                <a:latin typeface="Huawei Sans" panose="020C0503030203020204" pitchFamily="34" charset="0"/>
              </a:rPr>
              <a:t>BW2</a:t>
            </a:r>
          </a:p>
        </p:txBody>
      </p:sp>
      <p:sp>
        <p:nvSpPr>
          <p:cNvPr id="30749" name="Text Box 28"/>
          <p:cNvSpPr txBox="1">
            <a:spLocks noChangeArrowheads="1"/>
          </p:cNvSpPr>
          <p:nvPr/>
        </p:nvSpPr>
        <p:spPr bwMode="auto">
          <a:xfrm>
            <a:off x="8421688" y="2444751"/>
            <a:ext cx="6783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a:solidFill>
                  <a:prstClr val="black"/>
                </a:solidFill>
                <a:latin typeface="Huawei Sans" panose="020C0503030203020204" pitchFamily="34" charset="0"/>
              </a:rPr>
              <a:t>BW3</a:t>
            </a:r>
          </a:p>
        </p:txBody>
      </p:sp>
      <p:sp>
        <p:nvSpPr>
          <p:cNvPr id="30750" name="Text Box 29"/>
          <p:cNvSpPr txBox="1">
            <a:spLocks noChangeArrowheads="1"/>
          </p:cNvSpPr>
          <p:nvPr/>
        </p:nvSpPr>
        <p:spPr bwMode="auto">
          <a:xfrm>
            <a:off x="2176463" y="5370514"/>
            <a:ext cx="4443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a:solidFill>
                  <a:prstClr val="black"/>
                </a:solidFill>
                <a:latin typeface="Huawei Sans" panose="020C0503030203020204" pitchFamily="34" charset="0"/>
              </a:rPr>
              <a:t>T0</a:t>
            </a:r>
          </a:p>
        </p:txBody>
      </p:sp>
      <p:sp>
        <p:nvSpPr>
          <p:cNvPr id="30" name="Text Box 25"/>
          <p:cNvSpPr txBox="1">
            <a:spLocks noChangeArrowheads="1"/>
          </p:cNvSpPr>
          <p:nvPr/>
        </p:nvSpPr>
        <p:spPr bwMode="auto">
          <a:xfrm>
            <a:off x="8880468" y="5397501"/>
            <a:ext cx="4443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a:solidFill>
                  <a:prstClr val="black"/>
                </a:solidFill>
                <a:latin typeface="Huawei Sans" panose="020C0503030203020204" pitchFamily="34" charset="0"/>
              </a:rPr>
              <a:t>T4</a:t>
            </a: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Line 12"/>
          <p:cNvSpPr>
            <a:spLocks noChangeShapeType="1"/>
          </p:cNvSpPr>
          <p:nvPr/>
        </p:nvSpPr>
        <p:spPr bwMode="auto">
          <a:xfrm>
            <a:off x="9363075" y="1687513"/>
            <a:ext cx="0" cy="3727450"/>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wrap="none" lIns="73025" tIns="36512" rIns="73025" bIns="36512" anchor="ctr"/>
          <a:lstStyle/>
          <a:p>
            <a:endParaRPr lang="zh-CN" altLang="en-US">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89115371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r>
              <a:rPr lang="en-US" smtClean="0"/>
              <a:t>Load Balancing (1)</a:t>
            </a:r>
            <a:endParaRPr lang="en-US" altLang="zh-CN" dirty="0">
              <a:sym typeface="Huawei Sans" panose="020C0503030203020204" pitchFamily="34" charset="0"/>
            </a:endParaRPr>
          </a:p>
        </p:txBody>
      </p:sp>
      <p:sp>
        <p:nvSpPr>
          <p:cNvPr id="21508" name="Rectangle 3"/>
          <p:cNvSpPr>
            <a:spLocks noGrp="1" noChangeArrowheads="1"/>
          </p:cNvSpPr>
          <p:nvPr>
            <p:ph type="body" sz="quarter" idx="10"/>
          </p:nvPr>
        </p:nvSpPr>
        <p:spPr/>
        <p:txBody>
          <a:bodyPr/>
          <a:lstStyle/>
          <a:p>
            <a:r>
              <a:rPr lang="en-US" sz="1800" smtClean="0"/>
              <a:t>Traditional IP routing protocols support equal-cost load balancing and unequal-cost load balancing. Load balancing is determined by the characteristics of routing protocols.</a:t>
            </a:r>
            <a:endParaRPr lang="en-US" altLang="zh-CN" sz="1800" smtClean="0">
              <a:sym typeface="Huawei Sans" panose="020C0503030203020204" pitchFamily="34" charset="0"/>
            </a:endParaRPr>
          </a:p>
          <a:p>
            <a:r>
              <a:rPr lang="en-US" sz="1800" smtClean="0"/>
              <a:t>MPLS TE tunnels also support equal-cost and unequal-cost load balancing.</a:t>
            </a:r>
          </a:p>
          <a:p>
            <a:pPr lvl="1"/>
            <a:r>
              <a:rPr lang="en-US" sz="1600" smtClean="0"/>
              <a:t>Equal-cost load balancing mode: Similar to IP load balancing, per-packet load balancing or per-flow load balancing can be used. Generally, the per-flow mode is used.</a:t>
            </a:r>
          </a:p>
          <a:p>
            <a:pPr lvl="1"/>
            <a:r>
              <a:rPr lang="en-US" sz="1600" smtClean="0"/>
              <a:t>Unequal-cost load balancing mode:</a:t>
            </a:r>
          </a:p>
          <a:p>
            <a:pPr lvl="2"/>
            <a:r>
              <a:rPr lang="en-US" sz="1400" smtClean="0"/>
              <a:t>Traffic is load balanced based on the bandwidth ratio configured for each tunnel.</a:t>
            </a:r>
            <a:endParaRPr lang="en-US" altLang="zh-CN" sz="1400" smtClean="0">
              <a:sym typeface="Huawei Sans" panose="020C0503030203020204" pitchFamily="34" charset="0"/>
            </a:endParaRPr>
          </a:p>
          <a:p>
            <a:pPr lvl="2"/>
            <a:r>
              <a:rPr lang="en-US" sz="1400" smtClean="0"/>
              <a:t>Traffic is load balanced based on the configured load balancing value.</a:t>
            </a:r>
            <a:endParaRPr lang="en-US" altLang="zh-CN" sz="1400" smtClean="0">
              <a:sym typeface="Huawei Sans" panose="020C0503030203020204" pitchFamily="34" charset="0"/>
            </a:endParaRPr>
          </a:p>
          <a:p>
            <a:r>
              <a:rPr lang="en-US" sz="1800" smtClean="0"/>
              <a:t>Note: Load balancing is not supported between TE tunnels and IGP routes. Traffic can be load balanced only by establishing multiple TE tunnels to the destination.</a:t>
            </a:r>
            <a:endParaRPr lang="en-US" sz="1800" dirty="0"/>
          </a:p>
        </p:txBody>
      </p:sp>
    </p:spTree>
    <p:extLst>
      <p:ext uri="{BB962C8B-B14F-4D97-AF65-F5344CB8AC3E}">
        <p14:creationId xmlns:p14="http://schemas.microsoft.com/office/powerpoint/2010/main" val="179544122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r>
              <a:rPr lang="en-US" smtClean="0"/>
              <a:t>Load Balancing (2)</a:t>
            </a:r>
            <a:endParaRPr lang="en-US" altLang="zh-CN" dirty="0">
              <a:sym typeface="Huawei Sans" panose="020C0503030203020204" pitchFamily="34" charset="0"/>
            </a:endParaRPr>
          </a:p>
        </p:txBody>
      </p:sp>
      <p:sp>
        <p:nvSpPr>
          <p:cNvPr id="28676" name="Rectangle 3"/>
          <p:cNvSpPr>
            <a:spLocks noGrp="1" noChangeArrowheads="1"/>
          </p:cNvSpPr>
          <p:nvPr>
            <p:ph type="body" sz="quarter" idx="10"/>
          </p:nvPr>
        </p:nvSpPr>
        <p:spPr/>
        <p:txBody>
          <a:bodyPr/>
          <a:lstStyle/>
          <a:p>
            <a:r>
              <a:rPr lang="en-US" sz="1800" smtClean="0"/>
              <a:t>Traffic load balancing can be implemented by establishing two tunnels with the same destination address and reserved resources on the ingress of a tunnel.</a:t>
            </a:r>
            <a:endParaRPr lang="en-US" sz="1800" dirty="0"/>
          </a:p>
        </p:txBody>
      </p:sp>
      <p:pic>
        <p:nvPicPr>
          <p:cNvPr id="4"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075173" y="394874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935332" y="394874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515809" y="394874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655650" y="3948745"/>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03474" y="2774463"/>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797125" y="5188800"/>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直接连接符 9"/>
          <p:cNvCxnSpPr>
            <a:stCxn id="4" idx="3"/>
            <a:endCxn id="5" idx="1"/>
          </p:cNvCxnSpPr>
          <p:nvPr/>
        </p:nvCxnSpPr>
        <p:spPr bwMode="auto">
          <a:xfrm>
            <a:off x="2615173" y="4170145"/>
            <a:ext cx="132015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 name="直接连接符 12"/>
          <p:cNvCxnSpPr>
            <a:stCxn id="5" idx="0"/>
            <a:endCxn id="8" idx="1"/>
          </p:cNvCxnSpPr>
          <p:nvPr/>
        </p:nvCxnSpPr>
        <p:spPr bwMode="auto">
          <a:xfrm flipV="1">
            <a:off x="4205332" y="2995863"/>
            <a:ext cx="1598142" cy="95288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15"/>
          <p:cNvCxnSpPr>
            <a:stCxn id="8" idx="3"/>
            <a:endCxn id="7" idx="0"/>
          </p:cNvCxnSpPr>
          <p:nvPr/>
        </p:nvCxnSpPr>
        <p:spPr bwMode="auto">
          <a:xfrm>
            <a:off x="6343474" y="2995863"/>
            <a:ext cx="1582176" cy="95288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18"/>
          <p:cNvCxnSpPr>
            <a:stCxn id="5" idx="2"/>
            <a:endCxn id="9" idx="1"/>
          </p:cNvCxnSpPr>
          <p:nvPr/>
        </p:nvCxnSpPr>
        <p:spPr bwMode="auto">
          <a:xfrm>
            <a:off x="4205332" y="4391545"/>
            <a:ext cx="1591793" cy="101865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连接符 21"/>
          <p:cNvCxnSpPr>
            <a:stCxn id="9" idx="3"/>
            <a:endCxn id="7" idx="2"/>
          </p:cNvCxnSpPr>
          <p:nvPr/>
        </p:nvCxnSpPr>
        <p:spPr bwMode="auto">
          <a:xfrm flipV="1">
            <a:off x="6337125" y="4391545"/>
            <a:ext cx="1588525" cy="101865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 name="直接连接符 24"/>
          <p:cNvCxnSpPr>
            <a:stCxn id="7" idx="3"/>
            <a:endCxn id="6" idx="1"/>
          </p:cNvCxnSpPr>
          <p:nvPr/>
        </p:nvCxnSpPr>
        <p:spPr bwMode="auto">
          <a:xfrm>
            <a:off x="8195650" y="4170145"/>
            <a:ext cx="132015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0" name="文本框 29"/>
          <p:cNvSpPr txBox="1"/>
          <p:nvPr/>
        </p:nvSpPr>
        <p:spPr bwMode="auto">
          <a:xfrm>
            <a:off x="2146704" y="3687940"/>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1" name="文本框 30"/>
          <p:cNvSpPr txBox="1"/>
          <p:nvPr/>
        </p:nvSpPr>
        <p:spPr bwMode="auto">
          <a:xfrm>
            <a:off x="3931891" y="3667004"/>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2" name="文本框 31"/>
          <p:cNvSpPr txBox="1"/>
          <p:nvPr/>
        </p:nvSpPr>
        <p:spPr bwMode="auto">
          <a:xfrm>
            <a:off x="5849541" y="2492722"/>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3" name="文本框 32"/>
          <p:cNvSpPr txBox="1"/>
          <p:nvPr/>
        </p:nvSpPr>
        <p:spPr bwMode="auto">
          <a:xfrm>
            <a:off x="5849541" y="4904876"/>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4" name="文本框 33"/>
          <p:cNvSpPr txBox="1"/>
          <p:nvPr/>
        </p:nvSpPr>
        <p:spPr bwMode="auto">
          <a:xfrm>
            <a:off x="7884220" y="3687940"/>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5" name="文本框 34"/>
          <p:cNvSpPr txBox="1"/>
          <p:nvPr/>
        </p:nvSpPr>
        <p:spPr bwMode="auto">
          <a:xfrm>
            <a:off x="9553194" y="3667004"/>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37" name="直接箭头连接符 36"/>
          <p:cNvCxnSpPr>
            <a:cxnSpLocks/>
          </p:cNvCxnSpPr>
          <p:nvPr/>
        </p:nvCxnSpPr>
        <p:spPr bwMode="auto">
          <a:xfrm flipV="1">
            <a:off x="2862738" y="3944905"/>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cxnSpLocks/>
          </p:cNvCxnSpPr>
          <p:nvPr/>
        </p:nvCxnSpPr>
        <p:spPr bwMode="auto">
          <a:xfrm flipV="1">
            <a:off x="2867671" y="4391545"/>
            <a:ext cx="900000" cy="3581"/>
          </a:xfrm>
          <a:prstGeom prst="straightConnector1">
            <a:avLst/>
          </a:prstGeom>
          <a:ln w="25400">
            <a:solidFill>
              <a:srgbClr val="FFC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cxnSpLocks/>
          </p:cNvCxnSpPr>
          <p:nvPr/>
        </p:nvCxnSpPr>
        <p:spPr bwMode="auto">
          <a:xfrm rot="-1920000" flipV="1">
            <a:off x="4451613" y="3286932"/>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cxnSpLocks/>
          </p:cNvCxnSpPr>
          <p:nvPr/>
        </p:nvCxnSpPr>
        <p:spPr bwMode="auto">
          <a:xfrm rot="2100000" flipV="1">
            <a:off x="4389003" y="5092131"/>
            <a:ext cx="900000" cy="3581"/>
          </a:xfrm>
          <a:prstGeom prst="straightConnector1">
            <a:avLst/>
          </a:prstGeom>
          <a:ln w="25400">
            <a:solidFill>
              <a:srgbClr val="FFC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cxnSpLocks/>
          </p:cNvCxnSpPr>
          <p:nvPr/>
        </p:nvCxnSpPr>
        <p:spPr bwMode="auto">
          <a:xfrm rot="1920000" flipV="1">
            <a:off x="6814897" y="3281054"/>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a:cxnSpLocks/>
          </p:cNvCxnSpPr>
          <p:nvPr/>
        </p:nvCxnSpPr>
        <p:spPr bwMode="auto">
          <a:xfrm rot="-2100000" flipV="1">
            <a:off x="6871360" y="5092132"/>
            <a:ext cx="900000" cy="3581"/>
          </a:xfrm>
          <a:prstGeom prst="straightConnector1">
            <a:avLst/>
          </a:prstGeom>
          <a:ln w="25400">
            <a:solidFill>
              <a:srgbClr val="FFC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cxnSpLocks/>
          </p:cNvCxnSpPr>
          <p:nvPr/>
        </p:nvCxnSpPr>
        <p:spPr bwMode="auto">
          <a:xfrm flipV="1">
            <a:off x="8370572" y="3941324"/>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a:cxnSpLocks/>
          </p:cNvCxnSpPr>
          <p:nvPr/>
        </p:nvCxnSpPr>
        <p:spPr bwMode="auto">
          <a:xfrm flipV="1">
            <a:off x="8375505" y="4387964"/>
            <a:ext cx="900000" cy="3581"/>
          </a:xfrm>
          <a:prstGeom prst="straightConnector1">
            <a:avLst/>
          </a:prstGeom>
          <a:ln w="25400">
            <a:solidFill>
              <a:srgbClr val="FFC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5" name="Text Box 75"/>
          <p:cNvSpPr txBox="1">
            <a:spLocks noChangeArrowheads="1"/>
          </p:cNvSpPr>
          <p:nvPr/>
        </p:nvSpPr>
        <p:spPr bwMode="auto">
          <a:xfrm>
            <a:off x="3949481" y="2976391"/>
            <a:ext cx="9412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Tunnel1</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 Box 75"/>
          <p:cNvSpPr txBox="1">
            <a:spLocks noChangeArrowheads="1"/>
          </p:cNvSpPr>
          <p:nvPr/>
        </p:nvSpPr>
        <p:spPr bwMode="auto">
          <a:xfrm>
            <a:off x="3817867" y="4998542"/>
            <a:ext cx="9412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r>
              <a:rPr sz="1600">
                <a:solidFill>
                  <a:prstClr val="black"/>
                </a:solidFill>
                <a:latin typeface="Huawei Sans" panose="020C0503030203020204" pitchFamily="34" charset="0"/>
              </a:rPr>
              <a:t>Tunnel2</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4708811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a:lnSpc>
                <a:spcPct val="110000"/>
              </a:lnSpc>
            </a:pPr>
            <a:r>
              <a:rPr sz="1800" dirty="0">
                <a:latin typeface="Huawei Sans" panose="020C0503030203020204" pitchFamily="34" charset="0"/>
              </a:rPr>
              <a:t>(Multiple-answer question) In which of the following situations does MPLS TE advertise link information? </a:t>
            </a:r>
            <a:r>
              <a:rPr lang="en-US" sz="1800" dirty="0" smtClean="0"/>
              <a:t>(     </a:t>
            </a:r>
            <a:r>
              <a:rPr sz="1800" dirty="0" smtClean="0">
                <a:latin typeface="Huawei Sans" panose="020C0503030203020204" pitchFamily="34" charset="0"/>
              </a:rPr>
              <a:t>)</a:t>
            </a:r>
            <a:endParaRPr lang="en-US" altLang="zh-CN" sz="1800" dirty="0" smtClean="0">
              <a:latin typeface="Huawei Sans" panose="020C0503030203020204" pitchFamily="34" charset="0"/>
              <a:sym typeface="Wingdings" pitchFamily="2" charset="2"/>
            </a:endParaRPr>
          </a:p>
          <a:p>
            <a:pPr lvl="1">
              <a:lnSpc>
                <a:spcPct val="110000"/>
              </a:lnSpc>
            </a:pPr>
            <a:r>
              <a:rPr sz="1600" dirty="0">
                <a:latin typeface="Huawei Sans" panose="020C0503030203020204" pitchFamily="34" charset="0"/>
              </a:rPr>
              <a:t>A link is activated or deactivated.</a:t>
            </a:r>
            <a:endParaRPr lang="en-US" altLang="zh-CN" sz="1600" dirty="0" smtClean="0">
              <a:latin typeface="Huawei Sans" panose="020C0503030203020204" pitchFamily="34" charset="0"/>
              <a:sym typeface="Huawei Sans" panose="020C0503030203020204" pitchFamily="34" charset="0"/>
            </a:endParaRPr>
          </a:p>
          <a:p>
            <a:pPr lvl="1">
              <a:lnSpc>
                <a:spcPct val="110000"/>
              </a:lnSpc>
            </a:pPr>
            <a:r>
              <a:rPr sz="1600" dirty="0">
                <a:latin typeface="Huawei Sans" panose="020C0503030203020204" pitchFamily="34" charset="0"/>
              </a:rPr>
              <a:t>The link bandwidth changes.</a:t>
            </a:r>
            <a:endParaRPr lang="en-US" altLang="zh-CN" sz="1600" dirty="0">
              <a:latin typeface="Huawei Sans" panose="020C0503030203020204" pitchFamily="34" charset="0"/>
              <a:sym typeface="Huawei Sans" panose="020C0503030203020204" pitchFamily="34" charset="0"/>
            </a:endParaRPr>
          </a:p>
          <a:p>
            <a:pPr lvl="1">
              <a:lnSpc>
                <a:spcPct val="110000"/>
              </a:lnSpc>
            </a:pPr>
            <a:r>
              <a:rPr sz="1600" dirty="0">
                <a:latin typeface="Huawei Sans" panose="020C0503030203020204" pitchFamily="34" charset="0"/>
              </a:rPr>
              <a:t>The administrative group attribute of an interface changes.</a:t>
            </a:r>
            <a:endParaRPr lang="en-US" altLang="zh-CN" sz="1600" dirty="0">
              <a:latin typeface="Huawei Sans" panose="020C0503030203020204" pitchFamily="34" charset="0"/>
              <a:sym typeface="Huawei Sans" panose="020C0503030203020204" pitchFamily="34" charset="0"/>
            </a:endParaRPr>
          </a:p>
          <a:p>
            <a:pPr lvl="1">
              <a:lnSpc>
                <a:spcPct val="110000"/>
              </a:lnSpc>
            </a:pPr>
            <a:r>
              <a:rPr sz="1600" dirty="0">
                <a:latin typeface="Huawei Sans" panose="020C0503030203020204" pitchFamily="34" charset="0"/>
              </a:rPr>
              <a:t>The affinity attribute of a tunnel changes.</a:t>
            </a:r>
            <a:endParaRPr lang="en-US" altLang="zh-CN" sz="1600" dirty="0">
              <a:latin typeface="Huawei Sans" panose="020C0503030203020204" pitchFamily="34" charset="0"/>
              <a:sym typeface="Huawei Sans" panose="020C0503030203020204" pitchFamily="34" charset="0"/>
            </a:endParaRPr>
          </a:p>
          <a:p>
            <a:pPr>
              <a:lnSpc>
                <a:spcPct val="110000"/>
              </a:lnSpc>
            </a:pPr>
            <a:r>
              <a:rPr sz="1800" dirty="0">
                <a:latin typeface="Huawei Sans" panose="020C0503030203020204" pitchFamily="34" charset="0"/>
              </a:rPr>
              <a:t>(Multiple-answer question) After an MPLS TE tunnel is successfully established, which of the following methods can be used to import traffic to the tunnel? </a:t>
            </a:r>
            <a:r>
              <a:rPr lang="en-US" sz="1800" dirty="0" smtClean="0"/>
              <a:t>(     </a:t>
            </a:r>
            <a:r>
              <a:rPr sz="1800" dirty="0" smtClean="0">
                <a:latin typeface="Huawei Sans" panose="020C0503030203020204" pitchFamily="34" charset="0"/>
              </a:rPr>
              <a:t>)</a:t>
            </a:r>
            <a:endParaRPr lang="en-US" altLang="zh-CN" sz="1800" dirty="0" smtClean="0">
              <a:latin typeface="Huawei Sans" panose="020C0503030203020204" pitchFamily="34" charset="0"/>
              <a:sym typeface="Wingdings" pitchFamily="2" charset="2"/>
            </a:endParaRPr>
          </a:p>
          <a:p>
            <a:pPr lvl="1">
              <a:lnSpc>
                <a:spcPct val="110000"/>
              </a:lnSpc>
            </a:pPr>
            <a:r>
              <a:rPr sz="1600" dirty="0">
                <a:latin typeface="Huawei Sans" panose="020C0503030203020204" pitchFamily="34" charset="0"/>
              </a:rPr>
              <a:t>Static route</a:t>
            </a:r>
            <a:endParaRPr lang="en-US" altLang="zh-CN" sz="1600" dirty="0">
              <a:latin typeface="Huawei Sans" panose="020C0503030203020204" pitchFamily="34" charset="0"/>
              <a:sym typeface="Huawei Sans" panose="020C0503030203020204" pitchFamily="34" charset="0"/>
            </a:endParaRPr>
          </a:p>
          <a:p>
            <a:pPr lvl="1">
              <a:lnSpc>
                <a:spcPct val="110000"/>
              </a:lnSpc>
            </a:pPr>
            <a:r>
              <a:rPr sz="1600" dirty="0">
                <a:latin typeface="Huawei Sans" panose="020C0503030203020204" pitchFamily="34" charset="0"/>
              </a:rPr>
              <a:t>Auto route</a:t>
            </a:r>
            <a:endParaRPr lang="en-US" altLang="zh-CN" sz="1600" dirty="0">
              <a:latin typeface="Huawei Sans" panose="020C0503030203020204" pitchFamily="34" charset="0"/>
              <a:sym typeface="Huawei Sans" panose="020C0503030203020204" pitchFamily="34" charset="0"/>
            </a:endParaRPr>
          </a:p>
          <a:p>
            <a:pPr lvl="1">
              <a:lnSpc>
                <a:spcPct val="110000"/>
              </a:lnSpc>
            </a:pPr>
            <a:r>
              <a:rPr sz="1600" dirty="0">
                <a:latin typeface="Huawei Sans" panose="020C0503030203020204" pitchFamily="34" charset="0"/>
              </a:rPr>
              <a:t>PBR</a:t>
            </a:r>
            <a:endParaRPr lang="en-US" altLang="zh-CN" sz="1600" dirty="0">
              <a:latin typeface="Huawei Sans" panose="020C0503030203020204" pitchFamily="34" charset="0"/>
              <a:sym typeface="Huawei Sans" panose="020C0503030203020204" pitchFamily="34" charset="0"/>
            </a:endParaRPr>
          </a:p>
          <a:p>
            <a:pPr lvl="1">
              <a:lnSpc>
                <a:spcPct val="110000"/>
              </a:lnSpc>
            </a:pPr>
            <a:r>
              <a:rPr sz="1600" dirty="0">
                <a:latin typeface="Huawei Sans" panose="020C0503030203020204" pitchFamily="34" charset="0"/>
              </a:rPr>
              <a:t>Tunnel </a:t>
            </a:r>
            <a:r>
              <a:rPr sz="1600" dirty="0" smtClean="0">
                <a:latin typeface="Huawei Sans" panose="020C0503030203020204" pitchFamily="34" charset="0"/>
              </a:rPr>
              <a:t>policy</a:t>
            </a:r>
            <a:endParaRPr lang="en-US" altLang="zh-CN" dirty="0">
              <a:latin typeface="Huawei Sans" panose="020C0503030203020204" pitchFamily="34" charset="0"/>
              <a:sym typeface="Wingdings" pitchFamily="2" charset="2"/>
            </a:endParaRPr>
          </a:p>
          <a:p>
            <a:pPr marL="0" indent="0">
              <a:lnSpc>
                <a:spcPct val="110000"/>
              </a:lnSpc>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7704416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Major MPLS TE Functions (1)</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1600" dirty="0" smtClean="0"/>
              <a:t>MPLS TE tunnels support explicit paths, which can include or exclude specific nodes as required.</a:t>
            </a:r>
            <a:endParaRPr lang="en-US" altLang="zh-CN" sz="1600" dirty="0" smtClean="0"/>
          </a:p>
          <a:p>
            <a:r>
              <a:rPr lang="en-US" sz="1600" dirty="0" smtClean="0"/>
              <a:t>Explicit paths include strict and loose explicit paths.</a:t>
            </a:r>
            <a:endParaRPr lang="en-US" altLang="zh-CN" sz="1600" dirty="0" smtClean="0"/>
          </a:p>
          <a:p>
            <a:endParaRPr lang="en-US" altLang="zh-CN" sz="1600" dirty="0"/>
          </a:p>
        </p:txBody>
      </p:sp>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7195" y="4240468"/>
            <a:ext cx="540000" cy="442800"/>
          </a:xfrm>
          <a:prstGeom prst="rect">
            <a:avLst/>
          </a:prstGeom>
        </p:spPr>
      </p:pic>
      <p:pic>
        <p:nvPicPr>
          <p:cNvPr id="96" name="图片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2478" y="4240468"/>
            <a:ext cx="540000" cy="442800"/>
          </a:xfrm>
          <a:prstGeom prst="rect">
            <a:avLst/>
          </a:prstGeom>
        </p:spPr>
      </p:pic>
      <p:pic>
        <p:nvPicPr>
          <p:cNvPr id="97" name="图片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7126" y="3229670"/>
            <a:ext cx="540000" cy="442800"/>
          </a:xfrm>
          <a:prstGeom prst="rect">
            <a:avLst/>
          </a:prstGeom>
        </p:spPr>
      </p:pic>
      <p:sp>
        <p:nvSpPr>
          <p:cNvPr id="100" name="圆角矩形 75"/>
          <p:cNvSpPr/>
          <p:nvPr/>
        </p:nvSpPr>
        <p:spPr>
          <a:xfrm>
            <a:off x="537248" y="2230026"/>
            <a:ext cx="5552152" cy="396000"/>
          </a:xfrm>
          <a:prstGeom prst="roundRect">
            <a:avLst>
              <a:gd name="adj" fmla="val 10604"/>
            </a:avLst>
          </a:prstGeom>
          <a:solidFill>
            <a:srgbClr val="56C4D2"/>
          </a:solidFill>
          <a:ln>
            <a:solidFill>
              <a:srgbClr val="30B5C5"/>
            </a:solidFill>
          </a:ln>
        </p:spPr>
        <p:txBody>
          <a:bodyPr wrap="square" lIns="0" tIns="0" rIns="0" bIns="0" rtlCol="0" anchor="ctr">
            <a:noAutofit/>
          </a:bodyPr>
          <a:lstStyle/>
          <a:p>
            <a:pPr algn="ctr" fontAlgn="ctr"/>
            <a:r>
              <a:rPr lang="en-US" sz="1600" dirty="0" smtClean="0">
                <a:solidFill>
                  <a:schemeClr val="bg1"/>
                </a:solidFill>
                <a:latin typeface="Huawei Sans" panose="020C0503030203020204" pitchFamily="34" charset="0"/>
              </a:rPr>
              <a:t>Loose explicit path</a:t>
            </a:r>
            <a:endParaRPr lang="en-US" sz="1600" dirty="0">
              <a:solidFill>
                <a:schemeClr val="bg1"/>
              </a:solidFill>
              <a:latin typeface="Huawei Sans" panose="020C0503030203020204" pitchFamily="34" charset="0"/>
            </a:endParaRPr>
          </a:p>
        </p:txBody>
      </p:sp>
      <p:sp>
        <p:nvSpPr>
          <p:cNvPr id="101" name="圆角矩形 75"/>
          <p:cNvSpPr/>
          <p:nvPr/>
        </p:nvSpPr>
        <p:spPr>
          <a:xfrm>
            <a:off x="537248" y="2668073"/>
            <a:ext cx="5552152" cy="331003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7" name="圆角矩形 75"/>
          <p:cNvSpPr/>
          <p:nvPr/>
        </p:nvSpPr>
        <p:spPr>
          <a:xfrm>
            <a:off x="6143942" y="2230026"/>
            <a:ext cx="5552152" cy="396000"/>
          </a:xfrm>
          <a:prstGeom prst="roundRect">
            <a:avLst>
              <a:gd name="adj" fmla="val 10604"/>
            </a:avLst>
          </a:prstGeom>
          <a:solidFill>
            <a:srgbClr val="56C4D2"/>
          </a:solidFill>
          <a:ln>
            <a:solidFill>
              <a:srgbClr val="30B5C5"/>
            </a:solidFill>
          </a:ln>
        </p:spPr>
        <p:txBody>
          <a:bodyPr wrap="square" lIns="0" tIns="0" rIns="0" bIns="0" rtlCol="0" anchor="ctr">
            <a:noAutofit/>
          </a:bodyPr>
          <a:lstStyle/>
          <a:p>
            <a:pPr algn="ctr" fontAlgn="ctr"/>
            <a:r>
              <a:rPr lang="en-US" sz="1600" dirty="0" smtClean="0">
                <a:solidFill>
                  <a:schemeClr val="bg1"/>
                </a:solidFill>
                <a:latin typeface="Huawei Sans" panose="020C0503030203020204" pitchFamily="34" charset="0"/>
              </a:rPr>
              <a:t>Strict explicit path</a:t>
            </a:r>
            <a:endParaRPr lang="en-US" sz="1600" dirty="0">
              <a:solidFill>
                <a:schemeClr val="bg1"/>
              </a:solidFill>
              <a:latin typeface="Huawei Sans" panose="020C0503030203020204" pitchFamily="34" charset="0"/>
            </a:endParaRPr>
          </a:p>
        </p:txBody>
      </p:sp>
      <p:sp>
        <p:nvSpPr>
          <p:cNvPr id="118" name="圆角矩形 75"/>
          <p:cNvSpPr/>
          <p:nvPr/>
        </p:nvSpPr>
        <p:spPr>
          <a:xfrm>
            <a:off x="6143941" y="2668072"/>
            <a:ext cx="5552152" cy="331003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37" name="图片 1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70694" y="3229670"/>
            <a:ext cx="540000" cy="442800"/>
          </a:xfrm>
          <a:prstGeom prst="rect">
            <a:avLst/>
          </a:prstGeom>
        </p:spPr>
      </p:pic>
      <p:pic>
        <p:nvPicPr>
          <p:cNvPr id="138" name="图片 1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4262" y="3235042"/>
            <a:ext cx="540000" cy="442800"/>
          </a:xfrm>
          <a:prstGeom prst="rect">
            <a:avLst/>
          </a:prstGeom>
        </p:spPr>
      </p:pic>
      <p:cxnSp>
        <p:nvCxnSpPr>
          <p:cNvPr id="140" name="直接连接符 139"/>
          <p:cNvCxnSpPr>
            <a:stCxn id="96" idx="1"/>
            <a:endCxn id="138" idx="2"/>
          </p:cNvCxnSpPr>
          <p:nvPr/>
        </p:nvCxnSpPr>
        <p:spPr bwMode="auto">
          <a:xfrm flipH="1" flipV="1">
            <a:off x="1464262" y="3677842"/>
            <a:ext cx="618216" cy="78402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3" name="直接连接符 142"/>
          <p:cNvCxnSpPr>
            <a:stCxn id="95" idx="1"/>
            <a:endCxn id="96" idx="3"/>
          </p:cNvCxnSpPr>
          <p:nvPr/>
        </p:nvCxnSpPr>
        <p:spPr bwMode="auto">
          <a:xfrm flipH="1">
            <a:off x="2622478" y="4461868"/>
            <a:ext cx="123471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6" name="直接连接符 145"/>
          <p:cNvCxnSpPr>
            <a:stCxn id="137" idx="1"/>
            <a:endCxn id="138" idx="3"/>
          </p:cNvCxnSpPr>
          <p:nvPr/>
        </p:nvCxnSpPr>
        <p:spPr bwMode="auto">
          <a:xfrm flipH="1">
            <a:off x="1734262" y="3451070"/>
            <a:ext cx="1236432" cy="537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9" name="直接连接符 148"/>
          <p:cNvCxnSpPr>
            <a:stCxn id="97" idx="1"/>
            <a:endCxn id="137" idx="3"/>
          </p:cNvCxnSpPr>
          <p:nvPr/>
        </p:nvCxnSpPr>
        <p:spPr bwMode="auto">
          <a:xfrm flipH="1">
            <a:off x="3510694" y="3451070"/>
            <a:ext cx="12364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3" name="直接连接符 152"/>
          <p:cNvCxnSpPr>
            <a:stCxn id="97" idx="2"/>
            <a:endCxn id="95" idx="3"/>
          </p:cNvCxnSpPr>
          <p:nvPr/>
        </p:nvCxnSpPr>
        <p:spPr bwMode="auto">
          <a:xfrm flipH="1">
            <a:off x="4397195" y="3672470"/>
            <a:ext cx="619931" cy="78939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39" name="直接箭头连接符 238"/>
          <p:cNvCxnSpPr>
            <a:cxnSpLocks/>
          </p:cNvCxnSpPr>
          <p:nvPr/>
        </p:nvCxnSpPr>
        <p:spPr bwMode="auto">
          <a:xfrm rot="4620000" flipV="1">
            <a:off x="1321653" y="3982785"/>
            <a:ext cx="635149" cy="30653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40" name="直接箭头连接符 239"/>
          <p:cNvCxnSpPr>
            <a:cxnSpLocks/>
          </p:cNvCxnSpPr>
          <p:nvPr/>
        </p:nvCxnSpPr>
        <p:spPr bwMode="auto">
          <a:xfrm rot="1560000" flipV="1">
            <a:off x="2879996" y="4464137"/>
            <a:ext cx="635149" cy="30653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41" name="直接箭头连接符 240"/>
          <p:cNvCxnSpPr>
            <a:cxnSpLocks/>
          </p:cNvCxnSpPr>
          <p:nvPr/>
        </p:nvCxnSpPr>
        <p:spPr bwMode="auto">
          <a:xfrm rot="20100000" flipV="1">
            <a:off x="4513121" y="3982784"/>
            <a:ext cx="635149" cy="30653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42" name="圆角矩形标注 241"/>
          <p:cNvSpPr/>
          <p:nvPr/>
        </p:nvSpPr>
        <p:spPr>
          <a:xfrm>
            <a:off x="3037947" y="2734692"/>
            <a:ext cx="840010" cy="341834"/>
          </a:xfrm>
          <a:prstGeom prst="wedgeRoundRectCallout">
            <a:avLst>
              <a:gd name="adj1" fmla="val -32784"/>
              <a:gd name="adj2" fmla="val 84210"/>
              <a:gd name="adj3" fmla="val 16667"/>
            </a:avLst>
          </a:prstGeom>
          <a:noFill/>
          <a:ln w="9525" cap="flat" cmpd="sng" algn="ctr">
            <a:solidFill>
              <a:srgbClr val="C7000B"/>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Excluded node</a:t>
            </a:r>
            <a:endParaRPr lang="en-US" sz="1200" dirty="0">
              <a:latin typeface="Huawei Sans" panose="020C0503030203020204" pitchFamily="34" charset="0"/>
            </a:endParaRPr>
          </a:p>
        </p:txBody>
      </p:sp>
      <p:sp>
        <p:nvSpPr>
          <p:cNvPr id="243" name="圆角矩形标注 242"/>
          <p:cNvSpPr/>
          <p:nvPr/>
        </p:nvSpPr>
        <p:spPr>
          <a:xfrm>
            <a:off x="4715259" y="4443381"/>
            <a:ext cx="827702" cy="391477"/>
          </a:xfrm>
          <a:prstGeom prst="wedgeRoundRectCallout">
            <a:avLst>
              <a:gd name="adj1" fmla="val -78232"/>
              <a:gd name="adj2" fmla="val 6756"/>
              <a:gd name="adj3" fmla="val 16667"/>
            </a:avLst>
          </a:prstGeom>
          <a:noFill/>
          <a:ln w="9525" cap="flat" cmpd="sng" algn="ctr">
            <a:solidFill>
              <a:srgbClr val="DD4654"/>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Included node</a:t>
            </a:r>
            <a:endParaRPr lang="en-US" sz="1200" b="0" dirty="0">
              <a:latin typeface="Huawei Sans" panose="020C0503030203020204" pitchFamily="34" charset="0"/>
            </a:endParaRPr>
          </a:p>
        </p:txBody>
      </p:sp>
      <p:cxnSp>
        <p:nvCxnSpPr>
          <p:cNvPr id="244" name="直接箭头连接符 243"/>
          <p:cNvCxnSpPr>
            <a:cxnSpLocks/>
          </p:cNvCxnSpPr>
          <p:nvPr/>
        </p:nvCxnSpPr>
        <p:spPr bwMode="auto">
          <a:xfrm rot="1560000" flipV="1">
            <a:off x="2034903" y="3201209"/>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45" name="直接箭头连接符 244"/>
          <p:cNvCxnSpPr>
            <a:cxnSpLocks/>
          </p:cNvCxnSpPr>
          <p:nvPr/>
        </p:nvCxnSpPr>
        <p:spPr bwMode="auto">
          <a:xfrm rot="1560000" flipV="1">
            <a:off x="3788648" y="3204226"/>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46" name="圆角矩形标注 245"/>
          <p:cNvSpPr/>
          <p:nvPr/>
        </p:nvSpPr>
        <p:spPr>
          <a:xfrm>
            <a:off x="1711574" y="2770077"/>
            <a:ext cx="993527" cy="371177"/>
          </a:xfrm>
          <a:prstGeom prst="wedgeRoundRectCallout">
            <a:avLst>
              <a:gd name="adj1" fmla="val -1475"/>
              <a:gd name="adj2" fmla="val 89374"/>
              <a:gd name="adj3" fmla="val 16667"/>
            </a:avLst>
          </a:prstGeom>
          <a:noFill/>
          <a:ln w="9525" cap="flat" cmpd="sng" algn="ctr">
            <a:solidFill>
              <a:srgbClr val="00B050"/>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Shortest path</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文本框 247"/>
          <p:cNvSpPr txBox="1"/>
          <p:nvPr/>
        </p:nvSpPr>
        <p:spPr>
          <a:xfrm>
            <a:off x="660769" y="4834858"/>
            <a:ext cx="5307770" cy="1064948"/>
          </a:xfrm>
          <a:prstGeom prst="rect">
            <a:avLst/>
          </a:prstGeom>
          <a:noFill/>
        </p:spPr>
        <p:txBody>
          <a:bodyPr wrap="square" rtlCol="0">
            <a:noAutofit/>
          </a:bodyPr>
          <a:lstStyle/>
          <a:p>
            <a:pPr fontAlgn="ct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altLang="zh-CN" sz="1600" dirty="0" smtClean="0"/>
              <a:t>In </a:t>
            </a:r>
            <a:r>
              <a:rPr lang="en-US" altLang="zh-CN" sz="1600" dirty="0"/>
              <a:t>loose mode, no specific path is </a:t>
            </a:r>
            <a:r>
              <a:rPr lang="en-US" altLang="zh-CN" sz="1600" dirty="0" smtClean="0"/>
              <a:t>specified, and only </a:t>
            </a:r>
            <a:r>
              <a:rPr lang="en-US" altLang="zh-CN" sz="1600" dirty="0"/>
              <a:t>the nodes to be included or excluded are specified on the tunnel path.</a:t>
            </a:r>
          </a:p>
          <a:p>
            <a:pPr marL="285750" indent="-285750" fontAlgn="ctr">
              <a:buFont typeface="Arial" panose="020B0604020202020204" pitchFamily="34" charset="0"/>
              <a:buChar char="•"/>
            </a:pP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圆角矩形标注 248"/>
          <p:cNvSpPr/>
          <p:nvPr/>
        </p:nvSpPr>
        <p:spPr>
          <a:xfrm>
            <a:off x="772076" y="4300881"/>
            <a:ext cx="925837" cy="372823"/>
          </a:xfrm>
          <a:prstGeom prst="wedgeRoundRectCallout">
            <a:avLst>
              <a:gd name="adj1" fmla="val 38031"/>
              <a:gd name="adj2" fmla="val -88771"/>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Tunnel path</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0" name="图片 2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7426" y="4464395"/>
            <a:ext cx="540000" cy="442800"/>
          </a:xfrm>
          <a:prstGeom prst="rect">
            <a:avLst/>
          </a:prstGeom>
        </p:spPr>
      </p:pic>
      <p:pic>
        <p:nvPicPr>
          <p:cNvPr id="251" name="图片 2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2709" y="4464395"/>
            <a:ext cx="540000" cy="442800"/>
          </a:xfrm>
          <a:prstGeom prst="rect">
            <a:avLst/>
          </a:prstGeom>
        </p:spPr>
      </p:pic>
      <p:pic>
        <p:nvPicPr>
          <p:cNvPr id="252" name="图片 2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77357" y="3453597"/>
            <a:ext cx="540000" cy="442800"/>
          </a:xfrm>
          <a:prstGeom prst="rect">
            <a:avLst/>
          </a:prstGeom>
        </p:spPr>
      </p:pic>
      <p:pic>
        <p:nvPicPr>
          <p:cNvPr id="253" name="图片 2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00925" y="3453597"/>
            <a:ext cx="540000" cy="442800"/>
          </a:xfrm>
          <a:prstGeom prst="rect">
            <a:avLst/>
          </a:prstGeom>
        </p:spPr>
      </p:pic>
      <p:pic>
        <p:nvPicPr>
          <p:cNvPr id="254" name="图片 2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4493" y="3458969"/>
            <a:ext cx="540000" cy="442800"/>
          </a:xfrm>
          <a:prstGeom prst="rect">
            <a:avLst/>
          </a:prstGeom>
        </p:spPr>
      </p:pic>
      <p:cxnSp>
        <p:nvCxnSpPr>
          <p:cNvPr id="255" name="直接连接符 254"/>
          <p:cNvCxnSpPr>
            <a:stCxn id="251" idx="1"/>
            <a:endCxn id="254" idx="2"/>
          </p:cNvCxnSpPr>
          <p:nvPr/>
        </p:nvCxnSpPr>
        <p:spPr bwMode="auto">
          <a:xfrm flipH="1" flipV="1">
            <a:off x="7194493" y="3901769"/>
            <a:ext cx="618216" cy="78402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6" name="直接连接符 255"/>
          <p:cNvCxnSpPr>
            <a:stCxn id="250" idx="1"/>
            <a:endCxn id="251" idx="3"/>
          </p:cNvCxnSpPr>
          <p:nvPr/>
        </p:nvCxnSpPr>
        <p:spPr bwMode="auto">
          <a:xfrm flipH="1">
            <a:off x="8352709" y="4685795"/>
            <a:ext cx="123471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7" name="直接连接符 256"/>
          <p:cNvCxnSpPr>
            <a:stCxn id="253" idx="1"/>
            <a:endCxn id="254" idx="3"/>
          </p:cNvCxnSpPr>
          <p:nvPr/>
        </p:nvCxnSpPr>
        <p:spPr bwMode="auto">
          <a:xfrm flipH="1">
            <a:off x="7464493" y="3674997"/>
            <a:ext cx="1236432" cy="537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8" name="直接连接符 257"/>
          <p:cNvCxnSpPr>
            <a:stCxn id="252" idx="1"/>
            <a:endCxn id="253" idx="3"/>
          </p:cNvCxnSpPr>
          <p:nvPr/>
        </p:nvCxnSpPr>
        <p:spPr bwMode="auto">
          <a:xfrm flipH="1">
            <a:off x="9240925" y="3674997"/>
            <a:ext cx="12364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9" name="直接连接符 258"/>
          <p:cNvCxnSpPr>
            <a:stCxn id="252" idx="2"/>
            <a:endCxn id="250" idx="3"/>
          </p:cNvCxnSpPr>
          <p:nvPr/>
        </p:nvCxnSpPr>
        <p:spPr bwMode="auto">
          <a:xfrm flipH="1">
            <a:off x="10127426" y="3896397"/>
            <a:ext cx="619931" cy="78939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60" name="直接箭头连接符 259"/>
          <p:cNvCxnSpPr>
            <a:cxnSpLocks/>
          </p:cNvCxnSpPr>
          <p:nvPr/>
        </p:nvCxnSpPr>
        <p:spPr bwMode="auto">
          <a:xfrm rot="4620000" flipV="1">
            <a:off x="7051884" y="4206712"/>
            <a:ext cx="635149" cy="30653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1" name="直接箭头连接符 260"/>
          <p:cNvCxnSpPr>
            <a:cxnSpLocks/>
          </p:cNvCxnSpPr>
          <p:nvPr/>
        </p:nvCxnSpPr>
        <p:spPr bwMode="auto">
          <a:xfrm rot="1560000" flipV="1">
            <a:off x="8610227" y="4688064"/>
            <a:ext cx="635149" cy="30653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2" name="直接箭头连接符 261"/>
          <p:cNvCxnSpPr>
            <a:cxnSpLocks/>
          </p:cNvCxnSpPr>
          <p:nvPr/>
        </p:nvCxnSpPr>
        <p:spPr bwMode="auto">
          <a:xfrm rot="20100000" flipV="1">
            <a:off x="10243352" y="4206711"/>
            <a:ext cx="635149" cy="30653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63" name="圆角矩形标注 262"/>
          <p:cNvSpPr/>
          <p:nvPr/>
        </p:nvSpPr>
        <p:spPr>
          <a:xfrm>
            <a:off x="6223069" y="2704982"/>
            <a:ext cx="1863656" cy="639687"/>
          </a:xfrm>
          <a:prstGeom prst="wedgeRoundRectCallout">
            <a:avLst>
              <a:gd name="adj1" fmla="val -8085"/>
              <a:gd name="adj2" fmla="val 63793"/>
              <a:gd name="adj3" fmla="val 16667"/>
            </a:avLst>
          </a:prstGeom>
          <a:noFill/>
          <a:ln w="9525" cap="flat" cmpd="sng" algn="ctr">
            <a:solidFill>
              <a:srgbClr val="DD4654"/>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Traffic can be transmitted along the yellow path only.</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5" name="直接箭头连接符 264"/>
          <p:cNvCxnSpPr>
            <a:cxnSpLocks/>
          </p:cNvCxnSpPr>
          <p:nvPr/>
        </p:nvCxnSpPr>
        <p:spPr bwMode="auto">
          <a:xfrm rot="1560000" flipV="1">
            <a:off x="7765134" y="3425136"/>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66" name="直接箭头连接符 265"/>
          <p:cNvCxnSpPr>
            <a:cxnSpLocks/>
          </p:cNvCxnSpPr>
          <p:nvPr/>
        </p:nvCxnSpPr>
        <p:spPr bwMode="auto">
          <a:xfrm rot="1560000" flipV="1">
            <a:off x="9518879" y="3428153"/>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67" name="圆角矩形标注 266"/>
          <p:cNvSpPr/>
          <p:nvPr/>
        </p:nvSpPr>
        <p:spPr>
          <a:xfrm>
            <a:off x="9635089" y="2905125"/>
            <a:ext cx="1036053" cy="371561"/>
          </a:xfrm>
          <a:prstGeom prst="wedgeRoundRectCallout">
            <a:avLst>
              <a:gd name="adj1" fmla="val -32900"/>
              <a:gd name="adj2" fmla="val 91956"/>
              <a:gd name="adj3" fmla="val 16667"/>
            </a:avLst>
          </a:prstGeom>
          <a:noFill/>
          <a:ln w="9525" cap="flat" cmpd="sng" algn="ctr">
            <a:solidFill>
              <a:srgbClr val="00B050"/>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Shortest path</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圆角矩形标注 267"/>
          <p:cNvSpPr/>
          <p:nvPr/>
        </p:nvSpPr>
        <p:spPr>
          <a:xfrm>
            <a:off x="6502307" y="4524809"/>
            <a:ext cx="925837" cy="382386"/>
          </a:xfrm>
          <a:prstGeom prst="wedgeRoundRectCallout">
            <a:avLst>
              <a:gd name="adj1" fmla="val 38031"/>
              <a:gd name="adj2" fmla="val -88771"/>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Tunnel path</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文本框 268"/>
          <p:cNvSpPr txBox="1"/>
          <p:nvPr/>
        </p:nvSpPr>
        <p:spPr>
          <a:xfrm>
            <a:off x="6266132" y="4894380"/>
            <a:ext cx="5307770" cy="1126462"/>
          </a:xfrm>
          <a:prstGeom prst="rect">
            <a:avLst/>
          </a:prstGeom>
          <a:noFill/>
        </p:spPr>
        <p:txBody>
          <a:bodyPr wrap="square" rtlCol="0">
            <a:noAutofit/>
          </a:bodyPr>
          <a:lstStyle/>
          <a:p>
            <a:pPr fontAlgn="ctr">
              <a:lnSpc>
                <a:spcPct val="140000"/>
              </a:lnSpc>
            </a:pP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Font typeface="Arial" panose="020B0604020202020204" pitchFamily="34" charset="0"/>
              <a:buChar char="•"/>
            </a:pPr>
            <a:r>
              <a:rPr lang="en-US" sz="1600" dirty="0" smtClean="0">
                <a:latin typeface="Huawei Sans" panose="020C0503030203020204" pitchFamily="34" charset="0"/>
              </a:rPr>
              <a:t>In strict mode, tunnel paths are fixed.</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0504837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1600" smtClean="0"/>
              <a:t>MPLS TE establishes CR-LSPs and directs traffic to these LSPs for transparent transmission. In this manner, network traffic is transmitted along specified paths, achieving traffic engineering. MPLS TE uses the information advertisement component, path computation component, and path establishment component to establish an E2E MPLS TE tunnel. Then, the traffic forwarding component directs service traffic to the tunnel to complete forwarding of service traffic.</a:t>
            </a:r>
            <a:endParaRPr lang="en-US" altLang="zh-CN" sz="1600" smtClean="0"/>
          </a:p>
          <a:p>
            <a:r>
              <a:rPr lang="en-US" sz="1600" smtClean="0"/>
              <a:t>MPLS TE supports multiple detection and protection mechanisms, such as TE FRR, CR-LSP backup, tunnel protection group, BFD for CR-LSP, and BFD for RSVP. If an MPLS TE tunnel fails or a node on the network is congested, the failure or congestion can be quickly detected and traffic can be switched to a backup path.</a:t>
            </a:r>
            <a:endParaRPr lang="en-US" altLang="zh-CN" sz="1600" smtClean="0">
              <a:sym typeface="Huawei Sans" panose="020C0503030203020204" pitchFamily="34" charset="0"/>
            </a:endParaRPr>
          </a:p>
          <a:p>
            <a:r>
              <a:rPr lang="en-US" sz="1600" smtClean="0"/>
              <a:t>This course describes the working principles, tunnel protection, fault detection, and some advanced features of MPLS TE, which lays a foundation for the subsequent study of segment routing.</a:t>
            </a:r>
            <a:endParaRPr lang="en-US" altLang="zh-CN" sz="1600" dirty="0"/>
          </a:p>
        </p:txBody>
      </p:sp>
    </p:spTree>
    <p:extLst>
      <p:ext uri="{BB962C8B-B14F-4D97-AF65-F5344CB8AC3E}">
        <p14:creationId xmlns:p14="http://schemas.microsoft.com/office/powerpoint/2010/main" val="316730140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50093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Major MPLS TE Functions (2)</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1800" dirty="0" smtClean="0"/>
              <a:t>MPLS TE supports resource reservation on LSPs to ensure E2E bandwidth.</a:t>
            </a:r>
            <a:endParaRPr lang="en-US" altLang="zh-CN" sz="1800" dirty="0" smtClean="0"/>
          </a:p>
          <a:p>
            <a:r>
              <a:rPr lang="en-US" sz="1800" dirty="0" smtClean="0"/>
              <a:t>MPLS TE supports path re-optimization for LSPs upon network resource changes.</a:t>
            </a:r>
            <a:endParaRPr lang="en-US" altLang="zh-CN" sz="1800" dirty="0" smtClean="0"/>
          </a:p>
          <a:p>
            <a:r>
              <a:rPr lang="en-US" sz="1800" dirty="0" smtClean="0"/>
              <a:t>MPLS TE supports automatic bandwidth adjustment for LSPs upon bandwidth changes.</a:t>
            </a:r>
            <a:endParaRPr lang="en-US" altLang="zh-CN" sz="1800" dirty="0" smtClean="0"/>
          </a:p>
          <a:p>
            <a:endParaRPr lang="en-US" altLang="zh-CN" sz="1800" dirty="0" smtClean="0"/>
          </a:p>
          <a:p>
            <a:endParaRPr lang="en-US" altLang="zh-CN" sz="1800" dirty="0"/>
          </a:p>
        </p:txBody>
      </p:sp>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938" y="4864388"/>
            <a:ext cx="540000" cy="442800"/>
          </a:xfrm>
          <a:prstGeom prst="rect">
            <a:avLst/>
          </a:prstGeom>
        </p:spPr>
      </p:pic>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4221" y="4864388"/>
            <a:ext cx="540000" cy="442800"/>
          </a:xfrm>
          <a:prstGeom prst="rect">
            <a:avLst/>
          </a:prstGeom>
        </p:spPr>
      </p:pic>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8869" y="3853590"/>
            <a:ext cx="540000" cy="442800"/>
          </a:xfrm>
          <a:prstGeom prst="rect">
            <a:avLst/>
          </a:prstGeom>
        </p:spPr>
      </p:pic>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2437" y="3853590"/>
            <a:ext cx="540000" cy="442800"/>
          </a:xfrm>
          <a:prstGeom prst="rect">
            <a:avLst/>
          </a:prstGeom>
        </p:spPr>
      </p:pic>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6005" y="3858962"/>
            <a:ext cx="540000" cy="442800"/>
          </a:xfrm>
          <a:prstGeom prst="rect">
            <a:avLst/>
          </a:prstGeom>
        </p:spPr>
      </p:pic>
      <p:cxnSp>
        <p:nvCxnSpPr>
          <p:cNvPr id="61" name="直接连接符 60"/>
          <p:cNvCxnSpPr>
            <a:stCxn id="55" idx="1"/>
            <a:endCxn id="60" idx="2"/>
          </p:cNvCxnSpPr>
          <p:nvPr/>
        </p:nvCxnSpPr>
        <p:spPr bwMode="auto">
          <a:xfrm flipH="1" flipV="1">
            <a:off x="1576005" y="4301762"/>
            <a:ext cx="618216" cy="78402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3" name="直接连接符 62"/>
          <p:cNvCxnSpPr>
            <a:stCxn id="54" idx="1"/>
            <a:endCxn id="55" idx="3"/>
          </p:cNvCxnSpPr>
          <p:nvPr/>
        </p:nvCxnSpPr>
        <p:spPr bwMode="auto">
          <a:xfrm flipH="1">
            <a:off x="2734221" y="5085788"/>
            <a:ext cx="123471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4" name="直接连接符 63"/>
          <p:cNvCxnSpPr>
            <a:stCxn id="58" idx="1"/>
            <a:endCxn id="60" idx="3"/>
          </p:cNvCxnSpPr>
          <p:nvPr/>
        </p:nvCxnSpPr>
        <p:spPr bwMode="auto">
          <a:xfrm flipH="1">
            <a:off x="1846005" y="4074990"/>
            <a:ext cx="1236432" cy="537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6" name="直接连接符 65"/>
          <p:cNvCxnSpPr>
            <a:stCxn id="57" idx="1"/>
            <a:endCxn id="58" idx="3"/>
          </p:cNvCxnSpPr>
          <p:nvPr/>
        </p:nvCxnSpPr>
        <p:spPr bwMode="auto">
          <a:xfrm flipH="1">
            <a:off x="3622437" y="4074990"/>
            <a:ext cx="12364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7" name="直接连接符 66"/>
          <p:cNvCxnSpPr>
            <a:stCxn id="57" idx="2"/>
            <a:endCxn id="54" idx="3"/>
          </p:cNvCxnSpPr>
          <p:nvPr/>
        </p:nvCxnSpPr>
        <p:spPr bwMode="auto">
          <a:xfrm flipH="1">
            <a:off x="4508938" y="4296390"/>
            <a:ext cx="619931" cy="789398"/>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74" name="圆角矩形标注 73"/>
          <p:cNvSpPr/>
          <p:nvPr/>
        </p:nvSpPr>
        <p:spPr>
          <a:xfrm>
            <a:off x="604581" y="3057158"/>
            <a:ext cx="1070538" cy="583614"/>
          </a:xfrm>
          <a:prstGeom prst="wedgeRoundRectCallout">
            <a:avLst>
              <a:gd name="adj1" fmla="val 37913"/>
              <a:gd name="adj2" fmla="val 79046"/>
              <a:gd name="adj3" fmla="val 16667"/>
            </a:avLst>
          </a:prstGeom>
          <a:noFill/>
          <a:ln w="9525" cap="flat" cmpd="sng" algn="ctr">
            <a:solidFill>
              <a:srgbClr val="FF0000"/>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100 Mbit/s bandwidth is required.</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箭头连接符 74"/>
          <p:cNvCxnSpPr>
            <a:cxnSpLocks/>
          </p:cNvCxnSpPr>
          <p:nvPr/>
        </p:nvCxnSpPr>
        <p:spPr bwMode="auto">
          <a:xfrm rot="1560000" flipV="1">
            <a:off x="2146646" y="3825129"/>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cxnSpLocks/>
          </p:cNvCxnSpPr>
          <p:nvPr/>
        </p:nvCxnSpPr>
        <p:spPr bwMode="auto">
          <a:xfrm rot="1560000" flipV="1">
            <a:off x="3900391" y="3828146"/>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78" name="圆角矩形标注 77"/>
          <p:cNvSpPr/>
          <p:nvPr/>
        </p:nvSpPr>
        <p:spPr>
          <a:xfrm>
            <a:off x="3930876" y="3129194"/>
            <a:ext cx="1112268" cy="578714"/>
          </a:xfrm>
          <a:prstGeom prst="wedgeRoundRectCallout">
            <a:avLst>
              <a:gd name="adj1" fmla="val -32900"/>
              <a:gd name="adj2" fmla="val 91956"/>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100 Mbit/s bandwidth is reserved.</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角矩形标注 83"/>
          <p:cNvSpPr/>
          <p:nvPr/>
        </p:nvSpPr>
        <p:spPr>
          <a:xfrm>
            <a:off x="1945442" y="3146120"/>
            <a:ext cx="1069575" cy="600641"/>
          </a:xfrm>
          <a:prstGeom prst="wedgeRoundRectCallout">
            <a:avLst>
              <a:gd name="adj1" fmla="val -6679"/>
              <a:gd name="adj2" fmla="val 81903"/>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100 Mbit/s bandwidth is reserved.</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a:extLst>
              <a:ext uri="{FF2B5EF4-FFF2-40B4-BE49-F238E27FC236}">
                <a16:creationId xmlns:a16="http://schemas.microsoft.com/office/drawing/2014/main" xmlns="" id="{E43D2C6D-7DCE-4C0E-A07D-6C5514170376}"/>
              </a:ext>
            </a:extLst>
          </p:cNvPr>
          <p:cNvSpPr txBox="1"/>
          <p:nvPr/>
        </p:nvSpPr>
        <p:spPr>
          <a:xfrm>
            <a:off x="2103228" y="4102562"/>
            <a:ext cx="709127" cy="307777"/>
          </a:xfrm>
          <a:prstGeom prst="rect">
            <a:avLst/>
          </a:prstGeom>
          <a:noFill/>
        </p:spPr>
        <p:txBody>
          <a:bodyPr wrap="square" rtlCol="0">
            <a:noAutofit/>
          </a:bodyPr>
          <a:lstStyle/>
          <a:p>
            <a:pPr fontAlgn="ctr"/>
            <a:r>
              <a:rPr lang="en-US" sz="1400" dirty="0" smtClean="0">
                <a:latin typeface="Huawei Sans" panose="020C0503030203020204" pitchFamily="34" charset="0"/>
              </a:rPr>
              <a:t>150 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a:extLst>
              <a:ext uri="{FF2B5EF4-FFF2-40B4-BE49-F238E27FC236}">
                <a16:creationId xmlns:a16="http://schemas.microsoft.com/office/drawing/2014/main" xmlns="" id="{E43D2C6D-7DCE-4C0E-A07D-6C5514170376}"/>
              </a:ext>
            </a:extLst>
          </p:cNvPr>
          <p:cNvSpPr txBox="1"/>
          <p:nvPr/>
        </p:nvSpPr>
        <p:spPr>
          <a:xfrm>
            <a:off x="3865341" y="4101073"/>
            <a:ext cx="705247" cy="307777"/>
          </a:xfrm>
          <a:prstGeom prst="rect">
            <a:avLst/>
          </a:prstGeom>
          <a:noFill/>
        </p:spPr>
        <p:txBody>
          <a:bodyPr wrap="square" rtlCol="0">
            <a:noAutofit/>
          </a:bodyPr>
          <a:lstStyle/>
          <a:p>
            <a:pPr fontAlgn="ctr"/>
            <a:r>
              <a:rPr lang="en-US" sz="1400" dirty="0" smtClean="0">
                <a:latin typeface="Huawei Sans" panose="020C0503030203020204" pitchFamily="34" charset="0"/>
              </a:rPr>
              <a:t>150 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a:extLst>
              <a:ext uri="{FF2B5EF4-FFF2-40B4-BE49-F238E27FC236}">
                <a16:creationId xmlns:a16="http://schemas.microsoft.com/office/drawing/2014/main" xmlns="" id="{E43D2C6D-7DCE-4C0E-A07D-6C5514170376}"/>
              </a:ext>
            </a:extLst>
          </p:cNvPr>
          <p:cNvSpPr txBox="1"/>
          <p:nvPr/>
        </p:nvSpPr>
        <p:spPr>
          <a:xfrm>
            <a:off x="3015017" y="4756889"/>
            <a:ext cx="850323" cy="307777"/>
          </a:xfrm>
          <a:prstGeom prst="rect">
            <a:avLst/>
          </a:prstGeom>
          <a:noFill/>
        </p:spPr>
        <p:txBody>
          <a:bodyPr wrap="square" rtlCol="0">
            <a:noAutofit/>
          </a:bodyPr>
          <a:lstStyle/>
          <a:p>
            <a:pPr fontAlgn="ctr"/>
            <a:r>
              <a:rPr lang="en-US" sz="1400" dirty="0" smtClean="0">
                <a:latin typeface="Huawei Sans" panose="020C0503030203020204" pitchFamily="34" charset="0"/>
              </a:rPr>
              <a:t>300 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Right Arrow 157"/>
          <p:cNvSpPr/>
          <p:nvPr/>
        </p:nvSpPr>
        <p:spPr>
          <a:xfrm>
            <a:off x="5814753" y="430176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1" name="图片 1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36646" y="4864388"/>
            <a:ext cx="540000" cy="442800"/>
          </a:xfrm>
          <a:prstGeom prst="rect">
            <a:avLst/>
          </a:prstGeom>
        </p:spPr>
      </p:pic>
      <p:pic>
        <p:nvPicPr>
          <p:cNvPr id="112" name="图片 1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61929" y="4864388"/>
            <a:ext cx="540000" cy="442800"/>
          </a:xfrm>
          <a:prstGeom prst="rect">
            <a:avLst/>
          </a:prstGeom>
        </p:spPr>
      </p:pic>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26577" y="3853590"/>
            <a:ext cx="540000" cy="442800"/>
          </a:xfrm>
          <a:prstGeom prst="rect">
            <a:avLst/>
          </a:prstGeom>
        </p:spPr>
      </p:pic>
      <p:pic>
        <p:nvPicPr>
          <p:cNvPr id="115" name="图片 1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0145" y="3853590"/>
            <a:ext cx="540000" cy="442800"/>
          </a:xfrm>
          <a:prstGeom prst="rect">
            <a:avLst/>
          </a:prstGeom>
        </p:spPr>
      </p:pic>
      <p:pic>
        <p:nvPicPr>
          <p:cNvPr id="117" name="图片 1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73713" y="3858962"/>
            <a:ext cx="540000" cy="442800"/>
          </a:xfrm>
          <a:prstGeom prst="rect">
            <a:avLst/>
          </a:prstGeom>
        </p:spPr>
      </p:pic>
      <p:cxnSp>
        <p:nvCxnSpPr>
          <p:cNvPr id="118" name="直接连接符 117"/>
          <p:cNvCxnSpPr>
            <a:stCxn id="112" idx="1"/>
            <a:endCxn id="117" idx="2"/>
          </p:cNvCxnSpPr>
          <p:nvPr/>
        </p:nvCxnSpPr>
        <p:spPr bwMode="auto">
          <a:xfrm flipH="1" flipV="1">
            <a:off x="7243713" y="4301762"/>
            <a:ext cx="618216" cy="78402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9" name="直接连接符 118"/>
          <p:cNvCxnSpPr>
            <a:stCxn id="101" idx="1"/>
            <a:endCxn id="112" idx="3"/>
          </p:cNvCxnSpPr>
          <p:nvPr/>
        </p:nvCxnSpPr>
        <p:spPr bwMode="auto">
          <a:xfrm flipH="1">
            <a:off x="8401929" y="5085788"/>
            <a:ext cx="123471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0" name="直接连接符 119"/>
          <p:cNvCxnSpPr>
            <a:stCxn id="115" idx="1"/>
            <a:endCxn id="117" idx="3"/>
          </p:cNvCxnSpPr>
          <p:nvPr/>
        </p:nvCxnSpPr>
        <p:spPr bwMode="auto">
          <a:xfrm flipH="1">
            <a:off x="7513713" y="4074990"/>
            <a:ext cx="1236432" cy="537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1" name="直接连接符 120"/>
          <p:cNvCxnSpPr>
            <a:stCxn id="114" idx="1"/>
            <a:endCxn id="115" idx="3"/>
          </p:cNvCxnSpPr>
          <p:nvPr/>
        </p:nvCxnSpPr>
        <p:spPr bwMode="auto">
          <a:xfrm flipH="1">
            <a:off x="9290145" y="4074990"/>
            <a:ext cx="12364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2" name="直接连接符 121"/>
          <p:cNvCxnSpPr>
            <a:stCxn id="114" idx="2"/>
            <a:endCxn id="101" idx="3"/>
          </p:cNvCxnSpPr>
          <p:nvPr/>
        </p:nvCxnSpPr>
        <p:spPr bwMode="auto">
          <a:xfrm flipH="1">
            <a:off x="10176646" y="4296390"/>
            <a:ext cx="619931" cy="789398"/>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23" name="圆角矩形标注 122"/>
          <p:cNvSpPr/>
          <p:nvPr/>
        </p:nvSpPr>
        <p:spPr>
          <a:xfrm>
            <a:off x="6730113" y="2729233"/>
            <a:ext cx="1040824" cy="726182"/>
          </a:xfrm>
          <a:prstGeom prst="wedgeRoundRectCallout">
            <a:avLst>
              <a:gd name="adj1" fmla="val 7046"/>
              <a:gd name="adj2" fmla="val 94537"/>
              <a:gd name="adj3" fmla="val 16667"/>
            </a:avLst>
          </a:prstGeom>
          <a:noFill/>
          <a:ln w="9525" cap="flat" cmpd="sng" algn="ctr">
            <a:solidFill>
              <a:srgbClr val="C7000B"/>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200 Mbit/s bandwidth is required.</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a:extLst>
              <a:ext uri="{FF2B5EF4-FFF2-40B4-BE49-F238E27FC236}">
                <a16:creationId xmlns:a16="http://schemas.microsoft.com/office/drawing/2014/main" xmlns="" id="{E43D2C6D-7DCE-4C0E-A07D-6C5514170376}"/>
              </a:ext>
            </a:extLst>
          </p:cNvPr>
          <p:cNvSpPr txBox="1"/>
          <p:nvPr/>
        </p:nvSpPr>
        <p:spPr>
          <a:xfrm>
            <a:off x="7770936" y="4102562"/>
            <a:ext cx="862351" cy="307777"/>
          </a:xfrm>
          <a:prstGeom prst="rect">
            <a:avLst/>
          </a:prstGeom>
          <a:noFill/>
        </p:spPr>
        <p:txBody>
          <a:bodyPr wrap="square" rtlCol="0">
            <a:noAutofit/>
          </a:bodyPr>
          <a:lstStyle/>
          <a:p>
            <a:pPr fontAlgn="ctr"/>
            <a:r>
              <a:rPr lang="en-US" sz="1400" dirty="0" smtClean="0">
                <a:latin typeface="Huawei Sans" panose="020C0503030203020204" pitchFamily="34" charset="0"/>
              </a:rPr>
              <a:t>150 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a:extLst>
              <a:ext uri="{FF2B5EF4-FFF2-40B4-BE49-F238E27FC236}">
                <a16:creationId xmlns:a16="http://schemas.microsoft.com/office/drawing/2014/main" xmlns="" id="{E43D2C6D-7DCE-4C0E-A07D-6C5514170376}"/>
              </a:ext>
            </a:extLst>
          </p:cNvPr>
          <p:cNvSpPr txBox="1"/>
          <p:nvPr/>
        </p:nvSpPr>
        <p:spPr>
          <a:xfrm>
            <a:off x="9533049" y="4101073"/>
            <a:ext cx="733391" cy="307777"/>
          </a:xfrm>
          <a:prstGeom prst="rect">
            <a:avLst/>
          </a:prstGeom>
          <a:noFill/>
        </p:spPr>
        <p:txBody>
          <a:bodyPr wrap="square" rtlCol="0">
            <a:noAutofit/>
          </a:bodyPr>
          <a:lstStyle/>
          <a:p>
            <a:pPr fontAlgn="ctr"/>
            <a:r>
              <a:rPr lang="en-US" sz="1400" dirty="0" smtClean="0">
                <a:latin typeface="Huawei Sans" panose="020C0503030203020204" pitchFamily="34" charset="0"/>
              </a:rPr>
              <a:t>150 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a:extLst>
              <a:ext uri="{FF2B5EF4-FFF2-40B4-BE49-F238E27FC236}">
                <a16:creationId xmlns:a16="http://schemas.microsoft.com/office/drawing/2014/main" xmlns="" id="{E43D2C6D-7DCE-4C0E-A07D-6C5514170376}"/>
              </a:ext>
            </a:extLst>
          </p:cNvPr>
          <p:cNvSpPr txBox="1"/>
          <p:nvPr/>
        </p:nvSpPr>
        <p:spPr>
          <a:xfrm>
            <a:off x="8682725" y="4756889"/>
            <a:ext cx="760951" cy="307777"/>
          </a:xfrm>
          <a:prstGeom prst="rect">
            <a:avLst/>
          </a:prstGeom>
          <a:noFill/>
        </p:spPr>
        <p:txBody>
          <a:bodyPr wrap="square" rtlCol="0">
            <a:noAutofit/>
          </a:bodyPr>
          <a:lstStyle/>
          <a:p>
            <a:pPr fontAlgn="ctr"/>
            <a:r>
              <a:rPr lang="en-US" sz="1400" dirty="0" smtClean="0">
                <a:latin typeface="Huawei Sans" panose="020C0503030203020204" pitchFamily="34" charset="0"/>
              </a:rPr>
              <a:t>300 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1" name="直接箭头连接符 130"/>
          <p:cNvCxnSpPr>
            <a:cxnSpLocks/>
          </p:cNvCxnSpPr>
          <p:nvPr/>
        </p:nvCxnSpPr>
        <p:spPr bwMode="auto">
          <a:xfrm rot="4620000" flipV="1">
            <a:off x="7109994" y="4590160"/>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直接箭头连接符 131"/>
          <p:cNvCxnSpPr>
            <a:cxnSpLocks/>
          </p:cNvCxnSpPr>
          <p:nvPr/>
        </p:nvCxnSpPr>
        <p:spPr bwMode="auto">
          <a:xfrm rot="1560000" flipV="1">
            <a:off x="8668337" y="5071512"/>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直接箭头连接符 132"/>
          <p:cNvCxnSpPr>
            <a:cxnSpLocks/>
          </p:cNvCxnSpPr>
          <p:nvPr/>
        </p:nvCxnSpPr>
        <p:spPr bwMode="auto">
          <a:xfrm rot="20100000" flipV="1">
            <a:off x="10301462" y="4590159"/>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34" name="圆角矩形标注 133"/>
          <p:cNvSpPr/>
          <p:nvPr/>
        </p:nvSpPr>
        <p:spPr>
          <a:xfrm>
            <a:off x="6785003" y="5183994"/>
            <a:ext cx="1035362" cy="543024"/>
          </a:xfrm>
          <a:prstGeom prst="wedgeRoundRectCallout">
            <a:avLst>
              <a:gd name="adj1" fmla="val -931"/>
              <a:gd name="adj2" fmla="val -109046"/>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200 Mbit/s bandwidth is reserved.</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圆角矩形标注 134"/>
          <p:cNvSpPr/>
          <p:nvPr/>
        </p:nvSpPr>
        <p:spPr>
          <a:xfrm>
            <a:off x="8484892" y="5537922"/>
            <a:ext cx="1113654" cy="589953"/>
          </a:xfrm>
          <a:prstGeom prst="wedgeRoundRectCallout">
            <a:avLst>
              <a:gd name="adj1" fmla="val -7620"/>
              <a:gd name="adj2" fmla="val -90003"/>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200 Mbit/s bandwidth is reserved.</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圆角矩形标注 135"/>
          <p:cNvSpPr/>
          <p:nvPr/>
        </p:nvSpPr>
        <p:spPr>
          <a:xfrm>
            <a:off x="10446646" y="5146201"/>
            <a:ext cx="1017932" cy="549749"/>
          </a:xfrm>
          <a:prstGeom prst="wedgeRoundRectCallout">
            <a:avLst>
              <a:gd name="adj1" fmla="val -34751"/>
              <a:gd name="adj2" fmla="val -104532"/>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200 Mbit/s bandwidth is reserved.</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标注 42"/>
          <p:cNvSpPr/>
          <p:nvPr/>
        </p:nvSpPr>
        <p:spPr>
          <a:xfrm>
            <a:off x="9327953" y="3152776"/>
            <a:ext cx="1198624" cy="602419"/>
          </a:xfrm>
          <a:prstGeom prst="wedgeRoundRectCallout">
            <a:avLst>
              <a:gd name="adj1" fmla="val 17140"/>
              <a:gd name="adj2" fmla="val 95822"/>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The link bandwidth is insufficient.</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416203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Major MPLS TE Functions (3)</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r>
              <a:rPr lang="en-US" altLang="zh-CN" sz="1800" dirty="0" smtClean="0"/>
              <a:t>MPLS TE supports the configuration of tunnel priorities. In the scenario where a low-priority tunnel has been established over a path and a higher-priority tunnel is to be established over the same path, if the bandwidth resources of the path are insufficient, the higher-priority tunnel can preempt resources of the low-priority tunnel.</a:t>
            </a:r>
          </a:p>
          <a:p>
            <a:endParaRPr lang="en-US" altLang="zh-CN" sz="1800" dirty="0" smtClean="0"/>
          </a:p>
          <a:p>
            <a:endParaRPr lang="en-US" altLang="zh-CN" sz="1800" dirty="0" smtClean="0"/>
          </a:p>
          <a:p>
            <a:endParaRPr lang="en-US" altLang="zh-CN" sz="1800" dirty="0"/>
          </a:p>
        </p:txBody>
      </p:sp>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9307" y="4770693"/>
            <a:ext cx="540000" cy="442800"/>
          </a:xfrm>
          <a:prstGeom prst="rect">
            <a:avLst/>
          </a:prstGeom>
        </p:spPr>
      </p:pic>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4590" y="4770693"/>
            <a:ext cx="540000" cy="442800"/>
          </a:xfrm>
          <a:prstGeom prst="rect">
            <a:avLst/>
          </a:prstGeom>
        </p:spPr>
      </p:pic>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9238" y="3759895"/>
            <a:ext cx="540000" cy="442800"/>
          </a:xfrm>
          <a:prstGeom prst="rect">
            <a:avLst/>
          </a:prstGeom>
        </p:spPr>
      </p:pic>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32806" y="3759895"/>
            <a:ext cx="540000" cy="442800"/>
          </a:xfrm>
          <a:prstGeom prst="rect">
            <a:avLst/>
          </a:prstGeom>
        </p:spPr>
      </p:pic>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6374" y="3765267"/>
            <a:ext cx="540000" cy="442800"/>
          </a:xfrm>
          <a:prstGeom prst="rect">
            <a:avLst/>
          </a:prstGeom>
        </p:spPr>
      </p:pic>
      <p:cxnSp>
        <p:nvCxnSpPr>
          <p:cNvPr id="61" name="直接连接符 60"/>
          <p:cNvCxnSpPr>
            <a:stCxn id="55" idx="1"/>
            <a:endCxn id="60" idx="2"/>
          </p:cNvCxnSpPr>
          <p:nvPr/>
        </p:nvCxnSpPr>
        <p:spPr bwMode="auto">
          <a:xfrm flipH="1" flipV="1">
            <a:off x="1426374" y="4208067"/>
            <a:ext cx="618216" cy="78402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3" name="直接连接符 62"/>
          <p:cNvCxnSpPr>
            <a:stCxn id="54" idx="1"/>
            <a:endCxn id="55" idx="3"/>
          </p:cNvCxnSpPr>
          <p:nvPr/>
        </p:nvCxnSpPr>
        <p:spPr bwMode="auto">
          <a:xfrm flipH="1">
            <a:off x="2584590" y="4992093"/>
            <a:ext cx="123471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4" name="直接连接符 63"/>
          <p:cNvCxnSpPr>
            <a:stCxn id="58" idx="1"/>
            <a:endCxn id="60" idx="3"/>
          </p:cNvCxnSpPr>
          <p:nvPr/>
        </p:nvCxnSpPr>
        <p:spPr bwMode="auto">
          <a:xfrm flipH="1">
            <a:off x="1696374" y="3981295"/>
            <a:ext cx="1236432" cy="537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6" name="直接连接符 65"/>
          <p:cNvCxnSpPr>
            <a:stCxn id="57" idx="1"/>
            <a:endCxn id="58" idx="3"/>
          </p:cNvCxnSpPr>
          <p:nvPr/>
        </p:nvCxnSpPr>
        <p:spPr bwMode="auto">
          <a:xfrm flipH="1">
            <a:off x="3472806" y="3981295"/>
            <a:ext cx="12364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7" name="直接连接符 66"/>
          <p:cNvCxnSpPr>
            <a:stCxn id="57" idx="2"/>
            <a:endCxn id="54" idx="3"/>
          </p:cNvCxnSpPr>
          <p:nvPr/>
        </p:nvCxnSpPr>
        <p:spPr bwMode="auto">
          <a:xfrm flipH="1">
            <a:off x="4359307" y="4202695"/>
            <a:ext cx="619931" cy="78939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5" name="直接箭头连接符 74"/>
          <p:cNvCxnSpPr>
            <a:cxnSpLocks/>
          </p:cNvCxnSpPr>
          <p:nvPr/>
        </p:nvCxnSpPr>
        <p:spPr bwMode="auto">
          <a:xfrm rot="1560000" flipV="1">
            <a:off x="1997015" y="3731434"/>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cxnSpLocks/>
          </p:cNvCxnSpPr>
          <p:nvPr/>
        </p:nvCxnSpPr>
        <p:spPr bwMode="auto">
          <a:xfrm rot="1560000" flipV="1">
            <a:off x="3750760" y="3734451"/>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84" name="圆角矩形标注 83"/>
          <p:cNvSpPr/>
          <p:nvPr/>
        </p:nvSpPr>
        <p:spPr>
          <a:xfrm>
            <a:off x="1576735" y="3048000"/>
            <a:ext cx="2360563" cy="589794"/>
          </a:xfrm>
          <a:prstGeom prst="wedgeRoundRectCallout">
            <a:avLst>
              <a:gd name="adj1" fmla="val -6679"/>
              <a:gd name="adj2" fmla="val 81903"/>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r>
              <a:rPr lang="en-US" altLang="zh-CN" sz="1200" dirty="0">
                <a:latin typeface="Huawei Sans" panose="020C0503030203020204" pitchFamily="34" charset="0"/>
              </a:rPr>
              <a:t>Bandwidth is reserved on the path to set up a tunnel for low-priority services.</a:t>
            </a:r>
          </a:p>
        </p:txBody>
      </p:sp>
      <p:sp>
        <p:nvSpPr>
          <p:cNvPr id="100" name="Right Arrow 157"/>
          <p:cNvSpPr/>
          <p:nvPr/>
        </p:nvSpPr>
        <p:spPr>
          <a:xfrm>
            <a:off x="5741104" y="4223159"/>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1" name="图片 1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4959" y="4770693"/>
            <a:ext cx="540000" cy="442800"/>
          </a:xfrm>
          <a:prstGeom prst="rect">
            <a:avLst/>
          </a:prstGeom>
        </p:spPr>
      </p:pic>
      <p:pic>
        <p:nvPicPr>
          <p:cNvPr id="112" name="图片 1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0242" y="4770693"/>
            <a:ext cx="540000" cy="442800"/>
          </a:xfrm>
          <a:prstGeom prst="rect">
            <a:avLst/>
          </a:prstGeom>
        </p:spPr>
      </p:pic>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4890" y="3759895"/>
            <a:ext cx="540000" cy="442800"/>
          </a:xfrm>
          <a:prstGeom prst="rect">
            <a:avLst/>
          </a:prstGeom>
        </p:spPr>
      </p:pic>
      <p:pic>
        <p:nvPicPr>
          <p:cNvPr id="115" name="图片 1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8458" y="3759895"/>
            <a:ext cx="540000" cy="442800"/>
          </a:xfrm>
          <a:prstGeom prst="rect">
            <a:avLst/>
          </a:prstGeom>
        </p:spPr>
      </p:pic>
      <p:pic>
        <p:nvPicPr>
          <p:cNvPr id="117" name="图片 1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82026" y="3765267"/>
            <a:ext cx="540000" cy="442800"/>
          </a:xfrm>
          <a:prstGeom prst="rect">
            <a:avLst/>
          </a:prstGeom>
        </p:spPr>
      </p:pic>
      <p:cxnSp>
        <p:nvCxnSpPr>
          <p:cNvPr id="118" name="直接连接符 117"/>
          <p:cNvCxnSpPr>
            <a:stCxn id="112" idx="1"/>
            <a:endCxn id="117" idx="2"/>
          </p:cNvCxnSpPr>
          <p:nvPr/>
        </p:nvCxnSpPr>
        <p:spPr bwMode="auto">
          <a:xfrm flipH="1" flipV="1">
            <a:off x="7252026" y="4208067"/>
            <a:ext cx="618216" cy="78402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9" name="直接连接符 118"/>
          <p:cNvCxnSpPr>
            <a:stCxn id="101" idx="1"/>
            <a:endCxn id="112" idx="3"/>
          </p:cNvCxnSpPr>
          <p:nvPr/>
        </p:nvCxnSpPr>
        <p:spPr bwMode="auto">
          <a:xfrm flipH="1">
            <a:off x="8410242" y="4992093"/>
            <a:ext cx="123471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0" name="直接连接符 119"/>
          <p:cNvCxnSpPr>
            <a:stCxn id="115" idx="1"/>
            <a:endCxn id="117" idx="3"/>
          </p:cNvCxnSpPr>
          <p:nvPr/>
        </p:nvCxnSpPr>
        <p:spPr bwMode="auto">
          <a:xfrm flipH="1">
            <a:off x="7522026" y="3981295"/>
            <a:ext cx="1236432" cy="537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1" name="直接连接符 120"/>
          <p:cNvCxnSpPr>
            <a:stCxn id="114" idx="1"/>
            <a:endCxn id="115" idx="3"/>
          </p:cNvCxnSpPr>
          <p:nvPr/>
        </p:nvCxnSpPr>
        <p:spPr bwMode="auto">
          <a:xfrm flipH="1">
            <a:off x="9298458" y="3981295"/>
            <a:ext cx="123643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2" name="直接连接符 121"/>
          <p:cNvCxnSpPr>
            <a:stCxn id="114" idx="2"/>
            <a:endCxn id="101" idx="3"/>
          </p:cNvCxnSpPr>
          <p:nvPr/>
        </p:nvCxnSpPr>
        <p:spPr bwMode="auto">
          <a:xfrm flipH="1">
            <a:off x="10184959" y="4202695"/>
            <a:ext cx="619931" cy="78939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1" name="直接箭头连接符 130"/>
          <p:cNvCxnSpPr>
            <a:cxnSpLocks/>
          </p:cNvCxnSpPr>
          <p:nvPr/>
        </p:nvCxnSpPr>
        <p:spPr bwMode="auto">
          <a:xfrm rot="4620000" flipV="1">
            <a:off x="7118307" y="4496465"/>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直接箭头连接符 131"/>
          <p:cNvCxnSpPr>
            <a:cxnSpLocks/>
          </p:cNvCxnSpPr>
          <p:nvPr/>
        </p:nvCxnSpPr>
        <p:spPr bwMode="auto">
          <a:xfrm rot="1560000" flipV="1">
            <a:off x="8676650" y="4977817"/>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直接箭头连接符 132"/>
          <p:cNvCxnSpPr>
            <a:cxnSpLocks/>
          </p:cNvCxnSpPr>
          <p:nvPr/>
        </p:nvCxnSpPr>
        <p:spPr bwMode="auto">
          <a:xfrm rot="20100000" flipV="1">
            <a:off x="10309775" y="4496464"/>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34" name="圆角矩形标注 133"/>
          <p:cNvSpPr/>
          <p:nvPr/>
        </p:nvSpPr>
        <p:spPr>
          <a:xfrm>
            <a:off x="6519553" y="5090299"/>
            <a:ext cx="1309125" cy="538975"/>
          </a:xfrm>
          <a:prstGeom prst="wedgeRoundRectCallout">
            <a:avLst>
              <a:gd name="adj1" fmla="val 18648"/>
              <a:gd name="adj2" fmla="val -117173"/>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Rerouting of low-priority services</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p:cNvCxnSpPr>
            <a:cxnSpLocks/>
          </p:cNvCxnSpPr>
          <p:nvPr/>
        </p:nvCxnSpPr>
        <p:spPr bwMode="auto">
          <a:xfrm rot="1560000" flipV="1">
            <a:off x="7850812" y="3693562"/>
            <a:ext cx="635149" cy="30653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a:cxnSpLocks/>
          </p:cNvCxnSpPr>
          <p:nvPr/>
        </p:nvCxnSpPr>
        <p:spPr bwMode="auto">
          <a:xfrm rot="1560000" flipV="1">
            <a:off x="9604557" y="3696579"/>
            <a:ext cx="635149" cy="30653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5" name="圆角矩形标注 44"/>
          <p:cNvSpPr/>
          <p:nvPr/>
        </p:nvSpPr>
        <p:spPr>
          <a:xfrm>
            <a:off x="7444524" y="3048001"/>
            <a:ext cx="1853934" cy="583198"/>
          </a:xfrm>
          <a:prstGeom prst="wedgeRoundRectCallout">
            <a:avLst>
              <a:gd name="adj1" fmla="val -6679"/>
              <a:gd name="adj2" fmla="val 81903"/>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Resource preemption by high-priority services</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972262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Major MPLS TE Functions (4)</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1600" smtClean="0"/>
              <a:t>MPLS TE supports setup of E2E CR-LSPs.</a:t>
            </a:r>
            <a:endParaRPr lang="en-US" altLang="zh-CN" sz="1600" smtClean="0"/>
          </a:p>
          <a:p>
            <a:r>
              <a:rPr lang="en-US" altLang="zh-CN" sz="1600" smtClean="0"/>
              <a:t>MPLS TE supports setup of a backup path in advance. The ingress and egress of the backup path are the same as those of the primary path. When the primary path fails, traffic can be switched to the backup path for forwarding, implementing E2E protection for the primary path.</a:t>
            </a:r>
          </a:p>
          <a:p>
            <a:r>
              <a:rPr lang="en-US" altLang="zh-CN" sz="1600" smtClean="0"/>
              <a:t>MPLS TE supports local protection. If a link or node on the primary path fails, fast local traffic switching can be triggered. Traffic is switched to the backup path after the tunnel ingress detects the failure.</a:t>
            </a:r>
          </a:p>
          <a:p>
            <a:endParaRPr lang="en-US" altLang="zh-CN" sz="1600" dirty="0"/>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5532" y="5225742"/>
            <a:ext cx="540000" cy="442800"/>
          </a:xfrm>
          <a:prstGeom prst="rect">
            <a:avLst/>
          </a:prstGeom>
        </p:spPr>
      </p:pic>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9583" y="3750883"/>
            <a:ext cx="540000" cy="442800"/>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5532" y="3747367"/>
            <a:ext cx="540000" cy="442800"/>
          </a:xfrm>
          <a:prstGeom prst="rect">
            <a:avLst/>
          </a:prstGeom>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1481" y="3747367"/>
            <a:ext cx="540000" cy="442800"/>
          </a:xfrm>
          <a:prstGeom prst="rect">
            <a:avLst/>
          </a:prstGeom>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7430" y="3747367"/>
            <a:ext cx="540000" cy="442800"/>
          </a:xfrm>
          <a:prstGeom prst="rect">
            <a:avLst/>
          </a:prstGeom>
        </p:spPr>
      </p:pic>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1481" y="5225742"/>
            <a:ext cx="540000" cy="442800"/>
          </a:xfrm>
          <a:prstGeom prst="rect">
            <a:avLst/>
          </a:prstGeom>
        </p:spPr>
      </p:pic>
      <p:cxnSp>
        <p:nvCxnSpPr>
          <p:cNvPr id="53" name="直接连接符 52"/>
          <p:cNvCxnSpPr>
            <a:stCxn id="51" idx="3"/>
            <a:endCxn id="50" idx="1"/>
          </p:cNvCxnSpPr>
          <p:nvPr/>
        </p:nvCxnSpPr>
        <p:spPr bwMode="auto">
          <a:xfrm>
            <a:off x="2957430" y="3968767"/>
            <a:ext cx="100405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6" name="直接连接符 55"/>
          <p:cNvCxnSpPr>
            <a:stCxn id="50" idx="3"/>
            <a:endCxn id="49" idx="1"/>
          </p:cNvCxnSpPr>
          <p:nvPr/>
        </p:nvCxnSpPr>
        <p:spPr bwMode="auto">
          <a:xfrm>
            <a:off x="4501481" y="3968767"/>
            <a:ext cx="100405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9" name="直接连接符 58"/>
          <p:cNvCxnSpPr>
            <a:stCxn id="49" idx="3"/>
            <a:endCxn id="48" idx="1"/>
          </p:cNvCxnSpPr>
          <p:nvPr/>
        </p:nvCxnSpPr>
        <p:spPr bwMode="auto">
          <a:xfrm>
            <a:off x="6045532" y="3968767"/>
            <a:ext cx="1004051" cy="35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2" name="直接连接符 61"/>
          <p:cNvCxnSpPr>
            <a:stCxn id="50" idx="2"/>
            <a:endCxn id="52" idx="0"/>
          </p:cNvCxnSpPr>
          <p:nvPr/>
        </p:nvCxnSpPr>
        <p:spPr bwMode="auto">
          <a:xfrm>
            <a:off x="4231481" y="4190167"/>
            <a:ext cx="0" cy="103557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5" name="直接连接符 64"/>
          <p:cNvCxnSpPr>
            <a:stCxn id="52" idx="3"/>
            <a:endCxn id="47" idx="1"/>
          </p:cNvCxnSpPr>
          <p:nvPr/>
        </p:nvCxnSpPr>
        <p:spPr bwMode="auto">
          <a:xfrm>
            <a:off x="4501481" y="5447142"/>
            <a:ext cx="100405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8" name="直接连接符 67"/>
          <p:cNvCxnSpPr>
            <a:stCxn id="49" idx="2"/>
            <a:endCxn id="47" idx="0"/>
          </p:cNvCxnSpPr>
          <p:nvPr/>
        </p:nvCxnSpPr>
        <p:spPr bwMode="auto">
          <a:xfrm>
            <a:off x="5775532" y="4190167"/>
            <a:ext cx="0" cy="1035575"/>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72" name="图片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9583" y="5225742"/>
            <a:ext cx="540000" cy="442800"/>
          </a:xfrm>
          <a:prstGeom prst="rect">
            <a:avLst/>
          </a:prstGeom>
        </p:spPr>
      </p:pic>
      <p:cxnSp>
        <p:nvCxnSpPr>
          <p:cNvPr id="73" name="直接连接符 72"/>
          <p:cNvCxnSpPr>
            <a:stCxn id="47" idx="3"/>
            <a:endCxn id="72" idx="1"/>
          </p:cNvCxnSpPr>
          <p:nvPr/>
        </p:nvCxnSpPr>
        <p:spPr bwMode="auto">
          <a:xfrm>
            <a:off x="6045532" y="5447142"/>
            <a:ext cx="100405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6" name="直接连接符 75"/>
          <p:cNvCxnSpPr>
            <a:stCxn id="72" idx="0"/>
            <a:endCxn id="48" idx="2"/>
          </p:cNvCxnSpPr>
          <p:nvPr/>
        </p:nvCxnSpPr>
        <p:spPr bwMode="auto">
          <a:xfrm flipV="1">
            <a:off x="7319583" y="4193683"/>
            <a:ext cx="0" cy="10320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9" name="直接箭头连接符 78"/>
          <p:cNvCxnSpPr>
            <a:cxnSpLocks/>
          </p:cNvCxnSpPr>
          <p:nvPr/>
        </p:nvCxnSpPr>
        <p:spPr bwMode="auto">
          <a:xfrm rot="6960000" flipV="1">
            <a:off x="3764817" y="4512210"/>
            <a:ext cx="635149" cy="306539"/>
          </a:xfrm>
          <a:prstGeom prst="straightConnector1">
            <a:avLst/>
          </a:prstGeom>
          <a:ln w="254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a:cxnSpLocks/>
          </p:cNvCxnSpPr>
          <p:nvPr/>
        </p:nvCxnSpPr>
        <p:spPr bwMode="auto">
          <a:xfrm rot="1560000" flipV="1">
            <a:off x="3135220" y="3698801"/>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a:cxnSpLocks/>
          </p:cNvCxnSpPr>
          <p:nvPr/>
        </p:nvCxnSpPr>
        <p:spPr bwMode="auto">
          <a:xfrm rot="1560000" flipV="1">
            <a:off x="4688455" y="3698799"/>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a:cxnSpLocks/>
          </p:cNvCxnSpPr>
          <p:nvPr/>
        </p:nvCxnSpPr>
        <p:spPr bwMode="auto">
          <a:xfrm rot="1560000" flipV="1">
            <a:off x="6229982" y="3698800"/>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a:cxnSpLocks/>
          </p:cNvCxnSpPr>
          <p:nvPr/>
        </p:nvCxnSpPr>
        <p:spPr bwMode="auto">
          <a:xfrm rot="1560000" flipV="1">
            <a:off x="4681304" y="5423496"/>
            <a:ext cx="635149" cy="306539"/>
          </a:xfrm>
          <a:prstGeom prst="straightConnector1">
            <a:avLst/>
          </a:prstGeom>
          <a:ln w="254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a:cxnSpLocks/>
          </p:cNvCxnSpPr>
          <p:nvPr/>
        </p:nvCxnSpPr>
        <p:spPr bwMode="auto">
          <a:xfrm rot="17760000" flipV="1">
            <a:off x="6830706" y="4512212"/>
            <a:ext cx="635149" cy="306539"/>
          </a:xfrm>
          <a:prstGeom prst="straightConnector1">
            <a:avLst/>
          </a:prstGeom>
          <a:ln w="254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a:cxnSpLocks/>
          </p:cNvCxnSpPr>
          <p:nvPr/>
        </p:nvCxnSpPr>
        <p:spPr bwMode="auto">
          <a:xfrm rot="6960000" flipV="1">
            <a:off x="4086569" y="4512210"/>
            <a:ext cx="635149" cy="306539"/>
          </a:xfrm>
          <a:prstGeom prst="straightConnector1">
            <a:avLst/>
          </a:prstGeom>
          <a:ln w="254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a:cxnSpLocks/>
          </p:cNvCxnSpPr>
          <p:nvPr/>
        </p:nvCxnSpPr>
        <p:spPr bwMode="auto">
          <a:xfrm rot="1560000" flipV="1">
            <a:off x="4683887" y="5141807"/>
            <a:ext cx="635149" cy="306539"/>
          </a:xfrm>
          <a:prstGeom prst="straightConnector1">
            <a:avLst/>
          </a:prstGeom>
          <a:ln w="254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a:cxnSpLocks/>
          </p:cNvCxnSpPr>
          <p:nvPr/>
        </p:nvCxnSpPr>
        <p:spPr bwMode="auto">
          <a:xfrm rot="1560000" flipV="1">
            <a:off x="6229982" y="5423496"/>
            <a:ext cx="635149" cy="306539"/>
          </a:xfrm>
          <a:prstGeom prst="straightConnector1">
            <a:avLst/>
          </a:prstGeom>
          <a:ln w="254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a:cxnSpLocks/>
          </p:cNvCxnSpPr>
          <p:nvPr/>
        </p:nvCxnSpPr>
        <p:spPr bwMode="auto">
          <a:xfrm rot="17760000" flipV="1">
            <a:off x="7153865" y="4505331"/>
            <a:ext cx="635149" cy="306539"/>
          </a:xfrm>
          <a:prstGeom prst="straightConnector1">
            <a:avLst/>
          </a:prstGeom>
          <a:ln w="254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a:cxnSpLocks/>
          </p:cNvCxnSpPr>
          <p:nvPr/>
        </p:nvCxnSpPr>
        <p:spPr bwMode="auto">
          <a:xfrm rot="1560000" flipV="1">
            <a:off x="3146604" y="3987542"/>
            <a:ext cx="635149" cy="306539"/>
          </a:xfrm>
          <a:prstGeom prst="straightConnector1">
            <a:avLst/>
          </a:prstGeom>
          <a:ln w="254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a:cxnSpLocks/>
          </p:cNvCxnSpPr>
          <p:nvPr/>
        </p:nvCxnSpPr>
        <p:spPr bwMode="auto">
          <a:xfrm rot="1560000" flipV="1">
            <a:off x="8965110" y="5254925"/>
            <a:ext cx="635149" cy="306539"/>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a:cxnSpLocks/>
          </p:cNvCxnSpPr>
          <p:nvPr/>
        </p:nvCxnSpPr>
        <p:spPr bwMode="auto">
          <a:xfrm rot="1560000" flipV="1">
            <a:off x="8969210" y="5792245"/>
            <a:ext cx="635149" cy="306539"/>
          </a:xfrm>
          <a:prstGeom prst="straightConnector1">
            <a:avLst/>
          </a:prstGeom>
          <a:ln w="254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a:cxnSpLocks/>
          </p:cNvCxnSpPr>
          <p:nvPr/>
        </p:nvCxnSpPr>
        <p:spPr bwMode="auto">
          <a:xfrm rot="1560000" flipV="1">
            <a:off x="8961010" y="5515272"/>
            <a:ext cx="635149" cy="306539"/>
          </a:xfrm>
          <a:prstGeom prst="straightConnector1">
            <a:avLst/>
          </a:prstGeom>
          <a:ln w="254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98" name="文本框 97">
            <a:extLst>
              <a:ext uri="{FF2B5EF4-FFF2-40B4-BE49-F238E27FC236}">
                <a16:creationId xmlns:a16="http://schemas.microsoft.com/office/drawing/2014/main" xmlns="" id="{E43D2C6D-7DCE-4C0E-A07D-6C5514170376}"/>
              </a:ext>
            </a:extLst>
          </p:cNvPr>
          <p:cNvSpPr txBox="1"/>
          <p:nvPr/>
        </p:nvSpPr>
        <p:spPr>
          <a:xfrm>
            <a:off x="9770990" y="5225742"/>
            <a:ext cx="1049215" cy="338554"/>
          </a:xfrm>
          <a:prstGeom prst="rect">
            <a:avLst/>
          </a:prstGeom>
          <a:noFill/>
        </p:spPr>
        <p:txBody>
          <a:bodyPr wrap="square" rtlCol="0">
            <a:noAutofit/>
          </a:bodyPr>
          <a:lstStyle/>
          <a:p>
            <a:pPr fontAlgn="ctr"/>
            <a:r>
              <a:rPr lang="en-US" sz="1600" dirty="0" smtClean="0">
                <a:latin typeface="Huawei Sans" panose="020C0503030203020204" pitchFamily="34" charset="0"/>
              </a:rPr>
              <a:t>Tunnel1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a:extLst>
              <a:ext uri="{FF2B5EF4-FFF2-40B4-BE49-F238E27FC236}">
                <a16:creationId xmlns:a16="http://schemas.microsoft.com/office/drawing/2014/main" xmlns="" id="{E43D2C6D-7DCE-4C0E-A07D-6C5514170376}"/>
              </a:ext>
            </a:extLst>
          </p:cNvPr>
          <p:cNvSpPr txBox="1"/>
          <p:nvPr/>
        </p:nvSpPr>
        <p:spPr>
          <a:xfrm>
            <a:off x="9766890" y="5512607"/>
            <a:ext cx="1049215" cy="338554"/>
          </a:xfrm>
          <a:prstGeom prst="rect">
            <a:avLst/>
          </a:prstGeom>
          <a:noFill/>
        </p:spPr>
        <p:txBody>
          <a:bodyPr wrap="square" rtlCol="0">
            <a:noAutofit/>
          </a:bodyPr>
          <a:lstStyle/>
          <a:p>
            <a:pPr fontAlgn="ctr"/>
            <a:r>
              <a:rPr lang="en-US" sz="1600" dirty="0" smtClean="0">
                <a:latin typeface="Huawei Sans" panose="020C0503030203020204" pitchFamily="34" charset="0"/>
              </a:rPr>
              <a:t>Tunnel2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a:extLst>
              <a:ext uri="{FF2B5EF4-FFF2-40B4-BE49-F238E27FC236}">
                <a16:creationId xmlns:a16="http://schemas.microsoft.com/office/drawing/2014/main" xmlns="" id="{E43D2C6D-7DCE-4C0E-A07D-6C5514170376}"/>
              </a:ext>
            </a:extLst>
          </p:cNvPr>
          <p:cNvSpPr txBox="1"/>
          <p:nvPr/>
        </p:nvSpPr>
        <p:spPr>
          <a:xfrm>
            <a:off x="9770990" y="5796184"/>
            <a:ext cx="1049215" cy="338554"/>
          </a:xfrm>
          <a:prstGeom prst="rect">
            <a:avLst/>
          </a:prstGeom>
          <a:noFill/>
        </p:spPr>
        <p:txBody>
          <a:bodyPr wrap="square" rtlCol="0">
            <a:noAutofit/>
          </a:bodyPr>
          <a:lstStyle/>
          <a:p>
            <a:pPr fontAlgn="ctr"/>
            <a:r>
              <a:rPr lang="en-US" sz="1600" dirty="0" smtClean="0">
                <a:latin typeface="Huawei Sans" panose="020C0503030203020204" pitchFamily="34" charset="0"/>
              </a:rPr>
              <a:t>Tunnel3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3" name="组合 28">
            <a:extLst>
              <a:ext uri="{FF2B5EF4-FFF2-40B4-BE49-F238E27FC236}">
                <a16:creationId xmlns:a16="http://schemas.microsoft.com/office/drawing/2014/main" xmlns="" id="{6A81AFFA-5099-4901-853B-F5BEBE796263}"/>
              </a:ext>
            </a:extLst>
          </p:cNvPr>
          <p:cNvGrpSpPr>
            <a:grpSpLocks noChangeAspect="1"/>
          </p:cNvGrpSpPr>
          <p:nvPr/>
        </p:nvGrpSpPr>
        <p:grpSpPr>
          <a:xfrm>
            <a:off x="3282520" y="3705638"/>
            <a:ext cx="252000" cy="252000"/>
            <a:chOff x="5076056" y="3356992"/>
            <a:chExt cx="436268" cy="436268"/>
          </a:xfrm>
        </p:grpSpPr>
        <p:sp>
          <p:nvSpPr>
            <p:cNvPr id="104" name="椭圆 27">
              <a:extLst>
                <a:ext uri="{FF2B5EF4-FFF2-40B4-BE49-F238E27FC236}">
                  <a16:creationId xmlns:a16="http://schemas.microsoft.com/office/drawing/2014/main" xmlns=""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禁止符 23">
              <a:extLst>
                <a:ext uri="{FF2B5EF4-FFF2-40B4-BE49-F238E27FC236}">
                  <a16:creationId xmlns:a16="http://schemas.microsoft.com/office/drawing/2014/main" xmlns=""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6" name="组合 28">
            <a:extLst>
              <a:ext uri="{FF2B5EF4-FFF2-40B4-BE49-F238E27FC236}">
                <a16:creationId xmlns:a16="http://schemas.microsoft.com/office/drawing/2014/main" xmlns="" id="{6A81AFFA-5099-4901-853B-F5BEBE796263}"/>
              </a:ext>
            </a:extLst>
          </p:cNvPr>
          <p:cNvGrpSpPr>
            <a:grpSpLocks noChangeAspect="1"/>
          </p:cNvGrpSpPr>
          <p:nvPr/>
        </p:nvGrpSpPr>
        <p:grpSpPr>
          <a:xfrm>
            <a:off x="4857532" y="3703200"/>
            <a:ext cx="252000" cy="252000"/>
            <a:chOff x="5076056" y="3356992"/>
            <a:chExt cx="436268" cy="436268"/>
          </a:xfrm>
        </p:grpSpPr>
        <p:sp>
          <p:nvSpPr>
            <p:cNvPr id="107" name="椭圆 27">
              <a:extLst>
                <a:ext uri="{FF2B5EF4-FFF2-40B4-BE49-F238E27FC236}">
                  <a16:creationId xmlns:a16="http://schemas.microsoft.com/office/drawing/2014/main" xmlns=""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禁止符 23">
              <a:extLst>
                <a:ext uri="{FF2B5EF4-FFF2-40B4-BE49-F238E27FC236}">
                  <a16:creationId xmlns:a16="http://schemas.microsoft.com/office/drawing/2014/main" xmlns=""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9" name="组合 28">
            <a:extLst>
              <a:ext uri="{FF2B5EF4-FFF2-40B4-BE49-F238E27FC236}">
                <a16:creationId xmlns:a16="http://schemas.microsoft.com/office/drawing/2014/main" xmlns="" id="{6A81AFFA-5099-4901-853B-F5BEBE796263}"/>
              </a:ext>
            </a:extLst>
          </p:cNvPr>
          <p:cNvGrpSpPr>
            <a:grpSpLocks noChangeAspect="1"/>
          </p:cNvGrpSpPr>
          <p:nvPr/>
        </p:nvGrpSpPr>
        <p:grpSpPr>
          <a:xfrm>
            <a:off x="6423194" y="3703200"/>
            <a:ext cx="252000" cy="252000"/>
            <a:chOff x="5076056" y="3356992"/>
            <a:chExt cx="436268" cy="436268"/>
          </a:xfrm>
        </p:grpSpPr>
        <p:sp>
          <p:nvSpPr>
            <p:cNvPr id="110" name="椭圆 27">
              <a:extLst>
                <a:ext uri="{FF2B5EF4-FFF2-40B4-BE49-F238E27FC236}">
                  <a16:creationId xmlns:a16="http://schemas.microsoft.com/office/drawing/2014/main" xmlns=""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禁止符 23">
              <a:extLst>
                <a:ext uri="{FF2B5EF4-FFF2-40B4-BE49-F238E27FC236}">
                  <a16:creationId xmlns:a16="http://schemas.microsoft.com/office/drawing/2014/main" xmlns=""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13" name="直接箭头连接符 112"/>
          <p:cNvCxnSpPr>
            <a:cxnSpLocks/>
          </p:cNvCxnSpPr>
          <p:nvPr/>
        </p:nvCxnSpPr>
        <p:spPr bwMode="auto">
          <a:xfrm rot="1560000" flipV="1">
            <a:off x="6233021" y="5146522"/>
            <a:ext cx="635149" cy="306539"/>
          </a:xfrm>
          <a:prstGeom prst="straightConnector1">
            <a:avLst/>
          </a:prstGeom>
          <a:ln w="254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16" name="禁止符 23">
            <a:extLst>
              <a:ext uri="{FF2B5EF4-FFF2-40B4-BE49-F238E27FC236}">
                <a16:creationId xmlns:a16="http://schemas.microsoft.com/office/drawing/2014/main" xmlns="" id="{788D8D3F-7331-4E1F-985E-0EA7308CBD2D}"/>
              </a:ext>
            </a:extLst>
          </p:cNvPr>
          <p:cNvSpPr/>
          <p:nvPr/>
        </p:nvSpPr>
        <p:spPr>
          <a:xfrm>
            <a:off x="5654933" y="3826762"/>
            <a:ext cx="252000" cy="252000"/>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auto">
          <a:xfrm>
            <a:off x="5148264" y="3441630"/>
            <a:ext cx="130171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200" dirty="0" smtClean="0">
                <a:latin typeface="Huawei Sans" panose="020C0503030203020204" pitchFamily="34" charset="0"/>
              </a:rPr>
              <a:t>Protected node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3376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blinds(horizontal)">
                                      <p:cBhvr>
                                        <p:cTn id="7" dur="500"/>
                                        <p:tgtEl>
                                          <p:spTgt spid="80"/>
                                        </p:tgtEl>
                                      </p:cBhvr>
                                    </p:animEffect>
                                  </p:childTnLst>
                                </p:cTn>
                              </p:par>
                              <p:par>
                                <p:cTn id="8" presetID="3" presetClass="entr" presetSubtype="10" fill="hold"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blinds(horizontal)">
                                      <p:cBhvr>
                                        <p:cTn id="10" dur="500"/>
                                        <p:tgtEl>
                                          <p:spTgt spid="81"/>
                                        </p:tgtEl>
                                      </p:cBhvr>
                                    </p:animEffect>
                                  </p:childTnLst>
                                </p:cTn>
                              </p:par>
                              <p:par>
                                <p:cTn id="11" presetID="3" presetClass="entr" presetSubtype="10" fill="hold" nodeType="with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blinds(horizontal)">
                                      <p:cBhvr>
                                        <p:cTn id="13" dur="500"/>
                                        <p:tgtEl>
                                          <p:spTgt spid="82"/>
                                        </p:tgtEl>
                                      </p:cBhvr>
                                    </p:animEffect>
                                  </p:childTnLst>
                                </p:cTn>
                              </p:par>
                              <p:par>
                                <p:cTn id="14" presetID="3" presetClass="entr" presetSubtype="10" fill="hold" nodeType="with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blinds(horizontal)">
                                      <p:cBhvr>
                                        <p:cTn id="16" dur="500"/>
                                        <p:tgtEl>
                                          <p:spTgt spid="9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linds(horizontal)">
                                      <p:cBhvr>
                                        <p:cTn id="19" dur="500"/>
                                        <p:tgtEl>
                                          <p:spTgt spid="98"/>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blinds(horizontal)">
                                      <p:cBhvr>
                                        <p:cTn id="24" dur="500"/>
                                        <p:tgtEl>
                                          <p:spTgt spid="103"/>
                                        </p:tgtEl>
                                      </p:cBhvr>
                                    </p:animEffect>
                                  </p:childTnLst>
                                </p:cTn>
                              </p:par>
                              <p:par>
                                <p:cTn id="25" presetID="3" presetClass="entr" presetSubtype="10" fill="hold" nodeType="with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blinds(horizontal)">
                                      <p:cBhvr>
                                        <p:cTn id="27" dur="500"/>
                                        <p:tgtEl>
                                          <p:spTgt spid="106"/>
                                        </p:tgtEl>
                                      </p:cBhvr>
                                    </p:animEffect>
                                  </p:childTnLst>
                                </p:cTn>
                              </p:par>
                              <p:par>
                                <p:cTn id="28" presetID="3" presetClass="entr" presetSubtype="10" fill="hold" nodeType="with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blinds(horizontal)">
                                      <p:cBhvr>
                                        <p:cTn id="30" dur="500"/>
                                        <p:tgtEl>
                                          <p:spTgt spid="109"/>
                                        </p:tgtEl>
                                      </p:cBhvr>
                                    </p:animEffect>
                                  </p:childTnLst>
                                </p:cTn>
                              </p:par>
                              <p:par>
                                <p:cTn id="31" presetID="3" presetClass="entr" presetSubtype="10" fill="hold" nodeType="with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blinds(horizontal)">
                                      <p:cBhvr>
                                        <p:cTn id="33" dur="500"/>
                                        <p:tgtEl>
                                          <p:spTgt spid="91"/>
                                        </p:tgtEl>
                                      </p:cBhvr>
                                    </p:animEffect>
                                  </p:childTnLst>
                                </p:cTn>
                              </p:par>
                              <p:par>
                                <p:cTn id="34" presetID="3" presetClass="entr" presetSubtype="10" fill="hold" nodeType="with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blinds(horizontal)">
                                      <p:cBhvr>
                                        <p:cTn id="36" dur="500"/>
                                        <p:tgtEl>
                                          <p:spTgt spid="79"/>
                                        </p:tgtEl>
                                      </p:cBhvr>
                                    </p:animEffect>
                                  </p:childTnLst>
                                </p:cTn>
                              </p:par>
                              <p:par>
                                <p:cTn id="37" presetID="3" presetClass="entr" presetSubtype="10" fill="hold" nodeType="with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blinds(horizontal)">
                                      <p:cBhvr>
                                        <p:cTn id="39" dur="500"/>
                                        <p:tgtEl>
                                          <p:spTgt spid="85"/>
                                        </p:tgtEl>
                                      </p:cBhvr>
                                    </p:animEffect>
                                  </p:childTnLst>
                                </p:cTn>
                              </p:par>
                              <p:par>
                                <p:cTn id="40" presetID="3" presetClass="entr" presetSubtype="10" fill="hold" nodeType="with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blinds(horizontal)">
                                      <p:cBhvr>
                                        <p:cTn id="42" dur="500"/>
                                        <p:tgtEl>
                                          <p:spTgt spid="89"/>
                                        </p:tgtEl>
                                      </p:cBhvr>
                                    </p:animEffect>
                                  </p:childTnLst>
                                </p:cTn>
                              </p:par>
                              <p:par>
                                <p:cTn id="43" presetID="3" presetClass="entr" presetSubtype="10" fill="hold" nodeType="with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blinds(horizontal)">
                                      <p:cBhvr>
                                        <p:cTn id="45" dur="500"/>
                                        <p:tgtEl>
                                          <p:spTgt spid="90"/>
                                        </p:tgtEl>
                                      </p:cBhvr>
                                    </p:animEffect>
                                  </p:childTnLst>
                                </p:cTn>
                              </p:par>
                              <p:par>
                                <p:cTn id="46" presetID="3" presetClass="entr" presetSubtype="10" fill="hold" nodeType="withEffect">
                                  <p:stCondLst>
                                    <p:cond delay="0"/>
                                  </p:stCondLst>
                                  <p:childTnLst>
                                    <p:set>
                                      <p:cBhvr>
                                        <p:cTn id="47" dur="1" fill="hold">
                                          <p:stCondLst>
                                            <p:cond delay="0"/>
                                          </p:stCondLst>
                                        </p:cTn>
                                        <p:tgtEl>
                                          <p:spTgt spid="94"/>
                                        </p:tgtEl>
                                        <p:attrNameLst>
                                          <p:attrName>style.visibility</p:attrName>
                                        </p:attrNameLst>
                                      </p:cBhvr>
                                      <p:to>
                                        <p:strVal val="visible"/>
                                      </p:to>
                                    </p:set>
                                    <p:animEffect transition="in" filter="blinds(horizontal)">
                                      <p:cBhvr>
                                        <p:cTn id="48" dur="500"/>
                                        <p:tgtEl>
                                          <p:spTgt spid="94"/>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99"/>
                                        </p:tgtEl>
                                        <p:attrNameLst>
                                          <p:attrName>style.visibility</p:attrName>
                                        </p:attrNameLst>
                                      </p:cBhvr>
                                      <p:to>
                                        <p:strVal val="visible"/>
                                      </p:to>
                                    </p:set>
                                    <p:animEffect transition="in" filter="blinds(horizontal)">
                                      <p:cBhvr>
                                        <p:cTn id="51" dur="500"/>
                                        <p:tgtEl>
                                          <p:spTgt spid="99"/>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116"/>
                                        </p:tgtEl>
                                        <p:attrNameLst>
                                          <p:attrName>style.visibility</p:attrName>
                                        </p:attrNameLst>
                                      </p:cBhvr>
                                      <p:to>
                                        <p:strVal val="visible"/>
                                      </p:to>
                                    </p:set>
                                    <p:animEffect transition="in" filter="blinds(horizontal)">
                                      <p:cBhvr>
                                        <p:cTn id="56" dur="500"/>
                                        <p:tgtEl>
                                          <p:spTgt spid="116"/>
                                        </p:tgtEl>
                                      </p:cBhvr>
                                    </p:animEffect>
                                  </p:childTnLst>
                                </p:cTn>
                              </p:par>
                              <p:par>
                                <p:cTn id="57" presetID="3" presetClass="entr" presetSubtype="10" fill="hold" nodeType="with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blinds(horizontal)">
                                      <p:cBhvr>
                                        <p:cTn id="59" dur="500"/>
                                        <p:tgtEl>
                                          <p:spTgt spid="87"/>
                                        </p:tgtEl>
                                      </p:cBhvr>
                                    </p:animEffect>
                                  </p:childTnLst>
                                </p:cTn>
                              </p:par>
                              <p:par>
                                <p:cTn id="60" presetID="3" presetClass="entr" presetSubtype="10" fill="hold"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blinds(horizontal)">
                                      <p:cBhvr>
                                        <p:cTn id="62" dur="500"/>
                                        <p:tgtEl>
                                          <p:spTgt spid="88"/>
                                        </p:tgtEl>
                                      </p:cBhvr>
                                    </p:animEffect>
                                  </p:childTnLst>
                                </p:cTn>
                              </p:par>
                              <p:par>
                                <p:cTn id="63" presetID="3" presetClass="entr" presetSubtype="10" fill="hold" nodeType="with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blinds(horizontal)">
                                      <p:cBhvr>
                                        <p:cTn id="65" dur="500"/>
                                        <p:tgtEl>
                                          <p:spTgt spid="86"/>
                                        </p:tgtEl>
                                      </p:cBhvr>
                                    </p:animEffect>
                                  </p:childTnLst>
                                </p:cTn>
                              </p:par>
                              <p:par>
                                <p:cTn id="66" presetID="3" presetClass="entr" presetSubtype="10" fill="hold" nodeType="withEffect">
                                  <p:stCondLst>
                                    <p:cond delay="0"/>
                                  </p:stCondLst>
                                  <p:childTnLst>
                                    <p:set>
                                      <p:cBhvr>
                                        <p:cTn id="67" dur="1" fill="hold">
                                          <p:stCondLst>
                                            <p:cond delay="0"/>
                                          </p:stCondLst>
                                        </p:cTn>
                                        <p:tgtEl>
                                          <p:spTgt spid="93"/>
                                        </p:tgtEl>
                                        <p:attrNameLst>
                                          <p:attrName>style.visibility</p:attrName>
                                        </p:attrNameLst>
                                      </p:cBhvr>
                                      <p:to>
                                        <p:strVal val="visible"/>
                                      </p:to>
                                    </p:set>
                                    <p:animEffect transition="in" filter="blinds(horizontal)">
                                      <p:cBhvr>
                                        <p:cTn id="68" dur="500"/>
                                        <p:tgtEl>
                                          <p:spTgt spid="93"/>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102"/>
                                        </p:tgtEl>
                                        <p:attrNameLst>
                                          <p:attrName>style.visibility</p:attrName>
                                        </p:attrNameLst>
                                      </p:cBhvr>
                                      <p:to>
                                        <p:strVal val="visible"/>
                                      </p:to>
                                    </p:set>
                                    <p:animEffect transition="in" filter="blinds(horizontal)">
                                      <p:cBhvr>
                                        <p:cTn id="71" dur="500"/>
                                        <p:tgtEl>
                                          <p:spTgt spid="102"/>
                                        </p:tgtEl>
                                      </p:cBhvr>
                                    </p:animEffect>
                                  </p:childTnLst>
                                </p:cTn>
                              </p:par>
                              <p:par>
                                <p:cTn id="72" presetID="3" presetClass="entr" presetSubtype="10" fill="hold" nodeType="withEffect">
                                  <p:stCondLst>
                                    <p:cond delay="0"/>
                                  </p:stCondLst>
                                  <p:childTnLst>
                                    <p:set>
                                      <p:cBhvr>
                                        <p:cTn id="73" dur="1" fill="hold">
                                          <p:stCondLst>
                                            <p:cond delay="0"/>
                                          </p:stCondLst>
                                        </p:cTn>
                                        <p:tgtEl>
                                          <p:spTgt spid="113"/>
                                        </p:tgtEl>
                                        <p:attrNameLst>
                                          <p:attrName>style.visibility</p:attrName>
                                        </p:attrNameLst>
                                      </p:cBhvr>
                                      <p:to>
                                        <p:strVal val="visible"/>
                                      </p:to>
                                    </p:set>
                                    <p:animEffect transition="in" filter="blinds(horizontal)">
                                      <p:cBhvr>
                                        <p:cTn id="74"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2" grpId="0"/>
      <p:bldP spid="1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r>
              <a:rPr lang="en-US" dirty="0" smtClean="0"/>
              <a:t>Four Major MPLS TE Components</a:t>
            </a:r>
            <a:endParaRPr lang="en-US" dirty="0"/>
          </a:p>
        </p:txBody>
      </p:sp>
      <p:sp>
        <p:nvSpPr>
          <p:cNvPr id="32772" name="Rectangle 3"/>
          <p:cNvSpPr>
            <a:spLocks noGrp="1" noChangeArrowheads="1"/>
          </p:cNvSpPr>
          <p:nvPr>
            <p:ph type="body" sz="quarter" idx="10"/>
          </p:nvPr>
        </p:nvSpPr>
        <p:spPr/>
        <p:txBody>
          <a:bodyPr/>
          <a:lstStyle/>
          <a:p>
            <a:r>
              <a:rPr lang="en-US" sz="1800" dirty="0" smtClean="0"/>
              <a:t>MPLS TE consists of the following four components:</a:t>
            </a:r>
          </a:p>
          <a:p>
            <a:pPr lvl="1"/>
            <a:r>
              <a:rPr lang="en-US" sz="1600" dirty="0" smtClean="0"/>
              <a:t>Information advertisement component</a:t>
            </a:r>
          </a:p>
          <a:p>
            <a:pPr lvl="1"/>
            <a:r>
              <a:rPr lang="en-US" sz="1600" dirty="0" smtClean="0"/>
              <a:t>Path calculation component</a:t>
            </a:r>
          </a:p>
          <a:p>
            <a:pPr lvl="1"/>
            <a:r>
              <a:rPr lang="en-US" sz="1600" dirty="0" smtClean="0"/>
              <a:t>Signaling component (or path establishment component)</a:t>
            </a:r>
          </a:p>
          <a:p>
            <a:pPr lvl="1"/>
            <a:r>
              <a:rPr lang="en-US" sz="1600" dirty="0" smtClean="0"/>
              <a:t>Packet forwarding component</a:t>
            </a:r>
          </a:p>
          <a:p>
            <a:r>
              <a:rPr lang="en-US" sz="1800" dirty="0" smtClean="0"/>
              <a:t>MPLS TE also supports the following advanced features to enrich the basic functions:</a:t>
            </a:r>
            <a:endParaRPr lang="en-US" altLang="zh-CN" sz="1800" dirty="0" smtClean="0">
              <a:sym typeface="Huawei Sans" panose="020C0503030203020204" pitchFamily="34" charset="0"/>
            </a:endParaRPr>
          </a:p>
          <a:p>
            <a:pPr lvl="1"/>
            <a:r>
              <a:rPr lang="en-US" sz="1600" dirty="0" smtClean="0"/>
              <a:t>Fast reroute (FRR) </a:t>
            </a:r>
          </a:p>
          <a:p>
            <a:pPr lvl="1"/>
            <a:r>
              <a:rPr lang="en-US" sz="1600" dirty="0" smtClean="0"/>
              <a:t>Tunnel backup</a:t>
            </a:r>
          </a:p>
          <a:p>
            <a:pPr lvl="1"/>
            <a:r>
              <a:rPr lang="en-US" sz="1600" dirty="0" smtClean="0"/>
              <a:t>Auto bandwidth adjustment</a:t>
            </a:r>
            <a:endParaRPr lang="en-US" altLang="zh-CN" sz="1600" dirty="0" smtClean="0">
              <a:sym typeface="Huawei Sans" panose="020C0503030203020204" pitchFamily="34" charset="0"/>
            </a:endParaRPr>
          </a:p>
          <a:p>
            <a:pPr lvl="1"/>
            <a:r>
              <a:rPr lang="en-US" sz="1600" dirty="0" smtClean="0"/>
              <a:t>Path re-optimization</a:t>
            </a:r>
            <a:endParaRPr lang="en-US" sz="1600" dirty="0"/>
          </a:p>
        </p:txBody>
      </p:sp>
    </p:spTree>
    <p:extLst>
      <p:ext uri="{BB962C8B-B14F-4D97-AF65-F5344CB8AC3E}">
        <p14:creationId xmlns:p14="http://schemas.microsoft.com/office/powerpoint/2010/main" val="28730325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Freeform 159"/>
          <p:cNvSpPr/>
          <p:nvPr/>
        </p:nvSpPr>
        <p:spPr>
          <a:xfrm flipH="1">
            <a:off x="2602611" y="2045973"/>
            <a:ext cx="1177757" cy="47702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795" name="Rectangle 2"/>
          <p:cNvSpPr>
            <a:spLocks noGrp="1" noChangeArrowheads="1"/>
          </p:cNvSpPr>
          <p:nvPr>
            <p:ph type="title"/>
          </p:nvPr>
        </p:nvSpPr>
        <p:spPr/>
        <p:txBody>
          <a:bodyPr/>
          <a:lstStyle/>
          <a:p>
            <a:r>
              <a:rPr lang="en-US" smtClean="0"/>
              <a:t>MPLS TE Implementation Procedure</a:t>
            </a:r>
            <a:endParaRPr lang="en-US" altLang="zh-CN" dirty="0">
              <a:sym typeface="Huawei Sans" panose="020C0503030203020204" pitchFamily="34" charset="0"/>
            </a:endParaRPr>
          </a:p>
        </p:txBody>
      </p:sp>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53517" y="1553048"/>
            <a:ext cx="540000" cy="442800"/>
          </a:xfrm>
          <a:prstGeom prst="rect">
            <a:avLst/>
          </a:prstGeom>
        </p:spPr>
      </p:pic>
      <p:sp>
        <p:nvSpPr>
          <p:cNvPr id="112" name="Oval 4">
            <a:extLst>
              <a:ext uri="{FF2B5EF4-FFF2-40B4-BE49-F238E27FC236}">
                <a16:creationId xmlns:a16="http://schemas.microsoft.com/office/drawing/2014/main" xmlns="" id="{4DEBE282-43A3-4DC8-A9B7-860558EEB12A}"/>
              </a:ext>
            </a:extLst>
          </p:cNvPr>
          <p:cNvSpPr>
            <a:spLocks noChangeAspect="1"/>
          </p:cNvSpPr>
          <p:nvPr/>
        </p:nvSpPr>
        <p:spPr>
          <a:xfrm>
            <a:off x="5699929" y="335964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4">
            <a:extLst>
              <a:ext uri="{FF2B5EF4-FFF2-40B4-BE49-F238E27FC236}">
                <a16:creationId xmlns:a16="http://schemas.microsoft.com/office/drawing/2014/main" xmlns="" id="{CC69469B-46E6-41BD-A4BA-86BCDBCFF0DE}"/>
              </a:ext>
            </a:extLst>
          </p:cNvPr>
          <p:cNvSpPr>
            <a:spLocks noChangeAspect="1"/>
          </p:cNvSpPr>
          <p:nvPr/>
        </p:nvSpPr>
        <p:spPr>
          <a:xfrm>
            <a:off x="6270623" y="335964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Oval 4">
            <a:extLst>
              <a:ext uri="{FF2B5EF4-FFF2-40B4-BE49-F238E27FC236}">
                <a16:creationId xmlns:a16="http://schemas.microsoft.com/office/drawing/2014/main" xmlns="" id="{2564C9D7-DCA5-4A86-AD85-9DD63BA1B57B}"/>
              </a:ext>
            </a:extLst>
          </p:cNvPr>
          <p:cNvSpPr>
            <a:spLocks noChangeAspect="1"/>
          </p:cNvSpPr>
          <p:nvPr/>
        </p:nvSpPr>
        <p:spPr>
          <a:xfrm>
            <a:off x="5699929" y="385178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连接符 115">
            <a:extLst>
              <a:ext uri="{FF2B5EF4-FFF2-40B4-BE49-F238E27FC236}">
                <a16:creationId xmlns:a16="http://schemas.microsoft.com/office/drawing/2014/main" xmlns="" id="{98B5B032-CA2A-4257-BDF8-A8205342552F}"/>
              </a:ext>
            </a:extLst>
          </p:cNvPr>
          <p:cNvCxnSpPr>
            <a:cxnSpLocks/>
          </p:cNvCxnSpPr>
          <p:nvPr/>
        </p:nvCxnSpPr>
        <p:spPr>
          <a:xfrm>
            <a:off x="717240" y="3703638"/>
            <a:ext cx="1072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D9B5E335-298D-435F-A224-B3A46674161A}"/>
              </a:ext>
            </a:extLst>
          </p:cNvPr>
          <p:cNvCxnSpPr>
            <a:cxnSpLocks/>
          </p:cNvCxnSpPr>
          <p:nvPr/>
        </p:nvCxnSpPr>
        <p:spPr>
          <a:xfrm>
            <a:off x="6096000" y="1084558"/>
            <a:ext cx="0" cy="508129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17050" y="1553048"/>
            <a:ext cx="540000" cy="442800"/>
          </a:xfrm>
          <a:prstGeom prst="rect">
            <a:avLst/>
          </a:prstGeom>
        </p:spPr>
      </p:pic>
      <p:pic>
        <p:nvPicPr>
          <p:cNvPr id="119" name="图片 1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17050" y="2767550"/>
            <a:ext cx="540000" cy="442800"/>
          </a:xfrm>
          <a:prstGeom prst="rect">
            <a:avLst/>
          </a:prstGeom>
        </p:spPr>
      </p:pic>
      <p:pic>
        <p:nvPicPr>
          <p:cNvPr id="120" name="图片 1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78451" y="1553048"/>
            <a:ext cx="540000" cy="442800"/>
          </a:xfrm>
          <a:prstGeom prst="rect">
            <a:avLst/>
          </a:prstGeom>
        </p:spPr>
      </p:pic>
      <p:cxnSp>
        <p:nvCxnSpPr>
          <p:cNvPr id="121" name="直接连接符 120"/>
          <p:cNvCxnSpPr>
            <a:stCxn id="118" idx="1"/>
            <a:endCxn id="37" idx="3"/>
          </p:cNvCxnSpPr>
          <p:nvPr/>
        </p:nvCxnSpPr>
        <p:spPr bwMode="auto">
          <a:xfrm flipH="1">
            <a:off x="1893517" y="1774448"/>
            <a:ext cx="1023533"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2" name="直接连接符 121"/>
          <p:cNvCxnSpPr>
            <a:stCxn id="120" idx="1"/>
            <a:endCxn id="118" idx="3"/>
          </p:cNvCxnSpPr>
          <p:nvPr/>
        </p:nvCxnSpPr>
        <p:spPr bwMode="auto">
          <a:xfrm flipH="1">
            <a:off x="3457050" y="1774448"/>
            <a:ext cx="102140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3" name="直接连接符 122"/>
          <p:cNvCxnSpPr>
            <a:stCxn id="119" idx="1"/>
            <a:endCxn id="37" idx="2"/>
          </p:cNvCxnSpPr>
          <p:nvPr/>
        </p:nvCxnSpPr>
        <p:spPr bwMode="auto">
          <a:xfrm flipH="1" flipV="1">
            <a:off x="1623517" y="1995848"/>
            <a:ext cx="1293533" cy="99310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4" name="直接连接符 123"/>
          <p:cNvCxnSpPr>
            <a:stCxn id="120" idx="2"/>
            <a:endCxn id="119" idx="3"/>
          </p:cNvCxnSpPr>
          <p:nvPr/>
        </p:nvCxnSpPr>
        <p:spPr bwMode="auto">
          <a:xfrm flipH="1">
            <a:off x="3457050" y="1995848"/>
            <a:ext cx="1291401" cy="99310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7" name="直接箭头连接符 126"/>
          <p:cNvCxnSpPr/>
          <p:nvPr/>
        </p:nvCxnSpPr>
        <p:spPr>
          <a:xfrm>
            <a:off x="2065448" y="1655635"/>
            <a:ext cx="720000" cy="0"/>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0" name="直接箭头连接符 129"/>
          <p:cNvCxnSpPr/>
          <p:nvPr/>
        </p:nvCxnSpPr>
        <p:spPr>
          <a:xfrm>
            <a:off x="3607733" y="1663948"/>
            <a:ext cx="720000" cy="0"/>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1" name="直接箭头连接符 130"/>
          <p:cNvCxnSpPr/>
          <p:nvPr/>
        </p:nvCxnSpPr>
        <p:spPr>
          <a:xfrm rot="-420000">
            <a:off x="1685194" y="2150269"/>
            <a:ext cx="868296" cy="889221"/>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2" name="直接箭头连接符 131"/>
          <p:cNvCxnSpPr/>
          <p:nvPr/>
        </p:nvCxnSpPr>
        <p:spPr>
          <a:xfrm rot="480000" flipH="1">
            <a:off x="3821163" y="2198019"/>
            <a:ext cx="810520" cy="838339"/>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33" name="文本框 132"/>
          <p:cNvSpPr txBox="1"/>
          <p:nvPr/>
        </p:nvSpPr>
        <p:spPr>
          <a:xfrm>
            <a:off x="1897825" y="1200345"/>
            <a:ext cx="1054738" cy="1077218"/>
          </a:xfrm>
          <a:prstGeom prst="rect">
            <a:avLst/>
          </a:prstGeom>
          <a:noFill/>
        </p:spPr>
        <p:txBody>
          <a:bodyPr wrap="square" rtlCol="0">
            <a:noAutofit/>
          </a:bodyPr>
          <a:lstStyle/>
          <a:p>
            <a:pPr algn="ctr" fontAlgn="ctr"/>
            <a:r>
              <a:rPr lang="en-US" sz="1200" dirty="0" smtClean="0">
                <a:latin typeface="Huawei Sans" panose="020C0503030203020204" pitchFamily="34" charset="0"/>
              </a:rPr>
              <a:t>Constraint information</a:t>
            </a:r>
            <a:endParaRPr lang="en-US" sz="1200" dirty="0">
              <a:latin typeface="Huawei Sans" panose="020C0503030203020204" pitchFamily="34" charset="0"/>
            </a:endParaRPr>
          </a:p>
        </p:txBody>
      </p:sp>
      <p:sp>
        <p:nvSpPr>
          <p:cNvPr id="134" name="文本框 133"/>
          <p:cNvSpPr txBox="1"/>
          <p:nvPr/>
        </p:nvSpPr>
        <p:spPr>
          <a:xfrm>
            <a:off x="3480788" y="1200345"/>
            <a:ext cx="1054738" cy="557659"/>
          </a:xfrm>
          <a:prstGeom prst="rect">
            <a:avLst/>
          </a:prstGeom>
          <a:noFill/>
        </p:spPr>
        <p:txBody>
          <a:bodyPr wrap="square" rtlCol="0">
            <a:noAutofit/>
          </a:bodyPr>
          <a:lstStyle/>
          <a:p>
            <a:pPr algn="ctr" fontAlgn="ctr"/>
            <a:r>
              <a:rPr lang="en-US" sz="1200" dirty="0" smtClean="0">
                <a:latin typeface="Huawei Sans" panose="020C0503030203020204" pitchFamily="34" charset="0"/>
              </a:rPr>
              <a:t>Constraint information</a:t>
            </a:r>
            <a:endParaRPr lang="en-US" sz="1200" dirty="0">
              <a:latin typeface="Huawei Sans" panose="020C0503030203020204" pitchFamily="34" charset="0"/>
            </a:endParaRPr>
          </a:p>
        </p:txBody>
      </p:sp>
      <p:sp>
        <p:nvSpPr>
          <p:cNvPr id="135" name="文本框 134"/>
          <p:cNvSpPr txBox="1"/>
          <p:nvPr/>
        </p:nvSpPr>
        <p:spPr>
          <a:xfrm rot="2390299">
            <a:off x="1775215" y="2057286"/>
            <a:ext cx="1054738" cy="409675"/>
          </a:xfrm>
          <a:prstGeom prst="rect">
            <a:avLst/>
          </a:prstGeom>
          <a:noFill/>
        </p:spPr>
        <p:txBody>
          <a:bodyPr wrap="square" rtlCol="0">
            <a:noAutofit/>
          </a:bodyPr>
          <a:lstStyle/>
          <a:p>
            <a:pPr algn="ctr" fontAlgn="ctr"/>
            <a:r>
              <a:rPr lang="en-US" sz="1200" dirty="0" smtClean="0">
                <a:latin typeface="Huawei Sans" panose="020C0503030203020204" pitchFamily="34" charset="0"/>
              </a:rPr>
              <a:t>Constraint information</a:t>
            </a:r>
            <a:endParaRPr lang="en-US" sz="1200" dirty="0">
              <a:latin typeface="Huawei Sans" panose="020C0503030203020204" pitchFamily="34" charset="0"/>
            </a:endParaRPr>
          </a:p>
        </p:txBody>
      </p:sp>
      <p:sp>
        <p:nvSpPr>
          <p:cNvPr id="136" name="文本框 135"/>
          <p:cNvSpPr txBox="1"/>
          <p:nvPr/>
        </p:nvSpPr>
        <p:spPr>
          <a:xfrm rot="19320000">
            <a:off x="3623992" y="1988266"/>
            <a:ext cx="1054738" cy="451059"/>
          </a:xfrm>
          <a:prstGeom prst="rect">
            <a:avLst/>
          </a:prstGeom>
          <a:noFill/>
        </p:spPr>
        <p:txBody>
          <a:bodyPr wrap="square" rtlCol="0">
            <a:noAutofit/>
          </a:bodyPr>
          <a:lstStyle/>
          <a:p>
            <a:pPr algn="ctr" fontAlgn="ctr"/>
            <a:r>
              <a:rPr lang="en-US" sz="1200" dirty="0" smtClean="0">
                <a:latin typeface="Huawei Sans" panose="020C0503030203020204" pitchFamily="34" charset="0"/>
              </a:rPr>
              <a:t>Constraint information</a:t>
            </a:r>
            <a:endParaRPr lang="en-US" sz="1200" dirty="0">
              <a:latin typeface="Huawei Sans" panose="020C0503030203020204" pitchFamily="34" charset="0"/>
            </a:endParaRPr>
          </a:p>
        </p:txBody>
      </p:sp>
      <p:sp>
        <p:nvSpPr>
          <p:cNvPr id="137" name="圆角矩形 136"/>
          <p:cNvSpPr/>
          <p:nvPr/>
        </p:nvSpPr>
        <p:spPr>
          <a:xfrm>
            <a:off x="513849" y="1614530"/>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TEDB</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a:xfrm>
            <a:off x="1416406" y="1262375"/>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文本框 157"/>
          <p:cNvSpPr txBox="1"/>
          <p:nvPr/>
        </p:nvSpPr>
        <p:spPr>
          <a:xfrm>
            <a:off x="2997759" y="1271346"/>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a:xfrm>
            <a:off x="2992924" y="2505396"/>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文本框 159"/>
          <p:cNvSpPr txBox="1"/>
          <p:nvPr/>
        </p:nvSpPr>
        <p:spPr>
          <a:xfrm>
            <a:off x="4534711" y="1260846"/>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2" name="图片 18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199492" y="1547472"/>
            <a:ext cx="540000" cy="442800"/>
          </a:xfrm>
          <a:prstGeom prst="rect">
            <a:avLst/>
          </a:prstGeom>
        </p:spPr>
      </p:pic>
      <p:pic>
        <p:nvPicPr>
          <p:cNvPr id="183" name="图片 18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63025" y="1547472"/>
            <a:ext cx="540000" cy="442800"/>
          </a:xfrm>
          <a:prstGeom prst="rect">
            <a:avLst/>
          </a:prstGeom>
        </p:spPr>
      </p:pic>
      <p:pic>
        <p:nvPicPr>
          <p:cNvPr id="184" name="图片 18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63025" y="2761974"/>
            <a:ext cx="540000" cy="442800"/>
          </a:xfrm>
          <a:prstGeom prst="rect">
            <a:avLst/>
          </a:prstGeom>
        </p:spPr>
      </p:pic>
      <p:pic>
        <p:nvPicPr>
          <p:cNvPr id="185" name="图片 1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324426" y="1547472"/>
            <a:ext cx="540000" cy="442800"/>
          </a:xfrm>
          <a:prstGeom prst="rect">
            <a:avLst/>
          </a:prstGeom>
        </p:spPr>
      </p:pic>
      <p:cxnSp>
        <p:nvCxnSpPr>
          <p:cNvPr id="186" name="直接连接符 185"/>
          <p:cNvCxnSpPr>
            <a:stCxn id="183" idx="1"/>
            <a:endCxn id="182" idx="3"/>
          </p:cNvCxnSpPr>
          <p:nvPr/>
        </p:nvCxnSpPr>
        <p:spPr bwMode="auto">
          <a:xfrm flipH="1">
            <a:off x="7739492" y="1768872"/>
            <a:ext cx="1023533"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7" name="直接连接符 186"/>
          <p:cNvCxnSpPr>
            <a:stCxn id="185" idx="1"/>
            <a:endCxn id="183" idx="3"/>
          </p:cNvCxnSpPr>
          <p:nvPr/>
        </p:nvCxnSpPr>
        <p:spPr bwMode="auto">
          <a:xfrm flipH="1">
            <a:off x="9303025" y="1768872"/>
            <a:ext cx="102140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8" name="直接连接符 187"/>
          <p:cNvCxnSpPr>
            <a:stCxn id="184" idx="1"/>
            <a:endCxn id="182" idx="2"/>
          </p:cNvCxnSpPr>
          <p:nvPr/>
        </p:nvCxnSpPr>
        <p:spPr bwMode="auto">
          <a:xfrm flipH="1" flipV="1">
            <a:off x="7469492" y="1990272"/>
            <a:ext cx="1293533" cy="99310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9" name="直接连接符 188"/>
          <p:cNvCxnSpPr>
            <a:stCxn id="185" idx="2"/>
            <a:endCxn id="184" idx="3"/>
          </p:cNvCxnSpPr>
          <p:nvPr/>
        </p:nvCxnSpPr>
        <p:spPr bwMode="auto">
          <a:xfrm flipH="1">
            <a:off x="9303025" y="1990272"/>
            <a:ext cx="1291401" cy="993102"/>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98" name="圆角矩形 197"/>
          <p:cNvSpPr/>
          <p:nvPr/>
        </p:nvSpPr>
        <p:spPr>
          <a:xfrm>
            <a:off x="6376273" y="1427544"/>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TEDB</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文本框 198"/>
          <p:cNvSpPr txBox="1"/>
          <p:nvPr/>
        </p:nvSpPr>
        <p:spPr>
          <a:xfrm>
            <a:off x="7262381" y="1256799"/>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文本框 199"/>
          <p:cNvSpPr txBox="1"/>
          <p:nvPr/>
        </p:nvSpPr>
        <p:spPr>
          <a:xfrm>
            <a:off x="8843734" y="1265770"/>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文本框 200"/>
          <p:cNvSpPr txBox="1"/>
          <p:nvPr/>
        </p:nvSpPr>
        <p:spPr>
          <a:xfrm>
            <a:off x="8838899" y="2499820"/>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文本框 201"/>
          <p:cNvSpPr txBox="1"/>
          <p:nvPr/>
        </p:nvSpPr>
        <p:spPr>
          <a:xfrm>
            <a:off x="10380686" y="1255270"/>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梯形 12"/>
          <p:cNvSpPr/>
          <p:nvPr/>
        </p:nvSpPr>
        <p:spPr>
          <a:xfrm rot="10800000">
            <a:off x="6901280" y="1982353"/>
            <a:ext cx="972237" cy="734707"/>
          </a:xfrm>
          <a:custGeom>
            <a:avLst/>
            <a:gdLst>
              <a:gd name="connsiteX0" fmla="*/ 0 w 2811572"/>
              <a:gd name="connsiteY0" fmla="*/ 661945 h 661945"/>
              <a:gd name="connsiteX1" fmla="*/ 501351 w 2811572"/>
              <a:gd name="connsiteY1" fmla="*/ 0 h 661945"/>
              <a:gd name="connsiteX2" fmla="*/ 2310221 w 2811572"/>
              <a:gd name="connsiteY2" fmla="*/ 0 h 661945"/>
              <a:gd name="connsiteX3" fmla="*/ 2811572 w 2811572"/>
              <a:gd name="connsiteY3" fmla="*/ 661945 h 661945"/>
              <a:gd name="connsiteX4" fmla="*/ 0 w 2811572"/>
              <a:gd name="connsiteY4" fmla="*/ 661945 h 661945"/>
              <a:gd name="connsiteX0" fmla="*/ 0 w 2310221"/>
              <a:gd name="connsiteY0" fmla="*/ 661945 h 707665"/>
              <a:gd name="connsiteX1" fmla="*/ 501351 w 2310221"/>
              <a:gd name="connsiteY1" fmla="*/ 0 h 707665"/>
              <a:gd name="connsiteX2" fmla="*/ 2310221 w 2310221"/>
              <a:gd name="connsiteY2" fmla="*/ 0 h 707665"/>
              <a:gd name="connsiteX3" fmla="*/ 1599992 w 2310221"/>
              <a:gd name="connsiteY3" fmla="*/ 707665 h 707665"/>
              <a:gd name="connsiteX4" fmla="*/ 0 w 2310221"/>
              <a:gd name="connsiteY4" fmla="*/ 661945 h 707665"/>
              <a:gd name="connsiteX0" fmla="*/ 580689 w 1808870"/>
              <a:gd name="connsiteY0" fmla="*/ 753385 h 753385"/>
              <a:gd name="connsiteX1" fmla="*/ 0 w 1808870"/>
              <a:gd name="connsiteY1" fmla="*/ 0 h 753385"/>
              <a:gd name="connsiteX2" fmla="*/ 1808870 w 1808870"/>
              <a:gd name="connsiteY2" fmla="*/ 0 h 753385"/>
              <a:gd name="connsiteX3" fmla="*/ 1098641 w 1808870"/>
              <a:gd name="connsiteY3" fmla="*/ 707665 h 753385"/>
              <a:gd name="connsiteX4" fmla="*/ 580689 w 1808870"/>
              <a:gd name="connsiteY4" fmla="*/ 753385 h 753385"/>
              <a:gd name="connsiteX0" fmla="*/ 580689 w 1808870"/>
              <a:gd name="connsiteY0" fmla="*/ 715285 h 715285"/>
              <a:gd name="connsiteX1" fmla="*/ 0 w 1808870"/>
              <a:gd name="connsiteY1" fmla="*/ 0 h 715285"/>
              <a:gd name="connsiteX2" fmla="*/ 1808870 w 1808870"/>
              <a:gd name="connsiteY2" fmla="*/ 0 h 715285"/>
              <a:gd name="connsiteX3" fmla="*/ 1098641 w 1808870"/>
              <a:gd name="connsiteY3" fmla="*/ 707665 h 715285"/>
              <a:gd name="connsiteX4" fmla="*/ 580689 w 1808870"/>
              <a:gd name="connsiteY4" fmla="*/ 715285 h 715285"/>
              <a:gd name="connsiteX0" fmla="*/ 1152189 w 2380370"/>
              <a:gd name="connsiteY0" fmla="*/ 890545 h 890545"/>
              <a:gd name="connsiteX1" fmla="*/ 0 w 2380370"/>
              <a:gd name="connsiteY1" fmla="*/ 0 h 890545"/>
              <a:gd name="connsiteX2" fmla="*/ 2380370 w 2380370"/>
              <a:gd name="connsiteY2" fmla="*/ 175260 h 890545"/>
              <a:gd name="connsiteX3" fmla="*/ 1670141 w 2380370"/>
              <a:gd name="connsiteY3" fmla="*/ 882925 h 890545"/>
              <a:gd name="connsiteX4" fmla="*/ 1152189 w 2380370"/>
              <a:gd name="connsiteY4" fmla="*/ 890545 h 890545"/>
              <a:gd name="connsiteX0" fmla="*/ 1152189 w 2890910"/>
              <a:gd name="connsiteY0" fmla="*/ 905785 h 905785"/>
              <a:gd name="connsiteX1" fmla="*/ 0 w 2890910"/>
              <a:gd name="connsiteY1" fmla="*/ 15240 h 905785"/>
              <a:gd name="connsiteX2" fmla="*/ 2890910 w 2890910"/>
              <a:gd name="connsiteY2" fmla="*/ 0 h 905785"/>
              <a:gd name="connsiteX3" fmla="*/ 1670141 w 2890910"/>
              <a:gd name="connsiteY3" fmla="*/ 898165 h 905785"/>
              <a:gd name="connsiteX4" fmla="*/ 1152189 w 2890910"/>
              <a:gd name="connsiteY4" fmla="*/ 905785 h 905785"/>
              <a:gd name="connsiteX0" fmla="*/ 1272945 w 2890910"/>
              <a:gd name="connsiteY0" fmla="*/ 1035489 h 1035489"/>
              <a:gd name="connsiteX1" fmla="*/ 0 w 2890910"/>
              <a:gd name="connsiteY1" fmla="*/ 15240 h 1035489"/>
              <a:gd name="connsiteX2" fmla="*/ 2890910 w 2890910"/>
              <a:gd name="connsiteY2" fmla="*/ 0 h 1035489"/>
              <a:gd name="connsiteX3" fmla="*/ 1670141 w 2890910"/>
              <a:gd name="connsiteY3" fmla="*/ 898165 h 1035489"/>
              <a:gd name="connsiteX4" fmla="*/ 1272945 w 2890910"/>
              <a:gd name="connsiteY4" fmla="*/ 1035489 h 1035489"/>
              <a:gd name="connsiteX0" fmla="*/ 1272945 w 2890910"/>
              <a:gd name="connsiteY0" fmla="*/ 1035489 h 1044082"/>
              <a:gd name="connsiteX1" fmla="*/ 0 w 2890910"/>
              <a:gd name="connsiteY1" fmla="*/ 15240 h 1044082"/>
              <a:gd name="connsiteX2" fmla="*/ 2890910 w 2890910"/>
              <a:gd name="connsiteY2" fmla="*/ 0 h 1044082"/>
              <a:gd name="connsiteX3" fmla="*/ 1750646 w 2890910"/>
              <a:gd name="connsiteY3" fmla="*/ 1044082 h 1044082"/>
              <a:gd name="connsiteX4" fmla="*/ 1272945 w 2890910"/>
              <a:gd name="connsiteY4" fmla="*/ 1035489 h 1044082"/>
              <a:gd name="connsiteX0" fmla="*/ 1161926 w 2890910"/>
              <a:gd name="connsiteY0" fmla="*/ 1130128 h 1130128"/>
              <a:gd name="connsiteX1" fmla="*/ 0 w 2890910"/>
              <a:gd name="connsiteY1" fmla="*/ 15240 h 1130128"/>
              <a:gd name="connsiteX2" fmla="*/ 2890910 w 2890910"/>
              <a:gd name="connsiteY2" fmla="*/ 0 h 1130128"/>
              <a:gd name="connsiteX3" fmla="*/ 1750646 w 2890910"/>
              <a:gd name="connsiteY3" fmla="*/ 1044082 h 1130128"/>
              <a:gd name="connsiteX4" fmla="*/ 1161926 w 2890910"/>
              <a:gd name="connsiteY4" fmla="*/ 1130128 h 1130128"/>
              <a:gd name="connsiteX0" fmla="*/ 1161926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161926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073109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883879 w 2890910"/>
              <a:gd name="connsiteY3" fmla="*/ 1128205 h 1130128"/>
              <a:gd name="connsiteX4" fmla="*/ 1073109 w 2890910"/>
              <a:gd name="connsiteY4" fmla="*/ 1130128 h 1130128"/>
              <a:gd name="connsiteX0" fmla="*/ 1961299 w 3779100"/>
              <a:gd name="connsiteY0" fmla="*/ 1968608 h 1968608"/>
              <a:gd name="connsiteX1" fmla="*/ 0 w 3779100"/>
              <a:gd name="connsiteY1" fmla="*/ 0 h 1968608"/>
              <a:gd name="connsiteX2" fmla="*/ 3779100 w 3779100"/>
              <a:gd name="connsiteY2" fmla="*/ 838480 h 1968608"/>
              <a:gd name="connsiteX3" fmla="*/ 2772069 w 3779100"/>
              <a:gd name="connsiteY3" fmla="*/ 1966685 h 1968608"/>
              <a:gd name="connsiteX4" fmla="*/ 1961299 w 3779100"/>
              <a:gd name="connsiteY4" fmla="*/ 1968608 h 1968608"/>
              <a:gd name="connsiteX0" fmla="*/ 1961299 w 4800518"/>
              <a:gd name="connsiteY0" fmla="*/ 2021791 h 2021791"/>
              <a:gd name="connsiteX1" fmla="*/ 0 w 4800518"/>
              <a:gd name="connsiteY1" fmla="*/ 53183 h 2021791"/>
              <a:gd name="connsiteX2" fmla="*/ 4800518 w 4800518"/>
              <a:gd name="connsiteY2" fmla="*/ 0 h 2021791"/>
              <a:gd name="connsiteX3" fmla="*/ 2772069 w 4800518"/>
              <a:gd name="connsiteY3" fmla="*/ 2019868 h 2021791"/>
              <a:gd name="connsiteX4" fmla="*/ 1961299 w 4800518"/>
              <a:gd name="connsiteY4" fmla="*/ 2021791 h 2021791"/>
              <a:gd name="connsiteX0" fmla="*/ 1961299 w 4800518"/>
              <a:gd name="connsiteY0" fmla="*/ 2021791 h 2021791"/>
              <a:gd name="connsiteX1" fmla="*/ 0 w 4800518"/>
              <a:gd name="connsiteY1" fmla="*/ 15240 h 2021791"/>
              <a:gd name="connsiteX2" fmla="*/ 4800518 w 4800518"/>
              <a:gd name="connsiteY2" fmla="*/ 0 h 2021791"/>
              <a:gd name="connsiteX3" fmla="*/ 2772069 w 4800518"/>
              <a:gd name="connsiteY3" fmla="*/ 2019868 h 2021791"/>
              <a:gd name="connsiteX4" fmla="*/ 1961299 w 4800518"/>
              <a:gd name="connsiteY4" fmla="*/ 2021791 h 2021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518" h="2021791">
                <a:moveTo>
                  <a:pt x="1961299" y="2021791"/>
                </a:moveTo>
                <a:lnTo>
                  <a:pt x="0" y="15240"/>
                </a:lnTo>
                <a:lnTo>
                  <a:pt x="4800518" y="0"/>
                </a:lnTo>
                <a:lnTo>
                  <a:pt x="2772069" y="2019868"/>
                </a:lnTo>
                <a:lnTo>
                  <a:pt x="1961299" y="2021791"/>
                </a:lnTo>
                <a:close/>
              </a:path>
            </a:pathLst>
          </a:custGeom>
          <a:gradFill flip="none" rotWithShape="1">
            <a:gsLst>
              <a:gs pos="0">
                <a:schemeClr val="bg1"/>
              </a:gs>
              <a:gs pos="100000">
                <a:srgbClr val="00B0F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Oval 4"/>
          <p:cNvSpPr>
            <a:spLocks noChangeAspect="1"/>
          </p:cNvSpPr>
          <p:nvPr/>
        </p:nvSpPr>
        <p:spPr>
          <a:xfrm>
            <a:off x="6465462" y="2849935"/>
            <a:ext cx="282142" cy="28214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schemeClr val="tx1"/>
                </a:solidFill>
                <a:latin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Oval 4"/>
          <p:cNvSpPr>
            <a:spLocks noChangeAspect="1"/>
          </p:cNvSpPr>
          <p:nvPr/>
        </p:nvSpPr>
        <p:spPr>
          <a:xfrm>
            <a:off x="7202227" y="2855819"/>
            <a:ext cx="282142" cy="28214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schemeClr val="tx1"/>
                </a:solidFill>
                <a:latin typeface="Huawei Sans" panose="020C0503030203020204" pitchFamily="34" charset="0"/>
              </a:rPr>
              <a:t>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Oval 4"/>
          <p:cNvSpPr>
            <a:spLocks noChangeAspect="1"/>
          </p:cNvSpPr>
          <p:nvPr/>
        </p:nvSpPr>
        <p:spPr>
          <a:xfrm>
            <a:off x="7967966" y="2846690"/>
            <a:ext cx="282142" cy="28214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prstClr val="black"/>
                </a:solidFill>
                <a:latin typeface="Huawei Sans" panose="020C0503030203020204" pitchFamily="34" charset="0"/>
              </a:rPr>
              <a:t>4</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7" name="直接箭头连接符 206"/>
          <p:cNvCxnSpPr/>
          <p:nvPr/>
        </p:nvCxnSpPr>
        <p:spPr>
          <a:xfrm>
            <a:off x="6779598" y="2984886"/>
            <a:ext cx="396000"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08" name="直接箭头连接符 207"/>
          <p:cNvCxnSpPr/>
          <p:nvPr/>
        </p:nvCxnSpPr>
        <p:spPr>
          <a:xfrm>
            <a:off x="7525911" y="2967093"/>
            <a:ext cx="396000"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3793" name="矩形 33792"/>
          <p:cNvSpPr/>
          <p:nvPr/>
        </p:nvSpPr>
        <p:spPr>
          <a:xfrm>
            <a:off x="2748061" y="2153668"/>
            <a:ext cx="982961" cy="369332"/>
          </a:xfrm>
          <a:prstGeom prst="rect">
            <a:avLst/>
          </a:prstGeom>
        </p:spPr>
        <p:txBody>
          <a:bodyPr wrap="square">
            <a:noAutofit/>
          </a:bodyPr>
          <a:lstStyle/>
          <a:p>
            <a:pPr algn="ctr" fontAlgn="ctr"/>
            <a:r>
              <a:rPr lang="en-US" sz="1400" dirty="0" smtClean="0">
                <a:latin typeface="Huawei Sans" panose="020C0503030203020204" pitchFamily="34" charset="0"/>
              </a:rPr>
              <a:t>IS-IS TE</a:t>
            </a:r>
            <a:endParaRPr lang="en-US" altLang="zh-CN" sz="1400" dirty="0">
              <a:latin typeface="Huawei Sans" panose="020C0503030203020204" pitchFamily="34" charset="0"/>
            </a:endParaRPr>
          </a:p>
        </p:txBody>
      </p:sp>
      <p:sp>
        <p:nvSpPr>
          <p:cNvPr id="33794" name="圆角矩形 33793"/>
          <p:cNvSpPr/>
          <p:nvPr/>
        </p:nvSpPr>
        <p:spPr>
          <a:xfrm>
            <a:off x="6326257" y="2753528"/>
            <a:ext cx="2075355" cy="497523"/>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212" name="文本框 211"/>
          <p:cNvSpPr txBox="1"/>
          <p:nvPr/>
        </p:nvSpPr>
        <p:spPr>
          <a:xfrm>
            <a:off x="6174304" y="1766993"/>
            <a:ext cx="1143729" cy="830997"/>
          </a:xfrm>
          <a:prstGeom prst="rect">
            <a:avLst/>
          </a:prstGeom>
          <a:noFill/>
        </p:spPr>
        <p:txBody>
          <a:bodyPr wrap="square" rtlCol="0">
            <a:noAutofit/>
          </a:bodyPr>
          <a:lstStyle/>
          <a:p>
            <a:pPr algn="ctr" fontAlgn="ctr"/>
            <a:r>
              <a:rPr lang="en-US" sz="1200" dirty="0" smtClean="0">
                <a:latin typeface="Huawei Sans" panose="020C0503030203020204" pitchFamily="34" charset="0"/>
              </a:rPr>
              <a:t>Path computation</a:t>
            </a:r>
            <a:endParaRPr lang="en-US" sz="1200" dirty="0">
              <a:latin typeface="Huawei Sans" panose="020C0503030203020204" pitchFamily="34" charset="0"/>
            </a:endParaRPr>
          </a:p>
        </p:txBody>
      </p:sp>
      <p:pic>
        <p:nvPicPr>
          <p:cNvPr id="213" name="图片 2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86425" y="4459109"/>
            <a:ext cx="540000" cy="442800"/>
          </a:xfrm>
          <a:prstGeom prst="rect">
            <a:avLst/>
          </a:prstGeom>
        </p:spPr>
      </p:pic>
      <p:pic>
        <p:nvPicPr>
          <p:cNvPr id="214" name="图片 2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49958" y="4459109"/>
            <a:ext cx="540000" cy="442800"/>
          </a:xfrm>
          <a:prstGeom prst="rect">
            <a:avLst/>
          </a:prstGeom>
        </p:spPr>
      </p:pic>
      <p:pic>
        <p:nvPicPr>
          <p:cNvPr id="215" name="图片 2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49958" y="5673611"/>
            <a:ext cx="540000" cy="442800"/>
          </a:xfrm>
          <a:prstGeom prst="rect">
            <a:avLst/>
          </a:prstGeom>
        </p:spPr>
      </p:pic>
      <p:pic>
        <p:nvPicPr>
          <p:cNvPr id="216" name="图片 2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11359" y="4459109"/>
            <a:ext cx="540000" cy="442800"/>
          </a:xfrm>
          <a:prstGeom prst="rect">
            <a:avLst/>
          </a:prstGeom>
        </p:spPr>
      </p:pic>
      <p:cxnSp>
        <p:nvCxnSpPr>
          <p:cNvPr id="217" name="直接连接符 216"/>
          <p:cNvCxnSpPr>
            <a:stCxn id="214" idx="1"/>
            <a:endCxn id="213" idx="3"/>
          </p:cNvCxnSpPr>
          <p:nvPr/>
        </p:nvCxnSpPr>
        <p:spPr bwMode="auto">
          <a:xfrm flipH="1">
            <a:off x="2126425" y="4680509"/>
            <a:ext cx="1023533"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8" name="直接连接符 217"/>
          <p:cNvCxnSpPr>
            <a:stCxn id="216" idx="1"/>
            <a:endCxn id="214" idx="3"/>
          </p:cNvCxnSpPr>
          <p:nvPr/>
        </p:nvCxnSpPr>
        <p:spPr bwMode="auto">
          <a:xfrm flipH="1">
            <a:off x="3689958" y="4680509"/>
            <a:ext cx="102140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9" name="直接连接符 218"/>
          <p:cNvCxnSpPr>
            <a:stCxn id="215" idx="1"/>
            <a:endCxn id="213" idx="2"/>
          </p:cNvCxnSpPr>
          <p:nvPr/>
        </p:nvCxnSpPr>
        <p:spPr bwMode="auto">
          <a:xfrm flipH="1" flipV="1">
            <a:off x="1856425" y="4901909"/>
            <a:ext cx="1293533" cy="99310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0" name="直接连接符 219"/>
          <p:cNvCxnSpPr>
            <a:stCxn id="216" idx="2"/>
            <a:endCxn id="215" idx="3"/>
          </p:cNvCxnSpPr>
          <p:nvPr/>
        </p:nvCxnSpPr>
        <p:spPr bwMode="auto">
          <a:xfrm flipH="1">
            <a:off x="3689958" y="4901909"/>
            <a:ext cx="1291401" cy="993102"/>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222" name="文本框 221"/>
          <p:cNvSpPr txBox="1"/>
          <p:nvPr/>
        </p:nvSpPr>
        <p:spPr>
          <a:xfrm>
            <a:off x="1649314" y="4168436"/>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文本框 222"/>
          <p:cNvSpPr txBox="1"/>
          <p:nvPr/>
        </p:nvSpPr>
        <p:spPr>
          <a:xfrm>
            <a:off x="3230667" y="4177407"/>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文本框 223"/>
          <p:cNvSpPr txBox="1"/>
          <p:nvPr/>
        </p:nvSpPr>
        <p:spPr>
          <a:xfrm>
            <a:off x="3225832" y="5411457"/>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文本框 224"/>
          <p:cNvSpPr txBox="1"/>
          <p:nvPr/>
        </p:nvSpPr>
        <p:spPr>
          <a:xfrm>
            <a:off x="4767619" y="4166907"/>
            <a:ext cx="423095"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8" name="直接连接符 237"/>
          <p:cNvCxnSpPr/>
          <p:nvPr/>
        </p:nvCxnSpPr>
        <p:spPr bwMode="auto">
          <a:xfrm flipH="1">
            <a:off x="3691384" y="4680509"/>
            <a:ext cx="1023533"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3796" name="右箭头 33795"/>
          <p:cNvSpPr/>
          <p:nvPr/>
        </p:nvSpPr>
        <p:spPr>
          <a:xfrm>
            <a:off x="2167188" y="4035058"/>
            <a:ext cx="2739828"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243" name="文本框 242"/>
          <p:cNvSpPr txBox="1"/>
          <p:nvPr/>
        </p:nvSpPr>
        <p:spPr>
          <a:xfrm>
            <a:off x="3157512" y="3772610"/>
            <a:ext cx="589466" cy="338554"/>
          </a:xfrm>
          <a:prstGeom prst="rect">
            <a:avLst/>
          </a:prstGeom>
          <a:noFill/>
        </p:spPr>
        <p:txBody>
          <a:bodyPr wrap="square" rtlCol="0">
            <a:noAutofit/>
          </a:bodyPr>
          <a:lstStyle/>
          <a:p>
            <a:pPr algn="ctr" fontAlgn="ctr"/>
            <a:r>
              <a:rPr lang="en-US" sz="1200" dirty="0" smtClean="0">
                <a:latin typeface="Huawei Sans" panose="020C0503030203020204" pitchFamily="34" charset="0"/>
              </a:rPr>
              <a:t>LSP</a:t>
            </a:r>
            <a:endParaRPr lang="en-US" sz="1200" dirty="0">
              <a:latin typeface="Huawei Sans" panose="020C0503030203020204" pitchFamily="34" charset="0"/>
            </a:endParaRPr>
          </a:p>
        </p:txBody>
      </p:sp>
      <p:sp>
        <p:nvSpPr>
          <p:cNvPr id="245" name="Freeform 159"/>
          <p:cNvSpPr/>
          <p:nvPr/>
        </p:nvSpPr>
        <p:spPr>
          <a:xfrm flipH="1">
            <a:off x="7616702" y="3986403"/>
            <a:ext cx="2491095" cy="14502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6" name="图片 2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162581" y="4514811"/>
            <a:ext cx="540000" cy="442800"/>
          </a:xfrm>
          <a:prstGeom prst="rect">
            <a:avLst/>
          </a:prstGeom>
        </p:spPr>
      </p:pic>
      <p:pic>
        <p:nvPicPr>
          <p:cNvPr id="247" name="图片 2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083212" y="4508098"/>
            <a:ext cx="540000" cy="442800"/>
          </a:xfrm>
          <a:prstGeom prst="rect">
            <a:avLst/>
          </a:prstGeom>
        </p:spPr>
      </p:pic>
      <p:sp>
        <p:nvSpPr>
          <p:cNvPr id="248" name="文本框 247"/>
          <p:cNvSpPr txBox="1"/>
          <p:nvPr/>
        </p:nvSpPr>
        <p:spPr>
          <a:xfrm>
            <a:off x="8307905" y="5057342"/>
            <a:ext cx="1417120" cy="266262"/>
          </a:xfrm>
          <a:prstGeom prst="rect">
            <a:avLst/>
          </a:prstGeom>
          <a:noFill/>
        </p:spPr>
        <p:txBody>
          <a:bodyPr wrap="square" rtlCol="0">
            <a:noAutofit/>
          </a:bodyPr>
          <a:lstStyle/>
          <a:p>
            <a:pPr algn="ctr" fontAlgn="ctr"/>
            <a:r>
              <a:rPr lang="en-US" sz="1400" dirty="0" smtClean="0">
                <a:latin typeface="Huawei Sans" panose="020C0503030203020204" pitchFamily="34" charset="0"/>
              </a:rPr>
              <a:t>MPLS domain</a:t>
            </a:r>
            <a:endParaRPr lang="en-US" sz="1400" dirty="0">
              <a:latin typeface="Huawei Sans" panose="020C0503030203020204" pitchFamily="34" charset="0"/>
            </a:endParaRPr>
          </a:p>
        </p:txBody>
      </p:sp>
      <p:sp>
        <p:nvSpPr>
          <p:cNvPr id="253" name="Oval 4">
            <a:extLst>
              <a:ext uri="{FF2B5EF4-FFF2-40B4-BE49-F238E27FC236}">
                <a16:creationId xmlns:a16="http://schemas.microsoft.com/office/drawing/2014/main" xmlns="" id="{2564C9D7-DCA5-4A86-AD85-9DD63BA1B57B}"/>
              </a:ext>
            </a:extLst>
          </p:cNvPr>
          <p:cNvSpPr>
            <a:spLocks noChangeAspect="1"/>
          </p:cNvSpPr>
          <p:nvPr/>
        </p:nvSpPr>
        <p:spPr>
          <a:xfrm>
            <a:off x="6269746" y="384676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4" name="直接连接符 253"/>
          <p:cNvCxnSpPr/>
          <p:nvPr/>
        </p:nvCxnSpPr>
        <p:spPr bwMode="auto">
          <a:xfrm flipH="1">
            <a:off x="7236071" y="4737624"/>
            <a:ext cx="92651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7" name="直接连接符 256"/>
          <p:cNvCxnSpPr>
            <a:endCxn id="247" idx="3"/>
          </p:cNvCxnSpPr>
          <p:nvPr/>
        </p:nvCxnSpPr>
        <p:spPr bwMode="auto">
          <a:xfrm flipH="1">
            <a:off x="9623212" y="4729498"/>
            <a:ext cx="90127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261" name="Freeform 159"/>
          <p:cNvSpPr>
            <a:spLocks noChangeAspect="1"/>
          </p:cNvSpPr>
          <p:nvPr/>
        </p:nvSpPr>
        <p:spPr>
          <a:xfrm flipH="1">
            <a:off x="6445765" y="4512833"/>
            <a:ext cx="800748" cy="4661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IP domain</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159"/>
          <p:cNvSpPr>
            <a:spLocks noChangeAspect="1"/>
          </p:cNvSpPr>
          <p:nvPr/>
        </p:nvSpPr>
        <p:spPr>
          <a:xfrm flipH="1">
            <a:off x="10466025" y="4508098"/>
            <a:ext cx="800748" cy="4661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IP domain</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3" name="直接箭头连接符 262">
            <a:extLst>
              <a:ext uri="{FF2B5EF4-FFF2-40B4-BE49-F238E27FC236}">
                <a16:creationId xmlns:a16="http://schemas.microsoft.com/office/drawing/2014/main" xmlns="" id="{6A55B6AE-4DCA-4513-855D-C1D4BB8A79DA}"/>
              </a:ext>
            </a:extLst>
          </p:cNvPr>
          <p:cNvCxnSpPr>
            <a:cxnSpLocks/>
          </p:cNvCxnSpPr>
          <p:nvPr/>
        </p:nvCxnSpPr>
        <p:spPr>
          <a:xfrm flipH="1">
            <a:off x="7723911" y="4988780"/>
            <a:ext cx="604630" cy="61780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6" name="圆角矩形 265"/>
          <p:cNvSpPr/>
          <p:nvPr/>
        </p:nvSpPr>
        <p:spPr>
          <a:xfrm>
            <a:off x="6490306" y="5668217"/>
            <a:ext cx="2592905" cy="332533"/>
          </a:xfrm>
          <a:prstGeom prst="round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Diversion of traffic to a CR-LSP</a:t>
            </a:r>
            <a:endParaRPr lang="en-US" sz="1200" dirty="0">
              <a:solidFill>
                <a:schemeClr val="tx1"/>
              </a:solidFill>
              <a:latin typeface="Huawei Sans" panose="020C0503030203020204" pitchFamily="34" charset="0"/>
            </a:endParaRPr>
          </a:p>
        </p:txBody>
      </p:sp>
      <p:sp>
        <p:nvSpPr>
          <p:cNvPr id="267" name="矩形 266"/>
          <p:cNvSpPr/>
          <p:nvPr/>
        </p:nvSpPr>
        <p:spPr>
          <a:xfrm>
            <a:off x="1080876" y="4938642"/>
            <a:ext cx="973343" cy="338554"/>
          </a:xfrm>
          <a:prstGeom prst="rect">
            <a:avLst/>
          </a:prstGeom>
        </p:spPr>
        <p:txBody>
          <a:bodyPr wrap="square">
            <a:noAutofit/>
          </a:bodyPr>
          <a:lstStyle/>
          <a:p>
            <a:pPr algn="ctr" fontAlgn="ctr"/>
            <a:r>
              <a:rPr lang="en-US" sz="1200" dirty="0" smtClean="0">
                <a:latin typeface="Huawei Sans" panose="020C0503030203020204" pitchFamily="34" charset="0"/>
              </a:rPr>
              <a:t>RSVP-TE</a:t>
            </a:r>
            <a:endParaRPr lang="en-US" altLang="zh-CN" sz="1200" dirty="0">
              <a:latin typeface="Huawei Sans" panose="020C0503030203020204" pitchFamily="34" charset="0"/>
            </a:endParaRPr>
          </a:p>
        </p:txBody>
      </p:sp>
      <p:sp>
        <p:nvSpPr>
          <p:cNvPr id="268" name="矩形 267"/>
          <p:cNvSpPr/>
          <p:nvPr/>
        </p:nvSpPr>
        <p:spPr>
          <a:xfrm>
            <a:off x="2910542" y="4933348"/>
            <a:ext cx="973343" cy="338554"/>
          </a:xfrm>
          <a:prstGeom prst="rect">
            <a:avLst/>
          </a:prstGeom>
        </p:spPr>
        <p:txBody>
          <a:bodyPr wrap="square">
            <a:noAutofit/>
          </a:bodyPr>
          <a:lstStyle/>
          <a:p>
            <a:pPr algn="ctr" fontAlgn="ctr"/>
            <a:r>
              <a:rPr lang="en-US" sz="1200" dirty="0" smtClean="0">
                <a:latin typeface="Huawei Sans" panose="020C0503030203020204" pitchFamily="34" charset="0"/>
              </a:rPr>
              <a:t>RSVP-TE</a:t>
            </a:r>
            <a:endParaRPr lang="en-US" altLang="zh-CN" sz="1200" dirty="0">
              <a:latin typeface="Huawei Sans" panose="020C0503030203020204" pitchFamily="34" charset="0"/>
            </a:endParaRPr>
          </a:p>
        </p:txBody>
      </p:sp>
      <p:sp>
        <p:nvSpPr>
          <p:cNvPr id="269" name="矩形 268"/>
          <p:cNvSpPr/>
          <p:nvPr/>
        </p:nvSpPr>
        <p:spPr>
          <a:xfrm>
            <a:off x="4948569" y="4941456"/>
            <a:ext cx="973343" cy="338554"/>
          </a:xfrm>
          <a:prstGeom prst="rect">
            <a:avLst/>
          </a:prstGeom>
        </p:spPr>
        <p:txBody>
          <a:bodyPr wrap="square">
            <a:noAutofit/>
          </a:bodyPr>
          <a:lstStyle/>
          <a:p>
            <a:pPr algn="ctr" fontAlgn="ctr"/>
            <a:r>
              <a:rPr lang="en-US" sz="1200" dirty="0" smtClean="0">
                <a:latin typeface="Huawei Sans" panose="020C0503030203020204" pitchFamily="34" charset="0"/>
              </a:rPr>
              <a:t>RSVP-TE</a:t>
            </a:r>
            <a:endParaRPr lang="en-US" altLang="zh-CN" sz="1200" dirty="0">
              <a:latin typeface="Huawei Sans" panose="020C0503030203020204" pitchFamily="34" charset="0"/>
            </a:endParaRPr>
          </a:p>
        </p:txBody>
      </p:sp>
      <p:sp>
        <p:nvSpPr>
          <p:cNvPr id="270" name="文本框 269"/>
          <p:cNvSpPr txBox="1"/>
          <p:nvPr/>
        </p:nvSpPr>
        <p:spPr>
          <a:xfrm>
            <a:off x="385382" y="4454506"/>
            <a:ext cx="1191713" cy="830997"/>
          </a:xfrm>
          <a:prstGeom prst="rect">
            <a:avLst/>
          </a:prstGeom>
          <a:noFill/>
        </p:spPr>
        <p:txBody>
          <a:bodyPr wrap="square" rtlCol="0">
            <a:noAutofit/>
          </a:bodyPr>
          <a:lstStyle/>
          <a:p>
            <a:pPr algn="ctr" fontAlgn="ctr"/>
            <a:r>
              <a:rPr lang="en-US" sz="1200" dirty="0" smtClean="0">
                <a:latin typeface="Huawei Sans" panose="020C0503030203020204" pitchFamily="34" charset="0"/>
              </a:rPr>
              <a:t>Path establishment</a:t>
            </a:r>
            <a:endParaRPr lang="en-US" sz="1200" dirty="0">
              <a:latin typeface="Huawei Sans" panose="020C0503030203020204" pitchFamily="34" charset="0"/>
            </a:endParaRPr>
          </a:p>
        </p:txBody>
      </p:sp>
      <p:sp>
        <p:nvSpPr>
          <p:cNvPr id="86" name="文本框 85"/>
          <p:cNvSpPr txBox="1"/>
          <p:nvPr/>
        </p:nvSpPr>
        <p:spPr>
          <a:xfrm>
            <a:off x="2038404" y="4313323"/>
            <a:ext cx="1088303" cy="461665"/>
          </a:xfrm>
          <a:prstGeom prst="rect">
            <a:avLst/>
          </a:prstGeom>
          <a:noFill/>
        </p:spPr>
        <p:txBody>
          <a:bodyPr wrap="square" rtlCol="0">
            <a:noAutofit/>
          </a:bodyPr>
          <a:lstStyle/>
          <a:p>
            <a:pPr algn="ctr" fontAlgn="ctr">
              <a:lnSpc>
                <a:spcPct val="80000"/>
              </a:lnSpc>
            </a:pPr>
            <a:r>
              <a:rPr lang="en-US" sz="1200" dirty="0" smtClean="0">
                <a:latin typeface="Huawei Sans" panose="020C0503030203020204" pitchFamily="34" charset="0"/>
              </a:rPr>
              <a:t>Resource check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a:xfrm>
            <a:off x="3631611" y="4299511"/>
            <a:ext cx="1074173" cy="461665"/>
          </a:xfrm>
          <a:prstGeom prst="rect">
            <a:avLst/>
          </a:prstGeom>
          <a:noFill/>
        </p:spPr>
        <p:txBody>
          <a:bodyPr wrap="square" rtlCol="0">
            <a:noAutofit/>
          </a:bodyPr>
          <a:lstStyle/>
          <a:p>
            <a:pPr algn="ctr" fontAlgn="ctr">
              <a:lnSpc>
                <a:spcPct val="80000"/>
              </a:lnSpc>
            </a:pPr>
            <a:r>
              <a:rPr lang="en-US" sz="1200" dirty="0" smtClean="0">
                <a:latin typeface="Huawei Sans" panose="020C0503030203020204" pitchFamily="34" charset="0"/>
              </a:rPr>
              <a:t>Resource check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a:xfrm>
            <a:off x="2093101" y="4699471"/>
            <a:ext cx="1143729" cy="461665"/>
          </a:xfrm>
          <a:prstGeom prst="rect">
            <a:avLst/>
          </a:prstGeom>
          <a:noFill/>
        </p:spPr>
        <p:txBody>
          <a:bodyPr wrap="square" rtlCol="0">
            <a:noAutofit/>
          </a:bodyPr>
          <a:lstStyle/>
          <a:p>
            <a:pPr algn="ctr" fontAlgn="ctr">
              <a:lnSpc>
                <a:spcPct val="80000"/>
              </a:lnSpc>
            </a:pPr>
            <a:r>
              <a:rPr lang="en-US" sz="1200" dirty="0" smtClean="0">
                <a:latin typeface="Huawei Sans" panose="020C0503030203020204" pitchFamily="34" charset="0"/>
              </a:rPr>
              <a:t>Resource reservation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a:xfrm>
            <a:off x="3672598" y="4685133"/>
            <a:ext cx="1143729" cy="642913"/>
          </a:xfrm>
          <a:prstGeom prst="rect">
            <a:avLst/>
          </a:prstGeom>
          <a:noFill/>
        </p:spPr>
        <p:txBody>
          <a:bodyPr wrap="square" rtlCol="0">
            <a:noAutofit/>
          </a:bodyPr>
          <a:lstStyle/>
          <a:p>
            <a:pPr algn="ctr" fontAlgn="ctr">
              <a:lnSpc>
                <a:spcPct val="80000"/>
              </a:lnSpc>
            </a:pPr>
            <a:r>
              <a:rPr lang="en-US" sz="1200" dirty="0" smtClean="0">
                <a:latin typeface="Huawei Sans" panose="020C0503030203020204" pitchFamily="34" charset="0"/>
              </a:rPr>
              <a:t>Resource reservation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472849" y="3222395"/>
            <a:ext cx="1922900" cy="523220"/>
          </a:xfrm>
          <a:prstGeom prst="rect">
            <a:avLst/>
          </a:prstGeom>
          <a:noFill/>
        </p:spPr>
        <p:txBody>
          <a:bodyPr wrap="square" rtlCol="0">
            <a:noAutofit/>
          </a:bodyPr>
          <a:lstStyle/>
          <a:p>
            <a:pPr algn="ctr" fontAlgn="ctr"/>
            <a:r>
              <a:rPr lang="en-US" sz="1200" dirty="0" smtClean="0">
                <a:latin typeface="Huawei Sans" panose="020C0503030203020204" pitchFamily="34" charset="0"/>
              </a:rPr>
              <a:t>MPLS TE information advertisement</a:t>
            </a:r>
            <a:endParaRPr lang="en-US" sz="1200" dirty="0">
              <a:latin typeface="Huawei Sans" panose="020C0503030203020204" pitchFamily="34" charset="0"/>
            </a:endParaRPr>
          </a:p>
        </p:txBody>
      </p:sp>
      <p:sp>
        <p:nvSpPr>
          <p:cNvPr id="91" name="文本框 90"/>
          <p:cNvSpPr txBox="1"/>
          <p:nvPr/>
        </p:nvSpPr>
        <p:spPr>
          <a:xfrm>
            <a:off x="9292901" y="3342586"/>
            <a:ext cx="2326084" cy="523220"/>
          </a:xfrm>
          <a:prstGeom prst="rect">
            <a:avLst/>
          </a:prstGeom>
          <a:noFill/>
        </p:spPr>
        <p:txBody>
          <a:bodyPr wrap="square" rtlCol="0">
            <a:noAutofit/>
          </a:bodyPr>
          <a:lstStyle/>
          <a:p>
            <a:pPr algn="ctr" fontAlgn="ctr"/>
            <a:r>
              <a:rPr lang="en-US" sz="1200" dirty="0" smtClean="0">
                <a:latin typeface="Huawei Sans" panose="020C0503030203020204" pitchFamily="34" charset="0"/>
              </a:rPr>
              <a:t>MPLS TE path computation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a:xfrm>
            <a:off x="513849" y="5740486"/>
            <a:ext cx="1922900" cy="523220"/>
          </a:xfrm>
          <a:prstGeom prst="rect">
            <a:avLst/>
          </a:prstGeom>
          <a:noFill/>
        </p:spPr>
        <p:txBody>
          <a:bodyPr wrap="square" rtlCol="0">
            <a:noAutofit/>
          </a:bodyPr>
          <a:lstStyle/>
          <a:p>
            <a:pPr algn="ctr" fontAlgn="ctr"/>
            <a:r>
              <a:rPr lang="en-US" sz="1200" dirty="0" smtClean="0">
                <a:latin typeface="Huawei Sans" panose="020C0503030203020204" pitchFamily="34" charset="0"/>
              </a:rPr>
              <a:t>MPLS TE path establishment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a:xfrm>
            <a:off x="8928812" y="5895011"/>
            <a:ext cx="2820276" cy="305764"/>
          </a:xfrm>
          <a:prstGeom prst="rect">
            <a:avLst/>
          </a:prstGeom>
          <a:noFill/>
        </p:spPr>
        <p:txBody>
          <a:bodyPr wrap="square" rtlCol="0">
            <a:noAutofit/>
          </a:bodyPr>
          <a:lstStyle/>
          <a:p>
            <a:pPr algn="ctr" fontAlgn="ctr"/>
            <a:r>
              <a:rPr lang="en-US" sz="1200" dirty="0" smtClean="0">
                <a:latin typeface="Huawei Sans" panose="020C0503030203020204" pitchFamily="34" charset="0"/>
              </a:rPr>
              <a:t>MPLS TE traffic forwarding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箭头连接符 3"/>
          <p:cNvCxnSpPr/>
          <p:nvPr/>
        </p:nvCxnSpPr>
        <p:spPr>
          <a:xfrm flipH="1">
            <a:off x="3766769" y="4882947"/>
            <a:ext cx="768757"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flipH="1">
            <a:off x="2218232" y="4882947"/>
            <a:ext cx="768757"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a:xfrm flipH="1">
            <a:off x="3766769" y="4518150"/>
            <a:ext cx="768757" cy="0"/>
          </a:xfrm>
          <a:prstGeom prst="straightConnector1">
            <a:avLst/>
          </a:prstGeom>
          <a:ln w="19050">
            <a:solidFill>
              <a:srgbClr val="00B05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直接箭头连接符 99"/>
          <p:cNvCxnSpPr/>
          <p:nvPr/>
        </p:nvCxnSpPr>
        <p:spPr>
          <a:xfrm flipH="1">
            <a:off x="2218232" y="4518150"/>
            <a:ext cx="768757" cy="0"/>
          </a:xfrm>
          <a:prstGeom prst="straightConnector1">
            <a:avLst/>
          </a:prstGeom>
          <a:ln w="19050">
            <a:solidFill>
              <a:srgbClr val="00B050"/>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32795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sz="2200" dirty="0" smtClean="0">
                <a:solidFill>
                  <a:schemeClr val="bg1">
                    <a:lumMod val="50000"/>
                  </a:schemeClr>
                </a:solidFill>
                <a:latin typeface="Huawei Sans" panose="020C0503030203020204" pitchFamily="34" charset="0"/>
              </a:rPr>
              <a:t>Overview of MPLS TE</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b="1" dirty="0" smtClean="0">
                <a:latin typeface="Huawei Sans" panose="020C0503030203020204" pitchFamily="34" charset="0"/>
              </a:rPr>
              <a:t>MPLS TE F</a:t>
            </a:r>
            <a:r>
              <a:rPr lang="en-US" altLang="zh-CN" b="1" dirty="0" smtClean="0">
                <a:latin typeface="Huawei Sans" panose="020C0503030203020204" pitchFamily="34" charset="0"/>
              </a:rPr>
              <a:t>undamentals</a:t>
            </a:r>
            <a:endParaRPr lang="en-US" altLang="zh-CN" b="1" dirty="0" smtClean="0">
              <a:latin typeface="Huawei Sans" panose="020C0503030203020204" pitchFamily="34" charset="0"/>
              <a:sym typeface="Huawei Sans" panose="020C0503030203020204" pitchFamily="34" charset="0"/>
            </a:endParaRPr>
          </a:p>
          <a:p>
            <a:pPr lvl="1">
              <a:buSzPct val="60000"/>
              <a:buFont typeface="Wingdings" panose="05000000000000000000" pitchFamily="2" charset="2"/>
              <a:buChar char="n"/>
            </a:pPr>
            <a:r>
              <a:rPr lang="en-US" dirty="0" smtClean="0">
                <a:latin typeface="Huawei Sans" panose="020C0503030203020204" pitchFamily="34" charset="0"/>
              </a:rPr>
              <a:t>MPLS TE Information Advertisement</a:t>
            </a:r>
            <a:endParaRPr lang="en-US" altLang="zh-CN" dirty="0" smtClean="0">
              <a:latin typeface="Huawei Sans" panose="020C0503030203020204" pitchFamily="34" charset="0"/>
              <a:sym typeface="Huawei Sans" panose="020C0503030203020204" pitchFamily="34" charset="0"/>
            </a:endParaRPr>
          </a:p>
          <a:p>
            <a:pPr lvl="1"/>
            <a:r>
              <a:rPr lang="en-US" sz="2000" dirty="0" smtClean="0">
                <a:solidFill>
                  <a:schemeClr val="bg1">
                    <a:lumMod val="50000"/>
                  </a:schemeClr>
                </a:solidFill>
                <a:latin typeface="Huawei Sans" panose="020C0503030203020204" pitchFamily="34" charset="0"/>
              </a:rPr>
              <a:t>MPLS TE Path Computation</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lvl="1"/>
            <a:r>
              <a:rPr lang="en-US" sz="2000" dirty="0" smtClean="0">
                <a:solidFill>
                  <a:schemeClr val="bg1">
                    <a:lumMod val="50000"/>
                  </a:schemeClr>
                </a:solidFill>
                <a:latin typeface="Huawei Sans" panose="020C0503030203020204" pitchFamily="34" charset="0"/>
              </a:rPr>
              <a:t>MPLS TE Path Establishment</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lvl="1"/>
            <a:r>
              <a:rPr lang="en-US" sz="2000" dirty="0" smtClean="0">
                <a:solidFill>
                  <a:schemeClr val="bg1">
                    <a:lumMod val="50000"/>
                  </a:schemeClr>
                </a:solidFill>
                <a:latin typeface="Huawei Sans" panose="020C0503030203020204" pitchFamily="34" charset="0"/>
              </a:rPr>
              <a:t>MPLS TE Traffic Forwarding</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MPLS TE Reliability</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Advanced MPLS TE Features</a:t>
            </a:r>
            <a:endParaRPr lang="en-US" altLang="zh-CN" sz="2200" dirty="0">
              <a:solidFill>
                <a:schemeClr val="bg1">
                  <a:lumMod val="50000"/>
                </a:schemeClr>
              </a:solidFill>
              <a:latin typeface="Huawei Sans" panose="020C0503030203020204" pitchFamily="34" charset="0"/>
              <a:cs typeface="+mn-cs"/>
              <a:sym typeface="Huawei Sans" panose="020C0503030203020204" pitchFamily="34" charset="0"/>
            </a:endParaRPr>
          </a:p>
        </p:txBody>
      </p:sp>
    </p:spTree>
    <p:extLst>
      <p:ext uri="{BB962C8B-B14F-4D97-AF65-F5344CB8AC3E}">
        <p14:creationId xmlns:p14="http://schemas.microsoft.com/office/powerpoint/2010/main" val="8056525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smtClean="0"/>
              <a:t>MPLS TE Information Advertisement</a:t>
            </a:r>
            <a:endParaRPr lang="en-US" altLang="zh-CN" dirty="0">
              <a:sym typeface="Huawei Sans" panose="020C0503030203020204" pitchFamily="34" charset="0"/>
            </a:endParaRPr>
          </a:p>
        </p:txBody>
      </p:sp>
      <p:sp>
        <p:nvSpPr>
          <p:cNvPr id="9220" name="Rectangle 3"/>
          <p:cNvSpPr>
            <a:spLocks noGrp="1" noChangeArrowheads="1"/>
          </p:cNvSpPr>
          <p:nvPr>
            <p:ph type="body" sz="quarter" idx="10"/>
          </p:nvPr>
        </p:nvSpPr>
        <p:spPr/>
        <p:txBody>
          <a:bodyPr/>
          <a:lstStyle/>
          <a:p>
            <a:r>
              <a:rPr lang="en-US" sz="1600" smtClean="0"/>
              <a:t>MPLS TE allows routers to establish paths based on link information, instead of </a:t>
            </a:r>
            <a:r>
              <a:rPr lang="en-US" altLang="zh-CN" sz="1600" smtClean="0"/>
              <a:t>simply </a:t>
            </a:r>
            <a:r>
              <a:rPr lang="en-US" sz="1600" smtClean="0"/>
              <a:t>forwarding traffic </a:t>
            </a:r>
            <a:r>
              <a:rPr lang="en-US" altLang="zh-CN" sz="1600" smtClean="0"/>
              <a:t>t</a:t>
            </a:r>
            <a:r>
              <a:rPr lang="en-US" sz="1600" smtClean="0"/>
              <a:t>hrough the shortest IP path.</a:t>
            </a:r>
            <a:endParaRPr lang="en-US" altLang="zh-CN" sz="1600" smtClean="0">
              <a:sym typeface="Huawei Sans" panose="020C0503030203020204" pitchFamily="34" charset="0"/>
            </a:endParaRPr>
          </a:p>
          <a:p>
            <a:r>
              <a:rPr lang="en-US" sz="1600" smtClean="0"/>
              <a:t>To enable network devices to </a:t>
            </a:r>
            <a:r>
              <a:rPr lang="en-US" altLang="zh-CN" sz="1600" smtClean="0"/>
              <a:t>compute</a:t>
            </a:r>
            <a:r>
              <a:rPr lang="en-US" sz="1600" smtClean="0"/>
              <a:t> paths more intelligently, each node on a network needs to know resource distribution on the network. Therefore, the following information needs to be advertised:</a:t>
            </a:r>
          </a:p>
          <a:p>
            <a:pPr lvl="1"/>
            <a:r>
              <a:rPr lang="en-US" sz="1400" smtClean="0"/>
              <a:t>link-state information</a:t>
            </a:r>
          </a:p>
          <a:p>
            <a:pPr lvl="1"/>
            <a:r>
              <a:rPr lang="en-US" sz="1400" smtClean="0"/>
              <a:t>TE metric</a:t>
            </a:r>
          </a:p>
          <a:p>
            <a:pPr lvl="1"/>
            <a:r>
              <a:rPr lang="en-US" sz="1400" smtClean="0"/>
              <a:t>Bandwidth information</a:t>
            </a:r>
            <a:endParaRPr lang="en-US" altLang="zh-CN" sz="1400" smtClean="0">
              <a:sym typeface="Huawei Sans" panose="020C0503030203020204" pitchFamily="34" charset="0"/>
            </a:endParaRPr>
          </a:p>
          <a:p>
            <a:pPr lvl="1"/>
            <a:r>
              <a:rPr lang="en-US" sz="1400" smtClean="0"/>
              <a:t>Administrati</a:t>
            </a:r>
            <a:r>
              <a:rPr lang="en-US" altLang="zh-CN" sz="1400" smtClean="0"/>
              <a:t>ve</a:t>
            </a:r>
            <a:r>
              <a:rPr lang="en-US" sz="1400" smtClean="0"/>
              <a:t> group</a:t>
            </a:r>
            <a:endParaRPr lang="en-US" altLang="zh-CN" sz="1400" smtClean="0">
              <a:sym typeface="Huawei Sans" panose="020C0503030203020204" pitchFamily="34" charset="0"/>
            </a:endParaRPr>
          </a:p>
          <a:p>
            <a:pPr lvl="1"/>
            <a:r>
              <a:rPr lang="en-US" sz="1400" smtClean="0"/>
              <a:t>Shared risk link group (SRLG): A group of links that share a common physical resource (for example, a fiber). </a:t>
            </a:r>
            <a:r>
              <a:rPr lang="en-US" altLang="zh-CN" sz="1400" smtClean="0"/>
              <a:t>Links in an SRLG have the same level of risks. Specifically, if one of the links fails, other links in the SRLG also fail</a:t>
            </a:r>
            <a:r>
              <a:rPr lang="en-US" sz="1400" smtClean="0"/>
              <a:t>. Specifically, if one of the links fails, other links in the SRLG also fail. It is mainly used to enhance the reliability of TE tunnels.</a:t>
            </a:r>
            <a:endParaRPr lang="en-US" altLang="zh-CN" sz="1400" dirty="0" smtClean="0">
              <a:sym typeface="Huawei Sans" panose="020C0503030203020204" pitchFamily="34" charset="0"/>
            </a:endParaRPr>
          </a:p>
        </p:txBody>
      </p:sp>
    </p:spTree>
    <p:extLst>
      <p:ext uri="{BB962C8B-B14F-4D97-AF65-F5344CB8AC3E}">
        <p14:creationId xmlns:p14="http://schemas.microsoft.com/office/powerpoint/2010/main" val="38085886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dirty="0" smtClean="0"/>
              <a:t>MPLS TE Fundamentals and Configurations</a:t>
            </a:r>
            <a:endParaRPr lang="en-US" altLang="zh-CN" dirty="0">
              <a:sym typeface="Huawei Sans" panose="020C0503030203020204" pitchFamily="34" charset="0"/>
            </a:endParaRPr>
          </a:p>
        </p:txBody>
      </p:sp>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square" anchor="ctr">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254942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Link-State Information</a:t>
            </a:r>
            <a:endParaRPr lang="en-US" dirty="0"/>
          </a:p>
        </p:txBody>
      </p:sp>
      <p:sp>
        <p:nvSpPr>
          <p:cNvPr id="13316" name="Rectangle 3"/>
          <p:cNvSpPr>
            <a:spLocks noGrp="1" noChangeArrowheads="1"/>
          </p:cNvSpPr>
          <p:nvPr>
            <p:ph type="body" sz="quarter" idx="10"/>
          </p:nvPr>
        </p:nvSpPr>
        <p:spPr/>
        <p:txBody>
          <a:bodyPr/>
          <a:lstStyle/>
          <a:p>
            <a:r>
              <a:rPr lang="en-US" sz="1800" smtClean="0"/>
              <a:t>MPLS TE information advertisement is based on the extension of existing IGPs. As such, information (link-state information) collected by IGPs, such as interface IP addresses, link types, and link costs, is still advertised.</a:t>
            </a:r>
            <a:endParaRPr lang="en-US" altLang="zh-CN" sz="1800" dirty="0">
              <a:sym typeface="Huawei Sans" panose="020C0503030203020204" pitchFamily="34" charset="0"/>
            </a:endParaRPr>
          </a:p>
        </p:txBody>
      </p:sp>
      <p:grpSp>
        <p:nvGrpSpPr>
          <p:cNvPr id="30" name="组合 29">
            <a:extLst>
              <a:ext uri="{FF2B5EF4-FFF2-40B4-BE49-F238E27FC236}">
                <a16:creationId xmlns:a16="http://schemas.microsoft.com/office/drawing/2014/main" xmlns="" id="{6839DD47-9E0F-457C-9D58-D07EF4A541BE}"/>
              </a:ext>
            </a:extLst>
          </p:cNvPr>
          <p:cNvGrpSpPr/>
          <p:nvPr/>
        </p:nvGrpSpPr>
        <p:grpSpPr>
          <a:xfrm>
            <a:off x="5860638" y="2928276"/>
            <a:ext cx="595902" cy="3105869"/>
            <a:chOff x="5642527" y="3219690"/>
            <a:chExt cx="595902" cy="3105869"/>
          </a:xfrm>
        </p:grpSpPr>
        <p:pic>
          <p:nvPicPr>
            <p:cNvPr id="31" name="图片 30">
              <a:extLst>
                <a:ext uri="{FF2B5EF4-FFF2-40B4-BE49-F238E27FC236}">
                  <a16:creationId xmlns:a16="http://schemas.microsoft.com/office/drawing/2014/main" xmlns="" id="{393C3298-745D-43C4-8F66-390454BDD4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3219690"/>
              <a:ext cx="540000" cy="442800"/>
            </a:xfrm>
            <a:prstGeom prst="rect">
              <a:avLst/>
            </a:prstGeom>
          </p:spPr>
        </p:pic>
        <p:sp>
          <p:nvSpPr>
            <p:cNvPr id="32" name="文本框 31">
              <a:extLst>
                <a:ext uri="{FF2B5EF4-FFF2-40B4-BE49-F238E27FC236}">
                  <a16:creationId xmlns:a16="http://schemas.microsoft.com/office/drawing/2014/main" xmlns="" id="{9FD6395D-A7AA-47FD-B827-2A63AA59C56E}"/>
                </a:ext>
              </a:extLst>
            </p:cNvPr>
            <p:cNvSpPr txBox="1"/>
            <p:nvPr/>
          </p:nvSpPr>
          <p:spPr>
            <a:xfrm>
              <a:off x="5698429" y="3680732"/>
              <a:ext cx="540000" cy="338554"/>
            </a:xfrm>
            <a:prstGeom prst="rect">
              <a:avLst/>
            </a:prstGeom>
            <a:noFill/>
          </p:spPr>
          <p:txBody>
            <a:bodyPr wrap="square" rtlCol="0">
              <a:noAutofit/>
            </a:bodyPr>
            <a:lstStyle/>
            <a:p>
              <a:pPr fontAlgn="ct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a:extLst>
                <a:ext uri="{FF2B5EF4-FFF2-40B4-BE49-F238E27FC236}">
                  <a16:creationId xmlns:a16="http://schemas.microsoft.com/office/drawing/2014/main" xmlns="" id="{D7AB5AB4-B857-4F52-9069-2EA2F18039B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5576744"/>
              <a:ext cx="540000" cy="442800"/>
            </a:xfrm>
            <a:prstGeom prst="rect">
              <a:avLst/>
            </a:prstGeom>
          </p:spPr>
        </p:pic>
        <p:sp>
          <p:nvSpPr>
            <p:cNvPr id="36" name="文本框 35">
              <a:extLst>
                <a:ext uri="{FF2B5EF4-FFF2-40B4-BE49-F238E27FC236}">
                  <a16:creationId xmlns:a16="http://schemas.microsoft.com/office/drawing/2014/main" xmlns="" id="{A0840F79-9DA3-4746-878B-853536465C1C}"/>
                </a:ext>
              </a:extLst>
            </p:cNvPr>
            <p:cNvSpPr txBox="1"/>
            <p:nvPr/>
          </p:nvSpPr>
          <p:spPr>
            <a:xfrm>
              <a:off x="5695409" y="5987005"/>
              <a:ext cx="540000" cy="338554"/>
            </a:xfrm>
            <a:prstGeom prst="rect">
              <a:avLst/>
            </a:prstGeom>
            <a:noFill/>
          </p:spPr>
          <p:txBody>
            <a:bodyPr wrap="square" rtlCol="0">
              <a:noAutofit/>
            </a:bodyPr>
            <a:lstStyle/>
            <a:p>
              <a:pPr fontAlgn="ctr"/>
              <a:r>
                <a:rPr lang="en-US" sz="1600" dirty="0" smtClean="0">
                  <a:latin typeface="Huawei Sans" panose="020C0503030203020204" pitchFamily="34" charset="0"/>
                </a:rPr>
                <a:t>R4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7" name="直接箭头连接符 36">
            <a:extLst>
              <a:ext uri="{FF2B5EF4-FFF2-40B4-BE49-F238E27FC236}">
                <a16:creationId xmlns:a16="http://schemas.microsoft.com/office/drawing/2014/main" xmlns="" id="{9ADF33F5-7285-4002-87DB-25F32D463CC4}"/>
              </a:ext>
            </a:extLst>
          </p:cNvPr>
          <p:cNvCxnSpPr>
            <a:cxnSpLocks/>
          </p:cNvCxnSpPr>
          <p:nvPr/>
        </p:nvCxnSpPr>
        <p:spPr>
          <a:xfrm flipV="1">
            <a:off x="3484000" y="3040645"/>
            <a:ext cx="2072206" cy="890340"/>
          </a:xfrm>
          <a:prstGeom prst="straightConnector1">
            <a:avLst/>
          </a:prstGeom>
          <a:ln w="2540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8" name="图片 37">
            <a:extLst>
              <a:ext uri="{FF2B5EF4-FFF2-40B4-BE49-F238E27FC236}">
                <a16:creationId xmlns:a16="http://schemas.microsoft.com/office/drawing/2014/main" xmlns="" id="{CBF42D8D-F721-4259-8DC0-E00C8B9195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18740" y="4011783"/>
            <a:ext cx="540000" cy="442800"/>
          </a:xfrm>
          <a:prstGeom prst="rect">
            <a:avLst/>
          </a:prstGeom>
        </p:spPr>
      </p:pic>
      <p:pic>
        <p:nvPicPr>
          <p:cNvPr id="39" name="图片 38">
            <a:extLst>
              <a:ext uri="{FF2B5EF4-FFF2-40B4-BE49-F238E27FC236}">
                <a16:creationId xmlns:a16="http://schemas.microsoft.com/office/drawing/2014/main" xmlns="" id="{13F4B31A-5A02-496D-8584-6B0554A798A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58438" y="4011783"/>
            <a:ext cx="540000" cy="442800"/>
          </a:xfrm>
          <a:prstGeom prst="rect">
            <a:avLst/>
          </a:prstGeom>
        </p:spPr>
      </p:pic>
      <p:cxnSp>
        <p:nvCxnSpPr>
          <p:cNvPr id="40" name="直接连接符 39">
            <a:extLst>
              <a:ext uri="{FF2B5EF4-FFF2-40B4-BE49-F238E27FC236}">
                <a16:creationId xmlns:a16="http://schemas.microsoft.com/office/drawing/2014/main" xmlns="" id="{43F7B9DE-FC83-4AF7-8FD7-FFF61635739E}"/>
              </a:ext>
            </a:extLst>
          </p:cNvPr>
          <p:cNvCxnSpPr>
            <a:cxnSpLocks/>
            <a:stCxn id="31" idx="1"/>
            <a:endCxn id="38" idx="3"/>
          </p:cNvCxnSpPr>
          <p:nvPr/>
        </p:nvCxnSpPr>
        <p:spPr>
          <a:xfrm flipH="1">
            <a:off x="3358740" y="3149676"/>
            <a:ext cx="2501898"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29F27A05-C72D-4D30-A91A-166754BB8565}"/>
              </a:ext>
            </a:extLst>
          </p:cNvPr>
          <p:cNvCxnSpPr>
            <a:cxnSpLocks/>
            <a:stCxn id="39" idx="1"/>
            <a:endCxn id="31" idx="3"/>
          </p:cNvCxnSpPr>
          <p:nvPr/>
        </p:nvCxnSpPr>
        <p:spPr>
          <a:xfrm flipH="1" flipV="1">
            <a:off x="6400638" y="3149676"/>
            <a:ext cx="2557800"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BD8C04C4-EB27-4771-9FD7-D5448D8DEA69}"/>
              </a:ext>
            </a:extLst>
          </p:cNvPr>
          <p:cNvCxnSpPr>
            <a:cxnSpLocks/>
            <a:stCxn id="35" idx="1"/>
            <a:endCxn id="38" idx="3"/>
          </p:cNvCxnSpPr>
          <p:nvPr/>
        </p:nvCxnSpPr>
        <p:spPr>
          <a:xfrm flipH="1" flipV="1">
            <a:off x="3358740" y="4233183"/>
            <a:ext cx="2501898"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619E7291-A1AA-40CA-B2F3-FFAA7D2829FB}"/>
              </a:ext>
            </a:extLst>
          </p:cNvPr>
          <p:cNvCxnSpPr>
            <a:cxnSpLocks/>
            <a:stCxn id="39" idx="1"/>
            <a:endCxn id="35" idx="3"/>
          </p:cNvCxnSpPr>
          <p:nvPr/>
        </p:nvCxnSpPr>
        <p:spPr>
          <a:xfrm flipH="1">
            <a:off x="6400638" y="4233183"/>
            <a:ext cx="2557800"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xmlns="" id="{9BC0BC3A-8E7B-4AFB-869D-D95A849EE915}"/>
              </a:ext>
            </a:extLst>
          </p:cNvPr>
          <p:cNvSpPr txBox="1"/>
          <p:nvPr/>
        </p:nvSpPr>
        <p:spPr>
          <a:xfrm>
            <a:off x="2881370" y="4542265"/>
            <a:ext cx="540000" cy="338554"/>
          </a:xfrm>
          <a:prstGeom prst="rect">
            <a:avLst/>
          </a:prstGeom>
          <a:noFill/>
        </p:spPr>
        <p:txBody>
          <a:bodyPr wrap="square" rtlCol="0">
            <a:noAutofit/>
          </a:bodyPr>
          <a:lstStyle/>
          <a:p>
            <a:pPr fontAlgn="ct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a:extLst>
              <a:ext uri="{FF2B5EF4-FFF2-40B4-BE49-F238E27FC236}">
                <a16:creationId xmlns:a16="http://schemas.microsoft.com/office/drawing/2014/main" xmlns="" id="{797D5C1E-DDF4-4E4B-AD05-96A55B501B27}"/>
              </a:ext>
            </a:extLst>
          </p:cNvPr>
          <p:cNvSpPr txBox="1"/>
          <p:nvPr/>
        </p:nvSpPr>
        <p:spPr>
          <a:xfrm>
            <a:off x="8969428" y="4531402"/>
            <a:ext cx="540000" cy="338554"/>
          </a:xfrm>
          <a:prstGeom prst="rect">
            <a:avLst/>
          </a:prstGeom>
          <a:noFill/>
        </p:spPr>
        <p:txBody>
          <a:bodyPr wrap="square" rtlCol="0">
            <a:noAutofit/>
          </a:bodyPr>
          <a:lstStyle/>
          <a:p>
            <a:pPr fontAlgn="ctr"/>
            <a:r>
              <a:rPr lang="en-US" sz="1600" dirty="0" smtClean="0">
                <a:latin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箭头连接符 51">
            <a:extLst>
              <a:ext uri="{FF2B5EF4-FFF2-40B4-BE49-F238E27FC236}">
                <a16:creationId xmlns:a16="http://schemas.microsoft.com/office/drawing/2014/main" xmlns="" id="{B9D4E7F4-4D11-42B1-9C1A-096A86A035CA}"/>
              </a:ext>
            </a:extLst>
          </p:cNvPr>
          <p:cNvCxnSpPr>
            <a:cxnSpLocks/>
          </p:cNvCxnSpPr>
          <p:nvPr/>
        </p:nvCxnSpPr>
        <p:spPr>
          <a:xfrm>
            <a:off x="6590389" y="2978015"/>
            <a:ext cx="2317945" cy="941552"/>
          </a:xfrm>
          <a:prstGeom prst="straightConnector1">
            <a:avLst/>
          </a:prstGeom>
          <a:ln w="2540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xmlns="" id="{C6793652-378F-4549-9BD0-21580601A558}"/>
              </a:ext>
            </a:extLst>
          </p:cNvPr>
          <p:cNvCxnSpPr>
            <a:cxnSpLocks/>
          </p:cNvCxnSpPr>
          <p:nvPr/>
        </p:nvCxnSpPr>
        <p:spPr>
          <a:xfrm flipV="1">
            <a:off x="6694154" y="4576124"/>
            <a:ext cx="2072206" cy="1034392"/>
          </a:xfrm>
          <a:prstGeom prst="straightConnector1">
            <a:avLst/>
          </a:prstGeom>
          <a:ln w="2540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a:extLst>
              <a:ext uri="{FF2B5EF4-FFF2-40B4-BE49-F238E27FC236}">
                <a16:creationId xmlns:a16="http://schemas.microsoft.com/office/drawing/2014/main" xmlns="" id="{0E48154C-B9E5-4747-AAD0-284F4925F6E2}"/>
              </a:ext>
            </a:extLst>
          </p:cNvPr>
          <p:cNvCxnSpPr>
            <a:cxnSpLocks/>
          </p:cNvCxnSpPr>
          <p:nvPr/>
        </p:nvCxnSpPr>
        <p:spPr>
          <a:xfrm>
            <a:off x="3470605" y="4606558"/>
            <a:ext cx="2041061" cy="1046765"/>
          </a:xfrm>
          <a:prstGeom prst="straightConnector1">
            <a:avLst/>
          </a:prstGeom>
          <a:ln w="25400">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xmlns="" id="{097E55DE-7FCF-4952-9661-381738D3800F}"/>
              </a:ext>
            </a:extLst>
          </p:cNvPr>
          <p:cNvSpPr txBox="1"/>
          <p:nvPr/>
        </p:nvSpPr>
        <p:spPr>
          <a:xfrm>
            <a:off x="3853155" y="3092344"/>
            <a:ext cx="958366" cy="338554"/>
          </a:xfrm>
          <a:prstGeom prst="rect">
            <a:avLst/>
          </a:prstGeom>
          <a:noFill/>
        </p:spPr>
        <p:txBody>
          <a:bodyPr wrap="square" rtlCol="0">
            <a:noAutofit/>
          </a:bodyPr>
          <a:lstStyle>
            <a:defPPr>
              <a:defRPr lang="en-US"/>
            </a:defPPr>
            <a:lvl1pPr>
              <a:defRPr sz="1600">
                <a:solidFill>
                  <a:srgbClr val="C7000B"/>
                </a:solidFill>
                <a:latin typeface="Arial" panose="020C0503030203020204" pitchFamily="34" charset="0"/>
                <a:ea typeface="方正兰亭黑简体" panose="02000000000000000000" pitchFamily="2" charset="-122"/>
              </a:defRPr>
            </a:lvl1pPr>
          </a:lstStyle>
          <a:p>
            <a:pPr fontAlgn="ctr"/>
            <a:r>
              <a:rPr lang="en-US" dirty="0" smtClean="0">
                <a:solidFill>
                  <a:schemeClr val="tx1"/>
                </a:solidFill>
                <a:latin typeface="Huawei Sans" panose="020C0503030203020204" pitchFamily="34" charset="0"/>
              </a:rPr>
              <a:t>LSA/LSP</a:t>
            </a:r>
            <a:endParaRPr lang="en-US" altLang="zh-CN" dirty="0">
              <a:solidFill>
                <a:schemeClr val="tx1"/>
              </a:solidFill>
              <a:latin typeface="Huawei Sans" panose="020C0503030203020204" pitchFamily="34" charset="0"/>
              <a:sym typeface="Huawei Sans" panose="020C0503030203020204" pitchFamily="34" charset="0"/>
            </a:endParaRPr>
          </a:p>
        </p:txBody>
      </p:sp>
      <p:sp>
        <p:nvSpPr>
          <p:cNvPr id="58" name="文本框 57">
            <a:extLst>
              <a:ext uri="{FF2B5EF4-FFF2-40B4-BE49-F238E27FC236}">
                <a16:creationId xmlns:a16="http://schemas.microsoft.com/office/drawing/2014/main" xmlns="" id="{EE4ABCE6-D9D5-44B1-A83E-A42289935062}"/>
              </a:ext>
            </a:extLst>
          </p:cNvPr>
          <p:cNvSpPr txBox="1"/>
          <p:nvPr/>
        </p:nvSpPr>
        <p:spPr>
          <a:xfrm>
            <a:off x="7730257" y="3092344"/>
            <a:ext cx="958366" cy="338554"/>
          </a:xfrm>
          <a:prstGeom prst="rect">
            <a:avLst/>
          </a:prstGeom>
          <a:noFill/>
        </p:spPr>
        <p:txBody>
          <a:bodyPr wrap="square" rtlCol="0">
            <a:noAutofit/>
          </a:bodyPr>
          <a:lstStyle>
            <a:defPPr>
              <a:defRPr lang="en-US"/>
            </a:defPPr>
            <a:lvl1pPr>
              <a:defRPr sz="1600">
                <a:solidFill>
                  <a:srgbClr val="C7000B"/>
                </a:solidFill>
                <a:latin typeface="Arial" panose="020C0503030203020204" pitchFamily="34" charset="0"/>
                <a:ea typeface="方正兰亭黑简体" panose="02000000000000000000" pitchFamily="2" charset="-122"/>
              </a:defRPr>
            </a:lvl1pPr>
          </a:lstStyle>
          <a:p>
            <a:pPr fontAlgn="ctr"/>
            <a:r>
              <a:rPr lang="en-US" dirty="0" smtClean="0">
                <a:solidFill>
                  <a:schemeClr val="tx1"/>
                </a:solidFill>
                <a:latin typeface="Huawei Sans" panose="020C0503030203020204" pitchFamily="34" charset="0"/>
              </a:rPr>
              <a:t>LSA/LSP</a:t>
            </a:r>
            <a:endParaRPr lang="en-US" altLang="zh-CN" dirty="0">
              <a:solidFill>
                <a:schemeClr val="tx1"/>
              </a:solidFill>
              <a:latin typeface="Huawei Sans" panose="020C0503030203020204" pitchFamily="34" charset="0"/>
              <a:sym typeface="Huawei Sans" panose="020C0503030203020204" pitchFamily="34" charset="0"/>
            </a:endParaRPr>
          </a:p>
        </p:txBody>
      </p:sp>
      <p:sp>
        <p:nvSpPr>
          <p:cNvPr id="59" name="文本框 58">
            <a:extLst>
              <a:ext uri="{FF2B5EF4-FFF2-40B4-BE49-F238E27FC236}">
                <a16:creationId xmlns:a16="http://schemas.microsoft.com/office/drawing/2014/main" xmlns="" id="{30315CDB-5995-4C91-80E3-D16D72976C5A}"/>
              </a:ext>
            </a:extLst>
          </p:cNvPr>
          <p:cNvSpPr txBox="1"/>
          <p:nvPr/>
        </p:nvSpPr>
        <p:spPr>
          <a:xfrm>
            <a:off x="3890618" y="5214346"/>
            <a:ext cx="958366" cy="338554"/>
          </a:xfrm>
          <a:prstGeom prst="rect">
            <a:avLst/>
          </a:prstGeom>
          <a:noFill/>
        </p:spPr>
        <p:txBody>
          <a:bodyPr wrap="square" rtlCol="0">
            <a:noAutofit/>
          </a:bodyPr>
          <a:lstStyle>
            <a:defPPr>
              <a:defRPr lang="en-US"/>
            </a:defPPr>
            <a:lvl1pPr>
              <a:defRPr sz="1600">
                <a:solidFill>
                  <a:srgbClr val="C7000B"/>
                </a:solidFill>
                <a:latin typeface="Arial" panose="020C0503030203020204" pitchFamily="34" charset="0"/>
                <a:ea typeface="方正兰亭黑简体" panose="02000000000000000000" pitchFamily="2" charset="-122"/>
              </a:defRPr>
            </a:lvl1pPr>
          </a:lstStyle>
          <a:p>
            <a:pPr fontAlgn="ctr"/>
            <a:r>
              <a:rPr lang="en-US" dirty="0" smtClean="0">
                <a:solidFill>
                  <a:schemeClr val="tx1"/>
                </a:solidFill>
                <a:latin typeface="Huawei Sans" panose="020C0503030203020204" pitchFamily="34" charset="0"/>
              </a:rPr>
              <a:t>LSA/LSP</a:t>
            </a:r>
            <a:endParaRPr lang="en-US" altLang="zh-CN" dirty="0">
              <a:solidFill>
                <a:schemeClr val="tx1"/>
              </a:solidFill>
              <a:latin typeface="Huawei Sans" panose="020C0503030203020204" pitchFamily="34" charset="0"/>
              <a:sym typeface="Huawei Sans" panose="020C0503030203020204" pitchFamily="34" charset="0"/>
            </a:endParaRPr>
          </a:p>
        </p:txBody>
      </p:sp>
      <p:sp>
        <p:nvSpPr>
          <p:cNvPr id="61" name="文本框 60">
            <a:extLst>
              <a:ext uri="{FF2B5EF4-FFF2-40B4-BE49-F238E27FC236}">
                <a16:creationId xmlns:a16="http://schemas.microsoft.com/office/drawing/2014/main" xmlns="" id="{97464D94-AE15-46B6-8EE7-D05699FB83A1}"/>
              </a:ext>
            </a:extLst>
          </p:cNvPr>
          <p:cNvSpPr txBox="1"/>
          <p:nvPr/>
        </p:nvSpPr>
        <p:spPr>
          <a:xfrm>
            <a:off x="7730257" y="5211078"/>
            <a:ext cx="958366" cy="338554"/>
          </a:xfrm>
          <a:prstGeom prst="rect">
            <a:avLst/>
          </a:prstGeom>
          <a:noFill/>
        </p:spPr>
        <p:txBody>
          <a:bodyPr wrap="square" rtlCol="0">
            <a:noAutofit/>
          </a:bodyPr>
          <a:lstStyle>
            <a:defPPr>
              <a:defRPr lang="en-US"/>
            </a:defPPr>
            <a:lvl1pPr>
              <a:defRPr sz="1600">
                <a:solidFill>
                  <a:srgbClr val="C7000B"/>
                </a:solidFill>
                <a:latin typeface="Arial" panose="020C0503030203020204" pitchFamily="34" charset="0"/>
                <a:ea typeface="方正兰亭黑简体" panose="02000000000000000000" pitchFamily="2" charset="-122"/>
              </a:defRPr>
            </a:lvl1pPr>
          </a:lstStyle>
          <a:p>
            <a:pPr fontAlgn="ctr"/>
            <a:r>
              <a:rPr lang="en-US" dirty="0" smtClean="0">
                <a:solidFill>
                  <a:schemeClr val="tx1"/>
                </a:solidFill>
                <a:latin typeface="Huawei Sans" panose="020C0503030203020204" pitchFamily="34" charset="0"/>
              </a:rPr>
              <a:t>LSA/LSP</a:t>
            </a:r>
            <a:endParaRPr lang="en-US" altLang="zh-CN" dirty="0">
              <a:solidFill>
                <a:schemeClr val="tx1"/>
              </a:solidFill>
              <a:latin typeface="Huawei Sans" panose="020C0503030203020204" pitchFamily="34" charset="0"/>
              <a:sym typeface="Huawei Sans" panose="020C0503030203020204" pitchFamily="34" charset="0"/>
            </a:endParaRPr>
          </a:p>
        </p:txBody>
      </p:sp>
      <p:sp>
        <p:nvSpPr>
          <p:cNvPr id="76" name="文本框 75">
            <a:extLst>
              <a:ext uri="{FF2B5EF4-FFF2-40B4-BE49-F238E27FC236}">
                <a16:creationId xmlns:a16="http://schemas.microsoft.com/office/drawing/2014/main" xmlns="" id="{E7264E39-0F62-48F9-9F75-4364DD1A2DA2}"/>
              </a:ext>
            </a:extLst>
          </p:cNvPr>
          <p:cNvSpPr txBox="1"/>
          <p:nvPr/>
        </p:nvSpPr>
        <p:spPr>
          <a:xfrm>
            <a:off x="5535359" y="4152385"/>
            <a:ext cx="1246461" cy="338554"/>
          </a:xfrm>
          <a:prstGeom prst="rect">
            <a:avLst/>
          </a:prstGeom>
          <a:noFill/>
        </p:spPr>
        <p:txBody>
          <a:bodyPr wrap="square" rtlCol="0">
            <a:noAutofit/>
          </a:bodyPr>
          <a:lstStyle/>
          <a:p>
            <a:pPr fontAlgn="ctr"/>
            <a:r>
              <a:rPr lang="en-US" sz="1600" b="1" dirty="0" smtClean="0">
                <a:latin typeface="Huawei Sans" panose="020C0503030203020204" pitchFamily="34" charset="0"/>
              </a:rPr>
              <a:t>OSPF/IS-IS</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a:extLst>
              <a:ext uri="{FF2B5EF4-FFF2-40B4-BE49-F238E27FC236}">
                <a16:creationId xmlns:a16="http://schemas.microsoft.com/office/drawing/2014/main" xmlns="" id="{CFAE81EF-8BDB-47A1-86B1-C849371486AA}"/>
              </a:ext>
            </a:extLst>
          </p:cNvPr>
          <p:cNvSpPr/>
          <p:nvPr/>
        </p:nvSpPr>
        <p:spPr bwMode="auto">
          <a:xfrm>
            <a:off x="7063177" y="84500"/>
            <a:ext cx="1401558" cy="360000"/>
          </a:xfrm>
          <a:prstGeom prst="chevron">
            <a:avLst/>
          </a:prstGeom>
          <a:solidFill>
            <a:srgbClr val="56C4D2"/>
          </a:solidFill>
          <a:ln>
            <a:solidFill>
              <a:srgbClr val="30B5C5"/>
            </a:solidFill>
          </a:ln>
        </p:spPr>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Link-State Information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a:extLst>
              <a:ext uri="{FF2B5EF4-FFF2-40B4-BE49-F238E27FC236}">
                <a16:creationId xmlns:a16="http://schemas.microsoft.com/office/drawing/2014/main" xmlns="" id="{FE727D3D-EF9D-4194-989B-32C8361FF1AE}"/>
              </a:ext>
            </a:extLst>
          </p:cNvPr>
          <p:cNvSpPr/>
          <p:nvPr/>
        </p:nvSpPr>
        <p:spPr bwMode="auto">
          <a:xfrm>
            <a:off x="8357027" y="84500"/>
            <a:ext cx="100800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TE Metric</a:t>
            </a:r>
            <a:endParaRPr lang="en-US" altLang="zh-CN" sz="1200" dirty="0">
              <a:latin typeface="Huawei Sans" panose="020C0503030203020204" pitchFamily="34" charset="0"/>
              <a:sym typeface="Huawei Sans" panose="020C0503030203020204" pitchFamily="34" charset="0"/>
            </a:endParaRPr>
          </a:p>
        </p:txBody>
      </p:sp>
      <p:sp>
        <p:nvSpPr>
          <p:cNvPr id="69" name="燕尾形 68">
            <a:extLst>
              <a:ext uri="{FF2B5EF4-FFF2-40B4-BE49-F238E27FC236}">
                <a16:creationId xmlns:a16="http://schemas.microsoft.com/office/drawing/2014/main" xmlns="" id="{2378338E-6847-4C34-9971-A3A36F713563}"/>
              </a:ext>
            </a:extLst>
          </p:cNvPr>
          <p:cNvSpPr/>
          <p:nvPr/>
        </p:nvSpPr>
        <p:spPr bwMode="auto">
          <a:xfrm>
            <a:off x="9257319" y="84500"/>
            <a:ext cx="1197713"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Bandwidth Information</a:t>
            </a:r>
            <a:endParaRPr lang="en-US" altLang="zh-CN" sz="1200" dirty="0">
              <a:latin typeface="Huawei Sans" panose="020C0503030203020204" pitchFamily="34" charset="0"/>
              <a:sym typeface="Huawei Sans" panose="020C0503030203020204" pitchFamily="34" charset="0"/>
            </a:endParaRPr>
          </a:p>
        </p:txBody>
      </p:sp>
      <p:sp>
        <p:nvSpPr>
          <p:cNvPr id="70" name="燕尾形 27">
            <a:extLst>
              <a:ext uri="{FF2B5EF4-FFF2-40B4-BE49-F238E27FC236}">
                <a16:creationId xmlns:a16="http://schemas.microsoft.com/office/drawing/2014/main" xmlns="" id="{2378338E-6847-4C34-9971-A3A36F713563}"/>
              </a:ext>
            </a:extLst>
          </p:cNvPr>
          <p:cNvSpPr/>
          <p:nvPr/>
        </p:nvSpPr>
        <p:spPr bwMode="auto">
          <a:xfrm>
            <a:off x="10347325" y="84500"/>
            <a:ext cx="1400175"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Administrati</a:t>
            </a:r>
            <a:r>
              <a:rPr lang="en-US" altLang="zh-CN" sz="1200" dirty="0">
                <a:latin typeface="Huawei Sans" panose="020C0503030203020204" pitchFamily="34" charset="0"/>
              </a:rPr>
              <a:t>ve</a:t>
            </a:r>
            <a:r>
              <a:rPr lang="en-US" sz="1200" dirty="0">
                <a:latin typeface="Huawei Sans" panose="020C0503030203020204" pitchFamily="34" charset="0"/>
              </a:rPr>
              <a:t> Group</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2093364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TE Metric</a:t>
            </a:r>
            <a:endParaRPr lang="en-US" altLang="zh-CN" dirty="0">
              <a:sym typeface="Huawei Sans" panose="020C0503030203020204" pitchFamily="34" charset="0"/>
            </a:endParaRPr>
          </a:p>
        </p:txBody>
      </p:sp>
      <p:sp>
        <p:nvSpPr>
          <p:cNvPr id="13316" name="Rectangle 3"/>
          <p:cNvSpPr>
            <a:spLocks noGrp="1" noChangeArrowheads="1"/>
          </p:cNvSpPr>
          <p:nvPr>
            <p:ph type="body" sz="quarter" idx="10"/>
          </p:nvPr>
        </p:nvSpPr>
        <p:spPr/>
        <p:txBody>
          <a:bodyPr/>
          <a:lstStyle/>
          <a:p>
            <a:r>
              <a:rPr lang="en-US" altLang="zh-CN" sz="1800" smtClean="0"/>
              <a:t>To enhance the controllability of path computation for TE tunnels, MPLS TE provides the TE metric, allowing the computation process to be independent from IGP-based route computation.</a:t>
            </a:r>
          </a:p>
          <a:p>
            <a:endParaRPr lang="en-US" altLang="zh-CN" sz="1800" dirty="0"/>
          </a:p>
        </p:txBody>
      </p: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35590" y="3787341"/>
            <a:ext cx="540000" cy="442800"/>
          </a:xfrm>
          <a:prstGeom prst="rect">
            <a:avLst/>
          </a:prstGeom>
        </p:spPr>
      </p:pic>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55204" y="3787341"/>
            <a:ext cx="540000" cy="442800"/>
          </a:xfrm>
          <a:prstGeom prst="rect">
            <a:avLst/>
          </a:prstGeom>
        </p:spPr>
      </p:pic>
      <p:sp>
        <p:nvSpPr>
          <p:cNvPr id="33" name="右箭头 32"/>
          <p:cNvSpPr/>
          <p:nvPr/>
        </p:nvSpPr>
        <p:spPr>
          <a:xfrm>
            <a:off x="3442375" y="3334535"/>
            <a:ext cx="2592000" cy="169277"/>
          </a:xfrm>
          <a:prstGeom prst="rightArrow">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4" name="文本框 33"/>
          <p:cNvSpPr txBox="1"/>
          <p:nvPr/>
        </p:nvSpPr>
        <p:spPr>
          <a:xfrm>
            <a:off x="3480160" y="3036652"/>
            <a:ext cx="2656737" cy="338554"/>
          </a:xfrm>
          <a:prstGeom prst="rect">
            <a:avLst/>
          </a:prstGeom>
          <a:noFill/>
        </p:spPr>
        <p:txBody>
          <a:bodyPr wrap="square" rtlCol="0">
            <a:noAutofit/>
          </a:bodyPr>
          <a:lstStyle/>
          <a:p>
            <a:pPr fontAlgn="ctr"/>
            <a:r>
              <a:rPr lang="en-US" sz="1600" dirty="0" smtClean="0">
                <a:latin typeface="Huawei Sans" panose="020C0503030203020204" pitchFamily="34" charset="0"/>
              </a:rPr>
              <a:t>Tunnel1 (TE Metric = 3) </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17579" y="3787782"/>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74818" y="3787782"/>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55204" y="4821876"/>
            <a:ext cx="540000" cy="442800"/>
          </a:xfrm>
          <a:prstGeom prst="rect">
            <a:avLst/>
          </a:prstGeom>
        </p:spPr>
      </p:pic>
      <p:cxnSp>
        <p:nvCxnSpPr>
          <p:cNvPr id="46" name="直接连接符 45"/>
          <p:cNvCxnSpPr>
            <a:stCxn id="25" idx="1"/>
            <a:endCxn id="43" idx="3"/>
          </p:cNvCxnSpPr>
          <p:nvPr/>
        </p:nvCxnSpPr>
        <p:spPr bwMode="auto">
          <a:xfrm flipH="1">
            <a:off x="1557579" y="4008741"/>
            <a:ext cx="1178011" cy="44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7" name="直接连接符 46"/>
          <p:cNvCxnSpPr>
            <a:stCxn id="26" idx="1"/>
            <a:endCxn id="25" idx="3"/>
          </p:cNvCxnSpPr>
          <p:nvPr/>
        </p:nvCxnSpPr>
        <p:spPr bwMode="auto">
          <a:xfrm flipH="1">
            <a:off x="3275590" y="4008741"/>
            <a:ext cx="117961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0" name="直接连接符 49"/>
          <p:cNvCxnSpPr>
            <a:stCxn id="44" idx="1"/>
            <a:endCxn id="26" idx="3"/>
          </p:cNvCxnSpPr>
          <p:nvPr/>
        </p:nvCxnSpPr>
        <p:spPr bwMode="auto">
          <a:xfrm flipH="1" flipV="1">
            <a:off x="4995204" y="4008741"/>
            <a:ext cx="1179614" cy="44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3" name="直接连接符 52"/>
          <p:cNvCxnSpPr>
            <a:stCxn id="45" idx="1"/>
            <a:endCxn id="25" idx="2"/>
          </p:cNvCxnSpPr>
          <p:nvPr/>
        </p:nvCxnSpPr>
        <p:spPr bwMode="auto">
          <a:xfrm flipH="1" flipV="1">
            <a:off x="3005590" y="4230141"/>
            <a:ext cx="1449614" cy="81313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6" name="直接连接符 55"/>
          <p:cNvCxnSpPr>
            <a:stCxn id="44" idx="2"/>
            <a:endCxn id="45" idx="3"/>
          </p:cNvCxnSpPr>
          <p:nvPr/>
        </p:nvCxnSpPr>
        <p:spPr bwMode="auto">
          <a:xfrm flipH="1">
            <a:off x="4995204" y="4230582"/>
            <a:ext cx="1449614" cy="812694"/>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60" name="文本框 59"/>
          <p:cNvSpPr txBox="1"/>
          <p:nvPr/>
        </p:nvSpPr>
        <p:spPr>
          <a:xfrm>
            <a:off x="1074428" y="3516489"/>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2794042" y="3507365"/>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a:off x="4512053" y="3501221"/>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6233270" y="3521078"/>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R5</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4499924" y="4545056"/>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a:xfrm>
            <a:off x="1500336" y="3690355"/>
            <a:ext cx="1010016" cy="338554"/>
          </a:xfrm>
          <a:prstGeom prst="rect">
            <a:avLst/>
          </a:prstGeom>
        </p:spPr>
        <p:txBody>
          <a:bodyPr wrap="square">
            <a:noAutofit/>
          </a:bodyPr>
          <a:lstStyle/>
          <a:p>
            <a:pPr fontAlgn="ctr"/>
            <a:r>
              <a:rPr lang="en-US" sz="1600" dirty="0" smtClean="0">
                <a:latin typeface="Huawei Sans" panose="020C0503030203020204" pitchFamily="34" charset="0"/>
              </a:rPr>
              <a:t>Cost =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a:xfrm>
            <a:off x="3214962" y="3706991"/>
            <a:ext cx="1071853" cy="338554"/>
          </a:xfrm>
          <a:prstGeom prst="rect">
            <a:avLst/>
          </a:prstGeom>
        </p:spPr>
        <p:txBody>
          <a:bodyPr wrap="square">
            <a:noAutofit/>
          </a:bodyPr>
          <a:lstStyle/>
          <a:p>
            <a:pPr fontAlgn="ctr"/>
            <a:r>
              <a:rPr lang="en-US" sz="1600" dirty="0" smtClean="0">
                <a:latin typeface="Huawei Sans" panose="020C0503030203020204" pitchFamily="34" charset="0"/>
              </a:rPr>
              <a:t>Cost = 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a:xfrm>
            <a:off x="4937240" y="3704781"/>
            <a:ext cx="1127642" cy="338554"/>
          </a:xfrm>
          <a:prstGeom prst="rect">
            <a:avLst/>
          </a:prstGeom>
        </p:spPr>
        <p:txBody>
          <a:bodyPr wrap="square">
            <a:noAutofit/>
          </a:bodyPr>
          <a:lstStyle/>
          <a:p>
            <a:pPr fontAlgn="ctr"/>
            <a:r>
              <a:rPr lang="en-US" sz="1600" dirty="0" smtClean="0">
                <a:latin typeface="Huawei Sans" panose="020C0503030203020204" pitchFamily="34" charset="0"/>
              </a:rPr>
              <a:t>Cost = 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a:xfrm>
            <a:off x="2295942" y="4298447"/>
            <a:ext cx="1005983" cy="338554"/>
          </a:xfrm>
          <a:prstGeom prst="rect">
            <a:avLst/>
          </a:prstGeom>
        </p:spPr>
        <p:txBody>
          <a:bodyPr wrap="square">
            <a:noAutofit/>
          </a:bodyPr>
          <a:lstStyle/>
          <a:p>
            <a:pPr fontAlgn="ctr"/>
            <a:r>
              <a:rPr lang="en-US" sz="1600" dirty="0" smtClean="0">
                <a:latin typeface="Huawei Sans" panose="020C0503030203020204" pitchFamily="34" charset="0"/>
              </a:rPr>
              <a:t>Cost =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a:xfrm>
            <a:off x="4996744" y="4926122"/>
            <a:ext cx="1236526" cy="338554"/>
          </a:xfrm>
          <a:prstGeom prst="rect">
            <a:avLst/>
          </a:prstGeom>
        </p:spPr>
        <p:txBody>
          <a:bodyPr wrap="square">
            <a:noAutofit/>
          </a:bodyPr>
          <a:lstStyle/>
          <a:p>
            <a:pPr fontAlgn="ctr"/>
            <a:r>
              <a:rPr lang="en-US" sz="1600" dirty="0" smtClean="0">
                <a:latin typeface="Huawei Sans" panose="020C0503030203020204" pitchFamily="34" charset="0"/>
              </a:rPr>
              <a:t>Cost =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auto">
          <a:xfrm>
            <a:off x="7128131" y="3487651"/>
            <a:ext cx="4501676" cy="1060273"/>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108000" algn="l" fontAlgn="ctr"/>
            <a:r>
              <a:rPr lang="en-US" sz="1600" dirty="0" smtClean="0">
                <a:latin typeface="Huawei Sans" panose="020C0503030203020204" pitchFamily="34" charset="0"/>
              </a:rPr>
              <a:t>I</a:t>
            </a:r>
            <a:r>
              <a:rPr lang="en-US" altLang="zh-CN" sz="1600" dirty="0" smtClean="0">
                <a:latin typeface="Huawei Sans" panose="020C0503030203020204" pitchFamily="34" charset="0"/>
              </a:rPr>
              <a:t>f</a:t>
            </a:r>
            <a:r>
              <a:rPr lang="en-US" sz="1600" dirty="0" smtClean="0">
                <a:latin typeface="Huawei Sans" panose="020C0503030203020204" pitchFamily="34" charset="0"/>
              </a:rPr>
              <a:t> the TE metric of the link is used:</a:t>
            </a:r>
            <a:endParaRPr lang="en-US" altLang="zh-CN" sz="1600" dirty="0" smtClean="0">
              <a:latin typeface="Huawei Sans" panose="020C0503030203020204" pitchFamily="34" charset="0"/>
              <a:ea typeface="+mn-ea"/>
            </a:endParaRPr>
          </a:p>
          <a:p>
            <a:pPr marL="108000" algn="l" fontAlgn="ctr"/>
            <a:r>
              <a:rPr lang="en-US" sz="1600" dirty="0" smtClean="0">
                <a:latin typeface="Huawei Sans" panose="020C0503030203020204" pitchFamily="34" charset="0"/>
              </a:rPr>
              <a:t>Path: </a:t>
            </a:r>
            <a:r>
              <a:rPr lang="en-US" sz="1600" dirty="0" smtClean="0">
                <a:solidFill>
                  <a:srgbClr val="333333"/>
                </a:solidFill>
                <a:latin typeface="Huawei Sans" panose="020C0503030203020204" pitchFamily="34" charset="0"/>
              </a:rPr>
              <a:t>R1 -&gt; R2 -&gt; R3 -&gt; R5</a:t>
            </a:r>
          </a:p>
          <a:p>
            <a:pPr marL="108000" algn="l" fontAlgn="ctr"/>
            <a:r>
              <a:rPr lang="en-US" sz="1600" dirty="0" smtClean="0">
                <a:latin typeface="Huawei Sans" panose="020C0503030203020204" pitchFamily="34" charset="0"/>
              </a:rPr>
              <a:t>Path cost: 4</a:t>
            </a:r>
            <a:endParaRPr lang="en-US" altLang="zh-CN" sz="1600" dirty="0">
              <a:latin typeface="Huawei Sans" panose="020C0503030203020204" pitchFamily="34" charset="0"/>
            </a:endParaRPr>
          </a:p>
        </p:txBody>
      </p:sp>
      <p:sp>
        <p:nvSpPr>
          <p:cNvPr id="75" name="文本框 74"/>
          <p:cNvSpPr txBox="1"/>
          <p:nvPr/>
        </p:nvSpPr>
        <p:spPr bwMode="auto">
          <a:xfrm>
            <a:off x="7143160" y="2514600"/>
            <a:ext cx="4486646" cy="81993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marL="108000" algn="l" fontAlgn="ctr"/>
            <a:r>
              <a:rPr lang="en-US" dirty="0" smtClean="0">
                <a:latin typeface="Huawei Sans" panose="020C0503030203020204" pitchFamily="34" charset="0"/>
              </a:rPr>
              <a:t>A TE tunnel is established between R2 and R5 along the path R2 -&gt; R3 -&gt; R5. When R1 accesses R5:</a:t>
            </a:r>
            <a:endParaRPr lang="en-US" altLang="zh-CN" dirty="0">
              <a:latin typeface="Huawei Sans" panose="020C0503030203020204" pitchFamily="34" charset="0"/>
            </a:endParaRPr>
          </a:p>
        </p:txBody>
      </p:sp>
      <p:sp>
        <p:nvSpPr>
          <p:cNvPr id="77" name="文本框 76"/>
          <p:cNvSpPr txBox="1"/>
          <p:nvPr/>
        </p:nvSpPr>
        <p:spPr bwMode="auto">
          <a:xfrm>
            <a:off x="7128131" y="4708444"/>
            <a:ext cx="4501676" cy="1060273"/>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108000" algn="l" fontAlgn="ctr"/>
            <a:r>
              <a:rPr lang="en-US" sz="1600" dirty="0" smtClean="0">
                <a:latin typeface="Huawei Sans" panose="020C0503030203020204" pitchFamily="34" charset="0"/>
              </a:rPr>
              <a:t>If the IGP metric of the link is used:</a:t>
            </a:r>
            <a:endParaRPr lang="en-US" altLang="zh-CN" sz="1600" dirty="0" smtClean="0">
              <a:latin typeface="Huawei Sans" panose="020C0503030203020204" pitchFamily="34" charset="0"/>
              <a:ea typeface="+mn-ea"/>
            </a:endParaRPr>
          </a:p>
          <a:p>
            <a:pPr marL="108000" algn="l" fontAlgn="ctr"/>
            <a:r>
              <a:rPr lang="en-US" sz="1600" dirty="0" smtClean="0">
                <a:latin typeface="Huawei Sans" panose="020C0503030203020204" pitchFamily="34" charset="0"/>
              </a:rPr>
              <a:t>Path: </a:t>
            </a:r>
            <a:r>
              <a:rPr lang="en-US" sz="1600" dirty="0" smtClean="0">
                <a:solidFill>
                  <a:srgbClr val="333333"/>
                </a:solidFill>
                <a:latin typeface="Huawei Sans" panose="020C0503030203020204" pitchFamily="34" charset="0"/>
              </a:rPr>
              <a:t>R1 -&gt; R2 -&gt; R4 -&gt; R5</a:t>
            </a:r>
          </a:p>
          <a:p>
            <a:pPr marL="108000" algn="l" fontAlgn="ctr"/>
            <a:r>
              <a:rPr lang="en-US" sz="1600" dirty="0" smtClean="0">
                <a:latin typeface="Huawei Sans" panose="020C0503030203020204" pitchFamily="34" charset="0"/>
              </a:rPr>
              <a:t>Path cost: 5</a:t>
            </a:r>
            <a:endParaRPr lang="en-US" altLang="zh-CN" sz="1600" dirty="0">
              <a:latin typeface="Huawei Sans" panose="020C0503030203020204" pitchFamily="34" charset="0"/>
            </a:endParaRPr>
          </a:p>
        </p:txBody>
      </p:sp>
      <p:sp>
        <p:nvSpPr>
          <p:cNvPr id="39" name="燕尾形 38">
            <a:extLst>
              <a:ext uri="{FF2B5EF4-FFF2-40B4-BE49-F238E27FC236}">
                <a16:creationId xmlns:a16="http://schemas.microsoft.com/office/drawing/2014/main" xmlns="" id="{CFAE81EF-8BDB-47A1-86B1-C849371486AA}"/>
              </a:ext>
            </a:extLst>
          </p:cNvPr>
          <p:cNvSpPr/>
          <p:nvPr/>
        </p:nvSpPr>
        <p:spPr bwMode="auto">
          <a:xfrm>
            <a:off x="7063177" y="84500"/>
            <a:ext cx="140155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Link-State Information</a:t>
            </a:r>
            <a:endParaRPr lang="en-US" altLang="zh-CN" sz="1200" dirty="0">
              <a:latin typeface="Huawei Sans" panose="020C0503030203020204" pitchFamily="34" charset="0"/>
              <a:sym typeface="Huawei Sans" panose="020C0503030203020204" pitchFamily="34" charset="0"/>
            </a:endParaRPr>
          </a:p>
        </p:txBody>
      </p:sp>
      <p:sp>
        <p:nvSpPr>
          <p:cNvPr id="40" name="燕尾形 39">
            <a:extLst>
              <a:ext uri="{FF2B5EF4-FFF2-40B4-BE49-F238E27FC236}">
                <a16:creationId xmlns:a16="http://schemas.microsoft.com/office/drawing/2014/main" xmlns="" id="{FE727D3D-EF9D-4194-989B-32C8361FF1AE}"/>
              </a:ext>
            </a:extLst>
          </p:cNvPr>
          <p:cNvSpPr/>
          <p:nvPr/>
        </p:nvSpPr>
        <p:spPr bwMode="auto">
          <a:xfrm>
            <a:off x="8357027" y="84500"/>
            <a:ext cx="1008000" cy="360000"/>
          </a:xfrm>
          <a:prstGeom prst="chevron">
            <a:avLst/>
          </a:prstGeom>
          <a:solidFill>
            <a:srgbClr val="56C4D2"/>
          </a:solidFill>
          <a:ln>
            <a:solidFill>
              <a:srgbClr val="30B5C5"/>
            </a:solidFill>
          </a:ln>
        </p:spPr>
        <p:txBody>
          <a:bodyPr wrap="square" lIns="0" tIns="0" rIns="0" bIns="0" rtlCol="0" anchor="ctr">
            <a:noAutofit/>
          </a:bodyPr>
          <a:lstStyle/>
          <a:p>
            <a:pPr algn="ctr" fontAlgn="ctr"/>
            <a:r>
              <a:rPr lang="en-US" sz="1200" dirty="0">
                <a:solidFill>
                  <a:schemeClr val="bg1"/>
                </a:solidFill>
                <a:latin typeface="Huawei Sans" panose="020C0503030203020204" pitchFamily="34" charset="0"/>
              </a:rPr>
              <a:t>TE Metric</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41" name="燕尾形 40">
            <a:extLst>
              <a:ext uri="{FF2B5EF4-FFF2-40B4-BE49-F238E27FC236}">
                <a16:creationId xmlns:a16="http://schemas.microsoft.com/office/drawing/2014/main" xmlns="" id="{2378338E-6847-4C34-9971-A3A36F713563}"/>
              </a:ext>
            </a:extLst>
          </p:cNvPr>
          <p:cNvSpPr/>
          <p:nvPr/>
        </p:nvSpPr>
        <p:spPr bwMode="auto">
          <a:xfrm>
            <a:off x="9257319" y="84500"/>
            <a:ext cx="1197713"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Bandwidth Information</a:t>
            </a:r>
            <a:endParaRPr lang="en-US" altLang="zh-CN" sz="1200" dirty="0">
              <a:latin typeface="Huawei Sans" panose="020C0503030203020204" pitchFamily="34" charset="0"/>
              <a:sym typeface="Huawei Sans" panose="020C0503030203020204" pitchFamily="34" charset="0"/>
            </a:endParaRPr>
          </a:p>
        </p:txBody>
      </p:sp>
      <p:sp>
        <p:nvSpPr>
          <p:cNvPr id="42" name="燕尾形 27">
            <a:extLst>
              <a:ext uri="{FF2B5EF4-FFF2-40B4-BE49-F238E27FC236}">
                <a16:creationId xmlns:a16="http://schemas.microsoft.com/office/drawing/2014/main" xmlns="" id="{2378338E-6847-4C34-9971-A3A36F713563}"/>
              </a:ext>
            </a:extLst>
          </p:cNvPr>
          <p:cNvSpPr/>
          <p:nvPr/>
        </p:nvSpPr>
        <p:spPr bwMode="auto">
          <a:xfrm>
            <a:off x="10347325" y="84500"/>
            <a:ext cx="1400175"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Administrati</a:t>
            </a:r>
            <a:r>
              <a:rPr lang="en-US" altLang="zh-CN" sz="1200" dirty="0">
                <a:latin typeface="Huawei Sans" panose="020C0503030203020204" pitchFamily="34" charset="0"/>
              </a:rPr>
              <a:t>ve</a:t>
            </a:r>
            <a:r>
              <a:rPr lang="en-US" sz="1200" dirty="0">
                <a:latin typeface="Huawei Sans" panose="020C0503030203020204" pitchFamily="34" charset="0"/>
              </a:rPr>
              <a:t> Group</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5256240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r>
              <a:rPr lang="en-US" smtClean="0"/>
              <a:t>Bandwidth Information (1)</a:t>
            </a:r>
            <a:endParaRPr lang="en-US" altLang="zh-CN" dirty="0">
              <a:sym typeface="Huawei Sans" panose="020C0503030203020204" pitchFamily="34" charset="0"/>
            </a:endParaRPr>
          </a:p>
        </p:txBody>
      </p:sp>
      <p:sp>
        <p:nvSpPr>
          <p:cNvPr id="10244" name="Rectangle 3"/>
          <p:cNvSpPr>
            <a:spLocks noGrp="1" noChangeArrowheads="1"/>
          </p:cNvSpPr>
          <p:nvPr>
            <p:ph type="body" sz="quarter" idx="10"/>
          </p:nvPr>
        </p:nvSpPr>
        <p:spPr/>
        <p:txBody>
          <a:bodyPr/>
          <a:lstStyle/>
          <a:p>
            <a:r>
              <a:rPr lang="en-US" sz="1800" smtClean="0"/>
              <a:t>MPLS DiffServ-aware Traffic Engineering (DS-TE) combines MPLS TE and MPLS DiffServ to provide effective QoS guarantee.</a:t>
            </a:r>
            <a:endParaRPr lang="en-US" altLang="zh-CN" sz="1800" smtClean="0">
              <a:sym typeface="Huawei Sans" panose="020C0503030203020204" pitchFamily="34" charset="0"/>
            </a:endParaRPr>
          </a:p>
          <a:p>
            <a:pPr lvl="1"/>
            <a:r>
              <a:rPr lang="en-US" sz="1600" smtClean="0"/>
              <a:t>MPLS DS-TE divides the LSP bandwidth into eight parts, each part corresponding to a service class. Such a collection of bandwidths of an LSP or a group of LSPs with the same service class are called a class type (CT). DS-TE maps traffic with the same per-hop behavior (PHB) to one CT and allocates resources to each CT. </a:t>
            </a:r>
            <a:r>
              <a:rPr lang="en-US" altLang="zh-CN" sz="1600" smtClean="0"/>
              <a:t>In this way, traffic with the same per-hop behavior (PHB) is mapped to one CT and resources are allocated to each CT.</a:t>
            </a:r>
          </a:p>
          <a:p>
            <a:pPr lvl="1"/>
            <a:r>
              <a:rPr lang="en-US" sz="1600" smtClean="0"/>
              <a:t>DS-TE supports a maximum of eight CTs, which can be marked as CT0 to CT7.</a:t>
            </a:r>
            <a:endParaRPr lang="en-US" altLang="zh-CN" sz="1600" smtClean="0"/>
          </a:p>
          <a:p>
            <a:r>
              <a:rPr lang="en-US" sz="1800" smtClean="0"/>
              <a:t>Bandwidth constraints (BCs): can be classified into BC0 to BC7 based on the CT bandwidth.</a:t>
            </a:r>
            <a:endParaRPr lang="en-US" altLang="zh-CN" sz="1800" smtClean="0"/>
          </a:p>
          <a:p>
            <a:r>
              <a:rPr lang="en-US" sz="1800" smtClean="0"/>
              <a:t>Maximum reservable bandwidth: maximum bandwidth that a port can reserve for a tunnel.</a:t>
            </a:r>
            <a:endParaRPr lang="en-US" altLang="zh-CN" sz="1800" smtClean="0"/>
          </a:p>
          <a:p>
            <a:r>
              <a:rPr lang="en-US" sz="1800" smtClean="0"/>
              <a:t>In a non-MPLS DS-TE scenario, BC0 is used. CT0 reserves bandwidth during tunnel establishment to provide bandwidth protection for services.</a:t>
            </a:r>
            <a:endParaRPr lang="en-US" altLang="zh-CN" sz="1800" dirty="0"/>
          </a:p>
        </p:txBody>
      </p:sp>
      <p:sp>
        <p:nvSpPr>
          <p:cNvPr id="9" name="燕尾形 8">
            <a:extLst>
              <a:ext uri="{FF2B5EF4-FFF2-40B4-BE49-F238E27FC236}">
                <a16:creationId xmlns:a16="http://schemas.microsoft.com/office/drawing/2014/main" xmlns="" id="{CFAE81EF-8BDB-47A1-86B1-C849371486AA}"/>
              </a:ext>
            </a:extLst>
          </p:cNvPr>
          <p:cNvSpPr/>
          <p:nvPr/>
        </p:nvSpPr>
        <p:spPr bwMode="auto">
          <a:xfrm>
            <a:off x="7063177" y="84500"/>
            <a:ext cx="140155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Link-State Information</a:t>
            </a:r>
            <a:endParaRPr lang="en-US" altLang="zh-CN" sz="1200" dirty="0">
              <a:latin typeface="Huawei Sans" panose="020C0503030203020204" pitchFamily="34" charset="0"/>
              <a:sym typeface="Huawei Sans" panose="020C0503030203020204" pitchFamily="34" charset="0"/>
            </a:endParaRPr>
          </a:p>
        </p:txBody>
      </p:sp>
      <p:sp>
        <p:nvSpPr>
          <p:cNvPr id="10" name="燕尾形 9">
            <a:extLst>
              <a:ext uri="{FF2B5EF4-FFF2-40B4-BE49-F238E27FC236}">
                <a16:creationId xmlns:a16="http://schemas.microsoft.com/office/drawing/2014/main" xmlns="" id="{FE727D3D-EF9D-4194-989B-32C8361FF1AE}"/>
              </a:ext>
            </a:extLst>
          </p:cNvPr>
          <p:cNvSpPr/>
          <p:nvPr/>
        </p:nvSpPr>
        <p:spPr bwMode="auto">
          <a:xfrm>
            <a:off x="8357027" y="84500"/>
            <a:ext cx="100800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TE Metric</a:t>
            </a:r>
            <a:endParaRPr lang="en-US" altLang="zh-CN" sz="1200" dirty="0">
              <a:latin typeface="Huawei Sans" panose="020C0503030203020204" pitchFamily="34" charset="0"/>
              <a:sym typeface="Huawei Sans" panose="020C0503030203020204" pitchFamily="34" charset="0"/>
            </a:endParaRPr>
          </a:p>
        </p:txBody>
      </p:sp>
      <p:sp>
        <p:nvSpPr>
          <p:cNvPr id="11" name="燕尾形 10">
            <a:extLst>
              <a:ext uri="{FF2B5EF4-FFF2-40B4-BE49-F238E27FC236}">
                <a16:creationId xmlns:a16="http://schemas.microsoft.com/office/drawing/2014/main" xmlns="" id="{2378338E-6847-4C34-9971-A3A36F713563}"/>
              </a:ext>
            </a:extLst>
          </p:cNvPr>
          <p:cNvSpPr/>
          <p:nvPr/>
        </p:nvSpPr>
        <p:spPr bwMode="auto">
          <a:xfrm>
            <a:off x="9257319" y="84500"/>
            <a:ext cx="1197713" cy="360000"/>
          </a:xfrm>
          <a:prstGeom prst="chevron">
            <a:avLst/>
          </a:prstGeom>
          <a:solidFill>
            <a:srgbClr val="56C4D2"/>
          </a:solidFill>
          <a:ln>
            <a:solidFill>
              <a:srgbClr val="30B5C5"/>
            </a:solidFill>
          </a:ln>
        </p:spPr>
        <p:txBody>
          <a:bodyPr wrap="square" lIns="0" tIns="0" rIns="0" bIns="0" rtlCol="0" anchor="ctr">
            <a:noAutofit/>
          </a:bodyPr>
          <a:lstStyle/>
          <a:p>
            <a:pPr algn="ctr" fontAlgn="ctr"/>
            <a:r>
              <a:rPr lang="en-US" sz="1200" dirty="0">
                <a:solidFill>
                  <a:schemeClr val="bg1"/>
                </a:solidFill>
                <a:latin typeface="Huawei Sans" panose="020C0503030203020204" pitchFamily="34" charset="0"/>
              </a:rPr>
              <a:t>Bandwidth Information</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12" name="燕尾形 27">
            <a:extLst>
              <a:ext uri="{FF2B5EF4-FFF2-40B4-BE49-F238E27FC236}">
                <a16:creationId xmlns:a16="http://schemas.microsoft.com/office/drawing/2014/main" xmlns="" id="{2378338E-6847-4C34-9971-A3A36F713563}"/>
              </a:ext>
            </a:extLst>
          </p:cNvPr>
          <p:cNvSpPr/>
          <p:nvPr/>
        </p:nvSpPr>
        <p:spPr bwMode="auto">
          <a:xfrm>
            <a:off x="10347325" y="84500"/>
            <a:ext cx="1400175"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Administrati</a:t>
            </a:r>
            <a:r>
              <a:rPr lang="en-US" altLang="zh-CN" sz="1200" dirty="0">
                <a:latin typeface="Huawei Sans" panose="020C0503030203020204" pitchFamily="34" charset="0"/>
              </a:rPr>
              <a:t>ve</a:t>
            </a:r>
            <a:r>
              <a:rPr lang="en-US" sz="1200" dirty="0">
                <a:latin typeface="Huawei Sans" panose="020C0503030203020204" pitchFamily="34" charset="0"/>
              </a:rPr>
              <a:t> Group</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7084377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r>
              <a:rPr lang="en-US" smtClean="0"/>
              <a:t>Bandwidth Information (2)</a:t>
            </a:r>
            <a:endParaRPr lang="en-US" altLang="zh-CN" dirty="0">
              <a:sym typeface="Huawei Sans" panose="020C0503030203020204" pitchFamily="34" charset="0"/>
            </a:endParaRPr>
          </a:p>
        </p:txBody>
      </p:sp>
      <p:sp>
        <p:nvSpPr>
          <p:cNvPr id="39" name="AutoShape 17"/>
          <p:cNvSpPr>
            <a:spLocks noChangeArrowheads="1"/>
          </p:cNvSpPr>
          <p:nvPr/>
        </p:nvSpPr>
        <p:spPr bwMode="auto">
          <a:xfrm>
            <a:off x="2218425" y="4966515"/>
            <a:ext cx="7751749" cy="984885"/>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eaLnBrk="0" fontAlgn="ctr" hangingPunct="0"/>
            <a:r>
              <a:rPr lang="en-US" sz="1600" dirty="0" smtClean="0">
                <a:latin typeface="Huawei Sans" panose="020C0503030203020204" pitchFamily="34" charset="0"/>
              </a:rPr>
              <a:t>[R1-GigabitEthernet1/0/0]</a:t>
            </a:r>
            <a:r>
              <a:rPr lang="en-US" sz="1600" dirty="0" err="1" smtClean="0">
                <a:latin typeface="Huawei Sans" panose="020C0503030203020204" pitchFamily="34" charset="0"/>
              </a:rPr>
              <a:t>mpls</a:t>
            </a:r>
            <a:r>
              <a:rPr lang="en-US" sz="1600" dirty="0" smtClean="0">
                <a:latin typeface="Huawei Sans" panose="020C0503030203020204" pitchFamily="34" charset="0"/>
              </a:rPr>
              <a:t> </a:t>
            </a:r>
            <a:r>
              <a:rPr lang="en-US" sz="1600" dirty="0" err="1" smtClean="0">
                <a:latin typeface="Huawei Sans" panose="020C0503030203020204" pitchFamily="34" charset="0"/>
              </a:rPr>
              <a:t>te</a:t>
            </a:r>
            <a:r>
              <a:rPr lang="en-US" sz="1600" dirty="0" smtClean="0">
                <a:latin typeface="Huawei Sans" panose="020C0503030203020204" pitchFamily="34" charset="0"/>
              </a:rPr>
              <a:t> bandwidth max-</a:t>
            </a:r>
            <a:r>
              <a:rPr lang="en-US" sz="1600" dirty="0" err="1" smtClean="0">
                <a:latin typeface="Huawei Sans" panose="020C0503030203020204" pitchFamily="34" charset="0"/>
              </a:rPr>
              <a:t>reservable</a:t>
            </a:r>
            <a:r>
              <a:rPr lang="en-US" sz="1600" dirty="0" smtClean="0">
                <a:latin typeface="Huawei Sans" panose="020C0503030203020204" pitchFamily="34" charset="0"/>
              </a:rPr>
              <a:t>-bandwidth 100000</a:t>
            </a:r>
            <a:endParaRPr lang="en-US" altLang="en-US" sz="16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eaLnBrk="0" fontAlgn="ctr" hangingPunct="0"/>
            <a:r>
              <a:rPr lang="en-US" sz="1600" dirty="0" smtClean="0">
                <a:latin typeface="Huawei Sans" panose="020C0503030203020204" pitchFamily="34" charset="0"/>
              </a:rPr>
              <a:t>[R1-GigabitEthernet1/0/0]</a:t>
            </a:r>
            <a:r>
              <a:rPr lang="en-US" sz="1600" dirty="0" err="1" smtClean="0">
                <a:latin typeface="Huawei Sans" panose="020C0503030203020204" pitchFamily="34" charset="0"/>
              </a:rPr>
              <a:t>mpls</a:t>
            </a:r>
            <a:r>
              <a:rPr lang="en-US" sz="1600" dirty="0" smtClean="0">
                <a:latin typeface="Huawei Sans" panose="020C0503030203020204" pitchFamily="34" charset="0"/>
              </a:rPr>
              <a:t> </a:t>
            </a:r>
            <a:r>
              <a:rPr lang="en-US" sz="1600" dirty="0" err="1" smtClean="0">
                <a:latin typeface="Huawei Sans" panose="020C0503030203020204" pitchFamily="34" charset="0"/>
              </a:rPr>
              <a:t>te</a:t>
            </a:r>
            <a:r>
              <a:rPr lang="en-US" sz="1600" dirty="0" smtClean="0">
                <a:latin typeface="Huawei Sans" panose="020C0503030203020204" pitchFamily="34" charset="0"/>
              </a:rPr>
              <a:t> bandwidth bc0 100000</a:t>
            </a:r>
          </a:p>
          <a:p>
            <a:pPr eaLnBrk="0" fontAlgn="ctr" hangingPunct="0"/>
            <a:endParaRPr lang="en-US" altLang="zh-CN" sz="1600" dirty="0" smtClean="0">
              <a:latin typeface="Huawei Sans" panose="020C0503030203020204" pitchFamily="34" charset="0"/>
            </a:endParaRPr>
          </a:p>
          <a:p>
            <a:pPr eaLnBrk="0" fontAlgn="ctr" hangingPunct="0"/>
            <a:r>
              <a:rPr lang="en-US" sz="1600" dirty="0" smtClean="0">
                <a:latin typeface="Huawei Sans" panose="020C0503030203020204" pitchFamily="34" charset="0"/>
              </a:rPr>
              <a:t>[R1-Tunnel1] </a:t>
            </a:r>
            <a:r>
              <a:rPr lang="en-US" sz="1600" dirty="0" err="1" smtClean="0">
                <a:latin typeface="Huawei Sans" panose="020C0503030203020204" pitchFamily="34" charset="0"/>
              </a:rPr>
              <a:t>mpls</a:t>
            </a:r>
            <a:r>
              <a:rPr lang="en-US" sz="1600" dirty="0" smtClean="0">
                <a:latin typeface="Huawei Sans" panose="020C0503030203020204" pitchFamily="34" charset="0"/>
              </a:rPr>
              <a:t> </a:t>
            </a:r>
            <a:r>
              <a:rPr lang="en-US" sz="1600" dirty="0" err="1" smtClean="0">
                <a:latin typeface="Huawei Sans" panose="020C0503030203020204" pitchFamily="34" charset="0"/>
              </a:rPr>
              <a:t>te</a:t>
            </a:r>
            <a:r>
              <a:rPr lang="en-US" sz="1600" dirty="0" smtClean="0">
                <a:latin typeface="Huawei Sans" panose="020C0503030203020204" pitchFamily="34" charset="0"/>
              </a:rPr>
              <a:t> bandwidth ct0 40000</a:t>
            </a:r>
            <a:endParaRPr lang="en-US"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34381" y="2999415"/>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00273" y="2999415"/>
            <a:ext cx="540000" cy="442800"/>
          </a:xfrm>
          <a:prstGeom prst="rect">
            <a:avLst/>
          </a:prstGeom>
        </p:spPr>
      </p:pic>
      <p:cxnSp>
        <p:nvCxnSpPr>
          <p:cNvPr id="42" name="直接连接符 41"/>
          <p:cNvCxnSpPr>
            <a:stCxn id="41" idx="1"/>
            <a:endCxn id="40" idx="3"/>
          </p:cNvCxnSpPr>
          <p:nvPr/>
        </p:nvCxnSpPr>
        <p:spPr bwMode="auto">
          <a:xfrm flipH="1">
            <a:off x="1674381" y="3220815"/>
            <a:ext cx="212589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46" name="文本框 45">
            <a:extLst>
              <a:ext uri="{FF2B5EF4-FFF2-40B4-BE49-F238E27FC236}">
                <a16:creationId xmlns:a16="http://schemas.microsoft.com/office/drawing/2014/main" xmlns="" id="{6136B41E-0447-4D6B-B455-E89C594CB25C}"/>
              </a:ext>
            </a:extLst>
          </p:cNvPr>
          <p:cNvSpPr txBox="1"/>
          <p:nvPr/>
        </p:nvSpPr>
        <p:spPr>
          <a:xfrm>
            <a:off x="1604370" y="2955327"/>
            <a:ext cx="1057993" cy="307777"/>
          </a:xfrm>
          <a:prstGeom prst="rect">
            <a:avLst/>
          </a:prstGeom>
          <a:noFill/>
        </p:spPr>
        <p:txBody>
          <a:bodyPr wrap="square" rtlCol="0">
            <a:noAutofit/>
          </a:bodyPr>
          <a:lstStyle/>
          <a:p>
            <a:pPr fontAlgn="ctr"/>
            <a:r>
              <a:rPr lang="en-US" sz="1400" dirty="0" smtClean="0">
                <a:latin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a:extLst>
              <a:ext uri="{FF2B5EF4-FFF2-40B4-BE49-F238E27FC236}">
                <a16:creationId xmlns:a16="http://schemas.microsoft.com/office/drawing/2014/main" xmlns="" id="{6136B41E-0447-4D6B-B455-E89C594CB25C}"/>
              </a:ext>
            </a:extLst>
          </p:cNvPr>
          <p:cNvSpPr txBox="1"/>
          <p:nvPr/>
        </p:nvSpPr>
        <p:spPr>
          <a:xfrm>
            <a:off x="3004715" y="2953838"/>
            <a:ext cx="1057993" cy="307777"/>
          </a:xfrm>
          <a:prstGeom prst="rect">
            <a:avLst/>
          </a:prstGeom>
          <a:noFill/>
        </p:spPr>
        <p:txBody>
          <a:bodyPr wrap="square" rtlCol="0">
            <a:noAutofit/>
          </a:bodyPr>
          <a:lstStyle/>
          <a:p>
            <a:pPr fontAlgn="ctr"/>
            <a:r>
              <a:rPr lang="en-US" sz="1400" dirty="0" smtClean="0">
                <a:latin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1198969" y="2698461"/>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3852419" y="2693465"/>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右箭头 49"/>
          <p:cNvSpPr/>
          <p:nvPr/>
        </p:nvSpPr>
        <p:spPr>
          <a:xfrm>
            <a:off x="1413631" y="2492419"/>
            <a:ext cx="2739828" cy="169277"/>
          </a:xfrm>
          <a:prstGeom prst="rightArrow">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1" name="文本框 50"/>
          <p:cNvSpPr txBox="1"/>
          <p:nvPr/>
        </p:nvSpPr>
        <p:spPr>
          <a:xfrm>
            <a:off x="2171271" y="2210214"/>
            <a:ext cx="1224548" cy="338554"/>
          </a:xfrm>
          <a:prstGeom prst="rect">
            <a:avLst/>
          </a:prstGeom>
          <a:noFill/>
        </p:spPr>
        <p:txBody>
          <a:bodyPr wrap="square" rtlCol="0">
            <a:noAutofit/>
          </a:bodyPr>
          <a:lstStyle/>
          <a:p>
            <a:pPr fontAlgn="ctr"/>
            <a:r>
              <a:rPr lang="en-US" sz="1600" dirty="0" smtClean="0">
                <a:latin typeface="Huawei Sans" panose="020C0503030203020204" pitchFamily="34" charset="0"/>
              </a:rPr>
              <a:t>Tunnel1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Right Arrow 157"/>
          <p:cNvSpPr/>
          <p:nvPr/>
        </p:nvSpPr>
        <p:spPr>
          <a:xfrm>
            <a:off x="4858266" y="2974306"/>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右箭头 58"/>
          <p:cNvSpPr/>
          <p:nvPr/>
        </p:nvSpPr>
        <p:spPr>
          <a:xfrm>
            <a:off x="1413631" y="3699086"/>
            <a:ext cx="2739828" cy="169277"/>
          </a:xfrm>
          <a:prstGeom prst="rightArrow">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60" name="文本框 59"/>
          <p:cNvSpPr txBox="1"/>
          <p:nvPr/>
        </p:nvSpPr>
        <p:spPr>
          <a:xfrm>
            <a:off x="2171271" y="3860545"/>
            <a:ext cx="1224548" cy="338554"/>
          </a:xfrm>
          <a:prstGeom prst="rect">
            <a:avLst/>
          </a:prstGeom>
          <a:noFill/>
        </p:spPr>
        <p:txBody>
          <a:bodyPr wrap="square" rtlCol="0">
            <a:noAutofit/>
          </a:bodyPr>
          <a:lstStyle/>
          <a:p>
            <a:pPr fontAlgn="ctr"/>
            <a:r>
              <a:rPr lang="en-US" sz="1600" dirty="0" smtClean="0">
                <a:latin typeface="Huawei Sans" panose="020C0503030203020204" pitchFamily="34" charset="0"/>
              </a:rPr>
              <a:t>Tunnel2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a:xfrm>
            <a:off x="5530329" y="1393273"/>
            <a:ext cx="5951967" cy="3123074"/>
            <a:chOff x="5925708" y="1393273"/>
            <a:chExt cx="5951967" cy="3123074"/>
          </a:xfrm>
        </p:grpSpPr>
        <p:sp>
          <p:nvSpPr>
            <p:cNvPr id="6" name="Can 9"/>
            <p:cNvSpPr/>
            <p:nvPr/>
          </p:nvSpPr>
          <p:spPr>
            <a:xfrm rot="5400000">
              <a:off x="6008260" y="2017550"/>
              <a:ext cx="3123074" cy="1874519"/>
            </a:xfrm>
            <a:prstGeom prst="can">
              <a:avLst>
                <a:gd name="adj" fmla="val 40000"/>
              </a:avLst>
            </a:prstGeom>
            <a:solidFill>
              <a:srgbClr val="CCECFF"/>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椭圆 6"/>
            <p:cNvSpPr/>
            <p:nvPr/>
          </p:nvSpPr>
          <p:spPr>
            <a:xfrm>
              <a:off x="7850365" y="1940745"/>
              <a:ext cx="579936" cy="2575602"/>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 name="Can 225"/>
            <p:cNvSpPr/>
            <p:nvPr/>
          </p:nvSpPr>
          <p:spPr>
            <a:xfrm rot="5400000">
              <a:off x="8115081" y="2341920"/>
              <a:ext cx="889228" cy="1105766"/>
            </a:xfrm>
            <a:prstGeom prst="can">
              <a:avLst>
                <a:gd name="adj" fmla="val 40000"/>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Can 225"/>
            <p:cNvSpPr/>
            <p:nvPr/>
          </p:nvSpPr>
          <p:spPr>
            <a:xfrm rot="5400000">
              <a:off x="8115081" y="3306771"/>
              <a:ext cx="889228" cy="1105766"/>
            </a:xfrm>
            <a:prstGeom prst="can">
              <a:avLst>
                <a:gd name="adj" fmla="val 40000"/>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任意多边形 9"/>
            <p:cNvSpPr/>
            <p:nvPr/>
          </p:nvSpPr>
          <p:spPr>
            <a:xfrm rot="5400000">
              <a:off x="5996501" y="2684537"/>
              <a:ext cx="889229" cy="420531"/>
            </a:xfrm>
            <a:custGeom>
              <a:avLst/>
              <a:gdLst>
                <a:gd name="connsiteX0" fmla="*/ 0 w 874686"/>
                <a:gd name="connsiteY0" fmla="*/ 238716 h 413653"/>
                <a:gd name="connsiteX1" fmla="*/ 0 w 874686"/>
                <a:gd name="connsiteY1" fmla="*/ 0 h 413653"/>
                <a:gd name="connsiteX2" fmla="*/ 186811 w 874686"/>
                <a:gd name="connsiteY2" fmla="*/ 13321 h 413653"/>
                <a:gd name="connsiteX3" fmla="*/ 496369 w 874686"/>
                <a:gd name="connsiteY3" fmla="*/ 20814 h 413653"/>
                <a:gd name="connsiteX4" fmla="*/ 805926 w 874686"/>
                <a:gd name="connsiteY4" fmla="*/ 13322 h 413653"/>
                <a:gd name="connsiteX5" fmla="*/ 874686 w 874686"/>
                <a:gd name="connsiteY5" fmla="*/ 8197 h 413653"/>
                <a:gd name="connsiteX6" fmla="*/ 874686 w 874686"/>
                <a:gd name="connsiteY6" fmla="*/ 238716 h 413653"/>
                <a:gd name="connsiteX7" fmla="*/ 437343 w 874686"/>
                <a:gd name="connsiteY7" fmla="*/ 413653 h 413653"/>
                <a:gd name="connsiteX8" fmla="*/ 0 w 874686"/>
                <a:gd name="connsiteY8" fmla="*/ 238716 h 41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4686" h="413653">
                  <a:moveTo>
                    <a:pt x="0" y="238716"/>
                  </a:moveTo>
                  <a:lnTo>
                    <a:pt x="0" y="0"/>
                  </a:lnTo>
                  <a:lnTo>
                    <a:pt x="186811" y="13321"/>
                  </a:lnTo>
                  <a:cubicBezTo>
                    <a:pt x="286801" y="18234"/>
                    <a:pt x="390330" y="20814"/>
                    <a:pt x="496369" y="20814"/>
                  </a:cubicBezTo>
                  <a:cubicBezTo>
                    <a:pt x="602408" y="20814"/>
                    <a:pt x="705937" y="18234"/>
                    <a:pt x="805926" y="13322"/>
                  </a:cubicBezTo>
                  <a:lnTo>
                    <a:pt x="874686" y="8197"/>
                  </a:lnTo>
                  <a:lnTo>
                    <a:pt x="874686" y="238716"/>
                  </a:lnTo>
                  <a:cubicBezTo>
                    <a:pt x="874686" y="335331"/>
                    <a:pt x="678881" y="413653"/>
                    <a:pt x="437343" y="413653"/>
                  </a:cubicBezTo>
                  <a:cubicBezTo>
                    <a:pt x="195805" y="413653"/>
                    <a:pt x="0" y="335331"/>
                    <a:pt x="0" y="238716"/>
                  </a:cubicBezTo>
                  <a:close/>
                </a:path>
              </a:pathLst>
            </a:cu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任意多边形 10"/>
            <p:cNvSpPr/>
            <p:nvPr/>
          </p:nvSpPr>
          <p:spPr>
            <a:xfrm rot="5400000">
              <a:off x="6079356" y="3566532"/>
              <a:ext cx="889230" cy="586244"/>
            </a:xfrm>
            <a:custGeom>
              <a:avLst/>
              <a:gdLst>
                <a:gd name="connsiteX0" fmla="*/ 0 w 874687"/>
                <a:gd name="connsiteY0" fmla="*/ 401719 h 576656"/>
                <a:gd name="connsiteX1" fmla="*/ 0 w 874687"/>
                <a:gd name="connsiteY1" fmla="*/ 165656 h 576656"/>
                <a:gd name="connsiteX2" fmla="*/ 145178 w 874687"/>
                <a:gd name="connsiteY2" fmla="*/ 154836 h 576656"/>
                <a:gd name="connsiteX3" fmla="*/ 820973 w 874687"/>
                <a:gd name="connsiteY3" fmla="*/ 21227 h 576656"/>
                <a:gd name="connsiteX4" fmla="*/ 874687 w 874687"/>
                <a:gd name="connsiteY4" fmla="*/ 0 h 576656"/>
                <a:gd name="connsiteX5" fmla="*/ 874686 w 874687"/>
                <a:gd name="connsiteY5" fmla="*/ 401719 h 576656"/>
                <a:gd name="connsiteX6" fmla="*/ 437343 w 874687"/>
                <a:gd name="connsiteY6" fmla="*/ 576656 h 576656"/>
                <a:gd name="connsiteX7" fmla="*/ 0 w 874687"/>
                <a:gd name="connsiteY7" fmla="*/ 401719 h 57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4687" h="576656">
                  <a:moveTo>
                    <a:pt x="0" y="401719"/>
                  </a:moveTo>
                  <a:lnTo>
                    <a:pt x="0" y="165656"/>
                  </a:lnTo>
                  <a:lnTo>
                    <a:pt x="145178" y="154836"/>
                  </a:lnTo>
                  <a:cubicBezTo>
                    <a:pt x="420825" y="126844"/>
                    <a:pt x="655355" y="80084"/>
                    <a:pt x="820973" y="21227"/>
                  </a:cubicBezTo>
                  <a:lnTo>
                    <a:pt x="874687" y="0"/>
                  </a:lnTo>
                  <a:lnTo>
                    <a:pt x="874686" y="401719"/>
                  </a:lnTo>
                  <a:cubicBezTo>
                    <a:pt x="874686" y="498334"/>
                    <a:pt x="678881" y="576656"/>
                    <a:pt x="437343" y="576656"/>
                  </a:cubicBezTo>
                  <a:cubicBezTo>
                    <a:pt x="195805" y="576656"/>
                    <a:pt x="0" y="498334"/>
                    <a:pt x="0" y="401719"/>
                  </a:cubicBezTo>
                  <a:close/>
                </a:path>
              </a:pathLst>
            </a:cu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Can 9"/>
            <p:cNvSpPr/>
            <p:nvPr/>
          </p:nvSpPr>
          <p:spPr>
            <a:xfrm rot="5400000">
              <a:off x="9156630" y="2302097"/>
              <a:ext cx="247325" cy="735670"/>
            </a:xfrm>
            <a:prstGeom prst="can">
              <a:avLst>
                <a:gd name="adj" fmla="val 40000"/>
              </a:avLst>
            </a:prstGeom>
            <a:solidFill>
              <a:srgbClr val="FFF2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Can 9"/>
            <p:cNvSpPr/>
            <p:nvPr/>
          </p:nvSpPr>
          <p:spPr>
            <a:xfrm rot="5400000">
              <a:off x="8989022" y="2874309"/>
              <a:ext cx="255852" cy="402584"/>
            </a:xfrm>
            <a:prstGeom prst="can">
              <a:avLst>
                <a:gd name="adj" fmla="val 40000"/>
              </a:avLst>
            </a:prstGeom>
            <a:solidFill>
              <a:srgbClr val="FFF2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任意多边形 13"/>
            <p:cNvSpPr/>
            <p:nvPr/>
          </p:nvSpPr>
          <p:spPr>
            <a:xfrm rot="5400000">
              <a:off x="5988008" y="2481971"/>
              <a:ext cx="247325" cy="371923"/>
            </a:xfrm>
            <a:custGeom>
              <a:avLst/>
              <a:gdLst>
                <a:gd name="connsiteX0" fmla="*/ 0 w 243280"/>
                <a:gd name="connsiteY0" fmla="*/ 317184 h 365840"/>
                <a:gd name="connsiteX1" fmla="*/ 0 w 243280"/>
                <a:gd name="connsiteY1" fmla="*/ 0 h 365840"/>
                <a:gd name="connsiteX2" fmla="*/ 35552 w 243280"/>
                <a:gd name="connsiteY2" fmla="*/ 17235 h 365840"/>
                <a:gd name="connsiteX3" fmla="*/ 174566 w 243280"/>
                <a:gd name="connsiteY3" fmla="*/ 54726 h 365840"/>
                <a:gd name="connsiteX4" fmla="*/ 243280 w 243280"/>
                <a:gd name="connsiteY4" fmla="*/ 63258 h 365840"/>
                <a:gd name="connsiteX5" fmla="*/ 243280 w 243280"/>
                <a:gd name="connsiteY5" fmla="*/ 317184 h 365840"/>
                <a:gd name="connsiteX6" fmla="*/ 121640 w 243280"/>
                <a:gd name="connsiteY6" fmla="*/ 365840 h 365840"/>
                <a:gd name="connsiteX7" fmla="*/ 74292 w 243280"/>
                <a:gd name="connsiteY7" fmla="*/ 362016 h 365840"/>
                <a:gd name="connsiteX8" fmla="*/ 0 w 243280"/>
                <a:gd name="connsiteY8" fmla="*/ 317184 h 36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280" h="365840">
                  <a:moveTo>
                    <a:pt x="0" y="317184"/>
                  </a:moveTo>
                  <a:lnTo>
                    <a:pt x="0" y="0"/>
                  </a:lnTo>
                  <a:lnTo>
                    <a:pt x="35552" y="17235"/>
                  </a:lnTo>
                  <a:cubicBezTo>
                    <a:pt x="75124" y="33064"/>
                    <a:pt x="122244" y="45873"/>
                    <a:pt x="174566" y="54726"/>
                  </a:cubicBezTo>
                  <a:lnTo>
                    <a:pt x="243280" y="63258"/>
                  </a:lnTo>
                  <a:lnTo>
                    <a:pt x="243280" y="317184"/>
                  </a:lnTo>
                  <a:cubicBezTo>
                    <a:pt x="243280" y="344056"/>
                    <a:pt x="188820" y="365840"/>
                    <a:pt x="121640" y="365840"/>
                  </a:cubicBezTo>
                  <a:cubicBezTo>
                    <a:pt x="104845" y="365840"/>
                    <a:pt x="88845" y="364479"/>
                    <a:pt x="74292" y="362016"/>
                  </a:cubicBezTo>
                  <a:cubicBezTo>
                    <a:pt x="30634" y="354630"/>
                    <a:pt x="0" y="337338"/>
                    <a:pt x="0" y="317184"/>
                  </a:cubicBezTo>
                  <a:close/>
                </a:path>
              </a:pathLst>
            </a:custGeom>
            <a:solidFill>
              <a:srgbClr val="FFF2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任意多边形 14"/>
            <p:cNvSpPr/>
            <p:nvPr/>
          </p:nvSpPr>
          <p:spPr>
            <a:xfrm rot="5400000">
              <a:off x="5966205" y="2860336"/>
              <a:ext cx="256190" cy="337183"/>
            </a:xfrm>
            <a:custGeom>
              <a:avLst/>
              <a:gdLst>
                <a:gd name="connsiteX0" fmla="*/ 0 w 252000"/>
                <a:gd name="connsiteY0" fmla="*/ 281268 h 331668"/>
                <a:gd name="connsiteX1" fmla="*/ 0 w 252000"/>
                <a:gd name="connsiteY1" fmla="*/ 34062 h 331668"/>
                <a:gd name="connsiteX2" fmla="*/ 82209 w 252000"/>
                <a:gd name="connsiteY2" fmla="*/ 30747 h 331668"/>
                <a:gd name="connsiteX3" fmla="*/ 238592 w 252000"/>
                <a:gd name="connsiteY3" fmla="*/ 4425 h 331668"/>
                <a:gd name="connsiteX4" fmla="*/ 252000 w 252000"/>
                <a:gd name="connsiteY4" fmla="*/ 0 h 331668"/>
                <a:gd name="connsiteX5" fmla="*/ 252000 w 252000"/>
                <a:gd name="connsiteY5" fmla="*/ 281268 h 331668"/>
                <a:gd name="connsiteX6" fmla="*/ 126000 w 252000"/>
                <a:gd name="connsiteY6" fmla="*/ 331668 h 331668"/>
                <a:gd name="connsiteX7" fmla="*/ 36905 w 252000"/>
                <a:gd name="connsiteY7" fmla="*/ 316906 h 331668"/>
                <a:gd name="connsiteX8" fmla="*/ 0 w 252000"/>
                <a:gd name="connsiteY8" fmla="*/ 281268 h 33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000" h="331668">
                  <a:moveTo>
                    <a:pt x="0" y="281268"/>
                  </a:moveTo>
                  <a:lnTo>
                    <a:pt x="0" y="34062"/>
                  </a:lnTo>
                  <a:lnTo>
                    <a:pt x="82209" y="30747"/>
                  </a:lnTo>
                  <a:cubicBezTo>
                    <a:pt x="139149" y="26086"/>
                    <a:pt x="192058" y="16999"/>
                    <a:pt x="238592" y="4425"/>
                  </a:cubicBezTo>
                  <a:lnTo>
                    <a:pt x="252000" y="0"/>
                  </a:lnTo>
                  <a:lnTo>
                    <a:pt x="252000" y="281268"/>
                  </a:lnTo>
                  <a:cubicBezTo>
                    <a:pt x="252000" y="309103"/>
                    <a:pt x="195588" y="331668"/>
                    <a:pt x="126000" y="331668"/>
                  </a:cubicBezTo>
                  <a:cubicBezTo>
                    <a:pt x="91206" y="331668"/>
                    <a:pt x="59706" y="326027"/>
                    <a:pt x="36905" y="316906"/>
                  </a:cubicBezTo>
                  <a:cubicBezTo>
                    <a:pt x="14103" y="307785"/>
                    <a:pt x="0" y="295185"/>
                    <a:pt x="0" y="281268"/>
                  </a:cubicBezTo>
                  <a:close/>
                </a:path>
              </a:pathLst>
            </a:custGeom>
            <a:solidFill>
              <a:srgbClr val="FFF2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任意多边形 15"/>
            <p:cNvSpPr/>
            <p:nvPr/>
          </p:nvSpPr>
          <p:spPr>
            <a:xfrm rot="5400000">
              <a:off x="5984284" y="3465904"/>
              <a:ext cx="247325" cy="364476"/>
            </a:xfrm>
            <a:custGeom>
              <a:avLst/>
              <a:gdLst>
                <a:gd name="connsiteX0" fmla="*/ 0 w 243280"/>
                <a:gd name="connsiteY0" fmla="*/ 309859 h 358515"/>
                <a:gd name="connsiteX1" fmla="*/ 0 w 243280"/>
                <a:gd name="connsiteY1" fmla="*/ 0 h 358515"/>
                <a:gd name="connsiteX2" fmla="*/ 20446 w 243280"/>
                <a:gd name="connsiteY2" fmla="*/ 9912 h 358515"/>
                <a:gd name="connsiteX3" fmla="*/ 241554 w 243280"/>
                <a:gd name="connsiteY3" fmla="*/ 57596 h 358515"/>
                <a:gd name="connsiteX4" fmla="*/ 243280 w 243280"/>
                <a:gd name="connsiteY4" fmla="*/ 57666 h 358515"/>
                <a:gd name="connsiteX5" fmla="*/ 243280 w 243280"/>
                <a:gd name="connsiteY5" fmla="*/ 309859 h 358515"/>
                <a:gd name="connsiteX6" fmla="*/ 121640 w 243280"/>
                <a:gd name="connsiteY6" fmla="*/ 358515 h 358515"/>
                <a:gd name="connsiteX7" fmla="*/ 74292 w 243280"/>
                <a:gd name="connsiteY7" fmla="*/ 354691 h 358515"/>
                <a:gd name="connsiteX8" fmla="*/ 0 w 243280"/>
                <a:gd name="connsiteY8" fmla="*/ 309859 h 35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280" h="358515">
                  <a:moveTo>
                    <a:pt x="0" y="309859"/>
                  </a:moveTo>
                  <a:lnTo>
                    <a:pt x="0" y="0"/>
                  </a:lnTo>
                  <a:lnTo>
                    <a:pt x="20446" y="9912"/>
                  </a:lnTo>
                  <a:cubicBezTo>
                    <a:pt x="79803" y="33655"/>
                    <a:pt x="156144" y="50605"/>
                    <a:pt x="241554" y="57596"/>
                  </a:cubicBezTo>
                  <a:lnTo>
                    <a:pt x="243280" y="57666"/>
                  </a:lnTo>
                  <a:lnTo>
                    <a:pt x="243280" y="309859"/>
                  </a:lnTo>
                  <a:cubicBezTo>
                    <a:pt x="243280" y="336731"/>
                    <a:pt x="188820" y="358515"/>
                    <a:pt x="121640" y="358515"/>
                  </a:cubicBezTo>
                  <a:cubicBezTo>
                    <a:pt x="104845" y="358515"/>
                    <a:pt x="88845" y="357154"/>
                    <a:pt x="74292" y="354691"/>
                  </a:cubicBezTo>
                  <a:cubicBezTo>
                    <a:pt x="30634" y="347305"/>
                    <a:pt x="0" y="330013"/>
                    <a:pt x="0" y="309859"/>
                  </a:cubicBezTo>
                  <a:close/>
                </a:path>
              </a:pathLst>
            </a:custGeom>
            <a:solidFill>
              <a:srgbClr val="FFF2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任意多边形 16"/>
            <p:cNvSpPr/>
            <p:nvPr/>
          </p:nvSpPr>
          <p:spPr>
            <a:xfrm rot="5400000">
              <a:off x="5974024" y="3864754"/>
              <a:ext cx="256190" cy="352821"/>
            </a:xfrm>
            <a:custGeom>
              <a:avLst/>
              <a:gdLst>
                <a:gd name="connsiteX0" fmla="*/ 0 w 252000"/>
                <a:gd name="connsiteY0" fmla="*/ 296650 h 347050"/>
                <a:gd name="connsiteX1" fmla="*/ 0 w 252000"/>
                <a:gd name="connsiteY1" fmla="*/ 47566 h 347050"/>
                <a:gd name="connsiteX2" fmla="*/ 35599 w 252000"/>
                <a:gd name="connsiteY2" fmla="*/ 46131 h 347050"/>
                <a:gd name="connsiteX3" fmla="*/ 191982 w 252000"/>
                <a:gd name="connsiteY3" fmla="*/ 19808 h 347050"/>
                <a:gd name="connsiteX4" fmla="*/ 252000 w 252000"/>
                <a:gd name="connsiteY4" fmla="*/ 0 h 347050"/>
                <a:gd name="connsiteX5" fmla="*/ 252000 w 252000"/>
                <a:gd name="connsiteY5" fmla="*/ 296650 h 347050"/>
                <a:gd name="connsiteX6" fmla="*/ 126000 w 252000"/>
                <a:gd name="connsiteY6" fmla="*/ 347050 h 347050"/>
                <a:gd name="connsiteX7" fmla="*/ 36905 w 252000"/>
                <a:gd name="connsiteY7" fmla="*/ 332288 h 347050"/>
                <a:gd name="connsiteX8" fmla="*/ 0 w 252000"/>
                <a:gd name="connsiteY8" fmla="*/ 296650 h 34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000" h="347050">
                  <a:moveTo>
                    <a:pt x="0" y="296650"/>
                  </a:moveTo>
                  <a:lnTo>
                    <a:pt x="0" y="47566"/>
                  </a:lnTo>
                  <a:lnTo>
                    <a:pt x="35599" y="46131"/>
                  </a:lnTo>
                  <a:cubicBezTo>
                    <a:pt x="92539" y="41470"/>
                    <a:pt x="145448" y="32383"/>
                    <a:pt x="191982" y="19808"/>
                  </a:cubicBezTo>
                  <a:lnTo>
                    <a:pt x="252000" y="0"/>
                  </a:lnTo>
                  <a:lnTo>
                    <a:pt x="252000" y="296650"/>
                  </a:lnTo>
                  <a:cubicBezTo>
                    <a:pt x="252000" y="324485"/>
                    <a:pt x="195588" y="347050"/>
                    <a:pt x="126000" y="347050"/>
                  </a:cubicBezTo>
                  <a:cubicBezTo>
                    <a:pt x="91206" y="347050"/>
                    <a:pt x="59706" y="341409"/>
                    <a:pt x="36905" y="332288"/>
                  </a:cubicBezTo>
                  <a:cubicBezTo>
                    <a:pt x="14103" y="323167"/>
                    <a:pt x="0" y="310567"/>
                    <a:pt x="0" y="296650"/>
                  </a:cubicBezTo>
                  <a:close/>
                </a:path>
              </a:pathLst>
            </a:custGeom>
            <a:solidFill>
              <a:srgbClr val="FFF2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a:xfrm>
              <a:off x="6604335" y="2569008"/>
              <a:ext cx="1160099" cy="1077218"/>
            </a:xfrm>
            <a:prstGeom prst="rect">
              <a:avLst/>
            </a:prstGeom>
          </p:spPr>
          <p:txBody>
            <a:bodyPr wrap="square">
              <a:noAutofit/>
            </a:bodyPr>
            <a:lstStyle/>
            <a:p>
              <a:pPr algn="ctr" defTabSz="914478" fontAlgn="ctr"/>
              <a:r>
                <a:rPr lang="en-US" sz="1600" dirty="0" smtClean="0">
                  <a:latin typeface="Huawei Sans" panose="020C0503030203020204" pitchFamily="34" charset="0"/>
                </a:rPr>
                <a:t>Links that a tunnel passes through</a:t>
              </a:r>
              <a:endParaRPr lang="en-US" altLang="zh-CN" sz="1600" dirty="0">
                <a:latin typeface="Huawei Sans" panose="020C0503030203020204" pitchFamily="34" charset="0"/>
                <a:ea typeface="方正兰亭黑简体" panose="02000000000000000000" pitchFamily="2" charset="-122"/>
              </a:endParaRPr>
            </a:p>
          </p:txBody>
        </p:sp>
        <p:sp>
          <p:nvSpPr>
            <p:cNvPr id="19" name="矩形 18"/>
            <p:cNvSpPr/>
            <p:nvPr/>
          </p:nvSpPr>
          <p:spPr>
            <a:xfrm>
              <a:off x="7935909" y="2724274"/>
              <a:ext cx="883868" cy="617244"/>
            </a:xfrm>
            <a:prstGeom prst="rect">
              <a:avLst/>
            </a:prstGeom>
          </p:spPr>
          <p:txBody>
            <a:bodyPr wrap="square">
              <a:noAutofit/>
            </a:bodyPr>
            <a:lstStyle/>
            <a:p>
              <a:pPr algn="ctr" defTabSz="914478" fontAlgn="ctr"/>
              <a:r>
                <a:rPr lang="en-US" sz="1400" dirty="0" smtClean="0">
                  <a:latin typeface="Huawei Sans" panose="020C0503030203020204" pitchFamily="34" charset="0"/>
                </a:rPr>
                <a:t>Tunnel1</a:t>
              </a:r>
              <a:endParaRPr lang="en-US" altLang="zh-CN" sz="1400" dirty="0">
                <a:latin typeface="Huawei Sans" panose="020C0503030203020204" pitchFamily="34" charset="0"/>
                <a:ea typeface="方正兰亭黑简体" panose="02000000000000000000" pitchFamily="2" charset="-122"/>
              </a:endParaRPr>
            </a:p>
          </p:txBody>
        </p:sp>
        <p:sp>
          <p:nvSpPr>
            <p:cNvPr id="20" name="矩形 19"/>
            <p:cNvSpPr/>
            <p:nvPr/>
          </p:nvSpPr>
          <p:spPr>
            <a:xfrm>
              <a:off x="7884044" y="3698360"/>
              <a:ext cx="946849" cy="584775"/>
            </a:xfrm>
            <a:prstGeom prst="rect">
              <a:avLst/>
            </a:prstGeom>
          </p:spPr>
          <p:txBody>
            <a:bodyPr wrap="square">
              <a:noAutofit/>
            </a:bodyPr>
            <a:lstStyle/>
            <a:p>
              <a:pPr algn="ctr" defTabSz="914478" fontAlgn="ctr"/>
              <a:r>
                <a:rPr lang="en-US" sz="1400" dirty="0" smtClean="0">
                  <a:latin typeface="Huawei Sans" panose="020C0503030203020204" pitchFamily="34" charset="0"/>
                </a:rPr>
                <a:t>Tunnel2</a:t>
              </a:r>
              <a:endParaRPr lang="en-US" altLang="zh-CN" sz="1400" dirty="0">
                <a:latin typeface="Huawei Sans" panose="020C0503030203020204" pitchFamily="34" charset="0"/>
                <a:ea typeface="方正兰亭黑简体" panose="02000000000000000000" pitchFamily="2" charset="-122"/>
              </a:endParaRPr>
            </a:p>
          </p:txBody>
        </p:sp>
        <p:sp>
          <p:nvSpPr>
            <p:cNvPr id="21" name="矩形 20"/>
            <p:cNvSpPr/>
            <p:nvPr/>
          </p:nvSpPr>
          <p:spPr>
            <a:xfrm>
              <a:off x="8969302" y="2535570"/>
              <a:ext cx="785484" cy="312894"/>
            </a:xfrm>
            <a:prstGeom prst="rect">
              <a:avLst/>
            </a:prstGeom>
          </p:spPr>
          <p:txBody>
            <a:bodyPr wrap="square">
              <a:noAutofit/>
            </a:bodyPr>
            <a:lstStyle/>
            <a:p>
              <a:pPr defTabSz="914478" fontAlgn="ctr"/>
              <a:r>
                <a:rPr lang="en-US" sz="1400" dirty="0" smtClean="0">
                  <a:latin typeface="Huawei Sans" panose="020C0503030203020204" pitchFamily="34" charset="0"/>
                </a:rPr>
                <a:t>CT0</a:t>
              </a:r>
              <a:endParaRPr lang="en-US" altLang="zh-CN" sz="1400" dirty="0">
                <a:latin typeface="Huawei Sans" panose="020C0503030203020204" pitchFamily="34" charset="0"/>
                <a:ea typeface="方正兰亭黑简体" panose="02000000000000000000" pitchFamily="2" charset="-122"/>
              </a:endParaRPr>
            </a:p>
          </p:txBody>
        </p:sp>
        <p:sp>
          <p:nvSpPr>
            <p:cNvPr id="22" name="矩形 21"/>
            <p:cNvSpPr/>
            <p:nvPr/>
          </p:nvSpPr>
          <p:spPr>
            <a:xfrm>
              <a:off x="8826740" y="2927217"/>
              <a:ext cx="785484" cy="312894"/>
            </a:xfrm>
            <a:prstGeom prst="rect">
              <a:avLst/>
            </a:prstGeom>
          </p:spPr>
          <p:txBody>
            <a:bodyPr wrap="square">
              <a:noAutofit/>
            </a:bodyPr>
            <a:lstStyle/>
            <a:p>
              <a:pPr defTabSz="914478" fontAlgn="ctr"/>
              <a:r>
                <a:rPr lang="en-US" sz="1400" dirty="0" smtClean="0">
                  <a:latin typeface="Huawei Sans" panose="020C0503030203020204" pitchFamily="34" charset="0"/>
                </a:rPr>
                <a:t>CT1</a:t>
              </a:r>
              <a:endParaRPr lang="en-US" altLang="zh-CN" sz="1400" dirty="0">
                <a:latin typeface="Huawei Sans" panose="020C0503030203020204" pitchFamily="34" charset="0"/>
                <a:ea typeface="方正兰亭黑简体" panose="02000000000000000000" pitchFamily="2" charset="-122"/>
              </a:endParaRPr>
            </a:p>
          </p:txBody>
        </p:sp>
        <p:grpSp>
          <p:nvGrpSpPr>
            <p:cNvPr id="23" name="组合 22"/>
            <p:cNvGrpSpPr/>
            <p:nvPr/>
          </p:nvGrpSpPr>
          <p:grpSpPr>
            <a:xfrm>
              <a:off x="8912458" y="3902984"/>
              <a:ext cx="837018" cy="312894"/>
              <a:chOff x="4165425" y="4195174"/>
              <a:chExt cx="823328" cy="307777"/>
            </a:xfrm>
          </p:grpSpPr>
          <p:sp>
            <p:nvSpPr>
              <p:cNvPr id="37" name="Can 9"/>
              <p:cNvSpPr/>
              <p:nvPr/>
            </p:nvSpPr>
            <p:spPr>
              <a:xfrm rot="5400000">
                <a:off x="4405604" y="3978930"/>
                <a:ext cx="243280" cy="723638"/>
              </a:xfrm>
              <a:prstGeom prst="can">
                <a:avLst>
                  <a:gd name="adj" fmla="val 40000"/>
                </a:avLst>
              </a:prstGeom>
              <a:solidFill>
                <a:srgbClr val="FFF2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a:xfrm>
                <a:off x="4216116" y="4195174"/>
                <a:ext cx="772637" cy="307777"/>
              </a:xfrm>
              <a:prstGeom prst="rect">
                <a:avLst/>
              </a:prstGeom>
            </p:spPr>
            <p:txBody>
              <a:bodyPr wrap="square">
                <a:noAutofit/>
              </a:bodyPr>
              <a:lstStyle/>
              <a:p>
                <a:pPr defTabSz="914478" fontAlgn="ctr"/>
                <a:r>
                  <a:rPr lang="en-US" sz="1400" dirty="0" smtClean="0">
                    <a:latin typeface="Huawei Sans" panose="020C0503030203020204" pitchFamily="34" charset="0"/>
                  </a:rPr>
                  <a:t>CT0</a:t>
                </a:r>
                <a:endParaRPr lang="en-US" altLang="zh-CN" sz="1400" dirty="0">
                  <a:latin typeface="Huawei Sans" panose="020C0503030203020204" pitchFamily="34" charset="0"/>
                  <a:ea typeface="方正兰亭黑简体" panose="02000000000000000000" pitchFamily="2" charset="-122"/>
                </a:endParaRPr>
              </a:p>
            </p:txBody>
          </p:sp>
        </p:grpSp>
        <p:grpSp>
          <p:nvGrpSpPr>
            <p:cNvPr id="24" name="组合 23"/>
            <p:cNvGrpSpPr/>
            <p:nvPr/>
          </p:nvGrpSpPr>
          <p:grpSpPr>
            <a:xfrm>
              <a:off x="8818211" y="3485932"/>
              <a:ext cx="785484" cy="312894"/>
              <a:chOff x="5397946" y="4608383"/>
              <a:chExt cx="772637" cy="307777"/>
            </a:xfrm>
          </p:grpSpPr>
          <p:sp>
            <p:nvSpPr>
              <p:cNvPr id="35" name="Can 9"/>
              <p:cNvSpPr/>
              <p:nvPr/>
            </p:nvSpPr>
            <p:spPr>
              <a:xfrm rot="5400000">
                <a:off x="5558719" y="4564272"/>
                <a:ext cx="251668" cy="396000"/>
              </a:xfrm>
              <a:prstGeom prst="can">
                <a:avLst>
                  <a:gd name="adj" fmla="val 40000"/>
                </a:avLst>
              </a:prstGeom>
              <a:solidFill>
                <a:srgbClr val="FFF2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a:xfrm>
                <a:off x="5397946" y="4608383"/>
                <a:ext cx="772637" cy="307777"/>
              </a:xfrm>
              <a:prstGeom prst="rect">
                <a:avLst/>
              </a:prstGeom>
            </p:spPr>
            <p:txBody>
              <a:bodyPr wrap="square">
                <a:noAutofit/>
              </a:bodyPr>
              <a:lstStyle/>
              <a:p>
                <a:pPr defTabSz="914478" fontAlgn="ctr"/>
                <a:r>
                  <a:rPr lang="en-US" sz="1400" dirty="0" smtClean="0">
                    <a:latin typeface="Huawei Sans" panose="020C0503030203020204" pitchFamily="34" charset="0"/>
                  </a:rPr>
                  <a:t>CT1</a:t>
                </a:r>
                <a:endParaRPr lang="en-US" altLang="zh-CN" sz="1400" dirty="0">
                  <a:latin typeface="Huawei Sans" panose="020C0503030203020204" pitchFamily="34" charset="0"/>
                  <a:ea typeface="方正兰亭黑简体" panose="02000000000000000000" pitchFamily="2" charset="-122"/>
                </a:endParaRPr>
              </a:p>
            </p:txBody>
          </p:sp>
        </p:grpSp>
        <p:cxnSp>
          <p:nvCxnSpPr>
            <p:cNvPr id="25" name="直接箭头连接符 24">
              <a:extLst>
                <a:ext uri="{FF2B5EF4-FFF2-40B4-BE49-F238E27FC236}">
                  <a16:creationId xmlns:a16="http://schemas.microsoft.com/office/drawing/2014/main" xmlns="" id="{6A55B6AE-4DCA-4513-855D-C1D4BB8A79DA}"/>
                </a:ext>
              </a:extLst>
            </p:cNvPr>
            <p:cNvCxnSpPr>
              <a:cxnSpLocks/>
            </p:cNvCxnSpPr>
            <p:nvPr/>
          </p:nvCxnSpPr>
          <p:spPr>
            <a:xfrm rot="10800000" flipV="1">
              <a:off x="8145541" y="1650518"/>
              <a:ext cx="828305" cy="387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xmlns="" id="{6A55B6AE-4DCA-4513-855D-C1D4BB8A79DA}"/>
                </a:ext>
              </a:extLst>
            </p:cNvPr>
            <p:cNvCxnSpPr>
              <a:cxnSpLocks/>
            </p:cNvCxnSpPr>
            <p:nvPr/>
          </p:nvCxnSpPr>
          <p:spPr>
            <a:xfrm rot="10800000" flipV="1">
              <a:off x="8145541" y="2206343"/>
              <a:ext cx="828305" cy="387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9077863" y="1478428"/>
              <a:ext cx="2552162" cy="283698"/>
            </a:xfrm>
            <a:prstGeom prst="rect">
              <a:avLst/>
            </a:prstGeom>
          </p:spPr>
          <p:txBody>
            <a:bodyPr wrap="square">
              <a:noAutofit/>
            </a:bodyPr>
            <a:lstStyle/>
            <a:p>
              <a:pPr defTabSz="914478" fontAlgn="ctr"/>
              <a:r>
                <a:rPr lang="en-US" sz="1600" dirty="0" smtClean="0">
                  <a:latin typeface="Huawei Sans" panose="020C0503030203020204" pitchFamily="34" charset="0"/>
                </a:rPr>
                <a:t>Actual link bandwidth</a:t>
              </a:r>
              <a:endParaRPr lang="en-US" altLang="zh-CN" sz="1600" dirty="0">
                <a:latin typeface="Huawei Sans" panose="020C0503030203020204" pitchFamily="34" charset="0"/>
                <a:ea typeface="方正兰亭黑简体" panose="02000000000000000000" pitchFamily="2" charset="-122"/>
              </a:endParaRPr>
            </a:p>
          </p:txBody>
        </p:sp>
        <p:sp>
          <p:nvSpPr>
            <p:cNvPr id="28" name="矩形 27"/>
            <p:cNvSpPr/>
            <p:nvPr/>
          </p:nvSpPr>
          <p:spPr>
            <a:xfrm>
              <a:off x="9077863" y="1889182"/>
              <a:ext cx="2361662" cy="551482"/>
            </a:xfrm>
            <a:prstGeom prst="rect">
              <a:avLst/>
            </a:prstGeom>
          </p:spPr>
          <p:txBody>
            <a:bodyPr wrap="square">
              <a:noAutofit/>
            </a:bodyPr>
            <a:lstStyle/>
            <a:p>
              <a:pPr defTabSz="914478" fontAlgn="ctr"/>
              <a:r>
                <a:rPr lang="en-US" sz="1600" dirty="0" smtClean="0">
                  <a:latin typeface="Huawei Sans" panose="020C0503030203020204" pitchFamily="34" charset="0"/>
                </a:rPr>
                <a:t>Maximum </a:t>
              </a:r>
              <a:r>
                <a:rPr lang="en-US" sz="1600" dirty="0" err="1" smtClean="0">
                  <a:latin typeface="Huawei Sans" panose="020C0503030203020204" pitchFamily="34" charset="0"/>
                </a:rPr>
                <a:t>reservable</a:t>
              </a:r>
              <a:r>
                <a:rPr lang="en-US" sz="1600" dirty="0" smtClean="0">
                  <a:latin typeface="Huawei Sans" panose="020C0503030203020204" pitchFamily="34" charset="0"/>
                </a:rPr>
                <a:t> link bandwidth</a:t>
              </a:r>
              <a:endParaRPr lang="en-US" altLang="zh-CN" sz="1600" dirty="0">
                <a:latin typeface="Huawei Sans" panose="020C0503030203020204" pitchFamily="34" charset="0"/>
                <a:ea typeface="方正兰亭黑简体" panose="02000000000000000000" pitchFamily="2" charset="-122"/>
              </a:endParaRPr>
            </a:p>
          </p:txBody>
        </p:sp>
        <p:sp>
          <p:nvSpPr>
            <p:cNvPr id="29" name="椭圆 28"/>
            <p:cNvSpPr/>
            <p:nvPr/>
          </p:nvSpPr>
          <p:spPr>
            <a:xfrm>
              <a:off x="9126505" y="2883123"/>
              <a:ext cx="258988" cy="979948"/>
            </a:xfrm>
            <a:prstGeom prst="ellipse">
              <a:avLst/>
            </a:prstGeom>
            <a:no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0" name="椭圆 29"/>
            <p:cNvSpPr/>
            <p:nvPr/>
          </p:nvSpPr>
          <p:spPr>
            <a:xfrm>
              <a:off x="9432726" y="2435962"/>
              <a:ext cx="319544" cy="1872867"/>
            </a:xfrm>
            <a:prstGeom prst="ellips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31" name="直接箭头连接符 30">
              <a:extLst>
                <a:ext uri="{FF2B5EF4-FFF2-40B4-BE49-F238E27FC236}">
                  <a16:creationId xmlns:a16="http://schemas.microsoft.com/office/drawing/2014/main" xmlns="" id="{6A55B6AE-4DCA-4513-855D-C1D4BB8A79DA}"/>
                </a:ext>
              </a:extLst>
            </p:cNvPr>
            <p:cNvCxnSpPr>
              <a:cxnSpLocks/>
            </p:cNvCxnSpPr>
            <p:nvPr/>
          </p:nvCxnSpPr>
          <p:spPr>
            <a:xfrm rot="10800000" flipV="1">
              <a:off x="9308545" y="3803029"/>
              <a:ext cx="828305" cy="387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0145305" y="3626735"/>
              <a:ext cx="1603783" cy="830997"/>
            </a:xfrm>
            <a:prstGeom prst="rect">
              <a:avLst/>
            </a:prstGeom>
          </p:spPr>
          <p:txBody>
            <a:bodyPr wrap="square">
              <a:noAutofit/>
            </a:bodyPr>
            <a:lstStyle/>
            <a:p>
              <a:pPr defTabSz="914478" fontAlgn="ctr"/>
              <a:r>
                <a:rPr lang="en-US" sz="1600" dirty="0" smtClean="0">
                  <a:latin typeface="Huawei Sans" panose="020C0503030203020204" pitchFamily="34" charset="0"/>
                </a:rPr>
                <a:t>BC1 bandwidth</a:t>
              </a:r>
              <a:endParaRPr lang="en-US" altLang="zh-CN" sz="1600" dirty="0">
                <a:latin typeface="Huawei Sans" panose="020C0503030203020204" pitchFamily="34" charset="0"/>
                <a:ea typeface="方正兰亭黑简体" panose="02000000000000000000" pitchFamily="2" charset="-122"/>
              </a:endParaRPr>
            </a:p>
          </p:txBody>
        </p:sp>
        <p:cxnSp>
          <p:nvCxnSpPr>
            <p:cNvPr id="33" name="直接箭头连接符 32">
              <a:extLst>
                <a:ext uri="{FF2B5EF4-FFF2-40B4-BE49-F238E27FC236}">
                  <a16:creationId xmlns:a16="http://schemas.microsoft.com/office/drawing/2014/main" xmlns="" id="{6A55B6AE-4DCA-4513-855D-C1D4BB8A79DA}"/>
                </a:ext>
              </a:extLst>
            </p:cNvPr>
            <p:cNvCxnSpPr>
              <a:cxnSpLocks/>
            </p:cNvCxnSpPr>
            <p:nvPr/>
          </p:nvCxnSpPr>
          <p:spPr>
            <a:xfrm flipH="1">
              <a:off x="9793961" y="2848464"/>
              <a:ext cx="470775"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10250057" y="2675084"/>
              <a:ext cx="1627618" cy="830997"/>
            </a:xfrm>
            <a:prstGeom prst="rect">
              <a:avLst/>
            </a:prstGeom>
          </p:spPr>
          <p:txBody>
            <a:bodyPr wrap="square">
              <a:noAutofit/>
            </a:bodyPr>
            <a:lstStyle/>
            <a:p>
              <a:pPr defTabSz="914478" fontAlgn="ctr"/>
              <a:r>
                <a:rPr lang="en-US" sz="1600" dirty="0" smtClean="0">
                  <a:latin typeface="Huawei Sans" panose="020C0503030203020204" pitchFamily="34" charset="0"/>
                </a:rPr>
                <a:t>BC0 bandwidth</a:t>
              </a:r>
              <a:endParaRPr lang="en-US" altLang="zh-CN" sz="1600" dirty="0">
                <a:latin typeface="Huawei Sans" panose="020C0503030203020204" pitchFamily="34" charset="0"/>
                <a:ea typeface="方正兰亭黑简体" panose="02000000000000000000" pitchFamily="2" charset="-122"/>
              </a:endParaRPr>
            </a:p>
          </p:txBody>
        </p:sp>
        <p:sp>
          <p:nvSpPr>
            <p:cNvPr id="64" name="椭圆 63"/>
            <p:cNvSpPr/>
            <p:nvPr/>
          </p:nvSpPr>
          <p:spPr>
            <a:xfrm>
              <a:off x="8908291" y="2826852"/>
              <a:ext cx="383706" cy="1080000"/>
            </a:xfrm>
            <a:prstGeom prst="ellips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sp>
        <p:nvSpPr>
          <p:cNvPr id="58" name="燕尾形 57">
            <a:extLst>
              <a:ext uri="{FF2B5EF4-FFF2-40B4-BE49-F238E27FC236}">
                <a16:creationId xmlns:a16="http://schemas.microsoft.com/office/drawing/2014/main" xmlns="" id="{CFAE81EF-8BDB-47A1-86B1-C849371486AA}"/>
              </a:ext>
            </a:extLst>
          </p:cNvPr>
          <p:cNvSpPr/>
          <p:nvPr/>
        </p:nvSpPr>
        <p:spPr bwMode="auto">
          <a:xfrm>
            <a:off x="7063177" y="84500"/>
            <a:ext cx="140155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Link-State Information</a:t>
            </a:r>
            <a:endParaRPr lang="en-US" altLang="zh-CN" sz="1200" dirty="0">
              <a:latin typeface="Huawei Sans" panose="020C0503030203020204" pitchFamily="34" charset="0"/>
              <a:sym typeface="Huawei Sans" panose="020C0503030203020204" pitchFamily="34" charset="0"/>
            </a:endParaRPr>
          </a:p>
        </p:txBody>
      </p:sp>
      <p:sp>
        <p:nvSpPr>
          <p:cNvPr id="61" name="燕尾形 60">
            <a:extLst>
              <a:ext uri="{FF2B5EF4-FFF2-40B4-BE49-F238E27FC236}">
                <a16:creationId xmlns:a16="http://schemas.microsoft.com/office/drawing/2014/main" xmlns="" id="{FE727D3D-EF9D-4194-989B-32C8361FF1AE}"/>
              </a:ext>
            </a:extLst>
          </p:cNvPr>
          <p:cNvSpPr/>
          <p:nvPr/>
        </p:nvSpPr>
        <p:spPr bwMode="auto">
          <a:xfrm>
            <a:off x="8357027" y="84500"/>
            <a:ext cx="100800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TE Metric</a:t>
            </a:r>
            <a:endParaRPr lang="en-US" altLang="zh-CN" sz="1200" dirty="0">
              <a:latin typeface="Huawei Sans" panose="020C0503030203020204" pitchFamily="34" charset="0"/>
              <a:sym typeface="Huawei Sans" panose="020C0503030203020204" pitchFamily="34" charset="0"/>
            </a:endParaRPr>
          </a:p>
        </p:txBody>
      </p:sp>
      <p:sp>
        <p:nvSpPr>
          <p:cNvPr id="62" name="燕尾形 61">
            <a:extLst>
              <a:ext uri="{FF2B5EF4-FFF2-40B4-BE49-F238E27FC236}">
                <a16:creationId xmlns:a16="http://schemas.microsoft.com/office/drawing/2014/main" xmlns="" id="{2378338E-6847-4C34-9971-A3A36F713563}"/>
              </a:ext>
            </a:extLst>
          </p:cNvPr>
          <p:cNvSpPr/>
          <p:nvPr/>
        </p:nvSpPr>
        <p:spPr bwMode="auto">
          <a:xfrm>
            <a:off x="9257319" y="84500"/>
            <a:ext cx="1197713" cy="360000"/>
          </a:xfrm>
          <a:prstGeom prst="chevron">
            <a:avLst/>
          </a:prstGeom>
          <a:solidFill>
            <a:srgbClr val="56C4D2"/>
          </a:solidFill>
          <a:ln>
            <a:solidFill>
              <a:srgbClr val="30B5C5"/>
            </a:solidFill>
          </a:ln>
        </p:spPr>
        <p:txBody>
          <a:bodyPr wrap="square" lIns="0" tIns="0" rIns="0" bIns="0" rtlCol="0" anchor="ctr">
            <a:noAutofit/>
          </a:bodyPr>
          <a:lstStyle/>
          <a:p>
            <a:pPr algn="ctr" fontAlgn="ctr"/>
            <a:r>
              <a:rPr lang="en-US" sz="1200" dirty="0">
                <a:solidFill>
                  <a:schemeClr val="bg1"/>
                </a:solidFill>
                <a:latin typeface="Huawei Sans" panose="020C0503030203020204" pitchFamily="34" charset="0"/>
              </a:rPr>
              <a:t>Bandwidth Information</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63" name="燕尾形 27">
            <a:extLst>
              <a:ext uri="{FF2B5EF4-FFF2-40B4-BE49-F238E27FC236}">
                <a16:creationId xmlns:a16="http://schemas.microsoft.com/office/drawing/2014/main" xmlns="" id="{2378338E-6847-4C34-9971-A3A36F713563}"/>
              </a:ext>
            </a:extLst>
          </p:cNvPr>
          <p:cNvSpPr/>
          <p:nvPr/>
        </p:nvSpPr>
        <p:spPr bwMode="auto">
          <a:xfrm>
            <a:off x="10347325" y="84500"/>
            <a:ext cx="1400175"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Administrati</a:t>
            </a:r>
            <a:r>
              <a:rPr lang="en-US" altLang="zh-CN" sz="1200" dirty="0">
                <a:latin typeface="Huawei Sans" panose="020C0503030203020204" pitchFamily="34" charset="0"/>
              </a:rPr>
              <a:t>ve</a:t>
            </a:r>
            <a:r>
              <a:rPr lang="en-US" sz="1200" dirty="0">
                <a:latin typeface="Huawei Sans" panose="020C0503030203020204" pitchFamily="34" charset="0"/>
              </a:rPr>
              <a:t> Group</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6367604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smtClean="0"/>
              <a:t>Administrative Group Attribute</a:t>
            </a:r>
            <a:endParaRPr lang="en-US" dirty="0"/>
          </a:p>
        </p:txBody>
      </p:sp>
      <p:sp>
        <p:nvSpPr>
          <p:cNvPr id="12292" name="Rectangle 3"/>
          <p:cNvSpPr>
            <a:spLocks noGrp="1" noChangeArrowheads="1"/>
          </p:cNvSpPr>
          <p:nvPr>
            <p:ph type="body" sz="quarter" idx="10"/>
          </p:nvPr>
        </p:nvSpPr>
        <p:spPr/>
        <p:txBody>
          <a:bodyPr/>
          <a:lstStyle/>
          <a:p>
            <a:r>
              <a:rPr lang="en-US" sz="1800" dirty="0" smtClean="0"/>
              <a:t>MPLS TE can mark links with different colors so that tunnels can select paths based on link colors.</a:t>
            </a:r>
          </a:p>
          <a:p>
            <a:r>
              <a:rPr lang="en-US" sz="1800" dirty="0" smtClean="0"/>
              <a:t>Administrative group attribute:</a:t>
            </a:r>
          </a:p>
          <a:p>
            <a:pPr lvl="1"/>
            <a:r>
              <a:rPr lang="en-US" sz="1600" dirty="0"/>
              <a:t>A</a:t>
            </a:r>
            <a:r>
              <a:rPr lang="en-US" sz="1600" dirty="0" smtClean="0"/>
              <a:t>lso called the color attribute of a link, is used to describe link attributes. It consists of 32 bits (each of which can indicate an attribute of a link) and is configured on a physical interface to manage links with user-defined attributes.</a:t>
            </a:r>
            <a:endParaRPr lang="en-US" altLang="zh-CN" sz="1600" dirty="0" smtClean="0">
              <a:sym typeface="Huawei Sans" panose="020C0503030203020204" pitchFamily="34" charset="0"/>
            </a:endParaRPr>
          </a:p>
          <a:p>
            <a:pPr lvl="1"/>
            <a:r>
              <a:rPr lang="en-US" sz="1600" dirty="0" smtClean="0"/>
              <a:t>The link administrative group attribute is used together with affinities to control the paths for tunnels.</a:t>
            </a:r>
            <a:endParaRPr lang="en-US" altLang="zh-CN" sz="1600" dirty="0">
              <a:sym typeface="Huawei Sans" panose="020C0503030203020204" pitchFamily="34" charset="0"/>
            </a:endParaRPr>
          </a:p>
        </p:txBody>
      </p:sp>
      <p:grpSp>
        <p:nvGrpSpPr>
          <p:cNvPr id="7" name="组合 6"/>
          <p:cNvGrpSpPr/>
          <p:nvPr/>
        </p:nvGrpSpPr>
        <p:grpSpPr>
          <a:xfrm>
            <a:off x="2387195" y="3609175"/>
            <a:ext cx="7181670" cy="2272469"/>
            <a:chOff x="2412935" y="1061291"/>
            <a:chExt cx="7181670" cy="2272469"/>
          </a:xfrm>
        </p:grpSpPr>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6806" y="1798904"/>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50994" y="1797585"/>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79892" y="1798904"/>
              <a:ext cx="540000" cy="442800"/>
            </a:xfrm>
            <a:prstGeom prst="rect">
              <a:avLst/>
            </a:prstGeom>
          </p:spPr>
        </p:pic>
        <p:cxnSp>
          <p:nvCxnSpPr>
            <p:cNvPr id="55" name="直接连接符 54"/>
            <p:cNvCxnSpPr>
              <a:stCxn id="54" idx="1"/>
              <a:endCxn id="52" idx="3"/>
            </p:cNvCxnSpPr>
            <p:nvPr/>
          </p:nvCxnSpPr>
          <p:spPr bwMode="auto">
            <a:xfrm flipH="1">
              <a:off x="3596806" y="2020304"/>
              <a:ext cx="198308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6" name="直接连接符 55"/>
            <p:cNvCxnSpPr/>
            <p:nvPr/>
          </p:nvCxnSpPr>
          <p:spPr bwMode="auto">
            <a:xfrm flipH="1">
              <a:off x="6119892" y="1919229"/>
              <a:ext cx="2131102" cy="1319"/>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57" name="文本框 56">
              <a:extLst>
                <a:ext uri="{FF2B5EF4-FFF2-40B4-BE49-F238E27FC236}">
                  <a16:creationId xmlns:a16="http://schemas.microsoft.com/office/drawing/2014/main" xmlns="" id="{6136B41E-0447-4D6B-B455-E89C594CB25C}"/>
                </a:ext>
              </a:extLst>
            </p:cNvPr>
            <p:cNvSpPr txBox="1"/>
            <p:nvPr/>
          </p:nvSpPr>
          <p:spPr>
            <a:xfrm>
              <a:off x="3596806" y="1712527"/>
              <a:ext cx="1057993" cy="307777"/>
            </a:xfrm>
            <a:prstGeom prst="rect">
              <a:avLst/>
            </a:prstGeom>
            <a:noFill/>
          </p:spPr>
          <p:txBody>
            <a:bodyPr wrap="square" rtlCol="0">
              <a:noAutofit/>
            </a:bodyPr>
            <a:lstStyle/>
            <a:p>
              <a:pPr fontAlgn="ctr"/>
              <a:r>
                <a:rPr lang="en-US" sz="1400" dirty="0" smtClean="0">
                  <a:latin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3115259" y="1509510"/>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a:off x="5632716" y="1517823"/>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8276734" y="1513076"/>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AutoShape 17"/>
            <p:cNvSpPr>
              <a:spLocks noChangeArrowheads="1"/>
            </p:cNvSpPr>
            <p:nvPr/>
          </p:nvSpPr>
          <p:spPr bwMode="auto">
            <a:xfrm>
              <a:off x="2412935" y="2841317"/>
              <a:ext cx="7181670" cy="492443"/>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eaLnBrk="0" fontAlgn="ctr" hangingPunct="0"/>
              <a:r>
                <a:rPr lang="en-US" sz="1600" dirty="0" smtClean="0">
                  <a:latin typeface="Huawei Sans" panose="020C0503030203020204" pitchFamily="34" charset="0"/>
                </a:rPr>
                <a:t>[R2-GigabitEthernet2/0/0]</a:t>
              </a:r>
              <a:r>
                <a:rPr lang="en-US" sz="1600" dirty="0" err="1" smtClean="0">
                  <a:latin typeface="Huawei Sans" panose="020C0503030203020204" pitchFamily="34" charset="0"/>
                </a:rPr>
                <a:t>mpls</a:t>
              </a:r>
              <a:r>
                <a:rPr lang="en-US" sz="1600" dirty="0" smtClean="0">
                  <a:latin typeface="Huawei Sans" panose="020C0503030203020204" pitchFamily="34" charset="0"/>
                </a:rPr>
                <a:t> </a:t>
              </a:r>
              <a:r>
                <a:rPr lang="en-US" sz="1600" dirty="0" err="1" smtClean="0">
                  <a:latin typeface="Huawei Sans" panose="020C0503030203020204" pitchFamily="34" charset="0"/>
                </a:rPr>
                <a:t>te</a:t>
              </a:r>
              <a:r>
                <a:rPr lang="en-US" sz="1600" dirty="0" smtClean="0">
                  <a:latin typeface="Huawei Sans" panose="020C0503030203020204" pitchFamily="34" charset="0"/>
                </a:rPr>
                <a:t> link administrative group 10101</a:t>
              </a:r>
            </a:p>
            <a:p>
              <a:pPr fontAlgn="ctr"/>
              <a:r>
                <a:rPr lang="en-US" sz="1600" dirty="0" smtClean="0">
                  <a:latin typeface="Huawei Sans" panose="020C0503030203020204" pitchFamily="34" charset="0"/>
                </a:rPr>
                <a:t>[R2-GigabitEthernet3/0/0]</a:t>
              </a:r>
              <a:r>
                <a:rPr lang="en-US" sz="1600" dirty="0" err="1" smtClean="0">
                  <a:latin typeface="Huawei Sans" panose="020C0503030203020204" pitchFamily="34" charset="0"/>
                </a:rPr>
                <a:t>mpls</a:t>
              </a:r>
              <a:r>
                <a:rPr lang="en-US" sz="1600" dirty="0" smtClean="0">
                  <a:latin typeface="Huawei Sans" panose="020C0503030203020204" pitchFamily="34" charset="0"/>
                </a:rPr>
                <a:t> </a:t>
              </a:r>
              <a:r>
                <a:rPr lang="en-US" sz="1600" dirty="0" err="1" smtClean="0">
                  <a:latin typeface="Huawei Sans" panose="020C0503030203020204" pitchFamily="34" charset="0"/>
                </a:rPr>
                <a:t>te</a:t>
              </a:r>
              <a:r>
                <a:rPr lang="en-US" sz="1600" dirty="0" smtClean="0">
                  <a:latin typeface="Huawei Sans" panose="020C0503030203020204" pitchFamily="34" charset="0"/>
                </a:rPr>
                <a:t> link administrative group 10011</a:t>
              </a:r>
              <a:endParaRPr lang="en-US" altLang="zh-CN" sz="1600" dirty="0">
                <a:latin typeface="Huawei Sans" panose="020C0503030203020204" pitchFamily="34" charset="0"/>
              </a:endParaRPr>
            </a:p>
          </p:txBody>
        </p:sp>
        <p:sp>
          <p:nvSpPr>
            <p:cNvPr id="68" name="文本框 67">
              <a:extLst>
                <a:ext uri="{FF2B5EF4-FFF2-40B4-BE49-F238E27FC236}">
                  <a16:creationId xmlns:a16="http://schemas.microsoft.com/office/drawing/2014/main" xmlns="" id="{6136B41E-0447-4D6B-B455-E89C594CB25C}"/>
                </a:ext>
              </a:extLst>
            </p:cNvPr>
            <p:cNvSpPr txBox="1"/>
            <p:nvPr/>
          </p:nvSpPr>
          <p:spPr>
            <a:xfrm>
              <a:off x="4770272" y="1712527"/>
              <a:ext cx="1057993" cy="307777"/>
            </a:xfrm>
            <a:prstGeom prst="rect">
              <a:avLst/>
            </a:prstGeom>
            <a:noFill/>
          </p:spPr>
          <p:txBody>
            <a:bodyPr wrap="square" rtlCol="0">
              <a:noAutofit/>
            </a:bodyPr>
            <a:lstStyle/>
            <a:p>
              <a:pPr fontAlgn="ctr"/>
              <a:r>
                <a:rPr lang="en-US" sz="1400" dirty="0" smtClean="0">
                  <a:latin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连接符 68"/>
            <p:cNvCxnSpPr/>
            <p:nvPr/>
          </p:nvCxnSpPr>
          <p:spPr bwMode="auto">
            <a:xfrm flipH="1">
              <a:off x="6112380" y="2140975"/>
              <a:ext cx="2131102" cy="1319"/>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70" name="文本框 69">
              <a:extLst>
                <a:ext uri="{FF2B5EF4-FFF2-40B4-BE49-F238E27FC236}">
                  <a16:creationId xmlns:a16="http://schemas.microsoft.com/office/drawing/2014/main" xmlns="" id="{6136B41E-0447-4D6B-B455-E89C594CB25C}"/>
                </a:ext>
              </a:extLst>
            </p:cNvPr>
            <p:cNvSpPr txBox="1"/>
            <p:nvPr/>
          </p:nvSpPr>
          <p:spPr>
            <a:xfrm>
              <a:off x="6081551" y="1624800"/>
              <a:ext cx="1057993" cy="307777"/>
            </a:xfrm>
            <a:prstGeom prst="rect">
              <a:avLst/>
            </a:prstGeom>
            <a:noFill/>
          </p:spPr>
          <p:txBody>
            <a:bodyPr wrap="square" rtlCol="0">
              <a:noAutofit/>
            </a:bodyPr>
            <a:lstStyle/>
            <a:p>
              <a:pPr fontAlgn="ctr"/>
              <a:r>
                <a:rPr lang="en-US" sz="1400" dirty="0" smtClean="0">
                  <a:latin typeface="Huawei Sans" panose="020C0503030203020204" pitchFamily="34" charset="0"/>
                </a:rPr>
                <a:t>GE2/0/0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a16="http://schemas.microsoft.com/office/drawing/2014/main" xmlns="" id="{6136B41E-0447-4D6B-B455-E89C594CB25C}"/>
                </a:ext>
              </a:extLst>
            </p:cNvPr>
            <p:cNvSpPr txBox="1"/>
            <p:nvPr/>
          </p:nvSpPr>
          <p:spPr>
            <a:xfrm>
              <a:off x="6081551" y="2131996"/>
              <a:ext cx="1057993" cy="307777"/>
            </a:xfrm>
            <a:prstGeom prst="rect">
              <a:avLst/>
            </a:prstGeom>
            <a:noFill/>
          </p:spPr>
          <p:txBody>
            <a:bodyPr wrap="square" rtlCol="0">
              <a:noAutofit/>
            </a:bodyPr>
            <a:lstStyle/>
            <a:p>
              <a:pPr fontAlgn="ctr"/>
              <a:r>
                <a:rPr lang="en-US" sz="1400" dirty="0" smtClean="0">
                  <a:latin typeface="Huawei Sans" panose="020C0503030203020204" pitchFamily="34" charset="0"/>
                </a:rPr>
                <a:t>GE3/0/0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右箭头 71"/>
            <p:cNvSpPr/>
            <p:nvPr/>
          </p:nvSpPr>
          <p:spPr>
            <a:xfrm>
              <a:off x="3710095" y="1368471"/>
              <a:ext cx="4320000" cy="169277"/>
            </a:xfrm>
            <a:prstGeom prst="rightArrow">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3" name="文本框 72"/>
            <p:cNvSpPr txBox="1"/>
            <p:nvPr/>
          </p:nvSpPr>
          <p:spPr>
            <a:xfrm>
              <a:off x="5391496" y="1061291"/>
              <a:ext cx="1224548" cy="338554"/>
            </a:xfrm>
            <a:prstGeom prst="rect">
              <a:avLst/>
            </a:prstGeom>
            <a:noFill/>
          </p:spPr>
          <p:txBody>
            <a:bodyPr wrap="square" rtlCol="0">
              <a:noAutofit/>
            </a:bodyPr>
            <a:lstStyle/>
            <a:p>
              <a:pPr fontAlgn="ctr"/>
              <a:r>
                <a:rPr lang="en-US" sz="1600" dirty="0" smtClean="0">
                  <a:latin typeface="Huawei Sans" panose="020C0503030203020204" pitchFamily="34" charset="0"/>
                </a:rPr>
                <a:t>Tunnel1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AutoShape 17"/>
            <p:cNvSpPr>
              <a:spLocks noChangeArrowheads="1"/>
            </p:cNvSpPr>
            <p:nvPr/>
          </p:nvSpPr>
          <p:spPr bwMode="auto">
            <a:xfrm>
              <a:off x="2412935" y="2465402"/>
              <a:ext cx="7181670" cy="246221"/>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600" dirty="0" smtClean="0">
                  <a:latin typeface="Huawei Sans" panose="020C0503030203020204" pitchFamily="34" charset="0"/>
                </a:rPr>
                <a:t>[R1-GigabitEthernet1/0/0]</a:t>
              </a:r>
              <a:r>
                <a:rPr lang="en-US" sz="1600" dirty="0" err="1" smtClean="0">
                  <a:latin typeface="Huawei Sans" panose="020C0503030203020204" pitchFamily="34" charset="0"/>
                </a:rPr>
                <a:t>mpls</a:t>
              </a:r>
              <a:r>
                <a:rPr lang="en-US" sz="1600" dirty="0" smtClean="0">
                  <a:latin typeface="Huawei Sans" panose="020C0503030203020204" pitchFamily="34" charset="0"/>
                </a:rPr>
                <a:t> </a:t>
              </a:r>
              <a:r>
                <a:rPr lang="en-US" sz="1600" dirty="0" err="1" smtClean="0">
                  <a:latin typeface="Huawei Sans" panose="020C0503030203020204" pitchFamily="34" charset="0"/>
                </a:rPr>
                <a:t>te</a:t>
              </a:r>
              <a:r>
                <a:rPr lang="en-US" sz="1600" dirty="0" smtClean="0">
                  <a:latin typeface="Huawei Sans" panose="020C0503030203020204" pitchFamily="34" charset="0"/>
                </a:rPr>
                <a:t> link administrative group 10001</a:t>
              </a:r>
              <a:endParaRPr lang="en-US" altLang="zh-CN" sz="1600" dirty="0">
                <a:latin typeface="Huawei Sans" panose="020C0503030203020204" pitchFamily="34" charset="0"/>
              </a:endParaRPr>
            </a:p>
          </p:txBody>
        </p:sp>
      </p:grpSp>
      <p:sp>
        <p:nvSpPr>
          <p:cNvPr id="27" name="燕尾形 26">
            <a:extLst>
              <a:ext uri="{FF2B5EF4-FFF2-40B4-BE49-F238E27FC236}">
                <a16:creationId xmlns:a16="http://schemas.microsoft.com/office/drawing/2014/main" xmlns="" id="{CFAE81EF-8BDB-47A1-86B1-C849371486AA}"/>
              </a:ext>
            </a:extLst>
          </p:cNvPr>
          <p:cNvSpPr/>
          <p:nvPr/>
        </p:nvSpPr>
        <p:spPr bwMode="auto">
          <a:xfrm>
            <a:off x="7063177" y="84500"/>
            <a:ext cx="140155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Link-State Information</a:t>
            </a:r>
            <a:endParaRPr lang="en-US" altLang="zh-CN" sz="1200" dirty="0">
              <a:latin typeface="Huawei Sans" panose="020C0503030203020204" pitchFamily="34" charset="0"/>
              <a:sym typeface="Huawei Sans" panose="020C0503030203020204" pitchFamily="34" charset="0"/>
            </a:endParaRPr>
          </a:p>
        </p:txBody>
      </p:sp>
      <p:sp>
        <p:nvSpPr>
          <p:cNvPr id="28" name="燕尾形 27">
            <a:extLst>
              <a:ext uri="{FF2B5EF4-FFF2-40B4-BE49-F238E27FC236}">
                <a16:creationId xmlns:a16="http://schemas.microsoft.com/office/drawing/2014/main" xmlns="" id="{FE727D3D-EF9D-4194-989B-32C8361FF1AE}"/>
              </a:ext>
            </a:extLst>
          </p:cNvPr>
          <p:cNvSpPr/>
          <p:nvPr/>
        </p:nvSpPr>
        <p:spPr bwMode="auto">
          <a:xfrm>
            <a:off x="8357027" y="84500"/>
            <a:ext cx="100800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TE Metric</a:t>
            </a:r>
            <a:endParaRPr lang="en-US" altLang="zh-CN" sz="1200" dirty="0">
              <a:latin typeface="Huawei Sans" panose="020C0503030203020204" pitchFamily="34" charset="0"/>
              <a:sym typeface="Huawei Sans" panose="020C0503030203020204" pitchFamily="34" charset="0"/>
            </a:endParaRPr>
          </a:p>
        </p:txBody>
      </p:sp>
      <p:sp>
        <p:nvSpPr>
          <p:cNvPr id="29" name="燕尾形 28">
            <a:extLst>
              <a:ext uri="{FF2B5EF4-FFF2-40B4-BE49-F238E27FC236}">
                <a16:creationId xmlns:a16="http://schemas.microsoft.com/office/drawing/2014/main" xmlns="" id="{2378338E-6847-4C34-9971-A3A36F713563}"/>
              </a:ext>
            </a:extLst>
          </p:cNvPr>
          <p:cNvSpPr/>
          <p:nvPr/>
        </p:nvSpPr>
        <p:spPr bwMode="auto">
          <a:xfrm>
            <a:off x="9257319" y="84500"/>
            <a:ext cx="1197713"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Bandwidth Information</a:t>
            </a:r>
            <a:endParaRPr lang="en-US" altLang="zh-CN" sz="1200" dirty="0">
              <a:latin typeface="Huawei Sans" panose="020C0503030203020204" pitchFamily="34" charset="0"/>
              <a:sym typeface="Huawei Sans" panose="020C0503030203020204" pitchFamily="34" charset="0"/>
            </a:endParaRPr>
          </a:p>
        </p:txBody>
      </p:sp>
      <p:sp>
        <p:nvSpPr>
          <p:cNvPr id="30" name="燕尾形 27">
            <a:extLst>
              <a:ext uri="{FF2B5EF4-FFF2-40B4-BE49-F238E27FC236}">
                <a16:creationId xmlns:a16="http://schemas.microsoft.com/office/drawing/2014/main" xmlns="" id="{2378338E-6847-4C34-9971-A3A36F713563}"/>
              </a:ext>
            </a:extLst>
          </p:cNvPr>
          <p:cNvSpPr/>
          <p:nvPr/>
        </p:nvSpPr>
        <p:spPr bwMode="auto">
          <a:xfrm>
            <a:off x="10347325" y="84500"/>
            <a:ext cx="1400175" cy="360000"/>
          </a:xfrm>
          <a:prstGeom prst="chevron">
            <a:avLst/>
          </a:prstGeom>
          <a:solidFill>
            <a:srgbClr val="56C4D2"/>
          </a:solidFill>
          <a:ln>
            <a:solidFill>
              <a:srgbClr val="30B5C5"/>
            </a:solidFill>
          </a:ln>
        </p:spPr>
        <p:txBody>
          <a:bodyPr wrap="square" lIns="0" tIns="0" rIns="0" bIns="0" rtlCol="0" anchor="ctr">
            <a:noAutofit/>
          </a:bodyPr>
          <a:lstStyle/>
          <a:p>
            <a:pPr algn="ctr" fontAlgn="ctr"/>
            <a:r>
              <a:rPr lang="en-US" sz="1200" dirty="0">
                <a:solidFill>
                  <a:schemeClr val="bg1"/>
                </a:solidFill>
                <a:latin typeface="Huawei Sans" panose="020C0503030203020204" pitchFamily="34" charset="0"/>
              </a:rPr>
              <a:t>Administrati</a:t>
            </a:r>
            <a:r>
              <a:rPr lang="en-US" altLang="zh-CN" sz="1200" dirty="0">
                <a:solidFill>
                  <a:schemeClr val="bg1"/>
                </a:solidFill>
                <a:latin typeface="Huawei Sans" panose="020C0503030203020204" pitchFamily="34" charset="0"/>
              </a:rPr>
              <a:t>ve</a:t>
            </a:r>
            <a:r>
              <a:rPr lang="en-US" sz="1200" dirty="0">
                <a:solidFill>
                  <a:schemeClr val="bg1"/>
                </a:solidFill>
                <a:latin typeface="Huawei Sans" panose="020C0503030203020204" pitchFamily="34" charset="0"/>
              </a:rPr>
              <a:t> Group</a:t>
            </a:r>
            <a:endParaRPr lang="en-US" altLang="zh-CN" sz="1200" dirty="0">
              <a:solidFill>
                <a:schemeClr val="bg1"/>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507280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smtClean="0"/>
              <a:t>Affinity</a:t>
            </a:r>
            <a:endParaRPr lang="en-US" dirty="0"/>
          </a:p>
        </p:txBody>
      </p:sp>
      <p:sp>
        <p:nvSpPr>
          <p:cNvPr id="12292" name="Rectangle 3"/>
          <p:cNvSpPr>
            <a:spLocks noGrp="1" noChangeArrowheads="1"/>
          </p:cNvSpPr>
          <p:nvPr>
            <p:ph type="body" sz="quarter" idx="10"/>
          </p:nvPr>
        </p:nvSpPr>
        <p:spPr/>
        <p:txBody>
          <a:bodyPr/>
          <a:lstStyle/>
          <a:p>
            <a:r>
              <a:rPr lang="en-US" sz="1600" smtClean="0"/>
              <a:t>An affinity is a 32-bit vector used to describe the links required by a TE tunnel. Similar to the administrative group attribute, an affinity can be considered as a tunnel color and is configured on the ingress of a tunnel. (Tunnel information is not advertised through an IGP).</a:t>
            </a:r>
            <a:endParaRPr lang="en-US" altLang="zh-CN" sz="1600" smtClean="0"/>
          </a:p>
          <a:p>
            <a:r>
              <a:rPr lang="en-US" altLang="zh-CN" sz="1600" smtClean="0"/>
              <a:t>The 32-bit mask determines which link attributes are to be checked by a device as well as which attributes a link must have for it to be selected for a tunnel. Data can be properly forwarded only when tunnel colors match link colors.</a:t>
            </a:r>
          </a:p>
          <a:p>
            <a:r>
              <a:rPr lang="en-US" altLang="zh-CN" sz="1600" smtClean="0"/>
              <a:t>A path can be selected for a tunnel only when the administrative group attribute of a link matches the affinity of the tunnel to be established over the link.</a:t>
            </a:r>
          </a:p>
          <a:p>
            <a:endParaRPr lang="en-US" altLang="zh-CN" sz="1600" dirty="0">
              <a:sym typeface="Huawei Sans" panose="020C0503030203020204" pitchFamily="34" charset="0"/>
            </a:endParaRPr>
          </a:p>
        </p:txBody>
      </p:sp>
      <p:grpSp>
        <p:nvGrpSpPr>
          <p:cNvPr id="21" name="组合 20"/>
          <p:cNvGrpSpPr/>
          <p:nvPr/>
        </p:nvGrpSpPr>
        <p:grpSpPr>
          <a:xfrm>
            <a:off x="4499403" y="4209057"/>
            <a:ext cx="3205892" cy="988905"/>
            <a:chOff x="3917179" y="3782587"/>
            <a:chExt cx="3205892" cy="988905"/>
          </a:xfrm>
        </p:grpSpPr>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17179" y="4088537"/>
              <a:ext cx="540000" cy="442800"/>
            </a:xfrm>
            <a:prstGeom prst="rect">
              <a:avLst/>
            </a:prstGeom>
          </p:spPr>
        </p:pic>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583071" y="4088537"/>
              <a:ext cx="540000" cy="442800"/>
            </a:xfrm>
            <a:prstGeom prst="rect">
              <a:avLst/>
            </a:prstGeom>
          </p:spPr>
        </p:pic>
        <p:cxnSp>
          <p:nvCxnSpPr>
            <p:cNvPr id="25" name="直接连接符 24"/>
            <p:cNvCxnSpPr>
              <a:stCxn id="24" idx="1"/>
              <a:endCxn id="23" idx="3"/>
            </p:cNvCxnSpPr>
            <p:nvPr/>
          </p:nvCxnSpPr>
          <p:spPr bwMode="auto">
            <a:xfrm flipH="1">
              <a:off x="4457179" y="4309937"/>
              <a:ext cx="2125892"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26" name="文本框 25"/>
            <p:cNvSpPr txBox="1"/>
            <p:nvPr/>
          </p:nvSpPr>
          <p:spPr>
            <a:xfrm>
              <a:off x="3981767" y="3787583"/>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a:xfrm>
              <a:off x="6635217" y="3782587"/>
              <a:ext cx="423095" cy="338554"/>
            </a:xfrm>
            <a:prstGeom prst="rect">
              <a:avLst/>
            </a:prstGeom>
            <a:noFill/>
          </p:spPr>
          <p:txBody>
            <a:bodyPr wrap="square" rtlCol="0">
              <a:noAutofit/>
            </a:bodyPr>
            <a:lstStyle/>
            <a:p>
              <a:pPr fontAlgn="ct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箭头连接符 27"/>
            <p:cNvCxnSpPr>
              <a:cxnSpLocks/>
            </p:cNvCxnSpPr>
            <p:nvPr/>
          </p:nvCxnSpPr>
          <p:spPr bwMode="auto">
            <a:xfrm>
              <a:off x="4734369" y="4455500"/>
              <a:ext cx="1414909"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cxnSpLocks/>
            </p:cNvCxnSpPr>
            <p:nvPr/>
          </p:nvCxnSpPr>
          <p:spPr bwMode="auto">
            <a:xfrm flipV="1">
              <a:off x="4729619" y="4140627"/>
              <a:ext cx="1419659" cy="4202"/>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976876" y="3796183"/>
              <a:ext cx="1224548" cy="338554"/>
            </a:xfrm>
            <a:prstGeom prst="rect">
              <a:avLst/>
            </a:prstGeom>
            <a:noFill/>
          </p:spPr>
          <p:txBody>
            <a:bodyPr wrap="square" rtlCol="0">
              <a:noAutofit/>
            </a:bodyPr>
            <a:lstStyle/>
            <a:p>
              <a:pPr fontAlgn="ctr"/>
              <a:r>
                <a:rPr lang="en-US" sz="1600" dirty="0" smtClean="0">
                  <a:latin typeface="Huawei Sans" panose="020C0503030203020204" pitchFamily="34" charset="0"/>
                </a:rPr>
                <a:t>Tunnel1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a:xfrm>
              <a:off x="4976105" y="4432938"/>
              <a:ext cx="1224548" cy="338554"/>
            </a:xfrm>
            <a:prstGeom prst="rect">
              <a:avLst/>
            </a:prstGeom>
            <a:noFill/>
          </p:spPr>
          <p:txBody>
            <a:bodyPr wrap="square" rtlCol="0">
              <a:noAutofit/>
            </a:bodyPr>
            <a:lstStyle/>
            <a:p>
              <a:pPr fontAlgn="ctr"/>
              <a:r>
                <a:rPr lang="en-US" sz="1600" dirty="0" smtClean="0">
                  <a:latin typeface="Huawei Sans" panose="020C0503030203020204" pitchFamily="34" charset="0"/>
                </a:rPr>
                <a:t>Tunnel2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2" name="AutoShape 17"/>
          <p:cNvSpPr>
            <a:spLocks noChangeArrowheads="1"/>
          </p:cNvSpPr>
          <p:nvPr/>
        </p:nvSpPr>
        <p:spPr bwMode="auto">
          <a:xfrm>
            <a:off x="3240412" y="5489329"/>
            <a:ext cx="5723873" cy="492443"/>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600" dirty="0" smtClean="0">
                <a:latin typeface="Huawei Sans" panose="020C0503030203020204" pitchFamily="34" charset="0"/>
              </a:rPr>
              <a:t>[R1-Tunnel1] </a:t>
            </a:r>
            <a:r>
              <a:rPr lang="en-US" sz="1600" dirty="0" err="1" smtClean="0">
                <a:latin typeface="Huawei Sans" panose="020C0503030203020204" pitchFamily="34" charset="0"/>
              </a:rPr>
              <a:t>mpls</a:t>
            </a:r>
            <a:r>
              <a:rPr lang="en-US" sz="1600" dirty="0" smtClean="0">
                <a:latin typeface="Huawei Sans" panose="020C0503030203020204" pitchFamily="34" charset="0"/>
              </a:rPr>
              <a:t> </a:t>
            </a:r>
            <a:r>
              <a:rPr lang="en-US" sz="1600" dirty="0" err="1" smtClean="0">
                <a:latin typeface="Huawei Sans" panose="020C0503030203020204" pitchFamily="34" charset="0"/>
              </a:rPr>
              <a:t>te</a:t>
            </a:r>
            <a:r>
              <a:rPr lang="en-US" sz="1600" dirty="0" smtClean="0">
                <a:latin typeface="Huawei Sans" panose="020C0503030203020204" pitchFamily="34" charset="0"/>
              </a:rPr>
              <a:t> affinity property 10101 mask 11011</a:t>
            </a:r>
            <a:endParaRPr lang="en-US" altLang="zh-CN" sz="1600" dirty="0" smtClean="0">
              <a:latin typeface="Huawei Sans" panose="020C0503030203020204" pitchFamily="34" charset="0"/>
            </a:endParaRPr>
          </a:p>
          <a:p>
            <a:pPr fontAlgn="ctr"/>
            <a:r>
              <a:rPr lang="en-US" sz="1600" dirty="0" smtClean="0">
                <a:latin typeface="Huawei Sans" panose="020C0503030203020204" pitchFamily="34" charset="0"/>
              </a:rPr>
              <a:t>[R1-Tunnel2] </a:t>
            </a:r>
            <a:r>
              <a:rPr lang="en-US" sz="1600" dirty="0" err="1" smtClean="0">
                <a:latin typeface="Huawei Sans" panose="020C0503030203020204" pitchFamily="34" charset="0"/>
              </a:rPr>
              <a:t>mpls</a:t>
            </a:r>
            <a:r>
              <a:rPr lang="en-US" sz="1600" dirty="0" smtClean="0">
                <a:latin typeface="Huawei Sans" panose="020C0503030203020204" pitchFamily="34" charset="0"/>
              </a:rPr>
              <a:t> </a:t>
            </a:r>
            <a:r>
              <a:rPr lang="en-US" sz="1600" dirty="0" err="1" smtClean="0">
                <a:latin typeface="Huawei Sans" panose="020C0503030203020204" pitchFamily="34" charset="0"/>
              </a:rPr>
              <a:t>te</a:t>
            </a:r>
            <a:r>
              <a:rPr lang="en-US" sz="1600" dirty="0" smtClean="0">
                <a:latin typeface="Huawei Sans" panose="020C0503030203020204" pitchFamily="34" charset="0"/>
              </a:rPr>
              <a:t> affinity property 10011 mask 11101</a:t>
            </a:r>
            <a:endParaRPr lang="en-US" altLang="zh-CN" sz="1600" dirty="0">
              <a:latin typeface="Huawei Sans" panose="020C0503030203020204" pitchFamily="34" charset="0"/>
            </a:endParaRPr>
          </a:p>
        </p:txBody>
      </p:sp>
      <p:sp>
        <p:nvSpPr>
          <p:cNvPr id="22" name="燕尾形 21">
            <a:extLst>
              <a:ext uri="{FF2B5EF4-FFF2-40B4-BE49-F238E27FC236}">
                <a16:creationId xmlns:a16="http://schemas.microsoft.com/office/drawing/2014/main" xmlns="" id="{CFAE81EF-8BDB-47A1-86B1-C849371486AA}"/>
              </a:ext>
            </a:extLst>
          </p:cNvPr>
          <p:cNvSpPr/>
          <p:nvPr/>
        </p:nvSpPr>
        <p:spPr bwMode="auto">
          <a:xfrm>
            <a:off x="7063177" y="84500"/>
            <a:ext cx="140155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Link-State Information</a:t>
            </a:r>
            <a:endParaRPr lang="en-US" altLang="zh-CN" sz="1200" dirty="0">
              <a:latin typeface="Huawei Sans" panose="020C0503030203020204" pitchFamily="34" charset="0"/>
              <a:sym typeface="Huawei Sans" panose="020C0503030203020204" pitchFamily="34" charset="0"/>
            </a:endParaRPr>
          </a:p>
        </p:txBody>
      </p:sp>
      <p:sp>
        <p:nvSpPr>
          <p:cNvPr id="36" name="燕尾形 35">
            <a:extLst>
              <a:ext uri="{FF2B5EF4-FFF2-40B4-BE49-F238E27FC236}">
                <a16:creationId xmlns:a16="http://schemas.microsoft.com/office/drawing/2014/main" xmlns="" id="{FE727D3D-EF9D-4194-989B-32C8361FF1AE}"/>
              </a:ext>
            </a:extLst>
          </p:cNvPr>
          <p:cNvSpPr/>
          <p:nvPr/>
        </p:nvSpPr>
        <p:spPr bwMode="auto">
          <a:xfrm>
            <a:off x="8357027" y="84500"/>
            <a:ext cx="100800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TE Metric</a:t>
            </a:r>
            <a:endParaRPr lang="en-US" altLang="zh-CN" sz="1200" dirty="0">
              <a:latin typeface="Huawei Sans" panose="020C0503030203020204" pitchFamily="34" charset="0"/>
              <a:sym typeface="Huawei Sans" panose="020C0503030203020204" pitchFamily="34" charset="0"/>
            </a:endParaRPr>
          </a:p>
        </p:txBody>
      </p:sp>
      <p:sp>
        <p:nvSpPr>
          <p:cNvPr id="37" name="燕尾形 36">
            <a:extLst>
              <a:ext uri="{FF2B5EF4-FFF2-40B4-BE49-F238E27FC236}">
                <a16:creationId xmlns:a16="http://schemas.microsoft.com/office/drawing/2014/main" xmlns="" id="{2378338E-6847-4C34-9971-A3A36F713563}"/>
              </a:ext>
            </a:extLst>
          </p:cNvPr>
          <p:cNvSpPr/>
          <p:nvPr/>
        </p:nvSpPr>
        <p:spPr bwMode="auto">
          <a:xfrm>
            <a:off x="9257319" y="84500"/>
            <a:ext cx="1197713"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Bandwidth Information</a:t>
            </a:r>
            <a:endParaRPr lang="en-US" altLang="zh-CN" sz="1200" dirty="0">
              <a:latin typeface="Huawei Sans" panose="020C0503030203020204" pitchFamily="34" charset="0"/>
              <a:sym typeface="Huawei Sans" panose="020C0503030203020204" pitchFamily="34" charset="0"/>
            </a:endParaRPr>
          </a:p>
        </p:txBody>
      </p:sp>
      <p:sp>
        <p:nvSpPr>
          <p:cNvPr id="38" name="燕尾形 27">
            <a:extLst>
              <a:ext uri="{FF2B5EF4-FFF2-40B4-BE49-F238E27FC236}">
                <a16:creationId xmlns:a16="http://schemas.microsoft.com/office/drawing/2014/main" xmlns="" id="{2378338E-6847-4C34-9971-A3A36F713563}"/>
              </a:ext>
            </a:extLst>
          </p:cNvPr>
          <p:cNvSpPr/>
          <p:nvPr/>
        </p:nvSpPr>
        <p:spPr bwMode="auto">
          <a:xfrm>
            <a:off x="10347325" y="84500"/>
            <a:ext cx="1400175" cy="360000"/>
          </a:xfrm>
          <a:prstGeom prst="chevron">
            <a:avLst/>
          </a:prstGeom>
          <a:solidFill>
            <a:srgbClr val="56C4D2"/>
          </a:solidFill>
          <a:ln>
            <a:solidFill>
              <a:srgbClr val="30B5C5"/>
            </a:solidFill>
          </a:ln>
        </p:spPr>
        <p:txBody>
          <a:bodyPr wrap="square" lIns="0" tIns="0" rIns="0" bIns="0" rtlCol="0" anchor="ctr">
            <a:noAutofit/>
          </a:bodyPr>
          <a:lstStyle/>
          <a:p>
            <a:pPr algn="ctr" fontAlgn="ctr"/>
            <a:r>
              <a:rPr lang="en-US" sz="1200" dirty="0">
                <a:solidFill>
                  <a:schemeClr val="bg1"/>
                </a:solidFill>
                <a:latin typeface="Huawei Sans" panose="020C0503030203020204" pitchFamily="34" charset="0"/>
              </a:rPr>
              <a:t>Administrati</a:t>
            </a:r>
            <a:r>
              <a:rPr lang="en-US" altLang="zh-CN" sz="1200" dirty="0">
                <a:solidFill>
                  <a:schemeClr val="bg1"/>
                </a:solidFill>
                <a:latin typeface="Huawei Sans" panose="020C0503030203020204" pitchFamily="34" charset="0"/>
              </a:rPr>
              <a:t>ve</a:t>
            </a:r>
            <a:r>
              <a:rPr lang="en-US" sz="1200" dirty="0">
                <a:solidFill>
                  <a:schemeClr val="bg1"/>
                </a:solidFill>
                <a:latin typeface="Huawei Sans" panose="020C0503030203020204" pitchFamily="34" charset="0"/>
              </a:rPr>
              <a:t> Group</a:t>
            </a:r>
            <a:endParaRPr lang="en-US" altLang="zh-CN" sz="1200" dirty="0">
              <a:solidFill>
                <a:schemeClr val="bg1"/>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1122891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dirty="0" smtClean="0"/>
              <a:t>Example for Selecting Paths Based on Tunnel Attributes (1)</a:t>
            </a:r>
            <a:endParaRPr lang="en-US" altLang="zh-CN" dirty="0">
              <a:sym typeface="Huawei Sans" panose="020C0503030203020204" pitchFamily="34" charset="0"/>
            </a:endParaRPr>
          </a:p>
        </p:txBody>
      </p:sp>
      <p:sp>
        <p:nvSpPr>
          <p:cNvPr id="33" name="Rectangle 3"/>
          <p:cNvSpPr>
            <a:spLocks noGrp="1" noChangeArrowheads="1"/>
          </p:cNvSpPr>
          <p:nvPr>
            <p:ph type="body" sz="quarter" idx="10"/>
          </p:nvPr>
        </p:nvSpPr>
        <p:spPr/>
        <p:txBody>
          <a:bodyPr/>
          <a:lstStyle/>
          <a:p>
            <a:r>
              <a:rPr lang="en-US" sz="1800" smtClean="0"/>
              <a:t>Two tunnels to R3 named Tunnel1 and Tunnel2 are established on R1. </a:t>
            </a:r>
            <a:endParaRPr lang="en-US" altLang="zh-CN" sz="1800" smtClean="0">
              <a:sym typeface="Huawei Sans" panose="020C0503030203020204" pitchFamily="34" charset="0"/>
            </a:endParaRPr>
          </a:p>
          <a:p>
            <a:r>
              <a:rPr lang="en-US" altLang="zh-CN" sz="1800" smtClean="0"/>
              <a:t>It is required that the affinity and mask of a tunnel be used to match against the administrative group attribute of the link over which the tunnel is to be established so that Tunnel1 on R1 uses one physical link between R2 and R3 and Tunnel2 uses another physical link between R2 and R3.</a:t>
            </a:r>
          </a:p>
          <a:p>
            <a:endParaRPr lang="en-US" altLang="zh-CN" sz="1800" dirty="0">
              <a:sym typeface="Huawei Sans" panose="020C0503030203020204" pitchFamily="34" charset="0"/>
            </a:endParaRPr>
          </a:p>
        </p:txBody>
      </p:sp>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48145" y="3856719"/>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07410" y="3856719"/>
            <a:ext cx="540000" cy="442800"/>
          </a:xfrm>
          <a:prstGeom prst="rect">
            <a:avLst/>
          </a:prstGeom>
        </p:spPr>
      </p:pic>
      <p:cxnSp>
        <p:nvCxnSpPr>
          <p:cNvPr id="31" name="直接连接符 30"/>
          <p:cNvCxnSpPr>
            <a:stCxn id="30" idx="1"/>
            <a:endCxn id="26" idx="3"/>
          </p:cNvCxnSpPr>
          <p:nvPr/>
        </p:nvCxnSpPr>
        <p:spPr bwMode="auto">
          <a:xfrm flipH="1">
            <a:off x="3988145" y="4078119"/>
            <a:ext cx="181926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2" name="直接连接符 31"/>
          <p:cNvCxnSpPr/>
          <p:nvPr/>
        </p:nvCxnSpPr>
        <p:spPr bwMode="auto">
          <a:xfrm flipH="1">
            <a:off x="6347410" y="3970054"/>
            <a:ext cx="190800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8" name="直接连接符 37"/>
          <p:cNvCxnSpPr/>
          <p:nvPr/>
        </p:nvCxnSpPr>
        <p:spPr bwMode="auto">
          <a:xfrm flipH="1">
            <a:off x="6347410" y="4188956"/>
            <a:ext cx="190800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166675" y="3856719"/>
            <a:ext cx="540000" cy="442800"/>
          </a:xfrm>
          <a:prstGeom prst="rect">
            <a:avLst/>
          </a:prstGeom>
        </p:spPr>
      </p:pic>
      <p:sp>
        <p:nvSpPr>
          <p:cNvPr id="39" name="文本框 38">
            <a:extLst>
              <a:ext uri="{FF2B5EF4-FFF2-40B4-BE49-F238E27FC236}">
                <a16:creationId xmlns:a16="http://schemas.microsoft.com/office/drawing/2014/main" xmlns="" id="{F597C5D5-E42F-499E-A68C-6951A7BC2728}"/>
              </a:ext>
            </a:extLst>
          </p:cNvPr>
          <p:cNvSpPr txBox="1"/>
          <p:nvPr/>
        </p:nvSpPr>
        <p:spPr>
          <a:xfrm>
            <a:off x="3526019" y="3571323"/>
            <a:ext cx="462126" cy="338554"/>
          </a:xfrm>
          <a:prstGeom prst="rect">
            <a:avLst/>
          </a:prstGeom>
          <a:noFill/>
        </p:spPr>
        <p:txBody>
          <a:bodyPr wrap="square" rtlCol="0">
            <a:noAutofit/>
          </a:bodyPr>
          <a:lstStyle/>
          <a:p>
            <a:pPr fontAlgn="ct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a16="http://schemas.microsoft.com/office/drawing/2014/main" xmlns="" id="{F597C5D5-E42F-499E-A68C-6951A7BC2728}"/>
              </a:ext>
            </a:extLst>
          </p:cNvPr>
          <p:cNvSpPr txBox="1"/>
          <p:nvPr/>
        </p:nvSpPr>
        <p:spPr>
          <a:xfrm>
            <a:off x="5885284" y="3573015"/>
            <a:ext cx="462126" cy="338554"/>
          </a:xfrm>
          <a:prstGeom prst="rect">
            <a:avLst/>
          </a:prstGeom>
          <a:noFill/>
        </p:spPr>
        <p:txBody>
          <a:bodyPr wrap="square" rtlCol="0">
            <a:noAutofit/>
          </a:bodyPr>
          <a:lstStyle/>
          <a:p>
            <a:pPr fontAlgn="ct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xmlns="" id="{F597C5D5-E42F-499E-A68C-6951A7BC2728}"/>
              </a:ext>
            </a:extLst>
          </p:cNvPr>
          <p:cNvSpPr txBox="1"/>
          <p:nvPr/>
        </p:nvSpPr>
        <p:spPr>
          <a:xfrm>
            <a:off x="8211881" y="3571323"/>
            <a:ext cx="462126" cy="338554"/>
          </a:xfrm>
          <a:prstGeom prst="rect">
            <a:avLst/>
          </a:prstGeom>
          <a:noFill/>
        </p:spPr>
        <p:txBody>
          <a:bodyPr wrap="square" rtlCol="0">
            <a:noAutofit/>
          </a:bodyPr>
          <a:lstStyle/>
          <a:p>
            <a:pPr fontAlgn="ctr"/>
            <a:r>
              <a:rPr lang="en-US" sz="1600" dirty="0" smtClean="0">
                <a:latin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auto">
          <a:xfrm>
            <a:off x="4435526" y="3743238"/>
            <a:ext cx="1169138"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dirty="0" smtClean="0">
                <a:latin typeface="Huawei Sans" panose="020C0503030203020204" pitchFamily="34" charset="0"/>
              </a:rPr>
              <a:t>Interface1</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文本框 42"/>
          <p:cNvSpPr txBox="1"/>
          <p:nvPr/>
        </p:nvSpPr>
        <p:spPr bwMode="auto">
          <a:xfrm>
            <a:off x="4435526" y="3541516"/>
            <a:ext cx="1169138"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dirty="0" smtClean="0">
                <a:solidFill>
                  <a:srgbClr val="00B0F0"/>
                </a:solidFill>
                <a:latin typeface="Huawei Sans" panose="020C0503030203020204" pitchFamily="34" charset="0"/>
              </a:rPr>
              <a:t>0x10001</a:t>
            </a:r>
            <a:endParaRPr lang="en-US" altLang="zh-CN" sz="1600" dirty="0">
              <a:solidFill>
                <a:srgbClr val="00B0F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文本框 43"/>
          <p:cNvSpPr txBox="1"/>
          <p:nvPr/>
        </p:nvSpPr>
        <p:spPr bwMode="auto">
          <a:xfrm>
            <a:off x="6320401" y="4180392"/>
            <a:ext cx="1169138"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dirty="0" smtClean="0">
                <a:latin typeface="Huawei Sans" panose="020C0503030203020204" pitchFamily="34" charset="0"/>
              </a:rPr>
              <a:t>Interface3</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 name="文本框 44"/>
          <p:cNvSpPr txBox="1"/>
          <p:nvPr/>
        </p:nvSpPr>
        <p:spPr bwMode="auto">
          <a:xfrm>
            <a:off x="6320401" y="4387207"/>
            <a:ext cx="1169138"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dirty="0" smtClean="0">
                <a:solidFill>
                  <a:srgbClr val="00B0F0"/>
                </a:solidFill>
                <a:latin typeface="Huawei Sans" panose="020C0503030203020204" pitchFamily="34" charset="0"/>
              </a:rPr>
              <a:t>0x10011</a:t>
            </a:r>
            <a:endParaRPr lang="en-US" altLang="zh-CN" sz="1600" dirty="0">
              <a:solidFill>
                <a:srgbClr val="00B0F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文本框 45"/>
          <p:cNvSpPr txBox="1"/>
          <p:nvPr/>
        </p:nvSpPr>
        <p:spPr bwMode="auto">
          <a:xfrm>
            <a:off x="6669668" y="3680865"/>
            <a:ext cx="1169138"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dirty="0" smtClean="0">
                <a:latin typeface="Huawei Sans" panose="020C0503030203020204" pitchFamily="34" charset="0"/>
              </a:rPr>
              <a:t>Interface2</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文本框 46"/>
          <p:cNvSpPr txBox="1"/>
          <p:nvPr/>
        </p:nvSpPr>
        <p:spPr bwMode="auto">
          <a:xfrm>
            <a:off x="6669668" y="3456866"/>
            <a:ext cx="1169138"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dirty="0" smtClean="0">
                <a:solidFill>
                  <a:srgbClr val="00B0F0"/>
                </a:solidFill>
                <a:latin typeface="Huawei Sans" panose="020C0503030203020204" pitchFamily="34" charset="0"/>
              </a:rPr>
              <a:t>0x10101</a:t>
            </a:r>
            <a:endParaRPr lang="en-US" altLang="zh-CN" sz="1600" dirty="0">
              <a:solidFill>
                <a:srgbClr val="00B0F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Right Arrow 157"/>
          <p:cNvSpPr/>
          <p:nvPr/>
        </p:nvSpPr>
        <p:spPr>
          <a:xfrm rot="19735875">
            <a:off x="4322272" y="3345661"/>
            <a:ext cx="647343" cy="224437"/>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auto">
          <a:xfrm>
            <a:off x="4958839" y="2949517"/>
            <a:ext cx="1721525"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400" dirty="0" smtClean="0">
                <a:solidFill>
                  <a:srgbClr val="00B0F0"/>
                </a:solidFill>
                <a:latin typeface="Huawei Sans" panose="020C0503030203020204" pitchFamily="34" charset="0"/>
              </a:rPr>
              <a:t>Administrative group/Link color</a:t>
            </a:r>
            <a:endParaRPr lang="en-US" altLang="zh-CN" sz="1400" dirty="0">
              <a:solidFill>
                <a:srgbClr val="00B0F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Right Arrow 157"/>
          <p:cNvSpPr/>
          <p:nvPr/>
        </p:nvSpPr>
        <p:spPr>
          <a:xfrm rot="10800000">
            <a:off x="2807223" y="3863524"/>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auto">
          <a:xfrm>
            <a:off x="1888336" y="3798661"/>
            <a:ext cx="1169138"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smtClean="0">
                <a:solidFill>
                  <a:srgbClr val="00B0F0"/>
                </a:solidFill>
                <a:latin typeface="Huawei Sans" panose="020C0503030203020204" pitchFamily="34" charset="0"/>
              </a:rPr>
              <a:t>Tunnel1</a:t>
            </a:r>
            <a:endParaRPr lang="en-US" altLang="zh-CN" sz="1600" dirty="0">
              <a:solidFill>
                <a:srgbClr val="00B0F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文本框 58"/>
          <p:cNvSpPr txBox="1"/>
          <p:nvPr/>
        </p:nvSpPr>
        <p:spPr bwMode="auto">
          <a:xfrm>
            <a:off x="1888336" y="4052326"/>
            <a:ext cx="1169138"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smtClean="0">
                <a:solidFill>
                  <a:srgbClr val="00B0F0"/>
                </a:solidFill>
                <a:latin typeface="Huawei Sans" panose="020C0503030203020204" pitchFamily="34" charset="0"/>
              </a:rPr>
              <a:t>Tunnel2</a:t>
            </a:r>
            <a:endParaRPr lang="en-US" altLang="zh-CN" sz="1600" dirty="0">
              <a:solidFill>
                <a:srgbClr val="00B0F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文本框 59"/>
          <p:cNvSpPr txBox="1"/>
          <p:nvPr/>
        </p:nvSpPr>
        <p:spPr>
          <a:xfrm>
            <a:off x="747919" y="5358873"/>
            <a:ext cx="10671511" cy="338554"/>
          </a:xfrm>
          <a:prstGeom prst="rect">
            <a:avLst/>
          </a:prstGeom>
          <a:noFill/>
        </p:spPr>
        <p:txBody>
          <a:bodyPr wrap="square" rtlCol="0">
            <a:noAutofit/>
          </a:bodyPr>
          <a:lstStyle/>
          <a:p>
            <a:pPr fontAlgn="ctr"/>
            <a:r>
              <a:rPr lang="en-US" sz="1600" dirty="0" smtClean="0">
                <a:latin typeface="Huawei Sans" panose="020C0503030203020204" pitchFamily="34" charset="0"/>
              </a:rPr>
              <a:t>Question: How can we configure affinities for tunnels so that paths can be selected for the tunnels as required?</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24658612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smtClean="0"/>
              <a:t>Example for Selecting Paths Based on Tunnel Attributes (2)</a:t>
            </a:r>
            <a:endParaRPr lang="en-US" altLang="zh-CN" dirty="0">
              <a:sym typeface="Huawei Sans" panose="020C0503030203020204" pitchFamily="34" charset="0"/>
            </a:endParaRPr>
          </a:p>
        </p:txBody>
      </p:sp>
      <p:sp>
        <p:nvSpPr>
          <p:cNvPr id="33" name="Rectangle 3"/>
          <p:cNvSpPr>
            <a:spLocks noGrp="1" noChangeArrowheads="1"/>
          </p:cNvSpPr>
          <p:nvPr>
            <p:ph type="body" sz="quarter" idx="10"/>
          </p:nvPr>
        </p:nvSpPr>
        <p:spPr/>
        <p:txBody>
          <a:bodyPr/>
          <a:lstStyle/>
          <a:p>
            <a:r>
              <a:rPr lang="en-US" sz="1600" smtClean="0"/>
              <a:t>After a tunnel is assigned an affinity, a device compares the affinity with the administrative group attribute during path computation to determine whether a link with specified attributes is selected or not. Path selection for a tunnel complies with the following two rules:</a:t>
            </a:r>
          </a:p>
          <a:p>
            <a:pPr lvl="1"/>
            <a:r>
              <a:rPr lang="en-US" altLang="zh-CN" sz="1400" smtClean="0"/>
              <a:t>The affinity bit whose mask value is 0 is not compared against the corresponding administrative group attribute bit.</a:t>
            </a:r>
          </a:p>
          <a:p>
            <a:pPr lvl="1"/>
            <a:r>
              <a:rPr lang="en-US" altLang="zh-CN" sz="1400" smtClean="0"/>
              <a:t>For the affinity bits whose mask value is 1: If the affinity attribute bit value is 0, the administrative group attribute bit value must also be 0. If the affinity attribute bit value is 1, at least one bit of the administrative group attribute must be 1.</a:t>
            </a:r>
          </a:p>
          <a:p>
            <a:pPr lvl="1"/>
            <a:endParaRPr lang="en-US" altLang="zh-CN" sz="1400" smtClean="0"/>
          </a:p>
          <a:p>
            <a:endParaRPr lang="en-US" altLang="zh-CN" sz="1600" dirty="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62143" y="4448982"/>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521408" y="4448982"/>
            <a:ext cx="540000" cy="442800"/>
          </a:xfrm>
          <a:prstGeom prst="rect">
            <a:avLst/>
          </a:prstGeom>
        </p:spPr>
      </p:pic>
      <p:cxnSp>
        <p:nvCxnSpPr>
          <p:cNvPr id="6" name="直接连接符 5"/>
          <p:cNvCxnSpPr>
            <a:stCxn id="5" idx="1"/>
            <a:endCxn id="4" idx="3"/>
          </p:cNvCxnSpPr>
          <p:nvPr/>
        </p:nvCxnSpPr>
        <p:spPr bwMode="auto">
          <a:xfrm flipH="1">
            <a:off x="1702143" y="4670382"/>
            <a:ext cx="181926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 name="直接连接符 6"/>
          <p:cNvCxnSpPr/>
          <p:nvPr/>
        </p:nvCxnSpPr>
        <p:spPr bwMode="auto">
          <a:xfrm flipH="1">
            <a:off x="4061408" y="4562317"/>
            <a:ext cx="190800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 name="直接连接符 7"/>
          <p:cNvCxnSpPr/>
          <p:nvPr/>
        </p:nvCxnSpPr>
        <p:spPr bwMode="auto">
          <a:xfrm flipH="1">
            <a:off x="4061408" y="4781219"/>
            <a:ext cx="190800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80673" y="4448982"/>
            <a:ext cx="540000" cy="442800"/>
          </a:xfrm>
          <a:prstGeom prst="rect">
            <a:avLst/>
          </a:prstGeom>
        </p:spPr>
      </p:pic>
      <p:sp>
        <p:nvSpPr>
          <p:cNvPr id="10" name="文本框 9">
            <a:extLst>
              <a:ext uri="{FF2B5EF4-FFF2-40B4-BE49-F238E27FC236}">
                <a16:creationId xmlns:a16="http://schemas.microsoft.com/office/drawing/2014/main" xmlns="" id="{F597C5D5-E42F-499E-A68C-6951A7BC2728}"/>
              </a:ext>
            </a:extLst>
          </p:cNvPr>
          <p:cNvSpPr txBox="1"/>
          <p:nvPr/>
        </p:nvSpPr>
        <p:spPr>
          <a:xfrm>
            <a:off x="1240017" y="4154061"/>
            <a:ext cx="462126" cy="338554"/>
          </a:xfrm>
          <a:prstGeom prst="rect">
            <a:avLst/>
          </a:prstGeom>
          <a:noFill/>
        </p:spPr>
        <p:txBody>
          <a:bodyPr wrap="square" rtlCol="0">
            <a:noAutofit/>
          </a:bodyPr>
          <a:lstStyle/>
          <a:p>
            <a:pPr fontAlgn="ct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a:extLst>
              <a:ext uri="{FF2B5EF4-FFF2-40B4-BE49-F238E27FC236}">
                <a16:creationId xmlns:a16="http://schemas.microsoft.com/office/drawing/2014/main" xmlns="" id="{F597C5D5-E42F-499E-A68C-6951A7BC2728}"/>
              </a:ext>
            </a:extLst>
          </p:cNvPr>
          <p:cNvSpPr txBox="1"/>
          <p:nvPr/>
        </p:nvSpPr>
        <p:spPr>
          <a:xfrm>
            <a:off x="3599282" y="4155753"/>
            <a:ext cx="462126" cy="338554"/>
          </a:xfrm>
          <a:prstGeom prst="rect">
            <a:avLst/>
          </a:prstGeom>
          <a:noFill/>
        </p:spPr>
        <p:txBody>
          <a:bodyPr wrap="square" rtlCol="0">
            <a:noAutofit/>
          </a:bodyPr>
          <a:lstStyle/>
          <a:p>
            <a:pPr fontAlgn="ct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a:extLst>
              <a:ext uri="{FF2B5EF4-FFF2-40B4-BE49-F238E27FC236}">
                <a16:creationId xmlns:a16="http://schemas.microsoft.com/office/drawing/2014/main" xmlns="" id="{F597C5D5-E42F-499E-A68C-6951A7BC2728}"/>
              </a:ext>
            </a:extLst>
          </p:cNvPr>
          <p:cNvSpPr txBox="1"/>
          <p:nvPr/>
        </p:nvSpPr>
        <p:spPr>
          <a:xfrm>
            <a:off x="5925879" y="4154061"/>
            <a:ext cx="462126" cy="338554"/>
          </a:xfrm>
          <a:prstGeom prst="rect">
            <a:avLst/>
          </a:prstGeom>
          <a:noFill/>
        </p:spPr>
        <p:txBody>
          <a:bodyPr wrap="square" rtlCol="0">
            <a:noAutofit/>
          </a:bodyPr>
          <a:lstStyle/>
          <a:p>
            <a:pPr fontAlgn="ctr"/>
            <a:r>
              <a:rPr lang="en-US" sz="1600" dirty="0" smtClean="0">
                <a:latin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auto">
          <a:xfrm>
            <a:off x="1648408" y="4335501"/>
            <a:ext cx="1444945"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smtClean="0">
                <a:latin typeface="Huawei Sans" panose="020C0503030203020204" pitchFamily="34" charset="0"/>
              </a:rPr>
              <a:t>Interface 1</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文本框 13"/>
          <p:cNvSpPr txBox="1"/>
          <p:nvPr/>
        </p:nvSpPr>
        <p:spPr bwMode="auto">
          <a:xfrm>
            <a:off x="1660039" y="4133779"/>
            <a:ext cx="1433315"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smtClean="0">
                <a:solidFill>
                  <a:srgbClr val="00B0F0"/>
                </a:solidFill>
                <a:latin typeface="Huawei Sans" panose="020C0503030203020204" pitchFamily="34" charset="0"/>
              </a:rPr>
              <a:t>0x10001</a:t>
            </a:r>
            <a:endParaRPr lang="en-US" altLang="zh-CN" sz="1600" dirty="0">
              <a:solidFill>
                <a:srgbClr val="00B0F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 name="文本框 14"/>
          <p:cNvSpPr txBox="1"/>
          <p:nvPr/>
        </p:nvSpPr>
        <p:spPr bwMode="auto">
          <a:xfrm>
            <a:off x="4032329" y="4772655"/>
            <a:ext cx="144228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smtClean="0">
                <a:latin typeface="Huawei Sans" panose="020C0503030203020204" pitchFamily="34" charset="0"/>
              </a:rPr>
              <a:t>Interface 3</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文本框 15"/>
          <p:cNvSpPr txBox="1"/>
          <p:nvPr/>
        </p:nvSpPr>
        <p:spPr bwMode="auto">
          <a:xfrm>
            <a:off x="4061408" y="4979470"/>
            <a:ext cx="1169138"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smtClean="0">
                <a:solidFill>
                  <a:srgbClr val="00B0F0"/>
                </a:solidFill>
                <a:latin typeface="Huawei Sans" panose="020C0503030203020204" pitchFamily="34" charset="0"/>
              </a:rPr>
              <a:t>0x10011</a:t>
            </a:r>
            <a:endParaRPr lang="en-US" altLang="zh-CN" sz="1600" dirty="0">
              <a:solidFill>
                <a:srgbClr val="00B0F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文本框 16"/>
          <p:cNvSpPr txBox="1"/>
          <p:nvPr/>
        </p:nvSpPr>
        <p:spPr bwMode="auto">
          <a:xfrm>
            <a:off x="4063280" y="4273128"/>
            <a:ext cx="1411333"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smtClean="0">
                <a:latin typeface="Huawei Sans" panose="020C0503030203020204" pitchFamily="34" charset="0"/>
              </a:rPr>
              <a:t>Interface 2</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文本框 17"/>
          <p:cNvSpPr txBox="1"/>
          <p:nvPr/>
        </p:nvSpPr>
        <p:spPr bwMode="auto">
          <a:xfrm>
            <a:off x="4063281" y="4049129"/>
            <a:ext cx="1169138"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smtClean="0">
                <a:solidFill>
                  <a:srgbClr val="00B0F0"/>
                </a:solidFill>
                <a:latin typeface="Huawei Sans" panose="020C0503030203020204" pitchFamily="34" charset="0"/>
              </a:rPr>
              <a:t>0x10101</a:t>
            </a:r>
            <a:endParaRPr lang="en-US" altLang="zh-CN" sz="1600" dirty="0">
              <a:solidFill>
                <a:srgbClr val="00B0F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AutoShape 17"/>
          <p:cNvSpPr>
            <a:spLocks noChangeArrowheads="1"/>
          </p:cNvSpPr>
          <p:nvPr/>
        </p:nvSpPr>
        <p:spPr bwMode="auto">
          <a:xfrm>
            <a:off x="1162143" y="3489752"/>
            <a:ext cx="5258530" cy="461665"/>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500" dirty="0" smtClean="0">
                <a:solidFill>
                  <a:srgbClr val="C7000B"/>
                </a:solidFill>
                <a:latin typeface="Huawei Sans" panose="020C0503030203020204" pitchFamily="34" charset="0"/>
              </a:rPr>
              <a:t>[R1-Tunnel1] </a:t>
            </a:r>
            <a:r>
              <a:rPr lang="en-US" sz="1500" dirty="0" err="1" smtClean="0">
                <a:solidFill>
                  <a:srgbClr val="C7000B"/>
                </a:solidFill>
                <a:latin typeface="Huawei Sans" panose="020C0503030203020204" pitchFamily="34" charset="0"/>
              </a:rPr>
              <a:t>mpls</a:t>
            </a:r>
            <a:r>
              <a:rPr lang="en-US" sz="1500" dirty="0" smtClean="0">
                <a:solidFill>
                  <a:srgbClr val="C7000B"/>
                </a:solidFill>
                <a:latin typeface="Huawei Sans" panose="020C0503030203020204" pitchFamily="34" charset="0"/>
              </a:rPr>
              <a:t> </a:t>
            </a:r>
            <a:r>
              <a:rPr lang="en-US" sz="1500" dirty="0" err="1" smtClean="0">
                <a:solidFill>
                  <a:srgbClr val="C7000B"/>
                </a:solidFill>
                <a:latin typeface="Huawei Sans" panose="020C0503030203020204" pitchFamily="34" charset="0"/>
              </a:rPr>
              <a:t>te</a:t>
            </a:r>
            <a:r>
              <a:rPr lang="en-US" sz="1500" dirty="0" smtClean="0">
                <a:solidFill>
                  <a:srgbClr val="C7000B"/>
                </a:solidFill>
                <a:latin typeface="Huawei Sans" panose="020C0503030203020204" pitchFamily="34" charset="0"/>
              </a:rPr>
              <a:t> affinity property 10101 mask 11011</a:t>
            </a:r>
            <a:endParaRPr lang="en-US" altLang="zh-CN" sz="1500" dirty="0" smtClean="0">
              <a:solidFill>
                <a:srgbClr val="C7000B"/>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r>
              <a:rPr lang="en-US" sz="1500" dirty="0" smtClean="0">
                <a:solidFill>
                  <a:srgbClr val="C7000B"/>
                </a:solidFill>
                <a:latin typeface="Huawei Sans" panose="020C0503030203020204" pitchFamily="34" charset="0"/>
              </a:rPr>
              <a:t>[R1-Tunnel2] </a:t>
            </a:r>
            <a:r>
              <a:rPr lang="en-US" sz="1500" dirty="0" err="1" smtClean="0">
                <a:solidFill>
                  <a:srgbClr val="C7000B"/>
                </a:solidFill>
                <a:latin typeface="Huawei Sans" panose="020C0503030203020204" pitchFamily="34" charset="0"/>
              </a:rPr>
              <a:t>mpls</a:t>
            </a:r>
            <a:r>
              <a:rPr lang="en-US" sz="1500" dirty="0" smtClean="0">
                <a:solidFill>
                  <a:srgbClr val="C7000B"/>
                </a:solidFill>
                <a:latin typeface="Huawei Sans" panose="020C0503030203020204" pitchFamily="34" charset="0"/>
              </a:rPr>
              <a:t> </a:t>
            </a:r>
            <a:r>
              <a:rPr lang="en-US" sz="1500" dirty="0" err="1" smtClean="0">
                <a:solidFill>
                  <a:srgbClr val="C7000B"/>
                </a:solidFill>
                <a:latin typeface="Huawei Sans" panose="020C0503030203020204" pitchFamily="34" charset="0"/>
              </a:rPr>
              <a:t>te</a:t>
            </a:r>
            <a:r>
              <a:rPr lang="en-US" sz="1500" dirty="0" smtClean="0">
                <a:solidFill>
                  <a:srgbClr val="C7000B"/>
                </a:solidFill>
                <a:latin typeface="Huawei Sans" panose="020C0503030203020204" pitchFamily="34" charset="0"/>
              </a:rPr>
              <a:t> affinity property 10011 mask 11101</a:t>
            </a:r>
            <a:endParaRPr lang="en-US" altLang="zh-CN" sz="1500" dirty="0">
              <a:solidFill>
                <a:srgbClr val="C7000B"/>
              </a:solidFill>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21" name="Right Arrow 157"/>
          <p:cNvSpPr>
            <a:spLocks noChangeAspect="1"/>
          </p:cNvSpPr>
          <p:nvPr/>
        </p:nvSpPr>
        <p:spPr>
          <a:xfrm>
            <a:off x="7206434" y="4338215"/>
            <a:ext cx="886861" cy="488052"/>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auto">
          <a:xfrm>
            <a:off x="8912892" y="3418512"/>
            <a:ext cx="1866270" cy="107354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smtClean="0">
                <a:solidFill>
                  <a:srgbClr val="00B0F0"/>
                </a:solidFill>
                <a:latin typeface="Huawei Sans" panose="020C0503030203020204" pitchFamily="34" charset="0"/>
              </a:rPr>
              <a:t>Tunnel1：</a:t>
            </a:r>
            <a:endParaRPr lang="en-US" altLang="zh-CN" sz="16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rPr>
              <a:t>R1 (interface1)  R2 (interface2)   R3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文本框 22"/>
          <p:cNvSpPr txBox="1"/>
          <p:nvPr/>
        </p:nvSpPr>
        <p:spPr bwMode="auto">
          <a:xfrm>
            <a:off x="8912892" y="4430928"/>
            <a:ext cx="1672622" cy="107354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smtClean="0">
                <a:solidFill>
                  <a:srgbClr val="00B0F0"/>
                </a:solidFill>
                <a:latin typeface="Huawei Sans" panose="020C0503030203020204" pitchFamily="34" charset="0"/>
              </a:rPr>
              <a:t>Tunnel2：</a:t>
            </a:r>
            <a:endParaRPr lang="en-US" altLang="zh-CN" sz="1600" dirty="0" smtClean="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rPr>
              <a:t>R1 (interface1)  R2 (interface3)   </a:t>
            </a:r>
          </a:p>
          <a:p>
            <a:pPr fontAlgn="ctr"/>
            <a:r>
              <a:rPr lang="en-US" sz="1600" dirty="0" smtClean="0">
                <a:latin typeface="Huawei Sans" panose="020C0503030203020204" pitchFamily="34" charset="0"/>
              </a:rPr>
              <a:t>R3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文本框 23"/>
          <p:cNvSpPr txBox="1"/>
          <p:nvPr/>
        </p:nvSpPr>
        <p:spPr>
          <a:xfrm>
            <a:off x="932757" y="5678155"/>
            <a:ext cx="10065576" cy="338554"/>
          </a:xfrm>
          <a:prstGeom prst="rect">
            <a:avLst/>
          </a:prstGeom>
          <a:noFill/>
        </p:spPr>
        <p:txBody>
          <a:bodyPr wrap="square" rtlCol="0">
            <a:noAutofit/>
          </a:bodyPr>
          <a:lstStyle/>
          <a:p>
            <a:pPr fontAlgn="ctr"/>
            <a:r>
              <a:rPr lang="en-US" sz="1600" dirty="0" smtClean="0">
                <a:latin typeface="Huawei Sans" panose="020C0503030203020204" pitchFamily="34" charset="0"/>
              </a:rPr>
              <a:t>Question: When a tunnel from R3 to R1 is created, will the link administrative group attribute be reused?</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34570089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r>
              <a:rPr lang="en-US" smtClean="0"/>
              <a:t>Who Advertises TE Information?</a:t>
            </a:r>
            <a:endParaRPr lang="en-US" dirty="0"/>
          </a:p>
        </p:txBody>
      </p:sp>
      <p:sp>
        <p:nvSpPr>
          <p:cNvPr id="41" name="文本占位符 3"/>
          <p:cNvSpPr>
            <a:spLocks noGrp="1"/>
          </p:cNvSpPr>
          <p:nvPr>
            <p:ph type="body" sz="quarter" idx="10"/>
          </p:nvPr>
        </p:nvSpPr>
        <p:spPr/>
        <p:txBody>
          <a:bodyPr/>
          <a:lstStyle/>
          <a:p>
            <a:r>
              <a:rPr lang="en-US" sz="1400" dirty="0" smtClean="0"/>
              <a:t>TE information is mainly advertised using extensions of existing link-state routing protocols, including OSPF TE and IS-IS TE. </a:t>
            </a:r>
            <a:r>
              <a:rPr lang="en-US" altLang="zh-CN" sz="1400" dirty="0" smtClean="0"/>
              <a:t>OSPF TE and IS-IS TE automatically collect TE information and flood it to other nodes on the MPLS TE network.</a:t>
            </a:r>
            <a:endParaRPr lang="en-US" altLang="zh-CN" sz="1400" dirty="0" smtClean="0">
              <a:sym typeface="Huawei Sans" panose="020C0503030203020204" pitchFamily="34" charset="0"/>
            </a:endParaRPr>
          </a:p>
          <a:p>
            <a:r>
              <a:rPr lang="en-US" sz="1400" dirty="0" smtClean="0"/>
              <a:t>OSPF TE or IS-IS TE is used only in a single area by default.</a:t>
            </a:r>
            <a:endParaRPr lang="en-US" altLang="zh-CN" sz="1400" dirty="0" smtClean="0"/>
          </a:p>
          <a:p>
            <a:endParaRPr lang="en-US" altLang="zh-CN" sz="1400" dirty="0" smtClean="0"/>
          </a:p>
          <a:p>
            <a:endParaRPr lang="en-US" altLang="zh-CN" sz="1400" dirty="0">
              <a:sym typeface="Huawei Sans" panose="020C0503030203020204" pitchFamily="34" charset="0"/>
            </a:endParaRPr>
          </a:p>
        </p:txBody>
      </p:sp>
      <p:sp>
        <p:nvSpPr>
          <p:cNvPr id="45" name="圆角矩形 75"/>
          <p:cNvSpPr/>
          <p:nvPr/>
        </p:nvSpPr>
        <p:spPr>
          <a:xfrm>
            <a:off x="537248" y="2447972"/>
            <a:ext cx="5552152" cy="396000"/>
          </a:xfrm>
          <a:prstGeom prst="roundRect">
            <a:avLst>
              <a:gd name="adj" fmla="val 10604"/>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smtClean="0">
                <a:solidFill>
                  <a:prstClr val="white"/>
                </a:solidFill>
                <a:latin typeface="Huawei Sans" panose="020C0503030203020204" pitchFamily="34" charset="0"/>
              </a:rPr>
              <a:t>OSPF TE</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75"/>
          <p:cNvSpPr/>
          <p:nvPr/>
        </p:nvSpPr>
        <p:spPr>
          <a:xfrm>
            <a:off x="537248" y="2924175"/>
            <a:ext cx="5552152" cy="31145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7" name="圆角矩形 75"/>
          <p:cNvSpPr/>
          <p:nvPr/>
        </p:nvSpPr>
        <p:spPr>
          <a:xfrm>
            <a:off x="6143942" y="2447972"/>
            <a:ext cx="5552152" cy="396000"/>
          </a:xfrm>
          <a:prstGeom prst="roundRect">
            <a:avLst>
              <a:gd name="adj" fmla="val 10604"/>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smtClean="0">
                <a:solidFill>
                  <a:prstClr val="white"/>
                </a:solidFill>
                <a:latin typeface="Huawei Sans" panose="020C0503030203020204" pitchFamily="34" charset="0"/>
              </a:rPr>
              <a:t>ISIS-TE</a:t>
            </a: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75"/>
          <p:cNvSpPr/>
          <p:nvPr/>
        </p:nvSpPr>
        <p:spPr>
          <a:xfrm>
            <a:off x="6143941" y="2924175"/>
            <a:ext cx="5552152" cy="31145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5" name="文本框 84"/>
          <p:cNvSpPr txBox="1"/>
          <p:nvPr/>
        </p:nvSpPr>
        <p:spPr>
          <a:xfrm>
            <a:off x="660769" y="2834447"/>
            <a:ext cx="5307770" cy="1815882"/>
          </a:xfrm>
          <a:prstGeom prst="rect">
            <a:avLst/>
          </a:prstGeom>
          <a:noFill/>
        </p:spPr>
        <p:txBody>
          <a:bodyPr wrap="square" rtlCol="0">
            <a:noAutofit/>
          </a:bodyPr>
          <a:lstStyle/>
          <a:p>
            <a:pPr fontAlgn="ctr">
              <a:lnSpc>
                <a:spcPct val="140000"/>
              </a:lnSpc>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Font typeface="Arial" panose="020B0604020202020204" pitchFamily="34" charset="0"/>
              <a:buChar char="•"/>
            </a:pPr>
            <a:r>
              <a:rPr lang="en-US" sz="1400" dirty="0" smtClean="0">
                <a:latin typeface="Huawei Sans" panose="020C0503030203020204" pitchFamily="34" charset="0"/>
              </a:rPr>
              <a:t>The Type 10 Opaque LSA is added to collect and advertise TE information, including the maximum link bandwidth, maximum </a:t>
            </a:r>
            <a:r>
              <a:rPr lang="en-US" sz="1400" dirty="0" err="1" smtClean="0">
                <a:latin typeface="Huawei Sans" panose="020C0503030203020204" pitchFamily="34" charset="0"/>
              </a:rPr>
              <a:t>reservable</a:t>
            </a:r>
            <a:r>
              <a:rPr lang="en-US" sz="1400" dirty="0" smtClean="0">
                <a:latin typeface="Huawei Sans" panose="020C0503030203020204" pitchFamily="34" charset="0"/>
              </a:rPr>
              <a:t> bandwidth, current reserved bandwidth, and link color.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a:xfrm>
            <a:off x="6266132" y="2772700"/>
            <a:ext cx="5307770" cy="2993324"/>
          </a:xfrm>
          <a:prstGeom prst="rect">
            <a:avLst/>
          </a:prstGeom>
          <a:noFill/>
        </p:spPr>
        <p:txBody>
          <a:bodyPr wrap="square" rtlCol="0">
            <a:noAutofit/>
          </a:bodyPr>
          <a:lstStyle/>
          <a:p>
            <a:pPr fontAlgn="ctr">
              <a:lnSpc>
                <a:spcPct val="140000"/>
              </a:lnSpc>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40000"/>
              </a:lnSpc>
              <a:buFont typeface="Arial" panose="020B0604020202020204" pitchFamily="34" charset="0"/>
              <a:buChar char="•"/>
            </a:pPr>
            <a:r>
              <a:rPr lang="en-US" sz="1400" dirty="0" smtClean="0">
                <a:latin typeface="Huawei Sans" panose="020C0503030203020204" pitchFamily="34" charset="0"/>
              </a:rPr>
              <a:t>The Extended IS reachability TLV (Type 22 TLV) is added to carry TE information configured on a physical interface.</a:t>
            </a:r>
            <a:endParaRPr lang="en-US" altLang="zh-CN" sz="1400" dirty="0" smtClean="0">
              <a:latin typeface="Huawei Sans" panose="020C0503030203020204" pitchFamily="34" charset="0"/>
            </a:endParaRPr>
          </a:p>
          <a:p>
            <a:pPr marL="285750" indent="-285750" fontAlgn="ctr">
              <a:lnSpc>
                <a:spcPct val="140000"/>
              </a:lnSpc>
              <a:buFont typeface="Arial" panose="020B0604020202020204" pitchFamily="34" charset="0"/>
              <a:buChar char="•"/>
            </a:pPr>
            <a:r>
              <a:rPr lang="en-US" sz="1400" dirty="0" smtClean="0">
                <a:latin typeface="Huawei Sans" panose="020C0503030203020204" pitchFamily="34" charset="0"/>
              </a:rPr>
              <a:t>The Traffic Engineering router ID TLV (Type 134 TLV) is added. It contains a 4-by</a:t>
            </a:r>
            <a:r>
              <a:rPr lang="en-US" altLang="zh-CN" sz="1400" dirty="0" smtClean="0">
                <a:latin typeface="Huawei Sans" panose="020C0503030203020204" pitchFamily="34" charset="0"/>
              </a:rPr>
              <a:t>t</a:t>
            </a:r>
            <a:r>
              <a:rPr lang="en-US" sz="1400" dirty="0" smtClean="0">
                <a:latin typeface="Huawei Sans" panose="020C0503030203020204" pitchFamily="34" charset="0"/>
              </a:rPr>
              <a:t>e router ID, which is currently used as the MPLS LSR ID.</a:t>
            </a:r>
            <a:endParaRPr lang="en-US" altLang="zh-CN" sz="1400" dirty="0" smtClean="0">
              <a:latin typeface="Huawei Sans" panose="020C0503030203020204" pitchFamily="34" charset="0"/>
            </a:endParaRPr>
          </a:p>
          <a:p>
            <a:pPr marL="285750" indent="-285750" fontAlgn="ctr">
              <a:lnSpc>
                <a:spcPct val="140000"/>
              </a:lnSpc>
              <a:buFont typeface="Arial" panose="020B0604020202020204" pitchFamily="34" charset="0"/>
              <a:buChar char="•"/>
            </a:pPr>
            <a:r>
              <a:rPr lang="en-US" sz="1400" dirty="0" smtClean="0">
                <a:latin typeface="Huawei Sans" panose="020C0503030203020204" pitchFamily="34" charset="0"/>
              </a:rPr>
              <a:t>The Extended IP reachability TLV (Type 135 TLV) is added to carry routing information and extend the route metric (wide metric) range.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97428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dirty="0" smtClean="0"/>
              <a:t>When to Advertise Information</a:t>
            </a:r>
            <a:r>
              <a:rPr lang="en-US" dirty="0"/>
              <a:t>?</a:t>
            </a:r>
          </a:p>
        </p:txBody>
      </p:sp>
      <p:sp>
        <p:nvSpPr>
          <p:cNvPr id="5" name="圆角矩形 75"/>
          <p:cNvSpPr/>
          <p:nvPr/>
        </p:nvSpPr>
        <p:spPr>
          <a:xfrm>
            <a:off x="1451299" y="1332557"/>
            <a:ext cx="4312800" cy="396000"/>
          </a:xfrm>
          <a:prstGeom prst="roundRect">
            <a:avLst>
              <a:gd name="adj" fmla="val 10604"/>
            </a:avLst>
          </a:prstGeom>
          <a:solidFill>
            <a:srgbClr val="56C4D2"/>
          </a:solidFill>
          <a:ln>
            <a:solidFill>
              <a:srgbClr val="30B5C5"/>
            </a:solidFill>
          </a:ln>
        </p:spPr>
        <p:txBody>
          <a:bodyPr wrap="square" lIns="0" tIns="0" rIns="0" bIns="0" rtlCol="0" anchor="ctr">
            <a:noAutofit/>
          </a:bodyPr>
          <a:lstStyle/>
          <a:p>
            <a:pPr algn="ctr" fontAlgn="ctr"/>
            <a:r>
              <a:rPr lang="en-US" sz="1600" b="1" dirty="0" smtClean="0">
                <a:solidFill>
                  <a:schemeClr val="bg1"/>
                </a:solidFill>
                <a:latin typeface="Huawei Sans" panose="020C0503030203020204" pitchFamily="34" charset="0"/>
              </a:rPr>
              <a:t>The IGP status changes</a:t>
            </a:r>
            <a:endParaRPr lang="en-US" sz="1600" b="1" dirty="0">
              <a:solidFill>
                <a:schemeClr val="bg1"/>
              </a:solidFill>
              <a:latin typeface="Huawei Sans" panose="020C0503030203020204" pitchFamily="34" charset="0"/>
            </a:endParaRPr>
          </a:p>
        </p:txBody>
      </p:sp>
      <p:sp>
        <p:nvSpPr>
          <p:cNvPr id="6" name="圆角矩形 75"/>
          <p:cNvSpPr/>
          <p:nvPr/>
        </p:nvSpPr>
        <p:spPr>
          <a:xfrm>
            <a:off x="1451301" y="1770604"/>
            <a:ext cx="4312798" cy="43060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圆角矩形 75"/>
          <p:cNvSpPr/>
          <p:nvPr/>
        </p:nvSpPr>
        <p:spPr>
          <a:xfrm>
            <a:off x="6677932" y="1299452"/>
            <a:ext cx="4314022" cy="396000"/>
          </a:xfrm>
          <a:prstGeom prst="roundRect">
            <a:avLst>
              <a:gd name="adj" fmla="val 10604"/>
            </a:avLst>
          </a:prstGeom>
          <a:solidFill>
            <a:srgbClr val="56C4D2"/>
          </a:solidFill>
          <a:ln>
            <a:solidFill>
              <a:srgbClr val="30B5C5"/>
            </a:solidFill>
          </a:ln>
        </p:spPr>
        <p:txBody>
          <a:bodyPr wrap="square" lIns="0" tIns="0" rIns="0" bIns="0" rtlCol="0" anchor="ctr">
            <a:noAutofit/>
          </a:bodyPr>
          <a:lstStyle/>
          <a:p>
            <a:pPr algn="ctr" fontAlgn="ctr"/>
            <a:r>
              <a:rPr lang="en-US" sz="1600" b="1" dirty="0" smtClean="0">
                <a:solidFill>
                  <a:schemeClr val="bg1"/>
                </a:solidFill>
                <a:latin typeface="Huawei Sans" panose="020C0503030203020204" pitchFamily="34" charset="0"/>
              </a:rPr>
              <a:t>The link bandwidth changes</a:t>
            </a:r>
            <a:endParaRPr lang="en-US" sz="1600" b="1" dirty="0">
              <a:solidFill>
                <a:schemeClr val="bg1"/>
              </a:solidFill>
              <a:latin typeface="Huawei Sans" panose="020C0503030203020204" pitchFamily="34" charset="0"/>
            </a:endParaRPr>
          </a:p>
        </p:txBody>
      </p:sp>
      <p:sp>
        <p:nvSpPr>
          <p:cNvPr id="19" name="圆角矩形 75"/>
          <p:cNvSpPr/>
          <p:nvPr/>
        </p:nvSpPr>
        <p:spPr>
          <a:xfrm>
            <a:off x="6677932" y="1737498"/>
            <a:ext cx="4314021" cy="430600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56571" y="2776065"/>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93189" y="2776065"/>
            <a:ext cx="540000" cy="442800"/>
          </a:xfrm>
          <a:prstGeom prst="rect">
            <a:avLst/>
          </a:prstGeom>
        </p:spPr>
      </p:pic>
      <p:cxnSp>
        <p:nvCxnSpPr>
          <p:cNvPr id="22" name="直接连接符 21"/>
          <p:cNvCxnSpPr>
            <a:stCxn id="21" idx="1"/>
            <a:endCxn id="20" idx="3"/>
          </p:cNvCxnSpPr>
          <p:nvPr/>
        </p:nvCxnSpPr>
        <p:spPr bwMode="auto">
          <a:xfrm flipH="1">
            <a:off x="2496571" y="2997465"/>
            <a:ext cx="149661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25" name="Oval 4">
            <a:extLst>
              <a:ext uri="{FF2B5EF4-FFF2-40B4-BE49-F238E27FC236}">
                <a16:creationId xmlns:a16="http://schemas.microsoft.com/office/drawing/2014/main" xmlns="" id="{4DEBE282-43A3-4DC8-A9B7-860558EEB12A}"/>
              </a:ext>
            </a:extLst>
          </p:cNvPr>
          <p:cNvSpPr>
            <a:spLocks noChangeAspect="1"/>
          </p:cNvSpPr>
          <p:nvPr/>
        </p:nvSpPr>
        <p:spPr>
          <a:xfrm>
            <a:off x="1671474" y="287146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8">
            <a:extLst>
              <a:ext uri="{FF2B5EF4-FFF2-40B4-BE49-F238E27FC236}">
                <a16:creationId xmlns:a16="http://schemas.microsoft.com/office/drawing/2014/main" xmlns="" id="{6A81AFFA-5099-4901-853B-F5BEBE796263}"/>
              </a:ext>
            </a:extLst>
          </p:cNvPr>
          <p:cNvGrpSpPr>
            <a:grpSpLocks noChangeAspect="1"/>
          </p:cNvGrpSpPr>
          <p:nvPr/>
        </p:nvGrpSpPr>
        <p:grpSpPr>
          <a:xfrm>
            <a:off x="3118880" y="2871465"/>
            <a:ext cx="252000" cy="252000"/>
            <a:chOff x="5076056" y="3356992"/>
            <a:chExt cx="436268" cy="436268"/>
          </a:xfrm>
        </p:grpSpPr>
        <p:sp>
          <p:nvSpPr>
            <p:cNvPr id="27" name="椭圆 27">
              <a:extLst>
                <a:ext uri="{FF2B5EF4-FFF2-40B4-BE49-F238E27FC236}">
                  <a16:creationId xmlns:a16="http://schemas.microsoft.com/office/drawing/2014/main" xmlns=""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禁止符 23">
              <a:extLst>
                <a:ext uri="{FF2B5EF4-FFF2-40B4-BE49-F238E27FC236}">
                  <a16:creationId xmlns:a16="http://schemas.microsoft.com/office/drawing/2014/main" xmlns=""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 name="文本框 28">
            <a:extLst>
              <a:ext uri="{FF2B5EF4-FFF2-40B4-BE49-F238E27FC236}">
                <a16:creationId xmlns:a16="http://schemas.microsoft.com/office/drawing/2014/main" xmlns="" id="{6136B41E-0447-4D6B-B455-E89C594CB25C}"/>
              </a:ext>
            </a:extLst>
          </p:cNvPr>
          <p:cNvSpPr txBox="1"/>
          <p:nvPr/>
        </p:nvSpPr>
        <p:spPr>
          <a:xfrm>
            <a:off x="2414594" y="2660581"/>
            <a:ext cx="1057993" cy="307777"/>
          </a:xfrm>
          <a:prstGeom prst="rect">
            <a:avLst/>
          </a:prstGeom>
          <a:noFill/>
        </p:spPr>
        <p:txBody>
          <a:bodyPr wrap="square" rtlCol="0">
            <a:noAutofit/>
          </a:bodyPr>
          <a:lstStyle/>
          <a:p>
            <a:pPr fontAlgn="ctr"/>
            <a:r>
              <a:rPr lang="en-US" sz="1400" dirty="0" smtClean="0">
                <a:latin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4">
            <a:extLst>
              <a:ext uri="{FF2B5EF4-FFF2-40B4-BE49-F238E27FC236}">
                <a16:creationId xmlns:a16="http://schemas.microsoft.com/office/drawing/2014/main" xmlns="" id="{4DEBE282-43A3-4DC8-A9B7-860558EEB12A}"/>
              </a:ext>
            </a:extLst>
          </p:cNvPr>
          <p:cNvSpPr>
            <a:spLocks noChangeAspect="1"/>
          </p:cNvSpPr>
          <p:nvPr/>
        </p:nvSpPr>
        <p:spPr>
          <a:xfrm>
            <a:off x="3397441" y="272444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4">
            <a:extLst>
              <a:ext uri="{FF2B5EF4-FFF2-40B4-BE49-F238E27FC236}">
                <a16:creationId xmlns:a16="http://schemas.microsoft.com/office/drawing/2014/main" xmlns="" id="{4DEBE282-43A3-4DC8-A9B7-860558EEB12A}"/>
              </a:ext>
            </a:extLst>
          </p:cNvPr>
          <p:cNvSpPr>
            <a:spLocks noChangeAspect="1"/>
          </p:cNvSpPr>
          <p:nvPr/>
        </p:nvSpPr>
        <p:spPr>
          <a:xfrm>
            <a:off x="2496571" y="247244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a:xfrm>
            <a:off x="1619717" y="3903016"/>
            <a:ext cx="4144381" cy="1897709"/>
          </a:xfrm>
          <a:prstGeom prst="rect">
            <a:avLst/>
          </a:prstGeom>
          <a:noFill/>
        </p:spPr>
        <p:txBody>
          <a:bodyPr wrap="square" rtlCol="0">
            <a:noAutofit/>
          </a:bodyPr>
          <a:lstStyle/>
          <a:p>
            <a:pPr marL="342900" indent="-342900" fontAlgn="ctr">
              <a:buFontTx/>
              <a:buAutoNum type="arabicPeriod"/>
            </a:pPr>
            <a:r>
              <a:rPr lang="en-US" altLang="zh-CN" sz="1400" dirty="0">
                <a:latin typeface="Huawei Sans" panose="020C0503030203020204" pitchFamily="34" charset="0"/>
              </a:rPr>
              <a:t>IGP TE floods state information at intervals, which can be manually configured.</a:t>
            </a:r>
          </a:p>
          <a:p>
            <a:pPr marL="342900" indent="-342900" fontAlgn="ctr">
              <a:buAutoNum type="arabicPeriod"/>
            </a:pPr>
            <a:r>
              <a:rPr lang="en-US" sz="1400" dirty="0">
                <a:latin typeface="Huawei Sans" panose="020C0503030203020204" pitchFamily="34" charset="0"/>
              </a:rPr>
              <a:t>A link is activated or deactivated.</a:t>
            </a:r>
            <a:endParaRPr lang="en-US" altLang="zh-CN" sz="1400" dirty="0">
              <a:latin typeface="Huawei Sans" panose="020C0503030203020204" pitchFamily="34" charset="0"/>
              <a:sym typeface="Huawei Sans" panose="020C0503030203020204" pitchFamily="34" charset="0"/>
            </a:endParaRPr>
          </a:p>
          <a:p>
            <a:pPr marL="342900" indent="-342900" fontAlgn="ctr">
              <a:buAutoNum type="arabicPeriod"/>
            </a:pPr>
            <a:r>
              <a:rPr lang="en-US" sz="1400" dirty="0">
                <a:latin typeface="Huawei Sans" panose="020C0503030203020204" pitchFamily="34" charset="0"/>
              </a:rPr>
              <a:t>A link attribute </a:t>
            </a:r>
            <a:r>
              <a:rPr lang="en-US" sz="1400" dirty="0" smtClean="0">
                <a:latin typeface="Huawei Sans" panose="020C0503030203020204" pitchFamily="34" charset="0"/>
              </a:rPr>
              <a:t>(a parameter configured on an interface, such as the cost or administrative group attribute) changes.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buAutoNum type="arabicPeriod"/>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buAutoNum type="arabicPeriod"/>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08950" y="2742960"/>
            <a:ext cx="540000" cy="442800"/>
          </a:xfrm>
          <a:prstGeom prst="rect">
            <a:avLst/>
          </a:prstGeom>
        </p:spPr>
      </p:pic>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45568" y="2742960"/>
            <a:ext cx="540000" cy="442800"/>
          </a:xfrm>
          <a:prstGeom prst="rect">
            <a:avLst/>
          </a:prstGeom>
        </p:spPr>
      </p:pic>
      <p:cxnSp>
        <p:nvCxnSpPr>
          <p:cNvPr id="62" name="直接连接符 61"/>
          <p:cNvCxnSpPr>
            <a:stCxn id="61" idx="1"/>
            <a:endCxn id="60" idx="3"/>
          </p:cNvCxnSpPr>
          <p:nvPr/>
        </p:nvCxnSpPr>
        <p:spPr bwMode="auto">
          <a:xfrm flipH="1">
            <a:off x="7948950" y="2964360"/>
            <a:ext cx="149661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63" name="文本框 62">
            <a:extLst>
              <a:ext uri="{FF2B5EF4-FFF2-40B4-BE49-F238E27FC236}">
                <a16:creationId xmlns:a16="http://schemas.microsoft.com/office/drawing/2014/main" xmlns="" id="{6136B41E-0447-4D6B-B455-E89C594CB25C}"/>
              </a:ext>
            </a:extLst>
          </p:cNvPr>
          <p:cNvSpPr txBox="1"/>
          <p:nvPr/>
        </p:nvSpPr>
        <p:spPr>
          <a:xfrm>
            <a:off x="8443624" y="2964360"/>
            <a:ext cx="1057993" cy="307777"/>
          </a:xfrm>
          <a:prstGeom prst="rect">
            <a:avLst/>
          </a:prstGeom>
          <a:noFill/>
        </p:spPr>
        <p:txBody>
          <a:bodyPr wrap="square" rtlCol="0">
            <a:noAutofit/>
          </a:bodyPr>
          <a:lstStyle/>
          <a:p>
            <a:pPr fontAlgn="ctr"/>
            <a:r>
              <a:rPr lang="en-US" sz="1400" dirty="0" smtClean="0">
                <a:latin typeface="Huawei Sans" panose="020C0503030203020204" pitchFamily="34" charset="0"/>
              </a:rPr>
              <a:t>200M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箭头连接符 63"/>
          <p:cNvCxnSpPr>
            <a:cxnSpLocks/>
          </p:cNvCxnSpPr>
          <p:nvPr/>
        </p:nvCxnSpPr>
        <p:spPr bwMode="auto">
          <a:xfrm>
            <a:off x="7678950" y="2621890"/>
            <a:ext cx="2167348"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a:cxnSpLocks/>
          </p:cNvCxnSpPr>
          <p:nvPr/>
        </p:nvCxnSpPr>
        <p:spPr bwMode="auto">
          <a:xfrm>
            <a:off x="7678950" y="2439337"/>
            <a:ext cx="2167348"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a:cxnSpLocks/>
          </p:cNvCxnSpPr>
          <p:nvPr/>
        </p:nvCxnSpPr>
        <p:spPr bwMode="auto">
          <a:xfrm>
            <a:off x="7678950" y="1988924"/>
            <a:ext cx="2167348"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xmlns="" id="{6136B41E-0447-4D6B-B455-E89C594CB25C}"/>
              </a:ext>
            </a:extLst>
          </p:cNvPr>
          <p:cNvSpPr txBox="1"/>
          <p:nvPr/>
        </p:nvSpPr>
        <p:spPr>
          <a:xfrm>
            <a:off x="8233627" y="2012543"/>
            <a:ext cx="1057993" cy="384721"/>
          </a:xfrm>
          <a:prstGeom prst="rect">
            <a:avLst/>
          </a:prstGeom>
          <a:noFill/>
        </p:spPr>
        <p:txBody>
          <a:bodyPr wrap="square" lIns="0" tIns="0" rIns="0" bIns="0" rtlCol="0" anchor="ctr" anchorCtr="1">
            <a:noAutofit/>
          </a:bodyPr>
          <a:lstStyle/>
          <a:p>
            <a:pPr fontAlgn="ctr">
              <a:lnSpc>
                <a:spcPts val="1000"/>
              </a:lnSpc>
            </a:pPr>
            <a:r>
              <a:rPr lang="en-US" sz="2400" dirty="0" smtClean="0">
                <a:latin typeface="Huawei Sans" panose="020C0503030203020204" pitchFamily="34" charset="0"/>
              </a:rPr>
              <a:t>.</a:t>
            </a:r>
          </a:p>
          <a:p>
            <a:pPr fontAlgn="ctr">
              <a:lnSpc>
                <a:spcPts val="1000"/>
              </a:lnSpc>
            </a:pPr>
            <a:r>
              <a:rPr lang="en-US" sz="2400" dirty="0" smtClean="0">
                <a:latin typeface="Huawei Sans" panose="020C0503030203020204" pitchFamily="34" charset="0"/>
              </a:rPr>
              <a:t>.</a:t>
            </a:r>
          </a:p>
          <a:p>
            <a:pPr fontAlgn="ctr">
              <a:lnSpc>
                <a:spcPts val="1000"/>
              </a:lnSpc>
            </a:pPr>
            <a:r>
              <a:rPr lang="en-US" sz="2400" dirty="0" smtClean="0">
                <a:latin typeface="Huawei Sans" panose="020C0503030203020204" pitchFamily="34" charset="0"/>
              </a:rPr>
              <a:t>.</a:t>
            </a:r>
            <a:endParaRPr lang="en-US" sz="2400" dirty="0">
              <a:latin typeface="Huawei Sans" panose="020C0503030203020204" pitchFamily="34" charset="0"/>
            </a:endParaRPr>
          </a:p>
        </p:txBody>
      </p:sp>
      <p:sp>
        <p:nvSpPr>
          <p:cNvPr id="69" name="文本框 68">
            <a:extLst>
              <a:ext uri="{FF2B5EF4-FFF2-40B4-BE49-F238E27FC236}">
                <a16:creationId xmlns:a16="http://schemas.microsoft.com/office/drawing/2014/main" xmlns="" id="{6136B41E-0447-4D6B-B455-E89C594CB25C}"/>
              </a:ext>
            </a:extLst>
          </p:cNvPr>
          <p:cNvSpPr txBox="1"/>
          <p:nvPr/>
        </p:nvSpPr>
        <p:spPr>
          <a:xfrm>
            <a:off x="6780794" y="2447954"/>
            <a:ext cx="883049" cy="316399"/>
          </a:xfrm>
          <a:prstGeom prst="rect">
            <a:avLst/>
          </a:prstGeom>
          <a:noFill/>
        </p:spPr>
        <p:txBody>
          <a:bodyPr wrap="square" rtlCol="0">
            <a:noAutofit/>
          </a:bodyPr>
          <a:lstStyle/>
          <a:p>
            <a:pPr fontAlgn="ctr"/>
            <a:r>
              <a:rPr lang="en-US" sz="1400" dirty="0" smtClean="0">
                <a:latin typeface="Huawei Sans" panose="020C0503030203020204" pitchFamily="34" charset="0"/>
              </a:rPr>
              <a:t>Tunnel1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a:extLst>
              <a:ext uri="{FF2B5EF4-FFF2-40B4-BE49-F238E27FC236}">
                <a16:creationId xmlns:a16="http://schemas.microsoft.com/office/drawing/2014/main" xmlns="" id="{6136B41E-0447-4D6B-B455-E89C594CB25C}"/>
              </a:ext>
            </a:extLst>
          </p:cNvPr>
          <p:cNvSpPr txBox="1"/>
          <p:nvPr/>
        </p:nvSpPr>
        <p:spPr>
          <a:xfrm>
            <a:off x="6780795" y="2259012"/>
            <a:ext cx="883049" cy="316399"/>
          </a:xfrm>
          <a:prstGeom prst="rect">
            <a:avLst/>
          </a:prstGeom>
          <a:noFill/>
        </p:spPr>
        <p:txBody>
          <a:bodyPr wrap="square" rtlCol="0">
            <a:noAutofit/>
          </a:bodyPr>
          <a:lstStyle/>
          <a:p>
            <a:pPr fontAlgn="ctr"/>
            <a:r>
              <a:rPr lang="en-US" sz="1400" dirty="0" smtClean="0">
                <a:latin typeface="Huawei Sans" panose="020C0503030203020204" pitchFamily="34" charset="0"/>
              </a:rPr>
              <a:t>Tunnel2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a16="http://schemas.microsoft.com/office/drawing/2014/main" xmlns="" id="{6136B41E-0447-4D6B-B455-E89C594CB25C}"/>
              </a:ext>
            </a:extLst>
          </p:cNvPr>
          <p:cNvSpPr txBox="1"/>
          <p:nvPr/>
        </p:nvSpPr>
        <p:spPr>
          <a:xfrm>
            <a:off x="6671578" y="1818351"/>
            <a:ext cx="1101484" cy="307777"/>
          </a:xfrm>
          <a:prstGeom prst="rect">
            <a:avLst/>
          </a:prstGeom>
          <a:noFill/>
        </p:spPr>
        <p:txBody>
          <a:bodyPr wrap="square" rtlCol="0">
            <a:noAutofit/>
          </a:bodyPr>
          <a:lstStyle/>
          <a:p>
            <a:pPr fontAlgn="ctr"/>
            <a:r>
              <a:rPr lang="en-US" sz="1400" dirty="0" smtClean="0">
                <a:latin typeface="Huawei Sans" panose="020C0503030203020204" pitchFamily="34" charset="0"/>
              </a:rPr>
              <a:t>Tunnel100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a:xfrm>
            <a:off x="6698127" y="3102676"/>
            <a:ext cx="4293827" cy="3122144"/>
          </a:xfrm>
          <a:prstGeom prst="rect">
            <a:avLst/>
          </a:prstGeom>
          <a:noFill/>
        </p:spPr>
        <p:txBody>
          <a:bodyPr wrap="square" rtlCol="0">
            <a:noAutofit/>
          </a:bodyPr>
          <a:lstStyle/>
          <a:p>
            <a:pPr fontAlgn="ct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61925" indent="-161925" fontAlgn="ctr">
              <a:buFont typeface="Arial" panose="020B0604020202020204" pitchFamily="34" charset="0"/>
              <a:buChar char="•"/>
            </a:pPr>
            <a:r>
              <a:rPr lang="en-US" sz="1400" dirty="0" smtClean="0">
                <a:latin typeface="Huawei Sans" panose="020C0503030203020204" pitchFamily="34" charset="0"/>
              </a:rPr>
              <a:t>When a large number of tunnels that require bandwidth reservation are created on a node, the node frequently updates information in the TEDB and floods it. MPLS TE provides a bandwidth flooding suppression mechanism to reduce the frequency of TEDB updating and flooding.</a:t>
            </a:r>
            <a:endParaRPr lang="en-US" altLang="zh-CN" sz="1400" dirty="0" smtClean="0">
              <a:latin typeface="Huawei Sans" panose="020C0503030203020204" pitchFamily="34" charset="0"/>
            </a:endParaRPr>
          </a:p>
          <a:p>
            <a:pPr marL="390525" indent="-219075" fontAlgn="ctr">
              <a:buSzPct val="50000"/>
              <a:buFont typeface="Wingdings" panose="05000000000000000000" pitchFamily="2" charset="2"/>
              <a:buChar char="p"/>
            </a:pPr>
            <a:r>
              <a:rPr lang="en-US" altLang="zh-CN" sz="1200" dirty="0" smtClean="0">
                <a:latin typeface="Huawei Sans" panose="020C0503030203020204" pitchFamily="34" charset="0"/>
              </a:rPr>
              <a:t>The ratio of the bandwidth reserved for an MPLS TE tunnel to the available link bandwidth in the TEDB is greater than or equal to the configured threshold.</a:t>
            </a:r>
          </a:p>
          <a:p>
            <a:pPr marL="390525" indent="-219075" fontAlgn="ctr">
              <a:buSzPct val="50000"/>
              <a:buFont typeface="Wingdings" panose="05000000000000000000" pitchFamily="2" charset="2"/>
              <a:buChar char="p"/>
            </a:pPr>
            <a:r>
              <a:rPr lang="en-US" altLang="zh-CN" sz="1200" dirty="0" smtClean="0">
                <a:latin typeface="Huawei Sans" panose="020C0503030203020204" pitchFamily="34" charset="0"/>
              </a:rPr>
              <a:t>The ratio of the bandwidth released by an MPLS TE tunnel to the available link bandwidth in the TEDB is greater than or equal to the configured threshold.</a:t>
            </a:r>
          </a:p>
          <a:p>
            <a:pPr marL="390525" indent="-219075" fontAlgn="ctr">
              <a:buFontTx/>
              <a:buAutoNum type="arabicPeriod"/>
            </a:pPr>
            <a:endParaRPr lang="en-US" altLang="zh-CN" sz="1200" dirty="0" smtClean="0">
              <a:latin typeface="Huawei Sans" panose="020C0503030203020204" pitchFamily="34" charset="0"/>
            </a:endParaRPr>
          </a:p>
          <a:p>
            <a:pPr marL="390525" indent="-219075" fontAlgn="ctr">
              <a:buFontTx/>
              <a:buAutoNum type="arabicPeriod"/>
            </a:pPr>
            <a:endParaRPr lang="en-US" altLang="zh-CN" sz="1200" dirty="0" smtClean="0">
              <a:latin typeface="Huawei Sans" panose="020C0503030203020204" pitchFamily="34" charset="0"/>
            </a:endParaRPr>
          </a:p>
          <a:p>
            <a:pPr marL="390525" indent="-219075" fontAlgn="ctr">
              <a:buAutoNum type="arabicPeriod"/>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524979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smtClean="0"/>
              <a:t>Traffic engineering (TE) allows network nodes to establish data forwarding paths based on available resources on a network and reserve network bandwidth for </a:t>
            </a:r>
            <a:r>
              <a:rPr lang="en-US" altLang="zh-CN" sz="1800" smtClean="0"/>
              <a:t>critical</a:t>
            </a:r>
            <a:r>
              <a:rPr lang="en-US" sz="1800" smtClean="0"/>
              <a:t> traffic. By dynamically monitoring network traffic and device load and adjusting traffic management, routing, resource constraint, and other parameters in real time, traffic engineering optimizes network resource utilization and prevents traffic congestion arising from load imbalance.</a:t>
            </a:r>
            <a:endParaRPr lang="en-US" altLang="zh-CN" sz="1800" smtClean="0">
              <a:sym typeface="Huawei Sans" panose="020C0503030203020204" pitchFamily="34" charset="0"/>
            </a:endParaRPr>
          </a:p>
          <a:p>
            <a:r>
              <a:rPr lang="en-US" altLang="zh-CN" sz="1800" smtClean="0"/>
              <a:t>Short for MPLS traffic engineering, MPLS TE establishes constraint-based routed label switched paths (CR-LSPs) and diverts traffic to the CR-LSPs, allowing network traffic to be sent over specified paths.</a:t>
            </a:r>
          </a:p>
          <a:p>
            <a:r>
              <a:rPr lang="en-US" sz="1800" smtClean="0"/>
              <a:t>This course describes the </a:t>
            </a:r>
            <a:r>
              <a:rPr lang="en-US" altLang="zh-CN" sz="1800" smtClean="0"/>
              <a:t>fundamentals </a:t>
            </a:r>
            <a:r>
              <a:rPr lang="en-US" sz="1800" smtClean="0"/>
              <a:t>and features of MPLS TE.</a:t>
            </a:r>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6029233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r>
              <a:rPr lang="en-US" dirty="0" smtClean="0"/>
              <a:t>Flooding Result - Forming the Same TEDB (1)</a:t>
            </a:r>
            <a:endParaRPr lang="en-US" altLang="zh-CN" dirty="0">
              <a:sym typeface="Huawei Sans" panose="020C0503030203020204" pitchFamily="34" charset="0"/>
            </a:endParaRPr>
          </a:p>
        </p:txBody>
      </p:sp>
      <p:sp>
        <p:nvSpPr>
          <p:cNvPr id="26628" name="Rectangle 3"/>
          <p:cNvSpPr>
            <a:spLocks noGrp="1" noChangeArrowheads="1"/>
          </p:cNvSpPr>
          <p:nvPr>
            <p:ph type="body" sz="quarter" idx="10"/>
          </p:nvPr>
        </p:nvSpPr>
        <p:spPr/>
        <p:txBody>
          <a:bodyPr/>
          <a:lstStyle/>
          <a:p>
            <a:r>
              <a:rPr lang="en-US" sz="1800" dirty="0" smtClean="0"/>
              <a:t>After an OSPF-TE or IS-IS TE flooding process is complete, all nodes in the local area generate the same TEDB.</a:t>
            </a:r>
            <a:endParaRPr lang="en-US" altLang="zh-CN" sz="1800" dirty="0" smtClean="0">
              <a:sym typeface="Huawei Sans" panose="020C0503030203020204" pitchFamily="34" charset="0"/>
            </a:endParaRPr>
          </a:p>
          <a:p>
            <a:r>
              <a:rPr lang="en-US" sz="1800" dirty="0" smtClean="0"/>
              <a:t>The TEDB contains information such as constraints and bandwidth usage of each link. A node calculates the optimal path to another node in the area based on the information in the TEDB. MPLS TE then establishes a CR-LSP over this optimal path.</a:t>
            </a:r>
            <a:endParaRPr lang="en-US" altLang="zh-CN" sz="1800" dirty="0" smtClean="0">
              <a:sym typeface="Huawei Sans" panose="020C0503030203020204" pitchFamily="34" charset="0"/>
            </a:endParaRPr>
          </a:p>
          <a:p>
            <a:r>
              <a:rPr lang="en-US" sz="1800" dirty="0" smtClean="0"/>
              <a:t>The TEDB and IGP LSDB are independent of each other. </a:t>
            </a:r>
          </a:p>
          <a:p>
            <a:pPr lvl="1"/>
            <a:r>
              <a:rPr lang="en-US" sz="1600" dirty="0" smtClean="0"/>
              <a:t>Similarities:</a:t>
            </a:r>
          </a:p>
          <a:p>
            <a:pPr lvl="2"/>
            <a:r>
              <a:rPr lang="en-US" sz="1400" dirty="0" smtClean="0"/>
              <a:t>Both the two databases are generated through IGP-based flooding.</a:t>
            </a:r>
          </a:p>
          <a:p>
            <a:pPr lvl="1"/>
            <a:r>
              <a:rPr lang="en-US" sz="1600" dirty="0" smtClean="0"/>
              <a:t>Differences:</a:t>
            </a:r>
          </a:p>
          <a:p>
            <a:pPr lvl="2"/>
            <a:r>
              <a:rPr lang="en-US" sz="1400" dirty="0" smtClean="0"/>
              <a:t>Content: A TEDB contains TE information in addition to all the information in an LSDB.</a:t>
            </a:r>
          </a:p>
          <a:p>
            <a:pPr lvl="2"/>
            <a:r>
              <a:rPr lang="en-US" sz="1400" dirty="0" smtClean="0"/>
              <a:t>Function: An IGP uses information in an LSDB to calculate the shortest path, while MPLS TE uses information in a TEDB to calculate the optimal path for CR-LSPs.</a:t>
            </a:r>
            <a:endParaRPr lang="en-US" sz="1400" dirty="0"/>
          </a:p>
        </p:txBody>
      </p:sp>
    </p:spTree>
    <p:extLst>
      <p:ext uri="{BB962C8B-B14F-4D97-AF65-F5344CB8AC3E}">
        <p14:creationId xmlns:p14="http://schemas.microsoft.com/office/powerpoint/2010/main" val="25086365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r>
              <a:rPr lang="en-US" dirty="0" smtClean="0"/>
              <a:t>Flooding Result - Forming the Same TEDB (2)</a:t>
            </a:r>
            <a:endParaRPr lang="en-US" altLang="zh-CN" dirty="0">
              <a:sym typeface="Huawei Sans" panose="020C0503030203020204" pitchFamily="34" charset="0"/>
            </a:endParaRPr>
          </a:p>
        </p:txBody>
      </p:sp>
      <p:cxnSp>
        <p:nvCxnSpPr>
          <p:cNvPr id="6" name="直接连接符 5">
            <a:extLst>
              <a:ext uri="{FF2B5EF4-FFF2-40B4-BE49-F238E27FC236}">
                <a16:creationId xmlns:a16="http://schemas.microsoft.com/office/drawing/2014/main" xmlns="" id="{8C6142E0-E9A4-47F3-9BC2-9D13F88DFFAE}"/>
              </a:ext>
            </a:extLst>
          </p:cNvPr>
          <p:cNvCxnSpPr>
            <a:cxnSpLocks/>
            <a:stCxn id="11" idx="1"/>
            <a:endCxn id="8" idx="3"/>
          </p:cNvCxnSpPr>
          <p:nvPr/>
        </p:nvCxnSpPr>
        <p:spPr>
          <a:xfrm flipH="1">
            <a:off x="1648524" y="3821425"/>
            <a:ext cx="27141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xmlns="" id="{4BDB4F4C-5120-4E9D-9DCB-70A15468A762}"/>
              </a:ext>
            </a:extLst>
          </p:cNvPr>
          <p:cNvGrpSpPr/>
          <p:nvPr/>
        </p:nvGrpSpPr>
        <p:grpSpPr>
          <a:xfrm>
            <a:off x="1108524" y="3600025"/>
            <a:ext cx="707171" cy="825430"/>
            <a:chOff x="1669180" y="4735807"/>
            <a:chExt cx="707171" cy="825430"/>
          </a:xfrm>
        </p:grpSpPr>
        <p:pic>
          <p:nvPicPr>
            <p:cNvPr id="8" name="图片 7">
              <a:extLst>
                <a:ext uri="{FF2B5EF4-FFF2-40B4-BE49-F238E27FC236}">
                  <a16:creationId xmlns:a16="http://schemas.microsoft.com/office/drawing/2014/main" xmlns="" id="{B685A60E-5DAE-4260-8031-D8C1E5429CE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69180" y="4735807"/>
              <a:ext cx="540000" cy="442800"/>
            </a:xfrm>
            <a:prstGeom prst="rect">
              <a:avLst/>
            </a:prstGeom>
          </p:spPr>
        </p:pic>
        <p:sp>
          <p:nvSpPr>
            <p:cNvPr id="9" name="文本框 8">
              <a:extLst>
                <a:ext uri="{FF2B5EF4-FFF2-40B4-BE49-F238E27FC236}">
                  <a16:creationId xmlns:a16="http://schemas.microsoft.com/office/drawing/2014/main" xmlns="" id="{B2833927-D4A6-4E51-BBBE-263BBB9B87DC}"/>
                </a:ext>
              </a:extLst>
            </p:cNvPr>
            <p:cNvSpPr txBox="1"/>
            <p:nvPr/>
          </p:nvSpPr>
          <p:spPr>
            <a:xfrm>
              <a:off x="1727422" y="5222683"/>
              <a:ext cx="648929" cy="338554"/>
            </a:xfrm>
            <a:prstGeom prst="rect">
              <a:avLst/>
            </a:prstGeom>
            <a:noFill/>
          </p:spPr>
          <p:txBody>
            <a:bodyPr wrap="square" rtlCol="0">
              <a:noAutofit/>
            </a:bodyPr>
            <a:lstStyle/>
            <a:p>
              <a:pPr fontAlgn="ct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 name="组合 9">
            <a:extLst>
              <a:ext uri="{FF2B5EF4-FFF2-40B4-BE49-F238E27FC236}">
                <a16:creationId xmlns:a16="http://schemas.microsoft.com/office/drawing/2014/main" xmlns="" id="{22D0218B-A212-4442-9828-7CF207CEB261}"/>
              </a:ext>
            </a:extLst>
          </p:cNvPr>
          <p:cNvGrpSpPr/>
          <p:nvPr/>
        </p:nvGrpSpPr>
        <p:grpSpPr>
          <a:xfrm>
            <a:off x="4362665" y="3600025"/>
            <a:ext cx="755532" cy="809561"/>
            <a:chOff x="4794368" y="4735807"/>
            <a:chExt cx="755532" cy="809561"/>
          </a:xfrm>
        </p:grpSpPr>
        <p:pic>
          <p:nvPicPr>
            <p:cNvPr id="11" name="图片 10">
              <a:extLst>
                <a:ext uri="{FF2B5EF4-FFF2-40B4-BE49-F238E27FC236}">
                  <a16:creationId xmlns:a16="http://schemas.microsoft.com/office/drawing/2014/main" xmlns="" id="{A00F1D85-B1E9-4BEE-8E25-16F9664B96C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94368" y="4735807"/>
              <a:ext cx="540000" cy="442800"/>
            </a:xfrm>
            <a:prstGeom prst="rect">
              <a:avLst/>
            </a:prstGeom>
          </p:spPr>
        </p:pic>
        <p:sp>
          <p:nvSpPr>
            <p:cNvPr id="12" name="文本框 11">
              <a:extLst>
                <a:ext uri="{FF2B5EF4-FFF2-40B4-BE49-F238E27FC236}">
                  <a16:creationId xmlns:a16="http://schemas.microsoft.com/office/drawing/2014/main" xmlns="" id="{F597C5D5-E42F-499E-A68C-6951A7BC2728}"/>
                </a:ext>
              </a:extLst>
            </p:cNvPr>
            <p:cNvSpPr txBox="1"/>
            <p:nvPr/>
          </p:nvSpPr>
          <p:spPr>
            <a:xfrm>
              <a:off x="4844434" y="5206814"/>
              <a:ext cx="705466" cy="338554"/>
            </a:xfrm>
            <a:prstGeom prst="rect">
              <a:avLst/>
            </a:prstGeom>
            <a:noFill/>
          </p:spPr>
          <p:txBody>
            <a:bodyPr wrap="square" rtlCol="0">
              <a:noAutofit/>
            </a:bodyPr>
            <a:lstStyle/>
            <a:p>
              <a:pPr fontAlgn="ct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 name="文本框 12">
            <a:extLst>
              <a:ext uri="{FF2B5EF4-FFF2-40B4-BE49-F238E27FC236}">
                <a16:creationId xmlns:a16="http://schemas.microsoft.com/office/drawing/2014/main" xmlns="" id="{CE38FD0E-6EA9-4F0A-BAB7-EE4CD6C6B093}"/>
              </a:ext>
            </a:extLst>
          </p:cNvPr>
          <p:cNvSpPr txBox="1"/>
          <p:nvPr/>
        </p:nvSpPr>
        <p:spPr>
          <a:xfrm>
            <a:off x="698086" y="3138071"/>
            <a:ext cx="2057417" cy="338554"/>
          </a:xfrm>
          <a:prstGeom prst="rect">
            <a:avLst/>
          </a:prstGeom>
          <a:noFill/>
        </p:spPr>
        <p:txBody>
          <a:bodyPr wrap="square" rtlCol="0">
            <a:noAutofit/>
          </a:bodyPr>
          <a:lstStyle/>
          <a:p>
            <a:pPr fontAlgn="ctr"/>
            <a:r>
              <a:rPr lang="en-US" sz="1600" dirty="0" smtClean="0">
                <a:latin typeface="Huawei Sans" panose="020C0503030203020204" pitchFamily="34" charset="0"/>
              </a:rPr>
              <a:t>Router ID: 1.1.1.1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a:extLst>
              <a:ext uri="{FF2B5EF4-FFF2-40B4-BE49-F238E27FC236}">
                <a16:creationId xmlns:a16="http://schemas.microsoft.com/office/drawing/2014/main" xmlns="" id="{30CAEF4D-41FC-4DCA-8C0E-0954B29082E5}"/>
              </a:ext>
            </a:extLst>
          </p:cNvPr>
          <p:cNvSpPr txBox="1"/>
          <p:nvPr/>
        </p:nvSpPr>
        <p:spPr>
          <a:xfrm>
            <a:off x="3767670" y="3143209"/>
            <a:ext cx="1903174" cy="338554"/>
          </a:xfrm>
          <a:prstGeom prst="rect">
            <a:avLst/>
          </a:prstGeom>
          <a:noFill/>
        </p:spPr>
        <p:txBody>
          <a:bodyPr wrap="square" rtlCol="0">
            <a:noAutofit/>
          </a:bodyPr>
          <a:lstStyle/>
          <a:p>
            <a:pPr fontAlgn="ctr"/>
            <a:r>
              <a:rPr lang="en-US" sz="1600" dirty="0" smtClean="0">
                <a:latin typeface="Huawei Sans" panose="020C0503030203020204" pitchFamily="34" charset="0"/>
              </a:rPr>
              <a:t>Router ID: 2.2.2.2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a:extLst>
              <a:ext uri="{FF2B5EF4-FFF2-40B4-BE49-F238E27FC236}">
                <a16:creationId xmlns:a16="http://schemas.microsoft.com/office/drawing/2014/main" xmlns="" id="{A840B312-E016-4F34-A2CA-7E8221084076}"/>
              </a:ext>
            </a:extLst>
          </p:cNvPr>
          <p:cNvSpPr txBox="1"/>
          <p:nvPr/>
        </p:nvSpPr>
        <p:spPr>
          <a:xfrm>
            <a:off x="3136064" y="4084374"/>
            <a:ext cx="1400116" cy="307777"/>
          </a:xfrm>
          <a:prstGeom prst="rect">
            <a:avLst/>
          </a:prstGeom>
          <a:noFill/>
        </p:spPr>
        <p:txBody>
          <a:bodyPr wrap="square" rtlCol="0">
            <a:noAutofit/>
          </a:bodyPr>
          <a:lstStyle/>
          <a:p>
            <a:pPr fontAlgn="ctr"/>
            <a:r>
              <a:rPr lang="en-US" sz="1400" dirty="0" smtClean="0">
                <a:latin typeface="Huawei Sans" panose="020C0503030203020204" pitchFamily="34" charset="0"/>
              </a:rPr>
              <a:t>192.168.1.2/30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 name="组合 15">
            <a:extLst>
              <a:ext uri="{FF2B5EF4-FFF2-40B4-BE49-F238E27FC236}">
                <a16:creationId xmlns:a16="http://schemas.microsoft.com/office/drawing/2014/main" xmlns="" id="{B3D91981-406D-44B8-963C-D3E2E5C33184}"/>
              </a:ext>
            </a:extLst>
          </p:cNvPr>
          <p:cNvGrpSpPr/>
          <p:nvPr/>
        </p:nvGrpSpPr>
        <p:grpSpPr>
          <a:xfrm>
            <a:off x="1621097" y="3838778"/>
            <a:ext cx="1903174" cy="567904"/>
            <a:chOff x="2134861" y="4974560"/>
            <a:chExt cx="1903174" cy="567904"/>
          </a:xfrm>
        </p:grpSpPr>
        <p:sp>
          <p:nvSpPr>
            <p:cNvPr id="17" name="文本框 16">
              <a:extLst>
                <a:ext uri="{FF2B5EF4-FFF2-40B4-BE49-F238E27FC236}">
                  <a16:creationId xmlns:a16="http://schemas.microsoft.com/office/drawing/2014/main" xmlns="" id="{1EB0E0B0-9FF5-4FC5-8F42-8AE092A79DF7}"/>
                </a:ext>
              </a:extLst>
            </p:cNvPr>
            <p:cNvSpPr txBox="1"/>
            <p:nvPr/>
          </p:nvSpPr>
          <p:spPr>
            <a:xfrm>
              <a:off x="2134861" y="5234687"/>
              <a:ext cx="1903174" cy="307777"/>
            </a:xfrm>
            <a:prstGeom prst="rect">
              <a:avLst/>
            </a:prstGeom>
            <a:noFill/>
          </p:spPr>
          <p:txBody>
            <a:bodyPr wrap="square" rtlCol="0">
              <a:noAutofit/>
            </a:bodyPr>
            <a:lstStyle/>
            <a:p>
              <a:pPr fontAlgn="ctr"/>
              <a:r>
                <a:rPr lang="en-US" sz="1400" dirty="0" smtClean="0">
                  <a:latin typeface="Huawei Sans" panose="020C0503030203020204" pitchFamily="34" charset="0"/>
                </a:rPr>
                <a:t>192.168.1.1/30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a:extLst>
                <a:ext uri="{FF2B5EF4-FFF2-40B4-BE49-F238E27FC236}">
                  <a16:creationId xmlns:a16="http://schemas.microsoft.com/office/drawing/2014/main" xmlns="" id="{36277F9D-001D-4D67-B7EF-2F50C1BA6107}"/>
                </a:ext>
              </a:extLst>
            </p:cNvPr>
            <p:cNvSpPr txBox="1"/>
            <p:nvPr/>
          </p:nvSpPr>
          <p:spPr>
            <a:xfrm>
              <a:off x="2201974" y="4974560"/>
              <a:ext cx="1057993" cy="307777"/>
            </a:xfrm>
            <a:prstGeom prst="rect">
              <a:avLst/>
            </a:prstGeom>
            <a:noFill/>
          </p:spPr>
          <p:txBody>
            <a:bodyPr wrap="square" rtlCol="0">
              <a:noAutofit/>
            </a:bodyPr>
            <a:lstStyle/>
            <a:p>
              <a:pPr fontAlgn="ctr"/>
              <a:r>
                <a:rPr lang="en-US" sz="1400" dirty="0" smtClean="0">
                  <a:latin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文本框 18">
            <a:extLst>
              <a:ext uri="{FF2B5EF4-FFF2-40B4-BE49-F238E27FC236}">
                <a16:creationId xmlns:a16="http://schemas.microsoft.com/office/drawing/2014/main" xmlns="" id="{2A9C349D-638A-4AD8-B993-3E18068BAAF3}"/>
              </a:ext>
            </a:extLst>
          </p:cNvPr>
          <p:cNvSpPr txBox="1"/>
          <p:nvPr/>
        </p:nvSpPr>
        <p:spPr>
          <a:xfrm>
            <a:off x="3478187" y="3838778"/>
            <a:ext cx="1057993" cy="307777"/>
          </a:xfrm>
          <a:prstGeom prst="rect">
            <a:avLst/>
          </a:prstGeom>
          <a:noFill/>
        </p:spPr>
        <p:txBody>
          <a:bodyPr wrap="square" rtlCol="0">
            <a:noAutofit/>
          </a:bodyPr>
          <a:lstStyle/>
          <a:p>
            <a:pPr fontAlgn="ctr"/>
            <a:r>
              <a:rPr lang="en-US" sz="1400" dirty="0" smtClean="0">
                <a:latin typeface="Huawei Sans" panose="020C0503030203020204" pitchFamily="34" charset="0"/>
              </a:rPr>
              <a:t>GE1/0/0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ight Arrow 157"/>
          <p:cNvSpPr/>
          <p:nvPr/>
        </p:nvSpPr>
        <p:spPr>
          <a:xfrm>
            <a:off x="4753035" y="2651175"/>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AutoShape 17"/>
          <p:cNvSpPr>
            <a:spLocks noChangeArrowheads="1"/>
          </p:cNvSpPr>
          <p:nvPr/>
        </p:nvSpPr>
        <p:spPr bwMode="auto">
          <a:xfrm>
            <a:off x="5985366" y="1181836"/>
            <a:ext cx="5463743" cy="4985980"/>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400" dirty="0" smtClean="0">
                <a:latin typeface="Huawei Sans" panose="020C0503030203020204" pitchFamily="34" charset="0"/>
              </a:rPr>
              <a:t>[R1] display </a:t>
            </a:r>
            <a:r>
              <a:rPr lang="en-US" sz="1400" dirty="0" err="1" smtClean="0">
                <a:latin typeface="Huawei Sans" panose="020C0503030203020204" pitchFamily="34" charset="0"/>
              </a:rPr>
              <a:t>mpls</a:t>
            </a:r>
            <a:r>
              <a:rPr lang="en-US" sz="1400" dirty="0" smtClean="0">
                <a:latin typeface="Huawei Sans" panose="020C0503030203020204" pitchFamily="34" charset="0"/>
              </a:rPr>
              <a:t> </a:t>
            </a:r>
            <a:r>
              <a:rPr lang="en-US" sz="1400" dirty="0" err="1" smtClean="0">
                <a:latin typeface="Huawei Sans" panose="020C0503030203020204" pitchFamily="34" charset="0"/>
              </a:rPr>
              <a:t>te</a:t>
            </a:r>
            <a:r>
              <a:rPr lang="en-US" sz="1400" dirty="0" smtClean="0">
                <a:latin typeface="Huawei Sans" panose="020C0503030203020204" pitchFamily="34" charset="0"/>
              </a:rPr>
              <a:t> </a:t>
            </a:r>
            <a:r>
              <a:rPr lang="en-US" sz="1400" dirty="0" err="1" smtClean="0">
                <a:latin typeface="Huawei Sans" panose="020C0503030203020204" pitchFamily="34" charset="0"/>
              </a:rPr>
              <a:t>cspf</a:t>
            </a:r>
            <a:r>
              <a:rPr lang="en-US" sz="1400" dirty="0" smtClean="0">
                <a:latin typeface="Huawei Sans" panose="020C0503030203020204" pitchFamily="34" charset="0"/>
              </a:rPr>
              <a:t> </a:t>
            </a:r>
            <a:r>
              <a:rPr lang="en-US" sz="1400" dirty="0" err="1" smtClean="0">
                <a:latin typeface="Huawei Sans" panose="020C0503030203020204" pitchFamily="34" charset="0"/>
              </a:rPr>
              <a:t>tedb</a:t>
            </a:r>
            <a:r>
              <a:rPr lang="en-US" sz="1400" dirty="0" smtClean="0">
                <a:latin typeface="Huawei Sans" panose="020C0503030203020204" pitchFamily="34" charset="0"/>
              </a:rPr>
              <a:t> node</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Router ID: 1.1.1.1</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IGP Type: OSPF      Process ID: 1      IGP Area: 0</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MPLS-TE Link Count: 1</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Link[1]:</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OSPF Router ID: 192.168.1.1      Opaque LSA ID: 1.0.0.1</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Interface IP Address: 192.168.1.1</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DR Address: 192.168.1.2</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IGP Area: 0</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Link  Type: Multi-access  Link Status: Active</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IGP Metric: 1               </a:t>
            </a:r>
            <a:r>
              <a:rPr lang="en-US" sz="1400" b="1" dirty="0" smtClean="0">
                <a:solidFill>
                  <a:srgbClr val="C7000B"/>
                </a:solidFill>
                <a:latin typeface="Huawei Sans" panose="020C0503030203020204" pitchFamily="34" charset="0"/>
              </a:rPr>
              <a:t>TE Metric: 1           Color: 0x10001</a:t>
            </a:r>
            <a:endParaRPr lang="en-US" altLang="zh-CN" sz="1500" b="1" dirty="0" smtClean="0">
              <a:solidFill>
                <a:srgbClr val="C7000B"/>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r>
              <a:rPr lang="en-US" sz="1400" dirty="0" smtClean="0">
                <a:latin typeface="Huawei Sans" panose="020C0503030203020204" pitchFamily="34" charset="0"/>
              </a:rPr>
              <a:t>    Bandwidth Allocation Model : -</a:t>
            </a:r>
            <a:endParaRPr lang="en-US" altLang="zh-CN" sz="1400" dirty="0" smtClean="0">
              <a:latin typeface="Huawei Sans" panose="020C0503030203020204" pitchFamily="34" charset="0"/>
            </a:endParaRPr>
          </a:p>
          <a:p>
            <a:pPr fontAlgn="ctr"/>
            <a:r>
              <a:rPr lang="en-US" sz="1500" dirty="0" smtClean="0">
                <a:latin typeface="Huawei Sans" panose="020C0503030203020204" pitchFamily="34" charset="0"/>
              </a:rPr>
              <a:t>    </a:t>
            </a:r>
            <a:r>
              <a:rPr lang="en-US" sz="1400" dirty="0" smtClean="0">
                <a:latin typeface="Huawei Sans" panose="020C0503030203020204" pitchFamily="34" charset="0"/>
              </a:rPr>
              <a:t>Maximum Link-Bandwidth: 50000 (kbps)</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endParaRPr>
          </a:p>
          <a:p>
            <a:pPr fontAlgn="ctr"/>
            <a:r>
              <a:rPr lang="en-US" sz="1400" dirty="0" smtClean="0">
                <a:latin typeface="Huawei Sans" panose="020C0503030203020204" pitchFamily="34" charset="0"/>
              </a:rPr>
              <a:t>    Maximum </a:t>
            </a:r>
            <a:r>
              <a:rPr lang="en-US" sz="1400" dirty="0" err="1" smtClean="0">
                <a:latin typeface="Huawei Sans" panose="020C0503030203020204" pitchFamily="34" charset="0"/>
              </a:rPr>
              <a:t>Reservable</a:t>
            </a:r>
            <a:r>
              <a:rPr lang="en-US" sz="1400" dirty="0" smtClean="0">
                <a:latin typeface="Huawei Sans" panose="020C0503030203020204" pitchFamily="34" charset="0"/>
              </a:rPr>
              <a:t> Bandwidth: 50000 (kbps)</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endParaRPr>
          </a:p>
          <a:p>
            <a:pPr fontAlgn="ctr"/>
            <a:r>
              <a:rPr lang="en-US" sz="1400" dirty="0" smtClean="0">
                <a:latin typeface="Huawei Sans" panose="020C0503030203020204" pitchFamily="34" charset="0"/>
              </a:rPr>
              <a:t>    Operational Mode of Router: TE</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Bandwidth Constraints:         Local Overbooking Multiplier:</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BC[0]:       50000 (kbps)           LOM[0]:          1</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BW  Unreserved:</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Class  ID:</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[0]:       50000 (kbps),            [1]:       50000 (kbps)</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[2]:       50000 (kbps),            [3]:       50000 (kbps)</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[4]:       50000 (kbps),            [5]:       50000 (kbps)</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[6]:       50000 (kbps),            [7]:       50000 (kbps</a:t>
            </a:r>
            <a:r>
              <a:rPr lang="en-US" sz="1600" dirty="0" smtClean="0">
                <a:latin typeface="Huawei Sans" panose="020C0503030203020204" pitchFamily="34" charset="0"/>
              </a:rPr>
              <a:t>)</a:t>
            </a:r>
            <a:endParaRPr lang="en-US" altLang="zh-CN" sz="1600" dirty="0">
              <a:latin typeface="Huawei Sans" panose="020C0503030203020204" pitchFamily="34" charset="0"/>
            </a:endParaRPr>
          </a:p>
        </p:txBody>
      </p:sp>
      <p:sp>
        <p:nvSpPr>
          <p:cNvPr id="23" name="右箭头 22"/>
          <p:cNvSpPr/>
          <p:nvPr/>
        </p:nvSpPr>
        <p:spPr>
          <a:xfrm>
            <a:off x="1688210" y="4497165"/>
            <a:ext cx="2739828" cy="169277"/>
          </a:xfrm>
          <a:prstGeom prst="rightArrow">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4" name="文本框 23"/>
          <p:cNvSpPr txBox="1"/>
          <p:nvPr/>
        </p:nvSpPr>
        <p:spPr>
          <a:xfrm>
            <a:off x="2445850" y="4596182"/>
            <a:ext cx="1224548" cy="338554"/>
          </a:xfrm>
          <a:prstGeom prst="rect">
            <a:avLst/>
          </a:prstGeom>
          <a:noFill/>
        </p:spPr>
        <p:txBody>
          <a:bodyPr wrap="square" rtlCol="0">
            <a:noAutofit/>
          </a:bodyPr>
          <a:lstStyle/>
          <a:p>
            <a:pPr fontAlgn="ctr"/>
            <a:r>
              <a:rPr lang="en-US" sz="1600" dirty="0" smtClean="0">
                <a:latin typeface="Huawei Sans" panose="020C0503030203020204" pitchFamily="34" charset="0"/>
              </a:rPr>
              <a:t>Tunnel1</a:t>
            </a:r>
            <a:endParaRPr lang="en-US" sz="1600" dirty="0">
              <a:latin typeface="Huawei Sans" panose="020C0503030203020204" pitchFamily="34" charset="0"/>
            </a:endParaRPr>
          </a:p>
        </p:txBody>
      </p:sp>
      <p:sp>
        <p:nvSpPr>
          <p:cNvPr id="25" name="AutoShape 17"/>
          <p:cNvSpPr>
            <a:spLocks noChangeArrowheads="1"/>
          </p:cNvSpPr>
          <p:nvPr/>
        </p:nvSpPr>
        <p:spPr bwMode="auto">
          <a:xfrm>
            <a:off x="1213661" y="2706586"/>
            <a:ext cx="3480971" cy="246221"/>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500" dirty="0" smtClean="0">
                <a:latin typeface="Huawei Sans" panose="020C0503030203020204" pitchFamily="34" charset="0"/>
              </a:rPr>
              <a:t>[R1]</a:t>
            </a:r>
            <a:r>
              <a:rPr lang="en-US" sz="1600" dirty="0" smtClean="0">
                <a:latin typeface="Huawei Sans" panose="020C0503030203020204" pitchFamily="34" charset="0"/>
              </a:rPr>
              <a:t> </a:t>
            </a:r>
            <a:r>
              <a:rPr lang="en-US" sz="1500" dirty="0" smtClean="0">
                <a:latin typeface="Huawei Sans" panose="020C0503030203020204" pitchFamily="34" charset="0"/>
              </a:rPr>
              <a:t>display </a:t>
            </a:r>
            <a:r>
              <a:rPr lang="en-US" sz="1500" dirty="0" err="1" smtClean="0">
                <a:latin typeface="Huawei Sans" panose="020C0503030203020204" pitchFamily="34" charset="0"/>
              </a:rPr>
              <a:t>mpls</a:t>
            </a:r>
            <a:r>
              <a:rPr lang="en-US" sz="1500" dirty="0" smtClean="0">
                <a:latin typeface="Huawei Sans" panose="020C0503030203020204" pitchFamily="34" charset="0"/>
              </a:rPr>
              <a:t> </a:t>
            </a:r>
            <a:r>
              <a:rPr lang="en-US" sz="1500" dirty="0" err="1" smtClean="0">
                <a:latin typeface="Huawei Sans" panose="020C0503030203020204" pitchFamily="34" charset="0"/>
              </a:rPr>
              <a:t>te</a:t>
            </a:r>
            <a:r>
              <a:rPr lang="en-US" sz="1500" dirty="0" smtClean="0">
                <a:latin typeface="Huawei Sans" panose="020C0503030203020204" pitchFamily="34" charset="0"/>
              </a:rPr>
              <a:t> </a:t>
            </a:r>
            <a:r>
              <a:rPr lang="en-US" sz="1500" dirty="0" err="1" smtClean="0">
                <a:latin typeface="Huawei Sans" panose="020C0503030203020204" pitchFamily="34" charset="0"/>
              </a:rPr>
              <a:t>cspf</a:t>
            </a:r>
            <a:r>
              <a:rPr lang="en-US" sz="1500" dirty="0" smtClean="0">
                <a:latin typeface="Huawei Sans" panose="020C0503030203020204" pitchFamily="34" charset="0"/>
              </a:rPr>
              <a:t> </a:t>
            </a:r>
            <a:r>
              <a:rPr lang="en-US" sz="1500" dirty="0" err="1" smtClean="0">
                <a:latin typeface="Huawei Sans" panose="020C0503030203020204" pitchFamily="34" charset="0"/>
              </a:rPr>
              <a:t>tedb</a:t>
            </a:r>
            <a:r>
              <a:rPr lang="en-US" sz="1500" dirty="0" smtClean="0">
                <a:latin typeface="Huawei Sans" panose="020C0503030203020204" pitchFamily="34" charset="0"/>
              </a:rPr>
              <a:t> node</a:t>
            </a:r>
            <a:endParaRPr lang="en-US" altLang="zh-CN" sz="1500" dirty="0">
              <a:latin typeface="Huawei Sans" panose="020C0503030203020204" pitchFamily="34" charset="0"/>
              <a:ea typeface="方正兰亭黑简体" panose="02000000000000000000" pitchFamily="2" charset="-122"/>
              <a:cs typeface="Courier New" panose="02070309020205020404" pitchFamily="49" charset="0"/>
            </a:endParaRPr>
          </a:p>
        </p:txBody>
      </p:sp>
    </p:spTree>
    <p:extLst>
      <p:ext uri="{BB962C8B-B14F-4D97-AF65-F5344CB8AC3E}">
        <p14:creationId xmlns:p14="http://schemas.microsoft.com/office/powerpoint/2010/main" val="4907790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sz="2200" dirty="0" smtClean="0">
                <a:solidFill>
                  <a:schemeClr val="bg1">
                    <a:lumMod val="50000"/>
                  </a:schemeClr>
                </a:solidFill>
                <a:latin typeface="Huawei Sans" panose="020C0503030203020204" pitchFamily="34" charset="0"/>
              </a:rPr>
              <a:t>Overview of MPLS TE</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b="1" dirty="0" smtClean="0">
                <a:latin typeface="Huawei Sans" panose="020C0503030203020204" pitchFamily="34" charset="0"/>
              </a:rPr>
              <a:t>MPLS TE Fundamentals</a:t>
            </a:r>
            <a:endParaRPr lang="en-US" altLang="zh-CN" b="1" dirty="0" smtClean="0">
              <a:latin typeface="Huawei Sans" panose="020C0503030203020204" pitchFamily="34" charset="0"/>
              <a:sym typeface="Huawei Sans" panose="020C0503030203020204" pitchFamily="34" charset="0"/>
            </a:endParaRPr>
          </a:p>
          <a:p>
            <a:pPr lvl="1"/>
            <a:r>
              <a:rPr lang="en-US" sz="2000" dirty="0" smtClean="0">
                <a:solidFill>
                  <a:schemeClr val="bg1">
                    <a:lumMod val="50000"/>
                  </a:schemeClr>
                </a:solidFill>
                <a:latin typeface="Huawei Sans" panose="020C0503030203020204" pitchFamily="34" charset="0"/>
              </a:rPr>
              <a:t>MPLS TE Information Advertisement</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lvl="1">
              <a:buSzPct val="60000"/>
              <a:buFont typeface="Wingdings" panose="05000000000000000000" pitchFamily="2" charset="2"/>
              <a:buChar char="n"/>
            </a:pPr>
            <a:r>
              <a:rPr lang="en-US" dirty="0" smtClean="0">
                <a:latin typeface="Huawei Sans" panose="020C0503030203020204" pitchFamily="34" charset="0"/>
              </a:rPr>
              <a:t>MPLS TE Path Computation</a:t>
            </a:r>
            <a:endParaRPr lang="en-US" altLang="zh-CN" dirty="0" smtClean="0">
              <a:latin typeface="Huawei Sans" panose="020C0503030203020204" pitchFamily="34" charset="0"/>
              <a:sym typeface="Huawei Sans" panose="020C0503030203020204" pitchFamily="34" charset="0"/>
            </a:endParaRPr>
          </a:p>
          <a:p>
            <a:pPr lvl="1"/>
            <a:r>
              <a:rPr lang="en-US" sz="2000" dirty="0" smtClean="0">
                <a:solidFill>
                  <a:schemeClr val="bg1">
                    <a:lumMod val="50000"/>
                  </a:schemeClr>
                </a:solidFill>
                <a:latin typeface="Huawei Sans" panose="020C0503030203020204" pitchFamily="34" charset="0"/>
              </a:rPr>
              <a:t>MPLS TE Path Establishment</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lvl="1"/>
            <a:r>
              <a:rPr lang="en-US" sz="2000" dirty="0" smtClean="0">
                <a:solidFill>
                  <a:schemeClr val="bg1">
                    <a:lumMod val="50000"/>
                  </a:schemeClr>
                </a:solidFill>
                <a:latin typeface="Huawei Sans" panose="020C0503030203020204" pitchFamily="34" charset="0"/>
              </a:rPr>
              <a:t>MPLS TE Traffic Forwarding</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MPLS TE Reliability</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Advanced MPLS TE Features</a:t>
            </a:r>
            <a:endParaRPr lang="en-US" sz="22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5753050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smtClean="0"/>
              <a:t>Overview of the CSPF Algorithm</a:t>
            </a:r>
            <a:endParaRPr lang="en-US" dirty="0"/>
          </a:p>
        </p:txBody>
      </p:sp>
      <p:sp>
        <p:nvSpPr>
          <p:cNvPr id="9220" name="Rectangle 3"/>
          <p:cNvSpPr>
            <a:spLocks noGrp="1" noChangeArrowheads="1"/>
          </p:cNvSpPr>
          <p:nvPr>
            <p:ph type="body" sz="quarter" idx="10"/>
          </p:nvPr>
        </p:nvSpPr>
        <p:spPr/>
        <p:txBody>
          <a:bodyPr/>
          <a:lstStyle/>
          <a:p>
            <a:r>
              <a:rPr lang="en-US" sz="1800" dirty="0" smtClean="0"/>
              <a:t>IS-IS or OSPF uses SPF to compute the shortest path to a node. MPLS TE uses the Constrained Shortest Path First (CSPF) algorithm to compute the optimal path to a node. </a:t>
            </a:r>
            <a:r>
              <a:rPr lang="en-US" altLang="zh-CN" sz="1800" dirty="0" smtClean="0"/>
              <a:t>The CSPF algorithm computes paths based on the following information</a:t>
            </a:r>
            <a:r>
              <a:rPr lang="en-US" sz="1800" dirty="0" smtClean="0"/>
              <a:t>:</a:t>
            </a:r>
            <a:endParaRPr lang="en-US" altLang="zh-CN" sz="1800" dirty="0" smtClean="0">
              <a:sym typeface="Huawei Sans" panose="020C0503030203020204" pitchFamily="34" charset="0"/>
            </a:endParaRPr>
          </a:p>
          <a:p>
            <a:pPr lvl="1"/>
            <a:r>
              <a:rPr lang="en-US" sz="1600" dirty="0" smtClean="0"/>
              <a:t>Cost (provided by the IGP)</a:t>
            </a:r>
            <a:endParaRPr lang="en-US" altLang="zh-CN" sz="1600" dirty="0" smtClean="0">
              <a:sym typeface="Huawei Sans" panose="020C0503030203020204" pitchFamily="34" charset="0"/>
            </a:endParaRPr>
          </a:p>
          <a:p>
            <a:pPr lvl="1"/>
            <a:r>
              <a:rPr lang="en-US" sz="1600" dirty="0" smtClean="0"/>
              <a:t>Bandwidth (maximum </a:t>
            </a:r>
            <a:r>
              <a:rPr lang="en-US" sz="1600" dirty="0" err="1" smtClean="0"/>
              <a:t>reservable</a:t>
            </a:r>
            <a:r>
              <a:rPr lang="en-US" sz="1600" dirty="0" smtClean="0"/>
              <a:t> link bandwidth, BC bandwidth, and CT bandwidth)</a:t>
            </a:r>
          </a:p>
          <a:p>
            <a:pPr lvl="1"/>
            <a:r>
              <a:rPr lang="en-US" sz="1600" dirty="0" smtClean="0"/>
              <a:t>Link attributes (link color and tunnel color)</a:t>
            </a:r>
            <a:endParaRPr lang="en-US" altLang="zh-CN" sz="1600" dirty="0" smtClean="0">
              <a:sym typeface="Huawei Sans" panose="020C0503030203020204" pitchFamily="34" charset="0"/>
            </a:endParaRPr>
          </a:p>
          <a:p>
            <a:r>
              <a:rPr lang="en-US" sz="1800" dirty="0" smtClean="0"/>
              <a:t>Information queried during CSPF algorithm-based path computation:</a:t>
            </a:r>
            <a:endParaRPr lang="en-US" altLang="zh-CN" sz="1800" dirty="0" smtClean="0">
              <a:sym typeface="Huawei Sans" panose="020C0503030203020204" pitchFamily="34" charset="0"/>
            </a:endParaRPr>
          </a:p>
          <a:p>
            <a:pPr lvl="1"/>
            <a:r>
              <a:rPr lang="en-US" sz="1600" dirty="0" smtClean="0"/>
              <a:t>Attributes of the tunnel to be established, such as affinity and tunnel bandwidth (configured on the ingress of the tunnel)</a:t>
            </a:r>
          </a:p>
          <a:p>
            <a:pPr lvl="1"/>
            <a:r>
              <a:rPr lang="en-US" sz="1600" dirty="0" smtClean="0"/>
              <a:t>TEDB</a:t>
            </a:r>
          </a:p>
          <a:p>
            <a:r>
              <a:rPr lang="en-US" altLang="zh-CN" sz="1800" dirty="0" smtClean="0"/>
              <a:t>Load balancing is unavailable for CSFP, which can provide only one path after computation.</a:t>
            </a:r>
          </a:p>
          <a:p>
            <a:endParaRPr lang="en-US" altLang="zh-CN" sz="1800" dirty="0" smtClean="0"/>
          </a:p>
          <a:p>
            <a:pPr lvl="1"/>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329763060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a:stCxn id="124" idx="1"/>
            <a:endCxn id="6" idx="3"/>
          </p:cNvCxnSpPr>
          <p:nvPr/>
        </p:nvCxnSpPr>
        <p:spPr bwMode="auto">
          <a:xfrm flipH="1">
            <a:off x="1291311" y="4226509"/>
            <a:ext cx="2078796" cy="0"/>
          </a:xfrm>
          <a:prstGeom prst="line">
            <a:avLst/>
          </a:prstGeom>
          <a:solidFill>
            <a:schemeClr val="accent1"/>
          </a:solidFill>
          <a:ln w="25400" cap="flat" cmpd="sng" algn="ctr">
            <a:solidFill>
              <a:srgbClr val="FFC000"/>
            </a:solidFill>
            <a:prstDash val="sysDot"/>
            <a:round/>
            <a:headEnd type="none" w="med" len="med"/>
            <a:tailEnd type="none" w="med" len="med"/>
          </a:ln>
          <a:effectLst/>
        </p:spPr>
      </p:cxnSp>
      <p:sp>
        <p:nvSpPr>
          <p:cNvPr id="9219" name="Rectangle 2"/>
          <p:cNvSpPr>
            <a:spLocks noGrp="1" noChangeArrowheads="1"/>
          </p:cNvSpPr>
          <p:nvPr>
            <p:ph type="title"/>
          </p:nvPr>
        </p:nvSpPr>
        <p:spPr/>
        <p:txBody>
          <a:bodyPr/>
          <a:lstStyle/>
          <a:p>
            <a:r>
              <a:rPr lang="en-US" smtClean="0"/>
              <a:t>How the CSPF Algorithm Works</a:t>
            </a:r>
            <a:endParaRPr lang="en-US" dirty="0"/>
          </a:p>
        </p:txBody>
      </p:sp>
      <p:sp>
        <p:nvSpPr>
          <p:cNvPr id="74" name="Rectangle 3"/>
          <p:cNvSpPr>
            <a:spLocks noGrp="1" noChangeArrowheads="1"/>
          </p:cNvSpPr>
          <p:nvPr>
            <p:ph type="body" sz="quarter" idx="10"/>
          </p:nvPr>
        </p:nvSpPr>
        <p:spPr/>
        <p:txBody>
          <a:bodyPr/>
          <a:lstStyle/>
          <a:p>
            <a:r>
              <a:rPr lang="en-US" sz="1800" dirty="0" smtClean="0"/>
              <a:t>The links that do not meet tunnel attribute requirements in the TEDB are excluded.</a:t>
            </a:r>
            <a:endParaRPr lang="en-US" altLang="zh-CN" sz="1800" dirty="0" smtClean="0"/>
          </a:p>
          <a:p>
            <a:r>
              <a:rPr lang="en-US" sz="1800" dirty="0" smtClean="0"/>
              <a:t>The SPF algorithm calculates the shortest path to a tunnel destination address.</a:t>
            </a:r>
            <a:endParaRPr lang="en-US" altLang="zh-CN" sz="1800" dirty="0" smtClean="0"/>
          </a:p>
          <a:p>
            <a:r>
              <a:rPr lang="en-US" sz="1800" dirty="0" smtClean="0"/>
              <a:t>If multiple paths with the same weight still exist, tie-breaking is performed to select the optimal path.</a:t>
            </a:r>
            <a:endParaRPr lang="en-US" altLang="zh-CN" sz="1800" dirty="0" smtClean="0"/>
          </a:p>
          <a:p>
            <a:endParaRPr lang="en-US" altLang="zh-CN" sz="1800" dirty="0"/>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1311" y="4005109"/>
            <a:ext cx="540000" cy="442800"/>
          </a:xfrm>
          <a:prstGeom prst="rect">
            <a:avLst/>
          </a:prstGeom>
        </p:spPr>
      </p:pic>
      <p:cxnSp>
        <p:nvCxnSpPr>
          <p:cNvPr id="103" name="直接连接符 102"/>
          <p:cNvCxnSpPr>
            <a:stCxn id="126" idx="1"/>
            <a:endCxn id="6" idx="0"/>
          </p:cNvCxnSpPr>
          <p:nvPr/>
        </p:nvCxnSpPr>
        <p:spPr bwMode="auto">
          <a:xfrm flipH="1">
            <a:off x="1021311" y="3157085"/>
            <a:ext cx="1034018" cy="848024"/>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70107" y="4005109"/>
            <a:ext cx="540000" cy="442800"/>
          </a:xfrm>
          <a:prstGeom prst="rect">
            <a:avLst/>
          </a:prstGeom>
        </p:spPr>
      </p:pic>
      <p:pic>
        <p:nvPicPr>
          <p:cNvPr id="125" name="图片 1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55329" y="4924116"/>
            <a:ext cx="540000" cy="442800"/>
          </a:xfrm>
          <a:prstGeom prst="rect">
            <a:avLst/>
          </a:prstGeom>
        </p:spPr>
      </p:pic>
      <p:pic>
        <p:nvPicPr>
          <p:cNvPr id="126" name="图片 1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55329" y="2935685"/>
            <a:ext cx="540000" cy="442800"/>
          </a:xfrm>
          <a:prstGeom prst="rect">
            <a:avLst/>
          </a:prstGeom>
        </p:spPr>
      </p:pic>
      <p:cxnSp>
        <p:nvCxnSpPr>
          <p:cNvPr id="12" name="直接连接符 11"/>
          <p:cNvCxnSpPr>
            <a:stCxn id="124" idx="0"/>
            <a:endCxn id="126" idx="3"/>
          </p:cNvCxnSpPr>
          <p:nvPr/>
        </p:nvCxnSpPr>
        <p:spPr bwMode="auto">
          <a:xfrm flipH="1" flipV="1">
            <a:off x="2595329" y="3157085"/>
            <a:ext cx="1044778" cy="84802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14"/>
          <p:cNvCxnSpPr>
            <a:stCxn id="125" idx="1"/>
            <a:endCxn id="6" idx="2"/>
          </p:cNvCxnSpPr>
          <p:nvPr/>
        </p:nvCxnSpPr>
        <p:spPr bwMode="auto">
          <a:xfrm flipH="1" flipV="1">
            <a:off x="1021311" y="4447909"/>
            <a:ext cx="1034018" cy="69760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 name="直接连接符 17"/>
          <p:cNvCxnSpPr>
            <a:stCxn id="124" idx="2"/>
            <a:endCxn id="125" idx="3"/>
          </p:cNvCxnSpPr>
          <p:nvPr/>
        </p:nvCxnSpPr>
        <p:spPr bwMode="auto">
          <a:xfrm flipH="1">
            <a:off x="2595329" y="4447909"/>
            <a:ext cx="1044778" cy="697607"/>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75" name="圆角矩形 74"/>
          <p:cNvSpPr/>
          <p:nvPr/>
        </p:nvSpPr>
        <p:spPr>
          <a:xfrm>
            <a:off x="2650218" y="5484175"/>
            <a:ext cx="7554066" cy="603479"/>
          </a:xfrm>
          <a:prstGeom prst="roundRect">
            <a:avLst/>
          </a:prstGeom>
          <a:no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prstClr val="black"/>
                </a:solidFill>
                <a:latin typeface="Huawei Sans" panose="020C0503030203020204" pitchFamily="34" charset="0"/>
              </a:rPr>
              <a:t>On the ingress R1, create an MPLS TE tunnel with the destination address being R4's address, bandwidth being 100 Mbit/s, and affinity being black.</a:t>
            </a:r>
            <a:endParaRPr lang="en-US" altLang="zh-CN" sz="1600" dirty="0">
              <a:solidFill>
                <a:prstClr val="black"/>
              </a:solidFill>
              <a:latin typeface="Huawei Sans" panose="020C0503030203020204" pitchFamily="34" charset="0"/>
            </a:endParaRPr>
          </a:p>
        </p:txBody>
      </p:sp>
      <p:sp>
        <p:nvSpPr>
          <p:cNvPr id="76" name="文本框 75"/>
          <p:cNvSpPr txBox="1"/>
          <p:nvPr/>
        </p:nvSpPr>
        <p:spPr>
          <a:xfrm>
            <a:off x="720027" y="3703250"/>
            <a:ext cx="497034"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77" name="文本框 76"/>
          <p:cNvSpPr txBox="1"/>
          <p:nvPr/>
        </p:nvSpPr>
        <p:spPr>
          <a:xfrm>
            <a:off x="2113781" y="2659951"/>
            <a:ext cx="48154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78" name="文本框 77"/>
          <p:cNvSpPr txBox="1"/>
          <p:nvPr/>
        </p:nvSpPr>
        <p:spPr>
          <a:xfrm>
            <a:off x="2113780" y="4635747"/>
            <a:ext cx="481549"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79" name="文本框 78"/>
          <p:cNvSpPr txBox="1"/>
          <p:nvPr/>
        </p:nvSpPr>
        <p:spPr>
          <a:xfrm>
            <a:off x="3564862" y="3717440"/>
            <a:ext cx="540413"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R4</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10" name="文本框 109"/>
          <p:cNvSpPr txBox="1"/>
          <p:nvPr/>
        </p:nvSpPr>
        <p:spPr>
          <a:xfrm>
            <a:off x="1076322" y="3189833"/>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11" name="文本框 110"/>
          <p:cNvSpPr txBox="1"/>
          <p:nvPr/>
        </p:nvSpPr>
        <p:spPr>
          <a:xfrm>
            <a:off x="2865840" y="3189833"/>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12" name="文本框 111"/>
          <p:cNvSpPr txBox="1"/>
          <p:nvPr/>
        </p:nvSpPr>
        <p:spPr>
          <a:xfrm>
            <a:off x="2035405" y="4211871"/>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80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13" name="文本框 112"/>
          <p:cNvSpPr txBox="1"/>
          <p:nvPr/>
        </p:nvSpPr>
        <p:spPr>
          <a:xfrm>
            <a:off x="1124215" y="4850841"/>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14" name="文本框 113"/>
          <p:cNvSpPr txBox="1"/>
          <p:nvPr/>
        </p:nvSpPr>
        <p:spPr>
          <a:xfrm>
            <a:off x="2837327" y="4850841"/>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pic>
        <p:nvPicPr>
          <p:cNvPr id="116" name="图片 1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51836" y="3550619"/>
            <a:ext cx="540000" cy="442800"/>
          </a:xfrm>
          <a:prstGeom prst="rect">
            <a:avLst/>
          </a:prstGeom>
        </p:spPr>
      </p:pic>
      <p:cxnSp>
        <p:nvCxnSpPr>
          <p:cNvPr id="120" name="直接连接符 119"/>
          <p:cNvCxnSpPr>
            <a:stCxn id="116" idx="1"/>
            <a:endCxn id="6" idx="3"/>
          </p:cNvCxnSpPr>
          <p:nvPr/>
        </p:nvCxnSpPr>
        <p:spPr bwMode="auto">
          <a:xfrm flipH="1">
            <a:off x="1291311" y="3772019"/>
            <a:ext cx="760525" cy="454490"/>
          </a:xfrm>
          <a:prstGeom prst="line">
            <a:avLst/>
          </a:prstGeom>
          <a:solidFill>
            <a:schemeClr val="accent1"/>
          </a:solidFill>
          <a:ln w="25400" cap="flat" cmpd="sng" algn="ctr">
            <a:solidFill>
              <a:schemeClr val="tx1"/>
            </a:solidFill>
            <a:prstDash val="sysDot"/>
            <a:round/>
            <a:headEnd type="none" w="med" len="med"/>
            <a:tailEnd type="none" w="med" len="med"/>
          </a:ln>
          <a:effectLst/>
        </p:spPr>
      </p:cxnSp>
      <p:cxnSp>
        <p:nvCxnSpPr>
          <p:cNvPr id="123" name="直接连接符 122"/>
          <p:cNvCxnSpPr>
            <a:stCxn id="124" idx="1"/>
            <a:endCxn id="116" idx="3"/>
          </p:cNvCxnSpPr>
          <p:nvPr/>
        </p:nvCxnSpPr>
        <p:spPr bwMode="auto">
          <a:xfrm flipH="1" flipV="1">
            <a:off x="2591836" y="3772019"/>
            <a:ext cx="778271" cy="454490"/>
          </a:xfrm>
          <a:prstGeom prst="line">
            <a:avLst/>
          </a:prstGeom>
          <a:solidFill>
            <a:schemeClr val="accent1"/>
          </a:solidFill>
          <a:ln w="25400" cap="flat" cmpd="sng" algn="ctr">
            <a:solidFill>
              <a:schemeClr val="tx1"/>
            </a:solidFill>
            <a:prstDash val="sysDot"/>
            <a:round/>
            <a:headEnd type="none" w="med" len="med"/>
            <a:tailEnd type="none" w="med" len="med"/>
          </a:ln>
          <a:effectLst/>
        </p:spPr>
      </p:cxnSp>
      <p:sp>
        <p:nvSpPr>
          <p:cNvPr id="127" name="文本框 126"/>
          <p:cNvSpPr txBox="1"/>
          <p:nvPr/>
        </p:nvSpPr>
        <p:spPr>
          <a:xfrm>
            <a:off x="1226586" y="3682694"/>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28" name="文本框 127"/>
          <p:cNvSpPr txBox="1"/>
          <p:nvPr/>
        </p:nvSpPr>
        <p:spPr>
          <a:xfrm>
            <a:off x="2716893" y="3685642"/>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pic>
        <p:nvPicPr>
          <p:cNvPr id="130" name="图片 1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69622" y="4005109"/>
            <a:ext cx="540000" cy="442800"/>
          </a:xfrm>
          <a:prstGeom prst="rect">
            <a:avLst/>
          </a:prstGeom>
        </p:spPr>
      </p:pic>
      <p:cxnSp>
        <p:nvCxnSpPr>
          <p:cNvPr id="131" name="直接连接符 130"/>
          <p:cNvCxnSpPr>
            <a:stCxn id="134" idx="1"/>
            <a:endCxn id="130" idx="0"/>
          </p:cNvCxnSpPr>
          <p:nvPr/>
        </p:nvCxnSpPr>
        <p:spPr bwMode="auto">
          <a:xfrm flipH="1">
            <a:off x="4839622" y="3157085"/>
            <a:ext cx="1034018" cy="848024"/>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132" name="图片 13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188418" y="4005109"/>
            <a:ext cx="540000" cy="442800"/>
          </a:xfrm>
          <a:prstGeom prst="rect">
            <a:avLst/>
          </a:prstGeom>
        </p:spPr>
      </p:pic>
      <p:pic>
        <p:nvPicPr>
          <p:cNvPr id="133" name="图片 13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73640" y="4924116"/>
            <a:ext cx="540000" cy="442800"/>
          </a:xfrm>
          <a:prstGeom prst="rect">
            <a:avLst/>
          </a:prstGeom>
        </p:spPr>
      </p:pic>
      <p:pic>
        <p:nvPicPr>
          <p:cNvPr id="134" name="图片 1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73640" y="2935685"/>
            <a:ext cx="540000" cy="442800"/>
          </a:xfrm>
          <a:prstGeom prst="rect">
            <a:avLst/>
          </a:prstGeom>
        </p:spPr>
      </p:pic>
      <p:cxnSp>
        <p:nvCxnSpPr>
          <p:cNvPr id="135" name="直接连接符 134"/>
          <p:cNvCxnSpPr>
            <a:stCxn id="132" idx="0"/>
            <a:endCxn id="134" idx="3"/>
          </p:cNvCxnSpPr>
          <p:nvPr/>
        </p:nvCxnSpPr>
        <p:spPr bwMode="auto">
          <a:xfrm flipH="1" flipV="1">
            <a:off x="6413640" y="3157085"/>
            <a:ext cx="1044778" cy="84802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6" name="直接连接符 135"/>
          <p:cNvCxnSpPr>
            <a:stCxn id="133" idx="1"/>
            <a:endCxn id="130" idx="2"/>
          </p:cNvCxnSpPr>
          <p:nvPr/>
        </p:nvCxnSpPr>
        <p:spPr bwMode="auto">
          <a:xfrm flipH="1" flipV="1">
            <a:off x="4839622" y="4447909"/>
            <a:ext cx="1034018" cy="69760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7" name="直接连接符 136"/>
          <p:cNvCxnSpPr>
            <a:stCxn id="132" idx="2"/>
            <a:endCxn id="133" idx="3"/>
          </p:cNvCxnSpPr>
          <p:nvPr/>
        </p:nvCxnSpPr>
        <p:spPr bwMode="auto">
          <a:xfrm flipH="1">
            <a:off x="6413640" y="4447909"/>
            <a:ext cx="1044778" cy="697607"/>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38" name="文本框 137"/>
          <p:cNvSpPr txBox="1"/>
          <p:nvPr/>
        </p:nvSpPr>
        <p:spPr>
          <a:xfrm>
            <a:off x="4547863" y="3703250"/>
            <a:ext cx="491423"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39" name="文本框 138"/>
          <p:cNvSpPr txBox="1"/>
          <p:nvPr/>
        </p:nvSpPr>
        <p:spPr>
          <a:xfrm>
            <a:off x="5932092" y="2650426"/>
            <a:ext cx="48154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40" name="文本框 139"/>
          <p:cNvSpPr txBox="1"/>
          <p:nvPr/>
        </p:nvSpPr>
        <p:spPr>
          <a:xfrm>
            <a:off x="5932091" y="4635747"/>
            <a:ext cx="481549"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41" name="文本框 140"/>
          <p:cNvSpPr txBox="1"/>
          <p:nvPr/>
        </p:nvSpPr>
        <p:spPr>
          <a:xfrm>
            <a:off x="7440323" y="3726965"/>
            <a:ext cx="491423"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R4</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42" name="文本框 141"/>
          <p:cNvSpPr txBox="1"/>
          <p:nvPr/>
        </p:nvSpPr>
        <p:spPr>
          <a:xfrm>
            <a:off x="4839622" y="3189833"/>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43" name="文本框 142"/>
          <p:cNvSpPr txBox="1"/>
          <p:nvPr/>
        </p:nvSpPr>
        <p:spPr>
          <a:xfrm>
            <a:off x="6678467" y="3189833"/>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45" name="文本框 144"/>
          <p:cNvSpPr txBox="1"/>
          <p:nvPr/>
        </p:nvSpPr>
        <p:spPr>
          <a:xfrm>
            <a:off x="4839622" y="4850841"/>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46" name="文本框 145"/>
          <p:cNvSpPr txBox="1"/>
          <p:nvPr/>
        </p:nvSpPr>
        <p:spPr>
          <a:xfrm>
            <a:off x="6655638" y="4850841"/>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pic>
        <p:nvPicPr>
          <p:cNvPr id="147" name="图片 1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70147" y="3550619"/>
            <a:ext cx="540000" cy="442800"/>
          </a:xfrm>
          <a:prstGeom prst="rect">
            <a:avLst/>
          </a:prstGeom>
        </p:spPr>
      </p:pic>
      <p:cxnSp>
        <p:nvCxnSpPr>
          <p:cNvPr id="148" name="直接连接符 147"/>
          <p:cNvCxnSpPr>
            <a:stCxn id="147" idx="1"/>
            <a:endCxn id="130" idx="3"/>
          </p:cNvCxnSpPr>
          <p:nvPr/>
        </p:nvCxnSpPr>
        <p:spPr bwMode="auto">
          <a:xfrm flipH="1">
            <a:off x="5109622" y="3772019"/>
            <a:ext cx="760525" cy="454490"/>
          </a:xfrm>
          <a:prstGeom prst="line">
            <a:avLst/>
          </a:prstGeom>
          <a:solidFill>
            <a:schemeClr val="accent1"/>
          </a:solidFill>
          <a:ln w="25400" cap="flat" cmpd="sng" algn="ctr">
            <a:solidFill>
              <a:schemeClr val="tx1"/>
            </a:solidFill>
            <a:prstDash val="sysDot"/>
            <a:round/>
            <a:headEnd type="none" w="med" len="med"/>
            <a:tailEnd type="none" w="med" len="med"/>
          </a:ln>
          <a:effectLst/>
        </p:spPr>
      </p:cxnSp>
      <p:cxnSp>
        <p:nvCxnSpPr>
          <p:cNvPr id="149" name="直接连接符 148"/>
          <p:cNvCxnSpPr>
            <a:stCxn id="132" idx="1"/>
            <a:endCxn id="147" idx="3"/>
          </p:cNvCxnSpPr>
          <p:nvPr/>
        </p:nvCxnSpPr>
        <p:spPr bwMode="auto">
          <a:xfrm flipH="1" flipV="1">
            <a:off x="6410147" y="3772019"/>
            <a:ext cx="778271" cy="454490"/>
          </a:xfrm>
          <a:prstGeom prst="line">
            <a:avLst/>
          </a:prstGeom>
          <a:solidFill>
            <a:schemeClr val="accent1"/>
          </a:solidFill>
          <a:ln w="25400" cap="flat" cmpd="sng" algn="ctr">
            <a:solidFill>
              <a:schemeClr val="tx1"/>
            </a:solidFill>
            <a:prstDash val="sysDot"/>
            <a:round/>
            <a:headEnd type="none" w="med" len="med"/>
            <a:tailEnd type="none" w="med" len="med"/>
          </a:ln>
          <a:effectLst/>
        </p:spPr>
      </p:cxnSp>
      <p:sp>
        <p:nvSpPr>
          <p:cNvPr id="150" name="文本框 149"/>
          <p:cNvSpPr txBox="1"/>
          <p:nvPr/>
        </p:nvSpPr>
        <p:spPr>
          <a:xfrm>
            <a:off x="5060821" y="3682694"/>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51" name="文本框 150"/>
          <p:cNvSpPr txBox="1"/>
          <p:nvPr/>
        </p:nvSpPr>
        <p:spPr>
          <a:xfrm>
            <a:off x="6520689" y="3685642"/>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pic>
        <p:nvPicPr>
          <p:cNvPr id="153" name="图片 1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302861" y="4005109"/>
            <a:ext cx="540000" cy="442800"/>
          </a:xfrm>
          <a:prstGeom prst="rect">
            <a:avLst/>
          </a:prstGeom>
        </p:spPr>
      </p:pic>
      <p:cxnSp>
        <p:nvCxnSpPr>
          <p:cNvPr id="154" name="直接连接符 153"/>
          <p:cNvCxnSpPr>
            <a:stCxn id="157" idx="1"/>
            <a:endCxn id="153" idx="0"/>
          </p:cNvCxnSpPr>
          <p:nvPr/>
        </p:nvCxnSpPr>
        <p:spPr bwMode="auto">
          <a:xfrm flipH="1">
            <a:off x="8572861" y="3157085"/>
            <a:ext cx="1034018" cy="848024"/>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155" name="图片 1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921657" y="4005109"/>
            <a:ext cx="540000" cy="442800"/>
          </a:xfrm>
          <a:prstGeom prst="rect">
            <a:avLst/>
          </a:prstGeom>
        </p:spPr>
      </p:pic>
      <p:pic>
        <p:nvPicPr>
          <p:cNvPr id="156" name="图片 1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606879" y="4924116"/>
            <a:ext cx="540000" cy="442800"/>
          </a:xfrm>
          <a:prstGeom prst="rect">
            <a:avLst/>
          </a:prstGeom>
        </p:spPr>
      </p:pic>
      <p:pic>
        <p:nvPicPr>
          <p:cNvPr id="157" name="图片 1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606879" y="2935685"/>
            <a:ext cx="540000" cy="442800"/>
          </a:xfrm>
          <a:prstGeom prst="rect">
            <a:avLst/>
          </a:prstGeom>
        </p:spPr>
      </p:pic>
      <p:cxnSp>
        <p:nvCxnSpPr>
          <p:cNvPr id="158" name="直接连接符 157"/>
          <p:cNvCxnSpPr>
            <a:stCxn id="155" idx="0"/>
            <a:endCxn id="157" idx="3"/>
          </p:cNvCxnSpPr>
          <p:nvPr/>
        </p:nvCxnSpPr>
        <p:spPr bwMode="auto">
          <a:xfrm flipH="1" flipV="1">
            <a:off x="10146879" y="3157085"/>
            <a:ext cx="1044778" cy="84802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9" name="直接连接符 158"/>
          <p:cNvCxnSpPr>
            <a:stCxn id="156" idx="1"/>
            <a:endCxn id="153" idx="2"/>
          </p:cNvCxnSpPr>
          <p:nvPr/>
        </p:nvCxnSpPr>
        <p:spPr bwMode="auto">
          <a:xfrm flipH="1" flipV="1">
            <a:off x="8572861" y="4447909"/>
            <a:ext cx="1034018" cy="69760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0" name="直接连接符 159"/>
          <p:cNvCxnSpPr>
            <a:stCxn id="155" idx="2"/>
            <a:endCxn id="156" idx="3"/>
          </p:cNvCxnSpPr>
          <p:nvPr/>
        </p:nvCxnSpPr>
        <p:spPr bwMode="auto">
          <a:xfrm flipH="1">
            <a:off x="10146879" y="4447909"/>
            <a:ext cx="1044778" cy="697607"/>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61" name="文本框 160"/>
          <p:cNvSpPr txBox="1"/>
          <p:nvPr/>
        </p:nvSpPr>
        <p:spPr>
          <a:xfrm>
            <a:off x="8281102" y="3703250"/>
            <a:ext cx="491423"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62" name="文本框 161"/>
          <p:cNvSpPr txBox="1"/>
          <p:nvPr/>
        </p:nvSpPr>
        <p:spPr>
          <a:xfrm>
            <a:off x="9665331" y="2650426"/>
            <a:ext cx="48154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63" name="文本框 162"/>
          <p:cNvSpPr txBox="1"/>
          <p:nvPr/>
        </p:nvSpPr>
        <p:spPr>
          <a:xfrm>
            <a:off x="9665330" y="4635747"/>
            <a:ext cx="481549"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64" name="文本框 163"/>
          <p:cNvSpPr txBox="1"/>
          <p:nvPr/>
        </p:nvSpPr>
        <p:spPr>
          <a:xfrm>
            <a:off x="11135462" y="3726965"/>
            <a:ext cx="575526"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R4</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65" name="文本框 164"/>
          <p:cNvSpPr txBox="1"/>
          <p:nvPr/>
        </p:nvSpPr>
        <p:spPr>
          <a:xfrm>
            <a:off x="8675765" y="3189833"/>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66" name="文本框 165"/>
          <p:cNvSpPr txBox="1"/>
          <p:nvPr/>
        </p:nvSpPr>
        <p:spPr>
          <a:xfrm>
            <a:off x="10411706" y="3189833"/>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68" name="文本框 167"/>
          <p:cNvSpPr txBox="1"/>
          <p:nvPr/>
        </p:nvSpPr>
        <p:spPr>
          <a:xfrm>
            <a:off x="8572861" y="4837739"/>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69" name="文本框 168"/>
          <p:cNvSpPr txBox="1"/>
          <p:nvPr/>
        </p:nvSpPr>
        <p:spPr>
          <a:xfrm>
            <a:off x="10388877" y="4850841"/>
            <a:ext cx="733566"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100 M</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176" name="Right Arrow 157"/>
          <p:cNvSpPr/>
          <p:nvPr/>
        </p:nvSpPr>
        <p:spPr>
          <a:xfrm>
            <a:off x="3863722" y="285123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177" name="Right Arrow 157"/>
          <p:cNvSpPr/>
          <p:nvPr/>
        </p:nvSpPr>
        <p:spPr>
          <a:xfrm>
            <a:off x="7713901" y="285123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183" name="圆角矩形标注 182"/>
          <p:cNvSpPr/>
          <p:nvPr/>
        </p:nvSpPr>
        <p:spPr>
          <a:xfrm>
            <a:off x="7481977" y="4673445"/>
            <a:ext cx="1089013" cy="319906"/>
          </a:xfrm>
          <a:prstGeom prst="wedgeRoundRectCallout">
            <a:avLst>
              <a:gd name="adj1" fmla="val 38581"/>
              <a:gd name="adj2" fmla="val -116172"/>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algn="ctr" defTabSz="1219444" fontAlgn="ctr">
              <a:defRPr/>
            </a:pPr>
            <a:r>
              <a:rPr lang="en-US" sz="1200" dirty="0" smtClean="0">
                <a:solidFill>
                  <a:prstClr val="black"/>
                </a:solidFill>
                <a:latin typeface="Huawei Sans" panose="020C0503030203020204" pitchFamily="34" charset="0"/>
              </a:rPr>
              <a:t>Tie-breaking</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4317209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normAutofit fontScale="90000"/>
          </a:bodyPr>
          <a:lstStyle/>
          <a:p>
            <a:r>
              <a:rPr lang="en-US" altLang="zh-CN" smtClean="0"/>
              <a:t>Tie-breaking of the CSPF Algorithm</a:t>
            </a:r>
            <a:br>
              <a:rPr lang="en-US" altLang="zh-CN" smtClean="0"/>
            </a:br>
            <a:endParaRPr lang="en-US" dirty="0"/>
          </a:p>
        </p:txBody>
      </p:sp>
      <p:sp>
        <p:nvSpPr>
          <p:cNvPr id="33796" name="Rectangle 3"/>
          <p:cNvSpPr>
            <a:spLocks noGrp="1" noChangeArrowheads="1"/>
          </p:cNvSpPr>
          <p:nvPr>
            <p:ph type="body" sz="quarter" idx="10"/>
          </p:nvPr>
        </p:nvSpPr>
        <p:spPr/>
        <p:txBody>
          <a:bodyPr/>
          <a:lstStyle/>
          <a:p>
            <a:r>
              <a:rPr lang="en-US" altLang="zh-CN" sz="1800" smtClean="0"/>
              <a:t>The CSPF algorithm provides only one path for a destination after computation. </a:t>
            </a:r>
            <a:r>
              <a:rPr lang="en-US" sz="1800" smtClean="0"/>
              <a:t>When there are multiple paths that meet the basic conditions, tie-breaking of the CSPF algorithm is required:</a:t>
            </a:r>
          </a:p>
          <a:p>
            <a:pPr lvl="1"/>
            <a:r>
              <a:rPr lang="en-US" sz="1600" smtClean="0"/>
              <a:t>Most-fill: selects the link with the highest ratio of used bandwidth to the maximum reservable bandwidth. This policy enables efficient use of link bandwidth resources.</a:t>
            </a:r>
            <a:endParaRPr lang="en-US" altLang="zh-CN" sz="1600" smtClean="0">
              <a:sym typeface="Huawei Sans" panose="020C0503030203020204" pitchFamily="34" charset="0"/>
            </a:endParaRPr>
          </a:p>
          <a:p>
            <a:pPr lvl="1"/>
            <a:r>
              <a:rPr lang="en-US" sz="1600" smtClean="0"/>
              <a:t>Least-fill: selects the link with the lowest ratio of used bandwidth to the maximum reservable bandwidth. This policy enables even use of link bandwidth resources.</a:t>
            </a:r>
            <a:endParaRPr lang="en-US" sz="1600" smtClean="0">
              <a:sym typeface="Huawei Sans" panose="020C0503030203020204" pitchFamily="34" charset="0"/>
            </a:endParaRPr>
          </a:p>
          <a:p>
            <a:pPr lvl="1"/>
            <a:r>
              <a:rPr lang="en-US" altLang="zh-CN" sz="1600" smtClean="0"/>
              <a:t>Random: selects a link in a way that allows CR-LSPs to be as evenly distributed among links as possible, regardless of the bandwidth.</a:t>
            </a:r>
          </a:p>
          <a:p>
            <a:r>
              <a:rPr lang="en-US" sz="1800" smtClean="0"/>
              <a:t>The most-fill and least-fill modes take effect only when the bandwidth usage difference between two links exceeds 10%. For example, if the bandwidth usage of link A is 50% and the bandwidth usage of link B is 45% (a 5% difference), the most-fill and least-fill modes do not take effect and the random mode is used.</a:t>
            </a:r>
            <a:endParaRPr lang="en-US" altLang="zh-CN" sz="1800" smtClean="0"/>
          </a:p>
          <a:p>
            <a:pPr lvl="2"/>
            <a:endParaRPr lang="en-US" altLang="zh-CN" sz="1400" smtClean="0"/>
          </a:p>
          <a:p>
            <a:pPr lvl="2"/>
            <a:endParaRPr lang="en-US" altLang="zh-CN" sz="1400" dirty="0">
              <a:sym typeface="Huawei Sans" panose="020C0503030203020204" pitchFamily="34" charset="0"/>
            </a:endParaRPr>
          </a:p>
        </p:txBody>
      </p:sp>
    </p:spTree>
    <p:extLst>
      <p:ext uri="{BB962C8B-B14F-4D97-AF65-F5344CB8AC3E}">
        <p14:creationId xmlns:p14="http://schemas.microsoft.com/office/powerpoint/2010/main" val="42135839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r>
              <a:rPr lang="en-US" smtClean="0"/>
              <a:t>Tie-breaking</a:t>
            </a:r>
            <a:endParaRPr lang="en-US" altLang="zh-CN" dirty="0">
              <a:sym typeface="Huawei Sans" panose="020C0503030203020204" pitchFamily="34" charset="0"/>
            </a:endParaRPr>
          </a:p>
        </p:txBody>
      </p:sp>
      <p:sp>
        <p:nvSpPr>
          <p:cNvPr id="40" name="Rectangle 3"/>
          <p:cNvSpPr>
            <a:spLocks noGrp="1" noChangeArrowheads="1"/>
          </p:cNvSpPr>
          <p:nvPr>
            <p:ph type="body" sz="quarter" idx="10"/>
          </p:nvPr>
        </p:nvSpPr>
        <p:spPr/>
        <p:txBody>
          <a:bodyPr/>
          <a:lstStyle/>
          <a:p>
            <a:r>
              <a:rPr lang="en-US" sz="1800" dirty="0" smtClean="0"/>
              <a:t>If the most-fill mode is configured, the paths R1, R4, R5, and R6 are selected.</a:t>
            </a:r>
            <a:endParaRPr lang="en-US" altLang="zh-CN" sz="1800" dirty="0" smtClean="0">
              <a:sym typeface="Huawei Sans" panose="020C0503030203020204" pitchFamily="34" charset="0"/>
            </a:endParaRPr>
          </a:p>
          <a:p>
            <a:r>
              <a:rPr lang="en-US" sz="1800" dirty="0" smtClean="0"/>
              <a:t>If the least-fill mode is configured, paths R1, R2, R3, and R6 are selected.</a:t>
            </a:r>
            <a:endParaRPr lang="en-US" altLang="zh-CN" sz="1800" dirty="0" smtClean="0"/>
          </a:p>
          <a:p>
            <a:r>
              <a:rPr lang="en-US" altLang="zh-CN" sz="1800" dirty="0" smtClean="0"/>
              <a:t>If the random mode is used, links are selected in a way that allows CR-LSPs to be as evenly distributed among links as possible, regardless of the bandwidth.</a:t>
            </a:r>
          </a:p>
          <a:p>
            <a:r>
              <a:rPr lang="en-US" sz="1800" dirty="0" smtClean="0"/>
              <a:t>By default, the random mode is used.</a:t>
            </a:r>
            <a:endParaRPr lang="en-US" altLang="zh-CN" sz="1800" dirty="0">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13902" y="5752572"/>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13902" y="469560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91255" y="4167120"/>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677210" y="4167120"/>
            <a:ext cx="540000" cy="442800"/>
          </a:xfrm>
          <a:prstGeom prst="rect">
            <a:avLst/>
          </a:prstGeom>
        </p:spPr>
      </p:pic>
      <p:cxnSp>
        <p:nvCxnSpPr>
          <p:cNvPr id="22" name="直接连接符 21"/>
          <p:cNvCxnSpPr>
            <a:stCxn id="7" idx="1"/>
            <a:endCxn id="9" idx="3"/>
          </p:cNvCxnSpPr>
          <p:nvPr/>
        </p:nvCxnSpPr>
        <p:spPr bwMode="auto">
          <a:xfrm flipH="1" flipV="1">
            <a:off x="2531255" y="4388520"/>
            <a:ext cx="1982647" cy="5284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 name="直接连接符 24"/>
          <p:cNvCxnSpPr>
            <a:stCxn id="5" idx="1"/>
            <a:endCxn id="9" idx="3"/>
          </p:cNvCxnSpPr>
          <p:nvPr/>
        </p:nvCxnSpPr>
        <p:spPr bwMode="auto">
          <a:xfrm flipH="1" flipV="1">
            <a:off x="2531255" y="4388520"/>
            <a:ext cx="1982647" cy="1585452"/>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41" name="文本框 40"/>
          <p:cNvSpPr txBox="1"/>
          <p:nvPr/>
        </p:nvSpPr>
        <p:spPr>
          <a:xfrm>
            <a:off x="2049707" y="3883543"/>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46" name="文本框 45"/>
          <p:cNvSpPr txBox="1"/>
          <p:nvPr/>
        </p:nvSpPr>
        <p:spPr>
          <a:xfrm>
            <a:off x="4572354" y="4381503"/>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47" name="文本框 46"/>
          <p:cNvSpPr txBox="1"/>
          <p:nvPr/>
        </p:nvSpPr>
        <p:spPr>
          <a:xfrm>
            <a:off x="7078374" y="4344464"/>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19922" y="4695604"/>
            <a:ext cx="540000" cy="442800"/>
          </a:xfrm>
          <a:prstGeom prst="rect">
            <a:avLst/>
          </a:prstGeom>
        </p:spPr>
      </p:pic>
      <p:pic>
        <p:nvPicPr>
          <p:cNvPr id="97" name="图片 9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19922" y="5752572"/>
            <a:ext cx="540000" cy="442800"/>
          </a:xfrm>
          <a:prstGeom prst="rect">
            <a:avLst/>
          </a:prstGeom>
        </p:spPr>
      </p:pic>
      <p:cxnSp>
        <p:nvCxnSpPr>
          <p:cNvPr id="104" name="直接连接符 103"/>
          <p:cNvCxnSpPr>
            <a:stCxn id="96" idx="1"/>
            <a:endCxn id="7" idx="3"/>
          </p:cNvCxnSpPr>
          <p:nvPr/>
        </p:nvCxnSpPr>
        <p:spPr bwMode="auto">
          <a:xfrm flipH="1">
            <a:off x="5053902" y="4917004"/>
            <a:ext cx="196602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8" name="直接连接符 107"/>
          <p:cNvCxnSpPr>
            <a:stCxn id="97" idx="1"/>
            <a:endCxn id="5" idx="3"/>
          </p:cNvCxnSpPr>
          <p:nvPr/>
        </p:nvCxnSpPr>
        <p:spPr bwMode="auto">
          <a:xfrm flipH="1">
            <a:off x="5053902" y="5973972"/>
            <a:ext cx="196602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1" name="直接连接符 110"/>
          <p:cNvCxnSpPr>
            <a:stCxn id="10" idx="1"/>
            <a:endCxn id="96" idx="3"/>
          </p:cNvCxnSpPr>
          <p:nvPr/>
        </p:nvCxnSpPr>
        <p:spPr bwMode="auto">
          <a:xfrm flipH="1">
            <a:off x="7559922" y="4388520"/>
            <a:ext cx="2117288" cy="5284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4" name="直接连接符 113"/>
          <p:cNvCxnSpPr>
            <a:stCxn id="10" idx="1"/>
            <a:endCxn id="97" idx="3"/>
          </p:cNvCxnSpPr>
          <p:nvPr/>
        </p:nvCxnSpPr>
        <p:spPr bwMode="auto">
          <a:xfrm flipH="1">
            <a:off x="7559922" y="4388520"/>
            <a:ext cx="2117288" cy="1585452"/>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17" name="文本框 116"/>
          <p:cNvSpPr txBox="1"/>
          <p:nvPr/>
        </p:nvSpPr>
        <p:spPr>
          <a:xfrm>
            <a:off x="4572353" y="5469878"/>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R4</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18" name="文本框 117"/>
          <p:cNvSpPr txBox="1"/>
          <p:nvPr/>
        </p:nvSpPr>
        <p:spPr>
          <a:xfrm>
            <a:off x="7036549" y="5458540"/>
            <a:ext cx="540001"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R5</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32" name="文本框 131"/>
          <p:cNvSpPr txBox="1"/>
          <p:nvPr/>
        </p:nvSpPr>
        <p:spPr>
          <a:xfrm>
            <a:off x="9731524" y="3883543"/>
            <a:ext cx="540001"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R6</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34" name="Text Box 6"/>
          <p:cNvSpPr txBox="1">
            <a:spLocks noChangeArrowheads="1"/>
          </p:cNvSpPr>
          <p:nvPr/>
        </p:nvSpPr>
        <p:spPr bwMode="auto">
          <a:xfrm>
            <a:off x="7784372" y="3677448"/>
            <a:ext cx="1840247" cy="5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lIns="73025" tIns="36512" rIns="73025" bIns="36512">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fontAlgn="ctr"/>
            <a:r>
              <a:rPr lang="en-US" sz="1600" dirty="0" smtClean="0">
                <a:solidFill>
                  <a:prstClr val="black"/>
                </a:solidFill>
                <a:latin typeface="Huawei Sans" panose="020C0503030203020204" pitchFamily="34" charset="0"/>
              </a:rPr>
              <a:t>{Used bandwidth}</a:t>
            </a:r>
            <a:endParaRPr lang="en-US" sz="1600" dirty="0">
              <a:solidFill>
                <a:prstClr val="black"/>
              </a:solidFill>
              <a:latin typeface="Huawei Sans" panose="020C0503030203020204" pitchFamily="34" charset="0"/>
            </a:endParaRPr>
          </a:p>
        </p:txBody>
      </p:sp>
      <p:sp>
        <p:nvSpPr>
          <p:cNvPr id="139" name="Text Box 27"/>
          <p:cNvSpPr txBox="1">
            <a:spLocks noChangeArrowheads="1"/>
          </p:cNvSpPr>
          <p:nvPr/>
        </p:nvSpPr>
        <p:spPr bwMode="auto">
          <a:xfrm>
            <a:off x="5263123" y="4449831"/>
            <a:ext cx="1197033" cy="3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lIns="73025" tIns="36512" rIns="73025" bIns="36512">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fontAlgn="ctr"/>
            <a:r>
              <a:rPr lang="en-US" sz="1600" dirty="0" smtClean="0">
                <a:solidFill>
                  <a:prstClr val="black"/>
                </a:solidFill>
                <a:latin typeface="Huawei Sans" panose="020C0503030203020204" pitchFamily="34" charset="0"/>
              </a:rPr>
              <a:t>{100 M}</a:t>
            </a:r>
            <a:endParaRPr lang="en-US" sz="1600" dirty="0">
              <a:solidFill>
                <a:prstClr val="black"/>
              </a:solidFill>
              <a:latin typeface="Huawei Sans" panose="020C0503030203020204" pitchFamily="34" charset="0"/>
            </a:endParaRPr>
          </a:p>
        </p:txBody>
      </p:sp>
      <p:sp>
        <p:nvSpPr>
          <p:cNvPr id="140" name="Text Box 27"/>
          <p:cNvSpPr txBox="1">
            <a:spLocks noChangeArrowheads="1"/>
          </p:cNvSpPr>
          <p:nvPr/>
        </p:nvSpPr>
        <p:spPr bwMode="auto">
          <a:xfrm>
            <a:off x="5260404" y="5608918"/>
            <a:ext cx="1197033" cy="3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lIns="73025" tIns="36512" rIns="73025" bIns="36512">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fontAlgn="ctr"/>
            <a:r>
              <a:rPr lang="en-US" sz="1600" dirty="0" smtClean="0">
                <a:solidFill>
                  <a:prstClr val="black"/>
                </a:solidFill>
                <a:latin typeface="Huawei Sans" panose="020C0503030203020204" pitchFamily="34" charset="0"/>
              </a:rPr>
              <a:t>{300 M}</a:t>
            </a:r>
            <a:endParaRPr lang="en-US" sz="1600" dirty="0">
              <a:solidFill>
                <a:prstClr val="black"/>
              </a:solidFill>
              <a:latin typeface="Huawei Sans" panose="020C0503030203020204" pitchFamily="34" charset="0"/>
            </a:endParaRPr>
          </a:p>
        </p:txBody>
      </p:sp>
      <p:sp>
        <p:nvSpPr>
          <p:cNvPr id="51" name="Text Box 27"/>
          <p:cNvSpPr txBox="1">
            <a:spLocks noChangeArrowheads="1"/>
          </p:cNvSpPr>
          <p:nvPr/>
        </p:nvSpPr>
        <p:spPr bwMode="auto">
          <a:xfrm>
            <a:off x="5263123" y="4225091"/>
            <a:ext cx="1197033" cy="3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lIns="73025" tIns="36512" rIns="73025" bIns="36512">
            <a:noAutofit/>
          </a:bodyPr>
          <a:lstStyle>
            <a:defPPr>
              <a:defRPr lang="en-US"/>
            </a:defPPr>
            <a:lvl1pPr algn="r" eaLnBrk="0" fontAlgn="base" hangingPunct="0">
              <a:defRPr sz="1600">
                <a:solidFill>
                  <a:srgbClr val="C7000B"/>
                </a:solidFill>
                <a:latin typeface="Arial" panose="020C0503030203020204" pitchFamily="34" charset="0"/>
                <a:ea typeface="方正兰亭黑简体" panose="02000000000000000000" pitchFamily="2" charset="-122"/>
                <a:cs typeface="Courier New" panose="02070309020205020404" pitchFamily="49" charset="0"/>
              </a:defRPr>
            </a:lvl1pPr>
            <a:lvl2pPr marL="742950" indent="-285750" eaLnBrk="0" hangingPunct="0">
              <a:defRPr>
                <a:latin typeface="Arial" panose="020B0604020202020204" pitchFamily="34" charset="0"/>
                <a:ea typeface="华文细黑" panose="02010600040101010101" pitchFamily="2" charset="-122"/>
              </a:defRPr>
            </a:lvl2pPr>
            <a:lvl3pPr marL="1143000" indent="-228600" eaLnBrk="0" hangingPunct="0">
              <a:defRPr>
                <a:latin typeface="Arial" panose="020B0604020202020204" pitchFamily="34" charset="0"/>
                <a:ea typeface="华文细黑" panose="02010600040101010101" pitchFamily="2" charset="-122"/>
              </a:defRPr>
            </a:lvl3pPr>
            <a:lvl4pPr marL="1600200" indent="-228600" eaLnBrk="0" hangingPunct="0">
              <a:defRPr>
                <a:latin typeface="Arial" panose="020B0604020202020204" pitchFamily="34" charset="0"/>
                <a:ea typeface="华文细黑" panose="02010600040101010101" pitchFamily="2" charset="-122"/>
              </a:defRPr>
            </a:lvl4pPr>
            <a:lvl5pPr marL="2057400" indent="-228600" eaLnBrk="0" hangingPunct="0">
              <a:defRPr>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fontAlgn="ctr"/>
            <a:r>
              <a:rPr lang="en-US" dirty="0" smtClean="0">
                <a:latin typeface="Huawei Sans" panose="020C0503030203020204" pitchFamily="34" charset="0"/>
              </a:rPr>
              <a:t>(200 M) </a:t>
            </a:r>
            <a:endParaRPr lang="en-US" altLang="zh-CN" dirty="0">
              <a:latin typeface="Huawei Sans" panose="020C0503030203020204" pitchFamily="34" charset="0"/>
              <a:sym typeface="Huawei Sans" panose="020C0503030203020204" pitchFamily="34" charset="0"/>
            </a:endParaRPr>
          </a:p>
        </p:txBody>
      </p:sp>
      <p:sp>
        <p:nvSpPr>
          <p:cNvPr id="52" name="Text Box 27"/>
          <p:cNvSpPr txBox="1">
            <a:spLocks noChangeArrowheads="1"/>
          </p:cNvSpPr>
          <p:nvPr/>
        </p:nvSpPr>
        <p:spPr bwMode="auto">
          <a:xfrm>
            <a:off x="5263123" y="5395199"/>
            <a:ext cx="1197033" cy="3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lIns="73025" tIns="36512" rIns="73025" bIns="36512">
            <a:noAutofit/>
          </a:bodyPr>
          <a:lstStyle>
            <a:defPPr>
              <a:defRPr lang="en-US"/>
            </a:defPPr>
            <a:lvl1pPr algn="r" eaLnBrk="0" fontAlgn="base" hangingPunct="0">
              <a:defRPr sz="1600">
                <a:solidFill>
                  <a:srgbClr val="C7000B"/>
                </a:solidFill>
                <a:latin typeface="Arial" panose="020C0503030203020204" pitchFamily="34" charset="0"/>
                <a:ea typeface="方正兰亭黑简体" panose="02000000000000000000" pitchFamily="2" charset="-122"/>
                <a:cs typeface="Courier New" panose="02070309020205020404" pitchFamily="49" charset="0"/>
              </a:defRPr>
            </a:lvl1pPr>
            <a:lvl2pPr marL="742950" indent="-285750" eaLnBrk="0" hangingPunct="0">
              <a:defRPr>
                <a:latin typeface="Arial" panose="020B0604020202020204" pitchFamily="34" charset="0"/>
                <a:ea typeface="华文细黑" panose="02010600040101010101" pitchFamily="2" charset="-122"/>
              </a:defRPr>
            </a:lvl2pPr>
            <a:lvl3pPr marL="1143000" indent="-228600" eaLnBrk="0" hangingPunct="0">
              <a:defRPr>
                <a:latin typeface="Arial" panose="020B0604020202020204" pitchFamily="34" charset="0"/>
                <a:ea typeface="华文细黑" panose="02010600040101010101" pitchFamily="2" charset="-122"/>
              </a:defRPr>
            </a:lvl3pPr>
            <a:lvl4pPr marL="1600200" indent="-228600" eaLnBrk="0" hangingPunct="0">
              <a:defRPr>
                <a:latin typeface="Arial" panose="020B0604020202020204" pitchFamily="34" charset="0"/>
                <a:ea typeface="华文细黑" panose="02010600040101010101" pitchFamily="2" charset="-122"/>
              </a:defRPr>
            </a:lvl4pPr>
            <a:lvl5pPr marL="2057400" indent="-228600" eaLnBrk="0" hangingPunct="0">
              <a:defRPr>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fontAlgn="ctr"/>
            <a:r>
              <a:rPr lang="en-US" dirty="0" smtClean="0">
                <a:latin typeface="Huawei Sans" panose="020C0503030203020204" pitchFamily="34" charset="0"/>
              </a:rPr>
              <a:t>(400 M) </a:t>
            </a:r>
            <a:endParaRPr lang="en-US" altLang="zh-CN" dirty="0">
              <a:latin typeface="Huawei Sans" panose="020C0503030203020204" pitchFamily="34" charset="0"/>
              <a:sym typeface="Huawei Sans" panose="020C0503030203020204" pitchFamily="34" charset="0"/>
            </a:endParaRPr>
          </a:p>
        </p:txBody>
      </p:sp>
      <p:sp>
        <p:nvSpPr>
          <p:cNvPr id="53" name="Text Box 27"/>
          <p:cNvSpPr txBox="1">
            <a:spLocks noChangeArrowheads="1"/>
          </p:cNvSpPr>
          <p:nvPr/>
        </p:nvSpPr>
        <p:spPr bwMode="auto">
          <a:xfrm>
            <a:off x="6826114" y="3354719"/>
            <a:ext cx="3672733" cy="81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lIns="73025" tIns="36512" rIns="73025" bIns="36512">
            <a:noAutofit/>
          </a:bodyPr>
          <a:lstStyle>
            <a:defPPr>
              <a:defRPr lang="en-US"/>
            </a:defPPr>
            <a:lvl1pPr algn="r" eaLnBrk="0" fontAlgn="base" hangingPunct="0">
              <a:defRPr sz="1600">
                <a:solidFill>
                  <a:srgbClr val="C7000B"/>
                </a:solidFill>
                <a:latin typeface="Arial" panose="020C0503030203020204" pitchFamily="34" charset="0"/>
                <a:ea typeface="方正兰亭黑简体" panose="02000000000000000000" pitchFamily="2" charset="-122"/>
                <a:cs typeface="Courier New" panose="02070309020205020404" pitchFamily="49" charset="0"/>
              </a:defRPr>
            </a:lvl1pPr>
            <a:lvl2pPr marL="742950" indent="-285750" eaLnBrk="0" hangingPunct="0">
              <a:defRPr>
                <a:latin typeface="Arial" panose="020B0604020202020204" pitchFamily="34" charset="0"/>
                <a:ea typeface="华文细黑" panose="02010600040101010101" pitchFamily="2" charset="-122"/>
              </a:defRPr>
            </a:lvl2pPr>
            <a:lvl3pPr marL="1143000" indent="-228600" eaLnBrk="0" hangingPunct="0">
              <a:defRPr>
                <a:latin typeface="Arial" panose="020B0604020202020204" pitchFamily="34" charset="0"/>
                <a:ea typeface="华文细黑" panose="02010600040101010101" pitchFamily="2" charset="-122"/>
              </a:defRPr>
            </a:lvl3pPr>
            <a:lvl4pPr marL="1600200" indent="-228600" eaLnBrk="0" hangingPunct="0">
              <a:defRPr>
                <a:latin typeface="Arial" panose="020B0604020202020204" pitchFamily="34" charset="0"/>
                <a:ea typeface="华文细黑" panose="02010600040101010101" pitchFamily="2" charset="-122"/>
              </a:defRPr>
            </a:lvl4pPr>
            <a:lvl5pPr marL="2057400" indent="-228600" eaLnBrk="0" hangingPunct="0">
              <a:defRPr>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fontAlgn="ctr"/>
            <a:r>
              <a:rPr lang="en-US" dirty="0" smtClean="0">
                <a:latin typeface="Huawei Sans" panose="020C0503030203020204" pitchFamily="34" charset="0"/>
              </a:rPr>
              <a:t>(Maximum </a:t>
            </a:r>
            <a:r>
              <a:rPr lang="en-US" dirty="0" err="1" smtClean="0">
                <a:latin typeface="Huawei Sans" panose="020C0503030203020204" pitchFamily="34" charset="0"/>
              </a:rPr>
              <a:t>reservable</a:t>
            </a:r>
            <a:r>
              <a:rPr lang="en-US" dirty="0" smtClean="0">
                <a:latin typeface="Huawei Sans" panose="020C0503030203020204" pitchFamily="34" charset="0"/>
              </a:rPr>
              <a:t> bandwidth)</a:t>
            </a:r>
            <a:endParaRPr lang="en-US" altLang="zh-CN" dirty="0">
              <a:latin typeface="Huawei Sans" panose="020C0503030203020204" pitchFamily="34" charset="0"/>
              <a:sym typeface="Huawei Sans" panose="020C0503030203020204" pitchFamily="34" charset="0"/>
            </a:endParaRPr>
          </a:p>
        </p:txBody>
      </p:sp>
      <p:sp>
        <p:nvSpPr>
          <p:cNvPr id="63" name="Text Box 27"/>
          <p:cNvSpPr txBox="1">
            <a:spLocks noChangeArrowheads="1"/>
          </p:cNvSpPr>
          <p:nvPr/>
        </p:nvSpPr>
        <p:spPr bwMode="auto">
          <a:xfrm>
            <a:off x="3009604" y="4314225"/>
            <a:ext cx="1197033" cy="3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lIns="73025" tIns="36512" rIns="73025" bIns="36512">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r" fontAlgn="ctr"/>
            <a:r>
              <a:rPr lang="en-US" sz="1600" dirty="0" smtClean="0">
                <a:solidFill>
                  <a:srgbClr val="C7000B"/>
                </a:solidFill>
                <a:latin typeface="Huawei Sans" panose="020C0503030203020204" pitchFamily="34" charset="0"/>
              </a:rPr>
              <a:t>(200 M) </a:t>
            </a:r>
            <a:endParaRPr lang="en-US" altLang="zh-CN" sz="1600" dirty="0">
              <a:solidFill>
                <a:srgbClr val="C7000B"/>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4" name="Text Box 27"/>
          <p:cNvSpPr txBox="1">
            <a:spLocks noChangeArrowheads="1"/>
          </p:cNvSpPr>
          <p:nvPr/>
        </p:nvSpPr>
        <p:spPr bwMode="auto">
          <a:xfrm>
            <a:off x="2460486" y="5158181"/>
            <a:ext cx="1197033" cy="3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lIns="73025" tIns="36512" rIns="73025" bIns="36512">
            <a:noAutofit/>
          </a:bodyPr>
          <a:lstStyle>
            <a:defPPr>
              <a:defRPr lang="en-US"/>
            </a:defPPr>
            <a:lvl1pPr algn="r" eaLnBrk="0" fontAlgn="base" hangingPunct="0">
              <a:defRPr sz="1600">
                <a:solidFill>
                  <a:srgbClr val="C7000B"/>
                </a:solidFill>
                <a:latin typeface="Arial" panose="020C0503030203020204" pitchFamily="34" charset="0"/>
                <a:ea typeface="方正兰亭黑简体" panose="02000000000000000000" pitchFamily="2" charset="-122"/>
                <a:cs typeface="Courier New" panose="02070309020205020404" pitchFamily="49" charset="0"/>
              </a:defRPr>
            </a:lvl1pPr>
            <a:lvl2pPr marL="742950" indent="-285750" eaLnBrk="0" hangingPunct="0">
              <a:defRPr>
                <a:latin typeface="Arial" panose="020B0604020202020204" pitchFamily="34" charset="0"/>
                <a:ea typeface="华文细黑" panose="02010600040101010101" pitchFamily="2" charset="-122"/>
              </a:defRPr>
            </a:lvl2pPr>
            <a:lvl3pPr marL="1143000" indent="-228600" eaLnBrk="0" hangingPunct="0">
              <a:defRPr>
                <a:latin typeface="Arial" panose="020B0604020202020204" pitchFamily="34" charset="0"/>
                <a:ea typeface="华文细黑" panose="02010600040101010101" pitchFamily="2" charset="-122"/>
              </a:defRPr>
            </a:lvl3pPr>
            <a:lvl4pPr marL="1600200" indent="-228600" eaLnBrk="0" hangingPunct="0">
              <a:defRPr>
                <a:latin typeface="Arial" panose="020B0604020202020204" pitchFamily="34" charset="0"/>
                <a:ea typeface="华文细黑" panose="02010600040101010101" pitchFamily="2" charset="-122"/>
              </a:defRPr>
            </a:lvl4pPr>
            <a:lvl5pPr marL="2057400" indent="-228600" eaLnBrk="0" hangingPunct="0">
              <a:defRPr>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fontAlgn="ctr"/>
            <a:r>
              <a:rPr lang="en-US" dirty="0" smtClean="0">
                <a:latin typeface="Huawei Sans" panose="020C0503030203020204" pitchFamily="34" charset="0"/>
              </a:rPr>
              <a:t>(400 M) </a:t>
            </a:r>
            <a:endParaRPr lang="en-US" altLang="zh-CN" dirty="0">
              <a:latin typeface="Huawei Sans" panose="020C0503030203020204" pitchFamily="34" charset="0"/>
              <a:sym typeface="Huawei Sans" panose="020C0503030203020204" pitchFamily="34" charset="0"/>
            </a:endParaRPr>
          </a:p>
        </p:txBody>
      </p:sp>
      <p:sp>
        <p:nvSpPr>
          <p:cNvPr id="65" name="Text Box 27"/>
          <p:cNvSpPr txBox="1">
            <a:spLocks noChangeArrowheads="1"/>
          </p:cNvSpPr>
          <p:nvPr/>
        </p:nvSpPr>
        <p:spPr bwMode="auto">
          <a:xfrm>
            <a:off x="7530141" y="4388520"/>
            <a:ext cx="1197033" cy="3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lIns="73025" tIns="36512" rIns="73025" bIns="36512">
            <a:noAutofit/>
          </a:bodyPr>
          <a:lstStyle>
            <a:defPPr>
              <a:defRPr lang="en-US"/>
            </a:defPPr>
            <a:lvl1pPr algn="r" eaLnBrk="0" fontAlgn="base" hangingPunct="0">
              <a:defRPr sz="1600">
                <a:solidFill>
                  <a:srgbClr val="C7000B"/>
                </a:solidFill>
                <a:latin typeface="Arial" panose="020C0503030203020204" pitchFamily="34" charset="0"/>
                <a:ea typeface="方正兰亭黑简体" panose="02000000000000000000" pitchFamily="2" charset="-122"/>
                <a:cs typeface="Courier New" panose="02070309020205020404" pitchFamily="49" charset="0"/>
              </a:defRPr>
            </a:lvl1pPr>
            <a:lvl2pPr marL="742950" indent="-285750" eaLnBrk="0" hangingPunct="0">
              <a:defRPr>
                <a:latin typeface="Arial" panose="020B0604020202020204" pitchFamily="34" charset="0"/>
                <a:ea typeface="华文细黑" panose="02010600040101010101" pitchFamily="2" charset="-122"/>
              </a:defRPr>
            </a:lvl2pPr>
            <a:lvl3pPr marL="1143000" indent="-228600" eaLnBrk="0" hangingPunct="0">
              <a:defRPr>
                <a:latin typeface="Arial" panose="020B0604020202020204" pitchFamily="34" charset="0"/>
                <a:ea typeface="华文细黑" panose="02010600040101010101" pitchFamily="2" charset="-122"/>
              </a:defRPr>
            </a:lvl3pPr>
            <a:lvl4pPr marL="1600200" indent="-228600" eaLnBrk="0" hangingPunct="0">
              <a:defRPr>
                <a:latin typeface="Arial" panose="020B0604020202020204" pitchFamily="34" charset="0"/>
                <a:ea typeface="华文细黑" panose="02010600040101010101" pitchFamily="2" charset="-122"/>
              </a:defRPr>
            </a:lvl4pPr>
            <a:lvl5pPr marL="2057400" indent="-228600" eaLnBrk="0" hangingPunct="0">
              <a:defRPr>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fontAlgn="ctr"/>
            <a:r>
              <a:rPr lang="en-US" dirty="0" smtClean="0">
                <a:latin typeface="Huawei Sans" panose="020C0503030203020204" pitchFamily="34" charset="0"/>
              </a:rPr>
              <a:t>(200 M) </a:t>
            </a:r>
            <a:endParaRPr lang="en-US" altLang="zh-CN" dirty="0">
              <a:latin typeface="Huawei Sans" panose="020C0503030203020204" pitchFamily="34" charset="0"/>
              <a:sym typeface="Huawei Sans" panose="020C0503030203020204" pitchFamily="34" charset="0"/>
            </a:endParaRPr>
          </a:p>
        </p:txBody>
      </p:sp>
      <p:sp>
        <p:nvSpPr>
          <p:cNvPr id="66" name="Text Box 27"/>
          <p:cNvSpPr txBox="1">
            <a:spLocks noChangeArrowheads="1"/>
          </p:cNvSpPr>
          <p:nvPr/>
        </p:nvSpPr>
        <p:spPr bwMode="auto">
          <a:xfrm>
            <a:off x="8354961" y="5158181"/>
            <a:ext cx="1197033" cy="3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lIns="73025" tIns="36512" rIns="73025" bIns="36512">
            <a:noAutofit/>
          </a:bodyPr>
          <a:lstStyle>
            <a:defPPr>
              <a:defRPr lang="en-US"/>
            </a:defPPr>
            <a:lvl1pPr algn="r" eaLnBrk="0" fontAlgn="base" hangingPunct="0">
              <a:defRPr sz="1600">
                <a:solidFill>
                  <a:srgbClr val="C7000B"/>
                </a:solidFill>
                <a:latin typeface="Arial" panose="020C0503030203020204" pitchFamily="34" charset="0"/>
                <a:ea typeface="方正兰亭黑简体" panose="02000000000000000000" pitchFamily="2" charset="-122"/>
                <a:cs typeface="Courier New" panose="02070309020205020404" pitchFamily="49" charset="0"/>
              </a:defRPr>
            </a:lvl1pPr>
            <a:lvl2pPr marL="742950" indent="-285750" eaLnBrk="0" hangingPunct="0">
              <a:defRPr>
                <a:latin typeface="Arial" panose="020B0604020202020204" pitchFamily="34" charset="0"/>
                <a:ea typeface="华文细黑" panose="02010600040101010101" pitchFamily="2" charset="-122"/>
              </a:defRPr>
            </a:lvl2pPr>
            <a:lvl3pPr marL="1143000" indent="-228600" eaLnBrk="0" hangingPunct="0">
              <a:defRPr>
                <a:latin typeface="Arial" panose="020B0604020202020204" pitchFamily="34" charset="0"/>
                <a:ea typeface="华文细黑" panose="02010600040101010101" pitchFamily="2" charset="-122"/>
              </a:defRPr>
            </a:lvl3pPr>
            <a:lvl4pPr marL="1600200" indent="-228600" eaLnBrk="0" hangingPunct="0">
              <a:defRPr>
                <a:latin typeface="Arial" panose="020B0604020202020204" pitchFamily="34" charset="0"/>
                <a:ea typeface="华文细黑" panose="02010600040101010101" pitchFamily="2" charset="-122"/>
              </a:defRPr>
            </a:lvl4pPr>
            <a:lvl5pPr marL="2057400" indent="-228600" eaLnBrk="0" hangingPunct="0">
              <a:defRPr>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fontAlgn="ctr"/>
            <a:r>
              <a:rPr lang="en-US" dirty="0" smtClean="0">
                <a:latin typeface="Huawei Sans" panose="020C0503030203020204" pitchFamily="34" charset="0"/>
              </a:rPr>
              <a:t>(400 M) </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757665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p:txBody>
          <a:bodyPr/>
          <a:lstStyle/>
          <a:p>
            <a:r>
              <a:rPr lang="en-US" smtClean="0"/>
              <a:t>Path Selection</a:t>
            </a:r>
            <a:endParaRPr lang="en-US" dirty="0"/>
          </a:p>
        </p:txBody>
      </p:sp>
      <p:sp>
        <p:nvSpPr>
          <p:cNvPr id="41988" name="Rectangle 3"/>
          <p:cNvSpPr>
            <a:spLocks noGrp="1" noChangeArrowheads="1"/>
          </p:cNvSpPr>
          <p:nvPr>
            <p:ph type="body" sz="quarter" idx="10"/>
          </p:nvPr>
        </p:nvSpPr>
        <p:spPr/>
        <p:txBody>
          <a:bodyPr/>
          <a:lstStyle/>
          <a:p>
            <a:r>
              <a:rPr lang="en-US" sz="1800" dirty="0" smtClean="0"/>
              <a:t>When a CR-LSP is set up, you can manually specify the nodes that the CR-LSP must traverse or bypass. These nodes constitute an explicit path in MPLS TE. Therefore, the explicit path can also be used to control path selection in addition to the CSPF algorithm.</a:t>
            </a:r>
            <a:endParaRPr lang="en-US" altLang="zh-CN" sz="1800" dirty="0" smtClean="0">
              <a:sym typeface="Huawei Sans" panose="020C0503030203020204" pitchFamily="34" charset="0"/>
            </a:endParaRPr>
          </a:p>
          <a:p>
            <a:r>
              <a:rPr lang="en-US" altLang="zh-CN" sz="1800" dirty="0" smtClean="0"/>
              <a:t>One of the greatest charm of MPLS TE lies in its support for explicit paths. You can define the path of a CR-LSP according to the actual requirements to improve operability and manageability.</a:t>
            </a:r>
          </a:p>
          <a:p>
            <a:r>
              <a:rPr lang="en-US" sz="1800" dirty="0" smtClean="0"/>
              <a:t>An </a:t>
            </a:r>
            <a:r>
              <a:rPr lang="en-US" altLang="zh-CN" sz="1800" dirty="0" smtClean="0"/>
              <a:t>explicit path consists of a series of nodes. Two adjacent nodes on an explicit path are connected in either of the following modes:</a:t>
            </a:r>
          </a:p>
          <a:p>
            <a:pPr lvl="1"/>
            <a:r>
              <a:rPr lang="en-US" sz="1600" dirty="0" smtClean="0"/>
              <a:t>Strict: </a:t>
            </a:r>
            <a:r>
              <a:rPr lang="en-US" altLang="zh-CN" sz="1600" dirty="0" smtClean="0"/>
              <a:t>The two nodes are directly connected</a:t>
            </a:r>
            <a:r>
              <a:rPr lang="en-US" sz="1600" dirty="0" smtClean="0"/>
              <a:t>.</a:t>
            </a:r>
            <a:endParaRPr lang="en-US" altLang="zh-CN" sz="1600" dirty="0" smtClean="0">
              <a:sym typeface="Huawei Sans" panose="020C0503030203020204" pitchFamily="34" charset="0"/>
            </a:endParaRPr>
          </a:p>
          <a:p>
            <a:pPr lvl="1"/>
            <a:r>
              <a:rPr lang="en-US" sz="1600" dirty="0" smtClean="0"/>
              <a:t>Loose: </a:t>
            </a:r>
            <a:r>
              <a:rPr lang="en-US" altLang="zh-CN" sz="1600" dirty="0" smtClean="0"/>
              <a:t>Other routers can exist between the two nodes.</a:t>
            </a:r>
          </a:p>
          <a:p>
            <a:r>
              <a:rPr lang="en-US" sz="1800" dirty="0" smtClean="0"/>
              <a:t>You can run the include or exclude command to configure a CR-LSP to traverse or bypass a node.</a:t>
            </a:r>
            <a:endParaRPr lang="en-US" sz="1800" dirty="0"/>
          </a:p>
        </p:txBody>
      </p:sp>
    </p:spTree>
    <p:extLst>
      <p:ext uri="{BB962C8B-B14F-4D97-AF65-F5344CB8AC3E}">
        <p14:creationId xmlns:p14="http://schemas.microsoft.com/office/powerpoint/2010/main" val="16681502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r>
              <a:rPr lang="en-US" dirty="0" smtClean="0"/>
              <a:t>Path Selection - Strict Explicit Path</a:t>
            </a:r>
            <a:endParaRPr lang="en-US" dirty="0"/>
          </a:p>
        </p:txBody>
      </p:sp>
      <p:sp>
        <p:nvSpPr>
          <p:cNvPr id="43012" name="Rectangle 3"/>
          <p:cNvSpPr>
            <a:spLocks noGrp="1" noChangeArrowheads="1"/>
          </p:cNvSpPr>
          <p:nvPr>
            <p:ph type="body" sz="quarter" idx="10"/>
          </p:nvPr>
        </p:nvSpPr>
        <p:spPr/>
        <p:txBody>
          <a:bodyPr/>
          <a:lstStyle/>
          <a:p>
            <a:r>
              <a:rPr lang="en-US" sz="2000" smtClean="0"/>
              <a:t>A strict explicit path means that a hop is directly connected to its next hop.</a:t>
            </a:r>
          </a:p>
          <a:p>
            <a:r>
              <a:rPr lang="en-US" sz="2000" smtClean="0"/>
              <a:t>A strict explicit path precisely controls the path of a CR-LSP.</a:t>
            </a:r>
            <a:endParaRPr lang="en-US" sz="2000"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4510" y="3485394"/>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61958" y="4345723"/>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95363" y="3485394"/>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08597" y="348539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61958" y="2583334"/>
            <a:ext cx="540000" cy="442800"/>
          </a:xfrm>
          <a:prstGeom prst="rect">
            <a:avLst/>
          </a:prstGeom>
        </p:spPr>
      </p:pic>
      <p:cxnSp>
        <p:nvCxnSpPr>
          <p:cNvPr id="10" name="直接连接符 9"/>
          <p:cNvCxnSpPr>
            <a:stCxn id="8" idx="1"/>
            <a:endCxn id="5" idx="3"/>
          </p:cNvCxnSpPr>
          <p:nvPr/>
        </p:nvCxnSpPr>
        <p:spPr bwMode="auto">
          <a:xfrm flipH="1">
            <a:off x="1484510" y="3706794"/>
            <a:ext cx="162408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 name="直接连接符 12"/>
          <p:cNvCxnSpPr>
            <a:stCxn id="9" idx="1"/>
            <a:endCxn id="8" idx="0"/>
          </p:cNvCxnSpPr>
          <p:nvPr/>
        </p:nvCxnSpPr>
        <p:spPr bwMode="auto">
          <a:xfrm flipH="1">
            <a:off x="3378597" y="2804734"/>
            <a:ext cx="1883361" cy="68066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15"/>
          <p:cNvCxnSpPr>
            <a:stCxn id="7" idx="0"/>
            <a:endCxn id="9" idx="3"/>
          </p:cNvCxnSpPr>
          <p:nvPr/>
        </p:nvCxnSpPr>
        <p:spPr bwMode="auto">
          <a:xfrm flipH="1" flipV="1">
            <a:off x="5801958" y="2804734"/>
            <a:ext cx="1863405" cy="68066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0" name="直接连接符 19"/>
          <p:cNvCxnSpPr>
            <a:stCxn id="6" idx="1"/>
            <a:endCxn id="8" idx="2"/>
          </p:cNvCxnSpPr>
          <p:nvPr/>
        </p:nvCxnSpPr>
        <p:spPr bwMode="auto">
          <a:xfrm flipH="1" flipV="1">
            <a:off x="3378597" y="3928194"/>
            <a:ext cx="1883361" cy="63892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8" name="直接连接符 27"/>
          <p:cNvCxnSpPr>
            <a:stCxn id="7" idx="2"/>
            <a:endCxn id="6" idx="3"/>
          </p:cNvCxnSpPr>
          <p:nvPr/>
        </p:nvCxnSpPr>
        <p:spPr bwMode="auto">
          <a:xfrm flipH="1">
            <a:off x="5801958" y="3928194"/>
            <a:ext cx="1863405" cy="638929"/>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1" name="文本框 30"/>
          <p:cNvSpPr txBox="1"/>
          <p:nvPr/>
        </p:nvSpPr>
        <p:spPr>
          <a:xfrm>
            <a:off x="1011268" y="3180437"/>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2" name="文本框 31"/>
          <p:cNvSpPr txBox="1"/>
          <p:nvPr/>
        </p:nvSpPr>
        <p:spPr>
          <a:xfrm>
            <a:off x="3057431" y="3163875"/>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3" name="文本框 32"/>
          <p:cNvSpPr txBox="1"/>
          <p:nvPr/>
        </p:nvSpPr>
        <p:spPr>
          <a:xfrm>
            <a:off x="5337503" y="4042644"/>
            <a:ext cx="423095" cy="319388"/>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R4</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4" name="文本框 33"/>
          <p:cNvSpPr txBox="1"/>
          <p:nvPr/>
        </p:nvSpPr>
        <p:spPr>
          <a:xfrm>
            <a:off x="5320410" y="2277530"/>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5" name="文本框 34"/>
          <p:cNvSpPr txBox="1"/>
          <p:nvPr/>
        </p:nvSpPr>
        <p:spPr>
          <a:xfrm>
            <a:off x="7625106" y="3156547"/>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R5</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36" name="直接箭头连接符 35"/>
          <p:cNvCxnSpPr>
            <a:cxnSpLocks/>
          </p:cNvCxnSpPr>
          <p:nvPr/>
        </p:nvCxnSpPr>
        <p:spPr bwMode="auto">
          <a:xfrm flipV="1">
            <a:off x="1740764" y="3577269"/>
            <a:ext cx="972000" cy="358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a:cxnSpLocks/>
          </p:cNvCxnSpPr>
          <p:nvPr/>
        </p:nvCxnSpPr>
        <p:spPr bwMode="auto">
          <a:xfrm flipV="1">
            <a:off x="6977106" y="2282066"/>
            <a:ext cx="648000" cy="358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7708644" y="2112789"/>
            <a:ext cx="825756" cy="584775"/>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Strict</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64" name="Right Arrow 157"/>
          <p:cNvSpPr/>
          <p:nvPr/>
        </p:nvSpPr>
        <p:spPr>
          <a:xfrm>
            <a:off x="8697142" y="3270079"/>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56" name="矩形 55"/>
          <p:cNvSpPr/>
          <p:nvPr/>
        </p:nvSpPr>
        <p:spPr>
          <a:xfrm>
            <a:off x="9976861" y="2837513"/>
            <a:ext cx="1221970" cy="12197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smtClean="0">
                <a:solidFill>
                  <a:prstClr val="black"/>
                </a:solidFill>
                <a:latin typeface="Huawei Sans" panose="020C0503030203020204" pitchFamily="34" charset="0"/>
              </a:rPr>
              <a:t>ERO</a:t>
            </a:r>
          </a:p>
          <a:p>
            <a:pPr fontAlgn="ctr"/>
            <a:r>
              <a:rPr lang="en-US" dirty="0" smtClean="0">
                <a:solidFill>
                  <a:prstClr val="black"/>
                </a:solidFill>
                <a:latin typeface="Huawei Sans" panose="020C0503030203020204" pitchFamily="34" charset="0"/>
              </a:rPr>
              <a:t>R2 strict</a:t>
            </a:r>
            <a:endParaRPr lang="en-US" altLang="zh-CN" dirty="0" smtClean="0">
              <a:solidFill>
                <a:prstClr val="black"/>
              </a:solidFill>
              <a:latin typeface="Huawei Sans" panose="020C0503030203020204" pitchFamily="34" charset="0"/>
            </a:endParaRPr>
          </a:p>
          <a:p>
            <a:pPr fontAlgn="ctr"/>
            <a:r>
              <a:rPr lang="en-US" dirty="0" smtClean="0">
                <a:solidFill>
                  <a:prstClr val="black"/>
                </a:solidFill>
                <a:latin typeface="Huawei Sans" panose="020C0503030203020204" pitchFamily="34" charset="0"/>
              </a:rPr>
              <a:t>R3 strict</a:t>
            </a:r>
          </a:p>
          <a:p>
            <a:pPr fontAlgn="ctr"/>
            <a:r>
              <a:rPr lang="en-US" dirty="0" smtClean="0">
                <a:solidFill>
                  <a:prstClr val="black"/>
                </a:solidFill>
                <a:latin typeface="Huawei Sans" panose="020C0503030203020204" pitchFamily="34" charset="0"/>
              </a:rPr>
              <a:t>R5 strict</a:t>
            </a:r>
            <a:endParaRPr lang="en-US" altLang="zh-CN" dirty="0">
              <a:solidFill>
                <a:prstClr val="black"/>
              </a:solidFill>
              <a:latin typeface="Huawei Sans" panose="020C0503030203020204" pitchFamily="34" charset="0"/>
            </a:endParaRPr>
          </a:p>
        </p:txBody>
      </p:sp>
      <p:sp>
        <p:nvSpPr>
          <p:cNvPr id="66" name="AutoShape 17"/>
          <p:cNvSpPr>
            <a:spLocks noChangeArrowheads="1"/>
          </p:cNvSpPr>
          <p:nvPr/>
        </p:nvSpPr>
        <p:spPr bwMode="auto">
          <a:xfrm>
            <a:off x="3495437" y="5061577"/>
            <a:ext cx="5280996" cy="984885"/>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600" dirty="0" smtClean="0">
                <a:solidFill>
                  <a:prstClr val="black"/>
                </a:solidFill>
                <a:latin typeface="Huawei Sans" panose="020C0503030203020204" pitchFamily="34" charset="0"/>
              </a:rPr>
              <a:t>[R1] explicit-path p1</a:t>
            </a:r>
            <a:endParaRPr lang="en-US" altLang="en-US" sz="1600" dirty="0" smtClean="0">
              <a:solidFill>
                <a:prstClr val="black"/>
              </a:solidFill>
              <a:latin typeface="Huawei Sans" panose="020C0503030203020204" pitchFamily="34" charset="0"/>
              <a:cs typeface="Huawei Sans" panose="020C0503030203020204" pitchFamily="34" charset="0"/>
            </a:endParaRPr>
          </a:p>
          <a:p>
            <a:pPr fontAlgn="ctr"/>
            <a:r>
              <a:rPr lang="en-US" sz="1600" dirty="0" smtClean="0">
                <a:solidFill>
                  <a:prstClr val="black"/>
                </a:solidFill>
                <a:latin typeface="Huawei Sans" panose="020C0503030203020204" pitchFamily="34" charset="0"/>
              </a:rPr>
              <a:t>[R1-explicit-path-p1] next hop 10.0.12.2 include strict  </a:t>
            </a:r>
            <a:endParaRPr lang="en-US" altLang="zh-CN" sz="1600" dirty="0" smtClean="0">
              <a:solidFill>
                <a:prstClr val="black"/>
              </a:solidFill>
              <a:latin typeface="Huawei Sans" panose="020C0503030203020204" pitchFamily="34" charset="0"/>
            </a:endParaRPr>
          </a:p>
          <a:p>
            <a:pPr fontAlgn="ctr"/>
            <a:r>
              <a:rPr lang="en-US" sz="1600" dirty="0" smtClean="0">
                <a:solidFill>
                  <a:prstClr val="black"/>
                </a:solidFill>
                <a:latin typeface="Huawei Sans" panose="020C0503030203020204" pitchFamily="34" charset="0"/>
              </a:rPr>
              <a:t>[R1-explicit-path-p1] next hop 10.0.23.2 include strict</a:t>
            </a:r>
          </a:p>
          <a:p>
            <a:pPr fontAlgn="ctr"/>
            <a:r>
              <a:rPr lang="en-US" sz="1600" dirty="0" smtClean="0">
                <a:solidFill>
                  <a:prstClr val="black"/>
                </a:solidFill>
                <a:latin typeface="Huawei Sans" panose="020C0503030203020204" pitchFamily="34" charset="0"/>
              </a:rPr>
              <a:t>[R1-explicit-path-p1] next hop 10.0.35.2 include strict</a:t>
            </a:r>
            <a:endParaRPr lang="en-US" sz="1600" dirty="0">
              <a:solidFill>
                <a:prstClr val="black"/>
              </a:solidFill>
              <a:latin typeface="Huawei Sans" panose="020C0503030203020204" pitchFamily="34" charset="0"/>
            </a:endParaRPr>
          </a:p>
        </p:txBody>
      </p:sp>
      <p:sp>
        <p:nvSpPr>
          <p:cNvPr id="88" name="文本框 87"/>
          <p:cNvSpPr txBox="1"/>
          <p:nvPr/>
        </p:nvSpPr>
        <p:spPr>
          <a:xfrm>
            <a:off x="1564149" y="3180437"/>
            <a:ext cx="165631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10.0.12.0/30</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92" name="直接箭头连接符 91"/>
          <p:cNvCxnSpPr>
            <a:cxnSpLocks/>
          </p:cNvCxnSpPr>
          <p:nvPr/>
        </p:nvCxnSpPr>
        <p:spPr bwMode="auto">
          <a:xfrm rot="-1200000" flipV="1">
            <a:off x="3755211" y="3038239"/>
            <a:ext cx="972000" cy="358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a:cxnSpLocks/>
          </p:cNvCxnSpPr>
          <p:nvPr/>
        </p:nvCxnSpPr>
        <p:spPr bwMode="auto">
          <a:xfrm rot="1260000" flipV="1">
            <a:off x="6247660" y="2986246"/>
            <a:ext cx="972000" cy="358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a:xfrm>
            <a:off x="1473697" y="3703940"/>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95" name="文本框 94"/>
          <p:cNvSpPr txBox="1"/>
          <p:nvPr/>
        </p:nvSpPr>
        <p:spPr>
          <a:xfrm>
            <a:off x="2775992" y="3703940"/>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96" name="文本框 95"/>
          <p:cNvSpPr txBox="1"/>
          <p:nvPr/>
        </p:nvSpPr>
        <p:spPr>
          <a:xfrm>
            <a:off x="3318550" y="2543639"/>
            <a:ext cx="165631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10.0.23.0/30</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97" name="文本框 96"/>
          <p:cNvSpPr txBox="1"/>
          <p:nvPr/>
        </p:nvSpPr>
        <p:spPr>
          <a:xfrm>
            <a:off x="3699763" y="3285472"/>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98" name="文本框 97"/>
          <p:cNvSpPr txBox="1"/>
          <p:nvPr/>
        </p:nvSpPr>
        <p:spPr>
          <a:xfrm>
            <a:off x="4957021" y="2807804"/>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99" name="文本框 98"/>
          <p:cNvSpPr txBox="1"/>
          <p:nvPr/>
        </p:nvSpPr>
        <p:spPr>
          <a:xfrm>
            <a:off x="6308762" y="2522882"/>
            <a:ext cx="165631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10.0.35.0/30</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00" name="文本框 99"/>
          <p:cNvSpPr txBox="1"/>
          <p:nvPr/>
        </p:nvSpPr>
        <p:spPr>
          <a:xfrm>
            <a:off x="5771559" y="2798280"/>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01" name="文本框 100"/>
          <p:cNvSpPr txBox="1"/>
          <p:nvPr/>
        </p:nvSpPr>
        <p:spPr>
          <a:xfrm>
            <a:off x="7016148" y="3278128"/>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02" name="文本框 101"/>
          <p:cNvSpPr txBox="1"/>
          <p:nvPr/>
        </p:nvSpPr>
        <p:spPr>
          <a:xfrm>
            <a:off x="837604" y="4004840"/>
            <a:ext cx="832525" cy="584775"/>
          </a:xfrm>
          <a:prstGeom prst="rect">
            <a:avLst/>
          </a:prstGeom>
          <a:noFill/>
        </p:spPr>
        <p:txBody>
          <a:bodyPr wrap="square" rtlCol="0">
            <a:noAutofit/>
          </a:bodyPr>
          <a:lstStyle/>
          <a:p>
            <a:pPr algn="ctr" fontAlgn="ctr"/>
            <a:r>
              <a:rPr lang="en-US" sz="1600" dirty="0" smtClean="0">
                <a:solidFill>
                  <a:prstClr val="black"/>
                </a:solidFill>
                <a:latin typeface="Huawei Sans" panose="020C0503030203020204" pitchFamily="34" charset="0"/>
              </a:rPr>
              <a:t>Ingress</a:t>
            </a:r>
          </a:p>
          <a:p>
            <a:pPr algn="ctr" fontAlgn="ctr"/>
            <a:r>
              <a:rPr lang="en-US" sz="1600" dirty="0" smtClean="0">
                <a:solidFill>
                  <a:prstClr val="black"/>
                </a:solidFill>
                <a:latin typeface="Huawei Sans" panose="020C0503030203020204" pitchFamily="34" charset="0"/>
              </a:rPr>
              <a:t>LSR</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03" name="文本框 102"/>
          <p:cNvSpPr txBox="1"/>
          <p:nvPr/>
        </p:nvSpPr>
        <p:spPr>
          <a:xfrm>
            <a:off x="7407023" y="3947318"/>
            <a:ext cx="832525" cy="584775"/>
          </a:xfrm>
          <a:prstGeom prst="rect">
            <a:avLst/>
          </a:prstGeom>
          <a:noFill/>
        </p:spPr>
        <p:txBody>
          <a:bodyPr wrap="square" rtlCol="0">
            <a:noAutofit/>
          </a:bodyPr>
          <a:lstStyle/>
          <a:p>
            <a:pPr algn="ctr" fontAlgn="ctr"/>
            <a:r>
              <a:rPr lang="en-US" sz="1600" dirty="0" smtClean="0">
                <a:solidFill>
                  <a:prstClr val="black"/>
                </a:solidFill>
                <a:latin typeface="Huawei Sans" panose="020C0503030203020204" pitchFamily="34" charset="0"/>
              </a:rPr>
              <a:t>Egress</a:t>
            </a:r>
          </a:p>
          <a:p>
            <a:pPr algn="ctr" fontAlgn="ctr"/>
            <a:r>
              <a:rPr lang="en-US" sz="1600" dirty="0" smtClean="0">
                <a:solidFill>
                  <a:prstClr val="black"/>
                </a:solidFill>
                <a:latin typeface="Huawei Sans" panose="020C0503030203020204" pitchFamily="34" charset="0"/>
              </a:rPr>
              <a:t>LSR</a:t>
            </a:r>
            <a:endParaRPr lang="en-US" altLang="zh-CN" sz="160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0764796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lstStyle/>
          <a:p>
            <a:r>
              <a:rPr lang="en-US" dirty="0" smtClean="0"/>
              <a:t>Path Selection - Loose Explicit Path</a:t>
            </a:r>
            <a:endParaRPr lang="en-US" dirty="0"/>
          </a:p>
        </p:txBody>
      </p:sp>
      <p:sp>
        <p:nvSpPr>
          <p:cNvPr id="44036" name="Rectangle 3"/>
          <p:cNvSpPr>
            <a:spLocks noGrp="1" noChangeArrowheads="1"/>
          </p:cNvSpPr>
          <p:nvPr>
            <p:ph type="body" sz="quarter" idx="10"/>
          </p:nvPr>
        </p:nvSpPr>
        <p:spPr/>
        <p:txBody>
          <a:bodyPr/>
          <a:lstStyle/>
          <a:p>
            <a:r>
              <a:rPr lang="en-US" sz="1800" smtClean="0"/>
              <a:t>A loose explicit path specifies the nodes through which a CR-LSP must pass; however, other routers can exist between a specified node and its next hop.</a:t>
            </a:r>
            <a:endParaRPr lang="en-US" sz="1800"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59730" y="3555990"/>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58596" y="4413662"/>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392001" y="3553333"/>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5235" y="3553333"/>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58596" y="2651273"/>
            <a:ext cx="540000" cy="442800"/>
          </a:xfrm>
          <a:prstGeom prst="rect">
            <a:avLst/>
          </a:prstGeom>
        </p:spPr>
      </p:pic>
      <p:cxnSp>
        <p:nvCxnSpPr>
          <p:cNvPr id="10" name="直接连接符 9"/>
          <p:cNvCxnSpPr>
            <a:stCxn id="5" idx="1"/>
            <a:endCxn id="7" idx="3"/>
          </p:cNvCxnSpPr>
          <p:nvPr/>
        </p:nvCxnSpPr>
        <p:spPr bwMode="auto">
          <a:xfrm flipH="1" flipV="1">
            <a:off x="5932001" y="3774733"/>
            <a:ext cx="1527729" cy="265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 name="直接连接符 10"/>
          <p:cNvCxnSpPr>
            <a:stCxn id="9" idx="1"/>
            <a:endCxn id="8" idx="0"/>
          </p:cNvCxnSpPr>
          <p:nvPr/>
        </p:nvCxnSpPr>
        <p:spPr bwMode="auto">
          <a:xfrm flipH="1">
            <a:off x="1375235" y="2872673"/>
            <a:ext cx="1883361" cy="68066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 name="直接连接符 11"/>
          <p:cNvCxnSpPr>
            <a:stCxn id="7" idx="0"/>
            <a:endCxn id="9" idx="3"/>
          </p:cNvCxnSpPr>
          <p:nvPr/>
        </p:nvCxnSpPr>
        <p:spPr bwMode="auto">
          <a:xfrm flipH="1" flipV="1">
            <a:off x="3798596" y="2872673"/>
            <a:ext cx="1863405" cy="68066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 name="直接连接符 12"/>
          <p:cNvCxnSpPr>
            <a:stCxn id="6" idx="1"/>
            <a:endCxn id="8" idx="2"/>
          </p:cNvCxnSpPr>
          <p:nvPr/>
        </p:nvCxnSpPr>
        <p:spPr bwMode="auto">
          <a:xfrm flipH="1" flipV="1">
            <a:off x="1375235" y="3996133"/>
            <a:ext cx="1883361" cy="63892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 name="直接连接符 13"/>
          <p:cNvCxnSpPr>
            <a:stCxn id="7" idx="2"/>
          </p:cNvCxnSpPr>
          <p:nvPr/>
        </p:nvCxnSpPr>
        <p:spPr bwMode="auto">
          <a:xfrm flipH="1">
            <a:off x="3798596" y="3996133"/>
            <a:ext cx="1863405" cy="638929"/>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5" name="文本框 14"/>
          <p:cNvSpPr txBox="1"/>
          <p:nvPr/>
        </p:nvSpPr>
        <p:spPr>
          <a:xfrm>
            <a:off x="7525406" y="3277184"/>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R5</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6" name="文本框 15"/>
          <p:cNvSpPr txBox="1"/>
          <p:nvPr/>
        </p:nvSpPr>
        <p:spPr>
          <a:xfrm>
            <a:off x="1068980" y="3281973"/>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7" name="文本框 16"/>
          <p:cNvSpPr txBox="1"/>
          <p:nvPr/>
        </p:nvSpPr>
        <p:spPr>
          <a:xfrm>
            <a:off x="3317047" y="4124115"/>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8" name="文本框 17"/>
          <p:cNvSpPr txBox="1"/>
          <p:nvPr/>
        </p:nvSpPr>
        <p:spPr>
          <a:xfrm>
            <a:off x="3338137" y="2332149"/>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9" name="文本框 18"/>
          <p:cNvSpPr txBox="1"/>
          <p:nvPr/>
        </p:nvSpPr>
        <p:spPr>
          <a:xfrm>
            <a:off x="5573918" y="3233846"/>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R4</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20" name="直接箭头连接符 19"/>
          <p:cNvCxnSpPr>
            <a:cxnSpLocks/>
          </p:cNvCxnSpPr>
          <p:nvPr/>
        </p:nvCxnSpPr>
        <p:spPr bwMode="auto">
          <a:xfrm flipV="1">
            <a:off x="6178929" y="3622482"/>
            <a:ext cx="972000" cy="3581"/>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cxnSpLocks/>
          </p:cNvCxnSpPr>
          <p:nvPr/>
        </p:nvCxnSpPr>
        <p:spPr bwMode="auto">
          <a:xfrm flipV="1">
            <a:off x="6578290" y="2295772"/>
            <a:ext cx="648000" cy="3581"/>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262350" y="2113614"/>
            <a:ext cx="737380"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Loose</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23" name="Right Arrow 157"/>
          <p:cNvSpPr/>
          <p:nvPr/>
        </p:nvSpPr>
        <p:spPr>
          <a:xfrm>
            <a:off x="8611270" y="3421148"/>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24" name="矩形 23"/>
          <p:cNvSpPr/>
          <p:nvPr/>
        </p:nvSpPr>
        <p:spPr>
          <a:xfrm>
            <a:off x="9350702" y="3171791"/>
            <a:ext cx="1221970" cy="8549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smtClean="0">
                <a:solidFill>
                  <a:prstClr val="black"/>
                </a:solidFill>
                <a:latin typeface="Huawei Sans" panose="020C0503030203020204" pitchFamily="34" charset="0"/>
              </a:rPr>
              <a:t>ERO</a:t>
            </a:r>
          </a:p>
          <a:p>
            <a:pPr fontAlgn="ctr"/>
            <a:r>
              <a:rPr lang="en-US" dirty="0" smtClean="0">
                <a:solidFill>
                  <a:prstClr val="black"/>
                </a:solidFill>
                <a:latin typeface="Huawei Sans" panose="020C0503030203020204" pitchFamily="34" charset="0"/>
              </a:rPr>
              <a:t>R4 loose</a:t>
            </a:r>
            <a:endParaRPr lang="en-US" altLang="zh-CN" dirty="0">
              <a:solidFill>
                <a:prstClr val="black"/>
              </a:solidFill>
              <a:latin typeface="Huawei Sans" panose="020C0503030203020204" pitchFamily="34" charset="0"/>
            </a:endParaRPr>
          </a:p>
        </p:txBody>
      </p:sp>
      <p:sp>
        <p:nvSpPr>
          <p:cNvPr id="25" name="AutoShape 17"/>
          <p:cNvSpPr>
            <a:spLocks noChangeArrowheads="1"/>
          </p:cNvSpPr>
          <p:nvPr/>
        </p:nvSpPr>
        <p:spPr bwMode="auto">
          <a:xfrm>
            <a:off x="4071137" y="5198146"/>
            <a:ext cx="5014305" cy="492443"/>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600" dirty="0" smtClean="0">
                <a:solidFill>
                  <a:prstClr val="black"/>
                </a:solidFill>
                <a:latin typeface="Huawei Sans" panose="020C0503030203020204" pitchFamily="34" charset="0"/>
              </a:rPr>
              <a:t>[R1] explicit-path p1</a:t>
            </a:r>
            <a:endParaRPr lang="en-US" altLang="en-US" sz="1600" dirty="0" smtClean="0">
              <a:solidFill>
                <a:prstClr val="black"/>
              </a:solidFill>
              <a:latin typeface="Huawei Sans" panose="020C0503030203020204" pitchFamily="34" charset="0"/>
              <a:cs typeface="Huawei Sans" panose="020C0503030203020204" pitchFamily="34" charset="0"/>
            </a:endParaRPr>
          </a:p>
          <a:p>
            <a:pPr fontAlgn="ctr"/>
            <a:r>
              <a:rPr lang="en-US" sz="1600" dirty="0" smtClean="0">
                <a:solidFill>
                  <a:prstClr val="black"/>
                </a:solidFill>
                <a:latin typeface="Huawei Sans" panose="020C0503030203020204" pitchFamily="34" charset="0"/>
              </a:rPr>
              <a:t>[R1-explicit-path-p1] next hop 4.4.4.4 include loose  </a:t>
            </a:r>
            <a:endParaRPr lang="en-US" altLang="zh-CN" sz="1600" dirty="0">
              <a:solidFill>
                <a:prstClr val="black"/>
              </a:solidFill>
              <a:latin typeface="Huawei Sans" panose="020C0503030203020204" pitchFamily="34" charset="0"/>
            </a:endParaRPr>
          </a:p>
        </p:txBody>
      </p:sp>
      <p:cxnSp>
        <p:nvCxnSpPr>
          <p:cNvPr id="27" name="直接箭头连接符 26"/>
          <p:cNvCxnSpPr>
            <a:cxnSpLocks/>
          </p:cNvCxnSpPr>
          <p:nvPr/>
        </p:nvCxnSpPr>
        <p:spPr bwMode="auto">
          <a:xfrm rot="-1200000" flipV="1">
            <a:off x="1751849" y="3106178"/>
            <a:ext cx="972000" cy="3581"/>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cxnSpLocks/>
          </p:cNvCxnSpPr>
          <p:nvPr/>
        </p:nvCxnSpPr>
        <p:spPr bwMode="auto">
          <a:xfrm rot="1260000" flipV="1">
            <a:off x="4244298" y="3054185"/>
            <a:ext cx="972000" cy="3581"/>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816665" y="3984559"/>
            <a:ext cx="832525" cy="584775"/>
          </a:xfrm>
          <a:prstGeom prst="rect">
            <a:avLst/>
          </a:prstGeom>
          <a:noFill/>
        </p:spPr>
        <p:txBody>
          <a:bodyPr wrap="square" rtlCol="0">
            <a:noAutofit/>
          </a:bodyPr>
          <a:lstStyle/>
          <a:p>
            <a:pPr algn="ctr" fontAlgn="ctr"/>
            <a:r>
              <a:rPr lang="en-US" sz="1600" dirty="0" smtClean="0">
                <a:solidFill>
                  <a:prstClr val="black"/>
                </a:solidFill>
                <a:latin typeface="Huawei Sans" panose="020C0503030203020204" pitchFamily="34" charset="0"/>
              </a:rPr>
              <a:t>Ingress</a:t>
            </a:r>
          </a:p>
          <a:p>
            <a:pPr algn="ctr" fontAlgn="ctr"/>
            <a:r>
              <a:rPr lang="en-US" sz="1600" dirty="0" smtClean="0">
                <a:solidFill>
                  <a:prstClr val="black"/>
                </a:solidFill>
                <a:latin typeface="Huawei Sans" panose="020C0503030203020204" pitchFamily="34" charset="0"/>
              </a:rPr>
              <a:t>LSR</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8" name="文本框 37"/>
          <p:cNvSpPr txBox="1"/>
          <p:nvPr/>
        </p:nvSpPr>
        <p:spPr>
          <a:xfrm>
            <a:off x="7341761" y="3958551"/>
            <a:ext cx="832525" cy="584775"/>
          </a:xfrm>
          <a:prstGeom prst="rect">
            <a:avLst/>
          </a:prstGeom>
          <a:noFill/>
        </p:spPr>
        <p:txBody>
          <a:bodyPr wrap="square" rtlCol="0">
            <a:noAutofit/>
          </a:bodyPr>
          <a:lstStyle/>
          <a:p>
            <a:pPr algn="ctr" fontAlgn="ctr"/>
            <a:r>
              <a:rPr lang="en-US" sz="1600" dirty="0" smtClean="0">
                <a:solidFill>
                  <a:prstClr val="black"/>
                </a:solidFill>
                <a:latin typeface="Huawei Sans" panose="020C0503030203020204" pitchFamily="34" charset="0"/>
              </a:rPr>
              <a:t>Egress</a:t>
            </a:r>
          </a:p>
          <a:p>
            <a:pPr algn="ctr" fontAlgn="ctr"/>
            <a:r>
              <a:rPr lang="en-US" sz="1600" dirty="0" smtClean="0">
                <a:solidFill>
                  <a:prstClr val="black"/>
                </a:solidFill>
                <a:latin typeface="Huawei Sans" panose="020C0503030203020204" pitchFamily="34" charset="0"/>
              </a:rPr>
              <a:t>LSR</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41" name="文本框 40"/>
          <p:cNvSpPr txBox="1"/>
          <p:nvPr/>
        </p:nvSpPr>
        <p:spPr>
          <a:xfrm>
            <a:off x="5353698" y="3008275"/>
            <a:ext cx="165631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LSR ID:4.4.4.4</a:t>
            </a:r>
            <a:endParaRPr lang="en-US" altLang="zh-CN" sz="160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27068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pPr marL="342900" indent="-342900">
              <a:buFont typeface="Wingdings" panose="05000000000000000000" pitchFamily="2" charset="2"/>
              <a:buChar char="l"/>
            </a:pPr>
            <a:r>
              <a:rPr lang="en-US" dirty="0" smtClean="0"/>
              <a:t>Upon completion of this course, you will be able to:</a:t>
            </a:r>
            <a:endParaRPr lang="en-US" altLang="zh-CN" dirty="0" smtClean="0">
              <a:sym typeface="Huawei Sans" panose="020C0503030203020204" pitchFamily="34" charset="0"/>
            </a:endParaRPr>
          </a:p>
          <a:p>
            <a:pPr lvl="1"/>
            <a:r>
              <a:rPr lang="en-US" dirty="0" smtClean="0"/>
              <a:t>Describe the functions and implementation of MPLS TE.</a:t>
            </a:r>
            <a:endParaRPr lang="en-US" altLang="zh-CN" dirty="0" smtClean="0">
              <a:sym typeface="Huawei Sans" panose="020C0503030203020204" pitchFamily="34" charset="0"/>
            </a:endParaRPr>
          </a:p>
          <a:p>
            <a:pPr lvl="1"/>
            <a:r>
              <a:rPr lang="en-US" altLang="zh-CN" dirty="0" smtClean="0"/>
              <a:t>Explain how MPLS TE works and its data forwarding modes.</a:t>
            </a:r>
            <a:endParaRPr lang="en-US" altLang="zh-CN" dirty="0" smtClean="0">
              <a:sym typeface="Huawei Sans" panose="020C0503030203020204" pitchFamily="34" charset="0"/>
            </a:endParaRPr>
          </a:p>
          <a:p>
            <a:pPr lvl="1"/>
            <a:r>
              <a:rPr lang="en-US" dirty="0" smtClean="0"/>
              <a:t>Illustrate data protection and recovery of MPLS TE.</a:t>
            </a:r>
            <a:endParaRPr lang="en-US" altLang="zh-CN" dirty="0" smtClean="0">
              <a:sym typeface="Huawei Sans" panose="020C0503030203020204" pitchFamily="34" charset="0"/>
            </a:endParaRPr>
          </a:p>
          <a:p>
            <a:pPr lvl="1"/>
            <a:r>
              <a:rPr lang="en-US" dirty="0" smtClean="0"/>
              <a:t>Explain advanced MPLS TE features.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13602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r>
              <a:rPr lang="en-US" dirty="0" smtClean="0"/>
              <a:t>Path Selection - Hybrid Explicit Path</a:t>
            </a:r>
            <a:endParaRPr lang="en-US" dirty="0"/>
          </a:p>
        </p:txBody>
      </p:sp>
      <p:sp>
        <p:nvSpPr>
          <p:cNvPr id="43012" name="Rectangle 3"/>
          <p:cNvSpPr>
            <a:spLocks noGrp="1" noChangeArrowheads="1"/>
          </p:cNvSpPr>
          <p:nvPr>
            <p:ph type="body" sz="quarter" idx="10"/>
          </p:nvPr>
        </p:nvSpPr>
        <p:spPr/>
        <p:txBody>
          <a:bodyPr/>
          <a:lstStyle/>
          <a:p>
            <a:r>
              <a:rPr lang="en-US" smtClean="0"/>
              <a:t>The strict mode and loose mode can be used together.</a:t>
            </a:r>
            <a:endParaRPr lang="en-US"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61136" y="3561646"/>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78584" y="4421975"/>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11989" y="3561646"/>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25223" y="3561646"/>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78584" y="2659586"/>
            <a:ext cx="540000" cy="442800"/>
          </a:xfrm>
          <a:prstGeom prst="rect">
            <a:avLst/>
          </a:prstGeom>
        </p:spPr>
      </p:pic>
      <p:cxnSp>
        <p:nvCxnSpPr>
          <p:cNvPr id="10" name="直接连接符 9"/>
          <p:cNvCxnSpPr>
            <a:stCxn id="8" idx="1"/>
            <a:endCxn id="5" idx="3"/>
          </p:cNvCxnSpPr>
          <p:nvPr/>
        </p:nvCxnSpPr>
        <p:spPr bwMode="auto">
          <a:xfrm flipH="1">
            <a:off x="1501136" y="3783046"/>
            <a:ext cx="162408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 name="直接连接符 12"/>
          <p:cNvCxnSpPr>
            <a:stCxn id="9" idx="1"/>
            <a:endCxn id="8" idx="0"/>
          </p:cNvCxnSpPr>
          <p:nvPr/>
        </p:nvCxnSpPr>
        <p:spPr bwMode="auto">
          <a:xfrm flipH="1">
            <a:off x="3395223" y="2880986"/>
            <a:ext cx="1883361" cy="68066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15"/>
          <p:cNvCxnSpPr>
            <a:stCxn id="7" idx="0"/>
            <a:endCxn id="9" idx="3"/>
          </p:cNvCxnSpPr>
          <p:nvPr/>
        </p:nvCxnSpPr>
        <p:spPr bwMode="auto">
          <a:xfrm flipH="1" flipV="1">
            <a:off x="5818584" y="2880986"/>
            <a:ext cx="1863405" cy="68066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0" name="直接连接符 19"/>
          <p:cNvCxnSpPr>
            <a:stCxn id="6" idx="1"/>
            <a:endCxn id="8" idx="2"/>
          </p:cNvCxnSpPr>
          <p:nvPr/>
        </p:nvCxnSpPr>
        <p:spPr bwMode="auto">
          <a:xfrm flipH="1" flipV="1">
            <a:off x="3395223" y="4004446"/>
            <a:ext cx="1883361" cy="63892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8" name="直接连接符 27"/>
          <p:cNvCxnSpPr>
            <a:stCxn id="7" idx="2"/>
            <a:endCxn id="6" idx="3"/>
          </p:cNvCxnSpPr>
          <p:nvPr/>
        </p:nvCxnSpPr>
        <p:spPr bwMode="auto">
          <a:xfrm flipH="1">
            <a:off x="5818584" y="4004446"/>
            <a:ext cx="1863405" cy="638929"/>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1" name="文本框 30"/>
          <p:cNvSpPr txBox="1"/>
          <p:nvPr/>
        </p:nvSpPr>
        <p:spPr>
          <a:xfrm>
            <a:off x="1027894" y="3302344"/>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2" name="文本框 31"/>
          <p:cNvSpPr txBox="1"/>
          <p:nvPr/>
        </p:nvSpPr>
        <p:spPr>
          <a:xfrm>
            <a:off x="3088968" y="3185103"/>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3" name="文本框 32"/>
          <p:cNvSpPr txBox="1"/>
          <p:nvPr/>
        </p:nvSpPr>
        <p:spPr>
          <a:xfrm>
            <a:off x="5337035" y="4132474"/>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R4</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4" name="文本框 33"/>
          <p:cNvSpPr txBox="1"/>
          <p:nvPr/>
        </p:nvSpPr>
        <p:spPr>
          <a:xfrm>
            <a:off x="5337036" y="2321032"/>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5" name="文本框 34"/>
          <p:cNvSpPr txBox="1"/>
          <p:nvPr/>
        </p:nvSpPr>
        <p:spPr>
          <a:xfrm>
            <a:off x="7630293" y="3232915"/>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R5</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36" name="直接箭头连接符 35"/>
          <p:cNvCxnSpPr>
            <a:cxnSpLocks/>
          </p:cNvCxnSpPr>
          <p:nvPr/>
        </p:nvCxnSpPr>
        <p:spPr bwMode="auto">
          <a:xfrm flipV="1">
            <a:off x="1757390" y="3653521"/>
            <a:ext cx="972000" cy="358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a:cxnSpLocks/>
          </p:cNvCxnSpPr>
          <p:nvPr/>
        </p:nvCxnSpPr>
        <p:spPr bwMode="auto">
          <a:xfrm flipV="1">
            <a:off x="9015254" y="2260124"/>
            <a:ext cx="648000" cy="358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9746791" y="2090847"/>
            <a:ext cx="894763" cy="296296"/>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Strict</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64" name="Right Arrow 157"/>
          <p:cNvSpPr/>
          <p:nvPr/>
        </p:nvSpPr>
        <p:spPr>
          <a:xfrm rot="5400000">
            <a:off x="9157720" y="4314043"/>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56" name="矩形 55"/>
          <p:cNvSpPr/>
          <p:nvPr/>
        </p:nvSpPr>
        <p:spPr>
          <a:xfrm>
            <a:off x="8870406" y="4888063"/>
            <a:ext cx="1221970" cy="12197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smtClean="0">
                <a:solidFill>
                  <a:prstClr val="black"/>
                </a:solidFill>
                <a:latin typeface="Huawei Sans" panose="020C0503030203020204" pitchFamily="34" charset="0"/>
              </a:rPr>
              <a:t>ERO</a:t>
            </a:r>
          </a:p>
          <a:p>
            <a:pPr fontAlgn="ctr"/>
            <a:r>
              <a:rPr lang="en-US" dirty="0" smtClean="0">
                <a:solidFill>
                  <a:prstClr val="black"/>
                </a:solidFill>
                <a:latin typeface="Huawei Sans" panose="020C0503030203020204" pitchFamily="34" charset="0"/>
              </a:rPr>
              <a:t>R2 strict</a:t>
            </a:r>
            <a:endParaRPr lang="en-US" altLang="zh-CN" dirty="0" smtClean="0">
              <a:solidFill>
                <a:prstClr val="black"/>
              </a:solidFill>
              <a:latin typeface="Huawei Sans" panose="020C0503030203020204" pitchFamily="34" charset="0"/>
            </a:endParaRPr>
          </a:p>
          <a:p>
            <a:pPr fontAlgn="ctr"/>
            <a:r>
              <a:rPr lang="en-US" dirty="0" smtClean="0">
                <a:solidFill>
                  <a:prstClr val="black"/>
                </a:solidFill>
                <a:latin typeface="Huawei Sans" panose="020C0503030203020204" pitchFamily="34" charset="0"/>
              </a:rPr>
              <a:t>R5 loose</a:t>
            </a:r>
          </a:p>
          <a:p>
            <a:pPr fontAlgn="ctr"/>
            <a:r>
              <a:rPr lang="en-US" dirty="0" smtClean="0">
                <a:solidFill>
                  <a:prstClr val="black"/>
                </a:solidFill>
                <a:latin typeface="Huawei Sans" panose="020C0503030203020204" pitchFamily="34" charset="0"/>
              </a:rPr>
              <a:t>R6 strict</a:t>
            </a:r>
            <a:endParaRPr lang="en-US" altLang="zh-CN" dirty="0">
              <a:solidFill>
                <a:prstClr val="black"/>
              </a:solidFill>
              <a:latin typeface="Huawei Sans" panose="020C0503030203020204" pitchFamily="34" charset="0"/>
            </a:endParaRPr>
          </a:p>
        </p:txBody>
      </p:sp>
      <p:sp>
        <p:nvSpPr>
          <p:cNvPr id="66" name="AutoShape 17"/>
          <p:cNvSpPr>
            <a:spLocks noChangeArrowheads="1"/>
          </p:cNvSpPr>
          <p:nvPr/>
        </p:nvSpPr>
        <p:spPr bwMode="auto">
          <a:xfrm>
            <a:off x="3300516" y="5060904"/>
            <a:ext cx="5261594" cy="984885"/>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600" dirty="0" smtClean="0">
                <a:solidFill>
                  <a:prstClr val="black"/>
                </a:solidFill>
                <a:latin typeface="Huawei Sans" panose="020C0503030203020204" pitchFamily="34" charset="0"/>
              </a:rPr>
              <a:t>[R1] explicit-path p1</a:t>
            </a:r>
            <a:endParaRPr lang="en-US" altLang="en-US" sz="1600" dirty="0" smtClean="0">
              <a:solidFill>
                <a:prstClr val="black"/>
              </a:solidFill>
              <a:latin typeface="Huawei Sans" panose="020C0503030203020204" pitchFamily="34" charset="0"/>
              <a:cs typeface="Huawei Sans" panose="020C0503030203020204" pitchFamily="34" charset="0"/>
            </a:endParaRPr>
          </a:p>
          <a:p>
            <a:pPr fontAlgn="ctr"/>
            <a:r>
              <a:rPr lang="en-US" sz="1600" dirty="0" smtClean="0">
                <a:solidFill>
                  <a:prstClr val="black"/>
                </a:solidFill>
                <a:latin typeface="Huawei Sans" panose="020C0503030203020204" pitchFamily="34" charset="0"/>
              </a:rPr>
              <a:t>[R1-explicit-path-p1] next hop 10.0.12.2 include strict</a:t>
            </a:r>
            <a:endParaRPr lang="en-US" altLang="en-US" sz="1600" dirty="0" smtClean="0">
              <a:solidFill>
                <a:prstClr val="black"/>
              </a:solidFill>
              <a:latin typeface="Huawei Sans" panose="020C0503030203020204" pitchFamily="34" charset="0"/>
              <a:cs typeface="Huawei Sans" panose="020C0503030203020204" pitchFamily="34" charset="0"/>
            </a:endParaRPr>
          </a:p>
          <a:p>
            <a:pPr fontAlgn="ctr"/>
            <a:r>
              <a:rPr lang="en-US" sz="1600" dirty="0" smtClean="0">
                <a:solidFill>
                  <a:prstClr val="black"/>
                </a:solidFill>
                <a:latin typeface="Huawei Sans" panose="020C0503030203020204" pitchFamily="34" charset="0"/>
              </a:rPr>
              <a:t>[R1-explicit-path-p1] next hop 5.5.5.5 include loose  </a:t>
            </a:r>
          </a:p>
          <a:p>
            <a:pPr fontAlgn="ctr"/>
            <a:r>
              <a:rPr lang="en-US" sz="1600" dirty="0" smtClean="0">
                <a:solidFill>
                  <a:prstClr val="black"/>
                </a:solidFill>
                <a:latin typeface="Huawei Sans" panose="020C0503030203020204" pitchFamily="34" charset="0"/>
              </a:rPr>
              <a:t>[R1-explicit-path-p1] next hop 10.0.56.2 include strict</a:t>
            </a:r>
            <a:endParaRPr lang="en-US" sz="1600" dirty="0">
              <a:solidFill>
                <a:prstClr val="black"/>
              </a:solidFill>
              <a:latin typeface="Huawei Sans" panose="020C0503030203020204" pitchFamily="34" charset="0"/>
            </a:endParaRPr>
          </a:p>
        </p:txBody>
      </p:sp>
      <p:sp>
        <p:nvSpPr>
          <p:cNvPr id="88" name="文本框 87"/>
          <p:cNvSpPr txBox="1"/>
          <p:nvPr/>
        </p:nvSpPr>
        <p:spPr>
          <a:xfrm>
            <a:off x="1580775" y="3256689"/>
            <a:ext cx="165631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10.0.12.0/30</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92" name="直接箭头连接符 91"/>
          <p:cNvCxnSpPr>
            <a:cxnSpLocks/>
          </p:cNvCxnSpPr>
          <p:nvPr/>
        </p:nvCxnSpPr>
        <p:spPr bwMode="auto">
          <a:xfrm rot="-1200000" flipV="1">
            <a:off x="3771837" y="3114491"/>
            <a:ext cx="972000" cy="3581"/>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a:cxnSpLocks/>
          </p:cNvCxnSpPr>
          <p:nvPr/>
        </p:nvCxnSpPr>
        <p:spPr bwMode="auto">
          <a:xfrm rot="1260000" flipV="1">
            <a:off x="6264286" y="3062498"/>
            <a:ext cx="972000" cy="3581"/>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a:xfrm>
            <a:off x="1490323" y="3780192"/>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95" name="文本框 94"/>
          <p:cNvSpPr txBox="1"/>
          <p:nvPr/>
        </p:nvSpPr>
        <p:spPr>
          <a:xfrm>
            <a:off x="2792618" y="3780192"/>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96" name="文本框 95"/>
          <p:cNvSpPr txBox="1"/>
          <p:nvPr/>
        </p:nvSpPr>
        <p:spPr>
          <a:xfrm>
            <a:off x="3340547" y="2618382"/>
            <a:ext cx="165631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10.0.23.0/30</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97" name="文本框 96"/>
          <p:cNvSpPr txBox="1"/>
          <p:nvPr/>
        </p:nvSpPr>
        <p:spPr>
          <a:xfrm>
            <a:off x="3716389" y="3361724"/>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98" name="文本框 97"/>
          <p:cNvSpPr txBox="1"/>
          <p:nvPr/>
        </p:nvSpPr>
        <p:spPr>
          <a:xfrm>
            <a:off x="4973647" y="2884056"/>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99" name="文本框 98"/>
          <p:cNvSpPr txBox="1"/>
          <p:nvPr/>
        </p:nvSpPr>
        <p:spPr>
          <a:xfrm>
            <a:off x="6325388" y="2599134"/>
            <a:ext cx="165631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10.0.35.0/30</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00" name="文本框 99"/>
          <p:cNvSpPr txBox="1"/>
          <p:nvPr/>
        </p:nvSpPr>
        <p:spPr>
          <a:xfrm>
            <a:off x="5788185" y="2874532"/>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01" name="文本框 100"/>
          <p:cNvSpPr txBox="1"/>
          <p:nvPr/>
        </p:nvSpPr>
        <p:spPr>
          <a:xfrm>
            <a:off x="7032774" y="3354380"/>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02" name="文本框 101"/>
          <p:cNvSpPr txBox="1"/>
          <p:nvPr/>
        </p:nvSpPr>
        <p:spPr>
          <a:xfrm>
            <a:off x="803683" y="3972541"/>
            <a:ext cx="832525" cy="584775"/>
          </a:xfrm>
          <a:prstGeom prst="rect">
            <a:avLst/>
          </a:prstGeom>
          <a:noFill/>
        </p:spPr>
        <p:txBody>
          <a:bodyPr wrap="square" rtlCol="0">
            <a:noAutofit/>
          </a:bodyPr>
          <a:lstStyle/>
          <a:p>
            <a:pPr algn="ctr" fontAlgn="ctr"/>
            <a:r>
              <a:rPr lang="en-US" sz="1600" dirty="0" smtClean="0">
                <a:solidFill>
                  <a:prstClr val="black"/>
                </a:solidFill>
                <a:latin typeface="Huawei Sans" panose="020C0503030203020204" pitchFamily="34" charset="0"/>
              </a:rPr>
              <a:t>Ingress</a:t>
            </a:r>
          </a:p>
          <a:p>
            <a:pPr algn="ctr" fontAlgn="ctr"/>
            <a:r>
              <a:rPr lang="en-US" sz="1600" dirty="0" smtClean="0">
                <a:solidFill>
                  <a:prstClr val="black"/>
                </a:solidFill>
                <a:latin typeface="Huawei Sans" panose="020C0503030203020204" pitchFamily="34" charset="0"/>
              </a:rPr>
              <a:t>LSR</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03" name="文本框 102"/>
          <p:cNvSpPr txBox="1"/>
          <p:nvPr/>
        </p:nvSpPr>
        <p:spPr>
          <a:xfrm>
            <a:off x="9668667" y="3989135"/>
            <a:ext cx="832525" cy="584775"/>
          </a:xfrm>
          <a:prstGeom prst="rect">
            <a:avLst/>
          </a:prstGeom>
          <a:noFill/>
        </p:spPr>
        <p:txBody>
          <a:bodyPr wrap="square" rtlCol="0">
            <a:noAutofit/>
          </a:bodyPr>
          <a:lstStyle/>
          <a:p>
            <a:pPr algn="ctr" fontAlgn="ctr"/>
            <a:r>
              <a:rPr lang="en-US" sz="1600" dirty="0" smtClean="0">
                <a:solidFill>
                  <a:prstClr val="black"/>
                </a:solidFill>
                <a:latin typeface="Huawei Sans" panose="020C0503030203020204" pitchFamily="34" charset="0"/>
              </a:rPr>
              <a:t>Egress</a:t>
            </a:r>
          </a:p>
          <a:p>
            <a:pPr algn="ctr" fontAlgn="ctr"/>
            <a:r>
              <a:rPr lang="en-US" sz="1600" dirty="0" smtClean="0">
                <a:solidFill>
                  <a:prstClr val="black"/>
                </a:solidFill>
                <a:latin typeface="Huawei Sans" panose="020C0503030203020204" pitchFamily="34" charset="0"/>
              </a:rPr>
              <a:t>LSR</a:t>
            </a:r>
            <a:endParaRPr lang="en-US" altLang="zh-CN" sz="1600" dirty="0">
              <a:solidFill>
                <a:prstClr val="black"/>
              </a:solidFill>
              <a:latin typeface="Huawei Sans" panose="020C0503030203020204" pitchFamily="34" charset="0"/>
              <a:sym typeface="Huawei Sans" panose="020C0503030203020204" pitchFamily="34" charset="0"/>
            </a:endParaRP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746792" y="3561646"/>
            <a:ext cx="540000" cy="442800"/>
          </a:xfrm>
          <a:prstGeom prst="rect">
            <a:avLst/>
          </a:prstGeom>
        </p:spPr>
      </p:pic>
      <p:cxnSp>
        <p:nvCxnSpPr>
          <p:cNvPr id="39" name="直接连接符 38"/>
          <p:cNvCxnSpPr>
            <a:stCxn id="38" idx="1"/>
            <a:endCxn id="7" idx="3"/>
          </p:cNvCxnSpPr>
          <p:nvPr/>
        </p:nvCxnSpPr>
        <p:spPr bwMode="auto">
          <a:xfrm flipH="1">
            <a:off x="7951989" y="3783046"/>
            <a:ext cx="1794803"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4" name="直接箭头连接符 43"/>
          <p:cNvCxnSpPr>
            <a:cxnSpLocks/>
          </p:cNvCxnSpPr>
          <p:nvPr/>
        </p:nvCxnSpPr>
        <p:spPr bwMode="auto">
          <a:xfrm flipV="1">
            <a:off x="8331403" y="3687886"/>
            <a:ext cx="972000" cy="358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8154788" y="3256689"/>
            <a:ext cx="165631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10.0.56.0/30</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46" name="文本框 45"/>
          <p:cNvSpPr txBox="1"/>
          <p:nvPr/>
        </p:nvSpPr>
        <p:spPr>
          <a:xfrm>
            <a:off x="9808074" y="3260486"/>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R6</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47" name="文本框 46"/>
          <p:cNvSpPr txBox="1"/>
          <p:nvPr/>
        </p:nvSpPr>
        <p:spPr>
          <a:xfrm>
            <a:off x="7951989" y="3755166"/>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48" name="文本框 47"/>
          <p:cNvSpPr txBox="1"/>
          <p:nvPr/>
        </p:nvSpPr>
        <p:spPr>
          <a:xfrm>
            <a:off x="9472578" y="3755166"/>
            <a:ext cx="43766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.2</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49" name="直接箭头连接符 48"/>
          <p:cNvCxnSpPr>
            <a:cxnSpLocks/>
          </p:cNvCxnSpPr>
          <p:nvPr/>
        </p:nvCxnSpPr>
        <p:spPr bwMode="auto">
          <a:xfrm flipV="1">
            <a:off x="9012279" y="2572883"/>
            <a:ext cx="648000" cy="3581"/>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9743817" y="2403606"/>
            <a:ext cx="897738" cy="338554"/>
          </a:xfrm>
          <a:prstGeom prst="rect">
            <a:avLst/>
          </a:prstGeom>
          <a:noFill/>
        </p:spPr>
        <p:txBody>
          <a:bodyPr wrap="square" rtlCol="0">
            <a:noAutofit/>
          </a:bodyPr>
          <a:lstStyle/>
          <a:p>
            <a:pPr fontAlgn="ctr"/>
            <a:r>
              <a:rPr lang="en-US" sz="1600" dirty="0">
                <a:solidFill>
                  <a:prstClr val="black"/>
                </a:solidFill>
                <a:latin typeface="Huawei Sans" panose="020C0503030203020204" pitchFamily="34" charset="0"/>
              </a:rPr>
              <a:t>L</a:t>
            </a:r>
            <a:r>
              <a:rPr lang="en-US" sz="1600" dirty="0" smtClean="0">
                <a:solidFill>
                  <a:prstClr val="black"/>
                </a:solidFill>
                <a:latin typeface="Huawei Sans" panose="020C0503030203020204" pitchFamily="34" charset="0"/>
              </a:rPr>
              <a:t>oose</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51" name="文本框 50"/>
          <p:cNvSpPr txBox="1"/>
          <p:nvPr/>
        </p:nvSpPr>
        <p:spPr>
          <a:xfrm>
            <a:off x="5948860" y="3615504"/>
            <a:ext cx="165631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LSR ID:5.5.5.5</a:t>
            </a:r>
            <a:endParaRPr lang="en-US" altLang="zh-CN" sz="160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134573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sz="2200" dirty="0" smtClean="0">
                <a:solidFill>
                  <a:schemeClr val="bg1">
                    <a:lumMod val="50000"/>
                  </a:schemeClr>
                </a:solidFill>
                <a:latin typeface="Huawei Sans" panose="020C0503030203020204" pitchFamily="34" charset="0"/>
              </a:rPr>
              <a:t>Overview of MPLS TE</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b="1" dirty="0" smtClean="0">
                <a:latin typeface="Huawei Sans" panose="020C0503030203020204" pitchFamily="34" charset="0"/>
              </a:rPr>
              <a:t>MPLS TE Fundamentals</a:t>
            </a:r>
            <a:endParaRPr lang="en-US" altLang="zh-CN" b="1" dirty="0" smtClean="0">
              <a:latin typeface="Huawei Sans" panose="020C0503030203020204" pitchFamily="34" charset="0"/>
              <a:sym typeface="Huawei Sans" panose="020C0503030203020204" pitchFamily="34" charset="0"/>
            </a:endParaRPr>
          </a:p>
          <a:p>
            <a:pPr lvl="1"/>
            <a:r>
              <a:rPr lang="en-US" sz="2000" dirty="0" smtClean="0">
                <a:solidFill>
                  <a:schemeClr val="bg1">
                    <a:lumMod val="50000"/>
                  </a:schemeClr>
                </a:solidFill>
                <a:latin typeface="Huawei Sans" panose="020C0503030203020204" pitchFamily="34" charset="0"/>
              </a:rPr>
              <a:t>MPLS TE Information Advertisement</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lvl="1"/>
            <a:r>
              <a:rPr lang="en-US" sz="2000" dirty="0" smtClean="0">
                <a:solidFill>
                  <a:schemeClr val="bg1">
                    <a:lumMod val="50000"/>
                  </a:schemeClr>
                </a:solidFill>
                <a:latin typeface="Huawei Sans" panose="020C0503030203020204" pitchFamily="34" charset="0"/>
              </a:rPr>
              <a:t>MPLS TE Path Computation</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lvl="1">
              <a:buSzPct val="60000"/>
              <a:buFont typeface="Wingdings" panose="05000000000000000000" pitchFamily="2" charset="2"/>
              <a:buChar char="n"/>
            </a:pPr>
            <a:r>
              <a:rPr lang="en-US" dirty="0" smtClean="0">
                <a:latin typeface="Huawei Sans" panose="020C0503030203020204" pitchFamily="34" charset="0"/>
              </a:rPr>
              <a:t>MPLS TE Path Establishment</a:t>
            </a:r>
            <a:endParaRPr lang="en-US" altLang="zh-CN" dirty="0" smtClean="0">
              <a:latin typeface="Huawei Sans" panose="020C0503030203020204" pitchFamily="34" charset="0"/>
              <a:sym typeface="Huawei Sans" panose="020C0503030203020204" pitchFamily="34" charset="0"/>
            </a:endParaRPr>
          </a:p>
          <a:p>
            <a:pPr lvl="1"/>
            <a:r>
              <a:rPr lang="en-US" sz="2000" dirty="0" smtClean="0">
                <a:solidFill>
                  <a:schemeClr val="bg1">
                    <a:lumMod val="50000"/>
                  </a:schemeClr>
                </a:solidFill>
                <a:latin typeface="Huawei Sans" panose="020C0503030203020204" pitchFamily="34" charset="0"/>
              </a:rPr>
              <a:t>MPLS TE Traffic Forwarding</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MPLS TE Reliability</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Advanced MPLS TE Features</a:t>
            </a:r>
            <a:endParaRPr lang="en-US" sz="22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6139575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smtClean="0"/>
              <a:t>TE Signaling Protocols</a:t>
            </a:r>
            <a:endParaRPr lang="en-US" dirty="0"/>
          </a:p>
        </p:txBody>
      </p:sp>
      <p:sp>
        <p:nvSpPr>
          <p:cNvPr id="9220" name="Rectangle 3"/>
          <p:cNvSpPr>
            <a:spLocks noGrp="1" noChangeArrowheads="1"/>
          </p:cNvSpPr>
          <p:nvPr>
            <p:ph type="body" sz="quarter" idx="10"/>
          </p:nvPr>
        </p:nvSpPr>
        <p:spPr/>
        <p:txBody>
          <a:bodyPr/>
          <a:lstStyle/>
          <a:p>
            <a:r>
              <a:rPr lang="en-US" sz="1800" smtClean="0"/>
              <a:t>After path computation is complete, TE needs to reserve resources along the path to establish a CR-LSP.</a:t>
            </a:r>
            <a:endParaRPr lang="en-US" altLang="zh-CN" sz="1800" smtClean="0">
              <a:sym typeface="Huawei Sans" panose="020C0503030203020204" pitchFamily="34" charset="0"/>
            </a:endParaRPr>
          </a:p>
          <a:p>
            <a:r>
              <a:rPr lang="en-US" sz="1800" smtClean="0"/>
              <a:t>MPLS TE mainly uses RSVP-TE as the signaling protocol to establish CR-LSPs.</a:t>
            </a:r>
            <a:endParaRPr lang="en-US" altLang="zh-CN" sz="1800" smtClean="0">
              <a:sym typeface="Huawei Sans" panose="020C0503030203020204" pitchFamily="34" charset="0"/>
            </a:endParaRPr>
          </a:p>
          <a:p>
            <a:r>
              <a:rPr lang="en-US" sz="1800" smtClean="0"/>
              <a:t>RSVP is designed for the integrated service model in the QoS system. It is used to reserve resources on each node along a path. RSVP works at the transport layer and does not participate in the transmission of application data. It is a control protocol on the Internet and is similar to ICMP.</a:t>
            </a:r>
            <a:endParaRPr lang="en-US" altLang="zh-CN" sz="1800" smtClean="0">
              <a:sym typeface="Huawei Sans" panose="020C0503030203020204" pitchFamily="34" charset="0"/>
            </a:endParaRPr>
          </a:p>
          <a:p>
            <a:r>
              <a:rPr lang="en-US" sz="1800" smtClean="0"/>
              <a:t>RSVP-TE is an extension to RSVP and sets up or deletes CR-LSPs by using TE attributes carried in extended objects.</a:t>
            </a:r>
            <a:endParaRPr lang="en-US" altLang="zh-CN" sz="1800" smtClean="0">
              <a:sym typeface="Huawei Sans" panose="020C0503030203020204" pitchFamily="34" charset="0"/>
            </a:endParaRPr>
          </a:p>
          <a:p>
            <a:endParaRPr lang="en-US" altLang="zh-CN" sz="1800" dirty="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27749" y="5002935"/>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42626" y="5002935"/>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857503" y="5002935"/>
            <a:ext cx="540000" cy="442800"/>
          </a:xfrm>
          <a:prstGeom prst="rect">
            <a:avLst/>
          </a:prstGeom>
        </p:spPr>
      </p:pic>
      <p:cxnSp>
        <p:nvCxnSpPr>
          <p:cNvPr id="7" name="直接连接符 6"/>
          <p:cNvCxnSpPr>
            <a:stCxn id="5" idx="1"/>
            <a:endCxn id="4" idx="3"/>
          </p:cNvCxnSpPr>
          <p:nvPr/>
        </p:nvCxnSpPr>
        <p:spPr bwMode="auto">
          <a:xfrm flipH="1">
            <a:off x="4367749" y="5224335"/>
            <a:ext cx="147487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 name="直接连接符 9"/>
          <p:cNvCxnSpPr>
            <a:stCxn id="6" idx="1"/>
            <a:endCxn id="5" idx="3"/>
          </p:cNvCxnSpPr>
          <p:nvPr/>
        </p:nvCxnSpPr>
        <p:spPr bwMode="auto">
          <a:xfrm flipH="1">
            <a:off x="6382626" y="5224335"/>
            <a:ext cx="147487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3" name="文本框 12"/>
          <p:cNvSpPr txBox="1"/>
          <p:nvPr/>
        </p:nvSpPr>
        <p:spPr>
          <a:xfrm>
            <a:off x="3886201" y="4737136"/>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4" name="文本框 13"/>
          <p:cNvSpPr txBox="1"/>
          <p:nvPr/>
        </p:nvSpPr>
        <p:spPr>
          <a:xfrm>
            <a:off x="5901078" y="4737136"/>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5" name="文本框 14"/>
          <p:cNvSpPr txBox="1"/>
          <p:nvPr/>
        </p:nvSpPr>
        <p:spPr>
          <a:xfrm>
            <a:off x="7915955" y="4747640"/>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16" name="直接箭头连接符 15"/>
          <p:cNvCxnSpPr/>
          <p:nvPr/>
        </p:nvCxnSpPr>
        <p:spPr>
          <a:xfrm>
            <a:off x="4450876" y="5377353"/>
            <a:ext cx="1332000" cy="0"/>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4629991" y="5427770"/>
            <a:ext cx="973769"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RSVP-TE</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22" name="直接箭头连接符 21"/>
          <p:cNvCxnSpPr/>
          <p:nvPr/>
        </p:nvCxnSpPr>
        <p:spPr>
          <a:xfrm>
            <a:off x="6454065" y="5377353"/>
            <a:ext cx="1332000" cy="0"/>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633180" y="5427770"/>
            <a:ext cx="973769"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RSVP-TE</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24" name="直接箭头连接符 23"/>
          <p:cNvCxnSpPr>
            <a:cxnSpLocks/>
          </p:cNvCxnSpPr>
          <p:nvPr/>
        </p:nvCxnSpPr>
        <p:spPr bwMode="auto">
          <a:xfrm rot="10800000" flipV="1">
            <a:off x="6454065" y="5849925"/>
            <a:ext cx="1332000" cy="3581"/>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cxnSpLocks/>
          </p:cNvCxnSpPr>
          <p:nvPr/>
        </p:nvCxnSpPr>
        <p:spPr bwMode="auto">
          <a:xfrm rot="10800000" flipV="1">
            <a:off x="4450875" y="5844634"/>
            <a:ext cx="1332000" cy="3581"/>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4749132" y="5889025"/>
            <a:ext cx="735484"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Label</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29" name="文本框 28"/>
          <p:cNvSpPr txBox="1"/>
          <p:nvPr/>
        </p:nvSpPr>
        <p:spPr>
          <a:xfrm>
            <a:off x="6752322" y="5889025"/>
            <a:ext cx="735484"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Label</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0" name="右箭头 29"/>
          <p:cNvSpPr/>
          <p:nvPr/>
        </p:nvSpPr>
        <p:spPr>
          <a:xfrm>
            <a:off x="4749132" y="4515737"/>
            <a:ext cx="2739828" cy="169277"/>
          </a:xfrm>
          <a:prstGeom prst="rightArrow">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ndParaRPr>
          </a:p>
        </p:txBody>
      </p:sp>
      <p:sp>
        <p:nvSpPr>
          <p:cNvPr id="31" name="文本框 30"/>
          <p:cNvSpPr txBox="1"/>
          <p:nvPr/>
        </p:nvSpPr>
        <p:spPr>
          <a:xfrm>
            <a:off x="5603760" y="4187746"/>
            <a:ext cx="122454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Tunnel</a:t>
            </a:r>
            <a:endParaRPr lang="en-US" sz="16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44486476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RSVP Packet Format and Message Type</a:t>
            </a:r>
            <a:endParaRPr lang="en-US" dirty="0"/>
          </a:p>
        </p:txBody>
      </p:sp>
      <p:sp>
        <p:nvSpPr>
          <p:cNvPr id="11268" name="Rectangle 3"/>
          <p:cNvSpPr>
            <a:spLocks noGrp="1" noChangeArrowheads="1"/>
          </p:cNvSpPr>
          <p:nvPr>
            <p:ph type="body" sz="quarter" idx="10"/>
          </p:nvPr>
        </p:nvSpPr>
        <p:spPr/>
        <p:txBody>
          <a:bodyPr/>
          <a:lstStyle/>
          <a:p>
            <a:pPr>
              <a:lnSpc>
                <a:spcPct val="120000"/>
              </a:lnSpc>
            </a:pPr>
            <a:r>
              <a:rPr lang="en-US" sz="1600" dirty="0" smtClean="0"/>
              <a:t>RSVP is a soft-state protocol. It needs to periodically and repeatedly advertise reservation information on the network.</a:t>
            </a:r>
          </a:p>
          <a:p>
            <a:pPr>
              <a:lnSpc>
                <a:spcPct val="120000"/>
              </a:lnSpc>
            </a:pPr>
            <a:r>
              <a:rPr lang="en-US" sz="1600" dirty="0" smtClean="0"/>
              <a:t>An RSVP message consists of a common header followed by one or more objects.</a:t>
            </a:r>
            <a:endParaRPr lang="en-US" sz="1600" dirty="0"/>
          </a:p>
        </p:txBody>
      </p:sp>
      <p:graphicFrame>
        <p:nvGraphicFramePr>
          <p:cNvPr id="7" name="表格 6"/>
          <p:cNvGraphicFramePr>
            <a:graphicFrameLocks noGrp="1"/>
          </p:cNvGraphicFramePr>
          <p:nvPr>
            <p:extLst>
              <p:ext uri="{D42A27DB-BD31-4B8C-83A1-F6EECF244321}">
                <p14:modId xmlns:p14="http://schemas.microsoft.com/office/powerpoint/2010/main" val="3122755405"/>
              </p:ext>
            </p:extLst>
          </p:nvPr>
        </p:nvGraphicFramePr>
        <p:xfrm>
          <a:off x="7101444" y="3292000"/>
          <a:ext cx="4260624" cy="1595884"/>
        </p:xfrm>
        <a:graphic>
          <a:graphicData uri="http://schemas.openxmlformats.org/drawingml/2006/table">
            <a:tbl>
              <a:tblPr firstRow="1" bandRow="1"/>
              <a:tblGrid>
                <a:gridCol w="836179">
                  <a:extLst>
                    <a:ext uri="{9D8B030D-6E8A-4147-A177-3AD203B41FA5}">
                      <a16:colId xmlns:a16="http://schemas.microsoft.com/office/drawing/2014/main" xmlns="" val="20000"/>
                    </a:ext>
                  </a:extLst>
                </a:gridCol>
                <a:gridCol w="737275">
                  <a:extLst>
                    <a:ext uri="{9D8B030D-6E8A-4147-A177-3AD203B41FA5}">
                      <a16:colId xmlns:a16="http://schemas.microsoft.com/office/drawing/2014/main" xmlns="" val="20001"/>
                    </a:ext>
                  </a:extLst>
                </a:gridCol>
                <a:gridCol w="1177194">
                  <a:extLst>
                    <a:ext uri="{9D8B030D-6E8A-4147-A177-3AD203B41FA5}">
                      <a16:colId xmlns:a16="http://schemas.microsoft.com/office/drawing/2014/main" xmlns="" val="20002"/>
                    </a:ext>
                  </a:extLst>
                </a:gridCol>
                <a:gridCol w="1509976">
                  <a:extLst>
                    <a:ext uri="{9D8B030D-6E8A-4147-A177-3AD203B41FA5}">
                      <a16:colId xmlns:a16="http://schemas.microsoft.com/office/drawing/2014/main" xmlns="" val="20003"/>
                    </a:ext>
                  </a:extLst>
                </a:gridCol>
              </a:tblGrid>
              <a:tr h="359664">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b="0" dirty="0" smtClean="0">
                          <a:solidFill>
                            <a:schemeClr val="tx1"/>
                          </a:solidFill>
                          <a:latin typeface="Huawei Sans" panose="020C0503030203020204" pitchFamily="34" charset="0"/>
                        </a:rPr>
                        <a:t>Version</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rPr>
                        <a:t>Flags</a:t>
                      </a:r>
                      <a:endParaRPr kumimoji="0" lang="en-US" altLang="zh-CN" sz="12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b="1" dirty="0" smtClean="0">
                          <a:latin typeface="Huawei Sans" panose="020C0503030203020204" pitchFamily="34" charset="0"/>
                        </a:rPr>
                        <a:t>Message Type</a:t>
                      </a:r>
                      <a:endParaRPr kumimoji="0" lang="en-US" altLang="zh-CN" sz="12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rPr>
                        <a:t>RSVP Checksum</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406242">
                <a:tc gridSpan="2">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rPr>
                        <a:t>Send TTL</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sz="1400" dirty="0"/>
                    </a:p>
                  </a:txBody>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solidFill>
                            <a:schemeClr val="tx1"/>
                          </a:solidFill>
                          <a:latin typeface="Huawei Sans" panose="020C0503030203020204" pitchFamily="34" charset="0"/>
                        </a:rPr>
                        <a:t>Reserved</a:t>
                      </a:r>
                      <a:endParaRPr lang="en-US" altLang="zh-CN" sz="1200" kern="1200" dirty="0">
                        <a:solidFill>
                          <a:schemeClr val="tx1"/>
                        </a:solidFill>
                        <a:effectLst/>
                        <a:latin typeface="Huawei Sans" panose="020C0503030203020204" pitchFamily="34" charset="0"/>
                        <a:ea typeface="方正兰亭黑简体"/>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solidFill>
                            <a:schemeClr val="tx1"/>
                          </a:solidFill>
                          <a:latin typeface="Huawei Sans" panose="020C0503030203020204" pitchFamily="34" charset="0"/>
                        </a:rPr>
                        <a:t>RSVP Length</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732442">
                <a:tc gridSpan="4">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rPr>
                        <a:t>Object…</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sz="1400" dirty="0"/>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2"/>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2557531063"/>
              </p:ext>
            </p:extLst>
          </p:nvPr>
        </p:nvGraphicFramePr>
        <p:xfrm>
          <a:off x="586314" y="2156058"/>
          <a:ext cx="6178871" cy="4010502"/>
        </p:xfrm>
        <a:graphic>
          <a:graphicData uri="http://schemas.openxmlformats.org/drawingml/2006/table">
            <a:tbl>
              <a:tblPr firstRow="1" bandRow="1"/>
              <a:tblGrid>
                <a:gridCol w="1272269"/>
                <a:gridCol w="1230965"/>
                <a:gridCol w="3675637"/>
              </a:tblGrid>
              <a:tr h="370840">
                <a:tc>
                  <a:txBody>
                    <a:bodyPr/>
                    <a:lstStyle/>
                    <a:p>
                      <a:pPr marL="0" marR="0" lvl="0" indent="182563" algn="ctr" defTabSz="914034"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600" b="1" dirty="0" smtClean="0">
                          <a:solidFill>
                            <a:schemeClr val="tx1"/>
                          </a:solidFill>
                          <a:latin typeface="Huawei Sans" panose="020C0503030203020204" pitchFamily="34" charset="0"/>
                        </a:rPr>
                        <a:t>Message Type</a:t>
                      </a:r>
                      <a:endParaRPr lang="en-US" altLang="zh-CN" sz="1600" b="1" kern="1200" dirty="0">
                        <a:solidFill>
                          <a:schemeClr val="tx1"/>
                        </a:solidFill>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600" b="1" dirty="0" smtClean="0">
                          <a:solidFill>
                            <a:schemeClr val="tx1"/>
                          </a:solidFill>
                          <a:latin typeface="Huawei Sans" panose="020C0503030203020204" pitchFamily="34" charset="0"/>
                        </a:rPr>
                        <a:t>Name</a:t>
                      </a:r>
                      <a:endParaRPr lang="en-US" sz="16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600" b="1" dirty="0" smtClean="0">
                          <a:solidFill>
                            <a:schemeClr val="tx1"/>
                          </a:solidFill>
                          <a:latin typeface="Huawei Sans" panose="020C0503030203020204" pitchFamily="34" charset="0"/>
                        </a:rPr>
                        <a:t>Function</a:t>
                      </a:r>
                      <a:endParaRPr lang="en-US" sz="16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1</a:t>
                      </a:r>
                      <a:endParaRPr 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Path</a:t>
                      </a:r>
                      <a:endParaRPr lang="en-US" sz="1400" kern="1200"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Used to request downstream nodes to distribute labels for the path.</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3862">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2</a:t>
                      </a:r>
                      <a:endParaRPr 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err="1" smtClean="0">
                          <a:solidFill>
                            <a:schemeClr val="tx1"/>
                          </a:solidFill>
                          <a:latin typeface="Huawei Sans" panose="020C0503030203020204" pitchFamily="34" charset="0"/>
                        </a:rPr>
                        <a:t>Resv</a:t>
                      </a:r>
                      <a:endParaRPr lang="en-US" sz="1400" kern="1200"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Used to reserve resources on each node.</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1035">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3</a:t>
                      </a:r>
                      <a:endParaRPr 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err="1" smtClean="0">
                          <a:solidFill>
                            <a:schemeClr val="tx1"/>
                          </a:solidFill>
                          <a:latin typeface="Huawei Sans" panose="020C0503030203020204" pitchFamily="34" charset="0"/>
                        </a:rPr>
                        <a:t>PathErr</a:t>
                      </a:r>
                      <a:endParaRPr lang="en-US" sz="1400" kern="1200"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Sent upstream by a node if an error occurs during the processing of a Path message. </a:t>
                      </a:r>
                      <a:endParaRPr lang="en-US" altLang="zh-CN" sz="1400" kern="1200"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7889">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4</a:t>
                      </a:r>
                      <a:endParaRPr 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err="1" smtClean="0">
                          <a:solidFill>
                            <a:schemeClr val="tx1"/>
                          </a:solidFill>
                          <a:latin typeface="Huawei Sans" panose="020C0503030203020204" pitchFamily="34" charset="0"/>
                        </a:rPr>
                        <a:t>ResvErr</a:t>
                      </a:r>
                      <a:endParaRPr lang="en-US" sz="1400" kern="1200"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Sent downstream by a node if an error occurs during the processing of an </a:t>
                      </a:r>
                      <a:r>
                        <a:rPr lang="en-US" sz="1400" dirty="0" err="1" smtClean="0">
                          <a:solidFill>
                            <a:schemeClr val="tx1"/>
                          </a:solidFill>
                          <a:latin typeface="Huawei Sans" panose="020C0503030203020204" pitchFamily="34" charset="0"/>
                        </a:rPr>
                        <a:t>Resv</a:t>
                      </a:r>
                      <a:r>
                        <a:rPr lang="en-US" sz="1400" dirty="0" smtClean="0">
                          <a:solidFill>
                            <a:schemeClr val="tx1"/>
                          </a:solidFill>
                          <a:latin typeface="Huawei Sans" panose="020C0503030203020204" pitchFamily="34" charset="0"/>
                        </a:rPr>
                        <a:t> message.</a:t>
                      </a:r>
                      <a:endParaRPr lang="en-US" altLang="zh-CN" sz="1400" kern="1200"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5</a:t>
                      </a:r>
                      <a:endParaRPr 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err="1" smtClean="0">
                          <a:solidFill>
                            <a:schemeClr val="tx1"/>
                          </a:solidFill>
                          <a:latin typeface="Huawei Sans" panose="020C0503030203020204" pitchFamily="34" charset="0"/>
                        </a:rPr>
                        <a:t>PathTear</a:t>
                      </a:r>
                      <a:endParaRPr lang="en-US" sz="1400" kern="1200"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Sent downstream by the ingress to delete information about the local state created on each node of the path.</a:t>
                      </a:r>
                      <a:endParaRPr lang="en-US" altLang="zh-CN" sz="1400" kern="1200"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6</a:t>
                      </a:r>
                      <a:endParaRPr 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err="1" smtClean="0">
                          <a:solidFill>
                            <a:schemeClr val="tx1"/>
                          </a:solidFill>
                          <a:latin typeface="Huawei Sans" panose="020C0503030203020204" pitchFamily="34" charset="0"/>
                        </a:rPr>
                        <a:t>ResvTear</a:t>
                      </a:r>
                      <a:endParaRPr lang="en-US" sz="1400" kern="1200"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altLang="zh-CN" sz="1400" dirty="0" smtClean="0"/>
                        <a:t>Sent upstream by the egress to delete the reserved local resources assigned to a path.</a:t>
                      </a:r>
                      <a:endParaRPr lang="en-US" altLang="zh-CN" sz="14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0572507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r>
              <a:rPr lang="en-US" smtClean="0"/>
              <a:t>How RSVP Works</a:t>
            </a:r>
            <a:endParaRPr lang="en-US" dirty="0"/>
          </a:p>
        </p:txBody>
      </p:sp>
      <p:sp>
        <p:nvSpPr>
          <p:cNvPr id="10244" name="Rectangle 3"/>
          <p:cNvSpPr>
            <a:spLocks noGrp="1" noChangeArrowheads="1"/>
          </p:cNvSpPr>
          <p:nvPr>
            <p:ph type="body" sz="quarter" idx="10"/>
          </p:nvPr>
        </p:nvSpPr>
        <p:spPr/>
        <p:txBody>
          <a:bodyPr/>
          <a:lstStyle/>
          <a:p>
            <a:r>
              <a:rPr lang="en-US" sz="2000" smtClean="0"/>
              <a:t>RSVP has three basic functions:</a:t>
            </a:r>
          </a:p>
          <a:p>
            <a:pPr lvl="1"/>
            <a:r>
              <a:rPr lang="en-US" sz="1800" smtClean="0"/>
              <a:t>Path establishment and maintenance</a:t>
            </a:r>
          </a:p>
          <a:p>
            <a:pPr lvl="1"/>
            <a:r>
              <a:rPr lang="en-US" sz="1800" smtClean="0"/>
              <a:t>Path teardown</a:t>
            </a:r>
          </a:p>
          <a:p>
            <a:pPr lvl="1"/>
            <a:r>
              <a:rPr lang="en-US" sz="1800" smtClean="0"/>
              <a:t>Error advertisement</a:t>
            </a:r>
            <a:endParaRPr lang="en-US" altLang="zh-CN" sz="1800" smtClean="0">
              <a:sym typeface="Huawei Sans" panose="020C0503030203020204" pitchFamily="34" charset="0"/>
            </a:endParaRPr>
          </a:p>
          <a:p>
            <a:r>
              <a:rPr lang="en-US" sz="2000" smtClean="0"/>
              <a:t>The signaling process of RSVP is as follows:</a:t>
            </a:r>
          </a:p>
          <a:p>
            <a:pPr lvl="1"/>
            <a:r>
              <a:rPr lang="en-US" sz="1800" smtClean="0"/>
              <a:t>The start point sends a Path message to the end point to apply for resource reservation, and the end point sends an Resv message to complete resource reservation.</a:t>
            </a:r>
            <a:endParaRPr lang="en-US" sz="1800" dirty="0"/>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63323" y="488843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34559" y="4886554"/>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05794" y="4886554"/>
            <a:ext cx="540000" cy="442800"/>
          </a:xfrm>
          <a:prstGeom prst="rect">
            <a:avLst/>
          </a:prstGeom>
        </p:spPr>
      </p:pic>
      <p:cxnSp>
        <p:nvCxnSpPr>
          <p:cNvPr id="9" name="直接连接符 8"/>
          <p:cNvCxnSpPr>
            <a:stCxn id="7" idx="1"/>
            <a:endCxn id="6" idx="3"/>
          </p:cNvCxnSpPr>
          <p:nvPr/>
        </p:nvCxnSpPr>
        <p:spPr bwMode="auto">
          <a:xfrm flipH="1">
            <a:off x="3103323" y="5107954"/>
            <a:ext cx="2631236" cy="188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 name="直接连接符 9"/>
          <p:cNvCxnSpPr>
            <a:stCxn id="8" idx="1"/>
            <a:endCxn id="7" idx="3"/>
          </p:cNvCxnSpPr>
          <p:nvPr/>
        </p:nvCxnSpPr>
        <p:spPr bwMode="auto">
          <a:xfrm flipH="1">
            <a:off x="6274559" y="5107954"/>
            <a:ext cx="263123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1" name="文本框 10"/>
          <p:cNvSpPr txBox="1"/>
          <p:nvPr/>
        </p:nvSpPr>
        <p:spPr>
          <a:xfrm>
            <a:off x="2642764" y="4620755"/>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2" name="文本框 11"/>
          <p:cNvSpPr txBox="1"/>
          <p:nvPr/>
        </p:nvSpPr>
        <p:spPr>
          <a:xfrm>
            <a:off x="5793011" y="4620755"/>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3" name="文本框 12"/>
          <p:cNvSpPr txBox="1"/>
          <p:nvPr/>
        </p:nvSpPr>
        <p:spPr>
          <a:xfrm>
            <a:off x="8964246" y="4627946"/>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22" name="直接箭头连接符 21"/>
          <p:cNvCxnSpPr>
            <a:cxnSpLocks/>
          </p:cNvCxnSpPr>
          <p:nvPr/>
        </p:nvCxnSpPr>
        <p:spPr bwMode="auto">
          <a:xfrm rot="10800000" flipV="1">
            <a:off x="3792709" y="5325773"/>
            <a:ext cx="1332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cxnSpLocks/>
          </p:cNvCxnSpPr>
          <p:nvPr/>
        </p:nvCxnSpPr>
        <p:spPr bwMode="auto">
          <a:xfrm rot="10800000" flipV="1">
            <a:off x="6924176" y="5331234"/>
            <a:ext cx="1332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cxnSpLocks/>
          </p:cNvCxnSpPr>
          <p:nvPr/>
        </p:nvCxnSpPr>
        <p:spPr bwMode="auto">
          <a:xfrm flipV="1">
            <a:off x="3792709" y="4901032"/>
            <a:ext cx="1332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cxnSpLocks/>
          </p:cNvCxnSpPr>
          <p:nvPr/>
        </p:nvCxnSpPr>
        <p:spPr bwMode="auto">
          <a:xfrm flipV="1">
            <a:off x="6924176" y="4906493"/>
            <a:ext cx="1332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0" name="Text Box 35"/>
          <p:cNvSpPr txBox="1">
            <a:spLocks noChangeArrowheads="1"/>
          </p:cNvSpPr>
          <p:nvPr/>
        </p:nvSpPr>
        <p:spPr bwMode="auto">
          <a:xfrm>
            <a:off x="4097308" y="4614382"/>
            <a:ext cx="6110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r>
              <a:rPr lang="en-US" sz="1600" dirty="0" smtClean="0">
                <a:solidFill>
                  <a:prstClr val="black"/>
                </a:solidFill>
                <a:latin typeface="Huawei Sans" panose="020C0503030203020204" pitchFamily="34" charset="0"/>
              </a:rPr>
              <a:t>Path</a:t>
            </a:r>
            <a:endParaRPr lang="en-US" sz="1600" dirty="0">
              <a:solidFill>
                <a:prstClr val="black"/>
              </a:solidFill>
              <a:latin typeface="Huawei Sans" panose="020C0503030203020204" pitchFamily="34" charset="0"/>
            </a:endParaRPr>
          </a:p>
        </p:txBody>
      </p:sp>
      <p:sp>
        <p:nvSpPr>
          <p:cNvPr id="31" name="Text Box 38"/>
          <p:cNvSpPr txBox="1">
            <a:spLocks noChangeArrowheads="1"/>
          </p:cNvSpPr>
          <p:nvPr/>
        </p:nvSpPr>
        <p:spPr bwMode="auto">
          <a:xfrm>
            <a:off x="4102117" y="5284597"/>
            <a:ext cx="6062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r>
              <a:rPr lang="en-US" sz="1600" dirty="0" err="1" smtClean="0">
                <a:solidFill>
                  <a:prstClr val="black"/>
                </a:solidFill>
                <a:latin typeface="Huawei Sans" panose="020C0503030203020204" pitchFamily="34" charset="0"/>
              </a:rPr>
              <a:t>Resv</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35"/>
          <p:cNvSpPr txBox="1">
            <a:spLocks noChangeArrowheads="1"/>
          </p:cNvSpPr>
          <p:nvPr/>
        </p:nvSpPr>
        <p:spPr bwMode="auto">
          <a:xfrm>
            <a:off x="7253209" y="4618961"/>
            <a:ext cx="6110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r>
              <a:rPr lang="en-US" sz="1600" dirty="0" smtClean="0">
                <a:solidFill>
                  <a:prstClr val="black"/>
                </a:solidFill>
                <a:latin typeface="Huawei Sans" panose="020C0503030203020204" pitchFamily="34" charset="0"/>
              </a:rPr>
              <a:t>Path</a:t>
            </a:r>
            <a:endParaRPr lang="en-US" sz="1600" dirty="0">
              <a:solidFill>
                <a:prstClr val="black"/>
              </a:solidFill>
              <a:latin typeface="Huawei Sans" panose="020C0503030203020204" pitchFamily="34" charset="0"/>
            </a:endParaRPr>
          </a:p>
        </p:txBody>
      </p:sp>
      <p:sp>
        <p:nvSpPr>
          <p:cNvPr id="33" name="Text Box 38"/>
          <p:cNvSpPr txBox="1">
            <a:spLocks noChangeArrowheads="1"/>
          </p:cNvSpPr>
          <p:nvPr/>
        </p:nvSpPr>
        <p:spPr bwMode="auto">
          <a:xfrm>
            <a:off x="7258018" y="5289176"/>
            <a:ext cx="6062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r>
              <a:rPr lang="en-US" sz="1600" dirty="0" err="1" smtClean="0">
                <a:solidFill>
                  <a:prstClr val="black"/>
                </a:solidFill>
                <a:latin typeface="Huawei Sans" panose="020C0503030203020204" pitchFamily="34" charset="0"/>
              </a:rPr>
              <a:t>Resv</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25956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New Objects Extended by RSVP-TE (1)</a:t>
            </a:r>
            <a:endParaRPr lang="en-US" altLang="zh-CN" dirty="0">
              <a:sym typeface="Huawei Sans" panose="020C0503030203020204" pitchFamily="34" charset="0"/>
            </a:endParaRPr>
          </a:p>
        </p:txBody>
      </p:sp>
      <p:sp>
        <p:nvSpPr>
          <p:cNvPr id="13316" name="Rectangle 3"/>
          <p:cNvSpPr>
            <a:spLocks noGrp="1" noChangeArrowheads="1"/>
          </p:cNvSpPr>
          <p:nvPr>
            <p:ph type="body" sz="quarter" idx="10"/>
          </p:nvPr>
        </p:nvSpPr>
        <p:spPr/>
        <p:txBody>
          <a:bodyPr/>
          <a:lstStyle/>
          <a:p>
            <a:r>
              <a:rPr lang="en-US" sz="1800" smtClean="0"/>
              <a:t>RSVP-TE extends TE CR-LSPs through extended objects:</a:t>
            </a:r>
          </a:p>
          <a:p>
            <a:pPr lvl="1"/>
            <a:r>
              <a:rPr lang="en-US" sz="1600" smtClean="0"/>
              <a:t>Supports label distribution in downstream on demand (DoD) mode.</a:t>
            </a:r>
          </a:p>
          <a:p>
            <a:pPr lvl="1"/>
            <a:r>
              <a:rPr lang="en-US" sz="1600" smtClean="0"/>
              <a:t>Allocates network resources to explicit CR-LSPs.</a:t>
            </a:r>
          </a:p>
          <a:p>
            <a:pPr lvl="1"/>
            <a:r>
              <a:rPr lang="en-US" sz="1600" smtClean="0"/>
              <a:t>Supports teardown of a CR-LSP in make-before-break (MBB) mode when the established CR-LSP is preempted.</a:t>
            </a:r>
            <a:endParaRPr lang="en-US" altLang="zh-CN" sz="1600" smtClean="0">
              <a:sym typeface="Huawei Sans" panose="020C0503030203020204" pitchFamily="34" charset="0"/>
            </a:endParaRPr>
          </a:p>
          <a:p>
            <a:pPr lvl="1"/>
            <a:r>
              <a:rPr lang="en-US" sz="1600" smtClean="0"/>
              <a:t>Records each node that a CR-LSP passes through to prevent loops.</a:t>
            </a:r>
          </a:p>
          <a:p>
            <a:pPr lvl="1"/>
            <a:r>
              <a:rPr lang="en-US" sz="1600" smtClean="0"/>
              <a:t>Supports diagnosis of CR-LSPs.</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7825000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bwMode="gray"/>
        <p:txBody>
          <a:bodyPr wrap="square">
            <a:noAutofit/>
          </a:bodyPr>
          <a:lstStyle/>
          <a:p>
            <a:pPr fontAlgn="ctr"/>
            <a:r>
              <a:rPr lang="en-US" smtClean="0">
                <a:latin typeface="Huawei Sans" panose="020C0503030203020204" pitchFamily="34" charset="0"/>
              </a:rPr>
              <a:t>New Objects Extended by RSVP-TE (2)</a:t>
            </a:r>
            <a:endParaRPr lang="en-US" altLang="zh-CN" dirty="0">
              <a:latin typeface="Huawei Sans" panose="020C0503030203020204" pitchFamily="34" charset="0"/>
              <a:sym typeface="Huawei Sans" panose="020C0503030203020204" pitchFamily="34" charset="0"/>
            </a:endParaRPr>
          </a:p>
        </p:txBody>
      </p:sp>
      <p:sp>
        <p:nvSpPr>
          <p:cNvPr id="17" name="Rectangle 3"/>
          <p:cNvSpPr>
            <a:spLocks noGrp="1" noChangeArrowheads="1"/>
          </p:cNvSpPr>
          <p:nvPr>
            <p:ph type="body" sz="quarter" idx="10"/>
          </p:nvPr>
        </p:nvSpPr>
        <p:spPr bwMode="gray">
          <a:xfrm>
            <a:off x="7077046" y="1434231"/>
            <a:ext cx="2242290" cy="4579058"/>
          </a:xfrm>
          <a:ln>
            <a:solidFill>
              <a:schemeClr val="bg1">
                <a:lumMod val="85000"/>
              </a:schemeClr>
            </a:solidFill>
          </a:ln>
        </p:spPr>
        <p:txBody>
          <a:bodyPr wrap="square">
            <a:noAutofit/>
          </a:bodyPr>
          <a:lstStyle/>
          <a:p>
            <a:pPr marL="0" indent="0" algn="l">
              <a:buNone/>
            </a:pPr>
            <a:r>
              <a:rPr lang="en-US" sz="1600" dirty="0" err="1" smtClean="0">
                <a:latin typeface="Huawei Sans" panose="020C0503030203020204" pitchFamily="34" charset="0"/>
              </a:rPr>
              <a:t>Label_Request</a:t>
            </a:r>
            <a:endParaRPr lang="en-US" altLang="zh-CN" sz="1600" dirty="0" smtClean="0">
              <a:latin typeface="Huawei Sans" panose="020C0503030203020204" pitchFamily="34" charset="0"/>
              <a:sym typeface="Huawei Sans" panose="020C0503030203020204" pitchFamily="34" charset="0"/>
            </a:endParaRPr>
          </a:p>
          <a:p>
            <a:pPr marL="0" indent="0" algn="l">
              <a:buNone/>
            </a:pPr>
            <a:r>
              <a:rPr lang="en-US" sz="1600" dirty="0" smtClean="0">
                <a:latin typeface="Huawei Sans" panose="020C0503030203020204" pitchFamily="34" charset="0"/>
              </a:rPr>
              <a:t>Label</a:t>
            </a:r>
            <a:endParaRPr lang="en-US" altLang="zh-CN" sz="1600" dirty="0" smtClean="0">
              <a:latin typeface="Huawei Sans" panose="020C0503030203020204" pitchFamily="34" charset="0"/>
              <a:sym typeface="Huawei Sans" panose="020C0503030203020204" pitchFamily="34" charset="0"/>
            </a:endParaRPr>
          </a:p>
          <a:p>
            <a:pPr marL="0" indent="0" algn="l">
              <a:buNone/>
            </a:pPr>
            <a:r>
              <a:rPr lang="en-US" sz="1600" dirty="0" err="1" smtClean="0">
                <a:latin typeface="Huawei Sans" panose="020C0503030203020204" pitchFamily="34" charset="0"/>
              </a:rPr>
              <a:t>Explicit_Route</a:t>
            </a:r>
            <a:endParaRPr lang="en-US" altLang="zh-CN" sz="1600" dirty="0" smtClean="0">
              <a:latin typeface="Huawei Sans" panose="020C0503030203020204" pitchFamily="34" charset="0"/>
              <a:sym typeface="Huawei Sans" panose="020C0503030203020204" pitchFamily="34" charset="0"/>
            </a:endParaRPr>
          </a:p>
          <a:p>
            <a:pPr marL="0" indent="0" algn="l">
              <a:buNone/>
            </a:pPr>
            <a:r>
              <a:rPr lang="en-US" sz="1600" dirty="0" err="1" smtClean="0">
                <a:latin typeface="Huawei Sans" panose="020C0503030203020204" pitchFamily="34" charset="0"/>
              </a:rPr>
              <a:t>Record_Route</a:t>
            </a:r>
            <a:endParaRPr lang="en-US" altLang="zh-CN" sz="1600" dirty="0" smtClean="0">
              <a:latin typeface="Huawei Sans" panose="020C0503030203020204" pitchFamily="34" charset="0"/>
              <a:sym typeface="Huawei Sans" panose="020C0503030203020204" pitchFamily="34" charset="0"/>
            </a:endParaRPr>
          </a:p>
          <a:p>
            <a:pPr marL="0" indent="0" algn="l">
              <a:buNone/>
            </a:pPr>
            <a:r>
              <a:rPr lang="en-US" sz="1600" dirty="0" err="1" smtClean="0">
                <a:latin typeface="Huawei Sans" panose="020C0503030203020204" pitchFamily="34" charset="0"/>
              </a:rPr>
              <a:t>Session_Attribute</a:t>
            </a:r>
            <a:endParaRPr lang="en-US" altLang="zh-CN" sz="1600" dirty="0" smtClean="0">
              <a:latin typeface="Huawei Sans" panose="020C0503030203020204" pitchFamily="34" charset="0"/>
              <a:sym typeface="Huawei Sans" panose="020C0503030203020204" pitchFamily="34" charset="0"/>
            </a:endParaRPr>
          </a:p>
          <a:p>
            <a:pPr marL="0" indent="0" algn="l">
              <a:buNone/>
            </a:pPr>
            <a:r>
              <a:rPr lang="en-US" sz="1600" dirty="0" err="1" smtClean="0">
                <a:latin typeface="Huawei Sans" panose="020C0503030203020204" pitchFamily="34" charset="0"/>
              </a:rPr>
              <a:t>Sender_Template</a:t>
            </a:r>
            <a:r>
              <a:rPr lang="en-US" sz="1600" dirty="0" smtClean="0">
                <a:latin typeface="Huawei Sans" panose="020C0503030203020204" pitchFamily="34" charset="0"/>
              </a:rPr>
              <a:t> </a:t>
            </a:r>
            <a:endParaRPr lang="en-US" altLang="zh-CN" sz="1600" dirty="0" smtClean="0">
              <a:latin typeface="Huawei Sans" panose="020C0503030203020204" pitchFamily="34" charset="0"/>
              <a:sym typeface="Huawei Sans" panose="020C0503030203020204" pitchFamily="34" charset="0"/>
            </a:endParaRPr>
          </a:p>
          <a:p>
            <a:pPr marL="0" indent="0" algn="l">
              <a:buNone/>
            </a:pPr>
            <a:r>
              <a:rPr lang="en-US" sz="1600" dirty="0" err="1" smtClean="0">
                <a:latin typeface="Huawei Sans" panose="020C0503030203020204" pitchFamily="34" charset="0"/>
              </a:rPr>
              <a:t>Filter_Spec</a:t>
            </a:r>
            <a:r>
              <a:rPr lang="en-US" sz="1600" dirty="0" smtClean="0">
                <a:latin typeface="Huawei Sans" panose="020C0503030203020204" pitchFamily="34" charset="0"/>
              </a:rPr>
              <a:t> </a:t>
            </a:r>
          </a:p>
          <a:p>
            <a:pPr marL="0" indent="0" algn="l">
              <a:buNone/>
            </a:pPr>
            <a:r>
              <a:rPr lang="en-US" sz="1600" dirty="0" smtClean="0">
                <a:latin typeface="Huawei Sans" panose="020C0503030203020204" pitchFamily="34" charset="0"/>
              </a:rPr>
              <a:t>Session </a:t>
            </a:r>
          </a:p>
          <a:p>
            <a:pPr marL="0" indent="0" algn="l">
              <a:buNone/>
            </a:pPr>
            <a:r>
              <a:rPr lang="en-US" sz="1600" dirty="0" err="1" smtClean="0">
                <a:latin typeface="Huawei Sans" panose="020C0503030203020204" pitchFamily="34" charset="0"/>
              </a:rPr>
              <a:t>Flowspec</a:t>
            </a:r>
            <a:r>
              <a:rPr lang="en-US" sz="1600" dirty="0" smtClean="0">
                <a:latin typeface="Huawei Sans" panose="020C0503030203020204" pitchFamily="34" charset="0"/>
              </a:rPr>
              <a:t> </a:t>
            </a:r>
          </a:p>
          <a:p>
            <a:pPr marL="0" indent="0" algn="l">
              <a:buNone/>
            </a:pPr>
            <a:r>
              <a:rPr lang="en-US" sz="1600" dirty="0" err="1" smtClean="0">
                <a:latin typeface="Huawei Sans" panose="020C0503030203020204" pitchFamily="34" charset="0"/>
              </a:rPr>
              <a:t>Sender_Tspec</a:t>
            </a:r>
            <a:endParaRPr lang="en-US" altLang="zh-CN" sz="1600" dirty="0">
              <a:latin typeface="Huawei Sans" panose="020C0503030203020204" pitchFamily="34" charset="0"/>
              <a:sym typeface="Huawei Sans" panose="020C0503030203020204" pitchFamily="34" charset="0"/>
            </a:endParaRPr>
          </a:p>
        </p:txBody>
      </p:sp>
      <p:sp>
        <p:nvSpPr>
          <p:cNvPr id="12" name="下箭头 63"/>
          <p:cNvSpPr/>
          <p:nvPr/>
        </p:nvSpPr>
        <p:spPr bwMode="gray">
          <a:xfrm rot="10800000" flipV="1">
            <a:off x="1538298" y="3046571"/>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14" name="Freeform 9"/>
          <p:cNvSpPr>
            <a:spLocks/>
          </p:cNvSpPr>
          <p:nvPr/>
        </p:nvSpPr>
        <p:spPr bwMode="gray">
          <a:xfrm rot="17902426" flipV="1">
            <a:off x="4242588" y="2935745"/>
            <a:ext cx="1779635" cy="2358735"/>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15000">
                <a:schemeClr val="accent1">
                  <a:lumMod val="5000"/>
                  <a:lumOff val="95000"/>
                  <a:alpha val="0"/>
                </a:schemeClr>
              </a:gs>
              <a:gs pos="81000">
                <a:srgbClr val="FFF2CC"/>
              </a:gs>
            </a:gsLst>
            <a:lin ang="2400000" scaled="0"/>
            <a:tileRect/>
          </a:gradFill>
          <a:ln w="15875">
            <a:gradFill flip="none" rotWithShape="1">
              <a:gsLst>
                <a:gs pos="11000">
                  <a:schemeClr val="accent1">
                    <a:lumMod val="0"/>
                    <a:lumOff val="100000"/>
                    <a:alpha val="0"/>
                  </a:schemeClr>
                </a:gs>
                <a:gs pos="67000">
                  <a:srgbClr val="FFD17D"/>
                </a:gs>
              </a:gsLst>
              <a:lin ang="2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graphicFrame>
        <p:nvGraphicFramePr>
          <p:cNvPr id="9" name="表格 8"/>
          <p:cNvGraphicFramePr>
            <a:graphicFrameLocks noGrp="1"/>
          </p:cNvGraphicFramePr>
          <p:nvPr>
            <p:extLst/>
          </p:nvPr>
        </p:nvGraphicFramePr>
        <p:xfrm>
          <a:off x="1098195" y="1434231"/>
          <a:ext cx="4968554" cy="1498348"/>
        </p:xfrm>
        <a:graphic>
          <a:graphicData uri="http://schemas.openxmlformats.org/drawingml/2006/table">
            <a:tbl>
              <a:tblPr firstRow="1" bandRow="1"/>
              <a:tblGrid>
                <a:gridCol w="888435">
                  <a:extLst>
                    <a:ext uri="{9D8B030D-6E8A-4147-A177-3AD203B41FA5}">
                      <a16:colId xmlns:a16="http://schemas.microsoft.com/office/drawing/2014/main" xmlns="" val="20000"/>
                    </a:ext>
                  </a:extLst>
                </a:gridCol>
                <a:gridCol w="789709">
                  <a:extLst>
                    <a:ext uri="{9D8B030D-6E8A-4147-A177-3AD203B41FA5}">
                      <a16:colId xmlns:a16="http://schemas.microsoft.com/office/drawing/2014/main" xmlns="" val="20001"/>
                    </a:ext>
                  </a:extLst>
                </a:gridCol>
                <a:gridCol w="1529542">
                  <a:extLst>
                    <a:ext uri="{9D8B030D-6E8A-4147-A177-3AD203B41FA5}">
                      <a16:colId xmlns:a16="http://schemas.microsoft.com/office/drawing/2014/main" xmlns="" val="20002"/>
                    </a:ext>
                  </a:extLst>
                </a:gridCol>
                <a:gridCol w="1760868">
                  <a:extLst>
                    <a:ext uri="{9D8B030D-6E8A-4147-A177-3AD203B41FA5}">
                      <a16:colId xmlns:a16="http://schemas.microsoft.com/office/drawing/2014/main" xmlns="" val="20003"/>
                    </a:ext>
                  </a:extLst>
                </a:gridCol>
              </a:tblGrid>
              <a:tr h="359664">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b="0" dirty="0" smtClean="0">
                          <a:solidFill>
                            <a:schemeClr val="tx1"/>
                          </a:solidFill>
                          <a:latin typeface="Huawei Sans" panose="020C0503030203020204" pitchFamily="34" charset="0"/>
                        </a:rPr>
                        <a:t>Version</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rPr>
                        <a:t>Flags</a:t>
                      </a:r>
                      <a:endParaRPr kumimoji="0" lang="en-US" altLang="zh-CN" sz="12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b="0" dirty="0" smtClean="0">
                          <a:latin typeface="Huawei Sans" panose="020C0503030203020204" pitchFamily="34" charset="0"/>
                        </a:rPr>
                        <a:t>Message Type</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rPr>
                        <a:t>RSVP Checksum</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406242">
                <a:tc gridSpan="2">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rPr>
                        <a:t>Send TTL</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sz="1400" dirty="0"/>
                    </a:p>
                  </a:txBody>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solidFill>
                            <a:schemeClr val="tx1"/>
                          </a:solidFill>
                          <a:latin typeface="Huawei Sans" panose="020C0503030203020204" pitchFamily="34" charset="0"/>
                        </a:rPr>
                        <a:t>Reserved</a:t>
                      </a:r>
                      <a:endParaRPr lang="en-US" altLang="zh-CN" sz="1200" kern="1200" dirty="0">
                        <a:solidFill>
                          <a:schemeClr val="tx1"/>
                        </a:solidFill>
                        <a:effectLst/>
                        <a:latin typeface="Huawei Sans" panose="020C0503030203020204" pitchFamily="34" charset="0"/>
                        <a:ea typeface="方正兰亭黑简体"/>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solidFill>
                            <a:schemeClr val="tx1"/>
                          </a:solidFill>
                          <a:latin typeface="Huawei Sans" panose="020C0503030203020204" pitchFamily="34" charset="0"/>
                        </a:rPr>
                        <a:t>RSVP Length</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732442">
                <a:tc gridSpan="4">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b="1" dirty="0" smtClean="0">
                          <a:latin typeface="Huawei Sans" panose="020C0503030203020204" pitchFamily="34" charset="0"/>
                        </a:rPr>
                        <a:t>Object…</a:t>
                      </a:r>
                      <a:endParaRPr kumimoji="0" lang="en-US" altLang="zh-CN" sz="12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sz="1400" dirty="0"/>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2"/>
                  </a:ext>
                </a:extLst>
              </a:tr>
            </a:tbl>
          </a:graphicData>
        </a:graphic>
      </p:graphicFrame>
      <p:graphicFrame>
        <p:nvGraphicFramePr>
          <p:cNvPr id="10" name="表格 9"/>
          <p:cNvGraphicFramePr>
            <a:graphicFrameLocks noGrp="1"/>
          </p:cNvGraphicFramePr>
          <p:nvPr>
            <p:extLst/>
          </p:nvPr>
        </p:nvGraphicFramePr>
        <p:xfrm>
          <a:off x="1098195" y="4410071"/>
          <a:ext cx="4968554" cy="1138684"/>
        </p:xfrm>
        <a:graphic>
          <a:graphicData uri="http://schemas.openxmlformats.org/drawingml/2006/table">
            <a:tbl>
              <a:tblPr firstRow="1" bandRow="1"/>
              <a:tblGrid>
                <a:gridCol w="1678144">
                  <a:extLst>
                    <a:ext uri="{9D8B030D-6E8A-4147-A177-3AD203B41FA5}">
                      <a16:colId xmlns:a16="http://schemas.microsoft.com/office/drawing/2014/main" xmlns="" val="20000"/>
                    </a:ext>
                  </a:extLst>
                </a:gridCol>
                <a:gridCol w="1529542">
                  <a:extLst>
                    <a:ext uri="{9D8B030D-6E8A-4147-A177-3AD203B41FA5}">
                      <a16:colId xmlns:a16="http://schemas.microsoft.com/office/drawing/2014/main" xmlns="" val="20001"/>
                    </a:ext>
                  </a:extLst>
                </a:gridCol>
                <a:gridCol w="1760868">
                  <a:extLst>
                    <a:ext uri="{9D8B030D-6E8A-4147-A177-3AD203B41FA5}">
                      <a16:colId xmlns:a16="http://schemas.microsoft.com/office/drawing/2014/main" xmlns="" val="20002"/>
                    </a:ext>
                  </a:extLst>
                </a:gridCol>
              </a:tblGrid>
              <a:tr h="406242">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rPr>
                        <a:t>Length</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b="1" dirty="0" smtClean="0">
                          <a:latin typeface="Huawei Sans" panose="020C0503030203020204" pitchFamily="34" charset="0"/>
                        </a:rPr>
                        <a:t>Class </a:t>
                      </a:r>
                      <a:r>
                        <a:rPr lang="en-US" sz="1200" b="1" dirty="0" err="1" smtClean="0">
                          <a:latin typeface="Huawei Sans" panose="020C0503030203020204" pitchFamily="34" charset="0"/>
                        </a:rPr>
                        <a:t>Num</a:t>
                      </a:r>
                      <a:endParaRPr lang="en-US" altLang="zh-CN" sz="1200" b="1" kern="1200" dirty="0">
                        <a:solidFill>
                          <a:schemeClr val="tx1"/>
                        </a:solidFill>
                        <a:effectLst/>
                        <a:latin typeface="Huawei Sans" panose="020C0503030203020204" pitchFamily="34" charset="0"/>
                        <a:ea typeface="方正兰亭黑简体"/>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rPr>
                        <a:t>C-Type</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732442">
                <a:tc gridSpan="3">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182563"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200" dirty="0" smtClean="0">
                          <a:latin typeface="Huawei Sans" panose="020C0503030203020204" pitchFamily="34" charset="0"/>
                        </a:rPr>
                        <a:t>Object Content</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01093148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smtClean="0"/>
              <a:t>New Objects Extended by RSVP-TE (3)</a:t>
            </a:r>
            <a:endParaRPr lang="en-US" altLang="zh-CN" dirty="0">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162945461"/>
              </p:ext>
            </p:extLst>
          </p:nvPr>
        </p:nvGraphicFramePr>
        <p:xfrm>
          <a:off x="1130298" y="1134535"/>
          <a:ext cx="9931404" cy="4919822"/>
        </p:xfrm>
        <a:graphic>
          <a:graphicData uri="http://schemas.openxmlformats.org/drawingml/2006/table">
            <a:tbl>
              <a:tblPr firstRow="1" bandRow="1"/>
              <a:tblGrid>
                <a:gridCol w="1930403"/>
                <a:gridCol w="1871133"/>
                <a:gridCol w="6129868"/>
              </a:tblGrid>
              <a:tr h="370840">
                <a:tc>
                  <a:txBody>
                    <a:bodyPr/>
                    <a:lstStyle/>
                    <a:p>
                      <a:pPr algn="ctr" fontAlgn="ctr"/>
                      <a:r>
                        <a:rPr lang="en-US" sz="1600" b="1" dirty="0" smtClean="0">
                          <a:solidFill>
                            <a:schemeClr val="tx1"/>
                          </a:solidFill>
                          <a:latin typeface="Huawei Sans" panose="020C0503030203020204" pitchFamily="34" charset="0"/>
                        </a:rPr>
                        <a:t>Object Type</a:t>
                      </a:r>
                      <a:endParaRPr lang="en-US" sz="16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smtClean="0">
                          <a:solidFill>
                            <a:schemeClr val="tx1"/>
                          </a:solidFill>
                          <a:latin typeface="Huawei Sans" panose="020C0503030203020204" pitchFamily="34" charset="0"/>
                        </a:rPr>
                        <a:t>RSVP Information</a:t>
                      </a:r>
                      <a:endParaRPr lang="en-US" sz="16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smtClean="0">
                          <a:solidFill>
                            <a:schemeClr val="tx1"/>
                          </a:solidFill>
                          <a:latin typeface="Huawei Sans" panose="020C0503030203020204" pitchFamily="34" charset="0"/>
                        </a:rPr>
                        <a:t>Description</a:t>
                      </a:r>
                      <a:endParaRPr lang="en-US" sz="16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err="1" smtClean="0">
                          <a:solidFill>
                            <a:schemeClr val="tx1"/>
                          </a:solidFill>
                          <a:latin typeface="Huawei Sans" panose="020C0503030203020204" pitchFamily="34" charset="0"/>
                        </a:rPr>
                        <a:t>Label_Request</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Path</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Identifies the LABEL_REQUEST object.</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3862">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Label</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err="1" smtClean="0">
                          <a:solidFill>
                            <a:schemeClr val="tx1"/>
                          </a:solidFill>
                          <a:latin typeface="Huawei Sans" panose="020C0503030203020204" pitchFamily="34" charset="0"/>
                        </a:rPr>
                        <a:t>Resv</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Carries an assigned label.</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err="1" smtClean="0">
                          <a:solidFill>
                            <a:schemeClr val="tx1"/>
                          </a:solidFill>
                          <a:latin typeface="Huawei Sans" panose="020C0503030203020204" pitchFamily="34" charset="0"/>
                        </a:rPr>
                        <a:t>Explicit_Route</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Path</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latin typeface="Huawei Sans" panose="020C0503030203020204" pitchFamily="34" charset="0"/>
                        </a:rPr>
                        <a:t>Explicit Route Object (ERO) describes information about the path through which a CR-LSP passes. The path can be a strict or loose one.</a:t>
                      </a:r>
                      <a:endParaRPr 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err="1" smtClean="0">
                          <a:solidFill>
                            <a:schemeClr val="tx1"/>
                          </a:solidFill>
                          <a:latin typeface="Huawei Sans" panose="020C0503030203020204" pitchFamily="34" charset="0"/>
                        </a:rPr>
                        <a:t>Record_Route</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Path, </a:t>
                      </a:r>
                      <a:r>
                        <a:rPr lang="en-US" sz="1400" dirty="0" err="1" smtClean="0">
                          <a:solidFill>
                            <a:schemeClr val="tx1"/>
                          </a:solidFill>
                          <a:latin typeface="Huawei Sans" panose="020C0503030203020204" pitchFamily="34" charset="0"/>
                        </a:rPr>
                        <a:t>Resv</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Record Route Object (RRO) is a list of CR-LSRs through which a Path message passes.</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err="1" smtClean="0">
                          <a:solidFill>
                            <a:schemeClr val="tx1"/>
                          </a:solidFill>
                          <a:latin typeface="Huawei Sans" panose="020C0503030203020204" pitchFamily="34" charset="0"/>
                        </a:rPr>
                        <a:t>Session_Attribute</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Path</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Specifies attributes, such as the setup priority, hold priority, reservation style, and affinity.</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err="1" smtClean="0">
                          <a:solidFill>
                            <a:schemeClr val="tx1"/>
                          </a:solidFill>
                          <a:latin typeface="Huawei Sans" panose="020C0503030203020204" pitchFamily="34" charset="0"/>
                        </a:rPr>
                        <a:t>Sender_Template</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Path</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Carries the IP address and LSP ID of the node that sends the message.</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err="1" smtClean="0">
                          <a:solidFill>
                            <a:schemeClr val="tx1"/>
                          </a:solidFill>
                          <a:latin typeface="Huawei Sans" panose="020C0503030203020204" pitchFamily="34" charset="0"/>
                        </a:rPr>
                        <a:t>Filter_Spec</a:t>
                      </a:r>
                      <a:r>
                        <a:rPr lang="en-US" sz="1400" dirty="0" smtClean="0">
                          <a:solidFill>
                            <a:schemeClr val="tx1"/>
                          </a:solidFill>
                          <a:latin typeface="Huawei Sans" panose="020C0503030203020204" pitchFamily="34" charset="0"/>
                        </a:rPr>
                        <a:t> </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400" dirty="0" err="1" smtClean="0">
                          <a:solidFill>
                            <a:schemeClr val="tx1"/>
                          </a:solidFill>
                          <a:latin typeface="Huawei Sans" panose="020C0503030203020204" pitchFamily="34" charset="0"/>
                        </a:rPr>
                        <a:t>Resv</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Carries the IP address and LSP ID of the node that sends the message.</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Session </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Path, </a:t>
                      </a:r>
                      <a:r>
                        <a:rPr lang="en-US" sz="1400" dirty="0" err="1" smtClean="0">
                          <a:solidFill>
                            <a:schemeClr val="tx1"/>
                          </a:solidFill>
                          <a:latin typeface="Huawei Sans" panose="020C0503030203020204" pitchFamily="34" charset="0"/>
                        </a:rPr>
                        <a:t>Resv</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Carries RSVP session information, such as the destination address, tunnel ID, and extended tunnel ID.</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err="1" smtClean="0">
                          <a:solidFill>
                            <a:schemeClr val="tx1"/>
                          </a:solidFill>
                          <a:latin typeface="Huawei Sans" panose="020C0503030203020204" pitchFamily="34" charset="0"/>
                        </a:rPr>
                        <a:t>Flowspec</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err="1" smtClean="0">
                          <a:solidFill>
                            <a:schemeClr val="tx1"/>
                          </a:solidFill>
                          <a:latin typeface="Huawei Sans" panose="020C0503030203020204" pitchFamily="34" charset="0"/>
                        </a:rPr>
                        <a:t>Resv</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smtClean="0">
                          <a:solidFill>
                            <a:schemeClr val="tx1"/>
                          </a:solidFill>
                          <a:latin typeface="Huawei Sans" panose="020C0503030203020204" pitchFamily="34" charset="0"/>
                        </a:rPr>
                        <a:t>Specifies </a:t>
                      </a:r>
                      <a:r>
                        <a:rPr lang="en-US" sz="1400" dirty="0" err="1" smtClean="0">
                          <a:solidFill>
                            <a:schemeClr val="tx1"/>
                          </a:solidFill>
                          <a:latin typeface="Huawei Sans" panose="020C0503030203020204" pitchFamily="34" charset="0"/>
                        </a:rPr>
                        <a:t>QoS</a:t>
                      </a:r>
                      <a:r>
                        <a:rPr lang="en-US" sz="1400" dirty="0" smtClean="0">
                          <a:solidFill>
                            <a:schemeClr val="tx1"/>
                          </a:solidFill>
                          <a:latin typeface="Huawei Sans" panose="020C0503030203020204" pitchFamily="34" charset="0"/>
                        </a:rPr>
                        <a:t> parameters for a data flow.</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err="1" smtClean="0">
                          <a:solidFill>
                            <a:schemeClr val="tx1"/>
                          </a:solidFill>
                          <a:latin typeface="Huawei Sans" panose="020C0503030203020204" pitchFamily="34" charset="0"/>
                        </a:rPr>
                        <a:t>Sender_Tspec</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Path</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Specifies traffic characteristics of a data flow.</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104401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MPLS TE Tunnel</a:t>
            </a:r>
            <a:endParaRPr lang="en-US" dirty="0"/>
          </a:p>
        </p:txBody>
      </p:sp>
      <p:sp>
        <p:nvSpPr>
          <p:cNvPr id="11268" name="Rectangle 3"/>
          <p:cNvSpPr>
            <a:spLocks noGrp="1" noChangeArrowheads="1"/>
          </p:cNvSpPr>
          <p:nvPr>
            <p:ph type="body" sz="quarter" idx="10"/>
          </p:nvPr>
        </p:nvSpPr>
        <p:spPr/>
        <p:txBody>
          <a:bodyPr/>
          <a:lstStyle/>
          <a:p>
            <a:r>
              <a:rPr lang="en-US" sz="1800" dirty="0" smtClean="0"/>
              <a:t>An MPLS TE tunnel is a head-end CR-LSP initiated by the ingress of a tunnel.</a:t>
            </a:r>
            <a:endParaRPr lang="en-US" altLang="zh-CN" sz="1800" dirty="0" smtClean="0">
              <a:sym typeface="Huawei Sans" panose="020C0503030203020204" pitchFamily="34" charset="0"/>
            </a:endParaRPr>
          </a:p>
          <a:p>
            <a:r>
              <a:rPr lang="en-US" altLang="zh-CN" sz="1800" dirty="0" smtClean="0"/>
              <a:t>RSVP-TE uses CSPF to compute a path, and the receiver initiates a resource reservation request for the path. RSVP-TE uses Path and </a:t>
            </a:r>
            <a:r>
              <a:rPr lang="en-US" altLang="zh-CN" sz="1800" dirty="0" err="1" smtClean="0"/>
              <a:t>Resv</a:t>
            </a:r>
            <a:r>
              <a:rPr lang="en-US" altLang="zh-CN" sz="1800" dirty="0" smtClean="0"/>
              <a:t> messages to request CR-LSP establishment and maintain resource reservation information.</a:t>
            </a:r>
          </a:p>
          <a:p>
            <a:r>
              <a:rPr lang="en-US" sz="1800" dirty="0" smtClean="0"/>
              <a:t>An MPLS TE tunnel is unidirectional.</a:t>
            </a:r>
            <a:endParaRPr lang="en-US" sz="1800" dirty="0"/>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87269" y="3967085"/>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15415" y="3967085"/>
            <a:ext cx="540000" cy="442800"/>
          </a:xfrm>
          <a:prstGeom prst="rect">
            <a:avLst/>
          </a:prstGeom>
        </p:spPr>
      </p:pic>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44076" y="3253325"/>
            <a:ext cx="540000" cy="442800"/>
          </a:xfrm>
          <a:prstGeom prst="rect">
            <a:avLst/>
          </a:prstGeom>
        </p:spPr>
      </p:pic>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82753" y="3967085"/>
            <a:ext cx="540000" cy="442800"/>
          </a:xfrm>
          <a:prstGeom prst="rect">
            <a:avLst/>
          </a:prstGeom>
        </p:spPr>
      </p:pic>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44076" y="4676437"/>
            <a:ext cx="540000" cy="442800"/>
          </a:xfrm>
          <a:prstGeom prst="rect">
            <a:avLst/>
          </a:prstGeom>
        </p:spPr>
      </p:pic>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50760" y="3967085"/>
            <a:ext cx="540000" cy="442800"/>
          </a:xfrm>
          <a:prstGeom prst="rect">
            <a:avLst/>
          </a:prstGeom>
        </p:spPr>
      </p:pic>
      <p:cxnSp>
        <p:nvCxnSpPr>
          <p:cNvPr id="26" name="直接连接符 25"/>
          <p:cNvCxnSpPr>
            <a:stCxn id="21" idx="1"/>
            <a:endCxn id="20" idx="3"/>
          </p:cNvCxnSpPr>
          <p:nvPr/>
        </p:nvCxnSpPr>
        <p:spPr bwMode="auto">
          <a:xfrm flipH="1">
            <a:off x="3527269" y="4188485"/>
            <a:ext cx="88814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9" name="直接连接符 28"/>
          <p:cNvCxnSpPr>
            <a:stCxn id="22" idx="1"/>
            <a:endCxn id="21" idx="0"/>
          </p:cNvCxnSpPr>
          <p:nvPr/>
        </p:nvCxnSpPr>
        <p:spPr bwMode="auto">
          <a:xfrm flipH="1">
            <a:off x="4685415" y="3474725"/>
            <a:ext cx="1158661" cy="49236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3" name="直接连接符 32"/>
          <p:cNvCxnSpPr>
            <a:stCxn id="21" idx="2"/>
            <a:endCxn id="24" idx="1"/>
          </p:cNvCxnSpPr>
          <p:nvPr/>
        </p:nvCxnSpPr>
        <p:spPr bwMode="auto">
          <a:xfrm>
            <a:off x="4685415" y="4409885"/>
            <a:ext cx="1158661" cy="48795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8" name="直接连接符 37"/>
          <p:cNvCxnSpPr>
            <a:stCxn id="23" idx="0"/>
            <a:endCxn id="22" idx="3"/>
          </p:cNvCxnSpPr>
          <p:nvPr/>
        </p:nvCxnSpPr>
        <p:spPr bwMode="auto">
          <a:xfrm flipH="1" flipV="1">
            <a:off x="6384076" y="3474725"/>
            <a:ext cx="1168677" cy="49236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1" name="直接连接符 40"/>
          <p:cNvCxnSpPr>
            <a:stCxn id="23" idx="2"/>
            <a:endCxn id="24" idx="3"/>
          </p:cNvCxnSpPr>
          <p:nvPr/>
        </p:nvCxnSpPr>
        <p:spPr bwMode="auto">
          <a:xfrm flipH="1">
            <a:off x="6384076" y="4409885"/>
            <a:ext cx="1168677" cy="48795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5" name="直接连接符 44"/>
          <p:cNvCxnSpPr>
            <a:stCxn id="25" idx="1"/>
            <a:endCxn id="23" idx="3"/>
          </p:cNvCxnSpPr>
          <p:nvPr/>
        </p:nvCxnSpPr>
        <p:spPr bwMode="auto">
          <a:xfrm flipH="1">
            <a:off x="7822753" y="4188485"/>
            <a:ext cx="92800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8" name="直接箭头连接符 47"/>
          <p:cNvCxnSpPr>
            <a:cxnSpLocks/>
          </p:cNvCxnSpPr>
          <p:nvPr/>
        </p:nvCxnSpPr>
        <p:spPr bwMode="auto">
          <a:xfrm flipV="1">
            <a:off x="3631272" y="3967085"/>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cxnSpLocks/>
          </p:cNvCxnSpPr>
          <p:nvPr/>
        </p:nvCxnSpPr>
        <p:spPr bwMode="auto">
          <a:xfrm rot="-1500000" flipV="1">
            <a:off x="4869351" y="3555065"/>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cxnSpLocks/>
          </p:cNvCxnSpPr>
          <p:nvPr/>
        </p:nvCxnSpPr>
        <p:spPr bwMode="auto">
          <a:xfrm rot="1500000" flipV="1">
            <a:off x="6684303" y="3531756"/>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cxnSpLocks/>
          </p:cNvCxnSpPr>
          <p:nvPr/>
        </p:nvCxnSpPr>
        <p:spPr bwMode="auto">
          <a:xfrm flipV="1">
            <a:off x="7926756" y="3970666"/>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a:cxnSpLocks/>
          </p:cNvCxnSpPr>
          <p:nvPr/>
        </p:nvCxnSpPr>
        <p:spPr bwMode="auto">
          <a:xfrm rot="10800000" flipV="1">
            <a:off x="3631272" y="4414570"/>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cxnSpLocks/>
          </p:cNvCxnSpPr>
          <p:nvPr/>
        </p:nvCxnSpPr>
        <p:spPr bwMode="auto">
          <a:xfrm rot="9300000" flipV="1">
            <a:off x="5059682" y="3892125"/>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a:cxnSpLocks/>
          </p:cNvCxnSpPr>
          <p:nvPr/>
        </p:nvCxnSpPr>
        <p:spPr bwMode="auto">
          <a:xfrm rot="12300000" flipV="1">
            <a:off x="6434123" y="3895753"/>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cxnSpLocks/>
          </p:cNvCxnSpPr>
          <p:nvPr/>
        </p:nvCxnSpPr>
        <p:spPr bwMode="auto">
          <a:xfrm rot="10800000" flipV="1">
            <a:off x="7926756" y="4415769"/>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3069171" y="3708012"/>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58" name="文本框 57"/>
          <p:cNvSpPr txBox="1"/>
          <p:nvPr/>
        </p:nvSpPr>
        <p:spPr>
          <a:xfrm>
            <a:off x="4420775" y="3696617"/>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59" name="文本框 58"/>
          <p:cNvSpPr txBox="1"/>
          <p:nvPr/>
        </p:nvSpPr>
        <p:spPr>
          <a:xfrm>
            <a:off x="5902528" y="2997869"/>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60" name="文本框 59"/>
          <p:cNvSpPr txBox="1"/>
          <p:nvPr/>
        </p:nvSpPr>
        <p:spPr>
          <a:xfrm>
            <a:off x="7424224" y="3689974"/>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R5</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61" name="文本框 60"/>
          <p:cNvSpPr txBox="1"/>
          <p:nvPr/>
        </p:nvSpPr>
        <p:spPr>
          <a:xfrm>
            <a:off x="8809212" y="3708012"/>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R6</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62" name="文本框 61"/>
          <p:cNvSpPr txBox="1"/>
          <p:nvPr/>
        </p:nvSpPr>
        <p:spPr>
          <a:xfrm>
            <a:off x="5902013" y="4413247"/>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R4</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63" name="Oval 4">
            <a:extLst>
              <a:ext uri="{FF2B5EF4-FFF2-40B4-BE49-F238E27FC236}">
                <a16:creationId xmlns:a16="http://schemas.microsoft.com/office/drawing/2014/main" xmlns="" id="{4DEBE282-43A3-4DC8-A9B7-860558EEB12A}"/>
              </a:ext>
            </a:extLst>
          </p:cNvPr>
          <p:cNvSpPr>
            <a:spLocks noChangeAspect="1"/>
          </p:cNvSpPr>
          <p:nvPr/>
        </p:nvSpPr>
        <p:spPr>
          <a:xfrm>
            <a:off x="3641692" y="3641915"/>
            <a:ext cx="252000" cy="252000"/>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prstClr val="white"/>
                </a:solidFill>
                <a:latin typeface="Huawei Sans" panose="020C0503030203020204" pitchFamily="34" charset="0"/>
              </a:rPr>
              <a:t>1</a:t>
            </a:r>
            <a:endParaRPr lang="en-US" altLang="zh-CN" sz="1400" b="1" dirty="0">
              <a:solidFill>
                <a:prstClr val="white"/>
              </a:solidFill>
              <a:latin typeface="Huawei Sans" panose="020C0503030203020204" pitchFamily="34" charset="0"/>
              <a:sym typeface="Huawei Sans" panose="020C0503030203020204" pitchFamily="34" charset="0"/>
            </a:endParaRPr>
          </a:p>
        </p:txBody>
      </p:sp>
      <p:sp>
        <p:nvSpPr>
          <p:cNvPr id="65" name="Oval 4">
            <a:extLst>
              <a:ext uri="{FF2B5EF4-FFF2-40B4-BE49-F238E27FC236}">
                <a16:creationId xmlns:a16="http://schemas.microsoft.com/office/drawing/2014/main" xmlns="" id="{4DEBE282-43A3-4DC8-A9B7-860558EEB12A}"/>
              </a:ext>
            </a:extLst>
          </p:cNvPr>
          <p:cNvSpPr>
            <a:spLocks noChangeAspect="1"/>
          </p:cNvSpPr>
          <p:nvPr/>
        </p:nvSpPr>
        <p:spPr>
          <a:xfrm>
            <a:off x="8768759" y="4463879"/>
            <a:ext cx="252000" cy="252000"/>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prstClr val="white"/>
                </a:solidFill>
                <a:latin typeface="Huawei Sans" panose="020C0503030203020204" pitchFamily="34" charset="0"/>
              </a:rPr>
              <a:t>2</a:t>
            </a:r>
            <a:endParaRPr lang="en-US" altLang="zh-CN" sz="1400" b="1" dirty="0">
              <a:solidFill>
                <a:prstClr val="white"/>
              </a:solidFill>
              <a:latin typeface="Huawei Sans" panose="020C0503030203020204" pitchFamily="34" charset="0"/>
              <a:sym typeface="Huawei Sans" panose="020C0503030203020204" pitchFamily="34" charset="0"/>
            </a:endParaRPr>
          </a:p>
        </p:txBody>
      </p:sp>
      <p:sp>
        <p:nvSpPr>
          <p:cNvPr id="68" name="圆角矩形 67"/>
          <p:cNvSpPr/>
          <p:nvPr/>
        </p:nvSpPr>
        <p:spPr>
          <a:xfrm>
            <a:off x="8007952" y="4496054"/>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smtClean="0">
                <a:solidFill>
                  <a:prstClr val="white"/>
                </a:solidFill>
                <a:latin typeface="Huawei Sans" panose="020C0503030203020204" pitchFamily="34" charset="0"/>
              </a:rPr>
              <a:t>POP</a:t>
            </a:r>
            <a:endParaRPr lang="en-US" altLang="zh-CN" sz="1400" b="1" dirty="0">
              <a:solidFill>
                <a:prstClr val="white"/>
              </a:solidFill>
              <a:latin typeface="Huawei Sans" panose="020C0503030203020204" pitchFamily="34" charset="0"/>
            </a:endParaRPr>
          </a:p>
        </p:txBody>
      </p:sp>
      <p:sp>
        <p:nvSpPr>
          <p:cNvPr id="69" name="圆角矩形 68"/>
          <p:cNvSpPr/>
          <p:nvPr/>
        </p:nvSpPr>
        <p:spPr>
          <a:xfrm rot="1534939">
            <a:off x="6403794" y="3993930"/>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smtClean="0">
                <a:solidFill>
                  <a:prstClr val="white"/>
                </a:solidFill>
                <a:latin typeface="Huawei Sans" panose="020C0503030203020204" pitchFamily="34" charset="0"/>
              </a:rPr>
              <a:t>100</a:t>
            </a:r>
            <a:endParaRPr lang="en-US" altLang="zh-CN" sz="1400" b="1" dirty="0">
              <a:solidFill>
                <a:prstClr val="white"/>
              </a:solidFill>
              <a:latin typeface="Huawei Sans" panose="020C0503030203020204" pitchFamily="34" charset="0"/>
            </a:endParaRPr>
          </a:p>
        </p:txBody>
      </p:sp>
      <p:sp>
        <p:nvSpPr>
          <p:cNvPr id="70" name="圆角矩形 69"/>
          <p:cNvSpPr/>
          <p:nvPr/>
        </p:nvSpPr>
        <p:spPr>
          <a:xfrm rot="20160000">
            <a:off x="5224021" y="3932201"/>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smtClean="0">
                <a:solidFill>
                  <a:prstClr val="white"/>
                </a:solidFill>
                <a:latin typeface="Huawei Sans" panose="020C0503030203020204" pitchFamily="34" charset="0"/>
              </a:rPr>
              <a:t>101</a:t>
            </a:r>
            <a:endParaRPr lang="en-US" altLang="zh-CN" sz="1400" b="1" dirty="0">
              <a:solidFill>
                <a:prstClr val="white"/>
              </a:solidFill>
              <a:latin typeface="Huawei Sans" panose="020C0503030203020204" pitchFamily="34" charset="0"/>
            </a:endParaRPr>
          </a:p>
        </p:txBody>
      </p:sp>
      <p:sp>
        <p:nvSpPr>
          <p:cNvPr id="71" name="圆角矩形 70"/>
          <p:cNvSpPr/>
          <p:nvPr/>
        </p:nvSpPr>
        <p:spPr>
          <a:xfrm>
            <a:off x="3719700" y="4497923"/>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smtClean="0">
                <a:solidFill>
                  <a:prstClr val="white"/>
                </a:solidFill>
                <a:latin typeface="Huawei Sans" panose="020C0503030203020204" pitchFamily="34" charset="0"/>
              </a:rPr>
              <a:t>102</a:t>
            </a:r>
            <a:endParaRPr lang="en-US" altLang="zh-CN" sz="1400" b="1" dirty="0">
              <a:solidFill>
                <a:prstClr val="white"/>
              </a:solidFill>
              <a:latin typeface="Huawei Sans" panose="020C0503030203020204" pitchFamily="34" charset="0"/>
            </a:endParaRPr>
          </a:p>
        </p:txBody>
      </p:sp>
      <p:sp>
        <p:nvSpPr>
          <p:cNvPr id="72" name="Rectangle 4"/>
          <p:cNvSpPr>
            <a:spLocks noChangeArrowheads="1"/>
          </p:cNvSpPr>
          <p:nvPr/>
        </p:nvSpPr>
        <p:spPr bwMode="auto">
          <a:xfrm>
            <a:off x="2720295" y="5179789"/>
            <a:ext cx="8700669" cy="405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50" tIns="46418" rIns="91050" bIns="46418">
            <a:noAutofit/>
          </a:bodyPr>
          <a:lstStyle>
            <a:lvl1pPr defTabSz="904875" eaLnBrk="0" hangingPunct="0">
              <a:defRPr>
                <a:solidFill>
                  <a:schemeClr val="tx1"/>
                </a:solidFill>
                <a:latin typeface="Arial" panose="020B0604020202020204" pitchFamily="34" charset="0"/>
                <a:ea typeface="华文细黑" panose="02010600040101010101" pitchFamily="2" charset="-122"/>
              </a:defRPr>
            </a:lvl1pPr>
            <a:lvl2pPr marL="742950" indent="-285750" defTabSz="904875" eaLnBrk="0" hangingPunct="0">
              <a:defRPr>
                <a:solidFill>
                  <a:schemeClr val="tx1"/>
                </a:solidFill>
                <a:latin typeface="Arial" panose="020B0604020202020204" pitchFamily="34" charset="0"/>
                <a:ea typeface="华文细黑" panose="02010600040101010101" pitchFamily="2" charset="-122"/>
              </a:defRPr>
            </a:lvl2pPr>
            <a:lvl3pPr marL="1143000" indent="-228600" defTabSz="904875" eaLnBrk="0" hangingPunct="0">
              <a:defRPr>
                <a:solidFill>
                  <a:schemeClr val="tx1"/>
                </a:solidFill>
                <a:latin typeface="Arial" panose="020B0604020202020204" pitchFamily="34" charset="0"/>
                <a:ea typeface="华文细黑" panose="02010600040101010101" pitchFamily="2" charset="-122"/>
              </a:defRPr>
            </a:lvl3pPr>
            <a:lvl4pPr marL="1600200" indent="-228600" defTabSz="904875" eaLnBrk="0" hangingPunct="0">
              <a:defRPr>
                <a:solidFill>
                  <a:schemeClr val="tx1"/>
                </a:solidFill>
                <a:latin typeface="Arial" panose="020B0604020202020204" pitchFamily="34" charset="0"/>
                <a:ea typeface="华文细黑" panose="02010600040101010101" pitchFamily="2" charset="-122"/>
              </a:defRPr>
            </a:lvl4pPr>
            <a:lvl5pPr marL="2057400" indent="-228600" defTabSz="904875" eaLnBrk="0" hangingPunct="0">
              <a:defRPr>
                <a:solidFill>
                  <a:schemeClr val="tx1"/>
                </a:solidFill>
                <a:latin typeface="Arial" panose="020B0604020202020204" pitchFamily="34" charset="0"/>
                <a:ea typeface="华文细黑" panose="02010600040101010101" pitchFamily="2" charset="-122"/>
              </a:defRPr>
            </a:lvl5pPr>
            <a:lvl6pPr marL="2514600" indent="-228600" defTabSz="90487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90487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90487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90487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fontAlgn="ctr">
              <a:lnSpc>
                <a:spcPct val="90000"/>
              </a:lnSpc>
            </a:pPr>
            <a:r>
              <a:rPr lang="en-US" dirty="0" smtClean="0">
                <a:solidFill>
                  <a:prstClr val="black"/>
                </a:solidFill>
                <a:latin typeface="Huawei Sans" panose="020C0503030203020204" pitchFamily="34" charset="0"/>
              </a:rPr>
              <a:t>Path message: requests the egress to initiate resource reservation and set ERO.</a:t>
            </a:r>
            <a:endParaRPr lang="en-US" altLang="zh-CN" dirty="0">
              <a:solidFill>
                <a:srgbClr val="0563C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箭头连接符 72"/>
          <p:cNvCxnSpPr>
            <a:cxnSpLocks/>
          </p:cNvCxnSpPr>
          <p:nvPr/>
        </p:nvCxnSpPr>
        <p:spPr bwMode="auto">
          <a:xfrm flipV="1">
            <a:off x="2000295" y="5472379"/>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a:cxnSpLocks/>
          </p:cNvCxnSpPr>
          <p:nvPr/>
        </p:nvCxnSpPr>
        <p:spPr bwMode="auto">
          <a:xfrm flipH="1">
            <a:off x="2000295" y="5995444"/>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75" name="Rectangle 6"/>
          <p:cNvSpPr>
            <a:spLocks noChangeArrowheads="1"/>
          </p:cNvSpPr>
          <p:nvPr/>
        </p:nvSpPr>
        <p:spPr bwMode="auto">
          <a:xfrm>
            <a:off x="2720295" y="5743555"/>
            <a:ext cx="7097501" cy="405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50" tIns="46418" rIns="91050" bIns="46418">
            <a:noAutofit/>
          </a:bodyPr>
          <a:lstStyle>
            <a:lvl1pPr defTabSz="904875" eaLnBrk="0" hangingPunct="0">
              <a:defRPr>
                <a:solidFill>
                  <a:schemeClr val="tx1"/>
                </a:solidFill>
                <a:latin typeface="Arial" panose="020B0604020202020204" pitchFamily="34" charset="0"/>
                <a:ea typeface="华文细黑" panose="02010600040101010101" pitchFamily="2" charset="-122"/>
              </a:defRPr>
            </a:lvl1pPr>
            <a:lvl2pPr marL="742950" indent="-285750" defTabSz="904875" eaLnBrk="0" hangingPunct="0">
              <a:defRPr>
                <a:solidFill>
                  <a:schemeClr val="tx1"/>
                </a:solidFill>
                <a:latin typeface="Arial" panose="020B0604020202020204" pitchFamily="34" charset="0"/>
                <a:ea typeface="华文细黑" panose="02010600040101010101" pitchFamily="2" charset="-122"/>
              </a:defRPr>
            </a:lvl2pPr>
            <a:lvl3pPr marL="1143000" indent="-228600" defTabSz="904875" eaLnBrk="0" hangingPunct="0">
              <a:defRPr>
                <a:solidFill>
                  <a:schemeClr val="tx1"/>
                </a:solidFill>
                <a:latin typeface="Arial" panose="020B0604020202020204" pitchFamily="34" charset="0"/>
                <a:ea typeface="华文细黑" panose="02010600040101010101" pitchFamily="2" charset="-122"/>
              </a:defRPr>
            </a:lvl3pPr>
            <a:lvl4pPr marL="1600200" indent="-228600" defTabSz="904875" eaLnBrk="0" hangingPunct="0">
              <a:defRPr>
                <a:solidFill>
                  <a:schemeClr val="tx1"/>
                </a:solidFill>
                <a:latin typeface="Arial" panose="020B0604020202020204" pitchFamily="34" charset="0"/>
                <a:ea typeface="华文细黑" panose="02010600040101010101" pitchFamily="2" charset="-122"/>
              </a:defRPr>
            </a:lvl4pPr>
            <a:lvl5pPr marL="2057400" indent="-228600" defTabSz="904875" eaLnBrk="0" hangingPunct="0">
              <a:defRPr>
                <a:solidFill>
                  <a:schemeClr val="tx1"/>
                </a:solidFill>
                <a:latin typeface="Arial" panose="020B0604020202020204" pitchFamily="34" charset="0"/>
                <a:ea typeface="华文细黑" panose="02010600040101010101" pitchFamily="2" charset="-122"/>
              </a:defRPr>
            </a:lvl5pPr>
            <a:lvl6pPr marL="2514600" indent="-228600" defTabSz="90487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90487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90487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90487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fontAlgn="ctr">
              <a:lnSpc>
                <a:spcPct val="90000"/>
              </a:lnSpc>
            </a:pPr>
            <a:r>
              <a:rPr lang="en-US" dirty="0" err="1" smtClean="0">
                <a:solidFill>
                  <a:prstClr val="black"/>
                </a:solidFill>
                <a:latin typeface="Huawei Sans" panose="020C0503030203020204" pitchFamily="34" charset="0"/>
              </a:rPr>
              <a:t>Resv</a:t>
            </a:r>
            <a:r>
              <a:rPr lang="en-US" dirty="0" smtClean="0">
                <a:solidFill>
                  <a:prstClr val="black"/>
                </a:solidFill>
                <a:latin typeface="Huawei Sans" panose="020C0503030203020204" pitchFamily="34" charset="0"/>
              </a:rPr>
              <a:t> message: reserves bandwidth resources and allocates labels.</a:t>
            </a:r>
            <a:endParaRPr lang="en-US" altLang="zh-CN" dirty="0">
              <a:solidFill>
                <a:srgbClr val="0563C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8452056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dirty="0" smtClean="0"/>
              <a:t>Process of Establishing an MPLS TE Tunnel (1)</a:t>
            </a:r>
            <a:endParaRPr lang="en-US" altLang="zh-CN" dirty="0">
              <a:sym typeface="Huawei Sans" panose="020C0503030203020204" pitchFamily="34" charset="0"/>
            </a:endParaRPr>
          </a:p>
        </p:txBody>
      </p:sp>
      <p:sp>
        <p:nvSpPr>
          <p:cNvPr id="32" name="Rectangle 3"/>
          <p:cNvSpPr>
            <a:spLocks noGrp="1" noChangeArrowheads="1"/>
          </p:cNvSpPr>
          <p:nvPr>
            <p:ph type="body" sz="quarter" idx="10"/>
          </p:nvPr>
        </p:nvSpPr>
        <p:spPr/>
        <p:txBody>
          <a:bodyPr/>
          <a:lstStyle/>
          <a:p>
            <a:r>
              <a:rPr lang="en-US" sz="1600" dirty="0" smtClean="0"/>
              <a:t>After RSVP-TE is configured on the ingress, the ingress creates a path state block (PSB) and sends a Path message to downstream nodes.</a:t>
            </a:r>
            <a:endParaRPr lang="en-US" altLang="zh-CN" sz="1600" dirty="0" smtClean="0">
              <a:sym typeface="Huawei Sans" panose="020C0503030203020204" pitchFamily="34" charset="0"/>
            </a:endParaRPr>
          </a:p>
          <a:p>
            <a:pPr lvl="1"/>
            <a:r>
              <a:rPr lang="en-US" sz="1400" dirty="0" smtClean="0"/>
              <a:t>The Path message carries the information required for establishing a tunnel, such as the ingress, egress, ERO, and reserved bandwidth of the tunnel.</a:t>
            </a:r>
            <a:endParaRPr lang="en-US" altLang="zh-CN" sz="1400" dirty="0" smtClean="0">
              <a:sym typeface="Huawei Sans" panose="020C0503030203020204" pitchFamily="34" charset="0"/>
            </a:endParaRPr>
          </a:p>
          <a:p>
            <a:pPr lvl="1"/>
            <a:r>
              <a:rPr lang="en-US" sz="1400" dirty="0" smtClean="0"/>
              <a:t>The PSB is used to record path information of each node.</a:t>
            </a:r>
            <a:endParaRPr lang="en-US" altLang="zh-CN" sz="1400" dirty="0" smtClean="0">
              <a:sym typeface="Huawei Sans" panose="020C0503030203020204" pitchFamily="34" charset="0"/>
            </a:endParaRPr>
          </a:p>
          <a:p>
            <a:r>
              <a:rPr lang="en-US" altLang="zh-CN" sz="1600" dirty="0" smtClean="0"/>
              <a:t>After receiving the Path message, the transit node processes and forwards this message, and creates a PSB based on the message.</a:t>
            </a:r>
          </a:p>
          <a:p>
            <a:r>
              <a:rPr lang="en-US" sz="1600" dirty="0" smtClean="0"/>
              <a:t>After receiving the Path message, the egress creates a PSB.</a:t>
            </a:r>
            <a:endParaRPr lang="en-US" altLang="zh-CN" sz="1600" dirty="0" smtClean="0"/>
          </a:p>
          <a:p>
            <a:endParaRPr lang="en-US" altLang="zh-CN" sz="1600" dirty="0" smtClean="0"/>
          </a:p>
          <a:p>
            <a:endParaRPr lang="en-US" altLang="zh-CN" sz="1600" dirty="0">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38666" y="5051351"/>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05895" y="5051351"/>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73125" y="5051351"/>
            <a:ext cx="540000" cy="442800"/>
          </a:xfrm>
          <a:prstGeom prst="rect">
            <a:avLst/>
          </a:prstGeom>
        </p:spPr>
      </p:pic>
      <p:cxnSp>
        <p:nvCxnSpPr>
          <p:cNvPr id="21" name="直接连接符 20"/>
          <p:cNvCxnSpPr>
            <a:stCxn id="18" idx="1"/>
            <a:endCxn id="17" idx="3"/>
          </p:cNvCxnSpPr>
          <p:nvPr/>
        </p:nvCxnSpPr>
        <p:spPr bwMode="auto">
          <a:xfrm flipH="1">
            <a:off x="4578666" y="5272751"/>
            <a:ext cx="122722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4" name="直接连接符 23"/>
          <p:cNvCxnSpPr>
            <a:stCxn id="19" idx="1"/>
            <a:endCxn id="18" idx="3"/>
          </p:cNvCxnSpPr>
          <p:nvPr/>
        </p:nvCxnSpPr>
        <p:spPr bwMode="auto">
          <a:xfrm flipH="1">
            <a:off x="6345895" y="5272751"/>
            <a:ext cx="122723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28" name="文本框 27"/>
          <p:cNvSpPr txBox="1"/>
          <p:nvPr/>
        </p:nvSpPr>
        <p:spPr>
          <a:xfrm>
            <a:off x="4097118" y="4779301"/>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29" name="文本框 28"/>
          <p:cNvSpPr txBox="1"/>
          <p:nvPr/>
        </p:nvSpPr>
        <p:spPr>
          <a:xfrm>
            <a:off x="5864347" y="4779817"/>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0" name="文本框 29"/>
          <p:cNvSpPr txBox="1"/>
          <p:nvPr/>
        </p:nvSpPr>
        <p:spPr>
          <a:xfrm>
            <a:off x="7631577" y="4779817"/>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31" name="直接箭头连接符 30"/>
          <p:cNvCxnSpPr>
            <a:cxnSpLocks/>
          </p:cNvCxnSpPr>
          <p:nvPr/>
        </p:nvCxnSpPr>
        <p:spPr bwMode="auto">
          <a:xfrm flipV="1">
            <a:off x="4662000" y="5051351"/>
            <a:ext cx="108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3873134" y="5450853"/>
            <a:ext cx="871062"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Ingress</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4" name="文本框 33"/>
          <p:cNvSpPr txBox="1"/>
          <p:nvPr/>
        </p:nvSpPr>
        <p:spPr>
          <a:xfrm>
            <a:off x="7423858" y="5450853"/>
            <a:ext cx="871062"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Egress</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5" name="文本框 34"/>
          <p:cNvSpPr txBox="1"/>
          <p:nvPr/>
        </p:nvSpPr>
        <p:spPr>
          <a:xfrm>
            <a:off x="4896363" y="4734032"/>
            <a:ext cx="708739"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Path</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6" name="圆角矩形 35"/>
          <p:cNvSpPr/>
          <p:nvPr/>
        </p:nvSpPr>
        <p:spPr>
          <a:xfrm>
            <a:off x="3920848" y="4388974"/>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prstClr val="black"/>
                </a:solidFill>
                <a:latin typeface="Huawei Sans" panose="020C0503030203020204" pitchFamily="34" charset="0"/>
              </a:rPr>
              <a:t>PSB</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39" name="直接箭头连接符 38"/>
          <p:cNvCxnSpPr>
            <a:cxnSpLocks/>
          </p:cNvCxnSpPr>
          <p:nvPr/>
        </p:nvCxnSpPr>
        <p:spPr bwMode="auto">
          <a:xfrm flipV="1">
            <a:off x="6471971" y="5036753"/>
            <a:ext cx="108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706334" y="4719434"/>
            <a:ext cx="708739"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Path</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41" name="圆角矩形 40"/>
          <p:cNvSpPr/>
          <p:nvPr/>
        </p:nvSpPr>
        <p:spPr>
          <a:xfrm>
            <a:off x="5690609" y="4391067"/>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prstClr val="black"/>
                </a:solidFill>
                <a:latin typeface="Huawei Sans" panose="020C0503030203020204" pitchFamily="34" charset="0"/>
              </a:rPr>
              <a:t>PSB</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42" name="圆角矩形 41"/>
          <p:cNvSpPr/>
          <p:nvPr/>
        </p:nvSpPr>
        <p:spPr>
          <a:xfrm>
            <a:off x="7454461" y="4386720"/>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prstClr val="black"/>
                </a:solidFill>
                <a:latin typeface="Huawei Sans" panose="020C0503030203020204" pitchFamily="34" charset="0"/>
              </a:rPr>
              <a:t>PSB</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43" name="文本框 42"/>
          <p:cNvSpPr txBox="1"/>
          <p:nvPr/>
        </p:nvSpPr>
        <p:spPr>
          <a:xfrm>
            <a:off x="5661850" y="5454537"/>
            <a:ext cx="871062"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Transit</a:t>
            </a:r>
            <a:endParaRPr lang="en-US" altLang="zh-CN" sz="160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171209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b="1" dirty="0" smtClean="0">
                <a:latin typeface="Huawei Sans" panose="020C0503030203020204" pitchFamily="34" charset="0"/>
              </a:rPr>
              <a:t>Overview of MPLS TE</a:t>
            </a:r>
            <a:endParaRPr lang="en-US" altLang="zh-CN" b="1" dirty="0" smtClean="0">
              <a:latin typeface="Huawei Sans" panose="020C0503030203020204" pitchFamily="34" charset="0"/>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MPLS TE F</a:t>
            </a:r>
            <a:r>
              <a:rPr lang="en-US" altLang="zh-CN" sz="2200" dirty="0" smtClean="0">
                <a:solidFill>
                  <a:schemeClr val="bg1">
                    <a:lumMod val="50000"/>
                  </a:schemeClr>
                </a:solidFill>
                <a:latin typeface="Huawei Sans" panose="020C0503030203020204" pitchFamily="34" charset="0"/>
              </a:rPr>
              <a:t>undamentals</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MPLS TE Reliability</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Advanced MPLS TE Features</a:t>
            </a:r>
            <a:endParaRPr lang="en-US" altLang="zh-CN" sz="2200" dirty="0">
              <a:solidFill>
                <a:schemeClr val="bg1">
                  <a:lumMod val="50000"/>
                </a:schemeClr>
              </a:solidFill>
              <a:latin typeface="Huawei Sans" panose="020C0503030203020204" pitchFamily="34" charset="0"/>
              <a:cs typeface="+mn-cs"/>
              <a:sym typeface="Huawei Sans" panose="020C0503030203020204" pitchFamily="34" charset="0"/>
            </a:endParaRPr>
          </a:p>
        </p:txBody>
      </p:sp>
    </p:spTree>
    <p:extLst>
      <p:ext uri="{BB962C8B-B14F-4D97-AF65-F5344CB8AC3E}">
        <p14:creationId xmlns:p14="http://schemas.microsoft.com/office/powerpoint/2010/main" val="349350195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dirty="0" smtClean="0"/>
              <a:t>Process of Establishing an MPLS TE Tunnel (2)</a:t>
            </a:r>
            <a:endParaRPr lang="en-US" altLang="zh-CN" dirty="0">
              <a:sym typeface="Huawei Sans" panose="020C0503030203020204" pitchFamily="34" charset="0"/>
            </a:endParaRPr>
          </a:p>
        </p:txBody>
      </p:sp>
      <p:sp>
        <p:nvSpPr>
          <p:cNvPr id="25" name="AutoShape 17"/>
          <p:cNvSpPr>
            <a:spLocks noChangeArrowheads="1"/>
          </p:cNvSpPr>
          <p:nvPr/>
        </p:nvSpPr>
        <p:spPr bwMode="auto">
          <a:xfrm>
            <a:off x="565468" y="1744490"/>
            <a:ext cx="5463743" cy="4093428"/>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lnSpc>
                <a:spcPct val="150000"/>
              </a:lnSpc>
            </a:pPr>
            <a:r>
              <a:rPr lang="en-US" sz="1400" dirty="0" smtClean="0">
                <a:solidFill>
                  <a:prstClr val="black"/>
                </a:solidFill>
                <a:latin typeface="Huawei Sans" panose="020C0503030203020204" pitchFamily="34" charset="0"/>
              </a:rPr>
              <a:t>&lt;R1&gt;display </a:t>
            </a:r>
            <a:r>
              <a:rPr lang="en-US" sz="1400" dirty="0" err="1" smtClean="0">
                <a:solidFill>
                  <a:prstClr val="black"/>
                </a:solidFill>
                <a:latin typeface="Huawei Sans" panose="020C0503030203020204" pitchFamily="34" charset="0"/>
              </a:rPr>
              <a:t>mpls</a:t>
            </a:r>
            <a:r>
              <a:rPr lang="en-US" sz="1400" dirty="0" smtClean="0">
                <a:solidFill>
                  <a:prstClr val="black"/>
                </a:solidFill>
                <a:latin typeface="Huawei Sans" panose="020C0503030203020204" pitchFamily="34" charset="0"/>
              </a:rPr>
              <a:t> rsvp-</a:t>
            </a:r>
            <a:r>
              <a:rPr lang="en-US" sz="1400" dirty="0" err="1" smtClean="0">
                <a:solidFill>
                  <a:prstClr val="black"/>
                </a:solidFill>
                <a:latin typeface="Huawei Sans" panose="020C0503030203020204" pitchFamily="34" charset="0"/>
              </a:rPr>
              <a:t>te</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psb</a:t>
            </a:r>
            <a:r>
              <a:rPr lang="en-US" sz="1400" dirty="0" smtClean="0">
                <a:solidFill>
                  <a:prstClr val="black"/>
                </a:solidFill>
                <a:latin typeface="Huawei Sans" panose="020C0503030203020204" pitchFamily="34" charset="0"/>
              </a:rPr>
              <a:t>-content</a:t>
            </a:r>
            <a:endParaRPr lang="en-US" altLang="zh-CN" sz="1400" dirty="0" smtClean="0">
              <a:solidFill>
                <a:prstClr val="black"/>
              </a:solidFill>
              <a:latin typeface="Huawei Sans" panose="020C0503030203020204" pitchFamily="34" charset="0"/>
              <a:cs typeface="Courier New" panose="02070309020205020404" pitchFamily="49" charset="0"/>
              <a:sym typeface="Huawei Sans" panose="020C0503030203020204" pitchFamily="34" charset="0"/>
            </a:endParaRPr>
          </a:p>
          <a:p>
            <a:pPr fontAlgn="ctr">
              <a:lnSpc>
                <a:spcPct val="150000"/>
              </a:lnSpc>
            </a:pPr>
            <a:r>
              <a:rPr lang="en-US" sz="1400" dirty="0" smtClean="0">
                <a:solidFill>
                  <a:prstClr val="black"/>
                </a:solidFill>
                <a:latin typeface="Huawei Sans" panose="020C0503030203020204" pitchFamily="34" charset="0"/>
              </a:rPr>
              <a:t> -----------------------------------------------------------------------------</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The PSB Content</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ndParaRPr>
          </a:p>
          <a:p>
            <a:pPr fontAlgn="ctr"/>
            <a:r>
              <a:rPr lang="en-US" sz="1400" dirty="0" smtClean="0">
                <a:solidFill>
                  <a:srgbClr val="C7000B"/>
                </a:solidFill>
                <a:latin typeface="Huawei Sans" panose="020C0503030203020204" pitchFamily="34" charset="0"/>
              </a:rPr>
              <a:t> </a:t>
            </a:r>
            <a:r>
              <a:rPr lang="en-US" sz="1400" b="1" dirty="0" smtClean="0">
                <a:solidFill>
                  <a:srgbClr val="C7000B"/>
                </a:solidFill>
                <a:latin typeface="Huawei Sans" panose="020C0503030203020204" pitchFamily="34" charset="0"/>
              </a:rPr>
              <a:t>Tunnel </a:t>
            </a:r>
            <a:r>
              <a:rPr lang="en-US" sz="1400" b="1" dirty="0" err="1" smtClean="0">
                <a:solidFill>
                  <a:srgbClr val="C7000B"/>
                </a:solidFill>
                <a:latin typeface="Huawei Sans" panose="020C0503030203020204" pitchFamily="34" charset="0"/>
              </a:rPr>
              <a:t>Addr</a:t>
            </a:r>
            <a:r>
              <a:rPr lang="en-US" sz="1400" b="1" dirty="0" smtClean="0">
                <a:solidFill>
                  <a:srgbClr val="C7000B"/>
                </a:solidFill>
                <a:latin typeface="Huawei Sans" panose="020C0503030203020204" pitchFamily="34" charset="0"/>
              </a:rPr>
              <a:t>: 3.3.3.3                     </a:t>
            </a:r>
            <a:r>
              <a:rPr lang="en-US" sz="1400" dirty="0" smtClean="0">
                <a:solidFill>
                  <a:prstClr val="black"/>
                </a:solidFill>
                <a:latin typeface="Huawei Sans" panose="020C0503030203020204" pitchFamily="34" charset="0"/>
              </a:rPr>
              <a:t>Exist time: 19h 29m 46s</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Tunnel </a:t>
            </a:r>
            <a:r>
              <a:rPr lang="en-US" sz="1400" dirty="0" err="1" smtClean="0">
                <a:solidFill>
                  <a:prstClr val="black"/>
                </a:solidFill>
                <a:latin typeface="Huawei Sans" panose="020C0503030203020204" pitchFamily="34" charset="0"/>
              </a:rPr>
              <a:t>ExtID</a:t>
            </a:r>
            <a:r>
              <a:rPr lang="en-US" sz="1400" dirty="0" smtClean="0">
                <a:solidFill>
                  <a:prstClr val="black"/>
                </a:solidFill>
                <a:latin typeface="Huawei Sans" panose="020C0503030203020204" pitchFamily="34" charset="0"/>
              </a:rPr>
              <a:t>: 1.1.1.1                    Session ID: 116</a:t>
            </a:r>
            <a:endParaRPr lang="en-US" altLang="zh-CN" sz="1400" dirty="0" smtClean="0">
              <a:solidFill>
                <a:prstClr val="black"/>
              </a:solidFill>
              <a:latin typeface="Huawei Sans" panose="020C0503030203020204" pitchFamily="34" charset="0"/>
            </a:endParaRPr>
          </a:p>
          <a:p>
            <a:pPr fontAlgn="ctr"/>
            <a:r>
              <a:rPr lang="en-US" sz="1400" b="1" dirty="0" smtClean="0">
                <a:solidFill>
                  <a:srgbClr val="C7000B"/>
                </a:solidFill>
                <a:latin typeface="Huawei Sans" panose="020C0503030203020204" pitchFamily="34" charset="0"/>
              </a:rPr>
              <a:t> Ingress LSR ID: 1.1.1.1                  </a:t>
            </a:r>
            <a:r>
              <a:rPr lang="en-US" sz="1400" dirty="0" smtClean="0">
                <a:solidFill>
                  <a:prstClr val="black"/>
                </a:solidFill>
                <a:latin typeface="Huawei Sans" panose="020C0503030203020204" pitchFamily="34" charset="0"/>
              </a:rPr>
              <a:t>Local LSP ID: 34926</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Previous Hop: ----                       Next Hop: 10.0.12.2</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Incoming / Outgoing Interface: ---- / GigabitEthernet1/0/0</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InLabel</a:t>
            </a:r>
            <a:r>
              <a:rPr lang="en-US" sz="1400" dirty="0" smtClean="0">
                <a:solidFill>
                  <a:prstClr val="black"/>
                </a:solidFill>
                <a:latin typeface="Huawei Sans" panose="020C0503030203020204" pitchFamily="34" charset="0"/>
              </a:rPr>
              <a:t>: NULL                            </a:t>
            </a:r>
            <a:r>
              <a:rPr lang="en-US" sz="1400" dirty="0" err="1" smtClean="0">
                <a:solidFill>
                  <a:prstClr val="black"/>
                </a:solidFill>
                <a:latin typeface="Huawei Sans" panose="020C0503030203020204" pitchFamily="34" charset="0"/>
              </a:rPr>
              <a:t>OutLabel</a:t>
            </a:r>
            <a:r>
              <a:rPr lang="en-US" sz="1400" dirty="0" smtClean="0">
                <a:solidFill>
                  <a:prstClr val="black"/>
                </a:solidFill>
                <a:latin typeface="Huawei Sans" panose="020C0503030203020204" pitchFamily="34" charset="0"/>
              </a:rPr>
              <a:t>: 32846</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Send Message ID: 0                       </a:t>
            </a:r>
            <a:r>
              <a:rPr lang="en-US" sz="1400" dirty="0" err="1" smtClean="0">
                <a:solidFill>
                  <a:prstClr val="black"/>
                </a:solidFill>
                <a:latin typeface="Huawei Sans" panose="020C0503030203020204" pitchFamily="34" charset="0"/>
              </a:rPr>
              <a:t>Recv</a:t>
            </a:r>
            <a:r>
              <a:rPr lang="en-US" sz="1400" dirty="0" smtClean="0">
                <a:solidFill>
                  <a:prstClr val="black"/>
                </a:solidFill>
                <a:latin typeface="Huawei Sans" panose="020C0503030203020204" pitchFamily="34" charset="0"/>
              </a:rPr>
              <a:t> Message ID: 0</a:t>
            </a:r>
            <a:endParaRPr lang="en-US" altLang="zh-CN" sz="1400" dirty="0" smtClean="0">
              <a:solidFill>
                <a:prstClr val="black"/>
              </a:solidFill>
              <a:latin typeface="Huawei Sans" panose="020C0503030203020204" pitchFamily="34" charset="0"/>
            </a:endParaRPr>
          </a:p>
          <a:p>
            <a:pPr fontAlgn="ctr"/>
            <a:r>
              <a:rPr lang="en-US" sz="1400" b="1" dirty="0" smtClean="0">
                <a:solidFill>
                  <a:srgbClr val="C7000B"/>
                </a:solidFill>
                <a:latin typeface="Huawei Sans" panose="020C0503030203020204" pitchFamily="34" charset="0"/>
              </a:rPr>
              <a:t> Session Attribute:</a:t>
            </a:r>
            <a:endParaRPr lang="en-US" altLang="zh-CN" sz="1400" b="1" dirty="0" smtClean="0">
              <a:solidFill>
                <a:srgbClr val="C7000B"/>
              </a:solidFill>
              <a:latin typeface="Huawei Sans" panose="020C0503030203020204" pitchFamily="34" charset="0"/>
              <a:cs typeface="Courier New" panose="02070309020205020404" pitchFamily="49" charset="0"/>
            </a:endParaRPr>
          </a:p>
          <a:p>
            <a:pPr fontAlgn="ctr"/>
            <a:r>
              <a:rPr lang="en-US" sz="1400" b="1" dirty="0" smtClean="0">
                <a:solidFill>
                  <a:srgbClr val="C7000B"/>
                </a:solidFill>
                <a:latin typeface="Huawei Sans" panose="020C0503030203020204" pitchFamily="34" charset="0"/>
              </a:rPr>
              <a:t>   </a:t>
            </a:r>
            <a:r>
              <a:rPr lang="en-US" sz="1400" b="1" dirty="0" err="1" smtClean="0">
                <a:solidFill>
                  <a:srgbClr val="C7000B"/>
                </a:solidFill>
                <a:latin typeface="Huawei Sans" panose="020C0503030203020204" pitchFamily="34" charset="0"/>
              </a:rPr>
              <a:t>SetupPrio</a:t>
            </a:r>
            <a:r>
              <a:rPr lang="en-US" sz="1400" b="1" dirty="0" smtClean="0">
                <a:solidFill>
                  <a:srgbClr val="C7000B"/>
                </a:solidFill>
                <a:latin typeface="Huawei Sans" panose="020C0503030203020204" pitchFamily="34" charset="0"/>
              </a:rPr>
              <a:t>: 7                           </a:t>
            </a:r>
            <a:r>
              <a:rPr lang="en-US" sz="1400" b="1" dirty="0" err="1" smtClean="0">
                <a:solidFill>
                  <a:srgbClr val="C7000B"/>
                </a:solidFill>
                <a:latin typeface="Huawei Sans" panose="020C0503030203020204" pitchFamily="34" charset="0"/>
              </a:rPr>
              <a:t>HoldPrio</a:t>
            </a:r>
            <a:r>
              <a:rPr lang="en-US" sz="1400" b="1" dirty="0" smtClean="0">
                <a:solidFill>
                  <a:srgbClr val="C7000B"/>
                </a:solidFill>
                <a:latin typeface="Huawei Sans" panose="020C0503030203020204" pitchFamily="34" charset="0"/>
              </a:rPr>
              <a:t>: 7</a:t>
            </a:r>
            <a:endParaRPr lang="en-US" altLang="zh-CN" sz="1400" b="1" dirty="0" smtClean="0">
              <a:solidFill>
                <a:srgbClr val="C7000B"/>
              </a:solidFill>
              <a:latin typeface="Huawei Sans" panose="020C0503030203020204" pitchFamily="34" charset="0"/>
              <a:cs typeface="Courier New" panose="02070309020205020404" pitchFamily="49" charset="0"/>
            </a:endParaRPr>
          </a:p>
          <a:p>
            <a:pPr fontAlgn="ctr"/>
            <a:r>
              <a:rPr lang="en-US" sz="1400" b="1" dirty="0" smtClean="0">
                <a:solidFill>
                  <a:srgbClr val="C7000B"/>
                </a:solidFill>
                <a:latin typeface="Huawei Sans" panose="020C0503030203020204" pitchFamily="34" charset="0"/>
              </a:rPr>
              <a:t>   </a:t>
            </a:r>
            <a:r>
              <a:rPr lang="en-US" sz="1400" b="1" dirty="0" err="1" smtClean="0">
                <a:solidFill>
                  <a:srgbClr val="C7000B"/>
                </a:solidFill>
                <a:latin typeface="Huawei Sans" panose="020C0503030203020204" pitchFamily="34" charset="0"/>
              </a:rPr>
              <a:t>SessionAttrib</a:t>
            </a:r>
            <a:r>
              <a:rPr lang="en-US" sz="1400" b="1" dirty="0" smtClean="0">
                <a:solidFill>
                  <a:srgbClr val="C7000B"/>
                </a:solidFill>
                <a:latin typeface="Huawei Sans" panose="020C0503030203020204" pitchFamily="34" charset="0"/>
              </a:rPr>
              <a:t>: SE Style desired</a:t>
            </a:r>
            <a:endParaRPr lang="en-US" altLang="zh-CN" sz="1400" b="1" dirty="0" smtClean="0">
              <a:solidFill>
                <a:srgbClr val="C7000B"/>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CSPF Route Flag: False</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LSP Type: -    </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FRR Flag: No protection                  Local RRO Flag: 0x0</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FRR Mode: - </a:t>
            </a:r>
            <a:endParaRPr lang="en-US" sz="1400" dirty="0">
              <a:solidFill>
                <a:prstClr val="black"/>
              </a:solidFill>
              <a:latin typeface="Huawei Sans" panose="020C0503030203020204" pitchFamily="34" charset="0"/>
            </a:endParaRPr>
          </a:p>
        </p:txBody>
      </p:sp>
      <p:sp>
        <p:nvSpPr>
          <p:cNvPr id="26" name="AutoShape 17"/>
          <p:cNvSpPr>
            <a:spLocks noChangeArrowheads="1"/>
          </p:cNvSpPr>
          <p:nvPr/>
        </p:nvSpPr>
        <p:spPr bwMode="auto">
          <a:xfrm>
            <a:off x="6195955" y="2175378"/>
            <a:ext cx="5463743" cy="323165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400" b="1" dirty="0" smtClean="0">
                <a:solidFill>
                  <a:srgbClr val="C7000B"/>
                </a:solidFill>
                <a:latin typeface="Huawei Sans" panose="020C0503030203020204" pitchFamily="34" charset="0"/>
              </a:rPr>
              <a:t>ERO Information:</a:t>
            </a:r>
            <a:endParaRPr lang="en-US" altLang="zh-CN" sz="1400" b="1" dirty="0" smtClean="0">
              <a:solidFill>
                <a:srgbClr val="C7000B"/>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      L-Type          ERO-</a:t>
            </a:r>
            <a:r>
              <a:rPr lang="en-US" sz="1400" dirty="0" err="1" smtClean="0">
                <a:solidFill>
                  <a:prstClr val="black"/>
                </a:solidFill>
                <a:latin typeface="Huawei Sans" panose="020C0503030203020204" pitchFamily="34" charset="0"/>
              </a:rPr>
              <a:t>IPAddr</a:t>
            </a:r>
            <a:r>
              <a:rPr lang="en-US" sz="1400" dirty="0" smtClean="0">
                <a:solidFill>
                  <a:prstClr val="black"/>
                </a:solidFill>
                <a:latin typeface="Huawei Sans" panose="020C0503030203020204" pitchFamily="34" charset="0"/>
              </a:rPr>
              <a:t>          ERO-</a:t>
            </a:r>
            <a:r>
              <a:rPr lang="en-US" sz="1400" dirty="0" err="1" smtClean="0">
                <a:solidFill>
                  <a:prstClr val="black"/>
                </a:solidFill>
                <a:latin typeface="Huawei Sans" panose="020C0503030203020204" pitchFamily="34" charset="0"/>
              </a:rPr>
              <a:t>PrefixLen</a:t>
            </a:r>
            <a:r>
              <a:rPr lang="en-US" sz="1400" dirty="0" smtClean="0">
                <a:solidFill>
                  <a:prstClr val="black"/>
                </a:solidFill>
                <a:latin typeface="Huawei Sans" panose="020C0503030203020204" pitchFamily="34" charset="0"/>
              </a:rPr>
              <a:t>          Label</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ERHOP_STRICT       10.0.12.2            32</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ERHOP_STRICT       10.0.23.1            32</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ERHOP_STRICT       10.0.23.2            32</a:t>
            </a:r>
          </a:p>
          <a:p>
            <a:pPr fontAlgn="ctr"/>
            <a:r>
              <a:rPr lang="en-US" sz="1400" dirty="0" smtClean="0">
                <a:solidFill>
                  <a:prstClr val="black"/>
                </a:solidFill>
                <a:latin typeface="Huawei Sans" panose="020C0503030203020204" pitchFamily="34" charset="0"/>
              </a:rPr>
              <a:t>…</a:t>
            </a:r>
          </a:p>
          <a:p>
            <a:pPr fontAlgn="ctr"/>
            <a:r>
              <a:rPr lang="en-US" sz="1400" b="1" dirty="0" smtClean="0">
                <a:solidFill>
                  <a:srgbClr val="C7000B"/>
                </a:solidFill>
                <a:latin typeface="Huawei Sans" panose="020C0503030203020204" pitchFamily="34" charset="0"/>
              </a:rPr>
              <a:t>CT-</a:t>
            </a:r>
            <a:r>
              <a:rPr lang="en-US" sz="1400" b="1" dirty="0" err="1" smtClean="0">
                <a:solidFill>
                  <a:srgbClr val="C7000B"/>
                </a:solidFill>
                <a:latin typeface="Huawei Sans" panose="020C0503030203020204" pitchFamily="34" charset="0"/>
              </a:rPr>
              <a:t>BandWidth</a:t>
            </a:r>
            <a:r>
              <a:rPr lang="en-US" sz="1400" b="1" dirty="0" smtClean="0">
                <a:solidFill>
                  <a:srgbClr val="C7000B"/>
                </a:solidFill>
                <a:latin typeface="Huawei Sans" panose="020C0503030203020204" pitchFamily="34" charset="0"/>
              </a:rPr>
              <a:t> Information(Bytes/sec):</a:t>
            </a:r>
            <a:endParaRPr lang="en-US" altLang="zh-CN" sz="1400" b="1" dirty="0" smtClean="0">
              <a:solidFill>
                <a:srgbClr val="C7000B"/>
              </a:solidFill>
              <a:latin typeface="Huawei Sans" panose="020C0503030203020204" pitchFamily="34" charset="0"/>
              <a:cs typeface="Courier New" panose="02070309020205020404" pitchFamily="49" charset="0"/>
            </a:endParaRPr>
          </a:p>
          <a:p>
            <a:pPr fontAlgn="ctr"/>
            <a:r>
              <a:rPr lang="en-US" sz="1400" b="1" dirty="0" smtClean="0">
                <a:solidFill>
                  <a:srgbClr val="C7000B"/>
                </a:solidFill>
                <a:latin typeface="Huawei Sans" panose="020C0503030203020204" pitchFamily="34" charset="0"/>
              </a:rPr>
              <a:t>   CT0 Bandwidth:  0                      </a:t>
            </a:r>
            <a:r>
              <a:rPr lang="en-US" sz="1400" dirty="0" smtClean="0">
                <a:solidFill>
                  <a:prstClr val="black"/>
                </a:solidFill>
                <a:latin typeface="Huawei Sans" panose="020C0503030203020204" pitchFamily="34" charset="0"/>
              </a:rPr>
              <a:t>CT1 Bandwidth:  0</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CT2 Bandwidth:  0                      CT3 Bandwidth:  0</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CT4 Bandwidth:  0                      CT5 Bandwidth:  0</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CT6 Bandwidth:  0                      CT7 Bandwidth:  0</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Path Message arrive on Unknown(0x0) from PHOP 0.0.0.0</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Path Message sent to NHOP 10.0.12.2 on GigabitEthernet1/0/0</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Resource Reservation OK</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PADS Ability: Enable</a:t>
            </a:r>
            <a:endParaRPr lang="en-US" altLang="zh-CN"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7137568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708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smtClean="0"/>
              <a:t>Tunnel Resource Reservation Style</a:t>
            </a:r>
            <a:endParaRPr lang="en-US" dirty="0"/>
          </a:p>
        </p:txBody>
      </p:sp>
      <p:sp>
        <p:nvSpPr>
          <p:cNvPr id="9220" name="Rectangle 3"/>
          <p:cNvSpPr>
            <a:spLocks noGrp="1" noChangeArrowheads="1"/>
          </p:cNvSpPr>
          <p:nvPr>
            <p:ph type="body" sz="quarter" idx="10"/>
          </p:nvPr>
        </p:nvSpPr>
        <p:spPr/>
        <p:txBody>
          <a:bodyPr/>
          <a:lstStyle/>
          <a:p>
            <a:r>
              <a:rPr lang="en-US" sz="2000" smtClean="0"/>
              <a:t>A reservation style defines how an RSVP node reserves resources after receiving a request sent by an upstream node. The NE40E supports the following reservation styles:</a:t>
            </a:r>
          </a:p>
          <a:p>
            <a:pPr lvl="1"/>
            <a:r>
              <a:rPr lang="en-US" altLang="zh-CN" sz="1800" smtClean="0"/>
              <a:t>Fixed filter (FF): creates an exclusive reservation for each sender, which does not share its resource reservation with other senders and is assigned a unique label.</a:t>
            </a:r>
          </a:p>
          <a:p>
            <a:pPr lvl="1"/>
            <a:r>
              <a:rPr lang="en-US" altLang="zh-CN" sz="1800" smtClean="0"/>
              <a:t>Shared explicit (SE): explicitly specifies the senders in a reservation for receivers. These senders share one reservation but send different labels to a receiver.</a:t>
            </a:r>
          </a:p>
          <a:p>
            <a:r>
              <a:rPr lang="en-US" sz="2000" smtClean="0"/>
              <a:t>The SE style allows old and new tunnels of the same session to share bandwidth resources. The old tunnel is torn down only after all traffic of the old tunnel is switched to the new tunnel.</a:t>
            </a:r>
            <a:endParaRPr lang="en-US" altLang="zh-CN" sz="2000" smtClean="0">
              <a:sym typeface="Huawei Sans" panose="020C0503030203020204" pitchFamily="34" charset="0"/>
            </a:endParaRPr>
          </a:p>
          <a:p>
            <a:r>
              <a:rPr lang="en-US" sz="2000" smtClean="0"/>
              <a:t>The SE style is an important condition for implementing </a:t>
            </a:r>
            <a:r>
              <a:rPr lang="en-US" altLang="zh-CN" sz="2000" smtClean="0"/>
              <a:t>make-before-break</a:t>
            </a:r>
            <a:r>
              <a:rPr lang="en-US" sz="2000" smtClean="0"/>
              <a:t>.</a:t>
            </a:r>
            <a:endParaRPr lang="en-US" altLang="zh-CN" sz="2000" smtClean="0">
              <a:sym typeface="Huawei Sans" panose="020C0503030203020204" pitchFamily="34" charset="0"/>
            </a:endParaRPr>
          </a:p>
          <a:p>
            <a:pPr lvl="1"/>
            <a:endParaRPr lang="en-US" altLang="zh-CN" sz="1800" smtClean="0"/>
          </a:p>
          <a:p>
            <a:pPr lvl="1"/>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23453121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dirty="0" smtClean="0"/>
              <a:t>Process of Establishing an MPLS TE Tunnel (3)</a:t>
            </a:r>
            <a:endParaRPr lang="en-US" altLang="zh-CN" dirty="0">
              <a:sym typeface="Huawei Sans" panose="020C0503030203020204" pitchFamily="34" charset="0"/>
            </a:endParaRPr>
          </a:p>
        </p:txBody>
      </p:sp>
      <p:sp>
        <p:nvSpPr>
          <p:cNvPr id="32" name="Rectangle 3"/>
          <p:cNvSpPr>
            <a:spLocks noGrp="1" noChangeArrowheads="1"/>
          </p:cNvSpPr>
          <p:nvPr>
            <p:ph type="body" sz="quarter" idx="10"/>
          </p:nvPr>
        </p:nvSpPr>
        <p:spPr/>
        <p:txBody>
          <a:bodyPr/>
          <a:lstStyle/>
          <a:p>
            <a:r>
              <a:rPr lang="en-US" sz="1600" smtClean="0"/>
              <a:t>After receiving a Path message, the egress generates an Resv message based on the Path message, creates a Reserve State Block (RSB), and sends the Resv message upstream.</a:t>
            </a:r>
            <a:endParaRPr lang="en-US" altLang="zh-CN" sz="1600" smtClean="0">
              <a:sym typeface="Huawei Sans" panose="020C0503030203020204" pitchFamily="34" charset="0"/>
            </a:endParaRPr>
          </a:p>
          <a:p>
            <a:pPr lvl="1"/>
            <a:r>
              <a:rPr lang="en-US" sz="1400" smtClean="0"/>
              <a:t>The Resv message carries resource reservation information requested by the sender, such as labels and reserved bandwidth.</a:t>
            </a:r>
            <a:endParaRPr lang="en-US" altLang="zh-CN" sz="1400" smtClean="0">
              <a:sym typeface="Huawei Sans" panose="020C0503030203020204" pitchFamily="34" charset="0"/>
            </a:endParaRPr>
          </a:p>
          <a:p>
            <a:pPr lvl="1"/>
            <a:r>
              <a:rPr lang="en-US" sz="1400" smtClean="0"/>
              <a:t>The RSB is mainly used to record information about allocated labels.</a:t>
            </a:r>
            <a:endParaRPr lang="en-US" altLang="zh-CN" sz="1400" smtClean="0">
              <a:sym typeface="Huawei Sans" panose="020C0503030203020204" pitchFamily="34" charset="0"/>
            </a:endParaRPr>
          </a:p>
          <a:p>
            <a:r>
              <a:rPr lang="en-US" sz="1600" smtClean="0"/>
              <a:t>The transit node processes and forwards the Resv message and create</a:t>
            </a:r>
            <a:r>
              <a:rPr lang="en-US" altLang="zh-CN" sz="1600" smtClean="0"/>
              <a:t>s</a:t>
            </a:r>
            <a:r>
              <a:rPr lang="en-US" sz="1600" smtClean="0"/>
              <a:t> state blocks such as the RSB.</a:t>
            </a:r>
            <a:endParaRPr lang="en-US" altLang="zh-CN" sz="1600" smtClean="0"/>
          </a:p>
          <a:p>
            <a:r>
              <a:rPr lang="en-US" sz="1600" smtClean="0"/>
              <a:t>After receiving the Resv message, the ingress creates an RSB and confirms that the resources are successfully </a:t>
            </a:r>
            <a:r>
              <a:rPr lang="en-US" altLang="zh-CN" sz="1600" smtClean="0"/>
              <a:t>reserved</a:t>
            </a:r>
            <a:r>
              <a:rPr lang="en-US" sz="1600" smtClean="0"/>
              <a:t>.</a:t>
            </a:r>
            <a:endParaRPr lang="en-US" altLang="zh-CN" sz="1600" smtClean="0"/>
          </a:p>
          <a:p>
            <a:r>
              <a:rPr lang="en-US" sz="1600" smtClean="0"/>
              <a:t>The label distribution on the path is complete, and the CR-LSP is set up.</a:t>
            </a:r>
            <a:endParaRPr lang="en-US" altLang="zh-CN" sz="1600" smtClean="0"/>
          </a:p>
          <a:p>
            <a:endParaRPr lang="en-US" altLang="zh-CN" sz="1600" dirty="0">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93236" y="5321491"/>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60465" y="5321491"/>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27695" y="5321491"/>
            <a:ext cx="540000" cy="442800"/>
          </a:xfrm>
          <a:prstGeom prst="rect">
            <a:avLst/>
          </a:prstGeom>
        </p:spPr>
      </p:pic>
      <p:cxnSp>
        <p:nvCxnSpPr>
          <p:cNvPr id="21" name="直接连接符 20"/>
          <p:cNvCxnSpPr>
            <a:stCxn id="18" idx="1"/>
            <a:endCxn id="17" idx="3"/>
          </p:cNvCxnSpPr>
          <p:nvPr/>
        </p:nvCxnSpPr>
        <p:spPr bwMode="auto">
          <a:xfrm flipH="1">
            <a:off x="4633236" y="5542891"/>
            <a:ext cx="122722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4" name="直接连接符 23"/>
          <p:cNvCxnSpPr>
            <a:stCxn id="19" idx="1"/>
            <a:endCxn id="18" idx="3"/>
          </p:cNvCxnSpPr>
          <p:nvPr/>
        </p:nvCxnSpPr>
        <p:spPr bwMode="auto">
          <a:xfrm flipH="1">
            <a:off x="6400465" y="5542891"/>
            <a:ext cx="122723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28" name="文本框 27"/>
          <p:cNvSpPr txBox="1"/>
          <p:nvPr/>
        </p:nvSpPr>
        <p:spPr>
          <a:xfrm>
            <a:off x="4151688" y="5049441"/>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29" name="文本框 28"/>
          <p:cNvSpPr txBox="1"/>
          <p:nvPr/>
        </p:nvSpPr>
        <p:spPr>
          <a:xfrm>
            <a:off x="5918917" y="5049957"/>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0" name="文本框 29"/>
          <p:cNvSpPr txBox="1"/>
          <p:nvPr/>
        </p:nvSpPr>
        <p:spPr>
          <a:xfrm>
            <a:off x="7686147" y="5049957"/>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31" name="直接箭头连接符 30"/>
          <p:cNvCxnSpPr>
            <a:cxnSpLocks/>
          </p:cNvCxnSpPr>
          <p:nvPr/>
        </p:nvCxnSpPr>
        <p:spPr bwMode="auto">
          <a:xfrm rot="10800000" flipV="1">
            <a:off x="4706850" y="5764291"/>
            <a:ext cx="108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3927704" y="5720993"/>
            <a:ext cx="871062"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Ingress</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4" name="文本框 33"/>
          <p:cNvSpPr txBox="1"/>
          <p:nvPr/>
        </p:nvSpPr>
        <p:spPr>
          <a:xfrm>
            <a:off x="7478428" y="5720993"/>
            <a:ext cx="871062"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Egress</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5" name="文本框 34"/>
          <p:cNvSpPr txBox="1"/>
          <p:nvPr/>
        </p:nvSpPr>
        <p:spPr>
          <a:xfrm>
            <a:off x="4959104" y="5755562"/>
            <a:ext cx="708739" cy="338554"/>
          </a:xfrm>
          <a:prstGeom prst="rect">
            <a:avLst/>
          </a:prstGeom>
          <a:noFill/>
        </p:spPr>
        <p:txBody>
          <a:bodyPr wrap="square" rtlCol="0">
            <a:noAutofit/>
          </a:bodyPr>
          <a:lstStyle/>
          <a:p>
            <a:pPr fontAlgn="ctr"/>
            <a:r>
              <a:rPr lang="en-US" sz="1600" dirty="0" err="1" smtClean="0">
                <a:solidFill>
                  <a:prstClr val="black"/>
                </a:solidFill>
                <a:latin typeface="Huawei Sans" panose="020C0503030203020204" pitchFamily="34" charset="0"/>
              </a:rPr>
              <a:t>Resv</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6" name="圆角矩形 35"/>
          <p:cNvSpPr/>
          <p:nvPr/>
        </p:nvSpPr>
        <p:spPr>
          <a:xfrm>
            <a:off x="3975418" y="4659114"/>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prstClr val="black"/>
                </a:solidFill>
                <a:latin typeface="Huawei Sans" panose="020C0503030203020204" pitchFamily="34" charset="0"/>
              </a:rPr>
              <a:t>RSB</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39" name="直接箭头连接符 38"/>
          <p:cNvCxnSpPr>
            <a:cxnSpLocks/>
          </p:cNvCxnSpPr>
          <p:nvPr/>
        </p:nvCxnSpPr>
        <p:spPr bwMode="auto">
          <a:xfrm rot="10800000" flipV="1">
            <a:off x="6453970" y="5755864"/>
            <a:ext cx="108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1" name="圆角矩形 40"/>
          <p:cNvSpPr/>
          <p:nvPr/>
        </p:nvSpPr>
        <p:spPr>
          <a:xfrm>
            <a:off x="5745179" y="4661207"/>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prstClr val="black"/>
                </a:solidFill>
                <a:latin typeface="Huawei Sans" panose="020C0503030203020204" pitchFamily="34" charset="0"/>
              </a:rPr>
              <a:t>RSB</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42" name="圆角矩形 41"/>
          <p:cNvSpPr/>
          <p:nvPr/>
        </p:nvSpPr>
        <p:spPr>
          <a:xfrm>
            <a:off x="7509031" y="4656860"/>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prstClr val="black"/>
                </a:solidFill>
                <a:latin typeface="Huawei Sans" panose="020C0503030203020204" pitchFamily="34" charset="0"/>
              </a:rPr>
              <a:t>RSB</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22" name="文本框 21"/>
          <p:cNvSpPr txBox="1"/>
          <p:nvPr/>
        </p:nvSpPr>
        <p:spPr>
          <a:xfrm>
            <a:off x="6742937" y="5714954"/>
            <a:ext cx="708739" cy="338554"/>
          </a:xfrm>
          <a:prstGeom prst="rect">
            <a:avLst/>
          </a:prstGeom>
          <a:noFill/>
        </p:spPr>
        <p:txBody>
          <a:bodyPr wrap="square" rtlCol="0">
            <a:noAutofit/>
          </a:bodyPr>
          <a:lstStyle/>
          <a:p>
            <a:pPr fontAlgn="ctr"/>
            <a:r>
              <a:rPr lang="en-US" sz="1600" dirty="0" err="1" smtClean="0">
                <a:solidFill>
                  <a:prstClr val="black"/>
                </a:solidFill>
                <a:latin typeface="Huawei Sans" panose="020C0503030203020204" pitchFamily="34" charset="0"/>
              </a:rPr>
              <a:t>Resv</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23" name="文本框 22"/>
          <p:cNvSpPr txBox="1"/>
          <p:nvPr/>
        </p:nvSpPr>
        <p:spPr>
          <a:xfrm>
            <a:off x="5716420" y="5746451"/>
            <a:ext cx="871062"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Transit</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25" name="直接箭头连接符 24"/>
          <p:cNvCxnSpPr>
            <a:cxnSpLocks/>
          </p:cNvCxnSpPr>
          <p:nvPr/>
        </p:nvCxnSpPr>
        <p:spPr bwMode="auto">
          <a:xfrm flipV="1">
            <a:off x="4557161" y="4472519"/>
            <a:ext cx="3240000" cy="3581"/>
          </a:xfrm>
          <a:prstGeom prst="straightConnector1">
            <a:avLst/>
          </a:prstGeom>
          <a:ln w="25400">
            <a:solidFill>
              <a:srgbClr val="FFC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6572283" y="4453301"/>
            <a:ext cx="1026517"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CR-LSP</a:t>
            </a:r>
            <a:endParaRPr lang="en-US" altLang="zh-CN" sz="160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5393699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dirty="0" smtClean="0"/>
              <a:t>Process of Establishing an MPLS TE Tunnel (4)</a:t>
            </a:r>
            <a:endParaRPr lang="en-US" altLang="zh-CN" dirty="0">
              <a:sym typeface="Huawei Sans" panose="020C0503030203020204" pitchFamily="34" charset="0"/>
            </a:endParaRPr>
          </a:p>
        </p:txBody>
      </p:sp>
      <p:sp>
        <p:nvSpPr>
          <p:cNvPr id="25" name="AutoShape 17"/>
          <p:cNvSpPr>
            <a:spLocks noChangeArrowheads="1"/>
          </p:cNvSpPr>
          <p:nvPr/>
        </p:nvSpPr>
        <p:spPr bwMode="auto">
          <a:xfrm>
            <a:off x="522922" y="1958971"/>
            <a:ext cx="5579428" cy="3016210"/>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400" dirty="0" smtClean="0">
                <a:solidFill>
                  <a:prstClr val="black"/>
                </a:solidFill>
                <a:latin typeface="Huawei Sans" panose="020C0503030203020204" pitchFamily="34" charset="0"/>
              </a:rPr>
              <a:t>&lt;R1&gt; display </a:t>
            </a:r>
            <a:r>
              <a:rPr lang="en-US" sz="1400" dirty="0" err="1" smtClean="0">
                <a:solidFill>
                  <a:prstClr val="black"/>
                </a:solidFill>
                <a:latin typeface="Huawei Sans" panose="020C0503030203020204" pitchFamily="34" charset="0"/>
              </a:rPr>
              <a:t>mpls</a:t>
            </a:r>
            <a:r>
              <a:rPr lang="en-US" sz="1400" dirty="0" smtClean="0">
                <a:solidFill>
                  <a:prstClr val="black"/>
                </a:solidFill>
                <a:latin typeface="Huawei Sans" panose="020C0503030203020204" pitchFamily="34" charset="0"/>
              </a:rPr>
              <a:t> rsvp-</a:t>
            </a:r>
            <a:r>
              <a:rPr lang="en-US" sz="1400" dirty="0" err="1" smtClean="0">
                <a:solidFill>
                  <a:prstClr val="black"/>
                </a:solidFill>
                <a:latin typeface="Huawei Sans" panose="020C0503030203020204" pitchFamily="34" charset="0"/>
              </a:rPr>
              <a:t>te</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rsb</a:t>
            </a:r>
            <a:r>
              <a:rPr lang="en-US" sz="1400" dirty="0" smtClean="0">
                <a:solidFill>
                  <a:prstClr val="black"/>
                </a:solidFill>
                <a:latin typeface="Huawei Sans" panose="020C0503030203020204" pitchFamily="34" charset="0"/>
              </a:rPr>
              <a:t>-content</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The RSB Content</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Tunnel </a:t>
            </a:r>
            <a:r>
              <a:rPr lang="en-US" sz="1400" dirty="0" err="1" smtClean="0">
                <a:solidFill>
                  <a:prstClr val="black"/>
                </a:solidFill>
                <a:latin typeface="Huawei Sans" panose="020C0503030203020204" pitchFamily="34" charset="0"/>
              </a:rPr>
              <a:t>Addr</a:t>
            </a:r>
            <a:r>
              <a:rPr lang="en-US" sz="1400" dirty="0" smtClean="0">
                <a:solidFill>
                  <a:prstClr val="black"/>
                </a:solidFill>
                <a:latin typeface="Huawei Sans" panose="020C0503030203020204" pitchFamily="34" charset="0"/>
              </a:rPr>
              <a:t>: 3.3.3.3                     Session Tunnel ID: 1</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Tunnel </a:t>
            </a:r>
            <a:r>
              <a:rPr lang="en-US" sz="1400" dirty="0" err="1" smtClean="0">
                <a:solidFill>
                  <a:prstClr val="black"/>
                </a:solidFill>
                <a:latin typeface="Huawei Sans" panose="020C0503030203020204" pitchFamily="34" charset="0"/>
              </a:rPr>
              <a:t>ExtID</a:t>
            </a:r>
            <a:r>
              <a:rPr lang="en-US" sz="1400" dirty="0" smtClean="0">
                <a:solidFill>
                  <a:prstClr val="black"/>
                </a:solidFill>
                <a:latin typeface="Huawei Sans" panose="020C0503030203020204" pitchFamily="34" charset="0"/>
              </a:rPr>
              <a:t>: 1.1.1.1</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Next Hop: 10.0.12.2                       Reservation Style: SE Style</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Reservation Incoming Interface: GigabitEthernet1/0/0</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Reservation Interface: GigabitEthernet1/0/0</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Message ID: 0</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Filter Spec Information-</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The filter number: 1</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Ingress LSR ID: 1.1.1.1         Local LSP ID: 24      </a:t>
            </a:r>
            <a:r>
              <a:rPr lang="en-US" sz="1400" dirty="0" err="1" smtClean="0">
                <a:solidFill>
                  <a:srgbClr val="C7000B"/>
                </a:solidFill>
                <a:latin typeface="Huawei Sans" panose="020C0503030203020204" pitchFamily="34" charset="0"/>
              </a:rPr>
              <a:t>OutLabel</a:t>
            </a:r>
            <a:r>
              <a:rPr lang="en-US" sz="1400" dirty="0" smtClean="0">
                <a:solidFill>
                  <a:srgbClr val="C7000B"/>
                </a:solidFill>
                <a:latin typeface="Huawei Sans" panose="020C0503030203020204" pitchFamily="34" charset="0"/>
              </a:rPr>
              <a:t>: 32846</a:t>
            </a:r>
            <a:endParaRPr lang="en-US" altLang="zh-CN" sz="1400" dirty="0" smtClean="0">
              <a:solidFill>
                <a:srgbClr val="C7000B"/>
              </a:solidFill>
              <a:latin typeface="Huawei Sans" panose="020C0503030203020204" pitchFamily="34" charset="0"/>
              <a:cs typeface="Courier New" panose="02070309020205020404" pitchFamily="49" charset="0"/>
            </a:endParaRPr>
          </a:p>
          <a:p>
            <a:pPr fontAlgn="ctr"/>
            <a:r>
              <a:rPr lang="en-US" sz="1400" dirty="0" err="1" smtClean="0">
                <a:solidFill>
                  <a:prstClr val="black"/>
                </a:solidFill>
                <a:latin typeface="Huawei Sans" panose="020C0503030203020204" pitchFamily="34" charset="0"/>
              </a:rPr>
              <a:t>Resv</a:t>
            </a:r>
            <a:r>
              <a:rPr lang="en-US" sz="1400" dirty="0" smtClean="0">
                <a:solidFill>
                  <a:prstClr val="black"/>
                </a:solidFill>
                <a:latin typeface="Huawei Sans" panose="020C0503030203020204" pitchFamily="34" charset="0"/>
              </a:rPr>
              <a:t> Message arrive on GigabitEthernet1/0/0 from NHOP 10.0.12.2</a:t>
            </a:r>
            <a:endParaRPr lang="en-US" altLang="zh-CN" sz="1400" b="1" dirty="0">
              <a:solidFill>
                <a:prstClr val="black"/>
              </a:solidFill>
              <a:latin typeface="Huawei Sans" panose="020C0503030203020204" pitchFamily="34" charset="0"/>
            </a:endParaRPr>
          </a:p>
        </p:txBody>
      </p:sp>
      <p:sp>
        <p:nvSpPr>
          <p:cNvPr id="6" name="AutoShape 17"/>
          <p:cNvSpPr>
            <a:spLocks noChangeArrowheads="1"/>
          </p:cNvSpPr>
          <p:nvPr/>
        </p:nvSpPr>
        <p:spPr bwMode="auto">
          <a:xfrm>
            <a:off x="6218728" y="3916002"/>
            <a:ext cx="5463743" cy="1723549"/>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400" dirty="0" smtClean="0">
                <a:solidFill>
                  <a:prstClr val="black"/>
                </a:solidFill>
                <a:latin typeface="Huawei Sans" panose="020C0503030203020204" pitchFamily="34" charset="0"/>
              </a:rPr>
              <a:t>&lt;R3&gt; display </a:t>
            </a:r>
            <a:r>
              <a:rPr lang="en-US" sz="1400" dirty="0" err="1" smtClean="0">
                <a:solidFill>
                  <a:prstClr val="black"/>
                </a:solidFill>
                <a:latin typeface="Huawei Sans" panose="020C0503030203020204" pitchFamily="34" charset="0"/>
              </a:rPr>
              <a:t>mpls</a:t>
            </a:r>
            <a:r>
              <a:rPr lang="en-US" sz="1400" dirty="0" smtClean="0">
                <a:solidFill>
                  <a:prstClr val="black"/>
                </a:solidFill>
                <a:latin typeface="Huawei Sans" panose="020C0503030203020204" pitchFamily="34" charset="0"/>
              </a:rPr>
              <a:t> rsvp-</a:t>
            </a:r>
            <a:r>
              <a:rPr lang="en-US" sz="1400" dirty="0" err="1" smtClean="0">
                <a:solidFill>
                  <a:prstClr val="black"/>
                </a:solidFill>
                <a:latin typeface="Huawei Sans" panose="020C0503030203020204" pitchFamily="34" charset="0"/>
              </a:rPr>
              <a:t>te</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rsb</a:t>
            </a:r>
            <a:r>
              <a:rPr lang="en-US" sz="1400" dirty="0" smtClean="0">
                <a:solidFill>
                  <a:prstClr val="black"/>
                </a:solidFill>
                <a:latin typeface="Huawei Sans" panose="020C0503030203020204" pitchFamily="34" charset="0"/>
              </a:rPr>
              <a:t>-content</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Tunnel </a:t>
            </a:r>
            <a:r>
              <a:rPr lang="en-US" sz="1400" dirty="0" err="1" smtClean="0">
                <a:solidFill>
                  <a:prstClr val="black"/>
                </a:solidFill>
                <a:latin typeface="Huawei Sans" panose="020C0503030203020204" pitchFamily="34" charset="0"/>
              </a:rPr>
              <a:t>Addr</a:t>
            </a:r>
            <a:r>
              <a:rPr lang="en-US" sz="1400" dirty="0" smtClean="0">
                <a:solidFill>
                  <a:prstClr val="black"/>
                </a:solidFill>
                <a:latin typeface="Huawei Sans" panose="020C0503030203020204" pitchFamily="34" charset="0"/>
              </a:rPr>
              <a:t>: 3.3.3.3                     Session Tunnel ID: 1</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Tunnel </a:t>
            </a:r>
            <a:r>
              <a:rPr lang="en-US" sz="1400" dirty="0" err="1" smtClean="0">
                <a:solidFill>
                  <a:prstClr val="black"/>
                </a:solidFill>
                <a:latin typeface="Huawei Sans" panose="020C0503030203020204" pitchFamily="34" charset="0"/>
              </a:rPr>
              <a:t>ExtID</a:t>
            </a:r>
            <a:r>
              <a:rPr lang="en-US" sz="1400" dirty="0" smtClean="0">
                <a:solidFill>
                  <a:prstClr val="black"/>
                </a:solidFill>
                <a:latin typeface="Huawei Sans" panose="020C0503030203020204" pitchFamily="34" charset="0"/>
              </a:rPr>
              <a:t>: 1.1.1.1</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Next Hop: -----                             Reservation Style: SE Style</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Filter Spec Information-</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The filter number: 1</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Ingress LSR ID: 1.1.1.1         Local LSP ID: 24      </a:t>
            </a:r>
            <a:r>
              <a:rPr lang="en-US" sz="1400" dirty="0" err="1" smtClean="0">
                <a:solidFill>
                  <a:srgbClr val="C7000B"/>
                </a:solidFill>
                <a:latin typeface="Huawei Sans" panose="020C0503030203020204" pitchFamily="34" charset="0"/>
              </a:rPr>
              <a:t>OutLabel</a:t>
            </a:r>
            <a:r>
              <a:rPr lang="en-US" sz="1400" dirty="0" smtClean="0">
                <a:solidFill>
                  <a:srgbClr val="C7000B"/>
                </a:solidFill>
                <a:latin typeface="Huawei Sans" panose="020C0503030203020204" pitchFamily="34" charset="0"/>
              </a:rPr>
              <a:t>: NULL</a:t>
            </a:r>
            <a:endParaRPr lang="en-US" altLang="zh-CN" sz="1400" dirty="0" smtClean="0">
              <a:solidFill>
                <a:srgbClr val="C7000B"/>
              </a:solidFill>
              <a:latin typeface="Huawei Sans" panose="020C0503030203020204" pitchFamily="34" charset="0"/>
              <a:cs typeface="Courier New" panose="02070309020205020404" pitchFamily="49" charset="0"/>
            </a:endParaRPr>
          </a:p>
          <a:p>
            <a:pPr fontAlgn="ctr"/>
            <a:r>
              <a:rPr lang="en-US" sz="1400" dirty="0" err="1" smtClean="0">
                <a:solidFill>
                  <a:prstClr val="black"/>
                </a:solidFill>
                <a:latin typeface="Huawei Sans" panose="020C0503030203020204" pitchFamily="34" charset="0"/>
              </a:rPr>
              <a:t>Resv</a:t>
            </a:r>
            <a:r>
              <a:rPr lang="en-US" sz="1400" dirty="0" smtClean="0">
                <a:solidFill>
                  <a:prstClr val="black"/>
                </a:solidFill>
                <a:latin typeface="Huawei Sans" panose="020C0503030203020204" pitchFamily="34" charset="0"/>
              </a:rPr>
              <a:t> Message arrive on Unknown from NHOP 0.0.0.0</a:t>
            </a:r>
            <a:endParaRPr lang="en-US" altLang="zh-CN" sz="1400" b="1" dirty="0">
              <a:solidFill>
                <a:prstClr val="black"/>
              </a:solidFill>
              <a:latin typeface="Huawei Sans" panose="020C0503030203020204" pitchFamily="34" charset="0"/>
            </a:endParaRPr>
          </a:p>
        </p:txBody>
      </p:sp>
      <p:sp>
        <p:nvSpPr>
          <p:cNvPr id="7" name="AutoShape 17"/>
          <p:cNvSpPr>
            <a:spLocks noChangeArrowheads="1"/>
          </p:cNvSpPr>
          <p:nvPr/>
        </p:nvSpPr>
        <p:spPr bwMode="auto">
          <a:xfrm>
            <a:off x="6218728" y="1272520"/>
            <a:ext cx="5463743" cy="1723549"/>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noAutofit/>
          </a:bodyPr>
          <a:lstStyle/>
          <a:p>
            <a:pPr fontAlgn="ctr"/>
            <a:r>
              <a:rPr lang="en-US" sz="1400" dirty="0" smtClean="0">
                <a:solidFill>
                  <a:prstClr val="black"/>
                </a:solidFill>
                <a:latin typeface="Huawei Sans" panose="020C0503030203020204" pitchFamily="34" charset="0"/>
              </a:rPr>
              <a:t>&lt;R2&gt; display </a:t>
            </a:r>
            <a:r>
              <a:rPr lang="en-US" sz="1400" dirty="0" err="1" smtClean="0">
                <a:solidFill>
                  <a:prstClr val="black"/>
                </a:solidFill>
                <a:latin typeface="Huawei Sans" panose="020C0503030203020204" pitchFamily="34" charset="0"/>
              </a:rPr>
              <a:t>mpls</a:t>
            </a:r>
            <a:r>
              <a:rPr lang="en-US" sz="1400" dirty="0" smtClean="0">
                <a:solidFill>
                  <a:prstClr val="black"/>
                </a:solidFill>
                <a:latin typeface="Huawei Sans" panose="020C0503030203020204" pitchFamily="34" charset="0"/>
              </a:rPr>
              <a:t> rsvp-</a:t>
            </a:r>
            <a:r>
              <a:rPr lang="en-US" sz="1400" dirty="0" err="1" smtClean="0">
                <a:solidFill>
                  <a:prstClr val="black"/>
                </a:solidFill>
                <a:latin typeface="Huawei Sans" panose="020C0503030203020204" pitchFamily="34" charset="0"/>
              </a:rPr>
              <a:t>te</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rsb</a:t>
            </a:r>
            <a:r>
              <a:rPr lang="en-US" sz="1400" dirty="0" smtClean="0">
                <a:solidFill>
                  <a:prstClr val="black"/>
                </a:solidFill>
                <a:latin typeface="Huawei Sans" panose="020C0503030203020204" pitchFamily="34" charset="0"/>
              </a:rPr>
              <a:t>-content</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Tunnel </a:t>
            </a:r>
            <a:r>
              <a:rPr lang="en-US" sz="1400" dirty="0" err="1" smtClean="0">
                <a:solidFill>
                  <a:prstClr val="black"/>
                </a:solidFill>
                <a:latin typeface="Huawei Sans" panose="020C0503030203020204" pitchFamily="34" charset="0"/>
              </a:rPr>
              <a:t>Addr</a:t>
            </a:r>
            <a:r>
              <a:rPr lang="en-US" sz="1400" dirty="0" smtClean="0">
                <a:solidFill>
                  <a:prstClr val="black"/>
                </a:solidFill>
                <a:latin typeface="Huawei Sans" panose="020C0503030203020204" pitchFamily="34" charset="0"/>
              </a:rPr>
              <a:t>: 3.3.3.3                     Session Tunnel ID: 1</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Tunnel </a:t>
            </a:r>
            <a:r>
              <a:rPr lang="en-US" sz="1400" dirty="0" err="1" smtClean="0">
                <a:solidFill>
                  <a:prstClr val="black"/>
                </a:solidFill>
                <a:latin typeface="Huawei Sans" panose="020C0503030203020204" pitchFamily="34" charset="0"/>
              </a:rPr>
              <a:t>ExtID</a:t>
            </a:r>
            <a:r>
              <a:rPr lang="en-US" sz="1400" dirty="0" smtClean="0">
                <a:solidFill>
                  <a:prstClr val="black"/>
                </a:solidFill>
                <a:latin typeface="Huawei Sans" panose="020C0503030203020204" pitchFamily="34" charset="0"/>
              </a:rPr>
              <a:t>: 1.1.1.1</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Next Hop: 10.0.23.2                       Reservation Style: SE Style</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Filter Spec Information-</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The filter number: 1</a:t>
            </a:r>
            <a:endParaRPr lang="en-US" altLang="zh-CN" sz="1400" dirty="0" smtClean="0">
              <a:solidFill>
                <a:prstClr val="black"/>
              </a:solidFill>
              <a:latin typeface="Huawei Sans" panose="020C0503030203020204" pitchFamily="34" charset="0"/>
            </a:endParaRPr>
          </a:p>
          <a:p>
            <a:pPr fontAlgn="ctr"/>
            <a:r>
              <a:rPr lang="en-US" sz="1400" dirty="0" smtClean="0">
                <a:solidFill>
                  <a:prstClr val="black"/>
                </a:solidFill>
                <a:latin typeface="Huawei Sans" panose="020C0503030203020204" pitchFamily="34" charset="0"/>
              </a:rPr>
              <a:t>   Ingress LSR ID: 1.1.1.1         Local LSP ID: 24      </a:t>
            </a:r>
            <a:r>
              <a:rPr lang="en-US" sz="1400" dirty="0" err="1" smtClean="0">
                <a:solidFill>
                  <a:srgbClr val="C7000B"/>
                </a:solidFill>
                <a:latin typeface="Huawei Sans" panose="020C0503030203020204" pitchFamily="34" charset="0"/>
              </a:rPr>
              <a:t>OutLabel</a:t>
            </a:r>
            <a:r>
              <a:rPr lang="en-US" sz="1400" dirty="0" smtClean="0">
                <a:solidFill>
                  <a:srgbClr val="C7000B"/>
                </a:solidFill>
                <a:latin typeface="Huawei Sans" panose="020C0503030203020204" pitchFamily="34" charset="0"/>
              </a:rPr>
              <a:t>: 3</a:t>
            </a:r>
            <a:endParaRPr lang="en-US" altLang="zh-CN" sz="1400" dirty="0" smtClean="0">
              <a:solidFill>
                <a:srgbClr val="C7000B"/>
              </a:solidFill>
              <a:latin typeface="Huawei Sans" panose="020C0503030203020204" pitchFamily="34" charset="0"/>
              <a:cs typeface="Courier New" panose="02070309020205020404" pitchFamily="49" charset="0"/>
            </a:endParaRPr>
          </a:p>
          <a:p>
            <a:pPr fontAlgn="ctr"/>
            <a:r>
              <a:rPr lang="en-US" sz="1400" dirty="0" err="1" smtClean="0">
                <a:solidFill>
                  <a:prstClr val="black"/>
                </a:solidFill>
                <a:latin typeface="Huawei Sans" panose="020C0503030203020204" pitchFamily="34" charset="0"/>
              </a:rPr>
              <a:t>Resv</a:t>
            </a:r>
            <a:r>
              <a:rPr lang="en-US" sz="1400" dirty="0" smtClean="0">
                <a:solidFill>
                  <a:prstClr val="black"/>
                </a:solidFill>
                <a:latin typeface="Huawei Sans" panose="020C0503030203020204" pitchFamily="34" charset="0"/>
              </a:rPr>
              <a:t> Message arrive on GigabitEthernet1/0/0 from NHOP 10.0.23.2</a:t>
            </a:r>
            <a:endParaRPr lang="en-US" altLang="zh-CN" sz="14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58050526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a:stCxn id="41" idx="1"/>
            <a:endCxn id="40" idx="3"/>
          </p:cNvCxnSpPr>
          <p:nvPr/>
        </p:nvCxnSpPr>
        <p:spPr bwMode="auto">
          <a:xfrm flipH="1">
            <a:off x="3106655" y="4704089"/>
            <a:ext cx="517989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3315" name="Rectangle 2"/>
          <p:cNvSpPr>
            <a:spLocks noGrp="1" noChangeArrowheads="1"/>
          </p:cNvSpPr>
          <p:nvPr>
            <p:ph type="title"/>
          </p:nvPr>
        </p:nvSpPr>
        <p:spPr/>
        <p:txBody>
          <a:bodyPr/>
          <a:lstStyle/>
          <a:p>
            <a:r>
              <a:rPr lang="en-US" smtClean="0"/>
              <a:t>Bidirectional CR-LSP</a:t>
            </a:r>
            <a:endParaRPr lang="en-US" altLang="zh-CN" dirty="0">
              <a:sym typeface="Huawei Sans" panose="020C0503030203020204" pitchFamily="34" charset="0"/>
            </a:endParaRPr>
          </a:p>
        </p:txBody>
      </p:sp>
      <p:sp>
        <p:nvSpPr>
          <p:cNvPr id="32" name="Rectangle 3"/>
          <p:cNvSpPr>
            <a:spLocks noGrp="1" noChangeArrowheads="1"/>
          </p:cNvSpPr>
          <p:nvPr>
            <p:ph type="body" sz="quarter" idx="10"/>
          </p:nvPr>
        </p:nvSpPr>
        <p:spPr/>
        <p:txBody>
          <a:bodyPr/>
          <a:lstStyle/>
          <a:p>
            <a:pPr>
              <a:lnSpc>
                <a:spcPct val="130000"/>
              </a:lnSpc>
            </a:pPr>
            <a:r>
              <a:rPr lang="en-US" sz="1800" dirty="0" smtClean="0"/>
              <a:t>When bidirectional services exist, two MPLS TE tunnels can be deployed on two devices that are the source and sink of each other to form a bidirectional CR-LSP to carry bidirectional traffic and ensure bandwidth.</a:t>
            </a:r>
            <a:endParaRPr lang="en-US" altLang="zh-CN" sz="1800" dirty="0" smtClean="0"/>
          </a:p>
          <a:p>
            <a:pPr>
              <a:lnSpc>
                <a:spcPct val="130000"/>
              </a:lnSpc>
            </a:pPr>
            <a:r>
              <a:rPr lang="en-US" altLang="zh-CN" sz="1800" dirty="0" smtClean="0"/>
              <a:t>The two tunnels are independent of each other. When traffic switching is performed on one tunnel upon a fault, the other tunnel cannot be notified of the fault in time to also perform traffic switching. As a result, services are interrupted.</a:t>
            </a:r>
          </a:p>
          <a:p>
            <a:pPr>
              <a:lnSpc>
                <a:spcPct val="130000"/>
              </a:lnSpc>
            </a:pPr>
            <a:endParaRPr lang="en-US" altLang="zh-CN" sz="1800" dirty="0" smtClean="0"/>
          </a:p>
        </p:txBody>
      </p:sp>
      <p:grpSp>
        <p:nvGrpSpPr>
          <p:cNvPr id="22" name="组合 21">
            <a:extLst>
              <a:ext uri="{FF2B5EF4-FFF2-40B4-BE49-F238E27FC236}">
                <a16:creationId xmlns:a16="http://schemas.microsoft.com/office/drawing/2014/main" xmlns="" id="{4F65FE57-1276-472A-A544-9CCC5CBB94AF}"/>
              </a:ext>
            </a:extLst>
          </p:cNvPr>
          <p:cNvGrpSpPr/>
          <p:nvPr/>
        </p:nvGrpSpPr>
        <p:grpSpPr>
          <a:xfrm>
            <a:off x="4078048" y="3686222"/>
            <a:ext cx="3237109" cy="1764000"/>
            <a:chOff x="1372259" y="2822600"/>
            <a:chExt cx="3237109" cy="1764000"/>
          </a:xfrm>
        </p:grpSpPr>
        <p:sp>
          <p:nvSpPr>
            <p:cNvPr id="23" name="Freeform 159">
              <a:extLst>
                <a:ext uri="{FF2B5EF4-FFF2-40B4-BE49-F238E27FC236}">
                  <a16:creationId xmlns:a16="http://schemas.microsoft.com/office/drawing/2014/main" xmlns="" id="{F655F45C-2FD2-4514-81C9-E9EED6C1AB84}"/>
                </a:ext>
              </a:extLst>
            </p:cNvPr>
            <p:cNvSpPr>
              <a:spLocks noChangeAspect="1"/>
            </p:cNvSpPr>
            <p:nvPr/>
          </p:nvSpPr>
          <p:spPr>
            <a:xfrm flipH="1">
              <a:off x="1372259" y="2822600"/>
              <a:ext cx="3237109" cy="176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sym typeface="Huawei Sans" panose="020C0503030203020204" pitchFamily="34" charset="0"/>
              </a:endParaRPr>
            </a:p>
          </p:txBody>
        </p: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15046" y="4063184"/>
              <a:ext cx="540000" cy="442800"/>
            </a:xfrm>
            <a:prstGeom prst="rect">
              <a:avLst/>
            </a:prstGeom>
          </p:spPr>
        </p:pic>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22798" y="4064676"/>
              <a:ext cx="540000" cy="442800"/>
            </a:xfrm>
            <a:prstGeom prst="rect">
              <a:avLst/>
            </a:prstGeom>
          </p:spPr>
        </p:pic>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15046" y="3180763"/>
              <a:ext cx="540000" cy="442800"/>
            </a:xfrm>
            <a:prstGeom prst="rect">
              <a:avLst/>
            </a:prstGeom>
          </p:spPr>
        </p:pic>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22798" y="3176267"/>
              <a:ext cx="540000" cy="442800"/>
            </a:xfrm>
            <a:prstGeom prst="rect">
              <a:avLst/>
            </a:prstGeom>
          </p:spPr>
        </p:pic>
      </p:gr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66655" y="4482689"/>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86550" y="4482689"/>
            <a:ext cx="540000" cy="442800"/>
          </a:xfrm>
          <a:prstGeom prst="rect">
            <a:avLst/>
          </a:prstGeom>
        </p:spPr>
      </p:pic>
      <p:cxnSp>
        <p:nvCxnSpPr>
          <p:cNvPr id="46" name="直接箭头连接符 45"/>
          <p:cNvCxnSpPr>
            <a:cxnSpLocks/>
          </p:cNvCxnSpPr>
          <p:nvPr/>
        </p:nvCxnSpPr>
        <p:spPr bwMode="auto">
          <a:xfrm flipV="1">
            <a:off x="4008648" y="3539719"/>
            <a:ext cx="3600000" cy="3581"/>
          </a:xfrm>
          <a:prstGeom prst="straightConnector1">
            <a:avLst/>
          </a:prstGeom>
          <a:ln w="25400">
            <a:solidFill>
              <a:srgbClr val="FFC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5589090" y="3487522"/>
            <a:ext cx="1026517"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CR-LSP</a:t>
            </a:r>
            <a:endParaRPr lang="en-US" altLang="zh-CN" sz="1600" dirty="0">
              <a:solidFill>
                <a:prstClr val="black"/>
              </a:solidFill>
              <a:latin typeface="Huawei Sans" panose="020C0503030203020204" pitchFamily="34" charset="0"/>
              <a:sym typeface="Huawei Sans" panose="020C0503030203020204" pitchFamily="34" charset="0"/>
            </a:endParaRPr>
          </a:p>
        </p:txBody>
      </p:sp>
      <p:cxnSp>
        <p:nvCxnSpPr>
          <p:cNvPr id="48" name="直接箭头连接符 47"/>
          <p:cNvCxnSpPr>
            <a:cxnSpLocks/>
          </p:cNvCxnSpPr>
          <p:nvPr/>
        </p:nvCxnSpPr>
        <p:spPr bwMode="auto">
          <a:xfrm flipV="1">
            <a:off x="4008648" y="5798904"/>
            <a:ext cx="3600000" cy="3581"/>
          </a:xfrm>
          <a:prstGeom prst="straightConnector1">
            <a:avLst/>
          </a:prstGeom>
          <a:ln w="25400">
            <a:solidFill>
              <a:srgbClr val="FFC000"/>
            </a:solidFill>
            <a:prstDash val="solid"/>
            <a:headEnd type="triangle"/>
            <a:tailEnd type="non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5589090" y="5477557"/>
            <a:ext cx="1026517"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CR-LSP</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7" name="文本框 16"/>
          <p:cNvSpPr txBox="1"/>
          <p:nvPr/>
        </p:nvSpPr>
        <p:spPr>
          <a:xfrm>
            <a:off x="2625107" y="4148631"/>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8" name="文本框 17"/>
          <p:cNvSpPr txBox="1"/>
          <p:nvPr/>
        </p:nvSpPr>
        <p:spPr>
          <a:xfrm>
            <a:off x="8369694" y="4140297"/>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3387952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Bidirectional </a:t>
            </a:r>
            <a:r>
              <a:rPr lang="en-US" altLang="zh-CN" smtClean="0"/>
              <a:t>Associated</a:t>
            </a:r>
            <a:r>
              <a:rPr lang="en-US" smtClean="0"/>
              <a:t> CR-LSP</a:t>
            </a:r>
            <a:endParaRPr lang="en-US" altLang="zh-CN" dirty="0">
              <a:sym typeface="Huawei Sans" panose="020C0503030203020204" pitchFamily="34" charset="0"/>
            </a:endParaRPr>
          </a:p>
        </p:txBody>
      </p:sp>
      <p:sp>
        <p:nvSpPr>
          <p:cNvPr id="32" name="Rectangle 3"/>
          <p:cNvSpPr>
            <a:spLocks noGrp="1" noChangeArrowheads="1"/>
          </p:cNvSpPr>
          <p:nvPr>
            <p:ph type="body" sz="quarter" idx="10"/>
          </p:nvPr>
        </p:nvSpPr>
        <p:spPr/>
        <p:txBody>
          <a:bodyPr/>
          <a:lstStyle/>
          <a:p>
            <a:r>
              <a:rPr lang="en-US" altLang="zh-CN" sz="1600" smtClean="0"/>
              <a:t>If a pair of MPLS TE CR-LSPs in opposite directions is established between two nodes and each CR-LSP is bound to the ingress of its reverse LSP, the two LSPs form a bidirectional associated LSP. </a:t>
            </a:r>
            <a:r>
              <a:rPr lang="en-US" sz="1600" smtClean="0"/>
              <a:t>The associated bidirectional CR-LSP is configured to prevent traffic congestion. If a fault occurs on one end, the other end is notified of the fault so that both ends trigger traffic switching at the same time </a:t>
            </a:r>
            <a:r>
              <a:rPr lang="en-US" altLang="zh-CN" sz="1600" smtClean="0"/>
              <a:t>to ensure that bidirectional services are not interrupted.</a:t>
            </a:r>
            <a:endParaRPr lang="en-US" altLang="zh-CN" sz="1600" smtClean="0">
              <a:sym typeface="Huawei Sans" panose="020C0503030203020204" pitchFamily="34" charset="0"/>
            </a:endParaRPr>
          </a:p>
          <a:p>
            <a:endParaRPr lang="en-US" altLang="zh-CN" sz="1600" smtClean="0"/>
          </a:p>
          <a:p>
            <a:endParaRPr lang="en-US" altLang="zh-CN" sz="1600" dirty="0">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10476" y="4528287"/>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96171" y="4526772"/>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79506" y="4528287"/>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62841" y="4528287"/>
            <a:ext cx="540000" cy="442800"/>
          </a:xfrm>
          <a:prstGeom prst="rect">
            <a:avLst/>
          </a:prstGeom>
        </p:spPr>
      </p:pic>
      <p:cxnSp>
        <p:nvCxnSpPr>
          <p:cNvPr id="24" name="直接连接符 23"/>
          <p:cNvCxnSpPr>
            <a:stCxn id="18" idx="1"/>
            <a:endCxn id="17" idx="3"/>
          </p:cNvCxnSpPr>
          <p:nvPr/>
        </p:nvCxnSpPr>
        <p:spPr bwMode="auto">
          <a:xfrm flipH="1">
            <a:off x="3150476" y="4748172"/>
            <a:ext cx="1245695" cy="151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7" name="直接连接符 26"/>
          <p:cNvCxnSpPr>
            <a:stCxn id="19" idx="1"/>
            <a:endCxn id="18" idx="3"/>
          </p:cNvCxnSpPr>
          <p:nvPr/>
        </p:nvCxnSpPr>
        <p:spPr bwMode="auto">
          <a:xfrm flipH="1" flipV="1">
            <a:off x="4936171" y="4748172"/>
            <a:ext cx="1243335" cy="151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8" name="直接连接符 27"/>
          <p:cNvCxnSpPr>
            <a:stCxn id="20" idx="1"/>
            <a:endCxn id="19" idx="3"/>
          </p:cNvCxnSpPr>
          <p:nvPr/>
        </p:nvCxnSpPr>
        <p:spPr bwMode="auto">
          <a:xfrm flipH="1">
            <a:off x="6719506" y="4749687"/>
            <a:ext cx="124333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1" name="文本框 30"/>
          <p:cNvSpPr txBox="1"/>
          <p:nvPr/>
        </p:nvSpPr>
        <p:spPr>
          <a:xfrm>
            <a:off x="2668928" y="4244710"/>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3" name="文本框 32"/>
          <p:cNvSpPr txBox="1"/>
          <p:nvPr/>
        </p:nvSpPr>
        <p:spPr>
          <a:xfrm>
            <a:off x="4454623" y="4244710"/>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R2</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4" name="文本框 33"/>
          <p:cNvSpPr txBox="1"/>
          <p:nvPr/>
        </p:nvSpPr>
        <p:spPr>
          <a:xfrm>
            <a:off x="6225164" y="4244710"/>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R3</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5" name="文本框 34"/>
          <p:cNvSpPr txBox="1"/>
          <p:nvPr/>
        </p:nvSpPr>
        <p:spPr>
          <a:xfrm>
            <a:off x="7995705" y="4268019"/>
            <a:ext cx="423095"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R4</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13" name="任意多边形 12"/>
          <p:cNvSpPr/>
          <p:nvPr/>
        </p:nvSpPr>
        <p:spPr>
          <a:xfrm>
            <a:off x="2943486" y="3849082"/>
            <a:ext cx="5164183" cy="461668"/>
          </a:xfrm>
          <a:custGeom>
            <a:avLst/>
            <a:gdLst>
              <a:gd name="connsiteX0" fmla="*/ 0 w 5164183"/>
              <a:gd name="connsiteY0" fmla="*/ 426834 h 461668"/>
              <a:gd name="connsiteX1" fmla="*/ 2629988 w 5164183"/>
              <a:gd name="connsiteY1" fmla="*/ 114 h 461668"/>
              <a:gd name="connsiteX2" fmla="*/ 5164183 w 5164183"/>
              <a:gd name="connsiteY2" fmla="*/ 461668 h 461668"/>
            </a:gdLst>
            <a:ahLst/>
            <a:cxnLst>
              <a:cxn ang="0">
                <a:pos x="connsiteX0" y="connsiteY0"/>
              </a:cxn>
              <a:cxn ang="0">
                <a:pos x="connsiteX1" y="connsiteY1"/>
              </a:cxn>
              <a:cxn ang="0">
                <a:pos x="connsiteX2" y="connsiteY2"/>
              </a:cxn>
            </a:cxnLst>
            <a:rect l="l" t="t" r="r" b="b"/>
            <a:pathLst>
              <a:path w="5164183" h="461668">
                <a:moveTo>
                  <a:pt x="0" y="426834"/>
                </a:moveTo>
                <a:cubicBezTo>
                  <a:pt x="884645" y="210571"/>
                  <a:pt x="1769291" y="-5692"/>
                  <a:pt x="2629988" y="114"/>
                </a:cubicBezTo>
                <a:cubicBezTo>
                  <a:pt x="3490685" y="5920"/>
                  <a:pt x="4327434" y="233794"/>
                  <a:pt x="5164183" y="461668"/>
                </a:cubicBezTo>
              </a:path>
            </a:pathLst>
          </a:custGeom>
          <a:noFill/>
          <a:ln w="25400">
            <a:solidFill>
              <a:srgbClr val="00B0F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ndParaRPr>
          </a:p>
        </p:txBody>
      </p:sp>
      <p:sp>
        <p:nvSpPr>
          <p:cNvPr id="43" name="任意多边形 42"/>
          <p:cNvSpPr/>
          <p:nvPr/>
        </p:nvSpPr>
        <p:spPr>
          <a:xfrm rot="10800000">
            <a:off x="2940910" y="5090947"/>
            <a:ext cx="5164183" cy="461668"/>
          </a:xfrm>
          <a:custGeom>
            <a:avLst/>
            <a:gdLst>
              <a:gd name="connsiteX0" fmla="*/ 0 w 5164183"/>
              <a:gd name="connsiteY0" fmla="*/ 426834 h 461668"/>
              <a:gd name="connsiteX1" fmla="*/ 2629988 w 5164183"/>
              <a:gd name="connsiteY1" fmla="*/ 114 h 461668"/>
              <a:gd name="connsiteX2" fmla="*/ 5164183 w 5164183"/>
              <a:gd name="connsiteY2" fmla="*/ 461668 h 461668"/>
            </a:gdLst>
            <a:ahLst/>
            <a:cxnLst>
              <a:cxn ang="0">
                <a:pos x="connsiteX0" y="connsiteY0"/>
              </a:cxn>
              <a:cxn ang="0">
                <a:pos x="connsiteX1" y="connsiteY1"/>
              </a:cxn>
              <a:cxn ang="0">
                <a:pos x="connsiteX2" y="connsiteY2"/>
              </a:cxn>
            </a:cxnLst>
            <a:rect l="l" t="t" r="r" b="b"/>
            <a:pathLst>
              <a:path w="5164183" h="461668">
                <a:moveTo>
                  <a:pt x="0" y="426834"/>
                </a:moveTo>
                <a:cubicBezTo>
                  <a:pt x="884645" y="210571"/>
                  <a:pt x="1769291" y="-5692"/>
                  <a:pt x="2629988" y="114"/>
                </a:cubicBezTo>
                <a:cubicBezTo>
                  <a:pt x="3490685" y="5920"/>
                  <a:pt x="4327434" y="233794"/>
                  <a:pt x="5164183" y="461668"/>
                </a:cubicBezTo>
              </a:path>
            </a:pathLst>
          </a:custGeom>
          <a:noFill/>
          <a:ln w="25400">
            <a:solidFill>
              <a:srgbClr val="00B0F0"/>
            </a:solidFill>
            <a:prstDash val="dash"/>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ndParaRPr>
          </a:p>
        </p:txBody>
      </p:sp>
      <p:sp>
        <p:nvSpPr>
          <p:cNvPr id="44" name="文本框 43"/>
          <p:cNvSpPr txBox="1"/>
          <p:nvPr/>
        </p:nvSpPr>
        <p:spPr>
          <a:xfrm>
            <a:off x="698740" y="2945734"/>
            <a:ext cx="3589444" cy="1692771"/>
          </a:xfrm>
          <a:prstGeom prst="rect">
            <a:avLst/>
          </a:prstGeom>
          <a:noFill/>
        </p:spPr>
        <p:txBody>
          <a:bodyPr wrap="square" rtlCol="0">
            <a:noAutofit/>
          </a:bodyPr>
          <a:lstStyle/>
          <a:p>
            <a:pPr fontAlgn="ctr"/>
            <a:r>
              <a:rPr lang="en-US" sz="1200" dirty="0" smtClean="0">
                <a:solidFill>
                  <a:prstClr val="black"/>
                </a:solidFill>
                <a:latin typeface="Huawei Sans" panose="020C0503030203020204" pitchFamily="34" charset="0"/>
              </a:rPr>
              <a:t>Tunnel1:</a:t>
            </a:r>
          </a:p>
          <a:p>
            <a:pPr fontAlgn="ctr"/>
            <a:r>
              <a:rPr lang="en-US" sz="1200" dirty="0" smtClean="0">
                <a:solidFill>
                  <a:prstClr val="black"/>
                </a:solidFill>
                <a:latin typeface="Huawei Sans" panose="020C0503030203020204" pitchFamily="34" charset="0"/>
              </a:rPr>
              <a:t>Ingress LSR ID = 1.1.1.1</a:t>
            </a:r>
          </a:p>
          <a:p>
            <a:pPr fontAlgn="ctr"/>
            <a:r>
              <a:rPr lang="en-US" sz="1200" dirty="0" smtClean="0">
                <a:solidFill>
                  <a:prstClr val="black"/>
                </a:solidFill>
                <a:latin typeface="Huawei Sans" panose="020C0503030203020204" pitchFamily="34" charset="0"/>
              </a:rPr>
              <a:t>Tunnel ID = 100</a:t>
            </a:r>
          </a:p>
          <a:p>
            <a:pPr fontAlgn="ctr"/>
            <a:r>
              <a:rPr lang="en-US" sz="1200" dirty="0" smtClean="0">
                <a:solidFill>
                  <a:prstClr val="black"/>
                </a:solidFill>
                <a:latin typeface="Huawei Sans" panose="020C0503030203020204" pitchFamily="34" charset="0"/>
              </a:rPr>
              <a:t>My Bidirectional Associated Label Switch Path is:</a:t>
            </a:r>
          </a:p>
          <a:p>
            <a:pPr fontAlgn="ctr"/>
            <a:r>
              <a:rPr lang="en-US" sz="1200" dirty="0" smtClean="0">
                <a:solidFill>
                  <a:prstClr val="black"/>
                </a:solidFill>
                <a:latin typeface="Huawei Sans" panose="020C0503030203020204" pitchFamily="34" charset="0"/>
              </a:rPr>
              <a:t>Tunnel 2 Ingress LSR ID = 4.4.4.4</a:t>
            </a:r>
          </a:p>
          <a:p>
            <a:pPr fontAlgn="ctr"/>
            <a:r>
              <a:rPr lang="en-US" sz="1200" dirty="0" smtClean="0">
                <a:solidFill>
                  <a:prstClr val="black"/>
                </a:solidFill>
                <a:latin typeface="Huawei Sans" panose="020C0503030203020204" pitchFamily="34" charset="0"/>
              </a:rPr>
              <a:t>Tunnel ID = 200</a:t>
            </a:r>
          </a:p>
          <a:p>
            <a:pPr fontAlgn="ctr"/>
            <a:endParaRPr lang="en-US" altLang="zh-CN" sz="1600" dirty="0" smtClean="0">
              <a:solidFill>
                <a:prstClr val="black"/>
              </a:solidFill>
              <a:latin typeface="Huawei Sans" panose="020C0503030203020204" pitchFamily="34" charset="0"/>
            </a:endParaRPr>
          </a:p>
          <a:p>
            <a:pPr fontAlgn="ctr"/>
            <a:endParaRPr lang="en-US" altLang="zh-CN" sz="1600" dirty="0">
              <a:solidFill>
                <a:prstClr val="black"/>
              </a:solidFill>
              <a:latin typeface="Huawei Sans" panose="020C0503030203020204" pitchFamily="34" charset="0"/>
            </a:endParaRPr>
          </a:p>
        </p:txBody>
      </p:sp>
      <p:sp>
        <p:nvSpPr>
          <p:cNvPr id="45" name="文本框 44"/>
          <p:cNvSpPr txBox="1"/>
          <p:nvPr/>
        </p:nvSpPr>
        <p:spPr>
          <a:xfrm>
            <a:off x="8080979" y="5055042"/>
            <a:ext cx="3589444" cy="1090051"/>
          </a:xfrm>
          <a:prstGeom prst="rect">
            <a:avLst/>
          </a:prstGeom>
          <a:noFill/>
        </p:spPr>
        <p:txBody>
          <a:bodyPr wrap="square" rtlCol="0">
            <a:noAutofit/>
          </a:bodyPr>
          <a:lstStyle/>
          <a:p>
            <a:pPr fontAlgn="ctr"/>
            <a:r>
              <a:rPr lang="en-US" sz="1200" dirty="0" smtClean="0">
                <a:solidFill>
                  <a:prstClr val="black"/>
                </a:solidFill>
                <a:latin typeface="Huawei Sans" panose="020C0503030203020204" pitchFamily="34" charset="0"/>
              </a:rPr>
              <a:t>Tunnel2:</a:t>
            </a:r>
          </a:p>
          <a:p>
            <a:pPr fontAlgn="ctr"/>
            <a:r>
              <a:rPr lang="en-US" sz="1200" dirty="0" smtClean="0">
                <a:solidFill>
                  <a:prstClr val="black"/>
                </a:solidFill>
                <a:latin typeface="Huawei Sans" panose="020C0503030203020204" pitchFamily="34" charset="0"/>
              </a:rPr>
              <a:t>Ingress LSR ID = 4.4.4.4</a:t>
            </a:r>
          </a:p>
          <a:p>
            <a:pPr fontAlgn="ctr"/>
            <a:r>
              <a:rPr lang="en-US" sz="1200" dirty="0" smtClean="0">
                <a:solidFill>
                  <a:prstClr val="black"/>
                </a:solidFill>
                <a:latin typeface="Huawei Sans" panose="020C0503030203020204" pitchFamily="34" charset="0"/>
              </a:rPr>
              <a:t>Tunnel ID = 200</a:t>
            </a:r>
          </a:p>
          <a:p>
            <a:pPr fontAlgn="ctr"/>
            <a:r>
              <a:rPr lang="en-US" sz="1200" dirty="0" smtClean="0">
                <a:solidFill>
                  <a:prstClr val="black"/>
                </a:solidFill>
                <a:latin typeface="Huawei Sans" panose="020C0503030203020204" pitchFamily="34" charset="0"/>
              </a:rPr>
              <a:t>My Bidirectional Associated Label Switch Path is:</a:t>
            </a:r>
          </a:p>
          <a:p>
            <a:pPr fontAlgn="ctr"/>
            <a:r>
              <a:rPr lang="en-US" sz="1200" dirty="0" smtClean="0">
                <a:solidFill>
                  <a:prstClr val="black"/>
                </a:solidFill>
                <a:latin typeface="Huawei Sans" panose="020C0503030203020204" pitchFamily="34" charset="0"/>
              </a:rPr>
              <a:t>Tunnel 1 Ingress LSR ID = 1.1.1.1</a:t>
            </a:r>
          </a:p>
          <a:p>
            <a:pPr fontAlgn="ctr"/>
            <a:r>
              <a:rPr lang="en-US" sz="1200" dirty="0" smtClean="0">
                <a:solidFill>
                  <a:prstClr val="black"/>
                </a:solidFill>
                <a:latin typeface="Huawei Sans" panose="020C0503030203020204" pitchFamily="34" charset="0"/>
              </a:rPr>
              <a:t>Tunnel ID = 100</a:t>
            </a:r>
          </a:p>
        </p:txBody>
      </p:sp>
      <p:sp>
        <p:nvSpPr>
          <p:cNvPr id="50" name="文本框 49"/>
          <p:cNvSpPr txBox="1"/>
          <p:nvPr/>
        </p:nvSpPr>
        <p:spPr>
          <a:xfrm>
            <a:off x="2196607" y="5030680"/>
            <a:ext cx="895416"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1.1.1.1</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51" name="文本框 50"/>
          <p:cNvSpPr txBox="1"/>
          <p:nvPr/>
        </p:nvSpPr>
        <p:spPr>
          <a:xfrm>
            <a:off x="8501521" y="4434422"/>
            <a:ext cx="895416"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4.4.4.4</a:t>
            </a:r>
            <a:endParaRPr lang="en-US" altLang="zh-CN" sz="160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8072859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Static Bidirectional Co-routed CR-LSP</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p:txBody>
          <a:bodyPr/>
          <a:lstStyle/>
          <a:p>
            <a:r>
              <a:rPr lang="en-US" sz="1400" smtClean="0"/>
              <a:t>Forward and reverse service traffic is usually required to be transmitted along the same path on a network where no routing protocol runs. In this context, the static bidirectional co-routed CR-LSP is  proposed to ensure that MPLS technology can still be used.</a:t>
            </a:r>
            <a:endParaRPr lang="en-US" altLang="zh-CN" sz="1400" smtClean="0"/>
          </a:p>
          <a:p>
            <a:r>
              <a:rPr lang="en-US" altLang="zh-CN" sz="1400" smtClean="0"/>
              <a:t>A static bidirectional co-routed LSP is a type of manually configured LSP over which two flows are transmitted in opposite directions by the same nodes over the same links. </a:t>
            </a:r>
            <a:endParaRPr lang="en-US" altLang="zh-CN" sz="1400" dirty="0"/>
          </a:p>
        </p:txBody>
      </p:sp>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5591" y="4749555"/>
            <a:ext cx="540000" cy="442800"/>
          </a:xfrm>
          <a:prstGeom prst="rect">
            <a:avLst/>
          </a:prstGeom>
        </p:spPr>
      </p:pic>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98922" y="4749555"/>
            <a:ext cx="540000" cy="442800"/>
          </a:xfrm>
          <a:prstGeom prst="rect">
            <a:avLst/>
          </a:prstGeom>
        </p:spPr>
      </p:pic>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98538" y="4749555"/>
            <a:ext cx="540000" cy="442800"/>
          </a:xfrm>
          <a:prstGeom prst="rect">
            <a:avLst/>
          </a:prstGeom>
        </p:spPr>
      </p:pic>
      <p:cxnSp>
        <p:nvCxnSpPr>
          <p:cNvPr id="26" name="直接连接符 25"/>
          <p:cNvCxnSpPr>
            <a:stCxn id="23" idx="1"/>
            <a:endCxn id="22" idx="3"/>
          </p:cNvCxnSpPr>
          <p:nvPr/>
        </p:nvCxnSpPr>
        <p:spPr bwMode="auto">
          <a:xfrm flipH="1">
            <a:off x="1345591" y="4970955"/>
            <a:ext cx="155333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9" name="直接连接符 28"/>
          <p:cNvCxnSpPr>
            <a:stCxn id="25" idx="1"/>
            <a:endCxn id="23" idx="3"/>
          </p:cNvCxnSpPr>
          <p:nvPr/>
        </p:nvCxnSpPr>
        <p:spPr bwMode="auto">
          <a:xfrm flipH="1">
            <a:off x="3438922" y="4970955"/>
            <a:ext cx="155961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36" name="文本框 35"/>
          <p:cNvSpPr txBox="1"/>
          <p:nvPr/>
        </p:nvSpPr>
        <p:spPr>
          <a:xfrm>
            <a:off x="589687" y="5192355"/>
            <a:ext cx="996100"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Ingress</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7" name="文本框 36"/>
          <p:cNvSpPr txBox="1"/>
          <p:nvPr/>
        </p:nvSpPr>
        <p:spPr>
          <a:xfrm>
            <a:off x="2765301" y="5195798"/>
            <a:ext cx="831533"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Transit</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38" name="文本框 37"/>
          <p:cNvSpPr txBox="1"/>
          <p:nvPr/>
        </p:nvSpPr>
        <p:spPr>
          <a:xfrm>
            <a:off x="4867984" y="5180164"/>
            <a:ext cx="80110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Egress</a:t>
            </a:r>
            <a:endParaRPr lang="en-US" altLang="zh-CN" sz="1600" dirty="0">
              <a:solidFill>
                <a:prstClr val="black"/>
              </a:solidFill>
              <a:latin typeface="Huawei Sans" panose="020C0503030203020204" pitchFamily="34" charset="0"/>
              <a:sym typeface="Huawei Sans" panose="020C0503030203020204" pitchFamily="34"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3461077338"/>
              </p:ext>
            </p:extLst>
          </p:nvPr>
        </p:nvGraphicFramePr>
        <p:xfrm>
          <a:off x="512628" y="3695686"/>
          <a:ext cx="1430472" cy="939689"/>
        </p:xfrm>
        <a:graphic>
          <a:graphicData uri="http://schemas.openxmlformats.org/drawingml/2006/table">
            <a:tbl>
              <a:tblPr/>
              <a:tblGrid>
                <a:gridCol w="865357"/>
                <a:gridCol w="565115"/>
              </a:tblGrid>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In-label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Null</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Out-label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20</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CT0 bandwidth</a:t>
                      </a:r>
                      <a:endParaRPr lang="en-US" altLang="zh-CN" sz="1200" dirty="0" smtClean="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10000</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39" name="直接箭头连接符 38">
            <a:extLst>
              <a:ext uri="{FF2B5EF4-FFF2-40B4-BE49-F238E27FC236}">
                <a16:creationId xmlns:a16="http://schemas.microsoft.com/office/drawing/2014/main" xmlns="" id="{1B244295-389E-4E72-BE8F-12BF6A8C63EA}"/>
              </a:ext>
            </a:extLst>
          </p:cNvPr>
          <p:cNvCxnSpPr>
            <a:cxnSpLocks/>
            <a:endCxn id="7" idx="0"/>
          </p:cNvCxnSpPr>
          <p:nvPr/>
        </p:nvCxnSpPr>
        <p:spPr>
          <a:xfrm flipH="1">
            <a:off x="1227864" y="2997503"/>
            <a:ext cx="1455466" cy="698183"/>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aphicFrame>
        <p:nvGraphicFramePr>
          <p:cNvPr id="40" name="表格 39"/>
          <p:cNvGraphicFramePr>
            <a:graphicFrameLocks noGrp="1"/>
          </p:cNvGraphicFramePr>
          <p:nvPr>
            <p:extLst>
              <p:ext uri="{D42A27DB-BD31-4B8C-83A1-F6EECF244321}">
                <p14:modId xmlns:p14="http://schemas.microsoft.com/office/powerpoint/2010/main" val="394481763"/>
              </p:ext>
            </p:extLst>
          </p:nvPr>
        </p:nvGraphicFramePr>
        <p:xfrm>
          <a:off x="2539410" y="3731010"/>
          <a:ext cx="1365840" cy="939689"/>
        </p:xfrm>
        <a:graphic>
          <a:graphicData uri="http://schemas.openxmlformats.org/drawingml/2006/table">
            <a:tbl>
              <a:tblPr/>
              <a:tblGrid>
                <a:gridCol w="826258"/>
                <a:gridCol w="539582"/>
              </a:tblGrid>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In-label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20</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Out-label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40</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CT0 bandwidth</a:t>
                      </a:r>
                      <a:endParaRPr lang="en-US" altLang="zh-CN" sz="1200" dirty="0" smtClean="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10000</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41" name="表格 40"/>
          <p:cNvGraphicFramePr>
            <a:graphicFrameLocks noGrp="1"/>
          </p:cNvGraphicFramePr>
          <p:nvPr>
            <p:extLst>
              <p:ext uri="{D42A27DB-BD31-4B8C-83A1-F6EECF244321}">
                <p14:modId xmlns:p14="http://schemas.microsoft.com/office/powerpoint/2010/main" val="3048986109"/>
              </p:ext>
            </p:extLst>
          </p:nvPr>
        </p:nvGraphicFramePr>
        <p:xfrm>
          <a:off x="4499935" y="3736747"/>
          <a:ext cx="1382295" cy="939689"/>
        </p:xfrm>
        <a:graphic>
          <a:graphicData uri="http://schemas.openxmlformats.org/drawingml/2006/table">
            <a:tbl>
              <a:tblPr/>
              <a:tblGrid>
                <a:gridCol w="836213"/>
                <a:gridCol w="546082"/>
              </a:tblGrid>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In-label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40</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Out-label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Null</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CT0 bandwidth</a:t>
                      </a:r>
                      <a:endParaRPr lang="en-US" altLang="zh-CN" sz="1200" dirty="0" smtClean="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Null</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42" name="直接箭头连接符 41">
            <a:extLst>
              <a:ext uri="{FF2B5EF4-FFF2-40B4-BE49-F238E27FC236}">
                <a16:creationId xmlns:a16="http://schemas.microsoft.com/office/drawing/2014/main" xmlns="" id="{1B244295-389E-4E72-BE8F-12BF6A8C63EA}"/>
              </a:ext>
            </a:extLst>
          </p:cNvPr>
          <p:cNvCxnSpPr>
            <a:cxnSpLocks/>
            <a:endCxn id="40" idx="0"/>
          </p:cNvCxnSpPr>
          <p:nvPr/>
        </p:nvCxnSpPr>
        <p:spPr>
          <a:xfrm>
            <a:off x="3159396" y="3038853"/>
            <a:ext cx="62934" cy="69215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a:extLst>
              <a:ext uri="{FF2B5EF4-FFF2-40B4-BE49-F238E27FC236}">
                <a16:creationId xmlns:a16="http://schemas.microsoft.com/office/drawing/2014/main" xmlns="" id="{1B244295-389E-4E72-BE8F-12BF6A8C63EA}"/>
              </a:ext>
            </a:extLst>
          </p:cNvPr>
          <p:cNvCxnSpPr>
            <a:cxnSpLocks/>
            <a:endCxn id="41" idx="0"/>
          </p:cNvCxnSpPr>
          <p:nvPr/>
        </p:nvCxnSpPr>
        <p:spPr>
          <a:xfrm>
            <a:off x="3722126" y="3046521"/>
            <a:ext cx="1468956" cy="690226"/>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cxnSpLocks/>
          </p:cNvCxnSpPr>
          <p:nvPr/>
        </p:nvCxnSpPr>
        <p:spPr bwMode="auto">
          <a:xfrm flipV="1">
            <a:off x="1385967" y="5640026"/>
            <a:ext cx="3600000" cy="3581"/>
          </a:xfrm>
          <a:prstGeom prst="straightConnector1">
            <a:avLst/>
          </a:prstGeom>
          <a:ln w="25400">
            <a:solidFill>
              <a:srgbClr val="FFC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2548935" y="5632982"/>
            <a:ext cx="1440962"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Forward LSP</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54" name="文本框 53"/>
          <p:cNvSpPr txBox="1"/>
          <p:nvPr/>
        </p:nvSpPr>
        <p:spPr>
          <a:xfrm>
            <a:off x="512628" y="5468674"/>
            <a:ext cx="1008300" cy="307777"/>
          </a:xfrm>
          <a:prstGeom prst="rect">
            <a:avLst/>
          </a:prstGeom>
          <a:noFill/>
        </p:spPr>
        <p:txBody>
          <a:bodyPr wrap="square" rtlCol="0">
            <a:noAutofit/>
          </a:bodyPr>
          <a:lstStyle/>
          <a:p>
            <a:pPr fontAlgn="ctr"/>
            <a:r>
              <a:rPr lang="en-US" sz="1400" dirty="0" smtClean="0">
                <a:solidFill>
                  <a:srgbClr val="C7000B"/>
                </a:solidFill>
                <a:latin typeface="Huawei Sans" panose="020C0503030203020204" pitchFamily="34" charset="0"/>
              </a:rPr>
              <a:t>Tunnel1</a:t>
            </a:r>
            <a:endParaRPr lang="en-US" altLang="zh-CN" sz="1400" dirty="0">
              <a:solidFill>
                <a:srgbClr val="C7000B"/>
              </a:solidFill>
              <a:latin typeface="Huawei Sans" panose="020C0503030203020204" pitchFamily="34" charset="0"/>
              <a:sym typeface="Huawei Sans" panose="020C0503030203020204" pitchFamily="34" charset="0"/>
            </a:endParaRPr>
          </a:p>
        </p:txBody>
      </p:sp>
      <p:pic>
        <p:nvPicPr>
          <p:cNvPr id="55" name="图片 54" descr="交换机.png"/>
          <p:cNvPicPr>
            <a:picLocks/>
          </p:cNvPicPr>
          <p:nvPr/>
        </p:nvPicPr>
        <p:blipFill>
          <a:blip r:embed="rId4" cstate="print"/>
          <a:stretch>
            <a:fillRect/>
          </a:stretch>
        </p:blipFill>
        <p:spPr>
          <a:xfrm>
            <a:off x="2888035" y="2572041"/>
            <a:ext cx="540000" cy="441817"/>
          </a:xfrm>
          <a:prstGeom prst="rect">
            <a:avLst/>
          </a:prstGeom>
        </p:spPr>
      </p:pic>
      <p:sp>
        <p:nvSpPr>
          <p:cNvPr id="56" name="文本框 55"/>
          <p:cNvSpPr txBox="1"/>
          <p:nvPr/>
        </p:nvSpPr>
        <p:spPr>
          <a:xfrm>
            <a:off x="3428035" y="2551722"/>
            <a:ext cx="1266075" cy="461665"/>
          </a:xfrm>
          <a:prstGeom prst="rect">
            <a:avLst/>
          </a:prstGeom>
          <a:noFill/>
        </p:spPr>
        <p:txBody>
          <a:bodyPr wrap="square" rtlCol="0">
            <a:noAutofit/>
          </a:bodyPr>
          <a:lstStyle/>
          <a:p>
            <a:pPr fontAlgn="ctr"/>
            <a:r>
              <a:rPr lang="en-US" sz="1200" dirty="0" smtClean="0">
                <a:solidFill>
                  <a:prstClr val="black"/>
                </a:solidFill>
                <a:latin typeface="Huawei Sans" panose="020C0503030203020204" pitchFamily="34" charset="0"/>
              </a:rPr>
              <a:t>Network administrator</a:t>
            </a:r>
            <a:endParaRPr lang="en-US" altLang="zh-CN" sz="1200" dirty="0">
              <a:solidFill>
                <a:prstClr val="black"/>
              </a:solidFill>
              <a:latin typeface="Huawei Sans" panose="020C0503030203020204" pitchFamily="34" charset="0"/>
              <a:sym typeface="Huawei Sans" panose="020C0503030203020204" pitchFamily="34" charset="0"/>
            </a:endParaRP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512579" y="4676464"/>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05910" y="4676464"/>
            <a:ext cx="540000"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705526" y="4676464"/>
            <a:ext cx="540000" cy="442800"/>
          </a:xfrm>
          <a:prstGeom prst="rect">
            <a:avLst/>
          </a:prstGeom>
        </p:spPr>
      </p:pic>
      <p:cxnSp>
        <p:nvCxnSpPr>
          <p:cNvPr id="60" name="直接连接符 59"/>
          <p:cNvCxnSpPr>
            <a:stCxn id="58" idx="1"/>
            <a:endCxn id="57" idx="3"/>
          </p:cNvCxnSpPr>
          <p:nvPr/>
        </p:nvCxnSpPr>
        <p:spPr bwMode="auto">
          <a:xfrm flipH="1">
            <a:off x="7052579" y="4897864"/>
            <a:ext cx="155333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1" name="直接连接符 60"/>
          <p:cNvCxnSpPr>
            <a:stCxn id="59" idx="1"/>
            <a:endCxn id="58" idx="3"/>
          </p:cNvCxnSpPr>
          <p:nvPr/>
        </p:nvCxnSpPr>
        <p:spPr bwMode="auto">
          <a:xfrm flipH="1">
            <a:off x="9145910" y="4897864"/>
            <a:ext cx="155961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graphicFrame>
        <p:nvGraphicFramePr>
          <p:cNvPr id="65" name="表格 64"/>
          <p:cNvGraphicFramePr>
            <a:graphicFrameLocks noGrp="1"/>
          </p:cNvGraphicFramePr>
          <p:nvPr>
            <p:extLst>
              <p:ext uri="{D42A27DB-BD31-4B8C-83A1-F6EECF244321}">
                <p14:modId xmlns:p14="http://schemas.microsoft.com/office/powerpoint/2010/main" val="3738283171"/>
              </p:ext>
            </p:extLst>
          </p:nvPr>
        </p:nvGraphicFramePr>
        <p:xfrm>
          <a:off x="6210090" y="3689270"/>
          <a:ext cx="1352759" cy="939689"/>
        </p:xfrm>
        <a:graphic>
          <a:graphicData uri="http://schemas.openxmlformats.org/drawingml/2006/table">
            <a:tbl>
              <a:tblPr/>
              <a:tblGrid>
                <a:gridCol w="818345"/>
                <a:gridCol w="534414"/>
              </a:tblGrid>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In-label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20</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Out-label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Null</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CT0 bandwidth</a:t>
                      </a:r>
                      <a:endParaRPr lang="en-US" altLang="zh-CN" sz="1200" dirty="0" smtClean="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Null</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66" name="直接箭头连接符 65">
            <a:extLst>
              <a:ext uri="{FF2B5EF4-FFF2-40B4-BE49-F238E27FC236}">
                <a16:creationId xmlns:a16="http://schemas.microsoft.com/office/drawing/2014/main" xmlns="" id="{1B244295-389E-4E72-BE8F-12BF6A8C63EA}"/>
              </a:ext>
            </a:extLst>
          </p:cNvPr>
          <p:cNvCxnSpPr>
            <a:cxnSpLocks/>
            <a:endCxn id="65" idx="0"/>
          </p:cNvCxnSpPr>
          <p:nvPr/>
        </p:nvCxnSpPr>
        <p:spPr>
          <a:xfrm flipH="1">
            <a:off x="6886469" y="2991087"/>
            <a:ext cx="1494324" cy="698183"/>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aphicFrame>
        <p:nvGraphicFramePr>
          <p:cNvPr id="67" name="表格 66"/>
          <p:cNvGraphicFramePr>
            <a:graphicFrameLocks noGrp="1"/>
          </p:cNvGraphicFramePr>
          <p:nvPr>
            <p:extLst>
              <p:ext uri="{D42A27DB-BD31-4B8C-83A1-F6EECF244321}">
                <p14:modId xmlns:p14="http://schemas.microsoft.com/office/powerpoint/2010/main" val="3084054011"/>
              </p:ext>
            </p:extLst>
          </p:nvPr>
        </p:nvGraphicFramePr>
        <p:xfrm>
          <a:off x="8217822" y="3686494"/>
          <a:ext cx="1364327" cy="939689"/>
        </p:xfrm>
        <a:graphic>
          <a:graphicData uri="http://schemas.openxmlformats.org/drawingml/2006/table">
            <a:tbl>
              <a:tblPr/>
              <a:tblGrid>
                <a:gridCol w="825343"/>
                <a:gridCol w="538984"/>
              </a:tblGrid>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In-label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16</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Out-label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20</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CT0 bandwidth</a:t>
                      </a:r>
                      <a:endParaRPr lang="en-US" altLang="zh-CN" sz="1200" dirty="0" smtClean="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10000</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68" name="表格 67"/>
          <p:cNvGraphicFramePr>
            <a:graphicFrameLocks noGrp="1"/>
          </p:cNvGraphicFramePr>
          <p:nvPr>
            <p:extLst>
              <p:ext uri="{D42A27DB-BD31-4B8C-83A1-F6EECF244321}">
                <p14:modId xmlns:p14="http://schemas.microsoft.com/office/powerpoint/2010/main" val="2677728544"/>
              </p:ext>
            </p:extLst>
          </p:nvPr>
        </p:nvGraphicFramePr>
        <p:xfrm>
          <a:off x="10339720" y="3673181"/>
          <a:ext cx="1399841" cy="939689"/>
        </p:xfrm>
        <a:graphic>
          <a:graphicData uri="http://schemas.openxmlformats.org/drawingml/2006/table">
            <a:tbl>
              <a:tblPr/>
              <a:tblGrid>
                <a:gridCol w="846827"/>
                <a:gridCol w="553014"/>
              </a:tblGrid>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In-label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Null</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Out-label</a:t>
                      </a:r>
                      <a:endParaRPr lang="en-US" sz="1200" dirty="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16</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r h="28356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CT0 bandwidth</a:t>
                      </a:r>
                      <a:endParaRPr lang="en-US" altLang="zh-CN" sz="1200" dirty="0" smtClean="0">
                        <a:latin typeface="Huawei Sans" panose="020C0503030203020204" pitchFamily="34" charset="0"/>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dirty="0" smtClean="0">
                          <a:solidFill>
                            <a:schemeClr val="tx1"/>
                          </a:solidFill>
                          <a:latin typeface="Huawei Sans" panose="020C0503030203020204" pitchFamily="34" charset="0"/>
                        </a:rPr>
                        <a:t>10000</a:t>
                      </a:r>
                      <a:endParaRPr lang="en-US" altLang="zh-CN" sz="1200" kern="1200" dirty="0">
                        <a:solidFill>
                          <a:schemeClr val="tx1"/>
                        </a:solidFill>
                        <a:effectLst/>
                        <a:latin typeface="Huawei Sans" panose="020C0503030203020204" pitchFamily="34" charset="0"/>
                        <a:ea typeface="+mn-ea"/>
                        <a:cs typeface="+mn-cs"/>
                      </a:endParaRPr>
                    </a:p>
                  </a:txBody>
                  <a:tcPr marL="6799" marR="6799" marT="6799"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69" name="直接箭头连接符 68">
            <a:extLst>
              <a:ext uri="{FF2B5EF4-FFF2-40B4-BE49-F238E27FC236}">
                <a16:creationId xmlns:a16="http://schemas.microsoft.com/office/drawing/2014/main" xmlns="" id="{1B244295-389E-4E72-BE8F-12BF6A8C63EA}"/>
              </a:ext>
            </a:extLst>
          </p:cNvPr>
          <p:cNvCxnSpPr>
            <a:cxnSpLocks/>
            <a:endCxn id="67" idx="0"/>
          </p:cNvCxnSpPr>
          <p:nvPr/>
        </p:nvCxnSpPr>
        <p:spPr>
          <a:xfrm>
            <a:off x="8837809" y="2994337"/>
            <a:ext cx="62176" cy="69215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a:extLst>
              <a:ext uri="{FF2B5EF4-FFF2-40B4-BE49-F238E27FC236}">
                <a16:creationId xmlns:a16="http://schemas.microsoft.com/office/drawing/2014/main" xmlns="" id="{1B244295-389E-4E72-BE8F-12BF6A8C63EA}"/>
              </a:ext>
            </a:extLst>
          </p:cNvPr>
          <p:cNvCxnSpPr>
            <a:cxnSpLocks/>
            <a:endCxn id="68" idx="0"/>
          </p:cNvCxnSpPr>
          <p:nvPr/>
        </p:nvCxnSpPr>
        <p:spPr>
          <a:xfrm>
            <a:off x="9419589" y="2982955"/>
            <a:ext cx="1620051" cy="690226"/>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a:cxnSpLocks/>
          </p:cNvCxnSpPr>
          <p:nvPr/>
        </p:nvCxnSpPr>
        <p:spPr bwMode="auto">
          <a:xfrm rot="10800000" flipV="1">
            <a:off x="7092955" y="5624085"/>
            <a:ext cx="3600000" cy="3581"/>
          </a:xfrm>
          <a:prstGeom prst="straightConnector1">
            <a:avLst/>
          </a:prstGeom>
          <a:ln w="25400">
            <a:solidFill>
              <a:srgbClr val="FFC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8255923" y="5617041"/>
            <a:ext cx="170994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Reverse LSP</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73" name="文本框 72"/>
          <p:cNvSpPr txBox="1"/>
          <p:nvPr/>
        </p:nvSpPr>
        <p:spPr>
          <a:xfrm>
            <a:off x="10777740" y="5457818"/>
            <a:ext cx="1008300" cy="307777"/>
          </a:xfrm>
          <a:prstGeom prst="rect">
            <a:avLst/>
          </a:prstGeom>
          <a:noFill/>
        </p:spPr>
        <p:txBody>
          <a:bodyPr wrap="square" rtlCol="0">
            <a:noAutofit/>
          </a:bodyPr>
          <a:lstStyle/>
          <a:p>
            <a:pPr fontAlgn="ctr"/>
            <a:r>
              <a:rPr lang="en-US" sz="1400" dirty="0" smtClean="0">
                <a:solidFill>
                  <a:srgbClr val="C7000B"/>
                </a:solidFill>
                <a:latin typeface="Huawei Sans" panose="020C0503030203020204" pitchFamily="34" charset="0"/>
              </a:rPr>
              <a:t>Tunnel2</a:t>
            </a:r>
            <a:endParaRPr lang="en-US" altLang="zh-CN" sz="1400" dirty="0">
              <a:solidFill>
                <a:srgbClr val="C7000B"/>
              </a:solidFill>
              <a:latin typeface="Huawei Sans" panose="020C0503030203020204" pitchFamily="34" charset="0"/>
              <a:sym typeface="Huawei Sans" panose="020C0503030203020204" pitchFamily="34" charset="0"/>
            </a:endParaRPr>
          </a:p>
        </p:txBody>
      </p:sp>
      <p:pic>
        <p:nvPicPr>
          <p:cNvPr id="74" name="图片 73" descr="交换机.png"/>
          <p:cNvPicPr>
            <a:picLocks/>
          </p:cNvPicPr>
          <p:nvPr/>
        </p:nvPicPr>
        <p:blipFill>
          <a:blip r:embed="rId4" cstate="print"/>
          <a:stretch>
            <a:fillRect/>
          </a:stretch>
        </p:blipFill>
        <p:spPr>
          <a:xfrm>
            <a:off x="8595023" y="2556100"/>
            <a:ext cx="540000" cy="441817"/>
          </a:xfrm>
          <a:prstGeom prst="rect">
            <a:avLst/>
          </a:prstGeom>
        </p:spPr>
      </p:pic>
      <p:sp>
        <p:nvSpPr>
          <p:cNvPr id="75" name="文本框 74"/>
          <p:cNvSpPr txBox="1"/>
          <p:nvPr/>
        </p:nvSpPr>
        <p:spPr>
          <a:xfrm>
            <a:off x="9135023" y="2529132"/>
            <a:ext cx="1266075" cy="461665"/>
          </a:xfrm>
          <a:prstGeom prst="rect">
            <a:avLst/>
          </a:prstGeom>
          <a:noFill/>
        </p:spPr>
        <p:txBody>
          <a:bodyPr wrap="square" rtlCol="0">
            <a:noAutofit/>
          </a:bodyPr>
          <a:lstStyle/>
          <a:p>
            <a:pPr fontAlgn="ctr"/>
            <a:r>
              <a:rPr lang="en-US" sz="1200" dirty="0" smtClean="0">
                <a:solidFill>
                  <a:prstClr val="black"/>
                </a:solidFill>
                <a:latin typeface="Huawei Sans" panose="020C0503030203020204" pitchFamily="34" charset="0"/>
              </a:rPr>
              <a:t>Network administrator</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76" name="文本框 75"/>
          <p:cNvSpPr txBox="1"/>
          <p:nvPr/>
        </p:nvSpPr>
        <p:spPr>
          <a:xfrm>
            <a:off x="6341531" y="5124835"/>
            <a:ext cx="996100"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Ingress</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77" name="文本框 76"/>
          <p:cNvSpPr txBox="1"/>
          <p:nvPr/>
        </p:nvSpPr>
        <p:spPr>
          <a:xfrm>
            <a:off x="8517145" y="5128278"/>
            <a:ext cx="831533"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Transit</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78" name="文本框 77"/>
          <p:cNvSpPr txBox="1"/>
          <p:nvPr/>
        </p:nvSpPr>
        <p:spPr>
          <a:xfrm>
            <a:off x="10619828" y="5112644"/>
            <a:ext cx="801108" cy="338554"/>
          </a:xfrm>
          <a:prstGeom prst="rect">
            <a:avLst/>
          </a:prstGeom>
          <a:noFill/>
        </p:spPr>
        <p:txBody>
          <a:bodyPr wrap="square" rtlCol="0">
            <a:noAutofit/>
          </a:bodyPr>
          <a:lstStyle/>
          <a:p>
            <a:pPr fontAlgn="ctr"/>
            <a:r>
              <a:rPr lang="en-US" sz="1600" dirty="0" smtClean="0">
                <a:solidFill>
                  <a:prstClr val="black"/>
                </a:solidFill>
                <a:latin typeface="Huawei Sans" panose="020C0503030203020204" pitchFamily="34" charset="0"/>
              </a:rPr>
              <a:t>Egress</a:t>
            </a:r>
            <a:endParaRPr lang="en-US" altLang="zh-CN" sz="1600" dirty="0">
              <a:solidFill>
                <a:prstClr val="black"/>
              </a:solidFill>
              <a:latin typeface="Huawei Sans" panose="020C0503030203020204" pitchFamily="34" charset="0"/>
              <a:sym typeface="Huawei Sans" panose="020C0503030203020204" pitchFamily="34" charset="0"/>
            </a:endParaRPr>
          </a:p>
        </p:txBody>
      </p:sp>
      <p:sp>
        <p:nvSpPr>
          <p:cNvPr id="43" name="文本框 42">
            <a:extLst>
              <a:ext uri="{FF2B5EF4-FFF2-40B4-BE49-F238E27FC236}">
                <a16:creationId xmlns:a16="http://schemas.microsoft.com/office/drawing/2014/main" xmlns="" id="{6136B41E-0447-4D6B-B455-E89C594CB25C}"/>
              </a:ext>
            </a:extLst>
          </p:cNvPr>
          <p:cNvSpPr txBox="1"/>
          <p:nvPr/>
        </p:nvSpPr>
        <p:spPr>
          <a:xfrm>
            <a:off x="1303615" y="4678097"/>
            <a:ext cx="1057993"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GE1/0/0</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44" name="文本框 43">
            <a:extLst>
              <a:ext uri="{FF2B5EF4-FFF2-40B4-BE49-F238E27FC236}">
                <a16:creationId xmlns:a16="http://schemas.microsoft.com/office/drawing/2014/main" xmlns="" id="{6136B41E-0447-4D6B-B455-E89C594CB25C}"/>
              </a:ext>
            </a:extLst>
          </p:cNvPr>
          <p:cNvSpPr txBox="1"/>
          <p:nvPr/>
        </p:nvSpPr>
        <p:spPr>
          <a:xfrm>
            <a:off x="3441942" y="4683586"/>
            <a:ext cx="1057993"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GE1/0/0</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45" name="文本框 44">
            <a:extLst>
              <a:ext uri="{FF2B5EF4-FFF2-40B4-BE49-F238E27FC236}">
                <a16:creationId xmlns:a16="http://schemas.microsoft.com/office/drawing/2014/main" xmlns="" id="{6136B41E-0447-4D6B-B455-E89C594CB25C}"/>
              </a:ext>
            </a:extLst>
          </p:cNvPr>
          <p:cNvSpPr txBox="1"/>
          <p:nvPr/>
        </p:nvSpPr>
        <p:spPr>
          <a:xfrm>
            <a:off x="9885192" y="4606194"/>
            <a:ext cx="1057993"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GE1/0/0</a:t>
            </a: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47" name="文本框 46">
            <a:extLst>
              <a:ext uri="{FF2B5EF4-FFF2-40B4-BE49-F238E27FC236}">
                <a16:creationId xmlns:a16="http://schemas.microsoft.com/office/drawing/2014/main" xmlns="" id="{6136B41E-0447-4D6B-B455-E89C594CB25C}"/>
              </a:ext>
            </a:extLst>
          </p:cNvPr>
          <p:cNvSpPr txBox="1"/>
          <p:nvPr/>
        </p:nvSpPr>
        <p:spPr>
          <a:xfrm>
            <a:off x="7818869" y="4607964"/>
            <a:ext cx="1057993" cy="307777"/>
          </a:xfrm>
          <a:prstGeom prst="rect">
            <a:avLst/>
          </a:prstGeom>
          <a:noFill/>
        </p:spPr>
        <p:txBody>
          <a:bodyPr wrap="square" rtlCol="0">
            <a:noAutofit/>
          </a:bodyPr>
          <a:lstStyle/>
          <a:p>
            <a:pPr fontAlgn="ctr"/>
            <a:r>
              <a:rPr lang="en-US" sz="1400" dirty="0" smtClean="0">
                <a:solidFill>
                  <a:prstClr val="black"/>
                </a:solidFill>
                <a:latin typeface="Huawei Sans" panose="020C0503030203020204" pitchFamily="34" charset="0"/>
              </a:rPr>
              <a:t>GE1/0/1</a:t>
            </a:r>
            <a:endParaRPr lang="en-US" altLang="zh-CN" sz="140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52416317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40372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sz="2200" dirty="0" smtClean="0">
                <a:solidFill>
                  <a:schemeClr val="bg1">
                    <a:lumMod val="50000"/>
                  </a:schemeClr>
                </a:solidFill>
                <a:latin typeface="Huawei Sans" panose="020C0503030203020204" pitchFamily="34" charset="0"/>
              </a:rPr>
              <a:t>Overview of MPLS TE</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b="1" dirty="0" smtClean="0">
                <a:latin typeface="Huawei Sans" panose="020C0503030203020204" pitchFamily="34" charset="0"/>
              </a:rPr>
              <a:t>MPLS TE F</a:t>
            </a:r>
            <a:r>
              <a:rPr lang="en-US" altLang="zh-CN" b="1" dirty="0" smtClean="0">
                <a:latin typeface="Huawei Sans" panose="020C0503030203020204" pitchFamily="34" charset="0"/>
              </a:rPr>
              <a:t>undamentals</a:t>
            </a:r>
            <a:endParaRPr lang="en-US" altLang="zh-CN" b="1" dirty="0" smtClean="0">
              <a:latin typeface="Huawei Sans" panose="020C0503030203020204" pitchFamily="34" charset="0"/>
              <a:sym typeface="Huawei Sans" panose="020C0503030203020204" pitchFamily="34" charset="0"/>
            </a:endParaRPr>
          </a:p>
          <a:p>
            <a:pPr lvl="1"/>
            <a:r>
              <a:rPr lang="en-US" sz="2000" dirty="0" smtClean="0">
                <a:solidFill>
                  <a:schemeClr val="bg1">
                    <a:lumMod val="50000"/>
                  </a:schemeClr>
                </a:solidFill>
                <a:latin typeface="Huawei Sans" panose="020C0503030203020204" pitchFamily="34" charset="0"/>
              </a:rPr>
              <a:t>MPLS TE Information Advertisement</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lvl="1"/>
            <a:r>
              <a:rPr lang="en-US" sz="2000" dirty="0" smtClean="0">
                <a:solidFill>
                  <a:schemeClr val="bg1">
                    <a:lumMod val="50000"/>
                  </a:schemeClr>
                </a:solidFill>
                <a:latin typeface="Huawei Sans" panose="020C0503030203020204" pitchFamily="34" charset="0"/>
              </a:rPr>
              <a:t>MPLS TE Path Computation</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lvl="1"/>
            <a:r>
              <a:rPr lang="en-US" sz="2000" dirty="0">
                <a:solidFill>
                  <a:schemeClr val="bg1">
                    <a:lumMod val="50000"/>
                  </a:schemeClr>
                </a:solidFill>
              </a:rPr>
              <a:t>MPLS TE Path Establishment</a:t>
            </a:r>
            <a:endParaRPr lang="en-US" altLang="zh-CN" sz="20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sz="2000" dirty="0"/>
              <a:t>MPLS TE Traffic Forwarding</a:t>
            </a:r>
            <a:endParaRPr lang="en-US" altLang="zh-CN" sz="2000" dirty="0">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MPLS TE Reliability</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Advanced MPLS TE Features</a:t>
            </a:r>
            <a:endParaRPr lang="en-US" sz="22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5666711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smtClean="0"/>
              <a:t>Concepts of TE</a:t>
            </a:r>
            <a:endParaRPr lang="en-US" altLang="zh-CN" dirty="0">
              <a:sym typeface="Huawei Sans" panose="020C0503030203020204" pitchFamily="34" charset="0"/>
            </a:endParaRPr>
          </a:p>
        </p:txBody>
      </p:sp>
      <p:sp>
        <p:nvSpPr>
          <p:cNvPr id="73" name="文本占位符 14">
            <a:extLst>
              <a:ext uri="{FF2B5EF4-FFF2-40B4-BE49-F238E27FC236}">
                <a16:creationId xmlns:a16="http://schemas.microsoft.com/office/drawing/2014/main" xmlns="" id="{04F3EB24-A76D-46FD-905F-422FF60FF336}"/>
              </a:ext>
            </a:extLst>
          </p:cNvPr>
          <p:cNvSpPr txBox="1">
            <a:spLocks/>
          </p:cNvSpPr>
          <p:nvPr/>
        </p:nvSpPr>
        <p:spPr>
          <a:xfrm>
            <a:off x="472615" y="4209892"/>
            <a:ext cx="11276183" cy="2008256"/>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400" dirty="0" smtClean="0">
                <a:latin typeface="Huawei Sans" panose="020C0503030203020204" pitchFamily="34" charset="0"/>
              </a:rPr>
              <a:t>Network engineering is a process of meeting traffic requirements through network design. In essence, it is a process of planning, designing, and deploying networks based on traffic requirements.</a:t>
            </a:r>
            <a:endParaRPr lang="en-US" altLang="zh-CN" sz="1400" dirty="0" smtClean="0">
              <a:latin typeface="Huawei Sans" panose="020C0503030203020204" pitchFamily="34" charset="0"/>
              <a:sym typeface="Huawei Sans" panose="020C0503030203020204" pitchFamily="34" charset="0"/>
            </a:endParaRPr>
          </a:p>
          <a:p>
            <a:pPr fontAlgn="ctr">
              <a:lnSpc>
                <a:spcPct val="100000"/>
              </a:lnSpc>
            </a:pPr>
            <a:r>
              <a:rPr lang="en-US" sz="1400" dirty="0" smtClean="0">
                <a:latin typeface="Huawei Sans" panose="020C0503030203020204" pitchFamily="34" charset="0"/>
              </a:rPr>
              <a:t>TE allows network nodes to establish data forwarding paths based on available resources on a network and reserve network bandwidth for critical traffic. By dynamically monitoring network traffic and device loads and adjusting traffic management, routing, resource constraint, and other parameters in real time, TE optimizes network resource utilization and prevents traffic congestion arising from load imbalance.</a:t>
            </a:r>
            <a:endParaRPr lang="en-US" altLang="zh-CN" sz="1400" dirty="0" smtClean="0">
              <a:latin typeface="Huawei Sans" panose="020C0503030203020204" pitchFamily="34" charset="0"/>
              <a:sym typeface="Huawei Sans" panose="020C0503030203020204" pitchFamily="34" charset="0"/>
            </a:endParaRPr>
          </a:p>
          <a:p>
            <a:pPr fontAlgn="ctr">
              <a:lnSpc>
                <a:spcPct val="100000"/>
              </a:lnSpc>
            </a:pPr>
            <a:r>
              <a:rPr lang="en-US" altLang="zh-CN" sz="1400" dirty="0" smtClean="0"/>
              <a:t>If </a:t>
            </a:r>
            <a:r>
              <a:rPr lang="en-US" altLang="zh-CN" sz="1400" dirty="0"/>
              <a:t>network engineering is compared to road construction, reconstruction, and expansion, TE plays the roles of relieving traffic congestion and ensuring smooth traffic</a:t>
            </a:r>
            <a:r>
              <a:rPr lang="en-US" altLang="zh-CN" sz="1400" dirty="0" smtClean="0"/>
              <a:t>.</a:t>
            </a:r>
            <a:endParaRPr lang="en-US" altLang="zh-CN" sz="1400" dirty="0"/>
          </a:p>
        </p:txBody>
      </p:sp>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98202" y="1843534"/>
            <a:ext cx="540000" cy="442800"/>
          </a:xfrm>
          <a:prstGeom prst="rect">
            <a:avLst/>
          </a:prstGeom>
        </p:spPr>
      </p:pic>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56823" y="2078422"/>
            <a:ext cx="540000" cy="442800"/>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38202" y="2299822"/>
            <a:ext cx="540000" cy="442800"/>
          </a:xfrm>
          <a:prstGeom prst="rect">
            <a:avLst/>
          </a:prstGeom>
        </p:spPr>
      </p:pic>
      <p:pic>
        <p:nvPicPr>
          <p:cNvPr id="77" name="图片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6823" y="2534710"/>
            <a:ext cx="540000" cy="442800"/>
          </a:xfrm>
          <a:prstGeom prst="rect">
            <a:avLst/>
          </a:prstGeom>
        </p:spPr>
      </p:pic>
      <p:sp>
        <p:nvSpPr>
          <p:cNvPr id="78" name="Right Arrow 157"/>
          <p:cNvSpPr/>
          <p:nvPr/>
        </p:nvSpPr>
        <p:spPr>
          <a:xfrm>
            <a:off x="2966723" y="2123145"/>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组合 79">
            <a:extLst>
              <a:ext uri="{FF2B5EF4-FFF2-40B4-BE49-F238E27FC236}">
                <a16:creationId xmlns:a16="http://schemas.microsoft.com/office/drawing/2014/main" xmlns="" id="{4F65FE57-1276-472A-A544-9CCC5CBB94AF}"/>
              </a:ext>
            </a:extLst>
          </p:cNvPr>
          <p:cNvGrpSpPr/>
          <p:nvPr/>
        </p:nvGrpSpPr>
        <p:grpSpPr>
          <a:xfrm>
            <a:off x="3956128" y="1417822"/>
            <a:ext cx="3237109" cy="1764000"/>
            <a:chOff x="1372259" y="2822600"/>
            <a:chExt cx="3237109" cy="1764000"/>
          </a:xfrm>
        </p:grpSpPr>
        <p:sp>
          <p:nvSpPr>
            <p:cNvPr id="81" name="Freeform 159">
              <a:extLst>
                <a:ext uri="{FF2B5EF4-FFF2-40B4-BE49-F238E27FC236}">
                  <a16:creationId xmlns:a16="http://schemas.microsoft.com/office/drawing/2014/main" xmlns="" id="{F655F45C-2FD2-4514-81C9-E9EED6C1AB84}"/>
                </a:ext>
              </a:extLst>
            </p:cNvPr>
            <p:cNvSpPr>
              <a:spLocks noChangeAspect="1"/>
            </p:cNvSpPr>
            <p:nvPr/>
          </p:nvSpPr>
          <p:spPr>
            <a:xfrm flipH="1">
              <a:off x="1372259" y="2822600"/>
              <a:ext cx="3237109" cy="176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15046" y="4063184"/>
              <a:ext cx="540000" cy="442800"/>
            </a:xfrm>
            <a:prstGeom prst="rect">
              <a:avLst/>
            </a:prstGeom>
          </p:spPr>
        </p:pic>
        <p:pic>
          <p:nvPicPr>
            <p:cNvPr id="83" name="图片 8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22798" y="4064676"/>
              <a:ext cx="540000" cy="442800"/>
            </a:xfrm>
            <a:prstGeom prst="rect">
              <a:avLst/>
            </a:prstGeom>
          </p:spPr>
        </p:pic>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15046" y="3180763"/>
              <a:ext cx="540000" cy="442800"/>
            </a:xfrm>
            <a:prstGeom prst="rect">
              <a:avLst/>
            </a:prstGeom>
          </p:spPr>
        </p:pic>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22798" y="3176267"/>
              <a:ext cx="540000" cy="442800"/>
            </a:xfrm>
            <a:prstGeom prst="rect">
              <a:avLst/>
            </a:prstGeom>
          </p:spPr>
        </p:pic>
      </p:grpSp>
      <p:sp>
        <p:nvSpPr>
          <p:cNvPr id="87" name="Right Arrow 157"/>
          <p:cNvSpPr/>
          <p:nvPr/>
        </p:nvSpPr>
        <p:spPr>
          <a:xfrm>
            <a:off x="7454382" y="2108213"/>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6" name="图片 1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67199" y="1409509"/>
            <a:ext cx="540000" cy="442800"/>
          </a:xfrm>
          <a:prstGeom prst="rect">
            <a:avLst/>
          </a:prstGeom>
        </p:spPr>
      </p:pic>
      <p:pic>
        <p:nvPicPr>
          <p:cNvPr id="127" name="图片 1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12052" y="2101660"/>
            <a:ext cx="540000" cy="442800"/>
          </a:xfrm>
          <a:prstGeom prst="rect">
            <a:avLst/>
          </a:prstGeom>
        </p:spPr>
      </p:pic>
      <p:pic>
        <p:nvPicPr>
          <p:cNvPr id="128" name="图片 1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67199" y="2822152"/>
            <a:ext cx="540000" cy="442800"/>
          </a:xfrm>
          <a:prstGeom prst="rect">
            <a:avLst/>
          </a:prstGeom>
        </p:spPr>
      </p:pic>
      <p:pic>
        <p:nvPicPr>
          <p:cNvPr id="129" name="图片 1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738965" y="2104785"/>
            <a:ext cx="540000" cy="442800"/>
          </a:xfrm>
          <a:prstGeom prst="rect">
            <a:avLst/>
          </a:prstGeom>
        </p:spPr>
      </p:pic>
      <p:cxnSp>
        <p:nvCxnSpPr>
          <p:cNvPr id="130" name="直接连接符 129">
            <a:extLst>
              <a:ext uri="{FF2B5EF4-FFF2-40B4-BE49-F238E27FC236}">
                <a16:creationId xmlns:a16="http://schemas.microsoft.com/office/drawing/2014/main" xmlns="" id="{D1C137F6-1B0E-48CA-A8B3-24A22227F950}"/>
              </a:ext>
            </a:extLst>
          </p:cNvPr>
          <p:cNvCxnSpPr>
            <a:cxnSpLocks/>
            <a:stCxn id="127" idx="3"/>
            <a:endCxn id="126" idx="1"/>
          </p:cNvCxnSpPr>
          <p:nvPr/>
        </p:nvCxnSpPr>
        <p:spPr>
          <a:xfrm flipV="1">
            <a:off x="8952052" y="1630909"/>
            <a:ext cx="615147" cy="69215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D1C137F6-1B0E-48CA-A8B3-24A22227F950}"/>
              </a:ext>
            </a:extLst>
          </p:cNvPr>
          <p:cNvCxnSpPr>
            <a:cxnSpLocks/>
            <a:stCxn id="127" idx="3"/>
            <a:endCxn id="128" idx="1"/>
          </p:cNvCxnSpPr>
          <p:nvPr/>
        </p:nvCxnSpPr>
        <p:spPr>
          <a:xfrm>
            <a:off x="8952052" y="2323060"/>
            <a:ext cx="615147" cy="7204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D1C137F6-1B0E-48CA-A8B3-24A22227F950}"/>
              </a:ext>
            </a:extLst>
          </p:cNvPr>
          <p:cNvCxnSpPr>
            <a:cxnSpLocks/>
            <a:stCxn id="126" idx="3"/>
            <a:endCxn id="129" idx="1"/>
          </p:cNvCxnSpPr>
          <p:nvPr/>
        </p:nvCxnSpPr>
        <p:spPr>
          <a:xfrm>
            <a:off x="10107199" y="1630909"/>
            <a:ext cx="631766" cy="69527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D1C137F6-1B0E-48CA-A8B3-24A22227F950}"/>
              </a:ext>
            </a:extLst>
          </p:cNvPr>
          <p:cNvCxnSpPr>
            <a:cxnSpLocks/>
            <a:stCxn id="128" idx="3"/>
            <a:endCxn id="129" idx="1"/>
          </p:cNvCxnSpPr>
          <p:nvPr/>
        </p:nvCxnSpPr>
        <p:spPr>
          <a:xfrm flipV="1">
            <a:off x="10107199" y="2326185"/>
            <a:ext cx="631766" cy="7173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直接箭头连接符 133"/>
          <p:cNvCxnSpPr>
            <a:cxnSpLocks/>
          </p:cNvCxnSpPr>
          <p:nvPr/>
        </p:nvCxnSpPr>
        <p:spPr bwMode="auto">
          <a:xfrm rot="60000" flipV="1">
            <a:off x="9027199" y="1593774"/>
            <a:ext cx="396969" cy="423265"/>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直接箭头连接符 136"/>
          <p:cNvCxnSpPr>
            <a:cxnSpLocks/>
          </p:cNvCxnSpPr>
          <p:nvPr/>
        </p:nvCxnSpPr>
        <p:spPr bwMode="auto">
          <a:xfrm rot="5700000" flipV="1">
            <a:off x="10284482" y="1624051"/>
            <a:ext cx="396969" cy="423265"/>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直接箭头连接符 137"/>
          <p:cNvCxnSpPr>
            <a:cxnSpLocks/>
          </p:cNvCxnSpPr>
          <p:nvPr/>
        </p:nvCxnSpPr>
        <p:spPr bwMode="auto">
          <a:xfrm rot="5760000" flipV="1">
            <a:off x="8978531" y="2575893"/>
            <a:ext cx="396969" cy="423265"/>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9" name="直接箭头连接符 138"/>
          <p:cNvCxnSpPr>
            <a:cxnSpLocks/>
          </p:cNvCxnSpPr>
          <p:nvPr/>
        </p:nvCxnSpPr>
        <p:spPr bwMode="auto">
          <a:xfrm rot="-60000" flipV="1">
            <a:off x="10285521" y="2610519"/>
            <a:ext cx="396969" cy="423265"/>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40" name="文本框 139">
            <a:extLst>
              <a:ext uri="{FF2B5EF4-FFF2-40B4-BE49-F238E27FC236}">
                <a16:creationId xmlns:a16="http://schemas.microsoft.com/office/drawing/2014/main" xmlns="" id="{CDD457F6-914B-4161-98A4-91C721272A15}"/>
              </a:ext>
            </a:extLst>
          </p:cNvPr>
          <p:cNvSpPr txBox="1"/>
          <p:nvPr/>
        </p:nvSpPr>
        <p:spPr>
          <a:xfrm>
            <a:off x="2530903" y="1482977"/>
            <a:ext cx="1431497" cy="923330"/>
          </a:xfrm>
          <a:prstGeom prst="rect">
            <a:avLst/>
          </a:prstGeom>
          <a:noFill/>
        </p:spPr>
        <p:txBody>
          <a:bodyPr wrap="square" rtlCol="0">
            <a:noAutofit/>
          </a:bodyPr>
          <a:lstStyle/>
          <a:p>
            <a:pPr algn="ctr" fontAlgn="ctr"/>
            <a:r>
              <a:rPr lang="en-US" dirty="0" smtClean="0">
                <a:latin typeface="Huawei Sans" panose="020C0503030203020204" pitchFamily="34" charset="0"/>
              </a:rPr>
              <a:t>Network engineering</a:t>
            </a:r>
            <a:endParaRPr lang="en-US" dirty="0">
              <a:latin typeface="Huawei Sans" panose="020C0503030203020204" pitchFamily="34" charset="0"/>
            </a:endParaRPr>
          </a:p>
        </p:txBody>
      </p:sp>
      <p:sp>
        <p:nvSpPr>
          <p:cNvPr id="141" name="文本框 140">
            <a:extLst>
              <a:ext uri="{FF2B5EF4-FFF2-40B4-BE49-F238E27FC236}">
                <a16:creationId xmlns:a16="http://schemas.microsoft.com/office/drawing/2014/main" xmlns="" id="{CDD457F6-914B-4161-98A4-91C721272A15}"/>
              </a:ext>
            </a:extLst>
          </p:cNvPr>
          <p:cNvSpPr txBox="1"/>
          <p:nvPr/>
        </p:nvSpPr>
        <p:spPr>
          <a:xfrm>
            <a:off x="7264720" y="1482977"/>
            <a:ext cx="1189407" cy="369332"/>
          </a:xfrm>
          <a:prstGeom prst="rect">
            <a:avLst/>
          </a:prstGeom>
          <a:noFill/>
        </p:spPr>
        <p:txBody>
          <a:bodyPr wrap="square" rtlCol="0">
            <a:noAutofit/>
          </a:bodyPr>
          <a:lstStyle/>
          <a:p>
            <a:pPr fontAlgn="ctr"/>
            <a:r>
              <a:rPr lang="en-US" dirty="0" smtClean="0">
                <a:latin typeface="Huawei Sans" panose="020C0503030203020204" pitchFamily="34" charset="0"/>
              </a:rPr>
              <a:t>TE</a:t>
            </a:r>
            <a:endParaRPr lang="en-US" dirty="0">
              <a:latin typeface="Huawei Sans" panose="020C0503030203020204" pitchFamily="34" charset="0"/>
            </a:endParaRPr>
          </a:p>
        </p:txBody>
      </p:sp>
      <p:sp>
        <p:nvSpPr>
          <p:cNvPr id="30" name="圆角矩形 29"/>
          <p:cNvSpPr/>
          <p:nvPr/>
        </p:nvSpPr>
        <p:spPr>
          <a:xfrm>
            <a:off x="945462" y="3447892"/>
            <a:ext cx="2021261" cy="638882"/>
          </a:xfrm>
          <a:prstGeom prst="roundRect">
            <a:avLst/>
          </a:prstGeom>
          <a:no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schemeClr val="tx1"/>
                </a:solidFill>
                <a:latin typeface="Huawei Sans" panose="020C0503030203020204" pitchFamily="34" charset="0"/>
              </a:rPr>
              <a:t>Device arrival</a:t>
            </a:r>
            <a:endParaRPr lang="en-US" altLang="zh-CN" sz="1600" dirty="0">
              <a:solidFill>
                <a:schemeClr val="tx1"/>
              </a:solidFill>
              <a:latin typeface="Huawei Sans" panose="020C0503030203020204" pitchFamily="34" charset="0"/>
            </a:endParaRPr>
          </a:p>
        </p:txBody>
      </p:sp>
      <p:sp>
        <p:nvSpPr>
          <p:cNvPr id="31" name="圆角矩形 30"/>
          <p:cNvSpPr/>
          <p:nvPr/>
        </p:nvSpPr>
        <p:spPr>
          <a:xfrm>
            <a:off x="4191698" y="3447892"/>
            <a:ext cx="2896763" cy="638882"/>
          </a:xfrm>
          <a:prstGeom prst="roundRect">
            <a:avLst/>
          </a:prstGeom>
          <a:no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schemeClr val="tx1"/>
                </a:solidFill>
                <a:latin typeface="Huawei Sans" panose="020C0503030203020204" pitchFamily="34" charset="0"/>
              </a:rPr>
              <a:t>Global network construction using new devices</a:t>
            </a:r>
            <a:endParaRPr lang="en-US" altLang="zh-CN" sz="1600" dirty="0">
              <a:solidFill>
                <a:schemeClr val="tx1"/>
              </a:solidFill>
              <a:latin typeface="Huawei Sans" panose="020C0503030203020204" pitchFamily="34" charset="0"/>
            </a:endParaRPr>
          </a:p>
        </p:txBody>
      </p:sp>
      <p:sp>
        <p:nvSpPr>
          <p:cNvPr id="32" name="圆角矩形 31"/>
          <p:cNvSpPr/>
          <p:nvPr/>
        </p:nvSpPr>
        <p:spPr>
          <a:xfrm>
            <a:off x="8543204" y="3437818"/>
            <a:ext cx="2556416" cy="638882"/>
          </a:xfrm>
          <a:prstGeom prst="roundRect">
            <a:avLst/>
          </a:prstGeom>
          <a:no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schemeClr val="tx1"/>
                </a:solidFill>
                <a:latin typeface="Huawei Sans" panose="020C0503030203020204" pitchFamily="34" charset="0"/>
              </a:rPr>
              <a:t>Traffic and path optimization</a:t>
            </a:r>
            <a:endParaRPr lang="en-US" altLang="zh-CN" sz="1600" dirty="0">
              <a:solidFill>
                <a:schemeClr val="tx1"/>
              </a:solidFill>
              <a:latin typeface="Huawei Sans" panose="020C0503030203020204" pitchFamily="34" charset="0"/>
            </a:endParaRPr>
          </a:p>
        </p:txBody>
      </p:sp>
      <p:sp>
        <p:nvSpPr>
          <p:cNvPr id="33" name="圆角矩形标注 32"/>
          <p:cNvSpPr/>
          <p:nvPr/>
        </p:nvSpPr>
        <p:spPr>
          <a:xfrm>
            <a:off x="10704797" y="1504154"/>
            <a:ext cx="858553" cy="363114"/>
          </a:xfrm>
          <a:prstGeom prst="wedgeRoundRectCallout">
            <a:avLst>
              <a:gd name="adj1" fmla="val -64438"/>
              <a:gd name="adj2" fmla="val 18855"/>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Service A</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标注 34"/>
          <p:cNvSpPr/>
          <p:nvPr/>
        </p:nvSpPr>
        <p:spPr>
          <a:xfrm>
            <a:off x="10711093" y="2766860"/>
            <a:ext cx="858554" cy="305090"/>
          </a:xfrm>
          <a:prstGeom prst="wedgeRoundRectCallout">
            <a:avLst>
              <a:gd name="adj1" fmla="val -65353"/>
              <a:gd name="adj2" fmla="val -28479"/>
              <a:gd name="adj3" fmla="val 16667"/>
            </a:avLst>
          </a:prstGeom>
          <a:noFill/>
          <a:ln w="9525" cap="flat" cmpd="sng" algn="ctr">
            <a:solidFill>
              <a:srgbClr val="4F81BD">
                <a:shade val="95000"/>
                <a:satMod val="105000"/>
              </a:srgbClr>
            </a:solidFill>
            <a:prstDash val="solid"/>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Service B</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623755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smtClean="0"/>
              <a:t>MPLS TE Traffic Forwarding</a:t>
            </a:r>
            <a:endParaRPr lang="en-US" dirty="0"/>
          </a:p>
        </p:txBody>
      </p:sp>
      <p:sp>
        <p:nvSpPr>
          <p:cNvPr id="9220" name="Rectangle 3"/>
          <p:cNvSpPr>
            <a:spLocks noGrp="1" noChangeArrowheads="1"/>
          </p:cNvSpPr>
          <p:nvPr>
            <p:ph type="body" sz="quarter" idx="10"/>
          </p:nvPr>
        </p:nvSpPr>
        <p:spPr/>
        <p:txBody>
          <a:bodyPr/>
          <a:lstStyle/>
          <a:p>
            <a:r>
              <a:rPr lang="en-US" sz="1800" dirty="0" smtClean="0"/>
              <a:t>An MPLS TE tunnel is established through information advertisement, path selection, and path establishment. Different from LDP, the LSP established by MPLS TE cannot automatically import traffic to the tunnel for forwarding. Traffic needs to be imported to the MPLS TE tunnel using a certain mode, so that the device can forward traffic based on labels.</a:t>
            </a:r>
            <a:endParaRPr lang="en-US" altLang="zh-CN" sz="1800" dirty="0" smtClean="0">
              <a:sym typeface="Huawei Sans" panose="020C0503030203020204" pitchFamily="34" charset="0"/>
            </a:endParaRPr>
          </a:p>
          <a:p>
            <a:r>
              <a:rPr lang="en-US" sz="1800" dirty="0" smtClean="0"/>
              <a:t>Traffic can be imported to an MPLS TE tunnel using:</a:t>
            </a:r>
          </a:p>
          <a:p>
            <a:pPr lvl="1"/>
            <a:r>
              <a:rPr lang="en-US" sz="1600" dirty="0" smtClean="0"/>
              <a:t>Static route</a:t>
            </a:r>
          </a:p>
          <a:p>
            <a:pPr lvl="1"/>
            <a:r>
              <a:rPr lang="en-US" sz="1600" dirty="0" smtClean="0"/>
              <a:t>Auto route</a:t>
            </a:r>
          </a:p>
          <a:p>
            <a:pPr lvl="1"/>
            <a:r>
              <a:rPr lang="en-US" sz="1600" dirty="0" smtClean="0"/>
              <a:t>Policy-based routing (PBR)</a:t>
            </a:r>
            <a:endParaRPr lang="en-US" sz="1600" dirty="0"/>
          </a:p>
        </p:txBody>
      </p:sp>
    </p:spTree>
    <p:extLst>
      <p:ext uri="{BB962C8B-B14F-4D97-AF65-F5344CB8AC3E}">
        <p14:creationId xmlns:p14="http://schemas.microsoft.com/office/powerpoint/2010/main" val="283701051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Forwarding Based on the Static Route (1)</a:t>
            </a:r>
            <a:endParaRPr lang="en-US" altLang="zh-CN" dirty="0">
              <a:sym typeface="Huawei Sans" panose="020C0503030203020204" pitchFamily="34" charset="0"/>
            </a:endParaRPr>
          </a:p>
        </p:txBody>
      </p:sp>
      <p:sp>
        <p:nvSpPr>
          <p:cNvPr id="11268" name="Rectangle 3"/>
          <p:cNvSpPr>
            <a:spLocks noGrp="1" noChangeArrowheads="1"/>
          </p:cNvSpPr>
          <p:nvPr>
            <p:ph type="body" sz="quarter" idx="10"/>
          </p:nvPr>
        </p:nvSpPr>
        <p:spPr/>
        <p:txBody>
          <a:bodyPr/>
          <a:lstStyle/>
          <a:p>
            <a:r>
              <a:rPr lang="en-US" sz="1400" smtClean="0"/>
              <a:t>The simplest way to divert traffic to a TE tunnel is to configure a static route. Such a static route works in the same way as common static routes. You only need to configure the TE tunnel interface as the outbound interface of the static route.</a:t>
            </a:r>
            <a:endParaRPr lang="en-US" altLang="zh-CN" sz="1400" smtClean="0">
              <a:sym typeface="Huawei Sans" panose="020C0503030203020204" pitchFamily="34" charset="0"/>
            </a:endParaRPr>
          </a:p>
          <a:p>
            <a:r>
              <a:rPr lang="en-US" sz="1400" smtClean="0"/>
              <a:t>TE tunnel forwarding supports recursive static routes.</a:t>
            </a:r>
            <a:endParaRPr lang="en-US" altLang="zh-CN" sz="1400" smtClean="0">
              <a:sym typeface="Huawei Sans" panose="020C0503030203020204" pitchFamily="34" charset="0"/>
            </a:endParaRPr>
          </a:p>
          <a:p>
            <a:r>
              <a:rPr lang="en-US" sz="1400" smtClean="0"/>
              <a:t>As shown in the figure, a TE tunnel is established between R1 and R7. Tunnel1 is configured as the tunnel interface on R1. A static route is configured on R1 to divert traffic from R1 to R9 to the tunnel (the cost of each link is 10).</a:t>
            </a:r>
            <a:endParaRPr lang="en-US" altLang="zh-CN" sz="1400" smtClean="0">
              <a:sym typeface="Huawei Sans" panose="020C0503030203020204" pitchFamily="34" charset="0"/>
            </a:endParaRPr>
          </a:p>
          <a:p>
            <a:endParaRPr lang="en-US" altLang="zh-CN" sz="1400" dirty="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24369" y="4003090"/>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29414" y="4706174"/>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38500" y="470617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56286" y="3281212"/>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551181" y="4224490"/>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17654" y="4706174"/>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89291" y="3968871"/>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557493" y="4988533"/>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17654" y="3281212"/>
            <a:ext cx="540000" cy="442800"/>
          </a:xfrm>
          <a:prstGeom prst="rect">
            <a:avLst/>
          </a:prstGeom>
        </p:spPr>
      </p:pic>
      <p:cxnSp>
        <p:nvCxnSpPr>
          <p:cNvPr id="13" name="直接连接符 12"/>
          <p:cNvCxnSpPr>
            <a:stCxn id="7" idx="1"/>
            <a:endCxn id="4" idx="3"/>
          </p:cNvCxnSpPr>
          <p:nvPr/>
        </p:nvCxnSpPr>
        <p:spPr bwMode="auto">
          <a:xfrm flipH="1">
            <a:off x="3164369" y="3502612"/>
            <a:ext cx="1091917" cy="7218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15"/>
          <p:cNvCxnSpPr>
            <a:stCxn id="5" idx="1"/>
            <a:endCxn id="4" idx="3"/>
          </p:cNvCxnSpPr>
          <p:nvPr/>
        </p:nvCxnSpPr>
        <p:spPr bwMode="auto">
          <a:xfrm flipH="1" flipV="1">
            <a:off x="3164369" y="4224490"/>
            <a:ext cx="465045" cy="7030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18"/>
          <p:cNvCxnSpPr>
            <a:stCxn id="10" idx="1"/>
            <a:endCxn id="7" idx="3"/>
          </p:cNvCxnSpPr>
          <p:nvPr/>
        </p:nvCxnSpPr>
        <p:spPr bwMode="auto">
          <a:xfrm flipH="1" flipV="1">
            <a:off x="4796286" y="3502612"/>
            <a:ext cx="1193005" cy="6876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连接符 21"/>
          <p:cNvCxnSpPr>
            <a:stCxn id="6" idx="1"/>
            <a:endCxn id="5" idx="3"/>
          </p:cNvCxnSpPr>
          <p:nvPr/>
        </p:nvCxnSpPr>
        <p:spPr bwMode="auto">
          <a:xfrm flipH="1">
            <a:off x="4169414" y="4927574"/>
            <a:ext cx="76908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 name="直接连接符 24"/>
          <p:cNvCxnSpPr>
            <a:stCxn id="10" idx="1"/>
            <a:endCxn id="6" idx="3"/>
          </p:cNvCxnSpPr>
          <p:nvPr/>
        </p:nvCxnSpPr>
        <p:spPr bwMode="auto">
          <a:xfrm flipH="1">
            <a:off x="5478500" y="4190271"/>
            <a:ext cx="510791" cy="73730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8" name="直接连接符 27"/>
          <p:cNvCxnSpPr>
            <a:stCxn id="12" idx="1"/>
            <a:endCxn id="10" idx="3"/>
          </p:cNvCxnSpPr>
          <p:nvPr/>
        </p:nvCxnSpPr>
        <p:spPr bwMode="auto">
          <a:xfrm flipH="1">
            <a:off x="6529291" y="3502612"/>
            <a:ext cx="788363" cy="6876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2" name="直接连接符 31"/>
          <p:cNvCxnSpPr>
            <a:stCxn id="9" idx="1"/>
            <a:endCxn id="10" idx="3"/>
          </p:cNvCxnSpPr>
          <p:nvPr/>
        </p:nvCxnSpPr>
        <p:spPr bwMode="auto">
          <a:xfrm flipH="1" flipV="1">
            <a:off x="6529291" y="4190271"/>
            <a:ext cx="788363" cy="73730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5" name="直接连接符 34"/>
          <p:cNvCxnSpPr>
            <a:stCxn id="8" idx="1"/>
            <a:endCxn id="9" idx="3"/>
          </p:cNvCxnSpPr>
          <p:nvPr/>
        </p:nvCxnSpPr>
        <p:spPr bwMode="auto">
          <a:xfrm flipH="1">
            <a:off x="7857654" y="4445890"/>
            <a:ext cx="693527" cy="4816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8" name="直接连接符 37"/>
          <p:cNvCxnSpPr>
            <a:stCxn id="11" idx="1"/>
            <a:endCxn id="9" idx="3"/>
          </p:cNvCxnSpPr>
          <p:nvPr/>
        </p:nvCxnSpPr>
        <p:spPr bwMode="auto">
          <a:xfrm flipH="1" flipV="1">
            <a:off x="7857654" y="4927574"/>
            <a:ext cx="699839" cy="2823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1" name="直接箭头连接符 40"/>
          <p:cNvCxnSpPr>
            <a:cxnSpLocks/>
          </p:cNvCxnSpPr>
          <p:nvPr/>
        </p:nvCxnSpPr>
        <p:spPr bwMode="auto">
          <a:xfrm>
            <a:off x="3387276" y="4262766"/>
            <a:ext cx="3780000" cy="649383"/>
          </a:xfrm>
          <a:prstGeom prst="straightConnector1">
            <a:avLst/>
          </a:prstGeom>
          <a:ln w="381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2682821" y="3724012"/>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48" name="文本框 47"/>
          <p:cNvSpPr txBox="1"/>
          <p:nvPr/>
        </p:nvSpPr>
        <p:spPr>
          <a:xfrm>
            <a:off x="4314738" y="2997635"/>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49" name="文本框 48"/>
          <p:cNvSpPr txBox="1"/>
          <p:nvPr/>
        </p:nvSpPr>
        <p:spPr>
          <a:xfrm>
            <a:off x="3687866" y="5093997"/>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0" name="文本框 49"/>
          <p:cNvSpPr txBox="1"/>
          <p:nvPr/>
        </p:nvSpPr>
        <p:spPr>
          <a:xfrm>
            <a:off x="5002431" y="509961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1" name="文本框 50"/>
          <p:cNvSpPr txBox="1"/>
          <p:nvPr/>
        </p:nvSpPr>
        <p:spPr>
          <a:xfrm>
            <a:off x="6054093" y="367716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2" name="文本框 51"/>
          <p:cNvSpPr txBox="1"/>
          <p:nvPr/>
        </p:nvSpPr>
        <p:spPr>
          <a:xfrm>
            <a:off x="7376106" y="298179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3" name="文本框 52"/>
          <p:cNvSpPr txBox="1"/>
          <p:nvPr/>
        </p:nvSpPr>
        <p:spPr>
          <a:xfrm>
            <a:off x="7381188" y="442386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R7</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5" name="文本框 54"/>
          <p:cNvSpPr txBox="1"/>
          <p:nvPr/>
        </p:nvSpPr>
        <p:spPr>
          <a:xfrm>
            <a:off x="8631615" y="394091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R8</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6" name="文本框 55"/>
          <p:cNvSpPr txBox="1"/>
          <p:nvPr/>
        </p:nvSpPr>
        <p:spPr>
          <a:xfrm>
            <a:off x="8615945" y="4727530"/>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R9</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61" name="文本框 60"/>
          <p:cNvSpPr txBox="1"/>
          <p:nvPr/>
        </p:nvSpPr>
        <p:spPr>
          <a:xfrm>
            <a:off x="4485268" y="4153545"/>
            <a:ext cx="939861" cy="338554"/>
          </a:xfrm>
          <a:prstGeom prst="rect">
            <a:avLst/>
          </a:prstGeom>
          <a:noFill/>
        </p:spPr>
        <p:txBody>
          <a:bodyPr wrap="square" rtlCol="0">
            <a:spAutoFit/>
          </a:bodyPr>
          <a:lstStyle/>
          <a:p>
            <a:r>
              <a:rPr sz="1600">
                <a:solidFill>
                  <a:prstClr val="black"/>
                </a:solidFill>
                <a:latin typeface="Huawei Sans" panose="020C0503030203020204" pitchFamily="34" charset="0"/>
              </a:rPr>
              <a:t>Tunnel1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62" name="文本框 61"/>
          <p:cNvSpPr txBox="1"/>
          <p:nvPr/>
        </p:nvSpPr>
        <p:spPr>
          <a:xfrm>
            <a:off x="8429969" y="5421057"/>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9.9.9.9</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63" name="文本框 62"/>
          <p:cNvSpPr txBox="1"/>
          <p:nvPr/>
        </p:nvSpPr>
        <p:spPr>
          <a:xfrm>
            <a:off x="7178847" y="5132238"/>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Egress</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64" name="文本框 63"/>
          <p:cNvSpPr txBox="1"/>
          <p:nvPr/>
        </p:nvSpPr>
        <p:spPr>
          <a:xfrm>
            <a:off x="2509017" y="4445890"/>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Ingress</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66" name="AutoShape 17"/>
          <p:cNvSpPr>
            <a:spLocks noChangeArrowheads="1"/>
          </p:cNvSpPr>
          <p:nvPr/>
        </p:nvSpPr>
        <p:spPr bwMode="auto">
          <a:xfrm>
            <a:off x="3770996" y="5757399"/>
            <a:ext cx="4644000" cy="21544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[R1]  ip route-static  9.9.9.9 255.255.255.255 Tunnel1</a:t>
            </a:r>
          </a:p>
        </p:txBody>
      </p:sp>
    </p:spTree>
    <p:extLst>
      <p:ext uri="{BB962C8B-B14F-4D97-AF65-F5344CB8AC3E}">
        <p14:creationId xmlns:p14="http://schemas.microsoft.com/office/powerpoint/2010/main" val="267075324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Forwarding Based on the Static Route (2)</a:t>
            </a:r>
            <a:endParaRPr lang="en-US" altLang="zh-CN" dirty="0">
              <a:sym typeface="Huawei Sans" panose="020C0503030203020204" pitchFamily="34" charset="0"/>
            </a:endParaRPr>
          </a:p>
        </p:txBody>
      </p:sp>
      <p:sp>
        <p:nvSpPr>
          <p:cNvPr id="11268" name="Rectangle 3"/>
          <p:cNvSpPr>
            <a:spLocks noGrp="1" noChangeArrowheads="1"/>
          </p:cNvSpPr>
          <p:nvPr>
            <p:ph type="body" sz="quarter" idx="10"/>
          </p:nvPr>
        </p:nvSpPr>
        <p:spPr/>
        <p:txBody>
          <a:bodyPr/>
          <a:lstStyle/>
          <a:p>
            <a:r>
              <a:rPr lang="en-US" sz="1600" smtClean="0"/>
              <a:t>The routing table of R1 shows that the traffic from R1 to R9 is forwarded through the TE tunnel, but the traffic from R1 to R7 is still forwarded through an IGP, even if R7 is the endpoint of the tunnel.</a:t>
            </a:r>
            <a:endParaRPr lang="en-US" sz="1600"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60982" y="3251780"/>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66027" y="3954864"/>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75113" y="395486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92899" y="2529902"/>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87794" y="3473180"/>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54267" y="3954864"/>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25904" y="3217561"/>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94106" y="4237223"/>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54267" y="2529902"/>
            <a:ext cx="540000" cy="442800"/>
          </a:xfrm>
          <a:prstGeom prst="rect">
            <a:avLst/>
          </a:prstGeom>
        </p:spPr>
      </p:pic>
      <p:cxnSp>
        <p:nvCxnSpPr>
          <p:cNvPr id="13" name="直接连接符 12"/>
          <p:cNvCxnSpPr>
            <a:stCxn id="7" idx="1"/>
            <a:endCxn id="4" idx="3"/>
          </p:cNvCxnSpPr>
          <p:nvPr/>
        </p:nvCxnSpPr>
        <p:spPr bwMode="auto">
          <a:xfrm flipH="1">
            <a:off x="5200982" y="2751302"/>
            <a:ext cx="1091917" cy="7218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15"/>
          <p:cNvCxnSpPr>
            <a:stCxn id="5" idx="1"/>
            <a:endCxn id="4" idx="3"/>
          </p:cNvCxnSpPr>
          <p:nvPr/>
        </p:nvCxnSpPr>
        <p:spPr bwMode="auto">
          <a:xfrm flipH="1" flipV="1">
            <a:off x="5200982" y="3473180"/>
            <a:ext cx="465045" cy="7030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18"/>
          <p:cNvCxnSpPr>
            <a:stCxn id="10" idx="1"/>
            <a:endCxn id="7" idx="3"/>
          </p:cNvCxnSpPr>
          <p:nvPr/>
        </p:nvCxnSpPr>
        <p:spPr bwMode="auto">
          <a:xfrm flipH="1" flipV="1">
            <a:off x="6832899" y="2751302"/>
            <a:ext cx="1193005" cy="6876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连接符 21"/>
          <p:cNvCxnSpPr>
            <a:stCxn id="6" idx="1"/>
            <a:endCxn id="5" idx="3"/>
          </p:cNvCxnSpPr>
          <p:nvPr/>
        </p:nvCxnSpPr>
        <p:spPr bwMode="auto">
          <a:xfrm flipH="1">
            <a:off x="6206027" y="4176264"/>
            <a:ext cx="76908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 name="直接连接符 24"/>
          <p:cNvCxnSpPr>
            <a:stCxn id="10" idx="1"/>
            <a:endCxn id="6" idx="3"/>
          </p:cNvCxnSpPr>
          <p:nvPr/>
        </p:nvCxnSpPr>
        <p:spPr bwMode="auto">
          <a:xfrm flipH="1">
            <a:off x="7515113" y="3438961"/>
            <a:ext cx="510791" cy="73730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8" name="直接连接符 27"/>
          <p:cNvCxnSpPr>
            <a:stCxn id="12" idx="1"/>
            <a:endCxn id="10" idx="3"/>
          </p:cNvCxnSpPr>
          <p:nvPr/>
        </p:nvCxnSpPr>
        <p:spPr bwMode="auto">
          <a:xfrm flipH="1">
            <a:off x="8565904" y="2751302"/>
            <a:ext cx="788363" cy="6876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2" name="直接连接符 31"/>
          <p:cNvCxnSpPr>
            <a:stCxn id="9" idx="1"/>
            <a:endCxn id="10" idx="3"/>
          </p:cNvCxnSpPr>
          <p:nvPr/>
        </p:nvCxnSpPr>
        <p:spPr bwMode="auto">
          <a:xfrm flipH="1" flipV="1">
            <a:off x="8565904" y="3438961"/>
            <a:ext cx="788363" cy="73730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5" name="直接连接符 34"/>
          <p:cNvCxnSpPr>
            <a:stCxn id="8" idx="1"/>
            <a:endCxn id="9" idx="3"/>
          </p:cNvCxnSpPr>
          <p:nvPr/>
        </p:nvCxnSpPr>
        <p:spPr bwMode="auto">
          <a:xfrm flipH="1">
            <a:off x="9894267" y="3694580"/>
            <a:ext cx="693527" cy="4816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8" name="直接连接符 37"/>
          <p:cNvCxnSpPr>
            <a:stCxn id="11" idx="1"/>
            <a:endCxn id="9" idx="3"/>
          </p:cNvCxnSpPr>
          <p:nvPr/>
        </p:nvCxnSpPr>
        <p:spPr bwMode="auto">
          <a:xfrm flipH="1" flipV="1">
            <a:off x="9894267" y="4176264"/>
            <a:ext cx="699839" cy="2823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1" name="直接箭头连接符 40"/>
          <p:cNvCxnSpPr>
            <a:cxnSpLocks/>
          </p:cNvCxnSpPr>
          <p:nvPr/>
        </p:nvCxnSpPr>
        <p:spPr bwMode="auto">
          <a:xfrm>
            <a:off x="5423889" y="3511456"/>
            <a:ext cx="3780000" cy="649383"/>
          </a:xfrm>
          <a:prstGeom prst="straightConnector1">
            <a:avLst/>
          </a:prstGeom>
          <a:ln w="381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4719434" y="2972702"/>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48" name="文本框 47"/>
          <p:cNvSpPr txBox="1"/>
          <p:nvPr/>
        </p:nvSpPr>
        <p:spPr>
          <a:xfrm>
            <a:off x="6351351" y="2246325"/>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49" name="文本框 48"/>
          <p:cNvSpPr txBox="1"/>
          <p:nvPr/>
        </p:nvSpPr>
        <p:spPr>
          <a:xfrm>
            <a:off x="5724479" y="4342687"/>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0" name="文本框 49"/>
          <p:cNvSpPr txBox="1"/>
          <p:nvPr/>
        </p:nvSpPr>
        <p:spPr>
          <a:xfrm>
            <a:off x="7039044" y="434830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1" name="文本框 50"/>
          <p:cNvSpPr txBox="1"/>
          <p:nvPr/>
        </p:nvSpPr>
        <p:spPr>
          <a:xfrm>
            <a:off x="8090706" y="292585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2" name="文本框 51"/>
          <p:cNvSpPr txBox="1"/>
          <p:nvPr/>
        </p:nvSpPr>
        <p:spPr>
          <a:xfrm>
            <a:off x="9412719" y="223048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3" name="文本框 52"/>
          <p:cNvSpPr txBox="1"/>
          <p:nvPr/>
        </p:nvSpPr>
        <p:spPr>
          <a:xfrm>
            <a:off x="9417801" y="367255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R7</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5" name="文本框 54"/>
          <p:cNvSpPr txBox="1"/>
          <p:nvPr/>
        </p:nvSpPr>
        <p:spPr>
          <a:xfrm>
            <a:off x="10668228" y="318960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R8</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6" name="文本框 55"/>
          <p:cNvSpPr txBox="1"/>
          <p:nvPr/>
        </p:nvSpPr>
        <p:spPr>
          <a:xfrm>
            <a:off x="10652558" y="3976220"/>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R9</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61" name="文本框 60"/>
          <p:cNvSpPr txBox="1"/>
          <p:nvPr/>
        </p:nvSpPr>
        <p:spPr>
          <a:xfrm>
            <a:off x="6521881" y="3402235"/>
            <a:ext cx="939861" cy="338554"/>
          </a:xfrm>
          <a:prstGeom prst="rect">
            <a:avLst/>
          </a:prstGeom>
          <a:noFill/>
        </p:spPr>
        <p:txBody>
          <a:bodyPr wrap="square" rtlCol="0">
            <a:spAutoFit/>
          </a:bodyPr>
          <a:lstStyle/>
          <a:p>
            <a:r>
              <a:rPr sz="1600">
                <a:solidFill>
                  <a:prstClr val="black"/>
                </a:solidFill>
                <a:latin typeface="Huawei Sans" panose="020C0503030203020204" pitchFamily="34" charset="0"/>
              </a:rPr>
              <a:t>Tunnel1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62" name="文本框 61"/>
          <p:cNvSpPr txBox="1"/>
          <p:nvPr/>
        </p:nvSpPr>
        <p:spPr>
          <a:xfrm>
            <a:off x="10466582" y="4718907"/>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9.9.9.9</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63" name="文本框 62"/>
          <p:cNvSpPr txBox="1"/>
          <p:nvPr/>
        </p:nvSpPr>
        <p:spPr>
          <a:xfrm>
            <a:off x="9215460" y="4380928"/>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Egress</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64" name="文本框 63"/>
          <p:cNvSpPr txBox="1"/>
          <p:nvPr/>
        </p:nvSpPr>
        <p:spPr>
          <a:xfrm>
            <a:off x="4545630" y="3694580"/>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Ingress</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9" name="AutoShape 17"/>
          <p:cNvSpPr>
            <a:spLocks noChangeArrowheads="1"/>
          </p:cNvSpPr>
          <p:nvPr/>
        </p:nvSpPr>
        <p:spPr bwMode="auto">
          <a:xfrm>
            <a:off x="984832" y="2078297"/>
            <a:ext cx="2628000" cy="21544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[R1] display ip routing-table</a:t>
            </a:r>
            <a:endParaRPr lang="zh-CN" altLang="en-US" sz="1400" dirty="0">
              <a:solidFill>
                <a:prstClr val="black"/>
              </a:solidFill>
              <a:latin typeface="Huawei Sans" panose="020C0503030203020204" pitchFamily="34" charset="0"/>
            </a:endParaRPr>
          </a:p>
        </p:txBody>
      </p:sp>
      <p:sp>
        <p:nvSpPr>
          <p:cNvPr id="40" name="Right Arrow 157"/>
          <p:cNvSpPr/>
          <p:nvPr/>
        </p:nvSpPr>
        <p:spPr>
          <a:xfrm rot="10800000">
            <a:off x="3924108" y="3358880"/>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sym typeface="Huawei Sans" panose="020C0503030203020204" pitchFamily="34" charset="0"/>
            </a:endParaRPr>
          </a:p>
        </p:txBody>
      </p:sp>
      <p:sp>
        <p:nvSpPr>
          <p:cNvPr id="42" name="文本框 41"/>
          <p:cNvSpPr txBox="1"/>
          <p:nvPr/>
        </p:nvSpPr>
        <p:spPr>
          <a:xfrm>
            <a:off x="4296047" y="5403244"/>
            <a:ext cx="7453040" cy="584775"/>
          </a:xfrm>
          <a:prstGeom prst="rect">
            <a:avLst/>
          </a:prstGeom>
          <a:noFill/>
        </p:spPr>
        <p:txBody>
          <a:bodyPr wrap="square" rtlCol="0">
            <a:spAutoFit/>
          </a:bodyPr>
          <a:lstStyle/>
          <a:p>
            <a:r>
              <a:rPr sz="1600">
                <a:solidFill>
                  <a:prstClr val="black"/>
                </a:solidFill>
                <a:latin typeface="Huawei Sans" panose="020C0503030203020204" pitchFamily="34" charset="0"/>
              </a:rPr>
              <a:t>Question: How can all service traffic from R1 to R7 be forwarded through the tunnel without the need to configure too many static routes?</a:t>
            </a:r>
            <a:endParaRPr lang="zh-CN" altLang="en-US" sz="1600" dirty="0">
              <a:solidFill>
                <a:prstClr val="black"/>
              </a:solidFill>
              <a:latin typeface="Huawei Sans" panose="020C0503030203020204" pitchFamily="34" charset="0"/>
            </a:endParaRPr>
          </a:p>
        </p:txBody>
      </p:sp>
      <p:graphicFrame>
        <p:nvGraphicFramePr>
          <p:cNvPr id="43" name="表格 42"/>
          <p:cNvGraphicFramePr>
            <a:graphicFrameLocks noGrp="1"/>
          </p:cNvGraphicFramePr>
          <p:nvPr>
            <p:extLst>
              <p:ext uri="{D42A27DB-BD31-4B8C-83A1-F6EECF244321}">
                <p14:modId xmlns:p14="http://schemas.microsoft.com/office/powerpoint/2010/main" val="1484919270"/>
              </p:ext>
            </p:extLst>
          </p:nvPr>
        </p:nvGraphicFramePr>
        <p:xfrm>
          <a:off x="774506" y="2424011"/>
          <a:ext cx="3022600" cy="3380582"/>
        </p:xfrm>
        <a:graphic>
          <a:graphicData uri="http://schemas.openxmlformats.org/drawingml/2006/table">
            <a:tbl>
              <a:tblPr firstRow="1" bandRow="1"/>
              <a:tblGrid>
                <a:gridCol w="1453055"/>
                <a:gridCol w="962526"/>
                <a:gridCol w="607019"/>
              </a:tblGrid>
              <a:tr h="370840">
                <a:tc>
                  <a:txBody>
                    <a:bodyPr/>
                    <a:lstStyle/>
                    <a:p>
                      <a:pPr marL="0" marR="0" lvl="0" indent="182563" algn="ctr" defTabSz="914034" rtl="0" eaLnBrk="1" fontAlgn="ctr" latinLnBrk="0" hangingPunct="1">
                        <a:lnSpc>
                          <a:spcPct val="100000"/>
                        </a:lnSpc>
                        <a:spcBef>
                          <a:spcPct val="30000"/>
                        </a:spcBef>
                        <a:spcAft>
                          <a:spcPct val="0"/>
                        </a:spcAft>
                        <a:buClr>
                          <a:srgbClr val="808080"/>
                        </a:buClr>
                        <a:buSzPct val="60000"/>
                        <a:buFont typeface="Wingdings" pitchFamily="2" charset="2"/>
                        <a:buNone/>
                        <a:tabLst/>
                      </a:pPr>
                      <a:r>
                        <a:rPr sz="1400" b="1" dirty="0">
                          <a:solidFill>
                            <a:schemeClr val="tx1"/>
                          </a:solidFill>
                          <a:latin typeface="Huawei Sans" panose="020C0503030203020204" pitchFamily="34" charset="0"/>
                        </a:rPr>
                        <a:t>Destination</a:t>
                      </a:r>
                      <a:endParaRPr lang="zh-CN" altLang="en-US" sz="1400" b="1"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r>
                        <a:rPr sz="1400" b="1">
                          <a:solidFill>
                            <a:schemeClr val="tx1"/>
                          </a:solidFill>
                          <a:latin typeface="Huawei Sans" panose="020C0503030203020204" pitchFamily="34" charset="0"/>
                        </a:rPr>
                        <a:t>Nexthop</a:t>
                      </a:r>
                      <a:endParaRPr lang="zh-CN" altLang="en-US" sz="1400" b="1" kern="1200" dirty="0">
                        <a:solidFill>
                          <a:schemeClr val="tx1"/>
                        </a:solidFill>
                        <a:effectLst/>
                        <a:latin typeface="Huawei Sans" panose="020C0503030203020204" pitchFamily="34" charset="0"/>
                        <a:ea typeface="+mn-ea"/>
                        <a:cs typeface="+mn-cs"/>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r>
                        <a:rPr sz="1400" b="1" dirty="0">
                          <a:solidFill>
                            <a:schemeClr val="tx1"/>
                          </a:solidFill>
                          <a:latin typeface="Huawei Sans" panose="020C0503030203020204" pitchFamily="34" charset="0"/>
                        </a:rPr>
                        <a:t>Cost</a:t>
                      </a:r>
                      <a:endParaRPr lang="zh-CN" altLang="en-US" sz="1400" b="1"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70840">
                <a:tc>
                  <a:txBody>
                    <a:bodyPr/>
                    <a:lstStyle/>
                    <a:p>
                      <a:pPr marL="0" algn="ctr" defTabSz="914034" rtl="0" eaLnBrk="1" fontAlgn="ctr" latinLnBrk="0" hangingPunct="1"/>
                      <a:r>
                        <a:rPr sz="1400" dirty="0">
                          <a:solidFill>
                            <a:schemeClr val="tx1"/>
                          </a:solidFill>
                          <a:latin typeface="Huawei Sans" panose="020C0503030203020204" pitchFamily="34" charset="0"/>
                        </a:rPr>
                        <a:t>R2</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chemeClr val="tx1"/>
                          </a:solidFill>
                          <a:latin typeface="Huawei Sans" panose="020C0503030203020204" pitchFamily="34" charset="0"/>
                        </a:rPr>
                        <a:t>R2</a:t>
                      </a:r>
                    </a:p>
                  </a:txBody>
                  <a:tcPr anchor="ctr"/>
                </a:tc>
                <a:tc>
                  <a:txBody>
                    <a:bodyPr/>
                    <a:lstStyle/>
                    <a:p>
                      <a:pPr marL="0" algn="ctr" defTabSz="914034" rtl="0" eaLnBrk="1" fontAlgn="ctr" latinLnBrk="0" hangingPunct="1"/>
                      <a:r>
                        <a:rPr sz="1400">
                          <a:solidFill>
                            <a:schemeClr val="tx1"/>
                          </a:solidFill>
                          <a:latin typeface="Huawei Sans" panose="020C0503030203020204" pitchFamily="34" charset="0"/>
                        </a:rPr>
                        <a:t>10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413862">
                <a:tc>
                  <a:txBody>
                    <a:bodyPr/>
                    <a:lstStyle/>
                    <a:p>
                      <a:pPr marL="0" algn="ctr" defTabSz="914034" rtl="0" eaLnBrk="1" fontAlgn="ctr" latinLnBrk="0" hangingPunct="1"/>
                      <a:r>
                        <a:rPr sz="1400" dirty="0">
                          <a:solidFill>
                            <a:schemeClr val="tx1"/>
                          </a:solidFill>
                          <a:latin typeface="Huawei Sans" panose="020C0503030203020204" pitchFamily="34" charset="0"/>
                        </a:rPr>
                        <a:t>R3</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chemeClr val="tx1"/>
                          </a:solidFill>
                          <a:latin typeface="Huawei Sans" panose="020C0503030203020204" pitchFamily="34" charset="0"/>
                        </a:rPr>
                        <a:t>R3</a:t>
                      </a:r>
                    </a:p>
                  </a:txBody>
                  <a:tcPr anchor="ctr"/>
                </a:tc>
                <a:tc>
                  <a:txBody>
                    <a:bodyPr/>
                    <a:lstStyle/>
                    <a:p>
                      <a:pPr marL="0" algn="ctr" defTabSz="914034" rtl="0" eaLnBrk="1" fontAlgn="ctr" latinLnBrk="0" hangingPunct="1"/>
                      <a:r>
                        <a:rPr sz="1400">
                          <a:solidFill>
                            <a:schemeClr val="tx1"/>
                          </a:solidFill>
                          <a:latin typeface="Huawei Sans" panose="020C0503030203020204" pitchFamily="34" charset="0"/>
                        </a:rPr>
                        <a:t>10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70840">
                <a:tc>
                  <a:txBody>
                    <a:bodyPr/>
                    <a:lstStyle/>
                    <a:p>
                      <a:pPr marL="0" algn="ctr" defTabSz="914034" rtl="0" eaLnBrk="1" fontAlgn="ctr" latinLnBrk="0" hangingPunct="1"/>
                      <a:r>
                        <a:rPr sz="1400">
                          <a:solidFill>
                            <a:schemeClr val="tx1"/>
                          </a:solidFill>
                          <a:latin typeface="Huawei Sans" panose="020C0503030203020204" pitchFamily="34" charset="0"/>
                        </a:rPr>
                        <a:t>R4</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chemeClr val="tx1"/>
                          </a:solidFill>
                          <a:latin typeface="Huawei Sans" panose="020C0503030203020204" pitchFamily="34" charset="0"/>
                        </a:rPr>
                        <a:t>R3</a:t>
                      </a:r>
                    </a:p>
                  </a:txBody>
                  <a:tcPr anchor="ctr"/>
                </a:tc>
                <a:tc>
                  <a:txBody>
                    <a:bodyPr/>
                    <a:lstStyle/>
                    <a:p>
                      <a:pPr marL="0" algn="ctr" defTabSz="914034" rtl="0" eaLnBrk="1" fontAlgn="ctr" latinLnBrk="0" hangingPunct="1"/>
                      <a:r>
                        <a:rPr sz="1400">
                          <a:solidFill>
                            <a:schemeClr val="tx1"/>
                          </a:solidFill>
                          <a:latin typeface="Huawei Sans" panose="020C0503030203020204" pitchFamily="34" charset="0"/>
                        </a:rPr>
                        <a:t>20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70840">
                <a:tc>
                  <a:txBody>
                    <a:bodyPr/>
                    <a:lstStyle/>
                    <a:p>
                      <a:pPr marL="0" algn="ctr" defTabSz="914034" rtl="0" eaLnBrk="1" fontAlgn="ctr" latinLnBrk="0" hangingPunct="1"/>
                      <a:r>
                        <a:rPr sz="1400">
                          <a:solidFill>
                            <a:schemeClr val="tx1"/>
                          </a:solidFill>
                          <a:latin typeface="Huawei Sans" panose="020C0503030203020204" pitchFamily="34" charset="0"/>
                        </a:rPr>
                        <a:t>R5</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chemeClr val="tx1"/>
                          </a:solidFill>
                          <a:latin typeface="Huawei Sans" panose="020C0503030203020204" pitchFamily="34" charset="0"/>
                        </a:rPr>
                        <a:t>R2</a:t>
                      </a:r>
                    </a:p>
                  </a:txBody>
                  <a:tcPr anchor="ctr"/>
                </a:tc>
                <a:tc>
                  <a:txBody>
                    <a:bodyPr/>
                    <a:lstStyle/>
                    <a:p>
                      <a:pPr marL="0" algn="ctr" defTabSz="914034" rtl="0" eaLnBrk="1" fontAlgn="ctr" latinLnBrk="0" hangingPunct="1"/>
                      <a:r>
                        <a:rPr sz="1400">
                          <a:solidFill>
                            <a:schemeClr val="tx1"/>
                          </a:solidFill>
                          <a:latin typeface="Huawei Sans" panose="020C0503030203020204" pitchFamily="34" charset="0"/>
                        </a:rPr>
                        <a:t>20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70840">
                <a:tc>
                  <a:txBody>
                    <a:bodyPr/>
                    <a:lstStyle/>
                    <a:p>
                      <a:pPr marL="0" algn="ctr" defTabSz="914034" rtl="0" eaLnBrk="1" fontAlgn="ctr" latinLnBrk="0" hangingPunct="1"/>
                      <a:r>
                        <a:rPr sz="1400">
                          <a:solidFill>
                            <a:schemeClr val="tx1"/>
                          </a:solidFill>
                          <a:latin typeface="Huawei Sans" panose="020C0503030203020204" pitchFamily="34" charset="0"/>
                        </a:rPr>
                        <a:t>R6</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chemeClr val="tx1"/>
                          </a:solidFill>
                          <a:latin typeface="Huawei Sans" panose="020C0503030203020204" pitchFamily="34" charset="0"/>
                        </a:rPr>
                        <a:t>R2</a:t>
                      </a:r>
                    </a:p>
                  </a:txBody>
                  <a:tcPr anchor="ctr"/>
                </a:tc>
                <a:tc>
                  <a:txBody>
                    <a:bodyPr/>
                    <a:lstStyle/>
                    <a:p>
                      <a:pPr marL="0" algn="ctr" defTabSz="914034" rtl="0" eaLnBrk="1" fontAlgn="ctr" latinLnBrk="0" hangingPunct="1"/>
                      <a:r>
                        <a:rPr sz="1400">
                          <a:solidFill>
                            <a:schemeClr val="tx1"/>
                          </a:solidFill>
                          <a:latin typeface="Huawei Sans" panose="020C0503030203020204" pitchFamily="34" charset="0"/>
                        </a:rPr>
                        <a:t>30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70840">
                <a:tc>
                  <a:txBody>
                    <a:bodyPr/>
                    <a:lstStyle/>
                    <a:p>
                      <a:pPr marL="0" algn="ctr" defTabSz="914034" rtl="0" eaLnBrk="1" fontAlgn="ctr" latinLnBrk="0" hangingPunct="1"/>
                      <a:r>
                        <a:rPr sz="1400">
                          <a:solidFill>
                            <a:schemeClr val="tx1"/>
                          </a:solidFill>
                          <a:latin typeface="Huawei Sans" panose="020C0503030203020204" pitchFamily="34" charset="0"/>
                        </a:rPr>
                        <a:t>R7</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chemeClr val="tx1"/>
                          </a:solidFill>
                          <a:latin typeface="Huawei Sans" panose="020C0503030203020204" pitchFamily="34" charset="0"/>
                        </a:rPr>
                        <a:t>R2</a:t>
                      </a:r>
                    </a:p>
                  </a:txBody>
                  <a:tcPr anchor="ctr"/>
                </a:tc>
                <a:tc>
                  <a:txBody>
                    <a:bodyPr/>
                    <a:lstStyle/>
                    <a:p>
                      <a:pPr marL="0" algn="ctr" defTabSz="914034" rtl="0" eaLnBrk="1" fontAlgn="ctr" latinLnBrk="0" hangingPunct="1"/>
                      <a:r>
                        <a:rPr sz="1400" dirty="0">
                          <a:solidFill>
                            <a:schemeClr val="tx1"/>
                          </a:solidFill>
                          <a:latin typeface="Huawei Sans" panose="020C0503030203020204" pitchFamily="34" charset="0"/>
                        </a:rPr>
                        <a:t>30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70840">
                <a:tc>
                  <a:txBody>
                    <a:bodyPr/>
                    <a:lstStyle/>
                    <a:p>
                      <a:pPr marL="0" algn="ctr" defTabSz="914034" rtl="0" eaLnBrk="1" fontAlgn="ctr" latinLnBrk="0" hangingPunct="1"/>
                      <a:r>
                        <a:rPr sz="1400">
                          <a:solidFill>
                            <a:schemeClr val="tx1"/>
                          </a:solidFill>
                          <a:latin typeface="Huawei Sans" panose="020C0503030203020204" pitchFamily="34" charset="0"/>
                        </a:rPr>
                        <a:t>R8</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chemeClr val="tx1"/>
                          </a:solidFill>
                          <a:latin typeface="Huawei Sans" panose="020C0503030203020204" pitchFamily="34" charset="0"/>
                        </a:rPr>
                        <a:t>R2</a:t>
                      </a:r>
                    </a:p>
                  </a:txBody>
                  <a:tcPr anchor="ctr"/>
                </a:tc>
                <a:tc>
                  <a:txBody>
                    <a:bodyPr/>
                    <a:lstStyle/>
                    <a:p>
                      <a:pPr marL="0" algn="ctr" defTabSz="914034" rtl="0" eaLnBrk="1" fontAlgn="ctr" latinLnBrk="0" hangingPunct="1"/>
                      <a:r>
                        <a:rPr sz="1400" dirty="0">
                          <a:solidFill>
                            <a:schemeClr val="tx1"/>
                          </a:solidFill>
                          <a:latin typeface="Huawei Sans" panose="020C0503030203020204" pitchFamily="34" charset="0"/>
                        </a:rPr>
                        <a:t>40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70840">
                <a:tc>
                  <a:txBody>
                    <a:bodyPr/>
                    <a:lstStyle/>
                    <a:p>
                      <a:pPr marL="0" algn="ctr" defTabSz="914034" rtl="0" eaLnBrk="1" fontAlgn="ctr" latinLnBrk="0" hangingPunct="1"/>
                      <a:r>
                        <a:rPr sz="1400">
                          <a:solidFill>
                            <a:schemeClr val="tx1"/>
                          </a:solidFill>
                          <a:latin typeface="Huawei Sans" panose="020C0503030203020204" pitchFamily="34" charset="0"/>
                        </a:rPr>
                        <a:t>R9</a:t>
                      </a: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sz="1400" dirty="0">
                          <a:solidFill>
                            <a:srgbClr val="C7000B"/>
                          </a:solidFill>
                          <a:latin typeface="Huawei Sans" panose="020C0503030203020204" pitchFamily="34" charset="0"/>
                        </a:rPr>
                        <a:t>Tunnel1</a:t>
                      </a:r>
                      <a:endParaRPr lang="en-US" sz="1400" kern="1200" dirty="0">
                        <a:solidFill>
                          <a:srgbClr val="C7000B"/>
                        </a:solidFill>
                        <a:effectLst/>
                        <a:latin typeface="Huawei Sans" panose="020C0503030203020204" pitchFamily="34" charset="0"/>
                        <a:ea typeface="+mn-ea"/>
                        <a:cs typeface="+mn-cs"/>
                      </a:endParaRPr>
                    </a:p>
                  </a:txBody>
                  <a:tcPr anchor="ctr">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sz="1400" dirty="0">
                          <a:solidFill>
                            <a:schemeClr val="tx1"/>
                          </a:solidFill>
                          <a:latin typeface="Huawei Sans" panose="020C0503030203020204" pitchFamily="34" charset="0"/>
                        </a:rPr>
                        <a:t>40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7409957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smtClean="0"/>
              <a:t>Forwarding based on the Auto Route</a:t>
            </a:r>
            <a:endParaRPr lang="en-US" altLang="zh-CN" dirty="0">
              <a:sym typeface="Huawei Sans" panose="020C0503030203020204" pitchFamily="34" charset="0"/>
            </a:endParaRPr>
          </a:p>
        </p:txBody>
      </p:sp>
      <p:sp>
        <p:nvSpPr>
          <p:cNvPr id="15364" name="Rectangle 3"/>
          <p:cNvSpPr>
            <a:spLocks noGrp="1" noChangeArrowheads="1"/>
          </p:cNvSpPr>
          <p:nvPr>
            <p:ph type="body" sz="quarter" idx="10"/>
          </p:nvPr>
        </p:nvSpPr>
        <p:spPr/>
        <p:txBody>
          <a:bodyPr/>
          <a:lstStyle/>
          <a:p>
            <a:r>
              <a:rPr lang="en-US" sz="1800" smtClean="0"/>
              <a:t>Auto route: A TE tunnel is considered as a logical link participating in IGP route calculation. </a:t>
            </a:r>
            <a:r>
              <a:rPr lang="en-US" sz="1800" dirty="0" smtClean="0"/>
              <a:t>In this case, the tunnel interface is used as the outbound interface of a route, eliminating the need for a large number of manual configurations involved in static routes.</a:t>
            </a:r>
            <a:endParaRPr lang="en-US" altLang="zh-CN" sz="1800" dirty="0" smtClean="0">
              <a:sym typeface="Huawei Sans" panose="020C0503030203020204" pitchFamily="34" charset="0"/>
            </a:endParaRPr>
          </a:p>
          <a:p>
            <a:r>
              <a:rPr lang="en-US" sz="1800" dirty="0" smtClean="0"/>
              <a:t>A TE tunnel can be used as a P2P link during IGP route calculation. You can configure a TE metric for the TE tunnel, which allows for more controllability during path selection of nodes.</a:t>
            </a:r>
            <a:endParaRPr lang="en-US" altLang="zh-CN" sz="1800" dirty="0" smtClean="0">
              <a:sym typeface="Huawei Sans" panose="020C0503030203020204" pitchFamily="34" charset="0"/>
            </a:endParaRPr>
          </a:p>
          <a:p>
            <a:r>
              <a:rPr lang="en-US" sz="1800" dirty="0" smtClean="0"/>
              <a:t>Auto route forwarding modes:</a:t>
            </a:r>
          </a:p>
          <a:p>
            <a:pPr lvl="1"/>
            <a:r>
              <a:rPr lang="en-US" sz="1600" dirty="0" smtClean="0"/>
              <a:t>IGP shortcut</a:t>
            </a:r>
          </a:p>
          <a:p>
            <a:pPr lvl="1"/>
            <a:r>
              <a:rPr lang="en-US" sz="1600" dirty="0" smtClean="0"/>
              <a:t>Forwarding adjacency</a:t>
            </a:r>
            <a:endParaRPr lang="en-US" sz="1600" dirty="0"/>
          </a:p>
        </p:txBody>
      </p:sp>
    </p:spTree>
    <p:extLst>
      <p:ext uri="{BB962C8B-B14F-4D97-AF65-F5344CB8AC3E}">
        <p14:creationId xmlns:p14="http://schemas.microsoft.com/office/powerpoint/2010/main" val="200934637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r>
              <a:rPr lang="en-US" smtClean="0"/>
              <a:t>IGP Shortcut</a:t>
            </a:r>
            <a:endParaRPr lang="en-US" altLang="zh-CN" dirty="0">
              <a:sym typeface="Huawei Sans" panose="020C0503030203020204" pitchFamily="34" charset="0"/>
            </a:endParaRPr>
          </a:p>
        </p:txBody>
      </p:sp>
      <p:sp>
        <p:nvSpPr>
          <p:cNvPr id="16388" name="Rectangle 3"/>
          <p:cNvSpPr>
            <a:spLocks noGrp="1" noChangeArrowheads="1"/>
          </p:cNvSpPr>
          <p:nvPr>
            <p:ph type="body" sz="quarter" idx="10"/>
          </p:nvPr>
        </p:nvSpPr>
        <p:spPr/>
        <p:txBody>
          <a:bodyPr/>
          <a:lstStyle/>
          <a:p>
            <a:r>
              <a:rPr lang="en-US" sz="1800" smtClean="0"/>
              <a:t>In IGP shortcut mode, the TE LSP link is not advertised to neighboring nodes. Therefore, the tunnel can be used only by the ingress of the tunnel, not by other nodes.</a:t>
            </a:r>
            <a:endParaRPr lang="en-US" sz="1800"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60982" y="3428756"/>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66027" y="4131840"/>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75113" y="4131840"/>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92899" y="2706878"/>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87794" y="3650156"/>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54267" y="4131840"/>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25904" y="3394537"/>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94106" y="4414199"/>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54267" y="2706878"/>
            <a:ext cx="540000" cy="442800"/>
          </a:xfrm>
          <a:prstGeom prst="rect">
            <a:avLst/>
          </a:prstGeom>
        </p:spPr>
      </p:pic>
      <p:cxnSp>
        <p:nvCxnSpPr>
          <p:cNvPr id="13" name="直接连接符 12"/>
          <p:cNvCxnSpPr>
            <a:stCxn id="7" idx="1"/>
            <a:endCxn id="4" idx="3"/>
          </p:cNvCxnSpPr>
          <p:nvPr/>
        </p:nvCxnSpPr>
        <p:spPr bwMode="auto">
          <a:xfrm flipH="1">
            <a:off x="5200982" y="2928278"/>
            <a:ext cx="1091917" cy="7218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 name="直接连接符 13"/>
          <p:cNvCxnSpPr>
            <a:stCxn id="5" idx="1"/>
            <a:endCxn id="4" idx="3"/>
          </p:cNvCxnSpPr>
          <p:nvPr/>
        </p:nvCxnSpPr>
        <p:spPr bwMode="auto">
          <a:xfrm flipH="1" flipV="1">
            <a:off x="5200982" y="3650156"/>
            <a:ext cx="465045" cy="7030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14"/>
          <p:cNvCxnSpPr>
            <a:stCxn id="10" idx="1"/>
            <a:endCxn id="7" idx="3"/>
          </p:cNvCxnSpPr>
          <p:nvPr/>
        </p:nvCxnSpPr>
        <p:spPr bwMode="auto">
          <a:xfrm flipH="1" flipV="1">
            <a:off x="6832899" y="2928278"/>
            <a:ext cx="1193005" cy="6876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15"/>
          <p:cNvCxnSpPr>
            <a:stCxn id="6" idx="1"/>
            <a:endCxn id="5" idx="3"/>
          </p:cNvCxnSpPr>
          <p:nvPr/>
        </p:nvCxnSpPr>
        <p:spPr bwMode="auto">
          <a:xfrm flipH="1">
            <a:off x="6206027" y="4353240"/>
            <a:ext cx="76908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7" name="直接连接符 16"/>
          <p:cNvCxnSpPr>
            <a:stCxn id="10" idx="1"/>
            <a:endCxn id="6" idx="3"/>
          </p:cNvCxnSpPr>
          <p:nvPr/>
        </p:nvCxnSpPr>
        <p:spPr bwMode="auto">
          <a:xfrm flipH="1">
            <a:off x="7515113" y="3615937"/>
            <a:ext cx="510791" cy="73730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 name="直接连接符 17"/>
          <p:cNvCxnSpPr>
            <a:stCxn id="12" idx="1"/>
            <a:endCxn id="10" idx="3"/>
          </p:cNvCxnSpPr>
          <p:nvPr/>
        </p:nvCxnSpPr>
        <p:spPr bwMode="auto">
          <a:xfrm flipH="1">
            <a:off x="8565904" y="2928278"/>
            <a:ext cx="788363" cy="6876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18"/>
          <p:cNvCxnSpPr>
            <a:stCxn id="9" idx="1"/>
            <a:endCxn id="10" idx="3"/>
          </p:cNvCxnSpPr>
          <p:nvPr/>
        </p:nvCxnSpPr>
        <p:spPr bwMode="auto">
          <a:xfrm flipH="1" flipV="1">
            <a:off x="8565904" y="3615937"/>
            <a:ext cx="788363" cy="73730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0" name="直接连接符 19"/>
          <p:cNvCxnSpPr>
            <a:stCxn id="8" idx="1"/>
            <a:endCxn id="9" idx="3"/>
          </p:cNvCxnSpPr>
          <p:nvPr/>
        </p:nvCxnSpPr>
        <p:spPr bwMode="auto">
          <a:xfrm flipH="1">
            <a:off x="9894267" y="3871556"/>
            <a:ext cx="693527" cy="4816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20"/>
          <p:cNvCxnSpPr>
            <a:stCxn id="11" idx="1"/>
            <a:endCxn id="9" idx="3"/>
          </p:cNvCxnSpPr>
          <p:nvPr/>
        </p:nvCxnSpPr>
        <p:spPr bwMode="auto">
          <a:xfrm flipH="1" flipV="1">
            <a:off x="9894267" y="4353240"/>
            <a:ext cx="699839" cy="2823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箭头连接符 21"/>
          <p:cNvCxnSpPr>
            <a:cxnSpLocks/>
          </p:cNvCxnSpPr>
          <p:nvPr/>
        </p:nvCxnSpPr>
        <p:spPr bwMode="auto">
          <a:xfrm rot="-2280000">
            <a:off x="6284890" y="3539895"/>
            <a:ext cx="1584000" cy="649383"/>
          </a:xfrm>
          <a:prstGeom prst="straightConnector1">
            <a:avLst/>
          </a:prstGeom>
          <a:ln w="381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4719434" y="3149678"/>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4" name="文本框 23"/>
          <p:cNvSpPr txBox="1"/>
          <p:nvPr/>
        </p:nvSpPr>
        <p:spPr>
          <a:xfrm>
            <a:off x="6351351" y="2423301"/>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5" name="文本框 24"/>
          <p:cNvSpPr txBox="1"/>
          <p:nvPr/>
        </p:nvSpPr>
        <p:spPr>
          <a:xfrm>
            <a:off x="5724479" y="451966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6" name="文本框 25"/>
          <p:cNvSpPr txBox="1"/>
          <p:nvPr/>
        </p:nvSpPr>
        <p:spPr>
          <a:xfrm>
            <a:off x="7039044" y="4525280"/>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7" name="文本框 26"/>
          <p:cNvSpPr txBox="1"/>
          <p:nvPr/>
        </p:nvSpPr>
        <p:spPr>
          <a:xfrm>
            <a:off x="8090706" y="3102830"/>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8" name="文本框 27"/>
          <p:cNvSpPr txBox="1"/>
          <p:nvPr/>
        </p:nvSpPr>
        <p:spPr>
          <a:xfrm>
            <a:off x="9412719" y="2407459"/>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9" name="文本框 28"/>
          <p:cNvSpPr txBox="1"/>
          <p:nvPr/>
        </p:nvSpPr>
        <p:spPr>
          <a:xfrm>
            <a:off x="9417801" y="3849530"/>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R7</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0" name="文本框 29"/>
          <p:cNvSpPr txBox="1"/>
          <p:nvPr/>
        </p:nvSpPr>
        <p:spPr>
          <a:xfrm>
            <a:off x="10668228" y="3366579"/>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R8</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1" name="文本框 30"/>
          <p:cNvSpPr txBox="1"/>
          <p:nvPr/>
        </p:nvSpPr>
        <p:spPr>
          <a:xfrm>
            <a:off x="10652558" y="4153196"/>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R9</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2" name="文本框 31"/>
          <p:cNvSpPr txBox="1"/>
          <p:nvPr/>
        </p:nvSpPr>
        <p:spPr>
          <a:xfrm>
            <a:off x="6423196" y="3500337"/>
            <a:ext cx="939861" cy="338554"/>
          </a:xfrm>
          <a:prstGeom prst="rect">
            <a:avLst/>
          </a:prstGeom>
          <a:noFill/>
        </p:spPr>
        <p:txBody>
          <a:bodyPr wrap="square" rtlCol="0">
            <a:spAutoFit/>
          </a:bodyPr>
          <a:lstStyle/>
          <a:p>
            <a:r>
              <a:rPr sz="1600">
                <a:solidFill>
                  <a:prstClr val="black"/>
                </a:solidFill>
                <a:latin typeface="Huawei Sans" panose="020C0503030203020204" pitchFamily="34" charset="0"/>
              </a:rPr>
              <a:t>Tunnel1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4" name="文本框 33"/>
          <p:cNvSpPr txBox="1"/>
          <p:nvPr/>
        </p:nvSpPr>
        <p:spPr>
          <a:xfrm>
            <a:off x="7891134" y="2819569"/>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Egress</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5" name="文本框 34"/>
          <p:cNvSpPr txBox="1"/>
          <p:nvPr/>
        </p:nvSpPr>
        <p:spPr>
          <a:xfrm>
            <a:off x="5497894" y="4734346"/>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Ingress</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7" name="AutoShape 17"/>
          <p:cNvSpPr>
            <a:spLocks noChangeArrowheads="1"/>
          </p:cNvSpPr>
          <p:nvPr/>
        </p:nvSpPr>
        <p:spPr bwMode="auto">
          <a:xfrm>
            <a:off x="959431" y="2179922"/>
            <a:ext cx="2628000" cy="21544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[R1] display ip routing-table</a:t>
            </a:r>
            <a:endParaRPr lang="zh-CN" altLang="en-US" sz="1400" dirty="0">
              <a:solidFill>
                <a:prstClr val="black"/>
              </a:solidFill>
              <a:latin typeface="Huawei Sans" panose="020C0503030203020204" pitchFamily="34" charset="0"/>
            </a:endParaRPr>
          </a:p>
        </p:txBody>
      </p:sp>
      <p:sp>
        <p:nvSpPr>
          <p:cNvPr id="38" name="Right Arrow 157"/>
          <p:cNvSpPr/>
          <p:nvPr/>
        </p:nvSpPr>
        <p:spPr>
          <a:xfrm rot="10800000">
            <a:off x="3915221" y="3642760"/>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sym typeface="Huawei Sans" panose="020C0503030203020204" pitchFamily="34" charset="0"/>
            </a:endParaRPr>
          </a:p>
        </p:txBody>
      </p:sp>
      <p:sp>
        <p:nvSpPr>
          <p:cNvPr id="40" name="AutoShape 17"/>
          <p:cNvSpPr>
            <a:spLocks noChangeArrowheads="1"/>
          </p:cNvSpPr>
          <p:nvPr/>
        </p:nvSpPr>
        <p:spPr bwMode="auto">
          <a:xfrm>
            <a:off x="917096" y="4145489"/>
            <a:ext cx="2628000" cy="21544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[R3] display ip routing-table</a:t>
            </a:r>
            <a:endParaRPr lang="zh-CN" altLang="en-US" sz="1400" dirty="0">
              <a:solidFill>
                <a:prstClr val="black"/>
              </a:solidFill>
              <a:latin typeface="Huawei Sans" panose="020C0503030203020204" pitchFamily="34" charset="0"/>
            </a:endParaRPr>
          </a:p>
        </p:txBody>
      </p:sp>
      <p:sp>
        <p:nvSpPr>
          <p:cNvPr id="41" name="AutoShape 17"/>
          <p:cNvSpPr>
            <a:spLocks noChangeArrowheads="1"/>
          </p:cNvSpPr>
          <p:nvPr/>
        </p:nvSpPr>
        <p:spPr bwMode="auto">
          <a:xfrm>
            <a:off x="6929077" y="5203040"/>
            <a:ext cx="3925735" cy="86177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[R3] interface tunnel 1</a:t>
            </a:r>
          </a:p>
          <a:p>
            <a:r>
              <a:rPr sz="1400">
                <a:solidFill>
                  <a:prstClr val="black"/>
                </a:solidFill>
                <a:latin typeface="Huawei Sans" panose="020C0503030203020204" pitchFamily="34" charset="0"/>
              </a:rPr>
              <a:t>[R3-Tunnel1] mpls te igp shortcut isis</a:t>
            </a:r>
            <a:endParaRPr lang="en-US" altLang="zh-CN" sz="1400" dirty="0" smtClean="0">
              <a:solidFill>
                <a:prstClr val="black"/>
              </a:solidFill>
              <a:latin typeface="Huawei Sans" panose="020C0503030203020204" pitchFamily="34" charset="0"/>
            </a:endParaRPr>
          </a:p>
          <a:p>
            <a:r>
              <a:rPr sz="1400">
                <a:solidFill>
                  <a:prstClr val="black"/>
                </a:solidFill>
                <a:latin typeface="Huawei Sans" panose="020C0503030203020204" pitchFamily="34" charset="0"/>
              </a:rPr>
              <a:t>[R3-Tunnel1] mpls te igp metric absolute 10</a:t>
            </a:r>
            <a:endParaRPr lang="zh-CN" altLang="en-US" sz="1400" dirty="0">
              <a:solidFill>
                <a:prstClr val="black"/>
              </a:solidFill>
              <a:latin typeface="Huawei Sans" panose="020C0503030203020204" pitchFamily="34" charset="0"/>
            </a:endParaRPr>
          </a:p>
          <a:p>
            <a:r>
              <a:rPr sz="1400">
                <a:solidFill>
                  <a:prstClr val="black"/>
                </a:solidFill>
                <a:latin typeface="Huawei Sans" panose="020C0503030203020204" pitchFamily="34" charset="0"/>
              </a:rPr>
              <a:t>[R3-Tunnel1] isis enable</a:t>
            </a:r>
            <a:endParaRPr lang="zh-CN" altLang="en-US" sz="1400" dirty="0">
              <a:solidFill>
                <a:prstClr val="black"/>
              </a:solidFill>
              <a:latin typeface="Huawei Sans" panose="020C0503030203020204" pitchFamily="34" charset="0"/>
            </a:endParaRPr>
          </a:p>
        </p:txBody>
      </p:sp>
      <p:sp>
        <p:nvSpPr>
          <p:cNvPr id="42" name="文本框 41"/>
          <p:cNvSpPr txBox="1"/>
          <p:nvPr/>
        </p:nvSpPr>
        <p:spPr>
          <a:xfrm>
            <a:off x="7245113" y="2167962"/>
            <a:ext cx="2390398" cy="307777"/>
          </a:xfrm>
          <a:prstGeom prst="rect">
            <a:avLst/>
          </a:prstGeom>
          <a:noFill/>
        </p:spPr>
        <p:txBody>
          <a:bodyPr wrap="none" rtlCol="0">
            <a:spAutoFit/>
          </a:bodyPr>
          <a:lstStyle/>
          <a:p>
            <a:r>
              <a:rPr sz="1400" dirty="0">
                <a:solidFill>
                  <a:srgbClr val="C7000B"/>
                </a:solidFill>
                <a:latin typeface="Huawei Sans" panose="020C0503030203020204" pitchFamily="34" charset="0"/>
              </a:rPr>
              <a:t>Cost of each interface = 10</a:t>
            </a:r>
            <a:endParaRPr lang="zh-CN" altLang="en-US" sz="1400" dirty="0">
              <a:solidFill>
                <a:srgbClr val="C7000B"/>
              </a:solidFill>
              <a:latin typeface="Huawei Sans" panose="020C0503030203020204" pitchFamily="34" charset="0"/>
            </a:endParaRPr>
          </a:p>
        </p:txBody>
      </p:sp>
      <p:graphicFrame>
        <p:nvGraphicFramePr>
          <p:cNvPr id="43" name="表格 42"/>
          <p:cNvGraphicFramePr>
            <a:graphicFrameLocks noGrp="1"/>
          </p:cNvGraphicFramePr>
          <p:nvPr>
            <p:extLst>
              <p:ext uri="{D42A27DB-BD31-4B8C-83A1-F6EECF244321}">
                <p14:modId xmlns:p14="http://schemas.microsoft.com/office/powerpoint/2010/main" val="562692695"/>
              </p:ext>
            </p:extLst>
          </p:nvPr>
        </p:nvGraphicFramePr>
        <p:xfrm>
          <a:off x="666894" y="2511385"/>
          <a:ext cx="3190087" cy="1526382"/>
        </p:xfrm>
        <a:graphic>
          <a:graphicData uri="http://schemas.openxmlformats.org/drawingml/2006/table">
            <a:tbl>
              <a:tblPr firstRow="1" bandRow="1"/>
              <a:tblGrid>
                <a:gridCol w="1409413"/>
                <a:gridCol w="996902"/>
                <a:gridCol w="783772"/>
              </a:tblGrid>
              <a:tr h="370840">
                <a:tc>
                  <a:txBody>
                    <a:bodyPr/>
                    <a:lstStyle/>
                    <a:p>
                      <a:pPr marL="0" marR="0" lvl="0" indent="182563" algn="ctr" defTabSz="914034" rtl="0" eaLnBrk="1" fontAlgn="ctr" latinLnBrk="0" hangingPunct="1">
                        <a:lnSpc>
                          <a:spcPct val="100000"/>
                        </a:lnSpc>
                        <a:spcBef>
                          <a:spcPct val="30000"/>
                        </a:spcBef>
                        <a:spcAft>
                          <a:spcPct val="0"/>
                        </a:spcAft>
                        <a:buClr>
                          <a:srgbClr val="808080"/>
                        </a:buClr>
                        <a:buSzPct val="60000"/>
                        <a:buFont typeface="Wingdings" pitchFamily="2" charset="2"/>
                        <a:buNone/>
                        <a:tabLst/>
                      </a:pPr>
                      <a:r>
                        <a:rPr sz="1400" b="1" dirty="0">
                          <a:solidFill>
                            <a:schemeClr val="tx1"/>
                          </a:solidFill>
                          <a:latin typeface="Huawei Sans" panose="020C0503030203020204" pitchFamily="34" charset="0"/>
                        </a:rPr>
                        <a:t>Destination</a:t>
                      </a:r>
                      <a:endParaRPr lang="zh-CN" altLang="en-US" sz="1400" b="1"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r>
                        <a:rPr sz="1400" b="1">
                          <a:solidFill>
                            <a:schemeClr val="tx1"/>
                          </a:solidFill>
                          <a:latin typeface="Huawei Sans" panose="020C0503030203020204" pitchFamily="34" charset="0"/>
                        </a:rPr>
                        <a:t>Next hop</a:t>
                      </a:r>
                      <a:endParaRPr lang="zh-CN" altLang="en-US" sz="1400" b="1" kern="1200" dirty="0">
                        <a:solidFill>
                          <a:schemeClr val="tx1"/>
                        </a:solidFill>
                        <a:effectLst/>
                        <a:latin typeface="Huawei Sans" panose="020C0503030203020204" pitchFamily="34" charset="0"/>
                        <a:ea typeface="+mn-ea"/>
                        <a:cs typeface="+mn-cs"/>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r>
                        <a:rPr sz="1400" b="1" dirty="0">
                          <a:solidFill>
                            <a:schemeClr val="tx1"/>
                          </a:solidFill>
                          <a:latin typeface="Huawei Sans" panose="020C0503030203020204" pitchFamily="34" charset="0"/>
                        </a:rPr>
                        <a:t>Cost</a:t>
                      </a:r>
                      <a:endParaRPr lang="zh-CN" altLang="en-US" sz="1400" b="1"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70840">
                <a:tc>
                  <a:txBody>
                    <a:bodyPr/>
                    <a:lstStyle/>
                    <a:p>
                      <a:pPr marL="0" algn="ctr" defTabSz="914034" rtl="0" eaLnBrk="1" fontAlgn="ctr" latinLnBrk="0" hangingPunct="1"/>
                      <a:r>
                        <a:rPr sz="1400" dirty="0">
                          <a:solidFill>
                            <a:schemeClr val="tx1"/>
                          </a:solidFill>
                          <a:latin typeface="Huawei Sans" panose="020C0503030203020204" pitchFamily="34" charset="0"/>
                        </a:rPr>
                        <a:t>R5</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chemeClr val="tx1"/>
                          </a:solidFill>
                          <a:latin typeface="Huawei Sans" panose="020C0503030203020204" pitchFamily="34" charset="0"/>
                        </a:rPr>
                        <a:t>R2</a:t>
                      </a:r>
                    </a:p>
                  </a:txBody>
                  <a:tcPr anchor="ctr"/>
                </a:tc>
                <a:tc>
                  <a:txBody>
                    <a:bodyPr/>
                    <a:lstStyle/>
                    <a:p>
                      <a:pPr marL="0" algn="ctr" defTabSz="914034" rtl="0" eaLnBrk="1" fontAlgn="ctr" latinLnBrk="0" hangingPunct="1"/>
                      <a:r>
                        <a:rPr sz="1400">
                          <a:solidFill>
                            <a:schemeClr val="tx1"/>
                          </a:solidFill>
                          <a:latin typeface="Huawei Sans" panose="020C0503030203020204" pitchFamily="34" charset="0"/>
                        </a:rPr>
                        <a:t>20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413862">
                <a:tc>
                  <a:txBody>
                    <a:bodyPr/>
                    <a:lstStyle/>
                    <a:p>
                      <a:pPr marL="0" algn="ctr" defTabSz="914034" rtl="0" eaLnBrk="1" fontAlgn="ctr" latinLnBrk="0" hangingPunct="1"/>
                      <a:r>
                        <a:rPr sz="1400">
                          <a:solidFill>
                            <a:schemeClr val="tx1"/>
                          </a:solidFill>
                          <a:latin typeface="Huawei Sans" panose="020C0503030203020204" pitchFamily="34" charset="0"/>
                        </a:rPr>
                        <a:t>R6</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chemeClr val="tx1"/>
                          </a:solidFill>
                          <a:latin typeface="Huawei Sans" panose="020C0503030203020204" pitchFamily="34" charset="0"/>
                        </a:rPr>
                        <a:t>R2</a:t>
                      </a:r>
                    </a:p>
                  </a:txBody>
                  <a:tcPr anchor="ctr"/>
                </a:tc>
                <a:tc>
                  <a:txBody>
                    <a:bodyPr/>
                    <a:lstStyle/>
                    <a:p>
                      <a:pPr marL="0" algn="ctr" defTabSz="914034" rtl="0" eaLnBrk="1" fontAlgn="ctr" latinLnBrk="0" hangingPunct="1"/>
                      <a:r>
                        <a:rPr sz="1400" dirty="0">
                          <a:solidFill>
                            <a:schemeClr val="tx1"/>
                          </a:solidFill>
                          <a:latin typeface="Huawei Sans" panose="020C0503030203020204" pitchFamily="34" charset="0"/>
                        </a:rPr>
                        <a:t>30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70840">
                <a:tc>
                  <a:txBody>
                    <a:bodyPr/>
                    <a:lstStyle/>
                    <a:p>
                      <a:pPr marL="0" algn="ctr" defTabSz="914034" rtl="0" eaLnBrk="1" fontAlgn="ctr" latinLnBrk="0" hangingPunct="1"/>
                      <a:r>
                        <a:rPr sz="1400">
                          <a:solidFill>
                            <a:schemeClr val="tx1"/>
                          </a:solidFill>
                          <a:latin typeface="Huawei Sans" panose="020C0503030203020204" pitchFamily="34" charset="0"/>
                        </a:rPr>
                        <a:t>R7</a:t>
                      </a: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sz="1400">
                          <a:solidFill>
                            <a:schemeClr val="tx1"/>
                          </a:solidFill>
                          <a:latin typeface="Huawei Sans" panose="020C0503030203020204" pitchFamily="34" charset="0"/>
                        </a:rPr>
                        <a:t>R2</a:t>
                      </a:r>
                    </a:p>
                  </a:txBody>
                  <a:tcPr anchor="ctr">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sz="1400" dirty="0">
                          <a:solidFill>
                            <a:schemeClr val="tx1"/>
                          </a:solidFill>
                          <a:latin typeface="Huawei Sans" panose="020C0503030203020204" pitchFamily="34" charset="0"/>
                        </a:rPr>
                        <a:t>30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aphicFrame>
        <p:nvGraphicFramePr>
          <p:cNvPr id="44" name="表格 43"/>
          <p:cNvGraphicFramePr>
            <a:graphicFrameLocks noGrp="1"/>
          </p:cNvGraphicFramePr>
          <p:nvPr>
            <p:extLst>
              <p:ext uri="{D42A27DB-BD31-4B8C-83A1-F6EECF244321}">
                <p14:modId xmlns:p14="http://schemas.microsoft.com/office/powerpoint/2010/main" val="2412352751"/>
              </p:ext>
            </p:extLst>
          </p:nvPr>
        </p:nvGraphicFramePr>
        <p:xfrm>
          <a:off x="660019" y="4488312"/>
          <a:ext cx="3203837" cy="1526382"/>
        </p:xfrm>
        <a:graphic>
          <a:graphicData uri="http://schemas.openxmlformats.org/drawingml/2006/table">
            <a:tbl>
              <a:tblPr firstRow="1" bandRow="1"/>
              <a:tblGrid>
                <a:gridCol w="1436913"/>
                <a:gridCol w="983152"/>
                <a:gridCol w="783772"/>
              </a:tblGrid>
              <a:tr h="370840">
                <a:tc>
                  <a:txBody>
                    <a:bodyPr/>
                    <a:lstStyle/>
                    <a:p>
                      <a:pPr marL="0" marR="0" lvl="0" indent="182563" algn="ctr" defTabSz="914034" rtl="0" eaLnBrk="1" fontAlgn="ctr" latinLnBrk="0" hangingPunct="1">
                        <a:lnSpc>
                          <a:spcPct val="100000"/>
                        </a:lnSpc>
                        <a:spcBef>
                          <a:spcPct val="30000"/>
                        </a:spcBef>
                        <a:spcAft>
                          <a:spcPct val="0"/>
                        </a:spcAft>
                        <a:buClr>
                          <a:srgbClr val="808080"/>
                        </a:buClr>
                        <a:buSzPct val="60000"/>
                        <a:buFont typeface="Wingdings" pitchFamily="2" charset="2"/>
                        <a:buNone/>
                        <a:tabLst/>
                      </a:pPr>
                      <a:r>
                        <a:rPr sz="1400" b="1" dirty="0">
                          <a:solidFill>
                            <a:schemeClr val="tx1"/>
                          </a:solidFill>
                          <a:latin typeface="Huawei Sans" panose="020C0503030203020204" pitchFamily="34" charset="0"/>
                        </a:rPr>
                        <a:t>Destination</a:t>
                      </a:r>
                      <a:endParaRPr lang="zh-CN" altLang="en-US" sz="1400" b="1"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r>
                        <a:rPr sz="1400" b="1">
                          <a:solidFill>
                            <a:schemeClr val="tx1"/>
                          </a:solidFill>
                          <a:latin typeface="Huawei Sans" panose="020C0503030203020204" pitchFamily="34" charset="0"/>
                        </a:rPr>
                        <a:t>Next hop</a:t>
                      </a:r>
                      <a:endParaRPr lang="zh-CN" altLang="en-US" sz="1400" b="1" kern="1200" dirty="0">
                        <a:solidFill>
                          <a:schemeClr val="tx1"/>
                        </a:solidFill>
                        <a:effectLst/>
                        <a:latin typeface="Huawei Sans" panose="020C0503030203020204" pitchFamily="34" charset="0"/>
                        <a:ea typeface="+mn-ea"/>
                        <a:cs typeface="+mn-cs"/>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r>
                        <a:rPr lang="en-US" sz="1400" b="1" dirty="0" smtClean="0">
                          <a:solidFill>
                            <a:schemeClr val="tx1"/>
                          </a:solidFill>
                          <a:latin typeface="Huawei Sans" panose="020C0503030203020204" pitchFamily="34" charset="0"/>
                        </a:rPr>
                        <a:t>C</a:t>
                      </a:r>
                      <a:r>
                        <a:rPr sz="1400" b="1" dirty="0" smtClean="0">
                          <a:solidFill>
                            <a:schemeClr val="tx1"/>
                          </a:solidFill>
                          <a:latin typeface="Huawei Sans" panose="020C0503030203020204" pitchFamily="34" charset="0"/>
                        </a:rPr>
                        <a:t>ost</a:t>
                      </a:r>
                      <a:endParaRPr lang="zh-CN" altLang="en-US" sz="1400" b="1"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70840">
                <a:tc>
                  <a:txBody>
                    <a:bodyPr/>
                    <a:lstStyle/>
                    <a:p>
                      <a:pPr marL="0" algn="ctr" defTabSz="914034" rtl="0" eaLnBrk="1" fontAlgn="ctr" latinLnBrk="0" hangingPunct="1"/>
                      <a:r>
                        <a:rPr sz="1400" dirty="0">
                          <a:solidFill>
                            <a:schemeClr val="tx1"/>
                          </a:solidFill>
                          <a:latin typeface="Huawei Sans" panose="020C0503030203020204" pitchFamily="34" charset="0"/>
                        </a:rPr>
                        <a:t>R5</a:t>
                      </a:r>
                    </a:p>
                  </a:txBody>
                  <a:tcPr anchor="ctr">
                    <a:lnL w="28575" cap="flat" cmpd="sng" algn="ctr">
                      <a:solidFill>
                        <a:schemeClr val="tx1"/>
                      </a:solidFill>
                      <a:prstDash val="solid"/>
                      <a:round/>
                      <a:headEnd type="none" w="med" len="med"/>
                      <a:tailEnd type="none" w="med" len="med"/>
                    </a:lnL>
                  </a:tcPr>
                </a:tc>
                <a:tc>
                  <a:txBody>
                    <a:bodyPr/>
                    <a:lstStyle/>
                    <a:p>
                      <a:pPr marL="0" algn="ctr" defTabSz="914478" rtl="0" eaLnBrk="1" fontAlgn="ctr" latinLnBrk="0" hangingPunct="1"/>
                      <a:r>
                        <a:rPr sz="1400" dirty="0">
                          <a:solidFill>
                            <a:srgbClr val="C7000B"/>
                          </a:solidFill>
                          <a:latin typeface="Huawei Sans" panose="020C0503030203020204" pitchFamily="34" charset="0"/>
                        </a:rPr>
                        <a:t>Tunnel1</a:t>
                      </a:r>
                    </a:p>
                  </a:txBody>
                  <a:tcPr anchor="ctr"/>
                </a:tc>
                <a:tc>
                  <a:txBody>
                    <a:bodyPr/>
                    <a:lstStyle/>
                    <a:p>
                      <a:pPr marL="0" algn="ctr" defTabSz="914034" rtl="0" eaLnBrk="1" fontAlgn="ctr" latinLnBrk="0" hangingPunct="1"/>
                      <a:r>
                        <a:rPr sz="1400">
                          <a:solidFill>
                            <a:schemeClr val="tx1"/>
                          </a:solidFill>
                          <a:latin typeface="Huawei Sans" panose="020C0503030203020204" pitchFamily="34" charset="0"/>
                        </a:rPr>
                        <a:t>20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413862">
                <a:tc>
                  <a:txBody>
                    <a:bodyPr/>
                    <a:lstStyle/>
                    <a:p>
                      <a:pPr marL="0" algn="ctr" defTabSz="914034" rtl="0" eaLnBrk="1" fontAlgn="ctr" latinLnBrk="0" hangingPunct="1"/>
                      <a:r>
                        <a:rPr sz="1400">
                          <a:solidFill>
                            <a:schemeClr val="tx1"/>
                          </a:solidFill>
                          <a:latin typeface="Huawei Sans" panose="020C0503030203020204" pitchFamily="34" charset="0"/>
                        </a:rPr>
                        <a:t>R6</a:t>
                      </a:r>
                    </a:p>
                  </a:txBody>
                  <a:tcPr anchor="ctr">
                    <a:lnL w="28575" cap="flat" cmpd="sng" algn="ctr">
                      <a:solidFill>
                        <a:schemeClr val="tx1"/>
                      </a:solidFill>
                      <a:prstDash val="solid"/>
                      <a:round/>
                      <a:headEnd type="none" w="med" len="med"/>
                      <a:tailEnd type="none" w="med" len="med"/>
                    </a:lnL>
                  </a:tcPr>
                </a:tc>
                <a:tc>
                  <a:txBody>
                    <a:bodyPr/>
                    <a:lstStyle/>
                    <a:p>
                      <a:pPr marL="0" algn="ctr" defTabSz="914478" rtl="0" eaLnBrk="1" fontAlgn="ctr" latinLnBrk="0" hangingPunct="1"/>
                      <a:r>
                        <a:rPr sz="1400" dirty="0">
                          <a:solidFill>
                            <a:srgbClr val="C7000B"/>
                          </a:solidFill>
                          <a:latin typeface="Huawei Sans" panose="020C0503030203020204" pitchFamily="34" charset="0"/>
                        </a:rPr>
                        <a:t>Tunnel1</a:t>
                      </a:r>
                    </a:p>
                  </a:txBody>
                  <a:tcPr anchor="ctr"/>
                </a:tc>
                <a:tc>
                  <a:txBody>
                    <a:bodyPr/>
                    <a:lstStyle/>
                    <a:p>
                      <a:pPr marL="0" algn="ctr" defTabSz="914034" rtl="0" eaLnBrk="1" fontAlgn="ctr" latinLnBrk="0" hangingPunct="1"/>
                      <a:r>
                        <a:rPr sz="1400" dirty="0">
                          <a:solidFill>
                            <a:schemeClr val="tx1"/>
                          </a:solidFill>
                          <a:latin typeface="Huawei Sans" panose="020C0503030203020204" pitchFamily="34" charset="0"/>
                        </a:rPr>
                        <a:t>30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70840">
                <a:tc>
                  <a:txBody>
                    <a:bodyPr/>
                    <a:lstStyle/>
                    <a:p>
                      <a:pPr marL="0" algn="ctr" defTabSz="914034" rtl="0" eaLnBrk="1" fontAlgn="ctr" latinLnBrk="0" hangingPunct="1"/>
                      <a:r>
                        <a:rPr sz="1400">
                          <a:solidFill>
                            <a:schemeClr val="tx1"/>
                          </a:solidFill>
                          <a:latin typeface="Huawei Sans" panose="020C0503030203020204" pitchFamily="34" charset="0"/>
                        </a:rPr>
                        <a:t>R7</a:t>
                      </a: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ctr" defTabSz="914478" rtl="0" eaLnBrk="1" fontAlgn="ctr" latinLnBrk="0" hangingPunct="1"/>
                      <a:r>
                        <a:rPr sz="1400" dirty="0">
                          <a:solidFill>
                            <a:srgbClr val="C7000B"/>
                          </a:solidFill>
                          <a:latin typeface="Huawei Sans" panose="020C0503030203020204" pitchFamily="34" charset="0"/>
                        </a:rPr>
                        <a:t>Tunnel1</a:t>
                      </a:r>
                    </a:p>
                  </a:txBody>
                  <a:tcPr anchor="ctr">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sz="1400" dirty="0">
                          <a:solidFill>
                            <a:schemeClr val="tx1"/>
                          </a:solidFill>
                          <a:latin typeface="Huawei Sans" panose="020C0503030203020204" pitchFamily="34" charset="0"/>
                        </a:rPr>
                        <a:t>30</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8807799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r>
              <a:rPr lang="en-US" smtClean="0"/>
              <a:t>Forwarding Adjacency</a:t>
            </a:r>
            <a:endParaRPr lang="en-US" altLang="zh-CN" dirty="0">
              <a:sym typeface="Huawei Sans" panose="020C0503030203020204" pitchFamily="34" charset="0"/>
            </a:endParaRPr>
          </a:p>
        </p:txBody>
      </p:sp>
      <p:sp>
        <p:nvSpPr>
          <p:cNvPr id="20484" name="Rectangle 3"/>
          <p:cNvSpPr>
            <a:spLocks noGrp="1" noChangeArrowheads="1"/>
          </p:cNvSpPr>
          <p:nvPr>
            <p:ph type="body" sz="quarter" idx="10"/>
          </p:nvPr>
        </p:nvSpPr>
        <p:spPr/>
        <p:txBody>
          <a:bodyPr/>
          <a:lstStyle/>
          <a:p>
            <a:pPr>
              <a:lnSpc>
                <a:spcPct val="120000"/>
              </a:lnSpc>
            </a:pPr>
            <a:r>
              <a:rPr lang="en-US" sz="1400" dirty="0" smtClean="0"/>
              <a:t>On a live network, MPLS TE is usually deployed only on a few core nodes. In this case, edge nodes cannot detect the existence of TE tunnels and can only select paths based on the traditional IGP.</a:t>
            </a:r>
            <a:endParaRPr lang="en-US" altLang="zh-CN" sz="1400" dirty="0" smtClean="0">
              <a:sym typeface="Huawei Sans" panose="020C0503030203020204" pitchFamily="34" charset="0"/>
            </a:endParaRPr>
          </a:p>
          <a:p>
            <a:pPr>
              <a:lnSpc>
                <a:spcPct val="120000"/>
              </a:lnSpc>
            </a:pPr>
            <a:r>
              <a:rPr lang="en-US" sz="1400" dirty="0" smtClean="0"/>
              <a:t>In forwarding adjacency mode, the TE LSP is advertised to neighboring nodes. Therefore, all nodes can use this tunnel.</a:t>
            </a:r>
          </a:p>
          <a:p>
            <a:pPr>
              <a:lnSpc>
                <a:spcPct val="120000"/>
              </a:lnSpc>
            </a:pPr>
            <a:r>
              <a:rPr lang="en-US" sz="1400" dirty="0" smtClean="0"/>
              <a:t>If forwarding adjacency is used, the ingress and egress of a tunnel must be in the same area.</a:t>
            </a:r>
            <a:endParaRPr lang="en-US" sz="1400"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41403" y="3803559"/>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6448" y="4506643"/>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55534" y="4506643"/>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73320" y="3081681"/>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68215" y="4024959"/>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34688" y="4506643"/>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06325" y="3769340"/>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74527" y="4789002"/>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34688" y="3081681"/>
            <a:ext cx="540000" cy="442800"/>
          </a:xfrm>
          <a:prstGeom prst="rect">
            <a:avLst/>
          </a:prstGeom>
        </p:spPr>
      </p:pic>
      <p:cxnSp>
        <p:nvCxnSpPr>
          <p:cNvPr id="13" name="直接连接符 12"/>
          <p:cNvCxnSpPr>
            <a:stCxn id="7" idx="1"/>
            <a:endCxn id="4" idx="3"/>
          </p:cNvCxnSpPr>
          <p:nvPr/>
        </p:nvCxnSpPr>
        <p:spPr bwMode="auto">
          <a:xfrm flipH="1">
            <a:off x="5181403" y="3303081"/>
            <a:ext cx="1091917" cy="7218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 name="直接连接符 13"/>
          <p:cNvCxnSpPr>
            <a:stCxn id="5" idx="1"/>
            <a:endCxn id="4" idx="3"/>
          </p:cNvCxnSpPr>
          <p:nvPr/>
        </p:nvCxnSpPr>
        <p:spPr bwMode="auto">
          <a:xfrm flipH="1" flipV="1">
            <a:off x="5181403" y="4024959"/>
            <a:ext cx="465045" cy="7030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14"/>
          <p:cNvCxnSpPr>
            <a:stCxn id="10" idx="1"/>
            <a:endCxn id="7" idx="3"/>
          </p:cNvCxnSpPr>
          <p:nvPr/>
        </p:nvCxnSpPr>
        <p:spPr bwMode="auto">
          <a:xfrm flipH="1" flipV="1">
            <a:off x="6813320" y="3303081"/>
            <a:ext cx="1193005" cy="6876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15"/>
          <p:cNvCxnSpPr>
            <a:stCxn id="6" idx="1"/>
            <a:endCxn id="5" idx="3"/>
          </p:cNvCxnSpPr>
          <p:nvPr/>
        </p:nvCxnSpPr>
        <p:spPr bwMode="auto">
          <a:xfrm flipH="1">
            <a:off x="6186448" y="4728043"/>
            <a:ext cx="76908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7" name="直接连接符 16"/>
          <p:cNvCxnSpPr>
            <a:stCxn id="10" idx="1"/>
            <a:endCxn id="6" idx="3"/>
          </p:cNvCxnSpPr>
          <p:nvPr/>
        </p:nvCxnSpPr>
        <p:spPr bwMode="auto">
          <a:xfrm flipH="1">
            <a:off x="7495534" y="3990740"/>
            <a:ext cx="510791" cy="73730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 name="直接连接符 17"/>
          <p:cNvCxnSpPr>
            <a:stCxn id="12" idx="1"/>
            <a:endCxn id="10" idx="3"/>
          </p:cNvCxnSpPr>
          <p:nvPr/>
        </p:nvCxnSpPr>
        <p:spPr bwMode="auto">
          <a:xfrm flipH="1">
            <a:off x="8546325" y="3303081"/>
            <a:ext cx="788363" cy="6876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18"/>
          <p:cNvCxnSpPr>
            <a:stCxn id="9" idx="1"/>
            <a:endCxn id="10" idx="3"/>
          </p:cNvCxnSpPr>
          <p:nvPr/>
        </p:nvCxnSpPr>
        <p:spPr bwMode="auto">
          <a:xfrm flipH="1" flipV="1">
            <a:off x="8546325" y="3990740"/>
            <a:ext cx="788363" cy="73730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0" name="直接连接符 19"/>
          <p:cNvCxnSpPr>
            <a:stCxn id="8" idx="1"/>
            <a:endCxn id="9" idx="3"/>
          </p:cNvCxnSpPr>
          <p:nvPr/>
        </p:nvCxnSpPr>
        <p:spPr bwMode="auto">
          <a:xfrm flipH="1">
            <a:off x="9874688" y="4246359"/>
            <a:ext cx="693527" cy="4816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20"/>
          <p:cNvCxnSpPr>
            <a:stCxn id="11" idx="1"/>
            <a:endCxn id="9" idx="3"/>
          </p:cNvCxnSpPr>
          <p:nvPr/>
        </p:nvCxnSpPr>
        <p:spPr bwMode="auto">
          <a:xfrm flipH="1" flipV="1">
            <a:off x="9874688" y="4728043"/>
            <a:ext cx="699839" cy="2823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箭头连接符 21"/>
          <p:cNvCxnSpPr>
            <a:cxnSpLocks/>
          </p:cNvCxnSpPr>
          <p:nvPr/>
        </p:nvCxnSpPr>
        <p:spPr bwMode="auto">
          <a:xfrm rot="-2280000">
            <a:off x="6265311" y="3914698"/>
            <a:ext cx="1584000" cy="649383"/>
          </a:xfrm>
          <a:prstGeom prst="straightConnector1">
            <a:avLst/>
          </a:prstGeom>
          <a:ln w="381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4699855" y="3524481"/>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4" name="文本框 23"/>
          <p:cNvSpPr txBox="1"/>
          <p:nvPr/>
        </p:nvSpPr>
        <p:spPr>
          <a:xfrm>
            <a:off x="6331772" y="279810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5" name="文本框 24"/>
          <p:cNvSpPr txBox="1"/>
          <p:nvPr/>
        </p:nvSpPr>
        <p:spPr>
          <a:xfrm>
            <a:off x="5704900" y="4894466"/>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6" name="文本框 25"/>
          <p:cNvSpPr txBox="1"/>
          <p:nvPr/>
        </p:nvSpPr>
        <p:spPr>
          <a:xfrm>
            <a:off x="7019465" y="490008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7" name="文本框 26"/>
          <p:cNvSpPr txBox="1"/>
          <p:nvPr/>
        </p:nvSpPr>
        <p:spPr>
          <a:xfrm>
            <a:off x="8071127" y="347763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8" name="文本框 27"/>
          <p:cNvSpPr txBox="1"/>
          <p:nvPr/>
        </p:nvSpPr>
        <p:spPr>
          <a:xfrm>
            <a:off x="9393140" y="2782262"/>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9" name="文本框 28"/>
          <p:cNvSpPr txBox="1"/>
          <p:nvPr/>
        </p:nvSpPr>
        <p:spPr>
          <a:xfrm>
            <a:off x="9398222" y="422433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R7</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0" name="文本框 29"/>
          <p:cNvSpPr txBox="1"/>
          <p:nvPr/>
        </p:nvSpPr>
        <p:spPr>
          <a:xfrm>
            <a:off x="10648649" y="3741382"/>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R8</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1" name="文本框 30"/>
          <p:cNvSpPr txBox="1"/>
          <p:nvPr/>
        </p:nvSpPr>
        <p:spPr>
          <a:xfrm>
            <a:off x="10632979" y="4527999"/>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R9</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2" name="文本框 31"/>
          <p:cNvSpPr txBox="1"/>
          <p:nvPr/>
        </p:nvSpPr>
        <p:spPr>
          <a:xfrm>
            <a:off x="5646579" y="3669682"/>
            <a:ext cx="1642724" cy="584775"/>
          </a:xfrm>
          <a:prstGeom prst="rect">
            <a:avLst/>
          </a:prstGeom>
          <a:noFill/>
        </p:spPr>
        <p:txBody>
          <a:bodyPr wrap="square" rtlCol="0">
            <a:spAutoFit/>
          </a:bodyPr>
          <a:lstStyle/>
          <a:p>
            <a:r>
              <a:rPr sz="1600" dirty="0">
                <a:solidFill>
                  <a:prstClr val="black"/>
                </a:solidFill>
                <a:latin typeface="Huawei Sans" panose="020C0503030203020204" pitchFamily="34" charset="0"/>
              </a:rPr>
              <a:t>Tunnel1</a:t>
            </a:r>
          </a:p>
          <a:p>
            <a:r>
              <a:rPr sz="1600" dirty="0">
                <a:solidFill>
                  <a:srgbClr val="C7000B"/>
                </a:solidFill>
                <a:latin typeface="Huawei Sans" panose="020C0503030203020204" pitchFamily="34" charset="0"/>
              </a:rPr>
              <a:t>TE </a:t>
            </a:r>
            <a:r>
              <a:rPr sz="1600" dirty="0" smtClean="0">
                <a:solidFill>
                  <a:srgbClr val="C7000B"/>
                </a:solidFill>
                <a:latin typeface="Huawei Sans" panose="020C0503030203020204" pitchFamily="34" charset="0"/>
              </a:rPr>
              <a:t>metric</a:t>
            </a:r>
            <a:r>
              <a:rPr lang="en-US" sz="1600" dirty="0" smtClean="0">
                <a:solidFill>
                  <a:srgbClr val="C7000B"/>
                </a:solidFill>
                <a:latin typeface="Huawei Sans" panose="020C0503030203020204" pitchFamily="34" charset="0"/>
              </a:rPr>
              <a:t> </a:t>
            </a:r>
            <a:r>
              <a:rPr sz="1600" dirty="0" smtClean="0">
                <a:solidFill>
                  <a:srgbClr val="C7000B"/>
                </a:solidFill>
                <a:latin typeface="Huawei Sans" panose="020C0503030203020204" pitchFamily="34" charset="0"/>
              </a:rPr>
              <a:t>=</a:t>
            </a:r>
            <a:r>
              <a:rPr lang="en-US" sz="1600" dirty="0" smtClean="0">
                <a:solidFill>
                  <a:srgbClr val="C7000B"/>
                </a:solidFill>
                <a:latin typeface="Huawei Sans" panose="020C0503030203020204" pitchFamily="34" charset="0"/>
              </a:rPr>
              <a:t> </a:t>
            </a:r>
            <a:r>
              <a:rPr sz="1600" dirty="0" smtClean="0">
                <a:solidFill>
                  <a:srgbClr val="C7000B"/>
                </a:solidFill>
                <a:latin typeface="Huawei Sans" panose="020C0503030203020204" pitchFamily="34" charset="0"/>
              </a:rPr>
              <a:t>5</a:t>
            </a:r>
            <a:endParaRPr lang="zh-CN" altLang="en-US" sz="1600" dirty="0">
              <a:solidFill>
                <a:srgbClr val="C7000B"/>
              </a:solidFill>
              <a:latin typeface="Huawei Sans" panose="020C0503030203020204" pitchFamily="34" charset="0"/>
              <a:sym typeface="Huawei Sans" panose="020C0503030203020204" pitchFamily="34" charset="0"/>
            </a:endParaRPr>
          </a:p>
        </p:txBody>
      </p:sp>
      <p:sp>
        <p:nvSpPr>
          <p:cNvPr id="33" name="文本框 32"/>
          <p:cNvSpPr txBox="1"/>
          <p:nvPr/>
        </p:nvSpPr>
        <p:spPr>
          <a:xfrm>
            <a:off x="7871555" y="3194372"/>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Egress</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4" name="文本框 33"/>
          <p:cNvSpPr txBox="1"/>
          <p:nvPr/>
        </p:nvSpPr>
        <p:spPr>
          <a:xfrm>
            <a:off x="5478315" y="5050958"/>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Ingress</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6" name="AutoShape 17"/>
          <p:cNvSpPr>
            <a:spLocks noChangeArrowheads="1"/>
          </p:cNvSpPr>
          <p:nvPr/>
        </p:nvSpPr>
        <p:spPr bwMode="auto">
          <a:xfrm>
            <a:off x="1107653" y="2836416"/>
            <a:ext cx="2437575" cy="21544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[R1] display ip routing-table</a:t>
            </a:r>
            <a:endParaRPr lang="zh-CN" altLang="en-US" sz="1400" dirty="0">
              <a:solidFill>
                <a:prstClr val="black"/>
              </a:solidFill>
              <a:latin typeface="Huawei Sans" panose="020C0503030203020204" pitchFamily="34" charset="0"/>
            </a:endParaRPr>
          </a:p>
        </p:txBody>
      </p:sp>
      <p:sp>
        <p:nvSpPr>
          <p:cNvPr id="37" name="Right Arrow 157"/>
          <p:cNvSpPr/>
          <p:nvPr/>
        </p:nvSpPr>
        <p:spPr>
          <a:xfrm rot="10800000">
            <a:off x="3878708" y="424514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sym typeface="Huawei Sans" panose="020C0503030203020204" pitchFamily="34" charset="0"/>
            </a:endParaRPr>
          </a:p>
        </p:txBody>
      </p:sp>
      <p:sp>
        <p:nvSpPr>
          <p:cNvPr id="40" name="AutoShape 17"/>
          <p:cNvSpPr>
            <a:spLocks noChangeArrowheads="1"/>
          </p:cNvSpPr>
          <p:nvPr/>
        </p:nvSpPr>
        <p:spPr bwMode="auto">
          <a:xfrm>
            <a:off x="6737676" y="5302574"/>
            <a:ext cx="3830539" cy="86177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[R3] interface tunnel 1</a:t>
            </a:r>
          </a:p>
          <a:p>
            <a:r>
              <a:rPr sz="1400">
                <a:solidFill>
                  <a:prstClr val="black"/>
                </a:solidFill>
                <a:latin typeface="Huawei Sans" panose="020C0503030203020204" pitchFamily="34" charset="0"/>
              </a:rPr>
              <a:t>[R3-tunnel1] mpls te igp advertise</a:t>
            </a:r>
          </a:p>
          <a:p>
            <a:r>
              <a:rPr sz="1400">
                <a:solidFill>
                  <a:prstClr val="black"/>
                </a:solidFill>
                <a:latin typeface="Huawei Sans" panose="020C0503030203020204" pitchFamily="34" charset="0"/>
              </a:rPr>
              <a:t>[R3-tunnel1] mpls te igp metric absolute 5</a:t>
            </a:r>
            <a:endParaRPr lang="zh-CN" altLang="en-US" sz="1400" dirty="0">
              <a:solidFill>
                <a:prstClr val="black"/>
              </a:solidFill>
              <a:latin typeface="Huawei Sans" panose="020C0503030203020204" pitchFamily="34" charset="0"/>
            </a:endParaRPr>
          </a:p>
          <a:p>
            <a:r>
              <a:rPr sz="1400">
                <a:solidFill>
                  <a:prstClr val="black"/>
                </a:solidFill>
                <a:latin typeface="Huawei Sans" panose="020C0503030203020204" pitchFamily="34" charset="0"/>
              </a:rPr>
              <a:t>[R3-tunnel1] isis enable</a:t>
            </a:r>
            <a:endParaRPr lang="zh-CN" altLang="en-US" sz="1400" dirty="0">
              <a:solidFill>
                <a:prstClr val="black"/>
              </a:solidFill>
              <a:latin typeface="Huawei Sans" panose="020C0503030203020204" pitchFamily="34" charset="0"/>
            </a:endParaRPr>
          </a:p>
        </p:txBody>
      </p:sp>
      <p:sp>
        <p:nvSpPr>
          <p:cNvPr id="41" name="文本框 40"/>
          <p:cNvSpPr txBox="1"/>
          <p:nvPr/>
        </p:nvSpPr>
        <p:spPr>
          <a:xfrm>
            <a:off x="6695370" y="2590603"/>
            <a:ext cx="2954655" cy="307777"/>
          </a:xfrm>
          <a:prstGeom prst="rect">
            <a:avLst/>
          </a:prstGeom>
          <a:noFill/>
        </p:spPr>
        <p:txBody>
          <a:bodyPr wrap="none" rtlCol="0">
            <a:spAutoFit/>
          </a:bodyPr>
          <a:lstStyle/>
          <a:p>
            <a:r>
              <a:rPr sz="1400" dirty="0">
                <a:solidFill>
                  <a:srgbClr val="C7000B"/>
                </a:solidFill>
                <a:latin typeface="Huawei Sans" panose="020C0503030203020204" pitchFamily="34" charset="0"/>
              </a:rPr>
              <a:t>Cost of each device interface = 10</a:t>
            </a:r>
            <a:endParaRPr lang="zh-CN" altLang="en-US" sz="1400" dirty="0">
              <a:solidFill>
                <a:srgbClr val="C7000B"/>
              </a:solidFill>
              <a:latin typeface="Huawei Sans" panose="020C0503030203020204" pitchFamily="34" charset="0"/>
            </a:endParaRPr>
          </a:p>
        </p:txBody>
      </p:sp>
      <p:graphicFrame>
        <p:nvGraphicFramePr>
          <p:cNvPr id="43" name="表格 42"/>
          <p:cNvGraphicFramePr>
            <a:graphicFrameLocks noGrp="1"/>
          </p:cNvGraphicFramePr>
          <p:nvPr>
            <p:extLst>
              <p:ext uri="{D42A27DB-BD31-4B8C-83A1-F6EECF244321}">
                <p14:modId xmlns:p14="http://schemas.microsoft.com/office/powerpoint/2010/main" val="4064021450"/>
              </p:ext>
            </p:extLst>
          </p:nvPr>
        </p:nvGraphicFramePr>
        <p:xfrm>
          <a:off x="831898" y="4818064"/>
          <a:ext cx="2942580" cy="1326508"/>
        </p:xfrm>
        <a:graphic>
          <a:graphicData uri="http://schemas.openxmlformats.org/drawingml/2006/table">
            <a:tbl>
              <a:tblPr firstRow="1" bandRow="1"/>
              <a:tblGrid>
                <a:gridCol w="1409413"/>
                <a:gridCol w="917977"/>
                <a:gridCol w="615190"/>
              </a:tblGrid>
              <a:tr h="370840">
                <a:tc>
                  <a:txBody>
                    <a:bodyPr/>
                    <a:lstStyle/>
                    <a:p>
                      <a:pPr marL="0" marR="0" lvl="0" indent="182563" algn="ctr" defTabSz="914034" rtl="0" eaLnBrk="1" fontAlgn="ctr" latinLnBrk="0" hangingPunct="1">
                        <a:lnSpc>
                          <a:spcPct val="100000"/>
                        </a:lnSpc>
                        <a:spcBef>
                          <a:spcPct val="30000"/>
                        </a:spcBef>
                        <a:spcAft>
                          <a:spcPct val="0"/>
                        </a:spcAft>
                        <a:buClr>
                          <a:srgbClr val="808080"/>
                        </a:buClr>
                        <a:buSzPct val="60000"/>
                        <a:buFont typeface="Wingdings" pitchFamily="2" charset="2"/>
                        <a:buNone/>
                        <a:tabLst/>
                      </a:pPr>
                      <a:r>
                        <a:rPr sz="1400" b="1" dirty="0">
                          <a:solidFill>
                            <a:schemeClr val="tx1"/>
                          </a:solidFill>
                          <a:latin typeface="Huawei Sans" panose="020C0503030203020204" pitchFamily="34" charset="0"/>
                        </a:rPr>
                        <a:t>destination</a:t>
                      </a:r>
                      <a:endParaRPr lang="zh-CN" altLang="en-US" sz="1400" b="1"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r>
                        <a:rPr sz="1400" b="1">
                          <a:solidFill>
                            <a:schemeClr val="tx1"/>
                          </a:solidFill>
                          <a:latin typeface="Huawei Sans" panose="020C0503030203020204" pitchFamily="34" charset="0"/>
                        </a:rPr>
                        <a:t>nexthop</a:t>
                      </a:r>
                      <a:endParaRPr lang="zh-CN" altLang="en-US" sz="1400" b="1" kern="1200" dirty="0">
                        <a:solidFill>
                          <a:schemeClr val="tx1"/>
                        </a:solidFill>
                        <a:effectLst/>
                        <a:latin typeface="Huawei Sans" panose="020C0503030203020204" pitchFamily="34" charset="0"/>
                        <a:ea typeface="+mn-ea"/>
                        <a:cs typeface="+mn-cs"/>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r>
                        <a:rPr sz="1400" b="1">
                          <a:solidFill>
                            <a:schemeClr val="tx1"/>
                          </a:solidFill>
                          <a:latin typeface="Huawei Sans" panose="020C0503030203020204" pitchFamily="34" charset="0"/>
                        </a:rPr>
                        <a:t>cost</a:t>
                      </a:r>
                      <a:endParaRPr lang="zh-CN" altLang="en-US" sz="1400" b="1"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02203">
                <a:tc>
                  <a:txBody>
                    <a:bodyPr/>
                    <a:lstStyle/>
                    <a:p>
                      <a:pPr marL="0" algn="ctr" defTabSz="914034" rtl="0" eaLnBrk="1" fontAlgn="ctr" latinLnBrk="0" hangingPunct="1"/>
                      <a:r>
                        <a:rPr sz="1400" dirty="0">
                          <a:solidFill>
                            <a:schemeClr val="tx1"/>
                          </a:solidFill>
                          <a:latin typeface="Huawei Sans" panose="020C0503030203020204" pitchFamily="34" charset="0"/>
                        </a:rPr>
                        <a:t>R5</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rgbClr val="C7000B"/>
                          </a:solidFill>
                          <a:latin typeface="Huawei Sans" panose="020C0503030203020204" pitchFamily="34" charset="0"/>
                        </a:rPr>
                        <a:t>Tunnel1</a:t>
                      </a:r>
                    </a:p>
                  </a:txBody>
                  <a:tcPr anchor="ctr"/>
                </a:tc>
                <a:tc>
                  <a:txBody>
                    <a:bodyPr/>
                    <a:lstStyle/>
                    <a:p>
                      <a:pPr marL="0" algn="ctr" defTabSz="914034" rtl="0" eaLnBrk="1" fontAlgn="ctr" latinLnBrk="0" hangingPunct="1"/>
                      <a:r>
                        <a:rPr sz="1400" dirty="0">
                          <a:solidFill>
                            <a:schemeClr val="tx1"/>
                          </a:solidFill>
                          <a:latin typeface="Huawei Sans" panose="020C0503030203020204" pitchFamily="34" charset="0"/>
                        </a:rPr>
                        <a:t>5</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32509">
                <a:tc>
                  <a:txBody>
                    <a:bodyPr/>
                    <a:lstStyle/>
                    <a:p>
                      <a:pPr marL="0" algn="ctr" defTabSz="914034" rtl="0" eaLnBrk="1" fontAlgn="ctr" latinLnBrk="0" hangingPunct="1"/>
                      <a:r>
                        <a:rPr sz="1400">
                          <a:solidFill>
                            <a:schemeClr val="tx1"/>
                          </a:solidFill>
                          <a:latin typeface="Huawei Sans" panose="020C0503030203020204" pitchFamily="34" charset="0"/>
                        </a:rPr>
                        <a:t>R6</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rgbClr val="C7000B"/>
                          </a:solidFill>
                          <a:latin typeface="Huawei Sans" panose="020C0503030203020204" pitchFamily="34" charset="0"/>
                        </a:rPr>
                        <a:t>Tunnel1</a:t>
                      </a:r>
                    </a:p>
                  </a:txBody>
                  <a:tcPr anchor="ctr"/>
                </a:tc>
                <a:tc>
                  <a:txBody>
                    <a:bodyPr/>
                    <a:lstStyle/>
                    <a:p>
                      <a:pPr marL="0" algn="ctr" defTabSz="914034" rtl="0" eaLnBrk="1" fontAlgn="ctr" latinLnBrk="0" hangingPunct="1"/>
                      <a:r>
                        <a:rPr sz="1400">
                          <a:solidFill>
                            <a:schemeClr val="tx1"/>
                          </a:solidFill>
                          <a:latin typeface="Huawei Sans" panose="020C0503030203020204" pitchFamily="34" charset="0"/>
                        </a:rPr>
                        <a:t>15</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18359">
                <a:tc>
                  <a:txBody>
                    <a:bodyPr/>
                    <a:lstStyle/>
                    <a:p>
                      <a:pPr marL="0" algn="ctr" defTabSz="914034" rtl="0" eaLnBrk="1" fontAlgn="ctr" latinLnBrk="0" hangingPunct="1"/>
                      <a:r>
                        <a:rPr sz="1400">
                          <a:solidFill>
                            <a:schemeClr val="tx1"/>
                          </a:solidFill>
                          <a:latin typeface="Huawei Sans" panose="020C0503030203020204" pitchFamily="34" charset="0"/>
                        </a:rPr>
                        <a:t>R7</a:t>
                      </a: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sz="1400" dirty="0">
                          <a:solidFill>
                            <a:srgbClr val="C7000B"/>
                          </a:solidFill>
                          <a:latin typeface="Huawei Sans" panose="020C0503030203020204" pitchFamily="34" charset="0"/>
                        </a:rPr>
                        <a:t>Tunnel1</a:t>
                      </a:r>
                    </a:p>
                  </a:txBody>
                  <a:tcPr anchor="ctr">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sz="1400" dirty="0">
                          <a:solidFill>
                            <a:schemeClr val="tx1"/>
                          </a:solidFill>
                          <a:latin typeface="Huawei Sans" panose="020C0503030203020204" pitchFamily="34" charset="0"/>
                        </a:rPr>
                        <a:t>15</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aphicFrame>
        <p:nvGraphicFramePr>
          <p:cNvPr id="46" name="表格 45"/>
          <p:cNvGraphicFramePr>
            <a:graphicFrameLocks noGrp="1"/>
          </p:cNvGraphicFramePr>
          <p:nvPr>
            <p:extLst>
              <p:ext uri="{D42A27DB-BD31-4B8C-83A1-F6EECF244321}">
                <p14:modId xmlns:p14="http://schemas.microsoft.com/office/powerpoint/2010/main" val="2064683884"/>
              </p:ext>
            </p:extLst>
          </p:nvPr>
        </p:nvGraphicFramePr>
        <p:xfrm>
          <a:off x="831898" y="3125488"/>
          <a:ext cx="2915079" cy="1326508"/>
        </p:xfrm>
        <a:graphic>
          <a:graphicData uri="http://schemas.openxmlformats.org/drawingml/2006/table">
            <a:tbl>
              <a:tblPr firstRow="1" bandRow="1"/>
              <a:tblGrid>
                <a:gridCol w="1417593"/>
                <a:gridCol w="899345"/>
                <a:gridCol w="598141"/>
              </a:tblGrid>
              <a:tr h="370840">
                <a:tc>
                  <a:txBody>
                    <a:bodyPr/>
                    <a:lstStyle/>
                    <a:p>
                      <a:pPr marL="0" marR="0" lvl="0" indent="182563" algn="ctr" defTabSz="914034" rtl="0" eaLnBrk="1" fontAlgn="ctr" latinLnBrk="0" hangingPunct="1">
                        <a:lnSpc>
                          <a:spcPct val="100000"/>
                        </a:lnSpc>
                        <a:spcBef>
                          <a:spcPct val="30000"/>
                        </a:spcBef>
                        <a:spcAft>
                          <a:spcPct val="0"/>
                        </a:spcAft>
                        <a:buClr>
                          <a:srgbClr val="808080"/>
                        </a:buClr>
                        <a:buSzPct val="60000"/>
                        <a:buFont typeface="Wingdings" pitchFamily="2" charset="2"/>
                        <a:buNone/>
                        <a:tabLst/>
                      </a:pPr>
                      <a:r>
                        <a:rPr sz="1400" b="1" dirty="0">
                          <a:solidFill>
                            <a:schemeClr val="tx1"/>
                          </a:solidFill>
                          <a:latin typeface="Huawei Sans" panose="020C0503030203020204" pitchFamily="34" charset="0"/>
                        </a:rPr>
                        <a:t>destination</a:t>
                      </a:r>
                      <a:endParaRPr lang="zh-CN" altLang="en-US" sz="1400" b="1"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r>
                        <a:rPr sz="1400" b="1">
                          <a:solidFill>
                            <a:schemeClr val="tx1"/>
                          </a:solidFill>
                          <a:latin typeface="Huawei Sans" panose="020C0503030203020204" pitchFamily="34" charset="0"/>
                        </a:rPr>
                        <a:t>nexthop</a:t>
                      </a:r>
                      <a:endParaRPr lang="zh-CN" altLang="en-US" sz="1400" b="1" kern="1200" dirty="0">
                        <a:solidFill>
                          <a:schemeClr val="tx1"/>
                        </a:solidFill>
                        <a:effectLst/>
                        <a:latin typeface="Huawei Sans" panose="020C0503030203020204" pitchFamily="34" charset="0"/>
                        <a:ea typeface="+mn-ea"/>
                        <a:cs typeface="+mn-cs"/>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r>
                        <a:rPr sz="1400" b="1">
                          <a:solidFill>
                            <a:schemeClr val="tx1"/>
                          </a:solidFill>
                          <a:latin typeface="Huawei Sans" panose="020C0503030203020204" pitchFamily="34" charset="0"/>
                        </a:rPr>
                        <a:t>cost</a:t>
                      </a:r>
                      <a:endParaRPr lang="zh-CN" altLang="en-US" sz="1400" b="1"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02203">
                <a:tc>
                  <a:txBody>
                    <a:bodyPr/>
                    <a:lstStyle/>
                    <a:p>
                      <a:pPr marL="0" algn="ctr" defTabSz="914034" rtl="0" eaLnBrk="1" fontAlgn="ctr" latinLnBrk="0" hangingPunct="1"/>
                      <a:r>
                        <a:rPr sz="1400" dirty="0">
                          <a:solidFill>
                            <a:schemeClr val="tx1"/>
                          </a:solidFill>
                          <a:latin typeface="Huawei Sans" panose="020C0503030203020204" pitchFamily="34" charset="0"/>
                        </a:rPr>
                        <a:t>R5</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a:solidFill>
                            <a:schemeClr val="tx1"/>
                          </a:solidFill>
                          <a:latin typeface="Huawei Sans" panose="020C0503030203020204" pitchFamily="34" charset="0"/>
                        </a:rPr>
                        <a:t>R3</a:t>
                      </a:r>
                      <a:endParaRPr lang="en-US" sz="1400" kern="1200" dirty="0">
                        <a:solidFill>
                          <a:schemeClr val="tx1"/>
                        </a:solidFill>
                        <a:effectLst/>
                        <a:latin typeface="Huawei Sans" panose="020C0503030203020204" pitchFamily="34" charset="0"/>
                        <a:ea typeface="+mn-ea"/>
                        <a:cs typeface="+mn-cs"/>
                      </a:endParaRPr>
                    </a:p>
                  </a:txBody>
                  <a:tcPr anchor="ctr"/>
                </a:tc>
                <a:tc>
                  <a:txBody>
                    <a:bodyPr/>
                    <a:lstStyle/>
                    <a:p>
                      <a:pPr marL="0" algn="ctr" defTabSz="914034" rtl="0" eaLnBrk="1" fontAlgn="ctr" latinLnBrk="0" hangingPunct="1"/>
                      <a:r>
                        <a:rPr sz="1400">
                          <a:solidFill>
                            <a:schemeClr val="tx1"/>
                          </a:solidFill>
                          <a:latin typeface="Huawei Sans" panose="020C0503030203020204" pitchFamily="34" charset="0"/>
                        </a:rPr>
                        <a:t>15</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32509">
                <a:tc>
                  <a:txBody>
                    <a:bodyPr/>
                    <a:lstStyle/>
                    <a:p>
                      <a:pPr marL="0" algn="ctr" defTabSz="914034" rtl="0" eaLnBrk="1" fontAlgn="ctr" latinLnBrk="0" hangingPunct="1"/>
                      <a:r>
                        <a:rPr sz="1400" dirty="0">
                          <a:solidFill>
                            <a:schemeClr val="tx1"/>
                          </a:solidFill>
                          <a:latin typeface="Huawei Sans" panose="020C0503030203020204" pitchFamily="34" charset="0"/>
                        </a:rPr>
                        <a:t>R6</a:t>
                      </a: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r>
                        <a:rPr sz="1400" dirty="0">
                          <a:solidFill>
                            <a:schemeClr val="tx1"/>
                          </a:solidFill>
                          <a:latin typeface="Huawei Sans" panose="020C0503030203020204" pitchFamily="34" charset="0"/>
                        </a:rPr>
                        <a:t>R3</a:t>
                      </a:r>
                      <a:endParaRPr lang="en-US" sz="1400" kern="1200" dirty="0">
                        <a:solidFill>
                          <a:schemeClr val="tx1"/>
                        </a:solidFill>
                        <a:effectLst/>
                        <a:latin typeface="Huawei Sans" panose="020C0503030203020204" pitchFamily="34" charset="0"/>
                        <a:ea typeface="+mn-ea"/>
                        <a:cs typeface="+mn-cs"/>
                      </a:endParaRPr>
                    </a:p>
                  </a:txBody>
                  <a:tcPr anchor="ctr"/>
                </a:tc>
                <a:tc>
                  <a:txBody>
                    <a:bodyPr/>
                    <a:lstStyle/>
                    <a:p>
                      <a:pPr marL="0" algn="ctr" defTabSz="914034" rtl="0" eaLnBrk="1" fontAlgn="ctr" latinLnBrk="0" hangingPunct="1"/>
                      <a:r>
                        <a:rPr sz="1400">
                          <a:solidFill>
                            <a:schemeClr val="tx1"/>
                          </a:solidFill>
                          <a:latin typeface="Huawei Sans" panose="020C0503030203020204" pitchFamily="34" charset="0"/>
                        </a:rPr>
                        <a:t>25</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18359">
                <a:tc>
                  <a:txBody>
                    <a:bodyPr/>
                    <a:lstStyle/>
                    <a:p>
                      <a:pPr marL="0" algn="ctr" defTabSz="914034" rtl="0" eaLnBrk="1" fontAlgn="ctr" latinLnBrk="0" hangingPunct="1"/>
                      <a:r>
                        <a:rPr sz="1400">
                          <a:solidFill>
                            <a:schemeClr val="tx1"/>
                          </a:solidFill>
                          <a:latin typeface="Huawei Sans" panose="020C0503030203020204" pitchFamily="34" charset="0"/>
                        </a:rPr>
                        <a:t>R7</a:t>
                      </a: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sz="1400" dirty="0">
                          <a:solidFill>
                            <a:schemeClr val="tx1"/>
                          </a:solidFill>
                          <a:latin typeface="Huawei Sans" panose="020C0503030203020204" pitchFamily="34" charset="0"/>
                        </a:rPr>
                        <a:t>R3</a:t>
                      </a:r>
                      <a:endParaRPr lang="en-US" sz="1400" kern="1200" dirty="0">
                        <a:solidFill>
                          <a:schemeClr val="tx1"/>
                        </a:solidFill>
                        <a:effectLst/>
                        <a:latin typeface="Huawei Sans" panose="020C0503030203020204" pitchFamily="34" charset="0"/>
                        <a:ea typeface="+mn-ea"/>
                        <a:cs typeface="+mn-cs"/>
                      </a:endParaRPr>
                    </a:p>
                  </a:txBody>
                  <a:tcPr anchor="ctr">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sz="1400" dirty="0">
                          <a:solidFill>
                            <a:schemeClr val="tx1"/>
                          </a:solidFill>
                          <a:latin typeface="Huawei Sans" panose="020C0503030203020204" pitchFamily="34" charset="0"/>
                        </a:rPr>
                        <a:t>25</a:t>
                      </a:r>
                      <a:endParaRPr lang="zh-CN" altLang="en-US"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7" name="AutoShape 17"/>
          <p:cNvSpPr>
            <a:spLocks noChangeArrowheads="1"/>
          </p:cNvSpPr>
          <p:nvPr/>
        </p:nvSpPr>
        <p:spPr bwMode="auto">
          <a:xfrm>
            <a:off x="1135491" y="4545423"/>
            <a:ext cx="2437575" cy="21544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[R3] display ip routing-table</a:t>
            </a:r>
            <a:endParaRPr lang="zh-CN" altLang="en-US"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82693553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r>
              <a:rPr lang="en-US" smtClean="0"/>
              <a:t>Policy-Based Routing (PBR)</a:t>
            </a:r>
            <a:endParaRPr lang="en-US" altLang="zh-CN" dirty="0">
              <a:sym typeface="Huawei Sans" panose="020C0503030203020204" pitchFamily="34" charset="0"/>
            </a:endParaRPr>
          </a:p>
        </p:txBody>
      </p:sp>
      <p:sp>
        <p:nvSpPr>
          <p:cNvPr id="24580" name="Rectangle 3"/>
          <p:cNvSpPr>
            <a:spLocks noGrp="1" noChangeArrowheads="1"/>
          </p:cNvSpPr>
          <p:nvPr>
            <p:ph type="body" sz="quarter" idx="10"/>
          </p:nvPr>
        </p:nvSpPr>
        <p:spPr/>
        <p:txBody>
          <a:bodyPr/>
          <a:lstStyle/>
          <a:p>
            <a:r>
              <a:rPr lang="en-US" sz="1800" dirty="0" smtClean="0"/>
              <a:t>TE policy-based routing is simple and does not change the routing table. Traffic is forwarded based on the configured policy. If packets do not match PBR rules, they are forwarded in IP forwarding mode; if they match PBR rules, they are forwarded over specific tunnels.</a:t>
            </a:r>
            <a:endParaRPr lang="en-US" altLang="zh-CN" sz="1800" dirty="0">
              <a:sym typeface="Huawei Sans" panose="020C0503030203020204" pitchFamily="34" charset="0"/>
            </a:endParaRPr>
          </a:p>
        </p:txBody>
      </p:sp>
      <p:sp>
        <p:nvSpPr>
          <p:cNvPr id="24581" name="Text Box 4"/>
          <p:cNvSpPr txBox="1">
            <a:spLocks noChangeArrowheads="1"/>
          </p:cNvSpPr>
          <p:nvPr/>
        </p:nvSpPr>
        <p:spPr bwMode="auto">
          <a:xfrm>
            <a:off x="2403476" y="1549401"/>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endParaRPr lang="zh-CN"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03559" y="3373020"/>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08604" y="407610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17690" y="4076104"/>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35476" y="2651142"/>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30371" y="3594420"/>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96844" y="4076104"/>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68481" y="3338801"/>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36683" y="4358463"/>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96844" y="2651142"/>
            <a:ext cx="540000" cy="442800"/>
          </a:xfrm>
          <a:prstGeom prst="rect">
            <a:avLst/>
          </a:prstGeom>
        </p:spPr>
      </p:pic>
      <p:cxnSp>
        <p:nvCxnSpPr>
          <p:cNvPr id="14" name="直接连接符 13"/>
          <p:cNvCxnSpPr>
            <a:stCxn id="8" idx="1"/>
            <a:endCxn id="5" idx="3"/>
          </p:cNvCxnSpPr>
          <p:nvPr/>
        </p:nvCxnSpPr>
        <p:spPr bwMode="auto">
          <a:xfrm flipH="1">
            <a:off x="3243559" y="2872542"/>
            <a:ext cx="1091917" cy="7218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14"/>
          <p:cNvCxnSpPr>
            <a:stCxn id="6" idx="1"/>
            <a:endCxn id="5" idx="3"/>
          </p:cNvCxnSpPr>
          <p:nvPr/>
        </p:nvCxnSpPr>
        <p:spPr bwMode="auto">
          <a:xfrm flipH="1" flipV="1">
            <a:off x="3243559" y="3594420"/>
            <a:ext cx="465045" cy="7030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15"/>
          <p:cNvCxnSpPr>
            <a:stCxn id="11" idx="1"/>
            <a:endCxn id="8" idx="3"/>
          </p:cNvCxnSpPr>
          <p:nvPr/>
        </p:nvCxnSpPr>
        <p:spPr bwMode="auto">
          <a:xfrm flipH="1" flipV="1">
            <a:off x="4875476" y="2872542"/>
            <a:ext cx="1193005" cy="6876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7" name="直接连接符 16"/>
          <p:cNvCxnSpPr>
            <a:stCxn id="7" idx="1"/>
            <a:endCxn id="6" idx="3"/>
          </p:cNvCxnSpPr>
          <p:nvPr/>
        </p:nvCxnSpPr>
        <p:spPr bwMode="auto">
          <a:xfrm flipH="1">
            <a:off x="4248604" y="4297504"/>
            <a:ext cx="76908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 name="直接连接符 17"/>
          <p:cNvCxnSpPr>
            <a:stCxn id="11" idx="1"/>
            <a:endCxn id="7" idx="3"/>
          </p:cNvCxnSpPr>
          <p:nvPr/>
        </p:nvCxnSpPr>
        <p:spPr bwMode="auto">
          <a:xfrm flipH="1">
            <a:off x="5557690" y="3560201"/>
            <a:ext cx="510791" cy="73730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18"/>
          <p:cNvCxnSpPr>
            <a:stCxn id="13" idx="1"/>
            <a:endCxn id="11" idx="3"/>
          </p:cNvCxnSpPr>
          <p:nvPr/>
        </p:nvCxnSpPr>
        <p:spPr bwMode="auto">
          <a:xfrm flipH="1">
            <a:off x="6608481" y="2872542"/>
            <a:ext cx="788363" cy="6876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0" name="直接连接符 19"/>
          <p:cNvCxnSpPr>
            <a:stCxn id="10" idx="1"/>
            <a:endCxn id="11" idx="3"/>
          </p:cNvCxnSpPr>
          <p:nvPr/>
        </p:nvCxnSpPr>
        <p:spPr bwMode="auto">
          <a:xfrm flipH="1" flipV="1">
            <a:off x="6608481" y="3560201"/>
            <a:ext cx="788363" cy="73730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20"/>
          <p:cNvCxnSpPr>
            <a:stCxn id="9" idx="1"/>
            <a:endCxn id="10" idx="3"/>
          </p:cNvCxnSpPr>
          <p:nvPr/>
        </p:nvCxnSpPr>
        <p:spPr bwMode="auto">
          <a:xfrm flipH="1">
            <a:off x="7936844" y="3815820"/>
            <a:ext cx="693527" cy="48168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连接符 21"/>
          <p:cNvCxnSpPr>
            <a:stCxn id="12" idx="1"/>
            <a:endCxn id="10" idx="3"/>
          </p:cNvCxnSpPr>
          <p:nvPr/>
        </p:nvCxnSpPr>
        <p:spPr bwMode="auto">
          <a:xfrm flipH="1" flipV="1">
            <a:off x="7936844" y="4297504"/>
            <a:ext cx="699839" cy="2823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3" name="直接箭头连接符 22"/>
          <p:cNvCxnSpPr>
            <a:cxnSpLocks/>
          </p:cNvCxnSpPr>
          <p:nvPr/>
        </p:nvCxnSpPr>
        <p:spPr bwMode="auto">
          <a:xfrm>
            <a:off x="3466466" y="3632696"/>
            <a:ext cx="3780000" cy="649383"/>
          </a:xfrm>
          <a:prstGeom prst="straightConnector1">
            <a:avLst/>
          </a:prstGeom>
          <a:ln w="381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2762011" y="3093942"/>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5" name="文本框 24"/>
          <p:cNvSpPr txBox="1"/>
          <p:nvPr/>
        </p:nvSpPr>
        <p:spPr>
          <a:xfrm>
            <a:off x="4393928" y="2367565"/>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6" name="文本框 25"/>
          <p:cNvSpPr txBox="1"/>
          <p:nvPr/>
        </p:nvSpPr>
        <p:spPr>
          <a:xfrm>
            <a:off x="3767056" y="4463927"/>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7" name="文本框 26"/>
          <p:cNvSpPr txBox="1"/>
          <p:nvPr/>
        </p:nvSpPr>
        <p:spPr>
          <a:xfrm>
            <a:off x="5081621" y="446954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8" name="文本框 27"/>
          <p:cNvSpPr txBox="1"/>
          <p:nvPr/>
        </p:nvSpPr>
        <p:spPr>
          <a:xfrm>
            <a:off x="6133283" y="304709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9" name="文本框 28"/>
          <p:cNvSpPr txBox="1"/>
          <p:nvPr/>
        </p:nvSpPr>
        <p:spPr>
          <a:xfrm>
            <a:off x="7455296" y="235172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0" name="文本框 29"/>
          <p:cNvSpPr txBox="1"/>
          <p:nvPr/>
        </p:nvSpPr>
        <p:spPr>
          <a:xfrm>
            <a:off x="7460378" y="379379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R7</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1" name="文本框 30"/>
          <p:cNvSpPr txBox="1"/>
          <p:nvPr/>
        </p:nvSpPr>
        <p:spPr>
          <a:xfrm>
            <a:off x="8710805" y="331084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R8</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2" name="文本框 31"/>
          <p:cNvSpPr txBox="1"/>
          <p:nvPr/>
        </p:nvSpPr>
        <p:spPr>
          <a:xfrm>
            <a:off x="8695135" y="4097460"/>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R9</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3" name="文本框 32"/>
          <p:cNvSpPr txBox="1"/>
          <p:nvPr/>
        </p:nvSpPr>
        <p:spPr>
          <a:xfrm>
            <a:off x="4564458" y="3523475"/>
            <a:ext cx="939861" cy="338554"/>
          </a:xfrm>
          <a:prstGeom prst="rect">
            <a:avLst/>
          </a:prstGeom>
          <a:noFill/>
        </p:spPr>
        <p:txBody>
          <a:bodyPr wrap="square" rtlCol="0">
            <a:spAutoFit/>
          </a:bodyPr>
          <a:lstStyle/>
          <a:p>
            <a:r>
              <a:rPr sz="1600">
                <a:solidFill>
                  <a:prstClr val="black"/>
                </a:solidFill>
                <a:latin typeface="Huawei Sans" panose="020C0503030203020204" pitchFamily="34" charset="0"/>
              </a:rPr>
              <a:t>Tunnel1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5" name="文本框 34"/>
          <p:cNvSpPr txBox="1"/>
          <p:nvPr/>
        </p:nvSpPr>
        <p:spPr>
          <a:xfrm>
            <a:off x="7258037" y="4502168"/>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Egress</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6" name="文本框 35"/>
          <p:cNvSpPr txBox="1"/>
          <p:nvPr/>
        </p:nvSpPr>
        <p:spPr>
          <a:xfrm>
            <a:off x="2588207" y="3815820"/>
            <a:ext cx="876263" cy="338554"/>
          </a:xfrm>
          <a:prstGeom prst="rect">
            <a:avLst/>
          </a:prstGeom>
          <a:noFill/>
        </p:spPr>
        <p:txBody>
          <a:bodyPr wrap="square" rtlCol="0">
            <a:spAutoFit/>
          </a:bodyPr>
          <a:lstStyle/>
          <a:p>
            <a:r>
              <a:rPr sz="1600">
                <a:solidFill>
                  <a:prstClr val="black"/>
                </a:solidFill>
                <a:latin typeface="Huawei Sans" panose="020C0503030203020204" pitchFamily="34" charset="0"/>
              </a:rPr>
              <a:t>Ingress</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7" name="AutoShape 17"/>
          <p:cNvSpPr>
            <a:spLocks noChangeArrowheads="1"/>
          </p:cNvSpPr>
          <p:nvPr/>
        </p:nvSpPr>
        <p:spPr bwMode="auto">
          <a:xfrm>
            <a:off x="3252593" y="5227436"/>
            <a:ext cx="5686813" cy="646331"/>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[R1] policy-based-route set_tunnel permit node 1 map-instance 1</a:t>
            </a:r>
          </a:p>
          <a:p>
            <a:r>
              <a:rPr sz="1400">
                <a:solidFill>
                  <a:prstClr val="black"/>
                </a:solidFill>
                <a:latin typeface="Huawei Sans" panose="020C0503030203020204" pitchFamily="34" charset="0"/>
              </a:rPr>
              <a:t>[R1-policy-based-route-set_tunnel-1] if-match acl 3000</a:t>
            </a:r>
          </a:p>
          <a:p>
            <a:r>
              <a:rPr sz="1400">
                <a:solidFill>
                  <a:prstClr val="black"/>
                </a:solidFill>
                <a:latin typeface="Huawei Sans" panose="020C0503030203020204" pitchFamily="34" charset="0"/>
              </a:rPr>
              <a:t>[R1-policy-based-route-set_tunnel-1] apply output-interface Tunnel1</a:t>
            </a:r>
          </a:p>
        </p:txBody>
      </p:sp>
    </p:spTree>
    <p:extLst>
      <p:ext uri="{BB962C8B-B14F-4D97-AF65-F5344CB8AC3E}">
        <p14:creationId xmlns:p14="http://schemas.microsoft.com/office/powerpoint/2010/main" val="244407742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r>
              <a:rPr lang="en-US" smtClean="0"/>
              <a:t>L2/L3VPN over TE</a:t>
            </a:r>
            <a:endParaRPr lang="en-US"/>
          </a:p>
        </p:txBody>
      </p:sp>
      <p:sp>
        <p:nvSpPr>
          <p:cNvPr id="2" name="文本占位符 1"/>
          <p:cNvSpPr>
            <a:spLocks noGrp="1"/>
          </p:cNvSpPr>
          <p:nvPr>
            <p:ph type="body" sz="quarter" idx="10"/>
          </p:nvPr>
        </p:nvSpPr>
        <p:spPr/>
        <p:txBody>
          <a:bodyPr/>
          <a:lstStyle/>
          <a:p>
            <a:r>
              <a:rPr lang="en-US" sz="1600" smtClean="0"/>
              <a:t>In addition to the preceding MPLS TE traffic forwarding modes, tunnel recursion can be configured to divert service traffic to TE tunnels for forwarding in L2/L3VPN over TE scenarios.</a:t>
            </a:r>
            <a:endParaRPr lang="en-US" altLang="zh-CN" sz="1600" smtClean="0"/>
          </a:p>
          <a:p>
            <a:r>
              <a:rPr lang="en-US" sz="1600" smtClean="0"/>
              <a:t>As shown in the figure, CE1 and CE2 belong to the same L3VPN and access the backbone network through PE1 and PE2, respectively. A TE tunnel is set up between PE1 and PE2. It is required that a tunnel policy be configured to divert traffic from CE1 to CE2 to the TE tunnel when the traffic reaches PE1.</a:t>
            </a:r>
            <a:endParaRPr lang="en-US" altLang="zh-CN" sz="1600" dirty="0"/>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2481" y="3975255"/>
            <a:ext cx="540000" cy="442800"/>
          </a:xfrm>
          <a:prstGeom prst="rect">
            <a:avLst/>
          </a:prstGeom>
        </p:spPr>
      </p:pic>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01409" y="3975255"/>
            <a:ext cx="540000" cy="442800"/>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2481" y="5140576"/>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70337" y="3975255"/>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70337" y="5140576"/>
            <a:ext cx="540000" cy="442800"/>
          </a:xfrm>
          <a:prstGeom prst="rect">
            <a:avLst/>
          </a:prstGeom>
        </p:spPr>
      </p:pic>
      <p:cxnSp>
        <p:nvCxnSpPr>
          <p:cNvPr id="43" name="直接连接符 42"/>
          <p:cNvCxnSpPr>
            <a:stCxn id="39" idx="1"/>
            <a:endCxn id="38" idx="3"/>
          </p:cNvCxnSpPr>
          <p:nvPr/>
        </p:nvCxnSpPr>
        <p:spPr bwMode="auto">
          <a:xfrm flipH="1">
            <a:off x="1472481" y="4196655"/>
            <a:ext cx="122892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6" name="直接连接符 45"/>
          <p:cNvCxnSpPr>
            <a:stCxn id="41" idx="1"/>
            <a:endCxn id="39" idx="3"/>
          </p:cNvCxnSpPr>
          <p:nvPr/>
        </p:nvCxnSpPr>
        <p:spPr bwMode="auto">
          <a:xfrm flipH="1">
            <a:off x="3241409" y="4196655"/>
            <a:ext cx="122892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9" name="直接连接符 48"/>
          <p:cNvCxnSpPr>
            <a:stCxn id="40" idx="0"/>
            <a:endCxn id="38" idx="2"/>
          </p:cNvCxnSpPr>
          <p:nvPr/>
        </p:nvCxnSpPr>
        <p:spPr bwMode="auto">
          <a:xfrm flipV="1">
            <a:off x="1202481" y="4418055"/>
            <a:ext cx="0" cy="72252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2" name="直接连接符 51"/>
          <p:cNvCxnSpPr>
            <a:stCxn id="42" idx="0"/>
            <a:endCxn id="41" idx="2"/>
          </p:cNvCxnSpPr>
          <p:nvPr/>
        </p:nvCxnSpPr>
        <p:spPr bwMode="auto">
          <a:xfrm flipV="1">
            <a:off x="4740337" y="4418055"/>
            <a:ext cx="0" cy="722521"/>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55" name="文本框 54"/>
          <p:cNvSpPr txBox="1"/>
          <p:nvPr/>
        </p:nvSpPr>
        <p:spPr>
          <a:xfrm>
            <a:off x="944864" y="3677004"/>
            <a:ext cx="527617" cy="338554"/>
          </a:xfrm>
          <a:prstGeom prst="rect">
            <a:avLst/>
          </a:prstGeom>
          <a:noFill/>
        </p:spPr>
        <p:txBody>
          <a:bodyPr wrap="square" rtlCol="0">
            <a:spAutoFit/>
          </a:bodyPr>
          <a:lstStyle/>
          <a:p>
            <a:r>
              <a:rPr sz="1600">
                <a:solidFill>
                  <a:prstClr val="black"/>
                </a:solidFill>
                <a:latin typeface="Huawei Sans" panose="020C0503030203020204" pitchFamily="34" charset="0"/>
              </a:rPr>
              <a:t>PE1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6" name="文本框 55"/>
          <p:cNvSpPr txBox="1"/>
          <p:nvPr/>
        </p:nvSpPr>
        <p:spPr>
          <a:xfrm>
            <a:off x="4520821" y="3677004"/>
            <a:ext cx="527617" cy="338554"/>
          </a:xfrm>
          <a:prstGeom prst="rect">
            <a:avLst/>
          </a:prstGeom>
          <a:noFill/>
        </p:spPr>
        <p:txBody>
          <a:bodyPr wrap="square" rtlCol="0">
            <a:spAutoFit/>
          </a:bodyPr>
          <a:lstStyle/>
          <a:p>
            <a:r>
              <a:rPr sz="1600">
                <a:solidFill>
                  <a:prstClr val="black"/>
                </a:solidFill>
                <a:latin typeface="Huawei Sans" panose="020C0503030203020204" pitchFamily="34" charset="0"/>
              </a:rPr>
              <a:t>PE2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7" name="文本框 56"/>
          <p:cNvSpPr txBox="1"/>
          <p:nvPr/>
        </p:nvSpPr>
        <p:spPr>
          <a:xfrm>
            <a:off x="932481" y="5567254"/>
            <a:ext cx="666945" cy="338554"/>
          </a:xfrm>
          <a:prstGeom prst="rect">
            <a:avLst/>
          </a:prstGeom>
          <a:noFill/>
        </p:spPr>
        <p:txBody>
          <a:bodyPr wrap="square" rtlCol="0">
            <a:spAutoFit/>
          </a:bodyPr>
          <a:lstStyle/>
          <a:p>
            <a:r>
              <a:rPr sz="1600">
                <a:solidFill>
                  <a:prstClr val="black"/>
                </a:solidFill>
                <a:latin typeface="Huawei Sans" panose="020C0503030203020204" pitchFamily="34" charset="0"/>
              </a:rPr>
              <a:t>CE1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8" name="文本框 57"/>
          <p:cNvSpPr txBox="1"/>
          <p:nvPr/>
        </p:nvSpPr>
        <p:spPr>
          <a:xfrm>
            <a:off x="4470337" y="5572998"/>
            <a:ext cx="666945" cy="338554"/>
          </a:xfrm>
          <a:prstGeom prst="rect">
            <a:avLst/>
          </a:prstGeom>
          <a:noFill/>
        </p:spPr>
        <p:txBody>
          <a:bodyPr wrap="square" rtlCol="0">
            <a:spAutoFit/>
          </a:bodyPr>
          <a:lstStyle/>
          <a:p>
            <a:r>
              <a:rPr sz="1600">
                <a:solidFill>
                  <a:prstClr val="black"/>
                </a:solidFill>
                <a:latin typeface="Huawei Sans" panose="020C0503030203020204" pitchFamily="34" charset="0"/>
              </a:rPr>
              <a:t>CE2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9" name="文本框 58"/>
          <p:cNvSpPr txBox="1"/>
          <p:nvPr/>
        </p:nvSpPr>
        <p:spPr>
          <a:xfrm>
            <a:off x="2775162" y="3668091"/>
            <a:ext cx="527617" cy="338554"/>
          </a:xfrm>
          <a:prstGeom prst="rect">
            <a:avLst/>
          </a:prstGeom>
          <a:noFill/>
        </p:spPr>
        <p:txBody>
          <a:bodyPr wrap="square" rtlCol="0">
            <a:spAutoFit/>
          </a:bodyPr>
          <a:lstStyle/>
          <a:p>
            <a:r>
              <a:rPr sz="1600">
                <a:solidFill>
                  <a:prstClr val="black"/>
                </a:solidFill>
                <a:latin typeface="Huawei Sans" panose="020C0503030203020204" pitchFamily="34" charset="0"/>
              </a:rPr>
              <a:t>P1</a:t>
            </a:r>
            <a:endParaRPr lang="zh-CN" altLang="en-US" sz="1600" dirty="0">
              <a:solidFill>
                <a:prstClr val="black"/>
              </a:solidFill>
              <a:latin typeface="Huawei Sans" panose="020C0503030203020204" pitchFamily="34" charset="0"/>
              <a:sym typeface="Huawei Sans" panose="020C0503030203020204" pitchFamily="34" charset="0"/>
            </a:endParaRPr>
          </a:p>
        </p:txBody>
      </p:sp>
      <p:cxnSp>
        <p:nvCxnSpPr>
          <p:cNvPr id="60" name="直接箭头连接符 59"/>
          <p:cNvCxnSpPr>
            <a:cxnSpLocks/>
          </p:cNvCxnSpPr>
          <p:nvPr/>
        </p:nvCxnSpPr>
        <p:spPr bwMode="auto">
          <a:xfrm>
            <a:off x="1167045" y="3588836"/>
            <a:ext cx="3843292" cy="0"/>
          </a:xfrm>
          <a:prstGeom prst="straightConnector1">
            <a:avLst/>
          </a:prstGeom>
          <a:ln w="381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2501478" y="3250282"/>
            <a:ext cx="939861" cy="338554"/>
          </a:xfrm>
          <a:prstGeom prst="rect">
            <a:avLst/>
          </a:prstGeom>
          <a:noFill/>
        </p:spPr>
        <p:txBody>
          <a:bodyPr wrap="square" rtlCol="0">
            <a:spAutoFit/>
          </a:bodyPr>
          <a:lstStyle/>
          <a:p>
            <a:r>
              <a:rPr sz="1600">
                <a:solidFill>
                  <a:prstClr val="black"/>
                </a:solidFill>
                <a:latin typeface="Huawei Sans" panose="020C0503030203020204" pitchFamily="34" charset="0"/>
              </a:rPr>
              <a:t>Tunnel1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63" name="文本框 62"/>
          <p:cNvSpPr txBox="1"/>
          <p:nvPr/>
        </p:nvSpPr>
        <p:spPr>
          <a:xfrm>
            <a:off x="462550" y="4399482"/>
            <a:ext cx="939861" cy="307777"/>
          </a:xfrm>
          <a:prstGeom prst="rect">
            <a:avLst/>
          </a:prstGeom>
          <a:noFill/>
        </p:spPr>
        <p:txBody>
          <a:bodyPr wrap="square" rtlCol="0">
            <a:spAutoFit/>
          </a:bodyPr>
          <a:lstStyle/>
          <a:p>
            <a:r>
              <a:rPr sz="1400" dirty="0">
                <a:solidFill>
                  <a:srgbClr val="C7000B"/>
                </a:solidFill>
                <a:latin typeface="Huawei Sans" panose="020C0503030203020204" pitchFamily="34" charset="0"/>
              </a:rPr>
              <a:t>G1/0/0</a:t>
            </a:r>
            <a:endParaRPr lang="zh-CN" altLang="en-US" sz="1400" dirty="0">
              <a:solidFill>
                <a:srgbClr val="C7000B"/>
              </a:solidFill>
              <a:latin typeface="Huawei Sans" panose="020C0503030203020204" pitchFamily="34" charset="0"/>
              <a:sym typeface="Huawei Sans" panose="020C0503030203020204" pitchFamily="34" charset="0"/>
            </a:endParaRPr>
          </a:p>
        </p:txBody>
      </p:sp>
      <p:sp>
        <p:nvSpPr>
          <p:cNvPr id="64" name="AutoShape 17"/>
          <p:cNvSpPr>
            <a:spLocks noChangeArrowheads="1"/>
          </p:cNvSpPr>
          <p:nvPr/>
        </p:nvSpPr>
        <p:spPr bwMode="auto">
          <a:xfrm>
            <a:off x="5560959" y="3636497"/>
            <a:ext cx="6184777" cy="430887"/>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dirty="0">
                <a:solidFill>
                  <a:prstClr val="black"/>
                </a:solidFill>
                <a:latin typeface="Huawei Sans" panose="020C0503030203020204" pitchFamily="34" charset="0"/>
              </a:rPr>
              <a:t>[PE1] tunnel-policy policy1</a:t>
            </a:r>
            <a:endParaRPr lang="zh-CN"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[PE1-tunnel-policy-policy1] tunnel select-</a:t>
            </a:r>
            <a:r>
              <a:rPr sz="1400" dirty="0" err="1">
                <a:solidFill>
                  <a:prstClr val="black"/>
                </a:solidFill>
                <a:latin typeface="Huawei Sans" panose="020C0503030203020204" pitchFamily="34" charset="0"/>
              </a:rPr>
              <a:t>seq</a:t>
            </a:r>
            <a:r>
              <a:rPr sz="1400" dirty="0">
                <a:solidFill>
                  <a:prstClr val="black"/>
                </a:solidFill>
                <a:latin typeface="Huawei Sans" panose="020C0503030203020204" pitchFamily="34" charset="0"/>
              </a:rPr>
              <a:t> </a:t>
            </a:r>
            <a:r>
              <a:rPr sz="1400" dirty="0" err="1">
                <a:solidFill>
                  <a:prstClr val="black"/>
                </a:solidFill>
                <a:latin typeface="Huawei Sans" panose="020C0503030203020204" pitchFamily="34" charset="0"/>
              </a:rPr>
              <a:t>cr-lsp</a:t>
            </a:r>
            <a:r>
              <a:rPr sz="1400" dirty="0">
                <a:solidFill>
                  <a:prstClr val="black"/>
                </a:solidFill>
                <a:latin typeface="Huawei Sans" panose="020C0503030203020204" pitchFamily="34" charset="0"/>
              </a:rPr>
              <a:t> load-balance-number 1</a:t>
            </a:r>
            <a:endParaRPr lang="zh-CN" altLang="zh-CN" sz="1400" dirty="0">
              <a:solidFill>
                <a:prstClr val="black"/>
              </a:solidFill>
              <a:latin typeface="Huawei Sans" panose="020C0503030203020204" pitchFamily="34" charset="0"/>
            </a:endParaRPr>
          </a:p>
        </p:txBody>
      </p:sp>
      <p:sp>
        <p:nvSpPr>
          <p:cNvPr id="66" name="文本框 65"/>
          <p:cNvSpPr txBox="1"/>
          <p:nvPr/>
        </p:nvSpPr>
        <p:spPr>
          <a:xfrm>
            <a:off x="5560959" y="3131225"/>
            <a:ext cx="6188129" cy="461665"/>
          </a:xfrm>
          <a:prstGeom prst="rect">
            <a:avLst/>
          </a:prstGeom>
          <a:noFill/>
        </p:spPr>
        <p:txBody>
          <a:bodyPr wrap="square" rtlCol="0">
            <a:spAutoFit/>
          </a:bodyPr>
          <a:lstStyle/>
          <a:p>
            <a:r>
              <a:rPr sz="1200" dirty="0">
                <a:solidFill>
                  <a:prstClr val="black"/>
                </a:solidFill>
                <a:latin typeface="Huawei Sans" panose="020C0503030203020204" pitchFamily="34" charset="0"/>
              </a:rPr>
              <a:t>Configure a tunnel policy named </a:t>
            </a:r>
            <a:r>
              <a:rPr sz="1200" b="1" dirty="0">
                <a:solidFill>
                  <a:prstClr val="black"/>
                </a:solidFill>
                <a:latin typeface="Huawei Sans" panose="020C0503030203020204" pitchFamily="34" charset="0"/>
              </a:rPr>
              <a:t>policy1</a:t>
            </a:r>
            <a:r>
              <a:rPr sz="1200" dirty="0">
                <a:solidFill>
                  <a:prstClr val="black"/>
                </a:solidFill>
                <a:latin typeface="Huawei Sans" panose="020C0503030203020204" pitchFamily="34" charset="0"/>
              </a:rPr>
              <a:t> to select CR-LSPs for traffic forwarding, and set the number of tunnels participating in load balancing to 1:</a:t>
            </a:r>
            <a:endParaRPr lang="zh-CN" altLang="en-US" sz="1200" dirty="0">
              <a:solidFill>
                <a:prstClr val="black"/>
              </a:solidFill>
              <a:latin typeface="Huawei Sans" panose="020C0503030203020204" pitchFamily="34" charset="0"/>
              <a:sym typeface="Huawei Sans" panose="020C0503030203020204" pitchFamily="34" charset="0"/>
            </a:endParaRPr>
          </a:p>
        </p:txBody>
      </p:sp>
      <p:sp>
        <p:nvSpPr>
          <p:cNvPr id="67" name="文本框 66"/>
          <p:cNvSpPr txBox="1"/>
          <p:nvPr/>
        </p:nvSpPr>
        <p:spPr>
          <a:xfrm>
            <a:off x="5563262" y="4230021"/>
            <a:ext cx="6549398" cy="276999"/>
          </a:xfrm>
          <a:prstGeom prst="rect">
            <a:avLst/>
          </a:prstGeom>
          <a:noFill/>
        </p:spPr>
        <p:txBody>
          <a:bodyPr wrap="square" rtlCol="0">
            <a:spAutoFit/>
          </a:bodyPr>
          <a:lstStyle/>
          <a:p>
            <a:r>
              <a:rPr sz="1200">
                <a:solidFill>
                  <a:prstClr val="black"/>
                </a:solidFill>
                <a:latin typeface="Huawei Sans" panose="020C0503030203020204" pitchFamily="34" charset="0"/>
              </a:rPr>
              <a:t>Configure L3VPN access on PE1 and apply the tunnel policy:</a:t>
            </a:r>
            <a:endParaRPr lang="zh-CN" altLang="en-US" sz="1200" dirty="0">
              <a:solidFill>
                <a:prstClr val="black"/>
              </a:solidFill>
              <a:latin typeface="Huawei Sans" panose="020C0503030203020204" pitchFamily="34" charset="0"/>
              <a:sym typeface="Huawei Sans" panose="020C0503030203020204" pitchFamily="34" charset="0"/>
            </a:endParaRPr>
          </a:p>
        </p:txBody>
      </p:sp>
      <p:sp>
        <p:nvSpPr>
          <p:cNvPr id="68" name="AutoShape 17"/>
          <p:cNvSpPr>
            <a:spLocks noChangeArrowheads="1"/>
          </p:cNvSpPr>
          <p:nvPr/>
        </p:nvSpPr>
        <p:spPr bwMode="auto">
          <a:xfrm>
            <a:off x="5564310" y="4513597"/>
            <a:ext cx="4232833" cy="646331"/>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dirty="0">
                <a:solidFill>
                  <a:prstClr val="black"/>
                </a:solidFill>
                <a:latin typeface="Huawei Sans" panose="020C0503030203020204" pitchFamily="34" charset="0"/>
              </a:rPr>
              <a:t>[PE1] </a:t>
            </a:r>
            <a:r>
              <a:rPr sz="1400" dirty="0" err="1">
                <a:solidFill>
                  <a:prstClr val="black"/>
                </a:solidFill>
                <a:latin typeface="Huawei Sans" panose="020C0503030203020204" pitchFamily="34" charset="0"/>
              </a:rPr>
              <a:t>ip</a:t>
            </a:r>
            <a:r>
              <a:rPr sz="1400" dirty="0">
                <a:solidFill>
                  <a:prstClr val="black"/>
                </a:solidFill>
                <a:latin typeface="Huawei Sans" panose="020C0503030203020204" pitchFamily="34" charset="0"/>
              </a:rPr>
              <a:t> </a:t>
            </a:r>
            <a:r>
              <a:rPr sz="1400" dirty="0" err="1">
                <a:solidFill>
                  <a:prstClr val="black"/>
                </a:solidFill>
                <a:latin typeface="Huawei Sans" panose="020C0503030203020204" pitchFamily="34" charset="0"/>
              </a:rPr>
              <a:t>vpn</a:t>
            </a:r>
            <a:r>
              <a:rPr sz="1400" dirty="0">
                <a:solidFill>
                  <a:prstClr val="black"/>
                </a:solidFill>
                <a:latin typeface="Huawei Sans" panose="020C0503030203020204" pitchFamily="34" charset="0"/>
              </a:rPr>
              <a:t>-instance vpn1</a:t>
            </a:r>
            <a:endParaRPr lang="zh-CN"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[PE1-vpn-instance-vpn1] ipv4-family</a:t>
            </a:r>
          </a:p>
          <a:p>
            <a:r>
              <a:rPr sz="1400" dirty="0">
                <a:solidFill>
                  <a:prstClr val="black"/>
                </a:solidFill>
                <a:latin typeface="Huawei Sans" panose="020C0503030203020204" pitchFamily="34" charset="0"/>
              </a:rPr>
              <a:t>[PE1-vpn-instance-vpn1-af-ipv4] </a:t>
            </a:r>
            <a:r>
              <a:rPr sz="1400" dirty="0" err="1">
                <a:solidFill>
                  <a:prstClr val="black"/>
                </a:solidFill>
                <a:latin typeface="Huawei Sans" panose="020C0503030203020204" pitchFamily="34" charset="0"/>
              </a:rPr>
              <a:t>tnl</a:t>
            </a:r>
            <a:r>
              <a:rPr sz="1400" dirty="0">
                <a:solidFill>
                  <a:prstClr val="black"/>
                </a:solidFill>
                <a:latin typeface="Huawei Sans" panose="020C0503030203020204" pitchFamily="34" charset="0"/>
              </a:rPr>
              <a:t>-policy policy1</a:t>
            </a:r>
            <a:endParaRPr lang="zh-CN" altLang="zh-CN" sz="1400" dirty="0">
              <a:solidFill>
                <a:prstClr val="black"/>
              </a:solidFill>
              <a:latin typeface="Huawei Sans" panose="020C0503030203020204" pitchFamily="34" charset="0"/>
            </a:endParaRPr>
          </a:p>
        </p:txBody>
      </p:sp>
      <p:sp>
        <p:nvSpPr>
          <p:cNvPr id="70" name="AutoShape 17"/>
          <p:cNvSpPr>
            <a:spLocks noChangeArrowheads="1"/>
          </p:cNvSpPr>
          <p:nvPr/>
        </p:nvSpPr>
        <p:spPr bwMode="auto">
          <a:xfrm>
            <a:off x="5580473" y="5328297"/>
            <a:ext cx="4770643" cy="430887"/>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dirty="0">
                <a:solidFill>
                  <a:prstClr val="black"/>
                </a:solidFill>
                <a:latin typeface="Huawei Sans" panose="020C0503030203020204" pitchFamily="34" charset="0"/>
              </a:rPr>
              <a:t>[PE1] interface </a:t>
            </a:r>
            <a:r>
              <a:rPr sz="1400" dirty="0" err="1">
                <a:solidFill>
                  <a:prstClr val="black"/>
                </a:solidFill>
                <a:latin typeface="Huawei Sans" panose="020C0503030203020204" pitchFamily="34" charset="0"/>
              </a:rPr>
              <a:t>gigabitethernet</a:t>
            </a:r>
            <a:r>
              <a:rPr sz="1400" dirty="0">
                <a:solidFill>
                  <a:prstClr val="black"/>
                </a:solidFill>
                <a:latin typeface="Huawei Sans" panose="020C0503030203020204" pitchFamily="34" charset="0"/>
              </a:rPr>
              <a:t> 2/0/0</a:t>
            </a:r>
            <a:endParaRPr lang="zh-CN"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[PE1-GigabitEthernet2/0/0] </a:t>
            </a:r>
            <a:r>
              <a:rPr sz="1400" dirty="0" err="1">
                <a:solidFill>
                  <a:prstClr val="black"/>
                </a:solidFill>
                <a:latin typeface="Huawei Sans" panose="020C0503030203020204" pitchFamily="34" charset="0"/>
              </a:rPr>
              <a:t>ip</a:t>
            </a:r>
            <a:r>
              <a:rPr sz="1400" dirty="0">
                <a:solidFill>
                  <a:prstClr val="black"/>
                </a:solidFill>
                <a:latin typeface="Huawei Sans" panose="020C0503030203020204" pitchFamily="34" charset="0"/>
              </a:rPr>
              <a:t> binding </a:t>
            </a:r>
            <a:r>
              <a:rPr sz="1400" dirty="0" err="1">
                <a:solidFill>
                  <a:prstClr val="black"/>
                </a:solidFill>
                <a:latin typeface="Huawei Sans" panose="020C0503030203020204" pitchFamily="34" charset="0"/>
              </a:rPr>
              <a:t>vpn</a:t>
            </a:r>
            <a:r>
              <a:rPr sz="1400" dirty="0">
                <a:solidFill>
                  <a:prstClr val="black"/>
                </a:solidFill>
                <a:latin typeface="Huawei Sans" panose="020C0503030203020204" pitchFamily="34" charset="0"/>
              </a:rPr>
              <a:t>-instance vpn1</a:t>
            </a:r>
            <a:endParaRPr lang="zh-CN" altLang="zh-CN"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30883042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sz="2200" dirty="0" smtClean="0">
                <a:solidFill>
                  <a:schemeClr val="bg1">
                    <a:lumMod val="50000"/>
                  </a:schemeClr>
                </a:solidFill>
                <a:latin typeface="Huawei Sans" panose="020C0503030203020204" pitchFamily="34" charset="0"/>
              </a:rPr>
              <a:t>Overview of MPLS TE</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sz="2200" dirty="0">
                <a:solidFill>
                  <a:schemeClr val="bg1">
                    <a:lumMod val="50000"/>
                  </a:schemeClr>
                </a:solidFill>
                <a:latin typeface="Huawei Sans" panose="020C0503030203020204" pitchFamily="34" charset="0"/>
              </a:rPr>
              <a:t>MPLS TE </a:t>
            </a:r>
            <a:r>
              <a:rPr lang="en-US" sz="2200" dirty="0" smtClean="0">
                <a:solidFill>
                  <a:schemeClr val="bg1">
                    <a:lumMod val="50000"/>
                  </a:schemeClr>
                </a:solidFill>
                <a:latin typeface="Huawei Sans" panose="020C0503030203020204" pitchFamily="34" charset="0"/>
              </a:rPr>
              <a:t>Fundamentals</a:t>
            </a:r>
            <a:endParaRPr lang="en-US" altLang="zh-CN" sz="2200" dirty="0">
              <a:solidFill>
                <a:schemeClr val="bg1">
                  <a:lumMod val="50000"/>
                </a:schemeClr>
              </a:solidFill>
              <a:latin typeface="Huawei Sans" panose="020C0503030203020204" pitchFamily="34" charset="0"/>
              <a:sym typeface="Huawei Sans" panose="020C0503030203020204" pitchFamily="34" charset="0"/>
            </a:endParaRPr>
          </a:p>
          <a:p>
            <a:r>
              <a:rPr lang="en-US" sz="2200" b="1" dirty="0" smtClean="0">
                <a:latin typeface="Huawei Sans" panose="020C0503030203020204" pitchFamily="34" charset="0"/>
              </a:rPr>
              <a:t>MPLS TE Reliability</a:t>
            </a:r>
          </a:p>
          <a:p>
            <a:pPr lvl="1">
              <a:buSzPct val="60000"/>
              <a:buFont typeface="Wingdings" panose="05000000000000000000" pitchFamily="2" charset="2"/>
              <a:buChar char="n"/>
            </a:pPr>
            <a:r>
              <a:rPr lang="en-US" altLang="zh-CN" dirty="0">
                <a:latin typeface="Huawei Sans" panose="020C0503030203020204" pitchFamily="34" charset="0"/>
              </a:rPr>
              <a:t>Path Protection</a:t>
            </a:r>
            <a:endParaRPr lang="en-US" altLang="zh-CN" dirty="0">
              <a:latin typeface="Huawei Sans" panose="020C0503030203020204" pitchFamily="34" charset="0"/>
              <a:sym typeface="Huawei Sans" panose="020C0503030203020204" pitchFamily="34" charset="0"/>
            </a:endParaRPr>
          </a:p>
          <a:p>
            <a:pPr lvl="1"/>
            <a:r>
              <a:rPr lang="en-US" altLang="zh-CN" sz="2000" dirty="0">
                <a:solidFill>
                  <a:schemeClr val="bg1">
                    <a:lumMod val="50000"/>
                  </a:schemeClr>
                </a:solidFill>
                <a:latin typeface="Huawei Sans" panose="020C0503030203020204" pitchFamily="34" charset="0"/>
              </a:rPr>
              <a:t>Local Protection (FRR)</a:t>
            </a:r>
            <a:endParaRPr lang="en-US" altLang="zh-CN" sz="2000" dirty="0">
              <a:solidFill>
                <a:schemeClr val="bg1">
                  <a:lumMod val="50000"/>
                </a:schemeClr>
              </a:solidFill>
              <a:latin typeface="Huawei Sans" panose="020C0503030203020204" pitchFamily="34" charset="0"/>
              <a:sym typeface="Huawei Sans" panose="020C0503030203020204" pitchFamily="34" charset="0"/>
            </a:endParaRPr>
          </a:p>
          <a:p>
            <a:pPr lvl="1"/>
            <a:r>
              <a:rPr lang="en-US" altLang="zh-CN" sz="2000" dirty="0">
                <a:solidFill>
                  <a:schemeClr val="bg1">
                    <a:lumMod val="50000"/>
                  </a:schemeClr>
                </a:solidFill>
                <a:latin typeface="Huawei Sans" panose="020C0503030203020204" pitchFamily="34" charset="0"/>
              </a:rPr>
              <a:t>MPLS TE Tunnel Protection Group</a:t>
            </a:r>
            <a:endParaRPr lang="en-US" altLang="zh-CN" sz="2000" dirty="0">
              <a:solidFill>
                <a:schemeClr val="bg1">
                  <a:lumMod val="50000"/>
                </a:schemeClr>
              </a:solidFill>
              <a:latin typeface="Huawei Sans" panose="020C0503030203020204" pitchFamily="34" charset="0"/>
              <a:sym typeface="Huawei Sans" panose="020C0503030203020204" pitchFamily="34" charset="0"/>
            </a:endParaRPr>
          </a:p>
          <a:p>
            <a:pPr lvl="1"/>
            <a:r>
              <a:rPr lang="en-US" altLang="zh-CN" sz="2000" dirty="0">
                <a:solidFill>
                  <a:schemeClr val="bg1">
                    <a:lumMod val="50000"/>
                  </a:schemeClr>
                </a:solidFill>
                <a:latin typeface="Huawei Sans" panose="020C0503030203020204" pitchFamily="34" charset="0"/>
              </a:rPr>
              <a:t>Fault Detection</a:t>
            </a:r>
            <a:endParaRPr lang="en-US" altLang="zh-CN" sz="2000" dirty="0">
              <a:solidFill>
                <a:schemeClr val="bg1">
                  <a:lumMod val="50000"/>
                </a:schemeClr>
              </a:solidFill>
              <a:latin typeface="Huawei Sans" panose="020C0503030203020204" pitchFamily="34" charset="0"/>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Advanced MPLS TE Features</a:t>
            </a:r>
            <a:endParaRPr lang="en-US" sz="22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96133673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Path Protection Overview</a:t>
            </a:r>
            <a:endParaRPr lang="en-US"/>
          </a:p>
        </p:txBody>
      </p:sp>
      <p:sp>
        <p:nvSpPr>
          <p:cNvPr id="13316" name="Rectangle 3"/>
          <p:cNvSpPr>
            <a:spLocks noGrp="1" noChangeArrowheads="1"/>
          </p:cNvSpPr>
          <p:nvPr>
            <p:ph type="body" sz="quarter" idx="10"/>
          </p:nvPr>
        </p:nvSpPr>
        <p:spPr/>
        <p:txBody>
          <a:bodyPr/>
          <a:lstStyle/>
          <a:p>
            <a:r>
              <a:rPr lang="en-US" sz="1600" smtClean="0"/>
              <a:t>Path protection is also called E2E protection. A backup CR-LSP is set up to protect traffic on the primary CR-LSP.</a:t>
            </a:r>
          </a:p>
          <a:p>
            <a:r>
              <a:rPr lang="en-US" sz="1600" smtClean="0"/>
              <a:t>Path protection establishes multiple CR-LSPs between the ingress and egress of a tunnel, with each CR-LSP traversing a different path.</a:t>
            </a:r>
          </a:p>
          <a:p>
            <a:r>
              <a:rPr lang="en-US" sz="1600" smtClean="0"/>
              <a:t>If the ingress detects that the primary CR-LSP is unavailable, the ingress switches traffic to a backup CR-LSP. After the primary CR-LSP recovers, traffic is switched back.</a:t>
            </a:r>
            <a:endParaRPr lang="en-US" altLang="zh-CN" sz="1600" smtClean="0">
              <a:sym typeface="Huawei Sans" panose="020C0503030203020204" pitchFamily="34" charset="0"/>
            </a:endParaRPr>
          </a:p>
          <a:p>
            <a:r>
              <a:rPr lang="en-US" sz="1600" smtClean="0"/>
              <a:t>CR-LSP backup is performed in either of the following modes:</a:t>
            </a:r>
            <a:endParaRPr lang="en-US" altLang="zh-CN" sz="1600" smtClean="0">
              <a:sym typeface="Huawei Sans" panose="020C0503030203020204" pitchFamily="34" charset="0"/>
            </a:endParaRPr>
          </a:p>
          <a:p>
            <a:pPr lvl="1"/>
            <a:r>
              <a:rPr lang="en-US" sz="1400" smtClean="0"/>
              <a:t>Hot standby</a:t>
            </a:r>
            <a:endParaRPr lang="en-US" altLang="zh-CN" sz="1400" smtClean="0"/>
          </a:p>
          <a:p>
            <a:pPr lvl="1"/>
            <a:r>
              <a:rPr lang="en-US" sz="1400" smtClean="0"/>
              <a:t>Ordinary backup</a:t>
            </a:r>
            <a:endParaRPr lang="en-US" altLang="zh-CN" sz="1400" smtClean="0"/>
          </a:p>
          <a:p>
            <a:pPr lvl="0"/>
            <a:r>
              <a:rPr lang="en-US" sz="1600" smtClean="0"/>
              <a:t>Hot standby can be used together with fault detection technology (BFD) to switch traffic to the backup path within 50 ms. In ordinary backup mode, the switchover time depends on the number of affected tunnels when a fault occurs.</a:t>
            </a:r>
          </a:p>
          <a:p>
            <a:pPr lvl="1"/>
            <a:endParaRPr lang="en-US" altLang="zh-CN" sz="1400" dirty="0"/>
          </a:p>
        </p:txBody>
      </p:sp>
    </p:spTree>
    <p:extLst>
      <p:ext uri="{BB962C8B-B14F-4D97-AF65-F5344CB8AC3E}">
        <p14:creationId xmlns:p14="http://schemas.microsoft.com/office/powerpoint/2010/main" val="19832877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dirty="0" smtClean="0"/>
              <a:t>Why </a:t>
            </a:r>
            <a:r>
              <a:rPr lang="en-US" dirty="0"/>
              <a:t>I</a:t>
            </a:r>
            <a:r>
              <a:rPr lang="en-US" dirty="0" smtClean="0"/>
              <a:t>s Traffic Engineering Used?</a:t>
            </a:r>
            <a:endParaRPr lang="en-US" altLang="zh-CN" dirty="0">
              <a:sym typeface="Huawei Sans" panose="020C0503030203020204" pitchFamily="34" charset="0"/>
            </a:endParaRPr>
          </a:p>
        </p:txBody>
      </p:sp>
      <p:sp>
        <p:nvSpPr>
          <p:cNvPr id="46" name="圆角矩形 75"/>
          <p:cNvSpPr/>
          <p:nvPr/>
        </p:nvSpPr>
        <p:spPr>
          <a:xfrm>
            <a:off x="537249" y="1374184"/>
            <a:ext cx="5552152" cy="396000"/>
          </a:xfrm>
          <a:prstGeom prst="roundRect">
            <a:avLst>
              <a:gd name="adj" fmla="val 10604"/>
            </a:avLst>
          </a:prstGeom>
          <a:solidFill>
            <a:srgbClr val="56C4D2"/>
          </a:solidFill>
          <a:ln>
            <a:solidFill>
              <a:srgbClr val="30B5C5"/>
            </a:solidFill>
          </a:ln>
        </p:spPr>
        <p:txBody>
          <a:bodyPr wrap="square" lIns="0" tIns="0" rIns="0" bIns="0" rtlCol="0" anchor="ctr">
            <a:noAutofit/>
          </a:bodyPr>
          <a:lstStyle/>
          <a:p>
            <a:pPr algn="ctr" fontAlgn="ctr"/>
            <a:r>
              <a:rPr lang="en-US" sz="1600" dirty="0" smtClean="0">
                <a:solidFill>
                  <a:schemeClr val="bg1"/>
                </a:solidFill>
                <a:latin typeface="Huawei Sans" panose="020C0503030203020204" pitchFamily="34" charset="0"/>
              </a:rPr>
              <a:t>Conventional IP network</a:t>
            </a:r>
            <a:endParaRPr lang="en-US" sz="1600" dirty="0">
              <a:solidFill>
                <a:schemeClr val="bg1"/>
              </a:solidFill>
              <a:latin typeface="Huawei Sans" panose="020C0503030203020204" pitchFamily="34" charset="0"/>
            </a:endParaRPr>
          </a:p>
        </p:txBody>
      </p:sp>
      <p:sp>
        <p:nvSpPr>
          <p:cNvPr id="48" name="圆角矩形 75"/>
          <p:cNvSpPr/>
          <p:nvPr/>
        </p:nvSpPr>
        <p:spPr>
          <a:xfrm>
            <a:off x="537248" y="1800022"/>
            <a:ext cx="5552152" cy="43181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9" name="文本框 68"/>
          <p:cNvSpPr txBox="1"/>
          <p:nvPr/>
        </p:nvSpPr>
        <p:spPr>
          <a:xfrm>
            <a:off x="660769" y="3964142"/>
            <a:ext cx="5307770" cy="1840517"/>
          </a:xfrm>
          <a:prstGeom prst="rect">
            <a:avLst/>
          </a:prstGeom>
          <a:noFill/>
        </p:spPr>
        <p:txBody>
          <a:bodyPr wrap="square" rtlCol="0">
            <a:noAutofit/>
          </a:bodyPr>
          <a:lstStyle/>
          <a:p>
            <a:pPr fontAlgn="ctr">
              <a:lnSpc>
                <a:spcPct val="110000"/>
              </a:lnSpc>
            </a:pP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10000"/>
              </a:lnSpc>
              <a:buFont typeface="Arial" panose="020B0604020202020204" pitchFamily="34" charset="0"/>
              <a:buChar char="•"/>
            </a:pPr>
            <a:r>
              <a:rPr lang="en-US" sz="1600" dirty="0" smtClean="0">
                <a:latin typeface="Huawei Sans" panose="020C0503030203020204" pitchFamily="34" charset="0"/>
              </a:rPr>
              <a:t>On a conventional IP network, nodes select the shortest path as the optimal route regardless of factors such as bandwidth. </a:t>
            </a:r>
            <a:r>
              <a:rPr lang="en-US" altLang="zh-CN" sz="1600" dirty="0" smtClean="0"/>
              <a:t>This </a:t>
            </a:r>
            <a:r>
              <a:rPr lang="en-US" altLang="zh-CN" sz="1600" dirty="0"/>
              <a:t>easily causes the shortest path to be congested with traffic, whereas other available paths are idle.</a:t>
            </a:r>
          </a:p>
          <a:p>
            <a:pPr marL="285750" indent="-285750" fontAlgn="ctr">
              <a:lnSpc>
                <a:spcPct val="110000"/>
              </a:lnSpc>
              <a:buFont typeface="Arial" panose="020B0604020202020204" pitchFamily="34" charset="0"/>
              <a:buChar char="•"/>
            </a:pP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10000"/>
              </a:lnSpc>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图片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115" y="2512738"/>
            <a:ext cx="540000" cy="442800"/>
          </a:xfrm>
          <a:prstGeom prst="rect">
            <a:avLst/>
          </a:prstGeom>
        </p:spPr>
      </p:pic>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4011" y="3202717"/>
            <a:ext cx="540000" cy="442800"/>
          </a:xfrm>
          <a:prstGeom prst="rect">
            <a:avLst/>
          </a:prstGeom>
        </p:spPr>
      </p:pic>
      <p:pic>
        <p:nvPicPr>
          <p:cNvPr id="90" name="图片 8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41619" y="2022906"/>
            <a:ext cx="540000" cy="442800"/>
          </a:xfrm>
          <a:prstGeom prst="rect">
            <a:avLst/>
          </a:prstGeom>
        </p:spPr>
      </p:pic>
      <p:pic>
        <p:nvPicPr>
          <p:cNvPr id="91" name="图片 9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9348" y="3202717"/>
            <a:ext cx="540000" cy="442800"/>
          </a:xfrm>
          <a:prstGeom prst="rect">
            <a:avLst/>
          </a:prstGeom>
        </p:spPr>
      </p:pic>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2251" y="2512738"/>
            <a:ext cx="540000" cy="442800"/>
          </a:xfrm>
          <a:prstGeom prst="rect">
            <a:avLst/>
          </a:prstGeom>
        </p:spPr>
      </p:pic>
      <p:cxnSp>
        <p:nvCxnSpPr>
          <p:cNvPr id="93" name="直接连接符 92"/>
          <p:cNvCxnSpPr>
            <a:stCxn id="88" idx="3"/>
            <a:endCxn id="90" idx="1"/>
          </p:cNvCxnSpPr>
          <p:nvPr/>
        </p:nvCxnSpPr>
        <p:spPr bwMode="auto">
          <a:xfrm flipV="1">
            <a:off x="1588115" y="2244306"/>
            <a:ext cx="1053504" cy="48983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4" name="直接连接符 93"/>
          <p:cNvCxnSpPr>
            <a:stCxn id="90" idx="3"/>
            <a:endCxn id="92" idx="1"/>
          </p:cNvCxnSpPr>
          <p:nvPr/>
        </p:nvCxnSpPr>
        <p:spPr bwMode="auto">
          <a:xfrm>
            <a:off x="3181619" y="2244306"/>
            <a:ext cx="1240632" cy="48983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5" name="直接连接符 94"/>
          <p:cNvCxnSpPr>
            <a:stCxn id="88" idx="3"/>
          </p:cNvCxnSpPr>
          <p:nvPr/>
        </p:nvCxnSpPr>
        <p:spPr bwMode="auto">
          <a:xfrm>
            <a:off x="1588115" y="2734138"/>
            <a:ext cx="321233" cy="68997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6" name="直接连接符 95"/>
          <p:cNvCxnSpPr>
            <a:stCxn id="91" idx="3"/>
            <a:endCxn id="89" idx="1"/>
          </p:cNvCxnSpPr>
          <p:nvPr/>
        </p:nvCxnSpPr>
        <p:spPr bwMode="auto">
          <a:xfrm>
            <a:off x="2449348" y="3424117"/>
            <a:ext cx="884663"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7" name="直接连接符 96"/>
          <p:cNvCxnSpPr>
            <a:stCxn id="89" idx="3"/>
            <a:endCxn id="92" idx="2"/>
          </p:cNvCxnSpPr>
          <p:nvPr/>
        </p:nvCxnSpPr>
        <p:spPr bwMode="auto">
          <a:xfrm flipV="1">
            <a:off x="3874011" y="2955538"/>
            <a:ext cx="818240" cy="46857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8" name="直接箭头连接符 97"/>
          <p:cNvCxnSpPr>
            <a:cxnSpLocks/>
          </p:cNvCxnSpPr>
          <p:nvPr/>
        </p:nvCxnSpPr>
        <p:spPr bwMode="auto">
          <a:xfrm rot="60000" flipV="1">
            <a:off x="1779279" y="2219635"/>
            <a:ext cx="635149" cy="306539"/>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a:cxnSpLocks/>
          </p:cNvCxnSpPr>
          <p:nvPr/>
        </p:nvCxnSpPr>
        <p:spPr bwMode="auto">
          <a:xfrm rot="60000" flipV="1">
            <a:off x="1715550" y="2114341"/>
            <a:ext cx="635149" cy="306539"/>
          </a:xfrm>
          <a:prstGeom prst="straightConnector1">
            <a:avLst/>
          </a:prstGeom>
          <a:ln w="254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p:cNvCxnSpPr>
            <a:cxnSpLocks/>
          </p:cNvCxnSpPr>
          <p:nvPr/>
        </p:nvCxnSpPr>
        <p:spPr bwMode="auto">
          <a:xfrm rot="2880000" flipV="1">
            <a:off x="3613235" y="2129724"/>
            <a:ext cx="635149" cy="306539"/>
          </a:xfrm>
          <a:prstGeom prst="straightConnector1">
            <a:avLst/>
          </a:prstGeom>
          <a:ln w="254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a:cxnSpLocks/>
          </p:cNvCxnSpPr>
          <p:nvPr/>
        </p:nvCxnSpPr>
        <p:spPr bwMode="auto">
          <a:xfrm rot="2880000" flipV="1">
            <a:off x="3565779" y="2237731"/>
            <a:ext cx="635149" cy="306539"/>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02" name="圆角矩形 75"/>
          <p:cNvSpPr/>
          <p:nvPr/>
        </p:nvSpPr>
        <p:spPr>
          <a:xfrm>
            <a:off x="6143942" y="1374184"/>
            <a:ext cx="5552152" cy="396000"/>
          </a:xfrm>
          <a:prstGeom prst="roundRect">
            <a:avLst>
              <a:gd name="adj" fmla="val 10604"/>
            </a:avLst>
          </a:prstGeom>
          <a:solidFill>
            <a:srgbClr val="56C4D2"/>
          </a:solidFill>
          <a:ln>
            <a:solidFill>
              <a:srgbClr val="30B5C5"/>
            </a:solidFill>
          </a:ln>
        </p:spPr>
        <p:txBody>
          <a:bodyPr wrap="square" lIns="0" tIns="0" rIns="0" bIns="0" rtlCol="0" anchor="ctr">
            <a:noAutofit/>
          </a:bodyPr>
          <a:lstStyle/>
          <a:p>
            <a:pPr algn="ctr" fontAlgn="ctr"/>
            <a:r>
              <a:rPr lang="en-US" sz="1600" dirty="0" smtClean="0">
                <a:solidFill>
                  <a:schemeClr val="bg1"/>
                </a:solidFill>
                <a:latin typeface="Huawei Sans" panose="020C0503030203020204" pitchFamily="34" charset="0"/>
              </a:rPr>
              <a:t>Post-TE network</a:t>
            </a:r>
            <a:endParaRPr lang="en-US" sz="1600" dirty="0">
              <a:solidFill>
                <a:schemeClr val="bg1"/>
              </a:solidFill>
              <a:latin typeface="Huawei Sans" panose="020C0503030203020204" pitchFamily="34" charset="0"/>
            </a:endParaRPr>
          </a:p>
        </p:txBody>
      </p:sp>
      <p:sp>
        <p:nvSpPr>
          <p:cNvPr id="103" name="圆角矩形 75"/>
          <p:cNvSpPr/>
          <p:nvPr/>
        </p:nvSpPr>
        <p:spPr>
          <a:xfrm>
            <a:off x="6143941" y="1800021"/>
            <a:ext cx="5552152" cy="43181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4" name="文本框 103"/>
          <p:cNvSpPr txBox="1"/>
          <p:nvPr/>
        </p:nvSpPr>
        <p:spPr>
          <a:xfrm>
            <a:off x="6267462" y="3964143"/>
            <a:ext cx="5307770" cy="2093758"/>
          </a:xfrm>
          <a:prstGeom prst="rect">
            <a:avLst/>
          </a:prstGeom>
          <a:noFill/>
        </p:spPr>
        <p:txBody>
          <a:bodyPr wrap="square" rtlCol="0">
            <a:noAutofit/>
          </a:bodyPr>
          <a:lstStyle/>
          <a:p>
            <a:pPr fontAlgn="ct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altLang="zh-CN" sz="1600" dirty="0">
                <a:latin typeface="Huawei Sans" panose="020C0503030203020204" pitchFamily="34" charset="0"/>
              </a:rPr>
              <a:t>By establishing CR-LSPs, TE allows specific traffic to be transmitted along specified paths based on traffic characteristics when traffic arrives at the ingress of CR-LSPs.</a:t>
            </a:r>
          </a:p>
          <a:p>
            <a:pPr marL="285750" indent="-285750" fontAlgn="ctr">
              <a:buFont typeface="Arial" panose="020B0604020202020204" pitchFamily="34" charset="0"/>
              <a:buChar char="•"/>
            </a:pPr>
            <a:r>
              <a:rPr lang="en-US" sz="1600" dirty="0" smtClean="0">
                <a:latin typeface="Huawei Sans" panose="020C0503030203020204" pitchFamily="34" charset="0"/>
              </a:rPr>
              <a:t>TE allows network administrators to deploy different forwarding paths to properly allocate network resources and prevent network congestion.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10" y="2512738"/>
            <a:ext cx="540000" cy="442800"/>
          </a:xfrm>
          <a:prstGeom prst="rect">
            <a:avLst/>
          </a:prstGeom>
        </p:spPr>
      </p:pic>
      <p:pic>
        <p:nvPicPr>
          <p:cNvPr id="106" name="图片 10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7706" y="3202717"/>
            <a:ext cx="540000" cy="442800"/>
          </a:xfrm>
          <a:prstGeom prst="rect">
            <a:avLst/>
          </a:prstGeom>
        </p:spPr>
      </p:pic>
      <p:pic>
        <p:nvPicPr>
          <p:cNvPr id="107" name="图片 10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75314" y="2022906"/>
            <a:ext cx="540000" cy="442800"/>
          </a:xfrm>
          <a:prstGeom prst="rect">
            <a:avLst/>
          </a:prstGeom>
        </p:spPr>
      </p:pic>
      <p:pic>
        <p:nvPicPr>
          <p:cNvPr id="108" name="图片 10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43043" y="3202717"/>
            <a:ext cx="540000" cy="442800"/>
          </a:xfrm>
          <a:prstGeom prst="rect">
            <a:avLst/>
          </a:prstGeom>
        </p:spPr>
      </p:pic>
      <p:pic>
        <p:nvPicPr>
          <p:cNvPr id="109" name="图片 10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55946" y="2512738"/>
            <a:ext cx="540000" cy="442800"/>
          </a:xfrm>
          <a:prstGeom prst="rect">
            <a:avLst/>
          </a:prstGeom>
        </p:spPr>
      </p:pic>
      <p:cxnSp>
        <p:nvCxnSpPr>
          <p:cNvPr id="110" name="直接连接符 109"/>
          <p:cNvCxnSpPr>
            <a:stCxn id="105" idx="3"/>
            <a:endCxn id="107" idx="1"/>
          </p:cNvCxnSpPr>
          <p:nvPr/>
        </p:nvCxnSpPr>
        <p:spPr bwMode="auto">
          <a:xfrm flipV="1">
            <a:off x="7321810" y="2244306"/>
            <a:ext cx="1053504" cy="48983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1" name="直接连接符 110"/>
          <p:cNvCxnSpPr>
            <a:stCxn id="107" idx="3"/>
            <a:endCxn id="109" idx="1"/>
          </p:cNvCxnSpPr>
          <p:nvPr/>
        </p:nvCxnSpPr>
        <p:spPr bwMode="auto">
          <a:xfrm>
            <a:off x="8915314" y="2244306"/>
            <a:ext cx="1240632" cy="48983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2" name="直接连接符 111"/>
          <p:cNvCxnSpPr>
            <a:stCxn id="105" idx="3"/>
            <a:endCxn id="108" idx="1"/>
          </p:cNvCxnSpPr>
          <p:nvPr/>
        </p:nvCxnSpPr>
        <p:spPr bwMode="auto">
          <a:xfrm>
            <a:off x="7321810" y="2734138"/>
            <a:ext cx="321233" cy="68997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3" name="直接连接符 112"/>
          <p:cNvCxnSpPr>
            <a:stCxn id="108" idx="3"/>
            <a:endCxn id="106" idx="1"/>
          </p:cNvCxnSpPr>
          <p:nvPr/>
        </p:nvCxnSpPr>
        <p:spPr bwMode="auto">
          <a:xfrm>
            <a:off x="8183043" y="3424117"/>
            <a:ext cx="884663"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4" name="直接连接符 113"/>
          <p:cNvCxnSpPr>
            <a:stCxn id="106" idx="3"/>
            <a:endCxn id="109" idx="2"/>
          </p:cNvCxnSpPr>
          <p:nvPr/>
        </p:nvCxnSpPr>
        <p:spPr bwMode="auto">
          <a:xfrm flipV="1">
            <a:off x="9607706" y="2955538"/>
            <a:ext cx="818240" cy="46857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5" name="直接箭头连接符 114"/>
          <p:cNvCxnSpPr>
            <a:cxnSpLocks/>
          </p:cNvCxnSpPr>
          <p:nvPr/>
        </p:nvCxnSpPr>
        <p:spPr bwMode="auto">
          <a:xfrm rot="60000" flipV="1">
            <a:off x="7512974" y="2219635"/>
            <a:ext cx="635149" cy="306539"/>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6" name="直接箭头连接符 115"/>
          <p:cNvCxnSpPr>
            <a:cxnSpLocks/>
          </p:cNvCxnSpPr>
          <p:nvPr/>
        </p:nvCxnSpPr>
        <p:spPr bwMode="auto">
          <a:xfrm rot="6480000" flipV="1">
            <a:off x="7228634" y="3021304"/>
            <a:ext cx="324000" cy="306539"/>
          </a:xfrm>
          <a:prstGeom prst="straightConnector1">
            <a:avLst/>
          </a:prstGeom>
          <a:ln w="254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直接箭头连接符 117"/>
          <p:cNvCxnSpPr>
            <a:cxnSpLocks/>
          </p:cNvCxnSpPr>
          <p:nvPr/>
        </p:nvCxnSpPr>
        <p:spPr bwMode="auto">
          <a:xfrm rot="2880000" flipV="1">
            <a:off x="9299474" y="2237731"/>
            <a:ext cx="635149" cy="306539"/>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9" name="直接箭头连接符 118"/>
          <p:cNvCxnSpPr>
            <a:cxnSpLocks/>
          </p:cNvCxnSpPr>
          <p:nvPr/>
        </p:nvCxnSpPr>
        <p:spPr bwMode="auto">
          <a:xfrm rot="1560000" flipV="1">
            <a:off x="8311574" y="3413926"/>
            <a:ext cx="635149" cy="306539"/>
          </a:xfrm>
          <a:prstGeom prst="straightConnector1">
            <a:avLst/>
          </a:prstGeom>
          <a:ln w="254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a:cxnSpLocks/>
          </p:cNvCxnSpPr>
          <p:nvPr/>
        </p:nvCxnSpPr>
        <p:spPr bwMode="auto">
          <a:xfrm rot="-300000" flipV="1">
            <a:off x="9813010" y="3136951"/>
            <a:ext cx="635149" cy="306539"/>
          </a:xfrm>
          <a:prstGeom prst="straightConnector1">
            <a:avLst/>
          </a:prstGeom>
          <a:ln w="254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21" name="文本框 120">
            <a:extLst>
              <a:ext uri="{FF2B5EF4-FFF2-40B4-BE49-F238E27FC236}">
                <a16:creationId xmlns:a16="http://schemas.microsoft.com/office/drawing/2014/main" xmlns="" id="{E43D2C6D-7DCE-4C0E-A07D-6C5514170376}"/>
              </a:ext>
            </a:extLst>
          </p:cNvPr>
          <p:cNvSpPr txBox="1"/>
          <p:nvPr/>
        </p:nvSpPr>
        <p:spPr>
          <a:xfrm>
            <a:off x="7305940" y="2008561"/>
            <a:ext cx="1049215" cy="338554"/>
          </a:xfrm>
          <a:prstGeom prst="rect">
            <a:avLst/>
          </a:prstGeom>
          <a:noFill/>
        </p:spPr>
        <p:txBody>
          <a:bodyPr wrap="square" rtlCol="0">
            <a:noAutofit/>
          </a:bodyPr>
          <a:lstStyle/>
          <a:p>
            <a:pPr fontAlgn="ctr"/>
            <a:r>
              <a:rPr lang="en-US" sz="1600" dirty="0" smtClean="0">
                <a:latin typeface="Huawei Sans" panose="020C0503030203020204" pitchFamily="34" charset="0"/>
              </a:rPr>
              <a:t>Path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a:extLst>
              <a:ext uri="{FF2B5EF4-FFF2-40B4-BE49-F238E27FC236}">
                <a16:creationId xmlns:a16="http://schemas.microsoft.com/office/drawing/2014/main" xmlns="" id="{E43D2C6D-7DCE-4C0E-A07D-6C5514170376}"/>
              </a:ext>
            </a:extLst>
          </p:cNvPr>
          <p:cNvSpPr txBox="1"/>
          <p:nvPr/>
        </p:nvSpPr>
        <p:spPr>
          <a:xfrm>
            <a:off x="6620133" y="3050515"/>
            <a:ext cx="785439" cy="584775"/>
          </a:xfrm>
          <a:prstGeom prst="rect">
            <a:avLst/>
          </a:prstGeom>
          <a:noFill/>
        </p:spPr>
        <p:txBody>
          <a:bodyPr wrap="square" rtlCol="0">
            <a:noAutofit/>
          </a:bodyPr>
          <a:lstStyle>
            <a:defPPr>
              <a:defRPr lang="en-US"/>
            </a:defPPr>
            <a:lvl1pPr>
              <a:defRPr sz="1600">
                <a:solidFill>
                  <a:srgbClr val="C7000B"/>
                </a:solidFill>
                <a:latin typeface="Arial" panose="020C0503030203020204" pitchFamily="34" charset="0"/>
                <a:ea typeface="方正兰亭黑简体" panose="02000000000000000000" pitchFamily="2" charset="-122"/>
              </a:defRPr>
            </a:lvl1pPr>
          </a:lstStyle>
          <a:p>
            <a:pPr fontAlgn="ctr"/>
            <a:r>
              <a:rPr lang="en-US" dirty="0" smtClean="0">
                <a:solidFill>
                  <a:schemeClr val="tx1"/>
                </a:solidFill>
                <a:latin typeface="Huawei Sans" panose="020C0503030203020204" pitchFamily="34" charset="0"/>
              </a:rPr>
              <a:t>Path 2</a:t>
            </a:r>
            <a:endParaRPr lang="en-US" altLang="zh-CN" dirty="0">
              <a:solidFill>
                <a:schemeClr val="tx1"/>
              </a:solidFill>
              <a:latin typeface="Huawei Sans" panose="020C0503030203020204" pitchFamily="34" charset="0"/>
              <a:sym typeface="Huawei Sans" panose="020C0503030203020204" pitchFamily="34" charset="0"/>
            </a:endParaRPr>
          </a:p>
        </p:txBody>
      </p:sp>
      <p:cxnSp>
        <p:nvCxnSpPr>
          <p:cNvPr id="40" name="直接箭头连接符 39"/>
          <p:cNvCxnSpPr>
            <a:cxnSpLocks/>
          </p:cNvCxnSpPr>
          <p:nvPr/>
        </p:nvCxnSpPr>
        <p:spPr bwMode="auto">
          <a:xfrm rot="1560000" flipV="1">
            <a:off x="4330557" y="3366862"/>
            <a:ext cx="635149" cy="306539"/>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cxnSpLocks/>
          </p:cNvCxnSpPr>
          <p:nvPr/>
        </p:nvCxnSpPr>
        <p:spPr bwMode="auto">
          <a:xfrm rot="1560000" flipV="1">
            <a:off x="4334657" y="3658646"/>
            <a:ext cx="635149" cy="306539"/>
          </a:xfrm>
          <a:prstGeom prst="straightConnector1">
            <a:avLst/>
          </a:prstGeom>
          <a:ln w="254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xmlns="" id="{E43D2C6D-7DCE-4C0E-A07D-6C5514170376}"/>
              </a:ext>
            </a:extLst>
          </p:cNvPr>
          <p:cNvSpPr txBox="1"/>
          <p:nvPr/>
        </p:nvSpPr>
        <p:spPr>
          <a:xfrm>
            <a:off x="5136437" y="3337679"/>
            <a:ext cx="1049215" cy="307777"/>
          </a:xfrm>
          <a:prstGeom prst="rect">
            <a:avLst/>
          </a:prstGeom>
          <a:noFill/>
        </p:spPr>
        <p:txBody>
          <a:bodyPr wrap="square" rtlCol="0">
            <a:noAutofit/>
          </a:bodyPr>
          <a:lstStyle/>
          <a:p>
            <a:pPr fontAlgn="ctr"/>
            <a:r>
              <a:rPr lang="en-US" sz="1400" dirty="0" smtClean="0">
                <a:latin typeface="Huawei Sans" panose="020C0503030203020204" pitchFamily="34" charset="0"/>
              </a:rPr>
              <a:t>Service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a:extLst>
              <a:ext uri="{FF2B5EF4-FFF2-40B4-BE49-F238E27FC236}">
                <a16:creationId xmlns:a16="http://schemas.microsoft.com/office/drawing/2014/main" xmlns="" id="{E43D2C6D-7DCE-4C0E-A07D-6C5514170376}"/>
              </a:ext>
            </a:extLst>
          </p:cNvPr>
          <p:cNvSpPr txBox="1"/>
          <p:nvPr/>
        </p:nvSpPr>
        <p:spPr>
          <a:xfrm>
            <a:off x="5136437" y="3662585"/>
            <a:ext cx="1049215" cy="307777"/>
          </a:xfrm>
          <a:prstGeom prst="rect">
            <a:avLst/>
          </a:prstGeom>
          <a:noFill/>
        </p:spPr>
        <p:txBody>
          <a:bodyPr wrap="square" rtlCol="0">
            <a:noAutofit/>
          </a:bodyPr>
          <a:lstStyle/>
          <a:p>
            <a:pPr fontAlgn="ctr"/>
            <a:r>
              <a:rPr lang="en-US" sz="1400" dirty="0" smtClean="0">
                <a:latin typeface="Huawei Sans" panose="020C0503030203020204" pitchFamily="34" charset="0"/>
              </a:rPr>
              <a:t>Service B</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箭头连接符 46"/>
          <p:cNvCxnSpPr>
            <a:cxnSpLocks/>
          </p:cNvCxnSpPr>
          <p:nvPr/>
        </p:nvCxnSpPr>
        <p:spPr bwMode="auto">
          <a:xfrm rot="1560000" flipV="1">
            <a:off x="9993448" y="3372497"/>
            <a:ext cx="635149" cy="306539"/>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a:cxnSpLocks/>
          </p:cNvCxnSpPr>
          <p:nvPr/>
        </p:nvCxnSpPr>
        <p:spPr bwMode="auto">
          <a:xfrm rot="1560000" flipV="1">
            <a:off x="9997548" y="3664281"/>
            <a:ext cx="635149" cy="306539"/>
          </a:xfrm>
          <a:prstGeom prst="straightConnector1">
            <a:avLst/>
          </a:prstGeom>
          <a:ln w="254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xmlns="" id="{E43D2C6D-7DCE-4C0E-A07D-6C5514170376}"/>
              </a:ext>
            </a:extLst>
          </p:cNvPr>
          <p:cNvSpPr txBox="1"/>
          <p:nvPr/>
        </p:nvSpPr>
        <p:spPr>
          <a:xfrm>
            <a:off x="10799328" y="3343314"/>
            <a:ext cx="1049215" cy="307777"/>
          </a:xfrm>
          <a:prstGeom prst="rect">
            <a:avLst/>
          </a:prstGeom>
          <a:noFill/>
        </p:spPr>
        <p:txBody>
          <a:bodyPr wrap="square" rtlCol="0">
            <a:noAutofit/>
          </a:bodyPr>
          <a:lstStyle/>
          <a:p>
            <a:pPr fontAlgn="ctr"/>
            <a:r>
              <a:rPr lang="en-US" sz="1400" dirty="0" smtClean="0">
                <a:latin typeface="Huawei Sans" panose="020C0503030203020204" pitchFamily="34" charset="0"/>
              </a:rPr>
              <a:t>Service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a:extLst>
              <a:ext uri="{FF2B5EF4-FFF2-40B4-BE49-F238E27FC236}">
                <a16:creationId xmlns:a16="http://schemas.microsoft.com/office/drawing/2014/main" xmlns="" id="{E43D2C6D-7DCE-4C0E-A07D-6C5514170376}"/>
              </a:ext>
            </a:extLst>
          </p:cNvPr>
          <p:cNvSpPr txBox="1"/>
          <p:nvPr/>
        </p:nvSpPr>
        <p:spPr>
          <a:xfrm>
            <a:off x="10799328" y="3668220"/>
            <a:ext cx="1049215" cy="307777"/>
          </a:xfrm>
          <a:prstGeom prst="rect">
            <a:avLst/>
          </a:prstGeom>
          <a:noFill/>
        </p:spPr>
        <p:txBody>
          <a:bodyPr wrap="square" rtlCol="0">
            <a:noAutofit/>
          </a:bodyPr>
          <a:lstStyle/>
          <a:p>
            <a:pPr fontAlgn="ctr"/>
            <a:r>
              <a:rPr lang="en-US" sz="1400" dirty="0" smtClean="0">
                <a:latin typeface="Huawei Sans" panose="020C0503030203020204" pitchFamily="34" charset="0"/>
              </a:rPr>
              <a:t>Service B</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5407636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smtClean="0"/>
              <a:t>Hot Standby</a:t>
            </a:r>
            <a:endParaRPr lang="en-US"/>
          </a:p>
        </p:txBody>
      </p:sp>
      <p:sp>
        <p:nvSpPr>
          <p:cNvPr id="15364" name="Rectangle 3"/>
          <p:cNvSpPr>
            <a:spLocks noGrp="1" noChangeArrowheads="1"/>
          </p:cNvSpPr>
          <p:nvPr>
            <p:ph type="body" sz="quarter" idx="10"/>
          </p:nvPr>
        </p:nvSpPr>
        <p:spPr/>
        <p:txBody>
          <a:bodyPr/>
          <a:lstStyle/>
          <a:p>
            <a:r>
              <a:rPr lang="en-US" sz="1400" smtClean="0"/>
              <a:t>A backup CR-LSP is set up immediately after the primary CR-LSP is set up. When a message indicating that the primary CR-LSP fails is received by the ingress, traffic is switched to the backup CR-LSP. After the primary LSP recovers, traffic is switched back.	</a:t>
            </a:r>
          </a:p>
          <a:p>
            <a:r>
              <a:rPr lang="en-US" sz="1400" smtClean="0"/>
              <a:t>Hot-standby CR-LSPs support best-effort paths. When both the primary and backup CR-LSPs fail, a temporary CR-LSP can be set up, and traffic is switched to the best-effort path.</a:t>
            </a:r>
            <a:endParaRPr lang="en-US" altLang="zh-CN" sz="1400"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94859" y="366677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94859" y="5333090"/>
            <a:ext cx="540000" cy="442800"/>
          </a:xfrm>
          <a:prstGeom prst="rect">
            <a:avLst/>
          </a:prstGeom>
        </p:spPr>
      </p:pic>
      <p:cxnSp>
        <p:nvCxnSpPr>
          <p:cNvPr id="8" name="直接连接符 7"/>
          <p:cNvCxnSpPr>
            <a:stCxn id="5" idx="1"/>
            <a:endCxn id="4" idx="3"/>
          </p:cNvCxnSpPr>
          <p:nvPr/>
        </p:nvCxnSpPr>
        <p:spPr bwMode="auto">
          <a:xfrm flipH="1">
            <a:off x="1017615" y="3888174"/>
            <a:ext cx="877244" cy="76112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 name="直接连接符 10"/>
          <p:cNvCxnSpPr>
            <a:stCxn id="7" idx="1"/>
            <a:endCxn id="4" idx="3"/>
          </p:cNvCxnSpPr>
          <p:nvPr/>
        </p:nvCxnSpPr>
        <p:spPr bwMode="auto">
          <a:xfrm flipH="1" flipV="1">
            <a:off x="1017615" y="4649295"/>
            <a:ext cx="877244" cy="90519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14"/>
          <p:cNvCxnSpPr>
            <a:stCxn id="6" idx="1"/>
            <a:endCxn id="5" idx="3"/>
          </p:cNvCxnSpPr>
          <p:nvPr/>
        </p:nvCxnSpPr>
        <p:spPr bwMode="auto">
          <a:xfrm flipH="1" flipV="1">
            <a:off x="2434859" y="3888174"/>
            <a:ext cx="902696" cy="76257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 name="直接连接符 17"/>
          <p:cNvCxnSpPr>
            <a:stCxn id="6" idx="1"/>
            <a:endCxn id="7" idx="3"/>
          </p:cNvCxnSpPr>
          <p:nvPr/>
        </p:nvCxnSpPr>
        <p:spPr bwMode="auto">
          <a:xfrm flipH="1">
            <a:off x="2434859" y="4650749"/>
            <a:ext cx="902696" cy="90374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20"/>
          <p:cNvCxnSpPr>
            <a:stCxn id="7" idx="0"/>
            <a:endCxn id="5" idx="2"/>
          </p:cNvCxnSpPr>
          <p:nvPr/>
        </p:nvCxnSpPr>
        <p:spPr bwMode="auto">
          <a:xfrm flipV="1">
            <a:off x="2164859" y="4109574"/>
            <a:ext cx="0" cy="12235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 name="直接箭头连接符 24"/>
          <p:cNvCxnSpPr>
            <a:cxnSpLocks/>
          </p:cNvCxnSpPr>
          <p:nvPr/>
        </p:nvCxnSpPr>
        <p:spPr bwMode="auto">
          <a:xfrm rot="2400000" flipV="1">
            <a:off x="2614859" y="4145249"/>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cxnSpLocks/>
          </p:cNvCxnSpPr>
          <p:nvPr/>
        </p:nvCxnSpPr>
        <p:spPr bwMode="auto">
          <a:xfrm rot="2820000" flipV="1">
            <a:off x="928870" y="5210802"/>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5386" name="组合 15385"/>
          <p:cNvGrpSpPr/>
          <p:nvPr/>
        </p:nvGrpSpPr>
        <p:grpSpPr>
          <a:xfrm>
            <a:off x="477615" y="4166468"/>
            <a:ext cx="540000" cy="704227"/>
            <a:chOff x="1525026" y="4158155"/>
            <a:chExt cx="540000" cy="704227"/>
          </a:xfrm>
        </p:grpSpPr>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25026" y="4419582"/>
              <a:ext cx="540000" cy="442800"/>
            </a:xfrm>
            <a:prstGeom prst="rect">
              <a:avLst/>
            </a:prstGeom>
          </p:spPr>
        </p:pic>
        <p:sp>
          <p:nvSpPr>
            <p:cNvPr id="28" name="文本框 27"/>
            <p:cNvSpPr txBox="1"/>
            <p:nvPr/>
          </p:nvSpPr>
          <p:spPr>
            <a:xfrm>
              <a:off x="1583479" y="4158155"/>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grpSp>
      <p:sp>
        <p:nvSpPr>
          <p:cNvPr id="29" name="文本框 28"/>
          <p:cNvSpPr txBox="1"/>
          <p:nvPr/>
        </p:nvSpPr>
        <p:spPr>
          <a:xfrm>
            <a:off x="1953311" y="3391510"/>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0" name="文本框 29"/>
          <p:cNvSpPr txBox="1"/>
          <p:nvPr/>
        </p:nvSpPr>
        <p:spPr>
          <a:xfrm>
            <a:off x="1953310" y="5729226"/>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sym typeface="Huawei Sans" panose="020C0503030203020204" pitchFamily="34" charset="0"/>
            </a:endParaRPr>
          </a:p>
        </p:txBody>
      </p:sp>
      <p:grpSp>
        <p:nvGrpSpPr>
          <p:cNvPr id="15385" name="组合 15384"/>
          <p:cNvGrpSpPr/>
          <p:nvPr/>
        </p:nvGrpSpPr>
        <p:grpSpPr>
          <a:xfrm>
            <a:off x="3337555" y="4166468"/>
            <a:ext cx="540000" cy="705681"/>
            <a:chOff x="4393279" y="4158155"/>
            <a:chExt cx="540000" cy="705681"/>
          </a:xfrm>
        </p:grpSpPr>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93279" y="4421036"/>
              <a:ext cx="540000" cy="442800"/>
            </a:xfrm>
            <a:prstGeom prst="rect">
              <a:avLst/>
            </a:prstGeom>
          </p:spPr>
        </p:pic>
        <p:sp>
          <p:nvSpPr>
            <p:cNvPr id="31" name="文本框 30"/>
            <p:cNvSpPr txBox="1"/>
            <p:nvPr/>
          </p:nvSpPr>
          <p:spPr>
            <a:xfrm>
              <a:off x="4466483" y="4158155"/>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sym typeface="Huawei Sans" panose="020C0503030203020204" pitchFamily="34" charset="0"/>
              </a:endParaRPr>
            </a:p>
          </p:txBody>
        </p:sp>
      </p:grpSp>
      <p:sp>
        <p:nvSpPr>
          <p:cNvPr id="32" name="文本框 31"/>
          <p:cNvSpPr txBox="1"/>
          <p:nvPr/>
        </p:nvSpPr>
        <p:spPr>
          <a:xfrm>
            <a:off x="7739252" y="2693727"/>
            <a:ext cx="1420016" cy="307777"/>
          </a:xfrm>
          <a:prstGeom prst="rect">
            <a:avLst/>
          </a:prstGeom>
          <a:noFill/>
        </p:spPr>
        <p:txBody>
          <a:bodyPr wrap="square" rtlCol="0">
            <a:spAutoFit/>
          </a:bodyPr>
          <a:lstStyle/>
          <a:p>
            <a:r>
              <a:rPr sz="1400" dirty="0">
                <a:solidFill>
                  <a:prstClr val="black"/>
                </a:solidFill>
                <a:latin typeface="Huawei Sans" panose="020C0503030203020204" pitchFamily="34" charset="0"/>
              </a:rPr>
              <a:t>Primary path</a:t>
            </a:r>
          </a:p>
        </p:txBody>
      </p:sp>
      <p:sp>
        <p:nvSpPr>
          <p:cNvPr id="33" name="文本框 32"/>
          <p:cNvSpPr txBox="1"/>
          <p:nvPr/>
        </p:nvSpPr>
        <p:spPr>
          <a:xfrm>
            <a:off x="7740642" y="3054462"/>
            <a:ext cx="1420016" cy="307777"/>
          </a:xfrm>
          <a:prstGeom prst="rect">
            <a:avLst/>
          </a:prstGeom>
          <a:noFill/>
        </p:spPr>
        <p:txBody>
          <a:bodyPr wrap="square" rtlCol="0">
            <a:spAutoFit/>
          </a:bodyPr>
          <a:lstStyle/>
          <a:p>
            <a:r>
              <a:rPr sz="1400">
                <a:solidFill>
                  <a:prstClr val="black"/>
                </a:solidFill>
                <a:latin typeface="Huawei Sans" panose="020C0503030203020204" pitchFamily="34" charset="0"/>
              </a:rPr>
              <a:t>Backup path</a:t>
            </a:r>
          </a:p>
        </p:txBody>
      </p:sp>
      <p:sp>
        <p:nvSpPr>
          <p:cNvPr id="37" name="Right Arrow 157"/>
          <p:cNvSpPr/>
          <p:nvPr/>
        </p:nvSpPr>
        <p:spPr>
          <a:xfrm>
            <a:off x="3830172" y="3462252"/>
            <a:ext cx="556542"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sym typeface="Huawei Sans" panose="020C0503030203020204" pitchFamily="34" charset="0"/>
            </a:endParaRPr>
          </a:p>
        </p:txBody>
      </p:sp>
      <p:sp>
        <p:nvSpPr>
          <p:cNvPr id="63" name="文本框 62"/>
          <p:cNvSpPr txBox="1"/>
          <p:nvPr/>
        </p:nvSpPr>
        <p:spPr>
          <a:xfrm>
            <a:off x="10159419" y="3043130"/>
            <a:ext cx="1476000" cy="307777"/>
          </a:xfrm>
          <a:prstGeom prst="rect">
            <a:avLst/>
          </a:prstGeom>
          <a:noFill/>
        </p:spPr>
        <p:txBody>
          <a:bodyPr wrap="square" rtlCol="0">
            <a:spAutoFit/>
          </a:bodyPr>
          <a:lstStyle/>
          <a:p>
            <a:r>
              <a:rPr sz="1400">
                <a:solidFill>
                  <a:prstClr val="black"/>
                </a:solidFill>
                <a:latin typeface="Huawei Sans" panose="020C0503030203020204" pitchFamily="34" charset="0"/>
              </a:rPr>
              <a:t>Best-effort path</a:t>
            </a:r>
          </a:p>
        </p:txBody>
      </p:sp>
      <p:cxnSp>
        <p:nvCxnSpPr>
          <p:cNvPr id="96" name="直接箭头连接符 95"/>
          <p:cNvCxnSpPr>
            <a:cxnSpLocks/>
          </p:cNvCxnSpPr>
          <p:nvPr/>
        </p:nvCxnSpPr>
        <p:spPr bwMode="auto">
          <a:xfrm rot="-2460000" flipV="1">
            <a:off x="1027595" y="4127003"/>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a:cxnSpLocks/>
          </p:cNvCxnSpPr>
          <p:nvPr/>
        </p:nvCxnSpPr>
        <p:spPr bwMode="auto">
          <a:xfrm rot="-2760000" flipV="1">
            <a:off x="2685384" y="5190678"/>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a:cxnSpLocks/>
          </p:cNvCxnSpPr>
          <p:nvPr/>
        </p:nvCxnSpPr>
        <p:spPr bwMode="auto">
          <a:xfrm rot="-2460000" flipV="1">
            <a:off x="868337" y="3967171"/>
            <a:ext cx="72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a:cxnSpLocks/>
          </p:cNvCxnSpPr>
          <p:nvPr/>
        </p:nvCxnSpPr>
        <p:spPr bwMode="auto">
          <a:xfrm rot="2400000" flipV="1">
            <a:off x="2753255" y="4031675"/>
            <a:ext cx="72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3525" y="3630929"/>
            <a:ext cx="540000" cy="442800"/>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3525" y="5297245"/>
            <a:ext cx="540000" cy="442800"/>
          </a:xfrm>
          <a:prstGeom prst="rect">
            <a:avLst/>
          </a:prstGeom>
        </p:spPr>
      </p:pic>
      <p:cxnSp>
        <p:nvCxnSpPr>
          <p:cNvPr id="102" name="直接连接符 101"/>
          <p:cNvCxnSpPr>
            <a:stCxn id="100" idx="1"/>
            <a:endCxn id="110" idx="3"/>
          </p:cNvCxnSpPr>
          <p:nvPr/>
        </p:nvCxnSpPr>
        <p:spPr bwMode="auto">
          <a:xfrm flipH="1">
            <a:off x="4976281" y="3852329"/>
            <a:ext cx="877244" cy="76112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3" name="直接连接符 102"/>
          <p:cNvCxnSpPr>
            <a:stCxn id="101" idx="1"/>
            <a:endCxn id="110" idx="3"/>
          </p:cNvCxnSpPr>
          <p:nvPr/>
        </p:nvCxnSpPr>
        <p:spPr bwMode="auto">
          <a:xfrm flipH="1" flipV="1">
            <a:off x="4976281" y="4613450"/>
            <a:ext cx="877244" cy="90519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4" name="直接连接符 103"/>
          <p:cNvCxnSpPr>
            <a:stCxn id="115" idx="1"/>
            <a:endCxn id="100" idx="3"/>
          </p:cNvCxnSpPr>
          <p:nvPr/>
        </p:nvCxnSpPr>
        <p:spPr bwMode="auto">
          <a:xfrm flipH="1" flipV="1">
            <a:off x="6393525" y="3852329"/>
            <a:ext cx="902696" cy="76257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5" name="直接连接符 104"/>
          <p:cNvCxnSpPr>
            <a:stCxn id="115" idx="1"/>
            <a:endCxn id="101" idx="3"/>
          </p:cNvCxnSpPr>
          <p:nvPr/>
        </p:nvCxnSpPr>
        <p:spPr bwMode="auto">
          <a:xfrm flipH="1">
            <a:off x="6393525" y="4614904"/>
            <a:ext cx="902696" cy="90374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6" name="直接连接符 105"/>
          <p:cNvCxnSpPr>
            <a:stCxn id="101" idx="0"/>
            <a:endCxn id="100" idx="2"/>
          </p:cNvCxnSpPr>
          <p:nvPr/>
        </p:nvCxnSpPr>
        <p:spPr bwMode="auto">
          <a:xfrm flipV="1">
            <a:off x="6123525" y="4073729"/>
            <a:ext cx="0" cy="12235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8" name="直接箭头连接符 107"/>
          <p:cNvCxnSpPr>
            <a:cxnSpLocks/>
          </p:cNvCxnSpPr>
          <p:nvPr/>
        </p:nvCxnSpPr>
        <p:spPr bwMode="auto">
          <a:xfrm rot="2820000" flipV="1">
            <a:off x="4887536" y="5174957"/>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09" name="组合 108"/>
          <p:cNvGrpSpPr/>
          <p:nvPr/>
        </p:nvGrpSpPr>
        <p:grpSpPr>
          <a:xfrm>
            <a:off x="4436281" y="4130623"/>
            <a:ext cx="540000" cy="704227"/>
            <a:chOff x="1525026" y="4158155"/>
            <a:chExt cx="540000" cy="704227"/>
          </a:xfrm>
        </p:grpSpPr>
        <p:pic>
          <p:nvPicPr>
            <p:cNvPr id="110" name="图片 10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25026" y="4419582"/>
              <a:ext cx="540000" cy="442800"/>
            </a:xfrm>
            <a:prstGeom prst="rect">
              <a:avLst/>
            </a:prstGeom>
          </p:spPr>
        </p:pic>
        <p:sp>
          <p:nvSpPr>
            <p:cNvPr id="111" name="文本框 110"/>
            <p:cNvSpPr txBox="1"/>
            <p:nvPr/>
          </p:nvSpPr>
          <p:spPr>
            <a:xfrm>
              <a:off x="1583479" y="4158155"/>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grpSp>
      <p:sp>
        <p:nvSpPr>
          <p:cNvPr id="112" name="文本框 111"/>
          <p:cNvSpPr txBox="1"/>
          <p:nvPr/>
        </p:nvSpPr>
        <p:spPr>
          <a:xfrm>
            <a:off x="5911977" y="3355665"/>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113" name="文本框 112"/>
          <p:cNvSpPr txBox="1"/>
          <p:nvPr/>
        </p:nvSpPr>
        <p:spPr>
          <a:xfrm>
            <a:off x="5911976" y="5693381"/>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sym typeface="Huawei Sans" panose="020C0503030203020204" pitchFamily="34" charset="0"/>
            </a:endParaRPr>
          </a:p>
        </p:txBody>
      </p:sp>
      <p:grpSp>
        <p:nvGrpSpPr>
          <p:cNvPr id="114" name="组合 113"/>
          <p:cNvGrpSpPr/>
          <p:nvPr/>
        </p:nvGrpSpPr>
        <p:grpSpPr>
          <a:xfrm>
            <a:off x="7296221" y="4130623"/>
            <a:ext cx="540000" cy="705681"/>
            <a:chOff x="4393279" y="4158155"/>
            <a:chExt cx="540000" cy="705681"/>
          </a:xfrm>
        </p:grpSpPr>
        <p:pic>
          <p:nvPicPr>
            <p:cNvPr id="115" name="图片 1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93279" y="4421036"/>
              <a:ext cx="540000" cy="442800"/>
            </a:xfrm>
            <a:prstGeom prst="rect">
              <a:avLst/>
            </a:prstGeom>
          </p:spPr>
        </p:pic>
        <p:sp>
          <p:nvSpPr>
            <p:cNvPr id="116" name="文本框 115"/>
            <p:cNvSpPr txBox="1"/>
            <p:nvPr/>
          </p:nvSpPr>
          <p:spPr>
            <a:xfrm>
              <a:off x="4466483" y="4158155"/>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sym typeface="Huawei Sans" panose="020C0503030203020204" pitchFamily="34" charset="0"/>
              </a:endParaRPr>
            </a:p>
          </p:txBody>
        </p:sp>
      </p:grpSp>
      <p:cxnSp>
        <p:nvCxnSpPr>
          <p:cNvPr id="118" name="直接箭头连接符 117"/>
          <p:cNvCxnSpPr>
            <a:cxnSpLocks/>
          </p:cNvCxnSpPr>
          <p:nvPr/>
        </p:nvCxnSpPr>
        <p:spPr bwMode="auto">
          <a:xfrm rot="-2760000" flipV="1">
            <a:off x="6644050" y="5154833"/>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9" name="直接箭头连接符 118"/>
          <p:cNvCxnSpPr>
            <a:cxnSpLocks/>
          </p:cNvCxnSpPr>
          <p:nvPr/>
        </p:nvCxnSpPr>
        <p:spPr bwMode="auto">
          <a:xfrm rot="-2760000" flipV="1">
            <a:off x="6822873" y="5287968"/>
            <a:ext cx="72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a:cxnSpLocks/>
          </p:cNvCxnSpPr>
          <p:nvPr/>
        </p:nvCxnSpPr>
        <p:spPr bwMode="auto">
          <a:xfrm rot="2820000" flipV="1">
            <a:off x="4686442" y="5295455"/>
            <a:ext cx="72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pic>
        <p:nvPicPr>
          <p:cNvPr id="142" name="图片 1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746080" y="3631530"/>
            <a:ext cx="540000" cy="442800"/>
          </a:xfrm>
          <a:prstGeom prst="rect">
            <a:avLst/>
          </a:prstGeom>
        </p:spPr>
      </p:pic>
      <p:pic>
        <p:nvPicPr>
          <p:cNvPr id="143" name="图片 1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746080" y="5297846"/>
            <a:ext cx="540000" cy="442800"/>
          </a:xfrm>
          <a:prstGeom prst="rect">
            <a:avLst/>
          </a:prstGeom>
        </p:spPr>
      </p:pic>
      <p:cxnSp>
        <p:nvCxnSpPr>
          <p:cNvPr id="144" name="直接连接符 143"/>
          <p:cNvCxnSpPr>
            <a:stCxn id="142" idx="1"/>
            <a:endCxn id="152" idx="3"/>
          </p:cNvCxnSpPr>
          <p:nvPr/>
        </p:nvCxnSpPr>
        <p:spPr bwMode="auto">
          <a:xfrm flipH="1">
            <a:off x="8868836" y="3852930"/>
            <a:ext cx="877244" cy="76112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5" name="直接连接符 144"/>
          <p:cNvCxnSpPr>
            <a:stCxn id="143" idx="1"/>
            <a:endCxn id="152" idx="3"/>
          </p:cNvCxnSpPr>
          <p:nvPr/>
        </p:nvCxnSpPr>
        <p:spPr bwMode="auto">
          <a:xfrm flipH="1" flipV="1">
            <a:off x="8868836" y="4614051"/>
            <a:ext cx="877244" cy="90519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6" name="直接连接符 145"/>
          <p:cNvCxnSpPr>
            <a:stCxn id="157" idx="1"/>
            <a:endCxn id="142" idx="3"/>
          </p:cNvCxnSpPr>
          <p:nvPr/>
        </p:nvCxnSpPr>
        <p:spPr bwMode="auto">
          <a:xfrm flipH="1" flipV="1">
            <a:off x="10286080" y="3852930"/>
            <a:ext cx="902696" cy="76257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7" name="直接连接符 146"/>
          <p:cNvCxnSpPr>
            <a:stCxn id="157" idx="1"/>
            <a:endCxn id="143" idx="3"/>
          </p:cNvCxnSpPr>
          <p:nvPr/>
        </p:nvCxnSpPr>
        <p:spPr bwMode="auto">
          <a:xfrm flipH="1">
            <a:off x="10286080" y="4615505"/>
            <a:ext cx="902696" cy="90374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8" name="直接连接符 147"/>
          <p:cNvCxnSpPr>
            <a:stCxn id="143" idx="0"/>
            <a:endCxn id="142" idx="2"/>
          </p:cNvCxnSpPr>
          <p:nvPr/>
        </p:nvCxnSpPr>
        <p:spPr bwMode="auto">
          <a:xfrm flipV="1">
            <a:off x="10016080" y="4074330"/>
            <a:ext cx="0" cy="12235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9" name="直接箭头连接符 148"/>
          <p:cNvCxnSpPr>
            <a:cxnSpLocks/>
          </p:cNvCxnSpPr>
          <p:nvPr/>
        </p:nvCxnSpPr>
        <p:spPr bwMode="auto">
          <a:xfrm rot="2400000" flipV="1">
            <a:off x="10466080" y="4110005"/>
            <a:ext cx="720000" cy="3581"/>
          </a:xfrm>
          <a:prstGeom prst="straightConnector1">
            <a:avLst/>
          </a:prstGeom>
          <a:ln w="25400">
            <a:solidFill>
              <a:srgbClr val="FFC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0" name="直接箭头连接符 149"/>
          <p:cNvCxnSpPr>
            <a:cxnSpLocks/>
          </p:cNvCxnSpPr>
          <p:nvPr/>
        </p:nvCxnSpPr>
        <p:spPr bwMode="auto">
          <a:xfrm rot="2820000" flipV="1">
            <a:off x="8780091" y="5175558"/>
            <a:ext cx="720000" cy="3581"/>
          </a:xfrm>
          <a:prstGeom prst="straightConnector1">
            <a:avLst/>
          </a:prstGeom>
          <a:ln w="25400">
            <a:solidFill>
              <a:srgbClr val="FFC000"/>
            </a:solidFill>
            <a:prstDash val="dashDot"/>
            <a:tailEnd type="triangle"/>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328836" y="4131224"/>
            <a:ext cx="540000" cy="704227"/>
            <a:chOff x="1525026" y="4158155"/>
            <a:chExt cx="540000" cy="704227"/>
          </a:xfrm>
        </p:grpSpPr>
        <p:pic>
          <p:nvPicPr>
            <p:cNvPr id="152" name="图片 1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25026" y="4419582"/>
              <a:ext cx="540000" cy="442800"/>
            </a:xfrm>
            <a:prstGeom prst="rect">
              <a:avLst/>
            </a:prstGeom>
          </p:spPr>
        </p:pic>
        <p:sp>
          <p:nvSpPr>
            <p:cNvPr id="153" name="文本框 152"/>
            <p:cNvSpPr txBox="1"/>
            <p:nvPr/>
          </p:nvSpPr>
          <p:spPr>
            <a:xfrm>
              <a:off x="1583479" y="4158155"/>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grpSp>
      <p:sp>
        <p:nvSpPr>
          <p:cNvPr id="154" name="文本框 153"/>
          <p:cNvSpPr txBox="1"/>
          <p:nvPr/>
        </p:nvSpPr>
        <p:spPr>
          <a:xfrm>
            <a:off x="9804532" y="3356266"/>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155" name="文本框 154"/>
          <p:cNvSpPr txBox="1"/>
          <p:nvPr/>
        </p:nvSpPr>
        <p:spPr>
          <a:xfrm>
            <a:off x="9804531" y="5693982"/>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sym typeface="Huawei Sans" panose="020C0503030203020204" pitchFamily="34" charset="0"/>
            </a:endParaRPr>
          </a:p>
        </p:txBody>
      </p:sp>
      <p:grpSp>
        <p:nvGrpSpPr>
          <p:cNvPr id="156" name="组合 155"/>
          <p:cNvGrpSpPr/>
          <p:nvPr/>
        </p:nvGrpSpPr>
        <p:grpSpPr>
          <a:xfrm>
            <a:off x="11188776" y="4131224"/>
            <a:ext cx="540000" cy="705681"/>
            <a:chOff x="4393279" y="4158155"/>
            <a:chExt cx="540000" cy="705681"/>
          </a:xfrm>
        </p:grpSpPr>
        <p:pic>
          <p:nvPicPr>
            <p:cNvPr id="157" name="图片 1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93279" y="4421036"/>
              <a:ext cx="540000" cy="442800"/>
            </a:xfrm>
            <a:prstGeom prst="rect">
              <a:avLst/>
            </a:prstGeom>
          </p:spPr>
        </p:pic>
        <p:sp>
          <p:nvSpPr>
            <p:cNvPr id="158" name="文本框 157"/>
            <p:cNvSpPr txBox="1"/>
            <p:nvPr/>
          </p:nvSpPr>
          <p:spPr>
            <a:xfrm>
              <a:off x="4466483" y="4158155"/>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sym typeface="Huawei Sans" panose="020C0503030203020204" pitchFamily="34" charset="0"/>
              </a:endParaRPr>
            </a:p>
          </p:txBody>
        </p:sp>
      </p:grpSp>
      <p:cxnSp>
        <p:nvCxnSpPr>
          <p:cNvPr id="159" name="直接箭头连接符 158"/>
          <p:cNvCxnSpPr>
            <a:cxnSpLocks/>
          </p:cNvCxnSpPr>
          <p:nvPr/>
        </p:nvCxnSpPr>
        <p:spPr bwMode="auto">
          <a:xfrm rot="16200000" flipV="1">
            <a:off x="9536514" y="4613714"/>
            <a:ext cx="720000" cy="3581"/>
          </a:xfrm>
          <a:prstGeom prst="straightConnector1">
            <a:avLst/>
          </a:prstGeom>
          <a:ln w="25400">
            <a:solidFill>
              <a:srgbClr val="FFC00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62" name="直接箭头连接符 161"/>
          <p:cNvCxnSpPr>
            <a:cxnSpLocks/>
          </p:cNvCxnSpPr>
          <p:nvPr/>
        </p:nvCxnSpPr>
        <p:spPr bwMode="auto">
          <a:xfrm rot="2400000" flipV="1">
            <a:off x="10604476" y="3996431"/>
            <a:ext cx="72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sp>
        <p:nvSpPr>
          <p:cNvPr id="174" name="Right Arrow 157"/>
          <p:cNvSpPr/>
          <p:nvPr/>
        </p:nvSpPr>
        <p:spPr>
          <a:xfrm>
            <a:off x="7819975" y="3444448"/>
            <a:ext cx="556542"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sym typeface="Huawei Sans" panose="020C0503030203020204" pitchFamily="34" charset="0"/>
            </a:endParaRPr>
          </a:p>
        </p:txBody>
      </p:sp>
      <p:grpSp>
        <p:nvGrpSpPr>
          <p:cNvPr id="186"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5338161" y="4083345"/>
            <a:ext cx="252000" cy="252000"/>
            <a:chOff x="5076056" y="3356992"/>
            <a:chExt cx="436268" cy="436268"/>
          </a:xfrm>
        </p:grpSpPr>
        <p:sp>
          <p:nvSpPr>
            <p:cNvPr id="187"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188" name="禁止符 23">
              <a:extLst>
                <a:ext uri="{FF2B5EF4-FFF2-40B4-BE49-F238E27FC236}">
                  <a16:creationId xmlns="" xmlns:a16="http://schemas.microsoft.com/office/drawing/2014/main"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grpSp>
        <p:nvGrpSpPr>
          <p:cNvPr id="189"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9199532" y="4102477"/>
            <a:ext cx="252000" cy="252000"/>
            <a:chOff x="5076056" y="3356992"/>
            <a:chExt cx="436268" cy="436268"/>
          </a:xfrm>
        </p:grpSpPr>
        <p:sp>
          <p:nvSpPr>
            <p:cNvPr id="190"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191" name="禁止符 23">
              <a:extLst>
                <a:ext uri="{FF2B5EF4-FFF2-40B4-BE49-F238E27FC236}">
                  <a16:creationId xmlns="" xmlns:a16="http://schemas.microsoft.com/office/drawing/2014/main"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grpSp>
        <p:nvGrpSpPr>
          <p:cNvPr id="192"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10645240" y="4885746"/>
            <a:ext cx="252000" cy="252000"/>
            <a:chOff x="5076056" y="3356992"/>
            <a:chExt cx="436268" cy="436268"/>
          </a:xfrm>
        </p:grpSpPr>
        <p:sp>
          <p:nvSpPr>
            <p:cNvPr id="193"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194" name="禁止符 23">
              <a:extLst>
                <a:ext uri="{FF2B5EF4-FFF2-40B4-BE49-F238E27FC236}">
                  <a16:creationId xmlns="" xmlns:a16="http://schemas.microsoft.com/office/drawing/2014/main"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cxnSp>
        <p:nvCxnSpPr>
          <p:cNvPr id="195" name="直接箭头连接符 194"/>
          <p:cNvCxnSpPr>
            <a:cxnSpLocks/>
          </p:cNvCxnSpPr>
          <p:nvPr/>
        </p:nvCxnSpPr>
        <p:spPr bwMode="auto">
          <a:xfrm rot="2820000" flipV="1">
            <a:off x="8631448" y="5307575"/>
            <a:ext cx="72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96" name="直接箭头连接符 195"/>
          <p:cNvCxnSpPr>
            <a:cxnSpLocks/>
          </p:cNvCxnSpPr>
          <p:nvPr/>
        </p:nvCxnSpPr>
        <p:spPr bwMode="auto">
          <a:xfrm rot="-5400000" flipV="1">
            <a:off x="9787548" y="4594158"/>
            <a:ext cx="72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97" name="直接箭头连接符 196"/>
          <p:cNvCxnSpPr>
            <a:cxnSpLocks/>
          </p:cNvCxnSpPr>
          <p:nvPr/>
        </p:nvCxnSpPr>
        <p:spPr bwMode="auto">
          <a:xfrm flipV="1">
            <a:off x="6963618" y="3216285"/>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8" name="直接箭头连接符 197"/>
          <p:cNvCxnSpPr>
            <a:cxnSpLocks/>
          </p:cNvCxnSpPr>
          <p:nvPr/>
        </p:nvCxnSpPr>
        <p:spPr bwMode="auto">
          <a:xfrm flipV="1">
            <a:off x="6963618" y="2859423"/>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99" name="直接箭头连接符 198"/>
          <p:cNvCxnSpPr>
            <a:cxnSpLocks/>
          </p:cNvCxnSpPr>
          <p:nvPr/>
        </p:nvCxnSpPr>
        <p:spPr bwMode="auto">
          <a:xfrm flipV="1">
            <a:off x="9359177" y="2863004"/>
            <a:ext cx="72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sp>
        <p:nvSpPr>
          <p:cNvPr id="200" name="文本框 199"/>
          <p:cNvSpPr txBox="1"/>
          <p:nvPr/>
        </p:nvSpPr>
        <p:spPr>
          <a:xfrm>
            <a:off x="10159418" y="2697308"/>
            <a:ext cx="1383397" cy="307777"/>
          </a:xfrm>
          <a:prstGeom prst="rect">
            <a:avLst/>
          </a:prstGeom>
          <a:noFill/>
        </p:spPr>
        <p:txBody>
          <a:bodyPr wrap="square" rtlCol="0">
            <a:spAutoFit/>
          </a:bodyPr>
          <a:lstStyle/>
          <a:p>
            <a:r>
              <a:rPr sz="1400" dirty="0">
                <a:solidFill>
                  <a:prstClr val="black"/>
                </a:solidFill>
                <a:latin typeface="Huawei Sans" panose="020C0503030203020204" pitchFamily="34" charset="0"/>
              </a:rPr>
              <a:t>Service traffic</a:t>
            </a:r>
            <a:endParaRPr lang="en-US" altLang="zh-CN" sz="1400" dirty="0">
              <a:solidFill>
                <a:prstClr val="black"/>
              </a:solidFill>
              <a:latin typeface="Huawei Sans" panose="020C0503030203020204" pitchFamily="34" charset="0"/>
              <a:sym typeface="Huawei Sans" panose="020C0503030203020204" pitchFamily="34" charset="0"/>
            </a:endParaRPr>
          </a:p>
        </p:txBody>
      </p:sp>
      <p:cxnSp>
        <p:nvCxnSpPr>
          <p:cNvPr id="201" name="直接箭头连接符 200"/>
          <p:cNvCxnSpPr>
            <a:cxnSpLocks/>
          </p:cNvCxnSpPr>
          <p:nvPr/>
        </p:nvCxnSpPr>
        <p:spPr bwMode="auto">
          <a:xfrm flipV="1">
            <a:off x="9359177" y="3212704"/>
            <a:ext cx="720000" cy="3581"/>
          </a:xfrm>
          <a:prstGeom prst="straightConnector1">
            <a:avLst/>
          </a:prstGeom>
          <a:ln w="25400">
            <a:solidFill>
              <a:srgbClr val="FFC000"/>
            </a:solidFill>
            <a:prstDash val="dash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2897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smtClean="0"/>
              <a:t>Ordinary Backup</a:t>
            </a:r>
            <a:endParaRPr lang="en-US" altLang="zh-CN" dirty="0">
              <a:sym typeface="Huawei Sans" panose="020C0503030203020204" pitchFamily="34" charset="0"/>
            </a:endParaRPr>
          </a:p>
        </p:txBody>
      </p:sp>
      <p:sp>
        <p:nvSpPr>
          <p:cNvPr id="15364" name="Rectangle 3"/>
          <p:cNvSpPr>
            <a:spLocks noGrp="1" noChangeArrowheads="1"/>
          </p:cNvSpPr>
          <p:nvPr>
            <p:ph type="body" sz="quarter" idx="10"/>
          </p:nvPr>
        </p:nvSpPr>
        <p:spPr/>
        <p:txBody>
          <a:bodyPr/>
          <a:lstStyle/>
          <a:p>
            <a:r>
              <a:rPr lang="en-US" sz="1800" smtClean="0"/>
              <a:t>When the ingress receives a message indicating that the primary CR-LSP fails, the ingress initiates the setup of a backup CR-LSP. After the backup CR-LSP is set up, traffic is switched to the backup CR-LSP. After the primary CR-LSP recovers, traffic is switched back.</a:t>
            </a:r>
            <a:endParaRPr lang="en-US" altLang="zh-CN" sz="1800" smtClean="0">
              <a:sym typeface="Huawei Sans" panose="020C0503030203020204" pitchFamily="34" charset="0"/>
            </a:endParaRPr>
          </a:p>
          <a:p>
            <a:r>
              <a:rPr lang="en-US" sz="1800" smtClean="0"/>
              <a:t>Common backup CR-LSPs do not support best-effort paths.</a:t>
            </a:r>
            <a:endParaRPr lang="en-US" altLang="zh-CN" sz="1800" smtClean="0"/>
          </a:p>
          <a:p>
            <a:endParaRPr lang="en-US" altLang="zh-CN" sz="1800" smtClean="0"/>
          </a:p>
          <a:p>
            <a:endParaRPr lang="en-US" altLang="zh-CN" sz="1800" smtClean="0"/>
          </a:p>
          <a:p>
            <a:endParaRPr lang="en-US" altLang="zh-CN" sz="1800" dirty="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3870" y="4399606"/>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11792" y="3675077"/>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79714" y="4393873"/>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11792" y="5341393"/>
            <a:ext cx="540000" cy="442800"/>
          </a:xfrm>
          <a:prstGeom prst="rect">
            <a:avLst/>
          </a:prstGeom>
        </p:spPr>
      </p:pic>
      <p:cxnSp>
        <p:nvCxnSpPr>
          <p:cNvPr id="8" name="直接连接符 7"/>
          <p:cNvCxnSpPr>
            <a:stCxn id="5" idx="1"/>
            <a:endCxn id="4" idx="3"/>
          </p:cNvCxnSpPr>
          <p:nvPr/>
        </p:nvCxnSpPr>
        <p:spPr bwMode="auto">
          <a:xfrm flipH="1">
            <a:off x="1383870" y="3896477"/>
            <a:ext cx="1427922" cy="72452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 name="直接连接符 10"/>
          <p:cNvCxnSpPr>
            <a:stCxn id="7" idx="1"/>
            <a:endCxn id="4" idx="3"/>
          </p:cNvCxnSpPr>
          <p:nvPr/>
        </p:nvCxnSpPr>
        <p:spPr bwMode="auto">
          <a:xfrm flipH="1" flipV="1">
            <a:off x="1383870" y="4621006"/>
            <a:ext cx="1427922" cy="94178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14"/>
          <p:cNvCxnSpPr>
            <a:stCxn id="6" idx="1"/>
            <a:endCxn id="5" idx="3"/>
          </p:cNvCxnSpPr>
          <p:nvPr/>
        </p:nvCxnSpPr>
        <p:spPr bwMode="auto">
          <a:xfrm flipH="1" flipV="1">
            <a:off x="3351792" y="3896477"/>
            <a:ext cx="1427922" cy="71879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 name="直接连接符 17"/>
          <p:cNvCxnSpPr>
            <a:stCxn id="6" idx="1"/>
            <a:endCxn id="7" idx="3"/>
          </p:cNvCxnSpPr>
          <p:nvPr/>
        </p:nvCxnSpPr>
        <p:spPr bwMode="auto">
          <a:xfrm flipH="1">
            <a:off x="3351792" y="4615273"/>
            <a:ext cx="1427922" cy="94752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20"/>
          <p:cNvCxnSpPr>
            <a:stCxn id="7" idx="0"/>
            <a:endCxn id="5" idx="2"/>
          </p:cNvCxnSpPr>
          <p:nvPr/>
        </p:nvCxnSpPr>
        <p:spPr bwMode="auto">
          <a:xfrm flipV="1">
            <a:off x="3081792" y="4117877"/>
            <a:ext cx="0" cy="12235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4" name="直接箭头连接符 23"/>
          <p:cNvCxnSpPr>
            <a:cxnSpLocks/>
          </p:cNvCxnSpPr>
          <p:nvPr/>
        </p:nvCxnSpPr>
        <p:spPr bwMode="auto">
          <a:xfrm rot="-1620000" flipV="1">
            <a:off x="1494749" y="4063709"/>
            <a:ext cx="108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cxnSpLocks/>
          </p:cNvCxnSpPr>
          <p:nvPr/>
        </p:nvCxnSpPr>
        <p:spPr bwMode="auto">
          <a:xfrm rot="1620000" flipV="1">
            <a:off x="3644479" y="4057839"/>
            <a:ext cx="108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cxnSpLocks/>
          </p:cNvCxnSpPr>
          <p:nvPr/>
        </p:nvCxnSpPr>
        <p:spPr bwMode="auto">
          <a:xfrm rot="-2100000" flipV="1">
            <a:off x="9717278" y="5236752"/>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cxnSpLocks/>
          </p:cNvCxnSpPr>
          <p:nvPr/>
        </p:nvCxnSpPr>
        <p:spPr bwMode="auto">
          <a:xfrm rot="2100000" flipV="1">
            <a:off x="7453636" y="5222732"/>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901262" y="4126347"/>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29" name="文本框 28"/>
          <p:cNvSpPr txBox="1"/>
          <p:nvPr/>
        </p:nvSpPr>
        <p:spPr>
          <a:xfrm>
            <a:off x="2870244" y="339981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0" name="文本框 29"/>
          <p:cNvSpPr txBox="1"/>
          <p:nvPr/>
        </p:nvSpPr>
        <p:spPr>
          <a:xfrm>
            <a:off x="2870243" y="5737529"/>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1" name="文本框 30"/>
          <p:cNvSpPr txBox="1"/>
          <p:nvPr/>
        </p:nvSpPr>
        <p:spPr>
          <a:xfrm>
            <a:off x="4834558" y="4109721"/>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37" name="Right Arrow 157"/>
          <p:cNvSpPr/>
          <p:nvPr/>
        </p:nvSpPr>
        <p:spPr>
          <a:xfrm>
            <a:off x="5735957" y="4393873"/>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sym typeface="Huawei Sans" panose="020C0503030203020204" pitchFamily="34" charset="0"/>
            </a:endParaRP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884800" y="4399606"/>
            <a:ext cx="540000" cy="442800"/>
          </a:xfrm>
          <a:prstGeom prst="rect">
            <a:avLst/>
          </a:prstGeom>
        </p:spPr>
      </p:pic>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52722" y="3675077"/>
            <a:ext cx="540000" cy="442800"/>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820644" y="4393873"/>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52722" y="5341393"/>
            <a:ext cx="540000" cy="442800"/>
          </a:xfrm>
          <a:prstGeom prst="rect">
            <a:avLst/>
          </a:prstGeom>
        </p:spPr>
      </p:pic>
      <p:cxnSp>
        <p:nvCxnSpPr>
          <p:cNvPr id="42" name="直接连接符 41"/>
          <p:cNvCxnSpPr>
            <a:stCxn id="39" idx="1"/>
            <a:endCxn id="38" idx="3"/>
          </p:cNvCxnSpPr>
          <p:nvPr/>
        </p:nvCxnSpPr>
        <p:spPr bwMode="auto">
          <a:xfrm flipH="1">
            <a:off x="7424800" y="3896477"/>
            <a:ext cx="1427922" cy="72452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3" name="直接连接符 42"/>
          <p:cNvCxnSpPr>
            <a:stCxn id="41" idx="1"/>
            <a:endCxn id="38" idx="3"/>
          </p:cNvCxnSpPr>
          <p:nvPr/>
        </p:nvCxnSpPr>
        <p:spPr bwMode="auto">
          <a:xfrm flipH="1" flipV="1">
            <a:off x="7424800" y="4621006"/>
            <a:ext cx="1427922" cy="94178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4" name="直接连接符 43"/>
          <p:cNvCxnSpPr>
            <a:stCxn id="40" idx="1"/>
            <a:endCxn id="39" idx="3"/>
          </p:cNvCxnSpPr>
          <p:nvPr/>
        </p:nvCxnSpPr>
        <p:spPr bwMode="auto">
          <a:xfrm flipH="1" flipV="1">
            <a:off x="9392722" y="3896477"/>
            <a:ext cx="1427922" cy="71879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5" name="直接连接符 44"/>
          <p:cNvCxnSpPr>
            <a:stCxn id="40" idx="1"/>
            <a:endCxn id="41" idx="3"/>
          </p:cNvCxnSpPr>
          <p:nvPr/>
        </p:nvCxnSpPr>
        <p:spPr bwMode="auto">
          <a:xfrm flipH="1">
            <a:off x="9392722" y="4615273"/>
            <a:ext cx="1427922" cy="94752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6" name="直接连接符 45"/>
          <p:cNvCxnSpPr>
            <a:stCxn id="41" idx="0"/>
            <a:endCxn id="39" idx="2"/>
          </p:cNvCxnSpPr>
          <p:nvPr/>
        </p:nvCxnSpPr>
        <p:spPr bwMode="auto">
          <a:xfrm flipV="1">
            <a:off x="9122722" y="4117877"/>
            <a:ext cx="0" cy="1223516"/>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51" name="文本框 50"/>
          <p:cNvSpPr txBox="1"/>
          <p:nvPr/>
        </p:nvSpPr>
        <p:spPr>
          <a:xfrm>
            <a:off x="6942192" y="4126347"/>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2" name="文本框 51"/>
          <p:cNvSpPr txBox="1"/>
          <p:nvPr/>
        </p:nvSpPr>
        <p:spPr>
          <a:xfrm>
            <a:off x="8911174" y="3363362"/>
            <a:ext cx="423095" cy="338554"/>
          </a:xfrm>
          <a:prstGeom prst="rect">
            <a:avLst/>
          </a:prstGeom>
          <a:noFill/>
        </p:spPr>
        <p:txBody>
          <a:bodyPr wrap="square" rtlCol="0">
            <a:spAutoFit/>
          </a:bodyPr>
          <a:lstStyle/>
          <a:p>
            <a:r>
              <a:rPr sz="1600" dirty="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3" name="文本框 52"/>
          <p:cNvSpPr txBox="1"/>
          <p:nvPr/>
        </p:nvSpPr>
        <p:spPr>
          <a:xfrm>
            <a:off x="8911173" y="5737529"/>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4" name="文本框 53"/>
          <p:cNvSpPr txBox="1"/>
          <p:nvPr/>
        </p:nvSpPr>
        <p:spPr>
          <a:xfrm>
            <a:off x="10875488" y="4109721"/>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sym typeface="Huawei Sans" panose="020C0503030203020204" pitchFamily="34" charset="0"/>
            </a:endParaRPr>
          </a:p>
        </p:txBody>
      </p:sp>
      <p:grpSp>
        <p:nvGrpSpPr>
          <p:cNvPr id="60"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8048399" y="4109721"/>
            <a:ext cx="252000" cy="252000"/>
            <a:chOff x="5076056" y="3356992"/>
            <a:chExt cx="436268" cy="436268"/>
          </a:xfrm>
        </p:grpSpPr>
        <p:sp>
          <p:nvSpPr>
            <p:cNvPr id="61"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62" name="禁止符 23">
              <a:extLst>
                <a:ext uri="{FF2B5EF4-FFF2-40B4-BE49-F238E27FC236}">
                  <a16:creationId xmlns="" xmlns:a16="http://schemas.microsoft.com/office/drawing/2014/main"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grpSp>
        <p:nvGrpSpPr>
          <p:cNvPr id="50"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9980683" y="4126347"/>
            <a:ext cx="252000" cy="252000"/>
            <a:chOff x="5076056" y="3356992"/>
            <a:chExt cx="436268" cy="436268"/>
          </a:xfrm>
        </p:grpSpPr>
        <p:sp>
          <p:nvSpPr>
            <p:cNvPr id="55"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56" name="禁止符 23">
              <a:extLst>
                <a:ext uri="{FF2B5EF4-FFF2-40B4-BE49-F238E27FC236}">
                  <a16:creationId xmlns="" xmlns:a16="http://schemas.microsoft.com/office/drawing/2014/main"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sp>
        <p:nvSpPr>
          <p:cNvPr id="65" name="文本框 64"/>
          <p:cNvSpPr txBox="1"/>
          <p:nvPr/>
        </p:nvSpPr>
        <p:spPr>
          <a:xfrm>
            <a:off x="8124018" y="2697693"/>
            <a:ext cx="1420016" cy="307777"/>
          </a:xfrm>
          <a:prstGeom prst="rect">
            <a:avLst/>
          </a:prstGeom>
          <a:noFill/>
        </p:spPr>
        <p:txBody>
          <a:bodyPr wrap="square" rtlCol="0">
            <a:spAutoFit/>
          </a:bodyPr>
          <a:lstStyle/>
          <a:p>
            <a:r>
              <a:rPr sz="1400">
                <a:solidFill>
                  <a:prstClr val="black"/>
                </a:solidFill>
                <a:latin typeface="Huawei Sans" panose="020C0503030203020204" pitchFamily="34" charset="0"/>
              </a:rPr>
              <a:t>Primary path</a:t>
            </a:r>
          </a:p>
        </p:txBody>
      </p:sp>
      <p:sp>
        <p:nvSpPr>
          <p:cNvPr id="66" name="文本框 65"/>
          <p:cNvSpPr txBox="1"/>
          <p:nvPr/>
        </p:nvSpPr>
        <p:spPr>
          <a:xfrm>
            <a:off x="8125408" y="3058428"/>
            <a:ext cx="1420016" cy="307777"/>
          </a:xfrm>
          <a:prstGeom prst="rect">
            <a:avLst/>
          </a:prstGeom>
          <a:noFill/>
        </p:spPr>
        <p:txBody>
          <a:bodyPr wrap="square" rtlCol="0">
            <a:spAutoFit/>
          </a:bodyPr>
          <a:lstStyle/>
          <a:p>
            <a:r>
              <a:rPr sz="1400">
                <a:solidFill>
                  <a:prstClr val="black"/>
                </a:solidFill>
                <a:latin typeface="Huawei Sans" panose="020C0503030203020204" pitchFamily="34" charset="0"/>
              </a:rPr>
              <a:t>Backup path</a:t>
            </a:r>
          </a:p>
        </p:txBody>
      </p:sp>
      <p:cxnSp>
        <p:nvCxnSpPr>
          <p:cNvPr id="67" name="直接箭头连接符 66"/>
          <p:cNvCxnSpPr>
            <a:cxnSpLocks/>
          </p:cNvCxnSpPr>
          <p:nvPr/>
        </p:nvCxnSpPr>
        <p:spPr bwMode="auto">
          <a:xfrm flipV="1">
            <a:off x="7348384" y="3220251"/>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a:cxnSpLocks/>
          </p:cNvCxnSpPr>
          <p:nvPr/>
        </p:nvCxnSpPr>
        <p:spPr bwMode="auto">
          <a:xfrm flipV="1">
            <a:off x="7348384" y="2863389"/>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a:cxnSpLocks/>
          </p:cNvCxnSpPr>
          <p:nvPr/>
        </p:nvCxnSpPr>
        <p:spPr bwMode="auto">
          <a:xfrm rot="-1620000" flipV="1">
            <a:off x="1381081" y="3877805"/>
            <a:ext cx="108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a:cxnSpLocks/>
          </p:cNvCxnSpPr>
          <p:nvPr/>
        </p:nvCxnSpPr>
        <p:spPr bwMode="auto">
          <a:xfrm rot="1620000" flipV="1">
            <a:off x="3756168" y="3846279"/>
            <a:ext cx="108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a:cxnSpLocks/>
          </p:cNvCxnSpPr>
          <p:nvPr/>
        </p:nvCxnSpPr>
        <p:spPr bwMode="auto">
          <a:xfrm rot="2100000" flipV="1">
            <a:off x="7290984" y="5393219"/>
            <a:ext cx="108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a:cxnSpLocks/>
          </p:cNvCxnSpPr>
          <p:nvPr/>
        </p:nvCxnSpPr>
        <p:spPr bwMode="auto">
          <a:xfrm rot="-2100000" flipV="1">
            <a:off x="9873497" y="5430232"/>
            <a:ext cx="108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a:cxnSpLocks/>
          </p:cNvCxnSpPr>
          <p:nvPr/>
        </p:nvCxnSpPr>
        <p:spPr bwMode="auto">
          <a:xfrm flipV="1">
            <a:off x="9391997" y="3221281"/>
            <a:ext cx="720000" cy="3581"/>
          </a:xfrm>
          <a:prstGeom prst="straightConnector1">
            <a:avLst/>
          </a:prstGeom>
          <a:ln w="38100">
            <a:solidFill>
              <a:schemeClr val="accent6"/>
            </a:solidFill>
            <a:prstDash val="dash"/>
            <a:tailEnd type="stealth"/>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10192239" y="3055585"/>
            <a:ext cx="1338706" cy="307777"/>
          </a:xfrm>
          <a:prstGeom prst="rect">
            <a:avLst/>
          </a:prstGeom>
          <a:noFill/>
        </p:spPr>
        <p:txBody>
          <a:bodyPr wrap="square" rtlCol="0">
            <a:spAutoFit/>
          </a:bodyPr>
          <a:lstStyle/>
          <a:p>
            <a:r>
              <a:rPr sz="1400" dirty="0">
                <a:solidFill>
                  <a:prstClr val="black"/>
                </a:solidFill>
                <a:latin typeface="Huawei Sans" panose="020C0503030203020204" pitchFamily="34" charset="0"/>
              </a:rPr>
              <a:t>Service traffic</a:t>
            </a:r>
            <a:endParaRPr lang="en-US" altLang="zh-CN" sz="140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7810822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sz="2200" dirty="0" smtClean="0">
                <a:solidFill>
                  <a:schemeClr val="bg1">
                    <a:lumMod val="50000"/>
                  </a:schemeClr>
                </a:solidFill>
                <a:latin typeface="Huawei Sans" panose="020C0503030203020204" pitchFamily="34" charset="0"/>
              </a:rPr>
              <a:t>Overview of MPLS TE</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sz="2200" dirty="0">
                <a:solidFill>
                  <a:schemeClr val="bg1">
                    <a:lumMod val="50000"/>
                  </a:schemeClr>
                </a:solidFill>
                <a:latin typeface="Huawei Sans" panose="020C0503030203020204" pitchFamily="34" charset="0"/>
              </a:rPr>
              <a:t>MPLS TE </a:t>
            </a:r>
            <a:r>
              <a:rPr lang="en-US" sz="2200" dirty="0" smtClean="0">
                <a:solidFill>
                  <a:schemeClr val="bg1">
                    <a:lumMod val="50000"/>
                  </a:schemeClr>
                </a:solidFill>
                <a:latin typeface="Huawei Sans" panose="020C0503030203020204" pitchFamily="34" charset="0"/>
              </a:rPr>
              <a:t>Fundamentals</a:t>
            </a:r>
            <a:endParaRPr lang="en-US" altLang="zh-CN" sz="2200" dirty="0">
              <a:solidFill>
                <a:schemeClr val="bg1">
                  <a:lumMod val="50000"/>
                </a:schemeClr>
              </a:solidFill>
              <a:latin typeface="Huawei Sans" panose="020C0503030203020204" pitchFamily="34" charset="0"/>
              <a:sym typeface="Huawei Sans" panose="020C0503030203020204" pitchFamily="34" charset="0"/>
            </a:endParaRPr>
          </a:p>
          <a:p>
            <a:r>
              <a:rPr lang="en-US" sz="2200" b="1" dirty="0" smtClean="0">
                <a:latin typeface="Huawei Sans" panose="020C0503030203020204" pitchFamily="34" charset="0"/>
              </a:rPr>
              <a:t>MPLS TE Reliability</a:t>
            </a:r>
          </a:p>
          <a:p>
            <a:pPr lvl="1"/>
            <a:r>
              <a:rPr lang="en-US" altLang="zh-CN" sz="2000" dirty="0">
                <a:solidFill>
                  <a:schemeClr val="bg1">
                    <a:lumMod val="50000"/>
                  </a:schemeClr>
                </a:solidFill>
              </a:rPr>
              <a:t>Path Protection</a:t>
            </a:r>
            <a:endParaRPr lang="en-US" altLang="zh-CN" sz="20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altLang="zh-CN" sz="2000" dirty="0"/>
              <a:t>Local Protection (FRR)</a:t>
            </a:r>
            <a:endParaRPr lang="en-US" altLang="zh-CN" sz="2000" dirty="0">
              <a:sym typeface="Huawei Sans" panose="020C0503030203020204" pitchFamily="34" charset="0"/>
            </a:endParaRPr>
          </a:p>
          <a:p>
            <a:pPr lvl="1"/>
            <a:r>
              <a:rPr lang="en-US" altLang="zh-CN" sz="2000" dirty="0">
                <a:solidFill>
                  <a:schemeClr val="bg1">
                    <a:lumMod val="50000"/>
                  </a:schemeClr>
                </a:solidFill>
                <a:latin typeface="Huawei Sans" panose="020C0503030203020204" pitchFamily="34" charset="0"/>
              </a:rPr>
              <a:t>MPLS TE Tunnel Protection Group</a:t>
            </a:r>
            <a:endParaRPr lang="en-US" altLang="zh-CN" sz="2000" dirty="0">
              <a:solidFill>
                <a:schemeClr val="bg1">
                  <a:lumMod val="50000"/>
                </a:schemeClr>
              </a:solidFill>
              <a:latin typeface="Huawei Sans" panose="020C0503030203020204" pitchFamily="34" charset="0"/>
              <a:sym typeface="Huawei Sans" panose="020C0503030203020204" pitchFamily="34" charset="0"/>
            </a:endParaRPr>
          </a:p>
          <a:p>
            <a:pPr lvl="1"/>
            <a:r>
              <a:rPr lang="en-US" altLang="zh-CN" sz="2000" dirty="0">
                <a:solidFill>
                  <a:schemeClr val="bg1">
                    <a:lumMod val="50000"/>
                  </a:schemeClr>
                </a:solidFill>
                <a:latin typeface="Huawei Sans" panose="020C0503030203020204" pitchFamily="34" charset="0"/>
              </a:rPr>
              <a:t>Fault Detection</a:t>
            </a:r>
            <a:endParaRPr lang="en-US" altLang="zh-CN" sz="2000" dirty="0">
              <a:solidFill>
                <a:schemeClr val="bg1">
                  <a:lumMod val="50000"/>
                </a:schemeClr>
              </a:solidFill>
              <a:latin typeface="Huawei Sans" panose="020C0503030203020204" pitchFamily="34" charset="0"/>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Advanced MPLS TE Features</a:t>
            </a:r>
            <a:endParaRPr lang="en-US" sz="22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83093137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smtClean="0"/>
              <a:t>Limitations of Path Protection</a:t>
            </a:r>
            <a:endParaRPr lang="en-US"/>
          </a:p>
        </p:txBody>
      </p:sp>
      <p:sp>
        <p:nvSpPr>
          <p:cNvPr id="17412" name="Rectangle 3"/>
          <p:cNvSpPr>
            <a:spLocks noGrp="1" noChangeArrowheads="1"/>
          </p:cNvSpPr>
          <p:nvPr>
            <p:ph type="body" sz="quarter" idx="10"/>
          </p:nvPr>
        </p:nvSpPr>
        <p:spPr/>
        <p:txBody>
          <a:bodyPr/>
          <a:lstStyle/>
          <a:p>
            <a:r>
              <a:rPr lang="en-US" sz="1800" smtClean="0"/>
              <a:t>Path protection provides E2E protection for TE tunnels. If a node or link on a tunnel fails, traffic is switched to a backup path. This process involves IGP route re-convergence on the backup path, CSPF path recalculation, and CR-LSP re-establishment. The slow </a:t>
            </a:r>
            <a:r>
              <a:rPr lang="en-US" altLang="zh-CN" sz="1800" smtClean="0"/>
              <a:t>process</a:t>
            </a:r>
            <a:r>
              <a:rPr lang="en-US" sz="1800" smtClean="0"/>
              <a:t> may cause </a:t>
            </a:r>
            <a:r>
              <a:rPr lang="en-US" altLang="zh-CN" sz="1800" smtClean="0"/>
              <a:t>packet</a:t>
            </a:r>
            <a:r>
              <a:rPr lang="en-US" sz="1800" smtClean="0"/>
              <a:t> loss.</a:t>
            </a:r>
            <a:endParaRPr lang="en-US" altLang="zh-CN" sz="1800" smtClean="0">
              <a:sym typeface="Huawei Sans" panose="020C0503030203020204" pitchFamily="34" charset="0"/>
            </a:endParaRPr>
          </a:p>
          <a:p>
            <a:r>
              <a:rPr lang="en-US" sz="1800" smtClean="0"/>
              <a:t>Fast reroute (FRR), also called local protection, is a temporary protection measure. When a transit node fails, local protection is triggered and a backup CR-LSP is set up locally for traffic switching. At the same time, the ingress of the tunnel is instructed to recalculate paths and switch traffic to the backup path in time.</a:t>
            </a:r>
            <a:endParaRPr lang="en-US" altLang="zh-CN" sz="1800" dirty="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37500" y="4328010"/>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69530" y="4328010"/>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53515" y="5560057"/>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85545" y="4328010"/>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21485" y="4328010"/>
            <a:ext cx="540000" cy="442800"/>
          </a:xfrm>
          <a:prstGeom prst="rect">
            <a:avLst/>
          </a:prstGeom>
        </p:spPr>
      </p:pic>
      <p:cxnSp>
        <p:nvCxnSpPr>
          <p:cNvPr id="10" name="直接连接符 9"/>
          <p:cNvCxnSpPr>
            <a:stCxn id="6" idx="1"/>
            <a:endCxn id="8" idx="3"/>
          </p:cNvCxnSpPr>
          <p:nvPr/>
        </p:nvCxnSpPr>
        <p:spPr bwMode="auto">
          <a:xfrm flipH="1">
            <a:off x="3325545" y="4549410"/>
            <a:ext cx="94398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 name="直接连接符 12"/>
          <p:cNvCxnSpPr>
            <a:stCxn id="4" idx="1"/>
            <a:endCxn id="6" idx="3"/>
          </p:cNvCxnSpPr>
          <p:nvPr/>
        </p:nvCxnSpPr>
        <p:spPr bwMode="auto">
          <a:xfrm flipH="1">
            <a:off x="4809530" y="4549410"/>
            <a:ext cx="242797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18"/>
          <p:cNvCxnSpPr>
            <a:stCxn id="9" idx="1"/>
            <a:endCxn id="4" idx="3"/>
          </p:cNvCxnSpPr>
          <p:nvPr/>
        </p:nvCxnSpPr>
        <p:spPr bwMode="auto">
          <a:xfrm flipH="1">
            <a:off x="7777500" y="4549410"/>
            <a:ext cx="94398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连接符 21"/>
          <p:cNvCxnSpPr>
            <a:stCxn id="7" idx="1"/>
            <a:endCxn id="6" idx="2"/>
          </p:cNvCxnSpPr>
          <p:nvPr/>
        </p:nvCxnSpPr>
        <p:spPr bwMode="auto">
          <a:xfrm flipH="1" flipV="1">
            <a:off x="4539530" y="4770810"/>
            <a:ext cx="1213985" cy="101064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5" name="直接连接符 24"/>
          <p:cNvCxnSpPr>
            <a:stCxn id="4" idx="2"/>
            <a:endCxn id="7" idx="3"/>
          </p:cNvCxnSpPr>
          <p:nvPr/>
        </p:nvCxnSpPr>
        <p:spPr bwMode="auto">
          <a:xfrm flipH="1">
            <a:off x="6293515" y="4770810"/>
            <a:ext cx="1213985" cy="101064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8" name="直接箭头连接符 27"/>
          <p:cNvCxnSpPr>
            <a:cxnSpLocks/>
          </p:cNvCxnSpPr>
          <p:nvPr/>
        </p:nvCxnSpPr>
        <p:spPr bwMode="auto">
          <a:xfrm flipV="1">
            <a:off x="3331511" y="4089380"/>
            <a:ext cx="54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bwMode="auto">
          <a:xfrm>
            <a:off x="1642758" y="3908072"/>
            <a:ext cx="176817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dirty="0">
                <a:solidFill>
                  <a:srgbClr val="C7000B"/>
                </a:solidFill>
                <a:latin typeface="Huawei Sans" panose="020C0503030203020204" pitchFamily="34" charset="0"/>
              </a:rPr>
              <a:t>Primary CR-LSP</a:t>
            </a:r>
            <a:endParaRPr lang="zh-CN" altLang="en-US" sz="1600" dirty="0">
              <a:solidFill>
                <a:srgbClr val="C7000B"/>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30" name="直接箭头连接符 29"/>
          <p:cNvCxnSpPr>
            <a:cxnSpLocks/>
          </p:cNvCxnSpPr>
          <p:nvPr/>
        </p:nvCxnSpPr>
        <p:spPr bwMode="auto">
          <a:xfrm flipV="1">
            <a:off x="3414530" y="4770810"/>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cxnSpLocks/>
          </p:cNvCxnSpPr>
          <p:nvPr/>
        </p:nvCxnSpPr>
        <p:spPr bwMode="auto">
          <a:xfrm rot="2580000" flipV="1">
            <a:off x="4412884" y="5354667"/>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cxnSpLocks/>
          </p:cNvCxnSpPr>
          <p:nvPr/>
        </p:nvCxnSpPr>
        <p:spPr bwMode="auto">
          <a:xfrm rot="-2460000" flipV="1">
            <a:off x="6516834" y="5392983"/>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cxnSpLocks/>
          </p:cNvCxnSpPr>
          <p:nvPr/>
        </p:nvCxnSpPr>
        <p:spPr bwMode="auto">
          <a:xfrm flipV="1">
            <a:off x="7889492" y="4761042"/>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4" name="圆角矩形标注 33"/>
          <p:cNvSpPr/>
          <p:nvPr/>
        </p:nvSpPr>
        <p:spPr>
          <a:xfrm>
            <a:off x="8335648" y="5099583"/>
            <a:ext cx="1117110" cy="460473"/>
          </a:xfrm>
          <a:prstGeom prst="wedgeRoundRectCallout">
            <a:avLst>
              <a:gd name="adj1" fmla="val -39002"/>
              <a:gd name="adj2" fmla="val -129806"/>
              <a:gd name="adj3" fmla="val 16667"/>
            </a:avLst>
          </a:prstGeom>
          <a:noFill/>
          <a:ln w="9525" cap="flat" cmpd="sng" algn="ctr">
            <a:solidFill>
              <a:srgbClr val="4F81BD">
                <a:shade val="95000"/>
                <a:satMod val="105000"/>
              </a:srgbClr>
            </a:solidFill>
            <a:prstDash val="solid"/>
          </a:ln>
          <a:effectLst/>
        </p:spPr>
        <p:txBody>
          <a:bodyPr rtlCol="0" anchor="ctr"/>
          <a:lstStyle/>
          <a:p>
            <a:pPr algn="ctr" defTabSz="1219444">
              <a:defRPr/>
            </a:pPr>
            <a:r>
              <a:rPr sz="1200" dirty="0">
                <a:solidFill>
                  <a:prstClr val="black"/>
                </a:solidFill>
                <a:latin typeface="Huawei Sans" panose="020C0503030203020204" pitchFamily="34" charset="0"/>
              </a:rPr>
              <a:t>Service traffic</a:t>
            </a:r>
            <a:endParaRPr lang="zh-CN" altLang="en-US" sz="1200" kern="0" dirty="0">
              <a:solidFill>
                <a:prstClr val="black"/>
              </a:solidFill>
              <a:latin typeface="Huawei Sans" panose="020C0503030203020204" pitchFamily="34" charset="0"/>
              <a:sym typeface="Huawei Sans" panose="020C0503030203020204" pitchFamily="34" charset="0"/>
            </a:endParaRPr>
          </a:p>
        </p:txBody>
      </p:sp>
      <p:grpSp>
        <p:nvGrpSpPr>
          <p:cNvPr id="37"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5897515" y="4429322"/>
            <a:ext cx="252000" cy="252000"/>
            <a:chOff x="5076056" y="3356992"/>
            <a:chExt cx="436269" cy="436268"/>
          </a:xfrm>
        </p:grpSpPr>
        <p:sp>
          <p:nvSpPr>
            <p:cNvPr id="38"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39"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sp>
        <p:nvSpPr>
          <p:cNvPr id="43" name="圆角矩形标注 42"/>
          <p:cNvSpPr/>
          <p:nvPr/>
        </p:nvSpPr>
        <p:spPr>
          <a:xfrm>
            <a:off x="2945081" y="5149003"/>
            <a:ext cx="1611650" cy="632454"/>
          </a:xfrm>
          <a:prstGeom prst="wedgeRoundRectCallout">
            <a:avLst>
              <a:gd name="adj1" fmla="val 45972"/>
              <a:gd name="adj2" fmla="val -134970"/>
              <a:gd name="adj3" fmla="val 16667"/>
            </a:avLst>
          </a:prstGeom>
          <a:noFill/>
          <a:ln w="9525" cap="flat" cmpd="sng" algn="ctr">
            <a:solidFill>
              <a:srgbClr val="4F81BD">
                <a:shade val="95000"/>
                <a:satMod val="105000"/>
              </a:srgbClr>
            </a:solidFill>
            <a:prstDash val="solid"/>
          </a:ln>
          <a:effectLst/>
        </p:spPr>
        <p:txBody>
          <a:bodyPr rtlCol="0" anchor="ctr"/>
          <a:lstStyle/>
          <a:p>
            <a:pPr algn="ctr" defTabSz="1219444">
              <a:defRPr/>
            </a:pPr>
            <a:r>
              <a:rPr sz="1200" dirty="0">
                <a:solidFill>
                  <a:prstClr val="black"/>
                </a:solidFill>
                <a:latin typeface="Huawei Sans" panose="020C0503030203020204" pitchFamily="34" charset="0"/>
              </a:rPr>
              <a:t>Configure FRR</a:t>
            </a:r>
          </a:p>
          <a:p>
            <a:pPr algn="ctr" defTabSz="1219444">
              <a:defRPr/>
            </a:pPr>
            <a:r>
              <a:rPr sz="1200" dirty="0">
                <a:solidFill>
                  <a:prstClr val="black"/>
                </a:solidFill>
                <a:latin typeface="Huawei Sans" panose="020C0503030203020204" pitchFamily="34" charset="0"/>
              </a:rPr>
              <a:t>to trigger local protection.</a:t>
            </a:r>
            <a:endParaRPr lang="zh-CN" altLang="en-US"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57256843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smtClean="0"/>
              <a:t>Related FRR Concepts (1)</a:t>
            </a:r>
            <a:endParaRPr lang="en-US" altLang="zh-CN" dirty="0">
              <a:sym typeface="Huawei Sans" panose="020C0503030203020204" pitchFamily="34" charset="0"/>
            </a:endParaRPr>
          </a:p>
        </p:txBody>
      </p:sp>
      <p:sp>
        <p:nvSpPr>
          <p:cNvPr id="17412" name="Rectangle 3"/>
          <p:cNvSpPr>
            <a:spLocks noGrp="1" noChangeArrowheads="1"/>
          </p:cNvSpPr>
          <p:nvPr>
            <p:ph type="body" sz="quarter" idx="10"/>
          </p:nvPr>
        </p:nvSpPr>
        <p:spPr/>
        <p:txBody>
          <a:bodyPr/>
          <a:lstStyle/>
          <a:p>
            <a:r>
              <a:rPr lang="en-US" sz="1600" smtClean="0"/>
              <a:t>FRR can be classified into the following protection modes by tunnel establishment method:</a:t>
            </a:r>
          </a:p>
          <a:p>
            <a:pPr lvl="1"/>
            <a:r>
              <a:rPr lang="en-US" sz="1400" smtClean="0"/>
              <a:t>One-to-one backup</a:t>
            </a:r>
          </a:p>
          <a:p>
            <a:pPr lvl="1"/>
            <a:r>
              <a:rPr lang="en-US" sz="1400" smtClean="0"/>
              <a:t>Facility backup</a:t>
            </a:r>
          </a:p>
          <a:p>
            <a:r>
              <a:rPr lang="en-US" sz="1600" smtClean="0"/>
              <a:t>The roles of devices in FRR can be classified into the following types:</a:t>
            </a:r>
          </a:p>
          <a:p>
            <a:pPr lvl="1"/>
            <a:r>
              <a:rPr lang="en-US" sz="1400" smtClean="0"/>
              <a:t>Point of local repair (PLR): ingress of the backup CR-LSP. The ingress must be on the path of the primary CR-LSP and cannot be the egress of the primary CR-LSP.</a:t>
            </a:r>
          </a:p>
          <a:p>
            <a:pPr lvl="1"/>
            <a:r>
              <a:rPr lang="en-US" sz="1400" smtClean="0"/>
              <a:t>Merge point (MP): aggregation node of the primary and backup CR-LSPs. It cannot be the ingress of the primary CR-LSP.</a:t>
            </a:r>
            <a:endParaRPr lang="en-US" altLang="zh-CN" sz="1400" smtClean="0">
              <a:sym typeface="Huawei Sans" panose="020C0503030203020204" pitchFamily="34" charset="0"/>
            </a:endParaRPr>
          </a:p>
          <a:p>
            <a:r>
              <a:rPr lang="en-US" sz="1600" smtClean="0"/>
              <a:t>FRR is classified into the following types by protected object:</a:t>
            </a:r>
          </a:p>
          <a:p>
            <a:pPr lvl="1"/>
            <a:r>
              <a:rPr lang="en-US" sz="1400" smtClean="0"/>
              <a:t>Link protection: A PLR and an MP are directly connected. A bypass CR-LSP only protects the direct link to the PLR. </a:t>
            </a:r>
          </a:p>
          <a:p>
            <a:pPr lvl="1"/>
            <a:r>
              <a:rPr lang="en-US" sz="1400" smtClean="0"/>
              <a:t>Node protection: A PLR and an MP are indirectly connected. A bypass CR-LSP protects a direct link to the PLR and nodes on the primary CR-LSP's path between the PLR and MP. </a:t>
            </a:r>
          </a:p>
          <a:p>
            <a:pPr lvl="1"/>
            <a:endParaRPr lang="en-US" altLang="zh-CN" sz="1400" dirty="0">
              <a:sym typeface="Huawei Sans" panose="020C0503030203020204" pitchFamily="34" charset="0"/>
            </a:endParaRPr>
          </a:p>
        </p:txBody>
      </p:sp>
    </p:spTree>
    <p:extLst>
      <p:ext uri="{BB962C8B-B14F-4D97-AF65-F5344CB8AC3E}">
        <p14:creationId xmlns:p14="http://schemas.microsoft.com/office/powerpoint/2010/main" val="355554791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smtClean="0"/>
              <a:t>Related FRR Concepts (2)</a:t>
            </a:r>
            <a:endParaRPr lang="en-US" altLang="zh-CN" dirty="0">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84929" y="1761509"/>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2642" y="3310397"/>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347297" y="1761509"/>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582412" y="1761509"/>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17527" y="1761509"/>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2642" y="1761509"/>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17527" y="3310397"/>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582412" y="3310397"/>
            <a:ext cx="540000" cy="442800"/>
          </a:xfrm>
          <a:prstGeom prst="rect">
            <a:avLst/>
          </a:prstGeom>
        </p:spPr>
      </p:pic>
      <p:cxnSp>
        <p:nvCxnSpPr>
          <p:cNvPr id="14" name="直接连接符 13"/>
          <p:cNvCxnSpPr>
            <a:stCxn id="10" idx="1"/>
            <a:endCxn id="5" idx="3"/>
          </p:cNvCxnSpPr>
          <p:nvPr/>
        </p:nvCxnSpPr>
        <p:spPr bwMode="auto">
          <a:xfrm flipH="1">
            <a:off x="1824929" y="1982909"/>
            <a:ext cx="1227713"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 name="直接连接符 17"/>
          <p:cNvCxnSpPr>
            <a:stCxn id="6" idx="0"/>
            <a:endCxn id="10" idx="2"/>
          </p:cNvCxnSpPr>
          <p:nvPr/>
        </p:nvCxnSpPr>
        <p:spPr bwMode="auto">
          <a:xfrm flipV="1">
            <a:off x="3322642" y="2204309"/>
            <a:ext cx="0" cy="110608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20"/>
          <p:cNvCxnSpPr>
            <a:stCxn id="9" idx="1"/>
            <a:endCxn id="10" idx="3"/>
          </p:cNvCxnSpPr>
          <p:nvPr/>
        </p:nvCxnSpPr>
        <p:spPr bwMode="auto">
          <a:xfrm flipH="1">
            <a:off x="3592642" y="1982909"/>
            <a:ext cx="122488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4" name="直接连接符 23"/>
          <p:cNvCxnSpPr>
            <a:stCxn id="8" idx="1"/>
            <a:endCxn id="9" idx="3"/>
          </p:cNvCxnSpPr>
          <p:nvPr/>
        </p:nvCxnSpPr>
        <p:spPr bwMode="auto">
          <a:xfrm flipH="1">
            <a:off x="5357527" y="1982909"/>
            <a:ext cx="122488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7" name="直接连接符 26"/>
          <p:cNvCxnSpPr>
            <a:stCxn id="12" idx="0"/>
            <a:endCxn id="8" idx="2"/>
          </p:cNvCxnSpPr>
          <p:nvPr/>
        </p:nvCxnSpPr>
        <p:spPr bwMode="auto">
          <a:xfrm flipV="1">
            <a:off x="6852412" y="2204309"/>
            <a:ext cx="0" cy="110608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0" name="直接连接符 29"/>
          <p:cNvCxnSpPr>
            <a:stCxn id="11" idx="1"/>
            <a:endCxn id="6" idx="3"/>
          </p:cNvCxnSpPr>
          <p:nvPr/>
        </p:nvCxnSpPr>
        <p:spPr bwMode="auto">
          <a:xfrm flipH="1">
            <a:off x="3592642" y="3531797"/>
            <a:ext cx="122488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3" name="直接连接符 32"/>
          <p:cNvCxnSpPr>
            <a:stCxn id="12" idx="1"/>
            <a:endCxn id="11" idx="3"/>
          </p:cNvCxnSpPr>
          <p:nvPr/>
        </p:nvCxnSpPr>
        <p:spPr bwMode="auto">
          <a:xfrm flipH="1">
            <a:off x="5357527" y="3531797"/>
            <a:ext cx="122488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8" name="直接连接符 37"/>
          <p:cNvCxnSpPr>
            <a:stCxn id="7" idx="1"/>
            <a:endCxn id="8" idx="3"/>
          </p:cNvCxnSpPr>
          <p:nvPr/>
        </p:nvCxnSpPr>
        <p:spPr bwMode="auto">
          <a:xfrm flipH="1">
            <a:off x="7122412" y="1982909"/>
            <a:ext cx="122488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1" name="直接连接符 40"/>
          <p:cNvCxnSpPr>
            <a:stCxn id="11" idx="0"/>
            <a:endCxn id="9" idx="2"/>
          </p:cNvCxnSpPr>
          <p:nvPr/>
        </p:nvCxnSpPr>
        <p:spPr bwMode="auto">
          <a:xfrm flipV="1">
            <a:off x="5087527" y="2204309"/>
            <a:ext cx="0" cy="1106088"/>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44" name="文本框 43"/>
          <p:cNvSpPr txBox="1"/>
          <p:nvPr/>
        </p:nvSpPr>
        <p:spPr>
          <a:xfrm>
            <a:off x="1343381" y="1508716"/>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45" name="文本框 44"/>
          <p:cNvSpPr txBox="1"/>
          <p:nvPr/>
        </p:nvSpPr>
        <p:spPr>
          <a:xfrm>
            <a:off x="3111094" y="1510507"/>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46" name="文本框 45"/>
          <p:cNvSpPr txBox="1"/>
          <p:nvPr/>
        </p:nvSpPr>
        <p:spPr>
          <a:xfrm>
            <a:off x="4875979" y="1508716"/>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47" name="文本框 46"/>
          <p:cNvSpPr txBox="1"/>
          <p:nvPr/>
        </p:nvSpPr>
        <p:spPr>
          <a:xfrm>
            <a:off x="6645185" y="1508716"/>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48" name="文本框 47"/>
          <p:cNvSpPr txBox="1"/>
          <p:nvPr/>
        </p:nvSpPr>
        <p:spPr>
          <a:xfrm>
            <a:off x="3111093" y="368109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49" name="文本框 48"/>
          <p:cNvSpPr txBox="1"/>
          <p:nvPr/>
        </p:nvSpPr>
        <p:spPr>
          <a:xfrm>
            <a:off x="4885956" y="3681094"/>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0" name="文本框 49"/>
          <p:cNvSpPr txBox="1"/>
          <p:nvPr/>
        </p:nvSpPr>
        <p:spPr>
          <a:xfrm>
            <a:off x="6645185" y="3683273"/>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R7</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51" name="文本框 50"/>
          <p:cNvSpPr txBox="1"/>
          <p:nvPr/>
        </p:nvSpPr>
        <p:spPr>
          <a:xfrm>
            <a:off x="8421378" y="1508716"/>
            <a:ext cx="423095" cy="338554"/>
          </a:xfrm>
          <a:prstGeom prst="rect">
            <a:avLst/>
          </a:prstGeom>
          <a:noFill/>
        </p:spPr>
        <p:txBody>
          <a:bodyPr wrap="square" rtlCol="0">
            <a:spAutoFit/>
          </a:bodyPr>
          <a:lstStyle/>
          <a:p>
            <a:r>
              <a:rPr sz="1600">
                <a:solidFill>
                  <a:prstClr val="black"/>
                </a:solidFill>
                <a:latin typeface="Huawei Sans" panose="020C0503030203020204" pitchFamily="34" charset="0"/>
              </a:rPr>
              <a:t>R8</a:t>
            </a:r>
            <a:endParaRPr lang="zh-CN" altLang="en-US" sz="1600" dirty="0">
              <a:solidFill>
                <a:prstClr val="black"/>
              </a:solidFill>
              <a:latin typeface="Huawei Sans" panose="020C0503030203020204" pitchFamily="34" charset="0"/>
              <a:sym typeface="Huawei Sans" panose="020C0503030203020204" pitchFamily="34" charset="0"/>
            </a:endParaRPr>
          </a:p>
        </p:txBody>
      </p:sp>
      <p:cxnSp>
        <p:nvCxnSpPr>
          <p:cNvPr id="52" name="直接箭头连接符 51"/>
          <p:cNvCxnSpPr>
            <a:cxnSpLocks/>
          </p:cNvCxnSpPr>
          <p:nvPr/>
        </p:nvCxnSpPr>
        <p:spPr bwMode="auto">
          <a:xfrm flipV="1">
            <a:off x="2074545" y="1761509"/>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a:cxnSpLocks/>
          </p:cNvCxnSpPr>
          <p:nvPr/>
        </p:nvCxnSpPr>
        <p:spPr bwMode="auto">
          <a:xfrm flipV="1">
            <a:off x="3829967" y="1757928"/>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cxnSpLocks/>
          </p:cNvCxnSpPr>
          <p:nvPr/>
        </p:nvCxnSpPr>
        <p:spPr bwMode="auto">
          <a:xfrm flipV="1">
            <a:off x="5580743" y="1754347"/>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a:cxnSpLocks/>
          </p:cNvCxnSpPr>
          <p:nvPr/>
        </p:nvCxnSpPr>
        <p:spPr bwMode="auto">
          <a:xfrm flipV="1">
            <a:off x="7337814" y="1766935"/>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cxnSpLocks/>
          </p:cNvCxnSpPr>
          <p:nvPr/>
        </p:nvCxnSpPr>
        <p:spPr bwMode="auto">
          <a:xfrm flipV="1">
            <a:off x="3827528" y="3306815"/>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cxnSpLocks/>
          </p:cNvCxnSpPr>
          <p:nvPr/>
        </p:nvCxnSpPr>
        <p:spPr bwMode="auto">
          <a:xfrm flipV="1">
            <a:off x="5609969" y="3749616"/>
            <a:ext cx="720000" cy="3581"/>
          </a:xfrm>
          <a:prstGeom prst="straightConnector1">
            <a:avLst/>
          </a:prstGeom>
          <a:ln w="25400">
            <a:solidFill>
              <a:srgbClr val="92D05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a:cxnSpLocks/>
          </p:cNvCxnSpPr>
          <p:nvPr/>
        </p:nvCxnSpPr>
        <p:spPr bwMode="auto">
          <a:xfrm rot="-5400000" flipV="1">
            <a:off x="4462947" y="2755562"/>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a:cxnSpLocks/>
          </p:cNvCxnSpPr>
          <p:nvPr/>
        </p:nvCxnSpPr>
        <p:spPr bwMode="auto">
          <a:xfrm rot="5400000" flipV="1">
            <a:off x="3239580" y="2755563"/>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a:cxnSpLocks/>
          </p:cNvCxnSpPr>
          <p:nvPr/>
        </p:nvCxnSpPr>
        <p:spPr bwMode="auto">
          <a:xfrm rot="5400000" flipV="1">
            <a:off x="2696272" y="2755563"/>
            <a:ext cx="720000" cy="3581"/>
          </a:xfrm>
          <a:prstGeom prst="straightConnector1">
            <a:avLst/>
          </a:prstGeom>
          <a:ln w="25400">
            <a:solidFill>
              <a:srgbClr val="92D05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cxnSpLocks/>
          </p:cNvCxnSpPr>
          <p:nvPr/>
        </p:nvCxnSpPr>
        <p:spPr bwMode="auto">
          <a:xfrm flipV="1">
            <a:off x="3829967" y="3749616"/>
            <a:ext cx="720000" cy="3581"/>
          </a:xfrm>
          <a:prstGeom prst="straightConnector1">
            <a:avLst/>
          </a:prstGeom>
          <a:ln w="25400">
            <a:solidFill>
              <a:srgbClr val="92D05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a:cxnSpLocks/>
          </p:cNvCxnSpPr>
          <p:nvPr/>
        </p:nvCxnSpPr>
        <p:spPr bwMode="auto">
          <a:xfrm rot="-5400000" flipV="1">
            <a:off x="6760621" y="2755563"/>
            <a:ext cx="720000" cy="3581"/>
          </a:xfrm>
          <a:prstGeom prst="straightConnector1">
            <a:avLst/>
          </a:prstGeom>
          <a:ln w="25400">
            <a:solidFill>
              <a:srgbClr val="92D05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10136323" y="2736894"/>
            <a:ext cx="1611998" cy="307777"/>
          </a:xfrm>
          <a:prstGeom prst="rect">
            <a:avLst/>
          </a:prstGeom>
          <a:noFill/>
        </p:spPr>
        <p:txBody>
          <a:bodyPr wrap="square" rtlCol="0">
            <a:spAutoFit/>
          </a:bodyPr>
          <a:lstStyle/>
          <a:p>
            <a:r>
              <a:rPr sz="1400">
                <a:solidFill>
                  <a:prstClr val="black"/>
                </a:solidFill>
                <a:latin typeface="Huawei Sans" panose="020C0503030203020204" pitchFamily="34" charset="0"/>
              </a:rPr>
              <a:t>Primary CR-LSP</a:t>
            </a:r>
          </a:p>
        </p:txBody>
      </p:sp>
      <p:sp>
        <p:nvSpPr>
          <p:cNvPr id="64" name="文本框 63"/>
          <p:cNvSpPr txBox="1"/>
          <p:nvPr/>
        </p:nvSpPr>
        <p:spPr>
          <a:xfrm>
            <a:off x="10137712" y="3097629"/>
            <a:ext cx="1515965" cy="307777"/>
          </a:xfrm>
          <a:prstGeom prst="rect">
            <a:avLst/>
          </a:prstGeom>
          <a:noFill/>
        </p:spPr>
        <p:txBody>
          <a:bodyPr wrap="square" rtlCol="0">
            <a:spAutoFit/>
          </a:bodyPr>
          <a:lstStyle/>
          <a:p>
            <a:r>
              <a:rPr sz="1400">
                <a:solidFill>
                  <a:prstClr val="black"/>
                </a:solidFill>
                <a:latin typeface="Huawei Sans" panose="020C0503030203020204" pitchFamily="34" charset="0"/>
              </a:rPr>
              <a:t>Backup CR-LSP1</a:t>
            </a:r>
          </a:p>
        </p:txBody>
      </p:sp>
      <p:cxnSp>
        <p:nvCxnSpPr>
          <p:cNvPr id="65" name="直接箭头连接符 64"/>
          <p:cNvCxnSpPr>
            <a:cxnSpLocks/>
          </p:cNvCxnSpPr>
          <p:nvPr/>
        </p:nvCxnSpPr>
        <p:spPr bwMode="auto">
          <a:xfrm flipV="1">
            <a:off x="9360689" y="3259452"/>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a:cxnSpLocks/>
          </p:cNvCxnSpPr>
          <p:nvPr/>
        </p:nvCxnSpPr>
        <p:spPr bwMode="auto">
          <a:xfrm flipV="1">
            <a:off x="9360689" y="2902590"/>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a:cxnSpLocks/>
          </p:cNvCxnSpPr>
          <p:nvPr/>
        </p:nvCxnSpPr>
        <p:spPr bwMode="auto">
          <a:xfrm flipV="1">
            <a:off x="9360689" y="3612733"/>
            <a:ext cx="720000" cy="3581"/>
          </a:xfrm>
          <a:prstGeom prst="straightConnector1">
            <a:avLst/>
          </a:prstGeom>
          <a:ln w="25400">
            <a:solidFill>
              <a:srgbClr val="92D05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a:xfrm>
            <a:off x="10137712" y="3445420"/>
            <a:ext cx="1515965" cy="307777"/>
          </a:xfrm>
          <a:prstGeom prst="rect">
            <a:avLst/>
          </a:prstGeom>
          <a:noFill/>
        </p:spPr>
        <p:txBody>
          <a:bodyPr wrap="square" rtlCol="0">
            <a:spAutoFit/>
          </a:bodyPr>
          <a:lstStyle/>
          <a:p>
            <a:r>
              <a:rPr sz="1400">
                <a:solidFill>
                  <a:prstClr val="black"/>
                </a:solidFill>
                <a:latin typeface="Huawei Sans" panose="020C0503030203020204" pitchFamily="34" charset="0"/>
              </a:rPr>
              <a:t>Backup CR-LSP2</a:t>
            </a:r>
          </a:p>
        </p:txBody>
      </p:sp>
      <p:sp>
        <p:nvSpPr>
          <p:cNvPr id="69" name="文本框 68"/>
          <p:cNvSpPr txBox="1"/>
          <p:nvPr/>
        </p:nvSpPr>
        <p:spPr>
          <a:xfrm>
            <a:off x="2595634" y="2034680"/>
            <a:ext cx="515460" cy="307777"/>
          </a:xfrm>
          <a:prstGeom prst="rect">
            <a:avLst/>
          </a:prstGeom>
          <a:noFill/>
        </p:spPr>
        <p:txBody>
          <a:bodyPr wrap="square" rtlCol="0">
            <a:spAutoFit/>
          </a:bodyPr>
          <a:lstStyle/>
          <a:p>
            <a:r>
              <a:rPr sz="1400" b="1">
                <a:solidFill>
                  <a:prstClr val="black"/>
                </a:solidFill>
                <a:latin typeface="Huawei Sans" panose="020C0503030203020204" pitchFamily="34" charset="0"/>
              </a:rPr>
              <a:t>PLR</a:t>
            </a:r>
            <a:endParaRPr lang="zh-CN" altLang="en-US" sz="1400" b="1" dirty="0">
              <a:solidFill>
                <a:prstClr val="black"/>
              </a:solidFill>
              <a:latin typeface="Huawei Sans" panose="020C0503030203020204" pitchFamily="34" charset="0"/>
              <a:sym typeface="Huawei Sans" panose="020C0503030203020204" pitchFamily="34" charset="0"/>
            </a:endParaRPr>
          </a:p>
        </p:txBody>
      </p:sp>
      <p:sp>
        <p:nvSpPr>
          <p:cNvPr id="71" name="文本框 70"/>
          <p:cNvSpPr txBox="1"/>
          <p:nvPr/>
        </p:nvSpPr>
        <p:spPr>
          <a:xfrm>
            <a:off x="6146183" y="2035546"/>
            <a:ext cx="515460" cy="307777"/>
          </a:xfrm>
          <a:prstGeom prst="rect">
            <a:avLst/>
          </a:prstGeom>
          <a:noFill/>
        </p:spPr>
        <p:txBody>
          <a:bodyPr wrap="square" rtlCol="0">
            <a:spAutoFit/>
          </a:bodyPr>
          <a:lstStyle/>
          <a:p>
            <a:r>
              <a:rPr sz="1400" b="1">
                <a:solidFill>
                  <a:prstClr val="black"/>
                </a:solidFill>
                <a:latin typeface="Huawei Sans" panose="020C0503030203020204" pitchFamily="34" charset="0"/>
              </a:rPr>
              <a:t>MP</a:t>
            </a:r>
            <a:endParaRPr lang="zh-CN" altLang="en-US" sz="1400" b="1" dirty="0">
              <a:solidFill>
                <a:prstClr val="black"/>
              </a:solidFill>
              <a:latin typeface="Huawei Sans" panose="020C0503030203020204" pitchFamily="34" charset="0"/>
              <a:sym typeface="Huawei Sans" panose="020C0503030203020204" pitchFamily="34" charset="0"/>
            </a:endParaRPr>
          </a:p>
        </p:txBody>
      </p:sp>
      <p:sp>
        <p:nvSpPr>
          <p:cNvPr id="72" name="文本框 71"/>
          <p:cNvSpPr txBox="1"/>
          <p:nvPr/>
        </p:nvSpPr>
        <p:spPr>
          <a:xfrm>
            <a:off x="4393568" y="2035546"/>
            <a:ext cx="515460" cy="307777"/>
          </a:xfrm>
          <a:prstGeom prst="rect">
            <a:avLst/>
          </a:prstGeom>
          <a:noFill/>
        </p:spPr>
        <p:txBody>
          <a:bodyPr wrap="square" rtlCol="0">
            <a:spAutoFit/>
          </a:bodyPr>
          <a:lstStyle/>
          <a:p>
            <a:r>
              <a:rPr sz="1400" b="1">
                <a:solidFill>
                  <a:prstClr val="black"/>
                </a:solidFill>
                <a:latin typeface="Huawei Sans" panose="020C0503030203020204" pitchFamily="34" charset="0"/>
              </a:rPr>
              <a:t>MP</a:t>
            </a:r>
            <a:endParaRPr lang="zh-CN" altLang="en-US" sz="1400" b="1" dirty="0">
              <a:solidFill>
                <a:prstClr val="black"/>
              </a:solidFill>
              <a:latin typeface="Huawei Sans" panose="020C0503030203020204" pitchFamily="34" charset="0"/>
              <a:sym typeface="Huawei Sans" panose="020C0503030203020204" pitchFamily="34" charset="0"/>
            </a:endParaRPr>
          </a:p>
        </p:txBody>
      </p:sp>
      <p:sp>
        <p:nvSpPr>
          <p:cNvPr id="76" name="Rectangle 4"/>
          <p:cNvSpPr>
            <a:spLocks noChangeArrowheads="1"/>
          </p:cNvSpPr>
          <p:nvPr/>
        </p:nvSpPr>
        <p:spPr bwMode="auto">
          <a:xfrm>
            <a:off x="1532007" y="4390345"/>
            <a:ext cx="8650575" cy="183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01625" indent="-301625" defTabSz="801688" eaLnBrk="0" hangingPunct="0">
              <a:defRPr>
                <a:solidFill>
                  <a:schemeClr val="tx1"/>
                </a:solidFill>
                <a:latin typeface="Arial" panose="020B0604020202020204" pitchFamily="34" charset="0"/>
                <a:ea typeface="华文细黑" panose="02010600040101010101" pitchFamily="2" charset="-122"/>
              </a:defRPr>
            </a:lvl1pPr>
            <a:lvl2pPr marL="742950" indent="-285750" defTabSz="801688" eaLnBrk="0" hangingPunct="0">
              <a:defRPr>
                <a:solidFill>
                  <a:schemeClr val="tx1"/>
                </a:solidFill>
                <a:latin typeface="Arial" panose="020B0604020202020204" pitchFamily="34" charset="0"/>
                <a:ea typeface="华文细黑" panose="02010600040101010101" pitchFamily="2" charset="-122"/>
              </a:defRPr>
            </a:lvl2pPr>
            <a:lvl3pPr marL="1143000" indent="-228600" defTabSz="801688" eaLnBrk="0" hangingPunct="0">
              <a:defRPr>
                <a:solidFill>
                  <a:schemeClr val="tx1"/>
                </a:solidFill>
                <a:latin typeface="Arial" panose="020B0604020202020204" pitchFamily="34" charset="0"/>
                <a:ea typeface="华文细黑" panose="02010600040101010101" pitchFamily="2" charset="-122"/>
              </a:defRPr>
            </a:lvl3pPr>
            <a:lvl4pPr marL="1600200" indent="-228600" defTabSz="801688" eaLnBrk="0" hangingPunct="0">
              <a:defRPr>
                <a:solidFill>
                  <a:schemeClr val="tx1"/>
                </a:solidFill>
                <a:latin typeface="Arial" panose="020B0604020202020204" pitchFamily="34" charset="0"/>
                <a:ea typeface="华文细黑" panose="02010600040101010101" pitchFamily="2" charset="-122"/>
              </a:defRPr>
            </a:lvl4pPr>
            <a:lvl5pPr marL="2057400" indent="-228600" defTabSz="801688" eaLnBrk="0" hangingPunct="0">
              <a:defRPr>
                <a:solidFill>
                  <a:schemeClr val="tx1"/>
                </a:solidFill>
                <a:latin typeface="Arial" panose="020B0604020202020204" pitchFamily="34" charset="0"/>
                <a:ea typeface="华文细黑" panose="02010600040101010101" pitchFamily="2" charset="-122"/>
              </a:defRPr>
            </a:lvl5pPr>
            <a:lvl6pPr marL="2514600" indent="-228600" defTabSz="801688"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801688"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801688"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801688"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base" hangingPunct="1">
              <a:lnSpc>
                <a:spcPct val="80000"/>
              </a:lnSpc>
              <a:spcBef>
                <a:spcPct val="30000"/>
              </a:spcBef>
              <a:buClr>
                <a:schemeClr val="tx1"/>
              </a:buClr>
              <a:buSzPct val="60000"/>
              <a:buFont typeface="Wingdings" panose="05000000000000000000" pitchFamily="2" charset="2"/>
              <a:buChar char="l"/>
            </a:pPr>
            <a:r>
              <a:rPr dirty="0">
                <a:latin typeface="Huawei Sans" panose="020C0503030203020204" pitchFamily="34" charset="0"/>
              </a:rPr>
              <a:t>R2 is the PLR of the primary tunnel.</a:t>
            </a:r>
          </a:p>
          <a:p>
            <a:pPr eaLnBrk="1" fontAlgn="base" hangingPunct="1">
              <a:lnSpc>
                <a:spcPct val="80000"/>
              </a:lnSpc>
              <a:spcBef>
                <a:spcPct val="30000"/>
              </a:spcBef>
              <a:buClr>
                <a:schemeClr val="tx1"/>
              </a:buClr>
              <a:buSzPct val="60000"/>
              <a:buFont typeface="Wingdings" panose="05000000000000000000" pitchFamily="2" charset="2"/>
              <a:buChar char="l"/>
            </a:pPr>
            <a:r>
              <a:rPr dirty="0">
                <a:latin typeface="Huawei Sans" panose="020C0503030203020204" pitchFamily="34" charset="0"/>
              </a:rPr>
              <a:t>R3 is the MP of backup CR-LSP1, and R4 is the MP of backup CR-LSP2.</a:t>
            </a:r>
          </a:p>
          <a:p>
            <a:pPr eaLnBrk="1" fontAlgn="base" hangingPunct="1">
              <a:lnSpc>
                <a:spcPct val="80000"/>
              </a:lnSpc>
              <a:spcBef>
                <a:spcPct val="30000"/>
              </a:spcBef>
              <a:buClr>
                <a:schemeClr val="tx1"/>
              </a:buClr>
              <a:buSzPct val="60000"/>
              <a:buFont typeface="Wingdings" panose="05000000000000000000" pitchFamily="2" charset="2"/>
              <a:buChar char="l"/>
            </a:pPr>
            <a:r>
              <a:rPr dirty="0">
                <a:latin typeface="Huawei Sans" panose="020C0503030203020204" pitchFamily="34" charset="0"/>
              </a:rPr>
              <a:t>Backup CR-LSP1 provides link protection for the primary CR-LSP.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eaLnBrk="1" fontAlgn="base" hangingPunct="1">
              <a:lnSpc>
                <a:spcPct val="80000"/>
              </a:lnSpc>
              <a:spcBef>
                <a:spcPct val="30000"/>
              </a:spcBef>
              <a:buClr>
                <a:schemeClr val="tx1"/>
              </a:buClr>
              <a:buSzPct val="60000"/>
              <a:buFont typeface="Wingdings" panose="05000000000000000000" pitchFamily="2" charset="2"/>
              <a:buChar char="l"/>
            </a:pPr>
            <a:r>
              <a:rPr dirty="0">
                <a:latin typeface="Huawei Sans" panose="020C0503030203020204" pitchFamily="34" charset="0"/>
              </a:rPr>
              <a:t>Backup CR-LSP2 provides node protection for the primary CR-LSP.</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eaLnBrk="1" fontAlgn="base" hangingPunct="1">
              <a:lnSpc>
                <a:spcPct val="80000"/>
              </a:lnSpc>
              <a:spcBef>
                <a:spcPct val="30000"/>
              </a:spcBef>
              <a:buClr>
                <a:schemeClr val="tx1"/>
              </a:buClr>
              <a:buSzPct val="60000"/>
              <a:buFont typeface="Wingdings" panose="05000000000000000000" pitchFamily="2" charset="2"/>
              <a:buChar char="l"/>
            </a:pPr>
            <a:r>
              <a:rPr dirty="0">
                <a:latin typeface="Huawei Sans" panose="020C0503030203020204" pitchFamily="34" charset="0"/>
              </a:rPr>
              <a:t>R3 is the next hop (NHOP) router of the PLR.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eaLnBrk="1" fontAlgn="base" hangingPunct="1">
              <a:lnSpc>
                <a:spcPct val="80000"/>
              </a:lnSpc>
              <a:spcBef>
                <a:spcPct val="30000"/>
              </a:spcBef>
              <a:buClr>
                <a:schemeClr val="tx1"/>
              </a:buClr>
              <a:buSzPct val="60000"/>
              <a:buFont typeface="Wingdings" panose="05000000000000000000" pitchFamily="2" charset="2"/>
              <a:buChar char="l"/>
            </a:pPr>
            <a:r>
              <a:rPr dirty="0">
                <a:latin typeface="Huawei Sans" panose="020C0503030203020204" pitchFamily="34" charset="0"/>
              </a:rPr>
              <a:t>R4 is the next-next hop (NNHOP) router of the PLR</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auto">
          <a:xfrm>
            <a:off x="3623515" y="1755121"/>
            <a:ext cx="130171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200">
                <a:solidFill>
                  <a:prstClr val="black"/>
                </a:solidFill>
                <a:latin typeface="Huawei Sans" panose="020C0503030203020204" pitchFamily="34" charset="0"/>
              </a:rPr>
              <a:t>Protected link</a:t>
            </a:r>
            <a:endParaRPr lang="zh-CN" altLang="en-US" sz="1200" dirty="0">
              <a:solidFill>
                <a:prstClr val="black"/>
              </a:solidFill>
              <a:latin typeface="Huawei Sans" panose="020C0503030203020204" pitchFamily="34" charset="0"/>
              <a:sym typeface="Huawei Sans" panose="020C0503030203020204" pitchFamily="34" charset="0"/>
            </a:endParaRPr>
          </a:p>
        </p:txBody>
      </p:sp>
      <p:sp>
        <p:nvSpPr>
          <p:cNvPr id="78" name="文本框 77"/>
          <p:cNvSpPr txBox="1"/>
          <p:nvPr/>
        </p:nvSpPr>
        <p:spPr bwMode="auto">
          <a:xfrm>
            <a:off x="4446646" y="1346041"/>
            <a:ext cx="130171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200">
                <a:solidFill>
                  <a:prstClr val="black"/>
                </a:solidFill>
                <a:latin typeface="Huawei Sans" panose="020C0503030203020204" pitchFamily="34" charset="0"/>
              </a:rPr>
              <a:t>Protected node</a:t>
            </a:r>
            <a:endParaRPr lang="zh-CN" altLang="en-US" sz="120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3587372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r>
              <a:rPr lang="en-US" smtClean="0"/>
              <a:t>Protection Modes Supported by FRR (1)</a:t>
            </a:r>
            <a:endParaRPr lang="en-US" altLang="zh-CN" dirty="0">
              <a:sym typeface="Huawei Sans" panose="020C0503030203020204" pitchFamily="34" charset="0"/>
            </a:endParaRPr>
          </a:p>
        </p:txBody>
      </p:sp>
      <p:sp>
        <p:nvSpPr>
          <p:cNvPr id="18436" name="Rectangle 3"/>
          <p:cNvSpPr>
            <a:spLocks noGrp="1" noChangeArrowheads="1"/>
          </p:cNvSpPr>
          <p:nvPr>
            <p:ph type="body" sz="quarter" idx="10"/>
          </p:nvPr>
        </p:nvSpPr>
        <p:spPr/>
        <p:txBody>
          <a:bodyPr/>
          <a:lstStyle/>
          <a:p>
            <a:pPr>
              <a:lnSpc>
                <a:spcPct val="130000"/>
              </a:lnSpc>
            </a:pPr>
            <a:r>
              <a:rPr lang="en-US" sz="1800" dirty="0" smtClean="0"/>
              <a:t>One-to-one backup</a:t>
            </a:r>
          </a:p>
          <a:p>
            <a:pPr lvl="1">
              <a:lnSpc>
                <a:spcPct val="130000"/>
              </a:lnSpc>
            </a:pPr>
            <a:r>
              <a:rPr lang="en-US" sz="1600" dirty="0" smtClean="0"/>
              <a:t>A detour CR-LSP is automatically set up on each eligible node along each primary CR-LSP to protect downstream links or nodes.</a:t>
            </a:r>
            <a:endParaRPr lang="en-US" altLang="zh-CN" sz="1600" dirty="0" smtClean="0">
              <a:sym typeface="Huawei Sans" panose="020C0503030203020204" pitchFamily="34" charset="0"/>
            </a:endParaRPr>
          </a:p>
          <a:p>
            <a:pPr lvl="1">
              <a:lnSpc>
                <a:spcPct val="130000"/>
              </a:lnSpc>
            </a:pPr>
            <a:r>
              <a:rPr lang="en-US" sz="1600" dirty="0" smtClean="0"/>
              <a:t>CR-LSPs are used to protect CR-LSPs. The primary and backup CR-LSPs belong to the same tunnel.</a:t>
            </a:r>
            <a:endParaRPr lang="en-US" altLang="zh-CN" sz="1600" dirty="0" smtClean="0">
              <a:sym typeface="Huawei Sans" panose="020C0503030203020204" pitchFamily="34" charset="0"/>
            </a:endParaRPr>
          </a:p>
          <a:p>
            <a:pPr lvl="1">
              <a:lnSpc>
                <a:spcPct val="130000"/>
              </a:lnSpc>
            </a:pPr>
            <a:r>
              <a:rPr lang="en-US" sz="1600" dirty="0" smtClean="0"/>
              <a:t>In one-to-one backup mode, packets are forwarded with only one label.</a:t>
            </a:r>
            <a:endParaRPr lang="en-US" sz="1600" dirty="0"/>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84161" y="3758940"/>
            <a:ext cx="540000" cy="442800"/>
          </a:xfrm>
          <a:prstGeom prst="rect">
            <a:avLst/>
          </a:prstGeom>
        </p:spPr>
      </p:pic>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28128" y="5223883"/>
            <a:ext cx="540000" cy="442800"/>
          </a:xfrm>
          <a:prstGeom prst="rect">
            <a:avLst/>
          </a:prstGeom>
        </p:spPr>
      </p:pic>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84161" y="5223883"/>
            <a:ext cx="540000" cy="442800"/>
          </a:xfrm>
          <a:prstGeom prst="rect">
            <a:avLst/>
          </a:prstGeom>
        </p:spPr>
      </p:pic>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47412" y="3758940"/>
            <a:ext cx="540000" cy="442800"/>
          </a:xfrm>
          <a:prstGeom prst="rect">
            <a:avLst/>
          </a:prstGeom>
        </p:spPr>
      </p:pic>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306328" y="3758940"/>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25244" y="3764181"/>
            <a:ext cx="540000" cy="442800"/>
          </a:xfrm>
          <a:prstGeom prst="rect">
            <a:avLst/>
          </a:prstGeom>
        </p:spPr>
      </p:pic>
      <p:cxnSp>
        <p:nvCxnSpPr>
          <p:cNvPr id="54" name="直接连接符 53"/>
          <p:cNvCxnSpPr>
            <a:stCxn id="52" idx="1"/>
            <a:endCxn id="35" idx="3"/>
          </p:cNvCxnSpPr>
          <p:nvPr/>
        </p:nvCxnSpPr>
        <p:spPr bwMode="auto">
          <a:xfrm flipH="1" flipV="1">
            <a:off x="2824161" y="3980340"/>
            <a:ext cx="1201083" cy="524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6" name="直接连接符 55"/>
          <p:cNvCxnSpPr>
            <a:stCxn id="51" idx="1"/>
            <a:endCxn id="52" idx="3"/>
          </p:cNvCxnSpPr>
          <p:nvPr/>
        </p:nvCxnSpPr>
        <p:spPr bwMode="auto">
          <a:xfrm flipH="1">
            <a:off x="4565244" y="3980340"/>
            <a:ext cx="1741084" cy="524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8" name="直接连接符 57"/>
          <p:cNvCxnSpPr>
            <a:stCxn id="48" idx="1"/>
            <a:endCxn id="51" idx="3"/>
          </p:cNvCxnSpPr>
          <p:nvPr/>
        </p:nvCxnSpPr>
        <p:spPr bwMode="auto">
          <a:xfrm flipH="1">
            <a:off x="6846328" y="3980340"/>
            <a:ext cx="120108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9" name="直接连接符 58"/>
          <p:cNvCxnSpPr>
            <a:stCxn id="36" idx="1"/>
            <a:endCxn id="38" idx="3"/>
          </p:cNvCxnSpPr>
          <p:nvPr/>
        </p:nvCxnSpPr>
        <p:spPr bwMode="auto">
          <a:xfrm flipH="1">
            <a:off x="2824161" y="5445283"/>
            <a:ext cx="120396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0" name="直接连接符 59"/>
          <p:cNvCxnSpPr>
            <a:stCxn id="38" idx="0"/>
            <a:endCxn id="35" idx="2"/>
          </p:cNvCxnSpPr>
          <p:nvPr/>
        </p:nvCxnSpPr>
        <p:spPr bwMode="auto">
          <a:xfrm flipV="1">
            <a:off x="2554161" y="4201740"/>
            <a:ext cx="0" cy="102214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3" name="直接连接符 62"/>
          <p:cNvCxnSpPr>
            <a:stCxn id="36" idx="0"/>
            <a:endCxn id="52" idx="2"/>
          </p:cNvCxnSpPr>
          <p:nvPr/>
        </p:nvCxnSpPr>
        <p:spPr bwMode="auto">
          <a:xfrm flipH="1" flipV="1">
            <a:off x="4295244" y="4206981"/>
            <a:ext cx="2884" cy="101690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5" name="直接连接符 64"/>
          <p:cNvCxnSpPr>
            <a:stCxn id="51" idx="2"/>
            <a:endCxn id="36" idx="3"/>
          </p:cNvCxnSpPr>
          <p:nvPr/>
        </p:nvCxnSpPr>
        <p:spPr bwMode="auto">
          <a:xfrm flipH="1">
            <a:off x="4568128" y="4201740"/>
            <a:ext cx="2008200" cy="1243543"/>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66" name="任意多边形 65"/>
          <p:cNvSpPr/>
          <p:nvPr/>
        </p:nvSpPr>
        <p:spPr>
          <a:xfrm>
            <a:off x="2688649" y="4194387"/>
            <a:ext cx="3616237" cy="972346"/>
          </a:xfrm>
          <a:custGeom>
            <a:avLst/>
            <a:gdLst>
              <a:gd name="connsiteX0" fmla="*/ 0 w 3756074"/>
              <a:gd name="connsiteY0" fmla="*/ 126609 h 1188505"/>
              <a:gd name="connsiteX1" fmla="*/ 464234 w 3756074"/>
              <a:gd name="connsiteY1" fmla="*/ 1111348 h 1188505"/>
              <a:gd name="connsiteX2" fmla="*/ 1519311 w 3756074"/>
              <a:gd name="connsiteY2" fmla="*/ 998806 h 1188505"/>
              <a:gd name="connsiteX3" fmla="*/ 3756074 w 3756074"/>
              <a:gd name="connsiteY3" fmla="*/ 0 h 1188505"/>
            </a:gdLst>
            <a:ahLst/>
            <a:cxnLst>
              <a:cxn ang="0">
                <a:pos x="connsiteX0" y="connsiteY0"/>
              </a:cxn>
              <a:cxn ang="0">
                <a:pos x="connsiteX1" y="connsiteY1"/>
              </a:cxn>
              <a:cxn ang="0">
                <a:pos x="connsiteX2" y="connsiteY2"/>
              </a:cxn>
              <a:cxn ang="0">
                <a:pos x="connsiteX3" y="connsiteY3"/>
              </a:cxn>
            </a:cxnLst>
            <a:rect l="l" t="t" r="r" b="b"/>
            <a:pathLst>
              <a:path w="3756074" h="1188505">
                <a:moveTo>
                  <a:pt x="0" y="126609"/>
                </a:moveTo>
                <a:cubicBezTo>
                  <a:pt x="105508" y="546295"/>
                  <a:pt x="211016" y="965982"/>
                  <a:pt x="464234" y="1111348"/>
                </a:cubicBezTo>
                <a:cubicBezTo>
                  <a:pt x="717452" y="1256714"/>
                  <a:pt x="970671" y="1184031"/>
                  <a:pt x="1519311" y="998806"/>
                </a:cubicBezTo>
                <a:cubicBezTo>
                  <a:pt x="2067951" y="813581"/>
                  <a:pt x="2912012" y="406790"/>
                  <a:pt x="3756074" y="0"/>
                </a:cubicBezTo>
              </a:path>
            </a:pathLst>
          </a:custGeom>
          <a:noFill/>
          <a:ln w="31750">
            <a:solidFill>
              <a:srgbClr val="FF0000"/>
            </a:solidFill>
            <a:prstDash val="sysDash"/>
            <a:tailEnd type="triangle" w="med" len="lg"/>
          </a:ln>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solidFill>
                <a:prstClr val="black"/>
              </a:solidFill>
              <a:latin typeface="Huawei Sans" panose="020C0503030203020204" pitchFamily="34" charset="0"/>
              <a:sym typeface="Huawei Sans" panose="020C0503030203020204" pitchFamily="34" charset="0"/>
            </a:endParaRPr>
          </a:p>
        </p:txBody>
      </p:sp>
      <p:sp>
        <p:nvSpPr>
          <p:cNvPr id="32" name="任意多边形 31"/>
          <p:cNvSpPr/>
          <p:nvPr/>
        </p:nvSpPr>
        <p:spPr>
          <a:xfrm>
            <a:off x="4360428" y="4100662"/>
            <a:ext cx="1823551" cy="618222"/>
          </a:xfrm>
          <a:custGeom>
            <a:avLst/>
            <a:gdLst>
              <a:gd name="connsiteX0" fmla="*/ 98446 w 1823551"/>
              <a:gd name="connsiteY0" fmla="*/ 113121 h 618222"/>
              <a:gd name="connsiteX1" fmla="*/ 23032 w 1823551"/>
              <a:gd name="connsiteY1" fmla="*/ 593888 h 618222"/>
              <a:gd name="connsiteX2" fmla="*/ 456665 w 1823551"/>
              <a:gd name="connsiteY2" fmla="*/ 490193 h 618222"/>
              <a:gd name="connsiteX3" fmla="*/ 1823551 w 1823551"/>
              <a:gd name="connsiteY3" fmla="*/ 0 h 618222"/>
            </a:gdLst>
            <a:ahLst/>
            <a:cxnLst>
              <a:cxn ang="0">
                <a:pos x="connsiteX0" y="connsiteY0"/>
              </a:cxn>
              <a:cxn ang="0">
                <a:pos x="connsiteX1" y="connsiteY1"/>
              </a:cxn>
              <a:cxn ang="0">
                <a:pos x="connsiteX2" y="connsiteY2"/>
              </a:cxn>
              <a:cxn ang="0">
                <a:pos x="connsiteX3" y="connsiteY3"/>
              </a:cxn>
            </a:cxnLst>
            <a:rect l="l" t="t" r="r" b="b"/>
            <a:pathLst>
              <a:path w="1823551" h="618222">
                <a:moveTo>
                  <a:pt x="98446" y="113121"/>
                </a:moveTo>
                <a:cubicBezTo>
                  <a:pt x="30887" y="322082"/>
                  <a:pt x="-36671" y="531043"/>
                  <a:pt x="23032" y="593888"/>
                </a:cubicBezTo>
                <a:cubicBezTo>
                  <a:pt x="82735" y="656733"/>
                  <a:pt x="156579" y="589174"/>
                  <a:pt x="456665" y="490193"/>
                </a:cubicBezTo>
                <a:cubicBezTo>
                  <a:pt x="756751" y="391212"/>
                  <a:pt x="1823551" y="0"/>
                  <a:pt x="1823551" y="0"/>
                </a:cubicBezTo>
              </a:path>
            </a:pathLst>
          </a:custGeom>
          <a:noFill/>
          <a:ln w="31750">
            <a:solidFill>
              <a:srgbClr val="FFC00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cxnSp>
        <p:nvCxnSpPr>
          <p:cNvPr id="69" name="直接箭头连接符 68"/>
          <p:cNvCxnSpPr/>
          <p:nvPr/>
        </p:nvCxnSpPr>
        <p:spPr bwMode="auto">
          <a:xfrm>
            <a:off x="2395352" y="3427432"/>
            <a:ext cx="6048000" cy="5394"/>
          </a:xfrm>
          <a:prstGeom prst="straightConnector1">
            <a:avLst/>
          </a:prstGeom>
          <a:solidFill>
            <a:schemeClr val="accent1"/>
          </a:solidFill>
          <a:ln w="38100" cap="flat" cmpd="sng" algn="ctr">
            <a:solidFill>
              <a:srgbClr val="00B0F0"/>
            </a:solidFill>
            <a:prstDash val="solid"/>
            <a:round/>
            <a:headEnd type="none" w="med" len="med"/>
            <a:tailEnd type="triangle" w="med" len="med"/>
          </a:ln>
          <a:effectLst/>
        </p:spPr>
      </p:cxnSp>
      <p:sp>
        <p:nvSpPr>
          <p:cNvPr id="74" name="文本框 73"/>
          <p:cNvSpPr txBox="1"/>
          <p:nvPr/>
        </p:nvSpPr>
        <p:spPr bwMode="auto">
          <a:xfrm>
            <a:off x="4444090" y="3094268"/>
            <a:ext cx="176817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dirty="0">
                <a:solidFill>
                  <a:prstClr val="black"/>
                </a:solidFill>
                <a:latin typeface="Huawei Sans" panose="020C0503030203020204" pitchFamily="34" charset="0"/>
              </a:rPr>
              <a:t>Primary CR-LSP</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5" name="文本框 74"/>
          <p:cNvSpPr txBox="1"/>
          <p:nvPr/>
        </p:nvSpPr>
        <p:spPr bwMode="auto">
          <a:xfrm>
            <a:off x="2120789" y="4159498"/>
            <a:ext cx="832182"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R1</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6" name="文本框 75"/>
          <p:cNvSpPr txBox="1"/>
          <p:nvPr/>
        </p:nvSpPr>
        <p:spPr bwMode="auto">
          <a:xfrm>
            <a:off x="3888439" y="4163475"/>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R2</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7" name="文本框 76"/>
          <p:cNvSpPr txBox="1"/>
          <p:nvPr/>
        </p:nvSpPr>
        <p:spPr bwMode="auto">
          <a:xfrm>
            <a:off x="2353347" y="5610760"/>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R5</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8" name="文本框 77"/>
          <p:cNvSpPr txBox="1"/>
          <p:nvPr/>
        </p:nvSpPr>
        <p:spPr bwMode="auto">
          <a:xfrm>
            <a:off x="4084868" y="5609533"/>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R6</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9" name="文本框 78"/>
          <p:cNvSpPr txBox="1"/>
          <p:nvPr/>
        </p:nvSpPr>
        <p:spPr bwMode="auto">
          <a:xfrm>
            <a:off x="6474885" y="4157517"/>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dirty="0">
                <a:solidFill>
                  <a:prstClr val="black"/>
                </a:solidFill>
                <a:latin typeface="Huawei Sans" panose="020C0503030203020204" pitchFamily="34" charset="0"/>
              </a:rPr>
              <a:t>R3</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0" name="文本框 79"/>
          <p:cNvSpPr txBox="1"/>
          <p:nvPr/>
        </p:nvSpPr>
        <p:spPr bwMode="auto">
          <a:xfrm>
            <a:off x="8116958" y="4163475"/>
            <a:ext cx="68744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R4</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1" name="文本框 80"/>
          <p:cNvSpPr txBox="1"/>
          <p:nvPr/>
        </p:nvSpPr>
        <p:spPr bwMode="auto">
          <a:xfrm>
            <a:off x="2282367" y="3509561"/>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PLR</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2" name="文本框 81"/>
          <p:cNvSpPr txBox="1"/>
          <p:nvPr/>
        </p:nvSpPr>
        <p:spPr bwMode="auto">
          <a:xfrm>
            <a:off x="3994607" y="3507580"/>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PLR</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3" name="文本框 82"/>
          <p:cNvSpPr txBox="1"/>
          <p:nvPr/>
        </p:nvSpPr>
        <p:spPr bwMode="auto">
          <a:xfrm>
            <a:off x="6343690" y="3507580"/>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dirty="0">
                <a:solidFill>
                  <a:prstClr val="black"/>
                </a:solidFill>
                <a:latin typeface="Huawei Sans" panose="020C0503030203020204" pitchFamily="34" charset="0"/>
              </a:rPr>
              <a:t>MP</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84" name="直接箭头连接符 83"/>
          <p:cNvCxnSpPr/>
          <p:nvPr/>
        </p:nvCxnSpPr>
        <p:spPr bwMode="auto">
          <a:xfrm>
            <a:off x="8082439" y="5011627"/>
            <a:ext cx="1296008" cy="0"/>
          </a:xfrm>
          <a:prstGeom prst="straightConnector1">
            <a:avLst/>
          </a:prstGeom>
          <a:solidFill>
            <a:schemeClr val="accent1"/>
          </a:solidFill>
          <a:ln w="31750" cap="flat" cmpd="sng" algn="ctr">
            <a:solidFill>
              <a:srgbClr val="FFC000"/>
            </a:solidFill>
            <a:prstDash val="solid"/>
            <a:round/>
            <a:headEnd type="none" w="med" len="med"/>
            <a:tailEnd type="triangle" w="med" len="lg"/>
          </a:ln>
          <a:effectLst/>
        </p:spPr>
      </p:cxnSp>
      <p:cxnSp>
        <p:nvCxnSpPr>
          <p:cNvPr id="85" name="直接箭头连接符 84"/>
          <p:cNvCxnSpPr/>
          <p:nvPr/>
        </p:nvCxnSpPr>
        <p:spPr bwMode="auto">
          <a:xfrm>
            <a:off x="8082439" y="5431684"/>
            <a:ext cx="1296008" cy="0"/>
          </a:xfrm>
          <a:prstGeom prst="straightConnector1">
            <a:avLst/>
          </a:prstGeom>
          <a:solidFill>
            <a:schemeClr val="accent1"/>
          </a:solidFill>
          <a:ln w="31750" cap="flat" cmpd="sng" algn="ctr">
            <a:solidFill>
              <a:srgbClr val="FF0000"/>
            </a:solidFill>
            <a:prstDash val="sysDash"/>
            <a:round/>
            <a:headEnd type="none" w="med" len="med"/>
            <a:tailEnd type="triangle" w="med" len="lg"/>
          </a:ln>
          <a:effectLst/>
        </p:spPr>
      </p:cxnSp>
      <p:sp>
        <p:nvSpPr>
          <p:cNvPr id="86" name="文本框 85"/>
          <p:cNvSpPr txBox="1"/>
          <p:nvPr/>
        </p:nvSpPr>
        <p:spPr bwMode="auto">
          <a:xfrm>
            <a:off x="9525650" y="4844186"/>
            <a:ext cx="176817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dirty="0">
                <a:solidFill>
                  <a:prstClr val="black"/>
                </a:solidFill>
                <a:latin typeface="Huawei Sans" panose="020C0503030203020204" pitchFamily="34" charset="0"/>
              </a:rPr>
              <a:t>Detour CR-LSP 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7" name="文本框 86"/>
          <p:cNvSpPr txBox="1"/>
          <p:nvPr/>
        </p:nvSpPr>
        <p:spPr bwMode="auto">
          <a:xfrm>
            <a:off x="9525650" y="5277842"/>
            <a:ext cx="176817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Detour CR-LSP 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01071182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r>
              <a:rPr lang="en-US" smtClean="0"/>
              <a:t>Protection Modes Supported by FRR (2)</a:t>
            </a:r>
            <a:endParaRPr lang="en-US" altLang="zh-CN" dirty="0">
              <a:sym typeface="Huawei Sans" panose="020C0503030203020204" pitchFamily="34" charset="0"/>
            </a:endParaRPr>
          </a:p>
        </p:txBody>
      </p:sp>
      <p:sp>
        <p:nvSpPr>
          <p:cNvPr id="18436" name="Rectangle 3"/>
          <p:cNvSpPr>
            <a:spLocks noGrp="1" noChangeArrowheads="1"/>
          </p:cNvSpPr>
          <p:nvPr>
            <p:ph type="body" sz="quarter" idx="10"/>
          </p:nvPr>
        </p:nvSpPr>
        <p:spPr/>
        <p:txBody>
          <a:bodyPr/>
          <a:lstStyle/>
          <a:p>
            <a:pPr>
              <a:lnSpc>
                <a:spcPct val="120000"/>
              </a:lnSpc>
            </a:pPr>
            <a:r>
              <a:rPr lang="en-US" sz="1800" dirty="0" smtClean="0"/>
              <a:t>Facility backup</a:t>
            </a:r>
          </a:p>
          <a:p>
            <a:pPr lvl="1">
              <a:lnSpc>
                <a:spcPct val="120000"/>
              </a:lnSpc>
            </a:pPr>
            <a:r>
              <a:rPr lang="en-US" sz="1600" dirty="0" smtClean="0"/>
              <a:t>A bypass tunnel is configured for each link or node that may fail on a primary tunnel. A bypass tunnel can protect traffic on multiple primary tunnels.</a:t>
            </a:r>
            <a:endParaRPr lang="en-US" altLang="zh-CN" sz="1600" dirty="0" smtClean="0">
              <a:sym typeface="Huawei Sans" panose="020C0503030203020204" pitchFamily="34" charset="0"/>
            </a:endParaRPr>
          </a:p>
          <a:p>
            <a:pPr lvl="1">
              <a:lnSpc>
                <a:spcPct val="120000"/>
              </a:lnSpc>
            </a:pPr>
            <a:r>
              <a:rPr lang="en-US" sz="1600" dirty="0" smtClean="0"/>
              <a:t>The primary and backup LSPs belong to different TE tunnels.</a:t>
            </a:r>
            <a:endParaRPr lang="en-US" altLang="zh-CN" sz="1600" dirty="0" smtClean="0">
              <a:sym typeface="Huawei Sans" panose="020C0503030203020204" pitchFamily="34" charset="0"/>
            </a:endParaRPr>
          </a:p>
          <a:p>
            <a:pPr lvl="1">
              <a:lnSpc>
                <a:spcPct val="120000"/>
              </a:lnSpc>
            </a:pPr>
            <a:r>
              <a:rPr lang="en-US" sz="1600" dirty="0" smtClean="0"/>
              <a:t>The facility backup mode requires two layers of labels during forwarding and supports label nesting.</a:t>
            </a:r>
            <a:endParaRPr lang="en-US" sz="1600" dirty="0"/>
          </a:p>
        </p:txBody>
      </p:sp>
      <p:sp>
        <p:nvSpPr>
          <p:cNvPr id="36" name="Rectangle 3"/>
          <p:cNvSpPr txBox="1">
            <a:spLocks noChangeArrowheads="1"/>
          </p:cNvSpPr>
          <p:nvPr/>
        </p:nvSpPr>
        <p:spPr bwMode="auto">
          <a:xfrm>
            <a:off x="5591921" y="5307510"/>
            <a:ext cx="5649170" cy="4647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nSpc>
                <a:spcPct val="120000"/>
              </a:lnSpc>
              <a:buClrTx/>
              <a:buNone/>
            </a:pPr>
            <a:r>
              <a:rPr sz="1600" dirty="0">
                <a:solidFill>
                  <a:prstClr val="black"/>
                </a:solidFill>
                <a:latin typeface="Huawei Sans" panose="020C0503030203020204" pitchFamily="34" charset="0"/>
              </a:rPr>
              <a:t>Currently, mainstream vendors in the industry usually adopt the facility backup mode.</a:t>
            </a:r>
            <a:endParaRPr lang="en-US" altLang="zh-CN"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0" indent="0">
              <a:lnSpc>
                <a:spcPct val="120000"/>
              </a:lnSpc>
              <a:buClr>
                <a:prstClr val="white">
                  <a:lumMod val="50000"/>
                </a:prstClr>
              </a:buClr>
              <a:buNone/>
            </a:pPr>
            <a:endParaRPr lang="zh-CN" altLang="en-US" sz="2000" kern="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49" name="直接箭头连接符 48"/>
          <p:cNvCxnSpPr/>
          <p:nvPr/>
        </p:nvCxnSpPr>
        <p:spPr bwMode="auto">
          <a:xfrm>
            <a:off x="2422362" y="3406856"/>
            <a:ext cx="6048000" cy="5394"/>
          </a:xfrm>
          <a:prstGeom prst="straightConnector1">
            <a:avLst/>
          </a:prstGeom>
          <a:solidFill>
            <a:schemeClr val="accent1"/>
          </a:solidFill>
          <a:ln w="38100" cap="flat" cmpd="sng" algn="ctr">
            <a:solidFill>
              <a:srgbClr val="00B0F0"/>
            </a:solidFill>
            <a:prstDash val="solid"/>
            <a:round/>
            <a:headEnd type="none" w="med" len="med"/>
            <a:tailEnd type="triangle" w="med" len="med"/>
          </a:ln>
          <a:effectLst/>
        </p:spPr>
      </p:cxnSp>
      <p:sp>
        <p:nvSpPr>
          <p:cNvPr id="50" name="文本框 49"/>
          <p:cNvSpPr txBox="1"/>
          <p:nvPr/>
        </p:nvSpPr>
        <p:spPr bwMode="auto">
          <a:xfrm>
            <a:off x="4415128" y="3008883"/>
            <a:ext cx="176817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Primary CR-LSP</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74" name="直接箭头连接符 73"/>
          <p:cNvCxnSpPr/>
          <p:nvPr/>
        </p:nvCxnSpPr>
        <p:spPr bwMode="auto">
          <a:xfrm>
            <a:off x="6455881" y="5115935"/>
            <a:ext cx="1296008" cy="0"/>
          </a:xfrm>
          <a:prstGeom prst="straightConnector1">
            <a:avLst/>
          </a:prstGeom>
          <a:solidFill>
            <a:schemeClr val="accent1"/>
          </a:solidFill>
          <a:ln w="31750" cap="flat" cmpd="sng" algn="ctr">
            <a:solidFill>
              <a:srgbClr val="FF0000"/>
            </a:solidFill>
            <a:prstDash val="sysDash"/>
            <a:round/>
            <a:headEnd type="none" w="med" len="med"/>
            <a:tailEnd type="triangle" w="med" len="lg"/>
          </a:ln>
          <a:effectLst/>
        </p:spPr>
      </p:cxnSp>
      <p:sp>
        <p:nvSpPr>
          <p:cNvPr id="75" name="文本框 74"/>
          <p:cNvSpPr txBox="1"/>
          <p:nvPr/>
        </p:nvSpPr>
        <p:spPr bwMode="auto">
          <a:xfrm>
            <a:off x="7899092" y="4962093"/>
            <a:ext cx="176817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Bypass CR-LSP 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84161" y="3758940"/>
            <a:ext cx="540000" cy="442800"/>
          </a:xfrm>
          <a:prstGeom prst="rect">
            <a:avLst/>
          </a:prstGeom>
        </p:spPr>
      </p:pic>
      <p:pic>
        <p:nvPicPr>
          <p:cNvPr id="81" name="图片 8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28128" y="5223883"/>
            <a:ext cx="540000" cy="442800"/>
          </a:xfrm>
          <a:prstGeom prst="rect">
            <a:avLst/>
          </a:prstGeom>
        </p:spPr>
      </p:pic>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84161" y="5223883"/>
            <a:ext cx="540000" cy="442800"/>
          </a:xfrm>
          <a:prstGeom prst="rect">
            <a:avLst/>
          </a:prstGeom>
        </p:spPr>
      </p:pic>
      <p:pic>
        <p:nvPicPr>
          <p:cNvPr id="83" name="图片 8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47412" y="3758940"/>
            <a:ext cx="540000" cy="442800"/>
          </a:xfrm>
          <a:prstGeom prst="rect">
            <a:avLst/>
          </a:prstGeom>
        </p:spPr>
      </p:pic>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306328" y="3758940"/>
            <a:ext cx="540000" cy="442800"/>
          </a:xfrm>
          <a:prstGeom prst="rect">
            <a:avLst/>
          </a:prstGeom>
        </p:spPr>
      </p:pic>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25244" y="3764181"/>
            <a:ext cx="540000" cy="442800"/>
          </a:xfrm>
          <a:prstGeom prst="rect">
            <a:avLst/>
          </a:prstGeom>
        </p:spPr>
      </p:pic>
      <p:cxnSp>
        <p:nvCxnSpPr>
          <p:cNvPr id="86" name="直接连接符 85"/>
          <p:cNvCxnSpPr>
            <a:stCxn id="85" idx="1"/>
            <a:endCxn id="80" idx="3"/>
          </p:cNvCxnSpPr>
          <p:nvPr/>
        </p:nvCxnSpPr>
        <p:spPr bwMode="auto">
          <a:xfrm flipH="1" flipV="1">
            <a:off x="2824161" y="3980340"/>
            <a:ext cx="1201083" cy="524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7" name="直接连接符 86"/>
          <p:cNvCxnSpPr>
            <a:stCxn id="84" idx="1"/>
            <a:endCxn id="85" idx="3"/>
          </p:cNvCxnSpPr>
          <p:nvPr/>
        </p:nvCxnSpPr>
        <p:spPr bwMode="auto">
          <a:xfrm flipH="1">
            <a:off x="4565244" y="3980340"/>
            <a:ext cx="1741084" cy="524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8" name="直接连接符 87"/>
          <p:cNvCxnSpPr>
            <a:stCxn id="83" idx="1"/>
            <a:endCxn id="84" idx="3"/>
          </p:cNvCxnSpPr>
          <p:nvPr/>
        </p:nvCxnSpPr>
        <p:spPr bwMode="auto">
          <a:xfrm flipH="1">
            <a:off x="6846328" y="3980340"/>
            <a:ext cx="120108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9" name="直接连接符 88"/>
          <p:cNvCxnSpPr>
            <a:stCxn id="81" idx="1"/>
            <a:endCxn id="82" idx="3"/>
          </p:cNvCxnSpPr>
          <p:nvPr/>
        </p:nvCxnSpPr>
        <p:spPr bwMode="auto">
          <a:xfrm flipH="1">
            <a:off x="2824161" y="5445283"/>
            <a:ext cx="1203967"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0" name="直接连接符 89"/>
          <p:cNvCxnSpPr>
            <a:stCxn id="82" idx="0"/>
            <a:endCxn id="80" idx="2"/>
          </p:cNvCxnSpPr>
          <p:nvPr/>
        </p:nvCxnSpPr>
        <p:spPr bwMode="auto">
          <a:xfrm flipV="1">
            <a:off x="2554161" y="4201740"/>
            <a:ext cx="0" cy="1022143"/>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1" name="直接连接符 90"/>
          <p:cNvCxnSpPr>
            <a:stCxn id="81" idx="0"/>
            <a:endCxn id="85" idx="2"/>
          </p:cNvCxnSpPr>
          <p:nvPr/>
        </p:nvCxnSpPr>
        <p:spPr bwMode="auto">
          <a:xfrm flipH="1" flipV="1">
            <a:off x="4295244" y="4206981"/>
            <a:ext cx="2884" cy="101690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2" name="直接连接符 91"/>
          <p:cNvCxnSpPr>
            <a:stCxn id="84" idx="2"/>
            <a:endCxn id="81" idx="3"/>
          </p:cNvCxnSpPr>
          <p:nvPr/>
        </p:nvCxnSpPr>
        <p:spPr bwMode="auto">
          <a:xfrm flipH="1">
            <a:off x="4568128" y="4201740"/>
            <a:ext cx="2008200" cy="1243543"/>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93" name="任意多边形 92"/>
          <p:cNvSpPr/>
          <p:nvPr/>
        </p:nvSpPr>
        <p:spPr>
          <a:xfrm>
            <a:off x="2688649" y="4194387"/>
            <a:ext cx="3616237" cy="972346"/>
          </a:xfrm>
          <a:custGeom>
            <a:avLst/>
            <a:gdLst>
              <a:gd name="connsiteX0" fmla="*/ 0 w 3756074"/>
              <a:gd name="connsiteY0" fmla="*/ 126609 h 1188505"/>
              <a:gd name="connsiteX1" fmla="*/ 464234 w 3756074"/>
              <a:gd name="connsiteY1" fmla="*/ 1111348 h 1188505"/>
              <a:gd name="connsiteX2" fmla="*/ 1519311 w 3756074"/>
              <a:gd name="connsiteY2" fmla="*/ 998806 h 1188505"/>
              <a:gd name="connsiteX3" fmla="*/ 3756074 w 3756074"/>
              <a:gd name="connsiteY3" fmla="*/ 0 h 1188505"/>
            </a:gdLst>
            <a:ahLst/>
            <a:cxnLst>
              <a:cxn ang="0">
                <a:pos x="connsiteX0" y="connsiteY0"/>
              </a:cxn>
              <a:cxn ang="0">
                <a:pos x="connsiteX1" y="connsiteY1"/>
              </a:cxn>
              <a:cxn ang="0">
                <a:pos x="connsiteX2" y="connsiteY2"/>
              </a:cxn>
              <a:cxn ang="0">
                <a:pos x="connsiteX3" y="connsiteY3"/>
              </a:cxn>
            </a:cxnLst>
            <a:rect l="l" t="t" r="r" b="b"/>
            <a:pathLst>
              <a:path w="3756074" h="1188505">
                <a:moveTo>
                  <a:pt x="0" y="126609"/>
                </a:moveTo>
                <a:cubicBezTo>
                  <a:pt x="105508" y="546295"/>
                  <a:pt x="211016" y="965982"/>
                  <a:pt x="464234" y="1111348"/>
                </a:cubicBezTo>
                <a:cubicBezTo>
                  <a:pt x="717452" y="1256714"/>
                  <a:pt x="970671" y="1184031"/>
                  <a:pt x="1519311" y="998806"/>
                </a:cubicBezTo>
                <a:cubicBezTo>
                  <a:pt x="2067951" y="813581"/>
                  <a:pt x="2912012" y="406790"/>
                  <a:pt x="3756074" y="0"/>
                </a:cubicBezTo>
              </a:path>
            </a:pathLst>
          </a:custGeom>
          <a:noFill/>
          <a:ln w="31750">
            <a:solidFill>
              <a:srgbClr val="FF0000"/>
            </a:solidFill>
            <a:prstDash val="sysDash"/>
            <a:tailEnd type="triangle" w="med" len="lg"/>
          </a:ln>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solidFill>
                <a:prstClr val="black"/>
              </a:solidFill>
              <a:latin typeface="Huawei Sans" panose="020C0503030203020204" pitchFamily="34" charset="0"/>
              <a:sym typeface="Huawei Sans" panose="020C0503030203020204" pitchFamily="34" charset="0"/>
            </a:endParaRPr>
          </a:p>
        </p:txBody>
      </p:sp>
      <p:sp>
        <p:nvSpPr>
          <p:cNvPr id="96" name="文本框 95"/>
          <p:cNvSpPr txBox="1"/>
          <p:nvPr/>
        </p:nvSpPr>
        <p:spPr bwMode="auto">
          <a:xfrm>
            <a:off x="2120789" y="4159498"/>
            <a:ext cx="832182"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7" name="文本框 96"/>
          <p:cNvSpPr txBox="1"/>
          <p:nvPr/>
        </p:nvSpPr>
        <p:spPr bwMode="auto">
          <a:xfrm>
            <a:off x="3888439" y="4163475"/>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8" name="文本框 97"/>
          <p:cNvSpPr txBox="1"/>
          <p:nvPr/>
        </p:nvSpPr>
        <p:spPr bwMode="auto">
          <a:xfrm>
            <a:off x="2353347" y="5610760"/>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9" name="文本框 98"/>
          <p:cNvSpPr txBox="1"/>
          <p:nvPr/>
        </p:nvSpPr>
        <p:spPr bwMode="auto">
          <a:xfrm>
            <a:off x="4084868" y="5609533"/>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0" name="文本框 99"/>
          <p:cNvSpPr txBox="1"/>
          <p:nvPr/>
        </p:nvSpPr>
        <p:spPr bwMode="auto">
          <a:xfrm>
            <a:off x="6474885" y="4157517"/>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1" name="文本框 100"/>
          <p:cNvSpPr txBox="1"/>
          <p:nvPr/>
        </p:nvSpPr>
        <p:spPr bwMode="auto">
          <a:xfrm>
            <a:off x="8116958" y="4163475"/>
            <a:ext cx="68744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2" name="文本框 101"/>
          <p:cNvSpPr txBox="1"/>
          <p:nvPr/>
        </p:nvSpPr>
        <p:spPr bwMode="auto">
          <a:xfrm>
            <a:off x="2282367" y="3509561"/>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PLR</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4" name="文本框 103"/>
          <p:cNvSpPr txBox="1"/>
          <p:nvPr/>
        </p:nvSpPr>
        <p:spPr bwMode="auto">
          <a:xfrm>
            <a:off x="6343690" y="3507580"/>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MP</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1943224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r>
              <a:rPr lang="en-US" smtClean="0"/>
              <a:t>TE FRR Implementation</a:t>
            </a:r>
            <a:endParaRPr lang="en-US"/>
          </a:p>
        </p:txBody>
      </p:sp>
      <p:sp>
        <p:nvSpPr>
          <p:cNvPr id="6" name="Rectangle 3"/>
          <p:cNvSpPr>
            <a:spLocks noGrp="1" noChangeArrowheads="1"/>
          </p:cNvSpPr>
          <p:nvPr>
            <p:ph type="body" sz="quarter" idx="10"/>
          </p:nvPr>
        </p:nvSpPr>
        <p:spPr/>
        <p:txBody>
          <a:bodyPr/>
          <a:lstStyle/>
          <a:p>
            <a:r>
              <a:rPr lang="en-US" sz="1800" smtClean="0"/>
              <a:t>Facility backup mode:</a:t>
            </a:r>
            <a:endParaRPr lang="en-US" altLang="zh-CN" sz="1800" smtClean="0">
              <a:sym typeface="Huawei Sans" panose="020C0503030203020204" pitchFamily="34" charset="0"/>
            </a:endParaRPr>
          </a:p>
          <a:p>
            <a:pPr lvl="1"/>
            <a:r>
              <a:rPr lang="en-US" sz="1600" smtClean="0"/>
              <a:t>A bypass CR-LSP can be configured in manual or automatic mode. In automatic mode, a node enabled with auto FRR automatically establishes a bypass CR-LSP and binds it to the primary CR-LSP as long as the primary CR-LSP that passes through the node sends an FRR protection request and the topology meets the requirements of the FRR topology.</a:t>
            </a:r>
            <a:endParaRPr lang="en-US" altLang="zh-CN" sz="1600" smtClean="0"/>
          </a:p>
          <a:p>
            <a:pPr lvl="1"/>
            <a:r>
              <a:rPr lang="en-US" sz="1600" smtClean="0"/>
              <a:t>You can determine whether to configure bandwidth values for bypass CR-LSPs based on actual situations to implement bandwidth protection.</a:t>
            </a:r>
            <a:endParaRPr lang="en-US" altLang="zh-CN" sz="1600" smtClean="0">
              <a:sym typeface="Huawei Sans" panose="020C0503030203020204" pitchFamily="34" charset="0"/>
            </a:endParaRPr>
          </a:p>
          <a:p>
            <a:r>
              <a:rPr lang="en-US" sz="1800" smtClean="0"/>
              <a:t>One-to-one backup mode:</a:t>
            </a:r>
            <a:endParaRPr lang="en-US" altLang="zh-CN" sz="1800" smtClean="0">
              <a:sym typeface="Huawei Sans" panose="020C0503030203020204" pitchFamily="34" charset="0"/>
            </a:endParaRPr>
          </a:p>
          <a:p>
            <a:pPr lvl="1"/>
            <a:r>
              <a:rPr lang="en-US" sz="1600" smtClean="0"/>
              <a:t>Detour CR-LSPs are automatically established on each node and do not need to be manually configured.</a:t>
            </a:r>
            <a:endParaRPr lang="en-US" altLang="zh-CN" sz="1600" smtClean="0">
              <a:sym typeface="Huawei Sans" panose="020C0503030203020204" pitchFamily="34" charset="0"/>
            </a:endParaRPr>
          </a:p>
          <a:p>
            <a:pPr lvl="1"/>
            <a:r>
              <a:rPr lang="en-US" sz="1600" smtClean="0"/>
              <a:t>By default, a detour LSP has the same bandwidth as the primary CR-LSP and automatically provides bandwidth protection.</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214382814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r>
              <a:rPr lang="en-US" smtClean="0"/>
              <a:t>Implementation of TE FRR</a:t>
            </a:r>
            <a:endParaRPr lang="en-US" altLang="zh-CN" dirty="0">
              <a:sym typeface="Huawei Sans" panose="020C0503030203020204" pitchFamily="34" charset="0"/>
            </a:endParaRPr>
          </a:p>
        </p:txBody>
      </p:sp>
      <p:sp>
        <p:nvSpPr>
          <p:cNvPr id="6" name="Rectangle 3"/>
          <p:cNvSpPr>
            <a:spLocks noGrp="1" noChangeArrowheads="1"/>
          </p:cNvSpPr>
          <p:nvPr>
            <p:ph type="body" sz="quarter" idx="10"/>
          </p:nvPr>
        </p:nvSpPr>
        <p:spPr/>
        <p:txBody>
          <a:bodyPr/>
          <a:lstStyle/>
          <a:p>
            <a:r>
              <a:rPr lang="en-US" dirty="0" smtClean="0"/>
              <a:t>The following uses the facility backup mode as an example. The procedure is as follows:</a:t>
            </a:r>
          </a:p>
          <a:p>
            <a:pPr lvl="1"/>
            <a:r>
              <a:rPr lang="en-US" dirty="0" smtClean="0"/>
              <a:t>Establish the primary and backup CR-LSPs.</a:t>
            </a:r>
            <a:endParaRPr lang="en-US" altLang="zh-CN" dirty="0" smtClean="0">
              <a:sym typeface="Huawei Sans" panose="020C0503030203020204" pitchFamily="34" charset="0"/>
            </a:endParaRPr>
          </a:p>
          <a:p>
            <a:pPr lvl="1"/>
            <a:r>
              <a:rPr lang="en-US" dirty="0" smtClean="0"/>
              <a:t>Bind a bypass CR-LSP to the primary CR-LSP.</a:t>
            </a:r>
            <a:endParaRPr lang="en-US" altLang="zh-CN" dirty="0" smtClean="0">
              <a:sym typeface="Huawei Sans" panose="020C0503030203020204" pitchFamily="34" charset="0"/>
            </a:endParaRPr>
          </a:p>
          <a:p>
            <a:pPr lvl="1"/>
            <a:r>
              <a:rPr lang="en-US" dirty="0" smtClean="0"/>
              <a:t>Perform fault detection.</a:t>
            </a:r>
            <a:endParaRPr lang="en-US" altLang="zh-CN" dirty="0" smtClean="0">
              <a:sym typeface="Huawei Sans" panose="020C0503030203020204" pitchFamily="34" charset="0"/>
            </a:endParaRPr>
          </a:p>
          <a:p>
            <a:pPr lvl="1"/>
            <a:r>
              <a:rPr lang="en-US" dirty="0" smtClean="0"/>
              <a:t>Perform traffic switching.</a:t>
            </a:r>
            <a:endParaRPr lang="en-US" altLang="zh-CN" dirty="0" smtClean="0">
              <a:sym typeface="Huawei Sans" panose="020C0503030203020204" pitchFamily="34" charset="0"/>
            </a:endParaRPr>
          </a:p>
          <a:p>
            <a:pPr lvl="1"/>
            <a:r>
              <a:rPr lang="en-US" dirty="0" smtClean="0"/>
              <a:t>Perform a switchback.</a:t>
            </a:r>
            <a:endParaRPr lang="en-US" dirty="0"/>
          </a:p>
        </p:txBody>
      </p:sp>
    </p:spTree>
    <p:extLst>
      <p:ext uri="{BB962C8B-B14F-4D97-AF65-F5344CB8AC3E}">
        <p14:creationId xmlns:p14="http://schemas.microsoft.com/office/powerpoint/2010/main" val="3498347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Major Functions of TE</a:t>
            </a:r>
            <a:endParaRPr lang="en-US" altLang="zh-CN" dirty="0">
              <a:sym typeface="Huawei Sans" panose="020C0503030203020204" pitchFamily="34" charset="0"/>
            </a:endParaRPr>
          </a:p>
        </p:txBody>
      </p:sp>
      <p:sp>
        <p:nvSpPr>
          <p:cNvPr id="46" name="圆角矩形 75"/>
          <p:cNvSpPr/>
          <p:nvPr/>
        </p:nvSpPr>
        <p:spPr>
          <a:xfrm>
            <a:off x="471141" y="1222098"/>
            <a:ext cx="3702242" cy="396000"/>
          </a:xfrm>
          <a:prstGeom prst="roundRect">
            <a:avLst>
              <a:gd name="adj" fmla="val 10604"/>
            </a:avLst>
          </a:prstGeom>
          <a:solidFill>
            <a:srgbClr val="56C4D2"/>
          </a:solidFill>
          <a:ln>
            <a:solidFill>
              <a:srgbClr val="30B5C5"/>
            </a:solidFill>
          </a:ln>
          <a:effectLst/>
        </p:spPr>
        <p:txBody>
          <a:bodyPr wrap="square" lIns="0" tIns="0" rIns="0" bIns="0" rtlCol="0" anchor="ctr">
            <a:noAutofit/>
          </a:bodyPr>
          <a:lstStyle/>
          <a:p>
            <a:pPr algn="ctr" fontAlgn="ctr"/>
            <a:r>
              <a:rPr lang="en-US" sz="1600" dirty="0" smtClean="0">
                <a:solidFill>
                  <a:schemeClr val="bg1"/>
                </a:solidFill>
                <a:latin typeface="Huawei Sans" panose="020C0503030203020204" pitchFamily="34" charset="0"/>
              </a:rPr>
              <a:t>Path planning</a:t>
            </a:r>
            <a:endParaRPr lang="en-US" sz="1600" dirty="0">
              <a:solidFill>
                <a:schemeClr val="bg1"/>
              </a:solidFill>
              <a:latin typeface="Huawei Sans" panose="020C0503030203020204" pitchFamily="34" charset="0"/>
            </a:endParaRPr>
          </a:p>
        </p:txBody>
      </p:sp>
      <p:sp>
        <p:nvSpPr>
          <p:cNvPr id="48" name="圆角矩形 75"/>
          <p:cNvSpPr/>
          <p:nvPr/>
        </p:nvSpPr>
        <p:spPr>
          <a:xfrm>
            <a:off x="471140" y="1647936"/>
            <a:ext cx="3702243" cy="3648669"/>
          </a:xfrm>
          <a:prstGeom prst="roundRect">
            <a:avLst>
              <a:gd name="adj" fmla="val 874"/>
            </a:avLst>
          </a:prstGeom>
          <a:no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88" name="图片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9790" y="2203160"/>
            <a:ext cx="540000" cy="442800"/>
          </a:xfrm>
          <a:prstGeom prst="rect">
            <a:avLst/>
          </a:prstGeom>
          <a:effectLst/>
        </p:spPr>
      </p:pic>
      <p:sp>
        <p:nvSpPr>
          <p:cNvPr id="43" name="圆角矩形 75"/>
          <p:cNvSpPr/>
          <p:nvPr/>
        </p:nvSpPr>
        <p:spPr>
          <a:xfrm>
            <a:off x="4247890" y="1222098"/>
            <a:ext cx="3702242" cy="396000"/>
          </a:xfrm>
          <a:prstGeom prst="roundRect">
            <a:avLst>
              <a:gd name="adj" fmla="val 10604"/>
            </a:avLst>
          </a:prstGeom>
          <a:solidFill>
            <a:srgbClr val="56C4D2"/>
          </a:solidFill>
          <a:ln>
            <a:solidFill>
              <a:srgbClr val="30B5C5"/>
            </a:solidFill>
          </a:ln>
          <a:effectLst/>
        </p:spPr>
        <p:txBody>
          <a:bodyPr wrap="square" lIns="0" tIns="0" rIns="0" bIns="0" rtlCol="0" anchor="ctr">
            <a:noAutofit/>
          </a:bodyPr>
          <a:lstStyle/>
          <a:p>
            <a:pPr algn="ctr" fontAlgn="ctr"/>
            <a:r>
              <a:rPr lang="en-US" sz="1600" dirty="0" smtClean="0">
                <a:solidFill>
                  <a:schemeClr val="bg1"/>
                </a:solidFill>
                <a:latin typeface="Huawei Sans" panose="020C0503030203020204" pitchFamily="34" charset="0"/>
              </a:rPr>
              <a:t>Traffic optimization</a:t>
            </a:r>
            <a:endParaRPr lang="en-US" sz="1600" dirty="0">
              <a:solidFill>
                <a:schemeClr val="bg1"/>
              </a:solidFill>
              <a:latin typeface="Huawei Sans" panose="020C0503030203020204" pitchFamily="34" charset="0"/>
            </a:endParaRPr>
          </a:p>
        </p:txBody>
      </p:sp>
      <p:sp>
        <p:nvSpPr>
          <p:cNvPr id="44" name="圆角矩形 75"/>
          <p:cNvSpPr/>
          <p:nvPr/>
        </p:nvSpPr>
        <p:spPr>
          <a:xfrm>
            <a:off x="4247889" y="1647936"/>
            <a:ext cx="3702243" cy="3648669"/>
          </a:xfrm>
          <a:prstGeom prst="roundRect">
            <a:avLst>
              <a:gd name="adj" fmla="val 874"/>
            </a:avLst>
          </a:prstGeom>
          <a:no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7" name="圆角矩形 75"/>
          <p:cNvSpPr/>
          <p:nvPr/>
        </p:nvSpPr>
        <p:spPr>
          <a:xfrm>
            <a:off x="8024639" y="1222098"/>
            <a:ext cx="3688388" cy="396000"/>
          </a:xfrm>
          <a:prstGeom prst="roundRect">
            <a:avLst>
              <a:gd name="adj" fmla="val 10604"/>
            </a:avLst>
          </a:prstGeom>
          <a:solidFill>
            <a:srgbClr val="56C4D2"/>
          </a:solidFill>
          <a:ln>
            <a:solidFill>
              <a:srgbClr val="30B5C5"/>
            </a:solidFill>
          </a:ln>
          <a:effectLst/>
        </p:spPr>
        <p:txBody>
          <a:bodyPr wrap="square" lIns="0" tIns="0" rIns="0" bIns="0" rtlCol="0" anchor="ctr">
            <a:noAutofit/>
          </a:bodyPr>
          <a:lstStyle/>
          <a:p>
            <a:pPr algn="ctr" fontAlgn="ctr"/>
            <a:r>
              <a:rPr lang="en-US" sz="1600" dirty="0" smtClean="0">
                <a:solidFill>
                  <a:schemeClr val="bg1"/>
                </a:solidFill>
                <a:latin typeface="Huawei Sans" panose="020C0503030203020204" pitchFamily="34" charset="0"/>
              </a:rPr>
              <a:t>Fault protection</a:t>
            </a:r>
            <a:endParaRPr lang="en-US" sz="1600" dirty="0">
              <a:solidFill>
                <a:schemeClr val="bg1"/>
              </a:solidFill>
              <a:latin typeface="Huawei Sans" panose="020C0503030203020204" pitchFamily="34" charset="0"/>
            </a:endParaRPr>
          </a:p>
        </p:txBody>
      </p:sp>
      <p:sp>
        <p:nvSpPr>
          <p:cNvPr id="49" name="圆角矩形 75"/>
          <p:cNvSpPr/>
          <p:nvPr/>
        </p:nvSpPr>
        <p:spPr>
          <a:xfrm>
            <a:off x="8024638" y="1647936"/>
            <a:ext cx="3688389" cy="3648669"/>
          </a:xfrm>
          <a:prstGeom prst="roundRect">
            <a:avLst>
              <a:gd name="adj" fmla="val 874"/>
            </a:avLst>
          </a:prstGeom>
          <a:no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3276" y="2203160"/>
            <a:ext cx="540000" cy="442800"/>
          </a:xfrm>
          <a:prstGeom prst="rect">
            <a:avLst/>
          </a:prstGeom>
          <a:effectLst/>
        </p:spPr>
      </p:pic>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261" y="3574754"/>
            <a:ext cx="540000" cy="442800"/>
          </a:xfrm>
          <a:prstGeom prst="rect">
            <a:avLst/>
          </a:prstGeom>
          <a:effectLst/>
        </p:spPr>
      </p:pic>
      <p:cxnSp>
        <p:nvCxnSpPr>
          <p:cNvPr id="59" name="直接连接符 58"/>
          <p:cNvCxnSpPr>
            <a:stCxn id="88" idx="3"/>
            <a:endCxn id="57" idx="1"/>
          </p:cNvCxnSpPr>
          <p:nvPr/>
        </p:nvCxnSpPr>
        <p:spPr bwMode="auto">
          <a:xfrm>
            <a:off x="1419790" y="2424560"/>
            <a:ext cx="179348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0" name="直接连接符 59"/>
          <p:cNvCxnSpPr>
            <a:stCxn id="88" idx="2"/>
            <a:endCxn id="58" idx="0"/>
          </p:cNvCxnSpPr>
          <p:nvPr/>
        </p:nvCxnSpPr>
        <p:spPr bwMode="auto">
          <a:xfrm>
            <a:off x="1149790" y="2645960"/>
            <a:ext cx="1172471" cy="92879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3" name="直接连接符 62"/>
          <p:cNvCxnSpPr>
            <a:stCxn id="58" idx="0"/>
            <a:endCxn id="57" idx="2"/>
          </p:cNvCxnSpPr>
          <p:nvPr/>
        </p:nvCxnSpPr>
        <p:spPr bwMode="auto">
          <a:xfrm flipV="1">
            <a:off x="2322261" y="2645960"/>
            <a:ext cx="1161015" cy="928794"/>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67" name="图片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2626" y="2203160"/>
            <a:ext cx="540000" cy="442800"/>
          </a:xfrm>
          <a:prstGeom prst="rect">
            <a:avLst/>
          </a:prstGeom>
          <a:effectLst/>
        </p:spPr>
      </p:pic>
      <p:pic>
        <p:nvPicPr>
          <p:cNvPr id="68" name="图片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6112" y="2203160"/>
            <a:ext cx="540000" cy="442800"/>
          </a:xfrm>
          <a:prstGeom prst="rect">
            <a:avLst/>
          </a:prstGeom>
          <a:effectLst/>
        </p:spPr>
      </p:pic>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5097" y="3574754"/>
            <a:ext cx="540000" cy="442800"/>
          </a:xfrm>
          <a:prstGeom prst="rect">
            <a:avLst/>
          </a:prstGeom>
          <a:effectLst/>
        </p:spPr>
      </p:pic>
      <p:cxnSp>
        <p:nvCxnSpPr>
          <p:cNvPr id="72" name="直接连接符 71"/>
          <p:cNvCxnSpPr>
            <a:stCxn id="67" idx="2"/>
            <a:endCxn id="70" idx="0"/>
          </p:cNvCxnSpPr>
          <p:nvPr/>
        </p:nvCxnSpPr>
        <p:spPr bwMode="auto">
          <a:xfrm>
            <a:off x="5002626" y="2645960"/>
            <a:ext cx="1172471" cy="92879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3" name="直接连接符 72"/>
          <p:cNvCxnSpPr>
            <a:stCxn id="70" idx="0"/>
            <a:endCxn id="68" idx="2"/>
          </p:cNvCxnSpPr>
          <p:nvPr/>
        </p:nvCxnSpPr>
        <p:spPr bwMode="auto">
          <a:xfrm flipV="1">
            <a:off x="6175097" y="2645960"/>
            <a:ext cx="1161015" cy="92879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0" name="直接箭头连接符 79"/>
          <p:cNvCxnSpPr/>
          <p:nvPr/>
        </p:nvCxnSpPr>
        <p:spPr>
          <a:xfrm>
            <a:off x="1578276" y="2203160"/>
            <a:ext cx="1465058" cy="4104"/>
          </a:xfrm>
          <a:prstGeom prst="straightConnector1">
            <a:avLst/>
          </a:prstGeom>
          <a:ln w="38100">
            <a:tailEnd type="triangle"/>
          </a:ln>
          <a:effectLst/>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a:xfrm>
            <a:off x="485455" y="4096545"/>
            <a:ext cx="3875293" cy="887461"/>
          </a:xfrm>
          <a:prstGeom prst="rect">
            <a:avLst/>
          </a:prstGeom>
          <a:noFill/>
          <a:effectLst/>
        </p:spPr>
        <p:txBody>
          <a:bodyPr wrap="square" rtlCol="0">
            <a:noAutofit/>
          </a:bodyPr>
          <a:lstStyle/>
          <a:p>
            <a:pPr fontAlgn="ct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600" dirty="0" smtClean="0">
                <a:latin typeface="Huawei Sans" panose="020C0503030203020204" pitchFamily="34" charset="0"/>
              </a:rPr>
              <a:t>Different forwarding paths are planned for different service traffic.</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7" name="图片 1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3641" y="2207264"/>
            <a:ext cx="540000" cy="442800"/>
          </a:xfrm>
          <a:prstGeom prst="rect">
            <a:avLst/>
          </a:prstGeom>
          <a:effectLst/>
        </p:spPr>
      </p:pic>
      <p:cxnSp>
        <p:nvCxnSpPr>
          <p:cNvPr id="122" name="直接连接符 121"/>
          <p:cNvCxnSpPr>
            <a:stCxn id="67" idx="3"/>
            <a:endCxn id="117" idx="1"/>
          </p:cNvCxnSpPr>
          <p:nvPr/>
        </p:nvCxnSpPr>
        <p:spPr bwMode="auto">
          <a:xfrm>
            <a:off x="5272626" y="2424560"/>
            <a:ext cx="621015" cy="410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4" name="直接连接符 123"/>
          <p:cNvCxnSpPr>
            <a:stCxn id="117" idx="3"/>
            <a:endCxn id="68" idx="1"/>
          </p:cNvCxnSpPr>
          <p:nvPr/>
        </p:nvCxnSpPr>
        <p:spPr bwMode="auto">
          <a:xfrm flipV="1">
            <a:off x="6433641" y="2424560"/>
            <a:ext cx="632471" cy="4104"/>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125" name="图片 1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71855" y="2208885"/>
            <a:ext cx="540000" cy="442800"/>
          </a:xfrm>
          <a:prstGeom prst="rect">
            <a:avLst/>
          </a:prstGeom>
          <a:effectLst/>
        </p:spPr>
      </p:pic>
      <p:pic>
        <p:nvPicPr>
          <p:cNvPr id="126" name="图片 1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5341" y="2208885"/>
            <a:ext cx="540000" cy="442800"/>
          </a:xfrm>
          <a:prstGeom prst="rect">
            <a:avLst/>
          </a:prstGeom>
          <a:effectLst/>
        </p:spPr>
      </p:pic>
      <p:pic>
        <p:nvPicPr>
          <p:cNvPr id="127" name="图片 1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4326" y="3580479"/>
            <a:ext cx="540000" cy="442800"/>
          </a:xfrm>
          <a:prstGeom prst="rect">
            <a:avLst/>
          </a:prstGeom>
          <a:effectLst/>
        </p:spPr>
      </p:pic>
      <p:cxnSp>
        <p:nvCxnSpPr>
          <p:cNvPr id="128" name="直接连接符 127"/>
          <p:cNvCxnSpPr>
            <a:stCxn id="125" idx="2"/>
            <a:endCxn id="127" idx="0"/>
          </p:cNvCxnSpPr>
          <p:nvPr/>
        </p:nvCxnSpPr>
        <p:spPr bwMode="auto">
          <a:xfrm>
            <a:off x="8741855" y="2651685"/>
            <a:ext cx="1172471" cy="92879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9" name="直接连接符 128"/>
          <p:cNvCxnSpPr>
            <a:stCxn id="127" idx="0"/>
            <a:endCxn id="126" idx="2"/>
          </p:cNvCxnSpPr>
          <p:nvPr/>
        </p:nvCxnSpPr>
        <p:spPr bwMode="auto">
          <a:xfrm flipV="1">
            <a:off x="9914326" y="2651685"/>
            <a:ext cx="1161015" cy="928794"/>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130" name="图片 1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32870" y="2212989"/>
            <a:ext cx="540000" cy="442800"/>
          </a:xfrm>
          <a:prstGeom prst="rect">
            <a:avLst/>
          </a:prstGeom>
          <a:effectLst/>
        </p:spPr>
      </p:pic>
      <p:cxnSp>
        <p:nvCxnSpPr>
          <p:cNvPr id="131" name="直接连接符 130"/>
          <p:cNvCxnSpPr>
            <a:stCxn id="125" idx="3"/>
            <a:endCxn id="130" idx="1"/>
          </p:cNvCxnSpPr>
          <p:nvPr/>
        </p:nvCxnSpPr>
        <p:spPr bwMode="auto">
          <a:xfrm>
            <a:off x="9011855" y="2430285"/>
            <a:ext cx="621015" cy="410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2" name="直接连接符 131"/>
          <p:cNvCxnSpPr>
            <a:stCxn id="130" idx="3"/>
            <a:endCxn id="126" idx="1"/>
          </p:cNvCxnSpPr>
          <p:nvPr/>
        </p:nvCxnSpPr>
        <p:spPr bwMode="auto">
          <a:xfrm flipV="1">
            <a:off x="10172870" y="2430285"/>
            <a:ext cx="632471" cy="410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3" name="Straight Connector 352"/>
          <p:cNvCxnSpPr/>
          <p:nvPr/>
        </p:nvCxnSpPr>
        <p:spPr bwMode="auto">
          <a:xfrm>
            <a:off x="5337489" y="2424560"/>
            <a:ext cx="461440" cy="0"/>
          </a:xfrm>
          <a:prstGeom prst="line">
            <a:avLst/>
          </a:prstGeom>
          <a:noFill/>
          <a:ln w="142875">
            <a:solidFill>
              <a:srgbClr val="FF0000"/>
            </a:solid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cxnSp>
      <p:cxnSp>
        <p:nvCxnSpPr>
          <p:cNvPr id="134" name="Straight Connector 352"/>
          <p:cNvCxnSpPr/>
          <p:nvPr/>
        </p:nvCxnSpPr>
        <p:spPr bwMode="auto">
          <a:xfrm>
            <a:off x="6517897" y="2434389"/>
            <a:ext cx="461440" cy="0"/>
          </a:xfrm>
          <a:prstGeom prst="line">
            <a:avLst/>
          </a:prstGeom>
          <a:noFill/>
          <a:ln w="142875">
            <a:solidFill>
              <a:srgbClr val="FF0000"/>
            </a:solid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cxnSp>
      <p:cxnSp>
        <p:nvCxnSpPr>
          <p:cNvPr id="135" name="直接箭头连接符 134"/>
          <p:cNvCxnSpPr/>
          <p:nvPr/>
        </p:nvCxnSpPr>
        <p:spPr>
          <a:xfrm rot="2340000">
            <a:off x="953566" y="3200352"/>
            <a:ext cx="1080000" cy="4104"/>
          </a:xfrm>
          <a:prstGeom prst="straightConnector1">
            <a:avLst/>
          </a:prstGeom>
          <a:ln w="38100">
            <a:solidFill>
              <a:srgbClr val="FFC000"/>
            </a:solidFill>
            <a:prstDash val="sysDot"/>
            <a:tailEnd type="triangle"/>
          </a:ln>
          <a:effectLst/>
        </p:spPr>
        <p:style>
          <a:lnRef idx="1">
            <a:schemeClr val="accent1"/>
          </a:lnRef>
          <a:fillRef idx="0">
            <a:schemeClr val="accent1"/>
          </a:fillRef>
          <a:effectRef idx="0">
            <a:schemeClr val="accent1"/>
          </a:effectRef>
          <a:fontRef idx="minor">
            <a:schemeClr val="tx1"/>
          </a:fontRef>
        </p:style>
      </p:cxnSp>
      <p:cxnSp>
        <p:nvCxnSpPr>
          <p:cNvPr id="136" name="直接箭头连接符 135"/>
          <p:cNvCxnSpPr/>
          <p:nvPr/>
        </p:nvCxnSpPr>
        <p:spPr>
          <a:xfrm rot="19200000">
            <a:off x="2536295" y="3200582"/>
            <a:ext cx="1080000" cy="4104"/>
          </a:xfrm>
          <a:prstGeom prst="straightConnector1">
            <a:avLst/>
          </a:prstGeom>
          <a:ln w="38100">
            <a:solidFill>
              <a:srgbClr val="FFC000"/>
            </a:solidFill>
            <a:prstDash val="sysDot"/>
            <a:tailEnd type="triangle"/>
          </a:ln>
          <a:effectLst/>
        </p:spPr>
        <p:style>
          <a:lnRef idx="1">
            <a:schemeClr val="accent1"/>
          </a:lnRef>
          <a:fillRef idx="0">
            <a:schemeClr val="accent1"/>
          </a:fillRef>
          <a:effectRef idx="0">
            <a:schemeClr val="accent1"/>
          </a:effectRef>
          <a:fontRef idx="minor">
            <a:schemeClr val="tx1"/>
          </a:fontRef>
        </p:style>
      </p:cxnSp>
      <p:cxnSp>
        <p:nvCxnSpPr>
          <p:cNvPr id="137" name="直接箭头连接符 136"/>
          <p:cNvCxnSpPr/>
          <p:nvPr/>
        </p:nvCxnSpPr>
        <p:spPr>
          <a:xfrm rot="2340000">
            <a:off x="4861720" y="3173507"/>
            <a:ext cx="1080000" cy="4104"/>
          </a:xfrm>
          <a:prstGeom prst="straightConnector1">
            <a:avLst/>
          </a:prstGeom>
          <a:ln w="38100">
            <a:solidFill>
              <a:schemeClr val="accent1"/>
            </a:solidFill>
            <a:prstDash val="sysDot"/>
            <a:tailEnd type="triangle"/>
          </a:ln>
          <a:effectLst/>
        </p:spPr>
        <p:style>
          <a:lnRef idx="1">
            <a:schemeClr val="accent1"/>
          </a:lnRef>
          <a:fillRef idx="0">
            <a:schemeClr val="accent1"/>
          </a:fillRef>
          <a:effectRef idx="0">
            <a:schemeClr val="accent1"/>
          </a:effectRef>
          <a:fontRef idx="minor">
            <a:schemeClr val="tx1"/>
          </a:fontRef>
        </p:style>
      </p:cxnSp>
      <p:cxnSp>
        <p:nvCxnSpPr>
          <p:cNvPr id="138" name="直接箭头连接符 137"/>
          <p:cNvCxnSpPr/>
          <p:nvPr/>
        </p:nvCxnSpPr>
        <p:spPr>
          <a:xfrm rot="19200000">
            <a:off x="6444449" y="3173737"/>
            <a:ext cx="1080000" cy="4104"/>
          </a:xfrm>
          <a:prstGeom prst="straightConnector1">
            <a:avLst/>
          </a:prstGeom>
          <a:ln w="38100">
            <a:solidFill>
              <a:schemeClr val="accent1"/>
            </a:solidFill>
            <a:prstDash val="sysDot"/>
            <a:tailEnd type="triangle"/>
          </a:ln>
          <a:effectLst/>
        </p:spPr>
        <p:style>
          <a:lnRef idx="1">
            <a:schemeClr val="accent1"/>
          </a:lnRef>
          <a:fillRef idx="0">
            <a:schemeClr val="accent1"/>
          </a:fillRef>
          <a:effectRef idx="0">
            <a:schemeClr val="accent1"/>
          </a:effectRef>
          <a:fontRef idx="minor">
            <a:schemeClr val="tx1"/>
          </a:fontRef>
        </p:style>
      </p:cxnSp>
      <p:sp>
        <p:nvSpPr>
          <p:cNvPr id="139" name="文本框 138"/>
          <p:cNvSpPr txBox="1"/>
          <p:nvPr/>
        </p:nvSpPr>
        <p:spPr>
          <a:xfrm>
            <a:off x="4240716" y="3766272"/>
            <a:ext cx="3768972" cy="1511283"/>
          </a:xfrm>
          <a:prstGeom prst="rect">
            <a:avLst/>
          </a:prstGeom>
          <a:noFill/>
          <a:effectLst/>
        </p:spPr>
        <p:txBody>
          <a:bodyPr wrap="square" rtlCol="0">
            <a:noAutofit/>
          </a:bodyPr>
          <a:lstStyle/>
          <a:p>
            <a:pPr fontAlgn="ct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altLang="zh-CN" sz="1600" dirty="0" smtClean="0"/>
              <a:t>When </a:t>
            </a:r>
            <a:r>
              <a:rPr lang="en-US" altLang="zh-CN" sz="1600" dirty="0"/>
              <a:t>traffic imbalance occurs due to major events or news, TE diverts some traffic to idle links so that network-wide traffic is properly distributed.</a:t>
            </a:r>
          </a:p>
          <a:p>
            <a:pPr marL="285750" indent="-285750" fontAlgn="ctr">
              <a:buFont typeface="Arial" panose="020B0604020202020204" pitchFamily="34" charset="0"/>
              <a:buChar char="•"/>
            </a:pP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a:xfrm>
            <a:off x="8140693" y="4086030"/>
            <a:ext cx="3572334" cy="1095402"/>
          </a:xfrm>
          <a:prstGeom prst="rect">
            <a:avLst/>
          </a:prstGeom>
          <a:noFill/>
          <a:effectLst/>
        </p:spPr>
        <p:txBody>
          <a:bodyPr wrap="square" rtlCol="0">
            <a:noAutofit/>
          </a:bodyPr>
          <a:lstStyle/>
          <a:p>
            <a:pPr fontAlgn="ct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altLang="zh-CN" sz="1600" dirty="0" smtClean="0"/>
              <a:t>TE </a:t>
            </a:r>
            <a:r>
              <a:rPr lang="en-US" altLang="zh-CN" sz="1600" dirty="0"/>
              <a:t>supports fast protection switching in the case of a device or link fault.</a:t>
            </a:r>
          </a:p>
          <a:p>
            <a:pPr marL="285750" indent="-285750" fontAlgn="ctr">
              <a:buFont typeface="Arial" panose="020B0604020202020204" pitchFamily="34" charset="0"/>
              <a:buChar char="•"/>
            </a:pP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1" name="组合 28">
            <a:extLst>
              <a:ext uri="{FF2B5EF4-FFF2-40B4-BE49-F238E27FC236}">
                <a16:creationId xmlns:a16="http://schemas.microsoft.com/office/drawing/2014/main" xmlns="" id="{6A81AFFA-5099-4901-853B-F5BEBE796263}"/>
              </a:ext>
            </a:extLst>
          </p:cNvPr>
          <p:cNvGrpSpPr>
            <a:grpSpLocks noChangeAspect="1"/>
          </p:cNvGrpSpPr>
          <p:nvPr/>
        </p:nvGrpSpPr>
        <p:grpSpPr>
          <a:xfrm>
            <a:off x="9172937" y="2285800"/>
            <a:ext cx="288969" cy="288969"/>
            <a:chOff x="5076056" y="3356992"/>
            <a:chExt cx="436268" cy="436268"/>
          </a:xfrm>
          <a:effectLst/>
        </p:grpSpPr>
        <p:sp>
          <p:nvSpPr>
            <p:cNvPr id="142" name="椭圆 27">
              <a:extLst>
                <a:ext uri="{FF2B5EF4-FFF2-40B4-BE49-F238E27FC236}">
                  <a16:creationId xmlns:a16="http://schemas.microsoft.com/office/drawing/2014/main" xmlns=""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禁止符 23">
              <a:extLst>
                <a:ext uri="{FF2B5EF4-FFF2-40B4-BE49-F238E27FC236}">
                  <a16:creationId xmlns:a16="http://schemas.microsoft.com/office/drawing/2014/main" xmlns=""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6" name="禁止符 23">
            <a:extLst>
              <a:ext uri="{FF2B5EF4-FFF2-40B4-BE49-F238E27FC236}">
                <a16:creationId xmlns:a16="http://schemas.microsoft.com/office/drawing/2014/main" xmlns="" id="{788D8D3F-7331-4E1F-985E-0EA7308CBD2D}"/>
              </a:ext>
            </a:extLst>
          </p:cNvPr>
          <p:cNvSpPr/>
          <p:nvPr/>
        </p:nvSpPr>
        <p:spPr>
          <a:xfrm>
            <a:off x="9765862" y="2282127"/>
            <a:ext cx="288969" cy="288969"/>
          </a:xfrm>
          <a:prstGeom prst="noSmoking">
            <a:avLst>
              <a:gd name="adj" fmla="val 15475"/>
            </a:avLst>
          </a:prstGeom>
          <a:solidFill>
            <a:schemeClr val="accent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7" name="组合 28">
            <a:extLst>
              <a:ext uri="{FF2B5EF4-FFF2-40B4-BE49-F238E27FC236}">
                <a16:creationId xmlns:a16="http://schemas.microsoft.com/office/drawing/2014/main" xmlns="" id="{6A81AFFA-5099-4901-853B-F5BEBE796263}"/>
              </a:ext>
            </a:extLst>
          </p:cNvPr>
          <p:cNvGrpSpPr>
            <a:grpSpLocks noChangeAspect="1"/>
          </p:cNvGrpSpPr>
          <p:nvPr/>
        </p:nvGrpSpPr>
        <p:grpSpPr>
          <a:xfrm>
            <a:off x="10338290" y="2276726"/>
            <a:ext cx="288969" cy="288969"/>
            <a:chOff x="5076056" y="3356992"/>
            <a:chExt cx="436268" cy="436268"/>
          </a:xfrm>
          <a:effectLst/>
        </p:grpSpPr>
        <p:sp>
          <p:nvSpPr>
            <p:cNvPr id="148" name="椭圆 27">
              <a:extLst>
                <a:ext uri="{FF2B5EF4-FFF2-40B4-BE49-F238E27FC236}">
                  <a16:creationId xmlns:a16="http://schemas.microsoft.com/office/drawing/2014/main" xmlns=""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禁止符 23">
              <a:extLst>
                <a:ext uri="{FF2B5EF4-FFF2-40B4-BE49-F238E27FC236}">
                  <a16:creationId xmlns:a16="http://schemas.microsoft.com/office/drawing/2014/main" xmlns=""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50" name="直接箭头连接符 149"/>
          <p:cNvCxnSpPr/>
          <p:nvPr/>
        </p:nvCxnSpPr>
        <p:spPr>
          <a:xfrm rot="2340000">
            <a:off x="8589553" y="3166029"/>
            <a:ext cx="1080000" cy="4104"/>
          </a:xfrm>
          <a:prstGeom prst="straightConnector1">
            <a:avLst/>
          </a:prstGeom>
          <a:ln w="38100">
            <a:solidFill>
              <a:schemeClr val="accent1"/>
            </a:solidFill>
            <a:prstDash val="sysDot"/>
            <a:tailEnd type="triangle"/>
          </a:ln>
          <a:effectLst/>
        </p:spPr>
        <p:style>
          <a:lnRef idx="1">
            <a:schemeClr val="accent1"/>
          </a:lnRef>
          <a:fillRef idx="0">
            <a:schemeClr val="accent1"/>
          </a:fillRef>
          <a:effectRef idx="0">
            <a:schemeClr val="accent1"/>
          </a:effectRef>
          <a:fontRef idx="minor">
            <a:schemeClr val="tx1"/>
          </a:fontRef>
        </p:style>
      </p:cxnSp>
      <p:cxnSp>
        <p:nvCxnSpPr>
          <p:cNvPr id="151" name="直接箭头连接符 150"/>
          <p:cNvCxnSpPr/>
          <p:nvPr/>
        </p:nvCxnSpPr>
        <p:spPr>
          <a:xfrm rot="19200000">
            <a:off x="10172282" y="3166259"/>
            <a:ext cx="1080000" cy="4104"/>
          </a:xfrm>
          <a:prstGeom prst="straightConnector1">
            <a:avLst/>
          </a:prstGeom>
          <a:ln w="38100">
            <a:solidFill>
              <a:schemeClr val="accent1"/>
            </a:solidFill>
            <a:prstDash val="sysDot"/>
            <a:tailEnd type="triangle"/>
          </a:ln>
          <a:effectLst/>
        </p:spPr>
        <p:style>
          <a:lnRef idx="1">
            <a:schemeClr val="accent1"/>
          </a:lnRef>
          <a:fillRef idx="0">
            <a:schemeClr val="accent1"/>
          </a:fillRef>
          <a:effectRef idx="0">
            <a:schemeClr val="accent1"/>
          </a:effectRef>
          <a:fontRef idx="minor">
            <a:schemeClr val="tx1"/>
          </a:fontRef>
        </p:style>
      </p:cxnSp>
      <p:sp>
        <p:nvSpPr>
          <p:cNvPr id="65" name="圆角矩形标注 64"/>
          <p:cNvSpPr/>
          <p:nvPr/>
        </p:nvSpPr>
        <p:spPr>
          <a:xfrm>
            <a:off x="869233" y="3312276"/>
            <a:ext cx="663820" cy="261394"/>
          </a:xfrm>
          <a:prstGeom prst="wedgeRoundRectCallout">
            <a:avLst>
              <a:gd name="adj1" fmla="val 31220"/>
              <a:gd name="adj2" fmla="val -76744"/>
              <a:gd name="adj3" fmla="val 16667"/>
            </a:avLst>
          </a:prstGeom>
          <a:noFill/>
          <a:ln w="9525" cap="flat" cmpd="sng" algn="ctr">
            <a:solidFill>
              <a:srgbClr val="4F81BD">
                <a:shade val="95000"/>
                <a:satMod val="105000"/>
              </a:srgbClr>
            </a:solidFill>
            <a:prstDash val="solid"/>
          </a:ln>
          <a:effectLst/>
        </p:spPr>
        <p:txBody>
          <a:bodyPr wrap="square" lIns="0" rIns="0"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Service B</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圆角矩形标注 68"/>
          <p:cNvSpPr/>
          <p:nvPr/>
        </p:nvSpPr>
        <p:spPr>
          <a:xfrm>
            <a:off x="928502" y="1771527"/>
            <a:ext cx="663820" cy="261394"/>
          </a:xfrm>
          <a:prstGeom prst="wedgeRoundRectCallout">
            <a:avLst>
              <a:gd name="adj1" fmla="val 54178"/>
              <a:gd name="adj2" fmla="val 94926"/>
              <a:gd name="adj3" fmla="val 16667"/>
            </a:avLst>
          </a:prstGeom>
          <a:noFill/>
          <a:ln w="9525" cap="flat" cmpd="sng" algn="ctr">
            <a:solidFill>
              <a:srgbClr val="4F81BD">
                <a:shade val="95000"/>
                <a:satMod val="105000"/>
              </a:srgbClr>
            </a:solidFill>
            <a:prstDash val="solid"/>
          </a:ln>
          <a:effectLst/>
        </p:spPr>
        <p:txBody>
          <a:bodyPr wrap="square" lIns="0" rIns="0"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Service A</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标注 70"/>
          <p:cNvSpPr/>
          <p:nvPr/>
        </p:nvSpPr>
        <p:spPr>
          <a:xfrm>
            <a:off x="4722166" y="1657461"/>
            <a:ext cx="1443405" cy="392455"/>
          </a:xfrm>
          <a:prstGeom prst="wedgeRoundRectCallout">
            <a:avLst>
              <a:gd name="adj1" fmla="val 12566"/>
              <a:gd name="adj2" fmla="val 131358"/>
              <a:gd name="adj3" fmla="val 16667"/>
            </a:avLst>
          </a:prstGeom>
          <a:noFill/>
          <a:ln w="9525" cap="flat" cmpd="sng" algn="ctr">
            <a:solidFill>
              <a:srgbClr val="4F81BD">
                <a:shade val="95000"/>
                <a:satMod val="105000"/>
              </a:srgbClr>
            </a:solidFill>
            <a:prstDash val="solid"/>
          </a:ln>
          <a:effectLst/>
        </p:spPr>
        <p:txBody>
          <a:bodyPr wrap="square" lIns="0" rIns="0"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1. Link congestion occurs.</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角矩形标注 73"/>
          <p:cNvSpPr/>
          <p:nvPr/>
        </p:nvSpPr>
        <p:spPr>
          <a:xfrm>
            <a:off x="4303598" y="3370589"/>
            <a:ext cx="1364093" cy="572761"/>
          </a:xfrm>
          <a:prstGeom prst="wedgeRoundRectCallout">
            <a:avLst>
              <a:gd name="adj1" fmla="val 27943"/>
              <a:gd name="adj2" fmla="val -88889"/>
              <a:gd name="adj3" fmla="val 16667"/>
            </a:avLst>
          </a:prstGeom>
          <a:noFill/>
          <a:ln w="9525" cap="flat" cmpd="sng" algn="ctr">
            <a:solidFill>
              <a:srgbClr val="4F81BD">
                <a:shade val="95000"/>
                <a:satMod val="105000"/>
              </a:srgbClr>
            </a:solidFill>
            <a:prstDash val="solid"/>
          </a:ln>
          <a:effectLst/>
        </p:spPr>
        <p:txBody>
          <a:bodyPr wrap="square" lIns="0" rIns="0"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2. Traffic is forwarded over idle links.</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标注 74"/>
          <p:cNvSpPr/>
          <p:nvPr/>
        </p:nvSpPr>
        <p:spPr>
          <a:xfrm>
            <a:off x="8466924" y="1715800"/>
            <a:ext cx="994981" cy="349840"/>
          </a:xfrm>
          <a:prstGeom prst="wedgeRoundRectCallout">
            <a:avLst>
              <a:gd name="adj1" fmla="val 32918"/>
              <a:gd name="adj2" fmla="val 90195"/>
              <a:gd name="adj3" fmla="val 16667"/>
            </a:avLst>
          </a:prstGeom>
          <a:noFill/>
          <a:ln w="9525" cap="flat" cmpd="sng" algn="ctr">
            <a:solidFill>
              <a:srgbClr val="4F81BD">
                <a:shade val="95000"/>
                <a:satMod val="105000"/>
              </a:srgbClr>
            </a:solidFill>
            <a:prstDash val="solid"/>
          </a:ln>
          <a:effectLst/>
        </p:spPr>
        <p:txBody>
          <a:bodyPr wrap="square" lIns="0" rIns="0"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1. A link or node fails.</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标注 75"/>
          <p:cNvSpPr/>
          <p:nvPr/>
        </p:nvSpPr>
        <p:spPr>
          <a:xfrm>
            <a:off x="8156093" y="3398749"/>
            <a:ext cx="994981" cy="618805"/>
          </a:xfrm>
          <a:prstGeom prst="wedgeRoundRectCallout">
            <a:avLst>
              <a:gd name="adj1" fmla="val 36322"/>
              <a:gd name="adj2" fmla="val -100997"/>
              <a:gd name="adj3" fmla="val 16667"/>
            </a:avLst>
          </a:prstGeom>
          <a:noFill/>
          <a:ln w="9525" cap="flat" cmpd="sng" algn="ctr">
            <a:solidFill>
              <a:srgbClr val="4F81BD">
                <a:shade val="95000"/>
                <a:satMod val="105000"/>
              </a:srgbClr>
            </a:solidFill>
            <a:prstDash val="solid"/>
          </a:ln>
          <a:effectLst/>
        </p:spPr>
        <p:txBody>
          <a:bodyPr wrap="square" lIns="0" rIns="0"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2. Fast traffic switching is performed.</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6755824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r>
              <a:rPr lang="en-US" smtClean="0"/>
              <a:t>Setting up a Primary CR-LSP</a:t>
            </a:r>
            <a:endParaRPr lang="en-US" dirty="0"/>
          </a:p>
        </p:txBody>
      </p:sp>
      <p:sp>
        <p:nvSpPr>
          <p:cNvPr id="25" name="文本占位符 24"/>
          <p:cNvSpPr>
            <a:spLocks noGrp="1"/>
          </p:cNvSpPr>
          <p:nvPr>
            <p:ph type="body" sz="quarter" idx="10"/>
          </p:nvPr>
        </p:nvSpPr>
        <p:spPr/>
        <p:txBody>
          <a:bodyPr/>
          <a:lstStyle/>
          <a:p>
            <a:r>
              <a:rPr lang="en-US" sz="1600" smtClean="0"/>
              <a:t>The process of setting up a primary CR-LSP is similar to that of setting up a common CR-LSP. The difference lies in that the ingress adds flags such as Local Protection desired and Label Record desired to the Session_Attribute object in a Path message during the setup of the primary CR-LSP. If bandwidth protection is required, a "bandwidth protection desired" flag is added to the Path message.</a:t>
            </a:r>
            <a:endParaRPr lang="en-US" sz="1600" dirty="0"/>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52625" y="5121115"/>
            <a:ext cx="540000" cy="442800"/>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64208" y="5118631"/>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007017" y="3631680"/>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838081" y="3631680"/>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941042" y="5118631"/>
            <a:ext cx="540000" cy="442800"/>
          </a:xfrm>
          <a:prstGeom prst="rect">
            <a:avLst/>
          </a:prstGeom>
        </p:spPr>
      </p:pic>
      <p:cxnSp>
        <p:nvCxnSpPr>
          <p:cNvPr id="46" name="直接连接符 45"/>
          <p:cNvCxnSpPr>
            <a:stCxn id="41" idx="1"/>
            <a:endCxn id="42" idx="3"/>
          </p:cNvCxnSpPr>
          <p:nvPr/>
        </p:nvCxnSpPr>
        <p:spPr bwMode="auto">
          <a:xfrm flipH="1">
            <a:off x="8378081" y="3853080"/>
            <a:ext cx="162893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9" name="直接连接符 48"/>
          <p:cNvCxnSpPr>
            <a:stCxn id="43" idx="1"/>
            <a:endCxn id="42" idx="2"/>
          </p:cNvCxnSpPr>
          <p:nvPr/>
        </p:nvCxnSpPr>
        <p:spPr bwMode="auto">
          <a:xfrm flipH="1" flipV="1">
            <a:off x="8108081" y="4074480"/>
            <a:ext cx="844544" cy="126803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3" name="直接连接符 52"/>
          <p:cNvCxnSpPr>
            <a:stCxn id="43" idx="3"/>
            <a:endCxn id="41" idx="2"/>
          </p:cNvCxnSpPr>
          <p:nvPr/>
        </p:nvCxnSpPr>
        <p:spPr bwMode="auto">
          <a:xfrm flipV="1">
            <a:off x="9492625" y="4074480"/>
            <a:ext cx="784392" cy="126803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57" name="直接连接符 56"/>
          <p:cNvCxnSpPr>
            <a:stCxn id="42" idx="2"/>
            <a:endCxn id="40" idx="0"/>
          </p:cNvCxnSpPr>
          <p:nvPr/>
        </p:nvCxnSpPr>
        <p:spPr bwMode="auto">
          <a:xfrm flipH="1">
            <a:off x="7234208" y="4074480"/>
            <a:ext cx="873873" cy="10441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0" name="直接连接符 59"/>
          <p:cNvCxnSpPr>
            <a:stCxn id="44" idx="0"/>
            <a:endCxn id="41" idx="2"/>
          </p:cNvCxnSpPr>
          <p:nvPr/>
        </p:nvCxnSpPr>
        <p:spPr bwMode="auto">
          <a:xfrm flipH="1" flipV="1">
            <a:off x="10277017" y="4074480"/>
            <a:ext cx="934025" cy="1044151"/>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72" name="文本框 71"/>
          <p:cNvSpPr txBox="1"/>
          <p:nvPr/>
        </p:nvSpPr>
        <p:spPr bwMode="auto">
          <a:xfrm>
            <a:off x="7003965" y="5639331"/>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3" name="文本框 72"/>
          <p:cNvSpPr txBox="1"/>
          <p:nvPr/>
        </p:nvSpPr>
        <p:spPr bwMode="auto">
          <a:xfrm>
            <a:off x="7877838" y="3324438"/>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4" name="文本框 73"/>
          <p:cNvSpPr txBox="1"/>
          <p:nvPr/>
        </p:nvSpPr>
        <p:spPr bwMode="auto">
          <a:xfrm>
            <a:off x="10086531" y="3321668"/>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5" name="文本框 74"/>
          <p:cNvSpPr txBox="1"/>
          <p:nvPr/>
        </p:nvSpPr>
        <p:spPr bwMode="auto">
          <a:xfrm>
            <a:off x="8992382" y="4786234"/>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6" name="文本框 75"/>
          <p:cNvSpPr txBox="1"/>
          <p:nvPr/>
        </p:nvSpPr>
        <p:spPr bwMode="auto">
          <a:xfrm>
            <a:off x="10980799" y="5639331"/>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77" name="直接箭头连接符 76"/>
          <p:cNvCxnSpPr>
            <a:cxnSpLocks/>
          </p:cNvCxnSpPr>
          <p:nvPr/>
        </p:nvCxnSpPr>
        <p:spPr bwMode="auto">
          <a:xfrm flipV="1">
            <a:off x="8772914" y="3626936"/>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a:cxnSpLocks/>
          </p:cNvCxnSpPr>
          <p:nvPr/>
        </p:nvCxnSpPr>
        <p:spPr bwMode="auto">
          <a:xfrm rot="10800000" flipV="1">
            <a:off x="8763487" y="4089232"/>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a:cxnSpLocks/>
          </p:cNvCxnSpPr>
          <p:nvPr/>
        </p:nvCxnSpPr>
        <p:spPr bwMode="auto">
          <a:xfrm rot="-2820000" flipV="1">
            <a:off x="7099813" y="4519934"/>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a:cxnSpLocks/>
          </p:cNvCxnSpPr>
          <p:nvPr/>
        </p:nvCxnSpPr>
        <p:spPr bwMode="auto">
          <a:xfrm rot="2820000" flipV="1">
            <a:off x="10647866" y="4519933"/>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a:cxnSpLocks/>
          </p:cNvCxnSpPr>
          <p:nvPr/>
        </p:nvCxnSpPr>
        <p:spPr bwMode="auto">
          <a:xfrm rot="7800000" flipV="1">
            <a:off x="7497255" y="4776040"/>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84" name="文本框 83"/>
          <p:cNvSpPr txBox="1"/>
          <p:nvPr/>
        </p:nvSpPr>
        <p:spPr>
          <a:xfrm>
            <a:off x="8835265" y="3329709"/>
            <a:ext cx="692245" cy="307777"/>
          </a:xfrm>
          <a:prstGeom prst="rect">
            <a:avLst/>
          </a:prstGeom>
          <a:noFill/>
        </p:spPr>
        <p:txBody>
          <a:bodyPr wrap="square" rtlCol="0">
            <a:spAutoFit/>
          </a:bodyPr>
          <a:lstStyle/>
          <a:p>
            <a:r>
              <a:rPr sz="1400">
                <a:solidFill>
                  <a:prstClr val="black"/>
                </a:solidFill>
                <a:latin typeface="Huawei Sans" panose="020C0503030203020204" pitchFamily="34" charset="0"/>
              </a:rPr>
              <a:t>Path</a:t>
            </a:r>
          </a:p>
        </p:txBody>
      </p:sp>
      <p:sp>
        <p:nvSpPr>
          <p:cNvPr id="85" name="文本框 84"/>
          <p:cNvSpPr txBox="1"/>
          <p:nvPr/>
        </p:nvSpPr>
        <p:spPr>
          <a:xfrm>
            <a:off x="8895088" y="4073317"/>
            <a:ext cx="692245" cy="307777"/>
          </a:xfrm>
          <a:prstGeom prst="rect">
            <a:avLst/>
          </a:prstGeom>
          <a:noFill/>
        </p:spPr>
        <p:txBody>
          <a:bodyPr wrap="square" rtlCol="0">
            <a:spAutoFit/>
          </a:bodyPr>
          <a:lstStyle/>
          <a:p>
            <a:r>
              <a:rPr sz="1400">
                <a:solidFill>
                  <a:prstClr val="black"/>
                </a:solidFill>
                <a:latin typeface="Huawei Sans" panose="020C0503030203020204" pitchFamily="34" charset="0"/>
              </a:rPr>
              <a:t>Resv</a:t>
            </a:r>
            <a:endParaRPr lang="en-US" altLang="zh-CN" sz="1400" dirty="0">
              <a:solidFill>
                <a:prstClr val="black"/>
              </a:solidFill>
              <a:latin typeface="Huawei Sans" panose="020C0503030203020204" pitchFamily="34" charset="0"/>
              <a:sym typeface="Huawei Sans" panose="020C0503030203020204" pitchFamily="34" charset="0"/>
            </a:endParaRPr>
          </a:p>
        </p:txBody>
      </p:sp>
      <p:cxnSp>
        <p:nvCxnSpPr>
          <p:cNvPr id="86" name="直接箭头连接符 85"/>
          <p:cNvCxnSpPr>
            <a:cxnSpLocks/>
          </p:cNvCxnSpPr>
          <p:nvPr/>
        </p:nvCxnSpPr>
        <p:spPr bwMode="auto">
          <a:xfrm rot="13620000" flipV="1">
            <a:off x="10206377" y="4813734"/>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89" name="Right Arrow 157"/>
          <p:cNvSpPr/>
          <p:nvPr/>
        </p:nvSpPr>
        <p:spPr>
          <a:xfrm rot="10800000">
            <a:off x="6551324" y="4024852"/>
            <a:ext cx="556542"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sym typeface="Huawei Sans" panose="020C0503030203020204" pitchFamily="34" charset="0"/>
            </a:endParaRPr>
          </a:p>
        </p:txBody>
      </p:sp>
      <p:sp>
        <p:nvSpPr>
          <p:cNvPr id="90" name="AutoShape 17"/>
          <p:cNvSpPr>
            <a:spLocks noChangeArrowheads="1"/>
          </p:cNvSpPr>
          <p:nvPr/>
        </p:nvSpPr>
        <p:spPr bwMode="auto">
          <a:xfrm>
            <a:off x="692353" y="2762279"/>
            <a:ext cx="5658794" cy="323165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dirty="0">
                <a:solidFill>
                  <a:prstClr val="black"/>
                </a:solidFill>
                <a:latin typeface="Huawei Sans" panose="020C0503030203020204" pitchFamily="34" charset="0"/>
              </a:rPr>
              <a:t>&lt;R1&gt; display </a:t>
            </a:r>
            <a:r>
              <a:rPr sz="1400" dirty="0" err="1">
                <a:solidFill>
                  <a:prstClr val="black"/>
                </a:solidFill>
                <a:latin typeface="Huawei Sans" panose="020C0503030203020204" pitchFamily="34" charset="0"/>
              </a:rPr>
              <a:t>mpls</a:t>
            </a:r>
            <a:r>
              <a:rPr sz="1400" dirty="0">
                <a:solidFill>
                  <a:prstClr val="black"/>
                </a:solidFill>
                <a:latin typeface="Huawei Sans" panose="020C0503030203020204" pitchFamily="34" charset="0"/>
              </a:rPr>
              <a:t> rsvp-</a:t>
            </a:r>
            <a:r>
              <a:rPr sz="1400" dirty="0" err="1">
                <a:solidFill>
                  <a:prstClr val="black"/>
                </a:solidFill>
                <a:latin typeface="Huawei Sans" panose="020C0503030203020204" pitchFamily="34" charset="0"/>
              </a:rPr>
              <a:t>te</a:t>
            </a:r>
            <a:r>
              <a:rPr sz="1400" dirty="0">
                <a:solidFill>
                  <a:prstClr val="black"/>
                </a:solidFill>
                <a:latin typeface="Huawei Sans" panose="020C0503030203020204" pitchFamily="34" charset="0"/>
              </a:rPr>
              <a:t> </a:t>
            </a:r>
            <a:r>
              <a:rPr sz="1400" dirty="0" err="1">
                <a:solidFill>
                  <a:prstClr val="black"/>
                </a:solidFill>
                <a:latin typeface="Huawei Sans" panose="020C0503030203020204" pitchFamily="34" charset="0"/>
              </a:rPr>
              <a:t>psb</a:t>
            </a:r>
            <a:r>
              <a:rPr sz="1400" dirty="0">
                <a:solidFill>
                  <a:prstClr val="black"/>
                </a:solidFill>
                <a:latin typeface="Huawei Sans" panose="020C0503030203020204" pitchFamily="34" charset="0"/>
              </a:rPr>
              <a:t>-content</a:t>
            </a:r>
            <a:endParaRPr lang="zh-CN"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a:t>
            </a:r>
            <a:endParaRPr lang="zh-CN"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                       The PSB Content</a:t>
            </a:r>
            <a:endParaRPr lang="zh-CN"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a:t>
            </a:r>
            <a:endParaRPr lang="zh-CN"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Tunnel </a:t>
            </a:r>
            <a:r>
              <a:rPr sz="1400" dirty="0" err="1">
                <a:solidFill>
                  <a:prstClr val="black"/>
                </a:solidFill>
                <a:latin typeface="Huawei Sans" panose="020C0503030203020204" pitchFamily="34" charset="0"/>
              </a:rPr>
              <a:t>Addr</a:t>
            </a:r>
            <a:r>
              <a:rPr sz="1400" dirty="0">
                <a:solidFill>
                  <a:prstClr val="black"/>
                </a:solidFill>
                <a:latin typeface="Huawei Sans" panose="020C0503030203020204" pitchFamily="34" charset="0"/>
              </a:rPr>
              <a:t>: 5.5.5.5                     Exist time: 16h 1m 13s</a:t>
            </a:r>
            <a:endParaRPr lang="zh-CN"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Tunnel </a:t>
            </a:r>
            <a:r>
              <a:rPr sz="1400" dirty="0" err="1">
                <a:solidFill>
                  <a:prstClr val="black"/>
                </a:solidFill>
                <a:latin typeface="Huawei Sans" panose="020C0503030203020204" pitchFamily="34" charset="0"/>
              </a:rPr>
              <a:t>ExtID</a:t>
            </a:r>
            <a:r>
              <a:rPr sz="1400" dirty="0">
                <a:solidFill>
                  <a:prstClr val="black"/>
                </a:solidFill>
                <a:latin typeface="Huawei Sans" panose="020C0503030203020204" pitchFamily="34" charset="0"/>
              </a:rPr>
              <a:t>: 1.1.1.1                     Session ID: 100</a:t>
            </a:r>
            <a:endParaRPr lang="zh-CN"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Session Attribute:</a:t>
            </a:r>
            <a:endParaRPr lang="zh-CN"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   </a:t>
            </a:r>
            <a:r>
              <a:rPr sz="1400" dirty="0" err="1">
                <a:solidFill>
                  <a:prstClr val="black"/>
                </a:solidFill>
                <a:latin typeface="Huawei Sans" panose="020C0503030203020204" pitchFamily="34" charset="0"/>
              </a:rPr>
              <a:t>SetupPrio</a:t>
            </a:r>
            <a:r>
              <a:rPr sz="1400" dirty="0">
                <a:solidFill>
                  <a:prstClr val="black"/>
                </a:solidFill>
                <a:latin typeface="Huawei Sans" panose="020C0503030203020204" pitchFamily="34" charset="0"/>
              </a:rPr>
              <a:t>: 7                           </a:t>
            </a:r>
            <a:r>
              <a:rPr sz="1400" dirty="0" err="1">
                <a:solidFill>
                  <a:prstClr val="black"/>
                </a:solidFill>
                <a:latin typeface="Huawei Sans" panose="020C0503030203020204" pitchFamily="34" charset="0"/>
              </a:rPr>
              <a:t>HoldPrio</a:t>
            </a:r>
            <a:r>
              <a:rPr sz="1400" dirty="0">
                <a:solidFill>
                  <a:prstClr val="black"/>
                </a:solidFill>
                <a:latin typeface="Huawei Sans" panose="020C0503030203020204" pitchFamily="34" charset="0"/>
              </a:rPr>
              <a:t>: 7</a:t>
            </a:r>
            <a:endParaRPr lang="zh-CN"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   </a:t>
            </a:r>
            <a:r>
              <a:rPr sz="1400" dirty="0" err="1">
                <a:solidFill>
                  <a:prstClr val="black"/>
                </a:solidFill>
                <a:latin typeface="Huawei Sans" panose="020C0503030203020204" pitchFamily="34" charset="0"/>
              </a:rPr>
              <a:t>SessionAttrib</a:t>
            </a:r>
            <a:r>
              <a:rPr sz="1400" dirty="0">
                <a:solidFill>
                  <a:prstClr val="black"/>
                </a:solidFill>
                <a:latin typeface="Huawei Sans" panose="020C0503030203020204" pitchFamily="34" charset="0"/>
              </a:rPr>
              <a:t>:    SE Style desired             </a:t>
            </a:r>
            <a:endParaRPr lang="zh-CN" altLang="zh-CN" sz="1400" dirty="0">
              <a:solidFill>
                <a:srgbClr val="FF0000"/>
              </a:solidFill>
              <a:latin typeface="Huawei Sans" panose="020C0503030203020204" pitchFamily="34" charset="0"/>
            </a:endParaRPr>
          </a:p>
          <a:p>
            <a:r>
              <a:rPr sz="1400" dirty="0">
                <a:solidFill>
                  <a:srgbClr val="C7000B"/>
                </a:solidFill>
                <a:latin typeface="Huawei Sans" panose="020C0503030203020204" pitchFamily="34" charset="0"/>
              </a:rPr>
              <a:t>                           Label Record desired               //Indicates that label recording is required.</a:t>
            </a:r>
            <a:endParaRPr lang="zh-CN" altLang="zh-CN" sz="1400" dirty="0">
              <a:solidFill>
                <a:srgbClr val="C7000B"/>
              </a:solidFill>
              <a:latin typeface="Huawei Sans" panose="020C0503030203020204" pitchFamily="34" charset="0"/>
            </a:endParaRPr>
          </a:p>
          <a:p>
            <a:r>
              <a:rPr sz="1400" dirty="0">
                <a:solidFill>
                  <a:srgbClr val="C7000B"/>
                </a:solidFill>
                <a:latin typeface="Huawei Sans" panose="020C0503030203020204" pitchFamily="34" charset="0"/>
              </a:rPr>
              <a:t>                           Local Protection desired         //Indicates that FRR protection is required.</a:t>
            </a:r>
            <a:endParaRPr lang="zh-CN" altLang="zh-CN" sz="1400" dirty="0">
              <a:solidFill>
                <a:srgbClr val="C7000B"/>
              </a:solidFill>
              <a:latin typeface="Huawei Sans" panose="020C0503030203020204" pitchFamily="34" charset="0"/>
            </a:endParaRPr>
          </a:p>
          <a:p>
            <a:r>
              <a:rPr sz="1400" dirty="0">
                <a:solidFill>
                  <a:srgbClr val="C7000B"/>
                </a:solidFill>
                <a:latin typeface="Huawei Sans" panose="020C0503030203020204" pitchFamily="34" charset="0"/>
              </a:rPr>
              <a:t>                           Bandwidth Protection desired  //Indicates that bandwidth protection is required.</a:t>
            </a:r>
            <a:endParaRPr lang="zh-CN" altLang="zh-CN" sz="1400" dirty="0">
              <a:solidFill>
                <a:srgbClr val="C7000B"/>
              </a:solidFill>
              <a:latin typeface="Huawei Sans" panose="020C0503030203020204" pitchFamily="34" charset="0"/>
            </a:endParaRPr>
          </a:p>
        </p:txBody>
      </p:sp>
      <p:sp>
        <p:nvSpPr>
          <p:cNvPr id="92" name="圆角矩形 91"/>
          <p:cNvSpPr/>
          <p:nvPr/>
        </p:nvSpPr>
        <p:spPr>
          <a:xfrm>
            <a:off x="9994389" y="4879820"/>
            <a:ext cx="554138"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200" b="1">
                <a:solidFill>
                  <a:prstClr val="white"/>
                </a:solidFill>
                <a:latin typeface="Huawei Sans" panose="020C0503030203020204" pitchFamily="34" charset="0"/>
              </a:rPr>
              <a:t>POP</a:t>
            </a:r>
            <a:endParaRPr lang="zh-CN" altLang="en-US" sz="1200" b="1" dirty="0">
              <a:solidFill>
                <a:prstClr val="white"/>
              </a:solidFill>
              <a:latin typeface="Huawei Sans" panose="020C0503030203020204" pitchFamily="34" charset="0"/>
            </a:endParaRPr>
          </a:p>
        </p:txBody>
      </p:sp>
      <p:sp>
        <p:nvSpPr>
          <p:cNvPr id="93" name="圆角矩形 92"/>
          <p:cNvSpPr/>
          <p:nvPr/>
        </p:nvSpPr>
        <p:spPr>
          <a:xfrm>
            <a:off x="8902896" y="4343434"/>
            <a:ext cx="554138"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200" b="1">
                <a:solidFill>
                  <a:prstClr val="white"/>
                </a:solidFill>
                <a:latin typeface="Huawei Sans" panose="020C0503030203020204" pitchFamily="34" charset="0"/>
              </a:rPr>
              <a:t>101</a:t>
            </a:r>
            <a:endParaRPr lang="zh-CN" altLang="en-US" sz="1200" b="1" dirty="0">
              <a:solidFill>
                <a:prstClr val="white"/>
              </a:solidFill>
              <a:latin typeface="Huawei Sans" panose="020C0503030203020204" pitchFamily="34" charset="0"/>
            </a:endParaRPr>
          </a:p>
        </p:txBody>
      </p:sp>
      <p:sp>
        <p:nvSpPr>
          <p:cNvPr id="94" name="圆角矩形 93"/>
          <p:cNvSpPr/>
          <p:nvPr/>
        </p:nvSpPr>
        <p:spPr>
          <a:xfrm>
            <a:off x="7934787" y="4756873"/>
            <a:ext cx="554138"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200" b="1">
                <a:solidFill>
                  <a:prstClr val="white"/>
                </a:solidFill>
                <a:latin typeface="Huawei Sans" panose="020C0503030203020204" pitchFamily="34" charset="0"/>
              </a:rPr>
              <a:t>100</a:t>
            </a:r>
            <a:endParaRPr lang="zh-CN" altLang="en-US" sz="1200" b="1" dirty="0">
              <a:solidFill>
                <a:prstClr val="white"/>
              </a:solidFill>
              <a:latin typeface="Huawei Sans" panose="020C0503030203020204" pitchFamily="34" charset="0"/>
            </a:endParaRPr>
          </a:p>
        </p:txBody>
      </p:sp>
      <p:sp>
        <p:nvSpPr>
          <p:cNvPr id="33" name="燕尾形 26">
            <a:extLst>
              <a:ext uri="{FF2B5EF4-FFF2-40B4-BE49-F238E27FC236}">
                <a16:creationId xmlns="" xmlns:a16="http://schemas.microsoft.com/office/drawing/2014/main" id="{FE727D3D-EF9D-4194-989B-32C8361FF1AE}"/>
              </a:ext>
            </a:extLst>
          </p:cNvPr>
          <p:cNvSpPr/>
          <p:nvPr/>
        </p:nvSpPr>
        <p:spPr bwMode="auto">
          <a:xfrm>
            <a:off x="7242260" y="84500"/>
            <a:ext cx="167096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Bypass CR-LSP Binding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4" name="燕尾形 27">
            <a:extLst>
              <a:ext uri="{FF2B5EF4-FFF2-40B4-BE49-F238E27FC236}">
                <a16:creationId xmlns="" xmlns:a16="http://schemas.microsoft.com/office/drawing/2014/main" id="{2378338E-6847-4C34-9971-A3A36F713563}"/>
              </a:ext>
            </a:extLst>
          </p:cNvPr>
          <p:cNvSpPr/>
          <p:nvPr/>
        </p:nvSpPr>
        <p:spPr bwMode="auto">
          <a:xfrm>
            <a:off x="8850700" y="84500"/>
            <a:ext cx="133789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Fault Detection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5" name="燕尾形 27">
            <a:extLst>
              <a:ext uri="{FF2B5EF4-FFF2-40B4-BE49-F238E27FC236}">
                <a16:creationId xmlns="" xmlns:a16="http://schemas.microsoft.com/office/drawing/2014/main" id="{2378338E-6847-4C34-9971-A3A36F713563}"/>
              </a:ext>
            </a:extLst>
          </p:cNvPr>
          <p:cNvSpPr/>
          <p:nvPr/>
        </p:nvSpPr>
        <p:spPr bwMode="auto">
          <a:xfrm>
            <a:off x="10126070" y="84500"/>
            <a:ext cx="82800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Switchover</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6" name="燕尾形 27">
            <a:extLst>
              <a:ext uri="{FF2B5EF4-FFF2-40B4-BE49-F238E27FC236}">
                <a16:creationId xmlns="" xmlns:a16="http://schemas.microsoft.com/office/drawing/2014/main" id="{2378338E-6847-4C34-9971-A3A36F713563}"/>
              </a:ext>
            </a:extLst>
          </p:cNvPr>
          <p:cNvSpPr/>
          <p:nvPr/>
        </p:nvSpPr>
        <p:spPr bwMode="auto">
          <a:xfrm>
            <a:off x="10856472" y="84500"/>
            <a:ext cx="89102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Switchback</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 name="五边形 3"/>
          <p:cNvSpPr/>
          <p:nvPr/>
        </p:nvSpPr>
        <p:spPr>
          <a:xfrm>
            <a:off x="5226601" y="84500"/>
            <a:ext cx="2078181"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Setup of Primary and Backup CR-LSPs</a:t>
            </a:r>
          </a:p>
        </p:txBody>
      </p:sp>
    </p:spTree>
    <p:extLst>
      <p:ext uri="{BB962C8B-B14F-4D97-AF65-F5344CB8AC3E}">
        <p14:creationId xmlns:p14="http://schemas.microsoft.com/office/powerpoint/2010/main" val="173124054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type="title"/>
          </p:nvPr>
        </p:nvSpPr>
        <p:spPr/>
        <p:txBody>
          <a:bodyPr/>
          <a:lstStyle/>
          <a:p>
            <a:r>
              <a:rPr lang="en-US" smtClean="0"/>
              <a:t>Backup CR-LSP Setup</a:t>
            </a:r>
            <a:endParaRPr lang="en-US" altLang="zh-CN" dirty="0">
              <a:sym typeface="Huawei Sans" panose="020C0503030203020204" pitchFamily="34" charset="0"/>
            </a:endParaRPr>
          </a:p>
        </p:txBody>
      </p:sp>
      <p:sp>
        <p:nvSpPr>
          <p:cNvPr id="97" name="文本占位符 24"/>
          <p:cNvSpPr>
            <a:spLocks noGrp="1"/>
          </p:cNvSpPr>
          <p:nvPr>
            <p:ph type="body" sz="quarter" idx="10"/>
          </p:nvPr>
        </p:nvSpPr>
        <p:spPr/>
        <p:txBody>
          <a:bodyPr/>
          <a:lstStyle/>
          <a:p>
            <a:r>
              <a:rPr lang="en-US" sz="1800" smtClean="0"/>
              <a:t>For the facility backup mode:</a:t>
            </a:r>
          </a:p>
          <a:p>
            <a:pPr lvl="1"/>
            <a:r>
              <a:rPr lang="en-US" sz="1600" smtClean="0"/>
              <a:t>In manual mode, you need to manually configure a bypass CR-LSP on the PLR.</a:t>
            </a:r>
            <a:endParaRPr lang="en-US" altLang="zh-CN" sz="1600" smtClean="0">
              <a:sym typeface="Huawei Sans" panose="020C0503030203020204" pitchFamily="34" charset="0"/>
            </a:endParaRPr>
          </a:p>
          <a:p>
            <a:pPr lvl="1"/>
            <a:r>
              <a:rPr lang="en-US" sz="1600" smtClean="0"/>
              <a:t>In automatic mode, you need to enable auto FRR on the PLR, which then automatically creates a bypass CR-LSP based on the network topology.</a:t>
            </a:r>
            <a:endParaRPr lang="en-US" altLang="zh-CN" sz="1600" smtClean="0">
              <a:sym typeface="Huawei Sans" panose="020C0503030203020204" pitchFamily="34" charset="0"/>
            </a:endParaRPr>
          </a:p>
          <a:p>
            <a:pPr lvl="1"/>
            <a:endParaRPr lang="en-US" altLang="zh-CN" sz="1600" smtClean="0">
              <a:sym typeface="Huawei Sans" panose="020C0503030203020204" pitchFamily="34" charset="0"/>
            </a:endParaRPr>
          </a:p>
          <a:p>
            <a:endParaRPr lang="en-US" altLang="zh-CN" sz="1800" smtClean="0">
              <a:sym typeface="Huawei Sans" panose="020C0503030203020204" pitchFamily="34" charset="0"/>
            </a:endParaRPr>
          </a:p>
          <a:p>
            <a:endParaRPr lang="en-US" altLang="zh-CN" sz="1800" dirty="0"/>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32846" y="4756873"/>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44429" y="4754389"/>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687238" y="3267438"/>
            <a:ext cx="540000" cy="442800"/>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18302" y="3267438"/>
            <a:ext cx="540000" cy="442800"/>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21263" y="4754389"/>
            <a:ext cx="540000" cy="442800"/>
          </a:xfrm>
          <a:prstGeom prst="rect">
            <a:avLst/>
          </a:prstGeom>
        </p:spPr>
      </p:pic>
      <p:cxnSp>
        <p:nvCxnSpPr>
          <p:cNvPr id="71" name="直接连接符 70"/>
          <p:cNvCxnSpPr>
            <a:stCxn id="68" idx="1"/>
            <a:endCxn id="69" idx="3"/>
          </p:cNvCxnSpPr>
          <p:nvPr/>
        </p:nvCxnSpPr>
        <p:spPr bwMode="auto">
          <a:xfrm flipH="1">
            <a:off x="5058302" y="3488838"/>
            <a:ext cx="162893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2" name="直接连接符 71"/>
          <p:cNvCxnSpPr>
            <a:stCxn id="66" idx="1"/>
            <a:endCxn id="69" idx="2"/>
          </p:cNvCxnSpPr>
          <p:nvPr/>
        </p:nvCxnSpPr>
        <p:spPr bwMode="auto">
          <a:xfrm flipH="1" flipV="1">
            <a:off x="4788302" y="3710238"/>
            <a:ext cx="844544" cy="126803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3" name="直接连接符 72"/>
          <p:cNvCxnSpPr>
            <a:stCxn id="66" idx="3"/>
            <a:endCxn id="68" idx="2"/>
          </p:cNvCxnSpPr>
          <p:nvPr/>
        </p:nvCxnSpPr>
        <p:spPr bwMode="auto">
          <a:xfrm flipV="1">
            <a:off x="6172846" y="3710238"/>
            <a:ext cx="784392" cy="1268035"/>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4" name="直接连接符 73"/>
          <p:cNvCxnSpPr>
            <a:stCxn id="69" idx="2"/>
            <a:endCxn id="67" idx="0"/>
          </p:cNvCxnSpPr>
          <p:nvPr/>
        </p:nvCxnSpPr>
        <p:spPr bwMode="auto">
          <a:xfrm flipH="1">
            <a:off x="3914429" y="3710238"/>
            <a:ext cx="873873" cy="104415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5" name="直接连接符 74"/>
          <p:cNvCxnSpPr>
            <a:stCxn id="70" idx="0"/>
            <a:endCxn id="68" idx="2"/>
          </p:cNvCxnSpPr>
          <p:nvPr/>
        </p:nvCxnSpPr>
        <p:spPr bwMode="auto">
          <a:xfrm flipH="1" flipV="1">
            <a:off x="6957238" y="3710238"/>
            <a:ext cx="934025" cy="1044151"/>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76" name="文本框 75"/>
          <p:cNvSpPr txBox="1"/>
          <p:nvPr/>
        </p:nvSpPr>
        <p:spPr bwMode="auto">
          <a:xfrm>
            <a:off x="3684186" y="5275089"/>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7" name="文本框 76"/>
          <p:cNvSpPr txBox="1"/>
          <p:nvPr/>
        </p:nvSpPr>
        <p:spPr bwMode="auto">
          <a:xfrm>
            <a:off x="4558059" y="2960196"/>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8" name="文本框 77"/>
          <p:cNvSpPr txBox="1"/>
          <p:nvPr/>
        </p:nvSpPr>
        <p:spPr bwMode="auto">
          <a:xfrm>
            <a:off x="6766752" y="2957426"/>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9" name="文本框 78"/>
          <p:cNvSpPr txBox="1"/>
          <p:nvPr/>
        </p:nvSpPr>
        <p:spPr bwMode="auto">
          <a:xfrm>
            <a:off x="5677237" y="5275088"/>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0" name="文本框 79"/>
          <p:cNvSpPr txBox="1"/>
          <p:nvPr/>
        </p:nvSpPr>
        <p:spPr bwMode="auto">
          <a:xfrm>
            <a:off x="7661020" y="5275089"/>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 name="任意多边形 4"/>
          <p:cNvSpPr>
            <a:spLocks noChangeAspect="1"/>
          </p:cNvSpPr>
          <p:nvPr/>
        </p:nvSpPr>
        <p:spPr>
          <a:xfrm>
            <a:off x="5058302" y="3743791"/>
            <a:ext cx="1714735" cy="937667"/>
          </a:xfrm>
          <a:custGeom>
            <a:avLst/>
            <a:gdLst>
              <a:gd name="connsiteX0" fmla="*/ 0 w 1913641"/>
              <a:gd name="connsiteY0" fmla="*/ 0 h 1046432"/>
              <a:gd name="connsiteX1" fmla="*/ 989815 w 1913641"/>
              <a:gd name="connsiteY1" fmla="*/ 1046375 h 1046432"/>
              <a:gd name="connsiteX2" fmla="*/ 1913641 w 1913641"/>
              <a:gd name="connsiteY2" fmla="*/ 37707 h 1046432"/>
            </a:gdLst>
            <a:ahLst/>
            <a:cxnLst>
              <a:cxn ang="0">
                <a:pos x="connsiteX0" y="connsiteY0"/>
              </a:cxn>
              <a:cxn ang="0">
                <a:pos x="connsiteX1" y="connsiteY1"/>
              </a:cxn>
              <a:cxn ang="0">
                <a:pos x="connsiteX2" y="connsiteY2"/>
              </a:cxn>
            </a:cxnLst>
            <a:rect l="l" t="t" r="r" b="b"/>
            <a:pathLst>
              <a:path w="1913641" h="1046432">
                <a:moveTo>
                  <a:pt x="0" y="0"/>
                </a:moveTo>
                <a:cubicBezTo>
                  <a:pt x="335437" y="520045"/>
                  <a:pt x="670875" y="1040091"/>
                  <a:pt x="989815" y="1046375"/>
                </a:cubicBezTo>
                <a:cubicBezTo>
                  <a:pt x="1308755" y="1052659"/>
                  <a:pt x="1611198" y="545183"/>
                  <a:pt x="1913641" y="37707"/>
                </a:cubicBezTo>
              </a:path>
            </a:pathLst>
          </a:custGeom>
          <a:noFill/>
          <a:ln w="25400">
            <a:solidFill>
              <a:srgbClr val="00B0F0"/>
            </a:solidFill>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cxnSp>
        <p:nvCxnSpPr>
          <p:cNvPr id="95" name="直接箭头连接符 94">
            <a:extLst>
              <a:ext uri="{FF2B5EF4-FFF2-40B4-BE49-F238E27FC236}">
                <a16:creationId xmlns="" xmlns:a16="http://schemas.microsoft.com/office/drawing/2014/main" id="{6A55B6AE-4DCA-4513-855D-C1D4BB8A79DA}"/>
              </a:ext>
            </a:extLst>
          </p:cNvPr>
          <p:cNvCxnSpPr>
            <a:cxnSpLocks/>
          </p:cNvCxnSpPr>
          <p:nvPr/>
        </p:nvCxnSpPr>
        <p:spPr>
          <a:xfrm flipV="1">
            <a:off x="6645506" y="4123141"/>
            <a:ext cx="1476000" cy="3871"/>
          </a:xfrm>
          <a:prstGeom prst="straightConnector1">
            <a:avLst/>
          </a:prstGeom>
          <a:ln w="15875">
            <a:solidFill>
              <a:srgbClr val="151515"/>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bwMode="auto">
          <a:xfrm>
            <a:off x="8161263" y="3959571"/>
            <a:ext cx="176817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Bypass CR-LSP </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8" name="文本框 97"/>
          <p:cNvSpPr txBox="1"/>
          <p:nvPr/>
        </p:nvSpPr>
        <p:spPr bwMode="auto">
          <a:xfrm>
            <a:off x="3978302" y="3333876"/>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PLR</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9" name="文本框 98"/>
          <p:cNvSpPr txBox="1"/>
          <p:nvPr/>
        </p:nvSpPr>
        <p:spPr bwMode="auto">
          <a:xfrm>
            <a:off x="7227238" y="3318207"/>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MP</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4" name="燕尾形 26">
            <a:extLst>
              <a:ext uri="{FF2B5EF4-FFF2-40B4-BE49-F238E27FC236}">
                <a16:creationId xmlns="" xmlns:a16="http://schemas.microsoft.com/office/drawing/2014/main" id="{FE727D3D-EF9D-4194-989B-32C8361FF1AE}"/>
              </a:ext>
            </a:extLst>
          </p:cNvPr>
          <p:cNvSpPr/>
          <p:nvPr/>
        </p:nvSpPr>
        <p:spPr bwMode="auto">
          <a:xfrm>
            <a:off x="7242260" y="84500"/>
            <a:ext cx="167096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Bypass CR-LSP Binding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5" name="燕尾形 27">
            <a:extLst>
              <a:ext uri="{FF2B5EF4-FFF2-40B4-BE49-F238E27FC236}">
                <a16:creationId xmlns="" xmlns:a16="http://schemas.microsoft.com/office/drawing/2014/main" id="{2378338E-6847-4C34-9971-A3A36F713563}"/>
              </a:ext>
            </a:extLst>
          </p:cNvPr>
          <p:cNvSpPr/>
          <p:nvPr/>
        </p:nvSpPr>
        <p:spPr bwMode="auto">
          <a:xfrm>
            <a:off x="8850700" y="84500"/>
            <a:ext cx="133789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Fault Detection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6" name="燕尾形 27">
            <a:extLst>
              <a:ext uri="{FF2B5EF4-FFF2-40B4-BE49-F238E27FC236}">
                <a16:creationId xmlns="" xmlns:a16="http://schemas.microsoft.com/office/drawing/2014/main" id="{2378338E-6847-4C34-9971-A3A36F713563}"/>
              </a:ext>
            </a:extLst>
          </p:cNvPr>
          <p:cNvSpPr/>
          <p:nvPr/>
        </p:nvSpPr>
        <p:spPr bwMode="auto">
          <a:xfrm>
            <a:off x="10126070" y="84500"/>
            <a:ext cx="82800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Switchover</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7" name="燕尾形 27">
            <a:extLst>
              <a:ext uri="{FF2B5EF4-FFF2-40B4-BE49-F238E27FC236}">
                <a16:creationId xmlns="" xmlns:a16="http://schemas.microsoft.com/office/drawing/2014/main" id="{2378338E-6847-4C34-9971-A3A36F713563}"/>
              </a:ext>
            </a:extLst>
          </p:cNvPr>
          <p:cNvSpPr/>
          <p:nvPr/>
        </p:nvSpPr>
        <p:spPr bwMode="auto">
          <a:xfrm>
            <a:off x="10856472" y="84500"/>
            <a:ext cx="89102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Switchback</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8" name="五边形 37"/>
          <p:cNvSpPr/>
          <p:nvPr/>
        </p:nvSpPr>
        <p:spPr>
          <a:xfrm>
            <a:off x="5226601" y="84500"/>
            <a:ext cx="2078181"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Setup of Primary and Backup CR-LSPs</a:t>
            </a:r>
          </a:p>
        </p:txBody>
      </p:sp>
    </p:spTree>
    <p:extLst>
      <p:ext uri="{BB962C8B-B14F-4D97-AF65-F5344CB8AC3E}">
        <p14:creationId xmlns:p14="http://schemas.microsoft.com/office/powerpoint/2010/main" val="46336140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r>
              <a:rPr lang="en-US" smtClean="0"/>
              <a:t>Bypass CR-LSP Binding</a:t>
            </a:r>
            <a:endParaRPr lang="en-US" altLang="zh-CN" dirty="0">
              <a:sym typeface="Huawei Sans" panose="020C0503030203020204" pitchFamily="34" charset="0"/>
            </a:endParaRPr>
          </a:p>
        </p:txBody>
      </p:sp>
      <p:sp>
        <p:nvSpPr>
          <p:cNvPr id="26628" name="Rectangle 3"/>
          <p:cNvSpPr>
            <a:spLocks noGrp="1" noChangeArrowheads="1"/>
          </p:cNvSpPr>
          <p:nvPr>
            <p:ph type="body" sz="quarter" idx="10"/>
          </p:nvPr>
        </p:nvSpPr>
        <p:spPr/>
        <p:txBody>
          <a:bodyPr/>
          <a:lstStyle/>
          <a:p>
            <a:r>
              <a:rPr lang="en-US" sz="1600" smtClean="0"/>
              <a:t>The process of searching for a suitable bypass CR-LSP is called bypass CR-LSP binding. Only the primary CR-LSP with the "local protection desired" flag can trigger a binding process. The binding must be complete before a primary/bypass CR-LSP switchover is performed. </a:t>
            </a:r>
            <a:endParaRPr lang="en-US" altLang="zh-CN" sz="1600" smtClean="0">
              <a:sym typeface="Huawei Sans" panose="020C0503030203020204" pitchFamily="34" charset="0"/>
            </a:endParaRPr>
          </a:p>
          <a:p>
            <a:r>
              <a:rPr lang="en-US" sz="1600" smtClean="0"/>
              <a:t>The "local protection desired" flag is configured on the ingress of the primary CR-LSP.</a:t>
            </a:r>
            <a:endParaRPr lang="en-US" sz="1600" dirty="0"/>
          </a:p>
        </p:txBody>
      </p: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48123" y="3439223"/>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66043" y="3439223"/>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83963" y="3439223"/>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48123" y="4916639"/>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66043" y="4916639"/>
            <a:ext cx="540000"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83963" y="4916639"/>
            <a:ext cx="540000" cy="442800"/>
          </a:xfrm>
          <a:prstGeom prst="rect">
            <a:avLst/>
          </a:prstGeom>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99368" y="4204365"/>
            <a:ext cx="540000" cy="442800"/>
          </a:xfrm>
          <a:prstGeom prst="rect">
            <a:avLst/>
          </a:prstGeom>
        </p:spPr>
      </p:pic>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40054" y="4204365"/>
            <a:ext cx="540000" cy="442800"/>
          </a:xfrm>
          <a:prstGeom prst="rect">
            <a:avLst/>
          </a:prstGeom>
        </p:spPr>
      </p:pic>
      <p:cxnSp>
        <p:nvCxnSpPr>
          <p:cNvPr id="62" name="直接连接符 61"/>
          <p:cNvCxnSpPr>
            <a:stCxn id="55" idx="1"/>
            <a:endCxn id="54" idx="3"/>
          </p:cNvCxnSpPr>
          <p:nvPr/>
        </p:nvCxnSpPr>
        <p:spPr bwMode="auto">
          <a:xfrm flipH="1">
            <a:off x="4288123" y="3660623"/>
            <a:ext cx="137792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6" name="直接连接符 65"/>
          <p:cNvCxnSpPr>
            <a:stCxn id="56" idx="1"/>
            <a:endCxn id="55" idx="3"/>
          </p:cNvCxnSpPr>
          <p:nvPr/>
        </p:nvCxnSpPr>
        <p:spPr bwMode="auto">
          <a:xfrm flipH="1">
            <a:off x="6206043" y="3660623"/>
            <a:ext cx="137792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9" name="直接连接符 68"/>
          <p:cNvCxnSpPr>
            <a:stCxn id="58" idx="1"/>
            <a:endCxn id="57" idx="3"/>
          </p:cNvCxnSpPr>
          <p:nvPr/>
        </p:nvCxnSpPr>
        <p:spPr bwMode="auto">
          <a:xfrm flipH="1">
            <a:off x="4288123" y="5138039"/>
            <a:ext cx="137792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2" name="直接连接符 71"/>
          <p:cNvCxnSpPr>
            <a:stCxn id="59" idx="1"/>
            <a:endCxn id="58" idx="3"/>
          </p:cNvCxnSpPr>
          <p:nvPr/>
        </p:nvCxnSpPr>
        <p:spPr bwMode="auto">
          <a:xfrm flipH="1">
            <a:off x="6206043" y="5138039"/>
            <a:ext cx="137792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5" name="直接连接符 74"/>
          <p:cNvCxnSpPr>
            <a:stCxn id="57" idx="0"/>
            <a:endCxn id="54" idx="2"/>
          </p:cNvCxnSpPr>
          <p:nvPr/>
        </p:nvCxnSpPr>
        <p:spPr bwMode="auto">
          <a:xfrm flipV="1">
            <a:off x="4018123" y="3882023"/>
            <a:ext cx="0" cy="10346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8" name="直接连接符 77"/>
          <p:cNvCxnSpPr>
            <a:stCxn id="58" idx="0"/>
            <a:endCxn id="55" idx="2"/>
          </p:cNvCxnSpPr>
          <p:nvPr/>
        </p:nvCxnSpPr>
        <p:spPr bwMode="auto">
          <a:xfrm flipV="1">
            <a:off x="5936043" y="3882023"/>
            <a:ext cx="0" cy="10346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1" name="直接连接符 80"/>
          <p:cNvCxnSpPr>
            <a:stCxn id="59" idx="0"/>
            <a:endCxn id="56" idx="2"/>
          </p:cNvCxnSpPr>
          <p:nvPr/>
        </p:nvCxnSpPr>
        <p:spPr bwMode="auto">
          <a:xfrm flipV="1">
            <a:off x="7853963" y="3882023"/>
            <a:ext cx="0" cy="10346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6" name="直接连接符 85"/>
          <p:cNvCxnSpPr>
            <a:stCxn id="58" idx="0"/>
            <a:endCxn id="54" idx="2"/>
          </p:cNvCxnSpPr>
          <p:nvPr/>
        </p:nvCxnSpPr>
        <p:spPr bwMode="auto">
          <a:xfrm flipH="1" flipV="1">
            <a:off x="4018123" y="3882023"/>
            <a:ext cx="1917920" cy="10346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7" name="直接连接符 86"/>
          <p:cNvCxnSpPr>
            <a:stCxn id="57" idx="0"/>
            <a:endCxn id="55" idx="2"/>
          </p:cNvCxnSpPr>
          <p:nvPr/>
        </p:nvCxnSpPr>
        <p:spPr bwMode="auto">
          <a:xfrm flipV="1">
            <a:off x="4018123" y="3882023"/>
            <a:ext cx="1917920" cy="10346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2" name="直接连接符 91"/>
          <p:cNvCxnSpPr>
            <a:stCxn id="58" idx="0"/>
            <a:endCxn id="56" idx="2"/>
          </p:cNvCxnSpPr>
          <p:nvPr/>
        </p:nvCxnSpPr>
        <p:spPr bwMode="auto">
          <a:xfrm flipV="1">
            <a:off x="5936043" y="3882023"/>
            <a:ext cx="1917920" cy="10346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4" name="直接连接符 93"/>
          <p:cNvCxnSpPr>
            <a:stCxn id="59" idx="0"/>
            <a:endCxn id="55" idx="2"/>
          </p:cNvCxnSpPr>
          <p:nvPr/>
        </p:nvCxnSpPr>
        <p:spPr bwMode="auto">
          <a:xfrm flipH="1" flipV="1">
            <a:off x="5936043" y="3882023"/>
            <a:ext cx="1917920" cy="10346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7" name="直接连接符 96"/>
          <p:cNvCxnSpPr>
            <a:stCxn id="54" idx="1"/>
            <a:endCxn id="60" idx="3"/>
          </p:cNvCxnSpPr>
          <p:nvPr/>
        </p:nvCxnSpPr>
        <p:spPr bwMode="auto">
          <a:xfrm flipH="1">
            <a:off x="2439368" y="3660623"/>
            <a:ext cx="1308755" cy="76514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2" name="直接连接符 101"/>
          <p:cNvCxnSpPr>
            <a:stCxn id="57" idx="1"/>
            <a:endCxn id="60" idx="3"/>
          </p:cNvCxnSpPr>
          <p:nvPr/>
        </p:nvCxnSpPr>
        <p:spPr bwMode="auto">
          <a:xfrm flipH="1" flipV="1">
            <a:off x="2439368" y="4425765"/>
            <a:ext cx="1308755" cy="712274"/>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5" name="直接连接符 104"/>
          <p:cNvCxnSpPr>
            <a:stCxn id="61" idx="1"/>
            <a:endCxn id="56" idx="3"/>
          </p:cNvCxnSpPr>
          <p:nvPr/>
        </p:nvCxnSpPr>
        <p:spPr bwMode="auto">
          <a:xfrm flipH="1" flipV="1">
            <a:off x="8123963" y="3660623"/>
            <a:ext cx="1216091" cy="76514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9" name="直接连接符 108"/>
          <p:cNvCxnSpPr>
            <a:stCxn id="61" idx="1"/>
            <a:endCxn id="59" idx="3"/>
          </p:cNvCxnSpPr>
          <p:nvPr/>
        </p:nvCxnSpPr>
        <p:spPr bwMode="auto">
          <a:xfrm flipH="1">
            <a:off x="8123963" y="4425765"/>
            <a:ext cx="1216091" cy="712274"/>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19" name="任意多边形 118"/>
          <p:cNvSpPr>
            <a:spLocks noChangeAspect="1"/>
          </p:cNvSpPr>
          <p:nvPr/>
        </p:nvSpPr>
        <p:spPr>
          <a:xfrm>
            <a:off x="4142365" y="3854448"/>
            <a:ext cx="1507607" cy="763529"/>
          </a:xfrm>
          <a:custGeom>
            <a:avLst/>
            <a:gdLst>
              <a:gd name="connsiteX0" fmla="*/ 161156 w 1722670"/>
              <a:gd name="connsiteY0" fmla="*/ 70339 h 872444"/>
              <a:gd name="connsiteX1" fmla="*/ 147089 w 1722670"/>
              <a:gd name="connsiteY1" fmla="*/ 872197 h 872444"/>
              <a:gd name="connsiteX2" fmla="*/ 1722670 w 1722670"/>
              <a:gd name="connsiteY2" fmla="*/ 0 h 872444"/>
            </a:gdLst>
            <a:ahLst/>
            <a:cxnLst>
              <a:cxn ang="0">
                <a:pos x="connsiteX0" y="connsiteY0"/>
              </a:cxn>
              <a:cxn ang="0">
                <a:pos x="connsiteX1" y="connsiteY1"/>
              </a:cxn>
              <a:cxn ang="0">
                <a:pos x="connsiteX2" y="connsiteY2"/>
              </a:cxn>
            </a:cxnLst>
            <a:rect l="l" t="t" r="r" b="b"/>
            <a:pathLst>
              <a:path w="1722670" h="872444">
                <a:moveTo>
                  <a:pt x="161156" y="70339"/>
                </a:moveTo>
                <a:cubicBezTo>
                  <a:pt x="23996" y="477129"/>
                  <a:pt x="-113163" y="883920"/>
                  <a:pt x="147089" y="872197"/>
                </a:cubicBezTo>
                <a:cubicBezTo>
                  <a:pt x="407341" y="860474"/>
                  <a:pt x="1065005" y="430237"/>
                  <a:pt x="1722670" y="0"/>
                </a:cubicBezTo>
              </a:path>
            </a:pathLst>
          </a:custGeom>
          <a:noFill/>
          <a:ln w="38100">
            <a:solidFill>
              <a:srgbClr val="FFC000"/>
            </a:solidFill>
            <a:prstDash val="sysDash"/>
            <a:tailEnd type="triangle" w="med" len="lg"/>
          </a:ln>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solidFill>
                <a:prstClr val="black"/>
              </a:solidFill>
              <a:latin typeface="Huawei Sans" panose="020C0503030203020204" pitchFamily="34" charset="0"/>
              <a:sym typeface="Huawei Sans" panose="020C0503030203020204" pitchFamily="34" charset="0"/>
            </a:endParaRPr>
          </a:p>
        </p:txBody>
      </p:sp>
      <p:sp>
        <p:nvSpPr>
          <p:cNvPr id="120" name="任意多边形 119"/>
          <p:cNvSpPr>
            <a:spLocks noChangeAspect="1"/>
          </p:cNvSpPr>
          <p:nvPr/>
        </p:nvSpPr>
        <p:spPr>
          <a:xfrm>
            <a:off x="4385924" y="3804539"/>
            <a:ext cx="3179401" cy="746785"/>
          </a:xfrm>
          <a:custGeom>
            <a:avLst/>
            <a:gdLst>
              <a:gd name="connsiteX0" fmla="*/ 0 w 3713871"/>
              <a:gd name="connsiteY0" fmla="*/ 0 h 872322"/>
              <a:gd name="connsiteX1" fmla="*/ 1730326 w 3713871"/>
              <a:gd name="connsiteY1" fmla="*/ 872197 h 872322"/>
              <a:gd name="connsiteX2" fmla="*/ 3713871 w 3713871"/>
              <a:gd name="connsiteY2" fmla="*/ 70339 h 872322"/>
            </a:gdLst>
            <a:ahLst/>
            <a:cxnLst>
              <a:cxn ang="0">
                <a:pos x="connsiteX0" y="connsiteY0"/>
              </a:cxn>
              <a:cxn ang="0">
                <a:pos x="connsiteX1" y="connsiteY1"/>
              </a:cxn>
              <a:cxn ang="0">
                <a:pos x="connsiteX2" y="connsiteY2"/>
              </a:cxn>
            </a:cxnLst>
            <a:rect l="l" t="t" r="r" b="b"/>
            <a:pathLst>
              <a:path w="3713871" h="872322">
                <a:moveTo>
                  <a:pt x="0" y="0"/>
                </a:moveTo>
                <a:cubicBezTo>
                  <a:pt x="555674" y="430237"/>
                  <a:pt x="1111348" y="860474"/>
                  <a:pt x="1730326" y="872197"/>
                </a:cubicBezTo>
                <a:cubicBezTo>
                  <a:pt x="2349304" y="883920"/>
                  <a:pt x="3713871" y="70339"/>
                  <a:pt x="3713871" y="70339"/>
                </a:cubicBezTo>
              </a:path>
            </a:pathLst>
          </a:custGeom>
          <a:noFill/>
          <a:ln w="38100">
            <a:solidFill>
              <a:srgbClr val="92D050"/>
            </a:solidFill>
            <a:prstDash val="sysDash"/>
            <a:tailEnd type="triangle" w="med" len="lg"/>
          </a:ln>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solidFill>
                <a:prstClr val="black"/>
              </a:solidFill>
              <a:latin typeface="Huawei Sans" panose="020C0503030203020204" pitchFamily="34" charset="0"/>
              <a:sym typeface="Huawei Sans" panose="020C0503030203020204" pitchFamily="34" charset="0"/>
            </a:endParaRPr>
          </a:p>
        </p:txBody>
      </p:sp>
      <p:sp>
        <p:nvSpPr>
          <p:cNvPr id="74" name="任意多边形 73"/>
          <p:cNvSpPr/>
          <p:nvPr/>
        </p:nvSpPr>
        <p:spPr>
          <a:xfrm>
            <a:off x="2158738" y="3093464"/>
            <a:ext cx="7409468" cy="1044906"/>
          </a:xfrm>
          <a:custGeom>
            <a:avLst/>
            <a:gdLst>
              <a:gd name="connsiteX0" fmla="*/ 0 w 7409468"/>
              <a:gd name="connsiteY0" fmla="*/ 1044906 h 1044906"/>
              <a:gd name="connsiteX1" fmla="*/ 1791093 w 7409468"/>
              <a:gd name="connsiteY1" fmla="*/ 149359 h 1044906"/>
              <a:gd name="connsiteX2" fmla="*/ 5524107 w 7409468"/>
              <a:gd name="connsiteY2" fmla="*/ 83371 h 1044906"/>
              <a:gd name="connsiteX3" fmla="*/ 7409468 w 7409468"/>
              <a:gd name="connsiteY3" fmla="*/ 988345 h 1044906"/>
            </a:gdLst>
            <a:ahLst/>
            <a:cxnLst>
              <a:cxn ang="0">
                <a:pos x="connsiteX0" y="connsiteY0"/>
              </a:cxn>
              <a:cxn ang="0">
                <a:pos x="connsiteX1" y="connsiteY1"/>
              </a:cxn>
              <a:cxn ang="0">
                <a:pos x="connsiteX2" y="connsiteY2"/>
              </a:cxn>
              <a:cxn ang="0">
                <a:pos x="connsiteX3" y="connsiteY3"/>
              </a:cxn>
            </a:cxnLst>
            <a:rect l="l" t="t" r="r" b="b"/>
            <a:pathLst>
              <a:path w="7409468" h="1044906">
                <a:moveTo>
                  <a:pt x="0" y="1044906"/>
                </a:moveTo>
                <a:cubicBezTo>
                  <a:pt x="435204" y="677260"/>
                  <a:pt x="870409" y="309615"/>
                  <a:pt x="1791093" y="149359"/>
                </a:cubicBezTo>
                <a:cubicBezTo>
                  <a:pt x="2711777" y="-10897"/>
                  <a:pt x="4587711" y="-56460"/>
                  <a:pt x="5524107" y="83371"/>
                </a:cubicBezTo>
                <a:cubicBezTo>
                  <a:pt x="6460503" y="223202"/>
                  <a:pt x="6934985" y="605773"/>
                  <a:pt x="7409468" y="988345"/>
                </a:cubicBezTo>
              </a:path>
            </a:pathLst>
          </a:custGeom>
          <a:noFill/>
          <a:ln w="25400">
            <a:solidFill>
              <a:srgbClr val="00B0F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124" name="文本框 123"/>
          <p:cNvSpPr txBox="1"/>
          <p:nvPr/>
        </p:nvSpPr>
        <p:spPr bwMode="auto">
          <a:xfrm>
            <a:off x="3168714" y="3412699"/>
            <a:ext cx="6706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dirty="0">
                <a:solidFill>
                  <a:prstClr val="black"/>
                </a:solidFill>
                <a:latin typeface="Huawei Sans" panose="020C0503030203020204" pitchFamily="34" charset="0"/>
              </a:rPr>
              <a:t>PLR</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25" name="文本框 124"/>
          <p:cNvSpPr txBox="1"/>
          <p:nvPr/>
        </p:nvSpPr>
        <p:spPr bwMode="auto">
          <a:xfrm>
            <a:off x="5561298" y="3110348"/>
            <a:ext cx="83920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dirty="0">
                <a:solidFill>
                  <a:prstClr val="black"/>
                </a:solidFill>
                <a:latin typeface="Huawei Sans" panose="020C0503030203020204" pitchFamily="34" charset="0"/>
              </a:rPr>
              <a:t>NHP</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27" name="文本框 126"/>
          <p:cNvSpPr txBox="1"/>
          <p:nvPr/>
        </p:nvSpPr>
        <p:spPr bwMode="auto">
          <a:xfrm>
            <a:off x="6734491" y="3323059"/>
            <a:ext cx="1014773"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dirty="0">
                <a:solidFill>
                  <a:prstClr val="black"/>
                </a:solidFill>
                <a:latin typeface="Huawei Sans" panose="020C0503030203020204" pitchFamily="34" charset="0"/>
              </a:rPr>
              <a:t>NNHOP</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128" name="直接箭头连接符 127">
            <a:extLst>
              <a:ext uri="{FF2B5EF4-FFF2-40B4-BE49-F238E27FC236}">
                <a16:creationId xmlns="" xmlns:a16="http://schemas.microsoft.com/office/drawing/2014/main" id="{6A55B6AE-4DCA-4513-855D-C1D4BB8A79DA}"/>
              </a:ext>
            </a:extLst>
          </p:cNvPr>
          <p:cNvCxnSpPr>
            <a:cxnSpLocks/>
          </p:cNvCxnSpPr>
          <p:nvPr/>
        </p:nvCxnSpPr>
        <p:spPr>
          <a:xfrm rot="5400000" flipV="1">
            <a:off x="4035939" y="5107389"/>
            <a:ext cx="1116000" cy="3871"/>
          </a:xfrm>
          <a:prstGeom prst="straightConnector1">
            <a:avLst/>
          </a:prstGeom>
          <a:ln w="15875">
            <a:solidFill>
              <a:srgbClr val="151515"/>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29" name="文本框 128"/>
          <p:cNvSpPr txBox="1"/>
          <p:nvPr/>
        </p:nvSpPr>
        <p:spPr bwMode="auto">
          <a:xfrm>
            <a:off x="3748123" y="5612559"/>
            <a:ext cx="1768170"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dirty="0">
                <a:solidFill>
                  <a:prstClr val="black"/>
                </a:solidFill>
                <a:latin typeface="Huawei Sans" panose="020C0503030203020204" pitchFamily="34" charset="0"/>
              </a:rPr>
              <a:t>Bypass CR-LSP 1</a:t>
            </a:r>
          </a:p>
          <a:p>
            <a:r>
              <a:rPr sz="1600" dirty="0">
                <a:solidFill>
                  <a:prstClr val="black"/>
                </a:solidFill>
                <a:latin typeface="Huawei Sans" panose="020C0503030203020204" pitchFamily="34" charset="0"/>
              </a:rPr>
              <a:t>Link protection</a:t>
            </a:r>
          </a:p>
        </p:txBody>
      </p:sp>
      <p:cxnSp>
        <p:nvCxnSpPr>
          <p:cNvPr id="130" name="直接箭头连接符 129">
            <a:extLst>
              <a:ext uri="{FF2B5EF4-FFF2-40B4-BE49-F238E27FC236}">
                <a16:creationId xmlns="" xmlns:a16="http://schemas.microsoft.com/office/drawing/2014/main" id="{6A55B6AE-4DCA-4513-855D-C1D4BB8A79DA}"/>
              </a:ext>
            </a:extLst>
          </p:cNvPr>
          <p:cNvCxnSpPr>
            <a:cxnSpLocks/>
          </p:cNvCxnSpPr>
          <p:nvPr/>
        </p:nvCxnSpPr>
        <p:spPr>
          <a:xfrm rot="5400000" flipV="1">
            <a:off x="5932171" y="5065223"/>
            <a:ext cx="1116000" cy="3871"/>
          </a:xfrm>
          <a:prstGeom prst="straightConnector1">
            <a:avLst/>
          </a:prstGeom>
          <a:ln w="15875">
            <a:solidFill>
              <a:srgbClr val="151515"/>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31" name="文本框 130"/>
          <p:cNvSpPr txBox="1"/>
          <p:nvPr/>
        </p:nvSpPr>
        <p:spPr bwMode="auto">
          <a:xfrm>
            <a:off x="5936043" y="5608356"/>
            <a:ext cx="1768170"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dirty="0">
                <a:solidFill>
                  <a:prstClr val="black"/>
                </a:solidFill>
                <a:latin typeface="Huawei Sans" panose="020C0503030203020204" pitchFamily="34" charset="0"/>
              </a:rPr>
              <a:t>Bypass CR-LSP 2</a:t>
            </a:r>
          </a:p>
          <a:p>
            <a:r>
              <a:rPr sz="1600" dirty="0">
                <a:solidFill>
                  <a:prstClr val="black"/>
                </a:solidFill>
                <a:latin typeface="Huawei Sans" panose="020C0503030203020204" pitchFamily="34" charset="0"/>
              </a:rPr>
              <a:t>Node protection</a:t>
            </a:r>
          </a:p>
        </p:txBody>
      </p:sp>
      <p:grpSp>
        <p:nvGrpSpPr>
          <p:cNvPr id="132"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4829494" y="3549321"/>
            <a:ext cx="252000" cy="252000"/>
            <a:chOff x="5076056" y="3356992"/>
            <a:chExt cx="436269" cy="436268"/>
          </a:xfrm>
        </p:grpSpPr>
        <p:sp>
          <p:nvSpPr>
            <p:cNvPr id="133"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134"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sp>
        <p:nvSpPr>
          <p:cNvPr id="135" name="禁止符 23">
            <a:extLst>
              <a:ext uri="{FF2B5EF4-FFF2-40B4-BE49-F238E27FC236}">
                <a16:creationId xmlns="" xmlns:a16="http://schemas.microsoft.com/office/drawing/2014/main" id="{788D8D3F-7331-4E1F-985E-0EA7308CBD2D}"/>
              </a:ext>
            </a:extLst>
          </p:cNvPr>
          <p:cNvSpPr/>
          <p:nvPr/>
        </p:nvSpPr>
        <p:spPr>
          <a:xfrm>
            <a:off x="5793532" y="3544833"/>
            <a:ext cx="251999" cy="252000"/>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sp>
        <p:nvSpPr>
          <p:cNvPr id="145" name="文本框 144"/>
          <p:cNvSpPr txBox="1"/>
          <p:nvPr/>
        </p:nvSpPr>
        <p:spPr bwMode="auto">
          <a:xfrm>
            <a:off x="5199410" y="2653509"/>
            <a:ext cx="176817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dirty="0">
                <a:solidFill>
                  <a:prstClr val="black"/>
                </a:solidFill>
                <a:latin typeface="Huawei Sans" panose="020C0503030203020204" pitchFamily="34" charset="0"/>
              </a:rPr>
              <a:t>Primary CR-LSP</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7" name="燕尾形 26">
            <a:extLst>
              <a:ext uri="{FF2B5EF4-FFF2-40B4-BE49-F238E27FC236}">
                <a16:creationId xmlns="" xmlns:a16="http://schemas.microsoft.com/office/drawing/2014/main" id="{FE727D3D-EF9D-4194-989B-32C8361FF1AE}"/>
              </a:ext>
            </a:extLst>
          </p:cNvPr>
          <p:cNvSpPr/>
          <p:nvPr/>
        </p:nvSpPr>
        <p:spPr bwMode="auto">
          <a:xfrm>
            <a:off x="7242260" y="84500"/>
            <a:ext cx="1670962"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b="1" dirty="0">
                <a:solidFill>
                  <a:srgbClr val="FFFFFF"/>
                </a:solidFill>
                <a:latin typeface="Huawei Sans" panose="020C0503030203020204" pitchFamily="34" charset="0"/>
              </a:rPr>
              <a:t>Bypass CR-LSP Binding</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8" name="燕尾形 27">
            <a:extLst>
              <a:ext uri="{FF2B5EF4-FFF2-40B4-BE49-F238E27FC236}">
                <a16:creationId xmlns="" xmlns:a16="http://schemas.microsoft.com/office/drawing/2014/main" id="{2378338E-6847-4C34-9971-A3A36F713563}"/>
              </a:ext>
            </a:extLst>
          </p:cNvPr>
          <p:cNvSpPr/>
          <p:nvPr/>
        </p:nvSpPr>
        <p:spPr bwMode="auto">
          <a:xfrm>
            <a:off x="8850700" y="84500"/>
            <a:ext cx="133789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Fault Detection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9" name="燕尾形 27">
            <a:extLst>
              <a:ext uri="{FF2B5EF4-FFF2-40B4-BE49-F238E27FC236}">
                <a16:creationId xmlns="" xmlns:a16="http://schemas.microsoft.com/office/drawing/2014/main" id="{2378338E-6847-4C34-9971-A3A36F713563}"/>
              </a:ext>
            </a:extLst>
          </p:cNvPr>
          <p:cNvSpPr/>
          <p:nvPr/>
        </p:nvSpPr>
        <p:spPr bwMode="auto">
          <a:xfrm>
            <a:off x="10126070" y="84500"/>
            <a:ext cx="82800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Switchover</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0" name="燕尾形 27">
            <a:extLst>
              <a:ext uri="{FF2B5EF4-FFF2-40B4-BE49-F238E27FC236}">
                <a16:creationId xmlns="" xmlns:a16="http://schemas.microsoft.com/office/drawing/2014/main" id="{2378338E-6847-4C34-9971-A3A36F713563}"/>
              </a:ext>
            </a:extLst>
          </p:cNvPr>
          <p:cNvSpPr/>
          <p:nvPr/>
        </p:nvSpPr>
        <p:spPr bwMode="auto">
          <a:xfrm>
            <a:off x="10856472" y="84500"/>
            <a:ext cx="89102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Switchback</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1" name="五边形 50"/>
          <p:cNvSpPr/>
          <p:nvPr/>
        </p:nvSpPr>
        <p:spPr>
          <a:xfrm>
            <a:off x="5226601" y="84500"/>
            <a:ext cx="2078181"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rPr>
              <a:t>Setup of Primary and Backup CR-LSPs</a:t>
            </a:r>
          </a:p>
        </p:txBody>
      </p:sp>
    </p:spTree>
    <p:extLst>
      <p:ext uri="{BB962C8B-B14F-4D97-AF65-F5344CB8AC3E}">
        <p14:creationId xmlns:p14="http://schemas.microsoft.com/office/powerpoint/2010/main" val="232535833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r>
              <a:rPr lang="en-US" smtClean="0"/>
              <a:t>Fault Detection</a:t>
            </a:r>
            <a:endParaRPr lang="en-US" altLang="zh-CN" dirty="0">
              <a:sym typeface="Huawei Sans" panose="020C0503030203020204" pitchFamily="34" charset="0"/>
            </a:endParaRPr>
          </a:p>
        </p:txBody>
      </p:sp>
      <p:sp>
        <p:nvSpPr>
          <p:cNvPr id="26628" name="Rectangle 3"/>
          <p:cNvSpPr>
            <a:spLocks noGrp="1" noChangeArrowheads="1"/>
          </p:cNvSpPr>
          <p:nvPr>
            <p:ph type="body" sz="quarter" idx="10"/>
          </p:nvPr>
        </p:nvSpPr>
        <p:spPr/>
        <p:txBody>
          <a:bodyPr/>
          <a:lstStyle/>
          <a:p>
            <a:r>
              <a:rPr lang="en-US" sz="1800" smtClean="0"/>
              <a:t>Currently, the following fault detection mechanisms are available:</a:t>
            </a:r>
          </a:p>
          <a:p>
            <a:pPr lvl="1"/>
            <a:r>
              <a:rPr lang="en-US" sz="1600" smtClean="0"/>
              <a:t>Failure detection mechanism for a specific physical layer, such as SDH/SONET APS</a:t>
            </a:r>
          </a:p>
          <a:p>
            <a:pPr lvl="1"/>
            <a:r>
              <a:rPr lang="en-US" sz="1600" smtClean="0"/>
              <a:t>Keepalive detection for P2P links such as PPP and HDLC links</a:t>
            </a:r>
          </a:p>
          <a:p>
            <a:pPr lvl="1"/>
            <a:r>
              <a:rPr lang="en-US" sz="1600" smtClean="0"/>
              <a:t>RSVP-TE extended Hello packets (manually enabled on the interface)</a:t>
            </a:r>
          </a:p>
          <a:p>
            <a:pPr lvl="1"/>
            <a:r>
              <a:rPr lang="en-US" sz="1600" smtClean="0"/>
              <a:t>BFD</a:t>
            </a:r>
            <a:endParaRPr lang="en-US" altLang="zh-CN" sz="1600" smtClean="0">
              <a:sym typeface="Huawei Sans" panose="020C0503030203020204" pitchFamily="34" charset="0"/>
            </a:endParaRPr>
          </a:p>
          <a:p>
            <a:pPr lvl="1"/>
            <a:r>
              <a:rPr lang="en-US" sz="1600" smtClean="0"/>
              <a:t>MPLS operation, administration and maintenance (OAM)</a:t>
            </a:r>
            <a:endParaRPr lang="en-US" sz="1600" dirty="0"/>
          </a:p>
        </p:txBody>
      </p:sp>
      <p:sp>
        <p:nvSpPr>
          <p:cNvPr id="14" name="燕尾形 26">
            <a:extLst>
              <a:ext uri="{FF2B5EF4-FFF2-40B4-BE49-F238E27FC236}">
                <a16:creationId xmlns="" xmlns:a16="http://schemas.microsoft.com/office/drawing/2014/main" id="{FE727D3D-EF9D-4194-989B-32C8361FF1AE}"/>
              </a:ext>
            </a:extLst>
          </p:cNvPr>
          <p:cNvSpPr/>
          <p:nvPr/>
        </p:nvSpPr>
        <p:spPr bwMode="auto">
          <a:xfrm>
            <a:off x="7242260" y="84500"/>
            <a:ext cx="167096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Bypass CR-LSP Binding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5" name="燕尾形 27">
            <a:extLst>
              <a:ext uri="{FF2B5EF4-FFF2-40B4-BE49-F238E27FC236}">
                <a16:creationId xmlns="" xmlns:a16="http://schemas.microsoft.com/office/drawing/2014/main" id="{2378338E-6847-4C34-9971-A3A36F713563}"/>
              </a:ext>
            </a:extLst>
          </p:cNvPr>
          <p:cNvSpPr/>
          <p:nvPr/>
        </p:nvSpPr>
        <p:spPr bwMode="auto">
          <a:xfrm>
            <a:off x="8850700" y="84500"/>
            <a:ext cx="1337891"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b="1" dirty="0">
                <a:solidFill>
                  <a:srgbClr val="FFFFFF"/>
                </a:solidFill>
                <a:latin typeface="Huawei Sans" panose="020C0503030203020204" pitchFamily="34" charset="0"/>
              </a:rPr>
              <a:t>Fault Detection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6" name="燕尾形 27">
            <a:extLst>
              <a:ext uri="{FF2B5EF4-FFF2-40B4-BE49-F238E27FC236}">
                <a16:creationId xmlns="" xmlns:a16="http://schemas.microsoft.com/office/drawing/2014/main" id="{2378338E-6847-4C34-9971-A3A36F713563}"/>
              </a:ext>
            </a:extLst>
          </p:cNvPr>
          <p:cNvSpPr/>
          <p:nvPr/>
        </p:nvSpPr>
        <p:spPr bwMode="auto">
          <a:xfrm>
            <a:off x="10126070" y="84500"/>
            <a:ext cx="82800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Switchover</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7" name="燕尾形 27">
            <a:extLst>
              <a:ext uri="{FF2B5EF4-FFF2-40B4-BE49-F238E27FC236}">
                <a16:creationId xmlns="" xmlns:a16="http://schemas.microsoft.com/office/drawing/2014/main" id="{2378338E-6847-4C34-9971-A3A36F713563}"/>
              </a:ext>
            </a:extLst>
          </p:cNvPr>
          <p:cNvSpPr/>
          <p:nvPr/>
        </p:nvSpPr>
        <p:spPr bwMode="auto">
          <a:xfrm>
            <a:off x="10856472" y="84500"/>
            <a:ext cx="89102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Switchback</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8" name="五边形 17"/>
          <p:cNvSpPr/>
          <p:nvPr/>
        </p:nvSpPr>
        <p:spPr>
          <a:xfrm>
            <a:off x="5226601" y="84500"/>
            <a:ext cx="2078181"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rPr>
              <a:t>Setup of Primary and Backup CR-LSPs</a:t>
            </a:r>
          </a:p>
        </p:txBody>
      </p:sp>
    </p:spTree>
    <p:extLst>
      <p:ext uri="{BB962C8B-B14F-4D97-AF65-F5344CB8AC3E}">
        <p14:creationId xmlns:p14="http://schemas.microsoft.com/office/powerpoint/2010/main" val="85807774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r>
              <a:rPr lang="en-US" smtClean="0"/>
              <a:t>Traffic Switching</a:t>
            </a:r>
            <a:endParaRPr lang="en-US" altLang="zh-CN" dirty="0">
              <a:sym typeface="Huawei Sans" panose="020C0503030203020204" pitchFamily="34" charset="0"/>
            </a:endParaRPr>
          </a:p>
        </p:txBody>
      </p:sp>
      <p:sp>
        <p:nvSpPr>
          <p:cNvPr id="27652" name="Rectangle 3"/>
          <p:cNvSpPr>
            <a:spLocks noGrp="1" noChangeArrowheads="1"/>
          </p:cNvSpPr>
          <p:nvPr>
            <p:ph type="body" sz="quarter" idx="10"/>
          </p:nvPr>
        </p:nvSpPr>
        <p:spPr/>
        <p:txBody>
          <a:bodyPr/>
          <a:lstStyle/>
          <a:p>
            <a:r>
              <a:rPr lang="en-US" sz="2000" smtClean="0"/>
              <a:t>The PLR switches traffic to the backup CR-LSP upon detection of a link failure. The internal processing of the PLR is as follows:</a:t>
            </a:r>
          </a:p>
          <a:p>
            <a:pPr lvl="1"/>
            <a:r>
              <a:rPr lang="en-US" sz="1800" smtClean="0"/>
              <a:t>Ensure that the backup CR-LSP is ready and the label allocated to the backup tunnel is ready.</a:t>
            </a:r>
            <a:endParaRPr lang="en-US" altLang="zh-CN" sz="1800" smtClean="0">
              <a:sym typeface="Huawei Sans" panose="020C0503030203020204" pitchFamily="34" charset="0"/>
            </a:endParaRPr>
          </a:p>
          <a:p>
            <a:pPr lvl="1"/>
            <a:r>
              <a:rPr lang="en-US" sz="1800" smtClean="0"/>
              <a:t>Traffic is switched to the backup CR-LSP after the preceding step is complete. During the switching, the corresponding parameters in the RSVP packets are modified or updated:</a:t>
            </a:r>
            <a:endParaRPr lang="en-US" altLang="zh-CN" sz="1800" smtClean="0">
              <a:sym typeface="Huawei Sans" panose="020C0503030203020204" pitchFamily="34" charset="0"/>
            </a:endParaRPr>
          </a:p>
          <a:p>
            <a:pPr lvl="2"/>
            <a:r>
              <a:rPr lang="en-US" sz="1600" smtClean="0"/>
              <a:t>Clear the Local Protection Desired flag in the Session_Attribute object.</a:t>
            </a:r>
            <a:endParaRPr lang="en-US" altLang="zh-CN" sz="1600" smtClean="0">
              <a:sym typeface="Huawei Sans" panose="020C0503030203020204" pitchFamily="34" charset="0"/>
            </a:endParaRPr>
          </a:p>
          <a:p>
            <a:pPr lvl="2"/>
            <a:r>
              <a:rPr lang="en-US" sz="1600" smtClean="0"/>
              <a:t>Change the IP address of the outbound interface on the PLR to the IP address of the outbound interface on the backup CR-LSP.</a:t>
            </a:r>
            <a:endParaRPr lang="en-US" altLang="zh-CN" sz="1600" smtClean="0">
              <a:sym typeface="Huawei Sans" panose="020C0503030203020204" pitchFamily="34" charset="0"/>
            </a:endParaRPr>
          </a:p>
          <a:p>
            <a:pPr lvl="2"/>
            <a:r>
              <a:rPr lang="en-US" sz="1600" smtClean="0"/>
              <a:t>Generate a new ERO.</a:t>
            </a:r>
          </a:p>
          <a:p>
            <a:pPr lvl="2"/>
            <a:r>
              <a:rPr lang="en-US" sz="1600" smtClean="0"/>
              <a:t>Update the RRO.</a:t>
            </a:r>
          </a:p>
          <a:p>
            <a:pPr lvl="2"/>
            <a:r>
              <a:rPr lang="en-US" sz="1600" smtClean="0"/>
              <a:t>Change PLR labels — two-Layer label nesting</a:t>
            </a:r>
            <a:endParaRPr lang="en-US" sz="1600" dirty="0"/>
          </a:p>
        </p:txBody>
      </p:sp>
      <p:sp>
        <p:nvSpPr>
          <p:cNvPr id="9" name="燕尾形 26">
            <a:extLst>
              <a:ext uri="{FF2B5EF4-FFF2-40B4-BE49-F238E27FC236}">
                <a16:creationId xmlns="" xmlns:a16="http://schemas.microsoft.com/office/drawing/2014/main" id="{FE727D3D-EF9D-4194-989B-32C8361FF1AE}"/>
              </a:ext>
            </a:extLst>
          </p:cNvPr>
          <p:cNvSpPr/>
          <p:nvPr/>
        </p:nvSpPr>
        <p:spPr bwMode="auto">
          <a:xfrm>
            <a:off x="7242260" y="84500"/>
            <a:ext cx="167096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Bypass CR-LSP Binding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0" name="燕尾形 27">
            <a:extLst>
              <a:ext uri="{FF2B5EF4-FFF2-40B4-BE49-F238E27FC236}">
                <a16:creationId xmlns="" xmlns:a16="http://schemas.microsoft.com/office/drawing/2014/main" id="{2378338E-6847-4C34-9971-A3A36F713563}"/>
              </a:ext>
            </a:extLst>
          </p:cNvPr>
          <p:cNvSpPr/>
          <p:nvPr/>
        </p:nvSpPr>
        <p:spPr bwMode="auto">
          <a:xfrm>
            <a:off x="8850700" y="84500"/>
            <a:ext cx="133789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Fault Detection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1" name="燕尾形 27">
            <a:extLst>
              <a:ext uri="{FF2B5EF4-FFF2-40B4-BE49-F238E27FC236}">
                <a16:creationId xmlns="" xmlns:a16="http://schemas.microsoft.com/office/drawing/2014/main" id="{2378338E-6847-4C34-9971-A3A36F713563}"/>
              </a:ext>
            </a:extLst>
          </p:cNvPr>
          <p:cNvSpPr/>
          <p:nvPr/>
        </p:nvSpPr>
        <p:spPr bwMode="auto">
          <a:xfrm>
            <a:off x="10126070" y="84500"/>
            <a:ext cx="86400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b="1" dirty="0">
                <a:solidFill>
                  <a:srgbClr val="FFFFFF"/>
                </a:solidFill>
                <a:latin typeface="Huawei Sans" panose="020C0503030203020204" pitchFamily="34" charset="0"/>
              </a:rPr>
              <a:t>Switchover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2" name="燕尾形 27">
            <a:extLst>
              <a:ext uri="{FF2B5EF4-FFF2-40B4-BE49-F238E27FC236}">
                <a16:creationId xmlns="" xmlns:a16="http://schemas.microsoft.com/office/drawing/2014/main" id="{2378338E-6847-4C34-9971-A3A36F713563}"/>
              </a:ext>
            </a:extLst>
          </p:cNvPr>
          <p:cNvSpPr/>
          <p:nvPr/>
        </p:nvSpPr>
        <p:spPr bwMode="auto">
          <a:xfrm>
            <a:off x="10856472" y="84500"/>
            <a:ext cx="89102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Switchback</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3" name="五边形 12"/>
          <p:cNvSpPr/>
          <p:nvPr/>
        </p:nvSpPr>
        <p:spPr>
          <a:xfrm>
            <a:off x="5226601" y="84500"/>
            <a:ext cx="2078181"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rPr>
              <a:t>Setup of Primary and Backup CR-LSPs</a:t>
            </a:r>
          </a:p>
        </p:txBody>
      </p:sp>
    </p:spTree>
    <p:extLst>
      <p:ext uri="{BB962C8B-B14F-4D97-AF65-F5344CB8AC3E}">
        <p14:creationId xmlns:p14="http://schemas.microsoft.com/office/powerpoint/2010/main" val="212736400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r>
              <a:rPr lang="en-US" smtClean="0"/>
              <a:t>Packet Forwarding Before TE FRR Switching</a:t>
            </a:r>
            <a:endParaRPr lang="en-US" altLang="zh-CN" dirty="0">
              <a:sym typeface="Huawei Sans" panose="020C0503030203020204" pitchFamily="34" charset="0"/>
            </a:endParaRPr>
          </a:p>
        </p:txBody>
      </p:sp>
      <p:pic>
        <p:nvPicPr>
          <p:cNvPr id="52"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213903" y="1991302"/>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827747" y="1991302"/>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04312" y="3512769"/>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212124" y="3512770"/>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19936" y="3512770"/>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827748" y="351277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135560" y="3512771"/>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9" name="直接连接符 58"/>
          <p:cNvCxnSpPr>
            <a:stCxn id="57" idx="0"/>
            <a:endCxn id="53" idx="2"/>
          </p:cNvCxnSpPr>
          <p:nvPr/>
        </p:nvCxnSpPr>
        <p:spPr bwMode="auto">
          <a:xfrm flipH="1" flipV="1">
            <a:off x="4097747" y="2434102"/>
            <a:ext cx="1" cy="107866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4" name="直接连接符 63"/>
          <p:cNvCxnSpPr>
            <a:stCxn id="58" idx="3"/>
            <a:endCxn id="57" idx="1"/>
          </p:cNvCxnSpPr>
          <p:nvPr/>
        </p:nvCxnSpPr>
        <p:spPr bwMode="auto">
          <a:xfrm>
            <a:off x="2675560" y="3734171"/>
            <a:ext cx="115218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7" name="直接连接符 66"/>
          <p:cNvCxnSpPr>
            <a:stCxn id="52" idx="1"/>
            <a:endCxn id="53" idx="3"/>
          </p:cNvCxnSpPr>
          <p:nvPr/>
        </p:nvCxnSpPr>
        <p:spPr bwMode="auto">
          <a:xfrm flipH="1">
            <a:off x="4367747" y="2212702"/>
            <a:ext cx="284615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0" name="直接连接符 69"/>
          <p:cNvCxnSpPr>
            <a:stCxn id="57" idx="3"/>
            <a:endCxn id="56" idx="1"/>
          </p:cNvCxnSpPr>
          <p:nvPr/>
        </p:nvCxnSpPr>
        <p:spPr bwMode="auto">
          <a:xfrm flipV="1">
            <a:off x="4367748" y="3734170"/>
            <a:ext cx="1152188" cy="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3" name="直接连接符 72"/>
          <p:cNvCxnSpPr>
            <a:stCxn id="56" idx="3"/>
            <a:endCxn id="55" idx="1"/>
          </p:cNvCxnSpPr>
          <p:nvPr/>
        </p:nvCxnSpPr>
        <p:spPr bwMode="auto">
          <a:xfrm>
            <a:off x="6059936" y="3734170"/>
            <a:ext cx="115218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6" name="直接连接符 75"/>
          <p:cNvCxnSpPr>
            <a:stCxn id="52" idx="2"/>
            <a:endCxn id="55" idx="0"/>
          </p:cNvCxnSpPr>
          <p:nvPr/>
        </p:nvCxnSpPr>
        <p:spPr bwMode="auto">
          <a:xfrm flipH="1">
            <a:off x="7482124" y="2434102"/>
            <a:ext cx="1779" cy="107866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9" name="直接连接符 78"/>
          <p:cNvCxnSpPr>
            <a:stCxn id="55" idx="3"/>
            <a:endCxn id="54" idx="1"/>
          </p:cNvCxnSpPr>
          <p:nvPr/>
        </p:nvCxnSpPr>
        <p:spPr bwMode="auto">
          <a:xfrm flipV="1">
            <a:off x="7752124" y="3734169"/>
            <a:ext cx="1152188" cy="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6" name="直接连接符 35"/>
          <p:cNvCxnSpPr/>
          <p:nvPr/>
        </p:nvCxnSpPr>
        <p:spPr bwMode="auto">
          <a:xfrm flipH="1" flipV="1">
            <a:off x="3954643" y="2114003"/>
            <a:ext cx="21633" cy="1370212"/>
          </a:xfrm>
          <a:prstGeom prst="line">
            <a:avLst/>
          </a:prstGeom>
          <a:solidFill>
            <a:schemeClr val="accent1"/>
          </a:solidFill>
          <a:ln w="38100" cap="flat" cmpd="sng" algn="ctr">
            <a:solidFill>
              <a:srgbClr val="FFC000"/>
            </a:solidFill>
            <a:prstDash val="sysDash"/>
            <a:round/>
            <a:headEnd type="none" w="med" len="med"/>
            <a:tailEnd type="none" w="med" len="med"/>
          </a:ln>
          <a:effectLst/>
        </p:spPr>
      </p:cxnSp>
      <p:cxnSp>
        <p:nvCxnSpPr>
          <p:cNvPr id="40" name="直接连接符 39"/>
          <p:cNvCxnSpPr/>
          <p:nvPr/>
        </p:nvCxnSpPr>
        <p:spPr bwMode="auto">
          <a:xfrm>
            <a:off x="3964070" y="2132646"/>
            <a:ext cx="3731749" cy="210"/>
          </a:xfrm>
          <a:prstGeom prst="line">
            <a:avLst/>
          </a:prstGeom>
          <a:solidFill>
            <a:schemeClr val="accent1"/>
          </a:solidFill>
          <a:ln w="38100" cap="flat" cmpd="sng" algn="ctr">
            <a:solidFill>
              <a:srgbClr val="FFC000"/>
            </a:solidFill>
            <a:prstDash val="sysDash"/>
            <a:round/>
            <a:headEnd type="none" w="med" len="med"/>
            <a:tailEnd type="none" w="med" len="med"/>
          </a:ln>
          <a:effectLst/>
        </p:spPr>
      </p:cxnSp>
      <p:cxnSp>
        <p:nvCxnSpPr>
          <p:cNvPr id="42" name="直接连接符 41"/>
          <p:cNvCxnSpPr/>
          <p:nvPr/>
        </p:nvCxnSpPr>
        <p:spPr bwMode="auto">
          <a:xfrm>
            <a:off x="7682244" y="2132646"/>
            <a:ext cx="15107" cy="1370423"/>
          </a:xfrm>
          <a:prstGeom prst="line">
            <a:avLst/>
          </a:prstGeom>
          <a:solidFill>
            <a:schemeClr val="accent1"/>
          </a:solidFill>
          <a:ln w="38100" cap="flat" cmpd="sng" algn="ctr">
            <a:solidFill>
              <a:srgbClr val="FFC000"/>
            </a:solidFill>
            <a:prstDash val="sysDash"/>
            <a:round/>
            <a:headEnd type="none" w="med" len="med"/>
            <a:tailEnd type="triangle" w="med" len="lg"/>
          </a:ln>
          <a:effectLst/>
        </p:spPr>
      </p:cxnSp>
      <p:cxnSp>
        <p:nvCxnSpPr>
          <p:cNvPr id="118" name="直接连接符 117"/>
          <p:cNvCxnSpPr/>
          <p:nvPr/>
        </p:nvCxnSpPr>
        <p:spPr bwMode="auto">
          <a:xfrm flipV="1">
            <a:off x="2364654" y="4433474"/>
            <a:ext cx="6836348" cy="3639"/>
          </a:xfrm>
          <a:prstGeom prst="line">
            <a:avLst/>
          </a:prstGeom>
          <a:solidFill>
            <a:schemeClr val="accent1"/>
          </a:solidFill>
          <a:ln w="38100" cap="flat" cmpd="sng" algn="ctr">
            <a:solidFill>
              <a:srgbClr val="00ADEE"/>
            </a:solidFill>
            <a:prstDash val="solid"/>
            <a:round/>
            <a:headEnd type="none" w="med" len="med"/>
            <a:tailEnd type="triangle" w="med" len="lg"/>
          </a:ln>
          <a:effectLst/>
        </p:spPr>
      </p:cxnSp>
      <p:graphicFrame>
        <p:nvGraphicFramePr>
          <p:cNvPr id="28677" name="表格 28676"/>
          <p:cNvGraphicFramePr>
            <a:graphicFrameLocks noGrp="1"/>
          </p:cNvGraphicFramePr>
          <p:nvPr>
            <p:extLst/>
          </p:nvPr>
        </p:nvGraphicFramePr>
        <p:xfrm>
          <a:off x="2826537" y="4581128"/>
          <a:ext cx="662636" cy="609600"/>
        </p:xfrm>
        <a:graphic>
          <a:graphicData uri="http://schemas.openxmlformats.org/drawingml/2006/table">
            <a:tbl>
              <a:tblPr firstRow="1" bandRow="1">
                <a:tableStyleId>{5C22544A-7EE6-4342-B048-85BDC9FD1C3A}</a:tableStyleId>
              </a:tblPr>
              <a:tblGrid>
                <a:gridCol w="662636">
                  <a:extLst>
                    <a:ext uri="{9D8B030D-6E8A-4147-A177-3AD203B41FA5}">
                      <a16:colId xmlns="" xmlns:a16="http://schemas.microsoft.com/office/drawing/2014/main" val="20000"/>
                    </a:ext>
                  </a:extLst>
                </a:gridCol>
              </a:tblGrid>
              <a:tr h="0">
                <a:tc>
                  <a:txBody>
                    <a:bodyPr/>
                    <a:lstStyle/>
                    <a:p>
                      <a:pPr algn="ctr"/>
                      <a:r>
                        <a:rPr sz="1400">
                          <a:solidFill>
                            <a:schemeClr val="tx1"/>
                          </a:solidFill>
                          <a:latin typeface="Huawei Sans" panose="020C0503030203020204" pitchFamily="34" charset="0"/>
                        </a:rPr>
                        <a:t>1024</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 xmlns:a16="http://schemas.microsoft.com/office/drawing/2014/main" val="10000"/>
                  </a:ext>
                </a:extLst>
              </a:tr>
              <a:tr h="0">
                <a:tc>
                  <a:txBody>
                    <a:bodyPr/>
                    <a:lstStyle/>
                    <a:p>
                      <a:pPr algn="ctr"/>
                      <a:r>
                        <a:rPr sz="1400">
                          <a:latin typeface="Huawei Sans" panose="020C0503030203020204" pitchFamily="34" charset="0"/>
                        </a:rPr>
                        <a:t>IP </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graphicFrame>
        <p:nvGraphicFramePr>
          <p:cNvPr id="126" name="表格 125"/>
          <p:cNvGraphicFramePr>
            <a:graphicFrameLocks noGrp="1"/>
          </p:cNvGraphicFramePr>
          <p:nvPr>
            <p:extLst/>
          </p:nvPr>
        </p:nvGraphicFramePr>
        <p:xfrm>
          <a:off x="4641301" y="4581128"/>
          <a:ext cx="662636" cy="609600"/>
        </p:xfrm>
        <a:graphic>
          <a:graphicData uri="http://schemas.openxmlformats.org/drawingml/2006/table">
            <a:tbl>
              <a:tblPr firstRow="1" bandRow="1">
                <a:tableStyleId>{5C22544A-7EE6-4342-B048-85BDC9FD1C3A}</a:tableStyleId>
              </a:tblPr>
              <a:tblGrid>
                <a:gridCol w="662636">
                  <a:extLst>
                    <a:ext uri="{9D8B030D-6E8A-4147-A177-3AD203B41FA5}">
                      <a16:colId xmlns="" xmlns:a16="http://schemas.microsoft.com/office/drawing/2014/main" val="20000"/>
                    </a:ext>
                  </a:extLst>
                </a:gridCol>
              </a:tblGrid>
              <a:tr h="0">
                <a:tc>
                  <a:txBody>
                    <a:bodyPr/>
                    <a:lstStyle/>
                    <a:p>
                      <a:pPr algn="ctr"/>
                      <a:r>
                        <a:rPr sz="1400" dirty="0">
                          <a:solidFill>
                            <a:schemeClr val="tx1"/>
                          </a:solidFill>
                          <a:latin typeface="Huawei Sans" panose="020C0503030203020204" pitchFamily="34" charset="0"/>
                        </a:rPr>
                        <a:t>1025</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 xmlns:a16="http://schemas.microsoft.com/office/drawing/2014/main" val="10000"/>
                  </a:ext>
                </a:extLst>
              </a:tr>
              <a:tr h="0">
                <a:tc>
                  <a:txBody>
                    <a:bodyPr/>
                    <a:lstStyle/>
                    <a:p>
                      <a:pPr algn="ctr"/>
                      <a:r>
                        <a:rPr sz="1400">
                          <a:latin typeface="Huawei Sans" panose="020C0503030203020204" pitchFamily="34" charset="0"/>
                        </a:rPr>
                        <a:t>IP </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graphicFrame>
        <p:nvGraphicFramePr>
          <p:cNvPr id="127" name="表格 126"/>
          <p:cNvGraphicFramePr>
            <a:graphicFrameLocks noGrp="1"/>
          </p:cNvGraphicFramePr>
          <p:nvPr>
            <p:extLst/>
          </p:nvPr>
        </p:nvGraphicFramePr>
        <p:xfrm>
          <a:off x="6424334" y="4581128"/>
          <a:ext cx="662636" cy="609600"/>
        </p:xfrm>
        <a:graphic>
          <a:graphicData uri="http://schemas.openxmlformats.org/drawingml/2006/table">
            <a:tbl>
              <a:tblPr firstRow="1" bandRow="1">
                <a:tableStyleId>{5C22544A-7EE6-4342-B048-85BDC9FD1C3A}</a:tableStyleId>
              </a:tblPr>
              <a:tblGrid>
                <a:gridCol w="662636">
                  <a:extLst>
                    <a:ext uri="{9D8B030D-6E8A-4147-A177-3AD203B41FA5}">
                      <a16:colId xmlns="" xmlns:a16="http://schemas.microsoft.com/office/drawing/2014/main" val="20000"/>
                    </a:ext>
                  </a:extLst>
                </a:gridCol>
              </a:tblGrid>
              <a:tr h="0">
                <a:tc>
                  <a:txBody>
                    <a:bodyPr/>
                    <a:lstStyle/>
                    <a:p>
                      <a:pPr algn="ctr"/>
                      <a:r>
                        <a:rPr sz="1400">
                          <a:solidFill>
                            <a:schemeClr val="tx1"/>
                          </a:solidFill>
                          <a:latin typeface="Huawei Sans" panose="020C0503030203020204" pitchFamily="34" charset="0"/>
                        </a:rPr>
                        <a:t>1022</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 xmlns:a16="http://schemas.microsoft.com/office/drawing/2014/main" val="10000"/>
                  </a:ext>
                </a:extLst>
              </a:tr>
              <a:tr h="0">
                <a:tc>
                  <a:txBody>
                    <a:bodyPr/>
                    <a:lstStyle/>
                    <a:p>
                      <a:pPr algn="ctr"/>
                      <a:r>
                        <a:rPr sz="1400">
                          <a:latin typeface="Huawei Sans" panose="020C0503030203020204" pitchFamily="34" charset="0"/>
                        </a:rPr>
                        <a:t>IP </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cxnSp>
        <p:nvCxnSpPr>
          <p:cNvPr id="129" name="直接连接符 128"/>
          <p:cNvCxnSpPr/>
          <p:nvPr/>
        </p:nvCxnSpPr>
        <p:spPr bwMode="auto">
          <a:xfrm>
            <a:off x="3594434" y="4865823"/>
            <a:ext cx="900000" cy="0"/>
          </a:xfrm>
          <a:prstGeom prst="line">
            <a:avLst/>
          </a:prstGeom>
          <a:solidFill>
            <a:schemeClr val="accent1"/>
          </a:solidFill>
          <a:ln w="25400" cap="flat" cmpd="sng" algn="ctr">
            <a:solidFill>
              <a:schemeClr val="tx1"/>
            </a:solidFill>
            <a:prstDash val="solid"/>
            <a:round/>
            <a:headEnd type="none" w="med" len="med"/>
            <a:tailEnd type="triangle" w="med" len="lg"/>
          </a:ln>
          <a:effectLst/>
        </p:spPr>
      </p:cxnSp>
      <p:sp>
        <p:nvSpPr>
          <p:cNvPr id="28678" name="文本框 28677"/>
          <p:cNvSpPr txBox="1"/>
          <p:nvPr/>
        </p:nvSpPr>
        <p:spPr bwMode="auto">
          <a:xfrm>
            <a:off x="3711372" y="4886625"/>
            <a:ext cx="69093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400">
                <a:solidFill>
                  <a:prstClr val="black"/>
                </a:solidFill>
                <a:latin typeface="Huawei Sans" panose="020C0503030203020204" pitchFamily="34" charset="0"/>
              </a:rPr>
              <a:t>Swap</a:t>
            </a:r>
            <a:endParaRPr lang="zh-CN" altLang="en-US" sz="1400" dirty="0">
              <a:solidFill>
                <a:prstClr val="black"/>
              </a:solidFill>
              <a:latin typeface="Huawei Sans" panose="020C0503030203020204" pitchFamily="34" charset="0"/>
              <a:sym typeface="Huawei Sans" panose="020C0503030203020204" pitchFamily="34" charset="0"/>
            </a:endParaRPr>
          </a:p>
        </p:txBody>
      </p:sp>
      <p:cxnSp>
        <p:nvCxnSpPr>
          <p:cNvPr id="131" name="直接连接符 130"/>
          <p:cNvCxnSpPr/>
          <p:nvPr/>
        </p:nvCxnSpPr>
        <p:spPr bwMode="auto">
          <a:xfrm>
            <a:off x="5425990" y="4864260"/>
            <a:ext cx="900000" cy="0"/>
          </a:xfrm>
          <a:prstGeom prst="line">
            <a:avLst/>
          </a:prstGeom>
          <a:solidFill>
            <a:schemeClr val="accent1"/>
          </a:solidFill>
          <a:ln w="25400" cap="flat" cmpd="sng" algn="ctr">
            <a:solidFill>
              <a:schemeClr val="tx1"/>
            </a:solidFill>
            <a:prstDash val="solid"/>
            <a:round/>
            <a:headEnd type="none" w="med" len="med"/>
            <a:tailEnd type="triangle" w="med" len="lg"/>
          </a:ln>
          <a:effectLst/>
        </p:spPr>
      </p:cxnSp>
      <p:sp>
        <p:nvSpPr>
          <p:cNvPr id="132" name="文本框 131"/>
          <p:cNvSpPr txBox="1"/>
          <p:nvPr/>
        </p:nvSpPr>
        <p:spPr bwMode="auto">
          <a:xfrm>
            <a:off x="5542928" y="4885062"/>
            <a:ext cx="69093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400">
                <a:solidFill>
                  <a:prstClr val="black"/>
                </a:solidFill>
                <a:latin typeface="Huawei Sans" panose="020C0503030203020204" pitchFamily="34" charset="0"/>
              </a:rPr>
              <a:t>Swap</a:t>
            </a:r>
            <a:endParaRPr lang="zh-CN" altLang="en-US" sz="1400" dirty="0">
              <a:solidFill>
                <a:prstClr val="black"/>
              </a:solidFill>
              <a:latin typeface="Huawei Sans" panose="020C0503030203020204" pitchFamily="34" charset="0"/>
              <a:sym typeface="Huawei Sans" panose="020C0503030203020204" pitchFamily="34" charset="0"/>
            </a:endParaRPr>
          </a:p>
        </p:txBody>
      </p:sp>
      <p:sp>
        <p:nvSpPr>
          <p:cNvPr id="28679" name="圆角矩形标注 28678"/>
          <p:cNvSpPr/>
          <p:nvPr/>
        </p:nvSpPr>
        <p:spPr>
          <a:xfrm>
            <a:off x="2316278" y="2822623"/>
            <a:ext cx="1471969" cy="340519"/>
          </a:xfrm>
          <a:prstGeom prst="wedgeRoundRectCallout">
            <a:avLst>
              <a:gd name="adj1" fmla="val 21072"/>
              <a:gd name="adj2" fmla="val 380295"/>
              <a:gd name="adj3" fmla="val 16667"/>
            </a:avLst>
          </a:prstGeom>
          <a:ln>
            <a:solidFill>
              <a:srgbClr val="00ADEE"/>
            </a:solidFill>
          </a:ln>
        </p:spPr>
        <p:txBody>
          <a:bodyPr wrap="square" rtlCol="0" anchor="ctr">
            <a:spAutoFit/>
          </a:bodyPr>
          <a:lstStyle/>
          <a:p>
            <a:pPr algn="ctr"/>
            <a:r>
              <a:rPr sz="1400">
                <a:solidFill>
                  <a:prstClr val="black"/>
                </a:solidFill>
                <a:latin typeface="Huawei Sans" panose="020C0503030203020204" pitchFamily="34" charset="0"/>
              </a:rPr>
              <a:t>Primary CR-LSP</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36" name="圆角矩形标注 135"/>
          <p:cNvSpPr/>
          <p:nvPr/>
        </p:nvSpPr>
        <p:spPr>
          <a:xfrm>
            <a:off x="6522289" y="1327515"/>
            <a:ext cx="1471969" cy="340519"/>
          </a:xfrm>
          <a:prstGeom prst="wedgeRoundRectCallout">
            <a:avLst>
              <a:gd name="adj1" fmla="val -36316"/>
              <a:gd name="adj2" fmla="val 139896"/>
              <a:gd name="adj3" fmla="val 16667"/>
            </a:avLst>
          </a:prstGeom>
          <a:ln>
            <a:solidFill>
              <a:srgbClr val="00ADEE"/>
            </a:solidFill>
          </a:ln>
        </p:spPr>
        <p:txBody>
          <a:bodyPr wrap="square" rtlCol="0" anchor="ctr">
            <a:spAutoFit/>
          </a:bodyPr>
          <a:lstStyle/>
          <a:p>
            <a:pPr algn="ctr"/>
            <a:r>
              <a:rPr sz="1400">
                <a:solidFill>
                  <a:prstClr val="black"/>
                </a:solidFill>
                <a:latin typeface="Huawei Sans" panose="020C0503030203020204" pitchFamily="34" charset="0"/>
              </a:rPr>
              <a:t>Bypass CR-LSP</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graphicFrame>
        <p:nvGraphicFramePr>
          <p:cNvPr id="137" name="表格 136"/>
          <p:cNvGraphicFramePr>
            <a:graphicFrameLocks noGrp="1"/>
          </p:cNvGraphicFramePr>
          <p:nvPr>
            <p:extLst/>
          </p:nvPr>
        </p:nvGraphicFramePr>
        <p:xfrm>
          <a:off x="8207367" y="4719734"/>
          <a:ext cx="662636" cy="304800"/>
        </p:xfrm>
        <a:graphic>
          <a:graphicData uri="http://schemas.openxmlformats.org/drawingml/2006/table">
            <a:tbl>
              <a:tblPr firstRow="1" bandRow="1">
                <a:tableStyleId>{5C22544A-7EE6-4342-B048-85BDC9FD1C3A}</a:tableStyleId>
              </a:tblPr>
              <a:tblGrid>
                <a:gridCol w="662636">
                  <a:extLst>
                    <a:ext uri="{9D8B030D-6E8A-4147-A177-3AD203B41FA5}">
                      <a16:colId xmlns="" xmlns:a16="http://schemas.microsoft.com/office/drawing/2014/main" val="20000"/>
                    </a:ext>
                  </a:extLst>
                </a:gridCol>
              </a:tblGrid>
              <a:tr h="0">
                <a:tc>
                  <a:txBody>
                    <a:bodyPr/>
                    <a:lstStyle/>
                    <a:p>
                      <a:pPr algn="ctr"/>
                      <a:r>
                        <a:rPr sz="1400" b="0">
                          <a:solidFill>
                            <a:schemeClr val="tx1"/>
                          </a:solidFill>
                          <a:latin typeface="Huawei Sans" panose="020C0503030203020204" pitchFamily="34" charset="0"/>
                        </a:rPr>
                        <a:t>IP</a:t>
                      </a:r>
                      <a:endParaRPr lang="zh-CN" altLang="en-US"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bl>
          </a:graphicData>
        </a:graphic>
      </p:graphicFrame>
      <p:cxnSp>
        <p:nvCxnSpPr>
          <p:cNvPr id="138" name="直接连接符 137"/>
          <p:cNvCxnSpPr/>
          <p:nvPr/>
        </p:nvCxnSpPr>
        <p:spPr bwMode="auto">
          <a:xfrm>
            <a:off x="7197585" y="4859456"/>
            <a:ext cx="900000" cy="0"/>
          </a:xfrm>
          <a:prstGeom prst="line">
            <a:avLst/>
          </a:prstGeom>
          <a:solidFill>
            <a:schemeClr val="accent1"/>
          </a:solidFill>
          <a:ln w="25400" cap="flat" cmpd="sng" algn="ctr">
            <a:solidFill>
              <a:schemeClr val="tx1"/>
            </a:solidFill>
            <a:prstDash val="solid"/>
            <a:round/>
            <a:headEnd type="none" w="med" len="med"/>
            <a:tailEnd type="triangle" w="med" len="lg"/>
          </a:ln>
          <a:effectLst/>
        </p:spPr>
      </p:cxnSp>
      <p:sp>
        <p:nvSpPr>
          <p:cNvPr id="139" name="文本框 138"/>
          <p:cNvSpPr txBox="1"/>
          <p:nvPr/>
        </p:nvSpPr>
        <p:spPr bwMode="auto">
          <a:xfrm>
            <a:off x="7314523" y="4880258"/>
            <a:ext cx="69093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400">
                <a:solidFill>
                  <a:prstClr val="black"/>
                </a:solidFill>
                <a:latin typeface="Huawei Sans" panose="020C0503030203020204" pitchFamily="34" charset="0"/>
              </a:rPr>
              <a:t>Pop</a:t>
            </a:r>
            <a:endParaRPr lang="zh-CN" altLang="en-US" sz="1400" dirty="0">
              <a:solidFill>
                <a:prstClr val="black"/>
              </a:solidFill>
              <a:latin typeface="Huawei Sans" panose="020C0503030203020204" pitchFamily="34" charset="0"/>
              <a:sym typeface="Huawei Sans" panose="020C0503030203020204" pitchFamily="34" charset="0"/>
            </a:endParaRPr>
          </a:p>
        </p:txBody>
      </p:sp>
      <p:sp>
        <p:nvSpPr>
          <p:cNvPr id="142" name="文本框 141"/>
          <p:cNvSpPr txBox="1"/>
          <p:nvPr/>
        </p:nvSpPr>
        <p:spPr bwMode="auto">
          <a:xfrm>
            <a:off x="4269233" y="3249367"/>
            <a:ext cx="7032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PLR</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43" name="文本框 142"/>
          <p:cNvSpPr txBox="1"/>
          <p:nvPr/>
        </p:nvSpPr>
        <p:spPr bwMode="auto">
          <a:xfrm>
            <a:off x="6977325" y="3249367"/>
            <a:ext cx="7032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MP</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4" name="文本框 43"/>
          <p:cNvSpPr txBox="1"/>
          <p:nvPr/>
        </p:nvSpPr>
        <p:spPr bwMode="auto">
          <a:xfrm>
            <a:off x="2175317" y="3916382"/>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5" name="文本框 44"/>
          <p:cNvSpPr txBox="1"/>
          <p:nvPr/>
        </p:nvSpPr>
        <p:spPr bwMode="auto">
          <a:xfrm>
            <a:off x="3859334" y="3916382"/>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6" name="文本框 45"/>
          <p:cNvSpPr txBox="1"/>
          <p:nvPr/>
        </p:nvSpPr>
        <p:spPr bwMode="auto">
          <a:xfrm>
            <a:off x="5584990" y="3918104"/>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7" name="文本框 46"/>
          <p:cNvSpPr txBox="1"/>
          <p:nvPr/>
        </p:nvSpPr>
        <p:spPr bwMode="auto">
          <a:xfrm>
            <a:off x="7301282" y="3911880"/>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8" name="文本框 47"/>
          <p:cNvSpPr txBox="1"/>
          <p:nvPr/>
        </p:nvSpPr>
        <p:spPr bwMode="auto">
          <a:xfrm>
            <a:off x="8944069" y="3911879"/>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R7</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9" name="文本框 48"/>
          <p:cNvSpPr txBox="1"/>
          <p:nvPr/>
        </p:nvSpPr>
        <p:spPr bwMode="auto">
          <a:xfrm>
            <a:off x="3877404" y="1691449"/>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0" name="文本框 49"/>
          <p:cNvSpPr txBox="1"/>
          <p:nvPr/>
        </p:nvSpPr>
        <p:spPr bwMode="auto">
          <a:xfrm>
            <a:off x="7267700" y="1689323"/>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3" name="燕尾形 26">
            <a:extLst>
              <a:ext uri="{FF2B5EF4-FFF2-40B4-BE49-F238E27FC236}">
                <a16:creationId xmlns="" xmlns:a16="http://schemas.microsoft.com/office/drawing/2014/main" id="{FE727D3D-EF9D-4194-989B-32C8361FF1AE}"/>
              </a:ext>
            </a:extLst>
          </p:cNvPr>
          <p:cNvSpPr/>
          <p:nvPr/>
        </p:nvSpPr>
        <p:spPr bwMode="auto">
          <a:xfrm>
            <a:off x="7242260" y="84500"/>
            <a:ext cx="167096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Bypass CR-LSP Binding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65" name="燕尾形 27">
            <a:extLst>
              <a:ext uri="{FF2B5EF4-FFF2-40B4-BE49-F238E27FC236}">
                <a16:creationId xmlns="" xmlns:a16="http://schemas.microsoft.com/office/drawing/2014/main" id="{2378338E-6847-4C34-9971-A3A36F713563}"/>
              </a:ext>
            </a:extLst>
          </p:cNvPr>
          <p:cNvSpPr/>
          <p:nvPr/>
        </p:nvSpPr>
        <p:spPr bwMode="auto">
          <a:xfrm>
            <a:off x="8850700" y="84500"/>
            <a:ext cx="133789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Fault Detection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66" name="燕尾形 27">
            <a:extLst>
              <a:ext uri="{FF2B5EF4-FFF2-40B4-BE49-F238E27FC236}">
                <a16:creationId xmlns="" xmlns:a16="http://schemas.microsoft.com/office/drawing/2014/main" id="{2378338E-6847-4C34-9971-A3A36F713563}"/>
              </a:ext>
            </a:extLst>
          </p:cNvPr>
          <p:cNvSpPr/>
          <p:nvPr/>
        </p:nvSpPr>
        <p:spPr bwMode="auto">
          <a:xfrm>
            <a:off x="10126070" y="84500"/>
            <a:ext cx="86400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b="1" dirty="0">
                <a:solidFill>
                  <a:srgbClr val="FFFFFF"/>
                </a:solidFill>
                <a:latin typeface="Huawei Sans" panose="020C0503030203020204" pitchFamily="34" charset="0"/>
              </a:rPr>
              <a:t>Switchover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68" name="燕尾形 27">
            <a:extLst>
              <a:ext uri="{FF2B5EF4-FFF2-40B4-BE49-F238E27FC236}">
                <a16:creationId xmlns="" xmlns:a16="http://schemas.microsoft.com/office/drawing/2014/main" id="{2378338E-6847-4C34-9971-A3A36F713563}"/>
              </a:ext>
            </a:extLst>
          </p:cNvPr>
          <p:cNvSpPr/>
          <p:nvPr/>
        </p:nvSpPr>
        <p:spPr bwMode="auto">
          <a:xfrm>
            <a:off x="10856472" y="84500"/>
            <a:ext cx="89102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Switchback</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69" name="五边形 68"/>
          <p:cNvSpPr/>
          <p:nvPr/>
        </p:nvSpPr>
        <p:spPr>
          <a:xfrm>
            <a:off x="5226601" y="84500"/>
            <a:ext cx="2078181"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rPr>
              <a:t>Setup of Primary and Backup CR-LSPs</a:t>
            </a:r>
          </a:p>
        </p:txBody>
      </p:sp>
    </p:spTree>
    <p:extLst>
      <p:ext uri="{BB962C8B-B14F-4D97-AF65-F5344CB8AC3E}">
        <p14:creationId xmlns:p14="http://schemas.microsoft.com/office/powerpoint/2010/main" val="493595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67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p:bldP spid="132" grpId="0"/>
      <p:bldP spid="13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r>
              <a:rPr lang="en-US" smtClean="0"/>
              <a:t>Packet Forwarding After TE FRR Switching</a:t>
            </a:r>
            <a:endParaRPr lang="en-US" altLang="zh-CN" dirty="0">
              <a:sym typeface="Huawei Sans" panose="020C0503030203020204" pitchFamily="34" charset="0"/>
            </a:endParaRPr>
          </a:p>
        </p:txBody>
      </p:sp>
      <p:pic>
        <p:nvPicPr>
          <p:cNvPr id="52"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213903" y="2398787"/>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827747" y="2398787"/>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04312" y="3920254"/>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212124" y="3920255"/>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19936" y="3920255"/>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827748" y="392025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135560" y="392025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9" name="直接连接符 58"/>
          <p:cNvCxnSpPr>
            <a:stCxn id="57" idx="0"/>
            <a:endCxn id="53" idx="2"/>
          </p:cNvCxnSpPr>
          <p:nvPr/>
        </p:nvCxnSpPr>
        <p:spPr bwMode="auto">
          <a:xfrm flipH="1" flipV="1">
            <a:off x="4097747" y="2841587"/>
            <a:ext cx="1" cy="107866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4" name="直接连接符 63"/>
          <p:cNvCxnSpPr>
            <a:stCxn id="58" idx="3"/>
            <a:endCxn id="57" idx="1"/>
          </p:cNvCxnSpPr>
          <p:nvPr/>
        </p:nvCxnSpPr>
        <p:spPr bwMode="auto">
          <a:xfrm>
            <a:off x="2675560" y="4141656"/>
            <a:ext cx="115218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7" name="直接连接符 66"/>
          <p:cNvCxnSpPr>
            <a:stCxn id="52" idx="1"/>
            <a:endCxn id="53" idx="3"/>
          </p:cNvCxnSpPr>
          <p:nvPr/>
        </p:nvCxnSpPr>
        <p:spPr bwMode="auto">
          <a:xfrm flipH="1">
            <a:off x="4367747" y="2620187"/>
            <a:ext cx="284615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0" name="直接连接符 69"/>
          <p:cNvCxnSpPr>
            <a:stCxn id="57" idx="3"/>
            <a:endCxn id="56" idx="1"/>
          </p:cNvCxnSpPr>
          <p:nvPr/>
        </p:nvCxnSpPr>
        <p:spPr bwMode="auto">
          <a:xfrm flipV="1">
            <a:off x="4367748" y="4141655"/>
            <a:ext cx="1152188" cy="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3" name="直接连接符 72"/>
          <p:cNvCxnSpPr>
            <a:stCxn id="56" idx="3"/>
            <a:endCxn id="55" idx="1"/>
          </p:cNvCxnSpPr>
          <p:nvPr/>
        </p:nvCxnSpPr>
        <p:spPr bwMode="auto">
          <a:xfrm>
            <a:off x="6059936" y="4141655"/>
            <a:ext cx="115218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6" name="直接连接符 75"/>
          <p:cNvCxnSpPr>
            <a:stCxn id="52" idx="2"/>
            <a:endCxn id="55" idx="0"/>
          </p:cNvCxnSpPr>
          <p:nvPr/>
        </p:nvCxnSpPr>
        <p:spPr bwMode="auto">
          <a:xfrm flipH="1">
            <a:off x="7482124" y="2841587"/>
            <a:ext cx="1779" cy="107866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9" name="直接连接符 78"/>
          <p:cNvCxnSpPr>
            <a:stCxn id="55" idx="3"/>
            <a:endCxn id="54" idx="1"/>
          </p:cNvCxnSpPr>
          <p:nvPr/>
        </p:nvCxnSpPr>
        <p:spPr bwMode="auto">
          <a:xfrm flipV="1">
            <a:off x="7752124" y="4141654"/>
            <a:ext cx="1152188" cy="1"/>
          </a:xfrm>
          <a:prstGeom prst="line">
            <a:avLst/>
          </a:prstGeom>
          <a:solidFill>
            <a:schemeClr val="accent1"/>
          </a:solidFill>
          <a:ln w="25400" cap="flat" cmpd="sng" algn="ctr">
            <a:solidFill>
              <a:schemeClr val="tx1"/>
            </a:solidFill>
            <a:prstDash val="solid"/>
            <a:round/>
            <a:headEnd type="none" w="med" len="med"/>
            <a:tailEnd type="none" w="med" len="med"/>
          </a:ln>
          <a:effectLst/>
        </p:spPr>
      </p:cxnSp>
      <p:graphicFrame>
        <p:nvGraphicFramePr>
          <p:cNvPr id="126" name="表格 125"/>
          <p:cNvGraphicFramePr>
            <a:graphicFrameLocks noGrp="1"/>
          </p:cNvGraphicFramePr>
          <p:nvPr>
            <p:extLst/>
          </p:nvPr>
        </p:nvGraphicFramePr>
        <p:xfrm>
          <a:off x="3054349" y="2930364"/>
          <a:ext cx="662636" cy="914400"/>
        </p:xfrm>
        <a:graphic>
          <a:graphicData uri="http://schemas.openxmlformats.org/drawingml/2006/table">
            <a:tbl>
              <a:tblPr firstRow="1" bandRow="1">
                <a:tableStyleId>{5C22544A-7EE6-4342-B048-85BDC9FD1C3A}</a:tableStyleId>
              </a:tblPr>
              <a:tblGrid>
                <a:gridCol w="662636">
                  <a:extLst>
                    <a:ext uri="{9D8B030D-6E8A-4147-A177-3AD203B41FA5}">
                      <a16:colId xmlns="" xmlns:a16="http://schemas.microsoft.com/office/drawing/2014/main" val="20000"/>
                    </a:ext>
                  </a:extLst>
                </a:gridCol>
              </a:tblGrid>
              <a:tr h="0">
                <a:tc>
                  <a:txBody>
                    <a:bodyPr/>
                    <a:lstStyle/>
                    <a:p>
                      <a:pPr algn="ctr"/>
                      <a:r>
                        <a:rPr sz="1400" b="0">
                          <a:solidFill>
                            <a:schemeClr val="tx1"/>
                          </a:solidFill>
                          <a:latin typeface="Huawei Sans" panose="020C0503030203020204" pitchFamily="34" charset="0"/>
                        </a:rPr>
                        <a:t>34</a:t>
                      </a:r>
                      <a:endParaRPr lang="zh-CN" altLang="en-US"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 xmlns:a16="http://schemas.microsoft.com/office/drawing/2014/main" val="10000"/>
                  </a:ext>
                </a:extLst>
              </a:tr>
              <a:tr h="0">
                <a:tc>
                  <a:txBody>
                    <a:bodyPr/>
                    <a:lstStyle/>
                    <a:p>
                      <a:pPr algn="ctr"/>
                      <a:r>
                        <a:rPr sz="1400">
                          <a:solidFill>
                            <a:schemeClr val="tx1"/>
                          </a:solidFill>
                          <a:latin typeface="Huawei Sans" panose="020C0503030203020204" pitchFamily="34" charset="0"/>
                        </a:rPr>
                        <a:t>1022</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 xmlns:a16="http://schemas.microsoft.com/office/drawing/2014/main" val="10001"/>
                  </a:ext>
                </a:extLst>
              </a:tr>
              <a:tr h="0">
                <a:tc>
                  <a:txBody>
                    <a:bodyPr/>
                    <a:lstStyle/>
                    <a:p>
                      <a:pPr algn="ctr"/>
                      <a:r>
                        <a:rPr sz="1400">
                          <a:latin typeface="Huawei Sans" panose="020C0503030203020204" pitchFamily="34" charset="0"/>
                        </a:rPr>
                        <a:t>IP </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graphicFrame>
        <p:nvGraphicFramePr>
          <p:cNvPr id="128" name="表格 127"/>
          <p:cNvGraphicFramePr>
            <a:graphicFrameLocks noGrp="1"/>
          </p:cNvGraphicFramePr>
          <p:nvPr>
            <p:extLst/>
          </p:nvPr>
        </p:nvGraphicFramePr>
        <p:xfrm>
          <a:off x="8071395" y="4324909"/>
          <a:ext cx="662636" cy="304800"/>
        </p:xfrm>
        <a:graphic>
          <a:graphicData uri="http://schemas.openxmlformats.org/drawingml/2006/table">
            <a:tbl>
              <a:tblPr firstRow="1" bandRow="1">
                <a:tableStyleId>{5C22544A-7EE6-4342-B048-85BDC9FD1C3A}</a:tableStyleId>
              </a:tblPr>
              <a:tblGrid>
                <a:gridCol w="662636">
                  <a:extLst>
                    <a:ext uri="{9D8B030D-6E8A-4147-A177-3AD203B41FA5}">
                      <a16:colId xmlns="" xmlns:a16="http://schemas.microsoft.com/office/drawing/2014/main" val="20000"/>
                    </a:ext>
                  </a:extLst>
                </a:gridCol>
              </a:tblGrid>
              <a:tr h="0">
                <a:tc>
                  <a:txBody>
                    <a:bodyPr/>
                    <a:lstStyle/>
                    <a:p>
                      <a:pPr algn="ctr"/>
                      <a:r>
                        <a:rPr sz="1400" b="0">
                          <a:solidFill>
                            <a:schemeClr val="tx1"/>
                          </a:solidFill>
                          <a:latin typeface="Huawei Sans" panose="020C0503030203020204" pitchFamily="34" charset="0"/>
                        </a:rPr>
                        <a:t>IP</a:t>
                      </a:r>
                      <a:endParaRPr lang="zh-CN" altLang="en-US"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bl>
          </a:graphicData>
        </a:graphic>
      </p:graphicFrame>
      <p:sp>
        <p:nvSpPr>
          <p:cNvPr id="134" name="文本框 133"/>
          <p:cNvSpPr txBox="1"/>
          <p:nvPr/>
        </p:nvSpPr>
        <p:spPr bwMode="auto">
          <a:xfrm>
            <a:off x="7115930" y="1838150"/>
            <a:ext cx="78306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400">
                <a:solidFill>
                  <a:prstClr val="black"/>
                </a:solidFill>
                <a:latin typeface="Huawei Sans" panose="020C0503030203020204" pitchFamily="34" charset="0"/>
              </a:rPr>
              <a:t>Pop 35</a:t>
            </a:r>
            <a:endParaRPr lang="zh-CN" altLang="en-US" sz="1400" dirty="0">
              <a:solidFill>
                <a:prstClr val="black"/>
              </a:solidFill>
              <a:latin typeface="Huawei Sans" panose="020C0503030203020204" pitchFamily="34" charset="0"/>
              <a:sym typeface="Huawei Sans" panose="020C0503030203020204" pitchFamily="34" charset="0"/>
            </a:endParaRPr>
          </a:p>
        </p:txBody>
      </p:sp>
      <p:sp>
        <p:nvSpPr>
          <p:cNvPr id="28679" name="圆角矩形标注 28678"/>
          <p:cNvSpPr/>
          <p:nvPr/>
        </p:nvSpPr>
        <p:spPr>
          <a:xfrm>
            <a:off x="4452655" y="5198400"/>
            <a:ext cx="1803079" cy="578882"/>
          </a:xfrm>
          <a:prstGeom prst="wedgeRoundRectCallout">
            <a:avLst>
              <a:gd name="adj1" fmla="val -49363"/>
              <a:gd name="adj2" fmla="val -183148"/>
              <a:gd name="adj3" fmla="val 16667"/>
            </a:avLst>
          </a:prstGeom>
          <a:solidFill>
            <a:srgbClr val="CCECFF"/>
          </a:solidFill>
          <a:ln>
            <a:solidFill>
              <a:srgbClr val="66CCFF"/>
            </a:solidFill>
          </a:ln>
        </p:spPr>
        <p:txBody>
          <a:bodyPr wrap="square" rtlCol="0" anchor="ctr">
            <a:spAutoFit/>
          </a:bodyPr>
          <a:lstStyle/>
          <a:p>
            <a:r>
              <a:rPr sz="1400">
                <a:solidFill>
                  <a:prstClr val="black"/>
                </a:solidFill>
                <a:latin typeface="Huawei Sans" panose="020C0503030203020204" pitchFamily="34" charset="0"/>
              </a:rPr>
              <a:t>Swap 1024–1022</a:t>
            </a:r>
          </a:p>
          <a:p>
            <a:r>
              <a:rPr sz="1400">
                <a:solidFill>
                  <a:prstClr val="black"/>
                </a:solidFill>
                <a:latin typeface="Huawei Sans" panose="020C0503030203020204" pitchFamily="34" charset="0"/>
              </a:rPr>
              <a:t>Push 34</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graphicFrame>
        <p:nvGraphicFramePr>
          <p:cNvPr id="39" name="表格 38"/>
          <p:cNvGraphicFramePr>
            <a:graphicFrameLocks noGrp="1"/>
          </p:cNvGraphicFramePr>
          <p:nvPr>
            <p:extLst/>
          </p:nvPr>
        </p:nvGraphicFramePr>
        <p:xfrm>
          <a:off x="5535240" y="1434480"/>
          <a:ext cx="662636" cy="914400"/>
        </p:xfrm>
        <a:graphic>
          <a:graphicData uri="http://schemas.openxmlformats.org/drawingml/2006/table">
            <a:tbl>
              <a:tblPr firstRow="1" bandRow="1">
                <a:tableStyleId>{5C22544A-7EE6-4342-B048-85BDC9FD1C3A}</a:tableStyleId>
              </a:tblPr>
              <a:tblGrid>
                <a:gridCol w="662636">
                  <a:extLst>
                    <a:ext uri="{9D8B030D-6E8A-4147-A177-3AD203B41FA5}">
                      <a16:colId xmlns="" xmlns:a16="http://schemas.microsoft.com/office/drawing/2014/main" val="20000"/>
                    </a:ext>
                  </a:extLst>
                </a:gridCol>
              </a:tblGrid>
              <a:tr h="0">
                <a:tc>
                  <a:txBody>
                    <a:bodyPr/>
                    <a:lstStyle/>
                    <a:p>
                      <a:pPr algn="ctr"/>
                      <a:r>
                        <a:rPr sz="1400" b="0">
                          <a:solidFill>
                            <a:schemeClr val="tx1"/>
                          </a:solidFill>
                          <a:latin typeface="Huawei Sans" panose="020C0503030203020204" pitchFamily="34" charset="0"/>
                        </a:rPr>
                        <a:t>35</a:t>
                      </a:r>
                      <a:endParaRPr lang="zh-CN" altLang="en-US"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 xmlns:a16="http://schemas.microsoft.com/office/drawing/2014/main" val="10000"/>
                  </a:ext>
                </a:extLst>
              </a:tr>
              <a:tr h="0">
                <a:tc>
                  <a:txBody>
                    <a:bodyPr/>
                    <a:lstStyle/>
                    <a:p>
                      <a:pPr algn="ctr"/>
                      <a:r>
                        <a:rPr sz="1400">
                          <a:solidFill>
                            <a:schemeClr val="tx1"/>
                          </a:solidFill>
                          <a:latin typeface="Huawei Sans" panose="020C0503030203020204" pitchFamily="34" charset="0"/>
                        </a:rPr>
                        <a:t>1022</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 xmlns:a16="http://schemas.microsoft.com/office/drawing/2014/main" val="10001"/>
                  </a:ext>
                </a:extLst>
              </a:tr>
              <a:tr h="0">
                <a:tc>
                  <a:txBody>
                    <a:bodyPr/>
                    <a:lstStyle/>
                    <a:p>
                      <a:pPr algn="ctr"/>
                      <a:r>
                        <a:rPr sz="1400">
                          <a:latin typeface="Huawei Sans" panose="020C0503030203020204" pitchFamily="34" charset="0"/>
                        </a:rPr>
                        <a:t>IP </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graphicFrame>
        <p:nvGraphicFramePr>
          <p:cNvPr id="43" name="表格 42"/>
          <p:cNvGraphicFramePr>
            <a:graphicFrameLocks noGrp="1"/>
          </p:cNvGraphicFramePr>
          <p:nvPr>
            <p:extLst/>
          </p:nvPr>
        </p:nvGraphicFramePr>
        <p:xfrm>
          <a:off x="8040216" y="3143921"/>
          <a:ext cx="662636" cy="609600"/>
        </p:xfrm>
        <a:graphic>
          <a:graphicData uri="http://schemas.openxmlformats.org/drawingml/2006/table">
            <a:tbl>
              <a:tblPr firstRow="1" bandRow="1">
                <a:tableStyleId>{5C22544A-7EE6-4342-B048-85BDC9FD1C3A}</a:tableStyleId>
              </a:tblPr>
              <a:tblGrid>
                <a:gridCol w="662636">
                  <a:extLst>
                    <a:ext uri="{9D8B030D-6E8A-4147-A177-3AD203B41FA5}">
                      <a16:colId xmlns="" xmlns:a16="http://schemas.microsoft.com/office/drawing/2014/main" val="20000"/>
                    </a:ext>
                  </a:extLst>
                </a:gridCol>
              </a:tblGrid>
              <a:tr h="0">
                <a:tc>
                  <a:txBody>
                    <a:bodyPr/>
                    <a:lstStyle/>
                    <a:p>
                      <a:pPr algn="ctr"/>
                      <a:r>
                        <a:rPr sz="1400">
                          <a:solidFill>
                            <a:schemeClr val="tx1"/>
                          </a:solidFill>
                          <a:latin typeface="Huawei Sans" panose="020C0503030203020204" pitchFamily="34" charset="0"/>
                        </a:rPr>
                        <a:t>1022</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 xmlns:a16="http://schemas.microsoft.com/office/drawing/2014/main" val="10000"/>
                  </a:ext>
                </a:extLst>
              </a:tr>
              <a:tr h="0">
                <a:tc>
                  <a:txBody>
                    <a:bodyPr/>
                    <a:lstStyle/>
                    <a:p>
                      <a:pPr algn="ctr"/>
                      <a:r>
                        <a:rPr sz="1400">
                          <a:latin typeface="Huawei Sans" panose="020C0503030203020204" pitchFamily="34" charset="0"/>
                        </a:rPr>
                        <a:t>IP </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cxnSp>
        <p:nvCxnSpPr>
          <p:cNvPr id="44" name="直接连接符 43"/>
          <p:cNvCxnSpPr/>
          <p:nvPr/>
        </p:nvCxnSpPr>
        <p:spPr bwMode="auto">
          <a:xfrm>
            <a:off x="3086892" y="4029937"/>
            <a:ext cx="639627" cy="0"/>
          </a:xfrm>
          <a:prstGeom prst="line">
            <a:avLst/>
          </a:prstGeom>
          <a:solidFill>
            <a:schemeClr val="accent1"/>
          </a:solidFill>
          <a:ln w="25400" cap="flat" cmpd="sng" algn="ctr">
            <a:solidFill>
              <a:srgbClr val="00B0F0"/>
            </a:solidFill>
            <a:prstDash val="solid"/>
            <a:round/>
            <a:headEnd type="none" w="med" len="med"/>
            <a:tailEnd type="triangle" w="med" len="lg"/>
          </a:ln>
          <a:effectLst/>
        </p:spPr>
      </p:cxnSp>
      <p:cxnSp>
        <p:nvCxnSpPr>
          <p:cNvPr id="45" name="直接连接符 44"/>
          <p:cNvCxnSpPr/>
          <p:nvPr/>
        </p:nvCxnSpPr>
        <p:spPr bwMode="auto">
          <a:xfrm rot="16200000">
            <a:off x="3651951" y="3369464"/>
            <a:ext cx="639627" cy="0"/>
          </a:xfrm>
          <a:prstGeom prst="line">
            <a:avLst/>
          </a:prstGeom>
          <a:solidFill>
            <a:schemeClr val="accent1"/>
          </a:solidFill>
          <a:ln w="25400" cap="flat" cmpd="sng" algn="ctr">
            <a:solidFill>
              <a:srgbClr val="00B0F0"/>
            </a:solidFill>
            <a:prstDash val="solid"/>
            <a:round/>
            <a:headEnd type="none" w="med" len="med"/>
            <a:tailEnd type="triangle" w="med" len="lg"/>
          </a:ln>
          <a:effectLst/>
        </p:spPr>
      </p:cxnSp>
      <p:cxnSp>
        <p:nvCxnSpPr>
          <p:cNvPr id="46" name="直接连接符 45"/>
          <p:cNvCxnSpPr/>
          <p:nvPr/>
        </p:nvCxnSpPr>
        <p:spPr bwMode="auto">
          <a:xfrm>
            <a:off x="5583600" y="2491192"/>
            <a:ext cx="639627" cy="0"/>
          </a:xfrm>
          <a:prstGeom prst="line">
            <a:avLst/>
          </a:prstGeom>
          <a:solidFill>
            <a:schemeClr val="accent1"/>
          </a:solidFill>
          <a:ln w="25400" cap="flat" cmpd="sng" algn="ctr">
            <a:solidFill>
              <a:srgbClr val="00B0F0"/>
            </a:solidFill>
            <a:prstDash val="solid"/>
            <a:round/>
            <a:headEnd type="none" w="med" len="med"/>
            <a:tailEnd type="triangle" w="med" len="lg"/>
          </a:ln>
          <a:effectLst/>
        </p:spPr>
      </p:cxnSp>
      <p:cxnSp>
        <p:nvCxnSpPr>
          <p:cNvPr id="47" name="直接连接符 46"/>
          <p:cNvCxnSpPr/>
          <p:nvPr/>
        </p:nvCxnSpPr>
        <p:spPr bwMode="auto">
          <a:xfrm rot="27000000">
            <a:off x="7364106" y="3445355"/>
            <a:ext cx="639627" cy="0"/>
          </a:xfrm>
          <a:prstGeom prst="line">
            <a:avLst/>
          </a:prstGeom>
          <a:solidFill>
            <a:schemeClr val="accent1"/>
          </a:solidFill>
          <a:ln w="25400" cap="flat" cmpd="sng" algn="ctr">
            <a:solidFill>
              <a:srgbClr val="00B0F0"/>
            </a:solidFill>
            <a:prstDash val="solid"/>
            <a:round/>
            <a:headEnd type="none" w="med" len="med"/>
            <a:tailEnd type="triangle" w="med" len="lg"/>
          </a:ln>
          <a:effectLst/>
        </p:spPr>
      </p:cxnSp>
      <p:cxnSp>
        <p:nvCxnSpPr>
          <p:cNvPr id="49" name="直接连接符 48"/>
          <p:cNvCxnSpPr/>
          <p:nvPr/>
        </p:nvCxnSpPr>
        <p:spPr bwMode="auto">
          <a:xfrm>
            <a:off x="8090049" y="4011083"/>
            <a:ext cx="639627" cy="0"/>
          </a:xfrm>
          <a:prstGeom prst="line">
            <a:avLst/>
          </a:prstGeom>
          <a:solidFill>
            <a:schemeClr val="accent1"/>
          </a:solidFill>
          <a:ln w="25400" cap="flat" cmpd="sng" algn="ctr">
            <a:solidFill>
              <a:srgbClr val="00B0F0"/>
            </a:solidFill>
            <a:prstDash val="solid"/>
            <a:round/>
            <a:headEnd type="none" w="med" len="med"/>
            <a:tailEnd type="triangle" w="med" len="lg"/>
          </a:ln>
          <a:effectLst/>
        </p:spPr>
      </p:cxnSp>
      <p:graphicFrame>
        <p:nvGraphicFramePr>
          <p:cNvPr id="50" name="表格 49"/>
          <p:cNvGraphicFramePr>
            <a:graphicFrameLocks noGrp="1"/>
          </p:cNvGraphicFramePr>
          <p:nvPr>
            <p:extLst/>
          </p:nvPr>
        </p:nvGraphicFramePr>
        <p:xfrm>
          <a:off x="3054349" y="4324909"/>
          <a:ext cx="662636" cy="609600"/>
        </p:xfrm>
        <a:graphic>
          <a:graphicData uri="http://schemas.openxmlformats.org/drawingml/2006/table">
            <a:tbl>
              <a:tblPr firstRow="1" bandRow="1">
                <a:tableStyleId>{5C22544A-7EE6-4342-B048-85BDC9FD1C3A}</a:tableStyleId>
              </a:tblPr>
              <a:tblGrid>
                <a:gridCol w="662636">
                  <a:extLst>
                    <a:ext uri="{9D8B030D-6E8A-4147-A177-3AD203B41FA5}">
                      <a16:colId xmlns="" xmlns:a16="http://schemas.microsoft.com/office/drawing/2014/main" val="20000"/>
                    </a:ext>
                  </a:extLst>
                </a:gridCol>
              </a:tblGrid>
              <a:tr h="0">
                <a:tc>
                  <a:txBody>
                    <a:bodyPr/>
                    <a:lstStyle/>
                    <a:p>
                      <a:pPr algn="ctr"/>
                      <a:r>
                        <a:rPr sz="1400">
                          <a:solidFill>
                            <a:schemeClr val="tx1"/>
                          </a:solidFill>
                          <a:latin typeface="Huawei Sans" panose="020C0503030203020204" pitchFamily="34" charset="0"/>
                        </a:rPr>
                        <a:t>1024</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 xmlns:a16="http://schemas.microsoft.com/office/drawing/2014/main" val="10000"/>
                  </a:ext>
                </a:extLst>
              </a:tr>
              <a:tr h="0">
                <a:tc>
                  <a:txBody>
                    <a:bodyPr/>
                    <a:lstStyle/>
                    <a:p>
                      <a:pPr algn="ctr"/>
                      <a:r>
                        <a:rPr sz="1400">
                          <a:latin typeface="Huawei Sans" panose="020C0503030203020204" pitchFamily="34" charset="0"/>
                        </a:rPr>
                        <a:t>IP </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
        <p:nvSpPr>
          <p:cNvPr id="51" name="文本框 50"/>
          <p:cNvSpPr txBox="1"/>
          <p:nvPr/>
        </p:nvSpPr>
        <p:spPr bwMode="auto">
          <a:xfrm>
            <a:off x="3804577" y="1836454"/>
            <a:ext cx="69093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400">
                <a:solidFill>
                  <a:prstClr val="black"/>
                </a:solidFill>
                <a:latin typeface="Huawei Sans" panose="020C0503030203020204" pitchFamily="34" charset="0"/>
              </a:rPr>
              <a:t>Swap</a:t>
            </a:r>
            <a:endParaRPr lang="zh-CN" altLang="en-US" sz="1400" dirty="0">
              <a:solidFill>
                <a:prstClr val="black"/>
              </a:solidFill>
              <a:latin typeface="Huawei Sans" panose="020C0503030203020204" pitchFamily="34" charset="0"/>
              <a:sym typeface="Huawei Sans" panose="020C0503030203020204" pitchFamily="34" charset="0"/>
            </a:endParaRPr>
          </a:p>
        </p:txBody>
      </p:sp>
      <p:sp>
        <p:nvSpPr>
          <p:cNvPr id="60" name="文本框 59"/>
          <p:cNvSpPr txBox="1"/>
          <p:nvPr/>
        </p:nvSpPr>
        <p:spPr bwMode="auto">
          <a:xfrm>
            <a:off x="7056144" y="4592998"/>
            <a:ext cx="96972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400">
                <a:solidFill>
                  <a:prstClr val="black"/>
                </a:solidFill>
                <a:latin typeface="Huawei Sans" panose="020C0503030203020204" pitchFamily="34" charset="0"/>
              </a:rPr>
              <a:t>Pop 1022</a:t>
            </a:r>
            <a:endParaRPr lang="zh-CN" altLang="en-US" sz="1400" dirty="0">
              <a:solidFill>
                <a:prstClr val="black"/>
              </a:solidFill>
              <a:latin typeface="Huawei Sans" panose="020C0503030203020204" pitchFamily="34" charset="0"/>
              <a:sym typeface="Huawei Sans" panose="020C0503030203020204" pitchFamily="34" charset="0"/>
            </a:endParaRPr>
          </a:p>
        </p:txBody>
      </p:sp>
      <p:sp>
        <p:nvSpPr>
          <p:cNvPr id="61" name="文本框 60"/>
          <p:cNvSpPr txBox="1"/>
          <p:nvPr/>
        </p:nvSpPr>
        <p:spPr bwMode="auto">
          <a:xfrm>
            <a:off x="4232667" y="3620851"/>
            <a:ext cx="7032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PLR</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62" name="文本框 61"/>
          <p:cNvSpPr txBox="1"/>
          <p:nvPr/>
        </p:nvSpPr>
        <p:spPr bwMode="auto">
          <a:xfrm>
            <a:off x="7056144" y="3616107"/>
            <a:ext cx="7032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MP</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41"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4781349" y="4007402"/>
            <a:ext cx="252000" cy="252000"/>
            <a:chOff x="5076056" y="3356992"/>
            <a:chExt cx="436269" cy="436268"/>
          </a:xfrm>
        </p:grpSpPr>
        <p:sp>
          <p:nvSpPr>
            <p:cNvPr id="42"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48"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sp>
        <p:nvSpPr>
          <p:cNvPr id="66" name="禁止符 23">
            <a:extLst>
              <a:ext uri="{FF2B5EF4-FFF2-40B4-BE49-F238E27FC236}">
                <a16:creationId xmlns="" xmlns:a16="http://schemas.microsoft.com/office/drawing/2014/main" id="{788D8D3F-7331-4E1F-985E-0EA7308CBD2D}"/>
              </a:ext>
            </a:extLst>
          </p:cNvPr>
          <p:cNvSpPr/>
          <p:nvPr/>
        </p:nvSpPr>
        <p:spPr>
          <a:xfrm>
            <a:off x="5660841" y="4002914"/>
            <a:ext cx="251999" cy="252000"/>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sp>
        <p:nvSpPr>
          <p:cNvPr id="89" name="文本框 88"/>
          <p:cNvSpPr txBox="1"/>
          <p:nvPr/>
        </p:nvSpPr>
        <p:spPr bwMode="auto">
          <a:xfrm>
            <a:off x="2205174" y="4306400"/>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0" name="文本框 89"/>
          <p:cNvSpPr txBox="1"/>
          <p:nvPr/>
        </p:nvSpPr>
        <p:spPr bwMode="auto">
          <a:xfrm>
            <a:off x="3889191" y="4306400"/>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1" name="文本框 90"/>
          <p:cNvSpPr txBox="1"/>
          <p:nvPr/>
        </p:nvSpPr>
        <p:spPr bwMode="auto">
          <a:xfrm>
            <a:off x="5614847" y="4308122"/>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2" name="文本框 91"/>
          <p:cNvSpPr txBox="1"/>
          <p:nvPr/>
        </p:nvSpPr>
        <p:spPr bwMode="auto">
          <a:xfrm>
            <a:off x="7331139" y="4301898"/>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3" name="文本框 92"/>
          <p:cNvSpPr txBox="1"/>
          <p:nvPr/>
        </p:nvSpPr>
        <p:spPr bwMode="auto">
          <a:xfrm>
            <a:off x="8973926" y="4301897"/>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R7</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4" name="文本框 93"/>
          <p:cNvSpPr txBox="1"/>
          <p:nvPr/>
        </p:nvSpPr>
        <p:spPr bwMode="auto">
          <a:xfrm>
            <a:off x="3907261" y="2081467"/>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R5</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5" name="文本框 94"/>
          <p:cNvSpPr txBox="1"/>
          <p:nvPr/>
        </p:nvSpPr>
        <p:spPr bwMode="auto">
          <a:xfrm>
            <a:off x="7297557" y="2079341"/>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R6</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72" name="燕尾形 26">
            <a:extLst>
              <a:ext uri="{FF2B5EF4-FFF2-40B4-BE49-F238E27FC236}">
                <a16:creationId xmlns="" xmlns:a16="http://schemas.microsoft.com/office/drawing/2014/main" id="{FE727D3D-EF9D-4194-989B-32C8361FF1AE}"/>
              </a:ext>
            </a:extLst>
          </p:cNvPr>
          <p:cNvSpPr/>
          <p:nvPr/>
        </p:nvSpPr>
        <p:spPr bwMode="auto">
          <a:xfrm>
            <a:off x="7242260" y="84500"/>
            <a:ext cx="167096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Bypass CR-LSP Binding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74" name="燕尾形 27">
            <a:extLst>
              <a:ext uri="{FF2B5EF4-FFF2-40B4-BE49-F238E27FC236}">
                <a16:creationId xmlns="" xmlns:a16="http://schemas.microsoft.com/office/drawing/2014/main" id="{2378338E-6847-4C34-9971-A3A36F713563}"/>
              </a:ext>
            </a:extLst>
          </p:cNvPr>
          <p:cNvSpPr/>
          <p:nvPr/>
        </p:nvSpPr>
        <p:spPr bwMode="auto">
          <a:xfrm>
            <a:off x="8850700" y="84500"/>
            <a:ext cx="133789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Fault Detection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75" name="燕尾形 27">
            <a:extLst>
              <a:ext uri="{FF2B5EF4-FFF2-40B4-BE49-F238E27FC236}">
                <a16:creationId xmlns="" xmlns:a16="http://schemas.microsoft.com/office/drawing/2014/main" id="{2378338E-6847-4C34-9971-A3A36F713563}"/>
              </a:ext>
            </a:extLst>
          </p:cNvPr>
          <p:cNvSpPr/>
          <p:nvPr/>
        </p:nvSpPr>
        <p:spPr bwMode="auto">
          <a:xfrm>
            <a:off x="10126070" y="84500"/>
            <a:ext cx="86400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b="1" dirty="0">
                <a:solidFill>
                  <a:srgbClr val="FFFFFF"/>
                </a:solidFill>
                <a:latin typeface="Huawei Sans" panose="020C0503030203020204" pitchFamily="34" charset="0"/>
              </a:rPr>
              <a:t>Switchover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77" name="燕尾形 27">
            <a:extLst>
              <a:ext uri="{FF2B5EF4-FFF2-40B4-BE49-F238E27FC236}">
                <a16:creationId xmlns="" xmlns:a16="http://schemas.microsoft.com/office/drawing/2014/main" id="{2378338E-6847-4C34-9971-A3A36F713563}"/>
              </a:ext>
            </a:extLst>
          </p:cNvPr>
          <p:cNvSpPr/>
          <p:nvPr/>
        </p:nvSpPr>
        <p:spPr bwMode="auto">
          <a:xfrm>
            <a:off x="10856472" y="84500"/>
            <a:ext cx="89102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Switchback</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78" name="五边形 77"/>
          <p:cNvSpPr/>
          <p:nvPr/>
        </p:nvSpPr>
        <p:spPr>
          <a:xfrm>
            <a:off x="5226601" y="84500"/>
            <a:ext cx="2078181"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rPr>
              <a:t>Setup of Primary and Backup CR-LSPs</a:t>
            </a:r>
          </a:p>
        </p:txBody>
      </p:sp>
    </p:spTree>
    <p:extLst>
      <p:ext uri="{BB962C8B-B14F-4D97-AF65-F5344CB8AC3E}">
        <p14:creationId xmlns:p14="http://schemas.microsoft.com/office/powerpoint/2010/main" val="1682179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67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28679" grpId="0" animBg="1"/>
      <p:bldP spid="51" grpId="0"/>
      <p:bldP spid="6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normAutofit/>
          </a:bodyPr>
          <a:lstStyle/>
          <a:p>
            <a:r>
              <a:rPr lang="en-US" dirty="0" smtClean="0"/>
              <a:t>Signaling Process After a Fault Occurs - Local Protection Not Configured</a:t>
            </a:r>
            <a:endParaRPr lang="en-US" dirty="0"/>
          </a:p>
        </p:txBody>
      </p:sp>
      <p:sp>
        <p:nvSpPr>
          <p:cNvPr id="29700" name="Rectangle 3"/>
          <p:cNvSpPr>
            <a:spLocks noGrp="1" noChangeArrowheads="1"/>
          </p:cNvSpPr>
          <p:nvPr>
            <p:ph type="body" sz="quarter" idx="10"/>
          </p:nvPr>
        </p:nvSpPr>
        <p:spPr/>
        <p:txBody>
          <a:bodyPr/>
          <a:lstStyle/>
          <a:p>
            <a:r>
              <a:rPr lang="en-US" sz="1800" dirty="0" smtClean="0"/>
              <a:t>After a link or node fails, the upstream signaling process is as follows:</a:t>
            </a:r>
          </a:p>
          <a:p>
            <a:pPr lvl="1"/>
            <a:r>
              <a:rPr lang="en-US" sz="1600" dirty="0" smtClean="0"/>
              <a:t>The PLR sends a </a:t>
            </a:r>
            <a:r>
              <a:rPr lang="en-US" sz="1600" dirty="0" err="1" smtClean="0"/>
              <a:t>Path_Error</a:t>
            </a:r>
            <a:r>
              <a:rPr lang="en-US" sz="1600" dirty="0" smtClean="0"/>
              <a:t> message to the ingress and disables the primary LSP.</a:t>
            </a:r>
            <a:endParaRPr lang="en-US" altLang="zh-CN" sz="1600" dirty="0" smtClean="0">
              <a:sym typeface="Huawei Sans" panose="020C0503030203020204" pitchFamily="34" charset="0"/>
            </a:endParaRPr>
          </a:p>
          <a:p>
            <a:r>
              <a:rPr lang="en-US" sz="1800" dirty="0" smtClean="0"/>
              <a:t>After a link or node fails, the downstream signaling process is as follows:</a:t>
            </a:r>
          </a:p>
          <a:p>
            <a:pPr lvl="1"/>
            <a:r>
              <a:rPr lang="en-US" sz="1600" dirty="0" smtClean="0"/>
              <a:t>If local protection is not configured, the MP sends a </a:t>
            </a:r>
            <a:r>
              <a:rPr lang="en-US" sz="1600" dirty="0" err="1" smtClean="0"/>
              <a:t>Path_Tear</a:t>
            </a:r>
            <a:r>
              <a:rPr lang="en-US" sz="1600" dirty="0" smtClean="0"/>
              <a:t> message downstream to tear down the primary LSP if it does not receive Path information from upstream within a period of time.</a:t>
            </a:r>
            <a:endParaRPr lang="en-US" altLang="zh-CN" sz="1600" dirty="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43823" y="4201354"/>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57579" y="4201354"/>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671335" y="420135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385091" y="4201354"/>
            <a:ext cx="540000" cy="442800"/>
          </a:xfrm>
          <a:prstGeom prst="rect">
            <a:avLst/>
          </a:prstGeom>
        </p:spPr>
      </p:pic>
      <p:cxnSp>
        <p:nvCxnSpPr>
          <p:cNvPr id="8" name="直接连接符 7"/>
          <p:cNvCxnSpPr>
            <a:stCxn id="4" idx="3"/>
            <a:endCxn id="5" idx="1"/>
          </p:cNvCxnSpPr>
          <p:nvPr/>
        </p:nvCxnSpPr>
        <p:spPr bwMode="auto">
          <a:xfrm>
            <a:off x="3783823" y="4422754"/>
            <a:ext cx="117375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 name="直接连接符 10"/>
          <p:cNvCxnSpPr>
            <a:stCxn id="5" idx="3"/>
            <a:endCxn id="6" idx="1"/>
          </p:cNvCxnSpPr>
          <p:nvPr/>
        </p:nvCxnSpPr>
        <p:spPr bwMode="auto">
          <a:xfrm>
            <a:off x="5497579" y="4422754"/>
            <a:ext cx="117375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 name="直接连接符 13"/>
          <p:cNvCxnSpPr>
            <a:stCxn id="6" idx="3"/>
            <a:endCxn id="7" idx="1"/>
          </p:cNvCxnSpPr>
          <p:nvPr/>
        </p:nvCxnSpPr>
        <p:spPr bwMode="auto">
          <a:xfrm>
            <a:off x="7211335" y="4422754"/>
            <a:ext cx="117375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7" name="直接箭头连接符 16"/>
          <p:cNvCxnSpPr>
            <a:cxnSpLocks/>
          </p:cNvCxnSpPr>
          <p:nvPr/>
        </p:nvCxnSpPr>
        <p:spPr bwMode="auto">
          <a:xfrm flipV="1">
            <a:off x="7348213" y="4197773"/>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grpSp>
        <p:nvGrpSpPr>
          <p:cNvPr id="18"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5970000" y="4296754"/>
            <a:ext cx="252000" cy="252000"/>
            <a:chOff x="5076056" y="3356992"/>
            <a:chExt cx="436269" cy="436268"/>
          </a:xfrm>
        </p:grpSpPr>
        <p:sp>
          <p:nvSpPr>
            <p:cNvPr id="19"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20"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cxnSp>
        <p:nvCxnSpPr>
          <p:cNvPr id="21" name="直接箭头连接符 20"/>
          <p:cNvCxnSpPr>
            <a:cxnSpLocks/>
          </p:cNvCxnSpPr>
          <p:nvPr/>
        </p:nvCxnSpPr>
        <p:spPr bwMode="auto">
          <a:xfrm rot="10800000" flipV="1">
            <a:off x="7348213" y="4640573"/>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7348213" y="4656783"/>
            <a:ext cx="965863" cy="307777"/>
          </a:xfrm>
          <a:prstGeom prst="rect">
            <a:avLst/>
          </a:prstGeom>
          <a:noFill/>
        </p:spPr>
        <p:txBody>
          <a:bodyPr wrap="square" rtlCol="0">
            <a:spAutoFit/>
          </a:bodyPr>
          <a:lstStyle/>
          <a:p>
            <a:pPr algn="ctr" defTabSz="914034" fontAlgn="ctr"/>
            <a:r>
              <a:rPr sz="1400">
                <a:solidFill>
                  <a:prstClr val="black"/>
                </a:solidFill>
                <a:latin typeface="Huawei Sans" panose="020C0503030203020204" pitchFamily="34" charset="0"/>
              </a:rPr>
              <a:t>ResvTear</a:t>
            </a:r>
            <a:endParaRPr lang="en-US" altLang="zh-CN" sz="1400" dirty="0">
              <a:solidFill>
                <a:prstClr val="black"/>
              </a:solidFill>
              <a:latin typeface="Huawei Sans" panose="020C0503030203020204" pitchFamily="34" charset="0"/>
            </a:endParaRPr>
          </a:p>
        </p:txBody>
      </p:sp>
      <p:sp>
        <p:nvSpPr>
          <p:cNvPr id="25" name="文本框 24"/>
          <p:cNvSpPr txBox="1"/>
          <p:nvPr/>
        </p:nvSpPr>
        <p:spPr>
          <a:xfrm>
            <a:off x="7315280" y="3874723"/>
            <a:ext cx="965863" cy="307777"/>
          </a:xfrm>
          <a:prstGeom prst="rect">
            <a:avLst/>
          </a:prstGeom>
          <a:noFill/>
        </p:spPr>
        <p:txBody>
          <a:bodyPr wrap="square" rtlCol="0">
            <a:spAutoFit/>
          </a:bodyPr>
          <a:lstStyle/>
          <a:p>
            <a:pPr algn="ctr" defTabSz="914034" fontAlgn="ctr"/>
            <a:r>
              <a:rPr sz="1400">
                <a:solidFill>
                  <a:prstClr val="black"/>
                </a:solidFill>
                <a:latin typeface="Huawei Sans" panose="020C0503030203020204" pitchFamily="34" charset="0"/>
              </a:rPr>
              <a:t>PathTear</a:t>
            </a:r>
            <a:endParaRPr lang="en-US" altLang="zh-CN" sz="1400" dirty="0">
              <a:solidFill>
                <a:prstClr val="black"/>
              </a:solidFill>
              <a:latin typeface="Huawei Sans" panose="020C0503030203020204" pitchFamily="34" charset="0"/>
            </a:endParaRPr>
          </a:p>
        </p:txBody>
      </p:sp>
      <p:cxnSp>
        <p:nvCxnSpPr>
          <p:cNvPr id="31" name="直接箭头连接符 30"/>
          <p:cNvCxnSpPr>
            <a:cxnSpLocks/>
          </p:cNvCxnSpPr>
          <p:nvPr/>
        </p:nvCxnSpPr>
        <p:spPr bwMode="auto">
          <a:xfrm flipV="1">
            <a:off x="3930254" y="4197773"/>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cxnSpLocks/>
          </p:cNvCxnSpPr>
          <p:nvPr/>
        </p:nvCxnSpPr>
        <p:spPr bwMode="auto">
          <a:xfrm rot="10800000" flipV="1">
            <a:off x="3930254" y="4640573"/>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3930254" y="4656783"/>
            <a:ext cx="965863" cy="307777"/>
          </a:xfrm>
          <a:prstGeom prst="rect">
            <a:avLst/>
          </a:prstGeom>
          <a:noFill/>
        </p:spPr>
        <p:txBody>
          <a:bodyPr wrap="square" rtlCol="0">
            <a:spAutoFit/>
          </a:bodyPr>
          <a:lstStyle/>
          <a:p>
            <a:pPr algn="ctr" defTabSz="914034" fontAlgn="ctr"/>
            <a:r>
              <a:rPr sz="1400">
                <a:solidFill>
                  <a:prstClr val="black"/>
                </a:solidFill>
                <a:latin typeface="Huawei Sans" panose="020C0503030203020204" pitchFamily="34" charset="0"/>
              </a:rPr>
              <a:t>ResvTear</a:t>
            </a:r>
            <a:endParaRPr lang="en-US" altLang="zh-CN" sz="1400" dirty="0">
              <a:solidFill>
                <a:prstClr val="black"/>
              </a:solidFill>
              <a:latin typeface="Huawei Sans" panose="020C0503030203020204" pitchFamily="34" charset="0"/>
            </a:endParaRPr>
          </a:p>
        </p:txBody>
      </p:sp>
      <p:sp>
        <p:nvSpPr>
          <p:cNvPr id="34" name="文本框 33"/>
          <p:cNvSpPr txBox="1"/>
          <p:nvPr/>
        </p:nvSpPr>
        <p:spPr>
          <a:xfrm>
            <a:off x="3897321" y="3874723"/>
            <a:ext cx="965863" cy="307777"/>
          </a:xfrm>
          <a:prstGeom prst="rect">
            <a:avLst/>
          </a:prstGeom>
          <a:noFill/>
        </p:spPr>
        <p:txBody>
          <a:bodyPr wrap="square" rtlCol="0">
            <a:spAutoFit/>
          </a:bodyPr>
          <a:lstStyle/>
          <a:p>
            <a:pPr algn="ctr" defTabSz="914034" fontAlgn="ctr"/>
            <a:r>
              <a:rPr sz="1400" dirty="0" err="1">
                <a:solidFill>
                  <a:prstClr val="black"/>
                </a:solidFill>
                <a:latin typeface="Huawei Sans" panose="020C0503030203020204" pitchFamily="34" charset="0"/>
              </a:rPr>
              <a:t>PathTear</a:t>
            </a:r>
            <a:endParaRPr lang="en-US" altLang="zh-CN" sz="1400" dirty="0">
              <a:solidFill>
                <a:prstClr val="black"/>
              </a:solidFill>
              <a:latin typeface="Huawei Sans" panose="020C0503030203020204" pitchFamily="34" charset="0"/>
            </a:endParaRPr>
          </a:p>
        </p:txBody>
      </p:sp>
      <p:sp>
        <p:nvSpPr>
          <p:cNvPr id="35" name="燕尾形 26">
            <a:extLst>
              <a:ext uri="{FF2B5EF4-FFF2-40B4-BE49-F238E27FC236}">
                <a16:creationId xmlns="" xmlns:a16="http://schemas.microsoft.com/office/drawing/2014/main" id="{FE727D3D-EF9D-4194-989B-32C8361FF1AE}"/>
              </a:ext>
            </a:extLst>
          </p:cNvPr>
          <p:cNvSpPr/>
          <p:nvPr/>
        </p:nvSpPr>
        <p:spPr bwMode="auto">
          <a:xfrm>
            <a:off x="7242260" y="84500"/>
            <a:ext cx="167096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Bypass CR-LSP Binding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6" name="燕尾形 27">
            <a:extLst>
              <a:ext uri="{FF2B5EF4-FFF2-40B4-BE49-F238E27FC236}">
                <a16:creationId xmlns="" xmlns:a16="http://schemas.microsoft.com/office/drawing/2014/main" id="{2378338E-6847-4C34-9971-A3A36F713563}"/>
              </a:ext>
            </a:extLst>
          </p:cNvPr>
          <p:cNvSpPr/>
          <p:nvPr/>
        </p:nvSpPr>
        <p:spPr bwMode="auto">
          <a:xfrm>
            <a:off x="8850700" y="84500"/>
            <a:ext cx="133789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Fault Detection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7" name="燕尾形 27">
            <a:extLst>
              <a:ext uri="{FF2B5EF4-FFF2-40B4-BE49-F238E27FC236}">
                <a16:creationId xmlns="" xmlns:a16="http://schemas.microsoft.com/office/drawing/2014/main" id="{2378338E-6847-4C34-9971-A3A36F713563}"/>
              </a:ext>
            </a:extLst>
          </p:cNvPr>
          <p:cNvSpPr/>
          <p:nvPr/>
        </p:nvSpPr>
        <p:spPr bwMode="auto">
          <a:xfrm>
            <a:off x="10126070" y="84500"/>
            <a:ext cx="86400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b="1" dirty="0">
                <a:solidFill>
                  <a:srgbClr val="FFFFFF"/>
                </a:solidFill>
                <a:latin typeface="Huawei Sans" panose="020C0503030203020204" pitchFamily="34" charset="0"/>
              </a:rPr>
              <a:t>Switchover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8" name="燕尾形 27">
            <a:extLst>
              <a:ext uri="{FF2B5EF4-FFF2-40B4-BE49-F238E27FC236}">
                <a16:creationId xmlns="" xmlns:a16="http://schemas.microsoft.com/office/drawing/2014/main" id="{2378338E-6847-4C34-9971-A3A36F713563}"/>
              </a:ext>
            </a:extLst>
          </p:cNvPr>
          <p:cNvSpPr/>
          <p:nvPr/>
        </p:nvSpPr>
        <p:spPr bwMode="auto">
          <a:xfrm>
            <a:off x="10856472" y="84500"/>
            <a:ext cx="89102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Switchback</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9" name="五边形 38"/>
          <p:cNvSpPr/>
          <p:nvPr/>
        </p:nvSpPr>
        <p:spPr>
          <a:xfrm>
            <a:off x="5226601" y="84500"/>
            <a:ext cx="2078181"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rPr>
              <a:t>Setup of Primary and Backup CR-LSPs</a:t>
            </a:r>
          </a:p>
        </p:txBody>
      </p:sp>
    </p:spTree>
    <p:extLst>
      <p:ext uri="{BB962C8B-B14F-4D97-AF65-F5344CB8AC3E}">
        <p14:creationId xmlns:p14="http://schemas.microsoft.com/office/powerpoint/2010/main" val="139482724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r>
              <a:rPr lang="en-US" dirty="0" smtClean="0"/>
              <a:t>Signaling Process After a Link Fails - After Local Protection Is Configured (1)</a:t>
            </a:r>
            <a:endParaRPr lang="en-US" altLang="zh-CN" dirty="0">
              <a:sym typeface="Huawei Sans" panose="020C0503030203020204" pitchFamily="34" charset="0"/>
            </a:endParaRPr>
          </a:p>
        </p:txBody>
      </p:sp>
      <p:sp>
        <p:nvSpPr>
          <p:cNvPr id="29700" name="Rectangle 3"/>
          <p:cNvSpPr>
            <a:spLocks noGrp="1" noChangeArrowheads="1"/>
          </p:cNvSpPr>
          <p:nvPr>
            <p:ph type="body" sz="quarter" idx="10"/>
          </p:nvPr>
        </p:nvSpPr>
        <p:spPr/>
        <p:txBody>
          <a:bodyPr/>
          <a:lstStyle/>
          <a:p>
            <a:r>
              <a:rPr lang="en-US" sz="1600" smtClean="0"/>
              <a:t>After a link or node fails, the upstream signaling process is as follows:</a:t>
            </a:r>
          </a:p>
          <a:p>
            <a:pPr lvl="1"/>
            <a:r>
              <a:rPr lang="en-US" sz="1400" smtClean="0"/>
              <a:t>A Path_Error message carries an extended object to notify the upstream node that local protection has been enabled for the primary LSP. In this case, path recomputation rather than LSP teardown is required. After a new LSP is established along the calculated optimal path, traffic is switched to the new path for forwarding.</a:t>
            </a:r>
          </a:p>
          <a:p>
            <a:r>
              <a:rPr lang="en-US" sz="1600" smtClean="0"/>
              <a:t>After a link or node fails, the downstream signaling process is as follows:</a:t>
            </a:r>
          </a:p>
          <a:p>
            <a:pPr lvl="1"/>
            <a:r>
              <a:rPr lang="en-US" sz="1400" smtClean="0"/>
              <a:t>The PLR sends Path messages along the backup LSP for each protected LSP to ensure that the primary LSP is not torn down. In addition, the MP periodically sends Path messages downstream to maintain the soft states of the entire LSP.</a:t>
            </a:r>
            <a:endParaRPr lang="en-US" altLang="zh-CN" sz="1400" smtClean="0">
              <a:sym typeface="Huawei Sans" panose="020C0503030203020204" pitchFamily="34" charset="0"/>
            </a:endParaRPr>
          </a:p>
          <a:p>
            <a:r>
              <a:rPr lang="en-US" sz="1600" smtClean="0"/>
              <a:t>IGP notification process: On an MPLS TE network, if a link fails, both IGP and RSVP advertise the link failure status. The ingress of a tunnel ignores link failure notifications from an IGP to prevent the LSP from being deleted due to IGP notifications.</a:t>
            </a:r>
            <a:endParaRPr lang="en-US" altLang="zh-CN" sz="1600" dirty="0">
              <a:sym typeface="Huawei Sans" panose="020C0503030203020204" pitchFamily="34" charset="0"/>
            </a:endParaRPr>
          </a:p>
        </p:txBody>
      </p:sp>
      <p:sp>
        <p:nvSpPr>
          <p:cNvPr id="9" name="燕尾形 26">
            <a:extLst>
              <a:ext uri="{FF2B5EF4-FFF2-40B4-BE49-F238E27FC236}">
                <a16:creationId xmlns="" xmlns:a16="http://schemas.microsoft.com/office/drawing/2014/main" id="{FE727D3D-EF9D-4194-989B-32C8361FF1AE}"/>
              </a:ext>
            </a:extLst>
          </p:cNvPr>
          <p:cNvSpPr/>
          <p:nvPr/>
        </p:nvSpPr>
        <p:spPr bwMode="auto">
          <a:xfrm>
            <a:off x="7242260" y="84500"/>
            <a:ext cx="167096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Bypass CR-LSP Binding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0" name="燕尾形 27">
            <a:extLst>
              <a:ext uri="{FF2B5EF4-FFF2-40B4-BE49-F238E27FC236}">
                <a16:creationId xmlns="" xmlns:a16="http://schemas.microsoft.com/office/drawing/2014/main" id="{2378338E-6847-4C34-9971-A3A36F713563}"/>
              </a:ext>
            </a:extLst>
          </p:cNvPr>
          <p:cNvSpPr/>
          <p:nvPr/>
        </p:nvSpPr>
        <p:spPr bwMode="auto">
          <a:xfrm>
            <a:off x="8850700" y="84500"/>
            <a:ext cx="133789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Fault Detection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1" name="燕尾形 27">
            <a:extLst>
              <a:ext uri="{FF2B5EF4-FFF2-40B4-BE49-F238E27FC236}">
                <a16:creationId xmlns="" xmlns:a16="http://schemas.microsoft.com/office/drawing/2014/main" id="{2378338E-6847-4C34-9971-A3A36F713563}"/>
              </a:ext>
            </a:extLst>
          </p:cNvPr>
          <p:cNvSpPr/>
          <p:nvPr/>
        </p:nvSpPr>
        <p:spPr bwMode="auto">
          <a:xfrm>
            <a:off x="10126070" y="84500"/>
            <a:ext cx="86400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b="1" dirty="0">
                <a:solidFill>
                  <a:srgbClr val="FFFFFF"/>
                </a:solidFill>
                <a:latin typeface="Huawei Sans" panose="020C0503030203020204" pitchFamily="34" charset="0"/>
              </a:rPr>
              <a:t>Switchover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2" name="燕尾形 27">
            <a:extLst>
              <a:ext uri="{FF2B5EF4-FFF2-40B4-BE49-F238E27FC236}">
                <a16:creationId xmlns="" xmlns:a16="http://schemas.microsoft.com/office/drawing/2014/main" id="{2378338E-6847-4C34-9971-A3A36F713563}"/>
              </a:ext>
            </a:extLst>
          </p:cNvPr>
          <p:cNvSpPr/>
          <p:nvPr/>
        </p:nvSpPr>
        <p:spPr bwMode="auto">
          <a:xfrm>
            <a:off x="10856472" y="84500"/>
            <a:ext cx="89102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Switchback</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3" name="五边形 12"/>
          <p:cNvSpPr/>
          <p:nvPr/>
        </p:nvSpPr>
        <p:spPr>
          <a:xfrm>
            <a:off x="5226601" y="84500"/>
            <a:ext cx="2078181"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rPr>
              <a:t>Setup of Primary and Backup CR-LSPs</a:t>
            </a:r>
          </a:p>
        </p:txBody>
      </p:sp>
    </p:spTree>
    <p:extLst>
      <p:ext uri="{BB962C8B-B14F-4D97-AF65-F5344CB8AC3E}">
        <p14:creationId xmlns:p14="http://schemas.microsoft.com/office/powerpoint/2010/main" val="283947533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r>
              <a:rPr lang="en-US" dirty="0" smtClean="0"/>
              <a:t>Signaling Process After a Link Fails - After Local Protection Is Configured (2)</a:t>
            </a:r>
            <a:endParaRPr lang="en-US" altLang="zh-CN" dirty="0">
              <a:sym typeface="Huawei Sans" panose="020C0503030203020204" pitchFamily="34" charset="0"/>
            </a:endParaRPr>
          </a:p>
        </p:txBody>
      </p:sp>
      <p:pic>
        <p:nvPicPr>
          <p:cNvPr id="10"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298744" y="235526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912588" y="235526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89153" y="3876728"/>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296965" y="3876729"/>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604777" y="3876729"/>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912589" y="3876730"/>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220401" y="3876730"/>
            <a:ext cx="540000" cy="442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直接连接符 16"/>
          <p:cNvCxnSpPr>
            <a:stCxn id="15" idx="0"/>
            <a:endCxn id="11" idx="2"/>
          </p:cNvCxnSpPr>
          <p:nvPr/>
        </p:nvCxnSpPr>
        <p:spPr bwMode="auto">
          <a:xfrm flipH="1" flipV="1">
            <a:off x="4182588" y="2798061"/>
            <a:ext cx="1" cy="107866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8" name="直接连接符 17"/>
          <p:cNvCxnSpPr>
            <a:stCxn id="16" idx="3"/>
            <a:endCxn id="15" idx="1"/>
          </p:cNvCxnSpPr>
          <p:nvPr/>
        </p:nvCxnSpPr>
        <p:spPr bwMode="auto">
          <a:xfrm>
            <a:off x="2760401" y="4098130"/>
            <a:ext cx="115218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9" name="直接连接符 18"/>
          <p:cNvCxnSpPr>
            <a:stCxn id="10" idx="1"/>
            <a:endCxn id="11" idx="3"/>
          </p:cNvCxnSpPr>
          <p:nvPr/>
        </p:nvCxnSpPr>
        <p:spPr bwMode="auto">
          <a:xfrm flipH="1">
            <a:off x="4452588" y="2576661"/>
            <a:ext cx="284615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0" name="直接连接符 19"/>
          <p:cNvCxnSpPr>
            <a:stCxn id="15" idx="3"/>
            <a:endCxn id="14" idx="1"/>
          </p:cNvCxnSpPr>
          <p:nvPr/>
        </p:nvCxnSpPr>
        <p:spPr bwMode="auto">
          <a:xfrm flipV="1">
            <a:off x="4452589" y="4098129"/>
            <a:ext cx="1152188" cy="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20"/>
          <p:cNvCxnSpPr>
            <a:stCxn id="14" idx="3"/>
            <a:endCxn id="13" idx="1"/>
          </p:cNvCxnSpPr>
          <p:nvPr/>
        </p:nvCxnSpPr>
        <p:spPr bwMode="auto">
          <a:xfrm>
            <a:off x="6144777" y="4098129"/>
            <a:ext cx="115218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连接符 21"/>
          <p:cNvCxnSpPr>
            <a:stCxn id="10" idx="2"/>
            <a:endCxn id="13" idx="0"/>
          </p:cNvCxnSpPr>
          <p:nvPr/>
        </p:nvCxnSpPr>
        <p:spPr bwMode="auto">
          <a:xfrm flipH="1">
            <a:off x="7566965" y="2798061"/>
            <a:ext cx="1779" cy="107866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3" name="直接连接符 22"/>
          <p:cNvCxnSpPr>
            <a:stCxn id="13" idx="3"/>
            <a:endCxn id="12" idx="1"/>
          </p:cNvCxnSpPr>
          <p:nvPr/>
        </p:nvCxnSpPr>
        <p:spPr bwMode="auto">
          <a:xfrm flipV="1">
            <a:off x="7836965" y="4098128"/>
            <a:ext cx="1152188" cy="1"/>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28" name="文本框 27"/>
          <p:cNvSpPr txBox="1"/>
          <p:nvPr/>
        </p:nvSpPr>
        <p:spPr bwMode="auto">
          <a:xfrm>
            <a:off x="4417388" y="3736734"/>
            <a:ext cx="7032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PLR</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29" name="文本框 28"/>
          <p:cNvSpPr txBox="1"/>
          <p:nvPr/>
        </p:nvSpPr>
        <p:spPr bwMode="auto">
          <a:xfrm>
            <a:off x="6808278" y="3736733"/>
            <a:ext cx="7032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MP</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0" name="文本框 29"/>
          <p:cNvSpPr txBox="1"/>
          <p:nvPr/>
        </p:nvSpPr>
        <p:spPr bwMode="auto">
          <a:xfrm>
            <a:off x="2260158" y="4280341"/>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1" name="文本框 30"/>
          <p:cNvSpPr txBox="1"/>
          <p:nvPr/>
        </p:nvSpPr>
        <p:spPr bwMode="auto">
          <a:xfrm>
            <a:off x="3944175" y="4280341"/>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2" name="文本框 31"/>
          <p:cNvSpPr txBox="1"/>
          <p:nvPr/>
        </p:nvSpPr>
        <p:spPr bwMode="auto">
          <a:xfrm>
            <a:off x="5669831" y="4282063"/>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3" name="文本框 32"/>
          <p:cNvSpPr txBox="1"/>
          <p:nvPr/>
        </p:nvSpPr>
        <p:spPr bwMode="auto">
          <a:xfrm>
            <a:off x="7386123" y="4275839"/>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R4</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4" name="文本框 33"/>
          <p:cNvSpPr txBox="1"/>
          <p:nvPr/>
        </p:nvSpPr>
        <p:spPr bwMode="auto">
          <a:xfrm>
            <a:off x="9028910" y="4275838"/>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R7</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35" name="组合 28">
            <a:extLst>
              <a:ext uri="{FF2B5EF4-FFF2-40B4-BE49-F238E27FC236}">
                <a16:creationId xmlns="" xmlns:a16="http://schemas.microsoft.com/office/drawing/2014/main" id="{6A81AFFA-5099-4901-853B-F5BEBE796263}"/>
              </a:ext>
            </a:extLst>
          </p:cNvPr>
          <p:cNvGrpSpPr>
            <a:grpSpLocks noChangeAspect="1"/>
          </p:cNvGrpSpPr>
          <p:nvPr/>
        </p:nvGrpSpPr>
        <p:grpSpPr>
          <a:xfrm>
            <a:off x="4931365" y="3988274"/>
            <a:ext cx="252000" cy="252000"/>
            <a:chOff x="5076056" y="3356992"/>
            <a:chExt cx="436269" cy="436268"/>
          </a:xfrm>
        </p:grpSpPr>
        <p:sp>
          <p:nvSpPr>
            <p:cNvPr id="36" name="椭圆 27">
              <a:extLst>
                <a:ext uri="{FF2B5EF4-FFF2-40B4-BE49-F238E27FC236}">
                  <a16:creationId xmlns="" xmlns:a16="http://schemas.microsoft.com/office/drawing/2014/main"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base" hangingPunct="0">
                <a:spcBef>
                  <a:spcPct val="0"/>
                </a:spcBef>
                <a:spcAft>
                  <a:spcPct val="0"/>
                </a:spcAft>
              </a:pPr>
              <a:endParaRPr lang="zh-CN" altLang="en-US" sz="2100">
                <a:solidFill>
                  <a:prstClr val="black"/>
                </a:solidFill>
                <a:latin typeface="Huawei Sans" panose="020C0503030203020204" pitchFamily="34" charset="0"/>
                <a:sym typeface="Huawei Sans" panose="020C0503030203020204" pitchFamily="34" charset="0"/>
              </a:endParaRPr>
            </a:p>
          </p:txBody>
        </p:sp>
        <p:sp>
          <p:nvSpPr>
            <p:cNvPr id="37" name="禁止符 23">
              <a:extLst>
                <a:ext uri="{FF2B5EF4-FFF2-40B4-BE49-F238E27FC236}">
                  <a16:creationId xmlns="" xmlns:a16="http://schemas.microsoft.com/office/drawing/2014/main" id="{788D8D3F-7331-4E1F-985E-0EA7308CBD2D}"/>
                </a:ext>
              </a:extLst>
            </p:cNvPr>
            <p:cNvSpPr/>
            <p:nvPr/>
          </p:nvSpPr>
          <p:spPr>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grpSp>
      <p:sp>
        <p:nvSpPr>
          <p:cNvPr id="38" name="禁止符 23">
            <a:extLst>
              <a:ext uri="{FF2B5EF4-FFF2-40B4-BE49-F238E27FC236}">
                <a16:creationId xmlns="" xmlns:a16="http://schemas.microsoft.com/office/drawing/2014/main" id="{788D8D3F-7331-4E1F-985E-0EA7308CBD2D}"/>
              </a:ext>
            </a:extLst>
          </p:cNvPr>
          <p:cNvSpPr/>
          <p:nvPr/>
        </p:nvSpPr>
        <p:spPr>
          <a:xfrm>
            <a:off x="5755737" y="3988274"/>
            <a:ext cx="251999" cy="252000"/>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cxnSp>
        <p:nvCxnSpPr>
          <p:cNvPr id="39" name="直接箭头连接符 38"/>
          <p:cNvCxnSpPr>
            <a:cxnSpLocks/>
          </p:cNvCxnSpPr>
          <p:nvPr/>
        </p:nvCxnSpPr>
        <p:spPr bwMode="auto">
          <a:xfrm rot="10800000" flipV="1">
            <a:off x="2853887" y="3942723"/>
            <a:ext cx="900000" cy="3581"/>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2843138" y="3630001"/>
            <a:ext cx="965863" cy="307777"/>
          </a:xfrm>
          <a:prstGeom prst="rect">
            <a:avLst/>
          </a:prstGeom>
          <a:noFill/>
        </p:spPr>
        <p:txBody>
          <a:bodyPr wrap="square" rtlCol="0">
            <a:spAutoFit/>
          </a:bodyPr>
          <a:lstStyle/>
          <a:p>
            <a:pPr algn="ctr" defTabSz="914034" fontAlgn="ctr"/>
            <a:r>
              <a:rPr sz="1400">
                <a:solidFill>
                  <a:prstClr val="black"/>
                </a:solidFill>
                <a:latin typeface="Huawei Sans" panose="020C0503030203020204" pitchFamily="34" charset="0"/>
              </a:rPr>
              <a:t>PathErr</a:t>
            </a:r>
            <a:endParaRPr lang="en-US" altLang="zh-CN" sz="1400" dirty="0">
              <a:solidFill>
                <a:prstClr val="black"/>
              </a:solidFill>
              <a:latin typeface="Huawei Sans" panose="020C0503030203020204" pitchFamily="34" charset="0"/>
            </a:endParaRPr>
          </a:p>
        </p:txBody>
      </p:sp>
      <p:sp>
        <p:nvSpPr>
          <p:cNvPr id="41" name="圆角矩形标注 40"/>
          <p:cNvSpPr/>
          <p:nvPr/>
        </p:nvSpPr>
        <p:spPr>
          <a:xfrm>
            <a:off x="1178786" y="2404911"/>
            <a:ext cx="1960337" cy="1019056"/>
          </a:xfrm>
          <a:prstGeom prst="wedgeRoundRectCallout">
            <a:avLst>
              <a:gd name="adj1" fmla="val 39440"/>
              <a:gd name="adj2" fmla="val 98085"/>
              <a:gd name="adj3" fmla="val 16667"/>
            </a:avLst>
          </a:prstGeom>
          <a:noFill/>
          <a:ln w="9525" cap="flat" cmpd="sng" algn="ctr">
            <a:solidFill>
              <a:srgbClr val="4F81BD">
                <a:shade val="95000"/>
                <a:satMod val="105000"/>
              </a:srgbClr>
            </a:solidFill>
            <a:prstDash val="solid"/>
          </a:ln>
          <a:effectLst/>
        </p:spPr>
        <p:txBody>
          <a:bodyPr rtlCol="0" anchor="ctr"/>
          <a:lstStyle/>
          <a:p>
            <a:pPr algn="ctr" defTabSz="1219444">
              <a:defRPr/>
            </a:pPr>
            <a:r>
              <a:rPr sz="1200" dirty="0">
                <a:solidFill>
                  <a:prstClr val="black"/>
                </a:solidFill>
                <a:latin typeface="Huawei Sans" panose="020C0503030203020204" pitchFamily="34" charset="0"/>
              </a:rPr>
              <a:t>Local protection is enabled on the primary </a:t>
            </a:r>
            <a:r>
              <a:rPr lang="en-US" sz="1200" dirty="0" smtClean="0">
                <a:solidFill>
                  <a:prstClr val="black"/>
                </a:solidFill>
                <a:latin typeface="Huawei Sans" panose="020C0503030203020204" pitchFamily="34" charset="0"/>
              </a:rPr>
              <a:t>CR-</a:t>
            </a:r>
            <a:r>
              <a:rPr sz="1200" dirty="0" smtClean="0">
                <a:solidFill>
                  <a:prstClr val="black"/>
                </a:solidFill>
                <a:latin typeface="Huawei Sans" panose="020C0503030203020204" pitchFamily="34" charset="0"/>
              </a:rPr>
              <a:t>LSP</a:t>
            </a:r>
            <a:r>
              <a:rPr sz="1200" dirty="0">
                <a:solidFill>
                  <a:prstClr val="black"/>
                </a:solidFill>
                <a:latin typeface="Huawei Sans" panose="020C0503030203020204" pitchFamily="34" charset="0"/>
              </a:rPr>
              <a:t>, which remains in the Up state.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44" name="直接连接符 43"/>
          <p:cNvCxnSpPr/>
          <p:nvPr/>
        </p:nvCxnSpPr>
        <p:spPr bwMode="auto">
          <a:xfrm rot="16200000">
            <a:off x="3691982" y="3283183"/>
            <a:ext cx="639627" cy="0"/>
          </a:xfrm>
          <a:prstGeom prst="line">
            <a:avLst/>
          </a:prstGeom>
          <a:solidFill>
            <a:schemeClr val="accent1"/>
          </a:solidFill>
          <a:ln w="25400" cap="flat" cmpd="sng" algn="ctr">
            <a:solidFill>
              <a:srgbClr val="FFC000"/>
            </a:solidFill>
            <a:prstDash val="sysDot"/>
            <a:round/>
            <a:headEnd type="none" w="med" len="med"/>
            <a:tailEnd type="triangle" w="med" len="lg"/>
          </a:ln>
          <a:effectLst/>
        </p:spPr>
      </p:cxnSp>
      <p:cxnSp>
        <p:nvCxnSpPr>
          <p:cNvPr id="45" name="直接连接符 44"/>
          <p:cNvCxnSpPr/>
          <p:nvPr/>
        </p:nvCxnSpPr>
        <p:spPr bwMode="auto">
          <a:xfrm>
            <a:off x="5623631" y="2404911"/>
            <a:ext cx="639627" cy="0"/>
          </a:xfrm>
          <a:prstGeom prst="line">
            <a:avLst/>
          </a:prstGeom>
          <a:solidFill>
            <a:schemeClr val="accent1"/>
          </a:solidFill>
          <a:ln w="25400" cap="flat" cmpd="sng" algn="ctr">
            <a:solidFill>
              <a:srgbClr val="FFC000"/>
            </a:solidFill>
            <a:prstDash val="sysDot"/>
            <a:round/>
            <a:headEnd type="none" w="med" len="med"/>
            <a:tailEnd type="triangle" w="med" len="lg"/>
          </a:ln>
          <a:effectLst/>
        </p:spPr>
      </p:cxnSp>
      <p:cxnSp>
        <p:nvCxnSpPr>
          <p:cNvPr id="46" name="直接连接符 45"/>
          <p:cNvCxnSpPr/>
          <p:nvPr/>
        </p:nvCxnSpPr>
        <p:spPr bwMode="auto">
          <a:xfrm rot="27000000">
            <a:off x="7404137" y="3359074"/>
            <a:ext cx="639627" cy="0"/>
          </a:xfrm>
          <a:prstGeom prst="line">
            <a:avLst/>
          </a:prstGeom>
          <a:solidFill>
            <a:schemeClr val="accent1"/>
          </a:solidFill>
          <a:ln w="25400" cap="flat" cmpd="sng" algn="ctr">
            <a:solidFill>
              <a:srgbClr val="FFC000"/>
            </a:solidFill>
            <a:prstDash val="sysDot"/>
            <a:round/>
            <a:headEnd type="none" w="med" len="med"/>
            <a:tailEnd type="triangle" w="med" len="lg"/>
          </a:ln>
          <a:effectLst/>
        </p:spPr>
      </p:cxnSp>
      <p:sp>
        <p:nvSpPr>
          <p:cNvPr id="47" name="文本框 46"/>
          <p:cNvSpPr txBox="1"/>
          <p:nvPr/>
        </p:nvSpPr>
        <p:spPr>
          <a:xfrm>
            <a:off x="3216726" y="3118714"/>
            <a:ext cx="965863" cy="307777"/>
          </a:xfrm>
          <a:prstGeom prst="rect">
            <a:avLst/>
          </a:prstGeom>
          <a:noFill/>
        </p:spPr>
        <p:txBody>
          <a:bodyPr wrap="square" rtlCol="0">
            <a:spAutoFit/>
          </a:bodyPr>
          <a:lstStyle/>
          <a:p>
            <a:pPr algn="ctr" defTabSz="914034" fontAlgn="ctr"/>
            <a:r>
              <a:rPr sz="1400">
                <a:solidFill>
                  <a:prstClr val="black"/>
                </a:solidFill>
                <a:latin typeface="Huawei Sans" panose="020C0503030203020204" pitchFamily="34" charset="0"/>
              </a:rPr>
              <a:t>Path</a:t>
            </a:r>
          </a:p>
        </p:txBody>
      </p:sp>
      <p:sp>
        <p:nvSpPr>
          <p:cNvPr id="48" name="文本框 47"/>
          <p:cNvSpPr txBox="1"/>
          <p:nvPr/>
        </p:nvSpPr>
        <p:spPr>
          <a:xfrm>
            <a:off x="7551486" y="3118210"/>
            <a:ext cx="965863" cy="307777"/>
          </a:xfrm>
          <a:prstGeom prst="rect">
            <a:avLst/>
          </a:prstGeom>
          <a:noFill/>
        </p:spPr>
        <p:txBody>
          <a:bodyPr wrap="square" rtlCol="0">
            <a:spAutoFit/>
          </a:bodyPr>
          <a:lstStyle/>
          <a:p>
            <a:pPr algn="ctr" defTabSz="914034" fontAlgn="ctr"/>
            <a:r>
              <a:rPr sz="1400">
                <a:solidFill>
                  <a:prstClr val="black"/>
                </a:solidFill>
                <a:latin typeface="Huawei Sans" panose="020C0503030203020204" pitchFamily="34" charset="0"/>
              </a:rPr>
              <a:t>Path</a:t>
            </a:r>
          </a:p>
        </p:txBody>
      </p:sp>
      <p:sp>
        <p:nvSpPr>
          <p:cNvPr id="49" name="文本框 48"/>
          <p:cNvSpPr txBox="1"/>
          <p:nvPr/>
        </p:nvSpPr>
        <p:spPr>
          <a:xfrm>
            <a:off x="5433956" y="2107389"/>
            <a:ext cx="965863" cy="307777"/>
          </a:xfrm>
          <a:prstGeom prst="rect">
            <a:avLst/>
          </a:prstGeom>
          <a:noFill/>
        </p:spPr>
        <p:txBody>
          <a:bodyPr wrap="square" rtlCol="0">
            <a:spAutoFit/>
          </a:bodyPr>
          <a:lstStyle/>
          <a:p>
            <a:pPr algn="ctr" defTabSz="914034" fontAlgn="ctr"/>
            <a:r>
              <a:rPr sz="1400">
                <a:solidFill>
                  <a:prstClr val="black"/>
                </a:solidFill>
                <a:latin typeface="Huawei Sans" panose="020C0503030203020204" pitchFamily="34" charset="0"/>
              </a:rPr>
              <a:t>Path</a:t>
            </a:r>
          </a:p>
        </p:txBody>
      </p:sp>
      <p:cxnSp>
        <p:nvCxnSpPr>
          <p:cNvPr id="50" name="直接箭头连接符 49"/>
          <p:cNvCxnSpPr>
            <a:cxnSpLocks/>
          </p:cNvCxnSpPr>
          <p:nvPr/>
        </p:nvCxnSpPr>
        <p:spPr bwMode="auto">
          <a:xfrm flipV="1">
            <a:off x="7973377" y="3930403"/>
            <a:ext cx="900000" cy="3581"/>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7917714" y="3630001"/>
            <a:ext cx="965863" cy="307777"/>
          </a:xfrm>
          <a:prstGeom prst="rect">
            <a:avLst/>
          </a:prstGeom>
          <a:noFill/>
        </p:spPr>
        <p:txBody>
          <a:bodyPr wrap="square" rtlCol="0">
            <a:spAutoFit/>
          </a:bodyPr>
          <a:lstStyle/>
          <a:p>
            <a:pPr algn="ctr" defTabSz="914034" fontAlgn="ctr"/>
            <a:r>
              <a:rPr sz="1400">
                <a:solidFill>
                  <a:prstClr val="black"/>
                </a:solidFill>
                <a:latin typeface="Huawei Sans" panose="020C0503030203020204" pitchFamily="34" charset="0"/>
              </a:rPr>
              <a:t>Path</a:t>
            </a:r>
          </a:p>
        </p:txBody>
      </p:sp>
      <p:sp>
        <p:nvSpPr>
          <p:cNvPr id="52" name="圆角矩形标注 51"/>
          <p:cNvSpPr/>
          <p:nvPr/>
        </p:nvSpPr>
        <p:spPr>
          <a:xfrm>
            <a:off x="8913222" y="4762528"/>
            <a:ext cx="2432221" cy="1052241"/>
          </a:xfrm>
          <a:prstGeom prst="wedgeRoundRectCallout">
            <a:avLst>
              <a:gd name="adj1" fmla="val -29314"/>
              <a:gd name="adj2" fmla="val -89827"/>
              <a:gd name="adj3" fmla="val 16667"/>
            </a:avLst>
          </a:prstGeom>
          <a:noFill/>
          <a:ln w="9525" cap="flat" cmpd="sng" algn="ctr">
            <a:solidFill>
              <a:srgbClr val="4F81BD">
                <a:shade val="95000"/>
                <a:satMod val="105000"/>
              </a:srgbClr>
            </a:solidFill>
            <a:prstDash val="solid"/>
          </a:ln>
          <a:effectLst/>
        </p:spPr>
        <p:txBody>
          <a:bodyPr rtlCol="0" anchor="ctr"/>
          <a:lstStyle/>
          <a:p>
            <a:pPr algn="ctr" defTabSz="1219444">
              <a:defRPr/>
            </a:pPr>
            <a:r>
              <a:rPr sz="1200" dirty="0">
                <a:solidFill>
                  <a:prstClr val="black"/>
                </a:solidFill>
                <a:latin typeface="Huawei Sans" panose="020C0503030203020204" pitchFamily="34" charset="0"/>
              </a:rPr>
              <a:t>Waits for the MP to send Path information and</a:t>
            </a:r>
            <a:endParaRPr lang="en-US" altLang="zh-CN" sz="1200" kern="0" dirty="0">
              <a:solidFill>
                <a:prstClr val="black"/>
              </a:solidFill>
              <a:latin typeface="Huawei Sans" panose="020C0503030203020204" pitchFamily="34" charset="0"/>
              <a:sym typeface="Huawei Sans" panose="020C0503030203020204" pitchFamily="34" charset="0"/>
            </a:endParaRPr>
          </a:p>
          <a:p>
            <a:pPr algn="ctr" defTabSz="1219444">
              <a:defRPr/>
            </a:pPr>
            <a:r>
              <a:rPr sz="1200" dirty="0">
                <a:solidFill>
                  <a:prstClr val="black"/>
                </a:solidFill>
                <a:latin typeface="Huawei Sans" panose="020C0503030203020204" pitchFamily="34" charset="0"/>
              </a:rPr>
              <a:t>maintains the soft state of the </a:t>
            </a:r>
            <a:r>
              <a:rPr lang="en-US" sz="1200" dirty="0" smtClean="0">
                <a:solidFill>
                  <a:prstClr val="black"/>
                </a:solidFill>
                <a:latin typeface="Huawei Sans" panose="020C0503030203020204" pitchFamily="34" charset="0"/>
              </a:rPr>
              <a:t>CR-</a:t>
            </a:r>
            <a:r>
              <a:rPr sz="1200" dirty="0" smtClean="0">
                <a:solidFill>
                  <a:prstClr val="black"/>
                </a:solidFill>
                <a:latin typeface="Huawei Sans" panose="020C0503030203020204" pitchFamily="34" charset="0"/>
              </a:rPr>
              <a:t>LSP</a:t>
            </a:r>
            <a:r>
              <a:rPr sz="1200" dirty="0">
                <a:solidFill>
                  <a:prstClr val="black"/>
                </a:solidFill>
                <a:latin typeface="Huawei Sans" panose="020C0503030203020204" pitchFamily="34" charset="0"/>
              </a:rPr>
              <a:t>.</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53" name="任意多边形 52"/>
          <p:cNvSpPr/>
          <p:nvPr/>
        </p:nvSpPr>
        <p:spPr>
          <a:xfrm>
            <a:off x="4317474" y="2698986"/>
            <a:ext cx="3129699" cy="1093531"/>
          </a:xfrm>
          <a:custGeom>
            <a:avLst/>
            <a:gdLst>
              <a:gd name="connsiteX0" fmla="*/ 0 w 3129699"/>
              <a:gd name="connsiteY0" fmla="*/ 1206660 h 1206660"/>
              <a:gd name="connsiteX1" fmla="*/ 1583703 w 3129699"/>
              <a:gd name="connsiteY1" fmla="*/ 29 h 1206660"/>
              <a:gd name="connsiteX2" fmla="*/ 3129699 w 3129699"/>
              <a:gd name="connsiteY2" fmla="*/ 1168953 h 1206660"/>
            </a:gdLst>
            <a:ahLst/>
            <a:cxnLst>
              <a:cxn ang="0">
                <a:pos x="connsiteX0" y="connsiteY0"/>
              </a:cxn>
              <a:cxn ang="0">
                <a:pos x="connsiteX1" y="connsiteY1"/>
              </a:cxn>
              <a:cxn ang="0">
                <a:pos x="connsiteX2" y="connsiteY2"/>
              </a:cxn>
            </a:cxnLst>
            <a:rect l="l" t="t" r="r" b="b"/>
            <a:pathLst>
              <a:path w="3129699" h="1206660">
                <a:moveTo>
                  <a:pt x="0" y="1206660"/>
                </a:moveTo>
                <a:cubicBezTo>
                  <a:pt x="531043" y="606486"/>
                  <a:pt x="1062087" y="6313"/>
                  <a:pt x="1583703" y="29"/>
                </a:cubicBezTo>
                <a:cubicBezTo>
                  <a:pt x="2105319" y="-6255"/>
                  <a:pt x="2876747" y="983559"/>
                  <a:pt x="3129699" y="1168953"/>
                </a:cubicBezTo>
              </a:path>
            </a:pathLst>
          </a:custGeom>
          <a:noFill/>
          <a:ln w="25400">
            <a:solidFill>
              <a:srgbClr val="FFC00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54" name="矩形 53"/>
          <p:cNvSpPr/>
          <p:nvPr/>
        </p:nvSpPr>
        <p:spPr>
          <a:xfrm>
            <a:off x="5233046" y="3039260"/>
            <a:ext cx="1367682" cy="307777"/>
          </a:xfrm>
          <a:prstGeom prst="rect">
            <a:avLst/>
          </a:prstGeom>
        </p:spPr>
        <p:txBody>
          <a:bodyPr wrap="none">
            <a:spAutoFit/>
          </a:bodyPr>
          <a:lstStyle/>
          <a:p>
            <a:pPr algn="ctr"/>
            <a:r>
              <a:rPr sz="1400">
                <a:solidFill>
                  <a:prstClr val="black"/>
                </a:solidFill>
                <a:latin typeface="Huawei Sans" panose="020C0503030203020204" pitchFamily="34" charset="0"/>
              </a:rPr>
              <a:t>Bypass CR-LSP</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58" name="直接箭头连接符 57"/>
          <p:cNvCxnSpPr>
            <a:cxnSpLocks/>
          </p:cNvCxnSpPr>
          <p:nvPr/>
        </p:nvCxnSpPr>
        <p:spPr bwMode="auto">
          <a:xfrm flipV="1">
            <a:off x="2819940" y="4705911"/>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a:cxnSpLocks/>
          </p:cNvCxnSpPr>
          <p:nvPr/>
        </p:nvCxnSpPr>
        <p:spPr bwMode="auto">
          <a:xfrm flipV="1">
            <a:off x="4409318" y="4701408"/>
            <a:ext cx="288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a:cxnSpLocks/>
          </p:cNvCxnSpPr>
          <p:nvPr/>
        </p:nvCxnSpPr>
        <p:spPr bwMode="auto">
          <a:xfrm flipV="1">
            <a:off x="7987759" y="4711214"/>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4" name="禁止符 23">
            <a:extLst>
              <a:ext uri="{FF2B5EF4-FFF2-40B4-BE49-F238E27FC236}">
                <a16:creationId xmlns="" xmlns:a16="http://schemas.microsoft.com/office/drawing/2014/main" id="{788D8D3F-7331-4E1F-985E-0EA7308CBD2D}"/>
              </a:ext>
            </a:extLst>
          </p:cNvPr>
          <p:cNvSpPr/>
          <p:nvPr/>
        </p:nvSpPr>
        <p:spPr>
          <a:xfrm>
            <a:off x="5797238" y="4575408"/>
            <a:ext cx="251999" cy="252000"/>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Huawei Sans" panose="020C0503030203020204" pitchFamily="34" charset="0"/>
              <a:sym typeface="Huawei Sans" panose="020C0503030203020204" pitchFamily="34" charset="0"/>
            </a:endParaRPr>
          </a:p>
        </p:txBody>
      </p:sp>
      <p:sp>
        <p:nvSpPr>
          <p:cNvPr id="66" name="矩形 65"/>
          <p:cNvSpPr/>
          <p:nvPr/>
        </p:nvSpPr>
        <p:spPr>
          <a:xfrm>
            <a:off x="9337759" y="1799612"/>
            <a:ext cx="1452642" cy="307777"/>
          </a:xfrm>
          <a:prstGeom prst="rect">
            <a:avLst/>
          </a:prstGeom>
        </p:spPr>
        <p:txBody>
          <a:bodyPr wrap="none">
            <a:spAutoFit/>
          </a:bodyPr>
          <a:lstStyle/>
          <a:p>
            <a:pPr algn="ctr"/>
            <a:r>
              <a:rPr sz="1400">
                <a:solidFill>
                  <a:prstClr val="black"/>
                </a:solidFill>
                <a:latin typeface="Huawei Sans" panose="020C0503030203020204" pitchFamily="34" charset="0"/>
              </a:rPr>
              <a:t>Primary CR-LSP</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68" name="直接箭头连接符 67"/>
          <p:cNvCxnSpPr>
            <a:cxnSpLocks/>
          </p:cNvCxnSpPr>
          <p:nvPr/>
        </p:nvCxnSpPr>
        <p:spPr bwMode="auto">
          <a:xfrm flipV="1">
            <a:off x="8437759" y="1964039"/>
            <a:ext cx="9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a:cxnSpLocks/>
          </p:cNvCxnSpPr>
          <p:nvPr/>
        </p:nvCxnSpPr>
        <p:spPr bwMode="auto">
          <a:xfrm flipV="1">
            <a:off x="8437759" y="2267908"/>
            <a:ext cx="900000" cy="3581"/>
          </a:xfrm>
          <a:prstGeom prst="straightConnector1">
            <a:avLst/>
          </a:prstGeom>
          <a:ln w="25400">
            <a:solidFill>
              <a:srgbClr val="FFC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9347466" y="2117600"/>
            <a:ext cx="1367682" cy="307777"/>
          </a:xfrm>
          <a:prstGeom prst="rect">
            <a:avLst/>
          </a:prstGeom>
        </p:spPr>
        <p:txBody>
          <a:bodyPr wrap="none">
            <a:spAutoFit/>
          </a:bodyPr>
          <a:lstStyle/>
          <a:p>
            <a:pPr algn="ctr"/>
            <a:r>
              <a:rPr sz="1400">
                <a:solidFill>
                  <a:prstClr val="black"/>
                </a:solidFill>
                <a:latin typeface="Huawei Sans" panose="020C0503030203020204" pitchFamily="34" charset="0"/>
              </a:rPr>
              <a:t>Bypass CR-LSP</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5" name="Oval 4">
            <a:extLst>
              <a:ext uri="{FF2B5EF4-FFF2-40B4-BE49-F238E27FC236}">
                <a16:creationId xmlns="" xmlns:a16="http://schemas.microsoft.com/office/drawing/2014/main" id="{4DEBE282-43A3-4DC8-A9B7-860558EEB12A}"/>
              </a:ext>
            </a:extLst>
          </p:cNvPr>
          <p:cNvSpPr>
            <a:spLocks noChangeAspect="1"/>
          </p:cNvSpPr>
          <p:nvPr/>
        </p:nvSpPr>
        <p:spPr>
          <a:xfrm>
            <a:off x="3177886" y="346084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sz="1400" b="1">
                <a:solidFill>
                  <a:prstClr val="white"/>
                </a:solidFill>
                <a:latin typeface="Huawei Sans" panose="020C0503030203020204" pitchFamily="34" charset="0"/>
              </a:rPr>
              <a:t>1</a:t>
            </a:r>
            <a:endParaRPr lang="zh-CN" altLang="en-US" sz="1400" b="1" dirty="0">
              <a:solidFill>
                <a:prstClr val="white"/>
              </a:solidFill>
              <a:latin typeface="Huawei Sans" panose="020C0503030203020204" pitchFamily="34" charset="0"/>
              <a:sym typeface="Huawei Sans" panose="020C0503030203020204" pitchFamily="34" charset="0"/>
            </a:endParaRPr>
          </a:p>
        </p:txBody>
      </p:sp>
      <p:sp>
        <p:nvSpPr>
          <p:cNvPr id="56" name="Oval 4">
            <a:extLst>
              <a:ext uri="{FF2B5EF4-FFF2-40B4-BE49-F238E27FC236}">
                <a16:creationId xmlns="" xmlns:a16="http://schemas.microsoft.com/office/drawing/2014/main" id="{4DEBE282-43A3-4DC8-A9B7-860558EEB12A}"/>
              </a:ext>
            </a:extLst>
          </p:cNvPr>
          <p:cNvSpPr>
            <a:spLocks noChangeAspect="1"/>
          </p:cNvSpPr>
          <p:nvPr/>
        </p:nvSpPr>
        <p:spPr>
          <a:xfrm>
            <a:off x="3568226" y="293945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sz="1400" b="1">
                <a:solidFill>
                  <a:prstClr val="white"/>
                </a:solidFill>
                <a:latin typeface="Huawei Sans" panose="020C0503030203020204" pitchFamily="34" charset="0"/>
              </a:rPr>
              <a:t>2</a:t>
            </a:r>
            <a:endParaRPr lang="zh-CN" altLang="en-US" sz="1400" b="1" dirty="0">
              <a:solidFill>
                <a:prstClr val="white"/>
              </a:solidFill>
              <a:latin typeface="Huawei Sans" panose="020C0503030203020204" pitchFamily="34" charset="0"/>
              <a:sym typeface="Huawei Sans" panose="020C0503030203020204" pitchFamily="34" charset="0"/>
            </a:endParaRPr>
          </a:p>
        </p:txBody>
      </p:sp>
      <p:sp>
        <p:nvSpPr>
          <p:cNvPr id="57" name="Oval 4">
            <a:extLst>
              <a:ext uri="{FF2B5EF4-FFF2-40B4-BE49-F238E27FC236}">
                <a16:creationId xmlns="" xmlns:a16="http://schemas.microsoft.com/office/drawing/2014/main" id="{4DEBE282-43A3-4DC8-A9B7-860558EEB12A}"/>
              </a:ext>
            </a:extLst>
          </p:cNvPr>
          <p:cNvSpPr>
            <a:spLocks noChangeAspect="1"/>
          </p:cNvSpPr>
          <p:nvPr/>
        </p:nvSpPr>
        <p:spPr>
          <a:xfrm>
            <a:off x="8311759" y="344170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sz="1400" b="1">
                <a:solidFill>
                  <a:prstClr val="white"/>
                </a:solidFill>
                <a:latin typeface="Huawei Sans" panose="020C0503030203020204" pitchFamily="34" charset="0"/>
              </a:rPr>
              <a:t>3</a:t>
            </a:r>
            <a:endParaRPr lang="zh-CN" altLang="en-US" sz="1400" b="1" dirty="0">
              <a:solidFill>
                <a:prstClr val="white"/>
              </a:solidFill>
              <a:latin typeface="Huawei Sans" panose="020C0503030203020204" pitchFamily="34" charset="0"/>
              <a:sym typeface="Huawei Sans" panose="020C0503030203020204" pitchFamily="34" charset="0"/>
            </a:endParaRPr>
          </a:p>
        </p:txBody>
      </p:sp>
      <p:sp>
        <p:nvSpPr>
          <p:cNvPr id="71" name="燕尾形 26">
            <a:extLst>
              <a:ext uri="{FF2B5EF4-FFF2-40B4-BE49-F238E27FC236}">
                <a16:creationId xmlns="" xmlns:a16="http://schemas.microsoft.com/office/drawing/2014/main" id="{FE727D3D-EF9D-4194-989B-32C8361FF1AE}"/>
              </a:ext>
            </a:extLst>
          </p:cNvPr>
          <p:cNvSpPr/>
          <p:nvPr/>
        </p:nvSpPr>
        <p:spPr bwMode="auto">
          <a:xfrm>
            <a:off x="7242260" y="84500"/>
            <a:ext cx="167096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Bypass CR-LSP Binding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72" name="燕尾形 27">
            <a:extLst>
              <a:ext uri="{FF2B5EF4-FFF2-40B4-BE49-F238E27FC236}">
                <a16:creationId xmlns="" xmlns:a16="http://schemas.microsoft.com/office/drawing/2014/main" id="{2378338E-6847-4C34-9971-A3A36F713563}"/>
              </a:ext>
            </a:extLst>
          </p:cNvPr>
          <p:cNvSpPr/>
          <p:nvPr/>
        </p:nvSpPr>
        <p:spPr bwMode="auto">
          <a:xfrm>
            <a:off x="8850700" y="84500"/>
            <a:ext cx="133789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Fault Detection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73" name="燕尾形 27">
            <a:extLst>
              <a:ext uri="{FF2B5EF4-FFF2-40B4-BE49-F238E27FC236}">
                <a16:creationId xmlns="" xmlns:a16="http://schemas.microsoft.com/office/drawing/2014/main" id="{2378338E-6847-4C34-9971-A3A36F713563}"/>
              </a:ext>
            </a:extLst>
          </p:cNvPr>
          <p:cNvSpPr/>
          <p:nvPr/>
        </p:nvSpPr>
        <p:spPr bwMode="auto">
          <a:xfrm>
            <a:off x="10126070" y="84500"/>
            <a:ext cx="86400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b="1" dirty="0">
                <a:solidFill>
                  <a:srgbClr val="FFFFFF"/>
                </a:solidFill>
                <a:latin typeface="Huawei Sans" panose="020C0503030203020204" pitchFamily="34" charset="0"/>
              </a:rPr>
              <a:t>Switchover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74" name="燕尾形 27">
            <a:extLst>
              <a:ext uri="{FF2B5EF4-FFF2-40B4-BE49-F238E27FC236}">
                <a16:creationId xmlns="" xmlns:a16="http://schemas.microsoft.com/office/drawing/2014/main" id="{2378338E-6847-4C34-9971-A3A36F713563}"/>
              </a:ext>
            </a:extLst>
          </p:cNvPr>
          <p:cNvSpPr/>
          <p:nvPr/>
        </p:nvSpPr>
        <p:spPr bwMode="auto">
          <a:xfrm>
            <a:off x="10856472" y="84500"/>
            <a:ext cx="891028"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Switchback</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75" name="五边形 74"/>
          <p:cNvSpPr/>
          <p:nvPr/>
        </p:nvSpPr>
        <p:spPr>
          <a:xfrm>
            <a:off x="5226601" y="84500"/>
            <a:ext cx="2078181"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rPr>
              <a:t>Setup of Primary and Backup CR-LSPs</a:t>
            </a:r>
          </a:p>
        </p:txBody>
      </p:sp>
    </p:spTree>
    <p:extLst>
      <p:ext uri="{BB962C8B-B14F-4D97-AF65-F5344CB8AC3E}">
        <p14:creationId xmlns:p14="http://schemas.microsoft.com/office/powerpoint/2010/main" val="26680235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r>
              <a:rPr lang="en-US" smtClean="0"/>
              <a:t>Overview of MPLS TE</a:t>
            </a:r>
            <a:endParaRPr lang="en-US" dirty="0"/>
          </a:p>
        </p:txBody>
      </p:sp>
      <p:sp>
        <p:nvSpPr>
          <p:cNvPr id="28676" name="Rectangle 3"/>
          <p:cNvSpPr>
            <a:spLocks noGrp="1" noChangeArrowheads="1"/>
          </p:cNvSpPr>
          <p:nvPr>
            <p:ph type="body" sz="quarter" idx="10"/>
          </p:nvPr>
        </p:nvSpPr>
        <p:spPr/>
        <p:txBody>
          <a:bodyPr/>
          <a:lstStyle/>
          <a:p>
            <a:r>
              <a:rPr lang="en-US" sz="1800" smtClean="0"/>
              <a:t>RFC 2702 (Requirements for Traffic Engineering Over MPLS), published in September 1999, elaborates on the necessary conditions for implementing MPLS TE, laying a solid foundation for the development and application of MPLS TE.</a:t>
            </a:r>
            <a:endParaRPr lang="en-US" altLang="zh-CN" sz="1800" smtClean="0">
              <a:sym typeface="Huawei Sans" panose="020C0503030203020204" pitchFamily="34" charset="0"/>
            </a:endParaRPr>
          </a:p>
          <a:p>
            <a:r>
              <a:rPr lang="en-US" altLang="zh-CN" sz="1800" smtClean="0"/>
              <a:t>MPLS TE can effectively schedule, allocate, and utilize existing network resources and provide bandwidth and QoS guarantee for network traffic without needing to upgrade hardware, thereby minimizing costs. Because MPLS TE is implemented based on MPLS, it is therefore easy to deploy and maintain MPLS TE on existing networks.</a:t>
            </a:r>
          </a:p>
          <a:p>
            <a:r>
              <a:rPr lang="en-US" altLang="zh-CN" sz="1800" smtClean="0"/>
              <a:t>MPLS TE is a perfect combination of MPLS and TE and provides E2E service guarantee for core and backbone networks of large network service providers.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396224478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r>
              <a:rPr lang="en-US" smtClean="0"/>
              <a:t>Traffic Switchback After the Fault Is Rectified</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1800" smtClean="0"/>
              <a:t>After TE FRR (including auto FRR) switching is complete, the ingress of the primary CR-LSP attempts to reestablish the primary CR-LSP using the make-before-break mechanism. Service traffic and RSVP messages then switch from the bypass CR-LSP back to the successfully reestablished primary CR-LSP. The reestablished CR-LSP is called a modified CR-LSP.</a:t>
            </a:r>
            <a:endParaRPr lang="en-US" sz="1800" dirty="0"/>
          </a:p>
        </p:txBody>
      </p:sp>
      <p:pic>
        <p:nvPicPr>
          <p:cNvPr id="65"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429927" y="3607588"/>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43771" y="3607588"/>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120336" y="5129055"/>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428148" y="512905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735960" y="5129055"/>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43772" y="5129057"/>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51584" y="5129057"/>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2" name="直接连接符 71"/>
          <p:cNvCxnSpPr>
            <a:stCxn id="70" idx="0"/>
            <a:endCxn id="66" idx="2"/>
          </p:cNvCxnSpPr>
          <p:nvPr/>
        </p:nvCxnSpPr>
        <p:spPr bwMode="auto">
          <a:xfrm flipH="1" flipV="1">
            <a:off x="4313771" y="4050388"/>
            <a:ext cx="1" cy="107866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3" name="直接连接符 72"/>
          <p:cNvCxnSpPr>
            <a:stCxn id="71" idx="3"/>
            <a:endCxn id="70" idx="1"/>
          </p:cNvCxnSpPr>
          <p:nvPr/>
        </p:nvCxnSpPr>
        <p:spPr bwMode="auto">
          <a:xfrm>
            <a:off x="2891584" y="5350457"/>
            <a:ext cx="115218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4" name="直接连接符 73"/>
          <p:cNvCxnSpPr>
            <a:stCxn id="65" idx="1"/>
            <a:endCxn id="66" idx="3"/>
          </p:cNvCxnSpPr>
          <p:nvPr/>
        </p:nvCxnSpPr>
        <p:spPr bwMode="auto">
          <a:xfrm flipH="1">
            <a:off x="4583771" y="3828988"/>
            <a:ext cx="284615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5" name="直接连接符 74"/>
          <p:cNvCxnSpPr>
            <a:stCxn id="70" idx="3"/>
            <a:endCxn id="69" idx="1"/>
          </p:cNvCxnSpPr>
          <p:nvPr/>
        </p:nvCxnSpPr>
        <p:spPr bwMode="auto">
          <a:xfrm flipV="1">
            <a:off x="4583772" y="5350455"/>
            <a:ext cx="1152188" cy="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6" name="直接连接符 75"/>
          <p:cNvCxnSpPr>
            <a:stCxn id="69" idx="3"/>
            <a:endCxn id="68" idx="1"/>
          </p:cNvCxnSpPr>
          <p:nvPr/>
        </p:nvCxnSpPr>
        <p:spPr bwMode="auto">
          <a:xfrm>
            <a:off x="6275960" y="5350455"/>
            <a:ext cx="1152188" cy="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7" name="直接连接符 76"/>
          <p:cNvCxnSpPr>
            <a:stCxn id="65" idx="2"/>
            <a:endCxn id="68" idx="0"/>
          </p:cNvCxnSpPr>
          <p:nvPr/>
        </p:nvCxnSpPr>
        <p:spPr bwMode="auto">
          <a:xfrm flipH="1">
            <a:off x="7698148" y="4050388"/>
            <a:ext cx="1779" cy="107866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8" name="直接连接符 77"/>
          <p:cNvCxnSpPr>
            <a:stCxn id="68" idx="3"/>
            <a:endCxn id="67" idx="1"/>
          </p:cNvCxnSpPr>
          <p:nvPr/>
        </p:nvCxnSpPr>
        <p:spPr bwMode="auto">
          <a:xfrm flipV="1">
            <a:off x="7968148" y="5350455"/>
            <a:ext cx="1152188" cy="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9" name="直接连接符 78"/>
          <p:cNvCxnSpPr/>
          <p:nvPr/>
        </p:nvCxnSpPr>
        <p:spPr bwMode="auto">
          <a:xfrm flipV="1">
            <a:off x="4227229" y="3664300"/>
            <a:ext cx="1" cy="1370212"/>
          </a:xfrm>
          <a:prstGeom prst="line">
            <a:avLst/>
          </a:prstGeom>
          <a:solidFill>
            <a:schemeClr val="accent1"/>
          </a:solidFill>
          <a:ln w="38100" cap="flat" cmpd="sng" algn="ctr">
            <a:solidFill>
              <a:srgbClr val="FFC000"/>
            </a:solidFill>
            <a:prstDash val="sysDash"/>
            <a:round/>
            <a:headEnd type="none" w="med" len="med"/>
            <a:tailEnd type="none" w="med" len="med"/>
          </a:ln>
          <a:effectLst/>
        </p:spPr>
      </p:cxnSp>
      <p:cxnSp>
        <p:nvCxnSpPr>
          <p:cNvPr id="80" name="直接连接符 79"/>
          <p:cNvCxnSpPr/>
          <p:nvPr/>
        </p:nvCxnSpPr>
        <p:spPr bwMode="auto">
          <a:xfrm>
            <a:off x="4227229" y="3711224"/>
            <a:ext cx="3564000" cy="210"/>
          </a:xfrm>
          <a:prstGeom prst="line">
            <a:avLst/>
          </a:prstGeom>
          <a:solidFill>
            <a:schemeClr val="accent1"/>
          </a:solidFill>
          <a:ln w="38100" cap="flat" cmpd="sng" algn="ctr">
            <a:solidFill>
              <a:srgbClr val="FFC000"/>
            </a:solidFill>
            <a:prstDash val="sysDash"/>
            <a:round/>
            <a:headEnd type="none" w="med" len="med"/>
            <a:tailEnd type="none" w="med" len="med"/>
          </a:ln>
          <a:effectLst/>
        </p:spPr>
      </p:cxnSp>
      <p:cxnSp>
        <p:nvCxnSpPr>
          <p:cNvPr id="81" name="直接连接符 80"/>
          <p:cNvCxnSpPr/>
          <p:nvPr/>
        </p:nvCxnSpPr>
        <p:spPr bwMode="auto">
          <a:xfrm>
            <a:off x="7803998" y="3701797"/>
            <a:ext cx="15107" cy="1370423"/>
          </a:xfrm>
          <a:prstGeom prst="line">
            <a:avLst/>
          </a:prstGeom>
          <a:solidFill>
            <a:schemeClr val="accent1"/>
          </a:solidFill>
          <a:ln w="38100" cap="flat" cmpd="sng" algn="ctr">
            <a:solidFill>
              <a:srgbClr val="FFC000"/>
            </a:solidFill>
            <a:prstDash val="sysDash"/>
            <a:round/>
            <a:headEnd type="none" w="med" len="med"/>
            <a:tailEnd type="triangle" w="med" len="lg"/>
          </a:ln>
          <a:effectLst/>
        </p:spPr>
      </p:cxnSp>
      <p:sp>
        <p:nvSpPr>
          <p:cNvPr id="82" name="圆角矩形标注 81"/>
          <p:cNvSpPr/>
          <p:nvPr/>
        </p:nvSpPr>
        <p:spPr>
          <a:xfrm>
            <a:off x="2423592" y="4438909"/>
            <a:ext cx="1580679" cy="340519"/>
          </a:xfrm>
          <a:prstGeom prst="wedgeRoundRectCallout">
            <a:avLst>
              <a:gd name="adj1" fmla="val 21072"/>
              <a:gd name="adj2" fmla="val 380295"/>
              <a:gd name="adj3" fmla="val 16667"/>
            </a:avLst>
          </a:prstGeom>
          <a:ln>
            <a:solidFill>
              <a:srgbClr val="00ADEE"/>
            </a:solidFill>
          </a:ln>
        </p:spPr>
        <p:txBody>
          <a:bodyPr wrap="square" rtlCol="0" anchor="ctr">
            <a:spAutoFit/>
          </a:bodyPr>
          <a:lstStyle/>
          <a:p>
            <a:pPr algn="ctr"/>
            <a:r>
              <a:rPr sz="1400">
                <a:solidFill>
                  <a:prstClr val="black"/>
                </a:solidFill>
                <a:latin typeface="Huawei Sans" panose="020C0503030203020204" pitchFamily="34" charset="0"/>
              </a:rPr>
              <a:t>Modified CR-LSP</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3" name="圆角矩形标注 82"/>
          <p:cNvSpPr/>
          <p:nvPr/>
        </p:nvSpPr>
        <p:spPr>
          <a:xfrm>
            <a:off x="6116069" y="2916024"/>
            <a:ext cx="1471969" cy="340519"/>
          </a:xfrm>
          <a:prstGeom prst="wedgeRoundRectCallout">
            <a:avLst>
              <a:gd name="adj1" fmla="val -33053"/>
              <a:gd name="adj2" fmla="val 138367"/>
              <a:gd name="adj3" fmla="val 16667"/>
            </a:avLst>
          </a:prstGeom>
          <a:ln>
            <a:solidFill>
              <a:srgbClr val="00ADEE"/>
            </a:solidFill>
          </a:ln>
        </p:spPr>
        <p:txBody>
          <a:bodyPr wrap="square" rtlCol="0" anchor="ctr">
            <a:spAutoFit/>
          </a:bodyPr>
          <a:lstStyle/>
          <a:p>
            <a:pPr algn="ctr"/>
            <a:r>
              <a:rPr sz="1400">
                <a:solidFill>
                  <a:prstClr val="black"/>
                </a:solidFill>
                <a:latin typeface="Huawei Sans" panose="020C0503030203020204" pitchFamily="34" charset="0"/>
              </a:rPr>
              <a:t>Bypass CR-LSP</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84" name="直接连接符 83"/>
          <p:cNvCxnSpPr/>
          <p:nvPr/>
        </p:nvCxnSpPr>
        <p:spPr bwMode="auto">
          <a:xfrm flipV="1">
            <a:off x="2855640" y="6003543"/>
            <a:ext cx="6836348" cy="3639"/>
          </a:xfrm>
          <a:prstGeom prst="line">
            <a:avLst/>
          </a:prstGeom>
          <a:solidFill>
            <a:schemeClr val="accent1"/>
          </a:solidFill>
          <a:ln w="38100" cap="flat" cmpd="sng" algn="ctr">
            <a:solidFill>
              <a:srgbClr val="00ADEE"/>
            </a:solidFill>
            <a:prstDash val="solid"/>
            <a:round/>
            <a:headEnd type="none" w="med" len="med"/>
            <a:tailEnd type="triangle" w="med" len="lg"/>
          </a:ln>
          <a:effectLst/>
        </p:spPr>
      </p:cxnSp>
      <p:sp>
        <p:nvSpPr>
          <p:cNvPr id="87" name="文本框 86"/>
          <p:cNvSpPr txBox="1"/>
          <p:nvPr/>
        </p:nvSpPr>
        <p:spPr bwMode="auto">
          <a:xfrm>
            <a:off x="7195316" y="4847027"/>
            <a:ext cx="7032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MP</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8" name="文本框 87"/>
          <p:cNvSpPr txBox="1"/>
          <p:nvPr/>
        </p:nvSpPr>
        <p:spPr bwMode="auto">
          <a:xfrm>
            <a:off x="4410387" y="4847026"/>
            <a:ext cx="7032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PLR</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6" name="燕尾形 26">
            <a:extLst>
              <a:ext uri="{FF2B5EF4-FFF2-40B4-BE49-F238E27FC236}">
                <a16:creationId xmlns="" xmlns:a16="http://schemas.microsoft.com/office/drawing/2014/main" id="{FE727D3D-EF9D-4194-989B-32C8361FF1AE}"/>
              </a:ext>
            </a:extLst>
          </p:cNvPr>
          <p:cNvSpPr/>
          <p:nvPr/>
        </p:nvSpPr>
        <p:spPr bwMode="auto">
          <a:xfrm>
            <a:off x="7242260" y="84500"/>
            <a:ext cx="1670962"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Bypass CR-LSP Binding</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7" name="燕尾形 27">
            <a:extLst>
              <a:ext uri="{FF2B5EF4-FFF2-40B4-BE49-F238E27FC236}">
                <a16:creationId xmlns="" xmlns:a16="http://schemas.microsoft.com/office/drawing/2014/main" id="{2378338E-6847-4C34-9971-A3A36F713563}"/>
              </a:ext>
            </a:extLst>
          </p:cNvPr>
          <p:cNvSpPr/>
          <p:nvPr/>
        </p:nvSpPr>
        <p:spPr bwMode="auto">
          <a:xfrm>
            <a:off x="8850700" y="84500"/>
            <a:ext cx="133789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Fault Detection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8" name="燕尾形 27">
            <a:extLst>
              <a:ext uri="{FF2B5EF4-FFF2-40B4-BE49-F238E27FC236}">
                <a16:creationId xmlns="" xmlns:a16="http://schemas.microsoft.com/office/drawing/2014/main" id="{2378338E-6847-4C34-9971-A3A36F713563}"/>
              </a:ext>
            </a:extLst>
          </p:cNvPr>
          <p:cNvSpPr/>
          <p:nvPr/>
        </p:nvSpPr>
        <p:spPr bwMode="auto">
          <a:xfrm>
            <a:off x="10126070" y="84500"/>
            <a:ext cx="828000"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dirty="0">
                <a:solidFill>
                  <a:prstClr val="black"/>
                </a:solidFill>
                <a:latin typeface="Huawei Sans" panose="020C0503030203020204" pitchFamily="34" charset="0"/>
              </a:rPr>
              <a:t>Switchover</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9" name="燕尾形 27">
            <a:extLst>
              <a:ext uri="{FF2B5EF4-FFF2-40B4-BE49-F238E27FC236}">
                <a16:creationId xmlns="" xmlns:a16="http://schemas.microsoft.com/office/drawing/2014/main" id="{2378338E-6847-4C34-9971-A3A36F713563}"/>
              </a:ext>
            </a:extLst>
          </p:cNvPr>
          <p:cNvSpPr/>
          <p:nvPr/>
        </p:nvSpPr>
        <p:spPr bwMode="auto">
          <a:xfrm>
            <a:off x="10856472" y="84500"/>
            <a:ext cx="891028"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sz="1200" b="1" dirty="0">
                <a:solidFill>
                  <a:srgbClr val="FFFFFF"/>
                </a:solidFill>
                <a:latin typeface="Huawei Sans" panose="020C0503030203020204" pitchFamily="34" charset="0"/>
              </a:rPr>
              <a:t>Switchback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0" name="五边形 39"/>
          <p:cNvSpPr/>
          <p:nvPr/>
        </p:nvSpPr>
        <p:spPr>
          <a:xfrm>
            <a:off x="5226601" y="84500"/>
            <a:ext cx="2078181"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solidFill>
                  <a:prstClr val="black"/>
                </a:solidFill>
                <a:latin typeface="Huawei Sans" panose="020C0503030203020204" pitchFamily="34" charset="0"/>
              </a:rPr>
              <a:t>Setup of Primary and Backup CR-LSPs</a:t>
            </a:r>
          </a:p>
        </p:txBody>
      </p:sp>
    </p:spTree>
    <p:extLst>
      <p:ext uri="{BB962C8B-B14F-4D97-AF65-F5344CB8AC3E}">
        <p14:creationId xmlns:p14="http://schemas.microsoft.com/office/powerpoint/2010/main" val="43752022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r>
              <a:rPr lang="en-US" dirty="0" smtClean="0"/>
              <a:t>Joint Use of Path Protection and FRR (1)</a:t>
            </a:r>
            <a:endParaRPr lang="en-US" altLang="zh-CN" dirty="0">
              <a:sym typeface="Huawei Sans" panose="020C0503030203020204" pitchFamily="34" charset="0"/>
            </a:endParaRPr>
          </a:p>
        </p:txBody>
      </p:sp>
      <p:sp>
        <p:nvSpPr>
          <p:cNvPr id="36868" name="Rectangle 3"/>
          <p:cNvSpPr>
            <a:spLocks noGrp="1" noChangeArrowheads="1"/>
          </p:cNvSpPr>
          <p:nvPr>
            <p:ph type="body" sz="quarter" idx="10"/>
          </p:nvPr>
        </p:nvSpPr>
        <p:spPr/>
        <p:txBody>
          <a:bodyPr/>
          <a:lstStyle/>
          <a:p>
            <a:r>
              <a:rPr lang="en-US" sz="1800" smtClean="0"/>
              <a:t>When hot standby and TE FRR are used together, the PLR location varies according to the fault location. Accordingly, the switching sequences of CR-LSP hot standby and TE FRR are different.</a:t>
            </a:r>
          </a:p>
          <a:p>
            <a:pPr lvl="1"/>
            <a:r>
              <a:rPr lang="en-US" sz="1600" smtClean="0"/>
              <a:t>If the PLR is the ingress of the primary CR-LSP, it can fast detect the fault and immediately switch traffic to the hot-standby CR-LSP instead of entering the TE FRR process.</a:t>
            </a:r>
          </a:p>
          <a:p>
            <a:pPr lvl="1"/>
            <a:r>
              <a:rPr lang="en-US" sz="1600" smtClean="0"/>
              <a:t>If the PLR is a transit node along the primary CR-LSP, the ingress of the primary CR-LSP may fail to detect the fault in time. To ensure uninterrupted traffic forwarding, the PLR switches traffic to the TE FRR bypass tunnel before transmitting the fault information to the ingress of the primary CR-LSP through RSVP signaling, triggering the ingress to switch traffic to the hot-standby CR-LSP.</a:t>
            </a:r>
            <a:endParaRPr lang="en-US" sz="1600" dirty="0"/>
          </a:p>
        </p:txBody>
      </p:sp>
    </p:spTree>
    <p:extLst>
      <p:ext uri="{BB962C8B-B14F-4D97-AF65-F5344CB8AC3E}">
        <p14:creationId xmlns:p14="http://schemas.microsoft.com/office/powerpoint/2010/main" val="300377763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r>
              <a:rPr lang="en-US" smtClean="0"/>
              <a:t>Joint Use of Path Protection and FRR (2)</a:t>
            </a:r>
            <a:endParaRPr lang="en-US" altLang="zh-CN" dirty="0">
              <a:sym typeface="Huawei Sans" panose="020C0503030203020204" pitchFamily="34" charset="0"/>
            </a:endParaRPr>
          </a:p>
        </p:txBody>
      </p:sp>
      <p:sp>
        <p:nvSpPr>
          <p:cNvPr id="36868" name="Rectangle 3"/>
          <p:cNvSpPr>
            <a:spLocks noGrp="1" noChangeArrowheads="1"/>
          </p:cNvSpPr>
          <p:nvPr>
            <p:ph type="body" sz="quarter" idx="10"/>
          </p:nvPr>
        </p:nvSpPr>
        <p:spPr/>
        <p:txBody>
          <a:bodyPr/>
          <a:lstStyle/>
          <a:p>
            <a:r>
              <a:rPr lang="en-US" sz="1800" smtClean="0"/>
              <a:t>If ordinary backup and TE FRR are used together:</a:t>
            </a:r>
            <a:endParaRPr lang="en-US" altLang="zh-CN" sz="1800" smtClean="0">
              <a:sym typeface="Huawei Sans" panose="020C0503030203020204" pitchFamily="34" charset="0"/>
            </a:endParaRPr>
          </a:p>
          <a:p>
            <a:pPr lvl="1"/>
            <a:r>
              <a:rPr lang="en-US" sz="1600" smtClean="0"/>
              <a:t>If ordinary backup is not associated with TE FRR: If a protected link or node fails, a PLR switches traffic to a bypass CR-LSP. Only after both the primary and bypass CR-LSPs fail, the ingress of the primary CR-LSP attempts to establish an ordinary backup CR-LSP and switches traffic to this CR-LSP.</a:t>
            </a:r>
            <a:endParaRPr lang="en-US" altLang="zh-CN" sz="1600" smtClean="0">
              <a:sym typeface="Huawei Sans" panose="020C0503030203020204" pitchFamily="34" charset="0"/>
            </a:endParaRPr>
          </a:p>
          <a:p>
            <a:pPr lvl="1"/>
            <a:r>
              <a:rPr lang="en-US" sz="1600" smtClean="0"/>
              <a:t>If ordinary backup is associated with TE FRR: If a protected link or node fails, a PLR switches traffic to a bypass CR-LSP first. If the PLR is the ingress of the primary CR-LSP, the PLR attempts to set up an ordinary backup CR-LSP. After the ordinary backup CR-LSP is set up, the PLR switches traffic to this CR-LSP. If the PLR is a transit node on the primary CR-LSP, the PLR uses RSVP signaling to send fault information to the ingress of the primary CR-LSP, triggering the ingress to attempt to set up an ordinary backup CR-LSP. If the ordinary backup CR-LSP is set up successfully, the ingress switches traffic to this CR-LSP.</a:t>
            </a:r>
            <a:endParaRPr lang="en-US" sz="1600" dirty="0"/>
          </a:p>
        </p:txBody>
      </p:sp>
    </p:spTree>
    <p:extLst>
      <p:ext uri="{BB962C8B-B14F-4D97-AF65-F5344CB8AC3E}">
        <p14:creationId xmlns:p14="http://schemas.microsoft.com/office/powerpoint/2010/main" val="410450540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SRLG</a:t>
            </a:r>
            <a:endParaRPr lang="en-US" altLang="zh-CN" dirty="0"/>
          </a:p>
        </p:txBody>
      </p:sp>
      <p:sp>
        <p:nvSpPr>
          <p:cNvPr id="3" name="文本占位符 2"/>
          <p:cNvSpPr>
            <a:spLocks noGrp="1"/>
          </p:cNvSpPr>
          <p:nvPr>
            <p:ph type="body" sz="quarter" idx="10"/>
          </p:nvPr>
        </p:nvSpPr>
        <p:spPr/>
        <p:txBody>
          <a:bodyPr/>
          <a:lstStyle/>
          <a:p>
            <a:r>
              <a:rPr lang="en-US" sz="1200" dirty="0" smtClean="0"/>
              <a:t>Shared risk link group (SRLG) is a constraint used for hot-standby tunnel path computation in CR-LSP hot standby and TE FRR scenarios. This constraint can prevent the primary and hot-standby paths of a tunnel from traveling on links with the same risk level, further enhancing TE tunnel reliability.</a:t>
            </a:r>
            <a:endParaRPr lang="en-US" altLang="zh-CN" sz="1200" dirty="0" smtClean="0"/>
          </a:p>
          <a:p>
            <a:r>
              <a:rPr lang="en-US" sz="1200" dirty="0" smtClean="0"/>
              <a:t>As shown in the logical topology, the primary CR-LSP is established over the path PE1 → P1 → P2 → PE2. The link between P1 and P2 is protected by an FRR bypass tunnel established over the path P1 → P3 → P2.</a:t>
            </a:r>
            <a:endParaRPr lang="en-US" altLang="zh-CN" sz="1200" dirty="0" smtClean="0"/>
          </a:p>
          <a:p>
            <a:r>
              <a:rPr lang="en-US" sz="1200" dirty="0" smtClean="0"/>
              <a:t>In actual networking, the core nodes (P1, P2, and P3) of the backbone network are connected through devices of the transport network. In network deployment, the core nodes may often share the links of the transport network. In this case, if the shared link fails, both the primary and FRR bypass tunnels are affected, causing FRR protection to fail. An SRLG can be configured to prevent the FRR bypass tunnel from sharing a link with the primary tunnel, ensuring that FRR or CR-LSP hot standby properly protects the primary CR-LSP. </a:t>
            </a:r>
            <a:endParaRPr lang="en-US" sz="1200" dirty="0"/>
          </a:p>
        </p:txBody>
      </p:sp>
      <p:pic>
        <p:nvPicPr>
          <p:cNvPr id="4"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41443" y="4560090"/>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42229" y="4560090"/>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02229" y="4559652"/>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144587" y="4560090"/>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922229" y="5557618"/>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直接连接符 9"/>
          <p:cNvCxnSpPr>
            <a:stCxn id="6" idx="1"/>
            <a:endCxn id="4" idx="3"/>
          </p:cNvCxnSpPr>
          <p:nvPr/>
        </p:nvCxnSpPr>
        <p:spPr bwMode="auto">
          <a:xfrm flipH="1">
            <a:off x="1281443" y="4781490"/>
            <a:ext cx="56078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连接符 21"/>
          <p:cNvCxnSpPr>
            <a:stCxn id="8" idx="1"/>
            <a:endCxn id="7" idx="3"/>
          </p:cNvCxnSpPr>
          <p:nvPr/>
        </p:nvCxnSpPr>
        <p:spPr bwMode="auto">
          <a:xfrm flipH="1" flipV="1">
            <a:off x="4542229" y="4781052"/>
            <a:ext cx="602358" cy="438"/>
          </a:xfrm>
          <a:prstGeom prst="line">
            <a:avLst/>
          </a:prstGeom>
          <a:solidFill>
            <a:schemeClr val="accent1"/>
          </a:solidFill>
          <a:ln w="25400" cap="flat" cmpd="sng" algn="ctr">
            <a:solidFill>
              <a:schemeClr val="tx1"/>
            </a:solidFill>
            <a:prstDash val="solid"/>
            <a:round/>
            <a:headEnd type="none" w="med" len="med"/>
            <a:tailEnd type="none" w="med" len="med"/>
          </a:ln>
          <a:effectLst/>
        </p:spPr>
      </p:cxnSp>
      <p:grpSp>
        <p:nvGrpSpPr>
          <p:cNvPr id="25" name="Group 81"/>
          <p:cNvGrpSpPr>
            <a:grpSpLocks/>
          </p:cNvGrpSpPr>
          <p:nvPr/>
        </p:nvGrpSpPr>
        <p:grpSpPr bwMode="auto">
          <a:xfrm>
            <a:off x="8716837" y="4517808"/>
            <a:ext cx="540000" cy="442800"/>
            <a:chOff x="1516" y="1401"/>
            <a:chExt cx="631" cy="709"/>
          </a:xfrm>
        </p:grpSpPr>
        <p:sp>
          <p:nvSpPr>
            <p:cNvPr id="26" name="AutoShape 80"/>
            <p:cNvSpPr>
              <a:spLocks noChangeAspect="1" noChangeArrowheads="1" noTextEdit="1"/>
            </p:cNvSpPr>
            <p:nvPr/>
          </p:nvSpPr>
          <p:spPr bwMode="auto">
            <a:xfrm>
              <a:off x="1516" y="1401"/>
              <a:ext cx="631" cy="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27" name="Freeform 82"/>
            <p:cNvSpPr>
              <a:spLocks/>
            </p:cNvSpPr>
            <p:nvPr/>
          </p:nvSpPr>
          <p:spPr bwMode="auto">
            <a:xfrm>
              <a:off x="1516" y="1401"/>
              <a:ext cx="631" cy="707"/>
            </a:xfrm>
            <a:custGeom>
              <a:avLst/>
              <a:gdLst>
                <a:gd name="T0" fmla="*/ 29 w 264"/>
                <a:gd name="T1" fmla="*/ 296 h 296"/>
                <a:gd name="T2" fmla="*/ 236 w 264"/>
                <a:gd name="T3" fmla="*/ 296 h 296"/>
                <a:gd name="T4" fmla="*/ 264 w 264"/>
                <a:gd name="T5" fmla="*/ 268 h 296"/>
                <a:gd name="T6" fmla="*/ 264 w 264"/>
                <a:gd name="T7" fmla="*/ 29 h 296"/>
                <a:gd name="T8" fmla="*/ 236 w 264"/>
                <a:gd name="T9" fmla="*/ 0 h 296"/>
                <a:gd name="T10" fmla="*/ 29 w 264"/>
                <a:gd name="T11" fmla="*/ 0 h 296"/>
                <a:gd name="T12" fmla="*/ 0 w 264"/>
                <a:gd name="T13" fmla="*/ 29 h 296"/>
                <a:gd name="T14" fmla="*/ 0 w 264"/>
                <a:gd name="T15" fmla="*/ 268 h 296"/>
                <a:gd name="T16" fmla="*/ 29 w 264"/>
                <a:gd name="T17"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296">
                  <a:moveTo>
                    <a:pt x="29" y="296"/>
                  </a:moveTo>
                  <a:cubicBezTo>
                    <a:pt x="236" y="296"/>
                    <a:pt x="236" y="296"/>
                    <a:pt x="236" y="296"/>
                  </a:cubicBezTo>
                  <a:cubicBezTo>
                    <a:pt x="252" y="296"/>
                    <a:pt x="264" y="284"/>
                    <a:pt x="264" y="268"/>
                  </a:cubicBezTo>
                  <a:cubicBezTo>
                    <a:pt x="264" y="29"/>
                    <a:pt x="264" y="29"/>
                    <a:pt x="264" y="29"/>
                  </a:cubicBezTo>
                  <a:cubicBezTo>
                    <a:pt x="264" y="13"/>
                    <a:pt x="252" y="0"/>
                    <a:pt x="236" y="0"/>
                  </a:cubicBezTo>
                  <a:cubicBezTo>
                    <a:pt x="29" y="0"/>
                    <a:pt x="29" y="0"/>
                    <a:pt x="29" y="0"/>
                  </a:cubicBezTo>
                  <a:cubicBezTo>
                    <a:pt x="13" y="0"/>
                    <a:pt x="0" y="13"/>
                    <a:pt x="0" y="29"/>
                  </a:cubicBezTo>
                  <a:cubicBezTo>
                    <a:pt x="0" y="268"/>
                    <a:pt x="0" y="268"/>
                    <a:pt x="0" y="268"/>
                  </a:cubicBezTo>
                  <a:cubicBezTo>
                    <a:pt x="0" y="284"/>
                    <a:pt x="13" y="296"/>
                    <a:pt x="29" y="296"/>
                  </a:cubicBezTo>
                  <a:close/>
                </a:path>
              </a:pathLst>
            </a:custGeom>
            <a:solidFill>
              <a:srgbClr val="0C63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28" name="Freeform 83"/>
            <p:cNvSpPr>
              <a:spLocks/>
            </p:cNvSpPr>
            <p:nvPr/>
          </p:nvSpPr>
          <p:spPr bwMode="auto">
            <a:xfrm>
              <a:off x="1604" y="1735"/>
              <a:ext cx="48" cy="320"/>
            </a:xfrm>
            <a:custGeom>
              <a:avLst/>
              <a:gdLst>
                <a:gd name="T0" fmla="*/ 48 w 48"/>
                <a:gd name="T1" fmla="*/ 320 h 320"/>
                <a:gd name="T2" fmla="*/ 0 w 48"/>
                <a:gd name="T3" fmla="*/ 284 h 320"/>
                <a:gd name="T4" fmla="*/ 0 w 48"/>
                <a:gd name="T5" fmla="*/ 31 h 320"/>
                <a:gd name="T6" fmla="*/ 48 w 48"/>
                <a:gd name="T7" fmla="*/ 0 h 320"/>
                <a:gd name="T8" fmla="*/ 48 w 48"/>
                <a:gd name="T9" fmla="*/ 320 h 320"/>
              </a:gdLst>
              <a:ahLst/>
              <a:cxnLst>
                <a:cxn ang="0">
                  <a:pos x="T0" y="T1"/>
                </a:cxn>
                <a:cxn ang="0">
                  <a:pos x="T2" y="T3"/>
                </a:cxn>
                <a:cxn ang="0">
                  <a:pos x="T4" y="T5"/>
                </a:cxn>
                <a:cxn ang="0">
                  <a:pos x="T6" y="T7"/>
                </a:cxn>
                <a:cxn ang="0">
                  <a:pos x="T8" y="T9"/>
                </a:cxn>
              </a:cxnLst>
              <a:rect l="0" t="0" r="r" b="b"/>
              <a:pathLst>
                <a:path w="48" h="320">
                  <a:moveTo>
                    <a:pt x="48" y="320"/>
                  </a:moveTo>
                  <a:lnTo>
                    <a:pt x="0" y="284"/>
                  </a:lnTo>
                  <a:lnTo>
                    <a:pt x="0" y="31"/>
                  </a:lnTo>
                  <a:lnTo>
                    <a:pt x="48" y="0"/>
                  </a:lnTo>
                  <a:lnTo>
                    <a:pt x="48" y="3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29" name="Freeform 84"/>
            <p:cNvSpPr>
              <a:spLocks/>
            </p:cNvSpPr>
            <p:nvPr/>
          </p:nvSpPr>
          <p:spPr bwMode="auto">
            <a:xfrm>
              <a:off x="2013" y="1735"/>
              <a:ext cx="48" cy="320"/>
            </a:xfrm>
            <a:custGeom>
              <a:avLst/>
              <a:gdLst>
                <a:gd name="T0" fmla="*/ 0 w 48"/>
                <a:gd name="T1" fmla="*/ 320 h 320"/>
                <a:gd name="T2" fmla="*/ 48 w 48"/>
                <a:gd name="T3" fmla="*/ 284 h 320"/>
                <a:gd name="T4" fmla="*/ 48 w 48"/>
                <a:gd name="T5" fmla="*/ 31 h 320"/>
                <a:gd name="T6" fmla="*/ 0 w 48"/>
                <a:gd name="T7" fmla="*/ 0 h 320"/>
                <a:gd name="T8" fmla="*/ 0 w 48"/>
                <a:gd name="T9" fmla="*/ 320 h 320"/>
              </a:gdLst>
              <a:ahLst/>
              <a:cxnLst>
                <a:cxn ang="0">
                  <a:pos x="T0" y="T1"/>
                </a:cxn>
                <a:cxn ang="0">
                  <a:pos x="T2" y="T3"/>
                </a:cxn>
                <a:cxn ang="0">
                  <a:pos x="T4" y="T5"/>
                </a:cxn>
                <a:cxn ang="0">
                  <a:pos x="T6" y="T7"/>
                </a:cxn>
                <a:cxn ang="0">
                  <a:pos x="T8" y="T9"/>
                </a:cxn>
              </a:cxnLst>
              <a:rect l="0" t="0" r="r" b="b"/>
              <a:pathLst>
                <a:path w="48" h="320">
                  <a:moveTo>
                    <a:pt x="0" y="320"/>
                  </a:moveTo>
                  <a:lnTo>
                    <a:pt x="48" y="284"/>
                  </a:lnTo>
                  <a:lnTo>
                    <a:pt x="48" y="31"/>
                  </a:lnTo>
                  <a:lnTo>
                    <a:pt x="0" y="0"/>
                  </a:lnTo>
                  <a:lnTo>
                    <a:pt x="0" y="3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30" name="Freeform 85"/>
            <p:cNvSpPr>
              <a:spLocks noEditPoints="1"/>
            </p:cNvSpPr>
            <p:nvPr/>
          </p:nvSpPr>
          <p:spPr bwMode="auto">
            <a:xfrm>
              <a:off x="1745" y="1807"/>
              <a:ext cx="170" cy="167"/>
            </a:xfrm>
            <a:custGeom>
              <a:avLst/>
              <a:gdLst>
                <a:gd name="T0" fmla="*/ 35 w 71"/>
                <a:gd name="T1" fmla="*/ 0 h 70"/>
                <a:gd name="T2" fmla="*/ 0 w 71"/>
                <a:gd name="T3" fmla="*/ 35 h 70"/>
                <a:gd name="T4" fmla="*/ 35 w 71"/>
                <a:gd name="T5" fmla="*/ 70 h 70"/>
                <a:gd name="T6" fmla="*/ 71 w 71"/>
                <a:gd name="T7" fmla="*/ 35 h 70"/>
                <a:gd name="T8" fmla="*/ 35 w 71"/>
                <a:gd name="T9" fmla="*/ 0 h 70"/>
                <a:gd name="T10" fmla="*/ 35 w 71"/>
                <a:gd name="T11" fmla="*/ 60 h 70"/>
                <a:gd name="T12" fmla="*/ 11 w 71"/>
                <a:gd name="T13" fmla="*/ 35 h 70"/>
                <a:gd name="T14" fmla="*/ 35 w 71"/>
                <a:gd name="T15" fmla="*/ 10 h 70"/>
                <a:gd name="T16" fmla="*/ 60 w 71"/>
                <a:gd name="T17" fmla="*/ 35 h 70"/>
                <a:gd name="T18" fmla="*/ 35 w 71"/>
                <a:gd name="T19"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70">
                  <a:moveTo>
                    <a:pt x="35" y="0"/>
                  </a:moveTo>
                  <a:cubicBezTo>
                    <a:pt x="16" y="0"/>
                    <a:pt x="0" y="16"/>
                    <a:pt x="0" y="35"/>
                  </a:cubicBezTo>
                  <a:cubicBezTo>
                    <a:pt x="0" y="54"/>
                    <a:pt x="16" y="70"/>
                    <a:pt x="35" y="70"/>
                  </a:cubicBezTo>
                  <a:cubicBezTo>
                    <a:pt x="55" y="70"/>
                    <a:pt x="71" y="54"/>
                    <a:pt x="71" y="35"/>
                  </a:cubicBezTo>
                  <a:cubicBezTo>
                    <a:pt x="71" y="16"/>
                    <a:pt x="55" y="0"/>
                    <a:pt x="35" y="0"/>
                  </a:cubicBezTo>
                  <a:close/>
                  <a:moveTo>
                    <a:pt x="35" y="60"/>
                  </a:moveTo>
                  <a:cubicBezTo>
                    <a:pt x="22" y="60"/>
                    <a:pt x="11" y="49"/>
                    <a:pt x="11" y="35"/>
                  </a:cubicBezTo>
                  <a:cubicBezTo>
                    <a:pt x="11" y="21"/>
                    <a:pt x="22" y="10"/>
                    <a:pt x="35" y="10"/>
                  </a:cubicBezTo>
                  <a:cubicBezTo>
                    <a:pt x="49" y="10"/>
                    <a:pt x="60" y="21"/>
                    <a:pt x="60" y="35"/>
                  </a:cubicBezTo>
                  <a:cubicBezTo>
                    <a:pt x="60" y="49"/>
                    <a:pt x="49" y="60"/>
                    <a:pt x="35"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31" name="Freeform 86"/>
            <p:cNvSpPr>
              <a:spLocks/>
            </p:cNvSpPr>
            <p:nvPr/>
          </p:nvSpPr>
          <p:spPr bwMode="auto">
            <a:xfrm>
              <a:off x="1700" y="1790"/>
              <a:ext cx="98" cy="72"/>
            </a:xfrm>
            <a:custGeom>
              <a:avLst/>
              <a:gdLst>
                <a:gd name="T0" fmla="*/ 77 w 98"/>
                <a:gd name="T1" fmla="*/ 72 h 72"/>
                <a:gd name="T2" fmla="*/ 36 w 98"/>
                <a:gd name="T3" fmla="*/ 34 h 72"/>
                <a:gd name="T4" fmla="*/ 0 w 98"/>
                <a:gd name="T5" fmla="*/ 34 h 72"/>
                <a:gd name="T6" fmla="*/ 0 w 98"/>
                <a:gd name="T7" fmla="*/ 0 h 72"/>
                <a:gd name="T8" fmla="*/ 48 w 98"/>
                <a:gd name="T9" fmla="*/ 0 h 72"/>
                <a:gd name="T10" fmla="*/ 98 w 98"/>
                <a:gd name="T11" fmla="*/ 50 h 72"/>
                <a:gd name="T12" fmla="*/ 77 w 98"/>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98" h="72">
                  <a:moveTo>
                    <a:pt x="77" y="72"/>
                  </a:moveTo>
                  <a:lnTo>
                    <a:pt x="36" y="34"/>
                  </a:lnTo>
                  <a:lnTo>
                    <a:pt x="0" y="34"/>
                  </a:lnTo>
                  <a:lnTo>
                    <a:pt x="0" y="0"/>
                  </a:lnTo>
                  <a:lnTo>
                    <a:pt x="48" y="0"/>
                  </a:lnTo>
                  <a:lnTo>
                    <a:pt x="98" y="50"/>
                  </a:lnTo>
                  <a:lnTo>
                    <a:pt x="77"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32" name="Freeform 87"/>
            <p:cNvSpPr>
              <a:spLocks/>
            </p:cNvSpPr>
            <p:nvPr/>
          </p:nvSpPr>
          <p:spPr bwMode="auto">
            <a:xfrm>
              <a:off x="1667" y="1769"/>
              <a:ext cx="38" cy="79"/>
            </a:xfrm>
            <a:custGeom>
              <a:avLst/>
              <a:gdLst>
                <a:gd name="T0" fmla="*/ 38 w 38"/>
                <a:gd name="T1" fmla="*/ 0 h 79"/>
                <a:gd name="T2" fmla="*/ 38 w 38"/>
                <a:gd name="T3" fmla="*/ 79 h 79"/>
                <a:gd name="T4" fmla="*/ 0 w 38"/>
                <a:gd name="T5" fmla="*/ 38 h 79"/>
                <a:gd name="T6" fmla="*/ 38 w 38"/>
                <a:gd name="T7" fmla="*/ 0 h 79"/>
              </a:gdLst>
              <a:ahLst/>
              <a:cxnLst>
                <a:cxn ang="0">
                  <a:pos x="T0" y="T1"/>
                </a:cxn>
                <a:cxn ang="0">
                  <a:pos x="T2" y="T3"/>
                </a:cxn>
                <a:cxn ang="0">
                  <a:pos x="T4" y="T5"/>
                </a:cxn>
                <a:cxn ang="0">
                  <a:pos x="T6" y="T7"/>
                </a:cxn>
              </a:cxnLst>
              <a:rect l="0" t="0" r="r" b="b"/>
              <a:pathLst>
                <a:path w="38" h="79">
                  <a:moveTo>
                    <a:pt x="38" y="0"/>
                  </a:moveTo>
                  <a:lnTo>
                    <a:pt x="38" y="79"/>
                  </a:lnTo>
                  <a:lnTo>
                    <a:pt x="0" y="3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33" name="Freeform 88"/>
            <p:cNvSpPr>
              <a:spLocks/>
            </p:cNvSpPr>
            <p:nvPr/>
          </p:nvSpPr>
          <p:spPr bwMode="auto">
            <a:xfrm>
              <a:off x="1870" y="1790"/>
              <a:ext cx="95" cy="72"/>
            </a:xfrm>
            <a:custGeom>
              <a:avLst/>
              <a:gdLst>
                <a:gd name="T0" fmla="*/ 21 w 95"/>
                <a:gd name="T1" fmla="*/ 72 h 72"/>
                <a:gd name="T2" fmla="*/ 0 w 95"/>
                <a:gd name="T3" fmla="*/ 50 h 72"/>
                <a:gd name="T4" fmla="*/ 48 w 95"/>
                <a:gd name="T5" fmla="*/ 0 h 72"/>
                <a:gd name="T6" fmla="*/ 95 w 95"/>
                <a:gd name="T7" fmla="*/ 0 h 72"/>
                <a:gd name="T8" fmla="*/ 95 w 95"/>
                <a:gd name="T9" fmla="*/ 34 h 72"/>
                <a:gd name="T10" fmla="*/ 62 w 95"/>
                <a:gd name="T11" fmla="*/ 34 h 72"/>
                <a:gd name="T12" fmla="*/ 21 w 95"/>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95" h="72">
                  <a:moveTo>
                    <a:pt x="21" y="72"/>
                  </a:moveTo>
                  <a:lnTo>
                    <a:pt x="0" y="50"/>
                  </a:lnTo>
                  <a:lnTo>
                    <a:pt x="48" y="0"/>
                  </a:lnTo>
                  <a:lnTo>
                    <a:pt x="95" y="0"/>
                  </a:lnTo>
                  <a:lnTo>
                    <a:pt x="95" y="34"/>
                  </a:lnTo>
                  <a:lnTo>
                    <a:pt x="62" y="34"/>
                  </a:lnTo>
                  <a:lnTo>
                    <a:pt x="21"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34" name="Freeform 89"/>
            <p:cNvSpPr>
              <a:spLocks/>
            </p:cNvSpPr>
            <p:nvPr/>
          </p:nvSpPr>
          <p:spPr bwMode="auto">
            <a:xfrm>
              <a:off x="1961" y="1769"/>
              <a:ext cx="40" cy="79"/>
            </a:xfrm>
            <a:custGeom>
              <a:avLst/>
              <a:gdLst>
                <a:gd name="T0" fmla="*/ 0 w 40"/>
                <a:gd name="T1" fmla="*/ 79 h 79"/>
                <a:gd name="T2" fmla="*/ 0 w 40"/>
                <a:gd name="T3" fmla="*/ 0 h 79"/>
                <a:gd name="T4" fmla="*/ 40 w 40"/>
                <a:gd name="T5" fmla="*/ 38 h 79"/>
                <a:gd name="T6" fmla="*/ 0 w 40"/>
                <a:gd name="T7" fmla="*/ 79 h 79"/>
              </a:gdLst>
              <a:ahLst/>
              <a:cxnLst>
                <a:cxn ang="0">
                  <a:pos x="T0" y="T1"/>
                </a:cxn>
                <a:cxn ang="0">
                  <a:pos x="T2" y="T3"/>
                </a:cxn>
                <a:cxn ang="0">
                  <a:pos x="T4" y="T5"/>
                </a:cxn>
                <a:cxn ang="0">
                  <a:pos x="T6" y="T7"/>
                </a:cxn>
              </a:cxnLst>
              <a:rect l="0" t="0" r="r" b="b"/>
              <a:pathLst>
                <a:path w="40" h="79">
                  <a:moveTo>
                    <a:pt x="0" y="79"/>
                  </a:moveTo>
                  <a:lnTo>
                    <a:pt x="0" y="0"/>
                  </a:lnTo>
                  <a:lnTo>
                    <a:pt x="40" y="38"/>
                  </a:lnTo>
                  <a:lnTo>
                    <a:pt x="0"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35" name="Freeform 90"/>
            <p:cNvSpPr>
              <a:spLocks/>
            </p:cNvSpPr>
            <p:nvPr/>
          </p:nvSpPr>
          <p:spPr bwMode="auto">
            <a:xfrm>
              <a:off x="1700" y="1924"/>
              <a:ext cx="98" cy="72"/>
            </a:xfrm>
            <a:custGeom>
              <a:avLst/>
              <a:gdLst>
                <a:gd name="T0" fmla="*/ 48 w 98"/>
                <a:gd name="T1" fmla="*/ 72 h 72"/>
                <a:gd name="T2" fmla="*/ 0 w 98"/>
                <a:gd name="T3" fmla="*/ 72 h 72"/>
                <a:gd name="T4" fmla="*/ 0 w 98"/>
                <a:gd name="T5" fmla="*/ 38 h 72"/>
                <a:gd name="T6" fmla="*/ 36 w 98"/>
                <a:gd name="T7" fmla="*/ 38 h 72"/>
                <a:gd name="T8" fmla="*/ 77 w 98"/>
                <a:gd name="T9" fmla="*/ 0 h 72"/>
                <a:gd name="T10" fmla="*/ 98 w 98"/>
                <a:gd name="T11" fmla="*/ 21 h 72"/>
                <a:gd name="T12" fmla="*/ 48 w 98"/>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98" h="72">
                  <a:moveTo>
                    <a:pt x="48" y="72"/>
                  </a:moveTo>
                  <a:lnTo>
                    <a:pt x="0" y="72"/>
                  </a:lnTo>
                  <a:lnTo>
                    <a:pt x="0" y="38"/>
                  </a:lnTo>
                  <a:lnTo>
                    <a:pt x="36" y="38"/>
                  </a:lnTo>
                  <a:lnTo>
                    <a:pt x="77" y="0"/>
                  </a:lnTo>
                  <a:lnTo>
                    <a:pt x="98" y="21"/>
                  </a:lnTo>
                  <a:lnTo>
                    <a:pt x="4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36" name="Freeform 91"/>
            <p:cNvSpPr>
              <a:spLocks/>
            </p:cNvSpPr>
            <p:nvPr/>
          </p:nvSpPr>
          <p:spPr bwMode="auto">
            <a:xfrm>
              <a:off x="1667" y="1938"/>
              <a:ext cx="38" cy="79"/>
            </a:xfrm>
            <a:custGeom>
              <a:avLst/>
              <a:gdLst>
                <a:gd name="T0" fmla="*/ 38 w 38"/>
                <a:gd name="T1" fmla="*/ 0 h 79"/>
                <a:gd name="T2" fmla="*/ 38 w 38"/>
                <a:gd name="T3" fmla="*/ 79 h 79"/>
                <a:gd name="T4" fmla="*/ 0 w 38"/>
                <a:gd name="T5" fmla="*/ 41 h 79"/>
                <a:gd name="T6" fmla="*/ 38 w 38"/>
                <a:gd name="T7" fmla="*/ 0 h 79"/>
              </a:gdLst>
              <a:ahLst/>
              <a:cxnLst>
                <a:cxn ang="0">
                  <a:pos x="T0" y="T1"/>
                </a:cxn>
                <a:cxn ang="0">
                  <a:pos x="T2" y="T3"/>
                </a:cxn>
                <a:cxn ang="0">
                  <a:pos x="T4" y="T5"/>
                </a:cxn>
                <a:cxn ang="0">
                  <a:pos x="T6" y="T7"/>
                </a:cxn>
              </a:cxnLst>
              <a:rect l="0" t="0" r="r" b="b"/>
              <a:pathLst>
                <a:path w="38" h="79">
                  <a:moveTo>
                    <a:pt x="38" y="0"/>
                  </a:moveTo>
                  <a:lnTo>
                    <a:pt x="38" y="79"/>
                  </a:lnTo>
                  <a:lnTo>
                    <a:pt x="0" y="41"/>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37" name="Freeform 92"/>
            <p:cNvSpPr>
              <a:spLocks/>
            </p:cNvSpPr>
            <p:nvPr/>
          </p:nvSpPr>
          <p:spPr bwMode="auto">
            <a:xfrm>
              <a:off x="1870" y="1924"/>
              <a:ext cx="95" cy="72"/>
            </a:xfrm>
            <a:custGeom>
              <a:avLst/>
              <a:gdLst>
                <a:gd name="T0" fmla="*/ 95 w 95"/>
                <a:gd name="T1" fmla="*/ 72 h 72"/>
                <a:gd name="T2" fmla="*/ 48 w 95"/>
                <a:gd name="T3" fmla="*/ 72 h 72"/>
                <a:gd name="T4" fmla="*/ 0 w 95"/>
                <a:gd name="T5" fmla="*/ 21 h 72"/>
                <a:gd name="T6" fmla="*/ 21 w 95"/>
                <a:gd name="T7" fmla="*/ 0 h 72"/>
                <a:gd name="T8" fmla="*/ 62 w 95"/>
                <a:gd name="T9" fmla="*/ 38 h 72"/>
                <a:gd name="T10" fmla="*/ 95 w 95"/>
                <a:gd name="T11" fmla="*/ 38 h 72"/>
                <a:gd name="T12" fmla="*/ 95 w 95"/>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95" h="72">
                  <a:moveTo>
                    <a:pt x="95" y="72"/>
                  </a:moveTo>
                  <a:lnTo>
                    <a:pt x="48" y="72"/>
                  </a:lnTo>
                  <a:lnTo>
                    <a:pt x="0" y="21"/>
                  </a:lnTo>
                  <a:lnTo>
                    <a:pt x="21" y="0"/>
                  </a:lnTo>
                  <a:lnTo>
                    <a:pt x="62" y="38"/>
                  </a:lnTo>
                  <a:lnTo>
                    <a:pt x="95" y="38"/>
                  </a:lnTo>
                  <a:lnTo>
                    <a:pt x="95"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38" name="Freeform 93"/>
            <p:cNvSpPr>
              <a:spLocks/>
            </p:cNvSpPr>
            <p:nvPr/>
          </p:nvSpPr>
          <p:spPr bwMode="auto">
            <a:xfrm>
              <a:off x="1961" y="1938"/>
              <a:ext cx="40" cy="79"/>
            </a:xfrm>
            <a:custGeom>
              <a:avLst/>
              <a:gdLst>
                <a:gd name="T0" fmla="*/ 0 w 40"/>
                <a:gd name="T1" fmla="*/ 79 h 79"/>
                <a:gd name="T2" fmla="*/ 0 w 40"/>
                <a:gd name="T3" fmla="*/ 0 h 79"/>
                <a:gd name="T4" fmla="*/ 40 w 40"/>
                <a:gd name="T5" fmla="*/ 41 h 79"/>
                <a:gd name="T6" fmla="*/ 0 w 40"/>
                <a:gd name="T7" fmla="*/ 79 h 79"/>
              </a:gdLst>
              <a:ahLst/>
              <a:cxnLst>
                <a:cxn ang="0">
                  <a:pos x="T0" y="T1"/>
                </a:cxn>
                <a:cxn ang="0">
                  <a:pos x="T2" y="T3"/>
                </a:cxn>
                <a:cxn ang="0">
                  <a:pos x="T4" y="T5"/>
                </a:cxn>
                <a:cxn ang="0">
                  <a:pos x="T6" y="T7"/>
                </a:cxn>
              </a:cxnLst>
              <a:rect l="0" t="0" r="r" b="b"/>
              <a:pathLst>
                <a:path w="40" h="79">
                  <a:moveTo>
                    <a:pt x="0" y="79"/>
                  </a:moveTo>
                  <a:lnTo>
                    <a:pt x="0" y="0"/>
                  </a:lnTo>
                  <a:lnTo>
                    <a:pt x="40" y="41"/>
                  </a:lnTo>
                  <a:lnTo>
                    <a:pt x="0"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39" name="Rectangle 94"/>
            <p:cNvSpPr>
              <a:spLocks noChangeArrowheads="1"/>
            </p:cNvSpPr>
            <p:nvPr/>
          </p:nvSpPr>
          <p:spPr bwMode="auto">
            <a:xfrm>
              <a:off x="1631" y="1468"/>
              <a:ext cx="67" cy="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40" name="Rectangle 95"/>
            <p:cNvSpPr>
              <a:spLocks noChangeArrowheads="1"/>
            </p:cNvSpPr>
            <p:nvPr/>
          </p:nvSpPr>
          <p:spPr bwMode="auto">
            <a:xfrm>
              <a:off x="1968" y="1468"/>
              <a:ext cx="67" cy="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41" name="Rectangle 96"/>
            <p:cNvSpPr>
              <a:spLocks noChangeArrowheads="1"/>
            </p:cNvSpPr>
            <p:nvPr/>
          </p:nvSpPr>
          <p:spPr bwMode="auto">
            <a:xfrm>
              <a:off x="1631" y="1626"/>
              <a:ext cx="67" cy="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42" name="Rectangle 97"/>
            <p:cNvSpPr>
              <a:spLocks noChangeArrowheads="1"/>
            </p:cNvSpPr>
            <p:nvPr/>
          </p:nvSpPr>
          <p:spPr bwMode="auto">
            <a:xfrm>
              <a:off x="1968" y="1626"/>
              <a:ext cx="67" cy="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43" name="Freeform 98"/>
            <p:cNvSpPr>
              <a:spLocks/>
            </p:cNvSpPr>
            <p:nvPr/>
          </p:nvSpPr>
          <p:spPr bwMode="auto">
            <a:xfrm>
              <a:off x="1633" y="1473"/>
              <a:ext cx="402" cy="205"/>
            </a:xfrm>
            <a:custGeom>
              <a:avLst/>
              <a:gdLst>
                <a:gd name="T0" fmla="*/ 390 w 402"/>
                <a:gd name="T1" fmla="*/ 205 h 205"/>
                <a:gd name="T2" fmla="*/ 0 w 402"/>
                <a:gd name="T3" fmla="*/ 21 h 205"/>
                <a:gd name="T4" fmla="*/ 10 w 402"/>
                <a:gd name="T5" fmla="*/ 0 h 205"/>
                <a:gd name="T6" fmla="*/ 402 w 402"/>
                <a:gd name="T7" fmla="*/ 184 h 205"/>
                <a:gd name="T8" fmla="*/ 390 w 402"/>
                <a:gd name="T9" fmla="*/ 205 h 205"/>
              </a:gdLst>
              <a:ahLst/>
              <a:cxnLst>
                <a:cxn ang="0">
                  <a:pos x="T0" y="T1"/>
                </a:cxn>
                <a:cxn ang="0">
                  <a:pos x="T2" y="T3"/>
                </a:cxn>
                <a:cxn ang="0">
                  <a:pos x="T4" y="T5"/>
                </a:cxn>
                <a:cxn ang="0">
                  <a:pos x="T6" y="T7"/>
                </a:cxn>
                <a:cxn ang="0">
                  <a:pos x="T8" y="T9"/>
                </a:cxn>
              </a:cxnLst>
              <a:rect l="0" t="0" r="r" b="b"/>
              <a:pathLst>
                <a:path w="402" h="205">
                  <a:moveTo>
                    <a:pt x="390" y="205"/>
                  </a:moveTo>
                  <a:lnTo>
                    <a:pt x="0" y="21"/>
                  </a:lnTo>
                  <a:lnTo>
                    <a:pt x="10" y="0"/>
                  </a:lnTo>
                  <a:lnTo>
                    <a:pt x="402" y="184"/>
                  </a:lnTo>
                  <a:lnTo>
                    <a:pt x="390" y="2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44" name="Freeform 99"/>
            <p:cNvSpPr>
              <a:spLocks/>
            </p:cNvSpPr>
            <p:nvPr/>
          </p:nvSpPr>
          <p:spPr bwMode="auto">
            <a:xfrm>
              <a:off x="1657" y="1478"/>
              <a:ext cx="363" cy="202"/>
            </a:xfrm>
            <a:custGeom>
              <a:avLst/>
              <a:gdLst>
                <a:gd name="T0" fmla="*/ 10 w 363"/>
                <a:gd name="T1" fmla="*/ 202 h 202"/>
                <a:gd name="T2" fmla="*/ 0 w 363"/>
                <a:gd name="T3" fmla="*/ 183 h 202"/>
                <a:gd name="T4" fmla="*/ 354 w 363"/>
                <a:gd name="T5" fmla="*/ 0 h 202"/>
                <a:gd name="T6" fmla="*/ 363 w 363"/>
                <a:gd name="T7" fmla="*/ 19 h 202"/>
                <a:gd name="T8" fmla="*/ 10 w 363"/>
                <a:gd name="T9" fmla="*/ 202 h 202"/>
              </a:gdLst>
              <a:ahLst/>
              <a:cxnLst>
                <a:cxn ang="0">
                  <a:pos x="T0" y="T1"/>
                </a:cxn>
                <a:cxn ang="0">
                  <a:pos x="T2" y="T3"/>
                </a:cxn>
                <a:cxn ang="0">
                  <a:pos x="T4" y="T5"/>
                </a:cxn>
                <a:cxn ang="0">
                  <a:pos x="T6" y="T7"/>
                </a:cxn>
                <a:cxn ang="0">
                  <a:pos x="T8" y="T9"/>
                </a:cxn>
              </a:cxnLst>
              <a:rect l="0" t="0" r="r" b="b"/>
              <a:pathLst>
                <a:path w="363" h="202">
                  <a:moveTo>
                    <a:pt x="10" y="202"/>
                  </a:moveTo>
                  <a:lnTo>
                    <a:pt x="0" y="183"/>
                  </a:lnTo>
                  <a:lnTo>
                    <a:pt x="354" y="0"/>
                  </a:lnTo>
                  <a:lnTo>
                    <a:pt x="363" y="19"/>
                  </a:lnTo>
                  <a:lnTo>
                    <a:pt x="10"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45" name="Rectangle 100"/>
            <p:cNvSpPr>
              <a:spLocks noChangeArrowheads="1"/>
            </p:cNvSpPr>
            <p:nvPr/>
          </p:nvSpPr>
          <p:spPr bwMode="auto">
            <a:xfrm>
              <a:off x="1635" y="1487"/>
              <a:ext cx="388" cy="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sp>
          <p:nvSpPr>
            <p:cNvPr id="46" name="Rectangle 101"/>
            <p:cNvSpPr>
              <a:spLocks noChangeArrowheads="1"/>
            </p:cNvSpPr>
            <p:nvPr/>
          </p:nvSpPr>
          <p:spPr bwMode="auto">
            <a:xfrm>
              <a:off x="1655" y="1647"/>
              <a:ext cx="380" cy="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ndParaRPr>
            </a:p>
          </p:txBody>
        </p:sp>
      </p:grpSp>
      <p:cxnSp>
        <p:nvCxnSpPr>
          <p:cNvPr id="66" name="直接连接符 65"/>
          <p:cNvCxnSpPr>
            <a:stCxn id="7" idx="1"/>
            <a:endCxn id="6" idx="3"/>
          </p:cNvCxnSpPr>
          <p:nvPr/>
        </p:nvCxnSpPr>
        <p:spPr bwMode="auto">
          <a:xfrm flipH="1">
            <a:off x="2382229" y="4781052"/>
            <a:ext cx="1620000" cy="43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69" name="直接连接符 68"/>
          <p:cNvCxnSpPr>
            <a:stCxn id="9" idx="1"/>
            <a:endCxn id="6" idx="2"/>
          </p:cNvCxnSpPr>
          <p:nvPr/>
        </p:nvCxnSpPr>
        <p:spPr bwMode="auto">
          <a:xfrm flipH="1" flipV="1">
            <a:off x="2112229" y="5002890"/>
            <a:ext cx="810000" cy="77612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2" name="直接连接符 71"/>
          <p:cNvCxnSpPr>
            <a:stCxn id="7" idx="2"/>
            <a:endCxn id="9" idx="3"/>
          </p:cNvCxnSpPr>
          <p:nvPr/>
        </p:nvCxnSpPr>
        <p:spPr bwMode="auto">
          <a:xfrm flipH="1">
            <a:off x="3462229" y="5002452"/>
            <a:ext cx="810000" cy="776566"/>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75"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536051" y="451824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636837" y="451824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796837" y="4517808"/>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939195" y="451824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208"/>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716837" y="5515774"/>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0" name="直接连接符 79"/>
          <p:cNvCxnSpPr>
            <a:stCxn id="76" idx="1"/>
            <a:endCxn id="75" idx="3"/>
          </p:cNvCxnSpPr>
          <p:nvPr/>
        </p:nvCxnSpPr>
        <p:spPr bwMode="auto">
          <a:xfrm flipH="1">
            <a:off x="7076051" y="4739646"/>
            <a:ext cx="560786"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1" name="直接连接符 80"/>
          <p:cNvCxnSpPr>
            <a:stCxn id="78" idx="1"/>
            <a:endCxn id="77" idx="3"/>
          </p:cNvCxnSpPr>
          <p:nvPr/>
        </p:nvCxnSpPr>
        <p:spPr bwMode="auto">
          <a:xfrm flipH="1" flipV="1">
            <a:off x="10336837" y="4739208"/>
            <a:ext cx="602358" cy="43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85" name="直接连接符 84"/>
          <p:cNvCxnSpPr>
            <a:stCxn id="26" idx="1"/>
            <a:endCxn id="76" idx="3"/>
          </p:cNvCxnSpPr>
          <p:nvPr/>
        </p:nvCxnSpPr>
        <p:spPr bwMode="auto">
          <a:xfrm flipH="1">
            <a:off x="8176837" y="4739208"/>
            <a:ext cx="540000" cy="438"/>
          </a:xfrm>
          <a:prstGeom prst="line">
            <a:avLst/>
          </a:prstGeom>
          <a:solidFill>
            <a:schemeClr val="accent1"/>
          </a:solidFill>
          <a:ln w="25400" cap="flat" cmpd="sng" algn="ctr">
            <a:solidFill>
              <a:srgbClr val="FFC000"/>
            </a:solidFill>
            <a:prstDash val="solid"/>
            <a:round/>
            <a:headEnd type="none" w="med" len="med"/>
            <a:tailEnd type="none" w="med" len="med"/>
          </a:ln>
          <a:effectLst/>
        </p:spPr>
      </p:cxnSp>
      <p:cxnSp>
        <p:nvCxnSpPr>
          <p:cNvPr id="90" name="直接连接符 89"/>
          <p:cNvCxnSpPr>
            <a:stCxn id="77" idx="1"/>
            <a:endCxn id="26" idx="3"/>
          </p:cNvCxnSpPr>
          <p:nvPr/>
        </p:nvCxnSpPr>
        <p:spPr bwMode="auto">
          <a:xfrm flipH="1">
            <a:off x="9256837" y="4739208"/>
            <a:ext cx="540000" cy="0"/>
          </a:xfrm>
          <a:prstGeom prst="line">
            <a:avLst/>
          </a:prstGeom>
          <a:solidFill>
            <a:schemeClr val="accent1"/>
          </a:solidFill>
          <a:ln w="25400" cap="flat" cmpd="sng" algn="ctr">
            <a:solidFill>
              <a:srgbClr val="FFC000"/>
            </a:solidFill>
            <a:prstDash val="solid"/>
            <a:round/>
            <a:headEnd type="none" w="med" len="med"/>
            <a:tailEnd type="none" w="med" len="med"/>
          </a:ln>
          <a:effectLst/>
        </p:spPr>
      </p:cxnSp>
      <p:cxnSp>
        <p:nvCxnSpPr>
          <p:cNvPr id="93" name="直接连接符 92"/>
          <p:cNvCxnSpPr/>
          <p:nvPr/>
        </p:nvCxnSpPr>
        <p:spPr bwMode="auto">
          <a:xfrm flipV="1">
            <a:off x="8903707" y="4960608"/>
            <a:ext cx="0" cy="55516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96" name="直接连接符 95"/>
          <p:cNvCxnSpPr/>
          <p:nvPr/>
        </p:nvCxnSpPr>
        <p:spPr bwMode="auto">
          <a:xfrm flipV="1">
            <a:off x="9069967" y="4960608"/>
            <a:ext cx="0" cy="555166"/>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99" name="文本框 98"/>
          <p:cNvSpPr txBox="1"/>
          <p:nvPr/>
        </p:nvSpPr>
        <p:spPr bwMode="auto">
          <a:xfrm>
            <a:off x="762229" y="4972138"/>
            <a:ext cx="518607"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PE1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0" name="文本框 99"/>
          <p:cNvSpPr txBox="1"/>
          <p:nvPr/>
        </p:nvSpPr>
        <p:spPr bwMode="auto">
          <a:xfrm>
            <a:off x="1843991" y="4296400"/>
            <a:ext cx="7032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PLR</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1" name="文本框 100"/>
          <p:cNvSpPr txBox="1"/>
          <p:nvPr/>
        </p:nvSpPr>
        <p:spPr bwMode="auto">
          <a:xfrm>
            <a:off x="4070000" y="4281095"/>
            <a:ext cx="7032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b="1">
                <a:solidFill>
                  <a:prstClr val="black"/>
                </a:solidFill>
                <a:latin typeface="Huawei Sans" panose="020C0503030203020204" pitchFamily="34" charset="0"/>
              </a:rPr>
              <a:t>MP</a:t>
            </a:r>
            <a:endParaRPr lang="zh-CN" altLang="en-US" sz="1600" b="1"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2" name="文本框 101"/>
          <p:cNvSpPr txBox="1"/>
          <p:nvPr/>
        </p:nvSpPr>
        <p:spPr bwMode="auto">
          <a:xfrm>
            <a:off x="1783348" y="4972138"/>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P1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3" name="文本框 102"/>
          <p:cNvSpPr txBox="1"/>
          <p:nvPr/>
        </p:nvSpPr>
        <p:spPr bwMode="auto">
          <a:xfrm>
            <a:off x="4206338" y="4949311"/>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P2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4" name="文本框 103"/>
          <p:cNvSpPr txBox="1"/>
          <p:nvPr/>
        </p:nvSpPr>
        <p:spPr bwMode="auto">
          <a:xfrm>
            <a:off x="5147412" y="4970265"/>
            <a:ext cx="568837"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PE2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05" name="文本框 104"/>
          <p:cNvSpPr txBox="1"/>
          <p:nvPr/>
        </p:nvSpPr>
        <p:spPr bwMode="auto">
          <a:xfrm>
            <a:off x="2986847" y="5958574"/>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P3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106" name="直接箭头连接符 105"/>
          <p:cNvCxnSpPr>
            <a:cxnSpLocks/>
          </p:cNvCxnSpPr>
          <p:nvPr/>
        </p:nvCxnSpPr>
        <p:spPr bwMode="auto">
          <a:xfrm flipV="1">
            <a:off x="852229" y="4221345"/>
            <a:ext cx="468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09" name="直接箭头连接符 108"/>
          <p:cNvCxnSpPr>
            <a:cxnSpLocks/>
          </p:cNvCxnSpPr>
          <p:nvPr/>
        </p:nvCxnSpPr>
        <p:spPr bwMode="auto">
          <a:xfrm rot="-2580000" flipV="1">
            <a:off x="3678843" y="5535464"/>
            <a:ext cx="648000" cy="3581"/>
          </a:xfrm>
          <a:prstGeom prst="straightConnector1">
            <a:avLst/>
          </a:prstGeom>
          <a:ln w="25400">
            <a:solidFill>
              <a:srgbClr val="FFC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10" name="直接箭头连接符 109"/>
          <p:cNvCxnSpPr>
            <a:cxnSpLocks/>
          </p:cNvCxnSpPr>
          <p:nvPr/>
        </p:nvCxnSpPr>
        <p:spPr bwMode="auto">
          <a:xfrm rot="2760000" flipV="1">
            <a:off x="2012426" y="5527796"/>
            <a:ext cx="648000" cy="3581"/>
          </a:xfrm>
          <a:prstGeom prst="straightConnector1">
            <a:avLst/>
          </a:prstGeom>
          <a:ln w="25400">
            <a:solidFill>
              <a:srgbClr val="FFC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11" name="矩形 110"/>
          <p:cNvSpPr/>
          <p:nvPr/>
        </p:nvSpPr>
        <p:spPr>
          <a:xfrm>
            <a:off x="2468580" y="3861668"/>
            <a:ext cx="1452642" cy="307777"/>
          </a:xfrm>
          <a:prstGeom prst="rect">
            <a:avLst/>
          </a:prstGeom>
        </p:spPr>
        <p:txBody>
          <a:bodyPr wrap="none">
            <a:spAutoFit/>
          </a:bodyPr>
          <a:lstStyle/>
          <a:p>
            <a:pPr algn="ctr"/>
            <a:r>
              <a:rPr sz="1400">
                <a:solidFill>
                  <a:prstClr val="black"/>
                </a:solidFill>
                <a:latin typeface="Huawei Sans" panose="020C0503030203020204" pitchFamily="34" charset="0"/>
              </a:rPr>
              <a:t>Primary CR-LSP</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12" name="矩形 111"/>
          <p:cNvSpPr/>
          <p:nvPr/>
        </p:nvSpPr>
        <p:spPr>
          <a:xfrm>
            <a:off x="1021227" y="5469517"/>
            <a:ext cx="1367682" cy="307777"/>
          </a:xfrm>
          <a:prstGeom prst="rect">
            <a:avLst/>
          </a:prstGeom>
        </p:spPr>
        <p:txBody>
          <a:bodyPr wrap="none">
            <a:spAutoFit/>
          </a:bodyPr>
          <a:lstStyle/>
          <a:p>
            <a:pPr algn="ctr"/>
            <a:r>
              <a:rPr sz="1400">
                <a:solidFill>
                  <a:prstClr val="black"/>
                </a:solidFill>
                <a:latin typeface="Huawei Sans" panose="020C0503030203020204" pitchFamily="34" charset="0"/>
              </a:rPr>
              <a:t>Bypass CR-LSP</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13" name="矩形 112"/>
          <p:cNvSpPr/>
          <p:nvPr/>
        </p:nvSpPr>
        <p:spPr>
          <a:xfrm>
            <a:off x="641856" y="5816733"/>
            <a:ext cx="1537601" cy="307777"/>
          </a:xfrm>
          <a:prstGeom prst="rect">
            <a:avLst/>
          </a:prstGeom>
        </p:spPr>
        <p:txBody>
          <a:bodyPr wrap="none">
            <a:spAutoFit/>
          </a:bodyPr>
          <a:lstStyle/>
          <a:p>
            <a:pPr algn="ctr"/>
            <a:r>
              <a:rPr sz="1400" dirty="0">
                <a:solidFill>
                  <a:prstClr val="black"/>
                </a:solidFill>
                <a:latin typeface="Huawei Sans" panose="020C0503030203020204" pitchFamily="34" charset="0"/>
              </a:rPr>
              <a:t>Logical topology</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114" name="直接连接符 113">
            <a:extLst>
              <a:ext uri="{FF2B5EF4-FFF2-40B4-BE49-F238E27FC236}">
                <a16:creationId xmlns="" xmlns:a16="http://schemas.microsoft.com/office/drawing/2014/main" id="{D9B5E335-298D-435F-A224-B3A46674161A}"/>
              </a:ext>
            </a:extLst>
          </p:cNvPr>
          <p:cNvCxnSpPr>
            <a:cxnSpLocks/>
          </p:cNvCxnSpPr>
          <p:nvPr/>
        </p:nvCxnSpPr>
        <p:spPr>
          <a:xfrm>
            <a:off x="6096000" y="3682332"/>
            <a:ext cx="0" cy="25200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6052338" y="5841155"/>
            <a:ext cx="1611340" cy="307777"/>
          </a:xfrm>
          <a:prstGeom prst="rect">
            <a:avLst/>
          </a:prstGeom>
        </p:spPr>
        <p:txBody>
          <a:bodyPr wrap="none">
            <a:spAutoFit/>
          </a:bodyPr>
          <a:lstStyle/>
          <a:p>
            <a:pPr algn="ctr"/>
            <a:r>
              <a:rPr lang="en-US" sz="1400" dirty="0" smtClean="0">
                <a:solidFill>
                  <a:prstClr val="black"/>
                </a:solidFill>
                <a:latin typeface="Huawei Sans" panose="020C0503030203020204" pitchFamily="34" charset="0"/>
              </a:rPr>
              <a:t>P</a:t>
            </a:r>
            <a:r>
              <a:rPr lang="en-US" altLang="zh-CN" sz="1400" dirty="0" smtClean="0">
                <a:solidFill>
                  <a:prstClr val="black"/>
                </a:solidFill>
                <a:latin typeface="Huawei Sans" panose="020C0503030203020204" pitchFamily="34" charset="0"/>
              </a:rPr>
              <a:t>hysical</a:t>
            </a:r>
            <a:r>
              <a:rPr sz="1400" dirty="0" smtClean="0">
                <a:solidFill>
                  <a:prstClr val="black"/>
                </a:solidFill>
                <a:latin typeface="Huawei Sans" panose="020C0503030203020204" pitchFamily="34" charset="0"/>
              </a:rPr>
              <a:t> </a:t>
            </a:r>
            <a:r>
              <a:rPr sz="1400" dirty="0">
                <a:solidFill>
                  <a:prstClr val="black"/>
                </a:solidFill>
                <a:latin typeface="Huawei Sans" panose="020C0503030203020204" pitchFamily="34" charset="0"/>
              </a:rPr>
              <a:t>topology</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16" name="文本框 115"/>
          <p:cNvSpPr txBox="1"/>
          <p:nvPr/>
        </p:nvSpPr>
        <p:spPr bwMode="auto">
          <a:xfrm>
            <a:off x="6569398" y="4941460"/>
            <a:ext cx="518607"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PE1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17" name="文本框 116"/>
          <p:cNvSpPr txBox="1"/>
          <p:nvPr/>
        </p:nvSpPr>
        <p:spPr bwMode="auto">
          <a:xfrm>
            <a:off x="7716176" y="4916521"/>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P1</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18" name="文本框 117"/>
          <p:cNvSpPr txBox="1"/>
          <p:nvPr/>
        </p:nvSpPr>
        <p:spPr bwMode="auto">
          <a:xfrm>
            <a:off x="9867203" y="4926533"/>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P2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19" name="文本框 118"/>
          <p:cNvSpPr txBox="1"/>
          <p:nvPr/>
        </p:nvSpPr>
        <p:spPr bwMode="auto">
          <a:xfrm>
            <a:off x="10954581" y="4939587"/>
            <a:ext cx="568837"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PE2</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20" name="文本框 119"/>
          <p:cNvSpPr txBox="1"/>
          <p:nvPr/>
        </p:nvSpPr>
        <p:spPr bwMode="auto">
          <a:xfrm>
            <a:off x="8794016" y="5927896"/>
            <a:ext cx="4604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sz="1600">
                <a:solidFill>
                  <a:prstClr val="black"/>
                </a:solidFill>
                <a:latin typeface="Huawei Sans" panose="020C0503030203020204" pitchFamily="34" charset="0"/>
              </a:rPr>
              <a:t>P3</a:t>
            </a:r>
            <a:endParaRPr lang="zh-CN" alt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21" name="矩形 120"/>
          <p:cNvSpPr/>
          <p:nvPr/>
        </p:nvSpPr>
        <p:spPr>
          <a:xfrm>
            <a:off x="9014434" y="5074313"/>
            <a:ext cx="1095173" cy="461665"/>
          </a:xfrm>
          <a:prstGeom prst="rect">
            <a:avLst/>
          </a:prstGeom>
        </p:spPr>
        <p:txBody>
          <a:bodyPr wrap="none">
            <a:spAutoFit/>
          </a:bodyPr>
          <a:lstStyle/>
          <a:p>
            <a:pPr algn="ctr"/>
            <a:r>
              <a:rPr sz="1200" dirty="0">
                <a:solidFill>
                  <a:prstClr val="black"/>
                </a:solidFill>
                <a:latin typeface="Huawei Sans" panose="020C0503030203020204" pitchFamily="34" charset="0"/>
              </a:rPr>
              <a:t>Transmission</a:t>
            </a:r>
            <a:endParaRPr lang="en-US" altLang="zh-CN" sz="1200" dirty="0" smtClean="0">
              <a:solidFill>
                <a:prstClr val="black"/>
              </a:solidFill>
              <a:latin typeface="Huawei Sans" panose="020C0503030203020204" pitchFamily="34" charset="0"/>
              <a:sym typeface="Huawei Sans" panose="020C0503030203020204" pitchFamily="34" charset="0"/>
            </a:endParaRPr>
          </a:p>
          <a:p>
            <a:pPr algn="ctr"/>
            <a:r>
              <a:rPr sz="1200" dirty="0">
                <a:solidFill>
                  <a:prstClr val="black"/>
                </a:solidFill>
                <a:latin typeface="Huawei Sans" panose="020C0503030203020204" pitchFamily="34" charset="0"/>
              </a:rPr>
              <a:t>device</a:t>
            </a:r>
            <a:endParaRPr lang="zh-CN" altLang="en-US"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31" name="矩形 130"/>
          <p:cNvSpPr/>
          <p:nvPr/>
        </p:nvSpPr>
        <p:spPr>
          <a:xfrm>
            <a:off x="8410646" y="3757977"/>
            <a:ext cx="1176925" cy="307777"/>
          </a:xfrm>
          <a:prstGeom prst="rect">
            <a:avLst/>
          </a:prstGeom>
        </p:spPr>
        <p:txBody>
          <a:bodyPr wrap="none">
            <a:spAutoFit/>
          </a:bodyPr>
          <a:lstStyle/>
          <a:p>
            <a:pPr algn="ctr"/>
            <a:r>
              <a:rPr sz="1400">
                <a:solidFill>
                  <a:prstClr val="black"/>
                </a:solidFill>
                <a:latin typeface="Huawei Sans" panose="020C0503030203020204" pitchFamily="34" charset="0"/>
              </a:rPr>
              <a:t>Shared links</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73" name="直接箭头连接符 72"/>
          <p:cNvCxnSpPr>
            <a:cxnSpLocks/>
          </p:cNvCxnSpPr>
          <p:nvPr/>
        </p:nvCxnSpPr>
        <p:spPr bwMode="auto">
          <a:xfrm rot="-3840000" flipV="1">
            <a:off x="8181479" y="4328603"/>
            <a:ext cx="648000" cy="3581"/>
          </a:xfrm>
          <a:prstGeom prst="straightConnector1">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a:cxnSpLocks/>
          </p:cNvCxnSpPr>
          <p:nvPr/>
        </p:nvCxnSpPr>
        <p:spPr bwMode="auto">
          <a:xfrm flipH="1" flipV="1">
            <a:off x="9349096" y="4054768"/>
            <a:ext cx="293124" cy="548403"/>
          </a:xfrm>
          <a:prstGeom prst="straightConnector1">
            <a:avLst/>
          </a:prstGeom>
          <a:ln w="190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82" name="椭圆 81"/>
          <p:cNvSpPr/>
          <p:nvPr/>
        </p:nvSpPr>
        <p:spPr>
          <a:xfrm rot="1620000">
            <a:off x="2434910" y="4583641"/>
            <a:ext cx="232502" cy="900000"/>
          </a:xfrm>
          <a:prstGeom prst="ellips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83" name="椭圆 82"/>
          <p:cNvSpPr/>
          <p:nvPr/>
        </p:nvSpPr>
        <p:spPr>
          <a:xfrm rot="-1620000">
            <a:off x="3707769" y="4583237"/>
            <a:ext cx="232502" cy="900000"/>
          </a:xfrm>
          <a:prstGeom prst="ellips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84" name="矩形 83"/>
          <p:cNvSpPr/>
          <p:nvPr/>
        </p:nvSpPr>
        <p:spPr>
          <a:xfrm>
            <a:off x="2882570" y="5192257"/>
            <a:ext cx="609462" cy="307777"/>
          </a:xfrm>
          <a:prstGeom prst="rect">
            <a:avLst/>
          </a:prstGeom>
        </p:spPr>
        <p:txBody>
          <a:bodyPr wrap="none">
            <a:spAutoFit/>
          </a:bodyPr>
          <a:lstStyle/>
          <a:p>
            <a:pPr algn="ctr"/>
            <a:r>
              <a:rPr sz="1400">
                <a:solidFill>
                  <a:prstClr val="black"/>
                </a:solidFill>
                <a:latin typeface="Huawei Sans" panose="020C0503030203020204" pitchFamily="34" charset="0"/>
              </a:rPr>
              <a:t>SRLG</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cxnSp>
        <p:nvCxnSpPr>
          <p:cNvPr id="86" name="直接箭头连接符 85"/>
          <p:cNvCxnSpPr>
            <a:cxnSpLocks/>
          </p:cNvCxnSpPr>
          <p:nvPr/>
        </p:nvCxnSpPr>
        <p:spPr bwMode="auto">
          <a:xfrm rot="-2220000" flipV="1">
            <a:off x="3219024" y="5071964"/>
            <a:ext cx="432000" cy="3581"/>
          </a:xfrm>
          <a:prstGeom prst="straightConnector1">
            <a:avLst/>
          </a:prstGeom>
          <a:ln w="1905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a:cxnSpLocks/>
          </p:cNvCxnSpPr>
          <p:nvPr/>
        </p:nvCxnSpPr>
        <p:spPr bwMode="auto">
          <a:xfrm rot="-8340000" flipV="1">
            <a:off x="2730037" y="5053777"/>
            <a:ext cx="432000" cy="3581"/>
          </a:xfrm>
          <a:prstGeom prst="straightConnector1">
            <a:avLst/>
          </a:prstGeom>
          <a:ln w="1905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799958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sz="2200" dirty="0" smtClean="0">
                <a:solidFill>
                  <a:schemeClr val="bg1">
                    <a:lumMod val="50000"/>
                  </a:schemeClr>
                </a:solidFill>
                <a:latin typeface="Huawei Sans" panose="020C0503030203020204" pitchFamily="34" charset="0"/>
              </a:rPr>
              <a:t>Overview of MPLS TE</a:t>
            </a:r>
            <a:endParaRPr lang="en-US" altLang="zh-CN" sz="2200" dirty="0" smtClean="0">
              <a:solidFill>
                <a:schemeClr val="bg1">
                  <a:lumMod val="50000"/>
                </a:schemeClr>
              </a:solidFill>
              <a:latin typeface="Huawei Sans" panose="020C0503030203020204" pitchFamily="34" charset="0"/>
              <a:cs typeface="+mn-cs"/>
              <a:sym typeface="Huawei Sans" panose="020C0503030203020204" pitchFamily="34" charset="0"/>
            </a:endParaRPr>
          </a:p>
          <a:p>
            <a:r>
              <a:rPr lang="en-US" sz="2200" dirty="0">
                <a:solidFill>
                  <a:schemeClr val="bg1">
                    <a:lumMod val="50000"/>
                  </a:schemeClr>
                </a:solidFill>
                <a:latin typeface="Huawei Sans" panose="020C0503030203020204" pitchFamily="34" charset="0"/>
              </a:rPr>
              <a:t>MPLS TE </a:t>
            </a:r>
            <a:r>
              <a:rPr lang="en-US" sz="2200" dirty="0" smtClean="0">
                <a:solidFill>
                  <a:schemeClr val="bg1">
                    <a:lumMod val="50000"/>
                  </a:schemeClr>
                </a:solidFill>
                <a:latin typeface="Huawei Sans" panose="020C0503030203020204" pitchFamily="34" charset="0"/>
              </a:rPr>
              <a:t>Fundamentals</a:t>
            </a:r>
            <a:endParaRPr lang="en-US" altLang="zh-CN" sz="2200" dirty="0">
              <a:solidFill>
                <a:schemeClr val="bg1">
                  <a:lumMod val="50000"/>
                </a:schemeClr>
              </a:solidFill>
              <a:latin typeface="Huawei Sans" panose="020C0503030203020204" pitchFamily="34" charset="0"/>
              <a:sym typeface="Huawei Sans" panose="020C0503030203020204" pitchFamily="34" charset="0"/>
            </a:endParaRPr>
          </a:p>
          <a:p>
            <a:r>
              <a:rPr lang="en-US" sz="2200" b="1" dirty="0" smtClean="0">
                <a:latin typeface="Huawei Sans" panose="020C0503030203020204" pitchFamily="34" charset="0"/>
              </a:rPr>
              <a:t>MPLS TE Reliability</a:t>
            </a:r>
          </a:p>
          <a:p>
            <a:pPr lvl="1"/>
            <a:r>
              <a:rPr lang="en-US" altLang="zh-CN" sz="2000" dirty="0">
                <a:solidFill>
                  <a:schemeClr val="bg1">
                    <a:lumMod val="50000"/>
                  </a:schemeClr>
                </a:solidFill>
              </a:rPr>
              <a:t>Path Protection</a:t>
            </a:r>
            <a:endParaRPr lang="en-US" altLang="zh-CN" sz="2000" dirty="0">
              <a:solidFill>
                <a:schemeClr val="bg1">
                  <a:lumMod val="50000"/>
                </a:schemeClr>
              </a:solidFill>
              <a:sym typeface="Huawei Sans" panose="020C0503030203020204" pitchFamily="34" charset="0"/>
            </a:endParaRPr>
          </a:p>
          <a:p>
            <a:pPr lvl="1"/>
            <a:r>
              <a:rPr lang="en-US" altLang="zh-CN" sz="2000" dirty="0">
                <a:solidFill>
                  <a:schemeClr val="bg1">
                    <a:lumMod val="50000"/>
                  </a:schemeClr>
                </a:solidFill>
              </a:rPr>
              <a:t>Local Protection (FRR)</a:t>
            </a:r>
            <a:endParaRPr lang="en-US" altLang="zh-CN" sz="20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altLang="zh-CN" sz="2000" dirty="0">
                <a:latin typeface="Huawei Sans" panose="020C0503030203020204" pitchFamily="34" charset="0"/>
              </a:rPr>
              <a:t>MPLS TE Tunnel Protection Group</a:t>
            </a:r>
            <a:endParaRPr lang="en-US" altLang="zh-CN" sz="2000" dirty="0">
              <a:latin typeface="Huawei Sans" panose="020C0503030203020204" pitchFamily="34" charset="0"/>
              <a:sym typeface="Huawei Sans" panose="020C0503030203020204" pitchFamily="34" charset="0"/>
            </a:endParaRPr>
          </a:p>
          <a:p>
            <a:pPr lvl="1"/>
            <a:r>
              <a:rPr lang="en-US" altLang="zh-CN" sz="2000" dirty="0">
                <a:solidFill>
                  <a:schemeClr val="bg1">
                    <a:lumMod val="50000"/>
                  </a:schemeClr>
                </a:solidFill>
                <a:latin typeface="Huawei Sans" panose="020C0503030203020204" pitchFamily="34" charset="0"/>
              </a:rPr>
              <a:t>Fault Detection</a:t>
            </a:r>
            <a:endParaRPr lang="en-US" altLang="zh-CN" sz="2000" dirty="0">
              <a:solidFill>
                <a:schemeClr val="bg1">
                  <a:lumMod val="50000"/>
                </a:schemeClr>
              </a:solidFill>
              <a:latin typeface="Huawei Sans" panose="020C0503030203020204" pitchFamily="34" charset="0"/>
              <a:sym typeface="Huawei Sans" panose="020C0503030203020204" pitchFamily="34" charset="0"/>
            </a:endParaRPr>
          </a:p>
          <a:p>
            <a:r>
              <a:rPr lang="en-US" sz="2200" dirty="0" smtClean="0">
                <a:solidFill>
                  <a:schemeClr val="bg1">
                    <a:lumMod val="50000"/>
                  </a:schemeClr>
                </a:solidFill>
                <a:latin typeface="Huawei Sans" panose="020C0503030203020204" pitchFamily="34" charset="0"/>
              </a:rPr>
              <a:t>Advanced MPLS TE Features</a:t>
            </a:r>
            <a:endParaRPr lang="en-US" sz="22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71746345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Tunnel Protection Group Overview</a:t>
            </a:r>
            <a:endParaRPr lang="en-US" altLang="zh-CN" dirty="0"/>
          </a:p>
        </p:txBody>
      </p:sp>
      <p:sp>
        <p:nvSpPr>
          <p:cNvPr id="4" name="文本占位符 3"/>
          <p:cNvSpPr>
            <a:spLocks noGrp="1"/>
          </p:cNvSpPr>
          <p:nvPr>
            <p:ph type="body" sz="quarter" idx="10"/>
          </p:nvPr>
        </p:nvSpPr>
        <p:spPr/>
        <p:txBody>
          <a:bodyPr/>
          <a:lstStyle/>
          <a:p>
            <a:r>
              <a:rPr lang="en-US" sz="1600" smtClean="0"/>
              <a:t>A tunnel protection group provides E2E protection for MPLS TE tunnels. If a working tunnel in a protection group fails, traffic switches to a protection tunnel, minimizing traffic interruptions.</a:t>
            </a:r>
            <a:endParaRPr lang="en-US" altLang="zh-CN" sz="1600" smtClean="0"/>
          </a:p>
          <a:p>
            <a:r>
              <a:rPr lang="en-US" sz="1600" smtClean="0"/>
              <a:t>The working and protection tunnels must be bidirectional. Therefore, an MPLS TE tunnel protection group supports associated bidirectional LSPs and static bidirectional co-routed LSPs.</a:t>
            </a:r>
            <a:endParaRPr lang="en-US" altLang="zh-CN" sz="1600" smtClean="0"/>
          </a:p>
          <a:p>
            <a:r>
              <a:rPr lang="en-US" sz="1600" smtClean="0"/>
              <a:t>As shown in the figure, Tunnel1 and Tunnel2 are working tunnels, and Tunnel3 and Tunnel4 are protection tunnels. The four tunnels form an MPLS TE tunnel protection group. When a fault is detected on a working tunnel, traffic is switched to a protection tunnel for forwarding.</a:t>
            </a:r>
            <a:endParaRPr lang="en-US" altLang="zh-CN" sz="1600" smtClean="0">
              <a:sym typeface="Huawei Sans" panose="020C0503030203020204" pitchFamily="34" charset="0"/>
            </a:endParaRPr>
          </a:p>
          <a:p>
            <a:endParaRPr lang="en-US" altLang="zh-CN" sz="1600" smtClean="0">
              <a:sym typeface="Huawei Sans" panose="020C0503030203020204" pitchFamily="34" charset="0"/>
            </a:endParaRPr>
          </a:p>
          <a:p>
            <a:endParaRPr lang="en-US" altLang="zh-CN" sz="1600" smtClean="0"/>
          </a:p>
          <a:p>
            <a:endParaRPr lang="en-US" altLang="zh-CN" sz="1600" dirty="0" smtClean="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37500" y="4433206"/>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69530" y="4433206"/>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53515" y="5665253"/>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85545" y="4433206"/>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21485" y="4433206"/>
            <a:ext cx="540000" cy="442800"/>
          </a:xfrm>
          <a:prstGeom prst="rect">
            <a:avLst/>
          </a:prstGeom>
        </p:spPr>
      </p:pic>
      <p:cxnSp>
        <p:nvCxnSpPr>
          <p:cNvPr id="10" name="直接连接符 9"/>
          <p:cNvCxnSpPr>
            <a:stCxn id="6" idx="1"/>
            <a:endCxn id="8" idx="3"/>
          </p:cNvCxnSpPr>
          <p:nvPr/>
        </p:nvCxnSpPr>
        <p:spPr bwMode="auto">
          <a:xfrm flipH="1">
            <a:off x="3325545" y="4654606"/>
            <a:ext cx="94398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 name="直接连接符 10"/>
          <p:cNvCxnSpPr>
            <a:stCxn id="5" idx="1"/>
            <a:endCxn id="6" idx="3"/>
          </p:cNvCxnSpPr>
          <p:nvPr/>
        </p:nvCxnSpPr>
        <p:spPr bwMode="auto">
          <a:xfrm flipH="1">
            <a:off x="4809530" y="4654606"/>
            <a:ext cx="242797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 name="直接连接符 11"/>
          <p:cNvCxnSpPr>
            <a:stCxn id="9" idx="1"/>
            <a:endCxn id="5" idx="3"/>
          </p:cNvCxnSpPr>
          <p:nvPr/>
        </p:nvCxnSpPr>
        <p:spPr bwMode="auto">
          <a:xfrm flipH="1">
            <a:off x="7777500" y="4654606"/>
            <a:ext cx="94398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 name="直接连接符 12"/>
          <p:cNvCxnSpPr>
            <a:stCxn id="7" idx="1"/>
            <a:endCxn id="6" idx="2"/>
          </p:cNvCxnSpPr>
          <p:nvPr/>
        </p:nvCxnSpPr>
        <p:spPr bwMode="auto">
          <a:xfrm flipH="1" flipV="1">
            <a:off x="4539530" y="4876006"/>
            <a:ext cx="1213985" cy="101064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 name="直接连接符 13"/>
          <p:cNvCxnSpPr>
            <a:stCxn id="5" idx="2"/>
            <a:endCxn id="7" idx="3"/>
          </p:cNvCxnSpPr>
          <p:nvPr/>
        </p:nvCxnSpPr>
        <p:spPr bwMode="auto">
          <a:xfrm flipH="1">
            <a:off x="6293515" y="4876006"/>
            <a:ext cx="1213985" cy="101064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箭头连接符 14"/>
          <p:cNvCxnSpPr>
            <a:cxnSpLocks/>
          </p:cNvCxnSpPr>
          <p:nvPr/>
        </p:nvCxnSpPr>
        <p:spPr bwMode="auto">
          <a:xfrm flipV="1">
            <a:off x="3331511" y="4194576"/>
            <a:ext cx="54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cxnSpLocks/>
          </p:cNvCxnSpPr>
          <p:nvPr/>
        </p:nvCxnSpPr>
        <p:spPr bwMode="auto">
          <a:xfrm flipV="1">
            <a:off x="3414530" y="4956926"/>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cxnSpLocks/>
          </p:cNvCxnSpPr>
          <p:nvPr/>
        </p:nvCxnSpPr>
        <p:spPr bwMode="auto">
          <a:xfrm rot="2580000" flipV="1">
            <a:off x="4412884" y="5540783"/>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cxnSpLocks/>
          </p:cNvCxnSpPr>
          <p:nvPr/>
        </p:nvCxnSpPr>
        <p:spPr bwMode="auto">
          <a:xfrm rot="-2460000" flipV="1">
            <a:off x="6516834" y="5579099"/>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cxnSpLocks/>
          </p:cNvCxnSpPr>
          <p:nvPr/>
        </p:nvCxnSpPr>
        <p:spPr bwMode="auto">
          <a:xfrm flipV="1">
            <a:off x="7889492" y="4947158"/>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cxnSpLocks/>
          </p:cNvCxnSpPr>
          <p:nvPr/>
        </p:nvCxnSpPr>
        <p:spPr bwMode="auto">
          <a:xfrm rot="10800000" flipV="1">
            <a:off x="3331511" y="3917040"/>
            <a:ext cx="54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cxnSpLocks/>
          </p:cNvCxnSpPr>
          <p:nvPr/>
        </p:nvCxnSpPr>
        <p:spPr bwMode="auto">
          <a:xfrm rot="10800000" flipV="1">
            <a:off x="7889492" y="5245214"/>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cxnSpLocks/>
          </p:cNvCxnSpPr>
          <p:nvPr/>
        </p:nvCxnSpPr>
        <p:spPr bwMode="auto">
          <a:xfrm rot="8340000" flipV="1">
            <a:off x="6648809" y="5805379"/>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cxnSpLocks/>
          </p:cNvCxnSpPr>
          <p:nvPr/>
        </p:nvCxnSpPr>
        <p:spPr bwMode="auto">
          <a:xfrm rot="13380000" flipV="1">
            <a:off x="4218711" y="5774104"/>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cxnSpLocks/>
          </p:cNvCxnSpPr>
          <p:nvPr/>
        </p:nvCxnSpPr>
        <p:spPr bwMode="auto">
          <a:xfrm rot="10800000" flipV="1">
            <a:off x="3410279" y="5267578"/>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5979749" y="3746042"/>
            <a:ext cx="232502" cy="576000"/>
          </a:xfrm>
          <a:prstGeom prst="ellips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31" name="矩形 30"/>
          <p:cNvSpPr/>
          <p:nvPr/>
        </p:nvSpPr>
        <p:spPr>
          <a:xfrm>
            <a:off x="2536320" y="3746460"/>
            <a:ext cx="845104" cy="307777"/>
          </a:xfrm>
          <a:prstGeom prst="rect">
            <a:avLst/>
          </a:prstGeom>
        </p:spPr>
        <p:txBody>
          <a:bodyPr wrap="none">
            <a:spAutoFit/>
          </a:bodyPr>
          <a:lstStyle/>
          <a:p>
            <a:pPr algn="ctr"/>
            <a:r>
              <a:rPr sz="1400">
                <a:solidFill>
                  <a:prstClr val="black"/>
                </a:solidFill>
                <a:latin typeface="Huawei Sans" panose="020C0503030203020204" pitchFamily="34" charset="0"/>
              </a:rPr>
              <a:t>Tunnel1</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2" name="矩形 31"/>
          <p:cNvSpPr/>
          <p:nvPr/>
        </p:nvSpPr>
        <p:spPr>
          <a:xfrm>
            <a:off x="2532002" y="4056291"/>
            <a:ext cx="845104" cy="307777"/>
          </a:xfrm>
          <a:prstGeom prst="rect">
            <a:avLst/>
          </a:prstGeom>
        </p:spPr>
        <p:txBody>
          <a:bodyPr wrap="none">
            <a:spAutoFit/>
          </a:bodyPr>
          <a:lstStyle/>
          <a:p>
            <a:pPr algn="ctr"/>
            <a:r>
              <a:rPr sz="1400">
                <a:solidFill>
                  <a:prstClr val="black"/>
                </a:solidFill>
                <a:latin typeface="Huawei Sans" panose="020C0503030203020204" pitchFamily="34" charset="0"/>
              </a:rPr>
              <a:t>Tunnel2</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3" name="矩形 32"/>
          <p:cNvSpPr/>
          <p:nvPr/>
        </p:nvSpPr>
        <p:spPr>
          <a:xfrm>
            <a:off x="2610052" y="4840209"/>
            <a:ext cx="845104" cy="307777"/>
          </a:xfrm>
          <a:prstGeom prst="rect">
            <a:avLst/>
          </a:prstGeom>
        </p:spPr>
        <p:txBody>
          <a:bodyPr wrap="none">
            <a:spAutoFit/>
          </a:bodyPr>
          <a:lstStyle/>
          <a:p>
            <a:pPr algn="ctr"/>
            <a:r>
              <a:rPr sz="1400">
                <a:solidFill>
                  <a:prstClr val="black"/>
                </a:solidFill>
                <a:latin typeface="Huawei Sans" panose="020C0503030203020204" pitchFamily="34" charset="0"/>
              </a:rPr>
              <a:t>Tunnel3</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4" name="矩形 33"/>
          <p:cNvSpPr/>
          <p:nvPr/>
        </p:nvSpPr>
        <p:spPr>
          <a:xfrm>
            <a:off x="2605734" y="5150040"/>
            <a:ext cx="845104" cy="307777"/>
          </a:xfrm>
          <a:prstGeom prst="rect">
            <a:avLst/>
          </a:prstGeom>
        </p:spPr>
        <p:txBody>
          <a:bodyPr wrap="none">
            <a:spAutoFit/>
          </a:bodyPr>
          <a:lstStyle/>
          <a:p>
            <a:pPr algn="ctr"/>
            <a:r>
              <a:rPr sz="1400">
                <a:solidFill>
                  <a:prstClr val="black"/>
                </a:solidFill>
                <a:latin typeface="Huawei Sans" panose="020C0503030203020204" pitchFamily="34" charset="0"/>
              </a:rPr>
              <a:t>Tunnel4</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5" name="椭圆 34"/>
          <p:cNvSpPr/>
          <p:nvPr/>
        </p:nvSpPr>
        <p:spPr>
          <a:xfrm>
            <a:off x="3666460" y="4849827"/>
            <a:ext cx="232502" cy="576000"/>
          </a:xfrm>
          <a:prstGeom prst="ellips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36" name="矩形 35"/>
          <p:cNvSpPr/>
          <p:nvPr/>
        </p:nvSpPr>
        <p:spPr>
          <a:xfrm>
            <a:off x="8725772" y="3930209"/>
            <a:ext cx="1459054" cy="307777"/>
          </a:xfrm>
          <a:prstGeom prst="rect">
            <a:avLst/>
          </a:prstGeom>
        </p:spPr>
        <p:txBody>
          <a:bodyPr wrap="none">
            <a:spAutoFit/>
          </a:bodyPr>
          <a:lstStyle/>
          <a:p>
            <a:pPr algn="ctr"/>
            <a:r>
              <a:rPr sz="1400" dirty="0">
                <a:latin typeface="Huawei Sans" panose="020C0503030203020204" pitchFamily="34" charset="0"/>
              </a:rPr>
              <a:t>Working tunnel</a:t>
            </a:r>
            <a:endParaRPr lang="zh-CN" altLang="en-US" sz="14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37" name="矩形 36"/>
          <p:cNvSpPr/>
          <p:nvPr/>
        </p:nvSpPr>
        <p:spPr>
          <a:xfrm>
            <a:off x="8725772" y="4969637"/>
            <a:ext cx="1601722" cy="307777"/>
          </a:xfrm>
          <a:prstGeom prst="rect">
            <a:avLst/>
          </a:prstGeom>
        </p:spPr>
        <p:txBody>
          <a:bodyPr wrap="none">
            <a:spAutoFit/>
          </a:bodyPr>
          <a:lstStyle/>
          <a:p>
            <a:pPr algn="ctr"/>
            <a:r>
              <a:rPr sz="1400" dirty="0">
                <a:latin typeface="Huawei Sans" panose="020C0503030203020204" pitchFamily="34" charset="0"/>
              </a:rPr>
              <a:t>Protection tunnel</a:t>
            </a:r>
            <a:endParaRPr lang="zh-CN" altLang="en-US" sz="1400"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38" name="椭圆 37"/>
          <p:cNvSpPr/>
          <p:nvPr/>
        </p:nvSpPr>
        <p:spPr>
          <a:xfrm>
            <a:off x="8150713" y="4805329"/>
            <a:ext cx="232502" cy="576000"/>
          </a:xfrm>
          <a:prstGeom prst="ellips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Tree>
    <p:extLst>
      <p:ext uri="{BB962C8B-B14F-4D97-AF65-F5344CB8AC3E}">
        <p14:creationId xmlns:p14="http://schemas.microsoft.com/office/powerpoint/2010/main" val="209937389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a:latin typeface="Huawei Sans" panose="020C0503030203020204" pitchFamily="34" charset="0"/>
              </a:rPr>
              <a:t>Tunnel Protection Group Implementation (1)</a:t>
            </a:r>
            <a:endParaRPr lang="zh-CN" altLang="en-US" dirty="0">
              <a:latin typeface="Huawei Sans" panose="020C0503030203020204" pitchFamily="34" charset="0"/>
            </a:endParaRPr>
          </a:p>
        </p:txBody>
      </p:sp>
      <p:sp>
        <p:nvSpPr>
          <p:cNvPr id="4" name="文本占位符 3"/>
          <p:cNvSpPr>
            <a:spLocks noGrp="1"/>
          </p:cNvSpPr>
          <p:nvPr>
            <p:ph type="body" sz="quarter" idx="10"/>
          </p:nvPr>
        </p:nvSpPr>
        <p:spPr>
          <a:xfrm>
            <a:off x="455613" y="1128670"/>
            <a:ext cx="11293475" cy="2185243"/>
          </a:xfrm>
        </p:spPr>
        <p:txBody>
          <a:bodyPr/>
          <a:lstStyle/>
          <a:p>
            <a:pPr algn="l">
              <a:lnSpc>
                <a:spcPct val="110000"/>
              </a:lnSpc>
            </a:pPr>
            <a:r>
              <a:rPr sz="1800" dirty="0">
                <a:latin typeface="Huawei Sans" panose="020C0503030203020204" pitchFamily="34" charset="0"/>
              </a:rPr>
              <a:t>Tunnel establishment: Bidirectional primary and protection tunnels are established. The tunnel establishment process is similar to the process of establishing a common TE tunnel. Note that the primary and protection tunnels must have the same ingress and destination IP address.</a:t>
            </a:r>
            <a:endParaRPr lang="en-US" altLang="zh-CN" sz="1800" dirty="0" smtClean="0">
              <a:latin typeface="Huawei Sans" panose="020C0503030203020204" pitchFamily="34" charset="0"/>
              <a:sym typeface="Huawei Sans" panose="020C0503030203020204" pitchFamily="34" charset="0"/>
            </a:endParaRPr>
          </a:p>
          <a:p>
            <a:pPr algn="l">
              <a:lnSpc>
                <a:spcPct val="110000"/>
              </a:lnSpc>
            </a:pPr>
            <a:r>
              <a:rPr sz="1800" dirty="0">
                <a:latin typeface="Huawei Sans" panose="020C0503030203020204" pitchFamily="34" charset="0"/>
              </a:rPr>
              <a:t>A protection tunnel cannot be protected by another protection tunnel, and TE FRR cannot be enabled for the protection tunnel.</a:t>
            </a:r>
            <a:endParaRPr lang="en-US" altLang="zh-CN" sz="1800" dirty="0" smtClean="0">
              <a:latin typeface="Huawei Sans" panose="020C0503030203020204" pitchFamily="34" charset="0"/>
              <a:sym typeface="Huawei Sans" panose="020C0503030203020204" pitchFamily="34" charset="0"/>
            </a:endParaRPr>
          </a:p>
          <a:p>
            <a:pPr algn="l">
              <a:lnSpc>
                <a:spcPct val="110000"/>
              </a:lnSpc>
            </a:pPr>
            <a:r>
              <a:rPr sz="1800" dirty="0">
                <a:latin typeface="Huawei Sans" panose="020C0503030203020204" pitchFamily="34" charset="0"/>
              </a:rPr>
              <a:t>Tunnel attribute inconsistency between the working and protection tunnels facilitates network planning.</a:t>
            </a:r>
            <a:endParaRPr lang="en-US" altLang="zh-CN" sz="1800" dirty="0" smtClean="0">
              <a:latin typeface="Huawei Sans" panose="020C0503030203020204" pitchFamily="34" charset="0"/>
              <a:sym typeface="Huawei Sans" panose="020C0503030203020204" pitchFamily="34" charset="0"/>
            </a:endParaRPr>
          </a:p>
          <a:p>
            <a:pPr algn="l">
              <a:lnSpc>
                <a:spcPct val="110000"/>
              </a:lnSpc>
            </a:pPr>
            <a:endParaRPr lang="zh-CN" altLang="en-US" sz="1800" dirty="0">
              <a:latin typeface="Huawei Sans" panose="020C0503030203020204" pitchFamily="34" charset="0"/>
              <a:sym typeface="Huawei Sans" panose="020C0503030203020204" pitchFamily="34" charset="0"/>
            </a:endParaRPr>
          </a:p>
          <a:p>
            <a:pPr algn="l">
              <a:lnSpc>
                <a:spcPct val="110000"/>
              </a:lnSpc>
            </a:pPr>
            <a:endParaRPr lang="en-US" altLang="zh-CN" sz="1800" dirty="0" smtClean="0">
              <a:latin typeface="Huawei Sans" panose="020C0503030203020204" pitchFamily="34" charset="0"/>
            </a:endParaRPr>
          </a:p>
          <a:p>
            <a:pPr algn="l">
              <a:lnSpc>
                <a:spcPct val="110000"/>
              </a:lnSpc>
            </a:pPr>
            <a:endParaRPr lang="en-US" altLang="zh-CN" sz="1800" dirty="0" smtClean="0">
              <a:latin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37500" y="4360378"/>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69530" y="4360378"/>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53515" y="5592425"/>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85545" y="4360378"/>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21485" y="4360378"/>
            <a:ext cx="540000" cy="442800"/>
          </a:xfrm>
          <a:prstGeom prst="rect">
            <a:avLst/>
          </a:prstGeom>
        </p:spPr>
      </p:pic>
      <p:cxnSp>
        <p:nvCxnSpPr>
          <p:cNvPr id="10" name="直接连接符 9"/>
          <p:cNvCxnSpPr>
            <a:stCxn id="6" idx="1"/>
            <a:endCxn id="8" idx="3"/>
          </p:cNvCxnSpPr>
          <p:nvPr/>
        </p:nvCxnSpPr>
        <p:spPr bwMode="auto">
          <a:xfrm flipH="1">
            <a:off x="3325545" y="4581778"/>
            <a:ext cx="94398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1" name="直接连接符 10"/>
          <p:cNvCxnSpPr>
            <a:stCxn id="5" idx="1"/>
            <a:endCxn id="6" idx="3"/>
          </p:cNvCxnSpPr>
          <p:nvPr/>
        </p:nvCxnSpPr>
        <p:spPr bwMode="auto">
          <a:xfrm flipH="1">
            <a:off x="4809530" y="4581778"/>
            <a:ext cx="2427970"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 name="直接连接符 11"/>
          <p:cNvCxnSpPr>
            <a:stCxn id="9" idx="1"/>
            <a:endCxn id="5" idx="3"/>
          </p:cNvCxnSpPr>
          <p:nvPr/>
        </p:nvCxnSpPr>
        <p:spPr bwMode="auto">
          <a:xfrm flipH="1">
            <a:off x="7777500" y="4581778"/>
            <a:ext cx="94398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3" name="直接连接符 12"/>
          <p:cNvCxnSpPr>
            <a:stCxn id="7" idx="1"/>
            <a:endCxn id="6" idx="2"/>
          </p:cNvCxnSpPr>
          <p:nvPr/>
        </p:nvCxnSpPr>
        <p:spPr bwMode="auto">
          <a:xfrm flipH="1" flipV="1">
            <a:off x="4539530" y="4803178"/>
            <a:ext cx="1213985" cy="101064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 name="直接连接符 13"/>
          <p:cNvCxnSpPr>
            <a:stCxn id="5" idx="2"/>
            <a:endCxn id="7" idx="3"/>
          </p:cNvCxnSpPr>
          <p:nvPr/>
        </p:nvCxnSpPr>
        <p:spPr bwMode="auto">
          <a:xfrm flipH="1">
            <a:off x="6293515" y="4803178"/>
            <a:ext cx="1213985" cy="101064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箭头连接符 14"/>
          <p:cNvCxnSpPr>
            <a:cxnSpLocks/>
          </p:cNvCxnSpPr>
          <p:nvPr/>
        </p:nvCxnSpPr>
        <p:spPr bwMode="auto">
          <a:xfrm rot="10800000" flipV="1">
            <a:off x="3331511" y="4121748"/>
            <a:ext cx="54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cxnSpLocks/>
          </p:cNvCxnSpPr>
          <p:nvPr/>
        </p:nvCxnSpPr>
        <p:spPr bwMode="auto">
          <a:xfrm flipV="1">
            <a:off x="3414530" y="4884098"/>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cxnSpLocks/>
          </p:cNvCxnSpPr>
          <p:nvPr/>
        </p:nvCxnSpPr>
        <p:spPr bwMode="auto">
          <a:xfrm rot="2580000" flipV="1">
            <a:off x="4412884" y="5467955"/>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cxnSpLocks/>
          </p:cNvCxnSpPr>
          <p:nvPr/>
        </p:nvCxnSpPr>
        <p:spPr bwMode="auto">
          <a:xfrm rot="-2460000" flipV="1">
            <a:off x="6516834" y="5506271"/>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cxnSpLocks/>
          </p:cNvCxnSpPr>
          <p:nvPr/>
        </p:nvCxnSpPr>
        <p:spPr bwMode="auto">
          <a:xfrm flipV="1">
            <a:off x="7889492" y="4874330"/>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cxnSpLocks/>
          </p:cNvCxnSpPr>
          <p:nvPr/>
        </p:nvCxnSpPr>
        <p:spPr bwMode="auto">
          <a:xfrm flipV="1">
            <a:off x="3331511" y="3844212"/>
            <a:ext cx="540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cxnSpLocks/>
          </p:cNvCxnSpPr>
          <p:nvPr/>
        </p:nvCxnSpPr>
        <p:spPr bwMode="auto">
          <a:xfrm rot="10800000" flipV="1">
            <a:off x="7889492" y="5172386"/>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cxnSpLocks/>
          </p:cNvCxnSpPr>
          <p:nvPr/>
        </p:nvCxnSpPr>
        <p:spPr bwMode="auto">
          <a:xfrm rot="8340000" flipV="1">
            <a:off x="6648809" y="5732551"/>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cxnSpLocks/>
          </p:cNvCxnSpPr>
          <p:nvPr/>
        </p:nvCxnSpPr>
        <p:spPr bwMode="auto">
          <a:xfrm rot="13380000" flipV="1">
            <a:off x="4218711" y="5701276"/>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cxnSpLocks/>
          </p:cNvCxnSpPr>
          <p:nvPr/>
        </p:nvCxnSpPr>
        <p:spPr bwMode="auto">
          <a:xfrm rot="10800000" flipV="1">
            <a:off x="3410279" y="5194750"/>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5979749" y="3673214"/>
            <a:ext cx="232502" cy="576000"/>
          </a:xfrm>
          <a:prstGeom prst="ellips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31" name="矩形 30"/>
          <p:cNvSpPr/>
          <p:nvPr/>
        </p:nvSpPr>
        <p:spPr>
          <a:xfrm>
            <a:off x="2536320" y="3673632"/>
            <a:ext cx="845104" cy="307777"/>
          </a:xfrm>
          <a:prstGeom prst="rect">
            <a:avLst/>
          </a:prstGeom>
        </p:spPr>
        <p:txBody>
          <a:bodyPr wrap="none">
            <a:spAutoFit/>
          </a:bodyPr>
          <a:lstStyle/>
          <a:p>
            <a:pPr algn="ctr"/>
            <a:r>
              <a:rPr sz="1400">
                <a:solidFill>
                  <a:prstClr val="black"/>
                </a:solidFill>
                <a:latin typeface="Huawei Sans" panose="020C0503030203020204" pitchFamily="34" charset="0"/>
              </a:rPr>
              <a:t>Tunnel1</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2" name="矩形 31"/>
          <p:cNvSpPr/>
          <p:nvPr/>
        </p:nvSpPr>
        <p:spPr>
          <a:xfrm>
            <a:off x="2532002" y="3983463"/>
            <a:ext cx="845104" cy="307777"/>
          </a:xfrm>
          <a:prstGeom prst="rect">
            <a:avLst/>
          </a:prstGeom>
        </p:spPr>
        <p:txBody>
          <a:bodyPr wrap="none">
            <a:spAutoFit/>
          </a:bodyPr>
          <a:lstStyle/>
          <a:p>
            <a:pPr algn="ctr"/>
            <a:r>
              <a:rPr sz="1400">
                <a:solidFill>
                  <a:prstClr val="black"/>
                </a:solidFill>
                <a:latin typeface="Huawei Sans" panose="020C0503030203020204" pitchFamily="34" charset="0"/>
              </a:rPr>
              <a:t>Tunnel2</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3" name="矩形 32"/>
          <p:cNvSpPr/>
          <p:nvPr/>
        </p:nvSpPr>
        <p:spPr>
          <a:xfrm>
            <a:off x="2610052" y="4767381"/>
            <a:ext cx="845104" cy="307777"/>
          </a:xfrm>
          <a:prstGeom prst="rect">
            <a:avLst/>
          </a:prstGeom>
        </p:spPr>
        <p:txBody>
          <a:bodyPr wrap="none">
            <a:spAutoFit/>
          </a:bodyPr>
          <a:lstStyle/>
          <a:p>
            <a:pPr algn="ctr"/>
            <a:r>
              <a:rPr sz="1400">
                <a:solidFill>
                  <a:prstClr val="black"/>
                </a:solidFill>
                <a:latin typeface="Huawei Sans" panose="020C0503030203020204" pitchFamily="34" charset="0"/>
              </a:rPr>
              <a:t>Tunnel3</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4" name="矩形 33"/>
          <p:cNvSpPr/>
          <p:nvPr/>
        </p:nvSpPr>
        <p:spPr>
          <a:xfrm>
            <a:off x="2605734" y="5077212"/>
            <a:ext cx="845104" cy="307777"/>
          </a:xfrm>
          <a:prstGeom prst="rect">
            <a:avLst/>
          </a:prstGeom>
        </p:spPr>
        <p:txBody>
          <a:bodyPr wrap="none">
            <a:spAutoFit/>
          </a:bodyPr>
          <a:lstStyle/>
          <a:p>
            <a:pPr algn="ctr"/>
            <a:r>
              <a:rPr sz="1400">
                <a:solidFill>
                  <a:prstClr val="black"/>
                </a:solidFill>
                <a:latin typeface="Huawei Sans" panose="020C0503030203020204" pitchFamily="34" charset="0"/>
              </a:rPr>
              <a:t>Tunnel4</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5" name="椭圆 34"/>
          <p:cNvSpPr/>
          <p:nvPr/>
        </p:nvSpPr>
        <p:spPr>
          <a:xfrm>
            <a:off x="3666460" y="4776999"/>
            <a:ext cx="232502" cy="576000"/>
          </a:xfrm>
          <a:prstGeom prst="ellips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
        <p:nvSpPr>
          <p:cNvPr id="36" name="矩形 35"/>
          <p:cNvSpPr/>
          <p:nvPr/>
        </p:nvSpPr>
        <p:spPr>
          <a:xfrm>
            <a:off x="8725772" y="3857381"/>
            <a:ext cx="1459054" cy="307777"/>
          </a:xfrm>
          <a:prstGeom prst="rect">
            <a:avLst/>
          </a:prstGeom>
        </p:spPr>
        <p:txBody>
          <a:bodyPr wrap="none">
            <a:spAutoFit/>
          </a:bodyPr>
          <a:lstStyle/>
          <a:p>
            <a:pPr algn="ctr"/>
            <a:r>
              <a:rPr sz="1400">
                <a:solidFill>
                  <a:srgbClr val="C7000B"/>
                </a:solidFill>
                <a:latin typeface="Huawei Sans" panose="020C0503030203020204" pitchFamily="34" charset="0"/>
              </a:rPr>
              <a:t>Working tunnel</a:t>
            </a:r>
            <a:endParaRPr lang="zh-CN" altLang="en-US" sz="1400" dirty="0">
              <a:solidFill>
                <a:srgbClr val="C7000B"/>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7" name="矩形 36"/>
          <p:cNvSpPr/>
          <p:nvPr/>
        </p:nvSpPr>
        <p:spPr>
          <a:xfrm>
            <a:off x="8731511" y="4911110"/>
            <a:ext cx="1601722" cy="307777"/>
          </a:xfrm>
          <a:prstGeom prst="rect">
            <a:avLst/>
          </a:prstGeom>
        </p:spPr>
        <p:txBody>
          <a:bodyPr wrap="none">
            <a:spAutoFit/>
          </a:bodyPr>
          <a:lstStyle/>
          <a:p>
            <a:pPr algn="ctr"/>
            <a:r>
              <a:rPr sz="1400" dirty="0">
                <a:solidFill>
                  <a:srgbClr val="C7000B"/>
                </a:solidFill>
                <a:latin typeface="Huawei Sans" panose="020C0503030203020204" pitchFamily="34" charset="0"/>
              </a:rPr>
              <a:t>Protection tunnel</a:t>
            </a:r>
            <a:endParaRPr lang="zh-CN" altLang="en-US" sz="1400" dirty="0">
              <a:solidFill>
                <a:srgbClr val="C7000B"/>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38" name="矩形 37"/>
          <p:cNvSpPr/>
          <p:nvPr/>
        </p:nvSpPr>
        <p:spPr>
          <a:xfrm>
            <a:off x="3726204" y="3291516"/>
            <a:ext cx="5005307" cy="33855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sz="1600" b="1" dirty="0">
                <a:solidFill>
                  <a:prstClr val="white"/>
                </a:solidFill>
                <a:latin typeface="Huawei Sans" panose="020C0503030203020204" pitchFamily="34" charset="0"/>
              </a:rPr>
              <a:t>1. Tunnel establishment</a:t>
            </a:r>
            <a:endParaRPr lang="zh-CN" altLang="en-US" sz="1600" b="1" dirty="0">
              <a:solidFill>
                <a:prstClr val="white"/>
              </a:solidFill>
              <a:latin typeface="Huawei Sans" panose="020C0503030203020204" pitchFamily="34" charset="0"/>
              <a:sym typeface="Huawei Sans" panose="020C0503030203020204" pitchFamily="34" charset="0"/>
            </a:endParaRPr>
          </a:p>
        </p:txBody>
      </p:sp>
      <p:sp>
        <p:nvSpPr>
          <p:cNvPr id="39" name="矩形 38"/>
          <p:cNvSpPr/>
          <p:nvPr/>
        </p:nvSpPr>
        <p:spPr>
          <a:xfrm>
            <a:off x="2338990" y="4395328"/>
            <a:ext cx="394660" cy="307777"/>
          </a:xfrm>
          <a:prstGeom prst="rect">
            <a:avLst/>
          </a:prstGeom>
        </p:spPr>
        <p:txBody>
          <a:bodyPr wrap="none">
            <a:spAutoFit/>
          </a:bodyPr>
          <a:lstStyle/>
          <a:p>
            <a:pPr algn="ctr"/>
            <a:r>
              <a:rPr sz="1400">
                <a:solidFill>
                  <a:prstClr val="black"/>
                </a:solidFill>
                <a:latin typeface="Huawei Sans" panose="020C0503030203020204" pitchFamily="34" charset="0"/>
              </a:rPr>
              <a:t>R1</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0" name="矩形 39"/>
          <p:cNvSpPr/>
          <p:nvPr/>
        </p:nvSpPr>
        <p:spPr>
          <a:xfrm>
            <a:off x="9257969" y="4398253"/>
            <a:ext cx="394660" cy="307777"/>
          </a:xfrm>
          <a:prstGeom prst="rect">
            <a:avLst/>
          </a:prstGeom>
        </p:spPr>
        <p:txBody>
          <a:bodyPr wrap="none">
            <a:spAutoFit/>
          </a:bodyPr>
          <a:lstStyle/>
          <a:p>
            <a:pPr algn="ctr"/>
            <a:r>
              <a:rPr sz="1400">
                <a:solidFill>
                  <a:prstClr val="black"/>
                </a:solidFill>
                <a:latin typeface="Huawei Sans" panose="020C0503030203020204" pitchFamily="34" charset="0"/>
              </a:rPr>
              <a:t>R5</a:t>
            </a:r>
            <a:endParaRPr lang="zh-CN" alt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41" name="椭圆 40"/>
          <p:cNvSpPr/>
          <p:nvPr/>
        </p:nvSpPr>
        <p:spPr>
          <a:xfrm>
            <a:off x="8118748" y="4776999"/>
            <a:ext cx="232502" cy="576000"/>
          </a:xfrm>
          <a:prstGeom prst="ellipse">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ndParaRPr>
          </a:p>
        </p:txBody>
      </p:sp>
    </p:spTree>
    <p:extLst>
      <p:ext uri="{BB962C8B-B14F-4D97-AF65-F5344CB8AC3E}">
        <p14:creationId xmlns:p14="http://schemas.microsoft.com/office/powerpoint/2010/main" val="40169675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Tunnel Protection Group Implementation (2)</a:t>
            </a:r>
            <a:endParaRPr lang="en-US" altLang="zh-CN" dirty="0"/>
          </a:p>
        </p:txBody>
      </p:sp>
      <p:sp>
        <p:nvSpPr>
          <p:cNvPr id="38" name="圆角矩形 75"/>
          <p:cNvSpPr/>
          <p:nvPr/>
        </p:nvSpPr>
        <p:spPr>
          <a:xfrm>
            <a:off x="537249" y="1374184"/>
            <a:ext cx="5552152" cy="396000"/>
          </a:xfrm>
          <a:prstGeom prst="roundRect">
            <a:avLst>
              <a:gd name="adj" fmla="val 10604"/>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sz="1600" b="1" dirty="0">
                <a:solidFill>
                  <a:prstClr val="white"/>
                </a:solidFill>
                <a:latin typeface="Huawei Sans" panose="020C0503030203020204" pitchFamily="34" charset="0"/>
              </a:rPr>
              <a:t>2. Binding of working and protection tunnels</a:t>
            </a:r>
            <a:endParaRPr lang="zh-CN" altLang="en-US" sz="1600" b="1" dirty="0">
              <a:solidFill>
                <a:prstClr val="white"/>
              </a:solidFill>
              <a:latin typeface="Huawei Sans" panose="020C0503030203020204" pitchFamily="34" charset="0"/>
              <a:sym typeface="Huawei Sans" panose="020C0503030203020204" pitchFamily="34" charset="0"/>
            </a:endParaRPr>
          </a:p>
        </p:txBody>
      </p:sp>
      <p:sp>
        <p:nvSpPr>
          <p:cNvPr id="39" name="圆角矩形 75"/>
          <p:cNvSpPr/>
          <p:nvPr/>
        </p:nvSpPr>
        <p:spPr>
          <a:xfrm>
            <a:off x="537248" y="1800022"/>
            <a:ext cx="5552152" cy="43181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55" name="圆角矩形 75"/>
          <p:cNvSpPr/>
          <p:nvPr/>
        </p:nvSpPr>
        <p:spPr>
          <a:xfrm>
            <a:off x="6143942" y="1374184"/>
            <a:ext cx="5552152" cy="396000"/>
          </a:xfrm>
          <a:prstGeom prst="roundRect">
            <a:avLst>
              <a:gd name="adj" fmla="val 10604"/>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sz="1600" b="1">
                <a:solidFill>
                  <a:prstClr val="white"/>
                </a:solidFill>
                <a:latin typeface="Huawei Sans" panose="020C0503030203020204" pitchFamily="34" charset="0"/>
              </a:rPr>
              <a:t>3. Fault detection</a:t>
            </a:r>
            <a:endParaRPr lang="zh-CN" altLang="en-US" sz="1600" b="1" dirty="0">
              <a:solidFill>
                <a:prstClr val="white"/>
              </a:solidFill>
              <a:latin typeface="Huawei Sans" panose="020C0503030203020204" pitchFamily="34" charset="0"/>
              <a:sym typeface="Huawei Sans" panose="020C0503030203020204" pitchFamily="34" charset="0"/>
            </a:endParaRPr>
          </a:p>
        </p:txBody>
      </p:sp>
      <p:sp>
        <p:nvSpPr>
          <p:cNvPr id="56" name="圆角矩形 75"/>
          <p:cNvSpPr/>
          <p:nvPr/>
        </p:nvSpPr>
        <p:spPr>
          <a:xfrm>
            <a:off x="6143941" y="1800021"/>
            <a:ext cx="5552152" cy="43181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81" name="AutoShape 17"/>
          <p:cNvSpPr>
            <a:spLocks noChangeArrowheads="1"/>
          </p:cNvSpPr>
          <p:nvPr/>
        </p:nvSpPr>
        <p:spPr bwMode="auto">
          <a:xfrm>
            <a:off x="1682874" y="4073098"/>
            <a:ext cx="3165264" cy="86177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[R1-tunnel1] mpls te tunnel-id 100</a:t>
            </a:r>
            <a:endParaRPr lang="en-US" altLang="zh-CN" sz="1400" dirty="0">
              <a:solidFill>
                <a:prstClr val="black"/>
              </a:solidFill>
              <a:latin typeface="Huawei Sans" panose="020C0503030203020204" pitchFamily="34" charset="0"/>
            </a:endParaRPr>
          </a:p>
          <a:p>
            <a:r>
              <a:rPr sz="1400">
                <a:solidFill>
                  <a:prstClr val="black"/>
                </a:solidFill>
                <a:latin typeface="Huawei Sans" panose="020C0503030203020204" pitchFamily="34" charset="0"/>
              </a:rPr>
              <a:t>[R5-tunnel2] mpls te tunnel-id 200</a:t>
            </a:r>
            <a:endParaRPr lang="en-US" altLang="zh-CN" sz="1400" dirty="0">
              <a:solidFill>
                <a:prstClr val="black"/>
              </a:solidFill>
              <a:latin typeface="Huawei Sans" panose="020C0503030203020204" pitchFamily="34" charset="0"/>
            </a:endParaRPr>
          </a:p>
          <a:p>
            <a:r>
              <a:rPr sz="1400">
                <a:solidFill>
                  <a:prstClr val="black"/>
                </a:solidFill>
                <a:latin typeface="Huawei Sans" panose="020C0503030203020204" pitchFamily="34" charset="0"/>
              </a:rPr>
              <a:t>[R1-tunnel3] mpls te tunnel-id 101</a:t>
            </a:r>
          </a:p>
          <a:p>
            <a:r>
              <a:rPr sz="1400">
                <a:solidFill>
                  <a:prstClr val="black"/>
                </a:solidFill>
                <a:latin typeface="Huawei Sans" panose="020C0503030203020204" pitchFamily="34" charset="0"/>
              </a:rPr>
              <a:t>[R5-tunnel4] mpls te tunnel-id 201</a:t>
            </a:r>
            <a:endParaRPr lang="en-US" altLang="zh-CN" sz="1400" dirty="0">
              <a:solidFill>
                <a:prstClr val="black"/>
              </a:solidFill>
              <a:latin typeface="Huawei Sans" panose="020C0503030203020204" pitchFamily="34" charset="0"/>
            </a:endParaRPr>
          </a:p>
        </p:txBody>
      </p:sp>
      <p:sp>
        <p:nvSpPr>
          <p:cNvPr id="83" name="AutoShape 17"/>
          <p:cNvSpPr>
            <a:spLocks noChangeArrowheads="1"/>
          </p:cNvSpPr>
          <p:nvPr/>
        </p:nvSpPr>
        <p:spPr bwMode="auto">
          <a:xfrm>
            <a:off x="1420387" y="5119014"/>
            <a:ext cx="3690238" cy="86177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[R1] interface tunnel 1</a:t>
            </a:r>
          </a:p>
          <a:p>
            <a:r>
              <a:rPr sz="1400">
                <a:solidFill>
                  <a:prstClr val="black"/>
                </a:solidFill>
                <a:latin typeface="Huawei Sans" panose="020C0503030203020204" pitchFamily="34" charset="0"/>
              </a:rPr>
              <a:t>[R1-tunnel1] mpls te protection tunnel 101</a:t>
            </a:r>
          </a:p>
          <a:p>
            <a:r>
              <a:rPr sz="1400">
                <a:solidFill>
                  <a:prstClr val="black"/>
                </a:solidFill>
                <a:latin typeface="Huawei Sans" panose="020C0503030203020204" pitchFamily="34" charset="0"/>
              </a:rPr>
              <a:t>[R5] interface tunnel 2</a:t>
            </a:r>
            <a:endParaRPr lang="en-US" altLang="zh-CN" sz="1400" dirty="0">
              <a:solidFill>
                <a:prstClr val="black"/>
              </a:solidFill>
              <a:latin typeface="Huawei Sans" panose="020C0503030203020204" pitchFamily="34" charset="0"/>
            </a:endParaRPr>
          </a:p>
          <a:p>
            <a:r>
              <a:rPr sz="1400">
                <a:solidFill>
                  <a:prstClr val="black"/>
                </a:solidFill>
                <a:latin typeface="Huawei Sans" panose="020C0503030203020204" pitchFamily="34" charset="0"/>
              </a:rPr>
              <a:t>[R5-tunnel2] mpls te protection tunnel 201</a:t>
            </a:r>
            <a:endParaRPr lang="zh-CN" altLang="en-US" sz="1400" dirty="0">
              <a:solidFill>
                <a:prstClr val="black"/>
              </a:solidFill>
              <a:latin typeface="Huawei Sans" panose="020C0503030203020204" pitchFamily="34" charset="0"/>
            </a:endParaRPr>
          </a:p>
        </p:txBody>
      </p:sp>
      <p:sp>
        <p:nvSpPr>
          <p:cNvPr id="86" name="文本框 85"/>
          <p:cNvSpPr txBox="1"/>
          <p:nvPr/>
        </p:nvSpPr>
        <p:spPr>
          <a:xfrm>
            <a:off x="602335" y="1837429"/>
            <a:ext cx="5307770" cy="2062103"/>
          </a:xfrm>
          <a:prstGeom prst="rect">
            <a:avLst/>
          </a:prstGeom>
          <a:noFill/>
        </p:spPr>
        <p:txBody>
          <a:bodyPr wrap="square" rtlCol="0">
            <a:spAutoFit/>
          </a:bodyPr>
          <a:lstStyle/>
          <a:p>
            <a:endParaRPr lang="en-US" altLang="zh-CN" sz="1600" dirty="0">
              <a:solidFill>
                <a:prstClr val="black"/>
              </a:solidFill>
              <a:latin typeface="Huawei Sans" panose="020C0503030203020204" pitchFamily="34" charset="0"/>
              <a:sym typeface="Huawei Sans" panose="020C0503030203020204" pitchFamily="34" charset="0"/>
            </a:endParaRPr>
          </a:p>
          <a:p>
            <a:pPr marL="285750" indent="-285750">
              <a:buFont typeface="Arial" panose="020B0604020202020204" pitchFamily="34" charset="0"/>
              <a:buChar char="•"/>
            </a:pPr>
            <a:r>
              <a:rPr sz="1600" dirty="0">
                <a:solidFill>
                  <a:prstClr val="black"/>
                </a:solidFill>
                <a:latin typeface="Huawei Sans" panose="020C0503030203020204" pitchFamily="34" charset="0"/>
              </a:rPr>
              <a:t>After the tunnel protection group function is enabled for a working tunnel, the working tunnel and a protection tunnel are bound to form a tunnel protection group.</a:t>
            </a:r>
            <a:endParaRPr lang="en-US" altLang="zh-CN" sz="1600" dirty="0" smtClean="0">
              <a:solidFill>
                <a:prstClr val="black"/>
              </a:solidFill>
              <a:latin typeface="Huawei Sans" panose="020C0503030203020204" pitchFamily="34" charset="0"/>
            </a:endParaRPr>
          </a:p>
          <a:p>
            <a:pPr marL="285750" indent="-285750">
              <a:buFont typeface="Arial" panose="020B0604020202020204" pitchFamily="34" charset="0"/>
              <a:buChar char="•"/>
            </a:pPr>
            <a:r>
              <a:rPr sz="1600" dirty="0">
                <a:solidFill>
                  <a:prstClr val="black"/>
                </a:solidFill>
                <a:latin typeface="Huawei Sans" panose="020C0503030203020204" pitchFamily="34" charset="0"/>
              </a:rPr>
              <a:t>As shown below, a tunnel ID is set for each tunnel, and each protection tunnel with a specified tunnel ID is bound to a working tunnel.</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87" name="文本框 86"/>
          <p:cNvSpPr txBox="1"/>
          <p:nvPr/>
        </p:nvSpPr>
        <p:spPr>
          <a:xfrm>
            <a:off x="6266132" y="1837429"/>
            <a:ext cx="5307770" cy="1815882"/>
          </a:xfrm>
          <a:prstGeom prst="rect">
            <a:avLst/>
          </a:prstGeom>
          <a:noFill/>
        </p:spPr>
        <p:txBody>
          <a:bodyPr wrap="square" rtlCol="0">
            <a:spAutoFit/>
          </a:bodyPr>
          <a:lstStyle/>
          <a:p>
            <a:endParaRPr lang="en-US" altLang="zh-CN" sz="1600" dirty="0">
              <a:solidFill>
                <a:prstClr val="black"/>
              </a:solidFill>
              <a:latin typeface="Huawei Sans" panose="020C0503030203020204" pitchFamily="34" charset="0"/>
              <a:sym typeface="Huawei Sans" panose="020C0503030203020204" pitchFamily="34" charset="0"/>
            </a:endParaRPr>
          </a:p>
          <a:p>
            <a:pPr marL="285750" indent="-285750">
              <a:buFont typeface="Arial" panose="020B0604020202020204" pitchFamily="34" charset="0"/>
              <a:buChar char="•"/>
            </a:pPr>
            <a:r>
              <a:rPr sz="1600">
                <a:solidFill>
                  <a:prstClr val="black"/>
                </a:solidFill>
                <a:latin typeface="Huawei Sans" panose="020C0503030203020204" pitchFamily="34" charset="0"/>
              </a:rPr>
              <a:t>MPLS OAM/MPLS-TP OAM is used to detect faults in a tunnel protection group to speed up protection switching.</a:t>
            </a:r>
            <a:endParaRPr lang="en-US" altLang="zh-CN" sz="1600" dirty="0" smtClean="0">
              <a:solidFill>
                <a:prstClr val="black"/>
              </a:solidFill>
              <a:latin typeface="Huawei Sans" panose="020C0503030203020204" pitchFamily="34" charset="0"/>
            </a:endParaRPr>
          </a:p>
          <a:p>
            <a:pPr marL="285750" indent="-285750">
              <a:buFont typeface="Arial" panose="020B0604020202020204" pitchFamily="34" charset="0"/>
              <a:buChar char="•"/>
            </a:pPr>
            <a:r>
              <a:rPr sz="1600">
                <a:solidFill>
                  <a:prstClr val="black"/>
                </a:solidFill>
                <a:latin typeface="Huawei Sans" panose="020C0503030203020204" pitchFamily="34" charset="0"/>
              </a:rPr>
              <a:t>As shown below, MPLS-TP OAM is configured on the ingress of the forward and reverse primary tunnels to detect faults.</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88" name="AutoShape 17"/>
          <p:cNvSpPr>
            <a:spLocks noChangeArrowheads="1"/>
          </p:cNvSpPr>
          <p:nvPr/>
        </p:nvSpPr>
        <p:spPr bwMode="auto">
          <a:xfrm>
            <a:off x="6462632" y="4117294"/>
            <a:ext cx="5111270" cy="1292662"/>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a:solidFill>
                  <a:prstClr val="black"/>
                </a:solidFill>
                <a:latin typeface="Huawei Sans" panose="020C0503030203020204" pitchFamily="34" charset="0"/>
              </a:rPr>
              <a:t>[R1] mpls-tp meg abc</a:t>
            </a:r>
            <a:endParaRPr lang="zh-CN" altLang="en-US" sz="1400" dirty="0">
              <a:solidFill>
                <a:prstClr val="black"/>
              </a:solidFill>
              <a:latin typeface="Huawei Sans" panose="020C0503030203020204" pitchFamily="34" charset="0"/>
            </a:endParaRPr>
          </a:p>
          <a:p>
            <a:r>
              <a:rPr sz="1400">
                <a:solidFill>
                  <a:prstClr val="black"/>
                </a:solidFill>
                <a:latin typeface="Huawei Sans" panose="020C0503030203020204" pitchFamily="34" charset="0"/>
              </a:rPr>
              <a:t>[R1-mpls-tp-meg-abc] me te interface Tunnel 1 mep-id 1 remote-mep-id 2</a:t>
            </a:r>
            <a:endParaRPr lang="zh-CN" altLang="en-US" sz="1400" dirty="0">
              <a:solidFill>
                <a:prstClr val="black"/>
              </a:solidFill>
              <a:latin typeface="Huawei Sans" panose="020C0503030203020204" pitchFamily="34" charset="0"/>
            </a:endParaRPr>
          </a:p>
          <a:p>
            <a:r>
              <a:rPr sz="1400">
                <a:solidFill>
                  <a:prstClr val="black"/>
                </a:solidFill>
                <a:latin typeface="Huawei Sans" panose="020C0503030203020204" pitchFamily="34" charset="0"/>
              </a:rPr>
              <a:t>[R5] mpls-tp meg abc</a:t>
            </a:r>
            <a:endParaRPr lang="zh-CN" altLang="en-US" sz="1400" dirty="0">
              <a:solidFill>
                <a:prstClr val="black"/>
              </a:solidFill>
              <a:latin typeface="Huawei Sans" panose="020C0503030203020204" pitchFamily="34" charset="0"/>
            </a:endParaRPr>
          </a:p>
          <a:p>
            <a:r>
              <a:rPr sz="1400">
                <a:solidFill>
                  <a:prstClr val="black"/>
                </a:solidFill>
                <a:latin typeface="Huawei Sans" panose="020C0503030203020204" pitchFamily="34" charset="0"/>
              </a:rPr>
              <a:t>[R5-mpls-tp-meg-abc] me te interface Tunnel 2 mep-id 2 remote-mep-id 1</a:t>
            </a:r>
            <a:endParaRPr lang="zh-CN" altLang="en-US"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62187914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Tunnel Protection Group Implementation (3)</a:t>
            </a:r>
            <a:endParaRPr lang="en-US" altLang="zh-CN" dirty="0"/>
          </a:p>
        </p:txBody>
      </p:sp>
      <p:sp>
        <p:nvSpPr>
          <p:cNvPr id="38" name="圆角矩形 75"/>
          <p:cNvSpPr/>
          <p:nvPr/>
        </p:nvSpPr>
        <p:spPr>
          <a:xfrm>
            <a:off x="537249" y="1374184"/>
            <a:ext cx="5552152" cy="396000"/>
          </a:xfrm>
          <a:prstGeom prst="roundRect">
            <a:avLst>
              <a:gd name="adj" fmla="val 10604"/>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sz="1600" b="1">
                <a:solidFill>
                  <a:prstClr val="white"/>
                </a:solidFill>
                <a:latin typeface="Huawei Sans" panose="020C0503030203020204" pitchFamily="34" charset="0"/>
              </a:rPr>
              <a:t>4. Protection switching</a:t>
            </a:r>
            <a:endParaRPr lang="zh-CN" altLang="en-US" sz="1600" b="1" dirty="0">
              <a:solidFill>
                <a:prstClr val="white"/>
              </a:solidFill>
              <a:latin typeface="Huawei Sans" panose="020C0503030203020204" pitchFamily="34" charset="0"/>
              <a:sym typeface="Huawei Sans" panose="020C0503030203020204" pitchFamily="34" charset="0"/>
            </a:endParaRPr>
          </a:p>
        </p:txBody>
      </p:sp>
      <p:sp>
        <p:nvSpPr>
          <p:cNvPr id="39" name="圆角矩形 75"/>
          <p:cNvSpPr/>
          <p:nvPr/>
        </p:nvSpPr>
        <p:spPr>
          <a:xfrm>
            <a:off x="537248" y="1800023"/>
            <a:ext cx="5552152" cy="277197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55" name="圆角矩形 75"/>
          <p:cNvSpPr/>
          <p:nvPr/>
        </p:nvSpPr>
        <p:spPr>
          <a:xfrm>
            <a:off x="6143942" y="1374184"/>
            <a:ext cx="5552152" cy="396000"/>
          </a:xfrm>
          <a:prstGeom prst="roundRect">
            <a:avLst>
              <a:gd name="adj" fmla="val 10604"/>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sz="1600" b="1">
                <a:solidFill>
                  <a:prstClr val="white"/>
                </a:solidFill>
                <a:latin typeface="Huawei Sans" panose="020C0503030203020204" pitchFamily="34" charset="0"/>
              </a:rPr>
              <a:t>5. Switchback</a:t>
            </a:r>
            <a:endParaRPr lang="zh-CN" altLang="en-US" sz="1600" b="1" dirty="0">
              <a:solidFill>
                <a:prstClr val="white"/>
              </a:solidFill>
              <a:latin typeface="Huawei Sans" panose="020C0503030203020204" pitchFamily="34" charset="0"/>
              <a:sym typeface="Huawei Sans" panose="020C0503030203020204" pitchFamily="34" charset="0"/>
            </a:endParaRPr>
          </a:p>
        </p:txBody>
      </p:sp>
      <p:sp>
        <p:nvSpPr>
          <p:cNvPr id="56" name="圆角矩形 75"/>
          <p:cNvSpPr/>
          <p:nvPr/>
        </p:nvSpPr>
        <p:spPr>
          <a:xfrm>
            <a:off x="6143941" y="1800022"/>
            <a:ext cx="5552152" cy="277198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83" name="AutoShape 17"/>
          <p:cNvSpPr>
            <a:spLocks noChangeArrowheads="1"/>
          </p:cNvSpPr>
          <p:nvPr/>
        </p:nvSpPr>
        <p:spPr bwMode="auto">
          <a:xfrm>
            <a:off x="3475870" y="5135340"/>
            <a:ext cx="5501875" cy="861774"/>
          </a:xfrm>
          <a:prstGeom prst="roundRect">
            <a:avLst>
              <a:gd name="adj" fmla="val 0"/>
            </a:avLst>
          </a:prstGeom>
          <a:solidFill>
            <a:schemeClr val="bg1">
              <a:lumMod val="85000"/>
            </a:schemeClr>
          </a:solidFill>
          <a:ln w="12700" algn="ctr">
            <a:noFill/>
            <a:round/>
            <a:headEnd/>
            <a:tailEnd/>
          </a:ln>
          <a:effectLst/>
        </p:spPr>
        <p:txBody>
          <a:bodyPr wrap="square" lIns="0" tIns="0" rIns="0" bIns="0" anchor="ctr" anchorCtr="1">
            <a:spAutoFit/>
          </a:bodyPr>
          <a:lstStyle/>
          <a:p>
            <a:r>
              <a:rPr sz="1400" dirty="0">
                <a:solidFill>
                  <a:prstClr val="black"/>
                </a:solidFill>
                <a:latin typeface="Huawei Sans" panose="020C0503030203020204" pitchFamily="34" charset="0"/>
              </a:rPr>
              <a:t>[R1] interface tunnel 1</a:t>
            </a:r>
          </a:p>
          <a:p>
            <a:r>
              <a:rPr sz="1400" dirty="0">
                <a:solidFill>
                  <a:prstClr val="black"/>
                </a:solidFill>
                <a:latin typeface="Huawei Sans" panose="020C0503030203020204" pitchFamily="34" charset="0"/>
              </a:rPr>
              <a:t>[R1-tunnel1] </a:t>
            </a:r>
            <a:r>
              <a:rPr sz="1400" dirty="0" err="1">
                <a:solidFill>
                  <a:prstClr val="black"/>
                </a:solidFill>
                <a:latin typeface="Huawei Sans" panose="020C0503030203020204" pitchFamily="34" charset="0"/>
              </a:rPr>
              <a:t>mpls</a:t>
            </a:r>
            <a:r>
              <a:rPr sz="1400" dirty="0">
                <a:solidFill>
                  <a:prstClr val="black"/>
                </a:solidFill>
                <a:latin typeface="Huawei Sans" panose="020C0503030203020204" pitchFamily="34" charset="0"/>
              </a:rPr>
              <a:t> </a:t>
            </a:r>
            <a:r>
              <a:rPr sz="1400" dirty="0" err="1">
                <a:solidFill>
                  <a:prstClr val="black"/>
                </a:solidFill>
                <a:latin typeface="Huawei Sans" panose="020C0503030203020204" pitchFamily="34" charset="0"/>
              </a:rPr>
              <a:t>te</a:t>
            </a:r>
            <a:r>
              <a:rPr sz="1400" dirty="0">
                <a:solidFill>
                  <a:prstClr val="black"/>
                </a:solidFill>
                <a:latin typeface="Huawei Sans" panose="020C0503030203020204" pitchFamily="34" charset="0"/>
              </a:rPr>
              <a:t> protection tunnel 101 mode </a:t>
            </a:r>
            <a:r>
              <a:rPr sz="1400" dirty="0" err="1">
                <a:solidFill>
                  <a:prstClr val="black"/>
                </a:solidFill>
                <a:latin typeface="Huawei Sans" panose="020C0503030203020204" pitchFamily="34" charset="0"/>
              </a:rPr>
              <a:t>revertive</a:t>
            </a:r>
            <a:r>
              <a:rPr sz="1400" dirty="0">
                <a:solidFill>
                  <a:prstClr val="black"/>
                </a:solidFill>
                <a:latin typeface="Huawei Sans" panose="020C0503030203020204" pitchFamily="34" charset="0"/>
              </a:rPr>
              <a:t> </a:t>
            </a:r>
            <a:r>
              <a:rPr sz="1400" dirty="0" err="1">
                <a:solidFill>
                  <a:prstClr val="black"/>
                </a:solidFill>
                <a:latin typeface="Huawei Sans" panose="020C0503030203020204" pitchFamily="34" charset="0"/>
              </a:rPr>
              <a:t>wtr</a:t>
            </a:r>
            <a:r>
              <a:rPr sz="1400" dirty="0">
                <a:solidFill>
                  <a:prstClr val="black"/>
                </a:solidFill>
                <a:latin typeface="Huawei Sans" panose="020C0503030203020204" pitchFamily="34" charset="0"/>
              </a:rPr>
              <a:t> 0</a:t>
            </a:r>
            <a:endParaRPr lang="zh-CN" altLang="en-US"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[R5] interface tunnel 2</a:t>
            </a:r>
            <a:endParaRPr lang="en-US" altLang="zh-CN" sz="1400" dirty="0">
              <a:solidFill>
                <a:prstClr val="black"/>
              </a:solidFill>
              <a:latin typeface="Huawei Sans" panose="020C0503030203020204" pitchFamily="34" charset="0"/>
            </a:endParaRPr>
          </a:p>
          <a:p>
            <a:r>
              <a:rPr sz="1400" dirty="0">
                <a:solidFill>
                  <a:prstClr val="black"/>
                </a:solidFill>
                <a:latin typeface="Huawei Sans" panose="020C0503030203020204" pitchFamily="34" charset="0"/>
              </a:rPr>
              <a:t>[R5-tunnel2] </a:t>
            </a:r>
            <a:r>
              <a:rPr sz="1400" dirty="0" err="1">
                <a:solidFill>
                  <a:prstClr val="black"/>
                </a:solidFill>
                <a:latin typeface="Huawei Sans" panose="020C0503030203020204" pitchFamily="34" charset="0"/>
              </a:rPr>
              <a:t>mpls</a:t>
            </a:r>
            <a:r>
              <a:rPr sz="1400" dirty="0">
                <a:solidFill>
                  <a:prstClr val="black"/>
                </a:solidFill>
                <a:latin typeface="Huawei Sans" panose="020C0503030203020204" pitchFamily="34" charset="0"/>
              </a:rPr>
              <a:t> </a:t>
            </a:r>
            <a:r>
              <a:rPr sz="1400" dirty="0" err="1">
                <a:solidFill>
                  <a:prstClr val="black"/>
                </a:solidFill>
                <a:latin typeface="Huawei Sans" panose="020C0503030203020204" pitchFamily="34" charset="0"/>
              </a:rPr>
              <a:t>te</a:t>
            </a:r>
            <a:r>
              <a:rPr sz="1400" dirty="0">
                <a:solidFill>
                  <a:prstClr val="black"/>
                </a:solidFill>
                <a:latin typeface="Huawei Sans" panose="020C0503030203020204" pitchFamily="34" charset="0"/>
              </a:rPr>
              <a:t> protection tunnel 201 mode </a:t>
            </a:r>
            <a:r>
              <a:rPr sz="1400" dirty="0" err="1">
                <a:solidFill>
                  <a:prstClr val="black"/>
                </a:solidFill>
                <a:latin typeface="Huawei Sans" panose="020C0503030203020204" pitchFamily="34" charset="0"/>
              </a:rPr>
              <a:t>revertive</a:t>
            </a:r>
            <a:r>
              <a:rPr sz="1400" dirty="0">
                <a:solidFill>
                  <a:prstClr val="black"/>
                </a:solidFill>
                <a:latin typeface="Huawei Sans" panose="020C0503030203020204" pitchFamily="34" charset="0"/>
              </a:rPr>
              <a:t> </a:t>
            </a:r>
            <a:r>
              <a:rPr sz="1400" dirty="0" err="1">
                <a:solidFill>
                  <a:prstClr val="black"/>
                </a:solidFill>
                <a:latin typeface="Huawei Sans" panose="020C0503030203020204" pitchFamily="34" charset="0"/>
              </a:rPr>
              <a:t>wtr</a:t>
            </a:r>
            <a:r>
              <a:rPr sz="1400" dirty="0">
                <a:solidFill>
                  <a:prstClr val="black"/>
                </a:solidFill>
                <a:latin typeface="Huawei Sans" panose="020C0503030203020204" pitchFamily="34" charset="0"/>
              </a:rPr>
              <a:t> 0</a:t>
            </a:r>
            <a:endParaRPr lang="zh-CN" altLang="en-US" sz="1400" dirty="0">
              <a:solidFill>
                <a:prstClr val="black"/>
              </a:solidFill>
              <a:latin typeface="Huawei Sans" panose="020C0503030203020204" pitchFamily="34" charset="0"/>
            </a:endParaRPr>
          </a:p>
        </p:txBody>
      </p:sp>
      <p:sp>
        <p:nvSpPr>
          <p:cNvPr id="86" name="文本框 85"/>
          <p:cNvSpPr txBox="1"/>
          <p:nvPr/>
        </p:nvSpPr>
        <p:spPr>
          <a:xfrm>
            <a:off x="602335" y="1624882"/>
            <a:ext cx="5307770" cy="2923877"/>
          </a:xfrm>
          <a:prstGeom prst="rect">
            <a:avLst/>
          </a:prstGeom>
          <a:noFill/>
        </p:spPr>
        <p:txBody>
          <a:bodyPr wrap="square" rtlCol="0">
            <a:spAutoFit/>
          </a:bodyPr>
          <a:lstStyle/>
          <a:p>
            <a:endParaRPr lang="en-US" altLang="zh-CN" sz="1400" dirty="0">
              <a:solidFill>
                <a:prstClr val="black"/>
              </a:solidFill>
              <a:latin typeface="Huawei Sans" panose="020C0503030203020204" pitchFamily="34" charset="0"/>
              <a:sym typeface="Huawei Sans" panose="020C0503030203020204" pitchFamily="34" charset="0"/>
            </a:endParaRPr>
          </a:p>
          <a:p>
            <a:pPr marL="285750" indent="-285750">
              <a:buFont typeface="Arial" panose="020B0604020202020204" pitchFamily="34" charset="0"/>
              <a:buChar char="•"/>
            </a:pPr>
            <a:r>
              <a:rPr sz="1400" dirty="0">
                <a:solidFill>
                  <a:prstClr val="black"/>
                </a:solidFill>
                <a:latin typeface="Huawei Sans" panose="020C0503030203020204" pitchFamily="34" charset="0"/>
              </a:rPr>
              <a:t>When the ingress detects a fault on the working tunnel, it triggers protection switching in the tunnel protection group. Two modes are available:</a:t>
            </a:r>
            <a:endParaRPr lang="en-US" altLang="zh-CN" sz="1400" dirty="0">
              <a:solidFill>
                <a:prstClr val="black"/>
              </a:solidFill>
              <a:latin typeface="Huawei Sans" panose="020C0503030203020204" pitchFamily="34" charset="0"/>
            </a:endParaRPr>
          </a:p>
          <a:p>
            <a:pPr marL="540000" lvl="1" indent="-180000" defTabSz="1219304" fontAlgn="ctr">
              <a:spcAft>
                <a:spcPts val="600"/>
              </a:spcAft>
              <a:buFont typeface="Huawei Sans" panose="020C0503030203020204" pitchFamily="34" charset="0"/>
              <a:buChar char="▫"/>
            </a:pPr>
            <a:r>
              <a:rPr sz="1200" dirty="0">
                <a:solidFill>
                  <a:prstClr val="black"/>
                </a:solidFill>
                <a:latin typeface="Huawei Sans" panose="020C0503030203020204" pitchFamily="34" charset="0"/>
              </a:rPr>
              <a:t>Manual switchover: A network administrator runs commands to switch traffic.</a:t>
            </a:r>
            <a:endParaRPr lang="en-US" altLang="zh-CN" sz="1200" dirty="0" smtClean="0">
              <a:solidFill>
                <a:prstClr val="black"/>
              </a:solidFill>
              <a:latin typeface="Huawei Sans" panose="020C0503030203020204" pitchFamily="34" charset="0"/>
            </a:endParaRPr>
          </a:p>
          <a:p>
            <a:pPr marL="540000" lvl="1" indent="-180000" defTabSz="1219304" fontAlgn="ctr">
              <a:spcAft>
                <a:spcPts val="600"/>
              </a:spcAft>
              <a:buFont typeface="Huawei Sans" panose="020C0503030203020204" pitchFamily="34" charset="0"/>
              <a:buChar char="▫"/>
            </a:pPr>
            <a:r>
              <a:rPr sz="1200" dirty="0">
                <a:solidFill>
                  <a:prstClr val="black"/>
                </a:solidFill>
                <a:latin typeface="Huawei Sans" panose="020C0503030203020204" pitchFamily="34" charset="0"/>
              </a:rPr>
              <a:t>Automatic switching: Automatic traffic switching is performed after the working tunnel detects a fault.</a:t>
            </a:r>
            <a:endParaRPr lang="en-US" altLang="zh-CN" sz="1400" dirty="0">
              <a:solidFill>
                <a:prstClr val="black"/>
              </a:solidFill>
              <a:latin typeface="Huawei Sans" panose="020C0503030203020204" pitchFamily="34" charset="0"/>
              <a:sym typeface="Huawei Sans" panose="020C0503030203020204" pitchFamily="34" charset="0"/>
            </a:endParaRPr>
          </a:p>
          <a:p>
            <a:pPr marL="285750" indent="-285750">
              <a:buFont typeface="Arial" panose="020B0604020202020204" pitchFamily="34" charset="0"/>
              <a:buChar char="•"/>
            </a:pPr>
            <a:r>
              <a:rPr sz="1400" dirty="0">
                <a:solidFill>
                  <a:prstClr val="black"/>
                </a:solidFill>
                <a:latin typeface="Huawei Sans" panose="020C0503030203020204" pitchFamily="34" charset="0"/>
              </a:rPr>
              <a:t>Currently, an MPLS TE tunnel protection group supports only bidirectional switching. That is, if a switchover is performed for traffic in one direction, a switchover is also performed for traffic in the opposite direction.</a:t>
            </a:r>
            <a:endParaRPr lang="en-US" altLang="zh-CN" sz="1200" dirty="0" smtClean="0">
              <a:solidFill>
                <a:prstClr val="black"/>
              </a:solidFill>
              <a:latin typeface="Huawei Sans" panose="020C0503030203020204" pitchFamily="34" charset="0"/>
            </a:endParaRPr>
          </a:p>
          <a:p>
            <a:pPr marL="360000" lvl="1" defTabSz="1219304" fontAlgn="ctr">
              <a:spcAft>
                <a:spcPts val="600"/>
              </a:spcAft>
            </a:pPr>
            <a:endParaRPr lang="en-US" altLang="zh-CN" sz="1200" dirty="0" smtClean="0">
              <a:solidFill>
                <a:prstClr val="black"/>
              </a:solidFill>
              <a:latin typeface="Huawei Sans" panose="020C0503030203020204" pitchFamily="34" charset="0"/>
            </a:endParaRPr>
          </a:p>
        </p:txBody>
      </p:sp>
      <p:sp>
        <p:nvSpPr>
          <p:cNvPr id="87" name="文本框 86"/>
          <p:cNvSpPr txBox="1"/>
          <p:nvPr/>
        </p:nvSpPr>
        <p:spPr>
          <a:xfrm>
            <a:off x="6266132" y="1956179"/>
            <a:ext cx="5307770" cy="1815882"/>
          </a:xfrm>
          <a:prstGeom prst="rect">
            <a:avLst/>
          </a:prstGeom>
          <a:noFill/>
        </p:spPr>
        <p:txBody>
          <a:bodyPr wrap="square" rtlCol="0">
            <a:spAutoFit/>
          </a:bodyPr>
          <a:lstStyle/>
          <a:p>
            <a:endParaRPr lang="en-US" altLang="zh-CN" sz="1600" dirty="0">
              <a:solidFill>
                <a:prstClr val="black"/>
              </a:solidFill>
              <a:latin typeface="Huawei Sans" panose="020C0503030203020204" pitchFamily="34" charset="0"/>
              <a:sym typeface="Huawei Sans" panose="020C0503030203020204" pitchFamily="34" charset="0"/>
            </a:endParaRPr>
          </a:p>
          <a:p>
            <a:pPr marL="285750" indent="-285750">
              <a:buFont typeface="Arial" panose="020B0604020202020204" pitchFamily="34" charset="0"/>
              <a:buChar char="•"/>
            </a:pPr>
            <a:r>
              <a:rPr sz="1600" dirty="0">
                <a:solidFill>
                  <a:prstClr val="black"/>
                </a:solidFill>
                <a:latin typeface="Huawei Sans" panose="020C0503030203020204" pitchFamily="34" charset="0"/>
              </a:rPr>
              <a:t>After a traffic switchover is complete, the ingress keeps trying to reestablish the working tunnel. If the working tunnel is reestablished, the ingress determines whether to switch traffic back to the working tunnel according to the configured switchback policy.</a:t>
            </a:r>
            <a:endParaRPr lang="zh-CN" altLang="en-US" sz="1600" dirty="0">
              <a:solidFill>
                <a:prstClr val="black"/>
              </a:solidFill>
              <a:latin typeface="Huawei Sans" panose="020C0503030203020204" pitchFamily="34" charset="0"/>
              <a:sym typeface="Huawei Sans" panose="020C0503030203020204" pitchFamily="34" charset="0"/>
            </a:endParaRPr>
          </a:p>
        </p:txBody>
      </p:sp>
      <p:sp>
        <p:nvSpPr>
          <p:cNvPr id="12" name="文本框 11"/>
          <p:cNvSpPr txBox="1"/>
          <p:nvPr/>
        </p:nvSpPr>
        <p:spPr>
          <a:xfrm>
            <a:off x="3336965" y="4612120"/>
            <a:ext cx="8359127" cy="523220"/>
          </a:xfrm>
          <a:prstGeom prst="rect">
            <a:avLst/>
          </a:prstGeom>
          <a:noFill/>
        </p:spPr>
        <p:txBody>
          <a:bodyPr wrap="square" rtlCol="0">
            <a:spAutoFit/>
          </a:bodyPr>
          <a:lstStyle/>
          <a:p>
            <a:r>
              <a:rPr sz="1400" dirty="0">
                <a:solidFill>
                  <a:prstClr val="black"/>
                </a:solidFill>
                <a:latin typeface="Huawei Sans" panose="020C0503030203020204" pitchFamily="34" charset="0"/>
              </a:rPr>
              <a:t>Configure the binding between the working and protection tunnels, specify whether to perform a switchback, and configured the WTR time:</a:t>
            </a:r>
            <a:endParaRPr lang="zh-CN" altLang="en-US" sz="140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8726972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Differences Between CR-LSP Backup and a Tunnel Protection Group</a:t>
            </a:r>
            <a:endParaRPr lang="en-US"/>
          </a:p>
        </p:txBody>
      </p:sp>
      <p:graphicFrame>
        <p:nvGraphicFramePr>
          <p:cNvPr id="4" name="表格 3"/>
          <p:cNvGraphicFramePr>
            <a:graphicFrameLocks noGrp="1"/>
          </p:cNvGraphicFramePr>
          <p:nvPr>
            <p:extLst>
              <p:ext uri="{D42A27DB-BD31-4B8C-83A1-F6EECF244321}">
                <p14:modId xmlns:p14="http://schemas.microsoft.com/office/powerpoint/2010/main" val="3797839957"/>
              </p:ext>
            </p:extLst>
          </p:nvPr>
        </p:nvGraphicFramePr>
        <p:xfrm>
          <a:off x="1228856" y="1547966"/>
          <a:ext cx="9734288" cy="4532777"/>
        </p:xfrm>
        <a:graphic>
          <a:graphicData uri="http://schemas.openxmlformats.org/drawingml/2006/table">
            <a:tbl>
              <a:tblPr firstRow="1" bandRow="1"/>
              <a:tblGrid>
                <a:gridCol w="2034078"/>
                <a:gridCol w="3821229"/>
                <a:gridCol w="3878981"/>
              </a:tblGrid>
              <a:tr h="606305">
                <a:tc>
                  <a:txBody>
                    <a:bodyPr/>
                    <a:lstStyle/>
                    <a:p>
                      <a:pPr algn="ctr"/>
                      <a:r>
                        <a:rPr sz="1800" b="1" dirty="0">
                          <a:solidFill>
                            <a:schemeClr val="tx1"/>
                          </a:solidFill>
                          <a:latin typeface="Huawei Sans" panose="020C0503030203020204" pitchFamily="34" charset="0"/>
                        </a:rPr>
                        <a:t>Comparison Item</a:t>
                      </a:r>
                      <a:endParaRPr lang="zh-CN" altLang="en-US" sz="18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sz="1800" b="1" dirty="0">
                          <a:solidFill>
                            <a:schemeClr val="tx1"/>
                          </a:solidFill>
                          <a:latin typeface="Huawei Sans" panose="020C0503030203020204" pitchFamily="34" charset="0"/>
                        </a:rPr>
                        <a:t>CR-LSP Backup</a:t>
                      </a:r>
                      <a:endParaRPr lang="zh-CN" altLang="en-US" sz="18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sz="1800" b="1">
                          <a:solidFill>
                            <a:schemeClr val="tx1"/>
                          </a:solidFill>
                          <a:latin typeface="Huawei Sans" panose="020C0503030203020204" pitchFamily="34" charset="0"/>
                        </a:rPr>
                        <a:t>Tunnel Protection Group</a:t>
                      </a:r>
                      <a:endParaRPr lang="zh-CN" altLang="en-US" sz="18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116944">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sz="1400" dirty="0">
                          <a:solidFill>
                            <a:schemeClr val="tx1"/>
                          </a:solidFill>
                          <a:latin typeface="Huawei Sans" panose="020C0503030203020204" pitchFamily="34" charset="0"/>
                        </a:rPr>
                        <a:t>Object to be protected</a:t>
                      </a:r>
                      <a:endParaRPr lang="zh-CN" altLang="en-GB"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914034" rtl="0" eaLnBrk="1" latinLnBrk="0" hangingPunct="1"/>
                      <a:r>
                        <a:rPr sz="1400" dirty="0">
                          <a:solidFill>
                            <a:schemeClr val="tx1"/>
                          </a:solidFill>
                          <a:latin typeface="Huawei Sans" panose="020C0503030203020204" pitchFamily="34" charset="0"/>
                        </a:rPr>
                        <a:t>Primary and backup CR-LSPs are established on the same tunnel interface. The backup CR-LSP protects the primary CR-LSP.</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endParaRPr>
                    </a:p>
                  </a:txBody>
                  <a:tcPr anchor="ctr"/>
                </a:tc>
                <a:tc>
                  <a:txBody>
                    <a:bodyPr/>
                    <a:lstStyle/>
                    <a:p>
                      <a:pPr marL="0" algn="l" defTabSz="914034" rtl="0" eaLnBrk="1" latinLnBrk="0" hangingPunct="1"/>
                      <a:r>
                        <a:rPr sz="1400">
                          <a:solidFill>
                            <a:schemeClr val="tx1"/>
                          </a:solidFill>
                          <a:latin typeface="Huawei Sans" panose="020C0503030203020204" pitchFamily="34" charset="0"/>
                        </a:rPr>
                        <a:t>In a tunnel protection group, one tunnel protects another.</a:t>
                      </a:r>
                      <a:endParaRPr lang="zh-CN" alt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190793">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sz="1400">
                          <a:solidFill>
                            <a:schemeClr val="tx1"/>
                          </a:solidFill>
                          <a:latin typeface="Huawei Sans" panose="020C0503030203020204" pitchFamily="34" charset="0"/>
                        </a:rPr>
                        <a:t>TE FRR</a:t>
                      </a:r>
                      <a:endParaRPr lang="en-US" altLang="zh-CN"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914034" rtl="0" eaLnBrk="1" latinLnBrk="0" hangingPunct="1"/>
                      <a:r>
                        <a:rPr sz="1400" b="0" dirty="0">
                          <a:solidFill>
                            <a:schemeClr val="tx1"/>
                          </a:solidFill>
                          <a:latin typeface="Huawei Sans" panose="020C0503030203020204" pitchFamily="34" charset="0"/>
                        </a:rPr>
                        <a:t>TE FRR protection is supported only by the primary CP-LSP, not the backup CR-LSP.</a:t>
                      </a:r>
                      <a:endParaRPr lang="zh-CN" alt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tc>
                <a:tc>
                  <a:txBody>
                    <a:bodyPr/>
                    <a:lstStyle/>
                    <a:p>
                      <a:pPr marL="0" algn="l" defTabSz="914034" rtl="0" eaLnBrk="1" latinLnBrk="0" hangingPunct="1"/>
                      <a:r>
                        <a:rPr sz="1400" b="0" dirty="0">
                          <a:solidFill>
                            <a:schemeClr val="tx1"/>
                          </a:solidFill>
                          <a:latin typeface="Huawei Sans" panose="020C0503030203020204" pitchFamily="34" charset="0"/>
                        </a:rPr>
                        <a:t>A tunnel protection group depends on the reverse LSP, which is mutually exclusive with TE FRR. Therefore, tunnels in a tunnel protection group do not support TE FRR.</a:t>
                      </a:r>
                      <a:endParaRPr lang="zh-CN" alt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520030">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sz="1400">
                          <a:solidFill>
                            <a:schemeClr val="tx1"/>
                          </a:solidFill>
                          <a:latin typeface="Huawei Sans" panose="020C0503030203020204" pitchFamily="34" charset="0"/>
                        </a:rPr>
                        <a:t>LSP attributes</a:t>
                      </a:r>
                      <a:endParaRPr lang="zh-CN" altLang="en-GB"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l" defTabSz="914034" rtl="0" eaLnBrk="1" latinLnBrk="0" hangingPunct="1"/>
                      <a:r>
                        <a:rPr sz="1400" b="0">
                          <a:solidFill>
                            <a:schemeClr val="tx1"/>
                          </a:solidFill>
                          <a:latin typeface="Huawei Sans" panose="020C0503030203020204" pitchFamily="34" charset="0"/>
                        </a:rPr>
                        <a:t>The primary and backup CR-LSPs have the same attributes (such as bandwidth, setup priority, and hold priority), except for the TE FRR attribute.</a:t>
                      </a:r>
                      <a:endParaRPr lang="zh-CN" alt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algn="l" defTabSz="914034" rtl="0" eaLnBrk="1" latinLnBrk="0" hangingPunct="1"/>
                      <a:r>
                        <a:rPr sz="1400" b="0" dirty="0">
                          <a:solidFill>
                            <a:schemeClr val="tx1"/>
                          </a:solidFill>
                          <a:latin typeface="Huawei Sans" panose="020C0503030203020204" pitchFamily="34" charset="0"/>
                        </a:rPr>
                        <a:t>Tunnels in a tunnel protection group use independent attributes. This means that attributes of one tunnel are irrelevant to those of another tunnel. For example, a protection tunnel without bandwidth can protect a working tunnel requiring bandwidth protection.</a:t>
                      </a:r>
                      <a:endParaRPr lang="zh-CN" altLang="en-US" sz="14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6878934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purl.org/dc/dcmitype/"/>
    <ds:schemaRef ds:uri="http://schemas.microsoft.com/office/2006/documentManagement/types"/>
    <ds:schemaRef ds:uri="475f1e55-3009-46d8-9566-5d569a2b3a98"/>
    <ds:schemaRef ds:uri="http://schemas.microsoft.com/office/2006/metadata/properties"/>
    <ds:schemaRef ds:uri="http://purl.org/dc/terms/"/>
    <ds:schemaRef ds:uri="http://www.w3.org/XML/1998/namespace"/>
    <ds:schemaRef ds:uri="http://schemas.microsoft.com/office/infopath/2007/PartnerControl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1D2F3224-E560-412F-8E16-96222A786E79}"/>
</file>

<file path=docProps/app.xml><?xml version="1.0" encoding="utf-8"?>
<Properties xmlns="http://schemas.openxmlformats.org/officeDocument/2006/extended-properties" xmlns:vt="http://schemas.openxmlformats.org/officeDocument/2006/docPropsVTypes">
  <Template/>
  <TotalTime>831</TotalTime>
  <Words>19285</Words>
  <Application>Microsoft Office PowerPoint</Application>
  <PresentationFormat>宽屏</PresentationFormat>
  <Paragraphs>2028</Paragraphs>
  <Slides>121</Slides>
  <Notes>121</Notes>
  <HiddenSlides>3</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121</vt:i4>
      </vt:variant>
    </vt:vector>
  </HeadingPairs>
  <TitlesOfParts>
    <vt:vector size="133" baseType="lpstr">
      <vt:lpstr>方正兰亭黑简体</vt:lpstr>
      <vt:lpstr>华文细黑</vt:lpstr>
      <vt:lpstr>微软雅黑</vt:lpstr>
      <vt:lpstr>微软雅黑</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MPLS TE Fundamentals and Configurations</vt:lpstr>
      <vt:lpstr>PowerPoint 演示文稿</vt:lpstr>
      <vt:lpstr>PowerPoint 演示文稿</vt:lpstr>
      <vt:lpstr>PowerPoint 演示文稿</vt:lpstr>
      <vt:lpstr>Concepts of TE</vt:lpstr>
      <vt:lpstr>Why Is Traffic Engineering Used?</vt:lpstr>
      <vt:lpstr>Major Functions of TE</vt:lpstr>
      <vt:lpstr>Overview of MPLS TE</vt:lpstr>
      <vt:lpstr>MPLS TE Tunnels</vt:lpstr>
      <vt:lpstr>MPLS TE Implementation</vt:lpstr>
      <vt:lpstr>Major MPLS TE Functions (1)</vt:lpstr>
      <vt:lpstr>Major MPLS TE Functions (2)</vt:lpstr>
      <vt:lpstr>Major MPLS TE Functions (3)</vt:lpstr>
      <vt:lpstr>Major MPLS TE Functions (4)</vt:lpstr>
      <vt:lpstr>Four Major MPLS TE Components</vt:lpstr>
      <vt:lpstr>MPLS TE Implementation Procedure</vt:lpstr>
      <vt:lpstr>PowerPoint 演示文稿</vt:lpstr>
      <vt:lpstr>MPLS TE Information Advertisement</vt:lpstr>
      <vt:lpstr>Link-State Information</vt:lpstr>
      <vt:lpstr>TE Metric</vt:lpstr>
      <vt:lpstr>Bandwidth Information (1)</vt:lpstr>
      <vt:lpstr>Bandwidth Information (2)</vt:lpstr>
      <vt:lpstr>Administrative Group Attribute</vt:lpstr>
      <vt:lpstr>Affinity</vt:lpstr>
      <vt:lpstr>Example for Selecting Paths Based on Tunnel Attributes (1)</vt:lpstr>
      <vt:lpstr>Example for Selecting Paths Based on Tunnel Attributes (2)</vt:lpstr>
      <vt:lpstr>Who Advertises TE Information?</vt:lpstr>
      <vt:lpstr>When to Advertise Information?</vt:lpstr>
      <vt:lpstr>Flooding Result - Forming the Same TEDB (1)</vt:lpstr>
      <vt:lpstr>Flooding Result - Forming the Same TEDB (2)</vt:lpstr>
      <vt:lpstr>PowerPoint 演示文稿</vt:lpstr>
      <vt:lpstr>Overview of the CSPF Algorithm</vt:lpstr>
      <vt:lpstr>How the CSPF Algorithm Works</vt:lpstr>
      <vt:lpstr>Tie-breaking of the CSPF Algorithm </vt:lpstr>
      <vt:lpstr>Tie-breaking</vt:lpstr>
      <vt:lpstr>Path Selection</vt:lpstr>
      <vt:lpstr>Path Selection - Strict Explicit Path</vt:lpstr>
      <vt:lpstr>Path Selection - Loose Explicit Path</vt:lpstr>
      <vt:lpstr>Path Selection - Hybrid Explicit Path</vt:lpstr>
      <vt:lpstr>PowerPoint 演示文稿</vt:lpstr>
      <vt:lpstr>TE Signaling Protocols</vt:lpstr>
      <vt:lpstr>RSVP Packet Format and Message Type</vt:lpstr>
      <vt:lpstr>How RSVP Works</vt:lpstr>
      <vt:lpstr>New Objects Extended by RSVP-TE (1)</vt:lpstr>
      <vt:lpstr>New Objects Extended by RSVP-TE (2)</vt:lpstr>
      <vt:lpstr>New Objects Extended by RSVP-TE (3)</vt:lpstr>
      <vt:lpstr>MPLS TE Tunnel</vt:lpstr>
      <vt:lpstr>Process of Establishing an MPLS TE Tunnel (1)</vt:lpstr>
      <vt:lpstr>Process of Establishing an MPLS TE Tunnel (2)</vt:lpstr>
      <vt:lpstr>PowerPoint 演示文稿</vt:lpstr>
      <vt:lpstr>Tunnel Resource Reservation Style</vt:lpstr>
      <vt:lpstr>Process of Establishing an MPLS TE Tunnel (3)</vt:lpstr>
      <vt:lpstr>Process of Establishing an MPLS TE Tunnel (4)</vt:lpstr>
      <vt:lpstr>Bidirectional CR-LSP</vt:lpstr>
      <vt:lpstr>Bidirectional Associated CR-LSP</vt:lpstr>
      <vt:lpstr>Static Bidirectional Co-routed CR-LSP</vt:lpstr>
      <vt:lpstr>PowerPoint 演示文稿</vt:lpstr>
      <vt:lpstr>PowerPoint 演示文稿</vt:lpstr>
      <vt:lpstr>MPLS TE Traffic Forwarding</vt:lpstr>
      <vt:lpstr>Forwarding Based on the Static Route (1)</vt:lpstr>
      <vt:lpstr>Forwarding Based on the Static Route (2)</vt:lpstr>
      <vt:lpstr>Forwarding based on the Auto Route</vt:lpstr>
      <vt:lpstr>IGP Shortcut</vt:lpstr>
      <vt:lpstr>Forwarding Adjacency</vt:lpstr>
      <vt:lpstr>Policy-Based Routing (PBR)</vt:lpstr>
      <vt:lpstr>L2/L3VPN over TE</vt:lpstr>
      <vt:lpstr>PowerPoint 演示文稿</vt:lpstr>
      <vt:lpstr>Path Protection Overview</vt:lpstr>
      <vt:lpstr>Hot Standby</vt:lpstr>
      <vt:lpstr>Ordinary Backup</vt:lpstr>
      <vt:lpstr>PowerPoint 演示文稿</vt:lpstr>
      <vt:lpstr>Limitations of Path Protection</vt:lpstr>
      <vt:lpstr>Related FRR Concepts (1)</vt:lpstr>
      <vt:lpstr>Related FRR Concepts (2)</vt:lpstr>
      <vt:lpstr>Protection Modes Supported by FRR (1)</vt:lpstr>
      <vt:lpstr>Protection Modes Supported by FRR (2)</vt:lpstr>
      <vt:lpstr>TE FRR Implementation</vt:lpstr>
      <vt:lpstr>Implementation of TE FRR</vt:lpstr>
      <vt:lpstr>Setting up a Primary CR-LSP</vt:lpstr>
      <vt:lpstr>Backup CR-LSP Setup</vt:lpstr>
      <vt:lpstr>Bypass CR-LSP Binding</vt:lpstr>
      <vt:lpstr>Fault Detection</vt:lpstr>
      <vt:lpstr>Traffic Switching</vt:lpstr>
      <vt:lpstr>Packet Forwarding Before TE FRR Switching</vt:lpstr>
      <vt:lpstr>Packet Forwarding After TE FRR Switching</vt:lpstr>
      <vt:lpstr>Signaling Process After a Fault Occurs - Local Protection Not Configured</vt:lpstr>
      <vt:lpstr>Signaling Process After a Link Fails - After Local Protection Is Configured (1)</vt:lpstr>
      <vt:lpstr>Signaling Process After a Link Fails - After Local Protection Is Configured (2)</vt:lpstr>
      <vt:lpstr>Traffic Switchback After the Fault Is Rectified</vt:lpstr>
      <vt:lpstr>Joint Use of Path Protection and FRR (1)</vt:lpstr>
      <vt:lpstr>Joint Use of Path Protection and FRR (2)</vt:lpstr>
      <vt:lpstr>SRLG</vt:lpstr>
      <vt:lpstr>PowerPoint 演示文稿</vt:lpstr>
      <vt:lpstr>Tunnel Protection Group Overview</vt:lpstr>
      <vt:lpstr>Tunnel Protection Group Implementation (1)</vt:lpstr>
      <vt:lpstr>Tunnel Protection Group Implementation (2)</vt:lpstr>
      <vt:lpstr>Tunnel Protection Group Implementation (3)</vt:lpstr>
      <vt:lpstr>Differences Between CR-LSP Backup and a Tunnel Protection Group</vt:lpstr>
      <vt:lpstr>PowerPoint 演示文稿</vt:lpstr>
      <vt:lpstr>RSVP Hello</vt:lpstr>
      <vt:lpstr>How RSVP Hello Works</vt:lpstr>
      <vt:lpstr>BFD for TE CR-LSP (1)</vt:lpstr>
      <vt:lpstr>BFD for TE CR-LSP (2)</vt:lpstr>
      <vt:lpstr>BFD for RSVP</vt:lpstr>
      <vt:lpstr>PowerPoint 演示文稿</vt:lpstr>
      <vt:lpstr>Tunnel Priority</vt:lpstr>
      <vt:lpstr>Tunnel Preemption</vt:lpstr>
      <vt:lpstr>Tunnel Preemption Instance (1)</vt:lpstr>
      <vt:lpstr>Tunnel Preemption Instance (2)</vt:lpstr>
      <vt:lpstr>Tunnel Preemption Mode - Hard Preemption</vt:lpstr>
      <vt:lpstr>Tunnel Preemption Mode - Soft Preemption</vt:lpstr>
      <vt:lpstr>Tunnel Re-optimization</vt:lpstr>
      <vt:lpstr>Re-optimization of Tunnels in SE Mode</vt:lpstr>
      <vt:lpstr>Automatic Bandwidth Adjustment</vt:lpstr>
      <vt:lpstr>Automatic Bandwidth Adjustment</vt:lpstr>
      <vt:lpstr>Load Balancing (1)</vt:lpstr>
      <vt:lpstr>Load Balancing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157</cp:revision>
  <dcterms:created xsi:type="dcterms:W3CDTF">2018-11-29T10:16:29Z</dcterms:created>
  <dcterms:modified xsi:type="dcterms:W3CDTF">2021-06-22T05:59:05Z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(3)T8/gmAYRC8zBQ6XQx9/U5Tx3x5Fu7+n6UxDVu2NYEZClQjFg6RVcbhlln/ndvBFpYlhaCmlm
A5s6mJI9WAdTfZ1OONwiqbzZGYufbHpb0Hk54FkdtVMziiOxVFUnVOm6azBoLHeUtWUyOCmC
hlYe/CuwEvw+OgsCSdPpWpGmcLA0ldxMzI6eHTGIdHvkdWZ+s4jTu+INaE9bxEuE29mjEgrq
aqWv6pYZ1sxB5NQJmU</vt:lpwstr>
  </property>
  <property fmtid="{D5CDD505-2E9C-101B-9397-08002B2CF9AE}" pid="3" name="_2015_ms_pID_7253431">
    <vt:lpwstr>XJ/NFUC/IZt6eQwHlYUjhYCDTQO8Ae8LzmELzM6GhAFUFO6QLlKLC7
wcNoODhSD8Nu0+9E/tEDBZsb+VWKO4XU4BOPrkfb1TW1OvSbCpy8Fv3OeerdlvzoQsK+bJ0u
3Lemhv32BicjuarW/a2dDgTuVFXmmSwJh6RiDbWpbnUO1IiKxOVMNgueCQTNgDROA+HfgYu0
oaJIH6cQAUUvBl+IOlt8zcu1TR2a++wCdYEK</vt:lpwstr>
  </property>
  <property fmtid="{D5CDD505-2E9C-101B-9397-08002B2CF9AE}" pid="4" name="_2015_ms_pID_7253432">
    <vt:lpwstr>vQ==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1624236139</vt:lpwstr>
  </property>
</Properties>
</file>