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1"/>
  </p:notesMasterIdLst>
  <p:handoutMasterIdLst>
    <p:handoutMasterId r:id="rId82"/>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332" r:id="rId23"/>
    <p:sldId id="273" r:id="rId24"/>
    <p:sldId id="274" r:id="rId25"/>
    <p:sldId id="275" r:id="rId26"/>
    <p:sldId id="276" r:id="rId27"/>
    <p:sldId id="277" r:id="rId28"/>
    <p:sldId id="278" r:id="rId29"/>
    <p:sldId id="279" r:id="rId30"/>
    <p:sldId id="281" r:id="rId31"/>
    <p:sldId id="282" r:id="rId32"/>
    <p:sldId id="283" r:id="rId33"/>
    <p:sldId id="284" r:id="rId34"/>
    <p:sldId id="285" r:id="rId35"/>
    <p:sldId id="333"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1" r:id="rId8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29"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1C15F"/>
    <a:srgbClr val="C7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8919" autoAdjust="0"/>
  </p:normalViewPr>
  <p:slideViewPr>
    <p:cSldViewPr snapToGrid="0" snapToObjects="1">
      <p:cViewPr varScale="1">
        <p:scale>
          <a:sx n="43" d="100"/>
          <a:sy n="43" d="100"/>
        </p:scale>
        <p:origin x="115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2" d="100"/>
          <a:sy n="52" d="100"/>
        </p:scale>
        <p:origin x="2226"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notesMaster" Target="notesMasters/notesMaster1.xml"/><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7125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788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6328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following terms in this document are defined in RFC 8402: Segment Routing, SR domain, segment ID (SID), SRv6, SRv6 SID, SR Policy, prefix-SID, and Adj-SID.</a:t>
            </a:r>
          </a:p>
          <a:p>
            <a:r>
              <a:rPr lang="en-US" smtClean="0"/>
              <a:t>The following terms in this document are defined in RFC 8754: SRH, SR source node, transit node, SR segment endpoint node, reduced SRH, Segments Left, and Last Entry.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19563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2453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biggest difference between SRv6 and SR-MPLS lies in the IPv6 SRH. SRv6 uses IPv6 extension headers to implement Segment Routing.</a:t>
            </a:r>
          </a:p>
          <a:p>
            <a:r>
              <a:rPr lang="en-US" dirty="0" smtClean="0"/>
              <a:t>For details, see "2. Segment Routing Header" at https://datatracker.ietf.org/doc/rfc8754/.</a:t>
            </a:r>
          </a:p>
          <a:p>
            <a:endParaRPr lang="en-US" altLang="zh-CN"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11133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Reference: SRv6 Network Programming: Ushering in a New Era of IP Networks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56251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0211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https://datatracker.ietf.org/doc/draft-ietf-spring-srv6-network-programming/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56383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locator is routable and therefore usually unique in an SR domain. In some scenarios, such as an anycast protection scenario, multiple devices may be configured with the same locator.</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22448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some scenarios, an SRv6 endpoint behavior may require additional actions. In this case, the Arguments field must be encapsulated. For example, in an EVPN VPLS scenario where CE multi-homing is deployed for BUM traffic forwarding, the Function field is set to End.DT2M, and the Arguments field is used to provide local ESI mapping to implement split horizon.</a:t>
            </a:r>
          </a:p>
          <a:p>
            <a:r>
              <a:rPr lang="en-US" smtClean="0"/>
              <a:t>The Function and Arguments fields can both be defined by engineers, resulting in an SRv6 SID structure that improves network programmability. In most scenarios, the Arguments field is not configured.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09380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4994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3812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smtClean="0">
                <a:sym typeface="Huawei Sans" panose="020C0503030203020204" pitchFamily="34" charset="0"/>
              </a:rPr>
              <a:t>static </a:t>
            </a:r>
            <a:r>
              <a:rPr lang="en-US" dirty="0" smtClean="0">
                <a:sym typeface="Huawei Sans" panose="020C0503030203020204" pitchFamily="34" charset="0"/>
              </a:rPr>
              <a:t>static-length: specifies the static segment length in the Function field. This length determines the number of static opcodes that can be configured in the specified locator.</a:t>
            </a:r>
          </a:p>
          <a:p>
            <a:r>
              <a:rPr lang="en-US" b="1" dirty="0" err="1" smtClean="0">
                <a:sym typeface="Huawei Sans" panose="020C0503030203020204" pitchFamily="34" charset="0"/>
              </a:rPr>
              <a:t>args</a:t>
            </a:r>
            <a:r>
              <a:rPr lang="en-US" dirty="0" smtClean="0">
                <a:sym typeface="Huawei Sans" panose="020C0503030203020204" pitchFamily="34" charset="0"/>
              </a:rPr>
              <a:t> </a:t>
            </a:r>
            <a:r>
              <a:rPr lang="en-US" dirty="0" err="1" smtClean="0">
                <a:sym typeface="Huawei Sans" panose="020C0503030203020204" pitchFamily="34" charset="0"/>
              </a:rPr>
              <a:t>args</a:t>
            </a:r>
            <a:r>
              <a:rPr lang="en-US" dirty="0" smtClean="0">
                <a:sym typeface="Huawei Sans" panose="020C0503030203020204" pitchFamily="34" charset="0"/>
              </a:rPr>
              <a:t>-length: specifies the length of the Arguments field. The Arguments field is located at the end of a SID. If </a:t>
            </a:r>
            <a:r>
              <a:rPr lang="en-US" dirty="0" err="1" smtClean="0">
                <a:sym typeface="Huawei Sans" panose="020C0503030203020204" pitchFamily="34" charset="0"/>
              </a:rPr>
              <a:t>args</a:t>
            </a:r>
            <a:r>
              <a:rPr lang="en-US" dirty="0" smtClean="0">
                <a:sym typeface="Huawei Sans" panose="020C0503030203020204" pitchFamily="34" charset="0"/>
              </a:rPr>
              <a:t> </a:t>
            </a:r>
            <a:r>
              <a:rPr lang="en-US" dirty="0" err="1" smtClean="0">
                <a:sym typeface="Huawei Sans" panose="020C0503030203020204" pitchFamily="34" charset="0"/>
              </a:rPr>
              <a:t>args</a:t>
            </a:r>
            <a:r>
              <a:rPr lang="en-US" dirty="0" smtClean="0">
                <a:sym typeface="Huawei Sans" panose="020C0503030203020204" pitchFamily="34" charset="0"/>
              </a:rPr>
              <a:t>-length is configured, the Arguments field is reserved and will not be occupied by configured static SIDs or generated dynamic SIDs.</a:t>
            </a:r>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1392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9514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9819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904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Examples for the SRv6 source node to encapsulate an SRH:</a:t>
            </a:r>
          </a:p>
          <a:p>
            <a:pPr lvl="1"/>
            <a:r>
              <a:rPr lang="en-US" smtClean="0"/>
              <a:t>H.Insert: inserts an SRH into a received IP packet and searches the routing table for packet forwarding.</a:t>
            </a:r>
          </a:p>
          <a:p>
            <a:pPr lvl="1"/>
            <a:r>
              <a:rPr lang="en-US" smtClean="0"/>
              <a:t>H.Encaps: encapsulates an outer IPv6 header and SRH for a received IP packet, and searches the routing table for packet forwarding.</a:t>
            </a:r>
          </a:p>
          <a:p>
            <a:pPr lvl="1"/>
            <a:r>
              <a:rPr lang="en-US" smtClean="0"/>
              <a:t>H.Encaps.L2: encapsulates an outer IPv6 header and SRH for a received Layer 2 packet, and searches the routing table for packet forwarding.</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1127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9120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1137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5263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1528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备注占位符 6"/>
          <p:cNvSpPr>
            <a:spLocks noGrp="1"/>
          </p:cNvSpPr>
          <p:nvPr>
            <p:ph type="body" idx="1"/>
          </p:nvPr>
        </p:nvSpPr>
        <p:spPr/>
        <p:txBody>
          <a:bodyPr/>
          <a:lstStyle/>
          <a:p>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755124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3653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more endpoint behaviors, see ietf-spring-srv6-network-programming.</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904585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9952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50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Different flavors can be combined. For example, if an End SID carries PSP and USP flavors, the PSP action is performed on the penultimate node, and the USD action is performed on the ultimate node.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0269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05613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https://datatracker.ietf.org/doc/draft-ietf-spring-segment-routing-policy/</a:t>
            </a:r>
          </a:p>
          <a:p>
            <a:r>
              <a:rPr lang="en-US" smtClean="0"/>
              <a:t>An SR Policy is a framework that enables instantiation of an ordered list of segments on a node for implementing a source routing policy with a specific intent for traffic steering from that node.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36223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There are three mainstream methods for SR Policy implementation.</a:t>
            </a:r>
          </a:p>
          <a:p>
            <a:pPr lvl="1"/>
            <a:r>
              <a:rPr lang="en-US" smtClean="0"/>
              <a:t>BGP: BGP-LS is used to collect topology information, so that no new interface protocol needs to be introduced for customer-developed controllers. BGP IPv6 SR Policy is used to deliver route information.</a:t>
            </a:r>
          </a:p>
          <a:p>
            <a:pPr lvl="1"/>
            <a:r>
              <a:rPr lang="en-US" smtClean="0"/>
              <a:t>PCEP: PCEP is a mature southbound protocol used in SR-MPLS TE scenarios. However, the tunnel implementation models of vendors are different and cannot interwork, and the interaction process of PCEP is more complex than that of BGP. As such, BGP extension is recommended.</a:t>
            </a:r>
          </a:p>
          <a:p>
            <a:pPr lvl="1"/>
            <a:r>
              <a:rPr lang="en-US" smtClean="0"/>
              <a:t>NETCONF/YANG: delivers tunnel paths to forwarders as configurations. This method is not recommended because it delivers configurations in essence and offers the poorest performance. In a comprehensive solution, NETCONF is used to deliver configurations other than tunnel configurations.</a:t>
            </a:r>
          </a:p>
          <a:p>
            <a:pPr lvl="0"/>
            <a:r>
              <a:rPr lang="en-US" smtClean="0"/>
              <a:t>For details about SR Policy, see [I-D.ietf-spring-segment-routing-policy]. (https://datatracker.ietf.org/doc/draft-ietf-idr-segment-routing-te-policy/)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980415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BGP-LS connection:</a:t>
            </a:r>
          </a:p>
          <a:p>
            <a:pPr lvl="1"/>
            <a:r>
              <a:rPr lang="en-US" smtClean="0"/>
              <a:t>Collects tunnel topology information for SR Policy path computation.</a:t>
            </a:r>
          </a:p>
          <a:p>
            <a:pPr lvl="1"/>
            <a:r>
              <a:rPr lang="en-US" smtClean="0"/>
              <a:t>BGP-LS supports the collection of SR Policy status information, based on which the controller displays tunnel status. https://datatracker.ietf.org/doc/draft-ietf-idr-te-lsp-distribution/</a:t>
            </a:r>
          </a:p>
          <a:p>
            <a:pPr lvl="1"/>
            <a:r>
              <a:rPr lang="en-US" smtClean="0"/>
              <a:t>BGP-LS supports </a:t>
            </a:r>
            <a:r>
              <a:rPr lang="en-US" altLang="zh-CN" smtClean="0"/>
              <a:t>Segment Routing Local Block (SRLB) </a:t>
            </a:r>
            <a:r>
              <a:rPr lang="en-US" smtClean="0"/>
              <a:t>information encapsulation and decapsulation, so that the controller can obtain the SRLB information for binding SID allocation. (The backup path of each SR Policy corresponds to a binding SID.).</a:t>
            </a:r>
          </a:p>
          <a:p>
            <a:r>
              <a:rPr lang="en-US" smtClean="0"/>
              <a:t>BGP IPv6 SR Policy connection:</a:t>
            </a:r>
          </a:p>
          <a:p>
            <a:pPr lvl="1"/>
            <a:r>
              <a:rPr lang="en-US" smtClean="0"/>
              <a:t>The controller delivers SR Policy information to forwarders to generate SR Policies.</a:t>
            </a:r>
          </a:p>
          <a:p>
            <a:pPr lvl="1"/>
            <a:r>
              <a:rPr lang="en-US" smtClean="0"/>
              <a:t>BGP routes delivered by the controller carry the color community attribute, and this attribute can be transmitted. The ingress finds a matching BGP route and recurses it to an SR Policy based on the color and endpoint information.</a:t>
            </a:r>
          </a:p>
          <a:p>
            <a:pPr lvl="1"/>
            <a:r>
              <a:rPr lang="en-US" smtClean="0"/>
              <a:t>In the SR Policy solution, path computation constraints of each application need to be planned in a unified manner on the controller based on SLAs, different colors are used to identify SR Policies. An SR Policy is uniquely identified by &lt;headend, color, endpoint&gt;. The BGP route of services to be steered into an SR Policy needs to carry the corresponding color attribute.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064064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601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5067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SR Policy P1 is uniquely determined by the triplet &lt;headend, color, endpoint&gt;.</a:t>
            </a:r>
          </a:p>
          <a:p>
            <a:pPr lvl="0"/>
            <a:r>
              <a:rPr lang="en-US" smtClean="0"/>
              <a:t>An SR Policy can contain multiple candidate paths (e.g. CP1 and CP2). Each of the paths is uniquely determined by the triplet &lt;protocol, origin, discriminator&gt;.</a:t>
            </a:r>
          </a:p>
          <a:p>
            <a:pPr lvl="0"/>
            <a:r>
              <a:rPr lang="en-US" smtClean="0"/>
              <a:t>CP1 is the primary path because it is valid and has the highest preference. The two SID lists of CP1 are delivered to the forwarder, and traffic is balanced between the two paths based on weights. For SID-List &lt;SID11...SID1i&gt;, traffic is balanced according to W1/(W1+W2).</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686579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94166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RFC-Advertising Segment Routing Policies in BGP</a:t>
            </a:r>
          </a:p>
          <a:p>
            <a:r>
              <a:rPr lang="en-US" smtClean="0"/>
              <a:t>The BGP extensions for the advertisement of SR Policies include the following components:</a:t>
            </a:r>
          </a:p>
          <a:p>
            <a:pPr lvl="1"/>
            <a:r>
              <a:rPr lang="en-US" smtClean="0"/>
              <a:t>New SAFI</a:t>
            </a:r>
          </a:p>
          <a:p>
            <a:pPr lvl="1"/>
            <a:r>
              <a:rPr lang="en-US" smtClean="0"/>
              <a:t>New Tunnel Type ID and a series of TLVs to be inserted into the Tunnel Encapsulation Attribute</a:t>
            </a:r>
          </a:p>
          <a:p>
            <a:pPr lvl="1"/>
            <a:r>
              <a:rPr lang="en-US" smtClean="0"/>
              <a:t>Route-target extended community used to indicate the intended headend of SR Policy advertisement</a:t>
            </a:r>
          </a:p>
          <a:p>
            <a:pPr lvl="1"/>
            <a:r>
              <a:rPr lang="en-US" smtClean="0"/>
              <a:t>Color extended community for traffic steering (defined in [I-D.ietf-idr-tunnel-encaps])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99249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93895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13999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traditional network adopts the segmented networking and separate management mode. The bearer technologies used on the segmented network are not integrated, and different network segments need to be managed and maintained by different departments. As such, cross-domain service provisioning usually requires multiple departments (5+) to collaborate, slowing down the provisioning. SRv6 implements E2E collaboration on a cross-domain network. Cross-domain seamless connections can be automatically set up on the service network only by enabling SRv6 at the two ends of the network. Transit nodes are unaware of new services and do not require any changes. Through cross-domain E2E collaboration, the service network deployment time is reduced from months to days.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06459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SRv6 provides overlay VPN capabilities on native IPv6 networks to isolate different services.</a:t>
            </a:r>
          </a:p>
          <a:p>
            <a:pPr>
              <a:lnSpc>
                <a:spcPct val="100000"/>
              </a:lnSpc>
            </a:pPr>
            <a:r>
              <a:rPr lang="en-US" dirty="0" smtClean="0"/>
              <a:t>For a VPN service, a PE of the VPN service generates a VPN SID for the corresponding VPN instance, with the Locator field indicating the reachability information about the local node and the Function field identifying the VPN. As shown in the figure, R8 allocates VPN SID B8::D100 to VPN 100. B8 indicates the locator used to identify how the service can reach R8. D100 identifies the VPN and is used for service addressing and forwarding in VRF 100. The VPN SID is advertised together with VPN routes to all other PEs through BGP extension, and a local SID forwarding entry is delivered.</a:t>
            </a:r>
          </a:p>
          <a:p>
            <a:pPr>
              <a:lnSpc>
                <a:spcPct val="100000"/>
              </a:lnSpc>
            </a:pPr>
            <a:r>
              <a:rPr lang="en-US" dirty="0" smtClean="0"/>
              <a:t>When VPN service data reaches the ingress, the ingress searches for the corresponding VPN SID based on the VPN route and performs SRv6 encapsulation. After R5 receives the VPN packet destined for R8, R5 searches the local VPN forwarding table, finds the forwarding entry corresponding to VPN 100, and performs IPv6 encapsulation using the VPN SID B8::D100 allocated by R8 as the destination address. After packet encapsulation is completed, the ingress searches for the outbound interface and next hop based on the destination IPv6 address and forwards the packet accordingly.</a:t>
            </a:r>
          </a:p>
          <a:p>
            <a:pPr lvl="0">
              <a:lnSpc>
                <a:spcPct val="100000"/>
              </a:lnSpc>
            </a:pPr>
            <a:r>
              <a:rPr lang="en-US" dirty="0" smtClean="0"/>
              <a:t>The packet finally reaches R8. R8 then searches the local SID forwarding table based on the destination address, finds the routing entry corresponding to the VPN, and forwards the VPN packet. This is the complete VPN packet forwarding process.</a:t>
            </a:r>
          </a:p>
          <a:p>
            <a:pPr lvl="0">
              <a:lnSpc>
                <a:spcPct val="100000"/>
              </a:lnSpc>
            </a:pPr>
            <a:r>
              <a:rPr lang="en-US" altLang="zh-CN" dirty="0" smtClean="0"/>
              <a:t>SRv6-based VPN packet forwarding does not require additional encapsulation protocols. SRv6 tunnels natively support multi-point interworking, and therefore you do not need to manually configure tunnels one by one. IPv6 services need to be deployed only on edge nodes that are aware of services, and transit nodes only need to perform native IPv6 forwarding. This simplifies VPN network deployment and maintenance. In addition, the IPv6 route aggregation capability enables edge nodes to maintain only aggregated or default routes, reducing the burden on edge nodes on a large-scale network.</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56352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SRv6 implements service path programming through flexible segment list orchestration, thereby achieving service-driven network path selection. With the help of an SDN controller, SRv6 ensures that services are always transmitted over network paths meeting service requirements.</a:t>
            </a:r>
          </a:p>
          <a:p>
            <a:r>
              <a:rPr lang="en-US" smtClean="0"/>
              <a:t>The SDN controller collects network information in real time to obtain and maintain current network status and relevant information. To meet customers' SLA requirements, such as low latency, bandwidth guarantee, and primary and secondary paths, the controller computes and orchestrates the optimal network path based on the current network status. In addition, the controller delivers the orchestrated service path to the ingress to guide service forwarding on the network. For example, the service path R2-&gt;R7-&gt;R8 is delivered, as shown in the figure. After the user service packet reaches R5, SRv6 encapsulation is performed for it, and the destination address is set to the next SID, that is, R2 (the first SID to be encapsulated in the path). </a:t>
            </a:r>
          </a:p>
          <a:p>
            <a:r>
              <a:rPr lang="en-US" smtClean="0"/>
              <a:t>During service running, IFIT can be used to measure service quality in real time, and Telemetry can be used to collect measurement data in real time. Based on technologies such as big data analytics and machine learning, the SDN controller analyzes service quality on the network in real time. When service quality deteriorates, the SDN controller can re-trigger service path computation and switch service flows to a new path that meets SLA requirements.</a:t>
            </a:r>
          </a:p>
          <a:p>
            <a:r>
              <a:rPr lang="en-US" smtClean="0"/>
              <a:t>Through flexible service path control as well as network status awareness and collection, SRv6 implements real-time service quality measurement and assurance, ensuring user experience.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48716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traditional slicing solution, different IP addresses need to be configured for network slices and an IGP needs to be run for route distribution. This implementation mode requires a lot of configurations. In addition, because different slices must have independent IP addresses, the IGP route quantity increases exponentially with the number of slices. This increases the burden on network devices and limits the large-scale deployment of slices.</a:t>
            </a:r>
          </a:p>
          <a:p>
            <a:r>
              <a:rPr lang="en-US" smtClean="0"/>
              <a:t>In the SRv6+Slice ID solution, SRv6 SIDs identify network nodes, and slice IDs identify slices. All slices share the SID and IP address of the default slice, and slice IDs are used to differentiate slices. The SRv6 network programmability enables the data plane to be separated from the control plane, preventing the IGP load from affecting the slicing scale and allowing 1000+ slices to be created to meet the increasingly diversified slicing requirements in the future.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524594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SRv6 programmability enables networks to interact with applications, implementing application-based refined network traffic operation and management. For example, HUAWEI CLOUD can ensure WeLink service experience based on SRv6 APN. As shown in the figure, the network devices at the enterprise egress and cloud egress identify applications and transmit application information to the access and cloud PEs through IPv6 extension headers. According to specified service policies, the PEs perform differentiated service path orchestration based on application IDs so as to implement application-based differentiated service operation.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1343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38662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17714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experiment configuration is based on the NE20E-S2F (software version: NE20E V800R012C10SPC300). The configuration roadmaps for different devices are similar. For details, see the corresponding product documentation.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19900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70472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Configure basic SRv6 functions as follows:</a:t>
            </a:r>
          </a:p>
          <a:p>
            <a:pPr lvl="1">
              <a:lnSpc>
                <a:spcPct val="100000"/>
              </a:lnSpc>
            </a:pPr>
            <a:r>
              <a:rPr lang="en-US" dirty="0" smtClean="0"/>
              <a:t>Run the segment-routing ipv6 command to enable SRv6 and enter the SRv6 view.</a:t>
            </a:r>
          </a:p>
          <a:p>
            <a:pPr lvl="1">
              <a:lnSpc>
                <a:spcPct val="100000"/>
              </a:lnSpc>
            </a:pPr>
            <a:r>
              <a:rPr lang="en-US" dirty="0" smtClean="0"/>
              <a:t>Run the encapsulation source-address ipv6-address [ </a:t>
            </a:r>
            <a:r>
              <a:rPr lang="en-US" dirty="0" err="1" smtClean="0"/>
              <a:t>ip-ttl</a:t>
            </a:r>
            <a:r>
              <a:rPr lang="en-US" dirty="0" smtClean="0"/>
              <a:t> </a:t>
            </a:r>
            <a:r>
              <a:rPr lang="en-US" dirty="0" err="1" smtClean="0"/>
              <a:t>ttl</a:t>
            </a:r>
            <a:r>
              <a:rPr lang="en-US" dirty="0" smtClean="0"/>
              <a:t>-value ] command to configure a source address for SRv6 VPN encapsulation.</a:t>
            </a:r>
          </a:p>
          <a:p>
            <a:pPr lvl="2">
              <a:lnSpc>
                <a:spcPct val="100000"/>
              </a:lnSpc>
            </a:pPr>
            <a:r>
              <a:rPr lang="en-US" dirty="0" smtClean="0"/>
              <a:t>When traffic enters an SRv6 VPN tunnel, the address configured using this command functions as the source address in the IPv6 header. The source address must be an existing interface address on the device.</a:t>
            </a:r>
          </a:p>
          <a:p>
            <a:pPr lvl="1">
              <a:lnSpc>
                <a:spcPct val="100000"/>
              </a:lnSpc>
            </a:pPr>
            <a:r>
              <a:rPr lang="en-US" dirty="0" smtClean="0"/>
              <a:t>Run the locator locator-name [ ipv6-prefix ipv6-address prefix-length [ static static-length | </a:t>
            </a:r>
            <a:r>
              <a:rPr lang="en-US" dirty="0" err="1" smtClean="0"/>
              <a:t>args</a:t>
            </a:r>
            <a:r>
              <a:rPr lang="en-US" dirty="0" smtClean="0"/>
              <a:t> </a:t>
            </a:r>
            <a:r>
              <a:rPr lang="en-US" dirty="0" err="1" smtClean="0"/>
              <a:t>args</a:t>
            </a:r>
            <a:r>
              <a:rPr lang="en-US" dirty="0" smtClean="0"/>
              <a:t>-length ] * ] command to configure an SRv6 locator.</a:t>
            </a:r>
          </a:p>
          <a:p>
            <a:pPr lvl="2">
              <a:lnSpc>
                <a:spcPct val="100000"/>
              </a:lnSpc>
            </a:pPr>
            <a:r>
              <a:rPr lang="en-US" dirty="0" smtClean="0"/>
              <a:t>The Locator field corresponds to the ipv6-prefix ipv6-address parameter and its length is determined by the prefix-length parameter. A locator identifies an IPv6 subnet on which all IPv6 addresses can be allocated as SRv6 SIDs. After a locator is configured for a node, the system generates a locator route through which other nodes can locate this node. In addition, all SIDs advertised by the node are reachable through the route.</a:t>
            </a:r>
          </a:p>
          <a:p>
            <a:pPr lvl="2">
              <a:lnSpc>
                <a:spcPct val="100000"/>
              </a:lnSpc>
            </a:pPr>
            <a:r>
              <a:rPr lang="en-US" dirty="0" smtClean="0"/>
              <a:t>The Function field is also called opcode, which can be dynamically allocated using an IGP or be configured using the opcode command. When configuring a locator, you can use the static static-length parameter to specify the static segment length, which determines the number of static opcodes that can be configured in the locator. In dynamic opcode allocation, the IGP allocates opcodes outside the range of the static segment, so that no SRv6 SID conflict occurs.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71607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1">
              <a:lnSpc>
                <a:spcPct val="110000"/>
              </a:lnSpc>
            </a:pPr>
            <a:r>
              <a:rPr lang="en-US" dirty="0" smtClean="0"/>
              <a:t>(Optional) Run the opcode </a:t>
            </a:r>
            <a:r>
              <a:rPr lang="en-US" dirty="0" err="1" smtClean="0"/>
              <a:t>func</a:t>
            </a:r>
            <a:r>
              <a:rPr lang="en-US" dirty="0" smtClean="0"/>
              <a:t>-opcode end-dt4 </a:t>
            </a:r>
            <a:r>
              <a:rPr lang="en-US" dirty="0" err="1" smtClean="0"/>
              <a:t>vpn</a:t>
            </a:r>
            <a:r>
              <a:rPr lang="en-US" dirty="0" smtClean="0"/>
              <a:t>-instance </a:t>
            </a:r>
            <a:r>
              <a:rPr lang="en-US" dirty="0" err="1" smtClean="0"/>
              <a:t>vpn</a:t>
            </a:r>
            <a:r>
              <a:rPr lang="en-US" dirty="0" smtClean="0"/>
              <a:t>-instance-name command to configure a static SID opcode.</a:t>
            </a:r>
          </a:p>
          <a:p>
            <a:pPr lvl="2">
              <a:lnSpc>
                <a:spcPct val="110000"/>
              </a:lnSpc>
            </a:pPr>
            <a:r>
              <a:rPr lang="en-US" dirty="0" smtClean="0"/>
              <a:t>An End.DT4 SID can be either dynamically allocated through BGP or manually configured. If you want to use the segment-routing ipv6 locator locator-name command to enable dynamic End.DT4 SID allocation by BGP in the future, skip this step.</a:t>
            </a:r>
          </a:p>
          <a:p>
            <a:pPr lvl="1">
              <a:lnSpc>
                <a:spcPct val="110000"/>
              </a:lnSpc>
            </a:pPr>
            <a:r>
              <a:rPr lang="en-US" dirty="0" smtClean="0"/>
              <a:t>Run the quit command to exit the SRv6 locator view.</a:t>
            </a:r>
          </a:p>
          <a:p>
            <a:pPr lvl="1">
              <a:lnSpc>
                <a:spcPct val="110000"/>
              </a:lnSpc>
            </a:pPr>
            <a:r>
              <a:rPr lang="en-US" dirty="0" smtClean="0"/>
              <a:t>Run the quit command to exit the SRv6 view.</a:t>
            </a:r>
          </a:p>
          <a:p>
            <a:pPr lvl="0">
              <a:lnSpc>
                <a:spcPct val="110000"/>
              </a:lnSpc>
            </a:pPr>
            <a:r>
              <a:rPr lang="en-US" dirty="0" smtClean="0"/>
              <a:t>Enable IS-IS SRv6.</a:t>
            </a:r>
          </a:p>
          <a:p>
            <a:pPr lvl="1">
              <a:lnSpc>
                <a:spcPct val="110000"/>
              </a:lnSpc>
            </a:pPr>
            <a:r>
              <a:rPr lang="en-US" dirty="0" smtClean="0"/>
              <a:t>Run the </a:t>
            </a:r>
            <a:r>
              <a:rPr lang="en-US" dirty="0" err="1" smtClean="0"/>
              <a:t>isis</a:t>
            </a:r>
            <a:r>
              <a:rPr lang="en-US" dirty="0" smtClean="0"/>
              <a:t> [ process-id ] command to enter the IS-IS view.</a:t>
            </a:r>
          </a:p>
          <a:p>
            <a:pPr lvl="1">
              <a:lnSpc>
                <a:spcPct val="110000"/>
              </a:lnSpc>
            </a:pPr>
            <a:r>
              <a:rPr lang="en-US" dirty="0" smtClean="0"/>
              <a:t>Run the ipv6 enable topology ipv6 command to enable the IPv6 capability for the IS-IS process in the IPv6 topology.</a:t>
            </a:r>
          </a:p>
          <a:p>
            <a:pPr lvl="1">
              <a:lnSpc>
                <a:spcPct val="110000"/>
              </a:lnSpc>
            </a:pPr>
            <a:r>
              <a:rPr lang="en-US" dirty="0" smtClean="0"/>
              <a:t>Run the segment-routing ipv6 locator locator-name [ auto-</a:t>
            </a:r>
            <a:r>
              <a:rPr lang="en-US" dirty="0" err="1" smtClean="0"/>
              <a:t>sid</a:t>
            </a:r>
            <a:r>
              <a:rPr lang="en-US" dirty="0" smtClean="0"/>
              <a:t>-disable ] command to enable IS-IS SRv6.</a:t>
            </a:r>
          </a:p>
          <a:p>
            <a:pPr lvl="2">
              <a:lnSpc>
                <a:spcPct val="110000"/>
              </a:lnSpc>
            </a:pPr>
            <a:r>
              <a:rPr lang="en-US" dirty="0" smtClean="0"/>
              <a:t>segment-routing ipv6 locator locator-name: enables IS-IS SRv6 and dynamic SID allocation. SIDs must be allocated within the locator range.</a:t>
            </a:r>
          </a:p>
          <a:p>
            <a:pPr lvl="2">
              <a:lnSpc>
                <a:spcPct val="110000"/>
              </a:lnSpc>
            </a:pPr>
            <a:r>
              <a:rPr lang="en-US" dirty="0" smtClean="0"/>
              <a:t>segment-routing ipv6 locator locator-name auto-</a:t>
            </a:r>
            <a:r>
              <a:rPr lang="en-US" dirty="0" err="1" smtClean="0"/>
              <a:t>sid</a:t>
            </a:r>
            <a:r>
              <a:rPr lang="en-US" dirty="0" smtClean="0"/>
              <a:t>-disable: enables IS-IS SRv6 and disables dynamic SID allocation so that SIDs are statically allocated within the locator range.</a:t>
            </a:r>
          </a:p>
          <a:p>
            <a:pPr lvl="2">
              <a:lnSpc>
                <a:spcPct val="110000"/>
              </a:lnSpc>
            </a:pPr>
            <a:r>
              <a:rPr lang="en-US" dirty="0" smtClean="0"/>
              <a:t>During SRv6 SID allocation, if a static opcode is configured, the static opcode is preferentially used to form a static SID. If no static opcode is configured, a SID is dynamically allocated. The process of dynamic SRv6 SID allocation using IS-IS is as follows:</a:t>
            </a:r>
          </a:p>
          <a:p>
            <a:pPr lvl="2">
              <a:lnSpc>
                <a:spcPct val="110000"/>
              </a:lnSpc>
            </a:pPr>
            <a:r>
              <a:rPr lang="en-US" dirty="0" smtClean="0"/>
              <a:t>Configure a locator in the SRv6 view, and run the segment-routing ipv6 locator command in the IS-IS process view to enable SRv6 and reference the locator. An IS-IS process can reference multiple locators. However, only one locator can be used to advertise End/</a:t>
            </a:r>
            <a:r>
              <a:rPr lang="en-US" dirty="0" err="1" smtClean="0"/>
              <a:t>End.X</a:t>
            </a:r>
            <a:r>
              <a:rPr lang="en-US" dirty="0" smtClean="0"/>
              <a:t> SIDs.</a:t>
            </a:r>
          </a:p>
          <a:p>
            <a:pPr lvl="2">
              <a:lnSpc>
                <a:spcPct val="110000"/>
              </a:lnSpc>
            </a:pPr>
            <a:r>
              <a:rPr lang="en-US" dirty="0" smtClean="0"/>
              <a:t>IS-IS allocates an End SID to each locator in the range of the dynamic segment based on locator configurations. Both PSP and non-PSP SIDs can be allocated.</a:t>
            </a:r>
          </a:p>
          <a:p>
            <a:pPr lvl="2">
              <a:lnSpc>
                <a:spcPct val="110000"/>
              </a:lnSpc>
            </a:pPr>
            <a:r>
              <a:rPr lang="en-US" dirty="0" smtClean="0"/>
              <a:t>Configure IPv6 addresses for interfaces and enable IS-IS IPv6. IS-IS allocates both PSP and non-PSP </a:t>
            </a:r>
            <a:r>
              <a:rPr lang="en-US" dirty="0" err="1" smtClean="0"/>
              <a:t>End.X</a:t>
            </a:r>
            <a:r>
              <a:rPr lang="en-US" dirty="0" smtClean="0"/>
              <a:t> SIDs to the interfaces in the range of the dynamic segment based on locator configurations.</a:t>
            </a:r>
          </a:p>
          <a:p>
            <a:pPr lvl="1">
              <a:lnSpc>
                <a:spcPct val="110000"/>
              </a:lnSpc>
            </a:pPr>
            <a:r>
              <a:rPr lang="en-US" dirty="0" smtClean="0"/>
              <a:t>Run the quit command to exit the IS-IS view.</a:t>
            </a:r>
          </a:p>
          <a:p>
            <a:pPr lvl="0">
              <a:lnSpc>
                <a:spcPct val="110000"/>
              </a:lnSpc>
            </a:pPr>
            <a:r>
              <a:rPr lang="en-US" dirty="0" smtClean="0"/>
              <a:t>Configure the device to add SIDs to VPN routes.</a:t>
            </a:r>
          </a:p>
          <a:p>
            <a:pPr lvl="1">
              <a:lnSpc>
                <a:spcPct val="110000"/>
              </a:lnSpc>
            </a:pPr>
            <a:r>
              <a:rPr lang="en-US" dirty="0" smtClean="0"/>
              <a:t>Run the peer ipv6-address prefix-</a:t>
            </a:r>
            <a:r>
              <a:rPr lang="en-US" dirty="0" err="1" smtClean="0"/>
              <a:t>sid</a:t>
            </a:r>
            <a:r>
              <a:rPr lang="en-US" dirty="0" smtClean="0"/>
              <a:t> command to enable the device to exchange IPv4 prefix SID information with the specified IPv6 peer.</a:t>
            </a:r>
            <a:endParaRPr lang="en-US" dirty="0"/>
          </a:p>
        </p:txBody>
      </p:sp>
    </p:spTree>
    <p:extLst>
      <p:ext uri="{BB962C8B-B14F-4D97-AF65-F5344CB8AC3E}">
        <p14:creationId xmlns:p14="http://schemas.microsoft.com/office/powerpoint/2010/main" val="42206748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VPN routes to recurse to SRv6 BE paths based on the carried SIDs.</a:t>
            </a:r>
          </a:p>
          <a:p>
            <a:pPr lvl="1"/>
            <a:r>
              <a:rPr lang="en-US" smtClean="0"/>
              <a:t>Run the bgp {as-number-plain | as-number-dot} command to enter the BGP view.</a:t>
            </a:r>
          </a:p>
          <a:p>
            <a:pPr lvl="1"/>
            <a:r>
              <a:rPr lang="en-US" smtClean="0"/>
              <a:t>Run the ipv4-family vpn-instance vpn-instance-name command to enter the BGP-VPN instance IPv4 address family view.</a:t>
            </a:r>
          </a:p>
          <a:p>
            <a:pPr lvl="1"/>
            <a:r>
              <a:rPr lang="en-US" smtClean="0"/>
              <a:t>Run the segment-routing ipv6 best-effort command to enable VPN route recursion based on the SIDs carried by routes.</a:t>
            </a:r>
          </a:p>
          <a:p>
            <a:pPr lvl="1"/>
            <a:r>
              <a:rPr lang="en-US" smtClean="0"/>
              <a:t>Run the segment-routing ipv6 locator locator-name [ auto-sid-disable ] command to enable the device to add SIDs to VPN routes.</a:t>
            </a:r>
          </a:p>
          <a:p>
            <a:pPr lvl="1"/>
            <a:r>
              <a:rPr lang="en-US" smtClean="0"/>
              <a:t>If auto-sid-disable is not specified, dynamic SID allocation is supported. If there are static SIDs in the range of the locator specified using locator-name, the static SIDs are used. Otherwise, dynamically allocated SIDs are used. If auto-sid-disable is specified, BGP does not dynamically allocate SIDs.</a:t>
            </a:r>
          </a:p>
          <a:p>
            <a:pPr lvl="1"/>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261869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19918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57031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64356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7428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In the initial stage of network development, multiple types of networks, such as X.25, FR, ATM, and IP, co-existed to meet different service requirements. These networks could not interwork with each other, and on top of that, also competed, with mainly ATM and IP networks taking center stage. ATM is a transmission mode that uses fixed-length cell switching. It establishes paths in connection-oriented mode, and can provide better </a:t>
            </a:r>
            <a:r>
              <a:rPr lang="en-US" dirty="0" err="1" smtClean="0"/>
              <a:t>QoS</a:t>
            </a:r>
            <a:r>
              <a:rPr lang="en-US" dirty="0" smtClean="0"/>
              <a:t> capabilities than IP. Its design philosophy involves centering on networks and providing reliable transmission, and its design concepts reflect the reliability and manageability requirements of telecommunications networks. This is the reason why ATM was widely deployed on early telecommunications networks. The design concepts of IP differ greatly from those of ATM. To be more precise, IP is a connectionless communication mechanism that provides the best-effort forwarding capability, and the packet length is not fixed. On top of that, IP networks mainly rely on the transport-layer protocols (e.g., TCP) to ensure transmission reliability, and the requirement for the network layer involves ease of use. The design concept of IP networks embodies the "terminal-centric and best-effort" notion of the computer network, enabling IP to meet the computer network's service requirements. The competition between the two can essentially be represented as a competition between telecommunications and computer networks. As the network scale expanded and network services increased in number, ATM networks became more complex than IP networks, while also bearing higher management costs. Within the context of costs versus benefits for telecom carriers, ATM networks were gradually replaced by IP networks.</a:t>
            </a:r>
          </a:p>
          <a:p>
            <a:pPr>
              <a:lnSpc>
                <a:spcPct val="100000"/>
              </a:lnSpc>
            </a:pPr>
            <a:r>
              <a:rPr lang="en-US" dirty="0" smtClean="0"/>
              <a:t>Although IP is more suitable for the development of computer networks than ATM, computer networks require a certain level of </a:t>
            </a:r>
            <a:r>
              <a:rPr lang="en-US" dirty="0" err="1" smtClean="0"/>
              <a:t>QoS</a:t>
            </a:r>
            <a:r>
              <a:rPr lang="en-US" dirty="0" smtClean="0"/>
              <a:t> guarantee. To compensate for the IP network's insufficient </a:t>
            </a:r>
            <a:r>
              <a:rPr lang="en-US" dirty="0" err="1" smtClean="0"/>
              <a:t>QoS</a:t>
            </a:r>
            <a:r>
              <a:rPr lang="en-US" dirty="0" smtClean="0"/>
              <a:t> capabilities, numerous technologies integrating IP and ATM, such as local area network emulation (LANE) and IP over ATM (</a:t>
            </a:r>
            <a:r>
              <a:rPr lang="en-US" dirty="0" err="1" smtClean="0"/>
              <a:t>IPoA</a:t>
            </a:r>
            <a:r>
              <a:rPr lang="en-US" dirty="0" smtClean="0"/>
              <a:t>), have been proposed. However, these technologies only addressed part of the issue, until 1996 when MPLS technology was proposed to provide a better solution to this issue.</a:t>
            </a:r>
          </a:p>
          <a:p>
            <a:pPr>
              <a:lnSpc>
                <a:spcPct val="100000"/>
              </a:lnSpc>
            </a:pP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76854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65114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53704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SIDs of PE1, the P, and PE2 are 2001:DB8:1000::111, 2001:DB8:2000::222, and 2001:DB8:3000::333, respectively.</a:t>
            </a:r>
          </a:p>
          <a:p>
            <a:r>
              <a:rPr lang="en-US" smtClean="0"/>
              <a:t>In this experiment, the SRv6 Policy is established based on specified End SIDs.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551848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SRv6 paths are established using SIDs. Static SRv6 SIDs are recommended. The configuration procedure is as follows:</a:t>
            </a:r>
          </a:p>
          <a:p>
            <a:pPr lvl="1"/>
            <a:r>
              <a:rPr lang="en-US" smtClean="0"/>
              <a:t>Run the locator locator-name [ ipv6-prefix ipv6-address prefix-length [ static static-length | args args-length ] * ] command to configure an SRv6 locator.</a:t>
            </a:r>
          </a:p>
          <a:p>
            <a:pPr lvl="1"/>
            <a:r>
              <a:rPr lang="en-US" smtClean="0"/>
              <a:t>Run the opcode func-opcode end command to configure a static End SID opcode.</a:t>
            </a:r>
          </a:p>
          <a:p>
            <a:pPr lvl="1"/>
            <a:r>
              <a:rPr lang="en-US" smtClean="0"/>
              <a:t>Run the opcode func-opcode end-x interface interface-name nexthop nexthop-address [ no-psp ] command to configure a static End.X SID opcode.</a:t>
            </a:r>
          </a:p>
          <a:p>
            <a:pPr lvl="1"/>
            <a:r>
              <a:rPr lang="en-US" smtClean="0"/>
              <a:t>Run the quit command to exit the SRv6 locator view.</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02551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a segment list.</a:t>
            </a:r>
          </a:p>
          <a:p>
            <a:pPr lvl="1"/>
            <a:r>
              <a:rPr lang="en-US" smtClean="0"/>
              <a:t>Run the system-view command to enter the system view.</a:t>
            </a:r>
          </a:p>
          <a:p>
            <a:pPr lvl="1"/>
            <a:r>
              <a:rPr lang="en-US" smtClean="0"/>
              <a:t>Run the segment-routing ipv6 command to enable SRv6 and enter the SRv6 view.</a:t>
            </a:r>
          </a:p>
          <a:p>
            <a:pPr lvl="1"/>
            <a:r>
              <a:rPr lang="en-US" smtClean="0"/>
              <a:t>Run the segment-list list-name command to configure a segment list (an explicit path) for an SRv6 TE Policy candidate path and enter the segment list view.</a:t>
            </a:r>
          </a:p>
          <a:p>
            <a:pPr lvl="1"/>
            <a:r>
              <a:rPr lang="en-US" smtClean="0"/>
              <a:t>Run the index index sid ipv6 ipv6address command to specify a next-hop SID for the segment list.</a:t>
            </a:r>
          </a:p>
          <a:p>
            <a:pPr lvl="2"/>
            <a:r>
              <a:rPr lang="en-US" smtClean="0"/>
              <a:t>You can run the command multiple times. The system generates a SID stack for the segment list by index index in ascending order. If a candidate path in the SRv6 TE Policy is preferentially selected, traffic is forwarded using the segment lists of the candidate path. A maximum of 10 SIDs can be configured for each segment list.</a:t>
            </a:r>
          </a:p>
          <a:p>
            <a:pPr lvl="1"/>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95946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0"/>
            <a:r>
              <a:rPr lang="en-US" dirty="0" smtClean="0"/>
              <a:t>Configure an SRv6 TE Policy.</a:t>
            </a:r>
          </a:p>
          <a:p>
            <a:pPr lvl="1"/>
            <a:r>
              <a:rPr lang="en-US" dirty="0" smtClean="0"/>
              <a:t>Run the system-view command to enter the system view.</a:t>
            </a:r>
          </a:p>
          <a:p>
            <a:pPr lvl="1"/>
            <a:r>
              <a:rPr lang="en-US" dirty="0" smtClean="0"/>
              <a:t>Run the segment-routing ipv6 command to enable SRv6 and enter the SRv6 view.</a:t>
            </a:r>
          </a:p>
          <a:p>
            <a:pPr lvl="1"/>
            <a:r>
              <a:rPr lang="en-US" dirty="0" smtClean="0"/>
              <a:t>Run the srv6-te-policy locator locator-name command to associate a locator with the SRv6 TE Policy to be created. This configuration allows you to specify a binding SID for the SRv6 TE Policy in the locator range.</a:t>
            </a:r>
          </a:p>
          <a:p>
            <a:pPr lvl="1"/>
            <a:r>
              <a:rPr lang="en-US" dirty="0" smtClean="0"/>
              <a:t>Run the srv6-te policy name-value endpoint endpoint-</a:t>
            </a:r>
            <a:r>
              <a:rPr lang="en-US" dirty="0" err="1" smtClean="0"/>
              <a:t>ip</a:t>
            </a:r>
            <a:r>
              <a:rPr lang="en-US" dirty="0" smtClean="0"/>
              <a:t> color color-value command to create an SRv6 TE Policy and enter the SRv6 TE Policy view.</a:t>
            </a:r>
          </a:p>
          <a:p>
            <a:pPr lvl="1"/>
            <a:r>
              <a:rPr lang="en-US" dirty="0" smtClean="0"/>
              <a:t>(Optional) Run the binding-</a:t>
            </a:r>
            <a:r>
              <a:rPr lang="en-US" dirty="0" err="1" smtClean="0"/>
              <a:t>sid</a:t>
            </a:r>
            <a:r>
              <a:rPr lang="en-US" dirty="0" smtClean="0"/>
              <a:t> binding-</a:t>
            </a:r>
            <a:r>
              <a:rPr lang="en-US" dirty="0" err="1" smtClean="0"/>
              <a:t>sid</a:t>
            </a:r>
            <a:r>
              <a:rPr lang="en-US" dirty="0" smtClean="0"/>
              <a:t> command to configure a binding SID for the SRv6 TE Policy.</a:t>
            </a:r>
          </a:p>
          <a:p>
            <a:pPr lvl="2"/>
            <a:r>
              <a:rPr lang="en-US" dirty="0" smtClean="0"/>
              <a:t>The value of binding-</a:t>
            </a:r>
            <a:r>
              <a:rPr lang="en-US" dirty="0" err="1" smtClean="0"/>
              <a:t>sid</a:t>
            </a:r>
            <a:r>
              <a:rPr lang="en-US" dirty="0" smtClean="0"/>
              <a:t> must be within the range of the static segment specified using the locator locator-name [ ipv6-prefix ipv6-address prefix-length [ static static-length | </a:t>
            </a:r>
            <a:r>
              <a:rPr lang="en-US" dirty="0" err="1" smtClean="0"/>
              <a:t>args</a:t>
            </a:r>
            <a:r>
              <a:rPr lang="en-US" dirty="0" smtClean="0"/>
              <a:t> </a:t>
            </a:r>
            <a:r>
              <a:rPr lang="en-US" dirty="0" err="1" smtClean="0"/>
              <a:t>args</a:t>
            </a:r>
            <a:r>
              <a:rPr lang="en-US" dirty="0" smtClean="0"/>
              <a:t>-length ] * ] command.</a:t>
            </a:r>
          </a:p>
          <a:p>
            <a:pPr lvl="1"/>
            <a:r>
              <a:rPr lang="en-US" dirty="0" smtClean="0"/>
              <a:t>Run the candidate-path preference </a:t>
            </a:r>
            <a:r>
              <a:rPr lang="en-US" dirty="0" err="1" smtClean="0"/>
              <a:t>preference</a:t>
            </a:r>
            <a:r>
              <a:rPr lang="en-US" dirty="0" smtClean="0"/>
              <a:t> command to configure a candidate path and its preference for the SRv6 TE Policy.</a:t>
            </a:r>
          </a:p>
          <a:p>
            <a:pPr lvl="2"/>
            <a:r>
              <a:rPr lang="en-US" dirty="0" smtClean="0"/>
              <a:t>Each SRv6 TE Policy supports multiple candidate paths. A larger preference value indicates a higher candidate path preference. If multiple candidate paths are configured, the one with the highest preference takes effect.</a:t>
            </a:r>
          </a:p>
          <a:p>
            <a:pPr lvl="1"/>
            <a:r>
              <a:rPr lang="en-US" dirty="0" smtClean="0"/>
              <a:t>Run the segment-list list-name [ weight weight-value | path-</a:t>
            </a:r>
            <a:r>
              <a:rPr lang="en-US" dirty="0" err="1" smtClean="0"/>
              <a:t>mtu</a:t>
            </a:r>
            <a:r>
              <a:rPr lang="en-US" dirty="0" smtClean="0"/>
              <a:t> </a:t>
            </a:r>
            <a:r>
              <a:rPr lang="en-US" dirty="0" err="1" smtClean="0"/>
              <a:t>mtu</a:t>
            </a:r>
            <a:r>
              <a:rPr lang="en-US" dirty="0" smtClean="0"/>
              <a:t>-value ] * command to configure a segment list for the candidate path of the SRv6 TE Policy.</a:t>
            </a:r>
          </a:p>
          <a:p>
            <a:pPr lvl="2"/>
            <a:r>
              <a:rPr lang="en-US" dirty="0" smtClean="0"/>
              <a:t>The segment list must have been created using the segment-list (SRv6 view) command.</a:t>
            </a:r>
          </a:p>
          <a:p>
            <a:pPr lvl="1"/>
            <a:r>
              <a:rPr lang="en-US" dirty="0" smtClean="0"/>
              <a:t>Run the commit command to commit the configuration.</a:t>
            </a:r>
            <a:endParaRPr lang="en-US" dirty="0"/>
          </a:p>
        </p:txBody>
      </p:sp>
    </p:spTree>
    <p:extLst>
      <p:ext uri="{BB962C8B-B14F-4D97-AF65-F5344CB8AC3E}">
        <p14:creationId xmlns:p14="http://schemas.microsoft.com/office/powerpoint/2010/main" val="316778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2648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4346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04913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2011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 resolves many issues on IP/MPLS networks through two solutions: SR-MPLS (based on MPLS forwarding) and SRv6 (based on IPv6 forwarding).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63072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04099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SRv6 SID has 128 bits and consists of the Locator, Function, and Arguments fields.</a:t>
            </a:r>
          </a:p>
          <a:p>
            <a:r>
              <a:rPr lang="en-US" smtClean="0"/>
              <a:t>End SIDs and End.X SIDs.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611509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20732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1560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Although MPLS plays an important role in the all-IP transformation of networks, it causes isolated network islands. On the one hand, it increases the complexity of cross-domain network interconnection. For example, solutions such as the MPLS VPN Option A/B/C solution are complex to deploy and involve difficult E2E service deployment. On the other hand, as the Internet and cloud computing develop, more and more cloud data centers are built. To meet tenants' networking requirements, multiple overlay technologies have been proposed, among which VXLAN is a typical example. In the past, quite a few attempts were made to provide VPN services by introducing MPLS to data centers. However, these attempts all wound up in failure due to multiple factors, including numerous network boundaries, complex management, and insufficient scalability. As such, the traffic from an end user to a service in a data center may typically need to pass through the VLAN, IP network, IP/MPLS network, and VXLAN network.</a:t>
            </a:r>
          </a:p>
          <a:p>
            <a:r>
              <a:rPr lang="en-US" smtClean="0"/>
              <a:t>The combination of MPLS and SR is intended to provide programmability for networks as a practice of SDN implementation. However, this cannot satisfy services (such as SFC and IOAM) that need to carry metadata, as MPLS encapsulation has poor scalability. Nowadays, the IPv4 address space is almost exhausted. IPv6 and SR are combined, promoting the advent of SRv6.</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780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biggest advantage of SRv6 over SR-MPLS is that IPv6 offers stronger network programming capabilities. Although IPv4 packets also contain a programmable Option field, this field can be used only in scenarios such as fault locating. IPv6, however, takes the extensibility of packet headers into account from the very beginning. Multiple extension headers, including Hop-by-Hop Options, Destination Options, and Routing headers, were designed to support further extension.</a:t>
            </a:r>
          </a:p>
          <a:p>
            <a:r>
              <a:rPr lang="en-US" smtClean="0"/>
              <a:t>As of now, SRv6 network programming has grown rapidly, and SRv6 has been commercially deployed on multiple networks since the draft draft-ietf-spring-srv6-network-programming was proposed in 2019.</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82653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53"/>
          <p:cNvSpPr>
            <a:spLocks noGrp="1"/>
          </p:cNvSpPr>
          <p:nvPr>
            <p:ph type="body" sz="quarter" idx="17"/>
          </p:nvPr>
        </p:nvSpPr>
        <p:spPr/>
        <p:txBody>
          <a:bodyPr wrap="square">
            <a:noAutofit/>
          </a:bodyPr>
          <a:lstStyle/>
          <a:p>
            <a:endParaRPr lang="en-US" altLang="zh-CN" dirty="0"/>
          </a:p>
        </p:txBody>
      </p:sp>
      <p:sp>
        <p:nvSpPr>
          <p:cNvPr id="56" name="文本占位符 55"/>
          <p:cNvSpPr>
            <a:spLocks noGrp="1"/>
          </p:cNvSpPr>
          <p:nvPr>
            <p:ph type="body" sz="quarter" idx="18"/>
          </p:nvPr>
        </p:nvSpPr>
        <p:spPr/>
        <p:txBody>
          <a:bodyPr wrap="square">
            <a:noAutofit/>
          </a:bodyPr>
          <a:lstStyle/>
          <a:p>
            <a:r>
              <a:rPr lang="en-US" altLang="zh-CN" dirty="0" smtClean="0"/>
              <a:t>Datacom</a:t>
            </a:r>
            <a:endParaRPr lang="en-US" altLang="zh-CN" dirty="0"/>
          </a:p>
        </p:txBody>
      </p:sp>
      <p:sp>
        <p:nvSpPr>
          <p:cNvPr id="2" name="文本占位符 1"/>
          <p:cNvSpPr>
            <a:spLocks noGrp="1"/>
          </p:cNvSpPr>
          <p:nvPr>
            <p:ph type="body" sz="quarter" idx="19"/>
          </p:nvPr>
        </p:nvSpPr>
        <p:spPr/>
        <p:txBody>
          <a:bodyPr wrap="square">
            <a:noAutofit/>
          </a:bodyPr>
          <a:lstStyle/>
          <a:p>
            <a:r>
              <a:rPr lang="en-US" altLang="zh-CN" dirty="0" smtClean="0"/>
              <a:t>V5R2</a:t>
            </a:r>
            <a:endParaRPr lang="en-US" altLang="zh-CN" dirty="0"/>
          </a:p>
        </p:txBody>
      </p:sp>
      <p:sp>
        <p:nvSpPr>
          <p:cNvPr id="3" name="文本占位符 2"/>
          <p:cNvSpPr>
            <a:spLocks noGrp="1"/>
          </p:cNvSpPr>
          <p:nvPr>
            <p:ph type="body" sz="quarter" idx="20"/>
          </p:nvPr>
        </p:nvSpPr>
        <p:spPr/>
        <p:txBody>
          <a:bodyPr wrap="square">
            <a:noAutofit/>
          </a:bodyPr>
          <a:lstStyle/>
          <a:p>
            <a:r>
              <a:rPr lang="en-US" altLang="zh-CN" dirty="0" smtClean="0"/>
              <a:t>V1.0</a:t>
            </a:r>
            <a:endParaRPr lang="en-US" altLang="zh-CN" dirty="0"/>
          </a:p>
        </p:txBody>
      </p:sp>
      <p:sp>
        <p:nvSpPr>
          <p:cNvPr id="46" name="文本占位符 45"/>
          <p:cNvSpPr>
            <a:spLocks noGrp="1"/>
          </p:cNvSpPr>
          <p:nvPr>
            <p:ph type="body" sz="quarter" idx="13"/>
          </p:nvPr>
        </p:nvSpPr>
        <p:spPr/>
        <p:txBody>
          <a:bodyPr wrap="square">
            <a:noAutofit/>
          </a:bodyPr>
          <a:lstStyle/>
          <a:p>
            <a:r>
              <a:rPr lang="en-US" altLang="zh-CN" dirty="0" smtClean="0"/>
              <a:t>He </a:t>
            </a:r>
            <a:r>
              <a:rPr lang="en-US" altLang="zh-CN" dirty="0" err="1" smtClean="0"/>
              <a:t>Junjian</a:t>
            </a:r>
            <a:r>
              <a:rPr lang="en-US" altLang="zh-CN" dirty="0" smtClean="0"/>
              <a:t>/wx580230</a:t>
            </a:r>
            <a:endParaRPr lang="en-US" altLang="zh-CN" dirty="0"/>
          </a:p>
        </p:txBody>
      </p:sp>
      <p:sp>
        <p:nvSpPr>
          <p:cNvPr id="47" name="文本占位符 46"/>
          <p:cNvSpPr>
            <a:spLocks noGrp="1"/>
          </p:cNvSpPr>
          <p:nvPr>
            <p:ph type="body" sz="quarter" idx="14"/>
          </p:nvPr>
        </p:nvSpPr>
        <p:spPr/>
        <p:txBody>
          <a:bodyPr wrap="square">
            <a:noAutofit/>
          </a:bodyPr>
          <a:lstStyle/>
          <a:p>
            <a:r>
              <a:rPr lang="en-US" altLang="zh-CN" dirty="0"/>
              <a:t>2021.2.22</a:t>
            </a:r>
          </a:p>
        </p:txBody>
      </p:sp>
      <p:sp>
        <p:nvSpPr>
          <p:cNvPr id="48" name="文本占位符 47"/>
          <p:cNvSpPr>
            <a:spLocks noGrp="1"/>
          </p:cNvSpPr>
          <p:nvPr>
            <p:ph type="body" sz="quarter" idx="15"/>
          </p:nvPr>
        </p:nvSpPr>
        <p:spPr/>
        <p:txBody>
          <a:bodyPr wrap="square">
            <a:noAutofit/>
          </a:bodyPr>
          <a:lstStyle/>
          <a:p>
            <a:pPr fontAlgn="ctr"/>
            <a:r>
              <a:rPr lang="en-US" sz="1400" dirty="0">
                <a:latin typeface="Huawei Sans" panose="020C0503030203020204" pitchFamily="34" charset="0"/>
              </a:rPr>
              <a:t>Liu </a:t>
            </a:r>
            <a:r>
              <a:rPr lang="en-US" sz="1400" dirty="0" err="1" smtClean="0">
                <a:latin typeface="Huawei Sans" panose="020C0503030203020204" pitchFamily="34" charset="0"/>
              </a:rPr>
              <a:t>Shuying</a:t>
            </a:r>
            <a:r>
              <a:rPr lang="en-US" sz="1400" dirty="0" smtClean="0">
                <a:latin typeface="Huawei Sans" panose="020C0503030203020204" pitchFamily="34" charset="0"/>
              </a:rPr>
              <a:t>/00245623, Wang </a:t>
            </a:r>
            <a:r>
              <a:rPr lang="en-US" sz="1400" dirty="0" err="1" smtClean="0">
                <a:latin typeface="Huawei Sans" panose="020C0503030203020204" pitchFamily="34" charset="0"/>
              </a:rPr>
              <a:t>Qiusheng</a:t>
            </a:r>
            <a:r>
              <a:rPr lang="en-US" sz="1400" dirty="0" smtClean="0">
                <a:latin typeface="Huawei Sans" panose="020C0503030203020204" pitchFamily="34" charset="0"/>
              </a:rPr>
              <a:t>/00287740, </a:t>
            </a:r>
            <a:endParaRPr lang="en-US" sz="1400" dirty="0">
              <a:latin typeface="Huawei Sans" panose="020C0503030203020204" pitchFamily="34" charset="0"/>
            </a:endParaRPr>
          </a:p>
        </p:txBody>
      </p:sp>
      <p:sp>
        <p:nvSpPr>
          <p:cNvPr id="51" name="文本占位符 50"/>
          <p:cNvSpPr>
            <a:spLocks noGrp="1"/>
          </p:cNvSpPr>
          <p:nvPr>
            <p:ph type="body" sz="quarter" idx="16"/>
          </p:nvPr>
        </p:nvSpPr>
        <p:spPr/>
        <p:txBody>
          <a:bodyPr wrap="square">
            <a:noAutofit/>
          </a:bodyPr>
          <a:lstStyle/>
          <a:p>
            <a:r>
              <a:rPr lang="en-US" dirty="0" smtClean="0">
                <a:latin typeface="Huawei Sans" panose="020C0503030203020204" pitchFamily="34" charset="0"/>
              </a:rPr>
              <a:t>New</a:t>
            </a:r>
            <a:endParaRPr lang="en-US" dirty="0">
              <a:latin typeface="Huawei Sans" panose="020C0503030203020204" pitchFamily="34" charset="0"/>
            </a:endParaRPr>
          </a:p>
        </p:txBody>
      </p:sp>
      <p:sp>
        <p:nvSpPr>
          <p:cNvPr id="4" name="文本占位符 3"/>
          <p:cNvSpPr>
            <a:spLocks noGrp="1"/>
          </p:cNvSpPr>
          <p:nvPr>
            <p:ph type="body" sz="quarter" idx="21"/>
          </p:nvPr>
        </p:nvSpPr>
        <p:spPr/>
        <p:txBody>
          <a:bodyPr wrap="square">
            <a:noAutofit/>
          </a:bodyPr>
          <a:lstStyle/>
          <a:p>
            <a:r>
              <a:rPr lang="en-US" altLang="zh-CN" dirty="0"/>
              <a:t>He </a:t>
            </a:r>
            <a:r>
              <a:rPr lang="en-US" altLang="zh-CN" dirty="0" err="1" smtClean="0"/>
              <a:t>Junjian</a:t>
            </a:r>
            <a:r>
              <a:rPr lang="en-US" altLang="zh-CN" dirty="0" smtClean="0"/>
              <a:t>/wx580230</a:t>
            </a:r>
            <a:endParaRPr lang="en-US" altLang="zh-CN" dirty="0"/>
          </a:p>
        </p:txBody>
      </p:sp>
      <p:sp>
        <p:nvSpPr>
          <p:cNvPr id="5" name="文本占位符 4"/>
          <p:cNvSpPr>
            <a:spLocks noGrp="1"/>
          </p:cNvSpPr>
          <p:nvPr>
            <p:ph type="body" sz="quarter" idx="22"/>
          </p:nvPr>
        </p:nvSpPr>
        <p:spPr/>
        <p:txBody>
          <a:bodyPr wrap="square">
            <a:noAutofit/>
          </a:bodyPr>
          <a:lstStyle/>
          <a:p>
            <a:r>
              <a:rPr lang="en-US" altLang="zh-CN" dirty="0" smtClean="0">
                <a:latin typeface="Huawei Sans" panose="020C0503030203020204" pitchFamily="34" charset="0"/>
              </a:rPr>
              <a:t>2021.6.07</a:t>
            </a:r>
            <a:endParaRPr lang="en-US" altLang="zh-CN" dirty="0">
              <a:latin typeface="Huawei Sans" panose="020C0503030203020204" pitchFamily="34" charset="0"/>
            </a:endParaRPr>
          </a:p>
        </p:txBody>
      </p:sp>
      <p:sp>
        <p:nvSpPr>
          <p:cNvPr id="22" name="文本占位符 21"/>
          <p:cNvSpPr>
            <a:spLocks noGrp="1"/>
          </p:cNvSpPr>
          <p:nvPr>
            <p:ph type="body" sz="quarter" idx="23"/>
          </p:nvPr>
        </p:nvSpPr>
        <p:spPr/>
        <p:txBody>
          <a:bodyPr/>
          <a:lstStyle/>
          <a:p>
            <a:r>
              <a:rPr lang="en-US" altLang="zh-CN" dirty="0"/>
              <a:t>Wan </a:t>
            </a:r>
            <a:r>
              <a:rPr lang="en-US" altLang="zh-CN" dirty="0" err="1" smtClean="0"/>
              <a:t>Changli</a:t>
            </a:r>
            <a:r>
              <a:rPr lang="en-US" altLang="zh-CN" dirty="0" smtClean="0"/>
              <a:t>/wx408647,</a:t>
            </a:r>
            <a:r>
              <a:rPr lang="en-US" altLang="zh-CN" dirty="0"/>
              <a:t> Zhu </a:t>
            </a:r>
            <a:r>
              <a:rPr lang="en-US" altLang="zh-CN" dirty="0" err="1" smtClean="0"/>
              <a:t>Shigeng</a:t>
            </a:r>
            <a:r>
              <a:rPr lang="en-US" altLang="zh-CN" dirty="0" smtClean="0"/>
              <a:t>/00261992</a:t>
            </a:r>
            <a:endParaRPr lang="en-US" altLang="zh-CN" dirty="0"/>
          </a:p>
        </p:txBody>
      </p:sp>
      <p:sp>
        <p:nvSpPr>
          <p:cNvPr id="23" name="文本占位符 22"/>
          <p:cNvSpPr>
            <a:spLocks noGrp="1"/>
          </p:cNvSpPr>
          <p:nvPr>
            <p:ph type="body" sz="quarter" idx="24"/>
          </p:nvPr>
        </p:nvSpPr>
        <p:spPr/>
        <p:txBody>
          <a:bodyPr/>
          <a:lstStyle/>
          <a:p>
            <a:r>
              <a:rPr lang="en-US" altLang="zh-CN" dirty="0" smtClean="0"/>
              <a:t>Update</a:t>
            </a:r>
            <a:endParaRPr lang="zh-CN" altLang="en-US" dirty="0"/>
          </a:p>
        </p:txBody>
      </p:sp>
      <p:sp>
        <p:nvSpPr>
          <p:cNvPr id="24" name="文本占位符 23"/>
          <p:cNvSpPr>
            <a:spLocks noGrp="1"/>
          </p:cNvSpPr>
          <p:nvPr>
            <p:ph type="body" sz="quarter" idx="25"/>
          </p:nvPr>
        </p:nvSpPr>
        <p:spPr/>
        <p:txBody>
          <a:bodyPr/>
          <a:lstStyle/>
          <a:p>
            <a:endParaRPr lang="zh-CN" altLang="en-US"/>
          </a:p>
        </p:txBody>
      </p:sp>
      <p:sp>
        <p:nvSpPr>
          <p:cNvPr id="25" name="文本占位符 24"/>
          <p:cNvSpPr>
            <a:spLocks noGrp="1"/>
          </p:cNvSpPr>
          <p:nvPr>
            <p:ph type="body" sz="quarter" idx="26"/>
          </p:nvPr>
        </p:nvSpPr>
        <p:spPr/>
        <p:txBody>
          <a:bodyPr/>
          <a:lstStyle/>
          <a:p>
            <a:endParaRPr lang="zh-CN" altLang="en-US"/>
          </a:p>
        </p:txBody>
      </p:sp>
      <p:sp>
        <p:nvSpPr>
          <p:cNvPr id="26" name="文本占位符 25"/>
          <p:cNvSpPr>
            <a:spLocks noGrp="1"/>
          </p:cNvSpPr>
          <p:nvPr>
            <p:ph type="body" sz="quarter" idx="27"/>
          </p:nvPr>
        </p:nvSpPr>
        <p:spPr/>
        <p:txBody>
          <a:bodyPr/>
          <a:lstStyle/>
          <a:p>
            <a:endParaRPr lang="zh-CN" altLang="en-US" dirty="0"/>
          </a:p>
        </p:txBody>
      </p:sp>
      <p:sp>
        <p:nvSpPr>
          <p:cNvPr id="27" name="文本占位符 26"/>
          <p:cNvSpPr>
            <a:spLocks noGrp="1"/>
          </p:cNvSpPr>
          <p:nvPr>
            <p:ph type="body" sz="quarter" idx="28"/>
          </p:nvPr>
        </p:nvSpPr>
        <p:spPr/>
        <p:txBody>
          <a:bodyPr/>
          <a:lstStyle/>
          <a:p>
            <a:endParaRPr lang="zh-CN" altLang="en-US"/>
          </a:p>
        </p:txBody>
      </p:sp>
      <p:sp>
        <p:nvSpPr>
          <p:cNvPr id="28" name="文本占位符 27"/>
          <p:cNvSpPr>
            <a:spLocks noGrp="1"/>
          </p:cNvSpPr>
          <p:nvPr>
            <p:ph type="body" sz="quarter" idx="29"/>
          </p:nvPr>
        </p:nvSpPr>
        <p:spPr/>
        <p:txBody>
          <a:bodyPr/>
          <a:lstStyle/>
          <a:p>
            <a:endParaRPr lang="zh-CN" altLang="en-US"/>
          </a:p>
        </p:txBody>
      </p:sp>
      <p:sp>
        <p:nvSpPr>
          <p:cNvPr id="29" name="文本占位符 28"/>
          <p:cNvSpPr>
            <a:spLocks noGrp="1"/>
          </p:cNvSpPr>
          <p:nvPr>
            <p:ph type="body" sz="quarter" idx="30"/>
          </p:nvPr>
        </p:nvSpPr>
        <p:spPr/>
        <p:txBody>
          <a:bodyPr/>
          <a:lstStyle/>
          <a:p>
            <a:endParaRPr lang="zh-CN" altLang="en-US"/>
          </a:p>
        </p:txBody>
      </p:sp>
      <p:sp>
        <p:nvSpPr>
          <p:cNvPr id="30" name="文本占位符 29"/>
          <p:cNvSpPr>
            <a:spLocks noGrp="1"/>
          </p:cNvSpPr>
          <p:nvPr>
            <p:ph type="body" sz="quarter" idx="31"/>
          </p:nvPr>
        </p:nvSpPr>
        <p:spPr/>
        <p:txBody>
          <a:bodyPr/>
          <a:lstStyle/>
          <a:p>
            <a:endParaRPr lang="zh-CN" altLang="en-US"/>
          </a:p>
        </p:txBody>
      </p:sp>
      <p:sp>
        <p:nvSpPr>
          <p:cNvPr id="31" name="文本占位符 30"/>
          <p:cNvSpPr>
            <a:spLocks noGrp="1"/>
          </p:cNvSpPr>
          <p:nvPr>
            <p:ph type="body" sz="quarter" idx="32"/>
          </p:nvPr>
        </p:nvSpPr>
        <p:spPr/>
        <p:txBody>
          <a:bodyPr/>
          <a:lstStyle/>
          <a:p>
            <a:endParaRPr lang="zh-CN" altLang="en-US"/>
          </a:p>
        </p:txBody>
      </p:sp>
      <p:sp>
        <p:nvSpPr>
          <p:cNvPr id="32" name="文本占位符 31"/>
          <p:cNvSpPr>
            <a:spLocks noGrp="1"/>
          </p:cNvSpPr>
          <p:nvPr>
            <p:ph type="body" sz="quarter" idx="33"/>
          </p:nvPr>
        </p:nvSpPr>
        <p:spPr/>
        <p:txBody>
          <a:bodyPr/>
          <a:lstStyle/>
          <a:p>
            <a:endParaRPr lang="zh-CN" altLang="en-US"/>
          </a:p>
        </p:txBody>
      </p:sp>
      <p:sp>
        <p:nvSpPr>
          <p:cNvPr id="33" name="文本占位符 32"/>
          <p:cNvSpPr>
            <a:spLocks noGrp="1"/>
          </p:cNvSpPr>
          <p:nvPr>
            <p:ph type="body" sz="quarter" idx="34"/>
          </p:nvPr>
        </p:nvSpPr>
        <p:spPr/>
        <p:txBody>
          <a:bodyPr/>
          <a:lstStyle/>
          <a:p>
            <a:endParaRPr lang="zh-CN" altLang="en-US"/>
          </a:p>
        </p:txBody>
      </p:sp>
      <p:sp>
        <p:nvSpPr>
          <p:cNvPr id="34" name="文本占位符 33"/>
          <p:cNvSpPr>
            <a:spLocks noGrp="1"/>
          </p:cNvSpPr>
          <p:nvPr>
            <p:ph type="body" sz="quarter" idx="35"/>
          </p:nvPr>
        </p:nvSpPr>
        <p:spPr/>
        <p:txBody>
          <a:bodyPr/>
          <a:lstStyle/>
          <a:p>
            <a:endParaRPr lang="zh-CN" altLang="en-US"/>
          </a:p>
        </p:txBody>
      </p:sp>
      <p:sp>
        <p:nvSpPr>
          <p:cNvPr id="35" name="文本占位符 3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16916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69AAB324-9076-48B6-B1A7-566E0A19CBE2}"/>
              </a:ext>
            </a:extLst>
          </p:cNvPr>
          <p:cNvSpPr>
            <a:spLocks noGrp="1"/>
          </p:cNvSpPr>
          <p:nvPr>
            <p:ph type="title"/>
          </p:nvPr>
        </p:nvSpPr>
        <p:spPr/>
        <p:txBody>
          <a:bodyPr/>
          <a:lstStyle/>
          <a:p>
            <a:r>
              <a:rPr lang="en-US" smtClean="0"/>
              <a:t>Value and Significance of SR</a:t>
            </a:r>
            <a:endParaRPr lang="en-US" dirty="0"/>
          </a:p>
        </p:txBody>
      </p:sp>
      <p:sp>
        <p:nvSpPr>
          <p:cNvPr id="4" name="文本占位符 3">
            <a:extLst>
              <a:ext uri="{FF2B5EF4-FFF2-40B4-BE49-F238E27FC236}">
                <a16:creationId xmlns:a16="http://schemas.microsoft.com/office/drawing/2014/main" xmlns="" id="{FCBFCBF1-9B42-4AF9-8E68-47AF17CBC1C5}"/>
              </a:ext>
            </a:extLst>
          </p:cNvPr>
          <p:cNvSpPr>
            <a:spLocks noGrp="1"/>
          </p:cNvSpPr>
          <p:nvPr>
            <p:ph type="body" sz="quarter" idx="10"/>
          </p:nvPr>
        </p:nvSpPr>
        <p:spPr/>
        <p:txBody>
          <a:bodyPr/>
          <a:lstStyle/>
          <a:p>
            <a:r>
              <a:rPr lang="en-US" sz="1800" dirty="0" smtClean="0">
                <a:sym typeface="Huawei Sans" panose="020C0503030203020204" pitchFamily="34" charset="0"/>
              </a:rPr>
              <a:t>MPLS is essentially an extension of IP functions and uses the shim mode to implement various flexible services. SRv6 integrates IP and MPLS functions, complying with the trend of technology development.</a:t>
            </a:r>
          </a:p>
          <a:p>
            <a:r>
              <a:rPr lang="en-US" sz="1800" dirty="0" smtClean="0">
                <a:sym typeface="Huawei Sans" panose="020C0503030203020204" pitchFamily="34" charset="0"/>
              </a:rPr>
              <a:t>During the development of SDN, there was too much emphasis on the building of SDN controller capabilities, but the impact of network infrastructure on SDN controller capabilities was ignored. SRv6 greatly reduces bearer network complexity.</a:t>
            </a:r>
          </a:p>
          <a:p>
            <a:r>
              <a:rPr lang="en-US" sz="1800" dirty="0" smtClean="0">
                <a:sym typeface="Huawei Sans" panose="020C0503030203020204" pitchFamily="34" charset="0"/>
              </a:rPr>
              <a:t>In the 5G and cloud era, more requirements are imposed on networks, such as stronger SLA assurance and deterministic latency. Network connection attributes are enhanced, and packets are required to carry more information. SRv6 extension can perfectly meet these requirements.</a:t>
            </a:r>
            <a:endParaRPr lang="en-US" sz="1800" dirty="0">
              <a:sym typeface="Huawei Sans" panose="020C0503030203020204" pitchFamily="34" charset="0"/>
            </a:endParaRPr>
          </a:p>
        </p:txBody>
      </p:sp>
    </p:spTree>
    <p:extLst>
      <p:ext uri="{BB962C8B-B14F-4D97-AF65-F5344CB8AC3E}">
        <p14:creationId xmlns:p14="http://schemas.microsoft.com/office/powerpoint/2010/main" val="1074869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solidFill>
                  <a:schemeClr val="bg1">
                    <a:lumMod val="50000"/>
                  </a:schemeClr>
                </a:solidFill>
                <a:sym typeface="Huawei Sans" panose="020C0503030203020204" pitchFamily="34" charset="0"/>
              </a:rPr>
              <a:t>SRv6 Overview</a:t>
            </a:r>
          </a:p>
          <a:p>
            <a:r>
              <a:rPr lang="en-US" sz="2000" b="1" dirty="0" smtClean="0">
                <a:sym typeface="Huawei Sans" panose="020C0503030203020204" pitchFamily="34" charset="0"/>
              </a:rPr>
              <a:t>SRv6 Network Programming</a:t>
            </a:r>
          </a:p>
          <a:p>
            <a:pPr lvl="1">
              <a:buSzPct val="60000"/>
              <a:buFont typeface="Wingdings" panose="05000000000000000000" pitchFamily="2" charset="2"/>
              <a:buChar char="n"/>
            </a:pPr>
            <a:r>
              <a:rPr lang="en-US" sz="1800" dirty="0" smtClean="0">
                <a:sym typeface="Huawei Sans" panose="020C0503030203020204" pitchFamily="34" charset="0"/>
              </a:rPr>
              <a:t>SRv6 Network Programming Overview</a:t>
            </a:r>
          </a:p>
          <a:p>
            <a:pPr lvl="1"/>
            <a:r>
              <a:rPr lang="en-US" sz="1800" dirty="0" smtClean="0">
                <a:solidFill>
                  <a:schemeClr val="bg1">
                    <a:lumMod val="50000"/>
                  </a:schemeClr>
                </a:solidFill>
                <a:sym typeface="Huawei Sans" panose="020C0503030203020204" pitchFamily="34" charset="0"/>
              </a:rPr>
              <a:t>SRv6 Segments &amp; </a:t>
            </a:r>
            <a:r>
              <a:rPr lang="en-US" altLang="zh-CN" sz="1800" dirty="0">
                <a:solidFill>
                  <a:schemeClr val="bg1">
                    <a:lumMod val="50000"/>
                  </a:schemeClr>
                </a:solidFill>
                <a:sym typeface="Huawei Sans" panose="020C0503030203020204" pitchFamily="34" charset="0"/>
              </a:rPr>
              <a:t>SRv6 </a:t>
            </a:r>
            <a:r>
              <a:rPr lang="en-US" altLang="zh-CN" sz="1800" dirty="0" smtClean="0">
                <a:solidFill>
                  <a:schemeClr val="bg1">
                    <a:lumMod val="50000"/>
                  </a:schemeClr>
                </a:solidFill>
                <a:sym typeface="Huawei Sans" panose="020C0503030203020204" pitchFamily="34" charset="0"/>
              </a:rPr>
              <a:t>Nodes</a:t>
            </a:r>
            <a:endParaRPr lang="en-US" sz="1800" dirty="0" smtClean="0">
              <a:solidFill>
                <a:schemeClr val="bg1">
                  <a:lumMod val="50000"/>
                </a:schemeClr>
              </a:solidFill>
              <a:sym typeface="Huawei Sans" panose="020C0503030203020204" pitchFamily="34" charset="0"/>
            </a:endParaRPr>
          </a:p>
          <a:p>
            <a:pPr lvl="1"/>
            <a:r>
              <a:rPr lang="en-US" sz="1800" dirty="0" smtClean="0">
                <a:solidFill>
                  <a:schemeClr val="bg1">
                    <a:lumMod val="50000"/>
                  </a:schemeClr>
                </a:solidFill>
                <a:sym typeface="Huawei Sans" panose="020C0503030203020204" pitchFamily="34" charset="0"/>
              </a:rPr>
              <a:t>SRv6 Instruction Sets</a:t>
            </a:r>
          </a:p>
          <a:p>
            <a:r>
              <a:rPr lang="en-US" sz="2000" dirty="0" smtClean="0">
                <a:solidFill>
                  <a:schemeClr val="bg1">
                    <a:lumMod val="50000"/>
                  </a:schemeClr>
                </a:solidFill>
                <a:sym typeface="Huawei Sans" panose="020C0503030203020204" pitchFamily="34" charset="0"/>
              </a:rPr>
              <a:t>SRv6 Policy Overview</a:t>
            </a:r>
          </a:p>
          <a:p>
            <a:r>
              <a:rPr lang="en-US" sz="2000" dirty="0" smtClean="0">
                <a:solidFill>
                  <a:schemeClr val="bg1">
                    <a:lumMod val="50000"/>
                  </a:schemeClr>
                </a:solidFill>
                <a:sym typeface="Huawei Sans" panose="020C0503030203020204" pitchFamily="34" charset="0"/>
              </a:rPr>
              <a:t>Typical SRv6 Applications</a:t>
            </a:r>
          </a:p>
          <a:p>
            <a:r>
              <a:rPr lang="en-US" sz="2000" dirty="0" smtClean="0">
                <a:solidFill>
                  <a:schemeClr val="bg1">
                    <a:lumMod val="50000"/>
                  </a:schemeClr>
                </a:solidFill>
                <a:sym typeface="Huawei Sans" panose="020C0503030203020204" pitchFamily="34" charset="0"/>
              </a:rPr>
              <a:t>Basic SRv6 Configurations</a:t>
            </a:r>
          </a:p>
        </p:txBody>
      </p:sp>
    </p:spTree>
    <p:extLst>
      <p:ext uri="{BB962C8B-B14F-4D97-AF65-F5344CB8AC3E}">
        <p14:creationId xmlns:p14="http://schemas.microsoft.com/office/powerpoint/2010/main" val="2154265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14BB97-DCDD-42A3-BECB-21C310F995B3}"/>
              </a:ext>
            </a:extLst>
          </p:cNvPr>
          <p:cNvSpPr>
            <a:spLocks noGrp="1"/>
          </p:cNvSpPr>
          <p:nvPr>
            <p:ph type="title"/>
          </p:nvPr>
        </p:nvSpPr>
        <p:spPr/>
        <p:txBody>
          <a:bodyPr/>
          <a:lstStyle/>
          <a:p>
            <a:r>
              <a:rPr lang="en-US" smtClean="0"/>
              <a:t>SRv6 Standards/Drafts</a:t>
            </a:r>
            <a:endParaRPr lang="en-US" dirty="0"/>
          </a:p>
        </p:txBody>
      </p:sp>
      <p:sp>
        <p:nvSpPr>
          <p:cNvPr id="3" name="文本占位符 2">
            <a:extLst>
              <a:ext uri="{FF2B5EF4-FFF2-40B4-BE49-F238E27FC236}">
                <a16:creationId xmlns:a16="http://schemas.microsoft.com/office/drawing/2014/main" xmlns="" id="{CAFFC690-814A-4A67-9C3F-27709862944D}"/>
              </a:ext>
            </a:extLst>
          </p:cNvPr>
          <p:cNvSpPr>
            <a:spLocks noGrp="1"/>
          </p:cNvSpPr>
          <p:nvPr>
            <p:ph type="body" sz="quarter" idx="10"/>
          </p:nvPr>
        </p:nvSpPr>
        <p:spPr/>
        <p:txBody>
          <a:bodyPr/>
          <a:lstStyle/>
          <a:p>
            <a:r>
              <a:rPr lang="en-US" sz="1800" dirty="0" smtClean="0">
                <a:sym typeface="Huawei Sans" panose="020C0503030203020204" pitchFamily="34" charset="0"/>
              </a:rPr>
              <a:t>RFC 8402 (Segment Routing Architecture) introduces the source routing model through which the ingress controls traffic steering and forwarding by encapsulating an ordered list of segments. This behavior can be considered as specifying an ordered list of instructions on the ingress, with each instruction representing a function to be executed at a specific network location. Each function is locally defined on a node, for example, instructing the node to perform simple forwarding based on the corresponding segment list or to implement complex user-defined behaviors.</a:t>
            </a:r>
          </a:p>
          <a:p>
            <a:r>
              <a:rPr lang="en-US" sz="1800" dirty="0" smtClean="0">
                <a:sym typeface="Huawei Sans" panose="020C0503030203020204" pitchFamily="34" charset="0"/>
              </a:rPr>
              <a:t>With greater focus on network programming, SRv6 (draft-ietf-spring-srv6-network-programming) combines simple and complex network functions to implement more network functions other than performing only forwarding. This draft defines the SRv6 network programming concept and main SR behaviors, such as SRv6 SIDs, SR endpoint behaviors, and SR Policy headend behaviors.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2693777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3E8EBE-1932-40F6-87C7-A5A5FE3F1750}"/>
              </a:ext>
            </a:extLst>
          </p:cNvPr>
          <p:cNvSpPr>
            <a:spLocks noGrp="1"/>
          </p:cNvSpPr>
          <p:nvPr>
            <p:ph type="title"/>
          </p:nvPr>
        </p:nvSpPr>
        <p:spPr bwMode="gray"/>
        <p:txBody>
          <a:bodyPr/>
          <a:lstStyle/>
          <a:p>
            <a:r>
              <a:rPr lang="en-US" smtClean="0"/>
              <a:t>Introduction to Network Programming</a:t>
            </a:r>
            <a:endParaRPr lang="en-US" dirty="0"/>
          </a:p>
        </p:txBody>
      </p:sp>
      <p:sp>
        <p:nvSpPr>
          <p:cNvPr id="6" name="文本占位符 5">
            <a:extLst>
              <a:ext uri="{FF2B5EF4-FFF2-40B4-BE49-F238E27FC236}">
                <a16:creationId xmlns:a16="http://schemas.microsoft.com/office/drawing/2014/main" xmlns="" id="{1D0A83DE-23B8-462D-B9D6-AD054F20D65D}"/>
              </a:ext>
            </a:extLst>
          </p:cNvPr>
          <p:cNvSpPr>
            <a:spLocks noGrp="1"/>
          </p:cNvSpPr>
          <p:nvPr>
            <p:ph type="body" sz="quarter" idx="10"/>
          </p:nvPr>
        </p:nvSpPr>
        <p:spPr bwMode="gray"/>
        <p:txBody>
          <a:bodyPr/>
          <a:lstStyle/>
          <a:p>
            <a:pPr>
              <a:lnSpc>
                <a:spcPct val="120000"/>
              </a:lnSpc>
            </a:pPr>
            <a:r>
              <a:rPr lang="en-US" sz="1400" dirty="0" smtClean="0">
                <a:sym typeface="Huawei Sans" panose="020C0503030203020204" pitchFamily="34" charset="0"/>
              </a:rPr>
              <a:t>Network programming stems from computer programming. In computer programming, we can convert our intent into a series of instructions that computers can understand and execute to meet our requirements. Similarly, if a network can work as a computer to translate the network intent into a series of forwarding instructions to be executed by network devices, network programming can be achieved.</a:t>
            </a:r>
          </a:p>
          <a:p>
            <a:pPr>
              <a:lnSpc>
                <a:spcPct val="120000"/>
              </a:lnSpc>
            </a:pPr>
            <a:r>
              <a:rPr lang="en-US" sz="1400" dirty="0" smtClean="0">
                <a:sym typeface="Huawei Sans" panose="020C0503030203020204" pitchFamily="34" charset="0"/>
              </a:rPr>
              <a:t>Based on the preceding assumption, SRv6 was introduced to translate network functions into instructions and encapsulate the instructions into 128-bit IPv6 addresses, enabling network programming.</a:t>
            </a:r>
          </a:p>
          <a:p>
            <a:pPr>
              <a:lnSpc>
                <a:spcPct val="120000"/>
              </a:lnSpc>
            </a:pPr>
            <a:endParaRPr lang="en-US" altLang="zh-CN" sz="1400" dirty="0">
              <a:sym typeface="Huawei Sans" panose="020C0503030203020204" pitchFamily="34" charset="0"/>
            </a:endParaRPr>
          </a:p>
        </p:txBody>
      </p:sp>
      <p:grpSp>
        <p:nvGrpSpPr>
          <p:cNvPr id="42" name="组合 41">
            <a:extLst>
              <a:ext uri="{FF2B5EF4-FFF2-40B4-BE49-F238E27FC236}">
                <a16:creationId xmlns:a16="http://schemas.microsoft.com/office/drawing/2014/main" xmlns="" id="{0D01AF9E-7581-44C2-93A7-E41ABAC29835}"/>
              </a:ext>
            </a:extLst>
          </p:cNvPr>
          <p:cNvGrpSpPr/>
          <p:nvPr/>
        </p:nvGrpSpPr>
        <p:grpSpPr bwMode="gray">
          <a:xfrm>
            <a:off x="1485900" y="2880362"/>
            <a:ext cx="8709660" cy="3177540"/>
            <a:chOff x="1588770" y="2503170"/>
            <a:chExt cx="8995410" cy="3608196"/>
          </a:xfrm>
        </p:grpSpPr>
        <p:sp>
          <p:nvSpPr>
            <p:cNvPr id="8" name="矩形 7">
              <a:extLst>
                <a:ext uri="{FF2B5EF4-FFF2-40B4-BE49-F238E27FC236}">
                  <a16:creationId xmlns:a16="http://schemas.microsoft.com/office/drawing/2014/main" xmlns="" id="{304701C2-9A84-4D9C-AFF1-6D65D2FEC101}"/>
                </a:ext>
              </a:extLst>
            </p:cNvPr>
            <p:cNvSpPr/>
            <p:nvPr/>
          </p:nvSpPr>
          <p:spPr bwMode="gray">
            <a:xfrm>
              <a:off x="1588770" y="2503170"/>
              <a:ext cx="3886200" cy="434340"/>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Computer </a:t>
              </a:r>
              <a:r>
                <a:rPr lang="en-US" sz="12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Programming</a:t>
              </a:r>
              <a:endPar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a:extLst>
                <a:ext uri="{FF2B5EF4-FFF2-40B4-BE49-F238E27FC236}">
                  <a16:creationId xmlns:a16="http://schemas.microsoft.com/office/drawing/2014/main" xmlns="" id="{420A762D-8E25-426E-91EE-3ED00EDC26DE}"/>
                </a:ext>
              </a:extLst>
            </p:cNvPr>
            <p:cNvSpPr/>
            <p:nvPr/>
          </p:nvSpPr>
          <p:spPr bwMode="gray">
            <a:xfrm>
              <a:off x="1588770" y="2937510"/>
              <a:ext cx="2446020" cy="434340"/>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Print "Hello World"</a:t>
              </a:r>
            </a:p>
          </p:txBody>
        </p:sp>
        <p:sp>
          <p:nvSpPr>
            <p:cNvPr id="11" name="矩形 10">
              <a:extLst>
                <a:ext uri="{FF2B5EF4-FFF2-40B4-BE49-F238E27FC236}">
                  <a16:creationId xmlns:a16="http://schemas.microsoft.com/office/drawing/2014/main" xmlns="" id="{ACB72E72-8EBB-4EB1-9530-C5497BE6A49D}"/>
                </a:ext>
              </a:extLst>
            </p:cNvPr>
            <p:cNvSpPr/>
            <p:nvPr/>
          </p:nvSpPr>
          <p:spPr bwMode="gray">
            <a:xfrm>
              <a:off x="4034790" y="2937510"/>
              <a:ext cx="1440180" cy="434340"/>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Human intent</a:t>
              </a:r>
            </a:p>
          </p:txBody>
        </p:sp>
        <p:sp>
          <p:nvSpPr>
            <p:cNvPr id="12" name="矩形 11">
              <a:extLst>
                <a:ext uri="{FF2B5EF4-FFF2-40B4-BE49-F238E27FC236}">
                  <a16:creationId xmlns:a16="http://schemas.microsoft.com/office/drawing/2014/main" xmlns="" id="{FD3D0FBC-A2D2-4B37-8BC2-B365FD5873C9}"/>
                </a:ext>
              </a:extLst>
            </p:cNvPr>
            <p:cNvSpPr/>
            <p:nvPr/>
          </p:nvSpPr>
          <p:spPr bwMode="gray">
            <a:xfrm>
              <a:off x="1588770" y="3699411"/>
              <a:ext cx="2446020" cy="672139"/>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Perform programming, implemented by computer language</a:t>
              </a:r>
            </a:p>
          </p:txBody>
        </p:sp>
        <p:sp>
          <p:nvSpPr>
            <p:cNvPr id="13" name="矩形 12">
              <a:extLst>
                <a:ext uri="{FF2B5EF4-FFF2-40B4-BE49-F238E27FC236}">
                  <a16:creationId xmlns:a16="http://schemas.microsoft.com/office/drawing/2014/main" xmlns="" id="{AE12D5EF-5FD3-40DA-973F-CB825879A5AD}"/>
                </a:ext>
              </a:extLst>
            </p:cNvPr>
            <p:cNvSpPr/>
            <p:nvPr/>
          </p:nvSpPr>
          <p:spPr bwMode="gray">
            <a:xfrm>
              <a:off x="4034790" y="3699411"/>
              <a:ext cx="1440180" cy="672139"/>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Program</a:t>
              </a:r>
            </a:p>
          </p:txBody>
        </p:sp>
        <p:sp>
          <p:nvSpPr>
            <p:cNvPr id="14" name="矩形 13">
              <a:extLst>
                <a:ext uri="{FF2B5EF4-FFF2-40B4-BE49-F238E27FC236}">
                  <a16:creationId xmlns:a16="http://schemas.microsoft.com/office/drawing/2014/main" xmlns="" id="{832BFCAA-B536-4EBB-895A-F70B23CAC333}"/>
                </a:ext>
              </a:extLst>
            </p:cNvPr>
            <p:cNvSpPr/>
            <p:nvPr/>
          </p:nvSpPr>
          <p:spPr bwMode="gray">
            <a:xfrm>
              <a:off x="1588770" y="4720590"/>
              <a:ext cx="2446020" cy="568763"/>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Convert the computer language into a CPU instruction</a:t>
              </a:r>
            </a:p>
          </p:txBody>
        </p:sp>
        <p:sp>
          <p:nvSpPr>
            <p:cNvPr id="15" name="矩形 14">
              <a:extLst>
                <a:ext uri="{FF2B5EF4-FFF2-40B4-BE49-F238E27FC236}">
                  <a16:creationId xmlns:a16="http://schemas.microsoft.com/office/drawing/2014/main" xmlns="" id="{ECF15B34-15B7-41D4-A68D-42DA1C3EB8BD}"/>
                </a:ext>
              </a:extLst>
            </p:cNvPr>
            <p:cNvSpPr/>
            <p:nvPr/>
          </p:nvSpPr>
          <p:spPr bwMode="gray">
            <a:xfrm>
              <a:off x="4034790" y="4720590"/>
              <a:ext cx="1440180" cy="568763"/>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CPU instruction</a:t>
              </a:r>
            </a:p>
          </p:txBody>
        </p:sp>
        <p:sp>
          <p:nvSpPr>
            <p:cNvPr id="16" name="矩形 15">
              <a:extLst>
                <a:ext uri="{FF2B5EF4-FFF2-40B4-BE49-F238E27FC236}">
                  <a16:creationId xmlns:a16="http://schemas.microsoft.com/office/drawing/2014/main" xmlns="" id="{B856D873-9F7A-4FFA-AB2D-6943F71F8902}"/>
                </a:ext>
              </a:extLst>
            </p:cNvPr>
            <p:cNvSpPr/>
            <p:nvPr/>
          </p:nvSpPr>
          <p:spPr bwMode="gray">
            <a:xfrm>
              <a:off x="1588770" y="5581383"/>
              <a:ext cx="2446020" cy="529983"/>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Execute the instruction by server hardware</a:t>
              </a:r>
            </a:p>
          </p:txBody>
        </p:sp>
        <p:sp>
          <p:nvSpPr>
            <p:cNvPr id="17" name="矩形 16">
              <a:extLst>
                <a:ext uri="{FF2B5EF4-FFF2-40B4-BE49-F238E27FC236}">
                  <a16:creationId xmlns:a16="http://schemas.microsoft.com/office/drawing/2014/main" xmlns="" id="{E4847C5C-CCE6-4CB4-B178-BAF87E323681}"/>
                </a:ext>
              </a:extLst>
            </p:cNvPr>
            <p:cNvSpPr/>
            <p:nvPr/>
          </p:nvSpPr>
          <p:spPr bwMode="gray">
            <a:xfrm>
              <a:off x="4034790" y="5581383"/>
              <a:ext cx="1440180" cy="529983"/>
            </a:xfrm>
            <a:prstGeom prst="rect">
              <a:avLst/>
            </a:prstGeom>
            <a:solidFill>
              <a:schemeClr val="bg1"/>
            </a:solid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Server</a:t>
              </a:r>
            </a:p>
          </p:txBody>
        </p:sp>
        <p:cxnSp>
          <p:nvCxnSpPr>
            <p:cNvPr id="19" name="直接箭头连接符 18">
              <a:extLst>
                <a:ext uri="{FF2B5EF4-FFF2-40B4-BE49-F238E27FC236}">
                  <a16:creationId xmlns:a16="http://schemas.microsoft.com/office/drawing/2014/main" xmlns="" id="{DACB2BEE-A76C-476F-B1BF-76C34D735336}"/>
                </a:ext>
              </a:extLst>
            </p:cNvPr>
            <p:cNvCxnSpPr>
              <a:cxnSpLocks/>
              <a:stCxn id="11" idx="2"/>
              <a:endCxn id="13" idx="0"/>
            </p:cNvCxnSpPr>
            <p:nvPr/>
          </p:nvCxnSpPr>
          <p:spPr bwMode="gray">
            <a:xfrm>
              <a:off x="4754880" y="3371849"/>
              <a:ext cx="0" cy="32756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xmlns="" id="{11C1813A-829A-4AA3-B0BE-7BD4ADE632E3}"/>
                </a:ext>
              </a:extLst>
            </p:cNvPr>
            <p:cNvCxnSpPr>
              <a:cxnSpLocks/>
              <a:stCxn id="13" idx="2"/>
            </p:cNvCxnSpPr>
            <p:nvPr/>
          </p:nvCxnSpPr>
          <p:spPr bwMode="gray">
            <a:xfrm>
              <a:off x="4754880" y="4371550"/>
              <a:ext cx="0" cy="34904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xmlns="" id="{C80DD623-A2F5-43A2-AF8D-CBD7714906A0}"/>
                </a:ext>
              </a:extLst>
            </p:cNvPr>
            <p:cNvCxnSpPr>
              <a:cxnSpLocks/>
            </p:cNvCxnSpPr>
            <p:nvPr/>
          </p:nvCxnSpPr>
          <p:spPr bwMode="gray">
            <a:xfrm>
              <a:off x="4754880" y="5300167"/>
              <a:ext cx="0" cy="28615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06C98630-E420-4F38-8E25-B0522D066E10}"/>
                </a:ext>
              </a:extLst>
            </p:cNvPr>
            <p:cNvSpPr/>
            <p:nvPr/>
          </p:nvSpPr>
          <p:spPr bwMode="gray">
            <a:xfrm>
              <a:off x="6697980" y="2503170"/>
              <a:ext cx="3886200" cy="43434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b="1" dirty="0" smtClean="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Programming</a:t>
              </a:r>
              <a:endParaRPr lang="en-US" sz="12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DB1EAC0F-73D1-4716-B8E9-34C512E241F4}"/>
                </a:ext>
              </a:extLst>
            </p:cNvPr>
            <p:cNvSpPr/>
            <p:nvPr/>
          </p:nvSpPr>
          <p:spPr bwMode="gray">
            <a:xfrm>
              <a:off x="6697980" y="2937510"/>
              <a:ext cx="2446020" cy="514937"/>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Forward a service along a low-latency path</a:t>
              </a:r>
            </a:p>
          </p:txBody>
        </p:sp>
        <p:sp>
          <p:nvSpPr>
            <p:cNvPr id="24" name="矩形 23">
              <a:extLst>
                <a:ext uri="{FF2B5EF4-FFF2-40B4-BE49-F238E27FC236}">
                  <a16:creationId xmlns:a16="http://schemas.microsoft.com/office/drawing/2014/main" xmlns="" id="{3D285BFB-3F05-44EA-BF1A-86E871626AD0}"/>
                </a:ext>
              </a:extLst>
            </p:cNvPr>
            <p:cNvSpPr/>
            <p:nvPr/>
          </p:nvSpPr>
          <p:spPr bwMode="gray">
            <a:xfrm>
              <a:off x="9144000" y="2937510"/>
              <a:ext cx="1440180" cy="514937"/>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intent</a:t>
              </a:r>
            </a:p>
          </p:txBody>
        </p:sp>
        <p:sp>
          <p:nvSpPr>
            <p:cNvPr id="25" name="矩形 24">
              <a:extLst>
                <a:ext uri="{FF2B5EF4-FFF2-40B4-BE49-F238E27FC236}">
                  <a16:creationId xmlns:a16="http://schemas.microsoft.com/office/drawing/2014/main" xmlns="" id="{4E45F4FB-D0BE-41F9-A14D-305A554A8129}"/>
                </a:ext>
              </a:extLst>
            </p:cNvPr>
            <p:cNvSpPr/>
            <p:nvPr/>
          </p:nvSpPr>
          <p:spPr bwMode="gray">
            <a:xfrm>
              <a:off x="6697980" y="3829050"/>
              <a:ext cx="2446020" cy="43434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Convert the service requirement into a network model</a:t>
              </a:r>
            </a:p>
          </p:txBody>
        </p:sp>
        <p:sp>
          <p:nvSpPr>
            <p:cNvPr id="26" name="矩形 25">
              <a:extLst>
                <a:ext uri="{FF2B5EF4-FFF2-40B4-BE49-F238E27FC236}">
                  <a16:creationId xmlns:a16="http://schemas.microsoft.com/office/drawing/2014/main" xmlns="" id="{D0040EC0-E3E2-4A51-BFA1-983F51412CBA}"/>
                </a:ext>
              </a:extLst>
            </p:cNvPr>
            <p:cNvSpPr/>
            <p:nvPr/>
          </p:nvSpPr>
          <p:spPr bwMode="gray">
            <a:xfrm>
              <a:off x="9144000" y="3829050"/>
              <a:ext cx="1440180" cy="43434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SDN controller</a:t>
              </a:r>
            </a:p>
          </p:txBody>
        </p:sp>
        <p:sp>
          <p:nvSpPr>
            <p:cNvPr id="27" name="矩形 26">
              <a:extLst>
                <a:ext uri="{FF2B5EF4-FFF2-40B4-BE49-F238E27FC236}">
                  <a16:creationId xmlns:a16="http://schemas.microsoft.com/office/drawing/2014/main" xmlns="" id="{3EF56597-8F75-4F6C-9F7C-F0F98A65CB54}"/>
                </a:ext>
              </a:extLst>
            </p:cNvPr>
            <p:cNvSpPr/>
            <p:nvPr/>
          </p:nvSpPr>
          <p:spPr bwMode="gray">
            <a:xfrm>
              <a:off x="6697980" y="4599773"/>
              <a:ext cx="2446020" cy="68958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Encode the corresponding path as SRv6 segments and insert the segments into packets</a:t>
              </a:r>
            </a:p>
          </p:txBody>
        </p:sp>
        <p:sp>
          <p:nvSpPr>
            <p:cNvPr id="28" name="矩形 27">
              <a:extLst>
                <a:ext uri="{FF2B5EF4-FFF2-40B4-BE49-F238E27FC236}">
                  <a16:creationId xmlns:a16="http://schemas.microsoft.com/office/drawing/2014/main" xmlns="" id="{7924B8F4-722E-4C45-8EED-66AB79746FF4}"/>
                </a:ext>
              </a:extLst>
            </p:cNvPr>
            <p:cNvSpPr/>
            <p:nvPr/>
          </p:nvSpPr>
          <p:spPr bwMode="gray">
            <a:xfrm>
              <a:off x="9144000" y="4599773"/>
              <a:ext cx="1440180" cy="68958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SRv6 segment</a:t>
              </a:r>
            </a:p>
          </p:txBody>
        </p:sp>
        <p:sp>
          <p:nvSpPr>
            <p:cNvPr id="29" name="矩形 28">
              <a:extLst>
                <a:ext uri="{FF2B5EF4-FFF2-40B4-BE49-F238E27FC236}">
                  <a16:creationId xmlns:a16="http://schemas.microsoft.com/office/drawing/2014/main" xmlns="" id="{AF845FA5-0264-49C9-8452-F8DD57430519}"/>
                </a:ext>
              </a:extLst>
            </p:cNvPr>
            <p:cNvSpPr/>
            <p:nvPr/>
          </p:nvSpPr>
          <p:spPr bwMode="gray">
            <a:xfrm>
              <a:off x="6697980" y="5612130"/>
              <a:ext cx="2446020" cy="43434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Forward the packets by network devices</a:t>
              </a:r>
            </a:p>
          </p:txBody>
        </p:sp>
        <p:sp>
          <p:nvSpPr>
            <p:cNvPr id="30" name="矩形 29">
              <a:extLst>
                <a:ext uri="{FF2B5EF4-FFF2-40B4-BE49-F238E27FC236}">
                  <a16:creationId xmlns:a16="http://schemas.microsoft.com/office/drawing/2014/main" xmlns="" id="{C4163CE0-CC1B-463A-A379-A29045CC85E2}"/>
                </a:ext>
              </a:extLst>
            </p:cNvPr>
            <p:cNvSpPr/>
            <p:nvPr/>
          </p:nvSpPr>
          <p:spPr bwMode="gray">
            <a:xfrm>
              <a:off x="9144000" y="5612130"/>
              <a:ext cx="1440180" cy="434340"/>
            </a:xfrm>
            <a:prstGeom prst="rect">
              <a:avLst/>
            </a:prstGeom>
            <a:solidFill>
              <a:schemeClr val="bg1"/>
            </a:solidFill>
            <a:ln w="28575">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device</a:t>
              </a:r>
            </a:p>
          </p:txBody>
        </p:sp>
        <p:cxnSp>
          <p:nvCxnSpPr>
            <p:cNvPr id="31" name="直接箭头连接符 30">
              <a:extLst>
                <a:ext uri="{FF2B5EF4-FFF2-40B4-BE49-F238E27FC236}">
                  <a16:creationId xmlns:a16="http://schemas.microsoft.com/office/drawing/2014/main" xmlns="" id="{445982E5-88FB-4662-8F1C-A757C55B2432}"/>
                </a:ext>
              </a:extLst>
            </p:cNvPr>
            <p:cNvCxnSpPr>
              <a:cxnSpLocks/>
              <a:stCxn id="24" idx="2"/>
              <a:endCxn id="26" idx="0"/>
            </p:cNvCxnSpPr>
            <p:nvPr/>
          </p:nvCxnSpPr>
          <p:spPr bwMode="gray">
            <a:xfrm>
              <a:off x="9864090" y="3452447"/>
              <a:ext cx="0" cy="376603"/>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xmlns="" id="{48B0191F-D88F-492D-BD73-0815189BBAC1}"/>
                </a:ext>
              </a:extLst>
            </p:cNvPr>
            <p:cNvCxnSpPr>
              <a:cxnSpLocks/>
              <a:stCxn id="26" idx="2"/>
              <a:endCxn id="28" idx="0"/>
            </p:cNvCxnSpPr>
            <p:nvPr/>
          </p:nvCxnSpPr>
          <p:spPr bwMode="gray">
            <a:xfrm>
              <a:off x="9864090" y="4263390"/>
              <a:ext cx="0" cy="336383"/>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xmlns="" id="{4FA6C0B7-0AD9-46AF-9607-75BDACEC8E9C}"/>
                </a:ext>
              </a:extLst>
            </p:cNvPr>
            <p:cNvCxnSpPr>
              <a:cxnSpLocks/>
              <a:stCxn id="28" idx="2"/>
              <a:endCxn id="30" idx="0"/>
            </p:cNvCxnSpPr>
            <p:nvPr/>
          </p:nvCxnSpPr>
          <p:spPr bwMode="gray">
            <a:xfrm>
              <a:off x="9864090" y="5289352"/>
              <a:ext cx="0" cy="322778"/>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5814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D60FF9-2349-41F4-9F42-64C55471C0DC}"/>
              </a:ext>
            </a:extLst>
          </p:cNvPr>
          <p:cNvSpPr>
            <a:spLocks noGrp="1"/>
          </p:cNvSpPr>
          <p:nvPr>
            <p:ph type="title"/>
          </p:nvPr>
        </p:nvSpPr>
        <p:spPr/>
        <p:txBody>
          <a:bodyPr/>
          <a:lstStyle/>
          <a:p>
            <a:r>
              <a:rPr lang="en-US" smtClean="0"/>
              <a:t>IPv6 Segment Routing Header (SRH)</a:t>
            </a:r>
            <a:endParaRPr lang="en-US" dirty="0"/>
          </a:p>
        </p:txBody>
      </p:sp>
      <p:sp>
        <p:nvSpPr>
          <p:cNvPr id="6" name="文本占位符 5"/>
          <p:cNvSpPr>
            <a:spLocks noGrp="1"/>
          </p:cNvSpPr>
          <p:nvPr>
            <p:ph type="body" sz="quarter" idx="10"/>
          </p:nvPr>
        </p:nvSpPr>
        <p:spPr/>
        <p:txBody>
          <a:bodyPr/>
          <a:lstStyle/>
          <a:p>
            <a:r>
              <a:rPr lang="en-US" sz="1800" dirty="0" smtClean="0"/>
              <a:t>RFC 8754 defines the IPv6 SRH added to IPv6 packets. The SRH format is as follows:</a:t>
            </a:r>
          </a:p>
          <a:p>
            <a:pPr lvl="1"/>
            <a:endParaRPr lang="en-US" altLang="zh-CN" sz="1600" dirty="0" smtClean="0"/>
          </a:p>
          <a:p>
            <a:endParaRPr lang="en-US" altLang="zh-CN" sz="1800" dirty="0"/>
          </a:p>
        </p:txBody>
      </p:sp>
      <p:sp>
        <p:nvSpPr>
          <p:cNvPr id="3" name="矩形 2">
            <a:extLst>
              <a:ext uri="{FF2B5EF4-FFF2-40B4-BE49-F238E27FC236}">
                <a16:creationId xmlns:a16="http://schemas.microsoft.com/office/drawing/2014/main" xmlns="" id="{A5EC3F5D-135A-4665-A59E-68AA6C9934DB}"/>
              </a:ext>
            </a:extLst>
          </p:cNvPr>
          <p:cNvSpPr/>
          <p:nvPr/>
        </p:nvSpPr>
        <p:spPr>
          <a:xfrm>
            <a:off x="7988252" y="2288193"/>
            <a:ext cx="3023636" cy="507831"/>
          </a:xfrm>
          <a:prstGeom prst="rect">
            <a:avLst/>
          </a:prstGeom>
        </p:spPr>
        <p:txBody>
          <a:bodyPr wrap="square">
            <a:noAutofit/>
          </a:bodyPr>
          <a:lstStyle/>
          <a:p>
            <a:pPr algn="just" defTabSz="914400" fontAlgn="ctr">
              <a:lnSpc>
                <a:spcPct val="150000"/>
              </a:lnSpc>
              <a:spcBef>
                <a:spcPct val="0"/>
              </a:spcBef>
              <a:spcAft>
                <a:spcPct val="0"/>
              </a:spcAft>
              <a:buClr>
                <a:srgbClr val="FF0000"/>
              </a:buClr>
              <a:defRPr/>
            </a:pPr>
            <a:endParaRPr lang="en-US" altLang="zh-CN"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ACFCD99B-59F7-4FE0-8715-75A5947A3674}"/>
              </a:ext>
            </a:extLst>
          </p:cNvPr>
          <p:cNvSpPr/>
          <p:nvPr/>
        </p:nvSpPr>
        <p:spPr>
          <a:xfrm>
            <a:off x="6486191" y="1852779"/>
            <a:ext cx="4765527" cy="391947"/>
          </a:xfrm>
          <a:prstGeom prst="rect">
            <a:avLst/>
          </a:prstGeom>
          <a:ln>
            <a:solidFill>
              <a:srgbClr val="30B5C5"/>
            </a:solidFill>
          </a:ln>
        </p:spPr>
        <p:txBody>
          <a:bodyPr wrap="square">
            <a:noAutofit/>
          </a:bodyPr>
          <a:lstStyle/>
          <a:p>
            <a:pPr algn="just" defTabSz="914400" fontAlgn="ctr">
              <a:lnSpc>
                <a:spcPct val="120000"/>
              </a:lnSpc>
              <a:buClr>
                <a:srgbClr val="FF0000"/>
              </a:buCl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value 43 indicates a routing extension header.</a:t>
            </a:r>
          </a:p>
        </p:txBody>
      </p:sp>
      <p:graphicFrame>
        <p:nvGraphicFramePr>
          <p:cNvPr id="5" name="表格 4">
            <a:extLst>
              <a:ext uri="{FF2B5EF4-FFF2-40B4-BE49-F238E27FC236}">
                <a16:creationId xmlns:a16="http://schemas.microsoft.com/office/drawing/2014/main" xmlns="" id="{56151ABD-AD82-4B1A-BAE2-8DA848E68ADE}"/>
              </a:ext>
            </a:extLst>
          </p:cNvPr>
          <p:cNvGraphicFramePr>
            <a:graphicFrameLocks noGrp="1"/>
          </p:cNvGraphicFramePr>
          <p:nvPr>
            <p:extLst/>
          </p:nvPr>
        </p:nvGraphicFramePr>
        <p:xfrm>
          <a:off x="1122373" y="2641731"/>
          <a:ext cx="4497284" cy="3127361"/>
        </p:xfrm>
        <a:graphic>
          <a:graphicData uri="http://schemas.openxmlformats.org/drawingml/2006/table">
            <a:tbl>
              <a:tblPr/>
              <a:tblGrid>
                <a:gridCol w="1124321">
                  <a:extLst>
                    <a:ext uri="{9D8B030D-6E8A-4147-A177-3AD203B41FA5}">
                      <a16:colId xmlns:a16="http://schemas.microsoft.com/office/drawing/2014/main" xmlns="" val="20000"/>
                    </a:ext>
                  </a:extLst>
                </a:gridCol>
                <a:gridCol w="1124321">
                  <a:extLst>
                    <a:ext uri="{9D8B030D-6E8A-4147-A177-3AD203B41FA5}">
                      <a16:colId xmlns:a16="http://schemas.microsoft.com/office/drawing/2014/main" xmlns="" val="20001"/>
                    </a:ext>
                  </a:extLst>
                </a:gridCol>
                <a:gridCol w="281080">
                  <a:extLst>
                    <a:ext uri="{9D8B030D-6E8A-4147-A177-3AD203B41FA5}">
                      <a16:colId xmlns:a16="http://schemas.microsoft.com/office/drawing/2014/main" xmlns="" val="20002"/>
                    </a:ext>
                  </a:extLst>
                </a:gridCol>
                <a:gridCol w="843241">
                  <a:extLst>
                    <a:ext uri="{9D8B030D-6E8A-4147-A177-3AD203B41FA5}">
                      <a16:colId xmlns:a16="http://schemas.microsoft.com/office/drawing/2014/main" xmlns="" val="20003"/>
                    </a:ext>
                  </a:extLst>
                </a:gridCol>
                <a:gridCol w="1124321">
                  <a:extLst>
                    <a:ext uri="{9D8B030D-6E8A-4147-A177-3AD203B41FA5}">
                      <a16:colId xmlns:a16="http://schemas.microsoft.com/office/drawing/2014/main" xmlns="" val="20004"/>
                    </a:ext>
                  </a:extLst>
                </a:gridCol>
              </a:tblGrid>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Version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Traffic Class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Flow Label</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0"/>
                  </a:ext>
                </a:extLst>
              </a:tr>
              <a:tr h="26782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r>
                        <a:rPr lang="en-US" sz="1400" b="0" i="0" u="none" strike="noStrike" baseline="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Length</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1"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Next=43</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Hop Limit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extLst>
                  <a:ext uri="{0D108BD9-81ED-4DB2-BD59-A6C34878D82A}">
                    <a16:rowId xmlns:a16="http://schemas.microsoft.com/office/drawing/2014/main" xmlns="" val="10001"/>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Source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2"/>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Destination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2B23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3"/>
                  </a:ext>
                </a:extLst>
              </a:tr>
              <a:tr h="449101">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 Header</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Hdr</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Ext Len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1"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Type=4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1"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Segments Left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extLst>
                  <a:ext uri="{0D108BD9-81ED-4DB2-BD59-A6C34878D82A}">
                    <a16:rowId xmlns:a16="http://schemas.microsoft.com/office/drawing/2014/main" xmlns="" val="10004"/>
                  </a:ext>
                </a:extLst>
              </a:tr>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Last Entry</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Flags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Tag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5"/>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[0]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6"/>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[1]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7"/>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[2]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8"/>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Optional TLV objects (variable)</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D6D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9"/>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v6 </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0B5C5"/>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10"/>
                  </a:ext>
                </a:extLst>
              </a:tr>
            </a:tbl>
          </a:graphicData>
        </a:graphic>
      </p:graphicFrame>
      <p:sp>
        <p:nvSpPr>
          <p:cNvPr id="9" name="矩形 8">
            <a:extLst>
              <a:ext uri="{FF2B5EF4-FFF2-40B4-BE49-F238E27FC236}">
                <a16:creationId xmlns:a16="http://schemas.microsoft.com/office/drawing/2014/main" xmlns="" id="{8682855C-06AC-4E1B-8E7D-1BC4E1169C0E}"/>
              </a:ext>
            </a:extLst>
          </p:cNvPr>
          <p:cNvSpPr/>
          <p:nvPr/>
        </p:nvSpPr>
        <p:spPr>
          <a:xfrm>
            <a:off x="6486191" y="3131846"/>
            <a:ext cx="4765527" cy="2795710"/>
          </a:xfrm>
          <a:prstGeom prst="rect">
            <a:avLst/>
          </a:prstGeom>
          <a:noFill/>
          <a:ln w="9525">
            <a:solidFill>
              <a:srgbClr val="30B5C5"/>
            </a:solidFill>
            <a:miter lim="800000"/>
            <a:headEnd/>
            <a:tailEnd/>
          </a:ln>
        </p:spPr>
        <p:txBody>
          <a:bodyPr vert="horz" wrap="square" lIns="80141" tIns="40071" rIns="80141" bIns="40071" numCol="1" anchor="t" anchorCtr="0" compatLnSpc="1">
            <a:prstTxWarp prst="textNoShape">
              <a:avLst/>
            </a:prstTxWarp>
            <a:noAutofit/>
          </a:bodyPr>
          <a:lstStyle/>
          <a:p>
            <a:pPr marL="302279" indent="-302279" algn="just" defTabSz="914034" fontAlgn="ctr">
              <a:lnSpc>
                <a:spcPct val="120000"/>
              </a:lnSpc>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 SRH contains the following fields:</a:t>
            </a:r>
          </a:p>
          <a:p>
            <a:pPr marL="561975" lvl="1" indent="-250825" defTabSz="914034" fontAlgn="ctr">
              <a:lnSpc>
                <a:spcPct val="120000"/>
              </a:lnSpc>
              <a:buSzPct val="50000"/>
              <a:buFont typeface="Wingdings" panose="05000000000000000000" pitchFamily="2" charset="2"/>
              <a:buChar char="p"/>
            </a:pPr>
            <a:r>
              <a:rPr lang="en-US" sz="1300" b="1" dirty="0" smtClean="0">
                <a:latin typeface="Huawei Sans" panose="020C0503030203020204" pitchFamily="34" charset="0"/>
                <a:ea typeface="方正兰亭黑简体" panose="02000000000000000000" pitchFamily="2" charset="-122"/>
                <a:sym typeface="Huawei Sans" panose="020C0503030203020204" pitchFamily="34" charset="0"/>
              </a:rPr>
              <a:t>Segment </a:t>
            </a:r>
            <a:r>
              <a:rPr lang="en-US" sz="1300" b="1" dirty="0">
                <a:latin typeface="Huawei Sans" panose="020C0503030203020204" pitchFamily="34" charset="0"/>
                <a:ea typeface="方正兰亭黑简体" panose="02000000000000000000" pitchFamily="2" charset="-122"/>
                <a:sym typeface="Huawei Sans" panose="020C0503030203020204" pitchFamily="34" charset="0"/>
              </a:rPr>
              <a:t>List</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 an ordered list of SRv6 SIDs.</a:t>
            </a:r>
          </a:p>
          <a:p>
            <a:pPr marL="561975" lvl="1" indent="-250825" defTabSz="914034" fontAlgn="ctr">
              <a:lnSpc>
                <a:spcPct val="120000"/>
              </a:lnSpc>
              <a:buSzPct val="50000"/>
              <a:buFont typeface="Wingdings" panose="05000000000000000000" pitchFamily="2" charset="2"/>
              <a:buChar char="p"/>
            </a:pPr>
            <a:r>
              <a:rPr lang="en-US" sz="1300" b="1" dirty="0">
                <a:latin typeface="Huawei Sans" panose="020C0503030203020204" pitchFamily="34" charset="0"/>
                <a:ea typeface="方正兰亭黑简体" panose="02000000000000000000" pitchFamily="2" charset="-122"/>
                <a:sym typeface="Huawei Sans" panose="020C0503030203020204" pitchFamily="34" charset="0"/>
              </a:rPr>
              <a:t>Segments Left</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 (SL): number of remaining segments. The SL value is decremented and the destination IP address (DIP) is changed to an active SID to complete traffic forwarding segment by segment.</a:t>
            </a:r>
          </a:p>
          <a:p>
            <a:pPr marL="561975" lvl="1" indent="-250825" defTabSz="914034" fontAlgn="ctr">
              <a:lnSpc>
                <a:spcPct val="120000"/>
              </a:lnSpc>
              <a:buSzPct val="50000"/>
              <a:buFont typeface="Wingdings" panose="05000000000000000000" pitchFamily="2" charset="2"/>
              <a:buChar char="p"/>
            </a:pPr>
            <a:r>
              <a:rPr lang="en-US" sz="1300" b="1" dirty="0">
                <a:latin typeface="Huawei Sans" panose="020C0503030203020204" pitchFamily="34" charset="0"/>
                <a:ea typeface="方正兰亭黑简体" panose="02000000000000000000" pitchFamily="2" charset="-122"/>
                <a:sym typeface="Huawei Sans" panose="020C0503030203020204" pitchFamily="34" charset="0"/>
              </a:rPr>
              <a:t>Tag</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 tags a packet as part of a class or group of packets to implement group-based policies.</a:t>
            </a:r>
          </a:p>
          <a:p>
            <a:pPr marL="561975" lvl="1" indent="-250825" defTabSz="914034" fontAlgn="ctr">
              <a:lnSpc>
                <a:spcPct val="120000"/>
              </a:lnSpc>
              <a:buSzPct val="50000"/>
              <a:buFont typeface="Wingdings" panose="05000000000000000000" pitchFamily="2" charset="2"/>
              <a:buChar char="p"/>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SRH TLVs (e.g. NSH metadata, HMAC TLV, and Padding TLV): can be used as global parameters of SIDs.</a:t>
            </a:r>
          </a:p>
        </p:txBody>
      </p:sp>
      <p:sp>
        <p:nvSpPr>
          <p:cNvPr id="10" name="矩形 9">
            <a:extLst>
              <a:ext uri="{FF2B5EF4-FFF2-40B4-BE49-F238E27FC236}">
                <a16:creationId xmlns:a16="http://schemas.microsoft.com/office/drawing/2014/main" xmlns="" id="{1F6DD068-EE6F-400E-93FE-0E8336C8204D}"/>
              </a:ext>
            </a:extLst>
          </p:cNvPr>
          <p:cNvSpPr/>
          <p:nvPr/>
        </p:nvSpPr>
        <p:spPr>
          <a:xfrm>
            <a:off x="6486191" y="2313216"/>
            <a:ext cx="4765527" cy="696796"/>
          </a:xfrm>
          <a:prstGeom prst="rect">
            <a:avLst/>
          </a:prstGeom>
          <a:ln>
            <a:solidFill>
              <a:srgbClr val="30B5C5"/>
            </a:solidFill>
          </a:ln>
        </p:spPr>
        <p:txBody>
          <a:bodyPr wrap="square">
            <a:noAutofit/>
          </a:bodyPr>
          <a:lstStyle/>
          <a:p>
            <a:pPr algn="just" defTabSz="914400" fontAlgn="ctr">
              <a:lnSpc>
                <a:spcPct val="120000"/>
              </a:lnSpc>
              <a:buClr>
                <a:srgbClr val="FF0000"/>
              </a:buCl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recommended value of </a:t>
            </a: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Routing Type</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a routing extension header is 4, indicating an SRH.</a:t>
            </a:r>
          </a:p>
        </p:txBody>
      </p:sp>
      <p:cxnSp>
        <p:nvCxnSpPr>
          <p:cNvPr id="11" name="直接箭头连接符 10">
            <a:extLst>
              <a:ext uri="{FF2B5EF4-FFF2-40B4-BE49-F238E27FC236}">
                <a16:creationId xmlns:a16="http://schemas.microsoft.com/office/drawing/2014/main" xmlns="" id="{93043757-887B-4056-8313-0093733887BC}"/>
              </a:ext>
            </a:extLst>
          </p:cNvPr>
          <p:cNvCxnSpPr>
            <a:stCxn id="4" idx="1"/>
          </p:cNvCxnSpPr>
          <p:nvPr/>
        </p:nvCxnSpPr>
        <p:spPr bwMode="auto">
          <a:xfrm flipH="1">
            <a:off x="4431055" y="2048753"/>
            <a:ext cx="2055136" cy="949814"/>
          </a:xfrm>
          <a:prstGeom prst="straightConnector1">
            <a:avLst/>
          </a:prstGeom>
          <a:noFill/>
          <a:ln w="19050" cap="flat" cmpd="sng" algn="ctr">
            <a:solidFill>
              <a:schemeClr val="tx1"/>
            </a:solidFill>
            <a:prstDash val="solid"/>
            <a:round/>
            <a:headEnd type="none"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箭头连接符 11">
            <a:extLst>
              <a:ext uri="{FF2B5EF4-FFF2-40B4-BE49-F238E27FC236}">
                <a16:creationId xmlns:a16="http://schemas.microsoft.com/office/drawing/2014/main" xmlns="" id="{DE777DC9-DAB6-4D1B-B326-76FBA23B3669}"/>
              </a:ext>
            </a:extLst>
          </p:cNvPr>
          <p:cNvCxnSpPr>
            <a:stCxn id="10" idx="1"/>
          </p:cNvCxnSpPr>
          <p:nvPr/>
        </p:nvCxnSpPr>
        <p:spPr bwMode="auto">
          <a:xfrm flipH="1">
            <a:off x="4431055" y="2661614"/>
            <a:ext cx="2055136" cy="1144507"/>
          </a:xfrm>
          <a:prstGeom prst="straightConnector1">
            <a:avLst/>
          </a:prstGeom>
          <a:noFill/>
          <a:ln w="19050" cap="flat" cmpd="sng" algn="ctr">
            <a:solidFill>
              <a:schemeClr val="tx1"/>
            </a:solidFill>
            <a:prstDash val="solid"/>
            <a:round/>
            <a:headEnd type="none"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任意多边形 24">
            <a:extLst>
              <a:ext uri="{FF2B5EF4-FFF2-40B4-BE49-F238E27FC236}">
                <a16:creationId xmlns:a16="http://schemas.microsoft.com/office/drawing/2014/main" xmlns="" id="{1A923D6B-5ADF-48F6-8631-6C5113EE07E1}"/>
              </a:ext>
            </a:extLst>
          </p:cNvPr>
          <p:cNvSpPr/>
          <p:nvPr/>
        </p:nvSpPr>
        <p:spPr bwMode="auto">
          <a:xfrm>
            <a:off x="5820690" y="4026709"/>
            <a:ext cx="259943" cy="735443"/>
          </a:xfrm>
          <a:custGeom>
            <a:avLst/>
            <a:gdLst>
              <a:gd name="connsiteX0" fmla="*/ 0 w 259943"/>
              <a:gd name="connsiteY0" fmla="*/ 0 h 1049154"/>
              <a:gd name="connsiteX1" fmla="*/ 259882 w 259943"/>
              <a:gd name="connsiteY1" fmla="*/ 336884 h 1049154"/>
              <a:gd name="connsiteX2" fmla="*/ 19251 w 259943"/>
              <a:gd name="connsiteY2" fmla="*/ 1049154 h 1049154"/>
            </a:gdLst>
            <a:ahLst/>
            <a:cxnLst>
              <a:cxn ang="0">
                <a:pos x="connsiteX0" y="connsiteY0"/>
              </a:cxn>
              <a:cxn ang="0">
                <a:pos x="connsiteX1" y="connsiteY1"/>
              </a:cxn>
              <a:cxn ang="0">
                <a:pos x="connsiteX2" y="connsiteY2"/>
              </a:cxn>
            </a:cxnLst>
            <a:rect l="l" t="t" r="r" b="b"/>
            <a:pathLst>
              <a:path w="259943" h="1049154">
                <a:moveTo>
                  <a:pt x="0" y="0"/>
                </a:moveTo>
                <a:cubicBezTo>
                  <a:pt x="128337" y="81012"/>
                  <a:pt x="256674" y="162025"/>
                  <a:pt x="259882" y="336884"/>
                </a:cubicBezTo>
                <a:cubicBezTo>
                  <a:pt x="263091" y="511743"/>
                  <a:pt x="141171" y="780448"/>
                  <a:pt x="19251" y="1049154"/>
                </a:cubicBezTo>
              </a:path>
            </a:pathLst>
          </a:custGeom>
          <a:noFill/>
          <a:ln w="19050">
            <a:solidFill>
              <a:schemeClr val="tx1"/>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2B983EDE-3B3A-41CC-8BBF-E69D892FFF17}"/>
              </a:ext>
            </a:extLst>
          </p:cNvPr>
          <p:cNvSpPr txBox="1"/>
          <p:nvPr/>
        </p:nvSpPr>
        <p:spPr>
          <a:xfrm>
            <a:off x="5361161" y="4791530"/>
            <a:ext cx="1335416" cy="523220"/>
          </a:xfrm>
          <a:prstGeom prst="rect">
            <a:avLst/>
          </a:prstGeom>
          <a:noFill/>
        </p:spPr>
        <p:txBody>
          <a:bodyPr wrap="square" rtlCol="0">
            <a:no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Active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segment</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a:extLst>
              <a:ext uri="{FF2B5EF4-FFF2-40B4-BE49-F238E27FC236}">
                <a16:creationId xmlns:a16="http://schemas.microsoft.com/office/drawing/2014/main" xmlns="" id="{A761978B-7737-4C92-A52F-22E9F11F9E59}"/>
              </a:ext>
            </a:extLst>
          </p:cNvPr>
          <p:cNvGrpSpPr/>
          <p:nvPr/>
        </p:nvGrpSpPr>
        <p:grpSpPr>
          <a:xfrm>
            <a:off x="903020" y="1647825"/>
            <a:ext cx="5098851" cy="583023"/>
            <a:chOff x="1209352" y="2089356"/>
            <a:chExt cx="5098851" cy="486631"/>
          </a:xfrm>
        </p:grpSpPr>
        <p:sp>
          <p:nvSpPr>
            <p:cNvPr id="16" name="Rectangle 2">
              <a:extLst>
                <a:ext uri="{FF2B5EF4-FFF2-40B4-BE49-F238E27FC236}">
                  <a16:creationId xmlns:a16="http://schemas.microsoft.com/office/drawing/2014/main" xmlns="" id="{B56C628E-114D-4B2A-854F-7BEF0CC278CA}"/>
                </a:ext>
              </a:extLst>
            </p:cNvPr>
            <p:cNvSpPr/>
            <p:nvPr/>
          </p:nvSpPr>
          <p:spPr bwMode="auto">
            <a:xfrm>
              <a:off x="5163082" y="2089356"/>
              <a:ext cx="1145121" cy="486631"/>
            </a:xfrm>
            <a:prstGeom prst="rect">
              <a:avLst/>
            </a:prstGeom>
            <a:solidFill>
              <a:srgbClr val="30B5C5"/>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20" name="Rectangle 2">
              <a:extLst>
                <a:ext uri="{FF2B5EF4-FFF2-40B4-BE49-F238E27FC236}">
                  <a16:creationId xmlns:a16="http://schemas.microsoft.com/office/drawing/2014/main" xmlns="" id="{F329427E-60FA-4DDC-A605-44C7C962D206}"/>
                </a:ext>
              </a:extLst>
            </p:cNvPr>
            <p:cNvSpPr/>
            <p:nvPr/>
          </p:nvSpPr>
          <p:spPr bwMode="auto">
            <a:xfrm>
              <a:off x="1209352" y="2089357"/>
              <a:ext cx="1464400" cy="486630"/>
            </a:xfrm>
            <a:prstGeom prst="rect">
              <a:avLst/>
            </a:prstGeom>
            <a:solidFill>
              <a:srgbClr val="62B23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21" name="Rectangle 2">
              <a:extLst>
                <a:ext uri="{FF2B5EF4-FFF2-40B4-BE49-F238E27FC236}">
                  <a16:creationId xmlns:a16="http://schemas.microsoft.com/office/drawing/2014/main" xmlns="" id="{7D27C8C5-6C72-4786-97F6-4C2DAAA768AA}"/>
                </a:ext>
              </a:extLst>
            </p:cNvPr>
            <p:cNvSpPr/>
            <p:nvPr/>
          </p:nvSpPr>
          <p:spPr bwMode="auto">
            <a:xfrm>
              <a:off x="2694876" y="2089357"/>
              <a:ext cx="2456064" cy="486630"/>
            </a:xfrm>
            <a:prstGeom prst="rect">
              <a:avLst/>
            </a:prstGeom>
            <a:solidFill>
              <a:srgbClr val="ED6D0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Tree>
    <p:extLst>
      <p:ext uri="{BB962C8B-B14F-4D97-AF65-F5344CB8AC3E}">
        <p14:creationId xmlns:p14="http://schemas.microsoft.com/office/powerpoint/2010/main" val="74136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74176AA-800A-4CBA-9537-E12B5765649C}"/>
              </a:ext>
            </a:extLst>
          </p:cNvPr>
          <p:cNvSpPr>
            <a:spLocks noGrp="1"/>
          </p:cNvSpPr>
          <p:nvPr>
            <p:ph type="title"/>
          </p:nvPr>
        </p:nvSpPr>
        <p:spPr/>
        <p:txBody>
          <a:bodyPr/>
          <a:lstStyle/>
          <a:p>
            <a:r>
              <a:rPr lang="en-US" smtClean="0"/>
              <a:t>SRv6 Network Programmability from the Perspective of SRHs</a:t>
            </a:r>
            <a:endParaRPr lang="en-US" dirty="0"/>
          </a:p>
        </p:txBody>
      </p:sp>
      <p:sp>
        <p:nvSpPr>
          <p:cNvPr id="3" name="文本占位符 2">
            <a:extLst>
              <a:ext uri="{FF2B5EF4-FFF2-40B4-BE49-F238E27FC236}">
                <a16:creationId xmlns:a16="http://schemas.microsoft.com/office/drawing/2014/main" xmlns="" id="{36D541B6-1FDC-47A5-BA82-6D62DC2098DF}"/>
              </a:ext>
            </a:extLst>
          </p:cNvPr>
          <p:cNvSpPr>
            <a:spLocks noGrp="1"/>
          </p:cNvSpPr>
          <p:nvPr>
            <p:ph type="body" sz="quarter" idx="10"/>
          </p:nvPr>
        </p:nvSpPr>
        <p:spPr/>
        <p:txBody>
          <a:bodyPr/>
          <a:lstStyle/>
          <a:p>
            <a:r>
              <a:rPr lang="en-US" sz="1800" dirty="0" smtClean="0">
                <a:sym typeface="Huawei Sans" panose="020C0503030203020204" pitchFamily="34" charset="0"/>
              </a:rPr>
              <a:t>Leveraging programmable SRHs, SRv6 offers more powerful network programming capabilities than SR-MPLS.</a:t>
            </a:r>
          </a:p>
          <a:p>
            <a:r>
              <a:rPr lang="en-US" sz="1800" dirty="0" smtClean="0">
                <a:sym typeface="Huawei Sans" panose="020C0503030203020204" pitchFamily="34" charset="0"/>
              </a:rPr>
              <a:t>Generally, SRHs provide a three-dimensional programming space:</a:t>
            </a:r>
          </a:p>
          <a:p>
            <a:pPr lvl="1"/>
            <a:r>
              <a:rPr lang="en-US" sz="1600" dirty="0" smtClean="0">
                <a:sym typeface="Huawei Sans" panose="020C0503030203020204" pitchFamily="34" charset="0"/>
              </a:rPr>
              <a:t>First dimension: segment list. In SRv6, multiple segments are sequentially combined to represent a specific SRv6 path. This is similar to the application of an MPLS label stack.</a:t>
            </a:r>
          </a:p>
          <a:p>
            <a:pPr lvl="1"/>
            <a:r>
              <a:rPr lang="en-US" sz="1600" dirty="0" smtClean="0">
                <a:sym typeface="Huawei Sans" panose="020C0503030203020204" pitchFamily="34" charset="0"/>
              </a:rPr>
              <a:t>Second dimension: flexible combination of fields in the 128-bit SRv6 SID. Each MPLS label contains four fixed-length fields: 20-bit label field, 8-bit Time to Live (TTL) field, 3-bit Traffic Class (TC) field, and 1-bit S field. In contrast, each SRv6 SID has 128 bits that can be flexibly divided into fields with variable lengths. This further demonstrates the programmability of SRv6.</a:t>
            </a:r>
          </a:p>
          <a:p>
            <a:pPr lvl="1"/>
            <a:r>
              <a:rPr lang="en-US" sz="1600" dirty="0" smtClean="0">
                <a:sym typeface="Huawei Sans" panose="020C0503030203020204" pitchFamily="34" charset="0"/>
              </a:rPr>
              <a:t>Third dimension: flexible combination of optional TLVs following segment lists. During packet transmission on a network, irregular information can be encapsulated in the forwarding plane by flexibly combining TLVs in SRHs.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7890835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solidFill>
                  <a:schemeClr val="bg1">
                    <a:lumMod val="50000"/>
                  </a:schemeClr>
                </a:solidFill>
                <a:sym typeface="Huawei Sans" panose="020C0503030203020204" pitchFamily="34" charset="0"/>
              </a:rPr>
              <a:t>SRv6 Overview</a:t>
            </a:r>
          </a:p>
          <a:p>
            <a:r>
              <a:rPr lang="en-US" sz="2000" b="1" dirty="0" smtClean="0">
                <a:sym typeface="Huawei Sans" panose="020C0503030203020204" pitchFamily="34" charset="0"/>
              </a:rPr>
              <a:t>SRv6 Network Programming</a:t>
            </a:r>
          </a:p>
          <a:p>
            <a:pPr lvl="1"/>
            <a:r>
              <a:rPr lang="en-US" sz="1800" dirty="0">
                <a:solidFill>
                  <a:schemeClr val="bg1">
                    <a:lumMod val="50000"/>
                  </a:schemeClr>
                </a:solidFill>
                <a:sym typeface="Huawei Sans" panose="020C0503030203020204" pitchFamily="34" charset="0"/>
              </a:rPr>
              <a:t>SRv6 Network Programming Overview</a:t>
            </a:r>
          </a:p>
          <a:p>
            <a:pPr lvl="1">
              <a:buSzPct val="60000"/>
              <a:buFont typeface="Wingdings" panose="05000000000000000000" pitchFamily="2" charset="2"/>
              <a:buChar char="n"/>
            </a:pPr>
            <a:r>
              <a:rPr lang="en-US" sz="1800" dirty="0">
                <a:sym typeface="Huawei Sans" panose="020C0503030203020204" pitchFamily="34" charset="0"/>
              </a:rPr>
              <a:t>SRv6 Segments &amp; </a:t>
            </a:r>
            <a:r>
              <a:rPr lang="en-US" altLang="zh-CN" sz="1800" dirty="0">
                <a:sym typeface="Huawei Sans" panose="020C0503030203020204" pitchFamily="34" charset="0"/>
              </a:rPr>
              <a:t>SRv6 Nodes</a:t>
            </a:r>
            <a:endParaRPr lang="en-US" sz="1800" dirty="0">
              <a:sym typeface="Huawei Sans" panose="020C0503030203020204" pitchFamily="34" charset="0"/>
            </a:endParaRPr>
          </a:p>
          <a:p>
            <a:pPr lvl="1"/>
            <a:r>
              <a:rPr lang="en-US" sz="1800" dirty="0" smtClean="0">
                <a:solidFill>
                  <a:schemeClr val="bg1">
                    <a:lumMod val="50000"/>
                  </a:schemeClr>
                </a:solidFill>
                <a:sym typeface="Huawei Sans" panose="020C0503030203020204" pitchFamily="34" charset="0"/>
              </a:rPr>
              <a:t>SRv6 Instruction Sets</a:t>
            </a:r>
          </a:p>
          <a:p>
            <a:r>
              <a:rPr lang="en-US" sz="2000" dirty="0" smtClean="0">
                <a:solidFill>
                  <a:schemeClr val="bg1">
                    <a:lumMod val="50000"/>
                  </a:schemeClr>
                </a:solidFill>
                <a:sym typeface="Huawei Sans" panose="020C0503030203020204" pitchFamily="34" charset="0"/>
              </a:rPr>
              <a:t>SRv6 Policy Overview</a:t>
            </a:r>
          </a:p>
          <a:p>
            <a:r>
              <a:rPr lang="en-US" sz="2000" dirty="0" smtClean="0">
                <a:solidFill>
                  <a:schemeClr val="bg1">
                    <a:lumMod val="50000"/>
                  </a:schemeClr>
                </a:solidFill>
                <a:sym typeface="Huawei Sans" panose="020C0503030203020204" pitchFamily="34" charset="0"/>
              </a:rPr>
              <a:t>Typical SRv6 Applications</a:t>
            </a:r>
          </a:p>
          <a:p>
            <a:r>
              <a:rPr lang="en-US" sz="2000" dirty="0" smtClean="0">
                <a:solidFill>
                  <a:schemeClr val="bg1">
                    <a:lumMod val="50000"/>
                  </a:schemeClr>
                </a:solidFill>
                <a:sym typeface="Huawei Sans" panose="020C0503030203020204" pitchFamily="34" charset="0"/>
              </a:rPr>
              <a:t>Basic SRv6 Configurations</a:t>
            </a:r>
          </a:p>
        </p:txBody>
      </p:sp>
    </p:spTree>
    <p:extLst>
      <p:ext uri="{BB962C8B-B14F-4D97-AF65-F5344CB8AC3E}">
        <p14:creationId xmlns:p14="http://schemas.microsoft.com/office/powerpoint/2010/main" val="2750388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8C9B2-99F3-4D78-9106-63DA5B779AA3}"/>
              </a:ext>
            </a:extLst>
          </p:cNvPr>
          <p:cNvSpPr>
            <a:spLocks noGrp="1"/>
          </p:cNvSpPr>
          <p:nvPr>
            <p:ph type="title"/>
          </p:nvPr>
        </p:nvSpPr>
        <p:spPr/>
        <p:txBody>
          <a:bodyPr/>
          <a:lstStyle/>
          <a:p>
            <a:r>
              <a:rPr lang="en-US" smtClean="0"/>
              <a:t>Network Instructions: SRv6 Segments</a:t>
            </a:r>
            <a:endParaRPr lang="en-US" dirty="0"/>
          </a:p>
        </p:txBody>
      </p:sp>
      <p:sp>
        <p:nvSpPr>
          <p:cNvPr id="8" name="文本占位符 35">
            <a:extLst>
              <a:ext uri="{FF2B5EF4-FFF2-40B4-BE49-F238E27FC236}">
                <a16:creationId xmlns:a16="http://schemas.microsoft.com/office/drawing/2014/main" xmlns="" id="{BC1B3298-1E9D-4B2C-A55B-29072FB3C8E4}"/>
              </a:ext>
            </a:extLst>
          </p:cNvPr>
          <p:cNvSpPr txBox="1">
            <a:spLocks/>
          </p:cNvSpPr>
          <p:nvPr/>
        </p:nvSpPr>
        <p:spPr>
          <a:xfrm>
            <a:off x="465136" y="3837611"/>
            <a:ext cx="11283949" cy="2363164"/>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sym typeface="Huawei Sans" panose="020C0503030203020204" pitchFamily="34" charset="0"/>
              </a:rPr>
              <a:t>SRv6 segments are expressed using IPv6 addresses and usually called SRv6 segment identifiers (SIDs).</a:t>
            </a:r>
          </a:p>
          <a:p>
            <a:r>
              <a:rPr lang="en-US" sz="1600" dirty="0">
                <a:latin typeface="Huawei Sans" panose="020C0503030203020204" pitchFamily="34" charset="0"/>
                <a:sym typeface="Huawei Sans" panose="020C0503030203020204" pitchFamily="34" charset="0"/>
              </a:rPr>
              <a:t>As shown in the figure, an SRv6 SID usually consists of three fields: Locator, Function, and Arguments. They are expressed in the </a:t>
            </a:r>
            <a:r>
              <a:rPr lang="en-US" sz="1600" i="1" dirty="0" err="1">
                <a:latin typeface="Huawei Sans" panose="020C0503030203020204" pitchFamily="34" charset="0"/>
                <a:sym typeface="Huawei Sans" panose="020C0503030203020204" pitchFamily="34" charset="0"/>
              </a:rPr>
              <a:t>Locator</a:t>
            </a:r>
            <a:r>
              <a:rPr lang="en-US" sz="1600" dirty="0" err="1">
                <a:latin typeface="Huawei Sans" panose="020C0503030203020204" pitchFamily="34" charset="0"/>
                <a:sym typeface="Huawei Sans" panose="020C0503030203020204" pitchFamily="34" charset="0"/>
              </a:rPr>
              <a:t>:</a:t>
            </a:r>
            <a:r>
              <a:rPr lang="en-US" sz="1600" i="1" dirty="0" err="1">
                <a:latin typeface="Huawei Sans" panose="020C0503030203020204" pitchFamily="34" charset="0"/>
                <a:sym typeface="Huawei Sans" panose="020C0503030203020204" pitchFamily="34" charset="0"/>
              </a:rPr>
              <a:t>Function</a:t>
            </a:r>
            <a:r>
              <a:rPr lang="en-US" sz="1600" dirty="0" err="1">
                <a:latin typeface="Huawei Sans" panose="020C0503030203020204" pitchFamily="34" charset="0"/>
                <a:sym typeface="Huawei Sans" panose="020C0503030203020204" pitchFamily="34" charset="0"/>
              </a:rPr>
              <a:t>:</a:t>
            </a:r>
            <a:r>
              <a:rPr lang="en-US" sz="1600" i="1" dirty="0" err="1">
                <a:latin typeface="Huawei Sans" panose="020C0503030203020204" pitchFamily="34" charset="0"/>
                <a:sym typeface="Huawei Sans" panose="020C0503030203020204" pitchFamily="34" charset="0"/>
              </a:rPr>
              <a:t>Arguments</a:t>
            </a:r>
            <a:r>
              <a:rPr lang="en-US" sz="1600" dirty="0">
                <a:latin typeface="Huawei Sans" panose="020C0503030203020204" pitchFamily="34" charset="0"/>
                <a:sym typeface="Huawei Sans" panose="020C0503030203020204" pitchFamily="34" charset="0"/>
              </a:rPr>
              <a:t> format. Note that the total length (</a:t>
            </a:r>
            <a:r>
              <a:rPr lang="en-US" sz="1600" i="1" dirty="0" err="1">
                <a:latin typeface="Huawei Sans" panose="020C0503030203020204" pitchFamily="34" charset="0"/>
                <a:sym typeface="Huawei Sans" panose="020C0503030203020204" pitchFamily="34" charset="0"/>
              </a:rPr>
              <a:t>Locator</a:t>
            </a:r>
            <a:r>
              <a:rPr lang="en-US" sz="1600" dirty="0" err="1">
                <a:latin typeface="Huawei Sans" panose="020C0503030203020204" pitchFamily="34" charset="0"/>
                <a:sym typeface="Huawei Sans" panose="020C0503030203020204" pitchFamily="34" charset="0"/>
              </a:rPr>
              <a:t>+</a:t>
            </a:r>
            <a:r>
              <a:rPr lang="en-US" sz="1600" i="1" dirty="0" err="1">
                <a:latin typeface="Huawei Sans" panose="020C0503030203020204" pitchFamily="34" charset="0"/>
                <a:sym typeface="Huawei Sans" panose="020C0503030203020204" pitchFamily="34" charset="0"/>
              </a:rPr>
              <a:t>Function</a:t>
            </a:r>
            <a:r>
              <a:rPr lang="en-US" sz="1600" dirty="0" err="1">
                <a:latin typeface="Huawei Sans" panose="020C0503030203020204" pitchFamily="34" charset="0"/>
                <a:sym typeface="Huawei Sans" panose="020C0503030203020204" pitchFamily="34" charset="0"/>
              </a:rPr>
              <a:t>+</a:t>
            </a:r>
            <a:r>
              <a:rPr lang="en-US" sz="1600" i="1" dirty="0" err="1">
                <a:latin typeface="Huawei Sans" panose="020C0503030203020204" pitchFamily="34" charset="0"/>
                <a:sym typeface="Huawei Sans" panose="020C0503030203020204" pitchFamily="34" charset="0"/>
              </a:rPr>
              <a:t>Arguments</a:t>
            </a:r>
            <a:r>
              <a:rPr lang="en-US" sz="1600" dirty="0">
                <a:latin typeface="Huawei Sans" panose="020C0503030203020204" pitchFamily="34" charset="0"/>
                <a:sym typeface="Huawei Sans" panose="020C0503030203020204" pitchFamily="34" charset="0"/>
              </a:rPr>
              <a:t>) is less than or equal to 128 bits. If the total length is less than 128 bits, the reserved bits are padded with 0s.</a:t>
            </a:r>
          </a:p>
          <a:p>
            <a:r>
              <a:rPr lang="en-US" sz="1600" dirty="0">
                <a:latin typeface="Huawei Sans" panose="020C0503030203020204" pitchFamily="34" charset="0"/>
                <a:sym typeface="Huawei Sans" panose="020C0503030203020204" pitchFamily="34" charset="0"/>
              </a:rPr>
              <a:t>If the Arguments field does not exist, the format is </a:t>
            </a:r>
            <a:r>
              <a:rPr lang="en-US" sz="1600" i="1" dirty="0" err="1">
                <a:latin typeface="Huawei Sans" panose="020C0503030203020204" pitchFamily="34" charset="0"/>
                <a:sym typeface="Huawei Sans" panose="020C0503030203020204" pitchFamily="34" charset="0"/>
              </a:rPr>
              <a:t>Locator</a:t>
            </a:r>
            <a:r>
              <a:rPr lang="en-US" sz="1600" dirty="0" err="1">
                <a:latin typeface="Huawei Sans" panose="020C0503030203020204" pitchFamily="34" charset="0"/>
                <a:sym typeface="Huawei Sans" panose="020C0503030203020204" pitchFamily="34" charset="0"/>
              </a:rPr>
              <a:t>:</a:t>
            </a:r>
            <a:r>
              <a:rPr lang="en-US" sz="1600" i="1" dirty="0" err="1">
                <a:latin typeface="Huawei Sans" panose="020C0503030203020204" pitchFamily="34" charset="0"/>
                <a:sym typeface="Huawei Sans" panose="020C0503030203020204" pitchFamily="34" charset="0"/>
              </a:rPr>
              <a:t>Function</a:t>
            </a:r>
            <a:r>
              <a:rPr lang="en-US" sz="1600" dirty="0">
                <a:latin typeface="Huawei Sans" panose="020C0503030203020204" pitchFamily="34" charset="0"/>
                <a:sym typeface="Huawei Sans" panose="020C0503030203020204" pitchFamily="34" charset="0"/>
              </a:rPr>
              <a:t>. The Locator field occupies the most significant bits of an IPv6 address, and the Function field occupies the remaining part of the IPv6 address.</a:t>
            </a:r>
          </a:p>
        </p:txBody>
      </p:sp>
      <p:grpSp>
        <p:nvGrpSpPr>
          <p:cNvPr id="9" name="组合 8">
            <a:extLst>
              <a:ext uri="{FF2B5EF4-FFF2-40B4-BE49-F238E27FC236}">
                <a16:creationId xmlns:a16="http://schemas.microsoft.com/office/drawing/2014/main" xmlns="" id="{0DA2322C-6974-48E8-A35F-340E85AF67FB}"/>
              </a:ext>
            </a:extLst>
          </p:cNvPr>
          <p:cNvGrpSpPr/>
          <p:nvPr/>
        </p:nvGrpSpPr>
        <p:grpSpPr>
          <a:xfrm>
            <a:off x="2724678" y="2246342"/>
            <a:ext cx="6152455" cy="1487795"/>
            <a:chOff x="2776915" y="1547119"/>
            <a:chExt cx="5422426" cy="1348726"/>
          </a:xfrm>
        </p:grpSpPr>
        <p:grpSp>
          <p:nvGrpSpPr>
            <p:cNvPr id="18" name="组合 17">
              <a:extLst>
                <a:ext uri="{FF2B5EF4-FFF2-40B4-BE49-F238E27FC236}">
                  <a16:creationId xmlns:a16="http://schemas.microsoft.com/office/drawing/2014/main" xmlns="" id="{6F946219-9514-4290-917A-F50A450FB8C0}"/>
                </a:ext>
              </a:extLst>
            </p:cNvPr>
            <p:cNvGrpSpPr/>
            <p:nvPr/>
          </p:nvGrpSpPr>
          <p:grpSpPr>
            <a:xfrm>
              <a:off x="4069990" y="2586765"/>
              <a:ext cx="3256019" cy="309080"/>
              <a:chOff x="4037103" y="3396803"/>
              <a:chExt cx="3256019" cy="369706"/>
            </a:xfrm>
          </p:grpSpPr>
          <p:sp>
            <p:nvSpPr>
              <p:cNvPr id="11" name="矩形 10">
                <a:extLst>
                  <a:ext uri="{FF2B5EF4-FFF2-40B4-BE49-F238E27FC236}">
                    <a16:creationId xmlns:a16="http://schemas.microsoft.com/office/drawing/2014/main" xmlns="" id="{B97A9719-CE95-4D48-AB95-050B08398273}"/>
                  </a:ext>
                </a:extLst>
              </p:cNvPr>
              <p:cNvSpPr/>
              <p:nvPr/>
            </p:nvSpPr>
            <p:spPr bwMode="auto">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12" name="矩形 11">
                <a:extLst>
                  <a:ext uri="{FF2B5EF4-FFF2-40B4-BE49-F238E27FC236}">
                    <a16:creationId xmlns:a16="http://schemas.microsoft.com/office/drawing/2014/main" xmlns="" id="{D73C1E13-9994-4563-A7A7-CC014F141913}"/>
                  </a:ext>
                </a:extLst>
              </p:cNvPr>
              <p:cNvSpPr/>
              <p:nvPr/>
            </p:nvSpPr>
            <p:spPr bwMode="auto">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13" name="矩形 12">
                <a:extLst>
                  <a:ext uri="{FF2B5EF4-FFF2-40B4-BE49-F238E27FC236}">
                    <a16:creationId xmlns:a16="http://schemas.microsoft.com/office/drawing/2014/main" xmlns="" id="{BA44E597-EAED-4B1F-ABAC-B3BE95CBA1DE}"/>
                  </a:ext>
                </a:extLst>
              </p:cNvPr>
              <p:cNvSpPr/>
              <p:nvPr/>
            </p:nvSpPr>
            <p:spPr bwMode="auto">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grpSp>
          <p:nvGrpSpPr>
            <p:cNvPr id="17" name="组合 16">
              <a:extLst>
                <a:ext uri="{FF2B5EF4-FFF2-40B4-BE49-F238E27FC236}">
                  <a16:creationId xmlns:a16="http://schemas.microsoft.com/office/drawing/2014/main" xmlns="" id="{25B20740-E517-4CD6-9509-863669F29405}"/>
                </a:ext>
              </a:extLst>
            </p:cNvPr>
            <p:cNvGrpSpPr/>
            <p:nvPr/>
          </p:nvGrpSpPr>
          <p:grpSpPr>
            <a:xfrm>
              <a:off x="2776915" y="1547119"/>
              <a:ext cx="5422426" cy="605118"/>
              <a:chOff x="2744028" y="2357156"/>
              <a:chExt cx="5422426" cy="813463"/>
            </a:xfrm>
          </p:grpSpPr>
          <p:grpSp>
            <p:nvGrpSpPr>
              <p:cNvPr id="4" name="组合 3">
                <a:extLst>
                  <a:ext uri="{FF2B5EF4-FFF2-40B4-BE49-F238E27FC236}">
                    <a16:creationId xmlns:a16="http://schemas.microsoft.com/office/drawing/2014/main" xmlns="" id="{233DBDD0-A39E-4648-9CD0-0772AFA4EF0D}"/>
                  </a:ext>
                </a:extLst>
              </p:cNvPr>
              <p:cNvGrpSpPr/>
              <p:nvPr/>
            </p:nvGrpSpPr>
            <p:grpSpPr>
              <a:xfrm>
                <a:off x="2744028" y="2357156"/>
                <a:ext cx="5422426" cy="813461"/>
                <a:chOff x="1209352" y="2089356"/>
                <a:chExt cx="5422426" cy="952723"/>
              </a:xfrm>
            </p:grpSpPr>
            <p:sp>
              <p:nvSpPr>
                <p:cNvPr id="5" name="Rectangle 2">
                  <a:extLst>
                    <a:ext uri="{FF2B5EF4-FFF2-40B4-BE49-F238E27FC236}">
                      <a16:creationId xmlns:a16="http://schemas.microsoft.com/office/drawing/2014/main" xmlns="" id="{441448DA-111F-4D66-8079-41FFB86DBE80}"/>
                    </a:ext>
                  </a:extLst>
                </p:cNvPr>
                <p:cNvSpPr/>
                <p:nvPr/>
              </p:nvSpPr>
              <p:spPr bwMode="auto">
                <a:xfrm>
                  <a:off x="5345962" y="2089356"/>
                  <a:ext cx="1285816" cy="952723"/>
                </a:xfrm>
                <a:prstGeom prst="rect">
                  <a:avLst/>
                </a:prstGeom>
                <a:solidFill>
                  <a:srgbClr val="30B5C5"/>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6" name="Rectangle 2">
                  <a:extLst>
                    <a:ext uri="{FF2B5EF4-FFF2-40B4-BE49-F238E27FC236}">
                      <a16:creationId xmlns:a16="http://schemas.microsoft.com/office/drawing/2014/main" xmlns="" id="{93FA318E-D5F7-4C6B-94FC-DCD6DF2C545D}"/>
                    </a:ext>
                  </a:extLst>
                </p:cNvPr>
                <p:cNvSpPr/>
                <p:nvPr/>
              </p:nvSpPr>
              <p:spPr bwMode="auto">
                <a:xfrm>
                  <a:off x="1209352" y="2089356"/>
                  <a:ext cx="1464400" cy="952723"/>
                </a:xfrm>
                <a:prstGeom prst="rect">
                  <a:avLst/>
                </a:prstGeom>
                <a:solidFill>
                  <a:srgbClr val="62B23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7" name="Rectangle 2">
                  <a:extLst>
                    <a:ext uri="{FF2B5EF4-FFF2-40B4-BE49-F238E27FC236}">
                      <a16:creationId xmlns:a16="http://schemas.microsoft.com/office/drawing/2014/main" xmlns="" id="{52257329-14E1-44E3-8B20-C9D256C02E59}"/>
                    </a:ext>
                  </a:extLst>
                </p:cNvPr>
                <p:cNvSpPr/>
                <p:nvPr/>
              </p:nvSpPr>
              <p:spPr bwMode="auto">
                <a:xfrm>
                  <a:off x="2694875" y="2089357"/>
                  <a:ext cx="2627545" cy="486630"/>
                </a:xfrm>
                <a:prstGeom prst="rect">
                  <a:avLst/>
                </a:prstGeom>
                <a:solidFill>
                  <a:srgbClr val="ED6D00"/>
                </a:solidFill>
                <a:ln w="25400" cap="flat" cmpd="sng" algn="ctr">
                  <a:noFill/>
                  <a:prstDash val="solid"/>
                  <a:headEnd/>
                  <a:tailEnd/>
                </a:ln>
                <a:effectLst/>
              </p:spPr>
              <p:txBody>
                <a:bodyPr wrap="square" lIns="0" rIns="0"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4" name="矩形 13">
                <a:extLst>
                  <a:ext uri="{FF2B5EF4-FFF2-40B4-BE49-F238E27FC236}">
                    <a16:creationId xmlns:a16="http://schemas.microsoft.com/office/drawing/2014/main" xmlns="" id="{E399220D-897C-4026-B027-4157935183F3}"/>
                  </a:ext>
                </a:extLst>
              </p:cNvPr>
              <p:cNvSpPr/>
              <p:nvPr/>
            </p:nvSpPr>
            <p:spPr bwMode="auto">
              <a:xfrm>
                <a:off x="4229553"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5" name="矩形 14">
                <a:extLst>
                  <a:ext uri="{FF2B5EF4-FFF2-40B4-BE49-F238E27FC236}">
                    <a16:creationId xmlns:a16="http://schemas.microsoft.com/office/drawing/2014/main" xmlns="" id="{A80AA9C1-1817-4075-A8BF-7199A87A059B}"/>
                  </a:ext>
                </a:extLst>
              </p:cNvPr>
              <p:cNvSpPr/>
              <p:nvPr/>
            </p:nvSpPr>
            <p:spPr bwMode="auto">
              <a:xfrm>
                <a:off x="5105401"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6" name="矩形 15">
                <a:extLst>
                  <a:ext uri="{FF2B5EF4-FFF2-40B4-BE49-F238E27FC236}">
                    <a16:creationId xmlns:a16="http://schemas.microsoft.com/office/drawing/2014/main" xmlns="" id="{10306CCC-BCAE-4DEE-956C-6820B14EEF3A}"/>
                  </a:ext>
                </a:extLst>
              </p:cNvPr>
              <p:cNvSpPr/>
              <p:nvPr/>
            </p:nvSpPr>
            <p:spPr bwMode="auto">
              <a:xfrm>
                <a:off x="5981249"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grpSp>
        <p:cxnSp>
          <p:nvCxnSpPr>
            <p:cNvPr id="20" name="直接连接符 19">
              <a:extLst>
                <a:ext uri="{FF2B5EF4-FFF2-40B4-BE49-F238E27FC236}">
                  <a16:creationId xmlns:a16="http://schemas.microsoft.com/office/drawing/2014/main" xmlns="" id="{9ECE52AD-9403-4650-BDFA-81AE24222557}"/>
                </a:ext>
              </a:extLst>
            </p:cNvPr>
            <p:cNvCxnSpPr/>
            <p:nvPr/>
          </p:nvCxnSpPr>
          <p:spPr>
            <a:xfrm flipH="1">
              <a:off x="4069990" y="2152237"/>
              <a:ext cx="1068298" cy="434528"/>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75692BE-E69A-4DCD-879C-08FC15DBA738}"/>
                </a:ext>
              </a:extLst>
            </p:cNvPr>
            <p:cNvCxnSpPr>
              <a:cxnSpLocks/>
            </p:cNvCxnSpPr>
            <p:nvPr/>
          </p:nvCxnSpPr>
          <p:spPr>
            <a:xfrm>
              <a:off x="6014137" y="2151469"/>
              <a:ext cx="1311872" cy="45596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xmlns="" id="{B1CEC01E-2DFD-45D6-A41B-35CF0D38BB97}"/>
              </a:ext>
            </a:extLst>
          </p:cNvPr>
          <p:cNvSpPr txBox="1"/>
          <p:nvPr/>
        </p:nvSpPr>
        <p:spPr>
          <a:xfrm>
            <a:off x="608013" y="3424556"/>
            <a:ext cx="3367087"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segment: IPv6 address format</a:t>
            </a:r>
          </a:p>
        </p:txBody>
      </p:sp>
      <p:sp>
        <p:nvSpPr>
          <p:cNvPr id="22" name="文本占位符 2">
            <a:extLst>
              <a:ext uri="{FF2B5EF4-FFF2-40B4-BE49-F238E27FC236}">
                <a16:creationId xmlns:a16="http://schemas.microsoft.com/office/drawing/2014/main" xmlns="" id="{57F3414F-2DEA-452E-8A48-191E360C3C9D}"/>
              </a:ext>
            </a:extLst>
          </p:cNvPr>
          <p:cNvSpPr txBox="1">
            <a:spLocks/>
          </p:cNvSpPr>
          <p:nvPr/>
        </p:nvSpPr>
        <p:spPr>
          <a:xfrm>
            <a:off x="465137" y="1009649"/>
            <a:ext cx="11283949" cy="1070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sym typeface="Huawei Sans" panose="020C0503030203020204" pitchFamily="34" charset="0"/>
              </a:rPr>
              <a:t>A computer instruction typically consists of an opcode and an operand. The former determines the operation to be performed; the latter determines the data, memory address, or both to be used in the computation. Similarly, network instructions, which are called SRv6 segments, need to be defined for SRv6 network programming.</a:t>
            </a:r>
          </a:p>
        </p:txBody>
      </p:sp>
    </p:spTree>
    <p:extLst>
      <p:ext uri="{BB962C8B-B14F-4D97-AF65-F5344CB8AC3E}">
        <p14:creationId xmlns:p14="http://schemas.microsoft.com/office/powerpoint/2010/main" val="1264701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8C9B2-99F3-4D78-9106-63DA5B779AA3}"/>
              </a:ext>
            </a:extLst>
          </p:cNvPr>
          <p:cNvSpPr>
            <a:spLocks noGrp="1"/>
          </p:cNvSpPr>
          <p:nvPr>
            <p:ph type="title"/>
          </p:nvPr>
        </p:nvSpPr>
        <p:spPr/>
        <p:txBody>
          <a:bodyPr/>
          <a:lstStyle/>
          <a:p>
            <a:r>
              <a:rPr lang="en-US" smtClean="0"/>
              <a:t>SRv6 Segment: Locator </a:t>
            </a:r>
            <a:endParaRPr lang="en-US" dirty="0"/>
          </a:p>
        </p:txBody>
      </p:sp>
      <p:sp>
        <p:nvSpPr>
          <p:cNvPr id="8" name="文本占位符 35">
            <a:extLst>
              <a:ext uri="{FF2B5EF4-FFF2-40B4-BE49-F238E27FC236}">
                <a16:creationId xmlns:a16="http://schemas.microsoft.com/office/drawing/2014/main" xmlns="" id="{BC1B3298-1E9D-4B2C-A55B-29072FB3C8E4}"/>
              </a:ext>
            </a:extLst>
          </p:cNvPr>
          <p:cNvSpPr txBox="1">
            <a:spLocks/>
          </p:cNvSpPr>
          <p:nvPr/>
        </p:nvSpPr>
        <p:spPr>
          <a:xfrm>
            <a:off x="731838" y="1047751"/>
            <a:ext cx="10728326" cy="718974"/>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altLang="zh-CN" sz="1600" dirty="0">
              <a:latin typeface="Huawei Sans" panose="020C0503030203020204" pitchFamily="34" charset="0"/>
              <a:sym typeface="Huawei Sans" panose="020C0503030203020204" pitchFamily="34" charset="0"/>
            </a:endParaRPr>
          </a:p>
        </p:txBody>
      </p:sp>
      <p:sp>
        <p:nvSpPr>
          <p:cNvPr id="10" name="文本框 9">
            <a:extLst>
              <a:ext uri="{FF2B5EF4-FFF2-40B4-BE49-F238E27FC236}">
                <a16:creationId xmlns:a16="http://schemas.microsoft.com/office/drawing/2014/main" xmlns="" id="{2A01596E-15D3-4573-8E86-73182BB9E760}"/>
              </a:ext>
            </a:extLst>
          </p:cNvPr>
          <p:cNvSpPr txBox="1"/>
          <p:nvPr/>
        </p:nvSpPr>
        <p:spPr>
          <a:xfrm>
            <a:off x="452438" y="2753226"/>
            <a:ext cx="11296649" cy="2610082"/>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sz="1600" dirty="0" smtClean="0">
                <a:latin typeface="Huawei Sans" panose="020C0503030203020204" pitchFamily="34" charset="0"/>
                <a:sym typeface="Huawei Sans" panose="020C0503030203020204" pitchFamily="34" charset="0"/>
              </a:rPr>
              <a:t>The Locator field identifies the location of a network node, and is used for other nodes to route and forward packets to this identified node so as to implement network instruction addressing.</a:t>
            </a:r>
          </a:p>
          <a:p>
            <a:r>
              <a:rPr lang="en-US" sz="1600" dirty="0" smtClean="0">
                <a:latin typeface="Huawei Sans" panose="020C0503030203020204" pitchFamily="34" charset="0"/>
                <a:sym typeface="Huawei Sans" panose="020C0503030203020204" pitchFamily="34" charset="0"/>
              </a:rPr>
              <a:t>A locator has two important characteristics: routable and </a:t>
            </a:r>
            <a:r>
              <a:rPr lang="en-US" sz="1600" dirty="0" err="1" smtClean="0">
                <a:latin typeface="Huawei Sans" panose="020C0503030203020204" pitchFamily="34" charset="0"/>
                <a:sym typeface="Huawei Sans" panose="020C0503030203020204" pitchFamily="34" charset="0"/>
              </a:rPr>
              <a:t>aggregatable</a:t>
            </a:r>
            <a:r>
              <a:rPr lang="en-US" sz="1600" dirty="0" smtClean="0">
                <a:latin typeface="Huawei Sans" panose="020C0503030203020204" pitchFamily="34" charset="0"/>
                <a:sym typeface="Huawei Sans" panose="020C0503030203020204" pitchFamily="34" charset="0"/>
              </a:rPr>
              <a:t>. After a locator is configured for a node, the system generates a locator route and propagates the route throughout the SR domain using an IGP, allowing other nodes to locate the node based on the received route information. In addition, all SRv6 SIDs advertised by the node are reachable through the route.</a:t>
            </a:r>
          </a:p>
          <a:p>
            <a:r>
              <a:rPr lang="en-US" sz="1600" dirty="0" smtClean="0">
                <a:latin typeface="Huawei Sans" panose="020C0503030203020204" pitchFamily="34" charset="0"/>
                <a:sym typeface="Huawei Sans" panose="020C0503030203020204" pitchFamily="34" charset="0"/>
              </a:rPr>
              <a:t>In the following example, a locator with the 64-bit prefix 2001:DB8:ABCD:: is configured for a Huawei device.</a:t>
            </a:r>
          </a:p>
          <a:p>
            <a:endParaRPr lang="en-US" altLang="zh-CN" sz="1600" dirty="0">
              <a:latin typeface="Huawei Sans" panose="020C0503030203020204" pitchFamily="34" charset="0"/>
              <a:sym typeface="Huawei Sans" panose="020C0503030203020204" pitchFamily="34" charset="0"/>
            </a:endParaRPr>
          </a:p>
        </p:txBody>
      </p:sp>
      <p:grpSp>
        <p:nvGrpSpPr>
          <p:cNvPr id="23" name="组合 22">
            <a:extLst>
              <a:ext uri="{FF2B5EF4-FFF2-40B4-BE49-F238E27FC236}">
                <a16:creationId xmlns:a16="http://schemas.microsoft.com/office/drawing/2014/main" xmlns="" id="{79B84717-8C16-48AA-9422-6281E7E21C31}"/>
              </a:ext>
            </a:extLst>
          </p:cNvPr>
          <p:cNvGrpSpPr/>
          <p:nvPr/>
        </p:nvGrpSpPr>
        <p:grpSpPr>
          <a:xfrm>
            <a:off x="4183636" y="1389603"/>
            <a:ext cx="4054030" cy="389503"/>
            <a:chOff x="4037103" y="3396803"/>
            <a:chExt cx="3256019" cy="369706"/>
          </a:xfrm>
        </p:grpSpPr>
        <p:sp>
          <p:nvSpPr>
            <p:cNvPr id="35" name="矩形 34">
              <a:extLst>
                <a:ext uri="{FF2B5EF4-FFF2-40B4-BE49-F238E27FC236}">
                  <a16:creationId xmlns:a16="http://schemas.microsoft.com/office/drawing/2014/main" xmlns="" id="{AF8A1F0D-899A-4295-8E70-F1F80005108C}"/>
                </a:ext>
              </a:extLst>
            </p:cNvPr>
            <p:cNvSpPr/>
            <p:nvPr/>
          </p:nvSpPr>
          <p:spPr bwMode="auto">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36" name="矩形 35">
              <a:extLst>
                <a:ext uri="{FF2B5EF4-FFF2-40B4-BE49-F238E27FC236}">
                  <a16:creationId xmlns:a16="http://schemas.microsoft.com/office/drawing/2014/main" xmlns="" id="{E092742F-D690-4AC5-BDF8-C3F915E9E0BC}"/>
                </a:ext>
              </a:extLst>
            </p:cNvPr>
            <p:cNvSpPr/>
            <p:nvPr/>
          </p:nvSpPr>
          <p:spPr bwMode="auto">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37" name="矩形 36">
              <a:extLst>
                <a:ext uri="{FF2B5EF4-FFF2-40B4-BE49-F238E27FC236}">
                  <a16:creationId xmlns:a16="http://schemas.microsoft.com/office/drawing/2014/main" xmlns="" id="{F836C8C9-0CF1-4E56-83A3-4612076EB244}"/>
                </a:ext>
              </a:extLst>
            </p:cNvPr>
            <p:cNvSpPr/>
            <p:nvPr/>
          </p:nvSpPr>
          <p:spPr bwMode="auto">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sp>
        <p:nvSpPr>
          <p:cNvPr id="38" name="文本框 37">
            <a:extLst>
              <a:ext uri="{FF2B5EF4-FFF2-40B4-BE49-F238E27FC236}">
                <a16:creationId xmlns:a16="http://schemas.microsoft.com/office/drawing/2014/main" xmlns="" id="{B90FE6A9-9538-4E8E-84F0-769646570725}"/>
              </a:ext>
            </a:extLst>
          </p:cNvPr>
          <p:cNvSpPr txBox="1"/>
          <p:nvPr/>
        </p:nvSpPr>
        <p:spPr>
          <a:xfrm>
            <a:off x="2856791" y="1433922"/>
            <a:ext cx="965329"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bits</a:t>
            </a:r>
          </a:p>
        </p:txBody>
      </p:sp>
      <p:sp>
        <p:nvSpPr>
          <p:cNvPr id="39" name="文本框 38">
            <a:extLst>
              <a:ext uri="{FF2B5EF4-FFF2-40B4-BE49-F238E27FC236}">
                <a16:creationId xmlns:a16="http://schemas.microsoft.com/office/drawing/2014/main" xmlns="" id="{12C7C24F-A278-4C07-9AE5-2B3041A98CC1}"/>
              </a:ext>
            </a:extLst>
          </p:cNvPr>
          <p:cNvSpPr txBox="1"/>
          <p:nvPr/>
        </p:nvSpPr>
        <p:spPr>
          <a:xfrm>
            <a:off x="4169759" y="2266328"/>
            <a:ext cx="1237839"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IPv6 prefix</a:t>
            </a:r>
          </a:p>
        </p:txBody>
      </p:sp>
      <p:cxnSp>
        <p:nvCxnSpPr>
          <p:cNvPr id="40" name="直接连接符 39">
            <a:extLst>
              <a:ext uri="{FF2B5EF4-FFF2-40B4-BE49-F238E27FC236}">
                <a16:creationId xmlns:a16="http://schemas.microsoft.com/office/drawing/2014/main" xmlns="" id="{03462869-14AD-4EED-829E-45CD2C05BC98}"/>
              </a:ext>
            </a:extLst>
          </p:cNvPr>
          <p:cNvCxnSpPr>
            <a:cxnSpLocks/>
          </p:cNvCxnSpPr>
          <p:nvPr/>
        </p:nvCxnSpPr>
        <p:spPr>
          <a:xfrm>
            <a:off x="4202686" y="1855306"/>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CD2AB971-68FC-435A-A594-3CF3B2BEABCE}"/>
              </a:ext>
            </a:extLst>
          </p:cNvPr>
          <p:cNvCxnSpPr>
            <a:cxnSpLocks/>
          </p:cNvCxnSpPr>
          <p:nvPr/>
        </p:nvCxnSpPr>
        <p:spPr>
          <a:xfrm>
            <a:off x="5394898" y="1855306"/>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8" name="文本占位符 35">
            <a:extLst>
              <a:ext uri="{FF2B5EF4-FFF2-40B4-BE49-F238E27FC236}">
                <a16:creationId xmlns:a16="http://schemas.microsoft.com/office/drawing/2014/main" xmlns="" id="{23170C54-839B-4CC5-B5A5-5F4B8A3097A1}"/>
              </a:ext>
            </a:extLst>
          </p:cNvPr>
          <p:cNvSpPr txBox="1">
            <a:spLocks/>
          </p:cNvSpPr>
          <p:nvPr/>
        </p:nvSpPr>
        <p:spPr>
          <a:xfrm>
            <a:off x="796615" y="5519903"/>
            <a:ext cx="8306523" cy="633248"/>
          </a:xfrm>
          <a:prstGeom prst="rect">
            <a:avLst/>
          </a:prstGeom>
          <a:solidFill>
            <a:schemeClr val="bg1">
              <a:lumMod val="85000"/>
            </a:schemeClr>
          </a:solidFill>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00000"/>
              </a:lnSpc>
              <a:buNone/>
            </a:pPr>
            <a:r>
              <a:rPr lang="en-US" sz="1400" dirty="0">
                <a:latin typeface="Huawei Sans" panose="020C0503030203020204" pitchFamily="34" charset="0"/>
                <a:sym typeface="Huawei Sans" panose="020C0503030203020204" pitchFamily="34" charset="0"/>
              </a:rPr>
              <a:t>[Router] segment-routing ipv6</a:t>
            </a:r>
          </a:p>
          <a:p>
            <a:pPr marL="0" indent="0">
              <a:lnSpc>
                <a:spcPct val="100000"/>
              </a:lnSpc>
              <a:buNone/>
            </a:pPr>
            <a:r>
              <a:rPr lang="en-US" sz="1400" dirty="0">
                <a:latin typeface="Huawei Sans" panose="020C0503030203020204" pitchFamily="34" charset="0"/>
                <a:sym typeface="Huawei Sans" panose="020C0503030203020204" pitchFamily="34" charset="0"/>
              </a:rPr>
              <a:t>[Router-segment-routing-ipv6] locator srv6_locator1 </a:t>
            </a:r>
            <a:r>
              <a:rPr lang="en-US" sz="1400" b="1" dirty="0">
                <a:latin typeface="Huawei Sans" panose="020C0503030203020204" pitchFamily="34" charset="0"/>
                <a:sym typeface="Huawei Sans" panose="020C0503030203020204" pitchFamily="34" charset="0"/>
              </a:rPr>
              <a:t>ipv6-prefix 2001:DB8:ABCD:: 64</a:t>
            </a:r>
          </a:p>
        </p:txBody>
      </p:sp>
    </p:spTree>
    <p:extLst>
      <p:ext uri="{BB962C8B-B14F-4D97-AF65-F5344CB8AC3E}">
        <p14:creationId xmlns:p14="http://schemas.microsoft.com/office/powerpoint/2010/main" val="15524031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28C9B2-99F3-4D78-9106-63DA5B779AA3}"/>
              </a:ext>
            </a:extLst>
          </p:cNvPr>
          <p:cNvSpPr>
            <a:spLocks noGrp="1"/>
          </p:cNvSpPr>
          <p:nvPr>
            <p:ph type="title"/>
          </p:nvPr>
        </p:nvSpPr>
        <p:spPr/>
        <p:txBody>
          <a:bodyPr/>
          <a:lstStyle/>
          <a:p>
            <a:r>
              <a:rPr lang="en-US" smtClean="0"/>
              <a:t>SRv6 Segment: Function &amp; Arguments </a:t>
            </a:r>
            <a:endParaRPr lang="en-US" dirty="0"/>
          </a:p>
        </p:txBody>
      </p:sp>
      <p:sp>
        <p:nvSpPr>
          <p:cNvPr id="8" name="文本占位符 35">
            <a:extLst>
              <a:ext uri="{FF2B5EF4-FFF2-40B4-BE49-F238E27FC236}">
                <a16:creationId xmlns:a16="http://schemas.microsoft.com/office/drawing/2014/main" xmlns="" id="{BC1B3298-1E9D-4B2C-A55B-29072FB3C8E4}"/>
              </a:ext>
            </a:extLst>
          </p:cNvPr>
          <p:cNvSpPr txBox="1">
            <a:spLocks/>
          </p:cNvSpPr>
          <p:nvPr/>
        </p:nvSpPr>
        <p:spPr>
          <a:xfrm>
            <a:off x="731838" y="1047751"/>
            <a:ext cx="10728326" cy="718974"/>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altLang="zh-CN" sz="1600" dirty="0">
              <a:latin typeface="Huawei Sans" panose="020C0503030203020204" pitchFamily="34" charset="0"/>
              <a:sym typeface="Huawei Sans" panose="020C0503030203020204" pitchFamily="34" charset="0"/>
            </a:endParaRPr>
          </a:p>
        </p:txBody>
      </p:sp>
      <p:sp>
        <p:nvSpPr>
          <p:cNvPr id="10" name="文本框 9">
            <a:extLst>
              <a:ext uri="{FF2B5EF4-FFF2-40B4-BE49-F238E27FC236}">
                <a16:creationId xmlns:a16="http://schemas.microsoft.com/office/drawing/2014/main" xmlns="" id="{2A01596E-15D3-4573-8E86-73182BB9E760}"/>
              </a:ext>
            </a:extLst>
          </p:cNvPr>
          <p:cNvSpPr txBox="1"/>
          <p:nvPr/>
        </p:nvSpPr>
        <p:spPr>
          <a:xfrm>
            <a:off x="452438" y="2706392"/>
            <a:ext cx="11296649" cy="1189333"/>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600" dirty="0">
                <a:latin typeface="Huawei Sans" panose="020C0503030203020204" pitchFamily="34" charset="0"/>
                <a:sym typeface="Huawei Sans" panose="020C0503030203020204" pitchFamily="34" charset="0"/>
              </a:rPr>
              <a:t>The Function field specifies the forwarding behavior to be performed, and is similar to the opcode in a computer instruction. In SRv6 network programming, forwarding behaviors are expressed using different functions. For example, RFC defines End, </a:t>
            </a:r>
            <a:r>
              <a:rPr lang="en-US" sz="1600" dirty="0" err="1">
                <a:latin typeface="Huawei Sans" panose="020C0503030203020204" pitchFamily="34" charset="0"/>
                <a:sym typeface="Huawei Sans" panose="020C0503030203020204" pitchFamily="34" charset="0"/>
              </a:rPr>
              <a:t>End.X</a:t>
            </a:r>
            <a:r>
              <a:rPr lang="en-US" sz="1600" dirty="0">
                <a:latin typeface="Huawei Sans" panose="020C0503030203020204" pitchFamily="34" charset="0"/>
                <a:sym typeface="Huawei Sans" panose="020C0503030203020204" pitchFamily="34" charset="0"/>
              </a:rPr>
              <a:t>, End.DX4, and End.DX6 behaviors.</a:t>
            </a:r>
          </a:p>
          <a:p>
            <a:pPr>
              <a:lnSpc>
                <a:spcPct val="100000"/>
              </a:lnSpc>
            </a:pPr>
            <a:r>
              <a:rPr lang="en-US" sz="1600" dirty="0" err="1">
                <a:latin typeface="Huawei Sans" panose="020C0503030203020204" pitchFamily="34" charset="0"/>
                <a:sym typeface="Huawei Sans" panose="020C0503030203020204" pitchFamily="34" charset="0"/>
              </a:rPr>
              <a:t>End.X</a:t>
            </a:r>
            <a:r>
              <a:rPr lang="en-US" sz="1600" dirty="0">
                <a:latin typeface="Huawei Sans" panose="020C0503030203020204" pitchFamily="34" charset="0"/>
                <a:sym typeface="Huawei Sans" panose="020C0503030203020204" pitchFamily="34" charset="0"/>
              </a:rPr>
              <a:t> is similar to an adjacency SID in SR-MPLS and is used to identify a link. A configuration example is as follows:</a:t>
            </a:r>
          </a:p>
          <a:p>
            <a:pPr>
              <a:lnSpc>
                <a:spcPct val="100000"/>
              </a:lnSpc>
            </a:pPr>
            <a:endParaRPr lang="en-US" altLang="zh-CN" sz="1600" dirty="0">
              <a:latin typeface="Huawei Sans" panose="020C0503030203020204" pitchFamily="34" charset="0"/>
              <a:sym typeface="Huawei Sans" panose="020C0503030203020204" pitchFamily="34" charset="0"/>
            </a:endParaRPr>
          </a:p>
        </p:txBody>
      </p:sp>
      <p:grpSp>
        <p:nvGrpSpPr>
          <p:cNvPr id="23" name="组合 22">
            <a:extLst>
              <a:ext uri="{FF2B5EF4-FFF2-40B4-BE49-F238E27FC236}">
                <a16:creationId xmlns:a16="http://schemas.microsoft.com/office/drawing/2014/main" xmlns="" id="{79B84717-8C16-48AA-9422-6281E7E21C31}"/>
              </a:ext>
            </a:extLst>
          </p:cNvPr>
          <p:cNvGrpSpPr/>
          <p:nvPr/>
        </p:nvGrpSpPr>
        <p:grpSpPr>
          <a:xfrm>
            <a:off x="4183636" y="1389603"/>
            <a:ext cx="4054030" cy="389503"/>
            <a:chOff x="4037103" y="3396803"/>
            <a:chExt cx="3256019" cy="369706"/>
          </a:xfrm>
        </p:grpSpPr>
        <p:sp>
          <p:nvSpPr>
            <p:cNvPr id="35" name="矩形 34">
              <a:extLst>
                <a:ext uri="{FF2B5EF4-FFF2-40B4-BE49-F238E27FC236}">
                  <a16:creationId xmlns:a16="http://schemas.microsoft.com/office/drawing/2014/main" xmlns="" id="{AF8A1F0D-899A-4295-8E70-F1F80005108C}"/>
                </a:ext>
              </a:extLst>
            </p:cNvPr>
            <p:cNvSpPr/>
            <p:nvPr/>
          </p:nvSpPr>
          <p:spPr bwMode="auto">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36" name="矩形 35">
              <a:extLst>
                <a:ext uri="{FF2B5EF4-FFF2-40B4-BE49-F238E27FC236}">
                  <a16:creationId xmlns:a16="http://schemas.microsoft.com/office/drawing/2014/main" xmlns="" id="{E092742F-D690-4AC5-BDF8-C3F915E9E0BC}"/>
                </a:ext>
              </a:extLst>
            </p:cNvPr>
            <p:cNvSpPr/>
            <p:nvPr/>
          </p:nvSpPr>
          <p:spPr bwMode="auto">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37" name="矩形 36">
              <a:extLst>
                <a:ext uri="{FF2B5EF4-FFF2-40B4-BE49-F238E27FC236}">
                  <a16:creationId xmlns:a16="http://schemas.microsoft.com/office/drawing/2014/main" xmlns="" id="{F836C8C9-0CF1-4E56-83A3-4612076EB244}"/>
                </a:ext>
              </a:extLst>
            </p:cNvPr>
            <p:cNvSpPr/>
            <p:nvPr/>
          </p:nvSpPr>
          <p:spPr bwMode="auto">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sp>
        <p:nvSpPr>
          <p:cNvPr id="38" name="文本框 37">
            <a:extLst>
              <a:ext uri="{FF2B5EF4-FFF2-40B4-BE49-F238E27FC236}">
                <a16:creationId xmlns:a16="http://schemas.microsoft.com/office/drawing/2014/main" xmlns="" id="{B90FE6A9-9538-4E8E-84F0-769646570725}"/>
              </a:ext>
            </a:extLst>
          </p:cNvPr>
          <p:cNvSpPr txBox="1"/>
          <p:nvPr/>
        </p:nvSpPr>
        <p:spPr>
          <a:xfrm>
            <a:off x="2856791" y="1433922"/>
            <a:ext cx="965329"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bits</a:t>
            </a:r>
          </a:p>
        </p:txBody>
      </p:sp>
      <p:sp>
        <p:nvSpPr>
          <p:cNvPr id="39" name="文本框 38">
            <a:extLst>
              <a:ext uri="{FF2B5EF4-FFF2-40B4-BE49-F238E27FC236}">
                <a16:creationId xmlns:a16="http://schemas.microsoft.com/office/drawing/2014/main" xmlns="" id="{12C7C24F-A278-4C07-9AE5-2B3041A98CC1}"/>
              </a:ext>
            </a:extLst>
          </p:cNvPr>
          <p:cNvSpPr txBox="1"/>
          <p:nvPr/>
        </p:nvSpPr>
        <p:spPr>
          <a:xfrm>
            <a:off x="5579036" y="2266328"/>
            <a:ext cx="934871" cy="338554"/>
          </a:xfrm>
          <a:prstGeom prst="rect">
            <a:avLst/>
          </a:prstGeom>
          <a:noFill/>
        </p:spPr>
        <p:txBody>
          <a:bodyPr wrap="square" rtlCol="0">
            <a:no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Opcode</a:t>
            </a:r>
          </a:p>
        </p:txBody>
      </p:sp>
      <p:cxnSp>
        <p:nvCxnSpPr>
          <p:cNvPr id="40" name="直接连接符 39">
            <a:extLst>
              <a:ext uri="{FF2B5EF4-FFF2-40B4-BE49-F238E27FC236}">
                <a16:creationId xmlns:a16="http://schemas.microsoft.com/office/drawing/2014/main" xmlns="" id="{03462869-14AD-4EED-829E-45CD2C05BC98}"/>
              </a:ext>
            </a:extLst>
          </p:cNvPr>
          <p:cNvCxnSpPr>
            <a:cxnSpLocks/>
          </p:cNvCxnSpPr>
          <p:nvPr/>
        </p:nvCxnSpPr>
        <p:spPr>
          <a:xfrm>
            <a:off x="5442760" y="1855306"/>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CD2AB971-68FC-435A-A594-3CF3B2BEABCE}"/>
              </a:ext>
            </a:extLst>
          </p:cNvPr>
          <p:cNvCxnSpPr>
            <a:cxnSpLocks/>
          </p:cNvCxnSpPr>
          <p:nvPr/>
        </p:nvCxnSpPr>
        <p:spPr>
          <a:xfrm>
            <a:off x="6747706" y="1855306"/>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BAA7CD4C-9BEA-45D5-95C9-0819A47882C0}"/>
              </a:ext>
            </a:extLst>
          </p:cNvPr>
          <p:cNvCxnSpPr>
            <a:cxnSpLocks/>
          </p:cNvCxnSpPr>
          <p:nvPr/>
        </p:nvCxnSpPr>
        <p:spPr>
          <a:xfrm>
            <a:off x="8233843" y="1855306"/>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E88F55F-3B78-4AA5-AAE0-A7A539D860B1}"/>
              </a:ext>
            </a:extLst>
          </p:cNvPr>
          <p:cNvSpPr txBox="1"/>
          <p:nvPr/>
        </p:nvSpPr>
        <p:spPr>
          <a:xfrm>
            <a:off x="7014878" y="2266328"/>
            <a:ext cx="1051891" cy="338554"/>
          </a:xfrm>
          <a:prstGeom prst="rect">
            <a:avLst/>
          </a:prstGeom>
          <a:noFill/>
        </p:spPr>
        <p:txBody>
          <a:bodyPr wrap="square" rtlCol="0">
            <a:no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
        <p:nvSpPr>
          <p:cNvPr id="15" name="文本占位符 35">
            <a:extLst>
              <a:ext uri="{FF2B5EF4-FFF2-40B4-BE49-F238E27FC236}">
                <a16:creationId xmlns:a16="http://schemas.microsoft.com/office/drawing/2014/main" xmlns="" id="{741ECDF4-E231-4619-B373-9A20FD17A512}"/>
              </a:ext>
            </a:extLst>
          </p:cNvPr>
          <p:cNvSpPr txBox="1">
            <a:spLocks/>
          </p:cNvSpPr>
          <p:nvPr/>
        </p:nvSpPr>
        <p:spPr>
          <a:xfrm>
            <a:off x="1263575" y="4105966"/>
            <a:ext cx="8136564" cy="660165"/>
          </a:xfrm>
          <a:prstGeom prst="rect">
            <a:avLst/>
          </a:prstGeom>
          <a:solidFill>
            <a:schemeClr val="bg1">
              <a:lumMod val="85000"/>
            </a:schemeClr>
          </a:solidFill>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00000"/>
              </a:lnSpc>
              <a:buNone/>
            </a:pPr>
            <a:r>
              <a:rPr lang="en-US" sz="1400" dirty="0">
                <a:latin typeface="Huawei Sans" panose="020C0503030203020204" pitchFamily="34" charset="0"/>
                <a:sym typeface="Huawei Sans" panose="020C0503030203020204" pitchFamily="34" charset="0"/>
              </a:rPr>
              <a:t>[Router-segment-routing-ipv6] locator srv6_locator1 ipv6-prefix 2001:DB8:ABCD:: 64</a:t>
            </a:r>
          </a:p>
          <a:p>
            <a:pPr marL="0" indent="0">
              <a:lnSpc>
                <a:spcPct val="100000"/>
              </a:lnSpc>
              <a:buNone/>
            </a:pPr>
            <a:r>
              <a:rPr lang="en-US" sz="1400" dirty="0">
                <a:latin typeface="Huawei Sans" panose="020C0503030203020204" pitchFamily="34" charset="0"/>
                <a:sym typeface="Huawei Sans" panose="020C0503030203020204" pitchFamily="34" charset="0"/>
              </a:rPr>
              <a:t>[Router-segment-routing-ipv6] </a:t>
            </a:r>
            <a:r>
              <a:rPr lang="en-US" sz="1400" b="1" dirty="0">
                <a:latin typeface="Huawei Sans" panose="020C0503030203020204" pitchFamily="34" charset="0"/>
                <a:sym typeface="Huawei Sans" panose="020C0503030203020204" pitchFamily="34" charset="0"/>
              </a:rPr>
              <a:t>opcode ::1 end-x interface G3/0/0 next-hop </a:t>
            </a:r>
            <a:r>
              <a:rPr lang="en-US" sz="1400" b="1" dirty="0" smtClean="0">
                <a:latin typeface="Huawei Sans" panose="020C0503030203020204" pitchFamily="34" charset="0"/>
                <a:sym typeface="Huawei Sans" panose="020C0503030203020204" pitchFamily="34" charset="0"/>
              </a:rPr>
              <a:t>2001:DB8:200</a:t>
            </a:r>
            <a:r>
              <a:rPr lang="en-US" sz="1400" b="1" dirty="0">
                <a:latin typeface="Huawei Sans" panose="020C0503030203020204" pitchFamily="34" charset="0"/>
                <a:sym typeface="Huawei Sans" panose="020C0503030203020204" pitchFamily="34" charset="0"/>
              </a:rPr>
              <a:t>::1</a:t>
            </a:r>
          </a:p>
        </p:txBody>
      </p:sp>
      <p:sp>
        <p:nvSpPr>
          <p:cNvPr id="16" name="文本框 15">
            <a:extLst>
              <a:ext uri="{FF2B5EF4-FFF2-40B4-BE49-F238E27FC236}">
                <a16:creationId xmlns:a16="http://schemas.microsoft.com/office/drawing/2014/main" xmlns="" id="{E8DB9F3D-CC47-424F-89C2-E4CC58A370EF}"/>
              </a:ext>
            </a:extLst>
          </p:cNvPr>
          <p:cNvSpPr txBox="1"/>
          <p:nvPr/>
        </p:nvSpPr>
        <p:spPr>
          <a:xfrm>
            <a:off x="1263575" y="4964102"/>
            <a:ext cx="8515425" cy="1065224"/>
          </a:xfrm>
          <a:prstGeom prst="rect">
            <a:avLst/>
          </a:prstGeom>
          <a:solidFill>
            <a:srgbClr val="BEE9EE"/>
          </a:solidFill>
          <a:ln>
            <a:solidFill>
              <a:schemeClr val="bg1"/>
            </a:solidFill>
          </a:ln>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400" dirty="0">
                <a:latin typeface="Huawei Sans" panose="020C0503030203020204" pitchFamily="34" charset="0"/>
                <a:sym typeface="Huawei Sans" panose="020C0503030203020204" pitchFamily="34" charset="0"/>
              </a:rPr>
              <a:t>The opcode corresponding to the function is ::1. In this example, the Arguments field is not carried, and the SRv6 SID is 2001:db8:abcd::1.</a:t>
            </a:r>
          </a:p>
          <a:p>
            <a:pPr>
              <a:lnSpc>
                <a:spcPct val="100000"/>
              </a:lnSpc>
            </a:pPr>
            <a:r>
              <a:rPr lang="en-US" sz="1400" dirty="0">
                <a:latin typeface="Huawei Sans" panose="020C0503030203020204" pitchFamily="34" charset="0"/>
                <a:sym typeface="Huawei Sans" panose="020C0503030203020204" pitchFamily="34" charset="0"/>
              </a:rPr>
              <a:t>This function guides packet forwarding from the specified interface (G3/0/0) to the corresponding neighbor (</a:t>
            </a:r>
            <a:r>
              <a:rPr lang="en-US" sz="1400" dirty="0" smtClean="0">
                <a:latin typeface="Huawei Sans" panose="020C0503030203020204" pitchFamily="34" charset="0"/>
                <a:sym typeface="Huawei Sans" panose="020C0503030203020204" pitchFamily="34" charset="0"/>
              </a:rPr>
              <a:t>2001:DB8:200</a:t>
            </a:r>
            <a:r>
              <a:rPr lang="en-US" sz="1400" dirty="0">
                <a:latin typeface="Huawei Sans" panose="020C0503030203020204" pitchFamily="34" charset="0"/>
                <a:sym typeface="Huawei Sans" panose="020C0503030203020204" pitchFamily="34" charset="0"/>
              </a:rPr>
              <a:t>::1).</a:t>
            </a:r>
          </a:p>
        </p:txBody>
      </p:sp>
    </p:spTree>
    <p:extLst>
      <p:ext uri="{BB962C8B-B14F-4D97-AF65-F5344CB8AC3E}">
        <p14:creationId xmlns:p14="http://schemas.microsoft.com/office/powerpoint/2010/main" val="2706196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SRv6 Overview</a:t>
            </a:r>
            <a:endParaRPr lang="en-US" dirty="0"/>
          </a:p>
        </p:txBody>
      </p:sp>
    </p:spTree>
    <p:extLst>
      <p:ext uri="{BB962C8B-B14F-4D97-AF65-F5344CB8AC3E}">
        <p14:creationId xmlns:p14="http://schemas.microsoft.com/office/powerpoint/2010/main" val="17750150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SRv6 SID Examples</a:t>
            </a:r>
            <a:endParaRPr lang="en-US" dirty="0"/>
          </a:p>
        </p:txBody>
      </p:sp>
      <p:sp>
        <p:nvSpPr>
          <p:cNvPr id="35" name="文本占位符 34"/>
          <p:cNvSpPr>
            <a:spLocks noGrp="1"/>
          </p:cNvSpPr>
          <p:nvPr>
            <p:ph type="body" sz="quarter" idx="4294967295"/>
          </p:nvPr>
        </p:nvSpPr>
        <p:spPr bwMode="gray">
          <a:xfrm>
            <a:off x="442912" y="3810000"/>
            <a:ext cx="11306175" cy="2390775"/>
          </a:xfrm>
        </p:spPr>
        <p:txBody>
          <a:bodyPr wrap="square">
            <a:noAutofit/>
          </a:bodyPr>
          <a:lstStyle/>
          <a:p>
            <a:pPr>
              <a:lnSpc>
                <a:spcPct val="100000"/>
              </a:lnSpc>
            </a:pPr>
            <a:r>
              <a:rPr lang="en-US" sz="1400" dirty="0" smtClean="0">
                <a:latin typeface="Huawei Sans" panose="020C0503030203020204" pitchFamily="34" charset="0"/>
              </a:rPr>
              <a:t>An End SID is an endpoint SID that identifies a destination node. It is similar to a node SID in SR-MPLS. After an End SID is generated on a node, the node propagates the SID to all the other nodes in the SRv6 domain through an IGP. All nodes in the SRv6 domain know how to implement the instruction bound to the SID.</a:t>
            </a:r>
          </a:p>
          <a:p>
            <a:pPr>
              <a:lnSpc>
                <a:spcPct val="100000"/>
              </a:lnSpc>
            </a:pPr>
            <a:r>
              <a:rPr lang="en-US" sz="1400" dirty="0" smtClean="0">
                <a:latin typeface="Huawei Sans" panose="020C0503030203020204" pitchFamily="34" charset="0"/>
              </a:rPr>
              <a:t>An </a:t>
            </a:r>
            <a:r>
              <a:rPr lang="en-US" sz="1400" dirty="0" err="1" smtClean="0">
                <a:latin typeface="Huawei Sans" panose="020C0503030203020204" pitchFamily="34" charset="0"/>
              </a:rPr>
              <a:t>End.X</a:t>
            </a:r>
            <a:r>
              <a:rPr lang="en-US" sz="1400" dirty="0" smtClean="0">
                <a:latin typeface="Huawei Sans" panose="020C0503030203020204" pitchFamily="34" charset="0"/>
              </a:rPr>
              <a:t> SID is a Layer 3 cross-connect endpoint SID that identifies a link. It is similar to an adjacency SID in SR-MPLS. After an </a:t>
            </a:r>
            <a:r>
              <a:rPr lang="en-US" sz="1400" dirty="0" err="1" smtClean="0">
                <a:latin typeface="Huawei Sans" panose="020C0503030203020204" pitchFamily="34" charset="0"/>
              </a:rPr>
              <a:t>End.X</a:t>
            </a:r>
            <a:r>
              <a:rPr lang="en-US" sz="1400" dirty="0" smtClean="0">
                <a:latin typeface="Huawei Sans" panose="020C0503030203020204" pitchFamily="34" charset="0"/>
              </a:rPr>
              <a:t> SID is generated on a node, the node propagates the SID to all the other nodes in the SRv6 domain through an IGP. Although the other nodes can all obtain the SID, only the node generating the SID knows how to implement the instruction bound to the SID.</a:t>
            </a:r>
          </a:p>
          <a:p>
            <a:pPr>
              <a:lnSpc>
                <a:spcPct val="100000"/>
              </a:lnSpc>
            </a:pPr>
            <a:r>
              <a:rPr lang="en-US" sz="1400" dirty="0" smtClean="0">
                <a:latin typeface="Huawei Sans" panose="020C0503030203020204" pitchFamily="34" charset="0"/>
              </a:rPr>
              <a:t>An End.DT4 SID is a PE-specific endpoint SID that identifies an IPv4 VPN instance. The instruction bound to the End.DT4 SID is to </a:t>
            </a:r>
            <a:r>
              <a:rPr lang="en-US" sz="1400" dirty="0" err="1" smtClean="0">
                <a:latin typeface="Huawei Sans" panose="020C0503030203020204" pitchFamily="34" charset="0"/>
              </a:rPr>
              <a:t>decapsulate</a:t>
            </a:r>
            <a:r>
              <a:rPr lang="en-US" sz="1400" dirty="0" smtClean="0">
                <a:latin typeface="Huawei Sans" panose="020C0503030203020204" pitchFamily="34" charset="0"/>
              </a:rPr>
              <a:t> packets and search the routing table of the corresponding IPv4 VPN instance for packet forwarding. The End.DT4 SID is equivalent to an IPv4 VPN label and used in L3VPNv4 scenarios. An End.DT4 SID can be either manually configured or automatically allocated by BGP within the dynamic SID range of the specified locator.</a:t>
            </a:r>
          </a:p>
          <a:p>
            <a:pPr>
              <a:lnSpc>
                <a:spcPct val="100000"/>
              </a:lnSpc>
            </a:pPr>
            <a:endParaRPr lang="en-US" altLang="zh-CN" sz="1400" dirty="0">
              <a:latin typeface="Huawei Sans" panose="020C0503030203020204" pitchFamily="34" charset="0"/>
            </a:endParaRPr>
          </a:p>
        </p:txBody>
      </p:sp>
      <p:sp>
        <p:nvSpPr>
          <p:cNvPr id="36" name="矩形 35"/>
          <p:cNvSpPr/>
          <p:nvPr/>
        </p:nvSpPr>
        <p:spPr bwMode="gray">
          <a:xfrm>
            <a:off x="9894884"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22292" y="1052513"/>
            <a:ext cx="11198664" cy="1673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41" idx="3"/>
            <a:endCxn id="45" idx="1"/>
          </p:cNvCxnSpPr>
          <p:nvPr/>
        </p:nvCxnSpPr>
        <p:spPr bwMode="gray">
          <a:xfrm>
            <a:off x="1267619" y="2062056"/>
            <a:ext cx="96894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748992" y="1569277"/>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1840656"/>
            <a:ext cx="540000" cy="442800"/>
          </a:xfrm>
          <a:prstGeom prst="rect">
            <a:avLst/>
          </a:prstGeom>
        </p:spPr>
      </p:pic>
      <p:sp>
        <p:nvSpPr>
          <p:cNvPr id="42" name="矩形 41"/>
          <p:cNvSpPr/>
          <p:nvPr/>
        </p:nvSpPr>
        <p:spPr bwMode="gray">
          <a:xfrm>
            <a:off x="5971048" y="1569277"/>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42345" y="1840656"/>
            <a:ext cx="540000" cy="442800"/>
          </a:xfrm>
          <a:prstGeom prst="rect">
            <a:avLst/>
          </a:prstGeom>
        </p:spPr>
      </p:pic>
      <p:sp>
        <p:nvSpPr>
          <p:cNvPr id="44" name="矩形 43"/>
          <p:cNvSpPr/>
          <p:nvPr/>
        </p:nvSpPr>
        <p:spPr bwMode="gray">
          <a:xfrm>
            <a:off x="10987921" y="1569277"/>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57071" y="1840656"/>
            <a:ext cx="540000" cy="442800"/>
          </a:xfrm>
          <a:prstGeom prst="rect">
            <a:avLst/>
          </a:prstGeom>
        </p:spPr>
      </p:pic>
      <p:sp>
        <p:nvSpPr>
          <p:cNvPr id="48" name="文本框 47"/>
          <p:cNvSpPr txBox="1"/>
          <p:nvPr/>
        </p:nvSpPr>
        <p:spPr bwMode="gray">
          <a:xfrm>
            <a:off x="9955850"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57071" y="3010900"/>
            <a:ext cx="540000" cy="442800"/>
          </a:xfrm>
          <a:prstGeom prst="rect">
            <a:avLst/>
          </a:prstGeom>
        </p:spPr>
      </p:pic>
      <p:cxnSp>
        <p:nvCxnSpPr>
          <p:cNvPr id="55" name="直接连接符 54"/>
          <p:cNvCxnSpPr>
            <a:stCxn id="41" idx="2"/>
            <a:endCxn id="53" idx="0"/>
          </p:cNvCxnSpPr>
          <p:nvPr/>
        </p:nvCxnSpPr>
        <p:spPr bwMode="gray">
          <a:xfrm>
            <a:off x="997619" y="2283456"/>
            <a:ext cx="0" cy="727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5" idx="2"/>
            <a:endCxn id="54" idx="0"/>
          </p:cNvCxnSpPr>
          <p:nvPr/>
        </p:nvCxnSpPr>
        <p:spPr bwMode="gray">
          <a:xfrm>
            <a:off x="11227071" y="2283456"/>
            <a:ext cx="0" cy="727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58" name="矩形 57"/>
          <p:cNvSpPr/>
          <p:nvPr/>
        </p:nvSpPr>
        <p:spPr bwMode="gray">
          <a:xfrm>
            <a:off x="10985517"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9" name="文本框 58"/>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60" name="文本框 59"/>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61" name="文本框 60"/>
          <p:cNvSpPr txBox="1"/>
          <p:nvPr/>
        </p:nvSpPr>
        <p:spPr bwMode="gray">
          <a:xfrm>
            <a:off x="9894884"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69" name="矩形 68"/>
          <p:cNvSpPr/>
          <p:nvPr/>
        </p:nvSpPr>
        <p:spPr bwMode="gray">
          <a:xfrm>
            <a:off x="546108" y="1077881"/>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70" name="矩形 69"/>
          <p:cNvSpPr/>
          <p:nvPr/>
        </p:nvSpPr>
        <p:spPr bwMode="gray">
          <a:xfrm>
            <a:off x="5295879" y="1077881"/>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1" name="矩形 70"/>
          <p:cNvSpPr/>
          <p:nvPr/>
        </p:nvSpPr>
        <p:spPr bwMode="gray">
          <a:xfrm>
            <a:off x="10092081" y="1077881"/>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2" name="矩形 71"/>
          <p:cNvSpPr/>
          <p:nvPr/>
        </p:nvSpPr>
        <p:spPr bwMode="gray">
          <a:xfrm>
            <a:off x="1298469" y="1595251"/>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2001:DB8:1000::12</a:t>
            </a:r>
          </a:p>
        </p:txBody>
      </p:sp>
      <p:cxnSp>
        <p:nvCxnSpPr>
          <p:cNvPr id="4" name="直接箭头连接符 3"/>
          <p:cNvCxnSpPr>
            <a:stCxn id="72" idx="3"/>
          </p:cNvCxnSpPr>
          <p:nvPr/>
        </p:nvCxnSpPr>
        <p:spPr bwMode="gray">
          <a:xfrm flipV="1">
            <a:off x="2911411" y="1813317"/>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3" name="矩形 72"/>
          <p:cNvSpPr/>
          <p:nvPr/>
        </p:nvSpPr>
        <p:spPr bwMode="gray">
          <a:xfrm>
            <a:off x="4218107" y="1595251"/>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2001:DB8:2000::21</a:t>
            </a:r>
          </a:p>
        </p:txBody>
      </p:sp>
      <p:cxnSp>
        <p:nvCxnSpPr>
          <p:cNvPr id="12" name="直接箭头连接符 11"/>
          <p:cNvCxnSpPr/>
          <p:nvPr/>
        </p:nvCxnSpPr>
        <p:spPr bwMode="gray">
          <a:xfrm flipH="1">
            <a:off x="3858260" y="1813317"/>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6403115" y="1595251"/>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2001:DB8:2000::23</a:t>
            </a:r>
          </a:p>
        </p:txBody>
      </p:sp>
      <p:cxnSp>
        <p:nvCxnSpPr>
          <p:cNvPr id="76" name="直接箭头连接符 75"/>
          <p:cNvCxnSpPr>
            <a:stCxn id="75" idx="3"/>
          </p:cNvCxnSpPr>
          <p:nvPr/>
        </p:nvCxnSpPr>
        <p:spPr bwMode="gray">
          <a:xfrm flipV="1">
            <a:off x="8016057" y="1813317"/>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9322753" y="1595251"/>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2001:DB8:3000::32</a:t>
            </a:r>
          </a:p>
        </p:txBody>
      </p:sp>
      <p:cxnSp>
        <p:nvCxnSpPr>
          <p:cNvPr id="78" name="直接箭头连接符 77"/>
          <p:cNvCxnSpPr/>
          <p:nvPr/>
        </p:nvCxnSpPr>
        <p:spPr bwMode="gray">
          <a:xfrm flipH="1">
            <a:off x="8962906" y="1813317"/>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9" name="矩形 78"/>
          <p:cNvSpPr/>
          <p:nvPr/>
        </p:nvSpPr>
        <p:spPr bwMode="gray">
          <a:xfrm>
            <a:off x="1298469" y="2261896"/>
            <a:ext cx="1770346" cy="461665"/>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End.DT4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2001:DB8:1000::1:0:1E</a:t>
            </a:r>
          </a:p>
        </p:txBody>
      </p:sp>
      <p:sp>
        <p:nvSpPr>
          <p:cNvPr id="80" name="矩形 79"/>
          <p:cNvSpPr/>
          <p:nvPr/>
        </p:nvSpPr>
        <p:spPr bwMode="gray">
          <a:xfrm>
            <a:off x="9155875" y="2261896"/>
            <a:ext cx="1782756" cy="461665"/>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End.DT4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2001:DB8:3000::1:0:1E</a:t>
            </a:r>
          </a:p>
        </p:txBody>
      </p:sp>
    </p:spTree>
    <p:extLst>
      <p:ext uri="{BB962C8B-B14F-4D97-AF65-F5344CB8AC3E}">
        <p14:creationId xmlns:p14="http://schemas.microsoft.com/office/powerpoint/2010/main" val="36216967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76303A-4016-45F7-8A82-D341594DFE03}"/>
              </a:ext>
            </a:extLst>
          </p:cNvPr>
          <p:cNvSpPr>
            <a:spLocks noGrp="1"/>
          </p:cNvSpPr>
          <p:nvPr>
            <p:ph type="title"/>
          </p:nvPr>
        </p:nvSpPr>
        <p:spPr/>
        <p:txBody>
          <a:bodyPr/>
          <a:lstStyle/>
          <a:p>
            <a:r>
              <a:rPr lang="en-US" smtClean="0"/>
              <a:t>SRv6 SID Configuration Commands (1)</a:t>
            </a:r>
            <a:endParaRPr lang="en-US" dirty="0"/>
          </a:p>
        </p:txBody>
      </p:sp>
      <p:sp>
        <p:nvSpPr>
          <p:cNvPr id="3" name="矩形 2">
            <a:extLst>
              <a:ext uri="{FF2B5EF4-FFF2-40B4-BE49-F238E27FC236}">
                <a16:creationId xmlns:a16="http://schemas.microsoft.com/office/drawing/2014/main" xmlns="" id="{6AF11569-1F4C-4F0E-8FF6-EF87CB471EB1}"/>
              </a:ext>
            </a:extLst>
          </p:cNvPr>
          <p:cNvSpPr/>
          <p:nvPr/>
        </p:nvSpPr>
        <p:spPr>
          <a:xfrm>
            <a:off x="900000" y="1565637"/>
            <a:ext cx="10812575"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segment-routing ipv6</a:t>
            </a:r>
          </a:p>
        </p:txBody>
      </p:sp>
      <p:sp>
        <p:nvSpPr>
          <p:cNvPr id="4" name="矩形 3">
            <a:extLst>
              <a:ext uri="{FF2B5EF4-FFF2-40B4-BE49-F238E27FC236}">
                <a16:creationId xmlns:a16="http://schemas.microsoft.com/office/drawing/2014/main" xmlns="" id="{7211ECFB-5AE3-4578-94AE-E373A96A6FEB}"/>
              </a:ext>
            </a:extLst>
          </p:cNvPr>
          <p:cNvSpPr/>
          <p:nvPr/>
        </p:nvSpPr>
        <p:spPr>
          <a:xfrm>
            <a:off x="442913" y="1133490"/>
            <a:ext cx="1126966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SRv6 and enter the SRv6 view.</a:t>
            </a:r>
          </a:p>
        </p:txBody>
      </p:sp>
      <p:sp>
        <p:nvSpPr>
          <p:cNvPr id="5" name="矩形 4">
            <a:extLst>
              <a:ext uri="{FF2B5EF4-FFF2-40B4-BE49-F238E27FC236}">
                <a16:creationId xmlns:a16="http://schemas.microsoft.com/office/drawing/2014/main" xmlns="" id="{A9182B33-E196-4D31-A89D-39247AEC23B5}"/>
              </a:ext>
            </a:extLst>
          </p:cNvPr>
          <p:cNvSpPr/>
          <p:nvPr/>
        </p:nvSpPr>
        <p:spPr>
          <a:xfrm>
            <a:off x="900000" y="1918934"/>
            <a:ext cx="10798175" cy="707886"/>
          </a:xfrm>
          <a:prstGeom prst="rect">
            <a:avLst/>
          </a:prstGeom>
        </p:spPr>
        <p:txBody>
          <a:bodyPr wrap="square">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After running the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segment-routing ipv6</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you can configure an IPv6 SID in the SRv6 view so that an IPv6 local SID forwarding entry can be generated.</a:t>
            </a:r>
          </a:p>
        </p:txBody>
      </p:sp>
      <p:sp>
        <p:nvSpPr>
          <p:cNvPr id="6" name="矩形 5">
            <a:extLst>
              <a:ext uri="{FF2B5EF4-FFF2-40B4-BE49-F238E27FC236}">
                <a16:creationId xmlns:a16="http://schemas.microsoft.com/office/drawing/2014/main" xmlns="" id="{9619269D-A489-411E-AAB8-C0D9AB0578D8}"/>
              </a:ext>
            </a:extLst>
          </p:cNvPr>
          <p:cNvSpPr/>
          <p:nvPr/>
        </p:nvSpPr>
        <p:spPr>
          <a:xfrm>
            <a:off x="900000" y="2993845"/>
            <a:ext cx="10812575" cy="584775"/>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locator-name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ipv6-prefix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ipv6-address prefix-length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static-length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-length</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 * ]</a:t>
            </a:r>
          </a:p>
        </p:txBody>
      </p:sp>
      <p:sp>
        <p:nvSpPr>
          <p:cNvPr id="7" name="矩形 6">
            <a:extLst>
              <a:ext uri="{FF2B5EF4-FFF2-40B4-BE49-F238E27FC236}">
                <a16:creationId xmlns:a16="http://schemas.microsoft.com/office/drawing/2014/main" xmlns="" id="{A1041D36-44DB-4ADE-9335-E795F05B7560}"/>
              </a:ext>
            </a:extLst>
          </p:cNvPr>
          <p:cNvSpPr/>
          <p:nvPr/>
        </p:nvSpPr>
        <p:spPr>
          <a:xfrm>
            <a:off x="442913" y="2571223"/>
            <a:ext cx="1126966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an SRv6 SID locator.</a:t>
            </a:r>
          </a:p>
        </p:txBody>
      </p:sp>
      <p:sp>
        <p:nvSpPr>
          <p:cNvPr id="8" name="矩形 7">
            <a:extLst>
              <a:ext uri="{FF2B5EF4-FFF2-40B4-BE49-F238E27FC236}">
                <a16:creationId xmlns:a16="http://schemas.microsoft.com/office/drawing/2014/main" xmlns="" id="{835536D0-A5E9-4DE1-8C2C-C4A8BAC6FE41}"/>
              </a:ext>
            </a:extLst>
          </p:cNvPr>
          <p:cNvSpPr/>
          <p:nvPr/>
        </p:nvSpPr>
        <p:spPr>
          <a:xfrm>
            <a:off x="900000" y="3682008"/>
            <a:ext cx="10798175" cy="2518768"/>
          </a:xfrm>
          <a:prstGeom prst="rect">
            <a:avLst/>
          </a:prstGeom>
        </p:spPr>
        <p:txBody>
          <a:bodyPr wrap="square">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SRv6 SID is a 128-bit IPv6 address expressed in the </a:t>
            </a:r>
            <a:r>
              <a:rPr lang="en-US" sz="14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4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Function</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4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Arguments</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format. </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Locator field corresponds to the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ipv6-prefix</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ipv6-address</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and its length is determined by the </a:t>
            </a:r>
            <a:r>
              <a:rPr lang="en-US"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prefix-length</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Function field is also called opcode, which can be dynamically allocated using an IGP or be configured using the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When configuring a locator, you can use the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static-length</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to specify the static segment length, which determines the number of static opcodes that can be configured in the locator. In dynamic opcode allocation, the IGP allocates opcodes outside the range of the static segment, so that no SRv6 SID conflict occurs.</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Arguments field is determined by the </a:t>
            </a:r>
            <a:r>
              <a:rPr lang="en-US" sz="14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-length</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This field is optional in SRv6 SIDs and depends on command configurations.</a:t>
            </a:r>
          </a:p>
        </p:txBody>
      </p:sp>
    </p:spTree>
    <p:extLst>
      <p:ext uri="{BB962C8B-B14F-4D97-AF65-F5344CB8AC3E}">
        <p14:creationId xmlns:p14="http://schemas.microsoft.com/office/powerpoint/2010/main" val="20240950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76303A-4016-45F7-8A82-D341594DFE03}"/>
              </a:ext>
            </a:extLst>
          </p:cNvPr>
          <p:cNvSpPr>
            <a:spLocks noGrp="1"/>
          </p:cNvSpPr>
          <p:nvPr>
            <p:ph type="title"/>
          </p:nvPr>
        </p:nvSpPr>
        <p:spPr/>
        <p:txBody>
          <a:bodyPr/>
          <a:lstStyle/>
          <a:p>
            <a:r>
              <a:rPr lang="en-US" smtClean="0"/>
              <a:t>SRv6 SID Configuration Commands (2)</a:t>
            </a:r>
            <a:endParaRPr lang="en-US" dirty="0"/>
          </a:p>
        </p:txBody>
      </p:sp>
      <p:sp>
        <p:nvSpPr>
          <p:cNvPr id="3" name="矩形 2">
            <a:extLst>
              <a:ext uri="{FF2B5EF4-FFF2-40B4-BE49-F238E27FC236}">
                <a16:creationId xmlns:a16="http://schemas.microsoft.com/office/drawing/2014/main" xmlns="" id="{6AF11569-1F4C-4F0E-8FF6-EF87CB471EB1}"/>
              </a:ext>
            </a:extLst>
          </p:cNvPr>
          <p:cNvSpPr/>
          <p:nvPr/>
        </p:nvSpPr>
        <p:spPr>
          <a:xfrm>
            <a:off x="900000" y="1565637"/>
            <a:ext cx="10812575"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func</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end [ no-</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4" name="矩形 3">
            <a:extLst>
              <a:ext uri="{FF2B5EF4-FFF2-40B4-BE49-F238E27FC236}">
                <a16:creationId xmlns:a16="http://schemas.microsoft.com/office/drawing/2014/main" xmlns="" id="{7211ECFB-5AE3-4578-94AE-E373A96A6FEB}"/>
              </a:ext>
            </a:extLst>
          </p:cNvPr>
          <p:cNvSpPr/>
          <p:nvPr/>
        </p:nvSpPr>
        <p:spPr>
          <a:xfrm>
            <a:off x="442913" y="1133490"/>
            <a:ext cx="1126966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 Configure a static End SID opcode.</a:t>
            </a:r>
          </a:p>
        </p:txBody>
      </p:sp>
      <p:sp>
        <p:nvSpPr>
          <p:cNvPr id="5" name="矩形 4">
            <a:extLst>
              <a:ext uri="{FF2B5EF4-FFF2-40B4-BE49-F238E27FC236}">
                <a16:creationId xmlns:a16="http://schemas.microsoft.com/office/drawing/2014/main" xmlns="" id="{A9182B33-E196-4D31-A89D-39247AEC23B5}"/>
              </a:ext>
            </a:extLst>
          </p:cNvPr>
          <p:cNvSpPr/>
          <p:nvPr/>
        </p:nvSpPr>
        <p:spPr>
          <a:xfrm>
            <a:off x="900000" y="1976084"/>
            <a:ext cx="10798175"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End SID identifies an SRv6 node.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is used to disable penultimate segment pop of the SRH (PSP).</a:t>
            </a:r>
          </a:p>
        </p:txBody>
      </p:sp>
      <p:sp>
        <p:nvSpPr>
          <p:cNvPr id="6" name="矩形 5">
            <a:extLst>
              <a:ext uri="{FF2B5EF4-FFF2-40B4-BE49-F238E27FC236}">
                <a16:creationId xmlns:a16="http://schemas.microsoft.com/office/drawing/2014/main" xmlns="" id="{9619269D-A489-411E-AAB8-C0D9AB0578D8}"/>
              </a:ext>
            </a:extLst>
          </p:cNvPr>
          <p:cNvSpPr/>
          <p:nvPr/>
        </p:nvSpPr>
        <p:spPr>
          <a:xfrm>
            <a:off x="900000" y="3146245"/>
            <a:ext cx="10812575" cy="584775"/>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func</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interface-name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-address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7" name="矩形 6">
            <a:extLst>
              <a:ext uri="{FF2B5EF4-FFF2-40B4-BE49-F238E27FC236}">
                <a16:creationId xmlns:a16="http://schemas.microsoft.com/office/drawing/2014/main" xmlns="" id="{A1041D36-44DB-4ADE-9335-E795F05B7560}"/>
              </a:ext>
            </a:extLst>
          </p:cNvPr>
          <p:cNvSpPr/>
          <p:nvPr/>
        </p:nvSpPr>
        <p:spPr>
          <a:xfrm>
            <a:off x="442913" y="2714098"/>
            <a:ext cx="1126966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4. Configure a static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SID opcode.</a:t>
            </a:r>
          </a:p>
        </p:txBody>
      </p:sp>
      <p:sp>
        <p:nvSpPr>
          <p:cNvPr id="8" name="矩形 7">
            <a:extLst>
              <a:ext uri="{FF2B5EF4-FFF2-40B4-BE49-F238E27FC236}">
                <a16:creationId xmlns:a16="http://schemas.microsoft.com/office/drawing/2014/main" xmlns="" id="{835536D0-A5E9-4DE1-8C2C-C4A8BAC6FE41}"/>
              </a:ext>
            </a:extLst>
          </p:cNvPr>
          <p:cNvSpPr/>
          <p:nvPr/>
        </p:nvSpPr>
        <p:spPr>
          <a:xfrm>
            <a:off x="900000" y="3843932"/>
            <a:ext cx="10798175"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SID identifies a Layer 3 adjacency of an SRv6 node. Therefore, you need to specify an interface and the next hop address of the interface during the configuration.</a:t>
            </a:r>
          </a:p>
        </p:txBody>
      </p:sp>
    </p:spTree>
    <p:extLst>
      <p:ext uri="{BB962C8B-B14F-4D97-AF65-F5344CB8AC3E}">
        <p14:creationId xmlns:p14="http://schemas.microsoft.com/office/powerpoint/2010/main" val="22627701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AA7054-104E-4E6F-8F28-27C2019A3007}"/>
              </a:ext>
            </a:extLst>
          </p:cNvPr>
          <p:cNvSpPr>
            <a:spLocks noGrp="1"/>
          </p:cNvSpPr>
          <p:nvPr>
            <p:ph type="title"/>
          </p:nvPr>
        </p:nvSpPr>
        <p:spPr/>
        <p:txBody>
          <a:bodyPr/>
          <a:lstStyle/>
          <a:p>
            <a:r>
              <a:rPr lang="en-US" smtClean="0"/>
              <a:t>SRv6 SID Configuration Example</a:t>
            </a:r>
            <a:endParaRPr lang="en-US" dirty="0"/>
          </a:p>
        </p:txBody>
      </p:sp>
      <p:sp>
        <p:nvSpPr>
          <p:cNvPr id="4" name="文本占位符 3">
            <a:extLst>
              <a:ext uri="{FF2B5EF4-FFF2-40B4-BE49-F238E27FC236}">
                <a16:creationId xmlns:a16="http://schemas.microsoft.com/office/drawing/2014/main" xmlns="" id="{9EB36658-86E6-4184-A4EA-6CA76A105FE1}"/>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SRv6 SIDs can be statically configured or dynamically allocated. In dynamic allocation mode, only the locator command needs to be run, and the required opcode is dynamically allocated by an IGP. In static configuration mode, you need to run the opcode command to manually configure an opcode for the SIDs of the corresponding type.</a:t>
            </a:r>
          </a:p>
          <a:p>
            <a:pPr>
              <a:lnSpc>
                <a:spcPct val="100000"/>
              </a:lnSpc>
            </a:pPr>
            <a:r>
              <a:rPr lang="en-US" sz="1400" dirty="0" smtClean="0">
                <a:sym typeface="Huawei Sans" panose="020C0503030203020204" pitchFamily="34" charset="0"/>
              </a:rPr>
              <a:t>The relationship of parameters in the locator command is as follows:</a:t>
            </a:r>
            <a:endParaRPr lang="en-US" altLang="zh-CN" sz="1400" dirty="0" smtClean="0">
              <a:sym typeface="Huawei Sans" panose="020C0503030203020204" pitchFamily="34" charset="0"/>
            </a:endParaRPr>
          </a:p>
          <a:p>
            <a:endParaRPr lang="en-US" altLang="zh-CN" sz="1400" dirty="0" smtClean="0">
              <a:sym typeface="Huawei Sans" panose="020C0503030203020204" pitchFamily="34" charset="0"/>
            </a:endParaRPr>
          </a:p>
          <a:p>
            <a:endParaRPr lang="en-US" altLang="zh-CN" sz="1400" dirty="0" smtClean="0">
              <a:sym typeface="Huawei Sans" panose="020C0503030203020204" pitchFamily="34" charset="0"/>
            </a:endParaRPr>
          </a:p>
          <a:p>
            <a:r>
              <a:rPr lang="en-US" sz="1400" dirty="0" smtClean="0">
                <a:sym typeface="Huawei Sans" panose="020C0503030203020204" pitchFamily="34" charset="0"/>
              </a:rPr>
              <a:t>In static configuration mode, SIDs occupy only the static segment with values starting from 1, and the dynamic segment is set to 0. In dynamic allocation mode, SIDs occupy both the dynamic segment and static segment. The values in the dynamic segment start from 1, and those in the static segment start from 0.</a:t>
            </a:r>
          </a:p>
          <a:p>
            <a:r>
              <a:rPr lang="en-US" sz="1400" dirty="0" smtClean="0">
                <a:sym typeface="Huawei Sans" panose="020C0503030203020204" pitchFamily="34" charset="0"/>
              </a:rPr>
              <a:t>In this example, the locator 2001:DB8:ABCD:: is configured, and its length is 64 bits. The static segment occupies 32 bits, the dynamic segment 32 bits, and the </a:t>
            </a:r>
            <a:r>
              <a:rPr lang="en-US" sz="1400" dirty="0" err="1" smtClean="0">
                <a:sym typeface="Huawei Sans" panose="020C0503030203020204" pitchFamily="34" charset="0"/>
              </a:rPr>
              <a:t>Args</a:t>
            </a:r>
            <a:r>
              <a:rPr lang="en-US" sz="1400" dirty="0" smtClean="0">
                <a:sym typeface="Huawei Sans" panose="020C0503030203020204" pitchFamily="34" charset="0"/>
              </a:rPr>
              <a:t> field 0 bits. The value range is as follows:</a:t>
            </a:r>
          </a:p>
          <a:p>
            <a:pPr lvl="1"/>
            <a:r>
              <a:rPr lang="en-US" sz="1200" dirty="0" smtClean="0">
                <a:sym typeface="Huawei Sans" panose="020C0503030203020204" pitchFamily="34" charset="0"/>
              </a:rPr>
              <a:t>Static segment: The start value is 2001:DB8:ABCD:0000:0000:0000:0000:0001, and the end value is 2001:DB8:ABCD:0000:0000:0000:FFFF:FFFF.</a:t>
            </a:r>
          </a:p>
          <a:p>
            <a:pPr lvl="1"/>
            <a:r>
              <a:rPr lang="en-US" sz="1200" dirty="0" smtClean="0">
                <a:sym typeface="Huawei Sans" panose="020C0503030203020204" pitchFamily="34" charset="0"/>
              </a:rPr>
              <a:t>Dynamic segment: The start value is 2001:DB8:ABCD:0000:0000:0001:0000:0000, and the end value is 2001:DB8:ABCD:0000:FFFF:FFFF:FFFF:FFFF.</a:t>
            </a:r>
          </a:p>
          <a:p>
            <a:pPr lvl="1"/>
            <a:endParaRPr lang="en-US" altLang="zh-CN" sz="1200" dirty="0">
              <a:sym typeface="Huawei Sans" panose="020C0503030203020204" pitchFamily="34" charset="0"/>
            </a:endParaRPr>
          </a:p>
        </p:txBody>
      </p:sp>
      <p:sp>
        <p:nvSpPr>
          <p:cNvPr id="5" name="文本框 4">
            <a:extLst>
              <a:ext uri="{FF2B5EF4-FFF2-40B4-BE49-F238E27FC236}">
                <a16:creationId xmlns:a16="http://schemas.microsoft.com/office/drawing/2014/main" xmlns="" id="{B9BCB336-2C9C-4A6E-A0A9-A9114BEAA7F2}"/>
              </a:ext>
            </a:extLst>
          </p:cNvPr>
          <p:cNvSpPr txBox="1"/>
          <p:nvPr/>
        </p:nvSpPr>
        <p:spPr>
          <a:xfrm>
            <a:off x="3460092" y="2099731"/>
            <a:ext cx="5284514" cy="417890"/>
          </a:xfrm>
          <a:prstGeom prst="rect">
            <a:avLst/>
          </a:prstGeom>
          <a:solidFill>
            <a:srgbClr val="D0E8C4"/>
          </a:solidFill>
          <a:ln>
            <a:solidFill>
              <a:schemeClr val="bg1"/>
            </a:solidFill>
          </a:ln>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sz="1400" baseline="0">
                <a:solidFill>
                  <a:schemeClr val="bg1"/>
                </a:solidFill>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ctr">
              <a:lnSpc>
                <a:spcPct val="120000"/>
              </a:lnSpc>
              <a:buNone/>
            </a:pPr>
            <a:r>
              <a:rPr lang="en-US" b="1" dirty="0">
                <a:solidFill>
                  <a:schemeClr val="tx1"/>
                </a:solidFill>
                <a:latin typeface="Huawei Sans" panose="020C0503030203020204" pitchFamily="34" charset="0"/>
                <a:sym typeface="Huawei Sans" panose="020C0503030203020204" pitchFamily="34" charset="0"/>
              </a:rPr>
              <a:t>|--Locator--|--Dynamic Opcode--|--Static Opcode--|--</a:t>
            </a:r>
            <a:r>
              <a:rPr lang="en-US" b="1" dirty="0" err="1">
                <a:solidFill>
                  <a:schemeClr val="tx1"/>
                </a:solidFill>
                <a:latin typeface="Huawei Sans" panose="020C0503030203020204" pitchFamily="34" charset="0"/>
                <a:sym typeface="Huawei Sans" panose="020C0503030203020204" pitchFamily="34" charset="0"/>
              </a:rPr>
              <a:t>Args</a:t>
            </a:r>
            <a:r>
              <a:rPr lang="en-US" b="1" dirty="0">
                <a:solidFill>
                  <a:schemeClr val="tx1"/>
                </a:solidFill>
                <a:latin typeface="Huawei Sans" panose="020C0503030203020204" pitchFamily="34" charset="0"/>
                <a:sym typeface="Huawei Sans" panose="020C0503030203020204" pitchFamily="34" charset="0"/>
              </a:rPr>
              <a:t>--|</a:t>
            </a:r>
          </a:p>
        </p:txBody>
      </p:sp>
      <p:sp>
        <p:nvSpPr>
          <p:cNvPr id="6" name="文本占位符 35">
            <a:extLst>
              <a:ext uri="{FF2B5EF4-FFF2-40B4-BE49-F238E27FC236}">
                <a16:creationId xmlns:a16="http://schemas.microsoft.com/office/drawing/2014/main" xmlns="" id="{E0399B82-E957-403F-A97F-A7D7DB7FC0FB}"/>
              </a:ext>
            </a:extLst>
          </p:cNvPr>
          <p:cNvSpPr txBox="1">
            <a:spLocks/>
          </p:cNvSpPr>
          <p:nvPr/>
        </p:nvSpPr>
        <p:spPr>
          <a:xfrm>
            <a:off x="2001957" y="2612732"/>
            <a:ext cx="8200784" cy="307777"/>
          </a:xfrm>
          <a:prstGeom prst="rect">
            <a:avLst/>
          </a:prstGeom>
          <a:solidFill>
            <a:schemeClr val="bg1">
              <a:lumMod val="85000"/>
            </a:schemeClr>
          </a:solidFill>
          <a:ln>
            <a:noFill/>
          </a:ln>
        </p:spPr>
        <p:txBody>
          <a:bodyPr wrap="square">
            <a:noAutofit/>
          </a:bodyPr>
          <a:lstStyle>
            <a:defPPr>
              <a:defRPr lang="en-US"/>
            </a:defPPr>
            <a:lvl1pPr fontAlgn="base">
              <a:defRPr sz="1600">
                <a:latin typeface="Huawei Sans" panose="020C0503030203020204" pitchFamily="34" charset="0"/>
                <a:ea typeface="方正兰亭黑简体" panose="02000000000000000000" pitchFamily="2" charset="-122"/>
                <a:cs typeface="Courier New" panose="02070309020205020404" pitchFamily="49"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sym typeface="Huawei Sans" panose="020C0503030203020204" pitchFamily="34" charset="0"/>
              </a:rPr>
              <a:t>[Router-segment-routing-ipv6] </a:t>
            </a:r>
            <a:r>
              <a:rPr lang="en-US" sz="1400" b="1" dirty="0">
                <a:latin typeface="Huawei Sans" panose="020C0503030203020204" pitchFamily="34" charset="0"/>
                <a:sym typeface="Huawei Sans" panose="020C0503030203020204" pitchFamily="34" charset="0"/>
              </a:rPr>
              <a:t>locator</a:t>
            </a:r>
            <a:r>
              <a:rPr lang="en-US" sz="1400" dirty="0">
                <a:latin typeface="Huawei Sans" panose="020C0503030203020204" pitchFamily="34" charset="0"/>
                <a:sym typeface="Huawei Sans" panose="020C0503030203020204" pitchFamily="34" charset="0"/>
              </a:rPr>
              <a:t> srv6_locator1 </a:t>
            </a:r>
            <a:r>
              <a:rPr lang="en-US" sz="1400" b="1" dirty="0">
                <a:latin typeface="Huawei Sans" panose="020C0503030203020204" pitchFamily="34" charset="0"/>
                <a:sym typeface="Huawei Sans" panose="020C0503030203020204" pitchFamily="34" charset="0"/>
              </a:rPr>
              <a:t>ipv6-prefix</a:t>
            </a:r>
            <a:r>
              <a:rPr lang="en-US" sz="1400" dirty="0">
                <a:latin typeface="Huawei Sans" panose="020C0503030203020204" pitchFamily="34" charset="0"/>
                <a:sym typeface="Huawei Sans" panose="020C0503030203020204" pitchFamily="34" charset="0"/>
              </a:rPr>
              <a:t> 2001:DB8:ABCD:: 64 </a:t>
            </a:r>
            <a:r>
              <a:rPr lang="en-US" sz="1400" b="1" dirty="0">
                <a:latin typeface="Huawei Sans" panose="020C0503030203020204" pitchFamily="34" charset="0"/>
                <a:sym typeface="Huawei Sans" panose="020C0503030203020204" pitchFamily="34" charset="0"/>
              </a:rPr>
              <a:t>static</a:t>
            </a:r>
            <a:r>
              <a:rPr lang="en-US" sz="1400" dirty="0">
                <a:latin typeface="Huawei Sans" panose="020C0503030203020204" pitchFamily="34" charset="0"/>
                <a:sym typeface="Huawei Sans" panose="020C0503030203020204" pitchFamily="34" charset="0"/>
              </a:rPr>
              <a:t> 32</a:t>
            </a:r>
          </a:p>
        </p:txBody>
      </p:sp>
      <p:sp>
        <p:nvSpPr>
          <p:cNvPr id="12" name="文本框 11"/>
          <p:cNvSpPr txBox="1"/>
          <p:nvPr/>
        </p:nvSpPr>
        <p:spPr>
          <a:xfrm>
            <a:off x="1193740" y="5444291"/>
            <a:ext cx="9524083" cy="588069"/>
          </a:xfrm>
          <a:prstGeom prst="rect">
            <a:avLst/>
          </a:prstGeom>
          <a:solidFill>
            <a:srgbClr val="BEE9EE"/>
          </a:solidFill>
        </p:spPr>
        <p:txBody>
          <a:bodyPr wrap="square" rtlCol="0">
            <a:noAutofit/>
          </a:bodyPr>
          <a:lstStyle/>
          <a:p>
            <a:pPr fontAlgn="ctr"/>
            <a:r>
              <a:rPr lang="en-US" sz="1600" dirty="0">
                <a:latin typeface="Huawei Sans" panose="020C0503030203020204" pitchFamily="34" charset="0"/>
              </a:rPr>
              <a:t>Statically configuring End and </a:t>
            </a:r>
            <a:r>
              <a:rPr lang="en-US" sz="1600" dirty="0" err="1">
                <a:latin typeface="Huawei Sans" panose="020C0503030203020204" pitchFamily="34" charset="0"/>
              </a:rPr>
              <a:t>End.X</a:t>
            </a:r>
            <a:r>
              <a:rPr lang="en-US" sz="1600" dirty="0">
                <a:latin typeface="Huawei Sans" panose="020C0503030203020204" pitchFamily="34" charset="0"/>
              </a:rPr>
              <a:t> SIDs is recommended. </a:t>
            </a:r>
            <a:endParaRPr lang="en-US" sz="1600" dirty="0" smtClean="0">
              <a:latin typeface="Huawei Sans" panose="020C0503030203020204" pitchFamily="34" charset="0"/>
            </a:endParaRPr>
          </a:p>
          <a:p>
            <a:pPr fontAlgn="ctr"/>
            <a:r>
              <a:rPr lang="en-US" sz="1600" dirty="0" smtClean="0">
                <a:latin typeface="Huawei Sans" panose="020C0503030203020204" pitchFamily="34" charset="0"/>
              </a:rPr>
              <a:t>Dynamically </a:t>
            </a:r>
            <a:r>
              <a:rPr lang="en-US" sz="1600" dirty="0">
                <a:latin typeface="Huawei Sans" panose="020C0503030203020204" pitchFamily="34" charset="0"/>
              </a:rPr>
              <a:t>allocated SIDs will change after a device restart, adversely affecting maintenance.</a:t>
            </a:r>
          </a:p>
        </p:txBody>
      </p:sp>
    </p:spTree>
    <p:extLst>
      <p:ext uri="{BB962C8B-B14F-4D97-AF65-F5344CB8AC3E}">
        <p14:creationId xmlns:p14="http://schemas.microsoft.com/office/powerpoint/2010/main" val="2722547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DF13D0-2AAA-4685-9B46-DE3E484AEA6D}"/>
              </a:ext>
            </a:extLst>
          </p:cNvPr>
          <p:cNvSpPr>
            <a:spLocks noGrp="1"/>
          </p:cNvSpPr>
          <p:nvPr>
            <p:ph type="title"/>
          </p:nvPr>
        </p:nvSpPr>
        <p:spPr/>
        <p:txBody>
          <a:bodyPr/>
          <a:lstStyle/>
          <a:p>
            <a:r>
              <a:rPr lang="en-US" smtClean="0"/>
              <a:t>SRv6 Nodes</a:t>
            </a:r>
            <a:endParaRPr lang="en-US" dirty="0"/>
          </a:p>
        </p:txBody>
      </p:sp>
      <p:sp>
        <p:nvSpPr>
          <p:cNvPr id="6" name="文本占位符 5">
            <a:extLst>
              <a:ext uri="{FF2B5EF4-FFF2-40B4-BE49-F238E27FC236}">
                <a16:creationId xmlns:a16="http://schemas.microsoft.com/office/drawing/2014/main" xmlns="" id="{FD4D4864-22ED-4144-B45B-15AFFC877A40}"/>
              </a:ext>
            </a:extLst>
          </p:cNvPr>
          <p:cNvSpPr>
            <a:spLocks noGrp="1"/>
          </p:cNvSpPr>
          <p:nvPr>
            <p:ph type="body" sz="quarter" idx="10"/>
          </p:nvPr>
        </p:nvSpPr>
        <p:spPr/>
        <p:txBody>
          <a:bodyPr/>
          <a:lstStyle/>
          <a:p>
            <a:r>
              <a:rPr lang="en-US" sz="2000" smtClean="0">
                <a:sym typeface="Huawei Sans" panose="020C0503030203020204" pitchFamily="34" charset="0"/>
              </a:rPr>
              <a:t>RFC 8754 defines three types of SRv6 nodes:</a:t>
            </a:r>
          </a:p>
          <a:p>
            <a:pPr lvl="1"/>
            <a:r>
              <a:rPr lang="en-US" sz="1800" smtClean="0">
                <a:sym typeface="Huawei Sans" panose="020C0503030203020204" pitchFamily="34" charset="0"/>
              </a:rPr>
              <a:t>SRv6 source node: a source node that encapsulates packets with SRv6 headers.</a:t>
            </a:r>
          </a:p>
          <a:p>
            <a:pPr lvl="1"/>
            <a:r>
              <a:rPr lang="en-US" sz="1800" smtClean="0">
                <a:sym typeface="Huawei Sans" panose="020C0503030203020204" pitchFamily="34" charset="0"/>
              </a:rPr>
              <a:t>Transit node: an IPv6 node that forwards SRv6 packets but does not perform SRv6 processing.</a:t>
            </a:r>
          </a:p>
          <a:p>
            <a:pPr lvl="1"/>
            <a:r>
              <a:rPr lang="en-US" sz="1800" smtClean="0">
                <a:sym typeface="Huawei Sans" panose="020C0503030203020204" pitchFamily="34" charset="0"/>
              </a:rPr>
              <a:t>SRv6 segment endpoint node (endpoint node for short): destination node of SRv6 packets.</a:t>
            </a:r>
          </a:p>
          <a:p>
            <a:endParaRPr lang="en-US" altLang="zh-CN" sz="2000" dirty="0">
              <a:sym typeface="Huawei Sans" panose="020C0503030203020204" pitchFamily="34" charset="0"/>
            </a:endParaRPr>
          </a:p>
        </p:txBody>
      </p:sp>
      <p:cxnSp>
        <p:nvCxnSpPr>
          <p:cNvPr id="9" name="直接连接符 8">
            <a:extLst>
              <a:ext uri="{FF2B5EF4-FFF2-40B4-BE49-F238E27FC236}">
                <a16:creationId xmlns:a16="http://schemas.microsoft.com/office/drawing/2014/main" xmlns="" id="{9084A004-E23A-48B3-BE5F-C2B1832F8E8B}"/>
              </a:ext>
            </a:extLst>
          </p:cNvPr>
          <p:cNvCxnSpPr>
            <a:cxnSpLocks/>
            <a:stCxn id="55" idx="1"/>
          </p:cNvCxnSpPr>
          <p:nvPr/>
        </p:nvCxnSpPr>
        <p:spPr>
          <a:xfrm flipH="1" flipV="1">
            <a:off x="1107051" y="4187344"/>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5B7094A1-F0CB-4E80-A071-A22F30440711}"/>
              </a:ext>
            </a:extLst>
          </p:cNvPr>
          <p:cNvSpPr/>
          <p:nvPr/>
        </p:nvSpPr>
        <p:spPr>
          <a:xfrm>
            <a:off x="2542411" y="441532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1" name="圆角矩形 59">
            <a:extLst>
              <a:ext uri="{FF2B5EF4-FFF2-40B4-BE49-F238E27FC236}">
                <a16:creationId xmlns:a16="http://schemas.microsoft.com/office/drawing/2014/main" xmlns="" id="{32FF2952-680A-40A1-815D-A344AFBEF140}"/>
              </a:ext>
            </a:extLst>
          </p:cNvPr>
          <p:cNvSpPr/>
          <p:nvPr/>
        </p:nvSpPr>
        <p:spPr>
          <a:xfrm>
            <a:off x="2342480" y="3718744"/>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pic>
        <p:nvPicPr>
          <p:cNvPr id="50" name="图片 49">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80581" y="3976442"/>
            <a:ext cx="540000" cy="442800"/>
          </a:xfrm>
          <a:prstGeom prst="rect">
            <a:avLst/>
          </a:prstGeom>
        </p:spPr>
      </p:pic>
      <p:sp>
        <p:nvSpPr>
          <p:cNvPr id="64" name="文本框 63">
            <a:extLst>
              <a:ext uri="{FF2B5EF4-FFF2-40B4-BE49-F238E27FC236}">
                <a16:creationId xmlns:a16="http://schemas.microsoft.com/office/drawing/2014/main" xmlns="" id="{87F183B6-999A-4F41-AE2B-150F579101BC}"/>
              </a:ext>
            </a:extLst>
          </p:cNvPr>
          <p:cNvSpPr txBox="1"/>
          <p:nvPr/>
        </p:nvSpPr>
        <p:spPr>
          <a:xfrm>
            <a:off x="2195486" y="3272909"/>
            <a:ext cx="128112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49" name="图片 48">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5453" y="3976442"/>
            <a:ext cx="540000" cy="442800"/>
          </a:xfrm>
          <a:prstGeom prst="rect">
            <a:avLst/>
          </a:prstGeom>
        </p:spPr>
      </p:pic>
      <p:sp>
        <p:nvSpPr>
          <p:cNvPr id="53" name="矩形 52">
            <a:extLst>
              <a:ext uri="{FF2B5EF4-FFF2-40B4-BE49-F238E27FC236}">
                <a16:creationId xmlns:a16="http://schemas.microsoft.com/office/drawing/2014/main" xmlns="" id="{5B7094A1-F0CB-4E80-A071-A22F30440711}"/>
              </a:ext>
            </a:extLst>
          </p:cNvPr>
          <p:cNvSpPr/>
          <p:nvPr/>
        </p:nvSpPr>
        <p:spPr>
          <a:xfrm>
            <a:off x="619877" y="4415326"/>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1" name="矩形 10">
            <a:extLst>
              <a:ext uri="{FF2B5EF4-FFF2-40B4-BE49-F238E27FC236}">
                <a16:creationId xmlns:a16="http://schemas.microsoft.com/office/drawing/2014/main" xmlns="" id="{036A5D5C-124F-4630-BE6D-A485DFA6D625}"/>
              </a:ext>
            </a:extLst>
          </p:cNvPr>
          <p:cNvSpPr/>
          <p:nvPr/>
        </p:nvSpPr>
        <p:spPr>
          <a:xfrm>
            <a:off x="4704506" y="441532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51" name="图片 50">
            <a:extLst>
              <a:ext uri="{FF2B5EF4-FFF2-40B4-BE49-F238E27FC236}">
                <a16:creationId xmlns:a16="http://schemas.microsoft.com/office/drawing/2014/main" xmlns="" id="{80B6A834-8A57-4AC8-94EB-32C680D8C8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3265" y="3976442"/>
            <a:ext cx="540000" cy="442800"/>
          </a:xfrm>
          <a:prstGeom prst="rect">
            <a:avLst/>
          </a:prstGeom>
        </p:spPr>
      </p:pic>
      <p:sp>
        <p:nvSpPr>
          <p:cNvPr id="65" name="文本框 64">
            <a:extLst>
              <a:ext uri="{FF2B5EF4-FFF2-40B4-BE49-F238E27FC236}">
                <a16:creationId xmlns:a16="http://schemas.microsoft.com/office/drawing/2014/main" xmlns="" id="{96AA0F7F-022F-4BC3-BC87-46BB2E0946BC}"/>
              </a:ext>
            </a:extLst>
          </p:cNvPr>
          <p:cNvSpPr txBox="1"/>
          <p:nvPr/>
        </p:nvSpPr>
        <p:spPr>
          <a:xfrm>
            <a:off x="4299303" y="3272909"/>
            <a:ext cx="130516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67" name="圆角矩形 59">
            <a:extLst>
              <a:ext uri="{FF2B5EF4-FFF2-40B4-BE49-F238E27FC236}">
                <a16:creationId xmlns:a16="http://schemas.microsoft.com/office/drawing/2014/main" xmlns="" id="{9D379F04-B570-4E3D-87F7-FEDE24E104D3}"/>
              </a:ext>
            </a:extLst>
          </p:cNvPr>
          <p:cNvSpPr/>
          <p:nvPr/>
        </p:nvSpPr>
        <p:spPr>
          <a:xfrm>
            <a:off x="4482307" y="3718744"/>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12" name="矩形 11">
            <a:extLst>
              <a:ext uri="{FF2B5EF4-FFF2-40B4-BE49-F238E27FC236}">
                <a16:creationId xmlns:a16="http://schemas.microsoft.com/office/drawing/2014/main" xmlns="" id="{0E9934F3-B323-49FB-8C63-88A12745E03D}"/>
              </a:ext>
            </a:extLst>
          </p:cNvPr>
          <p:cNvSpPr/>
          <p:nvPr/>
        </p:nvSpPr>
        <p:spPr>
          <a:xfrm>
            <a:off x="6874485" y="441532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52" name="图片 51">
            <a:extLst>
              <a:ext uri="{FF2B5EF4-FFF2-40B4-BE49-F238E27FC236}">
                <a16:creationId xmlns:a16="http://schemas.microsoft.com/office/drawing/2014/main" xmlns="" id="{B2292DEE-8031-459B-A96C-D5EEAAEF2A4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16747" y="3976442"/>
            <a:ext cx="540000" cy="442800"/>
          </a:xfrm>
          <a:prstGeom prst="rect">
            <a:avLst/>
          </a:prstGeom>
        </p:spPr>
      </p:pic>
      <p:sp>
        <p:nvSpPr>
          <p:cNvPr id="66" name="文本框 65">
            <a:extLst>
              <a:ext uri="{FF2B5EF4-FFF2-40B4-BE49-F238E27FC236}">
                <a16:creationId xmlns:a16="http://schemas.microsoft.com/office/drawing/2014/main" xmlns="" id="{F1CEA5FA-F8D2-4313-9970-3CE643C3F578}"/>
              </a:ext>
            </a:extLst>
          </p:cNvPr>
          <p:cNvSpPr txBox="1"/>
          <p:nvPr/>
        </p:nvSpPr>
        <p:spPr>
          <a:xfrm>
            <a:off x="6350965" y="3272909"/>
            <a:ext cx="147829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68" name="圆角矩形 59">
            <a:extLst>
              <a:ext uri="{FF2B5EF4-FFF2-40B4-BE49-F238E27FC236}">
                <a16:creationId xmlns:a16="http://schemas.microsoft.com/office/drawing/2014/main" xmlns="" id="{F58179F7-48B3-4BD3-9CF7-D3B78E0E38EA}"/>
              </a:ext>
            </a:extLst>
          </p:cNvPr>
          <p:cNvSpPr/>
          <p:nvPr/>
        </p:nvSpPr>
        <p:spPr>
          <a:xfrm>
            <a:off x="6660475" y="3718744"/>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57" name="圆角矩形 59">
            <a:extLst>
              <a:ext uri="{FF2B5EF4-FFF2-40B4-BE49-F238E27FC236}">
                <a16:creationId xmlns:a16="http://schemas.microsoft.com/office/drawing/2014/main" xmlns="" id="{F58179F7-48B3-4BD3-9CF7-D3B78E0E38EA}"/>
              </a:ext>
            </a:extLst>
          </p:cNvPr>
          <p:cNvSpPr/>
          <p:nvPr/>
        </p:nvSpPr>
        <p:spPr>
          <a:xfrm>
            <a:off x="8961463" y="3718744"/>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37" name="矩形 36">
            <a:extLst>
              <a:ext uri="{FF2B5EF4-FFF2-40B4-BE49-F238E27FC236}">
                <a16:creationId xmlns:a16="http://schemas.microsoft.com/office/drawing/2014/main" xmlns="" id="{A1F5BF42-C5FE-4EB3-ABCF-A9C18D257DA8}"/>
              </a:ext>
            </a:extLst>
          </p:cNvPr>
          <p:cNvSpPr/>
          <p:nvPr/>
        </p:nvSpPr>
        <p:spPr>
          <a:xfrm>
            <a:off x="9179481" y="441532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38" name="图片 37">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7735" y="3976442"/>
            <a:ext cx="540000" cy="442800"/>
          </a:xfrm>
          <a:prstGeom prst="rect">
            <a:avLst/>
          </a:prstGeom>
        </p:spPr>
      </p:pic>
      <p:pic>
        <p:nvPicPr>
          <p:cNvPr id="55" name="图片 54">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28821" y="3976442"/>
            <a:ext cx="540000" cy="442800"/>
          </a:xfrm>
          <a:prstGeom prst="rect">
            <a:avLst/>
          </a:prstGeom>
        </p:spPr>
      </p:pic>
      <p:sp>
        <p:nvSpPr>
          <p:cNvPr id="56" name="矩形 55">
            <a:extLst>
              <a:ext uri="{FF2B5EF4-FFF2-40B4-BE49-F238E27FC236}">
                <a16:creationId xmlns:a16="http://schemas.microsoft.com/office/drawing/2014/main" xmlns="" id="{A1F5BF42-C5FE-4EB3-ABCF-A9C18D257DA8}"/>
              </a:ext>
            </a:extLst>
          </p:cNvPr>
          <p:cNvSpPr/>
          <p:nvPr/>
        </p:nvSpPr>
        <p:spPr>
          <a:xfrm>
            <a:off x="11047790" y="4415326"/>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8" name="矩形 57"/>
          <p:cNvSpPr/>
          <p:nvPr/>
        </p:nvSpPr>
        <p:spPr>
          <a:xfrm>
            <a:off x="9701045" y="4235326"/>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59" name="文本框 58">
            <a:extLst>
              <a:ext uri="{FF2B5EF4-FFF2-40B4-BE49-F238E27FC236}">
                <a16:creationId xmlns:a16="http://schemas.microsoft.com/office/drawing/2014/main" xmlns="" id="{F1CEA5FA-F8D2-4313-9970-3CE643C3F578}"/>
              </a:ext>
            </a:extLst>
          </p:cNvPr>
          <p:cNvSpPr txBox="1"/>
          <p:nvPr/>
        </p:nvSpPr>
        <p:spPr>
          <a:xfrm>
            <a:off x="8681375" y="3272909"/>
            <a:ext cx="147829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Tree>
    <p:extLst>
      <p:ext uri="{BB962C8B-B14F-4D97-AF65-F5344CB8AC3E}">
        <p14:creationId xmlns:p14="http://schemas.microsoft.com/office/powerpoint/2010/main" val="42111859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DF13D0-2AAA-4685-9B46-DE3E484AEA6D}"/>
              </a:ext>
            </a:extLst>
          </p:cNvPr>
          <p:cNvSpPr>
            <a:spLocks noGrp="1"/>
          </p:cNvSpPr>
          <p:nvPr>
            <p:ph type="title"/>
          </p:nvPr>
        </p:nvSpPr>
        <p:spPr/>
        <p:txBody>
          <a:bodyPr/>
          <a:lstStyle/>
          <a:p>
            <a:r>
              <a:rPr lang="en-US" smtClean="0"/>
              <a:t>SRv6 Source Node</a:t>
            </a:r>
            <a:endParaRPr lang="en-US" dirty="0"/>
          </a:p>
        </p:txBody>
      </p:sp>
      <p:sp>
        <p:nvSpPr>
          <p:cNvPr id="6" name="文本占位符 5">
            <a:extLst>
              <a:ext uri="{FF2B5EF4-FFF2-40B4-BE49-F238E27FC236}">
                <a16:creationId xmlns:a16="http://schemas.microsoft.com/office/drawing/2014/main" xmlns="" id="{FD4D4864-22ED-4144-B45B-15AFFC877A40}"/>
              </a:ext>
            </a:extLst>
          </p:cNvPr>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An SRv6 source node steers a packet using an SRv6 segment list. If the SRv6 segment list contains only one SID, and no Type Length Value (TLV) or other information needs to be added to the packet, the DA field of the packet is set to this SID.</a:t>
            </a:r>
          </a:p>
          <a:p>
            <a:pPr>
              <a:lnSpc>
                <a:spcPct val="120000"/>
              </a:lnSpc>
            </a:pPr>
            <a:r>
              <a:rPr lang="en-US" sz="1400" dirty="0" smtClean="0">
                <a:sym typeface="Huawei Sans" panose="020C0503030203020204" pitchFamily="34" charset="0"/>
              </a:rPr>
              <a:t>An SRv6 source node can be either an SRv6-capable host where IPv6 packets originate or an edge device in an SRv6 domain.</a:t>
            </a:r>
          </a:p>
          <a:p>
            <a:pPr>
              <a:lnSpc>
                <a:spcPct val="120000"/>
              </a:lnSpc>
            </a:pPr>
            <a:r>
              <a:rPr lang="en-US" sz="1400" dirty="0" smtClean="0">
                <a:sym typeface="Huawei Sans" panose="020C0503030203020204" pitchFamily="34" charset="0"/>
              </a:rPr>
              <a:t>The following figure shows an L3VPNv4 over SRv6 Policy scenario where IPv4 traffic is transmitted over SRv6. The SRv6 Policy's explicit path specifies that the traffic must pass through R3 and R4. The source node R1 is responsible for steering the IPv4 traffic into the corresponding tunnel and encapsulating an SRH.</a:t>
            </a:r>
            <a:endParaRPr lang="en-US" sz="1400" dirty="0">
              <a:sym typeface="Huawei Sans" panose="020C0503030203020204" pitchFamily="34" charset="0"/>
            </a:endParaRPr>
          </a:p>
        </p:txBody>
      </p:sp>
      <p:graphicFrame>
        <p:nvGraphicFramePr>
          <p:cNvPr id="5" name="表格 4"/>
          <p:cNvGraphicFramePr>
            <a:graphicFrameLocks noGrp="1"/>
          </p:cNvGraphicFramePr>
          <p:nvPr>
            <p:extLst/>
          </p:nvPr>
        </p:nvGraphicFramePr>
        <p:xfrm>
          <a:off x="1584093" y="4350245"/>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xmlns="" val="20000"/>
                    </a:ext>
                  </a:extLst>
                </a:gridCol>
                <a:gridCol w="766916">
                  <a:extLst>
                    <a:ext uri="{9D8B030D-6E8A-4147-A177-3AD203B41FA5}">
                      <a16:colId xmlns:a16="http://schemas.microsoft.com/office/drawing/2014/main" xmlns="" val="20001"/>
                    </a:ext>
                  </a:extLst>
                </a:gridCol>
                <a:gridCol w="813769">
                  <a:extLst>
                    <a:ext uri="{9D8B030D-6E8A-4147-A177-3AD203B41FA5}">
                      <a16:colId xmlns:a16="http://schemas.microsoft.com/office/drawing/2014/main" xmlns=""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228600">
                <a:tc gridSpan="3">
                  <a:txBody>
                    <a:bodyPr/>
                    <a:lstStyle/>
                    <a:p>
                      <a:pPr algn="ctr" fontAlgn="ctr"/>
                      <a:r>
                        <a:rPr lang="en-US" sz="1200" b="1" dirty="0">
                          <a:solidFill>
                            <a:schemeClr val="bg1"/>
                          </a:solidFill>
                          <a:latin typeface="Huawei Sans" panose="020C0503030203020204" pitchFamily="34" charset="0"/>
                        </a:rPr>
                        <a:t>SRH (SL =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hMerge="1">
                  <a:txBody>
                    <a:bodyPr/>
                    <a:lstStyle/>
                    <a:p>
                      <a:pPr algn="l" rtl="0"/>
                      <a:endParaRPr lang="zh-CN" altLang="en-US" sz="1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ltLang="en-US"/>
                    </a:p>
                  </a:txBody>
                  <a:tcPr/>
                </a:tc>
                <a:extLst>
                  <a:ext uri="{0D108BD9-81ED-4DB2-BD59-A6C34878D82A}">
                    <a16:rowId xmlns:a16="http://schemas.microsoft.com/office/drawing/2014/main" xmlns="" val="10001"/>
                  </a:ext>
                </a:extLst>
              </a:tr>
              <a:tr h="2286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fontAlgn="ctr"/>
                      <a:r>
                        <a:rPr lang="en-US" sz="1200" b="0" dirty="0">
                          <a:solidFill>
                            <a:schemeClr val="bg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33941"/>
                    </a:solidFill>
                  </a:tcPr>
                </a:tc>
                <a:tc>
                  <a:txBody>
                    <a:bodyPr/>
                    <a:lstStyle/>
                    <a:p>
                      <a:pPr algn="ctr" fontAlgn="ctr"/>
                      <a:r>
                        <a:rPr lang="en-US" sz="1200" b="1" dirty="0">
                          <a:solidFill>
                            <a:schemeClr val="bg1"/>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10002"/>
                  </a:ext>
                </a:extLst>
              </a:tr>
              <a:tr h="253864">
                <a:tc gridSpan="3">
                  <a:txBody>
                    <a:bodyPr/>
                    <a:lstStyle/>
                    <a:p>
                      <a:pPr algn="ctr" fontAlgn="ctr"/>
                      <a:r>
                        <a:rPr lang="en-US" sz="1200" dirty="0">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bl>
          </a:graphicData>
        </a:graphic>
      </p:graphicFrame>
      <p:sp>
        <p:nvSpPr>
          <p:cNvPr id="8" name="右箭头 7"/>
          <p:cNvSpPr/>
          <p:nvPr/>
        </p:nvSpPr>
        <p:spPr>
          <a:xfrm>
            <a:off x="1584093" y="5588540"/>
            <a:ext cx="2562810" cy="429000"/>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SRv6 Policy</a:t>
            </a:r>
          </a:p>
        </p:txBody>
      </p:sp>
      <p:cxnSp>
        <p:nvCxnSpPr>
          <p:cNvPr id="170" name="直接连接符 169">
            <a:extLst>
              <a:ext uri="{FF2B5EF4-FFF2-40B4-BE49-F238E27FC236}">
                <a16:creationId xmlns:a16="http://schemas.microsoft.com/office/drawing/2014/main" xmlns="" id="{9084A004-E23A-48B3-BE5F-C2B1832F8E8B}"/>
              </a:ext>
            </a:extLst>
          </p:cNvPr>
          <p:cNvCxnSpPr>
            <a:cxnSpLocks/>
            <a:stCxn id="188" idx="1"/>
          </p:cNvCxnSpPr>
          <p:nvPr/>
        </p:nvCxnSpPr>
        <p:spPr>
          <a:xfrm flipH="1" flipV="1">
            <a:off x="1107051" y="3796819"/>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矩形 170">
            <a:extLst>
              <a:ext uri="{FF2B5EF4-FFF2-40B4-BE49-F238E27FC236}">
                <a16:creationId xmlns:a16="http://schemas.microsoft.com/office/drawing/2014/main" xmlns="" id="{5B7094A1-F0CB-4E80-A071-A22F30440711}"/>
              </a:ext>
            </a:extLst>
          </p:cNvPr>
          <p:cNvSpPr/>
          <p:nvPr/>
        </p:nvSpPr>
        <p:spPr>
          <a:xfrm>
            <a:off x="2542411" y="402480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72" name="圆角矩形 59">
            <a:extLst>
              <a:ext uri="{FF2B5EF4-FFF2-40B4-BE49-F238E27FC236}">
                <a16:creationId xmlns:a16="http://schemas.microsoft.com/office/drawing/2014/main" xmlns="" id="{32FF2952-680A-40A1-815D-A344AFBEF140}"/>
              </a:ext>
            </a:extLst>
          </p:cNvPr>
          <p:cNvSpPr/>
          <p:nvPr/>
        </p:nvSpPr>
        <p:spPr>
          <a:xfrm>
            <a:off x="2342480" y="332821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pic>
        <p:nvPicPr>
          <p:cNvPr id="173" name="图片 172">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80581" y="3585917"/>
            <a:ext cx="540000" cy="442800"/>
          </a:xfrm>
          <a:prstGeom prst="rect">
            <a:avLst/>
          </a:prstGeom>
        </p:spPr>
      </p:pic>
      <p:sp>
        <p:nvSpPr>
          <p:cNvPr id="174" name="文本框 173">
            <a:extLst>
              <a:ext uri="{FF2B5EF4-FFF2-40B4-BE49-F238E27FC236}">
                <a16:creationId xmlns:a16="http://schemas.microsoft.com/office/drawing/2014/main" xmlns="" id="{87F183B6-999A-4F41-AE2B-150F579101BC}"/>
              </a:ext>
            </a:extLst>
          </p:cNvPr>
          <p:cNvSpPr txBox="1"/>
          <p:nvPr/>
        </p:nvSpPr>
        <p:spPr>
          <a:xfrm>
            <a:off x="2119286" y="2882384"/>
            <a:ext cx="128112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175" name="图片 174">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5453" y="3585917"/>
            <a:ext cx="540000" cy="442800"/>
          </a:xfrm>
          <a:prstGeom prst="rect">
            <a:avLst/>
          </a:prstGeom>
        </p:spPr>
      </p:pic>
      <p:sp>
        <p:nvSpPr>
          <p:cNvPr id="176" name="矩形 175">
            <a:extLst>
              <a:ext uri="{FF2B5EF4-FFF2-40B4-BE49-F238E27FC236}">
                <a16:creationId xmlns:a16="http://schemas.microsoft.com/office/drawing/2014/main" xmlns="" id="{5B7094A1-F0CB-4E80-A071-A22F30440711}"/>
              </a:ext>
            </a:extLst>
          </p:cNvPr>
          <p:cNvSpPr/>
          <p:nvPr/>
        </p:nvSpPr>
        <p:spPr>
          <a:xfrm>
            <a:off x="619877" y="4024801"/>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77" name="矩形 176">
            <a:extLst>
              <a:ext uri="{FF2B5EF4-FFF2-40B4-BE49-F238E27FC236}">
                <a16:creationId xmlns:a16="http://schemas.microsoft.com/office/drawing/2014/main" xmlns="" id="{036A5D5C-124F-4630-BE6D-A485DFA6D625}"/>
              </a:ext>
            </a:extLst>
          </p:cNvPr>
          <p:cNvSpPr/>
          <p:nvPr/>
        </p:nvSpPr>
        <p:spPr>
          <a:xfrm>
            <a:off x="4704506" y="402480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178" name="图片 177">
            <a:extLst>
              <a:ext uri="{FF2B5EF4-FFF2-40B4-BE49-F238E27FC236}">
                <a16:creationId xmlns:a16="http://schemas.microsoft.com/office/drawing/2014/main" xmlns="" id="{80B6A834-8A57-4AC8-94EB-32C680D8C8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3265" y="3585917"/>
            <a:ext cx="540000" cy="442800"/>
          </a:xfrm>
          <a:prstGeom prst="rect">
            <a:avLst/>
          </a:prstGeom>
        </p:spPr>
      </p:pic>
      <p:sp>
        <p:nvSpPr>
          <p:cNvPr id="179" name="文本框 178">
            <a:extLst>
              <a:ext uri="{FF2B5EF4-FFF2-40B4-BE49-F238E27FC236}">
                <a16:creationId xmlns:a16="http://schemas.microsoft.com/office/drawing/2014/main" xmlns="" id="{96AA0F7F-022F-4BC3-BC87-46BB2E0946BC}"/>
              </a:ext>
            </a:extLst>
          </p:cNvPr>
          <p:cNvSpPr txBox="1"/>
          <p:nvPr/>
        </p:nvSpPr>
        <p:spPr>
          <a:xfrm>
            <a:off x="4299303" y="2882384"/>
            <a:ext cx="1239442"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180" name="圆角矩形 59">
            <a:extLst>
              <a:ext uri="{FF2B5EF4-FFF2-40B4-BE49-F238E27FC236}">
                <a16:creationId xmlns:a16="http://schemas.microsoft.com/office/drawing/2014/main" xmlns="" id="{9D379F04-B570-4E3D-87F7-FEDE24E104D3}"/>
              </a:ext>
            </a:extLst>
          </p:cNvPr>
          <p:cNvSpPr/>
          <p:nvPr/>
        </p:nvSpPr>
        <p:spPr>
          <a:xfrm>
            <a:off x="4482307" y="332821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181" name="矩形 180">
            <a:extLst>
              <a:ext uri="{FF2B5EF4-FFF2-40B4-BE49-F238E27FC236}">
                <a16:creationId xmlns:a16="http://schemas.microsoft.com/office/drawing/2014/main" xmlns="" id="{0E9934F3-B323-49FB-8C63-88A12745E03D}"/>
              </a:ext>
            </a:extLst>
          </p:cNvPr>
          <p:cNvSpPr/>
          <p:nvPr/>
        </p:nvSpPr>
        <p:spPr>
          <a:xfrm>
            <a:off x="6874485" y="402480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82" name="图片 181">
            <a:extLst>
              <a:ext uri="{FF2B5EF4-FFF2-40B4-BE49-F238E27FC236}">
                <a16:creationId xmlns:a16="http://schemas.microsoft.com/office/drawing/2014/main" xmlns="" id="{B2292DEE-8031-459B-A96C-D5EEAAEF2A4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16747" y="3585917"/>
            <a:ext cx="540000" cy="442800"/>
          </a:xfrm>
          <a:prstGeom prst="rect">
            <a:avLst/>
          </a:prstGeom>
        </p:spPr>
      </p:pic>
      <p:sp>
        <p:nvSpPr>
          <p:cNvPr id="183" name="文本框 182">
            <a:extLst>
              <a:ext uri="{FF2B5EF4-FFF2-40B4-BE49-F238E27FC236}">
                <a16:creationId xmlns:a16="http://schemas.microsoft.com/office/drawing/2014/main" xmlns="" id="{F1CEA5FA-F8D2-4313-9970-3CE643C3F578}"/>
              </a:ext>
            </a:extLst>
          </p:cNvPr>
          <p:cNvSpPr txBox="1"/>
          <p:nvPr/>
        </p:nvSpPr>
        <p:spPr>
          <a:xfrm>
            <a:off x="6363665" y="2882384"/>
            <a:ext cx="1407758"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sp>
        <p:nvSpPr>
          <p:cNvPr id="184" name="圆角矩形 59">
            <a:extLst>
              <a:ext uri="{FF2B5EF4-FFF2-40B4-BE49-F238E27FC236}">
                <a16:creationId xmlns:a16="http://schemas.microsoft.com/office/drawing/2014/main" xmlns="" id="{F58179F7-48B3-4BD3-9CF7-D3B78E0E38EA}"/>
              </a:ext>
            </a:extLst>
          </p:cNvPr>
          <p:cNvSpPr/>
          <p:nvPr/>
        </p:nvSpPr>
        <p:spPr>
          <a:xfrm>
            <a:off x="6660475" y="332821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185" name="圆角矩形 59">
            <a:extLst>
              <a:ext uri="{FF2B5EF4-FFF2-40B4-BE49-F238E27FC236}">
                <a16:creationId xmlns:a16="http://schemas.microsoft.com/office/drawing/2014/main" xmlns="" id="{F58179F7-48B3-4BD3-9CF7-D3B78E0E38EA}"/>
              </a:ext>
            </a:extLst>
          </p:cNvPr>
          <p:cNvSpPr/>
          <p:nvPr/>
        </p:nvSpPr>
        <p:spPr>
          <a:xfrm>
            <a:off x="8961463" y="332821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186" name="矩形 185">
            <a:extLst>
              <a:ext uri="{FF2B5EF4-FFF2-40B4-BE49-F238E27FC236}">
                <a16:creationId xmlns:a16="http://schemas.microsoft.com/office/drawing/2014/main" xmlns="" id="{A1F5BF42-C5FE-4EB3-ABCF-A9C18D257DA8}"/>
              </a:ext>
            </a:extLst>
          </p:cNvPr>
          <p:cNvSpPr/>
          <p:nvPr/>
        </p:nvSpPr>
        <p:spPr>
          <a:xfrm>
            <a:off x="9179481" y="4024801"/>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87" name="图片 186">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7735" y="3585917"/>
            <a:ext cx="540000" cy="442800"/>
          </a:xfrm>
          <a:prstGeom prst="rect">
            <a:avLst/>
          </a:prstGeom>
        </p:spPr>
      </p:pic>
      <p:pic>
        <p:nvPicPr>
          <p:cNvPr id="188" name="图片 187">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28821" y="3585917"/>
            <a:ext cx="540000" cy="442800"/>
          </a:xfrm>
          <a:prstGeom prst="rect">
            <a:avLst/>
          </a:prstGeom>
        </p:spPr>
      </p:pic>
      <p:sp>
        <p:nvSpPr>
          <p:cNvPr id="189" name="矩形 188">
            <a:extLst>
              <a:ext uri="{FF2B5EF4-FFF2-40B4-BE49-F238E27FC236}">
                <a16:creationId xmlns:a16="http://schemas.microsoft.com/office/drawing/2014/main" xmlns="" id="{A1F5BF42-C5FE-4EB3-ABCF-A9C18D257DA8}"/>
              </a:ext>
            </a:extLst>
          </p:cNvPr>
          <p:cNvSpPr/>
          <p:nvPr/>
        </p:nvSpPr>
        <p:spPr>
          <a:xfrm>
            <a:off x="11047790" y="4024801"/>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90" name="矩形 189"/>
          <p:cNvSpPr/>
          <p:nvPr/>
        </p:nvSpPr>
        <p:spPr>
          <a:xfrm>
            <a:off x="9701045" y="3844801"/>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191" name="文本框 190">
            <a:extLst>
              <a:ext uri="{FF2B5EF4-FFF2-40B4-BE49-F238E27FC236}">
                <a16:creationId xmlns:a16="http://schemas.microsoft.com/office/drawing/2014/main" xmlns="" id="{F1CEA5FA-F8D2-4313-9970-3CE643C3F578}"/>
              </a:ext>
            </a:extLst>
          </p:cNvPr>
          <p:cNvSpPr txBox="1"/>
          <p:nvPr/>
        </p:nvSpPr>
        <p:spPr>
          <a:xfrm>
            <a:off x="8655975" y="2882384"/>
            <a:ext cx="1407758"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spTree>
    <p:extLst>
      <p:ext uri="{BB962C8B-B14F-4D97-AF65-F5344CB8AC3E}">
        <p14:creationId xmlns:p14="http://schemas.microsoft.com/office/powerpoint/2010/main" val="11576083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DF13D0-2AAA-4685-9B46-DE3E484AEA6D}"/>
              </a:ext>
            </a:extLst>
          </p:cNvPr>
          <p:cNvSpPr>
            <a:spLocks noGrp="1"/>
          </p:cNvSpPr>
          <p:nvPr>
            <p:ph type="title"/>
          </p:nvPr>
        </p:nvSpPr>
        <p:spPr/>
        <p:txBody>
          <a:bodyPr/>
          <a:lstStyle/>
          <a:p>
            <a:r>
              <a:rPr lang="en-US" smtClean="0"/>
              <a:t>Transit Node</a:t>
            </a:r>
            <a:endParaRPr lang="en-US" dirty="0"/>
          </a:p>
        </p:txBody>
      </p:sp>
      <p:sp>
        <p:nvSpPr>
          <p:cNvPr id="4" name="文本占位符 3">
            <a:extLst>
              <a:ext uri="{FF2B5EF4-FFF2-40B4-BE49-F238E27FC236}">
                <a16:creationId xmlns:a16="http://schemas.microsoft.com/office/drawing/2014/main" xmlns="" id="{AC7E01CC-95B7-4EB2-BD3E-0322699AC26F}"/>
              </a:ext>
            </a:extLst>
          </p:cNvPr>
          <p:cNvSpPr>
            <a:spLocks noGrp="1"/>
          </p:cNvSpPr>
          <p:nvPr>
            <p:ph type="body" sz="quarter" idx="10"/>
          </p:nvPr>
        </p:nvSpPr>
        <p:spPr/>
        <p:txBody>
          <a:bodyPr/>
          <a:lstStyle/>
          <a:p>
            <a:pPr>
              <a:lnSpc>
                <a:spcPct val="120000"/>
              </a:lnSpc>
            </a:pPr>
            <a:r>
              <a:rPr lang="en-US" sz="1600" dirty="0" smtClean="0">
                <a:sym typeface="Huawei Sans" panose="020C0503030203020204" pitchFamily="34" charset="0"/>
              </a:rPr>
              <a:t>A transit node is an IPv6 node that does not participate in SRv6 processing on the SRv6 packet forwarding path. That is, the transit node just performs ordinary IPv6 packet forwarding.</a:t>
            </a:r>
          </a:p>
          <a:p>
            <a:pPr>
              <a:lnSpc>
                <a:spcPct val="120000"/>
              </a:lnSpc>
            </a:pPr>
            <a:r>
              <a:rPr lang="en-US" sz="1600" dirty="0" smtClean="0">
                <a:sym typeface="Huawei Sans" panose="020C0503030203020204" pitchFamily="34" charset="0"/>
              </a:rPr>
              <a:t>After receiving an SRv6 packet, the node parses the IPv6 DA field in the packet. If the IPv6 DA is neither a locally configured SRv6 SID nor a local interface address, the node considers the SRv6 packet as an ordinary IPv6 packet and searches the routing table for packet forwarding without processing the SRH.</a:t>
            </a:r>
          </a:p>
          <a:p>
            <a:pPr>
              <a:lnSpc>
                <a:spcPct val="120000"/>
              </a:lnSpc>
            </a:pPr>
            <a:r>
              <a:rPr lang="en-US" sz="1600" dirty="0" smtClean="0">
                <a:sym typeface="Huawei Sans" panose="020C0503030203020204" pitchFamily="34" charset="0"/>
              </a:rPr>
              <a:t>A transit node can be either an ordinary IPv6 node or an SRv6-capable node.</a:t>
            </a:r>
            <a:endParaRPr lang="en-US" sz="1600" dirty="0">
              <a:sym typeface="Huawei Sans" panose="020C0503030203020204" pitchFamily="34" charset="0"/>
            </a:endParaRPr>
          </a:p>
        </p:txBody>
      </p:sp>
      <p:cxnSp>
        <p:nvCxnSpPr>
          <p:cNvPr id="175" name="直接连接符 174">
            <a:extLst>
              <a:ext uri="{FF2B5EF4-FFF2-40B4-BE49-F238E27FC236}">
                <a16:creationId xmlns:a16="http://schemas.microsoft.com/office/drawing/2014/main" xmlns="" id="{9084A004-E23A-48B3-BE5F-C2B1832F8E8B}"/>
              </a:ext>
            </a:extLst>
          </p:cNvPr>
          <p:cNvCxnSpPr>
            <a:cxnSpLocks/>
            <a:stCxn id="193" idx="1"/>
          </p:cNvCxnSpPr>
          <p:nvPr/>
        </p:nvCxnSpPr>
        <p:spPr>
          <a:xfrm flipH="1" flipV="1">
            <a:off x="1107051" y="4120669"/>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6" name="矩形 175">
            <a:extLst>
              <a:ext uri="{FF2B5EF4-FFF2-40B4-BE49-F238E27FC236}">
                <a16:creationId xmlns:a16="http://schemas.microsoft.com/office/drawing/2014/main" xmlns="" id="{5B7094A1-F0CB-4E80-A071-A22F30440711}"/>
              </a:ext>
            </a:extLst>
          </p:cNvPr>
          <p:cNvSpPr/>
          <p:nvPr/>
        </p:nvSpPr>
        <p:spPr>
          <a:xfrm>
            <a:off x="2542411" y="434865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77" name="圆角矩形 59">
            <a:extLst>
              <a:ext uri="{FF2B5EF4-FFF2-40B4-BE49-F238E27FC236}">
                <a16:creationId xmlns:a16="http://schemas.microsoft.com/office/drawing/2014/main" xmlns="" id="{32FF2952-680A-40A1-815D-A344AFBEF140}"/>
              </a:ext>
            </a:extLst>
          </p:cNvPr>
          <p:cNvSpPr/>
          <p:nvPr/>
        </p:nvSpPr>
        <p:spPr>
          <a:xfrm>
            <a:off x="2342480" y="365206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pic>
        <p:nvPicPr>
          <p:cNvPr id="178" name="图片 177">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80581" y="3909767"/>
            <a:ext cx="540000" cy="442800"/>
          </a:xfrm>
          <a:prstGeom prst="rect">
            <a:avLst/>
          </a:prstGeom>
        </p:spPr>
      </p:pic>
      <p:sp>
        <p:nvSpPr>
          <p:cNvPr id="179" name="文本框 178">
            <a:extLst>
              <a:ext uri="{FF2B5EF4-FFF2-40B4-BE49-F238E27FC236}">
                <a16:creationId xmlns:a16="http://schemas.microsoft.com/office/drawing/2014/main" xmlns="" id="{87F183B6-999A-4F41-AE2B-150F579101BC}"/>
              </a:ext>
            </a:extLst>
          </p:cNvPr>
          <p:cNvSpPr txBox="1"/>
          <p:nvPr/>
        </p:nvSpPr>
        <p:spPr>
          <a:xfrm>
            <a:off x="2195486" y="3206234"/>
            <a:ext cx="1229824"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Source Node</a:t>
            </a:r>
          </a:p>
        </p:txBody>
      </p:sp>
      <p:pic>
        <p:nvPicPr>
          <p:cNvPr id="180" name="图片 179">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5453" y="3909767"/>
            <a:ext cx="540000" cy="442800"/>
          </a:xfrm>
          <a:prstGeom prst="rect">
            <a:avLst/>
          </a:prstGeom>
        </p:spPr>
      </p:pic>
      <p:sp>
        <p:nvSpPr>
          <p:cNvPr id="181" name="矩形 180">
            <a:extLst>
              <a:ext uri="{FF2B5EF4-FFF2-40B4-BE49-F238E27FC236}">
                <a16:creationId xmlns:a16="http://schemas.microsoft.com/office/drawing/2014/main" xmlns="" id="{5B7094A1-F0CB-4E80-A071-A22F30440711}"/>
              </a:ext>
            </a:extLst>
          </p:cNvPr>
          <p:cNvSpPr/>
          <p:nvPr/>
        </p:nvSpPr>
        <p:spPr>
          <a:xfrm>
            <a:off x="619877" y="4348651"/>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82" name="矩形 181">
            <a:extLst>
              <a:ext uri="{FF2B5EF4-FFF2-40B4-BE49-F238E27FC236}">
                <a16:creationId xmlns:a16="http://schemas.microsoft.com/office/drawing/2014/main" xmlns="" id="{036A5D5C-124F-4630-BE6D-A485DFA6D625}"/>
              </a:ext>
            </a:extLst>
          </p:cNvPr>
          <p:cNvSpPr/>
          <p:nvPr/>
        </p:nvSpPr>
        <p:spPr>
          <a:xfrm>
            <a:off x="4704506" y="434865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183" name="图片 182">
            <a:extLst>
              <a:ext uri="{FF2B5EF4-FFF2-40B4-BE49-F238E27FC236}">
                <a16:creationId xmlns:a16="http://schemas.microsoft.com/office/drawing/2014/main" xmlns="" id="{80B6A834-8A57-4AC8-94EB-32C680D8C8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3265" y="3909767"/>
            <a:ext cx="540000" cy="442800"/>
          </a:xfrm>
          <a:prstGeom prst="rect">
            <a:avLst/>
          </a:prstGeom>
        </p:spPr>
      </p:pic>
      <p:sp>
        <p:nvSpPr>
          <p:cNvPr id="184" name="文本框 183">
            <a:extLst>
              <a:ext uri="{FF2B5EF4-FFF2-40B4-BE49-F238E27FC236}">
                <a16:creationId xmlns:a16="http://schemas.microsoft.com/office/drawing/2014/main" xmlns="" id="{96AA0F7F-022F-4BC3-BC87-46BB2E0946BC}"/>
              </a:ext>
            </a:extLst>
          </p:cNvPr>
          <p:cNvSpPr txBox="1"/>
          <p:nvPr/>
        </p:nvSpPr>
        <p:spPr>
          <a:xfrm>
            <a:off x="4273903" y="3206234"/>
            <a:ext cx="1305165" cy="307777"/>
          </a:xfrm>
          <a:prstGeom prst="rect">
            <a:avLst/>
          </a:prstGeom>
          <a:noFill/>
        </p:spPr>
        <p:txBody>
          <a:bodyPr wrap="square" rtlCol="0">
            <a:noAutofit/>
          </a:bodyPr>
          <a:lstStyle>
            <a:defPPr>
              <a:defRPr lang="en-US"/>
            </a:defPPr>
            <a:lvl1pPr>
              <a:defRPr sz="14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Transit Node</a:t>
            </a:r>
          </a:p>
        </p:txBody>
      </p:sp>
      <p:sp>
        <p:nvSpPr>
          <p:cNvPr id="185" name="圆角矩形 59">
            <a:extLst>
              <a:ext uri="{FF2B5EF4-FFF2-40B4-BE49-F238E27FC236}">
                <a16:creationId xmlns:a16="http://schemas.microsoft.com/office/drawing/2014/main" xmlns="" id="{9D379F04-B570-4E3D-87F7-FEDE24E104D3}"/>
              </a:ext>
            </a:extLst>
          </p:cNvPr>
          <p:cNvSpPr/>
          <p:nvPr/>
        </p:nvSpPr>
        <p:spPr>
          <a:xfrm>
            <a:off x="4482307" y="365206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186" name="矩形 185">
            <a:extLst>
              <a:ext uri="{FF2B5EF4-FFF2-40B4-BE49-F238E27FC236}">
                <a16:creationId xmlns:a16="http://schemas.microsoft.com/office/drawing/2014/main" xmlns="" id="{0E9934F3-B323-49FB-8C63-88A12745E03D}"/>
              </a:ext>
            </a:extLst>
          </p:cNvPr>
          <p:cNvSpPr/>
          <p:nvPr/>
        </p:nvSpPr>
        <p:spPr>
          <a:xfrm>
            <a:off x="6874485" y="4348651"/>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87" name="图片 186">
            <a:extLst>
              <a:ext uri="{FF2B5EF4-FFF2-40B4-BE49-F238E27FC236}">
                <a16:creationId xmlns:a16="http://schemas.microsoft.com/office/drawing/2014/main" xmlns="" id="{B2292DEE-8031-459B-A96C-D5EEAAEF2A4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16747" y="3909767"/>
            <a:ext cx="540000" cy="442800"/>
          </a:xfrm>
          <a:prstGeom prst="rect">
            <a:avLst/>
          </a:prstGeom>
        </p:spPr>
      </p:pic>
      <p:sp>
        <p:nvSpPr>
          <p:cNvPr id="188" name="文本框 187">
            <a:extLst>
              <a:ext uri="{FF2B5EF4-FFF2-40B4-BE49-F238E27FC236}">
                <a16:creationId xmlns:a16="http://schemas.microsoft.com/office/drawing/2014/main" xmlns="" id="{F1CEA5FA-F8D2-4313-9970-3CE643C3F578}"/>
              </a:ext>
            </a:extLst>
          </p:cNvPr>
          <p:cNvSpPr txBox="1"/>
          <p:nvPr/>
        </p:nvSpPr>
        <p:spPr>
          <a:xfrm>
            <a:off x="6350965" y="3206234"/>
            <a:ext cx="1407758"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sp>
        <p:nvSpPr>
          <p:cNvPr id="189" name="圆角矩形 59">
            <a:extLst>
              <a:ext uri="{FF2B5EF4-FFF2-40B4-BE49-F238E27FC236}">
                <a16:creationId xmlns:a16="http://schemas.microsoft.com/office/drawing/2014/main" xmlns="" id="{F58179F7-48B3-4BD3-9CF7-D3B78E0E38EA}"/>
              </a:ext>
            </a:extLst>
          </p:cNvPr>
          <p:cNvSpPr/>
          <p:nvPr/>
        </p:nvSpPr>
        <p:spPr>
          <a:xfrm>
            <a:off x="6660475" y="365206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190" name="圆角矩形 59">
            <a:extLst>
              <a:ext uri="{FF2B5EF4-FFF2-40B4-BE49-F238E27FC236}">
                <a16:creationId xmlns:a16="http://schemas.microsoft.com/office/drawing/2014/main" xmlns="" id="{F58179F7-48B3-4BD3-9CF7-D3B78E0E38EA}"/>
              </a:ext>
            </a:extLst>
          </p:cNvPr>
          <p:cNvSpPr/>
          <p:nvPr/>
        </p:nvSpPr>
        <p:spPr>
          <a:xfrm>
            <a:off x="8961463" y="3652069"/>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191" name="矩形 190">
            <a:extLst>
              <a:ext uri="{FF2B5EF4-FFF2-40B4-BE49-F238E27FC236}">
                <a16:creationId xmlns:a16="http://schemas.microsoft.com/office/drawing/2014/main" xmlns="" id="{A1F5BF42-C5FE-4EB3-ABCF-A9C18D257DA8}"/>
              </a:ext>
            </a:extLst>
          </p:cNvPr>
          <p:cNvSpPr/>
          <p:nvPr/>
        </p:nvSpPr>
        <p:spPr>
          <a:xfrm>
            <a:off x="9179481" y="4348651"/>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92" name="图片 191">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7735" y="3909767"/>
            <a:ext cx="540000" cy="442800"/>
          </a:xfrm>
          <a:prstGeom prst="rect">
            <a:avLst/>
          </a:prstGeom>
        </p:spPr>
      </p:pic>
      <p:pic>
        <p:nvPicPr>
          <p:cNvPr id="193" name="图片 192">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28821" y="3909767"/>
            <a:ext cx="540000" cy="442800"/>
          </a:xfrm>
          <a:prstGeom prst="rect">
            <a:avLst/>
          </a:prstGeom>
        </p:spPr>
      </p:pic>
      <p:sp>
        <p:nvSpPr>
          <p:cNvPr id="194" name="矩形 193">
            <a:extLst>
              <a:ext uri="{FF2B5EF4-FFF2-40B4-BE49-F238E27FC236}">
                <a16:creationId xmlns:a16="http://schemas.microsoft.com/office/drawing/2014/main" xmlns="" id="{A1F5BF42-C5FE-4EB3-ABCF-A9C18D257DA8}"/>
              </a:ext>
            </a:extLst>
          </p:cNvPr>
          <p:cNvSpPr/>
          <p:nvPr/>
        </p:nvSpPr>
        <p:spPr>
          <a:xfrm>
            <a:off x="11047790" y="4348651"/>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95" name="矩形 194"/>
          <p:cNvSpPr/>
          <p:nvPr/>
        </p:nvSpPr>
        <p:spPr>
          <a:xfrm>
            <a:off x="9701045" y="4168651"/>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196" name="文本框 195">
            <a:extLst>
              <a:ext uri="{FF2B5EF4-FFF2-40B4-BE49-F238E27FC236}">
                <a16:creationId xmlns:a16="http://schemas.microsoft.com/office/drawing/2014/main" xmlns="" id="{F1CEA5FA-F8D2-4313-9970-3CE643C3F578}"/>
              </a:ext>
            </a:extLst>
          </p:cNvPr>
          <p:cNvSpPr txBox="1"/>
          <p:nvPr/>
        </p:nvSpPr>
        <p:spPr>
          <a:xfrm>
            <a:off x="8706775" y="3206234"/>
            <a:ext cx="1407758"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graphicFrame>
        <p:nvGraphicFramePr>
          <p:cNvPr id="27" name="表格 26"/>
          <p:cNvGraphicFramePr>
            <a:graphicFrameLocks noGrp="1"/>
          </p:cNvGraphicFramePr>
          <p:nvPr>
            <p:extLst/>
          </p:nvPr>
        </p:nvGraphicFramePr>
        <p:xfrm>
          <a:off x="3621858" y="4656428"/>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xmlns="" val="20000"/>
                    </a:ext>
                  </a:extLst>
                </a:gridCol>
                <a:gridCol w="766916">
                  <a:extLst>
                    <a:ext uri="{9D8B030D-6E8A-4147-A177-3AD203B41FA5}">
                      <a16:colId xmlns:a16="http://schemas.microsoft.com/office/drawing/2014/main" xmlns="" val="20001"/>
                    </a:ext>
                  </a:extLst>
                </a:gridCol>
                <a:gridCol w="813769">
                  <a:extLst>
                    <a:ext uri="{9D8B030D-6E8A-4147-A177-3AD203B41FA5}">
                      <a16:colId xmlns:a16="http://schemas.microsoft.com/office/drawing/2014/main" xmlns=""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228600">
                <a:tc gridSpan="3">
                  <a:txBody>
                    <a:bodyPr/>
                    <a:lstStyle/>
                    <a:p>
                      <a:pPr algn="ctr" fontAlgn="ctr"/>
                      <a:r>
                        <a:rPr lang="en-US" sz="1200" b="1" dirty="0">
                          <a:solidFill>
                            <a:schemeClr val="bg1"/>
                          </a:solidFill>
                          <a:latin typeface="Huawei Sans" panose="020C0503030203020204" pitchFamily="34" charset="0"/>
                        </a:rPr>
                        <a:t>SRH (SL =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hMerge="1">
                  <a:txBody>
                    <a:bodyPr/>
                    <a:lstStyle/>
                    <a:p>
                      <a:pPr algn="l" rtl="0"/>
                      <a:endParaRPr lang="zh-CN" altLang="en-US" sz="1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ltLang="en-US"/>
                    </a:p>
                  </a:txBody>
                  <a:tcPr/>
                </a:tc>
                <a:extLst>
                  <a:ext uri="{0D108BD9-81ED-4DB2-BD59-A6C34878D82A}">
                    <a16:rowId xmlns:a16="http://schemas.microsoft.com/office/drawing/2014/main" xmlns="" val="10001"/>
                  </a:ext>
                </a:extLst>
              </a:tr>
              <a:tr h="2286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fontAlgn="ctr"/>
                      <a:r>
                        <a:rPr lang="en-US" sz="1200" b="0" dirty="0">
                          <a:solidFill>
                            <a:schemeClr val="bg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33941"/>
                    </a:solidFill>
                  </a:tcPr>
                </a:tc>
                <a:tc>
                  <a:txBody>
                    <a:bodyPr/>
                    <a:lstStyle/>
                    <a:p>
                      <a:pPr algn="ctr" fontAlgn="ctr"/>
                      <a:r>
                        <a:rPr lang="en-US" sz="1200" b="1" dirty="0">
                          <a:solidFill>
                            <a:schemeClr val="bg1"/>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10002"/>
                  </a:ext>
                </a:extLst>
              </a:tr>
              <a:tr h="253864">
                <a:tc gridSpan="3">
                  <a:txBody>
                    <a:bodyPr/>
                    <a:lstStyle/>
                    <a:p>
                      <a:pPr algn="ctr" fontAlgn="ctr"/>
                      <a:r>
                        <a:rPr lang="en-US" sz="1200" dirty="0">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42534037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DF13D0-2AAA-4685-9B46-DE3E484AEA6D}"/>
              </a:ext>
            </a:extLst>
          </p:cNvPr>
          <p:cNvSpPr>
            <a:spLocks noGrp="1"/>
          </p:cNvSpPr>
          <p:nvPr>
            <p:ph type="title"/>
          </p:nvPr>
        </p:nvSpPr>
        <p:spPr/>
        <p:txBody>
          <a:bodyPr/>
          <a:lstStyle/>
          <a:p>
            <a:r>
              <a:rPr lang="en-US" smtClean="0"/>
              <a:t>Endpoint Node</a:t>
            </a:r>
            <a:endParaRPr lang="en-US" dirty="0"/>
          </a:p>
        </p:txBody>
      </p:sp>
      <p:sp>
        <p:nvSpPr>
          <p:cNvPr id="6" name="文本占位符 5">
            <a:extLst>
              <a:ext uri="{FF2B5EF4-FFF2-40B4-BE49-F238E27FC236}">
                <a16:creationId xmlns:a16="http://schemas.microsoft.com/office/drawing/2014/main" xmlns="" id="{FD4D4864-22ED-4144-B45B-15AFFC877A40}"/>
              </a:ext>
            </a:extLst>
          </p:cNvPr>
          <p:cNvSpPr>
            <a:spLocks noGrp="1"/>
          </p:cNvSpPr>
          <p:nvPr>
            <p:ph type="body" sz="quarter" idx="10"/>
          </p:nvPr>
        </p:nvSpPr>
        <p:spPr/>
        <p:txBody>
          <a:bodyPr/>
          <a:lstStyle/>
          <a:p>
            <a:r>
              <a:rPr lang="en-US" sz="1600" dirty="0" smtClean="0">
                <a:sym typeface="Huawei Sans" panose="020C0503030203020204" pitchFamily="34" charset="0"/>
              </a:rPr>
              <a:t>An endpoint node is a node that receives an SRv6 packet destined for itself (a packet of which the IPv6 destination address is a local SID).</a:t>
            </a:r>
          </a:p>
          <a:p>
            <a:r>
              <a:rPr lang="en-US" sz="1600" dirty="0" smtClean="0">
                <a:sym typeface="Huawei Sans" panose="020C0503030203020204" pitchFamily="34" charset="0"/>
              </a:rPr>
              <a:t>For example, R4 searches its My Local SID table based on the IPv6 DA FC04::4 of the packet and finds a matching End SID. Then, R4 decrements the SL field by 1 and updates the IPv6 DA to the VPN SID FF04::400. Based on the VPN SID, R4 searches its My Local SID table, finds a matching End.DT4 SID, removes the SRH and IPv6 header, and forwards the packet to CE2.</a:t>
            </a:r>
            <a:endParaRPr lang="en-US" sz="1600" dirty="0">
              <a:sym typeface="Huawei Sans" panose="020C0503030203020204" pitchFamily="34" charset="0"/>
            </a:endParaRPr>
          </a:p>
        </p:txBody>
      </p:sp>
      <p:cxnSp>
        <p:nvCxnSpPr>
          <p:cNvPr id="123" name="直接连接符 122">
            <a:extLst>
              <a:ext uri="{FF2B5EF4-FFF2-40B4-BE49-F238E27FC236}">
                <a16:creationId xmlns:a16="http://schemas.microsoft.com/office/drawing/2014/main" xmlns="" id="{9084A004-E23A-48B3-BE5F-C2B1832F8E8B}"/>
              </a:ext>
            </a:extLst>
          </p:cNvPr>
          <p:cNvCxnSpPr>
            <a:cxnSpLocks/>
            <a:stCxn id="141" idx="1"/>
          </p:cNvCxnSpPr>
          <p:nvPr/>
        </p:nvCxnSpPr>
        <p:spPr>
          <a:xfrm flipH="1" flipV="1">
            <a:off x="1107051" y="4044922"/>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矩形 123">
            <a:extLst>
              <a:ext uri="{FF2B5EF4-FFF2-40B4-BE49-F238E27FC236}">
                <a16:creationId xmlns:a16="http://schemas.microsoft.com/office/drawing/2014/main" xmlns="" id="{5B7094A1-F0CB-4E80-A071-A22F30440711}"/>
              </a:ext>
            </a:extLst>
          </p:cNvPr>
          <p:cNvSpPr/>
          <p:nvPr/>
        </p:nvSpPr>
        <p:spPr>
          <a:xfrm>
            <a:off x="2542411" y="4272904"/>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5" name="圆角矩形 59">
            <a:extLst>
              <a:ext uri="{FF2B5EF4-FFF2-40B4-BE49-F238E27FC236}">
                <a16:creationId xmlns:a16="http://schemas.microsoft.com/office/drawing/2014/main" xmlns="" id="{32FF2952-680A-40A1-815D-A344AFBEF140}"/>
              </a:ext>
            </a:extLst>
          </p:cNvPr>
          <p:cNvSpPr/>
          <p:nvPr/>
        </p:nvSpPr>
        <p:spPr>
          <a:xfrm>
            <a:off x="2342480" y="3576322"/>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pic>
        <p:nvPicPr>
          <p:cNvPr id="126" name="图片 125">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80581" y="3834020"/>
            <a:ext cx="540000" cy="442800"/>
          </a:xfrm>
          <a:prstGeom prst="rect">
            <a:avLst/>
          </a:prstGeom>
        </p:spPr>
      </p:pic>
      <p:sp>
        <p:nvSpPr>
          <p:cNvPr id="127" name="文本框 126">
            <a:extLst>
              <a:ext uri="{FF2B5EF4-FFF2-40B4-BE49-F238E27FC236}">
                <a16:creationId xmlns:a16="http://schemas.microsoft.com/office/drawing/2014/main" xmlns="" id="{87F183B6-999A-4F41-AE2B-150F579101BC}"/>
              </a:ext>
            </a:extLst>
          </p:cNvPr>
          <p:cNvSpPr txBox="1"/>
          <p:nvPr/>
        </p:nvSpPr>
        <p:spPr>
          <a:xfrm>
            <a:off x="2144686" y="3130487"/>
            <a:ext cx="1229824"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Source Node</a:t>
            </a:r>
          </a:p>
        </p:txBody>
      </p:sp>
      <p:pic>
        <p:nvPicPr>
          <p:cNvPr id="128" name="图片 127">
            <a:extLst>
              <a:ext uri="{FF2B5EF4-FFF2-40B4-BE49-F238E27FC236}">
                <a16:creationId xmlns:a16="http://schemas.microsoft.com/office/drawing/2014/main" xmlns="" id="{A21FAE2A-C632-4002-B8A4-CD10DCDF8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5453" y="3834020"/>
            <a:ext cx="540000" cy="442800"/>
          </a:xfrm>
          <a:prstGeom prst="rect">
            <a:avLst/>
          </a:prstGeom>
        </p:spPr>
      </p:pic>
      <p:sp>
        <p:nvSpPr>
          <p:cNvPr id="129" name="矩形 128">
            <a:extLst>
              <a:ext uri="{FF2B5EF4-FFF2-40B4-BE49-F238E27FC236}">
                <a16:creationId xmlns:a16="http://schemas.microsoft.com/office/drawing/2014/main" xmlns="" id="{5B7094A1-F0CB-4E80-A071-A22F30440711}"/>
              </a:ext>
            </a:extLst>
          </p:cNvPr>
          <p:cNvSpPr/>
          <p:nvPr/>
        </p:nvSpPr>
        <p:spPr>
          <a:xfrm>
            <a:off x="619877" y="4272904"/>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30" name="矩形 129">
            <a:extLst>
              <a:ext uri="{FF2B5EF4-FFF2-40B4-BE49-F238E27FC236}">
                <a16:creationId xmlns:a16="http://schemas.microsoft.com/office/drawing/2014/main" xmlns="" id="{036A5D5C-124F-4630-BE6D-A485DFA6D625}"/>
              </a:ext>
            </a:extLst>
          </p:cNvPr>
          <p:cNvSpPr/>
          <p:nvPr/>
        </p:nvSpPr>
        <p:spPr>
          <a:xfrm>
            <a:off x="4704506" y="4272904"/>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131" name="图片 130">
            <a:extLst>
              <a:ext uri="{FF2B5EF4-FFF2-40B4-BE49-F238E27FC236}">
                <a16:creationId xmlns:a16="http://schemas.microsoft.com/office/drawing/2014/main" xmlns="" id="{80B6A834-8A57-4AC8-94EB-32C680D8C8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3265" y="3834020"/>
            <a:ext cx="540000" cy="442800"/>
          </a:xfrm>
          <a:prstGeom prst="rect">
            <a:avLst/>
          </a:prstGeom>
        </p:spPr>
      </p:pic>
      <p:sp>
        <p:nvSpPr>
          <p:cNvPr id="132" name="文本框 131">
            <a:extLst>
              <a:ext uri="{FF2B5EF4-FFF2-40B4-BE49-F238E27FC236}">
                <a16:creationId xmlns:a16="http://schemas.microsoft.com/office/drawing/2014/main" xmlns="" id="{96AA0F7F-022F-4BC3-BC87-46BB2E0946BC}"/>
              </a:ext>
            </a:extLst>
          </p:cNvPr>
          <p:cNvSpPr txBox="1"/>
          <p:nvPr/>
        </p:nvSpPr>
        <p:spPr>
          <a:xfrm>
            <a:off x="4286603" y="3130487"/>
            <a:ext cx="1239442" cy="307777"/>
          </a:xfrm>
          <a:prstGeom prst="rect">
            <a:avLst/>
          </a:prstGeom>
          <a:noFill/>
        </p:spPr>
        <p:txBody>
          <a:bodyPr wrap="square" rtlCol="0">
            <a:noAutofit/>
          </a:bodyPr>
          <a:lstStyle>
            <a:defPPr>
              <a:defRPr lang="en-US"/>
            </a:defPPr>
            <a:lvl1pPr>
              <a:defRPr sz="1400">
                <a:solidFill>
                  <a:schemeClr val="bg1">
                    <a:lumMod val="50000"/>
                  </a:schemeClr>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Transit Node</a:t>
            </a:r>
          </a:p>
        </p:txBody>
      </p:sp>
      <p:sp>
        <p:nvSpPr>
          <p:cNvPr id="133" name="圆角矩形 59">
            <a:extLst>
              <a:ext uri="{FF2B5EF4-FFF2-40B4-BE49-F238E27FC236}">
                <a16:creationId xmlns:a16="http://schemas.microsoft.com/office/drawing/2014/main" xmlns="" id="{9D379F04-B570-4E3D-87F7-FEDE24E104D3}"/>
              </a:ext>
            </a:extLst>
          </p:cNvPr>
          <p:cNvSpPr/>
          <p:nvPr/>
        </p:nvSpPr>
        <p:spPr>
          <a:xfrm>
            <a:off x="4482307" y="3576322"/>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134" name="矩形 133">
            <a:extLst>
              <a:ext uri="{FF2B5EF4-FFF2-40B4-BE49-F238E27FC236}">
                <a16:creationId xmlns:a16="http://schemas.microsoft.com/office/drawing/2014/main" xmlns="" id="{0E9934F3-B323-49FB-8C63-88A12745E03D}"/>
              </a:ext>
            </a:extLst>
          </p:cNvPr>
          <p:cNvSpPr/>
          <p:nvPr/>
        </p:nvSpPr>
        <p:spPr>
          <a:xfrm>
            <a:off x="6874485" y="4272904"/>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35" name="图片 134">
            <a:extLst>
              <a:ext uri="{FF2B5EF4-FFF2-40B4-BE49-F238E27FC236}">
                <a16:creationId xmlns:a16="http://schemas.microsoft.com/office/drawing/2014/main" xmlns="" id="{B2292DEE-8031-459B-A96C-D5EEAAEF2A4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16747" y="3834020"/>
            <a:ext cx="540000" cy="442800"/>
          </a:xfrm>
          <a:prstGeom prst="rect">
            <a:avLst/>
          </a:prstGeom>
        </p:spPr>
      </p:pic>
      <p:sp>
        <p:nvSpPr>
          <p:cNvPr id="136" name="文本框 135">
            <a:extLst>
              <a:ext uri="{FF2B5EF4-FFF2-40B4-BE49-F238E27FC236}">
                <a16:creationId xmlns:a16="http://schemas.microsoft.com/office/drawing/2014/main" xmlns="" id="{F1CEA5FA-F8D2-4313-9970-3CE643C3F578}"/>
              </a:ext>
            </a:extLst>
          </p:cNvPr>
          <p:cNvSpPr txBox="1"/>
          <p:nvPr/>
        </p:nvSpPr>
        <p:spPr>
          <a:xfrm>
            <a:off x="6363665" y="3130487"/>
            <a:ext cx="1478290" cy="307777"/>
          </a:xfrm>
          <a:prstGeom prst="rect">
            <a:avLst/>
          </a:prstGeom>
          <a:noFill/>
        </p:spPr>
        <p:txBody>
          <a:bodyPr wrap="square" rtlCol="0">
            <a:noAutofit/>
          </a:bodyPr>
          <a:lstStyle>
            <a:defPPr>
              <a:defRPr lang="en-US"/>
            </a:defPPr>
            <a:lvl1pPr>
              <a:defRPr sz="14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sp>
        <p:nvSpPr>
          <p:cNvPr id="137" name="圆角矩形 59">
            <a:extLst>
              <a:ext uri="{FF2B5EF4-FFF2-40B4-BE49-F238E27FC236}">
                <a16:creationId xmlns:a16="http://schemas.microsoft.com/office/drawing/2014/main" xmlns="" id="{F58179F7-48B3-4BD3-9CF7-D3B78E0E38EA}"/>
              </a:ext>
            </a:extLst>
          </p:cNvPr>
          <p:cNvSpPr/>
          <p:nvPr/>
        </p:nvSpPr>
        <p:spPr>
          <a:xfrm>
            <a:off x="6660475" y="3576322"/>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138" name="圆角矩形 59">
            <a:extLst>
              <a:ext uri="{FF2B5EF4-FFF2-40B4-BE49-F238E27FC236}">
                <a16:creationId xmlns:a16="http://schemas.microsoft.com/office/drawing/2014/main" xmlns="" id="{F58179F7-48B3-4BD3-9CF7-D3B78E0E38EA}"/>
              </a:ext>
            </a:extLst>
          </p:cNvPr>
          <p:cNvSpPr/>
          <p:nvPr/>
        </p:nvSpPr>
        <p:spPr>
          <a:xfrm>
            <a:off x="8961463" y="3576322"/>
            <a:ext cx="8419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139" name="矩形 138">
            <a:extLst>
              <a:ext uri="{FF2B5EF4-FFF2-40B4-BE49-F238E27FC236}">
                <a16:creationId xmlns:a16="http://schemas.microsoft.com/office/drawing/2014/main" xmlns="" id="{A1F5BF42-C5FE-4EB3-ABCF-A9C18D257DA8}"/>
              </a:ext>
            </a:extLst>
          </p:cNvPr>
          <p:cNvSpPr/>
          <p:nvPr/>
        </p:nvSpPr>
        <p:spPr>
          <a:xfrm>
            <a:off x="9179481" y="4272904"/>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40" name="图片 139">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7735" y="3834020"/>
            <a:ext cx="540000" cy="442800"/>
          </a:xfrm>
          <a:prstGeom prst="rect">
            <a:avLst/>
          </a:prstGeom>
        </p:spPr>
      </p:pic>
      <p:pic>
        <p:nvPicPr>
          <p:cNvPr id="141" name="图片 140">
            <a:extLst>
              <a:ext uri="{FF2B5EF4-FFF2-40B4-BE49-F238E27FC236}">
                <a16:creationId xmlns:a16="http://schemas.microsoft.com/office/drawing/2014/main" xmlns="" id="{2680DAC8-13D1-4EC3-922F-3E323C06DF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28821" y="3834020"/>
            <a:ext cx="540000" cy="442800"/>
          </a:xfrm>
          <a:prstGeom prst="rect">
            <a:avLst/>
          </a:prstGeom>
        </p:spPr>
      </p:pic>
      <p:sp>
        <p:nvSpPr>
          <p:cNvPr id="142" name="矩形 141">
            <a:extLst>
              <a:ext uri="{FF2B5EF4-FFF2-40B4-BE49-F238E27FC236}">
                <a16:creationId xmlns:a16="http://schemas.microsoft.com/office/drawing/2014/main" xmlns="" id="{A1F5BF42-C5FE-4EB3-ABCF-A9C18D257DA8}"/>
              </a:ext>
            </a:extLst>
          </p:cNvPr>
          <p:cNvSpPr/>
          <p:nvPr/>
        </p:nvSpPr>
        <p:spPr>
          <a:xfrm>
            <a:off x="11047790" y="4272904"/>
            <a:ext cx="50206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43" name="矩形 142"/>
          <p:cNvSpPr/>
          <p:nvPr/>
        </p:nvSpPr>
        <p:spPr>
          <a:xfrm>
            <a:off x="9701045" y="4092904"/>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144" name="文本框 143">
            <a:extLst>
              <a:ext uri="{FF2B5EF4-FFF2-40B4-BE49-F238E27FC236}">
                <a16:creationId xmlns:a16="http://schemas.microsoft.com/office/drawing/2014/main" xmlns="" id="{F1CEA5FA-F8D2-4313-9970-3CE643C3F578}"/>
              </a:ext>
            </a:extLst>
          </p:cNvPr>
          <p:cNvSpPr txBox="1"/>
          <p:nvPr/>
        </p:nvSpPr>
        <p:spPr>
          <a:xfrm>
            <a:off x="8655975" y="3130487"/>
            <a:ext cx="1478290" cy="307777"/>
          </a:xfrm>
          <a:prstGeom prst="rect">
            <a:avLst/>
          </a:prstGeom>
          <a:noFill/>
        </p:spPr>
        <p:txBody>
          <a:bodyPr wrap="square" rtlCol="0">
            <a:noAutofit/>
          </a:bodyPr>
          <a:lstStyle>
            <a:defPPr>
              <a:defRPr lang="en-US"/>
            </a:defPPr>
            <a:lvl1pPr>
              <a:defRPr sz="14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Endpoint Node</a:t>
            </a:r>
          </a:p>
        </p:txBody>
      </p:sp>
      <p:graphicFrame>
        <p:nvGraphicFramePr>
          <p:cNvPr id="29" name="表格 28"/>
          <p:cNvGraphicFramePr>
            <a:graphicFrameLocks noGrp="1"/>
          </p:cNvGraphicFramePr>
          <p:nvPr>
            <p:extLst/>
          </p:nvPr>
        </p:nvGraphicFramePr>
        <p:xfrm>
          <a:off x="5509614" y="4569320"/>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xmlns="" val="20000"/>
                    </a:ext>
                  </a:extLst>
                </a:gridCol>
                <a:gridCol w="766916">
                  <a:extLst>
                    <a:ext uri="{9D8B030D-6E8A-4147-A177-3AD203B41FA5}">
                      <a16:colId xmlns:a16="http://schemas.microsoft.com/office/drawing/2014/main" xmlns="" val="20001"/>
                    </a:ext>
                  </a:extLst>
                </a:gridCol>
                <a:gridCol w="813769">
                  <a:extLst>
                    <a:ext uri="{9D8B030D-6E8A-4147-A177-3AD203B41FA5}">
                      <a16:colId xmlns:a16="http://schemas.microsoft.com/office/drawing/2014/main" xmlns=""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228600">
                <a:tc gridSpan="3">
                  <a:txBody>
                    <a:bodyPr/>
                    <a:lstStyle/>
                    <a:p>
                      <a:pPr algn="ctr" fontAlgn="ctr"/>
                      <a:r>
                        <a:rPr lang="en-US" sz="1200" b="1" dirty="0">
                          <a:solidFill>
                            <a:schemeClr val="bg1"/>
                          </a:solidFill>
                          <a:latin typeface="Huawei Sans" panose="020C0503030203020204" pitchFamily="34" charset="0"/>
                        </a:rPr>
                        <a:t>SRH (SL = 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hMerge="1">
                  <a:txBody>
                    <a:bodyPr/>
                    <a:lstStyle/>
                    <a:p>
                      <a:pPr algn="l" rtl="0"/>
                      <a:endParaRPr lang="zh-CN" altLang="en-US" sz="1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ltLang="en-US"/>
                    </a:p>
                  </a:txBody>
                  <a:tcPr/>
                </a:tc>
                <a:extLst>
                  <a:ext uri="{0D108BD9-81ED-4DB2-BD59-A6C34878D82A}">
                    <a16:rowId xmlns:a16="http://schemas.microsoft.com/office/drawing/2014/main" xmlns="" val="10001"/>
                  </a:ext>
                </a:extLst>
              </a:tr>
              <a:tr h="2286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9933"/>
                    </a:solidFill>
                  </a:tcPr>
                </a:tc>
                <a:tc>
                  <a:txBody>
                    <a:bodyPr/>
                    <a:lstStyle/>
                    <a:p>
                      <a:pPr algn="ctr" fontAlgn="ctr"/>
                      <a:r>
                        <a:rPr lang="en-US" sz="1200" b="0" dirty="0">
                          <a:solidFill>
                            <a:schemeClr val="bg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a:txBody>
                    <a:bodyPr/>
                    <a:lstStyle/>
                    <a:p>
                      <a:pPr algn="ctr" fontAlgn="ctr"/>
                      <a:r>
                        <a:rPr lang="en-US" sz="1200" b="1" dirty="0">
                          <a:solidFill>
                            <a:schemeClr val="bg1"/>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33941"/>
                    </a:solidFill>
                  </a:tcPr>
                </a:tc>
                <a:extLst>
                  <a:ext uri="{0D108BD9-81ED-4DB2-BD59-A6C34878D82A}">
                    <a16:rowId xmlns:a16="http://schemas.microsoft.com/office/drawing/2014/main" xmlns="" val="10002"/>
                  </a:ext>
                </a:extLst>
              </a:tr>
              <a:tr h="253864">
                <a:tc gridSpan="3">
                  <a:txBody>
                    <a:bodyPr/>
                    <a:lstStyle/>
                    <a:p>
                      <a:pPr algn="ctr" fontAlgn="ctr"/>
                      <a:r>
                        <a:rPr lang="en-US" sz="1200" dirty="0">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bl>
          </a:graphicData>
        </a:graphic>
      </p:graphicFrame>
      <p:graphicFrame>
        <p:nvGraphicFramePr>
          <p:cNvPr id="30" name="表格 29"/>
          <p:cNvGraphicFramePr>
            <a:graphicFrameLocks noGrp="1"/>
          </p:cNvGraphicFramePr>
          <p:nvPr>
            <p:extLst/>
          </p:nvPr>
        </p:nvGraphicFramePr>
        <p:xfrm>
          <a:off x="8197256" y="4569320"/>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xmlns="" val="20000"/>
                    </a:ext>
                  </a:extLst>
                </a:gridCol>
                <a:gridCol w="766916">
                  <a:extLst>
                    <a:ext uri="{9D8B030D-6E8A-4147-A177-3AD203B41FA5}">
                      <a16:colId xmlns:a16="http://schemas.microsoft.com/office/drawing/2014/main" xmlns="" val="20001"/>
                    </a:ext>
                  </a:extLst>
                </a:gridCol>
                <a:gridCol w="813769">
                  <a:extLst>
                    <a:ext uri="{9D8B030D-6E8A-4147-A177-3AD203B41FA5}">
                      <a16:colId xmlns:a16="http://schemas.microsoft.com/office/drawing/2014/main" xmlns=""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228600">
                <a:tc gridSpan="3">
                  <a:txBody>
                    <a:bodyPr/>
                    <a:lstStyle/>
                    <a:p>
                      <a:pPr algn="ctr" fontAlgn="ctr"/>
                      <a:r>
                        <a:rPr lang="en-US" sz="1200" b="1" dirty="0">
                          <a:solidFill>
                            <a:schemeClr val="bg1"/>
                          </a:solidFill>
                          <a:latin typeface="Huawei Sans" panose="020C0503030203020204" pitchFamily="34" charset="0"/>
                        </a:rPr>
                        <a:t>SRH (SL = 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hMerge="1">
                  <a:txBody>
                    <a:bodyPr/>
                    <a:lstStyle/>
                    <a:p>
                      <a:pPr algn="l" rtl="0"/>
                      <a:endParaRPr lang="zh-CN" altLang="en-US" sz="120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ltLang="en-US"/>
                    </a:p>
                  </a:txBody>
                  <a:tcPr/>
                </a:tc>
                <a:extLst>
                  <a:ext uri="{0D108BD9-81ED-4DB2-BD59-A6C34878D82A}">
                    <a16:rowId xmlns:a16="http://schemas.microsoft.com/office/drawing/2014/main" xmlns="" val="10001"/>
                  </a:ext>
                </a:extLst>
              </a:tr>
              <a:tr h="2286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tc>
                  <a:txBody>
                    <a:bodyPr/>
                    <a:lstStyle/>
                    <a:p>
                      <a:pPr algn="ctr" fontAlgn="ctr"/>
                      <a:r>
                        <a:rPr lang="en-US" sz="1200" b="0" dirty="0">
                          <a:solidFill>
                            <a:schemeClr val="bg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33941"/>
                    </a:solidFill>
                  </a:tcPr>
                </a:tc>
                <a:tc>
                  <a:txBody>
                    <a:bodyPr/>
                    <a:lstStyle/>
                    <a:p>
                      <a:pPr algn="ctr" fontAlgn="ctr"/>
                      <a:r>
                        <a:rPr lang="en-US" sz="1200" b="1" dirty="0">
                          <a:solidFill>
                            <a:schemeClr val="bg1"/>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33941"/>
                    </a:solidFill>
                  </a:tcPr>
                </a:tc>
                <a:extLst>
                  <a:ext uri="{0D108BD9-81ED-4DB2-BD59-A6C34878D82A}">
                    <a16:rowId xmlns:a16="http://schemas.microsoft.com/office/drawing/2014/main" xmlns="" val="10002"/>
                  </a:ext>
                </a:extLst>
              </a:tr>
              <a:tr h="253864">
                <a:tc gridSpan="3">
                  <a:txBody>
                    <a:bodyPr/>
                    <a:lstStyle/>
                    <a:p>
                      <a:pPr algn="ctr" fontAlgn="ctr"/>
                      <a:r>
                        <a:rPr lang="en-US" sz="1200" dirty="0">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4981291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BD35589F-2B3E-481C-BD2E-570A3921F141}"/>
              </a:ext>
            </a:extLst>
          </p:cNvPr>
          <p:cNvCxnSpPr>
            <a:stCxn id="3" idx="3"/>
            <a:endCxn id="7" idx="1"/>
          </p:cNvCxnSpPr>
          <p:nvPr/>
        </p:nvCxnSpPr>
        <p:spPr>
          <a:xfrm>
            <a:off x="1826008" y="2607154"/>
            <a:ext cx="82543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EBCCF197-95A6-4210-883A-A955DC526F4A}"/>
              </a:ext>
            </a:extLst>
          </p:cNvPr>
          <p:cNvSpPr>
            <a:spLocks noGrp="1"/>
          </p:cNvSpPr>
          <p:nvPr>
            <p:ph type="title"/>
          </p:nvPr>
        </p:nvSpPr>
        <p:spPr/>
        <p:txBody>
          <a:bodyPr>
            <a:normAutofit fontScale="90000"/>
          </a:bodyPr>
          <a:lstStyle/>
          <a:p>
            <a:r>
              <a:rPr lang="en-US" smtClean="0"/>
              <a:t>SRv6 Packet Forwarding Summary: SRH Processing</a:t>
            </a:r>
            <a:br>
              <a:rPr lang="en-US" smtClean="0"/>
            </a:br>
            <a:endParaRPr lang="en-US" dirty="0"/>
          </a:p>
        </p:txBody>
      </p:sp>
      <p:sp>
        <p:nvSpPr>
          <p:cNvPr id="36" name="文本占位符 35">
            <a:extLst>
              <a:ext uri="{FF2B5EF4-FFF2-40B4-BE49-F238E27FC236}">
                <a16:creationId xmlns:a16="http://schemas.microsoft.com/office/drawing/2014/main" xmlns="" id="{B1006F98-F582-47D9-AE91-0233448DE61D}"/>
              </a:ext>
            </a:extLst>
          </p:cNvPr>
          <p:cNvSpPr>
            <a:spLocks noGrp="1"/>
          </p:cNvSpPr>
          <p:nvPr>
            <p:ph type="body" sz="quarter" idx="10"/>
          </p:nvPr>
        </p:nvSpPr>
        <p:spPr/>
        <p:txBody>
          <a:bodyPr/>
          <a:lstStyle/>
          <a:p>
            <a:r>
              <a:rPr lang="en-US" sz="1800" smtClean="0">
                <a:sym typeface="Huawei Sans" panose="020C0503030203020204" pitchFamily="34" charset="0"/>
              </a:rPr>
              <a:t>In SRv6 forwarding, each time a packet passes through an SRv6 node, the SL field is decremented by 1 and the IPv6 DA changes. An IPv6 DA is determined by both the SL and Segment List fields.</a:t>
            </a:r>
          </a:p>
          <a:p>
            <a:endParaRPr lang="en-US" altLang="zh-CN" sz="1800" dirty="0">
              <a:sym typeface="Huawei Sans" panose="020C0503030203020204" pitchFamily="34" charset="0"/>
            </a:endParaRPr>
          </a:p>
        </p:txBody>
      </p:sp>
      <p:pic>
        <p:nvPicPr>
          <p:cNvPr id="3" name="图片 2">
            <a:extLst>
              <a:ext uri="{FF2B5EF4-FFF2-40B4-BE49-F238E27FC236}">
                <a16:creationId xmlns:a16="http://schemas.microsoft.com/office/drawing/2014/main" xmlns="" id="{E68CC9AC-BB91-4BC3-9E69-CDCF02C7EE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86008" y="2385754"/>
            <a:ext cx="540000" cy="442800"/>
          </a:xfrm>
          <a:prstGeom prst="rect">
            <a:avLst/>
          </a:prstGeom>
        </p:spPr>
      </p:pic>
      <p:pic>
        <p:nvPicPr>
          <p:cNvPr id="4" name="图片 3">
            <a:extLst>
              <a:ext uri="{FF2B5EF4-FFF2-40B4-BE49-F238E27FC236}">
                <a16:creationId xmlns:a16="http://schemas.microsoft.com/office/drawing/2014/main" xmlns="" id="{3B28E28B-0459-4460-8092-724195CE8D5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84607" y="2385754"/>
            <a:ext cx="540000" cy="442800"/>
          </a:xfrm>
          <a:prstGeom prst="rect">
            <a:avLst/>
          </a:prstGeom>
        </p:spPr>
      </p:pic>
      <p:pic>
        <p:nvPicPr>
          <p:cNvPr id="5" name="图片 4">
            <a:extLst>
              <a:ext uri="{FF2B5EF4-FFF2-40B4-BE49-F238E27FC236}">
                <a16:creationId xmlns:a16="http://schemas.microsoft.com/office/drawing/2014/main" xmlns="" id="{09D4A3F4-4959-4E67-BB97-B0FC8ACFA4C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83206" y="2385754"/>
            <a:ext cx="540000" cy="442800"/>
          </a:xfrm>
          <a:prstGeom prst="rect">
            <a:avLst/>
          </a:prstGeom>
        </p:spPr>
      </p:pic>
      <p:pic>
        <p:nvPicPr>
          <p:cNvPr id="6" name="图片 5">
            <a:extLst>
              <a:ext uri="{FF2B5EF4-FFF2-40B4-BE49-F238E27FC236}">
                <a16:creationId xmlns:a16="http://schemas.microsoft.com/office/drawing/2014/main" xmlns="" id="{03D8A429-30AA-4935-BB25-83929B072B3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81805" y="2385754"/>
            <a:ext cx="540000" cy="442800"/>
          </a:xfrm>
          <a:prstGeom prst="rect">
            <a:avLst/>
          </a:prstGeom>
        </p:spPr>
      </p:pic>
      <p:pic>
        <p:nvPicPr>
          <p:cNvPr id="7" name="图片 6">
            <a:extLst>
              <a:ext uri="{FF2B5EF4-FFF2-40B4-BE49-F238E27FC236}">
                <a16:creationId xmlns:a16="http://schemas.microsoft.com/office/drawing/2014/main" xmlns="" id="{63DC07DE-0BA3-499B-8E7A-235450B48B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80404" y="2385754"/>
            <a:ext cx="540000" cy="442800"/>
          </a:xfrm>
          <a:prstGeom prst="rect">
            <a:avLst/>
          </a:prstGeom>
        </p:spPr>
      </p:pic>
      <p:sp>
        <p:nvSpPr>
          <p:cNvPr id="12" name="Freeform 159">
            <a:extLst>
              <a:ext uri="{FF2B5EF4-FFF2-40B4-BE49-F238E27FC236}">
                <a16:creationId xmlns:a16="http://schemas.microsoft.com/office/drawing/2014/main" xmlns="" id="{46659730-42DD-4BE0-8889-0299266DB2C8}"/>
              </a:ext>
            </a:extLst>
          </p:cNvPr>
          <p:cNvSpPr/>
          <p:nvPr/>
        </p:nvSpPr>
        <p:spPr>
          <a:xfrm flipH="1">
            <a:off x="6565723" y="2224067"/>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xmlns="" id="{9743F751-5B00-462D-88D4-270BC4C5A9F5}"/>
              </a:ext>
            </a:extLst>
          </p:cNvPr>
          <p:cNvSpPr/>
          <p:nvPr/>
        </p:nvSpPr>
        <p:spPr>
          <a:xfrm>
            <a:off x="1686360" y="3658586"/>
            <a:ext cx="1824015" cy="14081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159E4295-FE17-4D04-9B0B-304A73C4E559}"/>
              </a:ext>
            </a:extLst>
          </p:cNvPr>
          <p:cNvSpPr txBox="1"/>
          <p:nvPr/>
        </p:nvSpPr>
        <p:spPr>
          <a:xfrm>
            <a:off x="1638300" y="3668111"/>
            <a:ext cx="1950525" cy="138499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SRH (SL = n)</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 – 1</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15" name="矩形 14">
            <a:extLst>
              <a:ext uri="{FF2B5EF4-FFF2-40B4-BE49-F238E27FC236}">
                <a16:creationId xmlns:a16="http://schemas.microsoft.com/office/drawing/2014/main" xmlns="" id="{6431D1AB-6DDA-4B7D-A524-7F82F16CC749}"/>
              </a:ext>
            </a:extLst>
          </p:cNvPr>
          <p:cNvSpPr/>
          <p:nvPr/>
        </p:nvSpPr>
        <p:spPr>
          <a:xfrm>
            <a:off x="1686360" y="3046955"/>
            <a:ext cx="1824015" cy="56310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10B15FA3-F1B4-491D-A725-711CC8B6C909}"/>
              </a:ext>
            </a:extLst>
          </p:cNvPr>
          <p:cNvSpPr txBox="1"/>
          <p:nvPr/>
        </p:nvSpPr>
        <p:spPr>
          <a:xfrm>
            <a:off x="1835815" y="3079631"/>
            <a:ext cx="1544012"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DA=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17" name="矩形 16">
            <a:extLst>
              <a:ext uri="{FF2B5EF4-FFF2-40B4-BE49-F238E27FC236}">
                <a16:creationId xmlns:a16="http://schemas.microsoft.com/office/drawing/2014/main" xmlns="" id="{D47758D5-95BF-4395-8F8C-42E3F8B055BB}"/>
              </a:ext>
            </a:extLst>
          </p:cNvPr>
          <p:cNvSpPr/>
          <p:nvPr/>
        </p:nvSpPr>
        <p:spPr>
          <a:xfrm>
            <a:off x="3882341" y="3658586"/>
            <a:ext cx="1824015" cy="14081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6D1B7235-6A8E-47A8-8D6A-417CC0542910}"/>
              </a:ext>
            </a:extLst>
          </p:cNvPr>
          <p:cNvSpPr txBox="1"/>
          <p:nvPr/>
        </p:nvSpPr>
        <p:spPr>
          <a:xfrm>
            <a:off x="3856263" y="3668111"/>
            <a:ext cx="1895071" cy="138499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SRH (SL = n –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 –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19" name="矩形 18">
            <a:extLst>
              <a:ext uri="{FF2B5EF4-FFF2-40B4-BE49-F238E27FC236}">
                <a16:creationId xmlns:a16="http://schemas.microsoft.com/office/drawing/2014/main" xmlns="" id="{A6909574-FB40-493D-AE6D-2A3E2AC6E2EA}"/>
              </a:ext>
            </a:extLst>
          </p:cNvPr>
          <p:cNvSpPr/>
          <p:nvPr/>
        </p:nvSpPr>
        <p:spPr>
          <a:xfrm>
            <a:off x="3882341" y="3046955"/>
            <a:ext cx="1824015" cy="56310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xmlns="" id="{F67CEBD9-9DEF-4672-9205-29E1266ACA85}"/>
              </a:ext>
            </a:extLst>
          </p:cNvPr>
          <p:cNvSpPr txBox="1"/>
          <p:nvPr/>
        </p:nvSpPr>
        <p:spPr>
          <a:xfrm>
            <a:off x="3877907" y="3079631"/>
            <a:ext cx="1851790"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DA=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 – 1]</a:t>
            </a:r>
          </a:p>
        </p:txBody>
      </p:sp>
      <p:sp>
        <p:nvSpPr>
          <p:cNvPr id="21" name="文本框 20">
            <a:extLst>
              <a:ext uri="{FF2B5EF4-FFF2-40B4-BE49-F238E27FC236}">
                <a16:creationId xmlns:a16="http://schemas.microsoft.com/office/drawing/2014/main" xmlns="" id="{B753B23A-4DBC-49E7-86AB-5930062DBF2D}"/>
              </a:ext>
            </a:extLst>
          </p:cNvPr>
          <p:cNvSpPr txBox="1"/>
          <p:nvPr/>
        </p:nvSpPr>
        <p:spPr>
          <a:xfrm>
            <a:off x="812800" y="1965763"/>
            <a:ext cx="1668743" cy="367819"/>
          </a:xfrm>
          <a:prstGeom prst="rect">
            <a:avLst/>
          </a:prstGeom>
          <a:noFill/>
        </p:spPr>
        <p:txBody>
          <a:bodyPr wrap="square" rtlCol="0">
            <a:noAutofit/>
          </a:bodyPr>
          <a:lstStyle/>
          <a:p>
            <a:pPr fontAlgn="ctr"/>
            <a:r>
              <a:rPr lang="en-US" sz="1400" dirty="0" smtClean="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SRv6 </a:t>
            </a:r>
            <a:r>
              <a:rPr lang="en-US" altLang="zh-CN" sz="1400" dirty="0" smtClean="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Source </a:t>
            </a:r>
            <a:r>
              <a:rPr lang="en-US" sz="1400" dirty="0" smtClean="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Node</a:t>
            </a:r>
            <a:endParaRPr lang="en-US" sz="14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0E8F343E-CC71-4E0F-A2D6-79C8EAC5A41A}"/>
              </a:ext>
            </a:extLst>
          </p:cNvPr>
          <p:cNvSpPr txBox="1"/>
          <p:nvPr/>
        </p:nvSpPr>
        <p:spPr>
          <a:xfrm>
            <a:off x="2951061" y="1953064"/>
            <a:ext cx="1544012" cy="307777"/>
          </a:xfrm>
          <a:prstGeom prst="rect">
            <a:avLst/>
          </a:prstGeom>
          <a:noFill/>
        </p:spPr>
        <p:txBody>
          <a:bodyPr wrap="square" rtlCol="0">
            <a:noAutofit/>
          </a:bodyPr>
          <a:lstStyle/>
          <a:p>
            <a:pPr fontAlgn="ctr"/>
            <a:r>
              <a:rPr lang="en-US" sz="14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23" name="文本框 22">
            <a:extLst>
              <a:ext uri="{FF2B5EF4-FFF2-40B4-BE49-F238E27FC236}">
                <a16:creationId xmlns:a16="http://schemas.microsoft.com/office/drawing/2014/main" xmlns="" id="{02C65216-780A-465E-B12D-5B1ABC349E46}"/>
              </a:ext>
            </a:extLst>
          </p:cNvPr>
          <p:cNvSpPr txBox="1"/>
          <p:nvPr/>
        </p:nvSpPr>
        <p:spPr>
          <a:xfrm>
            <a:off x="5006300" y="1953064"/>
            <a:ext cx="1851789" cy="307777"/>
          </a:xfrm>
          <a:prstGeom prst="rect">
            <a:avLst/>
          </a:prstGeom>
          <a:noFill/>
        </p:spPr>
        <p:txBody>
          <a:bodyPr wrap="square" rtlCol="0">
            <a:noAutofit/>
          </a:bodyPr>
          <a:lstStyle/>
          <a:p>
            <a:pPr fontAlgn="ctr"/>
            <a:r>
              <a:rPr lang="en-US" sz="14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Segment List [n – 1]</a:t>
            </a:r>
          </a:p>
        </p:txBody>
      </p:sp>
      <p:sp>
        <p:nvSpPr>
          <p:cNvPr id="24" name="文本框 23">
            <a:extLst>
              <a:ext uri="{FF2B5EF4-FFF2-40B4-BE49-F238E27FC236}">
                <a16:creationId xmlns:a16="http://schemas.microsoft.com/office/drawing/2014/main" xmlns="" id="{0DD5BF56-6540-4250-8C75-EC99EB2533F2}"/>
              </a:ext>
            </a:extLst>
          </p:cNvPr>
          <p:cNvSpPr txBox="1"/>
          <p:nvPr/>
        </p:nvSpPr>
        <p:spPr>
          <a:xfrm>
            <a:off x="7355719" y="1953064"/>
            <a:ext cx="1540806" cy="307777"/>
          </a:xfrm>
          <a:prstGeom prst="rect">
            <a:avLst/>
          </a:prstGeom>
          <a:noFill/>
        </p:spPr>
        <p:txBody>
          <a:bodyPr wrap="square" rtlCol="0">
            <a:noAutofit/>
          </a:bodyPr>
          <a:lstStyle/>
          <a:p>
            <a:pPr fontAlgn="ctr"/>
            <a:r>
              <a:rPr lang="en-US" sz="14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25" name="文本框 24">
            <a:extLst>
              <a:ext uri="{FF2B5EF4-FFF2-40B4-BE49-F238E27FC236}">
                <a16:creationId xmlns:a16="http://schemas.microsoft.com/office/drawing/2014/main" xmlns="" id="{8049F227-D789-4592-9795-00F54D403B11}"/>
              </a:ext>
            </a:extLst>
          </p:cNvPr>
          <p:cNvSpPr txBox="1"/>
          <p:nvPr/>
        </p:nvSpPr>
        <p:spPr>
          <a:xfrm>
            <a:off x="9419830" y="1953064"/>
            <a:ext cx="1540806" cy="307777"/>
          </a:xfrm>
          <a:prstGeom prst="rect">
            <a:avLst/>
          </a:prstGeom>
          <a:noFill/>
        </p:spPr>
        <p:txBody>
          <a:bodyPr wrap="square" rtlCol="0">
            <a:noAutofit/>
          </a:bodyPr>
          <a:lstStyle/>
          <a:p>
            <a:pPr fontAlgn="ctr"/>
            <a:r>
              <a:rPr lang="en-US" sz="1400" dirty="0">
                <a:solidFill>
                  <a:schemeClr val="tx2"/>
                </a:solidFill>
                <a:latin typeface="Huawei Sans" panose="020C0503030203020204" pitchFamily="34" charset="0"/>
                <a:ea typeface="方正兰亭黑简体" panose="02000000000000000000" pitchFamily="2" charset="-122"/>
                <a:sym typeface="Huawei Sans" panose="020C0503030203020204" pitchFamily="34" charset="0"/>
              </a:rPr>
              <a:t>Segment List [0]</a:t>
            </a:r>
          </a:p>
        </p:txBody>
      </p:sp>
      <p:sp>
        <p:nvSpPr>
          <p:cNvPr id="26" name="矩形 25">
            <a:extLst>
              <a:ext uri="{FF2B5EF4-FFF2-40B4-BE49-F238E27FC236}">
                <a16:creationId xmlns:a16="http://schemas.microsoft.com/office/drawing/2014/main" xmlns="" id="{B3275E36-D8B9-4007-BBB6-FA24F7F0B991}"/>
              </a:ext>
            </a:extLst>
          </p:cNvPr>
          <p:cNvSpPr/>
          <p:nvPr/>
        </p:nvSpPr>
        <p:spPr>
          <a:xfrm>
            <a:off x="6181156" y="3658586"/>
            <a:ext cx="1824015" cy="14081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xmlns="" id="{906D2F7E-AECF-49FD-B69E-DBC9111F883B}"/>
              </a:ext>
            </a:extLst>
          </p:cNvPr>
          <p:cNvSpPr txBox="1"/>
          <p:nvPr/>
        </p:nvSpPr>
        <p:spPr>
          <a:xfrm>
            <a:off x="6155078" y="3668111"/>
            <a:ext cx="1895071" cy="138499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SRH (SL =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 –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28" name="矩形 27">
            <a:extLst>
              <a:ext uri="{FF2B5EF4-FFF2-40B4-BE49-F238E27FC236}">
                <a16:creationId xmlns:a16="http://schemas.microsoft.com/office/drawing/2014/main" xmlns="" id="{FE43DF9A-A66E-4A6A-B013-BD0AEB7384FB}"/>
              </a:ext>
            </a:extLst>
          </p:cNvPr>
          <p:cNvSpPr/>
          <p:nvPr/>
        </p:nvSpPr>
        <p:spPr>
          <a:xfrm>
            <a:off x="6181156" y="3046955"/>
            <a:ext cx="1824015" cy="56310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A25F38F6-A869-4485-8AB6-71FE311D80BD}"/>
              </a:ext>
            </a:extLst>
          </p:cNvPr>
          <p:cNvSpPr txBox="1"/>
          <p:nvPr/>
        </p:nvSpPr>
        <p:spPr>
          <a:xfrm>
            <a:off x="6332213" y="3079631"/>
            <a:ext cx="1540806"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DA=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30" name="矩形 29">
            <a:extLst>
              <a:ext uri="{FF2B5EF4-FFF2-40B4-BE49-F238E27FC236}">
                <a16:creationId xmlns:a16="http://schemas.microsoft.com/office/drawing/2014/main" xmlns="" id="{AEF39396-D345-42AF-9E57-04B9E9C8749E}"/>
              </a:ext>
            </a:extLst>
          </p:cNvPr>
          <p:cNvSpPr/>
          <p:nvPr/>
        </p:nvSpPr>
        <p:spPr>
          <a:xfrm>
            <a:off x="8479971" y="3658586"/>
            <a:ext cx="1824015" cy="140814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A82A901E-5AAB-43C9-A907-5234D42DE2DC}"/>
              </a:ext>
            </a:extLst>
          </p:cNvPr>
          <p:cNvSpPr txBox="1"/>
          <p:nvPr/>
        </p:nvSpPr>
        <p:spPr>
          <a:xfrm>
            <a:off x="8453893" y="3668111"/>
            <a:ext cx="1895071" cy="138499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SRH (SL = 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 – 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[n])</a:t>
            </a:r>
          </a:p>
        </p:txBody>
      </p:sp>
      <p:sp>
        <p:nvSpPr>
          <p:cNvPr id="32" name="矩形 31">
            <a:extLst>
              <a:ext uri="{FF2B5EF4-FFF2-40B4-BE49-F238E27FC236}">
                <a16:creationId xmlns:a16="http://schemas.microsoft.com/office/drawing/2014/main" xmlns="" id="{3CF959E8-8CD8-480B-BFA9-5F4C53B504C7}"/>
              </a:ext>
            </a:extLst>
          </p:cNvPr>
          <p:cNvSpPr/>
          <p:nvPr/>
        </p:nvSpPr>
        <p:spPr>
          <a:xfrm>
            <a:off x="8479971" y="3046955"/>
            <a:ext cx="1824015" cy="56310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0384F80B-D282-4586-9422-0AF2AA78ACF9}"/>
              </a:ext>
            </a:extLst>
          </p:cNvPr>
          <p:cNvSpPr txBox="1"/>
          <p:nvPr/>
        </p:nvSpPr>
        <p:spPr>
          <a:xfrm>
            <a:off x="8631029" y="3079631"/>
            <a:ext cx="1540806"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DA=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Segment List [0]</a:t>
            </a:r>
          </a:p>
        </p:txBody>
      </p:sp>
      <p:sp>
        <p:nvSpPr>
          <p:cNvPr id="37" name="文本框 36">
            <a:extLst>
              <a:ext uri="{FF2B5EF4-FFF2-40B4-BE49-F238E27FC236}">
                <a16:creationId xmlns:a16="http://schemas.microsoft.com/office/drawing/2014/main" xmlns="" id="{244172CF-8AE0-4848-935E-00DEC77485E7}"/>
              </a:ext>
            </a:extLst>
          </p:cNvPr>
          <p:cNvSpPr txBox="1"/>
          <p:nvPr/>
        </p:nvSpPr>
        <p:spPr>
          <a:xfrm>
            <a:off x="452438" y="5358520"/>
            <a:ext cx="10728325" cy="7817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dirty="0">
                <a:latin typeface="Huawei Sans" panose="020C0503030203020204" pitchFamily="34" charset="0"/>
              </a:rPr>
              <a:t>Different from SR-MPLS label processing, SRv6 SRH processing is implemented from the bottom up, and segments in the SRv6 SRH are not popped after being processed by a node. Therefore, the SRv6 header retains path information, which can be used for path backtracking.</a:t>
            </a:r>
          </a:p>
        </p:txBody>
      </p:sp>
    </p:spTree>
    <p:extLst>
      <p:ext uri="{BB962C8B-B14F-4D97-AF65-F5344CB8AC3E}">
        <p14:creationId xmlns:p14="http://schemas.microsoft.com/office/powerpoint/2010/main" val="33752901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SRv6 Overview</a:t>
            </a:r>
          </a:p>
          <a:p>
            <a:r>
              <a:rPr lang="en-US" b="1" dirty="0" smtClean="0">
                <a:sym typeface="Huawei Sans" panose="020C0503030203020204" pitchFamily="34" charset="0"/>
              </a:rPr>
              <a:t>SRv6 Network Programming</a:t>
            </a:r>
          </a:p>
          <a:p>
            <a:pPr lvl="1"/>
            <a:r>
              <a:rPr lang="en-US" dirty="0" smtClean="0">
                <a:solidFill>
                  <a:schemeClr val="bg1">
                    <a:lumMod val="50000"/>
                  </a:schemeClr>
                </a:solidFill>
                <a:sym typeface="Huawei Sans" panose="020C0503030203020204" pitchFamily="34" charset="0"/>
              </a:rPr>
              <a:t>SRv6 Network Programming Overview</a:t>
            </a:r>
          </a:p>
          <a:p>
            <a:pPr lvl="1"/>
            <a:r>
              <a:rPr lang="en-US" dirty="0" smtClean="0">
                <a:solidFill>
                  <a:schemeClr val="bg1">
                    <a:lumMod val="50000"/>
                  </a:schemeClr>
                </a:solidFill>
                <a:sym typeface="Huawei Sans" panose="020C0503030203020204" pitchFamily="34" charset="0"/>
              </a:rPr>
              <a:t>SRv6 Segments &amp; </a:t>
            </a:r>
            <a:r>
              <a:rPr lang="en-US" altLang="zh-CN" dirty="0" smtClean="0">
                <a:solidFill>
                  <a:schemeClr val="bg1">
                    <a:lumMod val="50000"/>
                  </a:schemeClr>
                </a:solidFill>
                <a:sym typeface="Huawei Sans" panose="020C0503030203020204" pitchFamily="34" charset="0"/>
              </a:rPr>
              <a:t>SRv6 Nodes</a:t>
            </a:r>
            <a:endParaRPr lang="en-US"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sym typeface="Huawei Sans" panose="020C0503030203020204" pitchFamily="34" charset="0"/>
              </a:rPr>
              <a:t>SRv6 Instruction Sets</a:t>
            </a:r>
          </a:p>
          <a:p>
            <a:r>
              <a:rPr lang="en-US" dirty="0" smtClean="0">
                <a:solidFill>
                  <a:schemeClr val="bg1">
                    <a:lumMod val="50000"/>
                  </a:schemeClr>
                </a:solidFill>
                <a:sym typeface="Huawei Sans" panose="020C0503030203020204" pitchFamily="34" charset="0"/>
              </a:rPr>
              <a:t>SRv6 Policy Overview</a:t>
            </a:r>
          </a:p>
          <a:p>
            <a:r>
              <a:rPr lang="en-US" dirty="0" smtClean="0">
                <a:solidFill>
                  <a:schemeClr val="bg1">
                    <a:lumMod val="50000"/>
                  </a:schemeClr>
                </a:solidFill>
                <a:sym typeface="Huawei Sans" panose="020C0503030203020204" pitchFamily="34" charset="0"/>
              </a:rPr>
              <a:t>Typical SRv6 Applications</a:t>
            </a:r>
          </a:p>
          <a:p>
            <a:r>
              <a:rPr lang="en-US" dirty="0" smtClean="0">
                <a:solidFill>
                  <a:schemeClr val="bg1">
                    <a:lumMod val="50000"/>
                  </a:schemeClr>
                </a:solidFill>
                <a:sym typeface="Huawei Sans" panose="020C0503030203020204" pitchFamily="34" charset="0"/>
              </a:rPr>
              <a:t>Basic SRv6 Configurations</a:t>
            </a:r>
          </a:p>
        </p:txBody>
      </p:sp>
    </p:spTree>
    <p:extLst>
      <p:ext uri="{BB962C8B-B14F-4D97-AF65-F5344CB8AC3E}">
        <p14:creationId xmlns:p14="http://schemas.microsoft.com/office/powerpoint/2010/main" val="3793859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t>At the beginning of the Segment Routing (SR) architecture design, two implementation modes were designed for the data plane. One is Segment Routing-Multiprotocol Label Switching (SR-MPLS), which reuses the MPLS data plane and can be incrementally deployed on the existing IP/MPLS network. The other is Segment Routing IPv6 (SRv6), which uses the IPv6 data plane and implements extension based on the IPv6 Routing header.</a:t>
            </a:r>
          </a:p>
          <a:p>
            <a:r>
              <a:rPr lang="en-US" smtClean="0"/>
              <a:t>This document describes the concepts and fundamentals of SRv6 and its applications for Huawei NetEngine series routers.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2335915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894913-2CCC-4BC6-AC12-0F12A0FBE827}"/>
              </a:ext>
            </a:extLst>
          </p:cNvPr>
          <p:cNvSpPr>
            <a:spLocks noGrp="1"/>
          </p:cNvSpPr>
          <p:nvPr>
            <p:ph type="title"/>
          </p:nvPr>
        </p:nvSpPr>
        <p:spPr/>
        <p:txBody>
          <a:bodyPr/>
          <a:lstStyle/>
          <a:p>
            <a:r>
              <a:rPr lang="en-US" smtClean="0"/>
              <a:t>SRv6 Instruction Sets</a:t>
            </a:r>
            <a:endParaRPr lang="en-US" dirty="0"/>
          </a:p>
        </p:txBody>
      </p:sp>
      <p:sp>
        <p:nvSpPr>
          <p:cNvPr id="3" name="文本占位符 2">
            <a:extLst>
              <a:ext uri="{FF2B5EF4-FFF2-40B4-BE49-F238E27FC236}">
                <a16:creationId xmlns:a16="http://schemas.microsoft.com/office/drawing/2014/main" xmlns="" id="{BF9EC405-4C27-471A-B0D2-C5E1E5D1D7B2}"/>
              </a:ext>
            </a:extLst>
          </p:cNvPr>
          <p:cNvSpPr>
            <a:spLocks noGrp="1"/>
          </p:cNvSpPr>
          <p:nvPr>
            <p:ph type="body" sz="quarter" idx="10"/>
          </p:nvPr>
        </p:nvSpPr>
        <p:spPr/>
        <p:txBody>
          <a:bodyPr/>
          <a:lstStyle/>
          <a:p>
            <a:pPr>
              <a:lnSpc>
                <a:spcPct val="100000"/>
              </a:lnSpc>
            </a:pPr>
            <a:r>
              <a:rPr lang="en-US" sz="1600" dirty="0" smtClean="0">
                <a:sym typeface="Huawei Sans" panose="020C0503030203020204" pitchFamily="34" charset="0"/>
              </a:rPr>
              <a:t>The SRH stores an ordered list of instructions for implementing network services, and it is equivalent to a computer program. Segment List [0] to Segment List [n] are equivalent to the instructions of the computer program. The first instruction to be executed is Segment List [n]. The SL field, which is equivalent to the program counter (PC) of the computer program, points to the instruction that is being executed</a:t>
            </a:r>
          </a:p>
          <a:p>
            <a:pPr>
              <a:lnSpc>
                <a:spcPct val="100000"/>
              </a:lnSpc>
            </a:pPr>
            <a:r>
              <a:rPr lang="en-US" sz="1600" dirty="0" smtClean="0">
                <a:sym typeface="Huawei Sans" panose="020C0503030203020204" pitchFamily="34" charset="0"/>
              </a:rPr>
              <a:t>ietf-spring-srv6-network-programming defines many behaviors, which are also called instructions.</a:t>
            </a:r>
          </a:p>
          <a:p>
            <a:pPr>
              <a:lnSpc>
                <a:spcPct val="100000"/>
              </a:lnSpc>
            </a:pPr>
            <a:endParaRPr lang="en-US" altLang="zh-CN" sz="1600" dirty="0">
              <a:sym typeface="Huawei Sans" panose="020C0503030203020204" pitchFamily="34" charset="0"/>
            </a:endParaRPr>
          </a:p>
        </p:txBody>
      </p:sp>
      <p:graphicFrame>
        <p:nvGraphicFramePr>
          <p:cNvPr id="4" name="表格 3">
            <a:extLst>
              <a:ext uri="{FF2B5EF4-FFF2-40B4-BE49-F238E27FC236}">
                <a16:creationId xmlns:a16="http://schemas.microsoft.com/office/drawing/2014/main" xmlns="" id="{A50AAC54-7F5E-4A45-BE85-9291F104EC1F}"/>
              </a:ext>
            </a:extLst>
          </p:cNvPr>
          <p:cNvGraphicFramePr>
            <a:graphicFrameLocks noGrp="1"/>
          </p:cNvGraphicFramePr>
          <p:nvPr>
            <p:extLst/>
          </p:nvPr>
        </p:nvGraphicFramePr>
        <p:xfrm>
          <a:off x="3847358" y="2546244"/>
          <a:ext cx="4497284" cy="3127361"/>
        </p:xfrm>
        <a:graphic>
          <a:graphicData uri="http://schemas.openxmlformats.org/drawingml/2006/table">
            <a:tbl>
              <a:tblPr/>
              <a:tblGrid>
                <a:gridCol w="1124321">
                  <a:extLst>
                    <a:ext uri="{9D8B030D-6E8A-4147-A177-3AD203B41FA5}">
                      <a16:colId xmlns:a16="http://schemas.microsoft.com/office/drawing/2014/main" xmlns="" val="20000"/>
                    </a:ext>
                  </a:extLst>
                </a:gridCol>
                <a:gridCol w="1124321">
                  <a:extLst>
                    <a:ext uri="{9D8B030D-6E8A-4147-A177-3AD203B41FA5}">
                      <a16:colId xmlns:a16="http://schemas.microsoft.com/office/drawing/2014/main" xmlns="" val="20001"/>
                    </a:ext>
                  </a:extLst>
                </a:gridCol>
                <a:gridCol w="281080">
                  <a:extLst>
                    <a:ext uri="{9D8B030D-6E8A-4147-A177-3AD203B41FA5}">
                      <a16:colId xmlns:a16="http://schemas.microsoft.com/office/drawing/2014/main" xmlns="" val="20002"/>
                    </a:ext>
                  </a:extLst>
                </a:gridCol>
                <a:gridCol w="843241">
                  <a:extLst>
                    <a:ext uri="{9D8B030D-6E8A-4147-A177-3AD203B41FA5}">
                      <a16:colId xmlns:a16="http://schemas.microsoft.com/office/drawing/2014/main" xmlns="" val="20003"/>
                    </a:ext>
                  </a:extLst>
                </a:gridCol>
                <a:gridCol w="1124321">
                  <a:extLst>
                    <a:ext uri="{9D8B030D-6E8A-4147-A177-3AD203B41FA5}">
                      <a16:colId xmlns:a16="http://schemas.microsoft.com/office/drawing/2014/main" xmlns="" val="20004"/>
                    </a:ext>
                  </a:extLst>
                </a:gridCol>
              </a:tblGrid>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Version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Traffic Class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Flow Label</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0"/>
                  </a:ext>
                </a:extLst>
              </a:tr>
              <a:tr h="26782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r>
                        <a:rPr lang="en-US" sz="1400" b="0" i="0" u="none" strike="noStrike" baseline="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Length</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Next=43</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Hop Limit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10001"/>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Source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2"/>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Destination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3"/>
                  </a:ext>
                </a:extLst>
              </a:tr>
              <a:tr h="449101">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 Header</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Hdr</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Ext Len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Type=4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Segments Left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extLst>
                  <a:ext uri="{0D108BD9-81ED-4DB2-BD59-A6C34878D82A}">
                    <a16:rowId xmlns:a16="http://schemas.microsoft.com/office/drawing/2014/main" xmlns="" val="10004"/>
                  </a:ext>
                </a:extLst>
              </a:tr>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Last Entry</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Flags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Tag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5"/>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[0]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6"/>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[1]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7"/>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[2]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08"/>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Optional TLV objects (variable)</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9"/>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v6 </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a16="http://schemas.microsoft.com/office/drawing/2014/main" xmlns="" val="10010"/>
                  </a:ext>
                </a:extLst>
              </a:tr>
            </a:tbl>
          </a:graphicData>
        </a:graphic>
      </p:graphicFrame>
      <p:grpSp>
        <p:nvGrpSpPr>
          <p:cNvPr id="6" name="组合 5">
            <a:extLst>
              <a:ext uri="{FF2B5EF4-FFF2-40B4-BE49-F238E27FC236}">
                <a16:creationId xmlns:a16="http://schemas.microsoft.com/office/drawing/2014/main" xmlns="" id="{9423E2A9-D179-42B2-A9B1-D41EBA4AFCCB}"/>
              </a:ext>
            </a:extLst>
          </p:cNvPr>
          <p:cNvGrpSpPr/>
          <p:nvPr/>
        </p:nvGrpSpPr>
        <p:grpSpPr>
          <a:xfrm>
            <a:off x="3546574" y="5714999"/>
            <a:ext cx="5098851" cy="468000"/>
            <a:chOff x="1209352" y="2089356"/>
            <a:chExt cx="5098851" cy="486631"/>
          </a:xfrm>
        </p:grpSpPr>
        <p:sp>
          <p:nvSpPr>
            <p:cNvPr id="7" name="Rectangle 2">
              <a:extLst>
                <a:ext uri="{FF2B5EF4-FFF2-40B4-BE49-F238E27FC236}">
                  <a16:creationId xmlns:a16="http://schemas.microsoft.com/office/drawing/2014/main" xmlns="" id="{C988B187-0365-43ED-81D0-7ED8D42434FE}"/>
                </a:ext>
              </a:extLst>
            </p:cNvPr>
            <p:cNvSpPr/>
            <p:nvPr/>
          </p:nvSpPr>
          <p:spPr bwMode="auto">
            <a:xfrm>
              <a:off x="4843804" y="2089356"/>
              <a:ext cx="1464399" cy="486631"/>
            </a:xfrm>
            <a:prstGeom prst="rect">
              <a:avLst/>
            </a:prstGeom>
            <a:solidFill>
              <a:srgbClr val="56C4D2"/>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8" name="Rectangle 2">
              <a:extLst>
                <a:ext uri="{FF2B5EF4-FFF2-40B4-BE49-F238E27FC236}">
                  <a16:creationId xmlns:a16="http://schemas.microsoft.com/office/drawing/2014/main" xmlns="" id="{6888FFFE-9F84-4A1E-97D4-16EFD27A69CF}"/>
                </a:ext>
              </a:extLst>
            </p:cNvPr>
            <p:cNvSpPr/>
            <p:nvPr/>
          </p:nvSpPr>
          <p:spPr bwMode="auto">
            <a:xfrm>
              <a:off x="1209352" y="2089357"/>
              <a:ext cx="1464400" cy="486630"/>
            </a:xfrm>
            <a:prstGeom prst="rect">
              <a:avLst/>
            </a:prstGeom>
            <a:solidFill>
              <a:srgbClr val="81C15F"/>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9" name="Rectangle 2">
              <a:extLst>
                <a:ext uri="{FF2B5EF4-FFF2-40B4-BE49-F238E27FC236}">
                  <a16:creationId xmlns:a16="http://schemas.microsoft.com/office/drawing/2014/main" xmlns="" id="{F00CBD65-233F-490D-859B-55EED2413DCB}"/>
                </a:ext>
              </a:extLst>
            </p:cNvPr>
            <p:cNvSpPr/>
            <p:nvPr/>
          </p:nvSpPr>
          <p:spPr bwMode="auto">
            <a:xfrm>
              <a:off x="2672016" y="2089358"/>
              <a:ext cx="2148928" cy="486629"/>
            </a:xfrm>
            <a:prstGeom prst="rect">
              <a:avLst/>
            </a:prstGeom>
            <a:solidFill>
              <a:srgbClr val="F28944"/>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Tree>
    <p:extLst>
      <p:ext uri="{BB962C8B-B14F-4D97-AF65-F5344CB8AC3E}">
        <p14:creationId xmlns:p14="http://schemas.microsoft.com/office/powerpoint/2010/main" val="36860854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F38596-B979-4355-8C9D-36C7E1471918}"/>
              </a:ext>
            </a:extLst>
          </p:cNvPr>
          <p:cNvSpPr>
            <a:spLocks noGrp="1"/>
          </p:cNvSpPr>
          <p:nvPr>
            <p:ph type="title"/>
          </p:nvPr>
        </p:nvSpPr>
        <p:spPr/>
        <p:txBody>
          <a:bodyPr/>
          <a:lstStyle/>
          <a:p>
            <a:r>
              <a:rPr lang="en-US" smtClean="0"/>
              <a:t>SRv6 Instruction Sets: Endpoint Node Behaviors</a:t>
            </a:r>
            <a:endParaRPr lang="en-US" dirty="0"/>
          </a:p>
        </p:txBody>
      </p:sp>
      <p:sp>
        <p:nvSpPr>
          <p:cNvPr id="5" name="文本占位符 4">
            <a:extLst>
              <a:ext uri="{FF2B5EF4-FFF2-40B4-BE49-F238E27FC236}">
                <a16:creationId xmlns:a16="http://schemas.microsoft.com/office/drawing/2014/main" xmlns="" id="{EA558B96-EED5-41CD-B6EF-E924964FA5F0}"/>
              </a:ext>
            </a:extLst>
          </p:cNvPr>
          <p:cNvSpPr>
            <a:spLocks noGrp="1"/>
          </p:cNvSpPr>
          <p:nvPr>
            <p:ph type="body" sz="quarter" idx="10"/>
          </p:nvPr>
        </p:nvSpPr>
        <p:spPr/>
        <p:txBody>
          <a:bodyPr/>
          <a:lstStyle/>
          <a:p>
            <a:pPr>
              <a:lnSpc>
                <a:spcPct val="100000"/>
              </a:lnSpc>
            </a:pPr>
            <a:r>
              <a:rPr lang="en-US" sz="1600" dirty="0" smtClean="0">
                <a:sym typeface="Huawei Sans" panose="020C0503030203020204" pitchFamily="34" charset="0"/>
              </a:rPr>
              <a:t>Behaviors defined by SRv6 instruction sets are classified as endpoint node behaviors and source node behaviors. </a:t>
            </a:r>
          </a:p>
          <a:p>
            <a:pPr>
              <a:lnSpc>
                <a:spcPct val="100000"/>
              </a:lnSpc>
            </a:pPr>
            <a:r>
              <a:rPr lang="en-US" sz="1600" dirty="0" smtClean="0">
                <a:sym typeface="Huawei Sans" panose="020C0503030203020204" pitchFamily="34" charset="0"/>
              </a:rPr>
              <a:t>Common endpoint node behaviors are as follows.</a:t>
            </a:r>
            <a:endParaRPr lang="en-US" sz="1600" dirty="0">
              <a:sym typeface="Huawei Sans" panose="020C0503030203020204" pitchFamily="34" charset="0"/>
            </a:endParaRPr>
          </a:p>
        </p:txBody>
      </p:sp>
      <p:graphicFrame>
        <p:nvGraphicFramePr>
          <p:cNvPr id="6" name="表格 5">
            <a:extLst>
              <a:ext uri="{FF2B5EF4-FFF2-40B4-BE49-F238E27FC236}">
                <a16:creationId xmlns:a16="http://schemas.microsoft.com/office/drawing/2014/main" xmlns="" id="{850CC00A-29C8-4F33-9330-234B56BFD29C}"/>
              </a:ext>
            </a:extLst>
          </p:cNvPr>
          <p:cNvGraphicFramePr>
            <a:graphicFrameLocks noGrp="1"/>
          </p:cNvGraphicFramePr>
          <p:nvPr>
            <p:extLst/>
          </p:nvPr>
        </p:nvGraphicFramePr>
        <p:xfrm>
          <a:off x="819151" y="1777437"/>
          <a:ext cx="10763249" cy="4370538"/>
        </p:xfrm>
        <a:graphic>
          <a:graphicData uri="http://schemas.openxmlformats.org/drawingml/2006/table">
            <a:tbl>
              <a:tblPr/>
              <a:tblGrid>
                <a:gridCol w="1228724">
                  <a:extLst>
                    <a:ext uri="{9D8B030D-6E8A-4147-A177-3AD203B41FA5}">
                      <a16:colId xmlns:a16="http://schemas.microsoft.com/office/drawing/2014/main" xmlns="" val="20000"/>
                    </a:ext>
                  </a:extLst>
                </a:gridCol>
                <a:gridCol w="4930447">
                  <a:extLst>
                    <a:ext uri="{9D8B030D-6E8A-4147-A177-3AD203B41FA5}">
                      <a16:colId xmlns:a16="http://schemas.microsoft.com/office/drawing/2014/main" xmlns="" val="20001"/>
                    </a:ext>
                  </a:extLst>
                </a:gridCol>
                <a:gridCol w="4604078">
                  <a:extLst>
                    <a:ext uri="{9D8B030D-6E8A-4147-A177-3AD203B41FA5}">
                      <a16:colId xmlns:a16="http://schemas.microsoft.com/office/drawing/2014/main" xmlns="" val="20002"/>
                    </a:ext>
                  </a:extLst>
                </a:gridCol>
              </a:tblGrid>
              <a:tr h="235243">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Instruction</a:t>
                      </a:r>
                    </a:p>
                  </a:txBody>
                  <a:tcPr marL="43957" marR="43957" marT="21979" marB="21979"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marL="43957" marR="43957" marT="21979" marB="21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381277">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Copies the next SID to the IPv6 DA and searches the forwarding table for packet forwarding.</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for packet forwarding through a specified node. An End SID is similar to an SR-MPLS node segment.</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1"/>
                  </a:ext>
                </a:extLst>
              </a:tr>
              <a:tr h="551462">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Forwards a packet through a specified outbound interface.</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marL="0" marR="0" lvl="0" indent="0" algn="l" defTabSz="91405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for packet forwarding through a specified outbound interface. An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 is similar to an SR-MPLS adjacency segment.</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327469">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End.T</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Searches a specified IPv6 routing table for packet forwarding.</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b="0" i="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Used in scenarios where multiple routing tables exist.</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3"/>
                  </a:ext>
                </a:extLst>
              </a:tr>
              <a:tr h="381277">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End.DX2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packet and forwards it through a specified Layer 2 outbound interface.</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L2VPN scenarios, such as EVPN virtual private wire service (VPWS).</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4"/>
                  </a:ext>
                </a:extLst>
              </a:tr>
              <a:tr h="381277">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End.DX4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packet and forwards it over a specified IPv4 Layer 3 adjacency.</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L3VPNv4 scenarios where packets are forwarded to a CE through a specified IPv4 adjacency.</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r h="381277">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End.DX6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packet and forwards it over a specified IPv6 Layer 3 adjacency.</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marL="0" marR="0" lvl="0" indent="0" algn="l" defTabSz="91405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L3VPNv6 scenarios where packets are forwarded to a CE through a specified IPv6 adjacency.</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6"/>
                  </a:ext>
                </a:extLst>
              </a:tr>
              <a:tr h="352189">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End.DT6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packet and searches a specified IPv6 routing table for packet forwarding.</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L3VPNv6 scenarios.</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7"/>
                  </a:ext>
                </a:extLst>
              </a:tr>
              <a:tr h="352189">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End.DT4   </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packet and searches a specified IPv4 routing table for packet forwarding.</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marL="0" marR="0" lvl="0" indent="0" algn="l" defTabSz="91405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L3VPNv4 scenarios.</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8"/>
                  </a:ext>
                </a:extLst>
              </a:tr>
              <a:tr h="551462">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End.B6.Insert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Inserts an SRH and applies a specified SRv6 Policy.</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scenarios such as traffic steering into an SRv6 Policy in Insert mode, tunnel stitching, and software-defined networking in a wide area network (SD-WAN) route selection.</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9"/>
                  </a:ext>
                </a:extLst>
              </a:tr>
              <a:tr h="211092">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End.BM        </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Inserts an MPLS label stack and applies a specified SR-MPLS Policy.</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Used in SRv6 and SR-MPLS interworking scenarios.</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5328826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746715-9A47-4729-B33A-A1B41ACFDB2B}"/>
              </a:ext>
            </a:extLst>
          </p:cNvPr>
          <p:cNvSpPr>
            <a:spLocks noGrp="1"/>
          </p:cNvSpPr>
          <p:nvPr>
            <p:ph type="title"/>
          </p:nvPr>
        </p:nvSpPr>
        <p:spPr/>
        <p:txBody>
          <a:bodyPr/>
          <a:lstStyle/>
          <a:p>
            <a:r>
              <a:rPr lang="en-US" smtClean="0"/>
              <a:t>Naming Rules for SRv6 Instructions</a:t>
            </a:r>
            <a:endParaRPr lang="en-US" dirty="0"/>
          </a:p>
        </p:txBody>
      </p:sp>
      <p:sp>
        <p:nvSpPr>
          <p:cNvPr id="3" name="文本占位符 2">
            <a:extLst>
              <a:ext uri="{FF2B5EF4-FFF2-40B4-BE49-F238E27FC236}">
                <a16:creationId xmlns:a16="http://schemas.microsoft.com/office/drawing/2014/main" xmlns="" id="{EF32486E-FB6B-40AF-9A5A-C235D2A63C86}"/>
              </a:ext>
            </a:extLst>
          </p:cNvPr>
          <p:cNvSpPr>
            <a:spLocks noGrp="1"/>
          </p:cNvSpPr>
          <p:nvPr>
            <p:ph type="body" sz="quarter" idx="10"/>
          </p:nvPr>
        </p:nvSpPr>
        <p:spPr/>
        <p:txBody>
          <a:bodyPr/>
          <a:lstStyle/>
          <a:p>
            <a:r>
              <a:rPr lang="en-US" sz="1600" dirty="0" smtClean="0">
                <a:sym typeface="Huawei Sans" panose="020C0503030203020204" pitchFamily="34" charset="0"/>
              </a:rPr>
              <a:t>SRv6 instructions are named according to certain rules. You can quickly determine the instruction function based on the naming rule combination.</a:t>
            </a:r>
          </a:p>
          <a:p>
            <a:pPr lvl="1"/>
            <a:r>
              <a:rPr lang="en-US" sz="1400" dirty="0" smtClean="0">
                <a:sym typeface="Huawei Sans" panose="020C0503030203020204" pitchFamily="34" charset="0"/>
              </a:rPr>
              <a:t>End: the most basic instruction executed by a segment endpoint node, directing the node to terminate the current instruction and start the next instruction. The corresponding forwarding behavior is to decrement the SL field by 1 and copy the SID pointed by the SL field to the DA field in the IPv6 header.</a:t>
            </a:r>
          </a:p>
          <a:p>
            <a:pPr lvl="1"/>
            <a:r>
              <a:rPr lang="en-US" sz="1400" dirty="0" smtClean="0">
                <a:sym typeface="Huawei Sans" panose="020C0503030203020204" pitchFamily="34" charset="0"/>
              </a:rPr>
              <a:t>X: forwards packets through one or a group of Layer 3 outbound interfaces.</a:t>
            </a:r>
          </a:p>
          <a:p>
            <a:pPr lvl="1"/>
            <a:r>
              <a:rPr lang="en-US" sz="1400" dirty="0" smtClean="0">
                <a:sym typeface="Huawei Sans" panose="020C0503030203020204" pitchFamily="34" charset="0"/>
              </a:rPr>
              <a:t>T: searches a specified routing table and forwards packets.</a:t>
            </a:r>
          </a:p>
          <a:p>
            <a:pPr lvl="1"/>
            <a:r>
              <a:rPr lang="en-US" sz="1400" dirty="0" smtClean="0">
                <a:sym typeface="Huawei Sans" panose="020C0503030203020204" pitchFamily="34" charset="0"/>
              </a:rPr>
              <a:t>D: </a:t>
            </a:r>
            <a:r>
              <a:rPr lang="en-US" sz="1400" dirty="0" err="1" smtClean="0">
                <a:sym typeface="Huawei Sans" panose="020C0503030203020204" pitchFamily="34" charset="0"/>
              </a:rPr>
              <a:t>decapsulates</a:t>
            </a:r>
            <a:r>
              <a:rPr lang="en-US" sz="1400" dirty="0" smtClean="0">
                <a:sym typeface="Huawei Sans" panose="020C0503030203020204" pitchFamily="34" charset="0"/>
              </a:rPr>
              <a:t> packets by removing the IPv6 header and related extension headers.</a:t>
            </a:r>
          </a:p>
          <a:p>
            <a:pPr lvl="1"/>
            <a:r>
              <a:rPr lang="en-US" sz="1400" dirty="0" smtClean="0">
                <a:sym typeface="Huawei Sans" panose="020C0503030203020204" pitchFamily="34" charset="0"/>
              </a:rPr>
              <a:t>V: searches a specified table for packet forwarding based on virtual local area network (VLAN) information.</a:t>
            </a:r>
          </a:p>
          <a:p>
            <a:pPr lvl="1"/>
            <a:r>
              <a:rPr lang="en-US" sz="1400" dirty="0" smtClean="0">
                <a:sym typeface="Huawei Sans" panose="020C0503030203020204" pitchFamily="34" charset="0"/>
              </a:rPr>
              <a:t>U: searches a specified table for packet forwarding based on unicast MAC address information.</a:t>
            </a:r>
          </a:p>
          <a:p>
            <a:pPr lvl="1"/>
            <a:r>
              <a:rPr lang="en-US" sz="1400" dirty="0" smtClean="0">
                <a:sym typeface="Huawei Sans" panose="020C0503030203020204" pitchFamily="34" charset="0"/>
              </a:rPr>
              <a:t>M: searches a Layer 2 forwarding table for multicast forwarding.</a:t>
            </a:r>
          </a:p>
          <a:p>
            <a:pPr lvl="1"/>
            <a:r>
              <a:rPr lang="en-US" sz="1400" dirty="0" smtClean="0">
                <a:sym typeface="Huawei Sans" panose="020C0503030203020204" pitchFamily="34" charset="0"/>
              </a:rPr>
              <a:t>B6: applies a specified SRv6 Policy.</a:t>
            </a:r>
          </a:p>
          <a:p>
            <a:pPr lvl="1"/>
            <a:r>
              <a:rPr lang="en-US" sz="1400" dirty="0" smtClean="0">
                <a:sym typeface="Huawei Sans" panose="020C0503030203020204" pitchFamily="34" charset="0"/>
              </a:rPr>
              <a:t>BM: applies a specified SR-MPLS Policy.</a:t>
            </a:r>
            <a:endParaRPr lang="en-US" sz="1400" dirty="0">
              <a:sym typeface="Huawei Sans" panose="020C0503030203020204" pitchFamily="34" charset="0"/>
            </a:endParaRPr>
          </a:p>
        </p:txBody>
      </p:sp>
    </p:spTree>
    <p:extLst>
      <p:ext uri="{BB962C8B-B14F-4D97-AF65-F5344CB8AC3E}">
        <p14:creationId xmlns:p14="http://schemas.microsoft.com/office/powerpoint/2010/main" val="10865287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F38596-B979-4355-8C9D-36C7E1471918}"/>
              </a:ext>
            </a:extLst>
          </p:cNvPr>
          <p:cNvSpPr>
            <a:spLocks noGrp="1"/>
          </p:cNvSpPr>
          <p:nvPr>
            <p:ph type="title"/>
          </p:nvPr>
        </p:nvSpPr>
        <p:spPr/>
        <p:txBody>
          <a:bodyPr/>
          <a:lstStyle/>
          <a:p>
            <a:r>
              <a:rPr lang="en-US" smtClean="0"/>
              <a:t>SRv6 Instruction Sets: Source Node Behaviors</a:t>
            </a:r>
            <a:endParaRPr lang="en-US" dirty="0"/>
          </a:p>
        </p:txBody>
      </p:sp>
      <p:sp>
        <p:nvSpPr>
          <p:cNvPr id="5" name="文本占位符 4">
            <a:extLst>
              <a:ext uri="{FF2B5EF4-FFF2-40B4-BE49-F238E27FC236}">
                <a16:creationId xmlns:a16="http://schemas.microsoft.com/office/drawing/2014/main" xmlns="" id="{EA558B96-EED5-41CD-B6EF-E924964FA5F0}"/>
              </a:ext>
            </a:extLst>
          </p:cNvPr>
          <p:cNvSpPr>
            <a:spLocks noGrp="1"/>
          </p:cNvSpPr>
          <p:nvPr>
            <p:ph type="body" sz="quarter" idx="10"/>
          </p:nvPr>
        </p:nvSpPr>
        <p:spPr/>
        <p:txBody>
          <a:bodyPr/>
          <a:lstStyle/>
          <a:p>
            <a:r>
              <a:rPr lang="en-US" sz="1800" smtClean="0">
                <a:sym typeface="Huawei Sans" panose="020C0503030203020204" pitchFamily="34" charset="0"/>
              </a:rPr>
              <a:t>An SRv6 source node steers packets into an SRv6 Policy and, if possible, encapsulates SRHs into the packets. The following table lists the behaviors of an SRv6 source node.</a:t>
            </a:r>
          </a:p>
          <a:p>
            <a:endParaRPr lang="en-US" altLang="zh-CN" sz="1800" dirty="0">
              <a:sym typeface="Huawei Sans" panose="020C0503030203020204" pitchFamily="34" charset="0"/>
            </a:endParaRPr>
          </a:p>
        </p:txBody>
      </p:sp>
      <p:graphicFrame>
        <p:nvGraphicFramePr>
          <p:cNvPr id="6" name="表格 5">
            <a:extLst>
              <a:ext uri="{FF2B5EF4-FFF2-40B4-BE49-F238E27FC236}">
                <a16:creationId xmlns:a16="http://schemas.microsoft.com/office/drawing/2014/main" xmlns="" id="{850CC00A-29C8-4F33-9330-234B56BFD29C}"/>
              </a:ext>
            </a:extLst>
          </p:cNvPr>
          <p:cNvGraphicFramePr>
            <a:graphicFrameLocks noGrp="1"/>
          </p:cNvGraphicFramePr>
          <p:nvPr>
            <p:extLst/>
          </p:nvPr>
        </p:nvGraphicFramePr>
        <p:xfrm>
          <a:off x="1738405" y="2018449"/>
          <a:ext cx="8727887" cy="3727733"/>
        </p:xfrm>
        <a:graphic>
          <a:graphicData uri="http://schemas.openxmlformats.org/drawingml/2006/table">
            <a:tbl>
              <a:tblPr/>
              <a:tblGrid>
                <a:gridCol w="2140656">
                  <a:extLst>
                    <a:ext uri="{9D8B030D-6E8A-4147-A177-3AD203B41FA5}">
                      <a16:colId xmlns:a16="http://schemas.microsoft.com/office/drawing/2014/main" xmlns="" val="20000"/>
                    </a:ext>
                  </a:extLst>
                </a:gridCol>
                <a:gridCol w="6587231">
                  <a:extLst>
                    <a:ext uri="{9D8B030D-6E8A-4147-A177-3AD203B41FA5}">
                      <a16:colId xmlns:a16="http://schemas.microsoft.com/office/drawing/2014/main" xmlns="" val="20001"/>
                    </a:ext>
                  </a:extLst>
                </a:gridCol>
              </a:tblGrid>
              <a:tr h="435414">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Node Behavior</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331360">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H.Insert</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Inserts an SRH into a received IPv6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1"/>
                  </a:ext>
                </a:extLst>
              </a:tr>
              <a:tr h="345374">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H.Insert.Red</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Inserts a reduced SRH into a received IPv6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606115">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Encapsulates an outer IPv6 header and SRH for a received IP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3"/>
                  </a:ext>
                </a:extLst>
              </a:tr>
              <a:tr h="331360">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H.Encaps.Red</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l" fontAlgn="ctr"/>
                      <a:r>
                        <a:rPr lang="en-US" sz="1400" b="0" i="0" u="none" strike="noStrike"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Encapsulates an outer IPv6 header and reduced SRH for a received IP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4"/>
                  </a:ext>
                </a:extLst>
              </a:tr>
              <a:tr h="565862">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H.Encaps.L2</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Encapsulates an outer IPv6 header and SRH for a received Layer 2 frame, and searches the corresponding routing table for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r h="565862">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H.Encaps.L2.Red</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Encapsulates an outer IPv6 header and reduced SRH for a received Layer 2 frame, and searches the corresponding routing table for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3668288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9228AB0-3AA7-4EB7-9B0E-13C578436BFE}"/>
              </a:ext>
            </a:extLst>
          </p:cNvPr>
          <p:cNvSpPr>
            <a:spLocks noGrp="1"/>
          </p:cNvSpPr>
          <p:nvPr>
            <p:ph type="title"/>
          </p:nvPr>
        </p:nvSpPr>
        <p:spPr/>
        <p:txBody>
          <a:bodyPr/>
          <a:lstStyle/>
          <a:p>
            <a:r>
              <a:rPr lang="en-US" smtClean="0"/>
              <a:t>SRv6 Instruction Sets: Flavors</a:t>
            </a:r>
            <a:endParaRPr lang="en-US" dirty="0"/>
          </a:p>
        </p:txBody>
      </p:sp>
      <p:sp>
        <p:nvSpPr>
          <p:cNvPr id="4" name="文本占位符 3"/>
          <p:cNvSpPr>
            <a:spLocks noGrp="1"/>
          </p:cNvSpPr>
          <p:nvPr>
            <p:ph type="body" sz="quarter" idx="10"/>
          </p:nvPr>
        </p:nvSpPr>
        <p:spPr/>
        <p:txBody>
          <a:bodyPr/>
          <a:lstStyle/>
          <a:p>
            <a:r>
              <a:rPr lang="en-US" altLang="zh-CN" sz="1800" dirty="0">
                <a:sym typeface="Huawei Sans" panose="020C0503030203020204" pitchFamily="34" charset="0"/>
              </a:rPr>
              <a:t>Flavors are additional behaviors defined to enhance End series instructions. These behaviors are optional and used to meet diverse service requirements.</a:t>
            </a:r>
          </a:p>
          <a:p>
            <a:r>
              <a:rPr lang="en-US" altLang="zh-CN" sz="1800" i="1" dirty="0">
                <a:sym typeface="Huawei Sans" panose="020C0503030203020204" pitchFamily="34" charset="0"/>
              </a:rPr>
              <a:t>SRv6-Network-Programming</a:t>
            </a:r>
            <a:r>
              <a:rPr lang="en-US" altLang="zh-CN" sz="1800" dirty="0">
                <a:sym typeface="Huawei Sans" panose="020C0503030203020204" pitchFamily="34" charset="0"/>
              </a:rPr>
              <a:t> defines the following additional behaviors: PSP, Ultimate Segment Pop of the SRH (USP), and Ultimate Segment </a:t>
            </a:r>
            <a:r>
              <a:rPr lang="en-US" altLang="zh-CN" sz="1800" dirty="0" err="1">
                <a:sym typeface="Huawei Sans" panose="020C0503030203020204" pitchFamily="34" charset="0"/>
              </a:rPr>
              <a:t>Decapsulation</a:t>
            </a:r>
            <a:r>
              <a:rPr lang="en-US" altLang="zh-CN" sz="1800" dirty="0">
                <a:sym typeface="Huawei Sans" panose="020C0503030203020204" pitchFamily="34" charset="0"/>
              </a:rPr>
              <a:t> (USD).</a:t>
            </a:r>
          </a:p>
          <a:p>
            <a:endParaRPr lang="zh-CN" altLang="en-US" sz="1800" dirty="0"/>
          </a:p>
        </p:txBody>
      </p:sp>
      <p:graphicFrame>
        <p:nvGraphicFramePr>
          <p:cNvPr id="9" name="表格 8">
            <a:extLst>
              <a:ext uri="{FF2B5EF4-FFF2-40B4-BE49-F238E27FC236}">
                <a16:creationId xmlns:a16="http://schemas.microsoft.com/office/drawing/2014/main" xmlns="" id="{A9F77619-58A8-4315-A11F-45484D490189}"/>
              </a:ext>
            </a:extLst>
          </p:cNvPr>
          <p:cNvGraphicFramePr>
            <a:graphicFrameLocks noGrp="1"/>
          </p:cNvGraphicFramePr>
          <p:nvPr>
            <p:extLst/>
          </p:nvPr>
        </p:nvGraphicFramePr>
        <p:xfrm>
          <a:off x="1183367" y="3331464"/>
          <a:ext cx="9227458" cy="2304040"/>
        </p:xfrm>
        <a:graphic>
          <a:graphicData uri="http://schemas.openxmlformats.org/drawingml/2006/table">
            <a:tbl>
              <a:tblPr/>
              <a:tblGrid>
                <a:gridCol w="1254014">
                  <a:extLst>
                    <a:ext uri="{9D8B030D-6E8A-4147-A177-3AD203B41FA5}">
                      <a16:colId xmlns:a16="http://schemas.microsoft.com/office/drawing/2014/main" xmlns="" val="20000"/>
                    </a:ext>
                  </a:extLst>
                </a:gridCol>
                <a:gridCol w="5706494">
                  <a:extLst>
                    <a:ext uri="{9D8B030D-6E8A-4147-A177-3AD203B41FA5}">
                      <a16:colId xmlns:a16="http://schemas.microsoft.com/office/drawing/2014/main" xmlns="" val="20001"/>
                    </a:ext>
                  </a:extLst>
                </a:gridCol>
                <a:gridCol w="2266950">
                  <a:extLst>
                    <a:ext uri="{9D8B030D-6E8A-4147-A177-3AD203B41FA5}">
                      <a16:colId xmlns:a16="http://schemas.microsoft.com/office/drawing/2014/main" xmlns="" val="3911344598"/>
                    </a:ext>
                  </a:extLst>
                </a:gridCol>
              </a:tblGrid>
              <a:tr h="515361">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Flavor</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75" rtl="0" eaLnBrk="1" latinLnBrk="0" hangingPunct="1">
                        <a:defRPr sz="1600" kern="1200">
                          <a:solidFill>
                            <a:schemeClr val="tx1"/>
                          </a:solidFill>
                          <a:latin typeface="FrutigerNext LT Regular"/>
                          <a:ea typeface="华文细黑"/>
                          <a:cs typeface="宋体"/>
                        </a:defRPr>
                      </a:lvl1pPr>
                      <a:lvl2pPr marL="417187" algn="l" defTabSz="834375" rtl="0" eaLnBrk="1" latinLnBrk="0" hangingPunct="1">
                        <a:defRPr sz="1600" kern="1200">
                          <a:solidFill>
                            <a:schemeClr val="tx1"/>
                          </a:solidFill>
                          <a:latin typeface="FrutigerNext LT Regular"/>
                          <a:ea typeface="华文细黑"/>
                          <a:cs typeface="宋体"/>
                        </a:defRPr>
                      </a:lvl2pPr>
                      <a:lvl3pPr marL="834375" algn="l" defTabSz="834375" rtl="0" eaLnBrk="1" latinLnBrk="0" hangingPunct="1">
                        <a:defRPr sz="1600" kern="1200">
                          <a:solidFill>
                            <a:schemeClr val="tx1"/>
                          </a:solidFill>
                          <a:latin typeface="FrutigerNext LT Regular"/>
                          <a:ea typeface="华文细黑"/>
                          <a:cs typeface="宋体"/>
                        </a:defRPr>
                      </a:lvl3pPr>
                      <a:lvl4pPr marL="1251562" algn="l" defTabSz="834375" rtl="0" eaLnBrk="1" latinLnBrk="0" hangingPunct="1">
                        <a:defRPr sz="1600" kern="1200">
                          <a:solidFill>
                            <a:schemeClr val="tx1"/>
                          </a:solidFill>
                          <a:latin typeface="FrutigerNext LT Regular"/>
                          <a:ea typeface="华文细黑"/>
                          <a:cs typeface="宋体"/>
                        </a:defRPr>
                      </a:lvl4pPr>
                      <a:lvl5pPr marL="1668749" algn="l" defTabSz="834375" rtl="0" eaLnBrk="1" latinLnBrk="0" hangingPunct="1">
                        <a:defRPr sz="1600" kern="1200">
                          <a:solidFill>
                            <a:schemeClr val="tx1"/>
                          </a:solidFill>
                          <a:latin typeface="FrutigerNext LT Regular"/>
                          <a:ea typeface="华文细黑"/>
                          <a:cs typeface="宋体"/>
                        </a:defRPr>
                      </a:lvl5pPr>
                      <a:lvl6pPr marL="2085936" algn="l" defTabSz="834375" rtl="0" eaLnBrk="1" latinLnBrk="0" hangingPunct="1">
                        <a:defRPr sz="1600" kern="1200">
                          <a:solidFill>
                            <a:schemeClr val="tx1"/>
                          </a:solidFill>
                          <a:latin typeface="FrutigerNext LT Regular"/>
                          <a:ea typeface="华文细黑"/>
                          <a:cs typeface="宋体"/>
                        </a:defRPr>
                      </a:lvl6pPr>
                      <a:lvl7pPr marL="2503123" algn="l" defTabSz="834375" rtl="0" eaLnBrk="1" latinLnBrk="0" hangingPunct="1">
                        <a:defRPr sz="1600" kern="1200">
                          <a:solidFill>
                            <a:schemeClr val="tx1"/>
                          </a:solidFill>
                          <a:latin typeface="FrutigerNext LT Regular"/>
                          <a:ea typeface="华文细黑"/>
                          <a:cs typeface="宋体"/>
                        </a:defRPr>
                      </a:lvl7pPr>
                      <a:lvl8pPr marL="2920311" algn="l" defTabSz="834375" rtl="0" eaLnBrk="1" latinLnBrk="0" hangingPunct="1">
                        <a:defRPr sz="1600" kern="1200">
                          <a:solidFill>
                            <a:schemeClr val="tx1"/>
                          </a:solidFill>
                          <a:latin typeface="FrutigerNext LT Regular"/>
                          <a:ea typeface="华文细黑"/>
                          <a:cs typeface="宋体"/>
                        </a:defRPr>
                      </a:lvl8pPr>
                      <a:lvl9pPr marL="3337498" algn="l" defTabSz="834375" rtl="0" eaLnBrk="1" latinLnBrk="0" hangingPunct="1">
                        <a:defRPr sz="1600" kern="1200">
                          <a:solidFill>
                            <a:schemeClr val="tx1"/>
                          </a:solidFill>
                          <a:latin typeface="FrutigerNext LT Regular"/>
                          <a:ea typeface="华文细黑"/>
                          <a:cs typeface="宋体"/>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Attached End Instruction</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547395">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PSP</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Removes the SRH on the penultimate endpoint node.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End.T</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1"/>
                  </a:ext>
                </a:extLst>
              </a:tr>
              <a:tr h="521079">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USP</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Removes the SRH on the ultimate endpoint node.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End.T</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717406">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USD</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034" rtl="0" eaLnBrk="1" latinLnBrk="0" hangingPunct="1">
                        <a:defRPr sz="1799" kern="1200">
                          <a:solidFill>
                            <a:schemeClr val="tx1"/>
                          </a:solidFill>
                          <a:latin typeface="FrutigerNext LT Medium"/>
                          <a:ea typeface="微软雅黑"/>
                          <a:cs typeface="宋体"/>
                        </a:defRPr>
                      </a:lvl1pPr>
                      <a:lvl2pPr marL="457017" algn="l" defTabSz="914034" rtl="0" eaLnBrk="1" latinLnBrk="0" hangingPunct="1">
                        <a:defRPr sz="1799" kern="1200">
                          <a:solidFill>
                            <a:schemeClr val="tx1"/>
                          </a:solidFill>
                          <a:latin typeface="FrutigerNext LT Medium"/>
                          <a:ea typeface="微软雅黑"/>
                          <a:cs typeface="宋体"/>
                        </a:defRPr>
                      </a:lvl2pPr>
                      <a:lvl3pPr marL="914034" algn="l" defTabSz="914034" rtl="0" eaLnBrk="1" latinLnBrk="0" hangingPunct="1">
                        <a:defRPr sz="1799" kern="1200">
                          <a:solidFill>
                            <a:schemeClr val="tx1"/>
                          </a:solidFill>
                          <a:latin typeface="FrutigerNext LT Medium"/>
                          <a:ea typeface="微软雅黑"/>
                          <a:cs typeface="宋体"/>
                        </a:defRPr>
                      </a:lvl3pPr>
                      <a:lvl4pPr marL="1371051" algn="l" defTabSz="914034" rtl="0" eaLnBrk="1" latinLnBrk="0" hangingPunct="1">
                        <a:defRPr sz="1799" kern="1200">
                          <a:solidFill>
                            <a:schemeClr val="tx1"/>
                          </a:solidFill>
                          <a:latin typeface="FrutigerNext LT Medium"/>
                          <a:ea typeface="微软雅黑"/>
                          <a:cs typeface="宋体"/>
                        </a:defRPr>
                      </a:lvl4pPr>
                      <a:lvl5pPr marL="1828068" algn="l" defTabSz="914034" rtl="0" eaLnBrk="1" latinLnBrk="0" hangingPunct="1">
                        <a:defRPr sz="1799" kern="1200">
                          <a:solidFill>
                            <a:schemeClr val="tx1"/>
                          </a:solidFill>
                          <a:latin typeface="FrutigerNext LT Medium"/>
                          <a:ea typeface="微软雅黑"/>
                          <a:cs typeface="宋体"/>
                        </a:defRPr>
                      </a:lvl5pPr>
                      <a:lvl6pPr marL="2285086" algn="l" defTabSz="914034" rtl="0" eaLnBrk="1" latinLnBrk="0" hangingPunct="1">
                        <a:defRPr sz="1799" kern="1200">
                          <a:solidFill>
                            <a:schemeClr val="tx1"/>
                          </a:solidFill>
                          <a:latin typeface="FrutigerNext LT Medium"/>
                          <a:ea typeface="微软雅黑"/>
                          <a:cs typeface="宋体"/>
                        </a:defRPr>
                      </a:lvl6pPr>
                      <a:lvl7pPr marL="2742103" algn="l" defTabSz="914034" rtl="0" eaLnBrk="1" latinLnBrk="0" hangingPunct="1">
                        <a:defRPr sz="1799" kern="1200">
                          <a:solidFill>
                            <a:schemeClr val="tx1"/>
                          </a:solidFill>
                          <a:latin typeface="FrutigerNext LT Medium"/>
                          <a:ea typeface="微软雅黑"/>
                          <a:cs typeface="宋体"/>
                        </a:defRPr>
                      </a:lvl7pPr>
                      <a:lvl8pPr marL="3199120" algn="l" defTabSz="914034" rtl="0" eaLnBrk="1" latinLnBrk="0" hangingPunct="1">
                        <a:defRPr sz="1799" kern="1200">
                          <a:solidFill>
                            <a:schemeClr val="tx1"/>
                          </a:solidFill>
                          <a:latin typeface="FrutigerNext LT Medium"/>
                          <a:ea typeface="微软雅黑"/>
                          <a:cs typeface="宋体"/>
                        </a:defRPr>
                      </a:lvl8pPr>
                      <a:lvl9pPr marL="3656137" algn="l" defTabSz="914034" rtl="0" eaLnBrk="1" latinLnBrk="0" hangingPunct="1">
                        <a:defRPr sz="1799" kern="1200">
                          <a:solidFill>
                            <a:schemeClr val="tx1"/>
                          </a:solidFill>
                          <a:latin typeface="FrutigerNext LT Medium"/>
                          <a:ea typeface="微软雅黑"/>
                          <a:cs typeface="宋体"/>
                        </a:defRPr>
                      </a:lvl9pPr>
                    </a:lstStyle>
                    <a:p>
                      <a:pPr algn="ctr"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the outer IPv6 header on the ultimate endpoint node.</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End.T</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1570604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SRv6 Overview</a:t>
            </a:r>
          </a:p>
          <a:p>
            <a:r>
              <a:rPr lang="en-US" dirty="0" smtClean="0">
                <a:solidFill>
                  <a:schemeClr val="bg1">
                    <a:lumMod val="50000"/>
                  </a:schemeClr>
                </a:solidFill>
                <a:sym typeface="Huawei Sans" panose="020C0503030203020204" pitchFamily="34" charset="0"/>
              </a:rPr>
              <a:t>SRv6 Network Programming</a:t>
            </a:r>
          </a:p>
          <a:p>
            <a:r>
              <a:rPr lang="en-US" b="1" dirty="0" smtClean="0">
                <a:sym typeface="Huawei Sans" panose="020C0503030203020204" pitchFamily="34" charset="0"/>
              </a:rPr>
              <a:t>SRv6 Policy Overview</a:t>
            </a:r>
          </a:p>
          <a:p>
            <a:r>
              <a:rPr lang="en-US" dirty="0" smtClean="0">
                <a:solidFill>
                  <a:schemeClr val="bg1">
                    <a:lumMod val="50000"/>
                  </a:schemeClr>
                </a:solidFill>
                <a:sym typeface="Huawei Sans" panose="020C0503030203020204" pitchFamily="34" charset="0"/>
              </a:rPr>
              <a:t>Typical SRv6 Applications</a:t>
            </a:r>
          </a:p>
          <a:p>
            <a:r>
              <a:rPr lang="en-US" dirty="0" smtClean="0">
                <a:solidFill>
                  <a:schemeClr val="bg1">
                    <a:lumMod val="50000"/>
                  </a:schemeClr>
                </a:solidFill>
                <a:sym typeface="Huawei Sans" panose="020C0503030203020204" pitchFamily="34" charset="0"/>
              </a:rPr>
              <a:t>Basic SRv6 Configurations</a:t>
            </a:r>
          </a:p>
          <a:p>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0808078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615F29CE-CBA9-4DB7-BAEC-134593F99293}"/>
              </a:ext>
            </a:extLst>
          </p:cNvPr>
          <p:cNvSpPr>
            <a:spLocks noGrp="1"/>
          </p:cNvSpPr>
          <p:nvPr>
            <p:ph type="title"/>
          </p:nvPr>
        </p:nvSpPr>
        <p:spPr/>
        <p:txBody>
          <a:bodyPr/>
          <a:lstStyle/>
          <a:p>
            <a:r>
              <a:rPr lang="en-US" smtClean="0"/>
              <a:t>SRv6 Policy Overview</a:t>
            </a:r>
            <a:endParaRPr lang="en-US" dirty="0"/>
          </a:p>
        </p:txBody>
      </p:sp>
      <p:sp>
        <p:nvSpPr>
          <p:cNvPr id="2" name="文本占位符 1">
            <a:extLst>
              <a:ext uri="{FF2B5EF4-FFF2-40B4-BE49-F238E27FC236}">
                <a16:creationId xmlns:a16="http://schemas.microsoft.com/office/drawing/2014/main" xmlns="" id="{97230119-0656-456E-B765-2A71ED5C58C2}"/>
              </a:ext>
            </a:extLst>
          </p:cNvPr>
          <p:cNvSpPr>
            <a:spLocks noGrp="1"/>
          </p:cNvSpPr>
          <p:nvPr>
            <p:ph type="body" sz="quarter" idx="10"/>
          </p:nvPr>
        </p:nvSpPr>
        <p:spPr/>
        <p:txBody>
          <a:bodyPr/>
          <a:lstStyle/>
          <a:p>
            <a:pPr>
              <a:lnSpc>
                <a:spcPct val="120000"/>
              </a:lnSpc>
            </a:pPr>
            <a:r>
              <a:rPr lang="en-US" sz="1600" dirty="0" smtClean="0">
                <a:sym typeface="Huawei Sans" panose="020C0503030203020204" pitchFamily="34" charset="0"/>
              </a:rPr>
              <a:t>SR-TE Policy is an application of SR Policy in the traffic engineering field. It leverages the source routing mechanism of SR to guide packet forwarding based on an ordered list of segments encapsulated by the headend. SR-TE Policy does not involve traditional tunnel interfaces.</a:t>
            </a:r>
          </a:p>
          <a:p>
            <a:pPr>
              <a:lnSpc>
                <a:spcPct val="120000"/>
              </a:lnSpc>
            </a:pPr>
            <a:r>
              <a:rPr lang="en-US" sz="1600" dirty="0" smtClean="0">
                <a:sym typeface="Huawei Sans" panose="020C0503030203020204" pitchFamily="34" charset="0"/>
              </a:rPr>
              <a:t>SR-TE Policy is classified as SR-MPLS Policy or SRv6 Policy by segment. This document uses SRv6 Policy as an example.</a:t>
            </a:r>
          </a:p>
          <a:p>
            <a:pPr>
              <a:lnSpc>
                <a:spcPct val="120000"/>
              </a:lnSpc>
            </a:pPr>
            <a:r>
              <a:rPr lang="en-US" sz="1600" dirty="0" smtClean="0">
                <a:sym typeface="Huawei Sans" panose="020C0503030203020204" pitchFamily="34" charset="0"/>
              </a:rPr>
              <a:t>SR Policy is the SR-TE implementation mode of mainstream vendors. In the following contents, SRv6 Policy will be used to refer to SRv6 TE Policy.</a:t>
            </a:r>
          </a:p>
          <a:p>
            <a:pPr>
              <a:lnSpc>
                <a:spcPct val="120000"/>
              </a:lnSpc>
            </a:pPr>
            <a:endParaRPr lang="en-US" altLang="zh-CN" sz="1600" dirty="0">
              <a:sym typeface="Huawei Sans" panose="020C0503030203020204" pitchFamily="34" charset="0"/>
            </a:endParaRPr>
          </a:p>
        </p:txBody>
      </p:sp>
      <p:sp>
        <p:nvSpPr>
          <p:cNvPr id="5" name="文本框 4">
            <a:extLst>
              <a:ext uri="{FF2B5EF4-FFF2-40B4-BE49-F238E27FC236}">
                <a16:creationId xmlns:a16="http://schemas.microsoft.com/office/drawing/2014/main" xmlns="" id="{BFC17ABC-8FF1-414D-87F0-429C68EEE309}"/>
              </a:ext>
            </a:extLst>
          </p:cNvPr>
          <p:cNvSpPr txBox="1"/>
          <p:nvPr/>
        </p:nvSpPr>
        <p:spPr>
          <a:xfrm>
            <a:off x="1850208" y="3413652"/>
            <a:ext cx="8220383" cy="2534027"/>
          </a:xfrm>
          <a:prstGeom prst="rect">
            <a:avLst/>
          </a:prstGeom>
          <a:solidFill>
            <a:schemeClr val="bg1">
              <a:lumMod val="85000"/>
            </a:schemeClr>
          </a:solidFill>
        </p:spPr>
        <p:txBody>
          <a:bodyPr wrap="square">
            <a:noAutofit/>
          </a:bodyPr>
          <a:lstStyle>
            <a:defPPr>
              <a:defRPr lang="en-US"/>
            </a:defPPr>
            <a:lvl1pPr indent="0" defTabSz="914034" fontAlgn="ctr">
              <a:lnSpc>
                <a:spcPct val="100000"/>
              </a:lnSpc>
              <a:spcBef>
                <a:spcPts val="792"/>
              </a:spcBef>
              <a:buSzPct val="50000"/>
              <a:buFont typeface="Wingdings" panose="05000000000000000000" pitchFamily="2" charset="2"/>
              <a:buNone/>
              <a:defRPr sz="1400"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latin typeface="Huawei Sans" panose="020C0503030203020204" pitchFamily="34" charset="0"/>
              </a:rPr>
              <a:t>&lt;PE1&gt;display tunnel-info all </a:t>
            </a:r>
          </a:p>
          <a:p>
            <a:r>
              <a:rPr lang="en-US" dirty="0">
                <a:latin typeface="Huawei Sans" panose="020C0503030203020204" pitchFamily="34" charset="0"/>
              </a:rPr>
              <a:t>Tunnel ID                         Type                Destination                        Status</a:t>
            </a:r>
          </a:p>
          <a:p>
            <a:r>
              <a:rPr lang="en-US" dirty="0">
                <a:latin typeface="Huawei Sans" panose="020C0503030203020204" pitchFamily="34" charset="0"/>
              </a:rPr>
              <a:t>----------------------------------------------------------------------------------------</a:t>
            </a:r>
          </a:p>
          <a:p>
            <a:r>
              <a:rPr lang="en-US" dirty="0">
                <a:latin typeface="Huawei Sans" panose="020C0503030203020204" pitchFamily="34" charset="0"/>
              </a:rPr>
              <a:t>0x0000000001004c4c04     </a:t>
            </a:r>
            <a:r>
              <a:rPr lang="en-US" dirty="0" err="1">
                <a:latin typeface="Huawei Sans" panose="020C0503030203020204" pitchFamily="34" charset="0"/>
              </a:rPr>
              <a:t>ldp</a:t>
            </a:r>
            <a:r>
              <a:rPr lang="en-US" dirty="0">
                <a:latin typeface="Huawei Sans" panose="020C0503030203020204" pitchFamily="34" charset="0"/>
              </a:rPr>
              <a:t>                  1.0.0.12                                UP  </a:t>
            </a:r>
          </a:p>
          <a:p>
            <a:r>
              <a:rPr lang="en-US" dirty="0">
                <a:latin typeface="Huawei Sans" panose="020C0503030203020204" pitchFamily="34" charset="0"/>
              </a:rPr>
              <a:t>0x000000002900000004   </a:t>
            </a:r>
            <a:r>
              <a:rPr lang="en-US" dirty="0" err="1">
                <a:latin typeface="Huawei Sans" panose="020C0503030203020204" pitchFamily="34" charset="0"/>
              </a:rPr>
              <a:t>srbe-lsp</a:t>
            </a:r>
            <a:r>
              <a:rPr lang="en-US" dirty="0">
                <a:latin typeface="Huawei Sans" panose="020C0503030203020204" pitchFamily="34" charset="0"/>
              </a:rPr>
              <a:t>            1.0.0.12                                UP</a:t>
            </a:r>
          </a:p>
          <a:p>
            <a:r>
              <a:rPr lang="en-US" dirty="0">
                <a:latin typeface="Huawei Sans" panose="020C0503030203020204" pitchFamily="34" charset="0"/>
              </a:rPr>
              <a:t>0x000000000300002001   </a:t>
            </a:r>
            <a:r>
              <a:rPr lang="en-US" dirty="0" err="1">
                <a:latin typeface="Huawei Sans" panose="020C0503030203020204" pitchFamily="34" charset="0"/>
              </a:rPr>
              <a:t>sr-te</a:t>
            </a:r>
            <a:r>
              <a:rPr lang="en-US" dirty="0">
                <a:latin typeface="Huawei Sans" panose="020C0503030203020204" pitchFamily="34" charset="0"/>
              </a:rPr>
              <a:t>                 1.0.0.12                                UP</a:t>
            </a:r>
          </a:p>
          <a:p>
            <a:r>
              <a:rPr lang="en-US" dirty="0">
                <a:latin typeface="Huawei Sans" panose="020C0503030203020204" pitchFamily="34" charset="0"/>
              </a:rPr>
              <a:t>0x00000000320000c001   </a:t>
            </a:r>
            <a:r>
              <a:rPr lang="en-US" dirty="0" err="1">
                <a:latin typeface="Huawei Sans" panose="020C0503030203020204" pitchFamily="34" charset="0"/>
              </a:rPr>
              <a:t>srtepolicy</a:t>
            </a:r>
            <a:r>
              <a:rPr lang="en-US" dirty="0">
                <a:latin typeface="Huawei Sans" panose="020C0503030203020204" pitchFamily="34" charset="0"/>
              </a:rPr>
              <a:t>          1.0.0.12                                UP  </a:t>
            </a:r>
          </a:p>
          <a:p>
            <a:r>
              <a:rPr lang="en-US" dirty="0">
                <a:latin typeface="Huawei Sans" panose="020C0503030203020204" pitchFamily="34" charset="0"/>
              </a:rPr>
              <a:t>0x000000003400002001  </a:t>
            </a:r>
            <a:r>
              <a:rPr lang="en-US" b="1" dirty="0">
                <a:latin typeface="Huawei Sans" panose="020C0503030203020204" pitchFamily="34" charset="0"/>
                <a:sym typeface="Huawei Sans" panose="020C0503030203020204" pitchFamily="34" charset="0"/>
              </a:rPr>
              <a:t>srv6tepolicy</a:t>
            </a:r>
            <a:r>
              <a:rPr lang="en-US" b="1" dirty="0">
                <a:latin typeface="Huawei Sans" panose="020C0503030203020204" pitchFamily="34" charset="0"/>
              </a:rPr>
              <a:t>  </a:t>
            </a:r>
            <a:r>
              <a:rPr lang="en-US" dirty="0">
                <a:latin typeface="Huawei Sans" panose="020C0503030203020204" pitchFamily="34" charset="0"/>
              </a:rPr>
              <a:t>     </a:t>
            </a:r>
            <a:r>
              <a:rPr lang="en-US" dirty="0" smtClean="0">
                <a:latin typeface="Huawei Sans" panose="020C0503030203020204" pitchFamily="34" charset="0"/>
              </a:rPr>
              <a:t>FC01</a:t>
            </a:r>
            <a:r>
              <a:rPr lang="en-US" dirty="0">
                <a:latin typeface="Huawei Sans" panose="020C0503030203020204" pitchFamily="34" charset="0"/>
              </a:rPr>
              <a:t>::12                               UP  </a:t>
            </a:r>
          </a:p>
        </p:txBody>
      </p:sp>
    </p:spTree>
    <p:extLst>
      <p:ext uri="{BB962C8B-B14F-4D97-AF65-F5344CB8AC3E}">
        <p14:creationId xmlns:p14="http://schemas.microsoft.com/office/powerpoint/2010/main" val="27369716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A20FAB-3007-493B-ADA7-0FF55D5D0131}"/>
              </a:ext>
            </a:extLst>
          </p:cNvPr>
          <p:cNvSpPr>
            <a:spLocks noGrp="1"/>
          </p:cNvSpPr>
          <p:nvPr>
            <p:ph type="title"/>
          </p:nvPr>
        </p:nvSpPr>
        <p:spPr bwMode="gray"/>
        <p:txBody>
          <a:bodyPr/>
          <a:lstStyle/>
          <a:p>
            <a:r>
              <a:rPr lang="en-US" smtClean="0"/>
              <a:t>SR Policy Standards</a:t>
            </a:r>
            <a:endParaRPr lang="en-US" dirty="0"/>
          </a:p>
        </p:txBody>
      </p:sp>
      <p:grpSp>
        <p:nvGrpSpPr>
          <p:cNvPr id="4" name="组合 3">
            <a:extLst>
              <a:ext uri="{FF2B5EF4-FFF2-40B4-BE49-F238E27FC236}">
                <a16:creationId xmlns:a16="http://schemas.microsoft.com/office/drawing/2014/main" xmlns="" id="{F2160D3F-3C9F-4F13-94D7-DE02DDD981B8}"/>
              </a:ext>
            </a:extLst>
          </p:cNvPr>
          <p:cNvGrpSpPr/>
          <p:nvPr/>
        </p:nvGrpSpPr>
        <p:grpSpPr bwMode="gray">
          <a:xfrm rot="10800000">
            <a:off x="5607586" y="3672999"/>
            <a:ext cx="1032830" cy="1941018"/>
            <a:chOff x="4518703" y="2205748"/>
            <a:chExt cx="1512166" cy="2521312"/>
          </a:xfrm>
        </p:grpSpPr>
        <p:cxnSp>
          <p:nvCxnSpPr>
            <p:cNvPr id="5" name="直接连接符 4">
              <a:extLst>
                <a:ext uri="{FF2B5EF4-FFF2-40B4-BE49-F238E27FC236}">
                  <a16:creationId xmlns:a16="http://schemas.microsoft.com/office/drawing/2014/main" xmlns="" id="{3720EBD2-B961-4D65-AF4F-01A82CF33A1D}"/>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796DF0C-3763-4B58-BE0A-585C3E05DA1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a:extLst>
              <a:ext uri="{FF2B5EF4-FFF2-40B4-BE49-F238E27FC236}">
                <a16:creationId xmlns:a16="http://schemas.microsoft.com/office/drawing/2014/main" xmlns="" id="{3841FC31-0F8F-4AEF-8934-72840412A591}"/>
              </a:ext>
            </a:extLst>
          </p:cNvPr>
          <p:cNvCxnSpPr/>
          <p:nvPr/>
        </p:nvCxnSpPr>
        <p:spPr bwMode="gray">
          <a:xfrm flipH="1">
            <a:off x="2317108" y="368085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FFE1F14-5C0E-40DC-ABE9-2A5D57A04410}"/>
              </a:ext>
            </a:extLst>
          </p:cNvPr>
          <p:cNvCxnSpPr/>
          <p:nvPr/>
        </p:nvCxnSpPr>
        <p:spPr bwMode="gray">
          <a:xfrm flipH="1" flipV="1">
            <a:off x="2315163" y="366750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360C37F1-A357-4C08-9D20-CC4B96B1B24F}"/>
              </a:ext>
            </a:extLst>
          </p:cNvPr>
          <p:cNvGrpSpPr/>
          <p:nvPr/>
        </p:nvGrpSpPr>
        <p:grpSpPr bwMode="gray">
          <a:xfrm>
            <a:off x="1252956" y="3672999"/>
            <a:ext cx="1032830" cy="1941018"/>
            <a:chOff x="4518703" y="2205748"/>
            <a:chExt cx="1512166" cy="2521312"/>
          </a:xfrm>
        </p:grpSpPr>
        <p:cxnSp>
          <p:nvCxnSpPr>
            <p:cNvPr id="10" name="直接连接符 9">
              <a:extLst>
                <a:ext uri="{FF2B5EF4-FFF2-40B4-BE49-F238E27FC236}">
                  <a16:creationId xmlns:a16="http://schemas.microsoft.com/office/drawing/2014/main" xmlns="" id="{B717C7D2-78E3-4B70-BE6D-777E26BC3A4E}"/>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50412DB7-AB26-4BC9-B205-0EC3C6164B8A}"/>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xmlns="" id="{CD17E6E3-D47C-4079-8F18-7EA190F46AFE}"/>
              </a:ext>
            </a:extLst>
          </p:cNvPr>
          <p:cNvCxnSpPr/>
          <p:nvPr/>
        </p:nvCxnSpPr>
        <p:spPr bwMode="gray">
          <a:xfrm flipH="1">
            <a:off x="2299503" y="367299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B7E1386-0D3C-4840-8756-58CF4A8003D3}"/>
              </a:ext>
            </a:extLst>
          </p:cNvPr>
          <p:cNvCxnSpPr/>
          <p:nvPr/>
        </p:nvCxnSpPr>
        <p:spPr bwMode="gray">
          <a:xfrm flipH="1">
            <a:off x="2299503" y="562187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3AB944C-A736-4FBD-8D4E-E164D1C6FD4E}"/>
              </a:ext>
            </a:extLst>
          </p:cNvPr>
          <p:cNvCxnSpPr/>
          <p:nvPr/>
        </p:nvCxnSpPr>
        <p:spPr bwMode="gray">
          <a:xfrm flipV="1">
            <a:off x="4077427" y="367299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403F45BB-0CF1-43D7-B53B-E03E8569F3C0}"/>
              </a:ext>
            </a:extLst>
          </p:cNvPr>
          <p:cNvCxnSpPr/>
          <p:nvPr/>
        </p:nvCxnSpPr>
        <p:spPr bwMode="gray">
          <a:xfrm>
            <a:off x="1187366" y="2590174"/>
            <a:ext cx="0" cy="1770912"/>
          </a:xfrm>
          <a:prstGeom prst="straightConnector1">
            <a:avLst/>
          </a:prstGeom>
          <a:ln w="3810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B9F94E1C-2053-471A-AA6F-DEA7968F4B2B}"/>
              </a:ext>
            </a:extLst>
          </p:cNvPr>
          <p:cNvSpPr txBox="1"/>
          <p:nvPr/>
        </p:nvSpPr>
        <p:spPr bwMode="gray">
          <a:xfrm>
            <a:off x="1368076" y="2777032"/>
            <a:ext cx="2702984"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BGP-LS/BGP IPv6 SR Policy</a:t>
            </a:r>
          </a:p>
        </p:txBody>
      </p:sp>
      <p:sp>
        <p:nvSpPr>
          <p:cNvPr id="30" name="任意多边形 33">
            <a:extLst>
              <a:ext uri="{FF2B5EF4-FFF2-40B4-BE49-F238E27FC236}">
                <a16:creationId xmlns:a16="http://schemas.microsoft.com/office/drawing/2014/main" xmlns="" id="{6BBD9D0C-B401-41C6-B9C5-AC439891CDA1}"/>
              </a:ext>
            </a:extLst>
          </p:cNvPr>
          <p:cNvSpPr/>
          <p:nvPr/>
        </p:nvSpPr>
        <p:spPr bwMode="gray">
          <a:xfrm>
            <a:off x="1685691" y="398511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7C4D603E-3DA3-4943-9A2F-CCE8F7A7451F}"/>
              </a:ext>
            </a:extLst>
          </p:cNvPr>
          <p:cNvSpPr txBox="1"/>
          <p:nvPr/>
        </p:nvSpPr>
        <p:spPr bwMode="gray">
          <a:xfrm>
            <a:off x="672463" y="154196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34" name="图片 33">
            <a:extLst>
              <a:ext uri="{FF2B5EF4-FFF2-40B4-BE49-F238E27FC236}">
                <a16:creationId xmlns:a16="http://schemas.microsoft.com/office/drawing/2014/main" xmlns="" id="{0047073A-1834-4C1F-83E2-2218C7DCAA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5201" y="4394327"/>
            <a:ext cx="540000" cy="442800"/>
          </a:xfrm>
          <a:prstGeom prst="rect">
            <a:avLst/>
          </a:prstGeom>
        </p:spPr>
      </p:pic>
      <p:pic>
        <p:nvPicPr>
          <p:cNvPr id="35" name="图片 34">
            <a:extLst>
              <a:ext uri="{FF2B5EF4-FFF2-40B4-BE49-F238E27FC236}">
                <a16:creationId xmlns:a16="http://schemas.microsoft.com/office/drawing/2014/main" xmlns="" id="{4D9BF0C4-2EA8-4252-B061-0019650A53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3445301"/>
            <a:ext cx="540000" cy="442800"/>
          </a:xfrm>
          <a:prstGeom prst="rect">
            <a:avLst/>
          </a:prstGeom>
        </p:spPr>
      </p:pic>
      <p:pic>
        <p:nvPicPr>
          <p:cNvPr id="36" name="图片 35">
            <a:extLst>
              <a:ext uri="{FF2B5EF4-FFF2-40B4-BE49-F238E27FC236}">
                <a16:creationId xmlns:a16="http://schemas.microsoft.com/office/drawing/2014/main" xmlns="" id="{C283B15C-A442-4E4A-915B-AF7D37C50B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5343353"/>
            <a:ext cx="540000" cy="442800"/>
          </a:xfrm>
          <a:prstGeom prst="rect">
            <a:avLst/>
          </a:prstGeom>
        </p:spPr>
      </p:pic>
      <p:pic>
        <p:nvPicPr>
          <p:cNvPr id="37" name="图片 36">
            <a:extLst>
              <a:ext uri="{FF2B5EF4-FFF2-40B4-BE49-F238E27FC236}">
                <a16:creationId xmlns:a16="http://schemas.microsoft.com/office/drawing/2014/main" xmlns="" id="{CB4C42AE-7B50-4E5F-9952-26F1D8BC6D7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3445301"/>
            <a:ext cx="540000" cy="442800"/>
          </a:xfrm>
          <a:prstGeom prst="rect">
            <a:avLst/>
          </a:prstGeom>
        </p:spPr>
      </p:pic>
      <p:pic>
        <p:nvPicPr>
          <p:cNvPr id="38" name="图片 37">
            <a:extLst>
              <a:ext uri="{FF2B5EF4-FFF2-40B4-BE49-F238E27FC236}">
                <a16:creationId xmlns:a16="http://schemas.microsoft.com/office/drawing/2014/main" xmlns="" id="{90323F33-D5D7-46B2-93EA-F525B14360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5343353"/>
            <a:ext cx="540000" cy="442800"/>
          </a:xfrm>
          <a:prstGeom prst="rect">
            <a:avLst/>
          </a:prstGeom>
        </p:spPr>
      </p:pic>
      <p:pic>
        <p:nvPicPr>
          <p:cNvPr id="39" name="图片 38">
            <a:extLst>
              <a:ext uri="{FF2B5EF4-FFF2-40B4-BE49-F238E27FC236}">
                <a16:creationId xmlns:a16="http://schemas.microsoft.com/office/drawing/2014/main" xmlns="" id="{FD31CF7A-F952-4BAF-823F-E0A39A5B83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3445301"/>
            <a:ext cx="540000" cy="442800"/>
          </a:xfrm>
          <a:prstGeom prst="rect">
            <a:avLst/>
          </a:prstGeom>
        </p:spPr>
      </p:pic>
      <p:pic>
        <p:nvPicPr>
          <p:cNvPr id="40" name="图片 39">
            <a:extLst>
              <a:ext uri="{FF2B5EF4-FFF2-40B4-BE49-F238E27FC236}">
                <a16:creationId xmlns:a16="http://schemas.microsoft.com/office/drawing/2014/main" xmlns="" id="{664AC8F9-F9EE-422C-8826-694BDBB53D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5343353"/>
            <a:ext cx="540000" cy="442800"/>
          </a:xfrm>
          <a:prstGeom prst="rect">
            <a:avLst/>
          </a:prstGeom>
        </p:spPr>
      </p:pic>
      <p:pic>
        <p:nvPicPr>
          <p:cNvPr id="41" name="图片 40">
            <a:extLst>
              <a:ext uri="{FF2B5EF4-FFF2-40B4-BE49-F238E27FC236}">
                <a16:creationId xmlns:a16="http://schemas.microsoft.com/office/drawing/2014/main" xmlns="" id="{42DC0FB5-9B52-4B19-8E0A-954EE64205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59198" y="4394327"/>
            <a:ext cx="540000" cy="442800"/>
          </a:xfrm>
          <a:prstGeom prst="rect">
            <a:avLst/>
          </a:prstGeom>
        </p:spPr>
      </p:pic>
      <p:pic>
        <p:nvPicPr>
          <p:cNvPr id="42" name="图片 41" descr="通用网管-蓝.png">
            <a:extLst>
              <a:ext uri="{FF2B5EF4-FFF2-40B4-BE49-F238E27FC236}">
                <a16:creationId xmlns:a16="http://schemas.microsoft.com/office/drawing/2014/main" xmlns="" id="{C7E3E5DA-5BE0-41AF-90D3-E275A8460A72}"/>
              </a:ext>
            </a:extLst>
          </p:cNvPr>
          <p:cNvPicPr>
            <a:picLocks noChangeAspect="1"/>
          </p:cNvPicPr>
          <p:nvPr/>
        </p:nvPicPr>
        <p:blipFill>
          <a:blip r:embed="rId4" cstate="print"/>
          <a:stretch>
            <a:fillRect/>
          </a:stretch>
        </p:blipFill>
        <p:spPr bwMode="gray">
          <a:xfrm>
            <a:off x="916578" y="2100572"/>
            <a:ext cx="540000" cy="441818"/>
          </a:xfrm>
          <a:prstGeom prst="rect">
            <a:avLst/>
          </a:prstGeom>
        </p:spPr>
      </p:pic>
      <p:sp>
        <p:nvSpPr>
          <p:cNvPr id="43" name="文本占位符 3">
            <a:extLst>
              <a:ext uri="{FF2B5EF4-FFF2-40B4-BE49-F238E27FC236}">
                <a16:creationId xmlns:a16="http://schemas.microsoft.com/office/drawing/2014/main" xmlns="" id="{10B706E6-7838-45AA-B0DC-15633E1C3B56}"/>
              </a:ext>
            </a:extLst>
          </p:cNvPr>
          <p:cNvSpPr txBox="1">
            <a:spLocks/>
          </p:cNvSpPr>
          <p:nvPr/>
        </p:nvSpPr>
        <p:spPr bwMode="gray">
          <a:xfrm>
            <a:off x="4917044" y="1278362"/>
            <a:ext cx="6265717" cy="1210005"/>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According to RFC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draft-</a:t>
            </a:r>
            <a:r>
              <a:rPr lang="en-US" sz="1600" i="1" dirty="0" err="1">
                <a:latin typeface="Huawei Sans" panose="020C0503030203020204" pitchFamily="34" charset="0"/>
                <a:ea typeface="方正兰亭黑简体" panose="02000000000000000000" pitchFamily="2" charset="-122"/>
                <a:sym typeface="Huawei Sans" panose="020C0503030203020204" pitchFamily="34" charset="0"/>
              </a:rPr>
              <a:t>ietf</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-spring-segment-routing-policy</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BGP multi-protocol extension supports the BGP IPv6 SR Policy (SAFI = 73) address family for SR Policy delivery.</a:t>
            </a:r>
          </a:p>
        </p:txBody>
      </p:sp>
      <p:sp>
        <p:nvSpPr>
          <p:cNvPr id="44" name="文本占位符 3">
            <a:extLst>
              <a:ext uri="{FF2B5EF4-FFF2-40B4-BE49-F238E27FC236}">
                <a16:creationId xmlns:a16="http://schemas.microsoft.com/office/drawing/2014/main" xmlns="" id="{B17D922E-7583-429E-86B0-2551AA3FAE7C}"/>
              </a:ext>
            </a:extLst>
          </p:cNvPr>
          <p:cNvSpPr txBox="1">
            <a:spLocks/>
          </p:cNvSpPr>
          <p:nvPr/>
        </p:nvSpPr>
        <p:spPr bwMode="gray">
          <a:xfrm>
            <a:off x="7393515" y="2808669"/>
            <a:ext cx="4213911" cy="3125405"/>
          </a:xfrm>
          <a:prstGeom prst="rect">
            <a:avLst/>
          </a:prstGeom>
          <a:solidFill>
            <a:schemeClr val="accent1">
              <a:lumMod val="20000"/>
              <a:lumOff val="80000"/>
            </a:schemeClr>
          </a:solidFill>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controller uses BGP to deliver a combination of SR SIDs to the ingress. A TE tunnel carrying the policy color and destined for the egress is then created on the ingress.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the tunnel needs to be referenced,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it can be located based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on the policy color.</a:t>
            </a:r>
          </a:p>
        </p:txBody>
      </p:sp>
      <p:sp>
        <p:nvSpPr>
          <p:cNvPr id="45" name="文本框 44">
            <a:extLst>
              <a:ext uri="{FF2B5EF4-FFF2-40B4-BE49-F238E27FC236}">
                <a16:creationId xmlns:a16="http://schemas.microsoft.com/office/drawing/2014/main" xmlns="" id="{25C9212F-5771-485B-8048-414D85DD1480}"/>
              </a:ext>
            </a:extLst>
          </p:cNvPr>
          <p:cNvSpPr txBox="1"/>
          <p:nvPr/>
        </p:nvSpPr>
        <p:spPr bwMode="gray">
          <a:xfrm>
            <a:off x="4215290" y="4069675"/>
            <a:ext cx="679994" cy="338554"/>
          </a:xfrm>
          <a:prstGeom prst="rect">
            <a:avLst/>
          </a:prstGeom>
          <a:noFill/>
        </p:spPr>
        <p:txBody>
          <a:bodyPr wrap="square" rtlCol="0">
            <a:noAutofit/>
          </a:bodyPr>
          <a:lstStyle/>
          <a:p>
            <a:pPr fontAlgn="ctr"/>
            <a:r>
              <a:rPr lang="en-US" sz="16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46" name="文本框 45">
            <a:extLst>
              <a:ext uri="{FF2B5EF4-FFF2-40B4-BE49-F238E27FC236}">
                <a16:creationId xmlns:a16="http://schemas.microsoft.com/office/drawing/2014/main" xmlns="" id="{DB712147-0199-4500-9384-AB3F8229A68F}"/>
              </a:ext>
            </a:extLst>
          </p:cNvPr>
          <p:cNvSpPr txBox="1"/>
          <p:nvPr/>
        </p:nvSpPr>
        <p:spPr bwMode="gray">
          <a:xfrm>
            <a:off x="795326" y="490927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47" name="文本框 46">
            <a:extLst>
              <a:ext uri="{FF2B5EF4-FFF2-40B4-BE49-F238E27FC236}">
                <a16:creationId xmlns:a16="http://schemas.microsoft.com/office/drawing/2014/main" xmlns="" id="{968A0C1C-3BC3-41AC-9637-307027DFF3D9}"/>
              </a:ext>
            </a:extLst>
          </p:cNvPr>
          <p:cNvSpPr txBox="1"/>
          <p:nvPr/>
        </p:nvSpPr>
        <p:spPr bwMode="gray">
          <a:xfrm>
            <a:off x="6314942" y="4909274"/>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Tree>
    <p:extLst>
      <p:ext uri="{BB962C8B-B14F-4D97-AF65-F5344CB8AC3E}">
        <p14:creationId xmlns:p14="http://schemas.microsoft.com/office/powerpoint/2010/main" val="37358592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47293F-4C13-4FA6-89AB-33D274FC50A1}"/>
              </a:ext>
            </a:extLst>
          </p:cNvPr>
          <p:cNvSpPr>
            <a:spLocks noGrp="1"/>
          </p:cNvSpPr>
          <p:nvPr>
            <p:ph type="title"/>
          </p:nvPr>
        </p:nvSpPr>
        <p:spPr bwMode="gray"/>
        <p:txBody>
          <a:bodyPr/>
          <a:lstStyle/>
          <a:p>
            <a:r>
              <a:rPr lang="en-US" smtClean="0"/>
              <a:t>SR Policy Solution Architecture</a:t>
            </a:r>
            <a:endParaRPr lang="en-US" dirty="0"/>
          </a:p>
        </p:txBody>
      </p:sp>
      <p:sp>
        <p:nvSpPr>
          <p:cNvPr id="30" name="文本占位符 29"/>
          <p:cNvSpPr>
            <a:spLocks noGrp="1"/>
          </p:cNvSpPr>
          <p:nvPr>
            <p:ph type="body" sz="quarter" idx="4294967295"/>
          </p:nvPr>
        </p:nvSpPr>
        <p:spPr bwMode="gray">
          <a:xfrm>
            <a:off x="4038502" y="1000125"/>
            <a:ext cx="7710586" cy="2560638"/>
          </a:xfrm>
        </p:spPr>
        <p:txBody>
          <a:bodyPr wrap="square">
            <a:noAutofit/>
          </a:bodyPr>
          <a:lstStyle/>
          <a:p>
            <a:pPr>
              <a:lnSpc>
                <a:spcPct val="120000"/>
              </a:lnSpc>
            </a:pPr>
            <a:r>
              <a:rPr lang="en-US" sz="1600" dirty="0" smtClean="0">
                <a:latin typeface="Huawei Sans" panose="020C0503030203020204" pitchFamily="34" charset="0"/>
                <a:sym typeface="Huawei Sans" panose="020C0503030203020204" pitchFamily="34" charset="0"/>
              </a:rPr>
              <a:t>Huawei SR Policy solution architecture involves three key protocols: BGP-LS, BGP IPv6 SR Policy, and NETCONF.</a:t>
            </a:r>
          </a:p>
          <a:p>
            <a:pPr marL="647700" lvl="1" indent="-323850">
              <a:lnSpc>
                <a:spcPct val="120000"/>
              </a:lnSpc>
              <a:buSzPct val="100000"/>
              <a:buFont typeface="+mj-lt"/>
              <a:buAutoNum type="arabicPeriod"/>
            </a:pPr>
            <a:r>
              <a:rPr lang="en-US" sz="1400" dirty="0" smtClean="0">
                <a:latin typeface="Huawei Sans" panose="020C0503030203020204" pitchFamily="34" charset="0"/>
              </a:rPr>
              <a:t>BGP-LS collects tunnel topology information used to compute SR Policy paths and display tunnel status.</a:t>
            </a:r>
          </a:p>
          <a:p>
            <a:pPr marL="647700" lvl="1" indent="-323850">
              <a:lnSpc>
                <a:spcPct val="120000"/>
              </a:lnSpc>
              <a:buSzPct val="100000"/>
              <a:buFont typeface="+mj-lt"/>
              <a:buAutoNum type="arabicPeriod"/>
            </a:pPr>
            <a:r>
              <a:rPr lang="en-US" sz="1400" dirty="0" smtClean="0">
                <a:latin typeface="Huawei Sans" panose="020C0503030203020204" pitchFamily="34" charset="0"/>
              </a:rPr>
              <a:t>BGP IPv6 SR Policy is used by the controller to deliver SR Policy information (e.g. color, headend, and endpoint).</a:t>
            </a:r>
          </a:p>
          <a:p>
            <a:pPr marL="647700" lvl="1" indent="-323850">
              <a:lnSpc>
                <a:spcPct val="120000"/>
              </a:lnSpc>
              <a:buSzPct val="100000"/>
              <a:buFont typeface="+mj-lt"/>
              <a:buAutoNum type="arabicPeriod"/>
            </a:pPr>
            <a:r>
              <a:rPr lang="en-US" sz="1400" dirty="0" smtClean="0">
                <a:latin typeface="Huawei Sans" panose="020C0503030203020204" pitchFamily="34" charset="0"/>
              </a:rPr>
              <a:t>NETCONF is used to deliver other configurations, such as service interfaces and route-policies (with the color attribute).</a:t>
            </a:r>
          </a:p>
          <a:p>
            <a:pPr marL="342900" indent="-342900">
              <a:lnSpc>
                <a:spcPct val="120000"/>
              </a:lnSpc>
              <a:buSzPct val="100000"/>
              <a:buFont typeface="+mj-lt"/>
              <a:buAutoNum type="arabicPeriod"/>
            </a:pPr>
            <a:endParaRPr lang="en-US" altLang="zh-CN" sz="1600" dirty="0" smtClean="0">
              <a:latin typeface="Huawei Sans" panose="020C0503030203020204" pitchFamily="34" charset="0"/>
            </a:endParaRPr>
          </a:p>
          <a:p>
            <a:pPr>
              <a:lnSpc>
                <a:spcPct val="120000"/>
              </a:lnSpc>
            </a:pPr>
            <a:endParaRPr lang="en-US" altLang="zh-CN" sz="1600" dirty="0">
              <a:latin typeface="Huawei Sans" panose="020C0503030203020204" pitchFamily="34" charset="0"/>
            </a:endParaRPr>
          </a:p>
        </p:txBody>
      </p:sp>
      <p:grpSp>
        <p:nvGrpSpPr>
          <p:cNvPr id="3" name="组合 2">
            <a:extLst>
              <a:ext uri="{FF2B5EF4-FFF2-40B4-BE49-F238E27FC236}">
                <a16:creationId xmlns:a16="http://schemas.microsoft.com/office/drawing/2014/main" xmlns="" id="{1B1BE611-BC2E-475F-ADB2-2F5A0C0485A5}"/>
              </a:ext>
            </a:extLst>
          </p:cNvPr>
          <p:cNvGrpSpPr/>
          <p:nvPr/>
        </p:nvGrpSpPr>
        <p:grpSpPr bwMode="gray">
          <a:xfrm rot="10800000">
            <a:off x="5582377" y="4108106"/>
            <a:ext cx="1032830" cy="1941018"/>
            <a:chOff x="4518703" y="2205748"/>
            <a:chExt cx="1512166" cy="2521312"/>
          </a:xfrm>
        </p:grpSpPr>
        <p:cxnSp>
          <p:nvCxnSpPr>
            <p:cNvPr id="4" name="直接连接符 3">
              <a:extLst>
                <a:ext uri="{FF2B5EF4-FFF2-40B4-BE49-F238E27FC236}">
                  <a16:creationId xmlns:a16="http://schemas.microsoft.com/office/drawing/2014/main" xmlns="" id="{FB5F9D14-5C6F-45EC-A6A5-AAAD17A6DB65}"/>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7ECADCD-4C8C-4B4E-AF3C-F59B9CB4C3D2}"/>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F8D7437E-1A7D-4C36-8606-8A3FA3F4A8D1}"/>
              </a:ext>
            </a:extLst>
          </p:cNvPr>
          <p:cNvCxnSpPr/>
          <p:nvPr/>
        </p:nvCxnSpPr>
        <p:spPr bwMode="gray">
          <a:xfrm flipH="1">
            <a:off x="2291899" y="4115959"/>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CF93406-A978-46BB-B40E-6234254A6EE7}"/>
              </a:ext>
            </a:extLst>
          </p:cNvPr>
          <p:cNvCxnSpPr/>
          <p:nvPr/>
        </p:nvCxnSpPr>
        <p:spPr bwMode="gray">
          <a:xfrm flipH="1" flipV="1">
            <a:off x="2289954" y="4102610"/>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4FF198A-5F0B-483C-ADC1-2CC2B8DA3C78}"/>
              </a:ext>
            </a:extLst>
          </p:cNvPr>
          <p:cNvGrpSpPr/>
          <p:nvPr/>
        </p:nvGrpSpPr>
        <p:grpSpPr bwMode="gray">
          <a:xfrm>
            <a:off x="1227747" y="4108106"/>
            <a:ext cx="1032830" cy="1941018"/>
            <a:chOff x="4518703" y="2205748"/>
            <a:chExt cx="1512166" cy="2521312"/>
          </a:xfrm>
        </p:grpSpPr>
        <p:cxnSp>
          <p:nvCxnSpPr>
            <p:cNvPr id="9" name="直接连接符 8">
              <a:extLst>
                <a:ext uri="{FF2B5EF4-FFF2-40B4-BE49-F238E27FC236}">
                  <a16:creationId xmlns:a16="http://schemas.microsoft.com/office/drawing/2014/main" xmlns="" id="{56916A86-8942-4DA0-96C3-BA5F2F20ED50}"/>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249A69D-EEC9-48B1-87B0-DE12AD93A81C}"/>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D918504C-29E5-4FE7-8924-7BE05F0E2A4C}"/>
              </a:ext>
            </a:extLst>
          </p:cNvPr>
          <p:cNvCxnSpPr/>
          <p:nvPr/>
        </p:nvCxnSpPr>
        <p:spPr bwMode="gray">
          <a:xfrm flipH="1">
            <a:off x="2274294" y="4108106"/>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66DE102-3B72-4DDA-A129-550BCBEDED41}"/>
              </a:ext>
            </a:extLst>
          </p:cNvPr>
          <p:cNvCxnSpPr/>
          <p:nvPr/>
        </p:nvCxnSpPr>
        <p:spPr bwMode="gray">
          <a:xfrm flipH="1">
            <a:off x="2274294" y="605697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F69537A-9907-4BEB-8C4A-63DB5F973CA2}"/>
              </a:ext>
            </a:extLst>
          </p:cNvPr>
          <p:cNvCxnSpPr/>
          <p:nvPr/>
        </p:nvCxnSpPr>
        <p:spPr bwMode="gray">
          <a:xfrm flipV="1">
            <a:off x="4052218" y="4108106"/>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79AB60A3-2561-4623-B18B-12DB33F5398F}"/>
              </a:ext>
            </a:extLst>
          </p:cNvPr>
          <p:cNvCxnSpPr>
            <a:cxnSpLocks/>
          </p:cNvCxnSpPr>
          <p:nvPr/>
        </p:nvCxnSpPr>
        <p:spPr bwMode="gray">
          <a:xfrm>
            <a:off x="1162157" y="2423890"/>
            <a:ext cx="0" cy="2169107"/>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7234D160-2988-47DA-9EE0-A7AF9C20C6A2}"/>
              </a:ext>
            </a:extLst>
          </p:cNvPr>
          <p:cNvSpPr txBox="1"/>
          <p:nvPr/>
        </p:nvSpPr>
        <p:spPr bwMode="gray">
          <a:xfrm>
            <a:off x="1616874" y="2418530"/>
            <a:ext cx="1091966" cy="338554"/>
          </a:xfrm>
          <a:prstGeom prst="rect">
            <a:avLst/>
          </a:prstGeom>
          <a:solidFill>
            <a:srgbClr val="00B0F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BGP-LS</a:t>
            </a:r>
          </a:p>
        </p:txBody>
      </p:sp>
      <p:sp>
        <p:nvSpPr>
          <p:cNvPr id="16" name="任意多边形 33">
            <a:extLst>
              <a:ext uri="{FF2B5EF4-FFF2-40B4-BE49-F238E27FC236}">
                <a16:creationId xmlns:a16="http://schemas.microsoft.com/office/drawing/2014/main" xmlns="" id="{87817D35-2FE0-4AC0-A632-73D9211D516C}"/>
              </a:ext>
            </a:extLst>
          </p:cNvPr>
          <p:cNvSpPr/>
          <p:nvPr/>
        </p:nvSpPr>
        <p:spPr bwMode="gray">
          <a:xfrm>
            <a:off x="1660482" y="4420226"/>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15367FAE-9C73-4DEF-A220-A8FE347534DD}"/>
              </a:ext>
            </a:extLst>
          </p:cNvPr>
          <p:cNvSpPr txBox="1"/>
          <p:nvPr/>
        </p:nvSpPr>
        <p:spPr bwMode="gray">
          <a:xfrm>
            <a:off x="657791" y="1378041"/>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376AFEB3-2A63-4475-B600-29626D09958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9992" y="4829434"/>
            <a:ext cx="540000" cy="442800"/>
          </a:xfrm>
          <a:prstGeom prst="rect">
            <a:avLst/>
          </a:prstGeom>
        </p:spPr>
      </p:pic>
      <p:pic>
        <p:nvPicPr>
          <p:cNvPr id="19" name="图片 18">
            <a:extLst>
              <a:ext uri="{FF2B5EF4-FFF2-40B4-BE49-F238E27FC236}">
                <a16:creationId xmlns:a16="http://schemas.microsoft.com/office/drawing/2014/main" xmlns="" id="{94901087-2BED-43BC-BBDB-1FB12FEE85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3880408"/>
            <a:ext cx="540000" cy="442800"/>
          </a:xfrm>
          <a:prstGeom prst="rect">
            <a:avLst/>
          </a:prstGeom>
        </p:spPr>
      </p:pic>
      <p:pic>
        <p:nvPicPr>
          <p:cNvPr id="20" name="图片 19">
            <a:extLst>
              <a:ext uri="{FF2B5EF4-FFF2-40B4-BE49-F238E27FC236}">
                <a16:creationId xmlns:a16="http://schemas.microsoft.com/office/drawing/2014/main" xmlns="" id="{A7EE97A2-E8EF-423D-A408-C6889EBA2D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5778460"/>
            <a:ext cx="540000" cy="442800"/>
          </a:xfrm>
          <a:prstGeom prst="rect">
            <a:avLst/>
          </a:prstGeom>
        </p:spPr>
      </p:pic>
      <p:pic>
        <p:nvPicPr>
          <p:cNvPr id="21" name="图片 20">
            <a:extLst>
              <a:ext uri="{FF2B5EF4-FFF2-40B4-BE49-F238E27FC236}">
                <a16:creationId xmlns:a16="http://schemas.microsoft.com/office/drawing/2014/main" xmlns="" id="{682683FF-C64B-46A0-9383-D37FEA562C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3880408"/>
            <a:ext cx="540000" cy="442800"/>
          </a:xfrm>
          <a:prstGeom prst="rect">
            <a:avLst/>
          </a:prstGeom>
        </p:spPr>
      </p:pic>
      <p:pic>
        <p:nvPicPr>
          <p:cNvPr id="22" name="图片 21">
            <a:extLst>
              <a:ext uri="{FF2B5EF4-FFF2-40B4-BE49-F238E27FC236}">
                <a16:creationId xmlns:a16="http://schemas.microsoft.com/office/drawing/2014/main" xmlns="" id="{71A9F5FE-8B09-41DE-BEC6-FD3FEB024A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5778460"/>
            <a:ext cx="540000" cy="442800"/>
          </a:xfrm>
          <a:prstGeom prst="rect">
            <a:avLst/>
          </a:prstGeom>
        </p:spPr>
      </p:pic>
      <p:pic>
        <p:nvPicPr>
          <p:cNvPr id="23" name="图片 22">
            <a:extLst>
              <a:ext uri="{FF2B5EF4-FFF2-40B4-BE49-F238E27FC236}">
                <a16:creationId xmlns:a16="http://schemas.microsoft.com/office/drawing/2014/main" xmlns="" id="{31CB1A39-4C4C-4978-A1B1-69C04291FE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3880408"/>
            <a:ext cx="540000" cy="442800"/>
          </a:xfrm>
          <a:prstGeom prst="rect">
            <a:avLst/>
          </a:prstGeom>
        </p:spPr>
      </p:pic>
      <p:pic>
        <p:nvPicPr>
          <p:cNvPr id="24" name="图片 23">
            <a:extLst>
              <a:ext uri="{FF2B5EF4-FFF2-40B4-BE49-F238E27FC236}">
                <a16:creationId xmlns:a16="http://schemas.microsoft.com/office/drawing/2014/main" xmlns="" id="{621D4852-2909-42D6-8AF2-16003F88D3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5778460"/>
            <a:ext cx="540000" cy="442800"/>
          </a:xfrm>
          <a:prstGeom prst="rect">
            <a:avLst/>
          </a:prstGeom>
        </p:spPr>
      </p:pic>
      <p:pic>
        <p:nvPicPr>
          <p:cNvPr id="25" name="图片 24">
            <a:extLst>
              <a:ext uri="{FF2B5EF4-FFF2-40B4-BE49-F238E27FC236}">
                <a16:creationId xmlns:a16="http://schemas.microsoft.com/office/drawing/2014/main" xmlns="" id="{1A83F90F-3CAB-48F5-A1BB-2EE2D94D57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33989" y="4829434"/>
            <a:ext cx="540000" cy="442800"/>
          </a:xfrm>
          <a:prstGeom prst="rect">
            <a:avLst/>
          </a:prstGeom>
        </p:spPr>
      </p:pic>
      <p:pic>
        <p:nvPicPr>
          <p:cNvPr id="26" name="图片 25" descr="通用网管-蓝.png">
            <a:extLst>
              <a:ext uri="{FF2B5EF4-FFF2-40B4-BE49-F238E27FC236}">
                <a16:creationId xmlns:a16="http://schemas.microsoft.com/office/drawing/2014/main" xmlns="" id="{44E7BC0E-E35C-41BB-B6F0-2B02DC0C3D0C}"/>
              </a:ext>
            </a:extLst>
          </p:cNvPr>
          <p:cNvPicPr>
            <a:picLocks noChangeAspect="1"/>
          </p:cNvPicPr>
          <p:nvPr/>
        </p:nvPicPr>
        <p:blipFill>
          <a:blip r:embed="rId4" cstate="print"/>
          <a:stretch>
            <a:fillRect/>
          </a:stretch>
        </p:blipFill>
        <p:spPr bwMode="gray">
          <a:xfrm>
            <a:off x="939992" y="1868441"/>
            <a:ext cx="540000" cy="441818"/>
          </a:xfrm>
          <a:prstGeom prst="rect">
            <a:avLst/>
          </a:prstGeom>
        </p:spPr>
      </p:pic>
      <p:sp>
        <p:nvSpPr>
          <p:cNvPr id="27" name="文本框 26">
            <a:extLst>
              <a:ext uri="{FF2B5EF4-FFF2-40B4-BE49-F238E27FC236}">
                <a16:creationId xmlns:a16="http://schemas.microsoft.com/office/drawing/2014/main" xmlns="" id="{E1EA9A5C-0CB4-4AEC-B66E-59FB7EFBF323}"/>
              </a:ext>
            </a:extLst>
          </p:cNvPr>
          <p:cNvSpPr txBox="1"/>
          <p:nvPr/>
        </p:nvSpPr>
        <p:spPr bwMode="gray">
          <a:xfrm>
            <a:off x="4190081" y="4504782"/>
            <a:ext cx="679994" cy="338554"/>
          </a:xfrm>
          <a:prstGeom prst="rect">
            <a:avLst/>
          </a:prstGeom>
          <a:noFill/>
        </p:spPr>
        <p:txBody>
          <a:bodyPr wrap="square" rtlCol="0">
            <a:noAutofit/>
          </a:bodyPr>
          <a:lstStyle/>
          <a:p>
            <a:pPr fontAlgn="ctr"/>
            <a:r>
              <a:rPr lang="en-US" sz="16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28" name="文本框 27">
            <a:extLst>
              <a:ext uri="{FF2B5EF4-FFF2-40B4-BE49-F238E27FC236}">
                <a16:creationId xmlns:a16="http://schemas.microsoft.com/office/drawing/2014/main" xmlns="" id="{60BDBADF-6B9C-48F8-A491-4EA723BD2471}"/>
              </a:ext>
            </a:extLst>
          </p:cNvPr>
          <p:cNvSpPr txBox="1"/>
          <p:nvPr/>
        </p:nvSpPr>
        <p:spPr bwMode="gray">
          <a:xfrm>
            <a:off x="770117" y="5344381"/>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25482579-FC01-44F6-9838-2FFB1CAC5FCD}"/>
              </a:ext>
            </a:extLst>
          </p:cNvPr>
          <p:cNvSpPr txBox="1"/>
          <p:nvPr/>
        </p:nvSpPr>
        <p:spPr bwMode="gray">
          <a:xfrm>
            <a:off x="6289733" y="5344381"/>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框 31">
            <a:extLst>
              <a:ext uri="{FF2B5EF4-FFF2-40B4-BE49-F238E27FC236}">
                <a16:creationId xmlns:a16="http://schemas.microsoft.com/office/drawing/2014/main" xmlns="" id="{1CF8D047-DAD0-4094-B7E4-A5E001EA0B0A}"/>
              </a:ext>
            </a:extLst>
          </p:cNvPr>
          <p:cNvSpPr txBox="1"/>
          <p:nvPr/>
        </p:nvSpPr>
        <p:spPr bwMode="gray">
          <a:xfrm>
            <a:off x="1616874" y="2854102"/>
            <a:ext cx="2172390" cy="338554"/>
          </a:xfrm>
          <a:prstGeom prst="rect">
            <a:avLst/>
          </a:prstGeom>
          <a:solidFill>
            <a:schemeClr val="accent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BGP IPv6 SR Policy</a:t>
            </a:r>
          </a:p>
        </p:txBody>
      </p:sp>
      <p:sp>
        <p:nvSpPr>
          <p:cNvPr id="33" name="文本框 32">
            <a:extLst>
              <a:ext uri="{FF2B5EF4-FFF2-40B4-BE49-F238E27FC236}">
                <a16:creationId xmlns:a16="http://schemas.microsoft.com/office/drawing/2014/main" xmlns="" id="{3EF1090F-51AD-46A5-9263-F2859C5461E3}"/>
              </a:ext>
            </a:extLst>
          </p:cNvPr>
          <p:cNvSpPr txBox="1"/>
          <p:nvPr/>
        </p:nvSpPr>
        <p:spPr bwMode="gray">
          <a:xfrm>
            <a:off x="1616874" y="3273575"/>
            <a:ext cx="1350050" cy="338554"/>
          </a:xfrm>
          <a:prstGeom prst="rect">
            <a:avLst/>
          </a:prstGeom>
          <a:solidFill>
            <a:schemeClr val="accent6">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NETCONF</a:t>
            </a:r>
          </a:p>
        </p:txBody>
      </p:sp>
      <p:sp>
        <p:nvSpPr>
          <p:cNvPr id="34" name="文本占位符 3">
            <a:extLst>
              <a:ext uri="{FF2B5EF4-FFF2-40B4-BE49-F238E27FC236}">
                <a16:creationId xmlns:a16="http://schemas.microsoft.com/office/drawing/2014/main" xmlns="" id="{C0E2CB52-3C88-4AAB-AAEB-F22F743A25C2}"/>
              </a:ext>
            </a:extLst>
          </p:cNvPr>
          <p:cNvSpPr txBox="1">
            <a:spLocks/>
          </p:cNvSpPr>
          <p:nvPr/>
        </p:nvSpPr>
        <p:spPr bwMode="gray">
          <a:xfrm>
            <a:off x="4204690" y="1221572"/>
            <a:ext cx="7084985" cy="311770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3">
            <a:extLst>
              <a:ext uri="{FF2B5EF4-FFF2-40B4-BE49-F238E27FC236}">
                <a16:creationId xmlns:a16="http://schemas.microsoft.com/office/drawing/2014/main" xmlns="" id="{E451F182-B85E-4447-B475-478AB7182EC5}"/>
              </a:ext>
            </a:extLst>
          </p:cNvPr>
          <p:cNvSpPr txBox="1">
            <a:spLocks/>
          </p:cNvSpPr>
          <p:nvPr/>
        </p:nvSpPr>
        <p:spPr bwMode="gray">
          <a:xfrm>
            <a:off x="6154776" y="2116308"/>
            <a:ext cx="5294465"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027364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6BF4E3-B63D-4137-9885-FE3EF8AA4F8A}"/>
              </a:ext>
            </a:extLst>
          </p:cNvPr>
          <p:cNvSpPr>
            <a:spLocks noGrp="1"/>
          </p:cNvSpPr>
          <p:nvPr>
            <p:ph type="title"/>
          </p:nvPr>
        </p:nvSpPr>
        <p:spPr/>
        <p:txBody>
          <a:bodyPr/>
          <a:lstStyle/>
          <a:p>
            <a:r>
              <a:rPr lang="en-US" smtClean="0"/>
              <a:t>SRv6 Policy Tuple</a:t>
            </a:r>
            <a:endParaRPr lang="en-US" dirty="0"/>
          </a:p>
        </p:txBody>
      </p:sp>
      <p:sp>
        <p:nvSpPr>
          <p:cNvPr id="3" name="文本占位符 2">
            <a:extLst>
              <a:ext uri="{FF2B5EF4-FFF2-40B4-BE49-F238E27FC236}">
                <a16:creationId xmlns:a16="http://schemas.microsoft.com/office/drawing/2014/main" xmlns="" id="{7728CF5F-08E1-4873-889F-129BE1815B59}"/>
              </a:ext>
            </a:extLst>
          </p:cNvPr>
          <p:cNvSpPr>
            <a:spLocks noGrp="1"/>
          </p:cNvSpPr>
          <p:nvPr>
            <p:ph type="body" sz="quarter" idx="10"/>
          </p:nvPr>
        </p:nvSpPr>
        <p:spPr/>
        <p:txBody>
          <a:bodyPr/>
          <a:lstStyle/>
          <a:p>
            <a:r>
              <a:rPr lang="en-US" sz="1800" smtClean="0">
                <a:sym typeface="Huawei Sans" panose="020C0503030203020204" pitchFamily="34" charset="0"/>
              </a:rPr>
              <a:t>An SRv6 Policy is identified by &lt;headend, color, endpoint&gt;. For a specified node, the policy is identified by &lt;color, endpoint&gt;.</a:t>
            </a:r>
          </a:p>
          <a:p>
            <a:pPr lvl="1"/>
            <a:r>
              <a:rPr lang="en-US" sz="1600" smtClean="0">
                <a:sym typeface="Huawei Sans" panose="020C0503030203020204" pitchFamily="34" charset="0"/>
              </a:rPr>
              <a:t>Headend: node where an SRv6 Policy is originated. Generally, it is a globally unique IP address.</a:t>
            </a:r>
          </a:p>
          <a:p>
            <a:pPr lvl="1"/>
            <a:r>
              <a:rPr lang="en-US" sz="1600" smtClean="0">
                <a:sym typeface="Huawei Sans" panose="020C0503030203020204" pitchFamily="34" charset="0"/>
              </a:rPr>
              <a:t>Color: 32-bit extended community attribute. It is used to identify a type of service intent (e.g. low latency).</a:t>
            </a:r>
          </a:p>
          <a:p>
            <a:pPr lvl="1"/>
            <a:r>
              <a:rPr lang="en-US" sz="1600" smtClean="0">
                <a:sym typeface="Huawei Sans" panose="020C0503030203020204" pitchFamily="34" charset="0"/>
              </a:rPr>
              <a:t>Endpoint: destination address of an SRv6 Policy. Generally, it is a globally unique IP address.</a:t>
            </a:r>
          </a:p>
          <a:p>
            <a:r>
              <a:rPr lang="en-US" sz="1800" smtClean="0">
                <a:sym typeface="Huawei Sans" panose="020C0503030203020204" pitchFamily="34" charset="0"/>
              </a:rPr>
              <a:t>Color and endpoint are used to identify a forwarding path on the specific headend of an SRv6 Policy.</a:t>
            </a:r>
            <a:endParaRPr lang="en-US" sz="1800" dirty="0">
              <a:sym typeface="Huawei Sans" panose="020C0503030203020204" pitchFamily="34" charset="0"/>
            </a:endParaRPr>
          </a:p>
        </p:txBody>
      </p:sp>
    </p:spTree>
    <p:extLst>
      <p:ext uri="{BB962C8B-B14F-4D97-AF65-F5344CB8AC3E}">
        <p14:creationId xmlns:p14="http://schemas.microsoft.com/office/powerpoint/2010/main" val="2565965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2B1D356-0BD0-4315-AD30-CD38F32CDBD3}"/>
              </a:ext>
            </a:extLst>
          </p:cNvPr>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p>
          <a:p>
            <a:pPr lvl="1"/>
            <a:r>
              <a:rPr lang="en-US" dirty="0" smtClean="0"/>
              <a:t>Describe the background of SRv6.</a:t>
            </a:r>
          </a:p>
          <a:p>
            <a:pPr lvl="1"/>
            <a:r>
              <a:rPr lang="en-US" dirty="0" smtClean="0"/>
              <a:t>Describe the technical advantages of SRv6.</a:t>
            </a:r>
          </a:p>
          <a:p>
            <a:pPr lvl="1"/>
            <a:r>
              <a:rPr lang="en-US" dirty="0" smtClean="0"/>
              <a:t>Describe the concepts and fundamentals of SRv6.</a:t>
            </a:r>
          </a:p>
          <a:p>
            <a:pPr lvl="1"/>
            <a:r>
              <a:rPr lang="en-US" dirty="0" smtClean="0"/>
              <a:t>Understand how to configure SRv6 BE and static SRv6 Policies.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50477961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38A812-7A2F-4361-897B-609E422243CD}"/>
              </a:ext>
            </a:extLst>
          </p:cNvPr>
          <p:cNvSpPr>
            <a:spLocks noGrp="1"/>
          </p:cNvSpPr>
          <p:nvPr>
            <p:ph type="title"/>
          </p:nvPr>
        </p:nvSpPr>
        <p:spPr/>
        <p:txBody>
          <a:bodyPr/>
          <a:lstStyle/>
          <a:p>
            <a:r>
              <a:rPr lang="en-US" smtClean="0"/>
              <a:t>SRv6 Policy Model</a:t>
            </a:r>
            <a:endParaRPr lang="en-US" dirty="0"/>
          </a:p>
        </p:txBody>
      </p:sp>
      <p:sp>
        <p:nvSpPr>
          <p:cNvPr id="4" name="文本占位符 2">
            <a:extLst>
              <a:ext uri="{FF2B5EF4-FFF2-40B4-BE49-F238E27FC236}">
                <a16:creationId xmlns:a16="http://schemas.microsoft.com/office/drawing/2014/main" xmlns="" id="{D6E04BDD-38CF-4972-B467-CF1F2C685C98}"/>
              </a:ext>
            </a:extLst>
          </p:cNvPr>
          <p:cNvSpPr>
            <a:spLocks noGrp="1"/>
          </p:cNvSpPr>
          <p:nvPr>
            <p:ph type="body" sz="quarter" idx="10"/>
          </p:nvPr>
        </p:nvSpPr>
        <p:spPr/>
        <p:txBody>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600" dirty="0" smtClean="0">
                <a:sym typeface="Huawei Sans" panose="020C0503030203020204" pitchFamily="34" charset="0"/>
              </a:rPr>
              <a:t>One SRv6 Policy may contain multiple candidate paths with the preference attribute. The valid candidate path with the highest preference functions as the primary path of the SRv6 Policy, and the valid candidate path with the second highest preference functions as a backup path.</a:t>
            </a:r>
          </a:p>
          <a:p>
            <a:pPr>
              <a:lnSpc>
                <a:spcPct val="130000"/>
              </a:lnSpc>
            </a:pPr>
            <a:r>
              <a:rPr lang="en-US" sz="1600" dirty="0" smtClean="0">
                <a:sym typeface="Huawei Sans" panose="020C0503030203020204" pitchFamily="34" charset="0"/>
              </a:rPr>
              <a:t>A candidate path is an SRv6 Policy's segment list sent to the headend through PCEP or BGP IPv6 SR Policy.</a:t>
            </a:r>
          </a:p>
          <a:p>
            <a:pPr>
              <a:lnSpc>
                <a:spcPct val="130000"/>
              </a:lnSpc>
            </a:pPr>
            <a:r>
              <a:rPr lang="en-US" sz="1600" dirty="0" smtClean="0">
                <a:sym typeface="Huawei Sans" panose="020C0503030203020204" pitchFamily="34" charset="0"/>
              </a:rPr>
              <a:t>Weights can be configured for segment lists to control load balancing among SR paths.</a:t>
            </a:r>
          </a:p>
          <a:p>
            <a:pPr lvl="4">
              <a:lnSpc>
                <a:spcPct val="130000"/>
              </a:lnSpc>
            </a:pPr>
            <a:endParaRPr lang="en-US" altLang="zh-CN" sz="1050" dirty="0">
              <a:sym typeface="Huawei Sans" panose="020C0503030203020204" pitchFamily="34" charset="0"/>
            </a:endParaRPr>
          </a:p>
        </p:txBody>
      </p:sp>
      <p:sp>
        <p:nvSpPr>
          <p:cNvPr id="6" name="矩形 5">
            <a:extLst>
              <a:ext uri="{FF2B5EF4-FFF2-40B4-BE49-F238E27FC236}">
                <a16:creationId xmlns:a16="http://schemas.microsoft.com/office/drawing/2014/main" xmlns="" id="{375BBF59-711E-4672-BA0D-5EDF29B96304}"/>
              </a:ext>
            </a:extLst>
          </p:cNvPr>
          <p:cNvSpPr/>
          <p:nvPr/>
        </p:nvSpPr>
        <p:spPr>
          <a:xfrm>
            <a:off x="812576" y="3772838"/>
            <a:ext cx="1230131" cy="39608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7" name="矩形 6">
            <a:extLst>
              <a:ext uri="{FF2B5EF4-FFF2-40B4-BE49-F238E27FC236}">
                <a16:creationId xmlns:a16="http://schemas.microsoft.com/office/drawing/2014/main" xmlns="" id="{D114A2AF-F04A-4423-8251-3EC15F57D214}"/>
              </a:ext>
            </a:extLst>
          </p:cNvPr>
          <p:cNvSpPr/>
          <p:nvPr/>
        </p:nvSpPr>
        <p:spPr>
          <a:xfrm>
            <a:off x="2600582" y="3620261"/>
            <a:ext cx="1434193" cy="51256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 name="矩形 7">
            <a:extLst>
              <a:ext uri="{FF2B5EF4-FFF2-40B4-BE49-F238E27FC236}">
                <a16:creationId xmlns:a16="http://schemas.microsoft.com/office/drawing/2014/main" xmlns="" id="{56FF0D74-ABA3-450D-A9CE-641F4837B853}"/>
              </a:ext>
            </a:extLst>
          </p:cNvPr>
          <p:cNvSpPr/>
          <p:nvPr/>
        </p:nvSpPr>
        <p:spPr>
          <a:xfrm>
            <a:off x="2600582" y="4151910"/>
            <a:ext cx="1434193" cy="51091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9" name="矩形 8">
            <a:extLst>
              <a:ext uri="{FF2B5EF4-FFF2-40B4-BE49-F238E27FC236}">
                <a16:creationId xmlns:a16="http://schemas.microsoft.com/office/drawing/2014/main" xmlns="" id="{1EE1B983-E4ED-4763-B501-A87151CB0C11}"/>
              </a:ext>
            </a:extLst>
          </p:cNvPr>
          <p:cNvSpPr/>
          <p:nvPr/>
        </p:nvSpPr>
        <p:spPr>
          <a:xfrm>
            <a:off x="2600582" y="4864727"/>
            <a:ext cx="1434193" cy="49237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10" name="矩形 9">
            <a:extLst>
              <a:ext uri="{FF2B5EF4-FFF2-40B4-BE49-F238E27FC236}">
                <a16:creationId xmlns:a16="http://schemas.microsoft.com/office/drawing/2014/main" xmlns="" id="{B8E7853C-C31D-4DD2-BEF5-2BFD9441C3AC}"/>
              </a:ext>
            </a:extLst>
          </p:cNvPr>
          <p:cNvSpPr/>
          <p:nvPr/>
        </p:nvSpPr>
        <p:spPr>
          <a:xfrm>
            <a:off x="2600582" y="5414252"/>
            <a:ext cx="1434193" cy="473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a:extLst>
              <a:ext uri="{FF2B5EF4-FFF2-40B4-BE49-F238E27FC236}">
                <a16:creationId xmlns:a16="http://schemas.microsoft.com/office/drawing/2014/main" xmlns="" id="{723B2C94-0F19-433E-83E2-3093BA8043C2}"/>
              </a:ext>
            </a:extLst>
          </p:cNvPr>
          <p:cNvSpPr/>
          <p:nvPr/>
        </p:nvSpPr>
        <p:spPr>
          <a:xfrm>
            <a:off x="4736876" y="2921294"/>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2" name="矩形 11">
            <a:extLst>
              <a:ext uri="{FF2B5EF4-FFF2-40B4-BE49-F238E27FC236}">
                <a16:creationId xmlns:a16="http://schemas.microsoft.com/office/drawing/2014/main" xmlns="" id="{045B091B-231D-4938-81A6-6FD6FF3C5E9E}"/>
              </a:ext>
            </a:extLst>
          </p:cNvPr>
          <p:cNvSpPr/>
          <p:nvPr/>
        </p:nvSpPr>
        <p:spPr>
          <a:xfrm>
            <a:off x="4736876" y="3280320"/>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5" name="矩形 14">
            <a:extLst>
              <a:ext uri="{FF2B5EF4-FFF2-40B4-BE49-F238E27FC236}">
                <a16:creationId xmlns:a16="http://schemas.microsoft.com/office/drawing/2014/main" xmlns="" id="{D4021A45-FF3D-44A4-8092-2172EE8158D9}"/>
              </a:ext>
            </a:extLst>
          </p:cNvPr>
          <p:cNvSpPr/>
          <p:nvPr/>
        </p:nvSpPr>
        <p:spPr>
          <a:xfrm>
            <a:off x="4736876" y="3801511"/>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6" name="矩形 15">
            <a:extLst>
              <a:ext uri="{FF2B5EF4-FFF2-40B4-BE49-F238E27FC236}">
                <a16:creationId xmlns:a16="http://schemas.microsoft.com/office/drawing/2014/main" xmlns="" id="{79A8EBC2-1D4E-4296-BE04-21010F17C0FF}"/>
              </a:ext>
            </a:extLst>
          </p:cNvPr>
          <p:cNvSpPr/>
          <p:nvPr/>
        </p:nvSpPr>
        <p:spPr>
          <a:xfrm>
            <a:off x="4736876" y="4173237"/>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8" name="直接连接符 17">
            <a:extLst>
              <a:ext uri="{FF2B5EF4-FFF2-40B4-BE49-F238E27FC236}">
                <a16:creationId xmlns:a16="http://schemas.microsoft.com/office/drawing/2014/main" xmlns="" id="{1FCF9065-DBB9-4D90-B1C7-333E9835709E}"/>
              </a:ext>
            </a:extLst>
          </p:cNvPr>
          <p:cNvCxnSpPr>
            <a:cxnSpLocks/>
            <a:stCxn id="6" idx="3"/>
            <a:endCxn id="7" idx="1"/>
          </p:cNvCxnSpPr>
          <p:nvPr/>
        </p:nvCxnSpPr>
        <p:spPr>
          <a:xfrm flipV="1">
            <a:off x="2042707" y="3876544"/>
            <a:ext cx="557875" cy="9433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D7C5564-ECAC-496B-9008-ECA4AD83806D}"/>
              </a:ext>
            </a:extLst>
          </p:cNvPr>
          <p:cNvCxnSpPr>
            <a:cxnSpLocks/>
            <a:stCxn id="11" idx="1"/>
            <a:endCxn id="7" idx="3"/>
          </p:cNvCxnSpPr>
          <p:nvPr/>
        </p:nvCxnSpPr>
        <p:spPr>
          <a:xfrm flipH="1">
            <a:off x="4034775" y="3091265"/>
            <a:ext cx="702101" cy="7852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06BBD38-7F92-4BAB-A2D7-E2DDA9A7CE6B}"/>
              </a:ext>
            </a:extLst>
          </p:cNvPr>
          <p:cNvCxnSpPr>
            <a:cxnSpLocks/>
            <a:stCxn id="15" idx="1"/>
            <a:endCxn id="7" idx="3"/>
          </p:cNvCxnSpPr>
          <p:nvPr/>
        </p:nvCxnSpPr>
        <p:spPr>
          <a:xfrm flipH="1" flipV="1">
            <a:off x="4034775" y="3876544"/>
            <a:ext cx="702101" cy="949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4390357-8EC6-4B14-BD24-E81ECEA51341}"/>
              </a:ext>
            </a:extLst>
          </p:cNvPr>
          <p:cNvCxnSpPr>
            <a:cxnSpLocks/>
            <a:stCxn id="6" idx="3"/>
            <a:endCxn id="9" idx="1"/>
          </p:cNvCxnSpPr>
          <p:nvPr/>
        </p:nvCxnSpPr>
        <p:spPr>
          <a:xfrm>
            <a:off x="2042707" y="3970879"/>
            <a:ext cx="557875" cy="11400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7B4378E9-387C-4FC7-B222-F46219DB01E8}"/>
              </a:ext>
            </a:extLst>
          </p:cNvPr>
          <p:cNvCxnSpPr>
            <a:cxnSpLocks/>
            <a:stCxn id="32" idx="1"/>
            <a:endCxn id="9" idx="3"/>
          </p:cNvCxnSpPr>
          <p:nvPr/>
        </p:nvCxnSpPr>
        <p:spPr>
          <a:xfrm flipH="1">
            <a:off x="4034775" y="5047397"/>
            <a:ext cx="702101" cy="6351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33EE28E0-0735-4021-AD98-1552B37BF73B}"/>
              </a:ext>
            </a:extLst>
          </p:cNvPr>
          <p:cNvSpPr/>
          <p:nvPr/>
        </p:nvSpPr>
        <p:spPr>
          <a:xfrm>
            <a:off x="4736876" y="4877426"/>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33" name="矩形 32">
            <a:extLst>
              <a:ext uri="{FF2B5EF4-FFF2-40B4-BE49-F238E27FC236}">
                <a16:creationId xmlns:a16="http://schemas.microsoft.com/office/drawing/2014/main" xmlns="" id="{C733CA44-CB90-4D63-A6FE-271185589052}"/>
              </a:ext>
            </a:extLst>
          </p:cNvPr>
          <p:cNvSpPr/>
          <p:nvPr/>
        </p:nvSpPr>
        <p:spPr>
          <a:xfrm>
            <a:off x="4736876" y="5236452"/>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38" name="组合 37">
            <a:extLst>
              <a:ext uri="{FF2B5EF4-FFF2-40B4-BE49-F238E27FC236}">
                <a16:creationId xmlns:a16="http://schemas.microsoft.com/office/drawing/2014/main" xmlns="" id="{6EAB2E8F-D0AE-49C4-B9F5-9D7898F011FF}"/>
              </a:ext>
            </a:extLst>
          </p:cNvPr>
          <p:cNvGrpSpPr/>
          <p:nvPr/>
        </p:nvGrpSpPr>
        <p:grpSpPr>
          <a:xfrm>
            <a:off x="3189473" y="4731619"/>
            <a:ext cx="234649" cy="45719"/>
            <a:chOff x="3989546" y="4479875"/>
            <a:chExt cx="236219" cy="45719"/>
          </a:xfrm>
          <a:solidFill>
            <a:srgbClr val="30B5C5"/>
          </a:solidFill>
        </p:grpSpPr>
        <p:sp>
          <p:nvSpPr>
            <p:cNvPr id="35" name="椭圆 34">
              <a:extLst>
                <a:ext uri="{FF2B5EF4-FFF2-40B4-BE49-F238E27FC236}">
                  <a16:creationId xmlns:a16="http://schemas.microsoft.com/office/drawing/2014/main" xmlns="" id="{425E1724-8928-448D-A769-79B2E34E24BB}"/>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070AD5A3-842B-4CC7-8AC5-AC30F117F6BE}"/>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a:extLst>
                <a:ext uri="{FF2B5EF4-FFF2-40B4-BE49-F238E27FC236}">
                  <a16:creationId xmlns:a16="http://schemas.microsoft.com/office/drawing/2014/main" xmlns="" id="{8CDDBA3A-30AF-4573-BF4C-BFBC0917328F}"/>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a:extLst>
              <a:ext uri="{FF2B5EF4-FFF2-40B4-BE49-F238E27FC236}">
                <a16:creationId xmlns:a16="http://schemas.microsoft.com/office/drawing/2014/main" xmlns="" id="{8F3F4561-5047-4706-9700-AE12283F8067}"/>
              </a:ext>
            </a:extLst>
          </p:cNvPr>
          <p:cNvGrpSpPr/>
          <p:nvPr/>
        </p:nvGrpSpPr>
        <p:grpSpPr>
          <a:xfrm>
            <a:off x="5488035" y="4662824"/>
            <a:ext cx="234649" cy="45719"/>
            <a:chOff x="3989546" y="4479875"/>
            <a:chExt cx="236219" cy="45719"/>
          </a:xfrm>
          <a:solidFill>
            <a:srgbClr val="30B5C5"/>
          </a:solidFill>
        </p:grpSpPr>
        <p:sp>
          <p:nvSpPr>
            <p:cNvPr id="40" name="椭圆 39">
              <a:extLst>
                <a:ext uri="{FF2B5EF4-FFF2-40B4-BE49-F238E27FC236}">
                  <a16:creationId xmlns:a16="http://schemas.microsoft.com/office/drawing/2014/main" xmlns="" id="{E2AD5DCD-1EC5-4AD9-A4DC-CF08444E486D}"/>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a16="http://schemas.microsoft.com/office/drawing/2014/main" xmlns="" id="{FE1886E0-5DF4-4D19-BB8D-D31A90E0456D}"/>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a16="http://schemas.microsoft.com/office/drawing/2014/main" xmlns="" id="{369712F7-6D72-4C1B-86EE-97E5F978132C}"/>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a:extLst>
              <a:ext uri="{FF2B5EF4-FFF2-40B4-BE49-F238E27FC236}">
                <a16:creationId xmlns:a16="http://schemas.microsoft.com/office/drawing/2014/main" xmlns="" id="{5057C25E-05C6-4EB1-A003-C37C65B9D614}"/>
              </a:ext>
            </a:extLst>
          </p:cNvPr>
          <p:cNvGrpSpPr/>
          <p:nvPr/>
        </p:nvGrpSpPr>
        <p:grpSpPr>
          <a:xfrm>
            <a:off x="5488035" y="5721315"/>
            <a:ext cx="234649" cy="45719"/>
            <a:chOff x="3989546" y="4479875"/>
            <a:chExt cx="236219" cy="45719"/>
          </a:xfrm>
          <a:solidFill>
            <a:srgbClr val="30B5C5"/>
          </a:solidFill>
        </p:grpSpPr>
        <p:sp>
          <p:nvSpPr>
            <p:cNvPr id="44" name="椭圆 43">
              <a:extLst>
                <a:ext uri="{FF2B5EF4-FFF2-40B4-BE49-F238E27FC236}">
                  <a16:creationId xmlns:a16="http://schemas.microsoft.com/office/drawing/2014/main" xmlns="" id="{5C01F63E-6884-4803-9A8D-D6315810BF0C}"/>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a16="http://schemas.microsoft.com/office/drawing/2014/main" xmlns="" id="{BC4DC361-5F60-4723-8727-0C2A8562F33C}"/>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a16="http://schemas.microsoft.com/office/drawing/2014/main" xmlns="" id="{A84087E4-65AE-49B8-9BEE-5F22E4288DEA}"/>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文本框 46">
            <a:extLst>
              <a:ext uri="{FF2B5EF4-FFF2-40B4-BE49-F238E27FC236}">
                <a16:creationId xmlns:a16="http://schemas.microsoft.com/office/drawing/2014/main" xmlns="" id="{EC9DE6C9-6D90-4663-8879-7D0191803321}"/>
              </a:ext>
            </a:extLst>
          </p:cNvPr>
          <p:cNvSpPr txBox="1"/>
          <p:nvPr/>
        </p:nvSpPr>
        <p:spPr>
          <a:xfrm>
            <a:off x="2719150" y="3296600"/>
            <a:ext cx="131638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48" name="文本框 47">
            <a:extLst>
              <a:ext uri="{FF2B5EF4-FFF2-40B4-BE49-F238E27FC236}">
                <a16:creationId xmlns:a16="http://schemas.microsoft.com/office/drawing/2014/main" xmlns="" id="{82EDA633-4FAF-44E3-8BC4-7B88DA6C4A13}"/>
              </a:ext>
            </a:extLst>
          </p:cNvPr>
          <p:cNvSpPr txBox="1"/>
          <p:nvPr/>
        </p:nvSpPr>
        <p:spPr>
          <a:xfrm>
            <a:off x="2681855" y="5869113"/>
            <a:ext cx="126989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49" name="文本框 48">
            <a:extLst>
              <a:ext uri="{FF2B5EF4-FFF2-40B4-BE49-F238E27FC236}">
                <a16:creationId xmlns:a16="http://schemas.microsoft.com/office/drawing/2014/main" xmlns="" id="{CD4259FA-24BC-40DD-B233-13535F7161B5}"/>
              </a:ext>
            </a:extLst>
          </p:cNvPr>
          <p:cNvSpPr txBox="1"/>
          <p:nvPr/>
        </p:nvSpPr>
        <p:spPr>
          <a:xfrm>
            <a:off x="6706425" y="3128085"/>
            <a:ext cx="4719723" cy="2031325"/>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&lt;headend,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W1, SID-List1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W2, SID-List2 &lt;SID21...SID2j&gt;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W3, SID-List3 &lt;SID31...SID3i&gt;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W4, SID-List4 &lt;SID41...SID4j&gt;</a:t>
            </a:r>
          </a:p>
        </p:txBody>
      </p:sp>
      <p:sp>
        <p:nvSpPr>
          <p:cNvPr id="50" name="文本框 49">
            <a:extLst>
              <a:ext uri="{FF2B5EF4-FFF2-40B4-BE49-F238E27FC236}">
                <a16:creationId xmlns:a16="http://schemas.microsoft.com/office/drawing/2014/main" xmlns="" id="{C76FBCA3-087C-4A88-A6B4-DCE36C407349}"/>
              </a:ext>
            </a:extLst>
          </p:cNvPr>
          <p:cNvSpPr txBox="1"/>
          <p:nvPr/>
        </p:nvSpPr>
        <p:spPr>
          <a:xfrm>
            <a:off x="562184" y="4284580"/>
            <a:ext cx="1609515" cy="738664"/>
          </a:xfrm>
          <a:prstGeom prst="rect">
            <a:avLst/>
          </a:prstGeom>
          <a:noFill/>
        </p:spPr>
        <p:txBody>
          <a:bodyPr wrap="square" rtlCol="0">
            <a:noAutofit/>
          </a:bodyPr>
          <a:lstStyle>
            <a:defPPr>
              <a:defRPr lang="en-US"/>
            </a:defPPr>
            <a:lvl1pPr>
              <a:defRPr sz="1600" b="1">
                <a:solidFill>
                  <a:srgbClr val="0070C0"/>
                </a:solidFill>
              </a:defRPr>
            </a:lvl1p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Tree>
    <p:extLst>
      <p:ext uri="{BB962C8B-B14F-4D97-AF65-F5344CB8AC3E}">
        <p14:creationId xmlns:p14="http://schemas.microsoft.com/office/powerpoint/2010/main" val="25344923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38A812-7A2F-4361-897B-609E422243CD}"/>
              </a:ext>
            </a:extLst>
          </p:cNvPr>
          <p:cNvSpPr>
            <a:spLocks noGrp="1"/>
          </p:cNvSpPr>
          <p:nvPr>
            <p:ph type="title"/>
          </p:nvPr>
        </p:nvSpPr>
        <p:spPr/>
        <p:txBody>
          <a:bodyPr/>
          <a:lstStyle/>
          <a:p>
            <a:r>
              <a:rPr lang="en-US" smtClean="0"/>
              <a:t>Extension: BGP IPv6 SR Policy Routing Table</a:t>
            </a:r>
            <a:endParaRPr lang="en-US" dirty="0"/>
          </a:p>
        </p:txBody>
      </p:sp>
      <p:sp>
        <p:nvSpPr>
          <p:cNvPr id="3" name="文本占位符 2">
            <a:extLst>
              <a:ext uri="{FF2B5EF4-FFF2-40B4-BE49-F238E27FC236}">
                <a16:creationId xmlns:a16="http://schemas.microsoft.com/office/drawing/2014/main" xmlns="" id="{0503336C-D37C-42B3-B48C-7A1D8E01A62F}"/>
              </a:ext>
            </a:extLst>
          </p:cNvPr>
          <p:cNvSpPr>
            <a:spLocks noGrp="1"/>
          </p:cNvSpPr>
          <p:nvPr>
            <p:ph type="body" sz="quarter" idx="10"/>
          </p:nvPr>
        </p:nvSpPr>
        <p:spPr/>
        <p:txBody>
          <a:bodyPr/>
          <a:lstStyle/>
          <a:p>
            <a:r>
              <a:rPr lang="en-US" sz="1800" smtClean="0">
                <a:sym typeface="Huawei Sans" panose="020C0503030203020204" pitchFamily="34" charset="0"/>
              </a:rPr>
              <a:t>An SR Policy is represented as [distinguisher][policycolor][endpoint] in the BGP routing table.</a:t>
            </a:r>
            <a:endParaRPr lang="en-US" sz="1800" dirty="0">
              <a:sym typeface="Huawei Sans" panose="020C0503030203020204" pitchFamily="34" charset="0"/>
            </a:endParaRPr>
          </a:p>
        </p:txBody>
      </p:sp>
      <p:sp>
        <p:nvSpPr>
          <p:cNvPr id="9" name="文本框 8">
            <a:extLst>
              <a:ext uri="{FF2B5EF4-FFF2-40B4-BE49-F238E27FC236}">
                <a16:creationId xmlns:a16="http://schemas.microsoft.com/office/drawing/2014/main" xmlns="" id="{16B81FFB-569F-4F72-9B88-301F1F8E10BC}"/>
              </a:ext>
            </a:extLst>
          </p:cNvPr>
          <p:cNvSpPr txBox="1"/>
          <p:nvPr/>
        </p:nvSpPr>
        <p:spPr>
          <a:xfrm>
            <a:off x="1522183" y="2327636"/>
            <a:ext cx="7974667" cy="2893100"/>
          </a:xfrm>
          <a:prstGeom prst="rect">
            <a:avLst/>
          </a:prstGeom>
          <a:solidFill>
            <a:schemeClr val="bg1">
              <a:lumMod val="85000"/>
            </a:schemeClr>
          </a:solidFill>
        </p:spPr>
        <p:txBody>
          <a:bodyPr wrap="square">
            <a:noAutofit/>
          </a:bodyPr>
          <a:lstStyle>
            <a:defPPr>
              <a:defRPr lang="en-US"/>
            </a:defPPr>
            <a:lvl1pPr>
              <a:defRPr sz="1700"/>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-policy ipv6 routing-table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BGP Local router ID is 1.0.0.1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Status codes: * - valid, &gt; - best, d - damped, x - best external, a - add path,</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h - history,  i - internal, s - suppressed, S - Stale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Origin : i - IGP, e - EGP, ? - incomplete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RPKI validation codes: V - valid, I - invalid, N - not-found</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Total Number of Routes: 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Network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MED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LocPrf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Path/</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Ogn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*&gt;i    </a:t>
            </a: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[10][5][FC01::12]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2000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::102       4294967286 100        0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*&gt;i    [14][3][FC01::12]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2000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::102       4294967286 100        0       ?</a:t>
            </a:r>
          </a:p>
        </p:txBody>
      </p:sp>
    </p:spTree>
    <p:extLst>
      <p:ext uri="{BB962C8B-B14F-4D97-AF65-F5344CB8AC3E}">
        <p14:creationId xmlns:p14="http://schemas.microsoft.com/office/powerpoint/2010/main" val="5832045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4F8F20-0C95-469E-9930-F217BA2E2C4D}"/>
              </a:ext>
            </a:extLst>
          </p:cNvPr>
          <p:cNvSpPr>
            <a:spLocks noGrp="1"/>
          </p:cNvSpPr>
          <p:nvPr>
            <p:ph type="title"/>
          </p:nvPr>
        </p:nvSpPr>
        <p:spPr/>
        <p:txBody>
          <a:bodyPr/>
          <a:lstStyle/>
          <a:p>
            <a:r>
              <a:rPr lang="en-US" smtClean="0"/>
              <a:t>Extension: BGP IPv6 SR Policy's Tunnel Encapsulation Attribute (1)</a:t>
            </a:r>
            <a:endParaRPr lang="en-US" dirty="0"/>
          </a:p>
        </p:txBody>
      </p:sp>
      <p:sp>
        <p:nvSpPr>
          <p:cNvPr id="3" name="文本占位符 2">
            <a:extLst>
              <a:ext uri="{FF2B5EF4-FFF2-40B4-BE49-F238E27FC236}">
                <a16:creationId xmlns:a16="http://schemas.microsoft.com/office/drawing/2014/main" xmlns="" id="{0CF6940E-F369-41A9-9CAB-C638A15349ED}"/>
              </a:ext>
            </a:extLst>
          </p:cNvPr>
          <p:cNvSpPr>
            <a:spLocks noGrp="1"/>
          </p:cNvSpPr>
          <p:nvPr>
            <p:ph type="body" sz="quarter" idx="10"/>
          </p:nvPr>
        </p:nvSpPr>
        <p:spPr/>
        <p:txBody>
          <a:bodyPr/>
          <a:lstStyle/>
          <a:p>
            <a:r>
              <a:rPr lang="en-US" sz="2000" smtClean="0">
                <a:sym typeface="Huawei Sans" panose="020C0503030203020204" pitchFamily="34" charset="0"/>
              </a:rPr>
              <a:t>In a BGP Update message, path attributes carry specific candidate path information. The following shows the Tunnel Encapsulation Attribute format.</a:t>
            </a:r>
          </a:p>
          <a:p>
            <a:endParaRPr lang="en-US" altLang="zh-CN" sz="2000" dirty="0">
              <a:sym typeface="Huawei Sans" panose="020C0503030203020204" pitchFamily="34" charset="0"/>
            </a:endParaRPr>
          </a:p>
        </p:txBody>
      </p:sp>
      <p:sp>
        <p:nvSpPr>
          <p:cNvPr id="5" name="文本框 4">
            <a:extLst>
              <a:ext uri="{FF2B5EF4-FFF2-40B4-BE49-F238E27FC236}">
                <a16:creationId xmlns:a16="http://schemas.microsoft.com/office/drawing/2014/main" xmlns="" id="{36CB4DA1-1D04-479A-93D0-6F9070E2CE34}"/>
              </a:ext>
            </a:extLst>
          </p:cNvPr>
          <p:cNvSpPr txBox="1"/>
          <p:nvPr/>
        </p:nvSpPr>
        <p:spPr>
          <a:xfrm>
            <a:off x="2839003" y="2677670"/>
            <a:ext cx="5305253" cy="3108543"/>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SR Policy SAFI NLRI: &lt;Distinguisher, Policy-Color, Endpoint&gt;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Attributes:</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Tunnel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Encaps</a:t>
            </a:r>
            <a:r>
              <a:rPr lang="en-US" dirty="0">
                <a:latin typeface="Huawei Sans" panose="020C0503030203020204" pitchFamily="34" charset="0"/>
                <a:ea typeface="方正兰亭黑简体" panose="02000000000000000000" pitchFamily="2" charset="-122"/>
                <a:sym typeface="Huawei Sans" panose="020C0503030203020204" pitchFamily="34" charset="0"/>
              </a:rPr>
              <a:t> Attribute </a:t>
            </a:r>
            <a:r>
              <a:rPr lang="en-US"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(23)</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Tunnel Type: SR Policy </a:t>
            </a:r>
            <a:r>
              <a:rPr lang="en-US"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(15)</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Binding SID</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Preference</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Priority</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Policy Name</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Explicit NULL Label Policy (ENLP)</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List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Weight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
            </a:r>
          </a:p>
        </p:txBody>
      </p:sp>
    </p:spTree>
    <p:extLst>
      <p:ext uri="{BB962C8B-B14F-4D97-AF65-F5344CB8AC3E}">
        <p14:creationId xmlns:p14="http://schemas.microsoft.com/office/powerpoint/2010/main" val="37488488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4F8F20-0C95-469E-9930-F217BA2E2C4D}"/>
              </a:ext>
            </a:extLst>
          </p:cNvPr>
          <p:cNvSpPr>
            <a:spLocks noGrp="1"/>
          </p:cNvSpPr>
          <p:nvPr>
            <p:ph type="title"/>
          </p:nvPr>
        </p:nvSpPr>
        <p:spPr/>
        <p:txBody>
          <a:bodyPr/>
          <a:lstStyle/>
          <a:p>
            <a:r>
              <a:rPr lang="en-US" smtClean="0"/>
              <a:t>Extension: BGP IPv6 SR Policy‘s Tunnel Encapsulation Attribute (2)</a:t>
            </a:r>
            <a:endParaRPr lang="en-US" dirty="0"/>
          </a:p>
        </p:txBody>
      </p:sp>
      <p:sp>
        <p:nvSpPr>
          <p:cNvPr id="3" name="文本占位符 2">
            <a:extLst>
              <a:ext uri="{FF2B5EF4-FFF2-40B4-BE49-F238E27FC236}">
                <a16:creationId xmlns:a16="http://schemas.microsoft.com/office/drawing/2014/main" xmlns="" id="{0CF6940E-F369-41A9-9CAB-C638A15349ED}"/>
              </a:ext>
            </a:extLst>
          </p:cNvPr>
          <p:cNvSpPr>
            <a:spLocks noGrp="1"/>
          </p:cNvSpPr>
          <p:nvPr>
            <p:ph type="body" sz="quarter" idx="10"/>
          </p:nvPr>
        </p:nvSpPr>
        <p:spPr/>
        <p:txBody>
          <a:bodyPr/>
          <a:lstStyle/>
          <a:p>
            <a:r>
              <a:rPr lang="en-US" sz="1800" dirty="0" smtClean="0">
                <a:sym typeface="Huawei Sans" panose="020C0503030203020204" pitchFamily="34" charset="0"/>
              </a:rPr>
              <a:t>The BGP IPv6 SR Policy routing table contains complete tunnel encapsulation attribute information.</a:t>
            </a:r>
          </a:p>
          <a:p>
            <a:endParaRPr lang="en-US" altLang="zh-CN" sz="1800" dirty="0">
              <a:sym typeface="Huawei Sans" panose="020C0503030203020204" pitchFamily="34" charset="0"/>
            </a:endParaRPr>
          </a:p>
        </p:txBody>
      </p:sp>
      <p:sp>
        <p:nvSpPr>
          <p:cNvPr id="5" name="文本框 4">
            <a:extLst>
              <a:ext uri="{FF2B5EF4-FFF2-40B4-BE49-F238E27FC236}">
                <a16:creationId xmlns:a16="http://schemas.microsoft.com/office/drawing/2014/main" xmlns="" id="{36CB4DA1-1D04-479A-93D0-6F9070E2CE34}"/>
              </a:ext>
            </a:extLst>
          </p:cNvPr>
          <p:cNvSpPr txBox="1"/>
          <p:nvPr/>
        </p:nvSpPr>
        <p:spPr>
          <a:xfrm>
            <a:off x="656984" y="2036074"/>
            <a:ext cx="5695397" cy="3754874"/>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dirty="0">
                <a:latin typeface="Huawei Sans" panose="020C0503030203020204" pitchFamily="34" charset="0"/>
                <a:ea typeface="方正兰亭黑简体" panose="02000000000000000000" pitchFamily="2" charset="-122"/>
                <a:sym typeface="Huawei Sans" panose="020C0503030203020204" pitchFamily="34" charset="0"/>
              </a:rPr>
              <a:t>-policy ipv6 routing-table [10][5][FC01::12]</a:t>
            </a: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BGP local router ID : 1.0.0.1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Paths:   1 available, 1 best, 1 select, 0 best-external, 0 add-path</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[10][5][FC01::12]:</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From: 2000::102 (172.21.17.102) </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Route Duration: 3d22h20m53s</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Relay IP Out-Interface:GigabitEthernet0/0/0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dirty="0">
                <a:latin typeface="Huawei Sans" panose="020C0503030203020204" pitchFamily="34" charset="0"/>
                <a:ea typeface="方正兰亭黑简体" panose="02000000000000000000" pitchFamily="2" charset="-122"/>
                <a:sym typeface="Huawei Sans" panose="020C0503030203020204" pitchFamily="34" charset="0"/>
              </a:rPr>
              <a:t>: 2000::102</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Ext-Community: RT &lt;1.0.0.1 : 0&gt;,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SoO</a:t>
            </a:r>
            <a:r>
              <a:rPr lang="en-US" dirty="0">
                <a:latin typeface="Huawei Sans" panose="020C0503030203020204" pitchFamily="34" charset="0"/>
                <a:ea typeface="方正兰亭黑简体" panose="02000000000000000000" pitchFamily="2" charset="-122"/>
                <a:sym typeface="Huawei Sans" panose="020C0503030203020204" pitchFamily="34" charset="0"/>
              </a:rPr>
              <a:t> &lt;172.21.17.102 : 0&gt;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AS-path Nil, origin incomplete, MED 4294967286,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6" name="文本框 5">
            <a:extLst>
              <a:ext uri="{FF2B5EF4-FFF2-40B4-BE49-F238E27FC236}">
                <a16:creationId xmlns:a16="http://schemas.microsoft.com/office/drawing/2014/main" xmlns="" id="{7260BB3C-5C52-4D6A-AEAE-558787FFE6FE}"/>
              </a:ext>
            </a:extLst>
          </p:cNvPr>
          <p:cNvSpPr txBox="1"/>
          <p:nvPr/>
        </p:nvSpPr>
        <p:spPr>
          <a:xfrm>
            <a:off x="6553752" y="1985063"/>
            <a:ext cx="4079406" cy="4185761"/>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Tunnel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Encaps</a:t>
            </a:r>
            <a:r>
              <a:rPr lang="en-US" dirty="0">
                <a:latin typeface="Huawei Sans" panose="020C0503030203020204" pitchFamily="34" charset="0"/>
                <a:ea typeface="方正兰亭黑简体" panose="02000000000000000000" pitchFamily="2" charset="-122"/>
                <a:sym typeface="Huawei Sans" panose="020C0503030203020204" pitchFamily="34" charset="0"/>
              </a:rPr>
              <a:t> Attribute (23):</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Tunnel Type: SR Policy (15)</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Binding SID: FC00:1::1:1, s-flag(0), i-flag(0)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List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Weight: 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Path MTU: 9600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FC00:1::1:3D</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FC00:2::1:22</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FC00:6::1:24</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FC00:4::1:26</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List</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Weight: 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Path MTU: 9600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FC00:11::1:20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FC00:4::1:20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Segment: type:2, SID: FC00:3::1:24</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Template ID: 4294967279</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Tree>
    <p:extLst>
      <p:ext uri="{BB962C8B-B14F-4D97-AF65-F5344CB8AC3E}">
        <p14:creationId xmlns:p14="http://schemas.microsoft.com/office/powerpoint/2010/main" val="7269121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SRv6 Overview</a:t>
            </a:r>
          </a:p>
          <a:p>
            <a:r>
              <a:rPr lang="en-US" dirty="0" smtClean="0">
                <a:solidFill>
                  <a:schemeClr val="bg1">
                    <a:lumMod val="50000"/>
                  </a:schemeClr>
                </a:solidFill>
                <a:sym typeface="Huawei Sans" panose="020C0503030203020204" pitchFamily="34" charset="0"/>
              </a:rPr>
              <a:t>SRv6 Network Programming</a:t>
            </a:r>
          </a:p>
          <a:p>
            <a:r>
              <a:rPr lang="en-US" dirty="0" smtClean="0">
                <a:solidFill>
                  <a:schemeClr val="bg1">
                    <a:lumMod val="50000"/>
                  </a:schemeClr>
                </a:solidFill>
                <a:sym typeface="Huawei Sans" panose="020C0503030203020204" pitchFamily="34" charset="0"/>
              </a:rPr>
              <a:t>SRv6 Policy Overview</a:t>
            </a:r>
          </a:p>
          <a:p>
            <a:r>
              <a:rPr lang="en-US" b="1" dirty="0" smtClean="0">
                <a:sym typeface="Huawei Sans" panose="020C0503030203020204" pitchFamily="34" charset="0"/>
              </a:rPr>
              <a:t>Typical SRv6 Applications</a:t>
            </a:r>
          </a:p>
          <a:p>
            <a:r>
              <a:rPr lang="en-US" dirty="0" smtClean="0">
                <a:solidFill>
                  <a:schemeClr val="bg1">
                    <a:lumMod val="50000"/>
                  </a:schemeClr>
                </a:solidFill>
                <a:sym typeface="Huawei Sans" panose="020C0503030203020204" pitchFamily="34" charset="0"/>
              </a:rPr>
              <a:t>Basic SRv6 Configurations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3660883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4B494ADA-17D7-4B87-97F2-E138C178664B}"/>
              </a:ext>
            </a:extLst>
          </p:cNvPr>
          <p:cNvSpPr/>
          <p:nvPr/>
        </p:nvSpPr>
        <p:spPr bwMode="gray">
          <a:xfrm>
            <a:off x="1030417" y="1262869"/>
            <a:ext cx="9669144" cy="3017837"/>
          </a:xfrm>
          <a:prstGeom prst="rect">
            <a:avLst/>
          </a:prstGeom>
          <a:ln>
            <a:solidFill>
              <a:schemeClr val="bg1">
                <a:lumMod val="85000"/>
              </a:schemeClr>
            </a:solidFill>
          </a:ln>
        </p:spPr>
        <p:style>
          <a:lnRef idx="2">
            <a:schemeClr val="dk1"/>
          </a:lnRef>
          <a:fillRef idx="1">
            <a:schemeClr val="lt1"/>
          </a:fillRef>
          <a:effectRef idx="0">
            <a:schemeClr val="dk1"/>
          </a:effectRef>
          <a:fontRef idx="minor">
            <a:schemeClr val="dk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a:extLst>
              <a:ext uri="{FF2B5EF4-FFF2-40B4-BE49-F238E27FC236}">
                <a16:creationId xmlns:a16="http://schemas.microsoft.com/office/drawing/2014/main" xmlns="" id="{0B0B2D56-D5C0-469A-98A8-8917C597B95A}"/>
              </a:ext>
            </a:extLst>
          </p:cNvPr>
          <p:cNvSpPr>
            <a:spLocks noGrp="1"/>
          </p:cNvSpPr>
          <p:nvPr>
            <p:ph type="title"/>
          </p:nvPr>
        </p:nvSpPr>
        <p:spPr bwMode="gray"/>
        <p:txBody>
          <a:bodyPr/>
          <a:lstStyle/>
          <a:p>
            <a:r>
              <a:rPr lang="en-US" smtClean="0"/>
              <a:t>Fast Service Provisioning</a:t>
            </a:r>
            <a:endParaRPr lang="en-US" dirty="0"/>
          </a:p>
        </p:txBody>
      </p:sp>
      <p:grpSp>
        <p:nvGrpSpPr>
          <p:cNvPr id="3" name="组合 2">
            <a:extLst>
              <a:ext uri="{FF2B5EF4-FFF2-40B4-BE49-F238E27FC236}">
                <a16:creationId xmlns:a16="http://schemas.microsoft.com/office/drawing/2014/main" xmlns="" id="{B50D32DC-C908-4608-A20F-7F417DA0DE36}"/>
              </a:ext>
            </a:extLst>
          </p:cNvPr>
          <p:cNvGrpSpPr/>
          <p:nvPr/>
        </p:nvGrpSpPr>
        <p:grpSpPr bwMode="gray">
          <a:xfrm>
            <a:off x="1006898" y="4914726"/>
            <a:ext cx="10182966" cy="757431"/>
            <a:chOff x="1006898" y="5356220"/>
            <a:chExt cx="10182966" cy="757431"/>
          </a:xfrm>
        </p:grpSpPr>
        <p:cxnSp>
          <p:nvCxnSpPr>
            <p:cNvPr id="4" name="直接连接符 3">
              <a:extLst>
                <a:ext uri="{FF2B5EF4-FFF2-40B4-BE49-F238E27FC236}">
                  <a16:creationId xmlns:a16="http://schemas.microsoft.com/office/drawing/2014/main" xmlns="" id="{7F710327-AB32-48EE-8CBC-25FDA2796C32}"/>
                </a:ext>
              </a:extLst>
            </p:cNvPr>
            <p:cNvCxnSpPr/>
            <p:nvPr/>
          </p:nvCxnSpPr>
          <p:spPr bwMode="gray">
            <a:xfrm>
              <a:off x="1006898" y="6111126"/>
              <a:ext cx="10182963" cy="0"/>
            </a:xfrm>
            <a:prstGeom prst="line">
              <a:avLst/>
            </a:prstGeom>
            <a:noFill/>
            <a:ln w="9525" cap="flat" cmpd="sng" algn="ctr">
              <a:solidFill>
                <a:schemeClr val="bg1">
                  <a:lumMod val="85000"/>
                </a:schemeClr>
              </a:solidFill>
              <a:prstDash val="solid"/>
            </a:ln>
            <a:effectLst/>
          </p:spPr>
        </p:cxnSp>
        <p:cxnSp>
          <p:nvCxnSpPr>
            <p:cNvPr id="5" name="直接连接符 4">
              <a:extLst>
                <a:ext uri="{FF2B5EF4-FFF2-40B4-BE49-F238E27FC236}">
                  <a16:creationId xmlns:a16="http://schemas.microsoft.com/office/drawing/2014/main" xmlns="" id="{7CA47258-98C0-4396-88E7-9E5B55ACB927}"/>
                </a:ext>
              </a:extLst>
            </p:cNvPr>
            <p:cNvCxnSpPr/>
            <p:nvPr/>
          </p:nvCxnSpPr>
          <p:spPr bwMode="gray">
            <a:xfrm flipH="1">
              <a:off x="1006901" y="5356220"/>
              <a:ext cx="1058894" cy="754907"/>
            </a:xfrm>
            <a:prstGeom prst="line">
              <a:avLst/>
            </a:prstGeom>
            <a:noFill/>
            <a:ln w="9525" cap="flat" cmpd="sng" algn="ctr">
              <a:solidFill>
                <a:schemeClr val="bg1">
                  <a:lumMod val="85000"/>
                </a:schemeClr>
              </a:solidFill>
              <a:prstDash val="solid"/>
            </a:ln>
            <a:effectLst/>
          </p:spPr>
        </p:cxnSp>
        <p:cxnSp>
          <p:nvCxnSpPr>
            <p:cNvPr id="6" name="直接连接符 5">
              <a:extLst>
                <a:ext uri="{FF2B5EF4-FFF2-40B4-BE49-F238E27FC236}">
                  <a16:creationId xmlns:a16="http://schemas.microsoft.com/office/drawing/2014/main" xmlns="" id="{BF8E02A9-EA70-417D-B547-F7EB43A476F1}"/>
                </a:ext>
              </a:extLst>
            </p:cNvPr>
            <p:cNvCxnSpPr/>
            <p:nvPr/>
          </p:nvCxnSpPr>
          <p:spPr bwMode="gray">
            <a:xfrm>
              <a:off x="9848517" y="5496268"/>
              <a:ext cx="1341347" cy="617383"/>
            </a:xfrm>
            <a:prstGeom prst="line">
              <a:avLst/>
            </a:prstGeom>
            <a:noFill/>
            <a:ln w="9525" cap="flat" cmpd="sng" algn="ctr">
              <a:solidFill>
                <a:schemeClr val="bg1">
                  <a:lumMod val="85000"/>
                </a:schemeClr>
              </a:solidFill>
              <a:prstDash val="solid"/>
            </a:ln>
            <a:effectLst/>
          </p:spPr>
        </p:cxnSp>
        <p:cxnSp>
          <p:nvCxnSpPr>
            <p:cNvPr id="7" name="直接连接符 6">
              <a:extLst>
                <a:ext uri="{FF2B5EF4-FFF2-40B4-BE49-F238E27FC236}">
                  <a16:creationId xmlns:a16="http://schemas.microsoft.com/office/drawing/2014/main" xmlns="" id="{66831F52-415E-4D6C-BFFB-49E0EE146614}"/>
                </a:ext>
              </a:extLst>
            </p:cNvPr>
            <p:cNvCxnSpPr/>
            <p:nvPr/>
          </p:nvCxnSpPr>
          <p:spPr bwMode="gray">
            <a:xfrm flipH="1">
              <a:off x="4209741" y="5612562"/>
              <a:ext cx="381638" cy="498566"/>
            </a:xfrm>
            <a:prstGeom prst="line">
              <a:avLst/>
            </a:prstGeom>
            <a:noFill/>
            <a:ln w="9525" cap="flat" cmpd="sng" algn="ctr">
              <a:solidFill>
                <a:schemeClr val="bg1">
                  <a:lumMod val="85000"/>
                </a:schemeClr>
              </a:solidFill>
              <a:prstDash val="solid"/>
            </a:ln>
            <a:effectLst/>
          </p:spPr>
        </p:cxnSp>
        <p:cxnSp>
          <p:nvCxnSpPr>
            <p:cNvPr id="8" name="直接连接符 7">
              <a:extLst>
                <a:ext uri="{FF2B5EF4-FFF2-40B4-BE49-F238E27FC236}">
                  <a16:creationId xmlns:a16="http://schemas.microsoft.com/office/drawing/2014/main" xmlns="" id="{1D5034D8-6584-45A0-93C8-EA9CB4CE2471}"/>
                </a:ext>
              </a:extLst>
            </p:cNvPr>
            <p:cNvCxnSpPr/>
            <p:nvPr/>
          </p:nvCxnSpPr>
          <p:spPr bwMode="gray">
            <a:xfrm>
              <a:off x="7604005" y="5633181"/>
              <a:ext cx="352027" cy="477948"/>
            </a:xfrm>
            <a:prstGeom prst="line">
              <a:avLst/>
            </a:prstGeom>
            <a:noFill/>
            <a:ln w="9525" cap="flat" cmpd="sng" algn="ctr">
              <a:solidFill>
                <a:schemeClr val="bg1">
                  <a:lumMod val="85000"/>
                </a:schemeClr>
              </a:solidFill>
              <a:prstDash val="solid"/>
            </a:ln>
            <a:effectLst/>
          </p:spPr>
        </p:cxnSp>
      </p:grpSp>
      <p:sp>
        <p:nvSpPr>
          <p:cNvPr id="10" name="文本框 9">
            <a:extLst>
              <a:ext uri="{FF2B5EF4-FFF2-40B4-BE49-F238E27FC236}">
                <a16:creationId xmlns:a16="http://schemas.microsoft.com/office/drawing/2014/main" xmlns="" id="{23AD6C54-E5EE-460C-806C-4AACCBC05770}"/>
              </a:ext>
            </a:extLst>
          </p:cNvPr>
          <p:cNvSpPr txBox="1"/>
          <p:nvPr/>
        </p:nvSpPr>
        <p:spPr bwMode="gray">
          <a:xfrm>
            <a:off x="2121436" y="4506933"/>
            <a:ext cx="2469614" cy="646331"/>
          </a:xfrm>
          <a:prstGeom prst="rect">
            <a:avLst/>
          </a:prstGeom>
          <a:noFill/>
        </p:spPr>
        <p:txBody>
          <a:bodyPr vert="horz" wrap="square" rtlCol="0">
            <a:noAutofit/>
          </a:bodyPr>
          <a:lstStyle/>
          <a:p>
            <a:pPr algn="ctr" fontAlgn="ct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Provisioning Time</a:t>
            </a:r>
          </a:p>
        </p:txBody>
      </p:sp>
      <p:grpSp>
        <p:nvGrpSpPr>
          <p:cNvPr id="11" name="组合 10">
            <a:extLst>
              <a:ext uri="{FF2B5EF4-FFF2-40B4-BE49-F238E27FC236}">
                <a16:creationId xmlns:a16="http://schemas.microsoft.com/office/drawing/2014/main" xmlns="" id="{DCECC8FA-8674-48AE-BBB0-650718655788}"/>
              </a:ext>
            </a:extLst>
          </p:cNvPr>
          <p:cNvGrpSpPr/>
          <p:nvPr/>
        </p:nvGrpSpPr>
        <p:grpSpPr bwMode="gray">
          <a:xfrm>
            <a:off x="1781175" y="5051706"/>
            <a:ext cx="2276475" cy="646331"/>
            <a:chOff x="8326235" y="2063736"/>
            <a:chExt cx="2276475" cy="646331"/>
          </a:xfrm>
        </p:grpSpPr>
        <p:sp>
          <p:nvSpPr>
            <p:cNvPr id="12" name="文本框 11">
              <a:extLst>
                <a:ext uri="{FF2B5EF4-FFF2-40B4-BE49-F238E27FC236}">
                  <a16:creationId xmlns:a16="http://schemas.microsoft.com/office/drawing/2014/main" xmlns="" id="{0BD211F0-2B47-4B31-99B6-97077F107D8A}"/>
                </a:ext>
              </a:extLst>
            </p:cNvPr>
            <p:cNvSpPr txBox="1"/>
            <p:nvPr/>
          </p:nvSpPr>
          <p:spPr bwMode="gray">
            <a:xfrm>
              <a:off x="8326235" y="2094514"/>
              <a:ext cx="1043979" cy="584775"/>
            </a:xfrm>
            <a:prstGeom prst="rect">
              <a:avLst/>
            </a:prstGeom>
            <a:noFill/>
          </p:spPr>
          <p:txBody>
            <a:bodyPr vert="horz" wrap="square" rtlCol="0" anchor="ctr">
              <a:noAutofit/>
            </a:bodyPr>
            <a:lstStyle/>
            <a:p>
              <a:pPr algn="r"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Months</a:t>
              </a:r>
            </a:p>
          </p:txBody>
        </p:sp>
        <p:sp>
          <p:nvSpPr>
            <p:cNvPr id="13" name="任意多边形 86">
              <a:extLst>
                <a:ext uri="{FF2B5EF4-FFF2-40B4-BE49-F238E27FC236}">
                  <a16:creationId xmlns:a16="http://schemas.microsoft.com/office/drawing/2014/main" xmlns="" id="{15CBBE8C-43AD-4014-BBB4-836202DA810E}"/>
                </a:ext>
              </a:extLst>
            </p:cNvPr>
            <p:cNvSpPr/>
            <p:nvPr/>
          </p:nvSpPr>
          <p:spPr bwMode="gray">
            <a:xfrm>
              <a:off x="9252638" y="2237394"/>
              <a:ext cx="388362" cy="299014"/>
            </a:xfrm>
            <a:custGeom>
              <a:avLst/>
              <a:gdLst>
                <a:gd name="connsiteX0" fmla="*/ 2477 w 1166117"/>
                <a:gd name="connsiteY0" fmla="*/ 0 h 897836"/>
                <a:gd name="connsiteX1" fmla="*/ 94476 w 1166117"/>
                <a:gd name="connsiteY1" fmla="*/ 0 h 897836"/>
                <a:gd name="connsiteX2" fmla="*/ 566817 w 1166117"/>
                <a:gd name="connsiteY2" fmla="*/ 108539 h 897836"/>
                <a:gd name="connsiteX3" fmla="*/ 1053888 w 1166117"/>
                <a:gd name="connsiteY3" fmla="*/ 673377 h 897836"/>
                <a:gd name="connsiteX4" fmla="*/ 1166117 w 1166117"/>
                <a:gd name="connsiteY4" fmla="*/ 673377 h 897836"/>
                <a:gd name="connsiteX5" fmla="*/ 973122 w 1166117"/>
                <a:gd name="connsiteY5" fmla="*/ 897836 h 897836"/>
                <a:gd name="connsiteX6" fmla="*/ 717199 w 1166117"/>
                <a:gd name="connsiteY6" fmla="*/ 673377 h 897836"/>
                <a:gd name="connsiteX7" fmla="*/ 829428 w 1166117"/>
                <a:gd name="connsiteY7" fmla="*/ 673377 h 897836"/>
                <a:gd name="connsiteX8" fmla="*/ 777434 w 1166117"/>
                <a:gd name="connsiteY8" fmla="*/ 538734 h 897836"/>
                <a:gd name="connsiteX9" fmla="*/ 754322 w 1166117"/>
                <a:gd name="connsiteY9" fmla="*/ 497781 h 897836"/>
                <a:gd name="connsiteX10" fmla="*/ 704276 w 1166117"/>
                <a:gd name="connsiteY10" fmla="*/ 415509 h 897836"/>
                <a:gd name="connsiteX11" fmla="*/ 670165 w 1166117"/>
                <a:gd name="connsiteY11" fmla="*/ 371960 h 897836"/>
                <a:gd name="connsiteX12" fmla="*/ 611946 w 1166117"/>
                <a:gd name="connsiteY12" fmla="*/ 305146 h 897836"/>
                <a:gd name="connsiteX13" fmla="*/ 569826 w 1166117"/>
                <a:gd name="connsiteY13" fmla="*/ 264989 h 897836"/>
                <a:gd name="connsiteX14" fmla="*/ 502199 w 1166117"/>
                <a:gd name="connsiteY14" fmla="*/ 209044 h 897836"/>
                <a:gd name="connsiteX15" fmla="*/ 454386 w 1166117"/>
                <a:gd name="connsiteY15" fmla="*/ 174780 h 897836"/>
                <a:gd name="connsiteX16" fmla="*/ 376110 w 1166117"/>
                <a:gd name="connsiteY16" fmla="*/ 128496 h 897836"/>
                <a:gd name="connsiteX17" fmla="*/ 325656 w 1166117"/>
                <a:gd name="connsiteY17" fmla="*/ 101859 h 897836"/>
                <a:gd name="connsiteX18" fmla="*/ 231900 w 1166117"/>
                <a:gd name="connsiteY18" fmla="*/ 64364 h 897836"/>
                <a:gd name="connsiteX19" fmla="*/ 185620 w 1166117"/>
                <a:gd name="connsiteY19" fmla="*/ 47370 h 897836"/>
                <a:gd name="connsiteX20" fmla="*/ 36338 w 1166117"/>
                <a:gd name="connsiteY20" fmla="*/ 12676 h 897836"/>
                <a:gd name="connsiteX21" fmla="*/ 36335 w 1166117"/>
                <a:gd name="connsiteY21" fmla="*/ 12675 h 897836"/>
                <a:gd name="connsiteX22" fmla="*/ 0 w 1166117"/>
                <a:gd name="connsiteY22" fmla="*/ 9906 h 8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117" h="897836">
                  <a:moveTo>
                    <a:pt x="2477" y="0"/>
                  </a:moveTo>
                  <a:lnTo>
                    <a:pt x="94476" y="0"/>
                  </a:lnTo>
                  <a:cubicBezTo>
                    <a:pt x="263915" y="0"/>
                    <a:pt x="425308" y="38949"/>
                    <a:pt x="566817" y="108539"/>
                  </a:cubicBezTo>
                  <a:cubicBezTo>
                    <a:pt x="802667" y="224522"/>
                    <a:pt x="983288" y="425620"/>
                    <a:pt x="1053888" y="673377"/>
                  </a:cubicBezTo>
                  <a:lnTo>
                    <a:pt x="1166117" y="673377"/>
                  </a:lnTo>
                  <a:lnTo>
                    <a:pt x="973122" y="897836"/>
                  </a:lnTo>
                  <a:lnTo>
                    <a:pt x="717199" y="673377"/>
                  </a:lnTo>
                  <a:lnTo>
                    <a:pt x="829428" y="673377"/>
                  </a:lnTo>
                  <a:lnTo>
                    <a:pt x="777434" y="538734"/>
                  </a:lnTo>
                  <a:lnTo>
                    <a:pt x="754322" y="497781"/>
                  </a:lnTo>
                  <a:lnTo>
                    <a:pt x="704276" y="415509"/>
                  </a:lnTo>
                  <a:lnTo>
                    <a:pt x="670165" y="371960"/>
                  </a:lnTo>
                  <a:lnTo>
                    <a:pt x="611946" y="305146"/>
                  </a:lnTo>
                  <a:lnTo>
                    <a:pt x="569826" y="264989"/>
                  </a:lnTo>
                  <a:lnTo>
                    <a:pt x="502199" y="209044"/>
                  </a:lnTo>
                  <a:lnTo>
                    <a:pt x="454386" y="174780"/>
                  </a:lnTo>
                  <a:lnTo>
                    <a:pt x="376110" y="128496"/>
                  </a:lnTo>
                  <a:lnTo>
                    <a:pt x="325656" y="101859"/>
                  </a:lnTo>
                  <a:lnTo>
                    <a:pt x="231900" y="64364"/>
                  </a:lnTo>
                  <a:lnTo>
                    <a:pt x="185620" y="47370"/>
                  </a:lnTo>
                  <a:lnTo>
                    <a:pt x="36338" y="12676"/>
                  </a:lnTo>
                  <a:lnTo>
                    <a:pt x="36335" y="12675"/>
                  </a:lnTo>
                  <a:lnTo>
                    <a:pt x="0" y="9906"/>
                  </a:ln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文本框 13">
              <a:extLst>
                <a:ext uri="{FF2B5EF4-FFF2-40B4-BE49-F238E27FC236}">
                  <a16:creationId xmlns:a16="http://schemas.microsoft.com/office/drawing/2014/main" xmlns="" id="{A07E69D7-8DB9-477C-827C-AC3333C5EBD1}"/>
                </a:ext>
              </a:extLst>
            </p:cNvPr>
            <p:cNvSpPr txBox="1"/>
            <p:nvPr/>
          </p:nvSpPr>
          <p:spPr bwMode="gray">
            <a:xfrm>
              <a:off x="9590098" y="2063736"/>
              <a:ext cx="1012612" cy="646331"/>
            </a:xfrm>
            <a:prstGeom prst="rect">
              <a:avLst/>
            </a:prstGeom>
            <a:noFill/>
          </p:spPr>
          <p:txBody>
            <a:bodyPr vert="horz" wrap="square" rtlCol="0" anchor="ctr">
              <a:noAutofit/>
            </a:bodyPr>
            <a:lstStyle/>
            <a:p>
              <a:pPr fontAlgn="ct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Days</a:t>
              </a:r>
            </a:p>
          </p:txBody>
        </p:sp>
      </p:grpSp>
      <p:sp>
        <p:nvSpPr>
          <p:cNvPr id="15" name="文本框 14">
            <a:extLst>
              <a:ext uri="{FF2B5EF4-FFF2-40B4-BE49-F238E27FC236}">
                <a16:creationId xmlns:a16="http://schemas.microsoft.com/office/drawing/2014/main" xmlns="" id="{11668A86-D32A-4E7D-9907-5821DDD391C8}"/>
              </a:ext>
            </a:extLst>
          </p:cNvPr>
          <p:cNvSpPr txBox="1"/>
          <p:nvPr/>
        </p:nvSpPr>
        <p:spPr bwMode="gray">
          <a:xfrm>
            <a:off x="4922228" y="4495925"/>
            <a:ext cx="2347544" cy="555781"/>
          </a:xfrm>
          <a:prstGeom prst="rect">
            <a:avLst/>
          </a:prstGeom>
          <a:noFill/>
        </p:spPr>
        <p:txBody>
          <a:bodyPr vert="horz" wrap="square" rtlCol="0">
            <a:noAutofit/>
          </a:bodyPr>
          <a:lstStyle/>
          <a:p>
            <a:pPr algn="ctr" fontAlgn="ct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Cross-department Collaboration</a:t>
            </a:r>
          </a:p>
        </p:txBody>
      </p:sp>
      <p:grpSp>
        <p:nvGrpSpPr>
          <p:cNvPr id="16" name="组合 15">
            <a:extLst>
              <a:ext uri="{FF2B5EF4-FFF2-40B4-BE49-F238E27FC236}">
                <a16:creationId xmlns:a16="http://schemas.microsoft.com/office/drawing/2014/main" xmlns="" id="{EBF8530C-2419-4B30-9686-F19609B083AC}"/>
              </a:ext>
            </a:extLst>
          </p:cNvPr>
          <p:cNvGrpSpPr/>
          <p:nvPr/>
        </p:nvGrpSpPr>
        <p:grpSpPr bwMode="gray">
          <a:xfrm>
            <a:off x="5510105" y="5184041"/>
            <a:ext cx="1042936" cy="400110"/>
            <a:chOff x="9062853" y="2186846"/>
            <a:chExt cx="1042936" cy="400110"/>
          </a:xfrm>
        </p:grpSpPr>
        <p:sp>
          <p:nvSpPr>
            <p:cNvPr id="17" name="文本框 16">
              <a:extLst>
                <a:ext uri="{FF2B5EF4-FFF2-40B4-BE49-F238E27FC236}">
                  <a16:creationId xmlns:a16="http://schemas.microsoft.com/office/drawing/2014/main" xmlns="" id="{A3CE411B-F11B-45AC-AF95-8366F7B449C3}"/>
                </a:ext>
              </a:extLst>
            </p:cNvPr>
            <p:cNvSpPr txBox="1"/>
            <p:nvPr/>
          </p:nvSpPr>
          <p:spPr bwMode="gray">
            <a:xfrm>
              <a:off x="9062853" y="2217624"/>
              <a:ext cx="481985" cy="338554"/>
            </a:xfrm>
            <a:prstGeom prst="rect">
              <a:avLst/>
            </a:prstGeom>
            <a:noFill/>
          </p:spPr>
          <p:txBody>
            <a:bodyPr vert="horz" wrap="square" rtlCol="0" anchor="ctr">
              <a:noAutofit/>
            </a:bodyPr>
            <a:lstStyle/>
            <a:p>
              <a:pPr algn="r"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5+</a:t>
              </a:r>
            </a:p>
          </p:txBody>
        </p:sp>
        <p:sp>
          <p:nvSpPr>
            <p:cNvPr id="18" name="任意多边形 92">
              <a:extLst>
                <a:ext uri="{FF2B5EF4-FFF2-40B4-BE49-F238E27FC236}">
                  <a16:creationId xmlns:a16="http://schemas.microsoft.com/office/drawing/2014/main" xmlns="" id="{DF1DF92D-1527-470F-AC6F-EA81E3DE51F2}"/>
                </a:ext>
              </a:extLst>
            </p:cNvPr>
            <p:cNvSpPr/>
            <p:nvPr/>
          </p:nvSpPr>
          <p:spPr bwMode="gray">
            <a:xfrm>
              <a:off x="9417737" y="2237394"/>
              <a:ext cx="388362" cy="299014"/>
            </a:xfrm>
            <a:custGeom>
              <a:avLst/>
              <a:gdLst>
                <a:gd name="connsiteX0" fmla="*/ 2477 w 1166117"/>
                <a:gd name="connsiteY0" fmla="*/ 0 h 897836"/>
                <a:gd name="connsiteX1" fmla="*/ 94476 w 1166117"/>
                <a:gd name="connsiteY1" fmla="*/ 0 h 897836"/>
                <a:gd name="connsiteX2" fmla="*/ 566817 w 1166117"/>
                <a:gd name="connsiteY2" fmla="*/ 108539 h 897836"/>
                <a:gd name="connsiteX3" fmla="*/ 1053888 w 1166117"/>
                <a:gd name="connsiteY3" fmla="*/ 673377 h 897836"/>
                <a:gd name="connsiteX4" fmla="*/ 1166117 w 1166117"/>
                <a:gd name="connsiteY4" fmla="*/ 673377 h 897836"/>
                <a:gd name="connsiteX5" fmla="*/ 973122 w 1166117"/>
                <a:gd name="connsiteY5" fmla="*/ 897836 h 897836"/>
                <a:gd name="connsiteX6" fmla="*/ 717199 w 1166117"/>
                <a:gd name="connsiteY6" fmla="*/ 673377 h 897836"/>
                <a:gd name="connsiteX7" fmla="*/ 829428 w 1166117"/>
                <a:gd name="connsiteY7" fmla="*/ 673377 h 897836"/>
                <a:gd name="connsiteX8" fmla="*/ 777434 w 1166117"/>
                <a:gd name="connsiteY8" fmla="*/ 538734 h 897836"/>
                <a:gd name="connsiteX9" fmla="*/ 754322 w 1166117"/>
                <a:gd name="connsiteY9" fmla="*/ 497781 h 897836"/>
                <a:gd name="connsiteX10" fmla="*/ 704276 w 1166117"/>
                <a:gd name="connsiteY10" fmla="*/ 415509 h 897836"/>
                <a:gd name="connsiteX11" fmla="*/ 670165 w 1166117"/>
                <a:gd name="connsiteY11" fmla="*/ 371960 h 897836"/>
                <a:gd name="connsiteX12" fmla="*/ 611946 w 1166117"/>
                <a:gd name="connsiteY12" fmla="*/ 305146 h 897836"/>
                <a:gd name="connsiteX13" fmla="*/ 569826 w 1166117"/>
                <a:gd name="connsiteY13" fmla="*/ 264989 h 897836"/>
                <a:gd name="connsiteX14" fmla="*/ 502199 w 1166117"/>
                <a:gd name="connsiteY14" fmla="*/ 209044 h 897836"/>
                <a:gd name="connsiteX15" fmla="*/ 454386 w 1166117"/>
                <a:gd name="connsiteY15" fmla="*/ 174780 h 897836"/>
                <a:gd name="connsiteX16" fmla="*/ 376110 w 1166117"/>
                <a:gd name="connsiteY16" fmla="*/ 128496 h 897836"/>
                <a:gd name="connsiteX17" fmla="*/ 325656 w 1166117"/>
                <a:gd name="connsiteY17" fmla="*/ 101859 h 897836"/>
                <a:gd name="connsiteX18" fmla="*/ 231900 w 1166117"/>
                <a:gd name="connsiteY18" fmla="*/ 64364 h 897836"/>
                <a:gd name="connsiteX19" fmla="*/ 185620 w 1166117"/>
                <a:gd name="connsiteY19" fmla="*/ 47370 h 897836"/>
                <a:gd name="connsiteX20" fmla="*/ 36338 w 1166117"/>
                <a:gd name="connsiteY20" fmla="*/ 12676 h 897836"/>
                <a:gd name="connsiteX21" fmla="*/ 36335 w 1166117"/>
                <a:gd name="connsiteY21" fmla="*/ 12675 h 897836"/>
                <a:gd name="connsiteX22" fmla="*/ 0 w 1166117"/>
                <a:gd name="connsiteY22" fmla="*/ 9906 h 8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117" h="897836">
                  <a:moveTo>
                    <a:pt x="2477" y="0"/>
                  </a:moveTo>
                  <a:lnTo>
                    <a:pt x="94476" y="0"/>
                  </a:lnTo>
                  <a:cubicBezTo>
                    <a:pt x="263915" y="0"/>
                    <a:pt x="425308" y="38949"/>
                    <a:pt x="566817" y="108539"/>
                  </a:cubicBezTo>
                  <a:cubicBezTo>
                    <a:pt x="802667" y="224522"/>
                    <a:pt x="983288" y="425620"/>
                    <a:pt x="1053888" y="673377"/>
                  </a:cubicBezTo>
                  <a:lnTo>
                    <a:pt x="1166117" y="673377"/>
                  </a:lnTo>
                  <a:lnTo>
                    <a:pt x="973122" y="897836"/>
                  </a:lnTo>
                  <a:lnTo>
                    <a:pt x="717199" y="673377"/>
                  </a:lnTo>
                  <a:lnTo>
                    <a:pt x="829428" y="673377"/>
                  </a:lnTo>
                  <a:lnTo>
                    <a:pt x="777434" y="538734"/>
                  </a:lnTo>
                  <a:lnTo>
                    <a:pt x="754322" y="497781"/>
                  </a:lnTo>
                  <a:lnTo>
                    <a:pt x="704276" y="415509"/>
                  </a:lnTo>
                  <a:lnTo>
                    <a:pt x="670165" y="371960"/>
                  </a:lnTo>
                  <a:lnTo>
                    <a:pt x="611946" y="305146"/>
                  </a:lnTo>
                  <a:lnTo>
                    <a:pt x="569826" y="264989"/>
                  </a:lnTo>
                  <a:lnTo>
                    <a:pt x="502199" y="209044"/>
                  </a:lnTo>
                  <a:lnTo>
                    <a:pt x="454386" y="174780"/>
                  </a:lnTo>
                  <a:lnTo>
                    <a:pt x="376110" y="128496"/>
                  </a:lnTo>
                  <a:lnTo>
                    <a:pt x="325656" y="101859"/>
                  </a:lnTo>
                  <a:lnTo>
                    <a:pt x="231900" y="64364"/>
                  </a:lnTo>
                  <a:lnTo>
                    <a:pt x="185620" y="47370"/>
                  </a:lnTo>
                  <a:lnTo>
                    <a:pt x="36338" y="12676"/>
                  </a:lnTo>
                  <a:lnTo>
                    <a:pt x="36335" y="12675"/>
                  </a:lnTo>
                  <a:lnTo>
                    <a:pt x="0" y="9906"/>
                  </a:ln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a:extLst>
                <a:ext uri="{FF2B5EF4-FFF2-40B4-BE49-F238E27FC236}">
                  <a16:creationId xmlns:a16="http://schemas.microsoft.com/office/drawing/2014/main" xmlns="" id="{3C31DB7B-4573-444F-8B6A-542AD64A9F46}"/>
                </a:ext>
              </a:extLst>
            </p:cNvPr>
            <p:cNvSpPr txBox="1"/>
            <p:nvPr/>
          </p:nvSpPr>
          <p:spPr bwMode="gray">
            <a:xfrm>
              <a:off x="9831397" y="2186846"/>
              <a:ext cx="274392" cy="400110"/>
            </a:xfrm>
            <a:prstGeom prst="rect">
              <a:avLst/>
            </a:prstGeom>
            <a:noFill/>
          </p:spPr>
          <p:txBody>
            <a:bodyPr vert="horz" wrap="square" rtlCol="0" anchor="ctr">
              <a:noAutofit/>
            </a:bodyPr>
            <a:lstStyle/>
            <a:p>
              <a:pPr fontAlgn="ctr"/>
              <a:r>
                <a:rPr lang="en-US" sz="2000" b="1" dirty="0">
                  <a:latin typeface="Huawei Sans" panose="020C0503030203020204" pitchFamily="34" charset="0"/>
                  <a:ea typeface="方正兰亭黑简体" panose="02000000000000000000" pitchFamily="2" charset="-122"/>
                  <a:cs typeface="+mn-ea"/>
                  <a:sym typeface="Huawei Sans" panose="020C0503030203020204" pitchFamily="34" charset="0"/>
                </a:rPr>
                <a:t>1</a:t>
              </a:r>
            </a:p>
          </p:txBody>
        </p:sp>
      </p:grpSp>
      <p:sp>
        <p:nvSpPr>
          <p:cNvPr id="20" name="文本框 19">
            <a:extLst>
              <a:ext uri="{FF2B5EF4-FFF2-40B4-BE49-F238E27FC236}">
                <a16:creationId xmlns:a16="http://schemas.microsoft.com/office/drawing/2014/main" xmlns="" id="{DD713500-82CA-47F8-962D-19A511C00728}"/>
              </a:ext>
            </a:extLst>
          </p:cNvPr>
          <p:cNvSpPr txBox="1"/>
          <p:nvPr/>
        </p:nvSpPr>
        <p:spPr bwMode="gray">
          <a:xfrm>
            <a:off x="7356388" y="4451541"/>
            <a:ext cx="2523040" cy="600165"/>
          </a:xfrm>
          <a:prstGeom prst="rect">
            <a:avLst/>
          </a:prstGeom>
          <a:noFill/>
        </p:spPr>
        <p:txBody>
          <a:bodyPr vert="horz" wrap="square" rtlCol="0">
            <a:noAutofit/>
          </a:bodyPr>
          <a:lstStyle/>
          <a:p>
            <a:pPr algn="ctr" fontAlgn="ct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Number of Service Configuration Points</a:t>
            </a:r>
          </a:p>
        </p:txBody>
      </p:sp>
      <p:grpSp>
        <p:nvGrpSpPr>
          <p:cNvPr id="21" name="组合 20">
            <a:extLst>
              <a:ext uri="{FF2B5EF4-FFF2-40B4-BE49-F238E27FC236}">
                <a16:creationId xmlns:a16="http://schemas.microsoft.com/office/drawing/2014/main" xmlns="" id="{E99635BB-FE56-417C-A814-D1F2F45C8D8A}"/>
              </a:ext>
            </a:extLst>
          </p:cNvPr>
          <p:cNvGrpSpPr/>
          <p:nvPr/>
        </p:nvGrpSpPr>
        <p:grpSpPr bwMode="gray">
          <a:xfrm>
            <a:off x="8475319" y="5153264"/>
            <a:ext cx="1111938" cy="461665"/>
            <a:chOff x="9062853" y="2156069"/>
            <a:chExt cx="1111938" cy="461665"/>
          </a:xfrm>
        </p:grpSpPr>
        <p:sp>
          <p:nvSpPr>
            <p:cNvPr id="22" name="文本框 21">
              <a:extLst>
                <a:ext uri="{FF2B5EF4-FFF2-40B4-BE49-F238E27FC236}">
                  <a16:creationId xmlns:a16="http://schemas.microsoft.com/office/drawing/2014/main" xmlns="" id="{6D403D8A-D700-4DCF-ADE5-7DC1590749D2}"/>
                </a:ext>
              </a:extLst>
            </p:cNvPr>
            <p:cNvSpPr txBox="1"/>
            <p:nvPr/>
          </p:nvSpPr>
          <p:spPr bwMode="gray">
            <a:xfrm>
              <a:off x="9062853" y="2217624"/>
              <a:ext cx="481985" cy="338554"/>
            </a:xfrm>
            <a:prstGeom prst="rect">
              <a:avLst/>
            </a:prstGeom>
            <a:noFill/>
          </p:spPr>
          <p:txBody>
            <a:bodyPr vert="horz" wrap="square" rtlCol="0" anchor="ctr">
              <a:noAutofit/>
            </a:bodyPr>
            <a:lstStyle/>
            <a:p>
              <a:pPr algn="r"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6+</a:t>
              </a:r>
            </a:p>
          </p:txBody>
        </p:sp>
        <p:sp>
          <p:nvSpPr>
            <p:cNvPr id="23" name="任意多边形 98">
              <a:extLst>
                <a:ext uri="{FF2B5EF4-FFF2-40B4-BE49-F238E27FC236}">
                  <a16:creationId xmlns:a16="http://schemas.microsoft.com/office/drawing/2014/main" xmlns="" id="{BABC2A8A-1A58-4E1E-93E4-1FC72A1F2B67}"/>
                </a:ext>
              </a:extLst>
            </p:cNvPr>
            <p:cNvSpPr/>
            <p:nvPr/>
          </p:nvSpPr>
          <p:spPr bwMode="gray">
            <a:xfrm>
              <a:off x="9417737" y="2237394"/>
              <a:ext cx="388362" cy="299014"/>
            </a:xfrm>
            <a:custGeom>
              <a:avLst/>
              <a:gdLst>
                <a:gd name="connsiteX0" fmla="*/ 2477 w 1166117"/>
                <a:gd name="connsiteY0" fmla="*/ 0 h 897836"/>
                <a:gd name="connsiteX1" fmla="*/ 94476 w 1166117"/>
                <a:gd name="connsiteY1" fmla="*/ 0 h 897836"/>
                <a:gd name="connsiteX2" fmla="*/ 566817 w 1166117"/>
                <a:gd name="connsiteY2" fmla="*/ 108539 h 897836"/>
                <a:gd name="connsiteX3" fmla="*/ 1053888 w 1166117"/>
                <a:gd name="connsiteY3" fmla="*/ 673377 h 897836"/>
                <a:gd name="connsiteX4" fmla="*/ 1166117 w 1166117"/>
                <a:gd name="connsiteY4" fmla="*/ 673377 h 897836"/>
                <a:gd name="connsiteX5" fmla="*/ 973122 w 1166117"/>
                <a:gd name="connsiteY5" fmla="*/ 897836 h 897836"/>
                <a:gd name="connsiteX6" fmla="*/ 717199 w 1166117"/>
                <a:gd name="connsiteY6" fmla="*/ 673377 h 897836"/>
                <a:gd name="connsiteX7" fmla="*/ 829428 w 1166117"/>
                <a:gd name="connsiteY7" fmla="*/ 673377 h 897836"/>
                <a:gd name="connsiteX8" fmla="*/ 777434 w 1166117"/>
                <a:gd name="connsiteY8" fmla="*/ 538734 h 897836"/>
                <a:gd name="connsiteX9" fmla="*/ 754322 w 1166117"/>
                <a:gd name="connsiteY9" fmla="*/ 497781 h 897836"/>
                <a:gd name="connsiteX10" fmla="*/ 704276 w 1166117"/>
                <a:gd name="connsiteY10" fmla="*/ 415509 h 897836"/>
                <a:gd name="connsiteX11" fmla="*/ 670165 w 1166117"/>
                <a:gd name="connsiteY11" fmla="*/ 371960 h 897836"/>
                <a:gd name="connsiteX12" fmla="*/ 611946 w 1166117"/>
                <a:gd name="connsiteY12" fmla="*/ 305146 h 897836"/>
                <a:gd name="connsiteX13" fmla="*/ 569826 w 1166117"/>
                <a:gd name="connsiteY13" fmla="*/ 264989 h 897836"/>
                <a:gd name="connsiteX14" fmla="*/ 502199 w 1166117"/>
                <a:gd name="connsiteY14" fmla="*/ 209044 h 897836"/>
                <a:gd name="connsiteX15" fmla="*/ 454386 w 1166117"/>
                <a:gd name="connsiteY15" fmla="*/ 174780 h 897836"/>
                <a:gd name="connsiteX16" fmla="*/ 376110 w 1166117"/>
                <a:gd name="connsiteY16" fmla="*/ 128496 h 897836"/>
                <a:gd name="connsiteX17" fmla="*/ 325656 w 1166117"/>
                <a:gd name="connsiteY17" fmla="*/ 101859 h 897836"/>
                <a:gd name="connsiteX18" fmla="*/ 231900 w 1166117"/>
                <a:gd name="connsiteY18" fmla="*/ 64364 h 897836"/>
                <a:gd name="connsiteX19" fmla="*/ 185620 w 1166117"/>
                <a:gd name="connsiteY19" fmla="*/ 47370 h 897836"/>
                <a:gd name="connsiteX20" fmla="*/ 36338 w 1166117"/>
                <a:gd name="connsiteY20" fmla="*/ 12676 h 897836"/>
                <a:gd name="connsiteX21" fmla="*/ 36335 w 1166117"/>
                <a:gd name="connsiteY21" fmla="*/ 12675 h 897836"/>
                <a:gd name="connsiteX22" fmla="*/ 0 w 1166117"/>
                <a:gd name="connsiteY22" fmla="*/ 9906 h 8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117" h="897836">
                  <a:moveTo>
                    <a:pt x="2477" y="0"/>
                  </a:moveTo>
                  <a:lnTo>
                    <a:pt x="94476" y="0"/>
                  </a:lnTo>
                  <a:cubicBezTo>
                    <a:pt x="263915" y="0"/>
                    <a:pt x="425308" y="38949"/>
                    <a:pt x="566817" y="108539"/>
                  </a:cubicBezTo>
                  <a:cubicBezTo>
                    <a:pt x="802667" y="224522"/>
                    <a:pt x="983288" y="425620"/>
                    <a:pt x="1053888" y="673377"/>
                  </a:cubicBezTo>
                  <a:lnTo>
                    <a:pt x="1166117" y="673377"/>
                  </a:lnTo>
                  <a:lnTo>
                    <a:pt x="973122" y="897836"/>
                  </a:lnTo>
                  <a:lnTo>
                    <a:pt x="717199" y="673377"/>
                  </a:lnTo>
                  <a:lnTo>
                    <a:pt x="829428" y="673377"/>
                  </a:lnTo>
                  <a:lnTo>
                    <a:pt x="777434" y="538734"/>
                  </a:lnTo>
                  <a:lnTo>
                    <a:pt x="754322" y="497781"/>
                  </a:lnTo>
                  <a:lnTo>
                    <a:pt x="704276" y="415509"/>
                  </a:lnTo>
                  <a:lnTo>
                    <a:pt x="670165" y="371960"/>
                  </a:lnTo>
                  <a:lnTo>
                    <a:pt x="611946" y="305146"/>
                  </a:lnTo>
                  <a:lnTo>
                    <a:pt x="569826" y="264989"/>
                  </a:lnTo>
                  <a:lnTo>
                    <a:pt x="502199" y="209044"/>
                  </a:lnTo>
                  <a:lnTo>
                    <a:pt x="454386" y="174780"/>
                  </a:lnTo>
                  <a:lnTo>
                    <a:pt x="376110" y="128496"/>
                  </a:lnTo>
                  <a:lnTo>
                    <a:pt x="325656" y="101859"/>
                  </a:lnTo>
                  <a:lnTo>
                    <a:pt x="231900" y="64364"/>
                  </a:lnTo>
                  <a:lnTo>
                    <a:pt x="185620" y="47370"/>
                  </a:lnTo>
                  <a:lnTo>
                    <a:pt x="36338" y="12676"/>
                  </a:lnTo>
                  <a:lnTo>
                    <a:pt x="36335" y="12675"/>
                  </a:lnTo>
                  <a:lnTo>
                    <a:pt x="0" y="9906"/>
                  </a:ln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a:extLst>
                <a:ext uri="{FF2B5EF4-FFF2-40B4-BE49-F238E27FC236}">
                  <a16:creationId xmlns:a16="http://schemas.microsoft.com/office/drawing/2014/main" xmlns="" id="{8DB3BEB1-15DE-485D-928B-7B9F03C57E03}"/>
                </a:ext>
              </a:extLst>
            </p:cNvPr>
            <p:cNvSpPr txBox="1"/>
            <p:nvPr/>
          </p:nvSpPr>
          <p:spPr bwMode="gray">
            <a:xfrm>
              <a:off x="9831397" y="2156069"/>
              <a:ext cx="343394" cy="461665"/>
            </a:xfrm>
            <a:prstGeom prst="rect">
              <a:avLst/>
            </a:prstGeom>
            <a:noFill/>
          </p:spPr>
          <p:txBody>
            <a:bodyPr vert="horz" wrap="square" rtlCol="0" anchor="ctr">
              <a:noAutofit/>
            </a:bodyPr>
            <a:lstStyle/>
            <a:p>
              <a:pPr fontAlgn="ctr"/>
              <a:r>
                <a:rPr lang="en-US" sz="2400" b="1" dirty="0">
                  <a:latin typeface="Huawei Sans" panose="020C0503030203020204" pitchFamily="34" charset="0"/>
                  <a:ea typeface="方正兰亭黑简体" panose="02000000000000000000" pitchFamily="2" charset="-122"/>
                  <a:cs typeface="+mn-ea"/>
                  <a:sym typeface="Huawei Sans" panose="020C0503030203020204" pitchFamily="34" charset="0"/>
                </a:rPr>
                <a:t>2</a:t>
              </a:r>
            </a:p>
          </p:txBody>
        </p:sp>
      </p:grpSp>
      <p:cxnSp>
        <p:nvCxnSpPr>
          <p:cNvPr id="40" name="直接连接符 39">
            <a:extLst>
              <a:ext uri="{FF2B5EF4-FFF2-40B4-BE49-F238E27FC236}">
                <a16:creationId xmlns:a16="http://schemas.microsoft.com/office/drawing/2014/main" xmlns="" id="{9067F786-B458-4C94-8ED0-E79B34587946}"/>
              </a:ext>
            </a:extLst>
          </p:cNvPr>
          <p:cNvCxnSpPr/>
          <p:nvPr/>
        </p:nvCxnSpPr>
        <p:spPr bwMode="gray">
          <a:xfrm>
            <a:off x="3043559" y="2045819"/>
            <a:ext cx="0" cy="75600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a:extLst>
              <a:ext uri="{FF2B5EF4-FFF2-40B4-BE49-F238E27FC236}">
                <a16:creationId xmlns:a16="http://schemas.microsoft.com/office/drawing/2014/main" xmlns="" id="{25C764B3-C1CE-4A5A-A8AD-2C2B4CA36EF7}"/>
              </a:ext>
            </a:extLst>
          </p:cNvPr>
          <p:cNvCxnSpPr/>
          <p:nvPr/>
        </p:nvCxnSpPr>
        <p:spPr bwMode="gray">
          <a:xfrm>
            <a:off x="5070479" y="2045819"/>
            <a:ext cx="0" cy="75600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2" name="直接连接符 41">
            <a:extLst>
              <a:ext uri="{FF2B5EF4-FFF2-40B4-BE49-F238E27FC236}">
                <a16:creationId xmlns:a16="http://schemas.microsoft.com/office/drawing/2014/main" xmlns="" id="{205CC689-8490-4A02-BC89-4E200F000A1C}"/>
              </a:ext>
            </a:extLst>
          </p:cNvPr>
          <p:cNvCxnSpPr/>
          <p:nvPr/>
        </p:nvCxnSpPr>
        <p:spPr bwMode="gray">
          <a:xfrm>
            <a:off x="7112639" y="2045819"/>
            <a:ext cx="0" cy="75600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a:extLst>
              <a:ext uri="{FF2B5EF4-FFF2-40B4-BE49-F238E27FC236}">
                <a16:creationId xmlns:a16="http://schemas.microsoft.com/office/drawing/2014/main" xmlns="" id="{85EFF9B4-2139-4867-92E1-4DE983B0B9FE}"/>
              </a:ext>
            </a:extLst>
          </p:cNvPr>
          <p:cNvCxnSpPr/>
          <p:nvPr/>
        </p:nvCxnSpPr>
        <p:spPr bwMode="gray">
          <a:xfrm>
            <a:off x="9149327" y="2045819"/>
            <a:ext cx="0" cy="75600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文本框 43">
            <a:extLst>
              <a:ext uri="{FF2B5EF4-FFF2-40B4-BE49-F238E27FC236}">
                <a16:creationId xmlns:a16="http://schemas.microsoft.com/office/drawing/2014/main" xmlns="" id="{E7AD5D0E-246C-4123-A3BC-476D02021EDF}"/>
              </a:ext>
            </a:extLst>
          </p:cNvPr>
          <p:cNvSpPr txBox="1"/>
          <p:nvPr/>
        </p:nvSpPr>
        <p:spPr bwMode="gray">
          <a:xfrm>
            <a:off x="2287378" y="3717940"/>
            <a:ext cx="7582525" cy="528350"/>
          </a:xfrm>
          <a:prstGeom prst="rect">
            <a:avLst/>
          </a:prstGeom>
          <a:noFill/>
        </p:spPr>
        <p:txBody>
          <a:bodyPr vert="horz" wrap="square" rtlCol="0" anchor="ctr">
            <a:noAutofit/>
          </a:bodyPr>
          <a:lstStyle/>
          <a:p>
            <a:pPr algn="ctr" fontAlgn="ctr">
              <a:lnSpc>
                <a:spcPts val="344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Services are configured only on edge nodes, simplifying network management.</a:t>
            </a:r>
          </a:p>
        </p:txBody>
      </p:sp>
      <p:grpSp>
        <p:nvGrpSpPr>
          <p:cNvPr id="49" name="组合 48">
            <a:extLst>
              <a:ext uri="{FF2B5EF4-FFF2-40B4-BE49-F238E27FC236}">
                <a16:creationId xmlns:a16="http://schemas.microsoft.com/office/drawing/2014/main" xmlns="" id="{C9F9A0F8-250D-4743-BF28-3BD0CB8FDE0B}"/>
              </a:ext>
            </a:extLst>
          </p:cNvPr>
          <p:cNvGrpSpPr/>
          <p:nvPr/>
        </p:nvGrpSpPr>
        <p:grpSpPr bwMode="gray">
          <a:xfrm>
            <a:off x="2422302" y="3279478"/>
            <a:ext cx="7306454" cy="283383"/>
            <a:chOff x="1461947" y="5522602"/>
            <a:chExt cx="5386833" cy="283383"/>
          </a:xfrm>
        </p:grpSpPr>
        <p:sp>
          <p:nvSpPr>
            <p:cNvPr id="50" name="AutoShape 30">
              <a:extLst>
                <a:ext uri="{FF2B5EF4-FFF2-40B4-BE49-F238E27FC236}">
                  <a16:creationId xmlns:a16="http://schemas.microsoft.com/office/drawing/2014/main" xmlns="" id="{56037B4C-60BE-49E5-918E-B32D3DF62458}"/>
                </a:ext>
              </a:extLst>
            </p:cNvPr>
            <p:cNvSpPr>
              <a:spLocks noChangeArrowheads="1"/>
            </p:cNvSpPr>
            <p:nvPr/>
          </p:nvSpPr>
          <p:spPr bwMode="gray">
            <a:xfrm rot="5400000">
              <a:off x="1897483" y="5121226"/>
              <a:ext cx="213419" cy="1084492"/>
            </a:xfrm>
            <a:prstGeom prst="can">
              <a:avLst>
                <a:gd name="adj" fmla="val 35527"/>
              </a:avLst>
            </a:prstGeom>
            <a:solidFill>
              <a:schemeClr val="bg2">
                <a:lumMod val="90000"/>
              </a:schemeClr>
            </a:solidFill>
            <a:ln w="3175">
              <a:noFill/>
              <a:prstDash val="sysDot"/>
              <a:round/>
              <a:headEnd/>
              <a:tailEnd/>
            </a:ln>
          </p:spPr>
          <p:txBody>
            <a:bodyPr rot="10800000" vert="eaVert" wrap="square" lIns="91293" tIns="45647" rIns="91293" bIns="45647" anchor="ctr">
              <a:noAutofit/>
            </a:bodyPr>
            <a:lstStyle/>
            <a:p>
              <a:pPr algn="ctr" defTabSz="913345" fontAlgn="ctr">
                <a:spcBef>
                  <a:spcPct val="0"/>
                </a:spcBef>
                <a:spcAft>
                  <a:spcPct val="0"/>
                </a:spcAft>
                <a:defRPr/>
              </a:pPr>
              <a:endParaRPr lang="en-US" altLang="zh-CN" sz="1200"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AutoShape 30">
              <a:extLst>
                <a:ext uri="{FF2B5EF4-FFF2-40B4-BE49-F238E27FC236}">
                  <a16:creationId xmlns:a16="http://schemas.microsoft.com/office/drawing/2014/main" xmlns="" id="{C8D96F31-926B-440F-B104-E99253ACB152}"/>
                </a:ext>
              </a:extLst>
            </p:cNvPr>
            <p:cNvSpPr>
              <a:spLocks noChangeArrowheads="1"/>
            </p:cNvSpPr>
            <p:nvPr/>
          </p:nvSpPr>
          <p:spPr bwMode="gray">
            <a:xfrm rot="5400000">
              <a:off x="4092220" y="3358032"/>
              <a:ext cx="266190" cy="4610665"/>
            </a:xfrm>
            <a:prstGeom prst="can">
              <a:avLst>
                <a:gd name="adj" fmla="val 42698"/>
              </a:avLst>
            </a:prstGeom>
            <a:solidFill>
              <a:srgbClr val="C8102E">
                <a:alpha val="99000"/>
              </a:srgbClr>
            </a:solidFill>
            <a:ln w="3175">
              <a:noFill/>
              <a:prstDash val="sysDot"/>
              <a:round/>
              <a:headEnd/>
              <a:tailEnd/>
            </a:ln>
          </p:spPr>
          <p:txBody>
            <a:bodyPr rot="10800000" vert="eaVert" wrap="square" lIns="91293" tIns="45647" rIns="91293" bIns="45647" anchor="ctr">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38" algn="l" rtl="0" fontAlgn="base">
                <a:spcBef>
                  <a:spcPct val="0"/>
                </a:spcBef>
                <a:spcAft>
                  <a:spcPct val="0"/>
                </a:spcAft>
                <a:defRPr kern="1200">
                  <a:solidFill>
                    <a:schemeClr val="tx1"/>
                  </a:solidFill>
                  <a:latin typeface="Calibri" pitchFamily="34" charset="0"/>
                  <a:ea typeface="宋体" pitchFamily="2" charset="-122"/>
                  <a:cs typeface="+mn-cs"/>
                </a:defRPr>
              </a:lvl2pPr>
              <a:lvl3pPr marL="911273" algn="l" rtl="0" fontAlgn="base">
                <a:spcBef>
                  <a:spcPct val="0"/>
                </a:spcBef>
                <a:spcAft>
                  <a:spcPct val="0"/>
                </a:spcAft>
                <a:defRPr kern="1200">
                  <a:solidFill>
                    <a:schemeClr val="tx1"/>
                  </a:solidFill>
                  <a:latin typeface="Calibri" pitchFamily="34" charset="0"/>
                  <a:ea typeface="宋体" pitchFamily="2" charset="-122"/>
                  <a:cs typeface="+mn-cs"/>
                </a:defRPr>
              </a:lvl3pPr>
              <a:lvl4pPr marL="1366904" algn="l" rtl="0" fontAlgn="base">
                <a:spcBef>
                  <a:spcPct val="0"/>
                </a:spcBef>
                <a:spcAft>
                  <a:spcPct val="0"/>
                </a:spcAft>
                <a:defRPr kern="1200">
                  <a:solidFill>
                    <a:schemeClr val="tx1"/>
                  </a:solidFill>
                  <a:latin typeface="Calibri" pitchFamily="34" charset="0"/>
                  <a:ea typeface="宋体" pitchFamily="2" charset="-122"/>
                  <a:cs typeface="+mn-cs"/>
                </a:defRPr>
              </a:lvl4pPr>
              <a:lvl5pPr marL="1822542" algn="l" rtl="0" fontAlgn="base">
                <a:spcBef>
                  <a:spcPct val="0"/>
                </a:spcBef>
                <a:spcAft>
                  <a:spcPct val="0"/>
                </a:spcAft>
                <a:defRPr kern="1200">
                  <a:solidFill>
                    <a:schemeClr val="tx1"/>
                  </a:solidFill>
                  <a:latin typeface="Calibri" pitchFamily="34" charset="0"/>
                  <a:ea typeface="宋体" pitchFamily="2" charset="-122"/>
                  <a:cs typeface="+mn-cs"/>
                </a:defRPr>
              </a:lvl5pPr>
              <a:lvl6pPr marL="2278172" algn="l" defTabSz="911273" rtl="0" eaLnBrk="1" latinLnBrk="0" hangingPunct="1">
                <a:defRPr kern="1200">
                  <a:solidFill>
                    <a:schemeClr val="tx1"/>
                  </a:solidFill>
                  <a:latin typeface="Calibri" pitchFamily="34" charset="0"/>
                  <a:ea typeface="宋体" pitchFamily="2" charset="-122"/>
                  <a:cs typeface="+mn-cs"/>
                </a:defRPr>
              </a:lvl6pPr>
              <a:lvl7pPr marL="2733809" algn="l" defTabSz="911273" rtl="0" eaLnBrk="1" latinLnBrk="0" hangingPunct="1">
                <a:defRPr kern="1200">
                  <a:solidFill>
                    <a:schemeClr val="tx1"/>
                  </a:solidFill>
                  <a:latin typeface="Calibri" pitchFamily="34" charset="0"/>
                  <a:ea typeface="宋体" pitchFamily="2" charset="-122"/>
                  <a:cs typeface="+mn-cs"/>
                </a:defRPr>
              </a:lvl7pPr>
              <a:lvl8pPr marL="3189445" algn="l" defTabSz="911273" rtl="0" eaLnBrk="1" latinLnBrk="0" hangingPunct="1">
                <a:defRPr kern="1200">
                  <a:solidFill>
                    <a:schemeClr val="tx1"/>
                  </a:solidFill>
                  <a:latin typeface="Calibri" pitchFamily="34" charset="0"/>
                  <a:ea typeface="宋体" pitchFamily="2" charset="-122"/>
                  <a:cs typeface="+mn-cs"/>
                </a:defRPr>
              </a:lvl8pPr>
              <a:lvl9pPr marL="3645085" algn="l" defTabSz="911273" rtl="0" eaLnBrk="1" latinLnBrk="0" hangingPunct="1">
                <a:defRPr kern="1200">
                  <a:solidFill>
                    <a:schemeClr val="tx1"/>
                  </a:solidFill>
                  <a:latin typeface="Calibri" pitchFamily="34" charset="0"/>
                  <a:ea typeface="宋体" pitchFamily="2" charset="-122"/>
                  <a:cs typeface="+mn-cs"/>
                </a:defRPr>
              </a:lvl9pPr>
            </a:lstStyle>
            <a:p>
              <a:pPr algn="ctr" defTabSz="913345" fontAlgn="ctr">
                <a:defRPr/>
              </a:pPr>
              <a:r>
                <a:rPr lang="en-US" sz="1400" b="1"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rPr>
                <a:t>SRv6 underlay network</a:t>
              </a:r>
            </a:p>
          </p:txBody>
        </p:sp>
        <p:sp>
          <p:nvSpPr>
            <p:cNvPr id="52" name="矩形 51">
              <a:extLst>
                <a:ext uri="{FF2B5EF4-FFF2-40B4-BE49-F238E27FC236}">
                  <a16:creationId xmlns:a16="http://schemas.microsoft.com/office/drawing/2014/main" xmlns="" id="{02F3CE10-9298-416C-A55B-A2A77E79E741}"/>
                </a:ext>
              </a:extLst>
            </p:cNvPr>
            <p:cNvSpPr/>
            <p:nvPr/>
          </p:nvSpPr>
          <p:spPr bwMode="gray">
            <a:xfrm>
              <a:off x="1481674" y="5528986"/>
              <a:ext cx="451425" cy="276999"/>
            </a:xfrm>
            <a:prstGeom prst="rect">
              <a:avLst/>
            </a:prstGeom>
            <a:solidFill>
              <a:srgbClr val="BEE9EE"/>
            </a:solidFill>
          </p:spPr>
          <p:txBody>
            <a:bodyPr wrap="square">
              <a:noAutofit/>
            </a:bodyPr>
            <a:lstStyle/>
            <a:p>
              <a:pPr algn="ctr" defTabSz="913345" fontAlgn="ctr">
                <a:spcBef>
                  <a:spcPct val="0"/>
                </a:spcBef>
                <a:spcAft>
                  <a:spcPct val="0"/>
                </a:spcAft>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EVPN</a:t>
              </a:r>
            </a:p>
          </p:txBody>
        </p:sp>
        <p:sp>
          <p:nvSpPr>
            <p:cNvPr id="53" name="AutoShape 30">
              <a:extLst>
                <a:ext uri="{FF2B5EF4-FFF2-40B4-BE49-F238E27FC236}">
                  <a16:creationId xmlns:a16="http://schemas.microsoft.com/office/drawing/2014/main" xmlns="" id="{432A3AE3-B728-4172-81E0-14743422C25E}"/>
                </a:ext>
              </a:extLst>
            </p:cNvPr>
            <p:cNvSpPr>
              <a:spLocks noChangeArrowheads="1"/>
            </p:cNvSpPr>
            <p:nvPr/>
          </p:nvSpPr>
          <p:spPr bwMode="gray">
            <a:xfrm rot="5400000">
              <a:off x="6517847" y="5431924"/>
              <a:ext cx="221640" cy="440226"/>
            </a:xfrm>
            <a:prstGeom prst="can">
              <a:avLst>
                <a:gd name="adj" fmla="val 45699"/>
              </a:avLst>
            </a:prstGeom>
            <a:solidFill>
              <a:schemeClr val="bg2">
                <a:lumMod val="90000"/>
              </a:schemeClr>
            </a:solidFill>
            <a:ln w="3175">
              <a:noFill/>
              <a:prstDash val="sysDot"/>
              <a:round/>
              <a:headEnd/>
              <a:tailEnd/>
            </a:ln>
          </p:spPr>
          <p:txBody>
            <a:bodyPr rot="10800000" vert="eaVert" wrap="square" lIns="91293" tIns="45647" rIns="91293" bIns="45647" anchor="ctr">
              <a:noAutofit/>
            </a:bodyPr>
            <a:lstStyle/>
            <a:p>
              <a:pPr algn="ctr" defTabSz="913345" fontAlgn="ctr">
                <a:spcBef>
                  <a:spcPct val="0"/>
                </a:spcBef>
                <a:spcAft>
                  <a:spcPct val="0"/>
                </a:spcAft>
              </a:pPr>
              <a:endParaRPr lang="en-US" altLang="zh-CN" sz="1200"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矩形 53">
              <a:extLst>
                <a:ext uri="{FF2B5EF4-FFF2-40B4-BE49-F238E27FC236}">
                  <a16:creationId xmlns:a16="http://schemas.microsoft.com/office/drawing/2014/main" xmlns="" id="{E243727D-FDAB-4DFA-BF44-42C7AACFB0A4}"/>
                </a:ext>
              </a:extLst>
            </p:cNvPr>
            <p:cNvSpPr/>
            <p:nvPr/>
          </p:nvSpPr>
          <p:spPr bwMode="gray">
            <a:xfrm>
              <a:off x="6386830" y="5522602"/>
              <a:ext cx="422156" cy="276999"/>
            </a:xfrm>
            <a:prstGeom prst="rect">
              <a:avLst/>
            </a:prstGeom>
            <a:solidFill>
              <a:srgbClr val="BEE9EE"/>
            </a:solidFill>
          </p:spPr>
          <p:txBody>
            <a:bodyPr wrap="square">
              <a:noAutofit/>
            </a:bodyPr>
            <a:lstStyle/>
            <a:p>
              <a:pPr algn="ctr" defTabSz="913345" fontAlgn="ctr">
                <a:spcBef>
                  <a:spcPct val="0"/>
                </a:spcBef>
                <a:spcAft>
                  <a:spcPct val="0"/>
                </a:spcAft>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EVPN</a:t>
              </a:r>
            </a:p>
          </p:txBody>
        </p:sp>
      </p:grpSp>
      <p:sp>
        <p:nvSpPr>
          <p:cNvPr id="111" name="文本框 110">
            <a:extLst>
              <a:ext uri="{FF2B5EF4-FFF2-40B4-BE49-F238E27FC236}">
                <a16:creationId xmlns:a16="http://schemas.microsoft.com/office/drawing/2014/main" xmlns="" id="{503530B5-22FA-44FD-B556-00D90953170A}"/>
              </a:ext>
            </a:extLst>
          </p:cNvPr>
          <p:cNvSpPr txBox="1"/>
          <p:nvPr/>
        </p:nvSpPr>
        <p:spPr bwMode="gray">
          <a:xfrm>
            <a:off x="3028329" y="5557663"/>
            <a:ext cx="6497291" cy="528350"/>
          </a:xfrm>
          <a:prstGeom prst="rect">
            <a:avLst/>
          </a:prstGeom>
          <a:noFill/>
        </p:spPr>
        <p:txBody>
          <a:bodyPr vert="horz" wrap="square" rtlCol="0">
            <a:noAutofit/>
          </a:bodyPr>
          <a:lstStyle/>
          <a:p>
            <a:pPr algn="l" fontAlgn="ctr">
              <a:lnSpc>
                <a:spcPts val="344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An ISP deploys SRv6 over native IPv6 to seize market opportunities.</a:t>
            </a:r>
          </a:p>
        </p:txBody>
      </p:sp>
      <p:cxnSp>
        <p:nvCxnSpPr>
          <p:cNvPr id="112" name="直接连接符 111">
            <a:extLst>
              <a:ext uri="{FF2B5EF4-FFF2-40B4-BE49-F238E27FC236}">
                <a16:creationId xmlns:a16="http://schemas.microsoft.com/office/drawing/2014/main" xmlns="" id="{A656BA48-0EF2-4878-A54B-25E46F7B7C39}"/>
              </a:ext>
            </a:extLst>
          </p:cNvPr>
          <p:cNvCxnSpPr>
            <a:stCxn id="113" idx="3"/>
            <a:endCxn id="116" idx="1"/>
          </p:cNvCxnSpPr>
          <p:nvPr/>
        </p:nvCxnSpPr>
        <p:spPr bwMode="gray">
          <a:xfrm>
            <a:off x="3252732" y="1856098"/>
            <a:ext cx="5644789"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0363" y="1678827"/>
            <a:ext cx="432369" cy="354542"/>
          </a:xfrm>
          <a:prstGeom prst="rect">
            <a:avLst/>
          </a:prstGeom>
        </p:spPr>
      </p:pic>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57790" y="1678827"/>
            <a:ext cx="432369" cy="354542"/>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61906" y="1678827"/>
            <a:ext cx="432369" cy="354542"/>
          </a:xfrm>
          <a:prstGeom prst="rect">
            <a:avLst/>
          </a:prstGeom>
        </p:spPr>
      </p:pic>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97521" y="1678827"/>
            <a:ext cx="432369" cy="354542"/>
          </a:xfrm>
          <a:prstGeom prst="rect">
            <a:avLst/>
          </a:prstGeom>
        </p:spPr>
      </p:pic>
      <p:cxnSp>
        <p:nvCxnSpPr>
          <p:cNvPr id="117" name="直接连接符 116">
            <a:extLst>
              <a:ext uri="{FF2B5EF4-FFF2-40B4-BE49-F238E27FC236}">
                <a16:creationId xmlns:a16="http://schemas.microsoft.com/office/drawing/2014/main" xmlns="" id="{A656BA48-0EF2-4878-A54B-25E46F7B7C39}"/>
              </a:ext>
            </a:extLst>
          </p:cNvPr>
          <p:cNvCxnSpPr>
            <a:stCxn id="118" idx="3"/>
            <a:endCxn id="121" idx="1"/>
          </p:cNvCxnSpPr>
          <p:nvPr/>
        </p:nvCxnSpPr>
        <p:spPr bwMode="gray">
          <a:xfrm>
            <a:off x="3252732" y="2980315"/>
            <a:ext cx="5644789"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0363" y="2803044"/>
            <a:ext cx="432369" cy="354542"/>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57790" y="2803044"/>
            <a:ext cx="432369" cy="354542"/>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61906" y="2803044"/>
            <a:ext cx="432369" cy="354542"/>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97521" y="2803044"/>
            <a:ext cx="432369" cy="354542"/>
          </a:xfrm>
          <a:prstGeom prst="rect">
            <a:avLst/>
          </a:prstGeom>
        </p:spPr>
      </p:pic>
    </p:spTree>
    <p:extLst>
      <p:ext uri="{BB962C8B-B14F-4D97-AF65-F5344CB8AC3E}">
        <p14:creationId xmlns:p14="http://schemas.microsoft.com/office/powerpoint/2010/main" val="18172223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134D98-429F-479B-A227-95BCE2024BD6}"/>
              </a:ext>
            </a:extLst>
          </p:cNvPr>
          <p:cNvSpPr>
            <a:spLocks noGrp="1"/>
          </p:cNvSpPr>
          <p:nvPr>
            <p:ph type="title"/>
          </p:nvPr>
        </p:nvSpPr>
        <p:spPr bwMode="gray"/>
        <p:txBody>
          <a:bodyPr/>
          <a:lstStyle/>
          <a:p>
            <a:r>
              <a:rPr lang="en-US" smtClean="0"/>
              <a:t>SRv6 VPN Overlay Native IPv6</a:t>
            </a:r>
            <a:endParaRPr lang="en-US" dirty="0"/>
          </a:p>
        </p:txBody>
      </p:sp>
      <p:grpSp>
        <p:nvGrpSpPr>
          <p:cNvPr id="193" name="组合 192">
            <a:extLst>
              <a:ext uri="{FF2B5EF4-FFF2-40B4-BE49-F238E27FC236}">
                <a16:creationId xmlns:a16="http://schemas.microsoft.com/office/drawing/2014/main" xmlns="" id="{AC630B90-F01A-43E6-8966-C8B2BFA618AB}"/>
              </a:ext>
            </a:extLst>
          </p:cNvPr>
          <p:cNvGrpSpPr/>
          <p:nvPr/>
        </p:nvGrpSpPr>
        <p:grpSpPr bwMode="gray">
          <a:xfrm>
            <a:off x="1601175" y="4289477"/>
            <a:ext cx="8110639" cy="1334653"/>
            <a:chOff x="1718891" y="3782268"/>
            <a:chExt cx="8110639" cy="1334653"/>
          </a:xfrm>
        </p:grpSpPr>
        <p:sp>
          <p:nvSpPr>
            <p:cNvPr id="194" name="文本框 193">
              <a:extLst>
                <a:ext uri="{FF2B5EF4-FFF2-40B4-BE49-F238E27FC236}">
                  <a16:creationId xmlns:a16="http://schemas.microsoft.com/office/drawing/2014/main" xmlns="" id="{61E7AB2C-80AE-47F1-8178-7DA24A899AE3}"/>
                </a:ext>
              </a:extLst>
            </p:cNvPr>
            <p:cNvSpPr txBox="1"/>
            <p:nvPr/>
          </p:nvSpPr>
          <p:spPr bwMode="gray">
            <a:xfrm>
              <a:off x="1718891" y="3782268"/>
              <a:ext cx="8110639" cy="507831"/>
            </a:xfrm>
            <a:prstGeom prst="rect">
              <a:avLst/>
            </a:prstGeom>
            <a:noFill/>
          </p:spPr>
          <p:txBody>
            <a:bodyPr vert="horz" wrap="square" rtlCol="0">
              <a:noAutofit/>
            </a:bodyPr>
            <a:lstStyle/>
            <a:p>
              <a:pPr algn="ctr" fontAlgn="ctr"/>
              <a:r>
                <a:rPr lang="en-US" dirty="0">
                  <a:latin typeface="Huawei Sans" panose="020C0503030203020204" pitchFamily="34" charset="0"/>
                  <a:ea typeface="方正兰亭黑简体" panose="02000000000000000000" pitchFamily="2" charset="-122"/>
                  <a:cs typeface="+mn-ea"/>
                  <a:sym typeface="Huawei Sans" panose="020C0503030203020204" pitchFamily="34" charset="0"/>
                </a:rPr>
                <a:t>The Function field is programmed to identify the VPN: B8::D</a:t>
              </a:r>
              <a:r>
                <a:rPr lang="en-US"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rPr>
                <a:t>100</a:t>
              </a: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dirty="0">
                  <a:latin typeface="Huawei Sans" panose="020C0503030203020204" pitchFamily="34" charset="0"/>
                  <a:ea typeface="方正兰亭黑简体" panose="02000000000000000000" pitchFamily="2" charset="-122"/>
                  <a:cs typeface="+mn-ea"/>
                  <a:sym typeface="Huawei Sans" panose="020C0503030203020204" pitchFamily="34" charset="0"/>
                </a:rPr>
                <a:t> No SRH is encapsulated, and VPN services are implemented using native IPv6.</a:t>
              </a:r>
            </a:p>
          </p:txBody>
        </p:sp>
        <p:cxnSp>
          <p:nvCxnSpPr>
            <p:cNvPr id="195" name="直接箭头连接符 194">
              <a:extLst>
                <a:ext uri="{FF2B5EF4-FFF2-40B4-BE49-F238E27FC236}">
                  <a16:creationId xmlns:a16="http://schemas.microsoft.com/office/drawing/2014/main" xmlns="" id="{6954B211-4A20-481B-B524-C65217DDBB9C}"/>
                </a:ext>
              </a:extLst>
            </p:cNvPr>
            <p:cNvCxnSpPr>
              <a:cxnSpLocks/>
            </p:cNvCxnSpPr>
            <p:nvPr/>
          </p:nvCxnSpPr>
          <p:spPr bwMode="gray">
            <a:xfrm flipH="1">
              <a:off x="4685463" y="4457396"/>
              <a:ext cx="688974" cy="263262"/>
            </a:xfrm>
            <a:prstGeom prst="straightConnector1">
              <a:avLst/>
            </a:prstGeom>
            <a:noFill/>
            <a:ln w="3175">
              <a:solidFill>
                <a:schemeClr val="tx2">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96" name="文本框 195">
              <a:extLst>
                <a:ext uri="{FF2B5EF4-FFF2-40B4-BE49-F238E27FC236}">
                  <a16:creationId xmlns:a16="http://schemas.microsoft.com/office/drawing/2014/main" xmlns="" id="{8AB6E885-9D1D-42D0-B64F-C178069BCEBF}"/>
                </a:ext>
              </a:extLst>
            </p:cNvPr>
            <p:cNvSpPr txBox="1"/>
            <p:nvPr/>
          </p:nvSpPr>
          <p:spPr bwMode="gray">
            <a:xfrm>
              <a:off x="2968442" y="4773295"/>
              <a:ext cx="2847254" cy="338554"/>
            </a:xfrm>
            <a:prstGeom prst="rect">
              <a:avLst/>
            </a:prstGeom>
            <a:noFill/>
          </p:spPr>
          <p:txBody>
            <a:bodyPr vert="horz" wrap="square" rtlCol="0">
              <a:noAutofit/>
            </a:bodyPr>
            <a:lstStyle/>
            <a:p>
              <a:pPr algn="l"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Locator for addressing to R8</a:t>
              </a:r>
            </a:p>
          </p:txBody>
        </p:sp>
        <p:cxnSp>
          <p:nvCxnSpPr>
            <p:cNvPr id="197" name="直接箭头连接符 196">
              <a:extLst>
                <a:ext uri="{FF2B5EF4-FFF2-40B4-BE49-F238E27FC236}">
                  <a16:creationId xmlns:a16="http://schemas.microsoft.com/office/drawing/2014/main" xmlns="" id="{E329BE88-6DA9-45BA-A849-624809A8D178}"/>
                </a:ext>
              </a:extLst>
            </p:cNvPr>
            <p:cNvCxnSpPr>
              <a:cxnSpLocks/>
            </p:cNvCxnSpPr>
            <p:nvPr/>
          </p:nvCxnSpPr>
          <p:spPr bwMode="gray">
            <a:xfrm>
              <a:off x="6127551" y="4451097"/>
              <a:ext cx="733865" cy="322198"/>
            </a:xfrm>
            <a:prstGeom prst="straightConnector1">
              <a:avLst/>
            </a:prstGeom>
            <a:noFill/>
            <a:ln w="3175">
              <a:solidFill>
                <a:schemeClr val="tx2">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98" name="文本框 197">
              <a:extLst>
                <a:ext uri="{FF2B5EF4-FFF2-40B4-BE49-F238E27FC236}">
                  <a16:creationId xmlns:a16="http://schemas.microsoft.com/office/drawing/2014/main" xmlns="" id="{B3E21753-468B-4B7C-8D27-E6E5DA33049E}"/>
                </a:ext>
              </a:extLst>
            </p:cNvPr>
            <p:cNvSpPr txBox="1"/>
            <p:nvPr/>
          </p:nvSpPr>
          <p:spPr bwMode="gray">
            <a:xfrm>
              <a:off x="6209428" y="4778367"/>
              <a:ext cx="3004349" cy="338554"/>
            </a:xfrm>
            <a:prstGeom prst="rect">
              <a:avLst/>
            </a:prstGeom>
            <a:noFill/>
          </p:spPr>
          <p:txBody>
            <a:bodyPr vert="horz" wrap="square" rtlCol="0">
              <a:noAutofit/>
            </a:bodyPr>
            <a:lstStyle/>
            <a:p>
              <a:pPr algn="l"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Function that identifies a VPN</a:t>
              </a:r>
            </a:p>
          </p:txBody>
        </p:sp>
      </p:grpSp>
      <p:cxnSp>
        <p:nvCxnSpPr>
          <p:cNvPr id="163" name="直接连接符 162">
            <a:extLst>
              <a:ext uri="{FF2B5EF4-FFF2-40B4-BE49-F238E27FC236}">
                <a16:creationId xmlns:a16="http://schemas.microsoft.com/office/drawing/2014/main" xmlns="" id="{786F508D-42C0-4DA8-A58E-EFAB5E723E1F}"/>
              </a:ext>
            </a:extLst>
          </p:cNvPr>
          <p:cNvCxnSpPr/>
          <p:nvPr/>
        </p:nvCxnSpPr>
        <p:spPr bwMode="gray">
          <a:xfrm>
            <a:off x="2701217" y="1834961"/>
            <a:ext cx="0" cy="996789"/>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4" name="直接连接符 163">
            <a:extLst>
              <a:ext uri="{FF2B5EF4-FFF2-40B4-BE49-F238E27FC236}">
                <a16:creationId xmlns:a16="http://schemas.microsoft.com/office/drawing/2014/main" xmlns="" id="{90DD32DF-D566-485B-8EED-27132A17B57C}"/>
              </a:ext>
            </a:extLst>
          </p:cNvPr>
          <p:cNvCxnSpPr/>
          <p:nvPr/>
        </p:nvCxnSpPr>
        <p:spPr bwMode="gray">
          <a:xfrm>
            <a:off x="4932514" y="1834961"/>
            <a:ext cx="0" cy="996789"/>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5" name="直接连接符 164">
            <a:extLst>
              <a:ext uri="{FF2B5EF4-FFF2-40B4-BE49-F238E27FC236}">
                <a16:creationId xmlns:a16="http://schemas.microsoft.com/office/drawing/2014/main" xmlns="" id="{240EA4C7-7B3D-433B-A187-75695DDCC287}"/>
              </a:ext>
            </a:extLst>
          </p:cNvPr>
          <p:cNvCxnSpPr/>
          <p:nvPr/>
        </p:nvCxnSpPr>
        <p:spPr bwMode="gray">
          <a:xfrm>
            <a:off x="7180587" y="1834961"/>
            <a:ext cx="0" cy="996789"/>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6" name="直接连接符 165">
            <a:extLst>
              <a:ext uri="{FF2B5EF4-FFF2-40B4-BE49-F238E27FC236}">
                <a16:creationId xmlns:a16="http://schemas.microsoft.com/office/drawing/2014/main" xmlns="" id="{3536D5D0-D295-4C9A-AA7B-3B206BBF338B}"/>
              </a:ext>
            </a:extLst>
          </p:cNvPr>
          <p:cNvCxnSpPr/>
          <p:nvPr/>
        </p:nvCxnSpPr>
        <p:spPr bwMode="gray">
          <a:xfrm>
            <a:off x="9422637" y="1834961"/>
            <a:ext cx="0" cy="996789"/>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9" name="直接连接符 178">
            <a:extLst>
              <a:ext uri="{FF2B5EF4-FFF2-40B4-BE49-F238E27FC236}">
                <a16:creationId xmlns:a16="http://schemas.microsoft.com/office/drawing/2014/main" xmlns="" id="{3EE68D19-9A5C-48A9-B266-1F8D8C8C945F}"/>
              </a:ext>
            </a:extLst>
          </p:cNvPr>
          <p:cNvCxnSpPr>
            <a:stCxn id="237" idx="3"/>
          </p:cNvCxnSpPr>
          <p:nvPr/>
        </p:nvCxnSpPr>
        <p:spPr bwMode="gray">
          <a:xfrm flipV="1">
            <a:off x="9577807" y="2385216"/>
            <a:ext cx="980897" cy="593973"/>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0" name="文本框 179">
            <a:extLst>
              <a:ext uri="{FF2B5EF4-FFF2-40B4-BE49-F238E27FC236}">
                <a16:creationId xmlns:a16="http://schemas.microsoft.com/office/drawing/2014/main" xmlns="" id="{C6757658-A5E7-405F-A052-9A13E4FEE16C}"/>
              </a:ext>
            </a:extLst>
          </p:cNvPr>
          <p:cNvSpPr txBox="1"/>
          <p:nvPr/>
        </p:nvSpPr>
        <p:spPr bwMode="gray">
          <a:xfrm>
            <a:off x="9553927" y="2184665"/>
            <a:ext cx="870751"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VRF</a:t>
            </a:r>
            <a:r>
              <a:rPr lang="en-US" sz="1400" dirty="0">
                <a:solidFill>
                  <a:srgbClr val="C8102E"/>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400"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rPr>
              <a:t>100</a:t>
            </a:r>
          </a:p>
        </p:txBody>
      </p:sp>
      <p:cxnSp>
        <p:nvCxnSpPr>
          <p:cNvPr id="181" name="直接连接符 180">
            <a:extLst>
              <a:ext uri="{FF2B5EF4-FFF2-40B4-BE49-F238E27FC236}">
                <a16:creationId xmlns:a16="http://schemas.microsoft.com/office/drawing/2014/main" xmlns="" id="{9A47813C-9FE7-4916-9EB1-24E92B9FE046}"/>
              </a:ext>
            </a:extLst>
          </p:cNvPr>
          <p:cNvCxnSpPr>
            <a:endCxn id="234" idx="1"/>
          </p:cNvCxnSpPr>
          <p:nvPr/>
        </p:nvCxnSpPr>
        <p:spPr bwMode="gray">
          <a:xfrm>
            <a:off x="1505925" y="2325533"/>
            <a:ext cx="996300" cy="653656"/>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5" name="文本框 184">
            <a:extLst>
              <a:ext uri="{FF2B5EF4-FFF2-40B4-BE49-F238E27FC236}">
                <a16:creationId xmlns:a16="http://schemas.microsoft.com/office/drawing/2014/main" xmlns="" id="{892CF8FC-2AE4-47B3-A0CA-AE866C3C6D63}"/>
              </a:ext>
            </a:extLst>
          </p:cNvPr>
          <p:cNvSpPr txBox="1"/>
          <p:nvPr/>
        </p:nvSpPr>
        <p:spPr bwMode="gray">
          <a:xfrm>
            <a:off x="2838616" y="1760525"/>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p:txBody>
      </p:sp>
      <p:sp>
        <p:nvSpPr>
          <p:cNvPr id="186" name="文本框 185">
            <a:extLst>
              <a:ext uri="{FF2B5EF4-FFF2-40B4-BE49-F238E27FC236}">
                <a16:creationId xmlns:a16="http://schemas.microsoft.com/office/drawing/2014/main" xmlns="" id="{22FB7B22-5A9E-46B2-ACBA-B276FAF1BAD0}"/>
              </a:ext>
            </a:extLst>
          </p:cNvPr>
          <p:cNvSpPr txBox="1"/>
          <p:nvPr/>
        </p:nvSpPr>
        <p:spPr bwMode="gray">
          <a:xfrm>
            <a:off x="5117446" y="1715572"/>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R2</a:t>
            </a:r>
          </a:p>
        </p:txBody>
      </p:sp>
      <p:sp>
        <p:nvSpPr>
          <p:cNvPr id="187" name="文本框 186">
            <a:extLst>
              <a:ext uri="{FF2B5EF4-FFF2-40B4-BE49-F238E27FC236}">
                <a16:creationId xmlns:a16="http://schemas.microsoft.com/office/drawing/2014/main" xmlns="" id="{FBB62874-F5D2-4804-AA56-9737AED73DCA}"/>
              </a:ext>
            </a:extLst>
          </p:cNvPr>
          <p:cNvSpPr txBox="1"/>
          <p:nvPr/>
        </p:nvSpPr>
        <p:spPr bwMode="gray">
          <a:xfrm>
            <a:off x="7359495" y="1705264"/>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R3</a:t>
            </a:r>
          </a:p>
        </p:txBody>
      </p:sp>
      <p:sp>
        <p:nvSpPr>
          <p:cNvPr id="188" name="文本框 187">
            <a:extLst>
              <a:ext uri="{FF2B5EF4-FFF2-40B4-BE49-F238E27FC236}">
                <a16:creationId xmlns:a16="http://schemas.microsoft.com/office/drawing/2014/main" xmlns="" id="{B9FB7B6C-E63F-4E87-A86F-85C0E26D7D47}"/>
              </a:ext>
            </a:extLst>
          </p:cNvPr>
          <p:cNvSpPr txBox="1"/>
          <p:nvPr/>
        </p:nvSpPr>
        <p:spPr bwMode="gray">
          <a:xfrm>
            <a:off x="9569997" y="1717632"/>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R4</a:t>
            </a:r>
          </a:p>
        </p:txBody>
      </p:sp>
      <p:sp>
        <p:nvSpPr>
          <p:cNvPr id="189" name="文本框 188">
            <a:extLst>
              <a:ext uri="{FF2B5EF4-FFF2-40B4-BE49-F238E27FC236}">
                <a16:creationId xmlns:a16="http://schemas.microsoft.com/office/drawing/2014/main" xmlns="" id="{8968715E-DC8C-4DA1-BEC6-925CF42AFC83}"/>
              </a:ext>
            </a:extLst>
          </p:cNvPr>
          <p:cNvSpPr txBox="1"/>
          <p:nvPr/>
        </p:nvSpPr>
        <p:spPr bwMode="gray">
          <a:xfrm>
            <a:off x="2875156" y="3046679"/>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R5</a:t>
            </a:r>
          </a:p>
        </p:txBody>
      </p:sp>
      <p:sp>
        <p:nvSpPr>
          <p:cNvPr id="190" name="文本框 189">
            <a:extLst>
              <a:ext uri="{FF2B5EF4-FFF2-40B4-BE49-F238E27FC236}">
                <a16:creationId xmlns:a16="http://schemas.microsoft.com/office/drawing/2014/main" xmlns="" id="{8C23C3D5-6D9C-436B-9A97-0AAF811EAE7B}"/>
              </a:ext>
            </a:extLst>
          </p:cNvPr>
          <p:cNvSpPr txBox="1"/>
          <p:nvPr/>
        </p:nvSpPr>
        <p:spPr bwMode="gray">
          <a:xfrm>
            <a:off x="5132800" y="3038615"/>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R6</a:t>
            </a:r>
          </a:p>
        </p:txBody>
      </p:sp>
      <p:sp>
        <p:nvSpPr>
          <p:cNvPr id="191" name="文本框 190">
            <a:extLst>
              <a:ext uri="{FF2B5EF4-FFF2-40B4-BE49-F238E27FC236}">
                <a16:creationId xmlns:a16="http://schemas.microsoft.com/office/drawing/2014/main" xmlns="" id="{CD9FFA41-34BB-4899-8A40-FCD352803E08}"/>
              </a:ext>
            </a:extLst>
          </p:cNvPr>
          <p:cNvSpPr txBox="1"/>
          <p:nvPr/>
        </p:nvSpPr>
        <p:spPr bwMode="gray">
          <a:xfrm>
            <a:off x="7360958" y="3038615"/>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R7</a:t>
            </a:r>
          </a:p>
        </p:txBody>
      </p:sp>
      <p:sp>
        <p:nvSpPr>
          <p:cNvPr id="192" name="文本框 191">
            <a:extLst>
              <a:ext uri="{FF2B5EF4-FFF2-40B4-BE49-F238E27FC236}">
                <a16:creationId xmlns:a16="http://schemas.microsoft.com/office/drawing/2014/main" xmlns="" id="{55C4FDEA-F58D-4FB2-9CAD-56AE7B5495DB}"/>
              </a:ext>
            </a:extLst>
          </p:cNvPr>
          <p:cNvSpPr txBox="1"/>
          <p:nvPr/>
        </p:nvSpPr>
        <p:spPr bwMode="gray">
          <a:xfrm>
            <a:off x="9599647" y="2991543"/>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R8</a:t>
            </a:r>
          </a:p>
        </p:txBody>
      </p:sp>
      <p:sp>
        <p:nvSpPr>
          <p:cNvPr id="199" name="文本框 198">
            <a:extLst>
              <a:ext uri="{FF2B5EF4-FFF2-40B4-BE49-F238E27FC236}">
                <a16:creationId xmlns:a16="http://schemas.microsoft.com/office/drawing/2014/main" xmlns="" id="{2136DBF3-59A1-4B29-8776-DB5A873D88CF}"/>
              </a:ext>
            </a:extLst>
          </p:cNvPr>
          <p:cNvSpPr txBox="1"/>
          <p:nvPr/>
        </p:nvSpPr>
        <p:spPr bwMode="gray">
          <a:xfrm>
            <a:off x="1601175" y="3466786"/>
            <a:ext cx="2966572" cy="374804"/>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ingress encapsulates data.</a:t>
            </a:r>
          </a:p>
        </p:txBody>
      </p:sp>
      <p:cxnSp>
        <p:nvCxnSpPr>
          <p:cNvPr id="200" name="直接箭头连接符 199">
            <a:extLst>
              <a:ext uri="{FF2B5EF4-FFF2-40B4-BE49-F238E27FC236}">
                <a16:creationId xmlns:a16="http://schemas.microsoft.com/office/drawing/2014/main" xmlns="" id="{7D73128B-FCD3-4178-9F5C-6BDBE1695D01}"/>
              </a:ext>
            </a:extLst>
          </p:cNvPr>
          <p:cNvCxnSpPr/>
          <p:nvPr/>
        </p:nvCxnSpPr>
        <p:spPr bwMode="gray">
          <a:xfrm>
            <a:off x="4274353" y="4025647"/>
            <a:ext cx="3506694" cy="0"/>
          </a:xfrm>
          <a:prstGeom prst="straightConnector1">
            <a:avLst/>
          </a:prstGeom>
          <a:noFill/>
          <a:ln w="3175">
            <a:solidFill>
              <a:schemeClr val="tx2">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201" name="文本框 200">
            <a:extLst>
              <a:ext uri="{FF2B5EF4-FFF2-40B4-BE49-F238E27FC236}">
                <a16:creationId xmlns:a16="http://schemas.microsoft.com/office/drawing/2014/main" xmlns="" id="{8BB52750-CFB8-4C6C-98BE-F7C1EBCDB43F}"/>
              </a:ext>
            </a:extLst>
          </p:cNvPr>
          <p:cNvSpPr txBox="1"/>
          <p:nvPr/>
        </p:nvSpPr>
        <p:spPr bwMode="gray">
          <a:xfrm>
            <a:off x="5131266" y="3459496"/>
            <a:ext cx="2320851"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Transit nodes perform only IPv6 forwarding.</a:t>
            </a:r>
          </a:p>
        </p:txBody>
      </p:sp>
      <p:sp>
        <p:nvSpPr>
          <p:cNvPr id="202" name="文本框 201">
            <a:extLst>
              <a:ext uri="{FF2B5EF4-FFF2-40B4-BE49-F238E27FC236}">
                <a16:creationId xmlns:a16="http://schemas.microsoft.com/office/drawing/2014/main" xmlns="" id="{0B79F336-C86B-49E2-B157-3DD4EDC37883}"/>
              </a:ext>
            </a:extLst>
          </p:cNvPr>
          <p:cNvSpPr txBox="1"/>
          <p:nvPr/>
        </p:nvSpPr>
        <p:spPr bwMode="gray">
          <a:xfrm>
            <a:off x="8123271" y="3451837"/>
            <a:ext cx="3141629" cy="425282"/>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egress </a:t>
            </a: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decapsulates</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the data.</a:t>
            </a:r>
          </a:p>
        </p:txBody>
      </p:sp>
      <p:sp>
        <p:nvSpPr>
          <p:cNvPr id="203" name="文本框 202">
            <a:extLst>
              <a:ext uri="{FF2B5EF4-FFF2-40B4-BE49-F238E27FC236}">
                <a16:creationId xmlns:a16="http://schemas.microsoft.com/office/drawing/2014/main" xmlns="" id="{EDA11DCF-2D4B-4F67-A91C-1EBDD1A4360B}"/>
              </a:ext>
            </a:extLst>
          </p:cNvPr>
          <p:cNvSpPr txBox="1"/>
          <p:nvPr/>
        </p:nvSpPr>
        <p:spPr bwMode="gray">
          <a:xfrm>
            <a:off x="8149057" y="2191853"/>
            <a:ext cx="1685077" cy="523220"/>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Locator: B8::/96</a:t>
            </a:r>
          </a:p>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End.DT4: B8::D100</a:t>
            </a:r>
          </a:p>
        </p:txBody>
      </p:sp>
      <p:grpSp>
        <p:nvGrpSpPr>
          <p:cNvPr id="204" name="组合 203">
            <a:extLst>
              <a:ext uri="{FF2B5EF4-FFF2-40B4-BE49-F238E27FC236}">
                <a16:creationId xmlns:a16="http://schemas.microsoft.com/office/drawing/2014/main" xmlns="" id="{E2B4F63A-FAB9-4B19-81A1-D19BDCF1CB75}"/>
              </a:ext>
            </a:extLst>
          </p:cNvPr>
          <p:cNvGrpSpPr/>
          <p:nvPr/>
        </p:nvGrpSpPr>
        <p:grpSpPr bwMode="gray">
          <a:xfrm>
            <a:off x="7535935" y="3867593"/>
            <a:ext cx="2956004" cy="309554"/>
            <a:chOff x="1900813" y="3253709"/>
            <a:chExt cx="2523863" cy="234777"/>
          </a:xfrm>
        </p:grpSpPr>
        <p:grpSp>
          <p:nvGrpSpPr>
            <p:cNvPr id="205" name="组合 204">
              <a:extLst>
                <a:ext uri="{FF2B5EF4-FFF2-40B4-BE49-F238E27FC236}">
                  <a16:creationId xmlns:a16="http://schemas.microsoft.com/office/drawing/2014/main" xmlns="" id="{4DD7C613-F52F-4273-A289-3E9F19A72D93}"/>
                </a:ext>
              </a:extLst>
            </p:cNvPr>
            <p:cNvGrpSpPr/>
            <p:nvPr/>
          </p:nvGrpSpPr>
          <p:grpSpPr bwMode="gray">
            <a:xfrm>
              <a:off x="1900813" y="3255057"/>
              <a:ext cx="872318" cy="233429"/>
              <a:chOff x="1891288" y="3255057"/>
              <a:chExt cx="872318" cy="233429"/>
            </a:xfrm>
          </p:grpSpPr>
          <p:sp>
            <p:nvSpPr>
              <p:cNvPr id="209" name="矩形 208">
                <a:extLst>
                  <a:ext uri="{FF2B5EF4-FFF2-40B4-BE49-F238E27FC236}">
                    <a16:creationId xmlns:a16="http://schemas.microsoft.com/office/drawing/2014/main" xmlns="" id="{97BA2F32-72E3-4107-9539-5B57D70BF068}"/>
                  </a:ext>
                </a:extLst>
              </p:cNvPr>
              <p:cNvSpPr/>
              <p:nvPr/>
            </p:nvSpPr>
            <p:spPr bwMode="gray">
              <a:xfrm>
                <a:off x="1940768" y="3293553"/>
                <a:ext cx="822838" cy="164452"/>
              </a:xfrm>
              <a:prstGeom prst="rect">
                <a:avLst/>
              </a:prstGeom>
              <a:solidFill>
                <a:schemeClr val="accent1">
                  <a:lumMod val="20000"/>
                  <a:lumOff val="80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0" name="矩形 209">
                <a:extLst>
                  <a:ext uri="{FF2B5EF4-FFF2-40B4-BE49-F238E27FC236}">
                    <a16:creationId xmlns:a16="http://schemas.microsoft.com/office/drawing/2014/main" xmlns="" id="{58E5A771-E3A3-46F7-A86F-CFD4A9980917}"/>
                  </a:ext>
                </a:extLst>
              </p:cNvPr>
              <p:cNvSpPr/>
              <p:nvPr/>
            </p:nvSpPr>
            <p:spPr bwMode="gray">
              <a:xfrm>
                <a:off x="1891288" y="3255057"/>
                <a:ext cx="857055" cy="233429"/>
              </a:xfrm>
              <a:prstGeom prst="rect">
                <a:avLst/>
              </a:prstGeom>
              <a:solidFill>
                <a:srgbClr val="BEE9EE"/>
              </a:solidFill>
            </p:spPr>
            <p:txBody>
              <a:bodyPr wrap="square">
                <a:noAutofit/>
              </a:bodyPr>
              <a:lstStyle/>
              <a:p>
                <a:pPr lvl="0"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grpSp>
        <p:grpSp>
          <p:nvGrpSpPr>
            <p:cNvPr id="206" name="组合 205">
              <a:extLst>
                <a:ext uri="{FF2B5EF4-FFF2-40B4-BE49-F238E27FC236}">
                  <a16:creationId xmlns:a16="http://schemas.microsoft.com/office/drawing/2014/main" xmlns="" id="{FF9AE9BC-C9B4-4B4A-99C1-EA6E0596A923}"/>
                </a:ext>
              </a:extLst>
            </p:cNvPr>
            <p:cNvGrpSpPr/>
            <p:nvPr/>
          </p:nvGrpSpPr>
          <p:grpSpPr bwMode="gray">
            <a:xfrm>
              <a:off x="2704063" y="3253709"/>
              <a:ext cx="1720613" cy="233429"/>
              <a:chOff x="660784" y="2731573"/>
              <a:chExt cx="1720613" cy="233429"/>
            </a:xfrm>
          </p:grpSpPr>
          <p:sp>
            <p:nvSpPr>
              <p:cNvPr id="207" name="矩形 206">
                <a:extLst>
                  <a:ext uri="{FF2B5EF4-FFF2-40B4-BE49-F238E27FC236}">
                    <a16:creationId xmlns:a16="http://schemas.microsoft.com/office/drawing/2014/main" xmlns="" id="{61E4D26B-B821-481D-9222-9F45F2DDEBD4}"/>
                  </a:ext>
                </a:extLst>
              </p:cNvPr>
              <p:cNvSpPr/>
              <p:nvPr/>
            </p:nvSpPr>
            <p:spPr bwMode="gray">
              <a:xfrm>
                <a:off x="727485" y="2771118"/>
                <a:ext cx="1573109" cy="164750"/>
              </a:xfrm>
              <a:prstGeom prst="rect">
                <a:avLst/>
              </a:prstGeom>
              <a:solidFill>
                <a:schemeClr val="bg1">
                  <a:lumMod val="95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8" name="矩形 207">
                <a:extLst>
                  <a:ext uri="{FF2B5EF4-FFF2-40B4-BE49-F238E27FC236}">
                    <a16:creationId xmlns:a16="http://schemas.microsoft.com/office/drawing/2014/main" xmlns="" id="{B2234312-3948-4D00-81E4-27BA698B2446}"/>
                  </a:ext>
                </a:extLst>
              </p:cNvPr>
              <p:cNvSpPr/>
              <p:nvPr/>
            </p:nvSpPr>
            <p:spPr bwMode="gray">
              <a:xfrm>
                <a:off x="660784" y="2731573"/>
                <a:ext cx="1720613" cy="233429"/>
              </a:xfrm>
              <a:prstGeom prst="rect">
                <a:avLst/>
              </a:prstGeom>
              <a:solidFill>
                <a:srgbClr val="62B230"/>
              </a:solidFill>
            </p:spPr>
            <p:txBody>
              <a:bodyPr wrap="square">
                <a:noAutofit/>
              </a:bodyPr>
              <a:lstStyle/>
              <a:p>
                <a:pPr lvl="0" algn="ctr" fontAlgn="ctr"/>
                <a:r>
                  <a:rPr lang="en-US"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SA=R5  DA=B8::D100</a:t>
                </a:r>
              </a:p>
            </p:txBody>
          </p:sp>
        </p:grpSp>
      </p:grpSp>
      <p:grpSp>
        <p:nvGrpSpPr>
          <p:cNvPr id="211" name="组合 210">
            <a:extLst>
              <a:ext uri="{FF2B5EF4-FFF2-40B4-BE49-F238E27FC236}">
                <a16:creationId xmlns:a16="http://schemas.microsoft.com/office/drawing/2014/main" xmlns="" id="{258158BD-B3D2-4794-A4C4-462E871958B1}"/>
              </a:ext>
            </a:extLst>
          </p:cNvPr>
          <p:cNvGrpSpPr/>
          <p:nvPr/>
        </p:nvGrpSpPr>
        <p:grpSpPr bwMode="gray">
          <a:xfrm>
            <a:off x="10707105" y="3877119"/>
            <a:ext cx="1003801" cy="307777"/>
            <a:chOff x="2241593" y="3410093"/>
            <a:chExt cx="911858" cy="233429"/>
          </a:xfrm>
        </p:grpSpPr>
        <p:sp>
          <p:nvSpPr>
            <p:cNvPr id="212" name="矩形 211">
              <a:extLst>
                <a:ext uri="{FF2B5EF4-FFF2-40B4-BE49-F238E27FC236}">
                  <a16:creationId xmlns:a16="http://schemas.microsoft.com/office/drawing/2014/main" xmlns="" id="{548FB9EE-B4DB-4CEA-A5E8-9B650C648FA5}"/>
                </a:ext>
              </a:extLst>
            </p:cNvPr>
            <p:cNvSpPr/>
            <p:nvPr/>
          </p:nvSpPr>
          <p:spPr bwMode="gray">
            <a:xfrm>
              <a:off x="2305050" y="3445953"/>
              <a:ext cx="780696" cy="164452"/>
            </a:xfrm>
            <a:prstGeom prst="rect">
              <a:avLst/>
            </a:prstGeom>
            <a:solidFill>
              <a:schemeClr val="accent1">
                <a:lumMod val="20000"/>
                <a:lumOff val="80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3" name="矩形 212">
              <a:extLst>
                <a:ext uri="{FF2B5EF4-FFF2-40B4-BE49-F238E27FC236}">
                  <a16:creationId xmlns:a16="http://schemas.microsoft.com/office/drawing/2014/main" xmlns="" id="{AE4C710E-E080-4538-831D-1E8103FFFC40}"/>
                </a:ext>
              </a:extLst>
            </p:cNvPr>
            <p:cNvSpPr/>
            <p:nvPr/>
          </p:nvSpPr>
          <p:spPr bwMode="gray">
            <a:xfrm>
              <a:off x="2241593" y="3410093"/>
              <a:ext cx="911858" cy="233429"/>
            </a:xfrm>
            <a:prstGeom prst="rect">
              <a:avLst/>
            </a:prstGeom>
            <a:solidFill>
              <a:srgbClr val="BEE9EE"/>
            </a:solidFill>
          </p:spPr>
          <p:txBody>
            <a:bodyPr wrap="square">
              <a:noAutofit/>
            </a:bodyPr>
            <a:lstStyle/>
            <a:p>
              <a:pPr lvl="0"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grpSp>
      <p:cxnSp>
        <p:nvCxnSpPr>
          <p:cNvPr id="214" name="直接箭头连接符 213">
            <a:extLst>
              <a:ext uri="{FF2B5EF4-FFF2-40B4-BE49-F238E27FC236}">
                <a16:creationId xmlns:a16="http://schemas.microsoft.com/office/drawing/2014/main" xmlns="" id="{FEBA6052-BF04-41D8-A017-81C2940BBA87}"/>
              </a:ext>
            </a:extLst>
          </p:cNvPr>
          <p:cNvCxnSpPr>
            <a:cxnSpLocks/>
          </p:cNvCxnSpPr>
          <p:nvPr/>
        </p:nvCxnSpPr>
        <p:spPr bwMode="gray">
          <a:xfrm>
            <a:off x="10498288" y="4021482"/>
            <a:ext cx="216000" cy="0"/>
          </a:xfrm>
          <a:prstGeom prst="straightConnector1">
            <a:avLst/>
          </a:prstGeom>
          <a:noFill/>
          <a:ln w="3175">
            <a:solidFill>
              <a:schemeClr val="tx2">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grpSp>
        <p:nvGrpSpPr>
          <p:cNvPr id="215" name="组合 214">
            <a:extLst>
              <a:ext uri="{FF2B5EF4-FFF2-40B4-BE49-F238E27FC236}">
                <a16:creationId xmlns:a16="http://schemas.microsoft.com/office/drawing/2014/main" xmlns="" id="{19B6B223-0E95-440F-9324-BE962FFBFE17}"/>
              </a:ext>
            </a:extLst>
          </p:cNvPr>
          <p:cNvGrpSpPr/>
          <p:nvPr/>
        </p:nvGrpSpPr>
        <p:grpSpPr bwMode="gray">
          <a:xfrm>
            <a:off x="1695300" y="3877646"/>
            <a:ext cx="2961869" cy="309660"/>
            <a:chOff x="1855418" y="3261331"/>
            <a:chExt cx="2534614" cy="234857"/>
          </a:xfrm>
        </p:grpSpPr>
        <p:grpSp>
          <p:nvGrpSpPr>
            <p:cNvPr id="216" name="组合 215">
              <a:extLst>
                <a:ext uri="{FF2B5EF4-FFF2-40B4-BE49-F238E27FC236}">
                  <a16:creationId xmlns:a16="http://schemas.microsoft.com/office/drawing/2014/main" xmlns="" id="{30F6C971-436C-4DAF-887A-4947FC58E9A8}"/>
                </a:ext>
              </a:extLst>
            </p:cNvPr>
            <p:cNvGrpSpPr/>
            <p:nvPr/>
          </p:nvGrpSpPr>
          <p:grpSpPr bwMode="gray">
            <a:xfrm>
              <a:off x="1855418" y="3261331"/>
              <a:ext cx="1032121" cy="233429"/>
              <a:chOff x="1845893" y="3261331"/>
              <a:chExt cx="1032121" cy="233429"/>
            </a:xfrm>
          </p:grpSpPr>
          <p:sp>
            <p:nvSpPr>
              <p:cNvPr id="220" name="矩形 219">
                <a:extLst>
                  <a:ext uri="{FF2B5EF4-FFF2-40B4-BE49-F238E27FC236}">
                    <a16:creationId xmlns:a16="http://schemas.microsoft.com/office/drawing/2014/main" xmlns="" id="{724971DC-8B28-4855-900D-7431663EC40C}"/>
                  </a:ext>
                </a:extLst>
              </p:cNvPr>
              <p:cNvSpPr/>
              <p:nvPr/>
            </p:nvSpPr>
            <p:spPr bwMode="gray">
              <a:xfrm>
                <a:off x="1966670" y="3293553"/>
                <a:ext cx="796935" cy="164452"/>
              </a:xfrm>
              <a:prstGeom prst="rect">
                <a:avLst/>
              </a:prstGeom>
              <a:solidFill>
                <a:schemeClr val="accent1">
                  <a:lumMod val="20000"/>
                  <a:lumOff val="80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1" name="矩形 220">
                <a:extLst>
                  <a:ext uri="{FF2B5EF4-FFF2-40B4-BE49-F238E27FC236}">
                    <a16:creationId xmlns:a16="http://schemas.microsoft.com/office/drawing/2014/main" xmlns="" id="{FE669207-446B-42F3-B012-DD82AFDACB95}"/>
                  </a:ext>
                </a:extLst>
              </p:cNvPr>
              <p:cNvSpPr/>
              <p:nvPr/>
            </p:nvSpPr>
            <p:spPr bwMode="gray">
              <a:xfrm>
                <a:off x="1845893" y="3261331"/>
                <a:ext cx="1032121" cy="233429"/>
              </a:xfrm>
              <a:prstGeom prst="rect">
                <a:avLst/>
              </a:prstGeom>
              <a:solidFill>
                <a:srgbClr val="BEE9EE"/>
              </a:solidFill>
            </p:spPr>
            <p:txBody>
              <a:bodyPr wrap="square">
                <a:noAutofit/>
              </a:bodyPr>
              <a:lstStyle/>
              <a:p>
                <a:pPr lvl="0"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grpSp>
        <p:grpSp>
          <p:nvGrpSpPr>
            <p:cNvPr id="217" name="组合 216">
              <a:extLst>
                <a:ext uri="{FF2B5EF4-FFF2-40B4-BE49-F238E27FC236}">
                  <a16:creationId xmlns:a16="http://schemas.microsoft.com/office/drawing/2014/main" xmlns="" id="{7F0A37F1-A3FE-4C9E-8B7E-909618C70DE1}"/>
                </a:ext>
              </a:extLst>
            </p:cNvPr>
            <p:cNvGrpSpPr/>
            <p:nvPr/>
          </p:nvGrpSpPr>
          <p:grpSpPr bwMode="gray">
            <a:xfrm>
              <a:off x="2756511" y="3262759"/>
              <a:ext cx="1633521" cy="233429"/>
              <a:chOff x="713232" y="2740623"/>
              <a:chExt cx="1633521" cy="233429"/>
            </a:xfrm>
          </p:grpSpPr>
          <p:sp>
            <p:nvSpPr>
              <p:cNvPr id="218" name="矩形 217">
                <a:extLst>
                  <a:ext uri="{FF2B5EF4-FFF2-40B4-BE49-F238E27FC236}">
                    <a16:creationId xmlns:a16="http://schemas.microsoft.com/office/drawing/2014/main" xmlns="" id="{144B55B9-D186-471E-B626-B1665B38A94A}"/>
                  </a:ext>
                </a:extLst>
              </p:cNvPr>
              <p:cNvSpPr/>
              <p:nvPr/>
            </p:nvSpPr>
            <p:spPr bwMode="gray">
              <a:xfrm>
                <a:off x="727486" y="2771118"/>
                <a:ext cx="1619267" cy="164750"/>
              </a:xfrm>
              <a:prstGeom prst="rect">
                <a:avLst/>
              </a:prstGeom>
              <a:solidFill>
                <a:schemeClr val="bg1">
                  <a:lumMod val="95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矩形 218">
                <a:extLst>
                  <a:ext uri="{FF2B5EF4-FFF2-40B4-BE49-F238E27FC236}">
                    <a16:creationId xmlns:a16="http://schemas.microsoft.com/office/drawing/2014/main" xmlns="" id="{364890D8-6E6F-4556-BD7E-D528F94FB26B}"/>
                  </a:ext>
                </a:extLst>
              </p:cNvPr>
              <p:cNvSpPr/>
              <p:nvPr/>
            </p:nvSpPr>
            <p:spPr bwMode="gray">
              <a:xfrm>
                <a:off x="713232" y="2740623"/>
                <a:ext cx="1619268" cy="233429"/>
              </a:xfrm>
              <a:prstGeom prst="rect">
                <a:avLst/>
              </a:prstGeom>
              <a:solidFill>
                <a:srgbClr val="62B230"/>
              </a:solidFill>
            </p:spPr>
            <p:txBody>
              <a:bodyPr wrap="square">
                <a:noAutofit/>
              </a:bodyPr>
              <a:lstStyle/>
              <a:p>
                <a:pPr lvl="0" algn="ctr" fontAlgn="ctr"/>
                <a:r>
                  <a:rPr lang="en-US"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SA=R5  DA=B8::D100</a:t>
                </a:r>
              </a:p>
            </p:txBody>
          </p:sp>
        </p:grpSp>
      </p:grpSp>
      <p:grpSp>
        <p:nvGrpSpPr>
          <p:cNvPr id="222" name="组合 221">
            <a:extLst>
              <a:ext uri="{FF2B5EF4-FFF2-40B4-BE49-F238E27FC236}">
                <a16:creationId xmlns:a16="http://schemas.microsoft.com/office/drawing/2014/main" xmlns="" id="{18A14194-98F2-4704-A198-3ABFF6334C0E}"/>
              </a:ext>
            </a:extLst>
          </p:cNvPr>
          <p:cNvGrpSpPr/>
          <p:nvPr/>
        </p:nvGrpSpPr>
        <p:grpSpPr bwMode="gray">
          <a:xfrm>
            <a:off x="522585" y="3856906"/>
            <a:ext cx="1003800" cy="307777"/>
            <a:chOff x="2291187" y="3404394"/>
            <a:chExt cx="654878" cy="233429"/>
          </a:xfrm>
        </p:grpSpPr>
        <p:sp>
          <p:nvSpPr>
            <p:cNvPr id="223" name="矩形 222">
              <a:extLst>
                <a:ext uri="{FF2B5EF4-FFF2-40B4-BE49-F238E27FC236}">
                  <a16:creationId xmlns:a16="http://schemas.microsoft.com/office/drawing/2014/main" xmlns="" id="{234B9954-D42E-4935-B176-07A0D02A1F0D}"/>
                </a:ext>
              </a:extLst>
            </p:cNvPr>
            <p:cNvSpPr/>
            <p:nvPr/>
          </p:nvSpPr>
          <p:spPr bwMode="gray">
            <a:xfrm>
              <a:off x="2305050" y="3445953"/>
              <a:ext cx="620480" cy="164452"/>
            </a:xfrm>
            <a:prstGeom prst="rect">
              <a:avLst/>
            </a:prstGeom>
            <a:solidFill>
              <a:schemeClr val="accent1">
                <a:lumMod val="20000"/>
                <a:lumOff val="80000"/>
              </a:schemeClr>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4" name="矩形 223">
              <a:extLst>
                <a:ext uri="{FF2B5EF4-FFF2-40B4-BE49-F238E27FC236}">
                  <a16:creationId xmlns:a16="http://schemas.microsoft.com/office/drawing/2014/main" xmlns="" id="{5BC9DEF0-EC69-4142-9C8F-DA16F94D05F2}"/>
                </a:ext>
              </a:extLst>
            </p:cNvPr>
            <p:cNvSpPr/>
            <p:nvPr/>
          </p:nvSpPr>
          <p:spPr bwMode="gray">
            <a:xfrm>
              <a:off x="2291187" y="3404394"/>
              <a:ext cx="654878" cy="233429"/>
            </a:xfrm>
            <a:prstGeom prst="rect">
              <a:avLst/>
            </a:prstGeom>
            <a:solidFill>
              <a:srgbClr val="BEE9EE"/>
            </a:solidFill>
          </p:spPr>
          <p:txBody>
            <a:bodyPr wrap="square">
              <a:noAutofit/>
            </a:bodyPr>
            <a:lstStyle/>
            <a:p>
              <a:pPr lvl="0"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grpSp>
      <p:cxnSp>
        <p:nvCxnSpPr>
          <p:cNvPr id="225" name="直接箭头连接符 224">
            <a:extLst>
              <a:ext uri="{FF2B5EF4-FFF2-40B4-BE49-F238E27FC236}">
                <a16:creationId xmlns:a16="http://schemas.microsoft.com/office/drawing/2014/main" xmlns="" id="{C53AE226-11FD-4A6D-8BAA-F5AEBAAB336B}"/>
              </a:ext>
            </a:extLst>
          </p:cNvPr>
          <p:cNvCxnSpPr>
            <a:cxnSpLocks/>
          </p:cNvCxnSpPr>
          <p:nvPr/>
        </p:nvCxnSpPr>
        <p:spPr bwMode="gray">
          <a:xfrm>
            <a:off x="1514580" y="4025647"/>
            <a:ext cx="180000" cy="0"/>
          </a:xfrm>
          <a:prstGeom prst="straightConnector1">
            <a:avLst/>
          </a:prstGeom>
          <a:noFill/>
          <a:ln w="3175">
            <a:solidFill>
              <a:schemeClr val="tx2">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226" name="图片 2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7018" y="2055897"/>
            <a:ext cx="540000" cy="442800"/>
          </a:xfrm>
          <a:prstGeom prst="rect">
            <a:avLst/>
          </a:prstGeom>
        </p:spPr>
      </p:pic>
      <p:pic>
        <p:nvPicPr>
          <p:cNvPr id="227" name="图片 2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56246" y="2055897"/>
            <a:ext cx="540000" cy="442800"/>
          </a:xfrm>
          <a:prstGeom prst="rect">
            <a:avLst/>
          </a:prstGeom>
        </p:spPr>
      </p:pic>
      <p:cxnSp>
        <p:nvCxnSpPr>
          <p:cNvPr id="228" name="直接连接符 227">
            <a:extLst>
              <a:ext uri="{FF2B5EF4-FFF2-40B4-BE49-F238E27FC236}">
                <a16:creationId xmlns:a16="http://schemas.microsoft.com/office/drawing/2014/main" xmlns="" id="{A656BA48-0EF2-4878-A54B-25E46F7B7C39}"/>
              </a:ext>
            </a:extLst>
          </p:cNvPr>
          <p:cNvCxnSpPr>
            <a:stCxn id="229" idx="3"/>
            <a:endCxn id="232" idx="1"/>
          </p:cNvCxnSpPr>
          <p:nvPr/>
        </p:nvCxnSpPr>
        <p:spPr bwMode="gray">
          <a:xfrm>
            <a:off x="2934594" y="1696854"/>
            <a:ext cx="6210844"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229" name="图片 2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225" y="1519583"/>
            <a:ext cx="432369" cy="354542"/>
          </a:xfrm>
          <a:prstGeom prst="rect">
            <a:avLst/>
          </a:prstGeom>
        </p:spPr>
      </p:pic>
      <p:pic>
        <p:nvPicPr>
          <p:cNvPr id="230" name="图片 2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9309" y="1519583"/>
            <a:ext cx="432369" cy="354542"/>
          </a:xfrm>
          <a:prstGeom prst="rect">
            <a:avLst/>
          </a:prstGeom>
        </p:spPr>
      </p:pic>
      <p:pic>
        <p:nvPicPr>
          <p:cNvPr id="231" name="图片 2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35654" y="1519583"/>
            <a:ext cx="432369" cy="354542"/>
          </a:xfrm>
          <a:prstGeom prst="rect">
            <a:avLst/>
          </a:prstGeom>
        </p:spPr>
      </p:pic>
      <p:pic>
        <p:nvPicPr>
          <p:cNvPr id="232" name="图片 2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45438" y="1519583"/>
            <a:ext cx="432369" cy="354542"/>
          </a:xfrm>
          <a:prstGeom prst="rect">
            <a:avLst/>
          </a:prstGeom>
        </p:spPr>
      </p:pic>
      <p:cxnSp>
        <p:nvCxnSpPr>
          <p:cNvPr id="233" name="直接连接符 232">
            <a:extLst>
              <a:ext uri="{FF2B5EF4-FFF2-40B4-BE49-F238E27FC236}">
                <a16:creationId xmlns:a16="http://schemas.microsoft.com/office/drawing/2014/main" xmlns="" id="{A656BA48-0EF2-4878-A54B-25E46F7B7C39}"/>
              </a:ext>
            </a:extLst>
          </p:cNvPr>
          <p:cNvCxnSpPr>
            <a:stCxn id="234" idx="3"/>
            <a:endCxn id="237" idx="1"/>
          </p:cNvCxnSpPr>
          <p:nvPr/>
        </p:nvCxnSpPr>
        <p:spPr bwMode="gray">
          <a:xfrm>
            <a:off x="2934594" y="2979189"/>
            <a:ext cx="6210844"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234" name="图片 2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225" y="2801918"/>
            <a:ext cx="432369" cy="354542"/>
          </a:xfrm>
          <a:prstGeom prst="rect">
            <a:avLst/>
          </a:prstGeom>
        </p:spPr>
      </p:pic>
      <p:pic>
        <p:nvPicPr>
          <p:cNvPr id="235" name="图片 2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9309" y="2801918"/>
            <a:ext cx="432369" cy="354542"/>
          </a:xfrm>
          <a:prstGeom prst="rect">
            <a:avLst/>
          </a:prstGeom>
        </p:spPr>
      </p:pic>
      <p:pic>
        <p:nvPicPr>
          <p:cNvPr id="236" name="图片 2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35654" y="2801918"/>
            <a:ext cx="432369" cy="354542"/>
          </a:xfrm>
          <a:prstGeom prst="rect">
            <a:avLst/>
          </a:prstGeom>
        </p:spPr>
      </p:pic>
      <p:pic>
        <p:nvPicPr>
          <p:cNvPr id="237" name="图片 2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45438" y="2801918"/>
            <a:ext cx="432369" cy="354542"/>
          </a:xfrm>
          <a:prstGeom prst="rect">
            <a:avLst/>
          </a:prstGeom>
        </p:spPr>
      </p:pic>
      <p:grpSp>
        <p:nvGrpSpPr>
          <p:cNvPr id="182" name="组合 181">
            <a:extLst>
              <a:ext uri="{FF2B5EF4-FFF2-40B4-BE49-F238E27FC236}">
                <a16:creationId xmlns:a16="http://schemas.microsoft.com/office/drawing/2014/main" xmlns="" id="{C4290246-001E-491A-A4FC-5E170596ADC6}"/>
              </a:ext>
            </a:extLst>
          </p:cNvPr>
          <p:cNvGrpSpPr/>
          <p:nvPr/>
        </p:nvGrpSpPr>
        <p:grpSpPr bwMode="gray">
          <a:xfrm>
            <a:off x="2634445" y="2643946"/>
            <a:ext cx="6830139" cy="183715"/>
            <a:chOff x="2963293" y="3270205"/>
            <a:chExt cx="6204529" cy="139336"/>
          </a:xfrm>
        </p:grpSpPr>
        <p:cxnSp>
          <p:nvCxnSpPr>
            <p:cNvPr id="183" name="直接连接符 182">
              <a:extLst>
                <a:ext uri="{FF2B5EF4-FFF2-40B4-BE49-F238E27FC236}">
                  <a16:creationId xmlns:a16="http://schemas.microsoft.com/office/drawing/2014/main" xmlns="" id="{6D79862C-9AA0-4BCF-A19E-A8AD983D6387}"/>
                </a:ext>
              </a:extLst>
            </p:cNvPr>
            <p:cNvCxnSpPr/>
            <p:nvPr/>
          </p:nvCxnSpPr>
          <p:spPr bwMode="gray">
            <a:xfrm>
              <a:off x="3030527" y="3335322"/>
              <a:ext cx="6137295" cy="0"/>
            </a:xfrm>
            <a:prstGeom prst="line">
              <a:avLst/>
            </a:prstGeom>
            <a:noFill/>
            <a:ln w="38100">
              <a:solidFill>
                <a:srgbClr val="C8102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84" name="椭圆 183">
              <a:extLst>
                <a:ext uri="{FF2B5EF4-FFF2-40B4-BE49-F238E27FC236}">
                  <a16:creationId xmlns:a16="http://schemas.microsoft.com/office/drawing/2014/main" xmlns="" id="{28F16C73-9BAE-4E24-A511-4BDBAB05D348}"/>
                </a:ext>
              </a:extLst>
            </p:cNvPr>
            <p:cNvSpPr/>
            <p:nvPr/>
          </p:nvSpPr>
          <p:spPr bwMode="gray">
            <a:xfrm>
              <a:off x="2963293" y="3270205"/>
              <a:ext cx="139336" cy="139336"/>
            </a:xfrm>
            <a:prstGeom prst="ellipse">
              <a:avLst/>
            </a:prstGeom>
            <a:solidFill>
              <a:srgbClr val="C8102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37142621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7C9DD1-A864-4157-B7BA-F4345669C7CA}"/>
              </a:ext>
            </a:extLst>
          </p:cNvPr>
          <p:cNvSpPr>
            <a:spLocks noGrp="1"/>
          </p:cNvSpPr>
          <p:nvPr>
            <p:ph type="title"/>
          </p:nvPr>
        </p:nvSpPr>
        <p:spPr bwMode="gray"/>
        <p:txBody>
          <a:bodyPr/>
          <a:lstStyle/>
          <a:p>
            <a:r>
              <a:rPr lang="en-US" smtClean="0"/>
              <a:t>Flexible Path Control</a:t>
            </a:r>
            <a:endParaRPr lang="en-US" dirty="0"/>
          </a:p>
        </p:txBody>
      </p:sp>
      <p:cxnSp>
        <p:nvCxnSpPr>
          <p:cNvPr id="17" name="直接连接符 16">
            <a:extLst>
              <a:ext uri="{FF2B5EF4-FFF2-40B4-BE49-F238E27FC236}">
                <a16:creationId xmlns:a16="http://schemas.microsoft.com/office/drawing/2014/main" xmlns="" id="{A656BA48-0EF2-4878-A54B-25E46F7B7C39}"/>
              </a:ext>
            </a:extLst>
          </p:cNvPr>
          <p:cNvCxnSpPr>
            <a:stCxn id="107" idx="3"/>
            <a:endCxn id="110" idx="1"/>
          </p:cNvCxnSpPr>
          <p:nvPr/>
        </p:nvCxnSpPr>
        <p:spPr bwMode="gray">
          <a:xfrm>
            <a:off x="2934594" y="2440467"/>
            <a:ext cx="6477544"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a:extLst>
              <a:ext uri="{FF2B5EF4-FFF2-40B4-BE49-F238E27FC236}">
                <a16:creationId xmlns:a16="http://schemas.microsoft.com/office/drawing/2014/main" xmlns="" id="{E49C63C2-306A-495B-A0B5-8FD272148381}"/>
              </a:ext>
            </a:extLst>
          </p:cNvPr>
          <p:cNvCxnSpPr/>
          <p:nvPr/>
        </p:nvCxnSpPr>
        <p:spPr bwMode="gray">
          <a:xfrm>
            <a:off x="5025347" y="2633543"/>
            <a:ext cx="0" cy="86330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a:extLst>
              <a:ext uri="{FF2B5EF4-FFF2-40B4-BE49-F238E27FC236}">
                <a16:creationId xmlns:a16="http://schemas.microsoft.com/office/drawing/2014/main" xmlns="" id="{EE1FDCF0-201E-4C33-A489-8FDE980BE186}"/>
              </a:ext>
            </a:extLst>
          </p:cNvPr>
          <p:cNvCxnSpPr/>
          <p:nvPr/>
        </p:nvCxnSpPr>
        <p:spPr bwMode="gray">
          <a:xfrm>
            <a:off x="7323256" y="2633543"/>
            <a:ext cx="0" cy="86330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a:extLst>
              <a:ext uri="{FF2B5EF4-FFF2-40B4-BE49-F238E27FC236}">
                <a16:creationId xmlns:a16="http://schemas.microsoft.com/office/drawing/2014/main" xmlns="" id="{5F087F94-F1A4-4F06-BF9C-66367EE2065A}"/>
              </a:ext>
            </a:extLst>
          </p:cNvPr>
          <p:cNvCxnSpPr/>
          <p:nvPr/>
        </p:nvCxnSpPr>
        <p:spPr bwMode="gray">
          <a:xfrm>
            <a:off x="9615008" y="2633543"/>
            <a:ext cx="0" cy="86330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a:extLst>
              <a:ext uri="{FF2B5EF4-FFF2-40B4-BE49-F238E27FC236}">
                <a16:creationId xmlns:a16="http://schemas.microsoft.com/office/drawing/2014/main" xmlns="" id="{DBDDC6D7-222E-4F56-8421-49A9F0C1B39C}"/>
              </a:ext>
            </a:extLst>
          </p:cNvPr>
          <p:cNvCxnSpPr/>
          <p:nvPr/>
        </p:nvCxnSpPr>
        <p:spPr bwMode="gray">
          <a:xfrm flipV="1">
            <a:off x="9862873" y="3110111"/>
            <a:ext cx="913386" cy="549407"/>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xmlns="" id="{3D39E611-CBC8-4848-9B28-98FE3E8FC4C5}"/>
              </a:ext>
            </a:extLst>
          </p:cNvPr>
          <p:cNvCxnSpPr/>
          <p:nvPr/>
        </p:nvCxnSpPr>
        <p:spPr bwMode="gray">
          <a:xfrm>
            <a:off x="1522796" y="3058420"/>
            <a:ext cx="1004440" cy="583006"/>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1" name="文本框 30">
            <a:extLst>
              <a:ext uri="{FF2B5EF4-FFF2-40B4-BE49-F238E27FC236}">
                <a16:creationId xmlns:a16="http://schemas.microsoft.com/office/drawing/2014/main" xmlns="" id="{28B47225-D5DE-4E69-B30C-D647EAB63219}"/>
              </a:ext>
            </a:extLst>
          </p:cNvPr>
          <p:cNvSpPr txBox="1"/>
          <p:nvPr/>
        </p:nvSpPr>
        <p:spPr bwMode="gray">
          <a:xfrm>
            <a:off x="2807141" y="2558075"/>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p:txBody>
      </p:sp>
      <p:sp>
        <p:nvSpPr>
          <p:cNvPr id="32" name="文本框 31">
            <a:extLst>
              <a:ext uri="{FF2B5EF4-FFF2-40B4-BE49-F238E27FC236}">
                <a16:creationId xmlns:a16="http://schemas.microsoft.com/office/drawing/2014/main" xmlns="" id="{706BF4A3-EA65-42EB-853D-1441CA091B7A}"/>
              </a:ext>
            </a:extLst>
          </p:cNvPr>
          <p:cNvSpPr txBox="1"/>
          <p:nvPr/>
        </p:nvSpPr>
        <p:spPr bwMode="gray">
          <a:xfrm>
            <a:off x="5136489" y="2557242"/>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R2</a:t>
            </a:r>
          </a:p>
        </p:txBody>
      </p:sp>
      <p:sp>
        <p:nvSpPr>
          <p:cNvPr id="33" name="文本框 32">
            <a:extLst>
              <a:ext uri="{FF2B5EF4-FFF2-40B4-BE49-F238E27FC236}">
                <a16:creationId xmlns:a16="http://schemas.microsoft.com/office/drawing/2014/main" xmlns="" id="{7C99E18D-B006-4C3D-AEEE-D4E4093B79AA}"/>
              </a:ext>
            </a:extLst>
          </p:cNvPr>
          <p:cNvSpPr txBox="1"/>
          <p:nvPr/>
        </p:nvSpPr>
        <p:spPr bwMode="gray">
          <a:xfrm>
            <a:off x="7409190" y="2519739"/>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R3</a:t>
            </a:r>
          </a:p>
        </p:txBody>
      </p:sp>
      <p:sp>
        <p:nvSpPr>
          <p:cNvPr id="34" name="文本框 33">
            <a:extLst>
              <a:ext uri="{FF2B5EF4-FFF2-40B4-BE49-F238E27FC236}">
                <a16:creationId xmlns:a16="http://schemas.microsoft.com/office/drawing/2014/main" xmlns="" id="{4F767513-11A4-4415-B5E5-80A3E81689A3}"/>
              </a:ext>
            </a:extLst>
          </p:cNvPr>
          <p:cNvSpPr txBox="1"/>
          <p:nvPr/>
        </p:nvSpPr>
        <p:spPr bwMode="gray">
          <a:xfrm>
            <a:off x="9737419" y="2520926"/>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R4</a:t>
            </a:r>
          </a:p>
        </p:txBody>
      </p:sp>
      <p:sp>
        <p:nvSpPr>
          <p:cNvPr id="35" name="文本框 34">
            <a:extLst>
              <a:ext uri="{FF2B5EF4-FFF2-40B4-BE49-F238E27FC236}">
                <a16:creationId xmlns:a16="http://schemas.microsoft.com/office/drawing/2014/main" xmlns="" id="{DD1BD4AC-6206-41E6-A52F-8184C65FCDBF}"/>
              </a:ext>
            </a:extLst>
          </p:cNvPr>
          <p:cNvSpPr txBox="1"/>
          <p:nvPr/>
        </p:nvSpPr>
        <p:spPr bwMode="gray">
          <a:xfrm>
            <a:off x="2922381" y="3682995"/>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R5</a:t>
            </a:r>
          </a:p>
        </p:txBody>
      </p:sp>
      <p:sp>
        <p:nvSpPr>
          <p:cNvPr id="36" name="文本框 35">
            <a:extLst>
              <a:ext uri="{FF2B5EF4-FFF2-40B4-BE49-F238E27FC236}">
                <a16:creationId xmlns:a16="http://schemas.microsoft.com/office/drawing/2014/main" xmlns="" id="{2A20FD14-327D-4B3A-A5C9-423553C0EA7B}"/>
              </a:ext>
            </a:extLst>
          </p:cNvPr>
          <p:cNvSpPr txBox="1"/>
          <p:nvPr/>
        </p:nvSpPr>
        <p:spPr bwMode="gray">
          <a:xfrm>
            <a:off x="4973828" y="3242657"/>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R6</a:t>
            </a:r>
          </a:p>
        </p:txBody>
      </p:sp>
      <p:sp>
        <p:nvSpPr>
          <p:cNvPr id="37" name="文本框 36">
            <a:extLst>
              <a:ext uri="{FF2B5EF4-FFF2-40B4-BE49-F238E27FC236}">
                <a16:creationId xmlns:a16="http://schemas.microsoft.com/office/drawing/2014/main" xmlns="" id="{ECDBADDF-5A65-4576-B294-9C905FD48C1C}"/>
              </a:ext>
            </a:extLst>
          </p:cNvPr>
          <p:cNvSpPr txBox="1"/>
          <p:nvPr/>
        </p:nvSpPr>
        <p:spPr bwMode="gray">
          <a:xfrm>
            <a:off x="7468680" y="3676011"/>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R7</a:t>
            </a:r>
          </a:p>
        </p:txBody>
      </p:sp>
      <p:sp>
        <p:nvSpPr>
          <p:cNvPr id="38" name="文本框 37">
            <a:extLst>
              <a:ext uri="{FF2B5EF4-FFF2-40B4-BE49-F238E27FC236}">
                <a16:creationId xmlns:a16="http://schemas.microsoft.com/office/drawing/2014/main" xmlns="" id="{5EFD096B-ABB5-4C12-87C8-A19EFBDA8BC9}"/>
              </a:ext>
            </a:extLst>
          </p:cNvPr>
          <p:cNvSpPr txBox="1"/>
          <p:nvPr/>
        </p:nvSpPr>
        <p:spPr bwMode="gray">
          <a:xfrm>
            <a:off x="9782960" y="3635242"/>
            <a:ext cx="394660" cy="307777"/>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R8</a:t>
            </a:r>
          </a:p>
        </p:txBody>
      </p:sp>
      <p:sp>
        <p:nvSpPr>
          <p:cNvPr id="6" name="任意多边形 4">
            <a:extLst>
              <a:ext uri="{FF2B5EF4-FFF2-40B4-BE49-F238E27FC236}">
                <a16:creationId xmlns:a16="http://schemas.microsoft.com/office/drawing/2014/main" xmlns="" id="{F3157410-187C-46BC-B5CD-54BF65E3473B}"/>
              </a:ext>
            </a:extLst>
          </p:cNvPr>
          <p:cNvSpPr/>
          <p:nvPr/>
        </p:nvSpPr>
        <p:spPr bwMode="gray">
          <a:xfrm>
            <a:off x="2835326" y="2513894"/>
            <a:ext cx="6570048" cy="1075460"/>
          </a:xfrm>
          <a:custGeom>
            <a:avLst/>
            <a:gdLst>
              <a:gd name="connsiteX0" fmla="*/ 0 w 5838825"/>
              <a:gd name="connsiteY0" fmla="*/ 875011 h 911028"/>
              <a:gd name="connsiteX1" fmla="*/ 1181100 w 5838825"/>
              <a:gd name="connsiteY1" fmla="*/ 865486 h 911028"/>
              <a:gd name="connsiteX2" fmla="*/ 1590675 w 5838825"/>
              <a:gd name="connsiteY2" fmla="*/ 827386 h 911028"/>
              <a:gd name="connsiteX3" fmla="*/ 2047875 w 5838825"/>
              <a:gd name="connsiteY3" fmla="*/ 141586 h 911028"/>
              <a:gd name="connsiteX4" fmla="*/ 3600450 w 5838825"/>
              <a:gd name="connsiteY4" fmla="*/ 55861 h 911028"/>
              <a:gd name="connsiteX5" fmla="*/ 4257675 w 5838825"/>
              <a:gd name="connsiteY5" fmla="*/ 808336 h 911028"/>
              <a:gd name="connsiteX6" fmla="*/ 5838825 w 5838825"/>
              <a:gd name="connsiteY6" fmla="*/ 884536 h 911028"/>
              <a:gd name="connsiteX0" fmla="*/ 0 w 5838825"/>
              <a:gd name="connsiteY0" fmla="*/ 869318 h 905335"/>
              <a:gd name="connsiteX1" fmla="*/ 1181100 w 5838825"/>
              <a:gd name="connsiteY1" fmla="*/ 859793 h 905335"/>
              <a:gd name="connsiteX2" fmla="*/ 1676400 w 5838825"/>
              <a:gd name="connsiteY2" fmla="*/ 669293 h 905335"/>
              <a:gd name="connsiteX3" fmla="*/ 2047875 w 5838825"/>
              <a:gd name="connsiteY3" fmla="*/ 135893 h 905335"/>
              <a:gd name="connsiteX4" fmla="*/ 3600450 w 5838825"/>
              <a:gd name="connsiteY4" fmla="*/ 50168 h 905335"/>
              <a:gd name="connsiteX5" fmla="*/ 4257675 w 5838825"/>
              <a:gd name="connsiteY5" fmla="*/ 802643 h 905335"/>
              <a:gd name="connsiteX6" fmla="*/ 5838825 w 5838825"/>
              <a:gd name="connsiteY6" fmla="*/ 878843 h 905335"/>
              <a:gd name="connsiteX0" fmla="*/ 0 w 5838825"/>
              <a:gd name="connsiteY0" fmla="*/ 869318 h 905335"/>
              <a:gd name="connsiteX1" fmla="*/ 1181100 w 5838825"/>
              <a:gd name="connsiteY1" fmla="*/ 859793 h 905335"/>
              <a:gd name="connsiteX2" fmla="*/ 1676400 w 5838825"/>
              <a:gd name="connsiteY2" fmla="*/ 669293 h 905335"/>
              <a:gd name="connsiteX3" fmla="*/ 2047875 w 5838825"/>
              <a:gd name="connsiteY3" fmla="*/ 135893 h 905335"/>
              <a:gd name="connsiteX4" fmla="*/ 3600450 w 5838825"/>
              <a:gd name="connsiteY4" fmla="*/ 50168 h 905335"/>
              <a:gd name="connsiteX5" fmla="*/ 4257675 w 5838825"/>
              <a:gd name="connsiteY5" fmla="*/ 802643 h 905335"/>
              <a:gd name="connsiteX6" fmla="*/ 5838825 w 5838825"/>
              <a:gd name="connsiteY6" fmla="*/ 878843 h 905335"/>
              <a:gd name="connsiteX0" fmla="*/ 0 w 5838825"/>
              <a:gd name="connsiteY0" fmla="*/ 891073 h 927090"/>
              <a:gd name="connsiteX1" fmla="*/ 1181100 w 5838825"/>
              <a:gd name="connsiteY1" fmla="*/ 881548 h 927090"/>
              <a:gd name="connsiteX2" fmla="*/ 1676400 w 5838825"/>
              <a:gd name="connsiteY2" fmla="*/ 691048 h 927090"/>
              <a:gd name="connsiteX3" fmla="*/ 2057400 w 5838825"/>
              <a:gd name="connsiteY3" fmla="*/ 100498 h 927090"/>
              <a:gd name="connsiteX4" fmla="*/ 3600450 w 5838825"/>
              <a:gd name="connsiteY4" fmla="*/ 71923 h 927090"/>
              <a:gd name="connsiteX5" fmla="*/ 4257675 w 5838825"/>
              <a:gd name="connsiteY5" fmla="*/ 824398 h 927090"/>
              <a:gd name="connsiteX6" fmla="*/ 5838825 w 5838825"/>
              <a:gd name="connsiteY6" fmla="*/ 900598 h 927090"/>
              <a:gd name="connsiteX0" fmla="*/ 0 w 5838825"/>
              <a:gd name="connsiteY0" fmla="*/ 895064 h 931081"/>
              <a:gd name="connsiteX1" fmla="*/ 1181100 w 5838825"/>
              <a:gd name="connsiteY1" fmla="*/ 885539 h 931081"/>
              <a:gd name="connsiteX2" fmla="*/ 1714500 w 5838825"/>
              <a:gd name="connsiteY2" fmla="*/ 771239 h 931081"/>
              <a:gd name="connsiteX3" fmla="*/ 2057400 w 5838825"/>
              <a:gd name="connsiteY3" fmla="*/ 104489 h 931081"/>
              <a:gd name="connsiteX4" fmla="*/ 3600450 w 5838825"/>
              <a:gd name="connsiteY4" fmla="*/ 75914 h 931081"/>
              <a:gd name="connsiteX5" fmla="*/ 4257675 w 5838825"/>
              <a:gd name="connsiteY5" fmla="*/ 828389 h 931081"/>
              <a:gd name="connsiteX6" fmla="*/ 5838825 w 5838825"/>
              <a:gd name="connsiteY6" fmla="*/ 904589 h 931081"/>
              <a:gd name="connsiteX0" fmla="*/ 0 w 5838825"/>
              <a:gd name="connsiteY0" fmla="*/ 895064 h 931081"/>
              <a:gd name="connsiteX1" fmla="*/ 1228725 w 5838825"/>
              <a:gd name="connsiteY1" fmla="*/ 895064 h 931081"/>
              <a:gd name="connsiteX2" fmla="*/ 1714500 w 5838825"/>
              <a:gd name="connsiteY2" fmla="*/ 771239 h 931081"/>
              <a:gd name="connsiteX3" fmla="*/ 2057400 w 5838825"/>
              <a:gd name="connsiteY3" fmla="*/ 104489 h 931081"/>
              <a:gd name="connsiteX4" fmla="*/ 3600450 w 5838825"/>
              <a:gd name="connsiteY4" fmla="*/ 75914 h 931081"/>
              <a:gd name="connsiteX5" fmla="*/ 4257675 w 5838825"/>
              <a:gd name="connsiteY5" fmla="*/ 828389 h 931081"/>
              <a:gd name="connsiteX6" fmla="*/ 5838825 w 5838825"/>
              <a:gd name="connsiteY6" fmla="*/ 904589 h 931081"/>
              <a:gd name="connsiteX0" fmla="*/ 0 w 5838825"/>
              <a:gd name="connsiteY0" fmla="*/ 896090 h 932107"/>
              <a:gd name="connsiteX1" fmla="*/ 1228725 w 5838825"/>
              <a:gd name="connsiteY1" fmla="*/ 896090 h 932107"/>
              <a:gd name="connsiteX2" fmla="*/ 1771650 w 5838825"/>
              <a:gd name="connsiteY2" fmla="*/ 791315 h 932107"/>
              <a:gd name="connsiteX3" fmla="*/ 2057400 w 5838825"/>
              <a:gd name="connsiteY3" fmla="*/ 105515 h 932107"/>
              <a:gd name="connsiteX4" fmla="*/ 3600450 w 5838825"/>
              <a:gd name="connsiteY4" fmla="*/ 76940 h 932107"/>
              <a:gd name="connsiteX5" fmla="*/ 4257675 w 5838825"/>
              <a:gd name="connsiteY5" fmla="*/ 829415 h 932107"/>
              <a:gd name="connsiteX6" fmla="*/ 5838825 w 5838825"/>
              <a:gd name="connsiteY6" fmla="*/ 905615 h 932107"/>
              <a:gd name="connsiteX0" fmla="*/ 0 w 5838825"/>
              <a:gd name="connsiteY0" fmla="*/ 896090 h 932107"/>
              <a:gd name="connsiteX1" fmla="*/ 1228725 w 5838825"/>
              <a:gd name="connsiteY1" fmla="*/ 896090 h 932107"/>
              <a:gd name="connsiteX2" fmla="*/ 1771650 w 5838825"/>
              <a:gd name="connsiteY2" fmla="*/ 791315 h 932107"/>
              <a:gd name="connsiteX3" fmla="*/ 2057400 w 5838825"/>
              <a:gd name="connsiteY3" fmla="*/ 105515 h 932107"/>
              <a:gd name="connsiteX4" fmla="*/ 3733800 w 5838825"/>
              <a:gd name="connsiteY4" fmla="*/ 76940 h 932107"/>
              <a:gd name="connsiteX5" fmla="*/ 4257675 w 5838825"/>
              <a:gd name="connsiteY5" fmla="*/ 829415 h 932107"/>
              <a:gd name="connsiteX6" fmla="*/ 5838825 w 5838825"/>
              <a:gd name="connsiteY6" fmla="*/ 905615 h 932107"/>
              <a:gd name="connsiteX0" fmla="*/ 0 w 5838825"/>
              <a:gd name="connsiteY0" fmla="*/ 897406 h 941785"/>
              <a:gd name="connsiteX1" fmla="*/ 1228725 w 5838825"/>
              <a:gd name="connsiteY1" fmla="*/ 897406 h 941785"/>
              <a:gd name="connsiteX2" fmla="*/ 1771650 w 5838825"/>
              <a:gd name="connsiteY2" fmla="*/ 792631 h 941785"/>
              <a:gd name="connsiteX3" fmla="*/ 2057400 w 5838825"/>
              <a:gd name="connsiteY3" fmla="*/ 106831 h 941785"/>
              <a:gd name="connsiteX4" fmla="*/ 3733800 w 5838825"/>
              <a:gd name="connsiteY4" fmla="*/ 78256 h 941785"/>
              <a:gd name="connsiteX5" fmla="*/ 4191000 w 5838825"/>
              <a:gd name="connsiteY5" fmla="*/ 849781 h 941785"/>
              <a:gd name="connsiteX6" fmla="*/ 5838825 w 5838825"/>
              <a:gd name="connsiteY6" fmla="*/ 906931 h 941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8825" h="941785">
                <a:moveTo>
                  <a:pt x="0" y="897406"/>
                </a:moveTo>
                <a:cubicBezTo>
                  <a:pt x="409575" y="897406"/>
                  <a:pt x="933450" y="914869"/>
                  <a:pt x="1228725" y="897406"/>
                </a:cubicBezTo>
                <a:cubicBezTo>
                  <a:pt x="1524000" y="879944"/>
                  <a:pt x="1633538" y="924393"/>
                  <a:pt x="1771650" y="792631"/>
                </a:cubicBezTo>
                <a:cubicBezTo>
                  <a:pt x="1909762" y="660869"/>
                  <a:pt x="1730375" y="225893"/>
                  <a:pt x="2057400" y="106831"/>
                </a:cubicBezTo>
                <a:cubicBezTo>
                  <a:pt x="2384425" y="-12231"/>
                  <a:pt x="3378200" y="-45569"/>
                  <a:pt x="3733800" y="78256"/>
                </a:cubicBezTo>
                <a:cubicBezTo>
                  <a:pt x="4089400" y="202081"/>
                  <a:pt x="3840163" y="711669"/>
                  <a:pt x="4191000" y="849781"/>
                </a:cubicBezTo>
                <a:cubicBezTo>
                  <a:pt x="4541837" y="987893"/>
                  <a:pt x="5234781" y="937887"/>
                  <a:pt x="5838825" y="906931"/>
                </a:cubicBezTo>
              </a:path>
            </a:pathLst>
          </a:custGeom>
          <a:noFill/>
          <a:ln w="38100">
            <a:solidFill>
              <a:srgbClr val="C8102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文本框 6">
            <a:extLst>
              <a:ext uri="{FF2B5EF4-FFF2-40B4-BE49-F238E27FC236}">
                <a16:creationId xmlns:a16="http://schemas.microsoft.com/office/drawing/2014/main" xmlns="" id="{741BCF7A-70FF-4761-94D1-DA2680250037}"/>
              </a:ext>
            </a:extLst>
          </p:cNvPr>
          <p:cNvSpPr txBox="1"/>
          <p:nvPr/>
        </p:nvSpPr>
        <p:spPr bwMode="gray">
          <a:xfrm>
            <a:off x="4829705" y="3866834"/>
            <a:ext cx="2602669" cy="538944"/>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Network congestion, packet loss, and large latency</a:t>
            </a:r>
          </a:p>
        </p:txBody>
      </p:sp>
      <p:sp>
        <p:nvSpPr>
          <p:cNvPr id="8" name="文本框 7">
            <a:extLst>
              <a:ext uri="{FF2B5EF4-FFF2-40B4-BE49-F238E27FC236}">
                <a16:creationId xmlns:a16="http://schemas.microsoft.com/office/drawing/2014/main" xmlns="" id="{6683CBCD-1EFF-4A66-9D44-1CFAEB589D1C}"/>
              </a:ext>
            </a:extLst>
          </p:cNvPr>
          <p:cNvSpPr txBox="1"/>
          <p:nvPr/>
        </p:nvSpPr>
        <p:spPr bwMode="gray">
          <a:xfrm>
            <a:off x="7596589" y="1926353"/>
            <a:ext cx="1782391"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Network congestion or fault</a:t>
            </a:r>
          </a:p>
        </p:txBody>
      </p:sp>
      <p:sp>
        <p:nvSpPr>
          <p:cNvPr id="90" name="矩形 89">
            <a:extLst>
              <a:ext uri="{FF2B5EF4-FFF2-40B4-BE49-F238E27FC236}">
                <a16:creationId xmlns:a16="http://schemas.microsoft.com/office/drawing/2014/main" xmlns="" id="{AC0D81C6-90FA-4A03-B7CF-E41665BDEC0B}"/>
              </a:ext>
            </a:extLst>
          </p:cNvPr>
          <p:cNvSpPr/>
          <p:nvPr/>
        </p:nvSpPr>
        <p:spPr bwMode="gray">
          <a:xfrm>
            <a:off x="5582719" y="1149844"/>
            <a:ext cx="1208606" cy="326091"/>
          </a:xfrm>
          <a:prstGeom prst="rect">
            <a:avLst/>
          </a:prstGeom>
          <a:solidFill>
            <a:schemeClr val="accent1">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Controller</a:t>
            </a:r>
          </a:p>
        </p:txBody>
      </p:sp>
      <p:sp>
        <p:nvSpPr>
          <p:cNvPr id="91" name="文本框 90">
            <a:extLst>
              <a:ext uri="{FF2B5EF4-FFF2-40B4-BE49-F238E27FC236}">
                <a16:creationId xmlns:a16="http://schemas.microsoft.com/office/drawing/2014/main" xmlns="" id="{2AF69A5B-2852-4362-8F6F-681A8E637F55}"/>
              </a:ext>
            </a:extLst>
          </p:cNvPr>
          <p:cNvSpPr txBox="1"/>
          <p:nvPr/>
        </p:nvSpPr>
        <p:spPr bwMode="gray">
          <a:xfrm>
            <a:off x="4930097" y="1668198"/>
            <a:ext cx="1307174" cy="307777"/>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Information collection</a:t>
            </a:r>
          </a:p>
        </p:txBody>
      </p:sp>
      <p:sp>
        <p:nvSpPr>
          <p:cNvPr id="92" name="文本框 91">
            <a:extLst>
              <a:ext uri="{FF2B5EF4-FFF2-40B4-BE49-F238E27FC236}">
                <a16:creationId xmlns:a16="http://schemas.microsoft.com/office/drawing/2014/main" xmlns="" id="{DE866816-B987-4367-9D90-84A3B4BB7479}"/>
              </a:ext>
            </a:extLst>
          </p:cNvPr>
          <p:cNvSpPr txBox="1"/>
          <p:nvPr/>
        </p:nvSpPr>
        <p:spPr bwMode="gray">
          <a:xfrm>
            <a:off x="6118839" y="1668198"/>
            <a:ext cx="1301136" cy="307777"/>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Path orchestration</a:t>
            </a:r>
          </a:p>
        </p:txBody>
      </p:sp>
      <p:pic>
        <p:nvPicPr>
          <p:cNvPr id="93" name="图片 191">
            <a:extLst>
              <a:ext uri="{FF2B5EF4-FFF2-40B4-BE49-F238E27FC236}">
                <a16:creationId xmlns:a16="http://schemas.microsoft.com/office/drawing/2014/main" xmlns="" id="{9C156C92-9922-4169-8944-5E541BD106D5}"/>
              </a:ext>
            </a:extLst>
          </p:cNvPr>
          <p:cNvPicPr>
            <a:picLocks noChangeAspect="1" noChangeArrowheads="1"/>
          </p:cNvPicPr>
          <p:nvPr/>
        </p:nvPicPr>
        <p:blipFill>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gray">
          <a:xfrm flipV="1">
            <a:off x="5581374" y="1561617"/>
            <a:ext cx="1201206" cy="801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文本框 93">
            <a:extLst>
              <a:ext uri="{FF2B5EF4-FFF2-40B4-BE49-F238E27FC236}">
                <a16:creationId xmlns:a16="http://schemas.microsoft.com/office/drawing/2014/main" xmlns="" id="{DD84C17B-B0C6-4642-80CF-FC29AE1CB41E}"/>
              </a:ext>
            </a:extLst>
          </p:cNvPr>
          <p:cNvSpPr txBox="1"/>
          <p:nvPr/>
        </p:nvSpPr>
        <p:spPr bwMode="gray">
          <a:xfrm>
            <a:off x="1497956" y="3990772"/>
            <a:ext cx="2331840" cy="307777"/>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Programmable service path (R2-&gt;R7-&gt;R8)</a:t>
            </a:r>
          </a:p>
        </p:txBody>
      </p:sp>
      <p:grpSp>
        <p:nvGrpSpPr>
          <p:cNvPr id="95" name="组合 94">
            <a:extLst>
              <a:ext uri="{FF2B5EF4-FFF2-40B4-BE49-F238E27FC236}">
                <a16:creationId xmlns:a16="http://schemas.microsoft.com/office/drawing/2014/main" xmlns="" id="{5035E132-214C-4A41-8D3C-DDBFA42702E7}"/>
              </a:ext>
            </a:extLst>
          </p:cNvPr>
          <p:cNvGrpSpPr/>
          <p:nvPr/>
        </p:nvGrpSpPr>
        <p:grpSpPr bwMode="gray">
          <a:xfrm>
            <a:off x="3486004" y="4627937"/>
            <a:ext cx="1162196" cy="1508695"/>
            <a:chOff x="11169740" y="4144617"/>
            <a:chExt cx="848414" cy="1220094"/>
          </a:xfrm>
          <a:solidFill>
            <a:schemeClr val="tx2"/>
          </a:solidFill>
        </p:grpSpPr>
        <p:sp>
          <p:nvSpPr>
            <p:cNvPr id="96" name="矩形 95">
              <a:extLst>
                <a:ext uri="{FF2B5EF4-FFF2-40B4-BE49-F238E27FC236}">
                  <a16:creationId xmlns:a16="http://schemas.microsoft.com/office/drawing/2014/main" xmlns="" id="{AA5A121B-CA4F-4041-97EE-91F0D282C4C3}"/>
                </a:ext>
              </a:extLst>
            </p:cNvPr>
            <p:cNvSpPr/>
            <p:nvPr/>
          </p:nvSpPr>
          <p:spPr bwMode="gray">
            <a:xfrm>
              <a:off x="11169741" y="4490071"/>
              <a:ext cx="848413" cy="218660"/>
            </a:xfrm>
            <a:prstGeom prst="rect">
              <a:avLst/>
            </a:prstGeom>
            <a:solidFill>
              <a:schemeClr val="bg1"/>
            </a:solidFill>
            <a:ln w="3175">
              <a:solidFill>
                <a:srgbClr val="2318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R8</a:t>
              </a:r>
            </a:p>
          </p:txBody>
        </p:sp>
        <p:sp>
          <p:nvSpPr>
            <p:cNvPr id="97" name="矩形 96">
              <a:extLst>
                <a:ext uri="{FF2B5EF4-FFF2-40B4-BE49-F238E27FC236}">
                  <a16:creationId xmlns:a16="http://schemas.microsoft.com/office/drawing/2014/main" xmlns="" id="{9AD24822-76B1-4797-B654-58335B5DDA7A}"/>
                </a:ext>
              </a:extLst>
            </p:cNvPr>
            <p:cNvSpPr/>
            <p:nvPr/>
          </p:nvSpPr>
          <p:spPr bwMode="gray">
            <a:xfrm>
              <a:off x="11169741" y="4708731"/>
              <a:ext cx="848413" cy="218660"/>
            </a:xfrm>
            <a:prstGeom prst="rect">
              <a:avLst/>
            </a:prstGeom>
            <a:solidFill>
              <a:schemeClr val="bg1"/>
            </a:solidFill>
            <a:ln w="3175">
              <a:solidFill>
                <a:srgbClr val="2318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R7</a:t>
              </a:r>
            </a:p>
          </p:txBody>
        </p:sp>
        <p:sp>
          <p:nvSpPr>
            <p:cNvPr id="98" name="矩形 97">
              <a:extLst>
                <a:ext uri="{FF2B5EF4-FFF2-40B4-BE49-F238E27FC236}">
                  <a16:creationId xmlns:a16="http://schemas.microsoft.com/office/drawing/2014/main" xmlns="" id="{563A0F8F-5BCC-4FF3-8DFF-A9B60A998819}"/>
                </a:ext>
              </a:extLst>
            </p:cNvPr>
            <p:cNvSpPr/>
            <p:nvPr/>
          </p:nvSpPr>
          <p:spPr bwMode="gray">
            <a:xfrm>
              <a:off x="11169741" y="4927391"/>
              <a:ext cx="848413" cy="218660"/>
            </a:xfrm>
            <a:prstGeom prst="rect">
              <a:avLst/>
            </a:prstGeom>
            <a:solidFill>
              <a:schemeClr val="bg1"/>
            </a:solidFill>
            <a:ln w="3175">
              <a:solidFill>
                <a:srgbClr val="2318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rPr>
                <a:t>R2</a:t>
              </a:r>
            </a:p>
          </p:txBody>
        </p:sp>
        <p:sp>
          <p:nvSpPr>
            <p:cNvPr id="99" name="矩形 98">
              <a:extLst>
                <a:ext uri="{FF2B5EF4-FFF2-40B4-BE49-F238E27FC236}">
                  <a16:creationId xmlns:a16="http://schemas.microsoft.com/office/drawing/2014/main" xmlns="" id="{144CCBF6-94D7-4A8B-B7DE-76BC27EF52B9}"/>
                </a:ext>
              </a:extLst>
            </p:cNvPr>
            <p:cNvSpPr/>
            <p:nvPr/>
          </p:nvSpPr>
          <p:spPr bwMode="gray">
            <a:xfrm>
              <a:off x="11169740" y="4144617"/>
              <a:ext cx="848413" cy="345454"/>
            </a:xfrm>
            <a:prstGeom prst="rect">
              <a:avLst/>
            </a:prstGeom>
            <a:solidFill>
              <a:schemeClr val="bg1"/>
            </a:solidFill>
            <a:ln w="3175">
              <a:solidFill>
                <a:srgbClr val="2318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SA=R5 DA=</a:t>
              </a:r>
              <a:r>
                <a:rPr lang="en-US" sz="1400"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rPr>
                <a:t>R2</a:t>
              </a:r>
            </a:p>
          </p:txBody>
        </p:sp>
        <p:sp>
          <p:nvSpPr>
            <p:cNvPr id="100" name="矩形 99">
              <a:extLst>
                <a:ext uri="{FF2B5EF4-FFF2-40B4-BE49-F238E27FC236}">
                  <a16:creationId xmlns:a16="http://schemas.microsoft.com/office/drawing/2014/main" xmlns="" id="{F14794A0-CC7B-4529-B59B-D5CD15425CF5}"/>
                </a:ext>
              </a:extLst>
            </p:cNvPr>
            <p:cNvSpPr/>
            <p:nvPr/>
          </p:nvSpPr>
          <p:spPr bwMode="gray">
            <a:xfrm>
              <a:off x="11169741" y="5146051"/>
              <a:ext cx="848413" cy="218660"/>
            </a:xfrm>
            <a:prstGeom prst="rect">
              <a:avLst/>
            </a:prstGeom>
            <a:solidFill>
              <a:schemeClr val="bg1"/>
            </a:solidFill>
            <a:ln w="3175">
              <a:solidFill>
                <a:srgbClr val="2318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grpSp>
      <p:sp>
        <p:nvSpPr>
          <p:cNvPr id="101" name="矩形 100">
            <a:extLst>
              <a:ext uri="{FF2B5EF4-FFF2-40B4-BE49-F238E27FC236}">
                <a16:creationId xmlns:a16="http://schemas.microsoft.com/office/drawing/2014/main" xmlns="" id="{785F964E-99BC-437D-B343-E8385BF5CD5E}"/>
              </a:ext>
            </a:extLst>
          </p:cNvPr>
          <p:cNvSpPr/>
          <p:nvPr/>
        </p:nvSpPr>
        <p:spPr bwMode="gray">
          <a:xfrm>
            <a:off x="1590710" y="3215600"/>
            <a:ext cx="1003800" cy="307777"/>
          </a:xfrm>
          <a:prstGeom prst="rect">
            <a:avLst/>
          </a:prstGeom>
          <a:solidFill>
            <a:srgbClr val="BEE9EE"/>
          </a:solidFill>
        </p:spPr>
        <p:txBody>
          <a:bodyPr wrap="square">
            <a:noAutofit/>
          </a:bodyPr>
          <a:lstStyle/>
          <a:p>
            <a:pPr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sp>
        <p:nvSpPr>
          <p:cNvPr id="102" name="文本框 101">
            <a:extLst>
              <a:ext uri="{FF2B5EF4-FFF2-40B4-BE49-F238E27FC236}">
                <a16:creationId xmlns:a16="http://schemas.microsoft.com/office/drawing/2014/main" xmlns="" id="{1A30DE53-F175-4514-B6B5-2FB599B35075}"/>
              </a:ext>
            </a:extLst>
          </p:cNvPr>
          <p:cNvSpPr txBox="1"/>
          <p:nvPr/>
        </p:nvSpPr>
        <p:spPr bwMode="gray">
          <a:xfrm>
            <a:off x="4297950" y="2839322"/>
            <a:ext cx="3750831" cy="413954"/>
          </a:xfrm>
          <a:prstGeom prst="rect">
            <a:avLst/>
          </a:prstGeom>
          <a:solidFill>
            <a:schemeClr val="bg1"/>
          </a:solidFill>
        </p:spPr>
        <p:txBody>
          <a:bodyPr vert="horz"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Computes congestion-free and low-latency paths based on collected information.</a:t>
            </a:r>
          </a:p>
        </p:txBody>
      </p:sp>
      <p:sp>
        <p:nvSpPr>
          <p:cNvPr id="104" name="矩形 103">
            <a:extLst>
              <a:ext uri="{FF2B5EF4-FFF2-40B4-BE49-F238E27FC236}">
                <a16:creationId xmlns:a16="http://schemas.microsoft.com/office/drawing/2014/main" xmlns="" id="{BC4F324E-A717-4380-912A-8B963027A9A7}"/>
              </a:ext>
            </a:extLst>
          </p:cNvPr>
          <p:cNvSpPr/>
          <p:nvPr/>
        </p:nvSpPr>
        <p:spPr bwMode="gray">
          <a:xfrm>
            <a:off x="9908884" y="3215600"/>
            <a:ext cx="1003800" cy="307777"/>
          </a:xfrm>
          <a:prstGeom prst="rect">
            <a:avLst/>
          </a:prstGeom>
          <a:solidFill>
            <a:srgbClr val="BEE9EE"/>
          </a:solidFill>
        </p:spPr>
        <p:txBody>
          <a:bodyPr wrap="square">
            <a:noAutofit/>
          </a:bodyPr>
          <a:lstStyle/>
          <a:p>
            <a:pPr algn="ctr" fontAlgn="ctr"/>
            <a:r>
              <a:rPr lang="en-US" sz="14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User Data</a:t>
            </a:r>
          </a:p>
        </p:txBody>
      </p:sp>
      <p:sp>
        <p:nvSpPr>
          <p:cNvPr id="105" name="文本框 104">
            <a:extLst>
              <a:ext uri="{FF2B5EF4-FFF2-40B4-BE49-F238E27FC236}">
                <a16:creationId xmlns:a16="http://schemas.microsoft.com/office/drawing/2014/main" xmlns="" id="{C8CB0803-B043-4C75-8902-96D6D1E60D8C}"/>
              </a:ext>
            </a:extLst>
          </p:cNvPr>
          <p:cNvSpPr txBox="1"/>
          <p:nvPr/>
        </p:nvSpPr>
        <p:spPr bwMode="gray">
          <a:xfrm>
            <a:off x="4711817" y="5637053"/>
            <a:ext cx="6091732" cy="528350"/>
          </a:xfrm>
          <a:prstGeom prst="rect">
            <a:avLst/>
          </a:prstGeom>
          <a:noFill/>
        </p:spPr>
        <p:txBody>
          <a:bodyPr vert="horz" wrap="square" rtlCol="0">
            <a:noAutofit/>
          </a:bodyPr>
          <a:lstStyle/>
          <a:p>
            <a:pPr algn="l" fontAlgn="ctr">
              <a:lnSpc>
                <a:spcPts val="344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Flexible path control improves user experience in data services.</a:t>
            </a:r>
          </a:p>
        </p:txBody>
      </p:sp>
      <p:pic>
        <p:nvPicPr>
          <p:cNvPr id="106" name="图片 10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22351" y="2727936"/>
            <a:ext cx="540000" cy="442800"/>
          </a:xfrm>
          <a:prstGeom prst="rect">
            <a:avLst/>
          </a:prstGeom>
        </p:spPr>
      </p:pic>
      <p:pic>
        <p:nvPicPr>
          <p:cNvPr id="107" name="图片 10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02225" y="2263196"/>
            <a:ext cx="432369" cy="354542"/>
          </a:xfrm>
          <a:prstGeom prst="rect">
            <a:avLst/>
          </a:prstGeom>
        </p:spPr>
      </p:pic>
      <p:pic>
        <p:nvPicPr>
          <p:cNvPr id="108" name="图片 10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13609" y="2263196"/>
            <a:ext cx="432369" cy="354542"/>
          </a:xfrm>
          <a:prstGeom prst="rect">
            <a:avLst/>
          </a:prstGeom>
        </p:spPr>
      </p:pic>
      <p:pic>
        <p:nvPicPr>
          <p:cNvPr id="109" name="图片 10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00754" y="2263196"/>
            <a:ext cx="432369" cy="354542"/>
          </a:xfrm>
          <a:prstGeom prst="rect">
            <a:avLst/>
          </a:prstGeom>
        </p:spPr>
      </p:pic>
      <p:pic>
        <p:nvPicPr>
          <p:cNvPr id="110" name="图片 10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12138" y="2263196"/>
            <a:ext cx="432369" cy="354542"/>
          </a:xfrm>
          <a:prstGeom prst="rect">
            <a:avLst/>
          </a:prstGeom>
        </p:spPr>
      </p:pic>
      <p:cxnSp>
        <p:nvCxnSpPr>
          <p:cNvPr id="112" name="直接连接符 111">
            <a:extLst>
              <a:ext uri="{FF2B5EF4-FFF2-40B4-BE49-F238E27FC236}">
                <a16:creationId xmlns:a16="http://schemas.microsoft.com/office/drawing/2014/main" xmlns="" id="{A656BA48-0EF2-4878-A54B-25E46F7B7C39}"/>
              </a:ext>
            </a:extLst>
          </p:cNvPr>
          <p:cNvCxnSpPr>
            <a:stCxn id="113" idx="3"/>
            <a:endCxn id="116" idx="1"/>
          </p:cNvCxnSpPr>
          <p:nvPr/>
        </p:nvCxnSpPr>
        <p:spPr bwMode="gray">
          <a:xfrm>
            <a:off x="2934594" y="3710659"/>
            <a:ext cx="6477544"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pic>
        <p:nvPicPr>
          <p:cNvPr id="113" name="图片 1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02225" y="3533388"/>
            <a:ext cx="432369" cy="354542"/>
          </a:xfrm>
          <a:prstGeom prst="rect">
            <a:avLst/>
          </a:prstGeom>
        </p:spPr>
      </p:pic>
      <p:pic>
        <p:nvPicPr>
          <p:cNvPr id="114" name="图片 1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13609" y="3533388"/>
            <a:ext cx="432369" cy="354542"/>
          </a:xfrm>
          <a:prstGeom prst="rect">
            <a:avLst/>
          </a:prstGeom>
        </p:spPr>
      </p:pic>
      <p:pic>
        <p:nvPicPr>
          <p:cNvPr id="115" name="图片 11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00754" y="3533388"/>
            <a:ext cx="432369" cy="354542"/>
          </a:xfrm>
          <a:prstGeom prst="rect">
            <a:avLst/>
          </a:prstGeom>
        </p:spPr>
      </p:pic>
      <p:pic>
        <p:nvPicPr>
          <p:cNvPr id="116" name="图片 1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12138" y="3533388"/>
            <a:ext cx="432369" cy="354542"/>
          </a:xfrm>
          <a:prstGeom prst="rect">
            <a:avLst/>
          </a:prstGeom>
        </p:spPr>
      </p:pic>
      <p:pic>
        <p:nvPicPr>
          <p:cNvPr id="117" name="图片 11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21259" y="2727936"/>
            <a:ext cx="540000" cy="442800"/>
          </a:xfrm>
          <a:prstGeom prst="rect">
            <a:avLst/>
          </a:prstGeom>
        </p:spPr>
      </p:pic>
    </p:spTree>
    <p:extLst>
      <p:ext uri="{BB962C8B-B14F-4D97-AF65-F5344CB8AC3E}">
        <p14:creationId xmlns:p14="http://schemas.microsoft.com/office/powerpoint/2010/main" val="26186108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BEA7A1-A20C-4382-A52B-6E49F1D5712E}"/>
              </a:ext>
            </a:extLst>
          </p:cNvPr>
          <p:cNvSpPr>
            <a:spLocks noGrp="1"/>
          </p:cNvSpPr>
          <p:nvPr>
            <p:ph type="title"/>
          </p:nvPr>
        </p:nvSpPr>
        <p:spPr bwMode="gray"/>
        <p:txBody>
          <a:bodyPr/>
          <a:lstStyle/>
          <a:p>
            <a:r>
              <a:rPr lang="en-US" smtClean="0"/>
              <a:t>Large-Scale Network Slicing</a:t>
            </a:r>
            <a:endParaRPr lang="en-US" dirty="0"/>
          </a:p>
        </p:txBody>
      </p:sp>
      <p:sp>
        <p:nvSpPr>
          <p:cNvPr id="10" name="圆柱形 52">
            <a:extLst>
              <a:ext uri="{FF2B5EF4-FFF2-40B4-BE49-F238E27FC236}">
                <a16:creationId xmlns:a16="http://schemas.microsoft.com/office/drawing/2014/main" xmlns="" id="{A056215F-DA28-4560-8F2C-0414687220C1}"/>
              </a:ext>
            </a:extLst>
          </p:cNvPr>
          <p:cNvSpPr/>
          <p:nvPr/>
        </p:nvSpPr>
        <p:spPr bwMode="gray">
          <a:xfrm rot="5400000">
            <a:off x="6124985" y="-353851"/>
            <a:ext cx="357129" cy="5219539"/>
          </a:xfrm>
          <a:prstGeom prst="can">
            <a:avLst/>
          </a:prstGeom>
          <a:solidFill>
            <a:srgbClr val="DDDDDD"/>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圆柱形 53">
            <a:extLst>
              <a:ext uri="{FF2B5EF4-FFF2-40B4-BE49-F238E27FC236}">
                <a16:creationId xmlns:a16="http://schemas.microsoft.com/office/drawing/2014/main" xmlns="" id="{73461C2B-6BF6-4ABA-A5D4-A60EC5E24EA1}"/>
              </a:ext>
            </a:extLst>
          </p:cNvPr>
          <p:cNvSpPr/>
          <p:nvPr/>
        </p:nvSpPr>
        <p:spPr bwMode="gray">
          <a:xfrm rot="5400000">
            <a:off x="6124985" y="162941"/>
            <a:ext cx="357129" cy="5219539"/>
          </a:xfrm>
          <a:prstGeom prst="can">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圆柱形 54">
            <a:extLst>
              <a:ext uri="{FF2B5EF4-FFF2-40B4-BE49-F238E27FC236}">
                <a16:creationId xmlns:a16="http://schemas.microsoft.com/office/drawing/2014/main" xmlns="" id="{55894D72-41E9-4D19-8A56-E9AD7320C726}"/>
              </a:ext>
            </a:extLst>
          </p:cNvPr>
          <p:cNvSpPr/>
          <p:nvPr/>
        </p:nvSpPr>
        <p:spPr bwMode="gray">
          <a:xfrm rot="5400000">
            <a:off x="6124986" y="679735"/>
            <a:ext cx="357129" cy="5219539"/>
          </a:xfrm>
          <a:prstGeom prst="can">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a:extLst>
              <a:ext uri="{FF2B5EF4-FFF2-40B4-BE49-F238E27FC236}">
                <a16:creationId xmlns:a16="http://schemas.microsoft.com/office/drawing/2014/main" xmlns="" id="{29B7455B-6233-4934-AF08-04C53397870A}"/>
              </a:ext>
            </a:extLst>
          </p:cNvPr>
          <p:cNvSpPr/>
          <p:nvPr/>
        </p:nvSpPr>
        <p:spPr bwMode="gray">
          <a:xfrm>
            <a:off x="3085677" y="1874422"/>
            <a:ext cx="664447" cy="1796579"/>
          </a:xfrm>
          <a:prstGeom prst="rect">
            <a:avLst/>
          </a:prstGeom>
          <a:solidFill>
            <a:srgbClr val="FEEEC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a:extLst>
              <a:ext uri="{FF2B5EF4-FFF2-40B4-BE49-F238E27FC236}">
                <a16:creationId xmlns:a16="http://schemas.microsoft.com/office/drawing/2014/main" xmlns="" id="{B15BCEFE-5316-4A81-9C93-3B8C7BA4C7B1}"/>
              </a:ext>
            </a:extLst>
          </p:cNvPr>
          <p:cNvSpPr/>
          <p:nvPr/>
        </p:nvSpPr>
        <p:spPr bwMode="gray">
          <a:xfrm>
            <a:off x="5935377" y="1874422"/>
            <a:ext cx="664447" cy="1796579"/>
          </a:xfrm>
          <a:prstGeom prst="rect">
            <a:avLst/>
          </a:prstGeom>
          <a:solidFill>
            <a:srgbClr val="FEEEC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矩形 14">
            <a:extLst>
              <a:ext uri="{FF2B5EF4-FFF2-40B4-BE49-F238E27FC236}">
                <a16:creationId xmlns:a16="http://schemas.microsoft.com/office/drawing/2014/main" xmlns="" id="{291B4EC6-6BCA-4B64-B89A-B35810C85A95}"/>
              </a:ext>
            </a:extLst>
          </p:cNvPr>
          <p:cNvSpPr/>
          <p:nvPr/>
        </p:nvSpPr>
        <p:spPr bwMode="gray">
          <a:xfrm>
            <a:off x="8783738" y="1874422"/>
            <a:ext cx="664447" cy="1796579"/>
          </a:xfrm>
          <a:prstGeom prst="rect">
            <a:avLst/>
          </a:prstGeom>
          <a:solidFill>
            <a:srgbClr val="FEEEC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a:extLst>
              <a:ext uri="{FF2B5EF4-FFF2-40B4-BE49-F238E27FC236}">
                <a16:creationId xmlns:a16="http://schemas.microsoft.com/office/drawing/2014/main" xmlns="" id="{12421F40-7940-4163-A77B-407EC35C05A2}"/>
              </a:ext>
            </a:extLst>
          </p:cNvPr>
          <p:cNvSpPr txBox="1"/>
          <p:nvPr/>
        </p:nvSpPr>
        <p:spPr bwMode="gray">
          <a:xfrm>
            <a:off x="3031830" y="2621756"/>
            <a:ext cx="772140" cy="652486"/>
          </a:xfrm>
          <a:prstGeom prst="rect">
            <a:avLst/>
          </a:prstGeom>
          <a:noFill/>
        </p:spPr>
        <p:txBody>
          <a:bodyPr vert="horz" wrap="square" rtlCol="0">
            <a:noAutofit/>
          </a:bodyPr>
          <a:lstStyle/>
          <a:p>
            <a:pPr algn="ctr" fontAlgn="ctr">
              <a:lnSpc>
                <a:spcPct val="130000"/>
              </a:lnSpc>
            </a:pP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SRv6 SID 1</a:t>
            </a:r>
          </a:p>
        </p:txBody>
      </p:sp>
      <p:sp>
        <p:nvSpPr>
          <p:cNvPr id="17" name="文本框 16">
            <a:extLst>
              <a:ext uri="{FF2B5EF4-FFF2-40B4-BE49-F238E27FC236}">
                <a16:creationId xmlns:a16="http://schemas.microsoft.com/office/drawing/2014/main" xmlns="" id="{4F52F1FA-4EA5-4F37-BC61-A7D17D0798A4}"/>
              </a:ext>
            </a:extLst>
          </p:cNvPr>
          <p:cNvSpPr txBox="1"/>
          <p:nvPr/>
        </p:nvSpPr>
        <p:spPr bwMode="gray">
          <a:xfrm>
            <a:off x="5888882" y="2621756"/>
            <a:ext cx="772140" cy="652486"/>
          </a:xfrm>
          <a:prstGeom prst="rect">
            <a:avLst/>
          </a:prstGeom>
          <a:noFill/>
        </p:spPr>
        <p:txBody>
          <a:bodyPr vert="horz" wrap="square" rtlCol="0">
            <a:noAutofit/>
          </a:bodyPr>
          <a:lstStyle/>
          <a:p>
            <a:pPr algn="ctr" fontAlgn="ctr">
              <a:lnSpc>
                <a:spcPct val="130000"/>
              </a:lnSpc>
            </a:pP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SRv6 SID 2</a:t>
            </a:r>
          </a:p>
        </p:txBody>
      </p:sp>
      <p:sp>
        <p:nvSpPr>
          <p:cNvPr id="18" name="文本框 17">
            <a:extLst>
              <a:ext uri="{FF2B5EF4-FFF2-40B4-BE49-F238E27FC236}">
                <a16:creationId xmlns:a16="http://schemas.microsoft.com/office/drawing/2014/main" xmlns="" id="{A986010F-8D0C-4993-B52E-0FE3956EA9E0}"/>
              </a:ext>
            </a:extLst>
          </p:cNvPr>
          <p:cNvSpPr txBox="1"/>
          <p:nvPr/>
        </p:nvSpPr>
        <p:spPr bwMode="gray">
          <a:xfrm>
            <a:off x="8710278" y="2621756"/>
            <a:ext cx="772140" cy="652486"/>
          </a:xfrm>
          <a:prstGeom prst="rect">
            <a:avLst/>
          </a:prstGeom>
          <a:noFill/>
        </p:spPr>
        <p:txBody>
          <a:bodyPr vert="horz" wrap="square" rtlCol="0">
            <a:noAutofit/>
          </a:bodyPr>
          <a:lstStyle/>
          <a:p>
            <a:pPr algn="ctr" fontAlgn="ctr">
              <a:lnSpc>
                <a:spcPct val="130000"/>
              </a:lnSpc>
            </a:pP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SRv6 SID 3</a:t>
            </a:r>
          </a:p>
        </p:txBody>
      </p:sp>
      <p:sp>
        <p:nvSpPr>
          <p:cNvPr id="19" name="文本框 18">
            <a:extLst>
              <a:ext uri="{FF2B5EF4-FFF2-40B4-BE49-F238E27FC236}">
                <a16:creationId xmlns:a16="http://schemas.microsoft.com/office/drawing/2014/main" xmlns="" id="{9F12F7E4-4DEB-4AA8-9EEE-817B9FB52FD1}"/>
              </a:ext>
            </a:extLst>
          </p:cNvPr>
          <p:cNvSpPr txBox="1"/>
          <p:nvPr/>
        </p:nvSpPr>
        <p:spPr bwMode="gray">
          <a:xfrm>
            <a:off x="4156236" y="2108241"/>
            <a:ext cx="1271502" cy="307777"/>
          </a:xfrm>
          <a:prstGeom prst="rect">
            <a:avLst/>
          </a:prstGeom>
          <a:noFill/>
        </p:spPr>
        <p:txBody>
          <a:bodyPr vert="horz" wrap="square" rtlCol="0">
            <a:noAutofit/>
          </a:bodyPr>
          <a:lstStyle/>
          <a:p>
            <a:pPr algn="ctr" fontAlgn="ct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Default slice</a:t>
            </a:r>
          </a:p>
        </p:txBody>
      </p:sp>
      <p:sp>
        <p:nvSpPr>
          <p:cNvPr id="20" name="文本框 19">
            <a:extLst>
              <a:ext uri="{FF2B5EF4-FFF2-40B4-BE49-F238E27FC236}">
                <a16:creationId xmlns:a16="http://schemas.microsoft.com/office/drawing/2014/main" xmlns="" id="{F250D642-860E-4737-AA1F-3BAD1C5348D1}"/>
              </a:ext>
            </a:extLst>
          </p:cNvPr>
          <p:cNvSpPr txBox="1"/>
          <p:nvPr/>
        </p:nvSpPr>
        <p:spPr bwMode="gray">
          <a:xfrm>
            <a:off x="3706660" y="2634402"/>
            <a:ext cx="1390124"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slice 1</a:t>
            </a:r>
          </a:p>
        </p:txBody>
      </p:sp>
      <p:sp>
        <p:nvSpPr>
          <p:cNvPr id="21" name="文本框 20">
            <a:extLst>
              <a:ext uri="{FF2B5EF4-FFF2-40B4-BE49-F238E27FC236}">
                <a16:creationId xmlns:a16="http://schemas.microsoft.com/office/drawing/2014/main" xmlns="" id="{60ECCBCE-34F4-4B56-88DA-DF68F0ECADD1}"/>
              </a:ext>
            </a:extLst>
          </p:cNvPr>
          <p:cNvSpPr txBox="1"/>
          <p:nvPr/>
        </p:nvSpPr>
        <p:spPr bwMode="gray">
          <a:xfrm>
            <a:off x="3686610" y="3148240"/>
            <a:ext cx="1390124"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slice 2</a:t>
            </a:r>
          </a:p>
        </p:txBody>
      </p:sp>
      <p:sp>
        <p:nvSpPr>
          <p:cNvPr id="22" name="文本框 21">
            <a:extLst>
              <a:ext uri="{FF2B5EF4-FFF2-40B4-BE49-F238E27FC236}">
                <a16:creationId xmlns:a16="http://schemas.microsoft.com/office/drawing/2014/main" xmlns="" id="{A9649529-7BBA-4C94-8EA2-8468A576819E}"/>
              </a:ext>
            </a:extLst>
          </p:cNvPr>
          <p:cNvSpPr txBox="1"/>
          <p:nvPr/>
        </p:nvSpPr>
        <p:spPr bwMode="gray">
          <a:xfrm>
            <a:off x="4998934" y="2637534"/>
            <a:ext cx="987771"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ID 1</a:t>
            </a:r>
          </a:p>
        </p:txBody>
      </p:sp>
      <p:sp>
        <p:nvSpPr>
          <p:cNvPr id="23" name="文本框 22">
            <a:extLst>
              <a:ext uri="{FF2B5EF4-FFF2-40B4-BE49-F238E27FC236}">
                <a16:creationId xmlns:a16="http://schemas.microsoft.com/office/drawing/2014/main" xmlns="" id="{54E8E2BF-660B-496D-B899-18667D6974ED}"/>
              </a:ext>
            </a:extLst>
          </p:cNvPr>
          <p:cNvSpPr txBox="1"/>
          <p:nvPr/>
        </p:nvSpPr>
        <p:spPr bwMode="gray">
          <a:xfrm>
            <a:off x="4966656" y="3148240"/>
            <a:ext cx="987771"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ID 2</a:t>
            </a:r>
          </a:p>
        </p:txBody>
      </p:sp>
      <p:sp>
        <p:nvSpPr>
          <p:cNvPr id="24" name="文本框 23">
            <a:extLst>
              <a:ext uri="{FF2B5EF4-FFF2-40B4-BE49-F238E27FC236}">
                <a16:creationId xmlns:a16="http://schemas.microsoft.com/office/drawing/2014/main" xmlns="" id="{E1B79E59-DF65-408B-9840-FA2EC95F74EF}"/>
              </a:ext>
            </a:extLst>
          </p:cNvPr>
          <p:cNvSpPr txBox="1"/>
          <p:nvPr/>
        </p:nvSpPr>
        <p:spPr bwMode="gray">
          <a:xfrm>
            <a:off x="6960967" y="2105591"/>
            <a:ext cx="1271502" cy="307777"/>
          </a:xfrm>
          <a:prstGeom prst="rect">
            <a:avLst/>
          </a:prstGeom>
          <a:noFill/>
        </p:spPr>
        <p:txBody>
          <a:bodyPr vert="horz" wrap="square" rtlCol="0">
            <a:noAutofit/>
          </a:bodyPr>
          <a:lstStyle/>
          <a:p>
            <a:pPr algn="ctr" fontAlgn="ct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Default slice</a:t>
            </a:r>
          </a:p>
        </p:txBody>
      </p:sp>
      <p:sp>
        <p:nvSpPr>
          <p:cNvPr id="25" name="文本框 24">
            <a:extLst>
              <a:ext uri="{FF2B5EF4-FFF2-40B4-BE49-F238E27FC236}">
                <a16:creationId xmlns:a16="http://schemas.microsoft.com/office/drawing/2014/main" xmlns="" id="{C093B1A2-01BA-452F-907C-462FA924B0FA}"/>
              </a:ext>
            </a:extLst>
          </p:cNvPr>
          <p:cNvSpPr txBox="1"/>
          <p:nvPr/>
        </p:nvSpPr>
        <p:spPr bwMode="gray">
          <a:xfrm>
            <a:off x="6547425" y="2627073"/>
            <a:ext cx="1390124"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slice 1</a:t>
            </a:r>
          </a:p>
        </p:txBody>
      </p:sp>
      <p:sp>
        <p:nvSpPr>
          <p:cNvPr id="26" name="文本框 25">
            <a:extLst>
              <a:ext uri="{FF2B5EF4-FFF2-40B4-BE49-F238E27FC236}">
                <a16:creationId xmlns:a16="http://schemas.microsoft.com/office/drawing/2014/main" xmlns="" id="{0CED7DAA-B5D7-4B98-BC80-E2AE807DB8C2}"/>
              </a:ext>
            </a:extLst>
          </p:cNvPr>
          <p:cNvSpPr txBox="1"/>
          <p:nvPr/>
        </p:nvSpPr>
        <p:spPr bwMode="gray">
          <a:xfrm>
            <a:off x="6529441" y="3148240"/>
            <a:ext cx="1390124"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slice 2</a:t>
            </a:r>
          </a:p>
        </p:txBody>
      </p:sp>
      <p:sp>
        <p:nvSpPr>
          <p:cNvPr id="27" name="文本框 26">
            <a:extLst>
              <a:ext uri="{FF2B5EF4-FFF2-40B4-BE49-F238E27FC236}">
                <a16:creationId xmlns:a16="http://schemas.microsoft.com/office/drawing/2014/main" xmlns="" id="{C250278A-DDBC-45C8-BCB2-E2E5F803A2A1}"/>
              </a:ext>
            </a:extLst>
          </p:cNvPr>
          <p:cNvSpPr txBox="1"/>
          <p:nvPr/>
        </p:nvSpPr>
        <p:spPr bwMode="gray">
          <a:xfrm>
            <a:off x="7824542" y="2624689"/>
            <a:ext cx="987771"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ID 1</a:t>
            </a:r>
          </a:p>
        </p:txBody>
      </p:sp>
      <p:sp>
        <p:nvSpPr>
          <p:cNvPr id="28" name="文本框 27">
            <a:extLst>
              <a:ext uri="{FF2B5EF4-FFF2-40B4-BE49-F238E27FC236}">
                <a16:creationId xmlns:a16="http://schemas.microsoft.com/office/drawing/2014/main" xmlns="" id="{3BAE86D8-773F-4A31-BE6B-FD46A5624B63}"/>
              </a:ext>
            </a:extLst>
          </p:cNvPr>
          <p:cNvSpPr txBox="1"/>
          <p:nvPr/>
        </p:nvSpPr>
        <p:spPr bwMode="gray">
          <a:xfrm>
            <a:off x="7815017" y="3148240"/>
            <a:ext cx="987771" cy="307777"/>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ID 2</a:t>
            </a:r>
          </a:p>
        </p:txBody>
      </p:sp>
      <p:sp>
        <p:nvSpPr>
          <p:cNvPr id="29" name="文本框 28">
            <a:extLst>
              <a:ext uri="{FF2B5EF4-FFF2-40B4-BE49-F238E27FC236}">
                <a16:creationId xmlns:a16="http://schemas.microsoft.com/office/drawing/2014/main" xmlns="" id="{AE6F3255-DB2C-49A5-A60C-932DE32E447E}"/>
              </a:ext>
            </a:extLst>
          </p:cNvPr>
          <p:cNvSpPr txBox="1"/>
          <p:nvPr/>
        </p:nvSpPr>
        <p:spPr bwMode="gray">
          <a:xfrm>
            <a:off x="2391910" y="3799257"/>
            <a:ext cx="2137124" cy="307777"/>
          </a:xfrm>
          <a:prstGeom prst="rect">
            <a:avLst/>
          </a:prstGeom>
          <a:noFill/>
        </p:spPr>
        <p:txBody>
          <a:bodyPr vert="horz" wrap="square" rtlCol="0">
            <a:noAutofit/>
          </a:body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Physical interface on R1</a:t>
            </a:r>
          </a:p>
        </p:txBody>
      </p:sp>
      <p:sp>
        <p:nvSpPr>
          <p:cNvPr id="30" name="文本框 29">
            <a:extLst>
              <a:ext uri="{FF2B5EF4-FFF2-40B4-BE49-F238E27FC236}">
                <a16:creationId xmlns:a16="http://schemas.microsoft.com/office/drawing/2014/main" xmlns="" id="{100542EA-B431-4BE3-B970-380E9F80E02E}"/>
              </a:ext>
            </a:extLst>
          </p:cNvPr>
          <p:cNvSpPr txBox="1"/>
          <p:nvPr/>
        </p:nvSpPr>
        <p:spPr bwMode="gray">
          <a:xfrm>
            <a:off x="5170754" y="3799257"/>
            <a:ext cx="2137124" cy="307777"/>
          </a:xfrm>
          <a:prstGeom prst="rect">
            <a:avLst/>
          </a:prstGeom>
          <a:noFill/>
        </p:spPr>
        <p:txBody>
          <a:bodyPr vert="horz" wrap="square" rtlCol="0">
            <a:noAutofit/>
          </a:body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Physical interface on R2</a:t>
            </a:r>
          </a:p>
        </p:txBody>
      </p:sp>
      <p:sp>
        <p:nvSpPr>
          <p:cNvPr id="31" name="文本框 30">
            <a:extLst>
              <a:ext uri="{FF2B5EF4-FFF2-40B4-BE49-F238E27FC236}">
                <a16:creationId xmlns:a16="http://schemas.microsoft.com/office/drawing/2014/main" xmlns="" id="{2DB226B8-1653-4D41-88B0-130DACBCDD25}"/>
              </a:ext>
            </a:extLst>
          </p:cNvPr>
          <p:cNvSpPr txBox="1"/>
          <p:nvPr/>
        </p:nvSpPr>
        <p:spPr bwMode="gray">
          <a:xfrm>
            <a:off x="8123329" y="3799257"/>
            <a:ext cx="2137124" cy="307777"/>
          </a:xfrm>
          <a:prstGeom prst="rect">
            <a:avLst/>
          </a:prstGeom>
          <a:noFill/>
        </p:spPr>
        <p:txBody>
          <a:bodyPr vert="horz" wrap="square" rtlCol="0">
            <a:noAutofit/>
          </a:body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Physical interface on R3</a:t>
            </a:r>
          </a:p>
        </p:txBody>
      </p:sp>
      <p:sp>
        <p:nvSpPr>
          <p:cNvPr id="32" name="文本框 31">
            <a:extLst>
              <a:ext uri="{FF2B5EF4-FFF2-40B4-BE49-F238E27FC236}">
                <a16:creationId xmlns:a16="http://schemas.microsoft.com/office/drawing/2014/main" xmlns="" id="{1F1E66B2-0BBF-4D63-B113-DBFE6546CEDA}"/>
              </a:ext>
            </a:extLst>
          </p:cNvPr>
          <p:cNvSpPr txBox="1"/>
          <p:nvPr/>
        </p:nvSpPr>
        <p:spPr bwMode="gray">
          <a:xfrm>
            <a:off x="3078349" y="1170922"/>
            <a:ext cx="6175088" cy="528350"/>
          </a:xfrm>
          <a:prstGeom prst="rect">
            <a:avLst/>
          </a:prstGeom>
          <a:noFill/>
        </p:spPr>
        <p:txBody>
          <a:bodyPr vert="horz" wrap="square" rtlCol="0">
            <a:noAutofit/>
          </a:bodyPr>
          <a:lstStyle/>
          <a:p>
            <a:pPr algn="ctr" fontAlgn="ctr">
              <a:lnSpc>
                <a:spcPts val="3440"/>
              </a:lnSpc>
            </a:pPr>
            <a:r>
              <a:rPr lang="en-US" sz="16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On an SRv6 network, service packets carry slice information.</a:t>
            </a:r>
          </a:p>
        </p:txBody>
      </p:sp>
      <p:sp>
        <p:nvSpPr>
          <p:cNvPr id="39" name="文本框 38">
            <a:extLst>
              <a:ext uri="{FF2B5EF4-FFF2-40B4-BE49-F238E27FC236}">
                <a16:creationId xmlns:a16="http://schemas.microsoft.com/office/drawing/2014/main" xmlns="" id="{5F61C386-1556-48A2-8B95-F6BD5B3731EA}"/>
              </a:ext>
            </a:extLst>
          </p:cNvPr>
          <p:cNvSpPr txBox="1"/>
          <p:nvPr/>
        </p:nvSpPr>
        <p:spPr bwMode="gray">
          <a:xfrm>
            <a:off x="2253261" y="5542212"/>
            <a:ext cx="8169224" cy="528350"/>
          </a:xfrm>
          <a:prstGeom prst="rect">
            <a:avLst/>
          </a:prstGeom>
          <a:noFill/>
        </p:spPr>
        <p:txBody>
          <a:bodyPr vert="horz" wrap="square" rtlCol="0">
            <a:noAutofit/>
          </a:bodyPr>
          <a:lstStyle/>
          <a:p>
            <a:pPr fontAlgn="ctr">
              <a:lnSpc>
                <a:spcPts val="3440"/>
              </a:lnSpc>
            </a:pP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The SRv6+Flex-E solution provides private network guarantee for high-value services.</a:t>
            </a:r>
          </a:p>
        </p:txBody>
      </p:sp>
      <p:sp>
        <p:nvSpPr>
          <p:cNvPr id="41" name="文本框 40">
            <a:extLst>
              <a:ext uri="{FF2B5EF4-FFF2-40B4-BE49-F238E27FC236}">
                <a16:creationId xmlns:a16="http://schemas.microsoft.com/office/drawing/2014/main" xmlns="" id="{54ACBE26-4D77-497D-84B9-636FAE471959}"/>
              </a:ext>
            </a:extLst>
          </p:cNvPr>
          <p:cNvSpPr txBox="1"/>
          <p:nvPr/>
        </p:nvSpPr>
        <p:spPr bwMode="gray">
          <a:xfrm>
            <a:off x="1833571" y="4846618"/>
            <a:ext cx="4244680" cy="750661"/>
          </a:xfrm>
          <a:prstGeom prst="rect">
            <a:avLst/>
          </a:prstGeom>
          <a:ln>
            <a:noFill/>
          </a:ln>
        </p:spPr>
        <p:txBody>
          <a:bodyPr wrap="square">
            <a:noAutofit/>
          </a:bodyPr>
          <a:lstStyle>
            <a:defPPr>
              <a:defRPr lang="en-US"/>
            </a:defPPr>
            <a:lvl1pPr marL="171450" lvl="0" indent="-171450">
              <a:lnSpc>
                <a:spcPct val="130000"/>
              </a:lnSpc>
              <a:buFont typeface="Arial" panose="020B0604020202020204" pitchFamily="34" charset="0"/>
              <a:buChar char="•"/>
              <a:defRPr sz="1200">
                <a:solidFill>
                  <a:srgbClr val="1D1D1A"/>
                </a:solidFill>
                <a:latin typeface="Microsoft YaHei" panose="020B0503020204020204" pitchFamily="34" charset="-122"/>
                <a:ea typeface="Microsoft YaHei" panose="020B0503020204020204" pitchFamily="34" charset="-122"/>
              </a:defRPr>
            </a:lvl1pPr>
          </a:lstStyle>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SRv6 SIDs identify main interface information.</a:t>
            </a:r>
          </a:p>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IDs identify service slices and are transmitted hop by hop.</a:t>
            </a:r>
          </a:p>
        </p:txBody>
      </p:sp>
      <p:sp>
        <p:nvSpPr>
          <p:cNvPr id="42" name="文本框 41">
            <a:extLst>
              <a:ext uri="{FF2B5EF4-FFF2-40B4-BE49-F238E27FC236}">
                <a16:creationId xmlns:a16="http://schemas.microsoft.com/office/drawing/2014/main" xmlns="" id="{A132A997-0089-48A1-9FB3-55ABDBDEC41B}"/>
              </a:ext>
            </a:extLst>
          </p:cNvPr>
          <p:cNvSpPr txBox="1"/>
          <p:nvPr/>
        </p:nvSpPr>
        <p:spPr bwMode="gray">
          <a:xfrm>
            <a:off x="2050848" y="4471392"/>
            <a:ext cx="3797728" cy="528350"/>
          </a:xfrm>
          <a:prstGeom prst="rect">
            <a:avLst/>
          </a:prstGeom>
          <a:noFill/>
          <a:ln>
            <a:noFill/>
          </a:ln>
        </p:spPr>
        <p:txBody>
          <a:bodyPr vert="horz" wrap="square" rtlCol="0">
            <a:noAutofit/>
          </a:bodyPr>
          <a:lstStyle/>
          <a:p>
            <a:pPr defTabSz="1218470" fontAlgn="ctr"/>
            <a:r>
              <a:rPr lang="en-US" sz="1600" b="1" dirty="0">
                <a:latin typeface="Huawei Sans" panose="020C0503030203020204" pitchFamily="34" charset="0"/>
                <a:ea typeface="方正兰亭黑简体" panose="02000000000000000000" pitchFamily="2" charset="-122"/>
                <a:cs typeface="+mn-ea"/>
                <a:sym typeface="Huawei Sans" panose="020C0503030203020204" pitchFamily="34" charset="0"/>
              </a:rPr>
              <a:t>Control and Forwarding Decoupling</a:t>
            </a:r>
          </a:p>
        </p:txBody>
      </p:sp>
      <p:sp>
        <p:nvSpPr>
          <p:cNvPr id="43" name="文本框 42">
            <a:extLst>
              <a:ext uri="{FF2B5EF4-FFF2-40B4-BE49-F238E27FC236}">
                <a16:creationId xmlns:a16="http://schemas.microsoft.com/office/drawing/2014/main" xmlns="" id="{50F3C360-1B5C-4825-A548-80D14197EC3F}"/>
              </a:ext>
            </a:extLst>
          </p:cNvPr>
          <p:cNvSpPr txBox="1"/>
          <p:nvPr/>
        </p:nvSpPr>
        <p:spPr bwMode="gray">
          <a:xfrm>
            <a:off x="6508620" y="4501758"/>
            <a:ext cx="4520528" cy="455553"/>
          </a:xfrm>
          <a:prstGeom prst="rect">
            <a:avLst/>
          </a:prstGeom>
          <a:noFill/>
          <a:ln>
            <a:noFill/>
          </a:ln>
        </p:spPr>
        <p:txBody>
          <a:bodyPr vert="horz" wrap="square" rtlCol="0">
            <a:noAutofit/>
          </a:bodyPr>
          <a:lstStyle/>
          <a:p>
            <a:pPr defTabSz="1218470" fontAlgn="ctr"/>
            <a:r>
              <a:rPr lang="en-US"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1000+ Slices </a:t>
            </a:r>
            <a:r>
              <a:rPr lang="en-US" sz="1600" b="1" dirty="0">
                <a:latin typeface="Huawei Sans" panose="020C0503030203020204" pitchFamily="34" charset="0"/>
                <a:ea typeface="方正兰亭黑简体" panose="02000000000000000000" pitchFamily="2" charset="-122"/>
                <a:cs typeface="+mn-ea"/>
                <a:sym typeface="Huawei Sans" panose="020C0503030203020204" pitchFamily="34" charset="0"/>
              </a:rPr>
              <a:t>Function Like Private Networks</a:t>
            </a:r>
          </a:p>
        </p:txBody>
      </p:sp>
      <p:sp>
        <p:nvSpPr>
          <p:cNvPr id="44" name="文本框 43">
            <a:extLst>
              <a:ext uri="{FF2B5EF4-FFF2-40B4-BE49-F238E27FC236}">
                <a16:creationId xmlns:a16="http://schemas.microsoft.com/office/drawing/2014/main" xmlns="" id="{4E5EFB0C-81FC-40CB-BDC1-D92CA8EEE04C}"/>
              </a:ext>
            </a:extLst>
          </p:cNvPr>
          <p:cNvSpPr txBox="1"/>
          <p:nvPr/>
        </p:nvSpPr>
        <p:spPr bwMode="gray">
          <a:xfrm>
            <a:off x="5886270" y="4869373"/>
            <a:ext cx="5259009" cy="943806"/>
          </a:xfrm>
          <a:prstGeom prst="rect">
            <a:avLst/>
          </a:prstGeom>
          <a:ln>
            <a:noFill/>
          </a:ln>
        </p:spPr>
        <p:txBody>
          <a:bodyPr wrap="square">
            <a:noAutofit/>
          </a:bodyPr>
          <a:lstStyle>
            <a:defPPr>
              <a:defRPr lang="en-US"/>
            </a:defPPr>
            <a:lvl1pPr marL="171450" lvl="0" indent="-171450">
              <a:lnSpc>
                <a:spcPct val="130000"/>
              </a:lnSpc>
              <a:buFont typeface="Arial" panose="020B0604020202020204" pitchFamily="34" charset="0"/>
              <a:buChar char="•"/>
              <a:defRPr sz="1200">
                <a:solidFill>
                  <a:srgbClr val="1D1D1A"/>
                </a:solidFill>
                <a:latin typeface="Microsoft YaHei" panose="020B0503020204020204" pitchFamily="34" charset="-122"/>
                <a:ea typeface="Microsoft YaHei" panose="020B0503020204020204" pitchFamily="34" charset="-122"/>
              </a:defRPr>
            </a:lvl1pPr>
          </a:lstStyle>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 single routing protocol centrally manages </a:t>
            </a:r>
            <a:r>
              <a:rPr lang="en-US"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1000+ </a:t>
            </a: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slices.</a:t>
            </a:r>
          </a:p>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Services are isolated between slices, providing private network-like service experience.</a:t>
            </a:r>
          </a:p>
        </p:txBody>
      </p:sp>
      <p:grpSp>
        <p:nvGrpSpPr>
          <p:cNvPr id="45" name="组合 44">
            <a:extLst>
              <a:ext uri="{FF2B5EF4-FFF2-40B4-BE49-F238E27FC236}">
                <a16:creationId xmlns:a16="http://schemas.microsoft.com/office/drawing/2014/main" xmlns="" id="{DC90DB2F-80E1-4874-A7BB-D9D6BADE06D5}"/>
              </a:ext>
            </a:extLst>
          </p:cNvPr>
          <p:cNvGrpSpPr/>
          <p:nvPr/>
        </p:nvGrpSpPr>
        <p:grpSpPr bwMode="gray">
          <a:xfrm>
            <a:off x="915852" y="4749104"/>
            <a:ext cx="10842202" cy="860225"/>
            <a:chOff x="1006898" y="4933027"/>
            <a:chExt cx="10182966" cy="860225"/>
          </a:xfrm>
        </p:grpSpPr>
        <p:grpSp>
          <p:nvGrpSpPr>
            <p:cNvPr id="49" name="组合 48">
              <a:extLst>
                <a:ext uri="{FF2B5EF4-FFF2-40B4-BE49-F238E27FC236}">
                  <a16:creationId xmlns:a16="http://schemas.microsoft.com/office/drawing/2014/main" xmlns="" id="{AEA31475-D359-4DBE-AAD3-DE8B9054EC1F}"/>
                </a:ext>
              </a:extLst>
            </p:cNvPr>
            <p:cNvGrpSpPr/>
            <p:nvPr/>
          </p:nvGrpSpPr>
          <p:grpSpPr bwMode="gray">
            <a:xfrm>
              <a:off x="1006898" y="5035821"/>
              <a:ext cx="10182966" cy="757431"/>
              <a:chOff x="1006898" y="5356220"/>
              <a:chExt cx="10182966" cy="757431"/>
            </a:xfrm>
          </p:grpSpPr>
          <p:cxnSp>
            <p:nvCxnSpPr>
              <p:cNvPr id="51" name="直接连接符 50">
                <a:extLst>
                  <a:ext uri="{FF2B5EF4-FFF2-40B4-BE49-F238E27FC236}">
                    <a16:creationId xmlns:a16="http://schemas.microsoft.com/office/drawing/2014/main" xmlns="" id="{467DEACE-429B-4301-BC35-C3F12D585322}"/>
                  </a:ext>
                </a:extLst>
              </p:cNvPr>
              <p:cNvCxnSpPr/>
              <p:nvPr/>
            </p:nvCxnSpPr>
            <p:spPr bwMode="gray">
              <a:xfrm>
                <a:off x="1006898" y="6111126"/>
                <a:ext cx="10182963" cy="0"/>
              </a:xfrm>
              <a:prstGeom prst="line">
                <a:avLst/>
              </a:prstGeom>
              <a:noFill/>
              <a:ln w="9525" cap="flat" cmpd="sng" algn="ctr">
                <a:solidFill>
                  <a:srgbClr val="BEE9EE"/>
                </a:solidFill>
                <a:prstDash val="solid"/>
              </a:ln>
              <a:effectLst/>
            </p:spPr>
          </p:cxnSp>
          <p:cxnSp>
            <p:nvCxnSpPr>
              <p:cNvPr id="52" name="直接连接符 51">
                <a:extLst>
                  <a:ext uri="{FF2B5EF4-FFF2-40B4-BE49-F238E27FC236}">
                    <a16:creationId xmlns:a16="http://schemas.microsoft.com/office/drawing/2014/main" xmlns="" id="{0055B2A1-8A96-4D8A-AF3F-B40B50C8B3F7}"/>
                  </a:ext>
                </a:extLst>
              </p:cNvPr>
              <p:cNvCxnSpPr/>
              <p:nvPr/>
            </p:nvCxnSpPr>
            <p:spPr bwMode="gray">
              <a:xfrm flipH="1">
                <a:off x="1006901" y="5356220"/>
                <a:ext cx="1058894" cy="754907"/>
              </a:xfrm>
              <a:prstGeom prst="line">
                <a:avLst/>
              </a:prstGeom>
              <a:noFill/>
              <a:ln w="9525" cap="flat" cmpd="sng" algn="ctr">
                <a:solidFill>
                  <a:srgbClr val="BEE9EE"/>
                </a:solidFill>
                <a:prstDash val="solid"/>
              </a:ln>
              <a:effectLst/>
            </p:spPr>
          </p:cxnSp>
          <p:cxnSp>
            <p:nvCxnSpPr>
              <p:cNvPr id="53" name="直接连接符 52">
                <a:extLst>
                  <a:ext uri="{FF2B5EF4-FFF2-40B4-BE49-F238E27FC236}">
                    <a16:creationId xmlns:a16="http://schemas.microsoft.com/office/drawing/2014/main" xmlns="" id="{7F16F591-EF85-4D1D-9515-B50A82DF26F5}"/>
                  </a:ext>
                </a:extLst>
              </p:cNvPr>
              <p:cNvCxnSpPr/>
              <p:nvPr/>
            </p:nvCxnSpPr>
            <p:spPr bwMode="gray">
              <a:xfrm>
                <a:off x="9848517" y="5496268"/>
                <a:ext cx="1341347" cy="617383"/>
              </a:xfrm>
              <a:prstGeom prst="line">
                <a:avLst/>
              </a:prstGeom>
              <a:noFill/>
              <a:ln w="9525" cap="flat" cmpd="sng" algn="ctr">
                <a:solidFill>
                  <a:srgbClr val="BEE9EE"/>
                </a:solidFill>
                <a:prstDash val="solid"/>
              </a:ln>
              <a:effectLst/>
            </p:spPr>
          </p:cxnSp>
        </p:grpSp>
        <p:cxnSp>
          <p:nvCxnSpPr>
            <p:cNvPr id="50" name="直接连接符 49">
              <a:extLst>
                <a:ext uri="{FF2B5EF4-FFF2-40B4-BE49-F238E27FC236}">
                  <a16:creationId xmlns:a16="http://schemas.microsoft.com/office/drawing/2014/main" xmlns="" id="{B92A6695-CFB2-4DFB-944D-428E0447B7B8}"/>
                </a:ext>
              </a:extLst>
            </p:cNvPr>
            <p:cNvCxnSpPr/>
            <p:nvPr/>
          </p:nvCxnSpPr>
          <p:spPr bwMode="gray">
            <a:xfrm>
              <a:off x="5675101" y="4933027"/>
              <a:ext cx="0" cy="857703"/>
            </a:xfrm>
            <a:prstGeom prst="line">
              <a:avLst/>
            </a:prstGeom>
            <a:noFill/>
            <a:ln w="9525" cap="flat" cmpd="sng" algn="ctr">
              <a:solidFill>
                <a:srgbClr val="BEE9EE"/>
              </a:solidFill>
              <a:prstDash val="solid"/>
            </a:ln>
            <a:effectLst/>
          </p:spPr>
        </p:cxnSp>
      </p:grpSp>
    </p:spTree>
    <p:extLst>
      <p:ext uri="{BB962C8B-B14F-4D97-AF65-F5344CB8AC3E}">
        <p14:creationId xmlns:p14="http://schemas.microsoft.com/office/powerpoint/2010/main" val="34943989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D51027-78F2-4347-822B-E25258763BD6}"/>
              </a:ext>
            </a:extLst>
          </p:cNvPr>
          <p:cNvSpPr>
            <a:spLocks noGrp="1"/>
          </p:cNvSpPr>
          <p:nvPr>
            <p:ph type="title"/>
          </p:nvPr>
        </p:nvSpPr>
        <p:spPr bwMode="gray"/>
        <p:txBody>
          <a:bodyPr/>
          <a:lstStyle/>
          <a:p>
            <a:r>
              <a:rPr lang="en-US" smtClean="0"/>
              <a:t>APN, Enabling Application-Driven Network Programming</a:t>
            </a:r>
            <a:endParaRPr lang="en-US" dirty="0"/>
          </a:p>
        </p:txBody>
      </p:sp>
      <p:sp>
        <p:nvSpPr>
          <p:cNvPr id="4" name="Freeform 6">
            <a:extLst>
              <a:ext uri="{FF2B5EF4-FFF2-40B4-BE49-F238E27FC236}">
                <a16:creationId xmlns:a16="http://schemas.microsoft.com/office/drawing/2014/main" xmlns="" id="{963EFA16-70CE-4BB6-A7D3-43E85A0D2507}"/>
              </a:ext>
            </a:extLst>
          </p:cNvPr>
          <p:cNvSpPr>
            <a:spLocks/>
          </p:cNvSpPr>
          <p:nvPr/>
        </p:nvSpPr>
        <p:spPr bwMode="gray">
          <a:xfrm>
            <a:off x="9259226" y="2224226"/>
            <a:ext cx="1381701" cy="59565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15875" cap="flat">
            <a:solidFill>
              <a:schemeClr val="tx2">
                <a:lumMod val="65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4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椭圆 4">
            <a:extLst>
              <a:ext uri="{FF2B5EF4-FFF2-40B4-BE49-F238E27FC236}">
                <a16:creationId xmlns:a16="http://schemas.microsoft.com/office/drawing/2014/main" xmlns="" id="{03FC57CA-B905-4CFB-B67B-DD92868D72FD}"/>
              </a:ext>
            </a:extLst>
          </p:cNvPr>
          <p:cNvSpPr/>
          <p:nvPr/>
        </p:nvSpPr>
        <p:spPr bwMode="gray">
          <a:xfrm>
            <a:off x="4800642" y="2121438"/>
            <a:ext cx="3879000" cy="1064605"/>
          </a:xfrm>
          <a:prstGeom prst="ellipse">
            <a:avLst/>
          </a:prstGeom>
          <a:no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a:extLst>
              <a:ext uri="{FF2B5EF4-FFF2-40B4-BE49-F238E27FC236}">
                <a16:creationId xmlns:a16="http://schemas.microsoft.com/office/drawing/2014/main" xmlns="" id="{6FF37D14-C899-4D49-BCB8-E0C22545D998}"/>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123859" y="1610060"/>
            <a:ext cx="503426" cy="511377"/>
          </a:xfrm>
          <a:prstGeom prst="rect">
            <a:avLst/>
          </a:prstGeom>
        </p:spPr>
      </p:pic>
      <p:cxnSp>
        <p:nvCxnSpPr>
          <p:cNvPr id="33" name="直接连接符 32">
            <a:extLst>
              <a:ext uri="{FF2B5EF4-FFF2-40B4-BE49-F238E27FC236}">
                <a16:creationId xmlns:a16="http://schemas.microsoft.com/office/drawing/2014/main" xmlns="" id="{8B88BA8D-A789-4A28-BF55-9A3E1CBED34F}"/>
              </a:ext>
            </a:extLst>
          </p:cNvPr>
          <p:cNvCxnSpPr/>
          <p:nvPr/>
        </p:nvCxnSpPr>
        <p:spPr bwMode="gray">
          <a:xfrm flipH="1" flipV="1">
            <a:off x="4442281" y="2020676"/>
            <a:ext cx="318139" cy="377272"/>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a:extLst>
              <a:ext uri="{FF2B5EF4-FFF2-40B4-BE49-F238E27FC236}">
                <a16:creationId xmlns:a16="http://schemas.microsoft.com/office/drawing/2014/main" xmlns="" id="{474D2F97-D0D6-4683-BE79-4AA63467BC48}"/>
              </a:ext>
            </a:extLst>
          </p:cNvPr>
          <p:cNvCxnSpPr/>
          <p:nvPr/>
        </p:nvCxnSpPr>
        <p:spPr bwMode="gray">
          <a:xfrm>
            <a:off x="8719552" y="2397949"/>
            <a:ext cx="516160" cy="99406"/>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a:extLst>
              <a:ext uri="{FF2B5EF4-FFF2-40B4-BE49-F238E27FC236}">
                <a16:creationId xmlns:a16="http://schemas.microsoft.com/office/drawing/2014/main" xmlns="" id="{6E07D427-B274-4027-8D8A-69AE947C34E2}"/>
              </a:ext>
            </a:extLst>
          </p:cNvPr>
          <p:cNvCxnSpPr/>
          <p:nvPr/>
        </p:nvCxnSpPr>
        <p:spPr bwMode="gray">
          <a:xfrm flipV="1">
            <a:off x="8719552" y="2792079"/>
            <a:ext cx="523789" cy="85791"/>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 name="矩形 47">
            <a:extLst>
              <a:ext uri="{FF2B5EF4-FFF2-40B4-BE49-F238E27FC236}">
                <a16:creationId xmlns:a16="http://schemas.microsoft.com/office/drawing/2014/main" xmlns="" id="{07AD8D9C-0E60-4DFD-86BB-87D40DB116D4}"/>
              </a:ext>
            </a:extLst>
          </p:cNvPr>
          <p:cNvSpPr/>
          <p:nvPr/>
        </p:nvSpPr>
        <p:spPr bwMode="gray">
          <a:xfrm>
            <a:off x="9171687" y="2301440"/>
            <a:ext cx="353020" cy="661677"/>
          </a:xfrm>
          <a:prstGeom prst="rect">
            <a:avLst/>
          </a:prstGeom>
          <a:noFill/>
          <a:ln w="3175">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48">
            <a:extLst>
              <a:ext uri="{FF2B5EF4-FFF2-40B4-BE49-F238E27FC236}">
                <a16:creationId xmlns:a16="http://schemas.microsoft.com/office/drawing/2014/main" xmlns="" id="{505BD890-856C-4AC1-BB7E-11F401133F71}"/>
              </a:ext>
            </a:extLst>
          </p:cNvPr>
          <p:cNvSpPr txBox="1"/>
          <p:nvPr/>
        </p:nvSpPr>
        <p:spPr bwMode="gray">
          <a:xfrm>
            <a:off x="4681765" y="1545067"/>
            <a:ext cx="3964815" cy="523220"/>
          </a:xfrm>
          <a:prstGeom prst="rect">
            <a:avLst/>
          </a:prstGeom>
          <a:noFill/>
        </p:spPr>
        <p:txBody>
          <a:bodyPr vert="horz" wrap="square" rtlCol="0">
            <a:noAutofit/>
          </a:bodyPr>
          <a:lstStyle/>
          <a:p>
            <a:pPr algn="ctr" fontAlgn="ct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Access and cloud PEs construct high-quality channels based on application information.</a:t>
            </a:r>
          </a:p>
        </p:txBody>
      </p:sp>
      <p:sp>
        <p:nvSpPr>
          <p:cNvPr id="50" name="椭圆 49">
            <a:extLst>
              <a:ext uri="{FF2B5EF4-FFF2-40B4-BE49-F238E27FC236}">
                <a16:creationId xmlns:a16="http://schemas.microsoft.com/office/drawing/2014/main" xmlns="" id="{587DF916-F0F0-4A01-A56F-2308DA0CC609}"/>
              </a:ext>
            </a:extLst>
          </p:cNvPr>
          <p:cNvSpPr/>
          <p:nvPr/>
        </p:nvSpPr>
        <p:spPr bwMode="gray">
          <a:xfrm>
            <a:off x="5582774" y="2281624"/>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椭圆 50">
            <a:extLst>
              <a:ext uri="{FF2B5EF4-FFF2-40B4-BE49-F238E27FC236}">
                <a16:creationId xmlns:a16="http://schemas.microsoft.com/office/drawing/2014/main" xmlns="" id="{045A24F0-E696-4258-997B-0589530527CB}"/>
              </a:ext>
            </a:extLst>
          </p:cNvPr>
          <p:cNvSpPr/>
          <p:nvPr/>
        </p:nvSpPr>
        <p:spPr bwMode="gray">
          <a:xfrm>
            <a:off x="6537519" y="2855000"/>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椭圆 51">
            <a:extLst>
              <a:ext uri="{FF2B5EF4-FFF2-40B4-BE49-F238E27FC236}">
                <a16:creationId xmlns:a16="http://schemas.microsoft.com/office/drawing/2014/main" xmlns="" id="{BCFD4D4B-8AA0-4BD9-A94A-F562FC0E7901}"/>
              </a:ext>
            </a:extLst>
          </p:cNvPr>
          <p:cNvSpPr/>
          <p:nvPr/>
        </p:nvSpPr>
        <p:spPr bwMode="gray">
          <a:xfrm>
            <a:off x="7636219" y="2312611"/>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任意多边形 21">
            <a:extLst>
              <a:ext uri="{FF2B5EF4-FFF2-40B4-BE49-F238E27FC236}">
                <a16:creationId xmlns:a16="http://schemas.microsoft.com/office/drawing/2014/main" xmlns="" id="{A48C8EE7-1840-4CA7-85F5-6D20E0F48861}"/>
              </a:ext>
            </a:extLst>
          </p:cNvPr>
          <p:cNvSpPr/>
          <p:nvPr/>
        </p:nvSpPr>
        <p:spPr bwMode="gray">
          <a:xfrm>
            <a:off x="5105155" y="2379912"/>
            <a:ext cx="3255080" cy="582425"/>
          </a:xfrm>
          <a:custGeom>
            <a:avLst/>
            <a:gdLst>
              <a:gd name="connsiteX0" fmla="*/ 0 w 2276475"/>
              <a:gd name="connsiteY0" fmla="*/ 20125 h 48700"/>
              <a:gd name="connsiteX1" fmla="*/ 914400 w 2276475"/>
              <a:gd name="connsiteY1" fmla="*/ 1075 h 48700"/>
              <a:gd name="connsiteX2" fmla="*/ 2276475 w 2276475"/>
              <a:gd name="connsiteY2" fmla="*/ 48700 h 48700"/>
              <a:gd name="connsiteX0" fmla="*/ 0 w 2276475"/>
              <a:gd name="connsiteY0" fmla="*/ 27528 h 56103"/>
              <a:gd name="connsiteX1" fmla="*/ 914400 w 2276475"/>
              <a:gd name="connsiteY1" fmla="*/ 8478 h 56103"/>
              <a:gd name="connsiteX2" fmla="*/ 1120259 w 2276475"/>
              <a:gd name="connsiteY2" fmla="*/ 3120 h 56103"/>
              <a:gd name="connsiteX3" fmla="*/ 2276475 w 2276475"/>
              <a:gd name="connsiteY3" fmla="*/ 56103 h 56103"/>
              <a:gd name="connsiteX0" fmla="*/ 0 w 2278258"/>
              <a:gd name="connsiteY0" fmla="*/ 27528 h 56244"/>
              <a:gd name="connsiteX1" fmla="*/ 914400 w 2278258"/>
              <a:gd name="connsiteY1" fmla="*/ 8478 h 56244"/>
              <a:gd name="connsiteX2" fmla="*/ 1120259 w 2278258"/>
              <a:gd name="connsiteY2" fmla="*/ 3120 h 56244"/>
              <a:gd name="connsiteX3" fmla="*/ 2276475 w 2278258"/>
              <a:gd name="connsiteY3" fmla="*/ 56103 h 56244"/>
              <a:gd name="connsiteX4" fmla="*/ 1379339 w 2278258"/>
              <a:gd name="connsiteY4" fmla="*/ 18361 h 56244"/>
              <a:gd name="connsiteX0" fmla="*/ 0 w 2278258"/>
              <a:gd name="connsiteY0" fmla="*/ 45076 h 424654"/>
              <a:gd name="connsiteX1" fmla="*/ 914400 w 2278258"/>
              <a:gd name="connsiteY1" fmla="*/ 26026 h 424654"/>
              <a:gd name="connsiteX2" fmla="*/ 1097399 w 2278258"/>
              <a:gd name="connsiteY2" fmla="*/ 424528 h 424654"/>
              <a:gd name="connsiteX3" fmla="*/ 2276475 w 2278258"/>
              <a:gd name="connsiteY3" fmla="*/ 73651 h 424654"/>
              <a:gd name="connsiteX4" fmla="*/ 1379339 w 2278258"/>
              <a:gd name="connsiteY4" fmla="*/ 35909 h 424654"/>
              <a:gd name="connsiteX0" fmla="*/ 0 w 2278258"/>
              <a:gd name="connsiteY0" fmla="*/ 9167 h 388745"/>
              <a:gd name="connsiteX1" fmla="*/ 845820 w 2278258"/>
              <a:gd name="connsiteY1" fmla="*/ 127277 h 388745"/>
              <a:gd name="connsiteX2" fmla="*/ 1097399 w 2278258"/>
              <a:gd name="connsiteY2" fmla="*/ 388619 h 388745"/>
              <a:gd name="connsiteX3" fmla="*/ 2276475 w 2278258"/>
              <a:gd name="connsiteY3" fmla="*/ 37742 h 388745"/>
              <a:gd name="connsiteX4" fmla="*/ 1379339 w 2278258"/>
              <a:gd name="connsiteY4" fmla="*/ 0 h 388745"/>
              <a:gd name="connsiteX0" fmla="*/ 0 w 2278258"/>
              <a:gd name="connsiteY0" fmla="*/ 9167 h 388745"/>
              <a:gd name="connsiteX1" fmla="*/ 403978 w 2278258"/>
              <a:gd name="connsiteY1" fmla="*/ 30479 h 388745"/>
              <a:gd name="connsiteX2" fmla="*/ 845820 w 2278258"/>
              <a:gd name="connsiteY2" fmla="*/ 127277 h 388745"/>
              <a:gd name="connsiteX3" fmla="*/ 1097399 w 2278258"/>
              <a:gd name="connsiteY3" fmla="*/ 388619 h 388745"/>
              <a:gd name="connsiteX4" fmla="*/ 2276475 w 2278258"/>
              <a:gd name="connsiteY4" fmla="*/ 37742 h 388745"/>
              <a:gd name="connsiteX5" fmla="*/ 1379339 w 2278258"/>
              <a:gd name="connsiteY5" fmla="*/ 0 h 388745"/>
              <a:gd name="connsiteX0" fmla="*/ 0 w 2278258"/>
              <a:gd name="connsiteY0" fmla="*/ 15558 h 395136"/>
              <a:gd name="connsiteX1" fmla="*/ 411598 w 2278258"/>
              <a:gd name="connsiteY1" fmla="*/ 6390 h 395136"/>
              <a:gd name="connsiteX2" fmla="*/ 845820 w 2278258"/>
              <a:gd name="connsiteY2" fmla="*/ 133668 h 395136"/>
              <a:gd name="connsiteX3" fmla="*/ 1097399 w 2278258"/>
              <a:gd name="connsiteY3" fmla="*/ 395010 h 395136"/>
              <a:gd name="connsiteX4" fmla="*/ 2276475 w 2278258"/>
              <a:gd name="connsiteY4" fmla="*/ 44133 h 395136"/>
              <a:gd name="connsiteX5" fmla="*/ 1379339 w 2278258"/>
              <a:gd name="connsiteY5" fmla="*/ 6391 h 395136"/>
              <a:gd name="connsiteX0" fmla="*/ 0 w 2361113"/>
              <a:gd name="connsiteY0" fmla="*/ 489227 h 868805"/>
              <a:gd name="connsiteX1" fmla="*/ 411598 w 2361113"/>
              <a:gd name="connsiteY1" fmla="*/ 480059 h 868805"/>
              <a:gd name="connsiteX2" fmla="*/ 845820 w 2361113"/>
              <a:gd name="connsiteY2" fmla="*/ 607337 h 868805"/>
              <a:gd name="connsiteX3" fmla="*/ 1097399 w 2361113"/>
              <a:gd name="connsiteY3" fmla="*/ 868679 h 868805"/>
              <a:gd name="connsiteX4" fmla="*/ 2276475 w 2361113"/>
              <a:gd name="connsiteY4" fmla="*/ 517802 h 868805"/>
              <a:gd name="connsiteX5" fmla="*/ 2263259 w 2361113"/>
              <a:gd name="connsiteY5" fmla="*/ 0 h 868805"/>
              <a:gd name="connsiteX0" fmla="*/ 0 w 2276475"/>
              <a:gd name="connsiteY0" fmla="*/ 15559 h 395137"/>
              <a:gd name="connsiteX1" fmla="*/ 411598 w 2276475"/>
              <a:gd name="connsiteY1" fmla="*/ 6391 h 395137"/>
              <a:gd name="connsiteX2" fmla="*/ 845820 w 2276475"/>
              <a:gd name="connsiteY2" fmla="*/ 133669 h 395137"/>
              <a:gd name="connsiteX3" fmla="*/ 1097399 w 2276475"/>
              <a:gd name="connsiteY3" fmla="*/ 395011 h 395137"/>
              <a:gd name="connsiteX4" fmla="*/ 2276475 w 2276475"/>
              <a:gd name="connsiteY4" fmla="*/ 44134 h 395137"/>
              <a:gd name="connsiteX0" fmla="*/ 0 w 2276475"/>
              <a:gd name="connsiteY0" fmla="*/ 15559 h 395405"/>
              <a:gd name="connsiteX1" fmla="*/ 411598 w 2276475"/>
              <a:gd name="connsiteY1" fmla="*/ 6391 h 395405"/>
              <a:gd name="connsiteX2" fmla="*/ 845820 w 2276475"/>
              <a:gd name="connsiteY2" fmla="*/ 133669 h 395405"/>
              <a:gd name="connsiteX3" fmla="*/ 1097399 w 2276475"/>
              <a:gd name="connsiteY3" fmla="*/ 395011 h 395405"/>
              <a:gd name="connsiteX4" fmla="*/ 1752718 w 2276475"/>
              <a:gd name="connsiteY4" fmla="*/ 189272 h 395405"/>
              <a:gd name="connsiteX5" fmla="*/ 2276475 w 2276475"/>
              <a:gd name="connsiteY5" fmla="*/ 44134 h 395405"/>
              <a:gd name="connsiteX0" fmla="*/ 0 w 2276475"/>
              <a:gd name="connsiteY0" fmla="*/ 15559 h 395249"/>
              <a:gd name="connsiteX1" fmla="*/ 411598 w 2276475"/>
              <a:gd name="connsiteY1" fmla="*/ 6391 h 395249"/>
              <a:gd name="connsiteX2" fmla="*/ 845820 w 2276475"/>
              <a:gd name="connsiteY2" fmla="*/ 133669 h 395249"/>
              <a:gd name="connsiteX3" fmla="*/ 1097399 w 2276475"/>
              <a:gd name="connsiteY3" fmla="*/ 395011 h 395249"/>
              <a:gd name="connsiteX4" fmla="*/ 1714618 w 2276475"/>
              <a:gd name="connsiteY4" fmla="*/ 82592 h 395249"/>
              <a:gd name="connsiteX5" fmla="*/ 2276475 w 2276475"/>
              <a:gd name="connsiteY5" fmla="*/ 44134 h 395249"/>
              <a:gd name="connsiteX0" fmla="*/ 0 w 2276475"/>
              <a:gd name="connsiteY0" fmla="*/ 15559 h 410477"/>
              <a:gd name="connsiteX1" fmla="*/ 411598 w 2276475"/>
              <a:gd name="connsiteY1" fmla="*/ 6391 h 410477"/>
              <a:gd name="connsiteX2" fmla="*/ 845820 w 2276475"/>
              <a:gd name="connsiteY2" fmla="*/ 133669 h 410477"/>
              <a:gd name="connsiteX3" fmla="*/ 1074539 w 2276475"/>
              <a:gd name="connsiteY3" fmla="*/ 410251 h 410477"/>
              <a:gd name="connsiteX4" fmla="*/ 1714618 w 2276475"/>
              <a:gd name="connsiteY4" fmla="*/ 82592 h 410477"/>
              <a:gd name="connsiteX5" fmla="*/ 2276475 w 2276475"/>
              <a:gd name="connsiteY5" fmla="*/ 44134 h 410477"/>
              <a:gd name="connsiteX0" fmla="*/ 0 w 2276475"/>
              <a:gd name="connsiteY0" fmla="*/ 15559 h 410476"/>
              <a:gd name="connsiteX1" fmla="*/ 411598 w 2276475"/>
              <a:gd name="connsiteY1" fmla="*/ 6391 h 410476"/>
              <a:gd name="connsiteX2" fmla="*/ 845820 w 2276475"/>
              <a:gd name="connsiteY2" fmla="*/ 133669 h 410476"/>
              <a:gd name="connsiteX3" fmla="*/ 1074539 w 2276475"/>
              <a:gd name="connsiteY3" fmla="*/ 410251 h 410476"/>
              <a:gd name="connsiteX4" fmla="*/ 1714618 w 2276475"/>
              <a:gd name="connsiteY4" fmla="*/ 82592 h 410476"/>
              <a:gd name="connsiteX5" fmla="*/ 1851778 w 2276475"/>
              <a:gd name="connsiteY5" fmla="*/ 59732 h 410476"/>
              <a:gd name="connsiteX6" fmla="*/ 2276475 w 2276475"/>
              <a:gd name="connsiteY6" fmla="*/ 44134 h 410476"/>
              <a:gd name="connsiteX0" fmla="*/ 0 w 2276475"/>
              <a:gd name="connsiteY0" fmla="*/ 15559 h 410476"/>
              <a:gd name="connsiteX1" fmla="*/ 411598 w 2276475"/>
              <a:gd name="connsiteY1" fmla="*/ 6391 h 410476"/>
              <a:gd name="connsiteX2" fmla="*/ 845820 w 2276475"/>
              <a:gd name="connsiteY2" fmla="*/ 133669 h 410476"/>
              <a:gd name="connsiteX3" fmla="*/ 1074539 w 2276475"/>
              <a:gd name="connsiteY3" fmla="*/ 410251 h 410476"/>
              <a:gd name="connsiteX4" fmla="*/ 1714618 w 2276475"/>
              <a:gd name="connsiteY4" fmla="*/ 82592 h 410476"/>
              <a:gd name="connsiteX5" fmla="*/ 1851778 w 2276475"/>
              <a:gd name="connsiteY5" fmla="*/ 44492 h 410476"/>
              <a:gd name="connsiteX6" fmla="*/ 2276475 w 2276475"/>
              <a:gd name="connsiteY6" fmla="*/ 44134 h 410476"/>
              <a:gd name="connsiteX0" fmla="*/ 0 w 2276475"/>
              <a:gd name="connsiteY0" fmla="*/ 15559 h 410476"/>
              <a:gd name="connsiteX1" fmla="*/ 411598 w 2276475"/>
              <a:gd name="connsiteY1" fmla="*/ 6391 h 410476"/>
              <a:gd name="connsiteX2" fmla="*/ 726757 w 2276475"/>
              <a:gd name="connsiteY2" fmla="*/ 176531 h 410476"/>
              <a:gd name="connsiteX3" fmla="*/ 1074539 w 2276475"/>
              <a:gd name="connsiteY3" fmla="*/ 410251 h 410476"/>
              <a:gd name="connsiteX4" fmla="*/ 1714618 w 2276475"/>
              <a:gd name="connsiteY4" fmla="*/ 82592 h 410476"/>
              <a:gd name="connsiteX5" fmla="*/ 1851778 w 2276475"/>
              <a:gd name="connsiteY5" fmla="*/ 44492 h 410476"/>
              <a:gd name="connsiteX6" fmla="*/ 2276475 w 2276475"/>
              <a:gd name="connsiteY6" fmla="*/ 44134 h 410476"/>
              <a:gd name="connsiteX0" fmla="*/ 0 w 2276475"/>
              <a:gd name="connsiteY0" fmla="*/ 15559 h 410476"/>
              <a:gd name="connsiteX1" fmla="*/ 411598 w 2276475"/>
              <a:gd name="connsiteY1" fmla="*/ 6391 h 410476"/>
              <a:gd name="connsiteX2" fmla="*/ 726757 w 2276475"/>
              <a:gd name="connsiteY2" fmla="*/ 176531 h 410476"/>
              <a:gd name="connsiteX3" fmla="*/ 1074539 w 2276475"/>
              <a:gd name="connsiteY3" fmla="*/ 410251 h 410476"/>
              <a:gd name="connsiteX4" fmla="*/ 1714618 w 2276475"/>
              <a:gd name="connsiteY4" fmla="*/ 82592 h 410476"/>
              <a:gd name="connsiteX5" fmla="*/ 1851778 w 2276475"/>
              <a:gd name="connsiteY5" fmla="*/ 44492 h 410476"/>
              <a:gd name="connsiteX6" fmla="*/ 2276475 w 2276475"/>
              <a:gd name="connsiteY6" fmla="*/ 44134 h 410476"/>
              <a:gd name="connsiteX0" fmla="*/ 0 w 2276475"/>
              <a:gd name="connsiteY0" fmla="*/ 15559 h 410476"/>
              <a:gd name="connsiteX1" fmla="*/ 411598 w 2276475"/>
              <a:gd name="connsiteY1" fmla="*/ 6391 h 410476"/>
              <a:gd name="connsiteX2" fmla="*/ 726757 w 2276475"/>
              <a:gd name="connsiteY2" fmla="*/ 176531 h 410476"/>
              <a:gd name="connsiteX3" fmla="*/ 1074539 w 2276475"/>
              <a:gd name="connsiteY3" fmla="*/ 410251 h 410476"/>
              <a:gd name="connsiteX4" fmla="*/ 1714618 w 2276475"/>
              <a:gd name="connsiteY4" fmla="*/ 82592 h 410476"/>
              <a:gd name="connsiteX5" fmla="*/ 1851778 w 2276475"/>
              <a:gd name="connsiteY5" fmla="*/ 58779 h 410476"/>
              <a:gd name="connsiteX6" fmla="*/ 2276475 w 2276475"/>
              <a:gd name="connsiteY6" fmla="*/ 44134 h 410476"/>
              <a:gd name="connsiteX0" fmla="*/ 0 w 2276475"/>
              <a:gd name="connsiteY0" fmla="*/ 15559 h 410488"/>
              <a:gd name="connsiteX1" fmla="*/ 411598 w 2276475"/>
              <a:gd name="connsiteY1" fmla="*/ 6391 h 410488"/>
              <a:gd name="connsiteX2" fmla="*/ 726757 w 2276475"/>
              <a:gd name="connsiteY2" fmla="*/ 176531 h 410488"/>
              <a:gd name="connsiteX3" fmla="*/ 1074539 w 2276475"/>
              <a:gd name="connsiteY3" fmla="*/ 410251 h 410488"/>
              <a:gd name="connsiteX4" fmla="*/ 1700330 w 2276475"/>
              <a:gd name="connsiteY4" fmla="*/ 96879 h 410488"/>
              <a:gd name="connsiteX5" fmla="*/ 1851778 w 2276475"/>
              <a:gd name="connsiteY5" fmla="*/ 58779 h 410488"/>
              <a:gd name="connsiteX6" fmla="*/ 2276475 w 2276475"/>
              <a:gd name="connsiteY6" fmla="*/ 44134 h 410488"/>
              <a:gd name="connsiteX0" fmla="*/ 0 w 2276475"/>
              <a:gd name="connsiteY0" fmla="*/ 15559 h 410488"/>
              <a:gd name="connsiteX1" fmla="*/ 411598 w 2276475"/>
              <a:gd name="connsiteY1" fmla="*/ 6391 h 410488"/>
              <a:gd name="connsiteX2" fmla="*/ 726757 w 2276475"/>
              <a:gd name="connsiteY2" fmla="*/ 176531 h 410488"/>
              <a:gd name="connsiteX3" fmla="*/ 1074539 w 2276475"/>
              <a:gd name="connsiteY3" fmla="*/ 410251 h 410488"/>
              <a:gd name="connsiteX4" fmla="*/ 1700330 w 2276475"/>
              <a:gd name="connsiteY4" fmla="*/ 96879 h 410488"/>
              <a:gd name="connsiteX5" fmla="*/ 1851778 w 2276475"/>
              <a:gd name="connsiteY5" fmla="*/ 58779 h 410488"/>
              <a:gd name="connsiteX6" fmla="*/ 2276475 w 2276475"/>
              <a:gd name="connsiteY6" fmla="*/ 44134 h 41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6475" h="410488">
                <a:moveTo>
                  <a:pt x="0" y="15559"/>
                </a:moveTo>
                <a:cubicBezTo>
                  <a:pt x="67330" y="19111"/>
                  <a:pt x="270628" y="-13294"/>
                  <a:pt x="411598" y="6391"/>
                </a:cubicBezTo>
                <a:cubicBezTo>
                  <a:pt x="552568" y="26076"/>
                  <a:pt x="621029" y="80646"/>
                  <a:pt x="726757" y="176531"/>
                </a:cubicBezTo>
                <a:cubicBezTo>
                  <a:pt x="832485" y="272416"/>
                  <a:pt x="923389" y="400984"/>
                  <a:pt x="1074539" y="410251"/>
                </a:cubicBezTo>
                <a:cubicBezTo>
                  <a:pt x="1225689" y="419518"/>
                  <a:pt x="1570790" y="155299"/>
                  <a:pt x="1700330" y="96879"/>
                </a:cubicBezTo>
                <a:cubicBezTo>
                  <a:pt x="1834633" y="57509"/>
                  <a:pt x="1758135" y="65189"/>
                  <a:pt x="1851778" y="58779"/>
                </a:cubicBezTo>
                <a:cubicBezTo>
                  <a:pt x="1945421" y="52369"/>
                  <a:pt x="2205692" y="46734"/>
                  <a:pt x="2276475" y="44134"/>
                </a:cubicBezTo>
              </a:path>
            </a:pathLst>
          </a:custGeom>
          <a:noFill/>
          <a:ln w="28575">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文本框 53">
            <a:extLst>
              <a:ext uri="{FF2B5EF4-FFF2-40B4-BE49-F238E27FC236}">
                <a16:creationId xmlns:a16="http://schemas.microsoft.com/office/drawing/2014/main" xmlns="" id="{5724CCAC-4F97-4BBF-BAA4-5D074C1DF545}"/>
              </a:ext>
            </a:extLst>
          </p:cNvPr>
          <p:cNvSpPr txBox="1"/>
          <p:nvPr/>
        </p:nvSpPr>
        <p:spPr bwMode="gray">
          <a:xfrm>
            <a:off x="5934299" y="2313390"/>
            <a:ext cx="1549763" cy="307776"/>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Carrier network</a:t>
            </a:r>
          </a:p>
        </p:txBody>
      </p:sp>
      <p:sp>
        <p:nvSpPr>
          <p:cNvPr id="55" name="矩形 54">
            <a:extLst>
              <a:ext uri="{FF2B5EF4-FFF2-40B4-BE49-F238E27FC236}">
                <a16:creationId xmlns:a16="http://schemas.microsoft.com/office/drawing/2014/main" xmlns="" id="{7F967961-A90C-4303-9D18-A43875A4EEDD}"/>
              </a:ext>
            </a:extLst>
          </p:cNvPr>
          <p:cNvSpPr/>
          <p:nvPr/>
        </p:nvSpPr>
        <p:spPr bwMode="gray">
          <a:xfrm>
            <a:off x="4131255" y="1244918"/>
            <a:ext cx="4656697" cy="3002144"/>
          </a:xfrm>
          <a:prstGeom prst="rect">
            <a:avLst/>
          </a:prstGeom>
          <a:noFill/>
          <a:ln w="12700" cap="flat" cmpd="sng" algn="ctr">
            <a:solidFill>
              <a:schemeClr val="bg1">
                <a:lumMod val="75000"/>
              </a:schemeClr>
            </a:solidFill>
            <a:prstDash val="solid"/>
          </a:ln>
          <a:effectLst/>
        </p:spPr>
        <p:txBody>
          <a:bodyPr wrap="square" anchor="ctr">
            <a:noAutofit/>
          </a:bodyPr>
          <a:lstStyle/>
          <a:p>
            <a:pPr algn="ctr" defTabSz="1087559" fontAlgn="ctr" hangingPunct="0"/>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文本框 55">
            <a:extLst>
              <a:ext uri="{FF2B5EF4-FFF2-40B4-BE49-F238E27FC236}">
                <a16:creationId xmlns:a16="http://schemas.microsoft.com/office/drawing/2014/main" xmlns="" id="{32F2028B-FF01-422A-95CD-75F10FEC77A3}"/>
              </a:ext>
            </a:extLst>
          </p:cNvPr>
          <p:cNvSpPr txBox="1"/>
          <p:nvPr/>
        </p:nvSpPr>
        <p:spPr bwMode="gray">
          <a:xfrm>
            <a:off x="5479276" y="3844762"/>
            <a:ext cx="2331223" cy="24600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Carrier's bearer network</a:t>
            </a:r>
          </a:p>
        </p:txBody>
      </p:sp>
      <p:sp>
        <p:nvSpPr>
          <p:cNvPr id="57" name="矩形 56">
            <a:extLst>
              <a:ext uri="{FF2B5EF4-FFF2-40B4-BE49-F238E27FC236}">
                <a16:creationId xmlns:a16="http://schemas.microsoft.com/office/drawing/2014/main" xmlns="" id="{BB325375-FDE4-433D-B06F-3C492226C5F8}"/>
              </a:ext>
            </a:extLst>
          </p:cNvPr>
          <p:cNvSpPr/>
          <p:nvPr/>
        </p:nvSpPr>
        <p:spPr bwMode="gray">
          <a:xfrm>
            <a:off x="8858177" y="1244918"/>
            <a:ext cx="1978401" cy="3002144"/>
          </a:xfrm>
          <a:prstGeom prst="rect">
            <a:avLst/>
          </a:prstGeom>
          <a:noFill/>
          <a:ln w="12700" cap="flat" cmpd="sng" algn="ctr">
            <a:solidFill>
              <a:schemeClr val="bg1">
                <a:lumMod val="75000"/>
              </a:schemeClr>
            </a:solidFill>
            <a:prstDash val="solid"/>
          </a:ln>
          <a:effectLst/>
        </p:spPr>
        <p:txBody>
          <a:bodyPr wrap="square" anchor="ctr">
            <a:noAutofit/>
          </a:bodyPr>
          <a:lstStyle/>
          <a:p>
            <a:pPr algn="ctr" defTabSz="1087559" fontAlgn="ctr" hangingPunct="0"/>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a:extLst>
              <a:ext uri="{FF2B5EF4-FFF2-40B4-BE49-F238E27FC236}">
                <a16:creationId xmlns:a16="http://schemas.microsoft.com/office/drawing/2014/main" xmlns="" id="{A71CA04F-4A45-41D3-A5D4-5EE87EA38A0A}"/>
              </a:ext>
            </a:extLst>
          </p:cNvPr>
          <p:cNvSpPr txBox="1"/>
          <p:nvPr/>
        </p:nvSpPr>
        <p:spPr bwMode="gray">
          <a:xfrm>
            <a:off x="8808206" y="3828617"/>
            <a:ext cx="2075693"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Cloud bearer network</a:t>
            </a:r>
          </a:p>
        </p:txBody>
      </p:sp>
      <p:sp>
        <p:nvSpPr>
          <p:cNvPr id="59" name="椭圆 58">
            <a:extLst>
              <a:ext uri="{FF2B5EF4-FFF2-40B4-BE49-F238E27FC236}">
                <a16:creationId xmlns:a16="http://schemas.microsoft.com/office/drawing/2014/main" xmlns="" id="{8735F55F-D934-4A72-B4FF-2A4908048531}"/>
              </a:ext>
            </a:extLst>
          </p:cNvPr>
          <p:cNvSpPr/>
          <p:nvPr/>
        </p:nvSpPr>
        <p:spPr bwMode="gray">
          <a:xfrm>
            <a:off x="7631411" y="2827402"/>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0" name="组合 59">
            <a:extLst>
              <a:ext uri="{FF2B5EF4-FFF2-40B4-BE49-F238E27FC236}">
                <a16:creationId xmlns:a16="http://schemas.microsoft.com/office/drawing/2014/main" xmlns="" id="{EAF96B5A-DF64-4DF0-8AFE-70FF928A1860}"/>
              </a:ext>
            </a:extLst>
          </p:cNvPr>
          <p:cNvGrpSpPr/>
          <p:nvPr/>
        </p:nvGrpSpPr>
        <p:grpSpPr bwMode="gray">
          <a:xfrm>
            <a:off x="2398218" y="3170879"/>
            <a:ext cx="1672238" cy="514591"/>
            <a:chOff x="2050941" y="4799958"/>
            <a:chExt cx="943297" cy="362678"/>
          </a:xfrm>
        </p:grpSpPr>
        <p:sp>
          <p:nvSpPr>
            <p:cNvPr id="61" name="圆角矩形 74">
              <a:extLst>
                <a:ext uri="{FF2B5EF4-FFF2-40B4-BE49-F238E27FC236}">
                  <a16:creationId xmlns:a16="http://schemas.microsoft.com/office/drawing/2014/main" xmlns="" id="{7A4647C0-E717-4AC0-8CDE-2F7A9F0269B3}"/>
                </a:ext>
              </a:extLst>
            </p:cNvPr>
            <p:cNvSpPr/>
            <p:nvPr/>
          </p:nvSpPr>
          <p:spPr bwMode="gray">
            <a:xfrm>
              <a:off x="2067060" y="4819163"/>
              <a:ext cx="891449" cy="343473"/>
            </a:xfrm>
            <a:prstGeom prst="roundRect">
              <a:avLst/>
            </a:prstGeom>
            <a:solidFill>
              <a:srgbClr val="C8102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文本框 61">
              <a:extLst>
                <a:ext uri="{FF2B5EF4-FFF2-40B4-BE49-F238E27FC236}">
                  <a16:creationId xmlns:a16="http://schemas.microsoft.com/office/drawing/2014/main" xmlns="" id="{10A00582-7810-4937-9AA4-8B6148FBFC07}"/>
                </a:ext>
              </a:extLst>
            </p:cNvPr>
            <p:cNvSpPr txBox="1"/>
            <p:nvPr/>
          </p:nvSpPr>
          <p:spPr bwMode="gray">
            <a:xfrm>
              <a:off x="2050941" y="4799958"/>
              <a:ext cx="943297" cy="362675"/>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ID identification</a:t>
              </a:r>
            </a:p>
          </p:txBody>
        </p:sp>
      </p:grpSp>
      <p:sp>
        <p:nvSpPr>
          <p:cNvPr id="63" name="椭圆 62">
            <a:extLst>
              <a:ext uri="{FF2B5EF4-FFF2-40B4-BE49-F238E27FC236}">
                <a16:creationId xmlns:a16="http://schemas.microsoft.com/office/drawing/2014/main" xmlns="" id="{EC714FEB-2C05-4B2C-A037-029861BC91F5}"/>
              </a:ext>
            </a:extLst>
          </p:cNvPr>
          <p:cNvSpPr/>
          <p:nvPr/>
        </p:nvSpPr>
        <p:spPr bwMode="gray">
          <a:xfrm>
            <a:off x="2067543" y="2231024"/>
            <a:ext cx="1461176" cy="741715"/>
          </a:xfrm>
          <a:prstGeom prst="ellipse">
            <a:avLst/>
          </a:prstGeom>
          <a:no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矩形 77">
            <a:extLst>
              <a:ext uri="{FF2B5EF4-FFF2-40B4-BE49-F238E27FC236}">
                <a16:creationId xmlns:a16="http://schemas.microsoft.com/office/drawing/2014/main" xmlns="" id="{0A7EAC4C-27B6-454F-A034-DFF7E00BA6CD}"/>
              </a:ext>
            </a:extLst>
          </p:cNvPr>
          <p:cNvSpPr/>
          <p:nvPr/>
        </p:nvSpPr>
        <p:spPr bwMode="gray">
          <a:xfrm>
            <a:off x="3112382" y="2088197"/>
            <a:ext cx="531372" cy="993147"/>
          </a:xfrm>
          <a:prstGeom prst="rect">
            <a:avLst/>
          </a:prstGeom>
          <a:noFill/>
          <a:ln w="3175">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9" name="直接连接符 78">
            <a:extLst>
              <a:ext uri="{FF2B5EF4-FFF2-40B4-BE49-F238E27FC236}">
                <a16:creationId xmlns:a16="http://schemas.microsoft.com/office/drawing/2014/main" xmlns="" id="{83075E64-907C-4386-93BC-735FA942C189}"/>
              </a:ext>
            </a:extLst>
          </p:cNvPr>
          <p:cNvCxnSpPr>
            <a:endCxn id="63" idx="2"/>
          </p:cNvCxnSpPr>
          <p:nvPr/>
        </p:nvCxnSpPr>
        <p:spPr bwMode="gray">
          <a:xfrm>
            <a:off x="1670412" y="2157156"/>
            <a:ext cx="397131" cy="44472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a:extLst>
              <a:ext uri="{FF2B5EF4-FFF2-40B4-BE49-F238E27FC236}">
                <a16:creationId xmlns:a16="http://schemas.microsoft.com/office/drawing/2014/main" xmlns="" id="{3AEFFF13-9AEE-4B61-A56D-A1CED2AB8D8E}"/>
              </a:ext>
            </a:extLst>
          </p:cNvPr>
          <p:cNvCxnSpPr>
            <a:endCxn id="101" idx="3"/>
          </p:cNvCxnSpPr>
          <p:nvPr/>
        </p:nvCxnSpPr>
        <p:spPr bwMode="gray">
          <a:xfrm flipH="1">
            <a:off x="1668067" y="2592342"/>
            <a:ext cx="399476" cy="47053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81" name="矩形 80">
            <a:extLst>
              <a:ext uri="{FF2B5EF4-FFF2-40B4-BE49-F238E27FC236}">
                <a16:creationId xmlns:a16="http://schemas.microsoft.com/office/drawing/2014/main" xmlns="" id="{96661FC9-8D08-4DF3-912D-B283D1DC5408}"/>
              </a:ext>
            </a:extLst>
          </p:cNvPr>
          <p:cNvSpPr/>
          <p:nvPr/>
        </p:nvSpPr>
        <p:spPr bwMode="gray">
          <a:xfrm>
            <a:off x="956031" y="1244918"/>
            <a:ext cx="3091645" cy="3002144"/>
          </a:xfrm>
          <a:prstGeom prst="rect">
            <a:avLst/>
          </a:prstGeom>
          <a:noFill/>
          <a:ln w="12700" cap="flat" cmpd="sng" algn="ctr">
            <a:solidFill>
              <a:schemeClr val="bg1">
                <a:lumMod val="75000"/>
              </a:schemeClr>
            </a:solidFill>
            <a:prstDash val="solid"/>
          </a:ln>
          <a:effectLst/>
        </p:spPr>
        <p:txBody>
          <a:bodyPr wrap="square" anchor="ctr">
            <a:noAutofit/>
          </a:bodyPr>
          <a:lstStyle/>
          <a:p>
            <a:pPr algn="ctr" defTabSz="1087559" fontAlgn="ctr" hangingPunct="0"/>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文本框 81">
            <a:extLst>
              <a:ext uri="{FF2B5EF4-FFF2-40B4-BE49-F238E27FC236}">
                <a16:creationId xmlns:a16="http://schemas.microsoft.com/office/drawing/2014/main" xmlns="" id="{65A7DE5A-0C72-4ED7-AA11-55FA09816AAA}"/>
              </a:ext>
            </a:extLst>
          </p:cNvPr>
          <p:cNvSpPr txBox="1"/>
          <p:nvPr/>
        </p:nvSpPr>
        <p:spPr bwMode="gray">
          <a:xfrm>
            <a:off x="1133688" y="3676752"/>
            <a:ext cx="1345175"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Enterprise intranet</a:t>
            </a:r>
          </a:p>
        </p:txBody>
      </p:sp>
      <p:sp>
        <p:nvSpPr>
          <p:cNvPr id="83" name="椭圆 82">
            <a:extLst>
              <a:ext uri="{FF2B5EF4-FFF2-40B4-BE49-F238E27FC236}">
                <a16:creationId xmlns:a16="http://schemas.microsoft.com/office/drawing/2014/main" xmlns="" id="{B63E7AC9-9171-4FA6-A5D3-389BB52DB145}"/>
              </a:ext>
            </a:extLst>
          </p:cNvPr>
          <p:cNvSpPr/>
          <p:nvPr/>
        </p:nvSpPr>
        <p:spPr bwMode="gray">
          <a:xfrm>
            <a:off x="2398218" y="2361996"/>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椭圆 83">
            <a:extLst>
              <a:ext uri="{FF2B5EF4-FFF2-40B4-BE49-F238E27FC236}">
                <a16:creationId xmlns:a16="http://schemas.microsoft.com/office/drawing/2014/main" xmlns="" id="{892F82C1-9539-46AD-BFE3-10FE4D79D1B5}"/>
              </a:ext>
            </a:extLst>
          </p:cNvPr>
          <p:cNvSpPr/>
          <p:nvPr/>
        </p:nvSpPr>
        <p:spPr bwMode="gray">
          <a:xfrm>
            <a:off x="2629116" y="2668632"/>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椭圆 84">
            <a:extLst>
              <a:ext uri="{FF2B5EF4-FFF2-40B4-BE49-F238E27FC236}">
                <a16:creationId xmlns:a16="http://schemas.microsoft.com/office/drawing/2014/main" xmlns="" id="{430F1E00-2CDE-4818-B6F2-F2ADA3EEF18A}"/>
              </a:ext>
            </a:extLst>
          </p:cNvPr>
          <p:cNvSpPr/>
          <p:nvPr/>
        </p:nvSpPr>
        <p:spPr bwMode="gray">
          <a:xfrm>
            <a:off x="2865958" y="2330703"/>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椭圆 85">
            <a:extLst>
              <a:ext uri="{FF2B5EF4-FFF2-40B4-BE49-F238E27FC236}">
                <a16:creationId xmlns:a16="http://schemas.microsoft.com/office/drawing/2014/main" xmlns="" id="{A016075C-FF2E-40EA-A46D-FB6B7501A8DF}"/>
              </a:ext>
            </a:extLst>
          </p:cNvPr>
          <p:cNvSpPr/>
          <p:nvPr/>
        </p:nvSpPr>
        <p:spPr bwMode="gray">
          <a:xfrm>
            <a:off x="6664173" y="2179076"/>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椭圆 86">
            <a:extLst>
              <a:ext uri="{FF2B5EF4-FFF2-40B4-BE49-F238E27FC236}">
                <a16:creationId xmlns:a16="http://schemas.microsoft.com/office/drawing/2014/main" xmlns="" id="{45EA45E0-2888-4F3B-A9F1-AA99E20FAF03}"/>
              </a:ext>
            </a:extLst>
          </p:cNvPr>
          <p:cNvSpPr/>
          <p:nvPr/>
        </p:nvSpPr>
        <p:spPr bwMode="gray">
          <a:xfrm>
            <a:off x="5630805" y="2840368"/>
            <a:ext cx="217913" cy="216234"/>
          </a:xfrm>
          <a:prstGeom prst="ellipse">
            <a:avLst/>
          </a:prstGeom>
          <a:solidFill>
            <a:schemeClr val="tx2">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任意多边形 46">
            <a:extLst>
              <a:ext uri="{FF2B5EF4-FFF2-40B4-BE49-F238E27FC236}">
                <a16:creationId xmlns:a16="http://schemas.microsoft.com/office/drawing/2014/main" xmlns="" id="{1EB8D2DB-11AB-4FAF-95FE-7AE865452E1C}"/>
              </a:ext>
            </a:extLst>
          </p:cNvPr>
          <p:cNvSpPr/>
          <p:nvPr/>
        </p:nvSpPr>
        <p:spPr bwMode="gray">
          <a:xfrm>
            <a:off x="5091974" y="2884785"/>
            <a:ext cx="3569420" cy="96606"/>
          </a:xfrm>
          <a:custGeom>
            <a:avLst/>
            <a:gdLst>
              <a:gd name="connsiteX0" fmla="*/ 0 w 2496312"/>
              <a:gd name="connsiteY0" fmla="*/ 0 h 68087"/>
              <a:gd name="connsiteX1" fmla="*/ 438912 w 2496312"/>
              <a:gd name="connsiteY1" fmla="*/ 54864 h 68087"/>
              <a:gd name="connsiteX2" fmla="*/ 1133856 w 2496312"/>
              <a:gd name="connsiteY2" fmla="*/ 64008 h 68087"/>
              <a:gd name="connsiteX3" fmla="*/ 2496312 w 2496312"/>
              <a:gd name="connsiteY3" fmla="*/ 0 h 68087"/>
              <a:gd name="connsiteX4" fmla="*/ 2496312 w 2496312"/>
              <a:gd name="connsiteY4" fmla="*/ 0 h 68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6312" h="68087">
                <a:moveTo>
                  <a:pt x="0" y="0"/>
                </a:moveTo>
                <a:cubicBezTo>
                  <a:pt x="124968" y="22098"/>
                  <a:pt x="249936" y="44196"/>
                  <a:pt x="438912" y="54864"/>
                </a:cubicBezTo>
                <a:cubicBezTo>
                  <a:pt x="627888" y="65532"/>
                  <a:pt x="790956" y="73152"/>
                  <a:pt x="1133856" y="64008"/>
                </a:cubicBezTo>
                <a:cubicBezTo>
                  <a:pt x="1476756" y="54864"/>
                  <a:pt x="2496312" y="0"/>
                  <a:pt x="2496312" y="0"/>
                </a:cubicBezTo>
                <a:lnTo>
                  <a:pt x="2496312" y="0"/>
                </a:lnTo>
              </a:path>
            </a:pathLst>
          </a:custGeom>
          <a:noFill/>
          <a:ln w="28575">
            <a:solidFill>
              <a:srgbClr val="F085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矩形 88">
            <a:extLst>
              <a:ext uri="{FF2B5EF4-FFF2-40B4-BE49-F238E27FC236}">
                <a16:creationId xmlns:a16="http://schemas.microsoft.com/office/drawing/2014/main" xmlns="" id="{D59CC1A1-61C6-4989-B275-91E333BC4B58}"/>
              </a:ext>
            </a:extLst>
          </p:cNvPr>
          <p:cNvSpPr/>
          <p:nvPr/>
        </p:nvSpPr>
        <p:spPr bwMode="gray">
          <a:xfrm>
            <a:off x="4518902" y="3014527"/>
            <a:ext cx="966931"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Access PE</a:t>
            </a:r>
          </a:p>
        </p:txBody>
      </p:sp>
      <p:sp>
        <p:nvSpPr>
          <p:cNvPr id="90" name="矩形 89">
            <a:extLst>
              <a:ext uri="{FF2B5EF4-FFF2-40B4-BE49-F238E27FC236}">
                <a16:creationId xmlns:a16="http://schemas.microsoft.com/office/drawing/2014/main" xmlns="" id="{30656936-7D1B-40EE-9AD7-351630942C67}"/>
              </a:ext>
            </a:extLst>
          </p:cNvPr>
          <p:cNvSpPr/>
          <p:nvPr/>
        </p:nvSpPr>
        <p:spPr bwMode="gray">
          <a:xfrm>
            <a:off x="7964807" y="3012398"/>
            <a:ext cx="912429"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Cloud PE</a:t>
            </a:r>
          </a:p>
        </p:txBody>
      </p:sp>
      <p:cxnSp>
        <p:nvCxnSpPr>
          <p:cNvPr id="91" name="直接连接符 90">
            <a:extLst>
              <a:ext uri="{FF2B5EF4-FFF2-40B4-BE49-F238E27FC236}">
                <a16:creationId xmlns:a16="http://schemas.microsoft.com/office/drawing/2014/main" xmlns="" id="{CD01116C-14AD-417D-BBCF-9EAF80E1D35A}"/>
              </a:ext>
            </a:extLst>
          </p:cNvPr>
          <p:cNvCxnSpPr/>
          <p:nvPr/>
        </p:nvCxnSpPr>
        <p:spPr bwMode="gray">
          <a:xfrm>
            <a:off x="3549283" y="2829246"/>
            <a:ext cx="1190461" cy="48624"/>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a:extLst>
              <a:ext uri="{FF2B5EF4-FFF2-40B4-BE49-F238E27FC236}">
                <a16:creationId xmlns:a16="http://schemas.microsoft.com/office/drawing/2014/main" xmlns="" id="{7BF97A86-A381-409B-89E8-B1ED769D77B1}"/>
              </a:ext>
            </a:extLst>
          </p:cNvPr>
          <p:cNvCxnSpPr/>
          <p:nvPr/>
        </p:nvCxnSpPr>
        <p:spPr bwMode="gray">
          <a:xfrm>
            <a:off x="3739783" y="2420129"/>
            <a:ext cx="999960" cy="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93" name="组合 92">
            <a:extLst>
              <a:ext uri="{FF2B5EF4-FFF2-40B4-BE49-F238E27FC236}">
                <a16:creationId xmlns:a16="http://schemas.microsoft.com/office/drawing/2014/main" xmlns="" id="{796C9CD2-CEED-4141-ADB8-6B791DADDA71}"/>
              </a:ext>
            </a:extLst>
          </p:cNvPr>
          <p:cNvGrpSpPr/>
          <p:nvPr/>
        </p:nvGrpSpPr>
        <p:grpSpPr bwMode="gray">
          <a:xfrm>
            <a:off x="4439544" y="3287277"/>
            <a:ext cx="4542539" cy="555042"/>
            <a:chOff x="5905996" y="3569420"/>
            <a:chExt cx="912868" cy="391188"/>
          </a:xfrm>
        </p:grpSpPr>
        <p:sp>
          <p:nvSpPr>
            <p:cNvPr id="94" name="圆角矩形 56">
              <a:extLst>
                <a:ext uri="{FF2B5EF4-FFF2-40B4-BE49-F238E27FC236}">
                  <a16:creationId xmlns:a16="http://schemas.microsoft.com/office/drawing/2014/main" xmlns="" id="{4BB15F1A-7C24-4EE1-B200-74674ABBCA4F}"/>
                </a:ext>
              </a:extLst>
            </p:cNvPr>
            <p:cNvSpPr/>
            <p:nvPr/>
          </p:nvSpPr>
          <p:spPr bwMode="gray">
            <a:xfrm>
              <a:off x="5964297" y="3579180"/>
              <a:ext cx="792634" cy="381428"/>
            </a:xfrm>
            <a:prstGeom prst="roundRect">
              <a:avLst/>
            </a:prstGeom>
            <a:solidFill>
              <a:srgbClr val="C8102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文本框 94">
              <a:extLst>
                <a:ext uri="{FF2B5EF4-FFF2-40B4-BE49-F238E27FC236}">
                  <a16:creationId xmlns:a16="http://schemas.microsoft.com/office/drawing/2014/main" xmlns="" id="{B372A461-9C8C-4141-9838-6235F64A5137}"/>
                </a:ext>
              </a:extLst>
            </p:cNvPr>
            <p:cNvSpPr txBox="1"/>
            <p:nvPr/>
          </p:nvSpPr>
          <p:spPr bwMode="gray">
            <a:xfrm>
              <a:off x="5905996" y="3569420"/>
              <a:ext cx="912868" cy="352635"/>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and cloud PEs implement network programming based on application IDs.</a:t>
              </a:r>
            </a:p>
          </p:txBody>
        </p:sp>
      </p:grpSp>
      <p:grpSp>
        <p:nvGrpSpPr>
          <p:cNvPr id="96" name="组合 95">
            <a:extLst>
              <a:ext uri="{FF2B5EF4-FFF2-40B4-BE49-F238E27FC236}">
                <a16:creationId xmlns:a16="http://schemas.microsoft.com/office/drawing/2014/main" xmlns="" id="{9459D821-2BA1-4018-B9DD-B5C00F19BE03}"/>
              </a:ext>
            </a:extLst>
          </p:cNvPr>
          <p:cNvGrpSpPr/>
          <p:nvPr/>
        </p:nvGrpSpPr>
        <p:grpSpPr bwMode="gray">
          <a:xfrm>
            <a:off x="9035250" y="2957911"/>
            <a:ext cx="1605675" cy="477875"/>
            <a:chOff x="2296030" y="4711991"/>
            <a:chExt cx="963865" cy="336801"/>
          </a:xfrm>
        </p:grpSpPr>
        <p:sp>
          <p:nvSpPr>
            <p:cNvPr id="97" name="圆角矩形 54">
              <a:extLst>
                <a:ext uri="{FF2B5EF4-FFF2-40B4-BE49-F238E27FC236}">
                  <a16:creationId xmlns:a16="http://schemas.microsoft.com/office/drawing/2014/main" xmlns="" id="{56AB7E86-F600-4538-B247-B70B6304F74B}"/>
                </a:ext>
              </a:extLst>
            </p:cNvPr>
            <p:cNvSpPr/>
            <p:nvPr/>
          </p:nvSpPr>
          <p:spPr bwMode="gray">
            <a:xfrm>
              <a:off x="2296030" y="4748578"/>
              <a:ext cx="963865" cy="300210"/>
            </a:xfrm>
            <a:prstGeom prst="roundRect">
              <a:avLst/>
            </a:prstGeom>
            <a:solidFill>
              <a:srgbClr val="C8102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文本框 97">
              <a:extLst>
                <a:ext uri="{FF2B5EF4-FFF2-40B4-BE49-F238E27FC236}">
                  <a16:creationId xmlns:a16="http://schemas.microsoft.com/office/drawing/2014/main" xmlns="" id="{8382F03A-95FC-4197-BBC5-B5654C2146F8}"/>
                </a:ext>
              </a:extLst>
            </p:cNvPr>
            <p:cNvSpPr txBox="1"/>
            <p:nvPr/>
          </p:nvSpPr>
          <p:spPr bwMode="gray">
            <a:xfrm>
              <a:off x="2333686" y="4711991"/>
              <a:ext cx="920491" cy="336801"/>
            </a:xfrm>
            <a:prstGeom prst="rect">
              <a:avLst/>
            </a:prstGeom>
            <a:noFill/>
          </p:spPr>
          <p:txBody>
            <a:bodyPr vert="horz"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ID identification</a:t>
              </a:r>
            </a:p>
          </p:txBody>
        </p:sp>
      </p:grpSp>
      <p:sp>
        <p:nvSpPr>
          <p:cNvPr id="99" name="文本框 98">
            <a:extLst>
              <a:ext uri="{FF2B5EF4-FFF2-40B4-BE49-F238E27FC236}">
                <a16:creationId xmlns:a16="http://schemas.microsoft.com/office/drawing/2014/main" xmlns="" id="{71B49788-D0B6-4E2A-8AFA-CF3D3457C757}"/>
              </a:ext>
            </a:extLst>
          </p:cNvPr>
          <p:cNvSpPr txBox="1"/>
          <p:nvPr/>
        </p:nvSpPr>
        <p:spPr bwMode="gray">
          <a:xfrm>
            <a:off x="3978543" y="4527861"/>
            <a:ext cx="5481508" cy="584775"/>
          </a:xfrm>
          <a:prstGeom prst="rect">
            <a:avLst/>
          </a:prstGeom>
          <a:noFill/>
        </p:spPr>
        <p:txBody>
          <a:bodyPr vert="horz" wrap="square" rtlCol="0">
            <a:noAutofit/>
          </a:bodyPr>
          <a:lstStyle/>
          <a:p>
            <a:pPr algn="l"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Application-driven network programming: application ID information transmission hop by hop</a:t>
            </a:r>
          </a:p>
        </p:txBody>
      </p:sp>
      <p:pic>
        <p:nvPicPr>
          <p:cNvPr id="100" name="图片 99">
            <a:extLst>
              <a:ext uri="{FF2B5EF4-FFF2-40B4-BE49-F238E27FC236}">
                <a16:creationId xmlns:a16="http://schemas.microsoft.com/office/drawing/2014/main" xmlns="" id="{24370E1A-B9F4-4AE0-9FA9-795DC6DCA052}"/>
              </a:ext>
            </a:extLst>
          </p:cNvPr>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flipH="1">
            <a:off x="1320612" y="1890120"/>
            <a:ext cx="387691" cy="384704"/>
          </a:xfrm>
          <a:prstGeom prst="rect">
            <a:avLst/>
          </a:prstGeom>
        </p:spPr>
      </p:pic>
      <p:pic>
        <p:nvPicPr>
          <p:cNvPr id="101" name="图片 100">
            <a:extLst>
              <a:ext uri="{FF2B5EF4-FFF2-40B4-BE49-F238E27FC236}">
                <a16:creationId xmlns:a16="http://schemas.microsoft.com/office/drawing/2014/main" xmlns="" id="{3D277CC7-DAF7-4404-986B-F62D49385DDF}"/>
              </a:ext>
            </a:extLst>
          </p:cNvPr>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381258" y="2935824"/>
            <a:ext cx="286809" cy="254107"/>
          </a:xfrm>
          <a:prstGeom prst="rect">
            <a:avLst/>
          </a:prstGeom>
        </p:spPr>
      </p:pic>
      <p:pic>
        <p:nvPicPr>
          <p:cNvPr id="102" name="图片 101">
            <a:extLst>
              <a:ext uri="{FF2B5EF4-FFF2-40B4-BE49-F238E27FC236}">
                <a16:creationId xmlns:a16="http://schemas.microsoft.com/office/drawing/2014/main" xmlns="" id="{77B7F27D-1E60-44BC-9F10-366AF7891A8B}"/>
              </a:ext>
            </a:extLst>
          </p:cNvPr>
          <p:cNvPicPr>
            <a:picLocks noChangeAspect="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gray">
          <a:xfrm>
            <a:off x="1362193" y="2445633"/>
            <a:ext cx="324938" cy="322435"/>
          </a:xfrm>
          <a:prstGeom prst="rect">
            <a:avLst/>
          </a:prstGeom>
        </p:spPr>
      </p:pic>
      <p:cxnSp>
        <p:nvCxnSpPr>
          <p:cNvPr id="103" name="直接连接符 102">
            <a:extLst>
              <a:ext uri="{FF2B5EF4-FFF2-40B4-BE49-F238E27FC236}">
                <a16:creationId xmlns:a16="http://schemas.microsoft.com/office/drawing/2014/main" xmlns="" id="{AC3D221A-1AB9-4C79-B794-DC4EAA359AD6}"/>
              </a:ext>
            </a:extLst>
          </p:cNvPr>
          <p:cNvCxnSpPr>
            <a:stCxn id="63" idx="2"/>
            <a:endCxn id="102" idx="3"/>
          </p:cNvCxnSpPr>
          <p:nvPr/>
        </p:nvCxnSpPr>
        <p:spPr bwMode="gray">
          <a:xfrm flipH="1">
            <a:off x="1687131" y="2601881"/>
            <a:ext cx="380412" cy="4970"/>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4" name="文本框 103">
            <a:extLst>
              <a:ext uri="{FF2B5EF4-FFF2-40B4-BE49-F238E27FC236}">
                <a16:creationId xmlns:a16="http://schemas.microsoft.com/office/drawing/2014/main" xmlns="" id="{CA6D224B-2D31-4AA4-8F94-2B0A19BF12AB}"/>
              </a:ext>
            </a:extLst>
          </p:cNvPr>
          <p:cNvSpPr txBox="1"/>
          <p:nvPr/>
        </p:nvSpPr>
        <p:spPr bwMode="gray">
          <a:xfrm>
            <a:off x="9626307" y="2389742"/>
            <a:ext cx="655949" cy="307776"/>
          </a:xfrm>
          <a:prstGeom prst="rect">
            <a:avLst/>
          </a:prstGeom>
          <a:noFill/>
        </p:spPr>
        <p:txBody>
          <a:bodyPr vert="horz" wrap="square" rtlCol="0">
            <a:noAutofit/>
          </a:bodyPr>
          <a:lstStyle/>
          <a:p>
            <a:pPr algn="l"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Cloud</a:t>
            </a:r>
          </a:p>
        </p:txBody>
      </p:sp>
      <p:grpSp>
        <p:nvGrpSpPr>
          <p:cNvPr id="106" name="组合 105">
            <a:extLst>
              <a:ext uri="{FF2B5EF4-FFF2-40B4-BE49-F238E27FC236}">
                <a16:creationId xmlns:a16="http://schemas.microsoft.com/office/drawing/2014/main" xmlns="" id="{C566435D-5DDA-41CE-98D4-3FB80DBE64CE}"/>
              </a:ext>
            </a:extLst>
          </p:cNvPr>
          <p:cNvGrpSpPr/>
          <p:nvPr/>
        </p:nvGrpSpPr>
        <p:grpSpPr bwMode="gray">
          <a:xfrm>
            <a:off x="1944920" y="5186404"/>
            <a:ext cx="8300000" cy="338554"/>
            <a:chOff x="1693165" y="5959110"/>
            <a:chExt cx="8300000" cy="338554"/>
          </a:xfrm>
        </p:grpSpPr>
        <p:pic>
          <p:nvPicPr>
            <p:cNvPr id="107" name="Picture 2" descr="https://res.hc-cdn.com/cnpm-header-and-footer/1.0.1/base/header-hk/components/images/header-hk-en-logo.png">
              <a:extLst>
                <a:ext uri="{FF2B5EF4-FFF2-40B4-BE49-F238E27FC236}">
                  <a16:creationId xmlns:a16="http://schemas.microsoft.com/office/drawing/2014/main" xmlns="" id="{CECA8E4E-FE22-4D46-A8E7-134668867D4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1693165" y="5960400"/>
              <a:ext cx="1548656" cy="313212"/>
            </a:xfrm>
            <a:prstGeom prst="rect">
              <a:avLst/>
            </a:prstGeom>
            <a:noFill/>
            <a:extLst>
              <a:ext uri="{909E8E84-426E-40DD-AFC4-6F175D3DCCD1}">
                <a14:hiddenFill xmlns:a14="http://schemas.microsoft.com/office/drawing/2010/main">
                  <a:solidFill>
                    <a:srgbClr val="FFFFFF"/>
                  </a:solidFill>
                </a14:hiddenFill>
              </a:ext>
            </a:extLst>
          </p:spPr>
        </p:pic>
        <p:sp>
          <p:nvSpPr>
            <p:cNvPr id="108" name="文本框 107">
              <a:extLst>
                <a:ext uri="{FF2B5EF4-FFF2-40B4-BE49-F238E27FC236}">
                  <a16:creationId xmlns:a16="http://schemas.microsoft.com/office/drawing/2014/main" xmlns="" id="{48E2075B-ADD3-4BBD-B6F5-148E2DA76FA6}"/>
                </a:ext>
              </a:extLst>
            </p:cNvPr>
            <p:cNvSpPr txBox="1"/>
            <p:nvPr/>
          </p:nvSpPr>
          <p:spPr bwMode="gray">
            <a:xfrm>
              <a:off x="3379384" y="5959110"/>
              <a:ext cx="6613781" cy="338554"/>
            </a:xfrm>
            <a:prstGeom prst="rect">
              <a:avLst/>
            </a:prstGeom>
            <a:noFill/>
          </p:spPr>
          <p:txBody>
            <a:bodyPr vert="horz" wrap="square" rtlCol="0">
              <a:noAutofit/>
            </a:bodyPr>
            <a:lstStyle/>
            <a:p>
              <a:pPr fontAlgn="ct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HUAWEI CLOUD uses APN to ensure </a:t>
              </a:r>
              <a:r>
                <a:rPr lang="en-US" sz="1600" dirty="0" err="1">
                  <a:latin typeface="Huawei Sans" panose="020C0503030203020204" pitchFamily="34" charset="0"/>
                  <a:ea typeface="方正兰亭黑简体" panose="02000000000000000000" pitchFamily="2" charset="-122"/>
                  <a:cs typeface="+mn-ea"/>
                  <a:sym typeface="Huawei Sans" panose="020C0503030203020204" pitchFamily="34" charset="0"/>
                </a:rPr>
                <a:t>WeLink</a:t>
              </a:r>
              <a:r>
                <a:rPr lang="en-US" sz="1600" dirty="0">
                  <a:latin typeface="Huawei Sans" panose="020C0503030203020204" pitchFamily="34" charset="0"/>
                  <a:ea typeface="方正兰亭黑简体" panose="02000000000000000000" pitchFamily="2" charset="-122"/>
                  <a:cs typeface="+mn-ea"/>
                  <a:sym typeface="Huawei Sans" panose="020C0503030203020204" pitchFamily="34" charset="0"/>
                </a:rPr>
                <a:t> service experience, helping enterprises implement borderless collaboration.</a:t>
              </a:r>
            </a:p>
          </p:txBody>
        </p:sp>
      </p:grpSp>
      <p:sp>
        <p:nvSpPr>
          <p:cNvPr id="109" name="文本框 108">
            <a:extLst>
              <a:ext uri="{FF2B5EF4-FFF2-40B4-BE49-F238E27FC236}">
                <a16:creationId xmlns:a16="http://schemas.microsoft.com/office/drawing/2014/main" xmlns="" id="{DDB7F273-5033-4FC8-820C-671B78589336}"/>
              </a:ext>
            </a:extLst>
          </p:cNvPr>
          <p:cNvSpPr txBox="1"/>
          <p:nvPr/>
        </p:nvSpPr>
        <p:spPr bwMode="gray">
          <a:xfrm>
            <a:off x="2478863" y="3675240"/>
            <a:ext cx="1549763"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IPv6 extension header</a:t>
            </a:r>
          </a:p>
        </p:txBody>
      </p:sp>
      <p:sp>
        <p:nvSpPr>
          <p:cNvPr id="110" name="文本框 109">
            <a:extLst>
              <a:ext uri="{FF2B5EF4-FFF2-40B4-BE49-F238E27FC236}">
                <a16:creationId xmlns:a16="http://schemas.microsoft.com/office/drawing/2014/main" xmlns="" id="{E5CCA47E-2C70-4C48-9873-1862E4E8DE2D}"/>
              </a:ext>
            </a:extLst>
          </p:cNvPr>
          <p:cNvSpPr txBox="1"/>
          <p:nvPr/>
        </p:nvSpPr>
        <p:spPr bwMode="gray">
          <a:xfrm>
            <a:off x="8825427" y="3463170"/>
            <a:ext cx="2061353" cy="523220"/>
          </a:xfrm>
          <a:prstGeom prst="rect">
            <a:avLst/>
          </a:prstGeom>
          <a:noFill/>
        </p:spPr>
        <p:txBody>
          <a:bodyPr vert="horz" wrap="square" rtlCol="0">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IPv6 extension header</a:t>
            </a:r>
          </a:p>
        </p:txBody>
      </p:sp>
      <p:pic>
        <p:nvPicPr>
          <p:cNvPr id="111" name="图片 11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252460" y="2217015"/>
            <a:ext cx="301038" cy="246851"/>
          </a:xfrm>
          <a:prstGeom prst="rect">
            <a:avLst/>
          </a:prstGeom>
        </p:spPr>
      </p:pic>
      <p:pic>
        <p:nvPicPr>
          <p:cNvPr id="77" name="图片 76">
            <a:extLst>
              <a:ext uri="{FF2B5EF4-FFF2-40B4-BE49-F238E27FC236}">
                <a16:creationId xmlns:a16="http://schemas.microsoft.com/office/drawing/2014/main" xmlns="" id="{DD9462B7-A666-4213-9823-409427A638BB}"/>
              </a:ext>
            </a:extLst>
          </p:cNvPr>
          <p:cNvPicPr>
            <a:picLocks noChangeAspect="1"/>
          </p:cNvPicPr>
          <p:nvPr/>
        </p:nvPicPr>
        <p:blipFill rotWithShape="1">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r="63281" b="45603"/>
          <a:stretch/>
        </p:blipFill>
        <p:spPr bwMode="gray">
          <a:xfrm rot="9000000">
            <a:off x="3538745" y="2079889"/>
            <a:ext cx="184852" cy="278176"/>
          </a:xfrm>
          <a:prstGeom prst="rect">
            <a:avLst/>
          </a:prstGeom>
        </p:spPr>
      </p:pic>
      <p:pic>
        <p:nvPicPr>
          <p:cNvPr id="112" name="图片 111"/>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252460" y="2698104"/>
            <a:ext cx="301038" cy="246851"/>
          </a:xfrm>
          <a:prstGeom prst="rect">
            <a:avLst/>
          </a:prstGeom>
        </p:spPr>
      </p:pic>
      <p:pic>
        <p:nvPicPr>
          <p:cNvPr id="113" name="图片 11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748533" y="2275454"/>
            <a:ext cx="360574" cy="295670"/>
          </a:xfrm>
          <a:prstGeom prst="rect">
            <a:avLst/>
          </a:prstGeom>
        </p:spPr>
      </p:pic>
      <p:pic>
        <p:nvPicPr>
          <p:cNvPr id="114" name="图片 113"/>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748533" y="2714153"/>
            <a:ext cx="360574" cy="295670"/>
          </a:xfrm>
          <a:prstGeom prst="rect">
            <a:avLst/>
          </a:prstGeom>
        </p:spPr>
      </p:pic>
      <p:pic>
        <p:nvPicPr>
          <p:cNvPr id="115" name="图片 114"/>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44303" y="2275454"/>
            <a:ext cx="360574" cy="295670"/>
          </a:xfrm>
          <a:prstGeom prst="rect">
            <a:avLst/>
          </a:prstGeom>
        </p:spPr>
      </p:pic>
      <p:pic>
        <p:nvPicPr>
          <p:cNvPr id="116" name="图片 115"/>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44303" y="2714153"/>
            <a:ext cx="360574" cy="295670"/>
          </a:xfrm>
          <a:prstGeom prst="rect">
            <a:avLst/>
          </a:prstGeom>
        </p:spPr>
      </p:pic>
      <p:pic>
        <p:nvPicPr>
          <p:cNvPr id="117" name="图片 11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9246379" y="2420198"/>
            <a:ext cx="210960" cy="172988"/>
          </a:xfrm>
          <a:prstGeom prst="rect">
            <a:avLst/>
          </a:prstGeom>
        </p:spPr>
      </p:pic>
      <p:pic>
        <p:nvPicPr>
          <p:cNvPr id="118" name="图片 11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9246379" y="2711286"/>
            <a:ext cx="210960" cy="172988"/>
          </a:xfrm>
          <a:prstGeom prst="rect">
            <a:avLst/>
          </a:prstGeom>
        </p:spPr>
      </p:pic>
    </p:spTree>
    <p:extLst>
      <p:ext uri="{BB962C8B-B14F-4D97-AF65-F5344CB8AC3E}">
        <p14:creationId xmlns:p14="http://schemas.microsoft.com/office/powerpoint/2010/main" val="39029946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sym typeface="Huawei Sans" panose="020C0503030203020204" pitchFamily="34" charset="0"/>
              </a:rPr>
              <a:t>SRv6 Overview</a:t>
            </a:r>
          </a:p>
          <a:p>
            <a:r>
              <a:rPr lang="en-US" dirty="0" smtClean="0">
                <a:solidFill>
                  <a:schemeClr val="bg1">
                    <a:lumMod val="50000"/>
                  </a:schemeClr>
                </a:solidFill>
                <a:sym typeface="Huawei Sans" panose="020C0503030203020204" pitchFamily="34" charset="0"/>
              </a:rPr>
              <a:t>SRv6 Network Programming</a:t>
            </a:r>
          </a:p>
          <a:p>
            <a:r>
              <a:rPr lang="en-US" dirty="0" smtClean="0">
                <a:solidFill>
                  <a:schemeClr val="bg1">
                    <a:lumMod val="50000"/>
                  </a:schemeClr>
                </a:solidFill>
                <a:sym typeface="Huawei Sans" panose="020C0503030203020204" pitchFamily="34" charset="0"/>
              </a:rPr>
              <a:t>SRv6 Policy Overview</a:t>
            </a:r>
          </a:p>
          <a:p>
            <a:r>
              <a:rPr lang="en-US" dirty="0" smtClean="0">
                <a:solidFill>
                  <a:schemeClr val="bg1">
                    <a:lumMod val="50000"/>
                  </a:schemeClr>
                </a:solidFill>
                <a:sym typeface="Huawei Sans" panose="020C0503030203020204" pitchFamily="34" charset="0"/>
              </a:rPr>
              <a:t>Typical SRv6 Applications</a:t>
            </a:r>
          </a:p>
          <a:p>
            <a:r>
              <a:rPr lang="en-US" dirty="0" smtClean="0">
                <a:solidFill>
                  <a:schemeClr val="bg1">
                    <a:lumMod val="50000"/>
                  </a:schemeClr>
                </a:solidFill>
                <a:sym typeface="Huawei Sans" panose="020C0503030203020204" pitchFamily="34" charset="0"/>
              </a:rPr>
              <a:t>Basic SRv6 Configurations</a:t>
            </a:r>
          </a:p>
          <a:p>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40328831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SRv6 Overview</a:t>
            </a:r>
          </a:p>
          <a:p>
            <a:r>
              <a:rPr lang="en-US" dirty="0" smtClean="0">
                <a:solidFill>
                  <a:schemeClr val="bg1">
                    <a:lumMod val="50000"/>
                  </a:schemeClr>
                </a:solidFill>
                <a:sym typeface="Huawei Sans" panose="020C0503030203020204" pitchFamily="34" charset="0"/>
              </a:rPr>
              <a:t>SRv6 Network Programming</a:t>
            </a:r>
          </a:p>
          <a:p>
            <a:r>
              <a:rPr lang="en-US" dirty="0" smtClean="0">
                <a:solidFill>
                  <a:schemeClr val="bg1">
                    <a:lumMod val="50000"/>
                  </a:schemeClr>
                </a:solidFill>
                <a:sym typeface="Huawei Sans" panose="020C0503030203020204" pitchFamily="34" charset="0"/>
              </a:rPr>
              <a:t>SRv6 Policy Overview</a:t>
            </a:r>
          </a:p>
          <a:p>
            <a:r>
              <a:rPr lang="en-US" dirty="0" smtClean="0">
                <a:solidFill>
                  <a:schemeClr val="bg1">
                    <a:lumMod val="50000"/>
                  </a:schemeClr>
                </a:solidFill>
                <a:sym typeface="Huawei Sans" panose="020C0503030203020204" pitchFamily="34" charset="0"/>
              </a:rPr>
              <a:t>Typical SRv6 Applications</a:t>
            </a:r>
          </a:p>
          <a:p>
            <a:r>
              <a:rPr lang="en-US" b="1" dirty="0" smtClean="0">
                <a:sym typeface="Huawei Sans" panose="020C0503030203020204" pitchFamily="34" charset="0"/>
              </a:rPr>
              <a:t>Basic SRv6 Configurations</a:t>
            </a:r>
          </a:p>
          <a:p>
            <a:pPr lvl="1">
              <a:buSzPct val="60000"/>
              <a:buFont typeface="Wingdings" panose="05000000000000000000" pitchFamily="2" charset="2"/>
              <a:buChar char="n"/>
            </a:pPr>
            <a:r>
              <a:rPr lang="en-US" dirty="0" smtClean="0"/>
              <a:t>SRv6 BE</a:t>
            </a:r>
          </a:p>
          <a:p>
            <a:pPr lvl="1"/>
            <a:r>
              <a:rPr lang="en-US" dirty="0" smtClean="0">
                <a:solidFill>
                  <a:schemeClr val="bg1">
                    <a:lumMod val="50000"/>
                  </a:schemeClr>
                </a:solidFill>
                <a:sym typeface="Huawei Sans" panose="020C0503030203020204" pitchFamily="34" charset="0"/>
              </a:rPr>
              <a:t>SRv6 Policy</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7299975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BE (1)</a:t>
            </a:r>
            <a:endParaRPr lang="en-US" dirty="0"/>
          </a:p>
        </p:txBody>
      </p:sp>
      <p:sp>
        <p:nvSpPr>
          <p:cNvPr id="5" name="矩形 4"/>
          <p:cNvSpPr/>
          <p:nvPr/>
        </p:nvSpPr>
        <p:spPr bwMode="gray">
          <a:xfrm>
            <a:off x="4190770" y="2950257"/>
            <a:ext cx="1826072" cy="864771"/>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7"/>
            <a:ext cx="1826072" cy="864771"/>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43025"/>
            <a:ext cx="5494550" cy="138251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9" name="矩形 8"/>
          <p:cNvSpPr/>
          <p:nvPr/>
        </p:nvSpPr>
        <p:spPr bwMode="gray">
          <a:xfrm>
            <a:off x="6286842" y="2637885"/>
            <a:ext cx="5371758" cy="3170099"/>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54904"/>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4" name="矩形 23"/>
          <p:cNvSpPr/>
          <p:nvPr/>
        </p:nvSpPr>
        <p:spPr bwMode="gray">
          <a:xfrm>
            <a:off x="575271" y="3815029"/>
            <a:ext cx="5136046" cy="2092881"/>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SRv6 BE paths on the backbone network to enable CE1 and CE2 to communicate through Loopback1.</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6648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05662" y="224720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2312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29643624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BE (2)</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4217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文本框 44"/>
          <p:cNvSpPr txBox="1"/>
          <p:nvPr/>
        </p:nvSpPr>
        <p:spPr bwMode="gray">
          <a:xfrm>
            <a:off x="6191389" y="1479036"/>
            <a:ext cx="483016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p:txBody>
      </p:sp>
      <p:sp>
        <p:nvSpPr>
          <p:cNvPr id="46" name="文本框 45"/>
          <p:cNvSpPr txBox="1"/>
          <p:nvPr/>
        </p:nvSpPr>
        <p:spPr bwMode="gray">
          <a:xfrm>
            <a:off x="6278213" y="1793013"/>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矩形 47"/>
          <p:cNvSpPr/>
          <p:nvPr/>
        </p:nvSpPr>
        <p:spPr bwMode="gray">
          <a:xfrm>
            <a:off x="522292" y="3834463"/>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9" name="文本框 48"/>
          <p:cNvSpPr txBox="1"/>
          <p:nvPr/>
        </p:nvSpPr>
        <p:spPr bwMode="gray">
          <a:xfrm>
            <a:off x="6191389" y="3477455"/>
            <a:ext cx="36888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the VPNv4 peer relationship on PE1.</a:t>
            </a:r>
          </a:p>
        </p:txBody>
      </p:sp>
      <p:sp>
        <p:nvSpPr>
          <p:cNvPr id="50" name="文本框 49"/>
          <p:cNvSpPr txBox="1"/>
          <p:nvPr/>
        </p:nvSpPr>
        <p:spPr bwMode="gray">
          <a:xfrm>
            <a:off x="6278213" y="3769844"/>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4       100        3        4              00:00:04  Established        </a:t>
            </a:r>
          </a:p>
        </p:txBody>
      </p:sp>
    </p:spTree>
    <p:extLst>
      <p:ext uri="{BB962C8B-B14F-4D97-AF65-F5344CB8AC3E}">
        <p14:creationId xmlns:p14="http://schemas.microsoft.com/office/powerpoint/2010/main" val="39441217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BE (3)</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33500"/>
            <a:ext cx="5494550" cy="139204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4053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矩形 44"/>
          <p:cNvSpPr/>
          <p:nvPr/>
        </p:nvSpPr>
        <p:spPr bwMode="gray">
          <a:xfrm>
            <a:off x="522292" y="3934956"/>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6" name="文本框 45"/>
          <p:cNvSpPr txBox="1"/>
          <p:nvPr/>
        </p:nvSpPr>
        <p:spPr bwMode="gray">
          <a:xfrm>
            <a:off x="6191389" y="1479035"/>
            <a:ext cx="5557698" cy="825529"/>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SRv6 BE path between the PEs. The configuration on PE1 is as follows: (The configuration on PE2 is not provided here, and the P does not require such configuration.)</a:t>
            </a:r>
          </a:p>
        </p:txBody>
      </p:sp>
      <p:sp>
        <p:nvSpPr>
          <p:cNvPr id="47" name="文本框 46"/>
          <p:cNvSpPr txBox="1"/>
          <p:nvPr/>
        </p:nvSpPr>
        <p:spPr bwMode="gray">
          <a:xfrm>
            <a:off x="6278213" y="2304565"/>
            <a:ext cx="5195653"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encapsulation source-address 2001:DB8:1::1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locator as100 ipv6-prefix 2001:DB8:100:: 64 static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segment-routing ipv6 locator as100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quit</a:t>
            </a:r>
          </a:p>
        </p:txBody>
      </p:sp>
    </p:spTree>
    <p:extLst>
      <p:ext uri="{BB962C8B-B14F-4D97-AF65-F5344CB8AC3E}">
        <p14:creationId xmlns:p14="http://schemas.microsoft.com/office/powerpoint/2010/main" val="207974914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179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L3VPNv4 over SRv6 BE (4)</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5255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矩形 44"/>
          <p:cNvSpPr/>
          <p:nvPr/>
        </p:nvSpPr>
        <p:spPr bwMode="gray">
          <a:xfrm>
            <a:off x="522291" y="4027969"/>
            <a:ext cx="5564243" cy="1972781"/>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6" name="文本框 45"/>
          <p:cNvSpPr txBox="1"/>
          <p:nvPr/>
        </p:nvSpPr>
        <p:spPr bwMode="gray">
          <a:xfrm>
            <a:off x="6191390" y="1479036"/>
            <a:ext cx="5282476" cy="76643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PE1 configurations are as follows: (PE2 configurations are not provided.)</a:t>
            </a:r>
          </a:p>
        </p:txBody>
      </p:sp>
      <p:sp>
        <p:nvSpPr>
          <p:cNvPr id="47" name="文本框 46"/>
          <p:cNvSpPr txBox="1"/>
          <p:nvPr/>
        </p:nvSpPr>
        <p:spPr bwMode="gray">
          <a:xfrm>
            <a:off x="6278213" y="2304565"/>
            <a:ext cx="5195653" cy="267765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peer 10.0.14.4 as-number 65000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best-effort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locator as100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Tree>
    <p:extLst>
      <p:ext uri="{BB962C8B-B14F-4D97-AF65-F5344CB8AC3E}">
        <p14:creationId xmlns:p14="http://schemas.microsoft.com/office/powerpoint/2010/main" val="26474355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L3VPNv4 over SRv6 BE (5)</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14450"/>
            <a:ext cx="5494550" cy="14110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1445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文本框 44"/>
          <p:cNvSpPr txBox="1"/>
          <p:nvPr/>
        </p:nvSpPr>
        <p:spPr bwMode="gray">
          <a:xfrm>
            <a:off x="6225255" y="1397846"/>
            <a:ext cx="5633273" cy="307777"/>
          </a:xfrm>
          <a:prstGeom prst="rect">
            <a:avLst/>
          </a:prstGeom>
          <a:noFill/>
        </p:spPr>
        <p:txBody>
          <a:bodyPr wrap="square" rtlCol="0">
            <a:noAutofit/>
          </a:bodyPr>
          <a:lstStyle/>
          <a:p>
            <a:pPr fontAlgn="ctr"/>
            <a:r>
              <a:rPr lang="en-US" sz="1400" dirty="0">
                <a:latin typeface="Huawei Sans" panose="020C0503030203020204" pitchFamily="34" charset="0"/>
              </a:rPr>
              <a:t>Check the local SID table containing all types of SRv6 SIDs on PE2.</a:t>
            </a:r>
          </a:p>
        </p:txBody>
      </p:sp>
      <p:sp>
        <p:nvSpPr>
          <p:cNvPr id="47" name="矩形 46"/>
          <p:cNvSpPr/>
          <p:nvPr/>
        </p:nvSpPr>
        <p:spPr bwMode="gray">
          <a:xfrm>
            <a:off x="522292" y="3958070"/>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文本框 47"/>
          <p:cNvSpPr txBox="1"/>
          <p:nvPr/>
        </p:nvSpPr>
        <p:spPr bwMode="gray">
          <a:xfrm>
            <a:off x="6278213" y="1793013"/>
            <a:ext cx="5195653" cy="341632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&lt;PE2&gt;display segment-routing ipv6 local-</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forwarding</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My Local-SID Forwarding Table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2001:DB8:300::1:0:0/128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2001:DB8:300::1:0:1/128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2001:DB8:300::1:0:2/128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2001:DB8:300::1:0:3/128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2001:DB8:300::1:0:20/128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End.DT4</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a:t>
            </a:r>
          </a:p>
        </p:txBody>
      </p:sp>
      <p:sp>
        <p:nvSpPr>
          <p:cNvPr id="50" name="文本框 49"/>
          <p:cNvSpPr txBox="1"/>
          <p:nvPr/>
        </p:nvSpPr>
        <p:spPr bwMode="gray">
          <a:xfrm>
            <a:off x="6335282" y="5384112"/>
            <a:ext cx="5138584" cy="523220"/>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 locally generates an End.DT4 SID and advertises the SID to PE1.</a:t>
            </a:r>
          </a:p>
        </p:txBody>
      </p:sp>
      <p:sp>
        <p:nvSpPr>
          <p:cNvPr id="52" name="矩形 51"/>
          <p:cNvSpPr/>
          <p:nvPr/>
        </p:nvSpPr>
        <p:spPr bwMode="gray">
          <a:xfrm>
            <a:off x="6339543" y="4755495"/>
            <a:ext cx="4887257"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V="1">
            <a:off x="6335283" y="4858512"/>
            <a:ext cx="4261" cy="787210"/>
          </a:xfrm>
          <a:prstGeom prst="bentConnector3">
            <a:avLst>
              <a:gd name="adj1" fmla="val 5464938"/>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5961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L3VPNv4 over SRv6 BE (6)</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43025"/>
            <a:ext cx="5494550" cy="138251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43025"/>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文本框 44"/>
          <p:cNvSpPr txBox="1"/>
          <p:nvPr/>
        </p:nvSpPr>
        <p:spPr bwMode="gray">
          <a:xfrm>
            <a:off x="6225255" y="1381965"/>
            <a:ext cx="36086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47" name="矩形 46"/>
          <p:cNvSpPr/>
          <p:nvPr/>
        </p:nvSpPr>
        <p:spPr bwMode="gray">
          <a:xfrm>
            <a:off x="522292" y="3936544"/>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文本框 47"/>
          <p:cNvSpPr txBox="1"/>
          <p:nvPr/>
        </p:nvSpPr>
        <p:spPr bwMode="gray">
          <a:xfrm>
            <a:off x="6278213" y="1793013"/>
            <a:ext cx="5195653" cy="341632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 routing-table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3/NULL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From: 2001:DB8:3::3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0d00h15m54s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FE80::DE99:14FF:FE7A:C301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Prefix-</a:t>
            </a: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2001:DB8:300::1:0:20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Nil,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49" name="矩形 48"/>
          <p:cNvSpPr/>
          <p:nvPr/>
        </p:nvSpPr>
        <p:spPr bwMode="gray">
          <a:xfrm>
            <a:off x="6364943" y="2936435"/>
            <a:ext cx="2245657"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335282" y="5384112"/>
            <a:ext cx="5243160" cy="738664"/>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address of the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peer;</a:t>
            </a:r>
          </a:p>
          <a:p>
            <a:pPr fontAlgn="ctr"/>
            <a:r>
              <a:rPr lang="en-US"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corresponding to 10.1.5.5 (the same as that locally allocated on PE2)</a:t>
            </a:r>
          </a:p>
        </p:txBody>
      </p:sp>
      <p:cxnSp>
        <p:nvCxnSpPr>
          <p:cNvPr id="51" name="肘形连接符 50"/>
          <p:cNvCxnSpPr>
            <a:stCxn id="49" idx="1"/>
            <a:endCxn id="50" idx="1"/>
          </p:cNvCxnSpPr>
          <p:nvPr/>
        </p:nvCxnSpPr>
        <p:spPr bwMode="gray">
          <a:xfrm rot="10800000" flipV="1">
            <a:off x="6335283" y="3039452"/>
            <a:ext cx="29661" cy="2713992"/>
          </a:xfrm>
          <a:prstGeom prst="bentConnector3">
            <a:avLst>
              <a:gd name="adj1" fmla="val 87070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6364943" y="4378230"/>
            <a:ext cx="2398057"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V="1">
            <a:off x="6335283" y="4481246"/>
            <a:ext cx="29661" cy="1272197"/>
          </a:xfrm>
          <a:prstGeom prst="bentConnector3">
            <a:avLst>
              <a:gd name="adj1" fmla="val 87070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0323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L3VPNv4 over SRv6 BE (7)</a:t>
            </a:r>
            <a:endParaRPr lang="en-US" dirty="0"/>
          </a:p>
        </p:txBody>
      </p:sp>
      <p:sp>
        <p:nvSpPr>
          <p:cNvPr id="5" name="矩形 4"/>
          <p:cNvSpPr/>
          <p:nvPr/>
        </p:nvSpPr>
        <p:spPr bwMode="gray">
          <a:xfrm>
            <a:off x="4190770" y="2950258"/>
            <a:ext cx="1826072" cy="91018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91018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04925"/>
            <a:ext cx="5494550" cy="142061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13604"/>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6" name="文本框 45"/>
          <p:cNvSpPr txBox="1"/>
          <p:nvPr/>
        </p:nvSpPr>
        <p:spPr bwMode="gray">
          <a:xfrm>
            <a:off x="6278213" y="1793013"/>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 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2001:DB8:300::1:0:20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00h17m40s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0x1000177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2001:DB8:300::1:0:20 Interface: SRv6 BE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                     Flags: RD</a:t>
            </a:r>
          </a:p>
        </p:txBody>
      </p:sp>
      <p:sp>
        <p:nvSpPr>
          <p:cNvPr id="47" name="文本框 46"/>
          <p:cNvSpPr txBox="1"/>
          <p:nvPr/>
        </p:nvSpPr>
        <p:spPr bwMode="gray">
          <a:xfrm>
            <a:off x="6225255" y="1360293"/>
            <a:ext cx="357501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8" name="矩形 47"/>
          <p:cNvSpPr/>
          <p:nvPr/>
        </p:nvSpPr>
        <p:spPr bwMode="gray">
          <a:xfrm>
            <a:off x="6458361" y="3655244"/>
            <a:ext cx="2376000" cy="2052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326854" y="5487129"/>
            <a:ext cx="5014246" cy="523220"/>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uses this IPv6 address as the next-hop address to forward packets destined for 10.1.5.5.</a:t>
            </a:r>
          </a:p>
        </p:txBody>
      </p:sp>
      <p:cxnSp>
        <p:nvCxnSpPr>
          <p:cNvPr id="51" name="肘形连接符 50"/>
          <p:cNvCxnSpPr>
            <a:stCxn id="48" idx="1"/>
            <a:endCxn id="50" idx="1"/>
          </p:cNvCxnSpPr>
          <p:nvPr/>
        </p:nvCxnSpPr>
        <p:spPr bwMode="gray">
          <a:xfrm rot="10800000" flipV="1">
            <a:off x="6326855" y="3757843"/>
            <a:ext cx="131507" cy="1990895"/>
          </a:xfrm>
          <a:prstGeom prst="bentConnector3">
            <a:avLst>
              <a:gd name="adj1" fmla="val 27383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bwMode="gray">
          <a:xfrm>
            <a:off x="522292" y="3944481"/>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5" name="矩形 44"/>
          <p:cNvSpPr/>
          <p:nvPr/>
        </p:nvSpPr>
        <p:spPr bwMode="gray">
          <a:xfrm>
            <a:off x="8941996" y="4565605"/>
            <a:ext cx="1425038" cy="2052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8526485" y="5127267"/>
            <a:ext cx="2125848"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Interface type: SRv6 BE</a:t>
            </a:r>
          </a:p>
        </p:txBody>
      </p:sp>
      <p:cxnSp>
        <p:nvCxnSpPr>
          <p:cNvPr id="52" name="肘形连接符 51"/>
          <p:cNvCxnSpPr>
            <a:stCxn id="45" idx="3"/>
            <a:endCxn id="49" idx="3"/>
          </p:cNvCxnSpPr>
          <p:nvPr/>
        </p:nvCxnSpPr>
        <p:spPr bwMode="gray">
          <a:xfrm>
            <a:off x="10367034" y="4668205"/>
            <a:ext cx="285299" cy="612951"/>
          </a:xfrm>
          <a:prstGeom prst="bentConnector3">
            <a:avLst>
              <a:gd name="adj1" fmla="val 180126"/>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26868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L3VPNv4 over SRv6 BE (8)</a:t>
            </a:r>
            <a:endParaRPr lang="en-US" dirty="0"/>
          </a:p>
        </p:txBody>
      </p:sp>
      <p:sp>
        <p:nvSpPr>
          <p:cNvPr id="5" name="矩形 4"/>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376298"/>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57" name="文本框 56"/>
          <p:cNvSpPr txBox="1"/>
          <p:nvPr/>
        </p:nvSpPr>
        <p:spPr bwMode="gray">
          <a:xfrm>
            <a:off x="6278213" y="193212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225255" y="1653297"/>
            <a:ext cx="280076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59" name="矩形 58"/>
          <p:cNvSpPr/>
          <p:nvPr/>
        </p:nvSpPr>
        <p:spPr bwMode="gray">
          <a:xfrm>
            <a:off x="522292" y="3954006"/>
            <a:ext cx="513604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2341554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017587-8D57-4671-81AA-4AED03E82097}"/>
              </a:ext>
            </a:extLst>
          </p:cNvPr>
          <p:cNvSpPr>
            <a:spLocks noGrp="1"/>
          </p:cNvSpPr>
          <p:nvPr>
            <p:ph type="title"/>
          </p:nvPr>
        </p:nvSpPr>
        <p:spPr bwMode="gray"/>
        <p:txBody>
          <a:bodyPr/>
          <a:lstStyle/>
          <a:p>
            <a:r>
              <a:rPr lang="en-US" smtClean="0"/>
              <a:t>IP/MPLS Network Introduction</a:t>
            </a:r>
            <a:endParaRPr lang="en-US" dirty="0"/>
          </a:p>
        </p:txBody>
      </p:sp>
      <p:sp>
        <p:nvSpPr>
          <p:cNvPr id="3" name="文本占位符 2">
            <a:extLst>
              <a:ext uri="{FF2B5EF4-FFF2-40B4-BE49-F238E27FC236}">
                <a16:creationId xmlns:a16="http://schemas.microsoft.com/office/drawing/2014/main" xmlns="" id="{A14D2DA2-9A23-492A-9520-04A8796EED33}"/>
              </a:ext>
            </a:extLst>
          </p:cNvPr>
          <p:cNvSpPr>
            <a:spLocks noGrp="1"/>
          </p:cNvSpPr>
          <p:nvPr>
            <p:ph type="body" sz="quarter" idx="10"/>
          </p:nvPr>
        </p:nvSpPr>
        <p:spPr bwMode="gray"/>
        <p:txBody>
          <a:bodyPr/>
          <a:lstStyle/>
          <a:p>
            <a:r>
              <a:rPr lang="en-US" sz="1400" dirty="0" smtClean="0">
                <a:sym typeface="Huawei Sans" panose="020C0503030203020204" pitchFamily="34" charset="0"/>
              </a:rPr>
              <a:t>As a Layer 2.5 technology that runs between Layer 2 and Layer 3, MPLS adds connection-oriented attributes to connectionless IP networks. Traditional MPLS label-based forwarding improves the forwarding efficiency of IP networks. However, as hardware capabilities continue to improve, MPLS no longer features distinct advantages in forwarding efficiency. Nevertheless, MPLS provides good </a:t>
            </a:r>
            <a:r>
              <a:rPr lang="en-US" sz="1400" dirty="0" err="1" smtClean="0">
                <a:sym typeface="Huawei Sans" panose="020C0503030203020204" pitchFamily="34" charset="0"/>
              </a:rPr>
              <a:t>QoS</a:t>
            </a:r>
            <a:r>
              <a:rPr lang="en-US" sz="1400" dirty="0" smtClean="0">
                <a:sym typeface="Huawei Sans" panose="020C0503030203020204" pitchFamily="34" charset="0"/>
              </a:rPr>
              <a:t> guarantee for IP networks through connection-oriented label forwarding and also supports TE, VPN, and FRR.</a:t>
            </a:r>
          </a:p>
          <a:p>
            <a:r>
              <a:rPr lang="en-US" sz="1400" dirty="0" smtClean="0">
                <a:sym typeface="Huawei Sans" panose="020C0503030203020204" pitchFamily="34" charset="0"/>
              </a:rPr>
              <a:t>IP/MPLS networks have gradually replaced dedicated networks, such as ATM, frame relay (FR), and X.25. Ultimately, MPLS is applied to various networks, including IP backbone, metro, and mobile transport, to support multi-service transport and implement the Internet's all-IP transformation.</a:t>
            </a:r>
          </a:p>
          <a:p>
            <a:endParaRPr lang="en-US" altLang="zh-CN" sz="1400" dirty="0">
              <a:sym typeface="Huawei Sans" panose="020C0503030203020204" pitchFamily="34" charset="0"/>
            </a:endParaRPr>
          </a:p>
        </p:txBody>
      </p:sp>
      <p:sp>
        <p:nvSpPr>
          <p:cNvPr id="4" name="Rounded Rectangle 36">
            <a:extLst>
              <a:ext uri="{FF2B5EF4-FFF2-40B4-BE49-F238E27FC236}">
                <a16:creationId xmlns:a16="http://schemas.microsoft.com/office/drawing/2014/main" xmlns="" id="{1EDF3406-0867-491B-8255-AF52D5D55C8A}"/>
              </a:ext>
            </a:extLst>
          </p:cNvPr>
          <p:cNvSpPr/>
          <p:nvPr/>
        </p:nvSpPr>
        <p:spPr bwMode="gray">
          <a:xfrm>
            <a:off x="3520580" y="3312481"/>
            <a:ext cx="5057297" cy="211577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a16="http://schemas.microsoft.com/office/drawing/2014/main" xmlns="" id="{B4D15569-C27D-4121-AA93-68F0A068DDF9}"/>
              </a:ext>
            </a:extLst>
          </p:cNvPr>
          <p:cNvCxnSpPr>
            <a:cxnSpLocks/>
          </p:cNvCxnSpPr>
          <p:nvPr/>
        </p:nvCxnSpPr>
        <p:spPr bwMode="gray">
          <a:xfrm>
            <a:off x="2175852" y="4675121"/>
            <a:ext cx="790031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008198E2-B6E4-4198-A4CD-589D433FA4D8}"/>
              </a:ext>
            </a:extLst>
          </p:cNvPr>
          <p:cNvCxnSpPr/>
          <p:nvPr/>
        </p:nvCxnSpPr>
        <p:spPr bwMode="gray">
          <a:xfrm rot="10800000" flipH="1">
            <a:off x="3635506" y="4240049"/>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55">
            <a:extLst>
              <a:ext uri="{FF2B5EF4-FFF2-40B4-BE49-F238E27FC236}">
                <a16:creationId xmlns:a16="http://schemas.microsoft.com/office/drawing/2014/main" xmlns="" id="{BCE22F38-E57D-4592-8A8A-1A5470579DAC}"/>
              </a:ext>
            </a:extLst>
          </p:cNvPr>
          <p:cNvCxnSpPr/>
          <p:nvPr/>
        </p:nvCxnSpPr>
        <p:spPr bwMode="gray">
          <a:xfrm rot="10800000" flipH="1">
            <a:off x="2227451"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55">
            <a:extLst>
              <a:ext uri="{FF2B5EF4-FFF2-40B4-BE49-F238E27FC236}">
                <a16:creationId xmlns:a16="http://schemas.microsoft.com/office/drawing/2014/main" xmlns="" id="{51407913-F479-4EE6-AC14-9BB78E090EA1}"/>
              </a:ext>
            </a:extLst>
          </p:cNvPr>
          <p:cNvCxnSpPr/>
          <p:nvPr/>
        </p:nvCxnSpPr>
        <p:spPr bwMode="gray">
          <a:xfrm rot="10800000" flipH="1">
            <a:off x="6211167" y="4240049"/>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55">
            <a:extLst>
              <a:ext uri="{FF2B5EF4-FFF2-40B4-BE49-F238E27FC236}">
                <a16:creationId xmlns:a16="http://schemas.microsoft.com/office/drawing/2014/main" xmlns="" id="{EF1DE812-BF28-4C26-A1AE-96A0C46F4E13}"/>
              </a:ext>
            </a:extLst>
          </p:cNvPr>
          <p:cNvCxnSpPr/>
          <p:nvPr/>
        </p:nvCxnSpPr>
        <p:spPr bwMode="gray">
          <a:xfrm rot="10800000" flipH="1">
            <a:off x="8653895" y="424004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AB9E20E6-1F01-4A1A-A913-C689D2974B5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52469" y="4450090"/>
            <a:ext cx="540000" cy="442800"/>
          </a:xfrm>
          <a:prstGeom prst="rect">
            <a:avLst/>
          </a:prstGeom>
        </p:spPr>
      </p:pic>
      <p:pic>
        <p:nvPicPr>
          <p:cNvPr id="11" name="图片 10">
            <a:extLst>
              <a:ext uri="{FF2B5EF4-FFF2-40B4-BE49-F238E27FC236}">
                <a16:creationId xmlns:a16="http://schemas.microsoft.com/office/drawing/2014/main" xmlns="" id="{1A7708B7-92BE-4005-88F4-BF5CB842DE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80145" y="4460215"/>
            <a:ext cx="540000" cy="442800"/>
          </a:xfrm>
          <a:prstGeom prst="rect">
            <a:avLst/>
          </a:prstGeom>
        </p:spPr>
      </p:pic>
      <p:pic>
        <p:nvPicPr>
          <p:cNvPr id="12" name="图片 11">
            <a:extLst>
              <a:ext uri="{FF2B5EF4-FFF2-40B4-BE49-F238E27FC236}">
                <a16:creationId xmlns:a16="http://schemas.microsoft.com/office/drawing/2014/main" xmlns="" id="{F5C3E33B-4147-4BB6-9515-2F34EE5729E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42500" y="4446306"/>
            <a:ext cx="540000" cy="442800"/>
          </a:xfrm>
          <a:prstGeom prst="rect">
            <a:avLst/>
          </a:prstGeom>
        </p:spPr>
      </p:pic>
      <p:grpSp>
        <p:nvGrpSpPr>
          <p:cNvPr id="13" name="组合 12">
            <a:extLst>
              <a:ext uri="{FF2B5EF4-FFF2-40B4-BE49-F238E27FC236}">
                <a16:creationId xmlns:a16="http://schemas.microsoft.com/office/drawing/2014/main" xmlns="" id="{1C85D427-E5C5-426F-8DB0-E79F26E30052}"/>
              </a:ext>
            </a:extLst>
          </p:cNvPr>
          <p:cNvGrpSpPr/>
          <p:nvPr/>
        </p:nvGrpSpPr>
        <p:grpSpPr bwMode="gray">
          <a:xfrm>
            <a:off x="6581050" y="3468554"/>
            <a:ext cx="1080000" cy="216000"/>
            <a:chOff x="336883" y="4110450"/>
            <a:chExt cx="1080000" cy="216000"/>
          </a:xfrm>
        </p:grpSpPr>
        <p:sp>
          <p:nvSpPr>
            <p:cNvPr id="14" name="任意多边形 35">
              <a:extLst>
                <a:ext uri="{FF2B5EF4-FFF2-40B4-BE49-F238E27FC236}">
                  <a16:creationId xmlns:a16="http://schemas.microsoft.com/office/drawing/2014/main" xmlns="" id="{66471408-E9A6-478C-8FD8-EC966900EDCA}"/>
                </a:ext>
              </a:extLst>
            </p:cNvPr>
            <p:cNvSpPr/>
            <p:nvPr/>
          </p:nvSpPr>
          <p:spPr bwMode="gray">
            <a:xfrm>
              <a:off x="33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37">
              <a:extLst>
                <a:ext uri="{FF2B5EF4-FFF2-40B4-BE49-F238E27FC236}">
                  <a16:creationId xmlns:a16="http://schemas.microsoft.com/office/drawing/2014/main" xmlns="" id="{7B954323-EB13-458B-A36D-E5E473701868}"/>
                </a:ext>
              </a:extLst>
            </p:cNvPr>
            <p:cNvSpPr/>
            <p:nvPr/>
          </p:nvSpPr>
          <p:spPr bwMode="gray">
            <a:xfrm>
              <a:off x="69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任意多边形 43">
              <a:extLst>
                <a:ext uri="{FF2B5EF4-FFF2-40B4-BE49-F238E27FC236}">
                  <a16:creationId xmlns:a16="http://schemas.microsoft.com/office/drawing/2014/main" xmlns="" id="{F60E7D46-8281-47DC-AE04-2D684B1155EC}"/>
                </a:ext>
              </a:extLst>
            </p:cNvPr>
            <p:cNvSpPr/>
            <p:nvPr/>
          </p:nvSpPr>
          <p:spPr bwMode="gray">
            <a:xfrm>
              <a:off x="105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a:extLst>
              <a:ext uri="{FF2B5EF4-FFF2-40B4-BE49-F238E27FC236}">
                <a16:creationId xmlns:a16="http://schemas.microsoft.com/office/drawing/2014/main" xmlns="" id="{FEC1461F-DD46-448F-9FE6-2C0FD4500D72}"/>
              </a:ext>
            </a:extLst>
          </p:cNvPr>
          <p:cNvGrpSpPr/>
          <p:nvPr/>
        </p:nvGrpSpPr>
        <p:grpSpPr bwMode="gray">
          <a:xfrm>
            <a:off x="2321421" y="3449504"/>
            <a:ext cx="720000" cy="216000"/>
            <a:chOff x="144379" y="4810003"/>
            <a:chExt cx="720000" cy="216000"/>
          </a:xfrm>
        </p:grpSpPr>
        <p:sp>
          <p:nvSpPr>
            <p:cNvPr id="18" name="任意多边形 46">
              <a:extLst>
                <a:ext uri="{FF2B5EF4-FFF2-40B4-BE49-F238E27FC236}">
                  <a16:creationId xmlns:a16="http://schemas.microsoft.com/office/drawing/2014/main" xmlns="" id="{3F539AB1-1930-4F35-AB78-0D34E4E8144F}"/>
                </a:ext>
              </a:extLst>
            </p:cNvPr>
            <p:cNvSpPr/>
            <p:nvPr/>
          </p:nvSpPr>
          <p:spPr bwMode="gray">
            <a:xfrm>
              <a:off x="14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51">
              <a:extLst>
                <a:ext uri="{FF2B5EF4-FFF2-40B4-BE49-F238E27FC236}">
                  <a16:creationId xmlns:a16="http://schemas.microsoft.com/office/drawing/2014/main" xmlns="" id="{850B939F-ECF8-4E96-9534-CE8B5FF49C67}"/>
                </a:ext>
              </a:extLst>
            </p:cNvPr>
            <p:cNvSpPr/>
            <p:nvPr/>
          </p:nvSpPr>
          <p:spPr bwMode="gray">
            <a:xfrm>
              <a:off x="50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 name="组合 19">
            <a:extLst>
              <a:ext uri="{FF2B5EF4-FFF2-40B4-BE49-F238E27FC236}">
                <a16:creationId xmlns:a16="http://schemas.microsoft.com/office/drawing/2014/main" xmlns="" id="{D989EA32-5F13-4FAA-9825-80095DC471E3}"/>
              </a:ext>
            </a:extLst>
          </p:cNvPr>
          <p:cNvGrpSpPr/>
          <p:nvPr/>
        </p:nvGrpSpPr>
        <p:grpSpPr bwMode="gray">
          <a:xfrm>
            <a:off x="4060739" y="3468554"/>
            <a:ext cx="1080000" cy="216000"/>
            <a:chOff x="336883" y="4110450"/>
            <a:chExt cx="1080000" cy="216000"/>
          </a:xfrm>
        </p:grpSpPr>
        <p:sp>
          <p:nvSpPr>
            <p:cNvPr id="21" name="任意多边形 56">
              <a:extLst>
                <a:ext uri="{FF2B5EF4-FFF2-40B4-BE49-F238E27FC236}">
                  <a16:creationId xmlns:a16="http://schemas.microsoft.com/office/drawing/2014/main" xmlns="" id="{3D96F5E7-8D8F-496B-A3C3-1876A750ECA6}"/>
                </a:ext>
              </a:extLst>
            </p:cNvPr>
            <p:cNvSpPr/>
            <p:nvPr/>
          </p:nvSpPr>
          <p:spPr bwMode="gray">
            <a:xfrm>
              <a:off x="33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57">
              <a:extLst>
                <a:ext uri="{FF2B5EF4-FFF2-40B4-BE49-F238E27FC236}">
                  <a16:creationId xmlns:a16="http://schemas.microsoft.com/office/drawing/2014/main" xmlns="" id="{61C128F5-6EFB-4626-B165-F21CA015528E}"/>
                </a:ext>
              </a:extLst>
            </p:cNvPr>
            <p:cNvSpPr/>
            <p:nvPr/>
          </p:nvSpPr>
          <p:spPr bwMode="gray">
            <a:xfrm>
              <a:off x="69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EC7061"/>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60">
              <a:extLst>
                <a:ext uri="{FF2B5EF4-FFF2-40B4-BE49-F238E27FC236}">
                  <a16:creationId xmlns:a16="http://schemas.microsoft.com/office/drawing/2014/main" xmlns="" id="{D3D92330-9407-4321-A10A-A534F98BD5DE}"/>
                </a:ext>
              </a:extLst>
            </p:cNvPr>
            <p:cNvSpPr/>
            <p:nvPr/>
          </p:nvSpPr>
          <p:spPr bwMode="gray">
            <a:xfrm>
              <a:off x="105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 name="组合 23">
            <a:extLst>
              <a:ext uri="{FF2B5EF4-FFF2-40B4-BE49-F238E27FC236}">
                <a16:creationId xmlns:a16="http://schemas.microsoft.com/office/drawing/2014/main" xmlns="" id="{7B96BB7A-BACE-486E-8CB9-1C1B8595235D}"/>
              </a:ext>
            </a:extLst>
          </p:cNvPr>
          <p:cNvGrpSpPr/>
          <p:nvPr/>
        </p:nvGrpSpPr>
        <p:grpSpPr bwMode="gray">
          <a:xfrm>
            <a:off x="8753703" y="3468554"/>
            <a:ext cx="720000" cy="216000"/>
            <a:chOff x="144379" y="4810003"/>
            <a:chExt cx="720000" cy="216000"/>
          </a:xfrm>
        </p:grpSpPr>
        <p:sp>
          <p:nvSpPr>
            <p:cNvPr id="25" name="任意多边形 65">
              <a:extLst>
                <a:ext uri="{FF2B5EF4-FFF2-40B4-BE49-F238E27FC236}">
                  <a16:creationId xmlns:a16="http://schemas.microsoft.com/office/drawing/2014/main" xmlns="" id="{F572A22B-9D78-4E65-88B8-F6A5FA8F2C50}"/>
                </a:ext>
              </a:extLst>
            </p:cNvPr>
            <p:cNvSpPr/>
            <p:nvPr/>
          </p:nvSpPr>
          <p:spPr bwMode="gray">
            <a:xfrm>
              <a:off x="14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66">
              <a:extLst>
                <a:ext uri="{FF2B5EF4-FFF2-40B4-BE49-F238E27FC236}">
                  <a16:creationId xmlns:a16="http://schemas.microsoft.com/office/drawing/2014/main" xmlns="" id="{EB963E81-CBFA-46DA-AA8A-CF079BF78AE6}"/>
                </a:ext>
              </a:extLst>
            </p:cNvPr>
            <p:cNvSpPr/>
            <p:nvPr/>
          </p:nvSpPr>
          <p:spPr bwMode="gray">
            <a:xfrm>
              <a:off x="50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框 26">
            <a:extLst>
              <a:ext uri="{FF2B5EF4-FFF2-40B4-BE49-F238E27FC236}">
                <a16:creationId xmlns:a16="http://schemas.microsoft.com/office/drawing/2014/main" xmlns="" id="{F30F9D18-3BD2-4A77-88DF-1164454D473A}"/>
              </a:ext>
            </a:extLst>
          </p:cNvPr>
          <p:cNvSpPr txBox="1"/>
          <p:nvPr/>
        </p:nvSpPr>
        <p:spPr bwMode="gray">
          <a:xfrm>
            <a:off x="1901630" y="3685223"/>
            <a:ext cx="165271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sp>
        <p:nvSpPr>
          <p:cNvPr id="28" name="文本框 27">
            <a:extLst>
              <a:ext uri="{FF2B5EF4-FFF2-40B4-BE49-F238E27FC236}">
                <a16:creationId xmlns:a16="http://schemas.microsoft.com/office/drawing/2014/main" xmlns="" id="{7A7AB314-F8E7-405C-A5DB-3E78C8FB3E44}"/>
              </a:ext>
            </a:extLst>
          </p:cNvPr>
          <p:cNvSpPr txBox="1"/>
          <p:nvPr/>
        </p:nvSpPr>
        <p:spPr bwMode="gray">
          <a:xfrm>
            <a:off x="3412363" y="3704995"/>
            <a:ext cx="236065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29" name="文本框 28">
            <a:extLst>
              <a:ext uri="{FF2B5EF4-FFF2-40B4-BE49-F238E27FC236}">
                <a16:creationId xmlns:a16="http://schemas.microsoft.com/office/drawing/2014/main" xmlns="" id="{A7E9F16F-6944-4056-8880-AB3A62528258}"/>
              </a:ext>
            </a:extLst>
          </p:cNvPr>
          <p:cNvSpPr txBox="1"/>
          <p:nvPr/>
        </p:nvSpPr>
        <p:spPr bwMode="gray">
          <a:xfrm>
            <a:off x="6082198" y="3708684"/>
            <a:ext cx="204423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30" name="文本框 29">
            <a:extLst>
              <a:ext uri="{FF2B5EF4-FFF2-40B4-BE49-F238E27FC236}">
                <a16:creationId xmlns:a16="http://schemas.microsoft.com/office/drawing/2014/main" xmlns="" id="{6AEA1DC0-83FD-402A-BB5F-94E77B059F23}"/>
              </a:ext>
            </a:extLst>
          </p:cNvPr>
          <p:cNvSpPr txBox="1"/>
          <p:nvPr/>
        </p:nvSpPr>
        <p:spPr bwMode="gray">
          <a:xfrm>
            <a:off x="8342500" y="3716232"/>
            <a:ext cx="1938056" cy="51230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grpSp>
        <p:nvGrpSpPr>
          <p:cNvPr id="31" name="组合 30">
            <a:extLst>
              <a:ext uri="{FF2B5EF4-FFF2-40B4-BE49-F238E27FC236}">
                <a16:creationId xmlns:a16="http://schemas.microsoft.com/office/drawing/2014/main" xmlns="" id="{AEA7182D-11AB-44F5-AC46-B067F93122F6}"/>
              </a:ext>
            </a:extLst>
          </p:cNvPr>
          <p:cNvGrpSpPr/>
          <p:nvPr/>
        </p:nvGrpSpPr>
        <p:grpSpPr bwMode="gray">
          <a:xfrm>
            <a:off x="804929" y="4172890"/>
            <a:ext cx="1377387" cy="720000"/>
            <a:chOff x="833949" y="4172890"/>
            <a:chExt cx="1377387" cy="720000"/>
          </a:xfrm>
        </p:grpSpPr>
        <p:sp>
          <p:nvSpPr>
            <p:cNvPr id="32" name="Freeform 159">
              <a:extLst>
                <a:ext uri="{FF2B5EF4-FFF2-40B4-BE49-F238E27FC236}">
                  <a16:creationId xmlns:a16="http://schemas.microsoft.com/office/drawing/2014/main" xmlns="" id="{FB254751-DF38-4732-9C9D-3154FA7CF573}"/>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0FA5CDFF-40F6-47B0-BEC4-3527D979E86C}"/>
                </a:ext>
              </a:extLst>
            </p:cNvPr>
            <p:cNvSpPr txBox="1"/>
            <p:nvPr/>
          </p:nvSpPr>
          <p:spPr bwMode="gray">
            <a:xfrm>
              <a:off x="991264" y="4460215"/>
              <a:ext cx="119455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34" name="组合 33">
            <a:extLst>
              <a:ext uri="{FF2B5EF4-FFF2-40B4-BE49-F238E27FC236}">
                <a16:creationId xmlns:a16="http://schemas.microsoft.com/office/drawing/2014/main" xmlns="" id="{6F829AE9-BB55-4159-8C1F-2BB0703C0354}"/>
              </a:ext>
            </a:extLst>
          </p:cNvPr>
          <p:cNvGrpSpPr/>
          <p:nvPr/>
        </p:nvGrpSpPr>
        <p:grpSpPr bwMode="gray">
          <a:xfrm>
            <a:off x="9655586" y="4200294"/>
            <a:ext cx="1377387" cy="780401"/>
            <a:chOff x="833949" y="4172890"/>
            <a:chExt cx="1377387" cy="780401"/>
          </a:xfrm>
        </p:grpSpPr>
        <p:sp>
          <p:nvSpPr>
            <p:cNvPr id="35" name="Freeform 159">
              <a:extLst>
                <a:ext uri="{FF2B5EF4-FFF2-40B4-BE49-F238E27FC236}">
                  <a16:creationId xmlns:a16="http://schemas.microsoft.com/office/drawing/2014/main" xmlns="" id="{2E5C20D8-DBEE-477E-9401-72D20FE341DD}"/>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F11CA99A-2BA7-4DEC-B445-42EC008F3D82}"/>
                </a:ext>
              </a:extLst>
            </p:cNvPr>
            <p:cNvSpPr txBox="1"/>
            <p:nvPr/>
          </p:nvSpPr>
          <p:spPr bwMode="gray">
            <a:xfrm>
              <a:off x="982512" y="4399293"/>
              <a:ext cx="1194559"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37" name="矩形 32">
            <a:extLst>
              <a:ext uri="{FF2B5EF4-FFF2-40B4-BE49-F238E27FC236}">
                <a16:creationId xmlns:a16="http://schemas.microsoft.com/office/drawing/2014/main" xmlns="" id="{C3EDB50A-1421-4374-ABE6-0DB7FFDFB56E}"/>
              </a:ext>
            </a:extLst>
          </p:cNvPr>
          <p:cNvSpPr/>
          <p:nvPr/>
        </p:nvSpPr>
        <p:spPr bwMode="gray">
          <a:xfrm>
            <a:off x="10509020" y="5619750"/>
            <a:ext cx="898817" cy="502449"/>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packet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3">
            <a:extLst>
              <a:ext uri="{FF2B5EF4-FFF2-40B4-BE49-F238E27FC236}">
                <a16:creationId xmlns:a16="http://schemas.microsoft.com/office/drawing/2014/main" xmlns="" id="{3A62FEA5-0CB4-4A3C-8C67-FCE20F25A8A7}"/>
              </a:ext>
            </a:extLst>
          </p:cNvPr>
          <p:cNvSpPr/>
          <p:nvPr/>
        </p:nvSpPr>
        <p:spPr bwMode="gray">
          <a:xfrm>
            <a:off x="9385907" y="5619750"/>
            <a:ext cx="898817" cy="502449"/>
          </a:xfrm>
          <a:prstGeom prst="rect">
            <a:avLst/>
          </a:pr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3">
            <a:extLst>
              <a:ext uri="{FF2B5EF4-FFF2-40B4-BE49-F238E27FC236}">
                <a16:creationId xmlns:a16="http://schemas.microsoft.com/office/drawing/2014/main" xmlns="" id="{7D9F0078-5FAC-4D9C-9A73-A3214759C32E}"/>
              </a:ext>
            </a:extLst>
          </p:cNvPr>
          <p:cNvSpPr/>
          <p:nvPr/>
        </p:nvSpPr>
        <p:spPr bwMode="gray">
          <a:xfrm>
            <a:off x="8262794" y="5619750"/>
            <a:ext cx="898817" cy="502449"/>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0B419E73-8137-43BD-8DEA-C25786876B15}"/>
              </a:ext>
            </a:extLst>
          </p:cNvPr>
          <p:cNvSpPr txBox="1"/>
          <p:nvPr/>
        </p:nvSpPr>
        <p:spPr bwMode="gray">
          <a:xfrm>
            <a:off x="1968018" y="4197501"/>
            <a:ext cx="149603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41" name="文本框 40">
            <a:extLst>
              <a:ext uri="{FF2B5EF4-FFF2-40B4-BE49-F238E27FC236}">
                <a16:creationId xmlns:a16="http://schemas.microsoft.com/office/drawing/2014/main" xmlns="" id="{8F32CEF6-5241-4974-962E-605520F3FE36}"/>
              </a:ext>
            </a:extLst>
          </p:cNvPr>
          <p:cNvSpPr txBox="1"/>
          <p:nvPr/>
        </p:nvSpPr>
        <p:spPr bwMode="gray">
          <a:xfrm>
            <a:off x="5140739" y="4992704"/>
            <a:ext cx="1794081" cy="338554"/>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IP/MPLS network</a:t>
            </a:r>
          </a:p>
        </p:txBody>
      </p:sp>
    </p:spTree>
    <p:extLst>
      <p:ext uri="{BB962C8B-B14F-4D97-AF65-F5344CB8AC3E}">
        <p14:creationId xmlns:p14="http://schemas.microsoft.com/office/powerpoint/2010/main" val="11562060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SRv6 Overview</a:t>
            </a:r>
          </a:p>
          <a:p>
            <a:r>
              <a:rPr lang="en-US" dirty="0" smtClean="0">
                <a:solidFill>
                  <a:schemeClr val="bg1">
                    <a:lumMod val="50000"/>
                  </a:schemeClr>
                </a:solidFill>
                <a:sym typeface="Huawei Sans" panose="020C0503030203020204" pitchFamily="34" charset="0"/>
              </a:rPr>
              <a:t>SRv6 Network Programming</a:t>
            </a:r>
          </a:p>
          <a:p>
            <a:r>
              <a:rPr lang="en-US" dirty="0" smtClean="0">
                <a:solidFill>
                  <a:schemeClr val="bg1">
                    <a:lumMod val="50000"/>
                  </a:schemeClr>
                </a:solidFill>
                <a:sym typeface="Huawei Sans" panose="020C0503030203020204" pitchFamily="34" charset="0"/>
              </a:rPr>
              <a:t>SRv6 Policy Overview</a:t>
            </a:r>
          </a:p>
          <a:p>
            <a:r>
              <a:rPr lang="en-US" dirty="0" smtClean="0">
                <a:solidFill>
                  <a:schemeClr val="bg1">
                    <a:lumMod val="50000"/>
                  </a:schemeClr>
                </a:solidFill>
                <a:sym typeface="Huawei Sans" panose="020C0503030203020204" pitchFamily="34" charset="0"/>
              </a:rPr>
              <a:t>Typical SRv6 Applications</a:t>
            </a:r>
          </a:p>
          <a:p>
            <a:r>
              <a:rPr lang="en-US" b="1" dirty="0" smtClean="0">
                <a:sym typeface="Huawei Sans" panose="020C0503030203020204" pitchFamily="34" charset="0"/>
              </a:rPr>
              <a:t>Basic SRv6 Configurations</a:t>
            </a:r>
          </a:p>
          <a:p>
            <a:pPr lvl="1"/>
            <a:r>
              <a:rPr lang="en-US" dirty="0" smtClean="0">
                <a:solidFill>
                  <a:schemeClr val="bg1">
                    <a:lumMod val="50000"/>
                  </a:schemeClr>
                </a:solidFill>
                <a:sym typeface="Huawei Sans" panose="020C0503030203020204" pitchFamily="34" charset="0"/>
              </a:rPr>
              <a:t>SRv6 BE</a:t>
            </a:r>
          </a:p>
          <a:p>
            <a:pPr lvl="1">
              <a:buSzPct val="60000"/>
              <a:buFont typeface="Wingdings" panose="05000000000000000000" pitchFamily="2" charset="2"/>
              <a:buChar char="n"/>
            </a:pPr>
            <a:r>
              <a:rPr lang="en-US" dirty="0" smtClean="0"/>
              <a:t>SRv6 Policy</a:t>
            </a:r>
            <a:endParaRPr lang="en-US" dirty="0"/>
          </a:p>
        </p:txBody>
      </p:sp>
    </p:spTree>
    <p:extLst>
      <p:ext uri="{BB962C8B-B14F-4D97-AF65-F5344CB8AC3E}">
        <p14:creationId xmlns:p14="http://schemas.microsoft.com/office/powerpoint/2010/main" val="5348891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(1)</a:t>
            </a:r>
            <a:endParaRPr lang="en-US" dirty="0"/>
          </a:p>
        </p:txBody>
      </p:sp>
      <p:sp>
        <p:nvSpPr>
          <p:cNvPr id="43" name="矩形 42"/>
          <p:cNvSpPr/>
          <p:nvPr/>
        </p:nvSpPr>
        <p:spPr bwMode="gray">
          <a:xfrm>
            <a:off x="4190770" y="2950257"/>
            <a:ext cx="1826072" cy="94546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522292" y="2950257"/>
            <a:ext cx="1826072" cy="94546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48" name="直接连接符 47"/>
          <p:cNvCxnSpPr>
            <a:stCxn id="50" idx="3"/>
            <a:endCxn id="54"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1" name="矩形 50"/>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3" name="矩形 52"/>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5" name="矩形 54"/>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6" name="矩形 55"/>
          <p:cNvSpPr/>
          <p:nvPr/>
        </p:nvSpPr>
        <p:spPr bwMode="gray">
          <a:xfrm>
            <a:off x="437904"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57" name="文本框 56"/>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58" name="矩形 57"/>
          <p:cNvSpPr/>
          <p:nvPr/>
        </p:nvSpPr>
        <p:spPr bwMode="gray">
          <a:xfrm>
            <a:off x="575271" y="4005529"/>
            <a:ext cx="5136046" cy="2092881"/>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SRv6 Policies on the backbone network to enable CE1 and CE2 to communicate through Loopback1.</a:t>
            </a:r>
          </a:p>
        </p:txBody>
      </p:sp>
      <p:sp>
        <p:nvSpPr>
          <p:cNvPr id="59" name="矩形 58"/>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0" name="矩形 59"/>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1" name="矩形 60"/>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2" name="矩形 61"/>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5" name="直接连接符 64"/>
          <p:cNvCxnSpPr>
            <a:stCxn id="50" idx="2"/>
            <a:endCxn id="63"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4" idx="2"/>
            <a:endCxn id="64"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8" name="矩形 67"/>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9" name="文本框 68"/>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0" name="文本框 69"/>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1" name="文本框 70"/>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2" name="文本框 71"/>
          <p:cNvSpPr txBox="1"/>
          <p:nvPr/>
        </p:nvSpPr>
        <p:spPr bwMode="gray">
          <a:xfrm>
            <a:off x="542427" y="135255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3" name="矩形 72"/>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4" name="矩形 73"/>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5" name="矩形 74"/>
          <p:cNvSpPr/>
          <p:nvPr/>
        </p:nvSpPr>
        <p:spPr bwMode="gray">
          <a:xfrm>
            <a:off x="2556409"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76" name="矩形 75"/>
          <p:cNvSpPr/>
          <p:nvPr/>
        </p:nvSpPr>
        <p:spPr bwMode="gray">
          <a:xfrm>
            <a:off x="4630687" y="1564429"/>
            <a:ext cx="1455848"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77" name="矩形 76"/>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38" name="矩形 37"/>
          <p:cNvSpPr/>
          <p:nvPr/>
        </p:nvSpPr>
        <p:spPr bwMode="gray">
          <a:xfrm>
            <a:off x="6231612" y="2112703"/>
            <a:ext cx="5350787" cy="3785652"/>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42465557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(2)</a:t>
            </a:r>
            <a:endParaRPr lang="en-US" dirty="0"/>
          </a:p>
        </p:txBody>
      </p:sp>
      <p:sp>
        <p:nvSpPr>
          <p:cNvPr id="5" name="矩形 4"/>
          <p:cNvSpPr/>
          <p:nvPr/>
        </p:nvSpPr>
        <p:spPr bwMode="gray">
          <a:xfrm>
            <a:off x="4190770" y="274070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74070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133475"/>
            <a:ext cx="5494550" cy="138251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28001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78723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058617"/>
            <a:ext cx="540000" cy="442800"/>
          </a:xfrm>
          <a:prstGeom prst="rect">
            <a:avLst/>
          </a:prstGeom>
        </p:spPr>
      </p:pic>
      <p:sp>
        <p:nvSpPr>
          <p:cNvPr id="13" name="矩形 12"/>
          <p:cNvSpPr/>
          <p:nvPr/>
        </p:nvSpPr>
        <p:spPr bwMode="gray">
          <a:xfrm>
            <a:off x="3138299" y="178723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058617"/>
            <a:ext cx="540000" cy="442800"/>
          </a:xfrm>
          <a:prstGeom prst="rect">
            <a:avLst/>
          </a:prstGeom>
        </p:spPr>
      </p:pic>
      <p:sp>
        <p:nvSpPr>
          <p:cNvPr id="15" name="矩形 14"/>
          <p:cNvSpPr/>
          <p:nvPr/>
        </p:nvSpPr>
        <p:spPr bwMode="gray">
          <a:xfrm>
            <a:off x="5283807" y="178723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058617"/>
            <a:ext cx="540000" cy="442800"/>
          </a:xfrm>
          <a:prstGeom prst="rect">
            <a:avLst/>
          </a:prstGeom>
        </p:spPr>
      </p:pic>
      <p:sp>
        <p:nvSpPr>
          <p:cNvPr id="17" name="矩形 16"/>
          <p:cNvSpPr/>
          <p:nvPr/>
        </p:nvSpPr>
        <p:spPr bwMode="gray">
          <a:xfrm>
            <a:off x="1401461" y="203591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1928" y="135487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23" name="文本框 22"/>
          <p:cNvSpPr txBox="1"/>
          <p:nvPr/>
        </p:nvSpPr>
        <p:spPr bwMode="gray">
          <a:xfrm>
            <a:off x="4251736" y="282990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05670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05670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05670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05670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0135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01350"/>
            <a:ext cx="540000" cy="442800"/>
          </a:xfrm>
          <a:prstGeom prst="rect">
            <a:avLst/>
          </a:prstGeom>
        </p:spPr>
      </p:pic>
      <p:cxnSp>
        <p:nvCxnSpPr>
          <p:cNvPr id="31" name="直接连接符 30"/>
          <p:cNvCxnSpPr>
            <a:stCxn id="12" idx="2"/>
            <a:endCxn id="29" idx="0"/>
          </p:cNvCxnSpPr>
          <p:nvPr/>
        </p:nvCxnSpPr>
        <p:spPr bwMode="gray">
          <a:xfrm>
            <a:off x="997619" y="250141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50141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29156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29156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282990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28329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28329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133475"/>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48595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48595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477863" y="135487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43" name="矩形 42"/>
          <p:cNvSpPr/>
          <p:nvPr/>
        </p:nvSpPr>
        <p:spPr bwMode="gray">
          <a:xfrm>
            <a:off x="4494085" y="135487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44" name="矩形 43"/>
          <p:cNvSpPr/>
          <p:nvPr/>
        </p:nvSpPr>
        <p:spPr bwMode="gray">
          <a:xfrm>
            <a:off x="3694397" y="203591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45" name="文本框 44"/>
          <p:cNvSpPr txBox="1"/>
          <p:nvPr/>
        </p:nvSpPr>
        <p:spPr bwMode="gray">
          <a:xfrm>
            <a:off x="6191389" y="1479036"/>
            <a:ext cx="483016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p:txBody>
      </p:sp>
      <p:sp>
        <p:nvSpPr>
          <p:cNvPr id="46" name="文本框 45"/>
          <p:cNvSpPr txBox="1"/>
          <p:nvPr/>
        </p:nvSpPr>
        <p:spPr bwMode="gray">
          <a:xfrm>
            <a:off x="6278213" y="1793013"/>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9" name="文本框 48"/>
          <p:cNvSpPr txBox="1"/>
          <p:nvPr/>
        </p:nvSpPr>
        <p:spPr bwMode="gray">
          <a:xfrm>
            <a:off x="6191389" y="3477455"/>
            <a:ext cx="36888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the VPNv4 peer relationship on PE1.</a:t>
            </a:r>
          </a:p>
        </p:txBody>
      </p:sp>
      <p:sp>
        <p:nvSpPr>
          <p:cNvPr id="50" name="文本框 49"/>
          <p:cNvSpPr txBox="1"/>
          <p:nvPr/>
        </p:nvSpPr>
        <p:spPr bwMode="gray">
          <a:xfrm>
            <a:off x="6278213" y="3769844"/>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4       100        3        4              00:00:04  Established        </a:t>
            </a:r>
          </a:p>
        </p:txBody>
      </p:sp>
      <p:sp>
        <p:nvSpPr>
          <p:cNvPr id="47" name="矩形 46"/>
          <p:cNvSpPr/>
          <p:nvPr/>
        </p:nvSpPr>
        <p:spPr bwMode="gray">
          <a:xfrm>
            <a:off x="522291" y="3766960"/>
            <a:ext cx="5584735" cy="2677656"/>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8292903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(3)</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89" y="1188750"/>
            <a:ext cx="5282477" cy="313977"/>
          </a:xfrm>
          <a:prstGeom prst="rect">
            <a:avLst/>
          </a:prstGeom>
          <a:noFill/>
        </p:spPr>
        <p:txBody>
          <a:bodyPr wrap="square" rtlCol="0">
            <a:noAutofit/>
          </a:bodyPr>
          <a:lstStyle/>
          <a:p>
            <a:pPr fontAlgn="ctr"/>
            <a:r>
              <a:rPr lang="en-US" sz="1400" dirty="0">
                <a:latin typeface="Huawei Sans" panose="020C0503030203020204" pitchFamily="34" charset="0"/>
              </a:rPr>
              <a:t>Configure an SRv6 SID. PE1 configurations are as follows: (P and PE2 configurations are not provided.)</a:t>
            </a:r>
          </a:p>
        </p:txBody>
      </p:sp>
      <p:sp>
        <p:nvSpPr>
          <p:cNvPr id="47" name="文本框 46"/>
          <p:cNvSpPr txBox="1"/>
          <p:nvPr/>
        </p:nvSpPr>
        <p:spPr bwMode="gray">
          <a:xfrm>
            <a:off x="6278213" y="1793013"/>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encapsulation source-address 2001:DB8:1::1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locator as1000 ipv6-prefix 2001:DB8:1000:: 64 static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opcode ::111 end</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segment-routing ipv6 locator as1000 auto-</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-disable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quit</a:t>
            </a:r>
          </a:p>
        </p:txBody>
      </p:sp>
      <p:sp>
        <p:nvSpPr>
          <p:cNvPr id="45" name="矩形 44"/>
          <p:cNvSpPr/>
          <p:nvPr/>
        </p:nvSpPr>
        <p:spPr bwMode="gray">
          <a:xfrm>
            <a:off x="522292" y="3890785"/>
            <a:ext cx="5402258" cy="2157590"/>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323975"/>
            <a:ext cx="5494550" cy="140156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a:ln>
            <a:noFill/>
          </a:ln>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36422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80" name="文本框 79"/>
          <p:cNvSpPr txBox="1"/>
          <p:nvPr/>
        </p:nvSpPr>
        <p:spPr bwMode="gray">
          <a:xfrm>
            <a:off x="6372630" y="5143197"/>
            <a:ext cx="3336146" cy="334238"/>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Manually configure an SRv6 End SID.</a:t>
            </a:r>
          </a:p>
        </p:txBody>
      </p:sp>
      <p:sp>
        <p:nvSpPr>
          <p:cNvPr id="81" name="矩形 80"/>
          <p:cNvSpPr/>
          <p:nvPr/>
        </p:nvSpPr>
        <p:spPr bwMode="gray">
          <a:xfrm>
            <a:off x="6348214" y="2355874"/>
            <a:ext cx="5125652" cy="61231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肘形连接符 81"/>
          <p:cNvCxnSpPr>
            <a:stCxn id="81" idx="1"/>
            <a:endCxn id="80" idx="1"/>
          </p:cNvCxnSpPr>
          <p:nvPr/>
        </p:nvCxnSpPr>
        <p:spPr bwMode="gray">
          <a:xfrm rot="10800000" flipH="1" flipV="1">
            <a:off x="6348214" y="2662030"/>
            <a:ext cx="24416" cy="2648285"/>
          </a:xfrm>
          <a:prstGeom prst="bentConnector3">
            <a:avLst>
              <a:gd name="adj1" fmla="val -93627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5091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(4)</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89" y="1148836"/>
            <a:ext cx="5441811" cy="527195"/>
          </a:xfrm>
          <a:prstGeom prst="rect">
            <a:avLst/>
          </a:prstGeom>
          <a:noFill/>
        </p:spPr>
        <p:txBody>
          <a:bodyPr wrap="square" rtlCol="0">
            <a:noAutofit/>
          </a:bodyPr>
          <a:lstStyle/>
          <a:p>
            <a:pPr fontAlgn="ctr"/>
            <a:r>
              <a:rPr lang="en-US" sz="1400" dirty="0">
                <a:latin typeface="Huawei Sans" panose="020C0503030203020204" pitchFamily="34" charset="0"/>
              </a:rPr>
              <a:t>Configure an SRv6 Policy. PE1 configurations are as follows: (PE2 configurations are not provided.)</a:t>
            </a:r>
          </a:p>
        </p:txBody>
      </p:sp>
      <p:sp>
        <p:nvSpPr>
          <p:cNvPr id="47" name="文本框 46"/>
          <p:cNvSpPr txBox="1"/>
          <p:nvPr/>
        </p:nvSpPr>
        <p:spPr bwMode="gray">
          <a:xfrm>
            <a:off x="6278213" y="1729513"/>
            <a:ext cx="5195653" cy="378565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segment-list list1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index 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2001:DB8:2000::222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index 10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2001:DB8:3000::333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srv6-te-policy locator as1000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srv6-te policy policy1 endpoint 2001:DB8:3::3 color 101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binding-</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2001:DB8:1000::100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candidate-path preference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segment-list list1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p:txBody>
      </p:sp>
      <p:sp>
        <p:nvSpPr>
          <p:cNvPr id="45" name="矩形 44"/>
          <p:cNvSpPr/>
          <p:nvPr/>
        </p:nvSpPr>
        <p:spPr bwMode="gray">
          <a:xfrm>
            <a:off x="522292" y="3909835"/>
            <a:ext cx="5383208" cy="224877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323975"/>
            <a:ext cx="5494550" cy="140156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34053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
        <p:nvSpPr>
          <p:cNvPr id="80" name="文本框 79"/>
          <p:cNvSpPr txBox="1"/>
          <p:nvPr/>
        </p:nvSpPr>
        <p:spPr bwMode="gray">
          <a:xfrm>
            <a:off x="6372629" y="5568647"/>
            <a:ext cx="4586827" cy="261609"/>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Specify SRv6 End SIDs for the P and PE2 in sequence.</a:t>
            </a:r>
          </a:p>
        </p:txBody>
      </p:sp>
      <p:sp>
        <p:nvSpPr>
          <p:cNvPr id="81" name="矩形 80"/>
          <p:cNvSpPr/>
          <p:nvPr/>
        </p:nvSpPr>
        <p:spPr bwMode="gray">
          <a:xfrm>
            <a:off x="6329164" y="2152833"/>
            <a:ext cx="4669036" cy="7200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肘形连接符 81"/>
          <p:cNvCxnSpPr>
            <a:stCxn id="81" idx="1"/>
            <a:endCxn id="80" idx="1"/>
          </p:cNvCxnSpPr>
          <p:nvPr/>
        </p:nvCxnSpPr>
        <p:spPr bwMode="gray">
          <a:xfrm rot="10800000" flipH="1" flipV="1">
            <a:off x="6329163" y="2512832"/>
            <a:ext cx="43465" cy="3186619"/>
          </a:xfrm>
          <a:prstGeom prst="bentConnector3">
            <a:avLst>
              <a:gd name="adj1" fmla="val -52594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bwMode="gray">
          <a:xfrm>
            <a:off x="7666886" y="5879412"/>
            <a:ext cx="329257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Specify the color and endpoint.</a:t>
            </a:r>
          </a:p>
        </p:txBody>
      </p:sp>
      <p:sp>
        <p:nvSpPr>
          <p:cNvPr id="84" name="矩形 83"/>
          <p:cNvSpPr/>
          <p:nvPr/>
        </p:nvSpPr>
        <p:spPr bwMode="gray">
          <a:xfrm flipV="1">
            <a:off x="6329164" y="3397809"/>
            <a:ext cx="4453138" cy="393700"/>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肘形连接符 84"/>
          <p:cNvCxnSpPr>
            <a:stCxn id="84" idx="3"/>
            <a:endCxn id="83" idx="3"/>
          </p:cNvCxnSpPr>
          <p:nvPr/>
        </p:nvCxnSpPr>
        <p:spPr bwMode="gray">
          <a:xfrm>
            <a:off x="10782302" y="3594659"/>
            <a:ext cx="177155" cy="2438642"/>
          </a:xfrm>
          <a:prstGeom prst="bentConnector3">
            <a:avLst>
              <a:gd name="adj1" fmla="val 463112"/>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87577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2245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(5)</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90" y="1479036"/>
            <a:ext cx="5076686" cy="76643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PE1 configurations are as follows: (PE2 configurations are not provided.)</a:t>
            </a:r>
          </a:p>
        </p:txBody>
      </p:sp>
      <p:sp>
        <p:nvSpPr>
          <p:cNvPr id="47" name="文本框 46"/>
          <p:cNvSpPr txBox="1"/>
          <p:nvPr/>
        </p:nvSpPr>
        <p:spPr bwMode="gray">
          <a:xfrm>
            <a:off x="6278213" y="2304565"/>
            <a:ext cx="5195653" cy="230832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traffic-engineer best-effort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locator as1000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矩形 47"/>
          <p:cNvSpPr/>
          <p:nvPr/>
        </p:nvSpPr>
        <p:spPr bwMode="gray">
          <a:xfrm>
            <a:off x="522292" y="3919360"/>
            <a:ext cx="5573708" cy="2677656"/>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81" name="矩形 80"/>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22292" y="1276350"/>
            <a:ext cx="5494550" cy="14491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a:stCxn id="86" idx="3"/>
            <a:endCxn id="90"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7" name="矩形 86"/>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9" name="矩形 88"/>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91" name="矩形 90"/>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92" name="矩形 91"/>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93" name="文本框 9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4" name="矩形 93"/>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5" name="矩形 94"/>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6" name="矩形 95"/>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0" name="直接连接符 99"/>
          <p:cNvCxnSpPr>
            <a:stCxn id="86" idx="2"/>
            <a:endCxn id="98"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0" idx="2"/>
            <a:endCxn id="99"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3" name="矩形 102"/>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4" name="文本框 103"/>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5" name="文本框 104"/>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106" name="文本框 105"/>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107" name="文本框 106"/>
          <p:cNvSpPr txBox="1"/>
          <p:nvPr/>
        </p:nvSpPr>
        <p:spPr bwMode="gray">
          <a:xfrm>
            <a:off x="542427" y="1289404"/>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108" name="矩形 107"/>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9" name="矩形 108"/>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10" name="矩形 109"/>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111" name="矩形 110"/>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112" name="矩形 111"/>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15187974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(6)</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240589" y="1482493"/>
            <a:ext cx="4996564" cy="740849"/>
          </a:xfrm>
          <a:prstGeom prst="rect">
            <a:avLst/>
          </a:prstGeom>
          <a:noFill/>
        </p:spPr>
        <p:txBody>
          <a:bodyPr wrap="square" rtlCol="0">
            <a:noAutofit/>
          </a:bodyPr>
          <a:lstStyle/>
          <a:p>
            <a:pPr fontAlgn="ctr"/>
            <a:r>
              <a:rPr lang="en-US" sz="1400" dirty="0">
                <a:latin typeface="Huawei Sans" panose="020C0503030203020204" pitchFamily="34" charset="0"/>
              </a:rPr>
              <a:t>Configure a tunnel policy and import VPN traffic. PE1 configurations are as follows: (PE2 configurations are not provided.)</a:t>
            </a:r>
          </a:p>
        </p:txBody>
      </p:sp>
      <p:sp>
        <p:nvSpPr>
          <p:cNvPr id="47" name="文本框 46"/>
          <p:cNvSpPr txBox="1"/>
          <p:nvPr/>
        </p:nvSpPr>
        <p:spPr bwMode="gray">
          <a:xfrm>
            <a:off x="6278213" y="2245468"/>
            <a:ext cx="5195653" cy="341632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route-policy p1 permit node 10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apply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extcommunity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color 0:101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route-policy p1 import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srv6-te-policy load-balance-number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p:txBody>
      </p:sp>
      <p:sp>
        <p:nvSpPr>
          <p:cNvPr id="45" name="矩形 44"/>
          <p:cNvSpPr/>
          <p:nvPr/>
        </p:nvSpPr>
        <p:spPr bwMode="gray">
          <a:xfrm>
            <a:off x="522292" y="3909835"/>
            <a:ext cx="5494550" cy="1948040"/>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343025"/>
            <a:ext cx="5494550" cy="138251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343025"/>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38773132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(7)</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6225255" y="1433727"/>
            <a:ext cx="3591048" cy="307777"/>
          </a:xfrm>
          <a:prstGeom prst="rect">
            <a:avLst/>
          </a:prstGeom>
          <a:noFill/>
        </p:spPr>
        <p:txBody>
          <a:bodyPr wrap="square" rtlCol="0">
            <a:noAutofit/>
          </a:bodyPr>
          <a:lstStyle/>
          <a:p>
            <a:pPr fontAlgn="ctr"/>
            <a:r>
              <a:rPr lang="en-US" sz="1400" dirty="0">
                <a:latin typeface="Huawei Sans" panose="020C0503030203020204" pitchFamily="34" charset="0"/>
              </a:rPr>
              <a:t>Check SRv6 TE Policy information on PE1.</a:t>
            </a:r>
          </a:p>
        </p:txBody>
      </p:sp>
      <p:sp>
        <p:nvSpPr>
          <p:cNvPr id="48" name="文本框 47"/>
          <p:cNvSpPr txBox="1"/>
          <p:nvPr/>
        </p:nvSpPr>
        <p:spPr bwMode="gray">
          <a:xfrm>
            <a:off x="6278213" y="1793013"/>
            <a:ext cx="5195653" cy="397031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srv6-te policy</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PolicyName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Color                   : 101              Endpoint             : 2001:DB8:3::3</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               Binding SID          : 2001:DB8:1000::100</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SRv6-TE Policy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State            : Up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Admin State             : UP                             Traffic Statistics   : Disable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Candidate-path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Candidate-path Preference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State             : Active                         Path Type            : Primary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Protocol-Origin        : Configuration(30)     Originator           : 0, 0.0.0.0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Discriminator          : 100                  Binding SID  : 2001:DB8:1000::100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GroupId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                              Policy Name          :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                              Segment-List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 list1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ID      :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XcIndex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List State           : Up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Weight               : 1                              BFD State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2001:DB8:2000::222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2001:DB8:3000::333</a:t>
            </a:r>
          </a:p>
        </p:txBody>
      </p:sp>
      <p:sp>
        <p:nvSpPr>
          <p:cNvPr id="50" name="文本框 49"/>
          <p:cNvSpPr txBox="1"/>
          <p:nvPr/>
        </p:nvSpPr>
        <p:spPr bwMode="gray">
          <a:xfrm>
            <a:off x="6372631" y="5848047"/>
            <a:ext cx="3142844" cy="324000"/>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Color of the specified SRv6 Policy</a:t>
            </a:r>
          </a:p>
        </p:txBody>
      </p:sp>
      <p:sp>
        <p:nvSpPr>
          <p:cNvPr id="52" name="矩形 51"/>
          <p:cNvSpPr/>
          <p:nvPr/>
        </p:nvSpPr>
        <p:spPr bwMode="gray">
          <a:xfrm>
            <a:off x="6330284" y="2185544"/>
            <a:ext cx="1853251"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H="1" flipV="1">
            <a:off x="6330283" y="2288561"/>
            <a:ext cx="42347" cy="3721486"/>
          </a:xfrm>
          <a:prstGeom prst="bentConnector3">
            <a:avLst>
              <a:gd name="adj1" fmla="val -539826"/>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bwMode="gray">
          <a:xfrm>
            <a:off x="522291" y="3919360"/>
            <a:ext cx="5411783" cy="2677656"/>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7" name="矩形 46"/>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522292" y="1333500"/>
            <a:ext cx="5494550" cy="139204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6" idx="3"/>
            <a:endCxn id="60"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7" name="矩形 56"/>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9" name="矩形 58"/>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61" name="矩形 60"/>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62" name="矩形 61"/>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3" name="文本框 6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4" name="矩形 63"/>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 name="矩形 64"/>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7" name="矩形 66"/>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0" name="直接连接符 69"/>
          <p:cNvCxnSpPr>
            <a:stCxn id="56" idx="2"/>
            <a:endCxn id="68"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0" idx="2"/>
            <a:endCxn id="69"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3" name="矩形 72"/>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4" name="文本框 73"/>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5" name="文本框 74"/>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6" name="文本框 75"/>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7" name="文本框 76"/>
          <p:cNvSpPr txBox="1"/>
          <p:nvPr/>
        </p:nvSpPr>
        <p:spPr bwMode="gray">
          <a:xfrm>
            <a:off x="542427" y="133350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8" name="矩形 77"/>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0" name="矩形 79"/>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81" name="矩形 80"/>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82" name="矩形 81"/>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28739172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(8)</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6188569" y="1448891"/>
            <a:ext cx="36086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48" name="文本框 47"/>
          <p:cNvSpPr txBox="1"/>
          <p:nvPr/>
        </p:nvSpPr>
        <p:spPr bwMode="gray">
          <a:xfrm>
            <a:off x="6278213" y="1793013"/>
            <a:ext cx="5195653" cy="341632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 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routing-table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3/NULL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From: 2001:DB8:3::3 (10.0.13.3)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0d00h03m30s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FE80::DE99:14FF:FE7A:C301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 Color &lt;0 : 101&gt;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2001:DB8:3000::1:0:1E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65000,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50" name="文本框 49"/>
          <p:cNvSpPr txBox="1"/>
          <p:nvPr/>
        </p:nvSpPr>
        <p:spPr bwMode="gray">
          <a:xfrm>
            <a:off x="7442200" y="5384112"/>
            <a:ext cx="3517257" cy="572188"/>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route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recurses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the corresponding SRv6 Policy based on the color attribute.</a:t>
            </a:r>
          </a:p>
        </p:txBody>
      </p:sp>
      <p:sp>
        <p:nvSpPr>
          <p:cNvPr id="52" name="矩形 51"/>
          <p:cNvSpPr/>
          <p:nvPr/>
        </p:nvSpPr>
        <p:spPr bwMode="gray">
          <a:xfrm>
            <a:off x="8466131" y="4206561"/>
            <a:ext cx="1259747"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3"/>
            <a:endCxn id="50" idx="3"/>
          </p:cNvCxnSpPr>
          <p:nvPr/>
        </p:nvCxnSpPr>
        <p:spPr bwMode="gray">
          <a:xfrm>
            <a:off x="9725878" y="4309578"/>
            <a:ext cx="1233579" cy="1360628"/>
          </a:xfrm>
          <a:prstGeom prst="bentConnector3">
            <a:avLst>
              <a:gd name="adj1" fmla="val 11853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522291" y="3890785"/>
            <a:ext cx="5411783" cy="2677656"/>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87" name="矩形 86"/>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a:stCxn id="92" idx="3"/>
            <a:endCxn id="9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矩形 90"/>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93" name="矩形 92"/>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95" name="矩形 94"/>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97" name="矩形 96"/>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98" name="矩形 97"/>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99" name="文本框 98"/>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100" name="矩形 99"/>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01" name="矩形 100"/>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2" name="矩形 101"/>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3" name="矩形 102"/>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6" name="直接连接符 105"/>
          <p:cNvCxnSpPr>
            <a:stCxn id="92" idx="2"/>
            <a:endCxn id="104"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a:endCxn id="105"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9" name="矩形 108"/>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10" name="文本框 109"/>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11" name="文本框 110"/>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112" name="文本框 111"/>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113" name="文本框 112"/>
          <p:cNvSpPr txBox="1"/>
          <p:nvPr/>
        </p:nvSpPr>
        <p:spPr bwMode="gray">
          <a:xfrm>
            <a:off x="542427" y="135255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114" name="矩形 113"/>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5" name="矩形 114"/>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16" name="矩形 115"/>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117" name="矩形 116"/>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118" name="矩形 117"/>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280393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SR Origin and Solution</a:t>
            </a:r>
            <a:endParaRPr lang="en-US" dirty="0"/>
          </a:p>
        </p:txBody>
      </p:sp>
      <p:sp>
        <p:nvSpPr>
          <p:cNvPr id="6" name="文本占位符 5">
            <a:extLst>
              <a:ext uri="{FF2B5EF4-FFF2-40B4-BE49-F238E27FC236}">
                <a16:creationId xmlns:a16="http://schemas.microsoft.com/office/drawing/2014/main" xmlns="" id="{96FEF95B-2C3B-4674-A3ED-33AA767660F2}"/>
              </a:ext>
            </a:extLst>
          </p:cNvPr>
          <p:cNvSpPr>
            <a:spLocks noGrp="1"/>
          </p:cNvSpPr>
          <p:nvPr>
            <p:ph type="body" sz="quarter" idx="10"/>
          </p:nvPr>
        </p:nvSpPr>
        <p:spPr bwMode="gray"/>
        <p:txBody>
          <a:bodyPr/>
          <a:lstStyle/>
          <a:p>
            <a:r>
              <a:rPr lang="en-US" sz="1600" dirty="0" smtClean="0">
                <a:sym typeface="Huawei Sans" panose="020C0503030203020204" pitchFamily="34" charset="0"/>
              </a:rPr>
              <a:t>The SDN concept has a great impact on the network industry, and many protocols used for SDN implementation emerge in the industry, including </a:t>
            </a:r>
            <a:r>
              <a:rPr lang="en-US" sz="1600" dirty="0" err="1" smtClean="0">
                <a:sym typeface="Huawei Sans" panose="020C0503030203020204" pitchFamily="34" charset="0"/>
              </a:rPr>
              <a:t>OpenFlow</a:t>
            </a:r>
            <a:r>
              <a:rPr lang="en-US" sz="1600" dirty="0" smtClean="0">
                <a:sym typeface="Huawei Sans" panose="020C0503030203020204" pitchFamily="34" charset="0"/>
              </a:rPr>
              <a:t>, Protocol Oblivious Forwarding (POF), Programming Protocol-independent Packet Processors (P4), and SR. Compared with revolutionary protocols, SR considers compatibility with the existing network and smooth evolution, and also provides programmability. It is a de facto SDN standard.</a:t>
            </a:r>
          </a:p>
          <a:p>
            <a:endParaRPr lang="en-US" altLang="zh-CN" sz="1600" dirty="0">
              <a:sym typeface="Huawei Sans" panose="020C0503030203020204" pitchFamily="34" charset="0"/>
            </a:endParaRPr>
          </a:p>
        </p:txBody>
      </p:sp>
      <p:grpSp>
        <p:nvGrpSpPr>
          <p:cNvPr id="7" name="组合 6">
            <a:extLst>
              <a:ext uri="{FF2B5EF4-FFF2-40B4-BE49-F238E27FC236}">
                <a16:creationId xmlns:a16="http://schemas.microsoft.com/office/drawing/2014/main" xmlns="" id="{C2F2E9EE-8571-49E9-B8EF-6FAB26B1B139}"/>
              </a:ext>
            </a:extLst>
          </p:cNvPr>
          <p:cNvGrpSpPr/>
          <p:nvPr/>
        </p:nvGrpSpPr>
        <p:grpSpPr bwMode="gray">
          <a:xfrm>
            <a:off x="716795" y="2348208"/>
            <a:ext cx="10081382" cy="3308877"/>
            <a:chOff x="716795" y="2614908"/>
            <a:chExt cx="10081382" cy="3308877"/>
          </a:xfrm>
        </p:grpSpPr>
        <p:sp>
          <p:nvSpPr>
            <p:cNvPr id="70" name="标题 1">
              <a:extLst>
                <a:ext uri="{FF2B5EF4-FFF2-40B4-BE49-F238E27FC236}">
                  <a16:creationId xmlns:a16="http://schemas.microsoft.com/office/drawing/2014/main" xmlns="" id="{07556B20-4C17-4D41-A9F0-90A262102278}"/>
                </a:ext>
              </a:extLst>
            </p:cNvPr>
            <p:cNvSpPr txBox="1">
              <a:spLocks/>
            </p:cNvSpPr>
            <p:nvPr/>
          </p:nvSpPr>
          <p:spPr bwMode="gray">
            <a:xfrm>
              <a:off x="716795" y="2833308"/>
              <a:ext cx="1901176" cy="481444"/>
            </a:xfrm>
            <a:prstGeom prst="rect">
              <a:avLst/>
            </a:prstGeom>
          </p:spPr>
          <p:txBody>
            <a:bodyPr wrap="square">
              <a:noAutofit/>
            </a:bodyPr>
            <a:lstStyle>
              <a:lvl1pPr marL="0" marR="0" indent="0" algn="l" defTabSz="1087580" rtl="0" eaLnBrk="1" fontAlgn="auto" latinLnBrk="0" hangingPunct="1">
                <a:lnSpc>
                  <a:spcPct val="100000"/>
                </a:lnSpc>
                <a:spcBef>
                  <a:spcPct val="0"/>
                </a:spcBef>
                <a:spcAft>
                  <a:spcPts val="0"/>
                </a:spcAft>
                <a:buClrTx/>
                <a:buSzTx/>
                <a:buFontTx/>
                <a:buNone/>
                <a:tabLst/>
                <a:defRPr sz="2899" b="1">
                  <a:solidFill>
                    <a:srgbClr val="C00000"/>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5pPr>
              <a:lvl6pPr marL="48282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6pPr>
              <a:lvl7pPr marL="96564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7pPr>
              <a:lvl8pPr marL="144846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8pPr>
              <a:lvl9pPr marL="193128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9pPr>
            </a:lstStyle>
            <a:p>
              <a:pPr marL="0" lvl="1" defTabSz="798324" eaLnBrk="1" fontAlgn="ctr" hangingPunct="1">
                <a:buClr>
                  <a:srgbClr val="CC9900"/>
                </a:buClr>
                <a:defRPr/>
              </a:pP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rPr>
                <a:t>Advantages</a:t>
              </a:r>
            </a:p>
          </p:txBody>
        </p:sp>
        <p:pic>
          <p:nvPicPr>
            <p:cNvPr id="69" name="图片 68">
              <a:extLst>
                <a:ext uri="{FF2B5EF4-FFF2-40B4-BE49-F238E27FC236}">
                  <a16:creationId xmlns:a16="http://schemas.microsoft.com/office/drawing/2014/main" xmlns="" id="{16BC8056-2A9E-46AF-AA6C-C9E8733A94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rot="16200000">
              <a:off x="6337399" y="4104651"/>
              <a:ext cx="902070" cy="686810"/>
            </a:xfrm>
            <a:prstGeom prst="rect">
              <a:avLst/>
            </a:prstGeom>
          </p:spPr>
        </p:pic>
        <p:sp>
          <p:nvSpPr>
            <p:cNvPr id="71" name="标题 1">
              <a:extLst>
                <a:ext uri="{FF2B5EF4-FFF2-40B4-BE49-F238E27FC236}">
                  <a16:creationId xmlns:a16="http://schemas.microsoft.com/office/drawing/2014/main" xmlns="" id="{F1660835-47B7-4A1C-BEB2-5C09E99AD031}"/>
                </a:ext>
              </a:extLst>
            </p:cNvPr>
            <p:cNvSpPr txBox="1">
              <a:spLocks/>
            </p:cNvSpPr>
            <p:nvPr/>
          </p:nvSpPr>
          <p:spPr bwMode="gray">
            <a:xfrm>
              <a:off x="4504396" y="2614908"/>
              <a:ext cx="1979550" cy="481444"/>
            </a:xfrm>
            <a:prstGeom prst="rect">
              <a:avLst/>
            </a:prstGeom>
          </p:spPr>
          <p:txBody>
            <a:bodyPr wrap="square">
              <a:noAutofit/>
            </a:bodyPr>
            <a:lstStyle>
              <a:lvl1pPr marL="0" marR="0" indent="0" algn="l" defTabSz="1087580" rtl="0" eaLnBrk="1" fontAlgn="auto" latinLnBrk="0" hangingPunct="1">
                <a:lnSpc>
                  <a:spcPct val="100000"/>
                </a:lnSpc>
                <a:spcBef>
                  <a:spcPct val="0"/>
                </a:spcBef>
                <a:spcAft>
                  <a:spcPts val="0"/>
                </a:spcAft>
                <a:buClrTx/>
                <a:buSzTx/>
                <a:buFontTx/>
                <a:buNone/>
                <a:tabLst/>
                <a:defRPr sz="2899" b="1">
                  <a:solidFill>
                    <a:srgbClr val="C00000"/>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5pPr>
              <a:lvl6pPr marL="48282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6pPr>
              <a:lvl7pPr marL="96564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7pPr>
              <a:lvl8pPr marL="144846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8pPr>
              <a:lvl9pPr marL="193128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9pPr>
            </a:lstStyle>
            <a:p>
              <a:pPr marL="0" lvl="1" defTabSz="798324" eaLnBrk="1" fontAlgn="ctr" hangingPunct="1">
                <a:lnSpc>
                  <a:spcPts val="3585"/>
                </a:lnSpc>
                <a:buClr>
                  <a:srgbClr val="CC9900"/>
                </a:buClr>
                <a:defRPr/>
              </a:pPr>
              <a:r>
                <a:rPr lang="en-US" sz="1600" dirty="0">
                  <a:solidFill>
                    <a:schemeClr val="tx1">
                      <a:lumMod val="65000"/>
                      <a:lumOff val="35000"/>
                    </a:schemeClr>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rPr>
                <a:t>Disadvantages</a:t>
              </a:r>
            </a:p>
          </p:txBody>
        </p:sp>
        <p:sp>
          <p:nvSpPr>
            <p:cNvPr id="73" name="矩形 72">
              <a:extLst>
                <a:ext uri="{FF2B5EF4-FFF2-40B4-BE49-F238E27FC236}">
                  <a16:creationId xmlns:a16="http://schemas.microsoft.com/office/drawing/2014/main" xmlns="" id="{B91C9D53-566C-47C7-BFEB-4B1A8DC7E15D}"/>
                </a:ext>
              </a:extLst>
            </p:cNvPr>
            <p:cNvSpPr/>
            <p:nvPr/>
          </p:nvSpPr>
          <p:spPr bwMode="gray">
            <a:xfrm>
              <a:off x="8262335" y="5072794"/>
              <a:ext cx="2237653" cy="707886"/>
            </a:xfrm>
            <a:prstGeom prst="rect">
              <a:avLst/>
            </a:prstGeom>
          </p:spPr>
          <p:txBody>
            <a:bodyPr wrap="square" lIns="91440" tIns="45720" rIns="91440" bIns="45720">
              <a:noAutofit/>
            </a:bodyPr>
            <a:lstStyle/>
            <a:p>
              <a:pPr algn="ctr" defTabSz="457199" fontAlgn="ctr">
                <a:spcBef>
                  <a:spcPts val="0"/>
                </a:spcBef>
                <a:spcAft>
                  <a:spcPts val="0"/>
                </a:spcAft>
              </a:pPr>
              <a:r>
                <a:rPr lang="en-US" sz="2000" b="1" dirty="0">
                  <a:solidFill>
                    <a:srgbClr val="FFC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SR</a:t>
              </a:r>
              <a:r>
                <a:rPr lang="en-US" sz="2000" b="1" dirty="0">
                  <a:solidFill>
                    <a:srgbClr val="00B05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v6</a:t>
              </a:r>
            </a:p>
            <a:p>
              <a:pPr algn="ctr" defTabSz="457199" fontAlgn="ctr">
                <a:spcBef>
                  <a:spcPts val="0"/>
                </a:spcBef>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Extension based on the IPv6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Routing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78" name="矩形 77">
              <a:extLst>
                <a:ext uri="{FF2B5EF4-FFF2-40B4-BE49-F238E27FC236}">
                  <a16:creationId xmlns:a16="http://schemas.microsoft.com/office/drawing/2014/main" xmlns="" id="{7AF6E3C8-85E9-413C-81A2-7E1E64E62997}"/>
                </a:ext>
              </a:extLst>
            </p:cNvPr>
            <p:cNvSpPr/>
            <p:nvPr/>
          </p:nvSpPr>
          <p:spPr bwMode="gray">
            <a:xfrm>
              <a:off x="7964145" y="3564903"/>
              <a:ext cx="2834032" cy="707886"/>
            </a:xfrm>
            <a:prstGeom prst="rect">
              <a:avLst/>
            </a:prstGeom>
          </p:spPr>
          <p:txBody>
            <a:bodyPr wrap="square" lIns="91440" tIns="45720" rIns="91440" bIns="45720">
              <a:noAutofit/>
            </a:bodyPr>
            <a:lstStyle/>
            <a:p>
              <a:pPr algn="ctr" defTabSz="457199" fontAlgn="ctr">
                <a:spcBef>
                  <a:spcPts val="0"/>
                </a:spcBef>
                <a:spcAft>
                  <a:spcPts val="0"/>
                </a:spcAft>
              </a:pPr>
              <a:r>
                <a:rPr lang="en-US" sz="2000" b="1" dirty="0">
                  <a:solidFill>
                    <a:srgbClr val="FFC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SR</a:t>
              </a:r>
              <a:r>
                <a:rPr lang="en-US" sz="2000" b="1" dirty="0">
                  <a:solidFill>
                    <a:srgbClr val="00B05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-MPLS</a:t>
              </a:r>
            </a:p>
            <a:p>
              <a:pPr algn="ctr" defTabSz="457199" fontAlgn="ctr">
                <a:spcBef>
                  <a:spcPts val="0"/>
                </a:spcBef>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Incremental deployment on the existing IP/MPLS network</a:t>
              </a:r>
            </a:p>
          </p:txBody>
        </p:sp>
        <p:sp>
          <p:nvSpPr>
            <p:cNvPr id="79" name="左大括号 78">
              <a:extLst>
                <a:ext uri="{FF2B5EF4-FFF2-40B4-BE49-F238E27FC236}">
                  <a16:creationId xmlns:a16="http://schemas.microsoft.com/office/drawing/2014/main" xmlns="" id="{5D5F82A7-620C-4D4F-B253-69347B4ADEC5}"/>
                </a:ext>
              </a:extLst>
            </p:cNvPr>
            <p:cNvSpPr/>
            <p:nvPr/>
          </p:nvSpPr>
          <p:spPr bwMode="gray">
            <a:xfrm>
              <a:off x="7372735" y="3680512"/>
              <a:ext cx="353448" cy="2074106"/>
            </a:xfrm>
            <a:prstGeom prst="leftBrac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标题 1">
              <a:extLst>
                <a:ext uri="{FF2B5EF4-FFF2-40B4-BE49-F238E27FC236}">
                  <a16:creationId xmlns:a16="http://schemas.microsoft.com/office/drawing/2014/main" xmlns="" id="{04607390-06FE-4D7F-A9C8-42E0A31F9C43}"/>
                </a:ext>
              </a:extLst>
            </p:cNvPr>
            <p:cNvSpPr txBox="1">
              <a:spLocks/>
            </p:cNvSpPr>
            <p:nvPr/>
          </p:nvSpPr>
          <p:spPr bwMode="gray">
            <a:xfrm>
              <a:off x="8707095" y="2768897"/>
              <a:ext cx="1465605" cy="481444"/>
            </a:xfrm>
            <a:prstGeom prst="rect">
              <a:avLst/>
            </a:prstGeom>
          </p:spPr>
          <p:txBody>
            <a:bodyPr wrap="square">
              <a:noAutofit/>
            </a:bodyPr>
            <a:lstStyle>
              <a:lvl1pPr marL="0" marR="0" indent="0" algn="l" defTabSz="1087580" rtl="0" eaLnBrk="1" fontAlgn="auto" latinLnBrk="0" hangingPunct="1">
                <a:lnSpc>
                  <a:spcPct val="100000"/>
                </a:lnSpc>
                <a:spcBef>
                  <a:spcPct val="0"/>
                </a:spcBef>
                <a:spcAft>
                  <a:spcPts val="0"/>
                </a:spcAft>
                <a:buClrTx/>
                <a:buSzTx/>
                <a:buFontTx/>
                <a:buNone/>
                <a:tabLst/>
                <a:defRPr sz="2899" b="1">
                  <a:solidFill>
                    <a:srgbClr val="C00000"/>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332" b="1">
                  <a:solidFill>
                    <a:srgbClr val="990000"/>
                  </a:solidFill>
                  <a:latin typeface="FrutigerNext LT Medium" pitchFamily="34" charset="0"/>
                  <a:ea typeface="华文细黑" pitchFamily="2" charset="-122"/>
                  <a:cs typeface="宋体" charset="-122"/>
                </a:defRPr>
              </a:lvl5pPr>
              <a:lvl6pPr marL="48282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6pPr>
              <a:lvl7pPr marL="96564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7pPr>
              <a:lvl8pPr marL="1448461"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8pPr>
              <a:lvl9pPr marL="1931280" algn="l" rtl="0" eaLnBrk="1" fontAlgn="base" hangingPunct="1">
                <a:spcBef>
                  <a:spcPct val="0"/>
                </a:spcBef>
                <a:spcAft>
                  <a:spcPct val="0"/>
                </a:spcAft>
                <a:defRPr sz="3332" b="1">
                  <a:solidFill>
                    <a:srgbClr val="990000"/>
                  </a:solidFill>
                  <a:latin typeface="FrutigerNext LT Medium" pitchFamily="34" charset="0"/>
                  <a:ea typeface="华文细黑" pitchFamily="2" charset="-122"/>
                  <a:cs typeface="宋体" charset="-122"/>
                </a:defRPr>
              </a:lvl9pPr>
            </a:lstStyle>
            <a:p>
              <a:pPr marL="0" lvl="1" defTabSz="798324" eaLnBrk="1" fontAlgn="ctr" hangingPunct="1">
                <a:lnSpc>
                  <a:spcPts val="3585"/>
                </a:lnSpc>
                <a:buClr>
                  <a:srgbClr val="CC9900"/>
                </a:buClr>
                <a:defRPr/>
              </a:pPr>
              <a:r>
                <a:rPr lang="en-US" sz="1600" dirty="0">
                  <a:solidFill>
                    <a:srgbClr val="C7000B"/>
                  </a:solidFill>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rPr>
                <a:t>Solutions</a:t>
              </a:r>
            </a:p>
          </p:txBody>
        </p:sp>
        <p:sp>
          <p:nvSpPr>
            <p:cNvPr id="91" name="圆角矩形 80">
              <a:extLst>
                <a:ext uri="{FF2B5EF4-FFF2-40B4-BE49-F238E27FC236}">
                  <a16:creationId xmlns:a16="http://schemas.microsoft.com/office/drawing/2014/main" xmlns="" id="{1D4E7AF9-3229-4EB9-B0D8-7CFB1534F3B9}"/>
                </a:ext>
              </a:extLst>
            </p:cNvPr>
            <p:cNvSpPr/>
            <p:nvPr/>
          </p:nvSpPr>
          <p:spPr bwMode="gray">
            <a:xfrm>
              <a:off x="2617971" y="3491200"/>
              <a:ext cx="932713"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IP</a:t>
              </a:r>
            </a:p>
          </p:txBody>
        </p:sp>
        <p:sp>
          <p:nvSpPr>
            <p:cNvPr id="93" name="圆角矩形 81">
              <a:extLst>
                <a:ext uri="{FF2B5EF4-FFF2-40B4-BE49-F238E27FC236}">
                  <a16:creationId xmlns:a16="http://schemas.microsoft.com/office/drawing/2014/main" xmlns="" id="{8BFBF475-D738-4DB1-A0BB-9066B3026E2D}"/>
                </a:ext>
              </a:extLst>
            </p:cNvPr>
            <p:cNvSpPr/>
            <p:nvPr/>
          </p:nvSpPr>
          <p:spPr bwMode="gray">
            <a:xfrm>
              <a:off x="2617971" y="4363044"/>
              <a:ext cx="921902"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LDP</a:t>
              </a:r>
            </a:p>
          </p:txBody>
        </p:sp>
        <p:sp>
          <p:nvSpPr>
            <p:cNvPr id="94" name="圆角矩形 82">
              <a:extLst>
                <a:ext uri="{FF2B5EF4-FFF2-40B4-BE49-F238E27FC236}">
                  <a16:creationId xmlns:a16="http://schemas.microsoft.com/office/drawing/2014/main" xmlns="" id="{8DA35C2F-7B28-48FB-8B4D-E576B73896CE}"/>
                </a:ext>
              </a:extLst>
            </p:cNvPr>
            <p:cNvSpPr/>
            <p:nvPr/>
          </p:nvSpPr>
          <p:spPr bwMode="gray">
            <a:xfrm>
              <a:off x="2617971" y="5234888"/>
              <a:ext cx="921902"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RSVP-TE</a:t>
              </a:r>
            </a:p>
          </p:txBody>
        </p:sp>
        <p:sp>
          <p:nvSpPr>
            <p:cNvPr id="95" name="圆角矩形 83">
              <a:extLst>
                <a:ext uri="{FF2B5EF4-FFF2-40B4-BE49-F238E27FC236}">
                  <a16:creationId xmlns:a16="http://schemas.microsoft.com/office/drawing/2014/main" xmlns="" id="{EA26A44D-4A18-4820-93C7-E1A0343FE92F}"/>
                </a:ext>
              </a:extLst>
            </p:cNvPr>
            <p:cNvSpPr/>
            <p:nvPr/>
          </p:nvSpPr>
          <p:spPr bwMode="gray">
            <a:xfrm>
              <a:off x="749420" y="3314752"/>
              <a:ext cx="1273283" cy="449728"/>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ECMP</a:t>
              </a:r>
            </a:p>
          </p:txBody>
        </p:sp>
        <p:sp>
          <p:nvSpPr>
            <p:cNvPr id="100" name="圆角矩形 84">
              <a:extLst>
                <a:ext uri="{FF2B5EF4-FFF2-40B4-BE49-F238E27FC236}">
                  <a16:creationId xmlns:a16="http://schemas.microsoft.com/office/drawing/2014/main" xmlns="" id="{AA88CE01-ECB6-47F3-A8AF-49716FFC1A41}"/>
                </a:ext>
              </a:extLst>
            </p:cNvPr>
            <p:cNvSpPr/>
            <p:nvPr/>
          </p:nvSpPr>
          <p:spPr bwMode="gray">
            <a:xfrm>
              <a:off x="749420" y="4394258"/>
              <a:ext cx="1273283" cy="449728"/>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Label-based forwarding</a:t>
              </a:r>
            </a:p>
          </p:txBody>
        </p:sp>
        <p:sp>
          <p:nvSpPr>
            <p:cNvPr id="101" name="圆角矩形 86">
              <a:extLst>
                <a:ext uri="{FF2B5EF4-FFF2-40B4-BE49-F238E27FC236}">
                  <a16:creationId xmlns:a16="http://schemas.microsoft.com/office/drawing/2014/main" xmlns="" id="{EC80F7A7-6949-4C1A-BD14-C6DE662BAE1E}"/>
                </a:ext>
              </a:extLst>
            </p:cNvPr>
            <p:cNvSpPr/>
            <p:nvPr/>
          </p:nvSpPr>
          <p:spPr bwMode="gray">
            <a:xfrm>
              <a:off x="749420" y="4934011"/>
              <a:ext cx="1273283" cy="449728"/>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Bandwidth reservation</a:t>
              </a:r>
            </a:p>
          </p:txBody>
        </p:sp>
        <p:sp>
          <p:nvSpPr>
            <p:cNvPr id="102" name="圆角矩形 87">
              <a:extLst>
                <a:ext uri="{FF2B5EF4-FFF2-40B4-BE49-F238E27FC236}">
                  <a16:creationId xmlns:a16="http://schemas.microsoft.com/office/drawing/2014/main" xmlns="" id="{ECBF84E9-EDC2-4151-9176-CAC4246CE3A1}"/>
                </a:ext>
              </a:extLst>
            </p:cNvPr>
            <p:cNvSpPr/>
            <p:nvPr/>
          </p:nvSpPr>
          <p:spPr bwMode="gray">
            <a:xfrm>
              <a:off x="749420" y="5473766"/>
              <a:ext cx="1273283" cy="449728"/>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Path planning</a:t>
              </a:r>
            </a:p>
          </p:txBody>
        </p:sp>
        <p:cxnSp>
          <p:nvCxnSpPr>
            <p:cNvPr id="103" name="直接连接符 102">
              <a:extLst>
                <a:ext uri="{FF2B5EF4-FFF2-40B4-BE49-F238E27FC236}">
                  <a16:creationId xmlns:a16="http://schemas.microsoft.com/office/drawing/2014/main" xmlns="" id="{E5D88A97-1D20-436A-8324-AC98ABE82409}"/>
                </a:ext>
              </a:extLst>
            </p:cNvPr>
            <p:cNvCxnSpPr>
              <a:stCxn id="91" idx="1"/>
              <a:endCxn id="95" idx="3"/>
            </p:cNvCxnSpPr>
            <p:nvPr/>
          </p:nvCxnSpPr>
          <p:spPr bwMode="gray">
            <a:xfrm flipH="1" flipV="1">
              <a:off x="2022703" y="3539616"/>
              <a:ext cx="595268" cy="105554"/>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接连接符 103">
              <a:extLst>
                <a:ext uri="{FF2B5EF4-FFF2-40B4-BE49-F238E27FC236}">
                  <a16:creationId xmlns:a16="http://schemas.microsoft.com/office/drawing/2014/main" xmlns="" id="{9CFAC195-3E46-46ED-BBC0-05CE7877FD08}"/>
                </a:ext>
              </a:extLst>
            </p:cNvPr>
            <p:cNvCxnSpPr>
              <a:stCxn id="93" idx="1"/>
              <a:endCxn id="95" idx="3"/>
            </p:cNvCxnSpPr>
            <p:nvPr/>
          </p:nvCxnSpPr>
          <p:spPr bwMode="gray">
            <a:xfrm flipH="1" flipV="1">
              <a:off x="2022703" y="3539616"/>
              <a:ext cx="595268" cy="977398"/>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104">
              <a:extLst>
                <a:ext uri="{FF2B5EF4-FFF2-40B4-BE49-F238E27FC236}">
                  <a16:creationId xmlns:a16="http://schemas.microsoft.com/office/drawing/2014/main" xmlns="" id="{CE56BF15-46E0-402B-9606-0346061F43D1}"/>
                </a:ext>
              </a:extLst>
            </p:cNvPr>
            <p:cNvCxnSpPr>
              <a:stCxn id="93" idx="1"/>
              <a:endCxn id="100" idx="3"/>
            </p:cNvCxnSpPr>
            <p:nvPr/>
          </p:nvCxnSpPr>
          <p:spPr bwMode="gray">
            <a:xfrm flipH="1">
              <a:off x="2022703" y="4517014"/>
              <a:ext cx="595268" cy="102108"/>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105">
              <a:extLst>
                <a:ext uri="{FF2B5EF4-FFF2-40B4-BE49-F238E27FC236}">
                  <a16:creationId xmlns:a16="http://schemas.microsoft.com/office/drawing/2014/main" xmlns="" id="{AE15DA57-1F31-44E9-9D2B-BB847D5C99E8}"/>
                </a:ext>
              </a:extLst>
            </p:cNvPr>
            <p:cNvCxnSpPr>
              <a:stCxn id="94" idx="1"/>
              <a:endCxn id="101" idx="3"/>
            </p:cNvCxnSpPr>
            <p:nvPr/>
          </p:nvCxnSpPr>
          <p:spPr bwMode="gray">
            <a:xfrm flipH="1" flipV="1">
              <a:off x="2022703" y="5158875"/>
              <a:ext cx="595268" cy="229983"/>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106">
              <a:extLst>
                <a:ext uri="{FF2B5EF4-FFF2-40B4-BE49-F238E27FC236}">
                  <a16:creationId xmlns:a16="http://schemas.microsoft.com/office/drawing/2014/main" xmlns="" id="{CD0D215D-8DA3-4A6E-8C7A-40FBA01C2CFF}"/>
                </a:ext>
              </a:extLst>
            </p:cNvPr>
            <p:cNvCxnSpPr>
              <a:stCxn id="94" idx="1"/>
              <a:endCxn id="102" idx="3"/>
            </p:cNvCxnSpPr>
            <p:nvPr/>
          </p:nvCxnSpPr>
          <p:spPr bwMode="gray">
            <a:xfrm flipH="1">
              <a:off x="2022703" y="5388858"/>
              <a:ext cx="595268" cy="309772"/>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8" name="圆角矩形 94">
              <a:extLst>
                <a:ext uri="{FF2B5EF4-FFF2-40B4-BE49-F238E27FC236}">
                  <a16:creationId xmlns:a16="http://schemas.microsoft.com/office/drawing/2014/main" xmlns="" id="{418373B9-65C7-49B0-97B4-F92EAA3CE6AC}"/>
                </a:ext>
              </a:extLst>
            </p:cNvPr>
            <p:cNvSpPr/>
            <p:nvPr/>
          </p:nvSpPr>
          <p:spPr bwMode="gray">
            <a:xfrm>
              <a:off x="4264255" y="3389118"/>
              <a:ext cx="2079396" cy="432000"/>
            </a:xfrm>
            <a:prstGeom prst="roundRect">
              <a:avLst/>
            </a:prstGeom>
            <a:solidFill>
              <a:srgbClr val="81C15F"/>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Lack of the path planning capability</a:t>
              </a:r>
            </a:p>
          </p:txBody>
        </p:sp>
        <p:cxnSp>
          <p:nvCxnSpPr>
            <p:cNvPr id="109" name="直接连接符 108">
              <a:extLst>
                <a:ext uri="{FF2B5EF4-FFF2-40B4-BE49-F238E27FC236}">
                  <a16:creationId xmlns:a16="http://schemas.microsoft.com/office/drawing/2014/main" xmlns="" id="{338B01F1-31CB-43CB-ACD3-BCA28D7FF94E}"/>
                </a:ext>
              </a:extLst>
            </p:cNvPr>
            <p:cNvCxnSpPr>
              <a:stCxn id="108" idx="1"/>
              <a:endCxn id="91" idx="3"/>
            </p:cNvCxnSpPr>
            <p:nvPr/>
          </p:nvCxnSpPr>
          <p:spPr bwMode="gray">
            <a:xfrm flipH="1">
              <a:off x="3550684" y="3605118"/>
              <a:ext cx="713571" cy="40052"/>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直接连接符 109">
              <a:extLst>
                <a:ext uri="{FF2B5EF4-FFF2-40B4-BE49-F238E27FC236}">
                  <a16:creationId xmlns:a16="http://schemas.microsoft.com/office/drawing/2014/main" xmlns="" id="{B1BCD5D1-74DD-4C9A-90CF-5A2D723CF5C6}"/>
                </a:ext>
              </a:extLst>
            </p:cNvPr>
            <p:cNvCxnSpPr>
              <a:stCxn id="108" idx="1"/>
              <a:endCxn id="93" idx="3"/>
            </p:cNvCxnSpPr>
            <p:nvPr/>
          </p:nvCxnSpPr>
          <p:spPr bwMode="gray">
            <a:xfrm flipH="1">
              <a:off x="3539873" y="3605118"/>
              <a:ext cx="724382" cy="911896"/>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圆角矩形 97">
              <a:extLst>
                <a:ext uri="{FF2B5EF4-FFF2-40B4-BE49-F238E27FC236}">
                  <a16:creationId xmlns:a16="http://schemas.microsoft.com/office/drawing/2014/main" xmlns="" id="{9082956E-FC6C-4DF7-9287-A1BFD56B36AF}"/>
                </a:ext>
              </a:extLst>
            </p:cNvPr>
            <p:cNvSpPr/>
            <p:nvPr/>
          </p:nvSpPr>
          <p:spPr bwMode="gray">
            <a:xfrm>
              <a:off x="4281661" y="4966119"/>
              <a:ext cx="2069338" cy="432000"/>
            </a:xfrm>
            <a:prstGeom prst="roundRect">
              <a:avLst/>
            </a:prstGeom>
            <a:solidFill>
              <a:srgbClr val="81C15F"/>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Complex configuration/maintenance</a:t>
              </a:r>
            </a:p>
          </p:txBody>
        </p:sp>
        <p:sp>
          <p:nvSpPr>
            <p:cNvPr id="112" name="圆角矩形 98">
              <a:extLst>
                <a:ext uri="{FF2B5EF4-FFF2-40B4-BE49-F238E27FC236}">
                  <a16:creationId xmlns:a16="http://schemas.microsoft.com/office/drawing/2014/main" xmlns="" id="{84D1E8A9-13B8-440F-81C4-55AE11AEAFF7}"/>
                </a:ext>
              </a:extLst>
            </p:cNvPr>
            <p:cNvSpPr/>
            <p:nvPr/>
          </p:nvSpPr>
          <p:spPr bwMode="gray">
            <a:xfrm>
              <a:off x="4264254" y="4440452"/>
              <a:ext cx="2069338" cy="432000"/>
            </a:xfrm>
            <a:prstGeom prst="roundRect">
              <a:avLst/>
            </a:prstGeom>
            <a:solidFill>
              <a:srgbClr val="81C15F"/>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Lack of the load balancing capability</a:t>
              </a:r>
            </a:p>
          </p:txBody>
        </p:sp>
        <p:sp>
          <p:nvSpPr>
            <p:cNvPr id="131" name="圆角矩形 99">
              <a:extLst>
                <a:ext uri="{FF2B5EF4-FFF2-40B4-BE49-F238E27FC236}">
                  <a16:creationId xmlns:a16="http://schemas.microsoft.com/office/drawing/2014/main" xmlns="" id="{37C51DD4-D690-407A-AE63-469288CF1F9C}"/>
                </a:ext>
              </a:extLst>
            </p:cNvPr>
            <p:cNvSpPr/>
            <p:nvPr/>
          </p:nvSpPr>
          <p:spPr bwMode="gray">
            <a:xfrm>
              <a:off x="4281661" y="5491785"/>
              <a:ext cx="2069338" cy="432000"/>
            </a:xfrm>
            <a:prstGeom prst="roundRect">
              <a:avLst/>
            </a:prstGeom>
            <a:solidFill>
              <a:srgbClr val="81C15F"/>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No support for large-scale deployment</a:t>
              </a:r>
            </a:p>
          </p:txBody>
        </p:sp>
        <p:cxnSp>
          <p:nvCxnSpPr>
            <p:cNvPr id="132" name="直接连接符 131">
              <a:extLst>
                <a:ext uri="{FF2B5EF4-FFF2-40B4-BE49-F238E27FC236}">
                  <a16:creationId xmlns:a16="http://schemas.microsoft.com/office/drawing/2014/main" xmlns="" id="{9B6D2B3E-5FC8-4DEC-8208-0088433BBEA3}"/>
                </a:ext>
              </a:extLst>
            </p:cNvPr>
            <p:cNvCxnSpPr>
              <a:stCxn id="112" idx="1"/>
              <a:endCxn id="94" idx="3"/>
            </p:cNvCxnSpPr>
            <p:nvPr/>
          </p:nvCxnSpPr>
          <p:spPr bwMode="gray">
            <a:xfrm flipH="1">
              <a:off x="3539873" y="4656452"/>
              <a:ext cx="724381" cy="732406"/>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直接连接符 132">
              <a:extLst>
                <a:ext uri="{FF2B5EF4-FFF2-40B4-BE49-F238E27FC236}">
                  <a16:creationId xmlns:a16="http://schemas.microsoft.com/office/drawing/2014/main" xmlns="" id="{7953C7C4-CC31-42CB-A0D0-BDC272946E19}"/>
                </a:ext>
              </a:extLst>
            </p:cNvPr>
            <p:cNvCxnSpPr>
              <a:stCxn id="111" idx="1"/>
              <a:endCxn id="94" idx="3"/>
            </p:cNvCxnSpPr>
            <p:nvPr/>
          </p:nvCxnSpPr>
          <p:spPr bwMode="gray">
            <a:xfrm flipH="1">
              <a:off x="3539873" y="5182119"/>
              <a:ext cx="741788" cy="206739"/>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直接连接符 133">
              <a:extLst>
                <a:ext uri="{FF2B5EF4-FFF2-40B4-BE49-F238E27FC236}">
                  <a16:creationId xmlns:a16="http://schemas.microsoft.com/office/drawing/2014/main" xmlns="" id="{A5CECF52-D9ED-4C84-9788-B93C2B6ED6B1}"/>
                </a:ext>
              </a:extLst>
            </p:cNvPr>
            <p:cNvCxnSpPr>
              <a:stCxn id="131" idx="1"/>
              <a:endCxn id="94" idx="3"/>
            </p:cNvCxnSpPr>
            <p:nvPr/>
          </p:nvCxnSpPr>
          <p:spPr bwMode="gray">
            <a:xfrm flipH="1" flipV="1">
              <a:off x="3539873" y="5388858"/>
              <a:ext cx="741788" cy="318927"/>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圆角矩形 103">
              <a:extLst>
                <a:ext uri="{FF2B5EF4-FFF2-40B4-BE49-F238E27FC236}">
                  <a16:creationId xmlns:a16="http://schemas.microsoft.com/office/drawing/2014/main" xmlns="" id="{DEFC2CBF-8BF9-4E59-ABE6-2A97747C049E}"/>
                </a:ext>
              </a:extLst>
            </p:cNvPr>
            <p:cNvSpPr/>
            <p:nvPr/>
          </p:nvSpPr>
          <p:spPr bwMode="gray">
            <a:xfrm>
              <a:off x="4264254" y="3914785"/>
              <a:ext cx="2079396" cy="432000"/>
            </a:xfrm>
            <a:prstGeom prst="roundRect">
              <a:avLst/>
            </a:prstGeom>
            <a:solidFill>
              <a:srgbClr val="81C15F"/>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LDP-IGP synchronization issue</a:t>
              </a:r>
            </a:p>
          </p:txBody>
        </p:sp>
        <p:cxnSp>
          <p:nvCxnSpPr>
            <p:cNvPr id="136" name="直接连接符 135">
              <a:extLst>
                <a:ext uri="{FF2B5EF4-FFF2-40B4-BE49-F238E27FC236}">
                  <a16:creationId xmlns:a16="http://schemas.microsoft.com/office/drawing/2014/main" xmlns="" id="{5E3A6850-9B52-4236-ACE8-E9084ADFAD4A}"/>
                </a:ext>
              </a:extLst>
            </p:cNvPr>
            <p:cNvCxnSpPr>
              <a:stCxn id="135" idx="1"/>
              <a:endCxn id="93" idx="3"/>
            </p:cNvCxnSpPr>
            <p:nvPr/>
          </p:nvCxnSpPr>
          <p:spPr bwMode="gray">
            <a:xfrm flipH="1">
              <a:off x="3539873" y="4130785"/>
              <a:ext cx="724381" cy="386229"/>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136">
              <a:extLst>
                <a:ext uri="{FF2B5EF4-FFF2-40B4-BE49-F238E27FC236}">
                  <a16:creationId xmlns:a16="http://schemas.microsoft.com/office/drawing/2014/main" xmlns="" id="{B99E385E-9CDB-4EAC-8851-CA491F74380E}"/>
                </a:ext>
              </a:extLst>
            </p:cNvPr>
            <p:cNvCxnSpPr>
              <a:stCxn id="94" idx="1"/>
              <a:endCxn id="100" idx="3"/>
            </p:cNvCxnSpPr>
            <p:nvPr/>
          </p:nvCxnSpPr>
          <p:spPr bwMode="gray">
            <a:xfrm flipH="1" flipV="1">
              <a:off x="2022703" y="4619122"/>
              <a:ext cx="595268" cy="769736"/>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8" name="圆角矩形 106">
              <a:extLst>
                <a:ext uri="{FF2B5EF4-FFF2-40B4-BE49-F238E27FC236}">
                  <a16:creationId xmlns:a16="http://schemas.microsoft.com/office/drawing/2014/main" xmlns="" id="{D648CAB2-D66D-420B-95F7-049935A6F9DB}"/>
                </a:ext>
              </a:extLst>
            </p:cNvPr>
            <p:cNvSpPr/>
            <p:nvPr/>
          </p:nvSpPr>
          <p:spPr bwMode="gray">
            <a:xfrm>
              <a:off x="758923" y="3854505"/>
              <a:ext cx="1273283" cy="449728"/>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Simple configuration</a:t>
              </a:r>
            </a:p>
          </p:txBody>
        </p:sp>
        <p:cxnSp>
          <p:nvCxnSpPr>
            <p:cNvPr id="139" name="直接连接符 138">
              <a:extLst>
                <a:ext uri="{FF2B5EF4-FFF2-40B4-BE49-F238E27FC236}">
                  <a16:creationId xmlns:a16="http://schemas.microsoft.com/office/drawing/2014/main" xmlns="" id="{A4AAFD34-5E08-42B4-A021-5093AFDECF68}"/>
                </a:ext>
              </a:extLst>
            </p:cNvPr>
            <p:cNvCxnSpPr>
              <a:stCxn id="91" idx="1"/>
              <a:endCxn id="138" idx="3"/>
            </p:cNvCxnSpPr>
            <p:nvPr/>
          </p:nvCxnSpPr>
          <p:spPr bwMode="gray">
            <a:xfrm flipH="1">
              <a:off x="2032206" y="3645170"/>
              <a:ext cx="585765" cy="434199"/>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直接连接符 139">
              <a:extLst>
                <a:ext uri="{FF2B5EF4-FFF2-40B4-BE49-F238E27FC236}">
                  <a16:creationId xmlns:a16="http://schemas.microsoft.com/office/drawing/2014/main" xmlns="" id="{6E8EB502-A6B5-44D0-983D-35CD7A9B35F5}"/>
                </a:ext>
              </a:extLst>
            </p:cNvPr>
            <p:cNvCxnSpPr>
              <a:stCxn id="93" idx="1"/>
              <a:endCxn id="138" idx="3"/>
            </p:cNvCxnSpPr>
            <p:nvPr/>
          </p:nvCxnSpPr>
          <p:spPr bwMode="gray">
            <a:xfrm flipH="1" flipV="1">
              <a:off x="2032206" y="4079369"/>
              <a:ext cx="585765" cy="437645"/>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0642543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L3VPNv4 over SRv6 Policy (9)</a:t>
            </a:r>
            <a:endParaRPr lang="en-US" dirty="0"/>
          </a:p>
        </p:txBody>
      </p:sp>
      <p:sp>
        <p:nvSpPr>
          <p:cNvPr id="8" name="标题 1"/>
          <p:cNvSpPr txBox="1">
            <a:spLocks/>
          </p:cNvSpPr>
          <p:nvPr/>
        </p:nvSpPr>
        <p:spPr bwMode="gray">
          <a:xfrm>
            <a:off x="452438" y="447468"/>
            <a:ext cx="11296649" cy="497095"/>
          </a:xfrm>
          <a:prstGeom prst="rect">
            <a:avLst/>
          </a:prstGeom>
        </p:spPr>
        <p:txBody>
          <a:bodyPr wrap="square" lIns="0" tIns="0" rIns="0" bIns="0" anchor="t">
            <a:noAutofit/>
          </a:bodyPr>
          <a:lst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57" name="文本框 56"/>
          <p:cNvSpPr txBox="1"/>
          <p:nvPr/>
        </p:nvSpPr>
        <p:spPr bwMode="gray">
          <a:xfrm>
            <a:off x="6278213" y="4816007"/>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225255" y="4494975"/>
            <a:ext cx="280076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5" name="文本框 44"/>
          <p:cNvSpPr txBox="1"/>
          <p:nvPr/>
        </p:nvSpPr>
        <p:spPr bwMode="gray">
          <a:xfrm>
            <a:off x="6234780" y="1102367"/>
            <a:ext cx="357501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6" name="文本框 45"/>
          <p:cNvSpPr txBox="1"/>
          <p:nvPr/>
        </p:nvSpPr>
        <p:spPr bwMode="gray">
          <a:xfrm>
            <a:off x="6287738" y="1469163"/>
            <a:ext cx="5195653" cy="249299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00h08m38s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Tag</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0x1000174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Interface: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0x000000003400000001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Flags: RD</a:t>
            </a:r>
          </a:p>
        </p:txBody>
      </p:sp>
      <p:sp>
        <p:nvSpPr>
          <p:cNvPr id="47" name="文本框 46"/>
          <p:cNvSpPr txBox="1"/>
          <p:nvPr/>
        </p:nvSpPr>
        <p:spPr bwMode="gray">
          <a:xfrm>
            <a:off x="8368231" y="4017236"/>
            <a:ext cx="2498424" cy="477739"/>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outbound interface is an SRv6 Policy interface.</a:t>
            </a:r>
          </a:p>
        </p:txBody>
      </p:sp>
      <p:sp>
        <p:nvSpPr>
          <p:cNvPr id="48" name="矩形 47"/>
          <p:cNvSpPr/>
          <p:nvPr/>
        </p:nvSpPr>
        <p:spPr bwMode="gray">
          <a:xfrm>
            <a:off x="8377196" y="3512567"/>
            <a:ext cx="1259747" cy="20603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肘形连接符 48"/>
          <p:cNvCxnSpPr>
            <a:stCxn id="48" idx="3"/>
            <a:endCxn id="47" idx="3"/>
          </p:cNvCxnSpPr>
          <p:nvPr/>
        </p:nvCxnSpPr>
        <p:spPr bwMode="gray">
          <a:xfrm>
            <a:off x="9636943" y="3615584"/>
            <a:ext cx="1229712" cy="640522"/>
          </a:xfrm>
          <a:prstGeom prst="bentConnector3">
            <a:avLst>
              <a:gd name="adj1" fmla="val 11859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522292" y="3900310"/>
            <a:ext cx="5402258" cy="2677656"/>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1" name="矩形 50"/>
          <p:cNvSpPr/>
          <p:nvPr/>
        </p:nvSpPr>
        <p:spPr bwMode="gray">
          <a:xfrm>
            <a:off x="4190770"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522292" y="2950258"/>
            <a:ext cx="1826072" cy="8586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522292" y="1352550"/>
            <a:ext cx="5494550" cy="13729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6" idx="3"/>
            <a:endCxn id="63"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60" name="矩形 59"/>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62" name="矩形 61"/>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64" name="矩形 63"/>
          <p:cNvSpPr/>
          <p:nvPr/>
        </p:nvSpPr>
        <p:spPr bwMode="gray">
          <a:xfrm>
            <a:off x="1401461" y="2245468"/>
            <a:ext cx="145584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65" name="矩形 64"/>
          <p:cNvSpPr/>
          <p:nvPr/>
        </p:nvSpPr>
        <p:spPr bwMode="gray">
          <a:xfrm>
            <a:off x="431928"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6" name="文本框 65"/>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7" name="矩形 66"/>
          <p:cNvSpPr/>
          <p:nvPr/>
        </p:nvSpPr>
        <p:spPr bwMode="gray">
          <a:xfrm>
            <a:off x="119933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8" name="矩形 67"/>
          <p:cNvSpPr/>
          <p:nvPr/>
        </p:nvSpPr>
        <p:spPr bwMode="gray">
          <a:xfrm>
            <a:off x="2764735"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矩形 68"/>
          <p:cNvSpPr/>
          <p:nvPr/>
        </p:nvSpPr>
        <p:spPr bwMode="gray">
          <a:xfrm>
            <a:off x="3447434"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0" name="矩形 69"/>
          <p:cNvSpPr/>
          <p:nvPr/>
        </p:nvSpPr>
        <p:spPr bwMode="gray">
          <a:xfrm>
            <a:off x="5024712" y="2266253"/>
            <a:ext cx="306494"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3" name="直接连接符 72"/>
          <p:cNvCxnSpPr>
            <a:stCxn id="56" idx="2"/>
            <a:endCxn id="71"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3" idx="2"/>
            <a:endCxn id="72"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746588"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6" name="矩形 75"/>
          <p:cNvSpPr/>
          <p:nvPr/>
        </p:nvSpPr>
        <p:spPr bwMode="gray">
          <a:xfrm>
            <a:off x="5281403" y="35011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7" name="文本框 76"/>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8" name="文本框 77"/>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9" name="文本框 78"/>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80" name="文本框 79"/>
          <p:cNvSpPr txBox="1"/>
          <p:nvPr/>
        </p:nvSpPr>
        <p:spPr bwMode="gray">
          <a:xfrm>
            <a:off x="542427" y="134710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81" name="矩形 80"/>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2" name="矩形 81"/>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3" name="矩形 82"/>
          <p:cNvSpPr/>
          <p:nvPr/>
        </p:nvSpPr>
        <p:spPr bwMode="gray">
          <a:xfrm>
            <a:off x="2477863"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84" name="矩形 83"/>
          <p:cNvSpPr/>
          <p:nvPr/>
        </p:nvSpPr>
        <p:spPr bwMode="gray">
          <a:xfrm>
            <a:off x="4494085" y="1564429"/>
            <a:ext cx="1612942" cy="461665"/>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85" name="矩形 84"/>
          <p:cNvSpPr/>
          <p:nvPr/>
        </p:nvSpPr>
        <p:spPr bwMode="gray">
          <a:xfrm>
            <a:off x="3694397" y="2245468"/>
            <a:ext cx="1455848" cy="276999"/>
          </a:xfrm>
          <a:prstGeom prst="rect">
            <a:avLst/>
          </a:prstGeom>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2001:DB88:23::/</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96</a:t>
            </a:r>
          </a:p>
        </p:txBody>
      </p:sp>
    </p:spTree>
    <p:extLst>
      <p:ext uri="{BB962C8B-B14F-4D97-AF65-F5344CB8AC3E}">
        <p14:creationId xmlns:p14="http://schemas.microsoft.com/office/powerpoint/2010/main" val="420755015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(Short-answer question) An SRv6 SID has 128 bits. What are the three fields of an SRv6 SID?</a:t>
            </a:r>
          </a:p>
          <a:p>
            <a:r>
              <a:rPr lang="en-US" smtClean="0"/>
              <a:t>(Short-answer question) In SIDs corresponding to SRv6 endpoint behaviors, which types of SIDs are similar to the node segments and adjacency segments in SR-MPLS?</a:t>
            </a:r>
            <a:endParaRPr lang="en-US" dirty="0"/>
          </a:p>
        </p:txBody>
      </p:sp>
    </p:spTree>
    <p:extLst>
      <p:ext uri="{BB962C8B-B14F-4D97-AF65-F5344CB8AC3E}">
        <p14:creationId xmlns:p14="http://schemas.microsoft.com/office/powerpoint/2010/main" val="46473949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600" dirty="0" smtClean="0">
                <a:sym typeface="Huawei Sans" panose="020C0503030203020204" pitchFamily="34" charset="0"/>
              </a:rPr>
              <a:t>This course describes the concept of SRv6 network programming, SRv6 instruction sets (endpoint node behaviors, source node behaviors, and flavors), SRv6 Polic</a:t>
            </a:r>
            <a:r>
              <a:rPr lang="en-US" altLang="zh-CN" sz="1600" dirty="0" smtClean="0">
                <a:sym typeface="Huawei Sans" panose="020C0503030203020204" pitchFamily="34" charset="0"/>
              </a:rPr>
              <a:t>y</a:t>
            </a:r>
            <a:r>
              <a:rPr lang="en-US" sz="1600" dirty="0" smtClean="0">
                <a:sym typeface="Huawei Sans" panose="020C0503030203020204" pitchFamily="34" charset="0"/>
              </a:rPr>
              <a:t>, and basic SRv6 SID configurations on Huawei </a:t>
            </a:r>
            <a:r>
              <a:rPr lang="en-US" sz="1600" dirty="0" err="1" smtClean="0">
                <a:sym typeface="Huawei Sans" panose="020C0503030203020204" pitchFamily="34" charset="0"/>
              </a:rPr>
              <a:t>NetEngine</a:t>
            </a:r>
            <a:r>
              <a:rPr lang="en-US" sz="1600" dirty="0" smtClean="0">
                <a:sym typeface="Huawei Sans" panose="020C0503030203020204" pitchFamily="34" charset="0"/>
              </a:rPr>
              <a:t> series routers.</a:t>
            </a:r>
          </a:p>
          <a:p>
            <a:r>
              <a:rPr lang="en-US" sz="1600" dirty="0" smtClean="0">
                <a:sym typeface="Huawei Sans" panose="020C0503030203020204" pitchFamily="34" charset="0"/>
              </a:rPr>
              <a:t>Leveraging the programmability of 128-bit IPv6 addresses, SRv6 enriches the network functions expressed by SRv6 instructions. For example, in addition to identifying an instruction that can indicate a forwarding path, a network function can identify a VAS device, such as a firewall, application acceleration gateway, or user gateway. To deploy a new network function, you only need to define a new instruction, without the need to change the protocol mechanism or deployment.</a:t>
            </a:r>
          </a:p>
          <a:p>
            <a:r>
              <a:rPr lang="en-US" sz="1600" dirty="0" smtClean="0">
                <a:sym typeface="Huawei Sans" panose="020C0503030203020204" pitchFamily="34" charset="0"/>
              </a:rPr>
              <a:t>SRv6 Policy information is carried by extending new NLRIs based on MP-BGP. The controller establishes BGP IPv6 SR Policy peer relationships with forwarders to deliver SRv6 Policies to them.</a:t>
            </a:r>
          </a:p>
        </p:txBody>
      </p:sp>
    </p:spTree>
    <p:extLst>
      <p:ext uri="{BB962C8B-B14F-4D97-AF65-F5344CB8AC3E}">
        <p14:creationId xmlns:p14="http://schemas.microsoft.com/office/powerpoint/2010/main" val="375392804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777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From MPLS to SRv6</a:t>
            </a:r>
            <a:endParaRPr lang="en-US" dirty="0"/>
          </a:p>
        </p:txBody>
      </p:sp>
      <p:sp>
        <p:nvSpPr>
          <p:cNvPr id="2" name="文本占位符 1"/>
          <p:cNvSpPr>
            <a:spLocks noGrp="1"/>
          </p:cNvSpPr>
          <p:nvPr>
            <p:ph type="body" sz="quarter" idx="10"/>
          </p:nvPr>
        </p:nvSpPr>
        <p:spPr/>
        <p:txBody>
          <a:bodyPr/>
          <a:lstStyle/>
          <a:p>
            <a:r>
              <a:rPr lang="en-US" altLang="zh-CN" sz="1600" dirty="0" smtClean="0">
                <a:sym typeface="Huawei Sans" panose="020C0503030203020204" pitchFamily="34" charset="0"/>
              </a:rPr>
              <a:t>MPLS causes isolated network islands. SRv6 provides a unified forwarding plane and has advantages such as simplified protocols, high scalability, and programmability.</a:t>
            </a:r>
          </a:p>
          <a:p>
            <a:endParaRPr lang="en-US" altLang="zh-CN" sz="1600" dirty="0"/>
          </a:p>
        </p:txBody>
      </p:sp>
      <p:cxnSp>
        <p:nvCxnSpPr>
          <p:cNvPr id="8" name="直接连接符 13">
            <a:extLst>
              <a:ext uri="{FF2B5EF4-FFF2-40B4-BE49-F238E27FC236}">
                <a16:creationId xmlns:a16="http://schemas.microsoft.com/office/drawing/2014/main" xmlns="" id="{65569248-69B6-456E-8017-DE76D2B1C08E}"/>
              </a:ext>
            </a:extLst>
          </p:cNvPr>
          <p:cNvCxnSpPr/>
          <p:nvPr/>
        </p:nvCxnSpPr>
        <p:spPr>
          <a:xfrm flipV="1">
            <a:off x="849447" y="3127462"/>
            <a:ext cx="10728324" cy="8647"/>
          </a:xfrm>
          <a:prstGeom prst="line">
            <a:avLst/>
          </a:prstGeom>
          <a:noFill/>
          <a:ln w="9525" cap="flat" cmpd="sng" algn="ctr">
            <a:solidFill>
              <a:srgbClr val="FFFFFF">
                <a:lumMod val="65000"/>
                <a:lumOff val="35000"/>
              </a:srgbClr>
            </a:solidFill>
            <a:prstDash val="solid"/>
            <a:tailEnd type="none"/>
          </a:ln>
          <a:effectLst/>
        </p:spPr>
      </p:cxnSp>
      <p:sp>
        <p:nvSpPr>
          <p:cNvPr id="9" name="矩形 15">
            <a:extLst>
              <a:ext uri="{FF2B5EF4-FFF2-40B4-BE49-F238E27FC236}">
                <a16:creationId xmlns:a16="http://schemas.microsoft.com/office/drawing/2014/main" xmlns="" id="{745EC83A-3CAA-4B0C-9A18-02BA2DEBFDD4}"/>
              </a:ext>
            </a:extLst>
          </p:cNvPr>
          <p:cNvSpPr/>
          <p:nvPr/>
        </p:nvSpPr>
        <p:spPr>
          <a:xfrm>
            <a:off x="435543" y="3682667"/>
            <a:ext cx="1324826" cy="511835"/>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Forwarding plane</a:t>
            </a:r>
          </a:p>
        </p:txBody>
      </p:sp>
      <p:sp>
        <p:nvSpPr>
          <p:cNvPr id="10" name="矩形 16">
            <a:extLst>
              <a:ext uri="{FF2B5EF4-FFF2-40B4-BE49-F238E27FC236}">
                <a16:creationId xmlns:a16="http://schemas.microsoft.com/office/drawing/2014/main" xmlns="" id="{000C21EA-D36B-4985-A8DA-189AD38E56D5}"/>
              </a:ext>
            </a:extLst>
          </p:cNvPr>
          <p:cNvSpPr/>
          <p:nvPr/>
        </p:nvSpPr>
        <p:spPr>
          <a:xfrm>
            <a:off x="340702" y="2511154"/>
            <a:ext cx="1514508" cy="470098"/>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cxnSp>
        <p:nvCxnSpPr>
          <p:cNvPr id="12" name="直接连接符 18">
            <a:extLst>
              <a:ext uri="{FF2B5EF4-FFF2-40B4-BE49-F238E27FC236}">
                <a16:creationId xmlns:a16="http://schemas.microsoft.com/office/drawing/2014/main" xmlns="" id="{B3058753-A8C3-401F-B0EF-4EE05C492E63}"/>
              </a:ext>
            </a:extLst>
          </p:cNvPr>
          <p:cNvCxnSpPr/>
          <p:nvPr/>
        </p:nvCxnSpPr>
        <p:spPr>
          <a:xfrm>
            <a:off x="849447" y="2245784"/>
            <a:ext cx="10653346" cy="20596"/>
          </a:xfrm>
          <a:prstGeom prst="line">
            <a:avLst/>
          </a:prstGeom>
          <a:noFill/>
          <a:ln w="9525" cap="flat" cmpd="sng" algn="ctr">
            <a:solidFill>
              <a:srgbClr val="FFFFFF">
                <a:lumMod val="65000"/>
                <a:lumOff val="35000"/>
              </a:srgbClr>
            </a:solidFill>
            <a:prstDash val="solid"/>
            <a:tailEnd type="none"/>
          </a:ln>
          <a:effectLst/>
        </p:spPr>
      </p:cxnSp>
      <p:cxnSp>
        <p:nvCxnSpPr>
          <p:cNvPr id="28" name="直接连接符 36">
            <a:extLst>
              <a:ext uri="{FF2B5EF4-FFF2-40B4-BE49-F238E27FC236}">
                <a16:creationId xmlns:a16="http://schemas.microsoft.com/office/drawing/2014/main" xmlns="" id="{9DB162E4-3CAE-40C3-86E2-A4C5DFC9BFED}"/>
              </a:ext>
            </a:extLst>
          </p:cNvPr>
          <p:cNvCxnSpPr/>
          <p:nvPr/>
        </p:nvCxnSpPr>
        <p:spPr>
          <a:xfrm>
            <a:off x="7888196" y="1815054"/>
            <a:ext cx="15019" cy="2422618"/>
          </a:xfrm>
          <a:prstGeom prst="line">
            <a:avLst/>
          </a:prstGeom>
          <a:noFill/>
          <a:ln w="9525" cap="flat" cmpd="sng" algn="ctr">
            <a:solidFill>
              <a:srgbClr val="FFFFFF">
                <a:lumMod val="65000"/>
                <a:lumOff val="35000"/>
              </a:srgbClr>
            </a:solidFill>
            <a:prstDash val="solid"/>
            <a:tailEnd type="none"/>
          </a:ln>
          <a:effectLst/>
        </p:spPr>
      </p:cxnSp>
      <p:sp>
        <p:nvSpPr>
          <p:cNvPr id="29" name="矩形 37">
            <a:extLst>
              <a:ext uri="{FF2B5EF4-FFF2-40B4-BE49-F238E27FC236}">
                <a16:creationId xmlns:a16="http://schemas.microsoft.com/office/drawing/2014/main" xmlns="" id="{4D6DFF9C-F06B-442F-A917-719CD07045CD}"/>
              </a:ext>
            </a:extLst>
          </p:cNvPr>
          <p:cNvSpPr/>
          <p:nvPr/>
        </p:nvSpPr>
        <p:spPr>
          <a:xfrm>
            <a:off x="2282497" y="1786929"/>
            <a:ext cx="1763624" cy="400110"/>
          </a:xfrm>
          <a:prstGeom prst="rect">
            <a:avLst/>
          </a:prstGeom>
        </p:spPr>
        <p:txBody>
          <a:bodyPr wrap="square">
            <a:noAutofit/>
          </a:bodyPr>
          <a:lstStyle/>
          <a:p>
            <a:pPr defTabSz="914400" fontAlgn="ctr">
              <a:spcBef>
                <a:spcPct val="0"/>
              </a:spcBef>
              <a:spcAft>
                <a:spcPct val="0"/>
              </a:spcAft>
            </a:pPr>
            <a:r>
              <a:rPr lang="en-US" sz="2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Classic MPLS</a:t>
            </a:r>
          </a:p>
        </p:txBody>
      </p:sp>
      <p:sp>
        <p:nvSpPr>
          <p:cNvPr id="30" name="矩形 38">
            <a:extLst>
              <a:ext uri="{FF2B5EF4-FFF2-40B4-BE49-F238E27FC236}">
                <a16:creationId xmlns:a16="http://schemas.microsoft.com/office/drawing/2014/main" xmlns="" id="{FF954BA4-6624-45A3-871A-F51512708BFF}"/>
              </a:ext>
            </a:extLst>
          </p:cNvPr>
          <p:cNvSpPr/>
          <p:nvPr/>
        </p:nvSpPr>
        <p:spPr>
          <a:xfrm>
            <a:off x="5648137" y="1727245"/>
            <a:ext cx="1274708" cy="400110"/>
          </a:xfrm>
          <a:prstGeom prst="rect">
            <a:avLst/>
          </a:prstGeom>
        </p:spPr>
        <p:txBody>
          <a:bodyPr wrap="square">
            <a:noAutofit/>
          </a:bodyPr>
          <a:lstStyle/>
          <a:p>
            <a:pPr defTabSz="914400" fontAlgn="ctr">
              <a:spcBef>
                <a:spcPct val="0"/>
              </a:spcBef>
              <a:spcAft>
                <a:spcPct val="0"/>
              </a:spcAft>
            </a:pPr>
            <a:r>
              <a:rPr lang="en-US" sz="2000" b="1" dirty="0">
                <a:solidFill>
                  <a:srgbClr val="006600"/>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cxnSp>
        <p:nvCxnSpPr>
          <p:cNvPr id="31" name="直接箭头连接符 39">
            <a:extLst>
              <a:ext uri="{FF2B5EF4-FFF2-40B4-BE49-F238E27FC236}">
                <a16:creationId xmlns:a16="http://schemas.microsoft.com/office/drawing/2014/main" xmlns="" id="{587AA145-FC7F-457E-93B6-405B7785DBD1}"/>
              </a:ext>
            </a:extLst>
          </p:cNvPr>
          <p:cNvCxnSpPr/>
          <p:nvPr/>
        </p:nvCxnSpPr>
        <p:spPr>
          <a:xfrm>
            <a:off x="2381837" y="2580978"/>
            <a:ext cx="1234723" cy="0"/>
          </a:xfrm>
          <a:prstGeom prst="straightConnector1">
            <a:avLst/>
          </a:prstGeom>
          <a:noFill/>
          <a:ln w="9525" cap="flat" cmpd="sng" algn="ctr">
            <a:solidFill>
              <a:srgbClr val="000000"/>
            </a:solidFill>
            <a:prstDash val="dash"/>
            <a:headEnd type="triangle"/>
            <a:tailEnd type="triangle"/>
          </a:ln>
          <a:effectLst/>
        </p:spPr>
      </p:cxnSp>
      <p:sp>
        <p:nvSpPr>
          <p:cNvPr id="32" name="矩形 40">
            <a:extLst>
              <a:ext uri="{FF2B5EF4-FFF2-40B4-BE49-F238E27FC236}">
                <a16:creationId xmlns:a16="http://schemas.microsoft.com/office/drawing/2014/main" xmlns="" id="{2D9B3296-0609-4D1B-B392-A24695EAE578}"/>
              </a:ext>
            </a:extLst>
          </p:cNvPr>
          <p:cNvSpPr/>
          <p:nvPr/>
        </p:nvSpPr>
        <p:spPr>
          <a:xfrm>
            <a:off x="2776038" y="2299433"/>
            <a:ext cx="521297" cy="307777"/>
          </a:xfrm>
          <a:prstGeom prst="rect">
            <a:avLst/>
          </a:prstGeom>
        </p:spPr>
        <p:txBody>
          <a:bodyPr wrap="square">
            <a:no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33" name="矩形 41">
            <a:extLst>
              <a:ext uri="{FF2B5EF4-FFF2-40B4-BE49-F238E27FC236}">
                <a16:creationId xmlns:a16="http://schemas.microsoft.com/office/drawing/2014/main" xmlns="" id="{E63FE20E-3F63-413B-8371-30E5EC920004}"/>
              </a:ext>
            </a:extLst>
          </p:cNvPr>
          <p:cNvSpPr/>
          <p:nvPr/>
        </p:nvSpPr>
        <p:spPr>
          <a:xfrm>
            <a:off x="2679165" y="2653285"/>
            <a:ext cx="909223" cy="307777"/>
          </a:xfrm>
          <a:prstGeom prst="rect">
            <a:avLst/>
          </a:prstGeom>
        </p:spPr>
        <p:txBody>
          <a:bodyPr wrap="square">
            <a:no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cxnSp>
        <p:nvCxnSpPr>
          <p:cNvPr id="34" name="直接箭头连接符 42">
            <a:extLst>
              <a:ext uri="{FF2B5EF4-FFF2-40B4-BE49-F238E27FC236}">
                <a16:creationId xmlns:a16="http://schemas.microsoft.com/office/drawing/2014/main" xmlns="" id="{0447F577-EE6F-43D4-AE9B-C0ED776D1AF6}"/>
              </a:ext>
            </a:extLst>
          </p:cNvPr>
          <p:cNvCxnSpPr/>
          <p:nvPr/>
        </p:nvCxnSpPr>
        <p:spPr>
          <a:xfrm>
            <a:off x="2371957" y="2942394"/>
            <a:ext cx="1234723" cy="0"/>
          </a:xfrm>
          <a:prstGeom prst="straightConnector1">
            <a:avLst/>
          </a:prstGeom>
          <a:noFill/>
          <a:ln w="9525" cap="flat" cmpd="sng" algn="ctr">
            <a:solidFill>
              <a:srgbClr val="000000"/>
            </a:solidFill>
            <a:prstDash val="dash"/>
            <a:headEnd type="triangle"/>
            <a:tailEnd type="triangle"/>
          </a:ln>
          <a:effectLst/>
        </p:spPr>
      </p:cxnSp>
      <p:cxnSp>
        <p:nvCxnSpPr>
          <p:cNvPr id="35" name="直接箭头连接符 43">
            <a:extLst>
              <a:ext uri="{FF2B5EF4-FFF2-40B4-BE49-F238E27FC236}">
                <a16:creationId xmlns:a16="http://schemas.microsoft.com/office/drawing/2014/main" xmlns="" id="{49E57469-CCC7-496A-B91C-3338A7B4627E}"/>
              </a:ext>
            </a:extLst>
          </p:cNvPr>
          <p:cNvCxnSpPr/>
          <p:nvPr/>
        </p:nvCxnSpPr>
        <p:spPr>
          <a:xfrm>
            <a:off x="2367544" y="3311822"/>
            <a:ext cx="1234723" cy="0"/>
          </a:xfrm>
          <a:prstGeom prst="straightConnector1">
            <a:avLst/>
          </a:prstGeom>
          <a:noFill/>
          <a:ln w="9525" cap="flat" cmpd="sng" algn="ctr">
            <a:solidFill>
              <a:srgbClr val="000000"/>
            </a:solidFill>
            <a:prstDash val="dash"/>
            <a:headEnd type="triangle"/>
            <a:tailEnd type="triangle"/>
          </a:ln>
          <a:effectLst/>
        </p:spPr>
      </p:cxnSp>
      <p:sp>
        <p:nvSpPr>
          <p:cNvPr id="36" name="矩形 44">
            <a:extLst>
              <a:ext uri="{FF2B5EF4-FFF2-40B4-BE49-F238E27FC236}">
                <a16:creationId xmlns:a16="http://schemas.microsoft.com/office/drawing/2014/main" xmlns="" id="{16376548-E209-42BF-8C23-47BF4AF3BF31}"/>
              </a:ext>
            </a:extLst>
          </p:cNvPr>
          <p:cNvSpPr/>
          <p:nvPr/>
        </p:nvSpPr>
        <p:spPr>
          <a:xfrm>
            <a:off x="2751434" y="2996489"/>
            <a:ext cx="534121" cy="307777"/>
          </a:xfrm>
          <a:prstGeom prst="rect">
            <a:avLst/>
          </a:prstGeom>
        </p:spPr>
        <p:txBody>
          <a:bodyPr wrap="square">
            <a:no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 IGP</a:t>
            </a:r>
          </a:p>
        </p:txBody>
      </p:sp>
      <p:cxnSp>
        <p:nvCxnSpPr>
          <p:cNvPr id="37" name="直接箭头连接符 45">
            <a:extLst>
              <a:ext uri="{FF2B5EF4-FFF2-40B4-BE49-F238E27FC236}">
                <a16:creationId xmlns:a16="http://schemas.microsoft.com/office/drawing/2014/main" xmlns="" id="{A89F6568-39A8-4F47-BAE1-785A369FA09A}"/>
              </a:ext>
            </a:extLst>
          </p:cNvPr>
          <p:cNvCxnSpPr/>
          <p:nvPr/>
        </p:nvCxnSpPr>
        <p:spPr>
          <a:xfrm>
            <a:off x="5630761" y="2907057"/>
            <a:ext cx="1234723" cy="0"/>
          </a:xfrm>
          <a:prstGeom prst="straightConnector1">
            <a:avLst/>
          </a:prstGeom>
          <a:noFill/>
          <a:ln w="9525" cap="flat" cmpd="sng" algn="ctr">
            <a:solidFill>
              <a:srgbClr val="000000"/>
            </a:solidFill>
            <a:prstDash val="dash"/>
            <a:headEnd type="triangle"/>
            <a:tailEnd type="triangle"/>
          </a:ln>
          <a:effectLst/>
        </p:spPr>
      </p:cxnSp>
      <p:sp>
        <p:nvSpPr>
          <p:cNvPr id="38" name="矩形 46">
            <a:extLst>
              <a:ext uri="{FF2B5EF4-FFF2-40B4-BE49-F238E27FC236}">
                <a16:creationId xmlns:a16="http://schemas.microsoft.com/office/drawing/2014/main" xmlns="" id="{D6944A0F-B172-46A4-99CF-8BFEB79EE90A}"/>
              </a:ext>
            </a:extLst>
          </p:cNvPr>
          <p:cNvSpPr/>
          <p:nvPr/>
        </p:nvSpPr>
        <p:spPr>
          <a:xfrm>
            <a:off x="5308323" y="2491633"/>
            <a:ext cx="1800493" cy="307777"/>
          </a:xfrm>
          <a:prstGeom prst="rect">
            <a:avLst/>
          </a:prstGeom>
        </p:spPr>
        <p:txBody>
          <a:bodyPr wrap="square">
            <a:no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39" name="矩形 47">
            <a:extLst>
              <a:ext uri="{FF2B5EF4-FFF2-40B4-BE49-F238E27FC236}">
                <a16:creationId xmlns:a16="http://schemas.microsoft.com/office/drawing/2014/main" xmlns="" id="{E380CB60-40C2-4C6A-9FC8-4BF46321CD04}"/>
              </a:ext>
            </a:extLst>
          </p:cNvPr>
          <p:cNvSpPr/>
          <p:nvPr/>
        </p:nvSpPr>
        <p:spPr>
          <a:xfrm>
            <a:off x="1120733" y="4770552"/>
            <a:ext cx="772577" cy="276999"/>
          </a:xfrm>
          <a:prstGeom prst="rect">
            <a:avLst/>
          </a:prstGeom>
          <a:solidFill>
            <a:srgbClr val="FFFFFF">
              <a:lumMod val="85000"/>
            </a:srgbClr>
          </a:solidFill>
          <a:ln w="12700">
            <a:solidFill>
              <a:srgbClr val="FFFFFF">
                <a:lumMod val="50000"/>
              </a:srgbClr>
            </a:solidFill>
          </a:ln>
        </p:spPr>
        <p:txBody>
          <a:bodyPr wrap="square">
            <a:noAutofit/>
          </a:bodyPr>
          <a:lstStyle/>
          <a:p>
            <a:pPr lvl="0" defTabSz="457200" fontAlgn="ctr">
              <a:spcBef>
                <a:spcPct val="0"/>
              </a:spcBef>
              <a:spcAft>
                <a:spcPct val="0"/>
              </a:spcAft>
              <a:defRPr/>
            </a:pP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3" name="矩形 51">
            <a:extLst>
              <a:ext uri="{FF2B5EF4-FFF2-40B4-BE49-F238E27FC236}">
                <a16:creationId xmlns:a16="http://schemas.microsoft.com/office/drawing/2014/main" xmlns="" id="{55A1A637-F31F-449D-BEDA-9D57BE010D4F}"/>
              </a:ext>
            </a:extLst>
          </p:cNvPr>
          <p:cNvSpPr/>
          <p:nvPr/>
        </p:nvSpPr>
        <p:spPr>
          <a:xfrm>
            <a:off x="1967246" y="4770552"/>
            <a:ext cx="809922" cy="276999"/>
          </a:xfrm>
          <a:prstGeom prst="rect">
            <a:avLst/>
          </a:prstGeom>
          <a:solidFill>
            <a:srgbClr val="FFFFFF">
              <a:lumMod val="85000"/>
            </a:srgbClr>
          </a:solidFill>
          <a:ln w="12700">
            <a:solidFill>
              <a:srgbClr val="FFFFFF">
                <a:lumMod val="50000"/>
              </a:srgbClr>
            </a:solidFill>
          </a:ln>
        </p:spPr>
        <p:txBody>
          <a:bodyPr wrap="square">
            <a:noAutofit/>
          </a:bodyPr>
          <a:lstStyle/>
          <a:p>
            <a:pPr lvl="0" defTabSz="457200" fontAlgn="ctr">
              <a:spcBef>
                <a:spcPct val="0"/>
              </a:spcBef>
              <a:spcAft>
                <a:spcPct val="0"/>
              </a:spcAft>
              <a:defRPr/>
            </a:pP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4" name="矩形 52">
            <a:extLst>
              <a:ext uri="{FF2B5EF4-FFF2-40B4-BE49-F238E27FC236}">
                <a16:creationId xmlns:a16="http://schemas.microsoft.com/office/drawing/2014/main" xmlns="" id="{256A242F-ECD2-47A8-B50E-8A161202473B}"/>
              </a:ext>
            </a:extLst>
          </p:cNvPr>
          <p:cNvSpPr/>
          <p:nvPr/>
        </p:nvSpPr>
        <p:spPr>
          <a:xfrm>
            <a:off x="1966110" y="4550242"/>
            <a:ext cx="811357"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45" name="矩形 53">
            <a:extLst>
              <a:ext uri="{FF2B5EF4-FFF2-40B4-BE49-F238E27FC236}">
                <a16:creationId xmlns:a16="http://schemas.microsoft.com/office/drawing/2014/main" xmlns="" id="{3B3F8D57-E58C-4058-9B96-E2DABC8AD83F}"/>
              </a:ext>
            </a:extLst>
          </p:cNvPr>
          <p:cNvSpPr/>
          <p:nvPr/>
        </p:nvSpPr>
        <p:spPr>
          <a:xfrm>
            <a:off x="2856643" y="4770552"/>
            <a:ext cx="841639" cy="276999"/>
          </a:xfrm>
          <a:prstGeom prst="rect">
            <a:avLst/>
          </a:prstGeom>
          <a:solidFill>
            <a:srgbClr val="FFFFFF">
              <a:lumMod val="85000"/>
            </a:srgbClr>
          </a:solidFill>
          <a:ln w="12700">
            <a:solidFill>
              <a:srgbClr val="FFFFFF">
                <a:lumMod val="50000"/>
              </a:srgbClr>
            </a:solidFill>
          </a:ln>
        </p:spPr>
        <p:txBody>
          <a:bodyPr wrap="square">
            <a:noAutofit/>
          </a:bodyPr>
          <a:lstStyle/>
          <a:p>
            <a:pPr lvl="0" defTabSz="457200" fontAlgn="ctr">
              <a:spcBef>
                <a:spcPct val="0"/>
              </a:spcBef>
              <a:spcAft>
                <a:spcPct val="0"/>
              </a:spcAft>
              <a:defRPr/>
            </a:pP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6" name="矩形 54">
            <a:extLst>
              <a:ext uri="{FF2B5EF4-FFF2-40B4-BE49-F238E27FC236}">
                <a16:creationId xmlns:a16="http://schemas.microsoft.com/office/drawing/2014/main" xmlns="" id="{274515B1-D309-491C-BE4D-12A142355ADD}"/>
              </a:ext>
            </a:extLst>
          </p:cNvPr>
          <p:cNvSpPr/>
          <p:nvPr/>
        </p:nvSpPr>
        <p:spPr>
          <a:xfrm>
            <a:off x="2856645" y="4556729"/>
            <a:ext cx="838664"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47" name="矩形 55">
            <a:extLst>
              <a:ext uri="{FF2B5EF4-FFF2-40B4-BE49-F238E27FC236}">
                <a16:creationId xmlns:a16="http://schemas.microsoft.com/office/drawing/2014/main" xmlns="" id="{DE2F0B24-2A61-4855-8214-4E8893B72C74}"/>
              </a:ext>
            </a:extLst>
          </p:cNvPr>
          <p:cNvSpPr/>
          <p:nvPr/>
        </p:nvSpPr>
        <p:spPr>
          <a:xfrm>
            <a:off x="3727428" y="4770552"/>
            <a:ext cx="781788" cy="276999"/>
          </a:xfrm>
          <a:prstGeom prst="rect">
            <a:avLst/>
          </a:prstGeom>
          <a:solidFill>
            <a:srgbClr val="FFFFFF">
              <a:lumMod val="85000"/>
            </a:srgbClr>
          </a:solidFill>
          <a:ln w="12700">
            <a:solidFill>
              <a:srgbClr val="FFFFFF">
                <a:lumMod val="50000"/>
              </a:srgbClr>
            </a:solidFill>
          </a:ln>
        </p:spPr>
        <p:txBody>
          <a:bodyPr wrap="square">
            <a:noAutofit/>
          </a:bodyPr>
          <a:lstStyle/>
          <a:p>
            <a:pPr lvl="0" defTabSz="457200" fontAlgn="ctr">
              <a:spcBef>
                <a:spcPct val="0"/>
              </a:spcBef>
              <a:spcAft>
                <a:spcPct val="0"/>
              </a:spcAft>
              <a:defRPr/>
            </a:pPr>
            <a:r>
              <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9" name="矩形 57">
            <a:extLst>
              <a:ext uri="{FF2B5EF4-FFF2-40B4-BE49-F238E27FC236}">
                <a16:creationId xmlns:a16="http://schemas.microsoft.com/office/drawing/2014/main" xmlns="" id="{12C41845-D2A7-4D21-A9E9-365841F5C4CD}"/>
              </a:ext>
            </a:extLst>
          </p:cNvPr>
          <p:cNvSpPr/>
          <p:nvPr/>
        </p:nvSpPr>
        <p:spPr>
          <a:xfrm>
            <a:off x="1868266" y="4000908"/>
            <a:ext cx="538930" cy="276999"/>
          </a:xfrm>
          <a:prstGeom prst="rect">
            <a:avLst/>
          </a:prstGeom>
        </p:spPr>
        <p:txBody>
          <a:bodyPr wrap="square">
            <a:noAutofit/>
          </a:bodyPr>
          <a:lstStyle/>
          <a:p>
            <a:pP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50" name="右箭头 58">
            <a:extLst>
              <a:ext uri="{FF2B5EF4-FFF2-40B4-BE49-F238E27FC236}">
                <a16:creationId xmlns:a16="http://schemas.microsoft.com/office/drawing/2014/main" xmlns="" id="{0C0E645B-9F64-452E-A6E3-33234623C782}"/>
              </a:ext>
            </a:extLst>
          </p:cNvPr>
          <p:cNvSpPr/>
          <p:nvPr/>
        </p:nvSpPr>
        <p:spPr>
          <a:xfrm>
            <a:off x="1740010" y="3438780"/>
            <a:ext cx="2444248" cy="115125"/>
          </a:xfrm>
          <a:prstGeom prst="rightArrow">
            <a:avLst/>
          </a:prstGeom>
          <a:solidFill>
            <a:srgbClr val="FFFFFF">
              <a:lumMod val="85000"/>
            </a:srgbClr>
          </a:solidFill>
          <a:ln>
            <a:solidFill>
              <a:srgbClr val="000000"/>
            </a:solidFill>
          </a:ln>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9">
            <a:extLst>
              <a:ext uri="{FF2B5EF4-FFF2-40B4-BE49-F238E27FC236}">
                <a16:creationId xmlns:a16="http://schemas.microsoft.com/office/drawing/2014/main" xmlns="" id="{A15D48AD-23BD-470F-A4D5-450FE2EB6FAC}"/>
              </a:ext>
            </a:extLst>
          </p:cNvPr>
          <p:cNvSpPr/>
          <p:nvPr/>
        </p:nvSpPr>
        <p:spPr>
          <a:xfrm>
            <a:off x="2752338" y="4000908"/>
            <a:ext cx="585417" cy="276999"/>
          </a:xfrm>
          <a:prstGeom prst="rect">
            <a:avLst/>
          </a:prstGeom>
        </p:spPr>
        <p:txBody>
          <a:bodyPr wrap="square">
            <a:noAutofit/>
          </a:bodyPr>
          <a:lstStyle/>
          <a:p>
            <a:pP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Swap</a:t>
            </a:r>
          </a:p>
        </p:txBody>
      </p:sp>
      <p:sp>
        <p:nvSpPr>
          <p:cNvPr id="52" name="矩形 60">
            <a:extLst>
              <a:ext uri="{FF2B5EF4-FFF2-40B4-BE49-F238E27FC236}">
                <a16:creationId xmlns:a16="http://schemas.microsoft.com/office/drawing/2014/main" xmlns="" id="{DEA2974F-7D03-40CE-8597-77409083AA6C}"/>
              </a:ext>
            </a:extLst>
          </p:cNvPr>
          <p:cNvSpPr/>
          <p:nvPr/>
        </p:nvSpPr>
        <p:spPr>
          <a:xfrm>
            <a:off x="3721440" y="4000908"/>
            <a:ext cx="461986" cy="276999"/>
          </a:xfrm>
          <a:prstGeom prst="rect">
            <a:avLst/>
          </a:prstGeom>
        </p:spPr>
        <p:txBody>
          <a:bodyPr wrap="square">
            <a:noAutofit/>
          </a:bodyPr>
          <a:lstStyle/>
          <a:p>
            <a:pP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Pop</a:t>
            </a:r>
          </a:p>
        </p:txBody>
      </p:sp>
      <p:sp>
        <p:nvSpPr>
          <p:cNvPr id="59" name="矩形 67">
            <a:extLst>
              <a:ext uri="{FF2B5EF4-FFF2-40B4-BE49-F238E27FC236}">
                <a16:creationId xmlns:a16="http://schemas.microsoft.com/office/drawing/2014/main" xmlns="" id="{B69FB060-2C14-4FE5-8276-335EEB76259A}"/>
              </a:ext>
            </a:extLst>
          </p:cNvPr>
          <p:cNvSpPr/>
          <p:nvPr/>
        </p:nvSpPr>
        <p:spPr>
          <a:xfrm>
            <a:off x="4600799" y="4771129"/>
            <a:ext cx="736099"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3" name="矩形 71">
            <a:extLst>
              <a:ext uri="{FF2B5EF4-FFF2-40B4-BE49-F238E27FC236}">
                <a16:creationId xmlns:a16="http://schemas.microsoft.com/office/drawing/2014/main" xmlns="" id="{C74CEB2A-3526-4B9B-8CCA-B8E94943D675}"/>
              </a:ext>
            </a:extLst>
          </p:cNvPr>
          <p:cNvSpPr/>
          <p:nvPr/>
        </p:nvSpPr>
        <p:spPr>
          <a:xfrm>
            <a:off x="5347108" y="4771129"/>
            <a:ext cx="768646"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4" name="矩形 76">
            <a:extLst>
              <a:ext uri="{FF2B5EF4-FFF2-40B4-BE49-F238E27FC236}">
                <a16:creationId xmlns:a16="http://schemas.microsoft.com/office/drawing/2014/main" xmlns="" id="{FDBBB1C9-B7E8-4D52-BF79-8C0C33F6E543}"/>
              </a:ext>
            </a:extLst>
          </p:cNvPr>
          <p:cNvSpPr/>
          <p:nvPr/>
        </p:nvSpPr>
        <p:spPr>
          <a:xfrm>
            <a:off x="5344427" y="4352443"/>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222</a:t>
            </a:r>
          </a:p>
        </p:txBody>
      </p:sp>
      <p:sp>
        <p:nvSpPr>
          <p:cNvPr id="65" name="矩形 78">
            <a:extLst>
              <a:ext uri="{FF2B5EF4-FFF2-40B4-BE49-F238E27FC236}">
                <a16:creationId xmlns:a16="http://schemas.microsoft.com/office/drawing/2014/main" xmlns="" id="{78F09903-B93A-4352-94F4-AD99CC84BD30}"/>
              </a:ext>
            </a:extLst>
          </p:cNvPr>
          <p:cNvSpPr/>
          <p:nvPr/>
        </p:nvSpPr>
        <p:spPr>
          <a:xfrm>
            <a:off x="6187209" y="4771129"/>
            <a:ext cx="768646"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6" name="矩形 81">
            <a:extLst>
              <a:ext uri="{FF2B5EF4-FFF2-40B4-BE49-F238E27FC236}">
                <a16:creationId xmlns:a16="http://schemas.microsoft.com/office/drawing/2014/main" xmlns="" id="{7293F357-C669-4402-9C85-17D62676F654}"/>
              </a:ext>
            </a:extLst>
          </p:cNvPr>
          <p:cNvSpPr/>
          <p:nvPr/>
        </p:nvSpPr>
        <p:spPr>
          <a:xfrm>
            <a:off x="7077776" y="4771129"/>
            <a:ext cx="736099"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7" name="矩形 82">
            <a:extLst>
              <a:ext uri="{FF2B5EF4-FFF2-40B4-BE49-F238E27FC236}">
                <a16:creationId xmlns:a16="http://schemas.microsoft.com/office/drawing/2014/main" xmlns="" id="{6298A743-DF38-4A72-8E2B-B1045599033D}"/>
              </a:ext>
            </a:extLst>
          </p:cNvPr>
          <p:cNvSpPr/>
          <p:nvPr/>
        </p:nvSpPr>
        <p:spPr>
          <a:xfrm>
            <a:off x="5124272" y="4021572"/>
            <a:ext cx="538930" cy="276999"/>
          </a:xfrm>
          <a:prstGeom prst="rect">
            <a:avLst/>
          </a:prstGeom>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68" name="右箭头 83">
            <a:extLst>
              <a:ext uri="{FF2B5EF4-FFF2-40B4-BE49-F238E27FC236}">
                <a16:creationId xmlns:a16="http://schemas.microsoft.com/office/drawing/2014/main" xmlns="" id="{12871612-DF89-4B6F-B5DC-88185F3078B1}"/>
              </a:ext>
            </a:extLst>
          </p:cNvPr>
          <p:cNvSpPr/>
          <p:nvPr/>
        </p:nvSpPr>
        <p:spPr>
          <a:xfrm>
            <a:off x="4994928" y="3447999"/>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84">
            <a:extLst>
              <a:ext uri="{FF2B5EF4-FFF2-40B4-BE49-F238E27FC236}">
                <a16:creationId xmlns:a16="http://schemas.microsoft.com/office/drawing/2014/main" xmlns="" id="{53E2F79C-FD5E-4669-AE4B-83EF8E020890}"/>
              </a:ext>
            </a:extLst>
          </p:cNvPr>
          <p:cNvSpPr/>
          <p:nvPr/>
        </p:nvSpPr>
        <p:spPr>
          <a:xfrm>
            <a:off x="5894371" y="4021572"/>
            <a:ext cx="856325" cy="276999"/>
          </a:xfrm>
          <a:prstGeom prst="rect">
            <a:avLst/>
          </a:prstGeom>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Continue</a:t>
            </a:r>
          </a:p>
        </p:txBody>
      </p:sp>
      <p:sp>
        <p:nvSpPr>
          <p:cNvPr id="70" name="矩形 85">
            <a:extLst>
              <a:ext uri="{FF2B5EF4-FFF2-40B4-BE49-F238E27FC236}">
                <a16:creationId xmlns:a16="http://schemas.microsoft.com/office/drawing/2014/main" xmlns="" id="{56E28494-E52A-4E51-84FB-FCC91E33B8B0}"/>
              </a:ext>
            </a:extLst>
          </p:cNvPr>
          <p:cNvSpPr/>
          <p:nvPr/>
        </p:nvSpPr>
        <p:spPr>
          <a:xfrm>
            <a:off x="6974959" y="4021572"/>
            <a:ext cx="537327" cy="276999"/>
          </a:xfrm>
          <a:prstGeom prst="rect">
            <a:avLst/>
          </a:prstGeom>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Next</a:t>
            </a:r>
          </a:p>
        </p:txBody>
      </p:sp>
      <p:cxnSp>
        <p:nvCxnSpPr>
          <p:cNvPr id="77" name="直接连接符 92">
            <a:extLst>
              <a:ext uri="{FF2B5EF4-FFF2-40B4-BE49-F238E27FC236}">
                <a16:creationId xmlns:a16="http://schemas.microsoft.com/office/drawing/2014/main" xmlns="" id="{BA900A14-D406-4FB2-BDC8-21946998C5F5}"/>
              </a:ext>
            </a:extLst>
          </p:cNvPr>
          <p:cNvCxnSpPr/>
          <p:nvPr/>
        </p:nvCxnSpPr>
        <p:spPr>
          <a:xfrm>
            <a:off x="10952011" y="2134039"/>
            <a:ext cx="15019" cy="2422618"/>
          </a:xfrm>
          <a:prstGeom prst="line">
            <a:avLst/>
          </a:prstGeom>
          <a:noFill/>
          <a:ln w="9525" cap="flat" cmpd="sng" algn="ctr">
            <a:solidFill>
              <a:srgbClr val="FFFFFF">
                <a:lumMod val="75000"/>
                <a:lumOff val="25000"/>
              </a:srgbClr>
            </a:solidFill>
            <a:prstDash val="solid"/>
            <a:tailEnd type="none"/>
          </a:ln>
          <a:effectLst/>
        </p:spPr>
      </p:cxnSp>
      <p:sp>
        <p:nvSpPr>
          <p:cNvPr id="78" name="矩形 93">
            <a:extLst>
              <a:ext uri="{FF2B5EF4-FFF2-40B4-BE49-F238E27FC236}">
                <a16:creationId xmlns:a16="http://schemas.microsoft.com/office/drawing/2014/main" xmlns="" id="{5672C883-0277-4716-9D2F-9E1BDC4106C5}"/>
              </a:ext>
            </a:extLst>
          </p:cNvPr>
          <p:cNvSpPr/>
          <p:nvPr/>
        </p:nvSpPr>
        <p:spPr>
          <a:xfrm>
            <a:off x="9113770" y="1716625"/>
            <a:ext cx="777777" cy="400110"/>
          </a:xfrm>
          <a:prstGeom prst="rect">
            <a:avLst/>
          </a:prstGeom>
        </p:spPr>
        <p:txBody>
          <a:bodyPr wrap="square">
            <a:noAutofit/>
          </a:bodyPr>
          <a:lstStyle/>
          <a:p>
            <a:pPr defTabSz="914400" fontAlgn="ctr">
              <a:spcBef>
                <a:spcPct val="0"/>
              </a:spcBef>
              <a:spcAft>
                <a:spcPct val="0"/>
              </a:spcAft>
            </a:pPr>
            <a:r>
              <a:rPr lang="en-US" sz="2000" b="1" dirty="0">
                <a:solidFill>
                  <a:srgbClr val="0066CC"/>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cxnSp>
        <p:nvCxnSpPr>
          <p:cNvPr id="79" name="直接箭头连接符 94">
            <a:extLst>
              <a:ext uri="{FF2B5EF4-FFF2-40B4-BE49-F238E27FC236}">
                <a16:creationId xmlns:a16="http://schemas.microsoft.com/office/drawing/2014/main" xmlns="" id="{C41BED3E-4CC9-4FF3-AFD3-DE7DE89CB3CB}"/>
              </a:ext>
            </a:extLst>
          </p:cNvPr>
          <p:cNvCxnSpPr/>
          <p:nvPr/>
        </p:nvCxnSpPr>
        <p:spPr>
          <a:xfrm>
            <a:off x="8827309" y="2914692"/>
            <a:ext cx="1234723" cy="0"/>
          </a:xfrm>
          <a:prstGeom prst="straightConnector1">
            <a:avLst/>
          </a:prstGeom>
          <a:noFill/>
          <a:ln w="9525" cap="flat" cmpd="sng" algn="ctr">
            <a:solidFill>
              <a:srgbClr val="000000"/>
            </a:solidFill>
            <a:prstDash val="dash"/>
            <a:headEnd type="triangle"/>
            <a:tailEnd type="triangle"/>
          </a:ln>
          <a:effectLst/>
        </p:spPr>
      </p:cxnSp>
      <p:sp>
        <p:nvSpPr>
          <p:cNvPr id="80" name="矩形 96">
            <a:extLst>
              <a:ext uri="{FF2B5EF4-FFF2-40B4-BE49-F238E27FC236}">
                <a16:creationId xmlns:a16="http://schemas.microsoft.com/office/drawing/2014/main" xmlns="" id="{643FDDC6-7BD5-4EA4-AFFA-E9407711F1A7}"/>
              </a:ext>
            </a:extLst>
          </p:cNvPr>
          <p:cNvSpPr/>
          <p:nvPr/>
        </p:nvSpPr>
        <p:spPr>
          <a:xfrm>
            <a:off x="8598186" y="2468473"/>
            <a:ext cx="1800493" cy="307777"/>
          </a:xfrm>
          <a:prstGeom prst="rect">
            <a:avLst/>
          </a:prstGeom>
        </p:spPr>
        <p:txBody>
          <a:bodyPr wrap="square">
            <a:no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87" name="矩形 103">
            <a:extLst>
              <a:ext uri="{FF2B5EF4-FFF2-40B4-BE49-F238E27FC236}">
                <a16:creationId xmlns:a16="http://schemas.microsoft.com/office/drawing/2014/main" xmlns="" id="{6F5B6082-62E3-4BE9-8678-BE956313F264}"/>
              </a:ext>
            </a:extLst>
          </p:cNvPr>
          <p:cNvSpPr/>
          <p:nvPr/>
        </p:nvSpPr>
        <p:spPr>
          <a:xfrm>
            <a:off x="7881137" y="4760509"/>
            <a:ext cx="736099"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1" name="矩形 107">
            <a:extLst>
              <a:ext uri="{FF2B5EF4-FFF2-40B4-BE49-F238E27FC236}">
                <a16:creationId xmlns:a16="http://schemas.microsoft.com/office/drawing/2014/main" xmlns="" id="{963B0A2A-32D6-44CA-9641-E9946677EF87}"/>
              </a:ext>
            </a:extLst>
          </p:cNvPr>
          <p:cNvSpPr/>
          <p:nvPr/>
        </p:nvSpPr>
        <p:spPr>
          <a:xfrm>
            <a:off x="8619808" y="4756502"/>
            <a:ext cx="778883"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2" name="矩形 108">
            <a:extLst>
              <a:ext uri="{FF2B5EF4-FFF2-40B4-BE49-F238E27FC236}">
                <a16:creationId xmlns:a16="http://schemas.microsoft.com/office/drawing/2014/main" xmlns="" id="{2F16EEA8-458D-4098-85D2-1027AF6AAD73}"/>
              </a:ext>
            </a:extLst>
          </p:cNvPr>
          <p:cNvSpPr/>
          <p:nvPr/>
        </p:nvSpPr>
        <p:spPr>
          <a:xfrm>
            <a:off x="8622499" y="4507407"/>
            <a:ext cx="775955" cy="215216"/>
          </a:xfrm>
          <a:prstGeom prst="rect">
            <a:avLst/>
          </a:prstGeom>
          <a:solidFill>
            <a:srgbClr val="007FD6"/>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sp>
        <p:nvSpPr>
          <p:cNvPr id="93" name="矩形 109">
            <a:extLst>
              <a:ext uri="{FF2B5EF4-FFF2-40B4-BE49-F238E27FC236}">
                <a16:creationId xmlns:a16="http://schemas.microsoft.com/office/drawing/2014/main" xmlns="" id="{C033C990-4ED5-495A-9C66-7B2D22C90654}"/>
              </a:ext>
            </a:extLst>
          </p:cNvPr>
          <p:cNvSpPr/>
          <p:nvPr/>
        </p:nvSpPr>
        <p:spPr>
          <a:xfrm>
            <a:off x="10270619" y="4760510"/>
            <a:ext cx="800647"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4" name="右箭头 110">
            <a:extLst>
              <a:ext uri="{FF2B5EF4-FFF2-40B4-BE49-F238E27FC236}">
                <a16:creationId xmlns:a16="http://schemas.microsoft.com/office/drawing/2014/main" xmlns="" id="{A46B8459-AB93-4B40-99AB-3FC27E25465D}"/>
              </a:ext>
            </a:extLst>
          </p:cNvPr>
          <p:cNvSpPr/>
          <p:nvPr/>
        </p:nvSpPr>
        <p:spPr>
          <a:xfrm>
            <a:off x="8334551" y="3455634"/>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111">
            <a:extLst>
              <a:ext uri="{FF2B5EF4-FFF2-40B4-BE49-F238E27FC236}">
                <a16:creationId xmlns:a16="http://schemas.microsoft.com/office/drawing/2014/main" xmlns="" id="{F327B058-DF1A-4126-ABD2-76DF6A84277B}"/>
              </a:ext>
            </a:extLst>
          </p:cNvPr>
          <p:cNvSpPr/>
          <p:nvPr/>
        </p:nvSpPr>
        <p:spPr>
          <a:xfrm>
            <a:off x="9449684" y="4756502"/>
            <a:ext cx="775955" cy="276999"/>
          </a:xfrm>
          <a:prstGeom prst="rect">
            <a:avLst/>
          </a:prstGeom>
          <a:solidFill>
            <a:srgbClr val="FFFFFF">
              <a:lumMod val="85000"/>
            </a:srgbClr>
          </a:solidFill>
          <a:ln w="12700">
            <a:solidFill>
              <a:srgbClr val="FFFFFF">
                <a:lumMod val="50000"/>
              </a:srgbClr>
            </a:solidFill>
          </a:ln>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6" name="矩形 112">
            <a:extLst>
              <a:ext uri="{FF2B5EF4-FFF2-40B4-BE49-F238E27FC236}">
                <a16:creationId xmlns:a16="http://schemas.microsoft.com/office/drawing/2014/main" xmlns="" id="{C3783562-95D6-4140-8A81-59C73EDB3475}"/>
              </a:ext>
            </a:extLst>
          </p:cNvPr>
          <p:cNvSpPr/>
          <p:nvPr/>
        </p:nvSpPr>
        <p:spPr>
          <a:xfrm>
            <a:off x="9449684" y="4507408"/>
            <a:ext cx="775955" cy="215216"/>
          </a:xfrm>
          <a:prstGeom prst="rect">
            <a:avLst/>
          </a:prstGeom>
          <a:solidFill>
            <a:srgbClr val="007FD6"/>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sp>
        <p:nvSpPr>
          <p:cNvPr id="100" name="矩形 117">
            <a:extLst>
              <a:ext uri="{FF2B5EF4-FFF2-40B4-BE49-F238E27FC236}">
                <a16:creationId xmlns:a16="http://schemas.microsoft.com/office/drawing/2014/main" xmlns="" id="{5E196BE9-E560-46AC-81C1-60199F1B6A22}"/>
              </a:ext>
            </a:extLst>
          </p:cNvPr>
          <p:cNvSpPr/>
          <p:nvPr/>
        </p:nvSpPr>
        <p:spPr>
          <a:xfrm>
            <a:off x="5344580" y="4552657"/>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cxnSp>
        <p:nvCxnSpPr>
          <p:cNvPr id="102" name="Straight Connector 106">
            <a:extLst>
              <a:ext uri="{FF2B5EF4-FFF2-40B4-BE49-F238E27FC236}">
                <a16:creationId xmlns:a16="http://schemas.microsoft.com/office/drawing/2014/main" xmlns="" id="{3C8D3952-D40A-418B-890A-ADEF9FDCC334}"/>
              </a:ext>
            </a:extLst>
          </p:cNvPr>
          <p:cNvCxnSpPr/>
          <p:nvPr/>
        </p:nvCxnSpPr>
        <p:spPr bwMode="auto">
          <a:xfrm>
            <a:off x="4569564" y="1745402"/>
            <a:ext cx="0" cy="3280313"/>
          </a:xfrm>
          <a:prstGeom prst="line">
            <a:avLst/>
          </a:prstGeom>
          <a:noFill/>
          <a:ln w="15875" cap="flat" cmpd="sng" algn="ctr">
            <a:solidFill>
              <a:srgbClr val="000000">
                <a:lumMod val="50000"/>
                <a:lumOff val="50000"/>
              </a:srgbClr>
            </a:solidFill>
            <a:prstDash val="dash"/>
            <a:round/>
            <a:headEnd type="none" w="med" len="med"/>
            <a:tailEnd type="none" w="med" len="med"/>
          </a:ln>
          <a:effectLst/>
        </p:spPr>
      </p:cxnSp>
      <p:cxnSp>
        <p:nvCxnSpPr>
          <p:cNvPr id="103" name="Straight Connector 110">
            <a:extLst>
              <a:ext uri="{FF2B5EF4-FFF2-40B4-BE49-F238E27FC236}">
                <a16:creationId xmlns:a16="http://schemas.microsoft.com/office/drawing/2014/main" xmlns="" id="{35159C62-AB1F-4DE5-8E89-7A4EF758D699}"/>
              </a:ext>
            </a:extLst>
          </p:cNvPr>
          <p:cNvCxnSpPr/>
          <p:nvPr/>
        </p:nvCxnSpPr>
        <p:spPr bwMode="auto">
          <a:xfrm>
            <a:off x="7833643" y="1650102"/>
            <a:ext cx="0" cy="3280313"/>
          </a:xfrm>
          <a:prstGeom prst="line">
            <a:avLst/>
          </a:prstGeom>
          <a:noFill/>
          <a:ln w="15875" cap="flat" cmpd="sng" algn="ctr">
            <a:solidFill>
              <a:srgbClr val="000000">
                <a:lumMod val="50000"/>
                <a:lumOff val="50000"/>
              </a:srgbClr>
            </a:solidFill>
            <a:prstDash val="dash"/>
            <a:round/>
            <a:headEnd type="none" w="med" len="med"/>
            <a:tailEnd type="none" w="med" len="med"/>
          </a:ln>
          <a:effectLst/>
        </p:spPr>
      </p:cxnSp>
      <p:sp>
        <p:nvSpPr>
          <p:cNvPr id="104" name="矩形 117">
            <a:extLst>
              <a:ext uri="{FF2B5EF4-FFF2-40B4-BE49-F238E27FC236}">
                <a16:creationId xmlns:a16="http://schemas.microsoft.com/office/drawing/2014/main" xmlns="" id="{B9018C94-015D-43E2-889E-F00C8BE4E6FA}"/>
              </a:ext>
            </a:extLst>
          </p:cNvPr>
          <p:cNvSpPr/>
          <p:nvPr/>
        </p:nvSpPr>
        <p:spPr>
          <a:xfrm>
            <a:off x="6191949" y="4552594"/>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sp>
        <p:nvSpPr>
          <p:cNvPr id="106" name="矩形 52">
            <a:extLst>
              <a:ext uri="{FF2B5EF4-FFF2-40B4-BE49-F238E27FC236}">
                <a16:creationId xmlns:a16="http://schemas.microsoft.com/office/drawing/2014/main" xmlns="" id="{B068DD3A-FD13-40A4-A590-456EEEB288B1}"/>
              </a:ext>
            </a:extLst>
          </p:cNvPr>
          <p:cNvSpPr/>
          <p:nvPr/>
        </p:nvSpPr>
        <p:spPr>
          <a:xfrm>
            <a:off x="1964442" y="4345668"/>
            <a:ext cx="811357"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2004</a:t>
            </a:r>
          </a:p>
        </p:txBody>
      </p:sp>
      <p:sp>
        <p:nvSpPr>
          <p:cNvPr id="107" name="矩形 54">
            <a:extLst>
              <a:ext uri="{FF2B5EF4-FFF2-40B4-BE49-F238E27FC236}">
                <a16:creationId xmlns:a16="http://schemas.microsoft.com/office/drawing/2014/main" xmlns="" id="{2C748A42-B64C-4EB6-B8A5-2C79C195CF76}"/>
              </a:ext>
            </a:extLst>
          </p:cNvPr>
          <p:cNvSpPr/>
          <p:nvPr/>
        </p:nvSpPr>
        <p:spPr>
          <a:xfrm>
            <a:off x="2854977" y="4352154"/>
            <a:ext cx="838664"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1368</a:t>
            </a:r>
          </a:p>
        </p:txBody>
      </p:sp>
      <p:sp>
        <p:nvSpPr>
          <p:cNvPr id="108" name="下弧形箭头 113">
            <a:extLst>
              <a:ext uri="{FF2B5EF4-FFF2-40B4-BE49-F238E27FC236}">
                <a16:creationId xmlns:a16="http://schemas.microsoft.com/office/drawing/2014/main" xmlns="" id="{2B1D78A6-2B1F-4119-BF50-1E0B041D3AB6}"/>
              </a:ext>
            </a:extLst>
          </p:cNvPr>
          <p:cNvSpPr/>
          <p:nvPr/>
        </p:nvSpPr>
        <p:spPr>
          <a:xfrm rot="20540331">
            <a:off x="3849773" y="5261982"/>
            <a:ext cx="1235542" cy="342597"/>
          </a:xfrm>
          <a:prstGeom prst="curvedUpArrow">
            <a:avLst/>
          </a:prstGeom>
          <a:solidFill>
            <a:srgbClr val="00B050"/>
          </a:solidFill>
          <a:ln w="3175">
            <a:solidFill>
              <a:srgbClr val="62B230"/>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8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15">
            <a:extLst>
              <a:ext uri="{FF2B5EF4-FFF2-40B4-BE49-F238E27FC236}">
                <a16:creationId xmlns:a16="http://schemas.microsoft.com/office/drawing/2014/main" xmlns="" id="{8FBFB9D0-9659-49ED-BEED-44FDFE6968A3}"/>
              </a:ext>
            </a:extLst>
          </p:cNvPr>
          <p:cNvSpPr/>
          <p:nvPr/>
        </p:nvSpPr>
        <p:spPr>
          <a:xfrm>
            <a:off x="3054853" y="5644111"/>
            <a:ext cx="2651811" cy="338554"/>
          </a:xfrm>
          <a:prstGeom prst="rect">
            <a:avLst/>
          </a:prstGeom>
        </p:spPr>
        <p:txBody>
          <a:bodyPr wrap="square">
            <a:noAutofit/>
          </a:bodyPr>
          <a:lstStyle/>
          <a:p>
            <a:pPr algn="ctr" defTabSz="914400" fontAlgn="ctr">
              <a:spcBef>
                <a:spcPct val="0"/>
              </a:spcBef>
              <a:spcAft>
                <a:spcPct val="0"/>
              </a:spcAft>
            </a:pPr>
            <a:r>
              <a:rPr lang="en-US" sz="16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Control plane simplification</a:t>
            </a:r>
          </a:p>
        </p:txBody>
      </p:sp>
      <p:sp>
        <p:nvSpPr>
          <p:cNvPr id="110" name="矩形 116">
            <a:extLst>
              <a:ext uri="{FF2B5EF4-FFF2-40B4-BE49-F238E27FC236}">
                <a16:creationId xmlns:a16="http://schemas.microsoft.com/office/drawing/2014/main" xmlns="" id="{B2384F31-3DB8-4D79-8FBF-8DC6FCE3B0BE}"/>
              </a:ext>
            </a:extLst>
          </p:cNvPr>
          <p:cNvSpPr/>
          <p:nvPr/>
        </p:nvSpPr>
        <p:spPr>
          <a:xfrm>
            <a:off x="6103606" y="5662542"/>
            <a:ext cx="3010164" cy="338554"/>
          </a:xfrm>
          <a:prstGeom prst="rect">
            <a:avLst/>
          </a:prstGeom>
        </p:spPr>
        <p:txBody>
          <a:bodyPr wrap="square">
            <a:noAutofit/>
          </a:bodyPr>
          <a:lstStyle/>
          <a:p>
            <a:pPr algn="ctr" defTabSz="914400" fontAlgn="ctr">
              <a:spcBef>
                <a:spcPct val="0"/>
              </a:spcBef>
              <a:spcAft>
                <a:spcPct val="0"/>
              </a:spcAft>
            </a:pPr>
            <a:r>
              <a:rPr lang="en-US" sz="1600" b="1" dirty="0">
                <a:solidFill>
                  <a:schemeClr val="accent5">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Forwarding plane simplification</a:t>
            </a:r>
          </a:p>
        </p:txBody>
      </p:sp>
      <p:sp>
        <p:nvSpPr>
          <p:cNvPr id="111" name="下弧形箭头 113">
            <a:extLst>
              <a:ext uri="{FF2B5EF4-FFF2-40B4-BE49-F238E27FC236}">
                <a16:creationId xmlns:a16="http://schemas.microsoft.com/office/drawing/2014/main" xmlns="" id="{AFC32DD2-1AE8-458B-86D7-35C7AE3286C4}"/>
              </a:ext>
            </a:extLst>
          </p:cNvPr>
          <p:cNvSpPr/>
          <p:nvPr/>
        </p:nvSpPr>
        <p:spPr>
          <a:xfrm rot="20540331">
            <a:off x="7113168" y="5291555"/>
            <a:ext cx="1235542" cy="342597"/>
          </a:xfrm>
          <a:prstGeom prst="curvedUpArrow">
            <a:avLst/>
          </a:prstGeom>
          <a:solidFill>
            <a:srgbClr val="00B0F0"/>
          </a:solidFill>
          <a:ln w="3175">
            <a:solidFill>
              <a:schemeClr val="accent1">
                <a:lumMod val="75000"/>
              </a:schemeClr>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8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Rectangle 129">
            <a:extLst>
              <a:ext uri="{FF2B5EF4-FFF2-40B4-BE49-F238E27FC236}">
                <a16:creationId xmlns:a16="http://schemas.microsoft.com/office/drawing/2014/main" xmlns="" id="{D62758E3-D2B1-40D8-B923-4731FAE54C09}"/>
              </a:ext>
            </a:extLst>
          </p:cNvPr>
          <p:cNvSpPr/>
          <p:nvPr/>
        </p:nvSpPr>
        <p:spPr>
          <a:xfrm>
            <a:off x="8880857" y="5219404"/>
            <a:ext cx="2501517" cy="905171"/>
          </a:xfrm>
          <a:prstGeom prst="rect">
            <a:avLst/>
          </a:prstGeom>
        </p:spPr>
        <p:txBody>
          <a:bodyPr wrap="square">
            <a:noAutofit/>
          </a:bodyPr>
          <a:lstStyle/>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Simplified protocols</a:t>
            </a:r>
          </a:p>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High scalability</a:t>
            </a:r>
          </a:p>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Programmability</a:t>
            </a:r>
          </a:p>
        </p:txBody>
      </p:sp>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66564" y="2598979"/>
            <a:ext cx="432369" cy="354542"/>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21213" y="2598979"/>
            <a:ext cx="432369" cy="354542"/>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68094" y="2764059"/>
            <a:ext cx="432369" cy="354542"/>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96787" y="2764059"/>
            <a:ext cx="432369" cy="354542"/>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05682" y="2764059"/>
            <a:ext cx="432369" cy="354542"/>
          </a:xfrm>
          <a:prstGeom prst="rect">
            <a:avLst/>
          </a:prstGeom>
        </p:spPr>
      </p:pic>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234375" y="2764059"/>
            <a:ext cx="432369" cy="354542"/>
          </a:xfrm>
          <a:prstGeom prst="rect">
            <a:avLst/>
          </a:prstGeom>
        </p:spPr>
      </p:pic>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66564" y="3614494"/>
            <a:ext cx="432369" cy="354542"/>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21213" y="3614494"/>
            <a:ext cx="432369" cy="354542"/>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20138" y="3627982"/>
            <a:ext cx="432369" cy="354542"/>
          </a:xfrm>
          <a:prstGeom prst="rect">
            <a:avLst/>
          </a:prstGeom>
        </p:spPr>
      </p:pic>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55856" y="3614494"/>
            <a:ext cx="432369" cy="354542"/>
          </a:xfrm>
          <a:prstGeom prst="rect">
            <a:avLst/>
          </a:prstGeom>
        </p:spPr>
      </p:pic>
      <p:pic>
        <p:nvPicPr>
          <p:cNvPr id="127" name="图片 1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99405" y="3614494"/>
            <a:ext cx="432369" cy="354542"/>
          </a:xfrm>
          <a:prstGeom prst="rect">
            <a:avLst/>
          </a:prstGeom>
        </p:spPr>
      </p:pic>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3677" y="3627982"/>
            <a:ext cx="432369" cy="354542"/>
          </a:xfrm>
          <a:prstGeom prst="rect">
            <a:avLst/>
          </a:prstGeom>
        </p:spPr>
      </p:pic>
      <p:pic>
        <p:nvPicPr>
          <p:cNvPr id="129" name="图片 1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05682" y="3614494"/>
            <a:ext cx="432369" cy="354542"/>
          </a:xfrm>
          <a:prstGeom prst="rect">
            <a:avLst/>
          </a:prstGeom>
        </p:spPr>
      </p:pic>
      <p:pic>
        <p:nvPicPr>
          <p:cNvPr id="130" name="图片 1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249231" y="3614494"/>
            <a:ext cx="432369" cy="354542"/>
          </a:xfrm>
          <a:prstGeom prst="rect">
            <a:avLst/>
          </a:prstGeom>
        </p:spPr>
      </p:pic>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83503" y="3627982"/>
            <a:ext cx="432369" cy="354542"/>
          </a:xfrm>
          <a:prstGeom prst="rect">
            <a:avLst/>
          </a:prstGeom>
        </p:spPr>
      </p:pic>
    </p:spTree>
    <p:extLst>
      <p:ext uri="{BB962C8B-B14F-4D97-AF65-F5344CB8AC3E}">
        <p14:creationId xmlns:p14="http://schemas.microsoft.com/office/powerpoint/2010/main" val="3986217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SRv6: Service-driven Network</a:t>
            </a:r>
            <a:endParaRPr lang="en-US" dirty="0"/>
          </a:p>
        </p:txBody>
      </p:sp>
      <p:sp>
        <p:nvSpPr>
          <p:cNvPr id="177" name="矩形 176"/>
          <p:cNvSpPr/>
          <p:nvPr/>
        </p:nvSpPr>
        <p:spPr bwMode="gray">
          <a:xfrm>
            <a:off x="452438" y="5253179"/>
            <a:ext cx="11296649" cy="947596"/>
          </a:xfrm>
          <a:prstGeom prst="rect">
            <a:avLst/>
          </a:prstGeom>
        </p:spPr>
        <p:txBody>
          <a:bodyPr wrap="square">
            <a:noAutofit/>
          </a:bodyPr>
          <a:lstStyle/>
          <a:p>
            <a:pPr marL="302279" indent="-302279" defTabSz="914034" fontAlgn="ctr">
              <a:spcBef>
                <a:spcPts val="30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Both SR-MPLS and SRv6 support the use of explicit paths defined on the ingress to guide traffic forwarding. Their overall architectures are the same.</a:t>
            </a:r>
          </a:p>
          <a:p>
            <a:pPr marL="302279" indent="-302279" defTabSz="914034" fontAlgn="ctr">
              <a:spcBef>
                <a:spcPts val="30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Explicit paths established based on constraints, such as bandwidth, latency, and packet loss rate, can meet the requirements of different services.</a:t>
            </a:r>
          </a:p>
        </p:txBody>
      </p:sp>
      <p:grpSp>
        <p:nvGrpSpPr>
          <p:cNvPr id="91" name="组合 90"/>
          <p:cNvGrpSpPr/>
          <p:nvPr/>
        </p:nvGrpSpPr>
        <p:grpSpPr bwMode="gray">
          <a:xfrm rot="10800000">
            <a:off x="9294382" y="2627854"/>
            <a:ext cx="1032830" cy="1941018"/>
            <a:chOff x="4518703" y="2205748"/>
            <a:chExt cx="1512166" cy="2521312"/>
          </a:xfrm>
        </p:grpSpPr>
        <p:cxnSp>
          <p:nvCxnSpPr>
            <p:cNvPr id="92" name="直接连接符 91"/>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0" name="直接连接符 99"/>
          <p:cNvCxnSpPr/>
          <p:nvPr/>
        </p:nvCxnSpPr>
        <p:spPr bwMode="gray">
          <a:xfrm flipH="1">
            <a:off x="6003904" y="2635707"/>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flipH="1" flipV="1">
            <a:off x="6001959" y="2622358"/>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4939752" y="2627854"/>
            <a:ext cx="1032830" cy="1941018"/>
            <a:chOff x="4518703" y="2205748"/>
            <a:chExt cx="1512166" cy="2521312"/>
          </a:xfrm>
        </p:grpSpPr>
        <p:cxnSp>
          <p:nvCxnSpPr>
            <p:cNvPr id="86" name="直接连接符 8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p:nvPr/>
        </p:nvCxnSpPr>
        <p:spPr bwMode="gray">
          <a:xfrm flipH="1">
            <a:off x="5986299" y="2627854"/>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5986299" y="4576725"/>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7764223" y="2627854"/>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a:off x="1589922" y="2987981"/>
            <a:ext cx="1080120" cy="446213"/>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04" name="圆角矩形 103"/>
          <p:cNvSpPr/>
          <p:nvPr/>
        </p:nvSpPr>
        <p:spPr bwMode="gray">
          <a:xfrm>
            <a:off x="2306494" y="3494303"/>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
        <p:nvSpPr>
          <p:cNvPr id="105" name="圆角矩形 104"/>
          <p:cNvSpPr/>
          <p:nvPr/>
        </p:nvSpPr>
        <p:spPr bwMode="gray">
          <a:xfrm>
            <a:off x="3023067" y="3867275"/>
            <a:ext cx="1080120" cy="278077"/>
          </a:xfrm>
          <a:prstGeom prst="roundRect">
            <a:avLst/>
          </a:prstGeom>
          <a:solidFill>
            <a:srgbClr val="6666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a:t>
            </a:r>
          </a:p>
        </p:txBody>
      </p:sp>
      <p:cxnSp>
        <p:nvCxnSpPr>
          <p:cNvPr id="106" name="直接箭头连接符 105"/>
          <p:cNvCxnSpPr/>
          <p:nvPr/>
        </p:nvCxnSpPr>
        <p:spPr bwMode="gray">
          <a:xfrm>
            <a:off x="2434731" y="3229738"/>
            <a:ext cx="2036095"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bwMode="gray">
          <a:xfrm>
            <a:off x="3226819" y="3615378"/>
            <a:ext cx="1146398" cy="0"/>
          </a:xfrm>
          <a:prstGeom prst="straightConnector1">
            <a:avLst/>
          </a:prstGeom>
          <a:ln w="3810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bwMode="gray">
          <a:xfrm>
            <a:off x="4103187" y="4017663"/>
            <a:ext cx="540060" cy="0"/>
          </a:xfrm>
          <a:prstGeom prst="straightConnector1">
            <a:avLst/>
          </a:prstGeom>
          <a:ln w="38100">
            <a:solidFill>
              <a:srgbClr val="6666FF"/>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a:stCxn id="103" idx="0"/>
          </p:cNvCxnSpPr>
          <p:nvPr/>
        </p:nvCxnSpPr>
        <p:spPr bwMode="gray">
          <a:xfrm flipV="1">
            <a:off x="2129982" y="1583667"/>
            <a:ext cx="2155264" cy="1404314"/>
          </a:xfrm>
          <a:prstGeom prst="straightConnector1">
            <a:avLst/>
          </a:prstGeom>
          <a:ln w="19050">
            <a:solidFill>
              <a:srgbClr val="FF9933"/>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bwMode="gray">
          <a:xfrm rot="19579207">
            <a:off x="2298617" y="2008049"/>
            <a:ext cx="1502334" cy="307777"/>
          </a:xfrm>
          <a:prstGeom prst="rect">
            <a:avLst/>
          </a:prstGeom>
          <a:noFill/>
        </p:spPr>
        <p:txBody>
          <a:bodyPr wrap="square" rtlCol="0">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116" name="直接箭头连接符 115"/>
          <p:cNvCxnSpPr/>
          <p:nvPr/>
        </p:nvCxnSpPr>
        <p:spPr bwMode="gray">
          <a:xfrm flipV="1">
            <a:off x="2983430" y="1583666"/>
            <a:ext cx="1490315" cy="1883101"/>
          </a:xfrm>
          <a:prstGeom prst="straightConnector1">
            <a:avLst/>
          </a:prstGeom>
          <a:ln w="1905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rot="18488369">
            <a:off x="2854982" y="2449321"/>
            <a:ext cx="1160895" cy="307777"/>
          </a:xfrm>
          <a:prstGeom prst="rect">
            <a:avLst/>
          </a:prstGeom>
          <a:noFill/>
        </p:spPr>
        <p:txBody>
          <a:bodyPr wrap="square" rtlCol="0">
            <a:noAutofit/>
          </a:bodyPr>
          <a:lstStyle/>
          <a:p>
            <a:pP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119" name="直接箭头连接符 118"/>
          <p:cNvCxnSpPr/>
          <p:nvPr/>
        </p:nvCxnSpPr>
        <p:spPr bwMode="gray">
          <a:xfrm flipV="1">
            <a:off x="4031000" y="1583666"/>
            <a:ext cx="579657" cy="2283610"/>
          </a:xfrm>
          <a:prstGeom prst="straightConnector1">
            <a:avLst/>
          </a:prstGeom>
          <a:ln w="1905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rot="17197518">
            <a:off x="3368866" y="2496668"/>
            <a:ext cx="1389496" cy="465852"/>
          </a:xfrm>
          <a:prstGeom prst="rect">
            <a:avLst/>
          </a:prstGeom>
          <a:noFill/>
        </p:spPr>
        <p:txBody>
          <a:bodyPr wrap="square" rtlCol="0">
            <a:noAutofit/>
          </a:bodyPr>
          <a:lstStyle/>
          <a:p>
            <a:pPr algn="ctr" fontAlgn="ctr"/>
            <a:r>
              <a:rPr lang="en-US" sz="14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 packet loss rate</a:t>
            </a:r>
          </a:p>
        </p:txBody>
      </p:sp>
      <p:cxnSp>
        <p:nvCxnSpPr>
          <p:cNvPr id="123" name="直接箭头连接符 122"/>
          <p:cNvCxnSpPr>
            <a:cxnSpLocks/>
          </p:cNvCxnSpPr>
          <p:nvPr/>
        </p:nvCxnSpPr>
        <p:spPr bwMode="gray">
          <a:xfrm>
            <a:off x="4961092" y="1583666"/>
            <a:ext cx="0" cy="1364403"/>
          </a:xfrm>
          <a:prstGeom prst="straightConnector1">
            <a:avLst/>
          </a:prstGeom>
          <a:ln w="1905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bwMode="gray">
          <a:xfrm>
            <a:off x="5066710" y="1645656"/>
            <a:ext cx="3265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NETCONF/BGP-LS/BGP IPv6 SR Policy</a:t>
            </a:r>
          </a:p>
        </p:txBody>
      </p:sp>
      <p:cxnSp>
        <p:nvCxnSpPr>
          <p:cNvPr id="125" name="直接箭头连接符 124"/>
          <p:cNvCxnSpPr>
            <a:cxnSpLocks/>
          </p:cNvCxnSpPr>
          <p:nvPr/>
        </p:nvCxnSpPr>
        <p:spPr bwMode="gray">
          <a:xfrm>
            <a:off x="4839872" y="1583666"/>
            <a:ext cx="0" cy="1345142"/>
          </a:xfrm>
          <a:prstGeom prst="straightConnector1">
            <a:avLst/>
          </a:prstGeom>
          <a:ln w="19050">
            <a:solidFill>
              <a:schemeClr val="bg1">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任意多边形 30"/>
          <p:cNvSpPr/>
          <p:nvPr/>
        </p:nvSpPr>
        <p:spPr bwMode="gray">
          <a:xfrm>
            <a:off x="5440570" y="2290072"/>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715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5372487" y="2939974"/>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任意多边形 32"/>
          <p:cNvSpPr/>
          <p:nvPr/>
        </p:nvSpPr>
        <p:spPr bwMode="gray">
          <a:xfrm>
            <a:off x="4821158" y="4006525"/>
            <a:ext cx="5553635" cy="1008529"/>
          </a:xfrm>
          <a:custGeom>
            <a:avLst/>
            <a:gdLst>
              <a:gd name="connsiteX0" fmla="*/ 0 w 5526741"/>
              <a:gd name="connsiteY0" fmla="*/ 0 h 1008529"/>
              <a:gd name="connsiteX1" fmla="*/ 1008530 w 5526741"/>
              <a:gd name="connsiteY1" fmla="*/ 1008529 h 1008529"/>
              <a:gd name="connsiteX2" fmla="*/ 4639235 w 5526741"/>
              <a:gd name="connsiteY2" fmla="*/ 1008529 h 1008529"/>
              <a:gd name="connsiteX3" fmla="*/ 5526741 w 5526741"/>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107576 h 1008529"/>
            </a:gdLst>
            <a:ahLst/>
            <a:cxnLst>
              <a:cxn ang="0">
                <a:pos x="connsiteX0" y="connsiteY0"/>
              </a:cxn>
              <a:cxn ang="0">
                <a:pos x="connsiteX1" y="connsiteY1"/>
              </a:cxn>
              <a:cxn ang="0">
                <a:pos x="connsiteX2" y="connsiteY2"/>
              </a:cxn>
              <a:cxn ang="0">
                <a:pos x="connsiteX3" y="connsiteY3"/>
              </a:cxn>
            </a:cxnLst>
            <a:rect l="l" t="t" r="r" b="b"/>
            <a:pathLst>
              <a:path w="5553635" h="1008529">
                <a:moveTo>
                  <a:pt x="0" y="0"/>
                </a:moveTo>
                <a:lnTo>
                  <a:pt x="1035424" y="1008529"/>
                </a:lnTo>
                <a:lnTo>
                  <a:pt x="4666129" y="1008529"/>
                </a:lnTo>
                <a:lnTo>
                  <a:pt x="5553635" y="107576"/>
                </a:lnTo>
              </a:path>
            </a:pathLst>
          </a:custGeom>
          <a:noFill/>
          <a:ln w="57150">
            <a:solidFill>
              <a:srgbClr val="6666FF"/>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7587889" y="1960259"/>
            <a:ext cx="1946367" cy="307777"/>
          </a:xfrm>
          <a:prstGeom prst="rect">
            <a:avLst/>
          </a:prstGeom>
          <a:noFill/>
        </p:spPr>
        <p:txBody>
          <a:bodyPr wrap="square" rtlCol="0">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136" name="文本框 135"/>
          <p:cNvSpPr txBox="1"/>
          <p:nvPr/>
        </p:nvSpPr>
        <p:spPr bwMode="gray">
          <a:xfrm>
            <a:off x="7750507" y="2992614"/>
            <a:ext cx="1604927" cy="307777"/>
          </a:xfrm>
          <a:prstGeom prst="rect">
            <a:avLst/>
          </a:prstGeom>
          <a:noFill/>
        </p:spPr>
        <p:txBody>
          <a:bodyPr wrap="square" rtlCol="0">
            <a:noAutofit/>
          </a:bodyPr>
          <a:lstStyle/>
          <a:p>
            <a:pP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137" name="文本框 136"/>
          <p:cNvSpPr txBox="1"/>
          <p:nvPr/>
        </p:nvSpPr>
        <p:spPr bwMode="gray">
          <a:xfrm>
            <a:off x="6584162" y="5003886"/>
            <a:ext cx="2332690" cy="307777"/>
          </a:xfrm>
          <a:prstGeom prst="rect">
            <a:avLst/>
          </a:prstGeom>
          <a:noFill/>
        </p:spPr>
        <p:txBody>
          <a:bodyPr wrap="square" rtlCol="0">
            <a:noAutofit/>
          </a:bodyPr>
          <a:lstStyle/>
          <a:p>
            <a:pPr fontAlgn="ctr"/>
            <a:r>
              <a:rPr lang="en-US" sz="14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Low-packet-loss-rate path</a:t>
            </a:r>
          </a:p>
        </p:txBody>
      </p:sp>
      <p:sp>
        <p:nvSpPr>
          <p:cNvPr id="138" name="文本框 137"/>
          <p:cNvSpPr txBox="1"/>
          <p:nvPr/>
        </p:nvSpPr>
        <p:spPr bwMode="gray">
          <a:xfrm>
            <a:off x="5155869" y="1083606"/>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1997" y="3349182"/>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76204" y="2400156"/>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76204" y="4298208"/>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02741" y="2400156"/>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02741" y="4298208"/>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94256" y="2400156"/>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94256" y="4298208"/>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5994" y="3349182"/>
            <a:ext cx="540000" cy="442800"/>
          </a:xfrm>
          <a:prstGeom prst="rect">
            <a:avLst/>
          </a:prstGeom>
        </p:spPr>
      </p:pic>
      <p:pic>
        <p:nvPicPr>
          <p:cNvPr id="60" name="图片 59" descr="通用网管-蓝.png"/>
          <p:cNvPicPr>
            <a:picLocks noChangeAspect="1"/>
          </p:cNvPicPr>
          <p:nvPr/>
        </p:nvPicPr>
        <p:blipFill>
          <a:blip r:embed="rId4" cstate="print"/>
          <a:stretch>
            <a:fillRect/>
          </a:stretch>
        </p:blipFill>
        <p:spPr bwMode="gray">
          <a:xfrm>
            <a:off x="4487463" y="1055427"/>
            <a:ext cx="540000" cy="441818"/>
          </a:xfrm>
          <a:prstGeom prst="rect">
            <a:avLst/>
          </a:prstGeom>
        </p:spPr>
      </p:pic>
      <p:sp>
        <p:nvSpPr>
          <p:cNvPr id="49" name="文本框 48">
            <a:extLst>
              <a:ext uri="{FF2B5EF4-FFF2-40B4-BE49-F238E27FC236}">
                <a16:creationId xmlns:a16="http://schemas.microsoft.com/office/drawing/2014/main" xmlns="" id="{6BE78A46-51B6-4B2F-82F1-CDBC56D1DBF8}"/>
              </a:ext>
            </a:extLst>
          </p:cNvPr>
          <p:cNvSpPr txBox="1"/>
          <p:nvPr/>
        </p:nvSpPr>
        <p:spPr bwMode="gray">
          <a:xfrm>
            <a:off x="4548221" y="2978980"/>
            <a:ext cx="75533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Tree>
    <p:extLst>
      <p:ext uri="{BB962C8B-B14F-4D97-AF65-F5344CB8AC3E}">
        <p14:creationId xmlns:p14="http://schemas.microsoft.com/office/powerpoint/2010/main" val="461343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 ds:uri="http://purl.org/dc/terms/"/>
    <ds:schemaRef ds:uri="http://schemas.microsoft.com/office/infopath/2007/PartnerControls"/>
    <ds:schemaRef ds:uri="475f1e55-3009-46d8-9566-5d569a2b3a98"/>
    <ds:schemaRef ds:uri="http://schemas.openxmlformats.org/package/2006/metadata/core-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0869EDB4-E27B-42FD-B48A-6ED7FA7D9695}"/>
</file>

<file path=docProps/app.xml><?xml version="1.0" encoding="utf-8"?>
<Properties xmlns="http://schemas.openxmlformats.org/officeDocument/2006/extended-properties" xmlns:vt="http://schemas.openxmlformats.org/officeDocument/2006/docPropsVTypes">
  <Template/>
  <TotalTime>730</TotalTime>
  <Words>14890</Words>
  <Application>Microsoft Office PowerPoint</Application>
  <PresentationFormat>宽屏</PresentationFormat>
  <Paragraphs>1801</Paragraphs>
  <Slides>73</Slides>
  <Notes>73</Notes>
  <HiddenSlides>3</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73</vt:i4>
      </vt:variant>
    </vt:vector>
  </HeadingPairs>
  <TitlesOfParts>
    <vt:vector size="86" baseType="lpstr">
      <vt:lpstr>方正兰亭黑简体</vt:lpstr>
      <vt:lpstr>宋体</vt:lpstr>
      <vt:lpstr>微软雅黑</vt:lpstr>
      <vt:lpstr>微软雅黑</vt:lpstr>
      <vt:lpstr>Arial</vt:lpstr>
      <vt:lpstr>Calibri</vt:lpstr>
      <vt:lpstr>Courier New</vt:lpstr>
      <vt:lpstr>Huawei Sans</vt:lpstr>
      <vt:lpstr>Wingdings</vt:lpstr>
      <vt:lpstr>1_标题页模板</vt:lpstr>
      <vt:lpstr>2_自功能页模板</vt:lpstr>
      <vt:lpstr>3_内容页模板</vt:lpstr>
      <vt:lpstr>4_感谢页模板</vt:lpstr>
      <vt:lpstr>PowerPoint 演示文稿</vt:lpstr>
      <vt:lpstr>SRv6 Overview</vt:lpstr>
      <vt:lpstr>PowerPoint 演示文稿</vt:lpstr>
      <vt:lpstr>PowerPoint 演示文稿</vt:lpstr>
      <vt:lpstr>PowerPoint 演示文稿</vt:lpstr>
      <vt:lpstr>IP/MPLS Network Introduction</vt:lpstr>
      <vt:lpstr>SR Origin and Solution</vt:lpstr>
      <vt:lpstr>From MPLS to SRv6</vt:lpstr>
      <vt:lpstr>SRv6: Service-driven Network</vt:lpstr>
      <vt:lpstr>Value and Significance of SR</vt:lpstr>
      <vt:lpstr>PowerPoint 演示文稿</vt:lpstr>
      <vt:lpstr>SRv6 Standards/Drafts</vt:lpstr>
      <vt:lpstr>Introduction to Network Programming</vt:lpstr>
      <vt:lpstr>IPv6 Segment Routing Header (SRH)</vt:lpstr>
      <vt:lpstr>SRv6 Network Programmability from the Perspective of SRHs</vt:lpstr>
      <vt:lpstr>PowerPoint 演示文稿</vt:lpstr>
      <vt:lpstr>Network Instructions: SRv6 Segments</vt:lpstr>
      <vt:lpstr>SRv6 Segment: Locator </vt:lpstr>
      <vt:lpstr>SRv6 Segment: Function &amp; Arguments </vt:lpstr>
      <vt:lpstr>SRv6 SID Examples</vt:lpstr>
      <vt:lpstr>SRv6 SID Configuration Commands (1)</vt:lpstr>
      <vt:lpstr>SRv6 SID Configuration Commands (2)</vt:lpstr>
      <vt:lpstr>SRv6 SID Configuration Example</vt:lpstr>
      <vt:lpstr>SRv6 Nodes</vt:lpstr>
      <vt:lpstr>SRv6 Source Node</vt:lpstr>
      <vt:lpstr>Transit Node</vt:lpstr>
      <vt:lpstr>Endpoint Node</vt:lpstr>
      <vt:lpstr>SRv6 Packet Forwarding Summary: SRH Processing </vt:lpstr>
      <vt:lpstr>PowerPoint 演示文稿</vt:lpstr>
      <vt:lpstr>SRv6 Instruction Sets</vt:lpstr>
      <vt:lpstr>SRv6 Instruction Sets: Endpoint Node Behaviors</vt:lpstr>
      <vt:lpstr>Naming Rules for SRv6 Instructions</vt:lpstr>
      <vt:lpstr>SRv6 Instruction Sets: Source Node Behaviors</vt:lpstr>
      <vt:lpstr>SRv6 Instruction Sets: Flavors</vt:lpstr>
      <vt:lpstr>PowerPoint 演示文稿</vt:lpstr>
      <vt:lpstr>SRv6 Policy Overview</vt:lpstr>
      <vt:lpstr>SR Policy Standards</vt:lpstr>
      <vt:lpstr>SR Policy Solution Architecture</vt:lpstr>
      <vt:lpstr>SRv6 Policy Tuple</vt:lpstr>
      <vt:lpstr>SRv6 Policy Model</vt:lpstr>
      <vt:lpstr>Extension: BGP IPv6 SR Policy Routing Table</vt:lpstr>
      <vt:lpstr>Extension: BGP IPv6 SR Policy's Tunnel Encapsulation Attribute (1)</vt:lpstr>
      <vt:lpstr>Extension: BGP IPv6 SR Policy‘s Tunnel Encapsulation Attribute (2)</vt:lpstr>
      <vt:lpstr>PowerPoint 演示文稿</vt:lpstr>
      <vt:lpstr>Fast Service Provisioning</vt:lpstr>
      <vt:lpstr>SRv6 VPN Overlay Native IPv6</vt:lpstr>
      <vt:lpstr>Flexible Path Control</vt:lpstr>
      <vt:lpstr>Large-Scale Network Slicing</vt:lpstr>
      <vt:lpstr>APN, Enabling Application-Driven Network Programming</vt:lpstr>
      <vt:lpstr>PowerPoint 演示文稿</vt:lpstr>
      <vt:lpstr>L3VPNv4 over SRv6 BE (1)</vt:lpstr>
      <vt:lpstr>L3VPNv4 over SRv6 BE (2)</vt:lpstr>
      <vt:lpstr>L3VPNv4 over SRv6 BE (3)</vt:lpstr>
      <vt:lpstr>PowerPoint 演示文稿</vt:lpstr>
      <vt:lpstr>L3VPNv4 over SRv6 BE (4)</vt:lpstr>
      <vt:lpstr>L3VPNv4 over SRv6 BE (5)</vt:lpstr>
      <vt:lpstr>L3VPNv4 over SRv6 BE (6)</vt:lpstr>
      <vt:lpstr>L3VPNv4 over SRv6 BE (7)</vt:lpstr>
      <vt:lpstr>L3VPNv4 over SRv6 BE (8)</vt:lpstr>
      <vt:lpstr>PowerPoint 演示文稿</vt:lpstr>
      <vt:lpstr>L3VPNv4 over SRv6 Policy (1)</vt:lpstr>
      <vt:lpstr>L3VPNv4 over SRv6 Policy (2)</vt:lpstr>
      <vt:lpstr>L3VPNv4 over SRv6 Policy (3)</vt:lpstr>
      <vt:lpstr>L3VPNv4 over SRv6 Policy (4)</vt:lpstr>
      <vt:lpstr>PowerPoint 演示文稿</vt:lpstr>
      <vt:lpstr>L3VPNv4 over SRv6 Policy (5)</vt:lpstr>
      <vt:lpstr>L3VPNv4 over SRv6 Policy (6)</vt:lpstr>
      <vt:lpstr>L3VPNv4 over SRv6 Policy (7)</vt:lpstr>
      <vt:lpstr>L3VPNv4 over SRv6 Policy (8)</vt:lpstr>
      <vt:lpstr>L3VPNv4 over SRv6 Policy (9)</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143</cp:revision>
  <dcterms:created xsi:type="dcterms:W3CDTF">2018-11-29T10:16:29Z</dcterms:created>
  <dcterms:modified xsi:type="dcterms:W3CDTF">2021-06-22T07:27:03Z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(3)Jfb292MNbJBUHSbOoPxduCOdP6TSg5mv9xjNNz6Vb0kXuYHT/T1WS4tbPMYYwJjeQwezDNKB
sy1es2BHYcU+MQ0fNNTSxCM8h7c/vUzYfpON4j6vaKya7/s2vWbfoiY6P/sXi0sR5wBX2oLz
OcP/XxU6z5AUxS/L19lvLCFALpcByiScxQr2iMf+xk08kxd+RiiZD/0SzfSbNNfErf3MkTEL
X0YOpKbw9SPKrgJst0</vt:lpwstr>
  </property>
  <property fmtid="{D5CDD505-2E9C-101B-9397-08002B2CF9AE}" pid="3" name="_2015_ms_pID_7253431">
    <vt:lpwstr>tBNS8U3YnlJsJEuBjXPM6PrbTN63FpTRJSmEjL/djLTbUZwEWuWiUl
NwSn38G1L95Ji62TDkCMcqzln5qTLc2ADY12A98aWUflRVw2x1j7kag9cdkmB1T4AVWzh7y9
8v3WvvmkxZBontg9um5RV4ZqtwUmI9JP7aseEbJwfZH1Q6X0VxYu0oy3MhmPIJUDk/0WfTcy
QXHvgtgDxXQ/6iVGd8zgWvCLYdwKl0CwcO2c</vt:lpwstr>
  </property>
  <property fmtid="{D5CDD505-2E9C-101B-9397-08002B2CF9AE}" pid="4" name="_2015_ms_pID_7253432">
    <vt:lpwstr>gDw4MRrI3MQJiYdFIfpivlU=</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