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32"/>
  </p:notesMasterIdLst>
  <p:handoutMasterIdLst>
    <p:handoutMasterId r:id="rId33"/>
  </p:handoutMasterIdLst>
  <p:sldIdLst>
    <p:sldId id="1264" r:id="rId8"/>
    <p:sldId id="1381" r:id="rId9"/>
    <p:sldId id="1382" r:id="rId10"/>
    <p:sldId id="1383" r:id="rId11"/>
    <p:sldId id="1384" r:id="rId12"/>
    <p:sldId id="1501" r:id="rId13"/>
    <p:sldId id="1538" r:id="rId14"/>
    <p:sldId id="1532" r:id="rId15"/>
    <p:sldId id="1534" r:id="rId16"/>
    <p:sldId id="1535" r:id="rId17"/>
    <p:sldId id="1536" r:id="rId18"/>
    <p:sldId id="1537" r:id="rId19"/>
    <p:sldId id="1533" r:id="rId20"/>
    <p:sldId id="1539" r:id="rId21"/>
    <p:sldId id="1540" r:id="rId22"/>
    <p:sldId id="1546" r:id="rId23"/>
    <p:sldId id="304" r:id="rId24"/>
    <p:sldId id="1544" r:id="rId25"/>
    <p:sldId id="1541" r:id="rId26"/>
    <p:sldId id="1542" r:id="rId27"/>
    <p:sldId id="1545" r:id="rId28"/>
    <p:sldId id="1521" r:id="rId29"/>
    <p:sldId id="1522" r:id="rId30"/>
    <p:sldId id="1204" r:id="rId31"/>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eijiongjian" initials="w" lastIdx="2" clrIdx="0">
    <p:extLst>
      <p:ext uri="{19B8F6BF-5375-455C-9EA6-DF929625EA0E}">
        <p15:presenceInfo xmlns:p15="http://schemas.microsoft.com/office/powerpoint/2012/main" userId="S-1-5-21-147214757-305610072-1517763936-74832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E28189"/>
    <a:srgbClr val="56C4D2"/>
    <a:srgbClr val="404040"/>
    <a:srgbClr val="EBEBEB"/>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61" autoAdjust="0"/>
    <p:restoredTop sz="80802" autoAdjust="0"/>
  </p:normalViewPr>
  <p:slideViewPr>
    <p:cSldViewPr snapToGrid="0" snapToObjects="1">
      <p:cViewPr varScale="1">
        <p:scale>
          <a:sx n="84" d="100"/>
          <a:sy n="84" d="100"/>
        </p:scale>
        <p:origin x="1086" y="8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8" d="100"/>
          <a:sy n="78" d="100"/>
        </p:scale>
        <p:origin x="3336" y="114"/>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4EA0B1-1473-4D59-8D4A-77F6B406B730}"/>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5F19C01E-FFAE-424C-8BA7-FF0E46AF489D}"/>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838883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Tenants can entrust network O&amp;M services to MSPs so that the MSPs can maintain the tenant networks.</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CAFDF5CF-DD2F-481C-9233-D71C5E6CC47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13181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5759880E-3653-47F8-A1C3-B6FFA069313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97237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Both MSPs and tenants can deploy devices in ZTP mode.</a:t>
            </a:r>
            <a:endParaRPr lang="en-US" altLang="zh-CN" dirty="0">
              <a:latin typeface="Huawei Sans" panose="020C0503030203020204" pitchFamily="34" charset="0"/>
            </a:endParaRPr>
          </a:p>
          <a:p>
            <a:r>
              <a:rPr dirty="0">
                <a:latin typeface="Huawei Sans" panose="020C0503030203020204" pitchFamily="34" charset="0"/>
              </a:rPr>
              <a:t>If a tenant authorizes an MSP to manage its network, the MSP can also manage devices of the tenant.</a:t>
            </a:r>
            <a:endParaRPr lang="en-US" altLang="zh-CN" dirty="0">
              <a:latin typeface="Huawei Sans" panose="020C0503030203020204" pitchFamily="34" charset="0"/>
            </a:endParaRPr>
          </a:p>
          <a:p>
            <a:r>
              <a:rPr dirty="0">
                <a:latin typeface="Huawei Sans" panose="020C0503030203020204" pitchFamily="34" charset="0"/>
              </a:rPr>
              <a:t>RRs added under an MSP account are shared RRs, and can be shared by multiple tenants. Shared RRs are used to reduce investment costs.</a:t>
            </a:r>
            <a:endParaRPr lang="en-US" altLang="zh-CN" dirty="0">
              <a:latin typeface="Huawei Sans" panose="020C0503030203020204" pitchFamily="34" charset="0"/>
            </a:endParaRPr>
          </a:p>
          <a:p>
            <a:r>
              <a:rPr dirty="0">
                <a:latin typeface="Huawei Sans" panose="020C0503030203020204" pitchFamily="34" charset="0"/>
              </a:rPr>
              <a:t>RRs added under a tenant account are exclusive RRs, and cannot be shared by tenants. Exclusive RRs are used to improve stability.</a:t>
            </a:r>
            <a:endParaRPr lang="en-US"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2451C287-B665-449B-AB6B-6B856D7538B1}"/>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82221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DC79661-FFDE-48C7-A7B3-3464C5203DEE}"/>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39CAFEA2-0713-4B72-B11E-B185A516DE1B}"/>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98038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Email-based deployment can be used only in SD-WAN and </a:t>
            </a:r>
            <a:r>
              <a:rPr dirty="0" err="1">
                <a:latin typeface="Huawei Sans" panose="020C0503030203020204" pitchFamily="34" charset="0"/>
              </a:rPr>
              <a:t>CloudVPN</a:t>
            </a:r>
            <a:r>
              <a:rPr dirty="0">
                <a:latin typeface="Huawei Sans" panose="020C0503030203020204" pitchFamily="34" charset="0"/>
              </a:rPr>
              <a:t> Solutions.</a:t>
            </a:r>
          </a:p>
          <a:p>
            <a:r>
              <a:rPr dirty="0">
                <a:latin typeface="Huawei Sans" panose="020C0503030203020204" pitchFamily="34" charset="0"/>
              </a:rPr>
              <a:t>Email-based deployment applies only to devices with factory settings.</a:t>
            </a:r>
          </a:p>
          <a:p>
            <a:r>
              <a:rPr dirty="0">
                <a:latin typeface="Huawei Sans" panose="020C0503030203020204" pitchFamily="34" charset="0"/>
              </a:rPr>
              <a:t>Before email-based deployment of a device,</a:t>
            </a:r>
            <a:r>
              <a:rPr lang="zh-CN" altLang="en-US" baseline="0" dirty="0">
                <a:latin typeface="Huawei Sans" panose="020C0503030203020204" pitchFamily="34" charset="0"/>
              </a:rPr>
              <a:t> </a:t>
            </a:r>
            <a:r>
              <a:rPr lang="en-US" altLang="zh-CN" baseline="0" dirty="0">
                <a:latin typeface="Huawei Sans" panose="020C0503030203020204" pitchFamily="34" charset="0"/>
              </a:rPr>
              <a:t>users cannot </a:t>
            </a:r>
            <a:r>
              <a:rPr dirty="0">
                <a:latin typeface="Huawei Sans" panose="020C0503030203020204" pitchFamily="34" charset="0"/>
              </a:rPr>
              <a:t>log in to the web </a:t>
            </a:r>
            <a:r>
              <a:rPr lang="en-US" altLang="zh-CN" dirty="0">
                <a:latin typeface="Huawei Sans" panose="020C0503030203020204" pitchFamily="34" charset="0"/>
              </a:rPr>
              <a:t>system of the device</a:t>
            </a:r>
            <a:r>
              <a:rPr lang="en-US" altLang="zh-CN" baseline="0" dirty="0">
                <a:latin typeface="Huawei Sans" panose="020C0503030203020204" pitchFamily="34" charset="0"/>
              </a:rPr>
              <a:t> </a:t>
            </a:r>
            <a:r>
              <a:rPr dirty="0">
                <a:latin typeface="Huawei Sans" panose="020C0503030203020204" pitchFamily="34" charset="0"/>
              </a:rPr>
              <a:t>and change the password. Otherwise, the device wil</a:t>
            </a:r>
            <a:r>
              <a:rPr baseline="0" dirty="0">
                <a:latin typeface="Huawei Sans" panose="020C0503030203020204" pitchFamily="34" charset="0"/>
              </a:rPr>
              <a:t>l fail to be </a:t>
            </a:r>
            <a:r>
              <a:rPr dirty="0">
                <a:latin typeface="Huawei Sans" panose="020C0503030203020204" pitchFamily="34" charset="0"/>
              </a:rPr>
              <a:t>deployed.</a:t>
            </a:r>
          </a:p>
          <a:p>
            <a:r>
              <a:rPr dirty="0">
                <a:latin typeface="Huawei Sans" panose="020C0503030203020204" pitchFamily="34" charset="0"/>
              </a:rPr>
              <a:t>When using the Internet Explorer for email-based deployment, you need to select </a:t>
            </a:r>
            <a:r>
              <a:rPr b="1" dirty="0">
                <a:latin typeface="Huawei Sans" panose="020C0503030203020204" pitchFamily="34" charset="0"/>
              </a:rPr>
              <a:t>Use HTTP1.1</a:t>
            </a:r>
            <a:r>
              <a:rPr dirty="0">
                <a:latin typeface="Huawei Sans" panose="020C0503030203020204" pitchFamily="34" charset="0"/>
              </a:rPr>
              <a:t> on</a:t>
            </a:r>
            <a:r>
              <a:rPr baseline="0" dirty="0">
                <a:latin typeface="Huawei Sans" panose="020C0503030203020204" pitchFamily="34" charset="0"/>
              </a:rPr>
              <a:t> the </a:t>
            </a:r>
            <a:r>
              <a:rPr b="1" dirty="0">
                <a:latin typeface="Huawei Sans" panose="020C0503030203020204" pitchFamily="34" charset="0"/>
              </a:rPr>
              <a:t>Internet Options</a:t>
            </a:r>
            <a:r>
              <a:rPr dirty="0">
                <a:latin typeface="Huawei Sans" panose="020C0503030203020204" pitchFamily="34" charset="0"/>
              </a:rPr>
              <a:t> &gt; </a:t>
            </a:r>
            <a:r>
              <a:rPr b="1" dirty="0">
                <a:latin typeface="Huawei Sans" panose="020C0503030203020204" pitchFamily="34" charset="0"/>
              </a:rPr>
              <a:t>Advanced </a:t>
            </a:r>
            <a:r>
              <a:rPr b="0" dirty="0">
                <a:latin typeface="Huawei Sans" panose="020C0503030203020204" pitchFamily="34" charset="0"/>
              </a:rPr>
              <a:t>tab page</a:t>
            </a:r>
            <a:r>
              <a:rPr b="0" baseline="0" dirty="0">
                <a:latin typeface="Huawei Sans" panose="020C0503030203020204" pitchFamily="34" charset="0"/>
              </a:rPr>
              <a:t> of the browser</a:t>
            </a:r>
            <a:r>
              <a:rPr b="0" dirty="0">
                <a:latin typeface="Huawei Sans" panose="020C0503030203020204" pitchFamily="34" charset="0"/>
              </a:rPr>
              <a:t>. Otherwise, </a:t>
            </a:r>
            <a:r>
              <a:rPr lang="en-US" dirty="0">
                <a:latin typeface="Huawei Sans" panose="020C0503030203020204" pitchFamily="34" charset="0"/>
              </a:rPr>
              <a:t>the device wil</a:t>
            </a:r>
            <a:r>
              <a:rPr lang="en-US" baseline="0" dirty="0">
                <a:latin typeface="Huawei Sans" panose="020C0503030203020204" pitchFamily="34" charset="0"/>
              </a:rPr>
              <a:t>l fail to be </a:t>
            </a:r>
            <a:r>
              <a:rPr lang="en-US" dirty="0">
                <a:latin typeface="Huawei Sans" panose="020C0503030203020204" pitchFamily="34" charset="0"/>
              </a:rPr>
              <a:t>deployed.</a:t>
            </a:r>
            <a:endParaRPr b="0"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BB375A90-DF07-4FF5-B093-BF4DE25E7A0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97480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spcAft>
                <a:spcPts val="200"/>
              </a:spcAft>
            </a:pPr>
            <a:r>
              <a:rPr dirty="0">
                <a:latin typeface="Huawei Sans" panose="020C0503030203020204" pitchFamily="34" charset="0"/>
              </a:rPr>
              <a:t>The email server must be configured by a system administrator or MSP administrator.</a:t>
            </a:r>
            <a:endParaRPr lang="en-US" altLang="zh-CN" dirty="0">
              <a:latin typeface="Huawei Sans" panose="020C0503030203020204" pitchFamily="34" charset="0"/>
            </a:endParaRPr>
          </a:p>
          <a:p>
            <a:pPr marL="363538" lvl="1" indent="-187325">
              <a:lnSpc>
                <a:spcPct val="100000"/>
              </a:lnSpc>
              <a:spcAft>
                <a:spcPts val="200"/>
              </a:spcAft>
            </a:pPr>
            <a:r>
              <a:rPr dirty="0">
                <a:latin typeface="Huawei Sans" panose="020C0503030203020204" pitchFamily="34" charset="0"/>
              </a:rPr>
              <a:t>If both the system administrator and MSP administrator have configured an email server, the email server configured by the MSP administrator is used preferentially. If the email server configured by the MSP administrator is </a:t>
            </a:r>
            <a:r>
              <a:rPr lang="en-US" dirty="0">
                <a:latin typeface="Huawei Sans" panose="020C0503030203020204" pitchFamily="34" charset="0"/>
              </a:rPr>
              <a:t>unavailable</a:t>
            </a:r>
            <a:r>
              <a:rPr dirty="0">
                <a:latin typeface="Huawei Sans" panose="020C0503030203020204" pitchFamily="34" charset="0"/>
              </a:rPr>
              <a:t>, the email server configured by the system administrator is used.</a:t>
            </a:r>
            <a:endParaRPr lang="en-US" altLang="zh-CN" dirty="0">
              <a:latin typeface="Huawei Sans" panose="020C0503030203020204" pitchFamily="34" charset="0"/>
            </a:endParaRPr>
          </a:p>
          <a:p>
            <a:pPr lvl="0">
              <a:lnSpc>
                <a:spcPct val="100000"/>
              </a:lnSpc>
              <a:spcAft>
                <a:spcPts val="200"/>
              </a:spcAft>
            </a:pPr>
            <a:r>
              <a:rPr dirty="0">
                <a:latin typeface="Huawei Sans" panose="020C0503030203020204" pitchFamily="34" charset="0"/>
              </a:rPr>
              <a:t>Devices need to be added to </a:t>
            </a:r>
            <a:r>
              <a:rPr lang="en-US" sz="1100" kern="1200" baseline="0" dirty="0" err="1">
                <a:solidFill>
                  <a:schemeClr val="tx1"/>
                </a:solidFill>
                <a:latin typeface="Huawei Sans" panose="020C0503030203020204" pitchFamily="34" charset="0"/>
                <a:ea typeface="方正兰亭黑简体" panose="02000000000000000000" pitchFamily="2" charset="-122"/>
                <a:cs typeface="+mn-cs"/>
              </a:rPr>
              <a:t>iMaster</a:t>
            </a:r>
            <a:r>
              <a:rPr lang="en-US" sz="1100" kern="1200" baseline="0" dirty="0">
                <a:solidFill>
                  <a:schemeClr val="tx1"/>
                </a:solidFill>
                <a:latin typeface="Huawei Sans" panose="020C0503030203020204" pitchFamily="34" charset="0"/>
                <a:ea typeface="方正兰亭黑简体" panose="02000000000000000000" pitchFamily="2" charset="-122"/>
                <a:cs typeface="+mn-cs"/>
              </a:rPr>
              <a:t> NCE-WAN </a:t>
            </a:r>
            <a:r>
              <a:rPr dirty="0">
                <a:latin typeface="Huawei Sans" panose="020C0503030203020204" pitchFamily="34" charset="0"/>
              </a:rPr>
              <a:t>in advance.</a:t>
            </a:r>
            <a:endParaRPr lang="en-US" altLang="zh-CN" dirty="0">
              <a:latin typeface="Huawei Sans" panose="020C0503030203020204" pitchFamily="34" charset="0"/>
            </a:endParaRPr>
          </a:p>
          <a:p>
            <a:pPr marL="363538" lvl="1" indent="-187325">
              <a:lnSpc>
                <a:spcPct val="100000"/>
              </a:lnSpc>
              <a:spcAft>
                <a:spcPts val="200"/>
              </a:spcAft>
            </a:pPr>
            <a:r>
              <a:rPr dirty="0">
                <a:latin typeface="Huawei Sans" panose="020C0503030203020204" pitchFamily="34" charset="0"/>
              </a:rPr>
              <a:t>Devices can be added under an MSP account or a tenant account.</a:t>
            </a:r>
            <a:endParaRPr lang="en-US" altLang="zh-CN" dirty="0">
              <a:latin typeface="Huawei Sans" panose="020C0503030203020204" pitchFamily="34" charset="0"/>
            </a:endParaRPr>
          </a:p>
          <a:p>
            <a:pPr marL="363538" lvl="1" indent="-187325">
              <a:lnSpc>
                <a:spcPct val="100000"/>
              </a:lnSpc>
              <a:spcAft>
                <a:spcPts val="200"/>
              </a:spcAft>
            </a:pPr>
            <a:r>
              <a:rPr dirty="0">
                <a:latin typeface="Huawei Sans" panose="020C0503030203020204" pitchFamily="34" charset="0"/>
              </a:rPr>
              <a:t>Devices added under an MSP account can be used as IWGs or RRs but cannot be used as CPEs.</a:t>
            </a:r>
            <a:endParaRPr lang="en-US" altLang="zh-CN" dirty="0">
              <a:latin typeface="Huawei Sans" panose="020C0503030203020204" pitchFamily="34" charset="0"/>
            </a:endParaRPr>
          </a:p>
          <a:p>
            <a:pPr marL="363538" lvl="1" indent="-187325">
              <a:lnSpc>
                <a:spcPct val="100000"/>
              </a:lnSpc>
              <a:spcAft>
                <a:spcPts val="200"/>
              </a:spcAft>
            </a:pPr>
            <a:r>
              <a:rPr dirty="0">
                <a:latin typeface="Huawei Sans" panose="020C0503030203020204" pitchFamily="34" charset="0"/>
              </a:rPr>
              <a:t>Devices added under a tenant account can be used as CPEs or RRs but cannot be used as IWGs.</a:t>
            </a:r>
            <a:endParaRPr lang="en-US" altLang="zh-CN" dirty="0">
              <a:latin typeface="Huawei Sans" panose="020C0503030203020204" pitchFamily="34" charset="0"/>
            </a:endParaRPr>
          </a:p>
          <a:p>
            <a:pPr lvl="0">
              <a:lnSpc>
                <a:spcPct val="100000"/>
              </a:lnSpc>
              <a:spcAft>
                <a:spcPts val="200"/>
              </a:spcAft>
            </a:pPr>
            <a:r>
              <a:rPr dirty="0">
                <a:latin typeface="Huawei Sans" panose="020C0503030203020204" pitchFamily="34" charset="0"/>
              </a:rPr>
              <a:t>The global parameter</a:t>
            </a:r>
            <a:r>
              <a:rPr baseline="0" dirty="0">
                <a:latin typeface="Huawei Sans" panose="020C0503030203020204" pitchFamily="34" charset="0"/>
              </a:rPr>
              <a:t> configurations </a:t>
            </a:r>
            <a:r>
              <a:rPr dirty="0">
                <a:latin typeface="Huawei Sans" panose="020C0503030203020204" pitchFamily="34" charset="0"/>
              </a:rPr>
              <a:t>include:</a:t>
            </a:r>
            <a:endParaRPr lang="en-US" altLang="zh-CN" dirty="0">
              <a:latin typeface="Huawei Sans" panose="020C0503030203020204" pitchFamily="34" charset="0"/>
            </a:endParaRPr>
          </a:p>
          <a:p>
            <a:pPr marL="363538" lvl="1" indent="-187325">
              <a:lnSpc>
                <a:spcPct val="100000"/>
              </a:lnSpc>
              <a:spcAft>
                <a:spcPts val="200"/>
              </a:spcAft>
            </a:pPr>
            <a:r>
              <a:rPr dirty="0">
                <a:latin typeface="Huawei Sans" panose="020C0503030203020204" pitchFamily="34" charset="0"/>
              </a:rPr>
              <a:t>Physical network configurations: transport network, IPsec encryption, device activation security, link connectivity detection, traffic steering policy parameters, and password of the </a:t>
            </a:r>
            <a:r>
              <a:rPr b="1" dirty="0">
                <a:latin typeface="Huawei Sans" panose="020C0503030203020204" pitchFamily="34" charset="0"/>
              </a:rPr>
              <a:t>admin</a:t>
            </a:r>
            <a:r>
              <a:rPr dirty="0">
                <a:latin typeface="Huawei Sans" panose="020C0503030203020204" pitchFamily="34" charset="0"/>
              </a:rPr>
              <a:t> account</a:t>
            </a:r>
          </a:p>
          <a:p>
            <a:pPr marL="363538" lvl="1" indent="-187325">
              <a:lnSpc>
                <a:spcPct val="100000"/>
              </a:lnSpc>
              <a:spcAft>
                <a:spcPts val="200"/>
              </a:spcAft>
            </a:pPr>
            <a:r>
              <a:rPr dirty="0">
                <a:latin typeface="Huawei Sans" panose="020C0503030203020204" pitchFamily="34" charset="0"/>
              </a:rPr>
              <a:t>Virtual network configurations: routes, address pools, and DNS</a:t>
            </a:r>
          </a:p>
          <a:p>
            <a:pPr marL="363538" lvl="1" indent="-187325">
              <a:lnSpc>
                <a:spcPct val="100000"/>
              </a:lnSpc>
              <a:spcAft>
                <a:spcPts val="200"/>
              </a:spcAft>
            </a:pPr>
            <a:r>
              <a:rPr dirty="0">
                <a:latin typeface="Huawei Sans" panose="020C0503030203020204" pitchFamily="34" charset="0"/>
              </a:rPr>
              <a:t>Collection configuration</a:t>
            </a:r>
            <a:r>
              <a:rPr lang="en-US" dirty="0">
                <a:latin typeface="Huawei Sans" panose="020C0503030203020204" pitchFamily="34" charset="0"/>
              </a:rPr>
              <a:t>s</a:t>
            </a:r>
            <a:r>
              <a:rPr dirty="0">
                <a:latin typeface="Huawei Sans" panose="020C0503030203020204" pitchFamily="34" charset="0"/>
              </a:rPr>
              <a:t>: network traffic, application quality, and WAN link traffic</a:t>
            </a:r>
            <a:endParaRPr lang="en-US" altLang="zh-CN" dirty="0">
              <a:latin typeface="Huawei Sans" panose="020C0503030203020204" pitchFamily="34" charset="0"/>
            </a:endParaRPr>
          </a:p>
          <a:p>
            <a:pPr lvl="0">
              <a:lnSpc>
                <a:spcPct val="100000"/>
              </a:lnSpc>
              <a:spcAft>
                <a:spcPts val="200"/>
              </a:spcAft>
            </a:pPr>
            <a:r>
              <a:rPr dirty="0">
                <a:latin typeface="Huawei Sans" panose="020C0503030203020204" pitchFamily="34" charset="0"/>
              </a:rPr>
              <a:t>To facilitate device management and improve service provisioning</a:t>
            </a:r>
            <a:r>
              <a:rPr baseline="0" dirty="0">
                <a:latin typeface="Huawei Sans" panose="020C0503030203020204" pitchFamily="34" charset="0"/>
              </a:rPr>
              <a:t> </a:t>
            </a:r>
            <a:r>
              <a:rPr dirty="0">
                <a:latin typeface="Huawei Sans" panose="020C0503030203020204" pitchFamily="34" charset="0"/>
              </a:rPr>
              <a:t>efficiency, devices on the same network of a tenant can be added to the same site.</a:t>
            </a:r>
            <a:endParaRPr lang="en-US"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0D20CA85-A207-43EE-A5A5-18F991B82A61}"/>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31578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1838" y="728663"/>
            <a:ext cx="5580062" cy="8366172"/>
          </a:xfrm>
        </p:spPr>
        <p:txBody>
          <a:bodyPr/>
          <a:lstStyle/>
          <a:p>
            <a:pPr lvl="0">
              <a:lnSpc>
                <a:spcPct val="100000"/>
              </a:lnSpc>
              <a:spcAft>
                <a:spcPts val="200"/>
              </a:spcAft>
            </a:pPr>
            <a:r>
              <a:rPr dirty="0">
                <a:latin typeface="Huawei Sans" panose="020C0503030203020204" pitchFamily="34" charset="0"/>
              </a:rPr>
              <a:t>The access mode of a site defines information about physical links at the site, such as the interface type, interface IP address, and VPN to which the interface belongs.</a:t>
            </a:r>
            <a:endParaRPr lang="en-US" altLang="zh-CN" dirty="0">
              <a:latin typeface="Huawei Sans" panose="020C0503030203020204" pitchFamily="34" charset="0"/>
            </a:endParaRPr>
          </a:p>
          <a:p>
            <a:pPr marL="363538" lvl="1" indent="-187325">
              <a:lnSpc>
                <a:spcPct val="100000"/>
              </a:lnSpc>
              <a:spcAft>
                <a:spcPts val="200"/>
              </a:spcAft>
            </a:pPr>
            <a:r>
              <a:rPr dirty="0">
                <a:latin typeface="Huawei Sans" panose="020C0503030203020204" pitchFamily="34" charset="0"/>
              </a:rPr>
              <a:t>Configuring WAN-side physical links for sites is the prerequisite for site deployment. After a site is configured or activated, WAN-side links can be added or deleted.</a:t>
            </a:r>
            <a:endParaRPr lang="en-US" dirty="0">
              <a:latin typeface="Huawei Sans" panose="020C0503030203020204" pitchFamily="34" charset="0"/>
            </a:endParaRPr>
          </a:p>
        </p:txBody>
      </p:sp>
    </p:spTree>
    <p:extLst>
      <p:ext uri="{BB962C8B-B14F-4D97-AF65-F5344CB8AC3E}">
        <p14:creationId xmlns:p14="http://schemas.microsoft.com/office/powerpoint/2010/main" val="1192878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URL in a deployment email is in the format of https://ip/portal?ac_host=ac_host_value&amp;ac_port=ac_port_value...&amp;url_pass=url_pass_value. </a:t>
            </a:r>
          </a:p>
          <a:p>
            <a:pPr marL="363538" lvl="1" indent="-187325"/>
            <a:r>
              <a:rPr lang="en-US" dirty="0">
                <a:latin typeface="Huawei Sans" panose="020C0503030203020204" pitchFamily="34" charset="0"/>
              </a:rPr>
              <a:t>M</a:t>
            </a:r>
            <a:r>
              <a:rPr dirty="0">
                <a:latin typeface="Huawei Sans" panose="020C0503030203020204" pitchFamily="34" charset="0"/>
              </a:rPr>
              <a:t>ultiple parameters can be configured </a:t>
            </a:r>
            <a:r>
              <a:rPr lang="en-US" dirty="0">
                <a:latin typeface="Huawei Sans" panose="020C0503030203020204" pitchFamily="34" charset="0"/>
              </a:rPr>
              <a:t>in the URL </a:t>
            </a:r>
            <a:r>
              <a:rPr dirty="0">
                <a:latin typeface="Huawei Sans" panose="020C0503030203020204" pitchFamily="34" charset="0"/>
              </a:rPr>
              <a:t>and separated by ampersands (&amp;). </a:t>
            </a:r>
            <a:endParaRPr lang="en-US" dirty="0">
              <a:latin typeface="Huawei Sans" panose="020C0503030203020204" pitchFamily="34" charset="0"/>
            </a:endParaRPr>
          </a:p>
          <a:p>
            <a:pPr marL="363538" lvl="1" indent="-187325"/>
            <a:r>
              <a:rPr b="1" dirty="0" err="1">
                <a:latin typeface="Huawei Sans" panose="020C0503030203020204" pitchFamily="34" charset="0"/>
              </a:rPr>
              <a:t>ip</a:t>
            </a:r>
            <a:r>
              <a:rPr dirty="0">
                <a:latin typeface="Huawei Sans" panose="020C0503030203020204" pitchFamily="34" charset="0"/>
              </a:rPr>
              <a:t> indicates the IP address of the web system of the device to be deployed. The default web system IP address and subnet mask of a device are 192.168.1.1 and 255.255.255.0, respectively.</a:t>
            </a:r>
            <a:endParaRPr lang="zh-CN" altLang="en-US" dirty="0">
              <a:latin typeface="Huawei Sans" panose="020C0503030203020204" pitchFamily="34" charset="0"/>
            </a:endParaRPr>
          </a:p>
        </p:txBody>
      </p:sp>
      <p:sp>
        <p:nvSpPr>
          <p:cNvPr id="4" name="Slide Image Placeholder 3">
            <a:extLst>
              <a:ext uri="{FF2B5EF4-FFF2-40B4-BE49-F238E27FC236}">
                <a16:creationId xmlns:a16="http://schemas.microsoft.com/office/drawing/2014/main" id="{12DB3E3E-403A-482B-A1C7-9660BAEAC3C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01890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8E5225D-78C5-47A6-8842-3F90788C8A9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8F2A9223-AB3B-4D03-9E9D-3155E51085E1}"/>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894111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406B063-95BC-4B28-B907-35199283BB5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70FA345A-B460-4B8A-AEB2-7E18AFCF808F}"/>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811406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531F24B-609D-48A4-84D3-C09E5713DBA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A58EA459-49C4-4452-BADB-C36FEBBE7738}"/>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052111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DHCP-based deployment is imperceptible to device deployment personnel, and devices are plug-and-play.</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D9B31CAF-3DBE-4411-8507-D11EA303798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770115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B0E561B-2986-4263-B48B-531E362DB2B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EB6D2294-1FEB-448E-ABEE-2BE638380D3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743289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1. BC</a:t>
            </a:r>
            <a:endParaRPr lang="en-US" altLang="zh-CN" dirty="0">
              <a:latin typeface="Huawei Sans" panose="020C0503030203020204" pitchFamily="34" charset="0"/>
            </a:endParaRPr>
          </a:p>
          <a:p>
            <a:pPr lvl="0"/>
            <a:r>
              <a:rPr dirty="0">
                <a:latin typeface="Huawei Sans" panose="020C0503030203020204" pitchFamily="34" charset="0"/>
              </a:rPr>
              <a:t>2.</a:t>
            </a:r>
            <a:r>
              <a:rPr baseline="0" dirty="0">
                <a:latin typeface="Huawei Sans" panose="020C0503030203020204" pitchFamily="34" charset="0"/>
              </a:rPr>
              <a:t> F</a:t>
            </a:r>
            <a:r>
              <a:rPr lang="en-US" sz="1100" dirty="0">
                <a:latin typeface="Huawei Sans" panose="020C0503030203020204" pitchFamily="34" charset="0"/>
              </a:rPr>
              <a:t>alse</a:t>
            </a:r>
            <a:endParaRPr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A97FB1BA-01F0-400B-87A0-D47A1239EA69}"/>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113273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87A1061-D9DD-4027-B7B3-4022946EC93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F84846DF-1D62-4845-A079-FFC51648E5F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1348502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1A1722-024E-4EE4-952D-21931EAED387}"/>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4FB6B926-0554-44FD-9CC0-9800F1240858}"/>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253651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3BB4CAA-7BDF-46ED-8AC6-E1CA28707DA6}"/>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BEF11BA3-AA84-47D7-A738-F357C61CEE1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941934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E48E27C-7399-4C0D-B741-9A412EDDB142}"/>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703ABF3A-122E-437F-82B5-E7E51B33A88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216042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1B1AC6F-8369-41E3-BBA6-4CED4C924AE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C07188F1-F757-4756-8491-C0772AB48255}"/>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8213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To address these challenges, the ZTP function of the SD-WAN Solution provides the following benefits:</a:t>
            </a:r>
          </a:p>
          <a:p>
            <a:pPr marL="363538" lvl="1" indent="-187325"/>
            <a:r>
              <a:rPr dirty="0">
                <a:latin typeface="Huawei Sans" panose="020C0503030203020204" pitchFamily="34" charset="0"/>
              </a:rPr>
              <a:t>Lower technical requirements</a:t>
            </a:r>
            <a:r>
              <a:rPr lang="en-US" baseline="0" dirty="0">
                <a:latin typeface="Huawei Sans" panose="020C0503030203020204" pitchFamily="34" charset="0"/>
              </a:rPr>
              <a:t> of</a:t>
            </a:r>
            <a:r>
              <a:rPr dirty="0">
                <a:latin typeface="Huawei Sans" panose="020C0503030203020204" pitchFamily="34" charset="0"/>
              </a:rPr>
              <a:t> site deployment: </a:t>
            </a:r>
            <a:r>
              <a:rPr lang="en-US" dirty="0">
                <a:latin typeface="Huawei Sans" panose="020C0503030203020204" pitchFamily="34" charset="0"/>
              </a:rPr>
              <a:t>Device deployment does</a:t>
            </a:r>
            <a:r>
              <a:rPr lang="en-US" baseline="0" dirty="0">
                <a:latin typeface="Huawei Sans" panose="020C0503030203020204" pitchFamily="34" charset="0"/>
              </a:rPr>
              <a:t> not require s</a:t>
            </a:r>
            <a:r>
              <a:rPr lang="en-US" altLang="zh-CN" baseline="0" dirty="0">
                <a:latin typeface="Huawei Sans" panose="020C0503030203020204" pitchFamily="34" charset="0"/>
              </a:rPr>
              <a:t>killed p</a:t>
            </a:r>
            <a:r>
              <a:rPr lang="en-US" dirty="0">
                <a:latin typeface="Huawei Sans" panose="020C0503030203020204" pitchFamily="34" charset="0"/>
              </a:rPr>
              <a:t>rofessional IT engineers</a:t>
            </a:r>
            <a:r>
              <a:rPr dirty="0">
                <a:latin typeface="Huawei Sans" panose="020C0503030203020204" pitchFamily="34" charset="0"/>
              </a:rPr>
              <a:t>.</a:t>
            </a:r>
          </a:p>
          <a:p>
            <a:pPr marL="363538" lvl="1" indent="-187325"/>
            <a:r>
              <a:rPr dirty="0">
                <a:latin typeface="Huawei Sans" panose="020C0503030203020204" pitchFamily="34" charset="0"/>
              </a:rPr>
              <a:t>E2E automatic deployment: The probability of parameter input errors during manual deployment is reduced.</a:t>
            </a:r>
          </a:p>
          <a:p>
            <a:pPr marL="363538" lvl="1" indent="-187325"/>
            <a:r>
              <a:rPr dirty="0">
                <a:latin typeface="Huawei Sans" panose="020C0503030203020204" pitchFamily="34" charset="0"/>
              </a:rPr>
              <a:t>Centralized planning of offline services for batch devices: Services are provisioned immediately after devices at sites are registered with </a:t>
            </a:r>
            <a:r>
              <a:rPr lang="en-US" sz="1100" kern="1200" baseline="0" dirty="0" err="1">
                <a:solidFill>
                  <a:schemeClr val="tx1"/>
                </a:solidFill>
                <a:latin typeface="Huawei Sans" panose="020C0503030203020204" pitchFamily="34" charset="0"/>
                <a:ea typeface="方正兰亭黑简体" panose="02000000000000000000" pitchFamily="2" charset="-122"/>
                <a:cs typeface="+mn-cs"/>
              </a:rPr>
              <a:t>iMaster</a:t>
            </a:r>
            <a:r>
              <a:rPr lang="en-US" sz="1100" kern="1200" baseline="0" dirty="0">
                <a:solidFill>
                  <a:schemeClr val="tx1"/>
                </a:solidFill>
                <a:latin typeface="Huawei Sans" panose="020C0503030203020204" pitchFamily="34" charset="0"/>
                <a:ea typeface="方正兰亭黑简体" panose="02000000000000000000" pitchFamily="2" charset="-122"/>
                <a:cs typeface="+mn-cs"/>
              </a:rPr>
              <a:t> NCE-WAN</a:t>
            </a:r>
            <a:r>
              <a:rPr dirty="0">
                <a:latin typeface="Huawei Sans" panose="020C0503030203020204" pitchFamily="34" charset="0"/>
              </a:rPr>
              <a:t>.</a:t>
            </a:r>
          </a:p>
          <a:p>
            <a:endParaRPr lang="zh-CN" alt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F550FC25-713A-4725-8A5B-B17AA037F8A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07258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DHCP-based deployment and email-based deployment are described in this document.</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26271C7C-F6B6-4C18-AC5D-07C7F3476B3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97096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6CA3372-5E17-4B43-9F30-C891A696A031}"/>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8D148699-DBE5-4A69-90D1-DBCCB2697B55}"/>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812709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Tenant mode: The system administrator creates tenants directly.</a:t>
            </a:r>
          </a:p>
          <a:p>
            <a:pPr marL="363538" lvl="1" indent="-187325"/>
            <a:r>
              <a:rPr dirty="0">
                <a:latin typeface="Huawei Sans" panose="020C0503030203020204" pitchFamily="34" charset="0"/>
              </a:rPr>
              <a:t>This mode is applicable when </a:t>
            </a:r>
            <a:r>
              <a:rPr lang="en-US" dirty="0">
                <a:latin typeface="Huawei Sans" panose="020C0503030203020204" pitchFamily="34" charset="0"/>
              </a:rPr>
              <a:t>an </a:t>
            </a:r>
            <a:r>
              <a:rPr dirty="0">
                <a:latin typeface="Huawei Sans" panose="020C0503030203020204" pitchFamily="34" charset="0"/>
              </a:rPr>
              <a:t>enterprise want</a:t>
            </a:r>
            <a:r>
              <a:rPr lang="en-US" dirty="0">
                <a:latin typeface="Huawei Sans" panose="020C0503030203020204" pitchFamily="34" charset="0"/>
              </a:rPr>
              <a:t>s</a:t>
            </a:r>
            <a:r>
              <a:rPr dirty="0">
                <a:latin typeface="Huawei Sans" panose="020C0503030203020204" pitchFamily="34" charset="0"/>
              </a:rPr>
              <a:t> to deploy and manage </a:t>
            </a:r>
            <a:r>
              <a:rPr lang="en-US" dirty="0">
                <a:latin typeface="Huawei Sans" panose="020C0503030203020204" pitchFamily="34" charset="0"/>
              </a:rPr>
              <a:t>its </a:t>
            </a:r>
            <a:r>
              <a:rPr dirty="0">
                <a:latin typeface="Huawei Sans" panose="020C0503030203020204" pitchFamily="34" charset="0"/>
              </a:rPr>
              <a:t>own internal network. The system administrator can create multiple tenants to isolate and manage networks of different departments or subsidiaries. Each tenant can create an administrator to manage the tenant's network.</a:t>
            </a:r>
            <a:endParaRPr lang="en-US" altLang="zh-CN" dirty="0">
              <a:latin typeface="Huawei Sans" panose="020C0503030203020204" pitchFamily="34" charset="0"/>
            </a:endParaRPr>
          </a:p>
          <a:p>
            <a:pPr lvl="0"/>
            <a:r>
              <a:rPr dirty="0">
                <a:latin typeface="Huawei Sans" panose="020C0503030203020204" pitchFamily="34" charset="0"/>
              </a:rPr>
              <a:t>MSP mode: The system administrator creates an MSP, and then the MSP creates tenants.</a:t>
            </a:r>
          </a:p>
          <a:p>
            <a:pPr marL="363538" lvl="1" indent="-187325"/>
            <a:r>
              <a:rPr dirty="0">
                <a:latin typeface="Huawei Sans" panose="020C0503030203020204" pitchFamily="34" charset="0"/>
              </a:rPr>
              <a:t>This mode is applicable </a:t>
            </a:r>
            <a:r>
              <a:rPr lang="en-US" dirty="0">
                <a:latin typeface="Huawei Sans" panose="020C0503030203020204" pitchFamily="34" charset="0"/>
              </a:rPr>
              <a:t>when</a:t>
            </a:r>
            <a:r>
              <a:rPr lang="en-US" baseline="0" dirty="0">
                <a:latin typeface="Huawei Sans" panose="020C0503030203020204" pitchFamily="34" charset="0"/>
              </a:rPr>
              <a:t> an </a:t>
            </a:r>
            <a:r>
              <a:rPr dirty="0">
                <a:latin typeface="Huawei Sans" panose="020C0503030203020204" pitchFamily="34" charset="0"/>
              </a:rPr>
              <a:t>enterprise provide</a:t>
            </a:r>
            <a:r>
              <a:rPr lang="en-US" dirty="0">
                <a:latin typeface="Huawei Sans" panose="020C0503030203020204" pitchFamily="34" charset="0"/>
              </a:rPr>
              <a:t>s</a:t>
            </a:r>
            <a:r>
              <a:rPr dirty="0">
                <a:latin typeface="Huawei Sans" panose="020C0503030203020204" pitchFamily="34" charset="0"/>
              </a:rPr>
              <a:t> network management services for external users. An MSP </a:t>
            </a:r>
            <a:r>
              <a:rPr lang="en-US" dirty="0">
                <a:latin typeface="Huawei Sans" panose="020C0503030203020204" pitchFamily="34" charset="0"/>
              </a:rPr>
              <a:t>can</a:t>
            </a:r>
            <a:r>
              <a:rPr lang="en-US" baseline="0" dirty="0">
                <a:latin typeface="Huawei Sans" panose="020C0503030203020204" pitchFamily="34" charset="0"/>
              </a:rPr>
              <a:t> be </a:t>
            </a:r>
            <a:r>
              <a:rPr dirty="0">
                <a:latin typeface="Huawei Sans" panose="020C0503030203020204" pitchFamily="34" charset="0"/>
              </a:rPr>
              <a:t>a product distributor, whereas a tenant is a customer who requires network management service</a:t>
            </a:r>
            <a:r>
              <a:rPr lang="en-US" dirty="0">
                <a:latin typeface="Huawei Sans" panose="020C0503030203020204" pitchFamily="34" charset="0"/>
              </a:rPr>
              <a:t>s</a:t>
            </a:r>
            <a:r>
              <a:rPr dirty="0">
                <a:latin typeface="Huawei Sans" panose="020C0503030203020204" pitchFamily="34" charset="0"/>
              </a:rPr>
              <a:t>.</a:t>
            </a:r>
          </a:p>
          <a:p>
            <a:pPr marL="363538" lvl="1" indent="-187325"/>
            <a:r>
              <a:rPr dirty="0">
                <a:latin typeface="Huawei Sans" panose="020C0503030203020204" pitchFamily="34" charset="0"/>
              </a:rPr>
              <a:t>The system administrator creates an MSP and specifies an MSP administrator. The specified MSP administrator can create other </a:t>
            </a:r>
            <a:r>
              <a:rPr lang="en-US" dirty="0">
                <a:latin typeface="Huawei Sans" panose="020C0503030203020204" pitchFamily="34" charset="0"/>
              </a:rPr>
              <a:t>MSP </a:t>
            </a:r>
            <a:r>
              <a:rPr dirty="0">
                <a:latin typeface="Huawei Sans" panose="020C0503030203020204" pitchFamily="34" charset="0"/>
              </a:rPr>
              <a:t>administrators and specify their management permissions. MSP administrator</a:t>
            </a:r>
            <a:r>
              <a:rPr lang="en-US" dirty="0">
                <a:latin typeface="Huawei Sans" panose="020C0503030203020204" pitchFamily="34" charset="0"/>
              </a:rPr>
              <a:t>s</a:t>
            </a:r>
            <a:r>
              <a:rPr dirty="0">
                <a:latin typeface="Huawei Sans" panose="020C0503030203020204" pitchFamily="34" charset="0"/>
              </a:rPr>
              <a:t> create tenants and specify tenant administrators. The specified tenant administrators can create other </a:t>
            </a:r>
            <a:r>
              <a:rPr lang="en-US" dirty="0">
                <a:latin typeface="Huawei Sans" panose="020C0503030203020204" pitchFamily="34" charset="0"/>
              </a:rPr>
              <a:t>tenant </a:t>
            </a:r>
            <a:r>
              <a:rPr dirty="0">
                <a:latin typeface="Huawei Sans" panose="020C0503030203020204" pitchFamily="34" charset="0"/>
              </a:rPr>
              <a:t>administrators and specify their management permissions.</a:t>
            </a:r>
          </a:p>
          <a:p>
            <a:pPr marL="363538" lvl="1" indent="-187325"/>
            <a:r>
              <a:rPr dirty="0">
                <a:latin typeface="Huawei Sans" panose="020C0503030203020204" pitchFamily="34" charset="0"/>
              </a:rPr>
              <a:t>A tenant administrator can </a:t>
            </a:r>
            <a:r>
              <a:rPr lang="en-US" dirty="0">
                <a:latin typeface="Huawei Sans" panose="020C0503030203020204" pitchFamily="34" charset="0"/>
              </a:rPr>
              <a:t>authorize</a:t>
            </a:r>
            <a:r>
              <a:rPr lang="en-US" baseline="0" dirty="0">
                <a:latin typeface="Huawei Sans" panose="020C0503030203020204" pitchFamily="34" charset="0"/>
              </a:rPr>
              <a:t> an MSP to manage the tenant network.</a:t>
            </a:r>
            <a:r>
              <a:rPr dirty="0">
                <a:latin typeface="Huawei Sans" panose="020C0503030203020204" pitchFamily="34" charset="0"/>
              </a:rPr>
              <a:t> In this way, the MSP administrator can maintain the tenant network.</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F08F4DFF-58D5-42DA-8461-4ACA2D4EE22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957110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zh-CN" altLang="en-US" dirty="0"/>
              <a:t>单击此处添加标题</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zh-CN" altLang="en-US" dirty="0"/>
              <a:t>单击此处添加文本</a:t>
            </a:r>
            <a:endParaRPr lang="en-US" dirty="0"/>
          </a:p>
        </p:txBody>
      </p:sp>
    </p:spTree>
    <p:extLst>
      <p:ext uri="{BB962C8B-B14F-4D97-AF65-F5344CB8AC3E}">
        <p14:creationId xmlns:p14="http://schemas.microsoft.com/office/powerpoint/2010/main" val="17248306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p:nvPr>
        </p:nvSpPr>
        <p:spPr>
          <a:xfrm>
            <a:off x="731838" y="447468"/>
            <a:ext cx="10728325" cy="485982"/>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9" name="文本占位符 6"/>
          <p:cNvSpPr>
            <a:spLocks noGrp="1"/>
          </p:cNvSpPr>
          <p:nvPr>
            <p:ph type="body" sz="quarter" idx="10" hasCustomPrompt="1"/>
          </p:nvPr>
        </p:nvSpPr>
        <p:spPr>
          <a:xfrm>
            <a:off x="731838" y="1047750"/>
            <a:ext cx="10728326" cy="4879805"/>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t>单击此处输入文字</a:t>
            </a:r>
          </a:p>
        </p:txBody>
      </p:sp>
    </p:spTree>
    <p:extLst>
      <p:ext uri="{BB962C8B-B14F-4D97-AF65-F5344CB8AC3E}">
        <p14:creationId xmlns:p14="http://schemas.microsoft.com/office/powerpoint/2010/main" val="2878525436"/>
      </p:ext>
    </p:extLst>
  </p:cSld>
  <p:clrMapOvr>
    <a:masterClrMapping/>
  </p:clrMapOvr>
  <p:extLst>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rPr>
              <a:t>Thank you.</a:t>
            </a:r>
          </a:p>
        </p:txBody>
      </p:sp>
    </p:spTree>
    <p:extLst>
      <p:ext uri="{BB962C8B-B14F-4D97-AF65-F5344CB8AC3E}">
        <p14:creationId xmlns:p14="http://schemas.microsoft.com/office/powerpoint/2010/main" val="31179508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63"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64"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65" name="Group 3"/>
          <p:cNvGraphicFramePr>
            <a:graphicFrameLocks noGrp="1"/>
          </p:cNvGraphicFramePr>
          <p:nvPr userDrawn="1">
            <p:extLst>
              <p:ext uri="{D42A27DB-BD31-4B8C-83A1-F6EECF244321}">
                <p14:modId xmlns:p14="http://schemas.microsoft.com/office/powerpoint/2010/main" val="2485212131"/>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66" name="Group 21"/>
          <p:cNvGraphicFramePr>
            <a:graphicFrameLocks noGrp="1"/>
          </p:cNvGraphicFramePr>
          <p:nvPr userDrawn="1">
            <p:extLst>
              <p:ext uri="{D42A27DB-BD31-4B8C-83A1-F6EECF244321}">
                <p14:modId xmlns:p14="http://schemas.microsoft.com/office/powerpoint/2010/main" val="562844715"/>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67"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80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2068195" cy="6524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a:solidFill>
                  <a:srgbClr val="404040"/>
                </a:solidFill>
                <a:latin typeface="Huawei Sans" panose="020C0503030203020204" pitchFamily="34" charset="0"/>
              </a:rPr>
              <a:t>Contents</a:t>
            </a:r>
            <a:endParaRPr lang="zh-CN" altLang="en-US" dirty="0">
              <a:solidFill>
                <a:srgbClr val="404040"/>
              </a:solidFill>
              <a:latin typeface="Huawei Sans" panose="020C0503030203020204" pitchFamily="34" charset="0"/>
            </a:endParaRPr>
          </a:p>
        </p:txBody>
      </p:sp>
    </p:spTree>
    <p:extLst>
      <p:ext uri="{BB962C8B-B14F-4D97-AF65-F5344CB8AC3E}">
        <p14:creationId xmlns:p14="http://schemas.microsoft.com/office/powerpoint/2010/main" val="1532087494"/>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3.pn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7.xml"/><Relationship Id="rId7"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 id="2147483872" r:id="rId11"/>
    <p:sldLayoutId id="2147483873" r:id="rId12"/>
    <p:sldLayoutId id="2147483874" r:id="rId13"/>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 id="2147483875" r:id="rId6"/>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 © 2021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8.emf"/><Relationship Id="rId5" Type="http://schemas.openxmlformats.org/officeDocument/2006/relationships/image" Target="../media/image11.emf"/><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2.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16.png"/><Relationship Id="rId11" Type="http://schemas.openxmlformats.org/officeDocument/2006/relationships/image" Target="../media/image20.png"/><Relationship Id="rId5" Type="http://schemas.openxmlformats.org/officeDocument/2006/relationships/image" Target="../media/image15.png"/><Relationship Id="rId10" Type="http://schemas.microsoft.com/office/2007/relationships/hdphoto" Target="../media/hdphoto1.wdp"/><Relationship Id="rId4" Type="http://schemas.openxmlformats.org/officeDocument/2006/relationships/image" Target="../media/image14.png"/><Relationship Id="rId9"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22.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6.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20.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文本占位符 33"/>
          <p:cNvSpPr>
            <a:spLocks noGrp="1"/>
          </p:cNvSpPr>
          <p:nvPr>
            <p:ph type="body" sz="quarter" idx="17"/>
          </p:nvPr>
        </p:nvSpPr>
        <p:spPr bwMode="gray">
          <a:xfrm>
            <a:off x="1007535" y="1954509"/>
            <a:ext cx="3024237" cy="504887"/>
          </a:xfrm>
        </p:spPr>
        <p:txBody>
          <a:bodyPr/>
          <a:lstStyle/>
          <a:p>
            <a:pPr fontAlgn="ctr"/>
            <a:endParaRPr lang="en-US" altLang="zh-CN" dirty="0">
              <a:latin typeface="Huawei Sans" panose="020C0503030203020204" pitchFamily="34" charset="0"/>
            </a:endParaRPr>
          </a:p>
        </p:txBody>
      </p:sp>
      <p:sp>
        <p:nvSpPr>
          <p:cNvPr id="31" name="文本占位符 34"/>
          <p:cNvSpPr>
            <a:spLocks noGrp="1"/>
          </p:cNvSpPr>
          <p:nvPr>
            <p:ph type="body" sz="quarter" idx="18"/>
          </p:nvPr>
        </p:nvSpPr>
        <p:spPr bwMode="gray">
          <a:xfrm>
            <a:off x="4079776" y="1954509"/>
            <a:ext cx="2110008" cy="504887"/>
          </a:xfrm>
        </p:spPr>
        <p:txBody>
          <a:bodyPr/>
          <a:lstStyle/>
          <a:p>
            <a:pPr fontAlgn="ctr"/>
            <a:endParaRPr lang="en-US" altLang="zh-CN" dirty="0">
              <a:latin typeface="Huawei Sans" panose="020C0503030203020204" pitchFamily="34" charset="0"/>
            </a:endParaRPr>
          </a:p>
        </p:txBody>
      </p:sp>
      <p:sp>
        <p:nvSpPr>
          <p:cNvPr id="32" name="文本占位符 35"/>
          <p:cNvSpPr>
            <a:spLocks noGrp="1"/>
          </p:cNvSpPr>
          <p:nvPr>
            <p:ph type="body" sz="quarter" idx="19"/>
          </p:nvPr>
        </p:nvSpPr>
        <p:spPr bwMode="gray">
          <a:xfrm>
            <a:off x="6239934" y="1954509"/>
            <a:ext cx="2844398" cy="504887"/>
          </a:xfrm>
        </p:spPr>
        <p:txBody>
          <a:bodyPr/>
          <a:lstStyle/>
          <a:p>
            <a:pPr fontAlgn="ctr"/>
            <a:r>
              <a:rPr lang="en-US" altLang="zh-CN" dirty="0">
                <a:latin typeface="Huawei Sans" panose="020C0503030203020204" pitchFamily="34" charset="0"/>
              </a:rPr>
              <a:t>V5R2</a:t>
            </a:r>
          </a:p>
        </p:txBody>
      </p:sp>
      <p:sp>
        <p:nvSpPr>
          <p:cNvPr id="33" name="文本占位符 36"/>
          <p:cNvSpPr>
            <a:spLocks noGrp="1"/>
          </p:cNvSpPr>
          <p:nvPr>
            <p:ph type="body" sz="quarter" idx="20"/>
          </p:nvPr>
        </p:nvSpPr>
        <p:spPr bwMode="gray">
          <a:xfrm>
            <a:off x="9084333" y="1954509"/>
            <a:ext cx="2089190" cy="504887"/>
          </a:xfrm>
        </p:spPr>
        <p:txBody>
          <a:bodyPr/>
          <a:lstStyle/>
          <a:p>
            <a:pPr fontAlgn="ctr"/>
            <a:r>
              <a:rPr lang="en-US" altLang="zh-CN" dirty="0">
                <a:latin typeface="Huawei Sans" panose="020C0503030203020204" pitchFamily="34" charset="0"/>
              </a:rPr>
              <a:t>V1R1</a:t>
            </a:r>
          </a:p>
        </p:txBody>
      </p:sp>
      <p:sp>
        <p:nvSpPr>
          <p:cNvPr id="34" name="文本占位符 29"/>
          <p:cNvSpPr>
            <a:spLocks noGrp="1"/>
          </p:cNvSpPr>
          <p:nvPr>
            <p:ph type="body" sz="quarter" idx="13"/>
          </p:nvPr>
        </p:nvSpPr>
        <p:spPr bwMode="gray">
          <a:xfrm>
            <a:off x="1007533" y="3239574"/>
            <a:ext cx="3071784" cy="504887"/>
          </a:xfrm>
        </p:spPr>
        <p:txBody>
          <a:bodyPr/>
          <a:lstStyle/>
          <a:p>
            <a:pPr fontAlgn="ctr"/>
            <a:r>
              <a:rPr lang="en-US" altLang="zh-CN" dirty="0">
                <a:latin typeface="Huawei Sans" panose="020C0503030203020204" pitchFamily="34" charset="0"/>
              </a:rPr>
              <a:t>Wu Yue/wwx291773</a:t>
            </a:r>
          </a:p>
        </p:txBody>
      </p:sp>
      <p:sp>
        <p:nvSpPr>
          <p:cNvPr id="35" name="文本占位符 30"/>
          <p:cNvSpPr>
            <a:spLocks noGrp="1"/>
          </p:cNvSpPr>
          <p:nvPr>
            <p:ph type="body" sz="quarter" idx="14"/>
          </p:nvPr>
        </p:nvSpPr>
        <p:spPr bwMode="gray">
          <a:xfrm>
            <a:off x="4079776" y="3239574"/>
            <a:ext cx="2160157" cy="504887"/>
          </a:xfrm>
        </p:spPr>
        <p:txBody>
          <a:bodyPr/>
          <a:lstStyle/>
          <a:p>
            <a:r>
              <a:rPr lang="en-US" altLang="zh-CN" dirty="0">
                <a:latin typeface="Huawei Sans" panose="020C0503030203020204" pitchFamily="34" charset="0"/>
              </a:rPr>
              <a:t>2020.05.30</a:t>
            </a:r>
          </a:p>
        </p:txBody>
      </p:sp>
      <p:sp>
        <p:nvSpPr>
          <p:cNvPr id="36" name="文本占位符 31"/>
          <p:cNvSpPr>
            <a:spLocks noGrp="1"/>
          </p:cNvSpPr>
          <p:nvPr>
            <p:ph type="body" sz="quarter" idx="15"/>
          </p:nvPr>
        </p:nvSpPr>
        <p:spPr bwMode="gray">
          <a:xfrm>
            <a:off x="6239933" y="3239574"/>
            <a:ext cx="2928408" cy="504887"/>
          </a:xfrm>
        </p:spPr>
        <p:txBody>
          <a:bodyPr/>
          <a:lstStyle/>
          <a:p>
            <a:pPr fontAlgn="ctr"/>
            <a:endParaRPr lang="en-US" altLang="zh-CN" dirty="0">
              <a:latin typeface="Huawei Sans" panose="020C0503030203020204" pitchFamily="34" charset="0"/>
            </a:endParaRPr>
          </a:p>
        </p:txBody>
      </p:sp>
      <p:sp>
        <p:nvSpPr>
          <p:cNvPr id="37" name="文本占位符 32"/>
          <p:cNvSpPr>
            <a:spLocks noGrp="1"/>
          </p:cNvSpPr>
          <p:nvPr>
            <p:ph type="body" sz="quarter" idx="16"/>
          </p:nvPr>
        </p:nvSpPr>
        <p:spPr bwMode="gray">
          <a:xfrm>
            <a:off x="9168341" y="3239574"/>
            <a:ext cx="2010757" cy="504887"/>
          </a:xfrm>
        </p:spPr>
        <p:txBody>
          <a:bodyPr/>
          <a:lstStyle/>
          <a:p>
            <a:r>
              <a:rPr lang="en-US" altLang="zh-CN" dirty="0">
                <a:latin typeface="Huawei Sans" panose="020C0503030203020204" pitchFamily="34" charset="0"/>
              </a:rPr>
              <a:t>New</a:t>
            </a:r>
          </a:p>
        </p:txBody>
      </p:sp>
      <p:sp>
        <p:nvSpPr>
          <p:cNvPr id="38" name="文本占位符 37"/>
          <p:cNvSpPr>
            <a:spLocks noGrp="1"/>
          </p:cNvSpPr>
          <p:nvPr>
            <p:ph type="body" sz="quarter" idx="21"/>
          </p:nvPr>
        </p:nvSpPr>
        <p:spPr bwMode="gray">
          <a:xfrm>
            <a:off x="1019436" y="3758738"/>
            <a:ext cx="3071784" cy="504887"/>
          </a:xfrm>
        </p:spPr>
        <p:txBody>
          <a:bodyPr/>
          <a:lstStyle/>
          <a:p>
            <a:pPr fontAlgn="ctr"/>
            <a:endParaRPr lang="en-US" altLang="zh-CN" dirty="0">
              <a:latin typeface="Huawei Sans" panose="020C0503030203020204" pitchFamily="34" charset="0"/>
            </a:endParaRPr>
          </a:p>
        </p:txBody>
      </p:sp>
      <p:sp>
        <p:nvSpPr>
          <p:cNvPr id="39" name="文本占位符 38"/>
          <p:cNvSpPr>
            <a:spLocks noGrp="1"/>
          </p:cNvSpPr>
          <p:nvPr>
            <p:ph type="body" sz="quarter" idx="22"/>
          </p:nvPr>
        </p:nvSpPr>
        <p:spPr bwMode="gray">
          <a:xfrm>
            <a:off x="4091679" y="3758738"/>
            <a:ext cx="2160157" cy="504887"/>
          </a:xfrm>
        </p:spPr>
        <p:txBody>
          <a:bodyPr/>
          <a:lstStyle/>
          <a:p>
            <a:endParaRPr lang="en-US" altLang="zh-CN" dirty="0">
              <a:latin typeface="Huawei Sans" panose="020C0503030203020204" pitchFamily="34" charset="0"/>
            </a:endParaRPr>
          </a:p>
        </p:txBody>
      </p:sp>
      <p:sp>
        <p:nvSpPr>
          <p:cNvPr id="40" name="文本占位符 39"/>
          <p:cNvSpPr>
            <a:spLocks noGrp="1"/>
          </p:cNvSpPr>
          <p:nvPr>
            <p:ph type="body" sz="quarter" idx="23"/>
          </p:nvPr>
        </p:nvSpPr>
        <p:spPr bwMode="gray">
          <a:xfrm>
            <a:off x="6251836" y="3758738"/>
            <a:ext cx="2928408" cy="504887"/>
          </a:xfrm>
        </p:spPr>
        <p:txBody>
          <a:bodyPr/>
          <a:lstStyle/>
          <a:p>
            <a:pPr fontAlgn="ctr"/>
            <a:endParaRPr lang="en-US" altLang="zh-CN" dirty="0">
              <a:latin typeface="Huawei Sans" panose="020C0503030203020204" pitchFamily="34" charset="0"/>
            </a:endParaRPr>
          </a:p>
        </p:txBody>
      </p:sp>
      <p:sp>
        <p:nvSpPr>
          <p:cNvPr id="41" name="文本占位符 40"/>
          <p:cNvSpPr>
            <a:spLocks noGrp="1"/>
          </p:cNvSpPr>
          <p:nvPr>
            <p:ph type="body" sz="quarter" idx="24"/>
          </p:nvPr>
        </p:nvSpPr>
        <p:spPr bwMode="gray">
          <a:xfrm>
            <a:off x="9180244" y="3758738"/>
            <a:ext cx="2016166" cy="504887"/>
          </a:xfrm>
        </p:spPr>
        <p:txBody>
          <a:bodyPr/>
          <a:lstStyle/>
          <a:p>
            <a:endParaRPr lang="en-US" altLang="zh-CN" dirty="0">
              <a:latin typeface="Huawei Sans" panose="020C0503030203020204" pitchFamily="34" charset="0"/>
            </a:endParaRPr>
          </a:p>
        </p:txBody>
      </p:sp>
      <p:sp>
        <p:nvSpPr>
          <p:cNvPr id="42" name="文本占位符 41"/>
          <p:cNvSpPr>
            <a:spLocks noGrp="1"/>
          </p:cNvSpPr>
          <p:nvPr>
            <p:ph type="body" sz="quarter" idx="25"/>
          </p:nvPr>
        </p:nvSpPr>
        <p:spPr bwMode="gray">
          <a:xfrm>
            <a:off x="995796" y="4227621"/>
            <a:ext cx="3071784" cy="504887"/>
          </a:xfrm>
        </p:spPr>
        <p:txBody>
          <a:bodyPr/>
          <a:lstStyle/>
          <a:p>
            <a:pPr fontAlgn="ctr"/>
            <a:endParaRPr lang="en-US" altLang="zh-CN" dirty="0">
              <a:latin typeface="Huawei Sans" panose="020C0503030203020204" pitchFamily="34" charset="0"/>
            </a:endParaRPr>
          </a:p>
        </p:txBody>
      </p:sp>
      <p:sp>
        <p:nvSpPr>
          <p:cNvPr id="43" name="文本占位符 42"/>
          <p:cNvSpPr>
            <a:spLocks noGrp="1"/>
          </p:cNvSpPr>
          <p:nvPr>
            <p:ph type="body" sz="quarter" idx="26"/>
          </p:nvPr>
        </p:nvSpPr>
        <p:spPr bwMode="gray">
          <a:xfrm>
            <a:off x="4068039" y="4227621"/>
            <a:ext cx="2160157" cy="504887"/>
          </a:xfrm>
        </p:spPr>
        <p:txBody>
          <a:bodyPr/>
          <a:lstStyle/>
          <a:p>
            <a:endParaRPr lang="en-US" altLang="zh-CN" dirty="0">
              <a:latin typeface="Huawei Sans" panose="020C0503030203020204" pitchFamily="34" charset="0"/>
            </a:endParaRPr>
          </a:p>
        </p:txBody>
      </p:sp>
      <p:sp>
        <p:nvSpPr>
          <p:cNvPr id="44" name="文本占位符 43"/>
          <p:cNvSpPr>
            <a:spLocks noGrp="1"/>
          </p:cNvSpPr>
          <p:nvPr>
            <p:ph type="body" sz="quarter" idx="27"/>
          </p:nvPr>
        </p:nvSpPr>
        <p:spPr bwMode="gray">
          <a:xfrm>
            <a:off x="6228196" y="4227621"/>
            <a:ext cx="2928408" cy="504887"/>
          </a:xfrm>
        </p:spPr>
        <p:txBody>
          <a:bodyPr/>
          <a:lstStyle/>
          <a:p>
            <a:pPr fontAlgn="ctr"/>
            <a:endParaRPr lang="en-US" altLang="zh-CN" dirty="0">
              <a:latin typeface="Huawei Sans" panose="020C0503030203020204" pitchFamily="34" charset="0"/>
            </a:endParaRPr>
          </a:p>
        </p:txBody>
      </p:sp>
      <p:sp>
        <p:nvSpPr>
          <p:cNvPr id="45" name="文本占位符 44"/>
          <p:cNvSpPr>
            <a:spLocks noGrp="1"/>
          </p:cNvSpPr>
          <p:nvPr>
            <p:ph type="body" sz="quarter" idx="28"/>
          </p:nvPr>
        </p:nvSpPr>
        <p:spPr bwMode="gray">
          <a:xfrm>
            <a:off x="9156604" y="4227621"/>
            <a:ext cx="2039806" cy="504887"/>
          </a:xfrm>
        </p:spPr>
        <p:txBody>
          <a:bodyPr/>
          <a:lstStyle/>
          <a:p>
            <a:endParaRPr lang="en-US" altLang="zh-CN" dirty="0">
              <a:latin typeface="Huawei Sans" panose="020C0503030203020204" pitchFamily="34" charset="0"/>
            </a:endParaRPr>
          </a:p>
        </p:txBody>
      </p:sp>
      <p:sp>
        <p:nvSpPr>
          <p:cNvPr id="46" name="文本占位符 45"/>
          <p:cNvSpPr>
            <a:spLocks noGrp="1"/>
          </p:cNvSpPr>
          <p:nvPr>
            <p:ph type="body" sz="quarter" idx="29"/>
          </p:nvPr>
        </p:nvSpPr>
        <p:spPr bwMode="gray">
          <a:xfrm>
            <a:off x="1019436" y="4731677"/>
            <a:ext cx="3071784" cy="504887"/>
          </a:xfrm>
        </p:spPr>
        <p:txBody>
          <a:bodyPr/>
          <a:lstStyle/>
          <a:p>
            <a:pPr fontAlgn="ctr"/>
            <a:endParaRPr lang="en-US" altLang="zh-CN" dirty="0">
              <a:latin typeface="Huawei Sans" panose="020C0503030203020204" pitchFamily="34" charset="0"/>
            </a:endParaRPr>
          </a:p>
        </p:txBody>
      </p:sp>
      <p:sp>
        <p:nvSpPr>
          <p:cNvPr id="47" name="文本占位符 46"/>
          <p:cNvSpPr>
            <a:spLocks noGrp="1"/>
          </p:cNvSpPr>
          <p:nvPr>
            <p:ph type="body" sz="quarter" idx="30"/>
          </p:nvPr>
        </p:nvSpPr>
        <p:spPr bwMode="gray">
          <a:xfrm>
            <a:off x="4091679" y="4731677"/>
            <a:ext cx="2160157" cy="504887"/>
          </a:xfrm>
        </p:spPr>
        <p:txBody>
          <a:bodyPr/>
          <a:lstStyle/>
          <a:p>
            <a:endParaRPr lang="en-US" altLang="zh-CN" dirty="0">
              <a:latin typeface="Huawei Sans" panose="020C0503030203020204" pitchFamily="34" charset="0"/>
            </a:endParaRPr>
          </a:p>
        </p:txBody>
      </p:sp>
      <p:sp>
        <p:nvSpPr>
          <p:cNvPr id="48" name="文本占位符 47"/>
          <p:cNvSpPr>
            <a:spLocks noGrp="1"/>
          </p:cNvSpPr>
          <p:nvPr>
            <p:ph type="body" sz="quarter" idx="31"/>
          </p:nvPr>
        </p:nvSpPr>
        <p:spPr bwMode="gray">
          <a:xfrm>
            <a:off x="6251836" y="4731677"/>
            <a:ext cx="2928408" cy="504887"/>
          </a:xfrm>
        </p:spPr>
        <p:txBody>
          <a:bodyPr/>
          <a:lstStyle/>
          <a:p>
            <a:pPr fontAlgn="ctr"/>
            <a:endParaRPr lang="en-US" altLang="zh-CN" dirty="0">
              <a:latin typeface="Huawei Sans" panose="020C0503030203020204" pitchFamily="34" charset="0"/>
            </a:endParaRPr>
          </a:p>
        </p:txBody>
      </p:sp>
      <p:sp>
        <p:nvSpPr>
          <p:cNvPr id="49" name="文本占位符 48"/>
          <p:cNvSpPr>
            <a:spLocks noGrp="1"/>
          </p:cNvSpPr>
          <p:nvPr>
            <p:ph type="body" sz="quarter" idx="32"/>
          </p:nvPr>
        </p:nvSpPr>
        <p:spPr bwMode="gray">
          <a:xfrm>
            <a:off x="9180244" y="4731677"/>
            <a:ext cx="2004429" cy="504887"/>
          </a:xfrm>
        </p:spPr>
        <p:txBody>
          <a:bodyPr/>
          <a:lstStyle/>
          <a:p>
            <a:endParaRPr lang="en-US" altLang="zh-CN" dirty="0">
              <a:latin typeface="Huawei Sans" panose="020C0503030203020204" pitchFamily="34" charset="0"/>
            </a:endParaRPr>
          </a:p>
        </p:txBody>
      </p:sp>
      <p:sp>
        <p:nvSpPr>
          <p:cNvPr id="50" name="文本占位符 49"/>
          <p:cNvSpPr>
            <a:spLocks noGrp="1"/>
          </p:cNvSpPr>
          <p:nvPr>
            <p:ph type="body" sz="quarter" idx="33"/>
          </p:nvPr>
        </p:nvSpPr>
        <p:spPr bwMode="gray">
          <a:xfrm>
            <a:off x="995796" y="5199729"/>
            <a:ext cx="3071784" cy="504887"/>
          </a:xfrm>
        </p:spPr>
        <p:txBody>
          <a:bodyPr/>
          <a:lstStyle/>
          <a:p>
            <a:pPr fontAlgn="ctr"/>
            <a:endParaRPr lang="en-US" altLang="zh-CN" dirty="0">
              <a:latin typeface="Huawei Sans" panose="020C0503030203020204" pitchFamily="34" charset="0"/>
            </a:endParaRPr>
          </a:p>
        </p:txBody>
      </p:sp>
      <p:sp>
        <p:nvSpPr>
          <p:cNvPr id="51" name="文本占位符 50"/>
          <p:cNvSpPr>
            <a:spLocks noGrp="1"/>
          </p:cNvSpPr>
          <p:nvPr>
            <p:ph type="body" sz="quarter" idx="34"/>
          </p:nvPr>
        </p:nvSpPr>
        <p:spPr bwMode="gray">
          <a:xfrm>
            <a:off x="4068039" y="5199729"/>
            <a:ext cx="2160157" cy="504887"/>
          </a:xfrm>
        </p:spPr>
        <p:txBody>
          <a:bodyPr/>
          <a:lstStyle/>
          <a:p>
            <a:endParaRPr lang="en-US" altLang="zh-CN" dirty="0">
              <a:latin typeface="Huawei Sans" panose="020C0503030203020204" pitchFamily="34" charset="0"/>
            </a:endParaRPr>
          </a:p>
        </p:txBody>
      </p:sp>
      <p:sp>
        <p:nvSpPr>
          <p:cNvPr id="52" name="文本占位符 51"/>
          <p:cNvSpPr>
            <a:spLocks noGrp="1"/>
          </p:cNvSpPr>
          <p:nvPr>
            <p:ph type="body" sz="quarter" idx="35"/>
          </p:nvPr>
        </p:nvSpPr>
        <p:spPr bwMode="gray">
          <a:xfrm>
            <a:off x="6228196" y="5199729"/>
            <a:ext cx="2928408" cy="504887"/>
          </a:xfrm>
        </p:spPr>
        <p:txBody>
          <a:bodyPr/>
          <a:lstStyle/>
          <a:p>
            <a:pPr fontAlgn="ctr"/>
            <a:endParaRPr lang="en-US" altLang="zh-CN" dirty="0">
              <a:latin typeface="Huawei Sans" panose="020C0503030203020204" pitchFamily="34" charset="0"/>
            </a:endParaRPr>
          </a:p>
        </p:txBody>
      </p:sp>
      <p:sp>
        <p:nvSpPr>
          <p:cNvPr id="53" name="文本占位符 52"/>
          <p:cNvSpPr>
            <a:spLocks noGrp="1"/>
          </p:cNvSpPr>
          <p:nvPr>
            <p:ph type="body" sz="quarter" idx="36"/>
          </p:nvPr>
        </p:nvSpPr>
        <p:spPr bwMode="gray">
          <a:xfrm>
            <a:off x="9156604" y="5199729"/>
            <a:ext cx="2016221" cy="504887"/>
          </a:xfrm>
        </p:spPr>
        <p:txBody>
          <a:bodyPr/>
          <a:lstStyle/>
          <a:p>
            <a:endParaRPr lang="en-US" altLang="zh-CN" dirty="0">
              <a:latin typeface="Huawei Sans" panose="020C0503030203020204" pitchFamily="34" charset="0"/>
            </a:endParaRPr>
          </a:p>
        </p:txBody>
      </p:sp>
      <p:sp>
        <p:nvSpPr>
          <p:cNvPr id="54" name="文本占位符 53"/>
          <p:cNvSpPr>
            <a:spLocks noGrp="1"/>
          </p:cNvSpPr>
          <p:nvPr>
            <p:ph type="body" sz="quarter" idx="37"/>
          </p:nvPr>
        </p:nvSpPr>
        <p:spPr bwMode="gray">
          <a:xfrm>
            <a:off x="1019436" y="5703785"/>
            <a:ext cx="3071784" cy="504887"/>
          </a:xfrm>
        </p:spPr>
        <p:txBody>
          <a:bodyPr/>
          <a:lstStyle/>
          <a:p>
            <a:pPr fontAlgn="ctr"/>
            <a:endParaRPr lang="en-US" altLang="zh-CN" dirty="0">
              <a:latin typeface="Huawei Sans" panose="020C0503030203020204" pitchFamily="34" charset="0"/>
            </a:endParaRPr>
          </a:p>
        </p:txBody>
      </p:sp>
      <p:sp>
        <p:nvSpPr>
          <p:cNvPr id="55" name="文本占位符 54"/>
          <p:cNvSpPr>
            <a:spLocks noGrp="1"/>
          </p:cNvSpPr>
          <p:nvPr>
            <p:ph type="body" sz="quarter" idx="38"/>
          </p:nvPr>
        </p:nvSpPr>
        <p:spPr bwMode="gray">
          <a:xfrm>
            <a:off x="4091679" y="5703785"/>
            <a:ext cx="2160157" cy="504887"/>
          </a:xfrm>
        </p:spPr>
        <p:txBody>
          <a:bodyPr/>
          <a:lstStyle/>
          <a:p>
            <a:endParaRPr lang="en-US" altLang="zh-CN" dirty="0">
              <a:latin typeface="Huawei Sans" panose="020C0503030203020204" pitchFamily="34" charset="0"/>
            </a:endParaRPr>
          </a:p>
        </p:txBody>
      </p:sp>
      <p:sp>
        <p:nvSpPr>
          <p:cNvPr id="56" name="文本占位符 55"/>
          <p:cNvSpPr>
            <a:spLocks noGrp="1"/>
          </p:cNvSpPr>
          <p:nvPr>
            <p:ph type="body" sz="quarter" idx="39"/>
          </p:nvPr>
        </p:nvSpPr>
        <p:spPr bwMode="gray">
          <a:xfrm>
            <a:off x="6251836" y="5703785"/>
            <a:ext cx="2928408" cy="504887"/>
          </a:xfrm>
        </p:spPr>
        <p:txBody>
          <a:bodyPr/>
          <a:lstStyle/>
          <a:p>
            <a:pPr fontAlgn="ctr"/>
            <a:endParaRPr lang="en-US" altLang="zh-CN" dirty="0">
              <a:latin typeface="Huawei Sans" panose="020C0503030203020204" pitchFamily="34" charset="0"/>
            </a:endParaRPr>
          </a:p>
        </p:txBody>
      </p:sp>
      <p:sp>
        <p:nvSpPr>
          <p:cNvPr id="57" name="文本占位符 56"/>
          <p:cNvSpPr>
            <a:spLocks noGrp="1"/>
          </p:cNvSpPr>
          <p:nvPr>
            <p:ph type="body" sz="quarter" idx="40"/>
          </p:nvPr>
        </p:nvSpPr>
        <p:spPr bwMode="gray">
          <a:xfrm>
            <a:off x="9180244" y="5703785"/>
            <a:ext cx="1993279" cy="504887"/>
          </a:xfrm>
        </p:spPr>
        <p:txBody>
          <a:bodyPr/>
          <a:lstStyle/>
          <a:p>
            <a:endParaRPr lang="en-US" altLang="zh-CN" dirty="0">
              <a:latin typeface="Huawei Sans" panose="020C0503030203020204"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047A-D804-4694-96EC-D4229E18F1EA}"/>
              </a:ext>
            </a:extLst>
          </p:cNvPr>
          <p:cNvSpPr>
            <a:spLocks noGrp="1"/>
          </p:cNvSpPr>
          <p:nvPr>
            <p:ph type="title"/>
          </p:nvPr>
        </p:nvSpPr>
        <p:spPr bwMode="gray"/>
        <p:txBody>
          <a:bodyPr/>
          <a:lstStyle/>
          <a:p>
            <a:pPr fontAlgn="ctr"/>
            <a:r>
              <a:rPr lang="en-US" dirty="0">
                <a:latin typeface="Huawei Sans" panose="020C0503030203020204" pitchFamily="34" charset="0"/>
              </a:rPr>
              <a:t>Multi-Level Service Management</a:t>
            </a:r>
          </a:p>
        </p:txBody>
      </p:sp>
      <p:sp>
        <p:nvSpPr>
          <p:cNvPr id="3" name="Text Placeholder 2">
            <a:extLst>
              <a:ext uri="{FF2B5EF4-FFF2-40B4-BE49-F238E27FC236}">
                <a16:creationId xmlns:a16="http://schemas.microsoft.com/office/drawing/2014/main" id="{E0D5232C-45D9-4E69-8EB5-573FE4176914}"/>
              </a:ext>
            </a:extLst>
          </p:cNvPr>
          <p:cNvSpPr>
            <a:spLocks noGrp="1"/>
          </p:cNvSpPr>
          <p:nvPr>
            <p:ph type="body" sz="quarter" idx="10"/>
          </p:nvPr>
        </p:nvSpPr>
        <p:spPr bwMode="gray">
          <a:xfrm>
            <a:off x="455612" y="5048322"/>
            <a:ext cx="11293476" cy="1150655"/>
          </a:xfrm>
        </p:spPr>
        <p:txBody>
          <a:bodyPr/>
          <a:lstStyle/>
          <a:p>
            <a:pPr algn="l"/>
            <a:r>
              <a:rPr lang="en-US" sz="1200" dirty="0">
                <a:latin typeface="Huawei Sans" panose="020C0503030203020204" pitchFamily="34" charset="0"/>
              </a:rPr>
              <a:t>Two multi-level service management modes are available to meet requirements of different business scenarios: "system administrator + MSP + tenant" and "system administrator + tenant".</a:t>
            </a:r>
          </a:p>
          <a:p>
            <a:pPr algn="l"/>
            <a:r>
              <a:rPr lang="en-US" sz="1200" dirty="0">
                <a:latin typeface="Huawei Sans" panose="020C0503030203020204" pitchFamily="34" charset="0"/>
              </a:rPr>
              <a:t>All tenants share one set of </a:t>
            </a:r>
            <a:r>
              <a:rPr lang="en-US" sz="1200" dirty="0" err="1">
                <a:latin typeface="Huawei Sans" panose="020C0503030203020204" pitchFamily="34" charset="0"/>
              </a:rPr>
              <a:t>iMaster</a:t>
            </a:r>
            <a:r>
              <a:rPr lang="en-US" sz="1200" dirty="0">
                <a:latin typeface="Huawei Sans" panose="020C0503030203020204" pitchFamily="34" charset="0"/>
              </a:rPr>
              <a:t> NCE-WAN, which differentiates tenant data based on tenant identifiers. Data is isolated between tenants, and each tenant possesses independent resources and management permissions.</a:t>
            </a:r>
          </a:p>
        </p:txBody>
      </p:sp>
      <p:sp>
        <p:nvSpPr>
          <p:cNvPr id="4" name="TextBox 79">
            <a:extLst>
              <a:ext uri="{FF2B5EF4-FFF2-40B4-BE49-F238E27FC236}">
                <a16:creationId xmlns:a16="http://schemas.microsoft.com/office/drawing/2014/main" id="{2218C251-06EB-4FDF-86E9-6110817DA268}"/>
              </a:ext>
            </a:extLst>
          </p:cNvPr>
          <p:cNvSpPr txBox="1"/>
          <p:nvPr/>
        </p:nvSpPr>
        <p:spPr bwMode="gray">
          <a:xfrm>
            <a:off x="2000145" y="1480152"/>
            <a:ext cx="1287757" cy="461665"/>
          </a:xfrm>
          <a:prstGeom prst="rect">
            <a:avLst/>
          </a:prstGeom>
          <a:noFill/>
        </p:spPr>
        <p:txBody>
          <a:bodyPr wrap="square" rtlCol="0">
            <a:spAutoFit/>
          </a:bodyPr>
          <a:lstStyle/>
          <a:p>
            <a:pPr algn="ctr" defTabSz="1218784" fontAlgn="ctr"/>
            <a:r>
              <a:rPr lang="en-US" sz="1200" b="1" dirty="0">
                <a:solidFill>
                  <a:prstClr val="black"/>
                </a:solidFill>
                <a:latin typeface="Huawei Sans" panose="020C0503030203020204" pitchFamily="34" charset="0"/>
              </a:rPr>
              <a:t>System administrator</a:t>
            </a:r>
          </a:p>
        </p:txBody>
      </p:sp>
      <p:sp>
        <p:nvSpPr>
          <p:cNvPr id="5" name="Freeform 166">
            <a:extLst>
              <a:ext uri="{FF2B5EF4-FFF2-40B4-BE49-F238E27FC236}">
                <a16:creationId xmlns:a16="http://schemas.microsoft.com/office/drawing/2014/main" id="{0946A1C0-5E8B-4B65-9E75-B04E9CF6D51D}"/>
              </a:ext>
            </a:extLst>
          </p:cNvPr>
          <p:cNvSpPr>
            <a:spLocks noChangeAspect="1" noEditPoints="1"/>
          </p:cNvSpPr>
          <p:nvPr/>
        </p:nvSpPr>
        <p:spPr bwMode="gray">
          <a:xfrm>
            <a:off x="1506486" y="1222098"/>
            <a:ext cx="489645" cy="719719"/>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rgbClr val="919191"/>
          </a:solidFill>
          <a:ln>
            <a:noFill/>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endParaRPr>
          </a:p>
        </p:txBody>
      </p:sp>
      <p:sp>
        <p:nvSpPr>
          <p:cNvPr id="6" name="Freeform 163">
            <a:extLst>
              <a:ext uri="{FF2B5EF4-FFF2-40B4-BE49-F238E27FC236}">
                <a16:creationId xmlns:a16="http://schemas.microsoft.com/office/drawing/2014/main" id="{7BA42513-84F0-469F-9CDD-5AC5647E8450}"/>
              </a:ext>
            </a:extLst>
          </p:cNvPr>
          <p:cNvSpPr>
            <a:spLocks noChangeAspect="1" noEditPoints="1"/>
          </p:cNvSpPr>
          <p:nvPr/>
        </p:nvSpPr>
        <p:spPr bwMode="gray">
          <a:xfrm>
            <a:off x="1180283" y="2732441"/>
            <a:ext cx="1115119" cy="719719"/>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919191"/>
          </a:solidFill>
          <a:ln>
            <a:noFill/>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endParaRPr>
          </a:p>
        </p:txBody>
      </p:sp>
      <p:grpSp>
        <p:nvGrpSpPr>
          <p:cNvPr id="7" name="组合 41">
            <a:extLst>
              <a:ext uri="{FF2B5EF4-FFF2-40B4-BE49-F238E27FC236}">
                <a16:creationId xmlns:a16="http://schemas.microsoft.com/office/drawing/2014/main" id="{39453329-5B01-41CD-A397-AA38A6A2579A}"/>
              </a:ext>
            </a:extLst>
          </p:cNvPr>
          <p:cNvGrpSpPr/>
          <p:nvPr/>
        </p:nvGrpSpPr>
        <p:grpSpPr bwMode="gray">
          <a:xfrm>
            <a:off x="1014039" y="4364966"/>
            <a:ext cx="1455126" cy="438672"/>
            <a:chOff x="2137147" y="5185730"/>
            <a:chExt cx="1035550" cy="354563"/>
          </a:xfrm>
        </p:grpSpPr>
        <p:sp>
          <p:nvSpPr>
            <p:cNvPr id="8" name="Freeform 131">
              <a:extLst>
                <a:ext uri="{FF2B5EF4-FFF2-40B4-BE49-F238E27FC236}">
                  <a16:creationId xmlns:a16="http://schemas.microsoft.com/office/drawing/2014/main" id="{D1EFA1E3-936E-4E36-BEB1-7D143140E683}"/>
                </a:ext>
              </a:extLst>
            </p:cNvPr>
            <p:cNvSpPr>
              <a:spLocks/>
            </p:cNvSpPr>
            <p:nvPr/>
          </p:nvSpPr>
          <p:spPr bwMode="gray">
            <a:xfrm>
              <a:off x="2137147" y="5405221"/>
              <a:ext cx="1035550" cy="135072"/>
            </a:xfrm>
            <a:custGeom>
              <a:avLst/>
              <a:gdLst/>
              <a:ahLst/>
              <a:cxnLst>
                <a:cxn ang="0">
                  <a:pos x="11836" y="748"/>
                </a:cxn>
                <a:cxn ang="0">
                  <a:pos x="11396" y="396"/>
                </a:cxn>
                <a:cxn ang="0">
                  <a:pos x="10868" y="131"/>
                </a:cxn>
                <a:cxn ang="0">
                  <a:pos x="10340" y="0"/>
                </a:cxn>
                <a:cxn ang="0">
                  <a:pos x="9768" y="0"/>
                </a:cxn>
                <a:cxn ang="0">
                  <a:pos x="9196" y="131"/>
                </a:cxn>
                <a:cxn ang="0">
                  <a:pos x="8712" y="396"/>
                </a:cxn>
                <a:cxn ang="0">
                  <a:pos x="8272" y="792"/>
                </a:cxn>
                <a:cxn ang="0">
                  <a:pos x="7920" y="792"/>
                </a:cxn>
                <a:cxn ang="0">
                  <a:pos x="7524" y="396"/>
                </a:cxn>
                <a:cxn ang="0">
                  <a:pos x="6996" y="131"/>
                </a:cxn>
                <a:cxn ang="0">
                  <a:pos x="6468" y="0"/>
                </a:cxn>
                <a:cxn ang="0">
                  <a:pos x="5896" y="0"/>
                </a:cxn>
                <a:cxn ang="0">
                  <a:pos x="5324" y="131"/>
                </a:cxn>
                <a:cxn ang="0">
                  <a:pos x="4796" y="396"/>
                </a:cxn>
                <a:cxn ang="0">
                  <a:pos x="4400" y="748"/>
                </a:cxn>
                <a:cxn ang="0">
                  <a:pos x="4003" y="704"/>
                </a:cxn>
                <a:cxn ang="0">
                  <a:pos x="3432" y="264"/>
                </a:cxn>
                <a:cxn ang="0">
                  <a:pos x="2772" y="44"/>
                </a:cxn>
                <a:cxn ang="0">
                  <a:pos x="2112" y="0"/>
                </a:cxn>
                <a:cxn ang="0">
                  <a:pos x="1408" y="131"/>
                </a:cxn>
                <a:cxn ang="0">
                  <a:pos x="792" y="484"/>
                </a:cxn>
                <a:cxn ang="0">
                  <a:pos x="352" y="1012"/>
                </a:cxn>
                <a:cxn ang="0">
                  <a:pos x="88" y="1716"/>
                </a:cxn>
                <a:cxn ang="0">
                  <a:pos x="1012" y="2112"/>
                </a:cxn>
                <a:cxn ang="0">
                  <a:pos x="3872" y="2112"/>
                </a:cxn>
                <a:cxn ang="0">
                  <a:pos x="4840" y="2112"/>
                </a:cxn>
                <a:cxn ang="0">
                  <a:pos x="7788" y="2112"/>
                </a:cxn>
                <a:cxn ang="0">
                  <a:pos x="8756" y="2112"/>
                </a:cxn>
                <a:cxn ang="0">
                  <a:pos x="11660" y="2112"/>
                </a:cxn>
                <a:cxn ang="0">
                  <a:pos x="12672" y="2112"/>
                </a:cxn>
                <a:cxn ang="0">
                  <a:pos x="16192" y="2112"/>
                </a:cxn>
                <a:cxn ang="0">
                  <a:pos x="16060" y="1320"/>
                </a:cxn>
                <a:cxn ang="0">
                  <a:pos x="15664" y="704"/>
                </a:cxn>
                <a:cxn ang="0">
                  <a:pos x="15092" y="264"/>
                </a:cxn>
                <a:cxn ang="0">
                  <a:pos x="14476" y="44"/>
                </a:cxn>
                <a:cxn ang="0">
                  <a:pos x="13772" y="0"/>
                </a:cxn>
                <a:cxn ang="0">
                  <a:pos x="13068" y="131"/>
                </a:cxn>
                <a:cxn ang="0">
                  <a:pos x="12452" y="484"/>
                </a:cxn>
                <a:cxn ang="0">
                  <a:pos x="12012" y="1012"/>
                </a:cxn>
              </a:cxnLst>
              <a:rect l="0" t="0" r="r" b="b"/>
              <a:pathLst>
                <a:path w="16192" h="2112">
                  <a:moveTo>
                    <a:pt x="12012" y="1012"/>
                  </a:moveTo>
                  <a:lnTo>
                    <a:pt x="11836" y="748"/>
                  </a:lnTo>
                  <a:lnTo>
                    <a:pt x="11616" y="572"/>
                  </a:lnTo>
                  <a:lnTo>
                    <a:pt x="11396" y="396"/>
                  </a:lnTo>
                  <a:lnTo>
                    <a:pt x="11132" y="264"/>
                  </a:lnTo>
                  <a:lnTo>
                    <a:pt x="10868" y="131"/>
                  </a:lnTo>
                  <a:lnTo>
                    <a:pt x="10604" y="44"/>
                  </a:lnTo>
                  <a:lnTo>
                    <a:pt x="10340" y="0"/>
                  </a:lnTo>
                  <a:lnTo>
                    <a:pt x="10032" y="0"/>
                  </a:lnTo>
                  <a:lnTo>
                    <a:pt x="9768" y="0"/>
                  </a:lnTo>
                  <a:lnTo>
                    <a:pt x="9460" y="88"/>
                  </a:lnTo>
                  <a:lnTo>
                    <a:pt x="9196" y="131"/>
                  </a:lnTo>
                  <a:lnTo>
                    <a:pt x="8932" y="264"/>
                  </a:lnTo>
                  <a:lnTo>
                    <a:pt x="8712" y="396"/>
                  </a:lnTo>
                  <a:lnTo>
                    <a:pt x="8448" y="572"/>
                  </a:lnTo>
                  <a:lnTo>
                    <a:pt x="8272" y="792"/>
                  </a:lnTo>
                  <a:lnTo>
                    <a:pt x="8096" y="1012"/>
                  </a:lnTo>
                  <a:lnTo>
                    <a:pt x="7920" y="792"/>
                  </a:lnTo>
                  <a:lnTo>
                    <a:pt x="7744" y="572"/>
                  </a:lnTo>
                  <a:lnTo>
                    <a:pt x="7524" y="396"/>
                  </a:lnTo>
                  <a:lnTo>
                    <a:pt x="7260" y="264"/>
                  </a:lnTo>
                  <a:lnTo>
                    <a:pt x="6996" y="131"/>
                  </a:lnTo>
                  <a:lnTo>
                    <a:pt x="6732" y="88"/>
                  </a:lnTo>
                  <a:lnTo>
                    <a:pt x="6468" y="0"/>
                  </a:lnTo>
                  <a:lnTo>
                    <a:pt x="6160" y="0"/>
                  </a:lnTo>
                  <a:lnTo>
                    <a:pt x="5896" y="0"/>
                  </a:lnTo>
                  <a:lnTo>
                    <a:pt x="5588" y="44"/>
                  </a:lnTo>
                  <a:lnTo>
                    <a:pt x="5324" y="131"/>
                  </a:lnTo>
                  <a:lnTo>
                    <a:pt x="5060" y="220"/>
                  </a:lnTo>
                  <a:lnTo>
                    <a:pt x="4796" y="396"/>
                  </a:lnTo>
                  <a:lnTo>
                    <a:pt x="4576" y="528"/>
                  </a:lnTo>
                  <a:lnTo>
                    <a:pt x="4400" y="748"/>
                  </a:lnTo>
                  <a:lnTo>
                    <a:pt x="4224" y="968"/>
                  </a:lnTo>
                  <a:lnTo>
                    <a:pt x="4003" y="704"/>
                  </a:lnTo>
                  <a:lnTo>
                    <a:pt x="3740" y="484"/>
                  </a:lnTo>
                  <a:lnTo>
                    <a:pt x="3432" y="264"/>
                  </a:lnTo>
                  <a:lnTo>
                    <a:pt x="3124" y="131"/>
                  </a:lnTo>
                  <a:lnTo>
                    <a:pt x="2772" y="44"/>
                  </a:lnTo>
                  <a:lnTo>
                    <a:pt x="2464" y="0"/>
                  </a:lnTo>
                  <a:lnTo>
                    <a:pt x="2112" y="0"/>
                  </a:lnTo>
                  <a:lnTo>
                    <a:pt x="1760" y="44"/>
                  </a:lnTo>
                  <a:lnTo>
                    <a:pt x="1408" y="131"/>
                  </a:lnTo>
                  <a:lnTo>
                    <a:pt x="1100" y="308"/>
                  </a:lnTo>
                  <a:lnTo>
                    <a:pt x="792" y="484"/>
                  </a:lnTo>
                  <a:lnTo>
                    <a:pt x="572" y="704"/>
                  </a:lnTo>
                  <a:lnTo>
                    <a:pt x="352" y="1012"/>
                  </a:lnTo>
                  <a:lnTo>
                    <a:pt x="176" y="1320"/>
                  </a:lnTo>
                  <a:lnTo>
                    <a:pt x="88" y="1716"/>
                  </a:lnTo>
                  <a:lnTo>
                    <a:pt x="0" y="2112"/>
                  </a:lnTo>
                  <a:lnTo>
                    <a:pt x="1012" y="2112"/>
                  </a:lnTo>
                  <a:lnTo>
                    <a:pt x="3564" y="2112"/>
                  </a:lnTo>
                  <a:lnTo>
                    <a:pt x="3872" y="2112"/>
                  </a:lnTo>
                  <a:lnTo>
                    <a:pt x="4532" y="2112"/>
                  </a:lnTo>
                  <a:lnTo>
                    <a:pt x="4840" y="2112"/>
                  </a:lnTo>
                  <a:lnTo>
                    <a:pt x="7436" y="2112"/>
                  </a:lnTo>
                  <a:lnTo>
                    <a:pt x="7788" y="2112"/>
                  </a:lnTo>
                  <a:lnTo>
                    <a:pt x="8404" y="2112"/>
                  </a:lnTo>
                  <a:lnTo>
                    <a:pt x="8756" y="2112"/>
                  </a:lnTo>
                  <a:lnTo>
                    <a:pt x="11352" y="2112"/>
                  </a:lnTo>
                  <a:lnTo>
                    <a:pt x="11660" y="2112"/>
                  </a:lnTo>
                  <a:lnTo>
                    <a:pt x="12320" y="2112"/>
                  </a:lnTo>
                  <a:lnTo>
                    <a:pt x="12672" y="2112"/>
                  </a:lnTo>
                  <a:lnTo>
                    <a:pt x="15224" y="2112"/>
                  </a:lnTo>
                  <a:lnTo>
                    <a:pt x="16192" y="2112"/>
                  </a:lnTo>
                  <a:lnTo>
                    <a:pt x="16148" y="1672"/>
                  </a:lnTo>
                  <a:lnTo>
                    <a:pt x="16060" y="1320"/>
                  </a:lnTo>
                  <a:lnTo>
                    <a:pt x="15884" y="968"/>
                  </a:lnTo>
                  <a:lnTo>
                    <a:pt x="15664" y="704"/>
                  </a:lnTo>
                  <a:lnTo>
                    <a:pt x="15400" y="484"/>
                  </a:lnTo>
                  <a:lnTo>
                    <a:pt x="15092" y="264"/>
                  </a:lnTo>
                  <a:lnTo>
                    <a:pt x="14784" y="131"/>
                  </a:lnTo>
                  <a:lnTo>
                    <a:pt x="14476" y="44"/>
                  </a:lnTo>
                  <a:lnTo>
                    <a:pt x="14124" y="0"/>
                  </a:lnTo>
                  <a:lnTo>
                    <a:pt x="13772" y="0"/>
                  </a:lnTo>
                  <a:lnTo>
                    <a:pt x="13420" y="44"/>
                  </a:lnTo>
                  <a:lnTo>
                    <a:pt x="13068" y="131"/>
                  </a:lnTo>
                  <a:lnTo>
                    <a:pt x="12760" y="308"/>
                  </a:lnTo>
                  <a:lnTo>
                    <a:pt x="12452" y="484"/>
                  </a:lnTo>
                  <a:lnTo>
                    <a:pt x="12232" y="704"/>
                  </a:lnTo>
                  <a:lnTo>
                    <a:pt x="12012" y="1012"/>
                  </a:lnTo>
                  <a:close/>
                </a:path>
              </a:pathLst>
            </a:custGeom>
            <a:solidFill>
              <a:sysClr val="windowText" lastClr="000000">
                <a:lumMod val="50000"/>
                <a:lumOff val="50000"/>
              </a:sysClr>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sp>
          <p:nvSpPr>
            <p:cNvPr id="9" name="Freeform 132">
              <a:extLst>
                <a:ext uri="{FF2B5EF4-FFF2-40B4-BE49-F238E27FC236}">
                  <a16:creationId xmlns:a16="http://schemas.microsoft.com/office/drawing/2014/main" id="{23F22029-9BB3-4D13-A664-AB2EA171ED5E}"/>
                </a:ext>
              </a:extLst>
            </p:cNvPr>
            <p:cNvSpPr>
              <a:spLocks/>
            </p:cNvSpPr>
            <p:nvPr/>
          </p:nvSpPr>
          <p:spPr bwMode="gray">
            <a:xfrm>
              <a:off x="2426988" y="5185730"/>
              <a:ext cx="211050" cy="208236"/>
            </a:xfrm>
            <a:custGeom>
              <a:avLst/>
              <a:gdLst/>
              <a:ahLst/>
              <a:cxnLst>
                <a:cxn ang="0">
                  <a:pos x="1628" y="0"/>
                </a:cxn>
                <a:cxn ang="0">
                  <a:pos x="1320" y="44"/>
                </a:cxn>
                <a:cxn ang="0">
                  <a:pos x="1012" y="132"/>
                </a:cxn>
                <a:cxn ang="0">
                  <a:pos x="704" y="264"/>
                </a:cxn>
                <a:cxn ang="0">
                  <a:pos x="483" y="484"/>
                </a:cxn>
                <a:cxn ang="0">
                  <a:pos x="264" y="704"/>
                </a:cxn>
                <a:cxn ang="0">
                  <a:pos x="132" y="1012"/>
                </a:cxn>
                <a:cxn ang="0">
                  <a:pos x="44" y="1320"/>
                </a:cxn>
                <a:cxn ang="0">
                  <a:pos x="0" y="1629"/>
                </a:cxn>
                <a:cxn ang="0">
                  <a:pos x="44" y="1980"/>
                </a:cxn>
                <a:cxn ang="0">
                  <a:pos x="132" y="2288"/>
                </a:cxn>
                <a:cxn ang="0">
                  <a:pos x="264" y="2551"/>
                </a:cxn>
                <a:cxn ang="0">
                  <a:pos x="483" y="2772"/>
                </a:cxn>
                <a:cxn ang="0">
                  <a:pos x="704" y="2992"/>
                </a:cxn>
                <a:cxn ang="0">
                  <a:pos x="1012" y="3124"/>
                </a:cxn>
                <a:cxn ang="0">
                  <a:pos x="1320" y="3256"/>
                </a:cxn>
                <a:cxn ang="0">
                  <a:pos x="1628" y="3256"/>
                </a:cxn>
                <a:cxn ang="0">
                  <a:pos x="1980" y="3256"/>
                </a:cxn>
                <a:cxn ang="0">
                  <a:pos x="2288" y="3124"/>
                </a:cxn>
                <a:cxn ang="0">
                  <a:pos x="2552" y="2992"/>
                </a:cxn>
                <a:cxn ang="0">
                  <a:pos x="2816" y="2772"/>
                </a:cxn>
                <a:cxn ang="0">
                  <a:pos x="2992" y="2551"/>
                </a:cxn>
                <a:cxn ang="0">
                  <a:pos x="3168" y="2288"/>
                </a:cxn>
                <a:cxn ang="0">
                  <a:pos x="3256" y="1980"/>
                </a:cxn>
                <a:cxn ang="0">
                  <a:pos x="3300" y="1629"/>
                </a:cxn>
                <a:cxn ang="0">
                  <a:pos x="3256" y="1320"/>
                </a:cxn>
                <a:cxn ang="0">
                  <a:pos x="3168" y="1012"/>
                </a:cxn>
                <a:cxn ang="0">
                  <a:pos x="2992" y="704"/>
                </a:cxn>
                <a:cxn ang="0">
                  <a:pos x="2816" y="484"/>
                </a:cxn>
                <a:cxn ang="0">
                  <a:pos x="2552" y="264"/>
                </a:cxn>
                <a:cxn ang="0">
                  <a:pos x="2288" y="132"/>
                </a:cxn>
                <a:cxn ang="0">
                  <a:pos x="1980" y="44"/>
                </a:cxn>
                <a:cxn ang="0">
                  <a:pos x="1628" y="0"/>
                </a:cxn>
              </a:cxnLst>
              <a:rect l="0" t="0" r="r" b="b"/>
              <a:pathLst>
                <a:path w="3300" h="3256">
                  <a:moveTo>
                    <a:pt x="1628" y="0"/>
                  </a:moveTo>
                  <a:lnTo>
                    <a:pt x="1320" y="44"/>
                  </a:lnTo>
                  <a:lnTo>
                    <a:pt x="1012" y="132"/>
                  </a:lnTo>
                  <a:lnTo>
                    <a:pt x="704" y="264"/>
                  </a:lnTo>
                  <a:lnTo>
                    <a:pt x="483" y="484"/>
                  </a:lnTo>
                  <a:lnTo>
                    <a:pt x="264" y="704"/>
                  </a:lnTo>
                  <a:lnTo>
                    <a:pt x="132" y="1012"/>
                  </a:lnTo>
                  <a:lnTo>
                    <a:pt x="44" y="1320"/>
                  </a:lnTo>
                  <a:lnTo>
                    <a:pt x="0" y="1629"/>
                  </a:lnTo>
                  <a:lnTo>
                    <a:pt x="44" y="1980"/>
                  </a:lnTo>
                  <a:lnTo>
                    <a:pt x="132" y="2288"/>
                  </a:lnTo>
                  <a:lnTo>
                    <a:pt x="264" y="2551"/>
                  </a:lnTo>
                  <a:lnTo>
                    <a:pt x="483" y="2772"/>
                  </a:lnTo>
                  <a:lnTo>
                    <a:pt x="704" y="2992"/>
                  </a:lnTo>
                  <a:lnTo>
                    <a:pt x="1012" y="3124"/>
                  </a:lnTo>
                  <a:lnTo>
                    <a:pt x="1320" y="3256"/>
                  </a:lnTo>
                  <a:lnTo>
                    <a:pt x="1628" y="3256"/>
                  </a:lnTo>
                  <a:lnTo>
                    <a:pt x="1980" y="3256"/>
                  </a:lnTo>
                  <a:lnTo>
                    <a:pt x="2288" y="3124"/>
                  </a:lnTo>
                  <a:lnTo>
                    <a:pt x="2552" y="2992"/>
                  </a:lnTo>
                  <a:lnTo>
                    <a:pt x="2816" y="2772"/>
                  </a:lnTo>
                  <a:lnTo>
                    <a:pt x="2992" y="2551"/>
                  </a:lnTo>
                  <a:lnTo>
                    <a:pt x="3168" y="2288"/>
                  </a:lnTo>
                  <a:lnTo>
                    <a:pt x="3256" y="1980"/>
                  </a:lnTo>
                  <a:lnTo>
                    <a:pt x="3300" y="1629"/>
                  </a:lnTo>
                  <a:lnTo>
                    <a:pt x="3256" y="1320"/>
                  </a:lnTo>
                  <a:lnTo>
                    <a:pt x="3168" y="1012"/>
                  </a:lnTo>
                  <a:lnTo>
                    <a:pt x="2992" y="704"/>
                  </a:lnTo>
                  <a:lnTo>
                    <a:pt x="2816" y="484"/>
                  </a:lnTo>
                  <a:lnTo>
                    <a:pt x="2552" y="264"/>
                  </a:lnTo>
                  <a:lnTo>
                    <a:pt x="2288" y="132"/>
                  </a:lnTo>
                  <a:lnTo>
                    <a:pt x="1980" y="44"/>
                  </a:lnTo>
                  <a:lnTo>
                    <a:pt x="1628" y="0"/>
                  </a:lnTo>
                  <a:close/>
                </a:path>
              </a:pathLst>
            </a:custGeom>
            <a:solidFill>
              <a:sysClr val="windowText" lastClr="000000">
                <a:lumMod val="50000"/>
                <a:lumOff val="50000"/>
              </a:sysClr>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sp>
          <p:nvSpPr>
            <p:cNvPr id="10" name="Freeform 134">
              <a:extLst>
                <a:ext uri="{FF2B5EF4-FFF2-40B4-BE49-F238E27FC236}">
                  <a16:creationId xmlns:a16="http://schemas.microsoft.com/office/drawing/2014/main" id="{BD97622C-06F8-4791-8BAB-41EFEF80CEF7}"/>
                </a:ext>
              </a:extLst>
            </p:cNvPr>
            <p:cNvSpPr>
              <a:spLocks/>
            </p:cNvSpPr>
            <p:nvPr/>
          </p:nvSpPr>
          <p:spPr bwMode="gray">
            <a:xfrm>
              <a:off x="2179357" y="5185730"/>
              <a:ext cx="211050" cy="208236"/>
            </a:xfrm>
            <a:custGeom>
              <a:avLst/>
              <a:gdLst/>
              <a:ahLst/>
              <a:cxnLst>
                <a:cxn ang="0">
                  <a:pos x="1672" y="3256"/>
                </a:cxn>
                <a:cxn ang="0">
                  <a:pos x="1980" y="3256"/>
                </a:cxn>
                <a:cxn ang="0">
                  <a:pos x="2288" y="3124"/>
                </a:cxn>
                <a:cxn ang="0">
                  <a:pos x="2596" y="2992"/>
                </a:cxn>
                <a:cxn ang="0">
                  <a:pos x="2816" y="2772"/>
                </a:cxn>
                <a:cxn ang="0">
                  <a:pos x="3036" y="2551"/>
                </a:cxn>
                <a:cxn ang="0">
                  <a:pos x="3168" y="2288"/>
                </a:cxn>
                <a:cxn ang="0">
                  <a:pos x="3256" y="1980"/>
                </a:cxn>
                <a:cxn ang="0">
                  <a:pos x="3300" y="1629"/>
                </a:cxn>
                <a:cxn ang="0">
                  <a:pos x="3256" y="1320"/>
                </a:cxn>
                <a:cxn ang="0">
                  <a:pos x="3168" y="1012"/>
                </a:cxn>
                <a:cxn ang="0">
                  <a:pos x="3036" y="704"/>
                </a:cxn>
                <a:cxn ang="0">
                  <a:pos x="2816" y="484"/>
                </a:cxn>
                <a:cxn ang="0">
                  <a:pos x="2596" y="264"/>
                </a:cxn>
                <a:cxn ang="0">
                  <a:pos x="2288" y="132"/>
                </a:cxn>
                <a:cxn ang="0">
                  <a:pos x="1980" y="44"/>
                </a:cxn>
                <a:cxn ang="0">
                  <a:pos x="1672" y="0"/>
                </a:cxn>
                <a:cxn ang="0">
                  <a:pos x="1320" y="44"/>
                </a:cxn>
                <a:cxn ang="0">
                  <a:pos x="1012" y="132"/>
                </a:cxn>
                <a:cxn ang="0">
                  <a:pos x="748" y="264"/>
                </a:cxn>
                <a:cxn ang="0">
                  <a:pos x="484" y="484"/>
                </a:cxn>
                <a:cxn ang="0">
                  <a:pos x="307" y="704"/>
                </a:cxn>
                <a:cxn ang="0">
                  <a:pos x="132" y="1012"/>
                </a:cxn>
                <a:cxn ang="0">
                  <a:pos x="44" y="1320"/>
                </a:cxn>
                <a:cxn ang="0">
                  <a:pos x="0" y="1629"/>
                </a:cxn>
                <a:cxn ang="0">
                  <a:pos x="44" y="1980"/>
                </a:cxn>
                <a:cxn ang="0">
                  <a:pos x="132" y="2288"/>
                </a:cxn>
                <a:cxn ang="0">
                  <a:pos x="307" y="2551"/>
                </a:cxn>
                <a:cxn ang="0">
                  <a:pos x="484" y="2772"/>
                </a:cxn>
                <a:cxn ang="0">
                  <a:pos x="748" y="2992"/>
                </a:cxn>
                <a:cxn ang="0">
                  <a:pos x="1012" y="3124"/>
                </a:cxn>
                <a:cxn ang="0">
                  <a:pos x="1320" y="3256"/>
                </a:cxn>
                <a:cxn ang="0">
                  <a:pos x="1672" y="3256"/>
                </a:cxn>
              </a:cxnLst>
              <a:rect l="0" t="0" r="r" b="b"/>
              <a:pathLst>
                <a:path w="3300" h="3256">
                  <a:moveTo>
                    <a:pt x="1672" y="3256"/>
                  </a:moveTo>
                  <a:lnTo>
                    <a:pt x="1980" y="3256"/>
                  </a:lnTo>
                  <a:lnTo>
                    <a:pt x="2288" y="3124"/>
                  </a:lnTo>
                  <a:lnTo>
                    <a:pt x="2596" y="2992"/>
                  </a:lnTo>
                  <a:lnTo>
                    <a:pt x="2816" y="2772"/>
                  </a:lnTo>
                  <a:lnTo>
                    <a:pt x="3036" y="2551"/>
                  </a:lnTo>
                  <a:lnTo>
                    <a:pt x="3168" y="2288"/>
                  </a:lnTo>
                  <a:lnTo>
                    <a:pt x="3256" y="1980"/>
                  </a:lnTo>
                  <a:lnTo>
                    <a:pt x="3300" y="1629"/>
                  </a:lnTo>
                  <a:lnTo>
                    <a:pt x="3256" y="1320"/>
                  </a:lnTo>
                  <a:lnTo>
                    <a:pt x="3168" y="1012"/>
                  </a:lnTo>
                  <a:lnTo>
                    <a:pt x="3036" y="704"/>
                  </a:lnTo>
                  <a:lnTo>
                    <a:pt x="2816" y="484"/>
                  </a:lnTo>
                  <a:lnTo>
                    <a:pt x="2596" y="264"/>
                  </a:lnTo>
                  <a:lnTo>
                    <a:pt x="2288" y="132"/>
                  </a:lnTo>
                  <a:lnTo>
                    <a:pt x="1980" y="44"/>
                  </a:lnTo>
                  <a:lnTo>
                    <a:pt x="1672" y="0"/>
                  </a:lnTo>
                  <a:lnTo>
                    <a:pt x="1320" y="44"/>
                  </a:lnTo>
                  <a:lnTo>
                    <a:pt x="1012" y="132"/>
                  </a:lnTo>
                  <a:lnTo>
                    <a:pt x="748" y="264"/>
                  </a:lnTo>
                  <a:lnTo>
                    <a:pt x="484" y="484"/>
                  </a:lnTo>
                  <a:lnTo>
                    <a:pt x="307" y="704"/>
                  </a:lnTo>
                  <a:lnTo>
                    <a:pt x="132" y="1012"/>
                  </a:lnTo>
                  <a:lnTo>
                    <a:pt x="44" y="1320"/>
                  </a:lnTo>
                  <a:lnTo>
                    <a:pt x="0" y="1629"/>
                  </a:lnTo>
                  <a:lnTo>
                    <a:pt x="44" y="1980"/>
                  </a:lnTo>
                  <a:lnTo>
                    <a:pt x="132" y="2288"/>
                  </a:lnTo>
                  <a:lnTo>
                    <a:pt x="307" y="2551"/>
                  </a:lnTo>
                  <a:lnTo>
                    <a:pt x="484" y="2772"/>
                  </a:lnTo>
                  <a:lnTo>
                    <a:pt x="748" y="2992"/>
                  </a:lnTo>
                  <a:lnTo>
                    <a:pt x="1012" y="3124"/>
                  </a:lnTo>
                  <a:lnTo>
                    <a:pt x="1320" y="3256"/>
                  </a:lnTo>
                  <a:lnTo>
                    <a:pt x="1672" y="3256"/>
                  </a:lnTo>
                  <a:close/>
                </a:path>
              </a:pathLst>
            </a:custGeom>
            <a:solidFill>
              <a:sysClr val="windowText" lastClr="000000">
                <a:lumMod val="50000"/>
                <a:lumOff val="50000"/>
              </a:sysClr>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sp>
          <p:nvSpPr>
            <p:cNvPr id="11" name="Freeform 135">
              <a:extLst>
                <a:ext uri="{FF2B5EF4-FFF2-40B4-BE49-F238E27FC236}">
                  <a16:creationId xmlns:a16="http://schemas.microsoft.com/office/drawing/2014/main" id="{9B1876E2-B2CE-4382-A533-17D89E69ADDA}"/>
                </a:ext>
              </a:extLst>
            </p:cNvPr>
            <p:cNvSpPr>
              <a:spLocks/>
            </p:cNvSpPr>
            <p:nvPr/>
          </p:nvSpPr>
          <p:spPr bwMode="gray">
            <a:xfrm>
              <a:off x="2677434" y="5185730"/>
              <a:ext cx="211050" cy="208236"/>
            </a:xfrm>
            <a:custGeom>
              <a:avLst/>
              <a:gdLst/>
              <a:ahLst/>
              <a:cxnLst>
                <a:cxn ang="0">
                  <a:pos x="484" y="484"/>
                </a:cxn>
                <a:cxn ang="0">
                  <a:pos x="264" y="704"/>
                </a:cxn>
                <a:cxn ang="0">
                  <a:pos x="132" y="1012"/>
                </a:cxn>
                <a:cxn ang="0">
                  <a:pos x="44" y="1320"/>
                </a:cxn>
                <a:cxn ang="0">
                  <a:pos x="0" y="1629"/>
                </a:cxn>
                <a:cxn ang="0">
                  <a:pos x="44" y="1980"/>
                </a:cxn>
                <a:cxn ang="0">
                  <a:pos x="132" y="2288"/>
                </a:cxn>
                <a:cxn ang="0">
                  <a:pos x="264" y="2551"/>
                </a:cxn>
                <a:cxn ang="0">
                  <a:pos x="484" y="2772"/>
                </a:cxn>
                <a:cxn ang="0">
                  <a:pos x="748" y="2992"/>
                </a:cxn>
                <a:cxn ang="0">
                  <a:pos x="1012" y="3124"/>
                </a:cxn>
                <a:cxn ang="0">
                  <a:pos x="1320" y="3256"/>
                </a:cxn>
                <a:cxn ang="0">
                  <a:pos x="1628" y="3256"/>
                </a:cxn>
                <a:cxn ang="0">
                  <a:pos x="1980" y="3256"/>
                </a:cxn>
                <a:cxn ang="0">
                  <a:pos x="2288" y="3124"/>
                </a:cxn>
                <a:cxn ang="0">
                  <a:pos x="2552" y="2992"/>
                </a:cxn>
                <a:cxn ang="0">
                  <a:pos x="2816" y="2772"/>
                </a:cxn>
                <a:cxn ang="0">
                  <a:pos x="2992" y="2551"/>
                </a:cxn>
                <a:cxn ang="0">
                  <a:pos x="3168" y="2288"/>
                </a:cxn>
                <a:cxn ang="0">
                  <a:pos x="3256" y="1980"/>
                </a:cxn>
                <a:cxn ang="0">
                  <a:pos x="3300" y="1629"/>
                </a:cxn>
                <a:cxn ang="0">
                  <a:pos x="3256" y="1320"/>
                </a:cxn>
                <a:cxn ang="0">
                  <a:pos x="3168" y="1012"/>
                </a:cxn>
                <a:cxn ang="0">
                  <a:pos x="2992" y="704"/>
                </a:cxn>
                <a:cxn ang="0">
                  <a:pos x="2816" y="484"/>
                </a:cxn>
                <a:cxn ang="0">
                  <a:pos x="2552" y="264"/>
                </a:cxn>
                <a:cxn ang="0">
                  <a:pos x="2288" y="132"/>
                </a:cxn>
                <a:cxn ang="0">
                  <a:pos x="1980" y="44"/>
                </a:cxn>
                <a:cxn ang="0">
                  <a:pos x="1628" y="0"/>
                </a:cxn>
                <a:cxn ang="0">
                  <a:pos x="1320" y="44"/>
                </a:cxn>
                <a:cxn ang="0">
                  <a:pos x="1012" y="132"/>
                </a:cxn>
                <a:cxn ang="0">
                  <a:pos x="748" y="264"/>
                </a:cxn>
                <a:cxn ang="0">
                  <a:pos x="484" y="484"/>
                </a:cxn>
              </a:cxnLst>
              <a:rect l="0" t="0" r="r" b="b"/>
              <a:pathLst>
                <a:path w="3300" h="3256">
                  <a:moveTo>
                    <a:pt x="484" y="484"/>
                  </a:moveTo>
                  <a:lnTo>
                    <a:pt x="264" y="704"/>
                  </a:lnTo>
                  <a:lnTo>
                    <a:pt x="132" y="1012"/>
                  </a:lnTo>
                  <a:lnTo>
                    <a:pt x="44" y="1320"/>
                  </a:lnTo>
                  <a:lnTo>
                    <a:pt x="0" y="1629"/>
                  </a:lnTo>
                  <a:lnTo>
                    <a:pt x="44" y="1980"/>
                  </a:lnTo>
                  <a:lnTo>
                    <a:pt x="132" y="2288"/>
                  </a:lnTo>
                  <a:lnTo>
                    <a:pt x="264" y="2551"/>
                  </a:lnTo>
                  <a:lnTo>
                    <a:pt x="484" y="2772"/>
                  </a:lnTo>
                  <a:lnTo>
                    <a:pt x="748" y="2992"/>
                  </a:lnTo>
                  <a:lnTo>
                    <a:pt x="1012" y="3124"/>
                  </a:lnTo>
                  <a:lnTo>
                    <a:pt x="1320" y="3256"/>
                  </a:lnTo>
                  <a:lnTo>
                    <a:pt x="1628" y="3256"/>
                  </a:lnTo>
                  <a:lnTo>
                    <a:pt x="1980" y="3256"/>
                  </a:lnTo>
                  <a:lnTo>
                    <a:pt x="2288" y="3124"/>
                  </a:lnTo>
                  <a:lnTo>
                    <a:pt x="2552" y="2992"/>
                  </a:lnTo>
                  <a:lnTo>
                    <a:pt x="2816" y="2772"/>
                  </a:lnTo>
                  <a:lnTo>
                    <a:pt x="2992" y="2551"/>
                  </a:lnTo>
                  <a:lnTo>
                    <a:pt x="3168" y="2288"/>
                  </a:lnTo>
                  <a:lnTo>
                    <a:pt x="3256" y="1980"/>
                  </a:lnTo>
                  <a:lnTo>
                    <a:pt x="3300" y="1629"/>
                  </a:lnTo>
                  <a:lnTo>
                    <a:pt x="3256" y="1320"/>
                  </a:lnTo>
                  <a:lnTo>
                    <a:pt x="3168" y="1012"/>
                  </a:lnTo>
                  <a:lnTo>
                    <a:pt x="2992" y="704"/>
                  </a:lnTo>
                  <a:lnTo>
                    <a:pt x="2816" y="484"/>
                  </a:lnTo>
                  <a:lnTo>
                    <a:pt x="2552" y="264"/>
                  </a:lnTo>
                  <a:lnTo>
                    <a:pt x="2288" y="132"/>
                  </a:lnTo>
                  <a:lnTo>
                    <a:pt x="1980" y="44"/>
                  </a:lnTo>
                  <a:lnTo>
                    <a:pt x="1628" y="0"/>
                  </a:lnTo>
                  <a:lnTo>
                    <a:pt x="1320" y="44"/>
                  </a:lnTo>
                  <a:lnTo>
                    <a:pt x="1012" y="132"/>
                  </a:lnTo>
                  <a:lnTo>
                    <a:pt x="748" y="264"/>
                  </a:lnTo>
                  <a:lnTo>
                    <a:pt x="484" y="484"/>
                  </a:lnTo>
                  <a:close/>
                </a:path>
              </a:pathLst>
            </a:custGeom>
            <a:solidFill>
              <a:sysClr val="windowText" lastClr="000000">
                <a:lumMod val="50000"/>
                <a:lumOff val="50000"/>
              </a:sysClr>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sp>
          <p:nvSpPr>
            <p:cNvPr id="12" name="Freeform 136">
              <a:extLst>
                <a:ext uri="{FF2B5EF4-FFF2-40B4-BE49-F238E27FC236}">
                  <a16:creationId xmlns:a16="http://schemas.microsoft.com/office/drawing/2014/main" id="{99B44A4D-6043-4572-812C-83A433479CF8}"/>
                </a:ext>
              </a:extLst>
            </p:cNvPr>
            <p:cNvSpPr>
              <a:spLocks/>
            </p:cNvSpPr>
            <p:nvPr/>
          </p:nvSpPr>
          <p:spPr bwMode="gray">
            <a:xfrm>
              <a:off x="2925065" y="5185730"/>
              <a:ext cx="211050" cy="208236"/>
            </a:xfrm>
            <a:custGeom>
              <a:avLst/>
              <a:gdLst/>
              <a:ahLst/>
              <a:cxnLst>
                <a:cxn ang="0">
                  <a:pos x="484" y="484"/>
                </a:cxn>
                <a:cxn ang="0">
                  <a:pos x="308" y="704"/>
                </a:cxn>
                <a:cxn ang="0">
                  <a:pos x="132" y="1012"/>
                </a:cxn>
                <a:cxn ang="0">
                  <a:pos x="44" y="1320"/>
                </a:cxn>
                <a:cxn ang="0">
                  <a:pos x="0" y="1629"/>
                </a:cxn>
                <a:cxn ang="0">
                  <a:pos x="44" y="1980"/>
                </a:cxn>
                <a:cxn ang="0">
                  <a:pos x="132" y="2288"/>
                </a:cxn>
                <a:cxn ang="0">
                  <a:pos x="308" y="2551"/>
                </a:cxn>
                <a:cxn ang="0">
                  <a:pos x="484" y="2772"/>
                </a:cxn>
                <a:cxn ang="0">
                  <a:pos x="748" y="2992"/>
                </a:cxn>
                <a:cxn ang="0">
                  <a:pos x="1012" y="3124"/>
                </a:cxn>
                <a:cxn ang="0">
                  <a:pos x="1320" y="3256"/>
                </a:cxn>
                <a:cxn ang="0">
                  <a:pos x="1672" y="3256"/>
                </a:cxn>
                <a:cxn ang="0">
                  <a:pos x="1980" y="3256"/>
                </a:cxn>
                <a:cxn ang="0">
                  <a:pos x="2288" y="3124"/>
                </a:cxn>
                <a:cxn ang="0">
                  <a:pos x="2596" y="2992"/>
                </a:cxn>
                <a:cxn ang="0">
                  <a:pos x="2816" y="2772"/>
                </a:cxn>
                <a:cxn ang="0">
                  <a:pos x="3036" y="2551"/>
                </a:cxn>
                <a:cxn ang="0">
                  <a:pos x="3168" y="2288"/>
                </a:cxn>
                <a:cxn ang="0">
                  <a:pos x="3256" y="1980"/>
                </a:cxn>
                <a:cxn ang="0">
                  <a:pos x="3300" y="1629"/>
                </a:cxn>
                <a:cxn ang="0">
                  <a:pos x="3256" y="1320"/>
                </a:cxn>
                <a:cxn ang="0">
                  <a:pos x="3168" y="1012"/>
                </a:cxn>
                <a:cxn ang="0">
                  <a:pos x="3036" y="704"/>
                </a:cxn>
                <a:cxn ang="0">
                  <a:pos x="2816" y="484"/>
                </a:cxn>
                <a:cxn ang="0">
                  <a:pos x="2596" y="264"/>
                </a:cxn>
                <a:cxn ang="0">
                  <a:pos x="2288" y="132"/>
                </a:cxn>
                <a:cxn ang="0">
                  <a:pos x="1980" y="44"/>
                </a:cxn>
                <a:cxn ang="0">
                  <a:pos x="1672" y="0"/>
                </a:cxn>
                <a:cxn ang="0">
                  <a:pos x="1320" y="44"/>
                </a:cxn>
                <a:cxn ang="0">
                  <a:pos x="1012" y="132"/>
                </a:cxn>
                <a:cxn ang="0">
                  <a:pos x="748" y="264"/>
                </a:cxn>
                <a:cxn ang="0">
                  <a:pos x="484" y="484"/>
                </a:cxn>
              </a:cxnLst>
              <a:rect l="0" t="0" r="r" b="b"/>
              <a:pathLst>
                <a:path w="3300" h="3256">
                  <a:moveTo>
                    <a:pt x="484" y="484"/>
                  </a:moveTo>
                  <a:lnTo>
                    <a:pt x="308" y="704"/>
                  </a:lnTo>
                  <a:lnTo>
                    <a:pt x="132" y="1012"/>
                  </a:lnTo>
                  <a:lnTo>
                    <a:pt x="44" y="1320"/>
                  </a:lnTo>
                  <a:lnTo>
                    <a:pt x="0" y="1629"/>
                  </a:lnTo>
                  <a:lnTo>
                    <a:pt x="44" y="1980"/>
                  </a:lnTo>
                  <a:lnTo>
                    <a:pt x="132" y="2288"/>
                  </a:lnTo>
                  <a:lnTo>
                    <a:pt x="308" y="2551"/>
                  </a:lnTo>
                  <a:lnTo>
                    <a:pt x="484" y="2772"/>
                  </a:lnTo>
                  <a:lnTo>
                    <a:pt x="748" y="2992"/>
                  </a:lnTo>
                  <a:lnTo>
                    <a:pt x="1012" y="3124"/>
                  </a:lnTo>
                  <a:lnTo>
                    <a:pt x="1320" y="3256"/>
                  </a:lnTo>
                  <a:lnTo>
                    <a:pt x="1672" y="3256"/>
                  </a:lnTo>
                  <a:lnTo>
                    <a:pt x="1980" y="3256"/>
                  </a:lnTo>
                  <a:lnTo>
                    <a:pt x="2288" y="3124"/>
                  </a:lnTo>
                  <a:lnTo>
                    <a:pt x="2596" y="2992"/>
                  </a:lnTo>
                  <a:lnTo>
                    <a:pt x="2816" y="2772"/>
                  </a:lnTo>
                  <a:lnTo>
                    <a:pt x="3036" y="2551"/>
                  </a:lnTo>
                  <a:lnTo>
                    <a:pt x="3168" y="2288"/>
                  </a:lnTo>
                  <a:lnTo>
                    <a:pt x="3256" y="1980"/>
                  </a:lnTo>
                  <a:lnTo>
                    <a:pt x="3300" y="1629"/>
                  </a:lnTo>
                  <a:lnTo>
                    <a:pt x="3256" y="1320"/>
                  </a:lnTo>
                  <a:lnTo>
                    <a:pt x="3168" y="1012"/>
                  </a:lnTo>
                  <a:lnTo>
                    <a:pt x="3036" y="704"/>
                  </a:lnTo>
                  <a:lnTo>
                    <a:pt x="2816" y="484"/>
                  </a:lnTo>
                  <a:lnTo>
                    <a:pt x="2596" y="264"/>
                  </a:lnTo>
                  <a:lnTo>
                    <a:pt x="2288" y="132"/>
                  </a:lnTo>
                  <a:lnTo>
                    <a:pt x="1980" y="44"/>
                  </a:lnTo>
                  <a:lnTo>
                    <a:pt x="1672" y="0"/>
                  </a:lnTo>
                  <a:lnTo>
                    <a:pt x="1320" y="44"/>
                  </a:lnTo>
                  <a:lnTo>
                    <a:pt x="1012" y="132"/>
                  </a:lnTo>
                  <a:lnTo>
                    <a:pt x="748" y="264"/>
                  </a:lnTo>
                  <a:lnTo>
                    <a:pt x="484" y="484"/>
                  </a:lnTo>
                  <a:close/>
                </a:path>
              </a:pathLst>
            </a:custGeom>
            <a:solidFill>
              <a:sysClr val="windowText" lastClr="000000">
                <a:lumMod val="50000"/>
                <a:lumOff val="50000"/>
              </a:sysClr>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grpSp>
      <p:sp>
        <p:nvSpPr>
          <p:cNvPr id="13" name="TextBox 79">
            <a:extLst>
              <a:ext uri="{FF2B5EF4-FFF2-40B4-BE49-F238E27FC236}">
                <a16:creationId xmlns:a16="http://schemas.microsoft.com/office/drawing/2014/main" id="{84F5C46B-488D-487E-AD36-3B000E1D0BDB}"/>
              </a:ext>
            </a:extLst>
          </p:cNvPr>
          <p:cNvSpPr txBox="1"/>
          <p:nvPr/>
        </p:nvSpPr>
        <p:spPr bwMode="gray">
          <a:xfrm>
            <a:off x="2327577" y="2981464"/>
            <a:ext cx="853156" cy="276891"/>
          </a:xfrm>
          <a:prstGeom prst="rect">
            <a:avLst/>
          </a:prstGeom>
          <a:noFill/>
        </p:spPr>
        <p:txBody>
          <a:bodyPr wrap="square" rtlCol="0">
            <a:spAutoFit/>
          </a:bodyPr>
          <a:lstStyle/>
          <a:p>
            <a:pPr algn="ctr" defTabSz="1218784" fontAlgn="ctr"/>
            <a:r>
              <a:rPr lang="en-US" sz="1200" b="1" dirty="0">
                <a:solidFill>
                  <a:prstClr val="black"/>
                </a:solidFill>
                <a:latin typeface="Huawei Sans" panose="020C0503030203020204" pitchFamily="34" charset="0"/>
              </a:rPr>
              <a:t>MSP</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4" name="TextBox 79">
            <a:extLst>
              <a:ext uri="{FF2B5EF4-FFF2-40B4-BE49-F238E27FC236}">
                <a16:creationId xmlns:a16="http://schemas.microsoft.com/office/drawing/2014/main" id="{1986DE1A-6238-4481-BE2C-9F3D9D34E831}"/>
              </a:ext>
            </a:extLst>
          </p:cNvPr>
          <p:cNvSpPr txBox="1"/>
          <p:nvPr/>
        </p:nvSpPr>
        <p:spPr bwMode="gray">
          <a:xfrm>
            <a:off x="2327577" y="4467663"/>
            <a:ext cx="853156" cy="276891"/>
          </a:xfrm>
          <a:prstGeom prst="rect">
            <a:avLst/>
          </a:prstGeom>
          <a:noFill/>
        </p:spPr>
        <p:txBody>
          <a:bodyPr wrap="square" rtlCol="0">
            <a:spAutoFit/>
          </a:bodyPr>
          <a:lstStyle/>
          <a:p>
            <a:pPr algn="ctr" defTabSz="1218784" fontAlgn="ctr"/>
            <a:r>
              <a:rPr lang="en-US" sz="1200" b="1" dirty="0">
                <a:solidFill>
                  <a:prstClr val="black"/>
                </a:solidFill>
                <a:latin typeface="Huawei Sans" panose="020C0503030203020204" pitchFamily="34" charset="0"/>
              </a:rPr>
              <a:t>Tenant</a:t>
            </a:r>
          </a:p>
        </p:txBody>
      </p:sp>
      <p:cxnSp>
        <p:nvCxnSpPr>
          <p:cNvPr id="15" name="直接连接符 49">
            <a:extLst>
              <a:ext uri="{FF2B5EF4-FFF2-40B4-BE49-F238E27FC236}">
                <a16:creationId xmlns:a16="http://schemas.microsoft.com/office/drawing/2014/main" id="{A057F20F-B5FA-4A8C-90FA-231413AC9D18}"/>
              </a:ext>
            </a:extLst>
          </p:cNvPr>
          <p:cNvCxnSpPr/>
          <p:nvPr/>
        </p:nvCxnSpPr>
        <p:spPr bwMode="gray">
          <a:xfrm flipV="1">
            <a:off x="1717876" y="1919430"/>
            <a:ext cx="12313" cy="813011"/>
          </a:xfrm>
          <a:prstGeom prst="line">
            <a:avLst/>
          </a:prstGeom>
          <a:noFill/>
          <a:ln w="12700" cap="flat" cmpd="sng" algn="ctr">
            <a:solidFill>
              <a:sysClr val="window" lastClr="FFFFFF">
                <a:lumMod val="50000"/>
              </a:sysClr>
            </a:solidFill>
            <a:prstDash val="solid"/>
          </a:ln>
          <a:effectLst/>
        </p:spPr>
      </p:cxnSp>
      <p:cxnSp>
        <p:nvCxnSpPr>
          <p:cNvPr id="16" name="直接连接符 50">
            <a:extLst>
              <a:ext uri="{FF2B5EF4-FFF2-40B4-BE49-F238E27FC236}">
                <a16:creationId xmlns:a16="http://schemas.microsoft.com/office/drawing/2014/main" id="{6631B8AD-3BDA-4C52-B8C7-6A3E372A6AE9}"/>
              </a:ext>
            </a:extLst>
          </p:cNvPr>
          <p:cNvCxnSpPr/>
          <p:nvPr/>
        </p:nvCxnSpPr>
        <p:spPr bwMode="gray">
          <a:xfrm flipV="1">
            <a:off x="1730189" y="3517380"/>
            <a:ext cx="0" cy="845886"/>
          </a:xfrm>
          <a:prstGeom prst="line">
            <a:avLst/>
          </a:prstGeom>
          <a:noFill/>
          <a:ln w="12700" cap="flat" cmpd="sng" algn="ctr">
            <a:solidFill>
              <a:sysClr val="window" lastClr="FFFFFF">
                <a:lumMod val="50000"/>
              </a:sysClr>
            </a:solidFill>
            <a:prstDash val="solid"/>
          </a:ln>
          <a:effectLst/>
        </p:spPr>
      </p:cxnSp>
      <p:cxnSp>
        <p:nvCxnSpPr>
          <p:cNvPr id="17" name="直接箭头连接符 51">
            <a:extLst>
              <a:ext uri="{FF2B5EF4-FFF2-40B4-BE49-F238E27FC236}">
                <a16:creationId xmlns:a16="http://schemas.microsoft.com/office/drawing/2014/main" id="{805273B6-F712-43B5-BD58-153430271927}"/>
              </a:ext>
            </a:extLst>
          </p:cNvPr>
          <p:cNvCxnSpPr>
            <a:cxnSpLocks/>
          </p:cNvCxnSpPr>
          <p:nvPr/>
        </p:nvCxnSpPr>
        <p:spPr bwMode="gray">
          <a:xfrm flipV="1">
            <a:off x="3370595" y="1185081"/>
            <a:ext cx="1" cy="3966869"/>
          </a:xfrm>
          <a:prstGeom prst="straightConnector1">
            <a:avLst/>
          </a:prstGeom>
          <a:noFill/>
          <a:ln w="9525" cap="flat" cmpd="sng" algn="ctr">
            <a:solidFill>
              <a:srgbClr val="56C4D2"/>
            </a:solidFill>
            <a:prstDash val="solid"/>
            <a:tailEnd type="triangle"/>
          </a:ln>
          <a:effectLst/>
        </p:spPr>
      </p:cxnSp>
      <p:cxnSp>
        <p:nvCxnSpPr>
          <p:cNvPr id="18" name="直接箭头连接符 52">
            <a:extLst>
              <a:ext uri="{FF2B5EF4-FFF2-40B4-BE49-F238E27FC236}">
                <a16:creationId xmlns:a16="http://schemas.microsoft.com/office/drawing/2014/main" id="{64E85501-6FE4-4453-B3A7-F123D29A972C}"/>
              </a:ext>
            </a:extLst>
          </p:cNvPr>
          <p:cNvCxnSpPr>
            <a:cxnSpLocks/>
          </p:cNvCxnSpPr>
          <p:nvPr/>
        </p:nvCxnSpPr>
        <p:spPr bwMode="gray">
          <a:xfrm flipV="1">
            <a:off x="3370595" y="5131347"/>
            <a:ext cx="8208000" cy="0"/>
          </a:xfrm>
          <a:prstGeom prst="straightConnector1">
            <a:avLst/>
          </a:prstGeom>
          <a:noFill/>
          <a:ln w="9525" cap="flat" cmpd="sng" algn="ctr">
            <a:solidFill>
              <a:srgbClr val="56C4D2"/>
            </a:solidFill>
            <a:prstDash val="solid"/>
            <a:tailEnd type="triangle"/>
          </a:ln>
          <a:effectLst/>
        </p:spPr>
      </p:cxnSp>
      <p:sp>
        <p:nvSpPr>
          <p:cNvPr id="19" name="Shape 502">
            <a:extLst>
              <a:ext uri="{FF2B5EF4-FFF2-40B4-BE49-F238E27FC236}">
                <a16:creationId xmlns:a16="http://schemas.microsoft.com/office/drawing/2014/main" id="{3D01F3DF-A8BF-47CF-A646-874095496C9F}"/>
              </a:ext>
            </a:extLst>
          </p:cNvPr>
          <p:cNvSpPr>
            <a:spLocks noChangeArrowheads="1"/>
          </p:cNvSpPr>
          <p:nvPr/>
        </p:nvSpPr>
        <p:spPr bwMode="gray">
          <a:xfrm>
            <a:off x="3719871" y="990218"/>
            <a:ext cx="1836000" cy="323873"/>
          </a:xfrm>
          <a:prstGeom prst="rect">
            <a:avLst/>
          </a:prstGeom>
          <a:solidFill>
            <a:srgbClr val="56C4D2"/>
          </a:solidFill>
          <a:ln w="19050">
            <a:noFill/>
            <a:round/>
            <a:headEnd/>
            <a:tailEnd/>
          </a:ln>
        </p:spPr>
        <p:txBody>
          <a:bodyPr lIns="71972" tIns="121880" rIns="71972" bIns="121880" anchor="ctr"/>
          <a:lstStyle/>
          <a:p>
            <a:pPr algn="ctr" defTabSz="912620" fontAlgn="ctr">
              <a:lnSpc>
                <a:spcPts val="1200"/>
              </a:lnSpc>
              <a:buSzPct val="100000"/>
            </a:pPr>
            <a:r>
              <a:rPr lang="en-US" sz="1200" dirty="0">
                <a:solidFill>
                  <a:srgbClr val="FFFFFF"/>
                </a:solidFill>
                <a:latin typeface="Huawei Sans" panose="020C0503030203020204" pitchFamily="34" charset="0"/>
              </a:rPr>
              <a:t>Initial configuration</a:t>
            </a:r>
            <a:endParaRPr lang="en-US" altLang="zh-CN" sz="1200" dirty="0">
              <a:solidFill>
                <a:srgbClr val="FFFFFF"/>
              </a:solidFill>
              <a:latin typeface="Huawei Sans" panose="020C0503030203020204" pitchFamily="34" charset="0"/>
              <a:ea typeface="方正兰亭黑简体" panose="02000000000000000000" pitchFamily="2" charset="-122"/>
              <a:sym typeface="Calibri" pitchFamily="34" charset="0"/>
            </a:endParaRPr>
          </a:p>
        </p:txBody>
      </p:sp>
      <p:sp>
        <p:nvSpPr>
          <p:cNvPr id="20" name="Shape 502">
            <a:extLst>
              <a:ext uri="{FF2B5EF4-FFF2-40B4-BE49-F238E27FC236}">
                <a16:creationId xmlns:a16="http://schemas.microsoft.com/office/drawing/2014/main" id="{BD3551B9-639B-4BB1-947B-C183F1929EC0}"/>
              </a:ext>
            </a:extLst>
          </p:cNvPr>
          <p:cNvSpPr>
            <a:spLocks noChangeArrowheads="1"/>
          </p:cNvSpPr>
          <p:nvPr/>
        </p:nvSpPr>
        <p:spPr bwMode="gray">
          <a:xfrm>
            <a:off x="3719871" y="1347848"/>
            <a:ext cx="1836000" cy="849600"/>
          </a:xfrm>
          <a:prstGeom prst="rect">
            <a:avLst/>
          </a:prstGeom>
          <a:noFill/>
          <a:ln w="3175">
            <a:solidFill>
              <a:srgbClr val="56C4D2"/>
            </a:solidFill>
            <a:round/>
            <a:headEnd/>
            <a:tailEnd/>
          </a:ln>
        </p:spPr>
        <p:txBody>
          <a:bodyPr lIns="72000" tIns="36000" rIns="36000" bIns="36000" anchor="ctr"/>
          <a:lstStyle/>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Operation mode configuration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lvl="1" defTabSz="912927" fontAlgn="ctr"/>
            <a:r>
              <a:rPr lang="en-US" sz="1050" dirty="0">
                <a:solidFill>
                  <a:prstClr val="black"/>
                </a:solidFill>
                <a:latin typeface="Huawei Sans" panose="020C0503030203020204" pitchFamily="34" charset="0"/>
              </a:rPr>
              <a:t>MSP operation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defTabSz="912927" fontAlgn="ctr"/>
            <a:endParaRPr lang="en-US" altLang="zh-CN" sz="1050" kern="0" dirty="0">
              <a:solidFill>
                <a:prstClr val="black"/>
              </a:solidFill>
              <a:latin typeface="Huawei Sans" panose="020C0503030203020204" pitchFamily="34" charset="0"/>
              <a:ea typeface="方正兰亭黑简体" panose="02000000000000000000" pitchFamily="2" charset="-122"/>
            </a:endParaRPr>
          </a:p>
        </p:txBody>
      </p:sp>
      <p:sp>
        <p:nvSpPr>
          <p:cNvPr id="21" name="Shape 502">
            <a:extLst>
              <a:ext uri="{FF2B5EF4-FFF2-40B4-BE49-F238E27FC236}">
                <a16:creationId xmlns:a16="http://schemas.microsoft.com/office/drawing/2014/main" id="{56DB5D76-AF39-4D7E-A529-F00A7D2D2F6F}"/>
              </a:ext>
            </a:extLst>
          </p:cNvPr>
          <p:cNvSpPr>
            <a:spLocks noChangeArrowheads="1"/>
          </p:cNvSpPr>
          <p:nvPr/>
        </p:nvSpPr>
        <p:spPr bwMode="gray">
          <a:xfrm>
            <a:off x="5611978" y="990218"/>
            <a:ext cx="1836000" cy="323873"/>
          </a:xfrm>
          <a:prstGeom prst="rect">
            <a:avLst/>
          </a:prstGeom>
          <a:solidFill>
            <a:srgbClr val="56C4D2"/>
          </a:solidFill>
          <a:ln w="19050">
            <a:noFill/>
            <a:round/>
            <a:headEnd/>
            <a:tailEnd/>
          </a:ln>
        </p:spPr>
        <p:txBody>
          <a:bodyPr lIns="71972" tIns="121880" rIns="71972" bIns="121880" anchor="ctr"/>
          <a:lstStyle/>
          <a:p>
            <a:pPr algn="ctr" defTabSz="912620" fontAlgn="ctr">
              <a:lnSpc>
                <a:spcPts val="1200"/>
              </a:lnSpc>
              <a:buSzPct val="100000"/>
            </a:pPr>
            <a:r>
              <a:rPr lang="en-US" sz="1200" dirty="0">
                <a:solidFill>
                  <a:srgbClr val="FFFFFF"/>
                </a:solidFill>
                <a:latin typeface="Huawei Sans" panose="020C0503030203020204" pitchFamily="34" charset="0"/>
              </a:rPr>
              <a:t>Account management</a:t>
            </a:r>
            <a:endParaRPr lang="en-US" altLang="zh-CN" sz="1200" dirty="0">
              <a:solidFill>
                <a:srgbClr val="FFFFFF"/>
              </a:solidFill>
              <a:latin typeface="Huawei Sans" panose="020C0503030203020204" pitchFamily="34" charset="0"/>
              <a:ea typeface="方正兰亭黑简体" panose="02000000000000000000" pitchFamily="2" charset="-122"/>
              <a:sym typeface="Calibri" pitchFamily="34" charset="0"/>
            </a:endParaRPr>
          </a:p>
        </p:txBody>
      </p:sp>
      <p:sp>
        <p:nvSpPr>
          <p:cNvPr id="22" name="Shape 502">
            <a:extLst>
              <a:ext uri="{FF2B5EF4-FFF2-40B4-BE49-F238E27FC236}">
                <a16:creationId xmlns:a16="http://schemas.microsoft.com/office/drawing/2014/main" id="{363DE45F-573F-4D89-BFCB-1B98AE143D4C}"/>
              </a:ext>
            </a:extLst>
          </p:cNvPr>
          <p:cNvSpPr>
            <a:spLocks noChangeArrowheads="1"/>
          </p:cNvSpPr>
          <p:nvPr/>
        </p:nvSpPr>
        <p:spPr bwMode="gray">
          <a:xfrm>
            <a:off x="5611978" y="1347848"/>
            <a:ext cx="1836000" cy="849600"/>
          </a:xfrm>
          <a:prstGeom prst="rect">
            <a:avLst/>
          </a:prstGeom>
          <a:noFill/>
          <a:ln w="3175">
            <a:solidFill>
              <a:srgbClr val="56C4D2"/>
            </a:solidFill>
            <a:round/>
            <a:headEnd/>
            <a:tailEnd/>
          </a:ln>
        </p:spPr>
        <p:txBody>
          <a:bodyPr lIns="72000" tIns="36000" rIns="36000" bIns="36000" anchor="ctr"/>
          <a:lstStyle/>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MSP account configuration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Tenant account configuration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p:txBody>
      </p:sp>
      <p:sp>
        <p:nvSpPr>
          <p:cNvPr id="23" name="Shape 502">
            <a:extLst>
              <a:ext uri="{FF2B5EF4-FFF2-40B4-BE49-F238E27FC236}">
                <a16:creationId xmlns:a16="http://schemas.microsoft.com/office/drawing/2014/main" id="{EDBCA0A3-9B3B-48BE-AEC4-5F8BDE5DB1FC}"/>
              </a:ext>
            </a:extLst>
          </p:cNvPr>
          <p:cNvSpPr>
            <a:spLocks noChangeArrowheads="1"/>
          </p:cNvSpPr>
          <p:nvPr/>
        </p:nvSpPr>
        <p:spPr bwMode="gray">
          <a:xfrm>
            <a:off x="5611978" y="2419905"/>
            <a:ext cx="1836000" cy="1065600"/>
          </a:xfrm>
          <a:prstGeom prst="rect">
            <a:avLst/>
          </a:prstGeom>
          <a:noFill/>
          <a:ln w="3175">
            <a:solidFill>
              <a:srgbClr val="56C4D2"/>
            </a:solidFill>
            <a:round/>
            <a:headEnd/>
            <a:tailEnd/>
          </a:ln>
        </p:spPr>
        <p:txBody>
          <a:bodyPr lIns="72000" tIns="36000" rIns="36000" bIns="36000" anchor="ctr"/>
          <a:lstStyle/>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Tenant account configuration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Role creation on behalf of tenants</a:t>
            </a:r>
            <a:endParaRPr lang="en-US" altLang="zh-CN" sz="1050" kern="0" dirty="0">
              <a:solidFill>
                <a:prstClr val="black"/>
              </a:solidFill>
              <a:latin typeface="Huawei Sans" panose="020C0503030203020204" pitchFamily="34" charset="0"/>
              <a:ea typeface="方正兰亭黑简体" panose="02000000000000000000" pitchFamily="2" charset="-122"/>
            </a:endParaRPr>
          </a:p>
        </p:txBody>
      </p:sp>
      <p:sp>
        <p:nvSpPr>
          <p:cNvPr id="24" name="Shape 502">
            <a:extLst>
              <a:ext uri="{FF2B5EF4-FFF2-40B4-BE49-F238E27FC236}">
                <a16:creationId xmlns:a16="http://schemas.microsoft.com/office/drawing/2014/main" id="{346F573E-8BF7-45BC-AC58-BCE592A2F533}"/>
              </a:ext>
            </a:extLst>
          </p:cNvPr>
          <p:cNvSpPr>
            <a:spLocks noChangeArrowheads="1"/>
          </p:cNvSpPr>
          <p:nvPr/>
        </p:nvSpPr>
        <p:spPr bwMode="gray">
          <a:xfrm>
            <a:off x="5611978" y="3707127"/>
            <a:ext cx="1836000" cy="1321831"/>
          </a:xfrm>
          <a:prstGeom prst="rect">
            <a:avLst/>
          </a:prstGeom>
          <a:noFill/>
          <a:ln w="3175">
            <a:solidFill>
              <a:srgbClr val="56C4D2"/>
            </a:solidFill>
            <a:round/>
            <a:headEnd/>
            <a:tailEnd/>
          </a:ln>
        </p:spPr>
        <p:txBody>
          <a:bodyPr lIns="72000" tIns="36000" rIns="36000" bIns="36000" anchor="ctr"/>
          <a:lstStyle/>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System role configuration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p:txBody>
      </p:sp>
      <p:sp>
        <p:nvSpPr>
          <p:cNvPr id="25" name="Shape 502">
            <a:extLst>
              <a:ext uri="{FF2B5EF4-FFF2-40B4-BE49-F238E27FC236}">
                <a16:creationId xmlns:a16="http://schemas.microsoft.com/office/drawing/2014/main" id="{A4E27E1F-5605-462D-B196-E2ABE030FB85}"/>
              </a:ext>
            </a:extLst>
          </p:cNvPr>
          <p:cNvSpPr>
            <a:spLocks noChangeArrowheads="1"/>
          </p:cNvSpPr>
          <p:nvPr/>
        </p:nvSpPr>
        <p:spPr bwMode="gray">
          <a:xfrm>
            <a:off x="7504085" y="990218"/>
            <a:ext cx="2005200" cy="323873"/>
          </a:xfrm>
          <a:prstGeom prst="rect">
            <a:avLst/>
          </a:prstGeom>
          <a:solidFill>
            <a:srgbClr val="56C4D2"/>
          </a:solidFill>
          <a:ln w="19050">
            <a:noFill/>
            <a:round/>
            <a:headEnd/>
            <a:tailEnd/>
          </a:ln>
        </p:spPr>
        <p:txBody>
          <a:bodyPr lIns="71972" tIns="121880" rIns="71972" bIns="121880" anchor="ctr"/>
          <a:lstStyle/>
          <a:p>
            <a:pPr algn="ctr" defTabSz="912620" fontAlgn="ctr">
              <a:lnSpc>
                <a:spcPts val="1200"/>
              </a:lnSpc>
              <a:buSzPct val="100000"/>
            </a:pPr>
            <a:r>
              <a:rPr lang="en-US" sz="1200" dirty="0">
                <a:solidFill>
                  <a:srgbClr val="FFFFFF"/>
                </a:solidFill>
                <a:latin typeface="Huawei Sans" panose="020C0503030203020204" pitchFamily="34" charset="0"/>
              </a:rPr>
              <a:t>Service configuration</a:t>
            </a:r>
            <a:endParaRPr lang="en-US" altLang="zh-CN" sz="1200" dirty="0">
              <a:solidFill>
                <a:srgbClr val="FFFFFF"/>
              </a:solidFill>
              <a:latin typeface="Huawei Sans" panose="020C0503030203020204" pitchFamily="34" charset="0"/>
              <a:ea typeface="方正兰亭黑简体" panose="02000000000000000000" pitchFamily="2" charset="-122"/>
              <a:sym typeface="Calibri" pitchFamily="34" charset="0"/>
            </a:endParaRPr>
          </a:p>
        </p:txBody>
      </p:sp>
      <p:sp>
        <p:nvSpPr>
          <p:cNvPr id="26" name="Shape 502">
            <a:extLst>
              <a:ext uri="{FF2B5EF4-FFF2-40B4-BE49-F238E27FC236}">
                <a16:creationId xmlns:a16="http://schemas.microsoft.com/office/drawing/2014/main" id="{46A30936-1F19-4A15-9FED-8FFF1E73D8AE}"/>
              </a:ext>
            </a:extLst>
          </p:cNvPr>
          <p:cNvSpPr>
            <a:spLocks noChangeArrowheads="1"/>
          </p:cNvSpPr>
          <p:nvPr/>
        </p:nvSpPr>
        <p:spPr bwMode="gray">
          <a:xfrm>
            <a:off x="7504085" y="2419905"/>
            <a:ext cx="2005200" cy="1065600"/>
          </a:xfrm>
          <a:prstGeom prst="rect">
            <a:avLst/>
          </a:prstGeom>
          <a:noFill/>
          <a:ln w="3175">
            <a:solidFill>
              <a:srgbClr val="56C4D2"/>
            </a:solidFill>
            <a:round/>
            <a:headEnd/>
            <a:tailEnd/>
          </a:ln>
        </p:spPr>
        <p:txBody>
          <a:bodyPr lIns="72000" tIns="36000" rIns="36000" bIns="36000" anchor="ctr"/>
          <a:lstStyle/>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VNF image management</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Network configuration on behalf of tenants</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defTabSz="912927" fontAlgn="ctr"/>
            <a:endParaRPr lang="en-US" altLang="zh-CN" sz="1050" kern="0" dirty="0">
              <a:solidFill>
                <a:prstClr val="black"/>
              </a:solidFill>
              <a:latin typeface="Huawei Sans" panose="020C0503030203020204" pitchFamily="34" charset="0"/>
              <a:ea typeface="方正兰亭黑简体" panose="02000000000000000000" pitchFamily="2" charset="-122"/>
            </a:endParaRPr>
          </a:p>
        </p:txBody>
      </p:sp>
      <p:sp>
        <p:nvSpPr>
          <p:cNvPr id="27" name="Shape 502">
            <a:extLst>
              <a:ext uri="{FF2B5EF4-FFF2-40B4-BE49-F238E27FC236}">
                <a16:creationId xmlns:a16="http://schemas.microsoft.com/office/drawing/2014/main" id="{96428A29-2115-4447-A26C-B2CF9735DE37}"/>
              </a:ext>
            </a:extLst>
          </p:cNvPr>
          <p:cNvSpPr>
            <a:spLocks noChangeArrowheads="1"/>
          </p:cNvSpPr>
          <p:nvPr/>
        </p:nvSpPr>
        <p:spPr bwMode="gray">
          <a:xfrm>
            <a:off x="7504085" y="3707127"/>
            <a:ext cx="2005200" cy="1321200"/>
          </a:xfrm>
          <a:prstGeom prst="rect">
            <a:avLst/>
          </a:prstGeom>
          <a:noFill/>
          <a:ln w="3175">
            <a:solidFill>
              <a:srgbClr val="56C4D2"/>
            </a:solidFill>
            <a:round/>
            <a:headEnd/>
            <a:tailEnd/>
          </a:ln>
        </p:spPr>
        <p:txBody>
          <a:bodyPr lIns="72000" tIns="36000" rIns="36000" bIns="36000" anchor="ctr"/>
          <a:lstStyle/>
          <a:p>
            <a:pPr marL="171450" indent="-171450" defTabSz="912927" fontAlgn="ctr">
              <a:buFont typeface="Arial" panose="020B0604020202020204" pitchFamily="34" charset="0"/>
              <a:buChar char="•"/>
            </a:pPr>
            <a:r>
              <a:rPr lang="en-US" sz="1050" dirty="0">
                <a:solidFill>
                  <a:prstClr val="black"/>
                </a:solidFill>
                <a:latin typeface="Huawei Sans" panose="020C0503030203020204" pitchFamily="34" charset="0"/>
              </a:rPr>
              <a:t>Deployment configuration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450" indent="-171450" defTabSz="912927" fontAlgn="ctr">
              <a:buFont typeface="Arial" panose="020B0604020202020204" pitchFamily="34" charset="0"/>
              <a:buChar char="•"/>
            </a:pPr>
            <a:r>
              <a:rPr lang="en-US" sz="1050" dirty="0">
                <a:solidFill>
                  <a:prstClr val="black"/>
                </a:solidFill>
                <a:latin typeface="Huawei Sans" panose="020C0503030203020204" pitchFamily="34" charset="0"/>
              </a:rPr>
              <a:t>Network configuration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450" indent="-171450" defTabSz="912927" fontAlgn="ctr">
              <a:buFont typeface="Arial" panose="020B0604020202020204" pitchFamily="34" charset="0"/>
              <a:buChar char="•"/>
            </a:pPr>
            <a:r>
              <a:rPr lang="en-US" sz="1050" dirty="0">
                <a:solidFill>
                  <a:prstClr val="black"/>
                </a:solidFill>
                <a:latin typeface="Huawei Sans" panose="020C0503030203020204" pitchFamily="34" charset="0"/>
              </a:rPr>
              <a:t>Traffic policy configuration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450" indent="-171450" defTabSz="912927" fontAlgn="ctr">
              <a:buFont typeface="Arial" panose="020B0604020202020204" pitchFamily="34" charset="0"/>
              <a:buChar char="•"/>
            </a:pPr>
            <a:r>
              <a:rPr lang="en-US" sz="1050" dirty="0">
                <a:solidFill>
                  <a:prstClr val="black"/>
                </a:solidFill>
                <a:latin typeface="Huawei Sans" panose="020C0503030203020204" pitchFamily="34" charset="0"/>
              </a:rPr>
              <a:t>Security policy configuration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450" indent="-171450" defTabSz="912927" fontAlgn="ctr">
              <a:buFont typeface="Arial" panose="020B0604020202020204" pitchFamily="34" charset="0"/>
              <a:buChar char="•"/>
            </a:pPr>
            <a:r>
              <a:rPr lang="en-US" sz="1050" dirty="0">
                <a:solidFill>
                  <a:prstClr val="black"/>
                </a:solidFill>
                <a:latin typeface="Huawei Sans" panose="020C0503030203020204" pitchFamily="34" charset="0"/>
              </a:rPr>
              <a:t>Site Internet access configuration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450" indent="-171450" defTabSz="912927" fontAlgn="ctr">
              <a:buFont typeface="Arial" panose="020B0604020202020204" pitchFamily="34" charset="0"/>
              <a:buChar char="•"/>
            </a:pPr>
            <a:r>
              <a:rPr lang="en-US" sz="1050" dirty="0">
                <a:solidFill>
                  <a:prstClr val="black"/>
                </a:solidFill>
                <a:latin typeface="Huawei Sans" panose="020C0503030203020204" pitchFamily="34" charset="0"/>
              </a:rPr>
              <a:t>Traditional site access configuration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p:txBody>
      </p:sp>
      <p:sp>
        <p:nvSpPr>
          <p:cNvPr id="28" name="Shape 502">
            <a:extLst>
              <a:ext uri="{FF2B5EF4-FFF2-40B4-BE49-F238E27FC236}">
                <a16:creationId xmlns:a16="http://schemas.microsoft.com/office/drawing/2014/main" id="{477BCE39-FEFE-450C-83BE-4BD5A3AA6285}"/>
              </a:ext>
            </a:extLst>
          </p:cNvPr>
          <p:cNvSpPr>
            <a:spLocks noChangeArrowheads="1"/>
          </p:cNvSpPr>
          <p:nvPr/>
        </p:nvSpPr>
        <p:spPr bwMode="gray">
          <a:xfrm>
            <a:off x="9565392" y="990218"/>
            <a:ext cx="1836000" cy="323873"/>
          </a:xfrm>
          <a:prstGeom prst="rect">
            <a:avLst/>
          </a:prstGeom>
          <a:solidFill>
            <a:srgbClr val="56C4D2"/>
          </a:solidFill>
          <a:ln w="19050">
            <a:noFill/>
            <a:round/>
            <a:headEnd/>
            <a:tailEnd/>
          </a:ln>
        </p:spPr>
        <p:txBody>
          <a:bodyPr lIns="71972" tIns="121880" rIns="71972" bIns="121880" anchor="ctr"/>
          <a:lstStyle/>
          <a:p>
            <a:pPr algn="ctr" defTabSz="912620" fontAlgn="ctr">
              <a:lnSpc>
                <a:spcPts val="1200"/>
              </a:lnSpc>
              <a:buSzPct val="100000"/>
            </a:pPr>
            <a:r>
              <a:rPr lang="en-US" sz="1200" dirty="0">
                <a:solidFill>
                  <a:srgbClr val="FFFFFF"/>
                </a:solidFill>
                <a:latin typeface="Huawei Sans" panose="020C0503030203020204" pitchFamily="34" charset="0"/>
              </a:rPr>
              <a:t>Monitoring and O&amp;M</a:t>
            </a:r>
            <a:endParaRPr lang="en-US" altLang="zh-CN" sz="1200" dirty="0">
              <a:solidFill>
                <a:srgbClr val="FFFFFF"/>
              </a:solidFill>
              <a:latin typeface="Huawei Sans" panose="020C0503030203020204" pitchFamily="34" charset="0"/>
              <a:ea typeface="方正兰亭黑简体" panose="02000000000000000000" pitchFamily="2" charset="-122"/>
              <a:sym typeface="Calibri" pitchFamily="34" charset="0"/>
            </a:endParaRPr>
          </a:p>
        </p:txBody>
      </p:sp>
      <p:sp>
        <p:nvSpPr>
          <p:cNvPr id="29" name="Shape 502">
            <a:extLst>
              <a:ext uri="{FF2B5EF4-FFF2-40B4-BE49-F238E27FC236}">
                <a16:creationId xmlns:a16="http://schemas.microsoft.com/office/drawing/2014/main" id="{BF604EF9-D38C-4D07-B43F-B005BCAE6DE6}"/>
              </a:ext>
            </a:extLst>
          </p:cNvPr>
          <p:cNvSpPr>
            <a:spLocks noChangeArrowheads="1"/>
          </p:cNvSpPr>
          <p:nvPr/>
        </p:nvSpPr>
        <p:spPr bwMode="gray">
          <a:xfrm>
            <a:off x="9565392" y="2419905"/>
            <a:ext cx="1836000" cy="1065600"/>
          </a:xfrm>
          <a:prstGeom prst="rect">
            <a:avLst/>
          </a:prstGeom>
          <a:noFill/>
          <a:ln w="3175">
            <a:solidFill>
              <a:srgbClr val="56C4D2"/>
            </a:solidFill>
            <a:round/>
            <a:headEnd/>
            <a:tailEnd/>
          </a:ln>
        </p:spPr>
        <p:txBody>
          <a:bodyPr lIns="72000" tIns="36000" rIns="36000" bIns="36000" anchor="ctr"/>
          <a:lstStyle/>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Network-wide tenant status monitoring</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Tenant network inspection</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Network monitoring on behalf of tenants</a:t>
            </a:r>
            <a:endParaRPr lang="en-US" altLang="zh-CN" sz="1050" kern="0" dirty="0">
              <a:solidFill>
                <a:prstClr val="black"/>
              </a:solidFill>
              <a:latin typeface="Huawei Sans" panose="020C0503030203020204" pitchFamily="34" charset="0"/>
              <a:ea typeface="方正兰亭黑简体" panose="02000000000000000000" pitchFamily="2" charset="-122"/>
            </a:endParaRPr>
          </a:p>
        </p:txBody>
      </p:sp>
      <p:sp>
        <p:nvSpPr>
          <p:cNvPr id="30" name="Shape 502">
            <a:extLst>
              <a:ext uri="{FF2B5EF4-FFF2-40B4-BE49-F238E27FC236}">
                <a16:creationId xmlns:a16="http://schemas.microsoft.com/office/drawing/2014/main" id="{58BC0489-AEE6-4EEE-875D-6235EC5B66B6}"/>
              </a:ext>
            </a:extLst>
          </p:cNvPr>
          <p:cNvSpPr>
            <a:spLocks noChangeArrowheads="1"/>
          </p:cNvSpPr>
          <p:nvPr/>
        </p:nvSpPr>
        <p:spPr bwMode="gray">
          <a:xfrm>
            <a:off x="9565392" y="3707125"/>
            <a:ext cx="1836000" cy="1321200"/>
          </a:xfrm>
          <a:prstGeom prst="rect">
            <a:avLst/>
          </a:prstGeom>
          <a:noFill/>
          <a:ln w="3175">
            <a:solidFill>
              <a:srgbClr val="56C4D2"/>
            </a:solidFill>
            <a:round/>
            <a:headEnd/>
            <a:tailEnd/>
          </a:ln>
        </p:spPr>
        <p:txBody>
          <a:bodyPr lIns="72000" tIns="36000" rIns="36000" bIns="36000" anchor="ctr"/>
          <a:lstStyle/>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Device monitoring</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Site monitoring</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Link monitoring</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Application monitoring</a:t>
            </a:r>
            <a:endParaRPr lang="en-US" altLang="zh-CN" sz="1050" kern="0" dirty="0">
              <a:solidFill>
                <a:prstClr val="black"/>
              </a:solidFill>
              <a:latin typeface="Huawei Sans" panose="020C0503030203020204" pitchFamily="34" charset="0"/>
              <a:ea typeface="方正兰亭黑简体" panose="02000000000000000000" pitchFamily="2" charset="-122"/>
            </a:endParaRPr>
          </a:p>
          <a:p>
            <a:pPr marL="171381" indent="-171381" defTabSz="912927" fontAlgn="ctr">
              <a:buFont typeface="Arial" panose="020B0604020202020204" pitchFamily="34" charset="0"/>
              <a:buChar char="•"/>
            </a:pPr>
            <a:r>
              <a:rPr lang="en-US" sz="1050" dirty="0">
                <a:solidFill>
                  <a:prstClr val="black"/>
                </a:solidFill>
                <a:latin typeface="Huawei Sans" panose="020C0503030203020204" pitchFamily="34" charset="0"/>
              </a:rPr>
              <a:t>Fault diagnosis</a:t>
            </a:r>
            <a:endParaRPr lang="en-US" altLang="zh-CN" sz="1050" kern="0" dirty="0">
              <a:solidFill>
                <a:prstClr val="black"/>
              </a:solidFill>
              <a:latin typeface="Huawei Sans" panose="020C0503030203020204" pitchFamily="34" charset="0"/>
              <a:ea typeface="方正兰亭黑简体" panose="02000000000000000000" pitchFamily="2" charset="-122"/>
            </a:endParaRPr>
          </a:p>
        </p:txBody>
      </p:sp>
      <p:sp>
        <p:nvSpPr>
          <p:cNvPr id="31" name="Shape 502">
            <a:extLst>
              <a:ext uri="{FF2B5EF4-FFF2-40B4-BE49-F238E27FC236}">
                <a16:creationId xmlns:a16="http://schemas.microsoft.com/office/drawing/2014/main" id="{393FACDF-A1D2-408B-9761-2D6825B51F78}"/>
              </a:ext>
            </a:extLst>
          </p:cNvPr>
          <p:cNvSpPr>
            <a:spLocks noChangeArrowheads="1"/>
          </p:cNvSpPr>
          <p:nvPr/>
        </p:nvSpPr>
        <p:spPr bwMode="gray">
          <a:xfrm>
            <a:off x="9565392" y="1347848"/>
            <a:ext cx="1836000" cy="849600"/>
          </a:xfrm>
          <a:prstGeom prst="rect">
            <a:avLst/>
          </a:prstGeom>
          <a:noFill/>
          <a:ln w="3175">
            <a:solidFill>
              <a:srgbClr val="56C4D2"/>
            </a:solidFill>
            <a:round/>
            <a:headEnd/>
            <a:tailEnd/>
          </a:ln>
        </p:spPr>
        <p:txBody>
          <a:bodyPr lIns="72000" tIns="36000" rIns="36000" bIns="36000" anchor="ctr"/>
          <a:lstStyle/>
          <a:p>
            <a:pPr marL="171381" indent="-171381" defTabSz="912927" fontAlgn="ctr">
              <a:buFont typeface="Arial" panose="020B0604020202020204" pitchFamily="34" charset="0"/>
              <a:buChar char="•"/>
            </a:pPr>
            <a:r>
              <a:rPr lang="en-US" sz="1100" dirty="0">
                <a:solidFill>
                  <a:prstClr val="black"/>
                </a:solidFill>
                <a:latin typeface="Huawei Sans" panose="020C0503030203020204" pitchFamily="34" charset="0"/>
              </a:rPr>
              <a:t>Cluster monitoring</a:t>
            </a:r>
            <a:endParaRPr lang="en-US" altLang="zh-CN" sz="1100" kern="0" dirty="0">
              <a:solidFill>
                <a:prstClr val="black"/>
              </a:solidFill>
              <a:latin typeface="Huawei Sans" panose="020C0503030203020204" pitchFamily="34" charset="0"/>
              <a:ea typeface="方正兰亭黑简体" panose="02000000000000000000" pitchFamily="2" charset="-122"/>
            </a:endParaRPr>
          </a:p>
          <a:p>
            <a:pPr marL="171381" indent="-171381" defTabSz="912927" fontAlgn="ctr">
              <a:buFont typeface="Arial" panose="020B0604020202020204" pitchFamily="34" charset="0"/>
              <a:buChar char="•"/>
            </a:pPr>
            <a:r>
              <a:rPr lang="en-US" sz="1100" dirty="0">
                <a:solidFill>
                  <a:prstClr val="black"/>
                </a:solidFill>
                <a:latin typeface="Huawei Sans" panose="020C0503030203020204" pitchFamily="34" charset="0"/>
              </a:rPr>
              <a:t>System monitoring</a:t>
            </a:r>
            <a:endParaRPr lang="en-US" altLang="zh-CN" sz="1100" kern="0" dirty="0">
              <a:solidFill>
                <a:prstClr val="black"/>
              </a:solidFill>
              <a:latin typeface="Huawei Sans" panose="020C0503030203020204" pitchFamily="34" charset="0"/>
              <a:ea typeface="方正兰亭黑简体" panose="02000000000000000000" pitchFamily="2" charset="-122"/>
            </a:endParaRPr>
          </a:p>
        </p:txBody>
      </p:sp>
      <p:cxnSp>
        <p:nvCxnSpPr>
          <p:cNvPr id="32" name="直接连接符 66">
            <a:extLst>
              <a:ext uri="{FF2B5EF4-FFF2-40B4-BE49-F238E27FC236}">
                <a16:creationId xmlns:a16="http://schemas.microsoft.com/office/drawing/2014/main" id="{09C23087-A6EB-4007-B506-81C46A333BD4}"/>
              </a:ext>
            </a:extLst>
          </p:cNvPr>
          <p:cNvCxnSpPr/>
          <p:nvPr/>
        </p:nvCxnSpPr>
        <p:spPr bwMode="gray">
          <a:xfrm>
            <a:off x="3868367" y="1835205"/>
            <a:ext cx="0" cy="2520000"/>
          </a:xfrm>
          <a:prstGeom prst="line">
            <a:avLst/>
          </a:prstGeom>
          <a:noFill/>
          <a:ln w="19050" cap="flat" cmpd="sng" algn="ctr">
            <a:solidFill>
              <a:srgbClr val="56C4D2"/>
            </a:solidFill>
            <a:prstDash val="dash"/>
          </a:ln>
          <a:effectLst/>
        </p:spPr>
      </p:cxnSp>
      <p:cxnSp>
        <p:nvCxnSpPr>
          <p:cNvPr id="33" name="直接连接符 67">
            <a:extLst>
              <a:ext uri="{FF2B5EF4-FFF2-40B4-BE49-F238E27FC236}">
                <a16:creationId xmlns:a16="http://schemas.microsoft.com/office/drawing/2014/main" id="{ADFDAE2F-7DC9-4B9E-997F-774DBC9555EE}"/>
              </a:ext>
            </a:extLst>
          </p:cNvPr>
          <p:cNvCxnSpPr/>
          <p:nvPr/>
        </p:nvCxnSpPr>
        <p:spPr bwMode="gray">
          <a:xfrm>
            <a:off x="3868367" y="4358745"/>
            <a:ext cx="1620000" cy="0"/>
          </a:xfrm>
          <a:prstGeom prst="line">
            <a:avLst/>
          </a:prstGeom>
          <a:noFill/>
          <a:ln w="19050" cap="flat" cmpd="sng" algn="ctr">
            <a:solidFill>
              <a:srgbClr val="56C4D2"/>
            </a:solidFill>
            <a:prstDash val="dash"/>
          </a:ln>
          <a:effectLst/>
        </p:spPr>
      </p:cxnSp>
      <p:cxnSp>
        <p:nvCxnSpPr>
          <p:cNvPr id="34" name="直接连接符 68">
            <a:extLst>
              <a:ext uri="{FF2B5EF4-FFF2-40B4-BE49-F238E27FC236}">
                <a16:creationId xmlns:a16="http://schemas.microsoft.com/office/drawing/2014/main" id="{9328FDB0-F619-4ED9-9DCE-2328F6DD6F3F}"/>
              </a:ext>
            </a:extLst>
          </p:cNvPr>
          <p:cNvCxnSpPr/>
          <p:nvPr/>
        </p:nvCxnSpPr>
        <p:spPr bwMode="gray">
          <a:xfrm>
            <a:off x="3903188" y="2981661"/>
            <a:ext cx="1584000" cy="0"/>
          </a:xfrm>
          <a:prstGeom prst="line">
            <a:avLst/>
          </a:prstGeom>
          <a:noFill/>
          <a:ln w="19050" cap="flat" cmpd="sng" algn="ctr">
            <a:solidFill>
              <a:srgbClr val="56C4D2"/>
            </a:solidFill>
            <a:prstDash val="dash"/>
          </a:ln>
          <a:effectLst/>
        </p:spPr>
      </p:cxnSp>
      <p:cxnSp>
        <p:nvCxnSpPr>
          <p:cNvPr id="37" name="Straight Arrow Connector 36">
            <a:extLst>
              <a:ext uri="{FF2B5EF4-FFF2-40B4-BE49-F238E27FC236}">
                <a16:creationId xmlns:a16="http://schemas.microsoft.com/office/drawing/2014/main" id="{84AC9A8E-C477-4C11-930B-AB098B3D0DC2}"/>
              </a:ext>
            </a:extLst>
          </p:cNvPr>
          <p:cNvCxnSpPr/>
          <p:nvPr/>
        </p:nvCxnSpPr>
        <p:spPr bwMode="gray">
          <a:xfrm>
            <a:off x="2733260" y="3382460"/>
            <a:ext cx="0" cy="980806"/>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8" name="圆角矩形 75">
            <a:extLst>
              <a:ext uri="{FF2B5EF4-FFF2-40B4-BE49-F238E27FC236}">
                <a16:creationId xmlns:a16="http://schemas.microsoft.com/office/drawing/2014/main" id="{BC38992B-5E2E-49E6-AC6F-91C858416527}"/>
              </a:ext>
            </a:extLst>
          </p:cNvPr>
          <p:cNvSpPr/>
          <p:nvPr/>
        </p:nvSpPr>
        <p:spPr bwMode="gray">
          <a:xfrm>
            <a:off x="2193823" y="3542894"/>
            <a:ext cx="1120666" cy="571906"/>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a:solidFill>
                  <a:sysClr val="windowText" lastClr="000000"/>
                </a:solidFill>
                <a:latin typeface="Huawei Sans" panose="020C0503030203020204" pitchFamily="34" charset="0"/>
              </a:rPr>
              <a:t>MSP-managed services are supported.</a:t>
            </a:r>
          </a:p>
        </p:txBody>
      </p:sp>
      <p:cxnSp>
        <p:nvCxnSpPr>
          <p:cNvPr id="56" name="直接连接符 68">
            <a:extLst>
              <a:ext uri="{FF2B5EF4-FFF2-40B4-BE49-F238E27FC236}">
                <a16:creationId xmlns:a16="http://schemas.microsoft.com/office/drawing/2014/main" id="{9328FDB0-F619-4ED9-9DCE-2328F6DD6F3F}"/>
              </a:ext>
            </a:extLst>
          </p:cNvPr>
          <p:cNvCxnSpPr/>
          <p:nvPr/>
        </p:nvCxnSpPr>
        <p:spPr bwMode="gray">
          <a:xfrm>
            <a:off x="3863090" y="1846682"/>
            <a:ext cx="324000" cy="0"/>
          </a:xfrm>
          <a:prstGeom prst="line">
            <a:avLst/>
          </a:prstGeom>
          <a:noFill/>
          <a:ln w="19050" cap="flat" cmpd="sng" algn="ctr">
            <a:solidFill>
              <a:srgbClr val="56C4D2"/>
            </a:solidFill>
            <a:prstDash val="dash"/>
          </a:ln>
          <a:effectLst/>
        </p:spPr>
      </p:cxnSp>
    </p:spTree>
    <p:extLst>
      <p:ext uri="{BB962C8B-B14F-4D97-AF65-F5344CB8AC3E}">
        <p14:creationId xmlns:p14="http://schemas.microsoft.com/office/powerpoint/2010/main" val="1459346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BC02B-D09D-440F-B750-3FB0EFDB1E67}"/>
              </a:ext>
            </a:extLst>
          </p:cNvPr>
          <p:cNvSpPr>
            <a:spLocks noGrp="1"/>
          </p:cNvSpPr>
          <p:nvPr>
            <p:ph type="title"/>
          </p:nvPr>
        </p:nvSpPr>
        <p:spPr bwMode="gray"/>
        <p:txBody>
          <a:bodyPr/>
          <a:lstStyle/>
          <a:p>
            <a:pPr fontAlgn="ctr"/>
            <a:r>
              <a:rPr lang="en-US" dirty="0">
                <a:latin typeface="Huawei Sans" panose="020C0503030203020204" pitchFamily="34" charset="0"/>
              </a:rPr>
              <a:t>MSP/Tenant Roles</a:t>
            </a:r>
          </a:p>
        </p:txBody>
      </p:sp>
      <p:sp>
        <p:nvSpPr>
          <p:cNvPr id="3" name="Text Placeholder 2">
            <a:extLst>
              <a:ext uri="{FF2B5EF4-FFF2-40B4-BE49-F238E27FC236}">
                <a16:creationId xmlns:a16="http://schemas.microsoft.com/office/drawing/2014/main" id="{B4C88A48-ADE0-412B-B34F-56ED12C7BEC0}"/>
              </a:ext>
            </a:extLst>
          </p:cNvPr>
          <p:cNvSpPr>
            <a:spLocks noGrp="1"/>
          </p:cNvSpPr>
          <p:nvPr>
            <p:ph type="body" sz="quarter" idx="10"/>
          </p:nvPr>
        </p:nvSpPr>
        <p:spPr bwMode="gray"/>
        <p:txBody>
          <a:bodyPr/>
          <a:lstStyle/>
          <a:p>
            <a:pPr algn="l"/>
            <a:r>
              <a:rPr lang="en-US" sz="1600" dirty="0">
                <a:latin typeface="Huawei Sans" panose="020C0503030203020204" pitchFamily="34" charset="0"/>
              </a:rPr>
              <a:t>MSP and tenant roles are defined to specify the access permissions of the MSPs and tenants. The SD-WAN Solution provides the following pre-defined roles:</a:t>
            </a:r>
            <a:endParaRPr lang="en-US" altLang="zh-CN" sz="1600" dirty="0">
              <a:latin typeface="Huawei Sans" panose="020C0503030203020204" pitchFamily="34" charset="0"/>
            </a:endParaRPr>
          </a:p>
          <a:p>
            <a:pPr marL="628650" lvl="1" indent="-314325"/>
            <a:r>
              <a:rPr lang="en-US" sz="1400" dirty="0">
                <a:latin typeface="Huawei Sans" panose="020C0503030203020204" pitchFamily="34" charset="0"/>
              </a:rPr>
              <a:t>Monitor: has the permission to query tenant services and related configurations.</a:t>
            </a:r>
          </a:p>
          <a:p>
            <a:pPr marL="628650" lvl="1" indent="-314325"/>
            <a:r>
              <a:rPr lang="en-US" sz="1400" dirty="0">
                <a:latin typeface="Huawei Sans" panose="020C0503030203020204" pitchFamily="34" charset="0"/>
              </a:rPr>
              <a:t>Open API operator: has the permission to operate open API services and relevant configurations.</a:t>
            </a:r>
          </a:p>
          <a:p>
            <a:pPr marL="628650" lvl="1" indent="-314325"/>
            <a:r>
              <a:rPr lang="en-US" sz="1400" dirty="0">
                <a:latin typeface="Huawei Sans" panose="020C0503030203020204" pitchFamily="34" charset="0"/>
              </a:rPr>
              <a:t>Tenant administrator: has the permission to operate tenant services and relevant configurations.</a:t>
            </a:r>
          </a:p>
          <a:p>
            <a:pPr marL="628650" lvl="1" indent="-314325"/>
            <a:r>
              <a:rPr lang="en-US" sz="1400" dirty="0">
                <a:latin typeface="Huawei Sans" panose="020C0503030203020204" pitchFamily="34" charset="0"/>
              </a:rPr>
              <a:t>Operator: has the permission to manage system service operations.</a:t>
            </a:r>
            <a:endParaRPr lang="en-US" altLang="zh-CN" sz="1400" dirty="0">
              <a:latin typeface="Huawei Sans" panose="020C0503030203020204" pitchFamily="34" charset="0"/>
            </a:endParaRPr>
          </a:p>
          <a:p>
            <a:pPr marL="628650" lvl="1" indent="-314325"/>
            <a:r>
              <a:rPr lang="en-US" sz="1400" dirty="0">
                <a:latin typeface="Huawei Sans" panose="020C0503030203020204" pitchFamily="34" charset="0"/>
              </a:rPr>
              <a:t>CLI </a:t>
            </a:r>
            <a:r>
              <a:rPr lang="en-US" altLang="zh-CN" sz="1400" dirty="0">
                <a:latin typeface="Huawei Sans" panose="020C0503030203020204" pitchFamily="34" charset="0"/>
              </a:rPr>
              <a:t>o</a:t>
            </a:r>
            <a:r>
              <a:rPr lang="en-US" sz="1400" dirty="0">
                <a:latin typeface="Huawei Sans" panose="020C0503030203020204" pitchFamily="34" charset="0"/>
              </a:rPr>
              <a:t>perator: has the permission to import device commands by using command line templates.</a:t>
            </a:r>
            <a:endParaRPr lang="en-US" altLang="zh-CN" sz="1400" dirty="0">
              <a:latin typeface="Huawei Sans" panose="020C0503030203020204" pitchFamily="34" charset="0"/>
            </a:endParaRPr>
          </a:p>
          <a:p>
            <a:pPr algn="l"/>
            <a:r>
              <a:rPr lang="en-US" sz="1600" dirty="0">
                <a:latin typeface="Huawei Sans" panose="020C0503030203020204" pitchFamily="34" charset="0"/>
              </a:rPr>
              <a:t>New roles can be planned based on functions:</a:t>
            </a:r>
            <a:endParaRPr lang="en-US" altLang="zh-CN" sz="1600" dirty="0">
              <a:latin typeface="Huawei Sans" panose="020C0503030203020204" pitchFamily="34" charset="0"/>
            </a:endParaRPr>
          </a:p>
          <a:p>
            <a:pPr marL="628650" lvl="1" indent="-314325"/>
            <a:r>
              <a:rPr lang="en-US" sz="1400" dirty="0">
                <a:latin typeface="Huawei Sans" panose="020C0503030203020204" pitchFamily="34" charset="0"/>
              </a:rPr>
              <a:t>Management role: global administrator, who has all permissions</a:t>
            </a:r>
            <a:endParaRPr lang="en-US" altLang="zh-CN" sz="1400" dirty="0">
              <a:latin typeface="Huawei Sans" panose="020C0503030203020204" pitchFamily="34" charset="0"/>
            </a:endParaRPr>
          </a:p>
          <a:p>
            <a:pPr marL="628650" lvl="1" indent="-314325"/>
            <a:r>
              <a:rPr lang="en-US" sz="1400" dirty="0">
                <a:latin typeface="Huawei Sans" panose="020C0503030203020204" pitchFamily="34" charset="0"/>
              </a:rPr>
              <a:t>Monitoring role: global monitoring personnel who have all monitoring permissions</a:t>
            </a:r>
            <a:endParaRPr lang="en-US" altLang="zh-CN" sz="1400" dirty="0">
              <a:latin typeface="Huawei Sans" panose="020C0503030203020204" pitchFamily="34" charset="0"/>
            </a:endParaRPr>
          </a:p>
          <a:p>
            <a:pPr marL="628650" lvl="1" indent="-314325"/>
            <a:r>
              <a:rPr lang="en-US" sz="1400" dirty="0">
                <a:latin typeface="Huawei Sans" panose="020C0503030203020204" pitchFamily="34" charset="0"/>
              </a:rPr>
              <a:t>Configuration role: network configuration personnel who have the permission to configure the network, traffic policies, and security policies</a:t>
            </a:r>
            <a:endParaRPr lang="en-US" altLang="zh-CN" sz="1400" dirty="0">
              <a:latin typeface="Huawei Sans" panose="020C0503030203020204" pitchFamily="34" charset="0"/>
            </a:endParaRPr>
          </a:p>
          <a:p>
            <a:pPr marL="628650" lvl="1" indent="-314325"/>
            <a:r>
              <a:rPr lang="en-US" sz="1400" dirty="0">
                <a:latin typeface="Huawei Sans" panose="020C0503030203020204" pitchFamily="34" charset="0"/>
              </a:rPr>
              <a:t>O&amp;M role: O&amp;M personnel who have the permission to manage devices, files, and logs</a:t>
            </a:r>
          </a:p>
        </p:txBody>
      </p:sp>
    </p:spTree>
    <p:extLst>
      <p:ext uri="{BB962C8B-B14F-4D97-AF65-F5344CB8AC3E}">
        <p14:creationId xmlns:p14="http://schemas.microsoft.com/office/powerpoint/2010/main" val="152801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5B81F-00A7-4AE3-BB6C-312413E22DEE}"/>
              </a:ext>
            </a:extLst>
          </p:cNvPr>
          <p:cNvSpPr>
            <a:spLocks noGrp="1"/>
          </p:cNvSpPr>
          <p:nvPr>
            <p:ph type="title"/>
          </p:nvPr>
        </p:nvSpPr>
        <p:spPr bwMode="gray"/>
        <p:txBody>
          <a:bodyPr/>
          <a:lstStyle/>
          <a:p>
            <a:pPr fontAlgn="ctr"/>
            <a:r>
              <a:rPr lang="en-US" dirty="0">
                <a:latin typeface="Huawei Sans" panose="020C0503030203020204" pitchFamily="34" charset="0"/>
              </a:rPr>
              <a:t>MSP and Tenant Devices</a:t>
            </a:r>
          </a:p>
        </p:txBody>
      </p:sp>
      <p:sp>
        <p:nvSpPr>
          <p:cNvPr id="3" name="Text Placeholder 2">
            <a:extLst>
              <a:ext uri="{FF2B5EF4-FFF2-40B4-BE49-F238E27FC236}">
                <a16:creationId xmlns:a16="http://schemas.microsoft.com/office/drawing/2014/main" id="{8117D582-3EE2-4EF9-AB35-F286C3D1A441}"/>
              </a:ext>
            </a:extLst>
          </p:cNvPr>
          <p:cNvSpPr>
            <a:spLocks noGrp="1"/>
          </p:cNvSpPr>
          <p:nvPr>
            <p:ph type="body" sz="quarter" idx="10"/>
          </p:nvPr>
        </p:nvSpPr>
        <p:spPr bwMode="gray"/>
        <p:txBody>
          <a:bodyPr/>
          <a:lstStyle/>
          <a:p>
            <a:pPr algn="l"/>
            <a:r>
              <a:rPr lang="en-US" sz="1600" dirty="0">
                <a:latin typeface="Huawei Sans" panose="020C0503030203020204" pitchFamily="34" charset="0"/>
              </a:rPr>
              <a:t>Devices can be added and deployed under both MSP and tenant accounts. Devices added under an MSP account can only be managed by the MSP, and devices added under a tenant account can only be managed by the tenant.</a:t>
            </a:r>
            <a:endParaRPr lang="en-US" altLang="zh-CN" sz="1600" dirty="0">
              <a:latin typeface="Huawei Sans" panose="020C0503030203020204" pitchFamily="34" charset="0"/>
            </a:endParaRPr>
          </a:p>
          <a:p>
            <a:pPr algn="l"/>
            <a:r>
              <a:rPr lang="en-US" sz="1600" dirty="0">
                <a:latin typeface="Huawei Sans" panose="020C0503030203020204" pitchFamily="34" charset="0"/>
              </a:rPr>
              <a:t>MSP and tenant accounts are used in different service scenarios. Therefore, the roles of MSP and tenant devices are different.</a:t>
            </a:r>
            <a:endParaRPr lang="en-US" altLang="zh-CN" sz="1600" dirty="0">
              <a:latin typeface="Huawei Sans" panose="020C0503030203020204" pitchFamily="34" charset="0"/>
            </a:endParaRPr>
          </a:p>
          <a:p>
            <a:pPr marL="628650" lvl="1" indent="-314325"/>
            <a:r>
              <a:rPr lang="en-US" sz="1400" dirty="0">
                <a:latin typeface="Huawei Sans" panose="020C0503030203020204" pitchFamily="34" charset="0"/>
              </a:rPr>
              <a:t>Devices added under an MSP account can be used as IWGs or RRs but cannot be used as CPEs.</a:t>
            </a:r>
          </a:p>
          <a:p>
            <a:pPr marL="628650" lvl="1" indent="-314325"/>
            <a:r>
              <a:rPr lang="en-US" sz="1400" dirty="0">
                <a:latin typeface="Huawei Sans" panose="020C0503030203020204" pitchFamily="34" charset="0"/>
              </a:rPr>
              <a:t>Devices added under a tenant account can be used as CPEs or RRs but cannot be used as IWGs.</a:t>
            </a:r>
          </a:p>
        </p:txBody>
      </p:sp>
      <p:sp>
        <p:nvSpPr>
          <p:cNvPr id="4" name="Freeform 159">
            <a:extLst>
              <a:ext uri="{FF2B5EF4-FFF2-40B4-BE49-F238E27FC236}">
                <a16:creationId xmlns:a16="http://schemas.microsoft.com/office/drawing/2014/main" id="{33A72740-011C-44A5-99B2-99BEDCCFB5D4}"/>
              </a:ext>
            </a:extLst>
          </p:cNvPr>
          <p:cNvSpPr/>
          <p:nvPr/>
        </p:nvSpPr>
        <p:spPr bwMode="gray">
          <a:xfrm flipH="1">
            <a:off x="7329548" y="4139164"/>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050" dirty="0">
                <a:solidFill>
                  <a:srgbClr val="000000"/>
                </a:solidFill>
                <a:latin typeface="Huawei Sans" panose="020C0503030203020204" pitchFamily="34" charset="0"/>
              </a:rPr>
              <a:t>Public </a:t>
            </a:r>
          </a:p>
          <a:p>
            <a:pPr algn="ctr" fontAlgn="ctr"/>
            <a:r>
              <a:rPr lang="en-US" sz="1050" dirty="0">
                <a:solidFill>
                  <a:srgbClr val="000000"/>
                </a:solidFill>
                <a:latin typeface="Huawei Sans" panose="020C0503030203020204" pitchFamily="34" charset="0"/>
              </a:rPr>
              <a:t>cloud site</a:t>
            </a:r>
          </a:p>
        </p:txBody>
      </p:sp>
      <p:sp>
        <p:nvSpPr>
          <p:cNvPr id="5" name="Freeform 159">
            <a:extLst>
              <a:ext uri="{FF2B5EF4-FFF2-40B4-BE49-F238E27FC236}">
                <a16:creationId xmlns:a16="http://schemas.microsoft.com/office/drawing/2014/main" id="{B92DB83C-1852-43D6-BE61-A3615AA274CF}"/>
              </a:ext>
            </a:extLst>
          </p:cNvPr>
          <p:cNvSpPr/>
          <p:nvPr/>
        </p:nvSpPr>
        <p:spPr bwMode="gray">
          <a:xfrm flipH="1">
            <a:off x="7318502" y="4815956"/>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050" dirty="0">
                <a:solidFill>
                  <a:srgbClr val="000000"/>
                </a:solidFill>
                <a:latin typeface="Huawei Sans" panose="020C0503030203020204" pitchFamily="34" charset="0"/>
              </a:rPr>
              <a:t>HQ/DC </a:t>
            </a:r>
          </a:p>
          <a:p>
            <a:pPr algn="ctr" fontAlgn="ctr"/>
            <a:r>
              <a:rPr lang="en-US" sz="1050" dirty="0">
                <a:solidFill>
                  <a:srgbClr val="000000"/>
                </a:solidFill>
                <a:latin typeface="Huawei Sans" panose="020C0503030203020204" pitchFamily="34" charset="0"/>
              </a:rPr>
              <a:t>site</a:t>
            </a:r>
          </a:p>
        </p:txBody>
      </p:sp>
      <p:sp>
        <p:nvSpPr>
          <p:cNvPr id="6" name="Freeform 159">
            <a:extLst>
              <a:ext uri="{FF2B5EF4-FFF2-40B4-BE49-F238E27FC236}">
                <a16:creationId xmlns:a16="http://schemas.microsoft.com/office/drawing/2014/main" id="{DB1E1149-C768-49F6-9B43-299726AB30A9}"/>
              </a:ext>
            </a:extLst>
          </p:cNvPr>
          <p:cNvSpPr/>
          <p:nvPr/>
        </p:nvSpPr>
        <p:spPr bwMode="gray">
          <a:xfrm flipH="1">
            <a:off x="7321607" y="5396889"/>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050" dirty="0">
                <a:solidFill>
                  <a:srgbClr val="000000"/>
                </a:solidFill>
                <a:latin typeface="Huawei Sans" panose="020C0503030203020204" pitchFamily="34" charset="0"/>
              </a:rPr>
              <a:t>Legacy MPLS site</a:t>
            </a:r>
          </a:p>
        </p:txBody>
      </p:sp>
      <p:sp>
        <p:nvSpPr>
          <p:cNvPr id="7" name="Freeform 159">
            <a:extLst>
              <a:ext uri="{FF2B5EF4-FFF2-40B4-BE49-F238E27FC236}">
                <a16:creationId xmlns:a16="http://schemas.microsoft.com/office/drawing/2014/main" id="{7F4CE93F-3CFE-4E73-A652-7225FA09DDC0}"/>
              </a:ext>
            </a:extLst>
          </p:cNvPr>
          <p:cNvSpPr/>
          <p:nvPr/>
        </p:nvSpPr>
        <p:spPr bwMode="gray">
          <a:xfrm flipH="1">
            <a:off x="3702529" y="5047479"/>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050" dirty="0">
                <a:solidFill>
                  <a:srgbClr val="000000"/>
                </a:solidFill>
                <a:latin typeface="Huawei Sans" panose="020C0503030203020204" pitchFamily="34" charset="0"/>
              </a:rPr>
              <a:t>Branch </a:t>
            </a:r>
          </a:p>
          <a:p>
            <a:pPr algn="ctr" fontAlgn="ctr"/>
            <a:r>
              <a:rPr lang="en-US" sz="1050" dirty="0">
                <a:solidFill>
                  <a:srgbClr val="000000"/>
                </a:solidFill>
                <a:latin typeface="Huawei Sans" panose="020C0503030203020204" pitchFamily="34" charset="0"/>
              </a:rPr>
              <a:t>site</a:t>
            </a:r>
          </a:p>
        </p:txBody>
      </p:sp>
      <p:sp>
        <p:nvSpPr>
          <p:cNvPr id="8" name="Freeform 159">
            <a:extLst>
              <a:ext uri="{FF2B5EF4-FFF2-40B4-BE49-F238E27FC236}">
                <a16:creationId xmlns:a16="http://schemas.microsoft.com/office/drawing/2014/main" id="{6EA845EE-1D83-44FF-A1FF-CD77CA41C313}"/>
              </a:ext>
            </a:extLst>
          </p:cNvPr>
          <p:cNvSpPr/>
          <p:nvPr/>
        </p:nvSpPr>
        <p:spPr bwMode="gray">
          <a:xfrm flipH="1">
            <a:off x="3706503" y="4451997"/>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050" dirty="0">
                <a:solidFill>
                  <a:srgbClr val="000000"/>
                </a:solidFill>
                <a:latin typeface="Huawei Sans" panose="020C0503030203020204" pitchFamily="34" charset="0"/>
              </a:rPr>
              <a:t>Branch </a:t>
            </a:r>
          </a:p>
          <a:p>
            <a:pPr algn="ctr" fontAlgn="ctr"/>
            <a:r>
              <a:rPr lang="en-US" sz="1050" dirty="0">
                <a:solidFill>
                  <a:srgbClr val="000000"/>
                </a:solidFill>
                <a:latin typeface="Huawei Sans" panose="020C0503030203020204" pitchFamily="34" charset="0"/>
              </a:rPr>
              <a:t>site</a:t>
            </a:r>
          </a:p>
        </p:txBody>
      </p:sp>
      <p:pic>
        <p:nvPicPr>
          <p:cNvPr id="9" name="图片 130">
            <a:extLst>
              <a:ext uri="{FF2B5EF4-FFF2-40B4-BE49-F238E27FC236}">
                <a16:creationId xmlns:a16="http://schemas.microsoft.com/office/drawing/2014/main" id="{1C7DC4A2-B175-4204-B2A5-514E3FF3D297}"/>
              </a:ext>
            </a:extLst>
          </p:cNvPr>
          <p:cNvPicPr>
            <a:picLocks noChangeAspect="1"/>
          </p:cNvPicPr>
          <p:nvPr/>
        </p:nvPicPr>
        <p:blipFill>
          <a:blip r:embed="rId3"/>
          <a:stretch>
            <a:fillRect/>
          </a:stretch>
        </p:blipFill>
        <p:spPr bwMode="gray">
          <a:xfrm>
            <a:off x="3406283" y="4621827"/>
            <a:ext cx="439741" cy="357993"/>
          </a:xfrm>
          <a:prstGeom prst="rect">
            <a:avLst/>
          </a:prstGeom>
        </p:spPr>
      </p:pic>
      <p:sp>
        <p:nvSpPr>
          <p:cNvPr id="10" name="文本框 18">
            <a:extLst>
              <a:ext uri="{FF2B5EF4-FFF2-40B4-BE49-F238E27FC236}">
                <a16:creationId xmlns:a16="http://schemas.microsoft.com/office/drawing/2014/main" id="{DB337F18-175F-482D-8E4D-22D7774CD9D2}"/>
              </a:ext>
            </a:extLst>
          </p:cNvPr>
          <p:cNvSpPr txBox="1"/>
          <p:nvPr/>
        </p:nvSpPr>
        <p:spPr bwMode="gray">
          <a:xfrm>
            <a:off x="4506928" y="5405068"/>
            <a:ext cx="455927" cy="246221"/>
          </a:xfrm>
          <a:prstGeom prst="rect">
            <a:avLst/>
          </a:prstGeom>
          <a:noFill/>
        </p:spPr>
        <p:txBody>
          <a:bodyPr wrap="square" rtlCol="0">
            <a:spAutoFit/>
          </a:bodyPr>
          <a:lstStyle/>
          <a:p>
            <a:pPr algn="ctr" fontAlgn="ctr"/>
            <a:r>
              <a:rPr lang="en-US" sz="1000" b="1" dirty="0">
                <a:solidFill>
                  <a:srgbClr val="000000"/>
                </a:solidFill>
                <a:latin typeface="Huawei Sans" panose="020C0503030203020204" pitchFamily="34" charset="0"/>
              </a:rPr>
              <a:t>CPE</a:t>
            </a:r>
            <a:endParaRPr lang="en-US" altLang="zh-CN" sz="10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连接符 25">
            <a:extLst>
              <a:ext uri="{FF2B5EF4-FFF2-40B4-BE49-F238E27FC236}">
                <a16:creationId xmlns:a16="http://schemas.microsoft.com/office/drawing/2014/main" id="{81E0F64B-BAA4-4B4B-8F30-63C92AE7274A}"/>
              </a:ext>
            </a:extLst>
          </p:cNvPr>
          <p:cNvCxnSpPr>
            <a:cxnSpLocks/>
            <a:stCxn id="38" idx="3"/>
            <a:endCxn id="47" idx="21"/>
          </p:cNvCxnSpPr>
          <p:nvPr/>
        </p:nvCxnSpPr>
        <p:spPr bwMode="gray">
          <a:xfrm flipV="1">
            <a:off x="4951140" y="4731614"/>
            <a:ext cx="543178" cy="17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26">
            <a:extLst>
              <a:ext uri="{FF2B5EF4-FFF2-40B4-BE49-F238E27FC236}">
                <a16:creationId xmlns:a16="http://schemas.microsoft.com/office/drawing/2014/main" id="{217B16FE-9618-4D48-9475-86FD1D9FF089}"/>
              </a:ext>
            </a:extLst>
          </p:cNvPr>
          <p:cNvCxnSpPr>
            <a:cxnSpLocks/>
            <a:stCxn id="38" idx="3"/>
            <a:endCxn id="46" idx="21"/>
          </p:cNvCxnSpPr>
          <p:nvPr/>
        </p:nvCxnSpPr>
        <p:spPr bwMode="gray">
          <a:xfrm>
            <a:off x="4951140" y="4749206"/>
            <a:ext cx="540466" cy="6825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30">
            <a:extLst>
              <a:ext uri="{FF2B5EF4-FFF2-40B4-BE49-F238E27FC236}">
                <a16:creationId xmlns:a16="http://schemas.microsoft.com/office/drawing/2014/main" id="{CA649059-A977-4A40-BF22-0FCB709312F0}"/>
              </a:ext>
            </a:extLst>
          </p:cNvPr>
          <p:cNvCxnSpPr>
            <a:cxnSpLocks/>
            <a:stCxn id="44" idx="3"/>
            <a:endCxn id="47" idx="21"/>
          </p:cNvCxnSpPr>
          <p:nvPr/>
        </p:nvCxnSpPr>
        <p:spPr bwMode="gray">
          <a:xfrm flipV="1">
            <a:off x="4926025" y="4731614"/>
            <a:ext cx="568293" cy="56970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31">
            <a:extLst>
              <a:ext uri="{FF2B5EF4-FFF2-40B4-BE49-F238E27FC236}">
                <a16:creationId xmlns:a16="http://schemas.microsoft.com/office/drawing/2014/main" id="{15F18ABE-F75E-4643-908F-8B077EFED209}"/>
              </a:ext>
            </a:extLst>
          </p:cNvPr>
          <p:cNvCxnSpPr>
            <a:cxnSpLocks/>
            <a:stCxn id="44" idx="3"/>
            <a:endCxn id="46" idx="21"/>
          </p:cNvCxnSpPr>
          <p:nvPr/>
        </p:nvCxnSpPr>
        <p:spPr bwMode="gray">
          <a:xfrm>
            <a:off x="4926025" y="5301320"/>
            <a:ext cx="565581" cy="1304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51">
            <a:extLst>
              <a:ext uri="{FF2B5EF4-FFF2-40B4-BE49-F238E27FC236}">
                <a16:creationId xmlns:a16="http://schemas.microsoft.com/office/drawing/2014/main" id="{9F5C0CF9-86E2-4838-9674-F9CAA3B709C3}"/>
              </a:ext>
            </a:extLst>
          </p:cNvPr>
          <p:cNvCxnSpPr>
            <a:cxnSpLocks/>
            <a:stCxn id="31" idx="1"/>
            <a:endCxn id="46" idx="8"/>
          </p:cNvCxnSpPr>
          <p:nvPr/>
        </p:nvCxnSpPr>
        <p:spPr bwMode="gray">
          <a:xfrm flipH="1">
            <a:off x="6543887" y="4460235"/>
            <a:ext cx="541202" cy="9614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52">
            <a:extLst>
              <a:ext uri="{FF2B5EF4-FFF2-40B4-BE49-F238E27FC236}">
                <a16:creationId xmlns:a16="http://schemas.microsoft.com/office/drawing/2014/main" id="{8B65EB0B-A7D0-436D-B66D-554DCA26552C}"/>
              </a:ext>
            </a:extLst>
          </p:cNvPr>
          <p:cNvCxnSpPr>
            <a:cxnSpLocks/>
            <a:stCxn id="31" idx="1"/>
            <a:endCxn id="47" idx="8"/>
          </p:cNvCxnSpPr>
          <p:nvPr/>
        </p:nvCxnSpPr>
        <p:spPr bwMode="gray">
          <a:xfrm flipH="1">
            <a:off x="6546599" y="4460235"/>
            <a:ext cx="538490" cy="2613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75">
            <a:extLst>
              <a:ext uri="{FF2B5EF4-FFF2-40B4-BE49-F238E27FC236}">
                <a16:creationId xmlns:a16="http://schemas.microsoft.com/office/drawing/2014/main" id="{768C9F38-C7D3-4E14-94FC-A5368EB10B3B}"/>
              </a:ext>
            </a:extLst>
          </p:cNvPr>
          <p:cNvCxnSpPr>
            <a:cxnSpLocks/>
            <a:stCxn id="33" idx="1"/>
            <a:endCxn id="47" idx="8"/>
          </p:cNvCxnSpPr>
          <p:nvPr/>
        </p:nvCxnSpPr>
        <p:spPr bwMode="gray">
          <a:xfrm flipH="1" flipV="1">
            <a:off x="6546599" y="4721602"/>
            <a:ext cx="536415" cy="37763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76">
            <a:extLst>
              <a:ext uri="{FF2B5EF4-FFF2-40B4-BE49-F238E27FC236}">
                <a16:creationId xmlns:a16="http://schemas.microsoft.com/office/drawing/2014/main" id="{1B7E6830-E458-4C84-8B45-5BACFD249E1C}"/>
              </a:ext>
            </a:extLst>
          </p:cNvPr>
          <p:cNvCxnSpPr>
            <a:cxnSpLocks/>
            <a:stCxn id="33" idx="1"/>
            <a:endCxn id="46" idx="8"/>
          </p:cNvCxnSpPr>
          <p:nvPr/>
        </p:nvCxnSpPr>
        <p:spPr bwMode="gray">
          <a:xfrm flipH="1">
            <a:off x="6543887" y="5099241"/>
            <a:ext cx="539127" cy="322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9" name="组合 79">
            <a:extLst>
              <a:ext uri="{FF2B5EF4-FFF2-40B4-BE49-F238E27FC236}">
                <a16:creationId xmlns:a16="http://schemas.microsoft.com/office/drawing/2014/main" id="{08E3F481-9D61-4829-9500-4F3F0DBA3A09}"/>
              </a:ext>
            </a:extLst>
          </p:cNvPr>
          <p:cNvGrpSpPr/>
          <p:nvPr/>
        </p:nvGrpSpPr>
        <p:grpSpPr bwMode="gray">
          <a:xfrm>
            <a:off x="5713019" y="3608889"/>
            <a:ext cx="1362220" cy="330495"/>
            <a:chOff x="2826454" y="2848988"/>
            <a:chExt cx="866112" cy="215230"/>
          </a:xfrm>
        </p:grpSpPr>
        <p:sp>
          <p:nvSpPr>
            <p:cNvPr id="20" name="TextBox 139">
              <a:extLst>
                <a:ext uri="{FF2B5EF4-FFF2-40B4-BE49-F238E27FC236}">
                  <a16:creationId xmlns:a16="http://schemas.microsoft.com/office/drawing/2014/main" id="{0F191547-2E48-4C60-BEFE-533C9FAC2A4F}"/>
                </a:ext>
              </a:extLst>
            </p:cNvPr>
            <p:cNvSpPr txBox="1"/>
            <p:nvPr/>
          </p:nvSpPr>
          <p:spPr bwMode="gray">
            <a:xfrm>
              <a:off x="3126327" y="2848988"/>
              <a:ext cx="566239" cy="180392"/>
            </a:xfrm>
            <a:prstGeom prst="rect">
              <a:avLst/>
            </a:prstGeom>
            <a:noFill/>
          </p:spPr>
          <p:txBody>
            <a:bodyPr wrap="square" rtlCol="0">
              <a:spAutoFit/>
            </a:bodyPr>
            <a:lstStyle/>
            <a:p>
              <a:pPr algn="ctr" defTabSz="342800" eaLnBrk="0" fontAlgn="ctr" hangingPunct="0"/>
              <a:r>
                <a:rPr lang="en-US" sz="1200" b="1" dirty="0">
                  <a:latin typeface="Huawei Sans" panose="020C0503030203020204" pitchFamily="34" charset="0"/>
                </a:rPr>
                <a:t>RR</a:t>
              </a:r>
              <a:endParaRPr lang="en-US" sz="1200" b="1"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21" name="矩形 81">
              <a:extLst>
                <a:ext uri="{FF2B5EF4-FFF2-40B4-BE49-F238E27FC236}">
                  <a16:creationId xmlns:a16="http://schemas.microsoft.com/office/drawing/2014/main" id="{F439D0DA-B34E-479A-9ACA-AB3CD364F126}"/>
                </a:ext>
              </a:extLst>
            </p:cNvPr>
            <p:cNvSpPr/>
            <p:nvPr/>
          </p:nvSpPr>
          <p:spPr bwMode="gray">
            <a:xfrm>
              <a:off x="2826454" y="2854744"/>
              <a:ext cx="455694" cy="209474"/>
            </a:xfrm>
            <a:prstGeom prst="rect">
              <a:avLst/>
            </a:prstGeom>
            <a:noFill/>
            <a:ln w="95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Picture 2" descr="G:\做的项目\公共\扁平图标切换\更新2015_01_21\oss扁平图标库2015_01_21更新-04.png">
              <a:extLst>
                <a:ext uri="{FF2B5EF4-FFF2-40B4-BE49-F238E27FC236}">
                  <a16:creationId xmlns:a16="http://schemas.microsoft.com/office/drawing/2014/main" id="{7E2EECB9-6C43-460E-9200-CD20C225BF99}"/>
                </a:ext>
              </a:extLst>
            </p:cNvPr>
            <p:cNvPicPr>
              <a:picLocks noChangeAspect="1" noChangeArrowheads="1"/>
            </p:cNvPicPr>
            <p:nvPr/>
          </p:nvPicPr>
          <p:blipFill>
            <a:blip r:embed="rId4" cstate="print"/>
            <a:srcRect/>
            <a:stretch>
              <a:fillRect/>
            </a:stretch>
          </p:blipFill>
          <p:spPr bwMode="gray">
            <a:xfrm>
              <a:off x="3077081" y="2887490"/>
              <a:ext cx="173707" cy="148268"/>
            </a:xfrm>
            <a:prstGeom prst="rect">
              <a:avLst/>
            </a:prstGeom>
            <a:noFill/>
          </p:spPr>
        </p:pic>
        <p:pic>
          <p:nvPicPr>
            <p:cNvPr id="23" name="Picture 2" descr="G:\做的项目\公共\扁平图标切换\更新2015_01_21\oss扁平图标库2015_01_21更新-04.png">
              <a:extLst>
                <a:ext uri="{FF2B5EF4-FFF2-40B4-BE49-F238E27FC236}">
                  <a16:creationId xmlns:a16="http://schemas.microsoft.com/office/drawing/2014/main" id="{BD25375D-D885-4EA1-8A91-CF71A7B8BEE8}"/>
                </a:ext>
              </a:extLst>
            </p:cNvPr>
            <p:cNvPicPr>
              <a:picLocks noChangeAspect="1" noChangeArrowheads="1"/>
            </p:cNvPicPr>
            <p:nvPr/>
          </p:nvPicPr>
          <p:blipFill>
            <a:blip r:embed="rId4" cstate="print"/>
            <a:srcRect/>
            <a:stretch>
              <a:fillRect/>
            </a:stretch>
          </p:blipFill>
          <p:spPr bwMode="gray">
            <a:xfrm>
              <a:off x="2863555" y="2886237"/>
              <a:ext cx="173707" cy="148268"/>
            </a:xfrm>
            <a:prstGeom prst="rect">
              <a:avLst/>
            </a:prstGeom>
            <a:noFill/>
          </p:spPr>
        </p:pic>
      </p:grpSp>
      <p:cxnSp>
        <p:nvCxnSpPr>
          <p:cNvPr id="24" name="直接箭头连接符 85">
            <a:extLst>
              <a:ext uri="{FF2B5EF4-FFF2-40B4-BE49-F238E27FC236}">
                <a16:creationId xmlns:a16="http://schemas.microsoft.com/office/drawing/2014/main" id="{D3DA7B35-182C-4C7B-BB01-53D1D54DD981}"/>
              </a:ext>
            </a:extLst>
          </p:cNvPr>
          <p:cNvCxnSpPr>
            <a:cxnSpLocks/>
            <a:stCxn id="21" idx="2"/>
            <a:endCxn id="38" idx="3"/>
          </p:cNvCxnSpPr>
          <p:nvPr/>
        </p:nvCxnSpPr>
        <p:spPr bwMode="gray">
          <a:xfrm flipH="1">
            <a:off x="4951140" y="3939391"/>
            <a:ext cx="1120237" cy="809815"/>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86">
            <a:extLst>
              <a:ext uri="{FF2B5EF4-FFF2-40B4-BE49-F238E27FC236}">
                <a16:creationId xmlns:a16="http://schemas.microsoft.com/office/drawing/2014/main" id="{EEFA6923-9D63-4D21-9AE5-C7CE841F28CB}"/>
              </a:ext>
            </a:extLst>
          </p:cNvPr>
          <p:cNvCxnSpPr>
            <a:cxnSpLocks/>
            <a:stCxn id="21" idx="2"/>
            <a:endCxn id="44" idx="3"/>
          </p:cNvCxnSpPr>
          <p:nvPr/>
        </p:nvCxnSpPr>
        <p:spPr bwMode="gray">
          <a:xfrm flipH="1">
            <a:off x="4926025" y="3939391"/>
            <a:ext cx="1145352" cy="1361929"/>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87">
            <a:extLst>
              <a:ext uri="{FF2B5EF4-FFF2-40B4-BE49-F238E27FC236}">
                <a16:creationId xmlns:a16="http://schemas.microsoft.com/office/drawing/2014/main" id="{D1922C4B-DA82-474E-A555-BABA54036557}"/>
              </a:ext>
            </a:extLst>
          </p:cNvPr>
          <p:cNvCxnSpPr>
            <a:cxnSpLocks/>
            <a:stCxn id="21" idx="2"/>
            <a:endCxn id="33" idx="1"/>
          </p:cNvCxnSpPr>
          <p:nvPr/>
        </p:nvCxnSpPr>
        <p:spPr bwMode="gray">
          <a:xfrm>
            <a:off x="6071377" y="3939391"/>
            <a:ext cx="1011637" cy="1159850"/>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88">
            <a:extLst>
              <a:ext uri="{FF2B5EF4-FFF2-40B4-BE49-F238E27FC236}">
                <a16:creationId xmlns:a16="http://schemas.microsoft.com/office/drawing/2014/main" id="{9A9F0714-A0DA-4FAD-A221-2282D0AA61E7}"/>
              </a:ext>
            </a:extLst>
          </p:cNvPr>
          <p:cNvCxnSpPr>
            <a:cxnSpLocks/>
            <a:stCxn id="21" idx="2"/>
            <a:endCxn id="31" idx="1"/>
          </p:cNvCxnSpPr>
          <p:nvPr/>
        </p:nvCxnSpPr>
        <p:spPr bwMode="gray">
          <a:xfrm>
            <a:off x="6071377" y="3939391"/>
            <a:ext cx="1013712" cy="520844"/>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92">
            <a:extLst>
              <a:ext uri="{FF2B5EF4-FFF2-40B4-BE49-F238E27FC236}">
                <a16:creationId xmlns:a16="http://schemas.microsoft.com/office/drawing/2014/main" id="{ACF239F2-7E49-4EC5-8D51-134312538DE4}"/>
              </a:ext>
            </a:extLst>
          </p:cNvPr>
          <p:cNvCxnSpPr>
            <a:cxnSpLocks/>
            <a:stCxn id="21" idx="2"/>
            <a:endCxn id="35" idx="1"/>
          </p:cNvCxnSpPr>
          <p:nvPr/>
        </p:nvCxnSpPr>
        <p:spPr bwMode="gray">
          <a:xfrm>
            <a:off x="6071377" y="3939391"/>
            <a:ext cx="1034725" cy="1688181"/>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94">
            <a:extLst>
              <a:ext uri="{FF2B5EF4-FFF2-40B4-BE49-F238E27FC236}">
                <a16:creationId xmlns:a16="http://schemas.microsoft.com/office/drawing/2014/main" id="{3C8B8738-0AED-4DEF-B427-C93A5FB1047B}"/>
              </a:ext>
            </a:extLst>
          </p:cNvPr>
          <p:cNvCxnSpPr>
            <a:cxnSpLocks/>
            <a:stCxn id="35" idx="1"/>
            <a:endCxn id="46" idx="8"/>
          </p:cNvCxnSpPr>
          <p:nvPr/>
        </p:nvCxnSpPr>
        <p:spPr bwMode="gray">
          <a:xfrm flipH="1" flipV="1">
            <a:off x="6543887" y="5421709"/>
            <a:ext cx="562215" cy="2058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95">
            <a:extLst>
              <a:ext uri="{FF2B5EF4-FFF2-40B4-BE49-F238E27FC236}">
                <a16:creationId xmlns:a16="http://schemas.microsoft.com/office/drawing/2014/main" id="{C9DBBE97-2D29-41FD-9B54-73074FD23503}"/>
              </a:ext>
            </a:extLst>
          </p:cNvPr>
          <p:cNvCxnSpPr>
            <a:cxnSpLocks/>
            <a:stCxn id="35" idx="1"/>
            <a:endCxn id="47" idx="8"/>
          </p:cNvCxnSpPr>
          <p:nvPr/>
        </p:nvCxnSpPr>
        <p:spPr bwMode="gray">
          <a:xfrm flipH="1" flipV="1">
            <a:off x="6546599" y="4721602"/>
            <a:ext cx="559503" cy="9059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1" name="图片 110">
            <a:extLst>
              <a:ext uri="{FF2B5EF4-FFF2-40B4-BE49-F238E27FC236}">
                <a16:creationId xmlns:a16="http://schemas.microsoft.com/office/drawing/2014/main" id="{1B15E58B-C3F4-43FF-A6E7-DFF28FF0A3CD}"/>
              </a:ext>
            </a:extLst>
          </p:cNvPr>
          <p:cNvPicPr>
            <a:picLocks noChangeAspect="1"/>
          </p:cNvPicPr>
          <p:nvPr/>
        </p:nvPicPr>
        <p:blipFill>
          <a:blip r:embed="rId5"/>
          <a:stretch>
            <a:fillRect/>
          </a:stretch>
        </p:blipFill>
        <p:spPr bwMode="gray">
          <a:xfrm>
            <a:off x="7085089" y="4303832"/>
            <a:ext cx="374964" cy="312805"/>
          </a:xfrm>
          <a:prstGeom prst="rect">
            <a:avLst/>
          </a:prstGeom>
        </p:spPr>
      </p:pic>
      <p:sp>
        <p:nvSpPr>
          <p:cNvPr id="32" name="文本框 111">
            <a:extLst>
              <a:ext uri="{FF2B5EF4-FFF2-40B4-BE49-F238E27FC236}">
                <a16:creationId xmlns:a16="http://schemas.microsoft.com/office/drawing/2014/main" id="{F48D007A-F930-4524-BC0A-D4728BEE5E3C}"/>
              </a:ext>
            </a:extLst>
          </p:cNvPr>
          <p:cNvSpPr txBox="1"/>
          <p:nvPr/>
        </p:nvSpPr>
        <p:spPr bwMode="gray">
          <a:xfrm>
            <a:off x="6850392" y="4557929"/>
            <a:ext cx="846327" cy="246221"/>
          </a:xfrm>
          <a:prstGeom prst="rect">
            <a:avLst/>
          </a:prstGeom>
          <a:noFill/>
        </p:spPr>
        <p:txBody>
          <a:bodyPr wrap="square" rtlCol="0">
            <a:spAutoFit/>
          </a:bodyPr>
          <a:lstStyle/>
          <a:p>
            <a:pPr algn="ctr" fontAlgn="ctr"/>
            <a:r>
              <a:rPr lang="en-US" sz="1000" b="1" dirty="0">
                <a:solidFill>
                  <a:srgbClr val="000000"/>
                </a:solidFill>
                <a:latin typeface="Huawei Sans" panose="020C0503030203020204" pitchFamily="34" charset="0"/>
              </a:rPr>
              <a:t>CPE</a:t>
            </a:r>
            <a:endParaRPr lang="en-US" altLang="zh-CN" sz="10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113">
            <a:extLst>
              <a:ext uri="{FF2B5EF4-FFF2-40B4-BE49-F238E27FC236}">
                <a16:creationId xmlns:a16="http://schemas.microsoft.com/office/drawing/2014/main" id="{772CDE59-CC8F-45CF-868A-8DFD18A9BD74}"/>
              </a:ext>
            </a:extLst>
          </p:cNvPr>
          <p:cNvPicPr>
            <a:picLocks noChangeAspect="1"/>
          </p:cNvPicPr>
          <p:nvPr/>
        </p:nvPicPr>
        <p:blipFill>
          <a:blip r:embed="rId6"/>
          <a:stretch>
            <a:fillRect/>
          </a:stretch>
        </p:blipFill>
        <p:spPr bwMode="gray">
          <a:xfrm>
            <a:off x="7083014" y="4946129"/>
            <a:ext cx="367073" cy="306223"/>
          </a:xfrm>
          <a:prstGeom prst="rect">
            <a:avLst/>
          </a:prstGeom>
        </p:spPr>
      </p:pic>
      <p:pic>
        <p:nvPicPr>
          <p:cNvPr id="34" name="图片 115">
            <a:extLst>
              <a:ext uri="{FF2B5EF4-FFF2-40B4-BE49-F238E27FC236}">
                <a16:creationId xmlns:a16="http://schemas.microsoft.com/office/drawing/2014/main" id="{5E776E1B-0081-4426-85B7-1032EB458DBA}"/>
              </a:ext>
            </a:extLst>
          </p:cNvPr>
          <p:cNvPicPr>
            <a:picLocks noChangeAspect="1"/>
          </p:cNvPicPr>
          <p:nvPr/>
        </p:nvPicPr>
        <p:blipFill>
          <a:blip r:embed="rId3"/>
          <a:stretch>
            <a:fillRect/>
          </a:stretch>
        </p:blipFill>
        <p:spPr bwMode="gray">
          <a:xfrm>
            <a:off x="8103115" y="4892293"/>
            <a:ext cx="439741" cy="366845"/>
          </a:xfrm>
          <a:prstGeom prst="rect">
            <a:avLst/>
          </a:prstGeom>
        </p:spPr>
      </p:pic>
      <p:pic>
        <p:nvPicPr>
          <p:cNvPr id="35" name="图片 118">
            <a:extLst>
              <a:ext uri="{FF2B5EF4-FFF2-40B4-BE49-F238E27FC236}">
                <a16:creationId xmlns:a16="http://schemas.microsoft.com/office/drawing/2014/main" id="{5BA22296-89DC-49DE-AB89-4D1EDE764523}"/>
              </a:ext>
            </a:extLst>
          </p:cNvPr>
          <p:cNvPicPr>
            <a:picLocks noChangeAspect="1"/>
          </p:cNvPicPr>
          <p:nvPr/>
        </p:nvPicPr>
        <p:blipFill>
          <a:blip r:embed="rId7"/>
          <a:stretch>
            <a:fillRect/>
          </a:stretch>
        </p:blipFill>
        <p:spPr bwMode="gray">
          <a:xfrm>
            <a:off x="7106102" y="5484102"/>
            <a:ext cx="343955" cy="286940"/>
          </a:xfrm>
          <a:prstGeom prst="rect">
            <a:avLst/>
          </a:prstGeom>
        </p:spPr>
      </p:pic>
      <p:sp>
        <p:nvSpPr>
          <p:cNvPr id="36" name="文本框 119">
            <a:extLst>
              <a:ext uri="{FF2B5EF4-FFF2-40B4-BE49-F238E27FC236}">
                <a16:creationId xmlns:a16="http://schemas.microsoft.com/office/drawing/2014/main" id="{9AE40FA3-41D6-4D90-B025-2EDF989DFEE6}"/>
              </a:ext>
            </a:extLst>
          </p:cNvPr>
          <p:cNvSpPr txBox="1"/>
          <p:nvPr/>
        </p:nvSpPr>
        <p:spPr bwMode="gray">
          <a:xfrm>
            <a:off x="7002848" y="5742686"/>
            <a:ext cx="525897" cy="246221"/>
          </a:xfrm>
          <a:prstGeom prst="rect">
            <a:avLst/>
          </a:prstGeom>
          <a:noFill/>
        </p:spPr>
        <p:txBody>
          <a:bodyPr wrap="square" rtlCol="0">
            <a:spAutoFit/>
          </a:bodyPr>
          <a:lstStyle/>
          <a:p>
            <a:pPr algn="ctr" fontAlgn="ctr"/>
            <a:r>
              <a:rPr lang="en-US" sz="1000" b="1" dirty="0">
                <a:solidFill>
                  <a:srgbClr val="000000"/>
                </a:solidFill>
                <a:latin typeface="Huawei Sans" panose="020C0503030203020204" pitchFamily="34" charset="0"/>
              </a:rPr>
              <a:t>IWG</a:t>
            </a:r>
            <a:endParaRPr lang="en-US" altLang="zh-CN" sz="10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125">
            <a:extLst>
              <a:ext uri="{FF2B5EF4-FFF2-40B4-BE49-F238E27FC236}">
                <a16:creationId xmlns:a16="http://schemas.microsoft.com/office/drawing/2014/main" id="{15153127-77F5-47CB-ACFF-0D1F395DC0F3}"/>
              </a:ext>
            </a:extLst>
          </p:cNvPr>
          <p:cNvPicPr>
            <a:picLocks noChangeAspect="1"/>
          </p:cNvPicPr>
          <p:nvPr/>
        </p:nvPicPr>
        <p:blipFill>
          <a:blip r:embed="rId3"/>
          <a:stretch>
            <a:fillRect/>
          </a:stretch>
        </p:blipFill>
        <p:spPr bwMode="gray">
          <a:xfrm>
            <a:off x="3400116" y="5270382"/>
            <a:ext cx="439741" cy="357993"/>
          </a:xfrm>
          <a:prstGeom prst="rect">
            <a:avLst/>
          </a:prstGeom>
        </p:spPr>
      </p:pic>
      <p:pic>
        <p:nvPicPr>
          <p:cNvPr id="38" name="图片 127">
            <a:extLst>
              <a:ext uri="{FF2B5EF4-FFF2-40B4-BE49-F238E27FC236}">
                <a16:creationId xmlns:a16="http://schemas.microsoft.com/office/drawing/2014/main" id="{DB1CF074-3925-4C27-9542-5A8191C14B23}"/>
              </a:ext>
            </a:extLst>
          </p:cNvPr>
          <p:cNvPicPr>
            <a:picLocks noChangeAspect="1"/>
          </p:cNvPicPr>
          <p:nvPr/>
        </p:nvPicPr>
        <p:blipFill>
          <a:blip r:embed="rId6"/>
          <a:stretch>
            <a:fillRect/>
          </a:stretch>
        </p:blipFill>
        <p:spPr bwMode="gray">
          <a:xfrm>
            <a:off x="4587815" y="4597658"/>
            <a:ext cx="363325" cy="303096"/>
          </a:xfrm>
          <a:prstGeom prst="rect">
            <a:avLst/>
          </a:prstGeom>
        </p:spPr>
      </p:pic>
      <p:sp>
        <p:nvSpPr>
          <p:cNvPr id="39" name="文本框 128">
            <a:extLst>
              <a:ext uri="{FF2B5EF4-FFF2-40B4-BE49-F238E27FC236}">
                <a16:creationId xmlns:a16="http://schemas.microsoft.com/office/drawing/2014/main" id="{B4292BC1-B01A-408A-AD20-533E93E60B1E}"/>
              </a:ext>
            </a:extLst>
          </p:cNvPr>
          <p:cNvSpPr txBox="1"/>
          <p:nvPr/>
        </p:nvSpPr>
        <p:spPr bwMode="gray">
          <a:xfrm>
            <a:off x="4506928" y="4824458"/>
            <a:ext cx="479760" cy="246221"/>
          </a:xfrm>
          <a:prstGeom prst="rect">
            <a:avLst/>
          </a:prstGeom>
          <a:noFill/>
        </p:spPr>
        <p:txBody>
          <a:bodyPr wrap="square" rtlCol="0">
            <a:spAutoFit/>
          </a:bodyPr>
          <a:lstStyle/>
          <a:p>
            <a:pPr algn="ctr" fontAlgn="ctr"/>
            <a:r>
              <a:rPr lang="en-US" sz="1000" b="1" dirty="0">
                <a:solidFill>
                  <a:srgbClr val="000000"/>
                </a:solidFill>
                <a:latin typeface="Huawei Sans" panose="020C0503030203020204" pitchFamily="34" charset="0"/>
              </a:rPr>
              <a:t>CPE</a:t>
            </a:r>
            <a:endParaRPr lang="en-US" altLang="zh-CN" sz="10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107">
            <a:extLst>
              <a:ext uri="{FF2B5EF4-FFF2-40B4-BE49-F238E27FC236}">
                <a16:creationId xmlns:a16="http://schemas.microsoft.com/office/drawing/2014/main" id="{BFE1F7A5-5DB1-42B1-AE05-88F6DFA9E488}"/>
              </a:ext>
            </a:extLst>
          </p:cNvPr>
          <p:cNvPicPr>
            <a:picLocks noChangeAspect="1"/>
          </p:cNvPicPr>
          <p:nvPr/>
        </p:nvPicPr>
        <p:blipFill>
          <a:blip r:embed="rId6"/>
          <a:stretch>
            <a:fillRect/>
          </a:stretch>
        </p:blipFill>
        <p:spPr bwMode="gray">
          <a:xfrm>
            <a:off x="4571065" y="5153261"/>
            <a:ext cx="354960" cy="296118"/>
          </a:xfrm>
          <a:prstGeom prst="rect">
            <a:avLst/>
          </a:prstGeom>
        </p:spPr>
      </p:pic>
      <p:sp>
        <p:nvSpPr>
          <p:cNvPr id="45" name="文本框 18">
            <a:extLst>
              <a:ext uri="{FF2B5EF4-FFF2-40B4-BE49-F238E27FC236}">
                <a16:creationId xmlns:a16="http://schemas.microsoft.com/office/drawing/2014/main" id="{D2CEDEC8-0D38-4D9A-BC29-DBA973E35A4E}"/>
              </a:ext>
            </a:extLst>
          </p:cNvPr>
          <p:cNvSpPr txBox="1"/>
          <p:nvPr/>
        </p:nvSpPr>
        <p:spPr bwMode="gray">
          <a:xfrm>
            <a:off x="6960442" y="5192833"/>
            <a:ext cx="556621" cy="246221"/>
          </a:xfrm>
          <a:prstGeom prst="rect">
            <a:avLst/>
          </a:prstGeom>
          <a:noFill/>
        </p:spPr>
        <p:txBody>
          <a:bodyPr wrap="square" rtlCol="0">
            <a:spAutoFit/>
          </a:bodyPr>
          <a:lstStyle/>
          <a:p>
            <a:pPr algn="ctr" fontAlgn="ctr"/>
            <a:r>
              <a:rPr lang="en-US" sz="1000" b="1" dirty="0">
                <a:solidFill>
                  <a:srgbClr val="000000"/>
                </a:solidFill>
                <a:latin typeface="Huawei Sans" panose="020C0503030203020204" pitchFamily="34" charset="0"/>
              </a:rPr>
              <a:t>CPE</a:t>
            </a:r>
            <a:endParaRPr lang="en-US" altLang="zh-CN" sz="10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159">
            <a:extLst>
              <a:ext uri="{FF2B5EF4-FFF2-40B4-BE49-F238E27FC236}">
                <a16:creationId xmlns:a16="http://schemas.microsoft.com/office/drawing/2014/main" id="{39AA6ED6-DD5A-4FB5-98E8-7174C8B029B9}"/>
              </a:ext>
            </a:extLst>
          </p:cNvPr>
          <p:cNvSpPr/>
          <p:nvPr/>
        </p:nvSpPr>
        <p:spPr bwMode="gray">
          <a:xfrm flipH="1">
            <a:off x="5491606" y="5046077"/>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rPr>
              <a:t>MPLS</a:t>
            </a:r>
            <a:endPar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59">
            <a:extLst>
              <a:ext uri="{FF2B5EF4-FFF2-40B4-BE49-F238E27FC236}">
                <a16:creationId xmlns:a16="http://schemas.microsoft.com/office/drawing/2014/main" id="{9C41D1BB-2235-4377-A1D7-FBEB74DABAE0}"/>
              </a:ext>
            </a:extLst>
          </p:cNvPr>
          <p:cNvSpPr/>
          <p:nvPr/>
        </p:nvSpPr>
        <p:spPr bwMode="gray">
          <a:xfrm flipH="1">
            <a:off x="5494318" y="4345970"/>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rPr>
              <a:t>Internet</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Rectangular Callout 26">
            <a:extLst>
              <a:ext uri="{FF2B5EF4-FFF2-40B4-BE49-F238E27FC236}">
                <a16:creationId xmlns:a16="http://schemas.microsoft.com/office/drawing/2014/main" id="{F14FA57B-8F61-47EB-B189-DEF371654640}"/>
              </a:ext>
            </a:extLst>
          </p:cNvPr>
          <p:cNvSpPr/>
          <p:nvPr/>
        </p:nvSpPr>
        <p:spPr bwMode="gray">
          <a:xfrm>
            <a:off x="6963358" y="3459839"/>
            <a:ext cx="1406036" cy="534787"/>
          </a:xfrm>
          <a:prstGeom prst="wedgeRectCallout">
            <a:avLst>
              <a:gd name="adj1" fmla="val -63117"/>
              <a:gd name="adj2" fmla="val 1439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sz="1100" dirty="0">
                <a:solidFill>
                  <a:schemeClr val="tx1"/>
                </a:solidFill>
                <a:latin typeface="Huawei Sans" panose="020C0503030203020204" pitchFamily="34" charset="0"/>
              </a:rPr>
              <a:t>RRs can be added under MSP or tenant accounts.</a:t>
            </a:r>
            <a:endParaRPr lang="en-US" altLang="zh-CN" sz="1100" dirty="0">
              <a:solidFill>
                <a:schemeClr val="tx1"/>
              </a:solidFill>
              <a:latin typeface="Huawei Sans" panose="020C0503030203020204" pitchFamily="34" charset="0"/>
              <a:ea typeface="方正兰亭黑简体" panose="02000000000000000000" pitchFamily="2" charset="-122"/>
            </a:endParaRPr>
          </a:p>
        </p:txBody>
      </p:sp>
      <p:sp>
        <p:nvSpPr>
          <p:cNvPr id="52" name="Rectangular Callout 26">
            <a:extLst>
              <a:ext uri="{FF2B5EF4-FFF2-40B4-BE49-F238E27FC236}">
                <a16:creationId xmlns:a16="http://schemas.microsoft.com/office/drawing/2014/main" id="{10E9CF07-0F6A-4378-B54E-4590691A70BC}"/>
              </a:ext>
            </a:extLst>
          </p:cNvPr>
          <p:cNvSpPr/>
          <p:nvPr/>
        </p:nvSpPr>
        <p:spPr bwMode="gray">
          <a:xfrm>
            <a:off x="3406283" y="3827315"/>
            <a:ext cx="1551620" cy="546484"/>
          </a:xfrm>
          <a:prstGeom prst="wedgeRectCallout">
            <a:avLst>
              <a:gd name="adj1" fmla="val 31481"/>
              <a:gd name="adj2" fmla="val 980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sz="1100" dirty="0">
                <a:solidFill>
                  <a:schemeClr val="tx1"/>
                </a:solidFill>
                <a:latin typeface="Huawei Sans" panose="020C0503030203020204" pitchFamily="34" charset="0"/>
              </a:rPr>
              <a:t>CPEs can be added only under tenant accounts.</a:t>
            </a:r>
            <a:endParaRPr lang="en-US" altLang="zh-CN" sz="1100" dirty="0">
              <a:solidFill>
                <a:schemeClr val="tx1"/>
              </a:solidFill>
              <a:latin typeface="Huawei Sans" panose="020C0503030203020204" pitchFamily="34" charset="0"/>
              <a:ea typeface="方正兰亭黑简体" panose="02000000000000000000" pitchFamily="2" charset="-122"/>
            </a:endParaRPr>
          </a:p>
        </p:txBody>
      </p:sp>
      <p:sp>
        <p:nvSpPr>
          <p:cNvPr id="53" name="Rectangular Callout 26">
            <a:extLst>
              <a:ext uri="{FF2B5EF4-FFF2-40B4-BE49-F238E27FC236}">
                <a16:creationId xmlns:a16="http://schemas.microsoft.com/office/drawing/2014/main" id="{9CFF5DA1-55FD-475D-AECF-4BF6D5136740}"/>
              </a:ext>
            </a:extLst>
          </p:cNvPr>
          <p:cNvSpPr/>
          <p:nvPr/>
        </p:nvSpPr>
        <p:spPr bwMode="gray">
          <a:xfrm>
            <a:off x="8369393" y="5471659"/>
            <a:ext cx="1393731" cy="532234"/>
          </a:xfrm>
          <a:prstGeom prst="wedgeRectCallout">
            <a:avLst>
              <a:gd name="adj1" fmla="val -65500"/>
              <a:gd name="adj2" fmla="val -1390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sz="1100" dirty="0">
                <a:solidFill>
                  <a:schemeClr val="tx1"/>
                </a:solidFill>
                <a:latin typeface="Huawei Sans" panose="020C0503030203020204" pitchFamily="34" charset="0"/>
              </a:rPr>
              <a:t>IWGs can be added only under MSP accounts.</a:t>
            </a:r>
            <a:endParaRPr lang="en-US" altLang="zh-CN" sz="1100" dirty="0">
              <a:solidFill>
                <a:schemeClr val="tx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034130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latin typeface="Huawei Sans" panose="020C0503030203020204" pitchFamily="34" charset="0"/>
              </a:rPr>
              <a:t>SD-WAN Deployment Overview</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Tenant Management</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ZTP</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22850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5B71E-B93B-44B0-93D5-A9548393DDE8}"/>
              </a:ext>
            </a:extLst>
          </p:cNvPr>
          <p:cNvSpPr>
            <a:spLocks noGrp="1"/>
          </p:cNvSpPr>
          <p:nvPr>
            <p:ph type="title"/>
          </p:nvPr>
        </p:nvSpPr>
        <p:spPr bwMode="gray"/>
        <p:txBody>
          <a:bodyPr/>
          <a:lstStyle/>
          <a:p>
            <a:pPr fontAlgn="ctr"/>
            <a:r>
              <a:rPr lang="en-US" dirty="0">
                <a:latin typeface="Huawei Sans" panose="020C0503030203020204" pitchFamily="34" charset="0"/>
              </a:rPr>
              <a:t>Email-based Deployment Overview</a:t>
            </a:r>
          </a:p>
        </p:txBody>
      </p:sp>
      <p:sp>
        <p:nvSpPr>
          <p:cNvPr id="3" name="Text Placeholder 2">
            <a:extLst>
              <a:ext uri="{FF2B5EF4-FFF2-40B4-BE49-F238E27FC236}">
                <a16:creationId xmlns:a16="http://schemas.microsoft.com/office/drawing/2014/main" id="{5A8C744C-2C01-46EF-A5F5-1F4AED1796FB}"/>
              </a:ext>
            </a:extLst>
          </p:cNvPr>
          <p:cNvSpPr>
            <a:spLocks noGrp="1"/>
          </p:cNvSpPr>
          <p:nvPr>
            <p:ph type="body" sz="quarter" idx="10"/>
          </p:nvPr>
        </p:nvSpPr>
        <p:spPr bwMode="gray"/>
        <p:txBody>
          <a:bodyPr/>
          <a:lstStyle/>
          <a:p>
            <a:pPr algn="l"/>
            <a:r>
              <a:rPr lang="en-US" sz="1600" dirty="0">
                <a:latin typeface="Huawei Sans" panose="020C0503030203020204" pitchFamily="34" charset="0"/>
              </a:rPr>
              <a:t>During email-based deployment, a network administrator configures </a:t>
            </a:r>
            <a:r>
              <a:rPr lang="en-US" sz="1600" dirty="0"/>
              <a:t>deployment information on the </a:t>
            </a:r>
            <a:r>
              <a:rPr lang="en-US" sz="1600" dirty="0" err="1"/>
              <a:t>iMaster</a:t>
            </a:r>
            <a:r>
              <a:rPr lang="en-US" sz="1600" dirty="0"/>
              <a:t> NCE-WAN web UI to generate uniform resource locator (URL) parameters in a deployment email</a:t>
            </a:r>
            <a:r>
              <a:rPr lang="en-US" sz="1600" dirty="0">
                <a:latin typeface="Huawei Sans" panose="020C0503030203020204" pitchFamily="34" charset="0"/>
              </a:rPr>
              <a:t>, and then sends the deployment email to a specified deployment mailbox. A deployment engineer receives the deployment email and clicks the URL in the email to start the deployment process. Subsequently, devices are automatically deployed.</a:t>
            </a:r>
          </a:p>
        </p:txBody>
      </p:sp>
      <p:grpSp>
        <p:nvGrpSpPr>
          <p:cNvPr id="46" name="Group 45">
            <a:extLst>
              <a:ext uri="{FF2B5EF4-FFF2-40B4-BE49-F238E27FC236}">
                <a16:creationId xmlns:a16="http://schemas.microsoft.com/office/drawing/2014/main" id="{EEA16E2D-0AD7-422E-BF48-E9D80260F01F}"/>
              </a:ext>
            </a:extLst>
          </p:cNvPr>
          <p:cNvGrpSpPr/>
          <p:nvPr/>
        </p:nvGrpSpPr>
        <p:grpSpPr bwMode="gray">
          <a:xfrm>
            <a:off x="1622762" y="2531612"/>
            <a:ext cx="9597828" cy="3558061"/>
            <a:chOff x="1622762" y="2426837"/>
            <a:chExt cx="9597828" cy="3558061"/>
          </a:xfrm>
        </p:grpSpPr>
        <p:grpSp>
          <p:nvGrpSpPr>
            <p:cNvPr id="5" name="Group 4">
              <a:extLst>
                <a:ext uri="{FF2B5EF4-FFF2-40B4-BE49-F238E27FC236}">
                  <a16:creationId xmlns:a16="http://schemas.microsoft.com/office/drawing/2014/main" id="{1EDCE72E-F22C-414C-8A56-5EF4CFECEA3B}"/>
                </a:ext>
              </a:extLst>
            </p:cNvPr>
            <p:cNvGrpSpPr/>
            <p:nvPr/>
          </p:nvGrpSpPr>
          <p:grpSpPr bwMode="gray">
            <a:xfrm>
              <a:off x="1622762" y="2426837"/>
              <a:ext cx="4377241" cy="3558061"/>
              <a:chOff x="2054810" y="1951595"/>
              <a:chExt cx="4377241" cy="3558061"/>
            </a:xfrm>
          </p:grpSpPr>
          <p:pic>
            <p:nvPicPr>
              <p:cNvPr id="15" name="图片 50" descr="internet-蓝.png">
                <a:extLst>
                  <a:ext uri="{FF2B5EF4-FFF2-40B4-BE49-F238E27FC236}">
                    <a16:creationId xmlns:a16="http://schemas.microsoft.com/office/drawing/2014/main" id="{7D7C10C1-E281-4A8B-BC49-CE2F0567CD52}"/>
                  </a:ext>
                </a:extLst>
              </p:cNvPr>
              <p:cNvPicPr>
                <a:picLocks noChangeAspect="1"/>
              </p:cNvPicPr>
              <p:nvPr/>
            </p:nvPicPr>
            <p:blipFill>
              <a:blip r:embed="rId3" cstate="print"/>
              <a:stretch>
                <a:fillRect/>
              </a:stretch>
            </p:blipFill>
            <p:spPr bwMode="gray">
              <a:xfrm>
                <a:off x="4282116" y="2961908"/>
                <a:ext cx="1229583" cy="624106"/>
              </a:xfrm>
              <a:prstGeom prst="rect">
                <a:avLst/>
              </a:prstGeom>
            </p:spPr>
          </p:pic>
          <p:pic>
            <p:nvPicPr>
              <p:cNvPr id="16" name="Picture 12" descr="E:\2016.01\1.12 扁平化图标\蓝色\AR-蓝色最新-40.png">
                <a:extLst>
                  <a:ext uri="{FF2B5EF4-FFF2-40B4-BE49-F238E27FC236}">
                    <a16:creationId xmlns:a16="http://schemas.microsoft.com/office/drawing/2014/main" id="{540DCC2C-6FD3-4375-BF83-0CB36C453901}"/>
                  </a:ext>
                </a:extLst>
              </p:cNvPr>
              <p:cNvPicPr>
                <a:picLocks noChangeAspect="1" noChangeArrowheads="1"/>
              </p:cNvPicPr>
              <p:nvPr/>
            </p:nvPicPr>
            <p:blipFill>
              <a:blip r:embed="rId4" cstate="print"/>
              <a:srcRect/>
              <a:stretch>
                <a:fillRect/>
              </a:stretch>
            </p:blipFill>
            <p:spPr bwMode="gray">
              <a:xfrm>
                <a:off x="4626908" y="3819837"/>
                <a:ext cx="540000" cy="441818"/>
              </a:xfrm>
              <a:prstGeom prst="rect">
                <a:avLst/>
              </a:prstGeom>
              <a:noFill/>
            </p:spPr>
          </p:pic>
          <p:pic>
            <p:nvPicPr>
              <p:cNvPr id="17" name="图片 4" descr="故障链路.png">
                <a:extLst>
                  <a:ext uri="{FF2B5EF4-FFF2-40B4-BE49-F238E27FC236}">
                    <a16:creationId xmlns:a16="http://schemas.microsoft.com/office/drawing/2014/main" id="{3708756D-9FA2-44BD-8A29-AF551381E3F1}"/>
                  </a:ext>
                </a:extLst>
              </p:cNvPr>
              <p:cNvPicPr>
                <a:picLocks noChangeAspect="1"/>
              </p:cNvPicPr>
              <p:nvPr/>
            </p:nvPicPr>
            <p:blipFill>
              <a:blip r:embed="rId5" cstate="print"/>
              <a:stretch>
                <a:fillRect/>
              </a:stretch>
            </p:blipFill>
            <p:spPr bwMode="gray">
              <a:xfrm>
                <a:off x="4130380" y="4833615"/>
                <a:ext cx="540000" cy="402667"/>
              </a:xfrm>
              <a:prstGeom prst="rect">
                <a:avLst/>
              </a:prstGeom>
            </p:spPr>
          </p:pic>
          <p:pic>
            <p:nvPicPr>
              <p:cNvPr id="18" name="图片 63" descr="笔记本电脑.png">
                <a:extLst>
                  <a:ext uri="{FF2B5EF4-FFF2-40B4-BE49-F238E27FC236}">
                    <a16:creationId xmlns:a16="http://schemas.microsoft.com/office/drawing/2014/main" id="{CD15783A-7773-435C-A5AB-7264724C562A}"/>
                  </a:ext>
                </a:extLst>
              </p:cNvPr>
              <p:cNvPicPr>
                <a:picLocks noChangeAspect="1"/>
              </p:cNvPicPr>
              <p:nvPr/>
            </p:nvPicPr>
            <p:blipFill>
              <a:blip r:embed="rId6" cstate="print"/>
              <a:stretch>
                <a:fillRect/>
              </a:stretch>
            </p:blipFill>
            <p:spPr bwMode="gray">
              <a:xfrm>
                <a:off x="4964161" y="4865748"/>
                <a:ext cx="539779" cy="338400"/>
              </a:xfrm>
              <a:prstGeom prst="rect">
                <a:avLst/>
              </a:prstGeom>
            </p:spPr>
          </p:pic>
          <p:pic>
            <p:nvPicPr>
              <p:cNvPr id="19" name="图片 73" descr="PC.png">
                <a:extLst>
                  <a:ext uri="{FF2B5EF4-FFF2-40B4-BE49-F238E27FC236}">
                    <a16:creationId xmlns:a16="http://schemas.microsoft.com/office/drawing/2014/main" id="{E6B9586F-9788-43FE-99EB-7E99104CFC19}"/>
                  </a:ext>
                </a:extLst>
              </p:cNvPr>
              <p:cNvPicPr>
                <a:picLocks noChangeAspect="1"/>
              </p:cNvPicPr>
              <p:nvPr/>
            </p:nvPicPr>
            <p:blipFill>
              <a:blip r:embed="rId7" cstate="print"/>
              <a:stretch>
                <a:fillRect/>
              </a:stretch>
            </p:blipFill>
            <p:spPr bwMode="gray">
              <a:xfrm>
                <a:off x="5797721" y="4827948"/>
                <a:ext cx="539063" cy="414000"/>
              </a:xfrm>
              <a:prstGeom prst="rect">
                <a:avLst/>
              </a:prstGeom>
            </p:spPr>
          </p:pic>
          <p:pic>
            <p:nvPicPr>
              <p:cNvPr id="20" name="图片 5" descr="SAN网络-蓝.png">
                <a:extLst>
                  <a:ext uri="{FF2B5EF4-FFF2-40B4-BE49-F238E27FC236}">
                    <a16:creationId xmlns:a16="http://schemas.microsoft.com/office/drawing/2014/main" id="{05366C2A-FDA3-46AB-812A-366DD220503A}"/>
                  </a:ext>
                </a:extLst>
              </p:cNvPr>
              <p:cNvPicPr>
                <a:picLocks noChangeAspect="1"/>
              </p:cNvPicPr>
              <p:nvPr/>
            </p:nvPicPr>
            <p:blipFill>
              <a:blip r:embed="rId8" cstate="print"/>
              <a:stretch>
                <a:fillRect/>
              </a:stretch>
            </p:blipFill>
            <p:spPr bwMode="gray">
              <a:xfrm>
                <a:off x="3569059" y="4815793"/>
                <a:ext cx="267540" cy="438311"/>
              </a:xfrm>
              <a:prstGeom prst="rect">
                <a:avLst/>
              </a:prstGeom>
            </p:spPr>
          </p:pic>
          <p:pic>
            <p:nvPicPr>
              <p:cNvPr id="21" name="图片 12" descr="数据中心-蓝.png">
                <a:extLst>
                  <a:ext uri="{FF2B5EF4-FFF2-40B4-BE49-F238E27FC236}">
                    <a16:creationId xmlns:a16="http://schemas.microsoft.com/office/drawing/2014/main" id="{0AC3C8D3-B8FC-4337-8A02-569F077B0B39}"/>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0"/>
                        </a14:imgEffect>
                      </a14:imgLayer>
                    </a14:imgProps>
                  </a:ext>
                </a:extLst>
              </a:blip>
              <a:stretch>
                <a:fillRect/>
              </a:stretch>
            </p:blipFill>
            <p:spPr bwMode="gray">
              <a:xfrm rot="12977532">
                <a:off x="4425712" y="4310943"/>
                <a:ext cx="402394" cy="336945"/>
              </a:xfrm>
              <a:prstGeom prst="rect">
                <a:avLst/>
              </a:prstGeom>
            </p:spPr>
          </p:pic>
          <p:sp>
            <p:nvSpPr>
              <p:cNvPr id="22" name="Rounded Rectangle 46">
                <a:extLst>
                  <a:ext uri="{FF2B5EF4-FFF2-40B4-BE49-F238E27FC236}">
                    <a16:creationId xmlns:a16="http://schemas.microsoft.com/office/drawing/2014/main" id="{2B9EEED6-7022-4BF5-8730-68FA3D647D4E}"/>
                  </a:ext>
                </a:extLst>
              </p:cNvPr>
              <p:cNvSpPr/>
              <p:nvPr/>
            </p:nvSpPr>
            <p:spPr bwMode="gray">
              <a:xfrm>
                <a:off x="3443719" y="4770300"/>
                <a:ext cx="2988332" cy="739356"/>
              </a:xfrm>
              <a:prstGeom prst="roundRect">
                <a:avLst/>
              </a:prstGeom>
              <a:noFill/>
              <a:ln w="19050"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Terminals used for deployment</a:t>
                </a:r>
              </a:p>
            </p:txBody>
          </p:sp>
          <p:cxnSp>
            <p:nvCxnSpPr>
              <p:cNvPr id="23" name="Straight Connector 22">
                <a:extLst>
                  <a:ext uri="{FF2B5EF4-FFF2-40B4-BE49-F238E27FC236}">
                    <a16:creationId xmlns:a16="http://schemas.microsoft.com/office/drawing/2014/main" id="{09A7CF46-CA22-4E8F-9175-9ABA9CF7DC90}"/>
                  </a:ext>
                </a:extLst>
              </p:cNvPr>
              <p:cNvCxnSpPr>
                <a:stCxn id="16" idx="2"/>
              </p:cNvCxnSpPr>
              <p:nvPr/>
            </p:nvCxnSpPr>
            <p:spPr bwMode="gray">
              <a:xfrm>
                <a:off x="4896908" y="4261655"/>
                <a:ext cx="707051" cy="50864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4" name="Straight Connector 23">
                <a:extLst>
                  <a:ext uri="{FF2B5EF4-FFF2-40B4-BE49-F238E27FC236}">
                    <a16:creationId xmlns:a16="http://schemas.microsoft.com/office/drawing/2014/main" id="{8E8ACD57-D412-451D-B1E5-8249EE2B7B2B}"/>
                  </a:ext>
                </a:extLst>
              </p:cNvPr>
              <p:cNvCxnSpPr>
                <a:stCxn id="16" idx="0"/>
                <a:endCxn id="15" idx="2"/>
              </p:cNvCxnSpPr>
              <p:nvPr/>
            </p:nvCxnSpPr>
            <p:spPr bwMode="gray">
              <a:xfrm flipV="1">
                <a:off x="4896908" y="3586014"/>
                <a:ext cx="0" cy="23382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25" name="Straight Connector 24">
                <a:extLst>
                  <a:ext uri="{FF2B5EF4-FFF2-40B4-BE49-F238E27FC236}">
                    <a16:creationId xmlns:a16="http://schemas.microsoft.com/office/drawing/2014/main" id="{F3649529-EB9F-41FD-A5DE-22A2A173CBED}"/>
                  </a:ext>
                </a:extLst>
              </p:cNvPr>
              <p:cNvCxnSpPr>
                <a:stCxn id="15" idx="0"/>
                <a:endCxn id="37" idx="2"/>
              </p:cNvCxnSpPr>
              <p:nvPr/>
            </p:nvCxnSpPr>
            <p:spPr bwMode="gray">
              <a:xfrm flipH="1" flipV="1">
                <a:off x="4896906" y="2649907"/>
                <a:ext cx="2" cy="31200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26" name="Straight Connector 25">
                <a:extLst>
                  <a:ext uri="{FF2B5EF4-FFF2-40B4-BE49-F238E27FC236}">
                    <a16:creationId xmlns:a16="http://schemas.microsoft.com/office/drawing/2014/main" id="{2AB9AD0E-E412-41E4-BD51-B6C9A20794BD}"/>
                  </a:ext>
                </a:extLst>
              </p:cNvPr>
              <p:cNvCxnSpPr>
                <a:stCxn id="32" idx="3"/>
                <a:endCxn id="37" idx="1"/>
              </p:cNvCxnSpPr>
              <p:nvPr/>
            </p:nvCxnSpPr>
            <p:spPr bwMode="gray">
              <a:xfrm flipV="1">
                <a:off x="3702829" y="2428999"/>
                <a:ext cx="924077" cy="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7" name="Straight Arrow Connector 26">
                <a:extLst>
                  <a:ext uri="{FF2B5EF4-FFF2-40B4-BE49-F238E27FC236}">
                    <a16:creationId xmlns:a16="http://schemas.microsoft.com/office/drawing/2014/main" id="{FFBB8941-1C6A-4B6E-85C9-59F5F67B6BF6}"/>
                  </a:ext>
                </a:extLst>
              </p:cNvPr>
              <p:cNvCxnSpPr/>
              <p:nvPr/>
            </p:nvCxnSpPr>
            <p:spPr bwMode="gray">
              <a:xfrm>
                <a:off x="3805122" y="2568132"/>
                <a:ext cx="689855" cy="0"/>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cxnSp>
            <p:nvCxnSpPr>
              <p:cNvPr id="28" name="Straight Arrow Connector 27">
                <a:extLst>
                  <a:ext uri="{FF2B5EF4-FFF2-40B4-BE49-F238E27FC236}">
                    <a16:creationId xmlns:a16="http://schemas.microsoft.com/office/drawing/2014/main" id="{6A65224F-3E81-4B4C-9FFD-4C565BDD0888}"/>
                  </a:ext>
                </a:extLst>
              </p:cNvPr>
              <p:cNvCxnSpPr/>
              <p:nvPr/>
            </p:nvCxnSpPr>
            <p:spPr bwMode="gray">
              <a:xfrm flipV="1">
                <a:off x="3982537" y="2649907"/>
                <a:ext cx="725186" cy="2061257"/>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cxnSp>
            <p:nvCxnSpPr>
              <p:cNvPr id="29" name="Straight Arrow Connector 28">
                <a:extLst>
                  <a:ext uri="{FF2B5EF4-FFF2-40B4-BE49-F238E27FC236}">
                    <a16:creationId xmlns:a16="http://schemas.microsoft.com/office/drawing/2014/main" id="{81949F73-EF6A-47C4-9BBC-4D77A4041653}"/>
                  </a:ext>
                </a:extLst>
              </p:cNvPr>
              <p:cNvCxnSpPr/>
              <p:nvPr/>
            </p:nvCxnSpPr>
            <p:spPr bwMode="gray">
              <a:xfrm flipV="1">
                <a:off x="5093486" y="2649907"/>
                <a:ext cx="0" cy="1140624"/>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cxnSp>
            <p:nvCxnSpPr>
              <p:cNvPr id="30" name="Straight Arrow Connector 29">
                <a:extLst>
                  <a:ext uri="{FF2B5EF4-FFF2-40B4-BE49-F238E27FC236}">
                    <a16:creationId xmlns:a16="http://schemas.microsoft.com/office/drawing/2014/main" id="{363F2254-FE85-40B2-878C-B46A7B4F8D4E}"/>
                  </a:ext>
                </a:extLst>
              </p:cNvPr>
              <p:cNvCxnSpPr/>
              <p:nvPr/>
            </p:nvCxnSpPr>
            <p:spPr bwMode="gray">
              <a:xfrm flipH="1">
                <a:off x="4888796" y="4297659"/>
                <a:ext cx="8112" cy="449509"/>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pic>
            <p:nvPicPr>
              <p:cNvPr id="31" name="图片 73">
                <a:extLst>
                  <a:ext uri="{FF2B5EF4-FFF2-40B4-BE49-F238E27FC236}">
                    <a16:creationId xmlns:a16="http://schemas.microsoft.com/office/drawing/2014/main" id="{D6C7323D-39DD-492F-9AEE-58C9DFD21B95}"/>
                  </a:ext>
                </a:extLst>
              </p:cNvPr>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2667901" y="4918578"/>
                <a:ext cx="540000" cy="442800"/>
              </a:xfrm>
              <a:prstGeom prst="rect">
                <a:avLst/>
              </a:prstGeom>
            </p:spPr>
          </p:pic>
          <p:pic>
            <p:nvPicPr>
              <p:cNvPr id="32" name="图片 32" descr="管理员-蓝.png">
                <a:extLst>
                  <a:ext uri="{FF2B5EF4-FFF2-40B4-BE49-F238E27FC236}">
                    <a16:creationId xmlns:a16="http://schemas.microsoft.com/office/drawing/2014/main" id="{972E4E57-5DAB-4B60-B8A7-1F5A6A13BFE7}"/>
                  </a:ext>
                </a:extLst>
              </p:cNvPr>
              <p:cNvPicPr>
                <a:picLocks noChangeAspect="1"/>
              </p:cNvPicPr>
              <p:nvPr/>
            </p:nvPicPr>
            <p:blipFill>
              <a:blip r:embed="rId12" cstate="print"/>
              <a:stretch>
                <a:fillRect/>
              </a:stretch>
            </p:blipFill>
            <p:spPr bwMode="gray">
              <a:xfrm>
                <a:off x="3162829" y="2208092"/>
                <a:ext cx="540000" cy="441818"/>
              </a:xfrm>
              <a:prstGeom prst="rect">
                <a:avLst/>
              </a:prstGeom>
            </p:spPr>
          </p:pic>
          <p:sp>
            <p:nvSpPr>
              <p:cNvPr id="33" name="TextBox 32">
                <a:extLst>
                  <a:ext uri="{FF2B5EF4-FFF2-40B4-BE49-F238E27FC236}">
                    <a16:creationId xmlns:a16="http://schemas.microsoft.com/office/drawing/2014/main" id="{4D52CD36-6942-4B58-9466-0F184D4C2E46}"/>
                  </a:ext>
                </a:extLst>
              </p:cNvPr>
              <p:cNvSpPr txBox="1"/>
              <p:nvPr/>
            </p:nvSpPr>
            <p:spPr bwMode="gray">
              <a:xfrm>
                <a:off x="2290904" y="4433353"/>
                <a:ext cx="130673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Installation engineer</a:t>
                </a:r>
              </a:p>
            </p:txBody>
          </p:sp>
          <p:sp>
            <p:nvSpPr>
              <p:cNvPr id="34" name="TextBox 33">
                <a:extLst>
                  <a:ext uri="{FF2B5EF4-FFF2-40B4-BE49-F238E27FC236}">
                    <a16:creationId xmlns:a16="http://schemas.microsoft.com/office/drawing/2014/main" id="{AF2CEA47-CD1A-4356-BA57-5ECCEED5F2AC}"/>
                  </a:ext>
                </a:extLst>
              </p:cNvPr>
              <p:cNvSpPr txBox="1"/>
              <p:nvPr/>
            </p:nvSpPr>
            <p:spPr bwMode="gray">
              <a:xfrm>
                <a:off x="2054810" y="2156316"/>
                <a:ext cx="1152065"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Network administrator</a:t>
                </a:r>
              </a:p>
            </p:txBody>
          </p:sp>
          <p:sp>
            <p:nvSpPr>
              <p:cNvPr id="35" name="TextBox 34">
                <a:extLst>
                  <a:ext uri="{FF2B5EF4-FFF2-40B4-BE49-F238E27FC236}">
                    <a16:creationId xmlns:a16="http://schemas.microsoft.com/office/drawing/2014/main" id="{BC29B485-69D7-4FB2-903E-4AD7CCACB7A5}"/>
                  </a:ext>
                </a:extLst>
              </p:cNvPr>
              <p:cNvSpPr txBox="1"/>
              <p:nvPr/>
            </p:nvSpPr>
            <p:spPr bwMode="gray">
              <a:xfrm>
                <a:off x="4127048" y="1951595"/>
                <a:ext cx="153971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err="1">
                    <a:latin typeface="Huawei Sans" panose="020C0503030203020204" pitchFamily="34" charset="0"/>
                  </a:rPr>
                  <a:t>iMaster</a:t>
                </a:r>
                <a:r>
                  <a:rPr lang="en-US" sz="1200" dirty="0">
                    <a:latin typeface="Huawei Sans" panose="020C0503030203020204" pitchFamily="34" charset="0"/>
                  </a:rPr>
                  <a:t> NCE-WAN</a:t>
                </a:r>
              </a:p>
            </p:txBody>
          </p:sp>
          <p:sp>
            <p:nvSpPr>
              <p:cNvPr id="36" name="TextBox 35">
                <a:extLst>
                  <a:ext uri="{FF2B5EF4-FFF2-40B4-BE49-F238E27FC236}">
                    <a16:creationId xmlns:a16="http://schemas.microsoft.com/office/drawing/2014/main" id="{0F4A6B57-B900-42CF-811C-9AA808C81931}"/>
                  </a:ext>
                </a:extLst>
              </p:cNvPr>
              <p:cNvSpPr txBox="1"/>
              <p:nvPr/>
            </p:nvSpPr>
            <p:spPr bwMode="gray">
              <a:xfrm>
                <a:off x="5110852" y="3904084"/>
                <a:ext cx="80053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Egress</a:t>
                </a:r>
              </a:p>
            </p:txBody>
          </p:sp>
          <p:pic>
            <p:nvPicPr>
              <p:cNvPr id="37" name="图片 92" descr="交换机.png">
                <a:extLst>
                  <a:ext uri="{FF2B5EF4-FFF2-40B4-BE49-F238E27FC236}">
                    <a16:creationId xmlns:a16="http://schemas.microsoft.com/office/drawing/2014/main" id="{EBCAD177-94F8-43B8-96CA-CDA1DA6B7C6D}"/>
                  </a:ext>
                </a:extLst>
              </p:cNvPr>
              <p:cNvPicPr>
                <a:picLocks noChangeAspect="1"/>
              </p:cNvPicPr>
              <p:nvPr/>
            </p:nvPicPr>
            <p:blipFill>
              <a:blip r:embed="rId13" cstate="print"/>
              <a:stretch>
                <a:fillRect/>
              </a:stretch>
            </p:blipFill>
            <p:spPr bwMode="gray">
              <a:xfrm>
                <a:off x="4626906" y="2208090"/>
                <a:ext cx="539999" cy="441817"/>
              </a:xfrm>
              <a:prstGeom prst="rect">
                <a:avLst/>
              </a:prstGeom>
            </p:spPr>
          </p:pic>
          <p:sp>
            <p:nvSpPr>
              <p:cNvPr id="38" name="椭圆 50">
                <a:extLst>
                  <a:ext uri="{FF2B5EF4-FFF2-40B4-BE49-F238E27FC236}">
                    <a16:creationId xmlns:a16="http://schemas.microsoft.com/office/drawing/2014/main" id="{96AB96EA-3AFB-404E-9EDA-824D14BF2E34}"/>
                  </a:ext>
                </a:extLst>
              </p:cNvPr>
              <p:cNvSpPr/>
              <p:nvPr/>
            </p:nvSpPr>
            <p:spPr bwMode="gray">
              <a:xfrm>
                <a:off x="4042091" y="258999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50">
                <a:extLst>
                  <a:ext uri="{FF2B5EF4-FFF2-40B4-BE49-F238E27FC236}">
                    <a16:creationId xmlns:a16="http://schemas.microsoft.com/office/drawing/2014/main" id="{21E7F53F-4AEC-45F4-9E3B-A6D0F0033C15}"/>
                  </a:ext>
                </a:extLst>
              </p:cNvPr>
              <p:cNvSpPr/>
              <p:nvPr/>
            </p:nvSpPr>
            <p:spPr bwMode="gray">
              <a:xfrm>
                <a:off x="4066200" y="357461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50">
                <a:extLst>
                  <a:ext uri="{FF2B5EF4-FFF2-40B4-BE49-F238E27FC236}">
                    <a16:creationId xmlns:a16="http://schemas.microsoft.com/office/drawing/2014/main" id="{C2419D2B-5E4F-41B2-AD55-546E849EF028}"/>
                  </a:ext>
                </a:extLst>
              </p:cNvPr>
              <p:cNvSpPr/>
              <p:nvPr/>
            </p:nvSpPr>
            <p:spPr bwMode="gray">
              <a:xfrm>
                <a:off x="5124757" y="338382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50">
                <a:extLst>
                  <a:ext uri="{FF2B5EF4-FFF2-40B4-BE49-F238E27FC236}">
                    <a16:creationId xmlns:a16="http://schemas.microsoft.com/office/drawing/2014/main" id="{72742707-919D-419E-8786-CE6AFA28341F}"/>
                  </a:ext>
                </a:extLst>
              </p:cNvPr>
              <p:cNvSpPr/>
              <p:nvPr/>
            </p:nvSpPr>
            <p:spPr bwMode="gray">
              <a:xfrm>
                <a:off x="4926559" y="440833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4</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Rounded Rectangle 66">
              <a:extLst>
                <a:ext uri="{FF2B5EF4-FFF2-40B4-BE49-F238E27FC236}">
                  <a16:creationId xmlns:a16="http://schemas.microsoft.com/office/drawing/2014/main" id="{DAB7C5EB-29B0-4A31-8905-677F935BE46B}"/>
                </a:ext>
              </a:extLst>
            </p:cNvPr>
            <p:cNvSpPr/>
            <p:nvPr/>
          </p:nvSpPr>
          <p:spPr bwMode="gray">
            <a:xfrm>
              <a:off x="6509429" y="2781192"/>
              <a:ext cx="1986871" cy="504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A network administrator configures and sends a deployment email.</a:t>
              </a:r>
            </a:p>
          </p:txBody>
        </p:sp>
        <p:sp>
          <p:nvSpPr>
            <p:cNvPr id="7" name="Rounded Rectangle 67">
              <a:extLst>
                <a:ext uri="{FF2B5EF4-FFF2-40B4-BE49-F238E27FC236}">
                  <a16:creationId xmlns:a16="http://schemas.microsoft.com/office/drawing/2014/main" id="{2CDC5BD9-5591-4811-9DB6-04A84B5603CC}"/>
                </a:ext>
              </a:extLst>
            </p:cNvPr>
            <p:cNvSpPr/>
            <p:nvPr/>
          </p:nvSpPr>
          <p:spPr bwMode="gray">
            <a:xfrm>
              <a:off x="6509429" y="3570074"/>
              <a:ext cx="1986871" cy="504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A deployment engineer receives the deployment email.</a:t>
              </a:r>
            </a:p>
          </p:txBody>
        </p:sp>
        <p:sp>
          <p:nvSpPr>
            <p:cNvPr id="8" name="Rounded Rectangle 68">
              <a:extLst>
                <a:ext uri="{FF2B5EF4-FFF2-40B4-BE49-F238E27FC236}">
                  <a16:creationId xmlns:a16="http://schemas.microsoft.com/office/drawing/2014/main" id="{C61EB477-6505-4DBC-8282-005903094AAC}"/>
                </a:ext>
              </a:extLst>
            </p:cNvPr>
            <p:cNvSpPr/>
            <p:nvPr/>
          </p:nvSpPr>
          <p:spPr bwMode="gray">
            <a:xfrm>
              <a:off x="6513245" y="4358956"/>
              <a:ext cx="1986871" cy="504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deployment engineer performs email-based deployment.</a:t>
              </a:r>
            </a:p>
          </p:txBody>
        </p:sp>
        <p:sp>
          <p:nvSpPr>
            <p:cNvPr id="9" name="Rounded Rectangle 69">
              <a:extLst>
                <a:ext uri="{FF2B5EF4-FFF2-40B4-BE49-F238E27FC236}">
                  <a16:creationId xmlns:a16="http://schemas.microsoft.com/office/drawing/2014/main" id="{F04B6C36-5638-41ED-9180-00B772FB9CC2}"/>
                </a:ext>
              </a:extLst>
            </p:cNvPr>
            <p:cNvSpPr/>
            <p:nvPr/>
          </p:nvSpPr>
          <p:spPr bwMode="gray">
            <a:xfrm>
              <a:off x="6509429" y="5147840"/>
              <a:ext cx="1986871" cy="504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Devices connect to the network and register with </a:t>
              </a:r>
              <a:r>
                <a:rPr lang="en-US" sz="1050" dirty="0" err="1">
                  <a:solidFill>
                    <a:schemeClr val="tx1"/>
                  </a:solidFill>
                  <a:latin typeface="Huawei Sans" panose="020C0503030203020204" pitchFamily="34" charset="0"/>
                </a:rPr>
                <a:t>iMaster</a:t>
              </a:r>
              <a:r>
                <a:rPr lang="en-US" sz="1050" dirty="0">
                  <a:solidFill>
                    <a:schemeClr val="tx1"/>
                  </a:solidFill>
                  <a:latin typeface="Huawei Sans" panose="020C0503030203020204" pitchFamily="34" charset="0"/>
                </a:rPr>
                <a:t> NCE-WAN.</a:t>
              </a:r>
            </a:p>
          </p:txBody>
        </p:sp>
        <p:sp>
          <p:nvSpPr>
            <p:cNvPr id="10" name="Right Arrow 71">
              <a:extLst>
                <a:ext uri="{FF2B5EF4-FFF2-40B4-BE49-F238E27FC236}">
                  <a16:creationId xmlns:a16="http://schemas.microsoft.com/office/drawing/2014/main" id="{4270CCAC-F3B5-4168-BCF0-D39B47B493FE}"/>
                </a:ext>
              </a:extLst>
            </p:cNvPr>
            <p:cNvSpPr/>
            <p:nvPr/>
          </p:nvSpPr>
          <p:spPr bwMode="gray">
            <a:xfrm rot="5400000">
              <a:off x="7363440" y="3299898"/>
              <a:ext cx="248586" cy="255470"/>
            </a:xfrm>
            <a:prstGeom prst="rightArrow">
              <a:avLst/>
            </a:prstGeom>
            <a:solidFill>
              <a:srgbClr val="BEE9EE"/>
            </a:solidFill>
            <a:ln w="1270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ctr"/>
              <a:endParaRPr lang="en-US" dirty="0">
                <a:latin typeface="Huawei Sans" panose="020C0503030203020204" pitchFamily="34" charset="0"/>
                <a:ea typeface="宋体" pitchFamily="2" charset="-122"/>
              </a:endParaRPr>
            </a:p>
          </p:txBody>
        </p:sp>
        <p:sp>
          <p:nvSpPr>
            <p:cNvPr id="11" name="Right Arrow 72">
              <a:extLst>
                <a:ext uri="{FF2B5EF4-FFF2-40B4-BE49-F238E27FC236}">
                  <a16:creationId xmlns:a16="http://schemas.microsoft.com/office/drawing/2014/main" id="{ED000195-203B-4B3D-965A-35850C4FF2C8}"/>
                </a:ext>
              </a:extLst>
            </p:cNvPr>
            <p:cNvSpPr/>
            <p:nvPr/>
          </p:nvSpPr>
          <p:spPr bwMode="gray">
            <a:xfrm rot="5400000">
              <a:off x="7371980" y="4088780"/>
              <a:ext cx="248586" cy="255470"/>
            </a:xfrm>
            <a:prstGeom prst="rightArrow">
              <a:avLst/>
            </a:prstGeom>
            <a:solidFill>
              <a:srgbClr val="BEE9EE"/>
            </a:solidFill>
            <a:ln w="1270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ctr"/>
              <a:endParaRPr lang="en-US" dirty="0">
                <a:latin typeface="Huawei Sans" panose="020C0503030203020204" pitchFamily="34" charset="0"/>
                <a:ea typeface="宋体" pitchFamily="2" charset="-122"/>
              </a:endParaRPr>
            </a:p>
          </p:txBody>
        </p:sp>
        <p:sp>
          <p:nvSpPr>
            <p:cNvPr id="12" name="Right Arrow 73">
              <a:extLst>
                <a:ext uri="{FF2B5EF4-FFF2-40B4-BE49-F238E27FC236}">
                  <a16:creationId xmlns:a16="http://schemas.microsoft.com/office/drawing/2014/main" id="{040D6F72-6D7E-4800-9F68-B5C5D84221C9}"/>
                </a:ext>
              </a:extLst>
            </p:cNvPr>
            <p:cNvSpPr/>
            <p:nvPr/>
          </p:nvSpPr>
          <p:spPr bwMode="gray">
            <a:xfrm rot="5400000">
              <a:off x="7371980" y="4877662"/>
              <a:ext cx="248586" cy="255470"/>
            </a:xfrm>
            <a:prstGeom prst="rightArrow">
              <a:avLst/>
            </a:prstGeom>
            <a:solidFill>
              <a:srgbClr val="BEE9EE"/>
            </a:solidFill>
            <a:ln w="1270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ctr"/>
              <a:endParaRPr lang="en-US" dirty="0">
                <a:latin typeface="Huawei Sans" panose="020C0503030203020204" pitchFamily="34" charset="0"/>
                <a:ea typeface="宋体" pitchFamily="2" charset="-122"/>
              </a:endParaRPr>
            </a:p>
          </p:txBody>
        </p:sp>
        <p:sp>
          <p:nvSpPr>
            <p:cNvPr id="13" name="Rectangle 12">
              <a:extLst>
                <a:ext uri="{FF2B5EF4-FFF2-40B4-BE49-F238E27FC236}">
                  <a16:creationId xmlns:a16="http://schemas.microsoft.com/office/drawing/2014/main" id="{3AF7C5DA-CD51-42B9-92C1-7102B5AEBCF9}"/>
                </a:ext>
              </a:extLst>
            </p:cNvPr>
            <p:cNvSpPr/>
            <p:nvPr/>
          </p:nvSpPr>
          <p:spPr bwMode="gray">
            <a:xfrm>
              <a:off x="9237106" y="2997215"/>
              <a:ext cx="1983484" cy="861855"/>
            </a:xfrm>
            <a:prstGeom prst="rect">
              <a:avLst/>
            </a:prstGeom>
            <a:solidFill>
              <a:srgbClr val="BEE9EE"/>
            </a:solidFill>
            <a:ln w="1270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URL used for deployment can also be sent to the deployment engineer in other ways.</a:t>
              </a:r>
            </a:p>
          </p:txBody>
        </p:sp>
        <p:sp>
          <p:nvSpPr>
            <p:cNvPr id="14" name="Trapezoid 13">
              <a:extLst>
                <a:ext uri="{FF2B5EF4-FFF2-40B4-BE49-F238E27FC236}">
                  <a16:creationId xmlns:a16="http://schemas.microsoft.com/office/drawing/2014/main" id="{516D5216-7679-4F69-A643-785B945F9492}"/>
                </a:ext>
              </a:extLst>
            </p:cNvPr>
            <p:cNvSpPr/>
            <p:nvPr/>
          </p:nvSpPr>
          <p:spPr bwMode="gray">
            <a:xfrm rot="5400000">
              <a:off x="8219806" y="3057687"/>
              <a:ext cx="1293793" cy="740806"/>
            </a:xfrm>
            <a:prstGeom prst="trapezoid">
              <a:avLst>
                <a:gd name="adj" fmla="val 28993"/>
              </a:avLst>
            </a:prstGeom>
            <a:gradFill>
              <a:gsLst>
                <a:gs pos="0">
                  <a:schemeClr val="accent1">
                    <a:lumMod val="5000"/>
                    <a:lumOff val="95000"/>
                    <a:alpha val="50000"/>
                  </a:schemeClr>
                </a:gs>
                <a:gs pos="100000">
                  <a:srgbClr val="BEE9EE">
                    <a:alpha val="5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2" name="椭圆 50">
              <a:extLst>
                <a:ext uri="{FF2B5EF4-FFF2-40B4-BE49-F238E27FC236}">
                  <a16:creationId xmlns:a16="http://schemas.microsoft.com/office/drawing/2014/main" id="{8C7E4DCE-66ED-4B47-9DB1-9F911621E800}"/>
                </a:ext>
              </a:extLst>
            </p:cNvPr>
            <p:cNvSpPr/>
            <p:nvPr/>
          </p:nvSpPr>
          <p:spPr bwMode="gray">
            <a:xfrm>
              <a:off x="6405288" y="2683332"/>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50">
              <a:extLst>
                <a:ext uri="{FF2B5EF4-FFF2-40B4-BE49-F238E27FC236}">
                  <a16:creationId xmlns:a16="http://schemas.microsoft.com/office/drawing/2014/main" id="{A8CD78EC-F8C5-4250-94E2-4E1E9CC319C8}"/>
                </a:ext>
              </a:extLst>
            </p:cNvPr>
            <p:cNvSpPr/>
            <p:nvPr/>
          </p:nvSpPr>
          <p:spPr bwMode="gray">
            <a:xfrm>
              <a:off x="6408473" y="340296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椭圆 50">
              <a:extLst>
                <a:ext uri="{FF2B5EF4-FFF2-40B4-BE49-F238E27FC236}">
                  <a16:creationId xmlns:a16="http://schemas.microsoft.com/office/drawing/2014/main" id="{6E42C3E3-DFA5-4B88-B253-B8EE0B9FEAD3}"/>
                </a:ext>
              </a:extLst>
            </p:cNvPr>
            <p:cNvSpPr/>
            <p:nvPr/>
          </p:nvSpPr>
          <p:spPr bwMode="gray">
            <a:xfrm>
              <a:off x="6401472" y="420960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50">
              <a:extLst>
                <a:ext uri="{FF2B5EF4-FFF2-40B4-BE49-F238E27FC236}">
                  <a16:creationId xmlns:a16="http://schemas.microsoft.com/office/drawing/2014/main" id="{3F58BA40-2DDA-447F-BAB2-295DB964D16F}"/>
                </a:ext>
              </a:extLst>
            </p:cNvPr>
            <p:cNvSpPr/>
            <p:nvPr/>
          </p:nvSpPr>
          <p:spPr bwMode="gray">
            <a:xfrm>
              <a:off x="6405288" y="501624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4</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875583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梯形 41">
            <a:extLst>
              <a:ext uri="{FF2B5EF4-FFF2-40B4-BE49-F238E27FC236}">
                <a16:creationId xmlns:a16="http://schemas.microsoft.com/office/drawing/2014/main" id="{B342A6E0-9FEF-404E-A731-5A5432D978AB}"/>
              </a:ext>
            </a:extLst>
          </p:cNvPr>
          <p:cNvSpPr/>
          <p:nvPr/>
        </p:nvSpPr>
        <p:spPr bwMode="gray">
          <a:xfrm>
            <a:off x="6032669" y="3577567"/>
            <a:ext cx="5688307"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78"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a:extLst>
              <a:ext uri="{FF2B5EF4-FFF2-40B4-BE49-F238E27FC236}">
                <a16:creationId xmlns:a16="http://schemas.microsoft.com/office/drawing/2014/main" id="{38A455DC-935D-4F4C-98C0-F0F59D7B84D0}"/>
              </a:ext>
            </a:extLst>
          </p:cNvPr>
          <p:cNvSpPr>
            <a:spLocks noGrp="1"/>
          </p:cNvSpPr>
          <p:nvPr>
            <p:ph type="title"/>
          </p:nvPr>
        </p:nvSpPr>
        <p:spPr bwMode="gray"/>
        <p:txBody>
          <a:bodyPr/>
          <a:lstStyle/>
          <a:p>
            <a:pPr fontAlgn="ctr"/>
            <a:r>
              <a:rPr lang="en-US" dirty="0">
                <a:latin typeface="Huawei Sans" panose="020C0503030203020204" pitchFamily="34" charset="0"/>
              </a:rPr>
              <a:t>Email-based Deployment Details</a:t>
            </a:r>
          </a:p>
        </p:txBody>
      </p:sp>
      <p:sp>
        <p:nvSpPr>
          <p:cNvPr id="3" name="Text Placeholder 2">
            <a:extLst>
              <a:ext uri="{FF2B5EF4-FFF2-40B4-BE49-F238E27FC236}">
                <a16:creationId xmlns:a16="http://schemas.microsoft.com/office/drawing/2014/main" id="{F781EDBB-8E54-4143-A196-023EF3FE8243}"/>
              </a:ext>
            </a:extLst>
          </p:cNvPr>
          <p:cNvSpPr>
            <a:spLocks noGrp="1"/>
          </p:cNvSpPr>
          <p:nvPr>
            <p:ph type="body" sz="quarter" idx="10"/>
          </p:nvPr>
        </p:nvSpPr>
        <p:spPr bwMode="gray">
          <a:xfrm>
            <a:off x="455612" y="1052514"/>
            <a:ext cx="4424016" cy="4875042"/>
          </a:xfrm>
        </p:spPr>
        <p:txBody>
          <a:bodyPr/>
          <a:lstStyle/>
          <a:p>
            <a:pPr algn="l"/>
            <a:r>
              <a:rPr lang="en-US" sz="1600" dirty="0">
                <a:latin typeface="Huawei Sans" panose="020C0503030203020204" pitchFamily="34" charset="0"/>
              </a:rPr>
              <a:t>Before performing email-based deployment, ensure that the following configurations have been completed on </a:t>
            </a:r>
            <a:r>
              <a:rPr lang="en-US" sz="1600" dirty="0" err="1">
                <a:latin typeface="Huawei Sans" panose="020C0503030203020204" pitchFamily="34" charset="0"/>
              </a:rPr>
              <a:t>iMaster</a:t>
            </a:r>
            <a:r>
              <a:rPr lang="en-US" sz="1600" dirty="0">
                <a:latin typeface="Huawei Sans" panose="020C0503030203020204" pitchFamily="34" charset="0"/>
              </a:rPr>
              <a:t> NCE-WAN:</a:t>
            </a:r>
            <a:endParaRPr lang="en-US" altLang="zh-CN" sz="1600" dirty="0">
              <a:latin typeface="Huawei Sans" panose="020C0503030203020204" pitchFamily="34" charset="0"/>
            </a:endParaRPr>
          </a:p>
          <a:p>
            <a:pPr marL="628650" lvl="1" indent="-314325"/>
            <a:r>
              <a:rPr lang="en-US" sz="1400" dirty="0">
                <a:latin typeface="Huawei Sans" panose="020C0503030203020204" pitchFamily="34" charset="0"/>
              </a:rPr>
              <a:t>The email server has been configured.</a:t>
            </a:r>
            <a:endParaRPr lang="en-US" altLang="zh-CN" sz="1400" dirty="0">
              <a:latin typeface="Huawei Sans" panose="020C0503030203020204" pitchFamily="34" charset="0"/>
            </a:endParaRPr>
          </a:p>
          <a:p>
            <a:pPr marL="628650" lvl="1" indent="-314325"/>
            <a:r>
              <a:rPr lang="en-US" sz="1400" dirty="0">
                <a:latin typeface="Huawei Sans" panose="020C0503030203020204" pitchFamily="34" charset="0"/>
              </a:rPr>
              <a:t>Devices have been added.</a:t>
            </a:r>
            <a:endParaRPr lang="en-US" altLang="zh-CN" sz="1400" dirty="0">
              <a:latin typeface="Huawei Sans" panose="020C0503030203020204" pitchFamily="34" charset="0"/>
            </a:endParaRPr>
          </a:p>
          <a:p>
            <a:pPr marL="628650" lvl="1" indent="-314325"/>
            <a:r>
              <a:rPr lang="en-US" sz="1400" dirty="0">
                <a:latin typeface="Huawei Sans" panose="020C0503030203020204" pitchFamily="34" charset="0"/>
              </a:rPr>
              <a:t>Global parameters have been configured.</a:t>
            </a:r>
            <a:endParaRPr lang="en-US" altLang="zh-CN" sz="1400" dirty="0">
              <a:latin typeface="Huawei Sans" panose="020C0503030203020204" pitchFamily="34" charset="0"/>
            </a:endParaRPr>
          </a:p>
          <a:p>
            <a:pPr marL="628650" lvl="1" indent="-314325"/>
            <a:r>
              <a:rPr lang="en-US" sz="1400" dirty="0">
                <a:latin typeface="Huawei Sans" panose="020C0503030203020204" pitchFamily="34" charset="0"/>
              </a:rPr>
              <a:t>Sites have been created.</a:t>
            </a:r>
            <a:endParaRPr lang="en-US" altLang="zh-CN" sz="1400" dirty="0">
              <a:latin typeface="Huawei Sans" panose="020C0503030203020204" pitchFamily="34" charset="0"/>
            </a:endParaRPr>
          </a:p>
          <a:p>
            <a:pPr marL="628650" lvl="1" indent="-314325"/>
            <a:r>
              <a:rPr lang="en-US" sz="1400" dirty="0">
                <a:latin typeface="Huawei Sans" panose="020C0503030203020204" pitchFamily="34" charset="0"/>
              </a:rPr>
              <a:t>The access mode of sites has been configured.</a:t>
            </a:r>
          </a:p>
        </p:txBody>
      </p:sp>
      <p:cxnSp>
        <p:nvCxnSpPr>
          <p:cNvPr id="32" name="直接连接符 78">
            <a:extLst>
              <a:ext uri="{FF2B5EF4-FFF2-40B4-BE49-F238E27FC236}">
                <a16:creationId xmlns:a16="http://schemas.microsoft.com/office/drawing/2014/main" id="{5DA4249C-D3FB-4A63-B17A-F0F15C2415D1}"/>
              </a:ext>
            </a:extLst>
          </p:cNvPr>
          <p:cNvCxnSpPr>
            <a:cxnSpLocks noChangeShapeType="1"/>
            <a:stCxn id="39" idx="21"/>
            <a:endCxn id="35" idx="0"/>
          </p:cNvCxnSpPr>
          <p:nvPr/>
        </p:nvCxnSpPr>
        <p:spPr bwMode="gray">
          <a:xfrm flipH="1">
            <a:off x="7678220" y="4125618"/>
            <a:ext cx="1237078" cy="502851"/>
          </a:xfrm>
          <a:prstGeom prst="line">
            <a:avLst/>
          </a:prstGeom>
          <a:noFill/>
          <a:ln w="19050" algn="ctr">
            <a:solidFill>
              <a:schemeClr val="bg1">
                <a:lumMod val="50000"/>
              </a:schemeClr>
            </a:solidFill>
            <a:round/>
            <a:headEnd/>
            <a:tailEnd/>
          </a:ln>
        </p:spPr>
      </p:cxnSp>
      <p:cxnSp>
        <p:nvCxnSpPr>
          <p:cNvPr id="33" name="直接连接符 78">
            <a:extLst>
              <a:ext uri="{FF2B5EF4-FFF2-40B4-BE49-F238E27FC236}">
                <a16:creationId xmlns:a16="http://schemas.microsoft.com/office/drawing/2014/main" id="{0C63568D-7A3A-4E47-AA9C-4C21039F98A0}"/>
              </a:ext>
            </a:extLst>
          </p:cNvPr>
          <p:cNvCxnSpPr>
            <a:cxnSpLocks noChangeShapeType="1"/>
            <a:stCxn id="35" idx="2"/>
            <a:endCxn id="42" idx="21"/>
          </p:cNvCxnSpPr>
          <p:nvPr/>
        </p:nvCxnSpPr>
        <p:spPr bwMode="gray">
          <a:xfrm>
            <a:off x="7678220" y="5087506"/>
            <a:ext cx="1767607" cy="163708"/>
          </a:xfrm>
          <a:prstGeom prst="line">
            <a:avLst/>
          </a:prstGeom>
          <a:noFill/>
          <a:ln w="19050" algn="ctr">
            <a:solidFill>
              <a:schemeClr val="bg1">
                <a:lumMod val="50000"/>
              </a:schemeClr>
            </a:solidFill>
            <a:round/>
            <a:headEnd/>
            <a:tailEnd/>
          </a:ln>
        </p:spPr>
      </p:cxnSp>
      <p:pic>
        <p:nvPicPr>
          <p:cNvPr id="35" name="图片 34">
            <a:extLst>
              <a:ext uri="{FF2B5EF4-FFF2-40B4-BE49-F238E27FC236}">
                <a16:creationId xmlns:a16="http://schemas.microsoft.com/office/drawing/2014/main" id="{D0FD43B7-90AA-4034-B5BC-6001707C6111}"/>
              </a:ext>
            </a:extLst>
          </p:cNvPr>
          <p:cNvPicPr>
            <a:picLocks noChangeAspect="1"/>
          </p:cNvPicPr>
          <p:nvPr/>
        </p:nvPicPr>
        <p:blipFill>
          <a:blip r:embed="rId3">
            <a:duotone>
              <a:schemeClr val="accent3">
                <a:shade val="45000"/>
                <a:satMod val="135000"/>
              </a:schemeClr>
              <a:prstClr val="white"/>
            </a:duotone>
          </a:blip>
          <a:stretch>
            <a:fillRect/>
          </a:stretch>
        </p:blipFill>
        <p:spPr bwMode="gray">
          <a:xfrm>
            <a:off x="7396351" y="4628469"/>
            <a:ext cx="563738" cy="459037"/>
          </a:xfrm>
          <a:prstGeom prst="rect">
            <a:avLst/>
          </a:prstGeom>
        </p:spPr>
      </p:pic>
      <p:sp>
        <p:nvSpPr>
          <p:cNvPr id="37" name="矩形 45">
            <a:extLst>
              <a:ext uri="{FF2B5EF4-FFF2-40B4-BE49-F238E27FC236}">
                <a16:creationId xmlns:a16="http://schemas.microsoft.com/office/drawing/2014/main" id="{561DFB67-C8CA-4B30-AE1B-EA10D816EFDC}"/>
              </a:ext>
            </a:extLst>
          </p:cNvPr>
          <p:cNvSpPr/>
          <p:nvPr/>
        </p:nvSpPr>
        <p:spPr bwMode="gray">
          <a:xfrm rot="20245346">
            <a:off x="7498147" y="4064477"/>
            <a:ext cx="888385" cy="430887"/>
          </a:xfrm>
          <a:prstGeom prst="rect">
            <a:avLst/>
          </a:prstGeom>
        </p:spPr>
        <p:txBody>
          <a:bodyPr wrap="none">
            <a:spAutoFit/>
          </a:bodyPr>
          <a:lstStyle/>
          <a:p>
            <a:pPr fontAlgn="ctr"/>
            <a:r>
              <a:rPr lang="en-US" sz="1050" dirty="0">
                <a:latin typeface="Huawei Sans" panose="020C0503030203020204" pitchFamily="34" charset="0"/>
              </a:rPr>
              <a:t>GE0</a:t>
            </a:r>
          </a:p>
          <a:p>
            <a:pPr fontAlgn="ctr"/>
            <a:r>
              <a:rPr lang="en-US" sz="1050" dirty="0">
                <a:latin typeface="Huawei Sans" panose="020C0503030203020204" pitchFamily="34" charset="0"/>
              </a:rPr>
              <a:t>10.2.1.1/30</a:t>
            </a:r>
            <a:endParaRPr lang="en-US" altLang="zh-CN" sz="1050" dirty="0">
              <a:latin typeface="Huawei Sans" panose="020C0503030203020204" pitchFamily="34" charset="0"/>
              <a:ea typeface="方正兰亭黑简体" panose="02000000000000000000" pitchFamily="2" charset="-122"/>
            </a:endParaRPr>
          </a:p>
        </p:txBody>
      </p:sp>
      <p:sp>
        <p:nvSpPr>
          <p:cNvPr id="38" name="文本框 55">
            <a:extLst>
              <a:ext uri="{FF2B5EF4-FFF2-40B4-BE49-F238E27FC236}">
                <a16:creationId xmlns:a16="http://schemas.microsoft.com/office/drawing/2014/main" id="{7EF93B99-E7D6-42AE-93D8-787C34A42D5E}"/>
              </a:ext>
            </a:extLst>
          </p:cNvPr>
          <p:cNvSpPr txBox="1"/>
          <p:nvPr/>
        </p:nvSpPr>
        <p:spPr bwMode="gray">
          <a:xfrm>
            <a:off x="6732293" y="4719240"/>
            <a:ext cx="874875" cy="261610"/>
          </a:xfrm>
          <a:prstGeom prst="rect">
            <a:avLst/>
          </a:prstGeom>
          <a:noFill/>
        </p:spPr>
        <p:txBody>
          <a:bodyPr wrap="square" rtlCol="0">
            <a:spAutoFit/>
          </a:bodyPr>
          <a:lstStyle/>
          <a:p>
            <a:pPr algn="ctr" fontAlgn="ctr"/>
            <a:r>
              <a:rPr lang="en-US" sz="1050" dirty="0">
                <a:solidFill>
                  <a:srgbClr val="000000"/>
                </a:solidFill>
                <a:latin typeface="Huawei Sans" panose="020C0503030203020204" pitchFamily="34" charset="0"/>
              </a:rPr>
              <a:t>AR</a:t>
            </a:r>
          </a:p>
        </p:txBody>
      </p:sp>
      <p:sp>
        <p:nvSpPr>
          <p:cNvPr id="39" name="Freeform 159">
            <a:extLst>
              <a:ext uri="{FF2B5EF4-FFF2-40B4-BE49-F238E27FC236}">
                <a16:creationId xmlns:a16="http://schemas.microsoft.com/office/drawing/2014/main" id="{6A953214-8DA8-4225-9ADC-F18C1E78DE40}"/>
              </a:ext>
            </a:extLst>
          </p:cNvPr>
          <p:cNvSpPr/>
          <p:nvPr/>
        </p:nvSpPr>
        <p:spPr bwMode="gray">
          <a:xfrm flipH="1">
            <a:off x="8915298" y="369291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defRPr/>
            </a:pPr>
            <a:r>
              <a:rPr lang="en-US" sz="1100" dirty="0">
                <a:solidFill>
                  <a:srgbClr val="000000"/>
                </a:solidFill>
                <a:latin typeface="Huawei Sans" panose="020C0503030203020204" pitchFamily="34" charset="0"/>
              </a:rPr>
              <a:t>MPLS</a:t>
            </a:r>
          </a:p>
        </p:txBody>
      </p:sp>
      <p:sp>
        <p:nvSpPr>
          <p:cNvPr id="40" name="Oval 41">
            <a:extLst>
              <a:ext uri="{FF2B5EF4-FFF2-40B4-BE49-F238E27FC236}">
                <a16:creationId xmlns:a16="http://schemas.microsoft.com/office/drawing/2014/main" id="{07135AFB-CDFE-46BE-A48A-D0998CC1DDB5}"/>
              </a:ext>
            </a:extLst>
          </p:cNvPr>
          <p:cNvSpPr>
            <a:spLocks noChangeAspect="1"/>
          </p:cNvSpPr>
          <p:nvPr/>
        </p:nvSpPr>
        <p:spPr bwMode="gray">
          <a:xfrm>
            <a:off x="7598589" y="4967838"/>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a typeface="方正兰亭黑简体" panose="02000000000000000000" pitchFamily="2" charset="-122"/>
            </a:endParaRPr>
          </a:p>
        </p:txBody>
      </p:sp>
      <p:sp>
        <p:nvSpPr>
          <p:cNvPr id="41" name="Oval 41">
            <a:extLst>
              <a:ext uri="{FF2B5EF4-FFF2-40B4-BE49-F238E27FC236}">
                <a16:creationId xmlns:a16="http://schemas.microsoft.com/office/drawing/2014/main" id="{CF71E630-A965-4673-A966-40362036FE4B}"/>
              </a:ext>
            </a:extLst>
          </p:cNvPr>
          <p:cNvSpPr>
            <a:spLocks noChangeAspect="1"/>
          </p:cNvSpPr>
          <p:nvPr/>
        </p:nvSpPr>
        <p:spPr bwMode="gray">
          <a:xfrm>
            <a:off x="7598588" y="458232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a typeface="方正兰亭黑简体" panose="02000000000000000000" pitchFamily="2" charset="-122"/>
            </a:endParaRPr>
          </a:p>
        </p:txBody>
      </p:sp>
      <p:sp>
        <p:nvSpPr>
          <p:cNvPr id="42" name="Freeform 159">
            <a:extLst>
              <a:ext uri="{FF2B5EF4-FFF2-40B4-BE49-F238E27FC236}">
                <a16:creationId xmlns:a16="http://schemas.microsoft.com/office/drawing/2014/main" id="{1C6938EA-B581-43DD-B5C4-BCE6BB806289}"/>
              </a:ext>
            </a:extLst>
          </p:cNvPr>
          <p:cNvSpPr/>
          <p:nvPr/>
        </p:nvSpPr>
        <p:spPr bwMode="gray">
          <a:xfrm flipH="1">
            <a:off x="9445827" y="4818506"/>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defRPr/>
            </a:pPr>
            <a:r>
              <a:rPr lang="en-US" sz="1100" dirty="0">
                <a:solidFill>
                  <a:schemeClr val="bg1"/>
                </a:solidFill>
                <a:latin typeface="Huawei Sans" panose="020C0503030203020204" pitchFamily="34" charset="0"/>
              </a:rPr>
              <a:t>Internet</a:t>
            </a:r>
            <a:endParaRPr lang="en-US" altLang="zh-CN" sz="1100" b="1" dirty="0">
              <a:solidFill>
                <a:srgbClr val="C7000B"/>
              </a:solidFill>
              <a:latin typeface="Huawei Sans" panose="020C0503030203020204" pitchFamily="34" charset="0"/>
              <a:ea typeface="方正兰亭黑简体" panose="02000000000000000000" pitchFamily="2" charset="-122"/>
            </a:endParaRPr>
          </a:p>
        </p:txBody>
      </p:sp>
      <p:sp>
        <p:nvSpPr>
          <p:cNvPr id="46" name="矩形 46">
            <a:extLst>
              <a:ext uri="{FF2B5EF4-FFF2-40B4-BE49-F238E27FC236}">
                <a16:creationId xmlns:a16="http://schemas.microsoft.com/office/drawing/2014/main" id="{B7076B07-1219-4014-BE40-A37C4B86AC00}"/>
              </a:ext>
            </a:extLst>
          </p:cNvPr>
          <p:cNvSpPr/>
          <p:nvPr/>
        </p:nvSpPr>
        <p:spPr bwMode="gray">
          <a:xfrm rot="315521">
            <a:off x="7594051" y="5140026"/>
            <a:ext cx="888385" cy="430887"/>
          </a:xfrm>
          <a:prstGeom prst="rect">
            <a:avLst/>
          </a:prstGeom>
        </p:spPr>
        <p:txBody>
          <a:bodyPr wrap="none">
            <a:spAutoFit/>
          </a:bodyPr>
          <a:lstStyle/>
          <a:p>
            <a:pPr fontAlgn="ctr"/>
            <a:r>
              <a:rPr lang="en-US" sz="1050" dirty="0">
                <a:latin typeface="Huawei Sans" panose="020C0503030203020204" pitchFamily="34" charset="0"/>
              </a:rPr>
              <a:t>GE1</a:t>
            </a:r>
          </a:p>
          <a:p>
            <a:pPr fontAlgn="ctr"/>
            <a:r>
              <a:rPr lang="en-US" sz="1050" dirty="0">
                <a:latin typeface="Huawei Sans" panose="020C0503030203020204" pitchFamily="34" charset="0"/>
              </a:rPr>
              <a:t>10.2.2.1/30</a:t>
            </a:r>
            <a:endParaRPr lang="en-US" altLang="zh-CN" sz="1050" dirty="0">
              <a:latin typeface="Huawei Sans" panose="020C0503030203020204" pitchFamily="34" charset="0"/>
              <a:ea typeface="方正兰亭黑简体" panose="02000000000000000000" pitchFamily="2" charset="-122"/>
            </a:endParaRPr>
          </a:p>
        </p:txBody>
      </p:sp>
      <p:sp>
        <p:nvSpPr>
          <p:cNvPr id="92" name="TextBox 91">
            <a:extLst>
              <a:ext uri="{FF2B5EF4-FFF2-40B4-BE49-F238E27FC236}">
                <a16:creationId xmlns:a16="http://schemas.microsoft.com/office/drawing/2014/main" id="{FAA680B5-921C-423C-8E55-BA120EBB88D2}"/>
              </a:ext>
            </a:extLst>
          </p:cNvPr>
          <p:cNvSpPr txBox="1"/>
          <p:nvPr/>
        </p:nvSpPr>
        <p:spPr bwMode="gray">
          <a:xfrm>
            <a:off x="10252589" y="5502473"/>
            <a:ext cx="1415772" cy="261610"/>
          </a:xfrm>
          <a:prstGeom prst="rect">
            <a:avLst/>
          </a:prstGeom>
          <a:noFill/>
        </p:spPr>
        <p:txBody>
          <a:bodyPr wrap="none" rtlCol="0">
            <a:spAutoFit/>
          </a:bodyPr>
          <a:lstStyle/>
          <a:p>
            <a:pPr fontAlgn="ctr"/>
            <a:r>
              <a:rPr lang="en-US" sz="1100" b="1" dirty="0">
                <a:latin typeface="Huawei Sans" panose="020C0503030203020204" pitchFamily="34" charset="0"/>
              </a:rPr>
              <a:t>Underlay network</a:t>
            </a:r>
          </a:p>
        </p:txBody>
      </p:sp>
      <p:pic>
        <p:nvPicPr>
          <p:cNvPr id="5" name="图片 24" descr="邮件服务器-蓝.png">
            <a:extLst>
              <a:ext uri="{FF2B5EF4-FFF2-40B4-BE49-F238E27FC236}">
                <a16:creationId xmlns:a16="http://schemas.microsoft.com/office/drawing/2014/main" id="{8BA95968-06AE-4991-B821-1CFC5743E4CC}"/>
              </a:ext>
            </a:extLst>
          </p:cNvPr>
          <p:cNvPicPr>
            <a:picLocks noChangeAspect="1"/>
          </p:cNvPicPr>
          <p:nvPr/>
        </p:nvPicPr>
        <p:blipFill>
          <a:blip r:embed="rId4" cstate="print"/>
          <a:stretch>
            <a:fillRect/>
          </a:stretch>
        </p:blipFill>
        <p:spPr bwMode="gray">
          <a:xfrm>
            <a:off x="5247505" y="3820925"/>
            <a:ext cx="540000" cy="441818"/>
          </a:xfrm>
          <a:prstGeom prst="rect">
            <a:avLst/>
          </a:prstGeom>
        </p:spPr>
      </p:pic>
      <p:sp>
        <p:nvSpPr>
          <p:cNvPr id="100" name="梯形 41">
            <a:extLst>
              <a:ext uri="{FF2B5EF4-FFF2-40B4-BE49-F238E27FC236}">
                <a16:creationId xmlns:a16="http://schemas.microsoft.com/office/drawing/2014/main" id="{F03C125A-5210-457E-8F02-8F2174D2B17C}"/>
              </a:ext>
            </a:extLst>
          </p:cNvPr>
          <p:cNvSpPr/>
          <p:nvPr/>
        </p:nvSpPr>
        <p:spPr bwMode="gray">
          <a:xfrm>
            <a:off x="6032669" y="1889218"/>
            <a:ext cx="5688307"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78"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59">
            <a:extLst>
              <a:ext uri="{FF2B5EF4-FFF2-40B4-BE49-F238E27FC236}">
                <a16:creationId xmlns:a16="http://schemas.microsoft.com/office/drawing/2014/main" id="{C885E676-FAA8-4170-BB91-68E661ED5531}"/>
              </a:ext>
            </a:extLst>
          </p:cNvPr>
          <p:cNvSpPr/>
          <p:nvPr/>
        </p:nvSpPr>
        <p:spPr bwMode="gray">
          <a:xfrm flipH="1">
            <a:off x="8915298" y="200456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defRPr/>
            </a:pPr>
            <a:r>
              <a:rPr lang="en-US" sz="1100" dirty="0">
                <a:solidFill>
                  <a:srgbClr val="000000"/>
                </a:solidFill>
                <a:latin typeface="Huawei Sans" panose="020C0503030203020204" pitchFamily="34" charset="0"/>
              </a:rPr>
              <a:t>Network 1</a:t>
            </a:r>
          </a:p>
        </p:txBody>
      </p:sp>
      <p:sp>
        <p:nvSpPr>
          <p:cNvPr id="109" name="Freeform 159">
            <a:extLst>
              <a:ext uri="{FF2B5EF4-FFF2-40B4-BE49-F238E27FC236}">
                <a16:creationId xmlns:a16="http://schemas.microsoft.com/office/drawing/2014/main" id="{6D70E953-1A6D-4E4B-8672-45B10871AC69}"/>
              </a:ext>
            </a:extLst>
          </p:cNvPr>
          <p:cNvSpPr/>
          <p:nvPr/>
        </p:nvSpPr>
        <p:spPr bwMode="gray">
          <a:xfrm flipH="1">
            <a:off x="9445827" y="313015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100" dirty="0">
                <a:solidFill>
                  <a:srgbClr val="000000"/>
                </a:solidFill>
                <a:latin typeface="Huawei Sans" panose="020C0503030203020204" pitchFamily="34" charset="0"/>
              </a:rPr>
              <a:t>Network 2</a:t>
            </a:r>
            <a:endParaRPr lang="en-US" altLang="zh-CN" sz="1100" kern="0" dirty="0">
              <a:solidFill>
                <a:srgbClr val="000000"/>
              </a:solidFill>
              <a:latin typeface="Huawei Sans" panose="020C0503030203020204" pitchFamily="34" charset="0"/>
              <a:ea typeface="方正兰亭黑简体" panose="02000000000000000000" pitchFamily="2" charset="-122"/>
            </a:endParaRPr>
          </a:p>
        </p:txBody>
      </p:sp>
      <p:sp>
        <p:nvSpPr>
          <p:cNvPr id="91" name="TextBox 90">
            <a:extLst>
              <a:ext uri="{FF2B5EF4-FFF2-40B4-BE49-F238E27FC236}">
                <a16:creationId xmlns:a16="http://schemas.microsoft.com/office/drawing/2014/main" id="{5B5F1E29-A211-4620-872B-71D987EE266B}"/>
              </a:ext>
            </a:extLst>
          </p:cNvPr>
          <p:cNvSpPr txBox="1"/>
          <p:nvPr/>
        </p:nvSpPr>
        <p:spPr bwMode="gray">
          <a:xfrm>
            <a:off x="10307893" y="3792937"/>
            <a:ext cx="1326004" cy="261610"/>
          </a:xfrm>
          <a:prstGeom prst="rect">
            <a:avLst/>
          </a:prstGeom>
          <a:noFill/>
        </p:spPr>
        <p:txBody>
          <a:bodyPr wrap="none" rtlCol="0">
            <a:spAutoFit/>
          </a:bodyPr>
          <a:lstStyle/>
          <a:p>
            <a:pPr fontAlgn="ctr"/>
            <a:r>
              <a:rPr lang="en-US" sz="1100" b="1" dirty="0">
                <a:latin typeface="Huawei Sans" panose="020C0503030203020204" pitchFamily="34" charset="0"/>
              </a:rPr>
              <a:t>Overlay network</a:t>
            </a:r>
          </a:p>
        </p:txBody>
      </p:sp>
      <p:pic>
        <p:nvPicPr>
          <p:cNvPr id="4" name="图片 92" descr="交换机.png">
            <a:extLst>
              <a:ext uri="{FF2B5EF4-FFF2-40B4-BE49-F238E27FC236}">
                <a16:creationId xmlns:a16="http://schemas.microsoft.com/office/drawing/2014/main" id="{CEDC0C23-8302-4456-9C6B-8BCFFB475DDB}"/>
              </a:ext>
            </a:extLst>
          </p:cNvPr>
          <p:cNvPicPr>
            <a:picLocks noChangeAspect="1"/>
          </p:cNvPicPr>
          <p:nvPr/>
        </p:nvPicPr>
        <p:blipFill>
          <a:blip r:embed="rId5" cstate="print"/>
          <a:stretch>
            <a:fillRect/>
          </a:stretch>
        </p:blipFill>
        <p:spPr bwMode="gray">
          <a:xfrm>
            <a:off x="5245855" y="2621748"/>
            <a:ext cx="539999" cy="441817"/>
          </a:xfrm>
          <a:prstGeom prst="rect">
            <a:avLst/>
          </a:prstGeom>
        </p:spPr>
      </p:pic>
      <p:sp>
        <p:nvSpPr>
          <p:cNvPr id="30" name="Rectangle 296">
            <a:extLst>
              <a:ext uri="{FF2B5EF4-FFF2-40B4-BE49-F238E27FC236}">
                <a16:creationId xmlns:a16="http://schemas.microsoft.com/office/drawing/2014/main" id="{BA1273E1-670E-4B4D-8978-1E8021E0EAE8}"/>
              </a:ext>
            </a:extLst>
          </p:cNvPr>
          <p:cNvSpPr/>
          <p:nvPr/>
        </p:nvSpPr>
        <p:spPr bwMode="gray">
          <a:xfrm>
            <a:off x="6648107" y="2548225"/>
            <a:ext cx="1900964" cy="965168"/>
          </a:xfrm>
          <a:prstGeom prst="parallelogram">
            <a:avLst>
              <a:gd name="adj" fmla="val 76574"/>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00" kern="0" dirty="0" err="1">
              <a:solidFill>
                <a:srgbClr val="005073"/>
              </a:solidFill>
              <a:latin typeface="Huawei Sans" panose="020C0503030203020204" pitchFamily="34" charset="0"/>
              <a:ea typeface="方正兰亭黑简体" panose="02000000000000000000" pitchFamily="2" charset="-122"/>
              <a:cs typeface="Arial" pitchFamily="-107" charset="0"/>
              <a:sym typeface="Arial" pitchFamily="-107" charset="0"/>
            </a:endParaRPr>
          </a:p>
        </p:txBody>
      </p:sp>
      <p:pic>
        <p:nvPicPr>
          <p:cNvPr id="103" name="图片 34">
            <a:extLst>
              <a:ext uri="{FF2B5EF4-FFF2-40B4-BE49-F238E27FC236}">
                <a16:creationId xmlns:a16="http://schemas.microsoft.com/office/drawing/2014/main" id="{52A7DC68-E25D-4841-A427-F0F7C778FEB6}"/>
              </a:ext>
            </a:extLst>
          </p:cNvPr>
          <p:cNvPicPr>
            <a:picLocks noChangeAspect="1"/>
          </p:cNvPicPr>
          <p:nvPr/>
        </p:nvPicPr>
        <p:blipFill>
          <a:blip r:embed="rId3"/>
          <a:stretch>
            <a:fillRect/>
          </a:stretch>
        </p:blipFill>
        <p:spPr bwMode="gray">
          <a:xfrm>
            <a:off x="7396351" y="2940120"/>
            <a:ext cx="563738" cy="459037"/>
          </a:xfrm>
          <a:prstGeom prst="rect">
            <a:avLst/>
          </a:prstGeom>
        </p:spPr>
      </p:pic>
      <p:sp>
        <p:nvSpPr>
          <p:cNvPr id="105" name="文本框 55">
            <a:extLst>
              <a:ext uri="{FF2B5EF4-FFF2-40B4-BE49-F238E27FC236}">
                <a16:creationId xmlns:a16="http://schemas.microsoft.com/office/drawing/2014/main" id="{1F69944F-65B8-4E86-AA87-69AD735F1535}"/>
              </a:ext>
            </a:extLst>
          </p:cNvPr>
          <p:cNvSpPr txBox="1"/>
          <p:nvPr/>
        </p:nvSpPr>
        <p:spPr bwMode="gray">
          <a:xfrm>
            <a:off x="6911506" y="3077429"/>
            <a:ext cx="629736" cy="261610"/>
          </a:xfrm>
          <a:prstGeom prst="rect">
            <a:avLst/>
          </a:prstGeom>
          <a:noFill/>
        </p:spPr>
        <p:txBody>
          <a:bodyPr wrap="square" rtlCol="0">
            <a:spAutoFit/>
          </a:bodyPr>
          <a:lstStyle/>
          <a:p>
            <a:pPr algn="ctr" fontAlgn="ctr"/>
            <a:r>
              <a:rPr lang="en-US" sz="1050" dirty="0">
                <a:solidFill>
                  <a:srgbClr val="000000"/>
                </a:solidFill>
                <a:latin typeface="Huawei Sans" panose="020C0503030203020204" pitchFamily="34" charset="0"/>
              </a:rPr>
              <a:t>CPE 1</a:t>
            </a: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sp>
        <p:nvSpPr>
          <p:cNvPr id="107" name="Oval 41">
            <a:extLst>
              <a:ext uri="{FF2B5EF4-FFF2-40B4-BE49-F238E27FC236}">
                <a16:creationId xmlns:a16="http://schemas.microsoft.com/office/drawing/2014/main" id="{8E2B6028-8412-4B14-A38B-327E035D43CC}"/>
              </a:ext>
            </a:extLst>
          </p:cNvPr>
          <p:cNvSpPr>
            <a:spLocks noChangeAspect="1"/>
          </p:cNvSpPr>
          <p:nvPr/>
        </p:nvSpPr>
        <p:spPr bwMode="gray">
          <a:xfrm>
            <a:off x="7598589" y="3279489"/>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a typeface="方正兰亭黑简体" panose="02000000000000000000" pitchFamily="2" charset="-122"/>
            </a:endParaRPr>
          </a:p>
        </p:txBody>
      </p:sp>
      <p:sp>
        <p:nvSpPr>
          <p:cNvPr id="108" name="Oval 41">
            <a:extLst>
              <a:ext uri="{FF2B5EF4-FFF2-40B4-BE49-F238E27FC236}">
                <a16:creationId xmlns:a16="http://schemas.microsoft.com/office/drawing/2014/main" id="{B7A97B4B-6180-459C-A156-0848F1645C2A}"/>
              </a:ext>
            </a:extLst>
          </p:cNvPr>
          <p:cNvSpPr>
            <a:spLocks noChangeAspect="1"/>
          </p:cNvSpPr>
          <p:nvPr/>
        </p:nvSpPr>
        <p:spPr bwMode="gray">
          <a:xfrm>
            <a:off x="7598588" y="289397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a typeface="方正兰亭黑简体" panose="02000000000000000000" pitchFamily="2" charset="-122"/>
            </a:endParaRPr>
          </a:p>
        </p:txBody>
      </p:sp>
      <p:cxnSp>
        <p:nvCxnSpPr>
          <p:cNvPr id="101" name="直接连接符 78">
            <a:extLst>
              <a:ext uri="{FF2B5EF4-FFF2-40B4-BE49-F238E27FC236}">
                <a16:creationId xmlns:a16="http://schemas.microsoft.com/office/drawing/2014/main" id="{8635206A-C549-4F85-BFA6-D0874418AD4B}"/>
              </a:ext>
            </a:extLst>
          </p:cNvPr>
          <p:cNvCxnSpPr>
            <a:cxnSpLocks noChangeShapeType="1"/>
            <a:stCxn id="106" idx="21"/>
            <a:endCxn id="103" idx="0"/>
          </p:cNvCxnSpPr>
          <p:nvPr/>
        </p:nvCxnSpPr>
        <p:spPr bwMode="gray">
          <a:xfrm flipH="1">
            <a:off x="7678220" y="2437269"/>
            <a:ext cx="1237078" cy="502851"/>
          </a:xfrm>
          <a:prstGeom prst="line">
            <a:avLst/>
          </a:prstGeom>
          <a:noFill/>
          <a:ln w="19050" algn="ctr">
            <a:solidFill>
              <a:schemeClr val="bg1">
                <a:lumMod val="50000"/>
              </a:schemeClr>
            </a:solidFill>
            <a:round/>
            <a:headEnd/>
            <a:tailEnd/>
          </a:ln>
        </p:spPr>
      </p:cxnSp>
      <p:cxnSp>
        <p:nvCxnSpPr>
          <p:cNvPr id="102" name="直接连接符 78">
            <a:extLst>
              <a:ext uri="{FF2B5EF4-FFF2-40B4-BE49-F238E27FC236}">
                <a16:creationId xmlns:a16="http://schemas.microsoft.com/office/drawing/2014/main" id="{FA2F9D91-62EB-45D2-96E0-51E9473D657A}"/>
              </a:ext>
            </a:extLst>
          </p:cNvPr>
          <p:cNvCxnSpPr>
            <a:cxnSpLocks noChangeShapeType="1"/>
            <a:stCxn id="103" idx="2"/>
            <a:endCxn id="109" idx="21"/>
          </p:cNvCxnSpPr>
          <p:nvPr/>
        </p:nvCxnSpPr>
        <p:spPr bwMode="gray">
          <a:xfrm>
            <a:off x="7678220" y="3399157"/>
            <a:ext cx="1767607" cy="163708"/>
          </a:xfrm>
          <a:prstGeom prst="line">
            <a:avLst/>
          </a:prstGeom>
          <a:noFill/>
          <a:ln w="19050" algn="ctr">
            <a:solidFill>
              <a:schemeClr val="bg1">
                <a:lumMod val="50000"/>
              </a:schemeClr>
            </a:solidFill>
            <a:round/>
            <a:headEnd/>
            <a:tailEnd/>
          </a:ln>
        </p:spPr>
      </p:cxnSp>
      <p:sp>
        <p:nvSpPr>
          <p:cNvPr id="54" name="文本框 55">
            <a:extLst>
              <a:ext uri="{FF2B5EF4-FFF2-40B4-BE49-F238E27FC236}">
                <a16:creationId xmlns:a16="http://schemas.microsoft.com/office/drawing/2014/main" id="{D1AAAFE5-59C9-4A70-86D3-84A374259A5D}"/>
              </a:ext>
            </a:extLst>
          </p:cNvPr>
          <p:cNvSpPr txBox="1"/>
          <p:nvPr/>
        </p:nvSpPr>
        <p:spPr bwMode="gray">
          <a:xfrm>
            <a:off x="7396351" y="2580220"/>
            <a:ext cx="629736" cy="261610"/>
          </a:xfrm>
          <a:prstGeom prst="rect">
            <a:avLst/>
          </a:prstGeom>
          <a:noFill/>
        </p:spPr>
        <p:txBody>
          <a:bodyPr wrap="square" rtlCol="0">
            <a:spAutoFit/>
          </a:bodyPr>
          <a:lstStyle/>
          <a:p>
            <a:pPr algn="ctr" fontAlgn="ctr"/>
            <a:r>
              <a:rPr lang="en-US" sz="1050" dirty="0">
                <a:solidFill>
                  <a:srgbClr val="000000"/>
                </a:solidFill>
                <a:latin typeface="Huawei Sans" panose="020C0503030203020204" pitchFamily="34" charset="0"/>
              </a:rPr>
              <a:t>Site 1</a:t>
            </a:r>
            <a:endParaRPr lang="en-US" altLang="zh-CN" sz="1050" dirty="0">
              <a:solidFill>
                <a:srgbClr val="000000"/>
              </a:solidFill>
              <a:latin typeface="Huawei Sans" panose="020C0503030203020204" pitchFamily="34" charset="0"/>
              <a:ea typeface="方正兰亭黑简体" panose="02000000000000000000" pitchFamily="2" charset="-122"/>
            </a:endParaRPr>
          </a:p>
        </p:txBody>
      </p:sp>
      <p:pic>
        <p:nvPicPr>
          <p:cNvPr id="111" name="图片 73">
            <a:extLst>
              <a:ext uri="{FF2B5EF4-FFF2-40B4-BE49-F238E27FC236}">
                <a16:creationId xmlns:a16="http://schemas.microsoft.com/office/drawing/2014/main" id="{8263B9C7-0084-479B-88EA-3734BB487C79}"/>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957519" y="4905699"/>
            <a:ext cx="540000" cy="442800"/>
          </a:xfrm>
          <a:prstGeom prst="rect">
            <a:avLst/>
          </a:prstGeom>
        </p:spPr>
      </p:pic>
      <p:cxnSp>
        <p:nvCxnSpPr>
          <p:cNvPr id="113" name="Straight Arrow Connector 112">
            <a:extLst>
              <a:ext uri="{FF2B5EF4-FFF2-40B4-BE49-F238E27FC236}">
                <a16:creationId xmlns:a16="http://schemas.microsoft.com/office/drawing/2014/main" id="{F45634FA-7155-4EA0-A3B5-6337C2C8AE56}"/>
              </a:ext>
            </a:extLst>
          </p:cNvPr>
          <p:cNvCxnSpPr>
            <a:cxnSpLocks/>
            <a:stCxn id="4" idx="2"/>
            <a:endCxn id="5" idx="0"/>
          </p:cNvCxnSpPr>
          <p:nvPr/>
        </p:nvCxnSpPr>
        <p:spPr bwMode="gray">
          <a:xfrm>
            <a:off x="5515855" y="3063565"/>
            <a:ext cx="1650" cy="75736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a:extLst>
              <a:ext uri="{FF2B5EF4-FFF2-40B4-BE49-F238E27FC236}">
                <a16:creationId xmlns:a16="http://schemas.microsoft.com/office/drawing/2014/main" id="{C1471AFD-6E75-4954-A10C-344095828A55}"/>
              </a:ext>
            </a:extLst>
          </p:cNvPr>
          <p:cNvCxnSpPr>
            <a:cxnSpLocks/>
            <a:stCxn id="5" idx="2"/>
            <a:endCxn id="111" idx="0"/>
          </p:cNvCxnSpPr>
          <p:nvPr/>
        </p:nvCxnSpPr>
        <p:spPr bwMode="gray">
          <a:xfrm>
            <a:off x="5517505" y="4262743"/>
            <a:ext cx="710014" cy="642956"/>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a:extLst>
              <a:ext uri="{FF2B5EF4-FFF2-40B4-BE49-F238E27FC236}">
                <a16:creationId xmlns:a16="http://schemas.microsoft.com/office/drawing/2014/main" id="{FCF4D4DE-B8DF-478B-8184-192D32C51B9D}"/>
              </a:ext>
            </a:extLst>
          </p:cNvPr>
          <p:cNvCxnSpPr>
            <a:cxnSpLocks/>
            <a:stCxn id="111" idx="3"/>
          </p:cNvCxnSpPr>
          <p:nvPr/>
        </p:nvCxnSpPr>
        <p:spPr bwMode="gray">
          <a:xfrm flipV="1">
            <a:off x="6497519" y="5038951"/>
            <a:ext cx="873726" cy="8814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F985CFA7-A98F-43CC-A2D8-45F72BE6DE65}"/>
              </a:ext>
            </a:extLst>
          </p:cNvPr>
          <p:cNvCxnSpPr>
            <a:cxnSpLocks/>
          </p:cNvCxnSpPr>
          <p:nvPr/>
        </p:nvCxnSpPr>
        <p:spPr bwMode="gray">
          <a:xfrm flipV="1">
            <a:off x="7518063" y="3399157"/>
            <a:ext cx="0" cy="1135976"/>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23" name="圆角矩形 75">
            <a:extLst>
              <a:ext uri="{FF2B5EF4-FFF2-40B4-BE49-F238E27FC236}">
                <a16:creationId xmlns:a16="http://schemas.microsoft.com/office/drawing/2014/main" id="{CA513497-8382-4551-8FDF-A3D23B137F55}"/>
              </a:ext>
            </a:extLst>
          </p:cNvPr>
          <p:cNvSpPr/>
          <p:nvPr/>
        </p:nvSpPr>
        <p:spPr bwMode="gray">
          <a:xfrm>
            <a:off x="4857463" y="3216293"/>
            <a:ext cx="1332000" cy="346572"/>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a:solidFill>
                  <a:sysClr val="windowText" lastClr="000000"/>
                </a:solidFill>
                <a:latin typeface="Huawei Sans" panose="020C0503030203020204" pitchFamily="34" charset="0"/>
              </a:rPr>
              <a:t>Send a deployment email.</a:t>
            </a:r>
          </a:p>
        </p:txBody>
      </p:sp>
      <p:sp>
        <p:nvSpPr>
          <p:cNvPr id="124" name="圆角矩形 75">
            <a:extLst>
              <a:ext uri="{FF2B5EF4-FFF2-40B4-BE49-F238E27FC236}">
                <a16:creationId xmlns:a16="http://schemas.microsoft.com/office/drawing/2014/main" id="{02FD317A-25F8-4DDC-B238-7B0F92C3EC98}"/>
              </a:ext>
            </a:extLst>
          </p:cNvPr>
          <p:cNvSpPr/>
          <p:nvPr/>
        </p:nvSpPr>
        <p:spPr bwMode="gray">
          <a:xfrm>
            <a:off x="5128735" y="4377043"/>
            <a:ext cx="1409683" cy="346572"/>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a:solidFill>
                  <a:sysClr val="windowText" lastClr="000000"/>
                </a:solidFill>
                <a:latin typeface="Huawei Sans" panose="020C0503030203020204" pitchFamily="34" charset="0"/>
              </a:rPr>
              <a:t>Send the deployment email.</a:t>
            </a:r>
          </a:p>
        </p:txBody>
      </p:sp>
      <p:sp>
        <p:nvSpPr>
          <p:cNvPr id="125" name="圆角矩形 75">
            <a:extLst>
              <a:ext uri="{FF2B5EF4-FFF2-40B4-BE49-F238E27FC236}">
                <a16:creationId xmlns:a16="http://schemas.microsoft.com/office/drawing/2014/main" id="{15E25171-2A00-4E56-9E5B-6ACE1B03BE07}"/>
              </a:ext>
            </a:extLst>
          </p:cNvPr>
          <p:cNvSpPr/>
          <p:nvPr/>
        </p:nvSpPr>
        <p:spPr bwMode="gray">
          <a:xfrm rot="21263534">
            <a:off x="6511481" y="5146342"/>
            <a:ext cx="1043308" cy="521595"/>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a:solidFill>
                  <a:sysClr val="windowText" lastClr="000000"/>
                </a:solidFill>
                <a:latin typeface="Huawei Sans" panose="020C0503030203020204" pitchFamily="34" charset="0"/>
              </a:rPr>
              <a:t>Deploy the AR based on the email.</a:t>
            </a:r>
          </a:p>
        </p:txBody>
      </p:sp>
      <p:sp>
        <p:nvSpPr>
          <p:cNvPr id="126" name="圆角矩形 75">
            <a:extLst>
              <a:ext uri="{FF2B5EF4-FFF2-40B4-BE49-F238E27FC236}">
                <a16:creationId xmlns:a16="http://schemas.microsoft.com/office/drawing/2014/main" id="{EDD0BDB3-AD6B-48DD-A5E9-BA29B1AE878E}"/>
              </a:ext>
            </a:extLst>
          </p:cNvPr>
          <p:cNvSpPr/>
          <p:nvPr/>
        </p:nvSpPr>
        <p:spPr bwMode="gray">
          <a:xfrm>
            <a:off x="6961776" y="3702676"/>
            <a:ext cx="1043308" cy="346572"/>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a:solidFill>
                  <a:sysClr val="windowText" lastClr="000000"/>
                </a:solidFill>
                <a:latin typeface="Huawei Sans" panose="020C0503030203020204" pitchFamily="34" charset="0"/>
              </a:rPr>
              <a:t>The AR goes online.</a:t>
            </a:r>
          </a:p>
        </p:txBody>
      </p:sp>
      <p:sp>
        <p:nvSpPr>
          <p:cNvPr id="129" name="文本框 55">
            <a:extLst>
              <a:ext uri="{FF2B5EF4-FFF2-40B4-BE49-F238E27FC236}">
                <a16:creationId xmlns:a16="http://schemas.microsoft.com/office/drawing/2014/main" id="{B2B4653E-F62D-4F74-8633-327DD8CE67AA}"/>
              </a:ext>
            </a:extLst>
          </p:cNvPr>
          <p:cNvSpPr txBox="1"/>
          <p:nvPr/>
        </p:nvSpPr>
        <p:spPr bwMode="gray">
          <a:xfrm>
            <a:off x="5076875" y="2192234"/>
            <a:ext cx="915978" cy="415498"/>
          </a:xfrm>
          <a:prstGeom prst="rect">
            <a:avLst/>
          </a:prstGeom>
          <a:noFill/>
        </p:spPr>
        <p:txBody>
          <a:bodyPr wrap="square" rtlCol="0">
            <a:spAutoFit/>
          </a:bodyPr>
          <a:lstStyle/>
          <a:p>
            <a:pPr algn="ctr" fontAlgn="ctr"/>
            <a:r>
              <a:rPr lang="en-US" sz="1050" dirty="0" err="1">
                <a:latin typeface="Huawei Sans" panose="020C0503030203020204" pitchFamily="34" charset="0"/>
              </a:rPr>
              <a:t>iMaster</a:t>
            </a:r>
            <a:r>
              <a:rPr lang="en-US" sz="1050" dirty="0">
                <a:latin typeface="Huawei Sans" panose="020C0503030203020204" pitchFamily="34" charset="0"/>
              </a:rPr>
              <a:t> NCE-WAN</a:t>
            </a:r>
            <a:endParaRPr lang="en-US" sz="1050" dirty="0">
              <a:solidFill>
                <a:srgbClr val="000000"/>
              </a:solidFill>
              <a:latin typeface="Huawei Sans" panose="020C0503030203020204" pitchFamily="34" charset="0"/>
            </a:endParaRPr>
          </a:p>
        </p:txBody>
      </p:sp>
      <p:sp>
        <p:nvSpPr>
          <p:cNvPr id="130" name="文本框 55">
            <a:extLst>
              <a:ext uri="{FF2B5EF4-FFF2-40B4-BE49-F238E27FC236}">
                <a16:creationId xmlns:a16="http://schemas.microsoft.com/office/drawing/2014/main" id="{5EECA64F-114A-4577-B16F-ED0E5AA5AE7D}"/>
              </a:ext>
            </a:extLst>
          </p:cNvPr>
          <p:cNvSpPr txBox="1"/>
          <p:nvPr/>
        </p:nvSpPr>
        <p:spPr bwMode="gray">
          <a:xfrm>
            <a:off x="4436745" y="3848619"/>
            <a:ext cx="1007609"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Email server</a:t>
            </a:r>
          </a:p>
        </p:txBody>
      </p:sp>
      <p:sp>
        <p:nvSpPr>
          <p:cNvPr id="131" name="文本框 55">
            <a:extLst>
              <a:ext uri="{FF2B5EF4-FFF2-40B4-BE49-F238E27FC236}">
                <a16:creationId xmlns:a16="http://schemas.microsoft.com/office/drawing/2014/main" id="{A8660A8C-153B-494E-BB09-B589D77C2D88}"/>
              </a:ext>
            </a:extLst>
          </p:cNvPr>
          <p:cNvSpPr txBox="1"/>
          <p:nvPr/>
        </p:nvSpPr>
        <p:spPr bwMode="gray">
          <a:xfrm>
            <a:off x="5076875" y="4885852"/>
            <a:ext cx="928458" cy="415498"/>
          </a:xfrm>
          <a:prstGeom prst="rect">
            <a:avLst/>
          </a:prstGeom>
          <a:noFill/>
        </p:spPr>
        <p:txBody>
          <a:bodyPr wrap="square" rtlCol="0">
            <a:spAutoFit/>
          </a:bodyPr>
          <a:lstStyle/>
          <a:p>
            <a:pPr algn="ctr" fontAlgn="ctr"/>
            <a:r>
              <a:rPr lang="en-US" sz="1050" dirty="0">
                <a:latin typeface="Huawei Sans" panose="020C0503030203020204" pitchFamily="34" charset="0"/>
              </a:rPr>
              <a:t>Installation engineer</a:t>
            </a:r>
          </a:p>
        </p:txBody>
      </p:sp>
      <p:sp>
        <p:nvSpPr>
          <p:cNvPr id="132" name="椭圆 50">
            <a:extLst>
              <a:ext uri="{FF2B5EF4-FFF2-40B4-BE49-F238E27FC236}">
                <a16:creationId xmlns:a16="http://schemas.microsoft.com/office/drawing/2014/main" id="{BF52DD7D-83F6-4F69-8453-351C903892CF}"/>
              </a:ext>
            </a:extLst>
          </p:cNvPr>
          <p:cNvSpPr/>
          <p:nvPr/>
        </p:nvSpPr>
        <p:spPr bwMode="gray">
          <a:xfrm>
            <a:off x="4724634" y="310833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1</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50">
            <a:extLst>
              <a:ext uri="{FF2B5EF4-FFF2-40B4-BE49-F238E27FC236}">
                <a16:creationId xmlns:a16="http://schemas.microsoft.com/office/drawing/2014/main" id="{69E93B25-71E2-4136-BFBD-DF20C8E53A5A}"/>
              </a:ext>
            </a:extLst>
          </p:cNvPr>
          <p:cNvSpPr/>
          <p:nvPr/>
        </p:nvSpPr>
        <p:spPr bwMode="gray">
          <a:xfrm>
            <a:off x="6322502" y="5394802"/>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2</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椭圆 50">
            <a:extLst>
              <a:ext uri="{FF2B5EF4-FFF2-40B4-BE49-F238E27FC236}">
                <a16:creationId xmlns:a16="http://schemas.microsoft.com/office/drawing/2014/main" id="{C152674F-58AB-464A-95B1-DDF1210020C1}"/>
              </a:ext>
            </a:extLst>
          </p:cNvPr>
          <p:cNvSpPr/>
          <p:nvPr/>
        </p:nvSpPr>
        <p:spPr bwMode="gray">
          <a:xfrm>
            <a:off x="6867169" y="360500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3</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949152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7F0BED3-B3DD-4537-B4EF-A802783D879D}"/>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5F936083-2020-4352-BEE8-293B07158888}"/>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1099624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Performing Email-based Deployment</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Perform deployment based on the URL in the deployment email. The URL format is as follows: </a:t>
            </a:r>
          </a:p>
          <a:p>
            <a:pPr marL="352659" lvl="1" indent="0">
              <a:buNone/>
            </a:pPr>
            <a:r>
              <a:rPr lang="en-US" sz="1600" dirty="0">
                <a:latin typeface="Huawei Sans" panose="020C0503030203020204" pitchFamily="34" charset="0"/>
              </a:rPr>
              <a:t>https://</a:t>
            </a:r>
            <a:r>
              <a:rPr lang="en-US" sz="1600" i="1" dirty="0">
                <a:latin typeface="Huawei Sans" panose="020C0503030203020204" pitchFamily="34" charset="0"/>
              </a:rPr>
              <a:t>ip</a:t>
            </a:r>
            <a:r>
              <a:rPr lang="en-US" sz="1600" dirty="0">
                <a:latin typeface="Huawei Sans" panose="020C0503030203020204" pitchFamily="34" charset="0"/>
              </a:rPr>
              <a:t>/portal?ac_host=</a:t>
            </a:r>
            <a:r>
              <a:rPr lang="en-US" sz="1600" i="1" dirty="0">
                <a:latin typeface="Huawei Sans" panose="020C0503030203020204" pitchFamily="34" charset="0"/>
              </a:rPr>
              <a:t>ac_host_value</a:t>
            </a:r>
            <a:r>
              <a:rPr lang="en-US" sz="1600" dirty="0">
                <a:latin typeface="Huawei Sans" panose="020C0503030203020204" pitchFamily="34" charset="0"/>
              </a:rPr>
              <a:t>&amp;ac_port=</a:t>
            </a:r>
            <a:r>
              <a:rPr lang="en-US" sz="1600" i="1" dirty="0">
                <a:latin typeface="Huawei Sans" panose="020C0503030203020204" pitchFamily="34" charset="0"/>
              </a:rPr>
              <a:t>ac_port_value</a:t>
            </a:r>
            <a:r>
              <a:rPr lang="en-US" sz="1600" dirty="0">
                <a:latin typeface="Huawei Sans" panose="020C0503030203020204" pitchFamily="34" charset="0"/>
              </a:rPr>
              <a:t>...&amp;url_pass=</a:t>
            </a:r>
            <a:r>
              <a:rPr lang="en-US" sz="1600" i="1" dirty="0">
                <a:latin typeface="Huawei Sans" panose="020C0503030203020204" pitchFamily="34" charset="0"/>
              </a:rPr>
              <a:t>url_pass_value</a:t>
            </a:r>
            <a:r>
              <a:rPr lang="en-US" sz="1600" dirty="0">
                <a:latin typeface="Huawei Sans" panose="020C0503030203020204" pitchFamily="34" charset="0"/>
              </a:rPr>
              <a:t>.</a:t>
            </a:r>
            <a:endParaRPr lang="en-US" altLang="zh-CN" sz="1600" dirty="0">
              <a:latin typeface="Huawei Sans" panose="020C0503030203020204" pitchFamily="34" charset="0"/>
            </a:endParaRPr>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gray">
          <a:xfrm>
            <a:off x="1488178" y="2281407"/>
            <a:ext cx="2304647" cy="3066813"/>
          </a:xfrm>
          <a:prstGeom prst="rect">
            <a:avLst/>
          </a:prstGeom>
          <a:noFill/>
          <a:ln w="12700">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11"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gray">
          <a:xfrm>
            <a:off x="5073944" y="2281407"/>
            <a:ext cx="2304647" cy="3141342"/>
          </a:xfrm>
          <a:prstGeom prst="rect">
            <a:avLst/>
          </a:prstGeom>
          <a:noFill/>
          <a:ln w="12700">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12"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gray">
          <a:xfrm>
            <a:off x="8809918" y="2281407"/>
            <a:ext cx="2304647" cy="3291238"/>
          </a:xfrm>
          <a:prstGeom prst="rect">
            <a:avLst/>
          </a:prstGeom>
          <a:noFill/>
          <a:ln w="12700">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13" name="Right Arrow 3"/>
          <p:cNvSpPr/>
          <p:nvPr/>
        </p:nvSpPr>
        <p:spPr bwMode="gray">
          <a:xfrm>
            <a:off x="4207327" y="3232531"/>
            <a:ext cx="440684" cy="733663"/>
          </a:xfrm>
          <a:prstGeom prst="rightArrow">
            <a:avLst/>
          </a:prstGeom>
          <a:solidFill>
            <a:srgbClr val="BEE9EE"/>
          </a:solidFill>
          <a:ln>
            <a:solidFill>
              <a:srgbClr val="94DAE2"/>
            </a:solidFill>
          </a:ln>
        </p:spPr>
        <p:txBody>
          <a:bodyPr wrap="square" rtlCol="0" anchor="ctr">
            <a:sp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14" name="Right Arrow 9"/>
          <p:cNvSpPr/>
          <p:nvPr/>
        </p:nvSpPr>
        <p:spPr bwMode="gray">
          <a:xfrm>
            <a:off x="8022814" y="3232530"/>
            <a:ext cx="440684" cy="733663"/>
          </a:xfrm>
          <a:prstGeom prst="rightArrow">
            <a:avLst/>
          </a:prstGeom>
          <a:solidFill>
            <a:srgbClr val="BEE9EE"/>
          </a:solidFill>
          <a:ln>
            <a:solidFill>
              <a:srgbClr val="94DAE2"/>
            </a:solidFill>
          </a:ln>
        </p:spPr>
        <p:txBody>
          <a:bodyPr wrap="square" rtlCol="0" anchor="ctr">
            <a:sp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Tree>
    <p:extLst>
      <p:ext uri="{BB962C8B-B14F-4D97-AF65-F5344CB8AC3E}">
        <p14:creationId xmlns:p14="http://schemas.microsoft.com/office/powerpoint/2010/main" val="30217341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8E859-2D2D-412E-8F81-1F35E4F904A4}"/>
              </a:ext>
            </a:extLst>
          </p:cNvPr>
          <p:cNvSpPr>
            <a:spLocks noGrp="1"/>
          </p:cNvSpPr>
          <p:nvPr>
            <p:ph type="title"/>
          </p:nvPr>
        </p:nvSpPr>
        <p:spPr bwMode="gray"/>
        <p:txBody>
          <a:bodyPr/>
          <a:lstStyle/>
          <a:p>
            <a:pPr fontAlgn="ctr"/>
            <a:r>
              <a:rPr lang="en-US" dirty="0">
                <a:latin typeface="Huawei Sans" panose="020C0503030203020204" pitchFamily="34" charset="0"/>
              </a:rPr>
              <a:t>Checking the Email-based Deployment Result</a:t>
            </a:r>
          </a:p>
        </p:txBody>
      </p:sp>
      <p:sp>
        <p:nvSpPr>
          <p:cNvPr id="3" name="Text Placeholder 2">
            <a:extLst>
              <a:ext uri="{FF2B5EF4-FFF2-40B4-BE49-F238E27FC236}">
                <a16:creationId xmlns:a16="http://schemas.microsoft.com/office/drawing/2014/main" id="{C0C51C63-006B-4726-8EF4-1DC582844E2C}"/>
              </a:ext>
            </a:extLst>
          </p:cNvPr>
          <p:cNvSpPr>
            <a:spLocks noGrp="1"/>
          </p:cNvSpPr>
          <p:nvPr>
            <p:ph type="body" sz="quarter" idx="10"/>
          </p:nvPr>
        </p:nvSpPr>
        <p:spPr bwMode="gray"/>
        <p:txBody>
          <a:bodyPr/>
          <a:lstStyle/>
          <a:p>
            <a:pPr algn="l"/>
            <a:r>
              <a:rPr lang="en-US" sz="1800" dirty="0">
                <a:latin typeface="Huawei Sans" panose="020C0503030203020204" pitchFamily="34" charset="0"/>
              </a:rPr>
              <a:t>On the </a:t>
            </a:r>
            <a:r>
              <a:rPr lang="en-US" sz="1800" dirty="0" err="1">
                <a:latin typeface="Huawei Sans" panose="020C0503030203020204" pitchFamily="34" charset="0"/>
              </a:rPr>
              <a:t>iMaster</a:t>
            </a:r>
            <a:r>
              <a:rPr lang="en-US" sz="1800" dirty="0">
                <a:latin typeface="Huawei Sans" panose="020C0503030203020204" pitchFamily="34" charset="0"/>
              </a:rPr>
              <a:t> NCE-WAN web UI, choose </a:t>
            </a:r>
            <a:r>
              <a:rPr lang="en-US" sz="1800" b="1" dirty="0">
                <a:latin typeface="Huawei Sans" panose="020C0503030203020204" pitchFamily="34" charset="0"/>
              </a:rPr>
              <a:t>Design</a:t>
            </a:r>
            <a:r>
              <a:rPr lang="en-US" sz="1800" dirty="0">
                <a:latin typeface="Huawei Sans" panose="020C0503030203020204" pitchFamily="34" charset="0"/>
              </a:rPr>
              <a:t> &gt; </a:t>
            </a:r>
            <a:r>
              <a:rPr lang="en-US" sz="1800" b="1" dirty="0">
                <a:latin typeface="Huawei Sans" panose="020C0503030203020204" pitchFamily="34" charset="0"/>
              </a:rPr>
              <a:t>Site Agile Design </a:t>
            </a:r>
            <a:r>
              <a:rPr lang="en-US" sz="1800" dirty="0">
                <a:latin typeface="Huawei Sans" panose="020C0503030203020204" pitchFamily="34" charset="0"/>
              </a:rPr>
              <a:t>&gt; </a:t>
            </a:r>
            <a:r>
              <a:rPr lang="en-US" sz="1800" b="1" dirty="0">
                <a:latin typeface="Huawei Sans" panose="020C0503030203020204" pitchFamily="34" charset="0"/>
              </a:rPr>
              <a:t>Devices Management </a:t>
            </a:r>
            <a:r>
              <a:rPr lang="en-US" sz="1800" dirty="0">
                <a:latin typeface="Huawei Sans" panose="020C0503030203020204" pitchFamily="34" charset="0"/>
              </a:rPr>
              <a:t>to check whether devices are successfully deployed.</a:t>
            </a:r>
            <a:endParaRPr lang="en-US" altLang="zh-CN" sz="1800" dirty="0">
              <a:latin typeface="Huawei Sans" panose="020C0503030203020204" pitchFamily="34" charset="0"/>
            </a:endParaRPr>
          </a:p>
          <a:p>
            <a:pPr marL="628650" lvl="1" indent="-314325"/>
            <a:r>
              <a:rPr lang="en-US" sz="1600" dirty="0">
                <a:latin typeface="Huawei Sans" panose="020C0503030203020204" pitchFamily="34" charset="0"/>
              </a:rPr>
              <a:t>If the status and administrative status of the devices are normal, the devices are successfully deployed.</a:t>
            </a:r>
          </a:p>
        </p:txBody>
      </p:sp>
      <p:pic>
        <p:nvPicPr>
          <p:cNvPr id="5" name="Picture 3">
            <a:extLst>
              <a:ext uri="{FF2B5EF4-FFF2-40B4-BE49-F238E27FC236}">
                <a16:creationId xmlns:a16="http://schemas.microsoft.com/office/drawing/2014/main" id="{2072A204-C318-407D-8F32-A48AC056229C}"/>
              </a:ext>
            </a:extLst>
          </p:cNvPr>
          <p:cNvPicPr/>
          <p:nvPr/>
        </p:nvPicPr>
        <p:blipFill>
          <a:blip r:embed="rId3">
            <a:extLst>
              <a:ext uri="{28A0092B-C50C-407E-A947-70E740481C1C}">
                <a14:useLocalDpi xmlns:a14="http://schemas.microsoft.com/office/drawing/2010/main" val="0"/>
              </a:ext>
            </a:extLst>
          </a:blip>
          <a:srcRect/>
          <a:stretch/>
        </p:blipFill>
        <p:spPr bwMode="gray">
          <a:xfrm>
            <a:off x="1899602" y="2590378"/>
            <a:ext cx="8377873" cy="3240200"/>
          </a:xfrm>
          <a:prstGeom prst="rect">
            <a:avLst/>
          </a:prstGeom>
          <a:noFill/>
          <a:ln w="12700">
            <a:solidFill>
              <a:schemeClr val="bg1">
                <a:lumMod val="85000"/>
              </a:schemeClr>
            </a:solidFill>
          </a:ln>
        </p:spPr>
      </p:pic>
    </p:spTree>
    <p:extLst>
      <p:ext uri="{BB962C8B-B14F-4D97-AF65-F5344CB8AC3E}">
        <p14:creationId xmlns:p14="http://schemas.microsoft.com/office/powerpoint/2010/main" val="7521123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963A3-9D6A-42C7-8363-C00BCD6D9A11}"/>
              </a:ext>
            </a:extLst>
          </p:cNvPr>
          <p:cNvSpPr>
            <a:spLocks noGrp="1"/>
          </p:cNvSpPr>
          <p:nvPr>
            <p:ph type="title"/>
          </p:nvPr>
        </p:nvSpPr>
        <p:spPr bwMode="gray"/>
        <p:txBody>
          <a:bodyPr/>
          <a:lstStyle/>
          <a:p>
            <a:pPr fontAlgn="ctr"/>
            <a:r>
              <a:rPr lang="en-US" dirty="0">
                <a:latin typeface="Huawei Sans" panose="020C0503030203020204" pitchFamily="34" charset="0"/>
              </a:rPr>
              <a:t>DHCP-based Deployment Overview</a:t>
            </a:r>
          </a:p>
        </p:txBody>
      </p:sp>
      <p:sp>
        <p:nvSpPr>
          <p:cNvPr id="3" name="Text Placeholder 2">
            <a:extLst>
              <a:ext uri="{FF2B5EF4-FFF2-40B4-BE49-F238E27FC236}">
                <a16:creationId xmlns:a16="http://schemas.microsoft.com/office/drawing/2014/main" id="{8C8495F8-11BB-42A4-A74A-903DB807D0F7}"/>
              </a:ext>
            </a:extLst>
          </p:cNvPr>
          <p:cNvSpPr>
            <a:spLocks noGrp="1"/>
          </p:cNvSpPr>
          <p:nvPr>
            <p:ph type="body" sz="quarter" idx="10"/>
          </p:nvPr>
        </p:nvSpPr>
        <p:spPr bwMode="gray"/>
        <p:txBody>
          <a:bodyPr/>
          <a:lstStyle/>
          <a:p>
            <a:pPr algn="l"/>
            <a:r>
              <a:rPr lang="en-US" sz="1400" dirty="0">
                <a:latin typeface="Huawei Sans" panose="020C0503030203020204" pitchFamily="34" charset="0"/>
              </a:rPr>
              <a:t>DHCP-based deployment is implemented based on the option fields in DHCP packets. The DHCP server is configured with Option 148, which contains address information about </a:t>
            </a:r>
            <a:r>
              <a:rPr lang="en-US" sz="1400" dirty="0" err="1">
                <a:latin typeface="Huawei Sans" panose="020C0503030203020204" pitchFamily="34" charset="0"/>
              </a:rPr>
              <a:t>iMaster</a:t>
            </a:r>
            <a:r>
              <a:rPr lang="en-US" sz="1400" dirty="0">
                <a:latin typeface="Huawei Sans" panose="020C0503030203020204" pitchFamily="34" charset="0"/>
              </a:rPr>
              <a:t> NCE-WAN. Devices obtain such information through DHCP interaction.</a:t>
            </a:r>
            <a:endParaRPr lang="en-US" altLang="zh-CN" sz="1400" dirty="0">
              <a:latin typeface="Huawei Sans" panose="020C0503030203020204" pitchFamily="34" charset="0"/>
            </a:endParaRPr>
          </a:p>
          <a:p>
            <a:pPr algn="l"/>
            <a:r>
              <a:rPr lang="en-US" sz="1400" dirty="0">
                <a:latin typeface="Huawei Sans" panose="020C0503030203020204" pitchFamily="34" charset="0"/>
              </a:rPr>
              <a:t>The DHCP Option 148 field is usually configured as follows:</a:t>
            </a:r>
            <a:endParaRPr lang="en-US" altLang="zh-CN" sz="1400" dirty="0">
              <a:latin typeface="Huawei Sans" panose="020C0503030203020204" pitchFamily="34" charset="0"/>
            </a:endParaRPr>
          </a:p>
          <a:p>
            <a:pPr marL="628650" lvl="1" indent="-314325"/>
            <a:r>
              <a:rPr lang="en-US" sz="1400" dirty="0">
                <a:latin typeface="Huawei Sans" panose="020C0503030203020204" pitchFamily="34" charset="0"/>
              </a:rPr>
              <a:t>option 148 </a:t>
            </a:r>
            <a:r>
              <a:rPr lang="en-US" sz="1400" dirty="0" err="1">
                <a:latin typeface="Huawei Sans" panose="020C0503030203020204" pitchFamily="34" charset="0"/>
              </a:rPr>
              <a:t>ascii</a:t>
            </a:r>
            <a:r>
              <a:rPr lang="en-US" sz="1400" dirty="0">
                <a:latin typeface="Huawei Sans" panose="020C0503030203020204" pitchFamily="34" charset="0"/>
              </a:rPr>
              <a:t> </a:t>
            </a:r>
            <a:r>
              <a:rPr lang="en-US" sz="1400" dirty="0" err="1">
                <a:latin typeface="Huawei Sans" panose="020C0503030203020204" pitchFamily="34" charset="0"/>
              </a:rPr>
              <a:t>agilemode</a:t>
            </a:r>
            <a:r>
              <a:rPr lang="en-US" sz="1400" dirty="0">
                <a:latin typeface="Huawei Sans" panose="020C0503030203020204" pitchFamily="34" charset="0"/>
              </a:rPr>
              <a:t>=</a:t>
            </a:r>
            <a:r>
              <a:rPr lang="en-US" sz="1400" dirty="0" err="1">
                <a:latin typeface="Huawei Sans" panose="020C0503030203020204" pitchFamily="34" charset="0"/>
              </a:rPr>
              <a:t>agile-cloud;agilemanage-mode</a:t>
            </a:r>
            <a:r>
              <a:rPr lang="en-US" sz="1400" dirty="0">
                <a:latin typeface="Huawei Sans" panose="020C0503030203020204" pitchFamily="34" charset="0"/>
              </a:rPr>
              <a:t>=</a:t>
            </a:r>
            <a:r>
              <a:rPr lang="en-US" sz="1400" dirty="0" err="1">
                <a:latin typeface="Huawei Sans" panose="020C0503030203020204" pitchFamily="34" charset="0"/>
              </a:rPr>
              <a:t>ip;agilemanage-domain</a:t>
            </a:r>
            <a:r>
              <a:rPr lang="en-US" sz="1400" dirty="0">
                <a:latin typeface="Huawei Sans" panose="020C0503030203020204" pitchFamily="34" charset="0"/>
              </a:rPr>
              <a:t>=172.21.16.198;agilemanage-port=10020; </a:t>
            </a:r>
            <a:endParaRPr lang="en-US" altLang="zh-CN" sz="1400" dirty="0">
              <a:latin typeface="Huawei Sans" panose="020C0503030203020204" pitchFamily="34" charset="0"/>
            </a:endParaRPr>
          </a:p>
          <a:p>
            <a:pPr algn="l"/>
            <a:endParaRPr lang="en-US" sz="2400" dirty="0">
              <a:latin typeface="Huawei Sans" panose="020C0503030203020204" pitchFamily="34" charset="0"/>
            </a:endParaRPr>
          </a:p>
        </p:txBody>
      </p:sp>
      <p:grpSp>
        <p:nvGrpSpPr>
          <p:cNvPr id="4" name="Group 3">
            <a:extLst>
              <a:ext uri="{FF2B5EF4-FFF2-40B4-BE49-F238E27FC236}">
                <a16:creationId xmlns:a16="http://schemas.microsoft.com/office/drawing/2014/main" id="{D84CBAFD-B787-4693-A88E-13006E156856}"/>
              </a:ext>
            </a:extLst>
          </p:cNvPr>
          <p:cNvGrpSpPr/>
          <p:nvPr/>
        </p:nvGrpSpPr>
        <p:grpSpPr bwMode="gray">
          <a:xfrm>
            <a:off x="1021256" y="2544445"/>
            <a:ext cx="9056194" cy="3578972"/>
            <a:chOff x="1371169" y="2137392"/>
            <a:chExt cx="8692962" cy="3578972"/>
          </a:xfrm>
        </p:grpSpPr>
        <p:pic>
          <p:nvPicPr>
            <p:cNvPr id="5" name="图片 50" descr="internet-蓝.png">
              <a:extLst>
                <a:ext uri="{FF2B5EF4-FFF2-40B4-BE49-F238E27FC236}">
                  <a16:creationId xmlns:a16="http://schemas.microsoft.com/office/drawing/2014/main" id="{123511C7-620F-4164-B88E-90AFE4D4E1B5}"/>
                </a:ext>
              </a:extLst>
            </p:cNvPr>
            <p:cNvPicPr>
              <a:picLocks noChangeAspect="1"/>
            </p:cNvPicPr>
            <p:nvPr/>
          </p:nvPicPr>
          <p:blipFill>
            <a:blip r:embed="rId3" cstate="print"/>
            <a:stretch>
              <a:fillRect/>
            </a:stretch>
          </p:blipFill>
          <p:spPr bwMode="gray">
            <a:xfrm>
              <a:off x="3596900" y="3606808"/>
              <a:ext cx="1229583" cy="624106"/>
            </a:xfrm>
            <a:prstGeom prst="rect">
              <a:avLst/>
            </a:prstGeom>
          </p:spPr>
        </p:pic>
        <p:pic>
          <p:nvPicPr>
            <p:cNvPr id="6" name="Picture 12" descr="E:\2016.01\1.12 扁平化图标\蓝色\AR-蓝色最新-40.png">
              <a:extLst>
                <a:ext uri="{FF2B5EF4-FFF2-40B4-BE49-F238E27FC236}">
                  <a16:creationId xmlns:a16="http://schemas.microsoft.com/office/drawing/2014/main" id="{DB79F064-CB9B-4E39-A657-345FD7518F92}"/>
                </a:ext>
              </a:extLst>
            </p:cNvPr>
            <p:cNvPicPr>
              <a:picLocks noChangeAspect="1" noChangeArrowheads="1"/>
            </p:cNvPicPr>
            <p:nvPr/>
          </p:nvPicPr>
          <p:blipFill>
            <a:blip r:embed="rId4" cstate="print"/>
            <a:srcRect/>
            <a:stretch>
              <a:fillRect/>
            </a:stretch>
          </p:blipFill>
          <p:spPr bwMode="gray">
            <a:xfrm>
              <a:off x="3941692" y="5231918"/>
              <a:ext cx="540000" cy="441818"/>
            </a:xfrm>
            <a:prstGeom prst="rect">
              <a:avLst/>
            </a:prstGeom>
            <a:noFill/>
          </p:spPr>
        </p:pic>
        <p:cxnSp>
          <p:nvCxnSpPr>
            <p:cNvPr id="7" name="Straight Connector 6">
              <a:extLst>
                <a:ext uri="{FF2B5EF4-FFF2-40B4-BE49-F238E27FC236}">
                  <a16:creationId xmlns:a16="http://schemas.microsoft.com/office/drawing/2014/main" id="{F81CC0A0-1DDB-44D6-8F6C-B73E7926F69B}"/>
                </a:ext>
              </a:extLst>
            </p:cNvPr>
            <p:cNvCxnSpPr>
              <a:stCxn id="6" idx="0"/>
              <a:endCxn id="5" idx="2"/>
            </p:cNvCxnSpPr>
            <p:nvPr/>
          </p:nvCxnSpPr>
          <p:spPr bwMode="gray">
            <a:xfrm flipV="1">
              <a:off x="4211692" y="4230914"/>
              <a:ext cx="0" cy="100100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 name="Straight Connector 7">
              <a:extLst>
                <a:ext uri="{FF2B5EF4-FFF2-40B4-BE49-F238E27FC236}">
                  <a16:creationId xmlns:a16="http://schemas.microsoft.com/office/drawing/2014/main" id="{24EFB63A-D789-403E-859E-F3DBAC01D1D5}"/>
                </a:ext>
              </a:extLst>
            </p:cNvPr>
            <p:cNvCxnSpPr>
              <a:stCxn id="5" idx="0"/>
              <a:endCxn id="14" idx="2"/>
            </p:cNvCxnSpPr>
            <p:nvPr/>
          </p:nvCxnSpPr>
          <p:spPr bwMode="gray">
            <a:xfrm flipH="1" flipV="1">
              <a:off x="4211690" y="3081447"/>
              <a:ext cx="2" cy="5253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B1407994-D048-4147-BA76-7A3B883B60F1}"/>
                </a:ext>
              </a:extLst>
            </p:cNvPr>
            <p:cNvCxnSpPr>
              <a:stCxn id="10" idx="3"/>
              <a:endCxn id="14" idx="1"/>
            </p:cNvCxnSpPr>
            <p:nvPr/>
          </p:nvCxnSpPr>
          <p:spPr bwMode="gray">
            <a:xfrm>
              <a:off x="3017613" y="2860539"/>
              <a:ext cx="924077"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10" name="图片 32" descr="管理员-蓝.png">
              <a:extLst>
                <a:ext uri="{FF2B5EF4-FFF2-40B4-BE49-F238E27FC236}">
                  <a16:creationId xmlns:a16="http://schemas.microsoft.com/office/drawing/2014/main" id="{57BECA96-7628-4A31-85A9-6B68A3901396}"/>
                </a:ext>
              </a:extLst>
            </p:cNvPr>
            <p:cNvPicPr>
              <a:picLocks noChangeAspect="1"/>
            </p:cNvPicPr>
            <p:nvPr/>
          </p:nvPicPr>
          <p:blipFill>
            <a:blip r:embed="rId5" cstate="print"/>
            <a:stretch>
              <a:fillRect/>
            </a:stretch>
          </p:blipFill>
          <p:spPr bwMode="gray">
            <a:xfrm>
              <a:off x="2477613" y="2639630"/>
              <a:ext cx="540000" cy="441818"/>
            </a:xfrm>
            <a:prstGeom prst="rect">
              <a:avLst/>
            </a:prstGeom>
          </p:spPr>
        </p:pic>
        <p:sp>
          <p:nvSpPr>
            <p:cNvPr id="11" name="TextBox 10">
              <a:extLst>
                <a:ext uri="{FF2B5EF4-FFF2-40B4-BE49-F238E27FC236}">
                  <a16:creationId xmlns:a16="http://schemas.microsoft.com/office/drawing/2014/main" id="{EA414CB5-FBB9-49DE-9D3A-7E008B5B0FE5}"/>
                </a:ext>
              </a:extLst>
            </p:cNvPr>
            <p:cNvSpPr txBox="1"/>
            <p:nvPr/>
          </p:nvSpPr>
          <p:spPr bwMode="gray">
            <a:xfrm>
              <a:off x="1371169" y="2631542"/>
              <a:ext cx="1179807"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Network administrator</a:t>
              </a:r>
            </a:p>
          </p:txBody>
        </p:sp>
        <p:sp>
          <p:nvSpPr>
            <p:cNvPr id="12" name="TextBox 11">
              <a:extLst>
                <a:ext uri="{FF2B5EF4-FFF2-40B4-BE49-F238E27FC236}">
                  <a16:creationId xmlns:a16="http://schemas.microsoft.com/office/drawing/2014/main" id="{9847924D-3065-4C91-B4B7-B7A4CA4BCFDA}"/>
                </a:ext>
              </a:extLst>
            </p:cNvPr>
            <p:cNvSpPr txBox="1"/>
            <p:nvPr/>
          </p:nvSpPr>
          <p:spPr bwMode="gray">
            <a:xfrm>
              <a:off x="3495843" y="2353720"/>
              <a:ext cx="142158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err="1">
                  <a:latin typeface="Huawei Sans" panose="020C0503030203020204" pitchFamily="34" charset="0"/>
                </a:rPr>
                <a:t>iMaster</a:t>
              </a:r>
              <a:r>
                <a:rPr lang="en-US" sz="1200" dirty="0">
                  <a:latin typeface="Huawei Sans" panose="020C0503030203020204" pitchFamily="34" charset="0"/>
                </a:rPr>
                <a:t> NCE-WAN</a:t>
              </a:r>
            </a:p>
          </p:txBody>
        </p:sp>
        <p:sp>
          <p:nvSpPr>
            <p:cNvPr id="13" name="TextBox 12">
              <a:extLst>
                <a:ext uri="{FF2B5EF4-FFF2-40B4-BE49-F238E27FC236}">
                  <a16:creationId xmlns:a16="http://schemas.microsoft.com/office/drawing/2014/main" id="{D2D6D7EE-14F5-49B3-B222-F99041EBD063}"/>
                </a:ext>
              </a:extLst>
            </p:cNvPr>
            <p:cNvSpPr txBox="1"/>
            <p:nvPr/>
          </p:nvSpPr>
          <p:spPr bwMode="gray">
            <a:xfrm>
              <a:off x="4481689" y="5316164"/>
              <a:ext cx="744677"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Egress</a:t>
              </a:r>
            </a:p>
          </p:txBody>
        </p:sp>
        <p:pic>
          <p:nvPicPr>
            <p:cNvPr id="14" name="图片 92" descr="交换机.png">
              <a:extLst>
                <a:ext uri="{FF2B5EF4-FFF2-40B4-BE49-F238E27FC236}">
                  <a16:creationId xmlns:a16="http://schemas.microsoft.com/office/drawing/2014/main" id="{A3974D67-F836-40EF-AA3A-B11616915B57}"/>
                </a:ext>
              </a:extLst>
            </p:cNvPr>
            <p:cNvPicPr>
              <a:picLocks noChangeAspect="1"/>
            </p:cNvPicPr>
            <p:nvPr/>
          </p:nvPicPr>
          <p:blipFill>
            <a:blip r:embed="rId6" cstate="print"/>
            <a:stretch>
              <a:fillRect/>
            </a:stretch>
          </p:blipFill>
          <p:spPr bwMode="gray">
            <a:xfrm>
              <a:off x="3941690" y="2639630"/>
              <a:ext cx="539999" cy="441817"/>
            </a:xfrm>
            <a:prstGeom prst="rect">
              <a:avLst/>
            </a:prstGeom>
          </p:spPr>
        </p:pic>
        <p:sp>
          <p:nvSpPr>
            <p:cNvPr id="15" name="椭圆 50">
              <a:extLst>
                <a:ext uri="{FF2B5EF4-FFF2-40B4-BE49-F238E27FC236}">
                  <a16:creationId xmlns:a16="http://schemas.microsoft.com/office/drawing/2014/main" id="{4F48DDC9-B906-43D4-9424-F410FCBCAC73}"/>
                </a:ext>
              </a:extLst>
            </p:cNvPr>
            <p:cNvSpPr/>
            <p:nvPr/>
          </p:nvSpPr>
          <p:spPr bwMode="gray">
            <a:xfrm>
              <a:off x="3362214" y="297889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椭圆 50">
              <a:extLst>
                <a:ext uri="{FF2B5EF4-FFF2-40B4-BE49-F238E27FC236}">
                  <a16:creationId xmlns:a16="http://schemas.microsoft.com/office/drawing/2014/main" id="{BB11041A-61A9-49F6-8458-0B9F31B081B1}"/>
                </a:ext>
              </a:extLst>
            </p:cNvPr>
            <p:cNvSpPr/>
            <p:nvPr/>
          </p:nvSpPr>
          <p:spPr bwMode="gray">
            <a:xfrm>
              <a:off x="4380291" y="425031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50">
              <a:extLst>
                <a:ext uri="{FF2B5EF4-FFF2-40B4-BE49-F238E27FC236}">
                  <a16:creationId xmlns:a16="http://schemas.microsoft.com/office/drawing/2014/main" id="{CE229A84-582F-47ED-BDF4-204174E6786D}"/>
                </a:ext>
              </a:extLst>
            </p:cNvPr>
            <p:cNvSpPr/>
            <p:nvPr/>
          </p:nvSpPr>
          <p:spPr bwMode="gray">
            <a:xfrm>
              <a:off x="4856455" y="433801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4</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Straight Connector 17">
              <a:extLst>
                <a:ext uri="{FF2B5EF4-FFF2-40B4-BE49-F238E27FC236}">
                  <a16:creationId xmlns:a16="http://schemas.microsoft.com/office/drawing/2014/main" id="{DAAD590B-AAAF-4E84-A783-9F0D8D490564}"/>
                </a:ext>
              </a:extLst>
            </p:cNvPr>
            <p:cNvCxnSpPr>
              <a:stCxn id="19" idx="1"/>
              <a:endCxn id="5" idx="3"/>
            </p:cNvCxnSpPr>
            <p:nvPr/>
          </p:nvCxnSpPr>
          <p:spPr bwMode="gray">
            <a:xfrm flipH="1">
              <a:off x="4826483" y="3918861"/>
              <a:ext cx="980345"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pic>
          <p:nvPicPr>
            <p:cNvPr id="19" name="图片 8" descr="交换机.png">
              <a:extLst>
                <a:ext uri="{FF2B5EF4-FFF2-40B4-BE49-F238E27FC236}">
                  <a16:creationId xmlns:a16="http://schemas.microsoft.com/office/drawing/2014/main" id="{49FB63E9-F5C1-49DD-AB42-F9CCB9B57B98}"/>
                </a:ext>
              </a:extLst>
            </p:cNvPr>
            <p:cNvPicPr>
              <a:picLocks noChangeAspect="1"/>
            </p:cNvPicPr>
            <p:nvPr/>
          </p:nvPicPr>
          <p:blipFill>
            <a:blip r:embed="rId7" cstate="print"/>
            <a:stretch>
              <a:fillRect/>
            </a:stretch>
          </p:blipFill>
          <p:spPr bwMode="gray">
            <a:xfrm>
              <a:off x="5806828" y="3697953"/>
              <a:ext cx="539999" cy="441816"/>
            </a:xfrm>
            <a:prstGeom prst="rect">
              <a:avLst/>
            </a:prstGeom>
          </p:spPr>
        </p:pic>
        <p:sp>
          <p:nvSpPr>
            <p:cNvPr id="20" name="TextBox 19">
              <a:extLst>
                <a:ext uri="{FF2B5EF4-FFF2-40B4-BE49-F238E27FC236}">
                  <a16:creationId xmlns:a16="http://schemas.microsoft.com/office/drawing/2014/main" id="{D56EB644-E1B0-452D-8D12-7688864ACF3E}"/>
                </a:ext>
              </a:extLst>
            </p:cNvPr>
            <p:cNvSpPr txBox="1"/>
            <p:nvPr/>
          </p:nvSpPr>
          <p:spPr bwMode="gray">
            <a:xfrm>
              <a:off x="6346826" y="3689865"/>
              <a:ext cx="684137"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DHCP server</a:t>
              </a:r>
            </a:p>
          </p:txBody>
        </p:sp>
        <p:sp>
          <p:nvSpPr>
            <p:cNvPr id="21" name="Freeform 47">
              <a:extLst>
                <a:ext uri="{FF2B5EF4-FFF2-40B4-BE49-F238E27FC236}">
                  <a16:creationId xmlns:a16="http://schemas.microsoft.com/office/drawing/2014/main" id="{CAF878FB-6157-4018-B829-F93DD5B566C1}"/>
                </a:ext>
              </a:extLst>
            </p:cNvPr>
            <p:cNvSpPr/>
            <p:nvPr/>
          </p:nvSpPr>
          <p:spPr bwMode="gray">
            <a:xfrm>
              <a:off x="5900388" y="3454452"/>
              <a:ext cx="357758" cy="192596"/>
            </a:xfrm>
            <a:custGeom>
              <a:avLst/>
              <a:gdLst>
                <a:gd name="connsiteX0" fmla="*/ 0 w 200025"/>
                <a:gd name="connsiteY0" fmla="*/ 314325 h 314325"/>
                <a:gd name="connsiteX1" fmla="*/ 114300 w 200025"/>
                <a:gd name="connsiteY1" fmla="*/ 0 h 314325"/>
                <a:gd name="connsiteX2" fmla="*/ 200025 w 200025"/>
                <a:gd name="connsiteY2" fmla="*/ 314325 h 314325"/>
              </a:gdLst>
              <a:ahLst/>
              <a:cxnLst>
                <a:cxn ang="0">
                  <a:pos x="connsiteX0" y="connsiteY0"/>
                </a:cxn>
                <a:cxn ang="0">
                  <a:pos x="connsiteX1" y="connsiteY1"/>
                </a:cxn>
                <a:cxn ang="0">
                  <a:pos x="connsiteX2" y="connsiteY2"/>
                </a:cxn>
              </a:cxnLst>
              <a:rect l="l" t="t" r="r" b="b"/>
              <a:pathLst>
                <a:path w="200025" h="314325">
                  <a:moveTo>
                    <a:pt x="0" y="314325"/>
                  </a:moveTo>
                  <a:cubicBezTo>
                    <a:pt x="40481" y="157162"/>
                    <a:pt x="80963" y="0"/>
                    <a:pt x="114300" y="0"/>
                  </a:cubicBezTo>
                  <a:cubicBezTo>
                    <a:pt x="147637" y="0"/>
                    <a:pt x="173831" y="157162"/>
                    <a:pt x="200025" y="314325"/>
                  </a:cubicBezTo>
                </a:path>
              </a:pathLst>
            </a:custGeom>
            <a:noFill/>
            <a:ln w="19050">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椭圆 50">
              <a:extLst>
                <a:ext uri="{FF2B5EF4-FFF2-40B4-BE49-F238E27FC236}">
                  <a16:creationId xmlns:a16="http://schemas.microsoft.com/office/drawing/2014/main" id="{31CA427F-0690-429A-A88C-590A0F216C96}"/>
                </a:ext>
              </a:extLst>
            </p:cNvPr>
            <p:cNvSpPr/>
            <p:nvPr/>
          </p:nvSpPr>
          <p:spPr bwMode="gray">
            <a:xfrm>
              <a:off x="5968869" y="318138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50">
              <a:extLst>
                <a:ext uri="{FF2B5EF4-FFF2-40B4-BE49-F238E27FC236}">
                  <a16:creationId xmlns:a16="http://schemas.microsoft.com/office/drawing/2014/main" id="{4998BF2F-6A11-4F6B-A1FC-DD252E9A7360}"/>
                </a:ext>
              </a:extLst>
            </p:cNvPr>
            <p:cNvSpPr/>
            <p:nvPr/>
          </p:nvSpPr>
          <p:spPr bwMode="gray">
            <a:xfrm>
              <a:off x="4304023" y="4025961"/>
              <a:ext cx="1460428" cy="1156142"/>
            </a:xfrm>
            <a:custGeom>
              <a:avLst/>
              <a:gdLst>
                <a:gd name="connsiteX0" fmla="*/ 0 w 1394460"/>
                <a:gd name="connsiteY0" fmla="*/ 1097280 h 1097280"/>
                <a:gd name="connsiteX1" fmla="*/ 426720 w 1394460"/>
                <a:gd name="connsiteY1" fmla="*/ 228600 h 1097280"/>
                <a:gd name="connsiteX2" fmla="*/ 1394460 w 1394460"/>
                <a:gd name="connsiteY2" fmla="*/ 0 h 1097280"/>
              </a:gdLst>
              <a:ahLst/>
              <a:cxnLst>
                <a:cxn ang="0">
                  <a:pos x="connsiteX0" y="connsiteY0"/>
                </a:cxn>
                <a:cxn ang="0">
                  <a:pos x="connsiteX1" y="connsiteY1"/>
                </a:cxn>
                <a:cxn ang="0">
                  <a:pos x="connsiteX2" y="connsiteY2"/>
                </a:cxn>
              </a:cxnLst>
              <a:rect l="l" t="t" r="r" b="b"/>
              <a:pathLst>
                <a:path w="1394460" h="1097280">
                  <a:moveTo>
                    <a:pt x="0" y="1097280"/>
                  </a:moveTo>
                  <a:cubicBezTo>
                    <a:pt x="97155" y="754380"/>
                    <a:pt x="194310" y="411480"/>
                    <a:pt x="426720" y="228600"/>
                  </a:cubicBezTo>
                  <a:cubicBezTo>
                    <a:pt x="659130" y="45720"/>
                    <a:pt x="1026795" y="22860"/>
                    <a:pt x="1394460" y="0"/>
                  </a:cubicBezTo>
                </a:path>
              </a:pathLst>
            </a:custGeom>
            <a:noFill/>
            <a:ln w="19050">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4" name="Freeform 51">
              <a:extLst>
                <a:ext uri="{FF2B5EF4-FFF2-40B4-BE49-F238E27FC236}">
                  <a16:creationId xmlns:a16="http://schemas.microsoft.com/office/drawing/2014/main" id="{D1DC86B6-92ED-4D0D-9107-99971A0FA86B}"/>
                </a:ext>
              </a:extLst>
            </p:cNvPr>
            <p:cNvSpPr/>
            <p:nvPr/>
          </p:nvSpPr>
          <p:spPr bwMode="gray">
            <a:xfrm>
              <a:off x="4399253" y="4111786"/>
              <a:ext cx="1394460" cy="1097280"/>
            </a:xfrm>
            <a:custGeom>
              <a:avLst/>
              <a:gdLst>
                <a:gd name="connsiteX0" fmla="*/ 0 w 1394460"/>
                <a:gd name="connsiteY0" fmla="*/ 1097280 h 1097280"/>
                <a:gd name="connsiteX1" fmla="*/ 426720 w 1394460"/>
                <a:gd name="connsiteY1" fmla="*/ 228600 h 1097280"/>
                <a:gd name="connsiteX2" fmla="*/ 1394460 w 1394460"/>
                <a:gd name="connsiteY2" fmla="*/ 0 h 1097280"/>
              </a:gdLst>
              <a:ahLst/>
              <a:cxnLst>
                <a:cxn ang="0">
                  <a:pos x="connsiteX0" y="connsiteY0"/>
                </a:cxn>
                <a:cxn ang="0">
                  <a:pos x="connsiteX1" y="connsiteY1"/>
                </a:cxn>
                <a:cxn ang="0">
                  <a:pos x="connsiteX2" y="connsiteY2"/>
                </a:cxn>
              </a:cxnLst>
              <a:rect l="l" t="t" r="r" b="b"/>
              <a:pathLst>
                <a:path w="1394460" h="1097280">
                  <a:moveTo>
                    <a:pt x="0" y="1097280"/>
                  </a:moveTo>
                  <a:cubicBezTo>
                    <a:pt x="97155" y="754380"/>
                    <a:pt x="194310" y="411480"/>
                    <a:pt x="426720" y="228600"/>
                  </a:cubicBezTo>
                  <a:cubicBezTo>
                    <a:pt x="659130" y="45720"/>
                    <a:pt x="1026795" y="22860"/>
                    <a:pt x="1394460" y="0"/>
                  </a:cubicBezTo>
                </a:path>
              </a:pathLst>
            </a:custGeom>
            <a:noFill/>
            <a:ln w="19050">
              <a:solidFill>
                <a:srgbClr val="56C4D2"/>
              </a:solidFill>
              <a:prstDash val="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25" name="Straight Arrow Connector 24">
              <a:extLst>
                <a:ext uri="{FF2B5EF4-FFF2-40B4-BE49-F238E27FC236}">
                  <a16:creationId xmlns:a16="http://schemas.microsoft.com/office/drawing/2014/main" id="{7826767A-E9D9-4866-AD05-A9FAC6F77350}"/>
                </a:ext>
              </a:extLst>
            </p:cNvPr>
            <p:cNvCxnSpPr/>
            <p:nvPr/>
          </p:nvCxnSpPr>
          <p:spPr bwMode="gray">
            <a:xfrm>
              <a:off x="3113294" y="2961451"/>
              <a:ext cx="689855" cy="0"/>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sp>
          <p:nvSpPr>
            <p:cNvPr id="26" name="椭圆 50">
              <a:extLst>
                <a:ext uri="{FF2B5EF4-FFF2-40B4-BE49-F238E27FC236}">
                  <a16:creationId xmlns:a16="http://schemas.microsoft.com/office/drawing/2014/main" id="{EFF5E9D9-D546-4C34-B39A-DDD41E4A5444}"/>
                </a:ext>
              </a:extLst>
            </p:cNvPr>
            <p:cNvSpPr/>
            <p:nvPr/>
          </p:nvSpPr>
          <p:spPr bwMode="gray">
            <a:xfrm>
              <a:off x="3876205" y="419487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5</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ounded Rectangle 55">
              <a:extLst>
                <a:ext uri="{FF2B5EF4-FFF2-40B4-BE49-F238E27FC236}">
                  <a16:creationId xmlns:a16="http://schemas.microsoft.com/office/drawing/2014/main" id="{4DA31C92-F3CD-45FF-A837-A0D1C8BCEB92}"/>
                </a:ext>
              </a:extLst>
            </p:cNvPr>
            <p:cNvSpPr/>
            <p:nvPr/>
          </p:nvSpPr>
          <p:spPr bwMode="gray">
            <a:xfrm>
              <a:off x="7471078" y="2245350"/>
              <a:ext cx="2593053" cy="540000"/>
            </a:xfrm>
            <a:prstGeom prst="roundRect">
              <a:avLst>
                <a:gd name="adj" fmla="val 11768"/>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A network administrator configures a device's interconnection parameters on </a:t>
              </a:r>
              <a:r>
                <a:rPr lang="en-US" sz="1100" dirty="0" err="1">
                  <a:solidFill>
                    <a:schemeClr val="tx1"/>
                  </a:solidFill>
                  <a:latin typeface="Huawei Sans" panose="020C0503030203020204" pitchFamily="34" charset="0"/>
                </a:rPr>
                <a:t>iMaster</a:t>
              </a:r>
              <a:r>
                <a:rPr lang="en-US" sz="1100" dirty="0">
                  <a:solidFill>
                    <a:schemeClr val="tx1"/>
                  </a:solidFill>
                  <a:latin typeface="Huawei Sans" panose="020C0503030203020204" pitchFamily="34" charset="0"/>
                </a:rPr>
                <a:t> NCE-WAN.</a:t>
              </a:r>
            </a:p>
          </p:txBody>
        </p:sp>
        <p:sp>
          <p:nvSpPr>
            <p:cNvPr id="28" name="Rounded Rectangle 56">
              <a:extLst>
                <a:ext uri="{FF2B5EF4-FFF2-40B4-BE49-F238E27FC236}">
                  <a16:creationId xmlns:a16="http://schemas.microsoft.com/office/drawing/2014/main" id="{6A077385-1D6C-482D-9774-FB4714CE5BD7}"/>
                </a:ext>
              </a:extLst>
            </p:cNvPr>
            <p:cNvSpPr/>
            <p:nvPr/>
          </p:nvSpPr>
          <p:spPr bwMode="gray">
            <a:xfrm>
              <a:off x="7471078" y="2978104"/>
              <a:ext cx="2593053" cy="540000"/>
            </a:xfrm>
            <a:prstGeom prst="roundRect">
              <a:avLst>
                <a:gd name="adj" fmla="val 11768"/>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The network administrator configures the DHCP function and sets the Option 148 field.</a:t>
              </a:r>
            </a:p>
          </p:txBody>
        </p:sp>
        <p:sp>
          <p:nvSpPr>
            <p:cNvPr id="29" name="Rounded Rectangle 57">
              <a:extLst>
                <a:ext uri="{FF2B5EF4-FFF2-40B4-BE49-F238E27FC236}">
                  <a16:creationId xmlns:a16="http://schemas.microsoft.com/office/drawing/2014/main" id="{44C6666B-87A7-442D-9F6C-12D30EC4AABC}"/>
                </a:ext>
              </a:extLst>
            </p:cNvPr>
            <p:cNvSpPr/>
            <p:nvPr/>
          </p:nvSpPr>
          <p:spPr bwMode="gray">
            <a:xfrm>
              <a:off x="7474275" y="3710858"/>
              <a:ext cx="2586658" cy="540000"/>
            </a:xfrm>
            <a:prstGeom prst="roundRect">
              <a:avLst>
                <a:gd name="adj" fmla="val 11768"/>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The device goes online and sends a DHCP Request packet to the DHCP server to apply for an IP address.</a:t>
              </a:r>
            </a:p>
          </p:txBody>
        </p:sp>
        <p:sp>
          <p:nvSpPr>
            <p:cNvPr id="30" name="Rounded Rectangle 58">
              <a:extLst>
                <a:ext uri="{FF2B5EF4-FFF2-40B4-BE49-F238E27FC236}">
                  <a16:creationId xmlns:a16="http://schemas.microsoft.com/office/drawing/2014/main" id="{F2C7CDCA-7BFB-4E2B-B44F-A3B7655EBE04}"/>
                </a:ext>
              </a:extLst>
            </p:cNvPr>
            <p:cNvSpPr/>
            <p:nvPr/>
          </p:nvSpPr>
          <p:spPr bwMode="gray">
            <a:xfrm>
              <a:off x="7471078" y="4443612"/>
              <a:ext cx="2593053" cy="540000"/>
            </a:xfrm>
            <a:prstGeom prst="roundRect">
              <a:avLst>
                <a:gd name="adj" fmla="val 11768"/>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The DHCP server replies with a DHCP Response packet carrying the Option 148 field.</a:t>
              </a:r>
            </a:p>
          </p:txBody>
        </p:sp>
        <p:sp>
          <p:nvSpPr>
            <p:cNvPr id="31" name="Rounded Rectangle 59">
              <a:extLst>
                <a:ext uri="{FF2B5EF4-FFF2-40B4-BE49-F238E27FC236}">
                  <a16:creationId xmlns:a16="http://schemas.microsoft.com/office/drawing/2014/main" id="{02D7C6F0-DADC-4D63-A529-3673BD7C7BE0}"/>
                </a:ext>
              </a:extLst>
            </p:cNvPr>
            <p:cNvSpPr/>
            <p:nvPr/>
          </p:nvSpPr>
          <p:spPr bwMode="gray">
            <a:xfrm>
              <a:off x="7471078" y="5176364"/>
              <a:ext cx="2593053" cy="540000"/>
            </a:xfrm>
            <a:prstGeom prst="roundRect">
              <a:avLst>
                <a:gd name="adj" fmla="val 11768"/>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The device registers with </a:t>
              </a:r>
              <a:r>
                <a:rPr lang="en-US" sz="1100" dirty="0" err="1">
                  <a:solidFill>
                    <a:schemeClr val="tx1"/>
                  </a:solidFill>
                  <a:latin typeface="Huawei Sans" panose="020C0503030203020204" pitchFamily="34" charset="0"/>
                </a:rPr>
                <a:t>iMaster</a:t>
              </a:r>
              <a:r>
                <a:rPr lang="en-US" sz="1100" dirty="0">
                  <a:solidFill>
                    <a:schemeClr val="tx1"/>
                  </a:solidFill>
                  <a:latin typeface="Huawei Sans" panose="020C0503030203020204" pitchFamily="34" charset="0"/>
                </a:rPr>
                <a:t> NCE-WAN based on the information carried in the Option 148 field.</a:t>
              </a:r>
            </a:p>
          </p:txBody>
        </p:sp>
        <p:sp>
          <p:nvSpPr>
            <p:cNvPr id="32" name="Right Arrow 60">
              <a:extLst>
                <a:ext uri="{FF2B5EF4-FFF2-40B4-BE49-F238E27FC236}">
                  <a16:creationId xmlns:a16="http://schemas.microsoft.com/office/drawing/2014/main" id="{E4593898-D2E0-44DF-8E74-3713DA985355}"/>
                </a:ext>
              </a:extLst>
            </p:cNvPr>
            <p:cNvSpPr/>
            <p:nvPr/>
          </p:nvSpPr>
          <p:spPr bwMode="gray">
            <a:xfrm rot="5400000">
              <a:off x="8695604" y="2753991"/>
              <a:ext cx="144000" cy="255470"/>
            </a:xfrm>
            <a:prstGeom prst="rightArrow">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33" name="Right Arrow 61">
              <a:extLst>
                <a:ext uri="{FF2B5EF4-FFF2-40B4-BE49-F238E27FC236}">
                  <a16:creationId xmlns:a16="http://schemas.microsoft.com/office/drawing/2014/main" id="{83EBCA20-2C39-41F1-93D3-AC05468D3019}"/>
                </a:ext>
              </a:extLst>
            </p:cNvPr>
            <p:cNvSpPr/>
            <p:nvPr/>
          </p:nvSpPr>
          <p:spPr bwMode="gray">
            <a:xfrm rot="5400000">
              <a:off x="8695604" y="3486745"/>
              <a:ext cx="144000" cy="255470"/>
            </a:xfrm>
            <a:prstGeom prst="rightArrow">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34" name="Right Arrow 62">
              <a:extLst>
                <a:ext uri="{FF2B5EF4-FFF2-40B4-BE49-F238E27FC236}">
                  <a16:creationId xmlns:a16="http://schemas.microsoft.com/office/drawing/2014/main" id="{E8C2FA7F-9C0C-4E2A-B53E-B41E5B4CB66A}"/>
                </a:ext>
              </a:extLst>
            </p:cNvPr>
            <p:cNvSpPr/>
            <p:nvPr/>
          </p:nvSpPr>
          <p:spPr bwMode="gray">
            <a:xfrm rot="5400000">
              <a:off x="8695604" y="4219499"/>
              <a:ext cx="144000" cy="255470"/>
            </a:xfrm>
            <a:prstGeom prst="rightArrow">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35" name="Right Arrow 63">
              <a:extLst>
                <a:ext uri="{FF2B5EF4-FFF2-40B4-BE49-F238E27FC236}">
                  <a16:creationId xmlns:a16="http://schemas.microsoft.com/office/drawing/2014/main" id="{1EF25F6B-B351-4D74-A13E-4775D59950F3}"/>
                </a:ext>
              </a:extLst>
            </p:cNvPr>
            <p:cNvSpPr/>
            <p:nvPr/>
          </p:nvSpPr>
          <p:spPr bwMode="gray">
            <a:xfrm rot="5400000">
              <a:off x="8695604" y="4952253"/>
              <a:ext cx="144000" cy="255470"/>
            </a:xfrm>
            <a:prstGeom prst="rightArrow">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cxnSp>
          <p:nvCxnSpPr>
            <p:cNvPr id="36" name="Straight Arrow Connector 35">
              <a:extLst>
                <a:ext uri="{FF2B5EF4-FFF2-40B4-BE49-F238E27FC236}">
                  <a16:creationId xmlns:a16="http://schemas.microsoft.com/office/drawing/2014/main" id="{4C17C496-B027-4593-86E9-E6ACBF1BE4EE}"/>
                </a:ext>
              </a:extLst>
            </p:cNvPr>
            <p:cNvCxnSpPr/>
            <p:nvPr/>
          </p:nvCxnSpPr>
          <p:spPr bwMode="gray">
            <a:xfrm flipV="1">
              <a:off x="4114733" y="3127153"/>
              <a:ext cx="320" cy="1994225"/>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sp>
          <p:nvSpPr>
            <p:cNvPr id="37" name="椭圆 50">
              <a:extLst>
                <a:ext uri="{FF2B5EF4-FFF2-40B4-BE49-F238E27FC236}">
                  <a16:creationId xmlns:a16="http://schemas.microsoft.com/office/drawing/2014/main" id="{8CF76CDD-6DA2-4296-9061-278246BDC3EE}"/>
                </a:ext>
              </a:extLst>
            </p:cNvPr>
            <p:cNvSpPr/>
            <p:nvPr/>
          </p:nvSpPr>
          <p:spPr bwMode="gray">
            <a:xfrm>
              <a:off x="7363121" y="2137392"/>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50">
              <a:extLst>
                <a:ext uri="{FF2B5EF4-FFF2-40B4-BE49-F238E27FC236}">
                  <a16:creationId xmlns:a16="http://schemas.microsoft.com/office/drawing/2014/main" id="{0BC64BEE-2E40-4BD1-B516-3B46B3D28F0E}"/>
                </a:ext>
              </a:extLst>
            </p:cNvPr>
            <p:cNvSpPr/>
            <p:nvPr/>
          </p:nvSpPr>
          <p:spPr bwMode="gray">
            <a:xfrm>
              <a:off x="7363121" y="289760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50">
              <a:extLst>
                <a:ext uri="{FF2B5EF4-FFF2-40B4-BE49-F238E27FC236}">
                  <a16:creationId xmlns:a16="http://schemas.microsoft.com/office/drawing/2014/main" id="{2E5904CA-F2CA-46C6-B969-80E5986AAD54}"/>
                </a:ext>
              </a:extLst>
            </p:cNvPr>
            <p:cNvSpPr/>
            <p:nvPr/>
          </p:nvSpPr>
          <p:spPr bwMode="gray">
            <a:xfrm>
              <a:off x="7363121" y="3600122"/>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50">
              <a:extLst>
                <a:ext uri="{FF2B5EF4-FFF2-40B4-BE49-F238E27FC236}">
                  <a16:creationId xmlns:a16="http://schemas.microsoft.com/office/drawing/2014/main" id="{6E6C9923-1D4D-4590-BC7A-FD81068847C4}"/>
                </a:ext>
              </a:extLst>
            </p:cNvPr>
            <p:cNvSpPr/>
            <p:nvPr/>
          </p:nvSpPr>
          <p:spPr bwMode="gray">
            <a:xfrm>
              <a:off x="7363121" y="433857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4</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50">
              <a:extLst>
                <a:ext uri="{FF2B5EF4-FFF2-40B4-BE49-F238E27FC236}">
                  <a16:creationId xmlns:a16="http://schemas.microsoft.com/office/drawing/2014/main" id="{7AE08F74-C312-4F64-A543-9C1768ACEBEC}"/>
                </a:ext>
              </a:extLst>
            </p:cNvPr>
            <p:cNvSpPr/>
            <p:nvPr/>
          </p:nvSpPr>
          <p:spPr bwMode="gray">
            <a:xfrm>
              <a:off x="7359232" y="508402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5</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814429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bwMode="gray">
          <a:prstGeom prst="rect">
            <a:avLst/>
          </a:prstGeom>
        </p:spPr>
        <p:txBody>
          <a:bodyPr>
            <a:normAutofit/>
          </a:bodyPr>
          <a:lstStyle/>
          <a:p>
            <a:pPr fontAlgn="ctr"/>
            <a:r>
              <a:rPr lang="en-US" dirty="0">
                <a:latin typeface="Huawei Sans" panose="020C0503030203020204" pitchFamily="34" charset="0"/>
              </a:rPr>
              <a:t>SD-WAN D</a:t>
            </a:r>
            <a:r>
              <a:rPr lang="en-US" altLang="zh-CN" dirty="0">
                <a:latin typeface="Huawei Sans" panose="020C0503030203020204" pitchFamily="34" charset="0"/>
              </a:rPr>
              <a:t>evice </a:t>
            </a:r>
            <a:r>
              <a:rPr lang="en-US" dirty="0">
                <a:latin typeface="Huawei Sans" panose="020C0503030203020204" pitchFamily="34" charset="0"/>
              </a:rPr>
              <a:t>Deployment</a:t>
            </a:r>
          </a:p>
        </p:txBody>
      </p:sp>
      <p:sp>
        <p:nvSpPr>
          <p:cNvPr id="6" name="Text Placeholder 5">
            <a:extLst>
              <a:ext uri="{FF2B5EF4-FFF2-40B4-BE49-F238E27FC236}">
                <a16:creationId xmlns:a16="http://schemas.microsoft.com/office/drawing/2014/main" id="{02393762-B38A-40CD-939E-583E0961B50C}"/>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295483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9DE09-17B5-4889-A08F-1FEDD01D0DB7}"/>
              </a:ext>
            </a:extLst>
          </p:cNvPr>
          <p:cNvSpPr>
            <a:spLocks noGrp="1"/>
          </p:cNvSpPr>
          <p:nvPr>
            <p:ph type="title"/>
          </p:nvPr>
        </p:nvSpPr>
        <p:spPr bwMode="gray"/>
        <p:txBody>
          <a:bodyPr/>
          <a:lstStyle/>
          <a:p>
            <a:pPr fontAlgn="ctr"/>
            <a:r>
              <a:rPr lang="en-US" dirty="0">
                <a:latin typeface="Huawei Sans" panose="020C0503030203020204" pitchFamily="34" charset="0"/>
              </a:rPr>
              <a:t>DHCP-based Deployment Details</a:t>
            </a:r>
          </a:p>
        </p:txBody>
      </p:sp>
      <p:sp>
        <p:nvSpPr>
          <p:cNvPr id="3" name="Text Placeholder 2">
            <a:extLst>
              <a:ext uri="{FF2B5EF4-FFF2-40B4-BE49-F238E27FC236}">
                <a16:creationId xmlns:a16="http://schemas.microsoft.com/office/drawing/2014/main" id="{4413A62C-DD5D-44A2-8796-195FC9B7AD51}"/>
              </a:ext>
            </a:extLst>
          </p:cNvPr>
          <p:cNvSpPr>
            <a:spLocks noGrp="1"/>
          </p:cNvSpPr>
          <p:nvPr>
            <p:ph type="body" sz="quarter" idx="10"/>
          </p:nvPr>
        </p:nvSpPr>
        <p:spPr bwMode="gray"/>
        <p:txBody>
          <a:bodyPr/>
          <a:lstStyle/>
          <a:p>
            <a:pPr algn="l"/>
            <a:r>
              <a:rPr lang="en-US" sz="1400" dirty="0">
                <a:latin typeface="Huawei Sans" panose="020C0503030203020204" pitchFamily="34" charset="0"/>
              </a:rPr>
              <a:t>After the DHCP server is configured, you need to add devices to </a:t>
            </a:r>
            <a:r>
              <a:rPr lang="en-US" sz="1400" dirty="0" err="1">
                <a:latin typeface="Huawei Sans" panose="020C0503030203020204" pitchFamily="34" charset="0"/>
              </a:rPr>
              <a:t>iMaster</a:t>
            </a:r>
            <a:r>
              <a:rPr lang="en-US" sz="1400" dirty="0">
                <a:latin typeface="Huawei Sans" panose="020C0503030203020204" pitchFamily="34" charset="0"/>
              </a:rPr>
              <a:t> NCE-WAN so that the devices can go online.</a:t>
            </a:r>
            <a:endParaRPr lang="en-US" altLang="zh-CN" sz="1400" dirty="0">
              <a:latin typeface="Huawei Sans" panose="020C0503030203020204" pitchFamily="34" charset="0"/>
            </a:endParaRPr>
          </a:p>
          <a:p>
            <a:pPr algn="l"/>
            <a:r>
              <a:rPr lang="en-US" sz="1400" dirty="0">
                <a:latin typeface="Huawei Sans" panose="020C0503030203020204" pitchFamily="34" charset="0"/>
              </a:rPr>
              <a:t>Sites can be created and the global parameters and site access mode can be configured after devices go online.</a:t>
            </a:r>
            <a:endParaRPr lang="en-US" altLang="zh-CN" sz="1400" dirty="0">
              <a:latin typeface="Huawei Sans" panose="020C0503030203020204" pitchFamily="34" charset="0"/>
            </a:endParaRPr>
          </a:p>
          <a:p>
            <a:pPr algn="l"/>
            <a:r>
              <a:rPr lang="en-US" sz="1400" dirty="0">
                <a:latin typeface="Huawei Sans" panose="020C0503030203020204" pitchFamily="34" charset="0"/>
              </a:rPr>
              <a:t>After the site access mode is configured on </a:t>
            </a:r>
            <a:r>
              <a:rPr lang="en-US" sz="1400" dirty="0" err="1">
                <a:latin typeface="Huawei Sans" panose="020C0503030203020204" pitchFamily="34" charset="0"/>
              </a:rPr>
              <a:t>iMaster</a:t>
            </a:r>
            <a:r>
              <a:rPr lang="en-US" sz="1400" dirty="0">
                <a:latin typeface="Huawei Sans" panose="020C0503030203020204" pitchFamily="34" charset="0"/>
              </a:rPr>
              <a:t> NCE-WAN, </a:t>
            </a:r>
            <a:r>
              <a:rPr lang="en-US" sz="1400" dirty="0" err="1">
                <a:latin typeface="Huawei Sans" panose="020C0503030203020204" pitchFamily="34" charset="0"/>
              </a:rPr>
              <a:t>iMaster</a:t>
            </a:r>
            <a:r>
              <a:rPr lang="en-US" sz="1400" dirty="0">
                <a:latin typeface="Huawei Sans" panose="020C0503030203020204" pitchFamily="34" charset="0"/>
              </a:rPr>
              <a:t> NCE-WAN sends initial configurations to devices and the devices go online again.</a:t>
            </a:r>
          </a:p>
        </p:txBody>
      </p:sp>
      <p:sp>
        <p:nvSpPr>
          <p:cNvPr id="4" name="梯形 41">
            <a:extLst>
              <a:ext uri="{FF2B5EF4-FFF2-40B4-BE49-F238E27FC236}">
                <a16:creationId xmlns:a16="http://schemas.microsoft.com/office/drawing/2014/main" id="{5C06E942-ED72-46C7-87E2-2F135807A2A2}"/>
              </a:ext>
            </a:extLst>
          </p:cNvPr>
          <p:cNvSpPr/>
          <p:nvPr/>
        </p:nvSpPr>
        <p:spPr bwMode="gray">
          <a:xfrm>
            <a:off x="2515456" y="3956238"/>
            <a:ext cx="7161088"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78"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78">
            <a:extLst>
              <a:ext uri="{FF2B5EF4-FFF2-40B4-BE49-F238E27FC236}">
                <a16:creationId xmlns:a16="http://schemas.microsoft.com/office/drawing/2014/main" id="{BE8C9B48-8D9C-44F5-B55E-EBF7B878633E}"/>
              </a:ext>
            </a:extLst>
          </p:cNvPr>
          <p:cNvCxnSpPr>
            <a:cxnSpLocks noChangeShapeType="1"/>
            <a:stCxn id="10" idx="21"/>
            <a:endCxn id="7" idx="0"/>
          </p:cNvCxnSpPr>
          <p:nvPr/>
        </p:nvCxnSpPr>
        <p:spPr bwMode="gray">
          <a:xfrm flipH="1">
            <a:off x="5633787" y="4504289"/>
            <a:ext cx="1237078" cy="502851"/>
          </a:xfrm>
          <a:prstGeom prst="line">
            <a:avLst/>
          </a:prstGeom>
          <a:noFill/>
          <a:ln w="19050" algn="ctr">
            <a:solidFill>
              <a:schemeClr val="bg1">
                <a:lumMod val="50000"/>
              </a:schemeClr>
            </a:solidFill>
            <a:round/>
            <a:headEnd/>
            <a:tailEnd/>
          </a:ln>
        </p:spPr>
      </p:cxnSp>
      <p:cxnSp>
        <p:nvCxnSpPr>
          <p:cNvPr id="6" name="直接连接符 78">
            <a:extLst>
              <a:ext uri="{FF2B5EF4-FFF2-40B4-BE49-F238E27FC236}">
                <a16:creationId xmlns:a16="http://schemas.microsoft.com/office/drawing/2014/main" id="{286CEAF3-4424-489B-B4A3-0C4B675FFEC3}"/>
              </a:ext>
            </a:extLst>
          </p:cNvPr>
          <p:cNvCxnSpPr>
            <a:cxnSpLocks noChangeShapeType="1"/>
            <a:stCxn id="7" idx="2"/>
            <a:endCxn id="13" idx="21"/>
          </p:cNvCxnSpPr>
          <p:nvPr/>
        </p:nvCxnSpPr>
        <p:spPr bwMode="gray">
          <a:xfrm>
            <a:off x="5633787" y="5466177"/>
            <a:ext cx="1767607" cy="163708"/>
          </a:xfrm>
          <a:prstGeom prst="line">
            <a:avLst/>
          </a:prstGeom>
          <a:noFill/>
          <a:ln w="19050" algn="ctr">
            <a:solidFill>
              <a:schemeClr val="bg1">
                <a:lumMod val="50000"/>
              </a:schemeClr>
            </a:solidFill>
            <a:round/>
            <a:headEnd/>
            <a:tailEnd/>
          </a:ln>
        </p:spPr>
      </p:cxnSp>
      <p:pic>
        <p:nvPicPr>
          <p:cNvPr id="7" name="图片 34">
            <a:extLst>
              <a:ext uri="{FF2B5EF4-FFF2-40B4-BE49-F238E27FC236}">
                <a16:creationId xmlns:a16="http://schemas.microsoft.com/office/drawing/2014/main" id="{AF2C0E39-AB34-48FE-A2EA-95D024B8FC9C}"/>
              </a:ext>
            </a:extLst>
          </p:cNvPr>
          <p:cNvPicPr>
            <a:picLocks noChangeAspect="1"/>
          </p:cNvPicPr>
          <p:nvPr/>
        </p:nvPicPr>
        <p:blipFill>
          <a:blip r:embed="rId3">
            <a:duotone>
              <a:schemeClr val="accent3">
                <a:shade val="45000"/>
                <a:satMod val="135000"/>
              </a:schemeClr>
              <a:prstClr val="white"/>
            </a:duotone>
          </a:blip>
          <a:stretch>
            <a:fillRect/>
          </a:stretch>
        </p:blipFill>
        <p:spPr bwMode="gray">
          <a:xfrm>
            <a:off x="5351918" y="5007140"/>
            <a:ext cx="563738" cy="459037"/>
          </a:xfrm>
          <a:prstGeom prst="rect">
            <a:avLst/>
          </a:prstGeom>
        </p:spPr>
      </p:pic>
      <p:sp>
        <p:nvSpPr>
          <p:cNvPr id="9" name="文本框 55">
            <a:extLst>
              <a:ext uri="{FF2B5EF4-FFF2-40B4-BE49-F238E27FC236}">
                <a16:creationId xmlns:a16="http://schemas.microsoft.com/office/drawing/2014/main" id="{E51DF7AD-FC8F-4859-9E9D-897F8B5411BB}"/>
              </a:ext>
            </a:extLst>
          </p:cNvPr>
          <p:cNvSpPr txBox="1"/>
          <p:nvPr/>
        </p:nvSpPr>
        <p:spPr bwMode="gray">
          <a:xfrm>
            <a:off x="4573560" y="5097911"/>
            <a:ext cx="874875"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AR</a:t>
            </a:r>
          </a:p>
        </p:txBody>
      </p:sp>
      <p:sp>
        <p:nvSpPr>
          <p:cNvPr id="10" name="Freeform 159">
            <a:extLst>
              <a:ext uri="{FF2B5EF4-FFF2-40B4-BE49-F238E27FC236}">
                <a16:creationId xmlns:a16="http://schemas.microsoft.com/office/drawing/2014/main" id="{79978DEB-0374-4C4C-B167-DCF66573BDC9}"/>
              </a:ext>
            </a:extLst>
          </p:cNvPr>
          <p:cNvSpPr/>
          <p:nvPr/>
        </p:nvSpPr>
        <p:spPr bwMode="gray">
          <a:xfrm flipH="1">
            <a:off x="6870865" y="407158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defRPr/>
            </a:pPr>
            <a:r>
              <a:rPr lang="en-US" sz="1200" dirty="0">
                <a:solidFill>
                  <a:srgbClr val="000000"/>
                </a:solidFill>
                <a:latin typeface="Huawei Sans" panose="020C0503030203020204" pitchFamily="34" charset="0"/>
              </a:rPr>
              <a:t>MPLS</a:t>
            </a:r>
          </a:p>
        </p:txBody>
      </p:sp>
      <p:sp>
        <p:nvSpPr>
          <p:cNvPr id="11" name="Oval 41">
            <a:extLst>
              <a:ext uri="{FF2B5EF4-FFF2-40B4-BE49-F238E27FC236}">
                <a16:creationId xmlns:a16="http://schemas.microsoft.com/office/drawing/2014/main" id="{1B382A2B-4D55-430B-8E65-99B740C31EE1}"/>
              </a:ext>
            </a:extLst>
          </p:cNvPr>
          <p:cNvSpPr>
            <a:spLocks noChangeAspect="1"/>
          </p:cNvSpPr>
          <p:nvPr/>
        </p:nvSpPr>
        <p:spPr bwMode="gray">
          <a:xfrm>
            <a:off x="5554156" y="5346509"/>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12" name="Oval 41">
            <a:extLst>
              <a:ext uri="{FF2B5EF4-FFF2-40B4-BE49-F238E27FC236}">
                <a16:creationId xmlns:a16="http://schemas.microsoft.com/office/drawing/2014/main" id="{87281871-9D76-4C74-B822-C28B116FEC3D}"/>
              </a:ext>
            </a:extLst>
          </p:cNvPr>
          <p:cNvSpPr>
            <a:spLocks noChangeAspect="1"/>
          </p:cNvSpPr>
          <p:nvPr/>
        </p:nvSpPr>
        <p:spPr bwMode="gray">
          <a:xfrm>
            <a:off x="5554155" y="496099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13" name="Freeform 159">
            <a:extLst>
              <a:ext uri="{FF2B5EF4-FFF2-40B4-BE49-F238E27FC236}">
                <a16:creationId xmlns:a16="http://schemas.microsoft.com/office/drawing/2014/main" id="{A2E292A2-7AA0-46A6-88E2-60889CB44377}"/>
              </a:ext>
            </a:extLst>
          </p:cNvPr>
          <p:cNvSpPr/>
          <p:nvPr/>
        </p:nvSpPr>
        <p:spPr bwMode="gray">
          <a:xfrm flipH="1">
            <a:off x="7401394" y="519717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defRPr/>
            </a:pPr>
            <a:r>
              <a:rPr lang="en-US" sz="1200" dirty="0">
                <a:solidFill>
                  <a:schemeClr val="bg1"/>
                </a:solidFill>
                <a:latin typeface="Huawei Sans" panose="020C0503030203020204" pitchFamily="34" charset="0"/>
              </a:rPr>
              <a:t>Internet</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sp>
        <p:nvSpPr>
          <p:cNvPr id="15" name="TextBox 14">
            <a:extLst>
              <a:ext uri="{FF2B5EF4-FFF2-40B4-BE49-F238E27FC236}">
                <a16:creationId xmlns:a16="http://schemas.microsoft.com/office/drawing/2014/main" id="{ECB0CCE3-12B4-483F-AF66-44F1F03F4F7A}"/>
              </a:ext>
            </a:extLst>
          </p:cNvPr>
          <p:cNvSpPr txBox="1"/>
          <p:nvPr/>
        </p:nvSpPr>
        <p:spPr bwMode="gray">
          <a:xfrm>
            <a:off x="8047459" y="5881144"/>
            <a:ext cx="1531188" cy="276999"/>
          </a:xfrm>
          <a:prstGeom prst="rect">
            <a:avLst/>
          </a:prstGeom>
          <a:noFill/>
        </p:spPr>
        <p:txBody>
          <a:bodyPr wrap="none" rtlCol="0">
            <a:spAutoFit/>
          </a:bodyPr>
          <a:lstStyle/>
          <a:p>
            <a:pPr fontAlgn="ctr"/>
            <a:r>
              <a:rPr lang="en-US" sz="1200" b="1" dirty="0">
                <a:latin typeface="Huawei Sans" panose="020C0503030203020204" pitchFamily="34" charset="0"/>
              </a:rPr>
              <a:t>Underlay network</a:t>
            </a:r>
          </a:p>
        </p:txBody>
      </p:sp>
      <p:sp>
        <p:nvSpPr>
          <p:cNvPr id="17" name="梯形 41">
            <a:extLst>
              <a:ext uri="{FF2B5EF4-FFF2-40B4-BE49-F238E27FC236}">
                <a16:creationId xmlns:a16="http://schemas.microsoft.com/office/drawing/2014/main" id="{9F003739-54B6-40EF-BA8C-356EBECD6D7E}"/>
              </a:ext>
            </a:extLst>
          </p:cNvPr>
          <p:cNvSpPr/>
          <p:nvPr/>
        </p:nvSpPr>
        <p:spPr bwMode="gray">
          <a:xfrm>
            <a:off x="2515456" y="2575235"/>
            <a:ext cx="7161088"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78"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159">
            <a:extLst>
              <a:ext uri="{FF2B5EF4-FFF2-40B4-BE49-F238E27FC236}">
                <a16:creationId xmlns:a16="http://schemas.microsoft.com/office/drawing/2014/main" id="{2AAFC90B-905B-4619-9AAE-5E34630FA49F}"/>
              </a:ext>
            </a:extLst>
          </p:cNvPr>
          <p:cNvSpPr/>
          <p:nvPr/>
        </p:nvSpPr>
        <p:spPr bwMode="gray">
          <a:xfrm flipH="1">
            <a:off x="6870865" y="268132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defRPr/>
            </a:pPr>
            <a:r>
              <a:rPr lang="en-US" sz="1200" dirty="0">
                <a:solidFill>
                  <a:srgbClr val="000000"/>
                </a:solidFill>
                <a:latin typeface="Huawei Sans" panose="020C0503030203020204" pitchFamily="34" charset="0"/>
              </a:rPr>
              <a:t>Network 1</a:t>
            </a:r>
          </a:p>
        </p:txBody>
      </p:sp>
      <p:sp>
        <p:nvSpPr>
          <p:cNvPr id="19" name="Freeform 159">
            <a:extLst>
              <a:ext uri="{FF2B5EF4-FFF2-40B4-BE49-F238E27FC236}">
                <a16:creationId xmlns:a16="http://schemas.microsoft.com/office/drawing/2014/main" id="{E343DFC6-0386-40DB-A266-018F8DE19F5A}"/>
              </a:ext>
            </a:extLst>
          </p:cNvPr>
          <p:cNvSpPr/>
          <p:nvPr/>
        </p:nvSpPr>
        <p:spPr bwMode="gray">
          <a:xfrm flipH="1">
            <a:off x="7500654" y="3664128"/>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a:solidFill>
                  <a:srgbClr val="000000"/>
                </a:solidFill>
                <a:latin typeface="Huawei Sans" panose="020C0503030203020204" pitchFamily="34" charset="0"/>
              </a:rPr>
              <a:t>Network 2</a:t>
            </a:r>
            <a:endParaRPr lang="en-US" altLang="zh-CN" sz="1200" kern="0" dirty="0">
              <a:solidFill>
                <a:srgbClr val="000000"/>
              </a:solidFill>
              <a:latin typeface="Huawei Sans" panose="020C0503030203020204" pitchFamily="34" charset="0"/>
              <a:ea typeface="方正兰亭黑简体" panose="02000000000000000000" pitchFamily="2" charset="-122"/>
            </a:endParaRPr>
          </a:p>
        </p:txBody>
      </p:sp>
      <p:sp>
        <p:nvSpPr>
          <p:cNvPr id="20" name="TextBox 19">
            <a:extLst>
              <a:ext uri="{FF2B5EF4-FFF2-40B4-BE49-F238E27FC236}">
                <a16:creationId xmlns:a16="http://schemas.microsoft.com/office/drawing/2014/main" id="{82CF5D95-6E8D-4D2A-85FC-7CB99F2C1679}"/>
              </a:ext>
            </a:extLst>
          </p:cNvPr>
          <p:cNvSpPr txBox="1"/>
          <p:nvPr/>
        </p:nvSpPr>
        <p:spPr bwMode="gray">
          <a:xfrm>
            <a:off x="8540913" y="4325357"/>
            <a:ext cx="1124740" cy="461665"/>
          </a:xfrm>
          <a:prstGeom prst="rect">
            <a:avLst/>
          </a:prstGeom>
          <a:noFill/>
        </p:spPr>
        <p:txBody>
          <a:bodyPr wrap="square" rtlCol="0">
            <a:spAutoFit/>
          </a:bodyPr>
          <a:lstStyle/>
          <a:p>
            <a:pPr algn="ctr" fontAlgn="ctr"/>
            <a:r>
              <a:rPr lang="en-US" sz="1200" b="1" dirty="0">
                <a:latin typeface="Huawei Sans" panose="020C0503030203020204" pitchFamily="34" charset="0"/>
              </a:rPr>
              <a:t>Overlay network</a:t>
            </a:r>
          </a:p>
        </p:txBody>
      </p:sp>
      <p:pic>
        <p:nvPicPr>
          <p:cNvPr id="21" name="图片 92" descr="交换机.png">
            <a:extLst>
              <a:ext uri="{FF2B5EF4-FFF2-40B4-BE49-F238E27FC236}">
                <a16:creationId xmlns:a16="http://schemas.microsoft.com/office/drawing/2014/main" id="{9C421EB5-0A26-451A-B426-38EDF9D7A561}"/>
              </a:ext>
            </a:extLst>
          </p:cNvPr>
          <p:cNvPicPr>
            <a:picLocks noChangeAspect="1"/>
          </p:cNvPicPr>
          <p:nvPr/>
        </p:nvPicPr>
        <p:blipFill>
          <a:blip r:embed="rId4" cstate="print"/>
          <a:stretch>
            <a:fillRect/>
          </a:stretch>
        </p:blipFill>
        <p:spPr bwMode="gray">
          <a:xfrm>
            <a:off x="3567628" y="3920705"/>
            <a:ext cx="539999" cy="441817"/>
          </a:xfrm>
          <a:prstGeom prst="rect">
            <a:avLst/>
          </a:prstGeom>
        </p:spPr>
      </p:pic>
      <p:sp>
        <p:nvSpPr>
          <p:cNvPr id="22" name="Rectangle 296">
            <a:extLst>
              <a:ext uri="{FF2B5EF4-FFF2-40B4-BE49-F238E27FC236}">
                <a16:creationId xmlns:a16="http://schemas.microsoft.com/office/drawing/2014/main" id="{0FDB29B8-0894-4A21-A913-07DBEC9ED25E}"/>
              </a:ext>
            </a:extLst>
          </p:cNvPr>
          <p:cNvSpPr/>
          <p:nvPr/>
        </p:nvSpPr>
        <p:spPr bwMode="gray">
          <a:xfrm>
            <a:off x="4603674" y="3224984"/>
            <a:ext cx="1900964" cy="965168"/>
          </a:xfrm>
          <a:prstGeom prst="parallelogram">
            <a:avLst>
              <a:gd name="adj" fmla="val 76574"/>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50" kern="0" dirty="0" err="1">
              <a:solidFill>
                <a:srgbClr val="005073"/>
              </a:solidFill>
              <a:latin typeface="Huawei Sans" panose="020C0503030203020204" pitchFamily="34" charset="0"/>
              <a:ea typeface="方正兰亭黑简体" panose="02000000000000000000" pitchFamily="2" charset="-122"/>
              <a:cs typeface="Arial" pitchFamily="-107" charset="0"/>
              <a:sym typeface="Arial" pitchFamily="-107" charset="0"/>
            </a:endParaRPr>
          </a:p>
        </p:txBody>
      </p:sp>
      <p:pic>
        <p:nvPicPr>
          <p:cNvPr id="23" name="图片 34">
            <a:extLst>
              <a:ext uri="{FF2B5EF4-FFF2-40B4-BE49-F238E27FC236}">
                <a16:creationId xmlns:a16="http://schemas.microsoft.com/office/drawing/2014/main" id="{5AC030E5-F7D6-4724-8595-AE8428EFDFD8}"/>
              </a:ext>
            </a:extLst>
          </p:cNvPr>
          <p:cNvPicPr>
            <a:picLocks noChangeAspect="1"/>
          </p:cNvPicPr>
          <p:nvPr/>
        </p:nvPicPr>
        <p:blipFill>
          <a:blip r:embed="rId3"/>
          <a:stretch>
            <a:fillRect/>
          </a:stretch>
        </p:blipFill>
        <p:spPr bwMode="gray">
          <a:xfrm>
            <a:off x="5351918" y="3616879"/>
            <a:ext cx="563738" cy="459037"/>
          </a:xfrm>
          <a:prstGeom prst="rect">
            <a:avLst/>
          </a:prstGeom>
        </p:spPr>
      </p:pic>
      <p:sp>
        <p:nvSpPr>
          <p:cNvPr id="24" name="文本框 55">
            <a:extLst>
              <a:ext uri="{FF2B5EF4-FFF2-40B4-BE49-F238E27FC236}">
                <a16:creationId xmlns:a16="http://schemas.microsoft.com/office/drawing/2014/main" id="{69BCC460-9887-4A74-9EE0-03A864E7C721}"/>
              </a:ext>
            </a:extLst>
          </p:cNvPr>
          <p:cNvSpPr txBox="1"/>
          <p:nvPr/>
        </p:nvSpPr>
        <p:spPr bwMode="gray">
          <a:xfrm>
            <a:off x="4867073" y="3754188"/>
            <a:ext cx="629736"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CPE1</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sp>
        <p:nvSpPr>
          <p:cNvPr id="25" name="Oval 41">
            <a:extLst>
              <a:ext uri="{FF2B5EF4-FFF2-40B4-BE49-F238E27FC236}">
                <a16:creationId xmlns:a16="http://schemas.microsoft.com/office/drawing/2014/main" id="{8B59A9F7-2DD1-4E32-9EDD-BF77854DC256}"/>
              </a:ext>
            </a:extLst>
          </p:cNvPr>
          <p:cNvSpPr>
            <a:spLocks noChangeAspect="1"/>
          </p:cNvSpPr>
          <p:nvPr/>
        </p:nvSpPr>
        <p:spPr bwMode="gray">
          <a:xfrm>
            <a:off x="5554156" y="3956248"/>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26" name="Oval 41">
            <a:extLst>
              <a:ext uri="{FF2B5EF4-FFF2-40B4-BE49-F238E27FC236}">
                <a16:creationId xmlns:a16="http://schemas.microsoft.com/office/drawing/2014/main" id="{11A771BA-13B9-45DD-9F7B-C94EDC0DF32E}"/>
              </a:ext>
            </a:extLst>
          </p:cNvPr>
          <p:cNvSpPr>
            <a:spLocks noChangeAspect="1"/>
          </p:cNvSpPr>
          <p:nvPr/>
        </p:nvSpPr>
        <p:spPr bwMode="gray">
          <a:xfrm>
            <a:off x="5554155" y="357073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cxnSp>
        <p:nvCxnSpPr>
          <p:cNvPr id="27" name="直接连接符 78">
            <a:extLst>
              <a:ext uri="{FF2B5EF4-FFF2-40B4-BE49-F238E27FC236}">
                <a16:creationId xmlns:a16="http://schemas.microsoft.com/office/drawing/2014/main" id="{11D4A3FD-CA94-43E5-BE82-CC419121837D}"/>
              </a:ext>
            </a:extLst>
          </p:cNvPr>
          <p:cNvCxnSpPr>
            <a:cxnSpLocks noChangeShapeType="1"/>
            <a:stCxn id="18" idx="21"/>
            <a:endCxn id="23" idx="0"/>
          </p:cNvCxnSpPr>
          <p:nvPr/>
        </p:nvCxnSpPr>
        <p:spPr bwMode="gray">
          <a:xfrm flipH="1">
            <a:off x="5633787" y="3114028"/>
            <a:ext cx="1237078" cy="502851"/>
          </a:xfrm>
          <a:prstGeom prst="line">
            <a:avLst/>
          </a:prstGeom>
          <a:noFill/>
          <a:ln w="19050" algn="ctr">
            <a:solidFill>
              <a:schemeClr val="bg1">
                <a:lumMod val="50000"/>
              </a:schemeClr>
            </a:solidFill>
            <a:round/>
            <a:headEnd/>
            <a:tailEnd/>
          </a:ln>
        </p:spPr>
      </p:cxnSp>
      <p:cxnSp>
        <p:nvCxnSpPr>
          <p:cNvPr id="28" name="直接连接符 78">
            <a:extLst>
              <a:ext uri="{FF2B5EF4-FFF2-40B4-BE49-F238E27FC236}">
                <a16:creationId xmlns:a16="http://schemas.microsoft.com/office/drawing/2014/main" id="{B6DB81C4-7945-4B3D-A69E-B5F3F8F50984}"/>
              </a:ext>
            </a:extLst>
          </p:cNvPr>
          <p:cNvCxnSpPr>
            <a:cxnSpLocks noChangeShapeType="1"/>
            <a:stCxn id="23" idx="2"/>
            <a:endCxn id="19" idx="21"/>
          </p:cNvCxnSpPr>
          <p:nvPr/>
        </p:nvCxnSpPr>
        <p:spPr bwMode="gray">
          <a:xfrm>
            <a:off x="5633787" y="4075916"/>
            <a:ext cx="1866867" cy="20920"/>
          </a:xfrm>
          <a:prstGeom prst="line">
            <a:avLst/>
          </a:prstGeom>
          <a:noFill/>
          <a:ln w="19050" algn="ctr">
            <a:solidFill>
              <a:schemeClr val="bg1">
                <a:lumMod val="50000"/>
              </a:schemeClr>
            </a:solidFill>
            <a:round/>
            <a:headEnd/>
            <a:tailEnd/>
          </a:ln>
        </p:spPr>
      </p:cxnSp>
      <p:sp>
        <p:nvSpPr>
          <p:cNvPr id="29" name="文本框 55">
            <a:extLst>
              <a:ext uri="{FF2B5EF4-FFF2-40B4-BE49-F238E27FC236}">
                <a16:creationId xmlns:a16="http://schemas.microsoft.com/office/drawing/2014/main" id="{A59AD33B-A262-43AE-ABB6-123AD8A7FFC9}"/>
              </a:ext>
            </a:extLst>
          </p:cNvPr>
          <p:cNvSpPr txBox="1"/>
          <p:nvPr/>
        </p:nvSpPr>
        <p:spPr bwMode="gray">
          <a:xfrm>
            <a:off x="5351918" y="3256979"/>
            <a:ext cx="629736"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Site 1</a:t>
            </a:r>
            <a:endParaRPr lang="en-US" altLang="zh-CN" sz="1100" dirty="0">
              <a:solidFill>
                <a:srgbClr val="000000"/>
              </a:solidFill>
              <a:latin typeface="Huawei Sans" panose="020C0503030203020204" pitchFamily="34" charset="0"/>
              <a:ea typeface="方正兰亭黑简体" panose="02000000000000000000" pitchFamily="2" charset="-122"/>
            </a:endParaRPr>
          </a:p>
        </p:txBody>
      </p:sp>
      <p:pic>
        <p:nvPicPr>
          <p:cNvPr id="30" name="图片 73">
            <a:extLst>
              <a:ext uri="{FF2B5EF4-FFF2-40B4-BE49-F238E27FC236}">
                <a16:creationId xmlns:a16="http://schemas.microsoft.com/office/drawing/2014/main" id="{307EA06B-BCE6-4240-821F-E6A5C2806DA0}"/>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913086" y="5284370"/>
            <a:ext cx="540000" cy="442800"/>
          </a:xfrm>
          <a:prstGeom prst="rect">
            <a:avLst/>
          </a:prstGeom>
        </p:spPr>
      </p:pic>
      <p:cxnSp>
        <p:nvCxnSpPr>
          <p:cNvPr id="31" name="Straight Arrow Connector 30">
            <a:extLst>
              <a:ext uri="{FF2B5EF4-FFF2-40B4-BE49-F238E27FC236}">
                <a16:creationId xmlns:a16="http://schemas.microsoft.com/office/drawing/2014/main" id="{A5384064-6571-4C36-B92D-4F8AFAC7071C}"/>
              </a:ext>
            </a:extLst>
          </p:cNvPr>
          <p:cNvCxnSpPr>
            <a:cxnSpLocks/>
          </p:cNvCxnSpPr>
          <p:nvPr/>
        </p:nvCxnSpPr>
        <p:spPr bwMode="gray">
          <a:xfrm>
            <a:off x="3917706" y="4398793"/>
            <a:ext cx="1282794" cy="670749"/>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883798BD-F90F-4B9A-AD88-11789C5DB737}"/>
              </a:ext>
            </a:extLst>
          </p:cNvPr>
          <p:cNvCxnSpPr>
            <a:cxnSpLocks/>
            <a:stCxn id="30" idx="3"/>
          </p:cNvCxnSpPr>
          <p:nvPr/>
        </p:nvCxnSpPr>
        <p:spPr bwMode="gray">
          <a:xfrm flipV="1">
            <a:off x="4453086" y="5417622"/>
            <a:ext cx="873726" cy="8814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88AA6B12-6BA5-4A30-B598-02BDD0C5F077}"/>
              </a:ext>
            </a:extLst>
          </p:cNvPr>
          <p:cNvCxnSpPr>
            <a:cxnSpLocks/>
          </p:cNvCxnSpPr>
          <p:nvPr/>
        </p:nvCxnSpPr>
        <p:spPr bwMode="gray">
          <a:xfrm flipV="1">
            <a:off x="5473630" y="4126015"/>
            <a:ext cx="0" cy="787789"/>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7" name="圆角矩形 75">
            <a:extLst>
              <a:ext uri="{FF2B5EF4-FFF2-40B4-BE49-F238E27FC236}">
                <a16:creationId xmlns:a16="http://schemas.microsoft.com/office/drawing/2014/main" id="{D5F421EB-1328-4B88-BE18-4EF51A9485F4}"/>
              </a:ext>
            </a:extLst>
          </p:cNvPr>
          <p:cNvSpPr/>
          <p:nvPr/>
        </p:nvSpPr>
        <p:spPr bwMode="gray">
          <a:xfrm rot="21263534">
            <a:off x="4458497" y="5525433"/>
            <a:ext cx="1043308" cy="346572"/>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a:solidFill>
                  <a:sysClr val="windowText" lastClr="000000"/>
                </a:solidFill>
                <a:latin typeface="Huawei Sans" panose="020C0503030203020204" pitchFamily="34" charset="0"/>
              </a:rPr>
              <a:t>Install the AR.</a:t>
            </a:r>
          </a:p>
        </p:txBody>
      </p:sp>
      <p:sp>
        <p:nvSpPr>
          <p:cNvPr id="38" name="圆角矩形 75">
            <a:extLst>
              <a:ext uri="{FF2B5EF4-FFF2-40B4-BE49-F238E27FC236}">
                <a16:creationId xmlns:a16="http://schemas.microsoft.com/office/drawing/2014/main" id="{40642AF8-1C04-4AFF-B9CA-FE32ACA3950D}"/>
              </a:ext>
            </a:extLst>
          </p:cNvPr>
          <p:cNvSpPr/>
          <p:nvPr/>
        </p:nvSpPr>
        <p:spPr bwMode="gray">
          <a:xfrm>
            <a:off x="4545742" y="4264928"/>
            <a:ext cx="900000" cy="346572"/>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a:solidFill>
                  <a:sysClr val="windowText" lastClr="000000"/>
                </a:solidFill>
                <a:latin typeface="Huawei Sans" panose="020C0503030203020204" pitchFamily="34" charset="0"/>
              </a:rPr>
              <a:t>The AR goes online.</a:t>
            </a:r>
          </a:p>
        </p:txBody>
      </p:sp>
      <p:sp>
        <p:nvSpPr>
          <p:cNvPr id="39" name="文本框 55">
            <a:extLst>
              <a:ext uri="{FF2B5EF4-FFF2-40B4-BE49-F238E27FC236}">
                <a16:creationId xmlns:a16="http://schemas.microsoft.com/office/drawing/2014/main" id="{C623B068-4401-4F41-9554-ADA93036A821}"/>
              </a:ext>
            </a:extLst>
          </p:cNvPr>
          <p:cNvSpPr txBox="1"/>
          <p:nvPr/>
        </p:nvSpPr>
        <p:spPr bwMode="gray">
          <a:xfrm>
            <a:off x="3398648" y="3491191"/>
            <a:ext cx="915978" cy="430887"/>
          </a:xfrm>
          <a:prstGeom prst="rect">
            <a:avLst/>
          </a:prstGeom>
          <a:noFill/>
        </p:spPr>
        <p:txBody>
          <a:bodyPr wrap="square" rtlCol="0">
            <a:spAutoFit/>
          </a:bodyPr>
          <a:lstStyle/>
          <a:p>
            <a:pPr algn="ctr" fontAlgn="ctr"/>
            <a:r>
              <a:rPr lang="en-US" sz="1100" dirty="0" err="1">
                <a:latin typeface="Huawei Sans" panose="020C0503030203020204" pitchFamily="34" charset="0"/>
              </a:rPr>
              <a:t>iMaster</a:t>
            </a:r>
            <a:r>
              <a:rPr lang="en-US" sz="1100" dirty="0">
                <a:latin typeface="Huawei Sans" panose="020C0503030203020204" pitchFamily="34" charset="0"/>
              </a:rPr>
              <a:t> NCE-WAN</a:t>
            </a:r>
            <a:endParaRPr lang="en-US" sz="1100" dirty="0">
              <a:solidFill>
                <a:srgbClr val="000000"/>
              </a:solidFill>
              <a:latin typeface="Huawei Sans" panose="020C0503030203020204" pitchFamily="34" charset="0"/>
            </a:endParaRPr>
          </a:p>
        </p:txBody>
      </p:sp>
      <p:sp>
        <p:nvSpPr>
          <p:cNvPr id="41" name="文本框 55">
            <a:extLst>
              <a:ext uri="{FF2B5EF4-FFF2-40B4-BE49-F238E27FC236}">
                <a16:creationId xmlns:a16="http://schemas.microsoft.com/office/drawing/2014/main" id="{18663CE9-DA8E-41FB-BEEF-0E91DC631DC9}"/>
              </a:ext>
            </a:extLst>
          </p:cNvPr>
          <p:cNvSpPr txBox="1"/>
          <p:nvPr/>
        </p:nvSpPr>
        <p:spPr bwMode="gray">
          <a:xfrm>
            <a:off x="3026229" y="5308067"/>
            <a:ext cx="967329" cy="430887"/>
          </a:xfrm>
          <a:prstGeom prst="rect">
            <a:avLst/>
          </a:prstGeom>
          <a:noFill/>
        </p:spPr>
        <p:txBody>
          <a:bodyPr wrap="square" rtlCol="0">
            <a:spAutoFit/>
          </a:bodyPr>
          <a:lstStyle/>
          <a:p>
            <a:pPr algn="ctr" fontAlgn="ctr"/>
            <a:r>
              <a:rPr lang="en-US" sz="1100" dirty="0">
                <a:latin typeface="Huawei Sans" panose="020C0503030203020204" pitchFamily="34" charset="0"/>
              </a:rPr>
              <a:t>Installation engineer</a:t>
            </a:r>
          </a:p>
        </p:txBody>
      </p:sp>
      <p:pic>
        <p:nvPicPr>
          <p:cNvPr id="43" name="图片 8" descr="交换机.png">
            <a:extLst>
              <a:ext uri="{FF2B5EF4-FFF2-40B4-BE49-F238E27FC236}">
                <a16:creationId xmlns:a16="http://schemas.microsoft.com/office/drawing/2014/main" id="{2A36EFEC-381F-4E4F-A103-7FFCBF04BB88}"/>
              </a:ext>
            </a:extLst>
          </p:cNvPr>
          <p:cNvPicPr>
            <a:picLocks noChangeAspect="1"/>
          </p:cNvPicPr>
          <p:nvPr/>
        </p:nvPicPr>
        <p:blipFill>
          <a:blip r:embed="rId6" cstate="print"/>
          <a:stretch>
            <a:fillRect/>
          </a:stretch>
        </p:blipFill>
        <p:spPr bwMode="gray">
          <a:xfrm>
            <a:off x="7683263" y="4969837"/>
            <a:ext cx="536699" cy="439116"/>
          </a:xfrm>
          <a:prstGeom prst="rect">
            <a:avLst/>
          </a:prstGeom>
        </p:spPr>
      </p:pic>
      <p:sp>
        <p:nvSpPr>
          <p:cNvPr id="44" name="文本框 55">
            <a:extLst>
              <a:ext uri="{FF2B5EF4-FFF2-40B4-BE49-F238E27FC236}">
                <a16:creationId xmlns:a16="http://schemas.microsoft.com/office/drawing/2014/main" id="{EC3C5125-2355-4979-93F1-F6C77C596B59}"/>
              </a:ext>
            </a:extLst>
          </p:cNvPr>
          <p:cNvSpPr txBox="1"/>
          <p:nvPr/>
        </p:nvSpPr>
        <p:spPr bwMode="gray">
          <a:xfrm>
            <a:off x="8055833" y="4867078"/>
            <a:ext cx="874875" cy="430887"/>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DHCP</a:t>
            </a:r>
          </a:p>
          <a:p>
            <a:pPr algn="ctr" fontAlgn="ctr"/>
            <a:r>
              <a:rPr lang="en-US" sz="1100" dirty="0">
                <a:solidFill>
                  <a:srgbClr val="000000"/>
                </a:solidFill>
                <a:latin typeface="Huawei Sans" panose="020C0503030203020204" pitchFamily="34" charset="0"/>
              </a:rPr>
              <a:t>server</a:t>
            </a:r>
          </a:p>
        </p:txBody>
      </p:sp>
      <p:cxnSp>
        <p:nvCxnSpPr>
          <p:cNvPr id="45" name="Straight Arrow Connector 44">
            <a:extLst>
              <a:ext uri="{FF2B5EF4-FFF2-40B4-BE49-F238E27FC236}">
                <a16:creationId xmlns:a16="http://schemas.microsoft.com/office/drawing/2014/main" id="{8C1102AD-7D0E-4648-A931-465DC060619A}"/>
              </a:ext>
            </a:extLst>
          </p:cNvPr>
          <p:cNvCxnSpPr>
            <a:cxnSpLocks/>
          </p:cNvCxnSpPr>
          <p:nvPr/>
        </p:nvCxnSpPr>
        <p:spPr bwMode="gray">
          <a:xfrm flipH="1">
            <a:off x="5989839" y="5205093"/>
            <a:ext cx="1520453" cy="74062"/>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8" name="圆角矩形 75">
            <a:extLst>
              <a:ext uri="{FF2B5EF4-FFF2-40B4-BE49-F238E27FC236}">
                <a16:creationId xmlns:a16="http://schemas.microsoft.com/office/drawing/2014/main" id="{B89668DD-7EC7-4367-91B0-263F18A05D2F}"/>
              </a:ext>
            </a:extLst>
          </p:cNvPr>
          <p:cNvSpPr/>
          <p:nvPr/>
        </p:nvSpPr>
        <p:spPr bwMode="gray">
          <a:xfrm rot="21417869">
            <a:off x="6522695" y="5049508"/>
            <a:ext cx="988910" cy="346572"/>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a:solidFill>
                  <a:sysClr val="windowText" lastClr="000000"/>
                </a:solidFill>
                <a:latin typeface="Huawei Sans" panose="020C0503030203020204" pitchFamily="34" charset="0"/>
              </a:rPr>
              <a:t>The AR obtains an IP address.</a:t>
            </a:r>
            <a:endParaRPr lang="en-US" altLang="zh-CN" sz="11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75">
            <a:extLst>
              <a:ext uri="{FF2B5EF4-FFF2-40B4-BE49-F238E27FC236}">
                <a16:creationId xmlns:a16="http://schemas.microsoft.com/office/drawing/2014/main" id="{1860E68B-DB08-4136-BD5F-A2152D35B48A}"/>
              </a:ext>
            </a:extLst>
          </p:cNvPr>
          <p:cNvSpPr/>
          <p:nvPr/>
        </p:nvSpPr>
        <p:spPr bwMode="gray">
          <a:xfrm rot="1697428">
            <a:off x="3749610" y="4673715"/>
            <a:ext cx="1080000" cy="393078"/>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a:solidFill>
                  <a:sysClr val="windowText" lastClr="000000"/>
                </a:solidFill>
                <a:latin typeface="Huawei Sans" panose="020C0503030203020204" pitchFamily="34" charset="0"/>
              </a:rPr>
              <a:t>Send initial configurations.</a:t>
            </a:r>
          </a:p>
        </p:txBody>
      </p:sp>
      <p:sp>
        <p:nvSpPr>
          <p:cNvPr id="51" name="椭圆 50">
            <a:extLst>
              <a:ext uri="{FF2B5EF4-FFF2-40B4-BE49-F238E27FC236}">
                <a16:creationId xmlns:a16="http://schemas.microsoft.com/office/drawing/2014/main" id="{29BFC971-1BF5-40E7-83BC-6B7AD747816A}"/>
              </a:ext>
            </a:extLst>
          </p:cNvPr>
          <p:cNvSpPr/>
          <p:nvPr/>
        </p:nvSpPr>
        <p:spPr bwMode="gray">
          <a:xfrm>
            <a:off x="4357644" y="5816077"/>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1</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0">
            <a:extLst>
              <a:ext uri="{FF2B5EF4-FFF2-40B4-BE49-F238E27FC236}">
                <a16:creationId xmlns:a16="http://schemas.microsoft.com/office/drawing/2014/main" id="{BECE7B96-3C2D-4921-8975-B4E8DBA3ACE8}"/>
              </a:ext>
            </a:extLst>
          </p:cNvPr>
          <p:cNvSpPr/>
          <p:nvPr/>
        </p:nvSpPr>
        <p:spPr bwMode="gray">
          <a:xfrm>
            <a:off x="6290090" y="4969012"/>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2</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0">
            <a:extLst>
              <a:ext uri="{FF2B5EF4-FFF2-40B4-BE49-F238E27FC236}">
                <a16:creationId xmlns:a16="http://schemas.microsoft.com/office/drawing/2014/main" id="{DABD60B0-66C9-4D70-8C61-1DC3D41A9A0F}"/>
              </a:ext>
            </a:extLst>
          </p:cNvPr>
          <p:cNvSpPr/>
          <p:nvPr/>
        </p:nvSpPr>
        <p:spPr bwMode="gray">
          <a:xfrm>
            <a:off x="4371217" y="417747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3</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75">
            <a:extLst>
              <a:ext uri="{FF2B5EF4-FFF2-40B4-BE49-F238E27FC236}">
                <a16:creationId xmlns:a16="http://schemas.microsoft.com/office/drawing/2014/main" id="{F4D399DE-BA59-41DB-9F90-C1B69677D1CC}"/>
              </a:ext>
            </a:extLst>
          </p:cNvPr>
          <p:cNvSpPr/>
          <p:nvPr/>
        </p:nvSpPr>
        <p:spPr bwMode="gray">
          <a:xfrm>
            <a:off x="5774148" y="4259568"/>
            <a:ext cx="972000" cy="346572"/>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a:solidFill>
                  <a:sysClr val="windowText" lastClr="000000"/>
                </a:solidFill>
                <a:latin typeface="Huawei Sans" panose="020C0503030203020204" pitchFamily="34" charset="0"/>
              </a:rPr>
              <a:t>The AR goes online again.</a:t>
            </a:r>
          </a:p>
        </p:txBody>
      </p:sp>
      <p:sp>
        <p:nvSpPr>
          <p:cNvPr id="55" name="椭圆 50">
            <a:extLst>
              <a:ext uri="{FF2B5EF4-FFF2-40B4-BE49-F238E27FC236}">
                <a16:creationId xmlns:a16="http://schemas.microsoft.com/office/drawing/2014/main" id="{DA1391B6-CB52-42AB-830F-9713F4D7FDB5}"/>
              </a:ext>
            </a:extLst>
          </p:cNvPr>
          <p:cNvSpPr/>
          <p:nvPr/>
        </p:nvSpPr>
        <p:spPr bwMode="gray">
          <a:xfrm>
            <a:off x="3623448" y="462984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4</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0">
            <a:extLst>
              <a:ext uri="{FF2B5EF4-FFF2-40B4-BE49-F238E27FC236}">
                <a16:creationId xmlns:a16="http://schemas.microsoft.com/office/drawing/2014/main" id="{177364DD-1166-4BA0-8037-F554C93DF891}"/>
              </a:ext>
            </a:extLst>
          </p:cNvPr>
          <p:cNvSpPr/>
          <p:nvPr/>
        </p:nvSpPr>
        <p:spPr bwMode="gray">
          <a:xfrm>
            <a:off x="6683702" y="414807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5</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977330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8E859-2D2D-412E-8F81-1F35E4F904A4}"/>
              </a:ext>
            </a:extLst>
          </p:cNvPr>
          <p:cNvSpPr>
            <a:spLocks noGrp="1"/>
          </p:cNvSpPr>
          <p:nvPr>
            <p:ph type="title"/>
          </p:nvPr>
        </p:nvSpPr>
        <p:spPr bwMode="gray"/>
        <p:txBody>
          <a:bodyPr/>
          <a:lstStyle/>
          <a:p>
            <a:pPr fontAlgn="ctr"/>
            <a:r>
              <a:rPr lang="en-US" dirty="0">
                <a:latin typeface="Huawei Sans" panose="020C0503030203020204" pitchFamily="34" charset="0"/>
              </a:rPr>
              <a:t>Checking the DHCP-based Deployment Result</a:t>
            </a:r>
          </a:p>
        </p:txBody>
      </p:sp>
      <p:sp>
        <p:nvSpPr>
          <p:cNvPr id="3" name="Text Placeholder 2">
            <a:extLst>
              <a:ext uri="{FF2B5EF4-FFF2-40B4-BE49-F238E27FC236}">
                <a16:creationId xmlns:a16="http://schemas.microsoft.com/office/drawing/2014/main" id="{C0C51C63-006B-4726-8EF4-1DC582844E2C}"/>
              </a:ext>
            </a:extLst>
          </p:cNvPr>
          <p:cNvSpPr>
            <a:spLocks noGrp="1"/>
          </p:cNvSpPr>
          <p:nvPr>
            <p:ph type="body" sz="quarter" idx="10"/>
          </p:nvPr>
        </p:nvSpPr>
        <p:spPr bwMode="gray"/>
        <p:txBody>
          <a:bodyPr/>
          <a:lstStyle/>
          <a:p>
            <a:pPr algn="l"/>
            <a:r>
              <a:rPr lang="en-US" sz="1800" dirty="0">
                <a:latin typeface="Huawei Sans" panose="020C0503030203020204" pitchFamily="34" charset="0"/>
              </a:rPr>
              <a:t>On the </a:t>
            </a:r>
            <a:r>
              <a:rPr lang="en-US" sz="1800" dirty="0" err="1">
                <a:latin typeface="Huawei Sans" panose="020C0503030203020204" pitchFamily="34" charset="0"/>
              </a:rPr>
              <a:t>iMaster</a:t>
            </a:r>
            <a:r>
              <a:rPr lang="en-US" sz="1800" dirty="0">
                <a:latin typeface="Huawei Sans" panose="020C0503030203020204" pitchFamily="34" charset="0"/>
              </a:rPr>
              <a:t> NCE-WAN web UI, choose </a:t>
            </a:r>
            <a:r>
              <a:rPr lang="en-US" sz="1800" b="1" dirty="0">
                <a:latin typeface="Huawei Sans" panose="020C0503030203020204" pitchFamily="34" charset="0"/>
              </a:rPr>
              <a:t>Design</a:t>
            </a:r>
            <a:r>
              <a:rPr lang="en-US" sz="1800" dirty="0">
                <a:latin typeface="Huawei Sans" panose="020C0503030203020204" pitchFamily="34" charset="0"/>
              </a:rPr>
              <a:t> &gt; </a:t>
            </a:r>
            <a:r>
              <a:rPr lang="en-US" sz="1800" b="1" dirty="0">
                <a:latin typeface="Huawei Sans" panose="020C0503030203020204" pitchFamily="34" charset="0"/>
              </a:rPr>
              <a:t>Site Agile Design </a:t>
            </a:r>
            <a:r>
              <a:rPr lang="en-US" sz="1800" dirty="0">
                <a:latin typeface="Huawei Sans" panose="020C0503030203020204" pitchFamily="34" charset="0"/>
              </a:rPr>
              <a:t>&gt; </a:t>
            </a:r>
            <a:r>
              <a:rPr lang="en-US" sz="1800" b="1" dirty="0">
                <a:latin typeface="Huawei Sans" panose="020C0503030203020204" pitchFamily="34" charset="0"/>
              </a:rPr>
              <a:t>Devices Management </a:t>
            </a:r>
            <a:r>
              <a:rPr lang="en-US" sz="1800" dirty="0">
                <a:latin typeface="Huawei Sans" panose="020C0503030203020204" pitchFamily="34" charset="0"/>
              </a:rPr>
              <a:t>to check whether devices are successfully deployed.</a:t>
            </a:r>
            <a:endParaRPr lang="en-US" altLang="zh-CN" sz="1800" dirty="0">
              <a:latin typeface="Huawei Sans" panose="020C0503030203020204" pitchFamily="34" charset="0"/>
            </a:endParaRPr>
          </a:p>
          <a:p>
            <a:pPr marL="628650" lvl="1" indent="-314325"/>
            <a:r>
              <a:rPr lang="en-US" sz="1600" dirty="0">
                <a:latin typeface="Huawei Sans" panose="020C0503030203020204" pitchFamily="34" charset="0"/>
              </a:rPr>
              <a:t>If the status and administrative status of the devices are normal, the devices are successfully deployed.</a:t>
            </a:r>
          </a:p>
        </p:txBody>
      </p:sp>
      <p:pic>
        <p:nvPicPr>
          <p:cNvPr id="5" name="Picture 3">
            <a:extLst>
              <a:ext uri="{FF2B5EF4-FFF2-40B4-BE49-F238E27FC236}">
                <a16:creationId xmlns:a16="http://schemas.microsoft.com/office/drawing/2014/main" id="{2072A204-C318-407D-8F32-A48AC056229C}"/>
              </a:ext>
            </a:extLst>
          </p:cNvPr>
          <p:cNvPicPr/>
          <p:nvPr/>
        </p:nvPicPr>
        <p:blipFill>
          <a:blip r:embed="rId3">
            <a:extLst>
              <a:ext uri="{28A0092B-C50C-407E-A947-70E740481C1C}">
                <a14:useLocalDpi xmlns:a14="http://schemas.microsoft.com/office/drawing/2010/main" val="0"/>
              </a:ext>
            </a:extLst>
          </a:blip>
          <a:srcRect/>
          <a:stretch/>
        </p:blipFill>
        <p:spPr bwMode="gray">
          <a:xfrm>
            <a:off x="1899602" y="2561803"/>
            <a:ext cx="8377873" cy="3240200"/>
          </a:xfrm>
          <a:prstGeom prst="rect">
            <a:avLst/>
          </a:prstGeom>
          <a:noFill/>
          <a:ln w="12700">
            <a:solidFill>
              <a:schemeClr val="bg1">
                <a:lumMod val="85000"/>
              </a:schemeClr>
            </a:solidFill>
          </a:ln>
        </p:spPr>
      </p:pic>
    </p:spTree>
    <p:extLst>
      <p:ext uri="{BB962C8B-B14F-4D97-AF65-F5344CB8AC3E}">
        <p14:creationId xmlns:p14="http://schemas.microsoft.com/office/powerpoint/2010/main" val="37872936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DBC543B-4D15-4C4C-A220-B89EA805BA96}"/>
              </a:ext>
            </a:extLst>
          </p:cNvPr>
          <p:cNvSpPr>
            <a:spLocks noGrp="1"/>
          </p:cNvSpPr>
          <p:nvPr>
            <p:ph type="body" sz="quarter" idx="10"/>
          </p:nvPr>
        </p:nvSpPr>
        <p:spPr bwMode="gray">
          <a:prstGeom prst="rect">
            <a:avLst/>
          </a:prstGeom>
        </p:spPr>
        <p:txBody>
          <a:bodyPr/>
          <a:lstStyle/>
          <a:p>
            <a:pPr marL="361950" indent="-361950" algn="l"/>
            <a:r>
              <a:rPr lang="en-US" sz="1800" dirty="0">
                <a:latin typeface="Huawei Sans" panose="020C0503030203020204" pitchFamily="34" charset="0"/>
              </a:rPr>
              <a:t>(Multiple-choice question) Which of the following roles can be set for the devices added under an MSP account?</a:t>
            </a:r>
            <a:endParaRPr lang="en-US" altLang="zh-CN" sz="1800" dirty="0">
              <a:latin typeface="Huawei Sans" panose="020C0503030203020204" pitchFamily="34" charset="0"/>
            </a:endParaRPr>
          </a:p>
          <a:p>
            <a:pPr marL="714375" lvl="1" indent="-352425" algn="l"/>
            <a:r>
              <a:rPr lang="en-US" sz="1600" dirty="0">
                <a:latin typeface="Huawei Sans" panose="020C0503030203020204" pitchFamily="34" charset="0"/>
              </a:rPr>
              <a:t>CPE</a:t>
            </a:r>
          </a:p>
          <a:p>
            <a:pPr marL="714375" lvl="1" indent="-352425" algn="l"/>
            <a:r>
              <a:rPr lang="en-US" sz="1600" dirty="0">
                <a:latin typeface="Huawei Sans" panose="020C0503030203020204" pitchFamily="34" charset="0"/>
              </a:rPr>
              <a:t>RR</a:t>
            </a:r>
          </a:p>
          <a:p>
            <a:pPr marL="714375" lvl="1" indent="-352425" algn="l"/>
            <a:r>
              <a:rPr lang="en-US" sz="1600" dirty="0">
                <a:latin typeface="Huawei Sans" panose="020C0503030203020204" pitchFamily="34" charset="0"/>
              </a:rPr>
              <a:t>IWG</a:t>
            </a:r>
          </a:p>
          <a:p>
            <a:pPr marL="714375" lvl="1" indent="-352425" algn="l"/>
            <a:r>
              <a:rPr lang="en-US" sz="1600" dirty="0">
                <a:latin typeface="Huawei Sans" panose="020C0503030203020204" pitchFamily="34" charset="0"/>
              </a:rPr>
              <a:t>Firewall</a:t>
            </a:r>
          </a:p>
          <a:p>
            <a:pPr marL="361950" indent="-361950" algn="l"/>
            <a:r>
              <a:rPr lang="en-US" sz="1800" dirty="0">
                <a:latin typeface="Huawei Sans" panose="020C0503030203020204" pitchFamily="34" charset="0"/>
              </a:rPr>
              <a:t>(True or False) In DHCP-based deployment mode, devices can register with and go online on </a:t>
            </a:r>
            <a:r>
              <a:rPr lang="en-US" sz="1800" dirty="0" err="1">
                <a:latin typeface="Huawei Sans" panose="020C0503030203020204" pitchFamily="34" charset="0"/>
              </a:rPr>
              <a:t>iMaster</a:t>
            </a:r>
            <a:r>
              <a:rPr lang="en-US" sz="1800" dirty="0">
                <a:latin typeface="Huawei Sans" panose="020C0503030203020204" pitchFamily="34" charset="0"/>
              </a:rPr>
              <a:t> NCE-WAN only after the site configuration is complete.</a:t>
            </a:r>
          </a:p>
        </p:txBody>
      </p:sp>
    </p:spTree>
    <p:extLst>
      <p:ext uri="{BB962C8B-B14F-4D97-AF65-F5344CB8AC3E}">
        <p14:creationId xmlns:p14="http://schemas.microsoft.com/office/powerpoint/2010/main" val="30848761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426EAF3-3BE0-4B4C-959E-81D416B68B36}"/>
              </a:ext>
            </a:extLst>
          </p:cNvPr>
          <p:cNvSpPr>
            <a:spLocks noGrp="1"/>
          </p:cNvSpPr>
          <p:nvPr>
            <p:ph sz="quarter" idx="10"/>
          </p:nvPr>
        </p:nvSpPr>
        <p:spPr bwMode="gray">
          <a:prstGeom prst="rect">
            <a:avLst/>
          </a:prstGeom>
        </p:spPr>
        <p:txBody>
          <a:bodyPr/>
          <a:lstStyle/>
          <a:p>
            <a:pPr algn="l"/>
            <a:r>
              <a:rPr lang="en-US" sz="1600" dirty="0">
                <a:latin typeface="Huawei Sans" panose="020C0503030203020204" pitchFamily="34" charset="0"/>
              </a:rPr>
              <a:t>Huawei SD-WAN Solution supports the following user accounts:</a:t>
            </a:r>
            <a:endParaRPr lang="en-US" altLang="zh-CN" sz="1600" dirty="0">
              <a:latin typeface="Huawei Sans" panose="020C0503030203020204" pitchFamily="34" charset="0"/>
            </a:endParaRPr>
          </a:p>
          <a:p>
            <a:pPr marL="628650" lvl="1" indent="-314325" algn="l"/>
            <a:r>
              <a:rPr lang="en-US" sz="1400" dirty="0">
                <a:latin typeface="Huawei Sans" panose="020C0503030203020204" pitchFamily="34" charset="0"/>
              </a:rPr>
              <a:t>System administrator account, which is used to create MSPs (in MSP mode) or tenants (in tenant mode)</a:t>
            </a:r>
            <a:endParaRPr lang="en-US" altLang="zh-CN" sz="1400" dirty="0">
              <a:latin typeface="Huawei Sans" panose="020C0503030203020204" pitchFamily="34" charset="0"/>
            </a:endParaRPr>
          </a:p>
          <a:p>
            <a:pPr marL="628650" lvl="1" indent="-314325" algn="l"/>
            <a:r>
              <a:rPr lang="en-US" sz="1400" dirty="0">
                <a:latin typeface="Huawei Sans" panose="020C0503030203020204" pitchFamily="34" charset="0"/>
              </a:rPr>
              <a:t>MSP account, which is used to create tenants and add RRs and IWGs</a:t>
            </a:r>
          </a:p>
          <a:p>
            <a:pPr marL="628650" lvl="1" indent="-314325" algn="l"/>
            <a:r>
              <a:rPr lang="en-US" sz="1400" dirty="0">
                <a:latin typeface="Huawei Sans" panose="020C0503030203020204" pitchFamily="34" charset="0"/>
              </a:rPr>
              <a:t>Tenant account, which is used to deploy SD-WAN networks</a:t>
            </a:r>
            <a:endParaRPr lang="en-US" altLang="zh-CN" sz="1400" dirty="0">
              <a:latin typeface="Huawei Sans" panose="020C0503030203020204" pitchFamily="34" charset="0"/>
            </a:endParaRPr>
          </a:p>
          <a:p>
            <a:pPr algn="l"/>
            <a:r>
              <a:rPr lang="en-US" sz="1600" dirty="0">
                <a:latin typeface="Huawei Sans" panose="020C0503030203020204" pitchFamily="34" charset="0"/>
              </a:rPr>
              <a:t>Huawei SD-WAN Solution supports the following ZTP modes:</a:t>
            </a:r>
            <a:endParaRPr lang="en-US" altLang="zh-CN" sz="1600" dirty="0">
              <a:latin typeface="Huawei Sans" panose="020C0503030203020204" pitchFamily="34" charset="0"/>
            </a:endParaRPr>
          </a:p>
          <a:p>
            <a:pPr marL="628650" lvl="1" indent="-314325" algn="l"/>
            <a:r>
              <a:rPr lang="en-US" sz="1400" dirty="0">
                <a:latin typeface="Huawei Sans" panose="020C0503030203020204" pitchFamily="34" charset="0"/>
              </a:rPr>
              <a:t>Email-based deployment: URL parameters carrying deployment information are sent by email. This mode has low technical requirements on device installation personnel.</a:t>
            </a:r>
            <a:endParaRPr lang="en-US" altLang="zh-CN" sz="1400" dirty="0">
              <a:latin typeface="Huawei Sans" panose="020C0503030203020204" pitchFamily="34" charset="0"/>
            </a:endParaRPr>
          </a:p>
          <a:p>
            <a:pPr marL="628650" lvl="1" indent="-314325" algn="l"/>
            <a:r>
              <a:rPr lang="en-US" sz="1400" dirty="0">
                <a:latin typeface="Huawei Sans" panose="020C0503030203020204" pitchFamily="34" charset="0"/>
              </a:rPr>
              <a:t>DHCP-based deployment: Devices obtain the IP address of </a:t>
            </a:r>
            <a:r>
              <a:rPr lang="en-US" sz="1400" dirty="0" err="1">
                <a:latin typeface="Huawei Sans" panose="020C0503030203020204" pitchFamily="34" charset="0"/>
              </a:rPr>
              <a:t>iMaster</a:t>
            </a:r>
            <a:r>
              <a:rPr lang="en-US" sz="1400" dirty="0">
                <a:latin typeface="Huawei Sans" panose="020C0503030203020204" pitchFamily="34" charset="0"/>
              </a:rPr>
              <a:t> NCE-WAN through DHCP. This mode has almost no technical requirements on device installation personnel.</a:t>
            </a:r>
            <a:endParaRPr lang="en-US" altLang="zh-CN" sz="1400" dirty="0">
              <a:latin typeface="Huawei Sans" panose="020C0503030203020204" pitchFamily="34" charset="0"/>
            </a:endParaRPr>
          </a:p>
          <a:p>
            <a:pPr marL="628650" lvl="1" indent="-314325" algn="l"/>
            <a:r>
              <a:rPr lang="en-US" sz="1400" dirty="0">
                <a:latin typeface="Huawei Sans" panose="020C0503030203020204" pitchFamily="34" charset="0"/>
              </a:rPr>
              <a:t>USB-based deployment: USB flash drives are used to transmit deployment information. This mode has low technical requirements on device installation personnel.</a:t>
            </a:r>
          </a:p>
        </p:txBody>
      </p:sp>
    </p:spTree>
    <p:extLst>
      <p:ext uri="{BB962C8B-B14F-4D97-AF65-F5344CB8AC3E}">
        <p14:creationId xmlns:p14="http://schemas.microsoft.com/office/powerpoint/2010/main" val="1094133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4" y="1715885"/>
            <a:ext cx="10211203" cy="4082668"/>
          </a:xfrm>
          <a:prstGeom prst="rect">
            <a:avLst/>
          </a:prstGeom>
        </p:spPr>
        <p:txBody>
          <a:bodyPr/>
          <a:lstStyle/>
          <a:p>
            <a:pPr algn="l"/>
            <a:r>
              <a:rPr lang="en-US" sz="1800" dirty="0">
                <a:latin typeface="Huawei Sans" panose="020C0503030203020204" pitchFamily="34" charset="0"/>
              </a:rPr>
              <a:t>When building a wide area network (WAN), an enterprise needs to deploy devices at each branch site. However, traditional network deployment modes take an excessively long time for large-scale enterprises.</a:t>
            </a:r>
            <a:endParaRPr lang="en-US" altLang="zh-CN" sz="1800" dirty="0">
              <a:latin typeface="Huawei Sans" panose="020C0503030203020204" pitchFamily="34" charset="0"/>
            </a:endParaRPr>
          </a:p>
          <a:p>
            <a:pPr algn="l"/>
            <a:r>
              <a:rPr lang="en-US" sz="1800" dirty="0">
                <a:latin typeface="Huawei Sans" panose="020C0503030203020204" pitchFamily="34" charset="0"/>
              </a:rPr>
              <a:t>To accelerate deployment, many vendors have provided functions for deploying devices with zero configurations. However, it is difficult to make deployment files when these functions are used.</a:t>
            </a:r>
            <a:endParaRPr lang="en-US" altLang="zh-CN" sz="1800" dirty="0">
              <a:latin typeface="Huawei Sans" panose="020C0503030203020204" pitchFamily="34" charset="0"/>
            </a:endParaRPr>
          </a:p>
          <a:p>
            <a:pPr algn="l"/>
            <a:r>
              <a:rPr lang="en-US" sz="1800" dirty="0">
                <a:latin typeface="Huawei Sans" panose="020C0503030203020204" pitchFamily="34" charset="0"/>
              </a:rPr>
              <a:t>The zero touch provisioning (ZTP) function of Huawei SD-WAN Solution greatly shortens the deployment time and simplifies the preparation of deployment files.</a:t>
            </a:r>
            <a:endParaRPr lang="en-US" altLang="zh-CN" sz="1800" dirty="0">
              <a:latin typeface="Huawei Sans" panose="020C0503030203020204" pitchFamily="34" charset="0"/>
            </a:endParaRPr>
          </a:p>
          <a:p>
            <a:pPr algn="l"/>
            <a:r>
              <a:rPr lang="en-US" sz="1800" dirty="0">
                <a:latin typeface="Huawei Sans" panose="020C0503030203020204" pitchFamily="34" charset="0"/>
              </a:rPr>
              <a:t>This course describes the basic concepts and functions you need to understand during SD-WAN deployment.</a:t>
            </a:r>
          </a:p>
        </p:txBody>
      </p:sp>
    </p:spTree>
    <p:extLst>
      <p:ext uri="{BB962C8B-B14F-4D97-AF65-F5344CB8AC3E}">
        <p14:creationId xmlns:p14="http://schemas.microsoft.com/office/powerpoint/2010/main" val="3521524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bwMode="gray"/>
        <p:txBody>
          <a:bodyPr/>
          <a:lstStyle/>
          <a:p>
            <a:r>
              <a:rPr lang="en-US"/>
              <a:t>O</a:t>
            </a:r>
            <a:r>
              <a:rPr lang="en-US">
                <a:latin typeface="Huawei Sans" panose="020C0503030203020204" pitchFamily="34" charset="0"/>
              </a:rPr>
              <a:t>n </a:t>
            </a:r>
            <a:r>
              <a:rPr lang="en-US" dirty="0">
                <a:latin typeface="Huawei Sans" panose="020C0503030203020204" pitchFamily="34" charset="0"/>
              </a:rPr>
              <a:t>completion of this course, you will be able to:</a:t>
            </a:r>
          </a:p>
          <a:p>
            <a:pPr marL="654050" lvl="1" indent="-330200"/>
            <a:r>
              <a:rPr lang="en-US" dirty="0">
                <a:latin typeface="Huawei Sans" panose="020C0503030203020204" pitchFamily="34" charset="0"/>
              </a:rPr>
              <a:t>Describe the multi-tenant management boundary of the SD-WAN Solution.</a:t>
            </a:r>
            <a:endParaRPr lang="en-US" altLang="zh-CN" dirty="0">
              <a:latin typeface="Huawei Sans" panose="020C0503030203020204" pitchFamily="34" charset="0"/>
            </a:endParaRPr>
          </a:p>
          <a:p>
            <a:pPr marL="654050" lvl="1" indent="-330200"/>
            <a:r>
              <a:rPr lang="en-US" dirty="0">
                <a:latin typeface="Huawei Sans" panose="020C0503030203020204" pitchFamily="34" charset="0"/>
              </a:rPr>
              <a:t>Describe SD-WAN deployment modes and application scenarios.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575518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SD-WAN Deployment Overview</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Tenant Management</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ZTP</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288215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bwMode="gray"/>
        <p:txBody>
          <a:bodyPr/>
          <a:lstStyle/>
          <a:p>
            <a:pPr fontAlgn="ctr"/>
            <a:r>
              <a:rPr lang="en-US" dirty="0">
                <a:latin typeface="Huawei Sans" panose="020C0503030203020204" pitchFamily="34" charset="0"/>
              </a:rPr>
              <a:t>Challenges Facing Traditional Deployment Modes</a:t>
            </a:r>
          </a:p>
        </p:txBody>
      </p:sp>
      <p:sp>
        <p:nvSpPr>
          <p:cNvPr id="4" name="Text Placeholder 3">
            <a:extLst>
              <a:ext uri="{FF2B5EF4-FFF2-40B4-BE49-F238E27FC236}">
                <a16:creationId xmlns:a16="http://schemas.microsoft.com/office/drawing/2014/main" id="{2E657CC7-9A51-42D0-877F-3AD35F89C68F}"/>
              </a:ext>
            </a:extLst>
          </p:cNvPr>
          <p:cNvSpPr>
            <a:spLocks noGrp="1"/>
          </p:cNvSpPr>
          <p:nvPr>
            <p:ph type="body" sz="quarter" idx="10"/>
          </p:nvPr>
        </p:nvSpPr>
        <p:spPr bwMode="gray">
          <a:xfrm>
            <a:off x="455612" y="1052514"/>
            <a:ext cx="11488738" cy="4875042"/>
          </a:xfrm>
        </p:spPr>
        <p:txBody>
          <a:bodyPr/>
          <a:lstStyle/>
          <a:p>
            <a:pPr algn="l"/>
            <a:r>
              <a:rPr lang="en-US" sz="1600" dirty="0">
                <a:latin typeface="Huawei Sans" panose="020C0503030203020204" pitchFamily="34" charset="0"/>
              </a:rPr>
              <a:t>The provisioning period of traditional private line services is as long as over 30 days, while that of international private line services even reaches 90 days. Traditional branch network deployment also faces the following challenges:</a:t>
            </a:r>
          </a:p>
          <a:p>
            <a:pPr marL="628650" lvl="1" indent="-314325"/>
            <a:r>
              <a:rPr lang="en-US" sz="1400" dirty="0">
                <a:latin typeface="Huawei Sans" panose="020C0503030203020204" pitchFamily="34" charset="0"/>
              </a:rPr>
              <a:t>High technical requirements: Professional IT engineers need to deploy devices on site.</a:t>
            </a:r>
          </a:p>
          <a:p>
            <a:pPr marL="628650" lvl="1" indent="-314325"/>
            <a:r>
              <a:rPr lang="en-US" sz="1400" dirty="0">
                <a:latin typeface="Huawei Sans" panose="020C0503030203020204" pitchFamily="34" charset="0"/>
              </a:rPr>
              <a:t>Low efficiency: Devices are scattered and online operations are time-consuming.</a:t>
            </a:r>
          </a:p>
          <a:p>
            <a:pPr marL="628650" lvl="1" indent="-314325"/>
            <a:r>
              <a:rPr lang="en-US" sz="1400" dirty="0" err="1">
                <a:latin typeface="Huawei Sans" panose="020C0503030203020204" pitchFamily="34" charset="0"/>
              </a:rPr>
              <a:t>Misoperation</a:t>
            </a:r>
            <a:r>
              <a:rPr lang="en-US" sz="1400" dirty="0">
                <a:latin typeface="Huawei Sans" panose="020C0503030203020204" pitchFamily="34" charset="0"/>
              </a:rPr>
              <a:t> risks: Errors may occur due to manual operations during initial configuration.</a:t>
            </a:r>
          </a:p>
          <a:p>
            <a:pPr algn="l"/>
            <a:endParaRPr lang="en-US" sz="1400" dirty="0">
              <a:latin typeface="Huawei Sans" panose="020C0503030203020204" pitchFamily="34" charset="0"/>
            </a:endParaRPr>
          </a:p>
        </p:txBody>
      </p:sp>
      <p:sp>
        <p:nvSpPr>
          <p:cNvPr id="51" name="TextBox 23">
            <a:extLst>
              <a:ext uri="{FF2B5EF4-FFF2-40B4-BE49-F238E27FC236}">
                <a16:creationId xmlns:a16="http://schemas.microsoft.com/office/drawing/2014/main" id="{573037CF-C616-4EAB-A25D-97A3984E0465}"/>
              </a:ext>
            </a:extLst>
          </p:cNvPr>
          <p:cNvSpPr txBox="1">
            <a:spLocks noChangeArrowheads="1"/>
          </p:cNvSpPr>
          <p:nvPr/>
        </p:nvSpPr>
        <p:spPr bwMode="gray">
          <a:xfrm>
            <a:off x="3946356" y="3050985"/>
            <a:ext cx="1155089" cy="627228"/>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Process approval</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(2–5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52" name="TextBox 26">
            <a:extLst>
              <a:ext uri="{FF2B5EF4-FFF2-40B4-BE49-F238E27FC236}">
                <a16:creationId xmlns:a16="http://schemas.microsoft.com/office/drawing/2014/main" id="{53554AF1-A21D-4949-8D0A-489DF55A778B}"/>
              </a:ext>
            </a:extLst>
          </p:cNvPr>
          <p:cNvSpPr txBox="1"/>
          <p:nvPr/>
        </p:nvSpPr>
        <p:spPr bwMode="gray">
          <a:xfrm>
            <a:off x="7347858" y="3031894"/>
            <a:ext cx="1143000" cy="646319"/>
          </a:xfrm>
          <a:prstGeom prst="rect">
            <a:avLst/>
          </a:prstGeom>
          <a:noFill/>
        </p:spPr>
        <p:txBody>
          <a:bodyPr wrap="square" lIns="91427" tIns="45714" rIns="91427" bIns="45714" rtlCol="0">
            <a:spAutoFit/>
          </a:bodyPr>
          <a:lstStyle/>
          <a:p>
            <a:pPr algn="ctr" defTabSz="1219272" fontAlgn="ctr"/>
            <a:r>
              <a:rPr lang="en-US" sz="1200" dirty="0">
                <a:solidFill>
                  <a:prstClr val="black"/>
                </a:solidFill>
                <a:latin typeface="Huawei Sans" panose="020C0503030203020204" pitchFamily="34" charset="0"/>
              </a:rPr>
              <a:t>Device installation</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1219272" fontAlgn="ctr"/>
            <a:r>
              <a:rPr lang="en-US" sz="1200" dirty="0">
                <a:solidFill>
                  <a:prstClr val="black"/>
                </a:solidFill>
                <a:latin typeface="Huawei Sans" panose="020C0503030203020204" pitchFamily="34" charset="0"/>
              </a:rPr>
              <a:t>(1–3 days)</a:t>
            </a:r>
          </a:p>
        </p:txBody>
      </p:sp>
      <p:sp>
        <p:nvSpPr>
          <p:cNvPr id="53" name="TextBox 33">
            <a:extLst>
              <a:ext uri="{FF2B5EF4-FFF2-40B4-BE49-F238E27FC236}">
                <a16:creationId xmlns:a16="http://schemas.microsoft.com/office/drawing/2014/main" id="{B87D49BF-608A-4A8D-90A3-A6270D3C2B97}"/>
              </a:ext>
            </a:extLst>
          </p:cNvPr>
          <p:cNvSpPr txBox="1"/>
          <p:nvPr/>
        </p:nvSpPr>
        <p:spPr bwMode="gray">
          <a:xfrm>
            <a:off x="6014398" y="3050985"/>
            <a:ext cx="1436134" cy="627228"/>
          </a:xfrm>
          <a:prstGeom prst="rect">
            <a:avLst/>
          </a:prstGeom>
          <a:noFill/>
          <a:ln w="9525">
            <a:noFill/>
            <a:miter lim="800000"/>
            <a:headEnd/>
            <a:tailEnd/>
          </a:ln>
        </p:spPr>
        <p:txBody>
          <a:bodyPr wrap="square" lIns="72521" tIns="36261" rIns="72521" bIns="36261">
            <a:spAutoFit/>
          </a:bodyPr>
          <a:lstStyle>
            <a:defPPr>
              <a:defRPr lang="zh-CN"/>
            </a:defPPr>
            <a:lvl1pPr algn="ctr" defTabSz="724375">
              <a:defRPr sz="1500">
                <a:solidFill>
                  <a:schemeClr val="bg1"/>
                </a:solidFill>
                <a:cs typeface="Arial" pitchFamily="34" charset="0"/>
              </a:defRPr>
            </a:lvl1pPr>
          </a:lstStyle>
          <a:p>
            <a:pPr fontAlgn="ctr"/>
            <a:r>
              <a:rPr lang="en-US" sz="1200" dirty="0">
                <a:solidFill>
                  <a:prstClr val="black"/>
                </a:solidFill>
                <a:latin typeface="Huawei Sans" panose="020C0503030203020204" pitchFamily="34" charset="0"/>
              </a:rPr>
              <a:t>Device transportation</a:t>
            </a:r>
            <a:endParaRPr lang="en-US" altLang="zh-CN" sz="1200" dirty="0">
              <a:solidFill>
                <a:prstClr val="black"/>
              </a:solidFill>
              <a:latin typeface="Huawei Sans" panose="020C0503030203020204" pitchFamily="34" charset="0"/>
              <a:ea typeface="方正兰亭黑简体" panose="02000000000000000000" pitchFamily="2" charset="-122"/>
            </a:endParaRPr>
          </a:p>
          <a:p>
            <a:pPr fontAlgn="ctr"/>
            <a:r>
              <a:rPr lang="en-US" sz="1200" dirty="0">
                <a:solidFill>
                  <a:prstClr val="black"/>
                </a:solidFill>
                <a:latin typeface="Huawei Sans" panose="020C0503030203020204" pitchFamily="34" charset="0"/>
              </a:rPr>
              <a:t>(2–5 days)</a:t>
            </a:r>
          </a:p>
        </p:txBody>
      </p:sp>
      <p:sp>
        <p:nvSpPr>
          <p:cNvPr id="54" name="TextBox 69">
            <a:extLst>
              <a:ext uri="{FF2B5EF4-FFF2-40B4-BE49-F238E27FC236}">
                <a16:creationId xmlns:a16="http://schemas.microsoft.com/office/drawing/2014/main" id="{F5C1AD48-7BC5-43E2-9CBE-71A6A11A2BCA}"/>
              </a:ext>
            </a:extLst>
          </p:cNvPr>
          <p:cNvSpPr txBox="1"/>
          <p:nvPr/>
        </p:nvSpPr>
        <p:spPr bwMode="gray">
          <a:xfrm>
            <a:off x="8575196" y="3031894"/>
            <a:ext cx="1399701" cy="646319"/>
          </a:xfrm>
          <a:prstGeom prst="rect">
            <a:avLst/>
          </a:prstGeom>
          <a:noFill/>
        </p:spPr>
        <p:txBody>
          <a:bodyPr wrap="square" lIns="91427" tIns="45714" rIns="91427" bIns="45714" rtlCol="0">
            <a:spAutoFit/>
          </a:bodyPr>
          <a:lstStyle/>
          <a:p>
            <a:pPr algn="ctr" defTabSz="1219272" fontAlgn="ctr"/>
            <a:r>
              <a:rPr lang="en-US" sz="1200" b="1" dirty="0">
                <a:solidFill>
                  <a:srgbClr val="C7000B"/>
                </a:solidFill>
                <a:latin typeface="Huawei Sans" panose="020C0503030203020204" pitchFamily="34" charset="0"/>
              </a:rPr>
              <a:t>Software commissioning</a:t>
            </a:r>
            <a:endParaRPr lang="en-US" altLang="zh-CN" sz="1200" b="1" dirty="0">
              <a:solidFill>
                <a:srgbClr val="C7000B"/>
              </a:solidFill>
              <a:latin typeface="Huawei Sans" panose="020C0503030203020204" pitchFamily="34" charset="0"/>
              <a:ea typeface="方正兰亭黑简体" panose="02000000000000000000" pitchFamily="2" charset="-122"/>
              <a:cs typeface="Arial" pitchFamily="34" charset="0"/>
            </a:endParaRPr>
          </a:p>
          <a:p>
            <a:pPr algn="ctr" defTabSz="1219272" fontAlgn="ctr"/>
            <a:r>
              <a:rPr lang="en-US" sz="1200" b="1" dirty="0">
                <a:solidFill>
                  <a:srgbClr val="C7000B"/>
                </a:solidFill>
                <a:latin typeface="Huawei Sans" panose="020C0503030203020204" pitchFamily="34" charset="0"/>
              </a:rPr>
              <a:t>(1–3 weeks)</a:t>
            </a:r>
          </a:p>
        </p:txBody>
      </p:sp>
      <p:sp>
        <p:nvSpPr>
          <p:cNvPr id="55" name="TextBox 23">
            <a:extLst>
              <a:ext uri="{FF2B5EF4-FFF2-40B4-BE49-F238E27FC236}">
                <a16:creationId xmlns:a16="http://schemas.microsoft.com/office/drawing/2014/main" id="{064612A4-7F01-4D9A-849A-3A217D94EC85}"/>
              </a:ext>
            </a:extLst>
          </p:cNvPr>
          <p:cNvSpPr txBox="1">
            <a:spLocks noChangeArrowheads="1"/>
          </p:cNvSpPr>
          <p:nvPr/>
        </p:nvSpPr>
        <p:spPr bwMode="gray">
          <a:xfrm>
            <a:off x="4948003" y="3197179"/>
            <a:ext cx="1293143" cy="442562"/>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Site survey</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(1–3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66" name="TextBox 23">
            <a:extLst>
              <a:ext uri="{FF2B5EF4-FFF2-40B4-BE49-F238E27FC236}">
                <a16:creationId xmlns:a16="http://schemas.microsoft.com/office/drawing/2014/main" id="{A04D595F-FDAA-4DB1-BAE5-6E4EF71B10D6}"/>
              </a:ext>
            </a:extLst>
          </p:cNvPr>
          <p:cNvSpPr txBox="1">
            <a:spLocks noChangeArrowheads="1"/>
          </p:cNvSpPr>
          <p:nvPr/>
        </p:nvSpPr>
        <p:spPr bwMode="gray">
          <a:xfrm>
            <a:off x="2434102" y="3050985"/>
            <a:ext cx="1585245" cy="811894"/>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Business consideration &amp; device selection</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(1–3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67" name="TextBox 23">
            <a:extLst>
              <a:ext uri="{FF2B5EF4-FFF2-40B4-BE49-F238E27FC236}">
                <a16:creationId xmlns:a16="http://schemas.microsoft.com/office/drawing/2014/main" id="{A9360065-BE82-4EFD-8C43-C5E708DB0F07}"/>
              </a:ext>
            </a:extLst>
          </p:cNvPr>
          <p:cNvSpPr txBox="1">
            <a:spLocks noChangeArrowheads="1"/>
          </p:cNvSpPr>
          <p:nvPr/>
        </p:nvSpPr>
        <p:spPr bwMode="gray">
          <a:xfrm>
            <a:off x="1466618" y="3050985"/>
            <a:ext cx="1030548" cy="627228"/>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Network planning</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(2–5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21" name="TextBox 23">
            <a:extLst>
              <a:ext uri="{FF2B5EF4-FFF2-40B4-BE49-F238E27FC236}">
                <a16:creationId xmlns:a16="http://schemas.microsoft.com/office/drawing/2014/main" id="{9C8E989D-70E9-420D-A61A-25D6BE1638F1}"/>
              </a:ext>
            </a:extLst>
          </p:cNvPr>
          <p:cNvSpPr txBox="1">
            <a:spLocks noChangeArrowheads="1"/>
          </p:cNvSpPr>
          <p:nvPr/>
        </p:nvSpPr>
        <p:spPr bwMode="gray">
          <a:xfrm>
            <a:off x="9321388" y="4448183"/>
            <a:ext cx="1247150" cy="257896"/>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Branch 1</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22" name="矩形 129">
            <a:extLst>
              <a:ext uri="{FF2B5EF4-FFF2-40B4-BE49-F238E27FC236}">
                <a16:creationId xmlns:a16="http://schemas.microsoft.com/office/drawing/2014/main" id="{21BF50D0-7E98-4D92-A114-5103C1A11C24}"/>
              </a:ext>
            </a:extLst>
          </p:cNvPr>
          <p:cNvSpPr/>
          <p:nvPr/>
        </p:nvSpPr>
        <p:spPr bwMode="gray">
          <a:xfrm rot="5400000">
            <a:off x="8617772" y="5562776"/>
            <a:ext cx="322480" cy="277000"/>
          </a:xfrm>
          <a:prstGeom prst="rect">
            <a:avLst/>
          </a:prstGeom>
        </p:spPr>
        <p:txBody>
          <a:bodyPr wrap="square">
            <a:spAutoFit/>
          </a:bodyPr>
          <a:lstStyle/>
          <a:p>
            <a:pPr defTabSz="1219272" fontAlgn="ctr"/>
            <a:r>
              <a:rPr lang="en-US" sz="1200" dirty="0">
                <a:solidFill>
                  <a:prstClr val="black"/>
                </a:solidFill>
                <a:latin typeface="Huawei Sans" panose="020C0503030203020204" pitchFamily="34" charset="0"/>
              </a:rPr>
              <a:t>...</a:t>
            </a:r>
            <a:endParaRPr lang="en-US" sz="1200" dirty="0">
              <a:solidFill>
                <a:prstClr val="black"/>
              </a:solidFill>
              <a:latin typeface="Huawei Sans" panose="020C0503030203020204" pitchFamily="34" charset="0"/>
              <a:ea typeface="方正兰亭黑简体" panose="02000000000000000000" pitchFamily="2" charset="-122"/>
            </a:endParaRPr>
          </a:p>
        </p:txBody>
      </p:sp>
      <p:grpSp>
        <p:nvGrpSpPr>
          <p:cNvPr id="127" name="组合 221">
            <a:extLst>
              <a:ext uri="{FF2B5EF4-FFF2-40B4-BE49-F238E27FC236}">
                <a16:creationId xmlns:a16="http://schemas.microsoft.com/office/drawing/2014/main" id="{BCC6867A-9C3D-42A8-AD87-72426832C9C4}"/>
              </a:ext>
            </a:extLst>
          </p:cNvPr>
          <p:cNvGrpSpPr/>
          <p:nvPr/>
        </p:nvGrpSpPr>
        <p:grpSpPr bwMode="gray">
          <a:xfrm>
            <a:off x="1917028" y="4519496"/>
            <a:ext cx="7366932" cy="1584691"/>
            <a:chOff x="6618828" y="3020704"/>
            <a:chExt cx="4610664" cy="1450626"/>
          </a:xfrm>
        </p:grpSpPr>
        <p:cxnSp>
          <p:nvCxnSpPr>
            <p:cNvPr id="128" name="直接连接符 222">
              <a:extLst>
                <a:ext uri="{FF2B5EF4-FFF2-40B4-BE49-F238E27FC236}">
                  <a16:creationId xmlns:a16="http://schemas.microsoft.com/office/drawing/2014/main" id="{AD49C4B6-825A-4268-8578-9427D37ECC9C}"/>
                </a:ext>
              </a:extLst>
            </p:cNvPr>
            <p:cNvCxnSpPr/>
            <p:nvPr/>
          </p:nvCxnSpPr>
          <p:spPr bwMode="gray">
            <a:xfrm flipH="1" flipV="1">
              <a:off x="6630536" y="3769513"/>
              <a:ext cx="0" cy="691407"/>
            </a:xfrm>
            <a:prstGeom prst="line">
              <a:avLst/>
            </a:prstGeom>
            <a:noFill/>
            <a:ln w="19050">
              <a:solidFill>
                <a:srgbClr val="56C4D2"/>
              </a:solidFill>
              <a:prstDash val="dash"/>
            </a:ln>
            <a:effectLst/>
          </p:spPr>
        </p:cxnSp>
        <p:cxnSp>
          <p:nvCxnSpPr>
            <p:cNvPr id="129" name="直接连接符 223">
              <a:extLst>
                <a:ext uri="{FF2B5EF4-FFF2-40B4-BE49-F238E27FC236}">
                  <a16:creationId xmlns:a16="http://schemas.microsoft.com/office/drawing/2014/main" id="{09883456-E3EE-447B-9460-5FDC6ED080C3}"/>
                </a:ext>
              </a:extLst>
            </p:cNvPr>
            <p:cNvCxnSpPr/>
            <p:nvPr/>
          </p:nvCxnSpPr>
          <p:spPr bwMode="gray">
            <a:xfrm flipH="1" flipV="1">
              <a:off x="11215000" y="3051382"/>
              <a:ext cx="0" cy="691407"/>
            </a:xfrm>
            <a:prstGeom prst="line">
              <a:avLst/>
            </a:prstGeom>
            <a:noFill/>
            <a:ln w="19050">
              <a:solidFill>
                <a:srgbClr val="56C4D2"/>
              </a:solidFill>
            </a:ln>
            <a:effectLst/>
          </p:spPr>
        </p:cxnSp>
        <p:cxnSp>
          <p:nvCxnSpPr>
            <p:cNvPr id="130" name="直接连接符 224">
              <a:extLst>
                <a:ext uri="{FF2B5EF4-FFF2-40B4-BE49-F238E27FC236}">
                  <a16:creationId xmlns:a16="http://schemas.microsoft.com/office/drawing/2014/main" id="{FB018A84-E144-4682-B25E-5EF5C7D5AAFD}"/>
                </a:ext>
              </a:extLst>
            </p:cNvPr>
            <p:cNvCxnSpPr/>
            <p:nvPr/>
          </p:nvCxnSpPr>
          <p:spPr bwMode="gray">
            <a:xfrm flipH="1">
              <a:off x="6687263" y="3051382"/>
              <a:ext cx="4491121" cy="0"/>
            </a:xfrm>
            <a:prstGeom prst="line">
              <a:avLst/>
            </a:prstGeom>
            <a:noFill/>
            <a:ln w="19050">
              <a:solidFill>
                <a:srgbClr val="56C4D2"/>
              </a:solidFill>
            </a:ln>
            <a:effectLst/>
          </p:spPr>
        </p:cxnSp>
        <p:grpSp>
          <p:nvGrpSpPr>
            <p:cNvPr id="131" name="组合 225">
              <a:extLst>
                <a:ext uri="{FF2B5EF4-FFF2-40B4-BE49-F238E27FC236}">
                  <a16:creationId xmlns:a16="http://schemas.microsoft.com/office/drawing/2014/main" id="{46E42C87-5B4A-4DFF-A87C-FE75491A4A47}"/>
                </a:ext>
              </a:extLst>
            </p:cNvPr>
            <p:cNvGrpSpPr/>
            <p:nvPr/>
          </p:nvGrpSpPr>
          <p:grpSpPr bwMode="gray">
            <a:xfrm>
              <a:off x="6624137" y="3020704"/>
              <a:ext cx="4598956" cy="56023"/>
              <a:chOff x="6624137" y="3144138"/>
              <a:chExt cx="4598956" cy="56023"/>
            </a:xfrm>
            <a:solidFill>
              <a:srgbClr val="FFC000"/>
            </a:solidFill>
          </p:grpSpPr>
          <p:sp>
            <p:nvSpPr>
              <p:cNvPr id="150" name="椭圆 244">
                <a:extLst>
                  <a:ext uri="{FF2B5EF4-FFF2-40B4-BE49-F238E27FC236}">
                    <a16:creationId xmlns:a16="http://schemas.microsoft.com/office/drawing/2014/main" id="{4B3C0285-9DE2-460D-8341-26470FF93699}"/>
                  </a:ext>
                </a:extLst>
              </p:cNvPr>
              <p:cNvSpPr>
                <a:spLocks/>
              </p:cNvSpPr>
              <p:nvPr/>
            </p:nvSpPr>
            <p:spPr bwMode="gray">
              <a:xfrm>
                <a:off x="8170461"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51" name="椭圆 245">
                <a:extLst>
                  <a:ext uri="{FF2B5EF4-FFF2-40B4-BE49-F238E27FC236}">
                    <a16:creationId xmlns:a16="http://schemas.microsoft.com/office/drawing/2014/main" id="{08578EEA-C5F4-4358-ACCA-70AD3F1B3B2D}"/>
                  </a:ext>
                </a:extLst>
              </p:cNvPr>
              <p:cNvSpPr>
                <a:spLocks/>
              </p:cNvSpPr>
              <p:nvPr/>
            </p:nvSpPr>
            <p:spPr bwMode="gray">
              <a:xfrm>
                <a:off x="8920162"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52" name="椭圆 246">
                <a:extLst>
                  <a:ext uri="{FF2B5EF4-FFF2-40B4-BE49-F238E27FC236}">
                    <a16:creationId xmlns:a16="http://schemas.microsoft.com/office/drawing/2014/main" id="{2EFBE2D2-3918-47A4-B904-4E32F1398652}"/>
                  </a:ext>
                </a:extLst>
              </p:cNvPr>
              <p:cNvSpPr>
                <a:spLocks/>
              </p:cNvSpPr>
              <p:nvPr/>
            </p:nvSpPr>
            <p:spPr bwMode="gray">
              <a:xfrm>
                <a:off x="9670780"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53" name="椭圆 247">
                <a:extLst>
                  <a:ext uri="{FF2B5EF4-FFF2-40B4-BE49-F238E27FC236}">
                    <a16:creationId xmlns:a16="http://schemas.microsoft.com/office/drawing/2014/main" id="{CC796E44-12E8-4579-ADF7-8DDDEBBC3F00}"/>
                  </a:ext>
                </a:extLst>
              </p:cNvPr>
              <p:cNvSpPr>
                <a:spLocks/>
              </p:cNvSpPr>
              <p:nvPr/>
            </p:nvSpPr>
            <p:spPr bwMode="gray">
              <a:xfrm>
                <a:off x="10421794"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54" name="椭圆 248">
                <a:extLst>
                  <a:ext uri="{FF2B5EF4-FFF2-40B4-BE49-F238E27FC236}">
                    <a16:creationId xmlns:a16="http://schemas.microsoft.com/office/drawing/2014/main" id="{DD516498-9B14-4F4E-9575-B09A36284FB2}"/>
                  </a:ext>
                </a:extLst>
              </p:cNvPr>
              <p:cNvSpPr>
                <a:spLocks/>
              </p:cNvSpPr>
              <p:nvPr/>
            </p:nvSpPr>
            <p:spPr bwMode="gray">
              <a:xfrm>
                <a:off x="11182537"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55" name="椭圆 249">
                <a:extLst>
                  <a:ext uri="{FF2B5EF4-FFF2-40B4-BE49-F238E27FC236}">
                    <a16:creationId xmlns:a16="http://schemas.microsoft.com/office/drawing/2014/main" id="{4718BD6B-95DA-45A8-9F8D-1055C27F64D6}"/>
                  </a:ext>
                </a:extLst>
              </p:cNvPr>
              <p:cNvSpPr>
                <a:spLocks/>
              </p:cNvSpPr>
              <p:nvPr/>
            </p:nvSpPr>
            <p:spPr bwMode="gray">
              <a:xfrm>
                <a:off x="7424017"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56" name="椭圆 250">
                <a:extLst>
                  <a:ext uri="{FF2B5EF4-FFF2-40B4-BE49-F238E27FC236}">
                    <a16:creationId xmlns:a16="http://schemas.microsoft.com/office/drawing/2014/main" id="{CAF59402-0076-480B-A0A8-B6775757A11A}"/>
                  </a:ext>
                </a:extLst>
              </p:cNvPr>
              <p:cNvSpPr>
                <a:spLocks/>
              </p:cNvSpPr>
              <p:nvPr/>
            </p:nvSpPr>
            <p:spPr bwMode="gray">
              <a:xfrm>
                <a:off x="6624137"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grpSp>
        <p:cxnSp>
          <p:nvCxnSpPr>
            <p:cNvPr id="132" name="直接连接符 226">
              <a:extLst>
                <a:ext uri="{FF2B5EF4-FFF2-40B4-BE49-F238E27FC236}">
                  <a16:creationId xmlns:a16="http://schemas.microsoft.com/office/drawing/2014/main" id="{92FCBF83-8E33-4DB0-A1A5-A6C2780A2D02}"/>
                </a:ext>
              </a:extLst>
            </p:cNvPr>
            <p:cNvCxnSpPr>
              <a:endCxn id="149" idx="5"/>
            </p:cNvCxnSpPr>
            <p:nvPr/>
          </p:nvCxnSpPr>
          <p:spPr bwMode="gray">
            <a:xfrm flipH="1">
              <a:off x="6665152" y="3742053"/>
              <a:ext cx="4519633" cy="17141"/>
            </a:xfrm>
            <a:prstGeom prst="line">
              <a:avLst/>
            </a:prstGeom>
            <a:noFill/>
            <a:ln w="19050">
              <a:solidFill>
                <a:srgbClr val="56C4D2"/>
              </a:solidFill>
            </a:ln>
            <a:effectLst/>
          </p:spPr>
        </p:cxnSp>
        <p:grpSp>
          <p:nvGrpSpPr>
            <p:cNvPr id="133" name="组合 227">
              <a:extLst>
                <a:ext uri="{FF2B5EF4-FFF2-40B4-BE49-F238E27FC236}">
                  <a16:creationId xmlns:a16="http://schemas.microsoft.com/office/drawing/2014/main" id="{B0625204-9429-499F-8656-1F96F54E6378}"/>
                </a:ext>
              </a:extLst>
            </p:cNvPr>
            <p:cNvGrpSpPr/>
            <p:nvPr/>
          </p:nvGrpSpPr>
          <p:grpSpPr bwMode="gray">
            <a:xfrm>
              <a:off x="6630536" y="3711375"/>
              <a:ext cx="4598956" cy="56023"/>
              <a:chOff x="6624137" y="3144138"/>
              <a:chExt cx="4598956" cy="56023"/>
            </a:xfrm>
            <a:solidFill>
              <a:srgbClr val="FFC000"/>
            </a:solidFill>
          </p:grpSpPr>
          <p:sp>
            <p:nvSpPr>
              <p:cNvPr id="143" name="椭圆 237">
                <a:extLst>
                  <a:ext uri="{FF2B5EF4-FFF2-40B4-BE49-F238E27FC236}">
                    <a16:creationId xmlns:a16="http://schemas.microsoft.com/office/drawing/2014/main" id="{58CC591E-E6EE-4C00-8FF6-23ED82FF1718}"/>
                  </a:ext>
                </a:extLst>
              </p:cNvPr>
              <p:cNvSpPr>
                <a:spLocks/>
              </p:cNvSpPr>
              <p:nvPr/>
            </p:nvSpPr>
            <p:spPr bwMode="gray">
              <a:xfrm>
                <a:off x="8170461"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44" name="椭圆 238">
                <a:extLst>
                  <a:ext uri="{FF2B5EF4-FFF2-40B4-BE49-F238E27FC236}">
                    <a16:creationId xmlns:a16="http://schemas.microsoft.com/office/drawing/2014/main" id="{812FE259-2E5D-4468-BD36-E554EA02CBD5}"/>
                  </a:ext>
                </a:extLst>
              </p:cNvPr>
              <p:cNvSpPr>
                <a:spLocks/>
              </p:cNvSpPr>
              <p:nvPr/>
            </p:nvSpPr>
            <p:spPr bwMode="gray">
              <a:xfrm>
                <a:off x="8920162"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45" name="椭圆 239">
                <a:extLst>
                  <a:ext uri="{FF2B5EF4-FFF2-40B4-BE49-F238E27FC236}">
                    <a16:creationId xmlns:a16="http://schemas.microsoft.com/office/drawing/2014/main" id="{0C9ED55C-7F5C-440D-8305-8DDC231E0988}"/>
                  </a:ext>
                </a:extLst>
              </p:cNvPr>
              <p:cNvSpPr>
                <a:spLocks/>
              </p:cNvSpPr>
              <p:nvPr/>
            </p:nvSpPr>
            <p:spPr bwMode="gray">
              <a:xfrm>
                <a:off x="9670780"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46" name="椭圆 240">
                <a:extLst>
                  <a:ext uri="{FF2B5EF4-FFF2-40B4-BE49-F238E27FC236}">
                    <a16:creationId xmlns:a16="http://schemas.microsoft.com/office/drawing/2014/main" id="{6B965C80-DAE1-42E6-95B7-36B17C659BBA}"/>
                  </a:ext>
                </a:extLst>
              </p:cNvPr>
              <p:cNvSpPr>
                <a:spLocks/>
              </p:cNvSpPr>
              <p:nvPr/>
            </p:nvSpPr>
            <p:spPr bwMode="gray">
              <a:xfrm>
                <a:off x="10421794"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47" name="椭圆 241">
                <a:extLst>
                  <a:ext uri="{FF2B5EF4-FFF2-40B4-BE49-F238E27FC236}">
                    <a16:creationId xmlns:a16="http://schemas.microsoft.com/office/drawing/2014/main" id="{01C76FAB-F2ED-4411-B5A9-7E0B99B4C86A}"/>
                  </a:ext>
                </a:extLst>
              </p:cNvPr>
              <p:cNvSpPr>
                <a:spLocks/>
              </p:cNvSpPr>
              <p:nvPr/>
            </p:nvSpPr>
            <p:spPr bwMode="gray">
              <a:xfrm>
                <a:off x="11182537"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48" name="椭圆 242">
                <a:extLst>
                  <a:ext uri="{FF2B5EF4-FFF2-40B4-BE49-F238E27FC236}">
                    <a16:creationId xmlns:a16="http://schemas.microsoft.com/office/drawing/2014/main" id="{7EF801C5-47E7-43F2-A299-88BDC04CD720}"/>
                  </a:ext>
                </a:extLst>
              </p:cNvPr>
              <p:cNvSpPr>
                <a:spLocks/>
              </p:cNvSpPr>
              <p:nvPr/>
            </p:nvSpPr>
            <p:spPr bwMode="gray">
              <a:xfrm>
                <a:off x="7424017"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49" name="椭圆 243">
                <a:extLst>
                  <a:ext uri="{FF2B5EF4-FFF2-40B4-BE49-F238E27FC236}">
                    <a16:creationId xmlns:a16="http://schemas.microsoft.com/office/drawing/2014/main" id="{34EBAA02-B5CD-48D7-83D0-6E27837A70A0}"/>
                  </a:ext>
                </a:extLst>
              </p:cNvPr>
              <p:cNvSpPr>
                <a:spLocks/>
              </p:cNvSpPr>
              <p:nvPr/>
            </p:nvSpPr>
            <p:spPr bwMode="gray">
              <a:xfrm>
                <a:off x="6624137" y="3144138"/>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grpSp>
        <p:cxnSp>
          <p:nvCxnSpPr>
            <p:cNvPr id="134" name="直接连接符 228">
              <a:extLst>
                <a:ext uri="{FF2B5EF4-FFF2-40B4-BE49-F238E27FC236}">
                  <a16:creationId xmlns:a16="http://schemas.microsoft.com/office/drawing/2014/main" id="{ADE6ECFB-DB0C-4068-949E-B37A81D2A0E0}"/>
                </a:ext>
              </a:extLst>
            </p:cNvPr>
            <p:cNvCxnSpPr>
              <a:endCxn id="142" idx="5"/>
            </p:cNvCxnSpPr>
            <p:nvPr/>
          </p:nvCxnSpPr>
          <p:spPr bwMode="gray">
            <a:xfrm flipH="1">
              <a:off x="6653444" y="4445981"/>
              <a:ext cx="4519633" cy="17142"/>
            </a:xfrm>
            <a:prstGeom prst="line">
              <a:avLst/>
            </a:prstGeom>
            <a:noFill/>
            <a:ln w="19050">
              <a:solidFill>
                <a:srgbClr val="56C4D2"/>
              </a:solidFill>
            </a:ln>
            <a:effectLst/>
          </p:spPr>
        </p:cxnSp>
        <p:grpSp>
          <p:nvGrpSpPr>
            <p:cNvPr id="135" name="组合 229">
              <a:extLst>
                <a:ext uri="{FF2B5EF4-FFF2-40B4-BE49-F238E27FC236}">
                  <a16:creationId xmlns:a16="http://schemas.microsoft.com/office/drawing/2014/main" id="{8607CA14-8571-42CD-A2B8-B27D0D766395}"/>
                </a:ext>
              </a:extLst>
            </p:cNvPr>
            <p:cNvGrpSpPr/>
            <p:nvPr/>
          </p:nvGrpSpPr>
          <p:grpSpPr bwMode="gray">
            <a:xfrm>
              <a:off x="6618828" y="4415304"/>
              <a:ext cx="4598956" cy="56026"/>
              <a:chOff x="6624137" y="3144139"/>
              <a:chExt cx="4598956" cy="56026"/>
            </a:xfrm>
            <a:solidFill>
              <a:srgbClr val="FFC000"/>
            </a:solidFill>
          </p:grpSpPr>
          <p:sp>
            <p:nvSpPr>
              <p:cNvPr id="136" name="椭圆 230">
                <a:extLst>
                  <a:ext uri="{FF2B5EF4-FFF2-40B4-BE49-F238E27FC236}">
                    <a16:creationId xmlns:a16="http://schemas.microsoft.com/office/drawing/2014/main" id="{FAB48B4D-1B7E-4954-A16F-FD3E4A9935A8}"/>
                  </a:ext>
                </a:extLst>
              </p:cNvPr>
              <p:cNvSpPr>
                <a:spLocks/>
              </p:cNvSpPr>
              <p:nvPr/>
            </p:nvSpPr>
            <p:spPr bwMode="gray">
              <a:xfrm>
                <a:off x="8170461" y="3144139"/>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37" name="椭圆 231">
                <a:extLst>
                  <a:ext uri="{FF2B5EF4-FFF2-40B4-BE49-F238E27FC236}">
                    <a16:creationId xmlns:a16="http://schemas.microsoft.com/office/drawing/2014/main" id="{B451796A-7027-43DF-8345-4E291B273BBB}"/>
                  </a:ext>
                </a:extLst>
              </p:cNvPr>
              <p:cNvSpPr>
                <a:spLocks/>
              </p:cNvSpPr>
              <p:nvPr/>
            </p:nvSpPr>
            <p:spPr bwMode="gray">
              <a:xfrm>
                <a:off x="8920162" y="3144139"/>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38" name="椭圆 232">
                <a:extLst>
                  <a:ext uri="{FF2B5EF4-FFF2-40B4-BE49-F238E27FC236}">
                    <a16:creationId xmlns:a16="http://schemas.microsoft.com/office/drawing/2014/main" id="{E167F6F5-0E13-4F82-8FA9-FF1D3FE2DF79}"/>
                  </a:ext>
                </a:extLst>
              </p:cNvPr>
              <p:cNvSpPr>
                <a:spLocks/>
              </p:cNvSpPr>
              <p:nvPr/>
            </p:nvSpPr>
            <p:spPr bwMode="gray">
              <a:xfrm>
                <a:off x="9670780" y="3144139"/>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39" name="椭圆 233">
                <a:extLst>
                  <a:ext uri="{FF2B5EF4-FFF2-40B4-BE49-F238E27FC236}">
                    <a16:creationId xmlns:a16="http://schemas.microsoft.com/office/drawing/2014/main" id="{F37DFC80-4C85-4839-9D8A-89E7BA1A724E}"/>
                  </a:ext>
                </a:extLst>
              </p:cNvPr>
              <p:cNvSpPr>
                <a:spLocks/>
              </p:cNvSpPr>
              <p:nvPr/>
            </p:nvSpPr>
            <p:spPr bwMode="gray">
              <a:xfrm>
                <a:off x="10421794" y="3144139"/>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40" name="椭圆 234">
                <a:extLst>
                  <a:ext uri="{FF2B5EF4-FFF2-40B4-BE49-F238E27FC236}">
                    <a16:creationId xmlns:a16="http://schemas.microsoft.com/office/drawing/2014/main" id="{E43E1442-BE4B-4271-AD69-2DA7560169F5}"/>
                  </a:ext>
                </a:extLst>
              </p:cNvPr>
              <p:cNvSpPr>
                <a:spLocks/>
              </p:cNvSpPr>
              <p:nvPr/>
            </p:nvSpPr>
            <p:spPr bwMode="gray">
              <a:xfrm>
                <a:off x="11182537" y="3144142"/>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41" name="椭圆 235">
                <a:extLst>
                  <a:ext uri="{FF2B5EF4-FFF2-40B4-BE49-F238E27FC236}">
                    <a16:creationId xmlns:a16="http://schemas.microsoft.com/office/drawing/2014/main" id="{A5FDA655-FFD0-4433-AB40-79259C46FD48}"/>
                  </a:ext>
                </a:extLst>
              </p:cNvPr>
              <p:cNvSpPr>
                <a:spLocks/>
              </p:cNvSpPr>
              <p:nvPr/>
            </p:nvSpPr>
            <p:spPr bwMode="gray">
              <a:xfrm>
                <a:off x="7424017" y="3144139"/>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142" name="椭圆 236">
                <a:extLst>
                  <a:ext uri="{FF2B5EF4-FFF2-40B4-BE49-F238E27FC236}">
                    <a16:creationId xmlns:a16="http://schemas.microsoft.com/office/drawing/2014/main" id="{2C1FD0F6-831F-433C-A1FC-FF3DAEF8B671}"/>
                  </a:ext>
                </a:extLst>
              </p:cNvPr>
              <p:cNvSpPr>
                <a:spLocks/>
              </p:cNvSpPr>
              <p:nvPr/>
            </p:nvSpPr>
            <p:spPr bwMode="gray">
              <a:xfrm>
                <a:off x="6624137" y="3144139"/>
                <a:ext cx="40556" cy="56023"/>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grpSp>
      </p:grpSp>
      <p:sp>
        <p:nvSpPr>
          <p:cNvPr id="157" name="TextBox 23">
            <a:extLst>
              <a:ext uri="{FF2B5EF4-FFF2-40B4-BE49-F238E27FC236}">
                <a16:creationId xmlns:a16="http://schemas.microsoft.com/office/drawing/2014/main" id="{5F0E4F43-8C42-41B9-9999-1E917FCF723E}"/>
              </a:ext>
            </a:extLst>
          </p:cNvPr>
          <p:cNvSpPr txBox="1">
            <a:spLocks noChangeArrowheads="1"/>
          </p:cNvSpPr>
          <p:nvPr/>
        </p:nvSpPr>
        <p:spPr bwMode="gray">
          <a:xfrm>
            <a:off x="9321388" y="5185800"/>
            <a:ext cx="1247150" cy="257896"/>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Branch 2</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58" name="TextBox 23">
            <a:extLst>
              <a:ext uri="{FF2B5EF4-FFF2-40B4-BE49-F238E27FC236}">
                <a16:creationId xmlns:a16="http://schemas.microsoft.com/office/drawing/2014/main" id="{BC70778F-25BA-4CD4-ABFB-84C56815A717}"/>
              </a:ext>
            </a:extLst>
          </p:cNvPr>
          <p:cNvSpPr txBox="1">
            <a:spLocks noChangeArrowheads="1"/>
          </p:cNvSpPr>
          <p:nvPr/>
        </p:nvSpPr>
        <p:spPr bwMode="gray">
          <a:xfrm>
            <a:off x="9321388" y="5906352"/>
            <a:ext cx="1247150" cy="257896"/>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Branch 3</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64" name="Freeform 111">
            <a:extLst>
              <a:ext uri="{FF2B5EF4-FFF2-40B4-BE49-F238E27FC236}">
                <a16:creationId xmlns:a16="http://schemas.microsoft.com/office/drawing/2014/main" id="{F57EDF0A-7CA1-4178-9D70-9918BF0CE209}"/>
              </a:ext>
            </a:extLst>
          </p:cNvPr>
          <p:cNvSpPr>
            <a:spLocks noChangeAspect="1" noEditPoints="1"/>
          </p:cNvSpPr>
          <p:nvPr/>
        </p:nvSpPr>
        <p:spPr bwMode="gray">
          <a:xfrm flipH="1">
            <a:off x="6515984" y="3988834"/>
            <a:ext cx="600179" cy="299141"/>
          </a:xfrm>
          <a:custGeom>
            <a:avLst/>
            <a:gdLst>
              <a:gd name="T0" fmla="*/ 206 w 372"/>
              <a:gd name="T1" fmla="*/ 65 h 165"/>
              <a:gd name="T2" fmla="*/ 211 w 372"/>
              <a:gd name="T3" fmla="*/ 60 h 165"/>
              <a:gd name="T4" fmla="*/ 245 w 372"/>
              <a:gd name="T5" fmla="*/ 42 h 165"/>
              <a:gd name="T6" fmla="*/ 325 w 372"/>
              <a:gd name="T7" fmla="*/ 89 h 165"/>
              <a:gd name="T8" fmla="*/ 350 w 372"/>
              <a:gd name="T9" fmla="*/ 82 h 165"/>
              <a:gd name="T10" fmla="*/ 356 w 372"/>
              <a:gd name="T11" fmla="*/ 57 h 165"/>
              <a:gd name="T12" fmla="*/ 145 w 372"/>
              <a:gd name="T13" fmla="*/ 63 h 165"/>
              <a:gd name="T14" fmla="*/ 145 w 372"/>
              <a:gd name="T15" fmla="*/ 61 h 165"/>
              <a:gd name="T16" fmla="*/ 127 w 372"/>
              <a:gd name="T17" fmla="*/ 59 h 165"/>
              <a:gd name="T18" fmla="*/ 132 w 372"/>
              <a:gd name="T19" fmla="*/ 62 h 165"/>
              <a:gd name="T20" fmla="*/ 301 w 372"/>
              <a:gd name="T21" fmla="*/ 136 h 165"/>
              <a:gd name="T22" fmla="*/ 301 w 372"/>
              <a:gd name="T23" fmla="*/ 165 h 165"/>
              <a:gd name="T24" fmla="*/ 321 w 372"/>
              <a:gd name="T25" fmla="*/ 129 h 165"/>
              <a:gd name="T26" fmla="*/ 321 w 372"/>
              <a:gd name="T27" fmla="*/ 129 h 165"/>
              <a:gd name="T28" fmla="*/ 254 w 372"/>
              <a:gd name="T29" fmla="*/ 129 h 165"/>
              <a:gd name="T30" fmla="*/ 368 w 372"/>
              <a:gd name="T31" fmla="*/ 100 h 165"/>
              <a:gd name="T32" fmla="*/ 372 w 372"/>
              <a:gd name="T33" fmla="*/ 118 h 165"/>
              <a:gd name="T34" fmla="*/ 73 w 372"/>
              <a:gd name="T35" fmla="*/ 165 h 165"/>
              <a:gd name="T36" fmla="*/ 93 w 372"/>
              <a:gd name="T37" fmla="*/ 129 h 165"/>
              <a:gd name="T38" fmla="*/ 93 w 372"/>
              <a:gd name="T39" fmla="*/ 129 h 165"/>
              <a:gd name="T40" fmla="*/ 26 w 372"/>
              <a:gd name="T41" fmla="*/ 133 h 165"/>
              <a:gd name="T42" fmla="*/ 0 w 372"/>
              <a:gd name="T43" fmla="*/ 108 h 165"/>
              <a:gd name="T44" fmla="*/ 80 w 372"/>
              <a:gd name="T45" fmla="*/ 129 h 165"/>
              <a:gd name="T46" fmla="*/ 12 w 372"/>
              <a:gd name="T47" fmla="*/ 67 h 165"/>
              <a:gd name="T48" fmla="*/ 229 w 372"/>
              <a:gd name="T49" fmla="*/ 0 h 165"/>
              <a:gd name="T50" fmla="*/ 73 w 372"/>
              <a:gd name="T51" fmla="*/ 82 h 165"/>
              <a:gd name="T52" fmla="*/ 144 w 372"/>
              <a:gd name="T53" fmla="*/ 56 h 165"/>
              <a:gd name="T54" fmla="*/ 135 w 372"/>
              <a:gd name="T55" fmla="*/ 65 h 165"/>
              <a:gd name="T56" fmla="*/ 132 w 372"/>
              <a:gd name="T57" fmla="*/ 56 h 165"/>
              <a:gd name="T58" fmla="*/ 125 w 372"/>
              <a:gd name="T59" fmla="*/ 56 h 165"/>
              <a:gd name="T60" fmla="*/ 127 w 372"/>
              <a:gd name="T61" fmla="*/ 67 h 165"/>
              <a:gd name="T62" fmla="*/ 138 w 372"/>
              <a:gd name="T63" fmla="*/ 75 h 165"/>
              <a:gd name="T64" fmla="*/ 150 w 372"/>
              <a:gd name="T65" fmla="*/ 75 h 165"/>
              <a:gd name="T66" fmla="*/ 166 w 372"/>
              <a:gd name="T67" fmla="*/ 66 h 165"/>
              <a:gd name="T68" fmla="*/ 158 w 372"/>
              <a:gd name="T69" fmla="*/ 56 h 165"/>
              <a:gd name="T70" fmla="*/ 158 w 372"/>
              <a:gd name="T71" fmla="*/ 65 h 165"/>
              <a:gd name="T72" fmla="*/ 167 w 372"/>
              <a:gd name="T73" fmla="*/ 75 h 165"/>
              <a:gd name="T74" fmla="*/ 193 w 372"/>
              <a:gd name="T75" fmla="*/ 71 h 165"/>
              <a:gd name="T76" fmla="*/ 193 w 372"/>
              <a:gd name="T77" fmla="*/ 64 h 165"/>
              <a:gd name="T78" fmla="*/ 189 w 372"/>
              <a:gd name="T79" fmla="*/ 56 h 165"/>
              <a:gd name="T80" fmla="*/ 217 w 372"/>
              <a:gd name="T81" fmla="*/ 75 h 165"/>
              <a:gd name="T82" fmla="*/ 215 w 372"/>
              <a:gd name="T83" fmla="*/ 61 h 165"/>
              <a:gd name="T84" fmla="*/ 208 w 372"/>
              <a:gd name="T85" fmla="*/ 56 h 165"/>
              <a:gd name="T86" fmla="*/ 203 w 372"/>
              <a:gd name="T87" fmla="*/ 56 h 165"/>
              <a:gd name="T88" fmla="*/ 208 w 372"/>
              <a:gd name="T89" fmla="*/ 67 h 165"/>
              <a:gd name="T90" fmla="*/ 221 w 372"/>
              <a:gd name="T91" fmla="*/ 43 h 165"/>
              <a:gd name="T92" fmla="*/ 178 w 372"/>
              <a:gd name="T93" fmla="*/ 56 h 165"/>
              <a:gd name="T94" fmla="*/ 173 w 372"/>
              <a:gd name="T95" fmla="*/ 70 h 165"/>
              <a:gd name="T96" fmla="*/ 183 w 372"/>
              <a:gd name="T97" fmla="*/ 75 h 165"/>
              <a:gd name="T98" fmla="*/ 179 w 372"/>
              <a:gd name="T99" fmla="*/ 67 h 165"/>
              <a:gd name="T100" fmla="*/ 181 w 372"/>
              <a:gd name="T101" fmla="*/ 72 h 165"/>
              <a:gd name="T102" fmla="*/ 176 w 372"/>
              <a:gd name="T103" fmla="*/ 65 h 165"/>
              <a:gd name="T104" fmla="*/ 181 w 372"/>
              <a:gd name="T105" fmla="*/ 59 h 165"/>
              <a:gd name="T106" fmla="*/ 184 w 372"/>
              <a:gd name="T107" fmla="*/ 56 h 165"/>
              <a:gd name="T108" fmla="*/ 175 w 372"/>
              <a:gd name="T109" fmla="*/ 43 h 165"/>
              <a:gd name="T110" fmla="*/ 25 w 372"/>
              <a:gd name="T111" fmla="*/ 76 h 165"/>
              <a:gd name="T112" fmla="*/ 26 w 372"/>
              <a:gd name="T113" fmla="*/ 5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2" h="165">
                <a:moveTo>
                  <a:pt x="211" y="62"/>
                </a:moveTo>
                <a:cubicBezTo>
                  <a:pt x="211" y="63"/>
                  <a:pt x="211" y="63"/>
                  <a:pt x="210" y="64"/>
                </a:cubicBezTo>
                <a:cubicBezTo>
                  <a:pt x="210" y="64"/>
                  <a:pt x="209" y="65"/>
                  <a:pt x="208" y="65"/>
                </a:cubicBezTo>
                <a:cubicBezTo>
                  <a:pt x="206" y="65"/>
                  <a:pt x="206" y="65"/>
                  <a:pt x="206" y="65"/>
                </a:cubicBezTo>
                <a:cubicBezTo>
                  <a:pt x="206" y="59"/>
                  <a:pt x="206" y="59"/>
                  <a:pt x="206" y="59"/>
                </a:cubicBezTo>
                <a:cubicBezTo>
                  <a:pt x="207" y="59"/>
                  <a:pt x="207" y="59"/>
                  <a:pt x="207" y="59"/>
                </a:cubicBezTo>
                <a:cubicBezTo>
                  <a:pt x="208" y="59"/>
                  <a:pt x="208" y="59"/>
                  <a:pt x="208" y="59"/>
                </a:cubicBezTo>
                <a:cubicBezTo>
                  <a:pt x="209" y="59"/>
                  <a:pt x="210" y="59"/>
                  <a:pt x="211" y="60"/>
                </a:cubicBezTo>
                <a:cubicBezTo>
                  <a:pt x="211" y="60"/>
                  <a:pt x="211" y="61"/>
                  <a:pt x="211" y="62"/>
                </a:cubicBezTo>
                <a:close/>
                <a:moveTo>
                  <a:pt x="277" y="89"/>
                </a:moveTo>
                <a:cubicBezTo>
                  <a:pt x="245" y="89"/>
                  <a:pt x="245" y="89"/>
                  <a:pt x="245" y="89"/>
                </a:cubicBezTo>
                <a:cubicBezTo>
                  <a:pt x="245" y="42"/>
                  <a:pt x="245" y="42"/>
                  <a:pt x="245" y="42"/>
                </a:cubicBezTo>
                <a:cubicBezTo>
                  <a:pt x="290" y="42"/>
                  <a:pt x="361" y="42"/>
                  <a:pt x="361" y="42"/>
                </a:cubicBezTo>
                <a:cubicBezTo>
                  <a:pt x="369" y="52"/>
                  <a:pt x="367" y="72"/>
                  <a:pt x="367" y="79"/>
                </a:cubicBezTo>
                <a:cubicBezTo>
                  <a:pt x="367" y="89"/>
                  <a:pt x="367" y="89"/>
                  <a:pt x="367" y="89"/>
                </a:cubicBezTo>
                <a:cubicBezTo>
                  <a:pt x="325" y="89"/>
                  <a:pt x="325" y="89"/>
                  <a:pt x="325" y="89"/>
                </a:cubicBezTo>
                <a:cubicBezTo>
                  <a:pt x="318" y="85"/>
                  <a:pt x="310" y="82"/>
                  <a:pt x="301" y="82"/>
                </a:cubicBezTo>
                <a:cubicBezTo>
                  <a:pt x="292" y="82"/>
                  <a:pt x="284" y="85"/>
                  <a:pt x="277" y="89"/>
                </a:cubicBezTo>
                <a:close/>
                <a:moveTo>
                  <a:pt x="350" y="70"/>
                </a:moveTo>
                <a:cubicBezTo>
                  <a:pt x="350" y="75"/>
                  <a:pt x="350" y="80"/>
                  <a:pt x="350" y="82"/>
                </a:cubicBezTo>
                <a:cubicBezTo>
                  <a:pt x="360" y="82"/>
                  <a:pt x="360" y="82"/>
                  <a:pt x="360" y="82"/>
                </a:cubicBezTo>
                <a:cubicBezTo>
                  <a:pt x="360" y="65"/>
                  <a:pt x="360" y="65"/>
                  <a:pt x="360" y="65"/>
                </a:cubicBezTo>
                <a:cubicBezTo>
                  <a:pt x="360" y="63"/>
                  <a:pt x="360" y="60"/>
                  <a:pt x="359" y="57"/>
                </a:cubicBezTo>
                <a:cubicBezTo>
                  <a:pt x="356" y="57"/>
                  <a:pt x="356" y="57"/>
                  <a:pt x="356" y="57"/>
                </a:cubicBezTo>
                <a:cubicBezTo>
                  <a:pt x="349" y="57"/>
                  <a:pt x="350" y="64"/>
                  <a:pt x="350" y="70"/>
                </a:cubicBezTo>
                <a:close/>
                <a:moveTo>
                  <a:pt x="145" y="61"/>
                </a:moveTo>
                <a:cubicBezTo>
                  <a:pt x="145" y="61"/>
                  <a:pt x="145" y="61"/>
                  <a:pt x="145" y="61"/>
                </a:cubicBezTo>
                <a:cubicBezTo>
                  <a:pt x="145" y="63"/>
                  <a:pt x="145" y="63"/>
                  <a:pt x="145" y="63"/>
                </a:cubicBezTo>
                <a:cubicBezTo>
                  <a:pt x="143" y="68"/>
                  <a:pt x="143" y="68"/>
                  <a:pt x="143" y="68"/>
                </a:cubicBezTo>
                <a:cubicBezTo>
                  <a:pt x="147" y="68"/>
                  <a:pt x="147" y="68"/>
                  <a:pt x="147" y="68"/>
                </a:cubicBezTo>
                <a:cubicBezTo>
                  <a:pt x="146" y="63"/>
                  <a:pt x="146" y="63"/>
                  <a:pt x="146" y="63"/>
                </a:cubicBezTo>
                <a:lnTo>
                  <a:pt x="145" y="61"/>
                </a:lnTo>
                <a:close/>
                <a:moveTo>
                  <a:pt x="131" y="60"/>
                </a:moveTo>
                <a:cubicBezTo>
                  <a:pt x="131" y="59"/>
                  <a:pt x="130" y="59"/>
                  <a:pt x="129" y="59"/>
                </a:cubicBezTo>
                <a:cubicBezTo>
                  <a:pt x="129" y="59"/>
                  <a:pt x="129" y="59"/>
                  <a:pt x="128" y="59"/>
                </a:cubicBezTo>
                <a:cubicBezTo>
                  <a:pt x="128" y="59"/>
                  <a:pt x="128" y="59"/>
                  <a:pt x="127" y="59"/>
                </a:cubicBezTo>
                <a:cubicBezTo>
                  <a:pt x="127" y="65"/>
                  <a:pt x="127" y="65"/>
                  <a:pt x="127" y="65"/>
                </a:cubicBezTo>
                <a:cubicBezTo>
                  <a:pt x="129" y="65"/>
                  <a:pt x="129" y="65"/>
                  <a:pt x="129" y="65"/>
                </a:cubicBezTo>
                <a:cubicBezTo>
                  <a:pt x="130" y="65"/>
                  <a:pt x="131" y="64"/>
                  <a:pt x="131" y="64"/>
                </a:cubicBezTo>
                <a:cubicBezTo>
                  <a:pt x="132" y="63"/>
                  <a:pt x="132" y="63"/>
                  <a:pt x="132" y="62"/>
                </a:cubicBezTo>
                <a:cubicBezTo>
                  <a:pt x="132" y="61"/>
                  <a:pt x="132" y="60"/>
                  <a:pt x="131" y="60"/>
                </a:cubicBezTo>
                <a:close/>
                <a:moveTo>
                  <a:pt x="301" y="122"/>
                </a:moveTo>
                <a:cubicBezTo>
                  <a:pt x="297" y="122"/>
                  <a:pt x="294" y="125"/>
                  <a:pt x="294" y="129"/>
                </a:cubicBezTo>
                <a:cubicBezTo>
                  <a:pt x="294" y="133"/>
                  <a:pt x="297" y="136"/>
                  <a:pt x="301" y="136"/>
                </a:cubicBezTo>
                <a:cubicBezTo>
                  <a:pt x="305" y="136"/>
                  <a:pt x="308" y="133"/>
                  <a:pt x="308" y="129"/>
                </a:cubicBezTo>
                <a:cubicBezTo>
                  <a:pt x="308" y="125"/>
                  <a:pt x="305" y="122"/>
                  <a:pt x="301" y="122"/>
                </a:cubicBezTo>
                <a:close/>
                <a:moveTo>
                  <a:pt x="337" y="129"/>
                </a:moveTo>
                <a:cubicBezTo>
                  <a:pt x="337" y="149"/>
                  <a:pt x="321" y="165"/>
                  <a:pt x="301" y="165"/>
                </a:cubicBezTo>
                <a:cubicBezTo>
                  <a:pt x="281" y="165"/>
                  <a:pt x="265" y="149"/>
                  <a:pt x="265" y="129"/>
                </a:cubicBezTo>
                <a:cubicBezTo>
                  <a:pt x="265" y="109"/>
                  <a:pt x="281" y="93"/>
                  <a:pt x="301" y="93"/>
                </a:cubicBezTo>
                <a:cubicBezTo>
                  <a:pt x="321" y="93"/>
                  <a:pt x="337" y="109"/>
                  <a:pt x="337" y="129"/>
                </a:cubicBezTo>
                <a:close/>
                <a:moveTo>
                  <a:pt x="321" y="129"/>
                </a:moveTo>
                <a:cubicBezTo>
                  <a:pt x="321" y="118"/>
                  <a:pt x="312" y="109"/>
                  <a:pt x="301" y="109"/>
                </a:cubicBezTo>
                <a:cubicBezTo>
                  <a:pt x="290" y="109"/>
                  <a:pt x="281" y="118"/>
                  <a:pt x="281" y="129"/>
                </a:cubicBezTo>
                <a:cubicBezTo>
                  <a:pt x="281" y="140"/>
                  <a:pt x="290" y="149"/>
                  <a:pt x="301" y="149"/>
                </a:cubicBezTo>
                <a:cubicBezTo>
                  <a:pt x="312" y="149"/>
                  <a:pt x="321" y="140"/>
                  <a:pt x="321" y="129"/>
                </a:cubicBezTo>
                <a:close/>
                <a:moveTo>
                  <a:pt x="120" y="129"/>
                </a:moveTo>
                <a:cubicBezTo>
                  <a:pt x="120" y="133"/>
                  <a:pt x="120" y="133"/>
                  <a:pt x="120" y="133"/>
                </a:cubicBezTo>
                <a:cubicBezTo>
                  <a:pt x="164" y="133"/>
                  <a:pt x="213" y="133"/>
                  <a:pt x="254" y="133"/>
                </a:cubicBezTo>
                <a:cubicBezTo>
                  <a:pt x="254" y="129"/>
                  <a:pt x="254" y="129"/>
                  <a:pt x="254" y="129"/>
                </a:cubicBezTo>
                <a:cubicBezTo>
                  <a:pt x="254" y="118"/>
                  <a:pt x="258" y="108"/>
                  <a:pt x="265" y="100"/>
                </a:cubicBezTo>
                <a:cubicBezTo>
                  <a:pt x="110" y="100"/>
                  <a:pt x="110" y="100"/>
                  <a:pt x="110" y="100"/>
                </a:cubicBezTo>
                <a:cubicBezTo>
                  <a:pt x="116" y="108"/>
                  <a:pt x="120" y="118"/>
                  <a:pt x="120" y="129"/>
                </a:cubicBezTo>
                <a:close/>
                <a:moveTo>
                  <a:pt x="368" y="100"/>
                </a:moveTo>
                <a:cubicBezTo>
                  <a:pt x="338" y="100"/>
                  <a:pt x="338" y="100"/>
                  <a:pt x="338" y="100"/>
                </a:cubicBezTo>
                <a:cubicBezTo>
                  <a:pt x="344" y="108"/>
                  <a:pt x="348" y="118"/>
                  <a:pt x="348" y="129"/>
                </a:cubicBezTo>
                <a:cubicBezTo>
                  <a:pt x="348" y="133"/>
                  <a:pt x="348" y="133"/>
                  <a:pt x="348" y="133"/>
                </a:cubicBezTo>
                <a:cubicBezTo>
                  <a:pt x="363" y="129"/>
                  <a:pt x="372" y="128"/>
                  <a:pt x="372" y="118"/>
                </a:cubicBezTo>
                <a:cubicBezTo>
                  <a:pt x="372" y="107"/>
                  <a:pt x="372" y="107"/>
                  <a:pt x="372" y="107"/>
                </a:cubicBezTo>
                <a:cubicBezTo>
                  <a:pt x="372" y="104"/>
                  <a:pt x="370" y="101"/>
                  <a:pt x="368" y="100"/>
                </a:cubicBezTo>
                <a:close/>
                <a:moveTo>
                  <a:pt x="109" y="129"/>
                </a:moveTo>
                <a:cubicBezTo>
                  <a:pt x="109" y="149"/>
                  <a:pt x="93" y="165"/>
                  <a:pt x="73" y="165"/>
                </a:cubicBezTo>
                <a:cubicBezTo>
                  <a:pt x="53" y="165"/>
                  <a:pt x="37" y="149"/>
                  <a:pt x="37" y="129"/>
                </a:cubicBezTo>
                <a:cubicBezTo>
                  <a:pt x="37" y="109"/>
                  <a:pt x="53" y="93"/>
                  <a:pt x="73" y="93"/>
                </a:cubicBezTo>
                <a:cubicBezTo>
                  <a:pt x="93" y="93"/>
                  <a:pt x="109" y="109"/>
                  <a:pt x="109" y="129"/>
                </a:cubicBezTo>
                <a:close/>
                <a:moveTo>
                  <a:pt x="93" y="129"/>
                </a:moveTo>
                <a:cubicBezTo>
                  <a:pt x="93" y="118"/>
                  <a:pt x="84" y="109"/>
                  <a:pt x="73" y="109"/>
                </a:cubicBezTo>
                <a:cubicBezTo>
                  <a:pt x="62" y="109"/>
                  <a:pt x="53" y="118"/>
                  <a:pt x="53" y="129"/>
                </a:cubicBezTo>
                <a:cubicBezTo>
                  <a:pt x="53" y="140"/>
                  <a:pt x="62" y="149"/>
                  <a:pt x="73" y="149"/>
                </a:cubicBezTo>
                <a:cubicBezTo>
                  <a:pt x="84" y="149"/>
                  <a:pt x="93" y="140"/>
                  <a:pt x="93" y="129"/>
                </a:cubicBezTo>
                <a:close/>
                <a:moveTo>
                  <a:pt x="0" y="108"/>
                </a:moveTo>
                <a:cubicBezTo>
                  <a:pt x="0" y="108"/>
                  <a:pt x="0" y="113"/>
                  <a:pt x="0" y="115"/>
                </a:cubicBezTo>
                <a:cubicBezTo>
                  <a:pt x="0" y="121"/>
                  <a:pt x="2" y="125"/>
                  <a:pt x="10" y="128"/>
                </a:cubicBezTo>
                <a:cubicBezTo>
                  <a:pt x="13" y="129"/>
                  <a:pt x="26" y="133"/>
                  <a:pt x="26" y="133"/>
                </a:cubicBezTo>
                <a:cubicBezTo>
                  <a:pt x="26" y="129"/>
                  <a:pt x="26" y="129"/>
                  <a:pt x="26" y="129"/>
                </a:cubicBezTo>
                <a:cubicBezTo>
                  <a:pt x="26" y="118"/>
                  <a:pt x="30" y="108"/>
                  <a:pt x="37" y="100"/>
                </a:cubicBezTo>
                <a:cubicBezTo>
                  <a:pt x="4" y="100"/>
                  <a:pt x="4" y="100"/>
                  <a:pt x="4" y="100"/>
                </a:cubicBezTo>
                <a:cubicBezTo>
                  <a:pt x="2" y="102"/>
                  <a:pt x="0" y="104"/>
                  <a:pt x="0" y="108"/>
                </a:cubicBezTo>
                <a:close/>
                <a:moveTo>
                  <a:pt x="73" y="122"/>
                </a:moveTo>
                <a:cubicBezTo>
                  <a:pt x="69" y="122"/>
                  <a:pt x="66" y="125"/>
                  <a:pt x="66" y="129"/>
                </a:cubicBezTo>
                <a:cubicBezTo>
                  <a:pt x="66" y="133"/>
                  <a:pt x="69" y="136"/>
                  <a:pt x="73" y="136"/>
                </a:cubicBezTo>
                <a:cubicBezTo>
                  <a:pt x="77" y="136"/>
                  <a:pt x="80" y="133"/>
                  <a:pt x="80" y="129"/>
                </a:cubicBezTo>
                <a:cubicBezTo>
                  <a:pt x="80" y="125"/>
                  <a:pt x="77" y="122"/>
                  <a:pt x="73" y="122"/>
                </a:cubicBezTo>
                <a:close/>
                <a:moveTo>
                  <a:pt x="49" y="89"/>
                </a:moveTo>
                <a:cubicBezTo>
                  <a:pt x="8" y="89"/>
                  <a:pt x="8" y="89"/>
                  <a:pt x="8" y="89"/>
                </a:cubicBezTo>
                <a:cubicBezTo>
                  <a:pt x="12" y="67"/>
                  <a:pt x="12" y="67"/>
                  <a:pt x="12" y="67"/>
                </a:cubicBezTo>
                <a:cubicBezTo>
                  <a:pt x="15" y="54"/>
                  <a:pt x="22" y="51"/>
                  <a:pt x="40" y="48"/>
                </a:cubicBezTo>
                <a:cubicBezTo>
                  <a:pt x="65" y="43"/>
                  <a:pt x="96" y="39"/>
                  <a:pt x="96" y="39"/>
                </a:cubicBezTo>
                <a:cubicBezTo>
                  <a:pt x="116" y="21"/>
                  <a:pt x="135" y="0"/>
                  <a:pt x="170" y="0"/>
                </a:cubicBezTo>
                <a:cubicBezTo>
                  <a:pt x="229" y="0"/>
                  <a:pt x="229" y="0"/>
                  <a:pt x="229" y="0"/>
                </a:cubicBezTo>
                <a:cubicBezTo>
                  <a:pt x="233" y="17"/>
                  <a:pt x="234" y="27"/>
                  <a:pt x="235" y="43"/>
                </a:cubicBezTo>
                <a:cubicBezTo>
                  <a:pt x="235" y="89"/>
                  <a:pt x="235" y="89"/>
                  <a:pt x="235" y="89"/>
                </a:cubicBezTo>
                <a:cubicBezTo>
                  <a:pt x="98" y="89"/>
                  <a:pt x="98" y="89"/>
                  <a:pt x="98" y="89"/>
                </a:cubicBezTo>
                <a:cubicBezTo>
                  <a:pt x="91" y="85"/>
                  <a:pt x="82" y="82"/>
                  <a:pt x="73" y="82"/>
                </a:cubicBezTo>
                <a:cubicBezTo>
                  <a:pt x="64" y="82"/>
                  <a:pt x="56" y="85"/>
                  <a:pt x="49" y="89"/>
                </a:cubicBezTo>
                <a:close/>
                <a:moveTo>
                  <a:pt x="153" y="75"/>
                </a:moveTo>
                <a:cubicBezTo>
                  <a:pt x="147" y="56"/>
                  <a:pt x="147" y="56"/>
                  <a:pt x="147" y="56"/>
                </a:cubicBezTo>
                <a:cubicBezTo>
                  <a:pt x="144" y="56"/>
                  <a:pt x="144" y="56"/>
                  <a:pt x="144" y="56"/>
                </a:cubicBezTo>
                <a:cubicBezTo>
                  <a:pt x="137" y="74"/>
                  <a:pt x="137" y="74"/>
                  <a:pt x="137" y="74"/>
                </a:cubicBezTo>
                <a:cubicBezTo>
                  <a:pt x="133" y="68"/>
                  <a:pt x="133" y="68"/>
                  <a:pt x="133" y="68"/>
                </a:cubicBezTo>
                <a:cubicBezTo>
                  <a:pt x="132" y="67"/>
                  <a:pt x="132" y="67"/>
                  <a:pt x="132" y="67"/>
                </a:cubicBezTo>
                <a:cubicBezTo>
                  <a:pt x="133" y="66"/>
                  <a:pt x="134" y="66"/>
                  <a:pt x="135" y="65"/>
                </a:cubicBezTo>
                <a:cubicBezTo>
                  <a:pt x="136" y="64"/>
                  <a:pt x="136" y="63"/>
                  <a:pt x="136" y="61"/>
                </a:cubicBezTo>
                <a:cubicBezTo>
                  <a:pt x="136" y="60"/>
                  <a:pt x="136" y="59"/>
                  <a:pt x="135" y="58"/>
                </a:cubicBezTo>
                <a:cubicBezTo>
                  <a:pt x="135" y="58"/>
                  <a:pt x="135" y="57"/>
                  <a:pt x="134" y="57"/>
                </a:cubicBezTo>
                <a:cubicBezTo>
                  <a:pt x="133" y="56"/>
                  <a:pt x="132" y="56"/>
                  <a:pt x="132" y="56"/>
                </a:cubicBezTo>
                <a:cubicBezTo>
                  <a:pt x="131" y="56"/>
                  <a:pt x="130" y="56"/>
                  <a:pt x="129" y="56"/>
                </a:cubicBezTo>
                <a:cubicBezTo>
                  <a:pt x="129" y="56"/>
                  <a:pt x="128" y="56"/>
                  <a:pt x="128" y="56"/>
                </a:cubicBezTo>
                <a:cubicBezTo>
                  <a:pt x="127" y="56"/>
                  <a:pt x="127" y="56"/>
                  <a:pt x="126" y="56"/>
                </a:cubicBezTo>
                <a:cubicBezTo>
                  <a:pt x="126" y="56"/>
                  <a:pt x="125" y="56"/>
                  <a:pt x="125" y="56"/>
                </a:cubicBezTo>
                <a:cubicBezTo>
                  <a:pt x="125" y="56"/>
                  <a:pt x="124" y="56"/>
                  <a:pt x="124" y="56"/>
                </a:cubicBezTo>
                <a:cubicBezTo>
                  <a:pt x="124" y="75"/>
                  <a:pt x="124" y="75"/>
                  <a:pt x="124" y="75"/>
                </a:cubicBezTo>
                <a:cubicBezTo>
                  <a:pt x="127" y="75"/>
                  <a:pt x="127" y="75"/>
                  <a:pt x="127" y="75"/>
                </a:cubicBezTo>
                <a:cubicBezTo>
                  <a:pt x="127" y="67"/>
                  <a:pt x="127" y="67"/>
                  <a:pt x="127" y="67"/>
                </a:cubicBezTo>
                <a:cubicBezTo>
                  <a:pt x="129" y="67"/>
                  <a:pt x="129" y="67"/>
                  <a:pt x="129" y="67"/>
                </a:cubicBezTo>
                <a:cubicBezTo>
                  <a:pt x="134" y="75"/>
                  <a:pt x="134" y="75"/>
                  <a:pt x="134" y="75"/>
                </a:cubicBezTo>
                <a:cubicBezTo>
                  <a:pt x="137" y="75"/>
                  <a:pt x="137" y="75"/>
                  <a:pt x="137" y="75"/>
                </a:cubicBezTo>
                <a:cubicBezTo>
                  <a:pt x="138" y="75"/>
                  <a:pt x="138" y="75"/>
                  <a:pt x="138" y="75"/>
                </a:cubicBezTo>
                <a:cubicBezTo>
                  <a:pt x="141" y="75"/>
                  <a:pt x="141" y="75"/>
                  <a:pt x="141" y="75"/>
                </a:cubicBezTo>
                <a:cubicBezTo>
                  <a:pt x="142" y="71"/>
                  <a:pt x="142" y="71"/>
                  <a:pt x="142" y="71"/>
                </a:cubicBezTo>
                <a:cubicBezTo>
                  <a:pt x="148" y="71"/>
                  <a:pt x="148" y="71"/>
                  <a:pt x="148" y="71"/>
                </a:cubicBezTo>
                <a:cubicBezTo>
                  <a:pt x="150" y="75"/>
                  <a:pt x="150" y="75"/>
                  <a:pt x="150" y="75"/>
                </a:cubicBezTo>
                <a:lnTo>
                  <a:pt x="153" y="75"/>
                </a:lnTo>
                <a:close/>
                <a:moveTo>
                  <a:pt x="169" y="56"/>
                </a:moveTo>
                <a:cubicBezTo>
                  <a:pt x="166" y="56"/>
                  <a:pt x="166" y="56"/>
                  <a:pt x="166" y="56"/>
                </a:cubicBezTo>
                <a:cubicBezTo>
                  <a:pt x="166" y="66"/>
                  <a:pt x="166" y="66"/>
                  <a:pt x="166" y="66"/>
                </a:cubicBezTo>
                <a:cubicBezTo>
                  <a:pt x="166" y="69"/>
                  <a:pt x="166" y="69"/>
                  <a:pt x="166" y="69"/>
                </a:cubicBezTo>
                <a:cubicBezTo>
                  <a:pt x="166" y="69"/>
                  <a:pt x="166" y="69"/>
                  <a:pt x="166" y="69"/>
                </a:cubicBezTo>
                <a:cubicBezTo>
                  <a:pt x="165" y="66"/>
                  <a:pt x="165" y="66"/>
                  <a:pt x="165" y="66"/>
                </a:cubicBezTo>
                <a:cubicBezTo>
                  <a:pt x="158" y="56"/>
                  <a:pt x="158" y="56"/>
                  <a:pt x="158" y="56"/>
                </a:cubicBezTo>
                <a:cubicBezTo>
                  <a:pt x="155" y="56"/>
                  <a:pt x="155" y="56"/>
                  <a:pt x="155" y="56"/>
                </a:cubicBezTo>
                <a:cubicBezTo>
                  <a:pt x="155" y="75"/>
                  <a:pt x="155" y="75"/>
                  <a:pt x="155" y="75"/>
                </a:cubicBezTo>
                <a:cubicBezTo>
                  <a:pt x="158" y="75"/>
                  <a:pt x="158" y="75"/>
                  <a:pt x="158" y="75"/>
                </a:cubicBezTo>
                <a:cubicBezTo>
                  <a:pt x="158" y="65"/>
                  <a:pt x="158" y="65"/>
                  <a:pt x="158" y="65"/>
                </a:cubicBezTo>
                <a:cubicBezTo>
                  <a:pt x="158" y="62"/>
                  <a:pt x="158" y="62"/>
                  <a:pt x="158" y="62"/>
                </a:cubicBezTo>
                <a:cubicBezTo>
                  <a:pt x="158" y="62"/>
                  <a:pt x="158" y="62"/>
                  <a:pt x="158" y="62"/>
                </a:cubicBezTo>
                <a:cubicBezTo>
                  <a:pt x="160" y="65"/>
                  <a:pt x="160" y="65"/>
                  <a:pt x="160" y="65"/>
                </a:cubicBezTo>
                <a:cubicBezTo>
                  <a:pt x="167" y="75"/>
                  <a:pt x="167" y="75"/>
                  <a:pt x="167" y="75"/>
                </a:cubicBezTo>
                <a:cubicBezTo>
                  <a:pt x="169" y="75"/>
                  <a:pt x="169" y="75"/>
                  <a:pt x="169" y="75"/>
                </a:cubicBezTo>
                <a:lnTo>
                  <a:pt x="169" y="56"/>
                </a:lnTo>
                <a:close/>
                <a:moveTo>
                  <a:pt x="200" y="71"/>
                </a:moveTo>
                <a:cubicBezTo>
                  <a:pt x="193" y="71"/>
                  <a:pt x="193" y="71"/>
                  <a:pt x="193" y="71"/>
                </a:cubicBezTo>
                <a:cubicBezTo>
                  <a:pt x="193" y="67"/>
                  <a:pt x="193" y="67"/>
                  <a:pt x="193" y="67"/>
                </a:cubicBezTo>
                <a:cubicBezTo>
                  <a:pt x="199" y="67"/>
                  <a:pt x="199" y="67"/>
                  <a:pt x="199" y="67"/>
                </a:cubicBezTo>
                <a:cubicBezTo>
                  <a:pt x="199" y="64"/>
                  <a:pt x="199" y="64"/>
                  <a:pt x="199" y="64"/>
                </a:cubicBezTo>
                <a:cubicBezTo>
                  <a:pt x="193" y="64"/>
                  <a:pt x="193" y="64"/>
                  <a:pt x="193" y="64"/>
                </a:cubicBezTo>
                <a:cubicBezTo>
                  <a:pt x="193" y="59"/>
                  <a:pt x="193" y="59"/>
                  <a:pt x="193" y="59"/>
                </a:cubicBezTo>
                <a:cubicBezTo>
                  <a:pt x="200" y="59"/>
                  <a:pt x="200" y="59"/>
                  <a:pt x="200" y="59"/>
                </a:cubicBezTo>
                <a:cubicBezTo>
                  <a:pt x="200" y="56"/>
                  <a:pt x="200" y="56"/>
                  <a:pt x="200" y="56"/>
                </a:cubicBezTo>
                <a:cubicBezTo>
                  <a:pt x="189" y="56"/>
                  <a:pt x="189" y="56"/>
                  <a:pt x="189" y="56"/>
                </a:cubicBezTo>
                <a:cubicBezTo>
                  <a:pt x="189" y="75"/>
                  <a:pt x="189" y="75"/>
                  <a:pt x="189" y="75"/>
                </a:cubicBezTo>
                <a:cubicBezTo>
                  <a:pt x="200" y="75"/>
                  <a:pt x="200" y="75"/>
                  <a:pt x="200" y="75"/>
                </a:cubicBezTo>
                <a:lnTo>
                  <a:pt x="200" y="71"/>
                </a:lnTo>
                <a:close/>
                <a:moveTo>
                  <a:pt x="217" y="75"/>
                </a:moveTo>
                <a:cubicBezTo>
                  <a:pt x="213" y="68"/>
                  <a:pt x="213" y="68"/>
                  <a:pt x="213" y="68"/>
                </a:cubicBezTo>
                <a:cubicBezTo>
                  <a:pt x="211" y="67"/>
                  <a:pt x="211" y="67"/>
                  <a:pt x="211" y="67"/>
                </a:cubicBezTo>
                <a:cubicBezTo>
                  <a:pt x="212" y="66"/>
                  <a:pt x="213" y="66"/>
                  <a:pt x="214" y="65"/>
                </a:cubicBezTo>
                <a:cubicBezTo>
                  <a:pt x="215" y="64"/>
                  <a:pt x="215" y="63"/>
                  <a:pt x="215" y="61"/>
                </a:cubicBezTo>
                <a:cubicBezTo>
                  <a:pt x="215" y="60"/>
                  <a:pt x="215" y="59"/>
                  <a:pt x="215" y="58"/>
                </a:cubicBezTo>
                <a:cubicBezTo>
                  <a:pt x="214" y="58"/>
                  <a:pt x="214" y="57"/>
                  <a:pt x="213" y="57"/>
                </a:cubicBezTo>
                <a:cubicBezTo>
                  <a:pt x="212" y="56"/>
                  <a:pt x="212" y="56"/>
                  <a:pt x="211" y="56"/>
                </a:cubicBezTo>
                <a:cubicBezTo>
                  <a:pt x="210" y="56"/>
                  <a:pt x="209" y="56"/>
                  <a:pt x="208" y="56"/>
                </a:cubicBezTo>
                <a:cubicBezTo>
                  <a:pt x="208" y="56"/>
                  <a:pt x="207" y="56"/>
                  <a:pt x="207" y="56"/>
                </a:cubicBezTo>
                <a:cubicBezTo>
                  <a:pt x="206" y="56"/>
                  <a:pt x="206" y="56"/>
                  <a:pt x="206" y="56"/>
                </a:cubicBezTo>
                <a:cubicBezTo>
                  <a:pt x="205" y="56"/>
                  <a:pt x="205" y="56"/>
                  <a:pt x="204" y="56"/>
                </a:cubicBezTo>
                <a:cubicBezTo>
                  <a:pt x="204" y="56"/>
                  <a:pt x="203" y="56"/>
                  <a:pt x="203" y="56"/>
                </a:cubicBezTo>
                <a:cubicBezTo>
                  <a:pt x="203" y="75"/>
                  <a:pt x="203" y="75"/>
                  <a:pt x="203" y="75"/>
                </a:cubicBezTo>
                <a:cubicBezTo>
                  <a:pt x="206" y="75"/>
                  <a:pt x="206" y="75"/>
                  <a:pt x="206" y="75"/>
                </a:cubicBezTo>
                <a:cubicBezTo>
                  <a:pt x="206" y="67"/>
                  <a:pt x="206" y="67"/>
                  <a:pt x="206" y="67"/>
                </a:cubicBezTo>
                <a:cubicBezTo>
                  <a:pt x="208" y="67"/>
                  <a:pt x="208" y="67"/>
                  <a:pt x="208" y="67"/>
                </a:cubicBezTo>
                <a:cubicBezTo>
                  <a:pt x="213" y="75"/>
                  <a:pt x="213" y="75"/>
                  <a:pt x="213" y="75"/>
                </a:cubicBezTo>
                <a:lnTo>
                  <a:pt x="217" y="75"/>
                </a:lnTo>
                <a:close/>
                <a:moveTo>
                  <a:pt x="189" y="43"/>
                </a:moveTo>
                <a:cubicBezTo>
                  <a:pt x="221" y="43"/>
                  <a:pt x="221" y="43"/>
                  <a:pt x="221" y="43"/>
                </a:cubicBezTo>
                <a:cubicBezTo>
                  <a:pt x="220" y="33"/>
                  <a:pt x="220" y="24"/>
                  <a:pt x="218" y="14"/>
                </a:cubicBezTo>
                <a:cubicBezTo>
                  <a:pt x="189" y="14"/>
                  <a:pt x="189" y="14"/>
                  <a:pt x="189" y="14"/>
                </a:cubicBezTo>
                <a:lnTo>
                  <a:pt x="189" y="43"/>
                </a:lnTo>
                <a:close/>
                <a:moveTo>
                  <a:pt x="178" y="56"/>
                </a:moveTo>
                <a:cubicBezTo>
                  <a:pt x="176" y="56"/>
                  <a:pt x="176" y="57"/>
                  <a:pt x="175" y="58"/>
                </a:cubicBezTo>
                <a:cubicBezTo>
                  <a:pt x="174" y="59"/>
                  <a:pt x="173" y="60"/>
                  <a:pt x="173" y="61"/>
                </a:cubicBezTo>
                <a:cubicBezTo>
                  <a:pt x="172" y="62"/>
                  <a:pt x="172" y="64"/>
                  <a:pt x="172" y="65"/>
                </a:cubicBezTo>
                <a:cubicBezTo>
                  <a:pt x="172" y="67"/>
                  <a:pt x="172" y="69"/>
                  <a:pt x="173" y="70"/>
                </a:cubicBezTo>
                <a:cubicBezTo>
                  <a:pt x="173" y="71"/>
                  <a:pt x="174" y="72"/>
                  <a:pt x="174" y="73"/>
                </a:cubicBezTo>
                <a:cubicBezTo>
                  <a:pt x="175" y="74"/>
                  <a:pt x="176" y="74"/>
                  <a:pt x="177" y="75"/>
                </a:cubicBezTo>
                <a:cubicBezTo>
                  <a:pt x="178" y="75"/>
                  <a:pt x="179" y="75"/>
                  <a:pt x="180" y="75"/>
                </a:cubicBezTo>
                <a:cubicBezTo>
                  <a:pt x="181" y="75"/>
                  <a:pt x="182" y="75"/>
                  <a:pt x="183" y="75"/>
                </a:cubicBezTo>
                <a:cubicBezTo>
                  <a:pt x="184" y="74"/>
                  <a:pt x="185" y="74"/>
                  <a:pt x="186" y="73"/>
                </a:cubicBezTo>
                <a:cubicBezTo>
                  <a:pt x="186" y="65"/>
                  <a:pt x="186" y="65"/>
                  <a:pt x="186" y="65"/>
                </a:cubicBezTo>
                <a:cubicBezTo>
                  <a:pt x="179" y="65"/>
                  <a:pt x="179" y="65"/>
                  <a:pt x="179" y="65"/>
                </a:cubicBezTo>
                <a:cubicBezTo>
                  <a:pt x="179" y="67"/>
                  <a:pt x="179" y="67"/>
                  <a:pt x="179" y="67"/>
                </a:cubicBezTo>
                <a:cubicBezTo>
                  <a:pt x="183" y="68"/>
                  <a:pt x="183" y="68"/>
                  <a:pt x="183" y="68"/>
                </a:cubicBezTo>
                <a:cubicBezTo>
                  <a:pt x="183" y="71"/>
                  <a:pt x="183" y="71"/>
                  <a:pt x="183" y="71"/>
                </a:cubicBezTo>
                <a:cubicBezTo>
                  <a:pt x="183" y="71"/>
                  <a:pt x="183" y="72"/>
                  <a:pt x="182" y="72"/>
                </a:cubicBezTo>
                <a:cubicBezTo>
                  <a:pt x="182" y="72"/>
                  <a:pt x="181" y="72"/>
                  <a:pt x="181" y="72"/>
                </a:cubicBezTo>
                <a:cubicBezTo>
                  <a:pt x="180" y="72"/>
                  <a:pt x="179" y="72"/>
                  <a:pt x="179" y="71"/>
                </a:cubicBezTo>
                <a:cubicBezTo>
                  <a:pt x="178" y="71"/>
                  <a:pt x="178" y="71"/>
                  <a:pt x="177" y="70"/>
                </a:cubicBezTo>
                <a:cubicBezTo>
                  <a:pt x="177" y="70"/>
                  <a:pt x="176" y="69"/>
                  <a:pt x="176" y="68"/>
                </a:cubicBezTo>
                <a:cubicBezTo>
                  <a:pt x="176" y="67"/>
                  <a:pt x="176" y="67"/>
                  <a:pt x="176" y="65"/>
                </a:cubicBezTo>
                <a:cubicBezTo>
                  <a:pt x="176" y="64"/>
                  <a:pt x="176" y="63"/>
                  <a:pt x="176" y="62"/>
                </a:cubicBezTo>
                <a:cubicBezTo>
                  <a:pt x="176" y="62"/>
                  <a:pt x="177" y="61"/>
                  <a:pt x="177" y="60"/>
                </a:cubicBezTo>
                <a:cubicBezTo>
                  <a:pt x="178" y="60"/>
                  <a:pt x="178" y="59"/>
                  <a:pt x="179" y="59"/>
                </a:cubicBezTo>
                <a:cubicBezTo>
                  <a:pt x="180" y="59"/>
                  <a:pt x="180" y="59"/>
                  <a:pt x="181" y="59"/>
                </a:cubicBezTo>
                <a:cubicBezTo>
                  <a:pt x="182" y="59"/>
                  <a:pt x="183" y="59"/>
                  <a:pt x="183" y="59"/>
                </a:cubicBezTo>
                <a:cubicBezTo>
                  <a:pt x="184" y="59"/>
                  <a:pt x="184" y="59"/>
                  <a:pt x="185" y="59"/>
                </a:cubicBezTo>
                <a:cubicBezTo>
                  <a:pt x="185" y="56"/>
                  <a:pt x="185" y="56"/>
                  <a:pt x="185" y="56"/>
                </a:cubicBezTo>
                <a:cubicBezTo>
                  <a:pt x="185" y="56"/>
                  <a:pt x="184" y="56"/>
                  <a:pt x="184" y="56"/>
                </a:cubicBezTo>
                <a:cubicBezTo>
                  <a:pt x="183" y="56"/>
                  <a:pt x="182" y="56"/>
                  <a:pt x="181" y="56"/>
                </a:cubicBezTo>
                <a:cubicBezTo>
                  <a:pt x="180" y="56"/>
                  <a:pt x="179" y="56"/>
                  <a:pt x="178" y="56"/>
                </a:cubicBezTo>
                <a:close/>
                <a:moveTo>
                  <a:pt x="112" y="43"/>
                </a:moveTo>
                <a:cubicBezTo>
                  <a:pt x="175" y="43"/>
                  <a:pt x="175" y="43"/>
                  <a:pt x="175" y="43"/>
                </a:cubicBezTo>
                <a:cubicBezTo>
                  <a:pt x="175" y="14"/>
                  <a:pt x="175" y="14"/>
                  <a:pt x="175" y="14"/>
                </a:cubicBezTo>
                <a:cubicBezTo>
                  <a:pt x="170" y="14"/>
                  <a:pt x="170" y="14"/>
                  <a:pt x="170" y="14"/>
                </a:cubicBezTo>
                <a:cubicBezTo>
                  <a:pt x="144" y="14"/>
                  <a:pt x="129" y="27"/>
                  <a:pt x="112" y="43"/>
                </a:cubicBezTo>
                <a:close/>
                <a:moveTo>
                  <a:pt x="25" y="76"/>
                </a:moveTo>
                <a:cubicBezTo>
                  <a:pt x="36" y="76"/>
                  <a:pt x="44" y="76"/>
                  <a:pt x="50" y="70"/>
                </a:cubicBezTo>
                <a:cubicBezTo>
                  <a:pt x="52" y="68"/>
                  <a:pt x="52" y="67"/>
                  <a:pt x="55" y="65"/>
                </a:cubicBezTo>
                <a:cubicBezTo>
                  <a:pt x="57" y="62"/>
                  <a:pt x="56" y="59"/>
                  <a:pt x="53" y="59"/>
                </a:cubicBezTo>
                <a:cubicBezTo>
                  <a:pt x="51" y="59"/>
                  <a:pt x="34" y="59"/>
                  <a:pt x="26" y="59"/>
                </a:cubicBezTo>
                <a:cubicBezTo>
                  <a:pt x="22" y="62"/>
                  <a:pt x="20" y="64"/>
                  <a:pt x="20" y="69"/>
                </a:cubicBezTo>
                <a:cubicBezTo>
                  <a:pt x="18" y="76"/>
                  <a:pt x="18" y="76"/>
                  <a:pt x="18" y="76"/>
                </a:cubicBezTo>
                <a:lnTo>
                  <a:pt x="25" y="76"/>
                </a:lnTo>
                <a:close/>
              </a:path>
            </a:pathLst>
          </a:custGeom>
          <a:solidFill>
            <a:srgbClr val="56C4D2"/>
          </a:solid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65" name="Freeform 96">
            <a:extLst>
              <a:ext uri="{FF2B5EF4-FFF2-40B4-BE49-F238E27FC236}">
                <a16:creationId xmlns:a16="http://schemas.microsoft.com/office/drawing/2014/main" id="{1F83259F-AA53-4B6E-AD77-AF9398D6833C}"/>
              </a:ext>
            </a:extLst>
          </p:cNvPr>
          <p:cNvSpPr>
            <a:spLocks noEditPoints="1"/>
          </p:cNvSpPr>
          <p:nvPr/>
        </p:nvSpPr>
        <p:spPr bwMode="gray">
          <a:xfrm>
            <a:off x="4258373" y="3945984"/>
            <a:ext cx="396673" cy="389081"/>
          </a:xfrm>
          <a:custGeom>
            <a:avLst/>
            <a:gdLst/>
            <a:ahLst/>
            <a:cxnLst>
              <a:cxn ang="0">
                <a:pos x="729" y="133"/>
              </a:cxn>
              <a:cxn ang="0">
                <a:pos x="562" y="94"/>
              </a:cxn>
              <a:cxn ang="0">
                <a:pos x="542" y="313"/>
              </a:cxn>
              <a:cxn ang="0">
                <a:pos x="775" y="449"/>
              </a:cxn>
              <a:cxn ang="0">
                <a:pos x="752" y="316"/>
              </a:cxn>
              <a:cxn ang="0">
                <a:pos x="863" y="449"/>
              </a:cxn>
              <a:cxn ang="0">
                <a:pos x="725" y="229"/>
              </a:cxn>
              <a:cxn ang="0">
                <a:pos x="653" y="281"/>
              </a:cxn>
              <a:cxn ang="0">
                <a:pos x="646" y="221"/>
              </a:cxn>
              <a:cxn ang="0">
                <a:pos x="638" y="281"/>
              </a:cxn>
              <a:cxn ang="0">
                <a:pos x="567" y="229"/>
              </a:cxn>
              <a:cxn ang="0">
                <a:pos x="428" y="449"/>
              </a:cxn>
              <a:cxn ang="0">
                <a:pos x="542" y="313"/>
              </a:cxn>
              <a:cxn ang="0">
                <a:pos x="415" y="513"/>
              </a:cxn>
              <a:cxn ang="0">
                <a:pos x="909" y="459"/>
              </a:cxn>
              <a:cxn ang="0">
                <a:pos x="312" y="211"/>
              </a:cxn>
              <a:cxn ang="0">
                <a:pos x="278" y="203"/>
              </a:cxn>
              <a:cxn ang="0">
                <a:pos x="121" y="203"/>
              </a:cxn>
              <a:cxn ang="0">
                <a:pos x="28" y="287"/>
              </a:cxn>
              <a:cxn ang="0">
                <a:pos x="3" y="556"/>
              </a:cxn>
              <a:cxn ang="0">
                <a:pos x="37" y="586"/>
              </a:cxn>
              <a:cxn ang="0">
                <a:pos x="64" y="479"/>
              </a:cxn>
              <a:cxn ang="0">
                <a:pos x="92" y="899"/>
              </a:cxn>
              <a:cxn ang="0">
                <a:pos x="191" y="899"/>
              </a:cxn>
              <a:cxn ang="0">
                <a:pos x="210" y="538"/>
              </a:cxn>
              <a:cxn ang="0">
                <a:pos x="259" y="949"/>
              </a:cxn>
              <a:cxn ang="0">
                <a:pos x="309" y="299"/>
              </a:cxn>
              <a:cxn ang="0">
                <a:pos x="336" y="479"/>
              </a:cxn>
              <a:cxn ang="0">
                <a:pos x="364" y="586"/>
              </a:cxn>
              <a:cxn ang="0">
                <a:pos x="398" y="556"/>
              </a:cxn>
              <a:cxn ang="0">
                <a:pos x="355" y="251"/>
              </a:cxn>
              <a:cxn ang="0">
                <a:pos x="200" y="180"/>
              </a:cxn>
              <a:cxn ang="0">
                <a:pos x="200" y="0"/>
              </a:cxn>
              <a:cxn ang="0">
                <a:pos x="200" y="180"/>
              </a:cxn>
            </a:cxnLst>
            <a:rect l="0" t="0" r="r" b="b"/>
            <a:pathLst>
              <a:path w="909" h="949">
                <a:moveTo>
                  <a:pt x="626" y="197"/>
                </a:moveTo>
                <a:cubicBezTo>
                  <a:pt x="672" y="208"/>
                  <a:pt x="719" y="179"/>
                  <a:pt x="729" y="133"/>
                </a:cubicBezTo>
                <a:cubicBezTo>
                  <a:pt x="740" y="87"/>
                  <a:pt x="711" y="40"/>
                  <a:pt x="665" y="30"/>
                </a:cubicBezTo>
                <a:cubicBezTo>
                  <a:pt x="619" y="19"/>
                  <a:pt x="573" y="48"/>
                  <a:pt x="562" y="94"/>
                </a:cubicBezTo>
                <a:cubicBezTo>
                  <a:pt x="551" y="140"/>
                  <a:pt x="580" y="186"/>
                  <a:pt x="626" y="197"/>
                </a:cubicBezTo>
                <a:close/>
                <a:moveTo>
                  <a:pt x="542" y="313"/>
                </a:moveTo>
                <a:cubicBezTo>
                  <a:pt x="516" y="449"/>
                  <a:pt x="516" y="449"/>
                  <a:pt x="516" y="449"/>
                </a:cubicBezTo>
                <a:cubicBezTo>
                  <a:pt x="775" y="449"/>
                  <a:pt x="775" y="449"/>
                  <a:pt x="775" y="449"/>
                </a:cubicBezTo>
                <a:cubicBezTo>
                  <a:pt x="749" y="313"/>
                  <a:pt x="749" y="313"/>
                  <a:pt x="749" y="313"/>
                </a:cubicBezTo>
                <a:cubicBezTo>
                  <a:pt x="750" y="314"/>
                  <a:pt x="751" y="315"/>
                  <a:pt x="752" y="316"/>
                </a:cubicBezTo>
                <a:cubicBezTo>
                  <a:pt x="771" y="341"/>
                  <a:pt x="793" y="382"/>
                  <a:pt x="810" y="449"/>
                </a:cubicBezTo>
                <a:cubicBezTo>
                  <a:pt x="863" y="449"/>
                  <a:pt x="863" y="449"/>
                  <a:pt x="863" y="449"/>
                </a:cubicBezTo>
                <a:cubicBezTo>
                  <a:pt x="843" y="359"/>
                  <a:pt x="812" y="305"/>
                  <a:pt x="782" y="272"/>
                </a:cubicBezTo>
                <a:cubicBezTo>
                  <a:pt x="761" y="247"/>
                  <a:pt x="740" y="235"/>
                  <a:pt x="725" y="229"/>
                </a:cubicBezTo>
                <a:cubicBezTo>
                  <a:pt x="665" y="328"/>
                  <a:pt x="665" y="328"/>
                  <a:pt x="665" y="328"/>
                </a:cubicBezTo>
                <a:cubicBezTo>
                  <a:pt x="653" y="281"/>
                  <a:pt x="653" y="281"/>
                  <a:pt x="653" y="281"/>
                </a:cubicBezTo>
                <a:cubicBezTo>
                  <a:pt x="688" y="224"/>
                  <a:pt x="688" y="224"/>
                  <a:pt x="688" y="224"/>
                </a:cubicBezTo>
                <a:cubicBezTo>
                  <a:pt x="676" y="223"/>
                  <a:pt x="662" y="221"/>
                  <a:pt x="646" y="221"/>
                </a:cubicBezTo>
                <a:cubicBezTo>
                  <a:pt x="629" y="221"/>
                  <a:pt x="615" y="223"/>
                  <a:pt x="603" y="224"/>
                </a:cubicBezTo>
                <a:cubicBezTo>
                  <a:pt x="638" y="281"/>
                  <a:pt x="638" y="281"/>
                  <a:pt x="638" y="281"/>
                </a:cubicBezTo>
                <a:cubicBezTo>
                  <a:pt x="626" y="328"/>
                  <a:pt x="626" y="328"/>
                  <a:pt x="626" y="328"/>
                </a:cubicBezTo>
                <a:cubicBezTo>
                  <a:pt x="567" y="229"/>
                  <a:pt x="567" y="229"/>
                  <a:pt x="567" y="229"/>
                </a:cubicBezTo>
                <a:cubicBezTo>
                  <a:pt x="552" y="235"/>
                  <a:pt x="531" y="247"/>
                  <a:pt x="509" y="272"/>
                </a:cubicBezTo>
                <a:cubicBezTo>
                  <a:pt x="479" y="305"/>
                  <a:pt x="448" y="359"/>
                  <a:pt x="428" y="449"/>
                </a:cubicBezTo>
                <a:cubicBezTo>
                  <a:pt x="481" y="449"/>
                  <a:pt x="481" y="449"/>
                  <a:pt x="481" y="449"/>
                </a:cubicBezTo>
                <a:cubicBezTo>
                  <a:pt x="499" y="380"/>
                  <a:pt x="522" y="338"/>
                  <a:pt x="542" y="313"/>
                </a:cubicBezTo>
                <a:close/>
                <a:moveTo>
                  <a:pt x="415" y="459"/>
                </a:moveTo>
                <a:cubicBezTo>
                  <a:pt x="415" y="513"/>
                  <a:pt x="415" y="513"/>
                  <a:pt x="415" y="513"/>
                </a:cubicBezTo>
                <a:cubicBezTo>
                  <a:pt x="909" y="513"/>
                  <a:pt x="909" y="513"/>
                  <a:pt x="909" y="513"/>
                </a:cubicBezTo>
                <a:cubicBezTo>
                  <a:pt x="909" y="459"/>
                  <a:pt x="909" y="459"/>
                  <a:pt x="909" y="459"/>
                </a:cubicBezTo>
                <a:lnTo>
                  <a:pt x="415" y="459"/>
                </a:lnTo>
                <a:close/>
                <a:moveTo>
                  <a:pt x="312" y="211"/>
                </a:moveTo>
                <a:cubicBezTo>
                  <a:pt x="299" y="205"/>
                  <a:pt x="287" y="203"/>
                  <a:pt x="280" y="203"/>
                </a:cubicBezTo>
                <a:cubicBezTo>
                  <a:pt x="279" y="203"/>
                  <a:pt x="278" y="203"/>
                  <a:pt x="278" y="203"/>
                </a:cubicBezTo>
                <a:cubicBezTo>
                  <a:pt x="123" y="203"/>
                  <a:pt x="123" y="203"/>
                  <a:pt x="123" y="203"/>
                </a:cubicBezTo>
                <a:cubicBezTo>
                  <a:pt x="122" y="203"/>
                  <a:pt x="122" y="203"/>
                  <a:pt x="121" y="203"/>
                </a:cubicBezTo>
                <a:cubicBezTo>
                  <a:pt x="114" y="203"/>
                  <a:pt x="102" y="205"/>
                  <a:pt x="89" y="211"/>
                </a:cubicBezTo>
                <a:cubicBezTo>
                  <a:pt x="67" y="222"/>
                  <a:pt x="44" y="245"/>
                  <a:pt x="28" y="287"/>
                </a:cubicBezTo>
                <a:cubicBezTo>
                  <a:pt x="11" y="328"/>
                  <a:pt x="0" y="388"/>
                  <a:pt x="0" y="479"/>
                </a:cubicBezTo>
                <a:cubicBezTo>
                  <a:pt x="0" y="502"/>
                  <a:pt x="1" y="528"/>
                  <a:pt x="3" y="556"/>
                </a:cubicBezTo>
                <a:cubicBezTo>
                  <a:pt x="4" y="573"/>
                  <a:pt x="18" y="586"/>
                  <a:pt x="35" y="586"/>
                </a:cubicBezTo>
                <a:cubicBezTo>
                  <a:pt x="35" y="586"/>
                  <a:pt x="36" y="586"/>
                  <a:pt x="37" y="586"/>
                </a:cubicBezTo>
                <a:cubicBezTo>
                  <a:pt x="54" y="585"/>
                  <a:pt x="68" y="570"/>
                  <a:pt x="67" y="552"/>
                </a:cubicBezTo>
                <a:cubicBezTo>
                  <a:pt x="65" y="525"/>
                  <a:pt x="64" y="501"/>
                  <a:pt x="64" y="479"/>
                </a:cubicBezTo>
                <a:cubicBezTo>
                  <a:pt x="64" y="382"/>
                  <a:pt x="78" y="328"/>
                  <a:pt x="92" y="299"/>
                </a:cubicBezTo>
                <a:cubicBezTo>
                  <a:pt x="92" y="899"/>
                  <a:pt x="92" y="899"/>
                  <a:pt x="92" y="899"/>
                </a:cubicBezTo>
                <a:cubicBezTo>
                  <a:pt x="92" y="927"/>
                  <a:pt x="114" y="949"/>
                  <a:pt x="142" y="949"/>
                </a:cubicBezTo>
                <a:cubicBezTo>
                  <a:pt x="169" y="949"/>
                  <a:pt x="191" y="927"/>
                  <a:pt x="191" y="899"/>
                </a:cubicBezTo>
                <a:cubicBezTo>
                  <a:pt x="191" y="538"/>
                  <a:pt x="191" y="538"/>
                  <a:pt x="191" y="538"/>
                </a:cubicBezTo>
                <a:cubicBezTo>
                  <a:pt x="210" y="538"/>
                  <a:pt x="210" y="538"/>
                  <a:pt x="210" y="538"/>
                </a:cubicBezTo>
                <a:cubicBezTo>
                  <a:pt x="210" y="899"/>
                  <a:pt x="210" y="899"/>
                  <a:pt x="210" y="899"/>
                </a:cubicBezTo>
                <a:cubicBezTo>
                  <a:pt x="210" y="927"/>
                  <a:pt x="232" y="949"/>
                  <a:pt x="259" y="949"/>
                </a:cubicBezTo>
                <a:cubicBezTo>
                  <a:pt x="286" y="949"/>
                  <a:pt x="309" y="927"/>
                  <a:pt x="309" y="899"/>
                </a:cubicBezTo>
                <a:cubicBezTo>
                  <a:pt x="309" y="299"/>
                  <a:pt x="309" y="299"/>
                  <a:pt x="309" y="299"/>
                </a:cubicBezTo>
                <a:cubicBezTo>
                  <a:pt x="311" y="304"/>
                  <a:pt x="313" y="310"/>
                  <a:pt x="316" y="316"/>
                </a:cubicBezTo>
                <a:cubicBezTo>
                  <a:pt x="327" y="348"/>
                  <a:pt x="336" y="399"/>
                  <a:pt x="336" y="479"/>
                </a:cubicBezTo>
                <a:cubicBezTo>
                  <a:pt x="336" y="501"/>
                  <a:pt x="336" y="525"/>
                  <a:pt x="334" y="552"/>
                </a:cubicBezTo>
                <a:cubicBezTo>
                  <a:pt x="333" y="570"/>
                  <a:pt x="347" y="585"/>
                  <a:pt x="364" y="586"/>
                </a:cubicBezTo>
                <a:cubicBezTo>
                  <a:pt x="365" y="586"/>
                  <a:pt x="366" y="586"/>
                  <a:pt x="366" y="586"/>
                </a:cubicBezTo>
                <a:cubicBezTo>
                  <a:pt x="383" y="586"/>
                  <a:pt x="397" y="573"/>
                  <a:pt x="398" y="556"/>
                </a:cubicBezTo>
                <a:cubicBezTo>
                  <a:pt x="400" y="528"/>
                  <a:pt x="400" y="502"/>
                  <a:pt x="400" y="479"/>
                </a:cubicBezTo>
                <a:cubicBezTo>
                  <a:pt x="400" y="358"/>
                  <a:pt x="381" y="291"/>
                  <a:pt x="355" y="251"/>
                </a:cubicBezTo>
                <a:cubicBezTo>
                  <a:pt x="342" y="231"/>
                  <a:pt x="326" y="219"/>
                  <a:pt x="312" y="211"/>
                </a:cubicBezTo>
                <a:close/>
                <a:moveTo>
                  <a:pt x="200" y="180"/>
                </a:moveTo>
                <a:cubicBezTo>
                  <a:pt x="250" y="180"/>
                  <a:pt x="290" y="140"/>
                  <a:pt x="290" y="90"/>
                </a:cubicBezTo>
                <a:cubicBezTo>
                  <a:pt x="290" y="40"/>
                  <a:pt x="250" y="0"/>
                  <a:pt x="200" y="0"/>
                </a:cubicBezTo>
                <a:cubicBezTo>
                  <a:pt x="151" y="0"/>
                  <a:pt x="110" y="40"/>
                  <a:pt x="110" y="90"/>
                </a:cubicBezTo>
                <a:cubicBezTo>
                  <a:pt x="110" y="140"/>
                  <a:pt x="151" y="180"/>
                  <a:pt x="200" y="180"/>
                </a:cubicBezTo>
                <a:close/>
              </a:path>
            </a:pathLst>
          </a:custGeom>
          <a:solidFill>
            <a:srgbClr val="56C4D2"/>
          </a:solid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68" name="Freeform 173">
            <a:extLst>
              <a:ext uri="{FF2B5EF4-FFF2-40B4-BE49-F238E27FC236}">
                <a16:creationId xmlns:a16="http://schemas.microsoft.com/office/drawing/2014/main" id="{856D1207-8473-424E-BDF3-4CFC47FA0EAF}"/>
              </a:ext>
            </a:extLst>
          </p:cNvPr>
          <p:cNvSpPr>
            <a:spLocks noEditPoints="1"/>
          </p:cNvSpPr>
          <p:nvPr/>
        </p:nvSpPr>
        <p:spPr bwMode="gray">
          <a:xfrm>
            <a:off x="9046019" y="3944253"/>
            <a:ext cx="368130" cy="370732"/>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rgbClr val="56C4D2"/>
          </a:solid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grpSp>
        <p:nvGrpSpPr>
          <p:cNvPr id="69" name="组合 195">
            <a:extLst>
              <a:ext uri="{FF2B5EF4-FFF2-40B4-BE49-F238E27FC236}">
                <a16:creationId xmlns:a16="http://schemas.microsoft.com/office/drawing/2014/main" id="{3522C8AD-AF3E-4D03-95BC-1017A9C5A422}"/>
              </a:ext>
            </a:extLst>
          </p:cNvPr>
          <p:cNvGrpSpPr/>
          <p:nvPr/>
        </p:nvGrpSpPr>
        <p:grpSpPr bwMode="gray">
          <a:xfrm>
            <a:off x="5396943" y="3976225"/>
            <a:ext cx="465772" cy="338564"/>
            <a:chOff x="15097125" y="4749800"/>
            <a:chExt cx="552450" cy="412750"/>
          </a:xfrm>
          <a:solidFill>
            <a:srgbClr val="56C4D2"/>
          </a:solidFill>
        </p:grpSpPr>
        <p:sp>
          <p:nvSpPr>
            <p:cNvPr id="70" name="Freeform 340">
              <a:extLst>
                <a:ext uri="{FF2B5EF4-FFF2-40B4-BE49-F238E27FC236}">
                  <a16:creationId xmlns:a16="http://schemas.microsoft.com/office/drawing/2014/main" id="{298CF179-91AA-45ED-A0DF-02A8CB4BCDCB}"/>
                </a:ext>
              </a:extLst>
            </p:cNvPr>
            <p:cNvSpPr>
              <a:spLocks/>
            </p:cNvSpPr>
            <p:nvPr/>
          </p:nvSpPr>
          <p:spPr bwMode="gray">
            <a:xfrm>
              <a:off x="15097125" y="4756150"/>
              <a:ext cx="149225" cy="400050"/>
            </a:xfrm>
            <a:custGeom>
              <a:avLst/>
              <a:gdLst/>
              <a:ahLst/>
              <a:cxnLst>
                <a:cxn ang="0">
                  <a:pos x="94" y="252"/>
                </a:cxn>
                <a:cxn ang="0">
                  <a:pos x="94" y="252"/>
                </a:cxn>
                <a:cxn ang="0">
                  <a:pos x="74" y="244"/>
                </a:cxn>
                <a:cxn ang="0">
                  <a:pos x="56" y="232"/>
                </a:cxn>
                <a:cxn ang="0">
                  <a:pos x="40" y="218"/>
                </a:cxn>
                <a:cxn ang="0">
                  <a:pos x="26" y="204"/>
                </a:cxn>
                <a:cxn ang="0">
                  <a:pos x="14" y="186"/>
                </a:cxn>
                <a:cxn ang="0">
                  <a:pos x="6" y="168"/>
                </a:cxn>
                <a:cxn ang="0">
                  <a:pos x="2" y="148"/>
                </a:cxn>
                <a:cxn ang="0">
                  <a:pos x="0" y="126"/>
                </a:cxn>
                <a:cxn ang="0">
                  <a:pos x="0" y="126"/>
                </a:cxn>
                <a:cxn ang="0">
                  <a:pos x="2" y="106"/>
                </a:cxn>
                <a:cxn ang="0">
                  <a:pos x="6" y="86"/>
                </a:cxn>
                <a:cxn ang="0">
                  <a:pos x="14" y="68"/>
                </a:cxn>
                <a:cxn ang="0">
                  <a:pos x="26" y="50"/>
                </a:cxn>
                <a:cxn ang="0">
                  <a:pos x="40" y="34"/>
                </a:cxn>
                <a:cxn ang="0">
                  <a:pos x="56" y="22"/>
                </a:cxn>
                <a:cxn ang="0">
                  <a:pos x="74" y="10"/>
                </a:cxn>
                <a:cxn ang="0">
                  <a:pos x="94" y="0"/>
                </a:cxn>
                <a:cxn ang="0">
                  <a:pos x="94" y="0"/>
                </a:cxn>
                <a:cxn ang="0">
                  <a:pos x="82" y="12"/>
                </a:cxn>
                <a:cxn ang="0">
                  <a:pos x="72" y="24"/>
                </a:cxn>
                <a:cxn ang="0">
                  <a:pos x="62" y="38"/>
                </a:cxn>
                <a:cxn ang="0">
                  <a:pos x="54" y="54"/>
                </a:cxn>
                <a:cxn ang="0">
                  <a:pos x="46" y="70"/>
                </a:cxn>
                <a:cxn ang="0">
                  <a:pos x="42" y="88"/>
                </a:cxn>
                <a:cxn ang="0">
                  <a:pos x="38" y="108"/>
                </a:cxn>
                <a:cxn ang="0">
                  <a:pos x="38" y="126"/>
                </a:cxn>
                <a:cxn ang="0">
                  <a:pos x="38" y="126"/>
                </a:cxn>
                <a:cxn ang="0">
                  <a:pos x="38" y="146"/>
                </a:cxn>
                <a:cxn ang="0">
                  <a:pos x="42" y="166"/>
                </a:cxn>
                <a:cxn ang="0">
                  <a:pos x="46" y="184"/>
                </a:cxn>
                <a:cxn ang="0">
                  <a:pos x="54" y="200"/>
                </a:cxn>
                <a:cxn ang="0">
                  <a:pos x="62" y="216"/>
                </a:cxn>
                <a:cxn ang="0">
                  <a:pos x="72" y="230"/>
                </a:cxn>
                <a:cxn ang="0">
                  <a:pos x="82" y="242"/>
                </a:cxn>
                <a:cxn ang="0">
                  <a:pos x="94" y="252"/>
                </a:cxn>
                <a:cxn ang="0">
                  <a:pos x="94" y="252"/>
                </a:cxn>
              </a:cxnLst>
              <a:rect l="0" t="0" r="r" b="b"/>
              <a:pathLst>
                <a:path w="94" h="252">
                  <a:moveTo>
                    <a:pt x="94" y="252"/>
                  </a:moveTo>
                  <a:lnTo>
                    <a:pt x="94" y="252"/>
                  </a:lnTo>
                  <a:lnTo>
                    <a:pt x="74" y="244"/>
                  </a:lnTo>
                  <a:lnTo>
                    <a:pt x="56" y="232"/>
                  </a:lnTo>
                  <a:lnTo>
                    <a:pt x="40" y="218"/>
                  </a:lnTo>
                  <a:lnTo>
                    <a:pt x="26" y="204"/>
                  </a:lnTo>
                  <a:lnTo>
                    <a:pt x="14" y="186"/>
                  </a:lnTo>
                  <a:lnTo>
                    <a:pt x="6" y="168"/>
                  </a:lnTo>
                  <a:lnTo>
                    <a:pt x="2" y="148"/>
                  </a:lnTo>
                  <a:lnTo>
                    <a:pt x="0" y="126"/>
                  </a:lnTo>
                  <a:lnTo>
                    <a:pt x="0" y="126"/>
                  </a:lnTo>
                  <a:lnTo>
                    <a:pt x="2" y="106"/>
                  </a:lnTo>
                  <a:lnTo>
                    <a:pt x="6" y="86"/>
                  </a:lnTo>
                  <a:lnTo>
                    <a:pt x="14" y="68"/>
                  </a:lnTo>
                  <a:lnTo>
                    <a:pt x="26" y="50"/>
                  </a:lnTo>
                  <a:lnTo>
                    <a:pt x="40" y="34"/>
                  </a:lnTo>
                  <a:lnTo>
                    <a:pt x="56" y="22"/>
                  </a:lnTo>
                  <a:lnTo>
                    <a:pt x="74" y="10"/>
                  </a:lnTo>
                  <a:lnTo>
                    <a:pt x="94" y="0"/>
                  </a:lnTo>
                  <a:lnTo>
                    <a:pt x="94" y="0"/>
                  </a:lnTo>
                  <a:lnTo>
                    <a:pt x="82" y="12"/>
                  </a:lnTo>
                  <a:lnTo>
                    <a:pt x="72" y="24"/>
                  </a:lnTo>
                  <a:lnTo>
                    <a:pt x="62" y="38"/>
                  </a:lnTo>
                  <a:lnTo>
                    <a:pt x="54" y="54"/>
                  </a:lnTo>
                  <a:lnTo>
                    <a:pt x="46" y="70"/>
                  </a:lnTo>
                  <a:lnTo>
                    <a:pt x="42" y="88"/>
                  </a:lnTo>
                  <a:lnTo>
                    <a:pt x="38" y="108"/>
                  </a:lnTo>
                  <a:lnTo>
                    <a:pt x="38" y="126"/>
                  </a:lnTo>
                  <a:lnTo>
                    <a:pt x="38" y="126"/>
                  </a:lnTo>
                  <a:lnTo>
                    <a:pt x="38" y="146"/>
                  </a:lnTo>
                  <a:lnTo>
                    <a:pt x="42" y="166"/>
                  </a:lnTo>
                  <a:lnTo>
                    <a:pt x="46" y="184"/>
                  </a:lnTo>
                  <a:lnTo>
                    <a:pt x="54" y="200"/>
                  </a:lnTo>
                  <a:lnTo>
                    <a:pt x="62" y="216"/>
                  </a:lnTo>
                  <a:lnTo>
                    <a:pt x="72" y="230"/>
                  </a:lnTo>
                  <a:lnTo>
                    <a:pt x="82" y="242"/>
                  </a:lnTo>
                  <a:lnTo>
                    <a:pt x="94" y="252"/>
                  </a:lnTo>
                  <a:lnTo>
                    <a:pt x="94" y="252"/>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71" name="Rectangle 341">
              <a:extLst>
                <a:ext uri="{FF2B5EF4-FFF2-40B4-BE49-F238E27FC236}">
                  <a16:creationId xmlns:a16="http://schemas.microsoft.com/office/drawing/2014/main" id="{F2B7FF88-CCD5-46B1-B68D-B0FBDE207789}"/>
                </a:ext>
              </a:extLst>
            </p:cNvPr>
            <p:cNvSpPr>
              <a:spLocks noChangeArrowheads="1"/>
            </p:cNvSpPr>
            <p:nvPr/>
          </p:nvSpPr>
          <p:spPr bwMode="gray">
            <a:xfrm>
              <a:off x="15297150" y="4749800"/>
              <a:ext cx="12700" cy="412750"/>
            </a:xfrm>
            <a:prstGeom prst="rect">
              <a:avLst/>
            </a:pr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72" name="Freeform 342">
              <a:extLst>
                <a:ext uri="{FF2B5EF4-FFF2-40B4-BE49-F238E27FC236}">
                  <a16:creationId xmlns:a16="http://schemas.microsoft.com/office/drawing/2014/main" id="{85EDCB9C-BFC3-4F6B-BD10-340139E717FC}"/>
                </a:ext>
              </a:extLst>
            </p:cNvPr>
            <p:cNvSpPr>
              <a:spLocks noEditPoints="1"/>
            </p:cNvSpPr>
            <p:nvPr/>
          </p:nvSpPr>
          <p:spPr bwMode="gray">
            <a:xfrm>
              <a:off x="15163800" y="4749800"/>
              <a:ext cx="339725" cy="412750"/>
            </a:xfrm>
            <a:custGeom>
              <a:avLst/>
              <a:gdLst/>
              <a:ahLst/>
              <a:cxnLst>
                <a:cxn ang="0">
                  <a:pos x="200" y="166"/>
                </a:cxn>
                <a:cxn ang="0">
                  <a:pos x="166" y="186"/>
                </a:cxn>
                <a:cxn ang="0">
                  <a:pos x="176" y="144"/>
                </a:cxn>
                <a:cxn ang="0">
                  <a:pos x="162" y="164"/>
                </a:cxn>
                <a:cxn ang="0">
                  <a:pos x="20" y="186"/>
                </a:cxn>
                <a:cxn ang="0">
                  <a:pos x="160" y="134"/>
                </a:cxn>
                <a:cxn ang="0">
                  <a:pos x="10" y="126"/>
                </a:cxn>
                <a:cxn ang="0">
                  <a:pos x="20" y="74"/>
                </a:cxn>
                <a:cxn ang="0">
                  <a:pos x="150" y="66"/>
                </a:cxn>
                <a:cxn ang="0">
                  <a:pos x="28" y="54"/>
                </a:cxn>
                <a:cxn ang="0">
                  <a:pos x="50" y="24"/>
                </a:cxn>
                <a:cxn ang="0">
                  <a:pos x="78" y="10"/>
                </a:cxn>
                <a:cxn ang="0">
                  <a:pos x="88" y="8"/>
                </a:cxn>
                <a:cxn ang="0">
                  <a:pos x="108" y="12"/>
                </a:cxn>
                <a:cxn ang="0">
                  <a:pos x="132" y="32"/>
                </a:cxn>
                <a:cxn ang="0">
                  <a:pos x="152" y="62"/>
                </a:cxn>
                <a:cxn ang="0">
                  <a:pos x="160" y="54"/>
                </a:cxn>
                <a:cxn ang="0">
                  <a:pos x="132" y="16"/>
                </a:cxn>
                <a:cxn ang="0">
                  <a:pos x="154" y="28"/>
                </a:cxn>
                <a:cxn ang="0">
                  <a:pos x="174" y="46"/>
                </a:cxn>
                <a:cxn ang="0">
                  <a:pos x="174" y="34"/>
                </a:cxn>
                <a:cxn ang="0">
                  <a:pos x="142" y="12"/>
                </a:cxn>
                <a:cxn ang="0">
                  <a:pos x="104" y="0"/>
                </a:cxn>
                <a:cxn ang="0">
                  <a:pos x="88" y="0"/>
                </a:cxn>
                <a:cxn ang="0">
                  <a:pos x="88" y="0"/>
                </a:cxn>
                <a:cxn ang="0">
                  <a:pos x="86" y="0"/>
                </a:cxn>
                <a:cxn ang="0">
                  <a:pos x="78" y="0"/>
                </a:cxn>
                <a:cxn ang="0">
                  <a:pos x="38" y="22"/>
                </a:cxn>
                <a:cxn ang="0">
                  <a:pos x="8" y="80"/>
                </a:cxn>
                <a:cxn ang="0">
                  <a:pos x="0" y="130"/>
                </a:cxn>
                <a:cxn ang="0">
                  <a:pos x="16" y="202"/>
                </a:cxn>
                <a:cxn ang="0">
                  <a:pos x="54" y="250"/>
                </a:cxn>
                <a:cxn ang="0">
                  <a:pos x="80" y="260"/>
                </a:cxn>
                <a:cxn ang="0">
                  <a:pos x="98" y="260"/>
                </a:cxn>
                <a:cxn ang="0">
                  <a:pos x="140" y="248"/>
                </a:cxn>
                <a:cxn ang="0">
                  <a:pos x="192" y="206"/>
                </a:cxn>
                <a:cxn ang="0">
                  <a:pos x="214" y="142"/>
                </a:cxn>
                <a:cxn ang="0">
                  <a:pos x="206" y="146"/>
                </a:cxn>
                <a:cxn ang="0">
                  <a:pos x="90" y="250"/>
                </a:cxn>
                <a:cxn ang="0">
                  <a:pos x="86" y="252"/>
                </a:cxn>
                <a:cxn ang="0">
                  <a:pos x="66" y="246"/>
                </a:cxn>
                <a:cxn ang="0">
                  <a:pos x="42" y="228"/>
                </a:cxn>
                <a:cxn ang="0">
                  <a:pos x="24" y="196"/>
                </a:cxn>
                <a:cxn ang="0">
                  <a:pos x="142" y="216"/>
                </a:cxn>
                <a:cxn ang="0">
                  <a:pos x="120" y="240"/>
                </a:cxn>
                <a:cxn ang="0">
                  <a:pos x="96" y="250"/>
                </a:cxn>
                <a:cxn ang="0">
                  <a:pos x="132" y="242"/>
                </a:cxn>
                <a:cxn ang="0">
                  <a:pos x="158" y="210"/>
                </a:cxn>
                <a:cxn ang="0">
                  <a:pos x="188" y="196"/>
                </a:cxn>
                <a:cxn ang="0">
                  <a:pos x="148" y="234"/>
                </a:cxn>
              </a:cxnLst>
              <a:rect l="0" t="0" r="r" b="b"/>
              <a:pathLst>
                <a:path w="214" h="260">
                  <a:moveTo>
                    <a:pt x="206" y="146"/>
                  </a:moveTo>
                  <a:lnTo>
                    <a:pt x="206" y="146"/>
                  </a:lnTo>
                  <a:lnTo>
                    <a:pt x="200" y="166"/>
                  </a:lnTo>
                  <a:lnTo>
                    <a:pt x="192" y="186"/>
                  </a:lnTo>
                  <a:lnTo>
                    <a:pt x="166" y="186"/>
                  </a:lnTo>
                  <a:lnTo>
                    <a:pt x="166" y="186"/>
                  </a:lnTo>
                  <a:lnTo>
                    <a:pt x="172" y="166"/>
                  </a:lnTo>
                  <a:lnTo>
                    <a:pt x="176" y="144"/>
                  </a:lnTo>
                  <a:lnTo>
                    <a:pt x="176" y="144"/>
                  </a:lnTo>
                  <a:lnTo>
                    <a:pt x="166" y="138"/>
                  </a:lnTo>
                  <a:lnTo>
                    <a:pt x="166" y="138"/>
                  </a:lnTo>
                  <a:lnTo>
                    <a:pt x="162" y="164"/>
                  </a:lnTo>
                  <a:lnTo>
                    <a:pt x="156" y="186"/>
                  </a:lnTo>
                  <a:lnTo>
                    <a:pt x="20" y="186"/>
                  </a:lnTo>
                  <a:lnTo>
                    <a:pt x="20" y="186"/>
                  </a:lnTo>
                  <a:lnTo>
                    <a:pt x="14" y="162"/>
                  </a:lnTo>
                  <a:lnTo>
                    <a:pt x="10" y="134"/>
                  </a:lnTo>
                  <a:lnTo>
                    <a:pt x="160" y="134"/>
                  </a:lnTo>
                  <a:lnTo>
                    <a:pt x="160" y="134"/>
                  </a:lnTo>
                  <a:lnTo>
                    <a:pt x="152" y="126"/>
                  </a:lnTo>
                  <a:lnTo>
                    <a:pt x="10" y="126"/>
                  </a:lnTo>
                  <a:lnTo>
                    <a:pt x="10" y="126"/>
                  </a:lnTo>
                  <a:lnTo>
                    <a:pt x="14" y="98"/>
                  </a:lnTo>
                  <a:lnTo>
                    <a:pt x="20" y="74"/>
                  </a:lnTo>
                  <a:lnTo>
                    <a:pt x="144" y="74"/>
                  </a:lnTo>
                  <a:lnTo>
                    <a:pt x="144" y="74"/>
                  </a:lnTo>
                  <a:lnTo>
                    <a:pt x="150" y="66"/>
                  </a:lnTo>
                  <a:lnTo>
                    <a:pt x="22" y="66"/>
                  </a:lnTo>
                  <a:lnTo>
                    <a:pt x="22" y="66"/>
                  </a:lnTo>
                  <a:lnTo>
                    <a:pt x="28" y="54"/>
                  </a:lnTo>
                  <a:lnTo>
                    <a:pt x="34" y="42"/>
                  </a:lnTo>
                  <a:lnTo>
                    <a:pt x="42" y="32"/>
                  </a:lnTo>
                  <a:lnTo>
                    <a:pt x="50" y="24"/>
                  </a:lnTo>
                  <a:lnTo>
                    <a:pt x="58" y="18"/>
                  </a:lnTo>
                  <a:lnTo>
                    <a:pt x="68" y="12"/>
                  </a:lnTo>
                  <a:lnTo>
                    <a:pt x="78" y="10"/>
                  </a:lnTo>
                  <a:lnTo>
                    <a:pt x="88" y="8"/>
                  </a:lnTo>
                  <a:lnTo>
                    <a:pt x="88" y="8"/>
                  </a:lnTo>
                  <a:lnTo>
                    <a:pt x="88" y="8"/>
                  </a:lnTo>
                  <a:lnTo>
                    <a:pt x="88" y="8"/>
                  </a:lnTo>
                  <a:lnTo>
                    <a:pt x="98" y="10"/>
                  </a:lnTo>
                  <a:lnTo>
                    <a:pt x="108" y="12"/>
                  </a:lnTo>
                  <a:lnTo>
                    <a:pt x="116" y="18"/>
                  </a:lnTo>
                  <a:lnTo>
                    <a:pt x="126" y="24"/>
                  </a:lnTo>
                  <a:lnTo>
                    <a:pt x="132" y="32"/>
                  </a:lnTo>
                  <a:lnTo>
                    <a:pt x="140" y="40"/>
                  </a:lnTo>
                  <a:lnTo>
                    <a:pt x="146" y="50"/>
                  </a:lnTo>
                  <a:lnTo>
                    <a:pt x="152" y="62"/>
                  </a:lnTo>
                  <a:lnTo>
                    <a:pt x="152" y="62"/>
                  </a:lnTo>
                  <a:lnTo>
                    <a:pt x="160" y="54"/>
                  </a:lnTo>
                  <a:lnTo>
                    <a:pt x="160" y="54"/>
                  </a:lnTo>
                  <a:lnTo>
                    <a:pt x="146" y="34"/>
                  </a:lnTo>
                  <a:lnTo>
                    <a:pt x="140" y="24"/>
                  </a:lnTo>
                  <a:lnTo>
                    <a:pt x="132" y="16"/>
                  </a:lnTo>
                  <a:lnTo>
                    <a:pt x="132" y="16"/>
                  </a:lnTo>
                  <a:lnTo>
                    <a:pt x="144" y="22"/>
                  </a:lnTo>
                  <a:lnTo>
                    <a:pt x="154" y="28"/>
                  </a:lnTo>
                  <a:lnTo>
                    <a:pt x="164" y="36"/>
                  </a:lnTo>
                  <a:lnTo>
                    <a:pt x="174" y="46"/>
                  </a:lnTo>
                  <a:lnTo>
                    <a:pt x="174" y="46"/>
                  </a:lnTo>
                  <a:lnTo>
                    <a:pt x="184" y="44"/>
                  </a:lnTo>
                  <a:lnTo>
                    <a:pt x="184" y="44"/>
                  </a:lnTo>
                  <a:lnTo>
                    <a:pt x="174" y="34"/>
                  </a:lnTo>
                  <a:lnTo>
                    <a:pt x="164" y="26"/>
                  </a:lnTo>
                  <a:lnTo>
                    <a:pt x="154" y="18"/>
                  </a:lnTo>
                  <a:lnTo>
                    <a:pt x="142" y="12"/>
                  </a:lnTo>
                  <a:lnTo>
                    <a:pt x="130" y="6"/>
                  </a:lnTo>
                  <a:lnTo>
                    <a:pt x="118" y="2"/>
                  </a:lnTo>
                  <a:lnTo>
                    <a:pt x="104" y="0"/>
                  </a:lnTo>
                  <a:lnTo>
                    <a:pt x="90" y="0"/>
                  </a:lnTo>
                  <a:lnTo>
                    <a:pt x="90" y="0"/>
                  </a:lnTo>
                  <a:lnTo>
                    <a:pt x="88" y="0"/>
                  </a:lnTo>
                  <a:lnTo>
                    <a:pt x="88" y="0"/>
                  </a:lnTo>
                  <a:lnTo>
                    <a:pt x="88" y="0"/>
                  </a:lnTo>
                  <a:lnTo>
                    <a:pt x="88" y="0"/>
                  </a:lnTo>
                  <a:lnTo>
                    <a:pt x="88" y="0"/>
                  </a:lnTo>
                  <a:lnTo>
                    <a:pt x="88" y="0"/>
                  </a:lnTo>
                  <a:lnTo>
                    <a:pt x="86" y="0"/>
                  </a:lnTo>
                  <a:lnTo>
                    <a:pt x="86" y="0"/>
                  </a:lnTo>
                  <a:lnTo>
                    <a:pt x="86" y="0"/>
                  </a:lnTo>
                  <a:lnTo>
                    <a:pt x="78" y="0"/>
                  </a:lnTo>
                  <a:lnTo>
                    <a:pt x="68" y="2"/>
                  </a:lnTo>
                  <a:lnTo>
                    <a:pt x="52" y="10"/>
                  </a:lnTo>
                  <a:lnTo>
                    <a:pt x="38" y="22"/>
                  </a:lnTo>
                  <a:lnTo>
                    <a:pt x="26" y="38"/>
                  </a:lnTo>
                  <a:lnTo>
                    <a:pt x="16" y="58"/>
                  </a:lnTo>
                  <a:lnTo>
                    <a:pt x="8" y="80"/>
                  </a:lnTo>
                  <a:lnTo>
                    <a:pt x="2" y="104"/>
                  </a:lnTo>
                  <a:lnTo>
                    <a:pt x="0" y="130"/>
                  </a:lnTo>
                  <a:lnTo>
                    <a:pt x="0" y="130"/>
                  </a:lnTo>
                  <a:lnTo>
                    <a:pt x="2" y="156"/>
                  </a:lnTo>
                  <a:lnTo>
                    <a:pt x="8" y="180"/>
                  </a:lnTo>
                  <a:lnTo>
                    <a:pt x="16" y="202"/>
                  </a:lnTo>
                  <a:lnTo>
                    <a:pt x="26" y="222"/>
                  </a:lnTo>
                  <a:lnTo>
                    <a:pt x="40" y="238"/>
                  </a:lnTo>
                  <a:lnTo>
                    <a:pt x="54" y="250"/>
                  </a:lnTo>
                  <a:lnTo>
                    <a:pt x="62" y="254"/>
                  </a:lnTo>
                  <a:lnTo>
                    <a:pt x="70" y="258"/>
                  </a:lnTo>
                  <a:lnTo>
                    <a:pt x="80" y="260"/>
                  </a:lnTo>
                  <a:lnTo>
                    <a:pt x="88" y="260"/>
                  </a:lnTo>
                  <a:lnTo>
                    <a:pt x="88" y="260"/>
                  </a:lnTo>
                  <a:lnTo>
                    <a:pt x="98" y="260"/>
                  </a:lnTo>
                  <a:lnTo>
                    <a:pt x="98" y="260"/>
                  </a:lnTo>
                  <a:lnTo>
                    <a:pt x="120" y="256"/>
                  </a:lnTo>
                  <a:lnTo>
                    <a:pt x="140" y="248"/>
                  </a:lnTo>
                  <a:lnTo>
                    <a:pt x="160" y="238"/>
                  </a:lnTo>
                  <a:lnTo>
                    <a:pt x="176" y="224"/>
                  </a:lnTo>
                  <a:lnTo>
                    <a:pt x="192" y="206"/>
                  </a:lnTo>
                  <a:lnTo>
                    <a:pt x="202" y="186"/>
                  </a:lnTo>
                  <a:lnTo>
                    <a:pt x="210" y="166"/>
                  </a:lnTo>
                  <a:lnTo>
                    <a:pt x="214" y="142"/>
                  </a:lnTo>
                  <a:lnTo>
                    <a:pt x="214" y="142"/>
                  </a:lnTo>
                  <a:lnTo>
                    <a:pt x="206" y="146"/>
                  </a:lnTo>
                  <a:lnTo>
                    <a:pt x="206" y="146"/>
                  </a:lnTo>
                  <a:close/>
                  <a:moveTo>
                    <a:pt x="96" y="250"/>
                  </a:moveTo>
                  <a:lnTo>
                    <a:pt x="96" y="250"/>
                  </a:lnTo>
                  <a:lnTo>
                    <a:pt x="90" y="250"/>
                  </a:lnTo>
                  <a:lnTo>
                    <a:pt x="90" y="250"/>
                  </a:lnTo>
                  <a:lnTo>
                    <a:pt x="86" y="250"/>
                  </a:lnTo>
                  <a:lnTo>
                    <a:pt x="86" y="252"/>
                  </a:lnTo>
                  <a:lnTo>
                    <a:pt x="86" y="252"/>
                  </a:lnTo>
                  <a:lnTo>
                    <a:pt x="76" y="250"/>
                  </a:lnTo>
                  <a:lnTo>
                    <a:pt x="66" y="246"/>
                  </a:lnTo>
                  <a:lnTo>
                    <a:pt x="58" y="242"/>
                  </a:lnTo>
                  <a:lnTo>
                    <a:pt x="50" y="236"/>
                  </a:lnTo>
                  <a:lnTo>
                    <a:pt x="42" y="228"/>
                  </a:lnTo>
                  <a:lnTo>
                    <a:pt x="34" y="218"/>
                  </a:lnTo>
                  <a:lnTo>
                    <a:pt x="28" y="208"/>
                  </a:lnTo>
                  <a:lnTo>
                    <a:pt x="24" y="196"/>
                  </a:lnTo>
                  <a:lnTo>
                    <a:pt x="154" y="196"/>
                  </a:lnTo>
                  <a:lnTo>
                    <a:pt x="154" y="196"/>
                  </a:lnTo>
                  <a:lnTo>
                    <a:pt x="142" y="216"/>
                  </a:lnTo>
                  <a:lnTo>
                    <a:pt x="136" y="226"/>
                  </a:lnTo>
                  <a:lnTo>
                    <a:pt x="128" y="234"/>
                  </a:lnTo>
                  <a:lnTo>
                    <a:pt x="120" y="240"/>
                  </a:lnTo>
                  <a:lnTo>
                    <a:pt x="112" y="246"/>
                  </a:lnTo>
                  <a:lnTo>
                    <a:pt x="104" y="248"/>
                  </a:lnTo>
                  <a:lnTo>
                    <a:pt x="96" y="250"/>
                  </a:lnTo>
                  <a:lnTo>
                    <a:pt x="96" y="250"/>
                  </a:lnTo>
                  <a:close/>
                  <a:moveTo>
                    <a:pt x="132" y="242"/>
                  </a:moveTo>
                  <a:lnTo>
                    <a:pt x="132" y="242"/>
                  </a:lnTo>
                  <a:lnTo>
                    <a:pt x="142" y="234"/>
                  </a:lnTo>
                  <a:lnTo>
                    <a:pt x="150" y="222"/>
                  </a:lnTo>
                  <a:lnTo>
                    <a:pt x="158" y="210"/>
                  </a:lnTo>
                  <a:lnTo>
                    <a:pt x="164" y="196"/>
                  </a:lnTo>
                  <a:lnTo>
                    <a:pt x="188" y="196"/>
                  </a:lnTo>
                  <a:lnTo>
                    <a:pt x="188" y="196"/>
                  </a:lnTo>
                  <a:lnTo>
                    <a:pt x="176" y="210"/>
                  </a:lnTo>
                  <a:lnTo>
                    <a:pt x="164" y="224"/>
                  </a:lnTo>
                  <a:lnTo>
                    <a:pt x="148" y="234"/>
                  </a:lnTo>
                  <a:lnTo>
                    <a:pt x="132" y="242"/>
                  </a:lnTo>
                  <a:lnTo>
                    <a:pt x="132" y="242"/>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77" name="Freeform 343">
              <a:extLst>
                <a:ext uri="{FF2B5EF4-FFF2-40B4-BE49-F238E27FC236}">
                  <a16:creationId xmlns:a16="http://schemas.microsoft.com/office/drawing/2014/main" id="{FD763019-E909-46AE-8FC8-112B3BD53187}"/>
                </a:ext>
              </a:extLst>
            </p:cNvPr>
            <p:cNvSpPr>
              <a:spLocks/>
            </p:cNvSpPr>
            <p:nvPr/>
          </p:nvSpPr>
          <p:spPr bwMode="gray">
            <a:xfrm>
              <a:off x="15541625" y="4978400"/>
              <a:ext cx="107950" cy="107950"/>
            </a:xfrm>
            <a:custGeom>
              <a:avLst/>
              <a:gdLst/>
              <a:ahLst/>
              <a:cxnLst>
                <a:cxn ang="0">
                  <a:pos x="20" y="0"/>
                </a:cxn>
                <a:cxn ang="0">
                  <a:pos x="64" y="42"/>
                </a:cxn>
                <a:cxn ang="0">
                  <a:pos x="64" y="42"/>
                </a:cxn>
                <a:cxn ang="0">
                  <a:pos x="66" y="48"/>
                </a:cxn>
                <a:cxn ang="0">
                  <a:pos x="68" y="52"/>
                </a:cxn>
                <a:cxn ang="0">
                  <a:pos x="68" y="58"/>
                </a:cxn>
                <a:cxn ang="0">
                  <a:pos x="64" y="62"/>
                </a:cxn>
                <a:cxn ang="0">
                  <a:pos x="64" y="62"/>
                </a:cxn>
                <a:cxn ang="0">
                  <a:pos x="60" y="66"/>
                </a:cxn>
                <a:cxn ang="0">
                  <a:pos x="54" y="68"/>
                </a:cxn>
                <a:cxn ang="0">
                  <a:pos x="48" y="66"/>
                </a:cxn>
                <a:cxn ang="0">
                  <a:pos x="44" y="64"/>
                </a:cxn>
                <a:cxn ang="0">
                  <a:pos x="0" y="20"/>
                </a:cxn>
                <a:cxn ang="0">
                  <a:pos x="20" y="0"/>
                </a:cxn>
              </a:cxnLst>
              <a:rect l="0" t="0" r="r" b="b"/>
              <a:pathLst>
                <a:path w="68" h="68">
                  <a:moveTo>
                    <a:pt x="20" y="0"/>
                  </a:moveTo>
                  <a:lnTo>
                    <a:pt x="64" y="42"/>
                  </a:lnTo>
                  <a:lnTo>
                    <a:pt x="64" y="42"/>
                  </a:lnTo>
                  <a:lnTo>
                    <a:pt x="66" y="48"/>
                  </a:lnTo>
                  <a:lnTo>
                    <a:pt x="68" y="52"/>
                  </a:lnTo>
                  <a:lnTo>
                    <a:pt x="68" y="58"/>
                  </a:lnTo>
                  <a:lnTo>
                    <a:pt x="64" y="62"/>
                  </a:lnTo>
                  <a:lnTo>
                    <a:pt x="64" y="62"/>
                  </a:lnTo>
                  <a:lnTo>
                    <a:pt x="60" y="66"/>
                  </a:lnTo>
                  <a:lnTo>
                    <a:pt x="54" y="68"/>
                  </a:lnTo>
                  <a:lnTo>
                    <a:pt x="48" y="66"/>
                  </a:lnTo>
                  <a:lnTo>
                    <a:pt x="44" y="64"/>
                  </a:lnTo>
                  <a:lnTo>
                    <a:pt x="0" y="20"/>
                  </a:lnTo>
                  <a:lnTo>
                    <a:pt x="20" y="0"/>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78" name="Freeform 344">
              <a:extLst>
                <a:ext uri="{FF2B5EF4-FFF2-40B4-BE49-F238E27FC236}">
                  <a16:creationId xmlns:a16="http://schemas.microsoft.com/office/drawing/2014/main" id="{7CF75658-7C28-4092-AA98-ADD60D09F71F}"/>
                </a:ext>
              </a:extLst>
            </p:cNvPr>
            <p:cNvSpPr>
              <a:spLocks noEditPoints="1"/>
            </p:cNvSpPr>
            <p:nvPr/>
          </p:nvSpPr>
          <p:spPr bwMode="gray">
            <a:xfrm>
              <a:off x="15392400" y="4819650"/>
              <a:ext cx="165100" cy="174625"/>
            </a:xfrm>
            <a:custGeom>
              <a:avLst/>
              <a:gdLst/>
              <a:ahLst/>
              <a:cxnLst>
                <a:cxn ang="0">
                  <a:pos x="88" y="84"/>
                </a:cxn>
                <a:cxn ang="0">
                  <a:pos x="92" y="76"/>
                </a:cxn>
                <a:cxn ang="0">
                  <a:pos x="98" y="60"/>
                </a:cxn>
                <a:cxn ang="0">
                  <a:pos x="100" y="50"/>
                </a:cxn>
                <a:cxn ang="0">
                  <a:pos x="96" y="32"/>
                </a:cxn>
                <a:cxn ang="0">
                  <a:pos x="84" y="16"/>
                </a:cxn>
                <a:cxn ang="0">
                  <a:pos x="68" y="4"/>
                </a:cxn>
                <a:cxn ang="0">
                  <a:pos x="50" y="0"/>
                </a:cxn>
                <a:cxn ang="0">
                  <a:pos x="40" y="2"/>
                </a:cxn>
                <a:cxn ang="0">
                  <a:pos x="22" y="8"/>
                </a:cxn>
                <a:cxn ang="0">
                  <a:pos x="8" y="22"/>
                </a:cxn>
                <a:cxn ang="0">
                  <a:pos x="0" y="40"/>
                </a:cxn>
                <a:cxn ang="0">
                  <a:pos x="0" y="50"/>
                </a:cxn>
                <a:cxn ang="0">
                  <a:pos x="2" y="70"/>
                </a:cxn>
                <a:cxn ang="0">
                  <a:pos x="14" y="86"/>
                </a:cxn>
                <a:cxn ang="0">
                  <a:pos x="30" y="96"/>
                </a:cxn>
                <a:cxn ang="0">
                  <a:pos x="50" y="100"/>
                </a:cxn>
                <a:cxn ang="0">
                  <a:pos x="62" y="98"/>
                </a:cxn>
                <a:cxn ang="0">
                  <a:pos x="92" y="110"/>
                </a:cxn>
                <a:cxn ang="0">
                  <a:pos x="14" y="50"/>
                </a:cxn>
                <a:cxn ang="0">
                  <a:pos x="14" y="44"/>
                </a:cxn>
                <a:cxn ang="0">
                  <a:pos x="20" y="30"/>
                </a:cxn>
                <a:cxn ang="0">
                  <a:pos x="30" y="20"/>
                </a:cxn>
                <a:cxn ang="0">
                  <a:pos x="42" y="16"/>
                </a:cxn>
                <a:cxn ang="0">
                  <a:pos x="50" y="14"/>
                </a:cxn>
                <a:cxn ang="0">
                  <a:pos x="64" y="18"/>
                </a:cxn>
                <a:cxn ang="0">
                  <a:pos x="74" y="26"/>
                </a:cxn>
                <a:cxn ang="0">
                  <a:pos x="82" y="36"/>
                </a:cxn>
                <a:cxn ang="0">
                  <a:pos x="86" y="50"/>
                </a:cxn>
                <a:cxn ang="0">
                  <a:pos x="84" y="58"/>
                </a:cxn>
                <a:cxn ang="0">
                  <a:pos x="80" y="70"/>
                </a:cxn>
                <a:cxn ang="0">
                  <a:pos x="70" y="80"/>
                </a:cxn>
                <a:cxn ang="0">
                  <a:pos x="56" y="86"/>
                </a:cxn>
                <a:cxn ang="0">
                  <a:pos x="50" y="86"/>
                </a:cxn>
                <a:cxn ang="0">
                  <a:pos x="36" y="84"/>
                </a:cxn>
                <a:cxn ang="0">
                  <a:pos x="24" y="76"/>
                </a:cxn>
                <a:cxn ang="0">
                  <a:pos x="16" y="64"/>
                </a:cxn>
                <a:cxn ang="0">
                  <a:pos x="14" y="50"/>
                </a:cxn>
              </a:cxnLst>
              <a:rect l="0" t="0" r="r" b="b"/>
              <a:pathLst>
                <a:path w="104" h="110">
                  <a:moveTo>
                    <a:pt x="104" y="98"/>
                  </a:moveTo>
                  <a:lnTo>
                    <a:pt x="88" y="84"/>
                  </a:lnTo>
                  <a:lnTo>
                    <a:pt x="88" y="84"/>
                  </a:lnTo>
                  <a:lnTo>
                    <a:pt x="92" y="76"/>
                  </a:lnTo>
                  <a:lnTo>
                    <a:pt x="96" y="68"/>
                  </a:lnTo>
                  <a:lnTo>
                    <a:pt x="98" y="60"/>
                  </a:lnTo>
                  <a:lnTo>
                    <a:pt x="100" y="50"/>
                  </a:lnTo>
                  <a:lnTo>
                    <a:pt x="100" y="50"/>
                  </a:lnTo>
                  <a:lnTo>
                    <a:pt x="98" y="40"/>
                  </a:lnTo>
                  <a:lnTo>
                    <a:pt x="96" y="32"/>
                  </a:lnTo>
                  <a:lnTo>
                    <a:pt x="92" y="22"/>
                  </a:lnTo>
                  <a:lnTo>
                    <a:pt x="84" y="16"/>
                  </a:lnTo>
                  <a:lnTo>
                    <a:pt x="78" y="8"/>
                  </a:lnTo>
                  <a:lnTo>
                    <a:pt x="68" y="4"/>
                  </a:lnTo>
                  <a:lnTo>
                    <a:pt x="60" y="2"/>
                  </a:lnTo>
                  <a:lnTo>
                    <a:pt x="50" y="0"/>
                  </a:lnTo>
                  <a:lnTo>
                    <a:pt x="50" y="0"/>
                  </a:lnTo>
                  <a:lnTo>
                    <a:pt x="40" y="2"/>
                  </a:lnTo>
                  <a:lnTo>
                    <a:pt x="30" y="4"/>
                  </a:lnTo>
                  <a:lnTo>
                    <a:pt x="22" y="8"/>
                  </a:lnTo>
                  <a:lnTo>
                    <a:pt x="14" y="16"/>
                  </a:lnTo>
                  <a:lnTo>
                    <a:pt x="8" y="22"/>
                  </a:lnTo>
                  <a:lnTo>
                    <a:pt x="2" y="32"/>
                  </a:lnTo>
                  <a:lnTo>
                    <a:pt x="0" y="40"/>
                  </a:lnTo>
                  <a:lnTo>
                    <a:pt x="0" y="50"/>
                  </a:lnTo>
                  <a:lnTo>
                    <a:pt x="0" y="50"/>
                  </a:lnTo>
                  <a:lnTo>
                    <a:pt x="0" y="60"/>
                  </a:lnTo>
                  <a:lnTo>
                    <a:pt x="2" y="70"/>
                  </a:lnTo>
                  <a:lnTo>
                    <a:pt x="8" y="78"/>
                  </a:lnTo>
                  <a:lnTo>
                    <a:pt x="14" y="86"/>
                  </a:lnTo>
                  <a:lnTo>
                    <a:pt x="22" y="92"/>
                  </a:lnTo>
                  <a:lnTo>
                    <a:pt x="30" y="96"/>
                  </a:lnTo>
                  <a:lnTo>
                    <a:pt x="40" y="100"/>
                  </a:lnTo>
                  <a:lnTo>
                    <a:pt x="50" y="100"/>
                  </a:lnTo>
                  <a:lnTo>
                    <a:pt x="50" y="100"/>
                  </a:lnTo>
                  <a:lnTo>
                    <a:pt x="62" y="98"/>
                  </a:lnTo>
                  <a:lnTo>
                    <a:pt x="76" y="94"/>
                  </a:lnTo>
                  <a:lnTo>
                    <a:pt x="92" y="110"/>
                  </a:lnTo>
                  <a:lnTo>
                    <a:pt x="104" y="98"/>
                  </a:lnTo>
                  <a:close/>
                  <a:moveTo>
                    <a:pt x="14" y="50"/>
                  </a:moveTo>
                  <a:lnTo>
                    <a:pt x="14" y="50"/>
                  </a:lnTo>
                  <a:lnTo>
                    <a:pt x="14" y="44"/>
                  </a:lnTo>
                  <a:lnTo>
                    <a:pt x="16" y="36"/>
                  </a:lnTo>
                  <a:lnTo>
                    <a:pt x="20" y="30"/>
                  </a:lnTo>
                  <a:lnTo>
                    <a:pt x="24" y="26"/>
                  </a:lnTo>
                  <a:lnTo>
                    <a:pt x="30" y="20"/>
                  </a:lnTo>
                  <a:lnTo>
                    <a:pt x="36" y="18"/>
                  </a:lnTo>
                  <a:lnTo>
                    <a:pt x="42" y="16"/>
                  </a:lnTo>
                  <a:lnTo>
                    <a:pt x="50" y="14"/>
                  </a:lnTo>
                  <a:lnTo>
                    <a:pt x="50" y="14"/>
                  </a:lnTo>
                  <a:lnTo>
                    <a:pt x="56" y="16"/>
                  </a:lnTo>
                  <a:lnTo>
                    <a:pt x="64" y="18"/>
                  </a:lnTo>
                  <a:lnTo>
                    <a:pt x="70" y="20"/>
                  </a:lnTo>
                  <a:lnTo>
                    <a:pt x="74" y="26"/>
                  </a:lnTo>
                  <a:lnTo>
                    <a:pt x="80" y="30"/>
                  </a:lnTo>
                  <a:lnTo>
                    <a:pt x="82" y="36"/>
                  </a:lnTo>
                  <a:lnTo>
                    <a:pt x="84" y="44"/>
                  </a:lnTo>
                  <a:lnTo>
                    <a:pt x="86" y="50"/>
                  </a:lnTo>
                  <a:lnTo>
                    <a:pt x="86" y="50"/>
                  </a:lnTo>
                  <a:lnTo>
                    <a:pt x="84" y="58"/>
                  </a:lnTo>
                  <a:lnTo>
                    <a:pt x="82" y="64"/>
                  </a:lnTo>
                  <a:lnTo>
                    <a:pt x="80" y="70"/>
                  </a:lnTo>
                  <a:lnTo>
                    <a:pt x="74" y="76"/>
                  </a:lnTo>
                  <a:lnTo>
                    <a:pt x="70" y="80"/>
                  </a:lnTo>
                  <a:lnTo>
                    <a:pt x="64" y="84"/>
                  </a:lnTo>
                  <a:lnTo>
                    <a:pt x="56" y="86"/>
                  </a:lnTo>
                  <a:lnTo>
                    <a:pt x="50" y="86"/>
                  </a:lnTo>
                  <a:lnTo>
                    <a:pt x="50" y="86"/>
                  </a:lnTo>
                  <a:lnTo>
                    <a:pt x="42" y="86"/>
                  </a:lnTo>
                  <a:lnTo>
                    <a:pt x="36" y="84"/>
                  </a:lnTo>
                  <a:lnTo>
                    <a:pt x="30" y="80"/>
                  </a:lnTo>
                  <a:lnTo>
                    <a:pt x="24" y="76"/>
                  </a:lnTo>
                  <a:lnTo>
                    <a:pt x="20" y="70"/>
                  </a:lnTo>
                  <a:lnTo>
                    <a:pt x="16" y="64"/>
                  </a:lnTo>
                  <a:lnTo>
                    <a:pt x="14" y="58"/>
                  </a:lnTo>
                  <a:lnTo>
                    <a:pt x="14" y="50"/>
                  </a:lnTo>
                  <a:lnTo>
                    <a:pt x="14" y="50"/>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81" name="Freeform 345">
              <a:extLst>
                <a:ext uri="{FF2B5EF4-FFF2-40B4-BE49-F238E27FC236}">
                  <a16:creationId xmlns:a16="http://schemas.microsoft.com/office/drawing/2014/main" id="{8F65898F-2521-4FCA-9A67-0DAA14511D5E}"/>
                </a:ext>
              </a:extLst>
            </p:cNvPr>
            <p:cNvSpPr>
              <a:spLocks/>
            </p:cNvSpPr>
            <p:nvPr/>
          </p:nvSpPr>
          <p:spPr bwMode="gray">
            <a:xfrm>
              <a:off x="15433675" y="4864100"/>
              <a:ext cx="73025" cy="73025"/>
            </a:xfrm>
            <a:custGeom>
              <a:avLst/>
              <a:gdLst/>
              <a:ahLst/>
              <a:cxnLst>
                <a:cxn ang="0">
                  <a:pos x="42" y="18"/>
                </a:cxn>
                <a:cxn ang="0">
                  <a:pos x="28" y="18"/>
                </a:cxn>
                <a:cxn ang="0">
                  <a:pos x="28" y="4"/>
                </a:cxn>
                <a:cxn ang="0">
                  <a:pos x="28" y="4"/>
                </a:cxn>
                <a:cxn ang="0">
                  <a:pos x="26" y="0"/>
                </a:cxn>
                <a:cxn ang="0">
                  <a:pos x="24" y="0"/>
                </a:cxn>
                <a:cxn ang="0">
                  <a:pos x="24" y="0"/>
                </a:cxn>
                <a:cxn ang="0">
                  <a:pos x="20" y="0"/>
                </a:cxn>
                <a:cxn ang="0">
                  <a:pos x="20" y="4"/>
                </a:cxn>
                <a:cxn ang="0">
                  <a:pos x="20" y="18"/>
                </a:cxn>
                <a:cxn ang="0">
                  <a:pos x="4" y="18"/>
                </a:cxn>
                <a:cxn ang="0">
                  <a:pos x="4" y="18"/>
                </a:cxn>
                <a:cxn ang="0">
                  <a:pos x="2" y="20"/>
                </a:cxn>
                <a:cxn ang="0">
                  <a:pos x="0" y="22"/>
                </a:cxn>
                <a:cxn ang="0">
                  <a:pos x="0" y="22"/>
                </a:cxn>
                <a:cxn ang="0">
                  <a:pos x="2" y="26"/>
                </a:cxn>
                <a:cxn ang="0">
                  <a:pos x="4" y="26"/>
                </a:cxn>
                <a:cxn ang="0">
                  <a:pos x="20" y="26"/>
                </a:cxn>
                <a:cxn ang="0">
                  <a:pos x="20" y="42"/>
                </a:cxn>
                <a:cxn ang="0">
                  <a:pos x="20" y="42"/>
                </a:cxn>
                <a:cxn ang="0">
                  <a:pos x="20" y="44"/>
                </a:cxn>
                <a:cxn ang="0">
                  <a:pos x="24" y="46"/>
                </a:cxn>
                <a:cxn ang="0">
                  <a:pos x="24" y="46"/>
                </a:cxn>
                <a:cxn ang="0">
                  <a:pos x="26" y="44"/>
                </a:cxn>
                <a:cxn ang="0">
                  <a:pos x="28" y="42"/>
                </a:cxn>
                <a:cxn ang="0">
                  <a:pos x="28" y="26"/>
                </a:cxn>
                <a:cxn ang="0">
                  <a:pos x="42" y="26"/>
                </a:cxn>
                <a:cxn ang="0">
                  <a:pos x="42" y="26"/>
                </a:cxn>
                <a:cxn ang="0">
                  <a:pos x="46" y="26"/>
                </a:cxn>
                <a:cxn ang="0">
                  <a:pos x="46" y="22"/>
                </a:cxn>
                <a:cxn ang="0">
                  <a:pos x="46" y="22"/>
                </a:cxn>
                <a:cxn ang="0">
                  <a:pos x="46" y="20"/>
                </a:cxn>
                <a:cxn ang="0">
                  <a:pos x="42" y="18"/>
                </a:cxn>
                <a:cxn ang="0">
                  <a:pos x="42" y="18"/>
                </a:cxn>
              </a:cxnLst>
              <a:rect l="0" t="0" r="r" b="b"/>
              <a:pathLst>
                <a:path w="46" h="46">
                  <a:moveTo>
                    <a:pt x="42" y="18"/>
                  </a:moveTo>
                  <a:lnTo>
                    <a:pt x="28" y="18"/>
                  </a:lnTo>
                  <a:lnTo>
                    <a:pt x="28" y="4"/>
                  </a:lnTo>
                  <a:lnTo>
                    <a:pt x="28" y="4"/>
                  </a:lnTo>
                  <a:lnTo>
                    <a:pt x="26" y="0"/>
                  </a:lnTo>
                  <a:lnTo>
                    <a:pt x="24" y="0"/>
                  </a:lnTo>
                  <a:lnTo>
                    <a:pt x="24" y="0"/>
                  </a:lnTo>
                  <a:lnTo>
                    <a:pt x="20" y="0"/>
                  </a:lnTo>
                  <a:lnTo>
                    <a:pt x="20" y="4"/>
                  </a:lnTo>
                  <a:lnTo>
                    <a:pt x="20" y="18"/>
                  </a:lnTo>
                  <a:lnTo>
                    <a:pt x="4" y="18"/>
                  </a:lnTo>
                  <a:lnTo>
                    <a:pt x="4" y="18"/>
                  </a:lnTo>
                  <a:lnTo>
                    <a:pt x="2" y="20"/>
                  </a:lnTo>
                  <a:lnTo>
                    <a:pt x="0" y="22"/>
                  </a:lnTo>
                  <a:lnTo>
                    <a:pt x="0" y="22"/>
                  </a:lnTo>
                  <a:lnTo>
                    <a:pt x="2" y="26"/>
                  </a:lnTo>
                  <a:lnTo>
                    <a:pt x="4" y="26"/>
                  </a:lnTo>
                  <a:lnTo>
                    <a:pt x="20" y="26"/>
                  </a:lnTo>
                  <a:lnTo>
                    <a:pt x="20" y="42"/>
                  </a:lnTo>
                  <a:lnTo>
                    <a:pt x="20" y="42"/>
                  </a:lnTo>
                  <a:lnTo>
                    <a:pt x="20" y="44"/>
                  </a:lnTo>
                  <a:lnTo>
                    <a:pt x="24" y="46"/>
                  </a:lnTo>
                  <a:lnTo>
                    <a:pt x="24" y="46"/>
                  </a:lnTo>
                  <a:lnTo>
                    <a:pt x="26" y="44"/>
                  </a:lnTo>
                  <a:lnTo>
                    <a:pt x="28" y="42"/>
                  </a:lnTo>
                  <a:lnTo>
                    <a:pt x="28" y="26"/>
                  </a:lnTo>
                  <a:lnTo>
                    <a:pt x="42" y="26"/>
                  </a:lnTo>
                  <a:lnTo>
                    <a:pt x="42" y="26"/>
                  </a:lnTo>
                  <a:lnTo>
                    <a:pt x="46" y="26"/>
                  </a:lnTo>
                  <a:lnTo>
                    <a:pt x="46" y="22"/>
                  </a:lnTo>
                  <a:lnTo>
                    <a:pt x="46" y="22"/>
                  </a:lnTo>
                  <a:lnTo>
                    <a:pt x="46" y="20"/>
                  </a:lnTo>
                  <a:lnTo>
                    <a:pt x="42" y="18"/>
                  </a:lnTo>
                  <a:lnTo>
                    <a:pt x="42" y="18"/>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grpSp>
      <p:grpSp>
        <p:nvGrpSpPr>
          <p:cNvPr id="84" name="组合 346">
            <a:extLst>
              <a:ext uri="{FF2B5EF4-FFF2-40B4-BE49-F238E27FC236}">
                <a16:creationId xmlns:a16="http://schemas.microsoft.com/office/drawing/2014/main" id="{6E929D72-8DB6-497C-9354-6842F5773AA0}"/>
              </a:ext>
            </a:extLst>
          </p:cNvPr>
          <p:cNvGrpSpPr/>
          <p:nvPr/>
        </p:nvGrpSpPr>
        <p:grpSpPr bwMode="gray">
          <a:xfrm>
            <a:off x="7768841" y="3938380"/>
            <a:ext cx="464990" cy="386522"/>
            <a:chOff x="10699750" y="2222500"/>
            <a:chExt cx="368300" cy="320675"/>
          </a:xfrm>
          <a:solidFill>
            <a:srgbClr val="56C4D2"/>
          </a:solidFill>
        </p:grpSpPr>
        <p:sp>
          <p:nvSpPr>
            <p:cNvPr id="85" name="Freeform 108">
              <a:extLst>
                <a:ext uri="{FF2B5EF4-FFF2-40B4-BE49-F238E27FC236}">
                  <a16:creationId xmlns:a16="http://schemas.microsoft.com/office/drawing/2014/main" id="{BB392FB7-F877-40FF-BEE5-AC4A85ACB31D}"/>
                </a:ext>
              </a:extLst>
            </p:cNvPr>
            <p:cNvSpPr>
              <a:spLocks noEditPoints="1"/>
            </p:cNvSpPr>
            <p:nvPr/>
          </p:nvSpPr>
          <p:spPr bwMode="gray">
            <a:xfrm>
              <a:off x="10820400" y="2295525"/>
              <a:ext cx="247650" cy="247650"/>
            </a:xfrm>
            <a:custGeom>
              <a:avLst/>
              <a:gdLst/>
              <a:ahLst/>
              <a:cxnLst>
                <a:cxn ang="0">
                  <a:pos x="20" y="44"/>
                </a:cxn>
                <a:cxn ang="0">
                  <a:pos x="10" y="52"/>
                </a:cxn>
                <a:cxn ang="0">
                  <a:pos x="0" y="58"/>
                </a:cxn>
                <a:cxn ang="0">
                  <a:pos x="0" y="68"/>
                </a:cxn>
                <a:cxn ang="0">
                  <a:pos x="8" y="74"/>
                </a:cxn>
                <a:cxn ang="0">
                  <a:pos x="10" y="86"/>
                </a:cxn>
                <a:cxn ang="0">
                  <a:pos x="2" y="94"/>
                </a:cxn>
                <a:cxn ang="0">
                  <a:pos x="4" y="106"/>
                </a:cxn>
                <a:cxn ang="0">
                  <a:pos x="12" y="110"/>
                </a:cxn>
                <a:cxn ang="0">
                  <a:pos x="22" y="118"/>
                </a:cxn>
                <a:cxn ang="0">
                  <a:pos x="20" y="128"/>
                </a:cxn>
                <a:cxn ang="0">
                  <a:pos x="24" y="138"/>
                </a:cxn>
                <a:cxn ang="0">
                  <a:pos x="36" y="138"/>
                </a:cxn>
                <a:cxn ang="0">
                  <a:pos x="50" y="136"/>
                </a:cxn>
                <a:cxn ang="0">
                  <a:pos x="52" y="146"/>
                </a:cxn>
                <a:cxn ang="0">
                  <a:pos x="60" y="156"/>
                </a:cxn>
                <a:cxn ang="0">
                  <a:pos x="72" y="154"/>
                </a:cxn>
                <a:cxn ang="0">
                  <a:pos x="78" y="146"/>
                </a:cxn>
                <a:cxn ang="0">
                  <a:pos x="90" y="150"/>
                </a:cxn>
                <a:cxn ang="0">
                  <a:pos x="98" y="154"/>
                </a:cxn>
                <a:cxn ang="0">
                  <a:pos x="108" y="150"/>
                </a:cxn>
                <a:cxn ang="0">
                  <a:pos x="110" y="140"/>
                </a:cxn>
                <a:cxn ang="0">
                  <a:pos x="120" y="132"/>
                </a:cxn>
                <a:cxn ang="0">
                  <a:pos x="130" y="136"/>
                </a:cxn>
                <a:cxn ang="0">
                  <a:pos x="140" y="128"/>
                </a:cxn>
                <a:cxn ang="0">
                  <a:pos x="138" y="118"/>
                </a:cxn>
                <a:cxn ang="0">
                  <a:pos x="136" y="106"/>
                </a:cxn>
                <a:cxn ang="0">
                  <a:pos x="150" y="104"/>
                </a:cxn>
                <a:cxn ang="0">
                  <a:pos x="156" y="94"/>
                </a:cxn>
                <a:cxn ang="0">
                  <a:pos x="150" y="82"/>
                </a:cxn>
                <a:cxn ang="0">
                  <a:pos x="142" y="72"/>
                </a:cxn>
                <a:cxn ang="0">
                  <a:pos x="150" y="66"/>
                </a:cxn>
                <a:cxn ang="0">
                  <a:pos x="154" y="54"/>
                </a:cxn>
                <a:cxn ang="0">
                  <a:pos x="146" y="46"/>
                </a:cxn>
                <a:cxn ang="0">
                  <a:pos x="136" y="44"/>
                </a:cxn>
                <a:cxn ang="0">
                  <a:pos x="134" y="32"/>
                </a:cxn>
                <a:cxn ang="0">
                  <a:pos x="134" y="22"/>
                </a:cxn>
                <a:cxn ang="0">
                  <a:pos x="124" y="16"/>
                </a:cxn>
                <a:cxn ang="0">
                  <a:pos x="116" y="18"/>
                </a:cxn>
                <a:cxn ang="0">
                  <a:pos x="104" y="16"/>
                </a:cxn>
                <a:cxn ang="0">
                  <a:pos x="102" y="4"/>
                </a:cxn>
                <a:cxn ang="0">
                  <a:pos x="90" y="0"/>
                </a:cxn>
                <a:cxn ang="0">
                  <a:pos x="82" y="4"/>
                </a:cxn>
                <a:cxn ang="0">
                  <a:pos x="72" y="12"/>
                </a:cxn>
                <a:cxn ang="0">
                  <a:pos x="64" y="4"/>
                </a:cxn>
                <a:cxn ang="0">
                  <a:pos x="54" y="2"/>
                </a:cxn>
                <a:cxn ang="0">
                  <a:pos x="46" y="12"/>
                </a:cxn>
                <a:cxn ang="0">
                  <a:pos x="40" y="24"/>
                </a:cxn>
                <a:cxn ang="0">
                  <a:pos x="30" y="22"/>
                </a:cxn>
                <a:cxn ang="0">
                  <a:pos x="18" y="24"/>
                </a:cxn>
                <a:cxn ang="0">
                  <a:pos x="16" y="34"/>
                </a:cxn>
                <a:cxn ang="0">
                  <a:pos x="64" y="34"/>
                </a:cxn>
                <a:cxn ang="0">
                  <a:pos x="98" y="36"/>
                </a:cxn>
                <a:cxn ang="0">
                  <a:pos x="122" y="64"/>
                </a:cxn>
                <a:cxn ang="0">
                  <a:pos x="122" y="90"/>
                </a:cxn>
                <a:cxn ang="0">
                  <a:pos x="100" y="118"/>
                </a:cxn>
                <a:cxn ang="0">
                  <a:pos x="74" y="124"/>
                </a:cxn>
                <a:cxn ang="0">
                  <a:pos x="42" y="108"/>
                </a:cxn>
                <a:cxn ang="0">
                  <a:pos x="32" y="82"/>
                </a:cxn>
                <a:cxn ang="0">
                  <a:pos x="42" y="50"/>
                </a:cxn>
                <a:cxn ang="0">
                  <a:pos x="64" y="34"/>
                </a:cxn>
              </a:cxnLst>
              <a:rect l="0" t="0" r="r" b="b"/>
              <a:pathLst>
                <a:path w="156" h="156">
                  <a:moveTo>
                    <a:pt x="16" y="36"/>
                  </a:moveTo>
                  <a:lnTo>
                    <a:pt x="16" y="36"/>
                  </a:lnTo>
                  <a:lnTo>
                    <a:pt x="18" y="40"/>
                  </a:lnTo>
                  <a:lnTo>
                    <a:pt x="20" y="44"/>
                  </a:lnTo>
                  <a:lnTo>
                    <a:pt x="18" y="50"/>
                  </a:lnTo>
                  <a:lnTo>
                    <a:pt x="18" y="50"/>
                  </a:lnTo>
                  <a:lnTo>
                    <a:pt x="14" y="52"/>
                  </a:lnTo>
                  <a:lnTo>
                    <a:pt x="10" y="52"/>
                  </a:lnTo>
                  <a:lnTo>
                    <a:pt x="10" y="52"/>
                  </a:lnTo>
                  <a:lnTo>
                    <a:pt x="6" y="52"/>
                  </a:lnTo>
                  <a:lnTo>
                    <a:pt x="4" y="54"/>
                  </a:lnTo>
                  <a:lnTo>
                    <a:pt x="0" y="58"/>
                  </a:lnTo>
                  <a:lnTo>
                    <a:pt x="0" y="60"/>
                  </a:lnTo>
                  <a:lnTo>
                    <a:pt x="0" y="60"/>
                  </a:lnTo>
                  <a:lnTo>
                    <a:pt x="0" y="66"/>
                  </a:lnTo>
                  <a:lnTo>
                    <a:pt x="0" y="68"/>
                  </a:lnTo>
                  <a:lnTo>
                    <a:pt x="2" y="72"/>
                  </a:lnTo>
                  <a:lnTo>
                    <a:pt x="4" y="72"/>
                  </a:lnTo>
                  <a:lnTo>
                    <a:pt x="4" y="72"/>
                  </a:lnTo>
                  <a:lnTo>
                    <a:pt x="8" y="74"/>
                  </a:lnTo>
                  <a:lnTo>
                    <a:pt x="10" y="78"/>
                  </a:lnTo>
                  <a:lnTo>
                    <a:pt x="12" y="84"/>
                  </a:lnTo>
                  <a:lnTo>
                    <a:pt x="12" y="84"/>
                  </a:lnTo>
                  <a:lnTo>
                    <a:pt x="10" y="86"/>
                  </a:lnTo>
                  <a:lnTo>
                    <a:pt x="6" y="90"/>
                  </a:lnTo>
                  <a:lnTo>
                    <a:pt x="6" y="90"/>
                  </a:lnTo>
                  <a:lnTo>
                    <a:pt x="2" y="92"/>
                  </a:lnTo>
                  <a:lnTo>
                    <a:pt x="2" y="94"/>
                  </a:lnTo>
                  <a:lnTo>
                    <a:pt x="0" y="98"/>
                  </a:lnTo>
                  <a:lnTo>
                    <a:pt x="2" y="102"/>
                  </a:lnTo>
                  <a:lnTo>
                    <a:pt x="2" y="102"/>
                  </a:lnTo>
                  <a:lnTo>
                    <a:pt x="4" y="106"/>
                  </a:lnTo>
                  <a:lnTo>
                    <a:pt x="6" y="108"/>
                  </a:lnTo>
                  <a:lnTo>
                    <a:pt x="8" y="110"/>
                  </a:lnTo>
                  <a:lnTo>
                    <a:pt x="12" y="110"/>
                  </a:lnTo>
                  <a:lnTo>
                    <a:pt x="12" y="110"/>
                  </a:lnTo>
                  <a:lnTo>
                    <a:pt x="18" y="110"/>
                  </a:lnTo>
                  <a:lnTo>
                    <a:pt x="22" y="112"/>
                  </a:lnTo>
                  <a:lnTo>
                    <a:pt x="22" y="112"/>
                  </a:lnTo>
                  <a:lnTo>
                    <a:pt x="22" y="118"/>
                  </a:lnTo>
                  <a:lnTo>
                    <a:pt x="22" y="122"/>
                  </a:lnTo>
                  <a:lnTo>
                    <a:pt x="22" y="124"/>
                  </a:lnTo>
                  <a:lnTo>
                    <a:pt x="22" y="124"/>
                  </a:lnTo>
                  <a:lnTo>
                    <a:pt x="20" y="128"/>
                  </a:lnTo>
                  <a:lnTo>
                    <a:pt x="20" y="130"/>
                  </a:lnTo>
                  <a:lnTo>
                    <a:pt x="22" y="134"/>
                  </a:lnTo>
                  <a:lnTo>
                    <a:pt x="24" y="138"/>
                  </a:lnTo>
                  <a:lnTo>
                    <a:pt x="24" y="138"/>
                  </a:lnTo>
                  <a:lnTo>
                    <a:pt x="28" y="140"/>
                  </a:lnTo>
                  <a:lnTo>
                    <a:pt x="30" y="140"/>
                  </a:lnTo>
                  <a:lnTo>
                    <a:pt x="34" y="140"/>
                  </a:lnTo>
                  <a:lnTo>
                    <a:pt x="36" y="138"/>
                  </a:lnTo>
                  <a:lnTo>
                    <a:pt x="36" y="138"/>
                  </a:lnTo>
                  <a:lnTo>
                    <a:pt x="40" y="136"/>
                  </a:lnTo>
                  <a:lnTo>
                    <a:pt x="44" y="136"/>
                  </a:lnTo>
                  <a:lnTo>
                    <a:pt x="50" y="136"/>
                  </a:lnTo>
                  <a:lnTo>
                    <a:pt x="50" y="136"/>
                  </a:lnTo>
                  <a:lnTo>
                    <a:pt x="52" y="140"/>
                  </a:lnTo>
                  <a:lnTo>
                    <a:pt x="52" y="146"/>
                  </a:lnTo>
                  <a:lnTo>
                    <a:pt x="52" y="146"/>
                  </a:lnTo>
                  <a:lnTo>
                    <a:pt x="52" y="150"/>
                  </a:lnTo>
                  <a:lnTo>
                    <a:pt x="54" y="152"/>
                  </a:lnTo>
                  <a:lnTo>
                    <a:pt x="56" y="154"/>
                  </a:lnTo>
                  <a:lnTo>
                    <a:pt x="60" y="156"/>
                  </a:lnTo>
                  <a:lnTo>
                    <a:pt x="60" y="156"/>
                  </a:lnTo>
                  <a:lnTo>
                    <a:pt x="64" y="156"/>
                  </a:lnTo>
                  <a:lnTo>
                    <a:pt x="68" y="156"/>
                  </a:lnTo>
                  <a:lnTo>
                    <a:pt x="72" y="154"/>
                  </a:lnTo>
                  <a:lnTo>
                    <a:pt x="72" y="150"/>
                  </a:lnTo>
                  <a:lnTo>
                    <a:pt x="72" y="150"/>
                  </a:lnTo>
                  <a:lnTo>
                    <a:pt x="74" y="148"/>
                  </a:lnTo>
                  <a:lnTo>
                    <a:pt x="78" y="146"/>
                  </a:lnTo>
                  <a:lnTo>
                    <a:pt x="82" y="144"/>
                  </a:lnTo>
                  <a:lnTo>
                    <a:pt x="82" y="144"/>
                  </a:lnTo>
                  <a:lnTo>
                    <a:pt x="86" y="144"/>
                  </a:lnTo>
                  <a:lnTo>
                    <a:pt x="90" y="150"/>
                  </a:lnTo>
                  <a:lnTo>
                    <a:pt x="90" y="150"/>
                  </a:lnTo>
                  <a:lnTo>
                    <a:pt x="92" y="152"/>
                  </a:lnTo>
                  <a:lnTo>
                    <a:pt x="94" y="154"/>
                  </a:lnTo>
                  <a:lnTo>
                    <a:pt x="98" y="154"/>
                  </a:lnTo>
                  <a:lnTo>
                    <a:pt x="102" y="154"/>
                  </a:lnTo>
                  <a:lnTo>
                    <a:pt x="102" y="154"/>
                  </a:lnTo>
                  <a:lnTo>
                    <a:pt x="106" y="152"/>
                  </a:lnTo>
                  <a:lnTo>
                    <a:pt x="108" y="150"/>
                  </a:lnTo>
                  <a:lnTo>
                    <a:pt x="110" y="146"/>
                  </a:lnTo>
                  <a:lnTo>
                    <a:pt x="110" y="144"/>
                  </a:lnTo>
                  <a:lnTo>
                    <a:pt x="110" y="144"/>
                  </a:lnTo>
                  <a:lnTo>
                    <a:pt x="110" y="140"/>
                  </a:lnTo>
                  <a:lnTo>
                    <a:pt x="112" y="136"/>
                  </a:lnTo>
                  <a:lnTo>
                    <a:pt x="114" y="132"/>
                  </a:lnTo>
                  <a:lnTo>
                    <a:pt x="114" y="132"/>
                  </a:lnTo>
                  <a:lnTo>
                    <a:pt x="120" y="132"/>
                  </a:lnTo>
                  <a:lnTo>
                    <a:pt x="124" y="134"/>
                  </a:lnTo>
                  <a:lnTo>
                    <a:pt x="124" y="134"/>
                  </a:lnTo>
                  <a:lnTo>
                    <a:pt x="126" y="136"/>
                  </a:lnTo>
                  <a:lnTo>
                    <a:pt x="130" y="136"/>
                  </a:lnTo>
                  <a:lnTo>
                    <a:pt x="134" y="134"/>
                  </a:lnTo>
                  <a:lnTo>
                    <a:pt x="136" y="132"/>
                  </a:lnTo>
                  <a:lnTo>
                    <a:pt x="136" y="132"/>
                  </a:lnTo>
                  <a:lnTo>
                    <a:pt x="140" y="128"/>
                  </a:lnTo>
                  <a:lnTo>
                    <a:pt x="140" y="124"/>
                  </a:lnTo>
                  <a:lnTo>
                    <a:pt x="140" y="122"/>
                  </a:lnTo>
                  <a:lnTo>
                    <a:pt x="138" y="118"/>
                  </a:lnTo>
                  <a:lnTo>
                    <a:pt x="138" y="118"/>
                  </a:lnTo>
                  <a:lnTo>
                    <a:pt x="136" y="116"/>
                  </a:lnTo>
                  <a:lnTo>
                    <a:pt x="136" y="112"/>
                  </a:lnTo>
                  <a:lnTo>
                    <a:pt x="136" y="106"/>
                  </a:lnTo>
                  <a:lnTo>
                    <a:pt x="136" y="106"/>
                  </a:lnTo>
                  <a:lnTo>
                    <a:pt x="140" y="104"/>
                  </a:lnTo>
                  <a:lnTo>
                    <a:pt x="146" y="104"/>
                  </a:lnTo>
                  <a:lnTo>
                    <a:pt x="146" y="104"/>
                  </a:lnTo>
                  <a:lnTo>
                    <a:pt x="150" y="104"/>
                  </a:lnTo>
                  <a:lnTo>
                    <a:pt x="152" y="102"/>
                  </a:lnTo>
                  <a:lnTo>
                    <a:pt x="154" y="98"/>
                  </a:lnTo>
                  <a:lnTo>
                    <a:pt x="156" y="94"/>
                  </a:lnTo>
                  <a:lnTo>
                    <a:pt x="156" y="94"/>
                  </a:lnTo>
                  <a:lnTo>
                    <a:pt x="156" y="90"/>
                  </a:lnTo>
                  <a:lnTo>
                    <a:pt x="156" y="86"/>
                  </a:lnTo>
                  <a:lnTo>
                    <a:pt x="154" y="84"/>
                  </a:lnTo>
                  <a:lnTo>
                    <a:pt x="150" y="82"/>
                  </a:lnTo>
                  <a:lnTo>
                    <a:pt x="150" y="82"/>
                  </a:lnTo>
                  <a:lnTo>
                    <a:pt x="148" y="82"/>
                  </a:lnTo>
                  <a:lnTo>
                    <a:pt x="146" y="78"/>
                  </a:lnTo>
                  <a:lnTo>
                    <a:pt x="142" y="72"/>
                  </a:lnTo>
                  <a:lnTo>
                    <a:pt x="142" y="72"/>
                  </a:lnTo>
                  <a:lnTo>
                    <a:pt x="144" y="68"/>
                  </a:lnTo>
                  <a:lnTo>
                    <a:pt x="150" y="66"/>
                  </a:lnTo>
                  <a:lnTo>
                    <a:pt x="150" y="66"/>
                  </a:lnTo>
                  <a:lnTo>
                    <a:pt x="152" y="64"/>
                  </a:lnTo>
                  <a:lnTo>
                    <a:pt x="154" y="62"/>
                  </a:lnTo>
                  <a:lnTo>
                    <a:pt x="154" y="58"/>
                  </a:lnTo>
                  <a:lnTo>
                    <a:pt x="154" y="54"/>
                  </a:lnTo>
                  <a:lnTo>
                    <a:pt x="154" y="54"/>
                  </a:lnTo>
                  <a:lnTo>
                    <a:pt x="152" y="50"/>
                  </a:lnTo>
                  <a:lnTo>
                    <a:pt x="150" y="46"/>
                  </a:lnTo>
                  <a:lnTo>
                    <a:pt x="146" y="46"/>
                  </a:lnTo>
                  <a:lnTo>
                    <a:pt x="144" y="46"/>
                  </a:lnTo>
                  <a:lnTo>
                    <a:pt x="144" y="46"/>
                  </a:lnTo>
                  <a:lnTo>
                    <a:pt x="140" y="46"/>
                  </a:lnTo>
                  <a:lnTo>
                    <a:pt x="136" y="44"/>
                  </a:lnTo>
                  <a:lnTo>
                    <a:pt x="132" y="40"/>
                  </a:lnTo>
                  <a:lnTo>
                    <a:pt x="132" y="40"/>
                  </a:lnTo>
                  <a:lnTo>
                    <a:pt x="132" y="36"/>
                  </a:lnTo>
                  <a:lnTo>
                    <a:pt x="134" y="32"/>
                  </a:lnTo>
                  <a:lnTo>
                    <a:pt x="134" y="32"/>
                  </a:lnTo>
                  <a:lnTo>
                    <a:pt x="136" y="28"/>
                  </a:lnTo>
                  <a:lnTo>
                    <a:pt x="136" y="26"/>
                  </a:lnTo>
                  <a:lnTo>
                    <a:pt x="134" y="22"/>
                  </a:lnTo>
                  <a:lnTo>
                    <a:pt x="132" y="18"/>
                  </a:lnTo>
                  <a:lnTo>
                    <a:pt x="132" y="18"/>
                  </a:lnTo>
                  <a:lnTo>
                    <a:pt x="128" y="16"/>
                  </a:lnTo>
                  <a:lnTo>
                    <a:pt x="124" y="16"/>
                  </a:lnTo>
                  <a:lnTo>
                    <a:pt x="120" y="16"/>
                  </a:lnTo>
                  <a:lnTo>
                    <a:pt x="118" y="18"/>
                  </a:lnTo>
                  <a:lnTo>
                    <a:pt x="118" y="18"/>
                  </a:lnTo>
                  <a:lnTo>
                    <a:pt x="116" y="18"/>
                  </a:lnTo>
                  <a:lnTo>
                    <a:pt x="112" y="20"/>
                  </a:lnTo>
                  <a:lnTo>
                    <a:pt x="106" y="18"/>
                  </a:lnTo>
                  <a:lnTo>
                    <a:pt x="106" y="18"/>
                  </a:lnTo>
                  <a:lnTo>
                    <a:pt x="104" y="16"/>
                  </a:lnTo>
                  <a:lnTo>
                    <a:pt x="104" y="10"/>
                  </a:lnTo>
                  <a:lnTo>
                    <a:pt x="104" y="10"/>
                  </a:lnTo>
                  <a:lnTo>
                    <a:pt x="102" y="6"/>
                  </a:lnTo>
                  <a:lnTo>
                    <a:pt x="102" y="4"/>
                  </a:lnTo>
                  <a:lnTo>
                    <a:pt x="98" y="0"/>
                  </a:lnTo>
                  <a:lnTo>
                    <a:pt x="94" y="0"/>
                  </a:lnTo>
                  <a:lnTo>
                    <a:pt x="94" y="0"/>
                  </a:lnTo>
                  <a:lnTo>
                    <a:pt x="90" y="0"/>
                  </a:lnTo>
                  <a:lnTo>
                    <a:pt x="86" y="0"/>
                  </a:lnTo>
                  <a:lnTo>
                    <a:pt x="84" y="2"/>
                  </a:lnTo>
                  <a:lnTo>
                    <a:pt x="82" y="4"/>
                  </a:lnTo>
                  <a:lnTo>
                    <a:pt x="82" y="4"/>
                  </a:lnTo>
                  <a:lnTo>
                    <a:pt x="80" y="8"/>
                  </a:lnTo>
                  <a:lnTo>
                    <a:pt x="78" y="10"/>
                  </a:lnTo>
                  <a:lnTo>
                    <a:pt x="72" y="12"/>
                  </a:lnTo>
                  <a:lnTo>
                    <a:pt x="72" y="12"/>
                  </a:lnTo>
                  <a:lnTo>
                    <a:pt x="68" y="10"/>
                  </a:lnTo>
                  <a:lnTo>
                    <a:pt x="66" y="6"/>
                  </a:lnTo>
                  <a:lnTo>
                    <a:pt x="66" y="6"/>
                  </a:lnTo>
                  <a:lnTo>
                    <a:pt x="64" y="4"/>
                  </a:lnTo>
                  <a:lnTo>
                    <a:pt x="60" y="2"/>
                  </a:lnTo>
                  <a:lnTo>
                    <a:pt x="58" y="0"/>
                  </a:lnTo>
                  <a:lnTo>
                    <a:pt x="54" y="2"/>
                  </a:lnTo>
                  <a:lnTo>
                    <a:pt x="54" y="2"/>
                  </a:lnTo>
                  <a:lnTo>
                    <a:pt x="50" y="4"/>
                  </a:lnTo>
                  <a:lnTo>
                    <a:pt x="46" y="6"/>
                  </a:lnTo>
                  <a:lnTo>
                    <a:pt x="46" y="10"/>
                  </a:lnTo>
                  <a:lnTo>
                    <a:pt x="46" y="12"/>
                  </a:lnTo>
                  <a:lnTo>
                    <a:pt x="46" y="12"/>
                  </a:lnTo>
                  <a:lnTo>
                    <a:pt x="46" y="16"/>
                  </a:lnTo>
                  <a:lnTo>
                    <a:pt x="44" y="20"/>
                  </a:lnTo>
                  <a:lnTo>
                    <a:pt x="40" y="24"/>
                  </a:lnTo>
                  <a:lnTo>
                    <a:pt x="40" y="24"/>
                  </a:lnTo>
                  <a:lnTo>
                    <a:pt x="36" y="24"/>
                  </a:lnTo>
                  <a:lnTo>
                    <a:pt x="30" y="22"/>
                  </a:lnTo>
                  <a:lnTo>
                    <a:pt x="30" y="22"/>
                  </a:lnTo>
                  <a:lnTo>
                    <a:pt x="28" y="20"/>
                  </a:lnTo>
                  <a:lnTo>
                    <a:pt x="24" y="20"/>
                  </a:lnTo>
                  <a:lnTo>
                    <a:pt x="22" y="22"/>
                  </a:lnTo>
                  <a:lnTo>
                    <a:pt x="18" y="24"/>
                  </a:lnTo>
                  <a:lnTo>
                    <a:pt x="18" y="24"/>
                  </a:lnTo>
                  <a:lnTo>
                    <a:pt x="16" y="28"/>
                  </a:lnTo>
                  <a:lnTo>
                    <a:pt x="14" y="32"/>
                  </a:lnTo>
                  <a:lnTo>
                    <a:pt x="16" y="34"/>
                  </a:lnTo>
                  <a:lnTo>
                    <a:pt x="16" y="36"/>
                  </a:lnTo>
                  <a:lnTo>
                    <a:pt x="16" y="36"/>
                  </a:lnTo>
                  <a:close/>
                  <a:moveTo>
                    <a:pt x="64" y="34"/>
                  </a:moveTo>
                  <a:lnTo>
                    <a:pt x="64" y="34"/>
                  </a:lnTo>
                  <a:lnTo>
                    <a:pt x="72" y="32"/>
                  </a:lnTo>
                  <a:lnTo>
                    <a:pt x="82" y="32"/>
                  </a:lnTo>
                  <a:lnTo>
                    <a:pt x="90" y="34"/>
                  </a:lnTo>
                  <a:lnTo>
                    <a:pt x="98" y="36"/>
                  </a:lnTo>
                  <a:lnTo>
                    <a:pt x="106" y="42"/>
                  </a:lnTo>
                  <a:lnTo>
                    <a:pt x="112" y="48"/>
                  </a:lnTo>
                  <a:lnTo>
                    <a:pt x="118" y="56"/>
                  </a:lnTo>
                  <a:lnTo>
                    <a:pt x="122" y="64"/>
                  </a:lnTo>
                  <a:lnTo>
                    <a:pt x="122" y="64"/>
                  </a:lnTo>
                  <a:lnTo>
                    <a:pt x="124" y="72"/>
                  </a:lnTo>
                  <a:lnTo>
                    <a:pt x="124" y="82"/>
                  </a:lnTo>
                  <a:lnTo>
                    <a:pt x="122" y="90"/>
                  </a:lnTo>
                  <a:lnTo>
                    <a:pt x="118" y="98"/>
                  </a:lnTo>
                  <a:lnTo>
                    <a:pt x="114" y="106"/>
                  </a:lnTo>
                  <a:lnTo>
                    <a:pt x="108" y="112"/>
                  </a:lnTo>
                  <a:lnTo>
                    <a:pt x="100" y="118"/>
                  </a:lnTo>
                  <a:lnTo>
                    <a:pt x="92" y="122"/>
                  </a:lnTo>
                  <a:lnTo>
                    <a:pt x="92" y="122"/>
                  </a:lnTo>
                  <a:lnTo>
                    <a:pt x="82" y="124"/>
                  </a:lnTo>
                  <a:lnTo>
                    <a:pt x="74" y="124"/>
                  </a:lnTo>
                  <a:lnTo>
                    <a:pt x="64" y="122"/>
                  </a:lnTo>
                  <a:lnTo>
                    <a:pt x="56" y="118"/>
                  </a:lnTo>
                  <a:lnTo>
                    <a:pt x="50" y="114"/>
                  </a:lnTo>
                  <a:lnTo>
                    <a:pt x="42" y="108"/>
                  </a:lnTo>
                  <a:lnTo>
                    <a:pt x="38" y="100"/>
                  </a:lnTo>
                  <a:lnTo>
                    <a:pt x="34" y="92"/>
                  </a:lnTo>
                  <a:lnTo>
                    <a:pt x="34" y="92"/>
                  </a:lnTo>
                  <a:lnTo>
                    <a:pt x="32" y="82"/>
                  </a:lnTo>
                  <a:lnTo>
                    <a:pt x="32" y="74"/>
                  </a:lnTo>
                  <a:lnTo>
                    <a:pt x="34" y="64"/>
                  </a:lnTo>
                  <a:lnTo>
                    <a:pt x="36" y="56"/>
                  </a:lnTo>
                  <a:lnTo>
                    <a:pt x="42" y="50"/>
                  </a:lnTo>
                  <a:lnTo>
                    <a:pt x="48" y="42"/>
                  </a:lnTo>
                  <a:lnTo>
                    <a:pt x="54" y="38"/>
                  </a:lnTo>
                  <a:lnTo>
                    <a:pt x="64" y="34"/>
                  </a:lnTo>
                  <a:lnTo>
                    <a:pt x="64" y="34"/>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86" name="Freeform 109">
              <a:extLst>
                <a:ext uri="{FF2B5EF4-FFF2-40B4-BE49-F238E27FC236}">
                  <a16:creationId xmlns:a16="http://schemas.microsoft.com/office/drawing/2014/main" id="{20206436-25E7-4006-B2AE-39F1F864B0BF}"/>
                </a:ext>
              </a:extLst>
            </p:cNvPr>
            <p:cNvSpPr>
              <a:spLocks noEditPoints="1"/>
            </p:cNvSpPr>
            <p:nvPr/>
          </p:nvSpPr>
          <p:spPr bwMode="gray">
            <a:xfrm>
              <a:off x="10699750" y="2222500"/>
              <a:ext cx="158750" cy="158750"/>
            </a:xfrm>
            <a:custGeom>
              <a:avLst/>
              <a:gdLst/>
              <a:ahLst/>
              <a:cxnLst>
                <a:cxn ang="0">
                  <a:pos x="12" y="28"/>
                </a:cxn>
                <a:cxn ang="0">
                  <a:pos x="8" y="34"/>
                </a:cxn>
                <a:cxn ang="0">
                  <a:pos x="2" y="34"/>
                </a:cxn>
                <a:cxn ang="0">
                  <a:pos x="0" y="44"/>
                </a:cxn>
                <a:cxn ang="0">
                  <a:pos x="6" y="50"/>
                </a:cxn>
                <a:cxn ang="0">
                  <a:pos x="6" y="56"/>
                </a:cxn>
                <a:cxn ang="0">
                  <a:pos x="0" y="60"/>
                </a:cxn>
                <a:cxn ang="0">
                  <a:pos x="4" y="70"/>
                </a:cxn>
                <a:cxn ang="0">
                  <a:pos x="10" y="70"/>
                </a:cxn>
                <a:cxn ang="0">
                  <a:pos x="14" y="76"/>
                </a:cxn>
                <a:cxn ang="0">
                  <a:pos x="12" y="84"/>
                </a:cxn>
                <a:cxn ang="0">
                  <a:pos x="20" y="90"/>
                </a:cxn>
                <a:cxn ang="0">
                  <a:pos x="28" y="88"/>
                </a:cxn>
                <a:cxn ang="0">
                  <a:pos x="32" y="90"/>
                </a:cxn>
                <a:cxn ang="0">
                  <a:pos x="34" y="98"/>
                </a:cxn>
                <a:cxn ang="0">
                  <a:pos x="44" y="100"/>
                </a:cxn>
                <a:cxn ang="0">
                  <a:pos x="50" y="94"/>
                </a:cxn>
                <a:cxn ang="0">
                  <a:pos x="56" y="92"/>
                </a:cxn>
                <a:cxn ang="0">
                  <a:pos x="60" y="98"/>
                </a:cxn>
                <a:cxn ang="0">
                  <a:pos x="70" y="96"/>
                </a:cxn>
                <a:cxn ang="0">
                  <a:pos x="70" y="88"/>
                </a:cxn>
                <a:cxn ang="0">
                  <a:pos x="76" y="84"/>
                </a:cxn>
                <a:cxn ang="0">
                  <a:pos x="84" y="86"/>
                </a:cxn>
                <a:cxn ang="0">
                  <a:pos x="90" y="80"/>
                </a:cxn>
                <a:cxn ang="0">
                  <a:pos x="86" y="72"/>
                </a:cxn>
                <a:cxn ang="0">
                  <a:pos x="90" y="66"/>
                </a:cxn>
                <a:cxn ang="0">
                  <a:pos x="98" y="64"/>
                </a:cxn>
                <a:cxn ang="0">
                  <a:pos x="100" y="56"/>
                </a:cxn>
                <a:cxn ang="0">
                  <a:pos x="92" y="50"/>
                </a:cxn>
                <a:cxn ang="0">
                  <a:pos x="92" y="44"/>
                </a:cxn>
                <a:cxn ang="0">
                  <a:pos x="98" y="38"/>
                </a:cxn>
                <a:cxn ang="0">
                  <a:pos x="96" y="30"/>
                </a:cxn>
                <a:cxn ang="0">
                  <a:pos x="88" y="28"/>
                </a:cxn>
                <a:cxn ang="0">
                  <a:pos x="84" y="24"/>
                </a:cxn>
                <a:cxn ang="0">
                  <a:pos x="86" y="16"/>
                </a:cxn>
                <a:cxn ang="0">
                  <a:pos x="80" y="10"/>
                </a:cxn>
                <a:cxn ang="0">
                  <a:pos x="72" y="12"/>
                </a:cxn>
                <a:cxn ang="0">
                  <a:pos x="66" y="10"/>
                </a:cxn>
                <a:cxn ang="0">
                  <a:pos x="64" y="2"/>
                </a:cxn>
                <a:cxn ang="0">
                  <a:pos x="56" y="0"/>
                </a:cxn>
                <a:cxn ang="0">
                  <a:pos x="50" y="6"/>
                </a:cxn>
                <a:cxn ang="0">
                  <a:pos x="44" y="6"/>
                </a:cxn>
                <a:cxn ang="0">
                  <a:pos x="38" y="0"/>
                </a:cxn>
                <a:cxn ang="0">
                  <a:pos x="30" y="4"/>
                </a:cxn>
                <a:cxn ang="0">
                  <a:pos x="28" y="12"/>
                </a:cxn>
                <a:cxn ang="0">
                  <a:pos x="22" y="16"/>
                </a:cxn>
                <a:cxn ang="0">
                  <a:pos x="16" y="12"/>
                </a:cxn>
                <a:cxn ang="0">
                  <a:pos x="10" y="20"/>
                </a:cxn>
                <a:cxn ang="0">
                  <a:pos x="40" y="22"/>
                </a:cxn>
                <a:cxn ang="0">
                  <a:pos x="52" y="20"/>
                </a:cxn>
                <a:cxn ang="0">
                  <a:pos x="76" y="36"/>
                </a:cxn>
                <a:cxn ang="0">
                  <a:pos x="78" y="46"/>
                </a:cxn>
                <a:cxn ang="0">
                  <a:pos x="68" y="72"/>
                </a:cxn>
                <a:cxn ang="0">
                  <a:pos x="58" y="78"/>
                </a:cxn>
                <a:cxn ang="0">
                  <a:pos x="36" y="76"/>
                </a:cxn>
                <a:cxn ang="0">
                  <a:pos x="22" y="58"/>
                </a:cxn>
                <a:cxn ang="0">
                  <a:pos x="20" y="48"/>
                </a:cxn>
                <a:cxn ang="0">
                  <a:pos x="34" y="24"/>
                </a:cxn>
              </a:cxnLst>
              <a:rect l="0" t="0" r="r" b="b"/>
              <a:pathLst>
                <a:path w="100" h="100">
                  <a:moveTo>
                    <a:pt x="10" y="24"/>
                  </a:moveTo>
                  <a:lnTo>
                    <a:pt x="10" y="24"/>
                  </a:lnTo>
                  <a:lnTo>
                    <a:pt x="12" y="28"/>
                  </a:lnTo>
                  <a:lnTo>
                    <a:pt x="12" y="32"/>
                  </a:lnTo>
                  <a:lnTo>
                    <a:pt x="12" y="32"/>
                  </a:lnTo>
                  <a:lnTo>
                    <a:pt x="8" y="34"/>
                  </a:lnTo>
                  <a:lnTo>
                    <a:pt x="6" y="34"/>
                  </a:lnTo>
                  <a:lnTo>
                    <a:pt x="6" y="34"/>
                  </a:lnTo>
                  <a:lnTo>
                    <a:pt x="2" y="34"/>
                  </a:lnTo>
                  <a:lnTo>
                    <a:pt x="0" y="38"/>
                  </a:lnTo>
                  <a:lnTo>
                    <a:pt x="0" y="38"/>
                  </a:lnTo>
                  <a:lnTo>
                    <a:pt x="0" y="44"/>
                  </a:lnTo>
                  <a:lnTo>
                    <a:pt x="2" y="46"/>
                  </a:lnTo>
                  <a:lnTo>
                    <a:pt x="2" y="46"/>
                  </a:lnTo>
                  <a:lnTo>
                    <a:pt x="6" y="50"/>
                  </a:lnTo>
                  <a:lnTo>
                    <a:pt x="8" y="54"/>
                  </a:lnTo>
                  <a:lnTo>
                    <a:pt x="8" y="54"/>
                  </a:lnTo>
                  <a:lnTo>
                    <a:pt x="6" y="56"/>
                  </a:lnTo>
                  <a:lnTo>
                    <a:pt x="2" y="58"/>
                  </a:lnTo>
                  <a:lnTo>
                    <a:pt x="2" y="58"/>
                  </a:lnTo>
                  <a:lnTo>
                    <a:pt x="0" y="60"/>
                  </a:lnTo>
                  <a:lnTo>
                    <a:pt x="0" y="66"/>
                  </a:lnTo>
                  <a:lnTo>
                    <a:pt x="0" y="66"/>
                  </a:lnTo>
                  <a:lnTo>
                    <a:pt x="4" y="70"/>
                  </a:lnTo>
                  <a:lnTo>
                    <a:pt x="8" y="70"/>
                  </a:lnTo>
                  <a:lnTo>
                    <a:pt x="8" y="70"/>
                  </a:lnTo>
                  <a:lnTo>
                    <a:pt x="10" y="70"/>
                  </a:lnTo>
                  <a:lnTo>
                    <a:pt x="14" y="72"/>
                  </a:lnTo>
                  <a:lnTo>
                    <a:pt x="14" y="72"/>
                  </a:lnTo>
                  <a:lnTo>
                    <a:pt x="14" y="76"/>
                  </a:lnTo>
                  <a:lnTo>
                    <a:pt x="14" y="80"/>
                  </a:lnTo>
                  <a:lnTo>
                    <a:pt x="14" y="80"/>
                  </a:lnTo>
                  <a:lnTo>
                    <a:pt x="12" y="84"/>
                  </a:lnTo>
                  <a:lnTo>
                    <a:pt x="14" y="88"/>
                  </a:lnTo>
                  <a:lnTo>
                    <a:pt x="14" y="88"/>
                  </a:lnTo>
                  <a:lnTo>
                    <a:pt x="20" y="90"/>
                  </a:lnTo>
                  <a:lnTo>
                    <a:pt x="24" y="88"/>
                  </a:lnTo>
                  <a:lnTo>
                    <a:pt x="24" y="88"/>
                  </a:lnTo>
                  <a:lnTo>
                    <a:pt x="28" y="88"/>
                  </a:lnTo>
                  <a:lnTo>
                    <a:pt x="32" y="88"/>
                  </a:lnTo>
                  <a:lnTo>
                    <a:pt x="32" y="88"/>
                  </a:lnTo>
                  <a:lnTo>
                    <a:pt x="32" y="90"/>
                  </a:lnTo>
                  <a:lnTo>
                    <a:pt x="32" y="94"/>
                  </a:lnTo>
                  <a:lnTo>
                    <a:pt x="32" y="94"/>
                  </a:lnTo>
                  <a:lnTo>
                    <a:pt x="34" y="98"/>
                  </a:lnTo>
                  <a:lnTo>
                    <a:pt x="38" y="100"/>
                  </a:lnTo>
                  <a:lnTo>
                    <a:pt x="38" y="100"/>
                  </a:lnTo>
                  <a:lnTo>
                    <a:pt x="44" y="100"/>
                  </a:lnTo>
                  <a:lnTo>
                    <a:pt x="46" y="96"/>
                  </a:lnTo>
                  <a:lnTo>
                    <a:pt x="46" y="96"/>
                  </a:lnTo>
                  <a:lnTo>
                    <a:pt x="50" y="94"/>
                  </a:lnTo>
                  <a:lnTo>
                    <a:pt x="52" y="92"/>
                  </a:lnTo>
                  <a:lnTo>
                    <a:pt x="52" y="92"/>
                  </a:lnTo>
                  <a:lnTo>
                    <a:pt x="56" y="92"/>
                  </a:lnTo>
                  <a:lnTo>
                    <a:pt x="58" y="96"/>
                  </a:lnTo>
                  <a:lnTo>
                    <a:pt x="58" y="96"/>
                  </a:lnTo>
                  <a:lnTo>
                    <a:pt x="60" y="98"/>
                  </a:lnTo>
                  <a:lnTo>
                    <a:pt x="66" y="98"/>
                  </a:lnTo>
                  <a:lnTo>
                    <a:pt x="66" y="98"/>
                  </a:lnTo>
                  <a:lnTo>
                    <a:pt x="70" y="96"/>
                  </a:lnTo>
                  <a:lnTo>
                    <a:pt x="70" y="92"/>
                  </a:lnTo>
                  <a:lnTo>
                    <a:pt x="70" y="92"/>
                  </a:lnTo>
                  <a:lnTo>
                    <a:pt x="70" y="88"/>
                  </a:lnTo>
                  <a:lnTo>
                    <a:pt x="74" y="84"/>
                  </a:lnTo>
                  <a:lnTo>
                    <a:pt x="74" y="84"/>
                  </a:lnTo>
                  <a:lnTo>
                    <a:pt x="76" y="84"/>
                  </a:lnTo>
                  <a:lnTo>
                    <a:pt x="80" y="86"/>
                  </a:lnTo>
                  <a:lnTo>
                    <a:pt x="80" y="86"/>
                  </a:lnTo>
                  <a:lnTo>
                    <a:pt x="84" y="86"/>
                  </a:lnTo>
                  <a:lnTo>
                    <a:pt x="88" y="84"/>
                  </a:lnTo>
                  <a:lnTo>
                    <a:pt x="88" y="84"/>
                  </a:lnTo>
                  <a:lnTo>
                    <a:pt x="90" y="80"/>
                  </a:lnTo>
                  <a:lnTo>
                    <a:pt x="88" y="76"/>
                  </a:lnTo>
                  <a:lnTo>
                    <a:pt x="88" y="76"/>
                  </a:lnTo>
                  <a:lnTo>
                    <a:pt x="86" y="72"/>
                  </a:lnTo>
                  <a:lnTo>
                    <a:pt x="88" y="68"/>
                  </a:lnTo>
                  <a:lnTo>
                    <a:pt x="88" y="68"/>
                  </a:lnTo>
                  <a:lnTo>
                    <a:pt x="90" y="66"/>
                  </a:lnTo>
                  <a:lnTo>
                    <a:pt x="94" y="66"/>
                  </a:lnTo>
                  <a:lnTo>
                    <a:pt x="94" y="66"/>
                  </a:lnTo>
                  <a:lnTo>
                    <a:pt x="98" y="64"/>
                  </a:lnTo>
                  <a:lnTo>
                    <a:pt x="100" y="60"/>
                  </a:lnTo>
                  <a:lnTo>
                    <a:pt x="100" y="60"/>
                  </a:lnTo>
                  <a:lnTo>
                    <a:pt x="100" y="56"/>
                  </a:lnTo>
                  <a:lnTo>
                    <a:pt x="96" y="52"/>
                  </a:lnTo>
                  <a:lnTo>
                    <a:pt x="96" y="52"/>
                  </a:lnTo>
                  <a:lnTo>
                    <a:pt x="92" y="50"/>
                  </a:lnTo>
                  <a:lnTo>
                    <a:pt x="92" y="46"/>
                  </a:lnTo>
                  <a:lnTo>
                    <a:pt x="92" y="46"/>
                  </a:lnTo>
                  <a:lnTo>
                    <a:pt x="92" y="44"/>
                  </a:lnTo>
                  <a:lnTo>
                    <a:pt x="96" y="42"/>
                  </a:lnTo>
                  <a:lnTo>
                    <a:pt x="96" y="42"/>
                  </a:lnTo>
                  <a:lnTo>
                    <a:pt x="98" y="38"/>
                  </a:lnTo>
                  <a:lnTo>
                    <a:pt x="98" y="34"/>
                  </a:lnTo>
                  <a:lnTo>
                    <a:pt x="98" y="34"/>
                  </a:lnTo>
                  <a:lnTo>
                    <a:pt x="96" y="30"/>
                  </a:lnTo>
                  <a:lnTo>
                    <a:pt x="92" y="30"/>
                  </a:lnTo>
                  <a:lnTo>
                    <a:pt x="92" y="30"/>
                  </a:lnTo>
                  <a:lnTo>
                    <a:pt x="88" y="28"/>
                  </a:lnTo>
                  <a:lnTo>
                    <a:pt x="84" y="26"/>
                  </a:lnTo>
                  <a:lnTo>
                    <a:pt x="84" y="26"/>
                  </a:lnTo>
                  <a:lnTo>
                    <a:pt x="84" y="24"/>
                  </a:lnTo>
                  <a:lnTo>
                    <a:pt x="86" y="20"/>
                  </a:lnTo>
                  <a:lnTo>
                    <a:pt x="86" y="20"/>
                  </a:lnTo>
                  <a:lnTo>
                    <a:pt x="86" y="16"/>
                  </a:lnTo>
                  <a:lnTo>
                    <a:pt x="84" y="12"/>
                  </a:lnTo>
                  <a:lnTo>
                    <a:pt x="84" y="12"/>
                  </a:lnTo>
                  <a:lnTo>
                    <a:pt x="80" y="10"/>
                  </a:lnTo>
                  <a:lnTo>
                    <a:pt x="76" y="10"/>
                  </a:lnTo>
                  <a:lnTo>
                    <a:pt x="76" y="10"/>
                  </a:lnTo>
                  <a:lnTo>
                    <a:pt x="72" y="12"/>
                  </a:lnTo>
                  <a:lnTo>
                    <a:pt x="68" y="12"/>
                  </a:lnTo>
                  <a:lnTo>
                    <a:pt x="68" y="12"/>
                  </a:lnTo>
                  <a:lnTo>
                    <a:pt x="66" y="10"/>
                  </a:lnTo>
                  <a:lnTo>
                    <a:pt x="66" y="6"/>
                  </a:lnTo>
                  <a:lnTo>
                    <a:pt x="66" y="6"/>
                  </a:lnTo>
                  <a:lnTo>
                    <a:pt x="64" y="2"/>
                  </a:lnTo>
                  <a:lnTo>
                    <a:pt x="60" y="0"/>
                  </a:lnTo>
                  <a:lnTo>
                    <a:pt x="60" y="0"/>
                  </a:lnTo>
                  <a:lnTo>
                    <a:pt x="56" y="0"/>
                  </a:lnTo>
                  <a:lnTo>
                    <a:pt x="52" y="2"/>
                  </a:lnTo>
                  <a:lnTo>
                    <a:pt x="52" y="2"/>
                  </a:lnTo>
                  <a:lnTo>
                    <a:pt x="50" y="6"/>
                  </a:lnTo>
                  <a:lnTo>
                    <a:pt x="46" y="8"/>
                  </a:lnTo>
                  <a:lnTo>
                    <a:pt x="46" y="8"/>
                  </a:lnTo>
                  <a:lnTo>
                    <a:pt x="44" y="6"/>
                  </a:lnTo>
                  <a:lnTo>
                    <a:pt x="42" y="4"/>
                  </a:lnTo>
                  <a:lnTo>
                    <a:pt x="42" y="4"/>
                  </a:lnTo>
                  <a:lnTo>
                    <a:pt x="38" y="0"/>
                  </a:lnTo>
                  <a:lnTo>
                    <a:pt x="34" y="0"/>
                  </a:lnTo>
                  <a:lnTo>
                    <a:pt x="34" y="0"/>
                  </a:lnTo>
                  <a:lnTo>
                    <a:pt x="30" y="4"/>
                  </a:lnTo>
                  <a:lnTo>
                    <a:pt x="28" y="8"/>
                  </a:lnTo>
                  <a:lnTo>
                    <a:pt x="28" y="8"/>
                  </a:lnTo>
                  <a:lnTo>
                    <a:pt x="28" y="12"/>
                  </a:lnTo>
                  <a:lnTo>
                    <a:pt x="26" y="16"/>
                  </a:lnTo>
                  <a:lnTo>
                    <a:pt x="26" y="16"/>
                  </a:lnTo>
                  <a:lnTo>
                    <a:pt x="22" y="16"/>
                  </a:lnTo>
                  <a:lnTo>
                    <a:pt x="20" y="14"/>
                  </a:lnTo>
                  <a:lnTo>
                    <a:pt x="20" y="14"/>
                  </a:lnTo>
                  <a:lnTo>
                    <a:pt x="16" y="12"/>
                  </a:lnTo>
                  <a:lnTo>
                    <a:pt x="12" y="16"/>
                  </a:lnTo>
                  <a:lnTo>
                    <a:pt x="12" y="16"/>
                  </a:lnTo>
                  <a:lnTo>
                    <a:pt x="10" y="20"/>
                  </a:lnTo>
                  <a:lnTo>
                    <a:pt x="10" y="24"/>
                  </a:lnTo>
                  <a:lnTo>
                    <a:pt x="10" y="24"/>
                  </a:lnTo>
                  <a:close/>
                  <a:moveTo>
                    <a:pt x="40" y="22"/>
                  </a:moveTo>
                  <a:lnTo>
                    <a:pt x="40" y="22"/>
                  </a:lnTo>
                  <a:lnTo>
                    <a:pt x="46" y="20"/>
                  </a:lnTo>
                  <a:lnTo>
                    <a:pt x="52" y="20"/>
                  </a:lnTo>
                  <a:lnTo>
                    <a:pt x="62" y="24"/>
                  </a:lnTo>
                  <a:lnTo>
                    <a:pt x="72" y="30"/>
                  </a:lnTo>
                  <a:lnTo>
                    <a:pt x="76" y="36"/>
                  </a:lnTo>
                  <a:lnTo>
                    <a:pt x="78" y="40"/>
                  </a:lnTo>
                  <a:lnTo>
                    <a:pt x="78" y="40"/>
                  </a:lnTo>
                  <a:lnTo>
                    <a:pt x="78" y="46"/>
                  </a:lnTo>
                  <a:lnTo>
                    <a:pt x="78" y="52"/>
                  </a:lnTo>
                  <a:lnTo>
                    <a:pt x="76" y="64"/>
                  </a:lnTo>
                  <a:lnTo>
                    <a:pt x="68" y="72"/>
                  </a:lnTo>
                  <a:lnTo>
                    <a:pt x="64" y="76"/>
                  </a:lnTo>
                  <a:lnTo>
                    <a:pt x="58" y="78"/>
                  </a:lnTo>
                  <a:lnTo>
                    <a:pt x="58" y="78"/>
                  </a:lnTo>
                  <a:lnTo>
                    <a:pt x="52" y="80"/>
                  </a:lnTo>
                  <a:lnTo>
                    <a:pt x="46" y="80"/>
                  </a:lnTo>
                  <a:lnTo>
                    <a:pt x="36" y="76"/>
                  </a:lnTo>
                  <a:lnTo>
                    <a:pt x="26" y="70"/>
                  </a:lnTo>
                  <a:lnTo>
                    <a:pt x="24" y="64"/>
                  </a:lnTo>
                  <a:lnTo>
                    <a:pt x="22" y="58"/>
                  </a:lnTo>
                  <a:lnTo>
                    <a:pt x="22" y="58"/>
                  </a:lnTo>
                  <a:lnTo>
                    <a:pt x="20" y="52"/>
                  </a:lnTo>
                  <a:lnTo>
                    <a:pt x="20" y="48"/>
                  </a:lnTo>
                  <a:lnTo>
                    <a:pt x="24" y="36"/>
                  </a:lnTo>
                  <a:lnTo>
                    <a:pt x="30" y="28"/>
                  </a:lnTo>
                  <a:lnTo>
                    <a:pt x="34" y="24"/>
                  </a:lnTo>
                  <a:lnTo>
                    <a:pt x="40" y="22"/>
                  </a:lnTo>
                  <a:lnTo>
                    <a:pt x="40" y="22"/>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87" name="Freeform 110">
              <a:extLst>
                <a:ext uri="{FF2B5EF4-FFF2-40B4-BE49-F238E27FC236}">
                  <a16:creationId xmlns:a16="http://schemas.microsoft.com/office/drawing/2014/main" id="{68FC6060-4E7B-4D8D-8A7A-8CB9316CC04D}"/>
                </a:ext>
              </a:extLst>
            </p:cNvPr>
            <p:cNvSpPr>
              <a:spLocks noEditPoints="1"/>
            </p:cNvSpPr>
            <p:nvPr/>
          </p:nvSpPr>
          <p:spPr bwMode="gray">
            <a:xfrm>
              <a:off x="10699750" y="2381250"/>
              <a:ext cx="120650" cy="123825"/>
            </a:xfrm>
            <a:custGeom>
              <a:avLst/>
              <a:gdLst/>
              <a:ahLst/>
              <a:cxnLst>
                <a:cxn ang="0">
                  <a:pos x="10" y="22"/>
                </a:cxn>
                <a:cxn ang="0">
                  <a:pos x="8" y="28"/>
                </a:cxn>
                <a:cxn ang="0">
                  <a:pos x="2" y="28"/>
                </a:cxn>
                <a:cxn ang="0">
                  <a:pos x="0" y="36"/>
                </a:cxn>
                <a:cxn ang="0">
                  <a:pos x="4" y="40"/>
                </a:cxn>
                <a:cxn ang="0">
                  <a:pos x="4" y="44"/>
                </a:cxn>
                <a:cxn ang="0">
                  <a:pos x="0" y="48"/>
                </a:cxn>
                <a:cxn ang="0">
                  <a:pos x="2" y="54"/>
                </a:cxn>
                <a:cxn ang="0">
                  <a:pos x="8" y="56"/>
                </a:cxn>
                <a:cxn ang="0">
                  <a:pos x="10" y="60"/>
                </a:cxn>
                <a:cxn ang="0">
                  <a:pos x="10" y="66"/>
                </a:cxn>
                <a:cxn ang="0">
                  <a:pos x="14" y="70"/>
                </a:cxn>
                <a:cxn ang="0">
                  <a:pos x="22" y="68"/>
                </a:cxn>
                <a:cxn ang="0">
                  <a:pos x="26" y="70"/>
                </a:cxn>
                <a:cxn ang="0">
                  <a:pos x="26" y="76"/>
                </a:cxn>
                <a:cxn ang="0">
                  <a:pos x="34" y="78"/>
                </a:cxn>
                <a:cxn ang="0">
                  <a:pos x="38" y="74"/>
                </a:cxn>
                <a:cxn ang="0">
                  <a:pos x="42" y="72"/>
                </a:cxn>
                <a:cxn ang="0">
                  <a:pos x="46" y="78"/>
                </a:cxn>
                <a:cxn ang="0">
                  <a:pos x="54" y="76"/>
                </a:cxn>
                <a:cxn ang="0">
                  <a:pos x="54" y="68"/>
                </a:cxn>
                <a:cxn ang="0">
                  <a:pos x="58" y="66"/>
                </a:cxn>
                <a:cxn ang="0">
                  <a:pos x="64" y="68"/>
                </a:cxn>
                <a:cxn ang="0">
                  <a:pos x="70" y="62"/>
                </a:cxn>
                <a:cxn ang="0">
                  <a:pos x="66" y="56"/>
                </a:cxn>
                <a:cxn ang="0">
                  <a:pos x="70" y="52"/>
                </a:cxn>
                <a:cxn ang="0">
                  <a:pos x="74" y="52"/>
                </a:cxn>
                <a:cxn ang="0">
                  <a:pos x="76" y="44"/>
                </a:cxn>
                <a:cxn ang="0">
                  <a:pos x="72" y="40"/>
                </a:cxn>
                <a:cxn ang="0">
                  <a:pos x="72" y="36"/>
                </a:cxn>
                <a:cxn ang="0">
                  <a:pos x="76" y="32"/>
                </a:cxn>
                <a:cxn ang="0">
                  <a:pos x="74" y="24"/>
                </a:cxn>
                <a:cxn ang="0">
                  <a:pos x="68" y="24"/>
                </a:cxn>
                <a:cxn ang="0">
                  <a:pos x="64" y="20"/>
                </a:cxn>
                <a:cxn ang="0">
                  <a:pos x="66" y="14"/>
                </a:cxn>
                <a:cxn ang="0">
                  <a:pos x="62" y="8"/>
                </a:cxn>
                <a:cxn ang="0">
                  <a:pos x="54" y="10"/>
                </a:cxn>
                <a:cxn ang="0">
                  <a:pos x="50" y="8"/>
                </a:cxn>
                <a:cxn ang="0">
                  <a:pos x="50" y="2"/>
                </a:cxn>
                <a:cxn ang="0">
                  <a:pos x="42" y="2"/>
                </a:cxn>
                <a:cxn ang="0">
                  <a:pos x="38" y="6"/>
                </a:cxn>
                <a:cxn ang="0">
                  <a:pos x="34" y="6"/>
                </a:cxn>
                <a:cxn ang="0">
                  <a:pos x="30" y="2"/>
                </a:cxn>
                <a:cxn ang="0">
                  <a:pos x="22" y="4"/>
                </a:cxn>
                <a:cxn ang="0">
                  <a:pos x="22" y="10"/>
                </a:cxn>
                <a:cxn ang="0">
                  <a:pos x="18" y="14"/>
                </a:cxn>
                <a:cxn ang="0">
                  <a:pos x="12" y="12"/>
                </a:cxn>
                <a:cxn ang="0">
                  <a:pos x="8" y="16"/>
                </a:cxn>
                <a:cxn ang="0">
                  <a:pos x="32" y="18"/>
                </a:cxn>
                <a:cxn ang="0">
                  <a:pos x="48" y="20"/>
                </a:cxn>
                <a:cxn ang="0">
                  <a:pos x="60" y="32"/>
                </a:cxn>
                <a:cxn ang="0">
                  <a:pos x="52" y="56"/>
                </a:cxn>
                <a:cxn ang="0">
                  <a:pos x="36" y="62"/>
                </a:cxn>
                <a:cxn ang="0">
                  <a:pos x="16" y="46"/>
                </a:cxn>
                <a:cxn ang="0">
                  <a:pos x="18" y="30"/>
                </a:cxn>
                <a:cxn ang="0">
                  <a:pos x="32" y="18"/>
                </a:cxn>
              </a:cxnLst>
              <a:rect l="0" t="0" r="r" b="b"/>
              <a:pathLst>
                <a:path w="76" h="78">
                  <a:moveTo>
                    <a:pt x="8" y="20"/>
                  </a:moveTo>
                  <a:lnTo>
                    <a:pt x="8" y="20"/>
                  </a:lnTo>
                  <a:lnTo>
                    <a:pt x="10" y="22"/>
                  </a:lnTo>
                  <a:lnTo>
                    <a:pt x="8" y="26"/>
                  </a:lnTo>
                  <a:lnTo>
                    <a:pt x="8" y="26"/>
                  </a:lnTo>
                  <a:lnTo>
                    <a:pt x="8" y="28"/>
                  </a:lnTo>
                  <a:lnTo>
                    <a:pt x="4" y="28"/>
                  </a:lnTo>
                  <a:lnTo>
                    <a:pt x="4" y="28"/>
                  </a:lnTo>
                  <a:lnTo>
                    <a:pt x="2" y="28"/>
                  </a:lnTo>
                  <a:lnTo>
                    <a:pt x="0" y="32"/>
                  </a:lnTo>
                  <a:lnTo>
                    <a:pt x="0" y="32"/>
                  </a:lnTo>
                  <a:lnTo>
                    <a:pt x="0" y="36"/>
                  </a:lnTo>
                  <a:lnTo>
                    <a:pt x="2" y="38"/>
                  </a:lnTo>
                  <a:lnTo>
                    <a:pt x="2" y="38"/>
                  </a:lnTo>
                  <a:lnTo>
                    <a:pt x="4" y="40"/>
                  </a:lnTo>
                  <a:lnTo>
                    <a:pt x="6" y="42"/>
                  </a:lnTo>
                  <a:lnTo>
                    <a:pt x="6" y="42"/>
                  </a:lnTo>
                  <a:lnTo>
                    <a:pt x="4" y="44"/>
                  </a:lnTo>
                  <a:lnTo>
                    <a:pt x="2" y="46"/>
                  </a:lnTo>
                  <a:lnTo>
                    <a:pt x="2" y="46"/>
                  </a:lnTo>
                  <a:lnTo>
                    <a:pt x="0" y="48"/>
                  </a:lnTo>
                  <a:lnTo>
                    <a:pt x="0" y="52"/>
                  </a:lnTo>
                  <a:lnTo>
                    <a:pt x="0" y="52"/>
                  </a:lnTo>
                  <a:lnTo>
                    <a:pt x="2" y="54"/>
                  </a:lnTo>
                  <a:lnTo>
                    <a:pt x="6" y="56"/>
                  </a:lnTo>
                  <a:lnTo>
                    <a:pt x="6" y="56"/>
                  </a:lnTo>
                  <a:lnTo>
                    <a:pt x="8" y="56"/>
                  </a:lnTo>
                  <a:lnTo>
                    <a:pt x="10" y="56"/>
                  </a:lnTo>
                  <a:lnTo>
                    <a:pt x="10" y="56"/>
                  </a:lnTo>
                  <a:lnTo>
                    <a:pt x="10" y="60"/>
                  </a:lnTo>
                  <a:lnTo>
                    <a:pt x="10" y="62"/>
                  </a:lnTo>
                  <a:lnTo>
                    <a:pt x="10" y="62"/>
                  </a:lnTo>
                  <a:lnTo>
                    <a:pt x="10" y="66"/>
                  </a:lnTo>
                  <a:lnTo>
                    <a:pt x="12" y="70"/>
                  </a:lnTo>
                  <a:lnTo>
                    <a:pt x="12" y="70"/>
                  </a:lnTo>
                  <a:lnTo>
                    <a:pt x="14" y="70"/>
                  </a:lnTo>
                  <a:lnTo>
                    <a:pt x="18" y="70"/>
                  </a:lnTo>
                  <a:lnTo>
                    <a:pt x="18" y="70"/>
                  </a:lnTo>
                  <a:lnTo>
                    <a:pt x="22" y="68"/>
                  </a:lnTo>
                  <a:lnTo>
                    <a:pt x="24" y="68"/>
                  </a:lnTo>
                  <a:lnTo>
                    <a:pt x="24" y="68"/>
                  </a:lnTo>
                  <a:lnTo>
                    <a:pt x="26" y="70"/>
                  </a:lnTo>
                  <a:lnTo>
                    <a:pt x="26" y="74"/>
                  </a:lnTo>
                  <a:lnTo>
                    <a:pt x="26" y="74"/>
                  </a:lnTo>
                  <a:lnTo>
                    <a:pt x="26" y="76"/>
                  </a:lnTo>
                  <a:lnTo>
                    <a:pt x="30" y="78"/>
                  </a:lnTo>
                  <a:lnTo>
                    <a:pt x="30" y="78"/>
                  </a:lnTo>
                  <a:lnTo>
                    <a:pt x="34" y="78"/>
                  </a:lnTo>
                  <a:lnTo>
                    <a:pt x="36" y="76"/>
                  </a:lnTo>
                  <a:lnTo>
                    <a:pt x="36" y="76"/>
                  </a:lnTo>
                  <a:lnTo>
                    <a:pt x="38" y="74"/>
                  </a:lnTo>
                  <a:lnTo>
                    <a:pt x="40" y="72"/>
                  </a:lnTo>
                  <a:lnTo>
                    <a:pt x="40" y="72"/>
                  </a:lnTo>
                  <a:lnTo>
                    <a:pt x="42" y="72"/>
                  </a:lnTo>
                  <a:lnTo>
                    <a:pt x="44" y="76"/>
                  </a:lnTo>
                  <a:lnTo>
                    <a:pt x="44" y="76"/>
                  </a:lnTo>
                  <a:lnTo>
                    <a:pt x="46" y="78"/>
                  </a:lnTo>
                  <a:lnTo>
                    <a:pt x="50" y="78"/>
                  </a:lnTo>
                  <a:lnTo>
                    <a:pt x="50" y="78"/>
                  </a:lnTo>
                  <a:lnTo>
                    <a:pt x="54" y="76"/>
                  </a:lnTo>
                  <a:lnTo>
                    <a:pt x="54" y="72"/>
                  </a:lnTo>
                  <a:lnTo>
                    <a:pt x="54" y="72"/>
                  </a:lnTo>
                  <a:lnTo>
                    <a:pt x="54" y="68"/>
                  </a:lnTo>
                  <a:lnTo>
                    <a:pt x="56" y="66"/>
                  </a:lnTo>
                  <a:lnTo>
                    <a:pt x="56" y="66"/>
                  </a:lnTo>
                  <a:lnTo>
                    <a:pt x="58" y="66"/>
                  </a:lnTo>
                  <a:lnTo>
                    <a:pt x="62" y="68"/>
                  </a:lnTo>
                  <a:lnTo>
                    <a:pt x="62" y="68"/>
                  </a:lnTo>
                  <a:lnTo>
                    <a:pt x="64" y="68"/>
                  </a:lnTo>
                  <a:lnTo>
                    <a:pt x="68" y="66"/>
                  </a:lnTo>
                  <a:lnTo>
                    <a:pt x="68" y="66"/>
                  </a:lnTo>
                  <a:lnTo>
                    <a:pt x="70" y="62"/>
                  </a:lnTo>
                  <a:lnTo>
                    <a:pt x="68" y="60"/>
                  </a:lnTo>
                  <a:lnTo>
                    <a:pt x="68" y="60"/>
                  </a:lnTo>
                  <a:lnTo>
                    <a:pt x="66" y="56"/>
                  </a:lnTo>
                  <a:lnTo>
                    <a:pt x="68" y="54"/>
                  </a:lnTo>
                  <a:lnTo>
                    <a:pt x="68" y="54"/>
                  </a:lnTo>
                  <a:lnTo>
                    <a:pt x="70" y="52"/>
                  </a:lnTo>
                  <a:lnTo>
                    <a:pt x="72" y="52"/>
                  </a:lnTo>
                  <a:lnTo>
                    <a:pt x="72" y="52"/>
                  </a:lnTo>
                  <a:lnTo>
                    <a:pt x="74" y="52"/>
                  </a:lnTo>
                  <a:lnTo>
                    <a:pt x="76" y="48"/>
                  </a:lnTo>
                  <a:lnTo>
                    <a:pt x="76" y="48"/>
                  </a:lnTo>
                  <a:lnTo>
                    <a:pt x="76" y="44"/>
                  </a:lnTo>
                  <a:lnTo>
                    <a:pt x="74" y="42"/>
                  </a:lnTo>
                  <a:lnTo>
                    <a:pt x="74" y="42"/>
                  </a:lnTo>
                  <a:lnTo>
                    <a:pt x="72" y="40"/>
                  </a:lnTo>
                  <a:lnTo>
                    <a:pt x="70" y="38"/>
                  </a:lnTo>
                  <a:lnTo>
                    <a:pt x="70" y="38"/>
                  </a:lnTo>
                  <a:lnTo>
                    <a:pt x="72" y="36"/>
                  </a:lnTo>
                  <a:lnTo>
                    <a:pt x="74" y="34"/>
                  </a:lnTo>
                  <a:lnTo>
                    <a:pt x="74" y="34"/>
                  </a:lnTo>
                  <a:lnTo>
                    <a:pt x="76" y="32"/>
                  </a:lnTo>
                  <a:lnTo>
                    <a:pt x="76" y="28"/>
                  </a:lnTo>
                  <a:lnTo>
                    <a:pt x="76" y="28"/>
                  </a:lnTo>
                  <a:lnTo>
                    <a:pt x="74" y="24"/>
                  </a:lnTo>
                  <a:lnTo>
                    <a:pt x="70" y="24"/>
                  </a:lnTo>
                  <a:lnTo>
                    <a:pt x="70" y="24"/>
                  </a:lnTo>
                  <a:lnTo>
                    <a:pt x="68" y="24"/>
                  </a:lnTo>
                  <a:lnTo>
                    <a:pt x="64" y="22"/>
                  </a:lnTo>
                  <a:lnTo>
                    <a:pt x="64" y="22"/>
                  </a:lnTo>
                  <a:lnTo>
                    <a:pt x="64" y="20"/>
                  </a:lnTo>
                  <a:lnTo>
                    <a:pt x="66" y="16"/>
                  </a:lnTo>
                  <a:lnTo>
                    <a:pt x="66" y="16"/>
                  </a:lnTo>
                  <a:lnTo>
                    <a:pt x="66" y="14"/>
                  </a:lnTo>
                  <a:lnTo>
                    <a:pt x="64" y="10"/>
                  </a:lnTo>
                  <a:lnTo>
                    <a:pt x="64" y="10"/>
                  </a:lnTo>
                  <a:lnTo>
                    <a:pt x="62" y="8"/>
                  </a:lnTo>
                  <a:lnTo>
                    <a:pt x="58" y="10"/>
                  </a:lnTo>
                  <a:lnTo>
                    <a:pt x="58" y="10"/>
                  </a:lnTo>
                  <a:lnTo>
                    <a:pt x="54" y="10"/>
                  </a:lnTo>
                  <a:lnTo>
                    <a:pt x="52" y="10"/>
                  </a:lnTo>
                  <a:lnTo>
                    <a:pt x="52" y="10"/>
                  </a:lnTo>
                  <a:lnTo>
                    <a:pt x="50" y="8"/>
                  </a:lnTo>
                  <a:lnTo>
                    <a:pt x="50" y="6"/>
                  </a:lnTo>
                  <a:lnTo>
                    <a:pt x="50" y="6"/>
                  </a:lnTo>
                  <a:lnTo>
                    <a:pt x="50" y="2"/>
                  </a:lnTo>
                  <a:lnTo>
                    <a:pt x="46" y="0"/>
                  </a:lnTo>
                  <a:lnTo>
                    <a:pt x="46" y="0"/>
                  </a:lnTo>
                  <a:lnTo>
                    <a:pt x="42" y="2"/>
                  </a:lnTo>
                  <a:lnTo>
                    <a:pt x="40" y="4"/>
                  </a:lnTo>
                  <a:lnTo>
                    <a:pt x="40" y="4"/>
                  </a:lnTo>
                  <a:lnTo>
                    <a:pt x="38" y="6"/>
                  </a:lnTo>
                  <a:lnTo>
                    <a:pt x="36" y="8"/>
                  </a:lnTo>
                  <a:lnTo>
                    <a:pt x="36" y="8"/>
                  </a:lnTo>
                  <a:lnTo>
                    <a:pt x="34" y="6"/>
                  </a:lnTo>
                  <a:lnTo>
                    <a:pt x="32" y="4"/>
                  </a:lnTo>
                  <a:lnTo>
                    <a:pt x="32" y="4"/>
                  </a:lnTo>
                  <a:lnTo>
                    <a:pt x="30" y="2"/>
                  </a:lnTo>
                  <a:lnTo>
                    <a:pt x="26" y="2"/>
                  </a:lnTo>
                  <a:lnTo>
                    <a:pt x="26" y="2"/>
                  </a:lnTo>
                  <a:lnTo>
                    <a:pt x="22" y="4"/>
                  </a:lnTo>
                  <a:lnTo>
                    <a:pt x="22" y="8"/>
                  </a:lnTo>
                  <a:lnTo>
                    <a:pt x="22" y="8"/>
                  </a:lnTo>
                  <a:lnTo>
                    <a:pt x="22" y="10"/>
                  </a:lnTo>
                  <a:lnTo>
                    <a:pt x="20" y="14"/>
                  </a:lnTo>
                  <a:lnTo>
                    <a:pt x="20" y="14"/>
                  </a:lnTo>
                  <a:lnTo>
                    <a:pt x="18" y="14"/>
                  </a:lnTo>
                  <a:lnTo>
                    <a:pt x="16" y="12"/>
                  </a:lnTo>
                  <a:lnTo>
                    <a:pt x="16" y="12"/>
                  </a:lnTo>
                  <a:lnTo>
                    <a:pt x="12" y="12"/>
                  </a:lnTo>
                  <a:lnTo>
                    <a:pt x="8" y="14"/>
                  </a:lnTo>
                  <a:lnTo>
                    <a:pt x="8" y="14"/>
                  </a:lnTo>
                  <a:lnTo>
                    <a:pt x="8" y="16"/>
                  </a:lnTo>
                  <a:lnTo>
                    <a:pt x="8" y="20"/>
                  </a:lnTo>
                  <a:lnTo>
                    <a:pt x="8" y="20"/>
                  </a:lnTo>
                  <a:close/>
                  <a:moveTo>
                    <a:pt x="32" y="18"/>
                  </a:moveTo>
                  <a:lnTo>
                    <a:pt x="32" y="18"/>
                  </a:lnTo>
                  <a:lnTo>
                    <a:pt x="40" y="18"/>
                  </a:lnTo>
                  <a:lnTo>
                    <a:pt x="48" y="20"/>
                  </a:lnTo>
                  <a:lnTo>
                    <a:pt x="56" y="24"/>
                  </a:lnTo>
                  <a:lnTo>
                    <a:pt x="60" y="32"/>
                  </a:lnTo>
                  <a:lnTo>
                    <a:pt x="60" y="32"/>
                  </a:lnTo>
                  <a:lnTo>
                    <a:pt x="60" y="42"/>
                  </a:lnTo>
                  <a:lnTo>
                    <a:pt x="58" y="50"/>
                  </a:lnTo>
                  <a:lnTo>
                    <a:pt x="52" y="56"/>
                  </a:lnTo>
                  <a:lnTo>
                    <a:pt x="46" y="62"/>
                  </a:lnTo>
                  <a:lnTo>
                    <a:pt x="46" y="62"/>
                  </a:lnTo>
                  <a:lnTo>
                    <a:pt x="36" y="62"/>
                  </a:lnTo>
                  <a:lnTo>
                    <a:pt x="28" y="60"/>
                  </a:lnTo>
                  <a:lnTo>
                    <a:pt x="20" y="54"/>
                  </a:lnTo>
                  <a:lnTo>
                    <a:pt x="16" y="46"/>
                  </a:lnTo>
                  <a:lnTo>
                    <a:pt x="16" y="46"/>
                  </a:lnTo>
                  <a:lnTo>
                    <a:pt x="16" y="38"/>
                  </a:lnTo>
                  <a:lnTo>
                    <a:pt x="18" y="30"/>
                  </a:lnTo>
                  <a:lnTo>
                    <a:pt x="24" y="22"/>
                  </a:lnTo>
                  <a:lnTo>
                    <a:pt x="32" y="18"/>
                  </a:lnTo>
                  <a:lnTo>
                    <a:pt x="32" y="18"/>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grpSp>
      <p:grpSp>
        <p:nvGrpSpPr>
          <p:cNvPr id="88" name="组合 69">
            <a:extLst>
              <a:ext uri="{FF2B5EF4-FFF2-40B4-BE49-F238E27FC236}">
                <a16:creationId xmlns:a16="http://schemas.microsoft.com/office/drawing/2014/main" id="{010B63BC-A1B6-4E46-AB3E-D37CD4F9EFEC}"/>
              </a:ext>
            </a:extLst>
          </p:cNvPr>
          <p:cNvGrpSpPr/>
          <p:nvPr/>
        </p:nvGrpSpPr>
        <p:grpSpPr bwMode="gray">
          <a:xfrm>
            <a:off x="1719434" y="3945984"/>
            <a:ext cx="440398" cy="442156"/>
            <a:chOff x="4110038" y="3451225"/>
            <a:chExt cx="1279526" cy="1174750"/>
          </a:xfrm>
          <a:solidFill>
            <a:srgbClr val="56C4D2"/>
          </a:solidFill>
        </p:grpSpPr>
        <p:sp>
          <p:nvSpPr>
            <p:cNvPr id="89" name="Freeform 64">
              <a:extLst>
                <a:ext uri="{FF2B5EF4-FFF2-40B4-BE49-F238E27FC236}">
                  <a16:creationId xmlns:a16="http://schemas.microsoft.com/office/drawing/2014/main" id="{1A381076-1004-432E-A500-67C5BFF314E0}"/>
                </a:ext>
              </a:extLst>
            </p:cNvPr>
            <p:cNvSpPr>
              <a:spLocks noEditPoints="1"/>
            </p:cNvSpPr>
            <p:nvPr/>
          </p:nvSpPr>
          <p:spPr bwMode="gray">
            <a:xfrm>
              <a:off x="4429126" y="3451225"/>
              <a:ext cx="960438" cy="1174750"/>
            </a:xfrm>
            <a:custGeom>
              <a:avLst/>
              <a:gdLst/>
              <a:ahLst/>
              <a:cxnLst>
                <a:cxn ang="0">
                  <a:pos x="9095" y="178"/>
                </a:cxn>
                <a:cxn ang="0">
                  <a:pos x="8934" y="71"/>
                </a:cxn>
                <a:cxn ang="0">
                  <a:pos x="8721" y="71"/>
                </a:cxn>
                <a:cxn ang="0">
                  <a:pos x="3324" y="34"/>
                </a:cxn>
                <a:cxn ang="0">
                  <a:pos x="3160" y="0"/>
                </a:cxn>
                <a:cxn ang="0">
                  <a:pos x="53" y="1018"/>
                </a:cxn>
                <a:cxn ang="0">
                  <a:pos x="0" y="1162"/>
                </a:cxn>
                <a:cxn ang="0">
                  <a:pos x="2663" y="9420"/>
                </a:cxn>
                <a:cxn ang="0">
                  <a:pos x="2663" y="9615"/>
                </a:cxn>
                <a:cxn ang="0">
                  <a:pos x="2144" y="10616"/>
                </a:cxn>
                <a:cxn ang="0">
                  <a:pos x="2054" y="11224"/>
                </a:cxn>
                <a:cxn ang="0">
                  <a:pos x="2554" y="12868"/>
                </a:cxn>
                <a:cxn ang="0">
                  <a:pos x="3056" y="14262"/>
                </a:cxn>
                <a:cxn ang="0">
                  <a:pos x="3305" y="14440"/>
                </a:cxn>
                <a:cxn ang="0">
                  <a:pos x="3627" y="14424"/>
                </a:cxn>
                <a:cxn ang="0">
                  <a:pos x="3860" y="14280"/>
                </a:cxn>
                <a:cxn ang="0">
                  <a:pos x="3984" y="14065"/>
                </a:cxn>
                <a:cxn ang="0">
                  <a:pos x="4020" y="13869"/>
                </a:cxn>
                <a:cxn ang="0">
                  <a:pos x="4164" y="14262"/>
                </a:cxn>
                <a:cxn ang="0">
                  <a:pos x="4502" y="14532"/>
                </a:cxn>
                <a:cxn ang="0">
                  <a:pos x="4966" y="14550"/>
                </a:cxn>
                <a:cxn ang="0">
                  <a:pos x="5218" y="14406"/>
                </a:cxn>
                <a:cxn ang="0">
                  <a:pos x="5380" y="14191"/>
                </a:cxn>
                <a:cxn ang="0">
                  <a:pos x="5449" y="13995"/>
                </a:cxn>
                <a:cxn ang="0">
                  <a:pos x="5485" y="13995"/>
                </a:cxn>
                <a:cxn ang="0">
                  <a:pos x="5700" y="14495"/>
                </a:cxn>
                <a:cxn ang="0">
                  <a:pos x="6093" y="14765"/>
                </a:cxn>
                <a:cxn ang="0">
                  <a:pos x="6611" y="14765"/>
                </a:cxn>
                <a:cxn ang="0">
                  <a:pos x="6897" y="14602"/>
                </a:cxn>
                <a:cxn ang="0">
                  <a:pos x="7095" y="14351"/>
                </a:cxn>
                <a:cxn ang="0">
                  <a:pos x="7183" y="14136"/>
                </a:cxn>
                <a:cxn ang="0">
                  <a:pos x="7236" y="14157"/>
                </a:cxn>
                <a:cxn ang="0">
                  <a:pos x="7524" y="14550"/>
                </a:cxn>
                <a:cxn ang="0">
                  <a:pos x="7987" y="14728"/>
                </a:cxn>
                <a:cxn ang="0">
                  <a:pos x="8506" y="14621"/>
                </a:cxn>
                <a:cxn ang="0">
                  <a:pos x="8845" y="14246"/>
                </a:cxn>
                <a:cxn ang="0">
                  <a:pos x="8953" y="13743"/>
                </a:cxn>
                <a:cxn ang="0">
                  <a:pos x="8452" y="12172"/>
                </a:cxn>
                <a:cxn ang="0">
                  <a:pos x="8506" y="12011"/>
                </a:cxn>
                <a:cxn ang="0">
                  <a:pos x="8791" y="12011"/>
                </a:cxn>
                <a:cxn ang="0">
                  <a:pos x="9382" y="12207"/>
                </a:cxn>
                <a:cxn ang="0">
                  <a:pos x="10078" y="12262"/>
                </a:cxn>
                <a:cxn ang="0">
                  <a:pos x="10543" y="12172"/>
                </a:cxn>
                <a:cxn ang="0">
                  <a:pos x="10866" y="12011"/>
                </a:cxn>
                <a:cxn ang="0">
                  <a:pos x="11151" y="11688"/>
                </a:cxn>
                <a:cxn ang="0">
                  <a:pos x="11329" y="11171"/>
                </a:cxn>
                <a:cxn ang="0">
                  <a:pos x="11313" y="10885"/>
                </a:cxn>
                <a:cxn ang="0">
                  <a:pos x="11115" y="10760"/>
                </a:cxn>
                <a:cxn ang="0">
                  <a:pos x="10470" y="10670"/>
                </a:cxn>
                <a:cxn ang="0">
                  <a:pos x="9863" y="10526"/>
                </a:cxn>
                <a:cxn ang="0">
                  <a:pos x="11971" y="9829"/>
                </a:cxn>
                <a:cxn ang="0">
                  <a:pos x="12081" y="9652"/>
                </a:cxn>
                <a:cxn ang="0">
                  <a:pos x="12081" y="9454"/>
                </a:cxn>
                <a:cxn ang="0">
                  <a:pos x="7631" y="9044"/>
                </a:cxn>
                <a:cxn ang="0">
                  <a:pos x="6182" y="8526"/>
                </a:cxn>
                <a:cxn ang="0">
                  <a:pos x="6040" y="8417"/>
                </a:cxn>
                <a:cxn ang="0">
                  <a:pos x="7380" y="1770"/>
                </a:cxn>
                <a:cxn ang="0">
                  <a:pos x="7524" y="1804"/>
                </a:cxn>
                <a:cxn ang="0">
                  <a:pos x="9863" y="9133"/>
                </a:cxn>
                <a:cxn ang="0">
                  <a:pos x="9758" y="9259"/>
                </a:cxn>
                <a:cxn ang="0">
                  <a:pos x="7969" y="9384"/>
                </a:cxn>
                <a:cxn ang="0">
                  <a:pos x="9183" y="4844"/>
                </a:cxn>
                <a:cxn ang="0">
                  <a:pos x="9382" y="5486"/>
                </a:cxn>
              </a:cxnLst>
              <a:rect l="0" t="0" r="r" b="b"/>
              <a:pathLst>
                <a:path w="12097" h="14799">
                  <a:moveTo>
                    <a:pt x="9167" y="302"/>
                  </a:moveTo>
                  <a:lnTo>
                    <a:pt x="9149" y="232"/>
                  </a:lnTo>
                  <a:lnTo>
                    <a:pt x="9095" y="178"/>
                  </a:lnTo>
                  <a:lnTo>
                    <a:pt x="9059" y="124"/>
                  </a:lnTo>
                  <a:lnTo>
                    <a:pt x="8989" y="90"/>
                  </a:lnTo>
                  <a:lnTo>
                    <a:pt x="8934" y="71"/>
                  </a:lnTo>
                  <a:lnTo>
                    <a:pt x="8863" y="53"/>
                  </a:lnTo>
                  <a:lnTo>
                    <a:pt x="8791" y="53"/>
                  </a:lnTo>
                  <a:lnTo>
                    <a:pt x="8721" y="71"/>
                  </a:lnTo>
                  <a:lnTo>
                    <a:pt x="3843" y="1625"/>
                  </a:lnTo>
                  <a:lnTo>
                    <a:pt x="3342" y="90"/>
                  </a:lnTo>
                  <a:lnTo>
                    <a:pt x="3324" y="34"/>
                  </a:lnTo>
                  <a:lnTo>
                    <a:pt x="3270" y="19"/>
                  </a:lnTo>
                  <a:lnTo>
                    <a:pt x="3216" y="0"/>
                  </a:lnTo>
                  <a:lnTo>
                    <a:pt x="3160" y="0"/>
                  </a:lnTo>
                  <a:lnTo>
                    <a:pt x="2144" y="319"/>
                  </a:lnTo>
                  <a:lnTo>
                    <a:pt x="90" y="980"/>
                  </a:lnTo>
                  <a:lnTo>
                    <a:pt x="53" y="1018"/>
                  </a:lnTo>
                  <a:lnTo>
                    <a:pt x="16" y="1054"/>
                  </a:lnTo>
                  <a:lnTo>
                    <a:pt x="0" y="1106"/>
                  </a:lnTo>
                  <a:lnTo>
                    <a:pt x="0" y="1162"/>
                  </a:lnTo>
                  <a:lnTo>
                    <a:pt x="499" y="2680"/>
                  </a:lnTo>
                  <a:lnTo>
                    <a:pt x="857" y="3843"/>
                  </a:lnTo>
                  <a:lnTo>
                    <a:pt x="2663" y="9420"/>
                  </a:lnTo>
                  <a:lnTo>
                    <a:pt x="2681" y="9490"/>
                  </a:lnTo>
                  <a:lnTo>
                    <a:pt x="2681" y="9544"/>
                  </a:lnTo>
                  <a:lnTo>
                    <a:pt x="2663" y="9615"/>
                  </a:lnTo>
                  <a:lnTo>
                    <a:pt x="2626" y="9670"/>
                  </a:lnTo>
                  <a:lnTo>
                    <a:pt x="2554" y="9795"/>
                  </a:lnTo>
                  <a:lnTo>
                    <a:pt x="2144" y="10616"/>
                  </a:lnTo>
                  <a:lnTo>
                    <a:pt x="2073" y="10813"/>
                  </a:lnTo>
                  <a:lnTo>
                    <a:pt x="2036" y="11028"/>
                  </a:lnTo>
                  <a:lnTo>
                    <a:pt x="2054" y="11224"/>
                  </a:lnTo>
                  <a:lnTo>
                    <a:pt x="2089" y="11420"/>
                  </a:lnTo>
                  <a:lnTo>
                    <a:pt x="2178" y="11672"/>
                  </a:lnTo>
                  <a:lnTo>
                    <a:pt x="2554" y="12868"/>
                  </a:lnTo>
                  <a:lnTo>
                    <a:pt x="2946" y="14084"/>
                  </a:lnTo>
                  <a:lnTo>
                    <a:pt x="2982" y="14173"/>
                  </a:lnTo>
                  <a:lnTo>
                    <a:pt x="3056" y="14262"/>
                  </a:lnTo>
                  <a:lnTo>
                    <a:pt x="3126" y="14334"/>
                  </a:lnTo>
                  <a:lnTo>
                    <a:pt x="3216" y="14388"/>
                  </a:lnTo>
                  <a:lnTo>
                    <a:pt x="3305" y="14440"/>
                  </a:lnTo>
                  <a:lnTo>
                    <a:pt x="3412" y="14460"/>
                  </a:lnTo>
                  <a:lnTo>
                    <a:pt x="3519" y="14460"/>
                  </a:lnTo>
                  <a:lnTo>
                    <a:pt x="3627" y="14424"/>
                  </a:lnTo>
                  <a:lnTo>
                    <a:pt x="3716" y="14388"/>
                  </a:lnTo>
                  <a:lnTo>
                    <a:pt x="3789" y="14351"/>
                  </a:lnTo>
                  <a:lnTo>
                    <a:pt x="3860" y="14280"/>
                  </a:lnTo>
                  <a:lnTo>
                    <a:pt x="3913" y="14209"/>
                  </a:lnTo>
                  <a:lnTo>
                    <a:pt x="3949" y="14136"/>
                  </a:lnTo>
                  <a:lnTo>
                    <a:pt x="3984" y="14065"/>
                  </a:lnTo>
                  <a:lnTo>
                    <a:pt x="4002" y="13976"/>
                  </a:lnTo>
                  <a:lnTo>
                    <a:pt x="4002" y="13887"/>
                  </a:lnTo>
                  <a:lnTo>
                    <a:pt x="4020" y="13869"/>
                  </a:lnTo>
                  <a:lnTo>
                    <a:pt x="4020" y="13887"/>
                  </a:lnTo>
                  <a:lnTo>
                    <a:pt x="4093" y="14102"/>
                  </a:lnTo>
                  <a:lnTo>
                    <a:pt x="4164" y="14262"/>
                  </a:lnTo>
                  <a:lnTo>
                    <a:pt x="4270" y="14388"/>
                  </a:lnTo>
                  <a:lnTo>
                    <a:pt x="4358" y="14460"/>
                  </a:lnTo>
                  <a:lnTo>
                    <a:pt x="4502" y="14532"/>
                  </a:lnTo>
                  <a:lnTo>
                    <a:pt x="4647" y="14584"/>
                  </a:lnTo>
                  <a:lnTo>
                    <a:pt x="4807" y="14584"/>
                  </a:lnTo>
                  <a:lnTo>
                    <a:pt x="4966" y="14550"/>
                  </a:lnTo>
                  <a:lnTo>
                    <a:pt x="5056" y="14514"/>
                  </a:lnTo>
                  <a:lnTo>
                    <a:pt x="5147" y="14477"/>
                  </a:lnTo>
                  <a:lnTo>
                    <a:pt x="5218" y="14406"/>
                  </a:lnTo>
                  <a:lnTo>
                    <a:pt x="5291" y="14351"/>
                  </a:lnTo>
                  <a:lnTo>
                    <a:pt x="5344" y="14262"/>
                  </a:lnTo>
                  <a:lnTo>
                    <a:pt x="5380" y="14191"/>
                  </a:lnTo>
                  <a:lnTo>
                    <a:pt x="5414" y="14102"/>
                  </a:lnTo>
                  <a:lnTo>
                    <a:pt x="5430" y="14013"/>
                  </a:lnTo>
                  <a:lnTo>
                    <a:pt x="5449" y="13995"/>
                  </a:lnTo>
                  <a:lnTo>
                    <a:pt x="5468" y="13976"/>
                  </a:lnTo>
                  <a:lnTo>
                    <a:pt x="5468" y="13995"/>
                  </a:lnTo>
                  <a:lnTo>
                    <a:pt x="5485" y="13995"/>
                  </a:lnTo>
                  <a:lnTo>
                    <a:pt x="5556" y="14226"/>
                  </a:lnTo>
                  <a:lnTo>
                    <a:pt x="5629" y="14370"/>
                  </a:lnTo>
                  <a:lnTo>
                    <a:pt x="5700" y="14495"/>
                  </a:lnTo>
                  <a:lnTo>
                    <a:pt x="5807" y="14602"/>
                  </a:lnTo>
                  <a:lnTo>
                    <a:pt x="5933" y="14691"/>
                  </a:lnTo>
                  <a:lnTo>
                    <a:pt x="6093" y="14765"/>
                  </a:lnTo>
                  <a:lnTo>
                    <a:pt x="6272" y="14799"/>
                  </a:lnTo>
                  <a:lnTo>
                    <a:pt x="6434" y="14799"/>
                  </a:lnTo>
                  <a:lnTo>
                    <a:pt x="6611" y="14765"/>
                  </a:lnTo>
                  <a:lnTo>
                    <a:pt x="6717" y="14728"/>
                  </a:lnTo>
                  <a:lnTo>
                    <a:pt x="6810" y="14676"/>
                  </a:lnTo>
                  <a:lnTo>
                    <a:pt x="6897" y="14602"/>
                  </a:lnTo>
                  <a:lnTo>
                    <a:pt x="6987" y="14532"/>
                  </a:lnTo>
                  <a:lnTo>
                    <a:pt x="7039" y="14440"/>
                  </a:lnTo>
                  <a:lnTo>
                    <a:pt x="7095" y="14351"/>
                  </a:lnTo>
                  <a:lnTo>
                    <a:pt x="7146" y="14262"/>
                  </a:lnTo>
                  <a:lnTo>
                    <a:pt x="7165" y="14157"/>
                  </a:lnTo>
                  <a:lnTo>
                    <a:pt x="7183" y="14136"/>
                  </a:lnTo>
                  <a:lnTo>
                    <a:pt x="7202" y="14136"/>
                  </a:lnTo>
                  <a:lnTo>
                    <a:pt x="7220" y="14136"/>
                  </a:lnTo>
                  <a:lnTo>
                    <a:pt x="7236" y="14157"/>
                  </a:lnTo>
                  <a:lnTo>
                    <a:pt x="7309" y="14298"/>
                  </a:lnTo>
                  <a:lnTo>
                    <a:pt x="7416" y="14440"/>
                  </a:lnTo>
                  <a:lnTo>
                    <a:pt x="7524" y="14550"/>
                  </a:lnTo>
                  <a:lnTo>
                    <a:pt x="7665" y="14639"/>
                  </a:lnTo>
                  <a:lnTo>
                    <a:pt x="7828" y="14691"/>
                  </a:lnTo>
                  <a:lnTo>
                    <a:pt x="7987" y="14728"/>
                  </a:lnTo>
                  <a:lnTo>
                    <a:pt x="8167" y="14728"/>
                  </a:lnTo>
                  <a:lnTo>
                    <a:pt x="8344" y="14691"/>
                  </a:lnTo>
                  <a:lnTo>
                    <a:pt x="8506" y="14621"/>
                  </a:lnTo>
                  <a:lnTo>
                    <a:pt x="8648" y="14514"/>
                  </a:lnTo>
                  <a:lnTo>
                    <a:pt x="8756" y="14388"/>
                  </a:lnTo>
                  <a:lnTo>
                    <a:pt x="8845" y="14246"/>
                  </a:lnTo>
                  <a:lnTo>
                    <a:pt x="8918" y="14102"/>
                  </a:lnTo>
                  <a:lnTo>
                    <a:pt x="8953" y="13921"/>
                  </a:lnTo>
                  <a:lnTo>
                    <a:pt x="8953" y="13743"/>
                  </a:lnTo>
                  <a:lnTo>
                    <a:pt x="8900" y="13584"/>
                  </a:lnTo>
                  <a:lnTo>
                    <a:pt x="8596" y="12618"/>
                  </a:lnTo>
                  <a:lnTo>
                    <a:pt x="8452" y="12172"/>
                  </a:lnTo>
                  <a:lnTo>
                    <a:pt x="8452" y="12118"/>
                  </a:lnTo>
                  <a:lnTo>
                    <a:pt x="8470" y="12065"/>
                  </a:lnTo>
                  <a:lnTo>
                    <a:pt x="8506" y="12011"/>
                  </a:lnTo>
                  <a:lnTo>
                    <a:pt x="8560" y="11993"/>
                  </a:lnTo>
                  <a:lnTo>
                    <a:pt x="8666" y="11993"/>
                  </a:lnTo>
                  <a:lnTo>
                    <a:pt x="8791" y="12011"/>
                  </a:lnTo>
                  <a:lnTo>
                    <a:pt x="9059" y="12099"/>
                  </a:lnTo>
                  <a:lnTo>
                    <a:pt x="9201" y="12172"/>
                  </a:lnTo>
                  <a:lnTo>
                    <a:pt x="9382" y="12207"/>
                  </a:lnTo>
                  <a:lnTo>
                    <a:pt x="9578" y="12242"/>
                  </a:lnTo>
                  <a:lnTo>
                    <a:pt x="9791" y="12281"/>
                  </a:lnTo>
                  <a:lnTo>
                    <a:pt x="10078" y="12262"/>
                  </a:lnTo>
                  <a:lnTo>
                    <a:pt x="10239" y="12242"/>
                  </a:lnTo>
                  <a:lnTo>
                    <a:pt x="10417" y="12207"/>
                  </a:lnTo>
                  <a:lnTo>
                    <a:pt x="10543" y="12172"/>
                  </a:lnTo>
                  <a:lnTo>
                    <a:pt x="10668" y="12118"/>
                  </a:lnTo>
                  <a:lnTo>
                    <a:pt x="10774" y="12065"/>
                  </a:lnTo>
                  <a:lnTo>
                    <a:pt x="10866" y="12011"/>
                  </a:lnTo>
                  <a:lnTo>
                    <a:pt x="10954" y="11939"/>
                  </a:lnTo>
                  <a:lnTo>
                    <a:pt x="11025" y="11850"/>
                  </a:lnTo>
                  <a:lnTo>
                    <a:pt x="11151" y="11688"/>
                  </a:lnTo>
                  <a:lnTo>
                    <a:pt x="11240" y="11509"/>
                  </a:lnTo>
                  <a:lnTo>
                    <a:pt x="11313" y="11331"/>
                  </a:lnTo>
                  <a:lnTo>
                    <a:pt x="11329" y="11171"/>
                  </a:lnTo>
                  <a:lnTo>
                    <a:pt x="11347" y="11028"/>
                  </a:lnTo>
                  <a:lnTo>
                    <a:pt x="11329" y="10939"/>
                  </a:lnTo>
                  <a:lnTo>
                    <a:pt x="11313" y="10885"/>
                  </a:lnTo>
                  <a:lnTo>
                    <a:pt x="11258" y="10831"/>
                  </a:lnTo>
                  <a:lnTo>
                    <a:pt x="11204" y="10796"/>
                  </a:lnTo>
                  <a:lnTo>
                    <a:pt x="11115" y="10760"/>
                  </a:lnTo>
                  <a:lnTo>
                    <a:pt x="10989" y="10741"/>
                  </a:lnTo>
                  <a:lnTo>
                    <a:pt x="10684" y="10706"/>
                  </a:lnTo>
                  <a:lnTo>
                    <a:pt x="10470" y="10670"/>
                  </a:lnTo>
                  <a:lnTo>
                    <a:pt x="10257" y="10635"/>
                  </a:lnTo>
                  <a:lnTo>
                    <a:pt x="10061" y="10581"/>
                  </a:lnTo>
                  <a:lnTo>
                    <a:pt x="9863" y="10526"/>
                  </a:lnTo>
                  <a:lnTo>
                    <a:pt x="11848" y="9903"/>
                  </a:lnTo>
                  <a:lnTo>
                    <a:pt x="11920" y="9866"/>
                  </a:lnTo>
                  <a:lnTo>
                    <a:pt x="11971" y="9829"/>
                  </a:lnTo>
                  <a:lnTo>
                    <a:pt x="12026" y="9777"/>
                  </a:lnTo>
                  <a:lnTo>
                    <a:pt x="12063" y="9724"/>
                  </a:lnTo>
                  <a:lnTo>
                    <a:pt x="12081" y="9652"/>
                  </a:lnTo>
                  <a:lnTo>
                    <a:pt x="12097" y="9598"/>
                  </a:lnTo>
                  <a:lnTo>
                    <a:pt x="12097" y="9526"/>
                  </a:lnTo>
                  <a:lnTo>
                    <a:pt x="12081" y="9454"/>
                  </a:lnTo>
                  <a:lnTo>
                    <a:pt x="9167" y="302"/>
                  </a:lnTo>
                  <a:close/>
                  <a:moveTo>
                    <a:pt x="7739" y="9133"/>
                  </a:moveTo>
                  <a:lnTo>
                    <a:pt x="7631" y="9044"/>
                  </a:lnTo>
                  <a:lnTo>
                    <a:pt x="7524" y="8973"/>
                  </a:lnTo>
                  <a:lnTo>
                    <a:pt x="6843" y="8742"/>
                  </a:lnTo>
                  <a:lnTo>
                    <a:pt x="6182" y="8526"/>
                  </a:lnTo>
                  <a:lnTo>
                    <a:pt x="6130" y="8506"/>
                  </a:lnTo>
                  <a:lnTo>
                    <a:pt x="6075" y="8472"/>
                  </a:lnTo>
                  <a:lnTo>
                    <a:pt x="6040" y="8417"/>
                  </a:lnTo>
                  <a:lnTo>
                    <a:pt x="6005" y="8346"/>
                  </a:lnTo>
                  <a:lnTo>
                    <a:pt x="4216" y="2768"/>
                  </a:lnTo>
                  <a:lnTo>
                    <a:pt x="7380" y="1770"/>
                  </a:lnTo>
                  <a:lnTo>
                    <a:pt x="7434" y="1751"/>
                  </a:lnTo>
                  <a:lnTo>
                    <a:pt x="7488" y="1770"/>
                  </a:lnTo>
                  <a:lnTo>
                    <a:pt x="7524" y="1804"/>
                  </a:lnTo>
                  <a:lnTo>
                    <a:pt x="7558" y="1858"/>
                  </a:lnTo>
                  <a:lnTo>
                    <a:pt x="9846" y="9079"/>
                  </a:lnTo>
                  <a:lnTo>
                    <a:pt x="9863" y="9133"/>
                  </a:lnTo>
                  <a:lnTo>
                    <a:pt x="9846" y="9185"/>
                  </a:lnTo>
                  <a:lnTo>
                    <a:pt x="9812" y="9221"/>
                  </a:lnTo>
                  <a:lnTo>
                    <a:pt x="9758" y="9259"/>
                  </a:lnTo>
                  <a:lnTo>
                    <a:pt x="8344" y="9703"/>
                  </a:lnTo>
                  <a:lnTo>
                    <a:pt x="8148" y="9544"/>
                  </a:lnTo>
                  <a:lnTo>
                    <a:pt x="7969" y="9384"/>
                  </a:lnTo>
                  <a:lnTo>
                    <a:pt x="7739" y="9133"/>
                  </a:lnTo>
                  <a:close/>
                  <a:moveTo>
                    <a:pt x="9382" y="5486"/>
                  </a:moveTo>
                  <a:lnTo>
                    <a:pt x="9183" y="4844"/>
                  </a:lnTo>
                  <a:lnTo>
                    <a:pt x="9828" y="4629"/>
                  </a:lnTo>
                  <a:lnTo>
                    <a:pt x="10043" y="5290"/>
                  </a:lnTo>
                  <a:lnTo>
                    <a:pt x="9382" y="5486"/>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90" name="Freeform 65">
              <a:extLst>
                <a:ext uri="{FF2B5EF4-FFF2-40B4-BE49-F238E27FC236}">
                  <a16:creationId xmlns:a16="http://schemas.microsoft.com/office/drawing/2014/main" id="{BBDBD62D-11FB-4142-9406-9424855C5A20}"/>
                </a:ext>
              </a:extLst>
            </p:cNvPr>
            <p:cNvSpPr>
              <a:spLocks/>
            </p:cNvSpPr>
            <p:nvPr/>
          </p:nvSpPr>
          <p:spPr bwMode="gray">
            <a:xfrm>
              <a:off x="4110038" y="3694113"/>
              <a:ext cx="430213" cy="860425"/>
            </a:xfrm>
            <a:custGeom>
              <a:avLst/>
              <a:gdLst/>
              <a:ahLst/>
              <a:cxnLst>
                <a:cxn ang="0">
                  <a:pos x="4113" y="9276"/>
                </a:cxn>
                <a:cxn ang="0">
                  <a:pos x="4057" y="9295"/>
                </a:cxn>
                <a:cxn ang="0">
                  <a:pos x="4005" y="9276"/>
                </a:cxn>
                <a:cxn ang="0">
                  <a:pos x="3949" y="9240"/>
                </a:cxn>
                <a:cxn ang="0">
                  <a:pos x="3933" y="9186"/>
                </a:cxn>
                <a:cxn ang="0">
                  <a:pos x="1628" y="1965"/>
                </a:cxn>
                <a:cxn ang="0">
                  <a:pos x="1628" y="1911"/>
                </a:cxn>
                <a:cxn ang="0">
                  <a:pos x="1646" y="1860"/>
                </a:cxn>
                <a:cxn ang="0">
                  <a:pos x="1681" y="1806"/>
                </a:cxn>
                <a:cxn ang="0">
                  <a:pos x="1717" y="1788"/>
                </a:cxn>
                <a:cxn ang="0">
                  <a:pos x="3735" y="1143"/>
                </a:cxn>
                <a:cxn ang="0">
                  <a:pos x="3360" y="0"/>
                </a:cxn>
                <a:cxn ang="0">
                  <a:pos x="234" y="983"/>
                </a:cxn>
                <a:cxn ang="0">
                  <a:pos x="179" y="1017"/>
                </a:cxn>
                <a:cxn ang="0">
                  <a:pos x="109" y="1054"/>
                </a:cxn>
                <a:cxn ang="0">
                  <a:pos x="74" y="1107"/>
                </a:cxn>
                <a:cxn ang="0">
                  <a:pos x="37" y="1161"/>
                </a:cxn>
                <a:cxn ang="0">
                  <a:pos x="0" y="1232"/>
                </a:cxn>
                <a:cxn ang="0">
                  <a:pos x="0" y="1303"/>
                </a:cxn>
                <a:cxn ang="0">
                  <a:pos x="0" y="1376"/>
                </a:cxn>
                <a:cxn ang="0">
                  <a:pos x="0" y="1447"/>
                </a:cxn>
                <a:cxn ang="0">
                  <a:pos x="2933" y="10600"/>
                </a:cxn>
                <a:cxn ang="0">
                  <a:pos x="2951" y="10653"/>
                </a:cxn>
                <a:cxn ang="0">
                  <a:pos x="2985" y="10723"/>
                </a:cxn>
                <a:cxn ang="0">
                  <a:pos x="3040" y="10760"/>
                </a:cxn>
                <a:cxn ang="0">
                  <a:pos x="3093" y="10795"/>
                </a:cxn>
                <a:cxn ang="0">
                  <a:pos x="3166" y="10831"/>
                </a:cxn>
                <a:cxn ang="0">
                  <a:pos x="3237" y="10849"/>
                </a:cxn>
                <a:cxn ang="0">
                  <a:pos x="3306" y="10831"/>
                </a:cxn>
                <a:cxn ang="0">
                  <a:pos x="3379" y="10831"/>
                </a:cxn>
                <a:cxn ang="0">
                  <a:pos x="5417" y="10170"/>
                </a:cxn>
                <a:cxn ang="0">
                  <a:pos x="5041" y="8991"/>
                </a:cxn>
                <a:cxn ang="0">
                  <a:pos x="4113" y="9276"/>
                </a:cxn>
              </a:cxnLst>
              <a:rect l="0" t="0" r="r" b="b"/>
              <a:pathLst>
                <a:path w="5417" h="10849">
                  <a:moveTo>
                    <a:pt x="4113" y="9276"/>
                  </a:moveTo>
                  <a:lnTo>
                    <a:pt x="4057" y="9295"/>
                  </a:lnTo>
                  <a:lnTo>
                    <a:pt x="4005" y="9276"/>
                  </a:lnTo>
                  <a:lnTo>
                    <a:pt x="3949" y="9240"/>
                  </a:lnTo>
                  <a:lnTo>
                    <a:pt x="3933" y="9186"/>
                  </a:lnTo>
                  <a:lnTo>
                    <a:pt x="1628" y="1965"/>
                  </a:lnTo>
                  <a:lnTo>
                    <a:pt x="1628" y="1911"/>
                  </a:lnTo>
                  <a:lnTo>
                    <a:pt x="1646" y="1860"/>
                  </a:lnTo>
                  <a:lnTo>
                    <a:pt x="1681" y="1806"/>
                  </a:lnTo>
                  <a:lnTo>
                    <a:pt x="1717" y="1788"/>
                  </a:lnTo>
                  <a:lnTo>
                    <a:pt x="3735" y="1143"/>
                  </a:lnTo>
                  <a:lnTo>
                    <a:pt x="3360" y="0"/>
                  </a:lnTo>
                  <a:lnTo>
                    <a:pt x="234" y="983"/>
                  </a:lnTo>
                  <a:lnTo>
                    <a:pt x="179" y="1017"/>
                  </a:lnTo>
                  <a:lnTo>
                    <a:pt x="109" y="1054"/>
                  </a:lnTo>
                  <a:lnTo>
                    <a:pt x="74" y="1107"/>
                  </a:lnTo>
                  <a:lnTo>
                    <a:pt x="37" y="1161"/>
                  </a:lnTo>
                  <a:lnTo>
                    <a:pt x="0" y="1232"/>
                  </a:lnTo>
                  <a:lnTo>
                    <a:pt x="0" y="1303"/>
                  </a:lnTo>
                  <a:lnTo>
                    <a:pt x="0" y="1376"/>
                  </a:lnTo>
                  <a:lnTo>
                    <a:pt x="0" y="1447"/>
                  </a:lnTo>
                  <a:lnTo>
                    <a:pt x="2933" y="10600"/>
                  </a:lnTo>
                  <a:lnTo>
                    <a:pt x="2951" y="10653"/>
                  </a:lnTo>
                  <a:lnTo>
                    <a:pt x="2985" y="10723"/>
                  </a:lnTo>
                  <a:lnTo>
                    <a:pt x="3040" y="10760"/>
                  </a:lnTo>
                  <a:lnTo>
                    <a:pt x="3093" y="10795"/>
                  </a:lnTo>
                  <a:lnTo>
                    <a:pt x="3166" y="10831"/>
                  </a:lnTo>
                  <a:lnTo>
                    <a:pt x="3237" y="10849"/>
                  </a:lnTo>
                  <a:lnTo>
                    <a:pt x="3306" y="10831"/>
                  </a:lnTo>
                  <a:lnTo>
                    <a:pt x="3379" y="10831"/>
                  </a:lnTo>
                  <a:lnTo>
                    <a:pt x="5417" y="10170"/>
                  </a:lnTo>
                  <a:lnTo>
                    <a:pt x="5041" y="8991"/>
                  </a:lnTo>
                  <a:lnTo>
                    <a:pt x="4113" y="9276"/>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grpSp>
      <p:sp>
        <p:nvSpPr>
          <p:cNvPr id="98" name="Freeform 178">
            <a:extLst>
              <a:ext uri="{FF2B5EF4-FFF2-40B4-BE49-F238E27FC236}">
                <a16:creationId xmlns:a16="http://schemas.microsoft.com/office/drawing/2014/main" id="{98546E8F-D5DA-4182-93B8-FD63C33657D9}"/>
              </a:ext>
            </a:extLst>
          </p:cNvPr>
          <p:cNvSpPr>
            <a:spLocks noEditPoints="1"/>
          </p:cNvSpPr>
          <p:nvPr/>
        </p:nvSpPr>
        <p:spPr bwMode="gray">
          <a:xfrm>
            <a:off x="3003220" y="3901688"/>
            <a:ext cx="510072" cy="504052"/>
          </a:xfrm>
          <a:custGeom>
            <a:avLst/>
            <a:gdLst/>
            <a:ahLst/>
            <a:cxnLst>
              <a:cxn ang="0">
                <a:pos x="15502" y="92"/>
              </a:cxn>
              <a:cxn ang="0">
                <a:pos x="16238" y="874"/>
              </a:cxn>
              <a:cxn ang="0">
                <a:pos x="16330" y="10258"/>
              </a:cxn>
              <a:cxn ang="0">
                <a:pos x="15732" y="11132"/>
              </a:cxn>
              <a:cxn ang="0">
                <a:pos x="1426" y="11362"/>
              </a:cxn>
              <a:cxn ang="0">
                <a:pos x="413" y="10948"/>
              </a:cxn>
              <a:cxn ang="0">
                <a:pos x="0" y="9936"/>
              </a:cxn>
              <a:cxn ang="0">
                <a:pos x="276" y="644"/>
              </a:cxn>
              <a:cxn ang="0">
                <a:pos x="1150" y="46"/>
              </a:cxn>
              <a:cxn ang="0">
                <a:pos x="11592" y="7406"/>
              </a:cxn>
              <a:cxn ang="0">
                <a:pos x="12788" y="6256"/>
              </a:cxn>
              <a:cxn ang="0">
                <a:pos x="6486" y="5290"/>
              </a:cxn>
              <a:cxn ang="0">
                <a:pos x="5520" y="4692"/>
              </a:cxn>
              <a:cxn ang="0">
                <a:pos x="5520" y="3726"/>
              </a:cxn>
              <a:cxn ang="0">
                <a:pos x="5520" y="3726"/>
              </a:cxn>
              <a:cxn ang="0">
                <a:pos x="5934" y="3128"/>
              </a:cxn>
              <a:cxn ang="0">
                <a:pos x="6532" y="3220"/>
              </a:cxn>
              <a:cxn ang="0">
                <a:pos x="6440" y="2668"/>
              </a:cxn>
              <a:cxn ang="0">
                <a:pos x="6072" y="3082"/>
              </a:cxn>
              <a:cxn ang="0">
                <a:pos x="6670" y="3220"/>
              </a:cxn>
              <a:cxn ang="0">
                <a:pos x="7866" y="2806"/>
              </a:cxn>
              <a:cxn ang="0">
                <a:pos x="7314" y="2806"/>
              </a:cxn>
              <a:cxn ang="0">
                <a:pos x="7590" y="3082"/>
              </a:cxn>
              <a:cxn ang="0">
                <a:pos x="7866" y="2806"/>
              </a:cxn>
              <a:cxn ang="0">
                <a:pos x="8372" y="1978"/>
              </a:cxn>
              <a:cxn ang="0">
                <a:pos x="2024" y="6348"/>
              </a:cxn>
              <a:cxn ang="0">
                <a:pos x="3588" y="7268"/>
              </a:cxn>
              <a:cxn ang="0">
                <a:pos x="10212" y="7544"/>
              </a:cxn>
              <a:cxn ang="0">
                <a:pos x="9936" y="2851"/>
              </a:cxn>
              <a:cxn ang="0">
                <a:pos x="9660" y="6992"/>
              </a:cxn>
              <a:cxn ang="0">
                <a:pos x="8601" y="6624"/>
              </a:cxn>
              <a:cxn ang="0">
                <a:pos x="2530" y="2484"/>
              </a:cxn>
              <a:cxn ang="0">
                <a:pos x="2990" y="4922"/>
              </a:cxn>
              <a:cxn ang="0">
                <a:pos x="4507" y="4646"/>
              </a:cxn>
              <a:cxn ang="0">
                <a:pos x="4140" y="4646"/>
              </a:cxn>
              <a:cxn ang="0">
                <a:pos x="3910" y="5014"/>
              </a:cxn>
              <a:cxn ang="0">
                <a:pos x="4507" y="3128"/>
              </a:cxn>
              <a:cxn ang="0">
                <a:pos x="3588" y="3082"/>
              </a:cxn>
              <a:cxn ang="0">
                <a:pos x="3679" y="4324"/>
              </a:cxn>
              <a:cxn ang="0">
                <a:pos x="4324" y="4462"/>
              </a:cxn>
              <a:cxn ang="0">
                <a:pos x="4646" y="3864"/>
              </a:cxn>
              <a:cxn ang="0">
                <a:pos x="4830" y="5244"/>
              </a:cxn>
              <a:cxn ang="0">
                <a:pos x="5382" y="14260"/>
              </a:cxn>
              <a:cxn ang="0">
                <a:pos x="10028" y="14168"/>
              </a:cxn>
              <a:cxn ang="0">
                <a:pos x="4048" y="15502"/>
              </a:cxn>
              <a:cxn ang="0">
                <a:pos x="15042" y="8832"/>
              </a:cxn>
              <a:cxn ang="0">
                <a:pos x="13432" y="9568"/>
              </a:cxn>
              <a:cxn ang="0">
                <a:pos x="13110" y="10304"/>
              </a:cxn>
              <a:cxn ang="0">
                <a:pos x="13892" y="10626"/>
              </a:cxn>
              <a:cxn ang="0">
                <a:pos x="14168" y="9844"/>
              </a:cxn>
            </a:cxnLst>
            <a:rect l="0" t="0" r="r" b="b"/>
            <a:pathLst>
              <a:path w="16376" h="15502">
                <a:moveTo>
                  <a:pt x="1426" y="0"/>
                </a:moveTo>
                <a:lnTo>
                  <a:pt x="14950" y="0"/>
                </a:lnTo>
                <a:lnTo>
                  <a:pt x="15226" y="46"/>
                </a:lnTo>
                <a:lnTo>
                  <a:pt x="15502" y="92"/>
                </a:lnTo>
                <a:lnTo>
                  <a:pt x="15732" y="230"/>
                </a:lnTo>
                <a:lnTo>
                  <a:pt x="15916" y="413"/>
                </a:lnTo>
                <a:lnTo>
                  <a:pt x="16100" y="644"/>
                </a:lnTo>
                <a:lnTo>
                  <a:pt x="16238" y="874"/>
                </a:lnTo>
                <a:lnTo>
                  <a:pt x="16330" y="1150"/>
                </a:lnTo>
                <a:lnTo>
                  <a:pt x="16376" y="1426"/>
                </a:lnTo>
                <a:lnTo>
                  <a:pt x="16376" y="9936"/>
                </a:lnTo>
                <a:lnTo>
                  <a:pt x="16330" y="10258"/>
                </a:lnTo>
                <a:lnTo>
                  <a:pt x="16238" y="10488"/>
                </a:lnTo>
                <a:lnTo>
                  <a:pt x="16100" y="10764"/>
                </a:lnTo>
                <a:lnTo>
                  <a:pt x="15916" y="10948"/>
                </a:lnTo>
                <a:lnTo>
                  <a:pt x="15732" y="11132"/>
                </a:lnTo>
                <a:lnTo>
                  <a:pt x="15502" y="11270"/>
                </a:lnTo>
                <a:lnTo>
                  <a:pt x="15226" y="11316"/>
                </a:lnTo>
                <a:lnTo>
                  <a:pt x="14950" y="11362"/>
                </a:lnTo>
                <a:lnTo>
                  <a:pt x="1426" y="11362"/>
                </a:lnTo>
                <a:lnTo>
                  <a:pt x="1150" y="11316"/>
                </a:lnTo>
                <a:lnTo>
                  <a:pt x="874" y="11270"/>
                </a:lnTo>
                <a:lnTo>
                  <a:pt x="644" y="11132"/>
                </a:lnTo>
                <a:lnTo>
                  <a:pt x="413" y="10948"/>
                </a:lnTo>
                <a:lnTo>
                  <a:pt x="276" y="10764"/>
                </a:lnTo>
                <a:lnTo>
                  <a:pt x="138" y="10488"/>
                </a:lnTo>
                <a:lnTo>
                  <a:pt x="46" y="10258"/>
                </a:lnTo>
                <a:lnTo>
                  <a:pt x="0" y="9936"/>
                </a:lnTo>
                <a:lnTo>
                  <a:pt x="0" y="1426"/>
                </a:lnTo>
                <a:lnTo>
                  <a:pt x="46" y="1150"/>
                </a:lnTo>
                <a:lnTo>
                  <a:pt x="138" y="874"/>
                </a:lnTo>
                <a:lnTo>
                  <a:pt x="276" y="644"/>
                </a:lnTo>
                <a:lnTo>
                  <a:pt x="413" y="413"/>
                </a:lnTo>
                <a:lnTo>
                  <a:pt x="644" y="230"/>
                </a:lnTo>
                <a:lnTo>
                  <a:pt x="874" y="92"/>
                </a:lnTo>
                <a:lnTo>
                  <a:pt x="1150" y="46"/>
                </a:lnTo>
                <a:lnTo>
                  <a:pt x="1426" y="0"/>
                </a:lnTo>
                <a:close/>
                <a:moveTo>
                  <a:pt x="10304" y="5520"/>
                </a:moveTo>
                <a:lnTo>
                  <a:pt x="11086" y="7912"/>
                </a:lnTo>
                <a:lnTo>
                  <a:pt x="11592" y="7406"/>
                </a:lnTo>
                <a:lnTo>
                  <a:pt x="12604" y="8372"/>
                </a:lnTo>
                <a:lnTo>
                  <a:pt x="13248" y="7728"/>
                </a:lnTo>
                <a:lnTo>
                  <a:pt x="12282" y="6762"/>
                </a:lnTo>
                <a:lnTo>
                  <a:pt x="12788" y="6256"/>
                </a:lnTo>
                <a:lnTo>
                  <a:pt x="10304" y="5520"/>
                </a:lnTo>
                <a:close/>
                <a:moveTo>
                  <a:pt x="5520" y="4922"/>
                </a:moveTo>
                <a:lnTo>
                  <a:pt x="5520" y="5290"/>
                </a:lnTo>
                <a:lnTo>
                  <a:pt x="6486" y="5290"/>
                </a:lnTo>
                <a:lnTo>
                  <a:pt x="6486" y="4922"/>
                </a:lnTo>
                <a:lnTo>
                  <a:pt x="5520" y="4922"/>
                </a:lnTo>
                <a:close/>
                <a:moveTo>
                  <a:pt x="5520" y="4324"/>
                </a:moveTo>
                <a:lnTo>
                  <a:pt x="5520" y="4692"/>
                </a:lnTo>
                <a:lnTo>
                  <a:pt x="7452" y="4692"/>
                </a:lnTo>
                <a:lnTo>
                  <a:pt x="7452" y="4324"/>
                </a:lnTo>
                <a:lnTo>
                  <a:pt x="5520" y="4324"/>
                </a:lnTo>
                <a:close/>
                <a:moveTo>
                  <a:pt x="5520" y="3726"/>
                </a:moveTo>
                <a:lnTo>
                  <a:pt x="5520" y="4094"/>
                </a:lnTo>
                <a:lnTo>
                  <a:pt x="7452" y="4094"/>
                </a:lnTo>
                <a:lnTo>
                  <a:pt x="7452" y="3726"/>
                </a:lnTo>
                <a:lnTo>
                  <a:pt x="5520" y="3726"/>
                </a:lnTo>
                <a:close/>
                <a:moveTo>
                  <a:pt x="5980" y="2668"/>
                </a:moveTo>
                <a:lnTo>
                  <a:pt x="5934" y="2668"/>
                </a:lnTo>
                <a:lnTo>
                  <a:pt x="5934" y="2714"/>
                </a:lnTo>
                <a:lnTo>
                  <a:pt x="5934" y="3128"/>
                </a:lnTo>
                <a:lnTo>
                  <a:pt x="5934" y="3220"/>
                </a:lnTo>
                <a:lnTo>
                  <a:pt x="5980" y="3220"/>
                </a:lnTo>
                <a:lnTo>
                  <a:pt x="6440" y="3220"/>
                </a:lnTo>
                <a:lnTo>
                  <a:pt x="6532" y="3220"/>
                </a:lnTo>
                <a:lnTo>
                  <a:pt x="6532" y="3128"/>
                </a:lnTo>
                <a:lnTo>
                  <a:pt x="6532" y="2714"/>
                </a:lnTo>
                <a:lnTo>
                  <a:pt x="6532" y="2668"/>
                </a:lnTo>
                <a:lnTo>
                  <a:pt x="6440" y="2668"/>
                </a:lnTo>
                <a:lnTo>
                  <a:pt x="5980" y="2668"/>
                </a:lnTo>
                <a:close/>
                <a:moveTo>
                  <a:pt x="6348" y="2806"/>
                </a:moveTo>
                <a:lnTo>
                  <a:pt x="6072" y="2806"/>
                </a:lnTo>
                <a:lnTo>
                  <a:pt x="6072" y="3082"/>
                </a:lnTo>
                <a:lnTo>
                  <a:pt x="6348" y="3082"/>
                </a:lnTo>
                <a:lnTo>
                  <a:pt x="6348" y="2806"/>
                </a:lnTo>
                <a:close/>
                <a:moveTo>
                  <a:pt x="6670" y="3036"/>
                </a:moveTo>
                <a:lnTo>
                  <a:pt x="6670" y="3220"/>
                </a:lnTo>
                <a:lnTo>
                  <a:pt x="7176" y="3220"/>
                </a:lnTo>
                <a:lnTo>
                  <a:pt x="7176" y="3036"/>
                </a:lnTo>
                <a:lnTo>
                  <a:pt x="6670" y="3036"/>
                </a:lnTo>
                <a:close/>
                <a:moveTo>
                  <a:pt x="7866" y="2806"/>
                </a:moveTo>
                <a:lnTo>
                  <a:pt x="7682" y="2668"/>
                </a:lnTo>
                <a:lnTo>
                  <a:pt x="7590" y="2760"/>
                </a:lnTo>
                <a:lnTo>
                  <a:pt x="7452" y="2668"/>
                </a:lnTo>
                <a:lnTo>
                  <a:pt x="7314" y="2806"/>
                </a:lnTo>
                <a:lnTo>
                  <a:pt x="7452" y="2898"/>
                </a:lnTo>
                <a:lnTo>
                  <a:pt x="7314" y="3082"/>
                </a:lnTo>
                <a:lnTo>
                  <a:pt x="7452" y="3220"/>
                </a:lnTo>
                <a:lnTo>
                  <a:pt x="7590" y="3082"/>
                </a:lnTo>
                <a:lnTo>
                  <a:pt x="7728" y="3220"/>
                </a:lnTo>
                <a:lnTo>
                  <a:pt x="7866" y="3082"/>
                </a:lnTo>
                <a:lnTo>
                  <a:pt x="7728" y="2898"/>
                </a:lnTo>
                <a:lnTo>
                  <a:pt x="7866" y="2806"/>
                </a:lnTo>
                <a:close/>
                <a:moveTo>
                  <a:pt x="8601" y="2851"/>
                </a:moveTo>
                <a:lnTo>
                  <a:pt x="8601" y="2208"/>
                </a:lnTo>
                <a:lnTo>
                  <a:pt x="8601" y="1978"/>
                </a:lnTo>
                <a:lnTo>
                  <a:pt x="8372" y="1978"/>
                </a:lnTo>
                <a:lnTo>
                  <a:pt x="2300" y="1978"/>
                </a:lnTo>
                <a:lnTo>
                  <a:pt x="2024" y="1978"/>
                </a:lnTo>
                <a:lnTo>
                  <a:pt x="2024" y="2208"/>
                </a:lnTo>
                <a:lnTo>
                  <a:pt x="2024" y="6348"/>
                </a:lnTo>
                <a:lnTo>
                  <a:pt x="2024" y="6624"/>
                </a:lnTo>
                <a:lnTo>
                  <a:pt x="2300" y="6624"/>
                </a:lnTo>
                <a:lnTo>
                  <a:pt x="3588" y="6624"/>
                </a:lnTo>
                <a:lnTo>
                  <a:pt x="3588" y="7268"/>
                </a:lnTo>
                <a:lnTo>
                  <a:pt x="3588" y="7544"/>
                </a:lnTo>
                <a:lnTo>
                  <a:pt x="3864" y="7544"/>
                </a:lnTo>
                <a:lnTo>
                  <a:pt x="9936" y="7544"/>
                </a:lnTo>
                <a:lnTo>
                  <a:pt x="10212" y="7544"/>
                </a:lnTo>
                <a:lnTo>
                  <a:pt x="10212" y="7268"/>
                </a:lnTo>
                <a:lnTo>
                  <a:pt x="10212" y="3128"/>
                </a:lnTo>
                <a:lnTo>
                  <a:pt x="10212" y="2851"/>
                </a:lnTo>
                <a:lnTo>
                  <a:pt x="9936" y="2851"/>
                </a:lnTo>
                <a:lnTo>
                  <a:pt x="8601" y="2851"/>
                </a:lnTo>
                <a:close/>
                <a:moveTo>
                  <a:pt x="4140" y="6624"/>
                </a:moveTo>
                <a:lnTo>
                  <a:pt x="4140" y="6992"/>
                </a:lnTo>
                <a:lnTo>
                  <a:pt x="9660" y="6992"/>
                </a:lnTo>
                <a:lnTo>
                  <a:pt x="9660" y="3404"/>
                </a:lnTo>
                <a:lnTo>
                  <a:pt x="8601" y="3404"/>
                </a:lnTo>
                <a:lnTo>
                  <a:pt x="8601" y="6348"/>
                </a:lnTo>
                <a:lnTo>
                  <a:pt x="8601" y="6624"/>
                </a:lnTo>
                <a:lnTo>
                  <a:pt x="8372" y="6624"/>
                </a:lnTo>
                <a:lnTo>
                  <a:pt x="4140" y="6624"/>
                </a:lnTo>
                <a:close/>
                <a:moveTo>
                  <a:pt x="8096" y="2484"/>
                </a:moveTo>
                <a:lnTo>
                  <a:pt x="2530" y="2484"/>
                </a:lnTo>
                <a:lnTo>
                  <a:pt x="2530" y="6119"/>
                </a:lnTo>
                <a:lnTo>
                  <a:pt x="8096" y="6119"/>
                </a:lnTo>
                <a:lnTo>
                  <a:pt x="8096" y="2484"/>
                </a:lnTo>
                <a:close/>
                <a:moveTo>
                  <a:pt x="2990" y="4922"/>
                </a:moveTo>
                <a:lnTo>
                  <a:pt x="2990" y="5520"/>
                </a:lnTo>
                <a:lnTo>
                  <a:pt x="5060" y="5520"/>
                </a:lnTo>
                <a:lnTo>
                  <a:pt x="5060" y="4922"/>
                </a:lnTo>
                <a:lnTo>
                  <a:pt x="4507" y="4646"/>
                </a:lnTo>
                <a:lnTo>
                  <a:pt x="4232" y="5014"/>
                </a:lnTo>
                <a:lnTo>
                  <a:pt x="4140" y="4784"/>
                </a:lnTo>
                <a:lnTo>
                  <a:pt x="4186" y="4692"/>
                </a:lnTo>
                <a:lnTo>
                  <a:pt x="4140" y="4646"/>
                </a:lnTo>
                <a:lnTo>
                  <a:pt x="4002" y="4646"/>
                </a:lnTo>
                <a:lnTo>
                  <a:pt x="3910" y="4692"/>
                </a:lnTo>
                <a:lnTo>
                  <a:pt x="4002" y="4784"/>
                </a:lnTo>
                <a:lnTo>
                  <a:pt x="3910" y="5014"/>
                </a:lnTo>
                <a:lnTo>
                  <a:pt x="3588" y="4646"/>
                </a:lnTo>
                <a:lnTo>
                  <a:pt x="2990" y="4922"/>
                </a:lnTo>
                <a:close/>
                <a:moveTo>
                  <a:pt x="4784" y="3220"/>
                </a:moveTo>
                <a:lnTo>
                  <a:pt x="4507" y="3128"/>
                </a:lnTo>
                <a:lnTo>
                  <a:pt x="4186" y="2990"/>
                </a:lnTo>
                <a:lnTo>
                  <a:pt x="4002" y="2990"/>
                </a:lnTo>
                <a:lnTo>
                  <a:pt x="3818" y="2990"/>
                </a:lnTo>
                <a:lnTo>
                  <a:pt x="3588" y="3082"/>
                </a:lnTo>
                <a:lnTo>
                  <a:pt x="3404" y="3220"/>
                </a:lnTo>
                <a:lnTo>
                  <a:pt x="3496" y="3864"/>
                </a:lnTo>
                <a:lnTo>
                  <a:pt x="3588" y="4186"/>
                </a:lnTo>
                <a:lnTo>
                  <a:pt x="3679" y="4324"/>
                </a:lnTo>
                <a:lnTo>
                  <a:pt x="3772" y="4462"/>
                </a:lnTo>
                <a:lnTo>
                  <a:pt x="3818" y="4462"/>
                </a:lnTo>
                <a:lnTo>
                  <a:pt x="4048" y="4508"/>
                </a:lnTo>
                <a:lnTo>
                  <a:pt x="4324" y="4462"/>
                </a:lnTo>
                <a:lnTo>
                  <a:pt x="4370" y="4462"/>
                </a:lnTo>
                <a:lnTo>
                  <a:pt x="4462" y="4324"/>
                </a:lnTo>
                <a:lnTo>
                  <a:pt x="4507" y="4186"/>
                </a:lnTo>
                <a:lnTo>
                  <a:pt x="4646" y="3864"/>
                </a:lnTo>
                <a:lnTo>
                  <a:pt x="4784" y="3220"/>
                </a:lnTo>
                <a:close/>
                <a:moveTo>
                  <a:pt x="4416" y="5152"/>
                </a:moveTo>
                <a:lnTo>
                  <a:pt x="4416" y="5244"/>
                </a:lnTo>
                <a:lnTo>
                  <a:pt x="4830" y="5244"/>
                </a:lnTo>
                <a:lnTo>
                  <a:pt x="4830" y="5152"/>
                </a:lnTo>
                <a:lnTo>
                  <a:pt x="4416" y="5152"/>
                </a:lnTo>
                <a:close/>
                <a:moveTo>
                  <a:pt x="4048" y="14490"/>
                </a:moveTo>
                <a:lnTo>
                  <a:pt x="5382" y="14260"/>
                </a:lnTo>
                <a:lnTo>
                  <a:pt x="6762" y="14122"/>
                </a:lnTo>
                <a:lnTo>
                  <a:pt x="6762" y="12190"/>
                </a:lnTo>
                <a:lnTo>
                  <a:pt x="10028" y="12190"/>
                </a:lnTo>
                <a:lnTo>
                  <a:pt x="10028" y="14168"/>
                </a:lnTo>
                <a:lnTo>
                  <a:pt x="11316" y="14306"/>
                </a:lnTo>
                <a:lnTo>
                  <a:pt x="12604" y="14490"/>
                </a:lnTo>
                <a:lnTo>
                  <a:pt x="12604" y="15502"/>
                </a:lnTo>
                <a:lnTo>
                  <a:pt x="4048" y="15502"/>
                </a:lnTo>
                <a:lnTo>
                  <a:pt x="4048" y="14490"/>
                </a:lnTo>
                <a:close/>
                <a:moveTo>
                  <a:pt x="1242" y="1334"/>
                </a:moveTo>
                <a:lnTo>
                  <a:pt x="1242" y="8832"/>
                </a:lnTo>
                <a:lnTo>
                  <a:pt x="15042" y="8832"/>
                </a:lnTo>
                <a:lnTo>
                  <a:pt x="15042" y="1334"/>
                </a:lnTo>
                <a:lnTo>
                  <a:pt x="1242" y="1334"/>
                </a:lnTo>
                <a:close/>
                <a:moveTo>
                  <a:pt x="13662" y="9522"/>
                </a:moveTo>
                <a:lnTo>
                  <a:pt x="13432" y="9568"/>
                </a:lnTo>
                <a:lnTo>
                  <a:pt x="13248" y="9660"/>
                </a:lnTo>
                <a:lnTo>
                  <a:pt x="13110" y="9844"/>
                </a:lnTo>
                <a:lnTo>
                  <a:pt x="13064" y="10074"/>
                </a:lnTo>
                <a:lnTo>
                  <a:pt x="13110" y="10304"/>
                </a:lnTo>
                <a:lnTo>
                  <a:pt x="13248" y="10488"/>
                </a:lnTo>
                <a:lnTo>
                  <a:pt x="13432" y="10626"/>
                </a:lnTo>
                <a:lnTo>
                  <a:pt x="13662" y="10672"/>
                </a:lnTo>
                <a:lnTo>
                  <a:pt x="13892" y="10626"/>
                </a:lnTo>
                <a:lnTo>
                  <a:pt x="14076" y="10488"/>
                </a:lnTo>
                <a:lnTo>
                  <a:pt x="14168" y="10304"/>
                </a:lnTo>
                <a:lnTo>
                  <a:pt x="14214" y="10074"/>
                </a:lnTo>
                <a:lnTo>
                  <a:pt x="14168" y="9844"/>
                </a:lnTo>
                <a:lnTo>
                  <a:pt x="14076" y="9660"/>
                </a:lnTo>
                <a:lnTo>
                  <a:pt x="13892" y="9568"/>
                </a:lnTo>
                <a:lnTo>
                  <a:pt x="13662" y="9522"/>
                </a:lnTo>
                <a:close/>
              </a:path>
            </a:pathLst>
          </a:custGeom>
          <a:solidFill>
            <a:srgbClr val="56C4D2"/>
          </a:solid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Tree>
    <p:extLst>
      <p:ext uri="{BB962C8B-B14F-4D97-AF65-F5344CB8AC3E}">
        <p14:creationId xmlns:p14="http://schemas.microsoft.com/office/powerpoint/2010/main" val="489666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924893-F06F-4BE2-A6AA-39503ADDB0C5}"/>
              </a:ext>
            </a:extLst>
          </p:cNvPr>
          <p:cNvSpPr>
            <a:spLocks noGrp="1"/>
          </p:cNvSpPr>
          <p:nvPr>
            <p:ph type="title"/>
          </p:nvPr>
        </p:nvSpPr>
        <p:spPr bwMode="gray"/>
        <p:txBody>
          <a:bodyPr/>
          <a:lstStyle/>
          <a:p>
            <a:pPr fontAlgn="ctr"/>
            <a:r>
              <a:rPr lang="en-US" dirty="0">
                <a:latin typeface="Huawei Sans" panose="020C0503030203020204" pitchFamily="34" charset="0"/>
              </a:rPr>
              <a:t>ZTP Modes</a:t>
            </a:r>
          </a:p>
        </p:txBody>
      </p:sp>
      <p:sp>
        <p:nvSpPr>
          <p:cNvPr id="4" name="Text Placeholder 3">
            <a:extLst>
              <a:ext uri="{FF2B5EF4-FFF2-40B4-BE49-F238E27FC236}">
                <a16:creationId xmlns:a16="http://schemas.microsoft.com/office/drawing/2014/main" id="{CB18AF46-17A8-4C1B-838B-A571F9745AE7}"/>
              </a:ext>
            </a:extLst>
          </p:cNvPr>
          <p:cNvSpPr>
            <a:spLocks noGrp="1"/>
          </p:cNvSpPr>
          <p:nvPr>
            <p:ph type="body" sz="quarter" idx="10"/>
          </p:nvPr>
        </p:nvSpPr>
        <p:spPr bwMode="gray"/>
        <p:txBody>
          <a:bodyPr/>
          <a:lstStyle/>
          <a:p>
            <a:r>
              <a:rPr lang="en-US" sz="1400" dirty="0">
                <a:latin typeface="Huawei Sans" panose="020C0503030203020204" pitchFamily="34" charset="0"/>
              </a:rPr>
              <a:t>ZTP greatly shortens the deployment time. Huawei SD-WAN Solution supports the following ZTP modes:</a:t>
            </a:r>
            <a:endParaRPr lang="en-US" altLang="zh-CN" sz="1400" dirty="0">
              <a:latin typeface="Huawei Sans" panose="020C0503030203020204" pitchFamily="34" charset="0"/>
            </a:endParaRPr>
          </a:p>
          <a:p>
            <a:pPr marL="628650" lvl="1" indent="-314325"/>
            <a:r>
              <a:rPr lang="en-US" sz="1200" dirty="0">
                <a:latin typeface="Huawei Sans" panose="020C0503030203020204" pitchFamily="34" charset="0"/>
              </a:rPr>
              <a:t>Email-based deployment: This mode is commonly and widely used, and has low requirements on site deployment personnel.</a:t>
            </a:r>
            <a:endParaRPr lang="en-US" altLang="zh-CN" sz="1200" dirty="0">
              <a:latin typeface="Huawei Sans" panose="020C0503030203020204" pitchFamily="34" charset="0"/>
            </a:endParaRPr>
          </a:p>
          <a:p>
            <a:pPr marL="628650" lvl="1" indent="-314325"/>
            <a:r>
              <a:rPr lang="en-US" sz="1200" dirty="0">
                <a:latin typeface="Huawei Sans" panose="020C0503030203020204" pitchFamily="34" charset="0"/>
              </a:rPr>
              <a:t>DHCP-based deployment: This mode has almost no requirements for site deployment personnel but requires support from carriers. Therefore, this mode is applicable to only a few scenarios.</a:t>
            </a:r>
            <a:endParaRPr lang="en-US" altLang="zh-CN" sz="1200" dirty="0">
              <a:latin typeface="Huawei Sans" panose="020C0503030203020204" pitchFamily="34" charset="0"/>
            </a:endParaRPr>
          </a:p>
          <a:p>
            <a:pPr marL="628650" lvl="1" indent="-314325"/>
            <a:r>
              <a:rPr lang="en-US" sz="1200" dirty="0">
                <a:latin typeface="Huawei Sans" panose="020C0503030203020204" pitchFamily="34" charset="0"/>
              </a:rPr>
              <a:t>USB-based deployment: This mode has low requirements on site deployment personnel. However, this mode involves many steps and is seldom used on live networks.</a:t>
            </a:r>
            <a:endParaRPr lang="en-US" altLang="zh-CN" sz="1200" dirty="0">
              <a:latin typeface="Huawei Sans" panose="020C0503030203020204" pitchFamily="34" charset="0"/>
            </a:endParaRPr>
          </a:p>
        </p:txBody>
      </p:sp>
      <p:grpSp>
        <p:nvGrpSpPr>
          <p:cNvPr id="5" name="Group 4">
            <a:extLst>
              <a:ext uri="{FF2B5EF4-FFF2-40B4-BE49-F238E27FC236}">
                <a16:creationId xmlns:a16="http://schemas.microsoft.com/office/drawing/2014/main" id="{4D3BAA9E-BC8E-42C8-9FAC-04F737A3321F}"/>
              </a:ext>
            </a:extLst>
          </p:cNvPr>
          <p:cNvGrpSpPr/>
          <p:nvPr/>
        </p:nvGrpSpPr>
        <p:grpSpPr bwMode="gray">
          <a:xfrm>
            <a:off x="2572615" y="2664195"/>
            <a:ext cx="7247897" cy="3503951"/>
            <a:chOff x="1540949" y="1784756"/>
            <a:chExt cx="8553095" cy="4216057"/>
          </a:xfrm>
        </p:grpSpPr>
        <p:sp>
          <p:nvSpPr>
            <p:cNvPr id="6" name="椭圆 35">
              <a:extLst>
                <a:ext uri="{FF2B5EF4-FFF2-40B4-BE49-F238E27FC236}">
                  <a16:creationId xmlns:a16="http://schemas.microsoft.com/office/drawing/2014/main" id="{28F89405-B3DD-4644-959E-454AFA213990}"/>
                </a:ext>
              </a:extLst>
            </p:cNvPr>
            <p:cNvSpPr/>
            <p:nvPr/>
          </p:nvSpPr>
          <p:spPr bwMode="gray">
            <a:xfrm>
              <a:off x="5506081" y="3467219"/>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椭圆 36">
              <a:extLst>
                <a:ext uri="{FF2B5EF4-FFF2-40B4-BE49-F238E27FC236}">
                  <a16:creationId xmlns:a16="http://schemas.microsoft.com/office/drawing/2014/main" id="{7D858779-0B7C-4E73-8E04-F225377496A3}"/>
                </a:ext>
              </a:extLst>
            </p:cNvPr>
            <p:cNvSpPr/>
            <p:nvPr/>
          </p:nvSpPr>
          <p:spPr bwMode="gray">
            <a:xfrm>
              <a:off x="2870480" y="3428569"/>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椭圆 37">
              <a:extLst>
                <a:ext uri="{FF2B5EF4-FFF2-40B4-BE49-F238E27FC236}">
                  <a16:creationId xmlns:a16="http://schemas.microsoft.com/office/drawing/2014/main" id="{92AF1780-A399-4971-9432-192C24D8DA83}"/>
                </a:ext>
              </a:extLst>
            </p:cNvPr>
            <p:cNvSpPr/>
            <p:nvPr/>
          </p:nvSpPr>
          <p:spPr bwMode="gray">
            <a:xfrm>
              <a:off x="8058898" y="3464814"/>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41">
              <a:extLst>
                <a:ext uri="{FF2B5EF4-FFF2-40B4-BE49-F238E27FC236}">
                  <a16:creationId xmlns:a16="http://schemas.microsoft.com/office/drawing/2014/main" id="{8AE138D1-180E-417B-8BF6-B88D9D3D63B7}"/>
                </a:ext>
              </a:extLst>
            </p:cNvPr>
            <p:cNvCxnSpPr/>
            <p:nvPr/>
          </p:nvCxnSpPr>
          <p:spPr bwMode="gray">
            <a:xfrm>
              <a:off x="3425289" y="2303511"/>
              <a:ext cx="1280445" cy="0"/>
            </a:xfrm>
            <a:prstGeom prst="line">
              <a:avLst/>
            </a:prstGeom>
            <a:noFill/>
            <a:ln w="19050" cap="flat" cmpd="sng" algn="ctr">
              <a:solidFill>
                <a:srgbClr val="56C4D2"/>
              </a:solidFill>
              <a:prstDash val="solid"/>
              <a:tailEnd type="triangle"/>
            </a:ln>
            <a:effectLst/>
          </p:spPr>
        </p:cxnSp>
        <p:cxnSp>
          <p:nvCxnSpPr>
            <p:cNvPr id="10" name="直接连接符 42">
              <a:extLst>
                <a:ext uri="{FF2B5EF4-FFF2-40B4-BE49-F238E27FC236}">
                  <a16:creationId xmlns:a16="http://schemas.microsoft.com/office/drawing/2014/main" id="{76944B72-7DF3-45F7-98DB-60C0D8D0C707}"/>
                </a:ext>
              </a:extLst>
            </p:cNvPr>
            <p:cNvCxnSpPr/>
            <p:nvPr/>
          </p:nvCxnSpPr>
          <p:spPr bwMode="gray">
            <a:xfrm flipH="1">
              <a:off x="7485644" y="2306101"/>
              <a:ext cx="1577353" cy="0"/>
            </a:xfrm>
            <a:prstGeom prst="line">
              <a:avLst/>
            </a:prstGeom>
            <a:noFill/>
            <a:ln w="19050" cap="flat" cmpd="sng" algn="ctr">
              <a:solidFill>
                <a:srgbClr val="56C4D2"/>
              </a:solidFill>
              <a:prstDash val="solid"/>
              <a:tailEnd type="triangle"/>
            </a:ln>
            <a:effectLst/>
          </p:spPr>
        </p:cxnSp>
        <p:sp>
          <p:nvSpPr>
            <p:cNvPr id="11" name="Freeform 96">
              <a:extLst>
                <a:ext uri="{FF2B5EF4-FFF2-40B4-BE49-F238E27FC236}">
                  <a16:creationId xmlns:a16="http://schemas.microsoft.com/office/drawing/2014/main" id="{77EF9AE4-3F99-48CE-AF02-10C848EDF837}"/>
                </a:ext>
              </a:extLst>
            </p:cNvPr>
            <p:cNvSpPr>
              <a:spLocks noEditPoints="1"/>
            </p:cNvSpPr>
            <p:nvPr/>
          </p:nvSpPr>
          <p:spPr bwMode="gray">
            <a:xfrm>
              <a:off x="9234651" y="1959271"/>
              <a:ext cx="613673" cy="549080"/>
            </a:xfrm>
            <a:custGeom>
              <a:avLst/>
              <a:gdLst/>
              <a:ahLst/>
              <a:cxnLst>
                <a:cxn ang="0">
                  <a:pos x="729" y="133"/>
                </a:cxn>
                <a:cxn ang="0">
                  <a:pos x="562" y="94"/>
                </a:cxn>
                <a:cxn ang="0">
                  <a:pos x="542" y="313"/>
                </a:cxn>
                <a:cxn ang="0">
                  <a:pos x="775" y="449"/>
                </a:cxn>
                <a:cxn ang="0">
                  <a:pos x="752" y="316"/>
                </a:cxn>
                <a:cxn ang="0">
                  <a:pos x="863" y="449"/>
                </a:cxn>
                <a:cxn ang="0">
                  <a:pos x="725" y="229"/>
                </a:cxn>
                <a:cxn ang="0">
                  <a:pos x="653" y="281"/>
                </a:cxn>
                <a:cxn ang="0">
                  <a:pos x="646" y="221"/>
                </a:cxn>
                <a:cxn ang="0">
                  <a:pos x="638" y="281"/>
                </a:cxn>
                <a:cxn ang="0">
                  <a:pos x="567" y="229"/>
                </a:cxn>
                <a:cxn ang="0">
                  <a:pos x="428" y="449"/>
                </a:cxn>
                <a:cxn ang="0">
                  <a:pos x="542" y="313"/>
                </a:cxn>
                <a:cxn ang="0">
                  <a:pos x="415" y="513"/>
                </a:cxn>
                <a:cxn ang="0">
                  <a:pos x="909" y="459"/>
                </a:cxn>
                <a:cxn ang="0">
                  <a:pos x="312" y="211"/>
                </a:cxn>
                <a:cxn ang="0">
                  <a:pos x="278" y="203"/>
                </a:cxn>
                <a:cxn ang="0">
                  <a:pos x="121" y="203"/>
                </a:cxn>
                <a:cxn ang="0">
                  <a:pos x="28" y="287"/>
                </a:cxn>
                <a:cxn ang="0">
                  <a:pos x="3" y="556"/>
                </a:cxn>
                <a:cxn ang="0">
                  <a:pos x="37" y="586"/>
                </a:cxn>
                <a:cxn ang="0">
                  <a:pos x="64" y="479"/>
                </a:cxn>
                <a:cxn ang="0">
                  <a:pos x="92" y="899"/>
                </a:cxn>
                <a:cxn ang="0">
                  <a:pos x="191" y="899"/>
                </a:cxn>
                <a:cxn ang="0">
                  <a:pos x="210" y="538"/>
                </a:cxn>
                <a:cxn ang="0">
                  <a:pos x="259" y="949"/>
                </a:cxn>
                <a:cxn ang="0">
                  <a:pos x="309" y="299"/>
                </a:cxn>
                <a:cxn ang="0">
                  <a:pos x="336" y="479"/>
                </a:cxn>
                <a:cxn ang="0">
                  <a:pos x="364" y="586"/>
                </a:cxn>
                <a:cxn ang="0">
                  <a:pos x="398" y="556"/>
                </a:cxn>
                <a:cxn ang="0">
                  <a:pos x="355" y="251"/>
                </a:cxn>
                <a:cxn ang="0">
                  <a:pos x="200" y="180"/>
                </a:cxn>
                <a:cxn ang="0">
                  <a:pos x="200" y="0"/>
                </a:cxn>
                <a:cxn ang="0">
                  <a:pos x="200" y="180"/>
                </a:cxn>
              </a:cxnLst>
              <a:rect l="0" t="0" r="r" b="b"/>
              <a:pathLst>
                <a:path w="909" h="949">
                  <a:moveTo>
                    <a:pt x="626" y="197"/>
                  </a:moveTo>
                  <a:cubicBezTo>
                    <a:pt x="672" y="208"/>
                    <a:pt x="719" y="179"/>
                    <a:pt x="729" y="133"/>
                  </a:cubicBezTo>
                  <a:cubicBezTo>
                    <a:pt x="740" y="87"/>
                    <a:pt x="711" y="40"/>
                    <a:pt x="665" y="30"/>
                  </a:cubicBezTo>
                  <a:cubicBezTo>
                    <a:pt x="619" y="19"/>
                    <a:pt x="573" y="48"/>
                    <a:pt x="562" y="94"/>
                  </a:cubicBezTo>
                  <a:cubicBezTo>
                    <a:pt x="551" y="140"/>
                    <a:pt x="580" y="186"/>
                    <a:pt x="626" y="197"/>
                  </a:cubicBezTo>
                  <a:close/>
                  <a:moveTo>
                    <a:pt x="542" y="313"/>
                  </a:moveTo>
                  <a:cubicBezTo>
                    <a:pt x="516" y="449"/>
                    <a:pt x="516" y="449"/>
                    <a:pt x="516" y="449"/>
                  </a:cubicBezTo>
                  <a:cubicBezTo>
                    <a:pt x="775" y="449"/>
                    <a:pt x="775" y="449"/>
                    <a:pt x="775" y="449"/>
                  </a:cubicBezTo>
                  <a:cubicBezTo>
                    <a:pt x="749" y="313"/>
                    <a:pt x="749" y="313"/>
                    <a:pt x="749" y="313"/>
                  </a:cubicBezTo>
                  <a:cubicBezTo>
                    <a:pt x="750" y="314"/>
                    <a:pt x="751" y="315"/>
                    <a:pt x="752" y="316"/>
                  </a:cubicBezTo>
                  <a:cubicBezTo>
                    <a:pt x="771" y="341"/>
                    <a:pt x="793" y="382"/>
                    <a:pt x="810" y="449"/>
                  </a:cubicBezTo>
                  <a:cubicBezTo>
                    <a:pt x="863" y="449"/>
                    <a:pt x="863" y="449"/>
                    <a:pt x="863" y="449"/>
                  </a:cubicBezTo>
                  <a:cubicBezTo>
                    <a:pt x="843" y="359"/>
                    <a:pt x="812" y="305"/>
                    <a:pt x="782" y="272"/>
                  </a:cubicBezTo>
                  <a:cubicBezTo>
                    <a:pt x="761" y="247"/>
                    <a:pt x="740" y="235"/>
                    <a:pt x="725" y="229"/>
                  </a:cubicBezTo>
                  <a:cubicBezTo>
                    <a:pt x="665" y="328"/>
                    <a:pt x="665" y="328"/>
                    <a:pt x="665" y="328"/>
                  </a:cubicBezTo>
                  <a:cubicBezTo>
                    <a:pt x="653" y="281"/>
                    <a:pt x="653" y="281"/>
                    <a:pt x="653" y="281"/>
                  </a:cubicBezTo>
                  <a:cubicBezTo>
                    <a:pt x="688" y="224"/>
                    <a:pt x="688" y="224"/>
                    <a:pt x="688" y="224"/>
                  </a:cubicBezTo>
                  <a:cubicBezTo>
                    <a:pt x="676" y="223"/>
                    <a:pt x="662" y="221"/>
                    <a:pt x="646" y="221"/>
                  </a:cubicBezTo>
                  <a:cubicBezTo>
                    <a:pt x="629" y="221"/>
                    <a:pt x="615" y="223"/>
                    <a:pt x="603" y="224"/>
                  </a:cubicBezTo>
                  <a:cubicBezTo>
                    <a:pt x="638" y="281"/>
                    <a:pt x="638" y="281"/>
                    <a:pt x="638" y="281"/>
                  </a:cubicBezTo>
                  <a:cubicBezTo>
                    <a:pt x="626" y="328"/>
                    <a:pt x="626" y="328"/>
                    <a:pt x="626" y="328"/>
                  </a:cubicBezTo>
                  <a:cubicBezTo>
                    <a:pt x="567" y="229"/>
                    <a:pt x="567" y="229"/>
                    <a:pt x="567" y="229"/>
                  </a:cubicBezTo>
                  <a:cubicBezTo>
                    <a:pt x="552" y="235"/>
                    <a:pt x="531" y="247"/>
                    <a:pt x="509" y="272"/>
                  </a:cubicBezTo>
                  <a:cubicBezTo>
                    <a:pt x="479" y="305"/>
                    <a:pt x="448" y="359"/>
                    <a:pt x="428" y="449"/>
                  </a:cubicBezTo>
                  <a:cubicBezTo>
                    <a:pt x="481" y="449"/>
                    <a:pt x="481" y="449"/>
                    <a:pt x="481" y="449"/>
                  </a:cubicBezTo>
                  <a:cubicBezTo>
                    <a:pt x="499" y="380"/>
                    <a:pt x="522" y="338"/>
                    <a:pt x="542" y="313"/>
                  </a:cubicBezTo>
                  <a:close/>
                  <a:moveTo>
                    <a:pt x="415" y="459"/>
                  </a:moveTo>
                  <a:cubicBezTo>
                    <a:pt x="415" y="513"/>
                    <a:pt x="415" y="513"/>
                    <a:pt x="415" y="513"/>
                  </a:cubicBezTo>
                  <a:cubicBezTo>
                    <a:pt x="909" y="513"/>
                    <a:pt x="909" y="513"/>
                    <a:pt x="909" y="513"/>
                  </a:cubicBezTo>
                  <a:cubicBezTo>
                    <a:pt x="909" y="459"/>
                    <a:pt x="909" y="459"/>
                    <a:pt x="909" y="459"/>
                  </a:cubicBezTo>
                  <a:lnTo>
                    <a:pt x="415" y="459"/>
                  </a:lnTo>
                  <a:close/>
                  <a:moveTo>
                    <a:pt x="312" y="211"/>
                  </a:moveTo>
                  <a:cubicBezTo>
                    <a:pt x="299" y="205"/>
                    <a:pt x="287" y="203"/>
                    <a:pt x="280" y="203"/>
                  </a:cubicBezTo>
                  <a:cubicBezTo>
                    <a:pt x="279" y="203"/>
                    <a:pt x="278" y="203"/>
                    <a:pt x="278" y="203"/>
                  </a:cubicBezTo>
                  <a:cubicBezTo>
                    <a:pt x="123" y="203"/>
                    <a:pt x="123" y="203"/>
                    <a:pt x="123" y="203"/>
                  </a:cubicBezTo>
                  <a:cubicBezTo>
                    <a:pt x="122" y="203"/>
                    <a:pt x="122" y="203"/>
                    <a:pt x="121" y="203"/>
                  </a:cubicBezTo>
                  <a:cubicBezTo>
                    <a:pt x="114" y="203"/>
                    <a:pt x="102" y="205"/>
                    <a:pt x="89" y="211"/>
                  </a:cubicBezTo>
                  <a:cubicBezTo>
                    <a:pt x="67" y="222"/>
                    <a:pt x="44" y="245"/>
                    <a:pt x="28" y="287"/>
                  </a:cubicBezTo>
                  <a:cubicBezTo>
                    <a:pt x="11" y="328"/>
                    <a:pt x="0" y="388"/>
                    <a:pt x="0" y="479"/>
                  </a:cubicBezTo>
                  <a:cubicBezTo>
                    <a:pt x="0" y="502"/>
                    <a:pt x="1" y="528"/>
                    <a:pt x="3" y="556"/>
                  </a:cubicBezTo>
                  <a:cubicBezTo>
                    <a:pt x="4" y="573"/>
                    <a:pt x="18" y="586"/>
                    <a:pt x="35" y="586"/>
                  </a:cubicBezTo>
                  <a:cubicBezTo>
                    <a:pt x="35" y="586"/>
                    <a:pt x="36" y="586"/>
                    <a:pt x="37" y="586"/>
                  </a:cubicBezTo>
                  <a:cubicBezTo>
                    <a:pt x="54" y="585"/>
                    <a:pt x="68" y="570"/>
                    <a:pt x="67" y="552"/>
                  </a:cubicBezTo>
                  <a:cubicBezTo>
                    <a:pt x="65" y="525"/>
                    <a:pt x="64" y="501"/>
                    <a:pt x="64" y="479"/>
                  </a:cubicBezTo>
                  <a:cubicBezTo>
                    <a:pt x="64" y="382"/>
                    <a:pt x="78" y="328"/>
                    <a:pt x="92" y="299"/>
                  </a:cubicBezTo>
                  <a:cubicBezTo>
                    <a:pt x="92" y="899"/>
                    <a:pt x="92" y="899"/>
                    <a:pt x="92" y="899"/>
                  </a:cubicBezTo>
                  <a:cubicBezTo>
                    <a:pt x="92" y="927"/>
                    <a:pt x="114" y="949"/>
                    <a:pt x="142" y="949"/>
                  </a:cubicBezTo>
                  <a:cubicBezTo>
                    <a:pt x="169" y="949"/>
                    <a:pt x="191" y="927"/>
                    <a:pt x="191" y="899"/>
                  </a:cubicBezTo>
                  <a:cubicBezTo>
                    <a:pt x="191" y="538"/>
                    <a:pt x="191" y="538"/>
                    <a:pt x="191" y="538"/>
                  </a:cubicBezTo>
                  <a:cubicBezTo>
                    <a:pt x="210" y="538"/>
                    <a:pt x="210" y="538"/>
                    <a:pt x="210" y="538"/>
                  </a:cubicBezTo>
                  <a:cubicBezTo>
                    <a:pt x="210" y="899"/>
                    <a:pt x="210" y="899"/>
                    <a:pt x="210" y="899"/>
                  </a:cubicBezTo>
                  <a:cubicBezTo>
                    <a:pt x="210" y="927"/>
                    <a:pt x="232" y="949"/>
                    <a:pt x="259" y="949"/>
                  </a:cubicBezTo>
                  <a:cubicBezTo>
                    <a:pt x="286" y="949"/>
                    <a:pt x="309" y="927"/>
                    <a:pt x="309" y="899"/>
                  </a:cubicBezTo>
                  <a:cubicBezTo>
                    <a:pt x="309" y="299"/>
                    <a:pt x="309" y="299"/>
                    <a:pt x="309" y="299"/>
                  </a:cubicBezTo>
                  <a:cubicBezTo>
                    <a:pt x="311" y="304"/>
                    <a:pt x="313" y="310"/>
                    <a:pt x="316" y="316"/>
                  </a:cubicBezTo>
                  <a:cubicBezTo>
                    <a:pt x="327" y="348"/>
                    <a:pt x="336" y="399"/>
                    <a:pt x="336" y="479"/>
                  </a:cubicBezTo>
                  <a:cubicBezTo>
                    <a:pt x="336" y="501"/>
                    <a:pt x="336" y="525"/>
                    <a:pt x="334" y="552"/>
                  </a:cubicBezTo>
                  <a:cubicBezTo>
                    <a:pt x="333" y="570"/>
                    <a:pt x="347" y="585"/>
                    <a:pt x="364" y="586"/>
                  </a:cubicBezTo>
                  <a:cubicBezTo>
                    <a:pt x="365" y="586"/>
                    <a:pt x="366" y="586"/>
                    <a:pt x="366" y="586"/>
                  </a:cubicBezTo>
                  <a:cubicBezTo>
                    <a:pt x="383" y="586"/>
                    <a:pt x="397" y="573"/>
                    <a:pt x="398" y="556"/>
                  </a:cubicBezTo>
                  <a:cubicBezTo>
                    <a:pt x="400" y="528"/>
                    <a:pt x="400" y="502"/>
                    <a:pt x="400" y="479"/>
                  </a:cubicBezTo>
                  <a:cubicBezTo>
                    <a:pt x="400" y="358"/>
                    <a:pt x="381" y="291"/>
                    <a:pt x="355" y="251"/>
                  </a:cubicBezTo>
                  <a:cubicBezTo>
                    <a:pt x="342" y="231"/>
                    <a:pt x="326" y="219"/>
                    <a:pt x="312" y="211"/>
                  </a:cubicBezTo>
                  <a:close/>
                  <a:moveTo>
                    <a:pt x="200" y="180"/>
                  </a:moveTo>
                  <a:cubicBezTo>
                    <a:pt x="250" y="180"/>
                    <a:pt x="290" y="140"/>
                    <a:pt x="290" y="90"/>
                  </a:cubicBezTo>
                  <a:cubicBezTo>
                    <a:pt x="290" y="40"/>
                    <a:pt x="250" y="0"/>
                    <a:pt x="200" y="0"/>
                  </a:cubicBezTo>
                  <a:cubicBezTo>
                    <a:pt x="151" y="0"/>
                    <a:pt x="110" y="40"/>
                    <a:pt x="110" y="90"/>
                  </a:cubicBezTo>
                  <a:cubicBezTo>
                    <a:pt x="110" y="140"/>
                    <a:pt x="151" y="180"/>
                    <a:pt x="200" y="180"/>
                  </a:cubicBezTo>
                  <a:close/>
                </a:path>
              </a:pathLst>
            </a:custGeom>
            <a:solidFill>
              <a:srgbClr val="56C4D2"/>
            </a:solid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矩形 44">
              <a:extLst>
                <a:ext uri="{FF2B5EF4-FFF2-40B4-BE49-F238E27FC236}">
                  <a16:creationId xmlns:a16="http://schemas.microsoft.com/office/drawing/2014/main" id="{466AF723-2542-44FA-A6F4-4245C6627FD6}"/>
                </a:ext>
              </a:extLst>
            </p:cNvPr>
            <p:cNvSpPr/>
            <p:nvPr/>
          </p:nvSpPr>
          <p:spPr bwMode="gray">
            <a:xfrm>
              <a:off x="7539207" y="1784756"/>
              <a:ext cx="1643893" cy="518456"/>
            </a:xfrm>
            <a:prstGeom prst="rect">
              <a:avLst/>
            </a:prstGeom>
          </p:spPr>
          <p:txBody>
            <a:bodyPr wrap="square">
              <a:spAutoFit/>
            </a:bodyPr>
            <a:lstStyle/>
            <a:p>
              <a:pPr algn="ctr" defTabSz="1218784" fontAlgn="ctr"/>
              <a:r>
                <a:rPr lang="en-US" sz="1100" dirty="0">
                  <a:solidFill>
                    <a:prstClr val="black"/>
                  </a:solidFill>
                  <a:latin typeface="Huawei Sans" panose="020C0503030203020204" pitchFamily="34" charset="0"/>
                </a:rPr>
                <a:t>Subscription and self-service</a:t>
              </a:r>
              <a:endParaRPr 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45">
              <a:extLst>
                <a:ext uri="{FF2B5EF4-FFF2-40B4-BE49-F238E27FC236}">
                  <a16:creationId xmlns:a16="http://schemas.microsoft.com/office/drawing/2014/main" id="{F5818EBA-2FD3-4E60-AD0D-2D0B2F8F56E6}"/>
                </a:ext>
              </a:extLst>
            </p:cNvPr>
            <p:cNvSpPr/>
            <p:nvPr/>
          </p:nvSpPr>
          <p:spPr bwMode="gray">
            <a:xfrm>
              <a:off x="3159912" y="1784756"/>
              <a:ext cx="1797731" cy="518456"/>
            </a:xfrm>
            <a:prstGeom prst="rect">
              <a:avLst/>
            </a:prstGeom>
          </p:spPr>
          <p:txBody>
            <a:bodyPr wrap="square">
              <a:spAutoFit/>
            </a:bodyPr>
            <a:lstStyle/>
            <a:p>
              <a:pPr algn="ctr" defTabSz="1218784" fontAlgn="ctr"/>
              <a:r>
                <a:rPr lang="en-US" sz="1100" dirty="0">
                  <a:solidFill>
                    <a:srgbClr val="C7000B"/>
                  </a:solidFill>
                  <a:latin typeface="Huawei Sans" panose="020C0503030203020204" pitchFamily="34" charset="0"/>
                </a:rPr>
                <a:t>Multi-tenant management</a:t>
              </a:r>
              <a:endParaRPr lang="en-US"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46">
              <a:extLst>
                <a:ext uri="{FF2B5EF4-FFF2-40B4-BE49-F238E27FC236}">
                  <a16:creationId xmlns:a16="http://schemas.microsoft.com/office/drawing/2014/main" id="{D695AF57-A77A-4396-BCBE-5AA99286A6AC}"/>
                </a:ext>
              </a:extLst>
            </p:cNvPr>
            <p:cNvSpPr/>
            <p:nvPr/>
          </p:nvSpPr>
          <p:spPr bwMode="gray">
            <a:xfrm>
              <a:off x="2363622" y="2489338"/>
              <a:ext cx="1298065" cy="333293"/>
            </a:xfrm>
            <a:prstGeom prst="rect">
              <a:avLst/>
            </a:prstGeom>
          </p:spPr>
          <p:txBody>
            <a:bodyPr wrap="none">
              <a:spAutoFit/>
            </a:bodyPr>
            <a:lstStyle/>
            <a:p>
              <a:pPr algn="ctr" defTabSz="1218784" fontAlgn="ctr"/>
              <a:r>
                <a:rPr lang="en-US" sz="1200" b="1" dirty="0">
                  <a:solidFill>
                    <a:srgbClr val="C7000B"/>
                  </a:solidFill>
                  <a:latin typeface="Huawei Sans" panose="020C0503030203020204" pitchFamily="34" charset="0"/>
                </a:rPr>
                <a:t>MSP/Tenant</a:t>
              </a:r>
              <a:endPar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47">
              <a:extLst>
                <a:ext uri="{FF2B5EF4-FFF2-40B4-BE49-F238E27FC236}">
                  <a16:creationId xmlns:a16="http://schemas.microsoft.com/office/drawing/2014/main" id="{7345B36C-DF27-4CF4-8A78-57CB01D7B873}"/>
                </a:ext>
              </a:extLst>
            </p:cNvPr>
            <p:cNvSpPr/>
            <p:nvPr/>
          </p:nvSpPr>
          <p:spPr bwMode="gray">
            <a:xfrm>
              <a:off x="8988929" y="2517160"/>
              <a:ext cx="1105115" cy="333293"/>
            </a:xfrm>
            <a:prstGeom prst="rect">
              <a:avLst/>
            </a:prstGeom>
          </p:spPr>
          <p:txBody>
            <a:bodyPr wrap="none">
              <a:spAutoFit/>
            </a:bodyPr>
            <a:lstStyle/>
            <a:p>
              <a:pPr algn="ctr" defTabSz="1218784" fontAlgn="ctr"/>
              <a:r>
                <a:rPr lang="en-US" sz="1200" b="1" dirty="0">
                  <a:solidFill>
                    <a:prstClr val="black"/>
                  </a:solidFill>
                  <a:latin typeface="Huawei Sans" panose="020C0503030203020204" pitchFamily="34" charset="0"/>
                </a:rPr>
                <a:t>Enterprise</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50">
              <a:extLst>
                <a:ext uri="{FF2B5EF4-FFF2-40B4-BE49-F238E27FC236}">
                  <a16:creationId xmlns:a16="http://schemas.microsoft.com/office/drawing/2014/main" id="{2332D9A3-04C5-48C9-8F8B-FBCFC38D80D0}"/>
                </a:ext>
              </a:extLst>
            </p:cNvPr>
            <p:cNvCxnSpPr>
              <a:cxnSpLocks/>
              <a:stCxn id="28" idx="2"/>
              <a:endCxn id="6" idx="0"/>
            </p:cNvCxnSpPr>
            <p:nvPr/>
          </p:nvCxnSpPr>
          <p:spPr bwMode="gray">
            <a:xfrm>
              <a:off x="6087182" y="2567577"/>
              <a:ext cx="13048" cy="899642"/>
            </a:xfrm>
            <a:prstGeom prst="line">
              <a:avLst/>
            </a:prstGeom>
            <a:noFill/>
            <a:ln w="28575" cap="flat" cmpd="sng" algn="ctr">
              <a:solidFill>
                <a:srgbClr val="56C4D2"/>
              </a:solidFill>
              <a:prstDash val="dash"/>
              <a:headEnd type="none" w="lg" len="lg"/>
              <a:tailEnd type="triangle" w="lg" len="lg"/>
            </a:ln>
            <a:effectLst/>
          </p:spPr>
        </p:cxnSp>
        <p:sp>
          <p:nvSpPr>
            <p:cNvPr id="17" name="Freeform 94">
              <a:extLst>
                <a:ext uri="{FF2B5EF4-FFF2-40B4-BE49-F238E27FC236}">
                  <a16:creationId xmlns:a16="http://schemas.microsoft.com/office/drawing/2014/main" id="{5C3FC7CF-CCDD-4025-B2FC-219A1AD92CF7}"/>
                </a:ext>
              </a:extLst>
            </p:cNvPr>
            <p:cNvSpPr>
              <a:spLocks noEditPoints="1"/>
            </p:cNvSpPr>
            <p:nvPr/>
          </p:nvSpPr>
          <p:spPr bwMode="gray">
            <a:xfrm rot="10800000">
              <a:off x="3212330" y="3628334"/>
              <a:ext cx="504598" cy="433033"/>
            </a:xfrm>
            <a:custGeom>
              <a:avLst/>
              <a:gdLst/>
              <a:ahLst/>
              <a:cxnLst>
                <a:cxn ang="0">
                  <a:pos x="285" y="1027"/>
                </a:cxn>
                <a:cxn ang="0">
                  <a:pos x="464" y="965"/>
                </a:cxn>
                <a:cxn ang="0">
                  <a:pos x="1034" y="396"/>
                </a:cxn>
                <a:cxn ang="0">
                  <a:pos x="1049" y="378"/>
                </a:cxn>
                <a:cxn ang="0">
                  <a:pos x="1061" y="356"/>
                </a:cxn>
                <a:cxn ang="0">
                  <a:pos x="1067" y="334"/>
                </a:cxn>
                <a:cxn ang="0">
                  <a:pos x="1071" y="310"/>
                </a:cxn>
                <a:cxn ang="0">
                  <a:pos x="1069" y="286"/>
                </a:cxn>
                <a:cxn ang="0">
                  <a:pos x="1064" y="265"/>
                </a:cxn>
                <a:cxn ang="0">
                  <a:pos x="1054" y="243"/>
                </a:cxn>
                <a:cxn ang="0">
                  <a:pos x="1040" y="222"/>
                </a:cxn>
                <a:cxn ang="0">
                  <a:pos x="1056" y="206"/>
                </a:cxn>
                <a:cxn ang="0">
                  <a:pos x="1061" y="197"/>
                </a:cxn>
                <a:cxn ang="0">
                  <a:pos x="1056" y="189"/>
                </a:cxn>
                <a:cxn ang="0">
                  <a:pos x="882" y="13"/>
                </a:cxn>
                <a:cxn ang="0">
                  <a:pos x="873" y="10"/>
                </a:cxn>
                <a:cxn ang="0">
                  <a:pos x="865" y="13"/>
                </a:cxn>
                <a:cxn ang="0">
                  <a:pos x="848" y="30"/>
                </a:cxn>
                <a:cxn ang="0">
                  <a:pos x="828" y="17"/>
                </a:cxn>
                <a:cxn ang="0">
                  <a:pos x="806" y="6"/>
                </a:cxn>
                <a:cxn ang="0">
                  <a:pos x="784" y="1"/>
                </a:cxn>
                <a:cxn ang="0">
                  <a:pos x="760" y="0"/>
                </a:cxn>
                <a:cxn ang="0">
                  <a:pos x="737" y="3"/>
                </a:cxn>
                <a:cxn ang="0">
                  <a:pos x="715" y="10"/>
                </a:cxn>
                <a:cxn ang="0">
                  <a:pos x="693" y="22"/>
                </a:cxn>
                <a:cxn ang="0">
                  <a:pos x="674" y="37"/>
                </a:cxn>
                <a:cxn ang="0">
                  <a:pos x="163" y="664"/>
                </a:cxn>
                <a:cxn ang="0">
                  <a:pos x="0" y="828"/>
                </a:cxn>
                <a:cxn ang="0">
                  <a:pos x="199" y="1027"/>
                </a:cxn>
                <a:cxn ang="0">
                  <a:pos x="207" y="708"/>
                </a:cxn>
                <a:cxn ang="0">
                  <a:pos x="243" y="985"/>
                </a:cxn>
                <a:cxn ang="0">
                  <a:pos x="207" y="708"/>
                </a:cxn>
              </a:cxnLst>
              <a:rect l="0" t="0" r="r" b="b"/>
              <a:pathLst>
                <a:path w="1071" h="1069">
                  <a:moveTo>
                    <a:pt x="243" y="1069"/>
                  </a:moveTo>
                  <a:lnTo>
                    <a:pt x="285" y="1027"/>
                  </a:lnTo>
                  <a:lnTo>
                    <a:pt x="406" y="906"/>
                  </a:lnTo>
                  <a:lnTo>
                    <a:pt x="464" y="965"/>
                  </a:lnTo>
                  <a:lnTo>
                    <a:pt x="1034" y="396"/>
                  </a:lnTo>
                  <a:lnTo>
                    <a:pt x="1034" y="396"/>
                  </a:lnTo>
                  <a:lnTo>
                    <a:pt x="1042" y="388"/>
                  </a:lnTo>
                  <a:lnTo>
                    <a:pt x="1049" y="378"/>
                  </a:lnTo>
                  <a:lnTo>
                    <a:pt x="1056" y="367"/>
                  </a:lnTo>
                  <a:lnTo>
                    <a:pt x="1061" y="356"/>
                  </a:lnTo>
                  <a:lnTo>
                    <a:pt x="1064" y="346"/>
                  </a:lnTo>
                  <a:lnTo>
                    <a:pt x="1067" y="334"/>
                  </a:lnTo>
                  <a:lnTo>
                    <a:pt x="1069" y="322"/>
                  </a:lnTo>
                  <a:lnTo>
                    <a:pt x="1071" y="310"/>
                  </a:lnTo>
                  <a:lnTo>
                    <a:pt x="1071" y="298"/>
                  </a:lnTo>
                  <a:lnTo>
                    <a:pt x="1069" y="286"/>
                  </a:lnTo>
                  <a:lnTo>
                    <a:pt x="1067" y="275"/>
                  </a:lnTo>
                  <a:lnTo>
                    <a:pt x="1064" y="265"/>
                  </a:lnTo>
                  <a:lnTo>
                    <a:pt x="1059" y="253"/>
                  </a:lnTo>
                  <a:lnTo>
                    <a:pt x="1054" y="243"/>
                  </a:lnTo>
                  <a:lnTo>
                    <a:pt x="1047" y="233"/>
                  </a:lnTo>
                  <a:lnTo>
                    <a:pt x="1040" y="222"/>
                  </a:lnTo>
                  <a:lnTo>
                    <a:pt x="1056" y="206"/>
                  </a:lnTo>
                  <a:lnTo>
                    <a:pt x="1056" y="206"/>
                  </a:lnTo>
                  <a:lnTo>
                    <a:pt x="1059" y="202"/>
                  </a:lnTo>
                  <a:lnTo>
                    <a:pt x="1061" y="197"/>
                  </a:lnTo>
                  <a:lnTo>
                    <a:pt x="1059" y="192"/>
                  </a:lnTo>
                  <a:lnTo>
                    <a:pt x="1056" y="189"/>
                  </a:lnTo>
                  <a:lnTo>
                    <a:pt x="882" y="13"/>
                  </a:lnTo>
                  <a:lnTo>
                    <a:pt x="882" y="13"/>
                  </a:lnTo>
                  <a:lnTo>
                    <a:pt x="877" y="12"/>
                  </a:lnTo>
                  <a:lnTo>
                    <a:pt x="873" y="10"/>
                  </a:lnTo>
                  <a:lnTo>
                    <a:pt x="868" y="12"/>
                  </a:lnTo>
                  <a:lnTo>
                    <a:pt x="865" y="13"/>
                  </a:lnTo>
                  <a:lnTo>
                    <a:pt x="848" y="30"/>
                  </a:lnTo>
                  <a:lnTo>
                    <a:pt x="848" y="30"/>
                  </a:lnTo>
                  <a:lnTo>
                    <a:pt x="838" y="23"/>
                  </a:lnTo>
                  <a:lnTo>
                    <a:pt x="828" y="17"/>
                  </a:lnTo>
                  <a:lnTo>
                    <a:pt x="818" y="12"/>
                  </a:lnTo>
                  <a:lnTo>
                    <a:pt x="806" y="6"/>
                  </a:lnTo>
                  <a:lnTo>
                    <a:pt x="794" y="3"/>
                  </a:lnTo>
                  <a:lnTo>
                    <a:pt x="784" y="1"/>
                  </a:lnTo>
                  <a:lnTo>
                    <a:pt x="772" y="0"/>
                  </a:lnTo>
                  <a:lnTo>
                    <a:pt x="760" y="0"/>
                  </a:lnTo>
                  <a:lnTo>
                    <a:pt x="749" y="1"/>
                  </a:lnTo>
                  <a:lnTo>
                    <a:pt x="737" y="3"/>
                  </a:lnTo>
                  <a:lnTo>
                    <a:pt x="725" y="6"/>
                  </a:lnTo>
                  <a:lnTo>
                    <a:pt x="715" y="10"/>
                  </a:lnTo>
                  <a:lnTo>
                    <a:pt x="703" y="15"/>
                  </a:lnTo>
                  <a:lnTo>
                    <a:pt x="693" y="22"/>
                  </a:lnTo>
                  <a:lnTo>
                    <a:pt x="683" y="28"/>
                  </a:lnTo>
                  <a:lnTo>
                    <a:pt x="674" y="37"/>
                  </a:lnTo>
                  <a:lnTo>
                    <a:pt x="106" y="605"/>
                  </a:lnTo>
                  <a:lnTo>
                    <a:pt x="163" y="664"/>
                  </a:lnTo>
                  <a:lnTo>
                    <a:pt x="44" y="786"/>
                  </a:lnTo>
                  <a:lnTo>
                    <a:pt x="0" y="828"/>
                  </a:lnTo>
                  <a:lnTo>
                    <a:pt x="44" y="872"/>
                  </a:lnTo>
                  <a:lnTo>
                    <a:pt x="199" y="1027"/>
                  </a:lnTo>
                  <a:lnTo>
                    <a:pt x="243" y="1069"/>
                  </a:lnTo>
                  <a:close/>
                  <a:moveTo>
                    <a:pt x="207" y="708"/>
                  </a:moveTo>
                  <a:lnTo>
                    <a:pt x="362" y="863"/>
                  </a:lnTo>
                  <a:lnTo>
                    <a:pt x="243" y="985"/>
                  </a:lnTo>
                  <a:lnTo>
                    <a:pt x="86" y="828"/>
                  </a:lnTo>
                  <a:lnTo>
                    <a:pt x="207" y="708"/>
                  </a:lnTo>
                  <a:close/>
                </a:path>
              </a:pathLst>
            </a:custGeom>
            <a:solidFill>
              <a:sysClr val="window" lastClr="FFFFFF"/>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16">
              <a:extLst>
                <a:ext uri="{FF2B5EF4-FFF2-40B4-BE49-F238E27FC236}">
                  <a16:creationId xmlns:a16="http://schemas.microsoft.com/office/drawing/2014/main" id="{A88002EE-CAB5-445B-B0AC-4BD399B363C3}"/>
                </a:ext>
              </a:extLst>
            </p:cNvPr>
            <p:cNvSpPr>
              <a:spLocks noEditPoints="1"/>
            </p:cNvSpPr>
            <p:nvPr/>
          </p:nvSpPr>
          <p:spPr bwMode="gray">
            <a:xfrm>
              <a:off x="5886788" y="3741261"/>
              <a:ext cx="438200" cy="320107"/>
            </a:xfrm>
            <a:custGeom>
              <a:avLst/>
              <a:gdLst/>
              <a:ahLst/>
              <a:cxnLst>
                <a:cxn ang="0">
                  <a:pos x="38" y="0"/>
                </a:cxn>
                <a:cxn ang="0">
                  <a:pos x="30" y="2"/>
                </a:cxn>
                <a:cxn ang="0">
                  <a:pos x="16" y="8"/>
                </a:cxn>
                <a:cxn ang="0">
                  <a:pos x="6" y="18"/>
                </a:cxn>
                <a:cxn ang="0">
                  <a:pos x="0" y="32"/>
                </a:cxn>
                <a:cxn ang="0">
                  <a:pos x="0" y="96"/>
                </a:cxn>
                <a:cxn ang="0">
                  <a:pos x="0" y="104"/>
                </a:cxn>
                <a:cxn ang="0">
                  <a:pos x="6" y="118"/>
                </a:cxn>
                <a:cxn ang="0">
                  <a:pos x="16" y="128"/>
                </a:cxn>
                <a:cxn ang="0">
                  <a:pos x="30" y="134"/>
                </a:cxn>
                <a:cxn ang="0">
                  <a:pos x="166" y="136"/>
                </a:cxn>
                <a:cxn ang="0">
                  <a:pos x="174" y="134"/>
                </a:cxn>
                <a:cxn ang="0">
                  <a:pos x="188" y="128"/>
                </a:cxn>
                <a:cxn ang="0">
                  <a:pos x="198" y="118"/>
                </a:cxn>
                <a:cxn ang="0">
                  <a:pos x="204" y="104"/>
                </a:cxn>
                <a:cxn ang="0">
                  <a:pos x="206" y="40"/>
                </a:cxn>
                <a:cxn ang="0">
                  <a:pos x="204" y="32"/>
                </a:cxn>
                <a:cxn ang="0">
                  <a:pos x="198" y="18"/>
                </a:cxn>
                <a:cxn ang="0">
                  <a:pos x="188" y="8"/>
                </a:cxn>
                <a:cxn ang="0">
                  <a:pos x="174" y="2"/>
                </a:cxn>
                <a:cxn ang="0">
                  <a:pos x="166" y="0"/>
                </a:cxn>
                <a:cxn ang="0">
                  <a:pos x="196" y="116"/>
                </a:cxn>
                <a:cxn ang="0">
                  <a:pos x="194" y="116"/>
                </a:cxn>
                <a:cxn ang="0">
                  <a:pos x="190" y="116"/>
                </a:cxn>
                <a:cxn ang="0">
                  <a:pos x="106" y="92"/>
                </a:cxn>
                <a:cxn ang="0">
                  <a:pos x="102" y="94"/>
                </a:cxn>
                <a:cxn ang="0">
                  <a:pos x="100" y="92"/>
                </a:cxn>
                <a:cxn ang="0">
                  <a:pos x="16" y="114"/>
                </a:cxn>
                <a:cxn ang="0">
                  <a:pos x="14" y="114"/>
                </a:cxn>
                <a:cxn ang="0">
                  <a:pos x="14" y="114"/>
                </a:cxn>
                <a:cxn ang="0">
                  <a:pos x="10" y="114"/>
                </a:cxn>
                <a:cxn ang="0">
                  <a:pos x="10" y="110"/>
                </a:cxn>
                <a:cxn ang="0">
                  <a:pos x="12" y="108"/>
                </a:cxn>
                <a:cxn ang="0">
                  <a:pos x="14" y="22"/>
                </a:cxn>
                <a:cxn ang="0">
                  <a:pos x="14" y="18"/>
                </a:cxn>
                <a:cxn ang="0">
                  <a:pos x="14" y="16"/>
                </a:cxn>
                <a:cxn ang="0">
                  <a:pos x="20" y="16"/>
                </a:cxn>
                <a:cxn ang="0">
                  <a:pos x="102" y="84"/>
                </a:cxn>
                <a:cxn ang="0">
                  <a:pos x="184" y="14"/>
                </a:cxn>
                <a:cxn ang="0">
                  <a:pos x="188" y="14"/>
                </a:cxn>
                <a:cxn ang="0">
                  <a:pos x="190" y="16"/>
                </a:cxn>
                <a:cxn ang="0">
                  <a:pos x="190" y="22"/>
                </a:cxn>
                <a:cxn ang="0">
                  <a:pos x="196" y="110"/>
                </a:cxn>
                <a:cxn ang="0">
                  <a:pos x="198" y="112"/>
                </a:cxn>
                <a:cxn ang="0">
                  <a:pos x="198" y="112"/>
                </a:cxn>
                <a:cxn ang="0">
                  <a:pos x="196" y="116"/>
                </a:cxn>
              </a:cxnLst>
              <a:rect l="0" t="0" r="r" b="b"/>
              <a:pathLst>
                <a:path w="206" h="136">
                  <a:moveTo>
                    <a:pt x="166" y="0"/>
                  </a:moveTo>
                  <a:lnTo>
                    <a:pt x="38" y="0"/>
                  </a:lnTo>
                  <a:lnTo>
                    <a:pt x="38" y="0"/>
                  </a:lnTo>
                  <a:lnTo>
                    <a:pt x="30" y="2"/>
                  </a:lnTo>
                  <a:lnTo>
                    <a:pt x="24" y="4"/>
                  </a:lnTo>
                  <a:lnTo>
                    <a:pt x="16" y="8"/>
                  </a:lnTo>
                  <a:lnTo>
                    <a:pt x="10" y="12"/>
                  </a:lnTo>
                  <a:lnTo>
                    <a:pt x="6" y="18"/>
                  </a:lnTo>
                  <a:lnTo>
                    <a:pt x="2" y="24"/>
                  </a:lnTo>
                  <a:lnTo>
                    <a:pt x="0" y="32"/>
                  </a:lnTo>
                  <a:lnTo>
                    <a:pt x="0" y="40"/>
                  </a:lnTo>
                  <a:lnTo>
                    <a:pt x="0" y="96"/>
                  </a:lnTo>
                  <a:lnTo>
                    <a:pt x="0" y="96"/>
                  </a:lnTo>
                  <a:lnTo>
                    <a:pt x="0" y="104"/>
                  </a:lnTo>
                  <a:lnTo>
                    <a:pt x="2" y="112"/>
                  </a:lnTo>
                  <a:lnTo>
                    <a:pt x="6" y="118"/>
                  </a:lnTo>
                  <a:lnTo>
                    <a:pt x="10" y="124"/>
                  </a:lnTo>
                  <a:lnTo>
                    <a:pt x="16" y="128"/>
                  </a:lnTo>
                  <a:lnTo>
                    <a:pt x="24" y="132"/>
                  </a:lnTo>
                  <a:lnTo>
                    <a:pt x="30" y="134"/>
                  </a:lnTo>
                  <a:lnTo>
                    <a:pt x="38" y="136"/>
                  </a:lnTo>
                  <a:lnTo>
                    <a:pt x="166" y="136"/>
                  </a:lnTo>
                  <a:lnTo>
                    <a:pt x="166" y="136"/>
                  </a:lnTo>
                  <a:lnTo>
                    <a:pt x="174" y="134"/>
                  </a:lnTo>
                  <a:lnTo>
                    <a:pt x="182" y="132"/>
                  </a:lnTo>
                  <a:lnTo>
                    <a:pt x="188" y="128"/>
                  </a:lnTo>
                  <a:lnTo>
                    <a:pt x="194" y="124"/>
                  </a:lnTo>
                  <a:lnTo>
                    <a:pt x="198" y="118"/>
                  </a:lnTo>
                  <a:lnTo>
                    <a:pt x="202" y="112"/>
                  </a:lnTo>
                  <a:lnTo>
                    <a:pt x="204" y="104"/>
                  </a:lnTo>
                  <a:lnTo>
                    <a:pt x="206" y="96"/>
                  </a:lnTo>
                  <a:lnTo>
                    <a:pt x="206" y="40"/>
                  </a:lnTo>
                  <a:lnTo>
                    <a:pt x="206" y="40"/>
                  </a:lnTo>
                  <a:lnTo>
                    <a:pt x="204" y="32"/>
                  </a:lnTo>
                  <a:lnTo>
                    <a:pt x="202" y="24"/>
                  </a:lnTo>
                  <a:lnTo>
                    <a:pt x="198" y="18"/>
                  </a:lnTo>
                  <a:lnTo>
                    <a:pt x="194" y="12"/>
                  </a:lnTo>
                  <a:lnTo>
                    <a:pt x="188" y="8"/>
                  </a:lnTo>
                  <a:lnTo>
                    <a:pt x="182" y="4"/>
                  </a:lnTo>
                  <a:lnTo>
                    <a:pt x="174" y="2"/>
                  </a:lnTo>
                  <a:lnTo>
                    <a:pt x="166" y="0"/>
                  </a:lnTo>
                  <a:lnTo>
                    <a:pt x="166" y="0"/>
                  </a:lnTo>
                  <a:close/>
                  <a:moveTo>
                    <a:pt x="196" y="116"/>
                  </a:moveTo>
                  <a:lnTo>
                    <a:pt x="196" y="116"/>
                  </a:lnTo>
                  <a:lnTo>
                    <a:pt x="194" y="116"/>
                  </a:lnTo>
                  <a:lnTo>
                    <a:pt x="194" y="116"/>
                  </a:lnTo>
                  <a:lnTo>
                    <a:pt x="194" y="116"/>
                  </a:lnTo>
                  <a:lnTo>
                    <a:pt x="190" y="116"/>
                  </a:lnTo>
                  <a:lnTo>
                    <a:pt x="136" y="66"/>
                  </a:lnTo>
                  <a:lnTo>
                    <a:pt x="106" y="92"/>
                  </a:lnTo>
                  <a:lnTo>
                    <a:pt x="106" y="92"/>
                  </a:lnTo>
                  <a:lnTo>
                    <a:pt x="102" y="94"/>
                  </a:lnTo>
                  <a:lnTo>
                    <a:pt x="102" y="94"/>
                  </a:lnTo>
                  <a:lnTo>
                    <a:pt x="100" y="92"/>
                  </a:lnTo>
                  <a:lnTo>
                    <a:pt x="68" y="66"/>
                  </a:lnTo>
                  <a:lnTo>
                    <a:pt x="16" y="114"/>
                  </a:lnTo>
                  <a:lnTo>
                    <a:pt x="16" y="114"/>
                  </a:lnTo>
                  <a:lnTo>
                    <a:pt x="14" y="114"/>
                  </a:lnTo>
                  <a:lnTo>
                    <a:pt x="14" y="114"/>
                  </a:lnTo>
                  <a:lnTo>
                    <a:pt x="14" y="114"/>
                  </a:lnTo>
                  <a:lnTo>
                    <a:pt x="10" y="114"/>
                  </a:lnTo>
                  <a:lnTo>
                    <a:pt x="10" y="114"/>
                  </a:lnTo>
                  <a:lnTo>
                    <a:pt x="10" y="110"/>
                  </a:lnTo>
                  <a:lnTo>
                    <a:pt x="10" y="110"/>
                  </a:lnTo>
                  <a:lnTo>
                    <a:pt x="10" y="110"/>
                  </a:lnTo>
                  <a:lnTo>
                    <a:pt x="12" y="108"/>
                  </a:lnTo>
                  <a:lnTo>
                    <a:pt x="62" y="60"/>
                  </a:lnTo>
                  <a:lnTo>
                    <a:pt x="14" y="22"/>
                  </a:lnTo>
                  <a:lnTo>
                    <a:pt x="14" y="22"/>
                  </a:lnTo>
                  <a:lnTo>
                    <a:pt x="14" y="18"/>
                  </a:lnTo>
                  <a:lnTo>
                    <a:pt x="14" y="16"/>
                  </a:lnTo>
                  <a:lnTo>
                    <a:pt x="14" y="16"/>
                  </a:lnTo>
                  <a:lnTo>
                    <a:pt x="18" y="14"/>
                  </a:lnTo>
                  <a:lnTo>
                    <a:pt x="20" y="16"/>
                  </a:lnTo>
                  <a:lnTo>
                    <a:pt x="24" y="18"/>
                  </a:lnTo>
                  <a:lnTo>
                    <a:pt x="102" y="84"/>
                  </a:lnTo>
                  <a:lnTo>
                    <a:pt x="180" y="18"/>
                  </a:lnTo>
                  <a:lnTo>
                    <a:pt x="184" y="14"/>
                  </a:lnTo>
                  <a:lnTo>
                    <a:pt x="184" y="14"/>
                  </a:lnTo>
                  <a:lnTo>
                    <a:pt x="188" y="14"/>
                  </a:lnTo>
                  <a:lnTo>
                    <a:pt x="190" y="16"/>
                  </a:lnTo>
                  <a:lnTo>
                    <a:pt x="190" y="16"/>
                  </a:lnTo>
                  <a:lnTo>
                    <a:pt x="192" y="18"/>
                  </a:lnTo>
                  <a:lnTo>
                    <a:pt x="190" y="22"/>
                  </a:lnTo>
                  <a:lnTo>
                    <a:pt x="142" y="60"/>
                  </a:lnTo>
                  <a:lnTo>
                    <a:pt x="196" y="110"/>
                  </a:lnTo>
                  <a:lnTo>
                    <a:pt x="196" y="110"/>
                  </a:lnTo>
                  <a:lnTo>
                    <a:pt x="198" y="112"/>
                  </a:lnTo>
                  <a:lnTo>
                    <a:pt x="198" y="112"/>
                  </a:lnTo>
                  <a:lnTo>
                    <a:pt x="198" y="112"/>
                  </a:lnTo>
                  <a:lnTo>
                    <a:pt x="196" y="116"/>
                  </a:lnTo>
                  <a:lnTo>
                    <a:pt x="196" y="116"/>
                  </a:lnTo>
                  <a:close/>
                </a:path>
              </a:pathLst>
            </a:custGeom>
            <a:solidFill>
              <a:sysClr val="window" lastClr="FFFFFF"/>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矩形 55">
              <a:extLst>
                <a:ext uri="{FF2B5EF4-FFF2-40B4-BE49-F238E27FC236}">
                  <a16:creationId xmlns:a16="http://schemas.microsoft.com/office/drawing/2014/main" id="{13C56E78-1145-482E-80FC-5C4CF1F608ED}"/>
                </a:ext>
              </a:extLst>
            </p:cNvPr>
            <p:cNvSpPr/>
            <p:nvPr/>
          </p:nvSpPr>
          <p:spPr bwMode="gray">
            <a:xfrm>
              <a:off x="5511170" y="4020477"/>
              <a:ext cx="1172679" cy="499940"/>
            </a:xfrm>
            <a:prstGeom prst="rect">
              <a:avLst/>
            </a:prstGeom>
          </p:spPr>
          <p:txBody>
            <a:bodyPr wrap="square">
              <a:spAutoFit/>
            </a:bodyPr>
            <a:lstStyle/>
            <a:p>
              <a:pPr algn="ctr" defTabSz="1218784" fontAlgn="ctr"/>
              <a:r>
                <a:rPr lang="en-US" sz="1000" b="1" dirty="0">
                  <a:solidFill>
                    <a:schemeClr val="bg1"/>
                  </a:solidFill>
                  <a:latin typeface="Huawei Sans" panose="020C0503030203020204" pitchFamily="34" charset="0"/>
                </a:rPr>
                <a:t>Email-based deployment</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56">
              <a:extLst>
                <a:ext uri="{FF2B5EF4-FFF2-40B4-BE49-F238E27FC236}">
                  <a16:creationId xmlns:a16="http://schemas.microsoft.com/office/drawing/2014/main" id="{BD21458C-D88A-4D4F-BD87-39EAE6D97E96}"/>
                </a:ext>
              </a:extLst>
            </p:cNvPr>
            <p:cNvSpPr/>
            <p:nvPr/>
          </p:nvSpPr>
          <p:spPr bwMode="gray">
            <a:xfrm>
              <a:off x="2843500" y="4020477"/>
              <a:ext cx="1219561" cy="499940"/>
            </a:xfrm>
            <a:prstGeom prst="rect">
              <a:avLst/>
            </a:prstGeom>
          </p:spPr>
          <p:txBody>
            <a:bodyPr wrap="square">
              <a:spAutoFit/>
            </a:bodyPr>
            <a:lstStyle/>
            <a:p>
              <a:pPr algn="ctr" defTabSz="1218784" fontAlgn="ctr"/>
              <a:r>
                <a:rPr lang="en-US" sz="1000" b="1" dirty="0">
                  <a:solidFill>
                    <a:schemeClr val="bg1"/>
                  </a:solidFill>
                  <a:latin typeface="Huawei Sans" panose="020C0503030203020204" pitchFamily="34" charset="0"/>
                </a:rPr>
                <a:t>USB-based deployment</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Group 4">
              <a:extLst>
                <a:ext uri="{FF2B5EF4-FFF2-40B4-BE49-F238E27FC236}">
                  <a16:creationId xmlns:a16="http://schemas.microsoft.com/office/drawing/2014/main" id="{1F8299A6-13F5-4B4D-A625-6A8E85FE88CB}"/>
                </a:ext>
              </a:extLst>
            </p:cNvPr>
            <p:cNvGrpSpPr>
              <a:grpSpLocks noChangeAspect="1"/>
            </p:cNvGrpSpPr>
            <p:nvPr/>
          </p:nvGrpSpPr>
          <p:grpSpPr bwMode="gray">
            <a:xfrm>
              <a:off x="2686180" y="1932587"/>
              <a:ext cx="648544" cy="550206"/>
              <a:chOff x="2083" y="941"/>
              <a:chExt cx="1596" cy="1354"/>
            </a:xfrm>
            <a:solidFill>
              <a:srgbClr val="56C4D2"/>
            </a:solidFill>
          </p:grpSpPr>
          <p:sp>
            <p:nvSpPr>
              <p:cNvPr id="36" name="Freeform 5">
                <a:extLst>
                  <a:ext uri="{FF2B5EF4-FFF2-40B4-BE49-F238E27FC236}">
                    <a16:creationId xmlns:a16="http://schemas.microsoft.com/office/drawing/2014/main" id="{83ADB1D2-F864-46DC-871E-A66C8AA12B12}"/>
                  </a:ext>
                </a:extLst>
              </p:cNvPr>
              <p:cNvSpPr>
                <a:spLocks/>
              </p:cNvSpPr>
              <p:nvPr/>
            </p:nvSpPr>
            <p:spPr bwMode="gray">
              <a:xfrm>
                <a:off x="2083" y="941"/>
                <a:ext cx="1596" cy="1354"/>
              </a:xfrm>
              <a:custGeom>
                <a:avLst/>
                <a:gdLst>
                  <a:gd name="T0" fmla="*/ 593 w 673"/>
                  <a:gd name="T1" fmla="*/ 172 h 570"/>
                  <a:gd name="T2" fmla="*/ 593 w 673"/>
                  <a:gd name="T3" fmla="*/ 172 h 570"/>
                  <a:gd name="T4" fmla="*/ 337 w 673"/>
                  <a:gd name="T5" fmla="*/ 0 h 570"/>
                  <a:gd name="T6" fmla="*/ 80 w 673"/>
                  <a:gd name="T7" fmla="*/ 172 h 570"/>
                  <a:gd name="T8" fmla="*/ 80 w 673"/>
                  <a:gd name="T9" fmla="*/ 172 h 570"/>
                  <a:gd name="T10" fmla="*/ 0 w 673"/>
                  <a:gd name="T11" fmla="*/ 252 h 570"/>
                  <a:gd name="T12" fmla="*/ 0 w 673"/>
                  <a:gd name="T13" fmla="*/ 301 h 570"/>
                  <a:gd name="T14" fmla="*/ 79 w 673"/>
                  <a:gd name="T15" fmla="*/ 381 h 570"/>
                  <a:gd name="T16" fmla="*/ 80 w 673"/>
                  <a:gd name="T17" fmla="*/ 381 h 570"/>
                  <a:gd name="T18" fmla="*/ 80 w 673"/>
                  <a:gd name="T19" fmla="*/ 381 h 570"/>
                  <a:gd name="T20" fmla="*/ 80 w 673"/>
                  <a:gd name="T21" fmla="*/ 381 h 570"/>
                  <a:gd name="T22" fmla="*/ 103 w 673"/>
                  <a:gd name="T23" fmla="*/ 381 h 570"/>
                  <a:gd name="T24" fmla="*/ 80 w 673"/>
                  <a:gd name="T25" fmla="*/ 277 h 570"/>
                  <a:gd name="T26" fmla="*/ 337 w 673"/>
                  <a:gd name="T27" fmla="*/ 21 h 570"/>
                  <a:gd name="T28" fmla="*/ 593 w 673"/>
                  <a:gd name="T29" fmla="*/ 277 h 570"/>
                  <a:gd name="T30" fmla="*/ 593 w 673"/>
                  <a:gd name="T31" fmla="*/ 277 h 570"/>
                  <a:gd name="T32" fmla="*/ 390 w 673"/>
                  <a:gd name="T33" fmla="*/ 527 h 570"/>
                  <a:gd name="T34" fmla="*/ 365 w 673"/>
                  <a:gd name="T35" fmla="*/ 513 h 570"/>
                  <a:gd name="T36" fmla="*/ 308 w 673"/>
                  <a:gd name="T37" fmla="*/ 513 h 570"/>
                  <a:gd name="T38" fmla="*/ 279 w 673"/>
                  <a:gd name="T39" fmla="*/ 541 h 570"/>
                  <a:gd name="T40" fmla="*/ 308 w 673"/>
                  <a:gd name="T41" fmla="*/ 570 h 570"/>
                  <a:gd name="T42" fmla="*/ 365 w 673"/>
                  <a:gd name="T43" fmla="*/ 570 h 570"/>
                  <a:gd name="T44" fmla="*/ 393 w 673"/>
                  <a:gd name="T45" fmla="*/ 548 h 570"/>
                  <a:gd name="T46" fmla="*/ 593 w 673"/>
                  <a:gd name="T47" fmla="*/ 381 h 570"/>
                  <a:gd name="T48" fmla="*/ 593 w 673"/>
                  <a:gd name="T49" fmla="*/ 381 h 570"/>
                  <a:gd name="T50" fmla="*/ 673 w 673"/>
                  <a:gd name="T51" fmla="*/ 301 h 570"/>
                  <a:gd name="T52" fmla="*/ 673 w 673"/>
                  <a:gd name="T53" fmla="*/ 252 h 570"/>
                  <a:gd name="T54" fmla="*/ 593 w 673"/>
                  <a:gd name="T55" fmla="*/ 17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3" h="570">
                    <a:moveTo>
                      <a:pt x="593" y="172"/>
                    </a:moveTo>
                    <a:cubicBezTo>
                      <a:pt x="593" y="172"/>
                      <a:pt x="593" y="172"/>
                      <a:pt x="593" y="172"/>
                    </a:cubicBezTo>
                    <a:cubicBezTo>
                      <a:pt x="552" y="71"/>
                      <a:pt x="452" y="0"/>
                      <a:pt x="337" y="0"/>
                    </a:cubicBezTo>
                    <a:cubicBezTo>
                      <a:pt x="221" y="0"/>
                      <a:pt x="122" y="71"/>
                      <a:pt x="80" y="172"/>
                    </a:cubicBezTo>
                    <a:cubicBezTo>
                      <a:pt x="80" y="172"/>
                      <a:pt x="80" y="172"/>
                      <a:pt x="80" y="172"/>
                    </a:cubicBezTo>
                    <a:cubicBezTo>
                      <a:pt x="36" y="172"/>
                      <a:pt x="0" y="208"/>
                      <a:pt x="0" y="252"/>
                    </a:cubicBezTo>
                    <a:cubicBezTo>
                      <a:pt x="0" y="301"/>
                      <a:pt x="0" y="301"/>
                      <a:pt x="0" y="301"/>
                    </a:cubicBezTo>
                    <a:cubicBezTo>
                      <a:pt x="0" y="345"/>
                      <a:pt x="36" y="381"/>
                      <a:pt x="79" y="381"/>
                    </a:cubicBezTo>
                    <a:cubicBezTo>
                      <a:pt x="80" y="381"/>
                      <a:pt x="80" y="381"/>
                      <a:pt x="80" y="381"/>
                    </a:cubicBezTo>
                    <a:cubicBezTo>
                      <a:pt x="80" y="381"/>
                      <a:pt x="80" y="381"/>
                      <a:pt x="80" y="381"/>
                    </a:cubicBezTo>
                    <a:cubicBezTo>
                      <a:pt x="80" y="381"/>
                      <a:pt x="80" y="381"/>
                      <a:pt x="80" y="381"/>
                    </a:cubicBezTo>
                    <a:cubicBezTo>
                      <a:pt x="103" y="381"/>
                      <a:pt x="103" y="381"/>
                      <a:pt x="103" y="381"/>
                    </a:cubicBezTo>
                    <a:cubicBezTo>
                      <a:pt x="88" y="349"/>
                      <a:pt x="80" y="314"/>
                      <a:pt x="80" y="277"/>
                    </a:cubicBezTo>
                    <a:cubicBezTo>
                      <a:pt x="80" y="135"/>
                      <a:pt x="195" y="21"/>
                      <a:pt x="337" y="21"/>
                    </a:cubicBezTo>
                    <a:cubicBezTo>
                      <a:pt x="478" y="21"/>
                      <a:pt x="593" y="135"/>
                      <a:pt x="593" y="277"/>
                    </a:cubicBezTo>
                    <a:cubicBezTo>
                      <a:pt x="593" y="277"/>
                      <a:pt x="593" y="277"/>
                      <a:pt x="593" y="277"/>
                    </a:cubicBezTo>
                    <a:cubicBezTo>
                      <a:pt x="593" y="400"/>
                      <a:pt x="506" y="503"/>
                      <a:pt x="390" y="527"/>
                    </a:cubicBezTo>
                    <a:cubicBezTo>
                      <a:pt x="386" y="519"/>
                      <a:pt x="376" y="513"/>
                      <a:pt x="365" y="513"/>
                    </a:cubicBezTo>
                    <a:cubicBezTo>
                      <a:pt x="308" y="513"/>
                      <a:pt x="308" y="513"/>
                      <a:pt x="308" y="513"/>
                    </a:cubicBezTo>
                    <a:cubicBezTo>
                      <a:pt x="292" y="513"/>
                      <a:pt x="279" y="526"/>
                      <a:pt x="279" y="541"/>
                    </a:cubicBezTo>
                    <a:cubicBezTo>
                      <a:pt x="279" y="557"/>
                      <a:pt x="292" y="570"/>
                      <a:pt x="308" y="570"/>
                    </a:cubicBezTo>
                    <a:cubicBezTo>
                      <a:pt x="365" y="570"/>
                      <a:pt x="365" y="570"/>
                      <a:pt x="365" y="570"/>
                    </a:cubicBezTo>
                    <a:cubicBezTo>
                      <a:pt x="379" y="570"/>
                      <a:pt x="390" y="561"/>
                      <a:pt x="393" y="548"/>
                    </a:cubicBezTo>
                    <a:cubicBezTo>
                      <a:pt x="484" y="529"/>
                      <a:pt x="559" y="465"/>
                      <a:pt x="593" y="381"/>
                    </a:cubicBezTo>
                    <a:cubicBezTo>
                      <a:pt x="593" y="381"/>
                      <a:pt x="593" y="381"/>
                      <a:pt x="593" y="381"/>
                    </a:cubicBezTo>
                    <a:cubicBezTo>
                      <a:pt x="637" y="381"/>
                      <a:pt x="673" y="346"/>
                      <a:pt x="673" y="301"/>
                    </a:cubicBezTo>
                    <a:cubicBezTo>
                      <a:pt x="673" y="252"/>
                      <a:pt x="673" y="252"/>
                      <a:pt x="673" y="252"/>
                    </a:cubicBezTo>
                    <a:cubicBezTo>
                      <a:pt x="673" y="208"/>
                      <a:pt x="637" y="172"/>
                      <a:pt x="593" y="172"/>
                    </a:cubicBezTo>
                    <a:close/>
                  </a:path>
                </a:pathLst>
              </a:custGeom>
              <a:grp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7" name="Freeform 6">
                <a:extLst>
                  <a:ext uri="{FF2B5EF4-FFF2-40B4-BE49-F238E27FC236}">
                    <a16:creationId xmlns:a16="http://schemas.microsoft.com/office/drawing/2014/main" id="{966B0246-A6B3-4252-AD83-EBB70870A3EC}"/>
                  </a:ext>
                </a:extLst>
              </p:cNvPr>
              <p:cNvSpPr>
                <a:spLocks noEditPoints="1"/>
              </p:cNvSpPr>
              <p:nvPr/>
            </p:nvSpPr>
            <p:spPr bwMode="gray">
              <a:xfrm>
                <a:off x="2363" y="1078"/>
                <a:ext cx="1036" cy="1039"/>
              </a:xfrm>
              <a:custGeom>
                <a:avLst/>
                <a:gdLst>
                  <a:gd name="T0" fmla="*/ 437 w 437"/>
                  <a:gd name="T1" fmla="*/ 219 h 437"/>
                  <a:gd name="T2" fmla="*/ 219 w 437"/>
                  <a:gd name="T3" fmla="*/ 0 h 437"/>
                  <a:gd name="T4" fmla="*/ 0 w 437"/>
                  <a:gd name="T5" fmla="*/ 219 h 437"/>
                  <a:gd name="T6" fmla="*/ 219 w 437"/>
                  <a:gd name="T7" fmla="*/ 437 h 437"/>
                  <a:gd name="T8" fmla="*/ 437 w 437"/>
                  <a:gd name="T9" fmla="*/ 219 h 437"/>
                  <a:gd name="T10" fmla="*/ 304 w 437"/>
                  <a:gd name="T11" fmla="*/ 135 h 437"/>
                  <a:gd name="T12" fmla="*/ 329 w 437"/>
                  <a:gd name="T13" fmla="*/ 160 h 437"/>
                  <a:gd name="T14" fmla="*/ 304 w 437"/>
                  <a:gd name="T15" fmla="*/ 186 h 437"/>
                  <a:gd name="T16" fmla="*/ 278 w 437"/>
                  <a:gd name="T17" fmla="*/ 160 h 437"/>
                  <a:gd name="T18" fmla="*/ 304 w 437"/>
                  <a:gd name="T19" fmla="*/ 135 h 437"/>
                  <a:gd name="T20" fmla="*/ 134 w 437"/>
                  <a:gd name="T21" fmla="*/ 135 h 437"/>
                  <a:gd name="T22" fmla="*/ 159 w 437"/>
                  <a:gd name="T23" fmla="*/ 160 h 437"/>
                  <a:gd name="T24" fmla="*/ 134 w 437"/>
                  <a:gd name="T25" fmla="*/ 186 h 437"/>
                  <a:gd name="T26" fmla="*/ 108 w 437"/>
                  <a:gd name="T27" fmla="*/ 160 h 437"/>
                  <a:gd name="T28" fmla="*/ 134 w 437"/>
                  <a:gd name="T29" fmla="*/ 135 h 437"/>
                  <a:gd name="T30" fmla="*/ 79 w 437"/>
                  <a:gd name="T31" fmla="*/ 290 h 437"/>
                  <a:gd name="T32" fmla="*/ 83 w 437"/>
                  <a:gd name="T33" fmla="*/ 276 h 437"/>
                  <a:gd name="T34" fmla="*/ 97 w 437"/>
                  <a:gd name="T35" fmla="*/ 281 h 437"/>
                  <a:gd name="T36" fmla="*/ 219 w 437"/>
                  <a:gd name="T37" fmla="*/ 355 h 437"/>
                  <a:gd name="T38" fmla="*/ 340 w 437"/>
                  <a:gd name="T39" fmla="*/ 281 h 437"/>
                  <a:gd name="T40" fmla="*/ 354 w 437"/>
                  <a:gd name="T41" fmla="*/ 276 h 437"/>
                  <a:gd name="T42" fmla="*/ 358 w 437"/>
                  <a:gd name="T43" fmla="*/ 290 h 437"/>
                  <a:gd name="T44" fmla="*/ 219 w 437"/>
                  <a:gd name="T45" fmla="*/ 376 h 437"/>
                  <a:gd name="T46" fmla="*/ 79 w 437"/>
                  <a:gd name="T47" fmla="*/ 29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7" h="437">
                    <a:moveTo>
                      <a:pt x="437" y="219"/>
                    </a:moveTo>
                    <a:cubicBezTo>
                      <a:pt x="437" y="98"/>
                      <a:pt x="339" y="0"/>
                      <a:pt x="219" y="0"/>
                    </a:cubicBezTo>
                    <a:cubicBezTo>
                      <a:pt x="98" y="0"/>
                      <a:pt x="0" y="98"/>
                      <a:pt x="0" y="219"/>
                    </a:cubicBezTo>
                    <a:cubicBezTo>
                      <a:pt x="0" y="339"/>
                      <a:pt x="98" y="437"/>
                      <a:pt x="219" y="437"/>
                    </a:cubicBezTo>
                    <a:cubicBezTo>
                      <a:pt x="339" y="437"/>
                      <a:pt x="437" y="339"/>
                      <a:pt x="437" y="219"/>
                    </a:cubicBezTo>
                    <a:close/>
                    <a:moveTo>
                      <a:pt x="304" y="135"/>
                    </a:moveTo>
                    <a:cubicBezTo>
                      <a:pt x="318" y="135"/>
                      <a:pt x="329" y="146"/>
                      <a:pt x="329" y="160"/>
                    </a:cubicBezTo>
                    <a:cubicBezTo>
                      <a:pt x="329" y="175"/>
                      <a:pt x="318" y="186"/>
                      <a:pt x="304" y="186"/>
                    </a:cubicBezTo>
                    <a:cubicBezTo>
                      <a:pt x="290" y="186"/>
                      <a:pt x="278" y="175"/>
                      <a:pt x="278" y="160"/>
                    </a:cubicBezTo>
                    <a:cubicBezTo>
                      <a:pt x="278" y="146"/>
                      <a:pt x="290" y="135"/>
                      <a:pt x="304" y="135"/>
                    </a:cubicBezTo>
                    <a:close/>
                    <a:moveTo>
                      <a:pt x="134" y="135"/>
                    </a:moveTo>
                    <a:cubicBezTo>
                      <a:pt x="148" y="135"/>
                      <a:pt x="159" y="146"/>
                      <a:pt x="159" y="160"/>
                    </a:cubicBezTo>
                    <a:cubicBezTo>
                      <a:pt x="159" y="175"/>
                      <a:pt x="148" y="186"/>
                      <a:pt x="134" y="186"/>
                    </a:cubicBezTo>
                    <a:cubicBezTo>
                      <a:pt x="119" y="186"/>
                      <a:pt x="108" y="175"/>
                      <a:pt x="108" y="160"/>
                    </a:cubicBezTo>
                    <a:cubicBezTo>
                      <a:pt x="108" y="146"/>
                      <a:pt x="119" y="135"/>
                      <a:pt x="134" y="135"/>
                    </a:cubicBezTo>
                    <a:close/>
                    <a:moveTo>
                      <a:pt x="79" y="290"/>
                    </a:moveTo>
                    <a:cubicBezTo>
                      <a:pt x="76" y="285"/>
                      <a:pt x="78" y="279"/>
                      <a:pt x="83" y="276"/>
                    </a:cubicBezTo>
                    <a:cubicBezTo>
                      <a:pt x="89" y="274"/>
                      <a:pt x="95" y="276"/>
                      <a:pt x="97" y="281"/>
                    </a:cubicBezTo>
                    <a:cubicBezTo>
                      <a:pt x="120" y="325"/>
                      <a:pt x="166" y="355"/>
                      <a:pt x="219" y="355"/>
                    </a:cubicBezTo>
                    <a:cubicBezTo>
                      <a:pt x="272" y="355"/>
                      <a:pt x="317" y="325"/>
                      <a:pt x="340" y="281"/>
                    </a:cubicBezTo>
                    <a:cubicBezTo>
                      <a:pt x="343" y="276"/>
                      <a:pt x="349" y="274"/>
                      <a:pt x="354" y="276"/>
                    </a:cubicBezTo>
                    <a:cubicBezTo>
                      <a:pt x="359" y="279"/>
                      <a:pt x="361" y="285"/>
                      <a:pt x="358" y="290"/>
                    </a:cubicBezTo>
                    <a:cubicBezTo>
                      <a:pt x="332" y="341"/>
                      <a:pt x="280" y="376"/>
                      <a:pt x="219" y="376"/>
                    </a:cubicBezTo>
                    <a:cubicBezTo>
                      <a:pt x="158" y="376"/>
                      <a:pt x="105" y="341"/>
                      <a:pt x="79" y="290"/>
                    </a:cubicBezTo>
                    <a:close/>
                  </a:path>
                </a:pathLst>
              </a:custGeom>
              <a:grp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22" name="矩形 63">
              <a:extLst>
                <a:ext uri="{FF2B5EF4-FFF2-40B4-BE49-F238E27FC236}">
                  <a16:creationId xmlns:a16="http://schemas.microsoft.com/office/drawing/2014/main" id="{46E55763-F723-4488-9FCF-40C83A723530}"/>
                </a:ext>
              </a:extLst>
            </p:cNvPr>
            <p:cNvSpPr/>
            <p:nvPr/>
          </p:nvSpPr>
          <p:spPr bwMode="gray">
            <a:xfrm>
              <a:off x="7927219" y="4011219"/>
              <a:ext cx="1470710" cy="481424"/>
            </a:xfrm>
            <a:prstGeom prst="rect">
              <a:avLst/>
            </a:prstGeom>
          </p:spPr>
          <p:txBody>
            <a:bodyPr wrap="square">
              <a:spAutoFit/>
            </a:bodyPr>
            <a:lstStyle/>
            <a:p>
              <a:pPr algn="ctr" defTabSz="1218784" fontAlgn="ctr"/>
              <a:r>
                <a:rPr lang="en-US" sz="1000" b="1" dirty="0">
                  <a:solidFill>
                    <a:schemeClr val="bg1"/>
                  </a:solidFill>
                  <a:latin typeface="Huawei Sans" panose="020C0503030203020204" pitchFamily="34" charset="0"/>
                </a:rPr>
                <a:t>DHCP-based deployment</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Picture 2" descr="C:\Users\Administrator\Desktop\PPT小图标\45.png">
              <a:extLst>
                <a:ext uri="{FF2B5EF4-FFF2-40B4-BE49-F238E27FC236}">
                  <a16:creationId xmlns:a16="http://schemas.microsoft.com/office/drawing/2014/main" id="{6C024797-D14C-480D-9DD5-F7436D8D62AB}"/>
                </a:ext>
              </a:extLst>
            </p:cNvPr>
            <p:cNvPicPr>
              <a:picLocks noChangeAspect="1" noChangeArrowheads="1"/>
            </p:cNvPicPr>
            <p:nvPr/>
          </p:nvPicPr>
          <p:blipFill>
            <a:blip r:embed="rId3" cstate="print"/>
            <a:srcRect/>
            <a:stretch>
              <a:fillRect/>
            </a:stretch>
          </p:blipFill>
          <p:spPr bwMode="gray">
            <a:xfrm>
              <a:off x="8437642" y="3752616"/>
              <a:ext cx="441955" cy="308752"/>
            </a:xfrm>
            <a:prstGeom prst="rect">
              <a:avLst/>
            </a:prstGeom>
            <a:noFill/>
          </p:spPr>
        </p:pic>
        <p:sp>
          <p:nvSpPr>
            <p:cNvPr id="24" name="Rectangle 1">
              <a:extLst>
                <a:ext uri="{FF2B5EF4-FFF2-40B4-BE49-F238E27FC236}">
                  <a16:creationId xmlns:a16="http://schemas.microsoft.com/office/drawing/2014/main" id="{CFCE5E66-3C98-4724-9CF2-CC583C87E3E5}"/>
                </a:ext>
              </a:extLst>
            </p:cNvPr>
            <p:cNvSpPr>
              <a:spLocks noChangeArrowheads="1"/>
            </p:cNvSpPr>
            <p:nvPr/>
          </p:nvSpPr>
          <p:spPr bwMode="gray">
            <a:xfrm>
              <a:off x="1540949" y="3401190"/>
              <a:ext cx="1558008" cy="479307"/>
            </a:xfrm>
            <a:prstGeom prst="rect">
              <a:avLst/>
            </a:prstGeom>
            <a:noFill/>
            <a:ln w="9525">
              <a:noFill/>
              <a:miter lim="800000"/>
              <a:headEnd/>
              <a:tailEnd/>
            </a:ln>
          </p:spPr>
          <p:txBody>
            <a:bodyPr lIns="91394" tIns="45698" rIns="91394" bIns="45698"/>
            <a:lstStyle/>
            <a:p>
              <a:pPr marL="0" lvl="2" defTabSz="912448" fontAlgn="ctr">
                <a:spcBef>
                  <a:spcPts val="600"/>
                </a:spcBef>
                <a:buSzPct val="60000"/>
                <a:tabLst>
                  <a:tab pos="1369465" algn="l"/>
                </a:tabLst>
              </a:pPr>
              <a:r>
                <a:rPr lang="en-US" sz="1000" dirty="0">
                  <a:solidFill>
                    <a:prstClr val="black"/>
                  </a:solidFill>
                  <a:latin typeface="Huawei Sans" panose="020C0503030203020204" pitchFamily="34" charset="0"/>
                </a:rPr>
                <a:t>Devices are operated in batches in a warehouse and then centrally deployed. </a:t>
              </a:r>
            </a:p>
          </p:txBody>
        </p:sp>
        <p:sp>
          <p:nvSpPr>
            <p:cNvPr id="25" name="Rectangle 1">
              <a:extLst>
                <a:ext uri="{FF2B5EF4-FFF2-40B4-BE49-F238E27FC236}">
                  <a16:creationId xmlns:a16="http://schemas.microsoft.com/office/drawing/2014/main" id="{5B0C0CC6-105B-47F8-B121-F3F868042FA9}"/>
                </a:ext>
              </a:extLst>
            </p:cNvPr>
            <p:cNvSpPr>
              <a:spLocks noChangeArrowheads="1"/>
            </p:cNvSpPr>
            <p:nvPr/>
          </p:nvSpPr>
          <p:spPr bwMode="gray">
            <a:xfrm>
              <a:off x="6769805" y="3401190"/>
              <a:ext cx="1276045" cy="437563"/>
            </a:xfrm>
            <a:prstGeom prst="rect">
              <a:avLst/>
            </a:prstGeom>
            <a:noFill/>
            <a:ln w="9525">
              <a:noFill/>
              <a:miter lim="800000"/>
              <a:headEnd/>
              <a:tailEnd/>
            </a:ln>
          </p:spPr>
          <p:txBody>
            <a:bodyPr lIns="91394" tIns="45698" rIns="91394" bIns="45698"/>
            <a:lstStyle/>
            <a:p>
              <a:pPr marL="0" lvl="2" defTabSz="912448" fontAlgn="ctr">
                <a:spcBef>
                  <a:spcPts val="600"/>
                </a:spcBef>
                <a:buSzPct val="60000"/>
                <a:tabLst>
                  <a:tab pos="1369465" algn="l"/>
                </a:tabLst>
              </a:pPr>
              <a:r>
                <a:rPr lang="en-US" sz="1000" dirty="0">
                  <a:solidFill>
                    <a:prstClr val="black"/>
                  </a:solidFill>
                  <a:latin typeface="Huawei Sans" panose="020C0503030203020204" pitchFamily="34" charset="0"/>
                </a:rPr>
                <a:t>No high skill requirements are imposed for onsite deployment personnel. </a:t>
              </a:r>
            </a:p>
          </p:txBody>
        </p:sp>
        <p:sp>
          <p:nvSpPr>
            <p:cNvPr id="26" name="Rectangle 1">
              <a:extLst>
                <a:ext uri="{FF2B5EF4-FFF2-40B4-BE49-F238E27FC236}">
                  <a16:creationId xmlns:a16="http://schemas.microsoft.com/office/drawing/2014/main" id="{005852E6-0DBE-476A-B39C-83C4AC195A60}"/>
                </a:ext>
              </a:extLst>
            </p:cNvPr>
            <p:cNvSpPr>
              <a:spLocks noChangeArrowheads="1"/>
            </p:cNvSpPr>
            <p:nvPr/>
          </p:nvSpPr>
          <p:spPr bwMode="gray">
            <a:xfrm>
              <a:off x="4064970" y="3401190"/>
              <a:ext cx="1618117" cy="479307"/>
            </a:xfrm>
            <a:prstGeom prst="rect">
              <a:avLst/>
            </a:prstGeom>
            <a:noFill/>
            <a:ln w="9525">
              <a:noFill/>
              <a:miter lim="800000"/>
              <a:headEnd/>
              <a:tailEnd/>
            </a:ln>
          </p:spPr>
          <p:txBody>
            <a:bodyPr lIns="91394" tIns="45698" rIns="91394" bIns="45698"/>
            <a:lstStyle/>
            <a:p>
              <a:pPr marL="0" lvl="2" defTabSz="912448" fontAlgn="ctr">
                <a:spcBef>
                  <a:spcPts val="600"/>
                </a:spcBef>
                <a:buSzPct val="60000"/>
                <a:tabLst>
                  <a:tab pos="1369465" algn="l"/>
                </a:tabLst>
              </a:pPr>
              <a:r>
                <a:rPr lang="en-US" sz="1000" dirty="0">
                  <a:solidFill>
                    <a:prstClr val="black"/>
                  </a:solidFill>
                  <a:latin typeface="Huawei Sans" panose="020C0503030203020204" pitchFamily="34" charset="0"/>
                </a:rPr>
                <a:t>This mode applies to networks where multiple access modes are used, achieving one-click deployment.</a:t>
              </a:r>
            </a:p>
          </p:txBody>
        </p:sp>
        <p:pic>
          <p:nvPicPr>
            <p:cNvPr id="27" name="图片 67">
              <a:extLst>
                <a:ext uri="{FF2B5EF4-FFF2-40B4-BE49-F238E27FC236}">
                  <a16:creationId xmlns:a16="http://schemas.microsoft.com/office/drawing/2014/main" id="{7671D50A-6FEB-4C21-9674-41904F2887D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203905" y="2119118"/>
              <a:ext cx="1792651" cy="330612"/>
            </a:xfrm>
            <a:prstGeom prst="rect">
              <a:avLst/>
            </a:prstGeom>
          </p:spPr>
        </p:pic>
        <p:sp>
          <p:nvSpPr>
            <p:cNvPr id="28" name="圆角矩形 44">
              <a:extLst>
                <a:ext uri="{FF2B5EF4-FFF2-40B4-BE49-F238E27FC236}">
                  <a16:creationId xmlns:a16="http://schemas.microsoft.com/office/drawing/2014/main" id="{A6C48CD9-5DC1-4986-B53D-F1FC356FB978}"/>
                </a:ext>
              </a:extLst>
            </p:cNvPr>
            <p:cNvSpPr/>
            <p:nvPr/>
          </p:nvSpPr>
          <p:spPr bwMode="gray">
            <a:xfrm>
              <a:off x="4722472" y="1994740"/>
              <a:ext cx="2729420"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9" name="Connector: Elbow 28">
              <a:extLst>
                <a:ext uri="{FF2B5EF4-FFF2-40B4-BE49-F238E27FC236}">
                  <a16:creationId xmlns:a16="http://schemas.microsoft.com/office/drawing/2014/main" id="{10320CA1-ACD5-4FA8-A519-1B810798347B}"/>
                </a:ext>
              </a:extLst>
            </p:cNvPr>
            <p:cNvCxnSpPr>
              <a:cxnSpLocks/>
              <a:stCxn id="28" idx="2"/>
              <a:endCxn id="7" idx="0"/>
            </p:cNvCxnSpPr>
            <p:nvPr/>
          </p:nvCxnSpPr>
          <p:spPr bwMode="gray">
            <a:xfrm rot="5400000">
              <a:off x="4345410" y="1686797"/>
              <a:ext cx="860992" cy="2622553"/>
            </a:xfrm>
            <a:prstGeom prst="bentConnector3">
              <a:avLst>
                <a:gd name="adj1" fmla="val 52054"/>
              </a:avLst>
            </a:prstGeom>
            <a:noFill/>
            <a:ln w="28575" cap="flat" cmpd="sng" algn="ctr">
              <a:solidFill>
                <a:srgbClr val="56C4D2"/>
              </a:solidFill>
              <a:prstDash val="dash"/>
              <a:headEnd type="none" w="lg" len="lg"/>
              <a:tailEnd type="triangle" w="lg" len="lg"/>
            </a:ln>
            <a:effectLst/>
          </p:spPr>
        </p:cxnSp>
        <p:cxnSp>
          <p:nvCxnSpPr>
            <p:cNvPr id="30" name="Connector: Elbow 29">
              <a:extLst>
                <a:ext uri="{FF2B5EF4-FFF2-40B4-BE49-F238E27FC236}">
                  <a16:creationId xmlns:a16="http://schemas.microsoft.com/office/drawing/2014/main" id="{8873BC70-DD88-4CBC-B177-3DE78FF557BA}"/>
                </a:ext>
              </a:extLst>
            </p:cNvPr>
            <p:cNvCxnSpPr>
              <a:cxnSpLocks/>
              <a:stCxn id="28" idx="2"/>
              <a:endCxn id="8" idx="0"/>
            </p:cNvCxnSpPr>
            <p:nvPr/>
          </p:nvCxnSpPr>
          <p:spPr bwMode="gray">
            <a:xfrm rot="16200000" flipH="1">
              <a:off x="6921496" y="1733262"/>
              <a:ext cx="897237" cy="2565865"/>
            </a:xfrm>
            <a:prstGeom prst="bentConnector3">
              <a:avLst>
                <a:gd name="adj1" fmla="val 50000"/>
              </a:avLst>
            </a:prstGeom>
            <a:noFill/>
            <a:ln w="28575" cap="flat" cmpd="sng" algn="ctr">
              <a:solidFill>
                <a:srgbClr val="56C4D2"/>
              </a:solidFill>
              <a:prstDash val="dash"/>
              <a:headEnd type="none" w="lg" len="lg"/>
              <a:tailEnd type="triangle" w="lg" len="lg"/>
            </a:ln>
            <a:effectLst/>
          </p:spPr>
        </p:cxnSp>
        <p:pic>
          <p:nvPicPr>
            <p:cNvPr id="31" name="图片 39">
              <a:extLst>
                <a:ext uri="{FF2B5EF4-FFF2-40B4-BE49-F238E27FC236}">
                  <a16:creationId xmlns:a16="http://schemas.microsoft.com/office/drawing/2014/main" id="{812E16A0-6F93-4D3F-9080-32FF39CFA3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777525" y="5471579"/>
              <a:ext cx="645409" cy="529234"/>
            </a:xfrm>
            <a:prstGeom prst="rect">
              <a:avLst/>
            </a:prstGeom>
          </p:spPr>
        </p:pic>
        <p:cxnSp>
          <p:nvCxnSpPr>
            <p:cNvPr id="32" name="Connector: Elbow 31">
              <a:extLst>
                <a:ext uri="{FF2B5EF4-FFF2-40B4-BE49-F238E27FC236}">
                  <a16:creationId xmlns:a16="http://schemas.microsoft.com/office/drawing/2014/main" id="{F42BF5F1-E8B8-47D7-A5C5-28CB378C0B77}"/>
                </a:ext>
              </a:extLst>
            </p:cNvPr>
            <p:cNvCxnSpPr>
              <a:cxnSpLocks/>
              <a:stCxn id="31" idx="0"/>
              <a:endCxn id="7" idx="4"/>
            </p:cNvCxnSpPr>
            <p:nvPr/>
          </p:nvCxnSpPr>
          <p:spPr bwMode="gray">
            <a:xfrm rot="16200000" flipV="1">
              <a:off x="4355073" y="3726422"/>
              <a:ext cx="854712" cy="2635601"/>
            </a:xfrm>
            <a:prstGeom prst="bentConnector3">
              <a:avLst>
                <a:gd name="adj1" fmla="val 50000"/>
              </a:avLst>
            </a:prstGeom>
            <a:noFill/>
            <a:ln w="28575" cap="flat" cmpd="sng" algn="ctr">
              <a:solidFill>
                <a:srgbClr val="56C4D2"/>
              </a:solidFill>
              <a:prstDash val="dash"/>
              <a:headEnd type="triangle" w="lg" len="lg"/>
              <a:tailEnd type="none" w="lg" len="lg"/>
            </a:ln>
            <a:effectLst/>
          </p:spPr>
        </p:cxnSp>
        <p:cxnSp>
          <p:nvCxnSpPr>
            <p:cNvPr id="33" name="Connector: Elbow 32">
              <a:extLst>
                <a:ext uri="{FF2B5EF4-FFF2-40B4-BE49-F238E27FC236}">
                  <a16:creationId xmlns:a16="http://schemas.microsoft.com/office/drawing/2014/main" id="{9C2E06D1-FB1D-4B3A-9560-2C0A4241E5F8}"/>
                </a:ext>
              </a:extLst>
            </p:cNvPr>
            <p:cNvCxnSpPr>
              <a:cxnSpLocks/>
              <a:stCxn id="31" idx="0"/>
              <a:endCxn id="8" idx="4"/>
            </p:cNvCxnSpPr>
            <p:nvPr/>
          </p:nvCxnSpPr>
          <p:spPr bwMode="gray">
            <a:xfrm rot="5400000" flipH="1" flipV="1">
              <a:off x="6967405" y="3785938"/>
              <a:ext cx="818467" cy="2552817"/>
            </a:xfrm>
            <a:prstGeom prst="bentConnector3">
              <a:avLst>
                <a:gd name="adj1" fmla="val 50000"/>
              </a:avLst>
            </a:prstGeom>
            <a:noFill/>
            <a:ln w="28575" cap="flat" cmpd="sng" algn="ctr">
              <a:solidFill>
                <a:srgbClr val="56C4D2"/>
              </a:solidFill>
              <a:prstDash val="dash"/>
              <a:headEnd type="triangle" w="lg" len="lg"/>
              <a:tailEnd type="none" w="lg" len="lg"/>
            </a:ln>
            <a:effectLst/>
          </p:spPr>
        </p:cxnSp>
        <p:cxnSp>
          <p:nvCxnSpPr>
            <p:cNvPr id="34" name="直接连接符 50">
              <a:extLst>
                <a:ext uri="{FF2B5EF4-FFF2-40B4-BE49-F238E27FC236}">
                  <a16:creationId xmlns:a16="http://schemas.microsoft.com/office/drawing/2014/main" id="{069AE495-A7F4-4375-B3C4-2869FEE24303}"/>
                </a:ext>
              </a:extLst>
            </p:cNvPr>
            <p:cNvCxnSpPr>
              <a:cxnSpLocks/>
              <a:stCxn id="31" idx="0"/>
              <a:endCxn id="6" idx="4"/>
            </p:cNvCxnSpPr>
            <p:nvPr/>
          </p:nvCxnSpPr>
          <p:spPr bwMode="gray">
            <a:xfrm flipV="1">
              <a:off x="6100230" y="4655516"/>
              <a:ext cx="0" cy="816063"/>
            </a:xfrm>
            <a:prstGeom prst="line">
              <a:avLst/>
            </a:prstGeom>
            <a:noFill/>
            <a:ln w="28575" cap="flat" cmpd="sng" algn="ctr">
              <a:solidFill>
                <a:srgbClr val="56C4D2"/>
              </a:solidFill>
              <a:prstDash val="dash"/>
              <a:headEnd type="triangle" w="lg" len="lg"/>
              <a:tailEnd type="none" w="lg" len="lg"/>
            </a:ln>
            <a:effectLst/>
          </p:spPr>
        </p:cxnSp>
        <p:sp>
          <p:nvSpPr>
            <p:cNvPr id="35" name="Rectangle 1">
              <a:extLst>
                <a:ext uri="{FF2B5EF4-FFF2-40B4-BE49-F238E27FC236}">
                  <a16:creationId xmlns:a16="http://schemas.microsoft.com/office/drawing/2014/main" id="{697BCBBF-D14F-4F93-AF85-6F7F5380C179}"/>
                </a:ext>
              </a:extLst>
            </p:cNvPr>
            <p:cNvSpPr>
              <a:spLocks noChangeArrowheads="1"/>
            </p:cNvSpPr>
            <p:nvPr/>
          </p:nvSpPr>
          <p:spPr bwMode="gray">
            <a:xfrm>
              <a:off x="4296046" y="4791918"/>
              <a:ext cx="3628348" cy="479306"/>
            </a:xfrm>
            <a:prstGeom prst="rect">
              <a:avLst/>
            </a:prstGeom>
            <a:solidFill>
              <a:schemeClr val="bg1"/>
            </a:solidFill>
            <a:ln w="9525">
              <a:noFill/>
              <a:miter lim="800000"/>
              <a:headEnd/>
              <a:tailEnd/>
            </a:ln>
          </p:spPr>
          <p:txBody>
            <a:bodyPr lIns="91394" tIns="45698" rIns="91394" bIns="45698" anchor="ctr"/>
            <a:lstStyle/>
            <a:p>
              <a:pPr marL="0" lvl="2" algn="ctr" defTabSz="912448" fontAlgn="ctr">
                <a:spcBef>
                  <a:spcPts val="600"/>
                </a:spcBef>
                <a:buSzPct val="60000"/>
                <a:tabLst>
                  <a:tab pos="1369465" algn="l"/>
                </a:tabLst>
              </a:pPr>
              <a:r>
                <a:rPr lang="en-US" sz="1100" b="1" dirty="0">
                  <a:solidFill>
                    <a:srgbClr val="C7000B"/>
                  </a:solidFill>
                  <a:latin typeface="Huawei Sans" panose="020C0503030203020204" pitchFamily="34" charset="0"/>
                </a:rPr>
                <a:t>ZTP files are transferred in different ways depending on the deployment mode. </a:t>
              </a:r>
            </a:p>
          </p:txBody>
        </p:sp>
      </p:grpSp>
    </p:spTree>
    <p:extLst>
      <p:ext uri="{BB962C8B-B14F-4D97-AF65-F5344CB8AC3E}">
        <p14:creationId xmlns:p14="http://schemas.microsoft.com/office/powerpoint/2010/main" val="25150957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latin typeface="Huawei Sans" panose="020C0503030203020204" pitchFamily="34" charset="0"/>
              </a:rPr>
              <a:t>SD-WAN Deployment Overview</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Tenant Management</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ZTP</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884038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2C88E-67FB-41CB-9E14-50B8C4B4C9FA}"/>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Tenant Management Modes</a:t>
            </a:r>
          </a:p>
        </p:txBody>
      </p:sp>
      <p:sp>
        <p:nvSpPr>
          <p:cNvPr id="3" name="Text Placeholder 2">
            <a:extLst>
              <a:ext uri="{FF2B5EF4-FFF2-40B4-BE49-F238E27FC236}">
                <a16:creationId xmlns:a16="http://schemas.microsoft.com/office/drawing/2014/main" id="{41F1DFC6-BA0C-4A78-8612-1515CCEB93CD}"/>
              </a:ext>
            </a:extLst>
          </p:cNvPr>
          <p:cNvSpPr>
            <a:spLocks noGrp="1"/>
          </p:cNvSpPr>
          <p:nvPr>
            <p:ph type="body" sz="quarter" idx="10"/>
          </p:nvPr>
        </p:nvSpPr>
        <p:spPr bwMode="gray"/>
        <p:txBody>
          <a:bodyPr/>
          <a:lstStyle/>
          <a:p>
            <a:pPr algn="l"/>
            <a:r>
              <a:rPr lang="en-US" sz="1600" dirty="0">
                <a:latin typeface="Huawei Sans" panose="020C0503030203020204" pitchFamily="34" charset="0"/>
              </a:rPr>
              <a:t>Huawei SD-WAN Solution supports two tenant management modes based on service application scenarios.</a:t>
            </a:r>
            <a:endParaRPr lang="en-US" altLang="zh-CN" sz="1600" dirty="0">
              <a:latin typeface="Huawei Sans" panose="020C0503030203020204" pitchFamily="34" charset="0"/>
            </a:endParaRPr>
          </a:p>
          <a:p>
            <a:pPr marL="628650" lvl="1" indent="-314325"/>
            <a:r>
              <a:rPr lang="en-US" sz="1400" dirty="0">
                <a:latin typeface="Huawei Sans" panose="020C0503030203020204" pitchFamily="34" charset="0"/>
              </a:rPr>
              <a:t>MSP mode: The system administrator creates an MSP, and then the MSP creates tenants.</a:t>
            </a:r>
            <a:endParaRPr lang="en-US" altLang="zh-CN" sz="1400" dirty="0">
              <a:latin typeface="Huawei Sans" panose="020C0503030203020204" pitchFamily="34" charset="0"/>
            </a:endParaRPr>
          </a:p>
          <a:p>
            <a:pPr marL="628650" lvl="1" indent="-314325"/>
            <a:r>
              <a:rPr lang="en-US" sz="1400" dirty="0">
                <a:latin typeface="Huawei Sans" panose="020C0503030203020204" pitchFamily="34" charset="0"/>
              </a:rPr>
              <a:t>Tenant mode: The system administrator creates tenants.</a:t>
            </a:r>
            <a:endParaRPr lang="en-US" altLang="zh-CN" sz="1400" dirty="0">
              <a:latin typeface="Huawei Sans" panose="020C0503030203020204" pitchFamily="34" charset="0"/>
            </a:endParaRPr>
          </a:p>
          <a:p>
            <a:pPr marL="403039" lvl="1" indent="0">
              <a:buNone/>
            </a:pPr>
            <a:endParaRPr lang="en-US" sz="1400" dirty="0">
              <a:latin typeface="Huawei Sans" panose="020C0503030203020204" pitchFamily="34" charset="0"/>
            </a:endParaRPr>
          </a:p>
        </p:txBody>
      </p:sp>
      <p:sp>
        <p:nvSpPr>
          <p:cNvPr id="4" name="圆角矩形 75">
            <a:extLst>
              <a:ext uri="{FF2B5EF4-FFF2-40B4-BE49-F238E27FC236}">
                <a16:creationId xmlns:a16="http://schemas.microsoft.com/office/drawing/2014/main" id="{75B5CAFA-A5AE-4141-B304-4FE0C200CBF9}"/>
              </a:ext>
            </a:extLst>
          </p:cNvPr>
          <p:cNvSpPr/>
          <p:nvPr/>
        </p:nvSpPr>
        <p:spPr bwMode="gray">
          <a:xfrm>
            <a:off x="744920" y="2743887"/>
            <a:ext cx="5269800" cy="34004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ct val="25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One set of </a:t>
            </a:r>
            <a:r>
              <a:rPr lang="en-US" sz="1200" dirty="0" err="1">
                <a:solidFill>
                  <a:prstClr val="black"/>
                </a:solidFill>
                <a:latin typeface="Huawei Sans" panose="020C0503030203020204" pitchFamily="34" charset="0"/>
              </a:rPr>
              <a:t>iMaster</a:t>
            </a:r>
            <a:r>
              <a:rPr lang="en-US" sz="1200" dirty="0">
                <a:solidFill>
                  <a:prstClr val="black"/>
                </a:solidFill>
                <a:latin typeface="Huawei Sans" panose="020C0503030203020204" pitchFamily="34" charset="0"/>
              </a:rPr>
              <a:t> NCE-WAN manages only one enterprise. Multiple tenants can be created to manage different areas of the enterprise.</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This mode applies to enterprise-built SD-WAN interconnection solutions.</a:t>
            </a: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5" name="圆角矩形 75">
            <a:extLst>
              <a:ext uri="{FF2B5EF4-FFF2-40B4-BE49-F238E27FC236}">
                <a16:creationId xmlns:a16="http://schemas.microsoft.com/office/drawing/2014/main" id="{D0B182A6-1631-4160-9C91-83293CBB76E4}"/>
              </a:ext>
            </a:extLst>
          </p:cNvPr>
          <p:cNvSpPr/>
          <p:nvPr/>
        </p:nvSpPr>
        <p:spPr bwMode="gray">
          <a:xfrm>
            <a:off x="744920" y="2309600"/>
            <a:ext cx="526980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Tenant mode</a:t>
            </a:r>
          </a:p>
        </p:txBody>
      </p:sp>
      <p:sp>
        <p:nvSpPr>
          <p:cNvPr id="6" name="圆角矩形 75">
            <a:extLst>
              <a:ext uri="{FF2B5EF4-FFF2-40B4-BE49-F238E27FC236}">
                <a16:creationId xmlns:a16="http://schemas.microsoft.com/office/drawing/2014/main" id="{2DDABFEB-5F8B-4771-9A0C-8AB300DB6369}"/>
              </a:ext>
            </a:extLst>
          </p:cNvPr>
          <p:cNvSpPr/>
          <p:nvPr/>
        </p:nvSpPr>
        <p:spPr bwMode="gray">
          <a:xfrm>
            <a:off x="6228747" y="2714689"/>
            <a:ext cx="5269800" cy="342893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ct val="200000"/>
              </a:lnSpc>
              <a:spcBef>
                <a:spcPts val="0"/>
              </a:spcBef>
              <a:spcAft>
                <a:spcPts val="600"/>
              </a:spcAft>
              <a:buFont typeface="Arial" panose="020B0604020202020204" pitchFamily="34" charset="0"/>
              <a:buChar char="•"/>
            </a:pPr>
            <a:endParaRPr lang="en-US" sz="1200" dirty="0">
              <a:solidFill>
                <a:prstClr val="black"/>
              </a:solidFill>
              <a:latin typeface="Huawei Sans" panose="020C0503030203020204" pitchFamily="34" charset="0"/>
            </a:endParaRPr>
          </a:p>
          <a:p>
            <a:pPr marL="177800" indent="-177800" fontAlgn="ctr">
              <a:lnSpc>
                <a:spcPts val="2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One set of </a:t>
            </a:r>
            <a:r>
              <a:rPr lang="en-US" sz="1200" dirty="0" err="1">
                <a:solidFill>
                  <a:prstClr val="black"/>
                </a:solidFill>
                <a:latin typeface="Huawei Sans" panose="020C0503030203020204" pitchFamily="34" charset="0"/>
              </a:rPr>
              <a:t>iMaster</a:t>
            </a:r>
            <a:r>
              <a:rPr lang="en-US" sz="1200" dirty="0">
                <a:solidFill>
                  <a:prstClr val="black"/>
                </a:solidFill>
                <a:latin typeface="Huawei Sans" panose="020C0503030203020204" pitchFamily="34" charset="0"/>
              </a:rPr>
              <a:t> NCE-WAN can manage multiple enterprises, and different MSP or tenant accounts are allocated to different enterprises. This mode applies to carrier-resold SD-WAN multi-tenant solutions.</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7" name="圆角矩形 75">
            <a:extLst>
              <a:ext uri="{FF2B5EF4-FFF2-40B4-BE49-F238E27FC236}">
                <a16:creationId xmlns:a16="http://schemas.microsoft.com/office/drawing/2014/main" id="{D48203B9-D109-40AC-9901-54AC7E05E9F9}"/>
              </a:ext>
            </a:extLst>
          </p:cNvPr>
          <p:cNvSpPr/>
          <p:nvPr/>
        </p:nvSpPr>
        <p:spPr bwMode="gray">
          <a:xfrm>
            <a:off x="6228747" y="2280402"/>
            <a:ext cx="526980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MSP mode</a:t>
            </a:r>
          </a:p>
        </p:txBody>
      </p:sp>
      <p:pic>
        <p:nvPicPr>
          <p:cNvPr id="8" name="图片 24">
            <a:extLst>
              <a:ext uri="{FF2B5EF4-FFF2-40B4-BE49-F238E27FC236}">
                <a16:creationId xmlns:a16="http://schemas.microsoft.com/office/drawing/2014/main" id="{C72C12AB-BE3E-4DDD-9375-3E5A3CBB3D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5376" y="2865336"/>
            <a:ext cx="1700019" cy="313529"/>
          </a:xfrm>
          <a:prstGeom prst="rect">
            <a:avLst/>
          </a:prstGeom>
        </p:spPr>
      </p:pic>
      <p:sp>
        <p:nvSpPr>
          <p:cNvPr id="9" name="圆角矩形 75">
            <a:extLst>
              <a:ext uri="{FF2B5EF4-FFF2-40B4-BE49-F238E27FC236}">
                <a16:creationId xmlns:a16="http://schemas.microsoft.com/office/drawing/2014/main" id="{CE10F825-DBC7-490B-A2CF-5589C4362239}"/>
              </a:ext>
            </a:extLst>
          </p:cNvPr>
          <p:cNvSpPr/>
          <p:nvPr/>
        </p:nvSpPr>
        <p:spPr bwMode="gray">
          <a:xfrm>
            <a:off x="2213978" y="2839422"/>
            <a:ext cx="1819264" cy="34674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0" name="图片 24">
            <a:extLst>
              <a:ext uri="{FF2B5EF4-FFF2-40B4-BE49-F238E27FC236}">
                <a16:creationId xmlns:a16="http://schemas.microsoft.com/office/drawing/2014/main" id="{2BCA2859-5C53-4A91-BA73-0E9FA99070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12110" y="2811205"/>
            <a:ext cx="1700019" cy="313529"/>
          </a:xfrm>
          <a:prstGeom prst="rect">
            <a:avLst/>
          </a:prstGeom>
        </p:spPr>
      </p:pic>
      <p:sp>
        <p:nvSpPr>
          <p:cNvPr id="11" name="圆角矩形 75">
            <a:extLst>
              <a:ext uri="{FF2B5EF4-FFF2-40B4-BE49-F238E27FC236}">
                <a16:creationId xmlns:a16="http://schemas.microsoft.com/office/drawing/2014/main" id="{D316AD2D-DF4D-4D8C-9D1A-F504D461A0C1}"/>
              </a:ext>
            </a:extLst>
          </p:cNvPr>
          <p:cNvSpPr/>
          <p:nvPr/>
        </p:nvSpPr>
        <p:spPr bwMode="gray">
          <a:xfrm>
            <a:off x="8040712" y="2785291"/>
            <a:ext cx="1819264" cy="34674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梯形 41">
            <a:extLst>
              <a:ext uri="{FF2B5EF4-FFF2-40B4-BE49-F238E27FC236}">
                <a16:creationId xmlns:a16="http://schemas.microsoft.com/office/drawing/2014/main" id="{0208D81C-0545-4F5C-837C-2CC5906915C7}"/>
              </a:ext>
            </a:extLst>
          </p:cNvPr>
          <p:cNvSpPr/>
          <p:nvPr/>
        </p:nvSpPr>
        <p:spPr bwMode="gray">
          <a:xfrm>
            <a:off x="1407386" y="3721205"/>
            <a:ext cx="3432448" cy="115441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
            <a:extLst>
              <a:ext uri="{FF2B5EF4-FFF2-40B4-BE49-F238E27FC236}">
                <a16:creationId xmlns:a16="http://schemas.microsoft.com/office/drawing/2014/main" id="{4EBE5224-9123-4B6A-B27F-979461888291}"/>
              </a:ext>
            </a:extLst>
          </p:cNvPr>
          <p:cNvSpPr txBox="1"/>
          <p:nvPr/>
        </p:nvSpPr>
        <p:spPr bwMode="gray">
          <a:xfrm>
            <a:off x="3874932" y="4660582"/>
            <a:ext cx="712054" cy="200055"/>
          </a:xfrm>
          <a:prstGeom prst="rect">
            <a:avLst/>
          </a:prstGeom>
          <a:noFill/>
        </p:spPr>
        <p:txBody>
          <a:bodyPr wrap="none" rtlCol="0">
            <a:spAutoFit/>
          </a:bodyPr>
          <a:lstStyle/>
          <a:p>
            <a:pPr fontAlgn="ctr"/>
            <a:r>
              <a:rPr lang="en-US" sz="700" b="1" dirty="0">
                <a:latin typeface="Huawei Sans" panose="020C0503030203020204" pitchFamily="34" charset="0"/>
              </a:rPr>
              <a:t>Enterprise A</a:t>
            </a:r>
            <a:endParaRPr lang="en-US" altLang="zh-CN" sz="7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159">
            <a:extLst>
              <a:ext uri="{FF2B5EF4-FFF2-40B4-BE49-F238E27FC236}">
                <a16:creationId xmlns:a16="http://schemas.microsoft.com/office/drawing/2014/main" id="{478DDC04-846F-4822-835D-231359F29FB0}"/>
              </a:ext>
            </a:extLst>
          </p:cNvPr>
          <p:cNvSpPr/>
          <p:nvPr/>
        </p:nvSpPr>
        <p:spPr bwMode="gray">
          <a:xfrm flipH="1">
            <a:off x="2193463" y="3868120"/>
            <a:ext cx="1694419" cy="885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rgbClr val="000000"/>
                </a:solidFill>
                <a:latin typeface="Huawei Sans" panose="020C0503030203020204" pitchFamily="34" charset="0"/>
              </a:rPr>
              <a:t>WAN</a:t>
            </a:r>
          </a:p>
        </p:txBody>
      </p:sp>
      <p:pic>
        <p:nvPicPr>
          <p:cNvPr id="15" name="图片 31">
            <a:extLst>
              <a:ext uri="{FF2B5EF4-FFF2-40B4-BE49-F238E27FC236}">
                <a16:creationId xmlns:a16="http://schemas.microsoft.com/office/drawing/2014/main" id="{4EF547FA-C782-4E7C-B041-C8F55C408B16}"/>
              </a:ext>
            </a:extLst>
          </p:cNvPr>
          <p:cNvPicPr>
            <a:picLocks noChangeAspect="1"/>
          </p:cNvPicPr>
          <p:nvPr/>
        </p:nvPicPr>
        <p:blipFill>
          <a:blip r:embed="rId4"/>
          <a:stretch>
            <a:fillRect/>
          </a:stretch>
        </p:blipFill>
        <p:spPr bwMode="gray">
          <a:xfrm>
            <a:off x="2283376" y="3761746"/>
            <a:ext cx="466668" cy="389308"/>
          </a:xfrm>
          <a:prstGeom prst="rect">
            <a:avLst/>
          </a:prstGeom>
        </p:spPr>
      </p:pic>
      <p:pic>
        <p:nvPicPr>
          <p:cNvPr id="16" name="图片 31">
            <a:extLst>
              <a:ext uri="{FF2B5EF4-FFF2-40B4-BE49-F238E27FC236}">
                <a16:creationId xmlns:a16="http://schemas.microsoft.com/office/drawing/2014/main" id="{6CBBD29C-E9A4-49E6-A492-33E7BAEE2C44}"/>
              </a:ext>
            </a:extLst>
          </p:cNvPr>
          <p:cNvPicPr>
            <a:picLocks noChangeAspect="1"/>
          </p:cNvPicPr>
          <p:nvPr/>
        </p:nvPicPr>
        <p:blipFill>
          <a:blip r:embed="rId4"/>
          <a:stretch>
            <a:fillRect/>
          </a:stretch>
        </p:blipFill>
        <p:spPr bwMode="gray">
          <a:xfrm>
            <a:off x="1911539" y="4385035"/>
            <a:ext cx="466668" cy="389308"/>
          </a:xfrm>
          <a:prstGeom prst="rect">
            <a:avLst/>
          </a:prstGeom>
        </p:spPr>
      </p:pic>
      <p:pic>
        <p:nvPicPr>
          <p:cNvPr id="17" name="图片 31">
            <a:extLst>
              <a:ext uri="{FF2B5EF4-FFF2-40B4-BE49-F238E27FC236}">
                <a16:creationId xmlns:a16="http://schemas.microsoft.com/office/drawing/2014/main" id="{0B1DEBCD-0682-4312-829F-BE0AA907DB65}"/>
              </a:ext>
            </a:extLst>
          </p:cNvPr>
          <p:cNvPicPr>
            <a:picLocks noChangeAspect="1"/>
          </p:cNvPicPr>
          <p:nvPr/>
        </p:nvPicPr>
        <p:blipFill>
          <a:blip r:embed="rId4"/>
          <a:stretch>
            <a:fillRect/>
          </a:stretch>
        </p:blipFill>
        <p:spPr bwMode="gray">
          <a:xfrm>
            <a:off x="3709236" y="4119550"/>
            <a:ext cx="466668" cy="389308"/>
          </a:xfrm>
          <a:prstGeom prst="rect">
            <a:avLst/>
          </a:prstGeom>
        </p:spPr>
      </p:pic>
      <p:cxnSp>
        <p:nvCxnSpPr>
          <p:cNvPr id="18" name="Straight Connector 17">
            <a:extLst>
              <a:ext uri="{FF2B5EF4-FFF2-40B4-BE49-F238E27FC236}">
                <a16:creationId xmlns:a16="http://schemas.microsoft.com/office/drawing/2014/main" id="{04BB2E1F-B7D7-472E-8B86-27F2FF1BCFE7}"/>
              </a:ext>
            </a:extLst>
          </p:cNvPr>
          <p:cNvCxnSpPr>
            <a:cxnSpLocks/>
            <a:stCxn id="15" idx="3"/>
            <a:endCxn id="17" idx="1"/>
          </p:cNvCxnSpPr>
          <p:nvPr/>
        </p:nvCxnSpPr>
        <p:spPr bwMode="gray">
          <a:xfrm>
            <a:off x="2750044" y="3956400"/>
            <a:ext cx="959192" cy="35780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A1E29F9-7E72-4D39-BDCE-41C2D55897BA}"/>
              </a:ext>
            </a:extLst>
          </p:cNvPr>
          <p:cNvCxnSpPr>
            <a:cxnSpLocks/>
            <a:stCxn id="16" idx="3"/>
            <a:endCxn id="17" idx="1"/>
          </p:cNvCxnSpPr>
          <p:nvPr/>
        </p:nvCxnSpPr>
        <p:spPr bwMode="gray">
          <a:xfrm flipV="1">
            <a:off x="2378207" y="4314204"/>
            <a:ext cx="1331029" cy="26548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0" name="梯形 41">
            <a:extLst>
              <a:ext uri="{FF2B5EF4-FFF2-40B4-BE49-F238E27FC236}">
                <a16:creationId xmlns:a16="http://schemas.microsoft.com/office/drawing/2014/main" id="{5D6CA02B-A440-4239-9A66-7B091F6072D8}"/>
              </a:ext>
            </a:extLst>
          </p:cNvPr>
          <p:cNvSpPr/>
          <p:nvPr/>
        </p:nvSpPr>
        <p:spPr bwMode="gray">
          <a:xfrm>
            <a:off x="6353279" y="3520980"/>
            <a:ext cx="2197568" cy="73909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20">
            <a:extLst>
              <a:ext uri="{FF2B5EF4-FFF2-40B4-BE49-F238E27FC236}">
                <a16:creationId xmlns:a16="http://schemas.microsoft.com/office/drawing/2014/main" id="{7CD7DF16-27E1-45AA-9F66-75169AD69BAA}"/>
              </a:ext>
            </a:extLst>
          </p:cNvPr>
          <p:cNvSpPr txBox="1"/>
          <p:nvPr/>
        </p:nvSpPr>
        <p:spPr bwMode="gray">
          <a:xfrm>
            <a:off x="7806897" y="4058691"/>
            <a:ext cx="743819" cy="200055"/>
          </a:xfrm>
          <a:prstGeom prst="rect">
            <a:avLst/>
          </a:prstGeom>
          <a:noFill/>
        </p:spPr>
        <p:txBody>
          <a:bodyPr wrap="square" rtlCol="0">
            <a:spAutoFit/>
          </a:bodyPr>
          <a:lstStyle/>
          <a:p>
            <a:pPr algn="ctr" fontAlgn="ctr"/>
            <a:r>
              <a:rPr lang="en-US" sz="700" b="1" dirty="0">
                <a:latin typeface="Huawei Sans" panose="020C0503030203020204" pitchFamily="34" charset="0"/>
              </a:rPr>
              <a:t>Enterprise A</a:t>
            </a:r>
            <a:endParaRPr lang="en-US" altLang="zh-CN" sz="7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Group 21">
            <a:extLst>
              <a:ext uri="{FF2B5EF4-FFF2-40B4-BE49-F238E27FC236}">
                <a16:creationId xmlns:a16="http://schemas.microsoft.com/office/drawing/2014/main" id="{F21B1511-3487-424E-AA13-315339EE899E}"/>
              </a:ext>
            </a:extLst>
          </p:cNvPr>
          <p:cNvGrpSpPr/>
          <p:nvPr/>
        </p:nvGrpSpPr>
        <p:grpSpPr bwMode="gray">
          <a:xfrm>
            <a:off x="6707523" y="3578443"/>
            <a:ext cx="1395756" cy="624165"/>
            <a:chOff x="4896445" y="4007658"/>
            <a:chExt cx="2264365" cy="1012597"/>
          </a:xfrm>
        </p:grpSpPr>
        <p:sp>
          <p:nvSpPr>
            <p:cNvPr id="23" name="Freeform 159">
              <a:extLst>
                <a:ext uri="{FF2B5EF4-FFF2-40B4-BE49-F238E27FC236}">
                  <a16:creationId xmlns:a16="http://schemas.microsoft.com/office/drawing/2014/main" id="{EE637745-FB23-48DA-B303-18F1CBEB94E4}"/>
                </a:ext>
              </a:extLst>
            </p:cNvPr>
            <p:cNvSpPr/>
            <p:nvPr/>
          </p:nvSpPr>
          <p:spPr bwMode="gray">
            <a:xfrm flipH="1">
              <a:off x="5178369" y="4114032"/>
              <a:ext cx="1694419" cy="885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rgbClr val="000000"/>
                  </a:solidFill>
                  <a:latin typeface="Huawei Sans" panose="020C0503030203020204" pitchFamily="34" charset="0"/>
                </a:rPr>
                <a:t>WAN</a:t>
              </a:r>
            </a:p>
          </p:txBody>
        </p:sp>
        <p:pic>
          <p:nvPicPr>
            <p:cNvPr id="24" name="图片 31">
              <a:extLst>
                <a:ext uri="{FF2B5EF4-FFF2-40B4-BE49-F238E27FC236}">
                  <a16:creationId xmlns:a16="http://schemas.microsoft.com/office/drawing/2014/main" id="{FC1B77B3-9FD2-4CA9-BC26-5AECFCE5D729}"/>
                </a:ext>
              </a:extLst>
            </p:cNvPr>
            <p:cNvPicPr>
              <a:picLocks noChangeAspect="1"/>
            </p:cNvPicPr>
            <p:nvPr/>
          </p:nvPicPr>
          <p:blipFill>
            <a:blip r:embed="rId4"/>
            <a:stretch>
              <a:fillRect/>
            </a:stretch>
          </p:blipFill>
          <p:spPr bwMode="gray">
            <a:xfrm>
              <a:off x="5268282" y="4007658"/>
              <a:ext cx="466668" cy="389308"/>
            </a:xfrm>
            <a:prstGeom prst="rect">
              <a:avLst/>
            </a:prstGeom>
          </p:spPr>
        </p:pic>
        <p:pic>
          <p:nvPicPr>
            <p:cNvPr id="25" name="图片 31">
              <a:extLst>
                <a:ext uri="{FF2B5EF4-FFF2-40B4-BE49-F238E27FC236}">
                  <a16:creationId xmlns:a16="http://schemas.microsoft.com/office/drawing/2014/main" id="{7E54B07E-A8F1-4A5D-A3E9-09333E6B6E33}"/>
                </a:ext>
              </a:extLst>
            </p:cNvPr>
            <p:cNvPicPr>
              <a:picLocks noChangeAspect="1"/>
            </p:cNvPicPr>
            <p:nvPr/>
          </p:nvPicPr>
          <p:blipFill>
            <a:blip r:embed="rId4"/>
            <a:stretch>
              <a:fillRect/>
            </a:stretch>
          </p:blipFill>
          <p:spPr bwMode="gray">
            <a:xfrm>
              <a:off x="4896445" y="4630947"/>
              <a:ext cx="466668" cy="389308"/>
            </a:xfrm>
            <a:prstGeom prst="rect">
              <a:avLst/>
            </a:prstGeom>
          </p:spPr>
        </p:pic>
        <p:pic>
          <p:nvPicPr>
            <p:cNvPr id="26" name="图片 31">
              <a:extLst>
                <a:ext uri="{FF2B5EF4-FFF2-40B4-BE49-F238E27FC236}">
                  <a16:creationId xmlns:a16="http://schemas.microsoft.com/office/drawing/2014/main" id="{E52B4E5A-49C0-4830-A41E-606C48EE4449}"/>
                </a:ext>
              </a:extLst>
            </p:cNvPr>
            <p:cNvPicPr>
              <a:picLocks noChangeAspect="1"/>
            </p:cNvPicPr>
            <p:nvPr/>
          </p:nvPicPr>
          <p:blipFill>
            <a:blip r:embed="rId4"/>
            <a:stretch>
              <a:fillRect/>
            </a:stretch>
          </p:blipFill>
          <p:spPr bwMode="gray">
            <a:xfrm>
              <a:off x="6694142" y="4365462"/>
              <a:ext cx="466668" cy="389308"/>
            </a:xfrm>
            <a:prstGeom prst="rect">
              <a:avLst/>
            </a:prstGeom>
          </p:spPr>
        </p:pic>
        <p:cxnSp>
          <p:nvCxnSpPr>
            <p:cNvPr id="27" name="Straight Connector 26">
              <a:extLst>
                <a:ext uri="{FF2B5EF4-FFF2-40B4-BE49-F238E27FC236}">
                  <a16:creationId xmlns:a16="http://schemas.microsoft.com/office/drawing/2014/main" id="{31F15FEA-8C86-4E90-A7D9-3007E66A0254}"/>
                </a:ext>
              </a:extLst>
            </p:cNvPr>
            <p:cNvCxnSpPr>
              <a:cxnSpLocks/>
              <a:stCxn id="24" idx="3"/>
              <a:endCxn id="26" idx="1"/>
            </p:cNvCxnSpPr>
            <p:nvPr/>
          </p:nvCxnSpPr>
          <p:spPr bwMode="gray">
            <a:xfrm>
              <a:off x="5734950" y="4202312"/>
              <a:ext cx="959192" cy="35780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7D9A559-1663-4EA4-994E-C97A8EC304A1}"/>
                </a:ext>
              </a:extLst>
            </p:cNvPr>
            <p:cNvCxnSpPr>
              <a:cxnSpLocks/>
              <a:stCxn id="25" idx="3"/>
              <a:endCxn id="26" idx="1"/>
            </p:cNvCxnSpPr>
            <p:nvPr/>
          </p:nvCxnSpPr>
          <p:spPr bwMode="gray">
            <a:xfrm flipV="1">
              <a:off x="5363113" y="4560116"/>
              <a:ext cx="1331029" cy="265485"/>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9" name="梯形 41">
            <a:extLst>
              <a:ext uri="{FF2B5EF4-FFF2-40B4-BE49-F238E27FC236}">
                <a16:creationId xmlns:a16="http://schemas.microsoft.com/office/drawing/2014/main" id="{4F15B852-6FF7-4525-87A0-751DA7424555}"/>
              </a:ext>
            </a:extLst>
          </p:cNvPr>
          <p:cNvSpPr/>
          <p:nvPr/>
        </p:nvSpPr>
        <p:spPr bwMode="gray">
          <a:xfrm>
            <a:off x="7812696" y="4351558"/>
            <a:ext cx="2197568" cy="73909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29">
            <a:extLst>
              <a:ext uri="{FF2B5EF4-FFF2-40B4-BE49-F238E27FC236}">
                <a16:creationId xmlns:a16="http://schemas.microsoft.com/office/drawing/2014/main" id="{E0E2D7AB-319B-4423-9BFF-95C31EE1B222}"/>
              </a:ext>
            </a:extLst>
          </p:cNvPr>
          <p:cNvSpPr txBox="1"/>
          <p:nvPr/>
        </p:nvSpPr>
        <p:spPr bwMode="gray">
          <a:xfrm>
            <a:off x="9296575" y="4901123"/>
            <a:ext cx="975264" cy="200055"/>
          </a:xfrm>
          <a:prstGeom prst="rect">
            <a:avLst/>
          </a:prstGeom>
          <a:noFill/>
        </p:spPr>
        <p:txBody>
          <a:bodyPr wrap="square" rtlCol="0">
            <a:spAutoFit/>
          </a:bodyPr>
          <a:lstStyle/>
          <a:p>
            <a:pPr fontAlgn="ctr"/>
            <a:r>
              <a:rPr lang="en-US" sz="700" b="1" dirty="0">
                <a:latin typeface="Huawei Sans" panose="020C0503030203020204" pitchFamily="34" charset="0"/>
              </a:rPr>
              <a:t>Enterprise B</a:t>
            </a:r>
            <a:endParaRPr lang="en-US" altLang="zh-CN" sz="7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Group 30">
            <a:extLst>
              <a:ext uri="{FF2B5EF4-FFF2-40B4-BE49-F238E27FC236}">
                <a16:creationId xmlns:a16="http://schemas.microsoft.com/office/drawing/2014/main" id="{ED2FAE59-ECCA-4C14-A736-D796D0D8C443}"/>
              </a:ext>
            </a:extLst>
          </p:cNvPr>
          <p:cNvGrpSpPr/>
          <p:nvPr/>
        </p:nvGrpSpPr>
        <p:grpSpPr bwMode="gray">
          <a:xfrm>
            <a:off x="8166940" y="4409021"/>
            <a:ext cx="1395756" cy="624165"/>
            <a:chOff x="4896445" y="4007658"/>
            <a:chExt cx="2264365" cy="1012597"/>
          </a:xfrm>
        </p:grpSpPr>
        <p:sp>
          <p:nvSpPr>
            <p:cNvPr id="32" name="Freeform 159">
              <a:extLst>
                <a:ext uri="{FF2B5EF4-FFF2-40B4-BE49-F238E27FC236}">
                  <a16:creationId xmlns:a16="http://schemas.microsoft.com/office/drawing/2014/main" id="{955F724E-088D-431B-8546-4B9D18FDD7C4}"/>
                </a:ext>
              </a:extLst>
            </p:cNvPr>
            <p:cNvSpPr/>
            <p:nvPr/>
          </p:nvSpPr>
          <p:spPr bwMode="gray">
            <a:xfrm flipH="1">
              <a:off x="5178369" y="4114032"/>
              <a:ext cx="1694419" cy="885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rgbClr val="000000"/>
                  </a:solidFill>
                  <a:latin typeface="Huawei Sans" panose="020C0503030203020204" pitchFamily="34" charset="0"/>
                </a:rPr>
                <a:t>WAN</a:t>
              </a:r>
            </a:p>
          </p:txBody>
        </p:sp>
        <p:pic>
          <p:nvPicPr>
            <p:cNvPr id="33" name="图片 31">
              <a:extLst>
                <a:ext uri="{FF2B5EF4-FFF2-40B4-BE49-F238E27FC236}">
                  <a16:creationId xmlns:a16="http://schemas.microsoft.com/office/drawing/2014/main" id="{00D9B610-15D7-4099-AECF-5019B717EE70}"/>
                </a:ext>
              </a:extLst>
            </p:cNvPr>
            <p:cNvPicPr>
              <a:picLocks noChangeAspect="1"/>
            </p:cNvPicPr>
            <p:nvPr/>
          </p:nvPicPr>
          <p:blipFill>
            <a:blip r:embed="rId4"/>
            <a:stretch>
              <a:fillRect/>
            </a:stretch>
          </p:blipFill>
          <p:spPr bwMode="gray">
            <a:xfrm>
              <a:off x="5268282" y="4007658"/>
              <a:ext cx="466668" cy="389308"/>
            </a:xfrm>
            <a:prstGeom prst="rect">
              <a:avLst/>
            </a:prstGeom>
          </p:spPr>
        </p:pic>
        <p:pic>
          <p:nvPicPr>
            <p:cNvPr id="34" name="图片 31">
              <a:extLst>
                <a:ext uri="{FF2B5EF4-FFF2-40B4-BE49-F238E27FC236}">
                  <a16:creationId xmlns:a16="http://schemas.microsoft.com/office/drawing/2014/main" id="{295DDFA1-FB05-405C-ACDB-5736609EA421}"/>
                </a:ext>
              </a:extLst>
            </p:cNvPr>
            <p:cNvPicPr>
              <a:picLocks noChangeAspect="1"/>
            </p:cNvPicPr>
            <p:nvPr/>
          </p:nvPicPr>
          <p:blipFill>
            <a:blip r:embed="rId4"/>
            <a:stretch>
              <a:fillRect/>
            </a:stretch>
          </p:blipFill>
          <p:spPr bwMode="gray">
            <a:xfrm>
              <a:off x="4896445" y="4630947"/>
              <a:ext cx="466668" cy="389308"/>
            </a:xfrm>
            <a:prstGeom prst="rect">
              <a:avLst/>
            </a:prstGeom>
          </p:spPr>
        </p:pic>
        <p:pic>
          <p:nvPicPr>
            <p:cNvPr id="35" name="图片 31">
              <a:extLst>
                <a:ext uri="{FF2B5EF4-FFF2-40B4-BE49-F238E27FC236}">
                  <a16:creationId xmlns:a16="http://schemas.microsoft.com/office/drawing/2014/main" id="{0C34F9D0-D5A6-4D24-BACF-E856818EC5A2}"/>
                </a:ext>
              </a:extLst>
            </p:cNvPr>
            <p:cNvPicPr>
              <a:picLocks noChangeAspect="1"/>
            </p:cNvPicPr>
            <p:nvPr/>
          </p:nvPicPr>
          <p:blipFill>
            <a:blip r:embed="rId4"/>
            <a:stretch>
              <a:fillRect/>
            </a:stretch>
          </p:blipFill>
          <p:spPr bwMode="gray">
            <a:xfrm>
              <a:off x="6694142" y="4365462"/>
              <a:ext cx="466668" cy="389308"/>
            </a:xfrm>
            <a:prstGeom prst="rect">
              <a:avLst/>
            </a:prstGeom>
          </p:spPr>
        </p:pic>
        <p:cxnSp>
          <p:nvCxnSpPr>
            <p:cNvPr id="36" name="Straight Connector 35">
              <a:extLst>
                <a:ext uri="{FF2B5EF4-FFF2-40B4-BE49-F238E27FC236}">
                  <a16:creationId xmlns:a16="http://schemas.microsoft.com/office/drawing/2014/main" id="{6C7EE6FD-C02C-4934-902D-084733939491}"/>
                </a:ext>
              </a:extLst>
            </p:cNvPr>
            <p:cNvCxnSpPr>
              <a:cxnSpLocks/>
              <a:stCxn id="33" idx="3"/>
              <a:endCxn id="35" idx="1"/>
            </p:cNvCxnSpPr>
            <p:nvPr/>
          </p:nvCxnSpPr>
          <p:spPr bwMode="gray">
            <a:xfrm>
              <a:off x="5734950" y="4202312"/>
              <a:ext cx="959192" cy="35780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301C60B3-A3EB-4653-A472-A6201B5DF171}"/>
                </a:ext>
              </a:extLst>
            </p:cNvPr>
            <p:cNvCxnSpPr>
              <a:cxnSpLocks/>
              <a:stCxn id="34" idx="3"/>
              <a:endCxn id="35" idx="1"/>
            </p:cNvCxnSpPr>
            <p:nvPr/>
          </p:nvCxnSpPr>
          <p:spPr bwMode="gray">
            <a:xfrm flipV="1">
              <a:off x="5363113" y="4560116"/>
              <a:ext cx="1331029" cy="265485"/>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38" name="梯形 41">
            <a:extLst>
              <a:ext uri="{FF2B5EF4-FFF2-40B4-BE49-F238E27FC236}">
                <a16:creationId xmlns:a16="http://schemas.microsoft.com/office/drawing/2014/main" id="{D256E74C-2A8D-4F13-9F68-3899D94ECECE}"/>
              </a:ext>
            </a:extLst>
          </p:cNvPr>
          <p:cNvSpPr/>
          <p:nvPr/>
        </p:nvSpPr>
        <p:spPr bwMode="gray">
          <a:xfrm>
            <a:off x="9249512" y="3520980"/>
            <a:ext cx="2197568" cy="73909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38">
            <a:extLst>
              <a:ext uri="{FF2B5EF4-FFF2-40B4-BE49-F238E27FC236}">
                <a16:creationId xmlns:a16="http://schemas.microsoft.com/office/drawing/2014/main" id="{17C3618E-A71F-49FA-8E97-C6F26CEFDC20}"/>
              </a:ext>
            </a:extLst>
          </p:cNvPr>
          <p:cNvSpPr txBox="1"/>
          <p:nvPr/>
        </p:nvSpPr>
        <p:spPr bwMode="gray">
          <a:xfrm>
            <a:off x="10740981" y="4058691"/>
            <a:ext cx="1054250" cy="200055"/>
          </a:xfrm>
          <a:prstGeom prst="rect">
            <a:avLst/>
          </a:prstGeom>
          <a:noFill/>
        </p:spPr>
        <p:txBody>
          <a:bodyPr wrap="square" rtlCol="0">
            <a:spAutoFit/>
          </a:bodyPr>
          <a:lstStyle/>
          <a:p>
            <a:pPr fontAlgn="ctr"/>
            <a:r>
              <a:rPr lang="en-US" sz="700" b="1" dirty="0">
                <a:latin typeface="Huawei Sans" panose="020C0503030203020204" pitchFamily="34" charset="0"/>
              </a:rPr>
              <a:t>Enterprise C</a:t>
            </a:r>
            <a:endParaRPr lang="en-US" altLang="zh-CN" sz="7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Group 39">
            <a:extLst>
              <a:ext uri="{FF2B5EF4-FFF2-40B4-BE49-F238E27FC236}">
                <a16:creationId xmlns:a16="http://schemas.microsoft.com/office/drawing/2014/main" id="{A6E980AE-2FA2-4DDB-A90C-64C90681DADE}"/>
              </a:ext>
            </a:extLst>
          </p:cNvPr>
          <p:cNvGrpSpPr/>
          <p:nvPr/>
        </p:nvGrpSpPr>
        <p:grpSpPr bwMode="gray">
          <a:xfrm>
            <a:off x="9603756" y="3578443"/>
            <a:ext cx="1395756" cy="624165"/>
            <a:chOff x="4896445" y="4007658"/>
            <a:chExt cx="2264365" cy="1012597"/>
          </a:xfrm>
        </p:grpSpPr>
        <p:sp>
          <p:nvSpPr>
            <p:cNvPr id="41" name="Freeform 159">
              <a:extLst>
                <a:ext uri="{FF2B5EF4-FFF2-40B4-BE49-F238E27FC236}">
                  <a16:creationId xmlns:a16="http://schemas.microsoft.com/office/drawing/2014/main" id="{E8B912E2-BF6E-43B2-9A9D-7E7737DCFD80}"/>
                </a:ext>
              </a:extLst>
            </p:cNvPr>
            <p:cNvSpPr/>
            <p:nvPr/>
          </p:nvSpPr>
          <p:spPr bwMode="gray">
            <a:xfrm flipH="1">
              <a:off x="5178369" y="4114032"/>
              <a:ext cx="1694419" cy="885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rgbClr val="000000"/>
                  </a:solidFill>
                  <a:latin typeface="Huawei Sans" panose="020C0503030203020204" pitchFamily="34" charset="0"/>
                </a:rPr>
                <a:t>WAN</a:t>
              </a:r>
            </a:p>
          </p:txBody>
        </p:sp>
        <p:pic>
          <p:nvPicPr>
            <p:cNvPr id="42" name="图片 31">
              <a:extLst>
                <a:ext uri="{FF2B5EF4-FFF2-40B4-BE49-F238E27FC236}">
                  <a16:creationId xmlns:a16="http://schemas.microsoft.com/office/drawing/2014/main" id="{2B3D402F-994E-4D1D-9661-FA7B6305FB49}"/>
                </a:ext>
              </a:extLst>
            </p:cNvPr>
            <p:cNvPicPr>
              <a:picLocks noChangeAspect="1"/>
            </p:cNvPicPr>
            <p:nvPr/>
          </p:nvPicPr>
          <p:blipFill>
            <a:blip r:embed="rId4"/>
            <a:stretch>
              <a:fillRect/>
            </a:stretch>
          </p:blipFill>
          <p:spPr bwMode="gray">
            <a:xfrm>
              <a:off x="5268282" y="4007658"/>
              <a:ext cx="466668" cy="389308"/>
            </a:xfrm>
            <a:prstGeom prst="rect">
              <a:avLst/>
            </a:prstGeom>
          </p:spPr>
        </p:pic>
        <p:pic>
          <p:nvPicPr>
            <p:cNvPr id="43" name="图片 31">
              <a:extLst>
                <a:ext uri="{FF2B5EF4-FFF2-40B4-BE49-F238E27FC236}">
                  <a16:creationId xmlns:a16="http://schemas.microsoft.com/office/drawing/2014/main" id="{618D3C7E-1FA2-45BA-8145-17114E9EEDC3}"/>
                </a:ext>
              </a:extLst>
            </p:cNvPr>
            <p:cNvPicPr>
              <a:picLocks noChangeAspect="1"/>
            </p:cNvPicPr>
            <p:nvPr/>
          </p:nvPicPr>
          <p:blipFill>
            <a:blip r:embed="rId4"/>
            <a:stretch>
              <a:fillRect/>
            </a:stretch>
          </p:blipFill>
          <p:spPr bwMode="gray">
            <a:xfrm>
              <a:off x="4896445" y="4630947"/>
              <a:ext cx="466668" cy="389308"/>
            </a:xfrm>
            <a:prstGeom prst="rect">
              <a:avLst/>
            </a:prstGeom>
          </p:spPr>
        </p:pic>
        <p:pic>
          <p:nvPicPr>
            <p:cNvPr id="44" name="图片 31">
              <a:extLst>
                <a:ext uri="{FF2B5EF4-FFF2-40B4-BE49-F238E27FC236}">
                  <a16:creationId xmlns:a16="http://schemas.microsoft.com/office/drawing/2014/main" id="{47505E43-64C5-4866-95D1-75E0028C9727}"/>
                </a:ext>
              </a:extLst>
            </p:cNvPr>
            <p:cNvPicPr>
              <a:picLocks noChangeAspect="1"/>
            </p:cNvPicPr>
            <p:nvPr/>
          </p:nvPicPr>
          <p:blipFill>
            <a:blip r:embed="rId4"/>
            <a:stretch>
              <a:fillRect/>
            </a:stretch>
          </p:blipFill>
          <p:spPr bwMode="gray">
            <a:xfrm>
              <a:off x="6694142" y="4365462"/>
              <a:ext cx="466668" cy="389308"/>
            </a:xfrm>
            <a:prstGeom prst="rect">
              <a:avLst/>
            </a:prstGeom>
          </p:spPr>
        </p:pic>
        <p:cxnSp>
          <p:nvCxnSpPr>
            <p:cNvPr id="45" name="Straight Connector 44">
              <a:extLst>
                <a:ext uri="{FF2B5EF4-FFF2-40B4-BE49-F238E27FC236}">
                  <a16:creationId xmlns:a16="http://schemas.microsoft.com/office/drawing/2014/main" id="{FE08C8E6-57DD-46A9-BA61-16322C18F274}"/>
                </a:ext>
              </a:extLst>
            </p:cNvPr>
            <p:cNvCxnSpPr>
              <a:cxnSpLocks/>
              <a:stCxn id="42" idx="3"/>
              <a:endCxn id="44" idx="1"/>
            </p:cNvCxnSpPr>
            <p:nvPr/>
          </p:nvCxnSpPr>
          <p:spPr bwMode="gray">
            <a:xfrm>
              <a:off x="5734950" y="4202312"/>
              <a:ext cx="959192" cy="35780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8372654-524C-402B-9C65-26CDE1FB6DF8}"/>
                </a:ext>
              </a:extLst>
            </p:cNvPr>
            <p:cNvCxnSpPr>
              <a:cxnSpLocks/>
              <a:stCxn id="43" idx="3"/>
              <a:endCxn id="44" idx="1"/>
            </p:cNvCxnSpPr>
            <p:nvPr/>
          </p:nvCxnSpPr>
          <p:spPr bwMode="gray">
            <a:xfrm flipV="1">
              <a:off x="5363113" y="4560116"/>
              <a:ext cx="1331029" cy="265485"/>
            </a:xfrm>
            <a:prstGeom prst="line">
              <a:avLst/>
            </a:prstGeom>
            <a:ln w="19050"/>
          </p:spPr>
          <p:style>
            <a:lnRef idx="1">
              <a:schemeClr val="accent1"/>
            </a:lnRef>
            <a:fillRef idx="0">
              <a:schemeClr val="accent1"/>
            </a:fillRef>
            <a:effectRef idx="0">
              <a:schemeClr val="accent1"/>
            </a:effectRef>
            <a:fontRef idx="minor">
              <a:schemeClr val="tx1"/>
            </a:fontRef>
          </p:style>
        </p:cxnSp>
      </p:grpSp>
      <p:cxnSp>
        <p:nvCxnSpPr>
          <p:cNvPr id="47" name="Straight Arrow Connector 46">
            <a:extLst>
              <a:ext uri="{FF2B5EF4-FFF2-40B4-BE49-F238E27FC236}">
                <a16:creationId xmlns:a16="http://schemas.microsoft.com/office/drawing/2014/main" id="{75D2AC89-0464-40BD-AA99-45BE0FFBFB59}"/>
              </a:ext>
            </a:extLst>
          </p:cNvPr>
          <p:cNvCxnSpPr>
            <a:cxnSpLocks/>
          </p:cNvCxnSpPr>
          <p:nvPr/>
        </p:nvCxnSpPr>
        <p:spPr bwMode="gray">
          <a:xfrm>
            <a:off x="3123610" y="3251731"/>
            <a:ext cx="0" cy="446412"/>
          </a:xfrm>
          <a:prstGeom prst="straightConnector1">
            <a:avLst/>
          </a:prstGeom>
          <a:ln w="28575">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F65146B-2892-430A-A713-4FFAA746594C}"/>
              </a:ext>
            </a:extLst>
          </p:cNvPr>
          <p:cNvCxnSpPr>
            <a:cxnSpLocks/>
          </p:cNvCxnSpPr>
          <p:nvPr/>
        </p:nvCxnSpPr>
        <p:spPr bwMode="gray">
          <a:xfrm flipH="1">
            <a:off x="8340718" y="3197600"/>
            <a:ext cx="343077" cy="510015"/>
          </a:xfrm>
          <a:prstGeom prst="straightConnector1">
            <a:avLst/>
          </a:prstGeom>
          <a:ln w="28575">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27F66F0B-520F-4C19-AD75-7111BE554797}"/>
              </a:ext>
            </a:extLst>
          </p:cNvPr>
          <p:cNvCxnSpPr>
            <a:cxnSpLocks/>
          </p:cNvCxnSpPr>
          <p:nvPr/>
        </p:nvCxnSpPr>
        <p:spPr bwMode="gray">
          <a:xfrm>
            <a:off x="9173477" y="3197600"/>
            <a:ext cx="343077" cy="510015"/>
          </a:xfrm>
          <a:prstGeom prst="straightConnector1">
            <a:avLst/>
          </a:prstGeom>
          <a:ln w="28575">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FBD0768F-AF10-444B-8BB4-D07080194457}"/>
              </a:ext>
            </a:extLst>
          </p:cNvPr>
          <p:cNvCxnSpPr>
            <a:cxnSpLocks/>
          </p:cNvCxnSpPr>
          <p:nvPr/>
        </p:nvCxnSpPr>
        <p:spPr bwMode="gray">
          <a:xfrm>
            <a:off x="8907330" y="3197600"/>
            <a:ext cx="0" cy="990313"/>
          </a:xfrm>
          <a:prstGeom prst="straightConnector1">
            <a:avLst/>
          </a:prstGeom>
          <a:ln w="28575">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96156"/>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5960F2-6186-408B-A0DC-5CA5E58B604F}">
  <ds:schemaRefs>
    <ds:schemaRef ds:uri="http://schemas.microsoft.com/office/infopath/2007/PartnerControls"/>
    <ds:schemaRef ds:uri="http://purl.org/dc/elements/1.1/"/>
    <ds:schemaRef ds:uri="http://schemas.microsoft.com/office/2006/metadata/properties"/>
    <ds:schemaRef ds:uri="http://purl.org/dc/terms/"/>
    <ds:schemaRef ds:uri="475f1e55-3009-46d8-9566-5d569a2b3a98"/>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589E8304-1C0B-408E-AE46-64AD959D9A65}"/>
</file>

<file path=customXml/itemProps3.xml><?xml version="1.0" encoding="utf-8"?>
<ds:datastoreItem xmlns:ds="http://schemas.openxmlformats.org/officeDocument/2006/customXml" ds:itemID="{FEDE263F-0510-4442-823E-69B63ECB61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6336</TotalTime>
  <Words>2823</Words>
  <Application>Microsoft Office PowerPoint</Application>
  <PresentationFormat>Widescreen</PresentationFormat>
  <Paragraphs>326</Paragraphs>
  <Slides>24</Slides>
  <Notes>24</Notes>
  <HiddenSlides>2</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24</vt:i4>
      </vt:variant>
    </vt:vector>
  </HeadingPairs>
  <TitlesOfParts>
    <vt:vector size="32" baseType="lpstr">
      <vt:lpstr>微软雅黑</vt:lpstr>
      <vt:lpstr>Arial</vt:lpstr>
      <vt:lpstr>Huawei Sans</vt:lpstr>
      <vt:lpstr>Wingdings</vt:lpstr>
      <vt:lpstr>1_标题页模板</vt:lpstr>
      <vt:lpstr>2_功能页模板</vt:lpstr>
      <vt:lpstr>3_内容页模板</vt:lpstr>
      <vt:lpstr>4_感谢页模板</vt:lpstr>
      <vt:lpstr>PowerPoint Presentation</vt:lpstr>
      <vt:lpstr>SD-WAN Device Deployment</vt:lpstr>
      <vt:lpstr>PowerPoint Presentation</vt:lpstr>
      <vt:lpstr>PowerPoint Presentation</vt:lpstr>
      <vt:lpstr>PowerPoint Presentation</vt:lpstr>
      <vt:lpstr>Challenges Facing Traditional Deployment Modes</vt:lpstr>
      <vt:lpstr>ZTP Modes</vt:lpstr>
      <vt:lpstr>PowerPoint Presentation</vt:lpstr>
      <vt:lpstr>Tenant Management Modes</vt:lpstr>
      <vt:lpstr>Multi-Level Service Management</vt:lpstr>
      <vt:lpstr>MSP/Tenant Roles</vt:lpstr>
      <vt:lpstr>MSP and Tenant Devices</vt:lpstr>
      <vt:lpstr>PowerPoint Presentation</vt:lpstr>
      <vt:lpstr>Email-based Deployment Overview</vt:lpstr>
      <vt:lpstr>Email-based Deployment Details</vt:lpstr>
      <vt:lpstr>PowerPoint Presentation</vt:lpstr>
      <vt:lpstr>Performing Email-based Deployment</vt:lpstr>
      <vt:lpstr>Checking the Email-based Deployment Result</vt:lpstr>
      <vt:lpstr>DHCP-based Deployment Overview</vt:lpstr>
      <vt:lpstr>DHCP-based Deployment Details</vt:lpstr>
      <vt:lpstr>Checking the DHCP-based Deployment Result</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262</cp:revision>
  <cp:lastPrinted>2020-07-31T09:33:18Z</cp:lastPrinted>
  <dcterms:created xsi:type="dcterms:W3CDTF">2018-11-29T10:16:29Z</dcterms:created>
  <dcterms:modified xsi:type="dcterms:W3CDTF">2021-02-03T02:35:54Z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(3)QelFvazioGWznNKJ22FXrAHIMRAzpKQExux1OGDEzI1pRpVrLK0X3OQu2LHHt4zxVxdfn8nX
r1hUeAVkCBF7zMiQ/Iw2pBvFGQdIRn6Gid0hz93B/qb+D2wArwrx85A7+xxN6k72wr/5lbkr
Cv+lJpRZmckfQfW1S3mTI1UR32dsqMzOaskx5NfVd1J6/MdRqmDBP6RCN6UpkexFAvbgJN7T
mAYyX60S3XCggrgsMQ</vt:lpwstr>
  </property>
  <property fmtid="{D5CDD505-2E9C-101B-9397-08002B2CF9AE}" pid="3" name="_2015_ms_pID_7253431">
    <vt:lpwstr>yS3DYiB99eNU0BQfCNJ0E0mspqF+iGTMh+n7H+WmkLMKxzgnqZcM4K
khOgD6TPcKOLjsNWiY4Yg/GnTo2wU5HMemgtZ1MswF42qWplZPT1UGAbb3Eq/hxj8yYEHLU8
FMmwpAl0AHxGGwkOaO1uBlic5dtHuPm65bgM3YaipQyNM2L9lcU0YKGt0Q7Od6nsHkWmjFXY
kJQMCme+CQwh50gyYVKVxMQzKWUEyKs+vT7M</vt:lpwstr>
  </property>
  <property fmtid="{D5CDD505-2E9C-101B-9397-08002B2CF9AE}" pid="4" name="_2015_ms_pID_7253432">
    <vt:lpwstr>YQ==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1611623869</vt:lpwstr>
  </property>
</Properties>
</file>