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68"/>
  </p:notesMasterIdLst>
  <p:handoutMasterIdLst>
    <p:handoutMasterId r:id="rId69"/>
  </p:handoutMasterIdLst>
  <p:sldIdLst>
    <p:sldId id="273" r:id="rId8"/>
    <p:sldId id="274" r:id="rId9"/>
    <p:sldId id="275" r:id="rId10"/>
    <p:sldId id="276" r:id="rId11"/>
    <p:sldId id="405" r:id="rId12"/>
    <p:sldId id="457" r:id="rId13"/>
    <p:sldId id="1465" r:id="rId14"/>
    <p:sldId id="1467" r:id="rId15"/>
    <p:sldId id="456" r:id="rId16"/>
    <p:sldId id="431" r:id="rId17"/>
    <p:sldId id="313" r:id="rId18"/>
    <p:sldId id="1470" r:id="rId19"/>
    <p:sldId id="1471" r:id="rId20"/>
    <p:sldId id="458" r:id="rId21"/>
    <p:sldId id="459" r:id="rId22"/>
    <p:sldId id="1468" r:id="rId23"/>
    <p:sldId id="1469" r:id="rId24"/>
    <p:sldId id="1472" r:id="rId25"/>
    <p:sldId id="1473" r:id="rId26"/>
    <p:sldId id="1474" r:id="rId27"/>
    <p:sldId id="1466" r:id="rId28"/>
    <p:sldId id="1475" r:id="rId29"/>
    <p:sldId id="1476" r:id="rId30"/>
    <p:sldId id="1477" r:id="rId31"/>
    <p:sldId id="1551" r:id="rId32"/>
    <p:sldId id="1580" r:id="rId33"/>
    <p:sldId id="1581" r:id="rId34"/>
    <p:sldId id="1582" r:id="rId35"/>
    <p:sldId id="1583" r:id="rId36"/>
    <p:sldId id="362" r:id="rId37"/>
    <p:sldId id="444" r:id="rId38"/>
    <p:sldId id="445" r:id="rId39"/>
    <p:sldId id="364" r:id="rId40"/>
    <p:sldId id="442" r:id="rId41"/>
    <p:sldId id="443" r:id="rId42"/>
    <p:sldId id="429" r:id="rId43"/>
    <p:sldId id="366" r:id="rId44"/>
    <p:sldId id="441" r:id="rId45"/>
    <p:sldId id="1584" r:id="rId46"/>
    <p:sldId id="363" r:id="rId47"/>
    <p:sldId id="365" r:id="rId48"/>
    <p:sldId id="341" r:id="rId49"/>
    <p:sldId id="391" r:id="rId50"/>
    <p:sldId id="392" r:id="rId51"/>
    <p:sldId id="348" r:id="rId52"/>
    <p:sldId id="373" r:id="rId53"/>
    <p:sldId id="351" r:id="rId54"/>
    <p:sldId id="374" r:id="rId55"/>
    <p:sldId id="375" r:id="rId56"/>
    <p:sldId id="376" r:id="rId57"/>
    <p:sldId id="1585" r:id="rId58"/>
    <p:sldId id="425" r:id="rId59"/>
    <p:sldId id="417" r:id="rId60"/>
    <p:sldId id="418" r:id="rId61"/>
    <p:sldId id="426" r:id="rId62"/>
    <p:sldId id="427" r:id="rId63"/>
    <p:sldId id="428" r:id="rId64"/>
    <p:sldId id="1587" r:id="rId65"/>
    <p:sldId id="1586" r:id="rId66"/>
    <p:sldId id="1588" r:id="rId67"/>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2865" userDrawn="1">
          <p15:clr>
            <a:srgbClr val="A4A3A4"/>
          </p15:clr>
        </p15:guide>
        <p15:guide id="2"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22" clrIdx="0">
    <p:extLst>
      <p:ext uri="{19B8F6BF-5375-455C-9EA6-DF929625EA0E}">
        <p15:presenceInfo xmlns:p15="http://schemas.microsoft.com/office/powerpoint/2012/main" userId="S-1-5-21-147214757-305610072-1517763936-5682676" providerId="AD"/>
      </p:ext>
    </p:extLst>
  </p:cmAuthor>
  <p:cmAuthor id="2" name="Wu Monk" initials="WM" lastIdx="89" clrIdx="1">
    <p:extLst>
      <p:ext uri="{19B8F6BF-5375-455C-9EA6-DF929625EA0E}">
        <p15:presenceInfo xmlns:p15="http://schemas.microsoft.com/office/powerpoint/2012/main" userId="cd7b699acb0cb86b" providerId="Windows Live"/>
      </p:ext>
    </p:extLst>
  </p:cmAuthor>
  <p:cmAuthor id="3" name="tangyanmei (A)" initials="t(" lastIdx="6" clrIdx="2">
    <p:extLst>
      <p:ext uri="{19B8F6BF-5375-455C-9EA6-DF929625EA0E}">
        <p15:presenceInfo xmlns:p15="http://schemas.microsoft.com/office/powerpoint/2012/main" userId="S-1-5-21-147214757-305610072-1517763936-3058042" providerId="AD"/>
      </p:ext>
    </p:extLst>
  </p:cmAuthor>
  <p:cmAuthor id="4" name="weijiongjian" initials="w" lastIdx="21" clrIdx="3">
    <p:extLst>
      <p:ext uri="{19B8F6BF-5375-455C-9EA6-DF929625EA0E}">
        <p15:presenceInfo xmlns:p15="http://schemas.microsoft.com/office/powerpoint/2012/main" userId="S-1-5-21-147214757-305610072-1517763936-7483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56C4D2"/>
    <a:srgbClr val="D9D9D9"/>
    <a:srgbClr val="404040"/>
    <a:srgbClr val="EBEBEB"/>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1728" autoAdjust="0"/>
  </p:normalViewPr>
  <p:slideViewPr>
    <p:cSldViewPr snapToGrid="0" snapToObjects="1">
      <p:cViewPr varScale="1">
        <p:scale>
          <a:sx n="96" d="100"/>
          <a:sy n="96" d="100"/>
        </p:scale>
        <p:origin x="564" y="78"/>
      </p:cViewPr>
      <p:guideLst>
        <p:guide pos="2865"/>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1" d="100"/>
          <a:sy n="81" d="100"/>
        </p:scale>
        <p:origin x="3348"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 Type="http://schemas.openxmlformats.org/officeDocument/2006/relationships/slideMaster" Target="slideMasters/slideMaster4.xml"/><Relationship Id="rId7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hf sldNum="0" hdr="0" ftr="0" dt="0"/>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174936-88FF-4550-B844-5E053C2D2DDF}"/>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a16="http://schemas.microsoft.com/office/drawing/2014/main" id="{D5096B43-3EA0-434D-9123-BB4972CE8C06}"/>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7AB1FE4-58C7-4E02-96E4-D01E162E994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A3469307-BBF4-4B42-9488-AC2F1039AE8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178365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TN</a:t>
            </a:r>
            <a:r>
              <a:rPr baseline="0" dirty="0">
                <a:latin typeface="Huawei Sans" panose="020C0503030203020204" pitchFamily="34" charset="0"/>
              </a:rPr>
              <a:t> </a:t>
            </a:r>
            <a:r>
              <a:rPr dirty="0">
                <a:latin typeface="Huawei Sans" panose="020C0503030203020204" pitchFamily="34" charset="0"/>
              </a:rPr>
              <a:t>and RD</a:t>
            </a:r>
            <a:r>
              <a:rPr baseline="0" dirty="0">
                <a:latin typeface="Huawei Sans" panose="020C0503030203020204" pitchFamily="34" charset="0"/>
              </a:rPr>
              <a:t> information </a:t>
            </a:r>
            <a:r>
              <a:rPr lang="en-US" altLang="zh-CN" baseline="0" dirty="0">
                <a:latin typeface="Huawei Sans" panose="020C0503030203020204" pitchFamily="34" charset="0"/>
              </a:rPr>
              <a:t>are used for </a:t>
            </a:r>
            <a:r>
              <a:rPr lang="en-US" sz="1100" dirty="0">
                <a:latin typeface="Huawei Sans" panose="020C0503030203020204" pitchFamily="34" charset="0"/>
              </a:rPr>
              <a:t>enumerating</a:t>
            </a:r>
            <a:r>
              <a:rPr lang="en-US" sz="1100" baseline="0" dirty="0">
                <a:latin typeface="Huawei Sans" panose="020C0503030203020204" pitchFamily="34" charset="0"/>
              </a:rPr>
              <a:t> and </a:t>
            </a:r>
            <a:r>
              <a:rPr lang="en-US" altLang="zh-CN" baseline="0" dirty="0">
                <a:latin typeface="Huawei Sans" panose="020C0503030203020204" pitchFamily="34" charset="0"/>
              </a:rPr>
              <a:t>establishing o</a:t>
            </a:r>
            <a:r>
              <a:rPr lang="en-US" dirty="0">
                <a:latin typeface="Huawei Sans" panose="020C0503030203020204" pitchFamily="34" charset="0"/>
              </a:rPr>
              <a:t>verlay tunnels.</a:t>
            </a:r>
            <a:endParaRPr lang="en-US" altLang="zh-CN" dirty="0">
              <a:latin typeface="Huawei Sans" panose="020C0503030203020204" pitchFamily="34" charset="0"/>
            </a:endParaRPr>
          </a:p>
          <a:p>
            <a:r>
              <a:rPr dirty="0">
                <a:latin typeface="Huawei Sans" panose="020C0503030203020204" pitchFamily="34" charset="0"/>
              </a:rPr>
              <a:t>A site ID is used as the next hop for addressing and data forwarding during user routing.</a:t>
            </a:r>
            <a:endParaRPr lang="en-US" altLang="zh-CN" dirty="0">
              <a:latin typeface="Huawei Sans" panose="020C0503030203020204" pitchFamily="34" charset="0"/>
            </a:endParaRPr>
          </a:p>
          <a:p>
            <a:r>
              <a:rPr dirty="0">
                <a:latin typeface="Huawei Sans" panose="020C0503030203020204" pitchFamily="34" charset="0"/>
              </a:rPr>
              <a:t>CPEs' router IDs are defined for establishing BGP peer relationships between sites.</a:t>
            </a:r>
            <a:endParaRPr lang="en-US" altLang="zh-CN" dirty="0">
              <a:latin typeface="Huawei Sans" panose="020C0503030203020204" pitchFamily="34" charset="0"/>
            </a:endParaRPr>
          </a:p>
          <a:p>
            <a:r>
              <a:rPr dirty="0">
                <a:latin typeface="Huawei Sans" panose="020C0503030203020204" pitchFamily="34" charset="0"/>
              </a:rPr>
              <a:t>TNPs are defined for establishing</a:t>
            </a:r>
            <a:r>
              <a:rPr baseline="0" dirty="0">
                <a:latin typeface="Huawei Sans" panose="020C0503030203020204" pitchFamily="34" charset="0"/>
              </a:rPr>
              <a:t> tunnels.</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9FD3C491-85C7-4001-8908-08581AD7C27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65613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latin typeface="Huawei Sans" panose="020C0503030203020204" pitchFamily="34" charset="0"/>
              </a:rPr>
              <a:t>TN</a:t>
            </a:r>
            <a:r>
              <a:rPr lang="en-US" baseline="0" dirty="0">
                <a:latin typeface="Huawei Sans" panose="020C0503030203020204" pitchFamily="34" charset="0"/>
              </a:rPr>
              <a:t> </a:t>
            </a:r>
            <a:r>
              <a:rPr lang="en-US" dirty="0">
                <a:latin typeface="Huawei Sans" panose="020C0503030203020204" pitchFamily="34" charset="0"/>
              </a:rPr>
              <a:t>and RD</a:t>
            </a:r>
            <a:r>
              <a:rPr lang="en-US" baseline="0" dirty="0">
                <a:latin typeface="Huawei Sans" panose="020C0503030203020204" pitchFamily="34" charset="0"/>
              </a:rPr>
              <a:t> information </a:t>
            </a:r>
            <a:r>
              <a:rPr lang="en-US" altLang="zh-CN" baseline="0" dirty="0">
                <a:latin typeface="Huawei Sans" panose="020C0503030203020204" pitchFamily="34" charset="0"/>
              </a:rPr>
              <a:t>are used for </a:t>
            </a:r>
            <a:r>
              <a:rPr lang="en-US" sz="1100" dirty="0">
                <a:latin typeface="Huawei Sans" panose="020C0503030203020204" pitchFamily="34" charset="0"/>
              </a:rPr>
              <a:t>enumerating</a:t>
            </a:r>
            <a:r>
              <a:rPr lang="en-US" sz="1100" baseline="0" dirty="0">
                <a:latin typeface="Huawei Sans" panose="020C0503030203020204" pitchFamily="34" charset="0"/>
              </a:rPr>
              <a:t> </a:t>
            </a:r>
            <a:r>
              <a:rPr lang="en-US" altLang="zh-CN" baseline="0" dirty="0">
                <a:latin typeface="Huawei Sans" panose="020C0503030203020204" pitchFamily="34" charset="0"/>
              </a:rPr>
              <a:t>o</a:t>
            </a:r>
            <a:r>
              <a:rPr lang="en-US" dirty="0">
                <a:latin typeface="Huawei Sans" panose="020C0503030203020204" pitchFamily="34" charset="0"/>
              </a:rPr>
              <a:t>verlay tunnels.</a:t>
            </a:r>
            <a:endParaRPr lang="en-US" altLang="zh-CN" dirty="0">
              <a:latin typeface="Huawei Sans" panose="020C0503030203020204" pitchFamily="34" charset="0"/>
            </a:endParaRPr>
          </a:p>
          <a:p>
            <a:pPr marL="363538" lvl="1" indent="-187325"/>
            <a:r>
              <a:rPr dirty="0">
                <a:latin typeface="Huawei Sans" panose="020C0503030203020204" pitchFamily="34" charset="0"/>
              </a:rPr>
              <a:t>Tunnel enumeration </a:t>
            </a:r>
            <a:r>
              <a:rPr lang="en-US" dirty="0">
                <a:latin typeface="Huawei Sans" panose="020C0503030203020204" pitchFamily="34" charset="0"/>
              </a:rPr>
              <a:t>ensures that </a:t>
            </a:r>
            <a:r>
              <a:rPr dirty="0">
                <a:latin typeface="Huawei Sans" panose="020C0503030203020204" pitchFamily="34" charset="0"/>
              </a:rPr>
              <a:t>all</a:t>
            </a:r>
            <a:r>
              <a:rPr lang="en-US" dirty="0">
                <a:latin typeface="Huawei Sans" panose="020C0503030203020204" pitchFamily="34" charset="0"/>
              </a:rPr>
              <a:t> available </a:t>
            </a:r>
            <a:r>
              <a:rPr dirty="0">
                <a:latin typeface="Huawei Sans" panose="020C0503030203020204" pitchFamily="34" charset="0"/>
              </a:rPr>
              <a:t>tunnels</a:t>
            </a:r>
            <a:r>
              <a:rPr lang="en-US" baseline="0" dirty="0">
                <a:latin typeface="Huawei Sans" panose="020C0503030203020204" pitchFamily="34" charset="0"/>
              </a:rPr>
              <a:t> are established.</a:t>
            </a:r>
            <a:endParaRPr lang="en-US" dirty="0">
              <a:latin typeface="Huawei Sans" panose="020C0503030203020204" pitchFamily="34" charset="0"/>
            </a:endParaRPr>
          </a:p>
          <a:p>
            <a:r>
              <a:rPr dirty="0">
                <a:latin typeface="Huawei Sans" panose="020C0503030203020204" pitchFamily="34" charset="0"/>
              </a:rPr>
              <a:t>A router ID is used for establishing a control channel.</a:t>
            </a:r>
          </a:p>
          <a:p>
            <a:r>
              <a:rPr dirty="0">
                <a:latin typeface="Huawei Sans" panose="020C0503030203020204" pitchFamily="34" charset="0"/>
              </a:rPr>
              <a:t>A site ID specifies</a:t>
            </a:r>
            <a:r>
              <a:rPr baseline="0" dirty="0">
                <a:latin typeface="Huawei Sans" panose="020C0503030203020204" pitchFamily="34" charset="0"/>
              </a:rPr>
              <a:t> </a:t>
            </a:r>
            <a:r>
              <a:rPr dirty="0">
                <a:latin typeface="Huawei Sans" panose="020C0503030203020204" pitchFamily="34" charset="0"/>
              </a:rPr>
              <a:t>the next hop for data forwarding.</a:t>
            </a:r>
          </a:p>
          <a:p>
            <a:r>
              <a:rPr dirty="0">
                <a:latin typeface="Huawei Sans" panose="020C0503030203020204" pitchFamily="34" charset="0"/>
              </a:rPr>
              <a:t>An interface number can be used as a TNP ID.</a:t>
            </a:r>
            <a:endParaRPr lang="en-US" altLang="zh-CN" dirty="0">
              <a:latin typeface="Huawei Sans" panose="020C0503030203020204" pitchFamily="34" charset="0"/>
            </a:endParaRPr>
          </a:p>
          <a:p>
            <a:r>
              <a:rPr dirty="0">
                <a:latin typeface="Huawei Sans" panose="020C0503030203020204" pitchFamily="34" charset="0"/>
              </a:rPr>
              <a:t>The public and private IP addresses refer to the source and destination IP addresses of the control and data channels.</a:t>
            </a:r>
            <a:endParaRPr lang="en-US" altLang="zh-CN" dirty="0">
              <a:latin typeface="Huawei Sans" panose="020C0503030203020204" pitchFamily="34" charset="0"/>
            </a:endParaRPr>
          </a:p>
          <a:p>
            <a:pPr marL="363538" lvl="1" indent="-187325"/>
            <a:r>
              <a:rPr dirty="0">
                <a:latin typeface="Huawei Sans" panose="020C0503030203020204" pitchFamily="34" charset="0"/>
              </a:rPr>
              <a:t>To establish a data channel between CPEs behind NAT device</a:t>
            </a:r>
            <a:r>
              <a:rPr lang="en-US" dirty="0">
                <a:latin typeface="Huawei Sans" panose="020C0503030203020204" pitchFamily="34" charset="0"/>
              </a:rPr>
              <a:t>s</a:t>
            </a:r>
            <a:r>
              <a:rPr dirty="0">
                <a:latin typeface="Huawei Sans" panose="020C0503030203020204" pitchFamily="34" charset="0"/>
              </a:rPr>
              <a:t>, the </a:t>
            </a:r>
            <a:r>
              <a:rPr lang="en-US" dirty="0">
                <a:latin typeface="Huawei Sans" panose="020C0503030203020204" pitchFamily="34" charset="0"/>
              </a:rPr>
              <a:t>CPEs need</a:t>
            </a:r>
            <a:r>
              <a:rPr lang="en-US" baseline="0" dirty="0">
                <a:latin typeface="Huawei Sans" panose="020C0503030203020204" pitchFamily="34" charset="0"/>
              </a:rPr>
              <a:t> to learn the </a:t>
            </a:r>
            <a:r>
              <a:rPr dirty="0">
                <a:latin typeface="Huawei Sans" panose="020C0503030203020204" pitchFamily="34" charset="0"/>
              </a:rPr>
              <a:t>post-NAT IP addresses (public IP addresses).</a:t>
            </a:r>
          </a:p>
          <a:p>
            <a:pPr marL="539750" lvl="2" indent="-176213"/>
            <a:r>
              <a:rPr lang="en-US" dirty="0">
                <a:latin typeface="Huawei Sans" panose="020C0503030203020204" pitchFamily="34" charset="0"/>
              </a:rPr>
              <a:t>Typically</a:t>
            </a:r>
            <a:r>
              <a:rPr dirty="0">
                <a:latin typeface="Huawei Sans" panose="020C0503030203020204" pitchFamily="34" charset="0"/>
              </a:rPr>
              <a:t>, a CPE </a:t>
            </a:r>
            <a:r>
              <a:rPr lang="en-US" dirty="0">
                <a:latin typeface="Huawei Sans" panose="020C0503030203020204" pitchFamily="34" charset="0"/>
              </a:rPr>
              <a:t>learns</a:t>
            </a:r>
            <a:r>
              <a:rPr lang="en-US" baseline="0" dirty="0">
                <a:latin typeface="Huawei Sans" panose="020C0503030203020204" pitchFamily="34" charset="0"/>
              </a:rPr>
              <a:t> </a:t>
            </a:r>
            <a:r>
              <a:rPr dirty="0">
                <a:latin typeface="Huawei Sans" panose="020C0503030203020204" pitchFamily="34" charset="0"/>
              </a:rPr>
              <a:t>public IP address</a:t>
            </a:r>
            <a:r>
              <a:rPr lang="en-US" dirty="0">
                <a:latin typeface="Huawei Sans" panose="020C0503030203020204" pitchFamily="34" charset="0"/>
              </a:rPr>
              <a:t>es</a:t>
            </a:r>
            <a:r>
              <a:rPr dirty="0">
                <a:latin typeface="Huawei Sans" panose="020C0503030203020204" pitchFamily="34" charset="0"/>
              </a:rPr>
              <a:t> through STUN technology.</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2FA2B975-2540-4E02-A364-5BF37CD661D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12468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Tunnel enumeration is performed before</a:t>
            </a:r>
            <a:r>
              <a:rPr baseline="0" dirty="0">
                <a:latin typeface="Huawei Sans" panose="020C0503030203020204" pitchFamily="34" charset="0"/>
              </a:rPr>
              <a:t> </a:t>
            </a:r>
            <a:r>
              <a:rPr dirty="0">
                <a:latin typeface="Huawei Sans" panose="020C0503030203020204" pitchFamily="34" charset="0"/>
              </a:rPr>
              <a:t>data channel establishment to ensure that all available data channels are established.</a:t>
            </a:r>
            <a:endParaRPr lang="en-US" altLang="zh-CN" dirty="0">
              <a:latin typeface="Huawei Sans" panose="020C0503030203020204" pitchFamily="34" charset="0"/>
            </a:endParaRPr>
          </a:p>
          <a:p>
            <a:r>
              <a:rPr dirty="0">
                <a:latin typeface="Huawei Sans" panose="020C0503030203020204" pitchFamily="34" charset="0"/>
              </a:rPr>
              <a:t>Prerequisites for tunnel enumeration:</a:t>
            </a:r>
            <a:endParaRPr lang="en-US" altLang="zh-CN" dirty="0">
              <a:latin typeface="Huawei Sans" panose="020C0503030203020204" pitchFamily="34" charset="0"/>
            </a:endParaRPr>
          </a:p>
          <a:p>
            <a:pPr marL="363538" lvl="1" indent="-187325"/>
            <a:r>
              <a:rPr dirty="0">
                <a:latin typeface="Huawei Sans" panose="020C0503030203020204" pitchFamily="34" charset="0"/>
              </a:rPr>
              <a:t>CPEs have learned service routes from the peer site.</a:t>
            </a:r>
            <a:endParaRPr lang="en-US" altLang="zh-CN" dirty="0">
              <a:latin typeface="Huawei Sans" panose="020C0503030203020204" pitchFamily="34" charset="0"/>
            </a:endParaRPr>
          </a:p>
          <a:p>
            <a:pPr marL="363538" lvl="1" indent="-187325"/>
            <a:r>
              <a:rPr dirty="0">
                <a:latin typeface="Huawei Sans" panose="020C0503030203020204" pitchFamily="34" charset="0"/>
              </a:rPr>
              <a:t>CPEs have learned TNP information from the peer site.</a:t>
            </a:r>
            <a:endParaRPr lang="en-US" altLang="zh-CN" dirty="0">
              <a:latin typeface="Huawei Sans" panose="020C0503030203020204" pitchFamily="34" charset="0"/>
            </a:endParaRPr>
          </a:p>
          <a:p>
            <a:pPr lvl="0"/>
            <a:r>
              <a:rPr dirty="0">
                <a:latin typeface="Huawei Sans" panose="020C0503030203020204" pitchFamily="34" charset="0"/>
              </a:rPr>
              <a:t>The</a:t>
            </a:r>
            <a:r>
              <a:rPr baseline="0" dirty="0">
                <a:latin typeface="Huawei Sans" panose="020C0503030203020204" pitchFamily="34" charset="0"/>
              </a:rPr>
              <a:t> details about how to l</a:t>
            </a:r>
            <a:r>
              <a:rPr dirty="0">
                <a:latin typeface="Huawei Sans" panose="020C0503030203020204" pitchFamily="34" charset="0"/>
              </a:rPr>
              <a:t>earn service routes and TNP information will be described in the following slides.</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CB2F2E07-0E93-49F6-A3FC-B410D3F582A4}"/>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82074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2DF838D-E62D-4A07-8DB3-6494B8FB191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5CA38335-5784-4225-A2E1-A7EA7AF78C2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020171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A management channel is used for establishing control channels and delivering basic configurations.</a:t>
            </a:r>
            <a:endParaRPr lang="en-US" altLang="zh-CN" dirty="0">
              <a:latin typeface="Huawei Sans" panose="020C0503030203020204" pitchFamily="34" charset="0"/>
            </a:endParaRPr>
          </a:p>
          <a:p>
            <a:r>
              <a:rPr dirty="0">
                <a:latin typeface="Huawei Sans" panose="020C0503030203020204" pitchFamily="34" charset="0"/>
              </a:rPr>
              <a:t>Control channels are used to control establishment of data channels.</a:t>
            </a:r>
            <a:endParaRPr lang="en-US" altLang="zh-CN" dirty="0">
              <a:latin typeface="Huawei Sans" panose="020C0503030203020204" pitchFamily="34" charset="0"/>
            </a:endParaRPr>
          </a:p>
          <a:p>
            <a:r>
              <a:rPr dirty="0">
                <a:latin typeface="Huawei Sans" panose="020C0503030203020204" pitchFamily="34" charset="0"/>
              </a:rPr>
              <a:t>Data channels transmit user data.</a:t>
            </a:r>
            <a:endParaRPr lang="en-US" altLang="zh-CN" dirty="0">
              <a:latin typeface="Huawei Sans" panose="020C0503030203020204" pitchFamily="34" charset="0"/>
            </a:endParaRPr>
          </a:p>
          <a:p>
            <a:r>
              <a:rPr dirty="0">
                <a:latin typeface="Huawei Sans" panose="020C0503030203020204" pitchFamily="34" charset="0"/>
              </a:rPr>
              <a:t>TNP information is exchanged twice as follows:</a:t>
            </a:r>
            <a:endParaRPr lang="en-US" altLang="zh-CN" dirty="0">
              <a:latin typeface="Huawei Sans" panose="020C0503030203020204" pitchFamily="34" charset="0"/>
            </a:endParaRPr>
          </a:p>
          <a:p>
            <a:pPr marL="363538" lvl="1" indent="-187325"/>
            <a:r>
              <a:rPr dirty="0">
                <a:latin typeface="Huawei Sans" panose="020C0503030203020204" pitchFamily="34" charset="0"/>
              </a:rPr>
              <a:t>TNP information is exchanged for the first time for establis</a:t>
            </a:r>
            <a:r>
              <a:rPr lang="en-US" dirty="0">
                <a:latin typeface="Huawei Sans" panose="020C0503030203020204" pitchFamily="34" charset="0"/>
              </a:rPr>
              <a:t>hing</a:t>
            </a:r>
            <a:r>
              <a:rPr lang="en-US" baseline="0" dirty="0">
                <a:latin typeface="Huawei Sans" panose="020C0503030203020204" pitchFamily="34" charset="0"/>
              </a:rPr>
              <a:t> </a:t>
            </a:r>
            <a:r>
              <a:rPr dirty="0">
                <a:latin typeface="Huawei Sans" panose="020C0503030203020204" pitchFamily="34" charset="0"/>
              </a:rPr>
              <a:t>control channels between RRs and CPEs.</a:t>
            </a:r>
            <a:endParaRPr lang="en-US" altLang="zh-CN" dirty="0">
              <a:latin typeface="Huawei Sans" panose="020C0503030203020204" pitchFamily="34" charset="0"/>
            </a:endParaRPr>
          </a:p>
          <a:p>
            <a:pPr marL="363538" lvl="1" indent="-187325"/>
            <a:r>
              <a:rPr dirty="0">
                <a:latin typeface="Huawei Sans" panose="020C0503030203020204" pitchFamily="34" charset="0"/>
              </a:rPr>
              <a:t>TNP information is exchanged for the second time for establish</a:t>
            </a:r>
            <a:r>
              <a:rPr lang="en-US" dirty="0">
                <a:latin typeface="Huawei Sans" panose="020C0503030203020204" pitchFamily="34" charset="0"/>
              </a:rPr>
              <a:t>ing</a:t>
            </a:r>
            <a:r>
              <a:rPr dirty="0">
                <a:latin typeface="Huawei Sans" panose="020C0503030203020204" pitchFamily="34" charset="0"/>
              </a:rPr>
              <a:t> data channels between CPEs.</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DDFB7444-A180-4648-A983-84EE78BEC4C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46568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For details about ZTP and management channel establishment, learn the course </a:t>
            </a:r>
            <a:r>
              <a:rPr i="1" dirty="0">
                <a:latin typeface="Huawei Sans" panose="020C0503030203020204" pitchFamily="34" charset="0"/>
              </a:rPr>
              <a:t>SD-WAN Deployment</a:t>
            </a:r>
            <a:r>
              <a:rPr dirty="0">
                <a:latin typeface="Huawei Sans" panose="020C0503030203020204" pitchFamily="34" charset="0"/>
              </a:rPr>
              <a:t>.</a:t>
            </a:r>
            <a:endParaRPr lang="en-US" altLang="zh-CN" dirty="0">
              <a:latin typeface="Huawei Sans" panose="020C0503030203020204" pitchFamily="34" charset="0"/>
            </a:endParaRPr>
          </a:p>
          <a:p>
            <a:r>
              <a:rPr dirty="0">
                <a:latin typeface="Huawei Sans" panose="020C0503030203020204" pitchFamily="34" charset="0"/>
              </a:rPr>
              <a:t>An RR is typically deployed at the same site as CPEs of the HQ. For ease of understanding, an RR is deployed independently</a:t>
            </a:r>
            <a:r>
              <a:rPr baseline="0" dirty="0">
                <a:latin typeface="Huawei Sans" panose="020C0503030203020204" pitchFamily="34" charset="0"/>
              </a:rPr>
              <a:t> </a:t>
            </a:r>
            <a:r>
              <a:rPr dirty="0">
                <a:latin typeface="Huawei Sans" panose="020C0503030203020204" pitchFamily="34" charset="0"/>
              </a:rPr>
              <a:t>of CPEs of the HQ in the above figure.</a:t>
            </a:r>
            <a:endParaRPr lang="en-US" altLang="zh-CN" dirty="0">
              <a:latin typeface="Huawei Sans" panose="020C0503030203020204" pitchFamily="34" charset="0"/>
            </a:endParaRPr>
          </a:p>
          <a:p>
            <a:r>
              <a:rPr dirty="0">
                <a:latin typeface="Huawei Sans" panose="020C0503030203020204" pitchFamily="34" charset="0"/>
              </a:rPr>
              <a:t>All configurations on the CPEs and RR are delivered by </a:t>
            </a:r>
            <a:r>
              <a:rPr dirty="0" err="1">
                <a:latin typeface="Huawei Sans" panose="020C0503030203020204" pitchFamily="34" charset="0"/>
              </a:rPr>
              <a:t>iMaster</a:t>
            </a:r>
            <a:r>
              <a:rPr dirty="0">
                <a:latin typeface="Huawei Sans" panose="020C0503030203020204" pitchFamily="34" charset="0"/>
              </a:rPr>
              <a:t> NCE-WAN.</a:t>
            </a:r>
            <a:endParaRPr lang="en-US" altLang="zh-CN" dirty="0">
              <a:latin typeface="Huawei Sans" panose="020C0503030203020204" pitchFamily="34" charset="0"/>
            </a:endParaRPr>
          </a:p>
          <a:p>
            <a:r>
              <a:rPr dirty="0">
                <a:latin typeface="Huawei Sans" panose="020C0503030203020204" pitchFamily="34" charset="0"/>
              </a:rPr>
              <a:t>The IP address of a CPE's loopback interface</a:t>
            </a:r>
            <a:r>
              <a:rPr baseline="0" dirty="0">
                <a:latin typeface="Huawei Sans" panose="020C0503030203020204" pitchFamily="34" charset="0"/>
              </a:rPr>
              <a:t> is </a:t>
            </a:r>
            <a:r>
              <a:rPr lang="en-US" baseline="0" dirty="0">
                <a:latin typeface="Huawei Sans" panose="020C0503030203020204" pitchFamily="34" charset="0"/>
              </a:rPr>
              <a:t>used as t</a:t>
            </a:r>
            <a:r>
              <a:rPr lang="en-US" dirty="0">
                <a:latin typeface="Huawei Sans" panose="020C0503030203020204" pitchFamily="34" charset="0"/>
              </a:rPr>
              <a:t>he CPE's</a:t>
            </a:r>
            <a:r>
              <a:rPr lang="en-US" baseline="0" dirty="0">
                <a:latin typeface="Huawei Sans" panose="020C0503030203020204" pitchFamily="34" charset="0"/>
              </a:rPr>
              <a:t> </a:t>
            </a:r>
            <a:r>
              <a:rPr lang="en-US" dirty="0">
                <a:latin typeface="Huawei Sans" panose="020C0503030203020204" pitchFamily="34" charset="0"/>
              </a:rPr>
              <a:t>router ID.</a:t>
            </a:r>
          </a:p>
          <a:p>
            <a:r>
              <a:rPr dirty="0">
                <a:latin typeface="Huawei Sans" panose="020C0503030203020204" pitchFamily="34" charset="0"/>
              </a:rPr>
              <a:t>Tunnel interfaces are used for establishing management channels, which use the GRE over IPsec encapsulation mode.</a:t>
            </a:r>
            <a:endParaRPr lang="en-US" altLang="zh-CN" dirty="0">
              <a:latin typeface="Huawei Sans" panose="020C0503030203020204" pitchFamily="34" charset="0"/>
            </a:endParaRPr>
          </a:p>
          <a:p>
            <a:r>
              <a:rPr dirty="0" err="1">
                <a:latin typeface="Huawei Sans" panose="020C0503030203020204" pitchFamily="34" charset="0"/>
              </a:rPr>
              <a:t>iMaster</a:t>
            </a:r>
            <a:r>
              <a:rPr dirty="0">
                <a:latin typeface="Huawei Sans" panose="020C0503030203020204" pitchFamily="34" charset="0"/>
              </a:rPr>
              <a:t> NCE-WAN also delivers basic BGP configurations to instruct CPEs to establish BGP peer relationships with the RR through loopback interfaces.</a:t>
            </a:r>
            <a:endParaRPr lang="en-US" altLang="zh-CN" dirty="0">
              <a:latin typeface="Huawei Sans" panose="020C0503030203020204" pitchFamily="34" charset="0"/>
            </a:endParaRPr>
          </a:p>
          <a:p>
            <a:r>
              <a:rPr dirty="0">
                <a:latin typeface="Huawei Sans" panose="020C0503030203020204" pitchFamily="34" charset="0"/>
              </a:rPr>
              <a:t>Site IDs are generally allocated to CPEs in ascending order based on the sequence in which the CPEs go online.</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D965C880-857C-4B2B-B77B-8D5A8D0EBC2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55301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A control channel is established as follows:</a:t>
            </a:r>
            <a:endParaRPr lang="en-US" altLang="zh-CN" dirty="0">
              <a:latin typeface="Huawei Sans" panose="020C0503030203020204" pitchFamily="34" charset="0"/>
            </a:endParaRPr>
          </a:p>
          <a:p>
            <a:pPr marL="363538" lvl="1" indent="-187325">
              <a:buFont typeface="+mj-lt"/>
              <a:buAutoNum type="arabicPeriod"/>
            </a:pPr>
            <a:r>
              <a:rPr lang="en-US" dirty="0">
                <a:latin typeface="Huawei Sans" panose="020C0503030203020204" pitchFamily="34" charset="0"/>
              </a:rPr>
              <a:t>A</a:t>
            </a:r>
            <a:r>
              <a:rPr dirty="0">
                <a:latin typeface="Huawei Sans" panose="020C0503030203020204" pitchFamily="34" charset="0"/>
              </a:rPr>
              <a:t> CPE establishes a DTLS tunnel with an RR</a:t>
            </a:r>
            <a:r>
              <a:rPr lang="en-US" baseline="0" dirty="0">
                <a:latin typeface="Huawei Sans" panose="020C0503030203020204" pitchFamily="34" charset="0"/>
              </a:rPr>
              <a:t> b</a:t>
            </a:r>
            <a:r>
              <a:rPr lang="en-US" dirty="0">
                <a:latin typeface="Huawei Sans" panose="020C0503030203020204" pitchFamily="34" charset="0"/>
              </a:rPr>
              <a:t>ased on the TNP information delivered by </a:t>
            </a:r>
            <a:r>
              <a:rPr lang="en-US" dirty="0" err="1">
                <a:latin typeface="Huawei Sans" panose="020C0503030203020204" pitchFamily="34" charset="0"/>
              </a:rPr>
              <a:t>iMaster</a:t>
            </a:r>
            <a:r>
              <a:rPr lang="en-US" dirty="0">
                <a:latin typeface="Huawei Sans" panose="020C0503030203020204" pitchFamily="34" charset="0"/>
              </a:rPr>
              <a:t> NCE-WAN. </a:t>
            </a:r>
            <a:endParaRPr lang="en-US" altLang="zh-CN" dirty="0">
              <a:latin typeface="Huawei Sans" panose="020C0503030203020204" pitchFamily="34" charset="0"/>
            </a:endParaRPr>
          </a:p>
          <a:p>
            <a:pPr marL="539750" lvl="2" indent="-176213"/>
            <a:r>
              <a:rPr lang="en-US" dirty="0">
                <a:latin typeface="Huawei Sans" panose="020C0503030203020204" pitchFamily="34" charset="0"/>
              </a:rPr>
              <a:t>The</a:t>
            </a:r>
            <a:r>
              <a:rPr lang="en-US" baseline="0" dirty="0">
                <a:latin typeface="Huawei Sans" panose="020C0503030203020204" pitchFamily="34" charset="0"/>
              </a:rPr>
              <a:t> DTLS tunnel is established to </a:t>
            </a:r>
            <a:r>
              <a:rPr dirty="0">
                <a:latin typeface="Huawei Sans" panose="020C0503030203020204" pitchFamily="34" charset="0"/>
              </a:rPr>
              <a:t>ensure security of TNP information exchanged between the CPE and RR.</a:t>
            </a:r>
            <a:endParaRPr lang="en-US" altLang="zh-CN" dirty="0">
              <a:latin typeface="Huawei Sans" panose="020C0503030203020204" pitchFamily="34" charset="0"/>
            </a:endParaRPr>
          </a:p>
          <a:p>
            <a:pPr marL="363538" lvl="1" indent="-187325">
              <a:buFont typeface="+mj-lt"/>
              <a:buAutoNum type="arabicPeriod" startAt="2"/>
            </a:pPr>
            <a:r>
              <a:rPr dirty="0">
                <a:latin typeface="Huawei Sans" panose="020C0503030203020204" pitchFamily="34" charset="0"/>
              </a:rPr>
              <a:t>The CPE and RR exchange TNP and IPsec SA information through the DTLS tunnel, and establish an EVPN tunnel based on </a:t>
            </a:r>
            <a:r>
              <a:rPr lang="en-US" dirty="0">
                <a:latin typeface="Huawei Sans" panose="020C0503030203020204" pitchFamily="34" charset="0"/>
              </a:rPr>
              <a:t>the TNP and IPsec SA </a:t>
            </a:r>
            <a:r>
              <a:rPr dirty="0">
                <a:latin typeface="Huawei Sans" panose="020C0503030203020204" pitchFamily="34" charset="0"/>
              </a:rPr>
              <a:t>information.</a:t>
            </a:r>
            <a:endParaRPr lang="en-US" altLang="zh-CN" dirty="0">
              <a:latin typeface="Huawei Sans" panose="020C0503030203020204" pitchFamily="34" charset="0"/>
            </a:endParaRPr>
          </a:p>
          <a:p>
            <a:pPr marL="539750" lvl="2" indent="-176213"/>
            <a:r>
              <a:rPr dirty="0">
                <a:latin typeface="Huawei Sans" panose="020C0503030203020204" pitchFamily="34" charset="0"/>
              </a:rPr>
              <a:t>In Huawei SD-WAN Solution, EVPN tunnels use the GRE over IPsec encapsulation mode.</a:t>
            </a:r>
            <a:endParaRPr lang="en-US" altLang="zh-CN" dirty="0">
              <a:latin typeface="Huawei Sans" panose="020C0503030203020204" pitchFamily="34" charset="0"/>
            </a:endParaRPr>
          </a:p>
          <a:p>
            <a:pPr marL="539750" lvl="2" indent="-176213"/>
            <a:r>
              <a:rPr dirty="0">
                <a:latin typeface="Huawei Sans" panose="020C0503030203020204" pitchFamily="34" charset="0"/>
              </a:rPr>
              <a:t>The source and destination IP addresses of an EVPN tunnel are determined by the TNP information about the CPE and RR.</a:t>
            </a:r>
            <a:endParaRPr lang="en-US" altLang="zh-CN" dirty="0">
              <a:latin typeface="Huawei Sans" panose="020C0503030203020204" pitchFamily="34" charset="0"/>
            </a:endParaRPr>
          </a:p>
          <a:p>
            <a:pPr marL="363538" lvl="1" indent="-187325">
              <a:buFont typeface="+mj-lt"/>
              <a:buAutoNum type="arabicPeriod" startAt="3"/>
            </a:pPr>
            <a:r>
              <a:rPr dirty="0">
                <a:latin typeface="Huawei Sans" panose="020C0503030203020204" pitchFamily="34" charset="0"/>
              </a:rPr>
              <a:t>The CPE and RR establish a BGP peer relationship through loopback interfaces.</a:t>
            </a:r>
            <a:endParaRPr lang="en-US" altLang="zh-CN" dirty="0">
              <a:latin typeface="Huawei Sans" panose="020C0503030203020204" pitchFamily="34" charset="0"/>
            </a:endParaRPr>
          </a:p>
          <a:p>
            <a:pPr marL="539750" lvl="2" indent="-176213"/>
            <a:r>
              <a:rPr dirty="0">
                <a:latin typeface="Huawei Sans" panose="020C0503030203020204" pitchFamily="34" charset="0"/>
              </a:rPr>
              <a:t>All CPEs are BGP RR clients of the RR.</a:t>
            </a:r>
            <a:endParaRPr lang="en-US" altLang="zh-CN" dirty="0">
              <a:latin typeface="Huawei Sans" panose="020C0503030203020204" pitchFamily="34" charset="0"/>
            </a:endParaRPr>
          </a:p>
          <a:p>
            <a:pPr marL="539750" lvl="2" indent="-176213"/>
            <a:r>
              <a:rPr dirty="0">
                <a:latin typeface="Huawei Sans" panose="020C0503030203020204" pitchFamily="34" charset="0"/>
              </a:rPr>
              <a:t>The CPE and RR send BGP packets to each other to exchange the TNP and IPsec SA information required for </a:t>
            </a:r>
            <a:r>
              <a:rPr>
                <a:latin typeface="Huawei Sans" panose="020C0503030203020204" pitchFamily="34" charset="0"/>
              </a:rPr>
              <a:t>establishing data channel</a:t>
            </a:r>
            <a:r>
              <a:rPr lang="en-US">
                <a:latin typeface="Huawei Sans" panose="020C0503030203020204" pitchFamily="34" charset="0"/>
              </a:rPr>
              <a:t>s</a:t>
            </a:r>
            <a:r>
              <a:rPr>
                <a:latin typeface="Huawei Sans" panose="020C0503030203020204" pitchFamily="34" charset="0"/>
              </a:rPr>
              <a:t>.</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13AC1E93-2B82-4AEE-83FD-C620430738E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73299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TNP and IPsec SA information is</a:t>
            </a:r>
            <a:r>
              <a:rPr baseline="0" dirty="0">
                <a:latin typeface="Huawei Sans" panose="020C0503030203020204" pitchFamily="34" charset="0"/>
              </a:rPr>
              <a:t> exchanged as </a:t>
            </a:r>
            <a:r>
              <a:rPr dirty="0">
                <a:latin typeface="Huawei Sans" panose="020C0503030203020204" pitchFamily="34" charset="0"/>
              </a:rPr>
              <a:t>follows:</a:t>
            </a:r>
            <a:endParaRPr lang="en-US" altLang="zh-CN" dirty="0">
              <a:latin typeface="Huawei Sans" panose="020C0503030203020204" pitchFamily="34" charset="0"/>
            </a:endParaRPr>
          </a:p>
          <a:p>
            <a:pPr marL="363538" lvl="1" indent="-187325"/>
            <a:r>
              <a:rPr dirty="0">
                <a:latin typeface="Huawei Sans" panose="020C0503030203020204" pitchFamily="34" charset="0"/>
              </a:rPr>
              <a:t>Through the BGP </a:t>
            </a:r>
            <a:r>
              <a:rPr lang="en-US" altLang="zh-CN" dirty="0">
                <a:latin typeface="Huawei Sans" panose="020C0503030203020204" pitchFamily="34" charset="0"/>
              </a:rPr>
              <a:t>control </a:t>
            </a:r>
            <a:r>
              <a:rPr dirty="0">
                <a:latin typeface="Huawei Sans" panose="020C0503030203020204" pitchFamily="34" charset="0"/>
              </a:rPr>
              <a:t>channel, a CPE sends the local TNP and IPsec SA information to </a:t>
            </a:r>
            <a:r>
              <a:rPr lang="en-US" dirty="0">
                <a:latin typeface="Huawei Sans" panose="020C0503030203020204" pitchFamily="34" charset="0"/>
              </a:rPr>
              <a:t>the</a:t>
            </a:r>
            <a:r>
              <a:rPr dirty="0">
                <a:latin typeface="Huawei Sans" panose="020C0503030203020204" pitchFamily="34" charset="0"/>
              </a:rPr>
              <a:t> RR through </a:t>
            </a:r>
            <a:r>
              <a:rPr lang="en-US" dirty="0">
                <a:latin typeface="Huawei Sans" panose="020C0503030203020204" pitchFamily="34" charset="0"/>
              </a:rPr>
              <a:t>a </a:t>
            </a:r>
            <a:r>
              <a:rPr dirty="0">
                <a:latin typeface="Huawei Sans" panose="020C0503030203020204" pitchFamily="34" charset="0"/>
              </a:rPr>
              <a:t>BG</a:t>
            </a:r>
            <a:r>
              <a:rPr lang="en-US" dirty="0">
                <a:latin typeface="Huawei Sans" panose="020C0503030203020204" pitchFamily="34" charset="0"/>
              </a:rPr>
              <a:t>P route</a:t>
            </a:r>
            <a:r>
              <a:rPr dirty="0">
                <a:latin typeface="Huawei Sans" panose="020C0503030203020204" pitchFamily="34" charset="0"/>
              </a:rPr>
              <a:t>.</a:t>
            </a:r>
            <a:endParaRPr lang="en-US" altLang="zh-CN" dirty="0">
              <a:latin typeface="Huawei Sans" panose="020C0503030203020204" pitchFamily="34" charset="0"/>
            </a:endParaRPr>
          </a:p>
          <a:p>
            <a:pPr marL="539750" lvl="2" indent="-176213"/>
            <a:r>
              <a:rPr dirty="0">
                <a:latin typeface="Huawei Sans" panose="020C0503030203020204" pitchFamily="34" charset="0"/>
              </a:rPr>
              <a:t>The RD ID and TN ID in the TNP information are used </a:t>
            </a:r>
            <a:r>
              <a:rPr lang="en-US" dirty="0">
                <a:latin typeface="Huawei Sans" panose="020C0503030203020204" pitchFamily="34" charset="0"/>
              </a:rPr>
              <a:t>for</a:t>
            </a:r>
            <a:r>
              <a:rPr lang="en-US" baseline="0" dirty="0">
                <a:latin typeface="Huawei Sans" panose="020C0503030203020204" pitchFamily="34" charset="0"/>
              </a:rPr>
              <a:t> </a:t>
            </a:r>
            <a:r>
              <a:rPr lang="en-US" sz="1100" dirty="0">
                <a:latin typeface="Huawei Sans" panose="020C0503030203020204" pitchFamily="34" charset="0"/>
              </a:rPr>
              <a:t>enumerating</a:t>
            </a:r>
            <a:r>
              <a:rPr lang="en-US" sz="1100" baseline="0" dirty="0">
                <a:latin typeface="Huawei Sans" panose="020C0503030203020204" pitchFamily="34" charset="0"/>
              </a:rPr>
              <a:t> and </a:t>
            </a:r>
            <a:r>
              <a:rPr lang="en-US" baseline="0" dirty="0">
                <a:latin typeface="Huawei Sans" panose="020C0503030203020204" pitchFamily="34" charset="0"/>
              </a:rPr>
              <a:t>establishing data </a:t>
            </a:r>
            <a:r>
              <a:rPr dirty="0">
                <a:latin typeface="Huawei Sans" panose="020C0503030203020204" pitchFamily="34" charset="0"/>
              </a:rPr>
              <a:t>tunnels</a:t>
            </a:r>
            <a:r>
              <a:rPr lang="en-US" baseline="0" dirty="0">
                <a:latin typeface="Huawei Sans" panose="020C0503030203020204" pitchFamily="34" charset="0"/>
              </a:rPr>
              <a:t>.</a:t>
            </a:r>
            <a:endParaRPr lang="en-US" altLang="zh-CN" dirty="0">
              <a:latin typeface="Huawei Sans" panose="020C0503030203020204" pitchFamily="34" charset="0"/>
            </a:endParaRPr>
          </a:p>
          <a:p>
            <a:pPr marL="539750" lvl="2" indent="-176213"/>
            <a:r>
              <a:rPr dirty="0">
                <a:latin typeface="Huawei Sans" panose="020C0503030203020204" pitchFamily="34" charset="0"/>
              </a:rPr>
              <a:t>The public</a:t>
            </a:r>
            <a:r>
              <a:rPr lang="en-US" baseline="0" dirty="0">
                <a:latin typeface="Huawei Sans" panose="020C0503030203020204" pitchFamily="34" charset="0"/>
              </a:rPr>
              <a:t> </a:t>
            </a:r>
            <a:r>
              <a:rPr dirty="0">
                <a:latin typeface="Huawei Sans" panose="020C0503030203020204" pitchFamily="34" charset="0"/>
              </a:rPr>
              <a:t>and private IP address</a:t>
            </a:r>
            <a:r>
              <a:rPr lang="en-US" dirty="0">
                <a:latin typeface="Huawei Sans" panose="020C0503030203020204" pitchFamily="34" charset="0"/>
              </a:rPr>
              <a:t>es</a:t>
            </a:r>
            <a:r>
              <a:rPr dirty="0">
                <a:latin typeface="Huawei Sans" panose="020C0503030203020204" pitchFamily="34" charset="0"/>
              </a:rPr>
              <a:t> are used as the source and destination IP addresses of </a:t>
            </a:r>
            <a:r>
              <a:rPr lang="en-US" dirty="0">
                <a:latin typeface="Huawei Sans" panose="020C0503030203020204" pitchFamily="34" charset="0"/>
              </a:rPr>
              <a:t>a </a:t>
            </a:r>
            <a:r>
              <a:rPr dirty="0">
                <a:latin typeface="Huawei Sans" panose="020C0503030203020204" pitchFamily="34" charset="0"/>
              </a:rPr>
              <a:t>data tunnel.</a:t>
            </a:r>
            <a:endParaRPr lang="en-US" altLang="zh-CN" dirty="0">
              <a:latin typeface="Huawei Sans" panose="020C0503030203020204" pitchFamily="34" charset="0"/>
            </a:endParaRPr>
          </a:p>
          <a:p>
            <a:pPr marL="539750" lvl="2" indent="-176213"/>
            <a:r>
              <a:rPr dirty="0">
                <a:latin typeface="Huawei Sans" panose="020C0503030203020204" pitchFamily="34" charset="0"/>
              </a:rPr>
              <a:t>IPsec SA information is used to encrypt the data tunnel.</a:t>
            </a:r>
            <a:endParaRPr lang="en-US" altLang="zh-CN" dirty="0">
              <a:latin typeface="Huawei Sans" panose="020C0503030203020204" pitchFamily="34" charset="0"/>
            </a:endParaRPr>
          </a:p>
          <a:p>
            <a:pPr marL="539750" lvl="2" indent="-176213"/>
            <a:r>
              <a:rPr dirty="0">
                <a:latin typeface="Huawei Sans" panose="020C0503030203020204" pitchFamily="34" charset="0"/>
              </a:rPr>
              <a:t>The site ID is used for traffic steering. The functions of </a:t>
            </a:r>
            <a:r>
              <a:rPr lang="en-US" dirty="0">
                <a:latin typeface="Huawei Sans" panose="020C0503030203020204" pitchFamily="34" charset="0"/>
              </a:rPr>
              <a:t>a </a:t>
            </a:r>
            <a:r>
              <a:rPr dirty="0">
                <a:latin typeface="Huawei Sans" panose="020C0503030203020204" pitchFamily="34" charset="0"/>
              </a:rPr>
              <a:t>site ID will be detailed in the following slides.</a:t>
            </a:r>
            <a:endParaRPr lang="en-US" altLang="zh-CN" dirty="0">
              <a:latin typeface="Huawei Sans" panose="020C0503030203020204" pitchFamily="34" charset="0"/>
            </a:endParaRPr>
          </a:p>
          <a:p>
            <a:pPr marL="363538" lvl="1" indent="-187325"/>
            <a:r>
              <a:rPr dirty="0">
                <a:latin typeface="Huawei Sans" panose="020C0503030203020204" pitchFamily="34" charset="0"/>
              </a:rPr>
              <a:t>The RR sends the BGP route received from the CPE to all CPEs </a:t>
            </a:r>
            <a:r>
              <a:rPr lang="en-US" dirty="0">
                <a:latin typeface="Huawei Sans" panose="020C0503030203020204" pitchFamily="34" charset="0"/>
              </a:rPr>
              <a:t>associated with</a:t>
            </a:r>
            <a:r>
              <a:rPr dirty="0">
                <a:latin typeface="Huawei Sans" panose="020C0503030203020204" pitchFamily="34" charset="0"/>
              </a:rPr>
              <a:t> the RR.</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ADB41FC4-1989-4093-9F33-9A1926C4D33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00846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Data channels use the GRE over IPsec encapsulation mode.</a:t>
            </a:r>
            <a:endParaRPr lang="en-US" altLang="zh-CN" dirty="0">
              <a:latin typeface="Huawei Sans" panose="020C0503030203020204" pitchFamily="34" charset="0"/>
            </a:endParaRPr>
          </a:p>
          <a:p>
            <a:pPr lvl="0"/>
            <a:r>
              <a:rPr dirty="0">
                <a:latin typeface="Huawei Sans" panose="020C0503030203020204" pitchFamily="34" charset="0"/>
              </a:rPr>
              <a:t>VPN technology is used to isolate routes of different services.</a:t>
            </a:r>
            <a:endParaRPr lang="en-US" altLang="zh-CN" dirty="0">
              <a:latin typeface="Huawei Sans" panose="020C0503030203020204" pitchFamily="34" charset="0"/>
            </a:endParaRPr>
          </a:p>
          <a:p>
            <a:pPr marL="363538" lvl="1" indent="-187325"/>
            <a:r>
              <a:rPr dirty="0">
                <a:latin typeface="Huawei Sans" panose="020C0503030203020204" pitchFamily="34" charset="0"/>
              </a:rPr>
              <a:t>Different service routes belong to different VPNs. Therefore, different service routes are placed in different VRF routing tables.</a:t>
            </a:r>
            <a:endParaRPr lang="en-US" altLang="zh-CN" dirty="0">
              <a:latin typeface="Huawei Sans" panose="020C0503030203020204" pitchFamily="34" charset="0"/>
            </a:endParaRPr>
          </a:p>
          <a:p>
            <a:pPr lvl="0"/>
            <a:r>
              <a:rPr dirty="0">
                <a:latin typeface="Huawei Sans" panose="020C0503030203020204" pitchFamily="34" charset="0"/>
              </a:rPr>
              <a:t>Multiple links may be established between different CPEs. If different routes of a service are in the same RD, the CPEs </a:t>
            </a:r>
            <a:r>
              <a:rPr lang="en-US" sz="1100" b="0" dirty="0">
                <a:solidFill>
                  <a:srgbClr val="E28189"/>
                </a:solidFill>
                <a:latin typeface="Huawei Sans" panose="020C0503030203020204" pitchFamily="34" charset="0"/>
              </a:rPr>
              <a:t>enumerate</a:t>
            </a:r>
            <a:r>
              <a:rPr lang="en-US" sz="1100" b="1" baseline="0" dirty="0">
                <a:solidFill>
                  <a:srgbClr val="E28189"/>
                </a:solidFill>
                <a:latin typeface="Huawei Sans" panose="020C0503030203020204" pitchFamily="34" charset="0"/>
              </a:rPr>
              <a:t> </a:t>
            </a:r>
            <a:r>
              <a:rPr dirty="0">
                <a:latin typeface="Huawei Sans" panose="020C0503030203020204" pitchFamily="34" charset="0"/>
              </a:rPr>
              <a:t>data channels.</a:t>
            </a:r>
            <a:endParaRPr lang="en-US" altLang="zh-CN" dirty="0">
              <a:latin typeface="Huawei Sans" panose="020C0503030203020204" pitchFamily="34" charset="0"/>
            </a:endParaRPr>
          </a:p>
          <a:p>
            <a:pPr marL="363538" lvl="1" indent="-187325"/>
            <a:r>
              <a:rPr dirty="0">
                <a:latin typeface="Huawei Sans" panose="020C0503030203020204" pitchFamily="34" charset="0"/>
              </a:rPr>
              <a:t>Each data channel is also called an EVPN connection.</a:t>
            </a:r>
            <a:endParaRPr lang="en-US" altLang="zh-CN" dirty="0">
              <a:latin typeface="Huawei Sans" panose="020C0503030203020204" pitchFamily="34" charset="0"/>
            </a:endParaRPr>
          </a:p>
          <a:p>
            <a:pPr marL="363538" lvl="1" indent="-187325"/>
            <a:r>
              <a:rPr dirty="0">
                <a:latin typeface="Huawei Sans" panose="020C0503030203020204" pitchFamily="34" charset="0"/>
              </a:rPr>
              <a:t>Multiple data channels are carried in one GRE over IPsec tunnel.</a:t>
            </a:r>
          </a:p>
        </p:txBody>
      </p:sp>
      <p:sp>
        <p:nvSpPr>
          <p:cNvPr id="5" name="Slide Image Placeholder 4">
            <a:extLst>
              <a:ext uri="{FF2B5EF4-FFF2-40B4-BE49-F238E27FC236}">
                <a16:creationId xmlns:a16="http://schemas.microsoft.com/office/drawing/2014/main" id="{0FCF4C45-FD23-4B2E-9292-140E67EA024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18610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D48E6D1-37FC-4BBD-B21C-D7FBDC43DCD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91740E61-F6CC-4A33-8F54-1B3748BD25E7}"/>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There may be multiple data channels destined for the same site ID. Therefore, a CPE needs to select a data channel for data forwarding.</a:t>
            </a:r>
            <a:endParaRPr lang="en-US" altLang="zh-CN" dirty="0">
              <a:latin typeface="Huawei Sans" panose="020C0503030203020204" pitchFamily="34" charset="0"/>
            </a:endParaRPr>
          </a:p>
          <a:p>
            <a:pPr marL="363538" lvl="1" indent="-187325"/>
            <a:r>
              <a:rPr dirty="0">
                <a:latin typeface="Huawei Sans" panose="020C0503030203020204" pitchFamily="34" charset="0"/>
              </a:rPr>
              <a:t>Typically, a data channel is selected based on the priority. However, there are various data channel selection policies. For details, learn the course </a:t>
            </a:r>
            <a:r>
              <a:rPr i="1" dirty="0">
                <a:latin typeface="Huawei Sans" panose="020C0503030203020204" pitchFamily="34" charset="0"/>
              </a:rPr>
              <a:t>SD-WAN Application Experience</a:t>
            </a:r>
            <a:r>
              <a:rPr dirty="0">
                <a:latin typeface="Huawei Sans" panose="020C0503030203020204" pitchFamily="34" charset="0"/>
              </a:rPr>
              <a:t>.</a:t>
            </a:r>
            <a:endParaRPr lang="en-US" altLang="zh-CN" dirty="0">
              <a:latin typeface="Huawei Sans" panose="020C0503030203020204" pitchFamily="34" charset="0"/>
            </a:endParaRPr>
          </a:p>
          <a:p>
            <a:pPr lvl="0"/>
            <a:r>
              <a:rPr dirty="0">
                <a:latin typeface="Huawei Sans" panose="020C0503030203020204" pitchFamily="34" charset="0"/>
              </a:rPr>
              <a:t>Data transmitted over a data tunnel will</a:t>
            </a:r>
            <a:r>
              <a:rPr baseline="0" dirty="0">
                <a:latin typeface="Huawei Sans" panose="020C0503030203020204" pitchFamily="34" charset="0"/>
              </a:rPr>
              <a:t> be</a:t>
            </a:r>
            <a:r>
              <a:rPr dirty="0">
                <a:latin typeface="Huawei Sans" panose="020C0503030203020204" pitchFamily="34" charset="0"/>
              </a:rPr>
              <a:t> re-encapsulated before being sent.</a:t>
            </a:r>
            <a:endParaRPr lang="en-US" altLang="zh-CN" dirty="0">
              <a:latin typeface="Huawei Sans" panose="020C0503030203020204" pitchFamily="34" charset="0"/>
            </a:endParaRPr>
          </a:p>
          <a:p>
            <a:pPr marL="363538" lvl="1" indent="-187325"/>
            <a:r>
              <a:rPr dirty="0">
                <a:latin typeface="Huawei Sans" panose="020C0503030203020204" pitchFamily="34" charset="0"/>
              </a:rPr>
              <a:t>The data encapsulation mode is GRE over IPsec.</a:t>
            </a:r>
            <a:endParaRPr lang="en-US" altLang="zh-CN" dirty="0">
              <a:latin typeface="Huawei Sans" panose="020C0503030203020204" pitchFamily="34" charset="0"/>
            </a:endParaRPr>
          </a:p>
          <a:p>
            <a:pPr marL="363538" lvl="1" indent="-187325"/>
            <a:r>
              <a:rPr dirty="0">
                <a:latin typeface="Huawei Sans" panose="020C0503030203020204" pitchFamily="34" charset="0"/>
              </a:rPr>
              <a:t>The VPN field is added to the </a:t>
            </a:r>
            <a:r>
              <a:rPr dirty="0" err="1">
                <a:latin typeface="Huawei Sans" panose="020C0503030203020204" pitchFamily="34" charset="0"/>
              </a:rPr>
              <a:t>ExtGRE</a:t>
            </a:r>
            <a:r>
              <a:rPr dirty="0">
                <a:latin typeface="Huawei Sans" panose="020C0503030203020204" pitchFamily="34" charset="0"/>
              </a:rPr>
              <a:t> header to identify the service (VPN) to which the data belongs during data forwarding.</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2B907AAC-2688-4753-B93D-F487DD95E98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72314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EF140E8-D41A-4F0E-AFB8-48EB78950BF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9FAA4BF4-2FCC-4C19-BC67-E4D00E19FFAC}"/>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248003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D387A661-8358-4309-AC30-D78743FEC54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B7D4E3A8-5723-4E9D-BE2A-6312EDE339A4}"/>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48375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C4B5C3C-FFBA-47DF-95E2-3F268859078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25DE1244-1A41-45B7-9C42-1568F161AF96}"/>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7236318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latin typeface="Huawei Sans" panose="020C0503030203020204" pitchFamily="34" charset="0"/>
              </a:rPr>
              <a:t>Different services may use different overlay topologies.</a:t>
            </a:r>
            <a:endParaRPr lang="en-US" altLang="zh-CN" dirty="0">
              <a:latin typeface="Huawei Sans" panose="020C0503030203020204" pitchFamily="34" charset="0"/>
            </a:endParaRPr>
          </a:p>
          <a:p>
            <a:r>
              <a:rPr dirty="0">
                <a:latin typeface="Huawei Sans" panose="020C0503030203020204" pitchFamily="34" charset="0"/>
              </a:rPr>
              <a:t>Because an RR reflects service routes of all CPEs associated with it, </a:t>
            </a:r>
            <a:r>
              <a:rPr lang="en-US" dirty="0">
                <a:latin typeface="Huawei Sans" panose="020C0503030203020204" pitchFamily="34" charset="0"/>
              </a:rPr>
              <a:t>the</a:t>
            </a:r>
            <a:r>
              <a:rPr lang="en-US" baseline="0" dirty="0">
                <a:latin typeface="Huawei Sans" panose="020C0503030203020204" pitchFamily="34" charset="0"/>
              </a:rPr>
              <a:t> RR</a:t>
            </a:r>
            <a:r>
              <a:rPr baseline="0" dirty="0">
                <a:latin typeface="Huawei Sans" panose="020C0503030203020204" pitchFamily="34" charset="0"/>
              </a:rPr>
              <a:t> can change th</a:t>
            </a:r>
            <a:r>
              <a:rPr dirty="0">
                <a:latin typeface="Huawei Sans" panose="020C0503030203020204" pitchFamily="34" charset="0"/>
              </a:rPr>
              <a:t>e next-hop site ID of service routes to control the overlay topology.</a:t>
            </a:r>
            <a:endParaRPr lang="en-US" altLang="zh-CN" dirty="0">
              <a:latin typeface="Huawei Sans" panose="020C0503030203020204" pitchFamily="34" charset="0"/>
            </a:endParaRPr>
          </a:p>
          <a:p>
            <a:r>
              <a:rPr dirty="0">
                <a:latin typeface="Huawei Sans" panose="020C0503030203020204" pitchFamily="34" charset="0"/>
              </a:rPr>
              <a:t>When the hub-spoke topology is used, the </a:t>
            </a:r>
            <a:r>
              <a:rPr lang="en-US" dirty="0">
                <a:latin typeface="Huawei Sans" panose="020C0503030203020204" pitchFamily="34" charset="0"/>
              </a:rPr>
              <a:t>RR</a:t>
            </a:r>
            <a:r>
              <a:rPr lang="en-US" baseline="0" dirty="0">
                <a:latin typeface="Huawei Sans" panose="020C0503030203020204" pitchFamily="34" charset="0"/>
              </a:rPr>
              <a:t> </a:t>
            </a:r>
            <a:r>
              <a:rPr dirty="0">
                <a:latin typeface="Huawei Sans" panose="020C0503030203020204" pitchFamily="34" charset="0"/>
              </a:rPr>
              <a:t>only needs</a:t>
            </a:r>
            <a:r>
              <a:rPr baseline="0" dirty="0">
                <a:latin typeface="Huawei Sans" panose="020C0503030203020204" pitchFamily="34" charset="0"/>
              </a:rPr>
              <a:t> to change </a:t>
            </a:r>
            <a:r>
              <a:rPr dirty="0">
                <a:latin typeface="Huawei Sans" panose="020C0503030203020204" pitchFamily="34" charset="0"/>
              </a:rPr>
              <a:t>the next-hop site ID of service routes to the site ID of the hub site.</a:t>
            </a:r>
            <a:endParaRPr lang="en-US" altLang="zh-CN" dirty="0">
              <a:latin typeface="Huawei Sans" panose="020C0503030203020204" pitchFamily="34" charset="0"/>
            </a:endParaRPr>
          </a:p>
          <a:p>
            <a:r>
              <a:rPr dirty="0">
                <a:latin typeface="Huawei Sans" panose="020C0503030203020204" pitchFamily="34" charset="0"/>
              </a:rPr>
              <a:t>When the full-mesh topology is used, a full-mesh network can be </a:t>
            </a:r>
            <a:r>
              <a:rPr>
                <a:latin typeface="Huawei Sans" panose="020C0503030203020204" pitchFamily="34" charset="0"/>
              </a:rPr>
              <a:t>built without</a:t>
            </a:r>
            <a:r>
              <a:rPr baseline="0">
                <a:latin typeface="Huawei Sans" panose="020C0503030203020204" pitchFamily="34" charset="0"/>
              </a:rPr>
              <a:t> </a:t>
            </a:r>
            <a:r>
              <a:rPr dirty="0">
                <a:latin typeface="Huawei Sans" panose="020C0503030203020204" pitchFamily="34" charset="0"/>
              </a:rPr>
              <a:t>the need to change the next-hop site ID of service routes.</a:t>
            </a:r>
            <a:endParaRPr lang="en-US" altLang="zh-CN" dirty="0">
              <a:latin typeface="Huawei Sans" panose="020C0503030203020204" pitchFamily="34" charset="0"/>
            </a:endParaRPr>
          </a:p>
          <a:p>
            <a:r>
              <a:rPr dirty="0">
                <a:latin typeface="Huawei Sans" panose="020C0503030203020204" pitchFamily="34" charset="0"/>
              </a:rPr>
              <a:t>When the partial-mesh topology is used, the next-hop site ID of only some service routes needs to be changed.</a:t>
            </a:r>
          </a:p>
          <a:p>
            <a:r>
              <a:rPr dirty="0">
                <a:latin typeface="Huawei Sans" panose="020C0503030203020204" pitchFamily="34" charset="0"/>
              </a:rPr>
              <a:t>Because an RR can control the overlay topology, it is also called an area controller.</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D247757A-6A98-428E-B151-37824905124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538671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96B5E00-CD10-4E4A-AE01-13804175C38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5894EDB3-A85D-4DDB-B98D-E9EB6E4D4883}"/>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5676576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STUN is defined in RFC 3489 and is a complete NAT traversal solution.</a:t>
            </a:r>
          </a:p>
          <a:p>
            <a:r>
              <a:rPr dirty="0">
                <a:latin typeface="Huawei Sans" panose="020C0503030203020204" pitchFamily="34" charset="0"/>
              </a:rPr>
              <a:t>In RFC 5389, the STUN protocol is positioned as a tool used to allow packets to traverse NAT devices, rather than a complete solution. RFC 5389 supports TCP traversal, which is not supported in RFC 3489.</a:t>
            </a:r>
          </a:p>
        </p:txBody>
      </p:sp>
      <p:sp>
        <p:nvSpPr>
          <p:cNvPr id="5" name="Slide Image Placeholder 4">
            <a:extLst>
              <a:ext uri="{FF2B5EF4-FFF2-40B4-BE49-F238E27FC236}">
                <a16:creationId xmlns:a16="http://schemas.microsoft.com/office/drawing/2014/main" id="{4CD9EAC9-E5E5-465B-9D9B-0703BE078C6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704046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85B10FE-5614-4B6A-BFC0-C70D99746FA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FC6205FC-F2D9-44C2-BAA6-E9182E9FB27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9907756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Each STUN client sends a binding request to the STUN server.</a:t>
            </a:r>
          </a:p>
          <a:p>
            <a:r>
              <a:rPr dirty="0">
                <a:latin typeface="Huawei Sans" panose="020C0503030203020204" pitchFamily="34" charset="0"/>
              </a:rPr>
              <a:t>The STUN server obtains the source IP address and port number from the binding request, and sends a binding response to each STUN client.</a:t>
            </a:r>
          </a:p>
          <a:p>
            <a:r>
              <a:rPr dirty="0">
                <a:latin typeface="Huawei Sans" panose="020C0503030203020204" pitchFamily="34" charset="0"/>
              </a:rPr>
              <a:t>The STUN client obtains an IP address and a port number from the binding response, and compares the obtained IP address and port number with the source IP address and port number carried in the binding request. If they are different, a NAT device is</a:t>
            </a:r>
            <a:r>
              <a:rPr baseline="0" dirty="0">
                <a:latin typeface="Huawei Sans" panose="020C0503030203020204" pitchFamily="34" charset="0"/>
              </a:rPr>
              <a:t> used between the </a:t>
            </a:r>
            <a:r>
              <a:rPr dirty="0">
                <a:latin typeface="Huawei Sans" panose="020C0503030203020204" pitchFamily="34" charset="0"/>
              </a:rPr>
              <a:t>STUN client</a:t>
            </a:r>
            <a:r>
              <a:rPr baseline="0" dirty="0">
                <a:latin typeface="Huawei Sans" panose="020C0503030203020204" pitchFamily="34" charset="0"/>
              </a:rPr>
              <a:t> and STUN server.</a:t>
            </a:r>
            <a:endParaRPr dirty="0">
              <a:latin typeface="Huawei Sans" panose="020C0503030203020204" pitchFamily="34" charset="0"/>
            </a:endParaRPr>
          </a:p>
          <a:p>
            <a:r>
              <a:rPr dirty="0">
                <a:latin typeface="Huawei Sans" panose="020C0503030203020204" pitchFamily="34" charset="0"/>
              </a:rPr>
              <a:t>STUN clients learn each other's TNP information (including the pre-NAT and post-NAT IP addresses and port numbers)</a:t>
            </a:r>
            <a:r>
              <a:rPr baseline="0" dirty="0">
                <a:latin typeface="Huawei Sans" panose="020C0503030203020204" pitchFamily="34" charset="0"/>
              </a:rPr>
              <a:t> through </a:t>
            </a:r>
            <a:r>
              <a:rPr lang="en-US" dirty="0">
                <a:latin typeface="Huawei Sans" panose="020C0503030203020204" pitchFamily="34" charset="0"/>
              </a:rPr>
              <a:t>BGP routes.</a:t>
            </a:r>
            <a:endParaRPr dirty="0">
              <a:latin typeface="Huawei Sans" panose="020C0503030203020204" pitchFamily="34" charset="0"/>
            </a:endParaRPr>
          </a:p>
          <a:p>
            <a:r>
              <a:rPr dirty="0">
                <a:latin typeface="Huawei Sans" panose="020C0503030203020204" pitchFamily="34" charset="0"/>
              </a:rPr>
              <a:t>After the preceding STUN messages are exchanged, a data channel is established between the STUN clients traversing</a:t>
            </a:r>
            <a:r>
              <a:rPr baseline="0" dirty="0">
                <a:latin typeface="Huawei Sans" panose="020C0503030203020204" pitchFamily="34" charset="0"/>
              </a:rPr>
              <a:t> the NAT devices </a:t>
            </a:r>
            <a:r>
              <a:rPr dirty="0">
                <a:latin typeface="Huawei Sans" panose="020C0503030203020204" pitchFamily="34" charset="0"/>
              </a:rPr>
              <a:t>based on the hole punching mechanism.</a:t>
            </a:r>
          </a:p>
        </p:txBody>
      </p:sp>
      <p:sp>
        <p:nvSpPr>
          <p:cNvPr id="5" name="Slide Image Placeholder 4">
            <a:extLst>
              <a:ext uri="{FF2B5EF4-FFF2-40B4-BE49-F238E27FC236}">
                <a16:creationId xmlns:a16="http://schemas.microsoft.com/office/drawing/2014/main" id="{2717D467-26BB-451A-9A11-17202A1401F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13492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1665B6F-CD77-4A8D-AA38-040D7C4E36A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C9B0A8A7-6354-47A3-A3F6-50576713144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04740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BC9B3B1-B1D1-48A8-94BE-87BB8BBDF3F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89D946A1-10CD-4A11-A1F7-EE56D3EDA18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885948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D27EDE2-AD65-4C1A-B463-BC29B92A69F0}"/>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A43EBEB-8AFA-4A56-883A-C877DB57F5E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321737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C2D113F-A70E-458A-9126-38143B47B37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ADF48034-6C85-4DD1-9F90-D7EACA21E30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807261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D574661-8B41-46F3-A7A8-BB56093A54E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84EDB76F-EA67-404C-826C-FD5CDE48894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6095309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5DDD44A-C8A6-4FCD-A063-CF93A8AB0457}"/>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83297D32-CE4D-4BB2-A225-194C349A525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3980833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If a site has only one CPE, LAN-side connections are simple.</a:t>
            </a:r>
            <a:endParaRPr lang="en-US" altLang="zh-CN" dirty="0">
              <a:latin typeface="Huawei Sans" panose="020C0503030203020204" pitchFamily="34" charset="0"/>
            </a:endParaRPr>
          </a:p>
          <a:p>
            <a:pPr marL="363538" lvl="1" indent="-187325"/>
            <a:r>
              <a:rPr dirty="0">
                <a:latin typeface="Huawei Sans" panose="020C0503030203020204" pitchFamily="34" charset="0"/>
              </a:rPr>
              <a:t>If the site has a small scale (for example, a SOHO site), the CPE can be directly connected to terminals at the site through LAN-side interfaces.</a:t>
            </a:r>
            <a:endParaRPr lang="en-US" altLang="zh-CN" dirty="0">
              <a:latin typeface="Huawei Sans" panose="020C0503030203020204" pitchFamily="34" charset="0"/>
            </a:endParaRPr>
          </a:p>
          <a:p>
            <a:pPr marL="363538" lvl="1" indent="-187325"/>
            <a:r>
              <a:rPr dirty="0">
                <a:latin typeface="Huawei Sans" panose="020C0503030203020204" pitchFamily="34" charset="0"/>
              </a:rPr>
              <a:t>If the CPE has insufficient LAN-side interfaces, an access switch can be connected to the CPE through one-armed routing.</a:t>
            </a:r>
          </a:p>
          <a:p>
            <a:r>
              <a:rPr dirty="0">
                <a:latin typeface="Huawei Sans" panose="020C0503030203020204" pitchFamily="34" charset="0"/>
              </a:rPr>
              <a:t>If a site has two CPEs, VRRP is deployed on the CPEs to prevent the dual-CPE architecture from affecting the LAN-side network.</a:t>
            </a:r>
          </a:p>
          <a:p>
            <a:pPr marL="363538" lvl="1" indent="-187325"/>
            <a:r>
              <a:rPr dirty="0">
                <a:latin typeface="Huawei Sans" panose="020C0503030203020204" pitchFamily="34" charset="0"/>
              </a:rPr>
              <a:t>Multiple switches can be deployed on the LAN side </a:t>
            </a:r>
            <a:r>
              <a:rPr lang="en-US" dirty="0">
                <a:latin typeface="Huawei Sans" panose="020C0503030203020204" pitchFamily="34" charset="0"/>
              </a:rPr>
              <a:t>to</a:t>
            </a:r>
            <a:r>
              <a:rPr lang="en-US" baseline="0" dirty="0">
                <a:latin typeface="Huawei Sans" panose="020C0503030203020204" pitchFamily="34" charset="0"/>
              </a:rPr>
              <a:t> form </a:t>
            </a:r>
            <a:r>
              <a:rPr dirty="0">
                <a:latin typeface="Huawei Sans" panose="020C0503030203020204" pitchFamily="34" charset="0"/>
              </a:rPr>
              <a:t>a stack. If two CPEs are deployed at a site, they can be interconnected directly or through the LAN-side network.</a:t>
            </a:r>
            <a:endParaRPr lang="en-US" altLang="zh-CN" dirty="0">
              <a:latin typeface="Huawei Sans" panose="020C0503030203020204" pitchFamily="34" charset="0"/>
            </a:endParaRPr>
          </a:p>
          <a:p>
            <a:pPr marL="363538" lvl="1" indent="-187325"/>
            <a:r>
              <a:rPr dirty="0">
                <a:latin typeface="Huawei Sans" panose="020C0503030203020204" pitchFamily="34" charset="0"/>
              </a:rPr>
              <a:t>If the two CPEs are directly interconnected, </a:t>
            </a:r>
            <a:r>
              <a:rPr lang="en-US" dirty="0">
                <a:latin typeface="Huawei Sans" panose="020C0503030203020204" pitchFamily="34" charset="0"/>
              </a:rPr>
              <a:t>an</a:t>
            </a:r>
            <a:r>
              <a:rPr dirty="0">
                <a:latin typeface="Huawei Sans" panose="020C0503030203020204" pitchFamily="34" charset="0"/>
              </a:rPr>
              <a:t> </a:t>
            </a:r>
            <a:r>
              <a:rPr lang="en-US" dirty="0">
                <a:latin typeface="Huawei Sans" panose="020C0503030203020204" pitchFamily="34" charset="0"/>
              </a:rPr>
              <a:t>inter</a:t>
            </a:r>
            <a:r>
              <a:rPr lang="en-US" altLang="zh-CN" baseline="0" dirty="0">
                <a:latin typeface="Huawei Sans" panose="020C0503030203020204" pitchFamily="34" charset="0"/>
              </a:rPr>
              <a:t>link needs to be </a:t>
            </a:r>
            <a:r>
              <a:rPr dirty="0">
                <a:latin typeface="Huawei Sans" panose="020C0503030203020204" pitchFamily="34" charset="0"/>
              </a:rPr>
              <a:t>established</a:t>
            </a:r>
            <a:r>
              <a:rPr lang="en-US" dirty="0">
                <a:latin typeface="Huawei Sans" panose="020C0503030203020204" pitchFamily="34" charset="0"/>
              </a:rPr>
              <a:t> between them</a:t>
            </a:r>
            <a:r>
              <a:rPr lang="en-US" baseline="0" dirty="0">
                <a:latin typeface="Huawei Sans" panose="020C0503030203020204" pitchFamily="34" charset="0"/>
              </a:rPr>
              <a:t> </a:t>
            </a:r>
            <a:r>
              <a:rPr dirty="0">
                <a:latin typeface="Huawei Sans" panose="020C0503030203020204" pitchFamily="34" charset="0"/>
              </a:rPr>
              <a:t>to forward service packets</a:t>
            </a:r>
            <a:r>
              <a:rPr lang="en-US" dirty="0">
                <a:latin typeface="Huawei Sans" panose="020C0503030203020204" pitchFamily="34" charset="0"/>
              </a:rPr>
              <a:t>. </a:t>
            </a:r>
            <a:r>
              <a:rPr lang="en-US">
                <a:latin typeface="Huawei Sans" panose="020C0503030203020204" pitchFamily="34" charset="0"/>
              </a:rPr>
              <a:t>The </a:t>
            </a:r>
            <a:r>
              <a:rPr lang="en-US" baseline="0">
                <a:latin typeface="Huawei Sans" panose="020C0503030203020204" pitchFamily="34" charset="0"/>
              </a:rPr>
              <a:t>interlink </a:t>
            </a:r>
            <a:r>
              <a:rPr lang="en-US" altLang="zh-CN" baseline="0">
                <a:latin typeface="Huawei Sans" panose="020C0503030203020204" pitchFamily="34" charset="0"/>
              </a:rPr>
              <a:t>can </a:t>
            </a:r>
            <a:r>
              <a:rPr lang="en-US" altLang="zh-CN" baseline="0" dirty="0">
                <a:latin typeface="Huawei Sans" panose="020C0503030203020204" pitchFamily="34" charset="0"/>
              </a:rPr>
              <a:t>also be </a:t>
            </a:r>
            <a:r>
              <a:rPr lang="en-US" altLang="zh-CN" baseline="0">
                <a:latin typeface="Huawei Sans" panose="020C0503030203020204" pitchFamily="34" charset="0"/>
              </a:rPr>
              <a:t>an E</a:t>
            </a:r>
            <a:r>
              <a:rPr lang="en-US">
                <a:latin typeface="Huawei Sans" panose="020C0503030203020204" pitchFamily="34" charset="0"/>
              </a:rPr>
              <a:t>th-Trunk.</a:t>
            </a:r>
            <a:endParaRPr dirty="0">
              <a:latin typeface="Huawei Sans" panose="020C0503030203020204" pitchFamily="34" charset="0"/>
            </a:endParaRPr>
          </a:p>
        </p:txBody>
      </p:sp>
      <p:sp>
        <p:nvSpPr>
          <p:cNvPr id="6" name="Slide Image Placeholder 5">
            <a:extLst>
              <a:ext uri="{FF2B5EF4-FFF2-40B4-BE49-F238E27FC236}">
                <a16:creationId xmlns:a16="http://schemas.microsoft.com/office/drawing/2014/main" id="{DD978A4B-CD0B-4E05-A5B2-9A6708EE0483}"/>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629685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For a large site, the site network has a complex structure and complex network facilities (for example, Layer 3 core devices). Therefore, the egress routers must support direct </a:t>
            </a:r>
            <a:r>
              <a:rPr lang="en-US" dirty="0">
                <a:latin typeface="Huawei Sans" panose="020C0503030203020204" pitchFamily="34" charset="0"/>
              </a:rPr>
              <a:t>connection </a:t>
            </a:r>
            <a:r>
              <a:rPr dirty="0">
                <a:latin typeface="Huawei Sans" panose="020C0503030203020204" pitchFamily="34" charset="0"/>
              </a:rPr>
              <a:t>or dual-homing to</a:t>
            </a:r>
            <a:r>
              <a:rPr baseline="0" dirty="0">
                <a:latin typeface="Huawei Sans" panose="020C0503030203020204" pitchFamily="34" charset="0"/>
              </a:rPr>
              <a:t> </a:t>
            </a:r>
            <a:r>
              <a:rPr dirty="0">
                <a:latin typeface="Huawei Sans" panose="020C0503030203020204" pitchFamily="34" charset="0"/>
              </a:rPr>
              <a:t>Layer 3 devices. BGP, OSPF, and static routing are supported.</a:t>
            </a:r>
            <a:endParaRPr lang="en-US" altLang="zh-CN" dirty="0">
              <a:latin typeface="Huawei Sans" panose="020C0503030203020204" pitchFamily="34" charset="0"/>
            </a:endParaRPr>
          </a:p>
          <a:p>
            <a:pPr lvl="0"/>
            <a:r>
              <a:rPr dirty="0">
                <a:latin typeface="Huawei Sans" panose="020C0503030203020204" pitchFamily="34" charset="0"/>
              </a:rPr>
              <a:t>In the Layer 3 interconnection scenario, if only one CPE is deployed at a site, only a routing protocol needs to be configured on the LAN side based on requirements of LAN-side devices. If a CPE needs to interconnect with two LAN-side devices, the LAN</a:t>
            </a:r>
            <a:r>
              <a:rPr baseline="0" dirty="0">
                <a:latin typeface="Huawei Sans" panose="020C0503030203020204" pitchFamily="34" charset="0"/>
              </a:rPr>
              <a:t>-side </a:t>
            </a:r>
            <a:r>
              <a:rPr dirty="0">
                <a:latin typeface="Huawei Sans" panose="020C0503030203020204" pitchFamily="34" charset="0"/>
              </a:rPr>
              <a:t>devices must be stacked to function as a</a:t>
            </a:r>
            <a:r>
              <a:rPr baseline="0" dirty="0">
                <a:latin typeface="Huawei Sans" panose="020C0503030203020204" pitchFamily="34" charset="0"/>
              </a:rPr>
              <a:t> whole</a:t>
            </a:r>
            <a:r>
              <a:rPr dirty="0">
                <a:latin typeface="Huawei Sans" panose="020C0503030203020204" pitchFamily="34" charset="0"/>
              </a:rPr>
              <a:t>.</a:t>
            </a:r>
          </a:p>
          <a:p>
            <a:endParaRPr lang="zh-CN"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23F0EC35-4AFC-45CB-8CAB-B31D051210D3}"/>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785991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B41641F-6D73-44F4-A598-0A52559FD07A}"/>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F00099F-7BA8-4189-B60E-EFA5BBBDE707}"/>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3920753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798542B-EDB0-429A-87F3-13511547A8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606FEF71-4105-49C9-B9DA-B2E7007897C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2364847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To improve the reliability of egress links, multiple links</a:t>
            </a:r>
            <a:r>
              <a:rPr baseline="0" dirty="0">
                <a:latin typeface="Huawei Sans" panose="020C0503030203020204" pitchFamily="34" charset="0"/>
              </a:rPr>
              <a:t> </a:t>
            </a:r>
            <a:r>
              <a:rPr dirty="0">
                <a:latin typeface="Huawei Sans" panose="020C0503030203020204" pitchFamily="34" charset="0"/>
              </a:rPr>
              <a:t>are usually provided, that is, one active link and one standby link are used. This design is simple and reliable. The standby link is in backup state and does not forward network traffic in normal cases. Therefore, enterprise customers need to pay extra fees for reliability.</a:t>
            </a:r>
            <a:endParaRPr lang="en-US" altLang="zh-CN" dirty="0">
              <a:latin typeface="Huawei Sans" panose="020C0503030203020204" pitchFamily="34" charset="0"/>
            </a:endParaRPr>
          </a:p>
          <a:p>
            <a:r>
              <a:rPr dirty="0">
                <a:latin typeface="Huawei Sans" panose="020C0503030203020204" pitchFamily="34" charset="0"/>
              </a:rPr>
              <a:t>The SD-WAN Solution provides link backup. In this solution, multiple uplinks of a site are active at the same time and services can be load balanced among the links according to a preconfigured traffic scheduling policy. If a link is faulty, the link fault or quality deterioration can be detected within sub-seconds. Then, services can be switched from the faulty link to an operational link. This mechanism ensures link</a:t>
            </a:r>
            <a:r>
              <a:rPr baseline="0" dirty="0">
                <a:latin typeface="Huawei Sans" panose="020C0503030203020204" pitchFamily="34" charset="0"/>
              </a:rPr>
              <a:t> </a:t>
            </a:r>
            <a:r>
              <a:rPr dirty="0">
                <a:latin typeface="Huawei Sans" panose="020C0503030203020204" pitchFamily="34" charset="0"/>
              </a:rPr>
              <a:t>reliability and makes full use of enterprises'</a:t>
            </a:r>
            <a:r>
              <a:rPr baseline="0" dirty="0">
                <a:latin typeface="Huawei Sans" panose="020C0503030203020204" pitchFamily="34" charset="0"/>
              </a:rPr>
              <a:t> link resources</a:t>
            </a:r>
            <a:r>
              <a:rPr dirty="0">
                <a:latin typeface="Huawei Sans" panose="020C0503030203020204" pitchFamily="34" charset="0"/>
              </a:rPr>
              <a:t>, providing high access bandwidth and facilitating interconnection between enterprise sites.</a:t>
            </a:r>
            <a:endParaRPr lang="en-US" altLang="zh-CN" dirty="0">
              <a:latin typeface="Huawei Sans" panose="020C0503030203020204" pitchFamily="34" charset="0"/>
            </a:endParaRPr>
          </a:p>
        </p:txBody>
      </p:sp>
      <p:sp>
        <p:nvSpPr>
          <p:cNvPr id="6" name="Slide Image Placeholder 5">
            <a:extLst>
              <a:ext uri="{FF2B5EF4-FFF2-40B4-BE49-F238E27FC236}">
                <a16:creationId xmlns:a16="http://schemas.microsoft.com/office/drawing/2014/main" id="{CEB19F43-E788-41F1-A18A-DB1DCDF8FEF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23278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46DE738-3117-43FF-8DBE-DFB51E54FC0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AE02798A-CA74-4D83-BCDC-CE3C7789A6CC}"/>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973453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71DFE9E-0D08-4FCF-AB24-33469C96001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9A5E8A1F-6D79-4128-8C45-2E68CDE0FDB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92FEB46-4760-4030-A9EA-CCB5ACB5147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BC2877BC-B937-4983-8E55-D5069855618F}"/>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3326912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9BE4C3E-2F01-4C1A-AFE1-73068493CB5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D2AD830D-8A9B-421E-88EF-FBC5CE70AC3A}"/>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1156771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6C70BE0-E678-4821-ACBE-02EE0ABC852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F2B2430E-F963-4770-8E9B-69F564012E26}"/>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6502452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CB3CC2D-3411-4B06-BA16-DFC3B7F714BA}"/>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6B3DDFC0-84AB-48CA-B452-B3DCC0F31CAC}"/>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089668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A1521AB-F1CC-49B0-A416-1254C86451C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1EB8B3D4-1B75-4314-90EF-4C80BC135EC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745125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Hub-spoke networking</a:t>
            </a:r>
            <a:endParaRPr lang="en-US" altLang="zh-CN" dirty="0">
              <a:latin typeface="Huawei Sans" panose="020C0503030203020204" pitchFamily="34" charset="0"/>
            </a:endParaRPr>
          </a:p>
          <a:p>
            <a:pPr marL="363538" lvl="1" indent="-187325"/>
            <a:r>
              <a:rPr dirty="0">
                <a:latin typeface="Huawei Sans" panose="020C0503030203020204" pitchFamily="34" charset="0"/>
              </a:rPr>
              <a:t>The HQ or DC </a:t>
            </a:r>
            <a:r>
              <a:rPr lang="en-US" dirty="0">
                <a:latin typeface="Huawei Sans" panose="020C0503030203020204" pitchFamily="34" charset="0"/>
              </a:rPr>
              <a:t>of an enterprise</a:t>
            </a:r>
            <a:r>
              <a:rPr lang="en-US" baseline="0" dirty="0">
                <a:latin typeface="Huawei Sans" panose="020C0503030203020204" pitchFamily="34" charset="0"/>
              </a:rPr>
              <a:t> </a:t>
            </a:r>
            <a:r>
              <a:rPr dirty="0">
                <a:latin typeface="Huawei Sans" panose="020C0503030203020204" pitchFamily="34" charset="0"/>
              </a:rPr>
              <a:t>functions as a hub site, and enterprise branches function as spoke sites and access servers deployed at the HQ or DC through WANs.</a:t>
            </a:r>
            <a:endParaRPr lang="en-US" altLang="zh-CN" dirty="0">
              <a:latin typeface="Huawei Sans" panose="020C0503030203020204" pitchFamily="34" charset="0"/>
            </a:endParaRPr>
          </a:p>
          <a:p>
            <a:pPr lvl="0"/>
            <a:r>
              <a:rPr dirty="0">
                <a:latin typeface="Huawei Sans" panose="020C0503030203020204" pitchFamily="34" charset="0"/>
              </a:rPr>
              <a:t>Full-mesh networking</a:t>
            </a:r>
            <a:endParaRPr lang="en-US" altLang="zh-CN" dirty="0">
              <a:latin typeface="Huawei Sans" panose="020C0503030203020204" pitchFamily="34" charset="0"/>
            </a:endParaRPr>
          </a:p>
          <a:p>
            <a:pPr marL="363538" lvl="1" indent="-187325"/>
            <a:r>
              <a:rPr dirty="0">
                <a:latin typeface="Huawei Sans" panose="020C0503030203020204" pitchFamily="34" charset="0"/>
              </a:rPr>
              <a:t>Different branches of </a:t>
            </a:r>
            <a:r>
              <a:rPr lang="en-US" dirty="0">
                <a:latin typeface="Huawei Sans" panose="020C0503030203020204" pitchFamily="34" charset="0"/>
              </a:rPr>
              <a:t>an </a:t>
            </a:r>
            <a:r>
              <a:rPr dirty="0">
                <a:latin typeface="Huawei Sans" panose="020C0503030203020204" pitchFamily="34" charset="0"/>
              </a:rPr>
              <a:t>enterprise can directly communicate with each other, without the need to divert traffic through intermediate nodes.</a:t>
            </a:r>
            <a:endParaRPr lang="en-US" altLang="zh-CN" dirty="0">
              <a:latin typeface="Huawei Sans" panose="020C0503030203020204" pitchFamily="34" charset="0"/>
            </a:endParaRPr>
          </a:p>
          <a:p>
            <a:pPr lvl="0"/>
            <a:r>
              <a:rPr dirty="0">
                <a:latin typeface="Huawei Sans" panose="020C0503030203020204" pitchFamily="34" charset="0"/>
              </a:rPr>
              <a:t>Partial-mesh networking</a:t>
            </a:r>
            <a:endParaRPr lang="en-US" altLang="zh-CN" dirty="0">
              <a:latin typeface="Huawei Sans" panose="020C0503030203020204" pitchFamily="34" charset="0"/>
            </a:endParaRPr>
          </a:p>
          <a:p>
            <a:pPr marL="363538" lvl="1" indent="-187325"/>
            <a:r>
              <a:rPr dirty="0">
                <a:latin typeface="Huawei Sans" panose="020C0503030203020204" pitchFamily="34" charset="0"/>
              </a:rPr>
              <a:t>A partial-mesh network can be considered </a:t>
            </a:r>
            <a:r>
              <a:rPr lang="en-US" dirty="0">
                <a:latin typeface="Huawei Sans" panose="020C0503030203020204" pitchFamily="34" charset="0"/>
              </a:rPr>
              <a:t>as </a:t>
            </a:r>
            <a:r>
              <a:rPr dirty="0">
                <a:latin typeface="Huawei Sans" panose="020C0503030203020204" pitchFamily="34" charset="0"/>
              </a:rPr>
              <a:t>a type of special full-mesh network. If direct underlay network connections are available between </a:t>
            </a:r>
            <a:r>
              <a:rPr lang="en-US" dirty="0">
                <a:latin typeface="Huawei Sans" panose="020C0503030203020204" pitchFamily="34" charset="0"/>
              </a:rPr>
              <a:t>two </a:t>
            </a:r>
            <a:r>
              <a:rPr dirty="0">
                <a:latin typeface="Huawei Sans" panose="020C0503030203020204" pitchFamily="34" charset="0"/>
              </a:rPr>
              <a:t>sites, traffic is directly transmitted between the sites. Otherwise, traffic between </a:t>
            </a:r>
            <a:r>
              <a:rPr lang="en-US" dirty="0">
                <a:latin typeface="Huawei Sans" panose="020C0503030203020204" pitchFamily="34" charset="0"/>
              </a:rPr>
              <a:t>the </a:t>
            </a:r>
            <a:r>
              <a:rPr dirty="0">
                <a:latin typeface="Huawei Sans" panose="020C0503030203020204" pitchFamily="34" charset="0"/>
              </a:rPr>
              <a:t>sites is forwarded through a redirect site, to which both sites are connected.</a:t>
            </a:r>
            <a:endParaRPr lang="en-US" altLang="zh-CN" dirty="0">
              <a:latin typeface="Huawei Sans" panose="020C0503030203020204" pitchFamily="34" charset="0"/>
            </a:endParaRPr>
          </a:p>
          <a:p>
            <a:pPr lvl="0"/>
            <a:r>
              <a:rPr dirty="0">
                <a:latin typeface="Huawei Sans" panose="020C0503030203020204" pitchFamily="34" charset="0"/>
              </a:rPr>
              <a:t>Hierarchical networking</a:t>
            </a:r>
          </a:p>
          <a:p>
            <a:pPr marL="363538" lvl="1" indent="-187325"/>
            <a:r>
              <a:rPr dirty="0">
                <a:latin typeface="Huawei Sans" panose="020C0503030203020204" pitchFamily="34" charset="0"/>
              </a:rPr>
              <a:t>The hierarchical network model can be </a:t>
            </a:r>
            <a:r>
              <a:rPr>
                <a:latin typeface="Huawei Sans" panose="020C0503030203020204" pitchFamily="34" charset="0"/>
              </a:rPr>
              <a:t>considered </a:t>
            </a:r>
            <a:r>
              <a:rPr lang="en-US">
                <a:latin typeface="Huawei Sans" panose="020C0503030203020204" pitchFamily="34" charset="0"/>
              </a:rPr>
              <a:t>a</a:t>
            </a:r>
            <a:r>
              <a:rPr lang="en-US" sz="1100">
                <a:latin typeface="Huawei Sans" panose="020C0503030203020204" pitchFamily="34" charset="0"/>
                <a:cs typeface="Huawei Sans" panose="020C0503030203020204" pitchFamily="34" charset="0"/>
              </a:rPr>
              <a:t>s a combination of single-layer network models</a:t>
            </a:r>
            <a:r>
              <a:rPr>
                <a:latin typeface="Huawei Sans" panose="020C0503030203020204" pitchFamily="34" charset="0"/>
              </a:rPr>
              <a:t>. </a:t>
            </a:r>
            <a:r>
              <a:rPr dirty="0">
                <a:latin typeface="Huawei Sans" panose="020C0503030203020204" pitchFamily="34" charset="0"/>
              </a:rPr>
              <a:t>A WAN is divided into multiple areas, which are interconnected through a centralized backbone area. In this way, sites can communicate with each other across areas.</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3600359E-E9DF-4F21-AA3F-E50F535C26B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471398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44BD778-288C-435D-AFF3-B4CB57224B0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1D74FB33-1269-4AE3-8EEF-3853E8EEB01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4386151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9AF16C8-0CAB-4E6A-A737-4D7931A91427}"/>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F6CFAACD-308B-4020-962B-571780742C3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8090621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1A7B47E-9999-480E-9404-E273DDE7E1D7}"/>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D2E91D05-80F0-4229-8EC5-84662536940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0258267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D6F76ED-FB79-4844-9269-3EACE2FC66A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F08C385-1C12-4B98-8A8D-F1A81BAE5F0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448888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B5BD4FE-355E-44F1-843F-BDB320F78C4A}"/>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11D30220-04CF-4250-BFDE-C51F83B02B2C}"/>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251642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15415CB-F0F7-4B94-A62D-CF7A9D9B9B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D0B0BF4-B1C0-493C-8B12-FDEC52AAF78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6068907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AFF320B-B37F-4D5E-974F-F335AD41120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C27F3056-2D9B-4050-AAF9-090A8E24B7BA}"/>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233918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Local Internet access</a:t>
            </a:r>
            <a:endParaRPr lang="en-US" altLang="zh-CN" dirty="0">
              <a:latin typeface="Huawei Sans" panose="020C0503030203020204" pitchFamily="34" charset="0"/>
            </a:endParaRPr>
          </a:p>
          <a:p>
            <a:pPr marL="363538" lvl="1" indent="-187325"/>
            <a:r>
              <a:rPr dirty="0">
                <a:latin typeface="Huawei Sans" panose="020C0503030203020204" pitchFamily="34" charset="0"/>
              </a:rPr>
              <a:t>Internet access traffic of a site is directly routed out from local CPE</a:t>
            </a:r>
            <a:r>
              <a:rPr lang="en-US" dirty="0">
                <a:latin typeface="Huawei Sans" panose="020C0503030203020204" pitchFamily="34" charset="0"/>
              </a:rPr>
              <a:t>s</a:t>
            </a:r>
            <a:r>
              <a:rPr dirty="0">
                <a:latin typeface="Huawei Sans" panose="020C0503030203020204" pitchFamily="34" charset="0"/>
              </a:rPr>
              <a:t>.</a:t>
            </a:r>
          </a:p>
          <a:p>
            <a:pPr lvl="0"/>
            <a:r>
              <a:rPr dirty="0">
                <a:latin typeface="Huawei Sans" panose="020C0503030203020204" pitchFamily="34" charset="0"/>
              </a:rPr>
              <a:t>Centralized Internet access</a:t>
            </a:r>
            <a:endParaRPr lang="en-US" altLang="zh-CN" dirty="0">
              <a:latin typeface="Huawei Sans" panose="020C0503030203020204" pitchFamily="34" charset="0"/>
            </a:endParaRPr>
          </a:p>
          <a:p>
            <a:pPr marL="363538" lvl="1" indent="-187325"/>
            <a:r>
              <a:rPr dirty="0">
                <a:latin typeface="Huawei Sans" panose="020C0503030203020204" pitchFamily="34" charset="0"/>
              </a:rPr>
              <a:t>Internet access traffic of all sites is diverted to the centralized Internet access site and then to the Internet.</a:t>
            </a:r>
          </a:p>
          <a:p>
            <a:pPr lvl="0"/>
            <a:r>
              <a:rPr dirty="0">
                <a:latin typeface="Huawei Sans" panose="020C0503030203020204" pitchFamily="34" charset="0"/>
              </a:rPr>
              <a:t>Hybrid Internet access</a:t>
            </a:r>
          </a:p>
          <a:p>
            <a:pPr marL="363538" lvl="1" indent="-187325"/>
            <a:r>
              <a:rPr dirty="0">
                <a:latin typeface="Huawei Sans" panose="020C0503030203020204" pitchFamily="34" charset="0"/>
              </a:rPr>
              <a:t>Local Internet access + centralized Internet access for all traffic: By default, all Internet access traffic is routed out </a:t>
            </a:r>
            <a:r>
              <a:rPr lang="en-US" dirty="0">
                <a:latin typeface="Huawei Sans" panose="020C0503030203020204" pitchFamily="34" charset="0"/>
              </a:rPr>
              <a:t>through</a:t>
            </a:r>
            <a:r>
              <a:rPr lang="en-US" baseline="0" dirty="0">
                <a:latin typeface="Huawei Sans" panose="020C0503030203020204" pitchFamily="34" charset="0"/>
              </a:rPr>
              <a:t> the local Internet access interface</a:t>
            </a:r>
            <a:r>
              <a:rPr dirty="0">
                <a:latin typeface="Huawei Sans" panose="020C0503030203020204" pitchFamily="34" charset="0"/>
              </a:rPr>
              <a:t>. If the local Internet access interface is faulty, Internet access traffic is diverted to the centralized </a:t>
            </a:r>
            <a:r>
              <a:rPr lang="en-US" dirty="0">
                <a:latin typeface="Huawei Sans" panose="020C0503030203020204" pitchFamily="34" charset="0"/>
              </a:rPr>
              <a:t>Internet access</a:t>
            </a:r>
            <a:r>
              <a:rPr lang="en-US" baseline="0" dirty="0">
                <a:latin typeface="Huawei Sans" panose="020C0503030203020204" pitchFamily="34" charset="0"/>
              </a:rPr>
              <a:t> site </a:t>
            </a:r>
            <a:r>
              <a:rPr dirty="0">
                <a:latin typeface="Huawei Sans" panose="020C0503030203020204" pitchFamily="34" charset="0"/>
              </a:rPr>
              <a:t>and then to the Internet.</a:t>
            </a:r>
          </a:p>
          <a:p>
            <a:pPr marL="363538" lvl="1" indent="-187325"/>
            <a:r>
              <a:rPr dirty="0">
                <a:latin typeface="Huawei Sans" panose="020C0503030203020204" pitchFamily="34" charset="0"/>
              </a:rPr>
              <a:t>Centralized Internet access + local Internet access </a:t>
            </a:r>
            <a:r>
              <a:rPr lang="en-US" dirty="0">
                <a:latin typeface="Huawei Sans" panose="020C0503030203020204" pitchFamily="34" charset="0"/>
              </a:rPr>
              <a:t>(</a:t>
            </a:r>
            <a:r>
              <a:rPr dirty="0">
                <a:latin typeface="Huawei Sans" panose="020C0503030203020204" pitchFamily="34" charset="0"/>
              </a:rPr>
              <a:t>for specified </a:t>
            </a:r>
            <a:r>
              <a:rPr lang="en-US" dirty="0">
                <a:latin typeface="Huawei Sans" panose="020C0503030203020204" pitchFamily="34" charset="0"/>
              </a:rPr>
              <a:t>traffic)</a:t>
            </a:r>
            <a:r>
              <a:rPr dirty="0">
                <a:latin typeface="Huawei Sans" panose="020C0503030203020204" pitchFamily="34" charset="0"/>
              </a:rPr>
              <a:t>: By default, Internet access traffic is routed out through the centralized Internet access site. Traffic of some specified services (for example, Office365) is directly routed out through local WAN links.</a:t>
            </a:r>
          </a:p>
          <a:p>
            <a:pPr lvl="0"/>
            <a:r>
              <a:rPr dirty="0">
                <a:latin typeface="Huawei Sans" panose="020C0503030203020204" pitchFamily="34" charset="0"/>
              </a:rPr>
              <a:t>Note: When users in multiple departments access the Internet at the same time, ensure that the users' IP addresses in different departments do not overlap.</a:t>
            </a:r>
          </a:p>
          <a:p>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D4DDD145-83BA-4AB4-A08D-7F2C3AA9B22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854202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Internet access traffic cannot be load balanced among multiple links. Only priority-based link backup is supported.</a:t>
            </a:r>
            <a:endParaRPr lang="en-US" altLang="zh-CN" dirty="0">
              <a:latin typeface="Huawei Sans" panose="020C0503030203020204" pitchFamily="34" charset="0"/>
            </a:endParaRPr>
          </a:p>
          <a:p>
            <a:pPr lvl="0"/>
            <a:r>
              <a:rPr dirty="0">
                <a:latin typeface="Huawei Sans" panose="020C0503030203020204" pitchFamily="34" charset="0"/>
              </a:rPr>
              <a:t>Local Internet access for specified applications must be enabled together with centralized Internet access, and is implemented through policy-based routing (PBR).</a:t>
            </a:r>
            <a:endParaRPr lang="en-US" altLang="zh-CN" dirty="0">
              <a:latin typeface="Huawei Sans" panose="020C0503030203020204" pitchFamily="34" charset="0"/>
            </a:endParaRPr>
          </a:p>
          <a:p>
            <a:pPr lvl="0"/>
            <a:r>
              <a:rPr dirty="0">
                <a:latin typeface="Huawei Sans" panose="020C0503030203020204" pitchFamily="34" charset="0"/>
              </a:rPr>
              <a:t>When</a:t>
            </a:r>
            <a:r>
              <a:rPr baseline="0" dirty="0">
                <a:latin typeface="Huawei Sans" panose="020C0503030203020204" pitchFamily="34" charset="0"/>
              </a:rPr>
              <a:t> </a:t>
            </a:r>
            <a:r>
              <a:rPr dirty="0">
                <a:latin typeface="Huawei Sans" panose="020C0503030203020204" pitchFamily="34" charset="0"/>
              </a:rPr>
              <a:t>local Internet access is enabled, the default routes on the underlay WAN need to be configured separately. The default routes can be static routes (for Internet access through </a:t>
            </a:r>
            <a:r>
              <a:rPr lang="en-US" dirty="0">
                <a:latin typeface="Huawei Sans" panose="020C0503030203020204" pitchFamily="34" charset="0"/>
              </a:rPr>
              <a:t>Internet interfaces</a:t>
            </a:r>
            <a:r>
              <a:rPr dirty="0">
                <a:latin typeface="Huawei Sans" panose="020C0503030203020204" pitchFamily="34" charset="0"/>
              </a:rPr>
              <a:t>) or BGP/OSPF routes (for Internet access through MPLS network </a:t>
            </a:r>
            <a:r>
              <a:rPr lang="en-US" dirty="0">
                <a:latin typeface="Huawei Sans" panose="020C0503030203020204" pitchFamily="34" charset="0"/>
              </a:rPr>
              <a:t>interfaces</a:t>
            </a:r>
            <a:r>
              <a:rPr dirty="0">
                <a:latin typeface="Huawei Sans" panose="020C0503030203020204" pitchFamily="34" charset="0"/>
              </a:rPr>
              <a:t>).</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1B2F66AE-28F4-4760-90D2-57534D8FB0A8}"/>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617057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812E4406-D28A-4792-9D13-CE753DE6DCF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259802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258F59B5-1865-48A9-9B97-7A37F997FD98}"/>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5671728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37AFE184-275D-4309-A278-0B3665F036A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768722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a:extLst>
              <a:ext uri="{FF2B5EF4-FFF2-40B4-BE49-F238E27FC236}">
                <a16:creationId xmlns:a16="http://schemas.microsoft.com/office/drawing/2014/main" id="{BA6C079D-046A-49A9-A7C0-96B20E948493}"/>
              </a:ext>
            </a:extLst>
          </p:cNvPr>
          <p:cNvSpPr>
            <a:spLocks noGrp="1" noRot="1" noChangeAspect="1"/>
          </p:cNvSpPr>
          <p:nvPr>
            <p:ph type="sldImg"/>
          </p:nvPr>
        </p:nvSpPr>
        <p:spPr>
          <a:xfrm>
            <a:off x="742950" y="717550"/>
            <a:ext cx="5557838" cy="3125788"/>
          </a:xfrm>
        </p:spPr>
      </p:sp>
      <p:sp>
        <p:nvSpPr>
          <p:cNvPr id="6" name="Notes Placeholder 5">
            <a:extLst>
              <a:ext uri="{FF2B5EF4-FFF2-40B4-BE49-F238E27FC236}">
                <a16:creationId xmlns:a16="http://schemas.microsoft.com/office/drawing/2014/main" id="{853652A1-2E47-44DD-A75F-5A449387A725}"/>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122570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1. ABCD</a:t>
            </a:r>
          </a:p>
        </p:txBody>
      </p:sp>
      <p:sp>
        <p:nvSpPr>
          <p:cNvPr id="5" name="Slide Image Placeholder 4">
            <a:extLst>
              <a:ext uri="{FF2B5EF4-FFF2-40B4-BE49-F238E27FC236}">
                <a16:creationId xmlns:a16="http://schemas.microsoft.com/office/drawing/2014/main" id="{CB12D337-0758-4AA8-A785-F16690DEE72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32005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618A46B-896C-41B5-87DA-B6ED07D43D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FB152C20-94B1-4E61-9AEE-1A33E36DB24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8600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In Huawei SD-WAN Solution, IP overlay tunnels are mainly GRE or GRE over IPsec tunnels.</a:t>
            </a:r>
            <a:endParaRPr lang="en-US" altLang="zh-CN" dirty="0">
              <a:latin typeface="Huawei Sans" panose="020C0503030203020204" pitchFamily="34" charset="0"/>
            </a:endParaRPr>
          </a:p>
          <a:p>
            <a:r>
              <a:rPr dirty="0">
                <a:latin typeface="Huawei Sans" panose="020C0503030203020204" pitchFamily="34" charset="0"/>
              </a:rPr>
              <a:t>Services on the management plane are mainly implemented by </a:t>
            </a:r>
            <a:r>
              <a:rPr dirty="0" err="1">
                <a:latin typeface="Huawei Sans" panose="020C0503030203020204" pitchFamily="34" charset="0"/>
              </a:rPr>
              <a:t>iMaster</a:t>
            </a:r>
            <a:r>
              <a:rPr dirty="0">
                <a:latin typeface="Huawei Sans" panose="020C0503030203020204" pitchFamily="34" charset="0"/>
              </a:rPr>
              <a:t> NCE-WAN. </a:t>
            </a:r>
          </a:p>
          <a:p>
            <a:r>
              <a:rPr dirty="0">
                <a:latin typeface="Huawei Sans" panose="020C0503030203020204" pitchFamily="34" charset="0"/>
              </a:rPr>
              <a:t>This course mainly describes the implementation principles of services on the control plane and forwarding plane.</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9A7D9E73-843B-4BA1-8F10-1CB203DC960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719102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CF6B51B-260A-40E1-97C4-D68172E785A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005CE8F5-B12F-454E-968A-26766302EA8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78804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8CAA960-CC15-412A-B075-E1B2687387F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BE704CF6-F863-4B9F-AB8A-B4E8F56A2D0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686397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2BF2604-7516-4A06-8BE0-3C10FA0AFD0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52B089AF-BF8E-47F7-82CF-2F5B702195E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809059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TNP information and other related information will be described in the following slides.</a:t>
            </a:r>
            <a:endParaRPr lang="en-US" noProof="0" dirty="0">
              <a:latin typeface="Huawei Sans" panose="020C0503030203020204" pitchFamily="34" charset="0"/>
            </a:endParaRPr>
          </a:p>
          <a:p>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A9FFAA3E-8648-45E3-A3DB-3F63EACE5584}"/>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142273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zh-CN" altLang="en-US" dirty="0"/>
              <a:t>单击此处添加标题</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zh-CN" altLang="en-US" dirty="0"/>
              <a:t>单击此处添加文本</a:t>
            </a:r>
            <a:endParaRPr lang="en-US" dirty="0"/>
          </a:p>
        </p:txBody>
      </p:sp>
    </p:spTree>
    <p:extLst>
      <p:ext uri="{BB962C8B-B14F-4D97-AF65-F5344CB8AC3E}">
        <p14:creationId xmlns:p14="http://schemas.microsoft.com/office/powerpoint/2010/main" val="2315369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731838" y="447468"/>
            <a:ext cx="10728325"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9" name="文本占位符 6"/>
          <p:cNvSpPr>
            <a:spLocks noGrp="1"/>
          </p:cNvSpPr>
          <p:nvPr>
            <p:ph type="body" sz="quarter" idx="10" hasCustomPrompt="1"/>
          </p:nvPr>
        </p:nvSpPr>
        <p:spPr>
          <a:xfrm>
            <a:off x="731838" y="1047750"/>
            <a:ext cx="10728326"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p>
        </p:txBody>
      </p:sp>
    </p:spTree>
    <p:extLst>
      <p:ext uri="{BB962C8B-B14F-4D97-AF65-F5344CB8AC3E}">
        <p14:creationId xmlns:p14="http://schemas.microsoft.com/office/powerpoint/2010/main" val="1887222250"/>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rPr>
              <a:t>Thank you.</a:t>
            </a:r>
          </a:p>
        </p:txBody>
      </p:sp>
    </p:spTree>
    <p:extLst>
      <p:ext uri="{BB962C8B-B14F-4D97-AF65-F5344CB8AC3E}">
        <p14:creationId xmlns:p14="http://schemas.microsoft.com/office/powerpoint/2010/main" val="40921561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57082219"/>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587054735"/>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baseline="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3.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3.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3.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 id="2147483872" r:id="rId11"/>
    <p:sldLayoutId id="2147483873" r:id="rId12"/>
    <p:sldLayoutId id="2147483874" r:id="rId13"/>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Copyright©2020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emf"/><Relationship Id="rId7"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14.png"/><Relationship Id="rId11" Type="http://schemas.openxmlformats.org/officeDocument/2006/relationships/image" Target="../media/image10.png"/><Relationship Id="rId5" Type="http://schemas.openxmlformats.org/officeDocument/2006/relationships/image" Target="../media/image13.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7.emf"/></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image" Target="../media/image5.png"/><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17.emf"/><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6.xml"/><Relationship Id="rId4" Type="http://schemas.openxmlformats.org/officeDocument/2006/relationships/image" Target="../media/image4.emf"/></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6.xml"/><Relationship Id="rId5" Type="http://schemas.openxmlformats.org/officeDocument/2006/relationships/image" Target="../media/image26.pn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6.xml"/><Relationship Id="rId5" Type="http://schemas.openxmlformats.org/officeDocument/2006/relationships/image" Target="../media/image29.pn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16.xml"/><Relationship Id="rId5" Type="http://schemas.openxmlformats.org/officeDocument/2006/relationships/image" Target="../media/image31.png"/><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16.xml"/><Relationship Id="rId5" Type="http://schemas.openxmlformats.org/officeDocument/2006/relationships/image" Target="../media/image32.png"/><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7.xml"/><Relationship Id="rId1" Type="http://schemas.openxmlformats.org/officeDocument/2006/relationships/slideLayout" Target="../slideLayouts/slideLayout16.xml"/><Relationship Id="rId5" Type="http://schemas.openxmlformats.org/officeDocument/2006/relationships/image" Target="../media/image31.png"/><Relationship Id="rId4" Type="http://schemas.openxmlformats.org/officeDocument/2006/relationships/image" Target="../media/image34.emf"/></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3.emf"/><Relationship Id="rId7" Type="http://schemas.openxmlformats.org/officeDocument/2006/relationships/image" Target="../media/image4.emf"/><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image" Target="../media/image7.emf"/><Relationship Id="rId5" Type="http://schemas.openxmlformats.org/officeDocument/2006/relationships/image" Target="../media/image25.png"/><Relationship Id="rId4" Type="http://schemas.openxmlformats.org/officeDocument/2006/relationships/image" Target="../media/image34.emf"/></Relationships>
</file>

<file path=ppt/slides/_rels/slide41.xml.rels><?xml version="1.0" encoding="UTF-8" standalone="yes"?>
<Relationships xmlns="http://schemas.openxmlformats.org/package/2006/relationships"><Relationship Id="rId3" Type="http://schemas.openxmlformats.org/officeDocument/2006/relationships/image" Target="../media/image33.emf"/><Relationship Id="rId7" Type="http://schemas.openxmlformats.org/officeDocument/2006/relationships/image" Target="../media/image4.emf"/><Relationship Id="rId2" Type="http://schemas.openxmlformats.org/officeDocument/2006/relationships/notesSlide" Target="../notesSlides/notesSlide41.xml"/><Relationship Id="rId1" Type="http://schemas.openxmlformats.org/officeDocument/2006/relationships/slideLayout" Target="../slideLayouts/slideLayout16.xml"/><Relationship Id="rId6" Type="http://schemas.openxmlformats.org/officeDocument/2006/relationships/image" Target="../media/image7.emf"/><Relationship Id="rId5" Type="http://schemas.openxmlformats.org/officeDocument/2006/relationships/image" Target="../media/image25.png"/><Relationship Id="rId4" Type="http://schemas.openxmlformats.org/officeDocument/2006/relationships/image" Target="../media/image34.emf"/></Relationships>
</file>

<file path=ppt/slides/_rels/slide42.xml.rels><?xml version="1.0" encoding="UTF-8" standalone="yes"?>
<Relationships xmlns="http://schemas.openxmlformats.org/package/2006/relationships"><Relationship Id="rId3" Type="http://schemas.openxmlformats.org/officeDocument/2006/relationships/image" Target="../media/image33.emf"/><Relationship Id="rId7" Type="http://schemas.openxmlformats.org/officeDocument/2006/relationships/image" Target="../media/image4.emf"/><Relationship Id="rId2" Type="http://schemas.openxmlformats.org/officeDocument/2006/relationships/notesSlide" Target="../notesSlides/notesSlide42.xml"/><Relationship Id="rId1" Type="http://schemas.openxmlformats.org/officeDocument/2006/relationships/slideLayout" Target="../slideLayouts/slideLayout16.xml"/><Relationship Id="rId6" Type="http://schemas.openxmlformats.org/officeDocument/2006/relationships/image" Target="../media/image7.emf"/><Relationship Id="rId5" Type="http://schemas.openxmlformats.org/officeDocument/2006/relationships/image" Target="../media/image25.png"/><Relationship Id="rId4" Type="http://schemas.openxmlformats.org/officeDocument/2006/relationships/image" Target="../media/image34.emf"/></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16.xml"/><Relationship Id="rId6" Type="http://schemas.microsoft.com/office/2007/relationships/hdphoto" Target="../media/hdphoto1.wdp"/><Relationship Id="rId5" Type="http://schemas.openxmlformats.org/officeDocument/2006/relationships/image" Target="../media/image36.png"/><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16.xml"/><Relationship Id="rId5" Type="http://schemas.openxmlformats.org/officeDocument/2006/relationships/image" Target="../media/image26.png"/><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16.xml"/><Relationship Id="rId5" Type="http://schemas.openxmlformats.org/officeDocument/2006/relationships/image" Target="../media/image22.png"/><Relationship Id="rId4" Type="http://schemas.openxmlformats.org/officeDocument/2006/relationships/image" Target="../media/image13.png"/></Relationships>
</file>

<file path=ppt/slides/_rels/slide4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6.xml"/><Relationship Id="rId1" Type="http://schemas.openxmlformats.org/officeDocument/2006/relationships/slideLayout" Target="../slideLayouts/slideLayout16.xml"/><Relationship Id="rId6" Type="http://schemas.openxmlformats.org/officeDocument/2006/relationships/image" Target="../media/image7.emf"/><Relationship Id="rId5" Type="http://schemas.openxmlformats.org/officeDocument/2006/relationships/image" Target="../media/image25.png"/><Relationship Id="rId4" Type="http://schemas.openxmlformats.org/officeDocument/2006/relationships/image" Target="../media/image34.emf"/></Relationships>
</file>

<file path=ppt/slides/_rels/slide4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5.png"/><Relationship Id="rId7" Type="http://schemas.openxmlformats.org/officeDocument/2006/relationships/image" Target="../media/image7.emf"/><Relationship Id="rId2" Type="http://schemas.openxmlformats.org/officeDocument/2006/relationships/notesSlide" Target="../notesSlides/notesSlide47.xml"/><Relationship Id="rId1" Type="http://schemas.openxmlformats.org/officeDocument/2006/relationships/slideLayout" Target="../slideLayouts/slideLayout16.xml"/><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8.xml"/><Relationship Id="rId1" Type="http://schemas.openxmlformats.org/officeDocument/2006/relationships/slideLayout" Target="../slideLayouts/slideLayout16.xml"/><Relationship Id="rId6" Type="http://schemas.openxmlformats.org/officeDocument/2006/relationships/image" Target="../media/image7.emf"/><Relationship Id="rId5" Type="http://schemas.openxmlformats.org/officeDocument/2006/relationships/image" Target="../media/image25.png"/><Relationship Id="rId4" Type="http://schemas.openxmlformats.org/officeDocument/2006/relationships/image" Target="../media/image34.emf"/></Relationships>
</file>

<file path=ppt/slides/_rels/slide4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9.xml"/><Relationship Id="rId1" Type="http://schemas.openxmlformats.org/officeDocument/2006/relationships/slideLayout" Target="../slideLayouts/slideLayout16.xml"/><Relationship Id="rId6" Type="http://schemas.openxmlformats.org/officeDocument/2006/relationships/image" Target="../media/image7.emf"/><Relationship Id="rId5" Type="http://schemas.openxmlformats.org/officeDocument/2006/relationships/image" Target="../media/image25.png"/><Relationship Id="rId4" Type="http://schemas.openxmlformats.org/officeDocument/2006/relationships/image" Target="../media/image34.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3.emf"/><Relationship Id="rId7" Type="http://schemas.openxmlformats.org/officeDocument/2006/relationships/image" Target="../media/image39.png"/><Relationship Id="rId2" Type="http://schemas.openxmlformats.org/officeDocument/2006/relationships/notesSlide" Target="../notesSlides/notesSlide52.xml"/><Relationship Id="rId1" Type="http://schemas.openxmlformats.org/officeDocument/2006/relationships/slideLayout" Target="../slideLayouts/slideLayout16.xml"/><Relationship Id="rId6" Type="http://schemas.openxmlformats.org/officeDocument/2006/relationships/image" Target="../media/image7.emf"/><Relationship Id="rId5" Type="http://schemas.openxmlformats.org/officeDocument/2006/relationships/image" Target="../media/image25.png"/><Relationship Id="rId4" Type="http://schemas.openxmlformats.org/officeDocument/2006/relationships/image" Target="../media/image34.emf"/></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16.xml"/><Relationship Id="rId6" Type="http://schemas.openxmlformats.org/officeDocument/2006/relationships/image" Target="../media/image41.png"/><Relationship Id="rId5" Type="http://schemas.openxmlformats.org/officeDocument/2006/relationships/image" Target="../media/image24.png"/><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4.xml"/><Relationship Id="rId1" Type="http://schemas.openxmlformats.org/officeDocument/2006/relationships/slideLayout" Target="../slideLayouts/slideLayout16.xml"/><Relationship Id="rId5" Type="http://schemas.openxmlformats.org/officeDocument/2006/relationships/image" Target="../media/image24.png"/><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16.xml"/><Relationship Id="rId5" Type="http://schemas.openxmlformats.org/officeDocument/2006/relationships/image" Target="../media/image24.png"/><Relationship Id="rId4" Type="http://schemas.openxmlformats.org/officeDocument/2006/relationships/image" Target="../media/image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5.png"/><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4.emf"/><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 name="Text Placeholder 3">
            <a:extLst>
              <a:ext uri="{FF2B5EF4-FFF2-40B4-BE49-F238E27FC236}">
                <a16:creationId xmlns:a16="http://schemas.microsoft.com/office/drawing/2014/main" id="{E3BEC0BA-8078-4A75-895D-D59D07F9A202}"/>
              </a:ext>
            </a:extLst>
          </p:cNvPr>
          <p:cNvSpPr>
            <a:spLocks noGrp="1"/>
          </p:cNvSpPr>
          <p:nvPr>
            <p:ph type="body" sz="quarter" idx="17"/>
          </p:nvPr>
        </p:nvSpPr>
        <p:spPr bwMode="gray">
          <a:xfrm>
            <a:off x="1007139" y="1969626"/>
            <a:ext cx="3119030" cy="504887"/>
          </a:xfrm>
        </p:spPr>
        <p:txBody>
          <a:bodyPr/>
          <a:lstStyle/>
          <a:p>
            <a:pPr fontAlgn="ctr"/>
            <a:endParaRPr lang="en-US" dirty="0">
              <a:latin typeface="Huawei Sans" panose="020C0503030203020204" pitchFamily="34" charset="0"/>
            </a:endParaRPr>
          </a:p>
        </p:txBody>
      </p:sp>
      <p:sp>
        <p:nvSpPr>
          <p:cNvPr id="27" name="文本占位符 78"/>
          <p:cNvSpPr>
            <a:spLocks noGrp="1"/>
          </p:cNvSpPr>
          <p:nvPr>
            <p:ph type="body" sz="quarter" idx="18"/>
          </p:nvPr>
        </p:nvSpPr>
        <p:spPr bwMode="gray">
          <a:xfrm>
            <a:off x="4126170" y="1969626"/>
            <a:ext cx="1967450" cy="504887"/>
          </a:xfrm>
        </p:spPr>
        <p:txBody>
          <a:bodyPr/>
          <a:lstStyle/>
          <a:p>
            <a:pPr fontAlgn="ctr"/>
            <a:r>
              <a:rPr lang="en-US" dirty="0">
                <a:latin typeface="Huawei Sans" panose="020C0503030203020204" pitchFamily="34" charset="0"/>
              </a:rPr>
              <a:t>SD-WAN</a:t>
            </a:r>
            <a:endParaRPr lang="en-US" altLang="zh-CN" dirty="0">
              <a:latin typeface="Huawei Sans" panose="020C0503030203020204" pitchFamily="34" charset="0"/>
            </a:endParaRPr>
          </a:p>
        </p:txBody>
      </p:sp>
      <p:sp>
        <p:nvSpPr>
          <p:cNvPr id="28" name="文本占位符 79"/>
          <p:cNvSpPr>
            <a:spLocks noGrp="1"/>
          </p:cNvSpPr>
          <p:nvPr>
            <p:ph type="body" sz="quarter" idx="19"/>
          </p:nvPr>
        </p:nvSpPr>
        <p:spPr bwMode="gray">
          <a:xfrm>
            <a:off x="6093619" y="1969626"/>
            <a:ext cx="3023155" cy="504887"/>
          </a:xfrm>
        </p:spPr>
        <p:txBody>
          <a:bodyPr/>
          <a:lstStyle/>
          <a:p>
            <a:pPr fontAlgn="ctr"/>
            <a:r>
              <a:rPr lang="en-US" dirty="0">
                <a:latin typeface="Huawei Sans" panose="020C0503030203020204" pitchFamily="34" charset="0"/>
              </a:rPr>
              <a:t>V1R19C00</a:t>
            </a:r>
            <a:endParaRPr lang="en-US" altLang="zh-CN" dirty="0">
              <a:latin typeface="Huawei Sans" panose="020C0503030203020204" pitchFamily="34" charset="0"/>
            </a:endParaRPr>
          </a:p>
        </p:txBody>
      </p:sp>
      <p:sp>
        <p:nvSpPr>
          <p:cNvPr id="29" name="Text Placeholder 4">
            <a:extLst>
              <a:ext uri="{FF2B5EF4-FFF2-40B4-BE49-F238E27FC236}">
                <a16:creationId xmlns:a16="http://schemas.microsoft.com/office/drawing/2014/main" id="{1DA9D50D-77AC-4B75-9E0E-3BB486F75B52}"/>
              </a:ext>
            </a:extLst>
          </p:cNvPr>
          <p:cNvSpPr>
            <a:spLocks noGrp="1"/>
          </p:cNvSpPr>
          <p:nvPr>
            <p:ph type="body" sz="quarter" idx="20"/>
          </p:nvPr>
        </p:nvSpPr>
        <p:spPr bwMode="gray">
          <a:xfrm>
            <a:off x="9116775" y="1969626"/>
            <a:ext cx="2084625" cy="504887"/>
          </a:xfrm>
        </p:spPr>
        <p:txBody>
          <a:bodyPr/>
          <a:lstStyle/>
          <a:p>
            <a:pPr fontAlgn="ctr"/>
            <a:endParaRPr lang="en-US" dirty="0">
              <a:latin typeface="Huawei Sans" panose="020C0503030203020204" pitchFamily="34" charset="0"/>
            </a:endParaRPr>
          </a:p>
        </p:txBody>
      </p:sp>
      <p:sp>
        <p:nvSpPr>
          <p:cNvPr id="30" name="文本占位符 73"/>
          <p:cNvSpPr>
            <a:spLocks noGrp="1"/>
          </p:cNvSpPr>
          <p:nvPr>
            <p:ph type="body" sz="quarter" idx="13"/>
          </p:nvPr>
        </p:nvSpPr>
        <p:spPr bwMode="gray">
          <a:xfrm>
            <a:off x="1007042" y="3263796"/>
            <a:ext cx="3119128" cy="468052"/>
          </a:xfrm>
        </p:spPr>
        <p:txBody>
          <a:bodyPr/>
          <a:lstStyle/>
          <a:p>
            <a:pPr fontAlgn="ctr"/>
            <a:r>
              <a:rPr lang="en-US" dirty="0" err="1">
                <a:latin typeface="Huawei Sans" panose="020C0503030203020204" pitchFamily="34" charset="0"/>
              </a:rPr>
              <a:t>Hou</a:t>
            </a:r>
            <a:r>
              <a:rPr lang="en-US" dirty="0">
                <a:latin typeface="Huawei Sans" panose="020C0503030203020204" pitchFamily="34" charset="0"/>
              </a:rPr>
              <a:t> </a:t>
            </a:r>
            <a:r>
              <a:rPr lang="en-US" dirty="0" err="1">
                <a:latin typeface="Huawei Sans" panose="020C0503030203020204" pitchFamily="34" charset="0"/>
              </a:rPr>
              <a:t>Jianqiang</a:t>
            </a:r>
            <a:r>
              <a:rPr lang="en-US" dirty="0">
                <a:latin typeface="Huawei Sans" panose="020C0503030203020204" pitchFamily="34" charset="0"/>
              </a:rPr>
              <a:t>/0405872</a:t>
            </a:r>
            <a:endParaRPr lang="en-US" altLang="zh-CN" dirty="0">
              <a:latin typeface="Huawei Sans" panose="020C0503030203020204" pitchFamily="34" charset="0"/>
            </a:endParaRPr>
          </a:p>
        </p:txBody>
      </p:sp>
      <p:sp>
        <p:nvSpPr>
          <p:cNvPr id="31" name="文本占位符 74"/>
          <p:cNvSpPr>
            <a:spLocks noGrp="1"/>
          </p:cNvSpPr>
          <p:nvPr>
            <p:ph type="body" sz="quarter" idx="14"/>
          </p:nvPr>
        </p:nvSpPr>
        <p:spPr bwMode="gray">
          <a:xfrm>
            <a:off x="4126170" y="3263796"/>
            <a:ext cx="1967450" cy="468052"/>
          </a:xfrm>
        </p:spPr>
        <p:txBody>
          <a:bodyPr/>
          <a:lstStyle/>
          <a:p>
            <a:r>
              <a:rPr lang="en-US" dirty="0">
                <a:latin typeface="Huawei Sans" panose="020C0503030203020204" pitchFamily="34" charset="0"/>
              </a:rPr>
              <a:t>2019-12-16</a:t>
            </a:r>
            <a:endParaRPr lang="en-US" altLang="zh-CN" dirty="0">
              <a:latin typeface="Huawei Sans" panose="020C0503030203020204" pitchFamily="34" charset="0"/>
            </a:endParaRPr>
          </a:p>
        </p:txBody>
      </p:sp>
      <p:sp>
        <p:nvSpPr>
          <p:cNvPr id="32" name="Text Placeholder 1">
            <a:extLst>
              <a:ext uri="{FF2B5EF4-FFF2-40B4-BE49-F238E27FC236}">
                <a16:creationId xmlns:a16="http://schemas.microsoft.com/office/drawing/2014/main" id="{C6675229-B691-4F92-9B7A-2E40FDD06DB8}"/>
              </a:ext>
            </a:extLst>
          </p:cNvPr>
          <p:cNvSpPr>
            <a:spLocks noGrp="1"/>
          </p:cNvSpPr>
          <p:nvPr>
            <p:ph type="body" sz="quarter" idx="15"/>
          </p:nvPr>
        </p:nvSpPr>
        <p:spPr bwMode="gray">
          <a:xfrm>
            <a:off x="6093619" y="3263796"/>
            <a:ext cx="3023155" cy="468052"/>
          </a:xfrm>
        </p:spPr>
        <p:txBody>
          <a:bodyPr/>
          <a:lstStyle/>
          <a:p>
            <a:pPr fontAlgn="ctr"/>
            <a:endParaRPr lang="en-US" dirty="0">
              <a:latin typeface="Huawei Sans" panose="020C0503030203020204" pitchFamily="34" charset="0"/>
            </a:endParaRPr>
          </a:p>
        </p:txBody>
      </p:sp>
      <p:sp>
        <p:nvSpPr>
          <p:cNvPr id="33" name="Text Placeholder 2">
            <a:extLst>
              <a:ext uri="{FF2B5EF4-FFF2-40B4-BE49-F238E27FC236}">
                <a16:creationId xmlns:a16="http://schemas.microsoft.com/office/drawing/2014/main" id="{72DCEAE0-322E-4CF5-9E07-879FAB2F60ED}"/>
              </a:ext>
            </a:extLst>
          </p:cNvPr>
          <p:cNvSpPr>
            <a:spLocks noGrp="1"/>
          </p:cNvSpPr>
          <p:nvPr>
            <p:ph type="body" sz="quarter" idx="16"/>
          </p:nvPr>
        </p:nvSpPr>
        <p:spPr bwMode="gray">
          <a:xfrm>
            <a:off x="9116775" y="3227792"/>
            <a:ext cx="2056050" cy="504056"/>
          </a:xfrm>
        </p:spPr>
        <p:txBody>
          <a:bodyPr/>
          <a:lstStyle/>
          <a:p>
            <a:endParaRPr lang="en-US" dirty="0">
              <a:latin typeface="Huawei Sans" panose="020C0503030203020204" pitchFamily="34" charset="0"/>
            </a:endParaRPr>
          </a:p>
        </p:txBody>
      </p:sp>
      <p:sp>
        <p:nvSpPr>
          <p:cNvPr id="34" name="Text Placeholder 5">
            <a:extLst>
              <a:ext uri="{FF2B5EF4-FFF2-40B4-BE49-F238E27FC236}">
                <a16:creationId xmlns:a16="http://schemas.microsoft.com/office/drawing/2014/main" id="{E7A34C89-AF0B-4765-90CE-51B5C9ED801B}"/>
              </a:ext>
            </a:extLst>
          </p:cNvPr>
          <p:cNvSpPr>
            <a:spLocks noGrp="1"/>
          </p:cNvSpPr>
          <p:nvPr>
            <p:ph type="body" sz="quarter" idx="21"/>
          </p:nvPr>
        </p:nvSpPr>
        <p:spPr bwMode="gray">
          <a:xfrm>
            <a:off x="1007042" y="3767852"/>
            <a:ext cx="3119128" cy="468052"/>
          </a:xfrm>
        </p:spPr>
        <p:txBody>
          <a:bodyPr/>
          <a:lstStyle/>
          <a:p>
            <a:pPr fontAlgn="ctr"/>
            <a:r>
              <a:rPr lang="en-US" dirty="0">
                <a:latin typeface="Huawei Sans" panose="020C0503030203020204" pitchFamily="34" charset="0"/>
              </a:rPr>
              <a:t>Wu Yue/wwx291773</a:t>
            </a:r>
          </a:p>
        </p:txBody>
      </p:sp>
      <p:sp>
        <p:nvSpPr>
          <p:cNvPr id="35" name="Text Placeholder 6">
            <a:extLst>
              <a:ext uri="{FF2B5EF4-FFF2-40B4-BE49-F238E27FC236}">
                <a16:creationId xmlns:a16="http://schemas.microsoft.com/office/drawing/2014/main" id="{2B48CE16-1C64-4C77-B7DB-2DB338D475DA}"/>
              </a:ext>
            </a:extLst>
          </p:cNvPr>
          <p:cNvSpPr>
            <a:spLocks noGrp="1"/>
          </p:cNvSpPr>
          <p:nvPr>
            <p:ph type="body" sz="quarter" idx="22"/>
          </p:nvPr>
        </p:nvSpPr>
        <p:spPr bwMode="gray">
          <a:xfrm>
            <a:off x="4126170" y="3767852"/>
            <a:ext cx="1967450" cy="468052"/>
          </a:xfrm>
        </p:spPr>
        <p:txBody>
          <a:bodyPr/>
          <a:lstStyle/>
          <a:p>
            <a:r>
              <a:rPr lang="en-US" dirty="0">
                <a:latin typeface="Huawei Sans" panose="020C0503030203020204" pitchFamily="34" charset="0"/>
              </a:rPr>
              <a:t>2020-10-5</a:t>
            </a:r>
          </a:p>
        </p:txBody>
      </p:sp>
      <p:sp>
        <p:nvSpPr>
          <p:cNvPr id="36" name="Text Placeholder 7">
            <a:extLst>
              <a:ext uri="{FF2B5EF4-FFF2-40B4-BE49-F238E27FC236}">
                <a16:creationId xmlns:a16="http://schemas.microsoft.com/office/drawing/2014/main" id="{4350D6CF-DD77-49EB-85B7-B59419A84C54}"/>
              </a:ext>
            </a:extLst>
          </p:cNvPr>
          <p:cNvSpPr>
            <a:spLocks noGrp="1"/>
          </p:cNvSpPr>
          <p:nvPr>
            <p:ph type="body" sz="quarter" idx="23"/>
          </p:nvPr>
        </p:nvSpPr>
        <p:spPr bwMode="gray">
          <a:xfrm>
            <a:off x="6093619" y="3767852"/>
            <a:ext cx="3023155" cy="468052"/>
          </a:xfrm>
        </p:spPr>
        <p:txBody>
          <a:bodyPr/>
          <a:lstStyle/>
          <a:p>
            <a:pPr fontAlgn="ctr"/>
            <a:endParaRPr lang="en-US" dirty="0">
              <a:latin typeface="Huawei Sans" panose="020C0503030203020204" pitchFamily="34" charset="0"/>
            </a:endParaRPr>
          </a:p>
        </p:txBody>
      </p:sp>
      <p:sp>
        <p:nvSpPr>
          <p:cNvPr id="37" name="Text Placeholder 8">
            <a:extLst>
              <a:ext uri="{FF2B5EF4-FFF2-40B4-BE49-F238E27FC236}">
                <a16:creationId xmlns:a16="http://schemas.microsoft.com/office/drawing/2014/main" id="{7EDAFC06-CAF8-4C23-A322-4331FDE66EAF}"/>
              </a:ext>
            </a:extLst>
          </p:cNvPr>
          <p:cNvSpPr>
            <a:spLocks noGrp="1"/>
          </p:cNvSpPr>
          <p:nvPr>
            <p:ph type="body" sz="quarter" idx="24"/>
          </p:nvPr>
        </p:nvSpPr>
        <p:spPr bwMode="gray">
          <a:xfrm>
            <a:off x="9116775" y="3731848"/>
            <a:ext cx="2084625" cy="504056"/>
          </a:xfrm>
        </p:spPr>
        <p:txBody>
          <a:bodyPr/>
          <a:lstStyle/>
          <a:p>
            <a:endParaRPr lang="en-US" dirty="0">
              <a:latin typeface="Huawei Sans" panose="020C0503030203020204" pitchFamily="34" charset="0"/>
            </a:endParaRPr>
          </a:p>
        </p:txBody>
      </p:sp>
      <p:sp>
        <p:nvSpPr>
          <p:cNvPr id="38" name="Text Placeholder 9">
            <a:extLst>
              <a:ext uri="{FF2B5EF4-FFF2-40B4-BE49-F238E27FC236}">
                <a16:creationId xmlns:a16="http://schemas.microsoft.com/office/drawing/2014/main" id="{D0AAFD0B-A3A5-4AF5-94DB-93A98BE3C858}"/>
              </a:ext>
            </a:extLst>
          </p:cNvPr>
          <p:cNvSpPr>
            <a:spLocks noGrp="1"/>
          </p:cNvSpPr>
          <p:nvPr>
            <p:ph type="body" sz="quarter" idx="25"/>
          </p:nvPr>
        </p:nvSpPr>
        <p:spPr bwMode="gray">
          <a:xfrm>
            <a:off x="1007042" y="4235904"/>
            <a:ext cx="3119128" cy="468052"/>
          </a:xfrm>
        </p:spPr>
        <p:txBody>
          <a:bodyPr/>
          <a:lstStyle/>
          <a:p>
            <a:pPr fontAlgn="ctr"/>
            <a:endParaRPr lang="en-US" dirty="0">
              <a:latin typeface="Huawei Sans" panose="020C0503030203020204" pitchFamily="34" charset="0"/>
            </a:endParaRPr>
          </a:p>
        </p:txBody>
      </p:sp>
      <p:sp>
        <p:nvSpPr>
          <p:cNvPr id="39" name="Text Placeholder 10">
            <a:extLst>
              <a:ext uri="{FF2B5EF4-FFF2-40B4-BE49-F238E27FC236}">
                <a16:creationId xmlns:a16="http://schemas.microsoft.com/office/drawing/2014/main" id="{30E85E36-05F4-40F5-B323-99C98F6E4CE7}"/>
              </a:ext>
            </a:extLst>
          </p:cNvPr>
          <p:cNvSpPr>
            <a:spLocks noGrp="1"/>
          </p:cNvSpPr>
          <p:nvPr>
            <p:ph type="body" sz="quarter" idx="26"/>
          </p:nvPr>
        </p:nvSpPr>
        <p:spPr bwMode="gray">
          <a:xfrm>
            <a:off x="4126170" y="4235904"/>
            <a:ext cx="1967450" cy="468052"/>
          </a:xfrm>
        </p:spPr>
        <p:txBody>
          <a:bodyPr/>
          <a:lstStyle/>
          <a:p>
            <a:endParaRPr lang="en-US" dirty="0">
              <a:latin typeface="Huawei Sans" panose="020C0503030203020204" pitchFamily="34" charset="0"/>
            </a:endParaRPr>
          </a:p>
        </p:txBody>
      </p:sp>
      <p:sp>
        <p:nvSpPr>
          <p:cNvPr id="40" name="Text Placeholder 11">
            <a:extLst>
              <a:ext uri="{FF2B5EF4-FFF2-40B4-BE49-F238E27FC236}">
                <a16:creationId xmlns:a16="http://schemas.microsoft.com/office/drawing/2014/main" id="{E870D0BF-C208-4879-8FF9-A35144051E14}"/>
              </a:ext>
            </a:extLst>
          </p:cNvPr>
          <p:cNvSpPr>
            <a:spLocks noGrp="1"/>
          </p:cNvSpPr>
          <p:nvPr>
            <p:ph type="body" sz="quarter" idx="27"/>
          </p:nvPr>
        </p:nvSpPr>
        <p:spPr bwMode="gray">
          <a:xfrm>
            <a:off x="6093619" y="4235904"/>
            <a:ext cx="3023155" cy="468052"/>
          </a:xfrm>
        </p:spPr>
        <p:txBody>
          <a:bodyPr/>
          <a:lstStyle/>
          <a:p>
            <a:pPr fontAlgn="ctr"/>
            <a:endParaRPr lang="en-US" dirty="0">
              <a:latin typeface="Huawei Sans" panose="020C0503030203020204" pitchFamily="34" charset="0"/>
            </a:endParaRPr>
          </a:p>
        </p:txBody>
      </p:sp>
      <p:sp>
        <p:nvSpPr>
          <p:cNvPr id="41" name="Text Placeholder 12">
            <a:extLst>
              <a:ext uri="{FF2B5EF4-FFF2-40B4-BE49-F238E27FC236}">
                <a16:creationId xmlns:a16="http://schemas.microsoft.com/office/drawing/2014/main" id="{1FFE4BA4-8C92-450D-9B98-DF8A5D180739}"/>
              </a:ext>
            </a:extLst>
          </p:cNvPr>
          <p:cNvSpPr>
            <a:spLocks noGrp="1"/>
          </p:cNvSpPr>
          <p:nvPr>
            <p:ph type="body" sz="quarter" idx="28"/>
          </p:nvPr>
        </p:nvSpPr>
        <p:spPr bwMode="gray">
          <a:xfrm>
            <a:off x="9116775" y="4235904"/>
            <a:ext cx="2056050" cy="468052"/>
          </a:xfrm>
        </p:spPr>
        <p:txBody>
          <a:bodyPr/>
          <a:lstStyle/>
          <a:p>
            <a:endParaRPr lang="en-US" dirty="0">
              <a:latin typeface="Huawei Sans" panose="020C0503030203020204" pitchFamily="34" charset="0"/>
            </a:endParaRPr>
          </a:p>
        </p:txBody>
      </p:sp>
      <p:sp>
        <p:nvSpPr>
          <p:cNvPr id="42" name="Text Placeholder 13">
            <a:extLst>
              <a:ext uri="{FF2B5EF4-FFF2-40B4-BE49-F238E27FC236}">
                <a16:creationId xmlns:a16="http://schemas.microsoft.com/office/drawing/2014/main" id="{C04119C1-6F36-4E77-8633-0C51C53D4D17}"/>
              </a:ext>
            </a:extLst>
          </p:cNvPr>
          <p:cNvSpPr>
            <a:spLocks noGrp="1"/>
          </p:cNvSpPr>
          <p:nvPr>
            <p:ph type="body" sz="quarter" idx="29"/>
          </p:nvPr>
        </p:nvSpPr>
        <p:spPr bwMode="gray">
          <a:xfrm>
            <a:off x="1007042" y="4775964"/>
            <a:ext cx="3119128" cy="468052"/>
          </a:xfrm>
        </p:spPr>
        <p:txBody>
          <a:bodyPr/>
          <a:lstStyle/>
          <a:p>
            <a:pPr fontAlgn="ctr"/>
            <a:endParaRPr lang="en-US" dirty="0">
              <a:latin typeface="Huawei Sans" panose="020C0503030203020204" pitchFamily="34" charset="0"/>
            </a:endParaRPr>
          </a:p>
        </p:txBody>
      </p:sp>
      <p:sp>
        <p:nvSpPr>
          <p:cNvPr id="43" name="Text Placeholder 14">
            <a:extLst>
              <a:ext uri="{FF2B5EF4-FFF2-40B4-BE49-F238E27FC236}">
                <a16:creationId xmlns:a16="http://schemas.microsoft.com/office/drawing/2014/main" id="{9FA3B0A2-4FD6-4A78-93C2-2444007CBF66}"/>
              </a:ext>
            </a:extLst>
          </p:cNvPr>
          <p:cNvSpPr>
            <a:spLocks noGrp="1"/>
          </p:cNvSpPr>
          <p:nvPr>
            <p:ph type="body" sz="quarter" idx="30"/>
          </p:nvPr>
        </p:nvSpPr>
        <p:spPr bwMode="gray">
          <a:xfrm>
            <a:off x="4126170" y="4775964"/>
            <a:ext cx="1967450" cy="468052"/>
          </a:xfrm>
        </p:spPr>
        <p:txBody>
          <a:bodyPr/>
          <a:lstStyle/>
          <a:p>
            <a:endParaRPr lang="en-US" dirty="0">
              <a:latin typeface="Huawei Sans" panose="020C0503030203020204" pitchFamily="34" charset="0"/>
            </a:endParaRPr>
          </a:p>
        </p:txBody>
      </p:sp>
      <p:sp>
        <p:nvSpPr>
          <p:cNvPr id="44" name="Text Placeholder 15">
            <a:extLst>
              <a:ext uri="{FF2B5EF4-FFF2-40B4-BE49-F238E27FC236}">
                <a16:creationId xmlns:a16="http://schemas.microsoft.com/office/drawing/2014/main" id="{C17424AE-8243-4EEC-91CD-C6EFAE9275DB}"/>
              </a:ext>
            </a:extLst>
          </p:cNvPr>
          <p:cNvSpPr>
            <a:spLocks noGrp="1"/>
          </p:cNvSpPr>
          <p:nvPr>
            <p:ph type="body" sz="quarter" idx="31"/>
          </p:nvPr>
        </p:nvSpPr>
        <p:spPr bwMode="gray">
          <a:xfrm>
            <a:off x="6093619" y="4775964"/>
            <a:ext cx="3023155" cy="468052"/>
          </a:xfrm>
        </p:spPr>
        <p:txBody>
          <a:bodyPr/>
          <a:lstStyle/>
          <a:p>
            <a:pPr fontAlgn="ctr"/>
            <a:endParaRPr lang="en-US" dirty="0">
              <a:latin typeface="Huawei Sans" panose="020C0503030203020204" pitchFamily="34" charset="0"/>
            </a:endParaRPr>
          </a:p>
        </p:txBody>
      </p:sp>
      <p:sp>
        <p:nvSpPr>
          <p:cNvPr id="45" name="Text Placeholder 16">
            <a:extLst>
              <a:ext uri="{FF2B5EF4-FFF2-40B4-BE49-F238E27FC236}">
                <a16:creationId xmlns:a16="http://schemas.microsoft.com/office/drawing/2014/main" id="{6C9A8469-DC84-439E-904E-A0243C939261}"/>
              </a:ext>
            </a:extLst>
          </p:cNvPr>
          <p:cNvSpPr>
            <a:spLocks noGrp="1"/>
          </p:cNvSpPr>
          <p:nvPr>
            <p:ph type="body" sz="quarter" idx="32"/>
          </p:nvPr>
        </p:nvSpPr>
        <p:spPr bwMode="gray">
          <a:xfrm>
            <a:off x="9116775" y="4775964"/>
            <a:ext cx="2084625" cy="468052"/>
          </a:xfrm>
        </p:spPr>
        <p:txBody>
          <a:bodyPr/>
          <a:lstStyle/>
          <a:p>
            <a:endParaRPr lang="en-US" dirty="0">
              <a:latin typeface="Huawei Sans" panose="020C0503030203020204" pitchFamily="34" charset="0"/>
            </a:endParaRPr>
          </a:p>
        </p:txBody>
      </p:sp>
      <p:sp>
        <p:nvSpPr>
          <p:cNvPr id="46" name="Text Placeholder 17">
            <a:extLst>
              <a:ext uri="{FF2B5EF4-FFF2-40B4-BE49-F238E27FC236}">
                <a16:creationId xmlns:a16="http://schemas.microsoft.com/office/drawing/2014/main" id="{0F202C66-885E-4E84-AE1F-97FD35CCB072}"/>
              </a:ext>
            </a:extLst>
          </p:cNvPr>
          <p:cNvSpPr>
            <a:spLocks noGrp="1"/>
          </p:cNvSpPr>
          <p:nvPr>
            <p:ph type="body" sz="quarter" idx="33"/>
          </p:nvPr>
        </p:nvSpPr>
        <p:spPr bwMode="gray">
          <a:xfrm>
            <a:off x="1007042" y="5244016"/>
            <a:ext cx="3119128" cy="468052"/>
          </a:xfrm>
        </p:spPr>
        <p:txBody>
          <a:bodyPr/>
          <a:lstStyle/>
          <a:p>
            <a:pPr fontAlgn="ctr"/>
            <a:endParaRPr lang="en-US" dirty="0">
              <a:latin typeface="Huawei Sans" panose="020C0503030203020204" pitchFamily="34" charset="0"/>
            </a:endParaRPr>
          </a:p>
        </p:txBody>
      </p:sp>
      <p:sp>
        <p:nvSpPr>
          <p:cNvPr id="47" name="Text Placeholder 18">
            <a:extLst>
              <a:ext uri="{FF2B5EF4-FFF2-40B4-BE49-F238E27FC236}">
                <a16:creationId xmlns:a16="http://schemas.microsoft.com/office/drawing/2014/main" id="{60B2F5F9-E4E7-4C53-8BC9-AB0DBD559B60}"/>
              </a:ext>
            </a:extLst>
          </p:cNvPr>
          <p:cNvSpPr>
            <a:spLocks noGrp="1"/>
          </p:cNvSpPr>
          <p:nvPr>
            <p:ph type="body" sz="quarter" idx="34"/>
          </p:nvPr>
        </p:nvSpPr>
        <p:spPr bwMode="gray">
          <a:xfrm>
            <a:off x="4126170" y="5244016"/>
            <a:ext cx="1967450" cy="468052"/>
          </a:xfrm>
        </p:spPr>
        <p:txBody>
          <a:bodyPr/>
          <a:lstStyle/>
          <a:p>
            <a:endParaRPr lang="en-US" dirty="0">
              <a:latin typeface="Huawei Sans" panose="020C0503030203020204" pitchFamily="34" charset="0"/>
            </a:endParaRPr>
          </a:p>
        </p:txBody>
      </p:sp>
      <p:sp>
        <p:nvSpPr>
          <p:cNvPr id="48" name="Text Placeholder 19">
            <a:extLst>
              <a:ext uri="{FF2B5EF4-FFF2-40B4-BE49-F238E27FC236}">
                <a16:creationId xmlns:a16="http://schemas.microsoft.com/office/drawing/2014/main" id="{2BF0479A-4D44-4841-A3D5-F13B0E209B66}"/>
              </a:ext>
            </a:extLst>
          </p:cNvPr>
          <p:cNvSpPr>
            <a:spLocks noGrp="1"/>
          </p:cNvSpPr>
          <p:nvPr>
            <p:ph type="body" sz="quarter" idx="35"/>
          </p:nvPr>
        </p:nvSpPr>
        <p:spPr bwMode="gray">
          <a:xfrm>
            <a:off x="6093619" y="5244016"/>
            <a:ext cx="3023155" cy="468052"/>
          </a:xfrm>
        </p:spPr>
        <p:txBody>
          <a:bodyPr/>
          <a:lstStyle/>
          <a:p>
            <a:pPr fontAlgn="ctr"/>
            <a:endParaRPr lang="en-US" dirty="0">
              <a:latin typeface="Huawei Sans" panose="020C0503030203020204" pitchFamily="34" charset="0"/>
            </a:endParaRPr>
          </a:p>
        </p:txBody>
      </p:sp>
      <p:sp>
        <p:nvSpPr>
          <p:cNvPr id="49" name="Text Placeholder 20">
            <a:extLst>
              <a:ext uri="{FF2B5EF4-FFF2-40B4-BE49-F238E27FC236}">
                <a16:creationId xmlns:a16="http://schemas.microsoft.com/office/drawing/2014/main" id="{F7D09947-DE80-4B3E-9DA9-2B23E10516A8}"/>
              </a:ext>
            </a:extLst>
          </p:cNvPr>
          <p:cNvSpPr>
            <a:spLocks noGrp="1"/>
          </p:cNvSpPr>
          <p:nvPr>
            <p:ph type="body" sz="quarter" idx="36"/>
          </p:nvPr>
        </p:nvSpPr>
        <p:spPr bwMode="gray">
          <a:xfrm>
            <a:off x="9116775" y="5244016"/>
            <a:ext cx="2084625" cy="468052"/>
          </a:xfrm>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93406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Data Channel</a:t>
            </a:r>
          </a:p>
        </p:txBody>
      </p:sp>
      <p:sp>
        <p:nvSpPr>
          <p:cNvPr id="3" name="Text Placeholder 2">
            <a:extLst>
              <a:ext uri="{FF2B5EF4-FFF2-40B4-BE49-F238E27FC236}">
                <a16:creationId xmlns:a16="http://schemas.microsoft.com/office/drawing/2014/main" id="{072AE7EF-7808-4A6A-AC1C-711C70DD4756}"/>
              </a:ext>
            </a:extLst>
          </p:cNvPr>
          <p:cNvSpPr>
            <a:spLocks noGrp="1"/>
          </p:cNvSpPr>
          <p:nvPr>
            <p:ph type="body" sz="quarter" idx="10"/>
          </p:nvPr>
        </p:nvSpPr>
        <p:spPr bwMode="gray"/>
        <p:txBody>
          <a:bodyPr/>
          <a:lstStyle/>
          <a:p>
            <a:pPr algn="l"/>
            <a:r>
              <a:rPr lang="en-US" sz="1400" dirty="0">
                <a:latin typeface="Huawei Sans" panose="020C0503030203020204" pitchFamily="34" charset="0"/>
              </a:rPr>
              <a:t>Data channels are established between CPEs through GRE or GRE over IPsec. A network built by data channels is called an overlay network, which is constructed on an underlay network.</a:t>
            </a:r>
            <a:endParaRPr lang="en-US" altLang="zh-CN" sz="1400" dirty="0">
              <a:latin typeface="Huawei Sans" panose="020C0503030203020204" pitchFamily="34" charset="0"/>
            </a:endParaRPr>
          </a:p>
          <a:p>
            <a:pPr marL="542925" lvl="1" indent="-238125"/>
            <a:r>
              <a:rPr lang="en-US" sz="1400" dirty="0">
                <a:latin typeface="Huawei Sans" panose="020C0503030203020204" pitchFamily="34" charset="0"/>
                <a:cs typeface="Huawei Sans" panose="020C0503030203020204" pitchFamily="34" charset="0"/>
              </a:rPr>
              <a:t>An overlay network is constructed based on data channels. Different overlay networks can be constructed for different services or departments.</a:t>
            </a:r>
            <a:endParaRPr lang="en-US" altLang="zh-CN" sz="1400" dirty="0">
              <a:latin typeface="Huawei Sans" panose="020C0503030203020204" pitchFamily="34" charset="0"/>
              <a:cs typeface="Huawei Sans" panose="020C0503030203020204" pitchFamily="34" charset="0"/>
            </a:endParaRPr>
          </a:p>
          <a:p>
            <a:pPr marL="542925" lvl="1" indent="-238125"/>
            <a:r>
              <a:rPr lang="en-US" sz="1400" dirty="0">
                <a:latin typeface="Huawei Sans" panose="020C0503030203020204" pitchFamily="34" charset="0"/>
                <a:cs typeface="Huawei Sans" panose="020C0503030203020204" pitchFamily="34" charset="0"/>
              </a:rPr>
              <a:t>An underlay network is a traditional WAN-side network and mainly carries services of overlay networks. An underlay network can be the Internet, an MPLS network, or an enterprise-built network.</a:t>
            </a:r>
            <a:endParaRPr lang="en-US" altLang="zh-CN" sz="1400" dirty="0">
              <a:latin typeface="Huawei Sans" panose="020C0503030203020204" pitchFamily="34" charset="0"/>
              <a:cs typeface="Huawei Sans" panose="020C0503030203020204" pitchFamily="34" charset="0"/>
            </a:endParaRPr>
          </a:p>
        </p:txBody>
      </p:sp>
      <p:grpSp>
        <p:nvGrpSpPr>
          <p:cNvPr id="10" name="Group 9">
            <a:extLst>
              <a:ext uri="{FF2B5EF4-FFF2-40B4-BE49-F238E27FC236}">
                <a16:creationId xmlns:a16="http://schemas.microsoft.com/office/drawing/2014/main" id="{63CE9BD4-F44E-4AE7-856E-B86D94CF60C4}"/>
              </a:ext>
            </a:extLst>
          </p:cNvPr>
          <p:cNvGrpSpPr/>
          <p:nvPr/>
        </p:nvGrpSpPr>
        <p:grpSpPr bwMode="gray">
          <a:xfrm>
            <a:off x="5025808" y="2892410"/>
            <a:ext cx="6642854" cy="3256296"/>
            <a:chOff x="2832251" y="2927756"/>
            <a:chExt cx="6642854" cy="3256296"/>
          </a:xfrm>
        </p:grpSpPr>
        <p:grpSp>
          <p:nvGrpSpPr>
            <p:cNvPr id="67" name="Group 66">
              <a:extLst>
                <a:ext uri="{FF2B5EF4-FFF2-40B4-BE49-F238E27FC236}">
                  <a16:creationId xmlns:a16="http://schemas.microsoft.com/office/drawing/2014/main" id="{482A1128-F324-4E06-8658-B519BD509D22}"/>
                </a:ext>
              </a:extLst>
            </p:cNvPr>
            <p:cNvGrpSpPr/>
            <p:nvPr/>
          </p:nvGrpSpPr>
          <p:grpSpPr bwMode="gray">
            <a:xfrm>
              <a:off x="2832251" y="2927756"/>
              <a:ext cx="6642854" cy="3256296"/>
              <a:chOff x="4940521" y="3019723"/>
              <a:chExt cx="6642854" cy="3256296"/>
            </a:xfrm>
          </p:grpSpPr>
          <p:sp>
            <p:nvSpPr>
              <p:cNvPr id="68" name="梯形 41">
                <a:extLst>
                  <a:ext uri="{FF2B5EF4-FFF2-40B4-BE49-F238E27FC236}">
                    <a16:creationId xmlns:a16="http://schemas.microsoft.com/office/drawing/2014/main" id="{783C7655-624C-480C-A028-6D337A3E595B}"/>
                  </a:ext>
                </a:extLst>
              </p:cNvPr>
              <p:cNvSpPr/>
              <p:nvPr/>
            </p:nvSpPr>
            <p:spPr bwMode="gray">
              <a:xfrm>
                <a:off x="4943333" y="4078869"/>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69" name="图片 31">
                <a:extLst>
                  <a:ext uri="{FF2B5EF4-FFF2-40B4-BE49-F238E27FC236}">
                    <a16:creationId xmlns:a16="http://schemas.microsoft.com/office/drawing/2014/main" id="{6AA15697-C7B0-4F72-A471-58B4C63D4927}"/>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6976966" y="4882931"/>
                <a:ext cx="466668" cy="389308"/>
              </a:xfrm>
              <a:prstGeom prst="rect">
                <a:avLst/>
              </a:prstGeom>
            </p:spPr>
          </p:pic>
          <p:pic>
            <p:nvPicPr>
              <p:cNvPr id="70" name="图片 31">
                <a:extLst>
                  <a:ext uri="{FF2B5EF4-FFF2-40B4-BE49-F238E27FC236}">
                    <a16:creationId xmlns:a16="http://schemas.microsoft.com/office/drawing/2014/main" id="{FC97F216-9259-4D4B-A62A-EE81AB6A4378}"/>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6230049" y="5742942"/>
                <a:ext cx="466668" cy="389308"/>
              </a:xfrm>
              <a:prstGeom prst="rect">
                <a:avLst/>
              </a:prstGeom>
            </p:spPr>
          </p:pic>
          <p:pic>
            <p:nvPicPr>
              <p:cNvPr id="71" name="图片 25">
                <a:extLst>
                  <a:ext uri="{FF2B5EF4-FFF2-40B4-BE49-F238E27FC236}">
                    <a16:creationId xmlns:a16="http://schemas.microsoft.com/office/drawing/2014/main" id="{FA994BED-BB9D-46AE-A506-C3D32315BAFA}"/>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9223513" y="5275325"/>
                <a:ext cx="466668" cy="389308"/>
              </a:xfrm>
              <a:prstGeom prst="rect">
                <a:avLst/>
              </a:prstGeom>
            </p:spPr>
          </p:pic>
          <p:pic>
            <p:nvPicPr>
              <p:cNvPr id="72" name="图片 31">
                <a:extLst>
                  <a:ext uri="{FF2B5EF4-FFF2-40B4-BE49-F238E27FC236}">
                    <a16:creationId xmlns:a16="http://schemas.microsoft.com/office/drawing/2014/main" id="{4C8BD4EA-54A7-4A77-BA3F-AE80FEA9F259}"/>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8365496" y="4427819"/>
                <a:ext cx="466668" cy="389308"/>
              </a:xfrm>
              <a:prstGeom prst="rect">
                <a:avLst/>
              </a:prstGeom>
            </p:spPr>
          </p:pic>
          <p:sp>
            <p:nvSpPr>
              <p:cNvPr id="73" name="Freeform 159">
                <a:extLst>
                  <a:ext uri="{FF2B5EF4-FFF2-40B4-BE49-F238E27FC236}">
                    <a16:creationId xmlns:a16="http://schemas.microsoft.com/office/drawing/2014/main" id="{A73BDED3-5A82-49FC-9815-ACE6CEEF8593}"/>
                  </a:ext>
                </a:extLst>
              </p:cNvPr>
              <p:cNvSpPr/>
              <p:nvPr/>
            </p:nvSpPr>
            <p:spPr bwMode="gray">
              <a:xfrm flipH="1">
                <a:off x="7217356" y="5094671"/>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Carrier network/</a:t>
                </a:r>
              </a:p>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Enterprise-built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4" name="图片 86">
                <a:extLst>
                  <a:ext uri="{FF2B5EF4-FFF2-40B4-BE49-F238E27FC236}">
                    <a16:creationId xmlns:a16="http://schemas.microsoft.com/office/drawing/2014/main" id="{9D922A73-BBC5-4785-AE14-CCC631B13890}"/>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725641" y="5108493"/>
                <a:ext cx="391752" cy="321237"/>
              </a:xfrm>
              <a:prstGeom prst="rect">
                <a:avLst/>
              </a:prstGeom>
            </p:spPr>
          </p:pic>
          <p:pic>
            <p:nvPicPr>
              <p:cNvPr id="75" name="Picture 12" descr="E:\2016.01\1.12 扁平化图标\蓝色\AR-蓝色最新-40.png">
                <a:extLst>
                  <a:ext uri="{FF2B5EF4-FFF2-40B4-BE49-F238E27FC236}">
                    <a16:creationId xmlns:a16="http://schemas.microsoft.com/office/drawing/2014/main" id="{F6771A63-AAB1-49FF-B4A9-551359263595}"/>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7945941" y="5858610"/>
                <a:ext cx="392039" cy="320760"/>
              </a:xfrm>
              <a:prstGeom prst="rect">
                <a:avLst/>
              </a:prstGeom>
              <a:noFill/>
            </p:spPr>
          </p:pic>
          <p:pic>
            <p:nvPicPr>
              <p:cNvPr id="76" name="图片 8" descr="DSLAM-蓝.png">
                <a:extLst>
                  <a:ext uri="{FF2B5EF4-FFF2-40B4-BE49-F238E27FC236}">
                    <a16:creationId xmlns:a16="http://schemas.microsoft.com/office/drawing/2014/main" id="{DD49EA88-0793-4975-9B1A-2739801275C9}"/>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7342702" y="5858610"/>
                <a:ext cx="392042" cy="320760"/>
              </a:xfrm>
              <a:prstGeom prst="rect">
                <a:avLst/>
              </a:prstGeom>
            </p:spPr>
          </p:pic>
          <p:pic>
            <p:nvPicPr>
              <p:cNvPr id="77" name="图片 1118">
                <a:extLst>
                  <a:ext uri="{FF2B5EF4-FFF2-40B4-BE49-F238E27FC236}">
                    <a16:creationId xmlns:a16="http://schemas.microsoft.com/office/drawing/2014/main" id="{BC22FB51-9F31-4E2B-8316-C3F123F831F1}"/>
                  </a:ext>
                </a:extLst>
              </p:cNvPr>
              <p:cNvPicPr>
                <a:picLocks noChangeAspect="1"/>
              </p:cNvPicPr>
              <p:nvPr/>
            </p:nvPicPr>
            <p:blipFill>
              <a:blip r:embed="rId7">
                <a:duotone>
                  <a:schemeClr val="accent3">
                    <a:shade val="45000"/>
                    <a:satMod val="135000"/>
                  </a:schemeClr>
                  <a:prstClr val="white"/>
                </a:duotone>
              </a:blip>
              <a:stretch>
                <a:fillRect/>
              </a:stretch>
            </p:blipFill>
            <p:spPr bwMode="gray">
              <a:xfrm>
                <a:off x="8570715" y="5838118"/>
                <a:ext cx="450745" cy="361743"/>
              </a:xfrm>
              <a:prstGeom prst="rect">
                <a:avLst/>
              </a:prstGeom>
            </p:spPr>
          </p:pic>
          <p:cxnSp>
            <p:nvCxnSpPr>
              <p:cNvPr id="78" name="直接连接符 133">
                <a:extLst>
                  <a:ext uri="{FF2B5EF4-FFF2-40B4-BE49-F238E27FC236}">
                    <a16:creationId xmlns:a16="http://schemas.microsoft.com/office/drawing/2014/main" id="{7ACC6BA3-A68D-4F93-A10A-BF4BF49C8B7D}"/>
                  </a:ext>
                </a:extLst>
              </p:cNvPr>
              <p:cNvCxnSpPr>
                <a:stCxn id="70" idx="3"/>
                <a:endCxn id="73" idx="21"/>
              </p:cNvCxnSpPr>
              <p:nvPr/>
            </p:nvCxnSpPr>
            <p:spPr bwMode="gray">
              <a:xfrm flipV="1">
                <a:off x="6696717" y="5796387"/>
                <a:ext cx="520639" cy="14120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79" name="直接连接符 133">
                <a:extLst>
                  <a:ext uri="{FF2B5EF4-FFF2-40B4-BE49-F238E27FC236}">
                    <a16:creationId xmlns:a16="http://schemas.microsoft.com/office/drawing/2014/main" id="{ACA31769-2998-4121-9370-5BE8C9AC4DDC}"/>
                  </a:ext>
                </a:extLst>
              </p:cNvPr>
              <p:cNvCxnSpPr>
                <a:stCxn id="69" idx="3"/>
                <a:endCxn id="73" idx="24"/>
              </p:cNvCxnSpPr>
              <p:nvPr/>
            </p:nvCxnSpPr>
            <p:spPr bwMode="gray">
              <a:xfrm>
                <a:off x="7443634" y="5077585"/>
                <a:ext cx="60111" cy="39890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0" name="直接连接符 133">
                <a:extLst>
                  <a:ext uri="{FF2B5EF4-FFF2-40B4-BE49-F238E27FC236}">
                    <a16:creationId xmlns:a16="http://schemas.microsoft.com/office/drawing/2014/main" id="{FFF1B0AC-2585-42CA-8A7A-BFC73031D749}"/>
                  </a:ext>
                </a:extLst>
              </p:cNvPr>
              <p:cNvCxnSpPr>
                <a:stCxn id="72" idx="2"/>
                <a:endCxn id="73" idx="1"/>
              </p:cNvCxnSpPr>
              <p:nvPr/>
            </p:nvCxnSpPr>
            <p:spPr bwMode="gray">
              <a:xfrm flipH="1">
                <a:off x="8303283" y="4817127"/>
                <a:ext cx="295547" cy="41760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81" name="图片 13" descr="开放网络-蓝.png">
                <a:extLst>
                  <a:ext uri="{FF2B5EF4-FFF2-40B4-BE49-F238E27FC236}">
                    <a16:creationId xmlns:a16="http://schemas.microsoft.com/office/drawing/2014/main" id="{F68826BC-5741-411D-AAB9-A2BE20FE1DB7}"/>
                  </a:ext>
                </a:extLst>
              </p:cNvPr>
              <p:cNvPicPr>
                <a:picLocks noChangeAspect="1"/>
              </p:cNvPicPr>
              <p:nvPr/>
            </p:nvPicPr>
            <p:blipFill>
              <a:blip r:embed="rId8" cstate="print">
                <a:duotone>
                  <a:schemeClr val="bg2">
                    <a:shade val="45000"/>
                    <a:satMod val="135000"/>
                  </a:schemeClr>
                  <a:prstClr val="white"/>
                </a:duotone>
              </a:blip>
              <a:stretch>
                <a:fillRect/>
              </a:stretch>
            </p:blipFill>
            <p:spPr bwMode="gray">
              <a:xfrm>
                <a:off x="8330892" y="5104891"/>
                <a:ext cx="391752" cy="320760"/>
              </a:xfrm>
              <a:prstGeom prst="rect">
                <a:avLst/>
              </a:prstGeom>
            </p:spPr>
          </p:pic>
          <p:cxnSp>
            <p:nvCxnSpPr>
              <p:cNvPr id="82" name="直接连接符 133">
                <a:extLst>
                  <a:ext uri="{FF2B5EF4-FFF2-40B4-BE49-F238E27FC236}">
                    <a16:creationId xmlns:a16="http://schemas.microsoft.com/office/drawing/2014/main" id="{FD0E3D2F-C40C-40FB-AD09-9AA5296AA7D6}"/>
                  </a:ext>
                </a:extLst>
              </p:cNvPr>
              <p:cNvCxnSpPr>
                <a:stCxn id="71" idx="1"/>
                <a:endCxn id="73" idx="7"/>
              </p:cNvCxnSpPr>
              <p:nvPr/>
            </p:nvCxnSpPr>
            <p:spPr bwMode="gray">
              <a:xfrm flipH="1">
                <a:off x="8939938" y="5469979"/>
                <a:ext cx="283575" cy="1574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3" name="直接连接符 133">
                <a:extLst>
                  <a:ext uri="{FF2B5EF4-FFF2-40B4-BE49-F238E27FC236}">
                    <a16:creationId xmlns:a16="http://schemas.microsoft.com/office/drawing/2014/main" id="{2AC1E719-3025-4943-B705-3CA13D6E42BA}"/>
                  </a:ext>
                </a:extLst>
              </p:cNvPr>
              <p:cNvCxnSpPr>
                <a:cxnSpLocks/>
                <a:stCxn id="70" idx="0"/>
                <a:endCxn id="92" idx="2"/>
              </p:cNvCxnSpPr>
              <p:nvPr/>
            </p:nvCxnSpPr>
            <p:spPr bwMode="gray">
              <a:xfrm flipV="1">
                <a:off x="6463383" y="4935052"/>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4" name="直接连接符 133">
                <a:extLst>
                  <a:ext uri="{FF2B5EF4-FFF2-40B4-BE49-F238E27FC236}">
                    <a16:creationId xmlns:a16="http://schemas.microsoft.com/office/drawing/2014/main" id="{0E96288F-4CAF-4A80-B344-A63DEF793531}"/>
                  </a:ext>
                </a:extLst>
              </p:cNvPr>
              <p:cNvCxnSpPr>
                <a:stCxn id="69" idx="0"/>
                <a:endCxn id="89" idx="2"/>
              </p:cNvCxnSpPr>
              <p:nvPr/>
            </p:nvCxnSpPr>
            <p:spPr bwMode="gray">
              <a:xfrm flipV="1">
                <a:off x="7210300" y="4075041"/>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5" name="直接连接符 133">
                <a:extLst>
                  <a:ext uri="{FF2B5EF4-FFF2-40B4-BE49-F238E27FC236}">
                    <a16:creationId xmlns:a16="http://schemas.microsoft.com/office/drawing/2014/main" id="{86378417-C35A-49A0-8CBD-B4C7C0F6C10D}"/>
                  </a:ext>
                </a:extLst>
              </p:cNvPr>
              <p:cNvCxnSpPr>
                <a:stCxn id="72" idx="0"/>
                <a:endCxn id="99" idx="2"/>
              </p:cNvCxnSpPr>
              <p:nvPr/>
            </p:nvCxnSpPr>
            <p:spPr bwMode="gray">
              <a:xfrm flipV="1">
                <a:off x="8598830" y="3619929"/>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6" name="直接连接符 133">
                <a:extLst>
                  <a:ext uri="{FF2B5EF4-FFF2-40B4-BE49-F238E27FC236}">
                    <a16:creationId xmlns:a16="http://schemas.microsoft.com/office/drawing/2014/main" id="{D6B62E70-9F60-4AD7-989F-0C0AE8D8FE14}"/>
                  </a:ext>
                </a:extLst>
              </p:cNvPr>
              <p:cNvCxnSpPr>
                <a:stCxn id="71" idx="0"/>
                <a:endCxn id="95" idx="2"/>
              </p:cNvCxnSpPr>
              <p:nvPr/>
            </p:nvCxnSpPr>
            <p:spPr bwMode="gray">
              <a:xfrm flipV="1">
                <a:off x="9456847" y="4467435"/>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87" name="梯形 41">
                <a:extLst>
                  <a:ext uri="{FF2B5EF4-FFF2-40B4-BE49-F238E27FC236}">
                    <a16:creationId xmlns:a16="http://schemas.microsoft.com/office/drawing/2014/main" id="{76AF75BF-5745-4155-991E-3178E024CFE2}"/>
                  </a:ext>
                </a:extLst>
              </p:cNvPr>
              <p:cNvSpPr/>
              <p:nvPr/>
            </p:nvSpPr>
            <p:spPr bwMode="gray">
              <a:xfrm>
                <a:off x="4940521" y="3027266"/>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Freeform 159">
                <a:extLst>
                  <a:ext uri="{FF2B5EF4-FFF2-40B4-BE49-F238E27FC236}">
                    <a16:creationId xmlns:a16="http://schemas.microsoft.com/office/drawing/2014/main" id="{B24B394B-05FA-4152-8B08-A6C7E4F9371C}"/>
                  </a:ext>
                </a:extLst>
              </p:cNvPr>
              <p:cNvSpPr/>
              <p:nvPr/>
            </p:nvSpPr>
            <p:spPr bwMode="gray">
              <a:xfrm flipH="1">
                <a:off x="6227140" y="361691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89" name="图片 31">
                <a:extLst>
                  <a:ext uri="{FF2B5EF4-FFF2-40B4-BE49-F238E27FC236}">
                    <a16:creationId xmlns:a16="http://schemas.microsoft.com/office/drawing/2014/main" id="{1E739DDE-9C82-49B5-B53F-145CFC1AA8A1}"/>
                  </a:ext>
                </a:extLst>
              </p:cNvPr>
              <p:cNvPicPr>
                <a:picLocks noChangeAspect="1"/>
              </p:cNvPicPr>
              <p:nvPr/>
            </p:nvPicPr>
            <p:blipFill>
              <a:blip r:embed="rId3"/>
              <a:stretch>
                <a:fillRect/>
              </a:stretch>
            </p:blipFill>
            <p:spPr bwMode="gray">
              <a:xfrm>
                <a:off x="6976966" y="3685733"/>
                <a:ext cx="466668" cy="389308"/>
              </a:xfrm>
              <a:prstGeom prst="rect">
                <a:avLst/>
              </a:prstGeom>
            </p:spPr>
          </p:pic>
          <p:pic>
            <p:nvPicPr>
              <p:cNvPr id="90" name="图片 51" descr="交换机.png">
                <a:extLst>
                  <a:ext uri="{FF2B5EF4-FFF2-40B4-BE49-F238E27FC236}">
                    <a16:creationId xmlns:a16="http://schemas.microsoft.com/office/drawing/2014/main" id="{0BDEC14D-8D51-4D1F-8E03-43F581E15FF6}"/>
                  </a:ext>
                </a:extLst>
              </p:cNvPr>
              <p:cNvPicPr>
                <a:picLocks noChangeAspect="1"/>
              </p:cNvPicPr>
              <p:nvPr/>
            </p:nvPicPr>
            <p:blipFill>
              <a:blip r:embed="rId9" cstate="print"/>
              <a:stretch>
                <a:fillRect/>
              </a:stretch>
            </p:blipFill>
            <p:spPr bwMode="gray">
              <a:xfrm>
                <a:off x="6472027" y="3344419"/>
                <a:ext cx="417163" cy="341314"/>
              </a:xfrm>
              <a:prstGeom prst="rect">
                <a:avLst/>
              </a:prstGeom>
            </p:spPr>
          </p:pic>
          <p:sp>
            <p:nvSpPr>
              <p:cNvPr id="91" name="Freeform 159">
                <a:extLst>
                  <a:ext uri="{FF2B5EF4-FFF2-40B4-BE49-F238E27FC236}">
                    <a16:creationId xmlns:a16="http://schemas.microsoft.com/office/drawing/2014/main" id="{E8225CBB-23A3-4E94-84D3-9454F866EFBD}"/>
                  </a:ext>
                </a:extLst>
              </p:cNvPr>
              <p:cNvSpPr/>
              <p:nvPr/>
            </p:nvSpPr>
            <p:spPr bwMode="gray">
              <a:xfrm flipH="1">
                <a:off x="5480223" y="447693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92" name="图片 31">
                <a:extLst>
                  <a:ext uri="{FF2B5EF4-FFF2-40B4-BE49-F238E27FC236}">
                    <a16:creationId xmlns:a16="http://schemas.microsoft.com/office/drawing/2014/main" id="{6D1AB894-8155-4EB3-9A62-D789D2ACACE0}"/>
                  </a:ext>
                </a:extLst>
              </p:cNvPr>
              <p:cNvPicPr>
                <a:picLocks noChangeAspect="1"/>
              </p:cNvPicPr>
              <p:nvPr/>
            </p:nvPicPr>
            <p:blipFill>
              <a:blip r:embed="rId3"/>
              <a:stretch>
                <a:fillRect/>
              </a:stretch>
            </p:blipFill>
            <p:spPr bwMode="gray">
              <a:xfrm>
                <a:off x="6230049" y="4545744"/>
                <a:ext cx="466668" cy="389308"/>
              </a:xfrm>
              <a:prstGeom prst="rect">
                <a:avLst/>
              </a:prstGeom>
            </p:spPr>
          </p:pic>
          <p:pic>
            <p:nvPicPr>
              <p:cNvPr id="93" name="图片 51" descr="交换机.png">
                <a:extLst>
                  <a:ext uri="{FF2B5EF4-FFF2-40B4-BE49-F238E27FC236}">
                    <a16:creationId xmlns:a16="http://schemas.microsoft.com/office/drawing/2014/main" id="{EC96112D-E42F-4ACF-8896-11754281AC4B}"/>
                  </a:ext>
                </a:extLst>
              </p:cNvPr>
              <p:cNvPicPr>
                <a:picLocks noChangeAspect="1"/>
              </p:cNvPicPr>
              <p:nvPr/>
            </p:nvPicPr>
            <p:blipFill>
              <a:blip r:embed="rId9" cstate="print"/>
              <a:stretch>
                <a:fillRect/>
              </a:stretch>
            </p:blipFill>
            <p:spPr bwMode="gray">
              <a:xfrm>
                <a:off x="5725110" y="4204430"/>
                <a:ext cx="417163" cy="341314"/>
              </a:xfrm>
              <a:prstGeom prst="rect">
                <a:avLst/>
              </a:prstGeom>
            </p:spPr>
          </p:pic>
          <p:sp>
            <p:nvSpPr>
              <p:cNvPr id="94" name="Freeform 159">
                <a:extLst>
                  <a:ext uri="{FF2B5EF4-FFF2-40B4-BE49-F238E27FC236}">
                    <a16:creationId xmlns:a16="http://schemas.microsoft.com/office/drawing/2014/main" id="{9ED59E3B-ED7D-470B-BCE4-CD6F4ECF159F}"/>
                  </a:ext>
                </a:extLst>
              </p:cNvPr>
              <p:cNvSpPr/>
              <p:nvPr/>
            </p:nvSpPr>
            <p:spPr bwMode="gray">
              <a:xfrm flipH="1">
                <a:off x="9476092" y="4001585"/>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Enterprise HQ</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5" name="图片 25">
                <a:extLst>
                  <a:ext uri="{FF2B5EF4-FFF2-40B4-BE49-F238E27FC236}">
                    <a16:creationId xmlns:a16="http://schemas.microsoft.com/office/drawing/2014/main" id="{320D25C8-B1A1-4CD2-A26B-94D7E749E733}"/>
                  </a:ext>
                </a:extLst>
              </p:cNvPr>
              <p:cNvPicPr>
                <a:picLocks noChangeAspect="1"/>
              </p:cNvPicPr>
              <p:nvPr/>
            </p:nvPicPr>
            <p:blipFill>
              <a:blip r:embed="rId3"/>
              <a:stretch>
                <a:fillRect/>
              </a:stretch>
            </p:blipFill>
            <p:spPr bwMode="gray">
              <a:xfrm>
                <a:off x="9223513" y="4078127"/>
                <a:ext cx="466668" cy="389308"/>
              </a:xfrm>
              <a:prstGeom prst="rect">
                <a:avLst/>
              </a:prstGeom>
            </p:spPr>
          </p:pic>
          <p:pic>
            <p:nvPicPr>
              <p:cNvPr id="96" name="图片 67">
                <a:extLst>
                  <a:ext uri="{FF2B5EF4-FFF2-40B4-BE49-F238E27FC236}">
                    <a16:creationId xmlns:a16="http://schemas.microsoft.com/office/drawing/2014/main" id="{E1D7E4E7-344A-4CDB-8B3E-BD7CDDE7BCA4}"/>
                  </a:ext>
                </a:extLst>
              </p:cNvPr>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10391807" y="4242502"/>
                <a:ext cx="417163" cy="342074"/>
              </a:xfrm>
              <a:prstGeom prst="rect">
                <a:avLst/>
              </a:prstGeom>
            </p:spPr>
          </p:pic>
          <p:pic>
            <p:nvPicPr>
              <p:cNvPr id="97" name="图片 14" descr="交换机.png">
                <a:extLst>
                  <a:ext uri="{FF2B5EF4-FFF2-40B4-BE49-F238E27FC236}">
                    <a16:creationId xmlns:a16="http://schemas.microsoft.com/office/drawing/2014/main" id="{FCE4B12A-4255-4506-9652-8C63296DF180}"/>
                  </a:ext>
                </a:extLst>
              </p:cNvPr>
              <p:cNvPicPr>
                <a:picLocks noChangeAspect="1"/>
              </p:cNvPicPr>
              <p:nvPr/>
            </p:nvPicPr>
            <p:blipFill>
              <a:blip r:embed="rId11" cstate="print"/>
              <a:stretch>
                <a:fillRect/>
              </a:stretch>
            </p:blipFill>
            <p:spPr bwMode="gray">
              <a:xfrm>
                <a:off x="10113502" y="3778323"/>
                <a:ext cx="420077" cy="343698"/>
              </a:xfrm>
              <a:prstGeom prst="rect">
                <a:avLst/>
              </a:prstGeom>
            </p:spPr>
          </p:pic>
          <p:sp>
            <p:nvSpPr>
              <p:cNvPr id="98" name="Freeform 159">
                <a:extLst>
                  <a:ext uri="{FF2B5EF4-FFF2-40B4-BE49-F238E27FC236}">
                    <a16:creationId xmlns:a16="http://schemas.microsoft.com/office/drawing/2014/main" id="{26A29986-8E8D-4D79-B704-2E5769DBADB9}"/>
                  </a:ext>
                </a:extLst>
              </p:cNvPr>
              <p:cNvSpPr/>
              <p:nvPr/>
            </p:nvSpPr>
            <p:spPr bwMode="gray">
              <a:xfrm flipH="1">
                <a:off x="7615670" y="310737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99" name="图片 31">
                <a:extLst>
                  <a:ext uri="{FF2B5EF4-FFF2-40B4-BE49-F238E27FC236}">
                    <a16:creationId xmlns:a16="http://schemas.microsoft.com/office/drawing/2014/main" id="{57BDCC1F-0ABE-46D5-8D63-BAC991842DD4}"/>
                  </a:ext>
                </a:extLst>
              </p:cNvPr>
              <p:cNvPicPr>
                <a:picLocks noChangeAspect="1"/>
              </p:cNvPicPr>
              <p:nvPr/>
            </p:nvPicPr>
            <p:blipFill>
              <a:blip r:embed="rId3"/>
              <a:stretch>
                <a:fillRect/>
              </a:stretch>
            </p:blipFill>
            <p:spPr bwMode="gray">
              <a:xfrm>
                <a:off x="8365496" y="3230621"/>
                <a:ext cx="466668" cy="389308"/>
              </a:xfrm>
              <a:prstGeom prst="rect">
                <a:avLst/>
              </a:prstGeom>
            </p:spPr>
          </p:pic>
          <p:pic>
            <p:nvPicPr>
              <p:cNvPr id="100" name="图片 51" descr="交换机.png">
                <a:extLst>
                  <a:ext uri="{FF2B5EF4-FFF2-40B4-BE49-F238E27FC236}">
                    <a16:creationId xmlns:a16="http://schemas.microsoft.com/office/drawing/2014/main" id="{5AD68BB2-8F7C-467D-9F38-4871BF4CEC13}"/>
                  </a:ext>
                </a:extLst>
              </p:cNvPr>
              <p:cNvPicPr>
                <a:picLocks noChangeAspect="1"/>
              </p:cNvPicPr>
              <p:nvPr/>
            </p:nvPicPr>
            <p:blipFill>
              <a:blip r:embed="rId9" cstate="print"/>
              <a:stretch>
                <a:fillRect/>
              </a:stretch>
            </p:blipFill>
            <p:spPr bwMode="gray">
              <a:xfrm>
                <a:off x="7342702" y="3087429"/>
                <a:ext cx="417163" cy="341314"/>
              </a:xfrm>
              <a:prstGeom prst="rect">
                <a:avLst/>
              </a:prstGeom>
            </p:spPr>
          </p:pic>
          <p:cxnSp>
            <p:nvCxnSpPr>
              <p:cNvPr id="101" name="直接连接符 133">
                <a:extLst>
                  <a:ext uri="{FF2B5EF4-FFF2-40B4-BE49-F238E27FC236}">
                    <a16:creationId xmlns:a16="http://schemas.microsoft.com/office/drawing/2014/main" id="{35A6E518-B1E7-4AE2-9C31-B682CE195AFC}"/>
                  </a:ext>
                </a:extLst>
              </p:cNvPr>
              <p:cNvCxnSpPr>
                <a:cxnSpLocks/>
                <a:stCxn id="92" idx="3"/>
                <a:endCxn id="95" idx="1"/>
              </p:cNvCxnSpPr>
              <p:nvPr/>
            </p:nvCxnSpPr>
            <p:spPr bwMode="gray">
              <a:xfrm flipV="1">
                <a:off x="6696717" y="4272781"/>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02" name="直接连接符 133">
                <a:extLst>
                  <a:ext uri="{FF2B5EF4-FFF2-40B4-BE49-F238E27FC236}">
                    <a16:creationId xmlns:a16="http://schemas.microsoft.com/office/drawing/2014/main" id="{79CA8C11-DFFD-48E6-88C0-1589D7D92559}"/>
                  </a:ext>
                </a:extLst>
              </p:cNvPr>
              <p:cNvCxnSpPr>
                <a:stCxn id="89" idx="3"/>
                <a:endCxn id="95" idx="1"/>
              </p:cNvCxnSpPr>
              <p:nvPr/>
            </p:nvCxnSpPr>
            <p:spPr bwMode="gray">
              <a:xfrm>
                <a:off x="7443634" y="3880387"/>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03" name="直接连接符 133">
                <a:extLst>
                  <a:ext uri="{FF2B5EF4-FFF2-40B4-BE49-F238E27FC236}">
                    <a16:creationId xmlns:a16="http://schemas.microsoft.com/office/drawing/2014/main" id="{2C9F70C0-0151-47C6-9885-13596D929CCF}"/>
                  </a:ext>
                </a:extLst>
              </p:cNvPr>
              <p:cNvCxnSpPr>
                <a:stCxn id="99" idx="2"/>
                <a:endCxn id="95" idx="1"/>
              </p:cNvCxnSpPr>
              <p:nvPr/>
            </p:nvCxnSpPr>
            <p:spPr bwMode="gray">
              <a:xfrm>
                <a:off x="8598830" y="3619929"/>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104" name="TextBox 103">
                <a:extLst>
                  <a:ext uri="{FF2B5EF4-FFF2-40B4-BE49-F238E27FC236}">
                    <a16:creationId xmlns:a16="http://schemas.microsoft.com/office/drawing/2014/main" id="{A40D2D48-6584-491F-B70D-6CC4759F54FA}"/>
                  </a:ext>
                </a:extLst>
              </p:cNvPr>
              <p:cNvSpPr txBox="1"/>
              <p:nvPr/>
            </p:nvSpPr>
            <p:spPr bwMode="gray">
              <a:xfrm>
                <a:off x="9644578" y="4916639"/>
                <a:ext cx="1828799" cy="307777"/>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Overlay network</a:t>
                </a:r>
              </a:p>
            </p:txBody>
          </p:sp>
          <p:sp>
            <p:nvSpPr>
              <p:cNvPr id="105" name="TextBox 104">
                <a:extLst>
                  <a:ext uri="{FF2B5EF4-FFF2-40B4-BE49-F238E27FC236}">
                    <a16:creationId xmlns:a16="http://schemas.microsoft.com/office/drawing/2014/main" id="{3E9C1136-B59E-4959-A168-B162E1196D0B}"/>
                  </a:ext>
                </a:extLst>
              </p:cNvPr>
              <p:cNvSpPr txBox="1"/>
              <p:nvPr/>
            </p:nvSpPr>
            <p:spPr bwMode="gray">
              <a:xfrm>
                <a:off x="9617402" y="5937596"/>
                <a:ext cx="1965973" cy="307777"/>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Underlay network</a:t>
                </a:r>
              </a:p>
            </p:txBody>
          </p:sp>
          <p:sp>
            <p:nvSpPr>
              <p:cNvPr id="106" name="文本框 18">
                <a:extLst>
                  <a:ext uri="{FF2B5EF4-FFF2-40B4-BE49-F238E27FC236}">
                    <a16:creationId xmlns:a16="http://schemas.microsoft.com/office/drawing/2014/main" id="{810FA8AF-1EF0-4D1F-9DF3-C08A983C4401}"/>
                  </a:ext>
                </a:extLst>
              </p:cNvPr>
              <p:cNvSpPr txBox="1"/>
              <p:nvPr/>
            </p:nvSpPr>
            <p:spPr bwMode="gray">
              <a:xfrm>
                <a:off x="6182385" y="4336501"/>
                <a:ext cx="639429"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7" name="文本框 18">
                <a:extLst>
                  <a:ext uri="{FF2B5EF4-FFF2-40B4-BE49-F238E27FC236}">
                    <a16:creationId xmlns:a16="http://schemas.microsoft.com/office/drawing/2014/main" id="{17348DA9-BEDE-4D61-A61C-35A7B51E8B50}"/>
                  </a:ext>
                </a:extLst>
              </p:cNvPr>
              <p:cNvSpPr txBox="1"/>
              <p:nvPr/>
            </p:nvSpPr>
            <p:spPr bwMode="gray">
              <a:xfrm>
                <a:off x="6896567" y="3487237"/>
                <a:ext cx="639429"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8" name="文本框 18">
                <a:extLst>
                  <a:ext uri="{FF2B5EF4-FFF2-40B4-BE49-F238E27FC236}">
                    <a16:creationId xmlns:a16="http://schemas.microsoft.com/office/drawing/2014/main" id="{F20A4304-C2D6-4175-BF0D-2926D825BDC8}"/>
                  </a:ext>
                </a:extLst>
              </p:cNvPr>
              <p:cNvSpPr txBox="1"/>
              <p:nvPr/>
            </p:nvSpPr>
            <p:spPr bwMode="gray">
              <a:xfrm>
                <a:off x="8288496" y="3019723"/>
                <a:ext cx="639429"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9" name="文本框 18">
                <a:extLst>
                  <a:ext uri="{FF2B5EF4-FFF2-40B4-BE49-F238E27FC236}">
                    <a16:creationId xmlns:a16="http://schemas.microsoft.com/office/drawing/2014/main" id="{7F6B8570-725D-49F1-966C-F71A5C90D417}"/>
                  </a:ext>
                </a:extLst>
              </p:cNvPr>
              <p:cNvSpPr txBox="1"/>
              <p:nvPr/>
            </p:nvSpPr>
            <p:spPr bwMode="gray">
              <a:xfrm>
                <a:off x="9111642" y="3857607"/>
                <a:ext cx="690408"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CPE/RR</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4" name="Can 41">
              <a:extLst>
                <a:ext uri="{FF2B5EF4-FFF2-40B4-BE49-F238E27FC236}">
                  <a16:creationId xmlns:a16="http://schemas.microsoft.com/office/drawing/2014/main" id="{736C78F5-8956-4CDA-A8F1-15A4FE26792F}"/>
                </a:ext>
              </a:extLst>
            </p:cNvPr>
            <p:cNvSpPr/>
            <p:nvPr/>
          </p:nvSpPr>
          <p:spPr bwMode="gray">
            <a:xfrm rot="4765598">
              <a:off x="5780780" y="3123170"/>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TextBox 4">
              <a:extLst>
                <a:ext uri="{FF2B5EF4-FFF2-40B4-BE49-F238E27FC236}">
                  <a16:creationId xmlns:a16="http://schemas.microsoft.com/office/drawing/2014/main" id="{8D431458-B921-4FB0-BBE4-DEC4DA50EFFD}"/>
                </a:ext>
              </a:extLst>
            </p:cNvPr>
            <p:cNvSpPr txBox="1"/>
            <p:nvPr/>
          </p:nvSpPr>
          <p:spPr bwMode="gray">
            <a:xfrm rot="20992814">
              <a:off x="5218144" y="4283146"/>
              <a:ext cx="1226638" cy="276999"/>
            </a:xfrm>
            <a:prstGeom prst="rect">
              <a:avLst/>
            </a:prstGeom>
            <a:noFill/>
          </p:spPr>
          <p:txBody>
            <a:bodyPr wrap="square" rtlCol="0">
              <a:spAutoFit/>
            </a:bodyPr>
            <a:lstStyle/>
            <a:p>
              <a:pPr algn="ctr" fontAlgn="ctr"/>
              <a:r>
                <a:rPr lang="en-US" sz="1200" dirty="0">
                  <a:latin typeface="Huawei Sans" panose="020C0503030203020204" pitchFamily="34" charset="0"/>
                  <a:cs typeface="Huawei Sans" panose="020C0503030203020204" pitchFamily="34" charset="0"/>
                </a:rPr>
                <a:t>Data channel</a:t>
              </a:r>
            </a:p>
          </p:txBody>
        </p:sp>
        <p:sp>
          <p:nvSpPr>
            <p:cNvPr id="6" name="Can 41">
              <a:extLst>
                <a:ext uri="{FF2B5EF4-FFF2-40B4-BE49-F238E27FC236}">
                  <a16:creationId xmlns:a16="http://schemas.microsoft.com/office/drawing/2014/main" id="{890D556C-6379-48F4-B10A-2ECD91D9079F}"/>
                </a:ext>
              </a:extLst>
            </p:cNvPr>
            <p:cNvSpPr/>
            <p:nvPr/>
          </p:nvSpPr>
          <p:spPr bwMode="gray">
            <a:xfrm rot="6158787">
              <a:off x="6150359" y="3036306"/>
              <a:ext cx="166846" cy="18543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TextBox 6">
              <a:extLst>
                <a:ext uri="{FF2B5EF4-FFF2-40B4-BE49-F238E27FC236}">
                  <a16:creationId xmlns:a16="http://schemas.microsoft.com/office/drawing/2014/main" id="{69770157-C164-4E7E-940C-7A027D347DD7}"/>
                </a:ext>
              </a:extLst>
            </p:cNvPr>
            <p:cNvSpPr txBox="1"/>
            <p:nvPr/>
          </p:nvSpPr>
          <p:spPr bwMode="gray">
            <a:xfrm rot="786003">
              <a:off x="5632919" y="3810790"/>
              <a:ext cx="1226638" cy="276999"/>
            </a:xfrm>
            <a:prstGeom prst="rect">
              <a:avLst/>
            </a:prstGeom>
            <a:noFill/>
          </p:spPr>
          <p:txBody>
            <a:bodyPr wrap="square" rtlCol="0">
              <a:spAutoFit/>
            </a:bodyPr>
            <a:lstStyle/>
            <a:p>
              <a:pPr algn="ctr" fontAlgn="ctr"/>
              <a:r>
                <a:rPr lang="en-US" sz="1200" dirty="0">
                  <a:latin typeface="Huawei Sans" panose="020C0503030203020204" pitchFamily="34" charset="0"/>
                  <a:cs typeface="Huawei Sans" panose="020C0503030203020204" pitchFamily="34" charset="0"/>
                </a:rPr>
                <a:t>Data channel</a:t>
              </a:r>
            </a:p>
          </p:txBody>
        </p:sp>
        <p:sp>
          <p:nvSpPr>
            <p:cNvPr id="9" name="Can 41">
              <a:extLst>
                <a:ext uri="{FF2B5EF4-FFF2-40B4-BE49-F238E27FC236}">
                  <a16:creationId xmlns:a16="http://schemas.microsoft.com/office/drawing/2014/main" id="{D5E3A03C-703E-4657-A7A8-13E46FFE9D53}"/>
                </a:ext>
              </a:extLst>
            </p:cNvPr>
            <p:cNvSpPr/>
            <p:nvPr/>
          </p:nvSpPr>
          <p:spPr bwMode="gray">
            <a:xfrm rot="8163254">
              <a:off x="6711582" y="3115380"/>
              <a:ext cx="166846" cy="119457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TextBox 7">
              <a:extLst>
                <a:ext uri="{FF2B5EF4-FFF2-40B4-BE49-F238E27FC236}">
                  <a16:creationId xmlns:a16="http://schemas.microsoft.com/office/drawing/2014/main" id="{B4AAD5F2-FD0A-4614-9F0A-59EA30C7E97A}"/>
                </a:ext>
              </a:extLst>
            </p:cNvPr>
            <p:cNvSpPr txBox="1"/>
            <p:nvPr/>
          </p:nvSpPr>
          <p:spPr bwMode="gray">
            <a:xfrm rot="2790470">
              <a:off x="6163633" y="3545390"/>
              <a:ext cx="1226638" cy="276999"/>
            </a:xfrm>
            <a:prstGeom prst="rect">
              <a:avLst/>
            </a:prstGeom>
            <a:noFill/>
          </p:spPr>
          <p:txBody>
            <a:bodyPr wrap="square" rtlCol="0">
              <a:spAutoFit/>
            </a:bodyPr>
            <a:lstStyle/>
            <a:p>
              <a:pPr algn="ctr" fontAlgn="ctr"/>
              <a:r>
                <a:rPr lang="en-US" sz="1200" dirty="0">
                  <a:latin typeface="Huawei Sans" panose="020C0503030203020204" pitchFamily="34" charset="0"/>
                  <a:cs typeface="Huawei Sans" panose="020C0503030203020204" pitchFamily="34" charset="0"/>
                </a:rPr>
                <a:t>Data channel</a:t>
              </a:r>
            </a:p>
          </p:txBody>
        </p:sp>
      </p:grpSp>
    </p:spTree>
    <p:extLst>
      <p:ext uri="{BB962C8B-B14F-4D97-AF65-F5344CB8AC3E}">
        <p14:creationId xmlns:p14="http://schemas.microsoft.com/office/powerpoint/2010/main" val="413632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Basic Concepts of Huawei SD-WAN Networking</a:t>
            </a:r>
          </a:p>
        </p:txBody>
      </p:sp>
      <p:sp>
        <p:nvSpPr>
          <p:cNvPr id="65" name="矩形 64"/>
          <p:cNvSpPr/>
          <p:nvPr/>
        </p:nvSpPr>
        <p:spPr bwMode="gray">
          <a:xfrm>
            <a:off x="5519319" y="996669"/>
            <a:ext cx="6236799" cy="5132174"/>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sz="1200" b="1" dirty="0">
                <a:latin typeface="Huawei Sans" panose="020C0503030203020204" pitchFamily="34" charset="0"/>
              </a:rPr>
              <a:t>Transport network (TN)</a:t>
            </a:r>
            <a:r>
              <a:rPr lang="en-US" sz="1200" dirty="0">
                <a:latin typeface="Huawei Sans" panose="020C0503030203020204" pitchFamily="34" charset="0"/>
              </a:rPr>
              <a:t>: refers to a WAN access network provided by an ISP, which implements WAN interconnection of enterprise branches.</a:t>
            </a:r>
            <a:endParaRPr lang="en-US" altLang="zh-CN" sz="1200" dirty="0">
              <a:latin typeface="Huawei Sans" panose="020C0503030203020204" pitchFamily="34" charset="0"/>
              <a:ea typeface="方正兰亭黑简体" panose="02000000000000000000" pitchFamily="2" charset="-122"/>
            </a:endParaRPr>
          </a:p>
          <a:p>
            <a:pPr marL="285750" indent="-285750" fontAlgn="ctr">
              <a:lnSpc>
                <a:spcPts val="2400"/>
              </a:lnSpc>
              <a:spcAft>
                <a:spcPts val="600"/>
              </a:spcAft>
              <a:buFont typeface="Arial" panose="020B0604020202020204" pitchFamily="34" charset="0"/>
              <a:buChar char="•"/>
            </a:pPr>
            <a:r>
              <a:rPr lang="en-US" sz="1200" b="1" dirty="0">
                <a:latin typeface="Huawei Sans" panose="020C0503030203020204" pitchFamily="34" charset="0"/>
              </a:rPr>
              <a:t>Routing domain (RD)</a:t>
            </a:r>
            <a:r>
              <a:rPr lang="en-US" sz="1200" dirty="0">
                <a:latin typeface="Huawei Sans" panose="020C0503030203020204" pitchFamily="34" charset="0"/>
              </a:rPr>
              <a:t>: If different TNs can communicate with each other (for example, the Internet networks provided by ISPB and ISPC in the figure on the right), they are considered to be in the same RD.</a:t>
            </a:r>
            <a:endParaRPr lang="en-US" altLang="zh-CN" sz="1200" dirty="0">
              <a:latin typeface="Huawei Sans" panose="020C0503030203020204" pitchFamily="34" charset="0"/>
              <a:ea typeface="方正兰亭黑简体" panose="02000000000000000000" pitchFamily="2" charset="-122"/>
            </a:endParaRPr>
          </a:p>
          <a:p>
            <a:pPr marL="285750" indent="-285750" fontAlgn="ctr">
              <a:lnSpc>
                <a:spcPts val="2400"/>
              </a:lnSpc>
              <a:spcAft>
                <a:spcPts val="600"/>
              </a:spcAft>
              <a:buFont typeface="Arial" panose="020B0604020202020204" pitchFamily="34" charset="0"/>
              <a:buChar char="•"/>
            </a:pPr>
            <a:r>
              <a:rPr lang="en-US" sz="1200" b="1" dirty="0">
                <a:latin typeface="Huawei Sans" panose="020C0503030203020204" pitchFamily="34" charset="0"/>
              </a:rPr>
              <a:t>Site ID</a:t>
            </a:r>
            <a:r>
              <a:rPr lang="en-US" sz="1200" dirty="0">
                <a:latin typeface="Huawei Sans" panose="020C0503030203020204" pitchFamily="34" charset="0"/>
              </a:rPr>
              <a:t>: indicates the globally unique ID of a tenant site, which is allocated by </a:t>
            </a:r>
            <a:r>
              <a:rPr lang="en-US" sz="1200" dirty="0" err="1">
                <a:latin typeface="Huawei Sans" panose="020C0503030203020204" pitchFamily="34" charset="0"/>
              </a:rPr>
              <a:t>iMaster</a:t>
            </a:r>
            <a:r>
              <a:rPr lang="en-US" sz="1200" dirty="0">
                <a:latin typeface="Huawei Sans" panose="020C0503030203020204" pitchFamily="34" charset="0"/>
              </a:rPr>
              <a:t> NCE-WAN.</a:t>
            </a:r>
          </a:p>
          <a:p>
            <a:pPr marL="285750" indent="-285750" fontAlgn="ctr">
              <a:lnSpc>
                <a:spcPts val="2400"/>
              </a:lnSpc>
              <a:spcAft>
                <a:spcPts val="600"/>
              </a:spcAft>
              <a:buFont typeface="Arial" panose="020B0604020202020204" pitchFamily="34" charset="0"/>
              <a:buChar char="•"/>
            </a:pPr>
            <a:r>
              <a:rPr lang="en-US" sz="1200" b="1" dirty="0">
                <a:latin typeface="Huawei Sans" panose="020C0503030203020204" pitchFamily="34" charset="0"/>
              </a:rPr>
              <a:t>CPE router ID</a:t>
            </a:r>
            <a:r>
              <a:rPr lang="en-US" sz="1200" dirty="0">
                <a:latin typeface="Huawei Sans" panose="020C0503030203020204" pitchFamily="34" charset="0"/>
              </a:rPr>
              <a:t>: indicates the globally unique ID of a CPE. A site can have one or two CPEs. The router ID of a CPE is typically the CPE's loopback interface address.</a:t>
            </a:r>
          </a:p>
          <a:p>
            <a:pPr marL="285750" lvl="1" indent="-285750" fontAlgn="ctr">
              <a:lnSpc>
                <a:spcPts val="2400"/>
              </a:lnSpc>
              <a:spcBef>
                <a:spcPts val="300"/>
              </a:spcBef>
              <a:spcAft>
                <a:spcPts val="600"/>
              </a:spcAft>
              <a:buSzPct val="100000"/>
              <a:buFont typeface="Arial" panose="020B0604020202020204" pitchFamily="34" charset="0"/>
              <a:buChar char="•"/>
              <a:defRPr/>
            </a:pPr>
            <a:r>
              <a:rPr lang="en-US" sz="1200" b="1" dirty="0">
                <a:latin typeface="Huawei Sans" panose="020C0503030203020204" pitchFamily="34" charset="0"/>
              </a:rPr>
              <a:t>WAN link</a:t>
            </a:r>
            <a:r>
              <a:rPr lang="en-US" sz="1200" dirty="0">
                <a:latin typeface="Huawei Sans" panose="020C0503030203020204" pitchFamily="34" charset="0"/>
              </a:rPr>
              <a:t>: refers to a link connecting to a WAN interface. The IP address allocation mode, link negotiation rate, and bandwidth can be configured for a WAN link.</a:t>
            </a:r>
          </a:p>
          <a:p>
            <a:pPr marL="285750" indent="-285750" fontAlgn="ctr">
              <a:lnSpc>
                <a:spcPts val="2400"/>
              </a:lnSpc>
              <a:spcAft>
                <a:spcPts val="600"/>
              </a:spcAft>
              <a:buFont typeface="Arial" panose="020B0604020202020204" pitchFamily="34" charset="0"/>
              <a:buChar char="•"/>
            </a:pPr>
            <a:r>
              <a:rPr lang="en-US" sz="1200" b="1" dirty="0">
                <a:solidFill>
                  <a:srgbClr val="C7000B"/>
                </a:solidFill>
                <a:latin typeface="Huawei Sans" panose="020C0503030203020204" pitchFamily="34" charset="0"/>
              </a:rPr>
              <a:t>TNP</a:t>
            </a:r>
            <a:r>
              <a:rPr lang="en-US" sz="1200" dirty="0">
                <a:latin typeface="Huawei Sans" panose="020C0503030203020204" pitchFamily="34" charset="0"/>
              </a:rPr>
              <a:t>: refers to the WAN interface on a CPE for connecting to a transport network. The key information about a TNP includes the site ID, CPE router ID, transport network ID, public IP address, private IP address, and tunnel encapsulation mode.</a:t>
            </a:r>
            <a:endParaRPr lang="en-US" altLang="zh-CN" sz="1200" dirty="0">
              <a:latin typeface="Huawei Sans" panose="020C0503030203020204" pitchFamily="34" charset="0"/>
              <a:ea typeface="方正兰亭黑简体" panose="02000000000000000000" pitchFamily="2" charset="-122"/>
            </a:endParaRPr>
          </a:p>
        </p:txBody>
      </p:sp>
      <p:grpSp>
        <p:nvGrpSpPr>
          <p:cNvPr id="3" name="Group 2">
            <a:extLst>
              <a:ext uri="{FF2B5EF4-FFF2-40B4-BE49-F238E27FC236}">
                <a16:creationId xmlns:a16="http://schemas.microsoft.com/office/drawing/2014/main" id="{3C26D0C7-47B7-40C6-A1BB-B71A9083224E}"/>
              </a:ext>
            </a:extLst>
          </p:cNvPr>
          <p:cNvGrpSpPr/>
          <p:nvPr/>
        </p:nvGrpSpPr>
        <p:grpSpPr bwMode="gray">
          <a:xfrm>
            <a:off x="314325" y="1176504"/>
            <a:ext cx="5344927" cy="4946261"/>
            <a:chOff x="676275" y="1176504"/>
            <a:chExt cx="5344927" cy="4946261"/>
          </a:xfrm>
        </p:grpSpPr>
        <p:pic>
          <p:nvPicPr>
            <p:cNvPr id="4" name="图片 3"/>
            <p:cNvPicPr>
              <a:picLocks noChangeAspect="1"/>
            </p:cNvPicPr>
            <p:nvPr/>
          </p:nvPicPr>
          <p:blipFill>
            <a:blip r:embed="rId3"/>
            <a:stretch>
              <a:fillRect/>
            </a:stretch>
          </p:blipFill>
          <p:spPr bwMode="gray">
            <a:xfrm>
              <a:off x="2243092" y="5095844"/>
              <a:ext cx="563738" cy="459037"/>
            </a:xfrm>
            <a:prstGeom prst="rect">
              <a:avLst/>
            </a:prstGeom>
          </p:spPr>
        </p:pic>
        <p:sp>
          <p:nvSpPr>
            <p:cNvPr id="5" name="Rectangle 296"/>
            <p:cNvSpPr/>
            <p:nvPr/>
          </p:nvSpPr>
          <p:spPr bwMode="gray">
            <a:xfrm>
              <a:off x="3322447" y="4913439"/>
              <a:ext cx="1973341" cy="930927"/>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50" kern="0" dirty="0" err="1">
                <a:solidFill>
                  <a:srgbClr val="005073"/>
                </a:solidFill>
                <a:latin typeface="Huawei Sans" panose="020C0503030203020204" pitchFamily="34" charset="0"/>
                <a:ea typeface="方正兰亭黑简体" panose="02000000000000000000" pitchFamily="2" charset="-122"/>
                <a:cs typeface="Arial" pitchFamily="-107" charset="0"/>
                <a:sym typeface="Arial" pitchFamily="-107" charset="0"/>
              </a:endParaRPr>
            </a:p>
          </p:txBody>
        </p:sp>
        <p:sp>
          <p:nvSpPr>
            <p:cNvPr id="6" name="Rectangle 296"/>
            <p:cNvSpPr/>
            <p:nvPr/>
          </p:nvSpPr>
          <p:spPr bwMode="gray">
            <a:xfrm>
              <a:off x="2198407" y="1456380"/>
              <a:ext cx="2311803" cy="908999"/>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50" kern="0" dirty="0" err="1">
                <a:solidFill>
                  <a:srgbClr val="005073"/>
                </a:solidFill>
                <a:latin typeface="Huawei Sans" panose="020C0503030203020204" pitchFamily="34" charset="0"/>
                <a:ea typeface="方正兰亭黑简体" panose="02000000000000000000" pitchFamily="2" charset="-122"/>
                <a:cs typeface="Arial" pitchFamily="-107" charset="0"/>
                <a:sym typeface="Arial" pitchFamily="-107" charset="0"/>
              </a:endParaRPr>
            </a:p>
          </p:txBody>
        </p:sp>
        <p:cxnSp>
          <p:nvCxnSpPr>
            <p:cNvPr id="8" name="直接连接符 78"/>
            <p:cNvCxnSpPr>
              <a:cxnSpLocks noChangeShapeType="1"/>
              <a:stCxn id="38" idx="2"/>
              <a:endCxn id="62" idx="1"/>
            </p:cNvCxnSpPr>
            <p:nvPr/>
          </p:nvCxnSpPr>
          <p:spPr bwMode="gray">
            <a:xfrm flipH="1">
              <a:off x="1702951" y="2235877"/>
              <a:ext cx="1194287" cy="1064070"/>
            </a:xfrm>
            <a:prstGeom prst="line">
              <a:avLst/>
            </a:prstGeom>
            <a:noFill/>
            <a:ln w="19050" algn="ctr">
              <a:solidFill>
                <a:schemeClr val="bg1">
                  <a:lumMod val="50000"/>
                </a:schemeClr>
              </a:solidFill>
              <a:round/>
              <a:headEnd/>
              <a:tailEnd/>
            </a:ln>
          </p:spPr>
        </p:cxnSp>
        <p:sp>
          <p:nvSpPr>
            <p:cNvPr id="9" name="文本框 8"/>
            <p:cNvSpPr txBox="1"/>
            <p:nvPr/>
          </p:nvSpPr>
          <p:spPr bwMode="gray">
            <a:xfrm>
              <a:off x="1963243" y="1177222"/>
              <a:ext cx="825964"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HQ site</a:t>
              </a:r>
            </a:p>
          </p:txBody>
        </p:sp>
        <p:sp>
          <p:nvSpPr>
            <p:cNvPr id="12" name="文本框 11"/>
            <p:cNvSpPr txBox="1"/>
            <p:nvPr/>
          </p:nvSpPr>
          <p:spPr bwMode="gray">
            <a:xfrm>
              <a:off x="3648123" y="4080634"/>
              <a:ext cx="1142548" cy="261610"/>
            </a:xfrm>
            <a:prstGeom prst="rect">
              <a:avLst/>
            </a:prstGeom>
            <a:noFill/>
          </p:spPr>
          <p:txBody>
            <a:bodyPr wrap="square" rtlCol="0">
              <a:spAutoFit/>
            </a:bodyPr>
            <a:lstStyle/>
            <a:p>
              <a:pPr algn="ctr" fontAlgn="ctr"/>
              <a:r>
                <a:rPr lang="en-US" sz="1100" b="1" dirty="0">
                  <a:solidFill>
                    <a:srgbClr val="C7000B"/>
                  </a:solidFill>
                  <a:latin typeface="Huawei Sans" panose="020C0503030203020204" pitchFamily="34" charset="0"/>
                </a:rPr>
                <a:t>RD</a:t>
              </a:r>
              <a:r>
                <a:rPr lang="en-US" sz="1100" dirty="0">
                  <a:solidFill>
                    <a:srgbClr val="000000"/>
                  </a:solidFill>
                  <a:latin typeface="Huawei Sans" panose="020C0503030203020204" pitchFamily="34" charset="0"/>
                </a:rPr>
                <a:t>: Internet</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13" name="Rectangle 296"/>
            <p:cNvSpPr/>
            <p:nvPr/>
          </p:nvSpPr>
          <p:spPr bwMode="gray">
            <a:xfrm>
              <a:off x="1645300" y="4920917"/>
              <a:ext cx="1318565" cy="930927"/>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50" kern="0" dirty="0" err="1">
                <a:solidFill>
                  <a:srgbClr val="005073"/>
                </a:solidFill>
                <a:latin typeface="Huawei Sans" panose="020C0503030203020204" pitchFamily="34" charset="0"/>
                <a:ea typeface="方正兰亭黑简体" panose="02000000000000000000" pitchFamily="2" charset="-122"/>
                <a:cs typeface="Arial" pitchFamily="-107" charset="0"/>
                <a:sym typeface="Arial" pitchFamily="-107" charset="0"/>
              </a:endParaRPr>
            </a:p>
          </p:txBody>
        </p:sp>
        <p:cxnSp>
          <p:nvCxnSpPr>
            <p:cNvPr id="14" name="直接连接符 78"/>
            <p:cNvCxnSpPr>
              <a:cxnSpLocks noChangeShapeType="1"/>
              <a:stCxn id="35" idx="0"/>
            </p:cNvCxnSpPr>
            <p:nvPr/>
          </p:nvCxnSpPr>
          <p:spPr bwMode="gray">
            <a:xfrm flipH="1" flipV="1">
              <a:off x="1622495" y="3783634"/>
              <a:ext cx="695954" cy="1330050"/>
            </a:xfrm>
            <a:prstGeom prst="line">
              <a:avLst/>
            </a:prstGeom>
            <a:noFill/>
            <a:ln w="19050" algn="ctr">
              <a:solidFill>
                <a:schemeClr val="bg1">
                  <a:lumMod val="50000"/>
                </a:schemeClr>
              </a:solidFill>
              <a:round/>
              <a:headEnd/>
              <a:tailEnd/>
            </a:ln>
          </p:spPr>
        </p:cxnSp>
        <p:cxnSp>
          <p:nvCxnSpPr>
            <p:cNvPr id="15" name="直接连接符 78"/>
            <p:cNvCxnSpPr>
              <a:cxnSpLocks noChangeShapeType="1"/>
              <a:stCxn id="35" idx="0"/>
            </p:cNvCxnSpPr>
            <p:nvPr/>
          </p:nvCxnSpPr>
          <p:spPr bwMode="gray">
            <a:xfrm flipV="1">
              <a:off x="2318449" y="3833491"/>
              <a:ext cx="982881" cy="1280193"/>
            </a:xfrm>
            <a:prstGeom prst="line">
              <a:avLst/>
            </a:prstGeom>
            <a:noFill/>
            <a:ln w="19050" algn="ctr">
              <a:solidFill>
                <a:schemeClr val="bg1">
                  <a:lumMod val="50000"/>
                </a:schemeClr>
              </a:solidFill>
              <a:round/>
              <a:headEnd/>
              <a:tailEnd/>
            </a:ln>
          </p:spPr>
        </p:cxnSp>
        <p:cxnSp>
          <p:nvCxnSpPr>
            <p:cNvPr id="17" name="直接连接符 78"/>
            <p:cNvCxnSpPr>
              <a:cxnSpLocks noChangeShapeType="1"/>
              <a:endCxn id="37" idx="0"/>
            </p:cNvCxnSpPr>
            <p:nvPr/>
          </p:nvCxnSpPr>
          <p:spPr bwMode="gray">
            <a:xfrm flipH="1">
              <a:off x="4792081" y="3808767"/>
              <a:ext cx="370610" cy="1304917"/>
            </a:xfrm>
            <a:prstGeom prst="line">
              <a:avLst/>
            </a:prstGeom>
            <a:noFill/>
            <a:ln w="19050" algn="ctr">
              <a:solidFill>
                <a:schemeClr val="bg1">
                  <a:lumMod val="50000"/>
                </a:schemeClr>
              </a:solidFill>
              <a:round/>
              <a:headEnd/>
              <a:tailEnd/>
            </a:ln>
          </p:spPr>
        </p:cxnSp>
        <p:cxnSp>
          <p:nvCxnSpPr>
            <p:cNvPr id="18" name="直接连接符 78"/>
            <p:cNvCxnSpPr>
              <a:cxnSpLocks noChangeShapeType="1"/>
              <a:stCxn id="39" idx="1"/>
              <a:endCxn id="38" idx="3"/>
            </p:cNvCxnSpPr>
            <p:nvPr/>
          </p:nvCxnSpPr>
          <p:spPr bwMode="gray">
            <a:xfrm flipH="1">
              <a:off x="3179107" y="2006359"/>
              <a:ext cx="349915" cy="0"/>
            </a:xfrm>
            <a:prstGeom prst="line">
              <a:avLst/>
            </a:prstGeom>
            <a:noFill/>
            <a:ln w="19050" algn="ctr">
              <a:solidFill>
                <a:schemeClr val="bg1">
                  <a:lumMod val="50000"/>
                </a:schemeClr>
              </a:solidFill>
              <a:round/>
              <a:headEnd/>
              <a:tailEnd/>
            </a:ln>
          </p:spPr>
        </p:cxnSp>
        <p:cxnSp>
          <p:nvCxnSpPr>
            <p:cNvPr id="19" name="直接连接符 78"/>
            <p:cNvCxnSpPr>
              <a:cxnSpLocks noChangeShapeType="1"/>
              <a:stCxn id="39" idx="2"/>
              <a:endCxn id="95" idx="0"/>
            </p:cNvCxnSpPr>
            <p:nvPr/>
          </p:nvCxnSpPr>
          <p:spPr bwMode="gray">
            <a:xfrm>
              <a:off x="3810891" y="2235877"/>
              <a:ext cx="1150591" cy="956350"/>
            </a:xfrm>
            <a:prstGeom prst="line">
              <a:avLst/>
            </a:prstGeom>
            <a:noFill/>
            <a:ln w="19050" algn="ctr">
              <a:solidFill>
                <a:schemeClr val="bg1">
                  <a:lumMod val="50000"/>
                </a:schemeClr>
              </a:solidFill>
              <a:round/>
              <a:headEnd/>
              <a:tailEnd/>
            </a:ln>
          </p:spPr>
        </p:cxnSp>
        <p:cxnSp>
          <p:nvCxnSpPr>
            <p:cNvPr id="20" name="直接连接符 78"/>
            <p:cNvCxnSpPr>
              <a:cxnSpLocks noChangeShapeType="1"/>
              <a:endCxn id="36" idx="0"/>
            </p:cNvCxnSpPr>
            <p:nvPr/>
          </p:nvCxnSpPr>
          <p:spPr bwMode="gray">
            <a:xfrm>
              <a:off x="1620716" y="3783633"/>
              <a:ext cx="2170892" cy="1330051"/>
            </a:xfrm>
            <a:prstGeom prst="line">
              <a:avLst/>
            </a:prstGeom>
            <a:noFill/>
            <a:ln w="19050" algn="ctr">
              <a:solidFill>
                <a:schemeClr val="bg1">
                  <a:lumMod val="50000"/>
                </a:schemeClr>
              </a:solidFill>
              <a:round/>
              <a:headEnd/>
              <a:tailEnd/>
            </a:ln>
          </p:spPr>
        </p:cxnSp>
        <p:cxnSp>
          <p:nvCxnSpPr>
            <p:cNvPr id="21" name="直接连接符 78"/>
            <p:cNvCxnSpPr>
              <a:cxnSpLocks noChangeShapeType="1"/>
              <a:stCxn id="37" idx="1"/>
              <a:endCxn id="36" idx="3"/>
            </p:cNvCxnSpPr>
            <p:nvPr/>
          </p:nvCxnSpPr>
          <p:spPr bwMode="gray">
            <a:xfrm flipH="1">
              <a:off x="4073477" y="5343203"/>
              <a:ext cx="436735" cy="0"/>
            </a:xfrm>
            <a:prstGeom prst="line">
              <a:avLst/>
            </a:prstGeom>
            <a:noFill/>
            <a:ln w="19050" algn="ctr">
              <a:solidFill>
                <a:schemeClr val="bg1">
                  <a:lumMod val="50000"/>
                </a:schemeClr>
              </a:solidFill>
              <a:round/>
              <a:headEnd/>
              <a:tailEnd/>
            </a:ln>
          </p:spPr>
        </p:cxnSp>
        <p:sp>
          <p:nvSpPr>
            <p:cNvPr id="22" name="左大括号 21"/>
            <p:cNvSpPr/>
            <p:nvPr/>
          </p:nvSpPr>
          <p:spPr bwMode="gray">
            <a:xfrm rot="16200000">
              <a:off x="4102844" y="3109527"/>
              <a:ext cx="233107" cy="1709107"/>
            </a:xfrm>
            <a:prstGeom prst="leftBrace">
              <a:avLst>
                <a:gd name="adj1" fmla="val 8333"/>
                <a:gd name="adj2" fmla="val 49563"/>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25" name="文本框 24"/>
            <p:cNvSpPr txBox="1"/>
            <p:nvPr/>
          </p:nvSpPr>
          <p:spPr bwMode="gray">
            <a:xfrm>
              <a:off x="1161667" y="4063673"/>
              <a:ext cx="967265" cy="261610"/>
            </a:xfrm>
            <a:prstGeom prst="rect">
              <a:avLst/>
            </a:prstGeom>
            <a:noFill/>
          </p:spPr>
          <p:txBody>
            <a:bodyPr wrap="square" rtlCol="0">
              <a:spAutoFit/>
            </a:bodyPr>
            <a:lstStyle/>
            <a:p>
              <a:pPr algn="ctr" fontAlgn="ctr"/>
              <a:r>
                <a:rPr lang="en-US" sz="1100" b="1" dirty="0">
                  <a:solidFill>
                    <a:srgbClr val="C7000B"/>
                  </a:solidFill>
                  <a:latin typeface="Huawei Sans" panose="020C0503030203020204" pitchFamily="34" charset="0"/>
                </a:rPr>
                <a:t>RD</a:t>
              </a:r>
              <a:r>
                <a:rPr lang="en-US" sz="1100" dirty="0">
                  <a:solidFill>
                    <a:srgbClr val="000000"/>
                  </a:solidFill>
                  <a:latin typeface="Huawei Sans" panose="020C0503030203020204" pitchFamily="34" charset="0"/>
                </a:rPr>
                <a:t>: MPLS</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26" name="左大括号 25"/>
            <p:cNvSpPr/>
            <p:nvPr/>
          </p:nvSpPr>
          <p:spPr bwMode="gray">
            <a:xfrm rot="16200000">
              <a:off x="1522900" y="3499332"/>
              <a:ext cx="191481" cy="877250"/>
            </a:xfrm>
            <a:prstGeom prst="leftBrace">
              <a:avLst>
                <a:gd name="adj1" fmla="val 8333"/>
                <a:gd name="adj2" fmla="val 50012"/>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27" name="文本框 26"/>
            <p:cNvSpPr txBox="1"/>
            <p:nvPr/>
          </p:nvSpPr>
          <p:spPr bwMode="gray">
            <a:xfrm>
              <a:off x="676275" y="5861155"/>
              <a:ext cx="1193199"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Branch site 1</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30" name="矩形 29"/>
            <p:cNvSpPr/>
            <p:nvPr/>
          </p:nvSpPr>
          <p:spPr bwMode="gray">
            <a:xfrm>
              <a:off x="2726688" y="1176504"/>
              <a:ext cx="987771" cy="261610"/>
            </a:xfrm>
            <a:prstGeom prst="rect">
              <a:avLst/>
            </a:prstGeom>
            <a:solidFill>
              <a:schemeClr val="bg1">
                <a:lumMod val="75000"/>
              </a:schemeClr>
            </a:solidFill>
          </p:spPr>
          <p:txBody>
            <a:bodyPr wrap="none">
              <a:spAutoFit/>
            </a:bodyPr>
            <a:lstStyle/>
            <a:p>
              <a:pPr fontAlgn="ctr"/>
              <a:r>
                <a:rPr lang="en-US" sz="1100" b="1" dirty="0">
                  <a:solidFill>
                    <a:srgbClr val="C7000B"/>
                  </a:solidFill>
                  <a:latin typeface="Huawei Sans" panose="020C0503030203020204" pitchFamily="34" charset="0"/>
                </a:rPr>
                <a:t>Site ID</a:t>
              </a:r>
              <a:r>
                <a:rPr lang="en-US" sz="1100" dirty="0">
                  <a:solidFill>
                    <a:srgbClr val="000000"/>
                  </a:solidFill>
                  <a:latin typeface="Huawei Sans" panose="020C0503030203020204" pitchFamily="34" charset="0"/>
                </a:rPr>
                <a:t>: AAA</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31" name="矩形 30"/>
            <p:cNvSpPr/>
            <p:nvPr/>
          </p:nvSpPr>
          <p:spPr bwMode="gray">
            <a:xfrm>
              <a:off x="1741411" y="5851844"/>
              <a:ext cx="963725" cy="261610"/>
            </a:xfrm>
            <a:prstGeom prst="rect">
              <a:avLst/>
            </a:prstGeom>
            <a:solidFill>
              <a:schemeClr val="bg1">
                <a:lumMod val="75000"/>
              </a:schemeClr>
            </a:solidFill>
          </p:spPr>
          <p:txBody>
            <a:bodyPr wrap="none">
              <a:spAutoFit/>
            </a:bodyPr>
            <a:lstStyle/>
            <a:p>
              <a:pPr fontAlgn="ctr"/>
              <a:r>
                <a:rPr lang="en-US" sz="1100" b="1" dirty="0">
                  <a:solidFill>
                    <a:srgbClr val="C7000B"/>
                  </a:solidFill>
                  <a:latin typeface="Huawei Sans" panose="020C0503030203020204" pitchFamily="34" charset="0"/>
                </a:rPr>
                <a:t>Site ID</a:t>
              </a:r>
              <a:r>
                <a:rPr lang="en-US" sz="1100" dirty="0">
                  <a:solidFill>
                    <a:srgbClr val="000000"/>
                  </a:solidFill>
                  <a:latin typeface="Huawei Sans" panose="020C0503030203020204" pitchFamily="34" charset="0"/>
                </a:rPr>
                <a:t>: BBB</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32" name="文本框 31"/>
            <p:cNvSpPr txBox="1"/>
            <p:nvPr/>
          </p:nvSpPr>
          <p:spPr bwMode="gray">
            <a:xfrm>
              <a:off x="2129852" y="1868005"/>
              <a:ext cx="584991" cy="256545"/>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CPE1</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33" name="文本框 32"/>
            <p:cNvSpPr txBox="1"/>
            <p:nvPr/>
          </p:nvSpPr>
          <p:spPr bwMode="gray">
            <a:xfrm>
              <a:off x="3953045" y="1870116"/>
              <a:ext cx="608068" cy="256545"/>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CPE2</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34" name="矩形 33"/>
            <p:cNvSpPr/>
            <p:nvPr/>
          </p:nvSpPr>
          <p:spPr bwMode="gray">
            <a:xfrm>
              <a:off x="3708355" y="5846579"/>
              <a:ext cx="968535" cy="261610"/>
            </a:xfrm>
            <a:prstGeom prst="rect">
              <a:avLst/>
            </a:prstGeom>
            <a:solidFill>
              <a:schemeClr val="bg1">
                <a:lumMod val="75000"/>
              </a:schemeClr>
            </a:solidFill>
          </p:spPr>
          <p:txBody>
            <a:bodyPr wrap="none">
              <a:spAutoFit/>
            </a:bodyPr>
            <a:lstStyle/>
            <a:p>
              <a:pPr fontAlgn="ctr"/>
              <a:r>
                <a:rPr lang="en-US" sz="1100" b="1" dirty="0">
                  <a:solidFill>
                    <a:srgbClr val="C7000B"/>
                  </a:solidFill>
                  <a:latin typeface="Huawei Sans" panose="020C0503030203020204" pitchFamily="34" charset="0"/>
                </a:rPr>
                <a:t>Site ID</a:t>
              </a:r>
              <a:r>
                <a:rPr lang="en-US" sz="1100" dirty="0">
                  <a:solidFill>
                    <a:srgbClr val="000000"/>
                  </a:solidFill>
                  <a:latin typeface="Huawei Sans" panose="020C0503030203020204" pitchFamily="34" charset="0"/>
                </a:rPr>
                <a:t>: CCC</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pic>
          <p:nvPicPr>
            <p:cNvPr id="35" name="图片 34"/>
            <p:cNvPicPr>
              <a:picLocks noChangeAspect="1"/>
            </p:cNvPicPr>
            <p:nvPr/>
          </p:nvPicPr>
          <p:blipFill>
            <a:blip r:embed="rId3"/>
            <a:stretch>
              <a:fillRect/>
            </a:stretch>
          </p:blipFill>
          <p:spPr bwMode="gray">
            <a:xfrm>
              <a:off x="2036580" y="5113684"/>
              <a:ext cx="563738" cy="459037"/>
            </a:xfrm>
            <a:prstGeom prst="rect">
              <a:avLst/>
            </a:prstGeom>
          </p:spPr>
        </p:pic>
        <p:pic>
          <p:nvPicPr>
            <p:cNvPr id="36" name="图片 35"/>
            <p:cNvPicPr>
              <a:picLocks noChangeAspect="1"/>
            </p:cNvPicPr>
            <p:nvPr/>
          </p:nvPicPr>
          <p:blipFill>
            <a:blip r:embed="rId3"/>
            <a:stretch>
              <a:fillRect/>
            </a:stretch>
          </p:blipFill>
          <p:spPr bwMode="gray">
            <a:xfrm>
              <a:off x="3509739" y="5113684"/>
              <a:ext cx="563738" cy="459037"/>
            </a:xfrm>
            <a:prstGeom prst="rect">
              <a:avLst/>
            </a:prstGeom>
          </p:spPr>
        </p:pic>
        <p:pic>
          <p:nvPicPr>
            <p:cNvPr id="37" name="图片 36"/>
            <p:cNvPicPr>
              <a:picLocks noChangeAspect="1"/>
            </p:cNvPicPr>
            <p:nvPr/>
          </p:nvPicPr>
          <p:blipFill>
            <a:blip r:embed="rId3"/>
            <a:stretch>
              <a:fillRect/>
            </a:stretch>
          </p:blipFill>
          <p:spPr bwMode="gray">
            <a:xfrm>
              <a:off x="4510212" y="5113684"/>
              <a:ext cx="563738" cy="459037"/>
            </a:xfrm>
            <a:prstGeom prst="rect">
              <a:avLst/>
            </a:prstGeom>
          </p:spPr>
        </p:pic>
        <p:pic>
          <p:nvPicPr>
            <p:cNvPr id="38" name="图片 37"/>
            <p:cNvPicPr>
              <a:picLocks noChangeAspect="1"/>
            </p:cNvPicPr>
            <p:nvPr/>
          </p:nvPicPr>
          <p:blipFill>
            <a:blip r:embed="rId3"/>
            <a:stretch>
              <a:fillRect/>
            </a:stretch>
          </p:blipFill>
          <p:spPr bwMode="gray">
            <a:xfrm>
              <a:off x="2615369" y="1776840"/>
              <a:ext cx="563738" cy="459037"/>
            </a:xfrm>
            <a:prstGeom prst="rect">
              <a:avLst/>
            </a:prstGeom>
          </p:spPr>
        </p:pic>
        <p:pic>
          <p:nvPicPr>
            <p:cNvPr id="39" name="图片 38"/>
            <p:cNvPicPr>
              <a:picLocks noChangeAspect="1"/>
            </p:cNvPicPr>
            <p:nvPr/>
          </p:nvPicPr>
          <p:blipFill>
            <a:blip r:embed="rId3"/>
            <a:stretch>
              <a:fillRect/>
            </a:stretch>
          </p:blipFill>
          <p:spPr bwMode="gray">
            <a:xfrm>
              <a:off x="3529022" y="1776840"/>
              <a:ext cx="563738" cy="459037"/>
            </a:xfrm>
            <a:prstGeom prst="rect">
              <a:avLst/>
            </a:prstGeom>
          </p:spPr>
        </p:pic>
        <p:sp>
          <p:nvSpPr>
            <p:cNvPr id="40" name="文本框 39"/>
            <p:cNvSpPr txBox="1"/>
            <p:nvPr/>
          </p:nvSpPr>
          <p:spPr bwMode="gray">
            <a:xfrm>
              <a:off x="4827392" y="5857783"/>
              <a:ext cx="1193810"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Branch site 2</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41" name="矩形 40"/>
            <p:cNvSpPr/>
            <p:nvPr/>
          </p:nvSpPr>
          <p:spPr bwMode="gray">
            <a:xfrm>
              <a:off x="1782195" y="5491002"/>
              <a:ext cx="1029449" cy="369332"/>
            </a:xfrm>
            <a:prstGeom prst="rect">
              <a:avLst/>
            </a:prstGeom>
          </p:spPr>
          <p:txBody>
            <a:bodyPr wrap="none">
              <a:spAutoFit/>
            </a:bodyPr>
            <a:lstStyle/>
            <a:p>
              <a:pPr algn="ctr" fontAlgn="ctr"/>
              <a:r>
                <a:rPr lang="en-US" sz="900" dirty="0">
                  <a:latin typeface="Huawei Sans" panose="020C0503030203020204" pitchFamily="34" charset="0"/>
                </a:rPr>
                <a:t>3.3.3.3</a:t>
              </a:r>
            </a:p>
            <a:p>
              <a:pPr algn="ctr" fontAlgn="ctr"/>
              <a:r>
                <a:rPr lang="en-US" sz="900" dirty="0">
                  <a:latin typeface="Huawei Sans" panose="020C0503030203020204" pitchFamily="34" charset="0"/>
                </a:rPr>
                <a:t>(</a:t>
              </a:r>
              <a:r>
                <a:rPr lang="en-US" sz="900" b="1" dirty="0">
                  <a:solidFill>
                    <a:srgbClr val="C7000B"/>
                  </a:solidFill>
                  <a:latin typeface="Huawei Sans" panose="020C0503030203020204" pitchFamily="34" charset="0"/>
                </a:rPr>
                <a:t>CPE router ID</a:t>
              </a:r>
              <a:r>
                <a:rPr lang="en-US" sz="900" dirty="0">
                  <a:latin typeface="Huawei Sans" panose="020C0503030203020204" pitchFamily="34" charset="0"/>
                </a:rPr>
                <a:t>)</a:t>
              </a:r>
            </a:p>
          </p:txBody>
        </p:sp>
        <p:sp>
          <p:nvSpPr>
            <p:cNvPr id="42" name="矩形 41"/>
            <p:cNvSpPr/>
            <p:nvPr/>
          </p:nvSpPr>
          <p:spPr bwMode="gray">
            <a:xfrm>
              <a:off x="3291871" y="5491002"/>
              <a:ext cx="1029449" cy="369332"/>
            </a:xfrm>
            <a:prstGeom prst="rect">
              <a:avLst/>
            </a:prstGeom>
          </p:spPr>
          <p:txBody>
            <a:bodyPr wrap="none">
              <a:spAutoFit/>
            </a:bodyPr>
            <a:lstStyle/>
            <a:p>
              <a:pPr algn="ctr" fontAlgn="ctr"/>
              <a:r>
                <a:rPr lang="en-US" sz="900" dirty="0">
                  <a:latin typeface="Huawei Sans" panose="020C0503030203020204" pitchFamily="34" charset="0"/>
                </a:rPr>
                <a:t>4.4.4.4 </a:t>
              </a:r>
              <a:endParaRPr lang="en-US" altLang="zh-CN" sz="900" dirty="0">
                <a:latin typeface="Huawei Sans" panose="020C0503030203020204" pitchFamily="34" charset="0"/>
                <a:ea typeface="方正兰亭黑简体" panose="02000000000000000000" pitchFamily="2" charset="-122"/>
              </a:endParaRPr>
            </a:p>
            <a:p>
              <a:pPr algn="ctr" fontAlgn="ctr"/>
              <a:r>
                <a:rPr lang="en-US" sz="900" dirty="0">
                  <a:latin typeface="Huawei Sans" panose="020C0503030203020204" pitchFamily="34" charset="0"/>
                </a:rPr>
                <a:t>(</a:t>
              </a:r>
              <a:r>
                <a:rPr lang="en-US" sz="900" b="1" dirty="0">
                  <a:solidFill>
                    <a:srgbClr val="C7000B"/>
                  </a:solidFill>
                  <a:latin typeface="Huawei Sans" panose="020C0503030203020204" pitchFamily="34" charset="0"/>
                </a:rPr>
                <a:t>CPE router ID</a:t>
              </a:r>
              <a:r>
                <a:rPr lang="en-US" sz="900" dirty="0">
                  <a:latin typeface="Huawei Sans" panose="020C0503030203020204" pitchFamily="34" charset="0"/>
                </a:rPr>
                <a:t>)</a:t>
              </a:r>
            </a:p>
          </p:txBody>
        </p:sp>
        <p:sp>
          <p:nvSpPr>
            <p:cNvPr id="43" name="矩形 42"/>
            <p:cNvSpPr/>
            <p:nvPr/>
          </p:nvSpPr>
          <p:spPr bwMode="gray">
            <a:xfrm>
              <a:off x="4290597" y="5487505"/>
              <a:ext cx="1029449" cy="369332"/>
            </a:xfrm>
            <a:prstGeom prst="rect">
              <a:avLst/>
            </a:prstGeom>
          </p:spPr>
          <p:txBody>
            <a:bodyPr wrap="none">
              <a:spAutoFit/>
            </a:bodyPr>
            <a:lstStyle/>
            <a:p>
              <a:pPr algn="ctr" fontAlgn="ctr"/>
              <a:r>
                <a:rPr lang="en-US" sz="900" dirty="0">
                  <a:latin typeface="Huawei Sans" panose="020C0503030203020204" pitchFamily="34" charset="0"/>
                </a:rPr>
                <a:t>5.5.5.5 </a:t>
              </a:r>
              <a:endParaRPr lang="en-US" altLang="zh-CN" sz="900" dirty="0">
                <a:latin typeface="Huawei Sans" panose="020C0503030203020204" pitchFamily="34" charset="0"/>
                <a:ea typeface="方正兰亭黑简体" panose="02000000000000000000" pitchFamily="2" charset="-122"/>
              </a:endParaRPr>
            </a:p>
            <a:p>
              <a:pPr algn="ctr" fontAlgn="ctr"/>
              <a:r>
                <a:rPr lang="en-US" sz="900" dirty="0">
                  <a:latin typeface="Huawei Sans" panose="020C0503030203020204" pitchFamily="34" charset="0"/>
                </a:rPr>
                <a:t>(</a:t>
              </a:r>
              <a:r>
                <a:rPr lang="en-US" sz="900" b="1" dirty="0">
                  <a:solidFill>
                    <a:srgbClr val="C7000B"/>
                  </a:solidFill>
                  <a:latin typeface="Huawei Sans" panose="020C0503030203020204" pitchFamily="34" charset="0"/>
                </a:rPr>
                <a:t>CPE router ID</a:t>
              </a:r>
              <a:r>
                <a:rPr lang="en-US" sz="900" dirty="0">
                  <a:latin typeface="Huawei Sans" panose="020C0503030203020204" pitchFamily="34" charset="0"/>
                </a:rPr>
                <a:t>)</a:t>
              </a:r>
            </a:p>
          </p:txBody>
        </p:sp>
        <p:sp>
          <p:nvSpPr>
            <p:cNvPr id="44" name="矩形 43"/>
            <p:cNvSpPr/>
            <p:nvPr/>
          </p:nvSpPr>
          <p:spPr bwMode="gray">
            <a:xfrm>
              <a:off x="2292104" y="1436872"/>
              <a:ext cx="1029449" cy="369332"/>
            </a:xfrm>
            <a:prstGeom prst="rect">
              <a:avLst/>
            </a:prstGeom>
          </p:spPr>
          <p:txBody>
            <a:bodyPr wrap="none">
              <a:spAutoFit/>
            </a:bodyPr>
            <a:lstStyle/>
            <a:p>
              <a:pPr algn="ctr" fontAlgn="ctr"/>
              <a:r>
                <a:rPr lang="en-US" sz="900" dirty="0">
                  <a:latin typeface="Huawei Sans" panose="020C0503030203020204" pitchFamily="34" charset="0"/>
                </a:rPr>
                <a:t>1.1.1.1</a:t>
              </a:r>
            </a:p>
            <a:p>
              <a:pPr algn="ctr" fontAlgn="ctr"/>
              <a:r>
                <a:rPr lang="en-US" sz="900" dirty="0">
                  <a:latin typeface="Huawei Sans" panose="020C0503030203020204" pitchFamily="34" charset="0"/>
                </a:rPr>
                <a:t>(</a:t>
              </a:r>
              <a:r>
                <a:rPr lang="en-US" sz="900" b="1" dirty="0">
                  <a:solidFill>
                    <a:srgbClr val="C7000B"/>
                  </a:solidFill>
                  <a:latin typeface="Huawei Sans" panose="020C0503030203020204" pitchFamily="34" charset="0"/>
                </a:rPr>
                <a:t>CPE router ID</a:t>
              </a:r>
              <a:r>
                <a:rPr lang="en-US" sz="900" dirty="0">
                  <a:latin typeface="Huawei Sans" panose="020C0503030203020204" pitchFamily="34" charset="0"/>
                </a:rPr>
                <a:t>)</a:t>
              </a:r>
            </a:p>
          </p:txBody>
        </p:sp>
        <p:sp>
          <p:nvSpPr>
            <p:cNvPr id="45" name="矩形 44"/>
            <p:cNvSpPr/>
            <p:nvPr/>
          </p:nvSpPr>
          <p:spPr bwMode="gray">
            <a:xfrm>
              <a:off x="3398665" y="1438629"/>
              <a:ext cx="1029449" cy="369332"/>
            </a:xfrm>
            <a:prstGeom prst="rect">
              <a:avLst/>
            </a:prstGeom>
          </p:spPr>
          <p:txBody>
            <a:bodyPr wrap="none">
              <a:spAutoFit/>
            </a:bodyPr>
            <a:lstStyle/>
            <a:p>
              <a:pPr algn="ctr" fontAlgn="ctr"/>
              <a:r>
                <a:rPr lang="en-US" sz="900" dirty="0">
                  <a:latin typeface="Huawei Sans" panose="020C0503030203020204" pitchFamily="34" charset="0"/>
                </a:rPr>
                <a:t>2.2.2.2</a:t>
              </a:r>
            </a:p>
            <a:p>
              <a:pPr algn="ctr" fontAlgn="ctr"/>
              <a:r>
                <a:rPr lang="en-US" sz="900" dirty="0">
                  <a:latin typeface="Huawei Sans" panose="020C0503030203020204" pitchFamily="34" charset="0"/>
                </a:rPr>
                <a:t>(</a:t>
              </a:r>
              <a:r>
                <a:rPr lang="en-US" sz="900" b="1" dirty="0">
                  <a:solidFill>
                    <a:srgbClr val="C7000B"/>
                  </a:solidFill>
                  <a:latin typeface="Huawei Sans" panose="020C0503030203020204" pitchFamily="34" charset="0"/>
                </a:rPr>
                <a:t>CPE router ID</a:t>
              </a:r>
              <a:r>
                <a:rPr lang="en-US" sz="900" dirty="0">
                  <a:latin typeface="Huawei Sans" panose="020C0503030203020204" pitchFamily="34" charset="0"/>
                </a:rPr>
                <a:t>)</a:t>
              </a:r>
            </a:p>
          </p:txBody>
        </p:sp>
        <p:sp>
          <p:nvSpPr>
            <p:cNvPr id="46" name="矩形 45"/>
            <p:cNvSpPr/>
            <p:nvPr/>
          </p:nvSpPr>
          <p:spPr bwMode="gray">
            <a:xfrm>
              <a:off x="1694562" y="4780870"/>
              <a:ext cx="441146" cy="261610"/>
            </a:xfrm>
            <a:prstGeom prst="rect">
              <a:avLst/>
            </a:prstGeom>
          </p:spPr>
          <p:txBody>
            <a:bodyPr wrap="none">
              <a:spAutoFit/>
            </a:bodyPr>
            <a:lstStyle/>
            <a:p>
              <a:pPr fontAlgn="ctr"/>
              <a:r>
                <a:rPr lang="en-US" sz="1100" dirty="0">
                  <a:latin typeface="Huawei Sans" panose="020C0503030203020204" pitchFamily="34" charset="0"/>
                </a:rPr>
                <a:t>GE0</a:t>
              </a:r>
              <a:endParaRPr lang="en-US" altLang="zh-CN" sz="1100" dirty="0">
                <a:latin typeface="Huawei Sans" panose="020C0503030203020204" pitchFamily="34" charset="0"/>
                <a:ea typeface="方正兰亭黑简体" panose="02000000000000000000" pitchFamily="2" charset="-122"/>
              </a:endParaRPr>
            </a:p>
          </p:txBody>
        </p:sp>
        <p:sp>
          <p:nvSpPr>
            <p:cNvPr id="47" name="矩形 46"/>
            <p:cNvSpPr/>
            <p:nvPr/>
          </p:nvSpPr>
          <p:spPr bwMode="gray">
            <a:xfrm>
              <a:off x="2480433" y="4777787"/>
              <a:ext cx="441146" cy="261610"/>
            </a:xfrm>
            <a:prstGeom prst="rect">
              <a:avLst/>
            </a:prstGeom>
          </p:spPr>
          <p:txBody>
            <a:bodyPr wrap="none">
              <a:spAutoFit/>
            </a:bodyPr>
            <a:lstStyle/>
            <a:p>
              <a:pPr fontAlgn="ctr"/>
              <a:r>
                <a:rPr lang="en-US" sz="1100" dirty="0">
                  <a:latin typeface="Huawei Sans" panose="020C0503030203020204" pitchFamily="34" charset="0"/>
                </a:rPr>
                <a:t>GE1</a:t>
              </a:r>
              <a:endParaRPr lang="en-US" altLang="zh-CN" sz="1100" dirty="0">
                <a:latin typeface="Huawei Sans" panose="020C0503030203020204" pitchFamily="34" charset="0"/>
                <a:ea typeface="方正兰亭黑简体" panose="02000000000000000000" pitchFamily="2" charset="-122"/>
              </a:endParaRPr>
            </a:p>
          </p:txBody>
        </p:sp>
        <p:sp>
          <p:nvSpPr>
            <p:cNvPr id="51" name="矩形 50"/>
            <p:cNvSpPr/>
            <p:nvPr/>
          </p:nvSpPr>
          <p:spPr bwMode="gray">
            <a:xfrm>
              <a:off x="3504716" y="4772726"/>
              <a:ext cx="441146" cy="261610"/>
            </a:xfrm>
            <a:prstGeom prst="rect">
              <a:avLst/>
            </a:prstGeom>
          </p:spPr>
          <p:txBody>
            <a:bodyPr wrap="none">
              <a:spAutoFit/>
            </a:bodyPr>
            <a:lstStyle/>
            <a:p>
              <a:pPr fontAlgn="ctr"/>
              <a:r>
                <a:rPr lang="en-US" sz="1100" dirty="0">
                  <a:latin typeface="Huawei Sans" panose="020C0503030203020204" pitchFamily="34" charset="0"/>
                </a:rPr>
                <a:t>GE0</a:t>
              </a:r>
              <a:endParaRPr lang="en-US" altLang="zh-CN" sz="1100" dirty="0">
                <a:latin typeface="Huawei Sans" panose="020C0503030203020204" pitchFamily="34" charset="0"/>
                <a:ea typeface="方正兰亭黑简体" panose="02000000000000000000" pitchFamily="2" charset="-122"/>
              </a:endParaRPr>
            </a:p>
          </p:txBody>
        </p:sp>
        <p:sp>
          <p:nvSpPr>
            <p:cNvPr id="52" name="矩形 51"/>
            <p:cNvSpPr/>
            <p:nvPr/>
          </p:nvSpPr>
          <p:spPr bwMode="gray">
            <a:xfrm>
              <a:off x="4361862" y="4770336"/>
              <a:ext cx="441146" cy="261610"/>
            </a:xfrm>
            <a:prstGeom prst="rect">
              <a:avLst/>
            </a:prstGeom>
          </p:spPr>
          <p:txBody>
            <a:bodyPr wrap="none">
              <a:spAutoFit/>
            </a:bodyPr>
            <a:lstStyle/>
            <a:p>
              <a:pPr fontAlgn="ctr"/>
              <a:r>
                <a:rPr lang="en-US" sz="1100" dirty="0">
                  <a:latin typeface="Huawei Sans" panose="020C0503030203020204" pitchFamily="34" charset="0"/>
                </a:rPr>
                <a:t>GE1</a:t>
              </a:r>
              <a:endParaRPr lang="en-US" altLang="zh-CN" sz="1100" dirty="0">
                <a:latin typeface="Huawei Sans" panose="020C0503030203020204" pitchFamily="34" charset="0"/>
                <a:ea typeface="方正兰亭黑简体" panose="02000000000000000000" pitchFamily="2" charset="-122"/>
              </a:endParaRPr>
            </a:p>
          </p:txBody>
        </p:sp>
        <p:sp>
          <p:nvSpPr>
            <p:cNvPr id="53" name="矩形 52"/>
            <p:cNvSpPr/>
            <p:nvPr/>
          </p:nvSpPr>
          <p:spPr bwMode="gray">
            <a:xfrm>
              <a:off x="2214024" y="2231560"/>
              <a:ext cx="441146" cy="261610"/>
            </a:xfrm>
            <a:prstGeom prst="rect">
              <a:avLst/>
            </a:prstGeom>
          </p:spPr>
          <p:txBody>
            <a:bodyPr wrap="none">
              <a:spAutoFit/>
            </a:bodyPr>
            <a:lstStyle/>
            <a:p>
              <a:pPr fontAlgn="ctr"/>
              <a:r>
                <a:rPr lang="en-US" sz="1100" dirty="0">
                  <a:latin typeface="Huawei Sans" panose="020C0503030203020204" pitchFamily="34" charset="0"/>
                </a:rPr>
                <a:t>GE0</a:t>
              </a:r>
              <a:endParaRPr lang="en-US" altLang="zh-CN" sz="1100" dirty="0">
                <a:latin typeface="Huawei Sans" panose="020C0503030203020204" pitchFamily="34" charset="0"/>
                <a:ea typeface="方正兰亭黑简体" panose="02000000000000000000" pitchFamily="2" charset="-122"/>
              </a:endParaRPr>
            </a:p>
          </p:txBody>
        </p:sp>
        <p:sp>
          <p:nvSpPr>
            <p:cNvPr id="54" name="矩形 53"/>
            <p:cNvSpPr/>
            <p:nvPr/>
          </p:nvSpPr>
          <p:spPr bwMode="gray">
            <a:xfrm>
              <a:off x="3017321" y="2238121"/>
              <a:ext cx="441146" cy="261610"/>
            </a:xfrm>
            <a:prstGeom prst="rect">
              <a:avLst/>
            </a:prstGeom>
          </p:spPr>
          <p:txBody>
            <a:bodyPr wrap="none">
              <a:spAutoFit/>
            </a:bodyPr>
            <a:lstStyle/>
            <a:p>
              <a:pPr fontAlgn="ctr"/>
              <a:r>
                <a:rPr lang="en-US" sz="1100" dirty="0">
                  <a:latin typeface="Huawei Sans" panose="020C0503030203020204" pitchFamily="34" charset="0"/>
                </a:rPr>
                <a:t>GE1</a:t>
              </a:r>
              <a:endParaRPr lang="en-US" altLang="zh-CN" sz="1100" dirty="0">
                <a:latin typeface="Huawei Sans" panose="020C0503030203020204" pitchFamily="34" charset="0"/>
                <a:ea typeface="方正兰亭黑简体" panose="02000000000000000000" pitchFamily="2" charset="-122"/>
              </a:endParaRPr>
            </a:p>
          </p:txBody>
        </p:sp>
        <p:sp>
          <p:nvSpPr>
            <p:cNvPr id="55" name="矩形 54"/>
            <p:cNvSpPr/>
            <p:nvPr/>
          </p:nvSpPr>
          <p:spPr bwMode="gray">
            <a:xfrm>
              <a:off x="3976303" y="2235877"/>
              <a:ext cx="441146" cy="261610"/>
            </a:xfrm>
            <a:prstGeom prst="rect">
              <a:avLst/>
            </a:prstGeom>
          </p:spPr>
          <p:txBody>
            <a:bodyPr wrap="none">
              <a:spAutoFit/>
            </a:bodyPr>
            <a:lstStyle/>
            <a:p>
              <a:pPr fontAlgn="ctr"/>
              <a:r>
                <a:rPr lang="en-US" sz="1100" dirty="0">
                  <a:latin typeface="Huawei Sans" panose="020C0503030203020204" pitchFamily="34" charset="0"/>
                </a:rPr>
                <a:t>GE0</a:t>
              </a:r>
              <a:endParaRPr lang="en-US" altLang="zh-CN" sz="1100" dirty="0">
                <a:latin typeface="Huawei Sans" panose="020C0503030203020204" pitchFamily="34" charset="0"/>
                <a:ea typeface="方正兰亭黑简体" panose="02000000000000000000" pitchFamily="2" charset="-122"/>
              </a:endParaRPr>
            </a:p>
          </p:txBody>
        </p:sp>
        <p:sp>
          <p:nvSpPr>
            <p:cNvPr id="56" name="文本框 55"/>
            <p:cNvSpPr txBox="1"/>
            <p:nvPr/>
          </p:nvSpPr>
          <p:spPr bwMode="gray">
            <a:xfrm>
              <a:off x="1553519" y="5248108"/>
              <a:ext cx="629736" cy="256545"/>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CPE3</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57" name="文本框 56"/>
            <p:cNvSpPr txBox="1"/>
            <p:nvPr/>
          </p:nvSpPr>
          <p:spPr bwMode="gray">
            <a:xfrm>
              <a:off x="3001909" y="5220796"/>
              <a:ext cx="629736" cy="256545"/>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CPE4</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cxnSp>
          <p:nvCxnSpPr>
            <p:cNvPr id="58" name="直接连接符 78"/>
            <p:cNvCxnSpPr>
              <a:cxnSpLocks noChangeShapeType="1"/>
              <a:stCxn id="38" idx="2"/>
              <a:endCxn id="93" idx="1"/>
            </p:cNvCxnSpPr>
            <p:nvPr/>
          </p:nvCxnSpPr>
          <p:spPr bwMode="gray">
            <a:xfrm>
              <a:off x="2897238" y="2235877"/>
              <a:ext cx="561597" cy="1055344"/>
            </a:xfrm>
            <a:prstGeom prst="line">
              <a:avLst/>
            </a:prstGeom>
            <a:noFill/>
            <a:ln w="19050" algn="ctr">
              <a:solidFill>
                <a:schemeClr val="bg1">
                  <a:lumMod val="50000"/>
                </a:schemeClr>
              </a:solidFill>
              <a:round/>
              <a:headEnd/>
              <a:tailEnd/>
            </a:ln>
          </p:spPr>
        </p:cxnSp>
        <p:sp>
          <p:nvSpPr>
            <p:cNvPr id="62" name="Freeform 159">
              <a:extLst>
                <a:ext uri="{FF2B5EF4-FFF2-40B4-BE49-F238E27FC236}">
                  <a16:creationId xmlns:a16="http://schemas.microsoft.com/office/drawing/2014/main" id="{974970EF-342B-446B-891F-156BCC96A99C}"/>
                </a:ext>
              </a:extLst>
            </p:cNvPr>
            <p:cNvSpPr/>
            <p:nvPr/>
          </p:nvSpPr>
          <p:spPr bwMode="gray">
            <a:xfrm flipH="1">
              <a:off x="1033323" y="321358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defRPr/>
              </a:pPr>
              <a:r>
                <a:rPr lang="en-US" sz="1100" dirty="0">
                  <a:solidFill>
                    <a:srgbClr val="000000"/>
                  </a:solidFill>
                  <a:latin typeface="Huawei Sans" panose="020C0503030203020204" pitchFamily="34" charset="0"/>
                </a:rPr>
                <a:t>MPLS-ISPA</a:t>
              </a:r>
            </a:p>
            <a:p>
              <a:pPr algn="ctr" fontAlgn="ctr">
                <a:defRPr/>
              </a:pPr>
              <a:r>
                <a:rPr lang="en-US" sz="1100" b="1" dirty="0">
                  <a:solidFill>
                    <a:srgbClr val="C7000B"/>
                  </a:solidFill>
                  <a:latin typeface="Huawei Sans" panose="020C0503030203020204" pitchFamily="34" charset="0"/>
                </a:rPr>
                <a:t>(TN)</a:t>
              </a:r>
            </a:p>
          </p:txBody>
        </p:sp>
        <p:sp>
          <p:nvSpPr>
            <p:cNvPr id="77" name="Oval 41">
              <a:extLst>
                <a:ext uri="{FF2B5EF4-FFF2-40B4-BE49-F238E27FC236}">
                  <a16:creationId xmlns:a16="http://schemas.microsoft.com/office/drawing/2014/main" id="{A274032F-ED46-4817-BB59-9129EA3C02AE}"/>
                </a:ext>
              </a:extLst>
            </p:cNvPr>
            <p:cNvSpPr>
              <a:spLocks noChangeAspect="1"/>
            </p:cNvSpPr>
            <p:nvPr/>
          </p:nvSpPr>
          <p:spPr bwMode="gray">
            <a:xfrm>
              <a:off x="2369348" y="4841286"/>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79" name="Oval 41">
              <a:extLst>
                <a:ext uri="{FF2B5EF4-FFF2-40B4-BE49-F238E27FC236}">
                  <a16:creationId xmlns:a16="http://schemas.microsoft.com/office/drawing/2014/main" id="{BBA8BF14-1315-4C7A-BA94-C8D25F766773}"/>
                </a:ext>
              </a:extLst>
            </p:cNvPr>
            <p:cNvSpPr>
              <a:spLocks noChangeAspect="1"/>
            </p:cNvSpPr>
            <p:nvPr/>
          </p:nvSpPr>
          <p:spPr bwMode="gray">
            <a:xfrm>
              <a:off x="2635615" y="229324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81" name="Oval 41">
              <a:extLst>
                <a:ext uri="{FF2B5EF4-FFF2-40B4-BE49-F238E27FC236}">
                  <a16:creationId xmlns:a16="http://schemas.microsoft.com/office/drawing/2014/main" id="{4A6B2A35-71D2-4EF1-9572-0FB3FF8A448E}"/>
                </a:ext>
              </a:extLst>
            </p:cNvPr>
            <p:cNvSpPr>
              <a:spLocks noChangeAspect="1"/>
            </p:cNvSpPr>
            <p:nvPr/>
          </p:nvSpPr>
          <p:spPr bwMode="gray">
            <a:xfrm>
              <a:off x="2114775" y="484047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83" name="Oval 41">
              <a:extLst>
                <a:ext uri="{FF2B5EF4-FFF2-40B4-BE49-F238E27FC236}">
                  <a16:creationId xmlns:a16="http://schemas.microsoft.com/office/drawing/2014/main" id="{21F6D396-50E1-4F14-BD8E-FC253F7E8575}"/>
                </a:ext>
              </a:extLst>
            </p:cNvPr>
            <p:cNvSpPr>
              <a:spLocks noChangeAspect="1"/>
            </p:cNvSpPr>
            <p:nvPr/>
          </p:nvSpPr>
          <p:spPr bwMode="gray">
            <a:xfrm>
              <a:off x="3384022" y="483380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85" name="Oval 41">
              <a:extLst>
                <a:ext uri="{FF2B5EF4-FFF2-40B4-BE49-F238E27FC236}">
                  <a16:creationId xmlns:a16="http://schemas.microsoft.com/office/drawing/2014/main" id="{AC6BCBA1-C6E4-49F6-8054-09EFDBD8A31D}"/>
                </a:ext>
              </a:extLst>
            </p:cNvPr>
            <p:cNvSpPr>
              <a:spLocks noChangeAspect="1"/>
            </p:cNvSpPr>
            <p:nvPr/>
          </p:nvSpPr>
          <p:spPr bwMode="gray">
            <a:xfrm>
              <a:off x="2906941" y="228886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87" name="Oval 41">
              <a:extLst>
                <a:ext uri="{FF2B5EF4-FFF2-40B4-BE49-F238E27FC236}">
                  <a16:creationId xmlns:a16="http://schemas.microsoft.com/office/drawing/2014/main" id="{3806F94B-4A41-4891-B592-BBF94650B14D}"/>
                </a:ext>
              </a:extLst>
            </p:cNvPr>
            <p:cNvSpPr>
              <a:spLocks noChangeAspect="1"/>
            </p:cNvSpPr>
            <p:nvPr/>
          </p:nvSpPr>
          <p:spPr bwMode="gray">
            <a:xfrm>
              <a:off x="3887884" y="228909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89" name="Oval 41">
              <a:extLst>
                <a:ext uri="{FF2B5EF4-FFF2-40B4-BE49-F238E27FC236}">
                  <a16:creationId xmlns:a16="http://schemas.microsoft.com/office/drawing/2014/main" id="{E7F8D474-2B77-4DE5-98E4-93EB55CAA9E0}"/>
                </a:ext>
              </a:extLst>
            </p:cNvPr>
            <p:cNvSpPr>
              <a:spLocks noChangeAspect="1"/>
            </p:cNvSpPr>
            <p:nvPr/>
          </p:nvSpPr>
          <p:spPr bwMode="gray">
            <a:xfrm>
              <a:off x="4783077" y="4834864"/>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93" name="Freeform 159">
              <a:extLst>
                <a:ext uri="{FF2B5EF4-FFF2-40B4-BE49-F238E27FC236}">
                  <a16:creationId xmlns:a16="http://schemas.microsoft.com/office/drawing/2014/main" id="{EF983DAC-365C-47AB-931A-7D4DB8FD1123}"/>
                </a:ext>
              </a:extLst>
            </p:cNvPr>
            <p:cNvSpPr/>
            <p:nvPr/>
          </p:nvSpPr>
          <p:spPr bwMode="gray">
            <a:xfrm flipH="1">
              <a:off x="2789207" y="3204855"/>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tIns="288000" rtlCol="0" anchor="ctr">
              <a:noAutofit/>
            </a:bodyPr>
            <a:lstStyle/>
            <a:p>
              <a:pPr algn="ctr" fontAlgn="ctr">
                <a:defRPr/>
              </a:pPr>
              <a:r>
                <a:rPr lang="en-US" sz="1100" dirty="0">
                  <a:solidFill>
                    <a:schemeClr val="bg1"/>
                  </a:solidFill>
                  <a:latin typeface="Huawei Sans" panose="020C0503030203020204" pitchFamily="34" charset="0"/>
                </a:rPr>
                <a:t>Internet-ISPB</a:t>
              </a:r>
              <a:r>
                <a:rPr lang="en-US" sz="1100" b="1" dirty="0">
                  <a:solidFill>
                    <a:srgbClr val="C7000B"/>
                  </a:solidFill>
                  <a:latin typeface="Huawei Sans" panose="020C0503030203020204" pitchFamily="34" charset="0"/>
                </a:rPr>
                <a:t> (TN)</a:t>
              </a:r>
            </a:p>
          </p:txBody>
        </p:sp>
        <p:sp>
          <p:nvSpPr>
            <p:cNvPr id="95" name="Freeform 159">
              <a:extLst>
                <a:ext uri="{FF2B5EF4-FFF2-40B4-BE49-F238E27FC236}">
                  <a16:creationId xmlns:a16="http://schemas.microsoft.com/office/drawing/2014/main" id="{56E01E28-2EED-44A9-877E-80BF44FC07FD}"/>
                </a:ext>
              </a:extLst>
            </p:cNvPr>
            <p:cNvSpPr/>
            <p:nvPr/>
          </p:nvSpPr>
          <p:spPr bwMode="gray">
            <a:xfrm flipH="1">
              <a:off x="4498533" y="319222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defRPr/>
              </a:pPr>
              <a:r>
                <a:rPr lang="en-US" sz="1100" dirty="0">
                  <a:solidFill>
                    <a:schemeClr val="bg1"/>
                  </a:solidFill>
                  <a:latin typeface="Huawei Sans" panose="020C0503030203020204" pitchFamily="34" charset="0"/>
                </a:rPr>
                <a:t>Internet-ISPC</a:t>
              </a:r>
              <a:r>
                <a:rPr lang="en-US" sz="1100" b="1" dirty="0">
                  <a:solidFill>
                    <a:srgbClr val="C7000B"/>
                  </a:solidFill>
                  <a:latin typeface="Huawei Sans" panose="020C0503030203020204" pitchFamily="34" charset="0"/>
                </a:rPr>
                <a:t> (TN)</a:t>
              </a:r>
              <a:endParaRPr lang="en-US" altLang="zh-CN" sz="1100" b="1" dirty="0">
                <a:solidFill>
                  <a:srgbClr val="C7000B"/>
                </a:solidFill>
                <a:latin typeface="Huawei Sans" panose="020C0503030203020204" pitchFamily="34" charset="0"/>
                <a:ea typeface="方正兰亭黑简体" panose="02000000000000000000" pitchFamily="2" charset="-122"/>
              </a:endParaRPr>
            </a:p>
          </p:txBody>
        </p:sp>
        <p:cxnSp>
          <p:nvCxnSpPr>
            <p:cNvPr id="104" name="直接连接符 78">
              <a:extLst>
                <a:ext uri="{FF2B5EF4-FFF2-40B4-BE49-F238E27FC236}">
                  <a16:creationId xmlns:a16="http://schemas.microsoft.com/office/drawing/2014/main" id="{D3F9749C-6A83-495E-8668-DE2381B74A4C}"/>
                </a:ext>
              </a:extLst>
            </p:cNvPr>
            <p:cNvCxnSpPr>
              <a:cxnSpLocks noChangeShapeType="1"/>
              <a:stCxn id="93" idx="8"/>
              <a:endCxn id="95" idx="21"/>
            </p:cNvCxnSpPr>
            <p:nvPr/>
          </p:nvCxnSpPr>
          <p:spPr bwMode="gray">
            <a:xfrm flipV="1">
              <a:off x="3969908" y="3624935"/>
              <a:ext cx="528625" cy="1394"/>
            </a:xfrm>
            <a:prstGeom prst="line">
              <a:avLst/>
            </a:prstGeom>
            <a:noFill/>
            <a:ln w="19050" algn="ctr">
              <a:solidFill>
                <a:schemeClr val="bg1">
                  <a:lumMod val="50000"/>
                </a:schemeClr>
              </a:solidFill>
              <a:round/>
              <a:headEnd/>
              <a:tailEnd/>
            </a:ln>
          </p:spPr>
        </p:cxnSp>
        <p:sp>
          <p:nvSpPr>
            <p:cNvPr id="115" name="文本框 56">
              <a:extLst>
                <a:ext uri="{FF2B5EF4-FFF2-40B4-BE49-F238E27FC236}">
                  <a16:creationId xmlns:a16="http://schemas.microsoft.com/office/drawing/2014/main" id="{70882826-F833-4A8E-990B-D953FA8657B7}"/>
                </a:ext>
              </a:extLst>
            </p:cNvPr>
            <p:cNvSpPr txBox="1"/>
            <p:nvPr/>
          </p:nvSpPr>
          <p:spPr bwMode="gray">
            <a:xfrm>
              <a:off x="4913657" y="5203142"/>
              <a:ext cx="629736" cy="256545"/>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CPE5</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117" name="文本框 11">
              <a:extLst>
                <a:ext uri="{FF2B5EF4-FFF2-40B4-BE49-F238E27FC236}">
                  <a16:creationId xmlns:a16="http://schemas.microsoft.com/office/drawing/2014/main" id="{B2BC37C6-9D43-4CC2-9ECE-B2C885997659}"/>
                </a:ext>
              </a:extLst>
            </p:cNvPr>
            <p:cNvSpPr txBox="1"/>
            <p:nvPr/>
          </p:nvSpPr>
          <p:spPr bwMode="gray">
            <a:xfrm rot="17150264">
              <a:off x="4575231" y="4230621"/>
              <a:ext cx="1095772" cy="261610"/>
            </a:xfrm>
            <a:prstGeom prst="rect">
              <a:avLst/>
            </a:prstGeom>
            <a:noFill/>
          </p:spPr>
          <p:txBody>
            <a:bodyPr wrap="square" rtlCol="0">
              <a:spAutoFit/>
            </a:bodyPr>
            <a:lstStyle/>
            <a:p>
              <a:pPr algn="ctr" fontAlgn="ctr"/>
              <a:r>
                <a:rPr lang="en-US" sz="1100" b="1" dirty="0">
                  <a:solidFill>
                    <a:srgbClr val="C7000B"/>
                  </a:solidFill>
                  <a:latin typeface="Huawei Sans" panose="020C0503030203020204" pitchFamily="34" charset="0"/>
                </a:rPr>
                <a:t>WAN link</a:t>
              </a:r>
              <a:endParaRPr lang="en-US" altLang="zh-CN" sz="1100" b="1" dirty="0">
                <a:solidFill>
                  <a:srgbClr val="C7000B"/>
                </a:solidFill>
                <a:latin typeface="Huawei Sans" panose="020C0503030203020204" pitchFamily="34" charset="0"/>
                <a:ea typeface="方正兰亭黑简体" panose="02000000000000000000" pitchFamily="2" charset="-122"/>
              </a:endParaRPr>
            </a:p>
          </p:txBody>
        </p:sp>
        <p:sp>
          <p:nvSpPr>
            <p:cNvPr id="119" name="文本框 11">
              <a:extLst>
                <a:ext uri="{FF2B5EF4-FFF2-40B4-BE49-F238E27FC236}">
                  <a16:creationId xmlns:a16="http://schemas.microsoft.com/office/drawing/2014/main" id="{1BE20AFF-330E-4C2E-960F-C536B84C7826}"/>
                </a:ext>
              </a:extLst>
            </p:cNvPr>
            <p:cNvSpPr txBox="1"/>
            <p:nvPr/>
          </p:nvSpPr>
          <p:spPr bwMode="gray">
            <a:xfrm rot="2370382">
              <a:off x="4103947" y="2674094"/>
              <a:ext cx="1095772" cy="261610"/>
            </a:xfrm>
            <a:prstGeom prst="rect">
              <a:avLst/>
            </a:prstGeom>
            <a:noFill/>
          </p:spPr>
          <p:txBody>
            <a:bodyPr wrap="square" rtlCol="0">
              <a:spAutoFit/>
            </a:bodyPr>
            <a:lstStyle/>
            <a:p>
              <a:pPr algn="ctr" fontAlgn="ctr"/>
              <a:r>
                <a:rPr lang="en-US" sz="1100" b="1" dirty="0">
                  <a:solidFill>
                    <a:srgbClr val="C7000B"/>
                  </a:solidFill>
                  <a:latin typeface="Huawei Sans" panose="020C0503030203020204" pitchFamily="34" charset="0"/>
                </a:rPr>
                <a:t>WAN link</a:t>
              </a:r>
              <a:endParaRPr lang="en-US" altLang="zh-CN" sz="1100" b="1" dirty="0">
                <a:solidFill>
                  <a:srgbClr val="C7000B"/>
                </a:solidFill>
                <a:latin typeface="Huawei Sans" panose="020C0503030203020204" pitchFamily="34" charset="0"/>
                <a:ea typeface="方正兰亭黑简体" panose="02000000000000000000" pitchFamily="2" charset="-122"/>
              </a:endParaRPr>
            </a:p>
          </p:txBody>
        </p:sp>
        <p:sp>
          <p:nvSpPr>
            <p:cNvPr id="120" name="Arrow: Up 119">
              <a:extLst>
                <a:ext uri="{FF2B5EF4-FFF2-40B4-BE49-F238E27FC236}">
                  <a16:creationId xmlns:a16="http://schemas.microsoft.com/office/drawing/2014/main" id="{9F51487B-DAB1-4FB0-A65A-563FB14754BE}"/>
                </a:ext>
              </a:extLst>
            </p:cNvPr>
            <p:cNvSpPr/>
            <p:nvPr/>
          </p:nvSpPr>
          <p:spPr bwMode="gray">
            <a:xfrm rot="21409013">
              <a:off x="2647996" y="2488118"/>
              <a:ext cx="159362" cy="186504"/>
            </a:xfrm>
            <a:prstGeom prst="upArrow">
              <a:avLst/>
            </a:prstGeom>
            <a:solidFill>
              <a:srgbClr val="E28189"/>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122" name="Arrow: Up 121">
              <a:extLst>
                <a:ext uri="{FF2B5EF4-FFF2-40B4-BE49-F238E27FC236}">
                  <a16:creationId xmlns:a16="http://schemas.microsoft.com/office/drawing/2014/main" id="{C6DB0B11-795E-463D-B995-20527EBCDD70}"/>
                </a:ext>
              </a:extLst>
            </p:cNvPr>
            <p:cNvSpPr/>
            <p:nvPr/>
          </p:nvSpPr>
          <p:spPr bwMode="gray">
            <a:xfrm rot="810192">
              <a:off x="2865944" y="2486530"/>
              <a:ext cx="159362" cy="206161"/>
            </a:xfrm>
            <a:prstGeom prst="upArrow">
              <a:avLst/>
            </a:prstGeom>
            <a:solidFill>
              <a:srgbClr val="E28189"/>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124" name="矩形 52">
              <a:extLst>
                <a:ext uri="{FF2B5EF4-FFF2-40B4-BE49-F238E27FC236}">
                  <a16:creationId xmlns:a16="http://schemas.microsoft.com/office/drawing/2014/main" id="{2852A98D-D784-4F5D-9EB4-C985A2A3802C}"/>
                </a:ext>
              </a:extLst>
            </p:cNvPr>
            <p:cNvSpPr/>
            <p:nvPr/>
          </p:nvSpPr>
          <p:spPr bwMode="gray">
            <a:xfrm>
              <a:off x="2574208" y="2674343"/>
              <a:ext cx="466794" cy="261610"/>
            </a:xfrm>
            <a:prstGeom prst="rect">
              <a:avLst/>
            </a:prstGeom>
          </p:spPr>
          <p:txBody>
            <a:bodyPr wrap="none">
              <a:spAutoFit/>
            </a:bodyPr>
            <a:lstStyle/>
            <a:p>
              <a:pPr fontAlgn="ctr"/>
              <a:r>
                <a:rPr lang="en-US" sz="1100" b="1" dirty="0">
                  <a:solidFill>
                    <a:srgbClr val="C7000B"/>
                  </a:solidFill>
                  <a:latin typeface="Huawei Sans" panose="020C0503030203020204" pitchFamily="34" charset="0"/>
                </a:rPr>
                <a:t>TNP</a:t>
              </a:r>
              <a:endParaRPr lang="en-US" altLang="zh-CN" sz="1100" b="1" dirty="0">
                <a:solidFill>
                  <a:srgbClr val="C7000B"/>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669204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1E7B9-DB52-4106-8132-DEB4BBB1DC35}"/>
              </a:ext>
            </a:extLst>
          </p:cNvPr>
          <p:cNvSpPr>
            <a:spLocks noGrp="1"/>
          </p:cNvSpPr>
          <p:nvPr>
            <p:ph type="title"/>
          </p:nvPr>
        </p:nvSpPr>
        <p:spPr bwMode="gray"/>
        <p:txBody>
          <a:bodyPr/>
          <a:lstStyle/>
          <a:p>
            <a:pPr fontAlgn="ctr"/>
            <a:r>
              <a:rPr lang="en-US" dirty="0">
                <a:latin typeface="Huawei Sans" panose="020C0503030203020204" pitchFamily="34" charset="0"/>
              </a:rPr>
              <a:t>TNP</a:t>
            </a:r>
          </a:p>
        </p:txBody>
      </p:sp>
      <p:sp>
        <p:nvSpPr>
          <p:cNvPr id="3" name="Text Placeholder 2">
            <a:extLst>
              <a:ext uri="{FF2B5EF4-FFF2-40B4-BE49-F238E27FC236}">
                <a16:creationId xmlns:a16="http://schemas.microsoft.com/office/drawing/2014/main" id="{7C94DBE2-BC73-4C4A-BACF-211EB6D8563E}"/>
              </a:ext>
            </a:extLst>
          </p:cNvPr>
          <p:cNvSpPr>
            <a:spLocks noGrp="1"/>
          </p:cNvSpPr>
          <p:nvPr>
            <p:ph type="body" sz="quarter" idx="10"/>
          </p:nvPr>
        </p:nvSpPr>
        <p:spPr bwMode="gray">
          <a:xfrm>
            <a:off x="455612" y="1052514"/>
            <a:ext cx="10440988" cy="4875042"/>
          </a:xfrm>
        </p:spPr>
        <p:txBody>
          <a:bodyPr/>
          <a:lstStyle/>
          <a:p>
            <a:pPr algn="l"/>
            <a:r>
              <a:rPr lang="en-US" sz="1600" dirty="0">
                <a:latin typeface="Huawei Sans" panose="020C0503030203020204" pitchFamily="34" charset="0"/>
              </a:rPr>
              <a:t>A TNP mainly describes WAN link information about a </a:t>
            </a:r>
            <a:r>
              <a:rPr lang="en-US" sz="1600" b="1" dirty="0">
                <a:solidFill>
                  <a:srgbClr val="C7000B"/>
                </a:solidFill>
                <a:latin typeface="Huawei Sans" panose="020C0503030203020204" pitchFamily="34" charset="0"/>
              </a:rPr>
              <a:t>site</a:t>
            </a:r>
            <a:r>
              <a:rPr lang="en-US" sz="1600" dirty="0">
                <a:latin typeface="Huawei Sans" panose="020C0503030203020204" pitchFamily="34" charset="0"/>
              </a:rPr>
              <a:t>, depending on which </a:t>
            </a:r>
            <a:r>
              <a:rPr lang="en-US" sz="1600" b="1" dirty="0">
                <a:solidFill>
                  <a:srgbClr val="C7000B"/>
                </a:solidFill>
                <a:latin typeface="Huawei Sans" panose="020C0503030203020204" pitchFamily="34" charset="0"/>
              </a:rPr>
              <a:t>control and data channels are established</a:t>
            </a:r>
            <a:r>
              <a:rPr lang="en-US" sz="1600" dirty="0">
                <a:latin typeface="Huawei Sans" panose="020C0503030203020204" pitchFamily="34" charset="0"/>
              </a:rPr>
              <a:t>.</a:t>
            </a:r>
            <a:endParaRPr lang="en-US" altLang="zh-CN" sz="1600" dirty="0">
              <a:latin typeface="Huawei Sans" panose="020C0503030203020204" pitchFamily="34" charset="0"/>
            </a:endParaRPr>
          </a:p>
          <a:p>
            <a:pPr algn="l"/>
            <a:r>
              <a:rPr lang="en-US" sz="1600" dirty="0">
                <a:latin typeface="Huawei Sans" panose="020C0503030203020204" pitchFamily="34" charset="0"/>
              </a:rPr>
              <a:t>The following table describes TNP information.</a:t>
            </a:r>
            <a:endParaRPr lang="en-US" altLang="zh-CN" sz="1400" dirty="0">
              <a:latin typeface="Huawei Sans" panose="020C0503030203020204" pitchFamily="34" charset="0"/>
            </a:endParaRPr>
          </a:p>
          <a:p>
            <a:pPr lvl="1"/>
            <a:endParaRPr lang="en-US" sz="1400" dirty="0">
              <a:latin typeface="Huawei Sans" panose="020C0503030203020204" pitchFamily="34" charset="0"/>
            </a:endParaRPr>
          </a:p>
        </p:txBody>
      </p:sp>
      <p:graphicFrame>
        <p:nvGraphicFramePr>
          <p:cNvPr id="4" name="Table 4">
            <a:extLst>
              <a:ext uri="{FF2B5EF4-FFF2-40B4-BE49-F238E27FC236}">
                <a16:creationId xmlns:a16="http://schemas.microsoft.com/office/drawing/2014/main" id="{02E10C65-41DB-40E3-AB3B-B780B5E3A4B4}"/>
              </a:ext>
            </a:extLst>
          </p:cNvPr>
          <p:cNvGraphicFramePr>
            <a:graphicFrameLocks noGrp="1"/>
          </p:cNvGraphicFramePr>
          <p:nvPr>
            <p:extLst>
              <p:ext uri="{D42A27DB-BD31-4B8C-83A1-F6EECF244321}">
                <p14:modId xmlns:p14="http://schemas.microsoft.com/office/powerpoint/2010/main" val="3598407256"/>
              </p:ext>
            </p:extLst>
          </p:nvPr>
        </p:nvGraphicFramePr>
        <p:xfrm>
          <a:off x="866775" y="2427040"/>
          <a:ext cx="5885093" cy="3337560"/>
        </p:xfrm>
        <a:graphic>
          <a:graphicData uri="http://schemas.openxmlformats.org/drawingml/2006/table">
            <a:tbl>
              <a:tblPr firstRow="1" bandRow="1">
                <a:tableStyleId>{72833802-FEF1-4C79-8D5D-14CF1EAF98D9}</a:tableStyleId>
              </a:tblPr>
              <a:tblGrid>
                <a:gridCol w="1560113">
                  <a:extLst>
                    <a:ext uri="{9D8B030D-6E8A-4147-A177-3AD203B41FA5}">
                      <a16:colId xmlns:a16="http://schemas.microsoft.com/office/drawing/2014/main" val="3334940838"/>
                    </a:ext>
                  </a:extLst>
                </a:gridCol>
                <a:gridCol w="849712">
                  <a:extLst>
                    <a:ext uri="{9D8B030D-6E8A-4147-A177-3AD203B41FA5}">
                      <a16:colId xmlns:a16="http://schemas.microsoft.com/office/drawing/2014/main" val="4239198685"/>
                    </a:ext>
                  </a:extLst>
                </a:gridCol>
                <a:gridCol w="762000">
                  <a:extLst>
                    <a:ext uri="{9D8B030D-6E8A-4147-A177-3AD203B41FA5}">
                      <a16:colId xmlns:a16="http://schemas.microsoft.com/office/drawing/2014/main" val="3286316881"/>
                    </a:ext>
                  </a:extLst>
                </a:gridCol>
                <a:gridCol w="2713268">
                  <a:extLst>
                    <a:ext uri="{9D8B030D-6E8A-4147-A177-3AD203B41FA5}">
                      <a16:colId xmlns:a16="http://schemas.microsoft.com/office/drawing/2014/main" val="601954423"/>
                    </a:ext>
                  </a:extLst>
                </a:gridCol>
              </a:tblGrid>
              <a:tr h="370840">
                <a:tc>
                  <a:txBody>
                    <a:bodyPr/>
                    <a:lstStyle/>
                    <a:p>
                      <a:pPr algn="ctr" fontAlgn="ctr"/>
                      <a:r>
                        <a:rPr lang="en-US" sz="1100" dirty="0">
                          <a:solidFill>
                            <a:sysClr val="windowText" lastClr="000000"/>
                          </a:solidFill>
                          <a:latin typeface="Huawei Sans" panose="020C0503030203020204" pitchFamily="34" charset="0"/>
                        </a:rPr>
                        <a:t>TNP Information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fontAlgn="ctr"/>
                      <a:r>
                        <a:rPr lang="en-US" sz="1100" dirty="0">
                          <a:solidFill>
                            <a:sysClr val="windowText" lastClr="000000"/>
                          </a:solidFill>
                          <a:latin typeface="Huawei Sans" panose="020C0503030203020204" pitchFamily="34" charset="0"/>
                        </a:rPr>
                        <a:t>Example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en-US"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dirty="0">
                          <a:solidFill>
                            <a:sysClr val="windowText" lastClr="000000"/>
                          </a:solidFill>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507077649"/>
                  </a:ext>
                </a:extLst>
              </a:tr>
              <a:tr h="370840">
                <a:tc>
                  <a:txBody>
                    <a:bodyPr/>
                    <a:lstStyle/>
                    <a:p>
                      <a:pPr algn="l" fontAlgn="ctr"/>
                      <a:r>
                        <a:rPr lang="en-US" sz="1100" dirty="0">
                          <a:solidFill>
                            <a:sysClr val="windowText" lastClr="000000"/>
                          </a:solidFill>
                          <a:latin typeface="Huawei Sans" panose="020C0503030203020204" pitchFamily="34" charset="0"/>
                        </a:rPr>
                        <a:t>Site ID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ctr"/>
                      <a:r>
                        <a:rPr lang="en-US" sz="1100" dirty="0">
                          <a:solidFill>
                            <a:sysClr val="windowText" lastClr="000000"/>
                          </a:solidFill>
                          <a:latin typeface="Huawei Sans" panose="020C0503030203020204" pitchFamily="34" charset="0"/>
                        </a:rPr>
                        <a:t>111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Site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5432156"/>
                  </a:ext>
                </a:extLst>
              </a:tr>
              <a:tr h="370840">
                <a:tc>
                  <a:txBody>
                    <a:bodyPr/>
                    <a:lstStyle/>
                    <a:p>
                      <a:pPr algn="l" fontAlgn="ctr"/>
                      <a:r>
                        <a:rPr lang="en-US" sz="1100" dirty="0">
                          <a:solidFill>
                            <a:sysClr val="windowText" lastClr="000000"/>
                          </a:solidFill>
                          <a:latin typeface="Huawei Sans" panose="020C0503030203020204" pitchFamily="34" charset="0"/>
                        </a:rPr>
                        <a:t>CPE Router ID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ctr"/>
                      <a:r>
                        <a:rPr lang="en-US" sz="1100" dirty="0">
                          <a:solidFill>
                            <a:sysClr val="windowText" lastClr="000000"/>
                          </a:solidFill>
                          <a:latin typeface="Huawei Sans" panose="020C0503030203020204" pitchFamily="34" charset="0"/>
                        </a:rPr>
                        <a:t>1.1.1.1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200" dirty="0">
                        <a:solidFill>
                          <a:sysClr val="windowText" lastClr="000000"/>
                        </a:solidFill>
                      </a:endParaRPr>
                    </a:p>
                  </a:txBody>
                  <a:tcPr/>
                </a:tc>
                <a:tc>
                  <a:txBody>
                    <a:bodyPr/>
                    <a:lstStyle/>
                    <a:p>
                      <a:pPr algn="l" fontAlgn="ctr"/>
                      <a:r>
                        <a:rPr lang="en-US" sz="1100" dirty="0">
                          <a:solidFill>
                            <a:sysClr val="windowText" lastClr="000000"/>
                          </a:solidFill>
                          <a:latin typeface="Huawei Sans" panose="020C0503030203020204" pitchFamily="34" charset="0"/>
                        </a:rPr>
                        <a:t>CPE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5447012"/>
                  </a:ext>
                </a:extLst>
              </a:tr>
              <a:tr h="370840">
                <a:tc>
                  <a:txBody>
                    <a:bodyPr/>
                    <a:lstStyle/>
                    <a:p>
                      <a:pPr algn="l" fontAlgn="ctr"/>
                      <a:r>
                        <a:rPr lang="en-US" sz="1100" dirty="0">
                          <a:solidFill>
                            <a:sysClr val="windowText" lastClr="000000"/>
                          </a:solidFill>
                          <a:latin typeface="Huawei Sans" panose="020C0503030203020204" pitchFamily="34" charset="0"/>
                        </a:rPr>
                        <a:t>TNP ID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TNP number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309794"/>
                  </a:ext>
                </a:extLst>
              </a:tr>
              <a:tr h="370840">
                <a:tc>
                  <a:txBody>
                    <a:bodyPr/>
                    <a:lstStyle/>
                    <a:p>
                      <a:pPr algn="l" fontAlgn="ctr"/>
                      <a:r>
                        <a:rPr lang="en-US" sz="1100" dirty="0">
                          <a:solidFill>
                            <a:sysClr val="windowText" lastClr="000000"/>
                          </a:solidFill>
                          <a:latin typeface="Huawei Sans" panose="020C0503030203020204" pitchFamily="34" charset="0"/>
                        </a:rPr>
                        <a:t>Transport Network</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100" dirty="0">
                          <a:solidFill>
                            <a:sysClr val="windowText" lastClr="000000"/>
                          </a:solidFill>
                          <a:latin typeface="Huawei Sans" panose="020C0503030203020204" pitchFamily="34" charset="0"/>
                        </a:rPr>
                        <a:t>TN2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TN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1300383"/>
                  </a:ext>
                </a:extLst>
              </a:tr>
              <a:tr h="370840">
                <a:tc>
                  <a:txBody>
                    <a:bodyPr/>
                    <a:lstStyle/>
                    <a:p>
                      <a:pPr algn="l" fontAlgn="ctr"/>
                      <a:r>
                        <a:rPr lang="en-US" sz="1100" dirty="0">
                          <a:solidFill>
                            <a:sysClr val="windowText" lastClr="000000"/>
                          </a:solidFill>
                          <a:latin typeface="Huawei Sans" panose="020C0503030203020204" pitchFamily="34" charset="0"/>
                        </a:rPr>
                        <a:t>Routing Domain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RD1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100" dirty="0">
                          <a:latin typeface="Huawei Sans" panose="020C0503030203020204" pitchFamily="34" charset="0"/>
                        </a:rPr>
                        <a:t>RD1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RD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0941759"/>
                  </a:ext>
                </a:extLst>
              </a:tr>
              <a:tr h="370840">
                <a:tc>
                  <a:txBody>
                    <a:bodyPr/>
                    <a:lstStyle/>
                    <a:p>
                      <a:pPr algn="l" fontAlgn="ctr"/>
                      <a:r>
                        <a:rPr lang="en-US" sz="1100" dirty="0">
                          <a:solidFill>
                            <a:sysClr val="windowText" lastClr="000000"/>
                          </a:solidFill>
                          <a:latin typeface="Huawei Sans" panose="020C0503030203020204" pitchFamily="34" charset="0"/>
                        </a:rPr>
                        <a:t>Public IP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10.2.1.1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202.2.2.1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WAN-side public IP address (post-NAT)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9129119"/>
                  </a:ext>
                </a:extLst>
              </a:tr>
              <a:tr h="370840">
                <a:tc>
                  <a:txBody>
                    <a:bodyPr/>
                    <a:lstStyle/>
                    <a:p>
                      <a:pPr algn="l" fontAlgn="ctr"/>
                      <a:r>
                        <a:rPr lang="en-US" sz="1100" dirty="0">
                          <a:solidFill>
                            <a:sysClr val="windowText" lastClr="000000"/>
                          </a:solidFill>
                          <a:latin typeface="Huawei Sans" panose="020C0503030203020204" pitchFamily="34" charset="0"/>
                        </a:rPr>
                        <a:t>Private IP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10.2.1.1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10.2.2.1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WAN-side private IP address (pre-NAT)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5208413"/>
                  </a:ext>
                </a:extLst>
              </a:tr>
              <a:tr h="370840">
                <a:tc>
                  <a:txBody>
                    <a:bodyPr/>
                    <a:lstStyle/>
                    <a:p>
                      <a:pPr algn="l" fontAlgn="ctr"/>
                      <a:r>
                        <a:rPr lang="en-US" sz="1100" dirty="0">
                          <a:solidFill>
                            <a:sysClr val="windowText" lastClr="000000"/>
                          </a:solidFill>
                          <a:latin typeface="Huawei Sans" panose="020C0503030203020204" pitchFamily="34" charset="0"/>
                        </a:rPr>
                        <a:t>Encapsulation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GRE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GRE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Encapsulation mode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7082179"/>
                  </a:ext>
                </a:extLst>
              </a:tr>
            </a:tbl>
          </a:graphicData>
        </a:graphic>
      </p:graphicFrame>
      <p:grpSp>
        <p:nvGrpSpPr>
          <p:cNvPr id="8" name="Group 7">
            <a:extLst>
              <a:ext uri="{FF2B5EF4-FFF2-40B4-BE49-F238E27FC236}">
                <a16:creationId xmlns:a16="http://schemas.microsoft.com/office/drawing/2014/main" id="{3DD557CA-6E22-4985-90DF-454EA43308B0}"/>
              </a:ext>
            </a:extLst>
          </p:cNvPr>
          <p:cNvGrpSpPr/>
          <p:nvPr/>
        </p:nvGrpSpPr>
        <p:grpSpPr bwMode="gray">
          <a:xfrm>
            <a:off x="6897424" y="2207766"/>
            <a:ext cx="3504252" cy="3723691"/>
            <a:chOff x="6788567" y="2207766"/>
            <a:chExt cx="3504252" cy="3723691"/>
          </a:xfrm>
        </p:grpSpPr>
        <p:pic>
          <p:nvPicPr>
            <p:cNvPr id="5" name="图片 51">
              <a:extLst>
                <a:ext uri="{FF2B5EF4-FFF2-40B4-BE49-F238E27FC236}">
                  <a16:creationId xmlns:a16="http://schemas.microsoft.com/office/drawing/2014/main" id="{5B2EF3F2-108D-4230-81C2-902BD40095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38557" y="3817190"/>
              <a:ext cx="504950" cy="413141"/>
            </a:xfrm>
            <a:prstGeom prst="rect">
              <a:avLst/>
            </a:prstGeom>
          </p:spPr>
        </p:pic>
        <p:sp>
          <p:nvSpPr>
            <p:cNvPr id="14" name="Rectangle 296">
              <a:extLst>
                <a:ext uri="{FF2B5EF4-FFF2-40B4-BE49-F238E27FC236}">
                  <a16:creationId xmlns:a16="http://schemas.microsoft.com/office/drawing/2014/main" id="{A89C8802-92C3-4029-AFAA-0F3D064F84EE}"/>
                </a:ext>
              </a:extLst>
            </p:cNvPr>
            <p:cNvSpPr/>
            <p:nvPr/>
          </p:nvSpPr>
          <p:spPr bwMode="gray">
            <a:xfrm>
              <a:off x="7983539" y="4729395"/>
              <a:ext cx="1318565" cy="930927"/>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50" kern="0" dirty="0" err="1">
                <a:solidFill>
                  <a:srgbClr val="005073"/>
                </a:solidFill>
                <a:latin typeface="Huawei Sans" panose="020C0503030203020204" pitchFamily="34" charset="0"/>
                <a:ea typeface="方正兰亭黑简体" panose="02000000000000000000" pitchFamily="2" charset="-122"/>
                <a:cs typeface="Arial" pitchFamily="-107" charset="0"/>
                <a:sym typeface="Arial" pitchFamily="-107" charset="0"/>
              </a:endParaRPr>
            </a:p>
          </p:txBody>
        </p:sp>
        <p:sp>
          <p:nvSpPr>
            <p:cNvPr id="89" name="Trapezoid 88">
              <a:extLst>
                <a:ext uri="{FF2B5EF4-FFF2-40B4-BE49-F238E27FC236}">
                  <a16:creationId xmlns:a16="http://schemas.microsoft.com/office/drawing/2014/main" id="{7AAC93A1-E984-46F2-BE4E-09EB355E9F91}"/>
                </a:ext>
              </a:extLst>
            </p:cNvPr>
            <p:cNvSpPr/>
            <p:nvPr/>
          </p:nvSpPr>
          <p:spPr bwMode="gray">
            <a:xfrm rot="5400000" flipH="1">
              <a:off x="5845218" y="3355897"/>
              <a:ext cx="3478351" cy="1591654"/>
            </a:xfrm>
            <a:custGeom>
              <a:avLst/>
              <a:gdLst>
                <a:gd name="connsiteX0" fmla="*/ 0 w 717045"/>
                <a:gd name="connsiteY0" fmla="*/ 1665368 h 1665368"/>
                <a:gd name="connsiteX1" fmla="*/ 179261 w 717045"/>
                <a:gd name="connsiteY1" fmla="*/ 0 h 1665368"/>
                <a:gd name="connsiteX2" fmla="*/ 537784 w 717045"/>
                <a:gd name="connsiteY2" fmla="*/ 0 h 1665368"/>
                <a:gd name="connsiteX3" fmla="*/ 717045 w 717045"/>
                <a:gd name="connsiteY3" fmla="*/ 1665368 h 1665368"/>
                <a:gd name="connsiteX4" fmla="*/ 0 w 717045"/>
                <a:gd name="connsiteY4" fmla="*/ 1665368 h 1665368"/>
                <a:gd name="connsiteX0" fmla="*/ 0 w 2873508"/>
                <a:gd name="connsiteY0" fmla="*/ 1665368 h 1665371"/>
                <a:gd name="connsiteX1" fmla="*/ 179261 w 2873508"/>
                <a:gd name="connsiteY1" fmla="*/ 0 h 1665371"/>
                <a:gd name="connsiteX2" fmla="*/ 537784 w 2873508"/>
                <a:gd name="connsiteY2" fmla="*/ 0 h 1665371"/>
                <a:gd name="connsiteX3" fmla="*/ 2873508 w 2873508"/>
                <a:gd name="connsiteY3" fmla="*/ 1665371 h 1665371"/>
                <a:gd name="connsiteX4" fmla="*/ 0 w 2873508"/>
                <a:gd name="connsiteY4" fmla="*/ 1665368 h 1665371"/>
                <a:gd name="connsiteX0" fmla="*/ 0 w 3216409"/>
                <a:gd name="connsiteY0" fmla="*/ 1665371 h 1665371"/>
                <a:gd name="connsiteX1" fmla="*/ 522162 w 3216409"/>
                <a:gd name="connsiteY1" fmla="*/ 0 h 1665371"/>
                <a:gd name="connsiteX2" fmla="*/ 880685 w 3216409"/>
                <a:gd name="connsiteY2" fmla="*/ 0 h 1665371"/>
                <a:gd name="connsiteX3" fmla="*/ 3216409 w 3216409"/>
                <a:gd name="connsiteY3" fmla="*/ 1665371 h 1665371"/>
                <a:gd name="connsiteX4" fmla="*/ 0 w 3216409"/>
                <a:gd name="connsiteY4" fmla="*/ 1665371 h 1665371"/>
                <a:gd name="connsiteX0" fmla="*/ 0 w 3406909"/>
                <a:gd name="connsiteY0" fmla="*/ 1665371 h 1675379"/>
                <a:gd name="connsiteX1" fmla="*/ 522162 w 3406909"/>
                <a:gd name="connsiteY1" fmla="*/ 0 h 1675379"/>
                <a:gd name="connsiteX2" fmla="*/ 880685 w 3406909"/>
                <a:gd name="connsiteY2" fmla="*/ 0 h 1675379"/>
                <a:gd name="connsiteX3" fmla="*/ 3406909 w 3406909"/>
                <a:gd name="connsiteY3" fmla="*/ 1675379 h 1675379"/>
                <a:gd name="connsiteX4" fmla="*/ 0 w 3406909"/>
                <a:gd name="connsiteY4" fmla="*/ 1665371 h 1675379"/>
                <a:gd name="connsiteX0" fmla="*/ 0 w 3445010"/>
                <a:gd name="connsiteY0" fmla="*/ 1675382 h 1675382"/>
                <a:gd name="connsiteX1" fmla="*/ 560263 w 3445010"/>
                <a:gd name="connsiteY1" fmla="*/ 0 h 1675382"/>
                <a:gd name="connsiteX2" fmla="*/ 918786 w 3445010"/>
                <a:gd name="connsiteY2" fmla="*/ 0 h 1675382"/>
                <a:gd name="connsiteX3" fmla="*/ 3445010 w 3445010"/>
                <a:gd name="connsiteY3" fmla="*/ 1675379 h 1675382"/>
                <a:gd name="connsiteX4" fmla="*/ 0 w 3445010"/>
                <a:gd name="connsiteY4" fmla="*/ 1675382 h 1675382"/>
                <a:gd name="connsiteX0" fmla="*/ 0 w 3464063"/>
                <a:gd name="connsiteY0" fmla="*/ 1675382 h 1675382"/>
                <a:gd name="connsiteX1" fmla="*/ 560263 w 3464063"/>
                <a:gd name="connsiteY1" fmla="*/ 0 h 1675382"/>
                <a:gd name="connsiteX2" fmla="*/ 918786 w 3464063"/>
                <a:gd name="connsiteY2" fmla="*/ 0 h 1675382"/>
                <a:gd name="connsiteX3" fmla="*/ 3464063 w 3464063"/>
                <a:gd name="connsiteY3" fmla="*/ 1675381 h 1675382"/>
                <a:gd name="connsiteX4" fmla="*/ 0 w 3464063"/>
                <a:gd name="connsiteY4" fmla="*/ 1675382 h 1675382"/>
                <a:gd name="connsiteX0" fmla="*/ 0 w 3478351"/>
                <a:gd name="connsiteY0" fmla="*/ 1675382 h 1680385"/>
                <a:gd name="connsiteX1" fmla="*/ 560263 w 3478351"/>
                <a:gd name="connsiteY1" fmla="*/ 0 h 1680385"/>
                <a:gd name="connsiteX2" fmla="*/ 918786 w 3478351"/>
                <a:gd name="connsiteY2" fmla="*/ 0 h 1680385"/>
                <a:gd name="connsiteX3" fmla="*/ 3478351 w 3478351"/>
                <a:gd name="connsiteY3" fmla="*/ 1680385 h 1680385"/>
                <a:gd name="connsiteX4" fmla="*/ 0 w 3478351"/>
                <a:gd name="connsiteY4" fmla="*/ 1675382 h 1680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8351" h="1680385">
                  <a:moveTo>
                    <a:pt x="0" y="1675382"/>
                  </a:moveTo>
                  <a:lnTo>
                    <a:pt x="560263" y="0"/>
                  </a:lnTo>
                  <a:lnTo>
                    <a:pt x="918786" y="0"/>
                  </a:lnTo>
                  <a:lnTo>
                    <a:pt x="3478351" y="1680385"/>
                  </a:lnTo>
                  <a:lnTo>
                    <a:pt x="0" y="1675382"/>
                  </a:lnTo>
                  <a:close/>
                </a:path>
              </a:pathLst>
            </a:custGeom>
            <a:gradFill>
              <a:gsLst>
                <a:gs pos="0">
                  <a:schemeClr val="accent1">
                    <a:lumMod val="5000"/>
                    <a:lumOff val="95000"/>
                  </a:schemeClr>
                </a:gs>
                <a:gs pos="100000">
                  <a:srgbClr val="BEE9EE">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cxnSp>
          <p:nvCxnSpPr>
            <p:cNvPr id="15" name="直接连接符 78">
              <a:extLst>
                <a:ext uri="{FF2B5EF4-FFF2-40B4-BE49-F238E27FC236}">
                  <a16:creationId xmlns:a16="http://schemas.microsoft.com/office/drawing/2014/main" id="{2ADF0A7C-DE25-42EB-81FF-7D21C3393843}"/>
                </a:ext>
              </a:extLst>
            </p:cNvPr>
            <p:cNvCxnSpPr>
              <a:cxnSpLocks noChangeShapeType="1"/>
              <a:stCxn id="31" idx="0"/>
            </p:cNvCxnSpPr>
            <p:nvPr/>
          </p:nvCxnSpPr>
          <p:spPr bwMode="gray">
            <a:xfrm flipH="1" flipV="1">
              <a:off x="7432177" y="3123743"/>
              <a:ext cx="1224511" cy="1798419"/>
            </a:xfrm>
            <a:prstGeom prst="line">
              <a:avLst/>
            </a:prstGeom>
            <a:noFill/>
            <a:ln w="19050" algn="ctr">
              <a:solidFill>
                <a:schemeClr val="bg1">
                  <a:lumMod val="50000"/>
                </a:schemeClr>
              </a:solidFill>
              <a:round/>
              <a:headEnd/>
              <a:tailEnd/>
            </a:ln>
          </p:spPr>
        </p:cxnSp>
        <p:cxnSp>
          <p:nvCxnSpPr>
            <p:cNvPr id="16" name="直接连接符 78">
              <a:extLst>
                <a:ext uri="{FF2B5EF4-FFF2-40B4-BE49-F238E27FC236}">
                  <a16:creationId xmlns:a16="http://schemas.microsoft.com/office/drawing/2014/main" id="{DDF7FC90-B60C-4F60-A2CE-AD0BFB2F2BD9}"/>
                </a:ext>
              </a:extLst>
            </p:cNvPr>
            <p:cNvCxnSpPr>
              <a:cxnSpLocks noChangeShapeType="1"/>
              <a:stCxn id="31" idx="0"/>
              <a:endCxn id="5" idx="2"/>
            </p:cNvCxnSpPr>
            <p:nvPr/>
          </p:nvCxnSpPr>
          <p:spPr bwMode="gray">
            <a:xfrm flipV="1">
              <a:off x="8656688" y="4230331"/>
              <a:ext cx="534344" cy="691831"/>
            </a:xfrm>
            <a:prstGeom prst="line">
              <a:avLst/>
            </a:prstGeom>
            <a:noFill/>
            <a:ln w="19050" algn="ctr">
              <a:solidFill>
                <a:schemeClr val="bg1">
                  <a:lumMod val="50000"/>
                </a:schemeClr>
              </a:solidFill>
              <a:round/>
              <a:headEnd/>
              <a:tailEnd/>
            </a:ln>
          </p:spPr>
        </p:cxnSp>
        <p:sp>
          <p:nvSpPr>
            <p:cNvPr id="27" name="矩形 30">
              <a:extLst>
                <a:ext uri="{FF2B5EF4-FFF2-40B4-BE49-F238E27FC236}">
                  <a16:creationId xmlns:a16="http://schemas.microsoft.com/office/drawing/2014/main" id="{CF039014-5FBA-4A7F-B278-F375F80659C1}"/>
                </a:ext>
              </a:extLst>
            </p:cNvPr>
            <p:cNvSpPr/>
            <p:nvPr/>
          </p:nvSpPr>
          <p:spPr bwMode="gray">
            <a:xfrm>
              <a:off x="8185425" y="5669847"/>
              <a:ext cx="944489" cy="261610"/>
            </a:xfrm>
            <a:prstGeom prst="rect">
              <a:avLst/>
            </a:prstGeom>
            <a:solidFill>
              <a:schemeClr val="bg1">
                <a:lumMod val="75000"/>
              </a:schemeClr>
            </a:solidFill>
          </p:spPr>
          <p:txBody>
            <a:bodyPr wrap="none">
              <a:spAutoFit/>
            </a:bodyPr>
            <a:lstStyle/>
            <a:p>
              <a:pPr fontAlgn="ctr"/>
              <a:r>
                <a:rPr lang="en-US" sz="1100" b="1" dirty="0">
                  <a:solidFill>
                    <a:srgbClr val="C7000B"/>
                  </a:solidFill>
                  <a:latin typeface="Huawei Sans" panose="020C0503030203020204" pitchFamily="34" charset="0"/>
                </a:rPr>
                <a:t>Site ID</a:t>
              </a:r>
              <a:r>
                <a:rPr lang="en-US" sz="1100" dirty="0">
                  <a:solidFill>
                    <a:srgbClr val="000000"/>
                  </a:solidFill>
                  <a:latin typeface="Huawei Sans" panose="020C0503030203020204" pitchFamily="34" charset="0"/>
                </a:rPr>
                <a:t>: 111</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pic>
          <p:nvPicPr>
            <p:cNvPr id="31" name="图片 34">
              <a:extLst>
                <a:ext uri="{FF2B5EF4-FFF2-40B4-BE49-F238E27FC236}">
                  <a16:creationId xmlns:a16="http://schemas.microsoft.com/office/drawing/2014/main" id="{3A54CD1B-B90B-48B8-85EC-838EAD26225C}"/>
                </a:ext>
              </a:extLst>
            </p:cNvPr>
            <p:cNvPicPr>
              <a:picLocks noChangeAspect="1"/>
            </p:cNvPicPr>
            <p:nvPr/>
          </p:nvPicPr>
          <p:blipFill>
            <a:blip r:embed="rId4"/>
            <a:stretch>
              <a:fillRect/>
            </a:stretch>
          </p:blipFill>
          <p:spPr bwMode="gray">
            <a:xfrm>
              <a:off x="8374819" y="4922162"/>
              <a:ext cx="563738" cy="459037"/>
            </a:xfrm>
            <a:prstGeom prst="rect">
              <a:avLst/>
            </a:prstGeom>
          </p:spPr>
        </p:pic>
        <p:sp>
          <p:nvSpPr>
            <p:cNvPr id="37" name="矩形 40">
              <a:extLst>
                <a:ext uri="{FF2B5EF4-FFF2-40B4-BE49-F238E27FC236}">
                  <a16:creationId xmlns:a16="http://schemas.microsoft.com/office/drawing/2014/main" id="{F8448328-2320-4AC8-821A-99B1084D456C}"/>
                </a:ext>
              </a:extLst>
            </p:cNvPr>
            <p:cNvSpPr/>
            <p:nvPr/>
          </p:nvSpPr>
          <p:spPr bwMode="gray">
            <a:xfrm>
              <a:off x="8120434" y="5299480"/>
              <a:ext cx="1029449" cy="400110"/>
            </a:xfrm>
            <a:prstGeom prst="rect">
              <a:avLst/>
            </a:prstGeom>
          </p:spPr>
          <p:txBody>
            <a:bodyPr wrap="none">
              <a:spAutoFit/>
            </a:bodyPr>
            <a:lstStyle/>
            <a:p>
              <a:pPr algn="ctr" fontAlgn="ctr"/>
              <a:r>
                <a:rPr lang="en-US" sz="1100" dirty="0">
                  <a:latin typeface="Huawei Sans" panose="020C0503030203020204" pitchFamily="34" charset="0"/>
                </a:rPr>
                <a:t>1.1.1.1</a:t>
              </a:r>
            </a:p>
            <a:p>
              <a:pPr algn="ctr" fontAlgn="ctr"/>
              <a:r>
                <a:rPr lang="en-US" sz="900" dirty="0">
                  <a:latin typeface="Huawei Sans" panose="020C0503030203020204" pitchFamily="34" charset="0"/>
                </a:rPr>
                <a:t>(</a:t>
              </a:r>
              <a:r>
                <a:rPr lang="en-US" sz="900" b="1" dirty="0">
                  <a:solidFill>
                    <a:srgbClr val="C7000B"/>
                  </a:solidFill>
                  <a:latin typeface="Huawei Sans" panose="020C0503030203020204" pitchFamily="34" charset="0"/>
                </a:rPr>
                <a:t>CPE router ID</a:t>
              </a:r>
              <a:r>
                <a:rPr lang="en-US" sz="900" dirty="0">
                  <a:latin typeface="Huawei Sans" panose="020C0503030203020204" pitchFamily="34" charset="0"/>
                </a:rPr>
                <a:t>)</a:t>
              </a:r>
            </a:p>
          </p:txBody>
        </p:sp>
        <p:sp>
          <p:nvSpPr>
            <p:cNvPr id="42" name="矩形 45">
              <a:extLst>
                <a:ext uri="{FF2B5EF4-FFF2-40B4-BE49-F238E27FC236}">
                  <a16:creationId xmlns:a16="http://schemas.microsoft.com/office/drawing/2014/main" id="{F7D5703F-774B-4663-9965-D4EC208AC519}"/>
                </a:ext>
              </a:extLst>
            </p:cNvPr>
            <p:cNvSpPr/>
            <p:nvPr/>
          </p:nvSpPr>
          <p:spPr bwMode="gray">
            <a:xfrm>
              <a:off x="7591150" y="4501906"/>
              <a:ext cx="885178" cy="430887"/>
            </a:xfrm>
            <a:prstGeom prst="rect">
              <a:avLst/>
            </a:prstGeom>
          </p:spPr>
          <p:txBody>
            <a:bodyPr wrap="none">
              <a:spAutoFit/>
            </a:bodyPr>
            <a:lstStyle/>
            <a:p>
              <a:pPr algn="r" fontAlgn="ctr"/>
              <a:r>
                <a:rPr lang="en-US" sz="1100" dirty="0">
                  <a:latin typeface="Huawei Sans" panose="020C0503030203020204" pitchFamily="34" charset="0"/>
                </a:rPr>
                <a:t>GE0</a:t>
              </a:r>
            </a:p>
            <a:p>
              <a:pPr algn="r" fontAlgn="ctr"/>
              <a:r>
                <a:rPr lang="en-US" sz="1100" dirty="0">
                  <a:latin typeface="Huawei Sans" panose="020C0503030203020204" pitchFamily="34" charset="0"/>
                </a:rPr>
                <a:t>10.2.1.1/30</a:t>
              </a:r>
              <a:endParaRPr lang="en-US" altLang="zh-CN" sz="1100" dirty="0">
                <a:latin typeface="Huawei Sans" panose="020C0503030203020204" pitchFamily="34" charset="0"/>
                <a:ea typeface="方正兰亭黑简体" panose="02000000000000000000" pitchFamily="2" charset="-122"/>
              </a:endParaRPr>
            </a:p>
          </p:txBody>
        </p:sp>
        <p:sp>
          <p:nvSpPr>
            <p:cNvPr id="49" name="文本框 55">
              <a:extLst>
                <a:ext uri="{FF2B5EF4-FFF2-40B4-BE49-F238E27FC236}">
                  <a16:creationId xmlns:a16="http://schemas.microsoft.com/office/drawing/2014/main" id="{5A867652-2E7F-4900-BD9E-D1A41D7D3F85}"/>
                </a:ext>
              </a:extLst>
            </p:cNvPr>
            <p:cNvSpPr txBox="1"/>
            <p:nvPr/>
          </p:nvSpPr>
          <p:spPr bwMode="gray">
            <a:xfrm>
              <a:off x="8824783" y="5028224"/>
              <a:ext cx="629736"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CPE1</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52" name="Freeform 159">
              <a:extLst>
                <a:ext uri="{FF2B5EF4-FFF2-40B4-BE49-F238E27FC236}">
                  <a16:creationId xmlns:a16="http://schemas.microsoft.com/office/drawing/2014/main" id="{F36998F5-CF5C-42FA-AA1C-4BBD1761D158}"/>
                </a:ext>
              </a:extLst>
            </p:cNvPr>
            <p:cNvSpPr/>
            <p:nvPr/>
          </p:nvSpPr>
          <p:spPr bwMode="gray">
            <a:xfrm flipH="1">
              <a:off x="6841827" y="249528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defRPr/>
              </a:pPr>
              <a:r>
                <a:rPr lang="en-US" sz="1100" dirty="0">
                  <a:solidFill>
                    <a:srgbClr val="000000"/>
                  </a:solidFill>
                  <a:latin typeface="Huawei Sans" panose="020C0503030203020204" pitchFamily="34" charset="0"/>
                </a:rPr>
                <a:t>MPLS-ISPA</a:t>
              </a:r>
            </a:p>
            <a:p>
              <a:pPr algn="ctr" fontAlgn="ctr">
                <a:defRPr/>
              </a:pPr>
              <a:r>
                <a:rPr lang="en-US" sz="1100" b="1" dirty="0">
                  <a:solidFill>
                    <a:srgbClr val="C7000B"/>
                  </a:solidFill>
                  <a:latin typeface="Huawei Sans" panose="020C0503030203020204" pitchFamily="34" charset="0"/>
                </a:rPr>
                <a:t>(TN1)</a:t>
              </a:r>
            </a:p>
          </p:txBody>
        </p:sp>
        <p:sp>
          <p:nvSpPr>
            <p:cNvPr id="53" name="Oval 41">
              <a:extLst>
                <a:ext uri="{FF2B5EF4-FFF2-40B4-BE49-F238E27FC236}">
                  <a16:creationId xmlns:a16="http://schemas.microsoft.com/office/drawing/2014/main" id="{2FD97522-D630-4B03-9A82-E46B487CC9FC}"/>
                </a:ext>
              </a:extLst>
            </p:cNvPr>
            <p:cNvSpPr>
              <a:spLocks noChangeAspect="1"/>
            </p:cNvSpPr>
            <p:nvPr/>
          </p:nvSpPr>
          <p:spPr bwMode="gray">
            <a:xfrm>
              <a:off x="8737404" y="4649764"/>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55" name="Oval 41">
              <a:extLst>
                <a:ext uri="{FF2B5EF4-FFF2-40B4-BE49-F238E27FC236}">
                  <a16:creationId xmlns:a16="http://schemas.microsoft.com/office/drawing/2014/main" id="{8535472A-A6FB-406B-BCEC-6D3E011FE632}"/>
                </a:ext>
              </a:extLst>
            </p:cNvPr>
            <p:cNvSpPr>
              <a:spLocks noChangeAspect="1"/>
            </p:cNvSpPr>
            <p:nvPr/>
          </p:nvSpPr>
          <p:spPr bwMode="gray">
            <a:xfrm>
              <a:off x="8443075" y="46489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60" name="Freeform 159">
              <a:extLst>
                <a:ext uri="{FF2B5EF4-FFF2-40B4-BE49-F238E27FC236}">
                  <a16:creationId xmlns:a16="http://schemas.microsoft.com/office/drawing/2014/main" id="{1338924F-46AF-4BF6-95FC-C049458335E8}"/>
                </a:ext>
              </a:extLst>
            </p:cNvPr>
            <p:cNvSpPr/>
            <p:nvPr/>
          </p:nvSpPr>
          <p:spPr bwMode="gray">
            <a:xfrm flipH="1">
              <a:off x="8978313" y="249528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defRPr/>
              </a:pPr>
              <a:r>
                <a:rPr lang="en-US" sz="1100" dirty="0">
                  <a:solidFill>
                    <a:schemeClr val="bg1"/>
                  </a:solidFill>
                  <a:latin typeface="Huawei Sans" panose="020C0503030203020204" pitchFamily="34" charset="0"/>
                </a:rPr>
                <a:t>Internet-ISPB</a:t>
              </a:r>
              <a:r>
                <a:rPr lang="en-US" sz="1100" b="1" dirty="0">
                  <a:solidFill>
                    <a:srgbClr val="C7000B"/>
                  </a:solidFill>
                  <a:latin typeface="Huawei Sans" panose="020C0503030203020204" pitchFamily="34" charset="0"/>
                </a:rPr>
                <a:t> (TN2)</a:t>
              </a:r>
            </a:p>
          </p:txBody>
        </p:sp>
        <p:cxnSp>
          <p:nvCxnSpPr>
            <p:cNvPr id="80" name="直接连接符 78">
              <a:extLst>
                <a:ext uri="{FF2B5EF4-FFF2-40B4-BE49-F238E27FC236}">
                  <a16:creationId xmlns:a16="http://schemas.microsoft.com/office/drawing/2014/main" id="{DB593B51-DDBE-4390-B868-D38580452B6A}"/>
                </a:ext>
              </a:extLst>
            </p:cNvPr>
            <p:cNvCxnSpPr>
              <a:cxnSpLocks noChangeShapeType="1"/>
              <a:stCxn id="5" idx="0"/>
            </p:cNvCxnSpPr>
            <p:nvPr/>
          </p:nvCxnSpPr>
          <p:spPr bwMode="gray">
            <a:xfrm flipV="1">
              <a:off x="9191032" y="3074048"/>
              <a:ext cx="377631" cy="743142"/>
            </a:xfrm>
            <a:prstGeom prst="line">
              <a:avLst/>
            </a:prstGeom>
            <a:noFill/>
            <a:ln w="19050" algn="ctr">
              <a:solidFill>
                <a:schemeClr val="bg1">
                  <a:lumMod val="50000"/>
                </a:schemeClr>
              </a:solidFill>
              <a:round/>
              <a:headEnd/>
              <a:tailEnd/>
            </a:ln>
          </p:spPr>
        </p:cxnSp>
        <p:sp>
          <p:nvSpPr>
            <p:cNvPr id="86" name="矩形 46">
              <a:extLst>
                <a:ext uri="{FF2B5EF4-FFF2-40B4-BE49-F238E27FC236}">
                  <a16:creationId xmlns:a16="http://schemas.microsoft.com/office/drawing/2014/main" id="{67AA7305-C830-4F1D-84C5-079410F32CBA}"/>
                </a:ext>
              </a:extLst>
            </p:cNvPr>
            <p:cNvSpPr/>
            <p:nvPr/>
          </p:nvSpPr>
          <p:spPr bwMode="gray">
            <a:xfrm>
              <a:off x="8325937" y="3327994"/>
              <a:ext cx="963725" cy="430887"/>
            </a:xfrm>
            <a:prstGeom prst="rect">
              <a:avLst/>
            </a:prstGeom>
          </p:spPr>
          <p:txBody>
            <a:bodyPr wrap="none">
              <a:spAutoFit/>
            </a:bodyPr>
            <a:lstStyle/>
            <a:p>
              <a:pPr algn="r" fontAlgn="ctr"/>
              <a:r>
                <a:rPr lang="en-US" sz="1100" dirty="0">
                  <a:latin typeface="Huawei Sans" panose="020C0503030203020204" pitchFamily="34" charset="0"/>
                </a:rPr>
                <a:t>GE0</a:t>
              </a:r>
            </a:p>
            <a:p>
              <a:pPr algn="r" fontAlgn="ctr"/>
              <a:r>
                <a:rPr lang="en-US" sz="1100" dirty="0">
                  <a:latin typeface="Huawei Sans" panose="020C0503030203020204" pitchFamily="34" charset="0"/>
                </a:rPr>
                <a:t>202.2.2.1/30</a:t>
              </a:r>
              <a:endParaRPr lang="en-US" altLang="zh-CN" sz="1100" dirty="0">
                <a:latin typeface="Huawei Sans" panose="020C0503030203020204" pitchFamily="34" charset="0"/>
                <a:ea typeface="方正兰亭黑简体" panose="02000000000000000000" pitchFamily="2" charset="-122"/>
              </a:endParaRPr>
            </a:p>
          </p:txBody>
        </p:sp>
        <p:sp>
          <p:nvSpPr>
            <p:cNvPr id="88" name="Oval 41">
              <a:extLst>
                <a:ext uri="{FF2B5EF4-FFF2-40B4-BE49-F238E27FC236}">
                  <a16:creationId xmlns:a16="http://schemas.microsoft.com/office/drawing/2014/main" id="{609EBC3F-7807-4B10-A090-E1339408E878}"/>
                </a:ext>
              </a:extLst>
            </p:cNvPr>
            <p:cNvSpPr>
              <a:spLocks noChangeAspect="1"/>
            </p:cNvSpPr>
            <p:nvPr/>
          </p:nvSpPr>
          <p:spPr bwMode="gray">
            <a:xfrm>
              <a:off x="9111128" y="3739655"/>
              <a:ext cx="159261" cy="159261"/>
            </a:xfrm>
            <a:prstGeom prst="ellipse">
              <a:avLst/>
            </a:prstGeom>
            <a:pattFill prst="horzBrick">
              <a:fgClr>
                <a:srgbClr val="E28189"/>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43" name="矩形 46">
              <a:extLst>
                <a:ext uri="{FF2B5EF4-FFF2-40B4-BE49-F238E27FC236}">
                  <a16:creationId xmlns:a16="http://schemas.microsoft.com/office/drawing/2014/main" id="{9B3711DF-21F5-4E64-A44A-84787C3076F5}"/>
                </a:ext>
              </a:extLst>
            </p:cNvPr>
            <p:cNvSpPr/>
            <p:nvPr/>
          </p:nvSpPr>
          <p:spPr bwMode="gray">
            <a:xfrm>
              <a:off x="8869005" y="4497638"/>
              <a:ext cx="885179" cy="430887"/>
            </a:xfrm>
            <a:prstGeom prst="rect">
              <a:avLst/>
            </a:prstGeom>
          </p:spPr>
          <p:txBody>
            <a:bodyPr wrap="none">
              <a:spAutoFit/>
            </a:bodyPr>
            <a:lstStyle/>
            <a:p>
              <a:pPr fontAlgn="ctr"/>
              <a:r>
                <a:rPr lang="en-US" sz="1100" dirty="0">
                  <a:latin typeface="Huawei Sans" panose="020C0503030203020204" pitchFamily="34" charset="0"/>
                </a:rPr>
                <a:t>GE1</a:t>
              </a:r>
            </a:p>
            <a:p>
              <a:pPr fontAlgn="ctr"/>
              <a:r>
                <a:rPr lang="en-US" sz="1100" dirty="0">
                  <a:latin typeface="Huawei Sans" panose="020C0503030203020204" pitchFamily="34" charset="0"/>
                </a:rPr>
                <a:t>10.2.2.1/30</a:t>
              </a:r>
              <a:endParaRPr lang="en-US" altLang="zh-CN" sz="1100" dirty="0">
                <a:latin typeface="Huawei Sans" panose="020C0503030203020204" pitchFamily="34" charset="0"/>
                <a:ea typeface="方正兰亭黑简体" panose="02000000000000000000" pitchFamily="2" charset="-122"/>
              </a:endParaRPr>
            </a:p>
          </p:txBody>
        </p:sp>
        <p:sp>
          <p:nvSpPr>
            <p:cNvPr id="84" name="文本框 26">
              <a:extLst>
                <a:ext uri="{FF2B5EF4-FFF2-40B4-BE49-F238E27FC236}">
                  <a16:creationId xmlns:a16="http://schemas.microsoft.com/office/drawing/2014/main" id="{8C1AF81F-2EF0-4EA5-9D39-8D37ADB74A1A}"/>
                </a:ext>
              </a:extLst>
            </p:cNvPr>
            <p:cNvSpPr txBox="1"/>
            <p:nvPr/>
          </p:nvSpPr>
          <p:spPr bwMode="gray">
            <a:xfrm>
              <a:off x="9385361" y="3772857"/>
              <a:ext cx="907458"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NAT device of ISPB</a:t>
              </a:r>
            </a:p>
          </p:txBody>
        </p:sp>
        <p:cxnSp>
          <p:nvCxnSpPr>
            <p:cNvPr id="90" name="直接连接符 78">
              <a:extLst>
                <a:ext uri="{FF2B5EF4-FFF2-40B4-BE49-F238E27FC236}">
                  <a16:creationId xmlns:a16="http://schemas.microsoft.com/office/drawing/2014/main" id="{5F254868-3C87-4912-A86F-B297B5D20DF3}"/>
                </a:ext>
              </a:extLst>
            </p:cNvPr>
            <p:cNvCxnSpPr>
              <a:cxnSpLocks noChangeShapeType="1"/>
              <a:stCxn id="52" idx="8"/>
              <a:endCxn id="60" idx="21"/>
            </p:cNvCxnSpPr>
            <p:nvPr/>
          </p:nvCxnSpPr>
          <p:spPr bwMode="gray">
            <a:xfrm>
              <a:off x="8022528" y="2916757"/>
              <a:ext cx="955785" cy="11234"/>
            </a:xfrm>
            <a:prstGeom prst="line">
              <a:avLst/>
            </a:prstGeom>
            <a:noFill/>
            <a:ln w="19050" algn="ctr">
              <a:solidFill>
                <a:schemeClr val="bg1">
                  <a:lumMod val="50000"/>
                </a:schemeClr>
              </a:solidFill>
              <a:round/>
              <a:headEnd/>
              <a:tailEnd/>
            </a:ln>
          </p:spPr>
        </p:cxnSp>
        <p:sp>
          <p:nvSpPr>
            <p:cNvPr id="94" name="文本框 24">
              <a:extLst>
                <a:ext uri="{FF2B5EF4-FFF2-40B4-BE49-F238E27FC236}">
                  <a16:creationId xmlns:a16="http://schemas.microsoft.com/office/drawing/2014/main" id="{2872EF14-4924-4475-9563-460DBB37CE8E}"/>
                </a:ext>
              </a:extLst>
            </p:cNvPr>
            <p:cNvSpPr txBox="1"/>
            <p:nvPr/>
          </p:nvSpPr>
          <p:spPr bwMode="gray">
            <a:xfrm>
              <a:off x="8094310" y="2207766"/>
              <a:ext cx="854368" cy="261610"/>
            </a:xfrm>
            <a:prstGeom prst="rect">
              <a:avLst/>
            </a:prstGeom>
            <a:noFill/>
          </p:spPr>
          <p:txBody>
            <a:bodyPr wrap="square" rtlCol="0">
              <a:spAutoFit/>
            </a:bodyPr>
            <a:lstStyle/>
            <a:p>
              <a:pPr algn="ctr" fontAlgn="ctr"/>
              <a:r>
                <a:rPr lang="en-US" sz="1100" b="1" dirty="0">
                  <a:solidFill>
                    <a:srgbClr val="C7000B"/>
                  </a:solidFill>
                  <a:latin typeface="Huawei Sans" panose="020C0503030203020204" pitchFamily="34" charset="0"/>
                </a:rPr>
                <a:t>RD</a:t>
              </a:r>
              <a:r>
                <a:rPr lang="en-US" sz="1100" dirty="0">
                  <a:solidFill>
                    <a:srgbClr val="000000"/>
                  </a:solidFill>
                  <a:latin typeface="Huawei Sans" panose="020C0503030203020204" pitchFamily="34" charset="0"/>
                </a:rPr>
                <a:t>: RD1</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96" name="左大括号 25">
              <a:extLst>
                <a:ext uri="{FF2B5EF4-FFF2-40B4-BE49-F238E27FC236}">
                  <a16:creationId xmlns:a16="http://schemas.microsoft.com/office/drawing/2014/main" id="{F25E21F0-C38F-4D85-88D4-0E460E6B362B}"/>
                </a:ext>
              </a:extLst>
            </p:cNvPr>
            <p:cNvSpPr/>
            <p:nvPr/>
          </p:nvSpPr>
          <p:spPr bwMode="gray">
            <a:xfrm rot="16200000" flipH="1">
              <a:off x="8441864" y="1948047"/>
              <a:ext cx="159260" cy="1282297"/>
            </a:xfrm>
            <a:prstGeom prst="leftBrace">
              <a:avLst>
                <a:gd name="adj1" fmla="val 8333"/>
                <a:gd name="adj2" fmla="val 50012"/>
              </a:avLst>
            </a:prstGeom>
            <a:ln w="19050">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694209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1D0F6-F0C0-42A0-B597-91ECDEE36C83}"/>
              </a:ext>
            </a:extLst>
          </p:cNvPr>
          <p:cNvSpPr>
            <a:spLocks noGrp="1"/>
          </p:cNvSpPr>
          <p:nvPr>
            <p:ph type="title"/>
          </p:nvPr>
        </p:nvSpPr>
        <p:spPr bwMode="gray"/>
        <p:txBody>
          <a:bodyPr/>
          <a:lstStyle/>
          <a:p>
            <a:pPr fontAlgn="ctr"/>
            <a:r>
              <a:rPr lang="en-US" dirty="0">
                <a:latin typeface="Huawei Sans" panose="020C0503030203020204" pitchFamily="34" charset="0"/>
              </a:rPr>
              <a:t>RD and TN</a:t>
            </a:r>
          </a:p>
        </p:txBody>
      </p:sp>
      <p:sp>
        <p:nvSpPr>
          <p:cNvPr id="3" name="Text Placeholder 2">
            <a:extLst>
              <a:ext uri="{FF2B5EF4-FFF2-40B4-BE49-F238E27FC236}">
                <a16:creationId xmlns:a16="http://schemas.microsoft.com/office/drawing/2014/main" id="{6993649D-3689-4B00-B1BF-74E61217A5FA}"/>
              </a:ext>
            </a:extLst>
          </p:cNvPr>
          <p:cNvSpPr>
            <a:spLocks noGrp="1"/>
          </p:cNvSpPr>
          <p:nvPr>
            <p:ph type="body" sz="quarter" idx="10"/>
          </p:nvPr>
        </p:nvSpPr>
        <p:spPr bwMode="gray">
          <a:xfrm>
            <a:off x="455612" y="1052514"/>
            <a:ext cx="6049496" cy="4875042"/>
          </a:xfrm>
        </p:spPr>
        <p:txBody>
          <a:bodyPr/>
          <a:lstStyle/>
          <a:p>
            <a:pPr algn="l"/>
            <a:r>
              <a:rPr lang="en-US" sz="1800" dirty="0">
                <a:latin typeface="Huawei Sans" panose="020C0503030203020204" pitchFamily="34" charset="0"/>
              </a:rPr>
              <a:t>A CPE </a:t>
            </a:r>
            <a:r>
              <a:rPr lang="en-US" sz="1800" dirty="0"/>
              <a:t>enumerates d</a:t>
            </a:r>
            <a:r>
              <a:rPr lang="en-US" sz="1800" dirty="0">
                <a:latin typeface="Huawei Sans" panose="020C0503030203020204" pitchFamily="34" charset="0"/>
              </a:rPr>
              <a:t>ata tunnels </a:t>
            </a:r>
            <a:r>
              <a:rPr lang="en-US" sz="1800" dirty="0"/>
              <a:t>based on </a:t>
            </a:r>
            <a:r>
              <a:rPr lang="en-US" sz="1800" dirty="0">
                <a:latin typeface="Huawei Sans" panose="020C0503030203020204" pitchFamily="34" charset="0"/>
              </a:rPr>
              <a:t>the </a:t>
            </a:r>
            <a:r>
              <a:rPr lang="en-US" sz="1800" b="1" dirty="0">
                <a:solidFill>
                  <a:srgbClr val="C7000B"/>
                </a:solidFill>
                <a:latin typeface="Huawei Sans" panose="020C0503030203020204" pitchFamily="34" charset="0"/>
              </a:rPr>
              <a:t>RD</a:t>
            </a:r>
            <a:r>
              <a:rPr lang="en-US" sz="1800" dirty="0">
                <a:latin typeface="Huawei Sans" panose="020C0503030203020204" pitchFamily="34" charset="0"/>
              </a:rPr>
              <a:t> and </a:t>
            </a:r>
            <a:r>
              <a:rPr lang="en-US" sz="1800" b="1" dirty="0">
                <a:solidFill>
                  <a:srgbClr val="C7000B"/>
                </a:solidFill>
                <a:latin typeface="Huawei Sans" panose="020C0503030203020204" pitchFamily="34" charset="0"/>
              </a:rPr>
              <a:t>TN</a:t>
            </a:r>
            <a:r>
              <a:rPr lang="en-US" sz="1800" dirty="0">
                <a:latin typeface="Huawei Sans" panose="020C0503030203020204" pitchFamily="34" charset="0"/>
              </a:rPr>
              <a:t> IDs in the TNP information.</a:t>
            </a:r>
            <a:endParaRPr lang="en-US" altLang="zh-CN" sz="1800" dirty="0">
              <a:latin typeface="Huawei Sans" panose="020C0503030203020204" pitchFamily="34" charset="0"/>
            </a:endParaRPr>
          </a:p>
          <a:p>
            <a:pPr algn="l"/>
            <a:r>
              <a:rPr lang="en-US" sz="1800" dirty="0">
                <a:latin typeface="Huawei Sans" panose="020C0503030203020204" pitchFamily="34" charset="0"/>
              </a:rPr>
              <a:t>Tunnel enumeration ensures the reliability of SD-WAN networks and improves service awareness.</a:t>
            </a:r>
            <a:endParaRPr lang="en-US" altLang="zh-CN" sz="1800" dirty="0">
              <a:latin typeface="Huawei Sans" panose="020C0503030203020204" pitchFamily="34" charset="0"/>
            </a:endParaRPr>
          </a:p>
          <a:p>
            <a:pPr algn="l"/>
            <a:r>
              <a:rPr lang="en-US" sz="1800" dirty="0">
                <a:latin typeface="Huawei Sans" panose="020C0503030203020204" pitchFamily="34" charset="0"/>
              </a:rPr>
              <a:t>Tunnel enumeration rules:</a:t>
            </a:r>
            <a:endParaRPr lang="en-US" altLang="zh-CN" sz="1800" dirty="0">
              <a:latin typeface="Huawei Sans" panose="020C0503030203020204" pitchFamily="34" charset="0"/>
            </a:endParaRPr>
          </a:p>
          <a:p>
            <a:pPr marL="542925" lvl="1" indent="-238125"/>
            <a:r>
              <a:rPr lang="en-US" sz="1600" dirty="0">
                <a:latin typeface="Huawei Sans" panose="020C0503030203020204" pitchFamily="34" charset="0"/>
              </a:rPr>
              <a:t>Only TNPs in the same RD can be connected with each other in enumeration mode and fully meshed.</a:t>
            </a:r>
            <a:endParaRPr lang="en-US" altLang="zh-CN" sz="1600" dirty="0">
              <a:latin typeface="Huawei Sans" panose="020C0503030203020204" pitchFamily="34" charset="0"/>
            </a:endParaRPr>
          </a:p>
          <a:p>
            <a:pPr marL="542925" lvl="1" indent="-238125"/>
            <a:r>
              <a:rPr lang="en-US" sz="1600" dirty="0">
                <a:latin typeface="Huawei Sans" panose="020C0503030203020204" pitchFamily="34" charset="0"/>
              </a:rPr>
              <a:t>TNPs in different RDs cannot be connected in enumeration mode.</a:t>
            </a:r>
          </a:p>
        </p:txBody>
      </p:sp>
      <p:grpSp>
        <p:nvGrpSpPr>
          <p:cNvPr id="75" name="Group 74">
            <a:extLst>
              <a:ext uri="{FF2B5EF4-FFF2-40B4-BE49-F238E27FC236}">
                <a16:creationId xmlns:a16="http://schemas.microsoft.com/office/drawing/2014/main" id="{4F585D11-AA50-40ED-B906-A89EBB5BC6CC}"/>
              </a:ext>
            </a:extLst>
          </p:cNvPr>
          <p:cNvGrpSpPr/>
          <p:nvPr/>
        </p:nvGrpSpPr>
        <p:grpSpPr bwMode="gray">
          <a:xfrm>
            <a:off x="6830626" y="1617396"/>
            <a:ext cx="4720549" cy="4116036"/>
            <a:chOff x="6576101" y="1617396"/>
            <a:chExt cx="4720549" cy="4116036"/>
          </a:xfrm>
        </p:grpSpPr>
        <p:pic>
          <p:nvPicPr>
            <p:cNvPr id="5" name="图片 3">
              <a:extLst>
                <a:ext uri="{FF2B5EF4-FFF2-40B4-BE49-F238E27FC236}">
                  <a16:creationId xmlns:a16="http://schemas.microsoft.com/office/drawing/2014/main" id="{83D1814D-5345-4716-8A7F-EB303E0D802E}"/>
                </a:ext>
              </a:extLst>
            </p:cNvPr>
            <p:cNvPicPr>
              <a:picLocks noChangeAspect="1"/>
            </p:cNvPicPr>
            <p:nvPr/>
          </p:nvPicPr>
          <p:blipFill>
            <a:blip r:embed="rId3"/>
            <a:stretch>
              <a:fillRect/>
            </a:stretch>
          </p:blipFill>
          <p:spPr bwMode="gray">
            <a:xfrm>
              <a:off x="8443095" y="5136814"/>
              <a:ext cx="563738" cy="459037"/>
            </a:xfrm>
            <a:prstGeom prst="rect">
              <a:avLst/>
            </a:prstGeom>
          </p:spPr>
        </p:pic>
        <p:sp>
          <p:nvSpPr>
            <p:cNvPr id="7" name="Rectangle 296">
              <a:extLst>
                <a:ext uri="{FF2B5EF4-FFF2-40B4-BE49-F238E27FC236}">
                  <a16:creationId xmlns:a16="http://schemas.microsoft.com/office/drawing/2014/main" id="{0E3F23E0-176D-4AF7-BB9F-5FA0448F2064}"/>
                </a:ext>
              </a:extLst>
            </p:cNvPr>
            <p:cNvSpPr/>
            <p:nvPr/>
          </p:nvSpPr>
          <p:spPr bwMode="gray">
            <a:xfrm>
              <a:off x="7741185" y="1617396"/>
              <a:ext cx="2311803" cy="693703"/>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50" kern="0" dirty="0" err="1">
                <a:solidFill>
                  <a:srgbClr val="005073"/>
                </a:solidFill>
                <a:latin typeface="Huawei Sans" panose="020C0503030203020204" pitchFamily="34" charset="0"/>
                <a:ea typeface="方正兰亭黑简体" panose="02000000000000000000" pitchFamily="2" charset="-122"/>
                <a:cs typeface="Arial" pitchFamily="-107" charset="0"/>
                <a:sym typeface="Arial" pitchFamily="-107" charset="0"/>
              </a:endParaRPr>
            </a:p>
          </p:txBody>
        </p:sp>
        <p:cxnSp>
          <p:nvCxnSpPr>
            <p:cNvPr id="8" name="直接连接符 78">
              <a:extLst>
                <a:ext uri="{FF2B5EF4-FFF2-40B4-BE49-F238E27FC236}">
                  <a16:creationId xmlns:a16="http://schemas.microsoft.com/office/drawing/2014/main" id="{FEE6DA0C-C952-4843-9D9D-3930424FC1B6}"/>
                </a:ext>
              </a:extLst>
            </p:cNvPr>
            <p:cNvCxnSpPr>
              <a:cxnSpLocks noChangeShapeType="1"/>
              <a:stCxn id="31" idx="2"/>
              <a:endCxn id="49" idx="1"/>
            </p:cNvCxnSpPr>
            <p:nvPr/>
          </p:nvCxnSpPr>
          <p:spPr bwMode="gray">
            <a:xfrm flipH="1">
              <a:off x="7245729" y="2181597"/>
              <a:ext cx="1194287" cy="1064070"/>
            </a:xfrm>
            <a:prstGeom prst="line">
              <a:avLst/>
            </a:prstGeom>
            <a:noFill/>
            <a:ln w="19050" algn="ctr">
              <a:solidFill>
                <a:schemeClr val="bg1">
                  <a:lumMod val="50000"/>
                </a:schemeClr>
              </a:solidFill>
              <a:round/>
              <a:headEnd/>
              <a:tailEnd/>
            </a:ln>
          </p:spPr>
        </p:cxnSp>
        <p:sp>
          <p:nvSpPr>
            <p:cNvPr id="10" name="文本框 11">
              <a:extLst>
                <a:ext uri="{FF2B5EF4-FFF2-40B4-BE49-F238E27FC236}">
                  <a16:creationId xmlns:a16="http://schemas.microsoft.com/office/drawing/2014/main" id="{649D801E-FA5E-4086-855B-137FE588F434}"/>
                </a:ext>
              </a:extLst>
            </p:cNvPr>
            <p:cNvSpPr txBox="1"/>
            <p:nvPr/>
          </p:nvSpPr>
          <p:spPr bwMode="gray">
            <a:xfrm>
              <a:off x="9190901" y="4026354"/>
              <a:ext cx="1142548" cy="261610"/>
            </a:xfrm>
            <a:prstGeom prst="rect">
              <a:avLst/>
            </a:prstGeom>
            <a:noFill/>
          </p:spPr>
          <p:txBody>
            <a:bodyPr wrap="square" rtlCol="0">
              <a:spAutoFit/>
            </a:bodyPr>
            <a:lstStyle/>
            <a:p>
              <a:pPr algn="ctr" fontAlgn="ctr"/>
              <a:r>
                <a:rPr lang="en-US" sz="1100" b="1" dirty="0">
                  <a:solidFill>
                    <a:srgbClr val="C7000B"/>
                  </a:solidFill>
                  <a:latin typeface="Huawei Sans" panose="020C0503030203020204" pitchFamily="34" charset="0"/>
                </a:rPr>
                <a:t>RD</a:t>
              </a:r>
              <a:r>
                <a:rPr lang="en-US" sz="1100" dirty="0">
                  <a:solidFill>
                    <a:srgbClr val="000000"/>
                  </a:solidFill>
                  <a:latin typeface="Huawei Sans" panose="020C0503030203020204" pitchFamily="34" charset="0"/>
                </a:rPr>
                <a:t>: Internet</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11" name="Rectangle 296">
              <a:extLst>
                <a:ext uri="{FF2B5EF4-FFF2-40B4-BE49-F238E27FC236}">
                  <a16:creationId xmlns:a16="http://schemas.microsoft.com/office/drawing/2014/main" id="{1B09417E-CD58-471D-8BF5-82E2D9915ADD}"/>
                </a:ext>
              </a:extLst>
            </p:cNvPr>
            <p:cNvSpPr/>
            <p:nvPr/>
          </p:nvSpPr>
          <p:spPr bwMode="gray">
            <a:xfrm>
              <a:off x="7845303" y="4961887"/>
              <a:ext cx="1318565" cy="771545"/>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50" kern="0" dirty="0" err="1">
                <a:solidFill>
                  <a:srgbClr val="005073"/>
                </a:solidFill>
                <a:latin typeface="Huawei Sans" panose="020C0503030203020204" pitchFamily="34" charset="0"/>
                <a:ea typeface="方正兰亭黑简体" panose="02000000000000000000" pitchFamily="2" charset="-122"/>
                <a:cs typeface="Arial" pitchFamily="-107" charset="0"/>
                <a:sym typeface="Arial" pitchFamily="-107" charset="0"/>
              </a:endParaRPr>
            </a:p>
          </p:txBody>
        </p:sp>
        <p:cxnSp>
          <p:nvCxnSpPr>
            <p:cNvPr id="12" name="直接连接符 78">
              <a:extLst>
                <a:ext uri="{FF2B5EF4-FFF2-40B4-BE49-F238E27FC236}">
                  <a16:creationId xmlns:a16="http://schemas.microsoft.com/office/drawing/2014/main" id="{CBC2CA71-23EB-487E-B637-825F309E5DAE}"/>
                </a:ext>
              </a:extLst>
            </p:cNvPr>
            <p:cNvCxnSpPr>
              <a:cxnSpLocks noChangeShapeType="1"/>
              <a:stCxn id="28" idx="0"/>
            </p:cNvCxnSpPr>
            <p:nvPr/>
          </p:nvCxnSpPr>
          <p:spPr bwMode="gray">
            <a:xfrm flipH="1" flipV="1">
              <a:off x="7148362" y="3767762"/>
              <a:ext cx="1370090" cy="1386892"/>
            </a:xfrm>
            <a:prstGeom prst="line">
              <a:avLst/>
            </a:prstGeom>
            <a:noFill/>
            <a:ln w="19050" algn="ctr">
              <a:solidFill>
                <a:schemeClr val="bg1">
                  <a:lumMod val="50000"/>
                </a:schemeClr>
              </a:solidFill>
              <a:round/>
              <a:headEnd/>
              <a:tailEnd/>
            </a:ln>
          </p:spPr>
        </p:cxnSp>
        <p:cxnSp>
          <p:nvCxnSpPr>
            <p:cNvPr id="13" name="直接连接符 78">
              <a:extLst>
                <a:ext uri="{FF2B5EF4-FFF2-40B4-BE49-F238E27FC236}">
                  <a16:creationId xmlns:a16="http://schemas.microsoft.com/office/drawing/2014/main" id="{4285A164-90AE-4FD4-A82F-7AA3363C5139}"/>
                </a:ext>
              </a:extLst>
            </p:cNvPr>
            <p:cNvCxnSpPr>
              <a:cxnSpLocks noChangeShapeType="1"/>
              <a:stCxn id="28" idx="0"/>
            </p:cNvCxnSpPr>
            <p:nvPr/>
          </p:nvCxnSpPr>
          <p:spPr bwMode="gray">
            <a:xfrm flipV="1">
              <a:off x="8518452" y="3765943"/>
              <a:ext cx="389170" cy="1388711"/>
            </a:xfrm>
            <a:prstGeom prst="line">
              <a:avLst/>
            </a:prstGeom>
            <a:noFill/>
            <a:ln w="19050" algn="ctr">
              <a:solidFill>
                <a:schemeClr val="bg1">
                  <a:lumMod val="50000"/>
                </a:schemeClr>
              </a:solidFill>
              <a:round/>
              <a:headEnd/>
              <a:tailEnd/>
            </a:ln>
          </p:spPr>
        </p:cxnSp>
        <p:cxnSp>
          <p:nvCxnSpPr>
            <p:cNvPr id="15" name="直接连接符 78">
              <a:extLst>
                <a:ext uri="{FF2B5EF4-FFF2-40B4-BE49-F238E27FC236}">
                  <a16:creationId xmlns:a16="http://schemas.microsoft.com/office/drawing/2014/main" id="{E71F5D44-B2F9-4066-92B5-F448978E7C75}"/>
                </a:ext>
              </a:extLst>
            </p:cNvPr>
            <p:cNvCxnSpPr>
              <a:cxnSpLocks noChangeShapeType="1"/>
              <a:stCxn id="32" idx="1"/>
              <a:endCxn id="31" idx="3"/>
            </p:cNvCxnSpPr>
            <p:nvPr/>
          </p:nvCxnSpPr>
          <p:spPr bwMode="gray">
            <a:xfrm flipH="1">
              <a:off x="8721885" y="1952079"/>
              <a:ext cx="349915" cy="0"/>
            </a:xfrm>
            <a:prstGeom prst="line">
              <a:avLst/>
            </a:prstGeom>
            <a:noFill/>
            <a:ln w="19050" algn="ctr">
              <a:solidFill>
                <a:schemeClr val="bg1">
                  <a:lumMod val="50000"/>
                </a:schemeClr>
              </a:solidFill>
              <a:round/>
              <a:headEnd/>
              <a:tailEnd/>
            </a:ln>
          </p:spPr>
        </p:cxnSp>
        <p:cxnSp>
          <p:nvCxnSpPr>
            <p:cNvPr id="16" name="直接连接符 78">
              <a:extLst>
                <a:ext uri="{FF2B5EF4-FFF2-40B4-BE49-F238E27FC236}">
                  <a16:creationId xmlns:a16="http://schemas.microsoft.com/office/drawing/2014/main" id="{BF0A6B83-5EBD-451E-9537-8FDC7E28B802}"/>
                </a:ext>
              </a:extLst>
            </p:cNvPr>
            <p:cNvCxnSpPr>
              <a:cxnSpLocks noChangeShapeType="1"/>
              <a:stCxn id="32" idx="2"/>
              <a:endCxn id="58" idx="0"/>
            </p:cNvCxnSpPr>
            <p:nvPr/>
          </p:nvCxnSpPr>
          <p:spPr bwMode="gray">
            <a:xfrm>
              <a:off x="9353669" y="2181597"/>
              <a:ext cx="1150591" cy="956350"/>
            </a:xfrm>
            <a:prstGeom prst="line">
              <a:avLst/>
            </a:prstGeom>
            <a:noFill/>
            <a:ln w="19050" algn="ctr">
              <a:solidFill>
                <a:schemeClr val="bg1">
                  <a:lumMod val="50000"/>
                </a:schemeClr>
              </a:solidFill>
              <a:round/>
              <a:headEnd/>
              <a:tailEnd/>
            </a:ln>
          </p:spPr>
        </p:cxnSp>
        <p:sp>
          <p:nvSpPr>
            <p:cNvPr id="19" name="左大括号 21">
              <a:extLst>
                <a:ext uri="{FF2B5EF4-FFF2-40B4-BE49-F238E27FC236}">
                  <a16:creationId xmlns:a16="http://schemas.microsoft.com/office/drawing/2014/main" id="{37BE8587-1807-4C3B-9258-E994ECCE8850}"/>
                </a:ext>
              </a:extLst>
            </p:cNvPr>
            <p:cNvSpPr/>
            <p:nvPr/>
          </p:nvSpPr>
          <p:spPr bwMode="gray">
            <a:xfrm rot="16200000">
              <a:off x="9645622" y="3055247"/>
              <a:ext cx="233107" cy="1709107"/>
            </a:xfrm>
            <a:prstGeom prst="leftBrace">
              <a:avLst>
                <a:gd name="adj1" fmla="val 8333"/>
                <a:gd name="adj2" fmla="val 49563"/>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20" name="文本框 24">
              <a:extLst>
                <a:ext uri="{FF2B5EF4-FFF2-40B4-BE49-F238E27FC236}">
                  <a16:creationId xmlns:a16="http://schemas.microsoft.com/office/drawing/2014/main" id="{84390DA5-F9C4-4C72-8645-96822C67A4AF}"/>
                </a:ext>
              </a:extLst>
            </p:cNvPr>
            <p:cNvSpPr txBox="1"/>
            <p:nvPr/>
          </p:nvSpPr>
          <p:spPr bwMode="gray">
            <a:xfrm>
              <a:off x="6704445" y="4009393"/>
              <a:ext cx="967265" cy="261610"/>
            </a:xfrm>
            <a:prstGeom prst="rect">
              <a:avLst/>
            </a:prstGeom>
            <a:noFill/>
          </p:spPr>
          <p:txBody>
            <a:bodyPr wrap="square" rtlCol="0">
              <a:spAutoFit/>
            </a:bodyPr>
            <a:lstStyle/>
            <a:p>
              <a:pPr algn="ctr" fontAlgn="ctr"/>
              <a:r>
                <a:rPr lang="en-US" sz="1100" b="1" dirty="0">
                  <a:solidFill>
                    <a:srgbClr val="C7000B"/>
                  </a:solidFill>
                  <a:latin typeface="Huawei Sans" panose="020C0503030203020204" pitchFamily="34" charset="0"/>
                </a:rPr>
                <a:t>RD</a:t>
              </a:r>
              <a:r>
                <a:rPr lang="en-US" sz="1100" dirty="0">
                  <a:solidFill>
                    <a:srgbClr val="000000"/>
                  </a:solidFill>
                  <a:latin typeface="Huawei Sans" panose="020C0503030203020204" pitchFamily="34" charset="0"/>
                </a:rPr>
                <a:t>: MPLS</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21" name="左大括号 25">
              <a:extLst>
                <a:ext uri="{FF2B5EF4-FFF2-40B4-BE49-F238E27FC236}">
                  <a16:creationId xmlns:a16="http://schemas.microsoft.com/office/drawing/2014/main" id="{04D48794-BA71-45D8-92EB-159282FB6729}"/>
                </a:ext>
              </a:extLst>
            </p:cNvPr>
            <p:cNvSpPr/>
            <p:nvPr/>
          </p:nvSpPr>
          <p:spPr bwMode="gray">
            <a:xfrm rot="16200000">
              <a:off x="7065678" y="3445052"/>
              <a:ext cx="191481" cy="877250"/>
            </a:xfrm>
            <a:prstGeom prst="leftBrace">
              <a:avLst>
                <a:gd name="adj1" fmla="val 8333"/>
                <a:gd name="adj2" fmla="val 50012"/>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25" name="文本框 31">
              <a:extLst>
                <a:ext uri="{FF2B5EF4-FFF2-40B4-BE49-F238E27FC236}">
                  <a16:creationId xmlns:a16="http://schemas.microsoft.com/office/drawing/2014/main" id="{CA963361-2A2D-4FA4-A3F6-65DBEE2E708A}"/>
                </a:ext>
              </a:extLst>
            </p:cNvPr>
            <p:cNvSpPr txBox="1"/>
            <p:nvPr/>
          </p:nvSpPr>
          <p:spPr bwMode="gray">
            <a:xfrm>
              <a:off x="7649939" y="1813725"/>
              <a:ext cx="649328" cy="256545"/>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CPE1</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26" name="文本框 32">
              <a:extLst>
                <a:ext uri="{FF2B5EF4-FFF2-40B4-BE49-F238E27FC236}">
                  <a16:creationId xmlns:a16="http://schemas.microsoft.com/office/drawing/2014/main" id="{E17B11F7-AAE5-42CA-9A80-20B3A38A77B4}"/>
                </a:ext>
              </a:extLst>
            </p:cNvPr>
            <p:cNvSpPr txBox="1"/>
            <p:nvPr/>
          </p:nvSpPr>
          <p:spPr bwMode="gray">
            <a:xfrm>
              <a:off x="9467583" y="1815836"/>
              <a:ext cx="674943" cy="256545"/>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CPE2</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pic>
          <p:nvPicPr>
            <p:cNvPr id="28" name="图片 34">
              <a:extLst>
                <a:ext uri="{FF2B5EF4-FFF2-40B4-BE49-F238E27FC236}">
                  <a16:creationId xmlns:a16="http://schemas.microsoft.com/office/drawing/2014/main" id="{0B39B87F-104A-4415-AAEE-16CB554F6EEC}"/>
                </a:ext>
              </a:extLst>
            </p:cNvPr>
            <p:cNvPicPr>
              <a:picLocks noChangeAspect="1"/>
            </p:cNvPicPr>
            <p:nvPr/>
          </p:nvPicPr>
          <p:blipFill>
            <a:blip r:embed="rId3"/>
            <a:stretch>
              <a:fillRect/>
            </a:stretch>
          </p:blipFill>
          <p:spPr bwMode="gray">
            <a:xfrm>
              <a:off x="8236583" y="5154654"/>
              <a:ext cx="563738" cy="459037"/>
            </a:xfrm>
            <a:prstGeom prst="rect">
              <a:avLst/>
            </a:prstGeom>
          </p:spPr>
        </p:pic>
        <p:pic>
          <p:nvPicPr>
            <p:cNvPr id="31" name="图片 37">
              <a:extLst>
                <a:ext uri="{FF2B5EF4-FFF2-40B4-BE49-F238E27FC236}">
                  <a16:creationId xmlns:a16="http://schemas.microsoft.com/office/drawing/2014/main" id="{067D9A5D-40FD-4073-AB16-B0C4CB7F046E}"/>
                </a:ext>
              </a:extLst>
            </p:cNvPr>
            <p:cNvPicPr>
              <a:picLocks noChangeAspect="1"/>
            </p:cNvPicPr>
            <p:nvPr/>
          </p:nvPicPr>
          <p:blipFill>
            <a:blip r:embed="rId3"/>
            <a:stretch>
              <a:fillRect/>
            </a:stretch>
          </p:blipFill>
          <p:spPr bwMode="gray">
            <a:xfrm>
              <a:off x="8158147" y="1722560"/>
              <a:ext cx="563738" cy="459037"/>
            </a:xfrm>
            <a:prstGeom prst="rect">
              <a:avLst/>
            </a:prstGeom>
          </p:spPr>
        </p:pic>
        <p:pic>
          <p:nvPicPr>
            <p:cNvPr id="32" name="图片 38">
              <a:extLst>
                <a:ext uri="{FF2B5EF4-FFF2-40B4-BE49-F238E27FC236}">
                  <a16:creationId xmlns:a16="http://schemas.microsoft.com/office/drawing/2014/main" id="{87547279-3D95-4922-8183-32D46EC78C50}"/>
                </a:ext>
              </a:extLst>
            </p:cNvPr>
            <p:cNvPicPr>
              <a:picLocks noChangeAspect="1"/>
            </p:cNvPicPr>
            <p:nvPr/>
          </p:nvPicPr>
          <p:blipFill>
            <a:blip r:embed="rId3"/>
            <a:stretch>
              <a:fillRect/>
            </a:stretch>
          </p:blipFill>
          <p:spPr bwMode="gray">
            <a:xfrm>
              <a:off x="9071800" y="1722560"/>
              <a:ext cx="563738" cy="459037"/>
            </a:xfrm>
            <a:prstGeom prst="rect">
              <a:avLst/>
            </a:prstGeom>
          </p:spPr>
        </p:pic>
        <p:sp>
          <p:nvSpPr>
            <p:cNvPr id="39" name="矩形 45">
              <a:extLst>
                <a:ext uri="{FF2B5EF4-FFF2-40B4-BE49-F238E27FC236}">
                  <a16:creationId xmlns:a16="http://schemas.microsoft.com/office/drawing/2014/main" id="{FFA8DD2F-3969-4404-A196-CAFC991AB512}"/>
                </a:ext>
              </a:extLst>
            </p:cNvPr>
            <p:cNvSpPr/>
            <p:nvPr/>
          </p:nvSpPr>
          <p:spPr bwMode="gray">
            <a:xfrm>
              <a:off x="7827890" y="4821840"/>
              <a:ext cx="441146" cy="261610"/>
            </a:xfrm>
            <a:prstGeom prst="rect">
              <a:avLst/>
            </a:prstGeom>
          </p:spPr>
          <p:txBody>
            <a:bodyPr wrap="none">
              <a:spAutoFit/>
            </a:bodyPr>
            <a:lstStyle/>
            <a:p>
              <a:pPr fontAlgn="ctr"/>
              <a:r>
                <a:rPr lang="en-US" sz="1100" dirty="0">
                  <a:latin typeface="Huawei Sans" panose="020C0503030203020204" pitchFamily="34" charset="0"/>
                </a:rPr>
                <a:t>GE0</a:t>
              </a:r>
              <a:endParaRPr lang="en-US" altLang="zh-CN" sz="1100" dirty="0">
                <a:latin typeface="Huawei Sans" panose="020C0503030203020204" pitchFamily="34" charset="0"/>
                <a:ea typeface="方正兰亭黑简体" panose="02000000000000000000" pitchFamily="2" charset="-122"/>
              </a:endParaRPr>
            </a:p>
          </p:txBody>
        </p:sp>
        <p:sp>
          <p:nvSpPr>
            <p:cNvPr id="40" name="矩形 46">
              <a:extLst>
                <a:ext uri="{FF2B5EF4-FFF2-40B4-BE49-F238E27FC236}">
                  <a16:creationId xmlns:a16="http://schemas.microsoft.com/office/drawing/2014/main" id="{0A0EDE76-1209-4F92-80E2-6900AFA35923}"/>
                </a:ext>
              </a:extLst>
            </p:cNvPr>
            <p:cNvSpPr/>
            <p:nvPr/>
          </p:nvSpPr>
          <p:spPr bwMode="gray">
            <a:xfrm>
              <a:off x="8604236" y="4818757"/>
              <a:ext cx="441146" cy="261610"/>
            </a:xfrm>
            <a:prstGeom prst="rect">
              <a:avLst/>
            </a:prstGeom>
          </p:spPr>
          <p:txBody>
            <a:bodyPr wrap="none">
              <a:spAutoFit/>
            </a:bodyPr>
            <a:lstStyle/>
            <a:p>
              <a:pPr fontAlgn="ctr"/>
              <a:r>
                <a:rPr lang="en-US" sz="1100" dirty="0">
                  <a:latin typeface="Huawei Sans" panose="020C0503030203020204" pitchFamily="34" charset="0"/>
                </a:rPr>
                <a:t>GE1</a:t>
              </a:r>
              <a:endParaRPr lang="en-US" altLang="zh-CN" sz="1100" dirty="0">
                <a:latin typeface="Huawei Sans" panose="020C0503030203020204" pitchFamily="34" charset="0"/>
                <a:ea typeface="方正兰亭黑简体" panose="02000000000000000000" pitchFamily="2" charset="-122"/>
              </a:endParaRPr>
            </a:p>
          </p:txBody>
        </p:sp>
        <p:sp>
          <p:nvSpPr>
            <p:cNvPr id="43" name="矩形 52">
              <a:extLst>
                <a:ext uri="{FF2B5EF4-FFF2-40B4-BE49-F238E27FC236}">
                  <a16:creationId xmlns:a16="http://schemas.microsoft.com/office/drawing/2014/main" id="{C0F67ABB-0BEF-4B12-8494-AD90D53599F3}"/>
                </a:ext>
              </a:extLst>
            </p:cNvPr>
            <p:cNvSpPr/>
            <p:nvPr/>
          </p:nvSpPr>
          <p:spPr bwMode="gray">
            <a:xfrm>
              <a:off x="7756802" y="2177280"/>
              <a:ext cx="441146" cy="261610"/>
            </a:xfrm>
            <a:prstGeom prst="rect">
              <a:avLst/>
            </a:prstGeom>
          </p:spPr>
          <p:txBody>
            <a:bodyPr wrap="none">
              <a:spAutoFit/>
            </a:bodyPr>
            <a:lstStyle/>
            <a:p>
              <a:pPr fontAlgn="ctr"/>
              <a:r>
                <a:rPr lang="en-US" sz="1100" dirty="0">
                  <a:latin typeface="Huawei Sans" panose="020C0503030203020204" pitchFamily="34" charset="0"/>
                </a:rPr>
                <a:t>GE0</a:t>
              </a:r>
              <a:endParaRPr lang="en-US" altLang="zh-CN" sz="1100" dirty="0">
                <a:latin typeface="Huawei Sans" panose="020C0503030203020204" pitchFamily="34" charset="0"/>
                <a:ea typeface="方正兰亭黑简体" panose="02000000000000000000" pitchFamily="2" charset="-122"/>
              </a:endParaRPr>
            </a:p>
          </p:txBody>
        </p:sp>
        <p:sp>
          <p:nvSpPr>
            <p:cNvPr id="44" name="矩形 53">
              <a:extLst>
                <a:ext uri="{FF2B5EF4-FFF2-40B4-BE49-F238E27FC236}">
                  <a16:creationId xmlns:a16="http://schemas.microsoft.com/office/drawing/2014/main" id="{51471B4C-002C-4235-B665-F5FD43C34D9F}"/>
                </a:ext>
              </a:extLst>
            </p:cNvPr>
            <p:cNvSpPr/>
            <p:nvPr/>
          </p:nvSpPr>
          <p:spPr bwMode="gray">
            <a:xfrm>
              <a:off x="8560099" y="2183841"/>
              <a:ext cx="441146" cy="261610"/>
            </a:xfrm>
            <a:prstGeom prst="rect">
              <a:avLst/>
            </a:prstGeom>
          </p:spPr>
          <p:txBody>
            <a:bodyPr wrap="none">
              <a:spAutoFit/>
            </a:bodyPr>
            <a:lstStyle/>
            <a:p>
              <a:pPr fontAlgn="ctr"/>
              <a:r>
                <a:rPr lang="en-US" sz="1100" dirty="0">
                  <a:latin typeface="Huawei Sans" panose="020C0503030203020204" pitchFamily="34" charset="0"/>
                </a:rPr>
                <a:t>GE1</a:t>
              </a:r>
              <a:endParaRPr lang="en-US" altLang="zh-CN" sz="1100" dirty="0">
                <a:latin typeface="Huawei Sans" panose="020C0503030203020204" pitchFamily="34" charset="0"/>
                <a:ea typeface="方正兰亭黑简体" panose="02000000000000000000" pitchFamily="2" charset="-122"/>
              </a:endParaRPr>
            </a:p>
          </p:txBody>
        </p:sp>
        <p:sp>
          <p:nvSpPr>
            <p:cNvPr id="45" name="矩形 54">
              <a:extLst>
                <a:ext uri="{FF2B5EF4-FFF2-40B4-BE49-F238E27FC236}">
                  <a16:creationId xmlns:a16="http://schemas.microsoft.com/office/drawing/2014/main" id="{C800351B-E12A-4D47-AD94-C353E7708AF2}"/>
                </a:ext>
              </a:extLst>
            </p:cNvPr>
            <p:cNvSpPr/>
            <p:nvPr/>
          </p:nvSpPr>
          <p:spPr bwMode="gray">
            <a:xfrm>
              <a:off x="9519081" y="2181597"/>
              <a:ext cx="441146" cy="261610"/>
            </a:xfrm>
            <a:prstGeom prst="rect">
              <a:avLst/>
            </a:prstGeom>
          </p:spPr>
          <p:txBody>
            <a:bodyPr wrap="none">
              <a:spAutoFit/>
            </a:bodyPr>
            <a:lstStyle/>
            <a:p>
              <a:pPr fontAlgn="ctr"/>
              <a:r>
                <a:rPr lang="en-US" sz="1100" dirty="0">
                  <a:latin typeface="Huawei Sans" panose="020C0503030203020204" pitchFamily="34" charset="0"/>
                </a:rPr>
                <a:t>GE0</a:t>
              </a:r>
              <a:endParaRPr lang="en-US" altLang="zh-CN" sz="1100" dirty="0">
                <a:latin typeface="Huawei Sans" panose="020C0503030203020204" pitchFamily="34" charset="0"/>
                <a:ea typeface="方正兰亭黑简体" panose="02000000000000000000" pitchFamily="2" charset="-122"/>
              </a:endParaRPr>
            </a:p>
          </p:txBody>
        </p:sp>
        <p:sp>
          <p:nvSpPr>
            <p:cNvPr id="46" name="文本框 55">
              <a:extLst>
                <a:ext uri="{FF2B5EF4-FFF2-40B4-BE49-F238E27FC236}">
                  <a16:creationId xmlns:a16="http://schemas.microsoft.com/office/drawing/2014/main" id="{84FE03AE-4509-4F0D-91F3-EC6F06903523}"/>
                </a:ext>
              </a:extLst>
            </p:cNvPr>
            <p:cNvSpPr txBox="1"/>
            <p:nvPr/>
          </p:nvSpPr>
          <p:spPr bwMode="gray">
            <a:xfrm>
              <a:off x="7753522" y="5289078"/>
              <a:ext cx="629736" cy="256545"/>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CPE3</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cxnSp>
          <p:nvCxnSpPr>
            <p:cNvPr id="48" name="直接连接符 78">
              <a:extLst>
                <a:ext uri="{FF2B5EF4-FFF2-40B4-BE49-F238E27FC236}">
                  <a16:creationId xmlns:a16="http://schemas.microsoft.com/office/drawing/2014/main" id="{B7E792AB-7A8A-494D-BB7B-2BFBA6F301CE}"/>
                </a:ext>
              </a:extLst>
            </p:cNvPr>
            <p:cNvCxnSpPr>
              <a:cxnSpLocks noChangeShapeType="1"/>
              <a:stCxn id="31" idx="2"/>
              <a:endCxn id="57" idx="1"/>
            </p:cNvCxnSpPr>
            <p:nvPr/>
          </p:nvCxnSpPr>
          <p:spPr bwMode="gray">
            <a:xfrm>
              <a:off x="8440016" y="2181597"/>
              <a:ext cx="561597" cy="1055344"/>
            </a:xfrm>
            <a:prstGeom prst="line">
              <a:avLst/>
            </a:prstGeom>
            <a:noFill/>
            <a:ln w="19050" algn="ctr">
              <a:solidFill>
                <a:schemeClr val="bg1">
                  <a:lumMod val="50000"/>
                </a:schemeClr>
              </a:solidFill>
              <a:round/>
              <a:headEnd/>
              <a:tailEnd/>
            </a:ln>
          </p:spPr>
        </p:cxnSp>
        <p:sp>
          <p:nvSpPr>
            <p:cNvPr id="49" name="Freeform 159">
              <a:extLst>
                <a:ext uri="{FF2B5EF4-FFF2-40B4-BE49-F238E27FC236}">
                  <a16:creationId xmlns:a16="http://schemas.microsoft.com/office/drawing/2014/main" id="{26CF0843-A48E-48CA-9010-532317263C56}"/>
                </a:ext>
              </a:extLst>
            </p:cNvPr>
            <p:cNvSpPr/>
            <p:nvPr/>
          </p:nvSpPr>
          <p:spPr bwMode="gray">
            <a:xfrm flipH="1">
              <a:off x="6576101" y="315930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defRPr/>
              </a:pPr>
              <a:r>
                <a:rPr lang="en-US" sz="1100" dirty="0">
                  <a:solidFill>
                    <a:srgbClr val="000000"/>
                  </a:solidFill>
                  <a:latin typeface="Huawei Sans" panose="020C0503030203020204" pitchFamily="34" charset="0"/>
                </a:rPr>
                <a:t>MPLS-ISPA</a:t>
              </a:r>
            </a:p>
            <a:p>
              <a:pPr algn="ctr" fontAlgn="ctr">
                <a:defRPr/>
              </a:pPr>
              <a:r>
                <a:rPr lang="en-US" sz="1100" b="1" dirty="0">
                  <a:solidFill>
                    <a:srgbClr val="C7000B"/>
                  </a:solidFill>
                  <a:latin typeface="Huawei Sans" panose="020C0503030203020204" pitchFamily="34" charset="0"/>
                </a:rPr>
                <a:t>(TN)</a:t>
              </a:r>
            </a:p>
          </p:txBody>
        </p:sp>
        <p:sp>
          <p:nvSpPr>
            <p:cNvPr id="50" name="Oval 41">
              <a:extLst>
                <a:ext uri="{FF2B5EF4-FFF2-40B4-BE49-F238E27FC236}">
                  <a16:creationId xmlns:a16="http://schemas.microsoft.com/office/drawing/2014/main" id="{B406918E-3926-4A3E-9250-6C06D0C43B54}"/>
                </a:ext>
              </a:extLst>
            </p:cNvPr>
            <p:cNvSpPr>
              <a:spLocks noChangeAspect="1"/>
            </p:cNvSpPr>
            <p:nvPr/>
          </p:nvSpPr>
          <p:spPr bwMode="gray">
            <a:xfrm>
              <a:off x="8493151" y="4882256"/>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51" name="Oval 41">
              <a:extLst>
                <a:ext uri="{FF2B5EF4-FFF2-40B4-BE49-F238E27FC236}">
                  <a16:creationId xmlns:a16="http://schemas.microsoft.com/office/drawing/2014/main" id="{B6B00E90-0245-4C66-975D-3D902FD58411}"/>
                </a:ext>
              </a:extLst>
            </p:cNvPr>
            <p:cNvSpPr>
              <a:spLocks noChangeAspect="1"/>
            </p:cNvSpPr>
            <p:nvPr/>
          </p:nvSpPr>
          <p:spPr bwMode="gray">
            <a:xfrm>
              <a:off x="8178393" y="223896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52" name="Oval 41">
              <a:extLst>
                <a:ext uri="{FF2B5EF4-FFF2-40B4-BE49-F238E27FC236}">
                  <a16:creationId xmlns:a16="http://schemas.microsoft.com/office/drawing/2014/main" id="{647CC7D5-C78F-4474-947C-E04331E15FEE}"/>
                </a:ext>
              </a:extLst>
            </p:cNvPr>
            <p:cNvSpPr>
              <a:spLocks noChangeAspect="1"/>
            </p:cNvSpPr>
            <p:nvPr/>
          </p:nvSpPr>
          <p:spPr bwMode="gray">
            <a:xfrm>
              <a:off x="8248103" y="48814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54" name="Oval 41">
              <a:extLst>
                <a:ext uri="{FF2B5EF4-FFF2-40B4-BE49-F238E27FC236}">
                  <a16:creationId xmlns:a16="http://schemas.microsoft.com/office/drawing/2014/main" id="{A180BFA3-97F1-4610-B130-018FEC347BE9}"/>
                </a:ext>
              </a:extLst>
            </p:cNvPr>
            <p:cNvSpPr>
              <a:spLocks noChangeAspect="1"/>
            </p:cNvSpPr>
            <p:nvPr/>
          </p:nvSpPr>
          <p:spPr bwMode="gray">
            <a:xfrm>
              <a:off x="8449719" y="223458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55" name="Oval 41">
              <a:extLst>
                <a:ext uri="{FF2B5EF4-FFF2-40B4-BE49-F238E27FC236}">
                  <a16:creationId xmlns:a16="http://schemas.microsoft.com/office/drawing/2014/main" id="{BA7CD327-90B7-446B-B1D0-B6F61EAAAC47}"/>
                </a:ext>
              </a:extLst>
            </p:cNvPr>
            <p:cNvSpPr>
              <a:spLocks noChangeAspect="1"/>
            </p:cNvSpPr>
            <p:nvPr/>
          </p:nvSpPr>
          <p:spPr bwMode="gray">
            <a:xfrm>
              <a:off x="9430662" y="223481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57" name="Freeform 159">
              <a:extLst>
                <a:ext uri="{FF2B5EF4-FFF2-40B4-BE49-F238E27FC236}">
                  <a16:creationId xmlns:a16="http://schemas.microsoft.com/office/drawing/2014/main" id="{CFECCD9B-C718-4D60-A72E-474683B33059}"/>
                </a:ext>
              </a:extLst>
            </p:cNvPr>
            <p:cNvSpPr/>
            <p:nvPr/>
          </p:nvSpPr>
          <p:spPr bwMode="gray">
            <a:xfrm flipH="1">
              <a:off x="8331985" y="3150575"/>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defRPr/>
              </a:pPr>
              <a:r>
                <a:rPr lang="en-US" sz="1100" dirty="0">
                  <a:solidFill>
                    <a:schemeClr val="bg1"/>
                  </a:solidFill>
                  <a:latin typeface="Huawei Sans" panose="020C0503030203020204" pitchFamily="34" charset="0"/>
                </a:rPr>
                <a:t>Internet-ISPB</a:t>
              </a:r>
              <a:r>
                <a:rPr lang="en-US" sz="1100" b="1" dirty="0">
                  <a:solidFill>
                    <a:srgbClr val="C7000B"/>
                  </a:solidFill>
                  <a:latin typeface="Huawei Sans" panose="020C0503030203020204" pitchFamily="34" charset="0"/>
                </a:rPr>
                <a:t> (TN)</a:t>
              </a:r>
            </a:p>
          </p:txBody>
        </p:sp>
        <p:sp>
          <p:nvSpPr>
            <p:cNvPr id="58" name="Freeform 159">
              <a:extLst>
                <a:ext uri="{FF2B5EF4-FFF2-40B4-BE49-F238E27FC236}">
                  <a16:creationId xmlns:a16="http://schemas.microsoft.com/office/drawing/2014/main" id="{EB1C620E-6F6B-4385-873B-B45C3734897C}"/>
                </a:ext>
              </a:extLst>
            </p:cNvPr>
            <p:cNvSpPr/>
            <p:nvPr/>
          </p:nvSpPr>
          <p:spPr bwMode="gray">
            <a:xfrm flipH="1">
              <a:off x="10041311" y="313794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defRPr/>
              </a:pPr>
              <a:r>
                <a:rPr lang="en-US" sz="1100" dirty="0">
                  <a:solidFill>
                    <a:schemeClr val="bg1"/>
                  </a:solidFill>
                  <a:latin typeface="Huawei Sans" panose="020C0503030203020204" pitchFamily="34" charset="0"/>
                </a:rPr>
                <a:t>Internet-ISPC</a:t>
              </a:r>
              <a:r>
                <a:rPr lang="en-US" sz="1100" b="1" dirty="0">
                  <a:solidFill>
                    <a:srgbClr val="C7000B"/>
                  </a:solidFill>
                  <a:latin typeface="Huawei Sans" panose="020C0503030203020204" pitchFamily="34" charset="0"/>
                </a:rPr>
                <a:t> (TN)</a:t>
              </a:r>
              <a:endParaRPr lang="en-US" altLang="zh-CN" sz="1050" b="1" dirty="0">
                <a:solidFill>
                  <a:srgbClr val="C7000B"/>
                </a:solidFill>
                <a:latin typeface="Huawei Sans" panose="020C0503030203020204" pitchFamily="34" charset="0"/>
                <a:ea typeface="方正兰亭黑简体" panose="02000000000000000000" pitchFamily="2" charset="-122"/>
              </a:endParaRPr>
            </a:p>
          </p:txBody>
        </p:sp>
        <p:cxnSp>
          <p:nvCxnSpPr>
            <p:cNvPr id="59" name="直接连接符 78">
              <a:extLst>
                <a:ext uri="{FF2B5EF4-FFF2-40B4-BE49-F238E27FC236}">
                  <a16:creationId xmlns:a16="http://schemas.microsoft.com/office/drawing/2014/main" id="{5AEA4862-650B-416B-8B0F-B263BB8720E8}"/>
                </a:ext>
              </a:extLst>
            </p:cNvPr>
            <p:cNvCxnSpPr>
              <a:cxnSpLocks noChangeShapeType="1"/>
              <a:stCxn id="57" idx="8"/>
              <a:endCxn id="58" idx="21"/>
            </p:cNvCxnSpPr>
            <p:nvPr/>
          </p:nvCxnSpPr>
          <p:spPr bwMode="gray">
            <a:xfrm flipV="1">
              <a:off x="9512686" y="3570655"/>
              <a:ext cx="528625" cy="1394"/>
            </a:xfrm>
            <a:prstGeom prst="line">
              <a:avLst/>
            </a:prstGeom>
            <a:noFill/>
            <a:ln w="19050" algn="ctr">
              <a:solidFill>
                <a:schemeClr val="bg1">
                  <a:lumMod val="50000"/>
                </a:schemeClr>
              </a:solidFill>
              <a:round/>
              <a:headEnd/>
              <a:tailEnd/>
            </a:ln>
          </p:spPr>
        </p:cxnSp>
        <p:sp>
          <p:nvSpPr>
            <p:cNvPr id="70" name="Freeform: Shape 69">
              <a:extLst>
                <a:ext uri="{FF2B5EF4-FFF2-40B4-BE49-F238E27FC236}">
                  <a16:creationId xmlns:a16="http://schemas.microsoft.com/office/drawing/2014/main" id="{E43CF8FE-7E06-4779-B753-ADB2A335723E}"/>
                </a:ext>
              </a:extLst>
            </p:cNvPr>
            <p:cNvSpPr/>
            <p:nvPr/>
          </p:nvSpPr>
          <p:spPr bwMode="gray">
            <a:xfrm>
              <a:off x="6715116" y="2190750"/>
              <a:ext cx="1628784" cy="2990850"/>
            </a:xfrm>
            <a:custGeom>
              <a:avLst/>
              <a:gdLst>
                <a:gd name="connsiteX0" fmla="*/ 1609734 w 1628784"/>
                <a:gd name="connsiteY0" fmla="*/ 0 h 2990850"/>
                <a:gd name="connsiteX1" fmla="*/ 9 w 1628784"/>
                <a:gd name="connsiteY1" fmla="*/ 1181100 h 2990850"/>
                <a:gd name="connsiteX2" fmla="*/ 1628784 w 1628784"/>
                <a:gd name="connsiteY2" fmla="*/ 2990850 h 2990850"/>
              </a:gdLst>
              <a:ahLst/>
              <a:cxnLst>
                <a:cxn ang="0">
                  <a:pos x="connsiteX0" y="connsiteY0"/>
                </a:cxn>
                <a:cxn ang="0">
                  <a:pos x="connsiteX1" y="connsiteY1"/>
                </a:cxn>
                <a:cxn ang="0">
                  <a:pos x="connsiteX2" y="connsiteY2"/>
                </a:cxn>
              </a:cxnLst>
              <a:rect l="l" t="t" r="r" b="b"/>
              <a:pathLst>
                <a:path w="1628784" h="2990850">
                  <a:moveTo>
                    <a:pt x="1609734" y="0"/>
                  </a:moveTo>
                  <a:cubicBezTo>
                    <a:pt x="803284" y="341312"/>
                    <a:pt x="-3166" y="682625"/>
                    <a:pt x="9" y="1181100"/>
                  </a:cubicBezTo>
                  <a:cubicBezTo>
                    <a:pt x="3184" y="1679575"/>
                    <a:pt x="815984" y="2335212"/>
                    <a:pt x="1628784" y="2990850"/>
                  </a:cubicBezTo>
                </a:path>
              </a:pathLst>
            </a:custGeom>
            <a:noFill/>
            <a:ln w="762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71" name="Freeform: Shape 70">
              <a:extLst>
                <a:ext uri="{FF2B5EF4-FFF2-40B4-BE49-F238E27FC236}">
                  <a16:creationId xmlns:a16="http://schemas.microsoft.com/office/drawing/2014/main" id="{BC9BFEAB-987D-4A23-B751-9942E360335D}"/>
                </a:ext>
              </a:extLst>
            </p:cNvPr>
            <p:cNvSpPr/>
            <p:nvPr/>
          </p:nvSpPr>
          <p:spPr bwMode="gray">
            <a:xfrm>
              <a:off x="8601075" y="2190750"/>
              <a:ext cx="657225" cy="2905125"/>
            </a:xfrm>
            <a:custGeom>
              <a:avLst/>
              <a:gdLst>
                <a:gd name="connsiteX0" fmla="*/ 0 w 657225"/>
                <a:gd name="connsiteY0" fmla="*/ 0 h 2905125"/>
                <a:gd name="connsiteX1" fmla="*/ 657225 w 657225"/>
                <a:gd name="connsiteY1" fmla="*/ 1266825 h 2905125"/>
                <a:gd name="connsiteX2" fmla="*/ 0 w 657225"/>
                <a:gd name="connsiteY2" fmla="*/ 2905125 h 2905125"/>
              </a:gdLst>
              <a:ahLst/>
              <a:cxnLst>
                <a:cxn ang="0">
                  <a:pos x="connsiteX0" y="connsiteY0"/>
                </a:cxn>
                <a:cxn ang="0">
                  <a:pos x="connsiteX1" y="connsiteY1"/>
                </a:cxn>
                <a:cxn ang="0">
                  <a:pos x="connsiteX2" y="connsiteY2"/>
                </a:cxn>
              </a:cxnLst>
              <a:rect l="l" t="t" r="r" b="b"/>
              <a:pathLst>
                <a:path w="657225" h="2905125">
                  <a:moveTo>
                    <a:pt x="0" y="0"/>
                  </a:moveTo>
                  <a:cubicBezTo>
                    <a:pt x="328612" y="391319"/>
                    <a:pt x="657225" y="782638"/>
                    <a:pt x="657225" y="1266825"/>
                  </a:cubicBezTo>
                  <a:cubicBezTo>
                    <a:pt x="657225" y="1751012"/>
                    <a:pt x="112712" y="2641600"/>
                    <a:pt x="0" y="2905125"/>
                  </a:cubicBezTo>
                </a:path>
              </a:pathLst>
            </a:cu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72" name="Freeform: Shape 71">
              <a:extLst>
                <a:ext uri="{FF2B5EF4-FFF2-40B4-BE49-F238E27FC236}">
                  <a16:creationId xmlns:a16="http://schemas.microsoft.com/office/drawing/2014/main" id="{C074CABE-97F2-4EA3-AAB9-9F8EE4CE4743}"/>
                </a:ext>
              </a:extLst>
            </p:cNvPr>
            <p:cNvSpPr/>
            <p:nvPr/>
          </p:nvSpPr>
          <p:spPr bwMode="gray">
            <a:xfrm>
              <a:off x="8734425" y="2181225"/>
              <a:ext cx="2057923" cy="2895600"/>
            </a:xfrm>
            <a:custGeom>
              <a:avLst/>
              <a:gdLst>
                <a:gd name="connsiteX0" fmla="*/ 800100 w 2057923"/>
                <a:gd name="connsiteY0" fmla="*/ 0 h 2895600"/>
                <a:gd name="connsiteX1" fmla="*/ 2057400 w 2057923"/>
                <a:gd name="connsiteY1" fmla="*/ 981075 h 2895600"/>
                <a:gd name="connsiteX2" fmla="*/ 942975 w 2057923"/>
                <a:gd name="connsiteY2" fmla="*/ 1314450 h 2895600"/>
                <a:gd name="connsiteX3" fmla="*/ 0 w 2057923"/>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2057923" h="2895600">
                  <a:moveTo>
                    <a:pt x="800100" y="0"/>
                  </a:moveTo>
                  <a:cubicBezTo>
                    <a:pt x="1416844" y="381000"/>
                    <a:pt x="2033588" y="762000"/>
                    <a:pt x="2057400" y="981075"/>
                  </a:cubicBezTo>
                  <a:cubicBezTo>
                    <a:pt x="2081212" y="1200150"/>
                    <a:pt x="1285875" y="995363"/>
                    <a:pt x="942975" y="1314450"/>
                  </a:cubicBezTo>
                  <a:cubicBezTo>
                    <a:pt x="600075" y="1633537"/>
                    <a:pt x="300037" y="2264568"/>
                    <a:pt x="0" y="2895600"/>
                  </a:cubicBezTo>
                </a:path>
              </a:pathLst>
            </a:cu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74" name="Rectangular Callout 75">
              <a:extLst>
                <a:ext uri="{FF2B5EF4-FFF2-40B4-BE49-F238E27FC236}">
                  <a16:creationId xmlns:a16="http://schemas.microsoft.com/office/drawing/2014/main" id="{32D37C86-8609-4133-B479-3D05C0EC26C1}"/>
                </a:ext>
              </a:extLst>
            </p:cNvPr>
            <p:cNvSpPr/>
            <p:nvPr/>
          </p:nvSpPr>
          <p:spPr bwMode="gray">
            <a:xfrm>
              <a:off x="9346543" y="4293709"/>
              <a:ext cx="1950107" cy="709200"/>
            </a:xfrm>
            <a:prstGeom prst="wedgeRectCallout">
              <a:avLst>
                <a:gd name="adj1" fmla="val -62343"/>
                <a:gd name="adj2" fmla="val -2792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TNPs in the same RD are connected to each other in full-mesh mode.</a:t>
              </a:r>
            </a:p>
          </p:txBody>
        </p:sp>
      </p:grpSp>
    </p:spTree>
    <p:extLst>
      <p:ext uri="{BB962C8B-B14F-4D97-AF65-F5344CB8AC3E}">
        <p14:creationId xmlns:p14="http://schemas.microsoft.com/office/powerpoint/2010/main" val="2274941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355600" indent="-355600"/>
            <a:r>
              <a:rPr lang="en-US" sz="2200" dirty="0">
                <a:solidFill>
                  <a:schemeClr val="bg1">
                    <a:lumMod val="50000"/>
                  </a:schemeClr>
                </a:solidFill>
                <a:latin typeface="Huawei Sans" panose="020C0503030203020204" pitchFamily="34" charset="0"/>
              </a:rPr>
              <a:t>Basic Concepts of SD-WAN Networking</a:t>
            </a:r>
            <a:endParaRPr lang="en-US" altLang="zh-CN" sz="2200" dirty="0">
              <a:solidFill>
                <a:schemeClr val="bg1">
                  <a:lumMod val="50000"/>
                </a:schemeClr>
              </a:solidFill>
              <a:latin typeface="Huawei Sans" panose="020C0503030203020204" pitchFamily="34" charset="0"/>
            </a:endParaRPr>
          </a:p>
          <a:p>
            <a:pPr marL="355600" indent="-355600"/>
            <a:r>
              <a:rPr lang="en-US" sz="2200" b="1" dirty="0">
                <a:latin typeface="Huawei Sans" panose="020C0503030203020204" pitchFamily="34" charset="0"/>
              </a:rPr>
              <a:t>Understanding SD-WAN Flexible Networking</a:t>
            </a:r>
            <a:endParaRPr lang="en-US" altLang="zh-CN" sz="2200" b="1" dirty="0">
              <a:latin typeface="Huawei Sans" panose="020C0503030203020204" pitchFamily="34" charset="0"/>
            </a:endParaRPr>
          </a:p>
          <a:p>
            <a:pPr marL="698500" lvl="1" indent="-342900">
              <a:buSzPct val="60000"/>
              <a:buFont typeface="Wingdings" panose="05000000000000000000" pitchFamily="2" charset="2"/>
              <a:buChar char="n"/>
            </a:pPr>
            <a:r>
              <a:rPr lang="en-US" sz="2000" dirty="0">
                <a:latin typeface="Huawei Sans" panose="020C0503030203020204" pitchFamily="34" charset="0"/>
              </a:rPr>
              <a:t>Implementation of Flexible Networking</a:t>
            </a:r>
            <a:endParaRPr lang="en-US" altLang="zh-CN" sz="2000" dirty="0">
              <a:latin typeface="Huawei Sans" panose="020C0503030203020204" pitchFamily="34" charset="0"/>
            </a:endParaRPr>
          </a:p>
          <a:p>
            <a:pPr marL="654050" lvl="1" indent="-298450"/>
            <a:r>
              <a:rPr lang="en-US" sz="2000" dirty="0">
                <a:solidFill>
                  <a:schemeClr val="bg1">
                    <a:lumMod val="50000"/>
                  </a:schemeClr>
                </a:solidFill>
                <a:latin typeface="Huawei Sans" panose="020C0503030203020204" pitchFamily="34" charset="0"/>
              </a:rPr>
              <a:t>Flexible Networking Features</a:t>
            </a:r>
            <a:endParaRPr lang="en-US" altLang="zh-CN" sz="2000" dirty="0">
              <a:solidFill>
                <a:schemeClr val="bg1">
                  <a:lumMod val="50000"/>
                </a:schemeClr>
              </a:solidFill>
              <a:latin typeface="Huawei Sans" panose="020C0503030203020204" pitchFamily="34" charset="0"/>
            </a:endParaRPr>
          </a:p>
          <a:p>
            <a:pPr marL="355600" indent="-355600"/>
            <a:r>
              <a:rPr lang="en-US" sz="2200" dirty="0">
                <a:solidFill>
                  <a:schemeClr val="bg1">
                    <a:lumMod val="50000"/>
                  </a:schemeClr>
                </a:solidFill>
                <a:latin typeface="Huawei Sans" panose="020C0503030203020204" pitchFamily="34" charset="0"/>
              </a:rPr>
              <a:t>SD-WAN Networking Design</a:t>
            </a:r>
          </a:p>
        </p:txBody>
      </p:sp>
    </p:spTree>
    <p:extLst>
      <p:ext uri="{BB962C8B-B14F-4D97-AF65-F5344CB8AC3E}">
        <p14:creationId xmlns:p14="http://schemas.microsoft.com/office/powerpoint/2010/main" val="4179539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64F1C-7990-40EC-97BA-13055D016BEF}"/>
              </a:ext>
            </a:extLst>
          </p:cNvPr>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SD-WAN Networking Process</a:t>
            </a:r>
          </a:p>
        </p:txBody>
      </p:sp>
      <p:sp>
        <p:nvSpPr>
          <p:cNvPr id="3" name="Text Placeholder 2">
            <a:extLst>
              <a:ext uri="{FF2B5EF4-FFF2-40B4-BE49-F238E27FC236}">
                <a16:creationId xmlns:a16="http://schemas.microsoft.com/office/drawing/2014/main" id="{DA575DF8-CB11-4EAB-93F5-9CC37EB9D4C3}"/>
              </a:ext>
            </a:extLst>
          </p:cNvPr>
          <p:cNvSpPr>
            <a:spLocks noGrp="1"/>
          </p:cNvSpPr>
          <p:nvPr>
            <p:ph type="body" sz="quarter" idx="10"/>
          </p:nvPr>
        </p:nvSpPr>
        <p:spPr bwMode="gray"/>
        <p:txBody>
          <a:bodyPr/>
          <a:lstStyle/>
          <a:p>
            <a:pPr algn="l"/>
            <a:r>
              <a:rPr lang="en-US" sz="1800">
                <a:latin typeface="Huawei Sans" panose="020C0503030203020204" pitchFamily="34" charset="0"/>
              </a:rPr>
              <a:t>The SD-WAN networking process is as follows:</a:t>
            </a:r>
            <a:endParaRPr lang="en-US" altLang="zh-CN" sz="1800">
              <a:latin typeface="Huawei Sans" panose="020C0503030203020204" pitchFamily="34" charset="0"/>
            </a:endParaRPr>
          </a:p>
          <a:p>
            <a:pPr algn="l"/>
            <a:endParaRPr lang="en-US" sz="1800" dirty="0">
              <a:latin typeface="Huawei Sans" panose="020C0503030203020204" pitchFamily="34" charset="0"/>
            </a:endParaRPr>
          </a:p>
        </p:txBody>
      </p:sp>
      <p:sp>
        <p:nvSpPr>
          <p:cNvPr id="5" name="圆角矩形 75">
            <a:extLst>
              <a:ext uri="{FF2B5EF4-FFF2-40B4-BE49-F238E27FC236}">
                <a16:creationId xmlns:a16="http://schemas.microsoft.com/office/drawing/2014/main" id="{FE02E6C8-1EC9-4950-99EC-4109ACE3DC24}"/>
              </a:ext>
            </a:extLst>
          </p:cNvPr>
          <p:cNvSpPr/>
          <p:nvPr/>
        </p:nvSpPr>
        <p:spPr bwMode="gray">
          <a:xfrm>
            <a:off x="807254" y="1549667"/>
            <a:ext cx="3430120" cy="44608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rgbClr val="30B5C5"/>
                </a:solidFill>
                <a:latin typeface="Huawei Sans" panose="020C0503030203020204" pitchFamily="34" charset="0"/>
                <a:cs typeface="Huawei Sans" panose="020C0503030203020204" pitchFamily="34" charset="0"/>
              </a:rPr>
              <a:t>Management channel establishment</a:t>
            </a:r>
          </a:p>
        </p:txBody>
      </p:sp>
      <p:sp>
        <p:nvSpPr>
          <p:cNvPr id="6" name="圆角矩形 75">
            <a:extLst>
              <a:ext uri="{FF2B5EF4-FFF2-40B4-BE49-F238E27FC236}">
                <a16:creationId xmlns:a16="http://schemas.microsoft.com/office/drawing/2014/main" id="{BC0B1FFC-71B7-47B7-93D7-D5557FE8E966}"/>
              </a:ext>
            </a:extLst>
          </p:cNvPr>
          <p:cNvSpPr/>
          <p:nvPr/>
        </p:nvSpPr>
        <p:spPr bwMode="gray">
          <a:xfrm>
            <a:off x="807254" y="2055808"/>
            <a:ext cx="3430120" cy="414496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r>
              <a:rPr lang="en-US" sz="1000" dirty="0">
                <a:solidFill>
                  <a:prstClr val="black"/>
                </a:solidFill>
                <a:latin typeface="Huawei Sans" panose="020C0503030203020204" pitchFamily="34" charset="0"/>
                <a:cs typeface="Huawei Sans" panose="020C0503030203020204" pitchFamily="34" charset="0"/>
              </a:rPr>
              <a:t>A network administrator configures WAN link parameters for CPEs and RRs on </a:t>
            </a:r>
            <a:r>
              <a:rPr lang="en-US" sz="1000" dirty="0" err="1">
                <a:solidFill>
                  <a:prstClr val="black"/>
                </a:solidFill>
                <a:latin typeface="Huawei Sans" panose="020C0503030203020204" pitchFamily="34" charset="0"/>
                <a:cs typeface="Huawei Sans" panose="020C0503030203020204" pitchFamily="34" charset="0"/>
              </a:rPr>
              <a:t>iMaster</a:t>
            </a:r>
            <a:r>
              <a:rPr lang="en-US" sz="1000" dirty="0">
                <a:solidFill>
                  <a:prstClr val="black"/>
                </a:solidFill>
                <a:latin typeface="Huawei Sans" panose="020C0503030203020204" pitchFamily="34" charset="0"/>
                <a:cs typeface="Huawei Sans" panose="020C0503030203020204" pitchFamily="34" charset="0"/>
              </a:rPr>
              <a:t> NCE-WAN.</a:t>
            </a: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r>
              <a:rPr lang="en-US" sz="1000" dirty="0">
                <a:solidFill>
                  <a:prstClr val="black"/>
                </a:solidFill>
                <a:latin typeface="Huawei Sans" panose="020C0503030203020204" pitchFamily="34" charset="0"/>
                <a:cs typeface="Huawei Sans" panose="020C0503030203020204" pitchFamily="34" charset="0"/>
              </a:rPr>
              <a:t>An installation engineer delivers the WAN link parameter configurations to the CPEs and RRs through ZTP.</a:t>
            </a: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r>
              <a:rPr lang="en-US" sz="1000" dirty="0">
                <a:solidFill>
                  <a:prstClr val="black"/>
                </a:solidFill>
                <a:latin typeface="Huawei Sans" panose="020C0503030203020204" pitchFamily="34" charset="0"/>
                <a:cs typeface="Huawei Sans" panose="020C0503030203020204" pitchFamily="34" charset="0"/>
              </a:rPr>
              <a:t>The CPEs and RRs proactively register and establish NETCONF channels (management channels) with </a:t>
            </a:r>
            <a:r>
              <a:rPr lang="en-US" sz="1000" dirty="0" err="1">
                <a:solidFill>
                  <a:prstClr val="black"/>
                </a:solidFill>
                <a:latin typeface="Huawei Sans" panose="020C0503030203020204" pitchFamily="34" charset="0"/>
                <a:cs typeface="Huawei Sans" panose="020C0503030203020204" pitchFamily="34" charset="0"/>
              </a:rPr>
              <a:t>iMaster</a:t>
            </a:r>
            <a:r>
              <a:rPr lang="en-US" sz="1000" dirty="0">
                <a:solidFill>
                  <a:prstClr val="black"/>
                </a:solidFill>
                <a:latin typeface="Huawei Sans" panose="020C0503030203020204" pitchFamily="34" charset="0"/>
                <a:cs typeface="Huawei Sans" panose="020C0503030203020204" pitchFamily="34" charset="0"/>
              </a:rPr>
              <a:t> NCE-WAN.</a:t>
            </a: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圆角矩形 75">
            <a:extLst>
              <a:ext uri="{FF2B5EF4-FFF2-40B4-BE49-F238E27FC236}">
                <a16:creationId xmlns:a16="http://schemas.microsoft.com/office/drawing/2014/main" id="{9E03D2D2-4229-4009-88CA-A0310F4BBD8D}"/>
              </a:ext>
            </a:extLst>
          </p:cNvPr>
          <p:cNvSpPr/>
          <p:nvPr/>
        </p:nvSpPr>
        <p:spPr bwMode="gray">
          <a:xfrm>
            <a:off x="4389774" y="1549667"/>
            <a:ext cx="3430120" cy="44608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rgbClr val="30B5C5"/>
                </a:solidFill>
                <a:latin typeface="Huawei Sans" panose="020C0503030203020204" pitchFamily="34" charset="0"/>
                <a:cs typeface="Huawei Sans" panose="020C0503030203020204" pitchFamily="34" charset="0"/>
              </a:rPr>
              <a:t>Control channel establishment</a:t>
            </a:r>
          </a:p>
        </p:txBody>
      </p:sp>
      <p:sp>
        <p:nvSpPr>
          <p:cNvPr id="8" name="圆角矩形 75">
            <a:extLst>
              <a:ext uri="{FF2B5EF4-FFF2-40B4-BE49-F238E27FC236}">
                <a16:creationId xmlns:a16="http://schemas.microsoft.com/office/drawing/2014/main" id="{7300DF64-8C01-45A8-8ED3-3E245841944D}"/>
              </a:ext>
            </a:extLst>
          </p:cNvPr>
          <p:cNvSpPr/>
          <p:nvPr/>
        </p:nvSpPr>
        <p:spPr bwMode="gray">
          <a:xfrm>
            <a:off x="4389774" y="2055808"/>
            <a:ext cx="3430120" cy="414496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28600" indent="-228600" defTabSz="914112" fontAlgn="ctr">
              <a:lnSpc>
                <a:spcPts val="1600"/>
              </a:lnSpc>
              <a:spcBef>
                <a:spcPts val="0"/>
              </a:spcBef>
              <a:spcAft>
                <a:spcPts val="600"/>
              </a:spcAft>
              <a:buFont typeface="+mj-lt"/>
              <a:buAutoNum type="arabicPeriod"/>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endParaRPr lang="en-US" sz="1000" dirty="0">
              <a:solidFill>
                <a:prstClr val="black"/>
              </a:solidFill>
              <a:latin typeface="Huawei Sans" panose="020C0503030203020204" pitchFamily="34" charset="0"/>
              <a:cs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r>
              <a:rPr lang="en-US" sz="1000" dirty="0">
                <a:solidFill>
                  <a:prstClr val="black"/>
                </a:solidFill>
                <a:latin typeface="Huawei Sans" panose="020C0503030203020204" pitchFamily="34" charset="0"/>
                <a:cs typeface="Huawei Sans" panose="020C0503030203020204" pitchFamily="34" charset="0"/>
              </a:rPr>
              <a:t>After </a:t>
            </a:r>
            <a:r>
              <a:rPr lang="en-US" sz="1000" dirty="0" err="1">
                <a:solidFill>
                  <a:prstClr val="black"/>
                </a:solidFill>
                <a:latin typeface="Huawei Sans" panose="020C0503030203020204" pitchFamily="34" charset="0"/>
                <a:cs typeface="Huawei Sans" panose="020C0503030203020204" pitchFamily="34" charset="0"/>
              </a:rPr>
              <a:t>iMaster</a:t>
            </a:r>
            <a:r>
              <a:rPr lang="en-US" sz="1000" dirty="0">
                <a:solidFill>
                  <a:prstClr val="black"/>
                </a:solidFill>
                <a:latin typeface="Huawei Sans" panose="020C0503030203020204" pitchFamily="34" charset="0"/>
                <a:cs typeface="Huawei Sans" panose="020C0503030203020204" pitchFamily="34" charset="0"/>
              </a:rPr>
              <a:t> NCE-WAN delivers configurations to the CPEs and RRs through the management channels, the CPEs establish DTLS management channels with the RRs.</a:t>
            </a: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r>
              <a:rPr lang="en-US" sz="1000" dirty="0">
                <a:solidFill>
                  <a:prstClr val="black"/>
                </a:solidFill>
                <a:latin typeface="Huawei Sans" panose="020C0503030203020204" pitchFamily="34" charset="0"/>
                <a:cs typeface="Huawei Sans" panose="020C0503030203020204" pitchFamily="34" charset="0"/>
              </a:rPr>
              <a:t>The CPEs exchange TNP and IPsec SA information with the RRs.</a:t>
            </a: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r>
              <a:rPr lang="en-US" sz="1000" dirty="0">
                <a:solidFill>
                  <a:prstClr val="black"/>
                </a:solidFill>
                <a:latin typeface="Huawei Sans" panose="020C0503030203020204" pitchFamily="34" charset="0"/>
                <a:cs typeface="Huawei Sans" panose="020C0503030203020204" pitchFamily="34" charset="0"/>
              </a:rPr>
              <a:t>The CPEs establish BGP EVPN control channels with the RRs based on the TNP and SA information.</a:t>
            </a:r>
          </a:p>
        </p:txBody>
      </p:sp>
      <p:sp>
        <p:nvSpPr>
          <p:cNvPr id="9" name="圆角矩形 75">
            <a:extLst>
              <a:ext uri="{FF2B5EF4-FFF2-40B4-BE49-F238E27FC236}">
                <a16:creationId xmlns:a16="http://schemas.microsoft.com/office/drawing/2014/main" id="{D2FD987C-071E-4B8D-A1D7-9EF102BBE55B}"/>
              </a:ext>
            </a:extLst>
          </p:cNvPr>
          <p:cNvSpPr/>
          <p:nvPr/>
        </p:nvSpPr>
        <p:spPr bwMode="gray">
          <a:xfrm>
            <a:off x="7972294" y="1549667"/>
            <a:ext cx="3430120" cy="44608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144000" tIns="0" rIns="144000" bIns="0" rtlCol="0" anchor="ctr"/>
          <a:lstStyle/>
          <a:p>
            <a:pPr algn="ctr" fontAlgn="ctr"/>
            <a:r>
              <a:rPr lang="en-US" sz="1200" b="1" dirty="0">
                <a:solidFill>
                  <a:srgbClr val="C7000B"/>
                </a:solidFill>
                <a:latin typeface="Huawei Sans" panose="020C0503030203020204" pitchFamily="34" charset="0"/>
                <a:cs typeface="Huawei Sans" panose="020C0503030203020204" pitchFamily="34" charset="0"/>
              </a:rPr>
              <a:t>Data channel establishment and data forwarding</a:t>
            </a:r>
          </a:p>
        </p:txBody>
      </p:sp>
      <p:sp>
        <p:nvSpPr>
          <p:cNvPr id="10" name="圆角矩形 75">
            <a:extLst>
              <a:ext uri="{FF2B5EF4-FFF2-40B4-BE49-F238E27FC236}">
                <a16:creationId xmlns:a16="http://schemas.microsoft.com/office/drawing/2014/main" id="{FEC0FA97-7757-490E-8F0A-46300F658B38}"/>
              </a:ext>
            </a:extLst>
          </p:cNvPr>
          <p:cNvSpPr/>
          <p:nvPr/>
        </p:nvSpPr>
        <p:spPr bwMode="gray">
          <a:xfrm>
            <a:off x="7972294" y="2055808"/>
            <a:ext cx="3430120" cy="414496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4112" fontAlgn="ctr">
              <a:lnSpc>
                <a:spcPts val="1600"/>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endParaRPr lang="en-US" sz="1000" dirty="0">
              <a:solidFill>
                <a:prstClr val="black"/>
              </a:solidFill>
              <a:latin typeface="Huawei Sans" panose="020C0503030203020204" pitchFamily="34" charset="0"/>
              <a:cs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r>
              <a:rPr lang="en-US" sz="1000" dirty="0">
                <a:solidFill>
                  <a:prstClr val="black"/>
                </a:solidFill>
                <a:latin typeface="Huawei Sans" panose="020C0503030203020204" pitchFamily="34" charset="0"/>
                <a:cs typeface="Huawei Sans" panose="020C0503030203020204" pitchFamily="34" charset="0"/>
              </a:rPr>
              <a:t>The RRs reflect the TNP and IPsec SA information about the CPEs.</a:t>
            </a: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r>
              <a:rPr lang="en-US" sz="1000" dirty="0">
                <a:solidFill>
                  <a:prstClr val="black"/>
                </a:solidFill>
                <a:latin typeface="Huawei Sans" panose="020C0503030203020204" pitchFamily="34" charset="0"/>
                <a:cs typeface="Huawei Sans" panose="020C0503030203020204" pitchFamily="34" charset="0"/>
              </a:rPr>
              <a:t>The RRs reflect service routes of the CPEs.</a:t>
            </a: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914112" fontAlgn="ctr">
              <a:lnSpc>
                <a:spcPts val="1600"/>
              </a:lnSpc>
              <a:spcBef>
                <a:spcPts val="0"/>
              </a:spcBef>
              <a:spcAft>
                <a:spcPts val="600"/>
              </a:spcAft>
              <a:buFont typeface="+mj-lt"/>
              <a:buAutoNum type="arabicPeriod"/>
            </a:pPr>
            <a:r>
              <a:rPr lang="en-US" sz="1000" dirty="0">
                <a:solidFill>
                  <a:prstClr val="black"/>
                </a:solidFill>
                <a:latin typeface="Huawei Sans" panose="020C0503030203020204" pitchFamily="34" charset="0"/>
                <a:cs typeface="Huawei Sans" panose="020C0503030203020204" pitchFamily="34" charset="0"/>
              </a:rPr>
              <a:t>After the TNP and IPsec SA information is advertised, </a:t>
            </a:r>
            <a:r>
              <a:rPr lang="en-US" sz="1000">
                <a:solidFill>
                  <a:prstClr val="black"/>
                </a:solidFill>
                <a:latin typeface="Huawei Sans" panose="020C0503030203020204" pitchFamily="34" charset="0"/>
                <a:cs typeface="Huawei Sans" panose="020C0503030203020204" pitchFamily="34" charset="0"/>
              </a:rPr>
              <a:t>the CPEs </a:t>
            </a:r>
            <a:r>
              <a:rPr lang="en-US" altLang="zh-CN" sz="1000">
                <a:solidFill>
                  <a:prstClr val="black"/>
                </a:solidFill>
                <a:latin typeface="Huawei Sans" panose="020C0503030203020204" pitchFamily="34" charset="0"/>
                <a:cs typeface="Huawei Sans" panose="020C0503030203020204" pitchFamily="34" charset="0"/>
              </a:rPr>
              <a:t>are triggered by routes to</a:t>
            </a:r>
            <a:r>
              <a:rPr lang="en-US" sz="1000">
                <a:solidFill>
                  <a:prstClr val="black"/>
                </a:solidFill>
                <a:latin typeface="Huawei Sans" panose="020C0503030203020204" pitchFamily="34" charset="0"/>
                <a:cs typeface="Huawei Sans" panose="020C0503030203020204" pitchFamily="34" charset="0"/>
              </a:rPr>
              <a:t> </a:t>
            </a:r>
            <a:r>
              <a:rPr lang="en-US" sz="1000" dirty="0">
                <a:solidFill>
                  <a:prstClr val="black"/>
                </a:solidFill>
                <a:latin typeface="Huawei Sans" panose="020C0503030203020204" pitchFamily="34" charset="0"/>
                <a:cs typeface="Huawei Sans" panose="020C0503030203020204" pitchFamily="34" charset="0"/>
              </a:rPr>
              <a:t>establish data channels with each other.</a:t>
            </a:r>
            <a:endPar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 name="Group 3">
            <a:extLst>
              <a:ext uri="{FF2B5EF4-FFF2-40B4-BE49-F238E27FC236}">
                <a16:creationId xmlns:a16="http://schemas.microsoft.com/office/drawing/2014/main" id="{D996F06C-1A67-4605-B77B-30656D10F1A4}"/>
              </a:ext>
            </a:extLst>
          </p:cNvPr>
          <p:cNvGrpSpPr/>
          <p:nvPr/>
        </p:nvGrpSpPr>
        <p:grpSpPr bwMode="gray">
          <a:xfrm>
            <a:off x="744691" y="2129076"/>
            <a:ext cx="3492682" cy="2006500"/>
            <a:chOff x="744691" y="2129076"/>
            <a:chExt cx="3492682" cy="2006500"/>
          </a:xfrm>
        </p:grpSpPr>
        <p:pic>
          <p:nvPicPr>
            <p:cNvPr id="11" name="图片 24">
              <a:extLst>
                <a:ext uri="{FF2B5EF4-FFF2-40B4-BE49-F238E27FC236}">
                  <a16:creationId xmlns:a16="http://schemas.microsoft.com/office/drawing/2014/main" id="{875D6EE2-1F01-4C6C-8715-375E576493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14678" y="2157357"/>
              <a:ext cx="1626074" cy="299891"/>
            </a:xfrm>
            <a:prstGeom prst="rect">
              <a:avLst/>
            </a:prstGeom>
          </p:spPr>
        </p:pic>
        <p:sp>
          <p:nvSpPr>
            <p:cNvPr id="12" name="圆角矩形 75">
              <a:extLst>
                <a:ext uri="{FF2B5EF4-FFF2-40B4-BE49-F238E27FC236}">
                  <a16:creationId xmlns:a16="http://schemas.microsoft.com/office/drawing/2014/main" id="{F4874728-E851-4A44-AF0E-CF46FBDE995C}"/>
                </a:ext>
              </a:extLst>
            </p:cNvPr>
            <p:cNvSpPr/>
            <p:nvPr/>
          </p:nvSpPr>
          <p:spPr bwMode="gray">
            <a:xfrm>
              <a:off x="2257649" y="2134491"/>
              <a:ext cx="1740132" cy="33165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3" name="图片 31">
              <a:extLst>
                <a:ext uri="{FF2B5EF4-FFF2-40B4-BE49-F238E27FC236}">
                  <a16:creationId xmlns:a16="http://schemas.microsoft.com/office/drawing/2014/main" id="{BC4989B9-C3FD-485C-A72D-9D40AC555ABD}"/>
                </a:ext>
              </a:extLst>
            </p:cNvPr>
            <p:cNvPicPr>
              <a:picLocks noChangeAspect="1"/>
            </p:cNvPicPr>
            <p:nvPr/>
          </p:nvPicPr>
          <p:blipFill>
            <a:blip r:embed="rId4"/>
            <a:stretch>
              <a:fillRect/>
            </a:stretch>
          </p:blipFill>
          <p:spPr bwMode="gray">
            <a:xfrm>
              <a:off x="2888031" y="3746268"/>
              <a:ext cx="466668" cy="389308"/>
            </a:xfrm>
            <a:prstGeom prst="rect">
              <a:avLst/>
            </a:prstGeom>
          </p:spPr>
        </p:pic>
        <p:sp>
          <p:nvSpPr>
            <p:cNvPr id="14" name="Freeform 159">
              <a:extLst>
                <a:ext uri="{FF2B5EF4-FFF2-40B4-BE49-F238E27FC236}">
                  <a16:creationId xmlns:a16="http://schemas.microsoft.com/office/drawing/2014/main" id="{0467A80D-3AF2-4317-9F29-1CAD8A41BC91}"/>
                </a:ext>
              </a:extLst>
            </p:cNvPr>
            <p:cNvSpPr/>
            <p:nvPr/>
          </p:nvSpPr>
          <p:spPr bwMode="gray">
            <a:xfrm flipH="1">
              <a:off x="2658722" y="2875885"/>
              <a:ext cx="823685" cy="430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93" name="直接连接符 78">
              <a:extLst>
                <a:ext uri="{FF2B5EF4-FFF2-40B4-BE49-F238E27FC236}">
                  <a16:creationId xmlns:a16="http://schemas.microsoft.com/office/drawing/2014/main" id="{EA35F639-B479-4036-A7FF-32DFA3E28322}"/>
                </a:ext>
              </a:extLst>
            </p:cNvPr>
            <p:cNvCxnSpPr>
              <a:cxnSpLocks noChangeShapeType="1"/>
              <a:stCxn id="11" idx="2"/>
              <a:endCxn id="14" idx="1"/>
            </p:cNvCxnSpPr>
            <p:nvPr/>
          </p:nvCxnSpPr>
          <p:spPr bwMode="gray">
            <a:xfrm flipH="1">
              <a:off x="3125871" y="2457248"/>
              <a:ext cx="1844" cy="478888"/>
            </a:xfrm>
            <a:prstGeom prst="line">
              <a:avLst/>
            </a:prstGeom>
            <a:noFill/>
            <a:ln w="19050" algn="ctr">
              <a:solidFill>
                <a:schemeClr val="bg1">
                  <a:lumMod val="50000"/>
                </a:schemeClr>
              </a:solidFill>
              <a:round/>
              <a:headEnd/>
              <a:tailEnd/>
            </a:ln>
          </p:spPr>
        </p:cxnSp>
        <p:cxnSp>
          <p:nvCxnSpPr>
            <p:cNvPr id="94" name="直接连接符 78">
              <a:extLst>
                <a:ext uri="{FF2B5EF4-FFF2-40B4-BE49-F238E27FC236}">
                  <a16:creationId xmlns:a16="http://schemas.microsoft.com/office/drawing/2014/main" id="{28D62F69-2351-42D6-9DF5-2186974C312E}"/>
                </a:ext>
              </a:extLst>
            </p:cNvPr>
            <p:cNvCxnSpPr>
              <a:cxnSpLocks noChangeShapeType="1"/>
              <a:endCxn id="13" idx="0"/>
            </p:cNvCxnSpPr>
            <p:nvPr/>
          </p:nvCxnSpPr>
          <p:spPr bwMode="gray">
            <a:xfrm>
              <a:off x="3121365" y="3306449"/>
              <a:ext cx="0" cy="439819"/>
            </a:xfrm>
            <a:prstGeom prst="line">
              <a:avLst/>
            </a:prstGeom>
            <a:noFill/>
            <a:ln w="19050" algn="ctr">
              <a:solidFill>
                <a:schemeClr val="bg1">
                  <a:lumMod val="50000"/>
                </a:schemeClr>
              </a:solidFill>
              <a:round/>
              <a:headEnd/>
              <a:tailEnd/>
            </a:ln>
          </p:spPr>
        </p:cxnSp>
        <p:cxnSp>
          <p:nvCxnSpPr>
            <p:cNvPr id="95" name="Straight Arrow Connector 94">
              <a:extLst>
                <a:ext uri="{FF2B5EF4-FFF2-40B4-BE49-F238E27FC236}">
                  <a16:creationId xmlns:a16="http://schemas.microsoft.com/office/drawing/2014/main" id="{9F51DF88-FAA1-40A6-8FC9-B4F4EDFDDDEE}"/>
                </a:ext>
              </a:extLst>
            </p:cNvPr>
            <p:cNvCxnSpPr>
              <a:cxnSpLocks/>
              <a:stCxn id="96" idx="3"/>
              <a:endCxn id="12" idx="1"/>
            </p:cNvCxnSpPr>
            <p:nvPr/>
          </p:nvCxnSpPr>
          <p:spPr bwMode="gray">
            <a:xfrm>
              <a:off x="1444612" y="2299583"/>
              <a:ext cx="813037" cy="737"/>
            </a:xfrm>
            <a:prstGeom prst="straightConnector1">
              <a:avLst/>
            </a:prstGeom>
            <a:solidFill>
              <a:schemeClr val="accent1"/>
            </a:solidFill>
            <a:ln w="19050" cap="flat" cmpd="sng" algn="ctr">
              <a:solidFill>
                <a:srgbClr val="56C4D2"/>
              </a:solidFill>
              <a:prstDash val="dash"/>
              <a:round/>
              <a:headEnd type="none" w="med" len="med"/>
              <a:tailEnd type="triangle" w="med" len="med"/>
            </a:ln>
            <a:effectLst/>
          </p:spPr>
        </p:cxnSp>
        <p:pic>
          <p:nvPicPr>
            <p:cNvPr id="96" name="图片 32" descr="管理员-蓝.png">
              <a:extLst>
                <a:ext uri="{FF2B5EF4-FFF2-40B4-BE49-F238E27FC236}">
                  <a16:creationId xmlns:a16="http://schemas.microsoft.com/office/drawing/2014/main" id="{F4FBE5CB-B104-4165-AD3E-EDD1543A9BA0}"/>
                </a:ext>
              </a:extLst>
            </p:cNvPr>
            <p:cNvPicPr>
              <a:picLocks noChangeAspect="1"/>
            </p:cNvPicPr>
            <p:nvPr/>
          </p:nvPicPr>
          <p:blipFill>
            <a:blip r:embed="rId5" cstate="print"/>
            <a:stretch>
              <a:fillRect/>
            </a:stretch>
          </p:blipFill>
          <p:spPr bwMode="gray">
            <a:xfrm>
              <a:off x="1027818" y="2129076"/>
              <a:ext cx="416794" cy="341013"/>
            </a:xfrm>
            <a:prstGeom prst="rect">
              <a:avLst/>
            </a:prstGeom>
          </p:spPr>
        </p:pic>
        <p:sp>
          <p:nvSpPr>
            <p:cNvPr id="97" name="TextBox 96">
              <a:extLst>
                <a:ext uri="{FF2B5EF4-FFF2-40B4-BE49-F238E27FC236}">
                  <a16:creationId xmlns:a16="http://schemas.microsoft.com/office/drawing/2014/main" id="{CBD095A2-C217-4D77-9FA4-9C34603E6CC2}"/>
                </a:ext>
              </a:extLst>
            </p:cNvPr>
            <p:cNvSpPr txBox="1"/>
            <p:nvPr/>
          </p:nvSpPr>
          <p:spPr bwMode="gray">
            <a:xfrm>
              <a:off x="744691" y="2429713"/>
              <a:ext cx="1009627" cy="4118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cs typeface="Huawei Sans" panose="020C0503030203020204" pitchFamily="34" charset="0"/>
                </a:rPr>
                <a:t>Network administrator</a:t>
              </a:r>
            </a:p>
          </p:txBody>
        </p:sp>
        <p:pic>
          <p:nvPicPr>
            <p:cNvPr id="22" name="图片 73">
              <a:extLst>
                <a:ext uri="{FF2B5EF4-FFF2-40B4-BE49-F238E27FC236}">
                  <a16:creationId xmlns:a16="http://schemas.microsoft.com/office/drawing/2014/main" id="{8B65399A-00A4-4DDD-AF00-0555FFB1D89A}"/>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27818" y="3746268"/>
              <a:ext cx="416794" cy="341771"/>
            </a:xfrm>
            <a:prstGeom prst="rect">
              <a:avLst/>
            </a:prstGeom>
          </p:spPr>
        </p:pic>
        <p:cxnSp>
          <p:nvCxnSpPr>
            <p:cNvPr id="99" name="Straight Arrow Connector 98">
              <a:extLst>
                <a:ext uri="{FF2B5EF4-FFF2-40B4-BE49-F238E27FC236}">
                  <a16:creationId xmlns:a16="http://schemas.microsoft.com/office/drawing/2014/main" id="{DEDD6DEC-09EA-4FA2-A227-802A82BA8739}"/>
                </a:ext>
              </a:extLst>
            </p:cNvPr>
            <p:cNvCxnSpPr>
              <a:cxnSpLocks/>
              <a:endCxn id="13" idx="1"/>
            </p:cNvCxnSpPr>
            <p:nvPr/>
          </p:nvCxnSpPr>
          <p:spPr bwMode="gray">
            <a:xfrm>
              <a:off x="1444612" y="3940922"/>
              <a:ext cx="1443419" cy="0"/>
            </a:xfrm>
            <a:prstGeom prst="straightConnector1">
              <a:avLst/>
            </a:prstGeom>
            <a:solidFill>
              <a:schemeClr val="accent1"/>
            </a:solidFill>
            <a:ln w="19050" cap="flat" cmpd="sng" algn="ctr">
              <a:solidFill>
                <a:srgbClr val="56C4D2"/>
              </a:solidFill>
              <a:prstDash val="dash"/>
              <a:round/>
              <a:headEnd type="none" w="med" len="med"/>
              <a:tailEnd type="triangle" w="med" len="med"/>
            </a:ln>
            <a:effectLst/>
          </p:spPr>
        </p:cxnSp>
        <p:cxnSp>
          <p:nvCxnSpPr>
            <p:cNvPr id="100" name="Straight Arrow Connector 99">
              <a:extLst>
                <a:ext uri="{FF2B5EF4-FFF2-40B4-BE49-F238E27FC236}">
                  <a16:creationId xmlns:a16="http://schemas.microsoft.com/office/drawing/2014/main" id="{8E9808E1-41EF-423A-957B-7455BE6D3D79}"/>
                </a:ext>
              </a:extLst>
            </p:cNvPr>
            <p:cNvCxnSpPr>
              <a:cxnSpLocks/>
            </p:cNvCxnSpPr>
            <p:nvPr/>
          </p:nvCxnSpPr>
          <p:spPr bwMode="gray">
            <a:xfrm flipV="1">
              <a:off x="2973945" y="2453077"/>
              <a:ext cx="0" cy="1276179"/>
            </a:xfrm>
            <a:prstGeom prst="straightConnector1">
              <a:avLst/>
            </a:prstGeom>
            <a:solidFill>
              <a:schemeClr val="accent1"/>
            </a:solidFill>
            <a:ln w="19050" cap="flat" cmpd="sng" algn="ctr">
              <a:solidFill>
                <a:srgbClr val="56C4D2"/>
              </a:solidFill>
              <a:prstDash val="dash"/>
              <a:round/>
              <a:headEnd type="none" w="med" len="med"/>
              <a:tailEnd type="triangle" w="med" len="med"/>
            </a:ln>
            <a:effectLst/>
          </p:spPr>
        </p:cxnSp>
        <p:sp>
          <p:nvSpPr>
            <p:cNvPr id="25" name="Can 41">
              <a:extLst>
                <a:ext uri="{FF2B5EF4-FFF2-40B4-BE49-F238E27FC236}">
                  <a16:creationId xmlns:a16="http://schemas.microsoft.com/office/drawing/2014/main" id="{8B5CF162-66FF-40FF-9ADE-EFBA91F01D18}"/>
                </a:ext>
              </a:extLst>
            </p:cNvPr>
            <p:cNvSpPr/>
            <p:nvPr/>
          </p:nvSpPr>
          <p:spPr bwMode="gray">
            <a:xfrm>
              <a:off x="3049362" y="2501886"/>
              <a:ext cx="166846" cy="122950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椭圆 50">
              <a:extLst>
                <a:ext uri="{FF2B5EF4-FFF2-40B4-BE49-F238E27FC236}">
                  <a16:creationId xmlns:a16="http://schemas.microsoft.com/office/drawing/2014/main" id="{61DC19DE-8F1F-44F1-B283-04CDC7487B33}"/>
                </a:ext>
              </a:extLst>
            </p:cNvPr>
            <p:cNvSpPr/>
            <p:nvPr/>
          </p:nvSpPr>
          <p:spPr bwMode="gray">
            <a:xfrm>
              <a:off x="1758112" y="235819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椭圆 50">
              <a:extLst>
                <a:ext uri="{FF2B5EF4-FFF2-40B4-BE49-F238E27FC236}">
                  <a16:creationId xmlns:a16="http://schemas.microsoft.com/office/drawing/2014/main" id="{AF3822B4-6209-441B-A0DD-1E6EF1B5171A}"/>
                </a:ext>
              </a:extLst>
            </p:cNvPr>
            <p:cNvSpPr/>
            <p:nvPr/>
          </p:nvSpPr>
          <p:spPr bwMode="gray">
            <a:xfrm>
              <a:off x="2018470" y="369060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椭圆 50">
              <a:extLst>
                <a:ext uri="{FF2B5EF4-FFF2-40B4-BE49-F238E27FC236}">
                  <a16:creationId xmlns:a16="http://schemas.microsoft.com/office/drawing/2014/main" id="{DCC90D60-EC9E-466D-8125-691C5EC173EC}"/>
                </a:ext>
              </a:extLst>
            </p:cNvPr>
            <p:cNvSpPr/>
            <p:nvPr/>
          </p:nvSpPr>
          <p:spPr bwMode="gray">
            <a:xfrm>
              <a:off x="2713587" y="300867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TextBox 28">
              <a:extLst>
                <a:ext uri="{FF2B5EF4-FFF2-40B4-BE49-F238E27FC236}">
                  <a16:creationId xmlns:a16="http://schemas.microsoft.com/office/drawing/2014/main" id="{76736124-952B-4A41-A14F-7553B568FC91}"/>
                </a:ext>
              </a:extLst>
            </p:cNvPr>
            <p:cNvSpPr txBox="1"/>
            <p:nvPr/>
          </p:nvSpPr>
          <p:spPr bwMode="gray">
            <a:xfrm>
              <a:off x="744691" y="3361661"/>
              <a:ext cx="1009627" cy="4118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cs typeface="Huawei Sans" panose="020C0503030203020204" pitchFamily="34" charset="0"/>
                </a:rPr>
                <a:t>Installation engineer</a:t>
              </a:r>
            </a:p>
          </p:txBody>
        </p:sp>
        <p:sp>
          <p:nvSpPr>
            <p:cNvPr id="30" name="TextBox 29">
              <a:extLst>
                <a:ext uri="{FF2B5EF4-FFF2-40B4-BE49-F238E27FC236}">
                  <a16:creationId xmlns:a16="http://schemas.microsoft.com/office/drawing/2014/main" id="{74A9EAFA-A0CA-4EA0-9553-C845825ECEA8}"/>
                </a:ext>
              </a:extLst>
            </p:cNvPr>
            <p:cNvSpPr txBox="1"/>
            <p:nvPr/>
          </p:nvSpPr>
          <p:spPr bwMode="gray">
            <a:xfrm>
              <a:off x="3155858" y="2456877"/>
              <a:ext cx="1081515" cy="5734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cs typeface="Huawei Sans" panose="020C0503030203020204" pitchFamily="34" charset="0"/>
                </a:rPr>
                <a:t>NETCONF</a:t>
              </a:r>
            </a:p>
            <a:p>
              <a:pPr algn="ctr" fontAlgn="ctr"/>
              <a:r>
                <a:rPr lang="en-US" sz="1050" dirty="0">
                  <a:latin typeface="Huawei Sans" panose="020C0503030203020204" pitchFamily="34" charset="0"/>
                  <a:cs typeface="Huawei Sans" panose="020C0503030203020204" pitchFamily="34" charset="0"/>
                </a:rPr>
                <a:t>(management channel)</a:t>
              </a:r>
            </a:p>
          </p:txBody>
        </p:sp>
        <p:sp>
          <p:nvSpPr>
            <p:cNvPr id="31" name="TextBox 30">
              <a:extLst>
                <a:ext uri="{FF2B5EF4-FFF2-40B4-BE49-F238E27FC236}">
                  <a16:creationId xmlns:a16="http://schemas.microsoft.com/office/drawing/2014/main" id="{CD3B63C5-2473-436D-81D1-EEDA821967ED}"/>
                </a:ext>
              </a:extLst>
            </p:cNvPr>
            <p:cNvSpPr txBox="1"/>
            <p:nvPr/>
          </p:nvSpPr>
          <p:spPr bwMode="gray">
            <a:xfrm>
              <a:off x="3302709" y="3795975"/>
              <a:ext cx="71686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cs typeface="Huawei Sans" panose="020C0503030203020204" pitchFamily="34" charset="0"/>
                </a:rPr>
                <a:t>CPE/RR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pic>
        <p:nvPicPr>
          <p:cNvPr id="54" name="图片 31">
            <a:extLst>
              <a:ext uri="{FF2B5EF4-FFF2-40B4-BE49-F238E27FC236}">
                <a16:creationId xmlns:a16="http://schemas.microsoft.com/office/drawing/2014/main" id="{39A1E0D2-FA47-4A19-B82B-6DB0222067BE}"/>
              </a:ext>
            </a:extLst>
          </p:cNvPr>
          <p:cNvPicPr>
            <a:picLocks noChangeAspect="1"/>
          </p:cNvPicPr>
          <p:nvPr/>
        </p:nvPicPr>
        <p:blipFill>
          <a:blip r:embed="rId4"/>
          <a:stretch>
            <a:fillRect/>
          </a:stretch>
        </p:blipFill>
        <p:spPr bwMode="gray">
          <a:xfrm>
            <a:off x="8171405" y="3385041"/>
            <a:ext cx="466668" cy="389308"/>
          </a:xfrm>
          <a:prstGeom prst="rect">
            <a:avLst/>
          </a:prstGeom>
        </p:spPr>
      </p:pic>
      <p:pic>
        <p:nvPicPr>
          <p:cNvPr id="55" name="图片 31">
            <a:extLst>
              <a:ext uri="{FF2B5EF4-FFF2-40B4-BE49-F238E27FC236}">
                <a16:creationId xmlns:a16="http://schemas.microsoft.com/office/drawing/2014/main" id="{1A06279D-C193-427C-B66E-E74C1917A823}"/>
              </a:ext>
            </a:extLst>
          </p:cNvPr>
          <p:cNvPicPr>
            <a:picLocks noChangeAspect="1"/>
          </p:cNvPicPr>
          <p:nvPr/>
        </p:nvPicPr>
        <p:blipFill>
          <a:blip r:embed="rId4"/>
          <a:stretch>
            <a:fillRect/>
          </a:stretch>
        </p:blipFill>
        <p:spPr bwMode="gray">
          <a:xfrm>
            <a:off x="10764944" y="3385248"/>
            <a:ext cx="466668" cy="389308"/>
          </a:xfrm>
          <a:prstGeom prst="rect">
            <a:avLst/>
          </a:prstGeom>
        </p:spPr>
      </p:pic>
      <p:cxnSp>
        <p:nvCxnSpPr>
          <p:cNvPr id="58" name="直接连接符 78">
            <a:extLst>
              <a:ext uri="{FF2B5EF4-FFF2-40B4-BE49-F238E27FC236}">
                <a16:creationId xmlns:a16="http://schemas.microsoft.com/office/drawing/2014/main" id="{055706DD-EB53-4890-8EDE-42BA7FCE5F41}"/>
              </a:ext>
            </a:extLst>
          </p:cNvPr>
          <p:cNvCxnSpPr>
            <a:cxnSpLocks noChangeShapeType="1"/>
            <a:stCxn id="54" idx="3"/>
            <a:endCxn id="60" idx="21"/>
          </p:cNvCxnSpPr>
          <p:nvPr/>
        </p:nvCxnSpPr>
        <p:spPr bwMode="gray">
          <a:xfrm>
            <a:off x="8638073" y="3579695"/>
            <a:ext cx="675304" cy="8044"/>
          </a:xfrm>
          <a:prstGeom prst="line">
            <a:avLst/>
          </a:prstGeom>
          <a:noFill/>
          <a:ln w="19050" algn="ctr">
            <a:solidFill>
              <a:schemeClr val="bg1">
                <a:lumMod val="50000"/>
              </a:schemeClr>
            </a:solidFill>
            <a:round/>
            <a:headEnd/>
            <a:tailEnd/>
          </a:ln>
        </p:spPr>
      </p:cxnSp>
      <p:cxnSp>
        <p:nvCxnSpPr>
          <p:cNvPr id="59" name="直接连接符 78">
            <a:extLst>
              <a:ext uri="{FF2B5EF4-FFF2-40B4-BE49-F238E27FC236}">
                <a16:creationId xmlns:a16="http://schemas.microsoft.com/office/drawing/2014/main" id="{F0EAC811-C688-48E6-B4F0-42399ABF5A1C}"/>
              </a:ext>
            </a:extLst>
          </p:cNvPr>
          <p:cNvCxnSpPr>
            <a:cxnSpLocks noChangeShapeType="1"/>
            <a:stCxn id="55" idx="1"/>
            <a:endCxn id="60" idx="8"/>
          </p:cNvCxnSpPr>
          <p:nvPr/>
        </p:nvCxnSpPr>
        <p:spPr bwMode="gray">
          <a:xfrm flipH="1">
            <a:off x="10137062" y="3579902"/>
            <a:ext cx="627882" cy="0"/>
          </a:xfrm>
          <a:prstGeom prst="line">
            <a:avLst/>
          </a:prstGeom>
          <a:noFill/>
          <a:ln w="19050" algn="ctr">
            <a:solidFill>
              <a:schemeClr val="bg1">
                <a:lumMod val="50000"/>
              </a:schemeClr>
            </a:solidFill>
            <a:round/>
            <a:headEnd/>
            <a:tailEnd/>
          </a:ln>
        </p:spPr>
      </p:cxnSp>
      <p:sp>
        <p:nvSpPr>
          <p:cNvPr id="60" name="Freeform 159">
            <a:extLst>
              <a:ext uri="{FF2B5EF4-FFF2-40B4-BE49-F238E27FC236}">
                <a16:creationId xmlns:a16="http://schemas.microsoft.com/office/drawing/2014/main" id="{61BDA064-488F-48A8-8400-1CF3FE2443F3}"/>
              </a:ext>
            </a:extLst>
          </p:cNvPr>
          <p:cNvSpPr/>
          <p:nvPr/>
        </p:nvSpPr>
        <p:spPr bwMode="gray">
          <a:xfrm flipH="1">
            <a:off x="9313377" y="3285872"/>
            <a:ext cx="823685" cy="430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TextBox 68">
            <a:extLst>
              <a:ext uri="{FF2B5EF4-FFF2-40B4-BE49-F238E27FC236}">
                <a16:creationId xmlns:a16="http://schemas.microsoft.com/office/drawing/2014/main" id="{584B60BB-4113-4A42-8278-1DAC7BEC3C4E}"/>
              </a:ext>
            </a:extLst>
          </p:cNvPr>
          <p:cNvSpPr txBox="1"/>
          <p:nvPr/>
        </p:nvSpPr>
        <p:spPr bwMode="gray">
          <a:xfrm>
            <a:off x="8173603" y="3756241"/>
            <a:ext cx="45812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 name="TextBox 69">
            <a:extLst>
              <a:ext uri="{FF2B5EF4-FFF2-40B4-BE49-F238E27FC236}">
                <a16:creationId xmlns:a16="http://schemas.microsoft.com/office/drawing/2014/main" id="{9CCC39AE-C650-49F2-9417-5C87521BF69E}"/>
              </a:ext>
            </a:extLst>
          </p:cNvPr>
          <p:cNvSpPr txBox="1"/>
          <p:nvPr/>
        </p:nvSpPr>
        <p:spPr bwMode="gray">
          <a:xfrm>
            <a:off x="10774101" y="3745064"/>
            <a:ext cx="45812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Can 41">
            <a:extLst>
              <a:ext uri="{FF2B5EF4-FFF2-40B4-BE49-F238E27FC236}">
                <a16:creationId xmlns:a16="http://schemas.microsoft.com/office/drawing/2014/main" id="{49E85151-5A06-4583-9A2D-9AD014172545}"/>
              </a:ext>
            </a:extLst>
          </p:cNvPr>
          <p:cNvSpPr/>
          <p:nvPr/>
        </p:nvSpPr>
        <p:spPr bwMode="gray">
          <a:xfrm rot="16200000" flipH="1">
            <a:off x="9599167" y="2534070"/>
            <a:ext cx="166846" cy="2063838"/>
          </a:xfrm>
          <a:prstGeom prst="can">
            <a:avLst>
              <a:gd name="adj" fmla="val 55435"/>
            </a:avLst>
          </a:prstGeom>
          <a:solidFill>
            <a:srgbClr val="D0E8C4"/>
          </a:solidFill>
          <a:ln w="12700">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TextBox 17">
            <a:extLst>
              <a:ext uri="{FF2B5EF4-FFF2-40B4-BE49-F238E27FC236}">
                <a16:creationId xmlns:a16="http://schemas.microsoft.com/office/drawing/2014/main" id="{6A64192A-17C7-4E7A-A679-58567FA50745}"/>
              </a:ext>
            </a:extLst>
          </p:cNvPr>
          <p:cNvSpPr txBox="1"/>
          <p:nvPr/>
        </p:nvSpPr>
        <p:spPr bwMode="gray">
          <a:xfrm>
            <a:off x="8662153" y="3421062"/>
            <a:ext cx="206383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cs typeface="Huawei Sans" panose="020C0503030203020204" pitchFamily="34" charset="0"/>
              </a:rPr>
              <a:t>Data channel</a:t>
            </a:r>
          </a:p>
        </p:txBody>
      </p:sp>
      <p:sp>
        <p:nvSpPr>
          <p:cNvPr id="23" name="文本框 60">
            <a:extLst>
              <a:ext uri="{FF2B5EF4-FFF2-40B4-BE49-F238E27FC236}">
                <a16:creationId xmlns:a16="http://schemas.microsoft.com/office/drawing/2014/main" id="{C7F8FB4A-8333-4503-9C95-F2F506E82878}"/>
              </a:ext>
            </a:extLst>
          </p:cNvPr>
          <p:cNvSpPr txBox="1"/>
          <p:nvPr/>
        </p:nvSpPr>
        <p:spPr bwMode="gray">
          <a:xfrm>
            <a:off x="8061349" y="2305676"/>
            <a:ext cx="586963" cy="261610"/>
          </a:xfrm>
          <a:prstGeom prst="rect">
            <a:avLst/>
          </a:prstGeom>
          <a:solidFill>
            <a:srgbClr val="56C4D2"/>
          </a:solidFill>
          <a:ln>
            <a:solidFill>
              <a:srgbClr val="56C4D2"/>
            </a:solidFill>
          </a:ln>
        </p:spPr>
        <p:txBody>
          <a:bodyPr wrap="square" rtlCol="0">
            <a:spAutoFit/>
          </a:bodyPr>
          <a:lstStyle/>
          <a:p>
            <a:pPr algn="ctr" fontAlgn="ctr"/>
            <a:r>
              <a:rPr lang="en-US" sz="1100" dirty="0">
                <a:solidFill>
                  <a:schemeClr val="bg1"/>
                </a:solidFill>
                <a:latin typeface="Huawei Sans" panose="020C0503030203020204" pitchFamily="34" charset="0"/>
                <a:cs typeface="Huawei Sans" panose="020C0503030203020204" pitchFamily="34" charset="0"/>
              </a:rPr>
              <a:t>TNP</a:t>
            </a:r>
          </a:p>
        </p:txBody>
      </p:sp>
      <p:sp>
        <p:nvSpPr>
          <p:cNvPr id="24" name="文本框 60">
            <a:extLst>
              <a:ext uri="{FF2B5EF4-FFF2-40B4-BE49-F238E27FC236}">
                <a16:creationId xmlns:a16="http://schemas.microsoft.com/office/drawing/2014/main" id="{E7EC36D5-8535-45B4-94A6-C2DA77DF0FCF}"/>
              </a:ext>
            </a:extLst>
          </p:cNvPr>
          <p:cNvSpPr txBox="1"/>
          <p:nvPr/>
        </p:nvSpPr>
        <p:spPr bwMode="gray">
          <a:xfrm>
            <a:off x="8063967" y="2632936"/>
            <a:ext cx="838093" cy="261610"/>
          </a:xfrm>
          <a:prstGeom prst="rect">
            <a:avLst/>
          </a:prstGeom>
          <a:solidFill>
            <a:srgbClr val="AFD89C"/>
          </a:solidFill>
          <a:ln>
            <a:solidFill>
              <a:srgbClr val="AFD89C"/>
            </a:solidFill>
          </a:ln>
        </p:spPr>
        <p:txBody>
          <a:bodyPr wrap="square" rtlCol="0">
            <a:spAutoFit/>
          </a:bodyPr>
          <a:lstStyle/>
          <a:p>
            <a:pPr algn="ctr" fontAlgn="ctr"/>
            <a:r>
              <a:rPr lang="en-US" sz="1100" dirty="0">
                <a:solidFill>
                  <a:schemeClr val="bg1"/>
                </a:solidFill>
                <a:latin typeface="Huawei Sans" panose="020C0503030203020204" pitchFamily="34" charset="0"/>
                <a:cs typeface="Huawei Sans" panose="020C0503030203020204" pitchFamily="34" charset="0"/>
              </a:rPr>
              <a:t>IPsec SA</a:t>
            </a:r>
          </a:p>
        </p:txBody>
      </p:sp>
      <p:sp>
        <p:nvSpPr>
          <p:cNvPr id="36" name="文本框 60">
            <a:extLst>
              <a:ext uri="{FF2B5EF4-FFF2-40B4-BE49-F238E27FC236}">
                <a16:creationId xmlns:a16="http://schemas.microsoft.com/office/drawing/2014/main" id="{35D6496B-C7E8-4B10-B1AE-A58414543FC3}"/>
              </a:ext>
            </a:extLst>
          </p:cNvPr>
          <p:cNvSpPr txBox="1"/>
          <p:nvPr/>
        </p:nvSpPr>
        <p:spPr bwMode="gray">
          <a:xfrm>
            <a:off x="8061349" y="2958932"/>
            <a:ext cx="793936" cy="338554"/>
          </a:xfrm>
          <a:prstGeom prst="rect">
            <a:avLst/>
          </a:prstGeom>
          <a:solidFill>
            <a:srgbClr val="FDD351"/>
          </a:solidFill>
          <a:ln>
            <a:solidFill>
              <a:srgbClr val="FDD351"/>
            </a:solidFill>
          </a:ln>
        </p:spPr>
        <p:txBody>
          <a:bodyPr wrap="square" tIns="0" bIns="0" rtlCol="0">
            <a:spAutoFit/>
          </a:bodyPr>
          <a:lstStyle/>
          <a:p>
            <a:pPr algn="ctr" fontAlgn="ctr"/>
            <a:r>
              <a:rPr lang="en-US" sz="1100" dirty="0">
                <a:solidFill>
                  <a:schemeClr val="bg1"/>
                </a:solidFill>
                <a:latin typeface="Huawei Sans" panose="020C0503030203020204" pitchFamily="34" charset="0"/>
                <a:cs typeface="Huawei Sans" panose="020C0503030203020204" pitchFamily="34" charset="0"/>
              </a:rPr>
              <a:t>Service route</a:t>
            </a:r>
            <a:endParaRPr lang="en-US" altLang="zh-CN" sz="11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文本框 60">
            <a:extLst>
              <a:ext uri="{FF2B5EF4-FFF2-40B4-BE49-F238E27FC236}">
                <a16:creationId xmlns:a16="http://schemas.microsoft.com/office/drawing/2014/main" id="{98528DCC-2DB7-4092-A09B-CEF5A135F204}"/>
              </a:ext>
            </a:extLst>
          </p:cNvPr>
          <p:cNvSpPr txBox="1"/>
          <p:nvPr/>
        </p:nvSpPr>
        <p:spPr bwMode="gray">
          <a:xfrm>
            <a:off x="10685018" y="2298975"/>
            <a:ext cx="586963" cy="261610"/>
          </a:xfrm>
          <a:prstGeom prst="rect">
            <a:avLst/>
          </a:prstGeom>
          <a:solidFill>
            <a:srgbClr val="56C4D2"/>
          </a:solidFill>
          <a:ln>
            <a:solidFill>
              <a:srgbClr val="56C4D2"/>
            </a:solidFill>
          </a:ln>
        </p:spPr>
        <p:txBody>
          <a:bodyPr wrap="square" rtlCol="0">
            <a:spAutoFit/>
          </a:bodyPr>
          <a:lstStyle/>
          <a:p>
            <a:pPr algn="ctr" fontAlgn="ctr"/>
            <a:r>
              <a:rPr lang="en-US" sz="1100" dirty="0">
                <a:solidFill>
                  <a:schemeClr val="bg1"/>
                </a:solidFill>
                <a:latin typeface="Huawei Sans" panose="020C0503030203020204" pitchFamily="34" charset="0"/>
                <a:cs typeface="Huawei Sans" panose="020C0503030203020204" pitchFamily="34" charset="0"/>
              </a:rPr>
              <a:t>TNP</a:t>
            </a:r>
          </a:p>
        </p:txBody>
      </p:sp>
      <p:sp>
        <p:nvSpPr>
          <p:cNvPr id="38" name="文本框 60">
            <a:extLst>
              <a:ext uri="{FF2B5EF4-FFF2-40B4-BE49-F238E27FC236}">
                <a16:creationId xmlns:a16="http://schemas.microsoft.com/office/drawing/2014/main" id="{F9F9898E-603C-4958-82F9-1040BBF99418}"/>
              </a:ext>
            </a:extLst>
          </p:cNvPr>
          <p:cNvSpPr txBox="1"/>
          <p:nvPr/>
        </p:nvSpPr>
        <p:spPr bwMode="gray">
          <a:xfrm>
            <a:off x="10433888" y="2626235"/>
            <a:ext cx="838093" cy="261610"/>
          </a:xfrm>
          <a:prstGeom prst="rect">
            <a:avLst/>
          </a:prstGeom>
          <a:solidFill>
            <a:srgbClr val="AFD89C"/>
          </a:solidFill>
          <a:ln>
            <a:solidFill>
              <a:srgbClr val="AFD89C"/>
            </a:solidFill>
          </a:ln>
        </p:spPr>
        <p:txBody>
          <a:bodyPr wrap="square" rtlCol="0">
            <a:spAutoFit/>
          </a:bodyPr>
          <a:lstStyle/>
          <a:p>
            <a:pPr algn="ctr" fontAlgn="ctr"/>
            <a:r>
              <a:rPr lang="en-US" sz="1100" dirty="0">
                <a:solidFill>
                  <a:schemeClr val="bg1"/>
                </a:solidFill>
                <a:latin typeface="Huawei Sans" panose="020C0503030203020204" pitchFamily="34" charset="0"/>
                <a:cs typeface="Huawei Sans" panose="020C0503030203020204" pitchFamily="34" charset="0"/>
              </a:rPr>
              <a:t>IPsec SA</a:t>
            </a:r>
          </a:p>
        </p:txBody>
      </p:sp>
      <p:sp>
        <p:nvSpPr>
          <p:cNvPr id="39" name="文本框 60">
            <a:extLst>
              <a:ext uri="{FF2B5EF4-FFF2-40B4-BE49-F238E27FC236}">
                <a16:creationId xmlns:a16="http://schemas.microsoft.com/office/drawing/2014/main" id="{FD95E9F8-CCDE-43F8-A604-24974F800EEF}"/>
              </a:ext>
            </a:extLst>
          </p:cNvPr>
          <p:cNvSpPr txBox="1"/>
          <p:nvPr/>
        </p:nvSpPr>
        <p:spPr bwMode="gray">
          <a:xfrm>
            <a:off x="10478045" y="2952231"/>
            <a:ext cx="793936" cy="338554"/>
          </a:xfrm>
          <a:prstGeom prst="rect">
            <a:avLst/>
          </a:prstGeom>
          <a:solidFill>
            <a:srgbClr val="FDD351"/>
          </a:solidFill>
          <a:ln>
            <a:solidFill>
              <a:srgbClr val="FDD351"/>
            </a:solidFill>
          </a:ln>
        </p:spPr>
        <p:txBody>
          <a:bodyPr wrap="square" tIns="0" bIns="0" rtlCol="0">
            <a:spAutoFit/>
          </a:bodyPr>
          <a:lstStyle/>
          <a:p>
            <a:pPr algn="ctr" fontAlgn="ctr"/>
            <a:r>
              <a:rPr lang="en-US" sz="1100" dirty="0">
                <a:solidFill>
                  <a:schemeClr val="bg1"/>
                </a:solidFill>
                <a:latin typeface="Huawei Sans" panose="020C0503030203020204" pitchFamily="34" charset="0"/>
                <a:cs typeface="Huawei Sans" panose="020C0503030203020204" pitchFamily="34" charset="0"/>
              </a:rPr>
              <a:t>Service route</a:t>
            </a:r>
            <a:endParaRPr lang="en-US" altLang="zh-CN" sz="11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08" name="Straight Arrow Connector 107">
            <a:extLst>
              <a:ext uri="{FF2B5EF4-FFF2-40B4-BE49-F238E27FC236}">
                <a16:creationId xmlns:a16="http://schemas.microsoft.com/office/drawing/2014/main" id="{49BA1601-B400-4E5E-9DAD-F0E22A291466}"/>
              </a:ext>
            </a:extLst>
          </p:cNvPr>
          <p:cNvCxnSpPr>
            <a:cxnSpLocks/>
          </p:cNvCxnSpPr>
          <p:nvPr/>
        </p:nvCxnSpPr>
        <p:spPr bwMode="gray">
          <a:xfrm flipH="1">
            <a:off x="8954581" y="2523469"/>
            <a:ext cx="1456018" cy="4391"/>
          </a:xfrm>
          <a:prstGeom prst="straightConnector1">
            <a:avLst/>
          </a:prstGeom>
          <a:solidFill>
            <a:schemeClr val="accent1"/>
          </a:solidFill>
          <a:ln w="19050" cap="flat" cmpd="sng" algn="ctr">
            <a:solidFill>
              <a:srgbClr val="56C4D2"/>
            </a:solidFill>
            <a:prstDash val="dash"/>
            <a:round/>
            <a:headEnd type="triangle" w="med" len="med"/>
            <a:tailEnd type="triangle" w="med" len="med"/>
          </a:ln>
          <a:effectLst/>
        </p:spPr>
      </p:cxnSp>
      <p:sp>
        <p:nvSpPr>
          <p:cNvPr id="74" name="椭圆 50">
            <a:extLst>
              <a:ext uri="{FF2B5EF4-FFF2-40B4-BE49-F238E27FC236}">
                <a16:creationId xmlns:a16="http://schemas.microsoft.com/office/drawing/2014/main" id="{E3BFFC75-C221-46CA-A572-DC95BA10349E}"/>
              </a:ext>
            </a:extLst>
          </p:cNvPr>
          <p:cNvSpPr/>
          <p:nvPr/>
        </p:nvSpPr>
        <p:spPr bwMode="gray">
          <a:xfrm>
            <a:off x="10114505" y="324436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椭圆 50">
            <a:extLst>
              <a:ext uri="{FF2B5EF4-FFF2-40B4-BE49-F238E27FC236}">
                <a16:creationId xmlns:a16="http://schemas.microsoft.com/office/drawing/2014/main" id="{E3833374-021D-4D7C-89DE-40D53E7C2AB8}"/>
              </a:ext>
            </a:extLst>
          </p:cNvPr>
          <p:cNvSpPr/>
          <p:nvPr/>
        </p:nvSpPr>
        <p:spPr bwMode="gray">
          <a:xfrm>
            <a:off x="9617261" y="229606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15" name="Straight Arrow Connector 114">
            <a:extLst>
              <a:ext uri="{FF2B5EF4-FFF2-40B4-BE49-F238E27FC236}">
                <a16:creationId xmlns:a16="http://schemas.microsoft.com/office/drawing/2014/main" id="{B005F7DE-C713-465C-90BA-6D9128A00202}"/>
              </a:ext>
            </a:extLst>
          </p:cNvPr>
          <p:cNvCxnSpPr>
            <a:cxnSpLocks/>
          </p:cNvCxnSpPr>
          <p:nvPr/>
        </p:nvCxnSpPr>
        <p:spPr bwMode="gray">
          <a:xfrm flipH="1">
            <a:off x="8928851" y="3094816"/>
            <a:ext cx="1456018" cy="4391"/>
          </a:xfrm>
          <a:prstGeom prst="straightConnector1">
            <a:avLst/>
          </a:prstGeom>
          <a:solidFill>
            <a:schemeClr val="accent1"/>
          </a:solidFill>
          <a:ln w="19050" cap="flat" cmpd="sng" algn="ctr">
            <a:solidFill>
              <a:srgbClr val="56C4D2"/>
            </a:solidFill>
            <a:prstDash val="dash"/>
            <a:round/>
            <a:headEnd type="triangle" w="med" len="med"/>
            <a:tailEnd type="triangle" w="med" len="med"/>
          </a:ln>
          <a:effectLst/>
        </p:spPr>
      </p:cxnSp>
      <p:sp>
        <p:nvSpPr>
          <p:cNvPr id="77" name="椭圆 50">
            <a:extLst>
              <a:ext uri="{FF2B5EF4-FFF2-40B4-BE49-F238E27FC236}">
                <a16:creationId xmlns:a16="http://schemas.microsoft.com/office/drawing/2014/main" id="{96ABB7E3-CFF4-4ABA-8852-9047707AE168}"/>
              </a:ext>
            </a:extLst>
          </p:cNvPr>
          <p:cNvSpPr/>
          <p:nvPr/>
        </p:nvSpPr>
        <p:spPr bwMode="gray">
          <a:xfrm>
            <a:off x="9629448" y="285097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Arrow: Right 78">
            <a:extLst>
              <a:ext uri="{FF2B5EF4-FFF2-40B4-BE49-F238E27FC236}">
                <a16:creationId xmlns:a16="http://schemas.microsoft.com/office/drawing/2014/main" id="{8C9409B7-14AD-496D-9422-B161A8AD957B}"/>
              </a:ext>
            </a:extLst>
          </p:cNvPr>
          <p:cNvSpPr/>
          <p:nvPr/>
        </p:nvSpPr>
        <p:spPr bwMode="gray">
          <a:xfrm>
            <a:off x="4129041" y="1634385"/>
            <a:ext cx="385615" cy="276645"/>
          </a:xfrm>
          <a:prstGeom prst="rightArrow">
            <a:avLst/>
          </a:prstGeom>
          <a:solidFill>
            <a:srgbClr val="EEB3B8"/>
          </a:solidFill>
          <a:ln>
            <a:solidFill>
              <a:srgbClr val="E2818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81" name="Arrow: Right 80">
            <a:extLst>
              <a:ext uri="{FF2B5EF4-FFF2-40B4-BE49-F238E27FC236}">
                <a16:creationId xmlns:a16="http://schemas.microsoft.com/office/drawing/2014/main" id="{40ECDBAE-5E69-4523-B5FE-2310A3F96DC6}"/>
              </a:ext>
            </a:extLst>
          </p:cNvPr>
          <p:cNvSpPr/>
          <p:nvPr/>
        </p:nvSpPr>
        <p:spPr bwMode="gray">
          <a:xfrm>
            <a:off x="7735308" y="1634385"/>
            <a:ext cx="385615" cy="276645"/>
          </a:xfrm>
          <a:prstGeom prst="rightArrow">
            <a:avLst/>
          </a:prstGeom>
          <a:solidFill>
            <a:srgbClr val="EEB3B8"/>
          </a:solidFill>
          <a:ln>
            <a:solidFill>
              <a:srgbClr val="E2818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grpSp>
        <p:nvGrpSpPr>
          <p:cNvPr id="43" name="Group 42">
            <a:extLst>
              <a:ext uri="{FF2B5EF4-FFF2-40B4-BE49-F238E27FC236}">
                <a16:creationId xmlns:a16="http://schemas.microsoft.com/office/drawing/2014/main" id="{DCDC0381-62F0-45F6-8FF6-57094253CA27}"/>
              </a:ext>
            </a:extLst>
          </p:cNvPr>
          <p:cNvGrpSpPr/>
          <p:nvPr/>
        </p:nvGrpSpPr>
        <p:grpSpPr bwMode="gray">
          <a:xfrm>
            <a:off x="4593781" y="1982788"/>
            <a:ext cx="2993995" cy="2278864"/>
            <a:chOff x="4593781" y="1982788"/>
            <a:chExt cx="2993995" cy="2278864"/>
          </a:xfrm>
        </p:grpSpPr>
        <p:pic>
          <p:nvPicPr>
            <p:cNvPr id="33" name="图片 31">
              <a:extLst>
                <a:ext uri="{FF2B5EF4-FFF2-40B4-BE49-F238E27FC236}">
                  <a16:creationId xmlns:a16="http://schemas.microsoft.com/office/drawing/2014/main" id="{3AB150D7-61A5-4015-97A6-557F1583A1DA}"/>
                </a:ext>
              </a:extLst>
            </p:cNvPr>
            <p:cNvPicPr>
              <a:picLocks noChangeAspect="1"/>
            </p:cNvPicPr>
            <p:nvPr/>
          </p:nvPicPr>
          <p:blipFill>
            <a:blip r:embed="rId4"/>
            <a:stretch>
              <a:fillRect/>
            </a:stretch>
          </p:blipFill>
          <p:spPr bwMode="gray">
            <a:xfrm>
              <a:off x="4720336" y="3658374"/>
              <a:ext cx="466668" cy="389308"/>
            </a:xfrm>
            <a:prstGeom prst="rect">
              <a:avLst/>
            </a:prstGeom>
          </p:spPr>
        </p:pic>
        <p:pic>
          <p:nvPicPr>
            <p:cNvPr id="34" name="图片 31">
              <a:extLst>
                <a:ext uri="{FF2B5EF4-FFF2-40B4-BE49-F238E27FC236}">
                  <a16:creationId xmlns:a16="http://schemas.microsoft.com/office/drawing/2014/main" id="{7AF0F63F-C039-4EE9-9FC6-86A3B0A9960C}"/>
                </a:ext>
              </a:extLst>
            </p:cNvPr>
            <p:cNvPicPr>
              <a:picLocks noChangeAspect="1"/>
            </p:cNvPicPr>
            <p:nvPr/>
          </p:nvPicPr>
          <p:blipFill>
            <a:blip r:embed="rId4"/>
            <a:stretch>
              <a:fillRect/>
            </a:stretch>
          </p:blipFill>
          <p:spPr bwMode="gray">
            <a:xfrm>
              <a:off x="6964734" y="3662724"/>
              <a:ext cx="466668" cy="389308"/>
            </a:xfrm>
            <a:prstGeom prst="rect">
              <a:avLst/>
            </a:prstGeom>
          </p:spPr>
        </p:pic>
        <p:pic>
          <p:nvPicPr>
            <p:cNvPr id="35" name="图片 31">
              <a:extLst>
                <a:ext uri="{FF2B5EF4-FFF2-40B4-BE49-F238E27FC236}">
                  <a16:creationId xmlns:a16="http://schemas.microsoft.com/office/drawing/2014/main" id="{58E8E8FC-D0B6-48BD-A4B1-2C98D0B136FD}"/>
                </a:ext>
              </a:extLst>
            </p:cNvPr>
            <p:cNvPicPr>
              <a:picLocks noChangeAspect="1"/>
            </p:cNvPicPr>
            <p:nvPr/>
          </p:nvPicPr>
          <p:blipFill>
            <a:blip r:embed="rId4"/>
            <a:stretch>
              <a:fillRect/>
            </a:stretch>
          </p:blipFill>
          <p:spPr bwMode="gray">
            <a:xfrm>
              <a:off x="5862666" y="2187080"/>
              <a:ext cx="466668" cy="389308"/>
            </a:xfrm>
            <a:prstGeom prst="rect">
              <a:avLst/>
            </a:prstGeom>
          </p:spPr>
        </p:pic>
        <p:cxnSp>
          <p:nvCxnSpPr>
            <p:cNvPr id="112" name="直接连接符 78">
              <a:extLst>
                <a:ext uri="{FF2B5EF4-FFF2-40B4-BE49-F238E27FC236}">
                  <a16:creationId xmlns:a16="http://schemas.microsoft.com/office/drawing/2014/main" id="{5DE7BF14-39DB-4311-A8D4-0E7BD9EFFE0C}"/>
                </a:ext>
              </a:extLst>
            </p:cNvPr>
            <p:cNvCxnSpPr>
              <a:cxnSpLocks noChangeShapeType="1"/>
              <a:stCxn id="35" idx="2"/>
            </p:cNvCxnSpPr>
            <p:nvPr/>
          </p:nvCxnSpPr>
          <p:spPr bwMode="gray">
            <a:xfrm>
              <a:off x="6096000" y="2576388"/>
              <a:ext cx="0" cy="558611"/>
            </a:xfrm>
            <a:prstGeom prst="line">
              <a:avLst/>
            </a:prstGeom>
            <a:noFill/>
            <a:ln w="19050" algn="ctr">
              <a:solidFill>
                <a:schemeClr val="bg1">
                  <a:lumMod val="50000"/>
                </a:schemeClr>
              </a:solidFill>
              <a:round/>
              <a:headEnd/>
              <a:tailEnd/>
            </a:ln>
          </p:spPr>
        </p:cxnSp>
        <p:cxnSp>
          <p:nvCxnSpPr>
            <p:cNvPr id="113" name="直接连接符 78">
              <a:extLst>
                <a:ext uri="{FF2B5EF4-FFF2-40B4-BE49-F238E27FC236}">
                  <a16:creationId xmlns:a16="http://schemas.microsoft.com/office/drawing/2014/main" id="{D9B391C3-78BB-459A-A9AD-39C2BBEF7BA2}"/>
                </a:ext>
              </a:extLst>
            </p:cNvPr>
            <p:cNvCxnSpPr>
              <a:cxnSpLocks noChangeShapeType="1"/>
              <a:stCxn id="33" idx="0"/>
              <a:endCxn id="32" idx="20"/>
            </p:cNvCxnSpPr>
            <p:nvPr/>
          </p:nvCxnSpPr>
          <p:spPr bwMode="gray">
            <a:xfrm flipV="1">
              <a:off x="4953670" y="3399162"/>
              <a:ext cx="832347" cy="259212"/>
            </a:xfrm>
            <a:prstGeom prst="line">
              <a:avLst/>
            </a:prstGeom>
            <a:noFill/>
            <a:ln w="19050" algn="ctr">
              <a:solidFill>
                <a:schemeClr val="bg1">
                  <a:lumMod val="50000"/>
                </a:schemeClr>
              </a:solidFill>
              <a:round/>
              <a:headEnd/>
              <a:tailEnd/>
            </a:ln>
          </p:spPr>
        </p:cxnSp>
        <p:cxnSp>
          <p:nvCxnSpPr>
            <p:cNvPr id="114" name="直接连接符 78">
              <a:extLst>
                <a:ext uri="{FF2B5EF4-FFF2-40B4-BE49-F238E27FC236}">
                  <a16:creationId xmlns:a16="http://schemas.microsoft.com/office/drawing/2014/main" id="{BA07CCF3-0EF7-403C-8401-0A6A558380B9}"/>
                </a:ext>
              </a:extLst>
            </p:cNvPr>
            <p:cNvCxnSpPr>
              <a:cxnSpLocks noChangeShapeType="1"/>
              <a:stCxn id="34" idx="0"/>
              <a:endCxn id="32" idx="9"/>
            </p:cNvCxnSpPr>
            <p:nvPr/>
          </p:nvCxnSpPr>
          <p:spPr bwMode="gray">
            <a:xfrm flipH="1" flipV="1">
              <a:off x="6386342" y="3401072"/>
              <a:ext cx="811726" cy="261652"/>
            </a:xfrm>
            <a:prstGeom prst="line">
              <a:avLst/>
            </a:prstGeom>
            <a:noFill/>
            <a:ln w="19050" algn="ctr">
              <a:solidFill>
                <a:schemeClr val="bg1">
                  <a:lumMod val="50000"/>
                </a:schemeClr>
              </a:solidFill>
              <a:round/>
              <a:headEnd/>
              <a:tailEnd/>
            </a:ln>
          </p:spPr>
        </p:cxnSp>
        <p:sp>
          <p:nvSpPr>
            <p:cNvPr id="32" name="Freeform 159">
              <a:extLst>
                <a:ext uri="{FF2B5EF4-FFF2-40B4-BE49-F238E27FC236}">
                  <a16:creationId xmlns:a16="http://schemas.microsoft.com/office/drawing/2014/main" id="{0C69D24C-6C7B-454B-8DA1-5F614D7C471F}"/>
                </a:ext>
              </a:extLst>
            </p:cNvPr>
            <p:cNvSpPr/>
            <p:nvPr/>
          </p:nvSpPr>
          <p:spPr bwMode="gray">
            <a:xfrm flipH="1">
              <a:off x="5684157" y="2971213"/>
              <a:ext cx="823685" cy="430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Can 41">
              <a:extLst>
                <a:ext uri="{FF2B5EF4-FFF2-40B4-BE49-F238E27FC236}">
                  <a16:creationId xmlns:a16="http://schemas.microsoft.com/office/drawing/2014/main" id="{BE3F4E42-6F3B-42F1-AED8-6CB351B8A6AC}"/>
                </a:ext>
              </a:extLst>
            </p:cNvPr>
            <p:cNvSpPr/>
            <p:nvPr/>
          </p:nvSpPr>
          <p:spPr bwMode="gray">
            <a:xfrm rot="2346802">
              <a:off x="5330222" y="2345900"/>
              <a:ext cx="166846" cy="14634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9" name="Freeform: Shape 118">
              <a:extLst>
                <a:ext uri="{FF2B5EF4-FFF2-40B4-BE49-F238E27FC236}">
                  <a16:creationId xmlns:a16="http://schemas.microsoft.com/office/drawing/2014/main" id="{608E4F23-3235-44A1-AFFC-508766F87EF6}"/>
                </a:ext>
              </a:extLst>
            </p:cNvPr>
            <p:cNvSpPr/>
            <p:nvPr/>
          </p:nvSpPr>
          <p:spPr bwMode="gray">
            <a:xfrm>
              <a:off x="4854575" y="2363474"/>
              <a:ext cx="962025" cy="1250950"/>
            </a:xfrm>
            <a:custGeom>
              <a:avLst/>
              <a:gdLst>
                <a:gd name="connsiteX0" fmla="*/ 962025 w 962025"/>
                <a:gd name="connsiteY0" fmla="*/ 0 h 1250950"/>
                <a:gd name="connsiteX1" fmla="*/ 250825 w 962025"/>
                <a:gd name="connsiteY1" fmla="*/ 279400 h 1250950"/>
                <a:gd name="connsiteX2" fmla="*/ 0 w 962025"/>
                <a:gd name="connsiteY2" fmla="*/ 1250950 h 1250950"/>
              </a:gdLst>
              <a:ahLst/>
              <a:cxnLst>
                <a:cxn ang="0">
                  <a:pos x="connsiteX0" y="connsiteY0"/>
                </a:cxn>
                <a:cxn ang="0">
                  <a:pos x="connsiteX1" y="connsiteY1"/>
                </a:cxn>
                <a:cxn ang="0">
                  <a:pos x="connsiteX2" y="connsiteY2"/>
                </a:cxn>
              </a:cxnLst>
              <a:rect l="l" t="t" r="r" b="b"/>
              <a:pathLst>
                <a:path w="962025" h="1250950">
                  <a:moveTo>
                    <a:pt x="962025" y="0"/>
                  </a:moveTo>
                  <a:cubicBezTo>
                    <a:pt x="686593" y="35454"/>
                    <a:pt x="411162" y="70908"/>
                    <a:pt x="250825" y="279400"/>
                  </a:cubicBezTo>
                  <a:cubicBezTo>
                    <a:pt x="90488" y="487892"/>
                    <a:pt x="45244" y="869421"/>
                    <a:pt x="0" y="125095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121" name="Freeform: Shape 120">
              <a:extLst>
                <a:ext uri="{FF2B5EF4-FFF2-40B4-BE49-F238E27FC236}">
                  <a16:creationId xmlns:a16="http://schemas.microsoft.com/office/drawing/2014/main" id="{0E6B9B5E-3C50-42A3-B890-B3FF2263336D}"/>
                </a:ext>
              </a:extLst>
            </p:cNvPr>
            <p:cNvSpPr/>
            <p:nvPr/>
          </p:nvSpPr>
          <p:spPr bwMode="gray">
            <a:xfrm flipH="1">
              <a:off x="6323351" y="2358191"/>
              <a:ext cx="962025" cy="1250950"/>
            </a:xfrm>
            <a:custGeom>
              <a:avLst/>
              <a:gdLst>
                <a:gd name="connsiteX0" fmla="*/ 962025 w 962025"/>
                <a:gd name="connsiteY0" fmla="*/ 0 h 1250950"/>
                <a:gd name="connsiteX1" fmla="*/ 250825 w 962025"/>
                <a:gd name="connsiteY1" fmla="*/ 279400 h 1250950"/>
                <a:gd name="connsiteX2" fmla="*/ 0 w 962025"/>
                <a:gd name="connsiteY2" fmla="*/ 1250950 h 1250950"/>
              </a:gdLst>
              <a:ahLst/>
              <a:cxnLst>
                <a:cxn ang="0">
                  <a:pos x="connsiteX0" y="connsiteY0"/>
                </a:cxn>
                <a:cxn ang="0">
                  <a:pos x="connsiteX1" y="connsiteY1"/>
                </a:cxn>
                <a:cxn ang="0">
                  <a:pos x="connsiteX2" y="connsiteY2"/>
                </a:cxn>
              </a:cxnLst>
              <a:rect l="l" t="t" r="r" b="b"/>
              <a:pathLst>
                <a:path w="962025" h="1250950">
                  <a:moveTo>
                    <a:pt x="962025" y="0"/>
                  </a:moveTo>
                  <a:cubicBezTo>
                    <a:pt x="686593" y="35454"/>
                    <a:pt x="411162" y="70908"/>
                    <a:pt x="250825" y="279400"/>
                  </a:cubicBezTo>
                  <a:cubicBezTo>
                    <a:pt x="90488" y="487892"/>
                    <a:pt x="45244" y="869421"/>
                    <a:pt x="0" y="125095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123" name="Can 41">
              <a:extLst>
                <a:ext uri="{FF2B5EF4-FFF2-40B4-BE49-F238E27FC236}">
                  <a16:creationId xmlns:a16="http://schemas.microsoft.com/office/drawing/2014/main" id="{0B20EB4C-665D-4E2E-9AAA-6899F23BBDB9}"/>
                </a:ext>
              </a:extLst>
            </p:cNvPr>
            <p:cNvSpPr/>
            <p:nvPr/>
          </p:nvSpPr>
          <p:spPr bwMode="gray">
            <a:xfrm rot="19253198" flipH="1">
              <a:off x="6666056" y="2355426"/>
              <a:ext cx="166846" cy="14634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5" name="TextBox 124">
              <a:extLst>
                <a:ext uri="{FF2B5EF4-FFF2-40B4-BE49-F238E27FC236}">
                  <a16:creationId xmlns:a16="http://schemas.microsoft.com/office/drawing/2014/main" id="{58E75293-F2E7-4BDB-9A8A-6105B2E75E4B}"/>
                </a:ext>
              </a:extLst>
            </p:cNvPr>
            <p:cNvSpPr txBox="1"/>
            <p:nvPr/>
          </p:nvSpPr>
          <p:spPr bwMode="gray">
            <a:xfrm rot="17302698">
              <a:off x="4121432" y="2577540"/>
              <a:ext cx="1341133"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00" dirty="0">
                  <a:latin typeface="Huawei Sans" panose="020C0503030203020204" pitchFamily="34" charset="0"/>
                  <a:cs typeface="Huawei Sans" panose="020C0503030203020204" pitchFamily="34" charset="0"/>
                </a:rPr>
                <a:t>DTLS management channel</a:t>
              </a:r>
            </a:p>
          </p:txBody>
        </p:sp>
        <p:sp>
          <p:nvSpPr>
            <p:cNvPr id="127" name="TextBox 126">
              <a:extLst>
                <a:ext uri="{FF2B5EF4-FFF2-40B4-BE49-F238E27FC236}">
                  <a16:creationId xmlns:a16="http://schemas.microsoft.com/office/drawing/2014/main" id="{6790628F-5927-4007-8DAC-2E9E719EFD0A}"/>
                </a:ext>
              </a:extLst>
            </p:cNvPr>
            <p:cNvSpPr txBox="1"/>
            <p:nvPr/>
          </p:nvSpPr>
          <p:spPr bwMode="gray">
            <a:xfrm rot="4297302" flipH="1">
              <a:off x="6711329" y="2755841"/>
              <a:ext cx="1356457"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00" dirty="0">
                  <a:latin typeface="Huawei Sans" panose="020C0503030203020204" pitchFamily="34" charset="0"/>
                  <a:cs typeface="Huawei Sans" panose="020C0503030203020204" pitchFamily="34" charset="0"/>
                </a:rPr>
                <a:t>DTLS management channel</a:t>
              </a:r>
            </a:p>
          </p:txBody>
        </p:sp>
        <p:sp>
          <p:nvSpPr>
            <p:cNvPr id="129" name="TextBox 128">
              <a:extLst>
                <a:ext uri="{FF2B5EF4-FFF2-40B4-BE49-F238E27FC236}">
                  <a16:creationId xmlns:a16="http://schemas.microsoft.com/office/drawing/2014/main" id="{333ADA5A-C874-454E-AF5E-57405F8D74CB}"/>
                </a:ext>
              </a:extLst>
            </p:cNvPr>
            <p:cNvSpPr txBox="1"/>
            <p:nvPr/>
          </p:nvSpPr>
          <p:spPr bwMode="gray">
            <a:xfrm rot="18561856">
              <a:off x="4544854" y="2965862"/>
              <a:ext cx="1690300" cy="24254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00">
                  <a:latin typeface="Huawei Sans" panose="020C0503030203020204" pitchFamily="34" charset="0"/>
                  <a:cs typeface="Huawei Sans" panose="020C0503030203020204" pitchFamily="34" charset="0"/>
                </a:rPr>
                <a:t>BGP control channel</a:t>
              </a:r>
              <a:endParaRPr lang="en-US" sz="1000" dirty="0">
                <a:latin typeface="Huawei Sans" panose="020C0503030203020204" pitchFamily="34" charset="0"/>
                <a:cs typeface="Huawei Sans" panose="020C0503030203020204" pitchFamily="34" charset="0"/>
              </a:endParaRPr>
            </a:p>
          </p:txBody>
        </p:sp>
        <p:sp>
          <p:nvSpPr>
            <p:cNvPr id="131" name="TextBox 130">
              <a:extLst>
                <a:ext uri="{FF2B5EF4-FFF2-40B4-BE49-F238E27FC236}">
                  <a16:creationId xmlns:a16="http://schemas.microsoft.com/office/drawing/2014/main" id="{20AC0C71-97B0-4994-AC7A-E9A7CE4E3787}"/>
                </a:ext>
              </a:extLst>
            </p:cNvPr>
            <p:cNvSpPr txBox="1"/>
            <p:nvPr/>
          </p:nvSpPr>
          <p:spPr bwMode="gray">
            <a:xfrm rot="3036206" flipH="1">
              <a:off x="5947278" y="2986281"/>
              <a:ext cx="1661994" cy="24254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00">
                  <a:latin typeface="Huawei Sans" panose="020C0503030203020204" pitchFamily="34" charset="0"/>
                  <a:cs typeface="Huawei Sans" panose="020C0503030203020204" pitchFamily="34" charset="0"/>
                </a:rPr>
                <a:t>BGP control channel</a:t>
              </a:r>
              <a:endParaRPr lang="en-US" sz="1000" dirty="0">
                <a:latin typeface="Huawei Sans" panose="020C0503030203020204" pitchFamily="34" charset="0"/>
                <a:cs typeface="Huawei Sans" panose="020C0503030203020204" pitchFamily="34" charset="0"/>
              </a:endParaRPr>
            </a:p>
          </p:txBody>
        </p:sp>
        <p:sp>
          <p:nvSpPr>
            <p:cNvPr id="133" name="TextBox 132">
              <a:extLst>
                <a:ext uri="{FF2B5EF4-FFF2-40B4-BE49-F238E27FC236}">
                  <a16:creationId xmlns:a16="http://schemas.microsoft.com/office/drawing/2014/main" id="{0A741A47-EFC5-4D93-AF62-D0B233639827}"/>
                </a:ext>
              </a:extLst>
            </p:cNvPr>
            <p:cNvSpPr txBox="1"/>
            <p:nvPr/>
          </p:nvSpPr>
          <p:spPr bwMode="gray">
            <a:xfrm>
              <a:off x="4717400" y="3977088"/>
              <a:ext cx="45812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5" name="TextBox 134">
              <a:extLst>
                <a:ext uri="{FF2B5EF4-FFF2-40B4-BE49-F238E27FC236}">
                  <a16:creationId xmlns:a16="http://schemas.microsoft.com/office/drawing/2014/main" id="{97285BDB-A205-455D-A0BE-4FB331CB9D0C}"/>
                </a:ext>
              </a:extLst>
            </p:cNvPr>
            <p:cNvSpPr txBox="1"/>
            <p:nvPr/>
          </p:nvSpPr>
          <p:spPr bwMode="gray">
            <a:xfrm>
              <a:off x="6976218" y="3988327"/>
              <a:ext cx="45812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7" name="TextBox 136">
              <a:extLst>
                <a:ext uri="{FF2B5EF4-FFF2-40B4-BE49-F238E27FC236}">
                  <a16:creationId xmlns:a16="http://schemas.microsoft.com/office/drawing/2014/main" id="{D07FCB51-53F9-47B0-92EB-B97C03D2F5CB}"/>
                </a:ext>
              </a:extLst>
            </p:cNvPr>
            <p:cNvSpPr txBox="1"/>
            <p:nvPr/>
          </p:nvSpPr>
          <p:spPr bwMode="gray">
            <a:xfrm>
              <a:off x="5906957" y="1982788"/>
              <a:ext cx="39575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cs typeface="Huawei Sans" panose="020C0503030203020204" pitchFamily="34" charset="0"/>
                </a:rPr>
                <a:t>RR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9" name="椭圆 50">
              <a:extLst>
                <a:ext uri="{FF2B5EF4-FFF2-40B4-BE49-F238E27FC236}">
                  <a16:creationId xmlns:a16="http://schemas.microsoft.com/office/drawing/2014/main" id="{A72609B5-8D21-4C65-BFE7-CD09FF81B6A0}"/>
                </a:ext>
              </a:extLst>
            </p:cNvPr>
            <p:cNvSpPr/>
            <p:nvPr/>
          </p:nvSpPr>
          <p:spPr bwMode="gray">
            <a:xfrm>
              <a:off x="4999963" y="372500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1" name="椭圆 50">
              <a:extLst>
                <a:ext uri="{FF2B5EF4-FFF2-40B4-BE49-F238E27FC236}">
                  <a16:creationId xmlns:a16="http://schemas.microsoft.com/office/drawing/2014/main" id="{0BE2B1F3-C571-48AA-B903-2B2CB25C76B9}"/>
                </a:ext>
              </a:extLst>
            </p:cNvPr>
            <p:cNvSpPr/>
            <p:nvPr/>
          </p:nvSpPr>
          <p:spPr bwMode="gray">
            <a:xfrm>
              <a:off x="5126148" y="226318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椭圆 50">
              <a:extLst>
                <a:ext uri="{FF2B5EF4-FFF2-40B4-BE49-F238E27FC236}">
                  <a16:creationId xmlns:a16="http://schemas.microsoft.com/office/drawing/2014/main" id="{9FF136CE-AAAA-48B7-A4C7-DFE4C79B896C}"/>
                </a:ext>
              </a:extLst>
            </p:cNvPr>
            <p:cNvSpPr/>
            <p:nvPr/>
          </p:nvSpPr>
          <p:spPr bwMode="gray">
            <a:xfrm>
              <a:off x="5273402" y="269219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文本框 60">
              <a:extLst>
                <a:ext uri="{FF2B5EF4-FFF2-40B4-BE49-F238E27FC236}">
                  <a16:creationId xmlns:a16="http://schemas.microsoft.com/office/drawing/2014/main" id="{BCF6E128-14D4-4BCE-809E-5458C6831BDE}"/>
                </a:ext>
              </a:extLst>
            </p:cNvPr>
            <p:cNvSpPr txBox="1"/>
            <p:nvPr/>
          </p:nvSpPr>
          <p:spPr bwMode="gray">
            <a:xfrm>
              <a:off x="5282268" y="3546715"/>
              <a:ext cx="586963" cy="276999"/>
            </a:xfrm>
            <a:prstGeom prst="rect">
              <a:avLst/>
            </a:prstGeom>
            <a:solidFill>
              <a:srgbClr val="56C4D2"/>
            </a:solidFill>
            <a:ln>
              <a:solidFill>
                <a:srgbClr val="56C4D2"/>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TNP</a:t>
              </a:r>
            </a:p>
          </p:txBody>
        </p:sp>
        <p:sp>
          <p:nvSpPr>
            <p:cNvPr id="19" name="文本框 60">
              <a:extLst>
                <a:ext uri="{FF2B5EF4-FFF2-40B4-BE49-F238E27FC236}">
                  <a16:creationId xmlns:a16="http://schemas.microsoft.com/office/drawing/2014/main" id="{EC045DBD-3F25-4CEC-A55B-733F84FF6A18}"/>
                </a:ext>
              </a:extLst>
            </p:cNvPr>
            <p:cNvSpPr txBox="1"/>
            <p:nvPr/>
          </p:nvSpPr>
          <p:spPr bwMode="gray">
            <a:xfrm>
              <a:off x="5284886" y="3873975"/>
              <a:ext cx="838093" cy="276999"/>
            </a:xfrm>
            <a:prstGeom prst="rect">
              <a:avLst/>
            </a:prstGeom>
            <a:solidFill>
              <a:srgbClr val="AFD89C"/>
            </a:solidFill>
            <a:ln>
              <a:solidFill>
                <a:srgbClr val="AFD89C"/>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IPsec SA</a:t>
              </a:r>
            </a:p>
          </p:txBody>
        </p:sp>
        <p:cxnSp>
          <p:nvCxnSpPr>
            <p:cNvPr id="78" name="Straight Arrow Connector 77">
              <a:extLst>
                <a:ext uri="{FF2B5EF4-FFF2-40B4-BE49-F238E27FC236}">
                  <a16:creationId xmlns:a16="http://schemas.microsoft.com/office/drawing/2014/main" id="{DA6A22D5-10B8-4AF1-95D8-DA58ED3B26C4}"/>
                </a:ext>
              </a:extLst>
            </p:cNvPr>
            <p:cNvCxnSpPr>
              <a:cxnSpLocks/>
              <a:stCxn id="16" idx="0"/>
              <a:endCxn id="35" idx="2"/>
            </p:cNvCxnSpPr>
            <p:nvPr/>
          </p:nvCxnSpPr>
          <p:spPr bwMode="gray">
            <a:xfrm flipV="1">
              <a:off x="5575750" y="2576388"/>
              <a:ext cx="520250" cy="970327"/>
            </a:xfrm>
            <a:prstGeom prst="straightConnector1">
              <a:avLst/>
            </a:prstGeom>
            <a:solidFill>
              <a:schemeClr val="accent1"/>
            </a:solidFill>
            <a:ln w="19050" cap="flat" cmpd="sng" algn="ctr">
              <a:solidFill>
                <a:srgbClr val="56C4D2"/>
              </a:solidFill>
              <a:prstDash val="dash"/>
              <a:round/>
              <a:headEnd type="triangle" w="med" len="med"/>
              <a:tailEnd type="triangle" w="med" len="med"/>
            </a:ln>
            <a:effectLst/>
          </p:spPr>
        </p:cxnSp>
      </p:grpSp>
    </p:spTree>
    <p:extLst>
      <p:ext uri="{BB962C8B-B14F-4D97-AF65-F5344CB8AC3E}">
        <p14:creationId xmlns:p14="http://schemas.microsoft.com/office/powerpoint/2010/main" val="878000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3B023-F172-42BE-A936-2B4336471E55}"/>
              </a:ext>
            </a:extLst>
          </p:cNvPr>
          <p:cNvSpPr>
            <a:spLocks noGrp="1"/>
          </p:cNvSpPr>
          <p:nvPr>
            <p:ph type="title"/>
          </p:nvPr>
        </p:nvSpPr>
        <p:spPr bwMode="gray"/>
        <p:txBody>
          <a:bodyPr>
            <a:noAutofit/>
          </a:bodyPr>
          <a:lstStyle/>
          <a:p>
            <a:pPr fontAlgn="ctr">
              <a:lnSpc>
                <a:spcPct val="100000"/>
              </a:lnSpc>
            </a:pPr>
            <a:r>
              <a:rPr lang="en-US" dirty="0">
                <a:latin typeface="Huawei Sans" panose="020C0503030203020204" pitchFamily="34" charset="0"/>
                <a:cs typeface="Huawei Sans" panose="020C0503030203020204" pitchFamily="34" charset="0"/>
              </a:rPr>
              <a:t>Management Channel Establishment</a:t>
            </a:r>
          </a:p>
        </p:txBody>
      </p:sp>
      <p:sp>
        <p:nvSpPr>
          <p:cNvPr id="3" name="Text Placeholder 2">
            <a:extLst>
              <a:ext uri="{FF2B5EF4-FFF2-40B4-BE49-F238E27FC236}">
                <a16:creationId xmlns:a16="http://schemas.microsoft.com/office/drawing/2014/main" id="{7DCE0BD9-BFB5-4ED1-B427-FFE07578CEA3}"/>
              </a:ext>
            </a:extLst>
          </p:cNvPr>
          <p:cNvSpPr>
            <a:spLocks noGrp="1"/>
          </p:cNvSpPr>
          <p:nvPr>
            <p:ph type="body" sz="quarter" idx="10"/>
          </p:nvPr>
        </p:nvSpPr>
        <p:spPr bwMode="gray"/>
        <p:txBody>
          <a:bodyPr/>
          <a:lstStyle/>
          <a:p>
            <a:r>
              <a:rPr lang="en-US" sz="1100" dirty="0">
                <a:latin typeface="Huawei Sans" panose="020C0503030203020204" pitchFamily="34" charset="0"/>
              </a:rPr>
              <a:t>Once a CPE registers with </a:t>
            </a:r>
            <a:r>
              <a:rPr lang="en-US" sz="1100" dirty="0" err="1">
                <a:latin typeface="Huawei Sans" panose="020C0503030203020204" pitchFamily="34" charset="0"/>
              </a:rPr>
              <a:t>iMaster</a:t>
            </a:r>
            <a:r>
              <a:rPr lang="en-US" sz="1100" dirty="0">
                <a:latin typeface="Huawei Sans" panose="020C0503030203020204" pitchFamily="34" charset="0"/>
              </a:rPr>
              <a:t> NCE-WAN through ZTP, a management channel is established between them.</a:t>
            </a:r>
            <a:endParaRPr lang="en-US" altLang="zh-CN" sz="1100" dirty="0">
              <a:latin typeface="Huawei Sans" panose="020C0503030203020204" pitchFamily="34" charset="0"/>
            </a:endParaRPr>
          </a:p>
          <a:p>
            <a:r>
              <a:rPr lang="en-US" sz="1100" dirty="0">
                <a:latin typeface="Huawei Sans" panose="020C0503030203020204" pitchFamily="34" charset="0"/>
              </a:rPr>
              <a:t>Through the management channel, </a:t>
            </a:r>
            <a:r>
              <a:rPr lang="en-US" sz="1100" dirty="0" err="1">
                <a:latin typeface="Huawei Sans" panose="020C0503030203020204" pitchFamily="34" charset="0"/>
              </a:rPr>
              <a:t>iMaster</a:t>
            </a:r>
            <a:r>
              <a:rPr lang="en-US" sz="1100" dirty="0">
                <a:latin typeface="Huawei Sans" panose="020C0503030203020204" pitchFamily="34" charset="0"/>
              </a:rPr>
              <a:t> NCE-WAN delivers the following information to the CPE: TNP information (including the site ID, CPE router ID, device role, RD ID, and TN ID), interface configurations and IP addresses, as well as basic BGP configurations.</a:t>
            </a:r>
            <a:endParaRPr lang="en-US" altLang="zh-CN" sz="1100" dirty="0">
              <a:latin typeface="Huawei Sans" panose="020C0503030203020204" pitchFamily="34" charset="0"/>
            </a:endParaRPr>
          </a:p>
          <a:p>
            <a:r>
              <a:rPr lang="en-US" sz="1100" dirty="0">
                <a:latin typeface="Huawei Sans" panose="020C0503030203020204" pitchFamily="34" charset="0"/>
              </a:rPr>
              <a:t>The information transmitted through the management channel is mainly used for </a:t>
            </a:r>
            <a:r>
              <a:rPr lang="en-US" sz="1100" b="1" dirty="0">
                <a:solidFill>
                  <a:srgbClr val="C7000B"/>
                </a:solidFill>
                <a:latin typeface="Huawei Sans" panose="020C0503030203020204" pitchFamily="34" charset="0"/>
              </a:rPr>
              <a:t>controlling data </a:t>
            </a:r>
            <a:r>
              <a:rPr lang="en-US" sz="1100" b="1" dirty="0">
                <a:solidFill>
                  <a:srgbClr val="C7000B"/>
                </a:solidFill>
              </a:rPr>
              <a:t>channel </a:t>
            </a:r>
            <a:r>
              <a:rPr lang="en-US" sz="1100" b="1" dirty="0">
                <a:solidFill>
                  <a:srgbClr val="C7000B"/>
                </a:solidFill>
                <a:latin typeface="Huawei Sans" panose="020C0503030203020204" pitchFamily="34" charset="0"/>
              </a:rPr>
              <a:t>establishment</a:t>
            </a:r>
            <a:r>
              <a:rPr lang="en-US" sz="1100" dirty="0">
                <a:latin typeface="Huawei Sans" panose="020C0503030203020204" pitchFamily="34" charset="0"/>
              </a:rPr>
              <a:t>.</a:t>
            </a:r>
            <a:endParaRPr lang="en-US" altLang="zh-CN" sz="1100" dirty="0">
              <a:latin typeface="Huawei Sans" panose="020C0503030203020204" pitchFamily="34" charset="0"/>
            </a:endParaRPr>
          </a:p>
          <a:p>
            <a:endParaRPr lang="en-US" sz="1100" dirty="0">
              <a:latin typeface="Huawei Sans" panose="020C0503030203020204" pitchFamily="34" charset="0"/>
            </a:endParaRPr>
          </a:p>
        </p:txBody>
      </p:sp>
      <p:grpSp>
        <p:nvGrpSpPr>
          <p:cNvPr id="20" name="Group 19">
            <a:extLst>
              <a:ext uri="{FF2B5EF4-FFF2-40B4-BE49-F238E27FC236}">
                <a16:creationId xmlns:a16="http://schemas.microsoft.com/office/drawing/2014/main" id="{E50A9D07-7EDB-4AEA-8D87-7E2B2B296138}"/>
              </a:ext>
            </a:extLst>
          </p:cNvPr>
          <p:cNvGrpSpPr/>
          <p:nvPr/>
        </p:nvGrpSpPr>
        <p:grpSpPr bwMode="gray">
          <a:xfrm>
            <a:off x="1191152" y="2252695"/>
            <a:ext cx="9996413" cy="3915053"/>
            <a:chOff x="1191152" y="2419632"/>
            <a:chExt cx="9996413" cy="3915053"/>
          </a:xfrm>
        </p:grpSpPr>
        <p:sp>
          <p:nvSpPr>
            <p:cNvPr id="51" name="Freeform 159">
              <a:extLst>
                <a:ext uri="{FF2B5EF4-FFF2-40B4-BE49-F238E27FC236}">
                  <a16:creationId xmlns:a16="http://schemas.microsoft.com/office/drawing/2014/main" id="{41538827-ACE2-4546-8B96-A6A60C05D5BF}"/>
                </a:ext>
              </a:extLst>
            </p:cNvPr>
            <p:cNvSpPr/>
            <p:nvPr/>
          </p:nvSpPr>
          <p:spPr bwMode="gray">
            <a:xfrm flipH="1">
              <a:off x="2035629" y="5185184"/>
              <a:ext cx="1141904"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Freeform 159">
              <a:extLst>
                <a:ext uri="{FF2B5EF4-FFF2-40B4-BE49-F238E27FC236}">
                  <a16:creationId xmlns:a16="http://schemas.microsoft.com/office/drawing/2014/main" id="{B3DB5C43-B567-4A20-97C4-E2F147FA3167}"/>
                </a:ext>
              </a:extLst>
            </p:cNvPr>
            <p:cNvSpPr/>
            <p:nvPr/>
          </p:nvSpPr>
          <p:spPr bwMode="gray">
            <a:xfrm flipH="1">
              <a:off x="9084580" y="5171872"/>
              <a:ext cx="1147989"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圆角矩形 44">
              <a:extLst>
                <a:ext uri="{FF2B5EF4-FFF2-40B4-BE49-F238E27FC236}">
                  <a16:creationId xmlns:a16="http://schemas.microsoft.com/office/drawing/2014/main" id="{BB48008A-11BB-4CE2-958C-5D263928EDF3}"/>
                </a:ext>
              </a:extLst>
            </p:cNvPr>
            <p:cNvSpPr/>
            <p:nvPr/>
          </p:nvSpPr>
          <p:spPr bwMode="gray">
            <a:xfrm>
              <a:off x="5025305" y="2972237"/>
              <a:ext cx="2124508" cy="445881"/>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1" name="图片 48">
              <a:extLst>
                <a:ext uri="{FF2B5EF4-FFF2-40B4-BE49-F238E27FC236}">
                  <a16:creationId xmlns:a16="http://schemas.microsoft.com/office/drawing/2014/main" id="{88469BBB-204E-49B4-8BD7-EA4CEA8E55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70204" y="5285481"/>
              <a:ext cx="490909" cy="402545"/>
            </a:xfrm>
            <a:prstGeom prst="rect">
              <a:avLst/>
            </a:prstGeom>
          </p:spPr>
        </p:pic>
        <p:pic>
          <p:nvPicPr>
            <p:cNvPr id="22" name="图片 49">
              <a:extLst>
                <a:ext uri="{FF2B5EF4-FFF2-40B4-BE49-F238E27FC236}">
                  <a16:creationId xmlns:a16="http://schemas.microsoft.com/office/drawing/2014/main" id="{47713F84-13BC-41A8-AA38-43E931B8F4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42506" y="5275969"/>
              <a:ext cx="490909" cy="402545"/>
            </a:xfrm>
            <a:prstGeom prst="rect">
              <a:avLst/>
            </a:prstGeom>
          </p:spPr>
        </p:pic>
        <p:sp>
          <p:nvSpPr>
            <p:cNvPr id="27" name="文本框 54">
              <a:extLst>
                <a:ext uri="{FF2B5EF4-FFF2-40B4-BE49-F238E27FC236}">
                  <a16:creationId xmlns:a16="http://schemas.microsoft.com/office/drawing/2014/main" id="{1D85A68E-C3F5-4DC6-BF73-FD72DEFF0A64}"/>
                </a:ext>
              </a:extLst>
            </p:cNvPr>
            <p:cNvSpPr txBox="1"/>
            <p:nvPr/>
          </p:nvSpPr>
          <p:spPr bwMode="gray">
            <a:xfrm>
              <a:off x="6232984" y="4088156"/>
              <a:ext cx="418704"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8" name="图片 55">
              <a:extLst>
                <a:ext uri="{FF2B5EF4-FFF2-40B4-BE49-F238E27FC236}">
                  <a16:creationId xmlns:a16="http://schemas.microsoft.com/office/drawing/2014/main" id="{A81CA043-B48F-4286-B87D-18CA58F6CF33}"/>
                </a:ext>
              </a:extLst>
            </p:cNvPr>
            <p:cNvPicPr>
              <a:picLocks noChangeAspect="1"/>
            </p:cNvPicPr>
            <p:nvPr/>
          </p:nvPicPr>
          <p:blipFill>
            <a:blip r:embed="rId4"/>
            <a:stretch>
              <a:fillRect/>
            </a:stretch>
          </p:blipFill>
          <p:spPr bwMode="gray">
            <a:xfrm>
              <a:off x="5846910" y="4066409"/>
              <a:ext cx="479567" cy="381755"/>
            </a:xfrm>
            <a:prstGeom prst="rect">
              <a:avLst/>
            </a:prstGeom>
          </p:spPr>
        </p:pic>
        <p:sp>
          <p:nvSpPr>
            <p:cNvPr id="29" name="文本框 56">
              <a:extLst>
                <a:ext uri="{FF2B5EF4-FFF2-40B4-BE49-F238E27FC236}">
                  <a16:creationId xmlns:a16="http://schemas.microsoft.com/office/drawing/2014/main" id="{96CA4F4B-BCFB-4876-A6E8-7408752B89F0}"/>
                </a:ext>
              </a:extLst>
            </p:cNvPr>
            <p:cNvSpPr txBox="1"/>
            <p:nvPr/>
          </p:nvSpPr>
          <p:spPr bwMode="gray">
            <a:xfrm>
              <a:off x="2122715" y="5255921"/>
              <a:ext cx="947490" cy="461665"/>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CPE</a:t>
              </a:r>
            </a:p>
            <a:p>
              <a:pPr algn="ctr" fontAlgn="ctr"/>
              <a:r>
                <a:rPr lang="en-US" sz="1200" b="1" dirty="0">
                  <a:solidFill>
                    <a:srgbClr val="000000"/>
                  </a:solidFill>
                  <a:latin typeface="Huawei Sans" panose="020C0503030203020204" pitchFamily="34" charset="0"/>
                  <a:cs typeface="Huawei Sans" panose="020C0503030203020204" pitchFamily="34" charset="0"/>
                </a:rPr>
                <a:t>HQ edge</a:t>
              </a: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0" name="直接连接符 57">
              <a:extLst>
                <a:ext uri="{FF2B5EF4-FFF2-40B4-BE49-F238E27FC236}">
                  <a16:creationId xmlns:a16="http://schemas.microsoft.com/office/drawing/2014/main" id="{82BAF88D-6083-4C70-8BD9-316F0C95C803}"/>
                </a:ext>
              </a:extLst>
            </p:cNvPr>
            <p:cNvCxnSpPr>
              <a:cxnSpLocks/>
              <a:stCxn id="21" idx="3"/>
              <a:endCxn id="40" idx="21"/>
            </p:cNvCxnSpPr>
            <p:nvPr/>
          </p:nvCxnSpPr>
          <p:spPr bwMode="gray">
            <a:xfrm flipV="1">
              <a:off x="3561113" y="5480640"/>
              <a:ext cx="1917249" cy="61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文本框 59">
              <a:extLst>
                <a:ext uri="{FF2B5EF4-FFF2-40B4-BE49-F238E27FC236}">
                  <a16:creationId xmlns:a16="http://schemas.microsoft.com/office/drawing/2014/main" id="{A1368F6F-EC17-4C32-939C-2C9BE3F9871B}"/>
                </a:ext>
              </a:extLst>
            </p:cNvPr>
            <p:cNvSpPr txBox="1"/>
            <p:nvPr/>
          </p:nvSpPr>
          <p:spPr bwMode="gray">
            <a:xfrm>
              <a:off x="9178468" y="5279004"/>
              <a:ext cx="1091803" cy="415498"/>
            </a:xfrm>
            <a:prstGeom prst="rect">
              <a:avLst/>
            </a:prstGeom>
            <a:noFill/>
          </p:spPr>
          <p:txBody>
            <a:bodyPr wrap="square" lIns="0" tIns="0" rIns="36000"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CPE</a:t>
              </a:r>
            </a:p>
            <a:p>
              <a:pPr algn="ctr" fontAlgn="ctr"/>
              <a:r>
                <a:rPr lang="en-US" sz="1200" b="1" dirty="0">
                  <a:solidFill>
                    <a:srgbClr val="000000"/>
                  </a:solidFill>
                  <a:latin typeface="Huawei Sans" panose="020C0503030203020204" pitchFamily="34" charset="0"/>
                  <a:cs typeface="Huawei Sans" panose="020C0503030203020204" pitchFamily="34" charset="0"/>
                </a:rPr>
                <a:t>Branch edge</a:t>
              </a: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4" name="直接连接符 61">
              <a:extLst>
                <a:ext uri="{FF2B5EF4-FFF2-40B4-BE49-F238E27FC236}">
                  <a16:creationId xmlns:a16="http://schemas.microsoft.com/office/drawing/2014/main" id="{2C1FDF31-55C0-4F1F-89E5-2A157484073F}"/>
                </a:ext>
              </a:extLst>
            </p:cNvPr>
            <p:cNvCxnSpPr>
              <a:cxnSpLocks/>
              <a:stCxn id="40" idx="8"/>
              <a:endCxn id="22" idx="1"/>
            </p:cNvCxnSpPr>
            <p:nvPr/>
          </p:nvCxnSpPr>
          <p:spPr bwMode="gray">
            <a:xfrm>
              <a:off x="6542902" y="5470512"/>
              <a:ext cx="2199604" cy="67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8" name="图片 67">
              <a:extLst>
                <a:ext uri="{FF2B5EF4-FFF2-40B4-BE49-F238E27FC236}">
                  <a16:creationId xmlns:a16="http://schemas.microsoft.com/office/drawing/2014/main" id="{0B8FD7E1-FCE3-4D04-A44D-640F1FD632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91234" y="3026342"/>
              <a:ext cx="1792651" cy="330612"/>
            </a:xfrm>
            <a:prstGeom prst="rect">
              <a:avLst/>
            </a:prstGeom>
          </p:spPr>
        </p:pic>
        <p:sp>
          <p:nvSpPr>
            <p:cNvPr id="40" name="Freeform 159">
              <a:extLst>
                <a:ext uri="{FF2B5EF4-FFF2-40B4-BE49-F238E27FC236}">
                  <a16:creationId xmlns:a16="http://schemas.microsoft.com/office/drawing/2014/main" id="{43F6EE2F-9E0B-4352-A9BD-265B2AFEB01E}"/>
                </a:ext>
              </a:extLst>
            </p:cNvPr>
            <p:cNvSpPr/>
            <p:nvPr/>
          </p:nvSpPr>
          <p:spPr bwMode="gray">
            <a:xfrm flipH="1">
              <a:off x="5478362" y="5090504"/>
              <a:ext cx="1064540" cy="556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cxnSp>
          <p:nvCxnSpPr>
            <p:cNvPr id="42" name="直接连接符 61">
              <a:extLst>
                <a:ext uri="{FF2B5EF4-FFF2-40B4-BE49-F238E27FC236}">
                  <a16:creationId xmlns:a16="http://schemas.microsoft.com/office/drawing/2014/main" id="{06CBADEC-54EF-4A8C-988A-99873525AF0E}"/>
                </a:ext>
              </a:extLst>
            </p:cNvPr>
            <p:cNvCxnSpPr>
              <a:cxnSpLocks/>
              <a:stCxn id="28" idx="2"/>
              <a:endCxn id="40" idx="1"/>
            </p:cNvCxnSpPr>
            <p:nvPr/>
          </p:nvCxnSpPr>
          <p:spPr bwMode="gray">
            <a:xfrm flipH="1">
              <a:off x="6082110" y="4448164"/>
              <a:ext cx="4584" cy="72020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23FDE884-A3F4-49E2-A80C-2CB4967215C1}"/>
                </a:ext>
              </a:extLst>
            </p:cNvPr>
            <p:cNvSpPr/>
            <p:nvPr/>
          </p:nvSpPr>
          <p:spPr bwMode="gray">
            <a:xfrm>
              <a:off x="8987959" y="4586548"/>
              <a:ext cx="2199606" cy="617577"/>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ctr"/>
              <a:r>
                <a:rPr lang="en-US" sz="1100" dirty="0">
                  <a:solidFill>
                    <a:schemeClr val="tx1"/>
                  </a:solidFill>
                  <a:latin typeface="Huawei Sans" panose="020C0503030203020204" pitchFamily="34" charset="0"/>
                  <a:cs typeface="Huawei Sans" panose="020C0503030203020204" pitchFamily="34" charset="0"/>
                </a:rPr>
                <a:t>Site ID: 222</a:t>
              </a:r>
            </a:p>
            <a:p>
              <a:pPr fontAlgn="ctr"/>
              <a:r>
                <a:rPr lang="en-US" sz="1100" dirty="0">
                  <a:solidFill>
                    <a:schemeClr val="tx1"/>
                  </a:solidFill>
                  <a:latin typeface="Huawei Sans" panose="020C0503030203020204" pitchFamily="34" charset="0"/>
                  <a:cs typeface="Huawei Sans" panose="020C0503030203020204" pitchFamily="34" charset="0"/>
                </a:rPr>
                <a:t>Router ID: 2.2.2.2</a:t>
              </a:r>
            </a:p>
            <a:p>
              <a:pPr fontAlgn="ctr"/>
              <a:r>
                <a:rPr lang="en-US" sz="1100" dirty="0">
                  <a:solidFill>
                    <a:schemeClr val="tx1"/>
                  </a:solidFill>
                  <a:latin typeface="Huawei Sans" panose="020C0503030203020204" pitchFamily="34" charset="0"/>
                  <a:cs typeface="Huawei Sans" panose="020C0503030203020204" pitchFamily="34" charset="0"/>
                </a:rPr>
                <a:t>Public/Private IP2, RD1, TN1</a:t>
              </a:r>
            </a:p>
          </p:txBody>
        </p:sp>
        <p:cxnSp>
          <p:nvCxnSpPr>
            <p:cNvPr id="55" name="直接连接符 57">
              <a:extLst>
                <a:ext uri="{FF2B5EF4-FFF2-40B4-BE49-F238E27FC236}">
                  <a16:creationId xmlns:a16="http://schemas.microsoft.com/office/drawing/2014/main" id="{3875E8D2-7DF3-4DE6-B441-49BE8B01242B}"/>
                </a:ext>
              </a:extLst>
            </p:cNvPr>
            <p:cNvCxnSpPr>
              <a:cxnSpLocks/>
              <a:stCxn id="21" idx="2"/>
            </p:cNvCxnSpPr>
            <p:nvPr/>
          </p:nvCxnSpPr>
          <p:spPr bwMode="gray">
            <a:xfrm>
              <a:off x="3315659" y="5688026"/>
              <a:ext cx="0" cy="955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EFC63256-324D-4956-9125-9F4618DF6BBB}"/>
                </a:ext>
              </a:extLst>
            </p:cNvPr>
            <p:cNvCxnSpPr>
              <a:cxnSpLocks/>
            </p:cNvCxnSpPr>
            <p:nvPr/>
          </p:nvCxnSpPr>
          <p:spPr bwMode="gray">
            <a:xfrm flipH="1">
              <a:off x="3214876" y="5783527"/>
              <a:ext cx="2063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57">
              <a:extLst>
                <a:ext uri="{FF2B5EF4-FFF2-40B4-BE49-F238E27FC236}">
                  <a16:creationId xmlns:a16="http://schemas.microsoft.com/office/drawing/2014/main" id="{58877D7F-9E59-46FB-9EE3-CD597F5066A2}"/>
                </a:ext>
              </a:extLst>
            </p:cNvPr>
            <p:cNvCxnSpPr>
              <a:cxnSpLocks/>
              <a:stCxn id="22" idx="2"/>
            </p:cNvCxnSpPr>
            <p:nvPr/>
          </p:nvCxnSpPr>
          <p:spPr bwMode="gray">
            <a:xfrm>
              <a:off x="8987961" y="5678514"/>
              <a:ext cx="0" cy="9050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57">
              <a:extLst>
                <a:ext uri="{FF2B5EF4-FFF2-40B4-BE49-F238E27FC236}">
                  <a16:creationId xmlns:a16="http://schemas.microsoft.com/office/drawing/2014/main" id="{FB9A2CC7-E841-4ACD-A2FE-0BE1058DE007}"/>
                </a:ext>
              </a:extLst>
            </p:cNvPr>
            <p:cNvCxnSpPr>
              <a:cxnSpLocks/>
            </p:cNvCxnSpPr>
            <p:nvPr/>
          </p:nvCxnSpPr>
          <p:spPr bwMode="gray">
            <a:xfrm flipH="1">
              <a:off x="8887178" y="5769022"/>
              <a:ext cx="2063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7" name="Rectangle: Rounded Corners 66">
              <a:extLst>
                <a:ext uri="{FF2B5EF4-FFF2-40B4-BE49-F238E27FC236}">
                  <a16:creationId xmlns:a16="http://schemas.microsoft.com/office/drawing/2014/main" id="{61E6B3E4-7900-433B-A2A1-2210987BB0B8}"/>
                </a:ext>
              </a:extLst>
            </p:cNvPr>
            <p:cNvSpPr/>
            <p:nvPr/>
          </p:nvSpPr>
          <p:spPr bwMode="gray">
            <a:xfrm>
              <a:off x="3369686" y="5609779"/>
              <a:ext cx="1917244" cy="665083"/>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ctr"/>
              <a:r>
                <a:rPr lang="en-US" sz="1200" dirty="0">
                  <a:solidFill>
                    <a:schemeClr val="tx1"/>
                  </a:solidFill>
                  <a:latin typeface="Huawei Sans" panose="020C0503030203020204" pitchFamily="34" charset="0"/>
                  <a:cs typeface="Huawei Sans" panose="020C0503030203020204" pitchFamily="34" charset="0"/>
                </a:rPr>
                <a:t>Loopback 1: 1.1.1.1/32</a:t>
              </a:r>
            </a:p>
            <a:p>
              <a:pPr fontAlgn="ctr"/>
              <a:r>
                <a:rPr lang="en-US" sz="1200" dirty="0">
                  <a:solidFill>
                    <a:schemeClr val="tx1"/>
                  </a:solidFill>
                  <a:latin typeface="Huawei Sans" panose="020C0503030203020204" pitchFamily="34" charset="0"/>
                  <a:cs typeface="Huawei Sans" panose="020C0503030203020204" pitchFamily="34" charset="0"/>
                </a:rPr>
                <a:t>Tunnel 1: 10.1.1.1/32</a:t>
              </a:r>
            </a:p>
            <a:p>
              <a:pPr fontAlgn="ctr"/>
              <a:r>
                <a:rPr lang="en-US" sz="1200" dirty="0">
                  <a:solidFill>
                    <a:schemeClr val="tx1"/>
                  </a:solidFill>
                  <a:latin typeface="Huawei Sans" panose="020C0503030203020204" pitchFamily="34" charset="0"/>
                  <a:cs typeface="Huawei Sans" panose="020C0503030203020204" pitchFamily="34" charset="0"/>
                </a:rPr>
                <a:t>BGP Peer 3.3.3.3</a:t>
              </a:r>
            </a:p>
          </p:txBody>
        </p:sp>
        <p:sp>
          <p:nvSpPr>
            <p:cNvPr id="69" name="Rectangle: Rounded Corners 68">
              <a:extLst>
                <a:ext uri="{FF2B5EF4-FFF2-40B4-BE49-F238E27FC236}">
                  <a16:creationId xmlns:a16="http://schemas.microsoft.com/office/drawing/2014/main" id="{CA92D861-D27F-4DE0-96B9-6C73F96BDCE0}"/>
                </a:ext>
              </a:extLst>
            </p:cNvPr>
            <p:cNvSpPr/>
            <p:nvPr/>
          </p:nvSpPr>
          <p:spPr bwMode="gray">
            <a:xfrm>
              <a:off x="1191152" y="4609336"/>
              <a:ext cx="2211226" cy="617577"/>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fontAlgn="ctr"/>
              <a:r>
                <a:rPr lang="en-US" sz="1100" dirty="0">
                  <a:solidFill>
                    <a:schemeClr val="tx1"/>
                  </a:solidFill>
                  <a:latin typeface="Huawei Sans" panose="020C0503030203020204" pitchFamily="34" charset="0"/>
                  <a:cs typeface="Huawei Sans" panose="020C0503030203020204" pitchFamily="34" charset="0"/>
                </a:rPr>
                <a:t>Site ID: 111</a:t>
              </a:r>
            </a:p>
            <a:p>
              <a:pPr algn="r" fontAlgn="ctr"/>
              <a:r>
                <a:rPr lang="en-US" sz="1100" dirty="0">
                  <a:solidFill>
                    <a:schemeClr val="tx1"/>
                  </a:solidFill>
                  <a:latin typeface="Huawei Sans" panose="020C0503030203020204" pitchFamily="34" charset="0"/>
                  <a:cs typeface="Huawei Sans" panose="020C0503030203020204" pitchFamily="34" charset="0"/>
                </a:rPr>
                <a:t>Router ID: 1.1.1.1</a:t>
              </a:r>
            </a:p>
            <a:p>
              <a:pPr algn="r" fontAlgn="ctr"/>
              <a:r>
                <a:rPr lang="en-US" sz="1100" dirty="0">
                  <a:solidFill>
                    <a:schemeClr val="tx1"/>
                  </a:solidFill>
                  <a:latin typeface="Huawei Sans" panose="020C0503030203020204" pitchFamily="34" charset="0"/>
                  <a:cs typeface="Huawei Sans" panose="020C0503030203020204" pitchFamily="34" charset="0"/>
                </a:rPr>
                <a:t>Public/Private IP1, RD1, TN1</a:t>
              </a:r>
            </a:p>
          </p:txBody>
        </p:sp>
        <p:sp>
          <p:nvSpPr>
            <p:cNvPr id="71" name="Rectangle: Rounded Corners 70">
              <a:extLst>
                <a:ext uri="{FF2B5EF4-FFF2-40B4-BE49-F238E27FC236}">
                  <a16:creationId xmlns:a16="http://schemas.microsoft.com/office/drawing/2014/main" id="{ECA02DB3-E78B-45CC-B902-4E3B404B9606}"/>
                </a:ext>
              </a:extLst>
            </p:cNvPr>
            <p:cNvSpPr/>
            <p:nvPr/>
          </p:nvSpPr>
          <p:spPr bwMode="gray">
            <a:xfrm>
              <a:off x="7122234" y="5602402"/>
              <a:ext cx="1838148" cy="665083"/>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fontAlgn="ctr"/>
              <a:r>
                <a:rPr lang="en-US" sz="1200" dirty="0">
                  <a:solidFill>
                    <a:schemeClr val="tx1"/>
                  </a:solidFill>
                  <a:latin typeface="Huawei Sans" panose="020C0503030203020204" pitchFamily="34" charset="0"/>
                  <a:cs typeface="Huawei Sans" panose="020C0503030203020204" pitchFamily="34" charset="0"/>
                </a:rPr>
                <a:t>Loopback 2: 2.2.2.2/32</a:t>
              </a:r>
            </a:p>
            <a:p>
              <a:pPr algn="r" fontAlgn="ctr"/>
              <a:r>
                <a:rPr lang="en-US" sz="1200" dirty="0">
                  <a:solidFill>
                    <a:schemeClr val="tx1"/>
                  </a:solidFill>
                  <a:latin typeface="Huawei Sans" panose="020C0503030203020204" pitchFamily="34" charset="0"/>
                  <a:cs typeface="Huawei Sans" panose="020C0503030203020204" pitchFamily="34" charset="0"/>
                </a:rPr>
                <a:t>Tunnel 2: 10.2.2.2/32</a:t>
              </a:r>
            </a:p>
            <a:p>
              <a:pPr algn="r" fontAlgn="ctr"/>
              <a:r>
                <a:rPr lang="en-US" sz="1200" dirty="0">
                  <a:solidFill>
                    <a:schemeClr val="tx1"/>
                  </a:solidFill>
                  <a:latin typeface="Huawei Sans" panose="020C0503030203020204" pitchFamily="34" charset="0"/>
                  <a:cs typeface="Huawei Sans" panose="020C0503030203020204" pitchFamily="34" charset="0"/>
                </a:rPr>
                <a:t>BGP Peer 3.3.3.3</a:t>
              </a:r>
            </a:p>
          </p:txBody>
        </p:sp>
        <p:cxnSp>
          <p:nvCxnSpPr>
            <p:cNvPr id="78" name="直接连接符 57">
              <a:extLst>
                <a:ext uri="{FF2B5EF4-FFF2-40B4-BE49-F238E27FC236}">
                  <a16:creationId xmlns:a16="http://schemas.microsoft.com/office/drawing/2014/main" id="{E89B7563-B0BB-450F-9201-3BD336C7B97A}"/>
                </a:ext>
              </a:extLst>
            </p:cNvPr>
            <p:cNvCxnSpPr>
              <a:cxnSpLocks/>
              <a:stCxn id="28" idx="1"/>
            </p:cNvCxnSpPr>
            <p:nvPr/>
          </p:nvCxnSpPr>
          <p:spPr bwMode="gray">
            <a:xfrm flipH="1" flipV="1">
              <a:off x="5737883" y="4256791"/>
              <a:ext cx="109027" cy="49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57">
              <a:extLst>
                <a:ext uri="{FF2B5EF4-FFF2-40B4-BE49-F238E27FC236}">
                  <a16:creationId xmlns:a16="http://schemas.microsoft.com/office/drawing/2014/main" id="{84C1FC48-6502-45D9-BF67-7FFEC9DBF4A5}"/>
                </a:ext>
              </a:extLst>
            </p:cNvPr>
            <p:cNvCxnSpPr>
              <a:cxnSpLocks/>
            </p:cNvCxnSpPr>
            <p:nvPr/>
          </p:nvCxnSpPr>
          <p:spPr bwMode="gray">
            <a:xfrm flipV="1">
              <a:off x="5736487" y="4168195"/>
              <a:ext cx="1" cy="1724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34E9E8AE-6104-44C1-831B-C61A9A5B0FFE}"/>
                </a:ext>
              </a:extLst>
            </p:cNvPr>
            <p:cNvSpPr txBox="1"/>
            <p:nvPr/>
          </p:nvSpPr>
          <p:spPr bwMode="gray">
            <a:xfrm>
              <a:off x="4050378" y="4367385"/>
              <a:ext cx="1844936" cy="769441"/>
            </a:xfrm>
            <a:prstGeom prst="rect">
              <a:avLst/>
            </a:prstGeom>
            <a:noFill/>
          </p:spPr>
          <p:txBody>
            <a:bodyPr wrap="square" rtlCol="0">
              <a:spAutoFit/>
            </a:bodyPr>
            <a:lstStyle/>
            <a:p>
              <a:pPr algn="r" fontAlgn="ctr"/>
              <a:r>
                <a:rPr lang="en-US" sz="1100" dirty="0">
                  <a:latin typeface="Huawei Sans" panose="020C0503030203020204" pitchFamily="34" charset="0"/>
                  <a:cs typeface="Huawei Sans" panose="020C0503030203020204" pitchFamily="34" charset="0"/>
                </a:rPr>
                <a:t>Loopback 3: 3.3.3.3/32</a:t>
              </a:r>
            </a:p>
            <a:p>
              <a:pPr algn="r" fontAlgn="ctr"/>
              <a:r>
                <a:rPr lang="en-US" sz="1100" dirty="0">
                  <a:latin typeface="Huawei Sans" panose="020C0503030203020204" pitchFamily="34" charset="0"/>
                  <a:cs typeface="Huawei Sans" panose="020C0503030203020204" pitchFamily="34" charset="0"/>
                </a:rPr>
                <a:t>Tunnel3: 10.3.3.3/32</a:t>
              </a:r>
            </a:p>
            <a:p>
              <a:pPr algn="r" fontAlgn="ctr"/>
              <a:r>
                <a:rPr lang="en-US" sz="1100" dirty="0">
                  <a:latin typeface="Huawei Sans" panose="020C0503030203020204" pitchFamily="34" charset="0"/>
                  <a:cs typeface="Huawei Sans" panose="020C0503030203020204" pitchFamily="34" charset="0"/>
                </a:rPr>
                <a:t>BGP Peer 1.1.1.1</a:t>
              </a:r>
            </a:p>
            <a:p>
              <a:pPr algn="r" fontAlgn="ctr"/>
              <a:r>
                <a:rPr lang="en-US" sz="1100" dirty="0">
                  <a:latin typeface="Huawei Sans" panose="020C0503030203020204" pitchFamily="34" charset="0"/>
                  <a:cs typeface="Huawei Sans" panose="020C0503030203020204" pitchFamily="34" charset="0"/>
                </a:rPr>
                <a:t>BGP Peer 2.2.2.2</a:t>
              </a:r>
            </a:p>
          </p:txBody>
        </p:sp>
        <p:sp>
          <p:nvSpPr>
            <p:cNvPr id="94" name="矩形 125">
              <a:extLst>
                <a:ext uri="{FF2B5EF4-FFF2-40B4-BE49-F238E27FC236}">
                  <a16:creationId xmlns:a16="http://schemas.microsoft.com/office/drawing/2014/main" id="{A0CB6C94-4E1C-48D1-85BD-334415A5E4D6}"/>
                </a:ext>
              </a:extLst>
            </p:cNvPr>
            <p:cNvSpPr/>
            <p:nvPr/>
          </p:nvSpPr>
          <p:spPr bwMode="gray">
            <a:xfrm>
              <a:off x="7962288" y="2734166"/>
              <a:ext cx="1083092" cy="288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36000" tIns="36000" rIns="36000" bIns="3600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Address pool</a:t>
              </a:r>
              <a:endParaRPr lang="en-US" altLang="zh-CN" sz="1200" b="1" dirty="0">
                <a:solidFill>
                  <a:schemeClr val="bg1"/>
                </a:solidFill>
                <a:latin typeface="Huawei Sans" panose="020C0503030203020204" pitchFamily="34" charset="0"/>
                <a:cs typeface="Huawei Sans" panose="020C0503030203020204" pitchFamily="34" charset="0"/>
                <a:sym typeface="Calibri" pitchFamily="34" charset="0"/>
              </a:endParaRPr>
            </a:p>
          </p:txBody>
        </p:sp>
        <p:sp>
          <p:nvSpPr>
            <p:cNvPr id="96" name="矩形 125">
              <a:extLst>
                <a:ext uri="{FF2B5EF4-FFF2-40B4-BE49-F238E27FC236}">
                  <a16:creationId xmlns:a16="http://schemas.microsoft.com/office/drawing/2014/main" id="{F889316D-3064-4872-B3C2-804A0CE8D8AB}"/>
                </a:ext>
              </a:extLst>
            </p:cNvPr>
            <p:cNvSpPr/>
            <p:nvPr/>
          </p:nvSpPr>
          <p:spPr bwMode="gray">
            <a:xfrm>
              <a:off x="9117113" y="2734166"/>
              <a:ext cx="1369515" cy="378058"/>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36000" tIns="36000" rIns="36000" bIns="3600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RRs to which CPEs belong</a:t>
              </a:r>
            </a:p>
          </p:txBody>
        </p:sp>
        <p:sp>
          <p:nvSpPr>
            <p:cNvPr id="108" name="TextBox 107">
              <a:extLst>
                <a:ext uri="{FF2B5EF4-FFF2-40B4-BE49-F238E27FC236}">
                  <a16:creationId xmlns:a16="http://schemas.microsoft.com/office/drawing/2014/main" id="{520C03C9-664C-428F-9311-5FDA9CCE2F95}"/>
                </a:ext>
              </a:extLst>
            </p:cNvPr>
            <p:cNvSpPr txBox="1"/>
            <p:nvPr/>
          </p:nvSpPr>
          <p:spPr bwMode="gray">
            <a:xfrm>
              <a:off x="9493477" y="3078824"/>
              <a:ext cx="343364" cy="369332"/>
            </a:xfrm>
            <a:prstGeom prst="rect">
              <a:avLst/>
            </a:prstGeom>
            <a:noFill/>
          </p:spPr>
          <p:txBody>
            <a:bodyPr wrap="none" rtlCol="0">
              <a:spAutoFit/>
            </a:bodyPr>
            <a:lstStyle/>
            <a:p>
              <a:pPr fontAlgn="ctr"/>
              <a:r>
                <a:rPr lang="en-US" dirty="0">
                  <a:latin typeface="Huawei Sans" panose="020C0503030203020204" pitchFamily="34" charset="0"/>
                  <a:cs typeface="Huawei Sans" panose="020C0503030203020204" pitchFamily="34" charset="0"/>
                </a:rPr>
                <a:t>…</a:t>
              </a:r>
            </a:p>
          </p:txBody>
        </p:sp>
        <p:sp>
          <p:nvSpPr>
            <p:cNvPr id="114" name="Rectangle 113">
              <a:extLst>
                <a:ext uri="{FF2B5EF4-FFF2-40B4-BE49-F238E27FC236}">
                  <a16:creationId xmlns:a16="http://schemas.microsoft.com/office/drawing/2014/main" id="{D732CE84-6E96-41CD-9608-495F88754A27}"/>
                </a:ext>
              </a:extLst>
            </p:cNvPr>
            <p:cNvSpPr/>
            <p:nvPr/>
          </p:nvSpPr>
          <p:spPr bwMode="gray">
            <a:xfrm>
              <a:off x="7881077" y="2644152"/>
              <a:ext cx="2673190" cy="9391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cs typeface="Huawei Sans" panose="020C0503030203020204" pitchFamily="34" charset="0"/>
              </a:endParaRPr>
            </a:p>
          </p:txBody>
        </p:sp>
        <p:sp>
          <p:nvSpPr>
            <p:cNvPr id="116" name="矩形 1039">
              <a:extLst>
                <a:ext uri="{FF2B5EF4-FFF2-40B4-BE49-F238E27FC236}">
                  <a16:creationId xmlns:a16="http://schemas.microsoft.com/office/drawing/2014/main" id="{99DF419E-7CA7-4A08-8A4A-183679931244}"/>
                </a:ext>
              </a:extLst>
            </p:cNvPr>
            <p:cNvSpPr/>
            <p:nvPr/>
          </p:nvSpPr>
          <p:spPr bwMode="gray">
            <a:xfrm>
              <a:off x="7882626" y="2419632"/>
              <a:ext cx="2118624" cy="224380"/>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cs typeface="Huawei Sans" panose="020C0503030203020204" pitchFamily="34" charset="0"/>
                </a:rPr>
                <a:t>Service presentation layer</a:t>
              </a:r>
            </a:p>
          </p:txBody>
        </p:sp>
        <p:sp>
          <p:nvSpPr>
            <p:cNvPr id="118" name="Arrow: Right 117">
              <a:extLst>
                <a:ext uri="{FF2B5EF4-FFF2-40B4-BE49-F238E27FC236}">
                  <a16:creationId xmlns:a16="http://schemas.microsoft.com/office/drawing/2014/main" id="{7CA0BEE3-2611-44BA-8ACF-2466DFA00E2D}"/>
                </a:ext>
              </a:extLst>
            </p:cNvPr>
            <p:cNvSpPr/>
            <p:nvPr/>
          </p:nvSpPr>
          <p:spPr bwMode="gray">
            <a:xfrm rot="10800000">
              <a:off x="7368673" y="2961205"/>
              <a:ext cx="385615" cy="276645"/>
            </a:xfrm>
            <a:prstGeom prst="rightArrow">
              <a:avLst/>
            </a:prstGeom>
            <a:solidFill>
              <a:srgbClr val="BEE9EE"/>
            </a:solidFill>
            <a:ln>
              <a:solidFill>
                <a:srgbClr val="56C4D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120" name="Rectangular Callout 75">
              <a:extLst>
                <a:ext uri="{FF2B5EF4-FFF2-40B4-BE49-F238E27FC236}">
                  <a16:creationId xmlns:a16="http://schemas.microsoft.com/office/drawing/2014/main" id="{4FBCE497-0112-4E29-868B-B60977A6C4C7}"/>
                </a:ext>
              </a:extLst>
            </p:cNvPr>
            <p:cNvSpPr/>
            <p:nvPr/>
          </p:nvSpPr>
          <p:spPr bwMode="gray">
            <a:xfrm>
              <a:off x="1628775" y="4022500"/>
              <a:ext cx="1740911" cy="530463"/>
            </a:xfrm>
            <a:prstGeom prst="wedgeRectCallout">
              <a:avLst>
                <a:gd name="adj1" fmla="val -15561"/>
                <a:gd name="adj2" fmla="val 809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tx1"/>
                  </a:solidFill>
                  <a:latin typeface="Huawei Sans" panose="020C0503030203020204" pitchFamily="34" charset="0"/>
                  <a:cs typeface="Huawei Sans" panose="020C0503030203020204" pitchFamily="34" charset="0"/>
                </a:rPr>
                <a:t>iMaster</a:t>
              </a:r>
              <a:r>
                <a:rPr lang="en-US" sz="1200" dirty="0">
                  <a:solidFill>
                    <a:schemeClr val="tx1"/>
                  </a:solidFill>
                  <a:latin typeface="Huawei Sans" panose="020C0503030203020204" pitchFamily="34" charset="0"/>
                  <a:cs typeface="Huawei Sans" panose="020C0503030203020204" pitchFamily="34" charset="0"/>
                </a:rPr>
                <a:t> NCE-WAN delivers TNP information to CPEs.</a:t>
              </a:r>
            </a:p>
          </p:txBody>
        </p:sp>
        <p:sp>
          <p:nvSpPr>
            <p:cNvPr id="124" name="矩形 125">
              <a:extLst>
                <a:ext uri="{FF2B5EF4-FFF2-40B4-BE49-F238E27FC236}">
                  <a16:creationId xmlns:a16="http://schemas.microsoft.com/office/drawing/2014/main" id="{97781223-B752-46D0-8DFF-8AD83F3950A7}"/>
                </a:ext>
              </a:extLst>
            </p:cNvPr>
            <p:cNvSpPr/>
            <p:nvPr/>
          </p:nvSpPr>
          <p:spPr bwMode="gray">
            <a:xfrm>
              <a:off x="7962288" y="3166810"/>
              <a:ext cx="1428193" cy="340905"/>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36000" tIns="36000" rIns="36000" bIns="3600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Basic BGP configurations</a:t>
              </a:r>
              <a:endParaRPr lang="en-US" altLang="zh-CN" sz="1200" b="1" dirty="0">
                <a:solidFill>
                  <a:schemeClr val="bg1"/>
                </a:solidFill>
                <a:latin typeface="Huawei Sans" panose="020C0503030203020204" pitchFamily="34" charset="0"/>
                <a:cs typeface="Huawei Sans" panose="020C0503030203020204" pitchFamily="34" charset="0"/>
                <a:sym typeface="Calibri" pitchFamily="34" charset="0"/>
              </a:endParaRPr>
            </a:p>
          </p:txBody>
        </p:sp>
        <p:sp>
          <p:nvSpPr>
            <p:cNvPr id="7" name="Rectangular Callout 75">
              <a:extLst>
                <a:ext uri="{FF2B5EF4-FFF2-40B4-BE49-F238E27FC236}">
                  <a16:creationId xmlns:a16="http://schemas.microsoft.com/office/drawing/2014/main" id="{5D7785B3-B20A-4F6C-B11D-B962727D6072}"/>
                </a:ext>
              </a:extLst>
            </p:cNvPr>
            <p:cNvSpPr/>
            <p:nvPr/>
          </p:nvSpPr>
          <p:spPr bwMode="gray">
            <a:xfrm>
              <a:off x="5250606" y="2423329"/>
              <a:ext cx="2567077" cy="509443"/>
            </a:xfrm>
            <a:prstGeom prst="wedgeRectCallout">
              <a:avLst>
                <a:gd name="adj1" fmla="val 59028"/>
                <a:gd name="adj2" fmla="val 464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The IP addresses of loopback and tunnel interfaces are allocated from the address pool.</a:t>
              </a:r>
            </a:p>
          </p:txBody>
        </p:sp>
        <p:sp>
          <p:nvSpPr>
            <p:cNvPr id="10" name="Rectangular Callout 75">
              <a:extLst>
                <a:ext uri="{FF2B5EF4-FFF2-40B4-BE49-F238E27FC236}">
                  <a16:creationId xmlns:a16="http://schemas.microsoft.com/office/drawing/2014/main" id="{81A6BA61-B4E4-472D-82D1-F5970624FD4D}"/>
                </a:ext>
              </a:extLst>
            </p:cNvPr>
            <p:cNvSpPr/>
            <p:nvPr/>
          </p:nvSpPr>
          <p:spPr bwMode="gray">
            <a:xfrm>
              <a:off x="5107920" y="5674678"/>
              <a:ext cx="2118067" cy="660007"/>
            </a:xfrm>
            <a:prstGeom prst="wedgeRectCallout">
              <a:avLst>
                <a:gd name="adj1" fmla="val -56719"/>
                <a:gd name="adj2" fmla="val -1527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tx1"/>
                  </a:solidFill>
                  <a:latin typeface="Huawei Sans" panose="020C0503030203020204" pitchFamily="34" charset="0"/>
                  <a:cs typeface="Huawei Sans" panose="020C0503030203020204" pitchFamily="34" charset="0"/>
                </a:rPr>
                <a:t>iMaster</a:t>
              </a:r>
              <a:r>
                <a:rPr lang="en-US" sz="1200" dirty="0">
                  <a:solidFill>
                    <a:schemeClr val="tx1"/>
                  </a:solidFill>
                  <a:latin typeface="Huawei Sans" panose="020C0503030203020204" pitchFamily="34" charset="0"/>
                  <a:cs typeface="Huawei Sans" panose="020C0503030203020204" pitchFamily="34" charset="0"/>
                </a:rPr>
                <a:t> NCE-WAN delivers interface configurations and basic BGP configurations to CPEs.</a:t>
              </a:r>
            </a:p>
          </p:txBody>
        </p:sp>
        <p:sp>
          <p:nvSpPr>
            <p:cNvPr id="16" name="Can 41">
              <a:extLst>
                <a:ext uri="{FF2B5EF4-FFF2-40B4-BE49-F238E27FC236}">
                  <a16:creationId xmlns:a16="http://schemas.microsoft.com/office/drawing/2014/main" id="{2D19F577-ED3A-4C6B-B8EE-9BDF822F510E}"/>
                </a:ext>
              </a:extLst>
            </p:cNvPr>
            <p:cNvSpPr/>
            <p:nvPr/>
          </p:nvSpPr>
          <p:spPr bwMode="gray">
            <a:xfrm rot="2284098">
              <a:off x="4049203" y="2890427"/>
              <a:ext cx="248517" cy="2615990"/>
            </a:xfrm>
            <a:prstGeom prst="can">
              <a:avLst>
                <a:gd name="adj" fmla="val 55435"/>
              </a:avLst>
            </a:prstGeom>
            <a:solidFill>
              <a:srgbClr val="FEEEC1"/>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2" name="文本框 51">
              <a:extLst>
                <a:ext uri="{FF2B5EF4-FFF2-40B4-BE49-F238E27FC236}">
                  <a16:creationId xmlns:a16="http://schemas.microsoft.com/office/drawing/2014/main" id="{8148A6EB-4836-4130-BB38-FC7FBF9B402C}"/>
                </a:ext>
              </a:extLst>
            </p:cNvPr>
            <p:cNvSpPr txBox="1"/>
            <p:nvPr/>
          </p:nvSpPr>
          <p:spPr bwMode="gray">
            <a:xfrm rot="18495248">
              <a:off x="2765145" y="4105862"/>
              <a:ext cx="2719721" cy="230832"/>
            </a:xfrm>
            <a:prstGeom prst="rect">
              <a:avLst/>
            </a:prstGeom>
            <a:noFill/>
          </p:spPr>
          <p:txBody>
            <a:bodyPr wrap="square" rtlCol="0">
              <a:spAutoFit/>
            </a:bodyPr>
            <a:lstStyle/>
            <a:p>
              <a:pPr algn="ctr" fontAlgn="ctr"/>
              <a:r>
                <a:rPr lang="en-US" sz="900" dirty="0">
                  <a:latin typeface="Huawei Sans" panose="020C0503030203020204" pitchFamily="34" charset="0"/>
                  <a:cs typeface="Huawei Sans" panose="020C0503030203020204" pitchFamily="34" charset="0"/>
                </a:rPr>
                <a:t>NETCONF over SSH (management channel)</a:t>
              </a:r>
            </a:p>
          </p:txBody>
        </p:sp>
        <p:sp>
          <p:nvSpPr>
            <p:cNvPr id="18" name="Can 41">
              <a:extLst>
                <a:ext uri="{FF2B5EF4-FFF2-40B4-BE49-F238E27FC236}">
                  <a16:creationId xmlns:a16="http://schemas.microsoft.com/office/drawing/2014/main" id="{8B3FBE56-D046-44A7-A984-DB53BCAE3A11}"/>
                </a:ext>
              </a:extLst>
            </p:cNvPr>
            <p:cNvSpPr/>
            <p:nvPr/>
          </p:nvSpPr>
          <p:spPr bwMode="gray">
            <a:xfrm rot="19082291" flipH="1">
              <a:off x="7980754" y="2812353"/>
              <a:ext cx="248517" cy="2750985"/>
            </a:xfrm>
            <a:prstGeom prst="can">
              <a:avLst>
                <a:gd name="adj" fmla="val 55435"/>
              </a:avLst>
            </a:prstGeom>
            <a:solidFill>
              <a:srgbClr val="FEEEC1"/>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Rectangle: Rounded Corners 74">
              <a:extLst>
                <a:ext uri="{FF2B5EF4-FFF2-40B4-BE49-F238E27FC236}">
                  <a16:creationId xmlns:a16="http://schemas.microsoft.com/office/drawing/2014/main" id="{99166CA2-5511-435C-8A2C-370136AFBE41}"/>
                </a:ext>
              </a:extLst>
            </p:cNvPr>
            <p:cNvSpPr/>
            <p:nvPr/>
          </p:nvSpPr>
          <p:spPr bwMode="gray">
            <a:xfrm>
              <a:off x="6195721" y="4367385"/>
              <a:ext cx="2193778" cy="617577"/>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ctr"/>
              <a:r>
                <a:rPr lang="en-US" sz="1100" dirty="0">
                  <a:solidFill>
                    <a:schemeClr val="tx1"/>
                  </a:solidFill>
                  <a:latin typeface="Huawei Sans" panose="020C0503030203020204" pitchFamily="34" charset="0"/>
                  <a:cs typeface="Huawei Sans" panose="020C0503030203020204" pitchFamily="34" charset="0"/>
                </a:rPr>
                <a:t>Site ID: 333</a:t>
              </a:r>
            </a:p>
            <a:p>
              <a:pPr fontAlgn="ctr"/>
              <a:r>
                <a:rPr lang="en-US" sz="1100" dirty="0">
                  <a:solidFill>
                    <a:schemeClr val="tx1"/>
                  </a:solidFill>
                  <a:latin typeface="Huawei Sans" panose="020C0503030203020204" pitchFamily="34" charset="0"/>
                  <a:cs typeface="Huawei Sans" panose="020C0503030203020204" pitchFamily="34" charset="0"/>
                </a:rPr>
                <a:t>Router ID: 3.3.3.3</a:t>
              </a:r>
            </a:p>
            <a:p>
              <a:pPr fontAlgn="ctr"/>
              <a:r>
                <a:rPr lang="en-US" sz="1100" dirty="0">
                  <a:solidFill>
                    <a:schemeClr val="tx1"/>
                  </a:solidFill>
                  <a:latin typeface="Huawei Sans" panose="020C0503030203020204" pitchFamily="34" charset="0"/>
                  <a:cs typeface="Huawei Sans" panose="020C0503030203020204" pitchFamily="34" charset="0"/>
                </a:rPr>
                <a:t>Public/Private IP3, RD1, TN1</a:t>
              </a:r>
            </a:p>
          </p:txBody>
        </p:sp>
        <p:sp>
          <p:nvSpPr>
            <p:cNvPr id="19" name="Can 41">
              <a:extLst>
                <a:ext uri="{FF2B5EF4-FFF2-40B4-BE49-F238E27FC236}">
                  <a16:creationId xmlns:a16="http://schemas.microsoft.com/office/drawing/2014/main" id="{4DF0C352-3DC1-4DE9-965E-E9479920DE20}"/>
                </a:ext>
              </a:extLst>
            </p:cNvPr>
            <p:cNvSpPr/>
            <p:nvPr/>
          </p:nvSpPr>
          <p:spPr bwMode="gray">
            <a:xfrm flipH="1">
              <a:off x="5954006" y="3343963"/>
              <a:ext cx="248517" cy="725003"/>
            </a:xfrm>
            <a:prstGeom prst="can">
              <a:avLst>
                <a:gd name="adj" fmla="val 55435"/>
              </a:avLst>
            </a:prstGeom>
            <a:solidFill>
              <a:srgbClr val="FEEEC1"/>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1" name="Group 10">
            <a:extLst>
              <a:ext uri="{FF2B5EF4-FFF2-40B4-BE49-F238E27FC236}">
                <a16:creationId xmlns:a16="http://schemas.microsoft.com/office/drawing/2014/main" id="{E420A3A7-544E-4676-9A8D-EC37178543D6}"/>
              </a:ext>
            </a:extLst>
          </p:cNvPr>
          <p:cNvGrpSpPr/>
          <p:nvPr/>
        </p:nvGrpSpPr>
        <p:grpSpPr bwMode="gray">
          <a:xfrm>
            <a:off x="7642704" y="54095"/>
            <a:ext cx="4090739" cy="324000"/>
            <a:chOff x="7677091" y="42495"/>
            <a:chExt cx="4090739" cy="324000"/>
          </a:xfrm>
        </p:grpSpPr>
        <p:sp>
          <p:nvSpPr>
            <p:cNvPr id="5" name="燕尾形 25">
              <a:extLst>
                <a:ext uri="{FF2B5EF4-FFF2-40B4-BE49-F238E27FC236}">
                  <a16:creationId xmlns:a16="http://schemas.microsoft.com/office/drawing/2014/main" id="{D4268024-D174-4F16-9CC2-AACBBEF561F5}"/>
                </a:ext>
              </a:extLst>
            </p:cNvPr>
            <p:cNvSpPr/>
            <p:nvPr/>
          </p:nvSpPr>
          <p:spPr bwMode="gray">
            <a:xfrm>
              <a:off x="7677091" y="42495"/>
              <a:ext cx="1116000"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solidFill>
                    <a:schemeClr val="bg1"/>
                  </a:solidFill>
                  <a:latin typeface="Huawei Sans" panose="020C0503030203020204" pitchFamily="34" charset="0"/>
                  <a:cs typeface="Huawei Sans" panose="020C0503030203020204" pitchFamily="34" charset="0"/>
                </a:rPr>
                <a:t>Management Channel</a:t>
              </a:r>
            </a:p>
          </p:txBody>
        </p:sp>
        <p:sp>
          <p:nvSpPr>
            <p:cNvPr id="6" name="燕尾形 25">
              <a:extLst>
                <a:ext uri="{FF2B5EF4-FFF2-40B4-BE49-F238E27FC236}">
                  <a16:creationId xmlns:a16="http://schemas.microsoft.com/office/drawing/2014/main" id="{1D2BC2AD-33CE-4046-A906-92A558D0D2B6}"/>
                </a:ext>
              </a:extLst>
            </p:cNvPr>
            <p:cNvSpPr/>
            <p:nvPr/>
          </p:nvSpPr>
          <p:spPr bwMode="gray">
            <a:xfrm>
              <a:off x="9666475" y="42495"/>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Data Channel</a:t>
              </a:r>
            </a:p>
          </p:txBody>
        </p:sp>
        <p:sp>
          <p:nvSpPr>
            <p:cNvPr id="8" name="燕尾形 25">
              <a:extLst>
                <a:ext uri="{FF2B5EF4-FFF2-40B4-BE49-F238E27FC236}">
                  <a16:creationId xmlns:a16="http://schemas.microsoft.com/office/drawing/2014/main" id="{CE923A21-98EF-421D-A214-190DD31839A5}"/>
                </a:ext>
              </a:extLst>
            </p:cNvPr>
            <p:cNvSpPr/>
            <p:nvPr/>
          </p:nvSpPr>
          <p:spPr bwMode="gray">
            <a:xfrm>
              <a:off x="8675150" y="42495"/>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Control Channel</a:t>
              </a:r>
            </a:p>
          </p:txBody>
        </p:sp>
        <p:sp>
          <p:nvSpPr>
            <p:cNvPr id="9" name="燕尾形 25">
              <a:extLst>
                <a:ext uri="{FF2B5EF4-FFF2-40B4-BE49-F238E27FC236}">
                  <a16:creationId xmlns:a16="http://schemas.microsoft.com/office/drawing/2014/main" id="{65CEAEB3-1576-4641-A485-1C8D53C34C87}"/>
                </a:ext>
              </a:extLst>
            </p:cNvPr>
            <p:cNvSpPr/>
            <p:nvPr/>
          </p:nvSpPr>
          <p:spPr bwMode="gray">
            <a:xfrm>
              <a:off x="10651830" y="42495"/>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Data Forwarding</a:t>
              </a:r>
            </a:p>
          </p:txBody>
        </p:sp>
      </p:grpSp>
    </p:spTree>
    <p:extLst>
      <p:ext uri="{BB962C8B-B14F-4D97-AF65-F5344CB8AC3E}">
        <p14:creationId xmlns:p14="http://schemas.microsoft.com/office/powerpoint/2010/main" val="11574144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1FBBE-93EC-4784-AA72-8F50A915B158}"/>
              </a:ext>
            </a:extLst>
          </p:cNvPr>
          <p:cNvSpPr>
            <a:spLocks noGrp="1"/>
          </p:cNvSpPr>
          <p:nvPr>
            <p:ph type="title"/>
          </p:nvPr>
        </p:nvSpPr>
        <p:spPr bwMode="gray"/>
        <p:txBody>
          <a:bodyPr/>
          <a:lstStyle/>
          <a:p>
            <a:pPr fontAlgn="ctr"/>
            <a:r>
              <a:rPr lang="en-US" dirty="0">
                <a:latin typeface="Huawei Sans" panose="020C0503030203020204" pitchFamily="34" charset="0"/>
              </a:rPr>
              <a:t>Control Channel Establishment</a:t>
            </a:r>
          </a:p>
        </p:txBody>
      </p:sp>
      <p:sp>
        <p:nvSpPr>
          <p:cNvPr id="3" name="Text Placeholder 2">
            <a:extLst>
              <a:ext uri="{FF2B5EF4-FFF2-40B4-BE49-F238E27FC236}">
                <a16:creationId xmlns:a16="http://schemas.microsoft.com/office/drawing/2014/main" id="{AC53EF86-AB0B-4D9E-99BA-089AEEC3B527}"/>
              </a:ext>
            </a:extLst>
          </p:cNvPr>
          <p:cNvSpPr>
            <a:spLocks noGrp="1"/>
          </p:cNvSpPr>
          <p:nvPr>
            <p:ph type="body" sz="quarter" idx="10"/>
          </p:nvPr>
        </p:nvSpPr>
        <p:spPr bwMode="gray">
          <a:xfrm>
            <a:off x="455612" y="1052514"/>
            <a:ext cx="10793413" cy="4875042"/>
          </a:xfrm>
        </p:spPr>
        <p:txBody>
          <a:bodyPr/>
          <a:lstStyle/>
          <a:p>
            <a:pPr algn="l"/>
            <a:r>
              <a:rPr lang="en-US" sz="1400" dirty="0">
                <a:latin typeface="Huawei Sans" panose="020C0503030203020204" pitchFamily="34" charset="0"/>
              </a:rPr>
              <a:t>Control channels use BGP to transmit data channel parameters. To ensure the control channel security, BGP is carried over EVPN tunnels.</a:t>
            </a:r>
            <a:endParaRPr lang="en-US" altLang="zh-CN" sz="1400" dirty="0">
              <a:latin typeface="Huawei Sans" panose="020C0503030203020204" pitchFamily="34" charset="0"/>
            </a:endParaRPr>
          </a:p>
          <a:p>
            <a:pPr algn="l"/>
            <a:r>
              <a:rPr lang="en-US" sz="1400" dirty="0">
                <a:latin typeface="Huawei Sans" panose="020C0503030203020204" pitchFamily="34" charset="0"/>
              </a:rPr>
              <a:t>Control channels mainly transmit TNP information, IPsec SA information, and service routes. The TNP and IPsec SA information is used for establishing data channels. Service routes are used for traffic steering during data forwarding.</a:t>
            </a:r>
            <a:endParaRPr lang="en-US" altLang="zh-CN" sz="1400" dirty="0">
              <a:latin typeface="Huawei Sans" panose="020C0503030203020204" pitchFamily="34" charset="0"/>
            </a:endParaRPr>
          </a:p>
          <a:p>
            <a:pPr algn="l"/>
            <a:endParaRPr lang="en-US" altLang="zh-CN" sz="1400" dirty="0">
              <a:latin typeface="Huawei Sans" panose="020C0503030203020204" pitchFamily="34" charset="0"/>
            </a:endParaRPr>
          </a:p>
        </p:txBody>
      </p:sp>
      <p:grpSp>
        <p:nvGrpSpPr>
          <p:cNvPr id="68" name="Group 67">
            <a:extLst>
              <a:ext uri="{FF2B5EF4-FFF2-40B4-BE49-F238E27FC236}">
                <a16:creationId xmlns:a16="http://schemas.microsoft.com/office/drawing/2014/main" id="{AA852675-7A16-4A43-B613-B4A577D4A612}"/>
              </a:ext>
            </a:extLst>
          </p:cNvPr>
          <p:cNvGrpSpPr/>
          <p:nvPr/>
        </p:nvGrpSpPr>
        <p:grpSpPr bwMode="gray">
          <a:xfrm>
            <a:off x="1362075" y="2941310"/>
            <a:ext cx="9677400" cy="3147586"/>
            <a:chOff x="1362075" y="2941310"/>
            <a:chExt cx="9677400" cy="3147586"/>
          </a:xfrm>
        </p:grpSpPr>
        <p:sp>
          <p:nvSpPr>
            <p:cNvPr id="9" name="Freeform 159">
              <a:extLst>
                <a:ext uri="{FF2B5EF4-FFF2-40B4-BE49-F238E27FC236}">
                  <a16:creationId xmlns:a16="http://schemas.microsoft.com/office/drawing/2014/main" id="{26CF8332-E63B-46C9-8B88-6E6507A05233}"/>
                </a:ext>
              </a:extLst>
            </p:cNvPr>
            <p:cNvSpPr/>
            <p:nvPr/>
          </p:nvSpPr>
          <p:spPr bwMode="gray">
            <a:xfrm flipH="1">
              <a:off x="2163945" y="5039017"/>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Freeform 159">
              <a:extLst>
                <a:ext uri="{FF2B5EF4-FFF2-40B4-BE49-F238E27FC236}">
                  <a16:creationId xmlns:a16="http://schemas.microsoft.com/office/drawing/2014/main" id="{916C062F-3F1C-46DF-867C-1E82AD30C520}"/>
                </a:ext>
              </a:extLst>
            </p:cNvPr>
            <p:cNvSpPr/>
            <p:nvPr/>
          </p:nvSpPr>
          <p:spPr bwMode="gray">
            <a:xfrm flipH="1">
              <a:off x="9013685" y="5025705"/>
              <a:ext cx="1186228"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 name="图片 48">
              <a:extLst>
                <a:ext uri="{FF2B5EF4-FFF2-40B4-BE49-F238E27FC236}">
                  <a16:creationId xmlns:a16="http://schemas.microsoft.com/office/drawing/2014/main" id="{0A1E28F1-8032-4FA2-A858-83F76D87FD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94559" y="5139314"/>
              <a:ext cx="490909" cy="402545"/>
            </a:xfrm>
            <a:prstGeom prst="rect">
              <a:avLst/>
            </a:prstGeom>
          </p:spPr>
        </p:pic>
        <p:pic>
          <p:nvPicPr>
            <p:cNvPr id="15" name="图片 49">
              <a:extLst>
                <a:ext uri="{FF2B5EF4-FFF2-40B4-BE49-F238E27FC236}">
                  <a16:creationId xmlns:a16="http://schemas.microsoft.com/office/drawing/2014/main" id="{0C25EF85-CB9A-4C64-9785-58E4ACFEB3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71611" y="5129802"/>
              <a:ext cx="490909" cy="402545"/>
            </a:xfrm>
            <a:prstGeom prst="rect">
              <a:avLst/>
            </a:prstGeom>
          </p:spPr>
        </p:pic>
        <p:sp>
          <p:nvSpPr>
            <p:cNvPr id="16" name="文本框 54">
              <a:extLst>
                <a:ext uri="{FF2B5EF4-FFF2-40B4-BE49-F238E27FC236}">
                  <a16:creationId xmlns:a16="http://schemas.microsoft.com/office/drawing/2014/main" id="{0C21961B-7426-47DF-B452-678FC0EBB3D0}"/>
                </a:ext>
              </a:extLst>
            </p:cNvPr>
            <p:cNvSpPr txBox="1"/>
            <p:nvPr/>
          </p:nvSpPr>
          <p:spPr bwMode="gray">
            <a:xfrm>
              <a:off x="5897113" y="3123050"/>
              <a:ext cx="418704" cy="307777"/>
            </a:xfrm>
            <a:prstGeom prst="rect">
              <a:avLst/>
            </a:prstGeom>
            <a:noFill/>
          </p:spPr>
          <p:txBody>
            <a:bodyPr wrap="none" rtlCol="0">
              <a:spAutoFit/>
            </a:bodyPr>
            <a:lstStyle/>
            <a:p>
              <a:pPr fontAlgn="ctr"/>
              <a:r>
                <a:rPr lang="en-US" sz="1400" b="1" dirty="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图片 55">
              <a:extLst>
                <a:ext uri="{FF2B5EF4-FFF2-40B4-BE49-F238E27FC236}">
                  <a16:creationId xmlns:a16="http://schemas.microsoft.com/office/drawing/2014/main" id="{BCF80410-5C6B-4F99-AD3F-67C5409AF095}"/>
                </a:ext>
              </a:extLst>
            </p:cNvPr>
            <p:cNvPicPr>
              <a:picLocks noChangeAspect="1"/>
            </p:cNvPicPr>
            <p:nvPr/>
          </p:nvPicPr>
          <p:blipFill>
            <a:blip r:embed="rId4"/>
            <a:stretch>
              <a:fillRect/>
            </a:stretch>
          </p:blipFill>
          <p:spPr bwMode="gray">
            <a:xfrm>
              <a:off x="5871265" y="3373594"/>
              <a:ext cx="479567" cy="381755"/>
            </a:xfrm>
            <a:prstGeom prst="rect">
              <a:avLst/>
            </a:prstGeom>
          </p:spPr>
        </p:pic>
        <p:sp>
          <p:nvSpPr>
            <p:cNvPr id="18" name="文本框 56">
              <a:extLst>
                <a:ext uri="{FF2B5EF4-FFF2-40B4-BE49-F238E27FC236}">
                  <a16:creationId xmlns:a16="http://schemas.microsoft.com/office/drawing/2014/main" id="{CC990E23-2952-4209-93D6-63E6FBCAC08D}"/>
                </a:ext>
              </a:extLst>
            </p:cNvPr>
            <p:cNvSpPr txBox="1"/>
            <p:nvPr/>
          </p:nvSpPr>
          <p:spPr bwMode="gray">
            <a:xfrm>
              <a:off x="2233324" y="5109754"/>
              <a:ext cx="861235" cy="461665"/>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p>
            <a:p>
              <a:pPr algn="ctr" fontAlgn="ctr"/>
              <a:r>
                <a:rPr lang="en-US" sz="1200" b="1" dirty="0">
                  <a:solidFill>
                    <a:srgbClr val="000000"/>
                  </a:solidFill>
                  <a:latin typeface="Huawei Sans" panose="020C0503030203020204" pitchFamily="34" charset="0"/>
                </a:rPr>
                <a:t>HQ edge</a:t>
              </a:r>
              <a:endParaRPr lang="en-US" altLang="zh-CN" sz="12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9" name="直接连接符 57">
              <a:extLst>
                <a:ext uri="{FF2B5EF4-FFF2-40B4-BE49-F238E27FC236}">
                  <a16:creationId xmlns:a16="http://schemas.microsoft.com/office/drawing/2014/main" id="{A2F1592C-EDB0-4E84-93EA-3CBB94255490}"/>
                </a:ext>
              </a:extLst>
            </p:cNvPr>
            <p:cNvCxnSpPr>
              <a:cxnSpLocks/>
              <a:stCxn id="14" idx="3"/>
              <a:endCxn id="24" idx="21"/>
            </p:cNvCxnSpPr>
            <p:nvPr/>
          </p:nvCxnSpPr>
          <p:spPr bwMode="gray">
            <a:xfrm flipV="1">
              <a:off x="3585468" y="5334473"/>
              <a:ext cx="1917249" cy="61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59">
              <a:extLst>
                <a:ext uri="{FF2B5EF4-FFF2-40B4-BE49-F238E27FC236}">
                  <a16:creationId xmlns:a16="http://schemas.microsoft.com/office/drawing/2014/main" id="{3A1ACA2D-2D23-4070-A9E3-E4239723A726}"/>
                </a:ext>
              </a:extLst>
            </p:cNvPr>
            <p:cNvSpPr txBox="1"/>
            <p:nvPr/>
          </p:nvSpPr>
          <p:spPr bwMode="gray">
            <a:xfrm>
              <a:off x="9015442" y="5091035"/>
              <a:ext cx="1271555" cy="461665"/>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p>
            <a:p>
              <a:pPr algn="ctr" fontAlgn="ctr"/>
              <a:r>
                <a:rPr lang="en-US" sz="1200" b="1" dirty="0">
                  <a:solidFill>
                    <a:srgbClr val="000000"/>
                  </a:solidFill>
                  <a:latin typeface="Huawei Sans" panose="020C0503030203020204" pitchFamily="34" charset="0"/>
                </a:rPr>
                <a:t>Branch edge</a:t>
              </a:r>
              <a:endParaRPr lang="en-US" altLang="zh-CN" sz="12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1" name="直接连接符 61">
              <a:extLst>
                <a:ext uri="{FF2B5EF4-FFF2-40B4-BE49-F238E27FC236}">
                  <a16:creationId xmlns:a16="http://schemas.microsoft.com/office/drawing/2014/main" id="{B5F62D0F-BF71-429F-852A-63EDA5791DFF}"/>
                </a:ext>
              </a:extLst>
            </p:cNvPr>
            <p:cNvCxnSpPr>
              <a:cxnSpLocks/>
              <a:stCxn id="24" idx="8"/>
              <a:endCxn id="15" idx="1"/>
            </p:cNvCxnSpPr>
            <p:nvPr/>
          </p:nvCxnSpPr>
          <p:spPr bwMode="gray">
            <a:xfrm>
              <a:off x="6567257" y="5324345"/>
              <a:ext cx="2104354" cy="67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Freeform 159">
              <a:extLst>
                <a:ext uri="{FF2B5EF4-FFF2-40B4-BE49-F238E27FC236}">
                  <a16:creationId xmlns:a16="http://schemas.microsoft.com/office/drawing/2014/main" id="{8819B387-5D74-4114-B645-C9151A49F701}"/>
                </a:ext>
              </a:extLst>
            </p:cNvPr>
            <p:cNvSpPr/>
            <p:nvPr/>
          </p:nvSpPr>
          <p:spPr bwMode="gray">
            <a:xfrm flipH="1">
              <a:off x="5502717" y="4944337"/>
              <a:ext cx="1064540" cy="556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rPr>
                <a:t>MPLS</a:t>
              </a:r>
            </a:p>
            <a:p>
              <a:pPr algn="ctr" fontAlgn="ctr">
                <a:defRPr/>
              </a:pPr>
              <a:r>
                <a:rPr lang="en-US" sz="1400" dirty="0">
                  <a:solidFill>
                    <a:srgbClr val="000000"/>
                  </a:solidFill>
                  <a:latin typeface="Huawei Sans" panose="020C0503030203020204" pitchFamily="34" charset="0"/>
                </a:rPr>
                <a:t>/Internet</a:t>
              </a:r>
            </a:p>
          </p:txBody>
        </p:sp>
        <p:cxnSp>
          <p:nvCxnSpPr>
            <p:cNvPr id="25" name="直接连接符 61">
              <a:extLst>
                <a:ext uri="{FF2B5EF4-FFF2-40B4-BE49-F238E27FC236}">
                  <a16:creationId xmlns:a16="http://schemas.microsoft.com/office/drawing/2014/main" id="{20A3AEA6-97DB-4BE4-B791-732C1D3256D5}"/>
                </a:ext>
              </a:extLst>
            </p:cNvPr>
            <p:cNvCxnSpPr>
              <a:cxnSpLocks/>
              <a:stCxn id="17" idx="2"/>
              <a:endCxn id="24" idx="1"/>
            </p:cNvCxnSpPr>
            <p:nvPr/>
          </p:nvCxnSpPr>
          <p:spPr bwMode="gray">
            <a:xfrm flipH="1">
              <a:off x="6106465" y="3755349"/>
              <a:ext cx="4584" cy="1266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57">
              <a:extLst>
                <a:ext uri="{FF2B5EF4-FFF2-40B4-BE49-F238E27FC236}">
                  <a16:creationId xmlns:a16="http://schemas.microsoft.com/office/drawing/2014/main" id="{B4227FCB-E61A-4253-9940-3C7A36A8AF59}"/>
                </a:ext>
              </a:extLst>
            </p:cNvPr>
            <p:cNvCxnSpPr>
              <a:cxnSpLocks/>
              <a:stCxn id="14" idx="2"/>
            </p:cNvCxnSpPr>
            <p:nvPr/>
          </p:nvCxnSpPr>
          <p:spPr bwMode="gray">
            <a:xfrm>
              <a:off x="3340014" y="5541859"/>
              <a:ext cx="0" cy="955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57">
              <a:extLst>
                <a:ext uri="{FF2B5EF4-FFF2-40B4-BE49-F238E27FC236}">
                  <a16:creationId xmlns:a16="http://schemas.microsoft.com/office/drawing/2014/main" id="{113AEB09-9DAC-429A-8DD0-31A0405EC602}"/>
                </a:ext>
              </a:extLst>
            </p:cNvPr>
            <p:cNvCxnSpPr>
              <a:cxnSpLocks/>
            </p:cNvCxnSpPr>
            <p:nvPr/>
          </p:nvCxnSpPr>
          <p:spPr bwMode="gray">
            <a:xfrm flipH="1">
              <a:off x="3239231" y="5637360"/>
              <a:ext cx="2063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57">
              <a:extLst>
                <a:ext uri="{FF2B5EF4-FFF2-40B4-BE49-F238E27FC236}">
                  <a16:creationId xmlns:a16="http://schemas.microsoft.com/office/drawing/2014/main" id="{44A64C03-7296-44C2-BC4D-9480F1C0AAB8}"/>
                </a:ext>
              </a:extLst>
            </p:cNvPr>
            <p:cNvCxnSpPr>
              <a:cxnSpLocks/>
              <a:stCxn id="15" idx="2"/>
            </p:cNvCxnSpPr>
            <p:nvPr/>
          </p:nvCxnSpPr>
          <p:spPr bwMode="gray">
            <a:xfrm>
              <a:off x="8917066" y="5532347"/>
              <a:ext cx="0" cy="9050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57">
              <a:extLst>
                <a:ext uri="{FF2B5EF4-FFF2-40B4-BE49-F238E27FC236}">
                  <a16:creationId xmlns:a16="http://schemas.microsoft.com/office/drawing/2014/main" id="{B790CAEA-C27C-495F-96D0-59356E3FC181}"/>
                </a:ext>
              </a:extLst>
            </p:cNvPr>
            <p:cNvCxnSpPr>
              <a:cxnSpLocks/>
            </p:cNvCxnSpPr>
            <p:nvPr/>
          </p:nvCxnSpPr>
          <p:spPr bwMode="gray">
            <a:xfrm flipH="1">
              <a:off x="8816283" y="5622855"/>
              <a:ext cx="2063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57">
              <a:extLst>
                <a:ext uri="{FF2B5EF4-FFF2-40B4-BE49-F238E27FC236}">
                  <a16:creationId xmlns:a16="http://schemas.microsoft.com/office/drawing/2014/main" id="{CD2A039E-3A69-4AC8-95BA-E73509788338}"/>
                </a:ext>
              </a:extLst>
            </p:cNvPr>
            <p:cNvCxnSpPr>
              <a:cxnSpLocks/>
              <a:stCxn id="17" idx="1"/>
            </p:cNvCxnSpPr>
            <p:nvPr/>
          </p:nvCxnSpPr>
          <p:spPr bwMode="gray">
            <a:xfrm flipH="1" flipV="1">
              <a:off x="5762238" y="3563976"/>
              <a:ext cx="109027" cy="49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57">
              <a:extLst>
                <a:ext uri="{FF2B5EF4-FFF2-40B4-BE49-F238E27FC236}">
                  <a16:creationId xmlns:a16="http://schemas.microsoft.com/office/drawing/2014/main" id="{53D0F0B1-B20C-4E9E-8C3D-205A178FFBE5}"/>
                </a:ext>
              </a:extLst>
            </p:cNvPr>
            <p:cNvCxnSpPr>
              <a:cxnSpLocks/>
            </p:cNvCxnSpPr>
            <p:nvPr/>
          </p:nvCxnSpPr>
          <p:spPr bwMode="gray">
            <a:xfrm flipV="1">
              <a:off x="5760842" y="3475380"/>
              <a:ext cx="1" cy="1724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2D006C67-B43E-43F5-BC79-5B33EDFEC442}"/>
                </a:ext>
              </a:extLst>
            </p:cNvPr>
            <p:cNvCxnSpPr>
              <a:cxnSpLocks/>
            </p:cNvCxnSpPr>
            <p:nvPr/>
          </p:nvCxnSpPr>
          <p:spPr bwMode="gray">
            <a:xfrm flipH="1">
              <a:off x="3445560" y="3647808"/>
              <a:ext cx="2369626" cy="1450242"/>
            </a:xfrm>
            <a:prstGeom prst="straightConnector1">
              <a:avLst/>
            </a:prstGeom>
            <a:ln w="19050">
              <a:solidFill>
                <a:srgbClr val="56C4D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D4BE70DC-8E79-473E-A565-F29BBEB9CCB2}"/>
                </a:ext>
              </a:extLst>
            </p:cNvPr>
            <p:cNvSpPr/>
            <p:nvPr/>
          </p:nvSpPr>
          <p:spPr bwMode="gray">
            <a:xfrm rot="19839012">
              <a:off x="3881445" y="4119856"/>
              <a:ext cx="1314535"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DTLS channel</a:t>
              </a:r>
            </a:p>
          </p:txBody>
        </p:sp>
        <p:cxnSp>
          <p:nvCxnSpPr>
            <p:cNvPr id="39" name="Straight Arrow Connector 38">
              <a:extLst>
                <a:ext uri="{FF2B5EF4-FFF2-40B4-BE49-F238E27FC236}">
                  <a16:creationId xmlns:a16="http://schemas.microsoft.com/office/drawing/2014/main" id="{355E6FB6-342A-4A84-B7FE-A7024FEFDDC4}"/>
                </a:ext>
              </a:extLst>
            </p:cNvPr>
            <p:cNvCxnSpPr>
              <a:cxnSpLocks/>
            </p:cNvCxnSpPr>
            <p:nvPr/>
          </p:nvCxnSpPr>
          <p:spPr bwMode="gray">
            <a:xfrm flipH="1" flipV="1">
              <a:off x="6402328" y="3623889"/>
              <a:ext cx="2439864" cy="1465220"/>
            </a:xfrm>
            <a:prstGeom prst="straightConnector1">
              <a:avLst/>
            </a:prstGeom>
            <a:ln w="19050">
              <a:solidFill>
                <a:srgbClr val="56C4D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71" name="椭圆 50">
              <a:extLst>
                <a:ext uri="{FF2B5EF4-FFF2-40B4-BE49-F238E27FC236}">
                  <a16:creationId xmlns:a16="http://schemas.microsoft.com/office/drawing/2014/main" id="{8E3CD465-CCDB-4152-B14B-63B30A3C666A}"/>
                </a:ext>
              </a:extLst>
            </p:cNvPr>
            <p:cNvSpPr/>
            <p:nvPr/>
          </p:nvSpPr>
          <p:spPr bwMode="gray">
            <a:xfrm>
              <a:off x="3879146" y="446701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ectangle: Rounded Corners 11">
              <a:extLst>
                <a:ext uri="{FF2B5EF4-FFF2-40B4-BE49-F238E27FC236}">
                  <a16:creationId xmlns:a16="http://schemas.microsoft.com/office/drawing/2014/main" id="{BE23B353-46FE-403A-9742-3E3739F8494A}"/>
                </a:ext>
              </a:extLst>
            </p:cNvPr>
            <p:cNvSpPr/>
            <p:nvPr/>
          </p:nvSpPr>
          <p:spPr bwMode="gray">
            <a:xfrm>
              <a:off x="8830565" y="4387744"/>
              <a:ext cx="2208910" cy="665083"/>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ctr"/>
              <a:r>
                <a:rPr lang="en-US" sz="1200" dirty="0">
                  <a:solidFill>
                    <a:schemeClr val="tx1"/>
                  </a:solidFill>
                  <a:latin typeface="Huawei Sans" panose="020C0503030203020204" pitchFamily="34" charset="0"/>
                </a:rPr>
                <a:t>Site ID: 222</a:t>
              </a:r>
            </a:p>
            <a:p>
              <a:pPr fontAlgn="ctr"/>
              <a:r>
                <a:rPr lang="en-US" sz="1200" dirty="0">
                  <a:solidFill>
                    <a:schemeClr val="tx1"/>
                  </a:solidFill>
                  <a:latin typeface="Huawei Sans" panose="020C0503030203020204" pitchFamily="34" charset="0"/>
                </a:rPr>
                <a:t>Router ID: 2.2.2.2</a:t>
              </a:r>
            </a:p>
            <a:p>
              <a:pPr fontAlgn="ctr"/>
              <a:r>
                <a:rPr lang="en-US" sz="1200" dirty="0">
                  <a:solidFill>
                    <a:schemeClr val="tx1"/>
                  </a:solidFill>
                  <a:latin typeface="Huawei Sans" panose="020C0503030203020204" pitchFamily="34" charset="0"/>
                </a:rPr>
                <a:t>Public/Private IP2, RD1, TN1</a:t>
              </a:r>
            </a:p>
          </p:txBody>
        </p:sp>
        <p:sp>
          <p:nvSpPr>
            <p:cNvPr id="22" name="Rectangle: Rounded Corners 21">
              <a:extLst>
                <a:ext uri="{FF2B5EF4-FFF2-40B4-BE49-F238E27FC236}">
                  <a16:creationId xmlns:a16="http://schemas.microsoft.com/office/drawing/2014/main" id="{959C7C67-E2C8-4BDE-A0C3-B91C7C9772F6}"/>
                </a:ext>
              </a:extLst>
            </p:cNvPr>
            <p:cNvSpPr/>
            <p:nvPr/>
          </p:nvSpPr>
          <p:spPr bwMode="gray">
            <a:xfrm>
              <a:off x="3472581" y="5423813"/>
              <a:ext cx="1917244" cy="665083"/>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ctr"/>
              <a:r>
                <a:rPr lang="en-US" sz="1200" b="1" dirty="0">
                  <a:solidFill>
                    <a:srgbClr val="C7000B"/>
                  </a:solidFill>
                  <a:latin typeface="Huawei Sans" panose="020C0503030203020204" pitchFamily="34" charset="0"/>
                </a:rPr>
                <a:t>Loopback 1: 1.1.1.1/32</a:t>
              </a:r>
            </a:p>
            <a:p>
              <a:pPr fontAlgn="ctr"/>
              <a:r>
                <a:rPr lang="en-US" sz="1200" dirty="0">
                  <a:solidFill>
                    <a:schemeClr val="tx1"/>
                  </a:solidFill>
                  <a:latin typeface="Huawei Sans" panose="020C0503030203020204" pitchFamily="34" charset="0"/>
                </a:rPr>
                <a:t>Tunnel 1: 10.1.1.1/32</a:t>
              </a:r>
            </a:p>
            <a:p>
              <a:pPr fontAlgn="ctr"/>
              <a:r>
                <a:rPr lang="en-US" sz="1200" b="1" dirty="0">
                  <a:solidFill>
                    <a:srgbClr val="C7000B"/>
                  </a:solidFill>
                  <a:latin typeface="Huawei Sans" panose="020C0503030203020204" pitchFamily="34" charset="0"/>
                </a:rPr>
                <a:t>BGP Peer 3.3.3.3</a:t>
              </a:r>
            </a:p>
          </p:txBody>
        </p:sp>
        <p:sp>
          <p:nvSpPr>
            <p:cNvPr id="38" name="Rectangle: Rounded Corners 37">
              <a:extLst>
                <a:ext uri="{FF2B5EF4-FFF2-40B4-BE49-F238E27FC236}">
                  <a16:creationId xmlns:a16="http://schemas.microsoft.com/office/drawing/2014/main" id="{18AE400C-5436-4B43-A788-0FB568017F2E}"/>
                </a:ext>
              </a:extLst>
            </p:cNvPr>
            <p:cNvSpPr/>
            <p:nvPr/>
          </p:nvSpPr>
          <p:spPr bwMode="gray">
            <a:xfrm>
              <a:off x="1362075" y="4387744"/>
              <a:ext cx="2241631" cy="665083"/>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fontAlgn="ctr"/>
              <a:r>
                <a:rPr lang="en-US" sz="1200" dirty="0">
                  <a:solidFill>
                    <a:schemeClr val="tx1"/>
                  </a:solidFill>
                  <a:latin typeface="Huawei Sans" panose="020C0503030203020204" pitchFamily="34" charset="0"/>
                </a:rPr>
                <a:t>Site ID: 111</a:t>
              </a:r>
            </a:p>
            <a:p>
              <a:pPr algn="r" fontAlgn="ctr"/>
              <a:r>
                <a:rPr lang="en-US" sz="1200" dirty="0">
                  <a:solidFill>
                    <a:schemeClr val="tx1"/>
                  </a:solidFill>
                  <a:latin typeface="Huawei Sans" panose="020C0503030203020204" pitchFamily="34" charset="0"/>
                </a:rPr>
                <a:t>Router ID: 1.1.1.1</a:t>
              </a:r>
            </a:p>
            <a:p>
              <a:pPr algn="r" fontAlgn="ctr"/>
              <a:r>
                <a:rPr lang="en-US" sz="1200" dirty="0">
                  <a:solidFill>
                    <a:schemeClr val="tx1"/>
                  </a:solidFill>
                  <a:latin typeface="Huawei Sans" panose="020C0503030203020204" pitchFamily="34" charset="0"/>
                </a:rPr>
                <a:t>Public/Private IP1, RD1, TN1</a:t>
              </a:r>
            </a:p>
          </p:txBody>
        </p:sp>
        <p:sp>
          <p:nvSpPr>
            <p:cNvPr id="40" name="Rectangle: Rounded Corners 39">
              <a:extLst>
                <a:ext uri="{FF2B5EF4-FFF2-40B4-BE49-F238E27FC236}">
                  <a16:creationId xmlns:a16="http://schemas.microsoft.com/office/drawing/2014/main" id="{203246DC-F14C-4E90-9ACD-24E92E8781BB}"/>
                </a:ext>
              </a:extLst>
            </p:cNvPr>
            <p:cNvSpPr/>
            <p:nvPr/>
          </p:nvSpPr>
          <p:spPr bwMode="gray">
            <a:xfrm>
              <a:off x="6804090" y="5423813"/>
              <a:ext cx="1973572" cy="665083"/>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fontAlgn="ctr"/>
              <a:r>
                <a:rPr lang="en-US" sz="1200" b="1" dirty="0">
                  <a:solidFill>
                    <a:srgbClr val="C7000B"/>
                  </a:solidFill>
                  <a:latin typeface="Huawei Sans" panose="020C0503030203020204" pitchFamily="34" charset="0"/>
                </a:rPr>
                <a:t>Loopback 2: 2.2.2.2/32</a:t>
              </a:r>
            </a:p>
            <a:p>
              <a:pPr algn="r" fontAlgn="ctr"/>
              <a:r>
                <a:rPr lang="en-US" sz="1200" dirty="0">
                  <a:solidFill>
                    <a:schemeClr val="tx1"/>
                  </a:solidFill>
                  <a:latin typeface="Huawei Sans" panose="020C0503030203020204" pitchFamily="34" charset="0"/>
                </a:rPr>
                <a:t>Tunnel 2: 10.2.2.2/32</a:t>
              </a:r>
            </a:p>
            <a:p>
              <a:pPr algn="r" fontAlgn="ctr"/>
              <a:r>
                <a:rPr lang="en-US" sz="1200" b="1" dirty="0">
                  <a:solidFill>
                    <a:srgbClr val="C7000B"/>
                  </a:solidFill>
                  <a:latin typeface="Huawei Sans" panose="020C0503030203020204" pitchFamily="34" charset="0"/>
                </a:rPr>
                <a:t>BGP Peer 3.3.3.3</a:t>
              </a:r>
            </a:p>
          </p:txBody>
        </p:sp>
        <p:sp>
          <p:nvSpPr>
            <p:cNvPr id="41" name="Rectangle: Rounded Corners 40">
              <a:extLst>
                <a:ext uri="{FF2B5EF4-FFF2-40B4-BE49-F238E27FC236}">
                  <a16:creationId xmlns:a16="http://schemas.microsoft.com/office/drawing/2014/main" id="{CF527BAD-5F71-4250-8947-BA2DF2039EEE}"/>
                </a:ext>
              </a:extLst>
            </p:cNvPr>
            <p:cNvSpPr/>
            <p:nvPr/>
          </p:nvSpPr>
          <p:spPr bwMode="gray">
            <a:xfrm>
              <a:off x="6341664" y="2996716"/>
              <a:ext cx="2187243" cy="665083"/>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ctr"/>
              <a:r>
                <a:rPr lang="en-US" sz="1200" dirty="0">
                  <a:solidFill>
                    <a:schemeClr val="tx1"/>
                  </a:solidFill>
                  <a:latin typeface="Huawei Sans" panose="020C0503030203020204" pitchFamily="34" charset="0"/>
                </a:rPr>
                <a:t>Site ID: 333</a:t>
              </a:r>
            </a:p>
            <a:p>
              <a:pPr fontAlgn="ctr"/>
              <a:r>
                <a:rPr lang="en-US" sz="1200" dirty="0">
                  <a:solidFill>
                    <a:schemeClr val="tx1"/>
                  </a:solidFill>
                  <a:latin typeface="Huawei Sans" panose="020C0503030203020204" pitchFamily="34" charset="0"/>
                </a:rPr>
                <a:t>Router ID: 3.3.3.3</a:t>
              </a:r>
            </a:p>
            <a:p>
              <a:pPr fontAlgn="ctr"/>
              <a:r>
                <a:rPr lang="en-US" sz="1200" dirty="0">
                  <a:solidFill>
                    <a:schemeClr val="tx1"/>
                  </a:solidFill>
                  <a:latin typeface="Huawei Sans" panose="020C0503030203020204" pitchFamily="34" charset="0"/>
                </a:rPr>
                <a:t>Public/Private IP3, RD1, TN1</a:t>
              </a:r>
            </a:p>
          </p:txBody>
        </p:sp>
        <p:sp>
          <p:nvSpPr>
            <p:cNvPr id="43" name="TextBox 42">
              <a:extLst>
                <a:ext uri="{FF2B5EF4-FFF2-40B4-BE49-F238E27FC236}">
                  <a16:creationId xmlns:a16="http://schemas.microsoft.com/office/drawing/2014/main" id="{3F0FF02E-7D2D-43B3-B450-3D053432A338}"/>
                </a:ext>
              </a:extLst>
            </p:cNvPr>
            <p:cNvSpPr txBox="1"/>
            <p:nvPr/>
          </p:nvSpPr>
          <p:spPr bwMode="gray">
            <a:xfrm>
              <a:off x="3784356" y="2941310"/>
              <a:ext cx="1958647" cy="830997"/>
            </a:xfrm>
            <a:prstGeom prst="rect">
              <a:avLst/>
            </a:prstGeom>
            <a:noFill/>
          </p:spPr>
          <p:txBody>
            <a:bodyPr wrap="square" rtlCol="0">
              <a:spAutoFit/>
            </a:bodyPr>
            <a:lstStyle/>
            <a:p>
              <a:pPr algn="r" fontAlgn="ctr"/>
              <a:r>
                <a:rPr lang="en-US" sz="1200" b="1" dirty="0">
                  <a:solidFill>
                    <a:srgbClr val="C7000B"/>
                  </a:solidFill>
                  <a:latin typeface="Huawei Sans" panose="020C0503030203020204" pitchFamily="34" charset="0"/>
                </a:rPr>
                <a:t>Loopback 3: 3.3.3.3/32</a:t>
              </a:r>
            </a:p>
            <a:p>
              <a:pPr algn="r" fontAlgn="ctr"/>
              <a:r>
                <a:rPr lang="en-US" sz="1200" dirty="0">
                  <a:latin typeface="Huawei Sans" panose="020C0503030203020204" pitchFamily="34" charset="0"/>
                </a:rPr>
                <a:t>Tunnel3: 10.3.3.3/32</a:t>
              </a:r>
            </a:p>
            <a:p>
              <a:pPr algn="r" fontAlgn="ctr"/>
              <a:r>
                <a:rPr lang="en-US" sz="1200" b="1" dirty="0">
                  <a:solidFill>
                    <a:srgbClr val="C7000B"/>
                  </a:solidFill>
                  <a:latin typeface="Huawei Sans" panose="020C0503030203020204" pitchFamily="34" charset="0"/>
                </a:rPr>
                <a:t>BGP Peer 1.1.1.1</a:t>
              </a:r>
            </a:p>
            <a:p>
              <a:pPr algn="r" fontAlgn="ctr"/>
              <a:r>
                <a:rPr lang="en-US" sz="1200" b="1" dirty="0">
                  <a:solidFill>
                    <a:srgbClr val="C7000B"/>
                  </a:solidFill>
                  <a:latin typeface="Huawei Sans" panose="020C0503030203020204" pitchFamily="34" charset="0"/>
                </a:rPr>
                <a:t>BGP Peer 2.2.2.2</a:t>
              </a:r>
            </a:p>
          </p:txBody>
        </p:sp>
        <p:grpSp>
          <p:nvGrpSpPr>
            <p:cNvPr id="55" name="Group 54">
              <a:extLst>
                <a:ext uri="{FF2B5EF4-FFF2-40B4-BE49-F238E27FC236}">
                  <a16:creationId xmlns:a16="http://schemas.microsoft.com/office/drawing/2014/main" id="{9D0ED4B4-0F5D-4FCA-B23C-1EF3B2C09597}"/>
                </a:ext>
              </a:extLst>
            </p:cNvPr>
            <p:cNvGrpSpPr/>
            <p:nvPr/>
          </p:nvGrpSpPr>
          <p:grpSpPr bwMode="gray">
            <a:xfrm>
              <a:off x="3590502" y="3834770"/>
              <a:ext cx="2475775" cy="1384757"/>
              <a:chOff x="3590502" y="3987170"/>
              <a:chExt cx="2475775" cy="1384757"/>
            </a:xfrm>
          </p:grpSpPr>
          <p:sp>
            <p:nvSpPr>
              <p:cNvPr id="49" name="Can 41">
                <a:extLst>
                  <a:ext uri="{FF2B5EF4-FFF2-40B4-BE49-F238E27FC236}">
                    <a16:creationId xmlns:a16="http://schemas.microsoft.com/office/drawing/2014/main" id="{A4CE3777-0560-4D72-B919-C330AB7961FA}"/>
                  </a:ext>
                </a:extLst>
              </p:cNvPr>
              <p:cNvSpPr/>
              <p:nvPr/>
            </p:nvSpPr>
            <p:spPr bwMode="gray">
              <a:xfrm rot="3451741">
                <a:off x="3776516" y="5032857"/>
                <a:ext cx="153056" cy="525083"/>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Can 41">
                <a:extLst>
                  <a:ext uri="{FF2B5EF4-FFF2-40B4-BE49-F238E27FC236}">
                    <a16:creationId xmlns:a16="http://schemas.microsoft.com/office/drawing/2014/main" id="{D89EB818-68A5-49AC-92E9-236AFD923BAE}"/>
                  </a:ext>
                </a:extLst>
              </p:cNvPr>
              <p:cNvSpPr/>
              <p:nvPr/>
            </p:nvSpPr>
            <p:spPr bwMode="gray">
              <a:xfrm rot="3451741">
                <a:off x="4694701" y="3690543"/>
                <a:ext cx="248517" cy="1990718"/>
              </a:xfrm>
              <a:prstGeom prst="can">
                <a:avLst>
                  <a:gd name="adj" fmla="val 55435"/>
                </a:avLst>
              </a:prstGeom>
              <a:solidFill>
                <a:srgbClr val="FEEEC1"/>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Rectangle: Rounded Corners 66">
                <a:extLst>
                  <a:ext uri="{FF2B5EF4-FFF2-40B4-BE49-F238E27FC236}">
                    <a16:creationId xmlns:a16="http://schemas.microsoft.com/office/drawing/2014/main" id="{AE631299-4BE1-4704-9622-535B17D17CC2}"/>
                  </a:ext>
                </a:extLst>
              </p:cNvPr>
              <p:cNvSpPr/>
              <p:nvPr/>
            </p:nvSpPr>
            <p:spPr bwMode="gray">
              <a:xfrm rot="19635484">
                <a:off x="4234418" y="4478157"/>
                <a:ext cx="1364321"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EVPN tunnel</a:t>
                </a:r>
              </a:p>
            </p:txBody>
          </p:sp>
          <p:sp>
            <p:nvSpPr>
              <p:cNvPr id="73" name="椭圆 50">
                <a:extLst>
                  <a:ext uri="{FF2B5EF4-FFF2-40B4-BE49-F238E27FC236}">
                    <a16:creationId xmlns:a16="http://schemas.microsoft.com/office/drawing/2014/main" id="{E311F88D-D2F6-4105-BDAA-F2A58A771F8C}"/>
                  </a:ext>
                </a:extLst>
              </p:cNvPr>
              <p:cNvSpPr/>
              <p:nvPr/>
            </p:nvSpPr>
            <p:spPr bwMode="gray">
              <a:xfrm>
                <a:off x="4237134" y="486474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Can 41">
                <a:extLst>
                  <a:ext uri="{FF2B5EF4-FFF2-40B4-BE49-F238E27FC236}">
                    <a16:creationId xmlns:a16="http://schemas.microsoft.com/office/drawing/2014/main" id="{D5E29F69-2CFE-4322-A9DD-088B9A879067}"/>
                  </a:ext>
                </a:extLst>
              </p:cNvPr>
              <p:cNvSpPr/>
              <p:nvPr/>
            </p:nvSpPr>
            <p:spPr bwMode="gray">
              <a:xfrm rot="3451741">
                <a:off x="5727208" y="3801156"/>
                <a:ext cx="153056" cy="525083"/>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6" name="Group 75">
              <a:extLst>
                <a:ext uri="{FF2B5EF4-FFF2-40B4-BE49-F238E27FC236}">
                  <a16:creationId xmlns:a16="http://schemas.microsoft.com/office/drawing/2014/main" id="{AF3BBC89-7E3D-4A10-B7D8-EDDA1CE22EE2}"/>
                </a:ext>
              </a:extLst>
            </p:cNvPr>
            <p:cNvGrpSpPr/>
            <p:nvPr/>
          </p:nvGrpSpPr>
          <p:grpSpPr bwMode="gray">
            <a:xfrm flipH="1">
              <a:off x="6149174" y="3829735"/>
              <a:ext cx="2475775" cy="1384757"/>
              <a:chOff x="3590502" y="3987170"/>
              <a:chExt cx="2475775" cy="1384757"/>
            </a:xfrm>
          </p:grpSpPr>
          <p:sp>
            <p:nvSpPr>
              <p:cNvPr id="78" name="Can 41">
                <a:extLst>
                  <a:ext uri="{FF2B5EF4-FFF2-40B4-BE49-F238E27FC236}">
                    <a16:creationId xmlns:a16="http://schemas.microsoft.com/office/drawing/2014/main" id="{5CEF9048-EABC-4410-B267-77DA5D92C852}"/>
                  </a:ext>
                </a:extLst>
              </p:cNvPr>
              <p:cNvSpPr/>
              <p:nvPr/>
            </p:nvSpPr>
            <p:spPr bwMode="gray">
              <a:xfrm rot="3451741">
                <a:off x="3776516" y="5032857"/>
                <a:ext cx="153056" cy="525083"/>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Can 41">
                <a:extLst>
                  <a:ext uri="{FF2B5EF4-FFF2-40B4-BE49-F238E27FC236}">
                    <a16:creationId xmlns:a16="http://schemas.microsoft.com/office/drawing/2014/main" id="{C311476E-387F-43C3-80FD-657EB2298934}"/>
                  </a:ext>
                </a:extLst>
              </p:cNvPr>
              <p:cNvSpPr/>
              <p:nvPr/>
            </p:nvSpPr>
            <p:spPr bwMode="gray">
              <a:xfrm rot="3451741">
                <a:off x="4694701" y="3690543"/>
                <a:ext cx="248517" cy="1990718"/>
              </a:xfrm>
              <a:prstGeom prst="can">
                <a:avLst>
                  <a:gd name="adj" fmla="val 55435"/>
                </a:avLst>
              </a:prstGeom>
              <a:solidFill>
                <a:srgbClr val="FEEEC1"/>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Rectangle: Rounded Corners 80">
                <a:extLst>
                  <a:ext uri="{FF2B5EF4-FFF2-40B4-BE49-F238E27FC236}">
                    <a16:creationId xmlns:a16="http://schemas.microsoft.com/office/drawing/2014/main" id="{16493EC8-E160-4A7C-8F71-7B7CAC8E5AB5}"/>
                  </a:ext>
                </a:extLst>
              </p:cNvPr>
              <p:cNvSpPr/>
              <p:nvPr/>
            </p:nvSpPr>
            <p:spPr bwMode="gray">
              <a:xfrm rot="19635484">
                <a:off x="4254036" y="4503986"/>
                <a:ext cx="1245946"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EVPN tunnel</a:t>
                </a:r>
              </a:p>
            </p:txBody>
          </p:sp>
          <p:sp>
            <p:nvSpPr>
              <p:cNvPr id="83" name="Can 41">
                <a:extLst>
                  <a:ext uri="{FF2B5EF4-FFF2-40B4-BE49-F238E27FC236}">
                    <a16:creationId xmlns:a16="http://schemas.microsoft.com/office/drawing/2014/main" id="{17FC3BFD-F491-487D-8F9F-D4AAC7930186}"/>
                  </a:ext>
                </a:extLst>
              </p:cNvPr>
              <p:cNvSpPr/>
              <p:nvPr/>
            </p:nvSpPr>
            <p:spPr bwMode="gray">
              <a:xfrm rot="3451741">
                <a:off x="5727208" y="3801156"/>
                <a:ext cx="153056" cy="525083"/>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9" name="Rectangular Callout 75">
              <a:extLst>
                <a:ext uri="{FF2B5EF4-FFF2-40B4-BE49-F238E27FC236}">
                  <a16:creationId xmlns:a16="http://schemas.microsoft.com/office/drawing/2014/main" id="{F3BDAD59-A674-40BF-A2C4-82873EAD669C}"/>
                </a:ext>
              </a:extLst>
            </p:cNvPr>
            <p:cNvSpPr/>
            <p:nvPr/>
          </p:nvSpPr>
          <p:spPr bwMode="gray">
            <a:xfrm>
              <a:off x="3920357" y="5072078"/>
              <a:ext cx="1124599" cy="367040"/>
            </a:xfrm>
            <a:prstGeom prst="wedgeRectCallout">
              <a:avLst>
                <a:gd name="adj1" fmla="val -63065"/>
                <a:gd name="adj2" fmla="val -463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BGP control channel</a:t>
              </a:r>
            </a:p>
          </p:txBody>
        </p:sp>
        <p:sp>
          <p:nvSpPr>
            <p:cNvPr id="75" name="椭圆 50">
              <a:extLst>
                <a:ext uri="{FF2B5EF4-FFF2-40B4-BE49-F238E27FC236}">
                  <a16:creationId xmlns:a16="http://schemas.microsoft.com/office/drawing/2014/main" id="{5832973B-9F85-4B78-9DF0-1F06F3F44E64}"/>
                </a:ext>
              </a:extLst>
            </p:cNvPr>
            <p:cNvSpPr/>
            <p:nvPr/>
          </p:nvSpPr>
          <p:spPr bwMode="gray">
            <a:xfrm>
              <a:off x="4925659" y="508534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8" name="Group 10">
            <a:extLst>
              <a:ext uri="{FF2B5EF4-FFF2-40B4-BE49-F238E27FC236}">
                <a16:creationId xmlns:a16="http://schemas.microsoft.com/office/drawing/2014/main" id="{E420A3A7-544E-4676-9A8D-EC37178543D6}"/>
              </a:ext>
            </a:extLst>
          </p:cNvPr>
          <p:cNvGrpSpPr/>
          <p:nvPr/>
        </p:nvGrpSpPr>
        <p:grpSpPr bwMode="gray">
          <a:xfrm>
            <a:off x="7642704" y="54095"/>
            <a:ext cx="4090739" cy="324000"/>
            <a:chOff x="7677091" y="42495"/>
            <a:chExt cx="4090739" cy="324000"/>
          </a:xfrm>
        </p:grpSpPr>
        <p:sp>
          <p:nvSpPr>
            <p:cNvPr id="59" name="燕尾形 25">
              <a:extLst>
                <a:ext uri="{FF2B5EF4-FFF2-40B4-BE49-F238E27FC236}">
                  <a16:creationId xmlns:a16="http://schemas.microsoft.com/office/drawing/2014/main" id="{D4268024-D174-4F16-9CC2-AACBBEF561F5}"/>
                </a:ext>
              </a:extLst>
            </p:cNvPr>
            <p:cNvSpPr/>
            <p:nvPr/>
          </p:nvSpPr>
          <p:spPr bwMode="gray">
            <a:xfrm>
              <a:off x="7677091" y="42495"/>
              <a:ext cx="1116000"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Management Channel</a:t>
              </a:r>
            </a:p>
          </p:txBody>
        </p:sp>
        <p:sp>
          <p:nvSpPr>
            <p:cNvPr id="60" name="燕尾形 25">
              <a:extLst>
                <a:ext uri="{FF2B5EF4-FFF2-40B4-BE49-F238E27FC236}">
                  <a16:creationId xmlns:a16="http://schemas.microsoft.com/office/drawing/2014/main" id="{1D2BC2AD-33CE-4046-A906-92A558D0D2B6}"/>
                </a:ext>
              </a:extLst>
            </p:cNvPr>
            <p:cNvSpPr/>
            <p:nvPr/>
          </p:nvSpPr>
          <p:spPr bwMode="gray">
            <a:xfrm>
              <a:off x="9666475" y="42495"/>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Data Channel</a:t>
              </a:r>
            </a:p>
          </p:txBody>
        </p:sp>
        <p:sp>
          <p:nvSpPr>
            <p:cNvPr id="61" name="燕尾形 25">
              <a:extLst>
                <a:ext uri="{FF2B5EF4-FFF2-40B4-BE49-F238E27FC236}">
                  <a16:creationId xmlns:a16="http://schemas.microsoft.com/office/drawing/2014/main" id="{CE923A21-98EF-421D-A214-190DD31839A5}"/>
                </a:ext>
              </a:extLst>
            </p:cNvPr>
            <p:cNvSpPr/>
            <p:nvPr/>
          </p:nvSpPr>
          <p:spPr bwMode="gray">
            <a:xfrm>
              <a:off x="8675150" y="42495"/>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Control Channel</a:t>
              </a:r>
            </a:p>
          </p:txBody>
        </p:sp>
        <p:sp>
          <p:nvSpPr>
            <p:cNvPr id="62" name="燕尾形 25">
              <a:extLst>
                <a:ext uri="{FF2B5EF4-FFF2-40B4-BE49-F238E27FC236}">
                  <a16:creationId xmlns:a16="http://schemas.microsoft.com/office/drawing/2014/main" id="{65CEAEB3-1576-4641-A485-1C8D53C34C87}"/>
                </a:ext>
              </a:extLst>
            </p:cNvPr>
            <p:cNvSpPr/>
            <p:nvPr/>
          </p:nvSpPr>
          <p:spPr bwMode="gray">
            <a:xfrm>
              <a:off x="10651830" y="42495"/>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Data Forwarding</a:t>
              </a:r>
            </a:p>
          </p:txBody>
        </p:sp>
      </p:grpSp>
    </p:spTree>
    <p:extLst>
      <p:ext uri="{BB962C8B-B14F-4D97-AF65-F5344CB8AC3E}">
        <p14:creationId xmlns:p14="http://schemas.microsoft.com/office/powerpoint/2010/main" val="3185533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E075F-7BC1-41C3-B1F8-6EDD7831C38C}"/>
              </a:ext>
            </a:extLst>
          </p:cNvPr>
          <p:cNvSpPr>
            <a:spLocks noGrp="1"/>
          </p:cNvSpPr>
          <p:nvPr>
            <p:ph type="title"/>
          </p:nvPr>
        </p:nvSpPr>
        <p:spPr bwMode="gray"/>
        <p:txBody>
          <a:bodyPr/>
          <a:lstStyle/>
          <a:p>
            <a:pPr fontAlgn="ctr"/>
            <a:r>
              <a:rPr lang="en-US" dirty="0">
                <a:latin typeface="Huawei Sans" panose="020C0503030203020204" pitchFamily="34" charset="0"/>
              </a:rPr>
              <a:t>TNP and IPsec SA Information Exchange</a:t>
            </a:r>
          </a:p>
        </p:txBody>
      </p:sp>
      <p:sp>
        <p:nvSpPr>
          <p:cNvPr id="3" name="Text Placeholder 2">
            <a:extLst>
              <a:ext uri="{FF2B5EF4-FFF2-40B4-BE49-F238E27FC236}">
                <a16:creationId xmlns:a16="http://schemas.microsoft.com/office/drawing/2014/main" id="{F31D375B-35C1-4693-8DB5-82CBB5DD7583}"/>
              </a:ext>
            </a:extLst>
          </p:cNvPr>
          <p:cNvSpPr>
            <a:spLocks noGrp="1"/>
          </p:cNvSpPr>
          <p:nvPr>
            <p:ph type="body" sz="quarter" idx="10"/>
          </p:nvPr>
        </p:nvSpPr>
        <p:spPr bwMode="gray"/>
        <p:txBody>
          <a:bodyPr/>
          <a:lstStyle/>
          <a:p>
            <a:pPr algn="l"/>
            <a:r>
              <a:rPr lang="en-US" sz="1400" dirty="0">
                <a:latin typeface="Huawei Sans" panose="020C0503030203020204" pitchFamily="34" charset="0"/>
              </a:rPr>
              <a:t>An RR can reflect TNP and IPsec SA information about different CPEs through control channels.</a:t>
            </a:r>
            <a:endParaRPr lang="en-US" altLang="zh-CN" sz="1400" dirty="0">
              <a:latin typeface="Huawei Sans" panose="020C0503030203020204" pitchFamily="34" charset="0"/>
            </a:endParaRPr>
          </a:p>
          <a:p>
            <a:pPr algn="l"/>
            <a:r>
              <a:rPr lang="en-US" sz="1400" dirty="0">
                <a:latin typeface="Huawei Sans" panose="020C0503030203020204" pitchFamily="34" charset="0"/>
              </a:rPr>
              <a:t>After TNP and IPsec SA information is exchanged, CPEs </a:t>
            </a:r>
            <a:r>
              <a:rPr lang="en-US" sz="1400" b="1" dirty="0">
                <a:solidFill>
                  <a:srgbClr val="C7000B"/>
                </a:solidFill>
                <a:latin typeface="Huawei Sans" panose="020C0503030203020204" pitchFamily="34" charset="0"/>
              </a:rPr>
              <a:t>cannot establish data channels immediately with each other</a:t>
            </a:r>
            <a:r>
              <a:rPr lang="en-US" sz="1400" dirty="0">
                <a:latin typeface="Huawei Sans" panose="020C0503030203020204" pitchFamily="34" charset="0"/>
              </a:rPr>
              <a:t>. Instead, data channel establishment between them is </a:t>
            </a:r>
            <a:r>
              <a:rPr lang="en-US" sz="1400" b="1" dirty="0">
                <a:solidFill>
                  <a:srgbClr val="C7000B"/>
                </a:solidFill>
                <a:latin typeface="Huawei Sans" panose="020C0503030203020204" pitchFamily="34" charset="0"/>
              </a:rPr>
              <a:t>triggered by service routes</a:t>
            </a:r>
            <a:r>
              <a:rPr lang="en-US" sz="1400" dirty="0">
                <a:latin typeface="Huawei Sans" panose="020C0503030203020204" pitchFamily="34" charset="0"/>
              </a:rPr>
              <a:t>.</a:t>
            </a:r>
            <a:endParaRPr lang="en-US" altLang="zh-CN" sz="1400" dirty="0">
              <a:latin typeface="Huawei Sans" panose="020C0503030203020204" pitchFamily="34" charset="0"/>
            </a:endParaRPr>
          </a:p>
          <a:p>
            <a:pPr algn="l"/>
            <a:endParaRPr lang="en-US" sz="1400" dirty="0">
              <a:latin typeface="Huawei Sans" panose="020C0503030203020204" pitchFamily="34" charset="0"/>
            </a:endParaRPr>
          </a:p>
        </p:txBody>
      </p:sp>
      <p:grpSp>
        <p:nvGrpSpPr>
          <p:cNvPr id="5" name="Group 4">
            <a:extLst>
              <a:ext uri="{FF2B5EF4-FFF2-40B4-BE49-F238E27FC236}">
                <a16:creationId xmlns:a16="http://schemas.microsoft.com/office/drawing/2014/main" id="{19732D8D-BBB4-4D05-8CB6-0EE79B593A8C}"/>
              </a:ext>
            </a:extLst>
          </p:cNvPr>
          <p:cNvGrpSpPr/>
          <p:nvPr/>
        </p:nvGrpSpPr>
        <p:grpSpPr bwMode="gray">
          <a:xfrm>
            <a:off x="1361222" y="2150711"/>
            <a:ext cx="9505460" cy="3919360"/>
            <a:chOff x="1361222" y="2102586"/>
            <a:chExt cx="9505460" cy="3919360"/>
          </a:xfrm>
        </p:grpSpPr>
        <p:sp>
          <p:nvSpPr>
            <p:cNvPr id="9" name="Freeform 159">
              <a:extLst>
                <a:ext uri="{FF2B5EF4-FFF2-40B4-BE49-F238E27FC236}">
                  <a16:creationId xmlns:a16="http://schemas.microsoft.com/office/drawing/2014/main" id="{EE244B0E-92E8-45BA-8C86-81650FEAC9F2}"/>
                </a:ext>
              </a:extLst>
            </p:cNvPr>
            <p:cNvSpPr/>
            <p:nvPr/>
          </p:nvSpPr>
          <p:spPr bwMode="gray">
            <a:xfrm flipH="1">
              <a:off x="2159362" y="3655736"/>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Freeform 159">
              <a:extLst>
                <a:ext uri="{FF2B5EF4-FFF2-40B4-BE49-F238E27FC236}">
                  <a16:creationId xmlns:a16="http://schemas.microsoft.com/office/drawing/2014/main" id="{81A2477F-90FF-4A69-B033-8F802202CE20}"/>
                </a:ext>
              </a:extLst>
            </p:cNvPr>
            <p:cNvSpPr/>
            <p:nvPr/>
          </p:nvSpPr>
          <p:spPr bwMode="gray">
            <a:xfrm flipH="1">
              <a:off x="8894803" y="3642424"/>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 name="图片 48">
              <a:extLst>
                <a:ext uri="{FF2B5EF4-FFF2-40B4-BE49-F238E27FC236}">
                  <a16:creationId xmlns:a16="http://schemas.microsoft.com/office/drawing/2014/main" id="{B2600EE9-0E24-40BD-AE4A-9F269AAAD4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89976" y="3756033"/>
              <a:ext cx="490909" cy="402545"/>
            </a:xfrm>
            <a:prstGeom prst="rect">
              <a:avLst/>
            </a:prstGeom>
          </p:spPr>
        </p:pic>
        <p:pic>
          <p:nvPicPr>
            <p:cNvPr id="12" name="图片 49">
              <a:extLst>
                <a:ext uri="{FF2B5EF4-FFF2-40B4-BE49-F238E27FC236}">
                  <a16:creationId xmlns:a16="http://schemas.microsoft.com/office/drawing/2014/main" id="{893516AB-3502-44A4-92E8-FBEC5B562F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52728" y="3746521"/>
              <a:ext cx="490909" cy="402545"/>
            </a:xfrm>
            <a:prstGeom prst="rect">
              <a:avLst/>
            </a:prstGeom>
          </p:spPr>
        </p:pic>
        <p:sp>
          <p:nvSpPr>
            <p:cNvPr id="13" name="文本框 54">
              <a:extLst>
                <a:ext uri="{FF2B5EF4-FFF2-40B4-BE49-F238E27FC236}">
                  <a16:creationId xmlns:a16="http://schemas.microsoft.com/office/drawing/2014/main" id="{F7F219C8-0E3C-4C2B-806F-8C3F3CDEA62E}"/>
                </a:ext>
              </a:extLst>
            </p:cNvPr>
            <p:cNvSpPr txBox="1"/>
            <p:nvPr/>
          </p:nvSpPr>
          <p:spPr bwMode="gray">
            <a:xfrm>
              <a:off x="5892530" y="2377944"/>
              <a:ext cx="418704" cy="307777"/>
            </a:xfrm>
            <a:prstGeom prst="rect">
              <a:avLst/>
            </a:prstGeom>
            <a:noFill/>
          </p:spPr>
          <p:txBody>
            <a:bodyPr wrap="none" rtlCol="0">
              <a:spAutoFit/>
            </a:bodyPr>
            <a:lstStyle/>
            <a:p>
              <a:pPr fontAlgn="ctr"/>
              <a:r>
                <a:rPr lang="en-US" sz="1400" b="1" dirty="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 name="图片 55">
              <a:extLst>
                <a:ext uri="{FF2B5EF4-FFF2-40B4-BE49-F238E27FC236}">
                  <a16:creationId xmlns:a16="http://schemas.microsoft.com/office/drawing/2014/main" id="{B0214296-27FC-4D79-82A2-B97B3612AA4F}"/>
                </a:ext>
              </a:extLst>
            </p:cNvPr>
            <p:cNvPicPr>
              <a:picLocks noChangeAspect="1"/>
            </p:cNvPicPr>
            <p:nvPr/>
          </p:nvPicPr>
          <p:blipFill>
            <a:blip r:embed="rId4"/>
            <a:stretch>
              <a:fillRect/>
            </a:stretch>
          </p:blipFill>
          <p:spPr bwMode="gray">
            <a:xfrm>
              <a:off x="5866682" y="2628488"/>
              <a:ext cx="479567" cy="381755"/>
            </a:xfrm>
            <a:prstGeom prst="rect">
              <a:avLst/>
            </a:prstGeom>
          </p:spPr>
        </p:pic>
        <p:sp>
          <p:nvSpPr>
            <p:cNvPr id="15" name="文本框 56">
              <a:extLst>
                <a:ext uri="{FF2B5EF4-FFF2-40B4-BE49-F238E27FC236}">
                  <a16:creationId xmlns:a16="http://schemas.microsoft.com/office/drawing/2014/main" id="{084EC29C-C114-4366-A710-8CD15F432222}"/>
                </a:ext>
              </a:extLst>
            </p:cNvPr>
            <p:cNvSpPr txBox="1"/>
            <p:nvPr/>
          </p:nvSpPr>
          <p:spPr bwMode="gray">
            <a:xfrm>
              <a:off x="2228741" y="3764573"/>
              <a:ext cx="861235" cy="400110"/>
            </a:xfrm>
            <a:prstGeom prst="rect">
              <a:avLst/>
            </a:prstGeom>
            <a:noFill/>
          </p:spPr>
          <p:txBody>
            <a:bodyPr wrap="square" rtlCol="0">
              <a:spAutoFit/>
            </a:bodyPr>
            <a:lstStyle/>
            <a:p>
              <a:pPr algn="ctr" fontAlgn="ctr"/>
              <a:r>
                <a:rPr lang="en-US" sz="1000" b="1" dirty="0">
                  <a:solidFill>
                    <a:srgbClr val="000000"/>
                  </a:solidFill>
                  <a:latin typeface="Huawei Sans" panose="020C0503030203020204" pitchFamily="34" charset="0"/>
                </a:rPr>
                <a:t>CPE</a:t>
              </a:r>
            </a:p>
            <a:p>
              <a:pPr algn="ctr" fontAlgn="ctr"/>
              <a:r>
                <a:rPr lang="en-US" sz="1000" b="1" dirty="0">
                  <a:solidFill>
                    <a:srgbClr val="000000"/>
                  </a:solidFill>
                  <a:latin typeface="Huawei Sans" panose="020C0503030203020204" pitchFamily="34" charset="0"/>
                </a:rPr>
                <a:t>HQ edge</a:t>
              </a:r>
              <a:endParaRPr lang="en-US" altLang="zh-CN" sz="10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6" name="直接连接符 57">
              <a:extLst>
                <a:ext uri="{FF2B5EF4-FFF2-40B4-BE49-F238E27FC236}">
                  <a16:creationId xmlns:a16="http://schemas.microsoft.com/office/drawing/2014/main" id="{3914DB38-E5CB-4C96-A375-78B3F08B5BEA}"/>
                </a:ext>
              </a:extLst>
            </p:cNvPr>
            <p:cNvCxnSpPr>
              <a:cxnSpLocks/>
              <a:stCxn id="11" idx="3"/>
              <a:endCxn id="19" idx="21"/>
            </p:cNvCxnSpPr>
            <p:nvPr/>
          </p:nvCxnSpPr>
          <p:spPr bwMode="gray">
            <a:xfrm flipV="1">
              <a:off x="3580885" y="3951192"/>
              <a:ext cx="1917249" cy="61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59">
              <a:extLst>
                <a:ext uri="{FF2B5EF4-FFF2-40B4-BE49-F238E27FC236}">
                  <a16:creationId xmlns:a16="http://schemas.microsoft.com/office/drawing/2014/main" id="{C381B856-31A5-41AF-98C9-133E8388DC4A}"/>
                </a:ext>
              </a:extLst>
            </p:cNvPr>
            <p:cNvSpPr txBox="1"/>
            <p:nvPr/>
          </p:nvSpPr>
          <p:spPr bwMode="gray">
            <a:xfrm>
              <a:off x="8940809" y="3677025"/>
              <a:ext cx="991930" cy="553998"/>
            </a:xfrm>
            <a:prstGeom prst="rect">
              <a:avLst/>
            </a:prstGeom>
            <a:noFill/>
          </p:spPr>
          <p:txBody>
            <a:bodyPr wrap="square" rtlCol="0">
              <a:spAutoFit/>
            </a:bodyPr>
            <a:lstStyle/>
            <a:p>
              <a:pPr algn="ctr" fontAlgn="ctr"/>
              <a:r>
                <a:rPr lang="en-US" sz="1000" b="1" dirty="0">
                  <a:solidFill>
                    <a:srgbClr val="000000"/>
                  </a:solidFill>
                  <a:latin typeface="Huawei Sans" panose="020C0503030203020204" pitchFamily="34" charset="0"/>
                </a:rPr>
                <a:t>CPE</a:t>
              </a:r>
            </a:p>
            <a:p>
              <a:pPr algn="ctr" fontAlgn="ctr"/>
              <a:r>
                <a:rPr lang="en-US" sz="1000" b="1" dirty="0">
                  <a:solidFill>
                    <a:srgbClr val="000000"/>
                  </a:solidFill>
                  <a:latin typeface="Huawei Sans" panose="020C0503030203020204" pitchFamily="34" charset="0"/>
                </a:rPr>
                <a:t>Edge of branch 1</a:t>
              </a:r>
              <a:endParaRPr lang="en-US" altLang="zh-CN" sz="10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8" name="直接连接符 61">
              <a:extLst>
                <a:ext uri="{FF2B5EF4-FFF2-40B4-BE49-F238E27FC236}">
                  <a16:creationId xmlns:a16="http://schemas.microsoft.com/office/drawing/2014/main" id="{76D1F6F5-8951-4C84-B5DD-AD07941D9281}"/>
                </a:ext>
              </a:extLst>
            </p:cNvPr>
            <p:cNvCxnSpPr>
              <a:cxnSpLocks/>
              <a:stCxn id="19" idx="8"/>
              <a:endCxn id="12" idx="1"/>
            </p:cNvCxnSpPr>
            <p:nvPr/>
          </p:nvCxnSpPr>
          <p:spPr bwMode="gray">
            <a:xfrm>
              <a:off x="6562674" y="3941064"/>
              <a:ext cx="1990054" cy="67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Freeform 159">
              <a:extLst>
                <a:ext uri="{FF2B5EF4-FFF2-40B4-BE49-F238E27FC236}">
                  <a16:creationId xmlns:a16="http://schemas.microsoft.com/office/drawing/2014/main" id="{2D6D9ECF-1459-4030-A1B7-8EA6E8C42631}"/>
                </a:ext>
              </a:extLst>
            </p:cNvPr>
            <p:cNvSpPr/>
            <p:nvPr/>
          </p:nvSpPr>
          <p:spPr bwMode="gray">
            <a:xfrm flipH="1">
              <a:off x="5498134" y="3561056"/>
              <a:ext cx="1064540" cy="556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000" dirty="0">
                  <a:solidFill>
                    <a:srgbClr val="000000"/>
                  </a:solidFill>
                  <a:latin typeface="Huawei Sans" panose="020C0503030203020204" pitchFamily="34" charset="0"/>
                </a:rPr>
                <a:t>MPLS</a:t>
              </a:r>
            </a:p>
            <a:p>
              <a:pPr algn="ctr" fontAlgn="ctr">
                <a:defRPr/>
              </a:pPr>
              <a:r>
                <a:rPr lang="en-US" sz="1000" dirty="0">
                  <a:solidFill>
                    <a:srgbClr val="000000"/>
                  </a:solidFill>
                  <a:latin typeface="Huawei Sans" panose="020C0503030203020204" pitchFamily="34" charset="0"/>
                </a:rPr>
                <a:t>/Internet</a:t>
              </a:r>
            </a:p>
          </p:txBody>
        </p:sp>
        <p:cxnSp>
          <p:nvCxnSpPr>
            <p:cNvPr id="20" name="直接连接符 61">
              <a:extLst>
                <a:ext uri="{FF2B5EF4-FFF2-40B4-BE49-F238E27FC236}">
                  <a16:creationId xmlns:a16="http://schemas.microsoft.com/office/drawing/2014/main" id="{0CD47A2C-4A30-4CE5-9EF6-AE58C38341D2}"/>
                </a:ext>
              </a:extLst>
            </p:cNvPr>
            <p:cNvCxnSpPr>
              <a:cxnSpLocks/>
              <a:stCxn id="14" idx="2"/>
              <a:endCxn id="19" idx="1"/>
            </p:cNvCxnSpPr>
            <p:nvPr/>
          </p:nvCxnSpPr>
          <p:spPr bwMode="gray">
            <a:xfrm flipH="1">
              <a:off x="6101882" y="3010243"/>
              <a:ext cx="4584" cy="6286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C8085F85-C0BD-43CC-800E-EE8BA4849AF3}"/>
                </a:ext>
              </a:extLst>
            </p:cNvPr>
            <p:cNvSpPr/>
            <p:nvPr/>
          </p:nvSpPr>
          <p:spPr bwMode="gray">
            <a:xfrm>
              <a:off x="8657772" y="2879191"/>
              <a:ext cx="2208910" cy="79176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ctr"/>
              <a:r>
                <a:rPr lang="en-US" sz="1050" dirty="0">
                  <a:solidFill>
                    <a:schemeClr val="tx1"/>
                  </a:solidFill>
                  <a:latin typeface="Huawei Sans" panose="020C0503030203020204" pitchFamily="34" charset="0"/>
                </a:rPr>
                <a:t>Site ID: 222</a:t>
              </a:r>
            </a:p>
            <a:p>
              <a:pPr fontAlgn="ctr"/>
              <a:r>
                <a:rPr lang="en-US" sz="1050" dirty="0">
                  <a:solidFill>
                    <a:schemeClr val="tx1"/>
                  </a:solidFill>
                  <a:latin typeface="Huawei Sans" panose="020C0503030203020204" pitchFamily="34" charset="0"/>
                </a:rPr>
                <a:t>Router ID: 2.2.2.2</a:t>
              </a:r>
            </a:p>
            <a:p>
              <a:pPr fontAlgn="ctr"/>
              <a:r>
                <a:rPr lang="en-US" sz="1050" dirty="0">
                  <a:solidFill>
                    <a:schemeClr val="tx1"/>
                  </a:solidFill>
                  <a:latin typeface="Huawei Sans" panose="020C0503030203020204" pitchFamily="34" charset="0"/>
                </a:rPr>
                <a:t>Public/Private IP2, RD1, TN1</a:t>
              </a:r>
            </a:p>
            <a:p>
              <a:pPr fontAlgn="ctr"/>
              <a:r>
                <a:rPr lang="en-US" sz="1050" dirty="0">
                  <a:solidFill>
                    <a:schemeClr val="tx1"/>
                  </a:solidFill>
                  <a:latin typeface="Huawei Sans" panose="020C0503030203020204" pitchFamily="34" charset="0"/>
                </a:rPr>
                <a:t>IPsec SA2</a:t>
              </a:r>
            </a:p>
          </p:txBody>
        </p:sp>
        <p:sp>
          <p:nvSpPr>
            <p:cNvPr id="33" name="Rectangle: Rounded Corners 32">
              <a:extLst>
                <a:ext uri="{FF2B5EF4-FFF2-40B4-BE49-F238E27FC236}">
                  <a16:creationId xmlns:a16="http://schemas.microsoft.com/office/drawing/2014/main" id="{95592D82-90F6-4A5E-8B56-5770425921B0}"/>
                </a:ext>
              </a:extLst>
            </p:cNvPr>
            <p:cNvSpPr/>
            <p:nvPr/>
          </p:nvSpPr>
          <p:spPr bwMode="gray">
            <a:xfrm>
              <a:off x="1361222" y="2928700"/>
              <a:ext cx="2241631" cy="79176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fontAlgn="ctr"/>
              <a:r>
                <a:rPr lang="en-US" sz="1050" dirty="0">
                  <a:solidFill>
                    <a:schemeClr val="tx1"/>
                  </a:solidFill>
                  <a:latin typeface="Huawei Sans" panose="020C0503030203020204" pitchFamily="34" charset="0"/>
                </a:rPr>
                <a:t>Site ID: 111</a:t>
              </a:r>
            </a:p>
            <a:p>
              <a:pPr algn="r" fontAlgn="ctr"/>
              <a:r>
                <a:rPr lang="en-US" sz="1050" dirty="0">
                  <a:solidFill>
                    <a:schemeClr val="tx1"/>
                  </a:solidFill>
                  <a:latin typeface="Huawei Sans" panose="020C0503030203020204" pitchFamily="34" charset="0"/>
                </a:rPr>
                <a:t>Router ID: 1.1.1.1</a:t>
              </a:r>
            </a:p>
            <a:p>
              <a:pPr algn="r" fontAlgn="ctr"/>
              <a:r>
                <a:rPr lang="en-US" sz="1050" dirty="0">
                  <a:solidFill>
                    <a:schemeClr val="tx1"/>
                  </a:solidFill>
                  <a:latin typeface="Huawei Sans" panose="020C0503030203020204" pitchFamily="34" charset="0"/>
                </a:rPr>
                <a:t>Public/Private IP1, RD1, TN1</a:t>
              </a:r>
            </a:p>
            <a:p>
              <a:pPr algn="r" fontAlgn="ctr"/>
              <a:r>
                <a:rPr lang="en-US" sz="1050" dirty="0">
                  <a:solidFill>
                    <a:schemeClr val="tx1"/>
                  </a:solidFill>
                  <a:latin typeface="Huawei Sans" panose="020C0503030203020204" pitchFamily="34" charset="0"/>
                </a:rPr>
                <a:t>IPsec SA1</a:t>
              </a:r>
            </a:p>
          </p:txBody>
        </p:sp>
        <p:sp>
          <p:nvSpPr>
            <p:cNvPr id="56" name="Freeform: Shape 55">
              <a:extLst>
                <a:ext uri="{FF2B5EF4-FFF2-40B4-BE49-F238E27FC236}">
                  <a16:creationId xmlns:a16="http://schemas.microsoft.com/office/drawing/2014/main" id="{87A79EAD-975B-4AAD-9867-C76D3C8C2DD4}"/>
                </a:ext>
              </a:extLst>
            </p:cNvPr>
            <p:cNvSpPr/>
            <p:nvPr/>
          </p:nvSpPr>
          <p:spPr bwMode="gray">
            <a:xfrm>
              <a:off x="3552826" y="2799083"/>
              <a:ext cx="2276475" cy="609600"/>
            </a:xfrm>
            <a:custGeom>
              <a:avLst/>
              <a:gdLst>
                <a:gd name="connsiteX0" fmla="*/ 0 w 2276475"/>
                <a:gd name="connsiteY0" fmla="*/ 609600 h 609600"/>
                <a:gd name="connsiteX1" fmla="*/ 857250 w 2276475"/>
                <a:gd name="connsiteY1" fmla="*/ 161925 h 609600"/>
                <a:gd name="connsiteX2" fmla="*/ 2276475 w 2276475"/>
                <a:gd name="connsiteY2" fmla="*/ 0 h 609600"/>
              </a:gdLst>
              <a:ahLst/>
              <a:cxnLst>
                <a:cxn ang="0">
                  <a:pos x="connsiteX0" y="connsiteY0"/>
                </a:cxn>
                <a:cxn ang="0">
                  <a:pos x="connsiteX1" y="connsiteY1"/>
                </a:cxn>
                <a:cxn ang="0">
                  <a:pos x="connsiteX2" y="connsiteY2"/>
                </a:cxn>
              </a:cxnLst>
              <a:rect l="l" t="t" r="r" b="b"/>
              <a:pathLst>
                <a:path w="2276475" h="609600">
                  <a:moveTo>
                    <a:pt x="0" y="609600"/>
                  </a:moveTo>
                  <a:cubicBezTo>
                    <a:pt x="238919" y="436562"/>
                    <a:pt x="477838" y="263525"/>
                    <a:pt x="857250" y="161925"/>
                  </a:cubicBezTo>
                  <a:cubicBezTo>
                    <a:pt x="1236662" y="60325"/>
                    <a:pt x="1756568" y="30162"/>
                    <a:pt x="227647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8" name="Freeform: Shape 57">
              <a:extLst>
                <a:ext uri="{FF2B5EF4-FFF2-40B4-BE49-F238E27FC236}">
                  <a16:creationId xmlns:a16="http://schemas.microsoft.com/office/drawing/2014/main" id="{09B06C1B-545E-46E8-81B0-A857AA79A202}"/>
                </a:ext>
              </a:extLst>
            </p:cNvPr>
            <p:cNvSpPr/>
            <p:nvPr/>
          </p:nvSpPr>
          <p:spPr bwMode="gray">
            <a:xfrm flipH="1">
              <a:off x="6381297" y="2817728"/>
              <a:ext cx="2276475" cy="609600"/>
            </a:xfrm>
            <a:custGeom>
              <a:avLst/>
              <a:gdLst>
                <a:gd name="connsiteX0" fmla="*/ 0 w 2276475"/>
                <a:gd name="connsiteY0" fmla="*/ 609600 h 609600"/>
                <a:gd name="connsiteX1" fmla="*/ 857250 w 2276475"/>
                <a:gd name="connsiteY1" fmla="*/ 161925 h 609600"/>
                <a:gd name="connsiteX2" fmla="*/ 2276475 w 2276475"/>
                <a:gd name="connsiteY2" fmla="*/ 0 h 609600"/>
              </a:gdLst>
              <a:ahLst/>
              <a:cxnLst>
                <a:cxn ang="0">
                  <a:pos x="connsiteX0" y="connsiteY0"/>
                </a:cxn>
                <a:cxn ang="0">
                  <a:pos x="connsiteX1" y="connsiteY1"/>
                </a:cxn>
                <a:cxn ang="0">
                  <a:pos x="connsiteX2" y="connsiteY2"/>
                </a:cxn>
              </a:cxnLst>
              <a:rect l="l" t="t" r="r" b="b"/>
              <a:pathLst>
                <a:path w="2276475" h="609600">
                  <a:moveTo>
                    <a:pt x="0" y="609600"/>
                  </a:moveTo>
                  <a:cubicBezTo>
                    <a:pt x="238919" y="436562"/>
                    <a:pt x="477838" y="263525"/>
                    <a:pt x="857250" y="161925"/>
                  </a:cubicBezTo>
                  <a:cubicBezTo>
                    <a:pt x="1236662" y="60325"/>
                    <a:pt x="1756568" y="30162"/>
                    <a:pt x="227647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0" name="Speech Bubble: Rectangle 59">
              <a:extLst>
                <a:ext uri="{FF2B5EF4-FFF2-40B4-BE49-F238E27FC236}">
                  <a16:creationId xmlns:a16="http://schemas.microsoft.com/office/drawing/2014/main" id="{A80C2428-D2F1-4A4C-953C-8D9C6837F658}"/>
                </a:ext>
              </a:extLst>
            </p:cNvPr>
            <p:cNvSpPr/>
            <p:nvPr/>
          </p:nvSpPr>
          <p:spPr bwMode="gray">
            <a:xfrm>
              <a:off x="1831055" y="2246950"/>
              <a:ext cx="1754318" cy="556958"/>
            </a:xfrm>
            <a:prstGeom prst="wedgeRectCallout">
              <a:avLst>
                <a:gd name="adj1" fmla="val 25948"/>
                <a:gd name="adj2" fmla="val 865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Exchange TNP and IPsec SA information through control channels.</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62" name="Rectangular Callout 75">
              <a:extLst>
                <a:ext uri="{FF2B5EF4-FFF2-40B4-BE49-F238E27FC236}">
                  <a16:creationId xmlns:a16="http://schemas.microsoft.com/office/drawing/2014/main" id="{205BDDE6-458A-42C3-95E2-B5B15604A820}"/>
                </a:ext>
              </a:extLst>
            </p:cNvPr>
            <p:cNvSpPr/>
            <p:nvPr/>
          </p:nvSpPr>
          <p:spPr bwMode="gray">
            <a:xfrm>
              <a:off x="6381297" y="2125445"/>
              <a:ext cx="1470247" cy="531187"/>
            </a:xfrm>
            <a:prstGeom prst="wedgeRectCallout">
              <a:avLst>
                <a:gd name="adj1" fmla="val -60527"/>
                <a:gd name="adj2" fmla="val 498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Reflect the TNP and IPsec SA information sent from CPEs.</a:t>
              </a:r>
              <a:endParaRPr lang="en-US" altLang="zh-CN" sz="1050" dirty="0">
                <a:solidFill>
                  <a:schemeClr val="tx1"/>
                </a:solidFill>
                <a:latin typeface="Huawei Sans" panose="020C0503030203020204" pitchFamily="34" charset="0"/>
                <a:ea typeface="方正兰亭黑简体" panose="02000000000000000000" pitchFamily="2" charset="-122"/>
              </a:endParaRPr>
            </a:p>
          </p:txBody>
        </p:sp>
        <p:sp>
          <p:nvSpPr>
            <p:cNvPr id="8" name="Rectangle: Rounded Corners 7">
              <a:extLst>
                <a:ext uri="{FF2B5EF4-FFF2-40B4-BE49-F238E27FC236}">
                  <a16:creationId xmlns:a16="http://schemas.microsoft.com/office/drawing/2014/main" id="{B520E529-0D0A-4FA7-A942-2ADDC7CA83F8}"/>
                </a:ext>
              </a:extLst>
            </p:cNvPr>
            <p:cNvSpPr/>
            <p:nvPr/>
          </p:nvSpPr>
          <p:spPr bwMode="gray">
            <a:xfrm rot="20769881">
              <a:off x="4039890" y="2707513"/>
              <a:ext cx="1100065" cy="475059"/>
            </a:xfrm>
            <a:prstGeom prst="roundRect">
              <a:avLst>
                <a:gd name="adj" fmla="val 5419"/>
              </a:avLst>
            </a:prstGeom>
            <a:solidFill>
              <a:schemeClr val="bg1"/>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BGP control channel</a:t>
              </a:r>
            </a:p>
          </p:txBody>
        </p:sp>
        <p:sp>
          <p:nvSpPr>
            <p:cNvPr id="21" name="椭圆 50">
              <a:extLst>
                <a:ext uri="{FF2B5EF4-FFF2-40B4-BE49-F238E27FC236}">
                  <a16:creationId xmlns:a16="http://schemas.microsoft.com/office/drawing/2014/main" id="{0F87E101-98EC-4196-8F0F-170849FF93D7}"/>
                </a:ext>
              </a:extLst>
            </p:cNvPr>
            <p:cNvSpPr/>
            <p:nvPr/>
          </p:nvSpPr>
          <p:spPr bwMode="gray">
            <a:xfrm>
              <a:off x="3479696" y="2227582"/>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50">
              <a:extLst>
                <a:ext uri="{FF2B5EF4-FFF2-40B4-BE49-F238E27FC236}">
                  <a16:creationId xmlns:a16="http://schemas.microsoft.com/office/drawing/2014/main" id="{06B28227-414F-428A-B7F0-2530BF66D886}"/>
                </a:ext>
              </a:extLst>
            </p:cNvPr>
            <p:cNvSpPr/>
            <p:nvPr/>
          </p:nvSpPr>
          <p:spPr bwMode="gray">
            <a:xfrm>
              <a:off x="7743586" y="210258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61">
              <a:extLst>
                <a:ext uri="{FF2B5EF4-FFF2-40B4-BE49-F238E27FC236}">
                  <a16:creationId xmlns:a16="http://schemas.microsoft.com/office/drawing/2014/main" id="{BE56E12D-A828-4B6B-9714-0A0360691E03}"/>
                </a:ext>
              </a:extLst>
            </p:cNvPr>
            <p:cNvCxnSpPr>
              <a:cxnSpLocks/>
              <a:endCxn id="24" idx="0"/>
            </p:cNvCxnSpPr>
            <p:nvPr/>
          </p:nvCxnSpPr>
          <p:spPr bwMode="gray">
            <a:xfrm>
              <a:off x="6096000" y="4117522"/>
              <a:ext cx="0" cy="9604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Shape 27">
              <a:extLst>
                <a:ext uri="{FF2B5EF4-FFF2-40B4-BE49-F238E27FC236}">
                  <a16:creationId xmlns:a16="http://schemas.microsoft.com/office/drawing/2014/main" id="{B091E50C-061F-4CB8-9D6F-9103CCF4DE69}"/>
                </a:ext>
              </a:extLst>
            </p:cNvPr>
            <p:cNvSpPr/>
            <p:nvPr/>
          </p:nvSpPr>
          <p:spPr bwMode="gray">
            <a:xfrm rot="6323532">
              <a:off x="5161984" y="3772673"/>
              <a:ext cx="1992708" cy="520113"/>
            </a:xfrm>
            <a:custGeom>
              <a:avLst/>
              <a:gdLst>
                <a:gd name="connsiteX0" fmla="*/ 0 w 2276475"/>
                <a:gd name="connsiteY0" fmla="*/ 609600 h 609600"/>
                <a:gd name="connsiteX1" fmla="*/ 857250 w 2276475"/>
                <a:gd name="connsiteY1" fmla="*/ 161925 h 609600"/>
                <a:gd name="connsiteX2" fmla="*/ 2276475 w 2276475"/>
                <a:gd name="connsiteY2" fmla="*/ 0 h 609600"/>
              </a:gdLst>
              <a:ahLst/>
              <a:cxnLst>
                <a:cxn ang="0">
                  <a:pos x="connsiteX0" y="connsiteY0"/>
                </a:cxn>
                <a:cxn ang="0">
                  <a:pos x="connsiteX1" y="connsiteY1"/>
                </a:cxn>
                <a:cxn ang="0">
                  <a:pos x="connsiteX2" y="connsiteY2"/>
                </a:cxn>
              </a:cxnLst>
              <a:rect l="l" t="t" r="r" b="b"/>
              <a:pathLst>
                <a:path w="2276475" h="609600">
                  <a:moveTo>
                    <a:pt x="0" y="609600"/>
                  </a:moveTo>
                  <a:cubicBezTo>
                    <a:pt x="238919" y="436562"/>
                    <a:pt x="477838" y="263525"/>
                    <a:pt x="857250" y="161925"/>
                  </a:cubicBezTo>
                  <a:cubicBezTo>
                    <a:pt x="1236662" y="60325"/>
                    <a:pt x="1756568" y="30162"/>
                    <a:pt x="227647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9" name="Freeform 159">
              <a:extLst>
                <a:ext uri="{FF2B5EF4-FFF2-40B4-BE49-F238E27FC236}">
                  <a16:creationId xmlns:a16="http://schemas.microsoft.com/office/drawing/2014/main" id="{5B664F79-E9CE-41D3-A73D-5598CEDFDBC5}"/>
                </a:ext>
              </a:extLst>
            </p:cNvPr>
            <p:cNvSpPr/>
            <p:nvPr/>
          </p:nvSpPr>
          <p:spPr bwMode="gray">
            <a:xfrm flipH="1">
              <a:off x="5565436" y="5398737"/>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59">
              <a:extLst>
                <a:ext uri="{FF2B5EF4-FFF2-40B4-BE49-F238E27FC236}">
                  <a16:creationId xmlns:a16="http://schemas.microsoft.com/office/drawing/2014/main" id="{9C121EE7-A2EE-4776-86EB-BC3D6C0E8797}"/>
                </a:ext>
              </a:extLst>
            </p:cNvPr>
            <p:cNvSpPr txBox="1"/>
            <p:nvPr/>
          </p:nvSpPr>
          <p:spPr bwMode="gray">
            <a:xfrm>
              <a:off x="5545759" y="5434252"/>
              <a:ext cx="997463" cy="553998"/>
            </a:xfrm>
            <a:prstGeom prst="rect">
              <a:avLst/>
            </a:prstGeom>
            <a:noFill/>
          </p:spPr>
          <p:txBody>
            <a:bodyPr wrap="square" rtlCol="0">
              <a:spAutoFit/>
            </a:bodyPr>
            <a:lstStyle/>
            <a:p>
              <a:pPr algn="ctr" fontAlgn="ctr"/>
              <a:r>
                <a:rPr lang="en-US" sz="1000" b="1" dirty="0">
                  <a:solidFill>
                    <a:srgbClr val="000000"/>
                  </a:solidFill>
                  <a:latin typeface="Huawei Sans" panose="020C0503030203020204" pitchFamily="34" charset="0"/>
                </a:rPr>
                <a:t>CPE</a:t>
              </a:r>
            </a:p>
            <a:p>
              <a:pPr algn="ctr" fontAlgn="ctr"/>
              <a:r>
                <a:rPr lang="en-US" sz="1000" b="1" dirty="0">
                  <a:solidFill>
                    <a:srgbClr val="000000"/>
                  </a:solidFill>
                  <a:latin typeface="Huawei Sans" panose="020C0503030203020204" pitchFamily="34" charset="0"/>
                </a:rPr>
                <a:t>Edge of Branch 2</a:t>
              </a:r>
              <a:endParaRPr lang="en-US" altLang="zh-CN" sz="10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4" name="图片 48">
              <a:extLst>
                <a:ext uri="{FF2B5EF4-FFF2-40B4-BE49-F238E27FC236}">
                  <a16:creationId xmlns:a16="http://schemas.microsoft.com/office/drawing/2014/main" id="{167A2D7E-60E3-4D92-B3F9-46EA10EB0A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50545" y="5077939"/>
              <a:ext cx="490909" cy="402545"/>
            </a:xfrm>
            <a:prstGeom prst="rect">
              <a:avLst/>
            </a:prstGeom>
          </p:spPr>
        </p:pic>
        <p:sp>
          <p:nvSpPr>
            <p:cNvPr id="37" name="Rectangle: Rounded Corners 36">
              <a:extLst>
                <a:ext uri="{FF2B5EF4-FFF2-40B4-BE49-F238E27FC236}">
                  <a16:creationId xmlns:a16="http://schemas.microsoft.com/office/drawing/2014/main" id="{46416F98-9A7F-4250-8A8A-CB25815361A2}"/>
                </a:ext>
              </a:extLst>
            </p:cNvPr>
            <p:cNvSpPr/>
            <p:nvPr/>
          </p:nvSpPr>
          <p:spPr bwMode="gray">
            <a:xfrm>
              <a:off x="6573396" y="5166839"/>
              <a:ext cx="2208910" cy="855107"/>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ctr"/>
              <a:r>
                <a:rPr lang="en-US" sz="1200" dirty="0">
                  <a:solidFill>
                    <a:schemeClr val="tx1"/>
                  </a:solidFill>
                  <a:latin typeface="Huawei Sans" panose="020C0503030203020204" pitchFamily="34" charset="0"/>
                </a:rPr>
                <a:t>Site ID: 444</a:t>
              </a:r>
            </a:p>
            <a:p>
              <a:pPr fontAlgn="ctr"/>
              <a:r>
                <a:rPr lang="en-US" sz="1200" dirty="0">
                  <a:solidFill>
                    <a:schemeClr val="tx1"/>
                  </a:solidFill>
                  <a:latin typeface="Huawei Sans" panose="020C0503030203020204" pitchFamily="34" charset="0"/>
                </a:rPr>
                <a:t>Router ID: 4.4.4.4</a:t>
              </a:r>
            </a:p>
            <a:p>
              <a:pPr fontAlgn="ctr"/>
              <a:r>
                <a:rPr lang="en-US" sz="1200" dirty="0">
                  <a:solidFill>
                    <a:schemeClr val="tx1"/>
                  </a:solidFill>
                  <a:latin typeface="Huawei Sans" panose="020C0503030203020204" pitchFamily="34" charset="0"/>
                </a:rPr>
                <a:t>Public/Private IP4, RD1, TN1</a:t>
              </a:r>
            </a:p>
            <a:p>
              <a:pPr fontAlgn="ctr"/>
              <a:r>
                <a:rPr lang="en-US" sz="1200" dirty="0">
                  <a:solidFill>
                    <a:schemeClr val="tx1"/>
                  </a:solidFill>
                  <a:latin typeface="Huawei Sans" panose="020C0503030203020204" pitchFamily="34" charset="0"/>
                </a:rPr>
                <a:t>IPsec SA4</a:t>
              </a:r>
            </a:p>
          </p:txBody>
        </p:sp>
        <p:sp>
          <p:nvSpPr>
            <p:cNvPr id="73" name="Rectangle: Rounded Corners 72">
              <a:extLst>
                <a:ext uri="{FF2B5EF4-FFF2-40B4-BE49-F238E27FC236}">
                  <a16:creationId xmlns:a16="http://schemas.microsoft.com/office/drawing/2014/main" id="{219FF5D0-1682-4421-A2E3-B3E7C46F5335}"/>
                </a:ext>
              </a:extLst>
            </p:cNvPr>
            <p:cNvSpPr/>
            <p:nvPr/>
          </p:nvSpPr>
          <p:spPr bwMode="gray">
            <a:xfrm rot="649511">
              <a:off x="6995754" y="2790297"/>
              <a:ext cx="1021618" cy="380048"/>
            </a:xfrm>
            <a:prstGeom prst="roundRect">
              <a:avLst>
                <a:gd name="adj" fmla="val 5419"/>
              </a:avLst>
            </a:prstGeom>
            <a:solidFill>
              <a:schemeClr val="bg1"/>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fontAlgn="ctr"/>
              <a:r>
                <a:rPr lang="en-US" sz="1200" dirty="0">
                  <a:solidFill>
                    <a:schemeClr val="tx1"/>
                  </a:solidFill>
                  <a:latin typeface="Huawei Sans" panose="020C0503030203020204" pitchFamily="34" charset="0"/>
                </a:rPr>
                <a:t>BGP control channel</a:t>
              </a:r>
            </a:p>
          </p:txBody>
        </p:sp>
        <p:sp>
          <p:nvSpPr>
            <p:cNvPr id="77" name="Rectangle: Rounded Corners 76">
              <a:extLst>
                <a:ext uri="{FF2B5EF4-FFF2-40B4-BE49-F238E27FC236}">
                  <a16:creationId xmlns:a16="http://schemas.microsoft.com/office/drawing/2014/main" id="{246A1412-34D5-42B3-A8BC-77D2855A63F4}"/>
                </a:ext>
              </a:extLst>
            </p:cNvPr>
            <p:cNvSpPr/>
            <p:nvPr/>
          </p:nvSpPr>
          <p:spPr bwMode="gray">
            <a:xfrm>
              <a:off x="6311234" y="4253590"/>
              <a:ext cx="1100065" cy="475059"/>
            </a:xfrm>
            <a:prstGeom prst="roundRect">
              <a:avLst>
                <a:gd name="adj" fmla="val 5419"/>
              </a:avLst>
            </a:prstGeom>
            <a:solidFill>
              <a:schemeClr val="bg1"/>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spAutoFit/>
            </a:bodyPr>
            <a:lstStyle/>
            <a:p>
              <a:pPr algn="ctr" fontAlgn="ctr"/>
              <a:r>
                <a:rPr lang="en-US" sz="1200">
                  <a:solidFill>
                    <a:schemeClr val="tx1"/>
                  </a:solidFill>
                  <a:latin typeface="Huawei Sans" panose="020C0503030203020204" pitchFamily="34" charset="0"/>
                </a:rPr>
                <a:t>BGP control channel</a:t>
              </a:r>
              <a:endParaRPr lang="en-US" sz="1200" dirty="0">
                <a:solidFill>
                  <a:schemeClr val="tx1"/>
                </a:solidFill>
                <a:latin typeface="Huawei Sans" panose="020C0503030203020204" pitchFamily="34" charset="0"/>
              </a:endParaRPr>
            </a:p>
          </p:txBody>
        </p:sp>
      </p:grpSp>
      <p:graphicFrame>
        <p:nvGraphicFramePr>
          <p:cNvPr id="71" name="Table 4">
            <a:extLst>
              <a:ext uri="{FF2B5EF4-FFF2-40B4-BE49-F238E27FC236}">
                <a16:creationId xmlns:a16="http://schemas.microsoft.com/office/drawing/2014/main" id="{574B29CB-9E74-447C-B218-143D528B2F00}"/>
              </a:ext>
            </a:extLst>
          </p:cNvPr>
          <p:cNvGraphicFramePr>
            <a:graphicFrameLocks noGrp="1"/>
          </p:cNvGraphicFramePr>
          <p:nvPr>
            <p:extLst>
              <p:ext uri="{D42A27DB-BD31-4B8C-83A1-F6EECF244321}">
                <p14:modId xmlns:p14="http://schemas.microsoft.com/office/powerpoint/2010/main" val="3311155666"/>
              </p:ext>
            </p:extLst>
          </p:nvPr>
        </p:nvGraphicFramePr>
        <p:xfrm>
          <a:off x="3479696" y="4602371"/>
          <a:ext cx="2094622" cy="1539240"/>
        </p:xfrm>
        <a:graphic>
          <a:graphicData uri="http://schemas.openxmlformats.org/drawingml/2006/table">
            <a:tbl>
              <a:tblPr firstRow="1" bandRow="1">
                <a:tableStyleId>{72833802-FEF1-4C79-8D5D-14CF1EAF98D9}</a:tableStyleId>
              </a:tblPr>
              <a:tblGrid>
                <a:gridCol w="1092687">
                  <a:extLst>
                    <a:ext uri="{9D8B030D-6E8A-4147-A177-3AD203B41FA5}">
                      <a16:colId xmlns:a16="http://schemas.microsoft.com/office/drawing/2014/main" val="3334940838"/>
                    </a:ext>
                  </a:extLst>
                </a:gridCol>
                <a:gridCol w="1001935">
                  <a:extLst>
                    <a:ext uri="{9D8B030D-6E8A-4147-A177-3AD203B41FA5}">
                      <a16:colId xmlns:a16="http://schemas.microsoft.com/office/drawing/2014/main" val="601954423"/>
                    </a:ext>
                  </a:extLst>
                </a:gridCol>
              </a:tblGrid>
              <a:tr h="135641">
                <a:tc>
                  <a:txBody>
                    <a:bodyPr/>
                    <a:lstStyle/>
                    <a:p>
                      <a:pPr algn="ctr" fontAlgn="ctr"/>
                      <a:r>
                        <a:rPr lang="en-US" sz="1100" dirty="0">
                          <a:solidFill>
                            <a:sysClr val="windowText" lastClr="000000"/>
                          </a:solidFill>
                          <a:latin typeface="Huawei Sans" panose="020C0503030203020204" pitchFamily="34" charset="0"/>
                        </a:rPr>
                        <a:t>TNP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dirty="0">
                          <a:solidFill>
                            <a:sysClr val="windowText" lastClr="000000"/>
                          </a:solidFill>
                          <a:latin typeface="Huawei Sans" panose="020C0503030203020204" pitchFamily="34" charset="0"/>
                        </a:rPr>
                        <a:t>IPsec 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507077649"/>
                  </a:ext>
                </a:extLst>
              </a:tr>
              <a:tr h="135641">
                <a:tc>
                  <a:txBody>
                    <a:bodyPr/>
                    <a:lstStyle/>
                    <a:p>
                      <a:pPr algn="l" fontAlgn="ctr"/>
                      <a:r>
                        <a:rPr lang="en-US" sz="1100" dirty="0">
                          <a:solidFill>
                            <a:sysClr val="windowText" lastClr="000000"/>
                          </a:solidFill>
                          <a:latin typeface="Huawei Sans" panose="020C0503030203020204" pitchFamily="34" charset="0"/>
                        </a:rPr>
                        <a:t>TNP of the HQ</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100" dirty="0">
                          <a:solidFill>
                            <a:sysClr val="windowText" lastClr="000000"/>
                          </a:solidFill>
                          <a:latin typeface="Huawei Sans" panose="020C0503030203020204" pitchFamily="34" charset="0"/>
                        </a:rPr>
                        <a:t>IPsec SA of the HQ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65432156"/>
                  </a:ext>
                </a:extLst>
              </a:tr>
              <a:tr h="135641">
                <a:tc>
                  <a:txBody>
                    <a:bodyPr/>
                    <a:lstStyle/>
                    <a:p>
                      <a:pPr algn="l" fontAlgn="ctr"/>
                      <a:r>
                        <a:rPr lang="en-US" sz="1100" dirty="0">
                          <a:solidFill>
                            <a:sysClr val="windowText" lastClr="000000"/>
                          </a:solidFill>
                          <a:latin typeface="Huawei Sans" panose="020C0503030203020204" pitchFamily="34" charset="0"/>
                        </a:rPr>
                        <a:t>TNP of Branch 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100" dirty="0">
                          <a:solidFill>
                            <a:sysClr val="windowText" lastClr="000000"/>
                          </a:solidFill>
                          <a:latin typeface="Huawei Sans" panose="020C0503030203020204" pitchFamily="34" charset="0"/>
                        </a:rPr>
                        <a:t>IPsec SA of Branch 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75447012"/>
                  </a:ext>
                </a:extLst>
              </a:tr>
              <a:tr h="135641">
                <a:tc>
                  <a:txBody>
                    <a:bodyPr/>
                    <a:lstStyle/>
                    <a:p>
                      <a:pPr algn="l" fontAlgn="ctr"/>
                      <a:r>
                        <a:rPr lang="en-US" sz="1100" dirty="0">
                          <a:solidFill>
                            <a:sysClr val="windowText" lastClr="000000"/>
                          </a:solidFill>
                          <a:latin typeface="Huawei Sans" panose="020C0503030203020204" pitchFamily="34" charset="0"/>
                        </a:rPr>
                        <a:t>TNP of Branch 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100" dirty="0">
                          <a:solidFill>
                            <a:sysClr val="windowText" lastClr="000000"/>
                          </a:solidFill>
                          <a:latin typeface="Huawei Sans" panose="020C0503030203020204" pitchFamily="34" charset="0"/>
                        </a:rPr>
                        <a:t>IPsec SA of Branch 2</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67082179"/>
                  </a:ext>
                </a:extLst>
              </a:tr>
            </a:tbl>
          </a:graphicData>
        </a:graphic>
      </p:graphicFrame>
      <p:graphicFrame>
        <p:nvGraphicFramePr>
          <p:cNvPr id="49" name="Table 4">
            <a:extLst>
              <a:ext uri="{FF2B5EF4-FFF2-40B4-BE49-F238E27FC236}">
                <a16:creationId xmlns:a16="http://schemas.microsoft.com/office/drawing/2014/main" id="{D7367BC3-AEAD-467C-A1CB-A1383CA77756}"/>
              </a:ext>
            </a:extLst>
          </p:cNvPr>
          <p:cNvGraphicFramePr>
            <a:graphicFrameLocks noGrp="1"/>
          </p:cNvGraphicFramePr>
          <p:nvPr>
            <p:extLst>
              <p:ext uri="{D42A27DB-BD31-4B8C-83A1-F6EECF244321}">
                <p14:modId xmlns:p14="http://schemas.microsoft.com/office/powerpoint/2010/main" val="903710637"/>
              </p:ext>
            </p:extLst>
          </p:nvPr>
        </p:nvGraphicFramePr>
        <p:xfrm>
          <a:off x="1229616" y="4283131"/>
          <a:ext cx="2094622" cy="1539240"/>
        </p:xfrm>
        <a:graphic>
          <a:graphicData uri="http://schemas.openxmlformats.org/drawingml/2006/table">
            <a:tbl>
              <a:tblPr firstRow="1" bandRow="1">
                <a:tableStyleId>{72833802-FEF1-4C79-8D5D-14CF1EAF98D9}</a:tableStyleId>
              </a:tblPr>
              <a:tblGrid>
                <a:gridCol w="1056384">
                  <a:extLst>
                    <a:ext uri="{9D8B030D-6E8A-4147-A177-3AD203B41FA5}">
                      <a16:colId xmlns:a16="http://schemas.microsoft.com/office/drawing/2014/main" val="3334940838"/>
                    </a:ext>
                  </a:extLst>
                </a:gridCol>
                <a:gridCol w="1038238">
                  <a:extLst>
                    <a:ext uri="{9D8B030D-6E8A-4147-A177-3AD203B41FA5}">
                      <a16:colId xmlns:a16="http://schemas.microsoft.com/office/drawing/2014/main" val="601954423"/>
                    </a:ext>
                  </a:extLst>
                </a:gridCol>
              </a:tblGrid>
              <a:tr h="194430">
                <a:tc>
                  <a:txBody>
                    <a:bodyPr/>
                    <a:lstStyle/>
                    <a:p>
                      <a:pPr algn="ctr" fontAlgn="ctr"/>
                      <a:r>
                        <a:rPr lang="en-US" sz="1100" dirty="0">
                          <a:solidFill>
                            <a:sysClr val="windowText" lastClr="000000"/>
                          </a:solidFill>
                          <a:latin typeface="Huawei Sans" panose="020C0503030203020204" pitchFamily="34" charset="0"/>
                        </a:rPr>
                        <a:t>TNP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dirty="0">
                          <a:solidFill>
                            <a:sysClr val="windowText" lastClr="000000"/>
                          </a:solidFill>
                          <a:latin typeface="Huawei Sans" panose="020C0503030203020204" pitchFamily="34" charset="0"/>
                        </a:rPr>
                        <a:t>IPsec 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507077649"/>
                  </a:ext>
                </a:extLst>
              </a:tr>
              <a:tr h="194430">
                <a:tc>
                  <a:txBody>
                    <a:bodyPr/>
                    <a:lstStyle/>
                    <a:p>
                      <a:pPr algn="l" fontAlgn="ctr"/>
                      <a:r>
                        <a:rPr lang="en-US" sz="1100" dirty="0">
                          <a:solidFill>
                            <a:sysClr val="windowText" lastClr="000000"/>
                          </a:solidFill>
                          <a:latin typeface="Huawei Sans" panose="020C0503030203020204" pitchFamily="34" charset="0"/>
                        </a:rPr>
                        <a:t>TNP of the HQ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IPsec SA of the HQ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5432156"/>
                  </a:ext>
                </a:extLst>
              </a:tr>
              <a:tr h="194430">
                <a:tc>
                  <a:txBody>
                    <a:bodyPr/>
                    <a:lstStyle/>
                    <a:p>
                      <a:pPr algn="l" fontAlgn="ctr"/>
                      <a:r>
                        <a:rPr lang="en-US" sz="1100" dirty="0">
                          <a:solidFill>
                            <a:sysClr val="windowText" lastClr="000000"/>
                          </a:solidFill>
                          <a:latin typeface="Huawei Sans" panose="020C0503030203020204" pitchFamily="34" charset="0"/>
                        </a:rPr>
                        <a:t>TNP of Branch 1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IPsec SA of Branch 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5447012"/>
                  </a:ext>
                </a:extLst>
              </a:tr>
              <a:tr h="194430">
                <a:tc>
                  <a:txBody>
                    <a:bodyPr/>
                    <a:lstStyle/>
                    <a:p>
                      <a:pPr algn="l" fontAlgn="ctr"/>
                      <a:r>
                        <a:rPr lang="en-US" sz="1100" dirty="0">
                          <a:solidFill>
                            <a:sysClr val="windowText" lastClr="000000"/>
                          </a:solidFill>
                          <a:latin typeface="Huawei Sans" panose="020C0503030203020204" pitchFamily="34" charset="0"/>
                        </a:rPr>
                        <a:t>TNP of Branch 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IPsec SA of Branch 2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7082179"/>
                  </a:ext>
                </a:extLst>
              </a:tr>
            </a:tbl>
          </a:graphicData>
        </a:graphic>
      </p:graphicFrame>
      <p:graphicFrame>
        <p:nvGraphicFramePr>
          <p:cNvPr id="51" name="Table 4">
            <a:extLst>
              <a:ext uri="{FF2B5EF4-FFF2-40B4-BE49-F238E27FC236}">
                <a16:creationId xmlns:a16="http://schemas.microsoft.com/office/drawing/2014/main" id="{C0973344-481F-45AF-AD63-96438EDD3A24}"/>
              </a:ext>
            </a:extLst>
          </p:cNvPr>
          <p:cNvGraphicFramePr>
            <a:graphicFrameLocks noGrp="1"/>
          </p:cNvGraphicFramePr>
          <p:nvPr>
            <p:extLst>
              <p:ext uri="{D42A27DB-BD31-4B8C-83A1-F6EECF244321}">
                <p14:modId xmlns:p14="http://schemas.microsoft.com/office/powerpoint/2010/main" val="2979036701"/>
              </p:ext>
            </p:extLst>
          </p:nvPr>
        </p:nvGraphicFramePr>
        <p:xfrm>
          <a:off x="8701878" y="4371892"/>
          <a:ext cx="2094622" cy="1539240"/>
        </p:xfrm>
        <a:graphic>
          <a:graphicData uri="http://schemas.openxmlformats.org/drawingml/2006/table">
            <a:tbl>
              <a:tblPr firstRow="1" bandRow="1">
                <a:tableStyleId>{72833802-FEF1-4C79-8D5D-14CF1EAF98D9}</a:tableStyleId>
              </a:tblPr>
              <a:tblGrid>
                <a:gridCol w="1081116">
                  <a:extLst>
                    <a:ext uri="{9D8B030D-6E8A-4147-A177-3AD203B41FA5}">
                      <a16:colId xmlns:a16="http://schemas.microsoft.com/office/drawing/2014/main" val="3334940838"/>
                    </a:ext>
                  </a:extLst>
                </a:gridCol>
                <a:gridCol w="1013506">
                  <a:extLst>
                    <a:ext uri="{9D8B030D-6E8A-4147-A177-3AD203B41FA5}">
                      <a16:colId xmlns:a16="http://schemas.microsoft.com/office/drawing/2014/main" val="601954423"/>
                    </a:ext>
                  </a:extLst>
                </a:gridCol>
              </a:tblGrid>
              <a:tr h="135641">
                <a:tc>
                  <a:txBody>
                    <a:bodyPr/>
                    <a:lstStyle/>
                    <a:p>
                      <a:pPr algn="ctr" fontAlgn="ctr"/>
                      <a:r>
                        <a:rPr lang="en-US" sz="1100" dirty="0">
                          <a:solidFill>
                            <a:sysClr val="windowText" lastClr="000000"/>
                          </a:solidFill>
                          <a:latin typeface="Huawei Sans" panose="020C0503030203020204" pitchFamily="34" charset="0"/>
                        </a:rPr>
                        <a:t>TNP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dirty="0">
                          <a:solidFill>
                            <a:sysClr val="windowText" lastClr="000000"/>
                          </a:solidFill>
                          <a:latin typeface="Huawei Sans" panose="020C0503030203020204" pitchFamily="34" charset="0"/>
                        </a:rPr>
                        <a:t>IPsec 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507077649"/>
                  </a:ext>
                </a:extLst>
              </a:tr>
              <a:tr h="135641">
                <a:tc>
                  <a:txBody>
                    <a:bodyPr/>
                    <a:lstStyle/>
                    <a:p>
                      <a:pPr algn="l" fontAlgn="ctr"/>
                      <a:r>
                        <a:rPr lang="en-US" sz="1100" dirty="0">
                          <a:solidFill>
                            <a:sysClr val="windowText" lastClr="000000"/>
                          </a:solidFill>
                          <a:latin typeface="Huawei Sans" panose="020C0503030203020204" pitchFamily="34" charset="0"/>
                        </a:rPr>
                        <a:t>TNP of the HQ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IPsec SA of the HQ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5432156"/>
                  </a:ext>
                </a:extLst>
              </a:tr>
              <a:tr h="135641">
                <a:tc>
                  <a:txBody>
                    <a:bodyPr/>
                    <a:lstStyle/>
                    <a:p>
                      <a:pPr algn="l" fontAlgn="ctr"/>
                      <a:r>
                        <a:rPr lang="en-US" sz="1100" dirty="0">
                          <a:solidFill>
                            <a:sysClr val="windowText" lastClr="000000"/>
                          </a:solidFill>
                          <a:latin typeface="Huawei Sans" panose="020C0503030203020204" pitchFamily="34" charset="0"/>
                        </a:rPr>
                        <a:t>TNP of Branch 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IPsec SA of Branch 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5447012"/>
                  </a:ext>
                </a:extLst>
              </a:tr>
              <a:tr h="135641">
                <a:tc>
                  <a:txBody>
                    <a:bodyPr/>
                    <a:lstStyle/>
                    <a:p>
                      <a:pPr algn="l" fontAlgn="ctr"/>
                      <a:r>
                        <a:rPr lang="en-US" sz="1100" dirty="0">
                          <a:solidFill>
                            <a:sysClr val="windowText" lastClr="000000"/>
                          </a:solidFill>
                          <a:latin typeface="Huawei Sans" panose="020C0503030203020204" pitchFamily="34" charset="0"/>
                        </a:rPr>
                        <a:t>TNP of Branch 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100" dirty="0">
                          <a:solidFill>
                            <a:sysClr val="windowText" lastClr="000000"/>
                          </a:solidFill>
                          <a:latin typeface="Huawei Sans" panose="020C0503030203020204" pitchFamily="34" charset="0"/>
                        </a:rPr>
                        <a:t>IPsec SA of Branch 2</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7082179"/>
                  </a:ext>
                </a:extLst>
              </a:tr>
            </a:tbl>
          </a:graphicData>
        </a:graphic>
      </p:graphicFrame>
      <p:grpSp>
        <p:nvGrpSpPr>
          <p:cNvPr id="42" name="Group 10">
            <a:extLst>
              <a:ext uri="{FF2B5EF4-FFF2-40B4-BE49-F238E27FC236}">
                <a16:creationId xmlns:a16="http://schemas.microsoft.com/office/drawing/2014/main" id="{E420A3A7-544E-4676-9A8D-EC37178543D6}"/>
              </a:ext>
            </a:extLst>
          </p:cNvPr>
          <p:cNvGrpSpPr/>
          <p:nvPr/>
        </p:nvGrpSpPr>
        <p:grpSpPr bwMode="gray">
          <a:xfrm>
            <a:off x="7633179" y="54095"/>
            <a:ext cx="4100264" cy="324000"/>
            <a:chOff x="7667566" y="42495"/>
            <a:chExt cx="4100264" cy="324000"/>
          </a:xfrm>
        </p:grpSpPr>
        <p:sp>
          <p:nvSpPr>
            <p:cNvPr id="43" name="燕尾形 25">
              <a:extLst>
                <a:ext uri="{FF2B5EF4-FFF2-40B4-BE49-F238E27FC236}">
                  <a16:creationId xmlns:a16="http://schemas.microsoft.com/office/drawing/2014/main" id="{D4268024-D174-4F16-9CC2-AACBBEF561F5}"/>
                </a:ext>
              </a:extLst>
            </p:cNvPr>
            <p:cNvSpPr/>
            <p:nvPr/>
          </p:nvSpPr>
          <p:spPr bwMode="gray">
            <a:xfrm>
              <a:off x="7667566" y="42495"/>
              <a:ext cx="1116000"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Management Channel</a:t>
              </a:r>
            </a:p>
          </p:txBody>
        </p:sp>
        <p:sp>
          <p:nvSpPr>
            <p:cNvPr id="44" name="燕尾形 25">
              <a:extLst>
                <a:ext uri="{FF2B5EF4-FFF2-40B4-BE49-F238E27FC236}">
                  <a16:creationId xmlns:a16="http://schemas.microsoft.com/office/drawing/2014/main" id="{1D2BC2AD-33CE-4046-A906-92A558D0D2B6}"/>
                </a:ext>
              </a:extLst>
            </p:cNvPr>
            <p:cNvSpPr/>
            <p:nvPr/>
          </p:nvSpPr>
          <p:spPr bwMode="gray">
            <a:xfrm>
              <a:off x="9656950" y="42495"/>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Data Channel</a:t>
              </a:r>
            </a:p>
          </p:txBody>
        </p:sp>
        <p:sp>
          <p:nvSpPr>
            <p:cNvPr id="45" name="燕尾形 25">
              <a:extLst>
                <a:ext uri="{FF2B5EF4-FFF2-40B4-BE49-F238E27FC236}">
                  <a16:creationId xmlns:a16="http://schemas.microsoft.com/office/drawing/2014/main" id="{CE923A21-98EF-421D-A214-190DD31839A5}"/>
                </a:ext>
              </a:extLst>
            </p:cNvPr>
            <p:cNvSpPr/>
            <p:nvPr/>
          </p:nvSpPr>
          <p:spPr bwMode="gray">
            <a:xfrm>
              <a:off x="8665625" y="42495"/>
              <a:ext cx="111600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Control Channel</a:t>
              </a:r>
            </a:p>
          </p:txBody>
        </p:sp>
        <p:sp>
          <p:nvSpPr>
            <p:cNvPr id="46" name="燕尾形 25">
              <a:extLst>
                <a:ext uri="{FF2B5EF4-FFF2-40B4-BE49-F238E27FC236}">
                  <a16:creationId xmlns:a16="http://schemas.microsoft.com/office/drawing/2014/main" id="{65CEAEB3-1576-4641-A485-1C8D53C34C87}"/>
                </a:ext>
              </a:extLst>
            </p:cNvPr>
            <p:cNvSpPr/>
            <p:nvPr/>
          </p:nvSpPr>
          <p:spPr bwMode="gray">
            <a:xfrm>
              <a:off x="10651830" y="42495"/>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Data Forwarding</a:t>
              </a:r>
            </a:p>
          </p:txBody>
        </p:sp>
      </p:grpSp>
    </p:spTree>
    <p:extLst>
      <p:ext uri="{BB962C8B-B14F-4D97-AF65-F5344CB8AC3E}">
        <p14:creationId xmlns:p14="http://schemas.microsoft.com/office/powerpoint/2010/main" val="681897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Freeform 159">
            <a:extLst>
              <a:ext uri="{FF2B5EF4-FFF2-40B4-BE49-F238E27FC236}">
                <a16:creationId xmlns:a16="http://schemas.microsoft.com/office/drawing/2014/main" id="{5BF16CCF-9CCD-4705-AC6B-95C4C2E5138A}"/>
              </a:ext>
            </a:extLst>
          </p:cNvPr>
          <p:cNvSpPr/>
          <p:nvPr/>
        </p:nvSpPr>
        <p:spPr bwMode="gray">
          <a:xfrm flipH="1">
            <a:off x="5486302" y="4305499"/>
            <a:ext cx="1064540" cy="556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rPr>
              <a:t>MPLS</a:t>
            </a:r>
          </a:p>
          <a:p>
            <a:pPr algn="ctr" fontAlgn="ctr">
              <a:defRPr/>
            </a:pPr>
            <a:r>
              <a:rPr lang="en-US" sz="1400" dirty="0">
                <a:solidFill>
                  <a:srgbClr val="000000"/>
                </a:solidFill>
                <a:latin typeface="Huawei Sans" panose="020C0503030203020204" pitchFamily="34" charset="0"/>
              </a:rPr>
              <a:t>/Internet</a:t>
            </a:r>
          </a:p>
        </p:txBody>
      </p:sp>
      <p:sp>
        <p:nvSpPr>
          <p:cNvPr id="2" name="Title 1">
            <a:extLst>
              <a:ext uri="{FF2B5EF4-FFF2-40B4-BE49-F238E27FC236}">
                <a16:creationId xmlns:a16="http://schemas.microsoft.com/office/drawing/2014/main" id="{A96E075F-7BC1-41C3-B1F8-6EDD7831C38C}"/>
              </a:ext>
            </a:extLst>
          </p:cNvPr>
          <p:cNvSpPr>
            <a:spLocks noGrp="1"/>
          </p:cNvSpPr>
          <p:nvPr>
            <p:ph type="title"/>
          </p:nvPr>
        </p:nvSpPr>
        <p:spPr bwMode="gray"/>
        <p:txBody>
          <a:bodyPr/>
          <a:lstStyle/>
          <a:p>
            <a:pPr fontAlgn="ctr"/>
            <a:r>
              <a:rPr lang="en-US" dirty="0">
                <a:latin typeface="Huawei Sans" panose="020C0503030203020204" pitchFamily="34" charset="0"/>
              </a:rPr>
              <a:t>Service Route Transmission and Data Channel Establishment</a:t>
            </a:r>
          </a:p>
        </p:txBody>
      </p:sp>
      <p:sp>
        <p:nvSpPr>
          <p:cNvPr id="3" name="Text Placeholder 2">
            <a:extLst>
              <a:ext uri="{FF2B5EF4-FFF2-40B4-BE49-F238E27FC236}">
                <a16:creationId xmlns:a16="http://schemas.microsoft.com/office/drawing/2014/main" id="{F31D375B-35C1-4693-8DB5-82CBB5DD7583}"/>
              </a:ext>
            </a:extLst>
          </p:cNvPr>
          <p:cNvSpPr>
            <a:spLocks noGrp="1"/>
          </p:cNvSpPr>
          <p:nvPr>
            <p:ph type="body" sz="quarter" idx="10"/>
          </p:nvPr>
        </p:nvSpPr>
        <p:spPr bwMode="gray"/>
        <p:txBody>
          <a:bodyPr/>
          <a:lstStyle/>
          <a:p>
            <a:pPr algn="l"/>
            <a:r>
              <a:rPr lang="en-US" sz="1400" dirty="0">
                <a:latin typeface="Huawei Sans" panose="020C0503030203020204" pitchFamily="34" charset="0"/>
              </a:rPr>
              <a:t>CPEs' service routes are transmitted through </a:t>
            </a:r>
            <a:r>
              <a:rPr lang="en-US" sz="1400" b="1" dirty="0">
                <a:solidFill>
                  <a:srgbClr val="C7000B"/>
                </a:solidFill>
                <a:latin typeface="Huawei Sans" panose="020C0503030203020204" pitchFamily="34" charset="0"/>
              </a:rPr>
              <a:t>BGP control channels</a:t>
            </a:r>
            <a:r>
              <a:rPr lang="en-US" sz="1400" dirty="0">
                <a:latin typeface="Huawei Sans" panose="020C0503030203020204" pitchFamily="34" charset="0"/>
              </a:rPr>
              <a:t>.</a:t>
            </a:r>
            <a:endParaRPr lang="en-US" altLang="zh-CN" sz="1400" dirty="0">
              <a:latin typeface="Huawei Sans" panose="020C0503030203020204" pitchFamily="34" charset="0"/>
            </a:endParaRPr>
          </a:p>
          <a:p>
            <a:pPr algn="l"/>
            <a:r>
              <a:rPr lang="en-US" sz="1400" dirty="0">
                <a:latin typeface="Huawei Sans" panose="020C0503030203020204" pitchFamily="34" charset="0"/>
              </a:rPr>
              <a:t>Based on the next hop of a service route as well as the TNP and IPsec SA information, a CPE is triggered to create a data channel with the peer CPE.</a:t>
            </a:r>
            <a:endParaRPr lang="en-US" altLang="zh-CN" sz="1400" dirty="0">
              <a:latin typeface="Huawei Sans" panose="020C0503030203020204" pitchFamily="34" charset="0"/>
            </a:endParaRPr>
          </a:p>
          <a:p>
            <a:pPr marL="542925" lvl="1" indent="-238125"/>
            <a:r>
              <a:rPr lang="en-US" sz="1200" dirty="0">
                <a:latin typeface="Huawei Sans" panose="020C0503030203020204" pitchFamily="34" charset="0"/>
              </a:rPr>
              <a:t>The next hop of an SD-WAN service route is determined by the </a:t>
            </a:r>
            <a:r>
              <a:rPr lang="en-US" sz="1200" b="1" dirty="0">
                <a:solidFill>
                  <a:srgbClr val="C7000B"/>
                </a:solidFill>
                <a:latin typeface="Huawei Sans" panose="020C0503030203020204" pitchFamily="34" charset="0"/>
              </a:rPr>
              <a:t>site ID</a:t>
            </a:r>
            <a:r>
              <a:rPr lang="en-US" sz="1200" dirty="0">
                <a:latin typeface="Huawei Sans" panose="020C0503030203020204" pitchFamily="34" charset="0"/>
              </a:rPr>
              <a:t>.</a:t>
            </a:r>
            <a:endParaRPr lang="en-US" altLang="zh-CN" sz="1200" dirty="0">
              <a:latin typeface="Huawei Sans" panose="020C0503030203020204" pitchFamily="34" charset="0"/>
            </a:endParaRPr>
          </a:p>
          <a:p>
            <a:pPr marL="542925" lvl="1" indent="-238125"/>
            <a:r>
              <a:rPr lang="en-US" sz="1200" dirty="0">
                <a:latin typeface="Huawei Sans" panose="020C0503030203020204" pitchFamily="34" charset="0"/>
              </a:rPr>
              <a:t>The CPE searches the </a:t>
            </a:r>
            <a:r>
              <a:rPr lang="en-US" altLang="zh-CN" sz="1200" dirty="0">
                <a:latin typeface="Huawei Sans" panose="020C0503030203020204" pitchFamily="34" charset="0"/>
              </a:rPr>
              <a:t>connection</a:t>
            </a:r>
            <a:r>
              <a:rPr lang="en-US" sz="1200" dirty="0">
                <a:latin typeface="Huawei Sans" panose="020C0503030203020204" pitchFamily="34" charset="0"/>
              </a:rPr>
              <a:t> table for TNP information based on the site ID, and then</a:t>
            </a:r>
            <a:r>
              <a:rPr lang="en-US" sz="1200" b="1" dirty="0">
                <a:solidFill>
                  <a:srgbClr val="E28189"/>
                </a:solidFill>
                <a:latin typeface="Huawei Sans" panose="020C0503030203020204" pitchFamily="34" charset="0"/>
              </a:rPr>
              <a:t> </a:t>
            </a:r>
            <a:r>
              <a:rPr lang="en-US" sz="1200" b="1" dirty="0">
                <a:solidFill>
                  <a:srgbClr val="C7000B"/>
                </a:solidFill>
              </a:rPr>
              <a:t>enumerates data </a:t>
            </a:r>
            <a:r>
              <a:rPr lang="en-US" sz="1200" b="1" dirty="0">
                <a:solidFill>
                  <a:srgbClr val="C7000B"/>
                </a:solidFill>
                <a:latin typeface="Huawei Sans" panose="020C0503030203020204" pitchFamily="34" charset="0"/>
              </a:rPr>
              <a:t>channels </a:t>
            </a:r>
            <a:r>
              <a:rPr lang="en-US" sz="1200" dirty="0">
                <a:latin typeface="Huawei Sans" panose="020C0503030203020204" pitchFamily="34" charset="0"/>
              </a:rPr>
              <a:t>based on the TNP information.</a:t>
            </a:r>
            <a:endParaRPr lang="en-US" altLang="zh-CN" sz="1200" dirty="0">
              <a:latin typeface="Huawei Sans" panose="020C0503030203020204" pitchFamily="34" charset="0"/>
            </a:endParaRPr>
          </a:p>
          <a:p>
            <a:pPr lvl="1"/>
            <a:endParaRPr lang="en-US" sz="1200" dirty="0">
              <a:latin typeface="Huawei Sans" panose="020C0503030203020204" pitchFamily="34" charset="0"/>
            </a:endParaRPr>
          </a:p>
        </p:txBody>
      </p:sp>
      <p:sp>
        <p:nvSpPr>
          <p:cNvPr id="66" name="Freeform 159">
            <a:extLst>
              <a:ext uri="{FF2B5EF4-FFF2-40B4-BE49-F238E27FC236}">
                <a16:creationId xmlns:a16="http://schemas.microsoft.com/office/drawing/2014/main" id="{4F0B79C6-66A3-4A2F-9D6F-70FA07A3BEF0}"/>
              </a:ext>
            </a:extLst>
          </p:cNvPr>
          <p:cNvSpPr/>
          <p:nvPr/>
        </p:nvSpPr>
        <p:spPr bwMode="gray">
          <a:xfrm flipH="1">
            <a:off x="2029802" y="4402730"/>
            <a:ext cx="1136301" cy="5939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a:p>
            <a:pPr algn="ctr" fontAlgn="ctr"/>
            <a:r>
              <a:rPr lang="en-US" sz="1200" dirty="0">
                <a:solidFill>
                  <a:schemeClr val="tx1"/>
                </a:solidFill>
                <a:latin typeface="Huawei Sans" panose="020C0503030203020204" pitchFamily="34" charset="0"/>
              </a:rPr>
              <a:t>Site ID: </a:t>
            </a:r>
            <a:r>
              <a:rPr lang="en-US" sz="1200" b="1" dirty="0">
                <a:solidFill>
                  <a:srgbClr val="C7000B"/>
                </a:solidFill>
                <a:latin typeface="Huawei Sans" panose="020C0503030203020204" pitchFamily="34" charset="0"/>
              </a:rPr>
              <a:t>111</a:t>
            </a:r>
          </a:p>
        </p:txBody>
      </p:sp>
      <p:sp>
        <p:nvSpPr>
          <p:cNvPr id="67" name="Freeform 159">
            <a:extLst>
              <a:ext uri="{FF2B5EF4-FFF2-40B4-BE49-F238E27FC236}">
                <a16:creationId xmlns:a16="http://schemas.microsoft.com/office/drawing/2014/main" id="{4A4FA7BB-7780-4116-83D6-450A32A1985B}"/>
              </a:ext>
            </a:extLst>
          </p:cNvPr>
          <p:cNvSpPr/>
          <p:nvPr/>
        </p:nvSpPr>
        <p:spPr bwMode="gray">
          <a:xfrm flipH="1">
            <a:off x="8929116" y="4402303"/>
            <a:ext cx="1128190" cy="5897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a:p>
            <a:pPr algn="ctr" fontAlgn="ctr"/>
            <a:r>
              <a:rPr lang="en-US" sz="1200" dirty="0">
                <a:solidFill>
                  <a:schemeClr val="tx1"/>
                </a:solidFill>
                <a:latin typeface="Huawei Sans" panose="020C0503030203020204" pitchFamily="34" charset="0"/>
              </a:rPr>
              <a:t>Site ID: </a:t>
            </a:r>
            <a:r>
              <a:rPr lang="en-US" sz="1200" b="1" dirty="0">
                <a:solidFill>
                  <a:srgbClr val="C7000B"/>
                </a:solidFill>
                <a:latin typeface="Huawei Sans" panose="020C0503030203020204" pitchFamily="34" charset="0"/>
              </a:rPr>
              <a:t>222</a:t>
            </a:r>
          </a:p>
        </p:txBody>
      </p:sp>
      <p:pic>
        <p:nvPicPr>
          <p:cNvPr id="68" name="图片 48">
            <a:extLst>
              <a:ext uri="{FF2B5EF4-FFF2-40B4-BE49-F238E27FC236}">
                <a16:creationId xmlns:a16="http://schemas.microsoft.com/office/drawing/2014/main" id="{253F9EB4-394F-4D06-BB28-4F4DD7EFCD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78144" y="4500476"/>
            <a:ext cx="490909" cy="402545"/>
          </a:xfrm>
          <a:prstGeom prst="rect">
            <a:avLst/>
          </a:prstGeom>
        </p:spPr>
      </p:pic>
      <p:pic>
        <p:nvPicPr>
          <p:cNvPr id="69" name="图片 49">
            <a:extLst>
              <a:ext uri="{FF2B5EF4-FFF2-40B4-BE49-F238E27FC236}">
                <a16:creationId xmlns:a16="http://schemas.microsoft.com/office/drawing/2014/main" id="{03C678BF-3FAF-4C7F-A9D4-9CC7DD49D3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40896" y="4490964"/>
            <a:ext cx="490909" cy="402545"/>
          </a:xfrm>
          <a:prstGeom prst="rect">
            <a:avLst/>
          </a:prstGeom>
        </p:spPr>
      </p:pic>
      <p:sp>
        <p:nvSpPr>
          <p:cNvPr id="70" name="文本框 54">
            <a:extLst>
              <a:ext uri="{FF2B5EF4-FFF2-40B4-BE49-F238E27FC236}">
                <a16:creationId xmlns:a16="http://schemas.microsoft.com/office/drawing/2014/main" id="{9AA4BFF4-21AE-4990-8A3E-84DFF96DA209}"/>
              </a:ext>
            </a:extLst>
          </p:cNvPr>
          <p:cNvSpPr txBox="1"/>
          <p:nvPr/>
        </p:nvSpPr>
        <p:spPr bwMode="gray">
          <a:xfrm>
            <a:off x="5880697" y="3122387"/>
            <a:ext cx="453719" cy="307777"/>
          </a:xfrm>
          <a:prstGeom prst="rect">
            <a:avLst/>
          </a:prstGeom>
          <a:noFill/>
        </p:spPr>
        <p:txBody>
          <a:bodyPr wrap="square" rtlCol="0">
            <a:spAutoFit/>
          </a:bodyPr>
          <a:lstStyle/>
          <a:p>
            <a:pPr fontAlgn="ctr"/>
            <a:r>
              <a:rPr lang="en-US" sz="1400" b="1" dirty="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2" name="图片 55">
            <a:extLst>
              <a:ext uri="{FF2B5EF4-FFF2-40B4-BE49-F238E27FC236}">
                <a16:creationId xmlns:a16="http://schemas.microsoft.com/office/drawing/2014/main" id="{52F1D601-E172-447C-A5D3-7DAE58CCF2F2}"/>
              </a:ext>
            </a:extLst>
          </p:cNvPr>
          <p:cNvPicPr>
            <a:picLocks noChangeAspect="1"/>
          </p:cNvPicPr>
          <p:nvPr/>
        </p:nvPicPr>
        <p:blipFill>
          <a:blip r:embed="rId4"/>
          <a:stretch>
            <a:fillRect/>
          </a:stretch>
        </p:blipFill>
        <p:spPr bwMode="gray">
          <a:xfrm>
            <a:off x="5854850" y="3372931"/>
            <a:ext cx="479567" cy="381755"/>
          </a:xfrm>
          <a:prstGeom prst="rect">
            <a:avLst/>
          </a:prstGeom>
        </p:spPr>
      </p:pic>
      <p:cxnSp>
        <p:nvCxnSpPr>
          <p:cNvPr id="75" name="直接连接符 57">
            <a:extLst>
              <a:ext uri="{FF2B5EF4-FFF2-40B4-BE49-F238E27FC236}">
                <a16:creationId xmlns:a16="http://schemas.microsoft.com/office/drawing/2014/main" id="{7312429B-0553-46F1-BAEC-F9681531EADE}"/>
              </a:ext>
            </a:extLst>
          </p:cNvPr>
          <p:cNvCxnSpPr>
            <a:cxnSpLocks/>
            <a:stCxn id="68" idx="3"/>
            <a:endCxn id="79" idx="21"/>
          </p:cNvCxnSpPr>
          <p:nvPr/>
        </p:nvCxnSpPr>
        <p:spPr bwMode="gray">
          <a:xfrm flipV="1">
            <a:off x="3569053" y="4695635"/>
            <a:ext cx="1917249" cy="61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61">
            <a:extLst>
              <a:ext uri="{FF2B5EF4-FFF2-40B4-BE49-F238E27FC236}">
                <a16:creationId xmlns:a16="http://schemas.microsoft.com/office/drawing/2014/main" id="{060FF3C3-FDDF-42F1-B564-4E6CB9DC7B7F}"/>
              </a:ext>
            </a:extLst>
          </p:cNvPr>
          <p:cNvCxnSpPr>
            <a:cxnSpLocks/>
            <a:stCxn id="79" idx="8"/>
            <a:endCxn id="69" idx="1"/>
          </p:cNvCxnSpPr>
          <p:nvPr/>
        </p:nvCxnSpPr>
        <p:spPr bwMode="gray">
          <a:xfrm>
            <a:off x="6550842" y="4685507"/>
            <a:ext cx="1990054" cy="67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61">
            <a:extLst>
              <a:ext uri="{FF2B5EF4-FFF2-40B4-BE49-F238E27FC236}">
                <a16:creationId xmlns:a16="http://schemas.microsoft.com/office/drawing/2014/main" id="{A049349E-7581-4003-B740-90C4C7B826B0}"/>
              </a:ext>
            </a:extLst>
          </p:cNvPr>
          <p:cNvCxnSpPr>
            <a:cxnSpLocks/>
            <a:stCxn id="72" idx="2"/>
            <a:endCxn id="79" idx="1"/>
          </p:cNvCxnSpPr>
          <p:nvPr/>
        </p:nvCxnSpPr>
        <p:spPr bwMode="gray">
          <a:xfrm flipH="1">
            <a:off x="6090050" y="3754686"/>
            <a:ext cx="4584" cy="6286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3" name="Can 41">
            <a:extLst>
              <a:ext uri="{FF2B5EF4-FFF2-40B4-BE49-F238E27FC236}">
                <a16:creationId xmlns:a16="http://schemas.microsoft.com/office/drawing/2014/main" id="{6F2CA535-65BF-443F-91BE-2059B2AA633A}"/>
              </a:ext>
            </a:extLst>
          </p:cNvPr>
          <p:cNvSpPr/>
          <p:nvPr/>
        </p:nvSpPr>
        <p:spPr bwMode="gray">
          <a:xfrm rot="5400000">
            <a:off x="4015837" y="4042751"/>
            <a:ext cx="185815" cy="1068589"/>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Rectangle: Rounded Corners 83">
            <a:extLst>
              <a:ext uri="{FF2B5EF4-FFF2-40B4-BE49-F238E27FC236}">
                <a16:creationId xmlns:a16="http://schemas.microsoft.com/office/drawing/2014/main" id="{B88CA0F9-67A2-4F67-A220-05ACADE3FFDB}"/>
              </a:ext>
            </a:extLst>
          </p:cNvPr>
          <p:cNvSpPr/>
          <p:nvPr/>
        </p:nvSpPr>
        <p:spPr bwMode="gray">
          <a:xfrm rot="21583743">
            <a:off x="3499985" y="4445194"/>
            <a:ext cx="973426"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Service 1</a:t>
            </a:r>
          </a:p>
        </p:txBody>
      </p:sp>
      <p:sp>
        <p:nvSpPr>
          <p:cNvPr id="88" name="Rectangular Callout 75">
            <a:extLst>
              <a:ext uri="{FF2B5EF4-FFF2-40B4-BE49-F238E27FC236}">
                <a16:creationId xmlns:a16="http://schemas.microsoft.com/office/drawing/2014/main" id="{752F8380-BF12-4BD4-A6C3-6D5ACDF5119F}"/>
              </a:ext>
            </a:extLst>
          </p:cNvPr>
          <p:cNvSpPr/>
          <p:nvPr/>
        </p:nvSpPr>
        <p:spPr bwMode="gray">
          <a:xfrm>
            <a:off x="6226628" y="2929496"/>
            <a:ext cx="1306155" cy="424336"/>
          </a:xfrm>
          <a:prstGeom prst="wedgeRectCallout">
            <a:avLst>
              <a:gd name="adj1" fmla="val -43656"/>
              <a:gd name="adj2" fmla="val 7708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Reflect service routes.</a:t>
            </a:r>
          </a:p>
        </p:txBody>
      </p:sp>
      <p:grpSp>
        <p:nvGrpSpPr>
          <p:cNvPr id="46" name="Group 45">
            <a:extLst>
              <a:ext uri="{FF2B5EF4-FFF2-40B4-BE49-F238E27FC236}">
                <a16:creationId xmlns:a16="http://schemas.microsoft.com/office/drawing/2014/main" id="{52D6CB0B-1FCA-4D99-9338-26D3B65D6BB0}"/>
              </a:ext>
            </a:extLst>
          </p:cNvPr>
          <p:cNvGrpSpPr/>
          <p:nvPr/>
        </p:nvGrpSpPr>
        <p:grpSpPr bwMode="gray">
          <a:xfrm>
            <a:off x="3366854" y="3501431"/>
            <a:ext cx="2500641" cy="455381"/>
            <a:chOff x="3459709" y="2284913"/>
            <a:chExt cx="2398558" cy="486617"/>
          </a:xfrm>
        </p:grpSpPr>
        <p:sp>
          <p:nvSpPr>
            <p:cNvPr id="85" name="Freeform: Shape 84">
              <a:extLst>
                <a:ext uri="{FF2B5EF4-FFF2-40B4-BE49-F238E27FC236}">
                  <a16:creationId xmlns:a16="http://schemas.microsoft.com/office/drawing/2014/main" id="{F1484D14-7F86-4795-8D29-F960DE8AA1ED}"/>
                </a:ext>
              </a:extLst>
            </p:cNvPr>
            <p:cNvSpPr/>
            <p:nvPr/>
          </p:nvSpPr>
          <p:spPr bwMode="gray">
            <a:xfrm>
              <a:off x="3459709" y="2475531"/>
              <a:ext cx="2398558" cy="295999"/>
            </a:xfrm>
            <a:custGeom>
              <a:avLst/>
              <a:gdLst>
                <a:gd name="connsiteX0" fmla="*/ 0 w 2276475"/>
                <a:gd name="connsiteY0" fmla="*/ 609600 h 609600"/>
                <a:gd name="connsiteX1" fmla="*/ 857250 w 2276475"/>
                <a:gd name="connsiteY1" fmla="*/ 161925 h 609600"/>
                <a:gd name="connsiteX2" fmla="*/ 2276475 w 2276475"/>
                <a:gd name="connsiteY2" fmla="*/ 0 h 609600"/>
              </a:gdLst>
              <a:ahLst/>
              <a:cxnLst>
                <a:cxn ang="0">
                  <a:pos x="connsiteX0" y="connsiteY0"/>
                </a:cxn>
                <a:cxn ang="0">
                  <a:pos x="connsiteX1" y="connsiteY1"/>
                </a:cxn>
                <a:cxn ang="0">
                  <a:pos x="connsiteX2" y="connsiteY2"/>
                </a:cxn>
              </a:cxnLst>
              <a:rect l="l" t="t" r="r" b="b"/>
              <a:pathLst>
                <a:path w="2276475" h="609600">
                  <a:moveTo>
                    <a:pt x="0" y="609600"/>
                  </a:moveTo>
                  <a:cubicBezTo>
                    <a:pt x="238919" y="436562"/>
                    <a:pt x="477838" y="263525"/>
                    <a:pt x="857250" y="161925"/>
                  </a:cubicBezTo>
                  <a:cubicBezTo>
                    <a:pt x="1236662" y="60325"/>
                    <a:pt x="1756568" y="30162"/>
                    <a:pt x="227647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fontAlgn="ctr"/>
              <a:endParaRPr lang="en-US" dirty="0">
                <a:latin typeface="Huawei Sans" panose="020C0503030203020204" pitchFamily="34" charset="0"/>
              </a:endParaRPr>
            </a:p>
          </p:txBody>
        </p:sp>
        <p:sp>
          <p:nvSpPr>
            <p:cNvPr id="89" name="Rectangle: Rounded Corners 88">
              <a:extLst>
                <a:ext uri="{FF2B5EF4-FFF2-40B4-BE49-F238E27FC236}">
                  <a16:creationId xmlns:a16="http://schemas.microsoft.com/office/drawing/2014/main" id="{B3C79AF2-5F90-4B37-A9F7-B5ADC0B068FE}"/>
                </a:ext>
              </a:extLst>
            </p:cNvPr>
            <p:cNvSpPr/>
            <p:nvPr/>
          </p:nvSpPr>
          <p:spPr bwMode="gray">
            <a:xfrm rot="20951624">
              <a:off x="3989195" y="2284913"/>
              <a:ext cx="1100065" cy="406116"/>
            </a:xfrm>
            <a:prstGeom prst="roundRect">
              <a:avLst>
                <a:gd name="adj" fmla="val 5419"/>
              </a:avLst>
            </a:prstGeom>
            <a:solidFill>
              <a:schemeClr val="bg1"/>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fontAlgn="ctr"/>
              <a:r>
                <a:rPr lang="en-US" sz="1200" dirty="0">
                  <a:solidFill>
                    <a:schemeClr val="tx1"/>
                  </a:solidFill>
                  <a:latin typeface="Huawei Sans" panose="020C0503030203020204" pitchFamily="34" charset="0"/>
                </a:rPr>
                <a:t>BGP control channel</a:t>
              </a:r>
            </a:p>
          </p:txBody>
        </p:sp>
      </p:grpSp>
      <p:sp>
        <p:nvSpPr>
          <p:cNvPr id="91" name="椭圆 50">
            <a:extLst>
              <a:ext uri="{FF2B5EF4-FFF2-40B4-BE49-F238E27FC236}">
                <a16:creationId xmlns:a16="http://schemas.microsoft.com/office/drawing/2014/main" id="{5101284E-F625-4650-9D19-3642EA1872B4}"/>
              </a:ext>
            </a:extLst>
          </p:cNvPr>
          <p:cNvSpPr/>
          <p:nvPr/>
        </p:nvSpPr>
        <p:spPr bwMode="gray">
          <a:xfrm>
            <a:off x="7093663" y="282153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Group 44">
            <a:extLst>
              <a:ext uri="{FF2B5EF4-FFF2-40B4-BE49-F238E27FC236}">
                <a16:creationId xmlns:a16="http://schemas.microsoft.com/office/drawing/2014/main" id="{EE518466-AF3F-4EFD-99D4-278903B5E000}"/>
              </a:ext>
            </a:extLst>
          </p:cNvPr>
          <p:cNvGrpSpPr/>
          <p:nvPr/>
        </p:nvGrpSpPr>
        <p:grpSpPr bwMode="gray">
          <a:xfrm>
            <a:off x="1420061" y="3324291"/>
            <a:ext cx="1878641" cy="1152469"/>
            <a:chOff x="1681183" y="1396384"/>
            <a:chExt cx="1878641" cy="1152469"/>
          </a:xfrm>
        </p:grpSpPr>
        <p:sp>
          <p:nvSpPr>
            <p:cNvPr id="110" name="矩形: 圆角 52">
              <a:extLst>
                <a:ext uri="{FF2B5EF4-FFF2-40B4-BE49-F238E27FC236}">
                  <a16:creationId xmlns:a16="http://schemas.microsoft.com/office/drawing/2014/main" id="{DC717B47-B5BE-457A-8003-57290BBAD51B}"/>
                </a:ext>
              </a:extLst>
            </p:cNvPr>
            <p:cNvSpPr/>
            <p:nvPr/>
          </p:nvSpPr>
          <p:spPr bwMode="gray">
            <a:xfrm>
              <a:off x="1681183" y="1396384"/>
              <a:ext cx="1878641" cy="115246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200" b="1" dirty="0">
                  <a:solidFill>
                    <a:schemeClr val="bg1">
                      <a:lumMod val="50000"/>
                    </a:schemeClr>
                  </a:solidFill>
                  <a:latin typeface="Huawei Sans" panose="020C0503030203020204" pitchFamily="34" charset="0"/>
                </a:rPr>
                <a:t>Service 1</a:t>
              </a:r>
            </a:p>
            <a:p>
              <a:pPr algn="ctr" fontAlgn="ctr"/>
              <a:r>
                <a:rPr lang="en-US" sz="1200" b="1" dirty="0">
                  <a:solidFill>
                    <a:srgbClr val="E28189"/>
                  </a:solidFill>
                  <a:latin typeface="Huawei Sans" panose="020C0503030203020204" pitchFamily="34" charset="0"/>
                </a:rPr>
                <a:t> </a:t>
              </a:r>
              <a:r>
                <a:rPr lang="en-US" sz="1200" b="1" dirty="0">
                  <a:solidFill>
                    <a:srgbClr val="C7000B"/>
                  </a:solidFill>
                  <a:latin typeface="Huawei Sans" panose="020C0503030203020204" pitchFamily="34" charset="0"/>
                </a:rPr>
                <a:t>VRF1 </a:t>
              </a:r>
              <a:r>
                <a:rPr lang="en-US" sz="1200" b="1" dirty="0">
                  <a:solidFill>
                    <a:schemeClr val="bg1">
                      <a:lumMod val="50000"/>
                    </a:schemeClr>
                  </a:solidFill>
                  <a:latin typeface="Huawei Sans" panose="020C0503030203020204" pitchFamily="34" charset="0"/>
                </a:rPr>
                <a:t>routing table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TextBox 120">
              <a:extLst>
                <a:ext uri="{FF2B5EF4-FFF2-40B4-BE49-F238E27FC236}">
                  <a16:creationId xmlns:a16="http://schemas.microsoft.com/office/drawing/2014/main" id="{2E5CFBE8-E67E-4954-8DA3-A19F85ED92FD}"/>
                </a:ext>
              </a:extLst>
            </p:cNvPr>
            <p:cNvSpPr txBox="1"/>
            <p:nvPr/>
          </p:nvSpPr>
          <p:spPr bwMode="gray">
            <a:xfrm>
              <a:off x="1742504" y="1847478"/>
              <a:ext cx="1755998" cy="658832"/>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Prefix          </a:t>
              </a:r>
              <a:r>
                <a:rPr lang="en-US" sz="1200" dirty="0" err="1">
                  <a:solidFill>
                    <a:schemeClr val="bg1">
                      <a:lumMod val="50000"/>
                    </a:schemeClr>
                  </a:solidFill>
                  <a:latin typeface="Huawei Sans" panose="020C0503030203020204" pitchFamily="34" charset="0"/>
                </a:rPr>
                <a:t>NextHop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bg1">
                      <a:lumMod val="50000"/>
                    </a:schemeClr>
                  </a:solidFill>
                  <a:latin typeface="Huawei Sans" panose="020C0503030203020204" pitchFamily="34" charset="0"/>
                </a:rPr>
                <a:t>10.0.0.0/24  Local</a:t>
              </a:r>
            </a:p>
            <a:p>
              <a:pPr fontAlgn="ctr"/>
              <a:r>
                <a:rPr lang="en-US" sz="1200" b="1" dirty="0">
                  <a:solidFill>
                    <a:srgbClr val="C7000B"/>
                  </a:solidFill>
                  <a:latin typeface="Huawei Sans" panose="020C0503030203020204" pitchFamily="34" charset="0"/>
                </a:rPr>
                <a:t>10.1.0.0/24  222</a:t>
              </a:r>
            </a:p>
          </p:txBody>
        </p:sp>
      </p:grpSp>
      <p:grpSp>
        <p:nvGrpSpPr>
          <p:cNvPr id="120" name="Group 119">
            <a:extLst>
              <a:ext uri="{FF2B5EF4-FFF2-40B4-BE49-F238E27FC236}">
                <a16:creationId xmlns:a16="http://schemas.microsoft.com/office/drawing/2014/main" id="{7202BF6C-98F1-4EB9-83A6-614935604655}"/>
              </a:ext>
            </a:extLst>
          </p:cNvPr>
          <p:cNvGrpSpPr/>
          <p:nvPr/>
        </p:nvGrpSpPr>
        <p:grpSpPr bwMode="gray">
          <a:xfrm flipH="1">
            <a:off x="6327351" y="3519682"/>
            <a:ext cx="2372700" cy="448173"/>
            <a:chOff x="3459709" y="2306946"/>
            <a:chExt cx="2398558" cy="458173"/>
          </a:xfrm>
        </p:grpSpPr>
        <p:sp>
          <p:nvSpPr>
            <p:cNvPr id="121" name="Freeform: Shape 120">
              <a:extLst>
                <a:ext uri="{FF2B5EF4-FFF2-40B4-BE49-F238E27FC236}">
                  <a16:creationId xmlns:a16="http://schemas.microsoft.com/office/drawing/2014/main" id="{03A457E0-825B-494A-8ACF-2670A5B9AC59}"/>
                </a:ext>
              </a:extLst>
            </p:cNvPr>
            <p:cNvSpPr/>
            <p:nvPr/>
          </p:nvSpPr>
          <p:spPr bwMode="gray">
            <a:xfrm>
              <a:off x="3459709" y="2481940"/>
              <a:ext cx="2398558" cy="283179"/>
            </a:xfrm>
            <a:custGeom>
              <a:avLst/>
              <a:gdLst>
                <a:gd name="connsiteX0" fmla="*/ 0 w 2276475"/>
                <a:gd name="connsiteY0" fmla="*/ 609600 h 609600"/>
                <a:gd name="connsiteX1" fmla="*/ 857250 w 2276475"/>
                <a:gd name="connsiteY1" fmla="*/ 161925 h 609600"/>
                <a:gd name="connsiteX2" fmla="*/ 2276475 w 2276475"/>
                <a:gd name="connsiteY2" fmla="*/ 0 h 609600"/>
              </a:gdLst>
              <a:ahLst/>
              <a:cxnLst>
                <a:cxn ang="0">
                  <a:pos x="connsiteX0" y="connsiteY0"/>
                </a:cxn>
                <a:cxn ang="0">
                  <a:pos x="connsiteX1" y="connsiteY1"/>
                </a:cxn>
                <a:cxn ang="0">
                  <a:pos x="connsiteX2" y="connsiteY2"/>
                </a:cxn>
              </a:cxnLst>
              <a:rect l="l" t="t" r="r" b="b"/>
              <a:pathLst>
                <a:path w="2276475" h="609600">
                  <a:moveTo>
                    <a:pt x="0" y="609600"/>
                  </a:moveTo>
                  <a:cubicBezTo>
                    <a:pt x="238919" y="436562"/>
                    <a:pt x="477838" y="263525"/>
                    <a:pt x="857250" y="161925"/>
                  </a:cubicBezTo>
                  <a:cubicBezTo>
                    <a:pt x="1236662" y="60325"/>
                    <a:pt x="1756568" y="30162"/>
                    <a:pt x="227647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fontAlgn="ctr"/>
              <a:endParaRPr lang="en-US" dirty="0">
                <a:latin typeface="Huawei Sans" panose="020C0503030203020204" pitchFamily="34" charset="0"/>
              </a:endParaRPr>
            </a:p>
          </p:txBody>
        </p:sp>
        <p:sp>
          <p:nvSpPr>
            <p:cNvPr id="122" name="Rectangle: Rounded Corners 121">
              <a:extLst>
                <a:ext uri="{FF2B5EF4-FFF2-40B4-BE49-F238E27FC236}">
                  <a16:creationId xmlns:a16="http://schemas.microsoft.com/office/drawing/2014/main" id="{7304E638-B522-4C65-8420-5F9449FCA520}"/>
                </a:ext>
              </a:extLst>
            </p:cNvPr>
            <p:cNvSpPr/>
            <p:nvPr/>
          </p:nvSpPr>
          <p:spPr bwMode="gray">
            <a:xfrm rot="20683826">
              <a:off x="3948404" y="2306946"/>
              <a:ext cx="1141587" cy="388528"/>
            </a:xfrm>
            <a:prstGeom prst="roundRect">
              <a:avLst>
                <a:gd name="adj" fmla="val 5419"/>
              </a:avLst>
            </a:prstGeom>
            <a:solidFill>
              <a:schemeClr val="bg1"/>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fontAlgn="ctr"/>
              <a:r>
                <a:rPr lang="en-US" sz="1200" dirty="0">
                  <a:solidFill>
                    <a:schemeClr val="tx1"/>
                  </a:solidFill>
                  <a:latin typeface="Huawei Sans" panose="020C0503030203020204" pitchFamily="34" charset="0"/>
                </a:rPr>
                <a:t>BGP control channel</a:t>
              </a:r>
            </a:p>
          </p:txBody>
        </p:sp>
      </p:grpSp>
      <p:grpSp>
        <p:nvGrpSpPr>
          <p:cNvPr id="55" name="Group 54">
            <a:extLst>
              <a:ext uri="{FF2B5EF4-FFF2-40B4-BE49-F238E27FC236}">
                <a16:creationId xmlns:a16="http://schemas.microsoft.com/office/drawing/2014/main" id="{93390BF0-D111-426E-B05C-B71239A3D1E1}"/>
              </a:ext>
            </a:extLst>
          </p:cNvPr>
          <p:cNvGrpSpPr/>
          <p:nvPr/>
        </p:nvGrpSpPr>
        <p:grpSpPr bwMode="gray">
          <a:xfrm>
            <a:off x="8742671" y="3316148"/>
            <a:ext cx="1878641" cy="1146644"/>
            <a:chOff x="1681183" y="1428467"/>
            <a:chExt cx="1878641" cy="1146644"/>
          </a:xfrm>
        </p:grpSpPr>
        <p:sp>
          <p:nvSpPr>
            <p:cNvPr id="56" name="矩形: 圆角 52">
              <a:extLst>
                <a:ext uri="{FF2B5EF4-FFF2-40B4-BE49-F238E27FC236}">
                  <a16:creationId xmlns:a16="http://schemas.microsoft.com/office/drawing/2014/main" id="{DD87817E-B4E7-4FAB-BDB6-440463418286}"/>
                </a:ext>
              </a:extLst>
            </p:cNvPr>
            <p:cNvSpPr/>
            <p:nvPr/>
          </p:nvSpPr>
          <p:spPr bwMode="gray">
            <a:xfrm>
              <a:off x="1681183" y="1428467"/>
              <a:ext cx="1878641" cy="114664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200" b="1" dirty="0">
                  <a:solidFill>
                    <a:schemeClr val="bg1">
                      <a:lumMod val="50000"/>
                    </a:schemeClr>
                  </a:solidFill>
                  <a:latin typeface="Huawei Sans" panose="020C0503030203020204" pitchFamily="34" charset="0"/>
                </a:rPr>
                <a:t>Service 1</a:t>
              </a:r>
            </a:p>
            <a:p>
              <a:pPr algn="ctr" fontAlgn="ctr"/>
              <a:r>
                <a:rPr lang="en-US" sz="1200" b="1" dirty="0">
                  <a:solidFill>
                    <a:srgbClr val="C7000B"/>
                  </a:solidFill>
                  <a:latin typeface="Huawei Sans" panose="020C0503030203020204" pitchFamily="34" charset="0"/>
                </a:rPr>
                <a:t>VRF1</a:t>
              </a:r>
              <a:r>
                <a:rPr lang="en-US" sz="1200" b="1" dirty="0">
                  <a:solidFill>
                    <a:schemeClr val="bg1">
                      <a:lumMod val="50000"/>
                    </a:schemeClr>
                  </a:solidFill>
                  <a:latin typeface="Huawei Sans" panose="020C0503030203020204" pitchFamily="34" charset="0"/>
                </a:rPr>
                <a:t> routing table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a16="http://schemas.microsoft.com/office/drawing/2014/main" id="{B7D4D026-2EF1-4B7E-A34F-97F9E902189D}"/>
                </a:ext>
              </a:extLst>
            </p:cNvPr>
            <p:cNvSpPr txBox="1"/>
            <p:nvPr/>
          </p:nvSpPr>
          <p:spPr bwMode="gray">
            <a:xfrm>
              <a:off x="1746281" y="1872817"/>
              <a:ext cx="1755998" cy="658832"/>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Prefix          </a:t>
              </a:r>
              <a:r>
                <a:rPr lang="en-US" sz="1200" dirty="0" err="1">
                  <a:solidFill>
                    <a:schemeClr val="bg1">
                      <a:lumMod val="50000"/>
                    </a:schemeClr>
                  </a:solidFill>
                  <a:latin typeface="Huawei Sans" panose="020C0503030203020204" pitchFamily="34" charset="0"/>
                </a:rPr>
                <a:t>NextHop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a:solidFill>
                    <a:srgbClr val="C7000B"/>
                  </a:solidFill>
                  <a:latin typeface="Huawei Sans" panose="020C0503030203020204" pitchFamily="34" charset="0"/>
                </a:rPr>
                <a:t>10.0.0.0/24  111</a:t>
              </a:r>
            </a:p>
            <a:p>
              <a:pPr fontAlgn="ctr"/>
              <a:r>
                <a:rPr lang="en-US" sz="1200" dirty="0">
                  <a:solidFill>
                    <a:schemeClr val="bg1">
                      <a:lumMod val="50000"/>
                    </a:schemeClr>
                  </a:solidFill>
                  <a:latin typeface="Huawei Sans" panose="020C0503030203020204" pitchFamily="34" charset="0"/>
                </a:rPr>
                <a:t>10.1.0.0/24  Local</a:t>
              </a:r>
            </a:p>
          </p:txBody>
        </p:sp>
      </p:grpSp>
      <p:sp>
        <p:nvSpPr>
          <p:cNvPr id="4" name="椭圆 50">
            <a:extLst>
              <a:ext uri="{FF2B5EF4-FFF2-40B4-BE49-F238E27FC236}">
                <a16:creationId xmlns:a16="http://schemas.microsoft.com/office/drawing/2014/main" id="{5C9EE73C-8504-487C-A789-CA666A683148}"/>
              </a:ext>
            </a:extLst>
          </p:cNvPr>
          <p:cNvSpPr/>
          <p:nvPr/>
        </p:nvSpPr>
        <p:spPr bwMode="gray">
          <a:xfrm>
            <a:off x="1312103" y="320478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Rectangular Callout 75">
            <a:extLst>
              <a:ext uri="{FF2B5EF4-FFF2-40B4-BE49-F238E27FC236}">
                <a16:creationId xmlns:a16="http://schemas.microsoft.com/office/drawing/2014/main" id="{9025DE2D-A331-43A9-B17C-6C59A91743DC}"/>
              </a:ext>
            </a:extLst>
          </p:cNvPr>
          <p:cNvSpPr/>
          <p:nvPr/>
        </p:nvSpPr>
        <p:spPr bwMode="gray">
          <a:xfrm>
            <a:off x="4656757" y="5236029"/>
            <a:ext cx="1465631" cy="567130"/>
          </a:xfrm>
          <a:prstGeom prst="wedgeRectCallout">
            <a:avLst>
              <a:gd name="adj1" fmla="val -62700"/>
              <a:gd name="adj2" fmla="val -252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Establish data channels based on service routes.</a:t>
            </a:r>
          </a:p>
        </p:txBody>
      </p:sp>
      <p:sp>
        <p:nvSpPr>
          <p:cNvPr id="5" name="椭圆 50">
            <a:extLst>
              <a:ext uri="{FF2B5EF4-FFF2-40B4-BE49-F238E27FC236}">
                <a16:creationId xmlns:a16="http://schemas.microsoft.com/office/drawing/2014/main" id="{B787A5D7-2013-4722-9184-6F73B2A9E751}"/>
              </a:ext>
            </a:extLst>
          </p:cNvPr>
          <p:cNvSpPr/>
          <p:nvPr/>
        </p:nvSpPr>
        <p:spPr bwMode="gray">
          <a:xfrm>
            <a:off x="6014430" y="569682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Can 41">
            <a:extLst>
              <a:ext uri="{FF2B5EF4-FFF2-40B4-BE49-F238E27FC236}">
                <a16:creationId xmlns:a16="http://schemas.microsoft.com/office/drawing/2014/main" id="{426F5FA6-AAE1-47AB-AB5E-A9E260F11C51}"/>
              </a:ext>
            </a:extLst>
          </p:cNvPr>
          <p:cNvSpPr/>
          <p:nvPr/>
        </p:nvSpPr>
        <p:spPr bwMode="gray">
          <a:xfrm rot="5400000">
            <a:off x="4017862" y="4289016"/>
            <a:ext cx="185815" cy="1064539"/>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Can 41">
            <a:extLst>
              <a:ext uri="{FF2B5EF4-FFF2-40B4-BE49-F238E27FC236}">
                <a16:creationId xmlns:a16="http://schemas.microsoft.com/office/drawing/2014/main" id="{0F3145E3-3225-408F-A2C7-C911E130AD13}"/>
              </a:ext>
            </a:extLst>
          </p:cNvPr>
          <p:cNvSpPr/>
          <p:nvPr/>
        </p:nvSpPr>
        <p:spPr bwMode="gray">
          <a:xfrm rot="5400000">
            <a:off x="5766931" y="3019884"/>
            <a:ext cx="501852" cy="3354370"/>
          </a:xfrm>
          <a:prstGeom prst="can">
            <a:avLst>
              <a:gd name="adj" fmla="val 55435"/>
            </a:avLst>
          </a:prstGeom>
          <a:solidFill>
            <a:srgbClr val="FEEEC1"/>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ectangle: Rounded Corners 10">
            <a:extLst>
              <a:ext uri="{FF2B5EF4-FFF2-40B4-BE49-F238E27FC236}">
                <a16:creationId xmlns:a16="http://schemas.microsoft.com/office/drawing/2014/main" id="{EC37691B-C564-476C-9351-7E7905DF9AB2}"/>
              </a:ext>
            </a:extLst>
          </p:cNvPr>
          <p:cNvSpPr/>
          <p:nvPr/>
        </p:nvSpPr>
        <p:spPr bwMode="gray">
          <a:xfrm rot="21583743">
            <a:off x="3499985" y="4672972"/>
            <a:ext cx="973426"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Service 2</a:t>
            </a:r>
          </a:p>
        </p:txBody>
      </p:sp>
      <p:sp>
        <p:nvSpPr>
          <p:cNvPr id="12" name="Can 41">
            <a:extLst>
              <a:ext uri="{FF2B5EF4-FFF2-40B4-BE49-F238E27FC236}">
                <a16:creationId xmlns:a16="http://schemas.microsoft.com/office/drawing/2014/main" id="{E7FD38A6-4370-4C53-BAF5-4F4A14FD55C0}"/>
              </a:ext>
            </a:extLst>
          </p:cNvPr>
          <p:cNvSpPr/>
          <p:nvPr/>
        </p:nvSpPr>
        <p:spPr bwMode="gray">
          <a:xfrm rot="5400000">
            <a:off x="7916354" y="4097101"/>
            <a:ext cx="185815" cy="952956"/>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Rectangle: Rounded Corners 13">
            <a:extLst>
              <a:ext uri="{FF2B5EF4-FFF2-40B4-BE49-F238E27FC236}">
                <a16:creationId xmlns:a16="http://schemas.microsoft.com/office/drawing/2014/main" id="{631582E3-DA3E-49ED-B630-3B88A4009F55}"/>
              </a:ext>
            </a:extLst>
          </p:cNvPr>
          <p:cNvSpPr/>
          <p:nvPr/>
        </p:nvSpPr>
        <p:spPr bwMode="gray">
          <a:xfrm rot="21583743">
            <a:off x="4731978" y="4559959"/>
            <a:ext cx="2580292"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GRE over IPsec tunnel (MPLS)</a:t>
            </a:r>
          </a:p>
        </p:txBody>
      </p:sp>
      <p:sp>
        <p:nvSpPr>
          <p:cNvPr id="18" name="椭圆 50">
            <a:extLst>
              <a:ext uri="{FF2B5EF4-FFF2-40B4-BE49-F238E27FC236}">
                <a16:creationId xmlns:a16="http://schemas.microsoft.com/office/drawing/2014/main" id="{212093A1-A76B-4119-8D46-890A33B17095}"/>
              </a:ext>
            </a:extLst>
          </p:cNvPr>
          <p:cNvSpPr/>
          <p:nvPr/>
        </p:nvSpPr>
        <p:spPr bwMode="gray">
          <a:xfrm>
            <a:off x="10529185" y="321444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Can 41">
            <a:extLst>
              <a:ext uri="{FF2B5EF4-FFF2-40B4-BE49-F238E27FC236}">
                <a16:creationId xmlns:a16="http://schemas.microsoft.com/office/drawing/2014/main" id="{83162009-3469-4C9B-8632-F53087F798FF}"/>
              </a:ext>
            </a:extLst>
          </p:cNvPr>
          <p:cNvSpPr/>
          <p:nvPr/>
        </p:nvSpPr>
        <p:spPr bwMode="gray">
          <a:xfrm rot="5400000">
            <a:off x="7916354" y="4335317"/>
            <a:ext cx="185815" cy="952956"/>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3" name="Group 112">
            <a:extLst>
              <a:ext uri="{FF2B5EF4-FFF2-40B4-BE49-F238E27FC236}">
                <a16:creationId xmlns:a16="http://schemas.microsoft.com/office/drawing/2014/main" id="{A7944CAA-2A4C-41FB-9958-D2D29E8CC55D}"/>
              </a:ext>
            </a:extLst>
          </p:cNvPr>
          <p:cNvGrpSpPr/>
          <p:nvPr/>
        </p:nvGrpSpPr>
        <p:grpSpPr bwMode="gray">
          <a:xfrm>
            <a:off x="1410025" y="4966033"/>
            <a:ext cx="1878641" cy="1152469"/>
            <a:chOff x="1681183" y="1396384"/>
            <a:chExt cx="1878641" cy="1152469"/>
          </a:xfrm>
        </p:grpSpPr>
        <p:sp>
          <p:nvSpPr>
            <p:cNvPr id="114" name="矩形: 圆角 52">
              <a:extLst>
                <a:ext uri="{FF2B5EF4-FFF2-40B4-BE49-F238E27FC236}">
                  <a16:creationId xmlns:a16="http://schemas.microsoft.com/office/drawing/2014/main" id="{36C0D9B4-2010-41F9-8491-86FBE0D91729}"/>
                </a:ext>
              </a:extLst>
            </p:cNvPr>
            <p:cNvSpPr/>
            <p:nvPr/>
          </p:nvSpPr>
          <p:spPr bwMode="gray">
            <a:xfrm>
              <a:off x="1681183" y="1396384"/>
              <a:ext cx="1878641" cy="115246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200" b="1" dirty="0">
                  <a:solidFill>
                    <a:schemeClr val="bg1">
                      <a:lumMod val="50000"/>
                    </a:schemeClr>
                  </a:solidFill>
                  <a:latin typeface="Huawei Sans" panose="020C0503030203020204" pitchFamily="34" charset="0"/>
                </a:rPr>
                <a:t>Service 2</a:t>
              </a:r>
            </a:p>
            <a:p>
              <a:pPr algn="ctr" fontAlgn="ctr"/>
              <a:r>
                <a:rPr lang="en-US" sz="1200" b="1" dirty="0">
                  <a:solidFill>
                    <a:srgbClr val="E28189"/>
                  </a:solidFill>
                  <a:latin typeface="Huawei Sans" panose="020C0503030203020204" pitchFamily="34" charset="0"/>
                </a:rPr>
                <a:t>VRF2</a:t>
              </a:r>
              <a:r>
                <a:rPr lang="en-US" sz="1200" b="1" dirty="0">
                  <a:solidFill>
                    <a:schemeClr val="bg1">
                      <a:lumMod val="50000"/>
                    </a:schemeClr>
                  </a:solidFill>
                  <a:latin typeface="Huawei Sans" panose="020C0503030203020204" pitchFamily="34" charset="0"/>
                </a:rPr>
                <a:t> routing table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TextBox 120">
              <a:extLst>
                <a:ext uri="{FF2B5EF4-FFF2-40B4-BE49-F238E27FC236}">
                  <a16:creationId xmlns:a16="http://schemas.microsoft.com/office/drawing/2014/main" id="{C3609AB7-69C5-4CED-ACDA-0FDEF881AB7F}"/>
                </a:ext>
              </a:extLst>
            </p:cNvPr>
            <p:cNvSpPr txBox="1"/>
            <p:nvPr/>
          </p:nvSpPr>
          <p:spPr bwMode="gray">
            <a:xfrm>
              <a:off x="1742504" y="1847478"/>
              <a:ext cx="1755998" cy="658832"/>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Prefix          </a:t>
              </a:r>
              <a:r>
                <a:rPr lang="en-US" sz="1200" dirty="0" err="1">
                  <a:solidFill>
                    <a:schemeClr val="bg1">
                      <a:lumMod val="50000"/>
                    </a:schemeClr>
                  </a:solidFill>
                  <a:latin typeface="Huawei Sans" panose="020C0503030203020204" pitchFamily="34" charset="0"/>
                </a:rPr>
                <a:t>NextHop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bg1">
                      <a:lumMod val="50000"/>
                    </a:schemeClr>
                  </a:solidFill>
                  <a:latin typeface="Huawei Sans" panose="020C0503030203020204" pitchFamily="34" charset="0"/>
                </a:rPr>
                <a:t>20.0.0.0/24  Local</a:t>
              </a:r>
            </a:p>
            <a:p>
              <a:pPr fontAlgn="ctr"/>
              <a:r>
                <a:rPr lang="en-US" sz="1200" b="1" dirty="0">
                  <a:solidFill>
                    <a:srgbClr val="E28189"/>
                  </a:solidFill>
                  <a:latin typeface="Huawei Sans" panose="020C0503030203020204" pitchFamily="34" charset="0"/>
                </a:rPr>
                <a:t>20.2.0.0/24  222</a:t>
              </a:r>
            </a:p>
          </p:txBody>
        </p:sp>
      </p:grpSp>
      <p:sp>
        <p:nvSpPr>
          <p:cNvPr id="116" name="椭圆 50">
            <a:extLst>
              <a:ext uri="{FF2B5EF4-FFF2-40B4-BE49-F238E27FC236}">
                <a16:creationId xmlns:a16="http://schemas.microsoft.com/office/drawing/2014/main" id="{1470ADC5-2248-411B-A5E8-3353D3F9ECDB}"/>
              </a:ext>
            </a:extLst>
          </p:cNvPr>
          <p:cNvSpPr/>
          <p:nvPr/>
        </p:nvSpPr>
        <p:spPr bwMode="gray">
          <a:xfrm>
            <a:off x="1302067" y="484652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Group 116">
            <a:extLst>
              <a:ext uri="{FF2B5EF4-FFF2-40B4-BE49-F238E27FC236}">
                <a16:creationId xmlns:a16="http://schemas.microsoft.com/office/drawing/2014/main" id="{0DD87063-1C18-4A4A-AFEA-FC9CE329C72D}"/>
              </a:ext>
            </a:extLst>
          </p:cNvPr>
          <p:cNvGrpSpPr/>
          <p:nvPr/>
        </p:nvGrpSpPr>
        <p:grpSpPr bwMode="gray">
          <a:xfrm>
            <a:off x="8712970" y="5008585"/>
            <a:ext cx="1878641" cy="1146644"/>
            <a:chOff x="1681183" y="1428467"/>
            <a:chExt cx="1878641" cy="1146644"/>
          </a:xfrm>
        </p:grpSpPr>
        <p:sp>
          <p:nvSpPr>
            <p:cNvPr id="118" name="矩形: 圆角 52">
              <a:extLst>
                <a:ext uri="{FF2B5EF4-FFF2-40B4-BE49-F238E27FC236}">
                  <a16:creationId xmlns:a16="http://schemas.microsoft.com/office/drawing/2014/main" id="{8992624E-29C7-4DE6-A0F2-5B53A3778CE9}"/>
                </a:ext>
              </a:extLst>
            </p:cNvPr>
            <p:cNvSpPr/>
            <p:nvPr/>
          </p:nvSpPr>
          <p:spPr bwMode="gray">
            <a:xfrm>
              <a:off x="1681183" y="1428467"/>
              <a:ext cx="1878641" cy="114664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200" b="1" dirty="0">
                  <a:solidFill>
                    <a:schemeClr val="bg1">
                      <a:lumMod val="50000"/>
                    </a:schemeClr>
                  </a:solidFill>
                  <a:latin typeface="Huawei Sans" panose="020C0503030203020204" pitchFamily="34" charset="0"/>
                </a:rPr>
                <a:t>Service 2</a:t>
              </a:r>
            </a:p>
            <a:p>
              <a:pPr algn="ctr" fontAlgn="ctr"/>
              <a:r>
                <a:rPr lang="en-US" sz="1200" b="1" dirty="0">
                  <a:solidFill>
                    <a:srgbClr val="C7000B"/>
                  </a:solidFill>
                  <a:latin typeface="Huawei Sans" panose="020C0503030203020204" pitchFamily="34" charset="0"/>
                </a:rPr>
                <a:t>VRF2</a:t>
              </a:r>
              <a:r>
                <a:rPr lang="en-US" sz="1200" b="1" dirty="0">
                  <a:solidFill>
                    <a:schemeClr val="bg1">
                      <a:lumMod val="50000"/>
                    </a:schemeClr>
                  </a:solidFill>
                  <a:latin typeface="Huawei Sans" panose="020C0503030203020204" pitchFamily="34" charset="0"/>
                </a:rPr>
                <a:t> routing table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TextBox 120">
              <a:extLst>
                <a:ext uri="{FF2B5EF4-FFF2-40B4-BE49-F238E27FC236}">
                  <a16:creationId xmlns:a16="http://schemas.microsoft.com/office/drawing/2014/main" id="{3EB37974-258B-4932-8B69-C5F26A8B018B}"/>
                </a:ext>
              </a:extLst>
            </p:cNvPr>
            <p:cNvSpPr txBox="1"/>
            <p:nvPr/>
          </p:nvSpPr>
          <p:spPr bwMode="gray">
            <a:xfrm>
              <a:off x="1746281" y="1872817"/>
              <a:ext cx="1755998" cy="658832"/>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Prefix          </a:t>
              </a:r>
              <a:r>
                <a:rPr lang="en-US" sz="1200" dirty="0" err="1">
                  <a:solidFill>
                    <a:schemeClr val="bg1">
                      <a:lumMod val="50000"/>
                    </a:schemeClr>
                  </a:solidFill>
                  <a:latin typeface="Huawei Sans" panose="020C0503030203020204" pitchFamily="34" charset="0"/>
                </a:rPr>
                <a:t>NextHop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a:solidFill>
                    <a:srgbClr val="C7000B"/>
                  </a:solidFill>
                  <a:latin typeface="Huawei Sans" panose="020C0503030203020204" pitchFamily="34" charset="0"/>
                </a:rPr>
                <a:t>20.0.0.0/24  111</a:t>
              </a:r>
            </a:p>
            <a:p>
              <a:pPr fontAlgn="ctr"/>
              <a:r>
                <a:rPr lang="en-US" sz="1200" dirty="0">
                  <a:solidFill>
                    <a:schemeClr val="bg1">
                      <a:lumMod val="50000"/>
                    </a:schemeClr>
                  </a:solidFill>
                  <a:latin typeface="Huawei Sans" panose="020C0503030203020204" pitchFamily="34" charset="0"/>
                </a:rPr>
                <a:t>20.2.0.0/24  Local</a:t>
              </a:r>
            </a:p>
          </p:txBody>
        </p:sp>
      </p:grpSp>
      <p:sp>
        <p:nvSpPr>
          <p:cNvPr id="123" name="椭圆 50">
            <a:extLst>
              <a:ext uri="{FF2B5EF4-FFF2-40B4-BE49-F238E27FC236}">
                <a16:creationId xmlns:a16="http://schemas.microsoft.com/office/drawing/2014/main" id="{F7A92DCD-8F9D-43C1-BBF5-170DAC2C7EC6}"/>
              </a:ext>
            </a:extLst>
          </p:cNvPr>
          <p:cNvSpPr/>
          <p:nvPr/>
        </p:nvSpPr>
        <p:spPr bwMode="gray">
          <a:xfrm>
            <a:off x="10499484" y="490688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Shape 38">
            <a:extLst>
              <a:ext uri="{FF2B5EF4-FFF2-40B4-BE49-F238E27FC236}">
                <a16:creationId xmlns:a16="http://schemas.microsoft.com/office/drawing/2014/main" id="{35FF3BF8-E1A0-4734-89C3-4F3C48E980A4}"/>
              </a:ext>
            </a:extLst>
          </p:cNvPr>
          <p:cNvSpPr/>
          <p:nvPr/>
        </p:nvSpPr>
        <p:spPr bwMode="gray">
          <a:xfrm>
            <a:off x="2886074" y="4846528"/>
            <a:ext cx="1809530" cy="1068497"/>
          </a:xfrm>
          <a:custGeom>
            <a:avLst/>
            <a:gdLst>
              <a:gd name="connsiteX0" fmla="*/ 0 w 1076325"/>
              <a:gd name="connsiteY0" fmla="*/ 619125 h 619125"/>
              <a:gd name="connsiteX1" fmla="*/ 723900 w 1076325"/>
              <a:gd name="connsiteY1" fmla="*/ 495300 h 619125"/>
              <a:gd name="connsiteX2" fmla="*/ 1076325 w 1076325"/>
              <a:gd name="connsiteY2" fmla="*/ 0 h 619125"/>
            </a:gdLst>
            <a:ahLst/>
            <a:cxnLst>
              <a:cxn ang="0">
                <a:pos x="connsiteX0" y="connsiteY0"/>
              </a:cxn>
              <a:cxn ang="0">
                <a:pos x="connsiteX1" y="connsiteY1"/>
              </a:cxn>
              <a:cxn ang="0">
                <a:pos x="connsiteX2" y="connsiteY2"/>
              </a:cxn>
            </a:cxnLst>
            <a:rect l="l" t="t" r="r" b="b"/>
            <a:pathLst>
              <a:path w="1076325" h="619125">
                <a:moveTo>
                  <a:pt x="0" y="619125"/>
                </a:moveTo>
                <a:cubicBezTo>
                  <a:pt x="272256" y="608806"/>
                  <a:pt x="544513" y="598487"/>
                  <a:pt x="723900" y="495300"/>
                </a:cubicBezTo>
                <a:cubicBezTo>
                  <a:pt x="903287" y="392113"/>
                  <a:pt x="989806" y="196056"/>
                  <a:pt x="1076325" y="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grpSp>
        <p:nvGrpSpPr>
          <p:cNvPr id="62" name="Group 10">
            <a:extLst>
              <a:ext uri="{FF2B5EF4-FFF2-40B4-BE49-F238E27FC236}">
                <a16:creationId xmlns:a16="http://schemas.microsoft.com/office/drawing/2014/main" id="{E420A3A7-544E-4676-9A8D-EC37178543D6}"/>
              </a:ext>
            </a:extLst>
          </p:cNvPr>
          <p:cNvGrpSpPr/>
          <p:nvPr/>
        </p:nvGrpSpPr>
        <p:grpSpPr bwMode="gray">
          <a:xfrm>
            <a:off x="7633179" y="54095"/>
            <a:ext cx="4062164" cy="324000"/>
            <a:chOff x="7667566" y="42495"/>
            <a:chExt cx="4062164" cy="324000"/>
          </a:xfrm>
        </p:grpSpPr>
        <p:sp>
          <p:nvSpPr>
            <p:cNvPr id="63" name="燕尾形 25">
              <a:extLst>
                <a:ext uri="{FF2B5EF4-FFF2-40B4-BE49-F238E27FC236}">
                  <a16:creationId xmlns:a16="http://schemas.microsoft.com/office/drawing/2014/main" id="{D4268024-D174-4F16-9CC2-AACBBEF561F5}"/>
                </a:ext>
              </a:extLst>
            </p:cNvPr>
            <p:cNvSpPr/>
            <p:nvPr/>
          </p:nvSpPr>
          <p:spPr bwMode="gray">
            <a:xfrm>
              <a:off x="7667566" y="42495"/>
              <a:ext cx="1116000"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Management Channel</a:t>
              </a:r>
            </a:p>
          </p:txBody>
        </p:sp>
        <p:sp>
          <p:nvSpPr>
            <p:cNvPr id="64" name="燕尾形 25">
              <a:extLst>
                <a:ext uri="{FF2B5EF4-FFF2-40B4-BE49-F238E27FC236}">
                  <a16:creationId xmlns:a16="http://schemas.microsoft.com/office/drawing/2014/main" id="{1D2BC2AD-33CE-4046-A906-92A558D0D2B6}"/>
                </a:ext>
              </a:extLst>
            </p:cNvPr>
            <p:cNvSpPr/>
            <p:nvPr/>
          </p:nvSpPr>
          <p:spPr bwMode="gray">
            <a:xfrm>
              <a:off x="9637900" y="42495"/>
              <a:ext cx="1116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Data Channel</a:t>
              </a:r>
            </a:p>
          </p:txBody>
        </p:sp>
        <p:sp>
          <p:nvSpPr>
            <p:cNvPr id="65" name="燕尾形 25">
              <a:extLst>
                <a:ext uri="{FF2B5EF4-FFF2-40B4-BE49-F238E27FC236}">
                  <a16:creationId xmlns:a16="http://schemas.microsoft.com/office/drawing/2014/main" id="{CE923A21-98EF-421D-A214-190DD31839A5}"/>
                </a:ext>
              </a:extLst>
            </p:cNvPr>
            <p:cNvSpPr/>
            <p:nvPr/>
          </p:nvSpPr>
          <p:spPr bwMode="gray">
            <a:xfrm>
              <a:off x="8656100" y="42495"/>
              <a:ext cx="111600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Control Channel</a:t>
              </a:r>
            </a:p>
          </p:txBody>
        </p:sp>
        <p:sp>
          <p:nvSpPr>
            <p:cNvPr id="71" name="燕尾形 25">
              <a:extLst>
                <a:ext uri="{FF2B5EF4-FFF2-40B4-BE49-F238E27FC236}">
                  <a16:creationId xmlns:a16="http://schemas.microsoft.com/office/drawing/2014/main" id="{65CEAEB3-1576-4641-A485-1C8D53C34C87}"/>
                </a:ext>
              </a:extLst>
            </p:cNvPr>
            <p:cNvSpPr/>
            <p:nvPr/>
          </p:nvSpPr>
          <p:spPr bwMode="gray">
            <a:xfrm>
              <a:off x="10613730" y="42495"/>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Data Forwarding</a:t>
              </a:r>
            </a:p>
          </p:txBody>
        </p:sp>
      </p:grpSp>
    </p:spTree>
    <p:extLst>
      <p:ext uri="{BB962C8B-B14F-4D97-AF65-F5344CB8AC3E}">
        <p14:creationId xmlns:p14="http://schemas.microsoft.com/office/powerpoint/2010/main" val="1955073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noAutofit/>
          </a:bodyPr>
          <a:lstStyle/>
          <a:p>
            <a:r>
              <a:rPr lang="en-US" dirty="0">
                <a:latin typeface="Huawei Sans" panose="020C0503030203020204" pitchFamily="34" charset="0"/>
              </a:rPr>
              <a:t>SD-WAN Networking and Planning</a:t>
            </a:r>
          </a:p>
        </p:txBody>
      </p:sp>
      <p:sp>
        <p:nvSpPr>
          <p:cNvPr id="2" name="文本占位符 1"/>
          <p:cNvSpPr>
            <a:spLocks noGrp="1"/>
          </p:cNvSpPr>
          <p:nvPr>
            <p:ph type="body" sz="quarter" idx="10"/>
          </p:nvPr>
        </p:nvSpPr>
        <p:spPr bwMode="gray"/>
        <p:txBody>
          <a:bodyPr/>
          <a:lstStyle/>
          <a:p>
            <a:endParaRPr lang="zh-CN" altLang="en-US" dirty="0"/>
          </a:p>
        </p:txBody>
      </p:sp>
    </p:spTree>
    <p:extLst>
      <p:ext uri="{BB962C8B-B14F-4D97-AF65-F5344CB8AC3E}">
        <p14:creationId xmlns:p14="http://schemas.microsoft.com/office/powerpoint/2010/main" val="37358136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A24D5-4260-4B68-A569-F0C046E21B48}"/>
              </a:ext>
            </a:extLst>
          </p:cNvPr>
          <p:cNvSpPr>
            <a:spLocks noGrp="1"/>
          </p:cNvSpPr>
          <p:nvPr>
            <p:ph type="title"/>
          </p:nvPr>
        </p:nvSpPr>
        <p:spPr bwMode="gray"/>
        <p:txBody>
          <a:bodyPr/>
          <a:lstStyle/>
          <a:p>
            <a:pPr fontAlgn="ctr"/>
            <a:r>
              <a:rPr lang="en-US" dirty="0">
                <a:latin typeface="Huawei Sans" panose="020C0503030203020204" pitchFamily="34" charset="0"/>
              </a:rPr>
              <a:t>Service Data Forwarding Process</a:t>
            </a:r>
          </a:p>
        </p:txBody>
      </p:sp>
      <p:sp>
        <p:nvSpPr>
          <p:cNvPr id="3" name="Text Placeholder 2">
            <a:extLst>
              <a:ext uri="{FF2B5EF4-FFF2-40B4-BE49-F238E27FC236}">
                <a16:creationId xmlns:a16="http://schemas.microsoft.com/office/drawing/2014/main" id="{17CC3442-851B-4AC0-A63D-01C3008F78A4}"/>
              </a:ext>
            </a:extLst>
          </p:cNvPr>
          <p:cNvSpPr>
            <a:spLocks noGrp="1"/>
          </p:cNvSpPr>
          <p:nvPr>
            <p:ph type="body" sz="quarter" idx="10"/>
          </p:nvPr>
        </p:nvSpPr>
        <p:spPr bwMode="gray"/>
        <p:txBody>
          <a:bodyPr/>
          <a:lstStyle/>
          <a:p>
            <a:pPr algn="l"/>
            <a:r>
              <a:rPr lang="en-US" sz="1800" dirty="0">
                <a:latin typeface="Huawei Sans" panose="020C0503030203020204" pitchFamily="34" charset="0"/>
              </a:rPr>
              <a:t>After a data channel is established between CPEs, the CPEs will select data channels based on the routing and connection tables for data forwarding.</a:t>
            </a:r>
            <a:endParaRPr lang="en-US" altLang="zh-CN" sz="1800" dirty="0">
              <a:latin typeface="Huawei Sans" panose="020C0503030203020204" pitchFamily="34" charset="0"/>
            </a:endParaRPr>
          </a:p>
        </p:txBody>
      </p:sp>
      <p:sp>
        <p:nvSpPr>
          <p:cNvPr id="10" name="Freeform 159">
            <a:extLst>
              <a:ext uri="{FF2B5EF4-FFF2-40B4-BE49-F238E27FC236}">
                <a16:creationId xmlns:a16="http://schemas.microsoft.com/office/drawing/2014/main" id="{F37A3A44-BFE1-437E-A98F-F99DD5BDA600}"/>
              </a:ext>
            </a:extLst>
          </p:cNvPr>
          <p:cNvSpPr/>
          <p:nvPr/>
        </p:nvSpPr>
        <p:spPr bwMode="gray">
          <a:xfrm flipH="1">
            <a:off x="3779109" y="3194513"/>
            <a:ext cx="1136301" cy="5939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a:p>
            <a:pPr algn="ctr" fontAlgn="ctr"/>
            <a:r>
              <a:rPr lang="en-US" sz="1200" dirty="0">
                <a:solidFill>
                  <a:schemeClr val="tx1"/>
                </a:solidFill>
                <a:latin typeface="Huawei Sans" panose="020C0503030203020204" pitchFamily="34" charset="0"/>
              </a:rPr>
              <a:t>Site ID: </a:t>
            </a:r>
            <a:r>
              <a:rPr lang="en-US" sz="1200" b="1" dirty="0">
                <a:solidFill>
                  <a:srgbClr val="C7000B"/>
                </a:solidFill>
                <a:latin typeface="Huawei Sans" panose="020C0503030203020204" pitchFamily="34" charset="0"/>
              </a:rPr>
              <a:t>111</a:t>
            </a:r>
          </a:p>
        </p:txBody>
      </p:sp>
      <p:sp>
        <p:nvSpPr>
          <p:cNvPr id="11" name="Freeform 159">
            <a:extLst>
              <a:ext uri="{FF2B5EF4-FFF2-40B4-BE49-F238E27FC236}">
                <a16:creationId xmlns:a16="http://schemas.microsoft.com/office/drawing/2014/main" id="{59EB89FE-BA6A-47A8-ADAF-E2A63EB9D670}"/>
              </a:ext>
            </a:extLst>
          </p:cNvPr>
          <p:cNvSpPr/>
          <p:nvPr/>
        </p:nvSpPr>
        <p:spPr bwMode="gray">
          <a:xfrm flipH="1">
            <a:off x="9910051" y="3111296"/>
            <a:ext cx="1516706" cy="79282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a:p>
            <a:pPr algn="ctr" fontAlgn="ctr"/>
            <a:r>
              <a:rPr lang="en-US" sz="1200" dirty="0">
                <a:solidFill>
                  <a:schemeClr val="tx1"/>
                </a:solidFill>
                <a:latin typeface="Huawei Sans" panose="020C0503030203020204" pitchFamily="34" charset="0"/>
              </a:rPr>
              <a:t>Site ID: </a:t>
            </a:r>
            <a:r>
              <a:rPr lang="en-US" sz="1200" b="1" dirty="0">
                <a:solidFill>
                  <a:srgbClr val="C7000B"/>
                </a:solidFill>
                <a:latin typeface="Huawei Sans" panose="020C0503030203020204" pitchFamily="34" charset="0"/>
              </a:rPr>
              <a:t>222</a:t>
            </a:r>
          </a:p>
          <a:p>
            <a:pPr algn="ctr" fontAlgn="ctr"/>
            <a:r>
              <a:rPr lang="en-US" sz="1200" dirty="0">
                <a:solidFill>
                  <a:schemeClr val="tx1"/>
                </a:solidFill>
                <a:latin typeface="Huawei Sans" panose="020C0503030203020204" pitchFamily="34" charset="0"/>
              </a:rPr>
              <a:t>Net: 10.1.0.0/24</a:t>
            </a:r>
          </a:p>
        </p:txBody>
      </p:sp>
      <p:pic>
        <p:nvPicPr>
          <p:cNvPr id="12" name="图片 48">
            <a:extLst>
              <a:ext uri="{FF2B5EF4-FFF2-40B4-BE49-F238E27FC236}">
                <a16:creationId xmlns:a16="http://schemas.microsoft.com/office/drawing/2014/main" id="{58790257-E516-403D-957D-AF15398861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27451" y="3292259"/>
            <a:ext cx="490909" cy="402545"/>
          </a:xfrm>
          <a:prstGeom prst="rect">
            <a:avLst/>
          </a:prstGeom>
        </p:spPr>
      </p:pic>
      <p:pic>
        <p:nvPicPr>
          <p:cNvPr id="13" name="图片 49">
            <a:extLst>
              <a:ext uri="{FF2B5EF4-FFF2-40B4-BE49-F238E27FC236}">
                <a16:creationId xmlns:a16="http://schemas.microsoft.com/office/drawing/2014/main" id="{046FE914-9EC7-45CF-9D5E-CA066C345B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04403" y="3282747"/>
            <a:ext cx="490909" cy="402545"/>
          </a:xfrm>
          <a:prstGeom prst="rect">
            <a:avLst/>
          </a:prstGeom>
        </p:spPr>
      </p:pic>
      <p:grpSp>
        <p:nvGrpSpPr>
          <p:cNvPr id="26" name="Group 25">
            <a:extLst>
              <a:ext uri="{FF2B5EF4-FFF2-40B4-BE49-F238E27FC236}">
                <a16:creationId xmlns:a16="http://schemas.microsoft.com/office/drawing/2014/main" id="{AD6C4606-55F7-4374-AFB8-AD58DF52F7A3}"/>
              </a:ext>
            </a:extLst>
          </p:cNvPr>
          <p:cNvGrpSpPr/>
          <p:nvPr/>
        </p:nvGrpSpPr>
        <p:grpSpPr bwMode="gray">
          <a:xfrm>
            <a:off x="3169368" y="2116074"/>
            <a:ext cx="1878641" cy="1152469"/>
            <a:chOff x="1681183" y="1396384"/>
            <a:chExt cx="1878641" cy="1152469"/>
          </a:xfrm>
        </p:grpSpPr>
        <p:sp>
          <p:nvSpPr>
            <p:cNvPr id="27" name="矩形: 圆角 52">
              <a:extLst>
                <a:ext uri="{FF2B5EF4-FFF2-40B4-BE49-F238E27FC236}">
                  <a16:creationId xmlns:a16="http://schemas.microsoft.com/office/drawing/2014/main" id="{A750BE36-0C77-4912-B3C6-3607A2ACF8B1}"/>
                </a:ext>
              </a:extLst>
            </p:cNvPr>
            <p:cNvSpPr/>
            <p:nvPr/>
          </p:nvSpPr>
          <p:spPr bwMode="gray">
            <a:xfrm>
              <a:off x="1681183" y="1396384"/>
              <a:ext cx="1878641" cy="115246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100" b="1" dirty="0">
                  <a:solidFill>
                    <a:schemeClr val="bg1">
                      <a:lumMod val="50000"/>
                    </a:schemeClr>
                  </a:solidFill>
                  <a:latin typeface="Huawei Sans" panose="020C0503030203020204" pitchFamily="34" charset="0"/>
                </a:rPr>
                <a:t>Service 1</a:t>
              </a:r>
            </a:p>
            <a:p>
              <a:pPr algn="ctr" fontAlgn="ctr"/>
              <a:r>
                <a:rPr lang="en-US" sz="1100" b="1" dirty="0">
                  <a:solidFill>
                    <a:schemeClr val="bg1">
                      <a:lumMod val="50000"/>
                    </a:schemeClr>
                  </a:solidFill>
                  <a:latin typeface="Huawei Sans" panose="020C0503030203020204" pitchFamily="34" charset="0"/>
                </a:rPr>
                <a:t>VRF </a:t>
              </a:r>
              <a:r>
                <a:rPr lang="en-US" altLang="zh-CN" sz="1100" b="1" dirty="0">
                  <a:solidFill>
                    <a:schemeClr val="bg1">
                      <a:lumMod val="50000"/>
                    </a:schemeClr>
                  </a:solidFill>
                  <a:latin typeface="Huawei Sans" panose="020C0503030203020204" pitchFamily="34" charset="0"/>
                </a:rPr>
                <a:t>r</a:t>
              </a:r>
              <a:r>
                <a:rPr lang="en-US" sz="1100" b="1" dirty="0">
                  <a:solidFill>
                    <a:schemeClr val="bg1">
                      <a:lumMod val="50000"/>
                    </a:schemeClr>
                  </a:solidFill>
                  <a:latin typeface="Huawei Sans" panose="020C0503030203020204" pitchFamily="34" charset="0"/>
                </a:rPr>
                <a:t>outing table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a16="http://schemas.microsoft.com/office/drawing/2014/main" id="{3784F7B2-853A-412C-9D9F-573FC31D40E2}"/>
                </a:ext>
              </a:extLst>
            </p:cNvPr>
            <p:cNvSpPr txBox="1"/>
            <p:nvPr/>
          </p:nvSpPr>
          <p:spPr bwMode="gray">
            <a:xfrm>
              <a:off x="1742504" y="1871007"/>
              <a:ext cx="1755998" cy="611773"/>
            </a:xfrm>
            <a:prstGeom prst="roundRect">
              <a:avLst>
                <a:gd name="adj" fmla="val 3880"/>
              </a:avLst>
            </a:prstGeom>
            <a:noFill/>
            <a:ln w="12700">
              <a:solidFill>
                <a:srgbClr val="56C4D2"/>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Prefix          </a:t>
              </a:r>
              <a:r>
                <a:rPr lang="en-US" sz="1100" dirty="0" err="1">
                  <a:solidFill>
                    <a:schemeClr val="bg1">
                      <a:lumMod val="50000"/>
                    </a:schemeClr>
                  </a:solidFill>
                  <a:latin typeface="Huawei Sans" panose="020C0503030203020204" pitchFamily="34" charset="0"/>
                </a:rPr>
                <a:t>NextHop</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a:solidFill>
                    <a:schemeClr val="bg1">
                      <a:lumMod val="50000"/>
                    </a:schemeClr>
                  </a:solidFill>
                  <a:latin typeface="Huawei Sans" panose="020C0503030203020204" pitchFamily="34" charset="0"/>
                </a:rPr>
                <a:t>10.0.0.0/24  Local</a:t>
              </a:r>
            </a:p>
            <a:p>
              <a:pPr fontAlgn="ctr"/>
              <a:r>
                <a:rPr lang="en-US" sz="1100" b="1" dirty="0">
                  <a:solidFill>
                    <a:srgbClr val="C7000B"/>
                  </a:solidFill>
                  <a:latin typeface="Huawei Sans" panose="020C0503030203020204" pitchFamily="34" charset="0"/>
                </a:rPr>
                <a:t>10.1.0.0/24  222</a:t>
              </a:r>
            </a:p>
          </p:txBody>
        </p:sp>
      </p:grpSp>
      <p:grpSp>
        <p:nvGrpSpPr>
          <p:cNvPr id="78" name="Group 77">
            <a:extLst>
              <a:ext uri="{FF2B5EF4-FFF2-40B4-BE49-F238E27FC236}">
                <a16:creationId xmlns:a16="http://schemas.microsoft.com/office/drawing/2014/main" id="{BF8C81C4-B8E6-41F1-9089-7B232734CB88}"/>
              </a:ext>
            </a:extLst>
          </p:cNvPr>
          <p:cNvGrpSpPr/>
          <p:nvPr/>
        </p:nvGrpSpPr>
        <p:grpSpPr bwMode="gray">
          <a:xfrm>
            <a:off x="3197943" y="3839932"/>
            <a:ext cx="3295045" cy="979717"/>
            <a:chOff x="1710108" y="1674921"/>
            <a:chExt cx="3335400" cy="979717"/>
          </a:xfrm>
        </p:grpSpPr>
        <p:sp>
          <p:nvSpPr>
            <p:cNvPr id="79" name="矩形: 圆角 52">
              <a:extLst>
                <a:ext uri="{FF2B5EF4-FFF2-40B4-BE49-F238E27FC236}">
                  <a16:creationId xmlns:a16="http://schemas.microsoft.com/office/drawing/2014/main" id="{B2A7EE23-A060-4EA9-9E18-2285D4C01C3D}"/>
                </a:ext>
              </a:extLst>
            </p:cNvPr>
            <p:cNvSpPr/>
            <p:nvPr/>
          </p:nvSpPr>
          <p:spPr bwMode="gray">
            <a:xfrm>
              <a:off x="1710108" y="1674921"/>
              <a:ext cx="3335400" cy="97971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100" b="1" dirty="0">
                  <a:solidFill>
                    <a:schemeClr val="bg1">
                      <a:lumMod val="50000"/>
                    </a:schemeClr>
                  </a:solidFill>
                  <a:latin typeface="Huawei Sans" panose="020C0503030203020204" pitchFamily="34" charset="0"/>
                </a:rPr>
                <a:t>Connection table</a:t>
              </a:r>
              <a:endParaRPr lang="en-US" altLang="zh-CN"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20">
              <a:extLst>
                <a:ext uri="{FF2B5EF4-FFF2-40B4-BE49-F238E27FC236}">
                  <a16:creationId xmlns:a16="http://schemas.microsoft.com/office/drawing/2014/main" id="{4782F304-8E1B-423E-8B9D-AE2F111F5CCB}"/>
                </a:ext>
              </a:extLst>
            </p:cNvPr>
            <p:cNvSpPr txBox="1"/>
            <p:nvPr/>
          </p:nvSpPr>
          <p:spPr bwMode="gray">
            <a:xfrm>
              <a:off x="1774421" y="1957071"/>
              <a:ext cx="3213644" cy="611773"/>
            </a:xfrm>
            <a:prstGeom prst="roundRect">
              <a:avLst>
                <a:gd name="adj" fmla="val 3880"/>
              </a:avLst>
            </a:prstGeom>
            <a:noFill/>
            <a:ln w="12700">
              <a:solidFill>
                <a:srgbClr val="56C4D2"/>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Connection-ID  Site-ID  </a:t>
              </a:r>
              <a:r>
                <a:rPr lang="en-US" sz="1100" dirty="0" err="1">
                  <a:solidFill>
                    <a:schemeClr val="bg1">
                      <a:lumMod val="50000"/>
                    </a:schemeClr>
                  </a:solidFill>
                  <a:latin typeface="Huawei Sans" panose="020C0503030203020204" pitchFamily="34" charset="0"/>
                </a:rPr>
                <a:t>Src</a:t>
              </a:r>
              <a:r>
                <a:rPr lang="en-US" sz="1100" dirty="0">
                  <a:solidFill>
                    <a:schemeClr val="bg1">
                      <a:lumMod val="50000"/>
                    </a:schemeClr>
                  </a:solidFill>
                  <a:latin typeface="Huawei Sans" panose="020C0503030203020204" pitchFamily="34" charset="0"/>
                </a:rPr>
                <a:t>-TNP  Des-TNP</a:t>
              </a:r>
            </a:p>
            <a:p>
              <a:pPr fontAlgn="ctr"/>
              <a:r>
                <a:rPr lang="en-US" sz="1100" dirty="0">
                  <a:solidFill>
                    <a:schemeClr val="bg1">
                      <a:lumMod val="50000"/>
                    </a:schemeClr>
                  </a:solidFill>
                  <a:latin typeface="Huawei Sans" panose="020C0503030203020204" pitchFamily="34" charset="0"/>
                </a:rPr>
                <a:t>      1               </a:t>
              </a:r>
              <a:r>
                <a:rPr lang="en-US" sz="1100" b="1" dirty="0">
                  <a:solidFill>
                    <a:srgbClr val="C7000B"/>
                  </a:solidFill>
                  <a:latin typeface="Huawei Sans" panose="020C0503030203020204" pitchFamily="34" charset="0"/>
                </a:rPr>
                <a:t>222</a:t>
              </a:r>
              <a:r>
                <a:rPr lang="en-US" sz="1100" dirty="0">
                  <a:solidFill>
                    <a:schemeClr val="bg1">
                      <a:lumMod val="50000"/>
                    </a:schemeClr>
                  </a:solidFill>
                  <a:latin typeface="Huawei Sans" panose="020C0503030203020204" pitchFamily="34" charset="0"/>
                </a:rPr>
                <a:t>       TNP1      TNP2 </a:t>
              </a:r>
            </a:p>
            <a:p>
              <a:pPr fontAlgn="ctr"/>
              <a:r>
                <a:rPr lang="en-US" sz="1100" dirty="0">
                  <a:solidFill>
                    <a:schemeClr val="bg1">
                      <a:lumMod val="50000"/>
                    </a:schemeClr>
                  </a:solidFill>
                  <a:latin typeface="Huawei Sans" panose="020C0503030203020204" pitchFamily="34" charset="0"/>
                </a:rPr>
                <a:t>      2               </a:t>
              </a:r>
              <a:r>
                <a:rPr lang="en-US" sz="1100" b="1" dirty="0">
                  <a:solidFill>
                    <a:srgbClr val="C7000B"/>
                  </a:solidFill>
                  <a:latin typeface="Huawei Sans" panose="020C0503030203020204" pitchFamily="34" charset="0"/>
                </a:rPr>
                <a:t>222</a:t>
              </a:r>
              <a:r>
                <a:rPr lang="en-US" sz="1100" dirty="0">
                  <a:solidFill>
                    <a:schemeClr val="bg1">
                      <a:lumMod val="50000"/>
                    </a:schemeClr>
                  </a:solidFill>
                  <a:latin typeface="Huawei Sans" panose="020C0503030203020204" pitchFamily="34" charset="0"/>
                </a:rPr>
                <a:t>       TNP3      TNP4</a:t>
              </a:r>
            </a:p>
          </p:txBody>
        </p:sp>
      </p:grpSp>
      <p:graphicFrame>
        <p:nvGraphicFramePr>
          <p:cNvPr id="81" name="Table 81">
            <a:extLst>
              <a:ext uri="{FF2B5EF4-FFF2-40B4-BE49-F238E27FC236}">
                <a16:creationId xmlns:a16="http://schemas.microsoft.com/office/drawing/2014/main" id="{AB2E9D87-F58A-45A9-88EB-EC24D0D50289}"/>
              </a:ext>
            </a:extLst>
          </p:cNvPr>
          <p:cNvGraphicFramePr>
            <a:graphicFrameLocks noGrp="1"/>
          </p:cNvGraphicFramePr>
          <p:nvPr>
            <p:extLst>
              <p:ext uri="{D42A27DB-BD31-4B8C-83A1-F6EECF244321}">
                <p14:modId xmlns:p14="http://schemas.microsoft.com/office/powerpoint/2010/main" val="1737708477"/>
              </p:ext>
            </p:extLst>
          </p:nvPr>
        </p:nvGraphicFramePr>
        <p:xfrm>
          <a:off x="746062" y="2276952"/>
          <a:ext cx="2315348" cy="457200"/>
        </p:xfrm>
        <a:graphic>
          <a:graphicData uri="http://schemas.openxmlformats.org/drawingml/2006/table">
            <a:tbl>
              <a:tblPr firstRow="1" bandRow="1">
                <a:tableStyleId>{72833802-FEF1-4C79-8D5D-14CF1EAF98D9}</a:tableStyleId>
              </a:tblPr>
              <a:tblGrid>
                <a:gridCol w="1512635">
                  <a:extLst>
                    <a:ext uri="{9D8B030D-6E8A-4147-A177-3AD203B41FA5}">
                      <a16:colId xmlns:a16="http://schemas.microsoft.com/office/drawing/2014/main" val="4183852999"/>
                    </a:ext>
                  </a:extLst>
                </a:gridCol>
                <a:gridCol w="802713">
                  <a:extLst>
                    <a:ext uri="{9D8B030D-6E8A-4147-A177-3AD203B41FA5}">
                      <a16:colId xmlns:a16="http://schemas.microsoft.com/office/drawing/2014/main" val="4122664645"/>
                    </a:ext>
                  </a:extLst>
                </a:gridCol>
              </a:tblGrid>
              <a:tr h="370840">
                <a:tc>
                  <a:txBody>
                    <a:bodyPr/>
                    <a:lstStyle/>
                    <a:p>
                      <a:pPr algn="ctr" fontAlgn="ctr"/>
                      <a:r>
                        <a:rPr lang="en-US" sz="1200" dirty="0">
                          <a:solidFill>
                            <a:schemeClr val="tx1"/>
                          </a:solidFill>
                          <a:latin typeface="Huawei Sans" panose="020C0503030203020204" pitchFamily="34" charset="0"/>
                        </a:rPr>
                        <a:t>Des IP: 10.1.0.0/24</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dirty="0">
                          <a:solidFill>
                            <a:schemeClr val="tx1"/>
                          </a:solidFill>
                          <a:latin typeface="Huawei Sans" panose="020C0503030203020204" pitchFamily="34" charset="0"/>
                        </a:rPr>
                        <a:t>Data</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884621510"/>
                  </a:ext>
                </a:extLst>
              </a:tr>
            </a:tbl>
          </a:graphicData>
        </a:graphic>
      </p:graphicFrame>
      <p:cxnSp>
        <p:nvCxnSpPr>
          <p:cNvPr id="83" name="Connector: Elbow 82">
            <a:extLst>
              <a:ext uri="{FF2B5EF4-FFF2-40B4-BE49-F238E27FC236}">
                <a16:creationId xmlns:a16="http://schemas.microsoft.com/office/drawing/2014/main" id="{715E5BC8-3A51-42F3-A9F4-2279B5843DBE}"/>
              </a:ext>
            </a:extLst>
          </p:cNvPr>
          <p:cNvCxnSpPr>
            <a:cxnSpLocks/>
            <a:stCxn id="81" idx="2"/>
            <a:endCxn id="28" idx="1"/>
          </p:cNvCxnSpPr>
          <p:nvPr/>
        </p:nvCxnSpPr>
        <p:spPr bwMode="gray">
          <a:xfrm rot="16200000" flipH="1">
            <a:off x="2485996" y="2151891"/>
            <a:ext cx="162432" cy="1326953"/>
          </a:xfrm>
          <a:prstGeom prst="bentConnector2">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86" name="Connector: Elbow 85">
            <a:extLst>
              <a:ext uri="{FF2B5EF4-FFF2-40B4-BE49-F238E27FC236}">
                <a16:creationId xmlns:a16="http://schemas.microsoft.com/office/drawing/2014/main" id="{DF1F0C4B-D852-4FF4-98C5-BDC608A6D92D}"/>
              </a:ext>
            </a:extLst>
          </p:cNvPr>
          <p:cNvCxnSpPr>
            <a:cxnSpLocks/>
            <a:stCxn id="89" idx="1"/>
            <a:endCxn id="92" idx="1"/>
          </p:cNvCxnSpPr>
          <p:nvPr/>
        </p:nvCxnSpPr>
        <p:spPr bwMode="gray">
          <a:xfrm rot="10800000" flipH="1" flipV="1">
            <a:off x="3300634" y="3068996"/>
            <a:ext cx="264976" cy="1433535"/>
          </a:xfrm>
          <a:prstGeom prst="bentConnector3">
            <a:avLst>
              <a:gd name="adj1" fmla="val -86272"/>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A8E2E97F-ACB1-41BC-99E4-F9B4D4EA2314}"/>
              </a:ext>
            </a:extLst>
          </p:cNvPr>
          <p:cNvSpPr/>
          <p:nvPr/>
        </p:nvSpPr>
        <p:spPr bwMode="gray">
          <a:xfrm>
            <a:off x="3300634" y="2969308"/>
            <a:ext cx="1261841" cy="199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92" name="Rectangle 91">
            <a:extLst>
              <a:ext uri="{FF2B5EF4-FFF2-40B4-BE49-F238E27FC236}">
                <a16:creationId xmlns:a16="http://schemas.microsoft.com/office/drawing/2014/main" id="{3B34DD8C-C62C-48DB-90AA-68748010E05D}"/>
              </a:ext>
            </a:extLst>
          </p:cNvPr>
          <p:cNvSpPr/>
          <p:nvPr/>
        </p:nvSpPr>
        <p:spPr bwMode="gray">
          <a:xfrm>
            <a:off x="3565610" y="4402843"/>
            <a:ext cx="1261841" cy="199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graphicFrame>
        <p:nvGraphicFramePr>
          <p:cNvPr id="14" name="Table 81">
            <a:extLst>
              <a:ext uri="{FF2B5EF4-FFF2-40B4-BE49-F238E27FC236}">
                <a16:creationId xmlns:a16="http://schemas.microsoft.com/office/drawing/2014/main" id="{3A3D72C1-3B91-42F7-B133-F73C83E467A8}"/>
              </a:ext>
            </a:extLst>
          </p:cNvPr>
          <p:cNvGraphicFramePr>
            <a:graphicFrameLocks noGrp="1"/>
          </p:cNvGraphicFramePr>
          <p:nvPr>
            <p:extLst>
              <p:ext uri="{D42A27DB-BD31-4B8C-83A1-F6EECF244321}">
                <p14:modId xmlns:p14="http://schemas.microsoft.com/office/powerpoint/2010/main" val="1364471462"/>
              </p:ext>
            </p:extLst>
          </p:nvPr>
        </p:nvGraphicFramePr>
        <p:xfrm>
          <a:off x="5384385" y="5441311"/>
          <a:ext cx="3295045" cy="370840"/>
        </p:xfrm>
        <a:graphic>
          <a:graphicData uri="http://schemas.openxmlformats.org/drawingml/2006/table">
            <a:tbl>
              <a:tblPr firstRow="1" bandRow="1">
                <a:tableStyleId>{72833802-FEF1-4C79-8D5D-14CF1EAF98D9}</a:tableStyleId>
              </a:tblPr>
              <a:tblGrid>
                <a:gridCol w="661166">
                  <a:extLst>
                    <a:ext uri="{9D8B030D-6E8A-4147-A177-3AD203B41FA5}">
                      <a16:colId xmlns:a16="http://schemas.microsoft.com/office/drawing/2014/main" val="4183852999"/>
                    </a:ext>
                  </a:extLst>
                </a:gridCol>
                <a:gridCol w="672662">
                  <a:extLst>
                    <a:ext uri="{9D8B030D-6E8A-4147-A177-3AD203B41FA5}">
                      <a16:colId xmlns:a16="http://schemas.microsoft.com/office/drawing/2014/main" val="287883260"/>
                    </a:ext>
                  </a:extLst>
                </a:gridCol>
                <a:gridCol w="1228358">
                  <a:extLst>
                    <a:ext uri="{9D8B030D-6E8A-4147-A177-3AD203B41FA5}">
                      <a16:colId xmlns:a16="http://schemas.microsoft.com/office/drawing/2014/main" val="3804202532"/>
                    </a:ext>
                  </a:extLst>
                </a:gridCol>
                <a:gridCol w="732859">
                  <a:extLst>
                    <a:ext uri="{9D8B030D-6E8A-4147-A177-3AD203B41FA5}">
                      <a16:colId xmlns:a16="http://schemas.microsoft.com/office/drawing/2014/main" val="4122664645"/>
                    </a:ext>
                  </a:extLst>
                </a:gridCol>
              </a:tblGrid>
              <a:tr h="370840">
                <a:tc>
                  <a:txBody>
                    <a:bodyPr/>
                    <a:lstStyle/>
                    <a:p>
                      <a:pPr algn="ctr" fontAlgn="ctr"/>
                      <a:r>
                        <a:rPr lang="en-US" sz="1200" dirty="0">
                          <a:solidFill>
                            <a:schemeClr val="tx1"/>
                          </a:solidFill>
                          <a:latin typeface="Huawei Sans" panose="020C0503030203020204" pitchFamily="34" charset="0"/>
                        </a:rPr>
                        <a:t>IP</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dirty="0">
                          <a:solidFill>
                            <a:schemeClr val="tx1"/>
                          </a:solidFill>
                          <a:latin typeface="Huawei Sans" panose="020C0503030203020204" pitchFamily="34" charset="0"/>
                        </a:rPr>
                        <a:t>ESP</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EEEC1"/>
                    </a:solidFill>
                  </a:tcPr>
                </a:tc>
                <a:tc>
                  <a:txBody>
                    <a:bodyPr/>
                    <a:lstStyle/>
                    <a:p>
                      <a:pPr algn="ctr" fontAlgn="ctr"/>
                      <a:r>
                        <a:rPr lang="en-US" sz="1200" dirty="0" err="1">
                          <a:solidFill>
                            <a:schemeClr val="tx1"/>
                          </a:solidFill>
                          <a:latin typeface="Huawei Sans" panose="020C0503030203020204" pitchFamily="34" charset="0"/>
                        </a:rPr>
                        <a:t>ExtGRE</a:t>
                      </a:r>
                      <a:endParaRPr lang="en-US" sz="120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EEEC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Data</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val="3884621510"/>
                  </a:ext>
                </a:extLst>
              </a:tr>
            </a:tbl>
          </a:graphicData>
        </a:graphic>
      </p:graphicFrame>
      <p:cxnSp>
        <p:nvCxnSpPr>
          <p:cNvPr id="47" name="Connector: Elbow 46">
            <a:extLst>
              <a:ext uri="{FF2B5EF4-FFF2-40B4-BE49-F238E27FC236}">
                <a16:creationId xmlns:a16="http://schemas.microsoft.com/office/drawing/2014/main" id="{E92514DD-3184-44C8-AD8D-FD0A386D83D3}"/>
              </a:ext>
            </a:extLst>
          </p:cNvPr>
          <p:cNvCxnSpPr>
            <a:cxnSpLocks/>
            <a:stCxn id="80" idx="2"/>
            <a:endCxn id="14" idx="1"/>
          </p:cNvCxnSpPr>
          <p:nvPr/>
        </p:nvCxnSpPr>
        <p:spPr bwMode="gray">
          <a:xfrm rot="16200000" flipH="1">
            <a:off x="4670184" y="4912530"/>
            <a:ext cx="892876" cy="535526"/>
          </a:xfrm>
          <a:prstGeom prst="bentConnector2">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67CCDC7-CD45-4742-9BE1-6425C3BB8775}"/>
              </a:ext>
            </a:extLst>
          </p:cNvPr>
          <p:cNvCxnSpPr>
            <a:cxnSpLocks/>
            <a:stCxn id="14" idx="3"/>
          </p:cNvCxnSpPr>
          <p:nvPr/>
        </p:nvCxnSpPr>
        <p:spPr bwMode="gray">
          <a:xfrm>
            <a:off x="8679430" y="5626731"/>
            <a:ext cx="1170427"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ular Callout 75">
            <a:extLst>
              <a:ext uri="{FF2B5EF4-FFF2-40B4-BE49-F238E27FC236}">
                <a16:creationId xmlns:a16="http://schemas.microsoft.com/office/drawing/2014/main" id="{E4A56A3E-4C94-4879-BF9C-EB293B48B5FD}"/>
              </a:ext>
            </a:extLst>
          </p:cNvPr>
          <p:cNvSpPr/>
          <p:nvPr/>
        </p:nvSpPr>
        <p:spPr bwMode="gray">
          <a:xfrm>
            <a:off x="1127761" y="3025454"/>
            <a:ext cx="1773702" cy="712890"/>
          </a:xfrm>
          <a:prstGeom prst="wedgeRectCallout">
            <a:avLst>
              <a:gd name="adj1" fmla="val 3891"/>
              <a:gd name="adj2" fmla="val -6724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Search the routing table for a service route based the destination IP address of the data packet.</a:t>
            </a:r>
          </a:p>
        </p:txBody>
      </p:sp>
      <p:sp>
        <p:nvSpPr>
          <p:cNvPr id="33" name="椭圆 50">
            <a:extLst>
              <a:ext uri="{FF2B5EF4-FFF2-40B4-BE49-F238E27FC236}">
                <a16:creationId xmlns:a16="http://schemas.microsoft.com/office/drawing/2014/main" id="{DED64833-B2B1-4595-92E4-93EA9FB16619}"/>
              </a:ext>
            </a:extLst>
          </p:cNvPr>
          <p:cNvSpPr/>
          <p:nvPr/>
        </p:nvSpPr>
        <p:spPr bwMode="gray">
          <a:xfrm>
            <a:off x="1019802" y="291749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Rectangular Callout 75">
            <a:extLst>
              <a:ext uri="{FF2B5EF4-FFF2-40B4-BE49-F238E27FC236}">
                <a16:creationId xmlns:a16="http://schemas.microsoft.com/office/drawing/2014/main" id="{871B3A59-0FBD-49A2-8C84-D41665E6AC69}"/>
              </a:ext>
            </a:extLst>
          </p:cNvPr>
          <p:cNvSpPr/>
          <p:nvPr/>
        </p:nvSpPr>
        <p:spPr bwMode="gray">
          <a:xfrm>
            <a:off x="1306595" y="3918241"/>
            <a:ext cx="1473807" cy="659980"/>
          </a:xfrm>
          <a:prstGeom prst="wedgeRectCallout">
            <a:avLst>
              <a:gd name="adj1" fmla="val 68536"/>
              <a:gd name="adj2" fmla="val 1024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Search the connection table for the next-hop site ID of the service route.</a:t>
            </a:r>
          </a:p>
        </p:txBody>
      </p:sp>
      <p:sp>
        <p:nvSpPr>
          <p:cNvPr id="36" name="椭圆 50">
            <a:extLst>
              <a:ext uri="{FF2B5EF4-FFF2-40B4-BE49-F238E27FC236}">
                <a16:creationId xmlns:a16="http://schemas.microsoft.com/office/drawing/2014/main" id="{2EF8D1CC-1538-427A-84D8-8D0E9292B497}"/>
              </a:ext>
            </a:extLst>
          </p:cNvPr>
          <p:cNvSpPr/>
          <p:nvPr/>
        </p:nvSpPr>
        <p:spPr bwMode="gray">
          <a:xfrm>
            <a:off x="1198637" y="384700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ectangular Callout 75">
            <a:extLst>
              <a:ext uri="{FF2B5EF4-FFF2-40B4-BE49-F238E27FC236}">
                <a16:creationId xmlns:a16="http://schemas.microsoft.com/office/drawing/2014/main" id="{CAA3B649-7FB3-4F76-A30C-EB3191F50A24}"/>
              </a:ext>
            </a:extLst>
          </p:cNvPr>
          <p:cNvSpPr/>
          <p:nvPr/>
        </p:nvSpPr>
        <p:spPr bwMode="gray">
          <a:xfrm>
            <a:off x="2778321" y="4898045"/>
            <a:ext cx="1758875" cy="865881"/>
          </a:xfrm>
          <a:prstGeom prst="wedgeRectCallout">
            <a:avLst>
              <a:gd name="adj1" fmla="val 67230"/>
              <a:gd name="adj2" fmla="val 219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Select a data channel from the connection table and encapsulate the data packet based on TNP information.</a:t>
            </a:r>
          </a:p>
        </p:txBody>
      </p:sp>
      <p:sp>
        <p:nvSpPr>
          <p:cNvPr id="48" name="椭圆 50">
            <a:extLst>
              <a:ext uri="{FF2B5EF4-FFF2-40B4-BE49-F238E27FC236}">
                <a16:creationId xmlns:a16="http://schemas.microsoft.com/office/drawing/2014/main" id="{8B2A344B-1773-44C1-848F-4E2057428309}"/>
              </a:ext>
            </a:extLst>
          </p:cNvPr>
          <p:cNvSpPr/>
          <p:nvPr/>
        </p:nvSpPr>
        <p:spPr bwMode="gray">
          <a:xfrm>
            <a:off x="2670364" y="479008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Rectangular Callout 75">
            <a:extLst>
              <a:ext uri="{FF2B5EF4-FFF2-40B4-BE49-F238E27FC236}">
                <a16:creationId xmlns:a16="http://schemas.microsoft.com/office/drawing/2014/main" id="{C106EA8D-6E86-4347-B040-6527A1BDBEB2}"/>
              </a:ext>
            </a:extLst>
          </p:cNvPr>
          <p:cNvSpPr/>
          <p:nvPr/>
        </p:nvSpPr>
        <p:spPr bwMode="gray">
          <a:xfrm>
            <a:off x="8959092" y="4899068"/>
            <a:ext cx="1136219" cy="493241"/>
          </a:xfrm>
          <a:prstGeom prst="wedgeRectCallout">
            <a:avLst>
              <a:gd name="adj1" fmla="val -19813"/>
              <a:gd name="adj2" fmla="val 7507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Send the data packet to the peer CPE.</a:t>
            </a:r>
          </a:p>
        </p:txBody>
      </p:sp>
      <p:sp>
        <p:nvSpPr>
          <p:cNvPr id="50" name="椭圆 50">
            <a:extLst>
              <a:ext uri="{FF2B5EF4-FFF2-40B4-BE49-F238E27FC236}">
                <a16:creationId xmlns:a16="http://schemas.microsoft.com/office/drawing/2014/main" id="{DE212B49-3A3C-4C73-B644-4ECD0EEB67E8}"/>
              </a:ext>
            </a:extLst>
          </p:cNvPr>
          <p:cNvSpPr/>
          <p:nvPr/>
        </p:nvSpPr>
        <p:spPr bwMode="gray">
          <a:xfrm>
            <a:off x="8851135" y="481998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ectangle 17">
            <a:extLst>
              <a:ext uri="{FF2B5EF4-FFF2-40B4-BE49-F238E27FC236}">
                <a16:creationId xmlns:a16="http://schemas.microsoft.com/office/drawing/2014/main" id="{8512C6F6-728C-4D58-AC76-CFC3CA8B4430}"/>
              </a:ext>
            </a:extLst>
          </p:cNvPr>
          <p:cNvSpPr/>
          <p:nvPr/>
        </p:nvSpPr>
        <p:spPr bwMode="gray">
          <a:xfrm>
            <a:off x="7699497" y="5441311"/>
            <a:ext cx="161684" cy="3689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1" name="Rectangular Callout 75">
            <a:extLst>
              <a:ext uri="{FF2B5EF4-FFF2-40B4-BE49-F238E27FC236}">
                <a16:creationId xmlns:a16="http://schemas.microsoft.com/office/drawing/2014/main" id="{6825A1C6-C968-4612-9B8B-7E0E1C249CED}"/>
              </a:ext>
            </a:extLst>
          </p:cNvPr>
          <p:cNvSpPr/>
          <p:nvPr/>
        </p:nvSpPr>
        <p:spPr bwMode="gray">
          <a:xfrm>
            <a:off x="6617725" y="4791112"/>
            <a:ext cx="1608637" cy="530924"/>
          </a:xfrm>
          <a:prstGeom prst="wedgeRectCallout">
            <a:avLst>
              <a:gd name="adj1" fmla="val 21754"/>
              <a:gd name="adj2" fmla="val 6928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Add the VPN field to the </a:t>
            </a:r>
            <a:r>
              <a:rPr lang="en-US" sz="1050" dirty="0" err="1">
                <a:solidFill>
                  <a:schemeClr val="tx1"/>
                </a:solidFill>
                <a:latin typeface="Huawei Sans" panose="020C0503030203020204" pitchFamily="34" charset="0"/>
              </a:rPr>
              <a:t>ExtGRE</a:t>
            </a:r>
            <a:r>
              <a:rPr lang="en-US" sz="1050" dirty="0">
                <a:solidFill>
                  <a:schemeClr val="tx1"/>
                </a:solidFill>
                <a:latin typeface="Huawei Sans" panose="020C0503030203020204" pitchFamily="34" charset="0"/>
              </a:rPr>
              <a:t> header of the data packet.</a:t>
            </a:r>
          </a:p>
        </p:txBody>
      </p:sp>
      <p:grpSp>
        <p:nvGrpSpPr>
          <p:cNvPr id="57" name="Group 10">
            <a:extLst>
              <a:ext uri="{FF2B5EF4-FFF2-40B4-BE49-F238E27FC236}">
                <a16:creationId xmlns:a16="http://schemas.microsoft.com/office/drawing/2014/main" id="{E420A3A7-544E-4676-9A8D-EC37178543D6}"/>
              </a:ext>
            </a:extLst>
          </p:cNvPr>
          <p:cNvGrpSpPr/>
          <p:nvPr/>
        </p:nvGrpSpPr>
        <p:grpSpPr bwMode="gray">
          <a:xfrm>
            <a:off x="7633179" y="54095"/>
            <a:ext cx="4062164" cy="324000"/>
            <a:chOff x="7667566" y="42495"/>
            <a:chExt cx="4062164" cy="324000"/>
          </a:xfrm>
        </p:grpSpPr>
        <p:sp>
          <p:nvSpPr>
            <p:cNvPr id="58" name="燕尾形 25">
              <a:extLst>
                <a:ext uri="{FF2B5EF4-FFF2-40B4-BE49-F238E27FC236}">
                  <a16:creationId xmlns:a16="http://schemas.microsoft.com/office/drawing/2014/main" id="{D4268024-D174-4F16-9CC2-AACBBEF561F5}"/>
                </a:ext>
              </a:extLst>
            </p:cNvPr>
            <p:cNvSpPr/>
            <p:nvPr/>
          </p:nvSpPr>
          <p:spPr bwMode="gray">
            <a:xfrm>
              <a:off x="7667566" y="42495"/>
              <a:ext cx="1116000"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Management Channel</a:t>
              </a:r>
            </a:p>
          </p:txBody>
        </p:sp>
        <p:sp>
          <p:nvSpPr>
            <p:cNvPr id="59" name="燕尾形 25">
              <a:extLst>
                <a:ext uri="{FF2B5EF4-FFF2-40B4-BE49-F238E27FC236}">
                  <a16:creationId xmlns:a16="http://schemas.microsoft.com/office/drawing/2014/main" id="{1D2BC2AD-33CE-4046-A906-92A558D0D2B6}"/>
                </a:ext>
              </a:extLst>
            </p:cNvPr>
            <p:cNvSpPr/>
            <p:nvPr/>
          </p:nvSpPr>
          <p:spPr bwMode="gray">
            <a:xfrm>
              <a:off x="9637900" y="42495"/>
              <a:ext cx="1116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Data Channel</a:t>
              </a:r>
            </a:p>
          </p:txBody>
        </p:sp>
        <p:sp>
          <p:nvSpPr>
            <p:cNvPr id="60" name="燕尾形 25">
              <a:extLst>
                <a:ext uri="{FF2B5EF4-FFF2-40B4-BE49-F238E27FC236}">
                  <a16:creationId xmlns:a16="http://schemas.microsoft.com/office/drawing/2014/main" id="{CE923A21-98EF-421D-A214-190DD31839A5}"/>
                </a:ext>
              </a:extLst>
            </p:cNvPr>
            <p:cNvSpPr/>
            <p:nvPr/>
          </p:nvSpPr>
          <p:spPr bwMode="gray">
            <a:xfrm>
              <a:off x="8656100" y="42495"/>
              <a:ext cx="111600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Control Channel</a:t>
              </a:r>
            </a:p>
          </p:txBody>
        </p:sp>
        <p:sp>
          <p:nvSpPr>
            <p:cNvPr id="61" name="燕尾形 25">
              <a:extLst>
                <a:ext uri="{FF2B5EF4-FFF2-40B4-BE49-F238E27FC236}">
                  <a16:creationId xmlns:a16="http://schemas.microsoft.com/office/drawing/2014/main" id="{65CEAEB3-1576-4641-A485-1C8D53C34C87}"/>
                </a:ext>
              </a:extLst>
            </p:cNvPr>
            <p:cNvSpPr/>
            <p:nvPr/>
          </p:nvSpPr>
          <p:spPr bwMode="gray">
            <a:xfrm>
              <a:off x="10613730" y="42495"/>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Data Forwarding</a:t>
              </a:r>
            </a:p>
          </p:txBody>
        </p:sp>
      </p:grpSp>
      <p:sp>
        <p:nvSpPr>
          <p:cNvPr id="52" name="Freeform 159">
            <a:extLst>
              <a:ext uri="{FF2B5EF4-FFF2-40B4-BE49-F238E27FC236}">
                <a16:creationId xmlns:a16="http://schemas.microsoft.com/office/drawing/2014/main" id="{B6B109B8-D4BF-439E-8F69-164817CEC772}"/>
              </a:ext>
            </a:extLst>
          </p:cNvPr>
          <p:cNvSpPr/>
          <p:nvPr/>
        </p:nvSpPr>
        <p:spPr bwMode="gray">
          <a:xfrm flipH="1">
            <a:off x="6883184" y="3097282"/>
            <a:ext cx="1064540" cy="556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r>
              <a:rPr lang="en-US" altLang="zh-CN" sz="1400" kern="0" dirty="0">
                <a:solidFill>
                  <a:srgbClr val="000000"/>
                </a:solidFill>
                <a:latin typeface="Huawei Sans" panose="020C0503030203020204" pitchFamily="34" charset="0"/>
                <a:ea typeface="方正兰亭黑简体" panose="02000000000000000000" pitchFamily="2" charset="-122"/>
              </a:rPr>
              <a:t>MPLS</a:t>
            </a:r>
          </a:p>
          <a:p>
            <a:pPr algn="ctr">
              <a:defRPr/>
            </a:pPr>
            <a:r>
              <a:rPr lang="en-US" altLang="zh-CN" sz="1400" kern="0" dirty="0">
                <a:solidFill>
                  <a:srgbClr val="000000"/>
                </a:solidFill>
                <a:latin typeface="Huawei Sans" panose="020C0503030203020204" pitchFamily="34" charset="0"/>
                <a:ea typeface="方正兰亭黑简体" panose="02000000000000000000" pitchFamily="2" charset="-122"/>
              </a:rPr>
              <a:t>/Internet</a:t>
            </a:r>
          </a:p>
        </p:txBody>
      </p:sp>
      <p:cxnSp>
        <p:nvCxnSpPr>
          <p:cNvPr id="53" name="直接连接符 57">
            <a:extLst>
              <a:ext uri="{FF2B5EF4-FFF2-40B4-BE49-F238E27FC236}">
                <a16:creationId xmlns:a16="http://schemas.microsoft.com/office/drawing/2014/main" id="{E20FADF0-802D-4131-B1EC-3BDF3CAD4FF3}"/>
              </a:ext>
            </a:extLst>
          </p:cNvPr>
          <p:cNvCxnSpPr>
            <a:cxnSpLocks/>
          </p:cNvCxnSpPr>
          <p:nvPr/>
        </p:nvCxnSpPr>
        <p:spPr bwMode="gray">
          <a:xfrm flipV="1">
            <a:off x="5318360" y="3435025"/>
            <a:ext cx="1564824" cy="61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61">
            <a:extLst>
              <a:ext uri="{FF2B5EF4-FFF2-40B4-BE49-F238E27FC236}">
                <a16:creationId xmlns:a16="http://schemas.microsoft.com/office/drawing/2014/main" id="{289CFB22-7F01-49A8-B4DE-F3F21B2BDDD4}"/>
              </a:ext>
            </a:extLst>
          </p:cNvPr>
          <p:cNvCxnSpPr>
            <a:cxnSpLocks/>
          </p:cNvCxnSpPr>
          <p:nvPr/>
        </p:nvCxnSpPr>
        <p:spPr bwMode="gray">
          <a:xfrm>
            <a:off x="7947724" y="3429660"/>
            <a:ext cx="1656679" cy="67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Can 41">
            <a:extLst>
              <a:ext uri="{FF2B5EF4-FFF2-40B4-BE49-F238E27FC236}">
                <a16:creationId xmlns:a16="http://schemas.microsoft.com/office/drawing/2014/main" id="{07F577E0-75AC-4ED2-9E51-EA510E320DD1}"/>
              </a:ext>
            </a:extLst>
          </p:cNvPr>
          <p:cNvSpPr/>
          <p:nvPr/>
        </p:nvSpPr>
        <p:spPr bwMode="gray">
          <a:xfrm rot="5400000">
            <a:off x="7359741" y="1155608"/>
            <a:ext cx="185815" cy="4233060"/>
          </a:xfrm>
          <a:prstGeom prst="can">
            <a:avLst>
              <a:gd name="adj" fmla="val 55435"/>
            </a:avLst>
          </a:prstGeom>
          <a:solidFill>
            <a:srgbClr val="FEEEC1"/>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Rectangle: Rounded Corners 55">
            <a:extLst>
              <a:ext uri="{FF2B5EF4-FFF2-40B4-BE49-F238E27FC236}">
                <a16:creationId xmlns:a16="http://schemas.microsoft.com/office/drawing/2014/main" id="{02525910-E52F-4A76-B5BF-D6D4B655C706}"/>
              </a:ext>
            </a:extLst>
          </p:cNvPr>
          <p:cNvSpPr/>
          <p:nvPr/>
        </p:nvSpPr>
        <p:spPr bwMode="gray">
          <a:xfrm rot="21583743">
            <a:off x="6357815" y="3141787"/>
            <a:ext cx="2189666"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altLang="zh-CN" sz="1200" dirty="0">
                <a:solidFill>
                  <a:schemeClr val="tx1"/>
                </a:solidFill>
              </a:rPr>
              <a:t>GRE Over </a:t>
            </a:r>
            <a:r>
              <a:rPr lang="en-US" altLang="zh-CN" sz="1200" dirty="0" err="1">
                <a:solidFill>
                  <a:schemeClr val="tx1"/>
                </a:solidFill>
              </a:rPr>
              <a:t>Ipsec</a:t>
            </a:r>
            <a:r>
              <a:rPr lang="en-US" altLang="zh-CN" sz="1200" dirty="0">
                <a:solidFill>
                  <a:schemeClr val="tx1"/>
                </a:solidFill>
              </a:rPr>
              <a:t> Tunnel1</a:t>
            </a:r>
            <a:endParaRPr lang="en-US" sz="1200" dirty="0">
              <a:solidFill>
                <a:schemeClr val="tx1"/>
              </a:solidFill>
            </a:endParaRPr>
          </a:p>
        </p:txBody>
      </p:sp>
      <p:sp>
        <p:nvSpPr>
          <p:cNvPr id="62" name="Can 41">
            <a:extLst>
              <a:ext uri="{FF2B5EF4-FFF2-40B4-BE49-F238E27FC236}">
                <a16:creationId xmlns:a16="http://schemas.microsoft.com/office/drawing/2014/main" id="{7AA28C32-5B2D-4915-A14C-7FF54FCBD5D6}"/>
              </a:ext>
            </a:extLst>
          </p:cNvPr>
          <p:cNvSpPr/>
          <p:nvPr/>
        </p:nvSpPr>
        <p:spPr bwMode="gray">
          <a:xfrm rot="5400000">
            <a:off x="7361766" y="1601910"/>
            <a:ext cx="185815" cy="4229009"/>
          </a:xfrm>
          <a:prstGeom prst="can">
            <a:avLst>
              <a:gd name="adj" fmla="val 55435"/>
            </a:avLst>
          </a:prstGeom>
          <a:solidFill>
            <a:srgbClr val="FEEEC1"/>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Rectangle: Rounded Corners 62">
            <a:extLst>
              <a:ext uri="{FF2B5EF4-FFF2-40B4-BE49-F238E27FC236}">
                <a16:creationId xmlns:a16="http://schemas.microsoft.com/office/drawing/2014/main" id="{B4528649-CE23-4885-919A-88BDC2E310DD}"/>
              </a:ext>
            </a:extLst>
          </p:cNvPr>
          <p:cNvSpPr/>
          <p:nvPr/>
        </p:nvSpPr>
        <p:spPr bwMode="gray">
          <a:xfrm rot="21583743">
            <a:off x="6525944" y="3567336"/>
            <a:ext cx="1895730"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altLang="zh-CN" sz="1200" dirty="0">
                <a:solidFill>
                  <a:schemeClr val="tx1"/>
                </a:solidFill>
              </a:rPr>
              <a:t>GRE Over </a:t>
            </a:r>
            <a:r>
              <a:rPr lang="en-US" altLang="zh-CN" sz="1200" dirty="0" err="1">
                <a:solidFill>
                  <a:schemeClr val="tx1"/>
                </a:solidFill>
              </a:rPr>
              <a:t>Ipsec</a:t>
            </a:r>
            <a:r>
              <a:rPr lang="en-US" altLang="zh-CN" sz="1200" dirty="0">
                <a:solidFill>
                  <a:schemeClr val="tx1"/>
                </a:solidFill>
              </a:rPr>
              <a:t> Tunnel2</a:t>
            </a:r>
            <a:endParaRPr lang="en-US" sz="1200" dirty="0">
              <a:solidFill>
                <a:schemeClr val="tx1"/>
              </a:solidFill>
            </a:endParaRPr>
          </a:p>
        </p:txBody>
      </p:sp>
      <p:cxnSp>
        <p:nvCxnSpPr>
          <p:cNvPr id="64" name="直接连接符 57">
            <a:extLst>
              <a:ext uri="{FF2B5EF4-FFF2-40B4-BE49-F238E27FC236}">
                <a16:creationId xmlns:a16="http://schemas.microsoft.com/office/drawing/2014/main" id="{F21525FA-54A9-449B-B0C0-F64ED69603CC}"/>
              </a:ext>
            </a:extLst>
          </p:cNvPr>
          <p:cNvCxnSpPr>
            <a:cxnSpLocks/>
          </p:cNvCxnSpPr>
          <p:nvPr/>
        </p:nvCxnSpPr>
        <p:spPr bwMode="gray">
          <a:xfrm flipV="1">
            <a:off x="5313588" y="3555101"/>
            <a:ext cx="1564824" cy="61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1">
            <a:extLst>
              <a:ext uri="{FF2B5EF4-FFF2-40B4-BE49-F238E27FC236}">
                <a16:creationId xmlns:a16="http://schemas.microsoft.com/office/drawing/2014/main" id="{A16A26F9-7B77-4FBC-BD1B-F2C2CEDFCD09}"/>
              </a:ext>
            </a:extLst>
          </p:cNvPr>
          <p:cNvCxnSpPr>
            <a:cxnSpLocks/>
          </p:cNvCxnSpPr>
          <p:nvPr/>
        </p:nvCxnSpPr>
        <p:spPr bwMode="gray">
          <a:xfrm>
            <a:off x="7942952" y="3549736"/>
            <a:ext cx="1656679" cy="67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51210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F7085-E1C5-4502-9DDA-0D06DA8C87A3}"/>
              </a:ext>
            </a:extLst>
          </p:cNvPr>
          <p:cNvSpPr>
            <a:spLocks noGrp="1"/>
          </p:cNvSpPr>
          <p:nvPr>
            <p:ph type="title"/>
          </p:nvPr>
        </p:nvSpPr>
        <p:spPr bwMode="gray"/>
        <p:txBody>
          <a:bodyPr/>
          <a:lstStyle/>
          <a:p>
            <a:pPr fontAlgn="ctr"/>
            <a:r>
              <a:rPr lang="en-US" dirty="0">
                <a:latin typeface="Huawei Sans" panose="020C0503030203020204" pitchFamily="34" charset="0"/>
              </a:rPr>
              <a:t>Service Traffic Isolation</a:t>
            </a:r>
          </a:p>
        </p:txBody>
      </p:sp>
      <p:sp>
        <p:nvSpPr>
          <p:cNvPr id="3" name="Text Placeholder 2">
            <a:extLst>
              <a:ext uri="{FF2B5EF4-FFF2-40B4-BE49-F238E27FC236}">
                <a16:creationId xmlns:a16="http://schemas.microsoft.com/office/drawing/2014/main" id="{32916429-2A67-43BD-88C9-B9CA25C3AF4D}"/>
              </a:ext>
            </a:extLst>
          </p:cNvPr>
          <p:cNvSpPr>
            <a:spLocks noGrp="1"/>
          </p:cNvSpPr>
          <p:nvPr>
            <p:ph type="body" sz="quarter" idx="10"/>
          </p:nvPr>
        </p:nvSpPr>
        <p:spPr bwMode="gray">
          <a:xfrm>
            <a:off x="455612" y="1052514"/>
            <a:ext cx="10945813" cy="4875042"/>
          </a:xfrm>
        </p:spPr>
        <p:txBody>
          <a:bodyPr/>
          <a:lstStyle/>
          <a:p>
            <a:pPr algn="l"/>
            <a:r>
              <a:rPr lang="en-US" sz="1800" dirty="0">
                <a:latin typeface="Huawei Sans" panose="020C0503030203020204" pitchFamily="34" charset="0"/>
              </a:rPr>
              <a:t>In Huawei SD-WAN Solution, routes of different services are placed in different VRF routing tables for isolation.</a:t>
            </a:r>
            <a:endParaRPr lang="en-US" altLang="zh-CN" sz="1800" dirty="0">
              <a:latin typeface="Huawei Sans" panose="020C0503030203020204" pitchFamily="34" charset="0"/>
            </a:endParaRPr>
          </a:p>
          <a:p>
            <a:pPr algn="l"/>
            <a:r>
              <a:rPr lang="en-US" sz="1800" dirty="0">
                <a:latin typeface="Huawei Sans" panose="020C0503030203020204" pitchFamily="34" charset="0"/>
              </a:rPr>
              <a:t>On the forwarding plane, the VPN field in the </a:t>
            </a:r>
            <a:r>
              <a:rPr lang="en-US" sz="1800" dirty="0" err="1">
                <a:latin typeface="Huawei Sans" panose="020C0503030203020204" pitchFamily="34" charset="0"/>
              </a:rPr>
              <a:t>ExtGRE</a:t>
            </a:r>
            <a:r>
              <a:rPr lang="en-US" sz="1800" dirty="0">
                <a:latin typeface="Huawei Sans" panose="020C0503030203020204" pitchFamily="34" charset="0"/>
              </a:rPr>
              <a:t> header is used to differentiate service traffic.</a:t>
            </a:r>
          </a:p>
        </p:txBody>
      </p:sp>
      <p:sp>
        <p:nvSpPr>
          <p:cNvPr id="43" name="Freeform 159">
            <a:extLst>
              <a:ext uri="{FF2B5EF4-FFF2-40B4-BE49-F238E27FC236}">
                <a16:creationId xmlns:a16="http://schemas.microsoft.com/office/drawing/2014/main" id="{56278C3F-9853-4516-A927-AA3D866033B5}"/>
              </a:ext>
            </a:extLst>
          </p:cNvPr>
          <p:cNvSpPr/>
          <p:nvPr/>
        </p:nvSpPr>
        <p:spPr bwMode="gray">
          <a:xfrm flipH="1">
            <a:off x="2036627" y="3682790"/>
            <a:ext cx="1136301" cy="5939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a:p>
            <a:pPr algn="ctr" fontAlgn="ctr"/>
            <a:r>
              <a:rPr lang="en-US" sz="1200" dirty="0">
                <a:solidFill>
                  <a:schemeClr val="tx1"/>
                </a:solidFill>
                <a:latin typeface="Huawei Sans" panose="020C0503030203020204" pitchFamily="34" charset="0"/>
              </a:rPr>
              <a:t>Site ID: </a:t>
            </a:r>
            <a:r>
              <a:rPr lang="en-US" sz="1200" b="1" dirty="0">
                <a:solidFill>
                  <a:srgbClr val="C7000B"/>
                </a:solidFill>
                <a:latin typeface="Huawei Sans" panose="020C0503030203020204" pitchFamily="34" charset="0"/>
              </a:rPr>
              <a:t>111</a:t>
            </a:r>
          </a:p>
        </p:txBody>
      </p:sp>
      <p:sp>
        <p:nvSpPr>
          <p:cNvPr id="44" name="Freeform 159">
            <a:extLst>
              <a:ext uri="{FF2B5EF4-FFF2-40B4-BE49-F238E27FC236}">
                <a16:creationId xmlns:a16="http://schemas.microsoft.com/office/drawing/2014/main" id="{54CA9814-64F3-4222-A479-F2172F22F336}"/>
              </a:ext>
            </a:extLst>
          </p:cNvPr>
          <p:cNvSpPr/>
          <p:nvPr/>
        </p:nvSpPr>
        <p:spPr bwMode="gray">
          <a:xfrm flipH="1">
            <a:off x="8935941" y="3682363"/>
            <a:ext cx="1128190" cy="5897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a:p>
            <a:pPr algn="ctr" fontAlgn="ctr"/>
            <a:r>
              <a:rPr lang="en-US" sz="1200" dirty="0">
                <a:solidFill>
                  <a:schemeClr val="tx1"/>
                </a:solidFill>
                <a:latin typeface="Huawei Sans" panose="020C0503030203020204" pitchFamily="34" charset="0"/>
              </a:rPr>
              <a:t>Site ID: </a:t>
            </a:r>
            <a:r>
              <a:rPr lang="en-US" sz="1200" b="1" dirty="0">
                <a:solidFill>
                  <a:srgbClr val="C7000B"/>
                </a:solidFill>
                <a:latin typeface="Huawei Sans" panose="020C0503030203020204" pitchFamily="34" charset="0"/>
              </a:rPr>
              <a:t>222</a:t>
            </a:r>
          </a:p>
        </p:txBody>
      </p:sp>
      <p:pic>
        <p:nvPicPr>
          <p:cNvPr id="45" name="图片 48">
            <a:extLst>
              <a:ext uri="{FF2B5EF4-FFF2-40B4-BE49-F238E27FC236}">
                <a16:creationId xmlns:a16="http://schemas.microsoft.com/office/drawing/2014/main" id="{49B9FD9A-7D4C-4FC7-8FD7-B419CEB71C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84969" y="3780536"/>
            <a:ext cx="490909" cy="402545"/>
          </a:xfrm>
          <a:prstGeom prst="rect">
            <a:avLst/>
          </a:prstGeom>
        </p:spPr>
      </p:pic>
      <p:pic>
        <p:nvPicPr>
          <p:cNvPr id="46" name="图片 49">
            <a:extLst>
              <a:ext uri="{FF2B5EF4-FFF2-40B4-BE49-F238E27FC236}">
                <a16:creationId xmlns:a16="http://schemas.microsoft.com/office/drawing/2014/main" id="{3E5142F6-DE7D-41EF-9CDB-7F5990E939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47721" y="3771024"/>
            <a:ext cx="490909" cy="402545"/>
          </a:xfrm>
          <a:prstGeom prst="rect">
            <a:avLst/>
          </a:prstGeom>
        </p:spPr>
      </p:pic>
      <p:cxnSp>
        <p:nvCxnSpPr>
          <p:cNvPr id="47" name="直接连接符 57">
            <a:extLst>
              <a:ext uri="{FF2B5EF4-FFF2-40B4-BE49-F238E27FC236}">
                <a16:creationId xmlns:a16="http://schemas.microsoft.com/office/drawing/2014/main" id="{F2CD50A0-9C83-4462-8051-F7F6A257EF9A}"/>
              </a:ext>
            </a:extLst>
          </p:cNvPr>
          <p:cNvCxnSpPr>
            <a:cxnSpLocks/>
            <a:stCxn id="45" idx="3"/>
          </p:cNvCxnSpPr>
          <p:nvPr/>
        </p:nvCxnSpPr>
        <p:spPr bwMode="gray">
          <a:xfrm flipV="1">
            <a:off x="3575878" y="3975695"/>
            <a:ext cx="1917249" cy="61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61">
            <a:extLst>
              <a:ext uri="{FF2B5EF4-FFF2-40B4-BE49-F238E27FC236}">
                <a16:creationId xmlns:a16="http://schemas.microsoft.com/office/drawing/2014/main" id="{93AFA1B5-9115-48E8-9AC9-32854DE0A747}"/>
              </a:ext>
            </a:extLst>
          </p:cNvPr>
          <p:cNvCxnSpPr>
            <a:cxnSpLocks/>
            <a:endCxn id="46" idx="1"/>
          </p:cNvCxnSpPr>
          <p:nvPr/>
        </p:nvCxnSpPr>
        <p:spPr bwMode="gray">
          <a:xfrm>
            <a:off x="6557667" y="3965567"/>
            <a:ext cx="1990054" cy="67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an 41">
            <a:extLst>
              <a:ext uri="{FF2B5EF4-FFF2-40B4-BE49-F238E27FC236}">
                <a16:creationId xmlns:a16="http://schemas.microsoft.com/office/drawing/2014/main" id="{B6BE46A4-EE37-4D7B-8B24-681D8CBD7EE4}"/>
              </a:ext>
            </a:extLst>
          </p:cNvPr>
          <p:cNvSpPr/>
          <p:nvPr/>
        </p:nvSpPr>
        <p:spPr bwMode="gray">
          <a:xfrm rot="5400000">
            <a:off x="4022662" y="3321377"/>
            <a:ext cx="185815" cy="1068589"/>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Rectangle: Rounded Corners 50">
            <a:extLst>
              <a:ext uri="{FF2B5EF4-FFF2-40B4-BE49-F238E27FC236}">
                <a16:creationId xmlns:a16="http://schemas.microsoft.com/office/drawing/2014/main" id="{1E41BF1A-6A1B-4B0B-9436-38533FE525D9}"/>
              </a:ext>
            </a:extLst>
          </p:cNvPr>
          <p:cNvSpPr/>
          <p:nvPr/>
        </p:nvSpPr>
        <p:spPr bwMode="gray">
          <a:xfrm rot="21583743">
            <a:off x="3506810" y="3723820"/>
            <a:ext cx="973426"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Service 1</a:t>
            </a:r>
          </a:p>
        </p:txBody>
      </p:sp>
      <p:sp>
        <p:nvSpPr>
          <p:cNvPr id="52" name="Can 41">
            <a:extLst>
              <a:ext uri="{FF2B5EF4-FFF2-40B4-BE49-F238E27FC236}">
                <a16:creationId xmlns:a16="http://schemas.microsoft.com/office/drawing/2014/main" id="{D7D3FFA0-792E-4F4F-94BA-91D779EC9150}"/>
              </a:ext>
            </a:extLst>
          </p:cNvPr>
          <p:cNvSpPr/>
          <p:nvPr/>
        </p:nvSpPr>
        <p:spPr bwMode="gray">
          <a:xfrm rot="5400000">
            <a:off x="4024687" y="3567642"/>
            <a:ext cx="185815" cy="1064539"/>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Can 41">
            <a:extLst>
              <a:ext uri="{FF2B5EF4-FFF2-40B4-BE49-F238E27FC236}">
                <a16:creationId xmlns:a16="http://schemas.microsoft.com/office/drawing/2014/main" id="{E533C1B8-A6FC-492E-8528-3A4EB33D3EAD}"/>
              </a:ext>
            </a:extLst>
          </p:cNvPr>
          <p:cNvSpPr/>
          <p:nvPr/>
        </p:nvSpPr>
        <p:spPr bwMode="gray">
          <a:xfrm rot="5400000">
            <a:off x="5773756" y="2298510"/>
            <a:ext cx="501852" cy="3354370"/>
          </a:xfrm>
          <a:prstGeom prst="can">
            <a:avLst>
              <a:gd name="adj" fmla="val 55435"/>
            </a:avLst>
          </a:prstGeom>
          <a:solidFill>
            <a:srgbClr val="FEEEC1"/>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Rectangle: Rounded Corners 53">
            <a:extLst>
              <a:ext uri="{FF2B5EF4-FFF2-40B4-BE49-F238E27FC236}">
                <a16:creationId xmlns:a16="http://schemas.microsoft.com/office/drawing/2014/main" id="{00CF8A14-66E1-4C48-AA4B-B7C9EEB24D94}"/>
              </a:ext>
            </a:extLst>
          </p:cNvPr>
          <p:cNvSpPr/>
          <p:nvPr/>
        </p:nvSpPr>
        <p:spPr bwMode="gray">
          <a:xfrm rot="21583743">
            <a:off x="3506810" y="3951598"/>
            <a:ext cx="973426"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Service 2</a:t>
            </a:r>
          </a:p>
        </p:txBody>
      </p:sp>
      <p:sp>
        <p:nvSpPr>
          <p:cNvPr id="55" name="Can 41">
            <a:extLst>
              <a:ext uri="{FF2B5EF4-FFF2-40B4-BE49-F238E27FC236}">
                <a16:creationId xmlns:a16="http://schemas.microsoft.com/office/drawing/2014/main" id="{E7948507-86BE-4F37-BA91-F9DFE3B396F9}"/>
              </a:ext>
            </a:extLst>
          </p:cNvPr>
          <p:cNvSpPr/>
          <p:nvPr/>
        </p:nvSpPr>
        <p:spPr bwMode="gray">
          <a:xfrm rot="5400000">
            <a:off x="7923179" y="3375727"/>
            <a:ext cx="185815" cy="952956"/>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Rectangle: Rounded Corners 55">
            <a:extLst>
              <a:ext uri="{FF2B5EF4-FFF2-40B4-BE49-F238E27FC236}">
                <a16:creationId xmlns:a16="http://schemas.microsoft.com/office/drawing/2014/main" id="{D8B994BD-A01F-4D25-8F72-684A17199760}"/>
              </a:ext>
            </a:extLst>
          </p:cNvPr>
          <p:cNvSpPr/>
          <p:nvPr/>
        </p:nvSpPr>
        <p:spPr bwMode="gray">
          <a:xfrm rot="21583743">
            <a:off x="4738803" y="3838585"/>
            <a:ext cx="2580292"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GRE over IPsec tunnel</a:t>
            </a:r>
          </a:p>
        </p:txBody>
      </p:sp>
      <p:sp>
        <p:nvSpPr>
          <p:cNvPr id="57" name="Can 41">
            <a:extLst>
              <a:ext uri="{FF2B5EF4-FFF2-40B4-BE49-F238E27FC236}">
                <a16:creationId xmlns:a16="http://schemas.microsoft.com/office/drawing/2014/main" id="{1147389D-57AD-458D-9F03-C45366C4AA54}"/>
              </a:ext>
            </a:extLst>
          </p:cNvPr>
          <p:cNvSpPr/>
          <p:nvPr/>
        </p:nvSpPr>
        <p:spPr bwMode="gray">
          <a:xfrm rot="5400000">
            <a:off x="7923179" y="3613943"/>
            <a:ext cx="185815" cy="952956"/>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Straight Arrow Connector 75">
            <a:extLst>
              <a:ext uri="{FF2B5EF4-FFF2-40B4-BE49-F238E27FC236}">
                <a16:creationId xmlns:a16="http://schemas.microsoft.com/office/drawing/2014/main" id="{34D49C38-295A-4678-9A3E-DDF5D67C2F93}"/>
              </a:ext>
            </a:extLst>
          </p:cNvPr>
          <p:cNvCxnSpPr>
            <a:cxnSpLocks/>
          </p:cNvCxnSpPr>
          <p:nvPr/>
        </p:nvCxnSpPr>
        <p:spPr bwMode="gray">
          <a:xfrm>
            <a:off x="4977945" y="3331842"/>
            <a:ext cx="1184510"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DEB95F0F-95EB-48D1-BB0C-982A30D50C55}"/>
              </a:ext>
            </a:extLst>
          </p:cNvPr>
          <p:cNvCxnSpPr>
            <a:cxnSpLocks/>
          </p:cNvCxnSpPr>
          <p:nvPr/>
        </p:nvCxnSpPr>
        <p:spPr bwMode="gray">
          <a:xfrm>
            <a:off x="4958454" y="4672985"/>
            <a:ext cx="1184510"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70" name="Table 81">
            <a:extLst>
              <a:ext uri="{FF2B5EF4-FFF2-40B4-BE49-F238E27FC236}">
                <a16:creationId xmlns:a16="http://schemas.microsoft.com/office/drawing/2014/main" id="{488B7F9E-7BAE-4515-9175-3431A460F448}"/>
              </a:ext>
            </a:extLst>
          </p:cNvPr>
          <p:cNvGraphicFramePr>
            <a:graphicFrameLocks noGrp="1"/>
          </p:cNvGraphicFramePr>
          <p:nvPr>
            <p:extLst>
              <p:ext uri="{D42A27DB-BD31-4B8C-83A1-F6EECF244321}">
                <p14:modId xmlns:p14="http://schemas.microsoft.com/office/powerpoint/2010/main" val="2774669786"/>
              </p:ext>
            </p:extLst>
          </p:nvPr>
        </p:nvGraphicFramePr>
        <p:xfrm>
          <a:off x="1663409" y="3122396"/>
          <a:ext cx="3295045" cy="370840"/>
        </p:xfrm>
        <a:graphic>
          <a:graphicData uri="http://schemas.openxmlformats.org/drawingml/2006/table">
            <a:tbl>
              <a:tblPr firstRow="1" bandRow="1">
                <a:tableStyleId>{72833802-FEF1-4C79-8D5D-14CF1EAF98D9}</a:tableStyleId>
              </a:tblPr>
              <a:tblGrid>
                <a:gridCol w="661166">
                  <a:extLst>
                    <a:ext uri="{9D8B030D-6E8A-4147-A177-3AD203B41FA5}">
                      <a16:colId xmlns:a16="http://schemas.microsoft.com/office/drawing/2014/main" val="4183852999"/>
                    </a:ext>
                  </a:extLst>
                </a:gridCol>
                <a:gridCol w="672662">
                  <a:extLst>
                    <a:ext uri="{9D8B030D-6E8A-4147-A177-3AD203B41FA5}">
                      <a16:colId xmlns:a16="http://schemas.microsoft.com/office/drawing/2014/main" val="287883260"/>
                    </a:ext>
                  </a:extLst>
                </a:gridCol>
                <a:gridCol w="1228358">
                  <a:extLst>
                    <a:ext uri="{9D8B030D-6E8A-4147-A177-3AD203B41FA5}">
                      <a16:colId xmlns:a16="http://schemas.microsoft.com/office/drawing/2014/main" val="3804202532"/>
                    </a:ext>
                  </a:extLst>
                </a:gridCol>
                <a:gridCol w="732859">
                  <a:extLst>
                    <a:ext uri="{9D8B030D-6E8A-4147-A177-3AD203B41FA5}">
                      <a16:colId xmlns:a16="http://schemas.microsoft.com/office/drawing/2014/main" val="4122664645"/>
                    </a:ext>
                  </a:extLst>
                </a:gridCol>
              </a:tblGrid>
              <a:tr h="370840">
                <a:tc>
                  <a:txBody>
                    <a:bodyPr/>
                    <a:lstStyle/>
                    <a:p>
                      <a:pPr algn="ctr" fontAlgn="ctr"/>
                      <a:r>
                        <a:rPr lang="en-US" sz="1200" dirty="0">
                          <a:solidFill>
                            <a:schemeClr val="tx1"/>
                          </a:solidFill>
                          <a:latin typeface="Huawei Sans" panose="020C0503030203020204" pitchFamily="34" charset="0"/>
                        </a:rPr>
                        <a:t>IP</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dirty="0">
                          <a:solidFill>
                            <a:schemeClr val="tx1"/>
                          </a:solidFill>
                          <a:latin typeface="Huawei Sans" panose="020C0503030203020204" pitchFamily="34" charset="0"/>
                        </a:rPr>
                        <a:t>ESP</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EEEC1"/>
                    </a:solidFill>
                  </a:tcPr>
                </a:tc>
                <a:tc>
                  <a:txBody>
                    <a:bodyPr/>
                    <a:lstStyle/>
                    <a:p>
                      <a:pPr algn="ctr" fontAlgn="ctr"/>
                      <a:r>
                        <a:rPr lang="en-US" sz="1200" dirty="0" err="1">
                          <a:solidFill>
                            <a:schemeClr val="tx1"/>
                          </a:solidFill>
                          <a:latin typeface="Huawei Sans" panose="020C0503030203020204" pitchFamily="34" charset="0"/>
                        </a:rPr>
                        <a:t>ExtGRE</a:t>
                      </a:r>
                      <a:endParaRPr lang="en-US" sz="120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EEEC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Data</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val="3884621510"/>
                  </a:ext>
                </a:extLst>
              </a:tr>
            </a:tbl>
          </a:graphicData>
        </a:graphic>
      </p:graphicFrame>
      <p:sp>
        <p:nvSpPr>
          <p:cNvPr id="71" name="Rectangle 70">
            <a:extLst>
              <a:ext uri="{FF2B5EF4-FFF2-40B4-BE49-F238E27FC236}">
                <a16:creationId xmlns:a16="http://schemas.microsoft.com/office/drawing/2014/main" id="{9BEDC468-78C3-4146-B64C-F4D50E47FD67}"/>
              </a:ext>
            </a:extLst>
          </p:cNvPr>
          <p:cNvSpPr/>
          <p:nvPr/>
        </p:nvSpPr>
        <p:spPr bwMode="gray">
          <a:xfrm>
            <a:off x="3978521" y="3122396"/>
            <a:ext cx="161684" cy="3689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graphicFrame>
        <p:nvGraphicFramePr>
          <p:cNvPr id="72" name="Table 81">
            <a:extLst>
              <a:ext uri="{FF2B5EF4-FFF2-40B4-BE49-F238E27FC236}">
                <a16:creationId xmlns:a16="http://schemas.microsoft.com/office/drawing/2014/main" id="{0B210C0D-A538-4C7D-ADD5-460D2400E4A8}"/>
              </a:ext>
            </a:extLst>
          </p:cNvPr>
          <p:cNvGraphicFramePr>
            <a:graphicFrameLocks noGrp="1"/>
          </p:cNvGraphicFramePr>
          <p:nvPr>
            <p:extLst>
              <p:ext uri="{D42A27DB-BD31-4B8C-83A1-F6EECF244321}">
                <p14:modId xmlns:p14="http://schemas.microsoft.com/office/powerpoint/2010/main" val="3116737805"/>
              </p:ext>
            </p:extLst>
          </p:nvPr>
        </p:nvGraphicFramePr>
        <p:xfrm>
          <a:off x="1663409" y="4513921"/>
          <a:ext cx="3295045" cy="370840"/>
        </p:xfrm>
        <a:graphic>
          <a:graphicData uri="http://schemas.openxmlformats.org/drawingml/2006/table">
            <a:tbl>
              <a:tblPr firstRow="1" bandRow="1">
                <a:tableStyleId>{72833802-FEF1-4C79-8D5D-14CF1EAF98D9}</a:tableStyleId>
              </a:tblPr>
              <a:tblGrid>
                <a:gridCol w="661166">
                  <a:extLst>
                    <a:ext uri="{9D8B030D-6E8A-4147-A177-3AD203B41FA5}">
                      <a16:colId xmlns:a16="http://schemas.microsoft.com/office/drawing/2014/main" val="4183852999"/>
                    </a:ext>
                  </a:extLst>
                </a:gridCol>
                <a:gridCol w="672662">
                  <a:extLst>
                    <a:ext uri="{9D8B030D-6E8A-4147-A177-3AD203B41FA5}">
                      <a16:colId xmlns:a16="http://schemas.microsoft.com/office/drawing/2014/main" val="287883260"/>
                    </a:ext>
                  </a:extLst>
                </a:gridCol>
                <a:gridCol w="1228358">
                  <a:extLst>
                    <a:ext uri="{9D8B030D-6E8A-4147-A177-3AD203B41FA5}">
                      <a16:colId xmlns:a16="http://schemas.microsoft.com/office/drawing/2014/main" val="3804202532"/>
                    </a:ext>
                  </a:extLst>
                </a:gridCol>
                <a:gridCol w="732859">
                  <a:extLst>
                    <a:ext uri="{9D8B030D-6E8A-4147-A177-3AD203B41FA5}">
                      <a16:colId xmlns:a16="http://schemas.microsoft.com/office/drawing/2014/main" val="4122664645"/>
                    </a:ext>
                  </a:extLst>
                </a:gridCol>
              </a:tblGrid>
              <a:tr h="370840">
                <a:tc>
                  <a:txBody>
                    <a:bodyPr/>
                    <a:lstStyle/>
                    <a:p>
                      <a:pPr algn="ctr" fontAlgn="ctr"/>
                      <a:r>
                        <a:rPr lang="en-US" sz="1200" dirty="0">
                          <a:solidFill>
                            <a:schemeClr val="tx1"/>
                          </a:solidFill>
                          <a:latin typeface="Huawei Sans" panose="020C0503030203020204" pitchFamily="34" charset="0"/>
                        </a:rPr>
                        <a:t>IP</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dirty="0">
                          <a:solidFill>
                            <a:schemeClr val="tx1"/>
                          </a:solidFill>
                          <a:latin typeface="Huawei Sans" panose="020C0503030203020204" pitchFamily="34" charset="0"/>
                        </a:rPr>
                        <a:t>ESP</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EEEC1"/>
                    </a:solidFill>
                  </a:tcPr>
                </a:tc>
                <a:tc>
                  <a:txBody>
                    <a:bodyPr/>
                    <a:lstStyle/>
                    <a:p>
                      <a:pPr algn="ctr" fontAlgn="ctr"/>
                      <a:r>
                        <a:rPr lang="en-US" sz="1200" dirty="0" err="1">
                          <a:solidFill>
                            <a:schemeClr val="tx1"/>
                          </a:solidFill>
                          <a:latin typeface="Huawei Sans" panose="020C0503030203020204" pitchFamily="34" charset="0"/>
                        </a:rPr>
                        <a:t>ExtGRE</a:t>
                      </a:r>
                      <a:endParaRPr lang="en-US" sz="120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EEEC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Data</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val="3884621510"/>
                  </a:ext>
                </a:extLst>
              </a:tr>
            </a:tbl>
          </a:graphicData>
        </a:graphic>
      </p:graphicFrame>
      <p:sp>
        <p:nvSpPr>
          <p:cNvPr id="74" name="Rectangle 73">
            <a:extLst>
              <a:ext uri="{FF2B5EF4-FFF2-40B4-BE49-F238E27FC236}">
                <a16:creationId xmlns:a16="http://schemas.microsoft.com/office/drawing/2014/main" id="{8E99B756-4A8E-4191-8906-8B2588DAB00D}"/>
              </a:ext>
            </a:extLst>
          </p:cNvPr>
          <p:cNvSpPr/>
          <p:nvPr/>
        </p:nvSpPr>
        <p:spPr bwMode="gray">
          <a:xfrm>
            <a:off x="3978521" y="4513921"/>
            <a:ext cx="161684" cy="3689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77" name="Rectangular Callout 75">
            <a:extLst>
              <a:ext uri="{FF2B5EF4-FFF2-40B4-BE49-F238E27FC236}">
                <a16:creationId xmlns:a16="http://schemas.microsoft.com/office/drawing/2014/main" id="{58CFCA32-3B84-4F93-B67E-4C3E28603B8B}"/>
              </a:ext>
            </a:extLst>
          </p:cNvPr>
          <p:cNvSpPr/>
          <p:nvPr/>
        </p:nvSpPr>
        <p:spPr bwMode="gray">
          <a:xfrm>
            <a:off x="3421144" y="2661990"/>
            <a:ext cx="887408" cy="370840"/>
          </a:xfrm>
          <a:prstGeom prst="wedgeRectCallout">
            <a:avLst>
              <a:gd name="adj1" fmla="val 21754"/>
              <a:gd name="adj2" fmla="val 6928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VPN1</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78" name="Rectangular Callout 75">
            <a:extLst>
              <a:ext uri="{FF2B5EF4-FFF2-40B4-BE49-F238E27FC236}">
                <a16:creationId xmlns:a16="http://schemas.microsoft.com/office/drawing/2014/main" id="{4A9B1E43-98EB-453C-9963-1F87B8522F94}"/>
              </a:ext>
            </a:extLst>
          </p:cNvPr>
          <p:cNvSpPr/>
          <p:nvPr/>
        </p:nvSpPr>
        <p:spPr bwMode="gray">
          <a:xfrm>
            <a:off x="3357430" y="4965304"/>
            <a:ext cx="887408" cy="370840"/>
          </a:xfrm>
          <a:prstGeom prst="wedgeRectCallout">
            <a:avLst>
              <a:gd name="adj1" fmla="val 26661"/>
              <a:gd name="adj2" fmla="val -7748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VPN2</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grpSp>
        <p:nvGrpSpPr>
          <p:cNvPr id="32" name="Group 10">
            <a:extLst>
              <a:ext uri="{FF2B5EF4-FFF2-40B4-BE49-F238E27FC236}">
                <a16:creationId xmlns:a16="http://schemas.microsoft.com/office/drawing/2014/main" id="{E420A3A7-544E-4676-9A8D-EC37178543D6}"/>
              </a:ext>
            </a:extLst>
          </p:cNvPr>
          <p:cNvGrpSpPr/>
          <p:nvPr/>
        </p:nvGrpSpPr>
        <p:grpSpPr bwMode="gray">
          <a:xfrm>
            <a:off x="7633179" y="54095"/>
            <a:ext cx="4062164" cy="324000"/>
            <a:chOff x="7667566" y="42495"/>
            <a:chExt cx="4062164" cy="324000"/>
          </a:xfrm>
        </p:grpSpPr>
        <p:sp>
          <p:nvSpPr>
            <p:cNvPr id="33" name="燕尾形 25">
              <a:extLst>
                <a:ext uri="{FF2B5EF4-FFF2-40B4-BE49-F238E27FC236}">
                  <a16:creationId xmlns:a16="http://schemas.microsoft.com/office/drawing/2014/main" id="{D4268024-D174-4F16-9CC2-AACBBEF561F5}"/>
                </a:ext>
              </a:extLst>
            </p:cNvPr>
            <p:cNvSpPr/>
            <p:nvPr/>
          </p:nvSpPr>
          <p:spPr bwMode="gray">
            <a:xfrm>
              <a:off x="7667566" y="42495"/>
              <a:ext cx="1116000"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Management Channel</a:t>
              </a:r>
            </a:p>
          </p:txBody>
        </p:sp>
        <p:sp>
          <p:nvSpPr>
            <p:cNvPr id="34" name="燕尾形 25">
              <a:extLst>
                <a:ext uri="{FF2B5EF4-FFF2-40B4-BE49-F238E27FC236}">
                  <a16:creationId xmlns:a16="http://schemas.microsoft.com/office/drawing/2014/main" id="{1D2BC2AD-33CE-4046-A906-92A558D0D2B6}"/>
                </a:ext>
              </a:extLst>
            </p:cNvPr>
            <p:cNvSpPr/>
            <p:nvPr/>
          </p:nvSpPr>
          <p:spPr bwMode="gray">
            <a:xfrm>
              <a:off x="9637900" y="42495"/>
              <a:ext cx="1116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Data Channel</a:t>
              </a:r>
            </a:p>
          </p:txBody>
        </p:sp>
        <p:sp>
          <p:nvSpPr>
            <p:cNvPr id="35" name="燕尾形 25">
              <a:extLst>
                <a:ext uri="{FF2B5EF4-FFF2-40B4-BE49-F238E27FC236}">
                  <a16:creationId xmlns:a16="http://schemas.microsoft.com/office/drawing/2014/main" id="{CE923A21-98EF-421D-A214-190DD31839A5}"/>
                </a:ext>
              </a:extLst>
            </p:cNvPr>
            <p:cNvSpPr/>
            <p:nvPr/>
          </p:nvSpPr>
          <p:spPr bwMode="gray">
            <a:xfrm>
              <a:off x="8656100" y="42495"/>
              <a:ext cx="111600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Control Channel</a:t>
              </a:r>
            </a:p>
          </p:txBody>
        </p:sp>
        <p:sp>
          <p:nvSpPr>
            <p:cNvPr id="36" name="燕尾形 25">
              <a:extLst>
                <a:ext uri="{FF2B5EF4-FFF2-40B4-BE49-F238E27FC236}">
                  <a16:creationId xmlns:a16="http://schemas.microsoft.com/office/drawing/2014/main" id="{65CEAEB3-1576-4641-A485-1C8D53C34C87}"/>
                </a:ext>
              </a:extLst>
            </p:cNvPr>
            <p:cNvSpPr/>
            <p:nvPr/>
          </p:nvSpPr>
          <p:spPr bwMode="gray">
            <a:xfrm>
              <a:off x="10613730" y="42495"/>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Data Forwarding</a:t>
              </a:r>
            </a:p>
          </p:txBody>
        </p:sp>
      </p:grpSp>
    </p:spTree>
    <p:extLst>
      <p:ext uri="{BB962C8B-B14F-4D97-AF65-F5344CB8AC3E}">
        <p14:creationId xmlns:p14="http://schemas.microsoft.com/office/powerpoint/2010/main" val="34115061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355600" indent="-355600"/>
            <a:r>
              <a:rPr lang="en-US" sz="2200" dirty="0">
                <a:solidFill>
                  <a:schemeClr val="bg1">
                    <a:lumMod val="50000"/>
                  </a:schemeClr>
                </a:solidFill>
                <a:latin typeface="Huawei Sans" panose="020C0503030203020204" pitchFamily="34" charset="0"/>
              </a:rPr>
              <a:t>Basic Concepts of SD-WAN Networking</a:t>
            </a:r>
            <a:endParaRPr lang="en-US" altLang="zh-CN" sz="2200" dirty="0">
              <a:solidFill>
                <a:schemeClr val="bg1">
                  <a:lumMod val="50000"/>
                </a:schemeClr>
              </a:solidFill>
              <a:latin typeface="Huawei Sans" panose="020C0503030203020204" pitchFamily="34" charset="0"/>
            </a:endParaRPr>
          </a:p>
          <a:p>
            <a:pPr marL="355600" indent="-355600"/>
            <a:r>
              <a:rPr lang="en-US" sz="2200" b="1" dirty="0">
                <a:latin typeface="Huawei Sans" panose="020C0503030203020204" pitchFamily="34" charset="0"/>
              </a:rPr>
              <a:t>Understanding SD-WAN Flexible Networking</a:t>
            </a:r>
            <a:endParaRPr lang="en-US" altLang="zh-CN" sz="2200" b="1" dirty="0">
              <a:latin typeface="Huawei Sans" panose="020C0503030203020204" pitchFamily="34" charset="0"/>
            </a:endParaRPr>
          </a:p>
          <a:p>
            <a:pPr marL="654050" lvl="1" indent="-298450"/>
            <a:r>
              <a:rPr lang="en-US" sz="2000" dirty="0">
                <a:solidFill>
                  <a:schemeClr val="bg1">
                    <a:lumMod val="50000"/>
                  </a:schemeClr>
                </a:solidFill>
                <a:latin typeface="Huawei Sans" panose="020C0503030203020204" pitchFamily="34" charset="0"/>
              </a:rPr>
              <a:t>Implementation of Flexible Networking</a:t>
            </a:r>
            <a:endParaRPr lang="en-US" altLang="zh-CN" sz="2000" dirty="0">
              <a:solidFill>
                <a:schemeClr val="bg1">
                  <a:lumMod val="50000"/>
                </a:schemeClr>
              </a:solidFill>
              <a:latin typeface="Huawei Sans" panose="020C0503030203020204" pitchFamily="34" charset="0"/>
            </a:endParaRPr>
          </a:p>
          <a:p>
            <a:pPr marL="698500" lvl="1" indent="-342900">
              <a:buSzPct val="60000"/>
              <a:buFont typeface="Wingdings" panose="05000000000000000000" pitchFamily="2" charset="2"/>
              <a:buChar char="n"/>
            </a:pPr>
            <a:r>
              <a:rPr lang="en-US" sz="2000" dirty="0"/>
              <a:t>Flexible Networking Features</a:t>
            </a:r>
            <a:endParaRPr lang="en-US" altLang="zh-CN" sz="2000" dirty="0"/>
          </a:p>
          <a:p>
            <a:pPr marL="355600" indent="-355600"/>
            <a:r>
              <a:rPr lang="en-US" sz="2200" dirty="0">
                <a:solidFill>
                  <a:schemeClr val="bg1">
                    <a:lumMod val="50000"/>
                  </a:schemeClr>
                </a:solidFill>
                <a:latin typeface="Huawei Sans" panose="020C0503030203020204" pitchFamily="34" charset="0"/>
              </a:rPr>
              <a:t>SD-WAN Networking Design</a:t>
            </a:r>
          </a:p>
        </p:txBody>
      </p:sp>
    </p:spTree>
    <p:extLst>
      <p:ext uri="{BB962C8B-B14F-4D97-AF65-F5344CB8AC3E}">
        <p14:creationId xmlns:p14="http://schemas.microsoft.com/office/powerpoint/2010/main" val="2948698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123E4F-D9B4-47A0-8359-EEFA3251269B}"/>
              </a:ext>
            </a:extLst>
          </p:cNvPr>
          <p:cNvSpPr>
            <a:spLocks noGrp="1"/>
          </p:cNvSpPr>
          <p:nvPr>
            <p:ph type="title"/>
          </p:nvPr>
        </p:nvSpPr>
        <p:spPr bwMode="gray"/>
        <p:txBody>
          <a:bodyPr/>
          <a:lstStyle/>
          <a:p>
            <a:pPr fontAlgn="ctr"/>
            <a:r>
              <a:rPr lang="en-US" dirty="0">
                <a:latin typeface="Huawei Sans" panose="020C0503030203020204" pitchFamily="34" charset="0"/>
              </a:rPr>
              <a:t>Challenges Facing Flexible Networking</a:t>
            </a:r>
          </a:p>
        </p:txBody>
      </p:sp>
      <p:sp>
        <p:nvSpPr>
          <p:cNvPr id="4" name="Text Placeholder 3">
            <a:extLst>
              <a:ext uri="{FF2B5EF4-FFF2-40B4-BE49-F238E27FC236}">
                <a16:creationId xmlns:a16="http://schemas.microsoft.com/office/drawing/2014/main" id="{64AB1D77-836C-4CAA-B1A7-8E9C85997338}"/>
              </a:ext>
            </a:extLst>
          </p:cNvPr>
          <p:cNvSpPr>
            <a:spLocks noGrp="1"/>
          </p:cNvSpPr>
          <p:nvPr>
            <p:ph type="body" sz="quarter" idx="10"/>
          </p:nvPr>
        </p:nvSpPr>
        <p:spPr bwMode="gray"/>
        <p:txBody>
          <a:bodyPr/>
          <a:lstStyle/>
          <a:p>
            <a:pPr algn="l"/>
            <a:r>
              <a:rPr lang="en-US" sz="2000" dirty="0">
                <a:latin typeface="Huawei Sans" panose="020C0503030203020204" pitchFamily="34" charset="0"/>
              </a:rPr>
              <a:t>SD-WAN flexible networking faces the following challenges on the live network:</a:t>
            </a:r>
            <a:endParaRPr lang="en-US" altLang="zh-CN" sz="2000" dirty="0">
              <a:latin typeface="Huawei Sans" panose="020C0503030203020204" pitchFamily="34" charset="0"/>
            </a:endParaRPr>
          </a:p>
          <a:p>
            <a:pPr marL="542925" lvl="1" indent="-238125"/>
            <a:r>
              <a:rPr lang="en-US" sz="1800" dirty="0">
                <a:latin typeface="Huawei Sans" panose="020C0503030203020204" pitchFamily="34" charset="0"/>
              </a:rPr>
              <a:t>How to flexibly control the overlay topology?</a:t>
            </a:r>
            <a:endParaRPr lang="en-US" altLang="zh-CN" sz="1800" dirty="0">
              <a:latin typeface="Huawei Sans" panose="020C0503030203020204" pitchFamily="34" charset="0"/>
            </a:endParaRPr>
          </a:p>
          <a:p>
            <a:pPr marL="542925" lvl="1" indent="-238125"/>
            <a:r>
              <a:rPr lang="en-US" sz="1800" dirty="0">
                <a:latin typeface="Huawei Sans" panose="020C0503030203020204" pitchFamily="34" charset="0"/>
              </a:rPr>
              <a:t>How to establish data channels </a:t>
            </a:r>
            <a:r>
              <a:rPr lang="en-US" sz="1800" dirty="0"/>
              <a:t>between </a:t>
            </a:r>
            <a:r>
              <a:rPr lang="en-US" sz="1800" dirty="0">
                <a:latin typeface="Huawei Sans" panose="020C0503030203020204" pitchFamily="34" charset="0"/>
              </a:rPr>
              <a:t>CPEs behind NAT devices?</a:t>
            </a:r>
          </a:p>
        </p:txBody>
      </p:sp>
      <p:sp>
        <p:nvSpPr>
          <p:cNvPr id="100" name="Freeform 159">
            <a:extLst>
              <a:ext uri="{FF2B5EF4-FFF2-40B4-BE49-F238E27FC236}">
                <a16:creationId xmlns:a16="http://schemas.microsoft.com/office/drawing/2014/main" id="{879BAFC1-C08C-4119-AC37-7244E7334B9A}"/>
              </a:ext>
            </a:extLst>
          </p:cNvPr>
          <p:cNvSpPr/>
          <p:nvPr/>
        </p:nvSpPr>
        <p:spPr bwMode="gray">
          <a:xfrm flipH="1">
            <a:off x="2029733" y="3516822"/>
            <a:ext cx="2616969" cy="13679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MPLS/Internet</a:t>
            </a:r>
            <a:endParaRPr lang="en-US" sz="1600" b="1" dirty="0">
              <a:solidFill>
                <a:srgbClr val="E28189"/>
              </a:solidFill>
              <a:latin typeface="Huawei Sans" panose="020C0503030203020204" pitchFamily="34" charset="0"/>
            </a:endParaRPr>
          </a:p>
        </p:txBody>
      </p:sp>
      <p:sp>
        <p:nvSpPr>
          <p:cNvPr id="6" name="圆角矩形 75">
            <a:extLst>
              <a:ext uri="{FF2B5EF4-FFF2-40B4-BE49-F238E27FC236}">
                <a16:creationId xmlns:a16="http://schemas.microsoft.com/office/drawing/2014/main" id="{F165D3C6-320E-4F8D-B61E-C5B42A3C228C}"/>
              </a:ext>
            </a:extLst>
          </p:cNvPr>
          <p:cNvSpPr/>
          <p:nvPr/>
        </p:nvSpPr>
        <p:spPr bwMode="gray">
          <a:xfrm>
            <a:off x="876301" y="2564739"/>
            <a:ext cx="500062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Diversified overlay topology requirements</a:t>
            </a:r>
          </a:p>
        </p:txBody>
      </p:sp>
      <p:sp>
        <p:nvSpPr>
          <p:cNvPr id="8" name="圆角矩形 75">
            <a:extLst>
              <a:ext uri="{FF2B5EF4-FFF2-40B4-BE49-F238E27FC236}">
                <a16:creationId xmlns:a16="http://schemas.microsoft.com/office/drawing/2014/main" id="{D2F69A7C-817F-401E-8860-9D59021133E9}"/>
              </a:ext>
            </a:extLst>
          </p:cNvPr>
          <p:cNvSpPr/>
          <p:nvPr/>
        </p:nvSpPr>
        <p:spPr bwMode="gray">
          <a:xfrm>
            <a:off x="876301" y="2999027"/>
            <a:ext cx="5000624" cy="31350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defTabSz="914112" fontAlgn="ctr">
              <a:lnSpc>
                <a:spcPct val="140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Different services may use different overlay topologies.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defTabSz="914112" fontAlgn="ctr">
              <a:lnSpc>
                <a:spcPct val="140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In addition to hub-spoke networking and full-mesh networking, partial-mesh networking may be used.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a:extLst>
              <a:ext uri="{FF2B5EF4-FFF2-40B4-BE49-F238E27FC236}">
                <a16:creationId xmlns:a16="http://schemas.microsoft.com/office/drawing/2014/main" id="{EC79D5C0-EB48-4C34-B16F-419CE7585A8D}"/>
              </a:ext>
            </a:extLst>
          </p:cNvPr>
          <p:cNvSpPr/>
          <p:nvPr/>
        </p:nvSpPr>
        <p:spPr bwMode="gray">
          <a:xfrm>
            <a:off x="6315078" y="2564739"/>
            <a:ext cx="513397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Establishment of data channels between CPEs through NAT traversal</a:t>
            </a:r>
          </a:p>
        </p:txBody>
      </p:sp>
      <p:sp>
        <p:nvSpPr>
          <p:cNvPr id="12" name="圆角矩形 75">
            <a:extLst>
              <a:ext uri="{FF2B5EF4-FFF2-40B4-BE49-F238E27FC236}">
                <a16:creationId xmlns:a16="http://schemas.microsoft.com/office/drawing/2014/main" id="{FA444346-0B4D-4451-A6AF-1C4AEF4883E2}"/>
              </a:ext>
            </a:extLst>
          </p:cNvPr>
          <p:cNvSpPr/>
          <p:nvPr/>
        </p:nvSpPr>
        <p:spPr bwMode="gray">
          <a:xfrm>
            <a:off x="6315078" y="2999027"/>
            <a:ext cx="5133972" cy="31350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sz="1600" dirty="0">
              <a:solidFill>
                <a:prstClr val="black"/>
              </a:solidFill>
              <a:latin typeface="Huawei Sans" panose="020C0503030203020204" pitchFamily="34" charset="0"/>
            </a:endParaRPr>
          </a:p>
          <a:p>
            <a:pPr marL="285750" indent="-285750" defTabSz="914112" fontAlgn="ctr">
              <a:lnSpc>
                <a:spcPct val="140000"/>
              </a:lnSpc>
              <a:spcBef>
                <a:spcPts val="0"/>
              </a:spcBef>
              <a:spcAft>
                <a:spcPts val="600"/>
              </a:spcAft>
              <a:buFont typeface="Arial" panose="020B0604020202020204" pitchFamily="34" charset="0"/>
              <a:buChar char="•"/>
            </a:pPr>
            <a:endParaRPr lang="en-US" sz="1200" dirty="0">
              <a:solidFill>
                <a:prstClr val="black"/>
              </a:solidFill>
              <a:latin typeface="Huawei Sans" panose="020C0503030203020204" pitchFamily="34" charset="0"/>
            </a:endParaRPr>
          </a:p>
          <a:p>
            <a:pPr marL="180975" indent="-180975" defTabSz="914112" fontAlgn="ctr">
              <a:lnSpc>
                <a:spcPct val="140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On the live network, some CPEs are deployed behind NAT devices.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defTabSz="914112" fontAlgn="ctr">
              <a:lnSpc>
                <a:spcPct val="140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CPEs behind NAT devices cannot directly establish data channels with each other.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157">
            <a:extLst>
              <a:ext uri="{FF2B5EF4-FFF2-40B4-BE49-F238E27FC236}">
                <a16:creationId xmlns:a16="http://schemas.microsoft.com/office/drawing/2014/main" id="{939B3CDC-CA5F-4711-8498-5A4FF90066E8}"/>
              </a:ext>
            </a:extLst>
          </p:cNvPr>
          <p:cNvPicPr>
            <a:picLocks noChangeAspect="1"/>
          </p:cNvPicPr>
          <p:nvPr/>
        </p:nvPicPr>
        <p:blipFill>
          <a:blip r:embed="rId3" cstate="print"/>
          <a:stretch>
            <a:fillRect/>
          </a:stretch>
        </p:blipFill>
        <p:spPr bwMode="gray">
          <a:xfrm>
            <a:off x="3241305" y="3196410"/>
            <a:ext cx="268073" cy="441940"/>
          </a:xfrm>
          <a:prstGeom prst="rect">
            <a:avLst/>
          </a:prstGeom>
        </p:spPr>
      </p:pic>
      <p:pic>
        <p:nvPicPr>
          <p:cNvPr id="58" name="Picture 12" descr="E:\2016.01\1.12 扁平化图标\蓝色\AR-蓝色最新-40.png">
            <a:extLst>
              <a:ext uri="{FF2B5EF4-FFF2-40B4-BE49-F238E27FC236}">
                <a16:creationId xmlns:a16="http://schemas.microsoft.com/office/drawing/2014/main" id="{C0D55D2E-2BCF-4AC6-A06F-E17243B2F6F4}"/>
              </a:ext>
            </a:extLst>
          </p:cNvPr>
          <p:cNvPicPr>
            <a:picLocks noChangeAspect="1" noChangeArrowheads="1"/>
          </p:cNvPicPr>
          <p:nvPr/>
        </p:nvPicPr>
        <p:blipFill>
          <a:blip r:embed="rId4" cstate="print"/>
          <a:srcRect/>
          <a:stretch>
            <a:fillRect/>
          </a:stretch>
        </p:blipFill>
        <p:spPr bwMode="gray">
          <a:xfrm>
            <a:off x="2986204" y="3458319"/>
            <a:ext cx="334997" cy="292293"/>
          </a:xfrm>
          <a:prstGeom prst="rect">
            <a:avLst/>
          </a:prstGeom>
          <a:noFill/>
        </p:spPr>
      </p:pic>
      <p:pic>
        <p:nvPicPr>
          <p:cNvPr id="60" name="图片 159">
            <a:extLst>
              <a:ext uri="{FF2B5EF4-FFF2-40B4-BE49-F238E27FC236}">
                <a16:creationId xmlns:a16="http://schemas.microsoft.com/office/drawing/2014/main" id="{F2C127B2-A5AD-49A1-A5BD-E84D8F4A391F}"/>
              </a:ext>
            </a:extLst>
          </p:cNvPr>
          <p:cNvPicPr>
            <a:picLocks noChangeAspect="1"/>
          </p:cNvPicPr>
          <p:nvPr/>
        </p:nvPicPr>
        <p:blipFill>
          <a:blip r:embed="rId5" cstate="print"/>
          <a:stretch>
            <a:fillRect/>
          </a:stretch>
        </p:blipFill>
        <p:spPr bwMode="gray">
          <a:xfrm>
            <a:off x="2284808" y="3985727"/>
            <a:ext cx="216261" cy="292293"/>
          </a:xfrm>
          <a:prstGeom prst="rect">
            <a:avLst/>
          </a:prstGeom>
        </p:spPr>
      </p:pic>
      <p:pic>
        <p:nvPicPr>
          <p:cNvPr id="62" name="Picture 12" descr="E:\2016.01\1.12 扁平化图标\蓝色\AR-蓝色最新-40.png">
            <a:extLst>
              <a:ext uri="{FF2B5EF4-FFF2-40B4-BE49-F238E27FC236}">
                <a16:creationId xmlns:a16="http://schemas.microsoft.com/office/drawing/2014/main" id="{3DFC3796-E9A5-4F49-BEEE-58E421AB4E06}"/>
              </a:ext>
            </a:extLst>
          </p:cNvPr>
          <p:cNvPicPr>
            <a:picLocks noChangeAspect="1" noChangeArrowheads="1"/>
          </p:cNvPicPr>
          <p:nvPr/>
        </p:nvPicPr>
        <p:blipFill>
          <a:blip r:embed="rId4" cstate="print"/>
          <a:srcRect/>
          <a:stretch>
            <a:fillRect/>
          </a:stretch>
        </p:blipFill>
        <p:spPr bwMode="gray">
          <a:xfrm>
            <a:off x="2000487" y="4142743"/>
            <a:ext cx="334997" cy="292293"/>
          </a:xfrm>
          <a:prstGeom prst="rect">
            <a:avLst/>
          </a:prstGeom>
          <a:noFill/>
        </p:spPr>
      </p:pic>
      <p:pic>
        <p:nvPicPr>
          <p:cNvPr id="64" name="图片 161">
            <a:extLst>
              <a:ext uri="{FF2B5EF4-FFF2-40B4-BE49-F238E27FC236}">
                <a16:creationId xmlns:a16="http://schemas.microsoft.com/office/drawing/2014/main" id="{4D75FEBD-2DA0-494A-A01C-89880CD267F6}"/>
              </a:ext>
            </a:extLst>
          </p:cNvPr>
          <p:cNvPicPr>
            <a:picLocks noChangeAspect="1"/>
          </p:cNvPicPr>
          <p:nvPr/>
        </p:nvPicPr>
        <p:blipFill>
          <a:blip r:embed="rId5" cstate="print"/>
          <a:stretch>
            <a:fillRect/>
          </a:stretch>
        </p:blipFill>
        <p:spPr bwMode="gray">
          <a:xfrm>
            <a:off x="4297256" y="4355639"/>
            <a:ext cx="216261" cy="292293"/>
          </a:xfrm>
          <a:prstGeom prst="rect">
            <a:avLst/>
          </a:prstGeom>
        </p:spPr>
      </p:pic>
      <p:pic>
        <p:nvPicPr>
          <p:cNvPr id="66" name="Picture 12" descr="E:\2016.01\1.12 扁平化图标\蓝色\AR-蓝色最新-40.png">
            <a:extLst>
              <a:ext uri="{FF2B5EF4-FFF2-40B4-BE49-F238E27FC236}">
                <a16:creationId xmlns:a16="http://schemas.microsoft.com/office/drawing/2014/main" id="{E045704E-0017-4358-B71F-DD7F5AA4265A}"/>
              </a:ext>
            </a:extLst>
          </p:cNvPr>
          <p:cNvPicPr>
            <a:picLocks noChangeAspect="1" noChangeArrowheads="1"/>
          </p:cNvPicPr>
          <p:nvPr/>
        </p:nvPicPr>
        <p:blipFill>
          <a:blip r:embed="rId4" cstate="print"/>
          <a:srcRect/>
          <a:stretch>
            <a:fillRect/>
          </a:stretch>
        </p:blipFill>
        <p:spPr bwMode="gray">
          <a:xfrm>
            <a:off x="4012933" y="4512655"/>
            <a:ext cx="334997" cy="292293"/>
          </a:xfrm>
          <a:prstGeom prst="rect">
            <a:avLst/>
          </a:prstGeom>
          <a:noFill/>
        </p:spPr>
      </p:pic>
      <p:pic>
        <p:nvPicPr>
          <p:cNvPr id="68" name="图片 163">
            <a:extLst>
              <a:ext uri="{FF2B5EF4-FFF2-40B4-BE49-F238E27FC236}">
                <a16:creationId xmlns:a16="http://schemas.microsoft.com/office/drawing/2014/main" id="{8CA875C3-9E3B-4FED-A819-BEB61571AF63}"/>
              </a:ext>
            </a:extLst>
          </p:cNvPr>
          <p:cNvPicPr>
            <a:picLocks noChangeAspect="1"/>
          </p:cNvPicPr>
          <p:nvPr/>
        </p:nvPicPr>
        <p:blipFill>
          <a:blip r:embed="rId5" cstate="print"/>
          <a:stretch>
            <a:fillRect/>
          </a:stretch>
        </p:blipFill>
        <p:spPr bwMode="gray">
          <a:xfrm>
            <a:off x="2823304" y="4592496"/>
            <a:ext cx="216261" cy="292293"/>
          </a:xfrm>
          <a:prstGeom prst="rect">
            <a:avLst/>
          </a:prstGeom>
        </p:spPr>
      </p:pic>
      <p:pic>
        <p:nvPicPr>
          <p:cNvPr id="70" name="Picture 12" descr="E:\2016.01\1.12 扁平化图标\蓝色\AR-蓝色最新-40.png">
            <a:extLst>
              <a:ext uri="{FF2B5EF4-FFF2-40B4-BE49-F238E27FC236}">
                <a16:creationId xmlns:a16="http://schemas.microsoft.com/office/drawing/2014/main" id="{3CEF9E34-B4B1-40BF-AA40-8EC88B5CEA60}"/>
              </a:ext>
            </a:extLst>
          </p:cNvPr>
          <p:cNvPicPr>
            <a:picLocks noChangeAspect="1" noChangeArrowheads="1"/>
          </p:cNvPicPr>
          <p:nvPr/>
        </p:nvPicPr>
        <p:blipFill>
          <a:blip r:embed="rId4" cstate="print"/>
          <a:srcRect/>
          <a:stretch>
            <a:fillRect/>
          </a:stretch>
        </p:blipFill>
        <p:spPr bwMode="gray">
          <a:xfrm>
            <a:off x="2538983" y="4749512"/>
            <a:ext cx="334997" cy="292293"/>
          </a:xfrm>
          <a:prstGeom prst="rect">
            <a:avLst/>
          </a:prstGeom>
          <a:noFill/>
        </p:spPr>
      </p:pic>
      <p:pic>
        <p:nvPicPr>
          <p:cNvPr id="72" name="图片 165">
            <a:extLst>
              <a:ext uri="{FF2B5EF4-FFF2-40B4-BE49-F238E27FC236}">
                <a16:creationId xmlns:a16="http://schemas.microsoft.com/office/drawing/2014/main" id="{1DD09AF8-47A5-465D-9F39-7D7F77601D2F}"/>
              </a:ext>
            </a:extLst>
          </p:cNvPr>
          <p:cNvPicPr>
            <a:picLocks noChangeAspect="1"/>
          </p:cNvPicPr>
          <p:nvPr/>
        </p:nvPicPr>
        <p:blipFill>
          <a:blip r:embed="rId5" cstate="print"/>
          <a:stretch>
            <a:fillRect/>
          </a:stretch>
        </p:blipFill>
        <p:spPr bwMode="gray">
          <a:xfrm>
            <a:off x="4515481" y="3598462"/>
            <a:ext cx="216261" cy="292293"/>
          </a:xfrm>
          <a:prstGeom prst="rect">
            <a:avLst/>
          </a:prstGeom>
        </p:spPr>
      </p:pic>
      <p:pic>
        <p:nvPicPr>
          <p:cNvPr id="74" name="Picture 12" descr="E:\2016.01\1.12 扁平化图标\蓝色\AR-蓝色最新-40.png">
            <a:extLst>
              <a:ext uri="{FF2B5EF4-FFF2-40B4-BE49-F238E27FC236}">
                <a16:creationId xmlns:a16="http://schemas.microsoft.com/office/drawing/2014/main" id="{69D8655A-7F5E-487A-A0D2-21327C1A95FB}"/>
              </a:ext>
            </a:extLst>
          </p:cNvPr>
          <p:cNvPicPr>
            <a:picLocks noChangeAspect="1" noChangeArrowheads="1"/>
          </p:cNvPicPr>
          <p:nvPr/>
        </p:nvPicPr>
        <p:blipFill>
          <a:blip r:embed="rId4" cstate="print"/>
          <a:srcRect/>
          <a:stretch>
            <a:fillRect/>
          </a:stretch>
        </p:blipFill>
        <p:spPr bwMode="gray">
          <a:xfrm>
            <a:off x="4231159" y="3755478"/>
            <a:ext cx="334997" cy="292293"/>
          </a:xfrm>
          <a:prstGeom prst="rect">
            <a:avLst/>
          </a:prstGeom>
          <a:noFill/>
        </p:spPr>
      </p:pic>
      <p:sp>
        <p:nvSpPr>
          <p:cNvPr id="76" name="任意多边形 167">
            <a:extLst>
              <a:ext uri="{FF2B5EF4-FFF2-40B4-BE49-F238E27FC236}">
                <a16:creationId xmlns:a16="http://schemas.microsoft.com/office/drawing/2014/main" id="{2638A017-667D-4786-8085-06195425AC0F}"/>
              </a:ext>
            </a:extLst>
          </p:cNvPr>
          <p:cNvSpPr/>
          <p:nvPr/>
        </p:nvSpPr>
        <p:spPr bwMode="gray">
          <a:xfrm>
            <a:off x="3170232" y="3691933"/>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78" name="任意多边形 168">
            <a:extLst>
              <a:ext uri="{FF2B5EF4-FFF2-40B4-BE49-F238E27FC236}">
                <a16:creationId xmlns:a16="http://schemas.microsoft.com/office/drawing/2014/main" id="{354A3AAC-06E0-4F63-9143-2AE47391E41E}"/>
              </a:ext>
            </a:extLst>
          </p:cNvPr>
          <p:cNvSpPr/>
          <p:nvPr/>
        </p:nvSpPr>
        <p:spPr bwMode="gray">
          <a:xfrm>
            <a:off x="3170232" y="3709996"/>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905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0" name="任意多边形 169">
            <a:extLst>
              <a:ext uri="{FF2B5EF4-FFF2-40B4-BE49-F238E27FC236}">
                <a16:creationId xmlns:a16="http://schemas.microsoft.com/office/drawing/2014/main" id="{B2B35836-C607-453E-B740-D2981DEAD6A7}"/>
              </a:ext>
            </a:extLst>
          </p:cNvPr>
          <p:cNvSpPr/>
          <p:nvPr/>
        </p:nvSpPr>
        <p:spPr bwMode="gray">
          <a:xfrm>
            <a:off x="2348400" y="3700963"/>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2" name="任意多边形 170">
            <a:extLst>
              <a:ext uri="{FF2B5EF4-FFF2-40B4-BE49-F238E27FC236}">
                <a16:creationId xmlns:a16="http://schemas.microsoft.com/office/drawing/2014/main" id="{AF5088E3-6183-4CB5-8ACE-DCABFCA69D3F}"/>
              </a:ext>
            </a:extLst>
          </p:cNvPr>
          <p:cNvSpPr/>
          <p:nvPr/>
        </p:nvSpPr>
        <p:spPr bwMode="gray">
          <a:xfrm>
            <a:off x="2337821" y="3908679"/>
            <a:ext cx="1896533" cy="379307"/>
          </a:xfrm>
          <a:custGeom>
            <a:avLst/>
            <a:gdLst>
              <a:gd name="connsiteX0" fmla="*/ 0 w 1422400"/>
              <a:gd name="connsiteY0" fmla="*/ 284480 h 284480"/>
              <a:gd name="connsiteX1" fmla="*/ 751840 w 1422400"/>
              <a:gd name="connsiteY1" fmla="*/ 203200 h 284480"/>
              <a:gd name="connsiteX2" fmla="*/ 1422400 w 1422400"/>
              <a:gd name="connsiteY2" fmla="*/ 0 h 284480"/>
            </a:gdLst>
            <a:ahLst/>
            <a:cxnLst>
              <a:cxn ang="0">
                <a:pos x="connsiteX0" y="connsiteY0"/>
              </a:cxn>
              <a:cxn ang="0">
                <a:pos x="connsiteX1" y="connsiteY1"/>
              </a:cxn>
              <a:cxn ang="0">
                <a:pos x="connsiteX2" y="connsiteY2"/>
              </a:cxn>
            </a:cxnLst>
            <a:rect l="l" t="t" r="r" b="b"/>
            <a:pathLst>
              <a:path w="1422400" h="284480">
                <a:moveTo>
                  <a:pt x="0" y="284480"/>
                </a:moveTo>
                <a:cubicBezTo>
                  <a:pt x="257386" y="267546"/>
                  <a:pt x="514773" y="250613"/>
                  <a:pt x="751840" y="203200"/>
                </a:cubicBezTo>
                <a:cubicBezTo>
                  <a:pt x="988907" y="155787"/>
                  <a:pt x="1205653" y="77893"/>
                  <a:pt x="1422400" y="0"/>
                </a:cubicBezTo>
              </a:path>
            </a:pathLst>
          </a:cu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4" name="任意多边形 171">
            <a:extLst>
              <a:ext uri="{FF2B5EF4-FFF2-40B4-BE49-F238E27FC236}">
                <a16:creationId xmlns:a16="http://schemas.microsoft.com/office/drawing/2014/main" id="{09056482-95DB-4258-9576-7FBBC2FFFDC5}"/>
              </a:ext>
            </a:extLst>
          </p:cNvPr>
          <p:cNvSpPr/>
          <p:nvPr/>
        </p:nvSpPr>
        <p:spPr bwMode="gray">
          <a:xfrm>
            <a:off x="2337822" y="4269924"/>
            <a:ext cx="1806223" cy="234809"/>
          </a:xfrm>
          <a:custGeom>
            <a:avLst/>
            <a:gdLst>
              <a:gd name="connsiteX0" fmla="*/ 0 w 1354667"/>
              <a:gd name="connsiteY0" fmla="*/ 0 h 176107"/>
              <a:gd name="connsiteX1" fmla="*/ 866987 w 1354667"/>
              <a:gd name="connsiteY1" fmla="*/ 94827 h 176107"/>
              <a:gd name="connsiteX2" fmla="*/ 1354667 w 1354667"/>
              <a:gd name="connsiteY2" fmla="*/ 176107 h 176107"/>
            </a:gdLst>
            <a:ahLst/>
            <a:cxnLst>
              <a:cxn ang="0">
                <a:pos x="connsiteX0" y="connsiteY0"/>
              </a:cxn>
              <a:cxn ang="0">
                <a:pos x="connsiteX1" y="connsiteY1"/>
              </a:cxn>
              <a:cxn ang="0">
                <a:pos x="connsiteX2" y="connsiteY2"/>
              </a:cxn>
            </a:cxnLst>
            <a:rect l="l" t="t" r="r" b="b"/>
            <a:pathLst>
              <a:path w="1354667" h="176107">
                <a:moveTo>
                  <a:pt x="0" y="0"/>
                </a:moveTo>
                <a:lnTo>
                  <a:pt x="866987" y="94827"/>
                </a:lnTo>
                <a:cubicBezTo>
                  <a:pt x="1092765" y="124178"/>
                  <a:pt x="1223716" y="150142"/>
                  <a:pt x="1354667" y="176107"/>
                </a:cubicBezTo>
              </a:path>
            </a:pathLst>
          </a:cu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6" name="任意多边形 172">
            <a:extLst>
              <a:ext uri="{FF2B5EF4-FFF2-40B4-BE49-F238E27FC236}">
                <a16:creationId xmlns:a16="http://schemas.microsoft.com/office/drawing/2014/main" id="{5BCD0EFB-7ABD-48F6-A267-149DBEB8C671}"/>
              </a:ext>
            </a:extLst>
          </p:cNvPr>
          <p:cNvSpPr/>
          <p:nvPr/>
        </p:nvSpPr>
        <p:spPr bwMode="gray">
          <a:xfrm>
            <a:off x="2373947" y="4278955"/>
            <a:ext cx="362940" cy="451555"/>
          </a:xfrm>
          <a:custGeom>
            <a:avLst/>
            <a:gdLst>
              <a:gd name="connsiteX0" fmla="*/ 0 w 272205"/>
              <a:gd name="connsiteY0" fmla="*/ 0 h 338666"/>
              <a:gd name="connsiteX1" fmla="*/ 243840 w 272205"/>
              <a:gd name="connsiteY1" fmla="*/ 149013 h 338666"/>
              <a:gd name="connsiteX2" fmla="*/ 257386 w 272205"/>
              <a:gd name="connsiteY2" fmla="*/ 338666 h 338666"/>
            </a:gdLst>
            <a:ahLst/>
            <a:cxnLst>
              <a:cxn ang="0">
                <a:pos x="connsiteX0" y="connsiteY0"/>
              </a:cxn>
              <a:cxn ang="0">
                <a:pos x="connsiteX1" y="connsiteY1"/>
              </a:cxn>
              <a:cxn ang="0">
                <a:pos x="connsiteX2" y="connsiteY2"/>
              </a:cxn>
            </a:cxnLst>
            <a:rect l="l" t="t" r="r" b="b"/>
            <a:pathLst>
              <a:path w="272205" h="338666">
                <a:moveTo>
                  <a:pt x="0" y="0"/>
                </a:moveTo>
                <a:cubicBezTo>
                  <a:pt x="100471" y="46284"/>
                  <a:pt x="200942" y="92569"/>
                  <a:pt x="243840" y="149013"/>
                </a:cubicBezTo>
                <a:cubicBezTo>
                  <a:pt x="286738" y="205457"/>
                  <a:pt x="272062" y="272061"/>
                  <a:pt x="257386" y="338666"/>
                </a:cubicBezTo>
              </a:path>
            </a:pathLst>
          </a:cu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8" name="任意多边形 173">
            <a:extLst>
              <a:ext uri="{FF2B5EF4-FFF2-40B4-BE49-F238E27FC236}">
                <a16:creationId xmlns:a16="http://schemas.microsoft.com/office/drawing/2014/main" id="{F9A346D1-8166-4227-8CE3-6FEA42B254A5}"/>
              </a:ext>
            </a:extLst>
          </p:cNvPr>
          <p:cNvSpPr/>
          <p:nvPr/>
        </p:nvSpPr>
        <p:spPr bwMode="gray">
          <a:xfrm>
            <a:off x="4043482" y="3917709"/>
            <a:ext cx="172812" cy="577992"/>
          </a:xfrm>
          <a:custGeom>
            <a:avLst/>
            <a:gdLst>
              <a:gd name="connsiteX0" fmla="*/ 82195 w 129609"/>
              <a:gd name="connsiteY0" fmla="*/ 433494 h 433494"/>
              <a:gd name="connsiteX1" fmla="*/ 915 w 129609"/>
              <a:gd name="connsiteY1" fmla="*/ 230294 h 433494"/>
              <a:gd name="connsiteX2" fmla="*/ 129609 w 129609"/>
              <a:gd name="connsiteY2" fmla="*/ 0 h 433494"/>
            </a:gdLst>
            <a:ahLst/>
            <a:cxnLst>
              <a:cxn ang="0">
                <a:pos x="connsiteX0" y="connsiteY0"/>
              </a:cxn>
              <a:cxn ang="0">
                <a:pos x="connsiteX1" y="connsiteY1"/>
              </a:cxn>
              <a:cxn ang="0">
                <a:pos x="connsiteX2" y="connsiteY2"/>
              </a:cxn>
            </a:cxnLst>
            <a:rect l="l" t="t" r="r" b="b"/>
            <a:pathLst>
              <a:path w="129609" h="433494">
                <a:moveTo>
                  <a:pt x="82195" y="433494"/>
                </a:moveTo>
                <a:cubicBezTo>
                  <a:pt x="37604" y="368018"/>
                  <a:pt x="-6987" y="302543"/>
                  <a:pt x="915" y="230294"/>
                </a:cubicBezTo>
                <a:cubicBezTo>
                  <a:pt x="8817" y="158045"/>
                  <a:pt x="69213" y="79022"/>
                  <a:pt x="129609" y="0"/>
                </a:cubicBezTo>
              </a:path>
            </a:pathLst>
          </a:custGeom>
          <a:noFill/>
          <a:ln w="1905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90" name="文本框 212">
            <a:extLst>
              <a:ext uri="{FF2B5EF4-FFF2-40B4-BE49-F238E27FC236}">
                <a16:creationId xmlns:a16="http://schemas.microsoft.com/office/drawing/2014/main" id="{02DFE16D-7CE4-4344-97E2-F69CB61E6A3C}"/>
              </a:ext>
            </a:extLst>
          </p:cNvPr>
          <p:cNvSpPr txBox="1"/>
          <p:nvPr/>
        </p:nvSpPr>
        <p:spPr bwMode="gray">
          <a:xfrm>
            <a:off x="1743497" y="3886410"/>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Site1</a:t>
            </a:r>
            <a:endParaRPr lang="en-US" altLang="zh-CN" sz="1200" dirty="0">
              <a:latin typeface="Huawei Sans" panose="020C0503030203020204" pitchFamily="34" charset="0"/>
            </a:endParaRPr>
          </a:p>
        </p:txBody>
      </p:sp>
      <p:sp>
        <p:nvSpPr>
          <p:cNvPr id="92" name="文本框 213">
            <a:extLst>
              <a:ext uri="{FF2B5EF4-FFF2-40B4-BE49-F238E27FC236}">
                <a16:creationId xmlns:a16="http://schemas.microsoft.com/office/drawing/2014/main" id="{14450FFF-83F9-4595-BA81-F4A62B67DC5E}"/>
              </a:ext>
            </a:extLst>
          </p:cNvPr>
          <p:cNvSpPr txBox="1"/>
          <p:nvPr/>
        </p:nvSpPr>
        <p:spPr bwMode="gray">
          <a:xfrm>
            <a:off x="2114773" y="4497258"/>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Site2</a:t>
            </a:r>
            <a:endParaRPr lang="en-US" altLang="zh-CN" sz="1200" dirty="0">
              <a:latin typeface="Huawei Sans" panose="020C0503030203020204" pitchFamily="34" charset="0"/>
            </a:endParaRPr>
          </a:p>
        </p:txBody>
      </p:sp>
      <p:sp>
        <p:nvSpPr>
          <p:cNvPr id="94" name="文本框 214">
            <a:extLst>
              <a:ext uri="{FF2B5EF4-FFF2-40B4-BE49-F238E27FC236}">
                <a16:creationId xmlns:a16="http://schemas.microsoft.com/office/drawing/2014/main" id="{3917BD71-B176-4308-9759-DE03E9C3D82A}"/>
              </a:ext>
            </a:extLst>
          </p:cNvPr>
          <p:cNvSpPr txBox="1"/>
          <p:nvPr/>
        </p:nvSpPr>
        <p:spPr bwMode="gray">
          <a:xfrm>
            <a:off x="4023517" y="4101987"/>
            <a:ext cx="529312" cy="276999"/>
          </a:xfrm>
          <a:prstGeom prst="rect">
            <a:avLst/>
          </a:prstGeom>
          <a:noFill/>
          <a:ln w="19050">
            <a:noFill/>
          </a:ln>
        </p:spPr>
        <p:txBody>
          <a:bodyPr wrap="none" rtlCol="0">
            <a:spAutoFit/>
          </a:bodyPr>
          <a:lstStyle/>
          <a:p>
            <a:pPr fontAlgn="ctr"/>
            <a:r>
              <a:rPr lang="en-US" sz="1200" dirty="0">
                <a:latin typeface="Huawei Sans" panose="020C0503030203020204" pitchFamily="34" charset="0"/>
              </a:rPr>
              <a:t>Site3</a:t>
            </a:r>
            <a:endParaRPr lang="en-US" altLang="zh-CN" sz="1200" dirty="0">
              <a:latin typeface="Huawei Sans" panose="020C0503030203020204" pitchFamily="34" charset="0"/>
            </a:endParaRPr>
          </a:p>
        </p:txBody>
      </p:sp>
      <p:sp>
        <p:nvSpPr>
          <p:cNvPr id="96" name="文本框 215">
            <a:extLst>
              <a:ext uri="{FF2B5EF4-FFF2-40B4-BE49-F238E27FC236}">
                <a16:creationId xmlns:a16="http://schemas.microsoft.com/office/drawing/2014/main" id="{804156C2-90D4-4778-AF17-879C6CB5AC96}"/>
              </a:ext>
            </a:extLst>
          </p:cNvPr>
          <p:cNvSpPr txBox="1"/>
          <p:nvPr/>
        </p:nvSpPr>
        <p:spPr bwMode="gray">
          <a:xfrm>
            <a:off x="3988521" y="3450762"/>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Site4</a:t>
            </a:r>
            <a:endParaRPr lang="en-US" altLang="zh-CN" sz="1200" dirty="0">
              <a:latin typeface="Huawei Sans" panose="020C0503030203020204" pitchFamily="34" charset="0"/>
            </a:endParaRPr>
          </a:p>
        </p:txBody>
      </p:sp>
      <p:sp>
        <p:nvSpPr>
          <p:cNvPr id="98" name="文本框 216">
            <a:extLst>
              <a:ext uri="{FF2B5EF4-FFF2-40B4-BE49-F238E27FC236}">
                <a16:creationId xmlns:a16="http://schemas.microsoft.com/office/drawing/2014/main" id="{0F928845-6A4F-4B0C-93B4-9774247E9DF5}"/>
              </a:ext>
            </a:extLst>
          </p:cNvPr>
          <p:cNvSpPr txBox="1"/>
          <p:nvPr/>
        </p:nvSpPr>
        <p:spPr bwMode="gray">
          <a:xfrm>
            <a:off x="2522016" y="3180039"/>
            <a:ext cx="688009" cy="276999"/>
          </a:xfrm>
          <a:prstGeom prst="rect">
            <a:avLst/>
          </a:prstGeom>
          <a:noFill/>
        </p:spPr>
        <p:txBody>
          <a:bodyPr wrap="none" rtlCol="0">
            <a:spAutoFit/>
          </a:bodyPr>
          <a:lstStyle/>
          <a:p>
            <a:pPr fontAlgn="ctr"/>
            <a:r>
              <a:rPr lang="en-US" sz="1200" dirty="0">
                <a:latin typeface="Huawei Sans" panose="020C0503030203020204" pitchFamily="34" charset="0"/>
              </a:rPr>
              <a:t>HQ/DC</a:t>
            </a:r>
            <a:endParaRPr lang="en-US" altLang="zh-CN" sz="1200" dirty="0">
              <a:latin typeface="Huawei Sans" panose="020C0503030203020204" pitchFamily="34" charset="0"/>
            </a:endParaRPr>
          </a:p>
        </p:txBody>
      </p:sp>
      <p:sp>
        <p:nvSpPr>
          <p:cNvPr id="104" name="Freeform 159">
            <a:extLst>
              <a:ext uri="{FF2B5EF4-FFF2-40B4-BE49-F238E27FC236}">
                <a16:creationId xmlns:a16="http://schemas.microsoft.com/office/drawing/2014/main" id="{CD2C7F97-AE7A-4D2D-8B2E-416AE1CB2D4C}"/>
              </a:ext>
            </a:extLst>
          </p:cNvPr>
          <p:cNvSpPr/>
          <p:nvPr/>
        </p:nvSpPr>
        <p:spPr bwMode="gray">
          <a:xfrm flipH="1">
            <a:off x="8100682" y="3172946"/>
            <a:ext cx="1780667" cy="9308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200" dirty="0">
                <a:solidFill>
                  <a:srgbClr val="000000"/>
                </a:solidFill>
                <a:latin typeface="Huawei Sans" panose="020C0503030203020204" pitchFamily="34" charset="0"/>
              </a:rPr>
              <a:t>MPLS/Internet</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2" name="图片 51">
            <a:extLst>
              <a:ext uri="{FF2B5EF4-FFF2-40B4-BE49-F238E27FC236}">
                <a16:creationId xmlns:a16="http://schemas.microsoft.com/office/drawing/2014/main" id="{736A67D7-789C-4FB9-8F9E-BBF595DB403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9556325" y="3641672"/>
            <a:ext cx="504950" cy="413141"/>
          </a:xfrm>
          <a:prstGeom prst="rect">
            <a:avLst/>
          </a:prstGeom>
        </p:spPr>
      </p:pic>
      <p:pic>
        <p:nvPicPr>
          <p:cNvPr id="114" name="图片 51">
            <a:extLst>
              <a:ext uri="{FF2B5EF4-FFF2-40B4-BE49-F238E27FC236}">
                <a16:creationId xmlns:a16="http://schemas.microsoft.com/office/drawing/2014/main" id="{123D5652-E9B7-439C-909A-3009933143B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834767" y="3638349"/>
            <a:ext cx="504950" cy="413141"/>
          </a:xfrm>
          <a:prstGeom prst="rect">
            <a:avLst/>
          </a:prstGeom>
        </p:spPr>
      </p:pic>
      <p:cxnSp>
        <p:nvCxnSpPr>
          <p:cNvPr id="115" name="直接连接符 61">
            <a:extLst>
              <a:ext uri="{FF2B5EF4-FFF2-40B4-BE49-F238E27FC236}">
                <a16:creationId xmlns:a16="http://schemas.microsoft.com/office/drawing/2014/main" id="{593E8E84-D6C6-49AB-9D90-F59F663D6DA2}"/>
              </a:ext>
            </a:extLst>
          </p:cNvPr>
          <p:cNvCxnSpPr>
            <a:cxnSpLocks/>
            <a:stCxn id="102" idx="3"/>
            <a:endCxn id="114" idx="1"/>
          </p:cNvCxnSpPr>
          <p:nvPr/>
        </p:nvCxnSpPr>
        <p:spPr bwMode="gray">
          <a:xfrm>
            <a:off x="7291270" y="3844791"/>
            <a:ext cx="543497" cy="1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61">
            <a:extLst>
              <a:ext uri="{FF2B5EF4-FFF2-40B4-BE49-F238E27FC236}">
                <a16:creationId xmlns:a16="http://schemas.microsoft.com/office/drawing/2014/main" id="{8B33170A-A5E3-44A1-8214-5933E923D165}"/>
              </a:ext>
            </a:extLst>
          </p:cNvPr>
          <p:cNvCxnSpPr>
            <a:cxnSpLocks/>
            <a:stCxn id="106" idx="1"/>
            <a:endCxn id="112" idx="3"/>
          </p:cNvCxnSpPr>
          <p:nvPr/>
        </p:nvCxnSpPr>
        <p:spPr bwMode="gray">
          <a:xfrm flipH="1" flipV="1">
            <a:off x="10061275" y="3848243"/>
            <a:ext cx="432730" cy="64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2" name="Freeform 159">
            <a:extLst>
              <a:ext uri="{FF2B5EF4-FFF2-40B4-BE49-F238E27FC236}">
                <a16:creationId xmlns:a16="http://schemas.microsoft.com/office/drawing/2014/main" id="{FC7E33B0-7D06-469B-8F40-A838B0F2D77E}"/>
              </a:ext>
            </a:extLst>
          </p:cNvPr>
          <p:cNvSpPr/>
          <p:nvPr/>
        </p:nvSpPr>
        <p:spPr bwMode="gray">
          <a:xfrm flipH="1">
            <a:off x="6550080" y="3985727"/>
            <a:ext cx="903337" cy="47220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HQ</a:t>
            </a:r>
            <a:endParaRPr lang="en-US" altLang="zh-CN" sz="12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CPE</a:t>
            </a:r>
          </a:p>
        </p:txBody>
      </p:sp>
      <p:sp>
        <p:nvSpPr>
          <p:cNvPr id="124" name="Freeform 159">
            <a:extLst>
              <a:ext uri="{FF2B5EF4-FFF2-40B4-BE49-F238E27FC236}">
                <a16:creationId xmlns:a16="http://schemas.microsoft.com/office/drawing/2014/main" id="{6842379C-29B8-40F9-9A54-84C38B287CE7}"/>
              </a:ext>
            </a:extLst>
          </p:cNvPr>
          <p:cNvSpPr/>
          <p:nvPr/>
        </p:nvSpPr>
        <p:spPr bwMode="gray">
          <a:xfrm flipH="1">
            <a:off x="10315045" y="3990563"/>
            <a:ext cx="903337" cy="47220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Branch</a:t>
            </a:r>
            <a:endParaRPr lang="en-US" altLang="zh-CN" sz="12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CPE</a:t>
            </a:r>
          </a:p>
        </p:txBody>
      </p:sp>
      <p:pic>
        <p:nvPicPr>
          <p:cNvPr id="102" name="图片 34">
            <a:extLst>
              <a:ext uri="{FF2B5EF4-FFF2-40B4-BE49-F238E27FC236}">
                <a16:creationId xmlns:a16="http://schemas.microsoft.com/office/drawing/2014/main" id="{F541AD53-934B-44C1-A2AC-381772222FB2}"/>
              </a:ext>
            </a:extLst>
          </p:cNvPr>
          <p:cNvPicPr>
            <a:picLocks noChangeAspect="1"/>
          </p:cNvPicPr>
          <p:nvPr/>
        </p:nvPicPr>
        <p:blipFill>
          <a:blip r:embed="rId7"/>
          <a:stretch>
            <a:fillRect/>
          </a:stretch>
        </p:blipFill>
        <p:spPr bwMode="gray">
          <a:xfrm>
            <a:off x="6727532" y="3615272"/>
            <a:ext cx="563738" cy="459037"/>
          </a:xfrm>
          <a:prstGeom prst="rect">
            <a:avLst/>
          </a:prstGeom>
        </p:spPr>
      </p:pic>
      <p:pic>
        <p:nvPicPr>
          <p:cNvPr id="106" name="图片 34">
            <a:extLst>
              <a:ext uri="{FF2B5EF4-FFF2-40B4-BE49-F238E27FC236}">
                <a16:creationId xmlns:a16="http://schemas.microsoft.com/office/drawing/2014/main" id="{96E5DCC8-854E-4E54-BB4C-AA3475F821D6}"/>
              </a:ext>
            </a:extLst>
          </p:cNvPr>
          <p:cNvPicPr>
            <a:picLocks noChangeAspect="1"/>
          </p:cNvPicPr>
          <p:nvPr/>
        </p:nvPicPr>
        <p:blipFill>
          <a:blip r:embed="rId7"/>
          <a:stretch>
            <a:fillRect/>
          </a:stretch>
        </p:blipFill>
        <p:spPr bwMode="gray">
          <a:xfrm>
            <a:off x="10494005" y="3625202"/>
            <a:ext cx="563738" cy="459037"/>
          </a:xfrm>
          <a:prstGeom prst="rect">
            <a:avLst/>
          </a:prstGeom>
        </p:spPr>
      </p:pic>
      <p:sp>
        <p:nvSpPr>
          <p:cNvPr id="144" name="Can 41">
            <a:extLst>
              <a:ext uri="{FF2B5EF4-FFF2-40B4-BE49-F238E27FC236}">
                <a16:creationId xmlns:a16="http://schemas.microsoft.com/office/drawing/2014/main" id="{B3C55C0C-2E90-4E55-A0E0-AE9713DBCD73}"/>
              </a:ext>
            </a:extLst>
          </p:cNvPr>
          <p:cNvSpPr/>
          <p:nvPr/>
        </p:nvSpPr>
        <p:spPr bwMode="gray">
          <a:xfrm rot="5400000">
            <a:off x="8787554" y="2257038"/>
            <a:ext cx="185815" cy="3178385"/>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Rectangle: Rounded Corners 145">
            <a:extLst>
              <a:ext uri="{FF2B5EF4-FFF2-40B4-BE49-F238E27FC236}">
                <a16:creationId xmlns:a16="http://schemas.microsoft.com/office/drawing/2014/main" id="{7359F661-A198-44C9-B1DB-E0B827A4E1FA}"/>
              </a:ext>
            </a:extLst>
          </p:cNvPr>
          <p:cNvSpPr/>
          <p:nvPr/>
        </p:nvSpPr>
        <p:spPr bwMode="gray">
          <a:xfrm rot="21583743">
            <a:off x="8343462" y="3699345"/>
            <a:ext cx="1343750"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Data channel</a:t>
            </a:r>
          </a:p>
        </p:txBody>
      </p:sp>
      <p:sp>
        <p:nvSpPr>
          <p:cNvPr id="154" name="TextBox 153">
            <a:extLst>
              <a:ext uri="{FF2B5EF4-FFF2-40B4-BE49-F238E27FC236}">
                <a16:creationId xmlns:a16="http://schemas.microsoft.com/office/drawing/2014/main" id="{FA9C0E35-F501-4077-91BB-B678B701463B}"/>
              </a:ext>
            </a:extLst>
          </p:cNvPr>
          <p:cNvSpPr txBox="1"/>
          <p:nvPr/>
        </p:nvSpPr>
        <p:spPr bwMode="gray">
          <a:xfrm>
            <a:off x="7710786" y="4034434"/>
            <a:ext cx="767140" cy="461665"/>
          </a:xfrm>
          <a:prstGeom prst="rect">
            <a:avLst/>
          </a:prstGeom>
          <a:noFill/>
        </p:spPr>
        <p:txBody>
          <a:bodyPr wrap="square" rtlCol="0">
            <a:spAutoFit/>
          </a:bodyPr>
          <a:lstStyle/>
          <a:p>
            <a:pPr algn="ctr" fontAlgn="ctr"/>
            <a:r>
              <a:rPr lang="en-US" sz="1200" dirty="0">
                <a:latin typeface="Huawei Sans" panose="020C0503030203020204" pitchFamily="34" charset="0"/>
              </a:rPr>
              <a:t>NAT device</a:t>
            </a:r>
          </a:p>
        </p:txBody>
      </p:sp>
      <p:sp>
        <p:nvSpPr>
          <p:cNvPr id="156" name="TextBox 155">
            <a:extLst>
              <a:ext uri="{FF2B5EF4-FFF2-40B4-BE49-F238E27FC236}">
                <a16:creationId xmlns:a16="http://schemas.microsoft.com/office/drawing/2014/main" id="{31078F96-1223-4FB3-9611-59D1229A6D44}"/>
              </a:ext>
            </a:extLst>
          </p:cNvPr>
          <p:cNvSpPr txBox="1"/>
          <p:nvPr/>
        </p:nvSpPr>
        <p:spPr bwMode="gray">
          <a:xfrm>
            <a:off x="9511958" y="4034434"/>
            <a:ext cx="767140" cy="461665"/>
          </a:xfrm>
          <a:prstGeom prst="rect">
            <a:avLst/>
          </a:prstGeom>
          <a:noFill/>
        </p:spPr>
        <p:txBody>
          <a:bodyPr wrap="square" rtlCol="0">
            <a:spAutoFit/>
          </a:bodyPr>
          <a:lstStyle/>
          <a:p>
            <a:pPr algn="ctr" fontAlgn="ctr"/>
            <a:r>
              <a:rPr lang="en-US" sz="1200" dirty="0">
                <a:latin typeface="Huawei Sans" panose="020C0503030203020204" pitchFamily="34" charset="0"/>
              </a:rPr>
              <a:t>NAT device</a:t>
            </a:r>
          </a:p>
        </p:txBody>
      </p:sp>
    </p:spTree>
    <p:extLst>
      <p:ext uri="{BB962C8B-B14F-4D97-AF65-F5344CB8AC3E}">
        <p14:creationId xmlns:p14="http://schemas.microsoft.com/office/powerpoint/2010/main" val="4188911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reeform 159">
            <a:extLst>
              <a:ext uri="{FF2B5EF4-FFF2-40B4-BE49-F238E27FC236}">
                <a16:creationId xmlns:a16="http://schemas.microsoft.com/office/drawing/2014/main" id="{7DB011C4-3D9A-423F-ADC1-E164833484FB}"/>
              </a:ext>
            </a:extLst>
          </p:cNvPr>
          <p:cNvSpPr/>
          <p:nvPr/>
        </p:nvSpPr>
        <p:spPr bwMode="gray">
          <a:xfrm flipH="1">
            <a:off x="5486302" y="5605918"/>
            <a:ext cx="1128190" cy="5897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a:p>
            <a:pPr algn="ctr" fontAlgn="ctr"/>
            <a:r>
              <a:rPr lang="en-US" sz="1200" dirty="0">
                <a:solidFill>
                  <a:schemeClr val="tx1"/>
                </a:solidFill>
                <a:latin typeface="Huawei Sans" panose="020C0503030203020204" pitchFamily="34" charset="0"/>
              </a:rPr>
              <a:t>Site ID: </a:t>
            </a:r>
            <a:r>
              <a:rPr lang="en-US" sz="1200" b="1" dirty="0">
                <a:solidFill>
                  <a:srgbClr val="C7000B"/>
                </a:solidFill>
                <a:latin typeface="Huawei Sans" panose="020C0503030203020204" pitchFamily="34" charset="0"/>
              </a:rPr>
              <a:t>444</a:t>
            </a:r>
          </a:p>
        </p:txBody>
      </p:sp>
      <p:sp>
        <p:nvSpPr>
          <p:cNvPr id="2" name="Title 1">
            <a:extLst>
              <a:ext uri="{FF2B5EF4-FFF2-40B4-BE49-F238E27FC236}">
                <a16:creationId xmlns:a16="http://schemas.microsoft.com/office/drawing/2014/main" id="{970F50A4-4E72-4964-9400-6B34E13A4DA1}"/>
              </a:ext>
            </a:extLst>
          </p:cNvPr>
          <p:cNvSpPr>
            <a:spLocks noGrp="1"/>
          </p:cNvSpPr>
          <p:nvPr>
            <p:ph type="title"/>
          </p:nvPr>
        </p:nvSpPr>
        <p:spPr bwMode="gray"/>
        <p:txBody>
          <a:bodyPr/>
          <a:lstStyle/>
          <a:p>
            <a:pPr fontAlgn="ctr"/>
            <a:r>
              <a:rPr lang="en-US" dirty="0">
                <a:latin typeface="Huawei Sans" panose="020C0503030203020204" pitchFamily="34" charset="0"/>
              </a:rPr>
              <a:t>Overlay Topology Control</a:t>
            </a:r>
          </a:p>
        </p:txBody>
      </p:sp>
      <p:sp>
        <p:nvSpPr>
          <p:cNvPr id="3" name="Text Placeholder 2">
            <a:extLst>
              <a:ext uri="{FF2B5EF4-FFF2-40B4-BE49-F238E27FC236}">
                <a16:creationId xmlns:a16="http://schemas.microsoft.com/office/drawing/2014/main" id="{56D101F9-712A-4761-9510-65A859806DC8}"/>
              </a:ext>
            </a:extLst>
          </p:cNvPr>
          <p:cNvSpPr>
            <a:spLocks noGrp="1"/>
          </p:cNvSpPr>
          <p:nvPr>
            <p:ph type="body" sz="quarter" idx="10"/>
          </p:nvPr>
        </p:nvSpPr>
        <p:spPr bwMode="gray"/>
        <p:txBody>
          <a:bodyPr/>
          <a:lstStyle/>
          <a:p>
            <a:pPr algn="l"/>
            <a:r>
              <a:rPr lang="en-US" sz="1600" dirty="0">
                <a:latin typeface="Huawei Sans" panose="020C0503030203020204" pitchFamily="34" charset="0"/>
              </a:rPr>
              <a:t>Data channels of CPEs constitute an overlay topology and are established mainly </a:t>
            </a:r>
            <a:r>
              <a:rPr lang="en-US" sz="1600" dirty="0"/>
              <a:t>depending </a:t>
            </a:r>
            <a:r>
              <a:rPr lang="en-US" sz="1600" dirty="0">
                <a:latin typeface="Huawei Sans" panose="020C0503030203020204" pitchFamily="34" charset="0"/>
              </a:rPr>
              <a:t>on service routes.</a:t>
            </a:r>
            <a:endParaRPr lang="en-US" altLang="zh-CN" sz="1600" dirty="0">
              <a:latin typeface="Huawei Sans" panose="020C0503030203020204" pitchFamily="34" charset="0"/>
            </a:endParaRPr>
          </a:p>
          <a:p>
            <a:pPr marL="542925" lvl="1" indent="-238125"/>
            <a:r>
              <a:rPr lang="en-US" sz="1400" dirty="0">
                <a:latin typeface="Huawei Sans" panose="020C0503030203020204" pitchFamily="34" charset="0"/>
              </a:rPr>
              <a:t>CPEs establish data channels based on the next-hop site ID </a:t>
            </a:r>
            <a:r>
              <a:rPr lang="en-US" sz="1400" dirty="0"/>
              <a:t>of service routes and </a:t>
            </a:r>
            <a:r>
              <a:rPr lang="en-US" sz="1400" dirty="0">
                <a:latin typeface="Huawei Sans" panose="020C0503030203020204" pitchFamily="34" charset="0"/>
              </a:rPr>
              <a:t>TNP information.</a:t>
            </a:r>
            <a:endParaRPr lang="en-US" altLang="zh-CN" sz="1400" dirty="0">
              <a:latin typeface="Huawei Sans" panose="020C0503030203020204" pitchFamily="34" charset="0"/>
            </a:endParaRPr>
          </a:p>
          <a:p>
            <a:pPr marL="542925" lvl="1" indent="-238125"/>
            <a:r>
              <a:rPr lang="en-US" sz="1400" dirty="0">
                <a:latin typeface="Huawei Sans" panose="020C0503030203020204" pitchFamily="34" charset="0"/>
              </a:rPr>
              <a:t>Establishment of a data </a:t>
            </a:r>
            <a:r>
              <a:rPr lang="en-US" sz="1400" dirty="0"/>
              <a:t>channel can be controlled by controlling the next-hop site ID of a service route. </a:t>
            </a:r>
            <a:endParaRPr lang="en-US" altLang="zh-CN" sz="1400" dirty="0">
              <a:latin typeface="Huawei Sans" panose="020C0503030203020204" pitchFamily="34" charset="0"/>
            </a:endParaRPr>
          </a:p>
          <a:p>
            <a:pPr marL="542925" lvl="1" indent="-238125"/>
            <a:r>
              <a:rPr lang="en-US" sz="1400" dirty="0">
                <a:latin typeface="Huawei Sans" panose="020C0503030203020204" pitchFamily="34" charset="0"/>
              </a:rPr>
              <a:t>When establishment of data channels is controlled, the overlay topology is controlled.</a:t>
            </a:r>
          </a:p>
        </p:txBody>
      </p:sp>
      <p:grpSp>
        <p:nvGrpSpPr>
          <p:cNvPr id="4" name="Group 3">
            <a:extLst>
              <a:ext uri="{FF2B5EF4-FFF2-40B4-BE49-F238E27FC236}">
                <a16:creationId xmlns:a16="http://schemas.microsoft.com/office/drawing/2014/main" id="{C0CCA361-C8C4-4871-A59F-48F81FAE9784}"/>
              </a:ext>
            </a:extLst>
          </p:cNvPr>
          <p:cNvGrpSpPr/>
          <p:nvPr/>
        </p:nvGrpSpPr>
        <p:grpSpPr bwMode="gray">
          <a:xfrm>
            <a:off x="9524496" y="46688"/>
            <a:ext cx="2087913" cy="324000"/>
            <a:chOff x="7499074" y="42496"/>
            <a:chExt cx="2087913" cy="211431"/>
          </a:xfrm>
        </p:grpSpPr>
        <p:sp>
          <p:nvSpPr>
            <p:cNvPr id="5" name="燕尾形 25">
              <a:extLst>
                <a:ext uri="{FF2B5EF4-FFF2-40B4-BE49-F238E27FC236}">
                  <a16:creationId xmlns:a16="http://schemas.microsoft.com/office/drawing/2014/main" id="{E3C0E2F6-042C-4CE7-9F03-6252BF6A0610}"/>
                </a:ext>
              </a:extLst>
            </p:cNvPr>
            <p:cNvSpPr/>
            <p:nvPr/>
          </p:nvSpPr>
          <p:spPr bwMode="gray">
            <a:xfrm>
              <a:off x="7499074" y="42496"/>
              <a:ext cx="1116000" cy="211431"/>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Overlay Topology</a:t>
              </a:r>
            </a:p>
          </p:txBody>
        </p:sp>
        <p:sp>
          <p:nvSpPr>
            <p:cNvPr id="7" name="燕尾形 25">
              <a:extLst>
                <a:ext uri="{FF2B5EF4-FFF2-40B4-BE49-F238E27FC236}">
                  <a16:creationId xmlns:a16="http://schemas.microsoft.com/office/drawing/2014/main" id="{E6AD4898-EA92-412F-8385-D809CB023A51}"/>
                </a:ext>
              </a:extLst>
            </p:cNvPr>
            <p:cNvSpPr/>
            <p:nvPr/>
          </p:nvSpPr>
          <p:spPr bwMode="gray">
            <a:xfrm>
              <a:off x="8470987" y="42496"/>
              <a:ext cx="111600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NAT Traversal</a:t>
              </a:r>
            </a:p>
          </p:txBody>
        </p:sp>
      </p:grpSp>
      <p:sp>
        <p:nvSpPr>
          <p:cNvPr id="9" name="Freeform 159">
            <a:extLst>
              <a:ext uri="{FF2B5EF4-FFF2-40B4-BE49-F238E27FC236}">
                <a16:creationId xmlns:a16="http://schemas.microsoft.com/office/drawing/2014/main" id="{69B16A0F-D4D5-424A-8BFA-A161351E250C}"/>
              </a:ext>
            </a:extLst>
          </p:cNvPr>
          <p:cNvSpPr/>
          <p:nvPr/>
        </p:nvSpPr>
        <p:spPr bwMode="gray">
          <a:xfrm flipH="1">
            <a:off x="5486302" y="4038799"/>
            <a:ext cx="1064540" cy="556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rPr>
              <a:t>MPLS</a:t>
            </a:r>
          </a:p>
          <a:p>
            <a:pPr algn="ctr" fontAlgn="ctr">
              <a:defRPr/>
            </a:pPr>
            <a:r>
              <a:rPr lang="en-US" sz="1400" dirty="0">
                <a:solidFill>
                  <a:srgbClr val="000000"/>
                </a:solidFill>
                <a:latin typeface="Huawei Sans" panose="020C0503030203020204" pitchFamily="34" charset="0"/>
              </a:rPr>
              <a:t>/Internet</a:t>
            </a:r>
          </a:p>
        </p:txBody>
      </p:sp>
      <p:sp>
        <p:nvSpPr>
          <p:cNvPr id="10" name="Freeform 159">
            <a:extLst>
              <a:ext uri="{FF2B5EF4-FFF2-40B4-BE49-F238E27FC236}">
                <a16:creationId xmlns:a16="http://schemas.microsoft.com/office/drawing/2014/main" id="{FB4ECE17-CBE6-4BEB-A38C-3BD1B32356F3}"/>
              </a:ext>
            </a:extLst>
          </p:cNvPr>
          <p:cNvSpPr/>
          <p:nvPr/>
        </p:nvSpPr>
        <p:spPr bwMode="gray">
          <a:xfrm flipH="1">
            <a:off x="2029802" y="4136030"/>
            <a:ext cx="1136301" cy="5939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a:p>
            <a:pPr algn="ctr" fontAlgn="ctr"/>
            <a:r>
              <a:rPr lang="en-US" sz="1200" dirty="0">
                <a:solidFill>
                  <a:schemeClr val="tx1"/>
                </a:solidFill>
                <a:latin typeface="Huawei Sans" panose="020C0503030203020204" pitchFamily="34" charset="0"/>
              </a:rPr>
              <a:t>Site ID: </a:t>
            </a:r>
            <a:r>
              <a:rPr lang="en-US" sz="1200" b="1" dirty="0">
                <a:solidFill>
                  <a:srgbClr val="C7000B"/>
                </a:solidFill>
                <a:latin typeface="Huawei Sans" panose="020C0503030203020204" pitchFamily="34" charset="0"/>
              </a:rPr>
              <a:t>111</a:t>
            </a:r>
          </a:p>
        </p:txBody>
      </p:sp>
      <p:sp>
        <p:nvSpPr>
          <p:cNvPr id="11" name="Freeform 159">
            <a:extLst>
              <a:ext uri="{FF2B5EF4-FFF2-40B4-BE49-F238E27FC236}">
                <a16:creationId xmlns:a16="http://schemas.microsoft.com/office/drawing/2014/main" id="{2547334B-FE30-401D-94DE-D1CF0CB5E453}"/>
              </a:ext>
            </a:extLst>
          </p:cNvPr>
          <p:cNvSpPr/>
          <p:nvPr/>
        </p:nvSpPr>
        <p:spPr bwMode="gray">
          <a:xfrm flipH="1">
            <a:off x="8929116" y="4135603"/>
            <a:ext cx="1128190" cy="5897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a:p>
            <a:pPr algn="ctr" fontAlgn="ctr"/>
            <a:r>
              <a:rPr lang="en-US" sz="1200" dirty="0">
                <a:solidFill>
                  <a:schemeClr val="tx1"/>
                </a:solidFill>
                <a:latin typeface="Huawei Sans" panose="020C0503030203020204" pitchFamily="34" charset="0"/>
              </a:rPr>
              <a:t>Site ID: </a:t>
            </a:r>
            <a:r>
              <a:rPr lang="en-US" sz="1200" b="1" dirty="0">
                <a:solidFill>
                  <a:srgbClr val="C7000B"/>
                </a:solidFill>
                <a:latin typeface="Huawei Sans" panose="020C0503030203020204" pitchFamily="34" charset="0"/>
              </a:rPr>
              <a:t>222</a:t>
            </a:r>
          </a:p>
        </p:txBody>
      </p:sp>
      <p:pic>
        <p:nvPicPr>
          <p:cNvPr id="12" name="图片 48">
            <a:extLst>
              <a:ext uri="{FF2B5EF4-FFF2-40B4-BE49-F238E27FC236}">
                <a16:creationId xmlns:a16="http://schemas.microsoft.com/office/drawing/2014/main" id="{31952816-AF26-4D80-9DCE-83807EF79B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78144" y="4233776"/>
            <a:ext cx="490909" cy="402545"/>
          </a:xfrm>
          <a:prstGeom prst="rect">
            <a:avLst/>
          </a:prstGeom>
        </p:spPr>
      </p:pic>
      <p:pic>
        <p:nvPicPr>
          <p:cNvPr id="13" name="图片 49">
            <a:extLst>
              <a:ext uri="{FF2B5EF4-FFF2-40B4-BE49-F238E27FC236}">
                <a16:creationId xmlns:a16="http://schemas.microsoft.com/office/drawing/2014/main" id="{61D9F024-AE7A-432A-9178-5BBD938188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40896" y="4224264"/>
            <a:ext cx="490909" cy="402545"/>
          </a:xfrm>
          <a:prstGeom prst="rect">
            <a:avLst/>
          </a:prstGeom>
        </p:spPr>
      </p:pic>
      <p:sp>
        <p:nvSpPr>
          <p:cNvPr id="14" name="文本框 54">
            <a:extLst>
              <a:ext uri="{FF2B5EF4-FFF2-40B4-BE49-F238E27FC236}">
                <a16:creationId xmlns:a16="http://schemas.microsoft.com/office/drawing/2014/main" id="{52D055E0-C20E-46AB-AABD-E6019D5A5DB0}"/>
              </a:ext>
            </a:extLst>
          </p:cNvPr>
          <p:cNvSpPr txBox="1"/>
          <p:nvPr/>
        </p:nvSpPr>
        <p:spPr bwMode="gray">
          <a:xfrm>
            <a:off x="5125497" y="2798454"/>
            <a:ext cx="1941005" cy="307777"/>
          </a:xfrm>
          <a:prstGeom prst="rect">
            <a:avLst/>
          </a:prstGeom>
          <a:noFill/>
        </p:spPr>
        <p:txBody>
          <a:bodyPr wrap="square" rtlCol="0">
            <a:spAutoFit/>
          </a:bodyPr>
          <a:lstStyle/>
          <a:p>
            <a:pPr algn="ctr" fontAlgn="ctr"/>
            <a:r>
              <a:rPr lang="en-US" sz="1400" b="1" dirty="0">
                <a:latin typeface="Huawei Sans" panose="020C0503030203020204" pitchFamily="34" charset="0"/>
              </a:rPr>
              <a:t>RR</a:t>
            </a:r>
          </a:p>
        </p:txBody>
      </p:sp>
      <p:pic>
        <p:nvPicPr>
          <p:cNvPr id="15" name="图片 55">
            <a:extLst>
              <a:ext uri="{FF2B5EF4-FFF2-40B4-BE49-F238E27FC236}">
                <a16:creationId xmlns:a16="http://schemas.microsoft.com/office/drawing/2014/main" id="{07BBF584-E158-4182-AF16-6948E552489E}"/>
              </a:ext>
            </a:extLst>
          </p:cNvPr>
          <p:cNvPicPr>
            <a:picLocks noChangeAspect="1"/>
          </p:cNvPicPr>
          <p:nvPr/>
        </p:nvPicPr>
        <p:blipFill>
          <a:blip r:embed="rId4"/>
          <a:stretch>
            <a:fillRect/>
          </a:stretch>
        </p:blipFill>
        <p:spPr bwMode="gray">
          <a:xfrm>
            <a:off x="5854850" y="3106231"/>
            <a:ext cx="479567" cy="381755"/>
          </a:xfrm>
          <a:prstGeom prst="rect">
            <a:avLst/>
          </a:prstGeom>
        </p:spPr>
      </p:pic>
      <p:cxnSp>
        <p:nvCxnSpPr>
          <p:cNvPr id="16" name="直接连接符 57">
            <a:extLst>
              <a:ext uri="{FF2B5EF4-FFF2-40B4-BE49-F238E27FC236}">
                <a16:creationId xmlns:a16="http://schemas.microsoft.com/office/drawing/2014/main" id="{98ACA91A-2A63-4588-9CBA-45B49AFE5424}"/>
              </a:ext>
            </a:extLst>
          </p:cNvPr>
          <p:cNvCxnSpPr>
            <a:cxnSpLocks/>
            <a:stCxn id="12" idx="3"/>
            <a:endCxn id="9" idx="21"/>
          </p:cNvCxnSpPr>
          <p:nvPr/>
        </p:nvCxnSpPr>
        <p:spPr bwMode="gray">
          <a:xfrm flipV="1">
            <a:off x="3569053" y="4428935"/>
            <a:ext cx="1917249" cy="61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61">
            <a:extLst>
              <a:ext uri="{FF2B5EF4-FFF2-40B4-BE49-F238E27FC236}">
                <a16:creationId xmlns:a16="http://schemas.microsoft.com/office/drawing/2014/main" id="{09CBA26C-569B-4C86-99C0-7A0B3565B5D8}"/>
              </a:ext>
            </a:extLst>
          </p:cNvPr>
          <p:cNvCxnSpPr>
            <a:cxnSpLocks/>
            <a:stCxn id="9" idx="8"/>
            <a:endCxn id="13" idx="1"/>
          </p:cNvCxnSpPr>
          <p:nvPr/>
        </p:nvCxnSpPr>
        <p:spPr bwMode="gray">
          <a:xfrm>
            <a:off x="6550842" y="4418807"/>
            <a:ext cx="1990054" cy="67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61">
            <a:extLst>
              <a:ext uri="{FF2B5EF4-FFF2-40B4-BE49-F238E27FC236}">
                <a16:creationId xmlns:a16="http://schemas.microsoft.com/office/drawing/2014/main" id="{30C85D58-C60A-42E1-AA4D-4EDA585CF81C}"/>
              </a:ext>
            </a:extLst>
          </p:cNvPr>
          <p:cNvCxnSpPr>
            <a:cxnSpLocks/>
            <a:stCxn id="15" idx="2"/>
            <a:endCxn id="9" idx="1"/>
          </p:cNvCxnSpPr>
          <p:nvPr/>
        </p:nvCxnSpPr>
        <p:spPr bwMode="gray">
          <a:xfrm flipH="1">
            <a:off x="6090050" y="3487986"/>
            <a:ext cx="4584" cy="6286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Rectangular Callout 75">
            <a:extLst>
              <a:ext uri="{FF2B5EF4-FFF2-40B4-BE49-F238E27FC236}">
                <a16:creationId xmlns:a16="http://schemas.microsoft.com/office/drawing/2014/main" id="{DB010E3A-1AE7-4081-AE89-C66BFEF819DC}"/>
              </a:ext>
            </a:extLst>
          </p:cNvPr>
          <p:cNvSpPr/>
          <p:nvPr/>
        </p:nvSpPr>
        <p:spPr bwMode="gray">
          <a:xfrm>
            <a:off x="3904038" y="3542780"/>
            <a:ext cx="2017061" cy="569213"/>
          </a:xfrm>
          <a:prstGeom prst="wedgeRectCallout">
            <a:avLst>
              <a:gd name="adj1" fmla="val 45192"/>
              <a:gd name="adj2" fmla="val -965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Change the next-hop site ID of service routes when reflecting the service routes.</a:t>
            </a:r>
            <a:endParaRPr lang="en-US" altLang="zh-CN" sz="1100" dirty="0">
              <a:solidFill>
                <a:schemeClr val="tx1"/>
              </a:solidFill>
              <a:latin typeface="Huawei Sans" panose="020C0503030203020204" pitchFamily="34" charset="0"/>
              <a:ea typeface="方正兰亭黑简体" panose="02000000000000000000" pitchFamily="2" charset="-122"/>
            </a:endParaRPr>
          </a:p>
        </p:txBody>
      </p:sp>
      <p:grpSp>
        <p:nvGrpSpPr>
          <p:cNvPr id="22" name="Group 21">
            <a:extLst>
              <a:ext uri="{FF2B5EF4-FFF2-40B4-BE49-F238E27FC236}">
                <a16:creationId xmlns:a16="http://schemas.microsoft.com/office/drawing/2014/main" id="{F8C0A699-6759-4EC9-ADB5-E3692E3061E7}"/>
              </a:ext>
            </a:extLst>
          </p:cNvPr>
          <p:cNvGrpSpPr/>
          <p:nvPr/>
        </p:nvGrpSpPr>
        <p:grpSpPr bwMode="gray">
          <a:xfrm>
            <a:off x="3366854" y="2947731"/>
            <a:ext cx="2500641" cy="881783"/>
            <a:chOff x="3459709" y="1978230"/>
            <a:chExt cx="2398558" cy="942269"/>
          </a:xfrm>
        </p:grpSpPr>
        <p:sp>
          <p:nvSpPr>
            <p:cNvPr id="23" name="Freeform: Shape 22">
              <a:extLst>
                <a:ext uri="{FF2B5EF4-FFF2-40B4-BE49-F238E27FC236}">
                  <a16:creationId xmlns:a16="http://schemas.microsoft.com/office/drawing/2014/main" id="{267B5A8C-3693-419B-9ABF-B274BC3BE087}"/>
                </a:ext>
              </a:extLst>
            </p:cNvPr>
            <p:cNvSpPr/>
            <p:nvPr/>
          </p:nvSpPr>
          <p:spPr bwMode="gray">
            <a:xfrm>
              <a:off x="3459709" y="2326561"/>
              <a:ext cx="2398558" cy="593938"/>
            </a:xfrm>
            <a:custGeom>
              <a:avLst/>
              <a:gdLst>
                <a:gd name="connsiteX0" fmla="*/ 0 w 2276475"/>
                <a:gd name="connsiteY0" fmla="*/ 609600 h 609600"/>
                <a:gd name="connsiteX1" fmla="*/ 857250 w 2276475"/>
                <a:gd name="connsiteY1" fmla="*/ 161925 h 609600"/>
                <a:gd name="connsiteX2" fmla="*/ 2276475 w 2276475"/>
                <a:gd name="connsiteY2" fmla="*/ 0 h 609600"/>
              </a:gdLst>
              <a:ahLst/>
              <a:cxnLst>
                <a:cxn ang="0">
                  <a:pos x="connsiteX0" y="connsiteY0"/>
                </a:cxn>
                <a:cxn ang="0">
                  <a:pos x="connsiteX1" y="connsiteY1"/>
                </a:cxn>
                <a:cxn ang="0">
                  <a:pos x="connsiteX2" y="connsiteY2"/>
                </a:cxn>
              </a:cxnLst>
              <a:rect l="l" t="t" r="r" b="b"/>
              <a:pathLst>
                <a:path w="2276475" h="609600">
                  <a:moveTo>
                    <a:pt x="0" y="609600"/>
                  </a:moveTo>
                  <a:cubicBezTo>
                    <a:pt x="238919" y="436562"/>
                    <a:pt x="477838" y="263525"/>
                    <a:pt x="857250" y="161925"/>
                  </a:cubicBezTo>
                  <a:cubicBezTo>
                    <a:pt x="1236662" y="60325"/>
                    <a:pt x="1756568" y="30162"/>
                    <a:pt x="227647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4" name="Rectangle: Rounded Corners 23">
              <a:extLst>
                <a:ext uri="{FF2B5EF4-FFF2-40B4-BE49-F238E27FC236}">
                  <a16:creationId xmlns:a16="http://schemas.microsoft.com/office/drawing/2014/main" id="{AA51B1E3-2C61-4470-BA70-5E7D3217F910}"/>
                </a:ext>
              </a:extLst>
            </p:cNvPr>
            <p:cNvSpPr/>
            <p:nvPr/>
          </p:nvSpPr>
          <p:spPr bwMode="gray">
            <a:xfrm rot="20951624">
              <a:off x="3989195" y="1978230"/>
              <a:ext cx="1100065" cy="50764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BGP control channel</a:t>
              </a:r>
            </a:p>
          </p:txBody>
        </p:sp>
      </p:grpSp>
      <p:grpSp>
        <p:nvGrpSpPr>
          <p:cNvPr id="29" name="Group 28">
            <a:extLst>
              <a:ext uri="{FF2B5EF4-FFF2-40B4-BE49-F238E27FC236}">
                <a16:creationId xmlns:a16="http://schemas.microsoft.com/office/drawing/2014/main" id="{58FCA314-9529-4B24-9DF4-2B4A570916B2}"/>
              </a:ext>
            </a:extLst>
          </p:cNvPr>
          <p:cNvGrpSpPr/>
          <p:nvPr/>
        </p:nvGrpSpPr>
        <p:grpSpPr bwMode="gray">
          <a:xfrm flipH="1">
            <a:off x="6327351" y="2995405"/>
            <a:ext cx="2372700" cy="857742"/>
            <a:chOff x="3459709" y="2043619"/>
            <a:chExt cx="2398558" cy="876880"/>
          </a:xfrm>
        </p:grpSpPr>
        <p:sp>
          <p:nvSpPr>
            <p:cNvPr id="30" name="Freeform: Shape 29">
              <a:extLst>
                <a:ext uri="{FF2B5EF4-FFF2-40B4-BE49-F238E27FC236}">
                  <a16:creationId xmlns:a16="http://schemas.microsoft.com/office/drawing/2014/main" id="{C1282905-00BC-4747-8D2E-3197338BD782}"/>
                </a:ext>
              </a:extLst>
            </p:cNvPr>
            <p:cNvSpPr/>
            <p:nvPr/>
          </p:nvSpPr>
          <p:spPr bwMode="gray">
            <a:xfrm>
              <a:off x="3459709" y="2326561"/>
              <a:ext cx="2398558" cy="593938"/>
            </a:xfrm>
            <a:custGeom>
              <a:avLst/>
              <a:gdLst>
                <a:gd name="connsiteX0" fmla="*/ 0 w 2276475"/>
                <a:gd name="connsiteY0" fmla="*/ 609600 h 609600"/>
                <a:gd name="connsiteX1" fmla="*/ 857250 w 2276475"/>
                <a:gd name="connsiteY1" fmla="*/ 161925 h 609600"/>
                <a:gd name="connsiteX2" fmla="*/ 2276475 w 2276475"/>
                <a:gd name="connsiteY2" fmla="*/ 0 h 609600"/>
              </a:gdLst>
              <a:ahLst/>
              <a:cxnLst>
                <a:cxn ang="0">
                  <a:pos x="connsiteX0" y="connsiteY0"/>
                </a:cxn>
                <a:cxn ang="0">
                  <a:pos x="connsiteX1" y="connsiteY1"/>
                </a:cxn>
                <a:cxn ang="0">
                  <a:pos x="connsiteX2" y="connsiteY2"/>
                </a:cxn>
              </a:cxnLst>
              <a:rect l="l" t="t" r="r" b="b"/>
              <a:pathLst>
                <a:path w="2276475" h="609600">
                  <a:moveTo>
                    <a:pt x="0" y="609600"/>
                  </a:moveTo>
                  <a:cubicBezTo>
                    <a:pt x="238919" y="436562"/>
                    <a:pt x="477838" y="263525"/>
                    <a:pt x="857250" y="161925"/>
                  </a:cubicBezTo>
                  <a:cubicBezTo>
                    <a:pt x="1236662" y="60325"/>
                    <a:pt x="1756568" y="30162"/>
                    <a:pt x="227647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1" name="Rectangle: Rounded Corners 30">
              <a:extLst>
                <a:ext uri="{FF2B5EF4-FFF2-40B4-BE49-F238E27FC236}">
                  <a16:creationId xmlns:a16="http://schemas.microsoft.com/office/drawing/2014/main" id="{0AB247BD-DB94-45BA-B4D4-5A13D2E95C0D}"/>
                </a:ext>
              </a:extLst>
            </p:cNvPr>
            <p:cNvSpPr/>
            <p:nvPr/>
          </p:nvSpPr>
          <p:spPr bwMode="gray">
            <a:xfrm rot="20683826">
              <a:off x="3777305" y="2043619"/>
              <a:ext cx="1141587" cy="485658"/>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BGP control channel</a:t>
              </a:r>
            </a:p>
          </p:txBody>
        </p:sp>
      </p:grpSp>
      <p:pic>
        <p:nvPicPr>
          <p:cNvPr id="67" name="图片 49">
            <a:extLst>
              <a:ext uri="{FF2B5EF4-FFF2-40B4-BE49-F238E27FC236}">
                <a16:creationId xmlns:a16="http://schemas.microsoft.com/office/drawing/2014/main" id="{EACDA441-BFE0-4F7E-8661-267059AAB3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50545" y="5320997"/>
            <a:ext cx="490909" cy="402545"/>
          </a:xfrm>
          <a:prstGeom prst="rect">
            <a:avLst/>
          </a:prstGeom>
        </p:spPr>
      </p:pic>
      <p:cxnSp>
        <p:nvCxnSpPr>
          <p:cNvPr id="68" name="直接连接符 61">
            <a:extLst>
              <a:ext uri="{FF2B5EF4-FFF2-40B4-BE49-F238E27FC236}">
                <a16:creationId xmlns:a16="http://schemas.microsoft.com/office/drawing/2014/main" id="{133805BD-0968-415B-9840-357D7DB96D45}"/>
              </a:ext>
            </a:extLst>
          </p:cNvPr>
          <p:cNvCxnSpPr>
            <a:cxnSpLocks/>
            <a:endCxn id="67" idx="0"/>
          </p:cNvCxnSpPr>
          <p:nvPr/>
        </p:nvCxnSpPr>
        <p:spPr bwMode="gray">
          <a:xfrm>
            <a:off x="6096000" y="4605664"/>
            <a:ext cx="0" cy="7153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76" name="Group 75">
            <a:extLst>
              <a:ext uri="{FF2B5EF4-FFF2-40B4-BE49-F238E27FC236}">
                <a16:creationId xmlns:a16="http://schemas.microsoft.com/office/drawing/2014/main" id="{1A72DFFD-A949-4BD0-B4B0-075950BE76FD}"/>
              </a:ext>
            </a:extLst>
          </p:cNvPr>
          <p:cNvGrpSpPr/>
          <p:nvPr/>
        </p:nvGrpSpPr>
        <p:grpSpPr bwMode="gray">
          <a:xfrm>
            <a:off x="6595634" y="4681417"/>
            <a:ext cx="1878641" cy="1169545"/>
            <a:chOff x="1681183" y="1379308"/>
            <a:chExt cx="1878641" cy="1169545"/>
          </a:xfrm>
        </p:grpSpPr>
        <p:sp>
          <p:nvSpPr>
            <p:cNvPr id="77" name="矩形: 圆角 52">
              <a:extLst>
                <a:ext uri="{FF2B5EF4-FFF2-40B4-BE49-F238E27FC236}">
                  <a16:creationId xmlns:a16="http://schemas.microsoft.com/office/drawing/2014/main" id="{6E4A3F24-3F6B-401F-9A91-A89661766F6B}"/>
                </a:ext>
              </a:extLst>
            </p:cNvPr>
            <p:cNvSpPr/>
            <p:nvPr/>
          </p:nvSpPr>
          <p:spPr bwMode="gray">
            <a:xfrm>
              <a:off x="1681183" y="1379308"/>
              <a:ext cx="1878641" cy="116954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200" b="1" dirty="0">
                  <a:solidFill>
                    <a:schemeClr val="bg1">
                      <a:lumMod val="50000"/>
                    </a:schemeClr>
                  </a:solidFill>
                  <a:latin typeface="Huawei Sans" panose="020C0503030203020204" pitchFamily="34" charset="0"/>
                </a:rPr>
                <a:t>VRF routing table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120">
              <a:extLst>
                <a:ext uri="{FF2B5EF4-FFF2-40B4-BE49-F238E27FC236}">
                  <a16:creationId xmlns:a16="http://schemas.microsoft.com/office/drawing/2014/main" id="{3E943DD2-77C0-4B31-8735-65FD8A946075}"/>
                </a:ext>
              </a:extLst>
            </p:cNvPr>
            <p:cNvSpPr txBox="1"/>
            <p:nvPr/>
          </p:nvSpPr>
          <p:spPr bwMode="gray">
            <a:xfrm>
              <a:off x="1742504" y="1666734"/>
              <a:ext cx="1755998" cy="847070"/>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Prefix          </a:t>
              </a:r>
              <a:r>
                <a:rPr lang="en-US" sz="1200" dirty="0" err="1">
                  <a:solidFill>
                    <a:schemeClr val="bg1">
                      <a:lumMod val="50000"/>
                    </a:schemeClr>
                  </a:solidFill>
                  <a:latin typeface="Huawei Sans" panose="020C0503030203020204" pitchFamily="34" charset="0"/>
                </a:rPr>
                <a:t>NextHop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a:solidFill>
                    <a:srgbClr val="C7000B"/>
                  </a:solidFill>
                  <a:latin typeface="Huawei Sans" panose="020C0503030203020204" pitchFamily="34" charset="0"/>
                </a:rPr>
                <a:t>10.0.0.0/24  111</a:t>
              </a:r>
            </a:p>
            <a:p>
              <a:pPr fontAlgn="ctr"/>
              <a:r>
                <a:rPr lang="en-US" sz="1200" b="1" dirty="0">
                  <a:solidFill>
                    <a:srgbClr val="C7000B"/>
                  </a:solidFill>
                  <a:latin typeface="Huawei Sans" panose="020C0503030203020204" pitchFamily="34" charset="0"/>
                </a:rPr>
                <a:t>10.1.0.0/24  111</a:t>
              </a:r>
            </a:p>
            <a:p>
              <a:pPr fontAlgn="ctr"/>
              <a:r>
                <a:rPr lang="en-US" sz="1200" dirty="0">
                  <a:solidFill>
                    <a:schemeClr val="bg1">
                      <a:lumMod val="50000"/>
                    </a:schemeClr>
                  </a:solidFill>
                  <a:latin typeface="Huawei Sans" panose="020C0503030203020204" pitchFamily="34" charset="0"/>
                </a:rPr>
                <a:t>10.2.0.0/24  Local</a:t>
              </a:r>
            </a:p>
          </p:txBody>
        </p:sp>
      </p:grpSp>
      <p:grpSp>
        <p:nvGrpSpPr>
          <p:cNvPr id="79" name="Group 78">
            <a:extLst>
              <a:ext uri="{FF2B5EF4-FFF2-40B4-BE49-F238E27FC236}">
                <a16:creationId xmlns:a16="http://schemas.microsoft.com/office/drawing/2014/main" id="{A05F794D-2CD2-43D5-B13D-74E3A5884A6E}"/>
              </a:ext>
            </a:extLst>
          </p:cNvPr>
          <p:cNvGrpSpPr/>
          <p:nvPr/>
        </p:nvGrpSpPr>
        <p:grpSpPr bwMode="gray">
          <a:xfrm>
            <a:off x="1444957" y="2987303"/>
            <a:ext cx="1878641" cy="1169545"/>
            <a:chOff x="1681183" y="1379308"/>
            <a:chExt cx="1878641" cy="1169545"/>
          </a:xfrm>
        </p:grpSpPr>
        <p:sp>
          <p:nvSpPr>
            <p:cNvPr id="80" name="矩形: 圆角 52">
              <a:extLst>
                <a:ext uri="{FF2B5EF4-FFF2-40B4-BE49-F238E27FC236}">
                  <a16:creationId xmlns:a16="http://schemas.microsoft.com/office/drawing/2014/main" id="{8A2038C3-8376-4A5B-A274-2D6550B651C0}"/>
                </a:ext>
              </a:extLst>
            </p:cNvPr>
            <p:cNvSpPr/>
            <p:nvPr/>
          </p:nvSpPr>
          <p:spPr bwMode="gray">
            <a:xfrm>
              <a:off x="1681183" y="1379308"/>
              <a:ext cx="1878641" cy="116954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200" b="1" dirty="0">
                  <a:solidFill>
                    <a:schemeClr val="bg1">
                      <a:lumMod val="50000"/>
                    </a:schemeClr>
                  </a:solidFill>
                  <a:latin typeface="Huawei Sans" panose="020C0503030203020204" pitchFamily="34" charset="0"/>
                </a:rPr>
                <a:t>VRF routing table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a16="http://schemas.microsoft.com/office/drawing/2014/main" id="{9B14D956-1E64-4471-A9C8-66C3ABD9885C}"/>
                </a:ext>
              </a:extLst>
            </p:cNvPr>
            <p:cNvSpPr txBox="1"/>
            <p:nvPr/>
          </p:nvSpPr>
          <p:spPr bwMode="gray">
            <a:xfrm>
              <a:off x="1742504" y="1666734"/>
              <a:ext cx="1755998" cy="847070"/>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Prefix          </a:t>
              </a:r>
              <a:r>
                <a:rPr lang="en-US" sz="1200" dirty="0" err="1">
                  <a:solidFill>
                    <a:schemeClr val="bg1">
                      <a:lumMod val="50000"/>
                    </a:schemeClr>
                  </a:solidFill>
                  <a:latin typeface="Huawei Sans" panose="020C0503030203020204" pitchFamily="34" charset="0"/>
                </a:rPr>
                <a:t>NextHop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bg1">
                      <a:lumMod val="50000"/>
                    </a:schemeClr>
                  </a:solidFill>
                  <a:latin typeface="Huawei Sans" panose="020C0503030203020204" pitchFamily="34" charset="0"/>
                </a:rPr>
                <a:t>10.0.0.0/24  Local</a:t>
              </a:r>
            </a:p>
            <a:p>
              <a:pPr fontAlgn="ctr"/>
              <a:r>
                <a:rPr lang="en-US" sz="1200" b="1" dirty="0">
                  <a:solidFill>
                    <a:srgbClr val="C7000B"/>
                  </a:solidFill>
                  <a:latin typeface="Huawei Sans" panose="020C0503030203020204" pitchFamily="34" charset="0"/>
                </a:rPr>
                <a:t>10.1.0.0/24  222</a:t>
              </a:r>
            </a:p>
            <a:p>
              <a:pPr fontAlgn="ctr"/>
              <a:r>
                <a:rPr lang="en-US" sz="1200" b="1" dirty="0">
                  <a:solidFill>
                    <a:srgbClr val="C7000B"/>
                  </a:solidFill>
                  <a:latin typeface="Huawei Sans" panose="020C0503030203020204" pitchFamily="34" charset="0"/>
                </a:rPr>
                <a:t>10.2.0.0/24  444</a:t>
              </a:r>
            </a:p>
          </p:txBody>
        </p:sp>
      </p:grpSp>
      <p:grpSp>
        <p:nvGrpSpPr>
          <p:cNvPr id="82" name="Group 81">
            <a:extLst>
              <a:ext uri="{FF2B5EF4-FFF2-40B4-BE49-F238E27FC236}">
                <a16:creationId xmlns:a16="http://schemas.microsoft.com/office/drawing/2014/main" id="{D3F198A2-3DC1-46EA-A484-DD327B51F38B}"/>
              </a:ext>
            </a:extLst>
          </p:cNvPr>
          <p:cNvGrpSpPr/>
          <p:nvPr/>
        </p:nvGrpSpPr>
        <p:grpSpPr bwMode="gray">
          <a:xfrm>
            <a:off x="8774542" y="3017557"/>
            <a:ext cx="1878641" cy="1169545"/>
            <a:chOff x="1681183" y="1379308"/>
            <a:chExt cx="1878641" cy="1169545"/>
          </a:xfrm>
        </p:grpSpPr>
        <p:sp>
          <p:nvSpPr>
            <p:cNvPr id="83" name="矩形: 圆角 52">
              <a:extLst>
                <a:ext uri="{FF2B5EF4-FFF2-40B4-BE49-F238E27FC236}">
                  <a16:creationId xmlns:a16="http://schemas.microsoft.com/office/drawing/2014/main" id="{C7381D53-48F9-45B4-912E-59403D986300}"/>
                </a:ext>
              </a:extLst>
            </p:cNvPr>
            <p:cNvSpPr/>
            <p:nvPr/>
          </p:nvSpPr>
          <p:spPr bwMode="gray">
            <a:xfrm>
              <a:off x="1681183" y="1379308"/>
              <a:ext cx="1878641" cy="116954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200" b="1" dirty="0">
                  <a:solidFill>
                    <a:schemeClr val="bg1">
                      <a:lumMod val="50000"/>
                    </a:schemeClr>
                  </a:solidFill>
                  <a:latin typeface="Huawei Sans" panose="020C0503030203020204" pitchFamily="34" charset="0"/>
                </a:rPr>
                <a:t>VRF routing table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a16="http://schemas.microsoft.com/office/drawing/2014/main" id="{9F7356D0-F7B6-4262-8FB4-9F2651718BFB}"/>
                </a:ext>
              </a:extLst>
            </p:cNvPr>
            <p:cNvSpPr txBox="1"/>
            <p:nvPr/>
          </p:nvSpPr>
          <p:spPr bwMode="gray">
            <a:xfrm>
              <a:off x="1742504" y="1666734"/>
              <a:ext cx="1755998" cy="847070"/>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Prefix          </a:t>
              </a:r>
              <a:r>
                <a:rPr lang="en-US" sz="1200" dirty="0" err="1">
                  <a:solidFill>
                    <a:schemeClr val="bg1">
                      <a:lumMod val="50000"/>
                    </a:schemeClr>
                  </a:solidFill>
                  <a:latin typeface="Huawei Sans" panose="020C0503030203020204" pitchFamily="34" charset="0"/>
                </a:rPr>
                <a:t>NextHop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a:solidFill>
                    <a:srgbClr val="C7000B"/>
                  </a:solidFill>
                  <a:latin typeface="Huawei Sans" panose="020C0503030203020204" pitchFamily="34" charset="0"/>
                </a:rPr>
                <a:t>10.0.0.0/24  111</a:t>
              </a:r>
            </a:p>
            <a:p>
              <a:pPr fontAlgn="ctr"/>
              <a:r>
                <a:rPr lang="en-US" sz="1200" dirty="0">
                  <a:solidFill>
                    <a:schemeClr val="bg1">
                      <a:lumMod val="50000"/>
                    </a:schemeClr>
                  </a:solidFill>
                  <a:latin typeface="Huawei Sans" panose="020C0503030203020204" pitchFamily="34" charset="0"/>
                </a:rPr>
                <a:t>10.1.0.0/24  Local</a:t>
              </a:r>
            </a:p>
            <a:p>
              <a:pPr fontAlgn="ctr"/>
              <a:r>
                <a:rPr lang="en-US" sz="1200" b="1" dirty="0">
                  <a:solidFill>
                    <a:srgbClr val="C7000B"/>
                  </a:solidFill>
                  <a:latin typeface="Huawei Sans" panose="020C0503030203020204" pitchFamily="34" charset="0"/>
                </a:rPr>
                <a:t>10.2.0.0/24  111</a:t>
              </a:r>
            </a:p>
          </p:txBody>
        </p:sp>
      </p:grpSp>
      <p:sp>
        <p:nvSpPr>
          <p:cNvPr id="89" name="Can 41">
            <a:extLst>
              <a:ext uri="{FF2B5EF4-FFF2-40B4-BE49-F238E27FC236}">
                <a16:creationId xmlns:a16="http://schemas.microsoft.com/office/drawing/2014/main" id="{F592725A-89D6-4B6A-849C-63C7C7943998}"/>
              </a:ext>
            </a:extLst>
          </p:cNvPr>
          <p:cNvSpPr/>
          <p:nvPr/>
        </p:nvSpPr>
        <p:spPr bwMode="gray">
          <a:xfrm rot="5400000">
            <a:off x="5956614" y="2033776"/>
            <a:ext cx="185815" cy="4802546"/>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Can 41">
            <a:extLst>
              <a:ext uri="{FF2B5EF4-FFF2-40B4-BE49-F238E27FC236}">
                <a16:creationId xmlns:a16="http://schemas.microsoft.com/office/drawing/2014/main" id="{D6025A81-1280-4245-B943-C9C7D80BEC12}"/>
              </a:ext>
            </a:extLst>
          </p:cNvPr>
          <p:cNvSpPr/>
          <p:nvPr/>
        </p:nvSpPr>
        <p:spPr bwMode="gray">
          <a:xfrm rot="6725695">
            <a:off x="4624981" y="3862985"/>
            <a:ext cx="185815" cy="2357690"/>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Rectangle: Rounded Corners 95">
            <a:extLst>
              <a:ext uri="{FF2B5EF4-FFF2-40B4-BE49-F238E27FC236}">
                <a16:creationId xmlns:a16="http://schemas.microsoft.com/office/drawing/2014/main" id="{08A42E61-4D1F-44D6-BB5A-7AAA03C12892}"/>
              </a:ext>
            </a:extLst>
          </p:cNvPr>
          <p:cNvSpPr/>
          <p:nvPr/>
        </p:nvSpPr>
        <p:spPr bwMode="gray">
          <a:xfrm rot="21583743">
            <a:off x="5631290" y="4282252"/>
            <a:ext cx="1335588"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Data channel</a:t>
            </a:r>
          </a:p>
        </p:txBody>
      </p:sp>
      <p:sp>
        <p:nvSpPr>
          <p:cNvPr id="98" name="Rectangle: Rounded Corners 97">
            <a:extLst>
              <a:ext uri="{FF2B5EF4-FFF2-40B4-BE49-F238E27FC236}">
                <a16:creationId xmlns:a16="http://schemas.microsoft.com/office/drawing/2014/main" id="{37184917-CF58-436F-BE96-1B0580BB38A3}"/>
              </a:ext>
            </a:extLst>
          </p:cNvPr>
          <p:cNvSpPr/>
          <p:nvPr/>
        </p:nvSpPr>
        <p:spPr bwMode="gray">
          <a:xfrm rot="1353155">
            <a:off x="3988069" y="4872929"/>
            <a:ext cx="1379694" cy="285036"/>
          </a:xfrm>
          <a:prstGeom prst="roundRect">
            <a:avLst>
              <a:gd name="adj" fmla="val 5419"/>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schemeClr val="tx1"/>
                </a:solidFill>
                <a:latin typeface="Huawei Sans" panose="020C0503030203020204" pitchFamily="34" charset="0"/>
              </a:rPr>
              <a:t>Data channel</a:t>
            </a:r>
          </a:p>
        </p:txBody>
      </p:sp>
    </p:spTree>
    <p:extLst>
      <p:ext uri="{BB962C8B-B14F-4D97-AF65-F5344CB8AC3E}">
        <p14:creationId xmlns:p14="http://schemas.microsoft.com/office/powerpoint/2010/main" val="3239674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59"/>
          <p:cNvSpPr/>
          <p:nvPr/>
        </p:nvSpPr>
        <p:spPr bwMode="gray">
          <a:xfrm flipH="1">
            <a:off x="8178762" y="4012300"/>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Private </a:t>
            </a:r>
          </a:p>
          <a:p>
            <a:pPr algn="ctr" fontAlgn="ctr"/>
            <a:r>
              <a:rPr lang="en-US" sz="1200" dirty="0">
                <a:solidFill>
                  <a:schemeClr val="tx1"/>
                </a:solidFill>
                <a:latin typeface="Huawei Sans" panose="020C0503030203020204" pitchFamily="34" charset="0"/>
                <a:cs typeface="Huawei Sans" panose="020C0503030203020204" pitchFamily="34" charset="0"/>
              </a:rPr>
              <a:t>network</a:t>
            </a:r>
          </a:p>
        </p:txBody>
      </p:sp>
      <p:sp>
        <p:nvSpPr>
          <p:cNvPr id="3" name="Title 2"/>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NAT Traversal</a:t>
            </a:r>
          </a:p>
        </p:txBody>
      </p:sp>
      <p:sp>
        <p:nvSpPr>
          <p:cNvPr id="4" name="Text Placeholder 3"/>
          <p:cNvSpPr>
            <a:spLocks noGrp="1"/>
          </p:cNvSpPr>
          <p:nvPr>
            <p:ph type="body" sz="quarter" idx="10"/>
          </p:nvPr>
        </p:nvSpPr>
        <p:spPr bwMode="gray"/>
        <p:txBody>
          <a:bodyPr/>
          <a:lstStyle/>
          <a:p>
            <a:pPr algn="l"/>
            <a:r>
              <a:rPr lang="en-US" sz="1600" dirty="0">
                <a:latin typeface="Huawei Sans" panose="020C0503030203020204" pitchFamily="34" charset="0"/>
              </a:rPr>
              <a:t>Although NAT allows private network users to access a public network, it has the following defects:</a:t>
            </a:r>
            <a:endParaRPr lang="en-US" altLang="zh-CN" sz="1600" dirty="0">
              <a:latin typeface="Huawei Sans" panose="020C0503030203020204" pitchFamily="34" charset="0"/>
            </a:endParaRPr>
          </a:p>
          <a:p>
            <a:pPr marL="542925" lvl="1" indent="-238125"/>
            <a:r>
              <a:rPr lang="en-US" sz="1400" dirty="0">
                <a:latin typeface="Huawei Sans" panose="020C0503030203020204" pitchFamily="34" charset="0"/>
                <a:cs typeface="Huawei Sans" panose="020C0503030203020204" pitchFamily="34" charset="0"/>
              </a:rPr>
              <a:t>Private IP addresses are hidden, making it difficult for external network devices to access private network devices.</a:t>
            </a:r>
            <a:endParaRPr lang="en-US" altLang="zh-CN" sz="1400" dirty="0">
              <a:latin typeface="Huawei Sans" panose="020C0503030203020204" pitchFamily="34" charset="0"/>
              <a:cs typeface="Huawei Sans" panose="020C0503030203020204" pitchFamily="34" charset="0"/>
            </a:endParaRPr>
          </a:p>
          <a:p>
            <a:pPr algn="l"/>
            <a:r>
              <a:rPr lang="en-US" sz="1600" dirty="0">
                <a:latin typeface="Huawei Sans" panose="020C0503030203020204" pitchFamily="34" charset="0"/>
              </a:rPr>
              <a:t>To allow CPEs deployed behind NAT devices to directly establish </a:t>
            </a:r>
            <a:r>
              <a:rPr lang="en-US" altLang="zh-CN" sz="1600" dirty="0">
                <a:latin typeface="Huawei Sans" panose="020C0503030203020204" pitchFamily="34" charset="0"/>
              </a:rPr>
              <a:t>data </a:t>
            </a:r>
            <a:r>
              <a:rPr lang="en-US" sz="1600" dirty="0">
                <a:latin typeface="Huawei Sans" panose="020C0503030203020204" pitchFamily="34" charset="0"/>
              </a:rPr>
              <a:t>channels with each other, Huawei SD-WAN Solution adopts Session Traversal Utilities for NAT (STUN) technology.</a:t>
            </a:r>
            <a:endParaRPr lang="en-US" altLang="zh-CN" sz="1600" dirty="0">
              <a:latin typeface="Huawei Sans" panose="020C0503030203020204" pitchFamily="34" charset="0"/>
            </a:endParaRPr>
          </a:p>
          <a:p>
            <a:pPr lvl="1"/>
            <a:endParaRPr lang="en-US" altLang="zh-CN" sz="1400" dirty="0">
              <a:latin typeface="Huawei Sans" panose="020C0503030203020204" pitchFamily="34" charset="0"/>
              <a:cs typeface="Huawei Sans" panose="020C0503030203020204" pitchFamily="34" charset="0"/>
            </a:endParaRPr>
          </a:p>
          <a:p>
            <a:pPr lvl="1"/>
            <a:endParaRPr lang="en-US" altLang="zh-CN" sz="1400" dirty="0">
              <a:latin typeface="Huawei Sans" panose="020C0503030203020204" pitchFamily="34" charset="0"/>
              <a:cs typeface="Huawei Sans" panose="020C0503030203020204" pitchFamily="34" charset="0"/>
            </a:endParaRPr>
          </a:p>
        </p:txBody>
      </p:sp>
      <p:sp>
        <p:nvSpPr>
          <p:cNvPr id="20" name="Freeform 159"/>
          <p:cNvSpPr/>
          <p:nvPr/>
        </p:nvSpPr>
        <p:spPr bwMode="gray">
          <a:xfrm flipH="1">
            <a:off x="2214544" y="4015799"/>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Private </a:t>
            </a:r>
          </a:p>
          <a:p>
            <a:pPr algn="ctr" fontAlgn="ctr"/>
            <a:r>
              <a:rPr lang="en-US" sz="1200" dirty="0">
                <a:solidFill>
                  <a:schemeClr val="tx1"/>
                </a:solidFill>
                <a:latin typeface="Huawei Sans" panose="020C0503030203020204" pitchFamily="34" charset="0"/>
                <a:cs typeface="Huawei Sans" panose="020C0503030203020204" pitchFamily="34" charset="0"/>
              </a:rPr>
              <a:t>network</a:t>
            </a:r>
          </a:p>
        </p:txBody>
      </p:sp>
      <p:sp>
        <p:nvSpPr>
          <p:cNvPr id="5" name="圆角矩形 75"/>
          <p:cNvSpPr/>
          <p:nvPr/>
        </p:nvSpPr>
        <p:spPr bwMode="gray">
          <a:xfrm>
            <a:off x="1565148" y="3315739"/>
            <a:ext cx="9254351" cy="245250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cs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cs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cs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cs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cs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cs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cs typeface="Huawei Sans" panose="020C0503030203020204" pitchFamily="34" charset="0"/>
            </a:endParaRPr>
          </a:p>
        </p:txBody>
      </p:sp>
      <p:sp>
        <p:nvSpPr>
          <p:cNvPr id="6" name="圆角矩形 75"/>
          <p:cNvSpPr/>
          <p:nvPr/>
        </p:nvSpPr>
        <p:spPr bwMode="gray">
          <a:xfrm>
            <a:off x="1558128" y="2886737"/>
            <a:ext cx="9278429"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NAT traversal</a:t>
            </a:r>
          </a:p>
        </p:txBody>
      </p:sp>
      <p:sp>
        <p:nvSpPr>
          <p:cNvPr id="9" name="Freeform 159"/>
          <p:cNvSpPr/>
          <p:nvPr/>
        </p:nvSpPr>
        <p:spPr bwMode="gray">
          <a:xfrm flipH="1">
            <a:off x="5210980" y="4024664"/>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MPLS/Internet</a:t>
            </a:r>
          </a:p>
        </p:txBody>
      </p:sp>
      <p:cxnSp>
        <p:nvCxnSpPr>
          <p:cNvPr id="12" name="直接连接符 12"/>
          <p:cNvCxnSpPr>
            <a:cxnSpLocks/>
            <a:stCxn id="9" idx="21"/>
            <a:endCxn id="32" idx="3"/>
          </p:cNvCxnSpPr>
          <p:nvPr/>
        </p:nvCxnSpPr>
        <p:spPr bwMode="gray">
          <a:xfrm flipH="1" flipV="1">
            <a:off x="4364218" y="4645267"/>
            <a:ext cx="846762" cy="51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p:cNvCxnSpPr>
            <a:cxnSpLocks/>
            <a:stCxn id="36" idx="1"/>
            <a:endCxn id="9" idx="8"/>
          </p:cNvCxnSpPr>
          <p:nvPr/>
        </p:nvCxnSpPr>
        <p:spPr bwMode="gray">
          <a:xfrm flipH="1" flipV="1">
            <a:off x="6918385" y="4634155"/>
            <a:ext cx="801961" cy="126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直接连接符 12"/>
          <p:cNvCxnSpPr>
            <a:cxnSpLocks/>
            <a:stCxn id="32" idx="1"/>
            <a:endCxn id="2" idx="3"/>
          </p:cNvCxnSpPr>
          <p:nvPr/>
        </p:nvCxnSpPr>
        <p:spPr bwMode="gray">
          <a:xfrm flipH="1">
            <a:off x="2701542" y="4645267"/>
            <a:ext cx="1157726" cy="51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直接连接符 12"/>
          <p:cNvCxnSpPr>
            <a:cxnSpLocks/>
            <a:stCxn id="16" idx="1"/>
            <a:endCxn id="23" idx="21"/>
          </p:cNvCxnSpPr>
          <p:nvPr/>
        </p:nvCxnSpPr>
        <p:spPr bwMode="gray">
          <a:xfrm flipH="1">
            <a:off x="8178762" y="4634155"/>
            <a:ext cx="1238045" cy="6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Freeform 23"/>
          <p:cNvSpPr/>
          <p:nvPr/>
        </p:nvSpPr>
        <p:spPr bwMode="gray">
          <a:xfrm>
            <a:off x="2785037" y="4365610"/>
            <a:ext cx="6604987" cy="204253"/>
          </a:xfrm>
          <a:custGeom>
            <a:avLst/>
            <a:gdLst>
              <a:gd name="connsiteX0" fmla="*/ 0 w 6604987"/>
              <a:gd name="connsiteY0" fmla="*/ 204253 h 204253"/>
              <a:gd name="connsiteX1" fmla="*/ 3036164 w 6604987"/>
              <a:gd name="connsiteY1" fmla="*/ 67 h 204253"/>
              <a:gd name="connsiteX2" fmla="*/ 6604987 w 6604987"/>
              <a:gd name="connsiteY2" fmla="*/ 186498 h 204253"/>
            </a:gdLst>
            <a:ahLst/>
            <a:cxnLst>
              <a:cxn ang="0">
                <a:pos x="connsiteX0" y="connsiteY0"/>
              </a:cxn>
              <a:cxn ang="0">
                <a:pos x="connsiteX1" y="connsiteY1"/>
              </a:cxn>
              <a:cxn ang="0">
                <a:pos x="connsiteX2" y="connsiteY2"/>
              </a:cxn>
            </a:cxnLst>
            <a:rect l="l" t="t" r="r" b="b"/>
            <a:pathLst>
              <a:path w="6604987" h="204253">
                <a:moveTo>
                  <a:pt x="0" y="204253"/>
                </a:moveTo>
                <a:cubicBezTo>
                  <a:pt x="967666" y="103639"/>
                  <a:pt x="1935333" y="3026"/>
                  <a:pt x="3036164" y="67"/>
                </a:cubicBezTo>
                <a:cubicBezTo>
                  <a:pt x="4136995" y="-2892"/>
                  <a:pt x="5370991" y="91803"/>
                  <a:pt x="6604987" y="186498"/>
                </a:cubicBezTo>
              </a:path>
            </a:pathLst>
          </a:custGeom>
          <a:noFill/>
          <a:ln w="28575">
            <a:solidFill>
              <a:srgbClr val="FFC00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25" name="矩形 26"/>
          <p:cNvSpPr/>
          <p:nvPr/>
        </p:nvSpPr>
        <p:spPr bwMode="gray">
          <a:xfrm>
            <a:off x="3625072" y="4897577"/>
            <a:ext cx="973344" cy="276999"/>
          </a:xfrm>
          <a:prstGeom prst="rect">
            <a:avLst/>
          </a:prstGeom>
        </p:spPr>
        <p:txBody>
          <a:bodyPr wrap="none">
            <a:spAutoFit/>
          </a:bodyPr>
          <a:lstStyle/>
          <a:p>
            <a:pPr algn="ctr" defTabSz="914034" fontAlgn="ctr"/>
            <a:r>
              <a:rPr lang="en-US" sz="1200" dirty="0">
                <a:latin typeface="Huawei Sans" panose="020C0503030203020204" pitchFamily="34" charset="0"/>
                <a:cs typeface="Huawei Sans" panose="020C0503030203020204" pitchFamily="34" charset="0"/>
              </a:rPr>
              <a:t>NAT device</a:t>
            </a:r>
          </a:p>
        </p:txBody>
      </p:sp>
      <p:sp>
        <p:nvSpPr>
          <p:cNvPr id="26" name="矩形 26"/>
          <p:cNvSpPr/>
          <p:nvPr/>
        </p:nvSpPr>
        <p:spPr bwMode="gray">
          <a:xfrm>
            <a:off x="7486150" y="4897577"/>
            <a:ext cx="973344" cy="276999"/>
          </a:xfrm>
          <a:prstGeom prst="rect">
            <a:avLst/>
          </a:prstGeom>
        </p:spPr>
        <p:txBody>
          <a:bodyPr wrap="none">
            <a:spAutoFit/>
          </a:bodyPr>
          <a:lstStyle/>
          <a:p>
            <a:pPr algn="ctr" defTabSz="914034" fontAlgn="ctr"/>
            <a:r>
              <a:rPr lang="en-US" sz="1200" dirty="0">
                <a:latin typeface="Huawei Sans" panose="020C0503030203020204" pitchFamily="34" charset="0"/>
                <a:cs typeface="Huawei Sans" panose="020C0503030203020204" pitchFamily="34" charset="0"/>
              </a:rPr>
              <a:t>NAT device</a:t>
            </a:r>
          </a:p>
        </p:txBody>
      </p:sp>
      <p:pic>
        <p:nvPicPr>
          <p:cNvPr id="2" name="Picture 2" descr="G:\做的项目\公共\扁平图标切换\更新2015_01_21\oss扁平图标库2015_01_21更新-04.png">
            <a:extLst>
              <a:ext uri="{FF2B5EF4-FFF2-40B4-BE49-F238E27FC236}">
                <a16:creationId xmlns:a16="http://schemas.microsoft.com/office/drawing/2014/main" id="{43DAA638-1BE6-4025-A08E-5FC09985EDA9}"/>
              </a:ext>
            </a:extLst>
          </p:cNvPr>
          <p:cNvPicPr>
            <a:picLocks noChangeAspect="1" noChangeArrowheads="1"/>
          </p:cNvPicPr>
          <p:nvPr/>
        </p:nvPicPr>
        <p:blipFill>
          <a:blip r:embed="rId3" cstate="print"/>
          <a:stretch>
            <a:fillRect/>
          </a:stretch>
        </p:blipFill>
        <p:spPr bwMode="gray">
          <a:xfrm>
            <a:off x="2160553" y="4429086"/>
            <a:ext cx="540989" cy="442626"/>
          </a:xfrm>
          <a:prstGeom prst="rect">
            <a:avLst/>
          </a:prstGeom>
          <a:noFill/>
        </p:spPr>
      </p:pic>
      <p:pic>
        <p:nvPicPr>
          <p:cNvPr id="16" name="Picture 2" descr="G:\做的项目\公共\扁平图标切换\更新2015_01_21\oss扁平图标库2015_01_21更新-04.png">
            <a:extLst>
              <a:ext uri="{FF2B5EF4-FFF2-40B4-BE49-F238E27FC236}">
                <a16:creationId xmlns:a16="http://schemas.microsoft.com/office/drawing/2014/main" id="{728D925D-226F-4915-97B0-35F12817E4C9}"/>
              </a:ext>
            </a:extLst>
          </p:cNvPr>
          <p:cNvPicPr>
            <a:picLocks noChangeAspect="1" noChangeArrowheads="1"/>
          </p:cNvPicPr>
          <p:nvPr/>
        </p:nvPicPr>
        <p:blipFill>
          <a:blip r:embed="rId3" cstate="print"/>
          <a:stretch>
            <a:fillRect/>
          </a:stretch>
        </p:blipFill>
        <p:spPr bwMode="gray">
          <a:xfrm>
            <a:off x="9416807" y="4412842"/>
            <a:ext cx="540989" cy="442626"/>
          </a:xfrm>
          <a:prstGeom prst="rect">
            <a:avLst/>
          </a:prstGeom>
          <a:noFill/>
        </p:spPr>
      </p:pic>
      <p:pic>
        <p:nvPicPr>
          <p:cNvPr id="32" name="图片 51">
            <a:extLst>
              <a:ext uri="{FF2B5EF4-FFF2-40B4-BE49-F238E27FC236}">
                <a16:creationId xmlns:a16="http://schemas.microsoft.com/office/drawing/2014/main" id="{0C00AFB1-38DC-49C5-BCE4-40C8843349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859268" y="4438696"/>
            <a:ext cx="504950" cy="413141"/>
          </a:xfrm>
          <a:prstGeom prst="rect">
            <a:avLst/>
          </a:prstGeom>
        </p:spPr>
      </p:pic>
      <p:pic>
        <p:nvPicPr>
          <p:cNvPr id="36" name="图片 51">
            <a:extLst>
              <a:ext uri="{FF2B5EF4-FFF2-40B4-BE49-F238E27FC236}">
                <a16:creationId xmlns:a16="http://schemas.microsoft.com/office/drawing/2014/main" id="{FCD7E305-E64E-4541-94D4-376FC60894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720346" y="4428844"/>
            <a:ext cx="504950" cy="413141"/>
          </a:xfrm>
          <a:prstGeom prst="rect">
            <a:avLst/>
          </a:prstGeom>
        </p:spPr>
      </p:pic>
      <p:grpSp>
        <p:nvGrpSpPr>
          <p:cNvPr id="30" name="Group 3">
            <a:extLst>
              <a:ext uri="{FF2B5EF4-FFF2-40B4-BE49-F238E27FC236}">
                <a16:creationId xmlns:a16="http://schemas.microsoft.com/office/drawing/2014/main" id="{C0CCA361-C8C4-4871-A59F-48F81FAE9784}"/>
              </a:ext>
            </a:extLst>
          </p:cNvPr>
          <p:cNvGrpSpPr/>
          <p:nvPr/>
        </p:nvGrpSpPr>
        <p:grpSpPr bwMode="gray">
          <a:xfrm>
            <a:off x="9524496" y="46688"/>
            <a:ext cx="2087913" cy="324000"/>
            <a:chOff x="7499074" y="42496"/>
            <a:chExt cx="2087913" cy="211431"/>
          </a:xfrm>
        </p:grpSpPr>
        <p:sp>
          <p:nvSpPr>
            <p:cNvPr id="31" name="燕尾形 25">
              <a:extLst>
                <a:ext uri="{FF2B5EF4-FFF2-40B4-BE49-F238E27FC236}">
                  <a16:creationId xmlns:a16="http://schemas.microsoft.com/office/drawing/2014/main" id="{E3C0E2F6-042C-4CE7-9F03-6252BF6A0610}"/>
                </a:ext>
              </a:extLst>
            </p:cNvPr>
            <p:cNvSpPr/>
            <p:nvPr/>
          </p:nvSpPr>
          <p:spPr bwMode="gray">
            <a:xfrm>
              <a:off x="7499074" y="42496"/>
              <a:ext cx="1116000"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900" dirty="0">
                  <a:latin typeface="Huawei Sans" panose="020C0503030203020204" pitchFamily="34" charset="0"/>
                </a:rPr>
                <a:t>Overlay Topology</a:t>
              </a:r>
            </a:p>
          </p:txBody>
        </p:sp>
        <p:sp>
          <p:nvSpPr>
            <p:cNvPr id="33" name="燕尾形 25">
              <a:extLst>
                <a:ext uri="{FF2B5EF4-FFF2-40B4-BE49-F238E27FC236}">
                  <a16:creationId xmlns:a16="http://schemas.microsoft.com/office/drawing/2014/main" id="{E6AD4898-EA92-412F-8385-D809CB023A51}"/>
                </a:ext>
              </a:extLst>
            </p:cNvPr>
            <p:cNvSpPr/>
            <p:nvPr/>
          </p:nvSpPr>
          <p:spPr bwMode="gray">
            <a:xfrm>
              <a:off x="8470987" y="42496"/>
              <a:ext cx="111600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NAT Traversal</a:t>
              </a:r>
            </a:p>
          </p:txBody>
        </p:sp>
      </p:grpSp>
    </p:spTree>
    <p:extLst>
      <p:ext uri="{BB962C8B-B14F-4D97-AF65-F5344CB8AC3E}">
        <p14:creationId xmlns:p14="http://schemas.microsoft.com/office/powerpoint/2010/main" val="2533269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Overview of STUN</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By leveraging the cone NAT feature, NAT traversal technology is used to create NAT mapping entries on NAT devices and then perform hole punching on the NAT devices. In this manner, connections can be established between private networks based on the NAT mapping entries.</a:t>
            </a:r>
            <a:endParaRPr lang="en-US" altLang="zh-CN" sz="1600" dirty="0">
              <a:latin typeface="Huawei Sans" panose="020C0503030203020204" pitchFamily="34" charset="0"/>
            </a:endParaRPr>
          </a:p>
          <a:p>
            <a:pPr algn="l"/>
            <a:r>
              <a:rPr lang="en-US" sz="1600" dirty="0">
                <a:latin typeface="Huawei Sans" panose="020C0503030203020204" pitchFamily="34" charset="0"/>
              </a:rPr>
              <a:t>STUN is mainly used to obtain hole punching information (namely, the mapping between pre-NAT private IP addresses and port numbers and post-NAT public IP addresses and port numbers) on NAT devices</a:t>
            </a:r>
            <a:r>
              <a:rPr lang="en-US" sz="1600" dirty="0"/>
              <a:t>. CPEs establish data </a:t>
            </a:r>
            <a:r>
              <a:rPr lang="en-US" sz="1600" dirty="0">
                <a:latin typeface="Huawei Sans" panose="020C0503030203020204" pitchFamily="34" charset="0"/>
              </a:rPr>
              <a:t>channels traversing NAT devices </a:t>
            </a:r>
            <a:r>
              <a:rPr lang="en-US" sz="1600" dirty="0"/>
              <a:t>using other technologies</a:t>
            </a:r>
            <a:r>
              <a:rPr lang="en-US" sz="1600" dirty="0">
                <a:latin typeface="Huawei Sans" panose="020C0503030203020204" pitchFamily="34" charset="0"/>
              </a:rPr>
              <a:t>.</a:t>
            </a:r>
          </a:p>
        </p:txBody>
      </p:sp>
      <p:sp>
        <p:nvSpPr>
          <p:cNvPr id="4" name="圆角矩形 75"/>
          <p:cNvSpPr/>
          <p:nvPr/>
        </p:nvSpPr>
        <p:spPr bwMode="gray">
          <a:xfrm>
            <a:off x="827388" y="3831477"/>
            <a:ext cx="10450534" cy="234100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5" name="圆角矩形 75"/>
          <p:cNvSpPr/>
          <p:nvPr/>
        </p:nvSpPr>
        <p:spPr bwMode="gray">
          <a:xfrm>
            <a:off x="803412" y="3403279"/>
            <a:ext cx="10477724"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NAT traversal</a:t>
            </a:r>
          </a:p>
        </p:txBody>
      </p:sp>
      <p:sp>
        <p:nvSpPr>
          <p:cNvPr id="20" name="Freeform 159"/>
          <p:cNvSpPr/>
          <p:nvPr/>
        </p:nvSpPr>
        <p:spPr bwMode="gray">
          <a:xfrm flipH="1">
            <a:off x="8156353" y="4715517"/>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Private network</a:t>
            </a:r>
          </a:p>
        </p:txBody>
      </p:sp>
      <p:sp>
        <p:nvSpPr>
          <p:cNvPr id="21" name="Freeform 159"/>
          <p:cNvSpPr/>
          <p:nvPr/>
        </p:nvSpPr>
        <p:spPr bwMode="gray">
          <a:xfrm flipH="1">
            <a:off x="2192135" y="4719016"/>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Private </a:t>
            </a:r>
          </a:p>
          <a:p>
            <a:pPr algn="ctr" fontAlgn="ctr"/>
            <a:r>
              <a:rPr lang="en-US" sz="1200" dirty="0">
                <a:solidFill>
                  <a:schemeClr val="tx1"/>
                </a:solidFill>
                <a:latin typeface="Huawei Sans" panose="020C0503030203020204" pitchFamily="34" charset="0"/>
              </a:rPr>
              <a:t>network</a:t>
            </a:r>
          </a:p>
        </p:txBody>
      </p:sp>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824576" y="5122039"/>
            <a:ext cx="540989" cy="442626"/>
          </a:xfrm>
          <a:prstGeom prst="rect">
            <a:avLst/>
          </a:prstGeom>
          <a:noFill/>
        </p:spPr>
      </p:pic>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679919" y="5117319"/>
            <a:ext cx="540989" cy="442626"/>
          </a:xfrm>
          <a:prstGeom prst="rect">
            <a:avLst/>
          </a:prstGeom>
          <a:noFill/>
        </p:spPr>
      </p:pic>
      <p:sp>
        <p:nvSpPr>
          <p:cNvPr id="24" name="Freeform 159"/>
          <p:cNvSpPr/>
          <p:nvPr/>
        </p:nvSpPr>
        <p:spPr bwMode="gray">
          <a:xfrm flipH="1">
            <a:off x="5188571" y="4727881"/>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Internet</a:t>
            </a:r>
          </a:p>
        </p:txBody>
      </p:sp>
      <p:pic>
        <p:nvPicPr>
          <p:cNvPr id="25" name="图片 73" descr="PC.png"/>
          <p:cNvPicPr>
            <a:picLocks noChangeAspect="1"/>
          </p:cNvPicPr>
          <p:nvPr/>
        </p:nvPicPr>
        <p:blipFill>
          <a:blip r:embed="rId4" cstate="print"/>
          <a:stretch>
            <a:fillRect/>
          </a:stretch>
        </p:blipFill>
        <p:spPr bwMode="gray">
          <a:xfrm>
            <a:off x="2154822" y="5134899"/>
            <a:ext cx="539063" cy="414000"/>
          </a:xfrm>
          <a:prstGeom prst="rect">
            <a:avLst/>
          </a:prstGeom>
        </p:spPr>
      </p:pic>
      <p:pic>
        <p:nvPicPr>
          <p:cNvPr id="26" name="图片 73" descr="PC.png"/>
          <p:cNvPicPr>
            <a:picLocks noChangeAspect="1"/>
          </p:cNvPicPr>
          <p:nvPr/>
        </p:nvPicPr>
        <p:blipFill>
          <a:blip r:embed="rId4" cstate="print"/>
          <a:stretch>
            <a:fillRect/>
          </a:stretch>
        </p:blipFill>
        <p:spPr bwMode="gray">
          <a:xfrm>
            <a:off x="9351599" y="5131335"/>
            <a:ext cx="539063" cy="414000"/>
          </a:xfrm>
          <a:prstGeom prst="rect">
            <a:avLst/>
          </a:prstGeom>
        </p:spPr>
      </p:pic>
      <p:cxnSp>
        <p:nvCxnSpPr>
          <p:cNvPr id="27" name="直接连接符 12"/>
          <p:cNvCxnSpPr>
            <a:stCxn id="24" idx="21"/>
            <a:endCxn id="22" idx="3"/>
          </p:cNvCxnSpPr>
          <p:nvPr/>
        </p:nvCxnSpPr>
        <p:spPr bwMode="gray">
          <a:xfrm flipH="1" flipV="1">
            <a:off x="4365565" y="5343352"/>
            <a:ext cx="82300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8" name="直接连接符 12"/>
          <p:cNvCxnSpPr>
            <a:stCxn id="23" idx="1"/>
            <a:endCxn id="24" idx="8"/>
          </p:cNvCxnSpPr>
          <p:nvPr/>
        </p:nvCxnSpPr>
        <p:spPr bwMode="gray">
          <a:xfrm flipH="1" flipV="1">
            <a:off x="6895976" y="5337372"/>
            <a:ext cx="783943" cy="126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9" name="直接连接符 12"/>
          <p:cNvCxnSpPr>
            <a:stCxn id="22" idx="1"/>
            <a:endCxn id="25" idx="3"/>
          </p:cNvCxnSpPr>
          <p:nvPr/>
        </p:nvCxnSpPr>
        <p:spPr bwMode="gray">
          <a:xfrm flipH="1" flipV="1">
            <a:off x="2693885" y="5341899"/>
            <a:ext cx="1130691" cy="145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0" name="直接连接符 12"/>
          <p:cNvCxnSpPr>
            <a:stCxn id="26" idx="1"/>
            <a:endCxn id="23" idx="3"/>
          </p:cNvCxnSpPr>
          <p:nvPr/>
        </p:nvCxnSpPr>
        <p:spPr bwMode="gray">
          <a:xfrm flipH="1">
            <a:off x="8220908" y="5338335"/>
            <a:ext cx="1130691" cy="29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矩形 26"/>
          <p:cNvSpPr/>
          <p:nvPr/>
        </p:nvSpPr>
        <p:spPr bwMode="gray">
          <a:xfrm>
            <a:off x="3602663" y="5600794"/>
            <a:ext cx="973344" cy="276999"/>
          </a:xfrm>
          <a:prstGeom prst="rect">
            <a:avLst/>
          </a:prstGeom>
        </p:spPr>
        <p:txBody>
          <a:bodyPr wrap="none">
            <a:spAutoFit/>
          </a:bodyPr>
          <a:lstStyle/>
          <a:p>
            <a:pPr algn="ctr" defTabSz="914034" fontAlgn="ctr"/>
            <a:r>
              <a:rPr lang="en-US" sz="1200" dirty="0">
                <a:latin typeface="Huawei Sans" panose="020C0503030203020204" pitchFamily="34" charset="0"/>
              </a:rPr>
              <a:t>NAT device</a:t>
            </a:r>
          </a:p>
        </p:txBody>
      </p:sp>
      <p:sp>
        <p:nvSpPr>
          <p:cNvPr id="33" name="矩形 26"/>
          <p:cNvSpPr/>
          <p:nvPr/>
        </p:nvSpPr>
        <p:spPr bwMode="gray">
          <a:xfrm>
            <a:off x="7463741" y="5600794"/>
            <a:ext cx="973344" cy="276999"/>
          </a:xfrm>
          <a:prstGeom prst="rect">
            <a:avLst/>
          </a:prstGeom>
        </p:spPr>
        <p:txBody>
          <a:bodyPr wrap="none">
            <a:spAutoFit/>
          </a:bodyPr>
          <a:lstStyle/>
          <a:p>
            <a:pPr algn="ctr" defTabSz="914034" fontAlgn="ctr"/>
            <a:r>
              <a:rPr lang="en-US" sz="1200" dirty="0">
                <a:latin typeface="Huawei Sans" panose="020C0503030203020204" pitchFamily="34" charset="0"/>
              </a:rPr>
              <a:t>NAT device</a:t>
            </a:r>
          </a:p>
        </p:txBody>
      </p:sp>
      <p:sp>
        <p:nvSpPr>
          <p:cNvPr id="36" name="矩形 26"/>
          <p:cNvSpPr/>
          <p:nvPr/>
        </p:nvSpPr>
        <p:spPr bwMode="gray">
          <a:xfrm>
            <a:off x="2596483" y="5352398"/>
            <a:ext cx="561372" cy="461665"/>
          </a:xfrm>
          <a:prstGeom prst="rect">
            <a:avLst/>
          </a:prstGeom>
        </p:spPr>
        <p:txBody>
          <a:bodyPr wrap="none">
            <a:spAutoFit/>
          </a:bodyPr>
          <a:lstStyle/>
          <a:p>
            <a:pPr algn="ctr" defTabSz="914034" fontAlgn="ctr"/>
            <a:r>
              <a:rPr lang="en-US" sz="1200" dirty="0">
                <a:latin typeface="Huawei Sans" panose="020C0503030203020204" pitchFamily="34" charset="0"/>
              </a:rPr>
              <a:t>IP1</a:t>
            </a:r>
          </a:p>
          <a:p>
            <a:pPr algn="ctr" defTabSz="914034" fontAlgn="ctr"/>
            <a:r>
              <a:rPr lang="en-US" sz="1200" dirty="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矩形 26"/>
          <p:cNvSpPr/>
          <p:nvPr/>
        </p:nvSpPr>
        <p:spPr bwMode="gray">
          <a:xfrm>
            <a:off x="4426489" y="5095845"/>
            <a:ext cx="561372" cy="461665"/>
          </a:xfrm>
          <a:prstGeom prst="rect">
            <a:avLst/>
          </a:prstGeom>
        </p:spPr>
        <p:txBody>
          <a:bodyPr wrap="none">
            <a:spAutoFit/>
          </a:bodyPr>
          <a:lstStyle/>
          <a:p>
            <a:pPr algn="ctr" defTabSz="914034" fontAlgn="ctr"/>
            <a:r>
              <a:rPr lang="en-US" sz="1200" dirty="0">
                <a:latin typeface="Huawei Sans" panose="020C0503030203020204" pitchFamily="34" charset="0"/>
              </a:rPr>
              <a:t>IP2</a:t>
            </a:r>
          </a:p>
          <a:p>
            <a:pPr algn="ctr" defTabSz="914034" fontAlgn="ctr"/>
            <a:r>
              <a:rPr lang="en-US" sz="1200" dirty="0">
                <a:latin typeface="Huawei Sans" panose="020C0503030203020204" pitchFamily="34" charset="0"/>
              </a:rPr>
              <a:t>Port2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26"/>
          <p:cNvSpPr/>
          <p:nvPr/>
        </p:nvSpPr>
        <p:spPr bwMode="gray">
          <a:xfrm>
            <a:off x="6843173" y="5095845"/>
            <a:ext cx="917466" cy="461665"/>
          </a:xfrm>
          <a:prstGeom prst="rect">
            <a:avLst/>
          </a:prstGeom>
        </p:spPr>
        <p:txBody>
          <a:bodyPr wrap="square">
            <a:spAutoFit/>
          </a:bodyPr>
          <a:lstStyle/>
          <a:p>
            <a:pPr algn="ctr" defTabSz="914034" fontAlgn="ctr"/>
            <a:r>
              <a:rPr lang="en-US" sz="1200" dirty="0">
                <a:latin typeface="Huawei Sans" panose="020C0503030203020204" pitchFamily="34" charset="0"/>
              </a:rPr>
              <a:t>IP3</a:t>
            </a:r>
          </a:p>
          <a:p>
            <a:pPr algn="ctr" defTabSz="914034" fontAlgn="ctr"/>
            <a:r>
              <a:rPr lang="en-US" sz="1200" dirty="0">
                <a:latin typeface="Huawei Sans" panose="020C0503030203020204" pitchFamily="34" charset="0"/>
              </a:rPr>
              <a:t>Port3</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26"/>
          <p:cNvSpPr/>
          <p:nvPr/>
        </p:nvSpPr>
        <p:spPr bwMode="gray">
          <a:xfrm>
            <a:off x="8881805" y="5293307"/>
            <a:ext cx="561372" cy="461665"/>
          </a:xfrm>
          <a:prstGeom prst="rect">
            <a:avLst/>
          </a:prstGeom>
        </p:spPr>
        <p:txBody>
          <a:bodyPr wrap="none">
            <a:spAutoFit/>
          </a:bodyPr>
          <a:lstStyle/>
          <a:p>
            <a:pPr algn="ctr" defTabSz="914034" fontAlgn="ctr"/>
            <a:r>
              <a:rPr lang="en-US" sz="1200" dirty="0">
                <a:latin typeface="Huawei Sans" panose="020C0503030203020204" pitchFamily="34" charset="0"/>
              </a:rPr>
              <a:t>IP4</a:t>
            </a:r>
          </a:p>
          <a:p>
            <a:pPr algn="ctr" defTabSz="914034" fontAlgn="ctr"/>
            <a:r>
              <a:rPr lang="en-US" sz="1200" dirty="0">
                <a:latin typeface="Huawei Sans" panose="020C0503030203020204" pitchFamily="34" charset="0"/>
              </a:rPr>
              <a:t>Port4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40"/>
          <p:cNvSpPr/>
          <p:nvPr/>
        </p:nvSpPr>
        <p:spPr bwMode="gray">
          <a:xfrm>
            <a:off x="2710901" y="4563130"/>
            <a:ext cx="6604987" cy="690317"/>
          </a:xfrm>
          <a:custGeom>
            <a:avLst/>
            <a:gdLst>
              <a:gd name="connsiteX0" fmla="*/ 0 w 6604987"/>
              <a:gd name="connsiteY0" fmla="*/ 204253 h 204253"/>
              <a:gd name="connsiteX1" fmla="*/ 3036164 w 6604987"/>
              <a:gd name="connsiteY1" fmla="*/ 67 h 204253"/>
              <a:gd name="connsiteX2" fmla="*/ 6604987 w 6604987"/>
              <a:gd name="connsiteY2" fmla="*/ 186498 h 204253"/>
            </a:gdLst>
            <a:ahLst/>
            <a:cxnLst>
              <a:cxn ang="0">
                <a:pos x="connsiteX0" y="connsiteY0"/>
              </a:cxn>
              <a:cxn ang="0">
                <a:pos x="connsiteX1" y="connsiteY1"/>
              </a:cxn>
              <a:cxn ang="0">
                <a:pos x="connsiteX2" y="connsiteY2"/>
              </a:cxn>
            </a:cxnLst>
            <a:rect l="l" t="t" r="r" b="b"/>
            <a:pathLst>
              <a:path w="6604987" h="204253">
                <a:moveTo>
                  <a:pt x="0" y="204253"/>
                </a:moveTo>
                <a:cubicBezTo>
                  <a:pt x="967666" y="103639"/>
                  <a:pt x="1935333" y="3026"/>
                  <a:pt x="3036164" y="67"/>
                </a:cubicBezTo>
                <a:cubicBezTo>
                  <a:pt x="4136995" y="-2892"/>
                  <a:pt x="5370991" y="91803"/>
                  <a:pt x="6604987" y="186498"/>
                </a:cubicBezTo>
              </a:path>
            </a:pathLst>
          </a:custGeom>
          <a:noFill/>
          <a:ln w="28575">
            <a:solidFill>
              <a:srgbClr val="FFC00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 name="TextBox 77"/>
          <p:cNvSpPr txBox="1"/>
          <p:nvPr/>
        </p:nvSpPr>
        <p:spPr bwMode="gray">
          <a:xfrm>
            <a:off x="2549886" y="3953445"/>
            <a:ext cx="2954043" cy="918758"/>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sym typeface="Huawei Sans" panose="020C0503030203020204" pitchFamily="34" charset="0"/>
            </a:endParaRPr>
          </a:p>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34" name="TextBox 77"/>
          <p:cNvSpPr txBox="1"/>
          <p:nvPr/>
        </p:nvSpPr>
        <p:spPr bwMode="gray">
          <a:xfrm>
            <a:off x="6594357" y="3996987"/>
            <a:ext cx="2954043" cy="918758"/>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sym typeface="Huawei Sans" panose="020C0503030203020204" pitchFamily="34" charset="0"/>
            </a:endParaRPr>
          </a:p>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graphicFrame>
        <p:nvGraphicFramePr>
          <p:cNvPr id="19" name="表格 27"/>
          <p:cNvGraphicFramePr>
            <a:graphicFrameLocks noGrp="1"/>
          </p:cNvGraphicFramePr>
          <p:nvPr>
            <p:extLst>
              <p:ext uri="{D42A27DB-BD31-4B8C-83A1-F6EECF244321}">
                <p14:modId xmlns:p14="http://schemas.microsoft.com/office/powerpoint/2010/main" val="2882678103"/>
              </p:ext>
            </p:extLst>
          </p:nvPr>
        </p:nvGraphicFramePr>
        <p:xfrm>
          <a:off x="2669651" y="4253543"/>
          <a:ext cx="2619172" cy="670417"/>
        </p:xfrm>
        <a:graphic>
          <a:graphicData uri="http://schemas.openxmlformats.org/drawingml/2006/table">
            <a:tbl>
              <a:tblPr firstRow="1" bandRow="1"/>
              <a:tblGrid>
                <a:gridCol w="1308688">
                  <a:extLst>
                    <a:ext uri="{9D8B030D-6E8A-4147-A177-3AD203B41FA5}">
                      <a16:colId xmlns:a16="http://schemas.microsoft.com/office/drawing/2014/main" val="20000"/>
                    </a:ext>
                  </a:extLst>
                </a:gridCol>
                <a:gridCol w="1310484">
                  <a:extLst>
                    <a:ext uri="{9D8B030D-6E8A-4147-A177-3AD203B41FA5}">
                      <a16:colId xmlns:a16="http://schemas.microsoft.com/office/drawing/2014/main" val="20001"/>
                    </a:ext>
                  </a:extLst>
                </a:gridCol>
              </a:tblGrid>
              <a:tr h="274213">
                <a:tc>
                  <a:txBody>
                    <a:bodyPr/>
                    <a:lstStyle/>
                    <a:p>
                      <a:pPr marL="0" algn="ctr" defTabSz="914034" rtl="0" eaLnBrk="1" fontAlgn="ctr" latinLnBrk="0" hangingPunct="1"/>
                      <a:r>
                        <a:rPr lang="en-US" sz="1000" b="1" dirty="0">
                          <a:solidFill>
                            <a:schemeClr val="tx1"/>
                          </a:solidFill>
                          <a:latin typeface="Huawei Sans" panose="020C0503030203020204" pitchFamily="34" charset="0"/>
                        </a:rPr>
                        <a:t>Private IP Address: Port Number</a:t>
                      </a:r>
                    </a:p>
                  </a:txBody>
                  <a:tcPr marL="0" marR="0"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000" b="1" dirty="0">
                          <a:solidFill>
                            <a:schemeClr val="tx1"/>
                          </a:solidFill>
                          <a:latin typeface="Huawei Sans" panose="020C0503030203020204" pitchFamily="34" charset="0"/>
                        </a:rPr>
                        <a:t>Public IP Address: Port Number</a:t>
                      </a:r>
                    </a:p>
                  </a:txBody>
                  <a:tcPr marL="0" marR="0"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74213">
                <a:tc>
                  <a:txBody>
                    <a:bodyPr/>
                    <a:lstStyle/>
                    <a:p>
                      <a:pPr marL="0" algn="ctr" defTabSz="914034" rtl="0" eaLnBrk="1" fontAlgn="ctr" latinLnBrk="0" hangingPunct="1"/>
                      <a:r>
                        <a:rPr lang="en-US" sz="1000" b="0" dirty="0">
                          <a:solidFill>
                            <a:schemeClr val="tx1"/>
                          </a:solidFill>
                          <a:latin typeface="Huawei Sans" panose="020C0503030203020204" pitchFamily="34" charset="0"/>
                        </a:rPr>
                        <a:t>IP1:Port1</a:t>
                      </a:r>
                      <a:endParaRPr lang="en-US" altLang="zh-CN" sz="10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000" b="0" dirty="0">
                          <a:solidFill>
                            <a:schemeClr val="tx1"/>
                          </a:solidFill>
                          <a:latin typeface="Huawei Sans" panose="020C0503030203020204" pitchFamily="34" charset="0"/>
                        </a:rPr>
                        <a:t>IP2:Port2</a:t>
                      </a:r>
                      <a:endParaRPr lang="en-US" altLang="zh-CN" sz="10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35" name="表格 27"/>
          <p:cNvGraphicFramePr>
            <a:graphicFrameLocks noGrp="1"/>
          </p:cNvGraphicFramePr>
          <p:nvPr>
            <p:extLst>
              <p:ext uri="{D42A27DB-BD31-4B8C-83A1-F6EECF244321}">
                <p14:modId xmlns:p14="http://schemas.microsoft.com/office/powerpoint/2010/main" val="873342749"/>
              </p:ext>
            </p:extLst>
          </p:nvPr>
        </p:nvGraphicFramePr>
        <p:xfrm>
          <a:off x="6714122" y="4253543"/>
          <a:ext cx="2619172" cy="670417"/>
        </p:xfrm>
        <a:graphic>
          <a:graphicData uri="http://schemas.openxmlformats.org/drawingml/2006/table">
            <a:tbl>
              <a:tblPr firstRow="1" bandRow="1"/>
              <a:tblGrid>
                <a:gridCol w="1308688">
                  <a:extLst>
                    <a:ext uri="{9D8B030D-6E8A-4147-A177-3AD203B41FA5}">
                      <a16:colId xmlns:a16="http://schemas.microsoft.com/office/drawing/2014/main" val="20000"/>
                    </a:ext>
                  </a:extLst>
                </a:gridCol>
                <a:gridCol w="1310484">
                  <a:extLst>
                    <a:ext uri="{9D8B030D-6E8A-4147-A177-3AD203B41FA5}">
                      <a16:colId xmlns:a16="http://schemas.microsoft.com/office/drawing/2014/main" val="20001"/>
                    </a:ext>
                  </a:extLst>
                </a:gridCol>
              </a:tblGrid>
              <a:tr h="274213">
                <a:tc>
                  <a:txBody>
                    <a:bodyPr/>
                    <a:lstStyle/>
                    <a:p>
                      <a:pPr marL="0" algn="ctr" defTabSz="914034" rtl="0" eaLnBrk="1" fontAlgn="ctr" latinLnBrk="0" hangingPunct="1"/>
                      <a:r>
                        <a:rPr lang="en-US" sz="1000" b="1" dirty="0">
                          <a:solidFill>
                            <a:sysClr val="windowText" lastClr="000000"/>
                          </a:solidFill>
                          <a:latin typeface="Huawei Sans" panose="020C0503030203020204" pitchFamily="34" charset="0"/>
                        </a:rPr>
                        <a:t>Private IP Address: Port Number</a:t>
                      </a:r>
                    </a:p>
                  </a:txBody>
                  <a:tcPr marL="0" marR="0"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000" b="1" dirty="0">
                          <a:solidFill>
                            <a:sysClr val="windowText" lastClr="000000"/>
                          </a:solidFill>
                          <a:latin typeface="Huawei Sans" panose="020C0503030203020204" pitchFamily="34" charset="0"/>
                        </a:rPr>
                        <a:t>Public IP Address: Port Number</a:t>
                      </a:r>
                    </a:p>
                  </a:txBody>
                  <a:tcPr marL="0" marR="0"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74213">
                <a:tc>
                  <a:txBody>
                    <a:bodyPr/>
                    <a:lstStyle/>
                    <a:p>
                      <a:pPr marL="0" algn="ctr" defTabSz="914034" rtl="0" eaLnBrk="1" fontAlgn="ctr" latinLnBrk="0" hangingPunct="1"/>
                      <a:r>
                        <a:rPr lang="en-US" sz="1000" b="0" dirty="0">
                          <a:solidFill>
                            <a:sysClr val="windowText" lastClr="000000"/>
                          </a:solidFill>
                          <a:latin typeface="Huawei Sans" panose="020C0503030203020204" pitchFamily="34" charset="0"/>
                        </a:rPr>
                        <a:t>IP4:Port4</a:t>
                      </a:r>
                      <a:endParaRPr lang="en-US" altLang="zh-CN" sz="1000" b="0"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000" b="0" dirty="0">
                          <a:solidFill>
                            <a:sysClr val="windowText" lastClr="000000"/>
                          </a:solidFill>
                          <a:latin typeface="Huawei Sans" panose="020C0503030203020204" pitchFamily="34" charset="0"/>
                        </a:rPr>
                        <a:t>IP3:Port3</a:t>
                      </a:r>
                      <a:endParaRPr lang="en-US" altLang="zh-CN" sz="1000" b="0"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pSp>
        <p:nvGrpSpPr>
          <p:cNvPr id="43" name="Group 3">
            <a:extLst>
              <a:ext uri="{FF2B5EF4-FFF2-40B4-BE49-F238E27FC236}">
                <a16:creationId xmlns:a16="http://schemas.microsoft.com/office/drawing/2014/main" id="{C0CCA361-C8C4-4871-A59F-48F81FAE9784}"/>
              </a:ext>
            </a:extLst>
          </p:cNvPr>
          <p:cNvGrpSpPr/>
          <p:nvPr/>
        </p:nvGrpSpPr>
        <p:grpSpPr bwMode="gray">
          <a:xfrm>
            <a:off x="9536529" y="46688"/>
            <a:ext cx="2075880" cy="324000"/>
            <a:chOff x="7511107" y="42496"/>
            <a:chExt cx="2075880" cy="211431"/>
          </a:xfrm>
        </p:grpSpPr>
        <p:sp>
          <p:nvSpPr>
            <p:cNvPr id="44" name="燕尾形 25">
              <a:extLst>
                <a:ext uri="{FF2B5EF4-FFF2-40B4-BE49-F238E27FC236}">
                  <a16:creationId xmlns:a16="http://schemas.microsoft.com/office/drawing/2014/main" id="{E3C0E2F6-042C-4CE7-9F03-6252BF6A0610}"/>
                </a:ext>
              </a:extLst>
            </p:cNvPr>
            <p:cNvSpPr/>
            <p:nvPr/>
          </p:nvSpPr>
          <p:spPr bwMode="gray">
            <a:xfrm>
              <a:off x="7511107" y="42496"/>
              <a:ext cx="1116000"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900" dirty="0">
                  <a:latin typeface="Huawei Sans" panose="020C0503030203020204" pitchFamily="34" charset="0"/>
                </a:rPr>
                <a:t>Overlay Topology</a:t>
              </a:r>
            </a:p>
          </p:txBody>
        </p:sp>
        <p:sp>
          <p:nvSpPr>
            <p:cNvPr id="45" name="燕尾形 25">
              <a:extLst>
                <a:ext uri="{FF2B5EF4-FFF2-40B4-BE49-F238E27FC236}">
                  <a16:creationId xmlns:a16="http://schemas.microsoft.com/office/drawing/2014/main" id="{E6AD4898-EA92-412F-8385-D809CB023A51}"/>
                </a:ext>
              </a:extLst>
            </p:cNvPr>
            <p:cNvSpPr/>
            <p:nvPr/>
          </p:nvSpPr>
          <p:spPr bwMode="gray">
            <a:xfrm>
              <a:off x="8470987" y="42496"/>
              <a:ext cx="111600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NAT Traversal</a:t>
              </a:r>
            </a:p>
          </p:txBody>
        </p:sp>
      </p:grpSp>
    </p:spTree>
    <p:extLst>
      <p:ext uri="{BB962C8B-B14F-4D97-AF65-F5344CB8AC3E}">
        <p14:creationId xmlns:p14="http://schemas.microsoft.com/office/powerpoint/2010/main" val="1987780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STUN Fundamentals</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STUN is implemented as a client-server protocol. Through packet exchange with a STUN server, a STUN client can detect a NAT device and determine the IP address and port number allocated by the NAT device.</a:t>
            </a:r>
          </a:p>
        </p:txBody>
      </p:sp>
      <p:sp>
        <p:nvSpPr>
          <p:cNvPr id="4" name="圆角矩形 75"/>
          <p:cNvSpPr/>
          <p:nvPr/>
        </p:nvSpPr>
        <p:spPr bwMode="gray">
          <a:xfrm>
            <a:off x="958318" y="2395892"/>
            <a:ext cx="10450534" cy="37477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 name="圆角矩形 75"/>
          <p:cNvSpPr/>
          <p:nvPr/>
        </p:nvSpPr>
        <p:spPr bwMode="gray">
          <a:xfrm>
            <a:off x="958318" y="1967694"/>
            <a:ext cx="10450534"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rgbClr val="30B5C5"/>
                </a:solidFill>
                <a:latin typeface="Huawei Sans" panose="020C0503030203020204" pitchFamily="34" charset="0"/>
                <a:cs typeface="Huawei Sans" panose="020C0503030203020204" pitchFamily="34" charset="0"/>
              </a:rPr>
              <a:t>STUN fundamentals</a:t>
            </a:r>
          </a:p>
        </p:txBody>
      </p:sp>
      <p:sp>
        <p:nvSpPr>
          <p:cNvPr id="7" name="Freeform 159"/>
          <p:cNvSpPr/>
          <p:nvPr/>
        </p:nvSpPr>
        <p:spPr bwMode="gray">
          <a:xfrm flipH="1">
            <a:off x="1991544" y="3526139"/>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Private </a:t>
            </a:r>
          </a:p>
          <a:p>
            <a:pPr algn="ctr" fontAlgn="ctr"/>
            <a:r>
              <a:rPr lang="en-US" sz="1100" dirty="0">
                <a:solidFill>
                  <a:schemeClr val="tx1"/>
                </a:solidFill>
                <a:latin typeface="Huawei Sans" panose="020C0503030203020204" pitchFamily="34" charset="0"/>
                <a:cs typeface="Huawei Sans" panose="020C0503030203020204" pitchFamily="34" charset="0"/>
              </a:rPr>
              <a:t>network</a:t>
            </a:r>
          </a:p>
        </p:txBody>
      </p:sp>
      <p:sp>
        <p:nvSpPr>
          <p:cNvPr id="10" name="Freeform 159"/>
          <p:cNvSpPr/>
          <p:nvPr/>
        </p:nvSpPr>
        <p:spPr bwMode="gray">
          <a:xfrm flipH="1">
            <a:off x="5483932" y="3535004"/>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cs typeface="Huawei Sans" panose="020C0503030203020204" pitchFamily="34" charset="0"/>
              </a:rPr>
              <a:t>Internet</a:t>
            </a:r>
          </a:p>
        </p:txBody>
      </p:sp>
      <p:cxnSp>
        <p:nvCxnSpPr>
          <p:cNvPr id="14" name="直接连接符 12"/>
          <p:cNvCxnSpPr>
            <a:cxnSpLocks/>
            <a:stCxn id="28" idx="1"/>
            <a:endCxn id="10" idx="8"/>
          </p:cNvCxnSpPr>
          <p:nvPr/>
        </p:nvCxnSpPr>
        <p:spPr bwMode="gray">
          <a:xfrm flipH="1">
            <a:off x="7191337" y="4137026"/>
            <a:ext cx="1892066" cy="74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2"/>
          <p:cNvCxnSpPr>
            <a:cxnSpLocks/>
            <a:stCxn id="8" idx="1"/>
            <a:endCxn id="58" idx="3"/>
          </p:cNvCxnSpPr>
          <p:nvPr/>
        </p:nvCxnSpPr>
        <p:spPr bwMode="gray">
          <a:xfrm flipH="1">
            <a:off x="3828677" y="4150475"/>
            <a:ext cx="118720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 name="TextBox 77"/>
          <p:cNvSpPr txBox="1"/>
          <p:nvPr/>
        </p:nvSpPr>
        <p:spPr bwMode="gray">
          <a:xfrm>
            <a:off x="3562998" y="2466721"/>
            <a:ext cx="2954043" cy="918758"/>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050" dirty="0">
                <a:solidFill>
                  <a:prstClr val="black"/>
                </a:solidFill>
                <a:latin typeface="Huawei Sans" panose="020C0503030203020204" pitchFamily="34" charset="0"/>
                <a:cs typeface="Huawei Sans" panose="020C0503030203020204" pitchFamily="34" charset="0"/>
              </a:rPr>
              <a:t>NAT mapping table</a:t>
            </a:r>
            <a:endParaRPr lang="en-US" altLang="zh-CN" sz="105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35986" algn="l" fontAlgn="ctr">
              <a:spcBef>
                <a:spcPts val="200"/>
              </a:spcBef>
            </a:pPr>
            <a:endParaRPr lang="en-US" altLang="zh-CN" sz="105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21" name="矩形 26"/>
          <p:cNvSpPr/>
          <p:nvPr/>
        </p:nvSpPr>
        <p:spPr bwMode="gray">
          <a:xfrm>
            <a:off x="3770701" y="3952065"/>
            <a:ext cx="529311" cy="430887"/>
          </a:xfrm>
          <a:prstGeom prst="rect">
            <a:avLst/>
          </a:prstGeom>
        </p:spPr>
        <p:txBody>
          <a:bodyPr wrap="none">
            <a:spAutoFit/>
          </a:bodyPr>
          <a:lstStyle/>
          <a:p>
            <a:pPr algn="ctr" defTabSz="914034" fontAlgn="ctr"/>
            <a:r>
              <a:rPr lang="en-US" sz="1050" dirty="0">
                <a:latin typeface="Huawei Sans" panose="020C0503030203020204" pitchFamily="34" charset="0"/>
                <a:cs typeface="Huawei Sans" panose="020C0503030203020204" pitchFamily="34" charset="0"/>
              </a:rPr>
              <a:t>IP1</a:t>
            </a:r>
          </a:p>
          <a:p>
            <a:pPr algn="ctr" defTabSz="914034" fontAlgn="ctr"/>
            <a:r>
              <a:rPr lang="en-US" sz="1050" dirty="0">
                <a:latin typeface="Huawei Sans" panose="020C0503030203020204" pitchFamily="34" charset="0"/>
                <a:cs typeface="Huawei Sans" panose="020C0503030203020204" pitchFamily="34" charset="0"/>
              </a:rPr>
              <a:t>Port1</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aphicFrame>
        <p:nvGraphicFramePr>
          <p:cNvPr id="26" name="表格 27"/>
          <p:cNvGraphicFramePr>
            <a:graphicFrameLocks noGrp="1"/>
          </p:cNvGraphicFramePr>
          <p:nvPr>
            <p:extLst>
              <p:ext uri="{D42A27DB-BD31-4B8C-83A1-F6EECF244321}">
                <p14:modId xmlns:p14="http://schemas.microsoft.com/office/powerpoint/2010/main" val="1238856006"/>
              </p:ext>
            </p:extLst>
          </p:nvPr>
        </p:nvGraphicFramePr>
        <p:xfrm>
          <a:off x="3670550" y="2672756"/>
          <a:ext cx="2738937" cy="670417"/>
        </p:xfrm>
        <a:graphic>
          <a:graphicData uri="http://schemas.openxmlformats.org/drawingml/2006/table">
            <a:tbl>
              <a:tblPr firstRow="1" bandRow="1"/>
              <a:tblGrid>
                <a:gridCol w="1368529">
                  <a:extLst>
                    <a:ext uri="{9D8B030D-6E8A-4147-A177-3AD203B41FA5}">
                      <a16:colId xmlns:a16="http://schemas.microsoft.com/office/drawing/2014/main" val="20000"/>
                    </a:ext>
                  </a:extLst>
                </a:gridCol>
                <a:gridCol w="1370408">
                  <a:extLst>
                    <a:ext uri="{9D8B030D-6E8A-4147-A177-3AD203B41FA5}">
                      <a16:colId xmlns:a16="http://schemas.microsoft.com/office/drawing/2014/main" val="20001"/>
                    </a:ext>
                  </a:extLst>
                </a:gridCol>
              </a:tblGrid>
              <a:tr h="274213">
                <a:tc>
                  <a:txBody>
                    <a:bodyPr/>
                    <a:lstStyle/>
                    <a:p>
                      <a:pPr marL="0" algn="ctr" defTabSz="914034" rtl="0" eaLnBrk="1" fontAlgn="ctr" latinLnBrk="0" hangingPunct="1"/>
                      <a:r>
                        <a:rPr lang="en-US" sz="1000" b="1" dirty="0">
                          <a:solidFill>
                            <a:sysClr val="windowText" lastClr="000000"/>
                          </a:solidFill>
                          <a:latin typeface="Huawei Sans" panose="020C0503030203020204" pitchFamily="34" charset="0"/>
                        </a:rPr>
                        <a:t>Private IP Address:</a:t>
                      </a:r>
                    </a:p>
                    <a:p>
                      <a:pPr marL="0" algn="ctr" defTabSz="914034" rtl="0" eaLnBrk="1" fontAlgn="ctr" latinLnBrk="0" hangingPunct="1"/>
                      <a:r>
                        <a:rPr lang="en-US" sz="1000" b="1" dirty="0">
                          <a:solidFill>
                            <a:sysClr val="windowText" lastClr="000000"/>
                          </a:solidFill>
                          <a:latin typeface="Huawei Sans" panose="020C0503030203020204" pitchFamily="34" charset="0"/>
                        </a:rPr>
                        <a:t>Port Number</a:t>
                      </a: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000" b="1" dirty="0">
                          <a:solidFill>
                            <a:sysClr val="windowText" lastClr="000000"/>
                          </a:solidFill>
                          <a:latin typeface="Huawei Sans" panose="020C0503030203020204" pitchFamily="34" charset="0"/>
                        </a:rPr>
                        <a:t>Public IP Address:</a:t>
                      </a:r>
                    </a:p>
                    <a:p>
                      <a:pPr marL="0" algn="ctr" defTabSz="914034" rtl="0" eaLnBrk="1" fontAlgn="ctr" latinLnBrk="0" hangingPunct="1"/>
                      <a:r>
                        <a:rPr lang="en-US" sz="1000" b="1" dirty="0">
                          <a:solidFill>
                            <a:sysClr val="windowText" lastClr="000000"/>
                          </a:solidFill>
                          <a:latin typeface="Huawei Sans" panose="020C0503030203020204" pitchFamily="34" charset="0"/>
                        </a:rPr>
                        <a:t>Port Number</a:t>
                      </a: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74213">
                <a:tc>
                  <a:txBody>
                    <a:bodyPr/>
                    <a:lstStyle/>
                    <a:p>
                      <a:pPr marL="0" algn="ctr" defTabSz="914034" rtl="0" eaLnBrk="1" fontAlgn="ctr" latinLnBrk="0" hangingPunct="1"/>
                      <a:r>
                        <a:rPr lang="en-US" sz="1000" b="0" dirty="0">
                          <a:solidFill>
                            <a:sysClr val="windowText" lastClr="000000"/>
                          </a:solidFill>
                          <a:latin typeface="Huawei Sans" panose="020C0503030203020204" pitchFamily="34" charset="0"/>
                        </a:rPr>
                        <a:t>IP1:Port1</a:t>
                      </a:r>
                      <a:endParaRPr lang="en-US" altLang="zh-CN" sz="1000" b="0"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000" b="0" dirty="0">
                          <a:solidFill>
                            <a:sysClr val="windowText" lastClr="000000"/>
                          </a:solidFill>
                          <a:latin typeface="Huawei Sans" panose="020C0503030203020204" pitchFamily="34" charset="0"/>
                        </a:rPr>
                        <a:t>IP2:Port2</a:t>
                      </a:r>
                      <a:endParaRPr lang="en-US" altLang="zh-CN" sz="1000" b="0"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2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083403" y="3915713"/>
            <a:ext cx="540989" cy="442626"/>
          </a:xfrm>
          <a:prstGeom prst="rect">
            <a:avLst/>
          </a:prstGeom>
          <a:noFill/>
        </p:spPr>
      </p:pic>
      <p:sp>
        <p:nvSpPr>
          <p:cNvPr id="29" name="矩形 26"/>
          <p:cNvSpPr/>
          <p:nvPr/>
        </p:nvSpPr>
        <p:spPr bwMode="gray">
          <a:xfrm>
            <a:off x="9624392" y="4022088"/>
            <a:ext cx="974947" cy="261610"/>
          </a:xfrm>
          <a:prstGeom prst="rect">
            <a:avLst/>
          </a:prstGeom>
        </p:spPr>
        <p:txBody>
          <a:bodyPr wrap="none">
            <a:spAutoFit/>
          </a:bodyPr>
          <a:lstStyle/>
          <a:p>
            <a:pPr algn="ctr" defTabSz="914034" fontAlgn="ctr"/>
            <a:r>
              <a:rPr lang="en-US" sz="1050" dirty="0">
                <a:latin typeface="Huawei Sans" panose="020C0503030203020204" pitchFamily="34" charset="0"/>
                <a:cs typeface="Huawei Sans" panose="020C0503030203020204" pitchFamily="34" charset="0"/>
              </a:rPr>
              <a:t>STUN server</a:t>
            </a:r>
          </a:p>
        </p:txBody>
      </p:sp>
      <p:sp>
        <p:nvSpPr>
          <p:cNvPr id="30" name="矩形 26"/>
          <p:cNvSpPr/>
          <p:nvPr/>
        </p:nvSpPr>
        <p:spPr bwMode="gray">
          <a:xfrm>
            <a:off x="3066447" y="4390995"/>
            <a:ext cx="938077" cy="261610"/>
          </a:xfrm>
          <a:prstGeom prst="rect">
            <a:avLst/>
          </a:prstGeom>
        </p:spPr>
        <p:txBody>
          <a:bodyPr wrap="none">
            <a:spAutoFit/>
          </a:bodyPr>
          <a:lstStyle/>
          <a:p>
            <a:pPr algn="ctr" defTabSz="914034" fontAlgn="ctr"/>
            <a:r>
              <a:rPr lang="en-US" sz="1050" dirty="0">
                <a:latin typeface="Huawei Sans" panose="020C0503030203020204" pitchFamily="34" charset="0"/>
                <a:cs typeface="Huawei Sans" panose="020C0503030203020204" pitchFamily="34" charset="0"/>
              </a:rPr>
              <a:t>STUN client</a:t>
            </a:r>
          </a:p>
        </p:txBody>
      </p:sp>
      <p:sp>
        <p:nvSpPr>
          <p:cNvPr id="42" name="矩形 26"/>
          <p:cNvSpPr/>
          <p:nvPr/>
        </p:nvSpPr>
        <p:spPr bwMode="gray">
          <a:xfrm>
            <a:off x="4400778" y="3371482"/>
            <a:ext cx="1213194" cy="253916"/>
          </a:xfrm>
          <a:prstGeom prst="rect">
            <a:avLst/>
          </a:prstGeom>
          <a:noFill/>
        </p:spPr>
        <p:txBody>
          <a:bodyPr wrap="square">
            <a:spAutoFit/>
          </a:bodyPr>
          <a:lstStyle/>
          <a:p>
            <a:pPr algn="ctr" defTabSz="914400" fontAlgn="ctr">
              <a:spcBef>
                <a:spcPct val="0"/>
              </a:spcBef>
              <a:spcAft>
                <a:spcPct val="0"/>
              </a:spcAft>
            </a:pPr>
            <a:r>
              <a:rPr lang="en-US" sz="1000" dirty="0">
                <a:latin typeface="Huawei Sans" panose="020C0503030203020204" pitchFamily="34" charset="0"/>
                <a:cs typeface="Huawei Sans" panose="020C0503030203020204" pitchFamily="34" charset="0"/>
              </a:rPr>
              <a:t>NAT translation</a:t>
            </a:r>
          </a:p>
        </p:txBody>
      </p:sp>
      <p:cxnSp>
        <p:nvCxnSpPr>
          <p:cNvPr id="43" name="Straight Arrow Connector 42"/>
          <p:cNvCxnSpPr/>
          <p:nvPr/>
        </p:nvCxnSpPr>
        <p:spPr bwMode="gray">
          <a:xfrm>
            <a:off x="4623630" y="3650184"/>
            <a:ext cx="78829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bwMode="gray">
          <a:xfrm>
            <a:off x="1493507" y="3536456"/>
            <a:ext cx="3056852" cy="223778"/>
            <a:chOff x="1107541" y="4610248"/>
            <a:chExt cx="3056852" cy="223778"/>
          </a:xfrm>
        </p:grpSpPr>
        <p:sp>
          <p:nvSpPr>
            <p:cNvPr id="37" name="TextBox 120">
              <a:extLst>
                <a:ext uri="{FF2B5EF4-FFF2-40B4-BE49-F238E27FC236}">
                  <a16:creationId xmlns:a16="http://schemas.microsoft.com/office/drawing/2014/main" id="{31930744-3D36-4F81-8426-6F129C1A6804}"/>
                </a:ext>
              </a:extLst>
            </p:cNvPr>
            <p:cNvSpPr txBox="1"/>
            <p:nvPr/>
          </p:nvSpPr>
          <p:spPr bwMode="gray">
            <a:xfrm>
              <a:off x="1107541" y="4610248"/>
              <a:ext cx="739987" cy="223778"/>
            </a:xfrm>
            <a:prstGeom prst="roundRect">
              <a:avLst>
                <a:gd name="adj" fmla="val 6721"/>
              </a:avLst>
            </a:prstGeom>
            <a:solidFill>
              <a:srgbClr val="5B9BD5"/>
            </a:solidFill>
            <a:ln w="12700">
              <a:solidFill>
                <a:srgbClr val="5B9BD5"/>
              </a:solidFill>
            </a:ln>
          </p:spPr>
          <p:txBody>
            <a:bodyPr wrap="square"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dirty="0">
                  <a:solidFill>
                    <a:prstClr val="white"/>
                  </a:solidFill>
                  <a:latin typeface="Huawei Sans" panose="020C0503030203020204" pitchFamily="34" charset="0"/>
                  <a:cs typeface="Huawei Sans" panose="020C0503030203020204" pitchFamily="34" charset="0"/>
                </a:rPr>
                <a:t>SIP: IP1</a:t>
              </a:r>
              <a:endParaRPr kumimoji="0" lang="en-US" altLang="zh-CN" sz="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TextBox 120">
              <a:extLst>
                <a:ext uri="{FF2B5EF4-FFF2-40B4-BE49-F238E27FC236}">
                  <a16:creationId xmlns:a16="http://schemas.microsoft.com/office/drawing/2014/main" id="{31930744-3D36-4F81-8426-6F129C1A6804}"/>
                </a:ext>
              </a:extLst>
            </p:cNvPr>
            <p:cNvSpPr txBox="1"/>
            <p:nvPr/>
          </p:nvSpPr>
          <p:spPr bwMode="gray">
            <a:xfrm>
              <a:off x="2934771" y="4610248"/>
              <a:ext cx="1229622" cy="223778"/>
            </a:xfrm>
            <a:prstGeom prst="roundRect">
              <a:avLst>
                <a:gd name="adj" fmla="val 6721"/>
              </a:avLst>
            </a:prstGeom>
            <a:solidFill>
              <a:srgbClr val="FFC000"/>
            </a:solidFill>
            <a:ln w="12700">
              <a:solidFill>
                <a:srgbClr val="FFC000"/>
              </a:solidFill>
            </a:ln>
          </p:spPr>
          <p:txBody>
            <a:bodyPr wrap="square"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b="0" dirty="0">
                  <a:solidFill>
                    <a:prstClr val="white">
                      <a:lumMod val="50000"/>
                    </a:prstClr>
                  </a:solidFill>
                  <a:latin typeface="Huawei Sans" panose="020C0503030203020204" pitchFamily="34" charset="0"/>
                  <a:cs typeface="Huawei Sans" panose="020C0503030203020204" pitchFamily="34" charset="0"/>
                </a:rPr>
                <a:t>STUN binding request</a:t>
              </a:r>
              <a:endParaRPr kumimoji="0" lang="en-US" altLang="zh-CN" sz="800" b="0" i="0" u="none" strike="noStrike" kern="0" cap="none" spc="0" normalizeH="0" baseline="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TextBox 120">
              <a:extLst>
                <a:ext uri="{FF2B5EF4-FFF2-40B4-BE49-F238E27FC236}">
                  <a16:creationId xmlns:a16="http://schemas.microsoft.com/office/drawing/2014/main" id="{31930744-3D36-4F81-8426-6F129C1A6804}"/>
                </a:ext>
              </a:extLst>
            </p:cNvPr>
            <p:cNvSpPr txBox="1"/>
            <p:nvPr/>
          </p:nvSpPr>
          <p:spPr bwMode="gray">
            <a:xfrm>
              <a:off x="1851292" y="4610248"/>
              <a:ext cx="1083480" cy="223778"/>
            </a:xfrm>
            <a:prstGeom prst="roundRect">
              <a:avLst>
                <a:gd name="adj" fmla="val 6721"/>
              </a:avLst>
            </a:prstGeom>
            <a:solidFill>
              <a:srgbClr val="5B9BD5"/>
            </a:solidFill>
            <a:ln w="12700">
              <a:solidFill>
                <a:srgbClr val="5B9BD5"/>
              </a:solidFill>
            </a:ln>
          </p:spPr>
          <p:txBody>
            <a:bodyPr wrap="square"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b="0" dirty="0">
                  <a:solidFill>
                    <a:prstClr val="white"/>
                  </a:solidFill>
                  <a:latin typeface="Huawei Sans" panose="020C0503030203020204" pitchFamily="34" charset="0"/>
                  <a:cs typeface="Huawei Sans" panose="020C0503030203020204" pitchFamily="34" charset="0"/>
                </a:rPr>
                <a:t>S Port: </a:t>
              </a:r>
              <a:r>
                <a:rPr lang="en-US" sz="800" b="0" dirty="0">
                  <a:solidFill>
                    <a:schemeClr val="bg1"/>
                  </a:solidFill>
                  <a:latin typeface="Huawei Sans" panose="020C0503030203020204" pitchFamily="34" charset="0"/>
                  <a:cs typeface="Huawei Sans" panose="020C0503030203020204" pitchFamily="34" charset="0"/>
                </a:rPr>
                <a:t>Port1</a:t>
              </a:r>
            </a:p>
          </p:txBody>
        </p:sp>
      </p:grpSp>
      <p:grpSp>
        <p:nvGrpSpPr>
          <p:cNvPr id="48" name="Group 47"/>
          <p:cNvGrpSpPr/>
          <p:nvPr/>
        </p:nvGrpSpPr>
        <p:grpSpPr bwMode="gray">
          <a:xfrm>
            <a:off x="5464391" y="3546501"/>
            <a:ext cx="2978455" cy="239762"/>
            <a:chOff x="5060259" y="4602820"/>
            <a:chExt cx="2978455" cy="239762"/>
          </a:xfrm>
        </p:grpSpPr>
        <p:sp>
          <p:nvSpPr>
            <p:cNvPr id="40" name="TextBox 120">
              <a:extLst>
                <a:ext uri="{FF2B5EF4-FFF2-40B4-BE49-F238E27FC236}">
                  <a16:creationId xmlns:a16="http://schemas.microsoft.com/office/drawing/2014/main" id="{31930744-3D36-4F81-8426-6F129C1A6804}"/>
                </a:ext>
              </a:extLst>
            </p:cNvPr>
            <p:cNvSpPr txBox="1"/>
            <p:nvPr/>
          </p:nvSpPr>
          <p:spPr bwMode="gray">
            <a:xfrm>
              <a:off x="5060259" y="4602820"/>
              <a:ext cx="708595" cy="239762"/>
            </a:xfrm>
            <a:prstGeom prst="roundRect">
              <a:avLst>
                <a:gd name="adj" fmla="val 6721"/>
              </a:avLst>
            </a:prstGeom>
            <a:solidFill>
              <a:srgbClr val="EC7061"/>
            </a:solidFill>
            <a:ln w="12700">
              <a:solidFill>
                <a:srgbClr val="EC7061"/>
              </a:solidFill>
            </a:ln>
          </p:spPr>
          <p:txBody>
            <a:bodyPr wrap="square" lIns="72000" rIns="72000"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900" dirty="0">
                  <a:solidFill>
                    <a:prstClr val="white"/>
                  </a:solidFill>
                  <a:latin typeface="Huawei Sans" panose="020C0503030203020204" pitchFamily="34" charset="0"/>
                  <a:cs typeface="Huawei Sans" panose="020C0503030203020204" pitchFamily="34" charset="0"/>
                </a:rPr>
                <a:t>SIP: IP2</a:t>
              </a:r>
              <a:endParaRPr kumimoji="0" lang="en-US" altLang="zh-CN" sz="9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TextBox 120">
              <a:extLst>
                <a:ext uri="{FF2B5EF4-FFF2-40B4-BE49-F238E27FC236}">
                  <a16:creationId xmlns:a16="http://schemas.microsoft.com/office/drawing/2014/main" id="{31930744-3D36-4F81-8426-6F129C1A6804}"/>
                </a:ext>
              </a:extLst>
            </p:cNvPr>
            <p:cNvSpPr txBox="1"/>
            <p:nvPr/>
          </p:nvSpPr>
          <p:spPr bwMode="gray">
            <a:xfrm>
              <a:off x="6832467" y="4610812"/>
              <a:ext cx="1206247" cy="223778"/>
            </a:xfrm>
            <a:prstGeom prst="roundRect">
              <a:avLst>
                <a:gd name="adj" fmla="val 6721"/>
              </a:avLst>
            </a:prstGeom>
            <a:solidFill>
              <a:srgbClr val="FFC000"/>
            </a:solidFill>
            <a:ln w="12700">
              <a:solidFill>
                <a:srgbClr val="FFC000"/>
              </a:solidFill>
            </a:ln>
          </p:spPr>
          <p:txBody>
            <a:bodyPr wrap="square" lIns="72000" rIns="72000"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dirty="0">
                  <a:solidFill>
                    <a:prstClr val="white">
                      <a:lumMod val="50000"/>
                    </a:prstClr>
                  </a:solidFill>
                  <a:latin typeface="Huawei Sans" panose="020C0503030203020204" pitchFamily="34" charset="0"/>
                  <a:cs typeface="Huawei Sans" panose="020C0503030203020204" pitchFamily="34" charset="0"/>
                </a:rPr>
                <a:t>STUN binding request</a:t>
              </a:r>
              <a:endParaRPr lang="en-US" altLang="zh-CN" sz="800" kern="0" dirty="0">
                <a:solidFill>
                  <a:prstClr val="white">
                    <a:lumMod val="50000"/>
                  </a:prst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TextBox 120">
              <a:extLst>
                <a:ext uri="{FF2B5EF4-FFF2-40B4-BE49-F238E27FC236}">
                  <a16:creationId xmlns:a16="http://schemas.microsoft.com/office/drawing/2014/main" id="{31930744-3D36-4F81-8426-6F129C1A6804}"/>
                </a:ext>
              </a:extLst>
            </p:cNvPr>
            <p:cNvSpPr txBox="1"/>
            <p:nvPr/>
          </p:nvSpPr>
          <p:spPr bwMode="gray">
            <a:xfrm>
              <a:off x="5767674" y="4602820"/>
              <a:ext cx="1081300" cy="239762"/>
            </a:xfrm>
            <a:prstGeom prst="roundRect">
              <a:avLst>
                <a:gd name="adj" fmla="val 6721"/>
              </a:avLst>
            </a:prstGeom>
            <a:solidFill>
              <a:srgbClr val="EC7061"/>
            </a:solidFill>
            <a:ln w="12700">
              <a:solidFill>
                <a:srgbClr val="EC7061"/>
              </a:solidFill>
            </a:ln>
          </p:spPr>
          <p:txBody>
            <a:bodyPr wrap="square" lIns="72000" rIns="72000"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900" b="0" dirty="0">
                  <a:solidFill>
                    <a:prstClr val="white"/>
                  </a:solidFill>
                  <a:latin typeface="Huawei Sans" panose="020C0503030203020204" pitchFamily="34" charset="0"/>
                  <a:cs typeface="Huawei Sans" panose="020C0503030203020204" pitchFamily="34" charset="0"/>
                </a:rPr>
                <a:t>S Port: </a:t>
              </a:r>
              <a:r>
                <a:rPr lang="en-US" sz="900" b="0" dirty="0">
                  <a:solidFill>
                    <a:schemeClr val="bg1"/>
                  </a:solidFill>
                  <a:latin typeface="Huawei Sans" panose="020C0503030203020204" pitchFamily="34" charset="0"/>
                  <a:cs typeface="Huawei Sans" panose="020C0503030203020204" pitchFamily="34" charset="0"/>
                </a:rPr>
                <a:t>Port2</a:t>
              </a:r>
            </a:p>
          </p:txBody>
        </p:sp>
      </p:grpSp>
      <p:cxnSp>
        <p:nvCxnSpPr>
          <p:cNvPr id="50" name="Straight Arrow Connector 49"/>
          <p:cNvCxnSpPr/>
          <p:nvPr/>
        </p:nvCxnSpPr>
        <p:spPr bwMode="gray">
          <a:xfrm>
            <a:off x="8512062" y="3662606"/>
            <a:ext cx="752290"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51" name="Rectangular Callout 50"/>
          <p:cNvSpPr/>
          <p:nvPr/>
        </p:nvSpPr>
        <p:spPr bwMode="gray">
          <a:xfrm>
            <a:off x="9264352" y="2916504"/>
            <a:ext cx="2031152" cy="689843"/>
          </a:xfrm>
          <a:prstGeom prst="wedgeRectCallout">
            <a:avLst>
              <a:gd name="adj1" fmla="val -44669"/>
              <a:gd name="adj2" fmla="val 743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defTabSz="914034" fontAlgn="ctr"/>
            <a:r>
              <a:rPr lang="en-US" sz="1000" dirty="0">
                <a:solidFill>
                  <a:schemeClr val="tx1"/>
                </a:solidFill>
                <a:latin typeface="Huawei Sans" panose="020C0503030203020204" pitchFamily="34" charset="0"/>
                <a:cs typeface="Huawei Sans" panose="020C0503030203020204" pitchFamily="34" charset="0"/>
              </a:rPr>
              <a:t>Obtain the source IP address and port number from the STUN binding request and add them to a STUN binding response.</a:t>
            </a:r>
          </a:p>
        </p:txBody>
      </p:sp>
      <p:cxnSp>
        <p:nvCxnSpPr>
          <p:cNvPr id="53" name="Straight Arrow Connector 52"/>
          <p:cNvCxnSpPr/>
          <p:nvPr/>
        </p:nvCxnSpPr>
        <p:spPr bwMode="gray">
          <a:xfrm flipH="1">
            <a:off x="4580663" y="4823478"/>
            <a:ext cx="80299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54" name="Group 53"/>
          <p:cNvGrpSpPr/>
          <p:nvPr/>
        </p:nvGrpSpPr>
        <p:grpSpPr bwMode="gray">
          <a:xfrm>
            <a:off x="5417641" y="4708837"/>
            <a:ext cx="3126631" cy="223779"/>
            <a:chOff x="4994087" y="4610812"/>
            <a:chExt cx="3126631" cy="223779"/>
          </a:xfrm>
        </p:grpSpPr>
        <p:sp>
          <p:nvSpPr>
            <p:cNvPr id="55" name="TextBox 120">
              <a:extLst>
                <a:ext uri="{FF2B5EF4-FFF2-40B4-BE49-F238E27FC236}">
                  <a16:creationId xmlns:a16="http://schemas.microsoft.com/office/drawing/2014/main" id="{31930744-3D36-4F81-8426-6F129C1A6804}"/>
                </a:ext>
              </a:extLst>
            </p:cNvPr>
            <p:cNvSpPr txBox="1"/>
            <p:nvPr/>
          </p:nvSpPr>
          <p:spPr bwMode="gray">
            <a:xfrm>
              <a:off x="4994087" y="4610813"/>
              <a:ext cx="774768" cy="223778"/>
            </a:xfrm>
            <a:prstGeom prst="roundRect">
              <a:avLst>
                <a:gd name="adj" fmla="val 6721"/>
              </a:avLst>
            </a:prstGeom>
            <a:solidFill>
              <a:schemeClr val="bg1">
                <a:lumMod val="50000"/>
              </a:schemeClr>
            </a:solidFill>
            <a:ln w="12700">
              <a:solidFill>
                <a:schemeClr val="bg1">
                  <a:lumMod val="50000"/>
                </a:schemeClr>
              </a:solidFill>
            </a:ln>
          </p:spPr>
          <p:txBody>
            <a:bodyPr wrap="square" lIns="36000" rIns="36000"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dirty="0">
                  <a:solidFill>
                    <a:prstClr val="white"/>
                  </a:solidFill>
                  <a:latin typeface="Huawei Sans" panose="020C0503030203020204" pitchFamily="34" charset="0"/>
                  <a:cs typeface="Huawei Sans" panose="020C0503030203020204" pitchFamily="34" charset="0"/>
                </a:rPr>
                <a:t>DIP: IP2</a:t>
              </a:r>
              <a:endParaRPr kumimoji="0" lang="en-US" altLang="zh-CN" sz="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TextBox 120">
              <a:extLst>
                <a:ext uri="{FF2B5EF4-FFF2-40B4-BE49-F238E27FC236}">
                  <a16:creationId xmlns:a16="http://schemas.microsoft.com/office/drawing/2014/main" id="{31930744-3D36-4F81-8426-6F129C1A6804}"/>
                </a:ext>
              </a:extLst>
            </p:cNvPr>
            <p:cNvSpPr txBox="1"/>
            <p:nvPr/>
          </p:nvSpPr>
          <p:spPr bwMode="gray">
            <a:xfrm>
              <a:off x="6877395" y="4610813"/>
              <a:ext cx="1243323" cy="223778"/>
            </a:xfrm>
            <a:prstGeom prst="roundRect">
              <a:avLst>
                <a:gd name="adj" fmla="val 6721"/>
              </a:avLst>
            </a:prstGeom>
            <a:solidFill>
              <a:srgbClr val="FFC000"/>
            </a:solidFill>
            <a:ln w="12700">
              <a:solidFill>
                <a:srgbClr val="FFC000"/>
              </a:solidFill>
            </a:ln>
          </p:spPr>
          <p:txBody>
            <a:bodyPr wrap="square" lIns="36000" rIns="36000"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b="0" dirty="0">
                  <a:solidFill>
                    <a:prstClr val="white">
                      <a:lumMod val="50000"/>
                    </a:prstClr>
                  </a:solidFill>
                  <a:latin typeface="Huawei Sans" panose="020C0503030203020204" pitchFamily="34" charset="0"/>
                  <a:cs typeface="Huawei Sans" panose="020C0503030203020204" pitchFamily="34" charset="0"/>
                </a:rPr>
                <a:t>STUN binding response</a:t>
              </a:r>
              <a:endParaRPr kumimoji="0" lang="en-US" altLang="zh-CN" sz="800" b="0" i="0" u="none" strike="noStrike" kern="0" cap="none" spc="0" normalizeH="0" baseline="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TextBox 120">
              <a:extLst>
                <a:ext uri="{FF2B5EF4-FFF2-40B4-BE49-F238E27FC236}">
                  <a16:creationId xmlns:a16="http://schemas.microsoft.com/office/drawing/2014/main" id="{31930744-3D36-4F81-8426-6F129C1A6804}"/>
                </a:ext>
              </a:extLst>
            </p:cNvPr>
            <p:cNvSpPr txBox="1"/>
            <p:nvPr/>
          </p:nvSpPr>
          <p:spPr bwMode="gray">
            <a:xfrm>
              <a:off x="5767673" y="4610812"/>
              <a:ext cx="1120575" cy="223778"/>
            </a:xfrm>
            <a:prstGeom prst="roundRect">
              <a:avLst>
                <a:gd name="adj" fmla="val 6721"/>
              </a:avLst>
            </a:prstGeom>
            <a:solidFill>
              <a:schemeClr val="bg1">
                <a:lumMod val="50000"/>
              </a:schemeClr>
            </a:solidFill>
            <a:ln w="12700">
              <a:solidFill>
                <a:schemeClr val="bg1">
                  <a:lumMod val="50000"/>
                </a:schemeClr>
              </a:solidFill>
            </a:ln>
          </p:spPr>
          <p:txBody>
            <a:bodyPr wrap="square" lIns="36000" rIns="36000"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dirty="0">
                  <a:solidFill>
                    <a:prstClr val="white"/>
                  </a:solidFill>
                  <a:latin typeface="Huawei Sans" panose="020C0503030203020204" pitchFamily="34" charset="0"/>
                  <a:cs typeface="Huawei Sans" panose="020C0503030203020204" pitchFamily="34" charset="0"/>
                </a:rPr>
                <a:t>D Port: </a:t>
              </a:r>
              <a:r>
                <a:rPr lang="en-US" sz="800" dirty="0">
                  <a:solidFill>
                    <a:schemeClr val="bg1"/>
                  </a:solidFill>
                  <a:latin typeface="Huawei Sans" panose="020C0503030203020204" pitchFamily="34" charset="0"/>
                  <a:cs typeface="Huawei Sans" panose="020C0503030203020204" pitchFamily="34" charset="0"/>
                </a:rPr>
                <a:t>Port2</a:t>
              </a:r>
            </a:p>
          </p:txBody>
        </p:sp>
      </p:grpSp>
      <p:sp>
        <p:nvSpPr>
          <p:cNvPr id="59" name="Freeform 58"/>
          <p:cNvSpPr/>
          <p:nvPr/>
        </p:nvSpPr>
        <p:spPr bwMode="gray">
          <a:xfrm>
            <a:off x="8705607" y="3716690"/>
            <a:ext cx="774769" cy="1008002"/>
          </a:xfrm>
          <a:custGeom>
            <a:avLst/>
            <a:gdLst>
              <a:gd name="connsiteX0" fmla="*/ 853440 w 1063601"/>
              <a:gd name="connsiteY0" fmla="*/ 0 h 373380"/>
              <a:gd name="connsiteX1" fmla="*/ 1005840 w 1063601"/>
              <a:gd name="connsiteY1" fmla="*/ 236220 h 373380"/>
              <a:gd name="connsiteX2" fmla="*/ 0 w 1063601"/>
              <a:gd name="connsiteY2" fmla="*/ 373380 h 373380"/>
            </a:gdLst>
            <a:ahLst/>
            <a:cxnLst>
              <a:cxn ang="0">
                <a:pos x="connsiteX0" y="connsiteY0"/>
              </a:cxn>
              <a:cxn ang="0">
                <a:pos x="connsiteX1" y="connsiteY1"/>
              </a:cxn>
              <a:cxn ang="0">
                <a:pos x="connsiteX2" y="connsiteY2"/>
              </a:cxn>
            </a:cxnLst>
            <a:rect l="l" t="t" r="r" b="b"/>
            <a:pathLst>
              <a:path w="1063601" h="373380">
                <a:moveTo>
                  <a:pt x="853440" y="0"/>
                </a:moveTo>
                <a:cubicBezTo>
                  <a:pt x="1000760" y="86995"/>
                  <a:pt x="1148080" y="173990"/>
                  <a:pt x="1005840" y="236220"/>
                </a:cubicBezTo>
                <a:cubicBezTo>
                  <a:pt x="863600" y="298450"/>
                  <a:pt x="431800" y="335915"/>
                  <a:pt x="0" y="373380"/>
                </a:cubicBezTo>
              </a:path>
            </a:pathLst>
          </a:custGeom>
          <a:ln w="190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cs typeface="Huawei Sans" panose="020C0503030203020204" pitchFamily="34" charset="0"/>
            </a:endParaRPr>
          </a:p>
        </p:txBody>
      </p:sp>
      <p:sp>
        <p:nvSpPr>
          <p:cNvPr id="60" name="矩形 26"/>
          <p:cNvSpPr/>
          <p:nvPr/>
        </p:nvSpPr>
        <p:spPr bwMode="gray">
          <a:xfrm>
            <a:off x="4562290" y="4807399"/>
            <a:ext cx="890170" cy="400110"/>
          </a:xfrm>
          <a:prstGeom prst="rect">
            <a:avLst/>
          </a:prstGeom>
          <a:noFill/>
        </p:spPr>
        <p:txBody>
          <a:bodyPr wrap="square">
            <a:spAutoFit/>
          </a:bodyPr>
          <a:lstStyle/>
          <a:p>
            <a:pPr algn="ctr" defTabSz="914400" fontAlgn="ctr">
              <a:spcBef>
                <a:spcPct val="0"/>
              </a:spcBef>
              <a:spcAft>
                <a:spcPct val="0"/>
              </a:spcAft>
            </a:pPr>
            <a:r>
              <a:rPr lang="en-US" sz="1000" dirty="0">
                <a:latin typeface="Huawei Sans" panose="020C0503030203020204" pitchFamily="34" charset="0"/>
                <a:cs typeface="Huawei Sans" panose="020C0503030203020204" pitchFamily="34" charset="0"/>
              </a:rPr>
              <a:t>NAT translation</a:t>
            </a:r>
          </a:p>
        </p:txBody>
      </p:sp>
      <p:grpSp>
        <p:nvGrpSpPr>
          <p:cNvPr id="61" name="Group 60"/>
          <p:cNvGrpSpPr/>
          <p:nvPr/>
        </p:nvGrpSpPr>
        <p:grpSpPr bwMode="gray">
          <a:xfrm>
            <a:off x="1461377" y="4686341"/>
            <a:ext cx="3091705" cy="223779"/>
            <a:chOff x="905024" y="4622948"/>
            <a:chExt cx="3091705" cy="223779"/>
          </a:xfrm>
        </p:grpSpPr>
        <p:sp>
          <p:nvSpPr>
            <p:cNvPr id="62" name="TextBox 120">
              <a:extLst>
                <a:ext uri="{FF2B5EF4-FFF2-40B4-BE49-F238E27FC236}">
                  <a16:creationId xmlns:a16="http://schemas.microsoft.com/office/drawing/2014/main" id="{31930744-3D36-4F81-8426-6F129C1A6804}"/>
                </a:ext>
              </a:extLst>
            </p:cNvPr>
            <p:cNvSpPr txBox="1"/>
            <p:nvPr/>
          </p:nvSpPr>
          <p:spPr bwMode="gray">
            <a:xfrm>
              <a:off x="905024" y="4622948"/>
              <a:ext cx="739987" cy="223778"/>
            </a:xfrm>
            <a:prstGeom prst="roundRect">
              <a:avLst>
                <a:gd name="adj" fmla="val 6721"/>
              </a:avLst>
            </a:prstGeom>
            <a:solidFill>
              <a:schemeClr val="bg1">
                <a:lumMod val="75000"/>
              </a:schemeClr>
            </a:solidFill>
            <a:ln w="12700">
              <a:solidFill>
                <a:schemeClr val="bg1">
                  <a:lumMod val="75000"/>
                </a:schemeClr>
              </a:solidFill>
            </a:ln>
          </p:spPr>
          <p:txBody>
            <a:bodyPr wrap="square" lIns="36000" rIns="36000"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dirty="0">
                  <a:solidFill>
                    <a:prstClr val="white"/>
                  </a:solidFill>
                  <a:latin typeface="Huawei Sans" panose="020C0503030203020204" pitchFamily="34" charset="0"/>
                  <a:cs typeface="Huawei Sans" panose="020C0503030203020204" pitchFamily="34" charset="0"/>
                </a:rPr>
                <a:t>DIP: IP1</a:t>
              </a:r>
              <a:endParaRPr kumimoji="0" lang="en-US" altLang="zh-CN" sz="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TextBox 120">
              <a:extLst>
                <a:ext uri="{FF2B5EF4-FFF2-40B4-BE49-F238E27FC236}">
                  <a16:creationId xmlns:a16="http://schemas.microsoft.com/office/drawing/2014/main" id="{31930744-3D36-4F81-8426-6F129C1A6804}"/>
                </a:ext>
              </a:extLst>
            </p:cNvPr>
            <p:cNvSpPr txBox="1"/>
            <p:nvPr/>
          </p:nvSpPr>
          <p:spPr bwMode="gray">
            <a:xfrm>
              <a:off x="2783247" y="4622949"/>
              <a:ext cx="1213482" cy="223778"/>
            </a:xfrm>
            <a:prstGeom prst="roundRect">
              <a:avLst>
                <a:gd name="adj" fmla="val 6721"/>
              </a:avLst>
            </a:prstGeom>
            <a:solidFill>
              <a:srgbClr val="FFC000"/>
            </a:solidFill>
            <a:ln w="12700">
              <a:solidFill>
                <a:srgbClr val="FFC000"/>
              </a:solidFill>
            </a:ln>
          </p:spPr>
          <p:txBody>
            <a:bodyPr wrap="square" lIns="36000" rIns="36000"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b="0" dirty="0">
                  <a:solidFill>
                    <a:prstClr val="white">
                      <a:lumMod val="50000"/>
                    </a:prstClr>
                  </a:solidFill>
                  <a:latin typeface="Huawei Sans" panose="020C0503030203020204" pitchFamily="34" charset="0"/>
                  <a:cs typeface="Huawei Sans" panose="020C0503030203020204" pitchFamily="34" charset="0"/>
                </a:rPr>
                <a:t>STUN binding response</a:t>
              </a:r>
              <a:endParaRPr kumimoji="0" lang="en-US" altLang="zh-CN" sz="800" b="0" i="0" u="none" strike="noStrike" kern="0" cap="none" spc="0" normalizeH="0" baseline="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TextBox 120">
              <a:extLst>
                <a:ext uri="{FF2B5EF4-FFF2-40B4-BE49-F238E27FC236}">
                  <a16:creationId xmlns:a16="http://schemas.microsoft.com/office/drawing/2014/main" id="{31930744-3D36-4F81-8426-6F129C1A6804}"/>
                </a:ext>
              </a:extLst>
            </p:cNvPr>
            <p:cNvSpPr txBox="1"/>
            <p:nvPr/>
          </p:nvSpPr>
          <p:spPr bwMode="gray">
            <a:xfrm>
              <a:off x="1648774" y="4622948"/>
              <a:ext cx="1126643" cy="223778"/>
            </a:xfrm>
            <a:prstGeom prst="roundRect">
              <a:avLst>
                <a:gd name="adj" fmla="val 6721"/>
              </a:avLst>
            </a:prstGeom>
            <a:solidFill>
              <a:schemeClr val="bg1">
                <a:lumMod val="75000"/>
              </a:schemeClr>
            </a:solidFill>
            <a:ln w="12700">
              <a:solidFill>
                <a:schemeClr val="bg1">
                  <a:lumMod val="75000"/>
                </a:schemeClr>
              </a:solidFill>
            </a:ln>
          </p:spPr>
          <p:txBody>
            <a:bodyPr wrap="square" lIns="36000" rIns="36000"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800" b="0" dirty="0">
                  <a:solidFill>
                    <a:prstClr val="white"/>
                  </a:solidFill>
                  <a:latin typeface="Huawei Sans" panose="020C0503030203020204" pitchFamily="34" charset="0"/>
                  <a:cs typeface="Huawei Sans" panose="020C0503030203020204" pitchFamily="34" charset="0"/>
                </a:rPr>
                <a:t>D Port: </a:t>
              </a:r>
              <a:r>
                <a:rPr lang="en-US" sz="800" b="0" dirty="0">
                  <a:solidFill>
                    <a:schemeClr val="bg1"/>
                  </a:solidFill>
                  <a:latin typeface="Huawei Sans" panose="020C0503030203020204" pitchFamily="34" charset="0"/>
                  <a:cs typeface="Huawei Sans" panose="020C0503030203020204" pitchFamily="34" charset="0"/>
                </a:rPr>
                <a:t>Port1</a:t>
              </a:r>
            </a:p>
          </p:txBody>
        </p:sp>
      </p:grpSp>
      <p:sp>
        <p:nvSpPr>
          <p:cNvPr id="69" name="Rectangular Callout 68"/>
          <p:cNvSpPr/>
          <p:nvPr/>
        </p:nvSpPr>
        <p:spPr bwMode="gray">
          <a:xfrm>
            <a:off x="2591359" y="5024581"/>
            <a:ext cx="1869002" cy="661415"/>
          </a:xfrm>
          <a:prstGeom prst="wedgeRectCallout">
            <a:avLst>
              <a:gd name="adj1" fmla="val -15501"/>
              <a:gd name="adj2" fmla="val -740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900" dirty="0">
                <a:solidFill>
                  <a:schemeClr val="tx1"/>
                </a:solidFill>
                <a:latin typeface="Huawei Sans" panose="020C0503030203020204" pitchFamily="34" charset="0"/>
                <a:cs typeface="Huawei Sans" panose="020C0503030203020204" pitchFamily="34" charset="0"/>
              </a:rPr>
              <a:t>Record the mapping between the private IP address + port number and the public IP address + port number.</a:t>
            </a:r>
            <a:endParaRPr lang="en-US" altLang="zh-CN" sz="9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Trapezoid 45">
            <a:extLst>
              <a:ext uri="{FF2B5EF4-FFF2-40B4-BE49-F238E27FC236}">
                <a16:creationId xmlns:a16="http://schemas.microsoft.com/office/drawing/2014/main" id="{59CD654C-3EBC-4E7A-A211-CE311B6DE28B}"/>
              </a:ext>
            </a:extLst>
          </p:cNvPr>
          <p:cNvSpPr/>
          <p:nvPr/>
        </p:nvSpPr>
        <p:spPr bwMode="gray">
          <a:xfrm>
            <a:off x="6794209" y="4967945"/>
            <a:ext cx="2280794" cy="369151"/>
          </a:xfrm>
          <a:prstGeom prst="trapezoid">
            <a:avLst>
              <a:gd name="adj" fmla="val 143107"/>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cs typeface="Huawei Sans" panose="020C0503030203020204" pitchFamily="34" charset="0"/>
            </a:endParaRPr>
          </a:p>
        </p:txBody>
      </p:sp>
      <p:sp>
        <p:nvSpPr>
          <p:cNvPr id="52" name="TextBox 120">
            <a:extLst>
              <a:ext uri="{FF2B5EF4-FFF2-40B4-BE49-F238E27FC236}">
                <a16:creationId xmlns:a16="http://schemas.microsoft.com/office/drawing/2014/main" id="{100E18FA-806F-48DF-BCBE-AC82F4F78B21}"/>
              </a:ext>
            </a:extLst>
          </p:cNvPr>
          <p:cNvSpPr txBox="1"/>
          <p:nvPr/>
        </p:nvSpPr>
        <p:spPr bwMode="gray">
          <a:xfrm>
            <a:off x="6775306" y="5365144"/>
            <a:ext cx="2280794" cy="271730"/>
          </a:xfrm>
          <a:prstGeom prst="roundRect">
            <a:avLst>
              <a:gd name="adj" fmla="val 6721"/>
            </a:avLst>
          </a:prstGeom>
          <a:noFill/>
          <a:ln w="12700">
            <a:solidFill>
              <a:srgbClr val="FFC000"/>
            </a:solidFill>
          </a:ln>
        </p:spPr>
        <p:txBody>
          <a:bodyPr wrap="square"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050" b="0" dirty="0">
                <a:solidFill>
                  <a:prstClr val="white">
                    <a:lumMod val="50000"/>
                  </a:prstClr>
                </a:solidFill>
                <a:latin typeface="Huawei Sans" panose="020C0503030203020204" pitchFamily="34" charset="0"/>
                <a:cs typeface="Huawei Sans" panose="020C0503030203020204" pitchFamily="34" charset="0"/>
              </a:rPr>
              <a:t>IP=IP2, Port=Port2</a:t>
            </a:r>
          </a:p>
        </p:txBody>
      </p:sp>
      <p:pic>
        <p:nvPicPr>
          <p:cNvPr id="58" name="Picture 2" descr="G:\做的项目\公共\扁平图标切换\更新2015_01_21\oss扁平图标库2015_01_21更新-04.png">
            <a:extLst>
              <a:ext uri="{FF2B5EF4-FFF2-40B4-BE49-F238E27FC236}">
                <a16:creationId xmlns:a16="http://schemas.microsoft.com/office/drawing/2014/main" id="{0D60A07E-26A8-40D6-81E9-39B09364352A}"/>
              </a:ext>
            </a:extLst>
          </p:cNvPr>
          <p:cNvPicPr>
            <a:picLocks noChangeAspect="1" noChangeArrowheads="1"/>
          </p:cNvPicPr>
          <p:nvPr/>
        </p:nvPicPr>
        <p:blipFill>
          <a:blip r:embed="rId3" cstate="print"/>
          <a:stretch>
            <a:fillRect/>
          </a:stretch>
        </p:blipFill>
        <p:spPr bwMode="gray">
          <a:xfrm>
            <a:off x="3287688" y="3929162"/>
            <a:ext cx="540989" cy="442626"/>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015880" y="3929162"/>
            <a:ext cx="540989" cy="442626"/>
          </a:xfrm>
          <a:prstGeom prst="rect">
            <a:avLst/>
          </a:prstGeom>
          <a:noFill/>
        </p:spPr>
      </p:pic>
      <p:sp>
        <p:nvSpPr>
          <p:cNvPr id="17" name="矩形 26"/>
          <p:cNvSpPr/>
          <p:nvPr/>
        </p:nvSpPr>
        <p:spPr bwMode="gray">
          <a:xfrm>
            <a:off x="4897160" y="4409688"/>
            <a:ext cx="870751" cy="253916"/>
          </a:xfrm>
          <a:prstGeom prst="rect">
            <a:avLst/>
          </a:prstGeom>
        </p:spPr>
        <p:txBody>
          <a:bodyPr wrap="none">
            <a:spAutoFit/>
          </a:bodyPr>
          <a:lstStyle/>
          <a:p>
            <a:pPr algn="ctr" defTabSz="914034" fontAlgn="ctr"/>
            <a:r>
              <a:rPr lang="en-US" sz="1050" dirty="0">
                <a:latin typeface="Huawei Sans" panose="020C0503030203020204" pitchFamily="34" charset="0"/>
                <a:cs typeface="Huawei Sans" panose="020C0503030203020204" pitchFamily="34" charset="0"/>
              </a:rPr>
              <a:t>NAT device</a:t>
            </a:r>
          </a:p>
        </p:txBody>
      </p:sp>
      <p:sp>
        <p:nvSpPr>
          <p:cNvPr id="22" name="矩形 26"/>
          <p:cNvSpPr/>
          <p:nvPr/>
        </p:nvSpPr>
        <p:spPr bwMode="gray">
          <a:xfrm>
            <a:off x="5504105" y="3952065"/>
            <a:ext cx="529311" cy="430887"/>
          </a:xfrm>
          <a:prstGeom prst="rect">
            <a:avLst/>
          </a:prstGeom>
        </p:spPr>
        <p:txBody>
          <a:bodyPr wrap="none">
            <a:spAutoFit/>
          </a:bodyPr>
          <a:lstStyle/>
          <a:p>
            <a:pPr algn="ctr" defTabSz="914034" fontAlgn="ctr"/>
            <a:r>
              <a:rPr lang="en-US" sz="1050" dirty="0">
                <a:latin typeface="Huawei Sans" panose="020C0503030203020204" pitchFamily="34" charset="0"/>
                <a:cs typeface="Huawei Sans" panose="020C0503030203020204" pitchFamily="34" charset="0"/>
              </a:rPr>
              <a:t>IP2</a:t>
            </a:r>
          </a:p>
          <a:p>
            <a:pPr algn="ctr" defTabSz="914034" fontAlgn="ctr"/>
            <a:r>
              <a:rPr lang="en-US" sz="1050" dirty="0">
                <a:latin typeface="Huawei Sans" panose="020C0503030203020204" pitchFamily="34" charset="0"/>
                <a:cs typeface="Huawei Sans" panose="020C0503030203020204" pitchFamily="34" charset="0"/>
              </a:rPr>
              <a:t>Port2</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65" name="图片 73" descr="PC.png">
            <a:extLst>
              <a:ext uri="{FF2B5EF4-FFF2-40B4-BE49-F238E27FC236}">
                <a16:creationId xmlns:a16="http://schemas.microsoft.com/office/drawing/2014/main" id="{8C013DA5-78C7-468E-B769-744CC0B3CB00}"/>
              </a:ext>
            </a:extLst>
          </p:cNvPr>
          <p:cNvPicPr>
            <a:picLocks noChangeAspect="1"/>
          </p:cNvPicPr>
          <p:nvPr/>
        </p:nvPicPr>
        <p:blipFill>
          <a:blip r:embed="rId4" cstate="print"/>
          <a:stretch>
            <a:fillRect/>
          </a:stretch>
        </p:blipFill>
        <p:spPr bwMode="gray">
          <a:xfrm>
            <a:off x="1826413" y="3945893"/>
            <a:ext cx="539063" cy="414000"/>
          </a:xfrm>
          <a:prstGeom prst="rect">
            <a:avLst/>
          </a:prstGeom>
        </p:spPr>
      </p:pic>
      <p:cxnSp>
        <p:nvCxnSpPr>
          <p:cNvPr id="66" name="直接连接符 12">
            <a:extLst>
              <a:ext uri="{FF2B5EF4-FFF2-40B4-BE49-F238E27FC236}">
                <a16:creationId xmlns:a16="http://schemas.microsoft.com/office/drawing/2014/main" id="{2B62297C-0929-4BAD-A8B0-7CA71BE19739}"/>
              </a:ext>
            </a:extLst>
          </p:cNvPr>
          <p:cNvCxnSpPr>
            <a:cxnSpLocks/>
            <a:stCxn id="58" idx="1"/>
            <a:endCxn id="65" idx="3"/>
          </p:cNvCxnSpPr>
          <p:nvPr/>
        </p:nvCxnSpPr>
        <p:spPr bwMode="gray">
          <a:xfrm flipH="1">
            <a:off x="2365476" y="4150475"/>
            <a:ext cx="922212" cy="241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7" name="直接连接符 12">
            <a:extLst>
              <a:ext uri="{FF2B5EF4-FFF2-40B4-BE49-F238E27FC236}">
                <a16:creationId xmlns:a16="http://schemas.microsoft.com/office/drawing/2014/main" id="{F79C53FA-66B4-4C72-B102-9E1999701A63}"/>
              </a:ext>
            </a:extLst>
          </p:cNvPr>
          <p:cNvCxnSpPr>
            <a:cxnSpLocks/>
            <a:endCxn id="8" idx="3"/>
          </p:cNvCxnSpPr>
          <p:nvPr/>
        </p:nvCxnSpPr>
        <p:spPr bwMode="gray">
          <a:xfrm flipH="1" flipV="1">
            <a:off x="5556869" y="4150475"/>
            <a:ext cx="699837" cy="63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0" name="TextBox 120">
            <a:extLst>
              <a:ext uri="{FF2B5EF4-FFF2-40B4-BE49-F238E27FC236}">
                <a16:creationId xmlns:a16="http://schemas.microsoft.com/office/drawing/2014/main" id="{E21D9AA7-1D3A-44F5-9E0F-99149FD679E1}"/>
              </a:ext>
            </a:extLst>
          </p:cNvPr>
          <p:cNvSpPr txBox="1"/>
          <p:nvPr/>
        </p:nvSpPr>
        <p:spPr bwMode="gray">
          <a:xfrm>
            <a:off x="2583494" y="5799009"/>
            <a:ext cx="1819742" cy="271730"/>
          </a:xfrm>
          <a:prstGeom prst="roundRect">
            <a:avLst>
              <a:gd name="adj" fmla="val 6721"/>
            </a:avLst>
          </a:prstGeom>
          <a:noFill/>
          <a:ln w="12700">
            <a:solidFill>
              <a:srgbClr val="EC7061"/>
            </a:solidFill>
          </a:ln>
        </p:spPr>
        <p:txBody>
          <a:bodyPr wrap="square"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050" b="0" dirty="0">
                <a:solidFill>
                  <a:prstClr val="white">
                    <a:lumMod val="50000"/>
                  </a:prstClr>
                </a:solidFill>
                <a:latin typeface="Huawei Sans" panose="020C0503030203020204" pitchFamily="34" charset="0"/>
                <a:cs typeface="Huawei Sans" panose="020C0503030203020204" pitchFamily="34" charset="0"/>
              </a:rPr>
              <a:t>IP1:Port1 &lt;-&gt; IP2:Port2</a:t>
            </a:r>
          </a:p>
        </p:txBody>
      </p:sp>
      <p:grpSp>
        <p:nvGrpSpPr>
          <p:cNvPr id="68" name="Group 3">
            <a:extLst>
              <a:ext uri="{FF2B5EF4-FFF2-40B4-BE49-F238E27FC236}">
                <a16:creationId xmlns:a16="http://schemas.microsoft.com/office/drawing/2014/main" id="{C0CCA361-C8C4-4871-A59F-48F81FAE9784}"/>
              </a:ext>
            </a:extLst>
          </p:cNvPr>
          <p:cNvGrpSpPr/>
          <p:nvPr/>
        </p:nvGrpSpPr>
        <p:grpSpPr bwMode="gray">
          <a:xfrm>
            <a:off x="9536529" y="46688"/>
            <a:ext cx="2075880" cy="324000"/>
            <a:chOff x="7511107" y="42496"/>
            <a:chExt cx="2075880" cy="211431"/>
          </a:xfrm>
        </p:grpSpPr>
        <p:sp>
          <p:nvSpPr>
            <p:cNvPr id="71" name="燕尾形 25">
              <a:extLst>
                <a:ext uri="{FF2B5EF4-FFF2-40B4-BE49-F238E27FC236}">
                  <a16:creationId xmlns:a16="http://schemas.microsoft.com/office/drawing/2014/main" id="{E3C0E2F6-042C-4CE7-9F03-6252BF6A0610}"/>
                </a:ext>
              </a:extLst>
            </p:cNvPr>
            <p:cNvSpPr/>
            <p:nvPr/>
          </p:nvSpPr>
          <p:spPr bwMode="gray">
            <a:xfrm>
              <a:off x="7511107" y="42496"/>
              <a:ext cx="1116000"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900" dirty="0">
                  <a:latin typeface="Huawei Sans" panose="020C0503030203020204" pitchFamily="34" charset="0"/>
                </a:rPr>
                <a:t>Overlay Topology</a:t>
              </a:r>
            </a:p>
          </p:txBody>
        </p:sp>
        <p:sp>
          <p:nvSpPr>
            <p:cNvPr id="72" name="燕尾形 25">
              <a:extLst>
                <a:ext uri="{FF2B5EF4-FFF2-40B4-BE49-F238E27FC236}">
                  <a16:creationId xmlns:a16="http://schemas.microsoft.com/office/drawing/2014/main" id="{E6AD4898-EA92-412F-8385-D809CB023A51}"/>
                </a:ext>
              </a:extLst>
            </p:cNvPr>
            <p:cNvSpPr/>
            <p:nvPr/>
          </p:nvSpPr>
          <p:spPr bwMode="gray">
            <a:xfrm>
              <a:off x="8470987" y="42496"/>
              <a:ext cx="111600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NAT Traversal</a:t>
              </a:r>
            </a:p>
          </p:txBody>
        </p:sp>
      </p:grpSp>
    </p:spTree>
    <p:extLst>
      <p:ext uri="{BB962C8B-B14F-4D97-AF65-F5344CB8AC3E}">
        <p14:creationId xmlns:p14="http://schemas.microsoft.com/office/powerpoint/2010/main" val="4895562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75"/>
          <p:cNvSpPr/>
          <p:nvPr/>
        </p:nvSpPr>
        <p:spPr bwMode="gray">
          <a:xfrm>
            <a:off x="896227" y="2404062"/>
            <a:ext cx="10450534" cy="374826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Data Channel Establishment Traversing NAT Devices</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In SD-WAN scenarios, STUN can be used to allow CPEs deployed behind NAT devices to establish data channels traversing NAT devices.</a:t>
            </a:r>
          </a:p>
        </p:txBody>
      </p:sp>
      <p:cxnSp>
        <p:nvCxnSpPr>
          <p:cNvPr id="9" name="直接连接符 12"/>
          <p:cNvCxnSpPr>
            <a:stCxn id="15" idx="2"/>
          </p:cNvCxnSpPr>
          <p:nvPr/>
        </p:nvCxnSpPr>
        <p:spPr bwMode="gray">
          <a:xfrm flipH="1">
            <a:off x="6124383" y="3036228"/>
            <a:ext cx="1" cy="197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53889" y="2593602"/>
            <a:ext cx="540989" cy="442626"/>
          </a:xfrm>
          <a:prstGeom prst="rect">
            <a:avLst/>
          </a:prstGeom>
          <a:noFill/>
        </p:spPr>
      </p:pic>
      <p:sp>
        <p:nvSpPr>
          <p:cNvPr id="19" name="圆角矩形 75"/>
          <p:cNvSpPr/>
          <p:nvPr/>
        </p:nvSpPr>
        <p:spPr bwMode="gray">
          <a:xfrm>
            <a:off x="896227" y="1975864"/>
            <a:ext cx="10453748"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Data channel establishment traversing NAT devices</a:t>
            </a:r>
          </a:p>
        </p:txBody>
      </p:sp>
      <p:graphicFrame>
        <p:nvGraphicFramePr>
          <p:cNvPr id="14" name="表格 27"/>
          <p:cNvGraphicFramePr>
            <a:graphicFrameLocks noGrp="1"/>
          </p:cNvGraphicFramePr>
          <p:nvPr>
            <p:extLst>
              <p:ext uri="{D42A27DB-BD31-4B8C-83A1-F6EECF244321}">
                <p14:modId xmlns:p14="http://schemas.microsoft.com/office/powerpoint/2010/main" val="4199309612"/>
              </p:ext>
            </p:extLst>
          </p:nvPr>
        </p:nvGraphicFramePr>
        <p:xfrm>
          <a:off x="1372100" y="4432954"/>
          <a:ext cx="2731814" cy="670417"/>
        </p:xfrm>
        <a:graphic>
          <a:graphicData uri="http://schemas.openxmlformats.org/drawingml/2006/table">
            <a:tbl>
              <a:tblPr firstRow="1" bandRow="1"/>
              <a:tblGrid>
                <a:gridCol w="1364970">
                  <a:extLst>
                    <a:ext uri="{9D8B030D-6E8A-4147-A177-3AD203B41FA5}">
                      <a16:colId xmlns:a16="http://schemas.microsoft.com/office/drawing/2014/main" val="20000"/>
                    </a:ext>
                  </a:extLst>
                </a:gridCol>
                <a:gridCol w="1366844">
                  <a:extLst>
                    <a:ext uri="{9D8B030D-6E8A-4147-A177-3AD203B41FA5}">
                      <a16:colId xmlns:a16="http://schemas.microsoft.com/office/drawing/2014/main" val="20001"/>
                    </a:ext>
                  </a:extLst>
                </a:gridCol>
              </a:tblGrid>
              <a:tr h="274213">
                <a:tc>
                  <a:txBody>
                    <a:bodyPr/>
                    <a:lstStyle/>
                    <a:p>
                      <a:pPr marL="0" algn="ctr" defTabSz="914034" rtl="0" eaLnBrk="1" fontAlgn="ctr" latinLnBrk="0" hangingPunct="1"/>
                      <a:r>
                        <a:rPr lang="en-US" sz="1000" b="1" dirty="0">
                          <a:solidFill>
                            <a:sysClr val="windowText" lastClr="000000"/>
                          </a:solidFill>
                          <a:latin typeface="Huawei Sans" panose="020C0503030203020204" pitchFamily="34" charset="0"/>
                        </a:rPr>
                        <a:t>Private IP Address:</a:t>
                      </a:r>
                    </a:p>
                    <a:p>
                      <a:pPr marL="0" algn="ctr" defTabSz="914034" rtl="0" eaLnBrk="1" fontAlgn="ctr" latinLnBrk="0" hangingPunct="1"/>
                      <a:r>
                        <a:rPr lang="en-US" sz="1000" b="1" dirty="0">
                          <a:solidFill>
                            <a:sysClr val="windowText" lastClr="000000"/>
                          </a:solidFill>
                          <a:latin typeface="Huawei Sans" panose="020C0503030203020204" pitchFamily="34" charset="0"/>
                        </a:rPr>
                        <a:t>Port Number</a:t>
                      </a: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000" b="1" dirty="0">
                          <a:solidFill>
                            <a:sysClr val="windowText" lastClr="000000"/>
                          </a:solidFill>
                          <a:latin typeface="Huawei Sans" panose="020C0503030203020204" pitchFamily="34" charset="0"/>
                        </a:rPr>
                        <a:t>Public IP Address:</a:t>
                      </a:r>
                    </a:p>
                    <a:p>
                      <a:pPr marL="0" algn="ctr" defTabSz="914034" rtl="0" eaLnBrk="1" fontAlgn="ctr" latinLnBrk="0" hangingPunct="1"/>
                      <a:r>
                        <a:rPr lang="en-US" sz="1000" b="1" dirty="0">
                          <a:solidFill>
                            <a:sysClr val="windowText" lastClr="000000"/>
                          </a:solidFill>
                          <a:latin typeface="Huawei Sans" panose="020C0503030203020204" pitchFamily="34" charset="0"/>
                        </a:rPr>
                        <a:t>Port Number</a:t>
                      </a: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74213">
                <a:tc>
                  <a:txBody>
                    <a:bodyPr/>
                    <a:lstStyle/>
                    <a:p>
                      <a:pPr marL="0" algn="ctr" defTabSz="914034" rtl="0" eaLnBrk="1" fontAlgn="ctr" latinLnBrk="0" hangingPunct="1"/>
                      <a:r>
                        <a:rPr lang="en-US" sz="1000" b="0" dirty="0">
                          <a:solidFill>
                            <a:sysClr val="windowText" lastClr="000000"/>
                          </a:solidFill>
                          <a:latin typeface="Huawei Sans" panose="020C0503030203020204" pitchFamily="34" charset="0"/>
                        </a:rPr>
                        <a:t>IP1:Port1</a:t>
                      </a:r>
                      <a:endParaRPr lang="en-US" altLang="zh-CN" sz="1000" b="0"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000" b="0" dirty="0">
                          <a:solidFill>
                            <a:sysClr val="windowText" lastClr="000000"/>
                          </a:solidFill>
                          <a:latin typeface="Huawei Sans" panose="020C0503030203020204" pitchFamily="34" charset="0"/>
                        </a:rPr>
                        <a:t>IP2:Port2</a:t>
                      </a:r>
                      <a:endParaRPr lang="en-US" altLang="zh-CN" sz="1000" b="0"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5" name="Freeform 159"/>
          <p:cNvSpPr/>
          <p:nvPr/>
        </p:nvSpPr>
        <p:spPr bwMode="gray">
          <a:xfrm flipH="1">
            <a:off x="8877803" y="3158427"/>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Private </a:t>
            </a:r>
          </a:p>
          <a:p>
            <a:pPr algn="ctr" fontAlgn="ctr"/>
            <a:r>
              <a:rPr lang="en-US" sz="1200" dirty="0">
                <a:solidFill>
                  <a:schemeClr val="tx1"/>
                </a:solidFill>
                <a:latin typeface="Huawei Sans" panose="020C0503030203020204" pitchFamily="34" charset="0"/>
              </a:rPr>
              <a:t>network</a:t>
            </a:r>
          </a:p>
        </p:txBody>
      </p:sp>
      <p:sp>
        <p:nvSpPr>
          <p:cNvPr id="26" name="Freeform 159"/>
          <p:cNvSpPr/>
          <p:nvPr/>
        </p:nvSpPr>
        <p:spPr bwMode="gray">
          <a:xfrm flipH="1">
            <a:off x="1550813" y="3158427"/>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Private </a:t>
            </a:r>
          </a:p>
          <a:p>
            <a:pPr algn="ctr" fontAlgn="ctr"/>
            <a:r>
              <a:rPr lang="en-US" sz="1200" dirty="0">
                <a:solidFill>
                  <a:schemeClr val="tx1"/>
                </a:solidFill>
                <a:latin typeface="Huawei Sans" panose="020C0503030203020204" pitchFamily="34" charset="0"/>
              </a:rPr>
              <a:t>network</a:t>
            </a:r>
          </a:p>
        </p:txBody>
      </p:sp>
      <p:sp>
        <p:nvSpPr>
          <p:cNvPr id="29" name="Freeform 159"/>
          <p:cNvSpPr/>
          <p:nvPr/>
        </p:nvSpPr>
        <p:spPr bwMode="gray">
          <a:xfrm flipH="1">
            <a:off x="5270680" y="3170791"/>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Internet</a:t>
            </a:r>
          </a:p>
        </p:txBody>
      </p:sp>
      <p:cxnSp>
        <p:nvCxnSpPr>
          <p:cNvPr id="32" name="直接连接符 12"/>
          <p:cNvCxnSpPr>
            <a:cxnSpLocks/>
            <a:stCxn id="39" idx="3"/>
            <a:endCxn id="27" idx="3"/>
          </p:cNvCxnSpPr>
          <p:nvPr/>
        </p:nvCxnSpPr>
        <p:spPr bwMode="gray">
          <a:xfrm flipH="1">
            <a:off x="5393617" y="3781810"/>
            <a:ext cx="48061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12"/>
          <p:cNvCxnSpPr>
            <a:cxnSpLocks/>
            <a:stCxn id="28" idx="1"/>
            <a:endCxn id="40" idx="1"/>
          </p:cNvCxnSpPr>
          <p:nvPr/>
        </p:nvCxnSpPr>
        <p:spPr bwMode="gray">
          <a:xfrm flipH="1" flipV="1">
            <a:off x="6368181" y="3759749"/>
            <a:ext cx="48109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直接连接符 12"/>
          <p:cNvCxnSpPr>
            <a:stCxn id="27" idx="1"/>
            <a:endCxn id="68" idx="3"/>
          </p:cNvCxnSpPr>
          <p:nvPr/>
        </p:nvCxnSpPr>
        <p:spPr bwMode="gray">
          <a:xfrm flipH="1" flipV="1">
            <a:off x="3464662" y="3781542"/>
            <a:ext cx="138796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12"/>
          <p:cNvCxnSpPr>
            <a:stCxn id="73" idx="1"/>
            <a:endCxn id="28" idx="3"/>
          </p:cNvCxnSpPr>
          <p:nvPr/>
        </p:nvCxnSpPr>
        <p:spPr bwMode="gray">
          <a:xfrm flipH="1" flipV="1">
            <a:off x="7390261" y="3781542"/>
            <a:ext cx="136842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6" name="矩形 26"/>
          <p:cNvSpPr/>
          <p:nvPr/>
        </p:nvSpPr>
        <p:spPr bwMode="gray">
          <a:xfrm>
            <a:off x="4621588" y="4170752"/>
            <a:ext cx="906017" cy="261610"/>
          </a:xfrm>
          <a:prstGeom prst="rect">
            <a:avLst/>
          </a:prstGeom>
        </p:spPr>
        <p:txBody>
          <a:bodyPr wrap="none">
            <a:spAutoFit/>
          </a:bodyPr>
          <a:lstStyle/>
          <a:p>
            <a:pPr algn="ctr" defTabSz="914034" fontAlgn="ctr"/>
            <a:r>
              <a:rPr lang="en-US" sz="1100" dirty="0">
                <a:latin typeface="Huawei Sans" panose="020C0503030203020204" pitchFamily="34" charset="0"/>
              </a:rPr>
              <a:t>NAT device</a:t>
            </a:r>
          </a:p>
        </p:txBody>
      </p:sp>
      <p:sp>
        <p:nvSpPr>
          <p:cNvPr id="37" name="矩形 26"/>
          <p:cNvSpPr/>
          <p:nvPr/>
        </p:nvSpPr>
        <p:spPr bwMode="gray">
          <a:xfrm>
            <a:off x="6643994" y="4170752"/>
            <a:ext cx="906017" cy="261610"/>
          </a:xfrm>
          <a:prstGeom prst="rect">
            <a:avLst/>
          </a:prstGeom>
        </p:spPr>
        <p:txBody>
          <a:bodyPr wrap="none">
            <a:spAutoFit/>
          </a:bodyPr>
          <a:lstStyle/>
          <a:p>
            <a:pPr algn="ctr" defTabSz="914034" fontAlgn="ctr"/>
            <a:r>
              <a:rPr lang="en-US" sz="1100" dirty="0">
                <a:latin typeface="Huawei Sans" panose="020C0503030203020204" pitchFamily="34" charset="0"/>
              </a:rPr>
              <a:t>NAT device</a:t>
            </a:r>
          </a:p>
        </p:txBody>
      </p:sp>
      <p:sp>
        <p:nvSpPr>
          <p:cNvPr id="38" name="矩形 26"/>
          <p:cNvSpPr/>
          <p:nvPr/>
        </p:nvSpPr>
        <p:spPr bwMode="gray">
          <a:xfrm>
            <a:off x="3408509" y="3536673"/>
            <a:ext cx="529311" cy="430887"/>
          </a:xfrm>
          <a:prstGeom prst="rect">
            <a:avLst/>
          </a:prstGeom>
        </p:spPr>
        <p:txBody>
          <a:bodyPr wrap="none">
            <a:spAutoFit/>
          </a:bodyPr>
          <a:lstStyle/>
          <a:p>
            <a:pPr algn="ctr" defTabSz="914034" fontAlgn="ctr"/>
            <a:r>
              <a:rPr lang="en-US" sz="1100" dirty="0">
                <a:latin typeface="Huawei Sans" panose="020C0503030203020204" pitchFamily="34" charset="0"/>
              </a:rPr>
              <a:t>IP1</a:t>
            </a:r>
          </a:p>
          <a:p>
            <a:pPr algn="ctr" defTabSz="914034" fontAlgn="ctr"/>
            <a:r>
              <a:rPr lang="en-US" sz="1100" dirty="0">
                <a:latin typeface="Huawei Sans" panose="020C0503030203020204" pitchFamily="34" charset="0"/>
              </a:rPr>
              <a:t>Port1</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26"/>
          <p:cNvSpPr/>
          <p:nvPr/>
        </p:nvSpPr>
        <p:spPr bwMode="gray">
          <a:xfrm>
            <a:off x="5344923" y="3566366"/>
            <a:ext cx="529311" cy="430887"/>
          </a:xfrm>
          <a:prstGeom prst="rect">
            <a:avLst/>
          </a:prstGeom>
        </p:spPr>
        <p:txBody>
          <a:bodyPr wrap="none">
            <a:spAutoFit/>
          </a:bodyPr>
          <a:lstStyle/>
          <a:p>
            <a:pPr algn="ctr" defTabSz="914034" fontAlgn="ctr"/>
            <a:r>
              <a:rPr lang="en-US" sz="1100" dirty="0">
                <a:latin typeface="Huawei Sans" panose="020C0503030203020204" pitchFamily="34" charset="0"/>
              </a:rPr>
              <a:t>IP2</a:t>
            </a:r>
          </a:p>
          <a:p>
            <a:pPr algn="ctr" defTabSz="914034" fontAlgn="ctr"/>
            <a:r>
              <a:rPr lang="en-US" sz="1100" dirty="0">
                <a:latin typeface="Huawei Sans" panose="020C0503030203020204" pitchFamily="34" charset="0"/>
              </a:rPr>
              <a:t>Port2</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矩形 26"/>
          <p:cNvSpPr/>
          <p:nvPr/>
        </p:nvSpPr>
        <p:spPr bwMode="gray">
          <a:xfrm>
            <a:off x="6368181" y="3544305"/>
            <a:ext cx="529311" cy="430887"/>
          </a:xfrm>
          <a:prstGeom prst="rect">
            <a:avLst/>
          </a:prstGeom>
        </p:spPr>
        <p:txBody>
          <a:bodyPr wrap="none">
            <a:spAutoFit/>
          </a:bodyPr>
          <a:lstStyle/>
          <a:p>
            <a:pPr algn="ctr" defTabSz="914034" fontAlgn="ctr"/>
            <a:r>
              <a:rPr lang="en-US" sz="1100" dirty="0">
                <a:latin typeface="Huawei Sans" panose="020C0503030203020204" pitchFamily="34" charset="0"/>
              </a:rPr>
              <a:t>IP3</a:t>
            </a:r>
          </a:p>
          <a:p>
            <a:pPr algn="ctr" defTabSz="914034" fontAlgn="ctr"/>
            <a:r>
              <a:rPr lang="en-US" sz="1100" dirty="0">
                <a:latin typeface="Huawei Sans" panose="020C0503030203020204" pitchFamily="34" charset="0"/>
              </a:rPr>
              <a:t>Port3</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26"/>
          <p:cNvSpPr/>
          <p:nvPr/>
        </p:nvSpPr>
        <p:spPr bwMode="gray">
          <a:xfrm>
            <a:off x="8249066" y="3527718"/>
            <a:ext cx="529311" cy="430887"/>
          </a:xfrm>
          <a:prstGeom prst="rect">
            <a:avLst/>
          </a:prstGeom>
        </p:spPr>
        <p:txBody>
          <a:bodyPr wrap="none">
            <a:spAutoFit/>
          </a:bodyPr>
          <a:lstStyle/>
          <a:p>
            <a:pPr algn="ctr" defTabSz="914034" fontAlgn="ctr"/>
            <a:r>
              <a:rPr lang="en-US" sz="1100" dirty="0">
                <a:latin typeface="Huawei Sans" panose="020C0503030203020204" pitchFamily="34" charset="0"/>
              </a:rPr>
              <a:t>IP4</a:t>
            </a:r>
          </a:p>
          <a:p>
            <a:pPr algn="ctr" defTabSz="914034" fontAlgn="ctr"/>
            <a:r>
              <a:rPr lang="en-US" sz="1100" dirty="0">
                <a:latin typeface="Huawei Sans" panose="020C0503030203020204" pitchFamily="34" charset="0"/>
              </a:rPr>
              <a:t>Port4</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矩形 26"/>
          <p:cNvSpPr/>
          <p:nvPr/>
        </p:nvSpPr>
        <p:spPr bwMode="gray">
          <a:xfrm>
            <a:off x="6409665" y="2507261"/>
            <a:ext cx="1306768" cy="261610"/>
          </a:xfrm>
          <a:prstGeom prst="rect">
            <a:avLst/>
          </a:prstGeom>
        </p:spPr>
        <p:txBody>
          <a:bodyPr wrap="none">
            <a:spAutoFit/>
          </a:bodyPr>
          <a:lstStyle/>
          <a:p>
            <a:pPr algn="ctr" defTabSz="914034" fontAlgn="ctr"/>
            <a:r>
              <a:rPr lang="en-US" sz="1100" dirty="0">
                <a:latin typeface="Huawei Sans" panose="020C0503030203020204" pitchFamily="34" charset="0"/>
              </a:rPr>
              <a:t>RR (STUN server)</a:t>
            </a:r>
          </a:p>
        </p:txBody>
      </p:sp>
      <p:sp>
        <p:nvSpPr>
          <p:cNvPr id="44" name="矩形 26"/>
          <p:cNvSpPr/>
          <p:nvPr/>
        </p:nvSpPr>
        <p:spPr bwMode="gray">
          <a:xfrm>
            <a:off x="2525593" y="4020373"/>
            <a:ext cx="1053494" cy="430887"/>
          </a:xfrm>
          <a:prstGeom prst="rect">
            <a:avLst/>
          </a:prstGeom>
        </p:spPr>
        <p:txBody>
          <a:bodyPr wrap="none">
            <a:spAutoFit/>
          </a:bodyPr>
          <a:lstStyle/>
          <a:p>
            <a:pPr algn="ctr" defTabSz="914034" fontAlgn="ctr"/>
            <a:r>
              <a:rPr lang="en-US" sz="1100" dirty="0">
                <a:latin typeface="Huawei Sans" panose="020C0503030203020204" pitchFamily="34" charset="0"/>
              </a:rPr>
              <a:t>CPE</a:t>
            </a:r>
          </a:p>
          <a:p>
            <a:pPr algn="ctr" defTabSz="914034" fontAlgn="ctr"/>
            <a:r>
              <a:rPr lang="en-US" sz="1100" dirty="0">
                <a:latin typeface="Huawei Sans" panose="020C0503030203020204" pitchFamily="34" charset="0"/>
              </a:rPr>
              <a:t>(STUN client)</a:t>
            </a:r>
          </a:p>
        </p:txBody>
      </p:sp>
      <p:sp>
        <p:nvSpPr>
          <p:cNvPr id="45" name="矩形 26"/>
          <p:cNvSpPr/>
          <p:nvPr/>
        </p:nvSpPr>
        <p:spPr bwMode="gray">
          <a:xfrm>
            <a:off x="8699840" y="3988597"/>
            <a:ext cx="1053494" cy="430887"/>
          </a:xfrm>
          <a:prstGeom prst="rect">
            <a:avLst/>
          </a:prstGeom>
        </p:spPr>
        <p:txBody>
          <a:bodyPr wrap="none">
            <a:spAutoFit/>
          </a:bodyPr>
          <a:lstStyle/>
          <a:p>
            <a:pPr algn="ctr" defTabSz="914034" fontAlgn="ctr"/>
            <a:r>
              <a:rPr lang="en-US" sz="1100" dirty="0">
                <a:latin typeface="Huawei Sans" panose="020C0503030203020204" pitchFamily="34" charset="0"/>
              </a:rPr>
              <a:t>CPE</a:t>
            </a:r>
          </a:p>
          <a:p>
            <a:pPr algn="ctr" defTabSz="914034" fontAlgn="ctr"/>
            <a:r>
              <a:rPr lang="en-US" sz="1100" dirty="0">
                <a:latin typeface="Huawei Sans" panose="020C0503030203020204" pitchFamily="34" charset="0"/>
              </a:rPr>
              <a:t>(STUN client)</a:t>
            </a:r>
          </a:p>
        </p:txBody>
      </p:sp>
      <p:sp>
        <p:nvSpPr>
          <p:cNvPr id="48" name="Freeform 47"/>
          <p:cNvSpPr/>
          <p:nvPr/>
        </p:nvSpPr>
        <p:spPr bwMode="gray">
          <a:xfrm>
            <a:off x="3539884" y="2851556"/>
            <a:ext cx="2294940"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49" name="Freeform 48"/>
          <p:cNvSpPr/>
          <p:nvPr/>
        </p:nvSpPr>
        <p:spPr bwMode="gray">
          <a:xfrm flipH="1">
            <a:off x="6413820" y="2836024"/>
            <a:ext cx="2321351"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0" name="矩形 26"/>
          <p:cNvSpPr/>
          <p:nvPr/>
        </p:nvSpPr>
        <p:spPr bwMode="gray">
          <a:xfrm rot="20818920">
            <a:off x="3648811" y="3082497"/>
            <a:ext cx="1314216" cy="427970"/>
          </a:xfrm>
          <a:prstGeom prst="rightArrow">
            <a:avLst/>
          </a:prstGeom>
          <a:solidFill>
            <a:srgbClr val="5B9BD5"/>
          </a:solidFill>
        </p:spPr>
        <p:txBody>
          <a:bodyPr wrap="none">
            <a:spAutoFit/>
          </a:bodyPr>
          <a:lstStyle/>
          <a:p>
            <a:pPr algn="ctr" defTabSz="914034" fontAlgn="ctr"/>
            <a:r>
              <a:rPr lang="en-US" sz="800" dirty="0">
                <a:solidFill>
                  <a:schemeClr val="bg1"/>
                </a:solidFill>
                <a:latin typeface="Huawei Sans" panose="020C0503030203020204" pitchFamily="34" charset="0"/>
              </a:rPr>
              <a:t>STUN binding request</a:t>
            </a:r>
          </a:p>
        </p:txBody>
      </p:sp>
      <p:sp>
        <p:nvSpPr>
          <p:cNvPr id="51" name="矩形 26"/>
          <p:cNvSpPr/>
          <p:nvPr/>
        </p:nvSpPr>
        <p:spPr bwMode="gray">
          <a:xfrm rot="653494">
            <a:off x="7457394" y="3106585"/>
            <a:ext cx="1314216" cy="427970"/>
          </a:xfrm>
          <a:prstGeom prst="leftArrow">
            <a:avLst/>
          </a:prstGeom>
          <a:solidFill>
            <a:srgbClr val="5B9BD5"/>
          </a:solidFill>
        </p:spPr>
        <p:txBody>
          <a:bodyPr wrap="none">
            <a:spAutoFit/>
          </a:bodyPr>
          <a:lstStyle/>
          <a:p>
            <a:pPr algn="ctr" defTabSz="914034" fontAlgn="ctr"/>
            <a:r>
              <a:rPr lang="en-US" sz="800" dirty="0">
                <a:solidFill>
                  <a:schemeClr val="bg1"/>
                </a:solidFill>
                <a:latin typeface="Huawei Sans" panose="020C0503030203020204" pitchFamily="34" charset="0"/>
              </a:rPr>
              <a:t>STUN binding request</a:t>
            </a:r>
          </a:p>
        </p:txBody>
      </p:sp>
      <p:sp>
        <p:nvSpPr>
          <p:cNvPr id="52" name="Freeform 51"/>
          <p:cNvSpPr/>
          <p:nvPr/>
        </p:nvSpPr>
        <p:spPr bwMode="gray">
          <a:xfrm>
            <a:off x="3576607" y="3095069"/>
            <a:ext cx="2379392"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5" name="Freeform 54"/>
          <p:cNvSpPr/>
          <p:nvPr/>
        </p:nvSpPr>
        <p:spPr bwMode="gray">
          <a:xfrm flipH="1">
            <a:off x="6292646" y="3092771"/>
            <a:ext cx="2424351"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6" name="矩形 26"/>
          <p:cNvSpPr/>
          <p:nvPr/>
        </p:nvSpPr>
        <p:spPr bwMode="gray">
          <a:xfrm rot="21135608">
            <a:off x="3511974" y="3902832"/>
            <a:ext cx="1373331" cy="427970"/>
          </a:xfrm>
          <a:prstGeom prst="leftArrow">
            <a:avLst/>
          </a:prstGeom>
          <a:solidFill>
            <a:srgbClr val="FFC000"/>
          </a:solidFill>
        </p:spPr>
        <p:txBody>
          <a:bodyPr wrap="none">
            <a:spAutoFit/>
          </a:bodyPr>
          <a:lstStyle/>
          <a:p>
            <a:pPr algn="ctr" defTabSz="914034" fontAlgn="ctr"/>
            <a:r>
              <a:rPr lang="en-US" sz="800" dirty="0">
                <a:solidFill>
                  <a:schemeClr val="bg1"/>
                </a:solidFill>
                <a:latin typeface="Huawei Sans" panose="020C0503030203020204" pitchFamily="34" charset="0"/>
              </a:rPr>
              <a:t>STUN binding response</a:t>
            </a:r>
          </a:p>
        </p:txBody>
      </p:sp>
      <p:sp>
        <p:nvSpPr>
          <p:cNvPr id="57" name="矩形 26"/>
          <p:cNvSpPr/>
          <p:nvPr/>
        </p:nvSpPr>
        <p:spPr bwMode="gray">
          <a:xfrm rot="703320">
            <a:off x="7363419" y="3874950"/>
            <a:ext cx="1373331" cy="427970"/>
          </a:xfrm>
          <a:prstGeom prst="rightArrow">
            <a:avLst/>
          </a:prstGeom>
          <a:solidFill>
            <a:srgbClr val="FFC000"/>
          </a:solidFill>
        </p:spPr>
        <p:txBody>
          <a:bodyPr wrap="none">
            <a:spAutoFit/>
          </a:bodyPr>
          <a:lstStyle/>
          <a:p>
            <a:pPr algn="ctr" defTabSz="914034" fontAlgn="ctr"/>
            <a:r>
              <a:rPr lang="en-US" sz="800" dirty="0">
                <a:solidFill>
                  <a:schemeClr val="bg1"/>
                </a:solidFill>
                <a:latin typeface="Huawei Sans" panose="020C0503030203020204" pitchFamily="34" charset="0"/>
              </a:rPr>
              <a:t>STUN binding response</a:t>
            </a:r>
          </a:p>
        </p:txBody>
      </p:sp>
      <p:graphicFrame>
        <p:nvGraphicFramePr>
          <p:cNvPr id="59" name="表格 27"/>
          <p:cNvGraphicFramePr>
            <a:graphicFrameLocks noGrp="1"/>
          </p:cNvGraphicFramePr>
          <p:nvPr>
            <p:extLst>
              <p:ext uri="{D42A27DB-BD31-4B8C-83A1-F6EECF244321}">
                <p14:modId xmlns:p14="http://schemas.microsoft.com/office/powerpoint/2010/main" val="2024478836"/>
              </p:ext>
            </p:extLst>
          </p:nvPr>
        </p:nvGraphicFramePr>
        <p:xfrm>
          <a:off x="8131629" y="4421618"/>
          <a:ext cx="2841467" cy="670417"/>
        </p:xfrm>
        <a:graphic>
          <a:graphicData uri="http://schemas.openxmlformats.org/drawingml/2006/table">
            <a:tbl>
              <a:tblPr firstRow="1" bandRow="1"/>
              <a:tblGrid>
                <a:gridCol w="1419759">
                  <a:extLst>
                    <a:ext uri="{9D8B030D-6E8A-4147-A177-3AD203B41FA5}">
                      <a16:colId xmlns:a16="http://schemas.microsoft.com/office/drawing/2014/main" val="20000"/>
                    </a:ext>
                  </a:extLst>
                </a:gridCol>
                <a:gridCol w="1421708">
                  <a:extLst>
                    <a:ext uri="{9D8B030D-6E8A-4147-A177-3AD203B41FA5}">
                      <a16:colId xmlns:a16="http://schemas.microsoft.com/office/drawing/2014/main" val="20001"/>
                    </a:ext>
                  </a:extLst>
                </a:gridCol>
              </a:tblGrid>
              <a:tr h="274213">
                <a:tc>
                  <a:txBody>
                    <a:bodyPr/>
                    <a:lstStyle/>
                    <a:p>
                      <a:pPr marL="0" algn="ctr" defTabSz="914034" rtl="0" eaLnBrk="1" fontAlgn="ctr" latinLnBrk="0" hangingPunct="1"/>
                      <a:r>
                        <a:rPr lang="en-US" sz="1000" b="1" dirty="0">
                          <a:solidFill>
                            <a:sysClr val="windowText" lastClr="000000"/>
                          </a:solidFill>
                          <a:latin typeface="Huawei Sans" panose="020C0503030203020204" pitchFamily="34" charset="0"/>
                        </a:rPr>
                        <a:t>Private IP Address:</a:t>
                      </a:r>
                    </a:p>
                    <a:p>
                      <a:pPr marL="0" algn="ctr" defTabSz="914034" rtl="0" eaLnBrk="1" fontAlgn="ctr" latinLnBrk="0" hangingPunct="1"/>
                      <a:r>
                        <a:rPr lang="en-US" sz="1000" b="1" dirty="0">
                          <a:solidFill>
                            <a:sysClr val="windowText" lastClr="000000"/>
                          </a:solidFill>
                          <a:latin typeface="Huawei Sans" panose="020C0503030203020204" pitchFamily="34" charset="0"/>
                        </a:rPr>
                        <a:t>Port Number</a:t>
                      </a: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000" b="1" dirty="0">
                          <a:solidFill>
                            <a:sysClr val="windowText" lastClr="000000"/>
                          </a:solidFill>
                          <a:latin typeface="Huawei Sans" panose="020C0503030203020204" pitchFamily="34" charset="0"/>
                        </a:rPr>
                        <a:t>Public IP Address:</a:t>
                      </a:r>
                    </a:p>
                    <a:p>
                      <a:pPr marL="0" algn="ctr" defTabSz="914034" rtl="0" eaLnBrk="1" fontAlgn="ctr" latinLnBrk="0" hangingPunct="1"/>
                      <a:r>
                        <a:rPr lang="en-US" sz="1000" b="1" dirty="0">
                          <a:solidFill>
                            <a:sysClr val="windowText" lastClr="000000"/>
                          </a:solidFill>
                          <a:latin typeface="Huawei Sans" panose="020C0503030203020204" pitchFamily="34" charset="0"/>
                        </a:rPr>
                        <a:t>Port Number</a:t>
                      </a: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74213">
                <a:tc>
                  <a:txBody>
                    <a:bodyPr/>
                    <a:lstStyle/>
                    <a:p>
                      <a:pPr marL="0" algn="ctr" defTabSz="914034" rtl="0" eaLnBrk="1" fontAlgn="ctr" latinLnBrk="0" hangingPunct="1"/>
                      <a:r>
                        <a:rPr lang="en-US" sz="1000" b="0" dirty="0">
                          <a:solidFill>
                            <a:sysClr val="windowText" lastClr="000000"/>
                          </a:solidFill>
                          <a:latin typeface="Huawei Sans" panose="020C0503030203020204" pitchFamily="34" charset="0"/>
                        </a:rPr>
                        <a:t>IP4:Port4</a:t>
                      </a:r>
                      <a:endParaRPr lang="en-US" altLang="zh-CN" sz="1000" b="0"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000" b="0" dirty="0">
                          <a:solidFill>
                            <a:sysClr val="windowText" lastClr="000000"/>
                          </a:solidFill>
                          <a:latin typeface="Huawei Sans" panose="020C0503030203020204" pitchFamily="34" charset="0"/>
                        </a:rPr>
                        <a:t>IP3:Port3</a:t>
                      </a:r>
                      <a:endParaRPr lang="en-US" altLang="zh-CN" sz="1000" b="0"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cxnSp>
        <p:nvCxnSpPr>
          <p:cNvPr id="61" name="Straight Arrow Connector 60"/>
          <p:cNvCxnSpPr>
            <a:cxnSpLocks/>
          </p:cNvCxnSpPr>
          <p:nvPr/>
        </p:nvCxnSpPr>
        <p:spPr bwMode="gray">
          <a:xfrm>
            <a:off x="3194167" y="5169729"/>
            <a:ext cx="5895498" cy="0"/>
          </a:xfrm>
          <a:prstGeom prst="straightConnector1">
            <a:avLst/>
          </a:prstGeom>
          <a:ln w="190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矩形 26"/>
          <p:cNvSpPr/>
          <p:nvPr/>
        </p:nvSpPr>
        <p:spPr bwMode="gray">
          <a:xfrm>
            <a:off x="5228107" y="4686888"/>
            <a:ext cx="2326278" cy="430887"/>
          </a:xfrm>
          <a:prstGeom prst="rect">
            <a:avLst/>
          </a:prstGeom>
          <a:noFill/>
        </p:spPr>
        <p:txBody>
          <a:bodyPr wrap="none">
            <a:spAutoFit/>
          </a:bodyPr>
          <a:lstStyle/>
          <a:p>
            <a:pPr algn="ctr" defTabSz="914034" fontAlgn="ctr"/>
            <a:r>
              <a:rPr lang="en-US" sz="1100" dirty="0">
                <a:latin typeface="Huawei Sans" panose="020C0503030203020204" pitchFamily="34" charset="0"/>
              </a:rPr>
              <a:t>Learn TNP and route information</a:t>
            </a:r>
          </a:p>
          <a:p>
            <a:pPr algn="ctr" defTabSz="914034" fontAlgn="ctr"/>
            <a:r>
              <a:rPr lang="en-US" sz="1100" dirty="0">
                <a:latin typeface="Huawei Sans" panose="020C0503030203020204" pitchFamily="34" charset="0"/>
              </a:rPr>
              <a:t> from the peer end through BGP.</a:t>
            </a:r>
          </a:p>
        </p:txBody>
      </p:sp>
      <p:pic>
        <p:nvPicPr>
          <p:cNvPr id="6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923673" y="3560229"/>
            <a:ext cx="540989" cy="442626"/>
          </a:xfrm>
          <a:prstGeom prst="rect">
            <a:avLst/>
          </a:prstGeom>
          <a:noFill/>
        </p:spPr>
      </p:pic>
      <p:pic>
        <p:nvPicPr>
          <p:cNvPr id="7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758683" y="3566941"/>
            <a:ext cx="540989" cy="442626"/>
          </a:xfrm>
          <a:prstGeom prst="rect">
            <a:avLst/>
          </a:prstGeom>
          <a:noFill/>
        </p:spPr>
      </p:pic>
      <p:cxnSp>
        <p:nvCxnSpPr>
          <p:cNvPr id="80" name="Straight Arrow Connector 79"/>
          <p:cNvCxnSpPr>
            <a:cxnSpLocks/>
          </p:cNvCxnSpPr>
          <p:nvPr/>
        </p:nvCxnSpPr>
        <p:spPr bwMode="gray">
          <a:xfrm>
            <a:off x="3194167" y="5633572"/>
            <a:ext cx="5931502"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椭圆 50">
            <a:extLst>
              <a:ext uri="{FF2B5EF4-FFF2-40B4-BE49-F238E27FC236}">
                <a16:creationId xmlns:a16="http://schemas.microsoft.com/office/drawing/2014/main" id="{4C36BF72-2DED-43F7-8CCF-C6A3E533747D}"/>
              </a:ext>
            </a:extLst>
          </p:cNvPr>
          <p:cNvSpPr/>
          <p:nvPr/>
        </p:nvSpPr>
        <p:spPr bwMode="gray">
          <a:xfrm>
            <a:off x="3556089" y="323454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1</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0">
            <a:extLst>
              <a:ext uri="{FF2B5EF4-FFF2-40B4-BE49-F238E27FC236}">
                <a16:creationId xmlns:a16="http://schemas.microsoft.com/office/drawing/2014/main" id="{7FDF1A6C-F405-4D6B-A7AD-26487C8E28ED}"/>
              </a:ext>
            </a:extLst>
          </p:cNvPr>
          <p:cNvSpPr/>
          <p:nvPr/>
        </p:nvSpPr>
        <p:spPr bwMode="gray">
          <a:xfrm>
            <a:off x="8680356" y="321493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1</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0">
            <a:extLst>
              <a:ext uri="{FF2B5EF4-FFF2-40B4-BE49-F238E27FC236}">
                <a16:creationId xmlns:a16="http://schemas.microsoft.com/office/drawing/2014/main" id="{76B7D261-79AF-4460-B1D3-4994C5E70729}"/>
              </a:ext>
            </a:extLst>
          </p:cNvPr>
          <p:cNvSpPr/>
          <p:nvPr/>
        </p:nvSpPr>
        <p:spPr bwMode="gray">
          <a:xfrm>
            <a:off x="4792045" y="403757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0">
            <a:extLst>
              <a:ext uri="{FF2B5EF4-FFF2-40B4-BE49-F238E27FC236}">
                <a16:creationId xmlns:a16="http://schemas.microsoft.com/office/drawing/2014/main" id="{AA63C9A1-35CE-40B2-A604-DA3F73FD4CFD}"/>
              </a:ext>
            </a:extLst>
          </p:cNvPr>
          <p:cNvSpPr/>
          <p:nvPr/>
        </p:nvSpPr>
        <p:spPr bwMode="gray">
          <a:xfrm>
            <a:off x="7289465" y="401192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0">
            <a:extLst>
              <a:ext uri="{FF2B5EF4-FFF2-40B4-BE49-F238E27FC236}">
                <a16:creationId xmlns:a16="http://schemas.microsoft.com/office/drawing/2014/main" id="{E5B8A0CE-E709-4F45-926C-52B71EF4790B}"/>
              </a:ext>
            </a:extLst>
          </p:cNvPr>
          <p:cNvSpPr/>
          <p:nvPr/>
        </p:nvSpPr>
        <p:spPr bwMode="gray">
          <a:xfrm>
            <a:off x="4951771" y="481833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3</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26"/>
          <p:cNvSpPr/>
          <p:nvPr/>
        </p:nvSpPr>
        <p:spPr bwMode="gray">
          <a:xfrm>
            <a:off x="5196710" y="5187074"/>
            <a:ext cx="2145620" cy="430887"/>
          </a:xfrm>
          <a:prstGeom prst="rect">
            <a:avLst/>
          </a:prstGeom>
          <a:noFill/>
        </p:spPr>
        <p:txBody>
          <a:bodyPr wrap="square">
            <a:spAutoFit/>
          </a:bodyPr>
          <a:lstStyle/>
          <a:p>
            <a:pPr algn="ctr" defTabSz="914034" fontAlgn="ctr"/>
            <a:r>
              <a:rPr lang="en-US" sz="1100" dirty="0">
                <a:latin typeface="Huawei Sans" panose="020C0503030203020204" pitchFamily="34" charset="0"/>
              </a:rPr>
              <a:t>Establish a data channel </a:t>
            </a:r>
          </a:p>
          <a:p>
            <a:pPr algn="ctr" defTabSz="914034" fontAlgn="ctr"/>
            <a:r>
              <a:rPr lang="en-US" sz="1100" dirty="0">
                <a:latin typeface="Huawei Sans" panose="020C0503030203020204" pitchFamily="34" charset="0"/>
              </a:rPr>
              <a:t>traversing the NAT devices.</a:t>
            </a:r>
          </a:p>
        </p:txBody>
      </p:sp>
      <p:sp>
        <p:nvSpPr>
          <p:cNvPr id="66" name="椭圆 50">
            <a:extLst>
              <a:ext uri="{FF2B5EF4-FFF2-40B4-BE49-F238E27FC236}">
                <a16:creationId xmlns:a16="http://schemas.microsoft.com/office/drawing/2014/main" id="{7AB8E6D0-969B-4C9D-B103-AF10FE31D98C}"/>
              </a:ext>
            </a:extLst>
          </p:cNvPr>
          <p:cNvSpPr/>
          <p:nvPr/>
        </p:nvSpPr>
        <p:spPr bwMode="gray">
          <a:xfrm>
            <a:off x="4961114" y="530938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4</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852628" y="3564949"/>
            <a:ext cx="540989" cy="442626"/>
          </a:xfrm>
          <a:prstGeom prst="rect">
            <a:avLst/>
          </a:prstGeom>
          <a:noFill/>
        </p:spPr>
      </p:pic>
      <p:pic>
        <p:nvPicPr>
          <p:cNvPr id="2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849272" y="3560229"/>
            <a:ext cx="540989" cy="442626"/>
          </a:xfrm>
          <a:prstGeom prst="rect">
            <a:avLst/>
          </a:prstGeom>
          <a:noFill/>
        </p:spPr>
      </p:pic>
      <p:pic>
        <p:nvPicPr>
          <p:cNvPr id="101" name="图片 73" descr="PC.png">
            <a:extLst>
              <a:ext uri="{FF2B5EF4-FFF2-40B4-BE49-F238E27FC236}">
                <a16:creationId xmlns:a16="http://schemas.microsoft.com/office/drawing/2014/main" id="{A488EABC-CA47-4D1A-97FF-A3B14AF2B84E}"/>
              </a:ext>
            </a:extLst>
          </p:cNvPr>
          <p:cNvPicPr>
            <a:picLocks noChangeAspect="1"/>
          </p:cNvPicPr>
          <p:nvPr/>
        </p:nvPicPr>
        <p:blipFill>
          <a:blip r:embed="rId4" cstate="print"/>
          <a:stretch>
            <a:fillRect/>
          </a:stretch>
        </p:blipFill>
        <p:spPr bwMode="gray">
          <a:xfrm>
            <a:off x="1385806" y="3566941"/>
            <a:ext cx="539063" cy="414000"/>
          </a:xfrm>
          <a:prstGeom prst="rect">
            <a:avLst/>
          </a:prstGeom>
        </p:spPr>
      </p:pic>
      <p:pic>
        <p:nvPicPr>
          <p:cNvPr id="102" name="图片 73" descr="PC.png">
            <a:extLst>
              <a:ext uri="{FF2B5EF4-FFF2-40B4-BE49-F238E27FC236}">
                <a16:creationId xmlns:a16="http://schemas.microsoft.com/office/drawing/2014/main" id="{8C8943F5-1624-400F-B2CF-F3682FB9E041}"/>
              </a:ext>
            </a:extLst>
          </p:cNvPr>
          <p:cNvPicPr>
            <a:picLocks noChangeAspect="1"/>
          </p:cNvPicPr>
          <p:nvPr/>
        </p:nvPicPr>
        <p:blipFill>
          <a:blip r:embed="rId4" cstate="print"/>
          <a:stretch>
            <a:fillRect/>
          </a:stretch>
        </p:blipFill>
        <p:spPr bwMode="gray">
          <a:xfrm>
            <a:off x="10267667" y="3576000"/>
            <a:ext cx="539063" cy="414000"/>
          </a:xfrm>
          <a:prstGeom prst="rect">
            <a:avLst/>
          </a:prstGeom>
        </p:spPr>
      </p:pic>
      <p:cxnSp>
        <p:nvCxnSpPr>
          <p:cNvPr id="103" name="直接连接符 12">
            <a:extLst>
              <a:ext uri="{FF2B5EF4-FFF2-40B4-BE49-F238E27FC236}">
                <a16:creationId xmlns:a16="http://schemas.microsoft.com/office/drawing/2014/main" id="{D5645679-DA1D-4A66-B18E-210CF290E05B}"/>
              </a:ext>
            </a:extLst>
          </p:cNvPr>
          <p:cNvCxnSpPr>
            <a:cxnSpLocks/>
            <a:stCxn id="68" idx="1"/>
            <a:endCxn id="101" idx="3"/>
          </p:cNvCxnSpPr>
          <p:nvPr/>
        </p:nvCxnSpPr>
        <p:spPr bwMode="gray">
          <a:xfrm flipH="1" flipV="1">
            <a:off x="1924869" y="3773941"/>
            <a:ext cx="99880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6" name="直接连接符 12">
            <a:extLst>
              <a:ext uri="{FF2B5EF4-FFF2-40B4-BE49-F238E27FC236}">
                <a16:creationId xmlns:a16="http://schemas.microsoft.com/office/drawing/2014/main" id="{B0A4640B-9907-4829-99A4-DCD28F554716}"/>
              </a:ext>
            </a:extLst>
          </p:cNvPr>
          <p:cNvCxnSpPr>
            <a:cxnSpLocks/>
            <a:stCxn id="102" idx="1"/>
            <a:endCxn id="73" idx="3"/>
          </p:cNvCxnSpPr>
          <p:nvPr/>
        </p:nvCxnSpPr>
        <p:spPr bwMode="gray">
          <a:xfrm flipH="1">
            <a:off x="9299672" y="3783000"/>
            <a:ext cx="96799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65" name="Group 3">
            <a:extLst>
              <a:ext uri="{FF2B5EF4-FFF2-40B4-BE49-F238E27FC236}">
                <a16:creationId xmlns:a16="http://schemas.microsoft.com/office/drawing/2014/main" id="{C0CCA361-C8C4-4871-A59F-48F81FAE9784}"/>
              </a:ext>
            </a:extLst>
          </p:cNvPr>
          <p:cNvGrpSpPr/>
          <p:nvPr/>
        </p:nvGrpSpPr>
        <p:grpSpPr bwMode="gray">
          <a:xfrm>
            <a:off x="9536529" y="46688"/>
            <a:ext cx="2075880" cy="324000"/>
            <a:chOff x="7511107" y="42496"/>
            <a:chExt cx="2075880" cy="211431"/>
          </a:xfrm>
        </p:grpSpPr>
        <p:sp>
          <p:nvSpPr>
            <p:cNvPr id="67" name="燕尾形 25">
              <a:extLst>
                <a:ext uri="{FF2B5EF4-FFF2-40B4-BE49-F238E27FC236}">
                  <a16:creationId xmlns:a16="http://schemas.microsoft.com/office/drawing/2014/main" id="{E3C0E2F6-042C-4CE7-9F03-6252BF6A0610}"/>
                </a:ext>
              </a:extLst>
            </p:cNvPr>
            <p:cNvSpPr/>
            <p:nvPr/>
          </p:nvSpPr>
          <p:spPr bwMode="gray">
            <a:xfrm>
              <a:off x="7511107" y="42496"/>
              <a:ext cx="1116000"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900" dirty="0">
                  <a:latin typeface="Huawei Sans" panose="020C0503030203020204" pitchFamily="34" charset="0"/>
                </a:rPr>
                <a:t>Overlay Topology</a:t>
              </a:r>
            </a:p>
          </p:txBody>
        </p:sp>
        <p:sp>
          <p:nvSpPr>
            <p:cNvPr id="69" name="燕尾形 25">
              <a:extLst>
                <a:ext uri="{FF2B5EF4-FFF2-40B4-BE49-F238E27FC236}">
                  <a16:creationId xmlns:a16="http://schemas.microsoft.com/office/drawing/2014/main" id="{E6AD4898-EA92-412F-8385-D809CB023A51}"/>
                </a:ext>
              </a:extLst>
            </p:cNvPr>
            <p:cNvSpPr/>
            <p:nvPr/>
          </p:nvSpPr>
          <p:spPr bwMode="gray">
            <a:xfrm>
              <a:off x="8470987" y="42496"/>
              <a:ext cx="111600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NAT Traversal</a:t>
              </a:r>
            </a:p>
          </p:txBody>
        </p:sp>
      </p:grpSp>
    </p:spTree>
    <p:extLst>
      <p:ext uri="{BB962C8B-B14F-4D97-AF65-F5344CB8AC3E}">
        <p14:creationId xmlns:p14="http://schemas.microsoft.com/office/powerpoint/2010/main" val="24062278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355600" indent="-355600"/>
            <a:r>
              <a:rPr lang="en-US" sz="2200" dirty="0">
                <a:solidFill>
                  <a:schemeClr val="bg1">
                    <a:lumMod val="50000"/>
                  </a:schemeClr>
                </a:solidFill>
                <a:latin typeface="Huawei Sans" panose="020C0503030203020204" pitchFamily="34" charset="0"/>
              </a:rPr>
              <a:t>Basic Concepts of SD-WAN Networking</a:t>
            </a:r>
            <a:endParaRPr lang="en-US" altLang="zh-CN" sz="2200" dirty="0">
              <a:solidFill>
                <a:schemeClr val="bg1">
                  <a:lumMod val="50000"/>
                </a:schemeClr>
              </a:solidFill>
              <a:latin typeface="Huawei Sans" panose="020C0503030203020204" pitchFamily="34" charset="0"/>
            </a:endParaRPr>
          </a:p>
          <a:p>
            <a:pPr marL="355600" indent="-355600"/>
            <a:r>
              <a:rPr lang="en-US" sz="2200" dirty="0">
                <a:solidFill>
                  <a:schemeClr val="bg1">
                    <a:lumMod val="50000"/>
                  </a:schemeClr>
                </a:solidFill>
                <a:latin typeface="Huawei Sans" panose="020C0503030203020204" pitchFamily="34" charset="0"/>
              </a:rPr>
              <a:t>Understanding SD-WAN Flexible Networking </a:t>
            </a:r>
            <a:endParaRPr lang="en-US" altLang="zh-CN" sz="2200" dirty="0">
              <a:solidFill>
                <a:schemeClr val="bg1">
                  <a:lumMod val="50000"/>
                </a:schemeClr>
              </a:solidFill>
              <a:latin typeface="Huawei Sans" panose="020C0503030203020204" pitchFamily="34" charset="0"/>
            </a:endParaRPr>
          </a:p>
          <a:p>
            <a:pPr marL="355600" indent="-355600"/>
            <a:r>
              <a:rPr lang="en-US" sz="2200" b="1" dirty="0">
                <a:latin typeface="Huawei Sans" panose="020C0503030203020204" pitchFamily="34" charset="0"/>
              </a:rPr>
              <a:t>SD-WAN Networking Design</a:t>
            </a:r>
            <a:endParaRPr lang="en-US" altLang="zh-CN" sz="2200" b="1" dirty="0">
              <a:latin typeface="Huawei Sans" panose="020C0503030203020204" pitchFamily="34" charset="0"/>
            </a:endParaRPr>
          </a:p>
          <a:p>
            <a:pPr marL="658368" lvl="1" indent="-301752">
              <a:buSzPct val="60000"/>
              <a:buFont typeface="Wingdings" panose="05000000000000000000" pitchFamily="2" charset="2"/>
              <a:buChar char="n"/>
            </a:pPr>
            <a:r>
              <a:rPr lang="en-US" sz="2000" dirty="0"/>
              <a:t>Site Design</a:t>
            </a:r>
          </a:p>
          <a:p>
            <a:pPr marL="654050" lvl="1" indent="-298450"/>
            <a:r>
              <a:rPr lang="en-US" sz="2000" dirty="0">
                <a:solidFill>
                  <a:schemeClr val="bg1">
                    <a:lumMod val="50000"/>
                  </a:schemeClr>
                </a:solidFill>
                <a:latin typeface="Huawei Sans" panose="020C0503030203020204" pitchFamily="34" charset="0"/>
              </a:rPr>
              <a:t>Overlay Network Design</a:t>
            </a:r>
            <a:endParaRPr lang="en-US" altLang="zh-CN" sz="2000" dirty="0">
              <a:solidFill>
                <a:schemeClr val="bg1">
                  <a:lumMod val="50000"/>
                </a:schemeClr>
              </a:solidFill>
              <a:latin typeface="Huawei Sans" panose="020C0503030203020204" pitchFamily="34" charset="0"/>
            </a:endParaRPr>
          </a:p>
          <a:p>
            <a:pPr marL="654050" lvl="1" indent="-298450"/>
            <a:r>
              <a:rPr lang="en-US" sz="2000" dirty="0">
                <a:solidFill>
                  <a:schemeClr val="bg1">
                    <a:lumMod val="50000"/>
                  </a:schemeClr>
                </a:solidFill>
                <a:latin typeface="Huawei Sans" panose="020C0503030203020204" pitchFamily="34" charset="0"/>
              </a:rPr>
              <a:t>Network Service Design</a:t>
            </a:r>
          </a:p>
          <a:p>
            <a:pPr lvl="1"/>
            <a:endParaRPr lang="en-US" altLang="zh-CN" sz="2000" b="1" dirty="0">
              <a:latin typeface="Huawei Sans" panose="020C0503030203020204" pitchFamily="34" charset="0"/>
            </a:endParaRPr>
          </a:p>
        </p:txBody>
      </p:sp>
    </p:spTree>
    <p:extLst>
      <p:ext uri="{BB962C8B-B14F-4D97-AF65-F5344CB8AC3E}">
        <p14:creationId xmlns:p14="http://schemas.microsoft.com/office/powerpoint/2010/main" val="3947413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a:prstGeom prst="rect">
            <a:avLst/>
          </a:prstGeom>
        </p:spPr>
        <p:txBody>
          <a:bodyPr/>
          <a:lstStyle/>
          <a:p>
            <a:pPr algn="l"/>
            <a:r>
              <a:rPr lang="en-US" dirty="0">
                <a:latin typeface="Huawei Sans" panose="020C0503030203020204" pitchFamily="34" charset="0"/>
              </a:rPr>
              <a:t>To meet service development requirements, enterprises require flexible and reliable wide area networks (WANs).</a:t>
            </a:r>
            <a:endParaRPr lang="en-US" altLang="zh-CN" dirty="0">
              <a:latin typeface="Huawei Sans" panose="020C0503030203020204" pitchFamily="34" charset="0"/>
            </a:endParaRPr>
          </a:p>
          <a:p>
            <a:pPr algn="l"/>
            <a:r>
              <a:rPr lang="en-US" dirty="0">
                <a:latin typeface="Huawei Sans" panose="020C0503030203020204" pitchFamily="34" charset="0"/>
              </a:rPr>
              <a:t>Huawei offers an SD-WAN networking sub-solution to help enterprises implement on-demand, flexible, automated networking between enterprise branches, data centers (DCs), and clouds through the SD-WAN controller (</a:t>
            </a:r>
            <a:r>
              <a:rPr lang="en-US" dirty="0" err="1">
                <a:latin typeface="Huawei Sans" panose="020C0503030203020204" pitchFamily="34" charset="0"/>
              </a:rPr>
              <a:t>iMaster</a:t>
            </a:r>
            <a:r>
              <a:rPr lang="en-US" dirty="0">
                <a:latin typeface="Huawei Sans" panose="020C0503030203020204" pitchFamily="34" charset="0"/>
              </a:rPr>
              <a:t> NCE-WAN).</a:t>
            </a:r>
            <a:endParaRPr lang="en-US" altLang="zh-CN" dirty="0">
              <a:latin typeface="Huawei Sans" panose="020C0503030203020204" pitchFamily="34" charset="0"/>
            </a:endParaRPr>
          </a:p>
          <a:p>
            <a:pPr algn="l"/>
            <a:r>
              <a:rPr lang="en-US" dirty="0">
                <a:latin typeface="Huawei Sans" panose="020C0503030203020204" pitchFamily="34" charset="0"/>
              </a:rPr>
              <a:t>This course describes the implementation and design of SD-WAN flexible networking.</a:t>
            </a:r>
          </a:p>
        </p:txBody>
      </p:sp>
    </p:spTree>
    <p:extLst>
      <p:ext uri="{BB962C8B-B14F-4D97-AF65-F5344CB8AC3E}">
        <p14:creationId xmlns:p14="http://schemas.microsoft.com/office/powerpoint/2010/main" val="31932158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Typical WAN-side Networking Modes of Sites</a:t>
            </a:r>
          </a:p>
        </p:txBody>
      </p:sp>
      <p:sp>
        <p:nvSpPr>
          <p:cNvPr id="47" name="圆角矩形 75"/>
          <p:cNvSpPr/>
          <p:nvPr/>
        </p:nvSpPr>
        <p:spPr bwMode="gray">
          <a:xfrm>
            <a:off x="962024" y="1052513"/>
            <a:ext cx="1030605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Single-site single-CPE networking (a single CPE supporting a maximum of 3 links)</a:t>
            </a:r>
          </a:p>
        </p:txBody>
      </p:sp>
      <p:sp>
        <p:nvSpPr>
          <p:cNvPr id="58" name="圆角矩形 75"/>
          <p:cNvSpPr/>
          <p:nvPr/>
        </p:nvSpPr>
        <p:spPr bwMode="gray">
          <a:xfrm>
            <a:off x="962024" y="1492290"/>
            <a:ext cx="10306051" cy="2105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4254" y="2807286"/>
            <a:ext cx="1070223" cy="672000"/>
          </a:xfrm>
          <a:prstGeom prst="rect">
            <a:avLst/>
          </a:prstGeom>
        </p:spPr>
      </p:pic>
      <p:sp>
        <p:nvSpPr>
          <p:cNvPr id="63" name="文本框 62"/>
          <p:cNvSpPr txBox="1"/>
          <p:nvPr/>
        </p:nvSpPr>
        <p:spPr bwMode="gray">
          <a:xfrm>
            <a:off x="2362449" y="2955162"/>
            <a:ext cx="913833"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Enterprise intranet</a:t>
            </a:r>
          </a:p>
        </p:txBody>
      </p:sp>
      <p:cxnSp>
        <p:nvCxnSpPr>
          <p:cNvPr id="64" name="直接连接符 63"/>
          <p:cNvCxnSpPr>
            <a:endCxn id="65" idx="0"/>
          </p:cNvCxnSpPr>
          <p:nvPr/>
        </p:nvCxnSpPr>
        <p:spPr bwMode="gray">
          <a:xfrm flipH="1">
            <a:off x="2808021" y="2271902"/>
            <a:ext cx="3106" cy="2818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562566" y="2553783"/>
            <a:ext cx="490909" cy="402545"/>
          </a:xfrm>
          <a:prstGeom prst="rect">
            <a:avLst/>
          </a:prstGeom>
        </p:spPr>
      </p:pic>
      <p:pic>
        <p:nvPicPr>
          <p:cNvPr id="72" name="图片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60854" y="2807286"/>
            <a:ext cx="1070223" cy="672000"/>
          </a:xfrm>
          <a:prstGeom prst="rect">
            <a:avLst/>
          </a:prstGeom>
        </p:spPr>
      </p:pic>
      <p:sp>
        <p:nvSpPr>
          <p:cNvPr id="80" name="文本框 79"/>
          <p:cNvSpPr txBox="1"/>
          <p:nvPr/>
        </p:nvSpPr>
        <p:spPr bwMode="gray">
          <a:xfrm>
            <a:off x="4798577" y="2955162"/>
            <a:ext cx="994775"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Enterprise intranet</a:t>
            </a:r>
          </a:p>
        </p:txBody>
      </p:sp>
      <p:cxnSp>
        <p:nvCxnSpPr>
          <p:cNvPr id="81" name="直接连接符 80"/>
          <p:cNvCxnSpPr>
            <a:stCxn id="98" idx="2"/>
            <a:endCxn id="82" idx="0"/>
          </p:cNvCxnSpPr>
          <p:nvPr/>
        </p:nvCxnSpPr>
        <p:spPr bwMode="gray">
          <a:xfrm>
            <a:off x="4748537" y="2282377"/>
            <a:ext cx="536084" cy="2714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039166" y="2553783"/>
            <a:ext cx="490909" cy="402545"/>
          </a:xfrm>
          <a:prstGeom prst="rect">
            <a:avLst/>
          </a:prstGeom>
        </p:spPr>
      </p:pic>
      <p:cxnSp>
        <p:nvCxnSpPr>
          <p:cNvPr id="85" name="直接连接符 84"/>
          <p:cNvCxnSpPr>
            <a:stCxn id="111" idx="2"/>
            <a:endCxn id="82" idx="0"/>
          </p:cNvCxnSpPr>
          <p:nvPr/>
        </p:nvCxnSpPr>
        <p:spPr bwMode="gray">
          <a:xfrm flipH="1">
            <a:off x="5284621" y="2292624"/>
            <a:ext cx="512621" cy="261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6"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800276" y="2858738"/>
            <a:ext cx="1070223" cy="672000"/>
          </a:xfrm>
          <a:prstGeom prst="rect">
            <a:avLst/>
          </a:prstGeom>
        </p:spPr>
      </p:pic>
      <p:sp>
        <p:nvSpPr>
          <p:cNvPr id="87" name="文本框 86"/>
          <p:cNvSpPr txBox="1"/>
          <p:nvPr/>
        </p:nvSpPr>
        <p:spPr bwMode="gray">
          <a:xfrm>
            <a:off x="7859743" y="2993262"/>
            <a:ext cx="951288"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Enterprise intranet</a:t>
            </a:r>
          </a:p>
        </p:txBody>
      </p:sp>
      <p:cxnSp>
        <p:nvCxnSpPr>
          <p:cNvPr id="88" name="直接连接符 87"/>
          <p:cNvCxnSpPr>
            <a:endCxn id="89" idx="0"/>
          </p:cNvCxnSpPr>
          <p:nvPr/>
        </p:nvCxnSpPr>
        <p:spPr bwMode="gray">
          <a:xfrm>
            <a:off x="7214764" y="2297782"/>
            <a:ext cx="1109279" cy="3036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图片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078588" y="2601408"/>
            <a:ext cx="490909" cy="402545"/>
          </a:xfrm>
          <a:prstGeom prst="rect">
            <a:avLst/>
          </a:prstGeom>
        </p:spPr>
      </p:pic>
      <p:cxnSp>
        <p:nvCxnSpPr>
          <p:cNvPr id="93" name="直接连接符 92"/>
          <p:cNvCxnSpPr>
            <a:stCxn id="115" idx="2"/>
            <a:endCxn id="89" idx="0"/>
          </p:cNvCxnSpPr>
          <p:nvPr/>
        </p:nvCxnSpPr>
        <p:spPr bwMode="gray">
          <a:xfrm flipH="1">
            <a:off x="8324043" y="2252075"/>
            <a:ext cx="17216" cy="3493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17" idx="2"/>
            <a:endCxn id="89" idx="0"/>
          </p:cNvCxnSpPr>
          <p:nvPr/>
        </p:nvCxnSpPr>
        <p:spPr bwMode="gray">
          <a:xfrm flipH="1">
            <a:off x="8324043" y="2252075"/>
            <a:ext cx="1076874" cy="3493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6" name="图片 95" descr="网络云3-蓝.png"/>
          <p:cNvPicPr>
            <a:picLocks noChangeAspect="1"/>
          </p:cNvPicPr>
          <p:nvPr/>
        </p:nvPicPr>
        <p:blipFill>
          <a:blip r:embed="rId5" cstate="print"/>
          <a:stretch>
            <a:fillRect/>
          </a:stretch>
        </p:blipFill>
        <p:spPr bwMode="gray">
          <a:xfrm>
            <a:off x="2360271" y="1668519"/>
            <a:ext cx="1001285" cy="622421"/>
          </a:xfrm>
          <a:prstGeom prst="rect">
            <a:avLst/>
          </a:prstGeom>
        </p:spPr>
      </p:pic>
      <p:sp>
        <p:nvSpPr>
          <p:cNvPr id="97" name="TextBox 110"/>
          <p:cNvSpPr txBox="1"/>
          <p:nvPr/>
        </p:nvSpPr>
        <p:spPr bwMode="gray">
          <a:xfrm>
            <a:off x="2394047" y="1812225"/>
            <a:ext cx="936077" cy="461665"/>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MPLS</a:t>
            </a:r>
          </a:p>
          <a:p>
            <a:pPr algn="ctr" eaLnBrk="0" fontAlgn="ctr" hangingPunct="0"/>
            <a:r>
              <a:rPr lang="en-US" sz="1200" dirty="0">
                <a:solidFill>
                  <a:srgbClr val="FFFFFF"/>
                </a:solidFill>
                <a:latin typeface="Huawei Sans" panose="020C0503030203020204" pitchFamily="34" charset="0"/>
              </a:rPr>
              <a:t>/Internet</a:t>
            </a:r>
            <a:endParaRPr lang="en-US" altLang="zh-CN" sz="12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endParaRPr>
          </a:p>
        </p:txBody>
      </p:sp>
      <p:pic>
        <p:nvPicPr>
          <p:cNvPr id="98" name="图片 97" descr="网络云3-蓝.png"/>
          <p:cNvPicPr>
            <a:picLocks noChangeAspect="1"/>
          </p:cNvPicPr>
          <p:nvPr/>
        </p:nvPicPr>
        <p:blipFill>
          <a:blip r:embed="rId5" cstate="print"/>
          <a:stretch>
            <a:fillRect/>
          </a:stretch>
        </p:blipFill>
        <p:spPr bwMode="gray">
          <a:xfrm>
            <a:off x="4247894" y="1659956"/>
            <a:ext cx="1001285" cy="622421"/>
          </a:xfrm>
          <a:prstGeom prst="rect">
            <a:avLst/>
          </a:prstGeom>
        </p:spPr>
      </p:pic>
      <p:sp>
        <p:nvSpPr>
          <p:cNvPr id="99" name="TextBox 110"/>
          <p:cNvSpPr txBox="1"/>
          <p:nvPr/>
        </p:nvSpPr>
        <p:spPr bwMode="gray">
          <a:xfrm>
            <a:off x="4428005" y="1904558"/>
            <a:ext cx="655105"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MPLS</a:t>
            </a:r>
          </a:p>
        </p:txBody>
      </p:sp>
      <p:pic>
        <p:nvPicPr>
          <p:cNvPr id="111" name="图片 110" descr="网络云3-蓝.png"/>
          <p:cNvPicPr>
            <a:picLocks noChangeAspect="1"/>
          </p:cNvPicPr>
          <p:nvPr/>
        </p:nvPicPr>
        <p:blipFill>
          <a:blip r:embed="rId5" cstate="print"/>
          <a:stretch>
            <a:fillRect/>
          </a:stretch>
        </p:blipFill>
        <p:spPr bwMode="gray">
          <a:xfrm>
            <a:off x="5296599" y="1670203"/>
            <a:ext cx="1001285" cy="622421"/>
          </a:xfrm>
          <a:prstGeom prst="rect">
            <a:avLst/>
          </a:prstGeom>
        </p:spPr>
      </p:pic>
      <p:sp>
        <p:nvSpPr>
          <p:cNvPr id="112" name="TextBox 110"/>
          <p:cNvSpPr txBox="1"/>
          <p:nvPr/>
        </p:nvSpPr>
        <p:spPr bwMode="gray">
          <a:xfrm>
            <a:off x="5325179" y="1904558"/>
            <a:ext cx="936077"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Internet</a:t>
            </a:r>
          </a:p>
        </p:txBody>
      </p:sp>
      <p:pic>
        <p:nvPicPr>
          <p:cNvPr id="113" name="图片 112" descr="网络云3-蓝.png"/>
          <p:cNvPicPr>
            <a:picLocks noChangeAspect="1"/>
          </p:cNvPicPr>
          <p:nvPr/>
        </p:nvPicPr>
        <p:blipFill>
          <a:blip r:embed="rId5" cstate="print"/>
          <a:stretch>
            <a:fillRect/>
          </a:stretch>
        </p:blipFill>
        <p:spPr bwMode="gray">
          <a:xfrm>
            <a:off x="6811615" y="1656588"/>
            <a:ext cx="1001285" cy="622421"/>
          </a:xfrm>
          <a:prstGeom prst="rect">
            <a:avLst/>
          </a:prstGeom>
        </p:spPr>
      </p:pic>
      <p:sp>
        <p:nvSpPr>
          <p:cNvPr id="114" name="TextBox 110"/>
          <p:cNvSpPr txBox="1"/>
          <p:nvPr/>
        </p:nvSpPr>
        <p:spPr bwMode="gray">
          <a:xfrm>
            <a:off x="6840194" y="1904558"/>
            <a:ext cx="936077"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MPLS</a:t>
            </a:r>
          </a:p>
        </p:txBody>
      </p:sp>
      <p:pic>
        <p:nvPicPr>
          <p:cNvPr id="115" name="图片 114" descr="网络云3-蓝.png"/>
          <p:cNvPicPr>
            <a:picLocks noChangeAspect="1"/>
          </p:cNvPicPr>
          <p:nvPr/>
        </p:nvPicPr>
        <p:blipFill>
          <a:blip r:embed="rId5" cstate="print"/>
          <a:stretch>
            <a:fillRect/>
          </a:stretch>
        </p:blipFill>
        <p:spPr bwMode="gray">
          <a:xfrm>
            <a:off x="7840616" y="1629654"/>
            <a:ext cx="1001285" cy="622421"/>
          </a:xfrm>
          <a:prstGeom prst="rect">
            <a:avLst/>
          </a:prstGeom>
        </p:spPr>
      </p:pic>
      <p:sp>
        <p:nvSpPr>
          <p:cNvPr id="116" name="TextBox 110"/>
          <p:cNvSpPr txBox="1"/>
          <p:nvPr/>
        </p:nvSpPr>
        <p:spPr bwMode="gray">
          <a:xfrm>
            <a:off x="7869195" y="1904558"/>
            <a:ext cx="936077"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Internet</a:t>
            </a:r>
          </a:p>
        </p:txBody>
      </p:sp>
      <p:pic>
        <p:nvPicPr>
          <p:cNvPr id="117" name="图片 116" descr="网络云3-蓝.png"/>
          <p:cNvPicPr>
            <a:picLocks noChangeAspect="1"/>
          </p:cNvPicPr>
          <p:nvPr/>
        </p:nvPicPr>
        <p:blipFill>
          <a:blip r:embed="rId5" cstate="print"/>
          <a:stretch>
            <a:fillRect/>
          </a:stretch>
        </p:blipFill>
        <p:spPr bwMode="gray">
          <a:xfrm>
            <a:off x="8900274" y="1629654"/>
            <a:ext cx="1001285" cy="622421"/>
          </a:xfrm>
          <a:prstGeom prst="rect">
            <a:avLst/>
          </a:prstGeom>
        </p:spPr>
      </p:pic>
      <p:sp>
        <p:nvSpPr>
          <p:cNvPr id="118" name="TextBox 110"/>
          <p:cNvSpPr txBox="1"/>
          <p:nvPr/>
        </p:nvSpPr>
        <p:spPr bwMode="gray">
          <a:xfrm>
            <a:off x="9096840" y="1904558"/>
            <a:ext cx="524555"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LTE</a:t>
            </a:r>
          </a:p>
        </p:txBody>
      </p:sp>
      <p:pic>
        <p:nvPicPr>
          <p:cNvPr id="133" name="图片 132" descr="网络云3-蓝.png"/>
          <p:cNvPicPr>
            <a:picLocks noChangeAspect="1"/>
          </p:cNvPicPr>
          <p:nvPr/>
        </p:nvPicPr>
        <p:blipFill>
          <a:blip r:embed="rId5" cstate="print"/>
          <a:stretch>
            <a:fillRect/>
          </a:stretch>
        </p:blipFill>
        <p:spPr bwMode="gray">
          <a:xfrm>
            <a:off x="8001985" y="4287120"/>
            <a:ext cx="960056" cy="558670"/>
          </a:xfrm>
          <a:prstGeom prst="rect">
            <a:avLst/>
          </a:prstGeom>
        </p:spPr>
      </p:pic>
      <p:sp>
        <p:nvSpPr>
          <p:cNvPr id="134" name="TextBox 110"/>
          <p:cNvSpPr txBox="1"/>
          <p:nvPr/>
        </p:nvSpPr>
        <p:spPr bwMode="gray">
          <a:xfrm>
            <a:off x="8032637" y="4543088"/>
            <a:ext cx="897533"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MPLS</a:t>
            </a:r>
          </a:p>
        </p:txBody>
      </p:sp>
      <p:pic>
        <p:nvPicPr>
          <p:cNvPr id="135" name="图片 134" descr="网络云3-蓝.png"/>
          <p:cNvPicPr>
            <a:picLocks noChangeAspect="1"/>
          </p:cNvPicPr>
          <p:nvPr/>
        </p:nvPicPr>
        <p:blipFill>
          <a:blip r:embed="rId5" cstate="print"/>
          <a:stretch>
            <a:fillRect/>
          </a:stretch>
        </p:blipFill>
        <p:spPr bwMode="gray">
          <a:xfrm>
            <a:off x="8988616" y="4262944"/>
            <a:ext cx="960056" cy="558670"/>
          </a:xfrm>
          <a:prstGeom prst="rect">
            <a:avLst/>
          </a:prstGeom>
        </p:spPr>
      </p:pic>
      <p:sp>
        <p:nvSpPr>
          <p:cNvPr id="136" name="TextBox 110"/>
          <p:cNvSpPr txBox="1"/>
          <p:nvPr/>
        </p:nvSpPr>
        <p:spPr bwMode="gray">
          <a:xfrm>
            <a:off x="9019269" y="4543088"/>
            <a:ext cx="897533"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INET</a:t>
            </a:r>
          </a:p>
        </p:txBody>
      </p:sp>
      <p:pic>
        <p:nvPicPr>
          <p:cNvPr id="137" name="图片 136" descr="网络云3-蓝.png"/>
          <p:cNvPicPr>
            <a:picLocks noChangeAspect="1"/>
          </p:cNvPicPr>
          <p:nvPr/>
        </p:nvPicPr>
        <p:blipFill>
          <a:blip r:embed="rId5" cstate="print"/>
          <a:stretch>
            <a:fillRect/>
          </a:stretch>
        </p:blipFill>
        <p:spPr bwMode="gray">
          <a:xfrm>
            <a:off x="10004642" y="4262944"/>
            <a:ext cx="960056" cy="558670"/>
          </a:xfrm>
          <a:prstGeom prst="rect">
            <a:avLst/>
          </a:prstGeom>
        </p:spPr>
      </p:pic>
      <p:sp>
        <p:nvSpPr>
          <p:cNvPr id="138" name="TextBox 110"/>
          <p:cNvSpPr txBox="1"/>
          <p:nvPr/>
        </p:nvSpPr>
        <p:spPr bwMode="gray">
          <a:xfrm>
            <a:off x="10035294" y="4543088"/>
            <a:ext cx="897533"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LTE</a:t>
            </a:r>
          </a:p>
        </p:txBody>
      </p:sp>
      <p:pic>
        <p:nvPicPr>
          <p:cNvPr id="149" name="图片 148" descr="网络云3-蓝.png"/>
          <p:cNvPicPr>
            <a:picLocks noChangeAspect="1"/>
          </p:cNvPicPr>
          <p:nvPr/>
        </p:nvPicPr>
        <p:blipFill>
          <a:blip r:embed="rId5" cstate="print"/>
          <a:stretch>
            <a:fillRect/>
          </a:stretch>
        </p:blipFill>
        <p:spPr bwMode="gray">
          <a:xfrm>
            <a:off x="1130912" y="4358596"/>
            <a:ext cx="940699" cy="530466"/>
          </a:xfrm>
          <a:prstGeom prst="rect">
            <a:avLst/>
          </a:prstGeom>
        </p:spPr>
      </p:pic>
      <p:sp>
        <p:nvSpPr>
          <p:cNvPr id="150" name="TextBox 110"/>
          <p:cNvSpPr txBox="1"/>
          <p:nvPr/>
        </p:nvSpPr>
        <p:spPr bwMode="gray">
          <a:xfrm>
            <a:off x="1158065" y="4543088"/>
            <a:ext cx="879437"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MPLS</a:t>
            </a:r>
          </a:p>
        </p:txBody>
      </p:sp>
      <p:pic>
        <p:nvPicPr>
          <p:cNvPr id="151" name="图片 150" descr="网络云3-蓝.png"/>
          <p:cNvPicPr>
            <a:picLocks noChangeAspect="1"/>
          </p:cNvPicPr>
          <p:nvPr/>
        </p:nvPicPr>
        <p:blipFill>
          <a:blip r:embed="rId5" cstate="print"/>
          <a:stretch>
            <a:fillRect/>
          </a:stretch>
        </p:blipFill>
        <p:spPr bwMode="gray">
          <a:xfrm>
            <a:off x="2116163" y="4367329"/>
            <a:ext cx="940699" cy="530466"/>
          </a:xfrm>
          <a:prstGeom prst="rect">
            <a:avLst/>
          </a:prstGeom>
        </p:spPr>
      </p:pic>
      <p:sp>
        <p:nvSpPr>
          <p:cNvPr id="152" name="TextBox 110"/>
          <p:cNvSpPr txBox="1"/>
          <p:nvPr/>
        </p:nvSpPr>
        <p:spPr bwMode="gray">
          <a:xfrm>
            <a:off x="2143316" y="4543088"/>
            <a:ext cx="879437"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INET</a:t>
            </a:r>
          </a:p>
        </p:txBody>
      </p:sp>
      <p:pic>
        <p:nvPicPr>
          <p:cNvPr id="164" name="图片 163" descr="网络云3-蓝.png"/>
          <p:cNvPicPr>
            <a:picLocks noChangeAspect="1"/>
          </p:cNvPicPr>
          <p:nvPr/>
        </p:nvPicPr>
        <p:blipFill>
          <a:blip r:embed="rId5" cstate="print"/>
          <a:stretch>
            <a:fillRect/>
          </a:stretch>
        </p:blipFill>
        <p:spPr bwMode="gray">
          <a:xfrm>
            <a:off x="3436468" y="4349902"/>
            <a:ext cx="976960" cy="528138"/>
          </a:xfrm>
          <a:prstGeom prst="rect">
            <a:avLst/>
          </a:prstGeom>
        </p:spPr>
      </p:pic>
      <p:sp>
        <p:nvSpPr>
          <p:cNvPr id="165" name="TextBox 110"/>
          <p:cNvSpPr txBox="1"/>
          <p:nvPr/>
        </p:nvSpPr>
        <p:spPr bwMode="gray">
          <a:xfrm>
            <a:off x="3470176" y="4543088"/>
            <a:ext cx="913336"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MPLS</a:t>
            </a:r>
          </a:p>
        </p:txBody>
      </p:sp>
      <p:pic>
        <p:nvPicPr>
          <p:cNvPr id="166" name="图片 165" descr="网络云3-蓝.png"/>
          <p:cNvPicPr>
            <a:picLocks noChangeAspect="1"/>
          </p:cNvPicPr>
          <p:nvPr/>
        </p:nvPicPr>
        <p:blipFill>
          <a:blip r:embed="rId5" cstate="print"/>
          <a:stretch>
            <a:fillRect/>
          </a:stretch>
        </p:blipFill>
        <p:spPr bwMode="gray">
          <a:xfrm>
            <a:off x="4459697" y="4358596"/>
            <a:ext cx="976960" cy="528138"/>
          </a:xfrm>
          <a:prstGeom prst="rect">
            <a:avLst/>
          </a:prstGeom>
        </p:spPr>
      </p:pic>
      <p:sp>
        <p:nvSpPr>
          <p:cNvPr id="167" name="TextBox 110"/>
          <p:cNvSpPr txBox="1"/>
          <p:nvPr/>
        </p:nvSpPr>
        <p:spPr bwMode="gray">
          <a:xfrm>
            <a:off x="4493404" y="4543088"/>
            <a:ext cx="913336"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INET</a:t>
            </a:r>
          </a:p>
        </p:txBody>
      </p:sp>
      <p:pic>
        <p:nvPicPr>
          <p:cNvPr id="180" name="图片 179" descr="网络云3-蓝.png"/>
          <p:cNvPicPr>
            <a:picLocks noChangeAspect="1"/>
          </p:cNvPicPr>
          <p:nvPr/>
        </p:nvPicPr>
        <p:blipFill>
          <a:blip r:embed="rId5" cstate="print"/>
          <a:stretch>
            <a:fillRect/>
          </a:stretch>
        </p:blipFill>
        <p:spPr bwMode="gray">
          <a:xfrm>
            <a:off x="5691749" y="4349903"/>
            <a:ext cx="978535" cy="533344"/>
          </a:xfrm>
          <a:prstGeom prst="rect">
            <a:avLst/>
          </a:prstGeom>
        </p:spPr>
      </p:pic>
      <p:sp>
        <p:nvSpPr>
          <p:cNvPr id="181" name="TextBox 110"/>
          <p:cNvSpPr txBox="1"/>
          <p:nvPr/>
        </p:nvSpPr>
        <p:spPr bwMode="gray">
          <a:xfrm>
            <a:off x="5725741" y="4543088"/>
            <a:ext cx="914808"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MPLS</a:t>
            </a:r>
          </a:p>
        </p:txBody>
      </p:sp>
      <p:pic>
        <p:nvPicPr>
          <p:cNvPr id="182" name="图片 181" descr="网络云3-蓝.png"/>
          <p:cNvPicPr>
            <a:picLocks noChangeAspect="1"/>
          </p:cNvPicPr>
          <p:nvPr/>
        </p:nvPicPr>
        <p:blipFill>
          <a:blip r:embed="rId5" cstate="print"/>
          <a:stretch>
            <a:fillRect/>
          </a:stretch>
        </p:blipFill>
        <p:spPr bwMode="gray">
          <a:xfrm>
            <a:off x="6716627" y="4358683"/>
            <a:ext cx="978535" cy="533344"/>
          </a:xfrm>
          <a:prstGeom prst="rect">
            <a:avLst/>
          </a:prstGeom>
        </p:spPr>
      </p:pic>
      <p:sp>
        <p:nvSpPr>
          <p:cNvPr id="183" name="TextBox 110"/>
          <p:cNvSpPr txBox="1"/>
          <p:nvPr/>
        </p:nvSpPr>
        <p:spPr bwMode="gray">
          <a:xfrm>
            <a:off x="6750619" y="4543088"/>
            <a:ext cx="914808" cy="276999"/>
          </a:xfrm>
          <a:prstGeom prst="rect">
            <a:avLst/>
          </a:prstGeom>
          <a:noFill/>
        </p:spPr>
        <p:txBody>
          <a:bodyPr wrap="square" rtlCol="0">
            <a:spAutoFit/>
          </a:bodyPr>
          <a:lstStyle/>
          <a:p>
            <a:pPr algn="ctr" eaLnBrk="0" fontAlgn="ctr" hangingPunct="0"/>
            <a:r>
              <a:rPr lang="en-US" sz="1200" dirty="0">
                <a:solidFill>
                  <a:srgbClr val="FFFFFF"/>
                </a:solidFill>
                <a:latin typeface="Huawei Sans" panose="020C0503030203020204" pitchFamily="34" charset="0"/>
              </a:rPr>
              <a:t>INET</a:t>
            </a:r>
          </a:p>
        </p:txBody>
      </p:sp>
      <p:pic>
        <p:nvPicPr>
          <p:cNvPr id="203" name="图片 2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42517" y="5418092"/>
            <a:ext cx="1070223" cy="672000"/>
          </a:xfrm>
          <a:prstGeom prst="rect">
            <a:avLst/>
          </a:prstGeom>
        </p:spPr>
      </p:pic>
      <p:sp>
        <p:nvSpPr>
          <p:cNvPr id="204" name="文本框 203"/>
          <p:cNvSpPr txBox="1"/>
          <p:nvPr/>
        </p:nvSpPr>
        <p:spPr bwMode="gray">
          <a:xfrm>
            <a:off x="1607879" y="5571073"/>
            <a:ext cx="907062"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Enterprise intranet</a:t>
            </a:r>
          </a:p>
        </p:txBody>
      </p:sp>
      <p:cxnSp>
        <p:nvCxnSpPr>
          <p:cNvPr id="205" name="直接连接符 204"/>
          <p:cNvCxnSpPr>
            <a:stCxn id="149" idx="2"/>
            <a:endCxn id="206" idx="0"/>
          </p:cNvCxnSpPr>
          <p:nvPr/>
        </p:nvCxnSpPr>
        <p:spPr bwMode="gray">
          <a:xfrm>
            <a:off x="1601262" y="4889062"/>
            <a:ext cx="197168" cy="2755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6" name="图片 2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552975" y="5164589"/>
            <a:ext cx="490909" cy="402545"/>
          </a:xfrm>
          <a:prstGeom prst="rect">
            <a:avLst/>
          </a:prstGeom>
        </p:spPr>
      </p:pic>
      <p:pic>
        <p:nvPicPr>
          <p:cNvPr id="207" name="图片 20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115573" y="5164589"/>
            <a:ext cx="490909" cy="402545"/>
          </a:xfrm>
          <a:prstGeom prst="rect">
            <a:avLst/>
          </a:prstGeom>
        </p:spPr>
      </p:pic>
      <p:cxnSp>
        <p:nvCxnSpPr>
          <p:cNvPr id="208" name="直接连接符 207"/>
          <p:cNvCxnSpPr>
            <a:stCxn id="207" idx="1"/>
            <a:endCxn id="206" idx="3"/>
          </p:cNvCxnSpPr>
          <p:nvPr/>
        </p:nvCxnSpPr>
        <p:spPr bwMode="gray">
          <a:xfrm flipH="1">
            <a:off x="2043884" y="5365862"/>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51" idx="2"/>
            <a:endCxn id="207" idx="0"/>
          </p:cNvCxnSpPr>
          <p:nvPr/>
        </p:nvCxnSpPr>
        <p:spPr bwMode="gray">
          <a:xfrm flipH="1">
            <a:off x="2361028" y="4897795"/>
            <a:ext cx="225485" cy="2667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0" name="图片 20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86641" y="5418092"/>
            <a:ext cx="1070223" cy="672000"/>
          </a:xfrm>
          <a:prstGeom prst="rect">
            <a:avLst/>
          </a:prstGeom>
        </p:spPr>
      </p:pic>
      <p:sp>
        <p:nvSpPr>
          <p:cNvPr id="211" name="文本框 210"/>
          <p:cNvSpPr txBox="1"/>
          <p:nvPr/>
        </p:nvSpPr>
        <p:spPr bwMode="gray">
          <a:xfrm>
            <a:off x="3952003" y="5571073"/>
            <a:ext cx="957236"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Enterprise intranet</a:t>
            </a:r>
          </a:p>
        </p:txBody>
      </p:sp>
      <p:cxnSp>
        <p:nvCxnSpPr>
          <p:cNvPr id="212" name="直接连接符 211"/>
          <p:cNvCxnSpPr>
            <a:stCxn id="164" idx="2"/>
            <a:endCxn id="213" idx="0"/>
          </p:cNvCxnSpPr>
          <p:nvPr/>
        </p:nvCxnSpPr>
        <p:spPr bwMode="gray">
          <a:xfrm>
            <a:off x="3924948" y="4878040"/>
            <a:ext cx="217606" cy="2865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3" name="图片 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897099" y="5164589"/>
            <a:ext cx="490909" cy="402545"/>
          </a:xfrm>
          <a:prstGeom prst="rect">
            <a:avLst/>
          </a:prstGeom>
        </p:spPr>
      </p:pic>
      <p:pic>
        <p:nvPicPr>
          <p:cNvPr id="214" name="图片 2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459697" y="5164589"/>
            <a:ext cx="490909" cy="402545"/>
          </a:xfrm>
          <a:prstGeom prst="rect">
            <a:avLst/>
          </a:prstGeom>
        </p:spPr>
      </p:pic>
      <p:cxnSp>
        <p:nvCxnSpPr>
          <p:cNvPr id="215" name="直接连接符 214"/>
          <p:cNvCxnSpPr>
            <a:stCxn id="214" idx="1"/>
            <a:endCxn id="213" idx="3"/>
          </p:cNvCxnSpPr>
          <p:nvPr/>
        </p:nvCxnSpPr>
        <p:spPr bwMode="gray">
          <a:xfrm flipH="1">
            <a:off x="4388008" y="5365862"/>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stCxn id="166" idx="2"/>
            <a:endCxn id="214" idx="0"/>
          </p:cNvCxnSpPr>
          <p:nvPr/>
        </p:nvCxnSpPr>
        <p:spPr bwMode="gray">
          <a:xfrm flipH="1">
            <a:off x="4705152" y="4886734"/>
            <a:ext cx="243025" cy="277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66" idx="2"/>
            <a:endCxn id="213" idx="0"/>
          </p:cNvCxnSpPr>
          <p:nvPr/>
        </p:nvCxnSpPr>
        <p:spPr bwMode="gray">
          <a:xfrm flipH="1">
            <a:off x="4142554" y="4886734"/>
            <a:ext cx="805623" cy="277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8" name="图片 2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66574" y="5418092"/>
            <a:ext cx="1070223" cy="672000"/>
          </a:xfrm>
          <a:prstGeom prst="rect">
            <a:avLst/>
          </a:prstGeom>
        </p:spPr>
      </p:pic>
      <p:sp>
        <p:nvSpPr>
          <p:cNvPr id="219" name="文本框 218"/>
          <p:cNvSpPr txBox="1"/>
          <p:nvPr/>
        </p:nvSpPr>
        <p:spPr bwMode="gray">
          <a:xfrm>
            <a:off x="6231936" y="5571073"/>
            <a:ext cx="957236"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Enterprise intranet</a:t>
            </a:r>
          </a:p>
        </p:txBody>
      </p:sp>
      <p:cxnSp>
        <p:nvCxnSpPr>
          <p:cNvPr id="220" name="直接连接符 219"/>
          <p:cNvCxnSpPr>
            <a:stCxn id="180" idx="2"/>
            <a:endCxn id="221" idx="0"/>
          </p:cNvCxnSpPr>
          <p:nvPr/>
        </p:nvCxnSpPr>
        <p:spPr bwMode="gray">
          <a:xfrm>
            <a:off x="6181017" y="4883247"/>
            <a:ext cx="241470" cy="2813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1" name="图片 2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177032" y="5164589"/>
            <a:ext cx="490909" cy="402545"/>
          </a:xfrm>
          <a:prstGeom prst="rect">
            <a:avLst/>
          </a:prstGeom>
        </p:spPr>
      </p:pic>
      <p:pic>
        <p:nvPicPr>
          <p:cNvPr id="222" name="图片 2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739630" y="5164589"/>
            <a:ext cx="490909" cy="402545"/>
          </a:xfrm>
          <a:prstGeom prst="rect">
            <a:avLst/>
          </a:prstGeom>
        </p:spPr>
      </p:pic>
      <p:cxnSp>
        <p:nvCxnSpPr>
          <p:cNvPr id="223" name="直接连接符 222"/>
          <p:cNvCxnSpPr>
            <a:stCxn id="222" idx="1"/>
            <a:endCxn id="221" idx="3"/>
          </p:cNvCxnSpPr>
          <p:nvPr/>
        </p:nvCxnSpPr>
        <p:spPr bwMode="gray">
          <a:xfrm flipH="1">
            <a:off x="6667941" y="5365862"/>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182" idx="2"/>
            <a:endCxn id="222" idx="0"/>
          </p:cNvCxnSpPr>
          <p:nvPr/>
        </p:nvCxnSpPr>
        <p:spPr bwMode="gray">
          <a:xfrm flipH="1">
            <a:off x="6985085" y="4892027"/>
            <a:ext cx="220810" cy="2725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182" idx="2"/>
            <a:endCxn id="221" idx="0"/>
          </p:cNvCxnSpPr>
          <p:nvPr/>
        </p:nvCxnSpPr>
        <p:spPr bwMode="gray">
          <a:xfrm flipH="1">
            <a:off x="6422487" y="4892027"/>
            <a:ext cx="783408" cy="2725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80" idx="2"/>
            <a:endCxn id="222" idx="0"/>
          </p:cNvCxnSpPr>
          <p:nvPr/>
        </p:nvCxnSpPr>
        <p:spPr bwMode="gray">
          <a:xfrm>
            <a:off x="6181017" y="4883247"/>
            <a:ext cx="804068" cy="2813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9" name="图片 2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91421" y="5412885"/>
            <a:ext cx="1070223" cy="672000"/>
          </a:xfrm>
          <a:prstGeom prst="rect">
            <a:avLst/>
          </a:prstGeom>
        </p:spPr>
      </p:pic>
      <p:sp>
        <p:nvSpPr>
          <p:cNvPr id="230" name="文本框 229"/>
          <p:cNvSpPr txBox="1"/>
          <p:nvPr/>
        </p:nvSpPr>
        <p:spPr bwMode="gray">
          <a:xfrm>
            <a:off x="9056783" y="5571073"/>
            <a:ext cx="957236"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Enterprise intranet</a:t>
            </a:r>
          </a:p>
        </p:txBody>
      </p:sp>
      <p:cxnSp>
        <p:nvCxnSpPr>
          <p:cNvPr id="231" name="直接连接符 230"/>
          <p:cNvCxnSpPr>
            <a:stCxn id="133" idx="2"/>
            <a:endCxn id="232" idx="0"/>
          </p:cNvCxnSpPr>
          <p:nvPr/>
        </p:nvCxnSpPr>
        <p:spPr bwMode="gray">
          <a:xfrm>
            <a:off x="8482013" y="4845790"/>
            <a:ext cx="765321" cy="313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2" name="图片 2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001879" y="5159382"/>
            <a:ext cx="490909" cy="402545"/>
          </a:xfrm>
          <a:prstGeom prst="rect">
            <a:avLst/>
          </a:prstGeom>
        </p:spPr>
      </p:pic>
      <p:pic>
        <p:nvPicPr>
          <p:cNvPr id="233" name="图片 2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564477" y="5159382"/>
            <a:ext cx="490909" cy="402545"/>
          </a:xfrm>
          <a:prstGeom prst="rect">
            <a:avLst/>
          </a:prstGeom>
        </p:spPr>
      </p:pic>
      <p:cxnSp>
        <p:nvCxnSpPr>
          <p:cNvPr id="234" name="直接连接符 233"/>
          <p:cNvCxnSpPr>
            <a:stCxn id="233" idx="1"/>
            <a:endCxn id="232" idx="3"/>
          </p:cNvCxnSpPr>
          <p:nvPr/>
        </p:nvCxnSpPr>
        <p:spPr bwMode="gray">
          <a:xfrm flipH="1">
            <a:off x="9492788" y="5360655"/>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a:stCxn id="135" idx="2"/>
            <a:endCxn id="233" idx="0"/>
          </p:cNvCxnSpPr>
          <p:nvPr/>
        </p:nvCxnSpPr>
        <p:spPr bwMode="gray">
          <a:xfrm>
            <a:off x="9468644" y="4821614"/>
            <a:ext cx="341288" cy="3377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a:stCxn id="135" idx="2"/>
            <a:endCxn id="232" idx="0"/>
          </p:cNvCxnSpPr>
          <p:nvPr/>
        </p:nvCxnSpPr>
        <p:spPr bwMode="gray">
          <a:xfrm flipH="1">
            <a:off x="9247334" y="4821614"/>
            <a:ext cx="221310" cy="3377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33" idx="2"/>
            <a:endCxn id="233" idx="0"/>
          </p:cNvCxnSpPr>
          <p:nvPr/>
        </p:nvCxnSpPr>
        <p:spPr bwMode="gray">
          <a:xfrm>
            <a:off x="8482013" y="4845790"/>
            <a:ext cx="1327919" cy="313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a:stCxn id="137" idx="2"/>
            <a:endCxn id="233" idx="0"/>
          </p:cNvCxnSpPr>
          <p:nvPr/>
        </p:nvCxnSpPr>
        <p:spPr bwMode="gray">
          <a:xfrm flipH="1">
            <a:off x="9809932" y="4821614"/>
            <a:ext cx="674738" cy="33776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45" name="直接连接符 244"/>
          <p:cNvCxnSpPr>
            <a:stCxn id="137" idx="2"/>
            <a:endCxn id="232" idx="0"/>
          </p:cNvCxnSpPr>
          <p:nvPr/>
        </p:nvCxnSpPr>
        <p:spPr bwMode="gray">
          <a:xfrm flipH="1">
            <a:off x="9247334" y="4821614"/>
            <a:ext cx="1237336" cy="33776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5" name="圆角矩形 75"/>
          <p:cNvSpPr/>
          <p:nvPr/>
        </p:nvSpPr>
        <p:spPr bwMode="gray">
          <a:xfrm>
            <a:off x="962024" y="3660416"/>
            <a:ext cx="1030605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Single-site dual-CPE networking (a maximum of 6 links, with each CPE supporting a maximum of 3 links)</a:t>
            </a:r>
          </a:p>
        </p:txBody>
      </p:sp>
      <p:sp>
        <p:nvSpPr>
          <p:cNvPr id="256" name="圆角矩形 75"/>
          <p:cNvSpPr/>
          <p:nvPr/>
        </p:nvSpPr>
        <p:spPr bwMode="gray">
          <a:xfrm>
            <a:off x="962024" y="4100193"/>
            <a:ext cx="10306051" cy="2105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90" name="Group 89">
            <a:extLst>
              <a:ext uri="{FF2B5EF4-FFF2-40B4-BE49-F238E27FC236}">
                <a16:creationId xmlns:a16="http://schemas.microsoft.com/office/drawing/2014/main" id="{B07C48BE-040F-49F8-B3B2-C39ECB613957}"/>
              </a:ext>
            </a:extLst>
          </p:cNvPr>
          <p:cNvGrpSpPr/>
          <p:nvPr/>
        </p:nvGrpSpPr>
        <p:grpSpPr bwMode="gray">
          <a:xfrm>
            <a:off x="8582133" y="51227"/>
            <a:ext cx="3098975" cy="324000"/>
            <a:chOff x="9594191" y="45101"/>
            <a:chExt cx="3098975" cy="324000"/>
          </a:xfrm>
        </p:grpSpPr>
        <p:sp>
          <p:nvSpPr>
            <p:cNvPr id="91" name="燕尾形 25">
              <a:extLst>
                <a:ext uri="{FF2B5EF4-FFF2-40B4-BE49-F238E27FC236}">
                  <a16:creationId xmlns:a16="http://schemas.microsoft.com/office/drawing/2014/main" id="{3BF947FF-4289-4843-A672-8423F0E47259}"/>
                </a:ext>
              </a:extLst>
            </p:cNvPr>
            <p:cNvSpPr/>
            <p:nvPr/>
          </p:nvSpPr>
          <p:spPr bwMode="gray">
            <a:xfrm>
              <a:off x="9594191" y="45101"/>
              <a:ext cx="1051477"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WAN-side Networking</a:t>
              </a:r>
            </a:p>
          </p:txBody>
        </p:sp>
        <p:sp>
          <p:nvSpPr>
            <p:cNvPr id="92" name="燕尾形 25">
              <a:extLst>
                <a:ext uri="{FF2B5EF4-FFF2-40B4-BE49-F238E27FC236}">
                  <a16:creationId xmlns:a16="http://schemas.microsoft.com/office/drawing/2014/main" id="{0CCBD4D0-EF94-467D-B889-22526F45D5C6}"/>
                </a:ext>
              </a:extLst>
            </p:cNvPr>
            <p:cNvSpPr/>
            <p:nvPr/>
          </p:nvSpPr>
          <p:spPr bwMode="gray">
            <a:xfrm>
              <a:off x="10536837" y="45101"/>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LAN-side Networking</a:t>
              </a:r>
            </a:p>
          </p:txBody>
        </p:sp>
        <p:sp>
          <p:nvSpPr>
            <p:cNvPr id="94" name="燕尾形 25">
              <a:extLst>
                <a:ext uri="{FF2B5EF4-FFF2-40B4-BE49-F238E27FC236}">
                  <a16:creationId xmlns:a16="http://schemas.microsoft.com/office/drawing/2014/main" id="{DF1B74C3-69D5-42FC-969E-22BDC9258752}"/>
                </a:ext>
              </a:extLst>
            </p:cNvPr>
            <p:cNvSpPr/>
            <p:nvPr/>
          </p:nvSpPr>
          <p:spPr bwMode="gray">
            <a:xfrm>
              <a:off x="11560586" y="45101"/>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Dual-Gateway</a:t>
              </a:r>
            </a:p>
          </p:txBody>
        </p:sp>
      </p:grpSp>
    </p:spTree>
    <p:extLst>
      <p:ext uri="{BB962C8B-B14F-4D97-AF65-F5344CB8AC3E}">
        <p14:creationId xmlns:p14="http://schemas.microsoft.com/office/powerpoint/2010/main" val="28048388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75">
            <a:extLst>
              <a:ext uri="{FF2B5EF4-FFF2-40B4-BE49-F238E27FC236}">
                <a16:creationId xmlns:a16="http://schemas.microsoft.com/office/drawing/2014/main" id="{CD64EE4D-FAA2-4B7B-A25C-2790D1F2053C}"/>
              </a:ext>
            </a:extLst>
          </p:cNvPr>
          <p:cNvSpPr/>
          <p:nvPr/>
        </p:nvSpPr>
        <p:spPr bwMode="gray">
          <a:xfrm>
            <a:off x="6225141" y="1693060"/>
            <a:ext cx="5004834" cy="45077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0" rIns="36000" bIns="0" rtlCol="0" anchor="ctr">
            <a:noAutofit/>
          </a:bodyPr>
          <a:lstStyle/>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defTabSz="914112" fontAlgn="ctr">
              <a:lnSpc>
                <a:spcPct val="140000"/>
              </a:lnSpc>
              <a:spcAft>
                <a:spcPts val="600"/>
              </a:spcAft>
              <a:buFont typeface="Arial" panose="020B0604020202020204" pitchFamily="34" charset="0"/>
              <a:buChar char="•"/>
            </a:pPr>
            <a:r>
              <a:rPr lang="en-US" sz="1100" dirty="0">
                <a:solidFill>
                  <a:prstClr val="black"/>
                </a:solidFill>
                <a:latin typeface="Huawei Sans" panose="020C0503030203020204" pitchFamily="34" charset="0"/>
              </a:rPr>
              <a:t>When a CPE is connected to an MPLS WAN network and the PE uses OSPF to exchange routes, OSPF needs to be deployed on the CPE.</a:t>
            </a:r>
            <a:endParaRPr lang="en-US" altLang="zh-CN" sz="1100" dirty="0">
              <a:solidFill>
                <a:prstClr val="black"/>
              </a:solidFill>
              <a:latin typeface="Huawei Sans" panose="020C0503030203020204" pitchFamily="34" charset="0"/>
              <a:ea typeface="方正兰亭黑简体" panose="02000000000000000000" pitchFamily="2" charset="-122"/>
            </a:endParaRPr>
          </a:p>
          <a:p>
            <a:pPr marL="285750" indent="-285750" defTabSz="914112" fontAlgn="ctr">
              <a:lnSpc>
                <a:spcPct val="140000"/>
              </a:lnSpc>
              <a:spcAft>
                <a:spcPts val="600"/>
              </a:spcAft>
              <a:buFont typeface="Arial" panose="020B0604020202020204" pitchFamily="34" charset="0"/>
              <a:buChar char="•"/>
            </a:pPr>
            <a:r>
              <a:rPr lang="en-US" sz="1100" dirty="0" err="1">
                <a:solidFill>
                  <a:prstClr val="black"/>
                </a:solidFill>
                <a:latin typeface="Huawei Sans" panose="020C0503030203020204" pitchFamily="34" charset="0"/>
              </a:rPr>
              <a:t>iMaster</a:t>
            </a:r>
            <a:r>
              <a:rPr lang="en-US" sz="1100" dirty="0">
                <a:solidFill>
                  <a:prstClr val="black"/>
                </a:solidFill>
                <a:latin typeface="Huawei Sans" panose="020C0503030203020204" pitchFamily="34" charset="0"/>
              </a:rPr>
              <a:t> NCE-WAN can configure OSPF priorities and configure blacklist- or whitelist-based route filtering policies to control the advertisement and receiving of OSPF routes.</a:t>
            </a:r>
          </a:p>
          <a:p>
            <a:pPr fontAlgn="ctr">
              <a:lnSpc>
                <a:spcPct val="140000"/>
              </a:lnSpc>
            </a:pPr>
            <a:endParaRPr lang="en-US" altLang="zh-CN" sz="12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3" name="圆角矩形 75">
            <a:extLst>
              <a:ext uri="{FF2B5EF4-FFF2-40B4-BE49-F238E27FC236}">
                <a16:creationId xmlns:a16="http://schemas.microsoft.com/office/drawing/2014/main" id="{A46995A0-E359-4B5E-B359-BBCAAB7F18B7}"/>
              </a:ext>
            </a:extLst>
          </p:cNvPr>
          <p:cNvSpPr/>
          <p:nvPr/>
        </p:nvSpPr>
        <p:spPr bwMode="gray">
          <a:xfrm>
            <a:off x="962025" y="1690290"/>
            <a:ext cx="5004834" cy="45104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0" rIns="36000" bIns="0" rtlCol="0" anchor="ctr">
            <a:noAutofit/>
          </a:bodyPr>
          <a:lstStyle/>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fontAlgn="ctr">
              <a:lnSpc>
                <a:spcPct val="140000"/>
              </a:lnSpc>
              <a:buFont typeface="Arial" panose="020B0604020202020204" pitchFamily="34" charset="0"/>
              <a:buChar char="•"/>
            </a:pPr>
            <a:endParaRPr lang="en-US" altLang="zh-CN" sz="1200" dirty="0">
              <a:solidFill>
                <a:schemeClr val="tx1"/>
              </a:solidFill>
              <a:latin typeface="Huawei Sans" panose="020C0503030203020204" pitchFamily="34" charset="0"/>
            </a:endParaRPr>
          </a:p>
          <a:p>
            <a:pPr marL="285750" indent="-285750" defTabSz="914112" fontAlgn="ctr">
              <a:lnSpc>
                <a:spcPct val="140000"/>
              </a:lnSpc>
              <a:spcAft>
                <a:spcPts val="600"/>
              </a:spcAft>
              <a:buFont typeface="Arial" panose="020B0604020202020204" pitchFamily="34" charset="0"/>
              <a:buChar char="•"/>
            </a:pPr>
            <a:r>
              <a:rPr lang="en-US" sz="1100" dirty="0">
                <a:solidFill>
                  <a:prstClr val="black"/>
                </a:solidFill>
                <a:latin typeface="Huawei Sans" panose="020C0503030203020204" pitchFamily="34" charset="0"/>
              </a:rPr>
              <a:t>If a CPE is connected to an MPLS WAN network and the PE uses BGP to exchange routes, the CPE typically needs to use BGP to exchange routing information with the PE.</a:t>
            </a:r>
            <a:endParaRPr lang="en-US" altLang="zh-CN" sz="1100" dirty="0">
              <a:solidFill>
                <a:prstClr val="black"/>
              </a:solidFill>
              <a:latin typeface="Huawei Sans" panose="020C0503030203020204" pitchFamily="34" charset="0"/>
              <a:ea typeface="方正兰亭黑简体" panose="02000000000000000000" pitchFamily="2" charset="-122"/>
            </a:endParaRPr>
          </a:p>
          <a:p>
            <a:pPr marL="285750" indent="-285750" defTabSz="914112" fontAlgn="ctr">
              <a:lnSpc>
                <a:spcPct val="140000"/>
              </a:lnSpc>
              <a:spcAft>
                <a:spcPts val="600"/>
              </a:spcAft>
              <a:buFont typeface="Arial" panose="020B0604020202020204" pitchFamily="34" charset="0"/>
              <a:buChar char="•"/>
            </a:pPr>
            <a:r>
              <a:rPr lang="en-US" sz="1100" dirty="0" err="1">
                <a:solidFill>
                  <a:prstClr val="black"/>
                </a:solidFill>
                <a:latin typeface="Huawei Sans" panose="020C0503030203020204" pitchFamily="34" charset="0"/>
              </a:rPr>
              <a:t>iMaster</a:t>
            </a:r>
            <a:r>
              <a:rPr lang="en-US" sz="1100" dirty="0">
                <a:solidFill>
                  <a:prstClr val="black"/>
                </a:solidFill>
                <a:latin typeface="Huawei Sans" panose="020C0503030203020204" pitchFamily="34" charset="0"/>
              </a:rPr>
              <a:t> NCE-WAN can configure route filtering rules based on IP network segments to control the advertisement and receiving of BGP routes.</a:t>
            </a:r>
          </a:p>
          <a:p>
            <a:pPr fontAlgn="ctr">
              <a:lnSpc>
                <a:spcPct val="140000"/>
              </a:lnSpc>
            </a:pPr>
            <a:endParaRPr lang="en-US" altLang="zh-CN" sz="12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2" name="标题 1"/>
          <p:cNvSpPr>
            <a:spLocks noGrp="1"/>
          </p:cNvSpPr>
          <p:nvPr>
            <p:ph type="title"/>
          </p:nvPr>
        </p:nvSpPr>
        <p:spPr bwMode="gray"/>
        <p:txBody>
          <a:bodyPr>
            <a:normAutofit/>
          </a:bodyPr>
          <a:lstStyle/>
          <a:p>
            <a:pPr fontAlgn="ctr"/>
            <a:r>
              <a:rPr lang="en-US" dirty="0"/>
              <a:t>Underlay WAN-side Routing</a:t>
            </a:r>
            <a:r>
              <a:rPr lang="en-US" dirty="0">
                <a:latin typeface="Huawei Sans" panose="020C0503030203020204" pitchFamily="34" charset="0"/>
              </a:rPr>
              <a:t>: BGP and OSPF</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54325" y="3363871"/>
            <a:ext cx="490909" cy="402545"/>
          </a:xfrm>
          <a:prstGeom prst="rect">
            <a:avLst/>
          </a:prstGeom>
        </p:spPr>
      </p:pic>
      <p:cxnSp>
        <p:nvCxnSpPr>
          <p:cNvPr id="5" name="直接连接符 4"/>
          <p:cNvCxnSpPr>
            <a:endCxn id="4" idx="2"/>
          </p:cNvCxnSpPr>
          <p:nvPr/>
        </p:nvCxnSpPr>
        <p:spPr bwMode="gray">
          <a:xfrm flipV="1">
            <a:off x="3499780" y="3766416"/>
            <a:ext cx="0" cy="5186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图片 5" descr="接入交换机.png"/>
          <p:cNvPicPr>
            <a:picLocks noChangeAspect="1"/>
          </p:cNvPicPr>
          <p:nvPr/>
        </p:nvPicPr>
        <p:blipFill>
          <a:blip r:embed="rId4" cstate="print"/>
          <a:stretch>
            <a:fillRect/>
          </a:stretch>
        </p:blipFill>
        <p:spPr bwMode="gray">
          <a:xfrm>
            <a:off x="3254324" y="4084239"/>
            <a:ext cx="490909" cy="401653"/>
          </a:xfrm>
          <a:prstGeom prst="rect">
            <a:avLst/>
          </a:prstGeom>
        </p:spPr>
      </p:pic>
      <p:sp>
        <p:nvSpPr>
          <p:cNvPr id="7" name="文本框 6"/>
          <p:cNvSpPr txBox="1"/>
          <p:nvPr/>
        </p:nvSpPr>
        <p:spPr bwMode="gray">
          <a:xfrm>
            <a:off x="2277931" y="3411254"/>
            <a:ext cx="938077" cy="307777"/>
          </a:xfrm>
          <a:prstGeom prst="rect">
            <a:avLst/>
          </a:prstGeom>
          <a:noFill/>
        </p:spPr>
        <p:txBody>
          <a:bodyPr wrap="none" rtlCol="0">
            <a:spAutoFit/>
          </a:bodyPr>
          <a:lstStyle/>
          <a:p>
            <a:pPr algn="r" fontAlgn="ctr"/>
            <a:r>
              <a:rPr lang="en-US" sz="1400" b="1" dirty="0">
                <a:latin typeface="Huawei Sans" panose="020C0503030203020204" pitchFamily="34" charset="0"/>
              </a:rPr>
              <a:t>CPE (CE)</a:t>
            </a:r>
          </a:p>
        </p:txBody>
      </p:sp>
      <p:cxnSp>
        <p:nvCxnSpPr>
          <p:cNvPr id="14" name="直接连接符 13"/>
          <p:cNvCxnSpPr>
            <a:stCxn id="4" idx="0"/>
            <a:endCxn id="13" idx="2"/>
          </p:cNvCxnSpPr>
          <p:nvPr/>
        </p:nvCxnSpPr>
        <p:spPr bwMode="gray">
          <a:xfrm flipH="1" flipV="1">
            <a:off x="2925252" y="2663521"/>
            <a:ext cx="574528" cy="7003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2422251" y="2657025"/>
            <a:ext cx="393056" cy="307777"/>
          </a:xfrm>
          <a:prstGeom prst="rect">
            <a:avLst/>
          </a:prstGeom>
          <a:noFill/>
        </p:spPr>
        <p:txBody>
          <a:bodyPr wrap="none" rtlCol="0">
            <a:spAutoFit/>
          </a:bodyPr>
          <a:lstStyle/>
          <a:p>
            <a:pPr algn="r" fontAlgn="ctr"/>
            <a:r>
              <a:rPr lang="en-US" sz="1400" b="1" dirty="0">
                <a:latin typeface="Huawei Sans" panose="020C0503030203020204" pitchFamily="34" charset="0"/>
              </a:rPr>
              <a:t>PE</a:t>
            </a:r>
            <a:endParaRPr lang="en-US" altLang="zh-CN" sz="1400" b="1" dirty="0">
              <a:latin typeface="Huawei Sans" panose="020C0503030203020204" pitchFamily="34" charset="0"/>
            </a:endParaRPr>
          </a:p>
        </p:txBody>
      </p:sp>
      <p:cxnSp>
        <p:nvCxnSpPr>
          <p:cNvPr id="18" name="直接连接符 17"/>
          <p:cNvCxnSpPr/>
          <p:nvPr/>
        </p:nvCxnSpPr>
        <p:spPr bwMode="gray">
          <a:xfrm flipH="1" flipV="1">
            <a:off x="3214623" y="2685507"/>
            <a:ext cx="522298" cy="636682"/>
          </a:xfrm>
          <a:prstGeom prst="line">
            <a:avLst/>
          </a:prstGeom>
          <a:ln w="19050">
            <a:solidFill>
              <a:srgbClr val="FF66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gray">
          <a:xfrm>
            <a:off x="3458135" y="2705919"/>
            <a:ext cx="534121" cy="307777"/>
          </a:xfrm>
          <a:prstGeom prst="rect">
            <a:avLst/>
          </a:prstGeom>
          <a:noFill/>
        </p:spPr>
        <p:txBody>
          <a:bodyPr wrap="none" rtlCol="0">
            <a:spAutoFit/>
          </a:bodyPr>
          <a:lstStyle/>
          <a:p>
            <a:pPr fontAlgn="ctr"/>
            <a:r>
              <a:rPr lang="en-US" sz="1400" b="1" dirty="0">
                <a:solidFill>
                  <a:srgbClr val="FF6600"/>
                </a:solidFill>
                <a:latin typeface="Huawei Sans" panose="020C0503030203020204" pitchFamily="34" charset="0"/>
              </a:rPr>
              <a:t>BGP</a:t>
            </a:r>
            <a:endParaRPr lang="en-US" altLang="zh-CN" sz="1400" b="1" dirty="0">
              <a:solidFill>
                <a:srgbClr val="FF6600"/>
              </a:solidFill>
              <a:latin typeface="Huawei Sans" panose="020C0503030203020204" pitchFamily="34" charset="0"/>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28622" y="3372701"/>
            <a:ext cx="490909" cy="402545"/>
          </a:xfrm>
          <a:prstGeom prst="rect">
            <a:avLst/>
          </a:prstGeom>
        </p:spPr>
      </p:pic>
      <p:cxnSp>
        <p:nvCxnSpPr>
          <p:cNvPr id="26" name="直接连接符 25"/>
          <p:cNvCxnSpPr>
            <a:endCxn id="25" idx="2"/>
          </p:cNvCxnSpPr>
          <p:nvPr/>
        </p:nvCxnSpPr>
        <p:spPr bwMode="gray">
          <a:xfrm flipV="1">
            <a:off x="8874077" y="3775246"/>
            <a:ext cx="0" cy="5186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26" descr="接入交换机.png"/>
          <p:cNvPicPr>
            <a:picLocks noChangeAspect="1"/>
          </p:cNvPicPr>
          <p:nvPr/>
        </p:nvPicPr>
        <p:blipFill>
          <a:blip r:embed="rId4" cstate="print"/>
          <a:stretch>
            <a:fillRect/>
          </a:stretch>
        </p:blipFill>
        <p:spPr bwMode="gray">
          <a:xfrm>
            <a:off x="8628621" y="4093069"/>
            <a:ext cx="490909" cy="401653"/>
          </a:xfrm>
          <a:prstGeom prst="rect">
            <a:avLst/>
          </a:prstGeom>
        </p:spPr>
      </p:pic>
      <p:sp>
        <p:nvSpPr>
          <p:cNvPr id="28" name="文本框 27"/>
          <p:cNvSpPr txBox="1"/>
          <p:nvPr/>
        </p:nvSpPr>
        <p:spPr bwMode="gray">
          <a:xfrm>
            <a:off x="7652228" y="3420084"/>
            <a:ext cx="938077" cy="307777"/>
          </a:xfrm>
          <a:prstGeom prst="rect">
            <a:avLst/>
          </a:prstGeom>
          <a:noFill/>
        </p:spPr>
        <p:txBody>
          <a:bodyPr wrap="none" rtlCol="0">
            <a:spAutoFit/>
          </a:bodyPr>
          <a:lstStyle/>
          <a:p>
            <a:pPr algn="r" fontAlgn="ctr"/>
            <a:r>
              <a:rPr lang="en-US" sz="1400" b="1" dirty="0">
                <a:latin typeface="Huawei Sans" panose="020C0503030203020204" pitchFamily="34" charset="0"/>
              </a:rPr>
              <a:t>CPE (CE)</a:t>
            </a:r>
          </a:p>
        </p:txBody>
      </p:sp>
      <p:cxnSp>
        <p:nvCxnSpPr>
          <p:cNvPr id="31" name="直接连接符 30"/>
          <p:cNvCxnSpPr>
            <a:stCxn id="25" idx="0"/>
            <a:endCxn id="30" idx="2"/>
          </p:cNvCxnSpPr>
          <p:nvPr/>
        </p:nvCxnSpPr>
        <p:spPr bwMode="gray">
          <a:xfrm flipH="1" flipV="1">
            <a:off x="8299549" y="2672351"/>
            <a:ext cx="574528" cy="7003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bwMode="gray">
          <a:xfrm>
            <a:off x="7796548" y="2665855"/>
            <a:ext cx="393056" cy="307777"/>
          </a:xfrm>
          <a:prstGeom prst="rect">
            <a:avLst/>
          </a:prstGeom>
          <a:noFill/>
        </p:spPr>
        <p:txBody>
          <a:bodyPr wrap="none" rtlCol="0">
            <a:spAutoFit/>
          </a:bodyPr>
          <a:lstStyle/>
          <a:p>
            <a:pPr algn="r" fontAlgn="ctr"/>
            <a:r>
              <a:rPr lang="en-US" sz="1400" b="1" dirty="0">
                <a:latin typeface="Huawei Sans" panose="020C0503030203020204" pitchFamily="34" charset="0"/>
              </a:rPr>
              <a:t>PE</a:t>
            </a:r>
            <a:endParaRPr lang="en-US" altLang="zh-CN" sz="1400" b="1" dirty="0">
              <a:latin typeface="Huawei Sans" panose="020C0503030203020204" pitchFamily="34" charset="0"/>
            </a:endParaRPr>
          </a:p>
        </p:txBody>
      </p:sp>
      <p:cxnSp>
        <p:nvCxnSpPr>
          <p:cNvPr id="33" name="直接连接符 32"/>
          <p:cNvCxnSpPr/>
          <p:nvPr/>
        </p:nvCxnSpPr>
        <p:spPr bwMode="gray">
          <a:xfrm flipH="1" flipV="1">
            <a:off x="8588920" y="2694337"/>
            <a:ext cx="522298" cy="636682"/>
          </a:xfrm>
          <a:prstGeom prst="line">
            <a:avLst/>
          </a:prstGeom>
          <a:ln w="19050">
            <a:solidFill>
              <a:srgbClr val="FF66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8832432" y="2714749"/>
            <a:ext cx="633507" cy="307777"/>
          </a:xfrm>
          <a:prstGeom prst="rect">
            <a:avLst/>
          </a:prstGeom>
          <a:noFill/>
        </p:spPr>
        <p:txBody>
          <a:bodyPr wrap="none" rtlCol="0">
            <a:spAutoFit/>
          </a:bodyPr>
          <a:lstStyle/>
          <a:p>
            <a:pPr fontAlgn="ctr"/>
            <a:r>
              <a:rPr lang="en-US" sz="1400" b="1" dirty="0">
                <a:solidFill>
                  <a:srgbClr val="FF6600"/>
                </a:solidFill>
                <a:latin typeface="Huawei Sans" panose="020C0503030203020204" pitchFamily="34" charset="0"/>
              </a:rPr>
              <a:t>OSPF</a:t>
            </a:r>
            <a:endParaRPr lang="en-US" altLang="zh-CN" sz="1400" b="1" dirty="0">
              <a:solidFill>
                <a:srgbClr val="FF6600"/>
              </a:solidFill>
              <a:latin typeface="Huawei Sans" panose="020C0503030203020204" pitchFamily="34" charset="0"/>
            </a:endParaRPr>
          </a:p>
        </p:txBody>
      </p:sp>
      <p:sp>
        <p:nvSpPr>
          <p:cNvPr id="40" name="Freeform 159">
            <a:extLst>
              <a:ext uri="{FF2B5EF4-FFF2-40B4-BE49-F238E27FC236}">
                <a16:creationId xmlns:a16="http://schemas.microsoft.com/office/drawing/2014/main" id="{578D9418-9F0F-4427-8118-B366EBF68D0B}"/>
              </a:ext>
            </a:extLst>
          </p:cNvPr>
          <p:cNvSpPr/>
          <p:nvPr/>
        </p:nvSpPr>
        <p:spPr bwMode="gray">
          <a:xfrm flipH="1">
            <a:off x="1650570" y="1854447"/>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MPLS</a:t>
            </a: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79797" y="2260976"/>
            <a:ext cx="490909" cy="402545"/>
          </a:xfrm>
          <a:prstGeom prst="rect">
            <a:avLst/>
          </a:prstGeom>
        </p:spPr>
      </p:pic>
      <p:sp>
        <p:nvSpPr>
          <p:cNvPr id="41" name="Freeform 159">
            <a:extLst>
              <a:ext uri="{FF2B5EF4-FFF2-40B4-BE49-F238E27FC236}">
                <a16:creationId xmlns:a16="http://schemas.microsoft.com/office/drawing/2014/main" id="{FE4528CC-28E4-4A82-9EEC-F2D3532460D2}"/>
              </a:ext>
            </a:extLst>
          </p:cNvPr>
          <p:cNvSpPr/>
          <p:nvPr/>
        </p:nvSpPr>
        <p:spPr bwMode="gray">
          <a:xfrm flipH="1">
            <a:off x="7006155" y="1863277"/>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MPLS</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54094" y="2269806"/>
            <a:ext cx="490909" cy="402545"/>
          </a:xfrm>
          <a:prstGeom prst="rect">
            <a:avLst/>
          </a:prstGeom>
        </p:spPr>
      </p:pic>
      <p:sp>
        <p:nvSpPr>
          <p:cNvPr id="42" name="圆角矩形 75">
            <a:extLst>
              <a:ext uri="{FF2B5EF4-FFF2-40B4-BE49-F238E27FC236}">
                <a16:creationId xmlns:a16="http://schemas.microsoft.com/office/drawing/2014/main" id="{E49E7644-5A36-4BD7-9C1B-2254E9680F96}"/>
              </a:ext>
            </a:extLst>
          </p:cNvPr>
          <p:cNvSpPr/>
          <p:nvPr/>
        </p:nvSpPr>
        <p:spPr bwMode="gray">
          <a:xfrm>
            <a:off x="962025" y="1250513"/>
            <a:ext cx="500483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WAN connection using BGP</a:t>
            </a:r>
          </a:p>
        </p:txBody>
      </p:sp>
      <p:sp>
        <p:nvSpPr>
          <p:cNvPr id="45" name="圆角矩形 75">
            <a:extLst>
              <a:ext uri="{FF2B5EF4-FFF2-40B4-BE49-F238E27FC236}">
                <a16:creationId xmlns:a16="http://schemas.microsoft.com/office/drawing/2014/main" id="{2BC9D32B-141E-45CB-B0CD-E745EC14D393}"/>
              </a:ext>
            </a:extLst>
          </p:cNvPr>
          <p:cNvSpPr/>
          <p:nvPr/>
        </p:nvSpPr>
        <p:spPr bwMode="gray">
          <a:xfrm>
            <a:off x="6225141" y="1253283"/>
            <a:ext cx="500483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WAN connection using OSPF</a:t>
            </a:r>
          </a:p>
        </p:txBody>
      </p:sp>
      <p:grpSp>
        <p:nvGrpSpPr>
          <p:cNvPr id="35" name="Group 89">
            <a:extLst>
              <a:ext uri="{FF2B5EF4-FFF2-40B4-BE49-F238E27FC236}">
                <a16:creationId xmlns:a16="http://schemas.microsoft.com/office/drawing/2014/main" id="{B07C48BE-040F-49F8-B3B2-C39ECB613957}"/>
              </a:ext>
            </a:extLst>
          </p:cNvPr>
          <p:cNvGrpSpPr/>
          <p:nvPr/>
        </p:nvGrpSpPr>
        <p:grpSpPr bwMode="gray">
          <a:xfrm>
            <a:off x="8582133" y="51227"/>
            <a:ext cx="3098975" cy="324000"/>
            <a:chOff x="9594191" y="45101"/>
            <a:chExt cx="3098975" cy="324000"/>
          </a:xfrm>
        </p:grpSpPr>
        <p:sp>
          <p:nvSpPr>
            <p:cNvPr id="46" name="燕尾形 25">
              <a:extLst>
                <a:ext uri="{FF2B5EF4-FFF2-40B4-BE49-F238E27FC236}">
                  <a16:creationId xmlns:a16="http://schemas.microsoft.com/office/drawing/2014/main" id="{3BF947FF-4289-4843-A672-8423F0E47259}"/>
                </a:ext>
              </a:extLst>
            </p:cNvPr>
            <p:cNvSpPr/>
            <p:nvPr/>
          </p:nvSpPr>
          <p:spPr bwMode="gray">
            <a:xfrm>
              <a:off x="9594191" y="45101"/>
              <a:ext cx="1051477"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WAN-side Networking</a:t>
              </a:r>
            </a:p>
          </p:txBody>
        </p:sp>
        <p:sp>
          <p:nvSpPr>
            <p:cNvPr id="47" name="燕尾形 25">
              <a:extLst>
                <a:ext uri="{FF2B5EF4-FFF2-40B4-BE49-F238E27FC236}">
                  <a16:creationId xmlns:a16="http://schemas.microsoft.com/office/drawing/2014/main" id="{0CCBD4D0-EF94-467D-B889-22526F45D5C6}"/>
                </a:ext>
              </a:extLst>
            </p:cNvPr>
            <p:cNvSpPr/>
            <p:nvPr/>
          </p:nvSpPr>
          <p:spPr bwMode="gray">
            <a:xfrm>
              <a:off x="10536837" y="45101"/>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LAN-side Networking</a:t>
              </a:r>
            </a:p>
          </p:txBody>
        </p:sp>
        <p:sp>
          <p:nvSpPr>
            <p:cNvPr id="48" name="燕尾形 25">
              <a:extLst>
                <a:ext uri="{FF2B5EF4-FFF2-40B4-BE49-F238E27FC236}">
                  <a16:creationId xmlns:a16="http://schemas.microsoft.com/office/drawing/2014/main" id="{DF1B74C3-69D5-42FC-969E-22BDC9258752}"/>
                </a:ext>
              </a:extLst>
            </p:cNvPr>
            <p:cNvSpPr/>
            <p:nvPr/>
          </p:nvSpPr>
          <p:spPr bwMode="gray">
            <a:xfrm>
              <a:off x="11560586" y="45101"/>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Dual-Gateway</a:t>
              </a:r>
            </a:p>
          </p:txBody>
        </p:sp>
      </p:grpSp>
      <p:grpSp>
        <p:nvGrpSpPr>
          <p:cNvPr id="36" name="Group 89">
            <a:extLst>
              <a:ext uri="{FF2B5EF4-FFF2-40B4-BE49-F238E27FC236}">
                <a16:creationId xmlns:a16="http://schemas.microsoft.com/office/drawing/2014/main" id="{B07C48BE-040F-49F8-B3B2-C39ECB613957}"/>
              </a:ext>
            </a:extLst>
          </p:cNvPr>
          <p:cNvGrpSpPr/>
          <p:nvPr/>
        </p:nvGrpSpPr>
        <p:grpSpPr bwMode="gray">
          <a:xfrm>
            <a:off x="8582132" y="51227"/>
            <a:ext cx="3082396" cy="324000"/>
            <a:chOff x="9594190" y="45101"/>
            <a:chExt cx="3082396" cy="324000"/>
          </a:xfrm>
        </p:grpSpPr>
        <p:sp>
          <p:nvSpPr>
            <p:cNvPr id="37" name="燕尾形 25">
              <a:extLst>
                <a:ext uri="{FF2B5EF4-FFF2-40B4-BE49-F238E27FC236}">
                  <a16:creationId xmlns:a16="http://schemas.microsoft.com/office/drawing/2014/main" id="{3BF947FF-4289-4843-A672-8423F0E47259}"/>
                </a:ext>
              </a:extLst>
            </p:cNvPr>
            <p:cNvSpPr/>
            <p:nvPr/>
          </p:nvSpPr>
          <p:spPr bwMode="gray">
            <a:xfrm>
              <a:off x="9594190" y="45101"/>
              <a:ext cx="1116000"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WAN-side Networking</a:t>
              </a:r>
            </a:p>
          </p:txBody>
        </p:sp>
        <p:sp>
          <p:nvSpPr>
            <p:cNvPr id="38" name="燕尾形 25">
              <a:extLst>
                <a:ext uri="{FF2B5EF4-FFF2-40B4-BE49-F238E27FC236}">
                  <a16:creationId xmlns:a16="http://schemas.microsoft.com/office/drawing/2014/main" id="{0CCBD4D0-EF94-467D-B889-22526F45D5C6}"/>
                </a:ext>
              </a:extLst>
            </p:cNvPr>
            <p:cNvSpPr/>
            <p:nvPr/>
          </p:nvSpPr>
          <p:spPr bwMode="gray">
            <a:xfrm>
              <a:off x="10574937" y="45101"/>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LAN-side Networking</a:t>
              </a:r>
            </a:p>
          </p:txBody>
        </p:sp>
        <p:sp>
          <p:nvSpPr>
            <p:cNvPr id="39" name="燕尾形 25">
              <a:extLst>
                <a:ext uri="{FF2B5EF4-FFF2-40B4-BE49-F238E27FC236}">
                  <a16:creationId xmlns:a16="http://schemas.microsoft.com/office/drawing/2014/main" id="{DF1B74C3-69D5-42FC-969E-22BDC9258752}"/>
                </a:ext>
              </a:extLst>
            </p:cNvPr>
            <p:cNvSpPr/>
            <p:nvPr/>
          </p:nvSpPr>
          <p:spPr bwMode="gray">
            <a:xfrm>
              <a:off x="11560586" y="45101"/>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Dual-Gateway</a:t>
              </a:r>
            </a:p>
          </p:txBody>
        </p:sp>
      </p:grpSp>
    </p:spTree>
    <p:extLst>
      <p:ext uri="{BB962C8B-B14F-4D97-AF65-F5344CB8AC3E}">
        <p14:creationId xmlns:p14="http://schemas.microsoft.com/office/powerpoint/2010/main" val="3782791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159">
            <a:extLst>
              <a:ext uri="{FF2B5EF4-FFF2-40B4-BE49-F238E27FC236}">
                <a16:creationId xmlns:a16="http://schemas.microsoft.com/office/drawing/2014/main" id="{9EE36C0B-3ED8-4DAB-9DFD-FCEB8830602F}"/>
              </a:ext>
            </a:extLst>
          </p:cNvPr>
          <p:cNvSpPr/>
          <p:nvPr/>
        </p:nvSpPr>
        <p:spPr bwMode="gray">
          <a:xfrm flipH="1">
            <a:off x="4289185" y="2543989"/>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LTE</a:t>
            </a:r>
          </a:p>
        </p:txBody>
      </p:sp>
      <p:sp>
        <p:nvSpPr>
          <p:cNvPr id="32" name="任意多边形 31"/>
          <p:cNvSpPr/>
          <p:nvPr/>
        </p:nvSpPr>
        <p:spPr bwMode="gray">
          <a:xfrm flipV="1">
            <a:off x="715417" y="4251823"/>
            <a:ext cx="5402887" cy="1075431"/>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109391 w 1046809"/>
              <a:gd name="connsiteY0" fmla="*/ 0 h 819241"/>
              <a:gd name="connsiteX1" fmla="*/ 1046809 w 1046809"/>
              <a:gd name="connsiteY1" fmla="*/ 0 h 819241"/>
              <a:gd name="connsiteX2" fmla="*/ 0 w 1046809"/>
              <a:gd name="connsiteY2" fmla="*/ 819241 h 819241"/>
              <a:gd name="connsiteX3" fmla="*/ 109391 w 1046809"/>
              <a:gd name="connsiteY3" fmla="*/ 0 h 819241"/>
              <a:gd name="connsiteX0" fmla="*/ 0 w 3769395"/>
              <a:gd name="connsiteY0" fmla="*/ 0 h 1303433"/>
              <a:gd name="connsiteX1" fmla="*/ 3769395 w 3769395"/>
              <a:gd name="connsiteY1" fmla="*/ 484192 h 1303433"/>
              <a:gd name="connsiteX2" fmla="*/ 2722586 w 3769395"/>
              <a:gd name="connsiteY2" fmla="*/ 1303433 h 1303433"/>
              <a:gd name="connsiteX3" fmla="*/ 0 w 3769395"/>
              <a:gd name="connsiteY3" fmla="*/ 0 h 1303433"/>
              <a:gd name="connsiteX0" fmla="*/ 0 w 5402887"/>
              <a:gd name="connsiteY0" fmla="*/ 0 h 1303433"/>
              <a:gd name="connsiteX1" fmla="*/ 5402887 w 5402887"/>
              <a:gd name="connsiteY1" fmla="*/ 32279 h 1303433"/>
              <a:gd name="connsiteX2" fmla="*/ 2722586 w 5402887"/>
              <a:gd name="connsiteY2" fmla="*/ 1303433 h 1303433"/>
              <a:gd name="connsiteX3" fmla="*/ 0 w 5402887"/>
              <a:gd name="connsiteY3" fmla="*/ 0 h 1303433"/>
            </a:gdLst>
            <a:ahLst/>
            <a:cxnLst>
              <a:cxn ang="0">
                <a:pos x="connsiteX0" y="connsiteY0"/>
              </a:cxn>
              <a:cxn ang="0">
                <a:pos x="connsiteX1" y="connsiteY1"/>
              </a:cxn>
              <a:cxn ang="0">
                <a:pos x="connsiteX2" y="connsiteY2"/>
              </a:cxn>
              <a:cxn ang="0">
                <a:pos x="connsiteX3" y="connsiteY3"/>
              </a:cxn>
            </a:cxnLst>
            <a:rect l="l" t="t" r="r" b="b"/>
            <a:pathLst>
              <a:path w="5402887" h="1303433">
                <a:moveTo>
                  <a:pt x="0" y="0"/>
                </a:moveTo>
                <a:lnTo>
                  <a:pt x="5402887" y="32279"/>
                </a:lnTo>
                <a:lnTo>
                  <a:pt x="2722586" y="1303433"/>
                </a:lnTo>
                <a:lnTo>
                  <a:pt x="0" y="0"/>
                </a:lnTo>
                <a:close/>
              </a:path>
            </a:pathLst>
          </a:custGeom>
          <a:gradFill flip="none" rotWithShape="1">
            <a:gsLst>
              <a:gs pos="0">
                <a:schemeClr val="bg1"/>
              </a:gs>
              <a:gs pos="100000">
                <a:schemeClr val="bg1">
                  <a:lumMod val="85000"/>
                </a:schemeClr>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t>Underlay WAN-side Routing</a:t>
            </a:r>
            <a:r>
              <a:rPr lang="en-US" dirty="0">
                <a:latin typeface="Huawei Sans" panose="020C0503030203020204" pitchFamily="34" charset="0"/>
              </a:rPr>
              <a:t>: Static</a:t>
            </a:r>
          </a:p>
        </p:txBody>
      </p:sp>
      <p:sp>
        <p:nvSpPr>
          <p:cNvPr id="3" name="矩形 2"/>
          <p:cNvSpPr/>
          <p:nvPr/>
        </p:nvSpPr>
        <p:spPr bwMode="gray">
          <a:xfrm>
            <a:off x="6118303" y="1127766"/>
            <a:ext cx="5272993" cy="4372479"/>
          </a:xfrm>
          <a:prstGeom prst="rect">
            <a:avLst/>
          </a:prstGeom>
        </p:spPr>
        <p:txBody>
          <a:bodyPr wrap="square">
            <a:spAutoFit/>
          </a:bodyPr>
          <a:lstStyle/>
          <a:p>
            <a:pPr marL="302279" indent="-302279" defTabSz="914034" fontAlgn="ctr">
              <a:lnSpc>
                <a:spcPct val="140000"/>
              </a:lnSpc>
              <a:spcBef>
                <a:spcPts val="792"/>
              </a:spcBef>
              <a:spcAft>
                <a:spcPts val="600"/>
              </a:spcAft>
              <a:buSzPct val="50000"/>
              <a:buFont typeface="Wingdings" panose="05000000000000000000" pitchFamily="2" charset="2"/>
              <a:buChar char="l"/>
            </a:pPr>
            <a:r>
              <a:rPr lang="en-US" sz="1400" dirty="0">
                <a:latin typeface="Huawei Sans" panose="020C0503030203020204" pitchFamily="34" charset="0"/>
              </a:rPr>
              <a:t>Static routes are used in many scenarios. For example, default static routes are configured for Internet access, and </a:t>
            </a:r>
            <a:r>
              <a:rPr lang="en-US" sz="1400" dirty="0" err="1">
                <a:latin typeface="Huawei Sans" panose="020C0503030203020204" pitchFamily="34" charset="0"/>
              </a:rPr>
              <a:t>blackhole</a:t>
            </a:r>
            <a:r>
              <a:rPr lang="en-US" sz="1400" dirty="0">
                <a:latin typeface="Huawei Sans" panose="020C0503030203020204" pitchFamily="34" charset="0"/>
              </a:rPr>
              <a:t> routes are configured to prevent loops.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defTabSz="914034" fontAlgn="ctr">
              <a:lnSpc>
                <a:spcPct val="140000"/>
              </a:lnSpc>
              <a:spcBef>
                <a:spcPts val="792"/>
              </a:spcBef>
              <a:spcAft>
                <a:spcPts val="600"/>
              </a:spcAft>
              <a:buSzPct val="50000"/>
              <a:buFont typeface="Wingdings" panose="05000000000000000000" pitchFamily="2" charset="2"/>
              <a:buChar char="l"/>
            </a:pPr>
            <a:r>
              <a:rPr lang="en-US" sz="1400" dirty="0">
                <a:latin typeface="Huawei Sans" panose="020C0503030203020204" pitchFamily="34" charset="0"/>
              </a:rPr>
              <a:t>On the live network, static routes do not involve protocol interaction and cannot detect faults on indirectly connected links of the WAN. This may cause service interruption.</a:t>
            </a:r>
            <a:endParaRPr lang="en-US" altLang="zh-CN" sz="1400" dirty="0">
              <a:latin typeface="Huawei Sans" panose="020C0503030203020204" pitchFamily="34" charset="0"/>
            </a:endParaRPr>
          </a:p>
          <a:p>
            <a:pPr marL="302279" indent="-302279" defTabSz="914034" fontAlgn="ctr">
              <a:lnSpc>
                <a:spcPct val="140000"/>
              </a:lnSpc>
              <a:spcBef>
                <a:spcPts val="792"/>
              </a:spcBef>
              <a:spcAft>
                <a:spcPts val="600"/>
              </a:spcAft>
              <a:buSzPct val="50000"/>
              <a:buFont typeface="Wingdings" panose="05000000000000000000" pitchFamily="2" charset="2"/>
              <a:buChar char="l"/>
            </a:pPr>
            <a:r>
              <a:rPr lang="en-US" sz="1400" dirty="0">
                <a:latin typeface="Huawei Sans" panose="020C0503030203020204" pitchFamily="34" charset="0"/>
              </a:rPr>
              <a:t>When configuring a static route on a CPE, you can enable the track function and use an NQA test instance to detect the link quality. If the detection fails, the CPE considers that the WAN is faulty and automatically selects the backup link for data forwarding, preventing long-time service interruption.</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54325" y="4074216"/>
            <a:ext cx="490909" cy="402545"/>
          </a:xfrm>
          <a:prstGeom prst="rect">
            <a:avLst/>
          </a:prstGeom>
        </p:spPr>
      </p:pic>
      <p:pic>
        <p:nvPicPr>
          <p:cNvPr id="8" name="图片 7"/>
          <p:cNvPicPr>
            <a:picLocks noChangeAspect="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gray">
          <a:xfrm>
            <a:off x="4680684" y="3068373"/>
            <a:ext cx="397903" cy="522824"/>
          </a:xfrm>
          <a:prstGeom prst="rect">
            <a:avLst/>
          </a:prstGeom>
        </p:spPr>
      </p:pic>
      <p:cxnSp>
        <p:nvCxnSpPr>
          <p:cNvPr id="9" name="直接连接符 8"/>
          <p:cNvCxnSpPr>
            <a:stCxn id="4" idx="0"/>
            <a:endCxn id="11" idx="2"/>
          </p:cNvCxnSpPr>
          <p:nvPr/>
        </p:nvCxnSpPr>
        <p:spPr bwMode="gray">
          <a:xfrm flipH="1" flipV="1">
            <a:off x="1644356" y="2639718"/>
            <a:ext cx="1855424" cy="14344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4" idx="0"/>
            <a:endCxn id="12" idx="2"/>
          </p:cNvCxnSpPr>
          <p:nvPr/>
        </p:nvCxnSpPr>
        <p:spPr bwMode="gray">
          <a:xfrm flipV="1">
            <a:off x="3499780" y="2639718"/>
            <a:ext cx="0" cy="14344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gray">
          <a:xfrm>
            <a:off x="2672907" y="4121599"/>
            <a:ext cx="505267" cy="307777"/>
          </a:xfrm>
          <a:prstGeom prst="rect">
            <a:avLst/>
          </a:prstGeom>
          <a:noFill/>
        </p:spPr>
        <p:txBody>
          <a:bodyPr wrap="none" rtlCol="0">
            <a:spAutoFit/>
          </a:bodyPr>
          <a:lstStyle/>
          <a:p>
            <a:pPr algn="r" fontAlgn="ctr"/>
            <a:r>
              <a:rPr lang="en-US" sz="1400" b="1" dirty="0">
                <a:latin typeface="Huawei Sans" panose="020C0503030203020204" pitchFamily="34" charset="0"/>
              </a:rPr>
              <a:t>CPE</a:t>
            </a:r>
            <a:endParaRPr lang="en-US" altLang="zh-CN" sz="1400" b="1" dirty="0">
              <a:latin typeface="Huawei Sans" panose="020C0503030203020204" pitchFamily="34" charset="0"/>
            </a:endParaRPr>
          </a:p>
        </p:txBody>
      </p:sp>
      <p:sp>
        <p:nvSpPr>
          <p:cNvPr id="25" name="文本框 24"/>
          <p:cNvSpPr txBox="1"/>
          <p:nvPr/>
        </p:nvSpPr>
        <p:spPr bwMode="gray">
          <a:xfrm>
            <a:off x="800699" y="2727242"/>
            <a:ext cx="845103" cy="307777"/>
          </a:xfrm>
          <a:prstGeom prst="rect">
            <a:avLst/>
          </a:prstGeom>
          <a:noFill/>
        </p:spPr>
        <p:txBody>
          <a:bodyPr wrap="none" rtlCol="0">
            <a:spAutoFit/>
          </a:bodyPr>
          <a:lstStyle/>
          <a:p>
            <a:pPr fontAlgn="ctr"/>
            <a:r>
              <a:rPr lang="en-US" sz="1400" b="1" dirty="0">
                <a:latin typeface="Huawei Sans" panose="020C0503030203020204" pitchFamily="34" charset="0"/>
              </a:rPr>
              <a:t>12.1.1.1</a:t>
            </a:r>
            <a:endParaRPr lang="en-US" altLang="zh-CN" sz="1400" b="1" dirty="0">
              <a:latin typeface="Huawei Sans" panose="020C0503030203020204" pitchFamily="34" charset="0"/>
            </a:endParaRPr>
          </a:p>
        </p:txBody>
      </p:sp>
      <p:sp>
        <p:nvSpPr>
          <p:cNvPr id="26" name="文本框 25"/>
          <p:cNvSpPr txBox="1"/>
          <p:nvPr/>
        </p:nvSpPr>
        <p:spPr bwMode="gray">
          <a:xfrm>
            <a:off x="2557860" y="2727242"/>
            <a:ext cx="949299" cy="307777"/>
          </a:xfrm>
          <a:prstGeom prst="rect">
            <a:avLst/>
          </a:prstGeom>
          <a:noFill/>
        </p:spPr>
        <p:txBody>
          <a:bodyPr wrap="none" rtlCol="0">
            <a:spAutoFit/>
          </a:bodyPr>
          <a:lstStyle/>
          <a:p>
            <a:pPr fontAlgn="ctr"/>
            <a:r>
              <a:rPr lang="en-US" sz="1400" b="1" dirty="0">
                <a:latin typeface="Huawei Sans" panose="020C0503030203020204" pitchFamily="34" charset="0"/>
              </a:rPr>
              <a:t>200.1.1.1</a:t>
            </a:r>
            <a:endParaRPr lang="en-US" altLang="zh-CN" sz="1400" b="1" dirty="0">
              <a:latin typeface="Huawei Sans" panose="020C0503030203020204" pitchFamily="34" charset="0"/>
            </a:endParaRPr>
          </a:p>
        </p:txBody>
      </p:sp>
      <p:cxnSp>
        <p:nvCxnSpPr>
          <p:cNvPr id="27" name="直接连接符 26"/>
          <p:cNvCxnSpPr/>
          <p:nvPr/>
        </p:nvCxnSpPr>
        <p:spPr bwMode="gray">
          <a:xfrm flipH="1" flipV="1">
            <a:off x="1656936" y="2897498"/>
            <a:ext cx="1436772" cy="1130736"/>
          </a:xfrm>
          <a:prstGeom prst="line">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gray">
          <a:xfrm rot="2289664">
            <a:off x="1637897" y="3381811"/>
            <a:ext cx="1013419" cy="523220"/>
          </a:xfrm>
          <a:prstGeom prst="rect">
            <a:avLst/>
          </a:prstGeom>
          <a:noFill/>
        </p:spPr>
        <p:txBody>
          <a:bodyPr wrap="none" rtlCol="0">
            <a:spAutoFit/>
          </a:bodyPr>
          <a:lstStyle/>
          <a:p>
            <a:pPr algn="ctr" fontAlgn="ctr"/>
            <a:r>
              <a:rPr lang="en-US" sz="1400" b="1" dirty="0">
                <a:solidFill>
                  <a:srgbClr val="C7000B"/>
                </a:solidFill>
                <a:latin typeface="Huawei Sans" panose="020C0503030203020204" pitchFamily="34" charset="0"/>
              </a:rPr>
              <a:t>NQA Test</a:t>
            </a:r>
          </a:p>
          <a:p>
            <a:pPr algn="ctr" fontAlgn="ctr"/>
            <a:r>
              <a:rPr lang="en-US" sz="1400" dirty="0">
                <a:solidFill>
                  <a:srgbClr val="C7000B"/>
                </a:solidFill>
                <a:latin typeface="Huawei Sans" panose="020C0503030203020204" pitchFamily="34" charset="0"/>
              </a:rPr>
              <a:t>mytest1</a:t>
            </a:r>
            <a:endParaRPr lang="en-US" altLang="zh-CN" sz="1400" dirty="0">
              <a:solidFill>
                <a:srgbClr val="C7000B"/>
              </a:solidFill>
              <a:latin typeface="Huawei Sans" panose="020C0503030203020204" pitchFamily="34" charset="0"/>
            </a:endParaRPr>
          </a:p>
        </p:txBody>
      </p:sp>
      <p:sp>
        <p:nvSpPr>
          <p:cNvPr id="31" name="文本框 30"/>
          <p:cNvSpPr txBox="1"/>
          <p:nvPr/>
        </p:nvSpPr>
        <p:spPr bwMode="gray">
          <a:xfrm>
            <a:off x="800699" y="5289410"/>
            <a:ext cx="5578771" cy="605294"/>
          </a:xfrm>
          <a:prstGeom prst="rect">
            <a:avLst/>
          </a:prstGeom>
          <a:solidFill>
            <a:schemeClr val="bg1"/>
          </a:solidFill>
          <a:ln w="28575">
            <a:solidFill>
              <a:schemeClr val="tx1"/>
            </a:solidFill>
          </a:ln>
        </p:spPr>
        <p:txBody>
          <a:bodyPr wrap="none" rtlCol="0">
            <a:spAutoFit/>
          </a:bodyPr>
          <a:lstStyle/>
          <a:p>
            <a:pPr defTabSz="814388" fontAlgn="ctr">
              <a:lnSpc>
                <a:spcPts val="2000"/>
              </a:lnSpc>
              <a:buClr>
                <a:schemeClr val="accent1"/>
              </a:buClr>
              <a:buSzPct val="100000"/>
            </a:pPr>
            <a:r>
              <a:rPr lang="en-US" sz="1400" dirty="0">
                <a:latin typeface="Huawei Sans" panose="020C0503030203020204" pitchFamily="34" charset="0"/>
              </a:rPr>
              <a:t>[CPE] </a:t>
            </a:r>
            <a:r>
              <a:rPr lang="en-US" sz="1400" dirty="0" err="1">
                <a:latin typeface="Huawei Sans" panose="020C0503030203020204" pitchFamily="34" charset="0"/>
              </a:rPr>
              <a:t>ip</a:t>
            </a:r>
            <a:r>
              <a:rPr lang="en-US" sz="1400" dirty="0">
                <a:latin typeface="Huawei Sans" panose="020C0503030203020204" pitchFamily="34" charset="0"/>
              </a:rPr>
              <a:t> route-static 10.1.0.0 16 12.1.1.1 track </a:t>
            </a:r>
            <a:r>
              <a:rPr lang="en-US" sz="1400" dirty="0" err="1">
                <a:latin typeface="Huawei Sans" panose="020C0503030203020204" pitchFamily="34" charset="0"/>
              </a:rPr>
              <a:t>nqa</a:t>
            </a:r>
            <a:r>
              <a:rPr lang="en-US" sz="1400" dirty="0">
                <a:latin typeface="Huawei Sans" panose="020C0503030203020204" pitchFamily="34" charset="0"/>
              </a:rPr>
              <a:t> admin mytest1</a:t>
            </a:r>
          </a:p>
          <a:p>
            <a:pPr defTabSz="814388" fontAlgn="ctr">
              <a:lnSpc>
                <a:spcPts val="2000"/>
              </a:lnSpc>
              <a:buClr>
                <a:schemeClr val="accent1"/>
              </a:buClr>
              <a:buSzPct val="100000"/>
            </a:pPr>
            <a:r>
              <a:rPr lang="en-US" sz="1400" dirty="0">
                <a:latin typeface="Huawei Sans" panose="020C0503030203020204" pitchFamily="34" charset="0"/>
              </a:rPr>
              <a:t>[CPE] </a:t>
            </a:r>
            <a:r>
              <a:rPr lang="en-US" sz="1400" dirty="0" err="1">
                <a:latin typeface="Huawei Sans" panose="020C0503030203020204" pitchFamily="34" charset="0"/>
              </a:rPr>
              <a:t>ip</a:t>
            </a:r>
            <a:r>
              <a:rPr lang="en-US" sz="1400" dirty="0">
                <a:latin typeface="Huawei Sans" panose="020C0503030203020204" pitchFamily="34" charset="0"/>
              </a:rPr>
              <a:t> route-static 10.1.0.0 16 200.1.1.1 preference 80</a:t>
            </a:r>
          </a:p>
        </p:txBody>
      </p:sp>
      <p:sp>
        <p:nvSpPr>
          <p:cNvPr id="33" name="Freeform 159">
            <a:extLst>
              <a:ext uri="{FF2B5EF4-FFF2-40B4-BE49-F238E27FC236}">
                <a16:creationId xmlns:a16="http://schemas.microsoft.com/office/drawing/2014/main" id="{135D82EC-0595-4668-B14C-E3D033E479F7}"/>
              </a:ext>
            </a:extLst>
          </p:cNvPr>
          <p:cNvSpPr/>
          <p:nvPr/>
        </p:nvSpPr>
        <p:spPr bwMode="gray">
          <a:xfrm flipH="1">
            <a:off x="1005054" y="1661955"/>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MPLS</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98901" y="2237173"/>
            <a:ext cx="490909" cy="402545"/>
          </a:xfrm>
          <a:prstGeom prst="rect">
            <a:avLst/>
          </a:prstGeom>
        </p:spPr>
      </p:pic>
      <p:sp>
        <p:nvSpPr>
          <p:cNvPr id="34" name="Freeform 159">
            <a:extLst>
              <a:ext uri="{FF2B5EF4-FFF2-40B4-BE49-F238E27FC236}">
                <a16:creationId xmlns:a16="http://schemas.microsoft.com/office/drawing/2014/main" id="{22C3AFCD-F202-43BB-9FF3-AFFD6640B3D2}"/>
              </a:ext>
            </a:extLst>
          </p:cNvPr>
          <p:cNvSpPr/>
          <p:nvPr/>
        </p:nvSpPr>
        <p:spPr bwMode="gray">
          <a:xfrm flipH="1">
            <a:off x="2894535" y="1661955"/>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Internet</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54325" y="2237173"/>
            <a:ext cx="490909" cy="402545"/>
          </a:xfrm>
          <a:prstGeom prst="rect">
            <a:avLst/>
          </a:prstGeom>
        </p:spPr>
      </p:pic>
      <p:pic>
        <p:nvPicPr>
          <p:cNvPr id="36" name="图片 50" descr="数据中心-蓝.png">
            <a:extLst>
              <a:ext uri="{FF2B5EF4-FFF2-40B4-BE49-F238E27FC236}">
                <a16:creationId xmlns:a16="http://schemas.microsoft.com/office/drawing/2014/main" id="{86C95608-47F0-4DBC-8E43-674DEFC74C91}"/>
              </a:ext>
            </a:extLst>
          </p:cNvPr>
          <p:cNvPicPr>
            <a:picLocks noChangeAspect="1"/>
          </p:cNvPicPr>
          <p:nvPr/>
        </p:nvPicPr>
        <p:blipFill>
          <a:blip r:embed="rId5" cstate="print">
            <a:duotone>
              <a:schemeClr val="accent3">
                <a:shade val="45000"/>
                <a:satMod val="135000"/>
              </a:schemeClr>
              <a:prstClr val="white"/>
            </a:duotone>
          </a:blip>
          <a:stretch>
            <a:fillRect/>
          </a:stretch>
        </p:blipFill>
        <p:spPr bwMode="gray">
          <a:xfrm rot="2589964">
            <a:off x="4147359" y="3236172"/>
            <a:ext cx="283650" cy="1051335"/>
          </a:xfrm>
          <a:prstGeom prst="rect">
            <a:avLst/>
          </a:prstGeom>
        </p:spPr>
      </p:pic>
      <p:grpSp>
        <p:nvGrpSpPr>
          <p:cNvPr id="37" name="Group 89">
            <a:extLst>
              <a:ext uri="{FF2B5EF4-FFF2-40B4-BE49-F238E27FC236}">
                <a16:creationId xmlns:a16="http://schemas.microsoft.com/office/drawing/2014/main" id="{B07C48BE-040F-49F8-B3B2-C39ECB613957}"/>
              </a:ext>
            </a:extLst>
          </p:cNvPr>
          <p:cNvGrpSpPr/>
          <p:nvPr/>
        </p:nvGrpSpPr>
        <p:grpSpPr bwMode="gray">
          <a:xfrm>
            <a:off x="8582132" y="51227"/>
            <a:ext cx="3082396" cy="324000"/>
            <a:chOff x="9594190" y="45101"/>
            <a:chExt cx="3082396" cy="324000"/>
          </a:xfrm>
        </p:grpSpPr>
        <p:sp>
          <p:nvSpPr>
            <p:cNvPr id="38" name="燕尾形 25">
              <a:extLst>
                <a:ext uri="{FF2B5EF4-FFF2-40B4-BE49-F238E27FC236}">
                  <a16:creationId xmlns:a16="http://schemas.microsoft.com/office/drawing/2014/main" id="{3BF947FF-4289-4843-A672-8423F0E47259}"/>
                </a:ext>
              </a:extLst>
            </p:cNvPr>
            <p:cNvSpPr/>
            <p:nvPr/>
          </p:nvSpPr>
          <p:spPr bwMode="gray">
            <a:xfrm>
              <a:off x="9594190" y="45101"/>
              <a:ext cx="1116000"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WAN-side Networking</a:t>
              </a:r>
            </a:p>
          </p:txBody>
        </p:sp>
        <p:sp>
          <p:nvSpPr>
            <p:cNvPr id="39" name="燕尾形 25">
              <a:extLst>
                <a:ext uri="{FF2B5EF4-FFF2-40B4-BE49-F238E27FC236}">
                  <a16:creationId xmlns:a16="http://schemas.microsoft.com/office/drawing/2014/main" id="{0CCBD4D0-EF94-467D-B889-22526F45D5C6}"/>
                </a:ext>
              </a:extLst>
            </p:cNvPr>
            <p:cNvSpPr/>
            <p:nvPr/>
          </p:nvSpPr>
          <p:spPr bwMode="gray">
            <a:xfrm>
              <a:off x="10574937" y="45101"/>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LAN-side Networking</a:t>
              </a:r>
            </a:p>
          </p:txBody>
        </p:sp>
        <p:sp>
          <p:nvSpPr>
            <p:cNvPr id="40" name="燕尾形 25">
              <a:extLst>
                <a:ext uri="{FF2B5EF4-FFF2-40B4-BE49-F238E27FC236}">
                  <a16:creationId xmlns:a16="http://schemas.microsoft.com/office/drawing/2014/main" id="{DF1B74C3-69D5-42FC-969E-22BDC9258752}"/>
                </a:ext>
              </a:extLst>
            </p:cNvPr>
            <p:cNvSpPr/>
            <p:nvPr/>
          </p:nvSpPr>
          <p:spPr bwMode="gray">
            <a:xfrm>
              <a:off x="11560586" y="45101"/>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Dual-Gateway</a:t>
              </a:r>
            </a:p>
          </p:txBody>
        </p:sp>
      </p:grpSp>
    </p:spTree>
    <p:extLst>
      <p:ext uri="{BB962C8B-B14F-4D97-AF65-F5344CB8AC3E}">
        <p14:creationId xmlns:p14="http://schemas.microsoft.com/office/powerpoint/2010/main" val="626510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Typical LAN-side Networking Modes of Sites</a:t>
            </a:r>
            <a:endParaRPr lang="en-US" altLang="zh-CN" dirty="0">
              <a:latin typeface="Huawei Sans" panose="020C0503030203020204" pitchFamily="34" charset="0"/>
              <a:cs typeface="Huawei Sans" panose="020C0503030203020204" pitchFamily="34" charset="0"/>
            </a:endParaRPr>
          </a:p>
        </p:txBody>
      </p:sp>
      <p:sp>
        <p:nvSpPr>
          <p:cNvPr id="47" name="圆角矩形 75"/>
          <p:cNvSpPr/>
          <p:nvPr/>
        </p:nvSpPr>
        <p:spPr bwMode="gray">
          <a:xfrm>
            <a:off x="1257300" y="1052513"/>
            <a:ext cx="954405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cs typeface="Huawei Sans" panose="020C0503030203020204" pitchFamily="34" charset="0"/>
              </a:rPr>
              <a:t>Interconnection with a Layer 2 network or hosts on the LAN side (through a CPE that functions as a gateway)</a:t>
            </a:r>
          </a:p>
        </p:txBody>
      </p:sp>
      <p:sp>
        <p:nvSpPr>
          <p:cNvPr id="58" name="圆角矩形 75"/>
          <p:cNvSpPr/>
          <p:nvPr/>
        </p:nvSpPr>
        <p:spPr bwMode="gray">
          <a:xfrm>
            <a:off x="1257300" y="1492290"/>
            <a:ext cx="9544050" cy="2105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5" name="圆角矩形 75"/>
          <p:cNvSpPr/>
          <p:nvPr/>
        </p:nvSpPr>
        <p:spPr bwMode="gray">
          <a:xfrm>
            <a:off x="1257300" y="3660416"/>
            <a:ext cx="954405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cs typeface="Huawei Sans" panose="020C0503030203020204" pitchFamily="34" charset="0"/>
              </a:rPr>
              <a:t>Interconnection with a Layer 3 network on the LAN side through BGP, OSPF, or static routes</a:t>
            </a:r>
          </a:p>
        </p:txBody>
      </p:sp>
      <p:sp>
        <p:nvSpPr>
          <p:cNvPr id="256" name="圆角矩形 75"/>
          <p:cNvSpPr/>
          <p:nvPr/>
        </p:nvSpPr>
        <p:spPr bwMode="gray">
          <a:xfrm>
            <a:off x="1257300" y="4100193"/>
            <a:ext cx="9544050" cy="2105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90" name="直線コネクタ 58"/>
          <p:cNvCxnSpPr/>
          <p:nvPr/>
        </p:nvCxnSpPr>
        <p:spPr bwMode="gray">
          <a:xfrm flipH="1">
            <a:off x="2193149" y="2193134"/>
            <a:ext cx="1" cy="60464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91" name="矩形 90"/>
          <p:cNvSpPr/>
          <p:nvPr/>
        </p:nvSpPr>
        <p:spPr bwMode="gray">
          <a:xfrm>
            <a:off x="1557956" y="3230473"/>
            <a:ext cx="1161518" cy="292378"/>
          </a:xfrm>
          <a:prstGeom prst="rect">
            <a:avLst/>
          </a:prstGeom>
        </p:spPr>
        <p:txBody>
          <a:bodyPr wrap="none" lIns="121911" tIns="60955" rIns="121911" bIns="60955">
            <a:spAutoFit/>
          </a:bodyPr>
          <a:lstStyle/>
          <a:p>
            <a:pPr eaLnBrk="0" fontAlgn="ctr" hangingPunct="0"/>
            <a:r>
              <a:rPr lang="en-US" sz="1100" dirty="0">
                <a:solidFill>
                  <a:srgbClr val="000000"/>
                </a:solidFill>
                <a:latin typeface="Huawei Sans" panose="020C0503030203020204" pitchFamily="34" charset="0"/>
                <a:cs typeface="Huawei Sans" panose="020C0503030203020204" pitchFamily="34" charset="0"/>
              </a:rPr>
              <a:t>Layer 2 switch</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92" name="直線コネクタ 74"/>
          <p:cNvCxnSpPr/>
          <p:nvPr/>
        </p:nvCxnSpPr>
        <p:spPr bwMode="gray">
          <a:xfrm>
            <a:off x="6142449" y="2234712"/>
            <a:ext cx="687004" cy="560999"/>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94" name="直線コネクタ 81"/>
          <p:cNvCxnSpPr/>
          <p:nvPr/>
        </p:nvCxnSpPr>
        <p:spPr bwMode="gray">
          <a:xfrm flipH="1">
            <a:off x="6829452" y="2240553"/>
            <a:ext cx="617333" cy="555159"/>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00" name="フリーフォーム 22"/>
          <p:cNvSpPr/>
          <p:nvPr/>
        </p:nvSpPr>
        <p:spPr bwMode="gray">
          <a:xfrm>
            <a:off x="6403341" y="2228426"/>
            <a:ext cx="806799" cy="148899"/>
          </a:xfrm>
          <a:custGeom>
            <a:avLst/>
            <a:gdLst>
              <a:gd name="connsiteX0" fmla="*/ 0 w 605117"/>
              <a:gd name="connsiteY0" fmla="*/ 0 h 111677"/>
              <a:gd name="connsiteX1" fmla="*/ 215153 w 605117"/>
              <a:gd name="connsiteY1" fmla="*/ 107576 h 111677"/>
              <a:gd name="connsiteX2" fmla="*/ 497541 w 605117"/>
              <a:gd name="connsiteY2" fmla="*/ 80682 h 111677"/>
              <a:gd name="connsiteX3" fmla="*/ 605117 w 605117"/>
              <a:gd name="connsiteY3" fmla="*/ 0 h 111677"/>
            </a:gdLst>
            <a:ahLst/>
            <a:cxnLst>
              <a:cxn ang="0">
                <a:pos x="connsiteX0" y="connsiteY0"/>
              </a:cxn>
              <a:cxn ang="0">
                <a:pos x="connsiteX1" y="connsiteY1"/>
              </a:cxn>
              <a:cxn ang="0">
                <a:pos x="connsiteX2" y="connsiteY2"/>
              </a:cxn>
              <a:cxn ang="0">
                <a:pos x="connsiteX3" y="connsiteY3"/>
              </a:cxn>
            </a:cxnLst>
            <a:rect l="l" t="t" r="r" b="b"/>
            <a:pathLst>
              <a:path w="605117" h="111677">
                <a:moveTo>
                  <a:pt x="0" y="0"/>
                </a:moveTo>
                <a:cubicBezTo>
                  <a:pt x="66114" y="47064"/>
                  <a:pt x="132229" y="94129"/>
                  <a:pt x="215153" y="107576"/>
                </a:cubicBezTo>
                <a:cubicBezTo>
                  <a:pt x="298077" y="121023"/>
                  <a:pt x="432547" y="98611"/>
                  <a:pt x="497541" y="80682"/>
                </a:cubicBezTo>
                <a:cubicBezTo>
                  <a:pt x="562535" y="62753"/>
                  <a:pt x="583826" y="31376"/>
                  <a:pt x="605117" y="0"/>
                </a:cubicBezTo>
              </a:path>
            </a:pathLst>
          </a:custGeom>
          <a:noFill/>
          <a:ln w="25400" cap="flat">
            <a:solidFill>
              <a:schemeClr val="accent5"/>
            </a:solidFill>
            <a:prstDash val="solid"/>
            <a:bevel/>
            <a:headEnd type="triangle"/>
            <a:tailEnd type="triangle"/>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121911" tIns="60955" rIns="121911" bIns="60955" numCol="1" spcCol="50797" rtlCol="0" anchor="t">
            <a:noAutofit/>
          </a:bodyPr>
          <a:lstStyle/>
          <a:p>
            <a:pPr defTabSz="1219028" eaLnBrk="0" fontAlgn="ctr" latinLnBrk="1" hangingPunct="0"/>
            <a:endParaRPr lang="en-US" altLang="ja-JP" sz="1100" dirty="0">
              <a:solidFill>
                <a:srgbClr val="000000"/>
              </a:solidFill>
              <a:latin typeface="Huawei Sans" panose="020C0503030203020204" pitchFamily="34" charset="0"/>
              <a:ea typeface="微软雅黑" panose="020B0503020204020204" pitchFamily="34" charset="-122"/>
              <a:cs typeface="Huawei Sans" panose="020C0503030203020204" pitchFamily="34" charset="0"/>
            </a:endParaRPr>
          </a:p>
        </p:txBody>
      </p:sp>
      <p:sp>
        <p:nvSpPr>
          <p:cNvPr id="101" name="テキスト ボックス 84"/>
          <p:cNvSpPr txBox="1"/>
          <p:nvPr/>
        </p:nvSpPr>
        <p:spPr bwMode="gray">
          <a:xfrm>
            <a:off x="6546881" y="2371369"/>
            <a:ext cx="792319" cy="30605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100" dirty="0">
                <a:solidFill>
                  <a:srgbClr val="C00000"/>
                </a:solidFill>
                <a:latin typeface="Huawei Sans" panose="020C0503030203020204" pitchFamily="34" charset="0"/>
                <a:cs typeface="Huawei Sans" panose="020C0503030203020204" pitchFamily="34" charset="0"/>
              </a:rPr>
              <a:t>VRRP</a:t>
            </a:r>
            <a:endParaRPr lang="en-US" altLang="ja-JP" sz="1100" dirty="0">
              <a:solidFill>
                <a:srgbClr val="C00000"/>
              </a:solidFill>
              <a:latin typeface="Huawei Sans" panose="020C0503030203020204" pitchFamily="34" charset="0"/>
              <a:ea typeface="微软雅黑" panose="020B0503020204020204" pitchFamily="34" charset="-122"/>
              <a:cs typeface="Huawei Sans" panose="020C0503030203020204" pitchFamily="34" charset="0"/>
              <a:sym typeface="Lucida Grande"/>
            </a:endParaRPr>
          </a:p>
        </p:txBody>
      </p:sp>
      <p:cxnSp>
        <p:nvCxnSpPr>
          <p:cNvPr id="102" name="直線コネクタ 74"/>
          <p:cNvCxnSpPr/>
          <p:nvPr/>
        </p:nvCxnSpPr>
        <p:spPr bwMode="gray">
          <a:xfrm flipH="1">
            <a:off x="8692296" y="2292237"/>
            <a:ext cx="3" cy="49097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03" name="直線コネクタ 81"/>
          <p:cNvCxnSpPr/>
          <p:nvPr/>
        </p:nvCxnSpPr>
        <p:spPr bwMode="gray">
          <a:xfrm flipH="1">
            <a:off x="9996636" y="2277755"/>
            <a:ext cx="1" cy="510392"/>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04" name="フリーフォーム 22"/>
          <p:cNvSpPr/>
          <p:nvPr/>
        </p:nvSpPr>
        <p:spPr bwMode="gray">
          <a:xfrm>
            <a:off x="8934974" y="2484434"/>
            <a:ext cx="806799" cy="148899"/>
          </a:xfrm>
          <a:custGeom>
            <a:avLst/>
            <a:gdLst>
              <a:gd name="connsiteX0" fmla="*/ 0 w 605117"/>
              <a:gd name="connsiteY0" fmla="*/ 0 h 111677"/>
              <a:gd name="connsiteX1" fmla="*/ 215153 w 605117"/>
              <a:gd name="connsiteY1" fmla="*/ 107576 h 111677"/>
              <a:gd name="connsiteX2" fmla="*/ 497541 w 605117"/>
              <a:gd name="connsiteY2" fmla="*/ 80682 h 111677"/>
              <a:gd name="connsiteX3" fmla="*/ 605117 w 605117"/>
              <a:gd name="connsiteY3" fmla="*/ 0 h 111677"/>
            </a:gdLst>
            <a:ahLst/>
            <a:cxnLst>
              <a:cxn ang="0">
                <a:pos x="connsiteX0" y="connsiteY0"/>
              </a:cxn>
              <a:cxn ang="0">
                <a:pos x="connsiteX1" y="connsiteY1"/>
              </a:cxn>
              <a:cxn ang="0">
                <a:pos x="connsiteX2" y="connsiteY2"/>
              </a:cxn>
              <a:cxn ang="0">
                <a:pos x="connsiteX3" y="connsiteY3"/>
              </a:cxn>
            </a:cxnLst>
            <a:rect l="l" t="t" r="r" b="b"/>
            <a:pathLst>
              <a:path w="605117" h="111677">
                <a:moveTo>
                  <a:pt x="0" y="0"/>
                </a:moveTo>
                <a:cubicBezTo>
                  <a:pt x="66114" y="47064"/>
                  <a:pt x="132229" y="94129"/>
                  <a:pt x="215153" y="107576"/>
                </a:cubicBezTo>
                <a:cubicBezTo>
                  <a:pt x="298077" y="121023"/>
                  <a:pt x="432547" y="98611"/>
                  <a:pt x="497541" y="80682"/>
                </a:cubicBezTo>
                <a:cubicBezTo>
                  <a:pt x="562535" y="62753"/>
                  <a:pt x="583826" y="31376"/>
                  <a:pt x="605117" y="0"/>
                </a:cubicBezTo>
              </a:path>
            </a:pathLst>
          </a:custGeom>
          <a:noFill/>
          <a:ln w="25400" cap="flat">
            <a:solidFill>
              <a:schemeClr val="accent5"/>
            </a:solidFill>
            <a:prstDash val="solid"/>
            <a:bevel/>
            <a:headEnd type="triangle"/>
            <a:tailEnd type="triangle"/>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121911" tIns="60955" rIns="121911" bIns="60955" numCol="1" spcCol="50797" rtlCol="0" anchor="t">
            <a:noAutofit/>
          </a:bodyPr>
          <a:lstStyle/>
          <a:p>
            <a:pPr defTabSz="1219028" eaLnBrk="0" fontAlgn="ctr" latinLnBrk="1" hangingPunct="0"/>
            <a:endParaRPr lang="en-US" altLang="ja-JP" sz="1100" dirty="0">
              <a:solidFill>
                <a:srgbClr val="000000"/>
              </a:solidFill>
              <a:latin typeface="Huawei Sans" panose="020C0503030203020204" pitchFamily="34" charset="0"/>
              <a:ea typeface="微软雅黑" panose="020B0503020204020204" pitchFamily="34" charset="-122"/>
              <a:cs typeface="Huawei Sans" panose="020C0503030203020204" pitchFamily="34" charset="0"/>
            </a:endParaRPr>
          </a:p>
        </p:txBody>
      </p:sp>
      <p:sp>
        <p:nvSpPr>
          <p:cNvPr id="105" name="テキスト ボックス 84"/>
          <p:cNvSpPr txBox="1"/>
          <p:nvPr/>
        </p:nvSpPr>
        <p:spPr bwMode="gray">
          <a:xfrm>
            <a:off x="9036251" y="2720722"/>
            <a:ext cx="792319" cy="30605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100" dirty="0">
                <a:solidFill>
                  <a:srgbClr val="C00000"/>
                </a:solidFill>
                <a:latin typeface="Huawei Sans" panose="020C0503030203020204" pitchFamily="34" charset="0"/>
                <a:cs typeface="Huawei Sans" panose="020C0503030203020204" pitchFamily="34" charset="0"/>
              </a:rPr>
              <a:t>VRRP</a:t>
            </a:r>
            <a:endParaRPr lang="en-US" altLang="ja-JP" sz="1100" dirty="0">
              <a:solidFill>
                <a:srgbClr val="C00000"/>
              </a:solidFill>
              <a:latin typeface="Huawei Sans" panose="020C0503030203020204" pitchFamily="34" charset="0"/>
              <a:ea typeface="微软雅黑" panose="020B0503020204020204" pitchFamily="34" charset="-122"/>
              <a:cs typeface="Huawei Sans" panose="020C0503030203020204" pitchFamily="34" charset="0"/>
              <a:sym typeface="Lucida Grande"/>
            </a:endParaRPr>
          </a:p>
        </p:txBody>
      </p:sp>
      <p:cxnSp>
        <p:nvCxnSpPr>
          <p:cNvPr id="106" name="直線コネクタ 35"/>
          <p:cNvCxnSpPr>
            <a:stCxn id="143" idx="3"/>
            <a:endCxn id="144" idx="1"/>
          </p:cNvCxnSpPr>
          <p:nvPr/>
        </p:nvCxnSpPr>
        <p:spPr bwMode="gray">
          <a:xfrm>
            <a:off x="8966388" y="3021634"/>
            <a:ext cx="730685" cy="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10" name="テキスト ボックス 13"/>
          <p:cNvSpPr txBox="1"/>
          <p:nvPr/>
        </p:nvSpPr>
        <p:spPr bwMode="gray">
          <a:xfrm>
            <a:off x="3755420" y="2161786"/>
            <a:ext cx="1360866" cy="30605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Direct connection</a:t>
            </a:r>
            <a:endParaRPr lang="en-US" altLang="ja-JP" sz="1100" dirty="0">
              <a:solidFill>
                <a:srgbClr val="000000"/>
              </a:solidFill>
              <a:latin typeface="Huawei Sans" panose="020C0503030203020204" pitchFamily="34" charset="0"/>
              <a:ea typeface="微软雅黑" panose="020B0503020204020204" pitchFamily="34" charset="-122"/>
              <a:cs typeface="Huawei Sans" panose="020C0503030203020204" pitchFamily="34" charset="0"/>
              <a:sym typeface="Lucida Grande"/>
            </a:endParaRPr>
          </a:p>
        </p:txBody>
      </p:sp>
      <p:grpSp>
        <p:nvGrpSpPr>
          <p:cNvPr id="120" name="组合 63"/>
          <p:cNvGrpSpPr/>
          <p:nvPr/>
        </p:nvGrpSpPr>
        <p:grpSpPr bwMode="gray">
          <a:xfrm rot="21355710">
            <a:off x="4025532" y="2962140"/>
            <a:ext cx="328097" cy="422568"/>
            <a:chOff x="1627520" y="5734029"/>
            <a:chExt cx="342595" cy="612264"/>
          </a:xfrm>
        </p:grpSpPr>
        <p:sp>
          <p:nvSpPr>
            <p:cNvPr id="121" name="Rounded Rectangle 350"/>
            <p:cNvSpPr>
              <a:spLocks/>
            </p:cNvSpPr>
            <p:nvPr/>
          </p:nvSpPr>
          <p:spPr bwMode="gray">
            <a:xfrm rot="233951">
              <a:off x="1639497" y="5743635"/>
              <a:ext cx="325492" cy="594183"/>
            </a:xfrm>
            <a:prstGeom prst="roundRect">
              <a:avLst>
                <a:gd name="adj" fmla="val 13860"/>
              </a:avLst>
            </a:prstGeom>
            <a:gradFill>
              <a:gsLst>
                <a:gs pos="100000">
                  <a:srgbClr val="277EFD">
                    <a:lumMod val="0"/>
                    <a:lumOff val="100000"/>
                  </a:srgbClr>
                </a:gs>
                <a:gs pos="61000">
                  <a:srgbClr val="277EFD">
                    <a:lumMod val="23000"/>
                    <a:lumOff val="77000"/>
                  </a:srgbClr>
                </a:gs>
                <a:gs pos="0">
                  <a:srgbClr val="1DB4F7">
                    <a:lumMod val="33000"/>
                    <a:lumOff val="67000"/>
                  </a:srgbClr>
                </a:gs>
              </a:gsLst>
              <a:lin ang="5400000" scaled="1"/>
            </a:gradFill>
            <a:ln w="9525" cap="flat" cmpd="sng" algn="ctr">
              <a:noFill/>
              <a:prstDash val="solid"/>
              <a:round/>
              <a:headEnd type="none" w="med" len="med"/>
              <a:tailEnd type="none" w="med" len="med"/>
            </a:ln>
            <a:effectLst/>
          </p:spPr>
          <p:txBody>
            <a:bodyPr vert="horz" wrap="square" lIns="82121" tIns="41060" rIns="82121" bIns="41060" numCol="1" rtlCol="0" anchor="ctr" anchorCtr="0" compatLnSpc="1">
              <a:prstTxWarp prst="textNoShape">
                <a:avLst/>
              </a:prstTxWarp>
              <a:noAutofit/>
            </a:bodyPr>
            <a:lstStyle/>
            <a:p>
              <a:pPr algn="ctr" defTabSz="814056" eaLnBrk="0" fontAlgn="ctr" hangingPunct="0">
                <a:lnSpc>
                  <a:spcPct val="90000"/>
                </a:lnSpc>
                <a:defRPr/>
              </a:pPr>
              <a:endParaRPr lang="en-US" sz="1400" kern="0" dirty="0">
                <a:solidFill>
                  <a:srgbClr val="FFFFFF"/>
                </a:solidFill>
                <a:effectLst>
                  <a:outerShdw blurRad="50800" dist="38100" dir="2700000" algn="tl" rotWithShape="0">
                    <a:prstClr val="black">
                      <a:alpha val="40000"/>
                    </a:prst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2" name="Freeform 13"/>
            <p:cNvSpPr>
              <a:spLocks noEditPoints="1"/>
            </p:cNvSpPr>
            <p:nvPr/>
          </p:nvSpPr>
          <p:spPr bwMode="gray">
            <a:xfrm rot="233951">
              <a:off x="1627520" y="5734029"/>
              <a:ext cx="342595" cy="612264"/>
            </a:xfrm>
            <a:custGeom>
              <a:avLst/>
              <a:gdLst>
                <a:gd name="T0" fmla="*/ 1114 w 1348"/>
                <a:gd name="T1" fmla="*/ 81 h 2569"/>
                <a:gd name="T2" fmla="*/ 250 w 1348"/>
                <a:gd name="T3" fmla="*/ 81 h 2569"/>
                <a:gd name="T4" fmla="*/ 80 w 1348"/>
                <a:gd name="T5" fmla="*/ 251 h 2569"/>
                <a:gd name="T6" fmla="*/ 80 w 1348"/>
                <a:gd name="T7" fmla="*/ 2346 h 2569"/>
                <a:gd name="T8" fmla="*/ 250 w 1348"/>
                <a:gd name="T9" fmla="*/ 2517 h 2569"/>
                <a:gd name="T10" fmla="*/ 1114 w 1348"/>
                <a:gd name="T11" fmla="*/ 2517 h 2569"/>
                <a:gd name="T12" fmla="*/ 1284 w 1348"/>
                <a:gd name="T13" fmla="*/ 2346 h 2569"/>
                <a:gd name="T14" fmla="*/ 1284 w 1348"/>
                <a:gd name="T15" fmla="*/ 2346 h 2569"/>
                <a:gd name="T16" fmla="*/ 1284 w 1348"/>
                <a:gd name="T17" fmla="*/ 251 h 2569"/>
                <a:gd name="T18" fmla="*/ 1114 w 1348"/>
                <a:gd name="T19" fmla="*/ 81 h 2569"/>
                <a:gd name="T20" fmla="*/ 605 w 1348"/>
                <a:gd name="T21" fmla="*/ 267 h 2569"/>
                <a:gd name="T22" fmla="*/ 771 w 1348"/>
                <a:gd name="T23" fmla="*/ 267 h 2569"/>
                <a:gd name="T24" fmla="*/ 803 w 1348"/>
                <a:gd name="T25" fmla="*/ 287 h 2569"/>
                <a:gd name="T26" fmla="*/ 771 w 1348"/>
                <a:gd name="T27" fmla="*/ 306 h 2569"/>
                <a:gd name="T28" fmla="*/ 605 w 1348"/>
                <a:gd name="T29" fmla="*/ 306 h 2569"/>
                <a:gd name="T30" fmla="*/ 572 w 1348"/>
                <a:gd name="T31" fmla="*/ 287 h 2569"/>
                <a:gd name="T32" fmla="*/ 605 w 1348"/>
                <a:gd name="T33" fmla="*/ 267 h 2569"/>
                <a:gd name="T34" fmla="*/ 687 w 1348"/>
                <a:gd name="T35" fmla="*/ 2505 h 2569"/>
                <a:gd name="T36" fmla="*/ 553 w 1348"/>
                <a:gd name="T37" fmla="*/ 2371 h 2569"/>
                <a:gd name="T38" fmla="*/ 687 w 1348"/>
                <a:gd name="T39" fmla="*/ 2235 h 2569"/>
                <a:gd name="T40" fmla="*/ 823 w 1348"/>
                <a:gd name="T41" fmla="*/ 2371 h 2569"/>
                <a:gd name="T42" fmla="*/ 687 w 1348"/>
                <a:gd name="T43" fmla="*/ 2505 h 2569"/>
                <a:gd name="T44" fmla="*/ 1254 w 1348"/>
                <a:gd name="T45" fmla="*/ 2194 h 2569"/>
                <a:gd name="T46" fmla="*/ 108 w 1348"/>
                <a:gd name="T47" fmla="*/ 2194 h 2569"/>
                <a:gd name="T48" fmla="*/ 108 w 1348"/>
                <a:gd name="T49" fmla="*/ 482 h 2569"/>
                <a:gd name="T50" fmla="*/ 1254 w 1348"/>
                <a:gd name="T51" fmla="*/ 482 h 2569"/>
                <a:gd name="T52" fmla="*/ 1254 w 1348"/>
                <a:gd name="T53" fmla="*/ 2194 h 2569"/>
                <a:gd name="T54" fmla="*/ 1153 w 1348"/>
                <a:gd name="T55" fmla="*/ 21 h 2569"/>
                <a:gd name="T56" fmla="*/ 1103 w 1348"/>
                <a:gd name="T57" fmla="*/ 0 h 2569"/>
                <a:gd name="T58" fmla="*/ 963 w 1348"/>
                <a:gd name="T59" fmla="*/ 0 h 2569"/>
                <a:gd name="T60" fmla="*/ 916 w 1348"/>
                <a:gd name="T61" fmla="*/ 19 h 2569"/>
                <a:gd name="T62" fmla="*/ 232 w 1348"/>
                <a:gd name="T63" fmla="*/ 19 h 2569"/>
                <a:gd name="T64" fmla="*/ 23 w 1348"/>
                <a:gd name="T65" fmla="*/ 228 h 2569"/>
                <a:gd name="T66" fmla="*/ 23 w 1348"/>
                <a:gd name="T67" fmla="*/ 279 h 2569"/>
                <a:gd name="T68" fmla="*/ 0 w 1348"/>
                <a:gd name="T69" fmla="*/ 303 h 2569"/>
                <a:gd name="T70" fmla="*/ 0 w 1348"/>
                <a:gd name="T71" fmla="*/ 370 h 2569"/>
                <a:gd name="T72" fmla="*/ 23 w 1348"/>
                <a:gd name="T73" fmla="*/ 394 h 2569"/>
                <a:gd name="T74" fmla="*/ 23 w 1348"/>
                <a:gd name="T75" fmla="*/ 474 h 2569"/>
                <a:gd name="T76" fmla="*/ 0 w 1348"/>
                <a:gd name="T77" fmla="*/ 505 h 2569"/>
                <a:gd name="T78" fmla="*/ 0 w 1348"/>
                <a:gd name="T79" fmla="*/ 594 h 2569"/>
                <a:gd name="T80" fmla="*/ 23 w 1348"/>
                <a:gd name="T81" fmla="*/ 626 h 2569"/>
                <a:gd name="T82" fmla="*/ 23 w 1348"/>
                <a:gd name="T83" fmla="*/ 765 h 2569"/>
                <a:gd name="T84" fmla="*/ 0 w 1348"/>
                <a:gd name="T85" fmla="*/ 801 h 2569"/>
                <a:gd name="T86" fmla="*/ 0 w 1348"/>
                <a:gd name="T87" fmla="*/ 904 h 2569"/>
                <a:gd name="T88" fmla="*/ 23 w 1348"/>
                <a:gd name="T89" fmla="*/ 939 h 2569"/>
                <a:gd name="T90" fmla="*/ 23 w 1348"/>
                <a:gd name="T91" fmla="*/ 2360 h 2569"/>
                <a:gd name="T92" fmla="*/ 232 w 1348"/>
                <a:gd name="T93" fmla="*/ 2569 h 2569"/>
                <a:gd name="T94" fmla="*/ 1139 w 1348"/>
                <a:gd name="T95" fmla="*/ 2569 h 2569"/>
                <a:gd name="T96" fmla="*/ 1348 w 1348"/>
                <a:gd name="T97" fmla="*/ 2360 h 2569"/>
                <a:gd name="T98" fmla="*/ 1348 w 1348"/>
                <a:gd name="T99" fmla="*/ 228 h 2569"/>
                <a:gd name="T100" fmla="*/ 1153 w 1348"/>
                <a:gd name="T101" fmla="*/ 21 h 2569"/>
                <a:gd name="T102" fmla="*/ 1114 w 1348"/>
                <a:gd name="T103" fmla="*/ 2535 h 2569"/>
                <a:gd name="T104" fmla="*/ 250 w 1348"/>
                <a:gd name="T105" fmla="*/ 2535 h 2569"/>
                <a:gd name="T106" fmla="*/ 62 w 1348"/>
                <a:gd name="T107" fmla="*/ 2346 h 2569"/>
                <a:gd name="T108" fmla="*/ 62 w 1348"/>
                <a:gd name="T109" fmla="*/ 251 h 2569"/>
                <a:gd name="T110" fmla="*/ 250 w 1348"/>
                <a:gd name="T111" fmla="*/ 63 h 2569"/>
                <a:gd name="T112" fmla="*/ 1114 w 1348"/>
                <a:gd name="T113" fmla="*/ 63 h 2569"/>
                <a:gd name="T114" fmla="*/ 1302 w 1348"/>
                <a:gd name="T115" fmla="*/ 251 h 2569"/>
                <a:gd name="T116" fmla="*/ 1302 w 1348"/>
                <a:gd name="T117" fmla="*/ 2346 h 2569"/>
                <a:gd name="T118" fmla="*/ 1302 w 1348"/>
                <a:gd name="T119" fmla="*/ 2346 h 2569"/>
                <a:gd name="T120" fmla="*/ 1114 w 1348"/>
                <a:gd name="T121" fmla="*/ 2535 h 2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8" h="2569">
                  <a:moveTo>
                    <a:pt x="1114" y="81"/>
                  </a:moveTo>
                  <a:cubicBezTo>
                    <a:pt x="250" y="81"/>
                    <a:pt x="250" y="81"/>
                    <a:pt x="250" y="81"/>
                  </a:cubicBezTo>
                  <a:cubicBezTo>
                    <a:pt x="156" y="81"/>
                    <a:pt x="80" y="157"/>
                    <a:pt x="80" y="251"/>
                  </a:cubicBezTo>
                  <a:cubicBezTo>
                    <a:pt x="80" y="2346"/>
                    <a:pt x="80" y="2346"/>
                    <a:pt x="80" y="2346"/>
                  </a:cubicBezTo>
                  <a:cubicBezTo>
                    <a:pt x="80" y="2441"/>
                    <a:pt x="156" y="2517"/>
                    <a:pt x="250" y="2517"/>
                  </a:cubicBezTo>
                  <a:cubicBezTo>
                    <a:pt x="1114" y="2517"/>
                    <a:pt x="1114" y="2517"/>
                    <a:pt x="1114" y="2517"/>
                  </a:cubicBezTo>
                  <a:cubicBezTo>
                    <a:pt x="1208" y="2517"/>
                    <a:pt x="1284" y="2441"/>
                    <a:pt x="1284" y="2346"/>
                  </a:cubicBezTo>
                  <a:cubicBezTo>
                    <a:pt x="1284" y="2346"/>
                    <a:pt x="1284" y="2346"/>
                    <a:pt x="1284" y="2346"/>
                  </a:cubicBezTo>
                  <a:cubicBezTo>
                    <a:pt x="1284" y="251"/>
                    <a:pt x="1284" y="251"/>
                    <a:pt x="1284" y="251"/>
                  </a:cubicBezTo>
                  <a:cubicBezTo>
                    <a:pt x="1284" y="157"/>
                    <a:pt x="1208" y="81"/>
                    <a:pt x="1114" y="81"/>
                  </a:cubicBezTo>
                  <a:close/>
                  <a:moveTo>
                    <a:pt x="605" y="267"/>
                  </a:moveTo>
                  <a:cubicBezTo>
                    <a:pt x="771" y="267"/>
                    <a:pt x="771" y="267"/>
                    <a:pt x="771" y="267"/>
                  </a:cubicBezTo>
                  <a:cubicBezTo>
                    <a:pt x="789" y="267"/>
                    <a:pt x="803" y="276"/>
                    <a:pt x="803" y="287"/>
                  </a:cubicBezTo>
                  <a:cubicBezTo>
                    <a:pt x="803" y="297"/>
                    <a:pt x="789" y="306"/>
                    <a:pt x="771" y="306"/>
                  </a:cubicBezTo>
                  <a:cubicBezTo>
                    <a:pt x="605" y="306"/>
                    <a:pt x="605" y="306"/>
                    <a:pt x="605" y="306"/>
                  </a:cubicBezTo>
                  <a:cubicBezTo>
                    <a:pt x="587" y="306"/>
                    <a:pt x="572" y="297"/>
                    <a:pt x="572" y="287"/>
                  </a:cubicBezTo>
                  <a:cubicBezTo>
                    <a:pt x="572" y="276"/>
                    <a:pt x="587" y="267"/>
                    <a:pt x="605" y="267"/>
                  </a:cubicBezTo>
                  <a:close/>
                  <a:moveTo>
                    <a:pt x="687" y="2505"/>
                  </a:moveTo>
                  <a:cubicBezTo>
                    <a:pt x="613" y="2505"/>
                    <a:pt x="553" y="2445"/>
                    <a:pt x="553" y="2371"/>
                  </a:cubicBezTo>
                  <a:cubicBezTo>
                    <a:pt x="553" y="2296"/>
                    <a:pt x="613" y="2235"/>
                    <a:pt x="687" y="2235"/>
                  </a:cubicBezTo>
                  <a:cubicBezTo>
                    <a:pt x="762" y="2235"/>
                    <a:pt x="823" y="2296"/>
                    <a:pt x="823" y="2371"/>
                  </a:cubicBezTo>
                  <a:cubicBezTo>
                    <a:pt x="823" y="2445"/>
                    <a:pt x="762" y="2505"/>
                    <a:pt x="687" y="2505"/>
                  </a:cubicBezTo>
                  <a:close/>
                  <a:moveTo>
                    <a:pt x="1254" y="2194"/>
                  </a:moveTo>
                  <a:cubicBezTo>
                    <a:pt x="108" y="2194"/>
                    <a:pt x="108" y="2194"/>
                    <a:pt x="108" y="2194"/>
                  </a:cubicBezTo>
                  <a:cubicBezTo>
                    <a:pt x="108" y="482"/>
                    <a:pt x="108" y="482"/>
                    <a:pt x="108" y="482"/>
                  </a:cubicBezTo>
                  <a:cubicBezTo>
                    <a:pt x="1254" y="482"/>
                    <a:pt x="1254" y="482"/>
                    <a:pt x="1254" y="482"/>
                  </a:cubicBezTo>
                  <a:cubicBezTo>
                    <a:pt x="1254" y="2194"/>
                    <a:pt x="1254" y="2194"/>
                    <a:pt x="1254" y="2194"/>
                  </a:cubicBezTo>
                  <a:close/>
                  <a:moveTo>
                    <a:pt x="1153" y="21"/>
                  </a:moveTo>
                  <a:cubicBezTo>
                    <a:pt x="1150" y="9"/>
                    <a:pt x="1129" y="0"/>
                    <a:pt x="1103" y="0"/>
                  </a:cubicBezTo>
                  <a:cubicBezTo>
                    <a:pt x="963" y="0"/>
                    <a:pt x="963" y="0"/>
                    <a:pt x="963" y="0"/>
                  </a:cubicBezTo>
                  <a:cubicBezTo>
                    <a:pt x="939" y="0"/>
                    <a:pt x="918" y="9"/>
                    <a:pt x="916" y="19"/>
                  </a:cubicBezTo>
                  <a:cubicBezTo>
                    <a:pt x="232" y="19"/>
                    <a:pt x="232" y="19"/>
                    <a:pt x="232" y="19"/>
                  </a:cubicBezTo>
                  <a:cubicBezTo>
                    <a:pt x="117" y="19"/>
                    <a:pt x="23" y="114"/>
                    <a:pt x="23" y="228"/>
                  </a:cubicBezTo>
                  <a:cubicBezTo>
                    <a:pt x="23" y="279"/>
                    <a:pt x="23" y="279"/>
                    <a:pt x="23" y="279"/>
                  </a:cubicBezTo>
                  <a:cubicBezTo>
                    <a:pt x="10" y="279"/>
                    <a:pt x="0" y="290"/>
                    <a:pt x="0" y="303"/>
                  </a:cubicBezTo>
                  <a:cubicBezTo>
                    <a:pt x="0" y="370"/>
                    <a:pt x="0" y="370"/>
                    <a:pt x="0" y="370"/>
                  </a:cubicBezTo>
                  <a:cubicBezTo>
                    <a:pt x="0" y="384"/>
                    <a:pt x="10" y="394"/>
                    <a:pt x="23" y="394"/>
                  </a:cubicBezTo>
                  <a:cubicBezTo>
                    <a:pt x="23" y="474"/>
                    <a:pt x="23" y="474"/>
                    <a:pt x="23" y="474"/>
                  </a:cubicBezTo>
                  <a:cubicBezTo>
                    <a:pt x="10" y="474"/>
                    <a:pt x="0" y="488"/>
                    <a:pt x="0" y="505"/>
                  </a:cubicBezTo>
                  <a:cubicBezTo>
                    <a:pt x="0" y="594"/>
                    <a:pt x="0" y="594"/>
                    <a:pt x="0" y="594"/>
                  </a:cubicBezTo>
                  <a:cubicBezTo>
                    <a:pt x="0" y="611"/>
                    <a:pt x="10" y="626"/>
                    <a:pt x="23" y="626"/>
                  </a:cubicBezTo>
                  <a:cubicBezTo>
                    <a:pt x="23" y="765"/>
                    <a:pt x="23" y="765"/>
                    <a:pt x="23" y="765"/>
                  </a:cubicBezTo>
                  <a:cubicBezTo>
                    <a:pt x="10" y="765"/>
                    <a:pt x="0" y="781"/>
                    <a:pt x="0" y="801"/>
                  </a:cubicBezTo>
                  <a:cubicBezTo>
                    <a:pt x="0" y="904"/>
                    <a:pt x="0" y="904"/>
                    <a:pt x="0" y="904"/>
                  </a:cubicBezTo>
                  <a:cubicBezTo>
                    <a:pt x="0" y="923"/>
                    <a:pt x="10" y="939"/>
                    <a:pt x="23" y="939"/>
                  </a:cubicBezTo>
                  <a:cubicBezTo>
                    <a:pt x="23" y="2360"/>
                    <a:pt x="23" y="2360"/>
                    <a:pt x="23" y="2360"/>
                  </a:cubicBezTo>
                  <a:cubicBezTo>
                    <a:pt x="23" y="2475"/>
                    <a:pt x="117" y="2569"/>
                    <a:pt x="232" y="2569"/>
                  </a:cubicBezTo>
                  <a:cubicBezTo>
                    <a:pt x="1139" y="2569"/>
                    <a:pt x="1139" y="2569"/>
                    <a:pt x="1139" y="2569"/>
                  </a:cubicBezTo>
                  <a:cubicBezTo>
                    <a:pt x="1254" y="2569"/>
                    <a:pt x="1348" y="2475"/>
                    <a:pt x="1348" y="2360"/>
                  </a:cubicBezTo>
                  <a:cubicBezTo>
                    <a:pt x="1348" y="228"/>
                    <a:pt x="1348" y="228"/>
                    <a:pt x="1348" y="228"/>
                  </a:cubicBezTo>
                  <a:cubicBezTo>
                    <a:pt x="1348" y="118"/>
                    <a:pt x="1262" y="27"/>
                    <a:pt x="1153" y="21"/>
                  </a:cubicBezTo>
                  <a:close/>
                  <a:moveTo>
                    <a:pt x="1114" y="2535"/>
                  </a:moveTo>
                  <a:cubicBezTo>
                    <a:pt x="250" y="2535"/>
                    <a:pt x="250" y="2535"/>
                    <a:pt x="250" y="2535"/>
                  </a:cubicBezTo>
                  <a:cubicBezTo>
                    <a:pt x="146" y="2535"/>
                    <a:pt x="62" y="2450"/>
                    <a:pt x="62" y="2346"/>
                  </a:cubicBezTo>
                  <a:cubicBezTo>
                    <a:pt x="62" y="251"/>
                    <a:pt x="62" y="251"/>
                    <a:pt x="62" y="251"/>
                  </a:cubicBezTo>
                  <a:cubicBezTo>
                    <a:pt x="62" y="146"/>
                    <a:pt x="146" y="63"/>
                    <a:pt x="250" y="63"/>
                  </a:cubicBezTo>
                  <a:cubicBezTo>
                    <a:pt x="1114" y="63"/>
                    <a:pt x="1114" y="63"/>
                    <a:pt x="1114" y="63"/>
                  </a:cubicBezTo>
                  <a:cubicBezTo>
                    <a:pt x="1217" y="63"/>
                    <a:pt x="1302" y="146"/>
                    <a:pt x="1302" y="251"/>
                  </a:cubicBezTo>
                  <a:cubicBezTo>
                    <a:pt x="1302" y="2346"/>
                    <a:pt x="1302" y="2346"/>
                    <a:pt x="1302" y="2346"/>
                  </a:cubicBezTo>
                  <a:cubicBezTo>
                    <a:pt x="1302" y="2346"/>
                    <a:pt x="1302" y="2346"/>
                    <a:pt x="1302" y="2346"/>
                  </a:cubicBezTo>
                  <a:cubicBezTo>
                    <a:pt x="1302" y="2450"/>
                    <a:pt x="1217" y="2535"/>
                    <a:pt x="1114" y="2535"/>
                  </a:cubicBezTo>
                  <a:close/>
                </a:path>
              </a:pathLst>
            </a:custGeom>
            <a:solidFill>
              <a:srgbClr val="3B3B3B"/>
            </a:solidFill>
            <a:ln>
              <a:noFill/>
            </a:ln>
            <a:effectLst/>
          </p:spPr>
          <p:txBody>
            <a:bodyPr vert="horz" wrap="square" lIns="91437" tIns="45719" rIns="91437" bIns="45719" numCol="1" anchor="t" anchorCtr="0" compatLnSpc="1">
              <a:prstTxWarp prst="textNoShape">
                <a:avLst/>
              </a:prstTxWarp>
            </a:bodyPr>
            <a:lstStyle/>
            <a:p>
              <a:pPr defTabSz="914026" eaLnBrk="0" fontAlgn="ctr" hangingPunct="0">
                <a:defRPr/>
              </a:pPr>
              <a:endParaRPr lang="en-US" sz="16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pic>
        <p:nvPicPr>
          <p:cNvPr id="123" name="Picture 7" descr="E:\0EMO\91Temp\图片\收藏\Wireless\c24.png"/>
          <p:cNvPicPr>
            <a:picLocks noChangeAspect="1" noChangeArrowheads="1"/>
          </p:cNvPicPr>
          <p:nvPr/>
        </p:nvPicPr>
        <p:blipFill>
          <a:blip r:embed="rId3" cstate="print"/>
          <a:srcRect/>
          <a:stretch>
            <a:fillRect/>
          </a:stretch>
        </p:blipFill>
        <p:spPr bwMode="gray">
          <a:xfrm rot="10800000">
            <a:off x="4032401" y="2422422"/>
            <a:ext cx="781967" cy="580487"/>
          </a:xfrm>
          <a:prstGeom prst="rect">
            <a:avLst/>
          </a:prstGeom>
          <a:noFill/>
        </p:spPr>
      </p:pic>
      <p:grpSp>
        <p:nvGrpSpPr>
          <p:cNvPr id="124" name="组合 137"/>
          <p:cNvGrpSpPr/>
          <p:nvPr/>
        </p:nvGrpSpPr>
        <p:grpSpPr bwMode="gray">
          <a:xfrm>
            <a:off x="4492185" y="2942497"/>
            <a:ext cx="544696" cy="474164"/>
            <a:chOff x="4104693" y="5068053"/>
            <a:chExt cx="1712580" cy="1074913"/>
          </a:xfrm>
        </p:grpSpPr>
        <p:sp>
          <p:nvSpPr>
            <p:cNvPr id="125" name="Rectangle 138"/>
            <p:cNvSpPr/>
            <p:nvPr/>
          </p:nvSpPr>
          <p:spPr bwMode="gray">
            <a:xfrm>
              <a:off x="4283968" y="5085184"/>
              <a:ext cx="1346406" cy="779733"/>
            </a:xfrm>
            <a:prstGeom prst="rect">
              <a:avLst/>
            </a:prstGeom>
            <a:gradFill>
              <a:gsLst>
                <a:gs pos="100000">
                  <a:srgbClr val="277EFD">
                    <a:lumMod val="0"/>
                    <a:lumOff val="100000"/>
                  </a:srgbClr>
                </a:gs>
                <a:gs pos="61000">
                  <a:srgbClr val="277EFD">
                    <a:lumMod val="23000"/>
                    <a:lumOff val="77000"/>
                  </a:srgbClr>
                </a:gs>
                <a:gs pos="0">
                  <a:srgbClr val="1DB4F7">
                    <a:lumMod val="33000"/>
                    <a:lumOff val="67000"/>
                  </a:srgbClr>
                </a:gs>
              </a:gsLst>
              <a:lin ang="5400000" scaled="1"/>
            </a:gradFill>
            <a:ln w="9525" cap="flat" cmpd="sng" algn="ctr">
              <a:noFill/>
              <a:prstDash val="solid"/>
              <a:round/>
              <a:headEnd type="none" w="med" len="med"/>
              <a:tailEnd type="none" w="med" len="med"/>
            </a:ln>
            <a:effectLst/>
          </p:spPr>
          <p:txBody>
            <a:bodyPr vert="horz" wrap="square" lIns="82121" tIns="41060" rIns="82121" bIns="41060" numCol="1" rtlCol="0" anchor="ctr" anchorCtr="0" compatLnSpc="1">
              <a:prstTxWarp prst="textNoShape">
                <a:avLst/>
              </a:prstTxWarp>
              <a:noAutofit/>
            </a:bodyPr>
            <a:lstStyle/>
            <a:p>
              <a:pPr algn="ctr" defTabSz="814056" eaLnBrk="0" fontAlgn="ctr" hangingPunct="0">
                <a:lnSpc>
                  <a:spcPct val="90000"/>
                </a:lnSpc>
                <a:defRPr/>
              </a:pPr>
              <a:endParaRPr lang="en-US" sz="1400" kern="0" dirty="0">
                <a:solidFill>
                  <a:srgbClr val="FFFFFF"/>
                </a:solidFill>
                <a:effectLst>
                  <a:outerShdw blurRad="50800" dist="38100" dir="2700000" algn="tl" rotWithShape="0">
                    <a:prstClr val="black">
                      <a:alpha val="40000"/>
                    </a:prst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6" name="Freeform 98"/>
            <p:cNvSpPr>
              <a:spLocks noEditPoints="1"/>
            </p:cNvSpPr>
            <p:nvPr/>
          </p:nvSpPr>
          <p:spPr bwMode="gray">
            <a:xfrm>
              <a:off x="4104693" y="5068053"/>
              <a:ext cx="1712580" cy="1074913"/>
            </a:xfrm>
            <a:custGeom>
              <a:avLst/>
              <a:gdLst>
                <a:gd name="T0" fmla="*/ 1152 w 1270"/>
                <a:gd name="T1" fmla="*/ 657 h 850"/>
                <a:gd name="T2" fmla="*/ 1120 w 1270"/>
                <a:gd name="T3" fmla="*/ 657 h 850"/>
                <a:gd name="T4" fmla="*/ 1120 w 1270"/>
                <a:gd name="T5" fmla="*/ 635 h 850"/>
                <a:gd name="T6" fmla="*/ 1154 w 1270"/>
                <a:gd name="T7" fmla="*/ 635 h 850"/>
                <a:gd name="T8" fmla="*/ 1154 w 1270"/>
                <a:gd name="T9" fmla="*/ 44 h 850"/>
                <a:gd name="T10" fmla="*/ 1115 w 1270"/>
                <a:gd name="T11" fmla="*/ 0 h 850"/>
                <a:gd name="T12" fmla="*/ 154 w 1270"/>
                <a:gd name="T13" fmla="*/ 0 h 850"/>
                <a:gd name="T14" fmla="*/ 115 w 1270"/>
                <a:gd name="T15" fmla="*/ 44 h 850"/>
                <a:gd name="T16" fmla="*/ 115 w 1270"/>
                <a:gd name="T17" fmla="*/ 635 h 850"/>
                <a:gd name="T18" fmla="*/ 150 w 1270"/>
                <a:gd name="T19" fmla="*/ 635 h 850"/>
                <a:gd name="T20" fmla="*/ 150 w 1270"/>
                <a:gd name="T21" fmla="*/ 657 h 850"/>
                <a:gd name="T22" fmla="*/ 117 w 1270"/>
                <a:gd name="T23" fmla="*/ 657 h 850"/>
                <a:gd name="T24" fmla="*/ 0 w 1270"/>
                <a:gd name="T25" fmla="*/ 774 h 850"/>
                <a:gd name="T26" fmla="*/ 0 w 1270"/>
                <a:gd name="T27" fmla="*/ 850 h 850"/>
                <a:gd name="T28" fmla="*/ 1270 w 1270"/>
                <a:gd name="T29" fmla="*/ 850 h 850"/>
                <a:gd name="T30" fmla="*/ 1270 w 1270"/>
                <a:gd name="T31" fmla="*/ 774 h 850"/>
                <a:gd name="T32" fmla="*/ 1152 w 1270"/>
                <a:gd name="T33" fmla="*/ 657 h 850"/>
                <a:gd name="T34" fmla="*/ 169 w 1270"/>
                <a:gd name="T35" fmla="*/ 48 h 850"/>
                <a:gd name="T36" fmla="*/ 1104 w 1270"/>
                <a:gd name="T37" fmla="*/ 48 h 850"/>
                <a:gd name="T38" fmla="*/ 1104 w 1270"/>
                <a:gd name="T39" fmla="*/ 593 h 850"/>
                <a:gd name="T40" fmla="*/ 169 w 1270"/>
                <a:gd name="T41" fmla="*/ 593 h 850"/>
                <a:gd name="T42" fmla="*/ 169 w 1270"/>
                <a:gd name="T43" fmla="*/ 48 h 850"/>
                <a:gd name="T44" fmla="*/ 517 w 1270"/>
                <a:gd name="T45" fmla="*/ 635 h 850"/>
                <a:gd name="T46" fmla="*/ 753 w 1270"/>
                <a:gd name="T47" fmla="*/ 635 h 850"/>
                <a:gd name="T48" fmla="*/ 753 w 1270"/>
                <a:gd name="T49" fmla="*/ 657 h 850"/>
                <a:gd name="T50" fmla="*/ 517 w 1270"/>
                <a:gd name="T51" fmla="*/ 657 h 850"/>
                <a:gd name="T52" fmla="*/ 517 w 1270"/>
                <a:gd name="T53" fmla="*/ 635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0" h="850">
                  <a:moveTo>
                    <a:pt x="1152" y="657"/>
                  </a:moveTo>
                  <a:cubicBezTo>
                    <a:pt x="1120" y="657"/>
                    <a:pt x="1120" y="657"/>
                    <a:pt x="1120" y="657"/>
                  </a:cubicBezTo>
                  <a:cubicBezTo>
                    <a:pt x="1120" y="635"/>
                    <a:pt x="1120" y="635"/>
                    <a:pt x="1120" y="635"/>
                  </a:cubicBezTo>
                  <a:cubicBezTo>
                    <a:pt x="1154" y="635"/>
                    <a:pt x="1154" y="635"/>
                    <a:pt x="1154" y="635"/>
                  </a:cubicBezTo>
                  <a:cubicBezTo>
                    <a:pt x="1154" y="262"/>
                    <a:pt x="1154" y="63"/>
                    <a:pt x="1154" y="44"/>
                  </a:cubicBezTo>
                  <a:cubicBezTo>
                    <a:pt x="1154" y="19"/>
                    <a:pt x="1136" y="0"/>
                    <a:pt x="1115" y="0"/>
                  </a:cubicBezTo>
                  <a:cubicBezTo>
                    <a:pt x="646" y="0"/>
                    <a:pt x="154" y="0"/>
                    <a:pt x="154" y="0"/>
                  </a:cubicBezTo>
                  <a:cubicBezTo>
                    <a:pt x="133" y="0"/>
                    <a:pt x="115" y="19"/>
                    <a:pt x="115" y="44"/>
                  </a:cubicBezTo>
                  <a:cubicBezTo>
                    <a:pt x="115" y="406"/>
                    <a:pt x="115" y="616"/>
                    <a:pt x="115" y="635"/>
                  </a:cubicBezTo>
                  <a:cubicBezTo>
                    <a:pt x="150" y="635"/>
                    <a:pt x="150" y="635"/>
                    <a:pt x="150" y="635"/>
                  </a:cubicBezTo>
                  <a:cubicBezTo>
                    <a:pt x="150" y="657"/>
                    <a:pt x="150" y="657"/>
                    <a:pt x="150" y="657"/>
                  </a:cubicBezTo>
                  <a:cubicBezTo>
                    <a:pt x="117" y="657"/>
                    <a:pt x="117" y="657"/>
                    <a:pt x="117" y="657"/>
                  </a:cubicBezTo>
                  <a:cubicBezTo>
                    <a:pt x="0" y="774"/>
                    <a:pt x="0" y="774"/>
                    <a:pt x="0" y="774"/>
                  </a:cubicBezTo>
                  <a:cubicBezTo>
                    <a:pt x="0" y="850"/>
                    <a:pt x="0" y="850"/>
                    <a:pt x="0" y="850"/>
                  </a:cubicBezTo>
                  <a:cubicBezTo>
                    <a:pt x="1270" y="850"/>
                    <a:pt x="1270" y="850"/>
                    <a:pt x="1270" y="850"/>
                  </a:cubicBezTo>
                  <a:cubicBezTo>
                    <a:pt x="1270" y="774"/>
                    <a:pt x="1270" y="774"/>
                    <a:pt x="1270" y="774"/>
                  </a:cubicBezTo>
                  <a:lnTo>
                    <a:pt x="1152" y="657"/>
                  </a:lnTo>
                  <a:close/>
                  <a:moveTo>
                    <a:pt x="169" y="48"/>
                  </a:moveTo>
                  <a:cubicBezTo>
                    <a:pt x="755" y="48"/>
                    <a:pt x="1104" y="48"/>
                    <a:pt x="1104" y="48"/>
                  </a:cubicBezTo>
                  <a:cubicBezTo>
                    <a:pt x="1104" y="593"/>
                    <a:pt x="1104" y="593"/>
                    <a:pt x="1104" y="593"/>
                  </a:cubicBezTo>
                  <a:cubicBezTo>
                    <a:pt x="517" y="593"/>
                    <a:pt x="169" y="593"/>
                    <a:pt x="169" y="593"/>
                  </a:cubicBezTo>
                  <a:cubicBezTo>
                    <a:pt x="169" y="273"/>
                    <a:pt x="169" y="48"/>
                    <a:pt x="169" y="48"/>
                  </a:cubicBezTo>
                  <a:close/>
                  <a:moveTo>
                    <a:pt x="517" y="635"/>
                  </a:moveTo>
                  <a:cubicBezTo>
                    <a:pt x="753" y="635"/>
                    <a:pt x="753" y="635"/>
                    <a:pt x="753" y="635"/>
                  </a:cubicBezTo>
                  <a:cubicBezTo>
                    <a:pt x="753" y="657"/>
                    <a:pt x="753" y="657"/>
                    <a:pt x="753" y="657"/>
                  </a:cubicBezTo>
                  <a:cubicBezTo>
                    <a:pt x="517" y="657"/>
                    <a:pt x="517" y="657"/>
                    <a:pt x="517" y="657"/>
                  </a:cubicBezTo>
                  <a:lnTo>
                    <a:pt x="517" y="635"/>
                  </a:lnTo>
                  <a:close/>
                </a:path>
              </a:pathLst>
            </a:custGeom>
            <a:solidFill>
              <a:srgbClr val="2A2A2A"/>
            </a:solidFill>
            <a:ln>
              <a:noFill/>
            </a:ln>
          </p:spPr>
          <p:txBody>
            <a:bodyPr vert="horz" wrap="square" lIns="91437" tIns="45719" rIns="91437" bIns="45719" numCol="1" anchor="t" anchorCtr="0" compatLnSpc="1">
              <a:prstTxWarp prst="textNoShape">
                <a:avLst/>
              </a:prstTxWarp>
            </a:bodyPr>
            <a:lstStyle/>
            <a:p>
              <a:pPr defTabSz="914026" eaLnBrk="0" fontAlgn="ctr" hangingPunct="0">
                <a:defRPr/>
              </a:pPr>
              <a:endParaRPr lang="en-US" sz="16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cxnSp>
        <p:nvCxnSpPr>
          <p:cNvPr id="127" name="直接连接符 126"/>
          <p:cNvCxnSpPr/>
          <p:nvPr/>
        </p:nvCxnSpPr>
        <p:spPr bwMode="gray">
          <a:xfrm>
            <a:off x="6457821" y="2013529"/>
            <a:ext cx="673588" cy="5839"/>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直接连接符 127"/>
          <p:cNvCxnSpPr/>
          <p:nvPr/>
        </p:nvCxnSpPr>
        <p:spPr bwMode="gray">
          <a:xfrm>
            <a:off x="9000101" y="2085261"/>
            <a:ext cx="673588" cy="5839"/>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9" name="Picture 12" descr="E:\2016.01\1.12 扁平化图标\蓝色\AR-蓝色最新-40.png"/>
          <p:cNvPicPr>
            <a:picLocks noChangeAspect="1" noChangeArrowheads="1"/>
          </p:cNvPicPr>
          <p:nvPr/>
        </p:nvPicPr>
        <p:blipFill>
          <a:blip r:embed="rId4" cstate="print"/>
          <a:srcRect/>
          <a:stretch>
            <a:fillRect/>
          </a:stretch>
        </p:blipFill>
        <p:spPr bwMode="gray">
          <a:xfrm>
            <a:off x="1882193" y="1762483"/>
            <a:ext cx="577305" cy="449757"/>
          </a:xfrm>
          <a:prstGeom prst="rect">
            <a:avLst/>
          </a:prstGeom>
          <a:noFill/>
        </p:spPr>
      </p:pic>
      <p:pic>
        <p:nvPicPr>
          <p:cNvPr id="130" name="Picture 12" descr="E:\2016.01\1.12 扁平化图标\蓝色\AR-蓝色最新-40.png"/>
          <p:cNvPicPr>
            <a:picLocks noChangeAspect="1" noChangeArrowheads="1"/>
          </p:cNvPicPr>
          <p:nvPr/>
        </p:nvPicPr>
        <p:blipFill>
          <a:blip r:embed="rId4" cstate="print"/>
          <a:srcRect/>
          <a:stretch>
            <a:fillRect/>
          </a:stretch>
        </p:blipFill>
        <p:spPr bwMode="gray">
          <a:xfrm>
            <a:off x="4096560" y="1689369"/>
            <a:ext cx="577305" cy="449757"/>
          </a:xfrm>
          <a:prstGeom prst="rect">
            <a:avLst/>
          </a:prstGeom>
          <a:noFill/>
        </p:spPr>
      </p:pic>
      <p:pic>
        <p:nvPicPr>
          <p:cNvPr id="131" name="Picture 12" descr="E:\2016.01\1.12 扁平化图标\蓝色\AR-蓝色最新-40.png"/>
          <p:cNvPicPr>
            <a:picLocks noChangeAspect="1" noChangeArrowheads="1"/>
          </p:cNvPicPr>
          <p:nvPr/>
        </p:nvPicPr>
        <p:blipFill>
          <a:blip r:embed="rId4" cstate="print"/>
          <a:srcRect/>
          <a:stretch>
            <a:fillRect/>
          </a:stretch>
        </p:blipFill>
        <p:spPr bwMode="gray">
          <a:xfrm>
            <a:off x="5917585" y="1802257"/>
            <a:ext cx="577305" cy="449757"/>
          </a:xfrm>
          <a:prstGeom prst="rect">
            <a:avLst/>
          </a:prstGeom>
          <a:noFill/>
        </p:spPr>
      </p:pic>
      <p:pic>
        <p:nvPicPr>
          <p:cNvPr id="132" name="Picture 12" descr="E:\2016.01\1.12 扁平化图标\蓝色\AR-蓝色最新-40.png"/>
          <p:cNvPicPr>
            <a:picLocks noChangeAspect="1" noChangeArrowheads="1"/>
          </p:cNvPicPr>
          <p:nvPr/>
        </p:nvPicPr>
        <p:blipFill>
          <a:blip r:embed="rId4" cstate="print"/>
          <a:srcRect/>
          <a:stretch>
            <a:fillRect/>
          </a:stretch>
        </p:blipFill>
        <p:spPr bwMode="gray">
          <a:xfrm>
            <a:off x="7123180" y="1766707"/>
            <a:ext cx="577305" cy="449757"/>
          </a:xfrm>
          <a:prstGeom prst="rect">
            <a:avLst/>
          </a:prstGeom>
          <a:noFill/>
        </p:spPr>
      </p:pic>
      <p:pic>
        <p:nvPicPr>
          <p:cNvPr id="139" name="Picture 12" descr="E:\2016.01\1.12 扁平化图标\蓝色\AR-蓝色最新-40.png"/>
          <p:cNvPicPr>
            <a:picLocks noChangeAspect="1" noChangeArrowheads="1"/>
          </p:cNvPicPr>
          <p:nvPr/>
        </p:nvPicPr>
        <p:blipFill>
          <a:blip r:embed="rId4" cstate="print"/>
          <a:srcRect/>
          <a:stretch>
            <a:fillRect/>
          </a:stretch>
        </p:blipFill>
        <p:spPr bwMode="gray">
          <a:xfrm>
            <a:off x="8421392" y="1847761"/>
            <a:ext cx="577305" cy="449757"/>
          </a:xfrm>
          <a:prstGeom prst="rect">
            <a:avLst/>
          </a:prstGeom>
          <a:noFill/>
        </p:spPr>
      </p:pic>
      <p:pic>
        <p:nvPicPr>
          <p:cNvPr id="140" name="Picture 12" descr="E:\2016.01\1.12 扁平化图标\蓝色\AR-蓝色最新-40.png"/>
          <p:cNvPicPr>
            <a:picLocks noChangeAspect="1" noChangeArrowheads="1"/>
          </p:cNvPicPr>
          <p:nvPr/>
        </p:nvPicPr>
        <p:blipFill>
          <a:blip r:embed="rId4" cstate="print"/>
          <a:srcRect/>
          <a:stretch>
            <a:fillRect/>
          </a:stretch>
        </p:blipFill>
        <p:spPr bwMode="gray">
          <a:xfrm>
            <a:off x="9673689" y="1856197"/>
            <a:ext cx="577305" cy="449757"/>
          </a:xfrm>
          <a:prstGeom prst="rect">
            <a:avLst/>
          </a:prstGeom>
          <a:noFill/>
        </p:spPr>
      </p:pic>
      <p:pic>
        <p:nvPicPr>
          <p:cNvPr id="141" name="图片 140" descr="通用交换机.png"/>
          <p:cNvPicPr>
            <a:picLocks noChangeAspect="1"/>
          </p:cNvPicPr>
          <p:nvPr/>
        </p:nvPicPr>
        <p:blipFill>
          <a:blip r:embed="rId5" cstate="print">
            <a:grayscl/>
          </a:blip>
          <a:stretch>
            <a:fillRect/>
          </a:stretch>
        </p:blipFill>
        <p:spPr bwMode="gray">
          <a:xfrm>
            <a:off x="1860604" y="2779749"/>
            <a:ext cx="595024" cy="486839"/>
          </a:xfrm>
          <a:prstGeom prst="rect">
            <a:avLst/>
          </a:prstGeom>
        </p:spPr>
      </p:pic>
      <p:pic>
        <p:nvPicPr>
          <p:cNvPr id="142" name="图片 141" descr="通用交换机.png"/>
          <p:cNvPicPr>
            <a:picLocks noChangeAspect="1"/>
          </p:cNvPicPr>
          <p:nvPr/>
        </p:nvPicPr>
        <p:blipFill>
          <a:blip r:embed="rId5" cstate="print">
            <a:grayscl/>
          </a:blip>
          <a:stretch>
            <a:fillRect/>
          </a:stretch>
        </p:blipFill>
        <p:spPr bwMode="gray">
          <a:xfrm>
            <a:off x="6509227" y="2786294"/>
            <a:ext cx="595024" cy="486839"/>
          </a:xfrm>
          <a:prstGeom prst="rect">
            <a:avLst/>
          </a:prstGeom>
        </p:spPr>
      </p:pic>
      <p:pic>
        <p:nvPicPr>
          <p:cNvPr id="143" name="图片 142" descr="通用交换机.png"/>
          <p:cNvPicPr>
            <a:picLocks noChangeAspect="1"/>
          </p:cNvPicPr>
          <p:nvPr/>
        </p:nvPicPr>
        <p:blipFill>
          <a:blip r:embed="rId5" cstate="print">
            <a:grayscl/>
          </a:blip>
          <a:stretch>
            <a:fillRect/>
          </a:stretch>
        </p:blipFill>
        <p:spPr bwMode="gray">
          <a:xfrm>
            <a:off x="8371364" y="2778214"/>
            <a:ext cx="595024" cy="486839"/>
          </a:xfrm>
          <a:prstGeom prst="rect">
            <a:avLst/>
          </a:prstGeom>
        </p:spPr>
      </p:pic>
      <p:pic>
        <p:nvPicPr>
          <p:cNvPr id="144" name="图片 143" descr="通用交换机.png"/>
          <p:cNvPicPr>
            <a:picLocks noChangeAspect="1"/>
          </p:cNvPicPr>
          <p:nvPr/>
        </p:nvPicPr>
        <p:blipFill>
          <a:blip r:embed="rId5" cstate="print">
            <a:grayscl/>
          </a:blip>
          <a:stretch>
            <a:fillRect/>
          </a:stretch>
        </p:blipFill>
        <p:spPr bwMode="gray">
          <a:xfrm>
            <a:off x="9697073" y="2786294"/>
            <a:ext cx="595024" cy="486839"/>
          </a:xfrm>
          <a:prstGeom prst="rect">
            <a:avLst/>
          </a:prstGeom>
        </p:spPr>
      </p:pic>
      <p:sp>
        <p:nvSpPr>
          <p:cNvPr id="145" name="椭圆 144"/>
          <p:cNvSpPr/>
          <p:nvPr/>
        </p:nvSpPr>
        <p:spPr bwMode="gray">
          <a:xfrm>
            <a:off x="1964697" y="2439330"/>
            <a:ext cx="412295" cy="97472"/>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0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46" name="直線コネクタ 58"/>
          <p:cNvCxnSpPr/>
          <p:nvPr/>
        </p:nvCxnSpPr>
        <p:spPr bwMode="gray">
          <a:xfrm flipH="1">
            <a:off x="2140285" y="2193134"/>
            <a:ext cx="1" cy="60464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grpSp>
        <p:nvGrpSpPr>
          <p:cNvPr id="148" name="组合 147"/>
          <p:cNvGrpSpPr/>
          <p:nvPr/>
        </p:nvGrpSpPr>
        <p:grpSpPr bwMode="gray">
          <a:xfrm>
            <a:off x="1833732" y="4340735"/>
            <a:ext cx="1723443" cy="1743253"/>
            <a:chOff x="965097" y="4206367"/>
            <a:chExt cx="1723891" cy="1743707"/>
          </a:xfrm>
        </p:grpSpPr>
        <p:cxnSp>
          <p:nvCxnSpPr>
            <p:cNvPr id="153" name="直線コネクタ 64"/>
            <p:cNvCxnSpPr/>
            <p:nvPr/>
          </p:nvCxnSpPr>
          <p:spPr bwMode="gray">
            <a:xfrm flipH="1">
              <a:off x="1291214" y="4674552"/>
              <a:ext cx="664" cy="843418"/>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54" name="テキスト ボックス 68"/>
            <p:cNvSpPr txBox="1"/>
            <p:nvPr/>
          </p:nvSpPr>
          <p:spPr bwMode="gray">
            <a:xfrm>
              <a:off x="1478645" y="4693366"/>
              <a:ext cx="1053031" cy="81409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BGP </a:t>
              </a: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OSPF</a:t>
              </a: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Direct</a:t>
              </a:r>
              <a:endParaRPr lang="en-US" altLang="ja-JP"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Lucida Grande"/>
              </a:endParaRP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Static</a:t>
              </a:r>
              <a:endParaRPr lang="en-US" altLang="ja-JP"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Lucida Grande"/>
              </a:endParaRPr>
            </a:p>
          </p:txBody>
        </p:sp>
        <p:sp>
          <p:nvSpPr>
            <p:cNvPr id="155" name="矩形 154"/>
            <p:cNvSpPr/>
            <p:nvPr/>
          </p:nvSpPr>
          <p:spPr bwMode="gray">
            <a:xfrm>
              <a:off x="1527168" y="5622955"/>
              <a:ext cx="1161820" cy="292454"/>
            </a:xfrm>
            <a:prstGeom prst="rect">
              <a:avLst/>
            </a:prstGeom>
          </p:spPr>
          <p:txBody>
            <a:bodyPr wrap="none" lIns="121911" tIns="60955" rIns="121911" bIns="60955">
              <a:spAutoFit/>
            </a:bodyPr>
            <a:lstStyle/>
            <a:p>
              <a:pPr eaLnBrk="0" fontAlgn="ctr" hangingPunct="0"/>
              <a:r>
                <a:rPr lang="en-US" sz="1100" dirty="0">
                  <a:solidFill>
                    <a:srgbClr val="000000"/>
                  </a:solidFill>
                  <a:latin typeface="Huawei Sans" panose="020C0503030203020204" pitchFamily="34" charset="0"/>
                  <a:cs typeface="Huawei Sans" panose="020C0503030203020204" pitchFamily="34" charset="0"/>
                </a:rPr>
                <a:t>Layer 3 switch</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57" name="Picture 12" descr="E:\2016.01\1.12 扁平化图标\蓝色\AR-蓝色最新-40.png"/>
            <p:cNvPicPr>
              <a:picLocks noChangeAspect="1" noChangeArrowheads="1"/>
            </p:cNvPicPr>
            <p:nvPr/>
          </p:nvPicPr>
          <p:blipFill>
            <a:blip r:embed="rId4" cstate="print"/>
            <a:srcRect/>
            <a:stretch>
              <a:fillRect/>
            </a:stretch>
          </p:blipFill>
          <p:spPr bwMode="gray">
            <a:xfrm>
              <a:off x="984550" y="4206367"/>
              <a:ext cx="577456" cy="449874"/>
            </a:xfrm>
            <a:prstGeom prst="rect">
              <a:avLst/>
            </a:prstGeom>
            <a:noFill/>
          </p:spPr>
        </p:pic>
        <p:pic>
          <p:nvPicPr>
            <p:cNvPr id="158" name="Picture 12" descr="E:\2016.01\1.12 扁平化图标\蓝色\AR-蓝色最新-40.png"/>
            <p:cNvPicPr>
              <a:picLocks noChangeAspect="1" noChangeArrowheads="1"/>
            </p:cNvPicPr>
            <p:nvPr/>
          </p:nvPicPr>
          <p:blipFill>
            <a:blip r:embed="rId4" cstate="print">
              <a:grayscl/>
            </a:blip>
            <a:srcRect/>
            <a:stretch>
              <a:fillRect/>
            </a:stretch>
          </p:blipFill>
          <p:spPr bwMode="gray">
            <a:xfrm>
              <a:off x="965097" y="5500200"/>
              <a:ext cx="577456" cy="449874"/>
            </a:xfrm>
            <a:prstGeom prst="rect">
              <a:avLst/>
            </a:prstGeom>
          </p:spPr>
        </p:pic>
        <p:cxnSp>
          <p:nvCxnSpPr>
            <p:cNvPr id="159" name="直線コネクタ 64"/>
            <p:cNvCxnSpPr/>
            <p:nvPr/>
          </p:nvCxnSpPr>
          <p:spPr bwMode="gray">
            <a:xfrm flipH="1">
              <a:off x="1236856" y="4676656"/>
              <a:ext cx="664" cy="843418"/>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grpSp>
      <p:grpSp>
        <p:nvGrpSpPr>
          <p:cNvPr id="160" name="组合 159"/>
          <p:cNvGrpSpPr/>
          <p:nvPr/>
        </p:nvGrpSpPr>
        <p:grpSpPr bwMode="gray">
          <a:xfrm>
            <a:off x="3604225" y="4430897"/>
            <a:ext cx="1876251" cy="1653089"/>
            <a:chOff x="2844946" y="4296554"/>
            <a:chExt cx="1876739" cy="1653520"/>
          </a:xfrm>
        </p:grpSpPr>
        <p:cxnSp>
          <p:nvCxnSpPr>
            <p:cNvPr id="161" name="直線コネクタ 45"/>
            <p:cNvCxnSpPr>
              <a:endCxn id="171" idx="0"/>
            </p:cNvCxnSpPr>
            <p:nvPr/>
          </p:nvCxnSpPr>
          <p:spPr bwMode="gray">
            <a:xfrm>
              <a:off x="3133674" y="4758538"/>
              <a:ext cx="602978" cy="741662"/>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62" name="直線コネクタ 47"/>
            <p:cNvCxnSpPr>
              <a:endCxn id="171" idx="0"/>
            </p:cNvCxnSpPr>
            <p:nvPr/>
          </p:nvCxnSpPr>
          <p:spPr bwMode="gray">
            <a:xfrm flipH="1">
              <a:off x="3736652" y="4744055"/>
              <a:ext cx="701699" cy="75614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68" name="直接连接符 167"/>
            <p:cNvCxnSpPr/>
            <p:nvPr/>
          </p:nvCxnSpPr>
          <p:spPr bwMode="gray">
            <a:xfrm>
              <a:off x="3441556" y="4499306"/>
              <a:ext cx="673764" cy="5840"/>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9" name="Picture 12" descr="E:\2016.01\1.12 扁平化图标\蓝色\AR-蓝色最新-40.png"/>
            <p:cNvPicPr>
              <a:picLocks noChangeAspect="1" noChangeArrowheads="1"/>
            </p:cNvPicPr>
            <p:nvPr/>
          </p:nvPicPr>
          <p:blipFill>
            <a:blip r:embed="rId4" cstate="print"/>
            <a:srcRect/>
            <a:stretch>
              <a:fillRect/>
            </a:stretch>
          </p:blipFill>
          <p:spPr bwMode="gray">
            <a:xfrm>
              <a:off x="2844946" y="4296554"/>
              <a:ext cx="577456" cy="449874"/>
            </a:xfrm>
            <a:prstGeom prst="rect">
              <a:avLst/>
            </a:prstGeom>
            <a:noFill/>
          </p:spPr>
        </p:pic>
        <p:pic>
          <p:nvPicPr>
            <p:cNvPr id="170" name="Picture 12" descr="E:\2016.01\1.12 扁平化图标\蓝色\AR-蓝色最新-40.png"/>
            <p:cNvPicPr>
              <a:picLocks noChangeAspect="1" noChangeArrowheads="1"/>
            </p:cNvPicPr>
            <p:nvPr/>
          </p:nvPicPr>
          <p:blipFill>
            <a:blip r:embed="rId4" cstate="print"/>
            <a:srcRect/>
            <a:stretch>
              <a:fillRect/>
            </a:stretch>
          </p:blipFill>
          <p:spPr bwMode="gray">
            <a:xfrm>
              <a:off x="4144229" y="4296554"/>
              <a:ext cx="577456" cy="449874"/>
            </a:xfrm>
            <a:prstGeom prst="rect">
              <a:avLst/>
            </a:prstGeom>
            <a:noFill/>
          </p:spPr>
        </p:pic>
        <p:pic>
          <p:nvPicPr>
            <p:cNvPr id="171" name="Picture 12" descr="E:\2016.01\1.12 扁平化图标\蓝色\AR-蓝色最新-40.png"/>
            <p:cNvPicPr>
              <a:picLocks noChangeAspect="1" noChangeArrowheads="1"/>
            </p:cNvPicPr>
            <p:nvPr/>
          </p:nvPicPr>
          <p:blipFill>
            <a:blip r:embed="rId4" cstate="print">
              <a:grayscl/>
            </a:blip>
            <a:srcRect/>
            <a:stretch>
              <a:fillRect/>
            </a:stretch>
          </p:blipFill>
          <p:spPr bwMode="gray">
            <a:xfrm>
              <a:off x="3447924" y="5500200"/>
              <a:ext cx="577456" cy="449874"/>
            </a:xfrm>
            <a:prstGeom prst="rect">
              <a:avLst/>
            </a:prstGeom>
          </p:spPr>
        </p:pic>
      </p:grpSp>
      <p:sp>
        <p:nvSpPr>
          <p:cNvPr id="172" name="テキスト ボックス 68"/>
          <p:cNvSpPr txBox="1"/>
          <p:nvPr/>
        </p:nvSpPr>
        <p:spPr bwMode="gray">
          <a:xfrm>
            <a:off x="5059336" y="4929683"/>
            <a:ext cx="1052757" cy="8138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BGP </a:t>
            </a: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OSPF</a:t>
            </a: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Direct</a:t>
            </a:r>
            <a:endParaRPr lang="en-US" altLang="ja-JP"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Lucida Grande"/>
            </a:endParaRP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Static</a:t>
            </a:r>
            <a:endParaRPr lang="en-US" altLang="ja-JP"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Lucida Grande"/>
            </a:endParaRPr>
          </a:p>
        </p:txBody>
      </p:sp>
      <p:grpSp>
        <p:nvGrpSpPr>
          <p:cNvPr id="173" name="组合 172"/>
          <p:cNvGrpSpPr/>
          <p:nvPr/>
        </p:nvGrpSpPr>
        <p:grpSpPr bwMode="gray">
          <a:xfrm>
            <a:off x="6082918" y="4415768"/>
            <a:ext cx="1764316" cy="1596231"/>
            <a:chOff x="5340923" y="4281420"/>
            <a:chExt cx="1764776" cy="1596646"/>
          </a:xfrm>
        </p:grpSpPr>
        <p:cxnSp>
          <p:nvCxnSpPr>
            <p:cNvPr id="174" name="直線コネクタ 78"/>
            <p:cNvCxnSpPr/>
            <p:nvPr/>
          </p:nvCxnSpPr>
          <p:spPr bwMode="gray">
            <a:xfrm>
              <a:off x="5587725" y="4727442"/>
              <a:ext cx="0" cy="677629"/>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5" name="直線コネクタ 93"/>
            <p:cNvCxnSpPr>
              <a:stCxn id="186" idx="1"/>
              <a:endCxn id="185" idx="3"/>
            </p:cNvCxnSpPr>
            <p:nvPr/>
          </p:nvCxnSpPr>
          <p:spPr bwMode="gray">
            <a:xfrm flipH="1">
              <a:off x="5918379" y="5653129"/>
              <a:ext cx="609864" cy="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6" name="直線コネクタ 95"/>
            <p:cNvCxnSpPr/>
            <p:nvPr/>
          </p:nvCxnSpPr>
          <p:spPr bwMode="gray">
            <a:xfrm flipH="1">
              <a:off x="6888936" y="4712960"/>
              <a:ext cx="0" cy="692983"/>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8" name="直接连接符 177"/>
            <p:cNvCxnSpPr/>
            <p:nvPr/>
          </p:nvCxnSpPr>
          <p:spPr bwMode="gray">
            <a:xfrm>
              <a:off x="5899764" y="4500088"/>
              <a:ext cx="673764" cy="5840"/>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9" name="Picture 12" descr="E:\2016.01\1.12 扁平化图标\蓝色\AR-蓝色最新-40.png"/>
            <p:cNvPicPr>
              <a:picLocks noChangeAspect="1" noChangeArrowheads="1"/>
            </p:cNvPicPr>
            <p:nvPr/>
          </p:nvPicPr>
          <p:blipFill>
            <a:blip r:embed="rId4" cstate="print"/>
            <a:srcRect/>
            <a:stretch>
              <a:fillRect/>
            </a:stretch>
          </p:blipFill>
          <p:spPr bwMode="gray">
            <a:xfrm>
              <a:off x="5359368" y="4281420"/>
              <a:ext cx="577456" cy="449874"/>
            </a:xfrm>
            <a:prstGeom prst="rect">
              <a:avLst/>
            </a:prstGeom>
            <a:noFill/>
          </p:spPr>
        </p:pic>
        <p:pic>
          <p:nvPicPr>
            <p:cNvPr id="184" name="Picture 12" descr="E:\2016.01\1.12 扁平化图标\蓝色\AR-蓝色最新-40.png"/>
            <p:cNvPicPr>
              <a:picLocks noChangeAspect="1" noChangeArrowheads="1"/>
            </p:cNvPicPr>
            <p:nvPr/>
          </p:nvPicPr>
          <p:blipFill>
            <a:blip r:embed="rId4" cstate="print"/>
            <a:srcRect/>
            <a:stretch>
              <a:fillRect/>
            </a:stretch>
          </p:blipFill>
          <p:spPr bwMode="gray">
            <a:xfrm>
              <a:off x="6518533" y="4299659"/>
              <a:ext cx="577456" cy="449874"/>
            </a:xfrm>
            <a:prstGeom prst="rect">
              <a:avLst/>
            </a:prstGeom>
            <a:noFill/>
          </p:spPr>
        </p:pic>
        <p:pic>
          <p:nvPicPr>
            <p:cNvPr id="185" name="Picture 12" descr="E:\2016.01\1.12 扁平化图标\蓝色\AR-蓝色最新-40.png"/>
            <p:cNvPicPr>
              <a:picLocks noChangeAspect="1" noChangeArrowheads="1"/>
            </p:cNvPicPr>
            <p:nvPr/>
          </p:nvPicPr>
          <p:blipFill>
            <a:blip r:embed="rId4" cstate="print">
              <a:grayscl/>
            </a:blip>
            <a:srcRect/>
            <a:stretch>
              <a:fillRect/>
            </a:stretch>
          </p:blipFill>
          <p:spPr bwMode="gray">
            <a:xfrm>
              <a:off x="5340923" y="5428192"/>
              <a:ext cx="577456" cy="449874"/>
            </a:xfrm>
            <a:prstGeom prst="rect">
              <a:avLst/>
            </a:prstGeom>
          </p:spPr>
        </p:pic>
        <p:pic>
          <p:nvPicPr>
            <p:cNvPr id="186" name="Picture 12" descr="E:\2016.01\1.12 扁平化图标\蓝色\AR-蓝色最新-40.png"/>
            <p:cNvPicPr>
              <a:picLocks noChangeAspect="1" noChangeArrowheads="1"/>
            </p:cNvPicPr>
            <p:nvPr/>
          </p:nvPicPr>
          <p:blipFill>
            <a:blip r:embed="rId4" cstate="print">
              <a:grayscl/>
            </a:blip>
            <a:srcRect/>
            <a:stretch>
              <a:fillRect/>
            </a:stretch>
          </p:blipFill>
          <p:spPr bwMode="gray">
            <a:xfrm>
              <a:off x="6528243" y="5428192"/>
              <a:ext cx="577456" cy="449874"/>
            </a:xfrm>
            <a:prstGeom prst="rect">
              <a:avLst/>
            </a:prstGeom>
          </p:spPr>
        </p:pic>
        <p:sp>
          <p:nvSpPr>
            <p:cNvPr id="187" name="テキスト ボックス 68"/>
            <p:cNvSpPr txBox="1"/>
            <p:nvPr/>
          </p:nvSpPr>
          <p:spPr bwMode="gray">
            <a:xfrm>
              <a:off x="5927401" y="4694723"/>
              <a:ext cx="917435" cy="81409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BGP </a:t>
              </a: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OSPF</a:t>
              </a: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Direct</a:t>
              </a:r>
              <a:endParaRPr lang="en-US" altLang="ja-JP"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Lucida Grande"/>
              </a:endParaRP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Static</a:t>
              </a:r>
              <a:endParaRPr lang="en-US" altLang="ja-JP"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Lucida Grande"/>
              </a:endParaRPr>
            </a:p>
          </p:txBody>
        </p:sp>
      </p:grpSp>
      <p:grpSp>
        <p:nvGrpSpPr>
          <p:cNvPr id="188" name="组合 187"/>
          <p:cNvGrpSpPr/>
          <p:nvPr/>
        </p:nvGrpSpPr>
        <p:grpSpPr bwMode="gray">
          <a:xfrm>
            <a:off x="8606211" y="4415768"/>
            <a:ext cx="1764316" cy="1596231"/>
            <a:chOff x="7739340" y="4275808"/>
            <a:chExt cx="1764776" cy="1596646"/>
          </a:xfrm>
        </p:grpSpPr>
        <p:cxnSp>
          <p:nvCxnSpPr>
            <p:cNvPr id="189" name="直線コネクタ 78"/>
            <p:cNvCxnSpPr/>
            <p:nvPr/>
          </p:nvCxnSpPr>
          <p:spPr bwMode="gray">
            <a:xfrm>
              <a:off x="7986142" y="4721830"/>
              <a:ext cx="0" cy="677629"/>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90" name="直線コネクタ 86"/>
            <p:cNvCxnSpPr/>
            <p:nvPr/>
          </p:nvCxnSpPr>
          <p:spPr bwMode="gray">
            <a:xfrm flipH="1">
              <a:off x="8010553" y="4707347"/>
              <a:ext cx="1280264" cy="692114"/>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91" name="直線コネクタ 93"/>
            <p:cNvCxnSpPr>
              <a:stCxn id="199" idx="1"/>
              <a:endCxn id="198" idx="3"/>
            </p:cNvCxnSpPr>
            <p:nvPr/>
          </p:nvCxnSpPr>
          <p:spPr bwMode="gray">
            <a:xfrm flipH="1">
              <a:off x="8316796" y="5647517"/>
              <a:ext cx="609864" cy="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92" name="直線コネクタ 94"/>
            <p:cNvCxnSpPr/>
            <p:nvPr/>
          </p:nvCxnSpPr>
          <p:spPr bwMode="gray">
            <a:xfrm>
              <a:off x="7986142" y="4721831"/>
              <a:ext cx="1301212" cy="67850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93" name="直線コネクタ 95"/>
            <p:cNvCxnSpPr/>
            <p:nvPr/>
          </p:nvCxnSpPr>
          <p:spPr bwMode="gray">
            <a:xfrm flipH="1">
              <a:off x="9287353" y="4707348"/>
              <a:ext cx="0" cy="692983"/>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95" name="直接连接符 194"/>
            <p:cNvCxnSpPr/>
            <p:nvPr/>
          </p:nvCxnSpPr>
          <p:spPr bwMode="gray">
            <a:xfrm>
              <a:off x="8298181" y="4494476"/>
              <a:ext cx="673764" cy="5840"/>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6" name="Picture 12" descr="E:\2016.01\1.12 扁平化图标\蓝色\AR-蓝色最新-40.png"/>
            <p:cNvPicPr>
              <a:picLocks noChangeAspect="1" noChangeArrowheads="1"/>
            </p:cNvPicPr>
            <p:nvPr/>
          </p:nvPicPr>
          <p:blipFill>
            <a:blip r:embed="rId4" cstate="print"/>
            <a:srcRect/>
            <a:stretch>
              <a:fillRect/>
            </a:stretch>
          </p:blipFill>
          <p:spPr bwMode="gray">
            <a:xfrm>
              <a:off x="7757785" y="4275808"/>
              <a:ext cx="577456" cy="449874"/>
            </a:xfrm>
            <a:prstGeom prst="rect">
              <a:avLst/>
            </a:prstGeom>
            <a:noFill/>
          </p:spPr>
        </p:pic>
        <p:pic>
          <p:nvPicPr>
            <p:cNvPr id="197" name="Picture 12" descr="E:\2016.01\1.12 扁平化图标\蓝色\AR-蓝色最新-40.png"/>
            <p:cNvPicPr>
              <a:picLocks noChangeAspect="1" noChangeArrowheads="1"/>
            </p:cNvPicPr>
            <p:nvPr/>
          </p:nvPicPr>
          <p:blipFill>
            <a:blip r:embed="rId4" cstate="print"/>
            <a:srcRect/>
            <a:stretch>
              <a:fillRect/>
            </a:stretch>
          </p:blipFill>
          <p:spPr bwMode="gray">
            <a:xfrm>
              <a:off x="8916950" y="4294047"/>
              <a:ext cx="577456" cy="449874"/>
            </a:xfrm>
            <a:prstGeom prst="rect">
              <a:avLst/>
            </a:prstGeom>
            <a:noFill/>
          </p:spPr>
        </p:pic>
        <p:pic>
          <p:nvPicPr>
            <p:cNvPr id="198" name="Picture 12" descr="E:\2016.01\1.12 扁平化图标\蓝色\AR-蓝色最新-40.png"/>
            <p:cNvPicPr>
              <a:picLocks noChangeAspect="1" noChangeArrowheads="1"/>
            </p:cNvPicPr>
            <p:nvPr/>
          </p:nvPicPr>
          <p:blipFill>
            <a:blip r:embed="rId4" cstate="print">
              <a:grayscl/>
            </a:blip>
            <a:srcRect/>
            <a:stretch>
              <a:fillRect/>
            </a:stretch>
          </p:blipFill>
          <p:spPr bwMode="gray">
            <a:xfrm>
              <a:off x="7739340" y="5422580"/>
              <a:ext cx="577456" cy="449874"/>
            </a:xfrm>
            <a:prstGeom prst="rect">
              <a:avLst/>
            </a:prstGeom>
          </p:spPr>
        </p:pic>
        <p:pic>
          <p:nvPicPr>
            <p:cNvPr id="199" name="Picture 12" descr="E:\2016.01\1.12 扁平化图标\蓝色\AR-蓝色最新-40.png"/>
            <p:cNvPicPr>
              <a:picLocks noChangeAspect="1" noChangeArrowheads="1"/>
            </p:cNvPicPr>
            <p:nvPr/>
          </p:nvPicPr>
          <p:blipFill>
            <a:blip r:embed="rId4" cstate="print">
              <a:grayscl/>
            </a:blip>
            <a:srcRect/>
            <a:stretch>
              <a:fillRect/>
            </a:stretch>
          </p:blipFill>
          <p:spPr bwMode="gray">
            <a:xfrm>
              <a:off x="8926660" y="5422580"/>
              <a:ext cx="577456" cy="449874"/>
            </a:xfrm>
            <a:prstGeom prst="rect">
              <a:avLst/>
            </a:prstGeom>
          </p:spPr>
        </p:pic>
        <p:sp>
          <p:nvSpPr>
            <p:cNvPr id="200" name="テキスト ボックス 68"/>
            <p:cNvSpPr txBox="1"/>
            <p:nvPr/>
          </p:nvSpPr>
          <p:spPr bwMode="gray">
            <a:xfrm>
              <a:off x="8336118" y="4663092"/>
              <a:ext cx="905520" cy="81409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BGP </a:t>
              </a: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OSPF</a:t>
              </a: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Direct</a:t>
              </a:r>
              <a:endParaRPr lang="en-US" altLang="ja-JP"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Lucida Grande"/>
              </a:endParaRPr>
            </a:p>
            <a:p>
              <a:pPr defTabSz="609515" eaLnBrk="0" fontAlgn="ctr" latinLnBrk="1" hangingPunct="0"/>
              <a:r>
                <a:rPr lang="en-US" sz="1100" dirty="0">
                  <a:solidFill>
                    <a:srgbClr val="000000"/>
                  </a:solidFill>
                  <a:latin typeface="Huawei Sans" panose="020C0503030203020204" pitchFamily="34" charset="0"/>
                  <a:cs typeface="Huawei Sans" panose="020C0503030203020204" pitchFamily="34" charset="0"/>
                </a:rPr>
                <a:t>Static</a:t>
              </a:r>
              <a:endParaRPr lang="en-US" altLang="ja-JP"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Lucida Grande"/>
              </a:endParaRPr>
            </a:p>
          </p:txBody>
        </p:sp>
      </p:grpSp>
      <p:sp>
        <p:nvSpPr>
          <p:cNvPr id="201" name="椭圆 200"/>
          <p:cNvSpPr/>
          <p:nvPr/>
        </p:nvSpPr>
        <p:spPr bwMode="gray">
          <a:xfrm>
            <a:off x="1934852" y="5184401"/>
            <a:ext cx="412295" cy="97472"/>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82" name="Group 89">
            <a:extLst>
              <a:ext uri="{FF2B5EF4-FFF2-40B4-BE49-F238E27FC236}">
                <a16:creationId xmlns:a16="http://schemas.microsoft.com/office/drawing/2014/main" id="{B07C48BE-040F-49F8-B3B2-C39ECB613957}"/>
              </a:ext>
            </a:extLst>
          </p:cNvPr>
          <p:cNvGrpSpPr/>
          <p:nvPr/>
        </p:nvGrpSpPr>
        <p:grpSpPr bwMode="gray">
          <a:xfrm>
            <a:off x="8629757" y="51227"/>
            <a:ext cx="3091921" cy="324000"/>
            <a:chOff x="9641815" y="45101"/>
            <a:chExt cx="3091921" cy="324000"/>
          </a:xfrm>
        </p:grpSpPr>
        <p:sp>
          <p:nvSpPr>
            <p:cNvPr id="87" name="燕尾形 25">
              <a:extLst>
                <a:ext uri="{FF2B5EF4-FFF2-40B4-BE49-F238E27FC236}">
                  <a16:creationId xmlns:a16="http://schemas.microsoft.com/office/drawing/2014/main" id="{3BF947FF-4289-4843-A672-8423F0E47259}"/>
                </a:ext>
              </a:extLst>
            </p:cNvPr>
            <p:cNvSpPr/>
            <p:nvPr/>
          </p:nvSpPr>
          <p:spPr bwMode="gray">
            <a:xfrm>
              <a:off x="9641815" y="45101"/>
              <a:ext cx="1116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WAN-side Networking</a:t>
              </a:r>
            </a:p>
          </p:txBody>
        </p:sp>
        <p:sp>
          <p:nvSpPr>
            <p:cNvPr id="88" name="燕尾形 25">
              <a:extLst>
                <a:ext uri="{FF2B5EF4-FFF2-40B4-BE49-F238E27FC236}">
                  <a16:creationId xmlns:a16="http://schemas.microsoft.com/office/drawing/2014/main" id="{0CCBD4D0-EF94-467D-B889-22526F45D5C6}"/>
                </a:ext>
              </a:extLst>
            </p:cNvPr>
            <p:cNvSpPr/>
            <p:nvPr/>
          </p:nvSpPr>
          <p:spPr bwMode="gray">
            <a:xfrm>
              <a:off x="10632087" y="45101"/>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LAN-side Networking</a:t>
              </a:r>
            </a:p>
          </p:txBody>
        </p:sp>
        <p:sp>
          <p:nvSpPr>
            <p:cNvPr id="89" name="燕尾形 25">
              <a:extLst>
                <a:ext uri="{FF2B5EF4-FFF2-40B4-BE49-F238E27FC236}">
                  <a16:creationId xmlns:a16="http://schemas.microsoft.com/office/drawing/2014/main" id="{DF1B74C3-69D5-42FC-969E-22BDC9258752}"/>
                </a:ext>
              </a:extLst>
            </p:cNvPr>
            <p:cNvSpPr/>
            <p:nvPr/>
          </p:nvSpPr>
          <p:spPr bwMode="gray">
            <a:xfrm>
              <a:off x="11617736" y="45101"/>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Dual-Gateway</a:t>
              </a:r>
            </a:p>
          </p:txBody>
        </p:sp>
      </p:grpSp>
    </p:spTree>
    <p:extLst>
      <p:ext uri="{BB962C8B-B14F-4D97-AF65-F5344CB8AC3E}">
        <p14:creationId xmlns:p14="http://schemas.microsoft.com/office/powerpoint/2010/main" val="22687804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LAN-side Site Model: Layer 2 Interconnection</a:t>
            </a:r>
          </a:p>
        </p:txBody>
      </p:sp>
      <p:grpSp>
        <p:nvGrpSpPr>
          <p:cNvPr id="56" name="组合 55"/>
          <p:cNvGrpSpPr/>
          <p:nvPr/>
        </p:nvGrpSpPr>
        <p:grpSpPr bwMode="gray">
          <a:xfrm>
            <a:off x="6848475" y="2261904"/>
            <a:ext cx="4114800" cy="1630933"/>
            <a:chOff x="7684506" y="2185572"/>
            <a:chExt cx="4114800" cy="1630933"/>
          </a:xfrm>
        </p:grpSpPr>
        <p:grpSp>
          <p:nvGrpSpPr>
            <p:cNvPr id="25" name="组合 24"/>
            <p:cNvGrpSpPr/>
            <p:nvPr/>
          </p:nvGrpSpPr>
          <p:grpSpPr bwMode="gray">
            <a:xfrm>
              <a:off x="8681987" y="2492896"/>
              <a:ext cx="2087686" cy="1225271"/>
              <a:chOff x="6247982" y="2069174"/>
              <a:chExt cx="1212016" cy="1110758"/>
            </a:xfrm>
          </p:grpSpPr>
          <p:cxnSp>
            <p:nvCxnSpPr>
              <p:cNvPr id="26" name="直接连接符 25"/>
              <p:cNvCxnSpPr/>
              <p:nvPr/>
            </p:nvCxnSpPr>
            <p:spPr bwMode="gray">
              <a:xfrm rot="10800000" flipH="1">
                <a:off x="6853990"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rot="10800000">
                <a:off x="6247982"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28248" y="2204864"/>
              <a:ext cx="490909" cy="402545"/>
            </a:xfrm>
            <a:prstGeom prst="rect">
              <a:avLst/>
            </a:prstGeom>
          </p:spPr>
        </p:pic>
        <p:pic>
          <p:nvPicPr>
            <p:cNvPr id="23" name="图片 22" descr="接入交换机.png"/>
            <p:cNvPicPr>
              <a:picLocks noChangeAspect="1"/>
            </p:cNvPicPr>
            <p:nvPr/>
          </p:nvPicPr>
          <p:blipFill>
            <a:blip r:embed="rId4" cstate="print"/>
            <a:stretch>
              <a:fillRect/>
            </a:stretch>
          </p:blipFill>
          <p:spPr bwMode="gray">
            <a:xfrm>
              <a:off x="9480376" y="3414852"/>
              <a:ext cx="490909" cy="401653"/>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2504" y="2204864"/>
              <a:ext cx="490909" cy="402545"/>
            </a:xfrm>
            <a:prstGeom prst="rect">
              <a:avLst/>
            </a:prstGeom>
          </p:spPr>
        </p:pic>
        <p:cxnSp>
          <p:nvCxnSpPr>
            <p:cNvPr id="28" name="直接连接符 27"/>
            <p:cNvCxnSpPr>
              <a:stCxn id="24" idx="1"/>
              <a:endCxn id="21" idx="3"/>
            </p:cNvCxnSpPr>
            <p:nvPr/>
          </p:nvCxnSpPr>
          <p:spPr bwMode="gray">
            <a:xfrm flipH="1">
              <a:off x="8819157" y="2406137"/>
              <a:ext cx="181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bwMode="gray">
            <a:xfrm>
              <a:off x="7684506" y="2185572"/>
              <a:ext cx="677613" cy="523220"/>
            </a:xfrm>
            <a:prstGeom prst="rect">
              <a:avLst/>
            </a:prstGeom>
            <a:noFill/>
          </p:spPr>
          <p:txBody>
            <a:bodyPr wrap="square" rtlCol="0">
              <a:spAutoFit/>
            </a:bodyPr>
            <a:lstStyle/>
            <a:p>
              <a:pPr algn="ctr" fontAlgn="ctr"/>
              <a:r>
                <a:rPr lang="en-US" sz="1400" b="1" dirty="0">
                  <a:latin typeface="Huawei Sans" panose="020C0503030203020204" pitchFamily="34" charset="0"/>
                </a:rPr>
                <a:t>AR (CPE)</a:t>
              </a:r>
              <a:endParaRPr lang="en-US" altLang="zh-CN" sz="1400" b="1" dirty="0">
                <a:latin typeface="Huawei Sans" panose="020C0503030203020204" pitchFamily="34" charset="0"/>
              </a:endParaRPr>
            </a:p>
          </p:txBody>
        </p:sp>
        <p:sp>
          <p:nvSpPr>
            <p:cNvPr id="36" name="文本框 35"/>
            <p:cNvSpPr txBox="1"/>
            <p:nvPr/>
          </p:nvSpPr>
          <p:spPr bwMode="gray">
            <a:xfrm>
              <a:off x="8036568" y="3461789"/>
              <a:ext cx="1431802" cy="307777"/>
            </a:xfrm>
            <a:prstGeom prst="rect">
              <a:avLst/>
            </a:prstGeom>
            <a:noFill/>
          </p:spPr>
          <p:txBody>
            <a:bodyPr wrap="none" rtlCol="0">
              <a:spAutoFit/>
            </a:bodyPr>
            <a:lstStyle/>
            <a:p>
              <a:pPr algn="r" fontAlgn="ctr"/>
              <a:r>
                <a:rPr lang="en-US" sz="1400" b="1" dirty="0">
                  <a:latin typeface="Huawei Sans" panose="020C0503030203020204" pitchFamily="34" charset="0"/>
                </a:rPr>
                <a:t>Layer 2 switch</a:t>
              </a:r>
              <a:endParaRPr lang="en-US" altLang="zh-CN" sz="1400" b="1" dirty="0">
                <a:latin typeface="Huawei Sans" panose="020C0503030203020204" pitchFamily="34" charset="0"/>
              </a:endParaRPr>
            </a:p>
          </p:txBody>
        </p:sp>
        <p:sp>
          <p:nvSpPr>
            <p:cNvPr id="37" name="文本框 36"/>
            <p:cNvSpPr txBox="1"/>
            <p:nvPr/>
          </p:nvSpPr>
          <p:spPr bwMode="gray">
            <a:xfrm>
              <a:off x="11037687" y="2185572"/>
              <a:ext cx="761619" cy="523220"/>
            </a:xfrm>
            <a:prstGeom prst="rect">
              <a:avLst/>
            </a:prstGeom>
            <a:noFill/>
          </p:spPr>
          <p:txBody>
            <a:bodyPr wrap="square" rtlCol="0">
              <a:spAutoFit/>
            </a:bodyPr>
            <a:lstStyle/>
            <a:p>
              <a:pPr algn="ctr" fontAlgn="ctr"/>
              <a:r>
                <a:rPr lang="en-US" sz="1400" b="1" dirty="0">
                  <a:latin typeface="Huawei Sans" panose="020C0503030203020204" pitchFamily="34" charset="0"/>
                </a:rPr>
                <a:t>AR (CPE)</a:t>
              </a:r>
              <a:endParaRPr lang="en-US" altLang="zh-CN" sz="1400" b="1" dirty="0">
                <a:latin typeface="Huawei Sans" panose="020C0503030203020204" pitchFamily="34" charset="0"/>
              </a:endParaRPr>
            </a:p>
          </p:txBody>
        </p:sp>
        <p:sp>
          <p:nvSpPr>
            <p:cNvPr id="38" name="任意多边形 37"/>
            <p:cNvSpPr/>
            <p:nvPr/>
          </p:nvSpPr>
          <p:spPr bwMode="gray">
            <a:xfrm rot="5400000" flipV="1">
              <a:off x="9375846" y="2142049"/>
              <a:ext cx="697037" cy="157108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ln w="19050">
              <a:solidFill>
                <a:srgbClr val="FF66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9" name="文本框 38"/>
            <p:cNvSpPr txBox="1"/>
            <p:nvPr/>
          </p:nvSpPr>
          <p:spPr bwMode="gray">
            <a:xfrm>
              <a:off x="9415565" y="2881579"/>
              <a:ext cx="647933" cy="307777"/>
            </a:xfrm>
            <a:prstGeom prst="rect">
              <a:avLst/>
            </a:prstGeom>
            <a:noFill/>
          </p:spPr>
          <p:txBody>
            <a:bodyPr wrap="none" rtlCol="0">
              <a:spAutoFit/>
            </a:bodyPr>
            <a:lstStyle/>
            <a:p>
              <a:pPr algn="ctr" fontAlgn="ctr"/>
              <a:r>
                <a:rPr lang="en-US" sz="1400" b="1" dirty="0">
                  <a:solidFill>
                    <a:srgbClr val="FF6600"/>
                  </a:solidFill>
                  <a:latin typeface="Huawei Sans" panose="020C0503030203020204" pitchFamily="34" charset="0"/>
                </a:rPr>
                <a:t>VRRP</a:t>
              </a:r>
              <a:endParaRPr lang="en-US" altLang="zh-CN" sz="1400" b="1" dirty="0">
                <a:solidFill>
                  <a:srgbClr val="FF6600"/>
                </a:solidFill>
                <a:latin typeface="Huawei Sans" panose="020C0503030203020204" pitchFamily="34" charset="0"/>
              </a:endParaRPr>
            </a:p>
          </p:txBody>
        </p:sp>
      </p:gr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87211" y="2281196"/>
            <a:ext cx="490909" cy="402545"/>
          </a:xfrm>
          <a:prstGeom prst="rect">
            <a:avLst/>
          </a:prstGeom>
        </p:spPr>
      </p:pic>
      <p:pic>
        <p:nvPicPr>
          <p:cNvPr id="9" name="图片 8" descr="AP.png"/>
          <p:cNvPicPr>
            <a:picLocks noChangeAspect="1"/>
          </p:cNvPicPr>
          <p:nvPr/>
        </p:nvPicPr>
        <p:blipFill>
          <a:blip r:embed="rId5" cstate="print"/>
          <a:stretch>
            <a:fillRect/>
          </a:stretch>
        </p:blipFill>
        <p:spPr bwMode="gray">
          <a:xfrm>
            <a:off x="2087211" y="3491184"/>
            <a:ext cx="490909" cy="401653"/>
          </a:xfrm>
          <a:prstGeom prst="rect">
            <a:avLst/>
          </a:prstGeom>
        </p:spPr>
      </p:pic>
      <p:cxnSp>
        <p:nvCxnSpPr>
          <p:cNvPr id="10" name="直接连接符 9"/>
          <p:cNvCxnSpPr>
            <a:stCxn id="9" idx="0"/>
            <a:endCxn id="8" idx="2"/>
          </p:cNvCxnSpPr>
          <p:nvPr/>
        </p:nvCxnSpPr>
        <p:spPr bwMode="gray">
          <a:xfrm flipV="1">
            <a:off x="2332666" y="2683741"/>
            <a:ext cx="0" cy="8074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21110" y="2281196"/>
            <a:ext cx="490909" cy="402545"/>
          </a:xfrm>
          <a:prstGeom prst="rect">
            <a:avLst/>
          </a:prstGeom>
        </p:spPr>
      </p:pic>
      <p:cxnSp>
        <p:nvCxnSpPr>
          <p:cNvPr id="16" name="直接连接符 15"/>
          <p:cNvCxnSpPr>
            <a:endCxn id="14" idx="2"/>
          </p:cNvCxnSpPr>
          <p:nvPr/>
        </p:nvCxnSpPr>
        <p:spPr bwMode="gray">
          <a:xfrm flipV="1">
            <a:off x="4366565" y="2683741"/>
            <a:ext cx="0" cy="10372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descr="接入交换机.png"/>
          <p:cNvPicPr>
            <a:picLocks noChangeAspect="1"/>
          </p:cNvPicPr>
          <p:nvPr/>
        </p:nvPicPr>
        <p:blipFill>
          <a:blip r:embed="rId4" cstate="print"/>
          <a:stretch>
            <a:fillRect/>
          </a:stretch>
        </p:blipFill>
        <p:spPr bwMode="gray">
          <a:xfrm>
            <a:off x="4121109" y="3491184"/>
            <a:ext cx="490909" cy="401653"/>
          </a:xfrm>
          <a:prstGeom prst="rect">
            <a:avLst/>
          </a:prstGeom>
        </p:spPr>
      </p:pic>
      <p:sp>
        <p:nvSpPr>
          <p:cNvPr id="31" name="文本框 30"/>
          <p:cNvSpPr txBox="1"/>
          <p:nvPr/>
        </p:nvSpPr>
        <p:spPr bwMode="gray">
          <a:xfrm>
            <a:off x="1333500" y="2328579"/>
            <a:ext cx="753711" cy="523220"/>
          </a:xfrm>
          <a:prstGeom prst="rect">
            <a:avLst/>
          </a:prstGeom>
          <a:noFill/>
        </p:spPr>
        <p:txBody>
          <a:bodyPr wrap="square" rtlCol="0">
            <a:spAutoFit/>
          </a:bodyPr>
          <a:lstStyle/>
          <a:p>
            <a:pPr algn="ctr" fontAlgn="ctr"/>
            <a:r>
              <a:rPr lang="en-US" sz="1400" b="1" dirty="0">
                <a:latin typeface="Huawei Sans" panose="020C0503030203020204" pitchFamily="34" charset="0"/>
              </a:rPr>
              <a:t>AR (CPE)</a:t>
            </a:r>
            <a:endParaRPr lang="en-US" altLang="zh-CN" sz="1400" b="1" dirty="0">
              <a:latin typeface="Huawei Sans" panose="020C0503030203020204" pitchFamily="34" charset="0"/>
            </a:endParaRPr>
          </a:p>
        </p:txBody>
      </p:sp>
      <p:sp>
        <p:nvSpPr>
          <p:cNvPr id="32" name="文本框 31"/>
          <p:cNvSpPr txBox="1"/>
          <p:nvPr/>
        </p:nvSpPr>
        <p:spPr bwMode="gray">
          <a:xfrm>
            <a:off x="1662095" y="3538121"/>
            <a:ext cx="415498" cy="307777"/>
          </a:xfrm>
          <a:prstGeom prst="rect">
            <a:avLst/>
          </a:prstGeom>
          <a:noFill/>
        </p:spPr>
        <p:txBody>
          <a:bodyPr wrap="none" rtlCol="0">
            <a:spAutoFit/>
          </a:bodyPr>
          <a:lstStyle/>
          <a:p>
            <a:pPr algn="r" fontAlgn="ctr"/>
            <a:r>
              <a:rPr lang="en-US" sz="1400" b="1" dirty="0">
                <a:latin typeface="Huawei Sans" panose="020C0503030203020204" pitchFamily="34" charset="0"/>
              </a:rPr>
              <a:t>AP</a:t>
            </a:r>
            <a:endParaRPr lang="en-US" altLang="zh-CN" sz="1400" b="1" dirty="0">
              <a:latin typeface="Huawei Sans" panose="020C0503030203020204" pitchFamily="34" charset="0"/>
            </a:endParaRPr>
          </a:p>
        </p:txBody>
      </p:sp>
      <p:sp>
        <p:nvSpPr>
          <p:cNvPr id="33" name="文本框 32"/>
          <p:cNvSpPr txBox="1"/>
          <p:nvPr/>
        </p:nvSpPr>
        <p:spPr bwMode="gray">
          <a:xfrm>
            <a:off x="3452907" y="2307618"/>
            <a:ext cx="753711" cy="523220"/>
          </a:xfrm>
          <a:prstGeom prst="rect">
            <a:avLst/>
          </a:prstGeom>
          <a:noFill/>
        </p:spPr>
        <p:txBody>
          <a:bodyPr wrap="square" rtlCol="0">
            <a:spAutoFit/>
          </a:bodyPr>
          <a:lstStyle/>
          <a:p>
            <a:pPr algn="ctr" fontAlgn="ctr"/>
            <a:r>
              <a:rPr lang="en-US" sz="1400" b="1" dirty="0">
                <a:latin typeface="Huawei Sans" panose="020C0503030203020204" pitchFamily="34" charset="0"/>
              </a:rPr>
              <a:t>AR (CPE)</a:t>
            </a:r>
            <a:endParaRPr lang="en-US" altLang="zh-CN" sz="1400" b="1" dirty="0">
              <a:latin typeface="Huawei Sans" panose="020C0503030203020204" pitchFamily="34" charset="0"/>
            </a:endParaRPr>
          </a:p>
        </p:txBody>
      </p:sp>
      <p:sp>
        <p:nvSpPr>
          <p:cNvPr id="34" name="文本框 33"/>
          <p:cNvSpPr txBox="1"/>
          <p:nvPr/>
        </p:nvSpPr>
        <p:spPr bwMode="gray">
          <a:xfrm>
            <a:off x="2924175" y="3538121"/>
            <a:ext cx="1149000" cy="523220"/>
          </a:xfrm>
          <a:prstGeom prst="rect">
            <a:avLst/>
          </a:prstGeom>
          <a:noFill/>
        </p:spPr>
        <p:txBody>
          <a:bodyPr wrap="square" rtlCol="0">
            <a:spAutoFit/>
          </a:bodyPr>
          <a:lstStyle/>
          <a:p>
            <a:pPr algn="r" fontAlgn="ctr"/>
            <a:r>
              <a:rPr lang="en-US" sz="1400" b="1" dirty="0">
                <a:latin typeface="Huawei Sans" panose="020C0503030203020204" pitchFamily="34" charset="0"/>
              </a:rPr>
              <a:t>Layer 2 switch</a:t>
            </a:r>
            <a:endParaRPr lang="en-US" altLang="zh-CN" sz="1400" b="1" dirty="0">
              <a:latin typeface="Huawei Sans" panose="020C0503030203020204" pitchFamily="34" charset="0"/>
            </a:endParaRPr>
          </a:p>
        </p:txBody>
      </p:sp>
      <p:sp>
        <p:nvSpPr>
          <p:cNvPr id="45" name="圆角矩形 75">
            <a:extLst>
              <a:ext uri="{FF2B5EF4-FFF2-40B4-BE49-F238E27FC236}">
                <a16:creationId xmlns:a16="http://schemas.microsoft.com/office/drawing/2014/main" id="{E5F5DC1C-2A2A-4210-BDCC-7B638ADCE85A}"/>
              </a:ext>
            </a:extLst>
          </p:cNvPr>
          <p:cNvSpPr/>
          <p:nvPr/>
        </p:nvSpPr>
        <p:spPr bwMode="gray">
          <a:xfrm>
            <a:off x="1034143" y="1586869"/>
            <a:ext cx="4691920" cy="46139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Autofit/>
          </a:bodyPr>
          <a:lstStyle/>
          <a:p>
            <a:pP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6" name="圆角矩形 75">
            <a:extLst>
              <a:ext uri="{FF2B5EF4-FFF2-40B4-BE49-F238E27FC236}">
                <a16:creationId xmlns:a16="http://schemas.microsoft.com/office/drawing/2014/main" id="{0653B71E-87F1-4EDC-A0B4-39E70A18B496}"/>
              </a:ext>
            </a:extLst>
          </p:cNvPr>
          <p:cNvSpPr/>
          <p:nvPr/>
        </p:nvSpPr>
        <p:spPr bwMode="gray">
          <a:xfrm>
            <a:off x="1034143" y="1147092"/>
            <a:ext cx="46919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Single-CPE Layer 2 interconnection</a:t>
            </a:r>
          </a:p>
        </p:txBody>
      </p:sp>
      <p:sp>
        <p:nvSpPr>
          <p:cNvPr id="47" name="圆角矩形 75">
            <a:extLst>
              <a:ext uri="{FF2B5EF4-FFF2-40B4-BE49-F238E27FC236}">
                <a16:creationId xmlns:a16="http://schemas.microsoft.com/office/drawing/2014/main" id="{7F3AB8B4-B18A-4D8F-9A1C-2828DDC93239}"/>
              </a:ext>
            </a:extLst>
          </p:cNvPr>
          <p:cNvSpPr/>
          <p:nvPr/>
        </p:nvSpPr>
        <p:spPr bwMode="gray">
          <a:xfrm>
            <a:off x="6488224" y="1586869"/>
            <a:ext cx="4691920" cy="46139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Autofit/>
          </a:bodyPr>
          <a:lstStyle/>
          <a:p>
            <a:pP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8" name="圆角矩形 75">
            <a:extLst>
              <a:ext uri="{FF2B5EF4-FFF2-40B4-BE49-F238E27FC236}">
                <a16:creationId xmlns:a16="http://schemas.microsoft.com/office/drawing/2014/main" id="{F404EAA5-79FF-4F34-A635-58C8A1A421DC}"/>
              </a:ext>
            </a:extLst>
          </p:cNvPr>
          <p:cNvSpPr/>
          <p:nvPr/>
        </p:nvSpPr>
        <p:spPr bwMode="gray">
          <a:xfrm>
            <a:off x="6488224" y="1147092"/>
            <a:ext cx="46919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Dual-CPE Layer 2 interconnection</a:t>
            </a:r>
          </a:p>
        </p:txBody>
      </p:sp>
      <p:sp>
        <p:nvSpPr>
          <p:cNvPr id="3" name="矩形 2"/>
          <p:cNvSpPr/>
          <p:nvPr/>
        </p:nvSpPr>
        <p:spPr bwMode="gray">
          <a:xfrm>
            <a:off x="1034143" y="4235737"/>
            <a:ext cx="4691920" cy="2159566"/>
          </a:xfrm>
          <a:prstGeom prst="rect">
            <a:avLst/>
          </a:prstGeom>
        </p:spPr>
        <p:txBody>
          <a:bodyPr wrap="square">
            <a:spAutoFit/>
          </a:bodyPr>
          <a:lstStyle/>
          <a:p>
            <a:pPr marL="285750" indent="-285750" defTabSz="914112" fontAlgn="ctr">
              <a:lnSpc>
                <a:spcPts val="2599"/>
              </a:lnSpc>
              <a:spcAft>
                <a:spcPts val="600"/>
              </a:spcAft>
              <a:buFont typeface="Arial" panose="020B0604020202020204" pitchFamily="34" charset="0"/>
              <a:buChar char="•"/>
            </a:pPr>
            <a:r>
              <a:rPr lang="en-US" sz="1300" dirty="0">
                <a:solidFill>
                  <a:prstClr val="black"/>
                </a:solidFill>
                <a:latin typeface="Huawei Sans" panose="020C0503030203020204" pitchFamily="34" charset="0"/>
              </a:rPr>
              <a:t>If a site has only one CPE and a small scale, the CPE can be directly connected to terminals at the site through LAN-side interfaces.</a:t>
            </a:r>
            <a:endParaRPr lang="en-US" altLang="zh-CN" sz="1300" dirty="0">
              <a:solidFill>
                <a:prstClr val="black"/>
              </a:solidFill>
              <a:latin typeface="Huawei Sans" panose="020C0503030203020204" pitchFamily="34" charset="0"/>
              <a:ea typeface="方正兰亭黑简体" panose="02000000000000000000" pitchFamily="2" charset="-122"/>
            </a:endParaRPr>
          </a:p>
          <a:p>
            <a:pPr marL="285750" indent="-285750" defTabSz="914112" fontAlgn="ctr">
              <a:lnSpc>
                <a:spcPts val="2599"/>
              </a:lnSpc>
              <a:spcAft>
                <a:spcPts val="600"/>
              </a:spcAft>
              <a:buFont typeface="Arial" panose="020B0604020202020204" pitchFamily="34" charset="0"/>
              <a:buChar char="•"/>
            </a:pPr>
            <a:r>
              <a:rPr lang="en-US" sz="1300" dirty="0">
                <a:solidFill>
                  <a:prstClr val="black"/>
                </a:solidFill>
                <a:latin typeface="Huawei Sans" panose="020C0503030203020204" pitchFamily="34" charset="0"/>
              </a:rPr>
              <a:t>If the CPE has insufficient LAN-side interfaces, an access switch can be connected to the CPE.</a:t>
            </a:r>
          </a:p>
          <a:p>
            <a:pPr fontAlgn="ctr"/>
            <a:endParaRPr lang="en-US" altLang="zh-CN" sz="13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 name="矩形 3"/>
          <p:cNvSpPr/>
          <p:nvPr/>
        </p:nvSpPr>
        <p:spPr bwMode="gray">
          <a:xfrm>
            <a:off x="6500813" y="4085708"/>
            <a:ext cx="4748212" cy="2190343"/>
          </a:xfrm>
          <a:prstGeom prst="rect">
            <a:avLst/>
          </a:prstGeom>
        </p:spPr>
        <p:txBody>
          <a:bodyPr wrap="square">
            <a:spAutoFit/>
          </a:bodyPr>
          <a:lstStyle/>
          <a:p>
            <a:pPr marL="285750" indent="-285750" defTabSz="914112" fontAlgn="ctr">
              <a:lnSpc>
                <a:spcPts val="2599"/>
              </a:lnSpc>
              <a:spcAft>
                <a:spcPts val="600"/>
              </a:spcAft>
              <a:buFont typeface="Arial" panose="020B0604020202020204" pitchFamily="34" charset="0"/>
              <a:buChar char="•"/>
            </a:pPr>
            <a:r>
              <a:rPr lang="en-US" sz="1300" dirty="0">
                <a:solidFill>
                  <a:prstClr val="black"/>
                </a:solidFill>
                <a:latin typeface="Huawei Sans" panose="020C0503030203020204" pitchFamily="34" charset="0"/>
              </a:rPr>
              <a:t>When a site has two CPEs, VRRP is usually deployed on the CPEs.</a:t>
            </a:r>
            <a:endParaRPr lang="en-US" altLang="zh-CN" sz="1300" dirty="0">
              <a:solidFill>
                <a:prstClr val="black"/>
              </a:solidFill>
              <a:latin typeface="Huawei Sans" panose="020C0503030203020204" pitchFamily="34" charset="0"/>
              <a:ea typeface="方正兰亭黑简体" panose="02000000000000000000" pitchFamily="2" charset="-122"/>
            </a:endParaRPr>
          </a:p>
          <a:p>
            <a:pPr marL="285750" indent="-285750" defTabSz="914112" fontAlgn="ctr">
              <a:lnSpc>
                <a:spcPts val="2599"/>
              </a:lnSpc>
              <a:spcAft>
                <a:spcPts val="600"/>
              </a:spcAft>
              <a:buFont typeface="Arial" panose="020B0604020202020204" pitchFamily="34" charset="0"/>
              <a:buChar char="•"/>
            </a:pPr>
            <a:r>
              <a:rPr lang="en-US" sz="1300" dirty="0">
                <a:solidFill>
                  <a:prstClr val="black"/>
                </a:solidFill>
                <a:latin typeface="Huawei Sans" panose="020C0503030203020204" pitchFamily="34" charset="0"/>
              </a:rPr>
              <a:t>LAN-side switches can be stacked.</a:t>
            </a:r>
          </a:p>
          <a:p>
            <a:pPr marL="285750" indent="-285750" defTabSz="914112" fontAlgn="ctr">
              <a:lnSpc>
                <a:spcPts val="2599"/>
              </a:lnSpc>
              <a:spcAft>
                <a:spcPts val="600"/>
              </a:spcAft>
              <a:buFont typeface="Arial" panose="020B0604020202020204" pitchFamily="34" charset="0"/>
              <a:buChar char="•"/>
            </a:pPr>
            <a:r>
              <a:rPr lang="en-US" sz="1300" dirty="0">
                <a:solidFill>
                  <a:prstClr val="black"/>
                </a:solidFill>
                <a:latin typeface="Huawei Sans" panose="020C0503030203020204" pitchFamily="34" charset="0"/>
              </a:rPr>
              <a:t>An interlink needs to be established between the CPEs to forward service packets between them.</a:t>
            </a:r>
          </a:p>
          <a:p>
            <a:pPr fontAlgn="ctr"/>
            <a:endParaRPr lang="en-US" altLang="zh-CN" sz="13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41" name="Group 89">
            <a:extLst>
              <a:ext uri="{FF2B5EF4-FFF2-40B4-BE49-F238E27FC236}">
                <a16:creationId xmlns:a16="http://schemas.microsoft.com/office/drawing/2014/main" id="{B07C48BE-040F-49F8-B3B2-C39ECB613957}"/>
              </a:ext>
            </a:extLst>
          </p:cNvPr>
          <p:cNvGrpSpPr/>
          <p:nvPr/>
        </p:nvGrpSpPr>
        <p:grpSpPr bwMode="gray">
          <a:xfrm>
            <a:off x="8629757" y="51227"/>
            <a:ext cx="3091921" cy="324000"/>
            <a:chOff x="9641815" y="45101"/>
            <a:chExt cx="3091921" cy="324000"/>
          </a:xfrm>
        </p:grpSpPr>
        <p:sp>
          <p:nvSpPr>
            <p:cNvPr id="42" name="燕尾形 25">
              <a:extLst>
                <a:ext uri="{FF2B5EF4-FFF2-40B4-BE49-F238E27FC236}">
                  <a16:creationId xmlns:a16="http://schemas.microsoft.com/office/drawing/2014/main" id="{3BF947FF-4289-4843-A672-8423F0E47259}"/>
                </a:ext>
              </a:extLst>
            </p:cNvPr>
            <p:cNvSpPr/>
            <p:nvPr/>
          </p:nvSpPr>
          <p:spPr bwMode="gray">
            <a:xfrm>
              <a:off x="9641815" y="45101"/>
              <a:ext cx="1116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WAN-side Networking</a:t>
              </a:r>
            </a:p>
          </p:txBody>
        </p:sp>
        <p:sp>
          <p:nvSpPr>
            <p:cNvPr id="43" name="燕尾形 25">
              <a:extLst>
                <a:ext uri="{FF2B5EF4-FFF2-40B4-BE49-F238E27FC236}">
                  <a16:creationId xmlns:a16="http://schemas.microsoft.com/office/drawing/2014/main" id="{0CCBD4D0-EF94-467D-B889-22526F45D5C6}"/>
                </a:ext>
              </a:extLst>
            </p:cNvPr>
            <p:cNvSpPr/>
            <p:nvPr/>
          </p:nvSpPr>
          <p:spPr bwMode="gray">
            <a:xfrm>
              <a:off x="10632087" y="45101"/>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LAN-side Networking</a:t>
              </a:r>
            </a:p>
          </p:txBody>
        </p:sp>
        <p:sp>
          <p:nvSpPr>
            <p:cNvPr id="44" name="燕尾形 25">
              <a:extLst>
                <a:ext uri="{FF2B5EF4-FFF2-40B4-BE49-F238E27FC236}">
                  <a16:creationId xmlns:a16="http://schemas.microsoft.com/office/drawing/2014/main" id="{DF1B74C3-69D5-42FC-969E-22BDC9258752}"/>
                </a:ext>
              </a:extLst>
            </p:cNvPr>
            <p:cNvSpPr/>
            <p:nvPr/>
          </p:nvSpPr>
          <p:spPr bwMode="gray">
            <a:xfrm>
              <a:off x="11617736" y="45101"/>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Dual-Gateway</a:t>
              </a:r>
            </a:p>
          </p:txBody>
        </p:sp>
      </p:grpSp>
    </p:spTree>
    <p:extLst>
      <p:ext uri="{BB962C8B-B14F-4D97-AF65-F5344CB8AC3E}">
        <p14:creationId xmlns:p14="http://schemas.microsoft.com/office/powerpoint/2010/main" val="1129607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圆角矩形 75">
            <a:extLst>
              <a:ext uri="{FF2B5EF4-FFF2-40B4-BE49-F238E27FC236}">
                <a16:creationId xmlns:a16="http://schemas.microsoft.com/office/drawing/2014/main" id="{F6E3012A-CAF1-446E-9640-560AB1759B6B}"/>
              </a:ext>
            </a:extLst>
          </p:cNvPr>
          <p:cNvSpPr/>
          <p:nvPr/>
        </p:nvSpPr>
        <p:spPr bwMode="gray">
          <a:xfrm>
            <a:off x="2028055" y="1586869"/>
            <a:ext cx="8145392" cy="422752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Autofit/>
          </a:bodyPr>
          <a:lstStyle/>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defTabSz="914112" fontAlgn="ctr">
              <a:lnSpc>
                <a:spcPts val="2599"/>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In the Layer 3 interconnection scenario, if only one CPE is deployed at a site, only a routing protocol needs to be configured on the LAN side based on requirements of LAN-side devices.</a:t>
            </a:r>
          </a:p>
          <a:p>
            <a:pPr marL="285750" indent="-285750" defTabSz="914112" fontAlgn="ctr">
              <a:lnSpc>
                <a:spcPts val="2599"/>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In the Layer 3 interconnection scenario, a CPE can only interconnect with a standalone device or a stack on the LAN side. Therefore, when a CPE needs to interconnect with multiple devices, these devices must be stacked.</a:t>
            </a:r>
          </a:p>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LAN-side Site Model: Layer 3 Interconnection</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56394" y="2161077"/>
            <a:ext cx="490909" cy="402545"/>
          </a:xfrm>
          <a:prstGeom prst="rect">
            <a:avLst/>
          </a:prstGeom>
        </p:spPr>
      </p:pic>
      <p:cxnSp>
        <p:nvCxnSpPr>
          <p:cNvPr id="11" name="直接连接符 10"/>
          <p:cNvCxnSpPr>
            <a:endCxn id="10" idx="2"/>
          </p:cNvCxnSpPr>
          <p:nvPr/>
        </p:nvCxnSpPr>
        <p:spPr bwMode="gray">
          <a:xfrm flipV="1">
            <a:off x="4101849" y="2563622"/>
            <a:ext cx="0" cy="10372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11" descr="接入交换机.png"/>
          <p:cNvPicPr>
            <a:picLocks noChangeAspect="1"/>
          </p:cNvPicPr>
          <p:nvPr/>
        </p:nvPicPr>
        <p:blipFill>
          <a:blip r:embed="rId4" cstate="print"/>
          <a:stretch>
            <a:fillRect/>
          </a:stretch>
        </p:blipFill>
        <p:spPr bwMode="gray">
          <a:xfrm>
            <a:off x="3856393" y="3371065"/>
            <a:ext cx="490909" cy="401653"/>
          </a:xfrm>
          <a:prstGeom prst="rect">
            <a:avLst/>
          </a:prstGeom>
        </p:spPr>
      </p:pic>
      <p:sp>
        <p:nvSpPr>
          <p:cNvPr id="13" name="文本框 12"/>
          <p:cNvSpPr txBox="1"/>
          <p:nvPr/>
        </p:nvSpPr>
        <p:spPr bwMode="gray">
          <a:xfrm>
            <a:off x="3392961" y="2208460"/>
            <a:ext cx="425116" cy="307777"/>
          </a:xfrm>
          <a:prstGeom prst="rect">
            <a:avLst/>
          </a:prstGeom>
          <a:noFill/>
        </p:spPr>
        <p:txBody>
          <a:bodyPr wrap="none" rtlCol="0">
            <a:spAutoFit/>
          </a:bodyPr>
          <a:lstStyle/>
          <a:p>
            <a:pPr algn="r" fontAlgn="ctr"/>
            <a:r>
              <a:rPr lang="en-US" sz="1400" b="1" dirty="0">
                <a:latin typeface="Huawei Sans" panose="020C0503030203020204" pitchFamily="34" charset="0"/>
              </a:rPr>
              <a:t>AR</a:t>
            </a:r>
            <a:endParaRPr lang="en-US" altLang="zh-CN" sz="1400" b="1" dirty="0">
              <a:latin typeface="Huawei Sans" panose="020C0503030203020204" pitchFamily="34" charset="0"/>
            </a:endParaRPr>
          </a:p>
        </p:txBody>
      </p:sp>
      <p:sp>
        <p:nvSpPr>
          <p:cNvPr id="14" name="文本框 13"/>
          <p:cNvSpPr txBox="1"/>
          <p:nvPr/>
        </p:nvSpPr>
        <p:spPr bwMode="gray">
          <a:xfrm>
            <a:off x="2376657" y="3418002"/>
            <a:ext cx="1431802" cy="307777"/>
          </a:xfrm>
          <a:prstGeom prst="rect">
            <a:avLst/>
          </a:prstGeom>
          <a:noFill/>
        </p:spPr>
        <p:txBody>
          <a:bodyPr wrap="none" rtlCol="0">
            <a:spAutoFit/>
          </a:bodyPr>
          <a:lstStyle/>
          <a:p>
            <a:pPr algn="r" fontAlgn="ctr"/>
            <a:r>
              <a:rPr lang="en-US" sz="1400" b="1" dirty="0">
                <a:latin typeface="Huawei Sans" panose="020C0503030203020204" pitchFamily="34" charset="0"/>
              </a:rPr>
              <a:t>Layer 3 switch</a:t>
            </a:r>
            <a:endParaRPr lang="en-US" altLang="zh-CN" sz="1400" b="1" dirty="0">
              <a:latin typeface="Huawei Sans" panose="020C0503030203020204" pitchFamily="34" charset="0"/>
            </a:endParaRPr>
          </a:p>
        </p:txBody>
      </p:sp>
      <p:grpSp>
        <p:nvGrpSpPr>
          <p:cNvPr id="16" name="组合 15"/>
          <p:cNvGrpSpPr/>
          <p:nvPr/>
        </p:nvGrpSpPr>
        <p:grpSpPr bwMode="gray">
          <a:xfrm>
            <a:off x="5828480" y="2161077"/>
            <a:ext cx="3659324" cy="1611641"/>
            <a:chOff x="7879853" y="2204864"/>
            <a:chExt cx="3659324" cy="1611641"/>
          </a:xfrm>
        </p:grpSpPr>
        <p:grpSp>
          <p:nvGrpSpPr>
            <p:cNvPr id="17" name="组合 16"/>
            <p:cNvGrpSpPr/>
            <p:nvPr/>
          </p:nvGrpSpPr>
          <p:grpSpPr bwMode="gray">
            <a:xfrm>
              <a:off x="8681987" y="2492896"/>
              <a:ext cx="2087686" cy="1225271"/>
              <a:chOff x="6247982" y="2069174"/>
              <a:chExt cx="1212016" cy="1110758"/>
            </a:xfrm>
          </p:grpSpPr>
          <p:cxnSp>
            <p:nvCxnSpPr>
              <p:cNvPr id="27" name="直接连接符 26"/>
              <p:cNvCxnSpPr/>
              <p:nvPr/>
            </p:nvCxnSpPr>
            <p:spPr bwMode="gray">
              <a:xfrm rot="10800000" flipH="1">
                <a:off x="6853990"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rot="10800000">
                <a:off x="6247982"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28248" y="2204864"/>
              <a:ext cx="490909" cy="402545"/>
            </a:xfrm>
            <a:prstGeom prst="rect">
              <a:avLst/>
            </a:prstGeom>
          </p:spPr>
        </p:pic>
        <p:pic>
          <p:nvPicPr>
            <p:cNvPr id="19" name="图片 18" descr="接入交换机.png"/>
            <p:cNvPicPr>
              <a:picLocks noChangeAspect="1"/>
            </p:cNvPicPr>
            <p:nvPr/>
          </p:nvPicPr>
          <p:blipFill>
            <a:blip r:embed="rId4" cstate="print"/>
            <a:stretch>
              <a:fillRect/>
            </a:stretch>
          </p:blipFill>
          <p:spPr bwMode="gray">
            <a:xfrm>
              <a:off x="9480376" y="3414852"/>
              <a:ext cx="490909" cy="401653"/>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2504" y="2204864"/>
              <a:ext cx="490909" cy="402545"/>
            </a:xfrm>
            <a:prstGeom prst="rect">
              <a:avLst/>
            </a:prstGeom>
          </p:spPr>
        </p:pic>
        <p:cxnSp>
          <p:nvCxnSpPr>
            <p:cNvPr id="21" name="直接连接符 20"/>
            <p:cNvCxnSpPr>
              <a:stCxn id="20" idx="1"/>
              <a:endCxn id="18" idx="3"/>
            </p:cNvCxnSpPr>
            <p:nvPr/>
          </p:nvCxnSpPr>
          <p:spPr bwMode="gray">
            <a:xfrm flipH="1">
              <a:off x="8819157" y="2406137"/>
              <a:ext cx="181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bwMode="gray">
            <a:xfrm>
              <a:off x="7879853" y="2252247"/>
              <a:ext cx="425116" cy="307777"/>
            </a:xfrm>
            <a:prstGeom prst="rect">
              <a:avLst/>
            </a:prstGeom>
            <a:noFill/>
          </p:spPr>
          <p:txBody>
            <a:bodyPr wrap="none" rtlCol="0">
              <a:spAutoFit/>
            </a:bodyPr>
            <a:lstStyle/>
            <a:p>
              <a:pPr algn="r" fontAlgn="ctr"/>
              <a:r>
                <a:rPr lang="en-US" sz="1400" b="1" dirty="0">
                  <a:latin typeface="Huawei Sans" panose="020C0503030203020204" pitchFamily="34" charset="0"/>
                </a:rPr>
                <a:t>AR</a:t>
              </a:r>
              <a:endParaRPr lang="en-US" altLang="zh-CN" sz="1400" b="1" dirty="0">
                <a:latin typeface="Huawei Sans" panose="020C0503030203020204" pitchFamily="34" charset="0"/>
              </a:endParaRPr>
            </a:p>
          </p:txBody>
        </p:sp>
        <p:sp>
          <p:nvSpPr>
            <p:cNvPr id="23" name="文本框 22"/>
            <p:cNvSpPr txBox="1"/>
            <p:nvPr/>
          </p:nvSpPr>
          <p:spPr bwMode="gray">
            <a:xfrm>
              <a:off x="8036568" y="3461789"/>
              <a:ext cx="1431802" cy="307777"/>
            </a:xfrm>
            <a:prstGeom prst="rect">
              <a:avLst/>
            </a:prstGeom>
            <a:noFill/>
          </p:spPr>
          <p:txBody>
            <a:bodyPr wrap="none" rtlCol="0">
              <a:spAutoFit/>
            </a:bodyPr>
            <a:lstStyle/>
            <a:p>
              <a:pPr algn="r" fontAlgn="ctr"/>
              <a:r>
                <a:rPr lang="en-US" sz="1400" b="1" dirty="0">
                  <a:latin typeface="Huawei Sans" panose="020C0503030203020204" pitchFamily="34" charset="0"/>
                </a:rPr>
                <a:t>Layer 3 switch</a:t>
              </a:r>
              <a:endParaRPr lang="en-US" altLang="zh-CN" sz="1400" b="1" dirty="0">
                <a:latin typeface="Huawei Sans" panose="020C0503030203020204" pitchFamily="34" charset="0"/>
              </a:endParaRPr>
            </a:p>
          </p:txBody>
        </p:sp>
        <p:sp>
          <p:nvSpPr>
            <p:cNvPr id="24" name="文本框 23"/>
            <p:cNvSpPr txBox="1"/>
            <p:nvPr/>
          </p:nvSpPr>
          <p:spPr bwMode="gray">
            <a:xfrm>
              <a:off x="11114061" y="2252247"/>
              <a:ext cx="425116" cy="307777"/>
            </a:xfrm>
            <a:prstGeom prst="rect">
              <a:avLst/>
            </a:prstGeom>
            <a:noFill/>
          </p:spPr>
          <p:txBody>
            <a:bodyPr wrap="none" rtlCol="0">
              <a:spAutoFit/>
            </a:bodyPr>
            <a:lstStyle/>
            <a:p>
              <a:pPr algn="r" fontAlgn="ctr"/>
              <a:r>
                <a:rPr lang="en-US" sz="1400" b="1" dirty="0">
                  <a:latin typeface="Huawei Sans" panose="020C0503030203020204" pitchFamily="34" charset="0"/>
                </a:rPr>
                <a:t>AR</a:t>
              </a:r>
              <a:endParaRPr lang="en-US" altLang="zh-CN" sz="1400" b="1" dirty="0">
                <a:latin typeface="Huawei Sans" panose="020C0503030203020204" pitchFamily="34" charset="0"/>
              </a:endParaRPr>
            </a:p>
          </p:txBody>
        </p:sp>
      </p:grpSp>
      <p:cxnSp>
        <p:nvCxnSpPr>
          <p:cNvPr id="29" name="直接箭头连接符 28"/>
          <p:cNvCxnSpPr/>
          <p:nvPr/>
        </p:nvCxnSpPr>
        <p:spPr bwMode="gray">
          <a:xfrm flipV="1">
            <a:off x="4257394" y="2628636"/>
            <a:ext cx="0" cy="638822"/>
          </a:xfrm>
          <a:prstGeom prst="straightConnector1">
            <a:avLst/>
          </a:prstGeom>
          <a:ln w="19050">
            <a:solidFill>
              <a:srgbClr val="FF660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4595401" y="2573955"/>
            <a:ext cx="639919" cy="738664"/>
          </a:xfrm>
          <a:prstGeom prst="rect">
            <a:avLst/>
          </a:prstGeom>
          <a:noFill/>
        </p:spPr>
        <p:txBody>
          <a:bodyPr wrap="none" rtlCol="0">
            <a:spAutoFit/>
          </a:bodyPr>
          <a:lstStyle/>
          <a:p>
            <a:pPr algn="ctr" fontAlgn="ctr"/>
            <a:r>
              <a:rPr lang="en-US" sz="1400" dirty="0">
                <a:solidFill>
                  <a:srgbClr val="FF6600"/>
                </a:solidFill>
                <a:latin typeface="Huawei Sans" panose="020C0503030203020204" pitchFamily="34" charset="0"/>
              </a:rPr>
              <a:t>Static</a:t>
            </a:r>
            <a:endParaRPr lang="en-US" altLang="zh-CN" sz="1400" dirty="0">
              <a:solidFill>
                <a:srgbClr val="FF6600"/>
              </a:solidFill>
              <a:latin typeface="Huawei Sans" panose="020C0503030203020204" pitchFamily="34" charset="0"/>
            </a:endParaRPr>
          </a:p>
          <a:p>
            <a:pPr algn="ctr" fontAlgn="ctr"/>
            <a:r>
              <a:rPr lang="en-US" sz="1400" dirty="0">
                <a:solidFill>
                  <a:srgbClr val="FF6600"/>
                </a:solidFill>
                <a:latin typeface="Huawei Sans" panose="020C0503030203020204" pitchFamily="34" charset="0"/>
              </a:rPr>
              <a:t>OSPF</a:t>
            </a:r>
          </a:p>
          <a:p>
            <a:pPr algn="ctr" fontAlgn="ctr"/>
            <a:r>
              <a:rPr lang="en-US" sz="1400" dirty="0">
                <a:solidFill>
                  <a:srgbClr val="FF6600"/>
                </a:solidFill>
                <a:latin typeface="Huawei Sans" panose="020C0503030203020204" pitchFamily="34" charset="0"/>
              </a:rPr>
              <a:t>BGP</a:t>
            </a:r>
            <a:endParaRPr lang="en-US" altLang="zh-CN" sz="1400" dirty="0">
              <a:solidFill>
                <a:srgbClr val="FF6600"/>
              </a:solidFill>
              <a:latin typeface="Huawei Sans" panose="020C0503030203020204" pitchFamily="34" charset="0"/>
            </a:endParaRPr>
          </a:p>
        </p:txBody>
      </p:sp>
      <p:sp>
        <p:nvSpPr>
          <p:cNvPr id="32" name="文本框 31"/>
          <p:cNvSpPr txBox="1"/>
          <p:nvPr/>
        </p:nvSpPr>
        <p:spPr bwMode="gray">
          <a:xfrm>
            <a:off x="7328564" y="2573955"/>
            <a:ext cx="639919" cy="738664"/>
          </a:xfrm>
          <a:prstGeom prst="rect">
            <a:avLst/>
          </a:prstGeom>
          <a:noFill/>
        </p:spPr>
        <p:txBody>
          <a:bodyPr wrap="none" rtlCol="0">
            <a:spAutoFit/>
          </a:bodyPr>
          <a:lstStyle/>
          <a:p>
            <a:pPr algn="ctr" fontAlgn="ctr"/>
            <a:r>
              <a:rPr lang="en-US" sz="1400" dirty="0">
                <a:solidFill>
                  <a:srgbClr val="FF6600"/>
                </a:solidFill>
                <a:latin typeface="Huawei Sans" panose="020C0503030203020204" pitchFamily="34" charset="0"/>
              </a:rPr>
              <a:t>Static</a:t>
            </a:r>
            <a:endParaRPr lang="en-US" altLang="zh-CN" sz="1400" dirty="0">
              <a:solidFill>
                <a:srgbClr val="FF6600"/>
              </a:solidFill>
              <a:latin typeface="Huawei Sans" panose="020C0503030203020204" pitchFamily="34" charset="0"/>
            </a:endParaRPr>
          </a:p>
          <a:p>
            <a:pPr algn="ctr" fontAlgn="ctr"/>
            <a:r>
              <a:rPr lang="en-US" sz="1400" dirty="0">
                <a:solidFill>
                  <a:srgbClr val="FF6600"/>
                </a:solidFill>
                <a:latin typeface="Huawei Sans" panose="020C0503030203020204" pitchFamily="34" charset="0"/>
              </a:rPr>
              <a:t>OSPF</a:t>
            </a:r>
          </a:p>
          <a:p>
            <a:pPr algn="ctr" fontAlgn="ctr"/>
            <a:r>
              <a:rPr lang="en-US" sz="1400" dirty="0">
                <a:solidFill>
                  <a:srgbClr val="FF6600"/>
                </a:solidFill>
                <a:latin typeface="Huawei Sans" panose="020C0503030203020204" pitchFamily="34" charset="0"/>
              </a:rPr>
              <a:t>BGP</a:t>
            </a:r>
            <a:endParaRPr lang="en-US" altLang="zh-CN" sz="1400" dirty="0">
              <a:solidFill>
                <a:srgbClr val="FF6600"/>
              </a:solidFill>
              <a:latin typeface="Huawei Sans" panose="020C0503030203020204" pitchFamily="34" charset="0"/>
            </a:endParaRPr>
          </a:p>
        </p:txBody>
      </p:sp>
      <p:sp>
        <p:nvSpPr>
          <p:cNvPr id="37" name="圆角矩形 75">
            <a:extLst>
              <a:ext uri="{FF2B5EF4-FFF2-40B4-BE49-F238E27FC236}">
                <a16:creationId xmlns:a16="http://schemas.microsoft.com/office/drawing/2014/main" id="{B08E71B3-6D44-4262-99D3-C7FD1FF97CA0}"/>
              </a:ext>
            </a:extLst>
          </p:cNvPr>
          <p:cNvSpPr/>
          <p:nvPr/>
        </p:nvSpPr>
        <p:spPr bwMode="gray">
          <a:xfrm>
            <a:off x="2028055" y="1147092"/>
            <a:ext cx="814539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Single- or dual-CPE Layer 3 interconnection</a:t>
            </a:r>
          </a:p>
        </p:txBody>
      </p:sp>
      <p:grpSp>
        <p:nvGrpSpPr>
          <p:cNvPr id="33" name="Group 89">
            <a:extLst>
              <a:ext uri="{FF2B5EF4-FFF2-40B4-BE49-F238E27FC236}">
                <a16:creationId xmlns:a16="http://schemas.microsoft.com/office/drawing/2014/main" id="{B07C48BE-040F-49F8-B3B2-C39ECB613957}"/>
              </a:ext>
            </a:extLst>
          </p:cNvPr>
          <p:cNvGrpSpPr/>
          <p:nvPr/>
        </p:nvGrpSpPr>
        <p:grpSpPr bwMode="gray">
          <a:xfrm>
            <a:off x="8629757" y="51227"/>
            <a:ext cx="3091921" cy="324000"/>
            <a:chOff x="9641815" y="45101"/>
            <a:chExt cx="3091921" cy="324000"/>
          </a:xfrm>
        </p:grpSpPr>
        <p:sp>
          <p:nvSpPr>
            <p:cNvPr id="38" name="燕尾形 25">
              <a:extLst>
                <a:ext uri="{FF2B5EF4-FFF2-40B4-BE49-F238E27FC236}">
                  <a16:creationId xmlns:a16="http://schemas.microsoft.com/office/drawing/2014/main" id="{3BF947FF-4289-4843-A672-8423F0E47259}"/>
                </a:ext>
              </a:extLst>
            </p:cNvPr>
            <p:cNvSpPr/>
            <p:nvPr/>
          </p:nvSpPr>
          <p:spPr bwMode="gray">
            <a:xfrm>
              <a:off x="9641815" y="45101"/>
              <a:ext cx="1116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WAN-side Networking</a:t>
              </a:r>
            </a:p>
          </p:txBody>
        </p:sp>
        <p:sp>
          <p:nvSpPr>
            <p:cNvPr id="39" name="燕尾形 25">
              <a:extLst>
                <a:ext uri="{FF2B5EF4-FFF2-40B4-BE49-F238E27FC236}">
                  <a16:creationId xmlns:a16="http://schemas.microsoft.com/office/drawing/2014/main" id="{0CCBD4D0-EF94-467D-B889-22526F45D5C6}"/>
                </a:ext>
              </a:extLst>
            </p:cNvPr>
            <p:cNvSpPr/>
            <p:nvPr/>
          </p:nvSpPr>
          <p:spPr bwMode="gray">
            <a:xfrm>
              <a:off x="10632087" y="45101"/>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LAN-side Networking</a:t>
              </a:r>
            </a:p>
          </p:txBody>
        </p:sp>
        <p:sp>
          <p:nvSpPr>
            <p:cNvPr id="40" name="燕尾形 25">
              <a:extLst>
                <a:ext uri="{FF2B5EF4-FFF2-40B4-BE49-F238E27FC236}">
                  <a16:creationId xmlns:a16="http://schemas.microsoft.com/office/drawing/2014/main" id="{DF1B74C3-69D5-42FC-969E-22BDC9258752}"/>
                </a:ext>
              </a:extLst>
            </p:cNvPr>
            <p:cNvSpPr/>
            <p:nvPr/>
          </p:nvSpPr>
          <p:spPr bwMode="gray">
            <a:xfrm>
              <a:off x="11617736" y="45101"/>
              <a:ext cx="111600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Dual-Gateway</a:t>
              </a:r>
            </a:p>
          </p:txBody>
        </p:sp>
      </p:grpSp>
    </p:spTree>
    <p:extLst>
      <p:ext uri="{BB962C8B-B14F-4D97-AF65-F5344CB8AC3E}">
        <p14:creationId xmlns:p14="http://schemas.microsoft.com/office/powerpoint/2010/main" val="29701985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Dual-Gateway Networking Scenario</a:t>
            </a:r>
          </a:p>
        </p:txBody>
      </p:sp>
      <p:sp>
        <p:nvSpPr>
          <p:cNvPr id="5" name="矩形 4"/>
          <p:cNvSpPr/>
          <p:nvPr/>
        </p:nvSpPr>
        <p:spPr bwMode="gray">
          <a:xfrm>
            <a:off x="6032765" y="1166718"/>
            <a:ext cx="5636306" cy="4967514"/>
          </a:xfrm>
          <a:prstGeom prst="rect">
            <a:avLst/>
          </a:prstGeom>
        </p:spPr>
        <p:txBody>
          <a:bodyPr wrap="square">
            <a:spAutoFit/>
          </a:bodyPr>
          <a:lstStyle/>
          <a:p>
            <a:pPr marL="302279" indent="-302279" defTabSz="914034" fontAlgn="ctr">
              <a:lnSpc>
                <a:spcPct val="140000"/>
              </a:lnSpc>
              <a:spcAft>
                <a:spcPts val="600"/>
              </a:spcAft>
              <a:buSzPct val="50000"/>
              <a:buFont typeface="Wingdings" panose="05000000000000000000" pitchFamily="2" charset="2"/>
              <a:buChar char="l"/>
            </a:pPr>
            <a:r>
              <a:rPr lang="en-US" sz="1600" dirty="0">
                <a:latin typeface="Huawei Sans" panose="020C0503030203020204" pitchFamily="34" charset="0"/>
              </a:rPr>
              <a:t>Traffic routing for a dual-gateway site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marL="542925" lvl="2" indent="-238125" defTabSz="914034" fontAlgn="ctr">
              <a:lnSpc>
                <a:spcPct val="140000"/>
              </a:lnSpc>
              <a:spcAft>
                <a:spcPts val="600"/>
              </a:spcAft>
              <a:buSzPct val="50000"/>
              <a:buFont typeface="Wingdings" panose="05000000000000000000" pitchFamily="2" charset="2"/>
              <a:buChar char=""/>
            </a:pPr>
            <a:r>
              <a:rPr lang="en-US" sz="1400" dirty="0">
                <a:latin typeface="Huawei Sans" panose="020C0503030203020204" pitchFamily="34" charset="0"/>
              </a:rPr>
              <a:t>Two CPEs are deployed at a branch site as gateways, and each gateway has at least one WAN link, such as an MPLS or Internet link.</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542925" lvl="2" indent="-238125" defTabSz="914034" fontAlgn="ctr">
              <a:lnSpc>
                <a:spcPct val="140000"/>
              </a:lnSpc>
              <a:spcAft>
                <a:spcPts val="600"/>
              </a:spcAft>
              <a:buSzPct val="50000"/>
              <a:buFont typeface="Wingdings" panose="05000000000000000000" pitchFamily="2" charset="2"/>
              <a:buChar char=""/>
            </a:pPr>
            <a:r>
              <a:rPr lang="en-US" sz="1400" dirty="0">
                <a:latin typeface="Huawei Sans" panose="020C0503030203020204" pitchFamily="34" charset="0"/>
              </a:rPr>
              <a:t>In this deployment model, to support application-based traffic steering and ensure reliability, the two CPEs need to be considered as a whole so that users' service traffic can be routed across the CPEs.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542925" lvl="2" indent="-238125" defTabSz="914034" fontAlgn="ctr">
              <a:lnSpc>
                <a:spcPct val="140000"/>
              </a:lnSpc>
              <a:spcAft>
                <a:spcPts val="600"/>
              </a:spcAft>
              <a:buSzPct val="50000"/>
              <a:buFont typeface="Wingdings" panose="05000000000000000000" pitchFamily="2" charset="2"/>
              <a:buChar char=""/>
            </a:pPr>
            <a:r>
              <a:rPr lang="en-US" sz="1400" dirty="0">
                <a:latin typeface="Huawei Sans" panose="020C0503030203020204" pitchFamily="34" charset="0"/>
              </a:rPr>
              <a:t>When LAN-side services need to access a remote site, the local site can select one from the two WAN links through the interlink between the CPEs.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542925" lvl="2" indent="-238125" defTabSz="914034" fontAlgn="ctr">
              <a:lnSpc>
                <a:spcPct val="140000"/>
              </a:lnSpc>
              <a:spcAft>
                <a:spcPts val="600"/>
              </a:spcAft>
              <a:buSzPct val="50000"/>
              <a:buFont typeface="Wingdings" panose="05000000000000000000" pitchFamily="2" charset="2"/>
              <a:buChar char=""/>
            </a:pPr>
            <a:r>
              <a:rPr lang="en-US" sz="1400" dirty="0">
                <a:latin typeface="Huawei Sans" panose="020C0503030203020204" pitchFamily="34" charset="0"/>
              </a:rPr>
              <a:t>CPE1 can not only check the local link status, but also check the link status and SLA status of CPE2. In this way, CPE1 can select a WAN link based on a pre-configured application-based traffic steering policy.</a:t>
            </a:r>
          </a:p>
        </p:txBody>
      </p:sp>
      <p:grpSp>
        <p:nvGrpSpPr>
          <p:cNvPr id="41" name="Group 40">
            <a:extLst>
              <a:ext uri="{FF2B5EF4-FFF2-40B4-BE49-F238E27FC236}">
                <a16:creationId xmlns:a16="http://schemas.microsoft.com/office/drawing/2014/main" id="{62A63746-5558-41F7-9082-AB2A409B3389}"/>
              </a:ext>
            </a:extLst>
          </p:cNvPr>
          <p:cNvGrpSpPr/>
          <p:nvPr/>
        </p:nvGrpSpPr>
        <p:grpSpPr bwMode="gray">
          <a:xfrm>
            <a:off x="1042968" y="1886894"/>
            <a:ext cx="4608622" cy="3670214"/>
            <a:chOff x="1042968" y="1886894"/>
            <a:chExt cx="4608622" cy="3670214"/>
          </a:xfrm>
        </p:grpSpPr>
        <p:pic>
          <p:nvPicPr>
            <p:cNvPr id="10" name="图片 9">
              <a:extLst>
                <a:ext uri="{FF2B5EF4-FFF2-40B4-BE49-F238E27FC236}">
                  <a16:creationId xmlns:a16="http://schemas.microsoft.com/office/drawing/2014/main" id="{4AB71024-A232-44C5-8481-8077B7AB74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13004" y="3834666"/>
              <a:ext cx="490909" cy="402545"/>
            </a:xfrm>
            <a:prstGeom prst="rect">
              <a:avLst/>
            </a:prstGeom>
          </p:spPr>
        </p:pic>
        <p:pic>
          <p:nvPicPr>
            <p:cNvPr id="11" name="图片 9">
              <a:extLst>
                <a:ext uri="{FF2B5EF4-FFF2-40B4-BE49-F238E27FC236}">
                  <a16:creationId xmlns:a16="http://schemas.microsoft.com/office/drawing/2014/main" id="{2A321D34-E968-4A4D-9DE8-A2D10F6F8C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80144" y="3834666"/>
              <a:ext cx="490909" cy="402545"/>
            </a:xfrm>
            <a:prstGeom prst="rect">
              <a:avLst/>
            </a:prstGeom>
          </p:spPr>
        </p:pic>
        <p:sp>
          <p:nvSpPr>
            <p:cNvPr id="12" name="Freeform 159">
              <a:extLst>
                <a:ext uri="{FF2B5EF4-FFF2-40B4-BE49-F238E27FC236}">
                  <a16:creationId xmlns:a16="http://schemas.microsoft.com/office/drawing/2014/main" id="{DA8EA57B-7FF5-401E-846C-97527B17861F}"/>
                </a:ext>
              </a:extLst>
            </p:cNvPr>
            <p:cNvSpPr/>
            <p:nvPr/>
          </p:nvSpPr>
          <p:spPr bwMode="gray">
            <a:xfrm flipH="1">
              <a:off x="2587749" y="4717140"/>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LAN</a:t>
              </a:r>
            </a:p>
          </p:txBody>
        </p:sp>
        <p:cxnSp>
          <p:nvCxnSpPr>
            <p:cNvPr id="13" name="直接连接符 10">
              <a:extLst>
                <a:ext uri="{FF2B5EF4-FFF2-40B4-BE49-F238E27FC236}">
                  <a16:creationId xmlns:a16="http://schemas.microsoft.com/office/drawing/2014/main" id="{808ECB10-971A-45BB-B4BC-23149B1B6EF6}"/>
                </a:ext>
              </a:extLst>
            </p:cNvPr>
            <p:cNvCxnSpPr>
              <a:cxnSpLocks/>
              <a:stCxn id="12" idx="0"/>
              <a:endCxn id="10" idx="2"/>
            </p:cNvCxnSpPr>
            <p:nvPr/>
          </p:nvCxnSpPr>
          <p:spPr bwMode="gray">
            <a:xfrm flipH="1" flipV="1">
              <a:off x="2458459" y="4237211"/>
              <a:ext cx="636034" cy="479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0">
              <a:extLst>
                <a:ext uri="{FF2B5EF4-FFF2-40B4-BE49-F238E27FC236}">
                  <a16:creationId xmlns:a16="http://schemas.microsoft.com/office/drawing/2014/main" id="{3E7CCB6E-1980-41AF-9799-B54D280F2715}"/>
                </a:ext>
              </a:extLst>
            </p:cNvPr>
            <p:cNvCxnSpPr>
              <a:cxnSpLocks/>
              <a:stCxn id="12" idx="4"/>
              <a:endCxn id="11" idx="2"/>
            </p:cNvCxnSpPr>
            <p:nvPr/>
          </p:nvCxnSpPr>
          <p:spPr bwMode="gray">
            <a:xfrm flipV="1">
              <a:off x="3487140" y="4237211"/>
              <a:ext cx="638459" cy="5474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0">
              <a:extLst>
                <a:ext uri="{FF2B5EF4-FFF2-40B4-BE49-F238E27FC236}">
                  <a16:creationId xmlns:a16="http://schemas.microsoft.com/office/drawing/2014/main" id="{013AF666-8CDF-44B9-BAF8-EFC8A9A80FBF}"/>
                </a:ext>
              </a:extLst>
            </p:cNvPr>
            <p:cNvCxnSpPr>
              <a:cxnSpLocks/>
              <a:stCxn id="10" idx="3"/>
              <a:endCxn id="11" idx="1"/>
            </p:cNvCxnSpPr>
            <p:nvPr/>
          </p:nvCxnSpPr>
          <p:spPr bwMode="gray">
            <a:xfrm>
              <a:off x="2703913" y="4035939"/>
              <a:ext cx="11762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Freeform 159">
              <a:extLst>
                <a:ext uri="{FF2B5EF4-FFF2-40B4-BE49-F238E27FC236}">
                  <a16:creationId xmlns:a16="http://schemas.microsoft.com/office/drawing/2014/main" id="{4216A42A-1FF4-46D2-94DC-16A2376AF232}"/>
                </a:ext>
              </a:extLst>
            </p:cNvPr>
            <p:cNvSpPr/>
            <p:nvPr/>
          </p:nvSpPr>
          <p:spPr bwMode="gray">
            <a:xfrm flipH="1">
              <a:off x="1042968" y="2347604"/>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26" name="Freeform 159">
              <a:extLst>
                <a:ext uri="{FF2B5EF4-FFF2-40B4-BE49-F238E27FC236}">
                  <a16:creationId xmlns:a16="http://schemas.microsoft.com/office/drawing/2014/main" id="{BA2ED188-31B5-4B71-B180-616358DF3EA2}"/>
                </a:ext>
              </a:extLst>
            </p:cNvPr>
            <p:cNvSpPr/>
            <p:nvPr/>
          </p:nvSpPr>
          <p:spPr bwMode="gray">
            <a:xfrm flipH="1">
              <a:off x="4359195" y="2341379"/>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30" name="Can 41">
              <a:extLst>
                <a:ext uri="{FF2B5EF4-FFF2-40B4-BE49-F238E27FC236}">
                  <a16:creationId xmlns:a16="http://schemas.microsoft.com/office/drawing/2014/main" id="{15C49480-E0AB-491E-86ED-D5278A861579}"/>
                </a:ext>
              </a:extLst>
            </p:cNvPr>
            <p:cNvSpPr/>
            <p:nvPr/>
          </p:nvSpPr>
          <p:spPr bwMode="gray">
            <a:xfrm rot="20535278">
              <a:off x="2067874" y="1886894"/>
              <a:ext cx="185815" cy="196493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Can 41">
              <a:extLst>
                <a:ext uri="{FF2B5EF4-FFF2-40B4-BE49-F238E27FC236}">
                  <a16:creationId xmlns:a16="http://schemas.microsoft.com/office/drawing/2014/main" id="{3473D922-CDD9-4ACF-8101-502F41F0474B}"/>
                </a:ext>
              </a:extLst>
            </p:cNvPr>
            <p:cNvSpPr/>
            <p:nvPr/>
          </p:nvSpPr>
          <p:spPr bwMode="gray">
            <a:xfrm rot="1064722" flipH="1">
              <a:off x="4343346" y="1901432"/>
              <a:ext cx="185815" cy="196493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ectangle 34">
              <a:extLst>
                <a:ext uri="{FF2B5EF4-FFF2-40B4-BE49-F238E27FC236}">
                  <a16:creationId xmlns:a16="http://schemas.microsoft.com/office/drawing/2014/main" id="{09CB19D6-895D-4427-9E68-05ED563D4E4F}"/>
                </a:ext>
              </a:extLst>
            </p:cNvPr>
            <p:cNvSpPr/>
            <p:nvPr/>
          </p:nvSpPr>
          <p:spPr bwMode="gray">
            <a:xfrm>
              <a:off x="1381125" y="3629025"/>
              <a:ext cx="3705225" cy="1928083"/>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6" name="TextBox 35">
              <a:extLst>
                <a:ext uri="{FF2B5EF4-FFF2-40B4-BE49-F238E27FC236}">
                  <a16:creationId xmlns:a16="http://schemas.microsoft.com/office/drawing/2014/main" id="{3DB12567-E8E5-4A99-BE05-03BE0397E495}"/>
                </a:ext>
              </a:extLst>
            </p:cNvPr>
            <p:cNvSpPr txBox="1"/>
            <p:nvPr/>
          </p:nvSpPr>
          <p:spPr bwMode="gray">
            <a:xfrm>
              <a:off x="4309813" y="5167351"/>
              <a:ext cx="729687" cy="338554"/>
            </a:xfrm>
            <a:prstGeom prst="rect">
              <a:avLst/>
            </a:prstGeom>
            <a:noFill/>
          </p:spPr>
          <p:txBody>
            <a:bodyPr wrap="none" rtlCol="0">
              <a:spAutoFit/>
            </a:bodyPr>
            <a:lstStyle/>
            <a:p>
              <a:pPr fontAlgn="ctr"/>
              <a:r>
                <a:rPr lang="en-US" sz="1600" dirty="0">
                  <a:latin typeface="Huawei Sans" panose="020C0503030203020204" pitchFamily="34" charset="0"/>
                </a:rPr>
                <a:t>Site A</a:t>
              </a:r>
            </a:p>
          </p:txBody>
        </p:sp>
        <p:sp>
          <p:nvSpPr>
            <p:cNvPr id="38" name="TextBox 37">
              <a:extLst>
                <a:ext uri="{FF2B5EF4-FFF2-40B4-BE49-F238E27FC236}">
                  <a16:creationId xmlns:a16="http://schemas.microsoft.com/office/drawing/2014/main" id="{C1C3C758-0495-49D1-8B24-E3CD3BF9060B}"/>
                </a:ext>
              </a:extLst>
            </p:cNvPr>
            <p:cNvSpPr txBox="1"/>
            <p:nvPr/>
          </p:nvSpPr>
          <p:spPr bwMode="gray">
            <a:xfrm>
              <a:off x="1602445" y="3863212"/>
              <a:ext cx="595035" cy="307777"/>
            </a:xfrm>
            <a:prstGeom prst="rect">
              <a:avLst/>
            </a:prstGeom>
            <a:noFill/>
          </p:spPr>
          <p:txBody>
            <a:bodyPr wrap="none" rtlCol="0">
              <a:spAutoFit/>
            </a:bodyPr>
            <a:lstStyle/>
            <a:p>
              <a:pPr fontAlgn="ctr"/>
              <a:r>
                <a:rPr lang="en-US" sz="1400" dirty="0">
                  <a:latin typeface="Huawei Sans" panose="020C0503030203020204" pitchFamily="34" charset="0"/>
                </a:rPr>
                <a:t>CPE1</a:t>
              </a:r>
            </a:p>
          </p:txBody>
        </p:sp>
        <p:sp>
          <p:nvSpPr>
            <p:cNvPr id="39" name="TextBox 38">
              <a:extLst>
                <a:ext uri="{FF2B5EF4-FFF2-40B4-BE49-F238E27FC236}">
                  <a16:creationId xmlns:a16="http://schemas.microsoft.com/office/drawing/2014/main" id="{3C0017B2-B700-4664-B876-8EA76D3B6A5E}"/>
                </a:ext>
              </a:extLst>
            </p:cNvPr>
            <p:cNvSpPr txBox="1"/>
            <p:nvPr/>
          </p:nvSpPr>
          <p:spPr bwMode="gray">
            <a:xfrm>
              <a:off x="4309813" y="3863212"/>
              <a:ext cx="595035" cy="307777"/>
            </a:xfrm>
            <a:prstGeom prst="rect">
              <a:avLst/>
            </a:prstGeom>
            <a:noFill/>
          </p:spPr>
          <p:txBody>
            <a:bodyPr wrap="none" rtlCol="0">
              <a:spAutoFit/>
            </a:bodyPr>
            <a:lstStyle/>
            <a:p>
              <a:pPr fontAlgn="ctr"/>
              <a:r>
                <a:rPr lang="en-US" sz="1400" dirty="0">
                  <a:latin typeface="Huawei Sans" panose="020C0503030203020204" pitchFamily="34" charset="0"/>
                </a:rPr>
                <a:t>CPE2</a:t>
              </a:r>
            </a:p>
          </p:txBody>
        </p:sp>
        <p:sp>
          <p:nvSpPr>
            <p:cNvPr id="40" name="Freeform: Shape 39">
              <a:extLst>
                <a:ext uri="{FF2B5EF4-FFF2-40B4-BE49-F238E27FC236}">
                  <a16:creationId xmlns:a16="http://schemas.microsoft.com/office/drawing/2014/main" id="{0561269E-F062-479A-A56E-75C7627BF522}"/>
                </a:ext>
              </a:extLst>
            </p:cNvPr>
            <p:cNvSpPr/>
            <p:nvPr/>
          </p:nvSpPr>
          <p:spPr bwMode="gray">
            <a:xfrm>
              <a:off x="2386610" y="2471776"/>
              <a:ext cx="2201059" cy="2357399"/>
            </a:xfrm>
            <a:custGeom>
              <a:avLst/>
              <a:gdLst>
                <a:gd name="connsiteX0" fmla="*/ 800884 w 2201059"/>
                <a:gd name="connsiteY0" fmla="*/ 2095500 h 2095500"/>
                <a:gd name="connsiteX1" fmla="*/ 19834 w 2201059"/>
                <a:gd name="connsiteY1" fmla="*/ 1495425 h 2095500"/>
                <a:gd name="connsiteX2" fmla="*/ 1524784 w 2201059"/>
                <a:gd name="connsiteY2" fmla="*/ 1276350 h 2095500"/>
                <a:gd name="connsiteX3" fmla="*/ 2201059 w 2201059"/>
                <a:gd name="connsiteY3" fmla="*/ 0 h 2095500"/>
              </a:gdLst>
              <a:ahLst/>
              <a:cxnLst>
                <a:cxn ang="0">
                  <a:pos x="connsiteX0" y="connsiteY0"/>
                </a:cxn>
                <a:cxn ang="0">
                  <a:pos x="connsiteX1" y="connsiteY1"/>
                </a:cxn>
                <a:cxn ang="0">
                  <a:pos x="connsiteX2" y="connsiteY2"/>
                </a:cxn>
                <a:cxn ang="0">
                  <a:pos x="connsiteX3" y="connsiteY3"/>
                </a:cxn>
              </a:cxnLst>
              <a:rect l="l" t="t" r="r" b="b"/>
              <a:pathLst>
                <a:path w="2201059" h="2095500">
                  <a:moveTo>
                    <a:pt x="800884" y="2095500"/>
                  </a:moveTo>
                  <a:cubicBezTo>
                    <a:pt x="350034" y="1863725"/>
                    <a:pt x="-100816" y="1631950"/>
                    <a:pt x="19834" y="1495425"/>
                  </a:cubicBezTo>
                  <a:cubicBezTo>
                    <a:pt x="140484" y="1358900"/>
                    <a:pt x="1161247" y="1525587"/>
                    <a:pt x="1524784" y="1276350"/>
                  </a:cubicBezTo>
                  <a:cubicBezTo>
                    <a:pt x="1888321" y="1027113"/>
                    <a:pt x="2044690" y="513556"/>
                    <a:pt x="2201059" y="0"/>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grpSp>
      <p:grpSp>
        <p:nvGrpSpPr>
          <p:cNvPr id="27" name="Group 89">
            <a:extLst>
              <a:ext uri="{FF2B5EF4-FFF2-40B4-BE49-F238E27FC236}">
                <a16:creationId xmlns:a16="http://schemas.microsoft.com/office/drawing/2014/main" id="{B07C48BE-040F-49F8-B3B2-C39ECB613957}"/>
              </a:ext>
            </a:extLst>
          </p:cNvPr>
          <p:cNvGrpSpPr/>
          <p:nvPr/>
        </p:nvGrpSpPr>
        <p:grpSpPr bwMode="gray">
          <a:xfrm>
            <a:off x="8582132" y="51227"/>
            <a:ext cx="3082396" cy="324000"/>
            <a:chOff x="9594190" y="45101"/>
            <a:chExt cx="3082396" cy="324000"/>
          </a:xfrm>
        </p:grpSpPr>
        <p:sp>
          <p:nvSpPr>
            <p:cNvPr id="28" name="燕尾形 25">
              <a:extLst>
                <a:ext uri="{FF2B5EF4-FFF2-40B4-BE49-F238E27FC236}">
                  <a16:creationId xmlns:a16="http://schemas.microsoft.com/office/drawing/2014/main" id="{3BF947FF-4289-4843-A672-8423F0E47259}"/>
                </a:ext>
              </a:extLst>
            </p:cNvPr>
            <p:cNvSpPr/>
            <p:nvPr/>
          </p:nvSpPr>
          <p:spPr bwMode="gray">
            <a:xfrm>
              <a:off x="9594190" y="45101"/>
              <a:ext cx="1116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WAN-side Networking</a:t>
              </a:r>
            </a:p>
          </p:txBody>
        </p:sp>
        <p:sp>
          <p:nvSpPr>
            <p:cNvPr id="29" name="燕尾形 25">
              <a:extLst>
                <a:ext uri="{FF2B5EF4-FFF2-40B4-BE49-F238E27FC236}">
                  <a16:creationId xmlns:a16="http://schemas.microsoft.com/office/drawing/2014/main" id="{0CCBD4D0-EF94-467D-B889-22526F45D5C6}"/>
                </a:ext>
              </a:extLst>
            </p:cNvPr>
            <p:cNvSpPr/>
            <p:nvPr/>
          </p:nvSpPr>
          <p:spPr bwMode="gray">
            <a:xfrm>
              <a:off x="10574937" y="45101"/>
              <a:ext cx="1116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LAN-side Networking</a:t>
              </a:r>
            </a:p>
          </p:txBody>
        </p:sp>
        <p:sp>
          <p:nvSpPr>
            <p:cNvPr id="32" name="燕尾形 25">
              <a:extLst>
                <a:ext uri="{FF2B5EF4-FFF2-40B4-BE49-F238E27FC236}">
                  <a16:creationId xmlns:a16="http://schemas.microsoft.com/office/drawing/2014/main" id="{DF1B74C3-69D5-42FC-969E-22BDC9258752}"/>
                </a:ext>
              </a:extLst>
            </p:cNvPr>
            <p:cNvSpPr/>
            <p:nvPr/>
          </p:nvSpPr>
          <p:spPr bwMode="gray">
            <a:xfrm>
              <a:off x="11560586" y="45101"/>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Dual-Gateway</a:t>
              </a:r>
            </a:p>
          </p:txBody>
        </p:sp>
      </p:grpSp>
    </p:spTree>
    <p:extLst>
      <p:ext uri="{BB962C8B-B14F-4D97-AF65-F5344CB8AC3E}">
        <p14:creationId xmlns:p14="http://schemas.microsoft.com/office/powerpoint/2010/main" val="8364212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Dual-Gateway Interlink Solution</a:t>
            </a:r>
          </a:p>
        </p:txBody>
      </p:sp>
      <p:sp>
        <p:nvSpPr>
          <p:cNvPr id="99" name="Rounded Rectangle 19"/>
          <p:cNvSpPr/>
          <p:nvPr/>
        </p:nvSpPr>
        <p:spPr bwMode="gray">
          <a:xfrm>
            <a:off x="474728" y="2667307"/>
            <a:ext cx="2482054" cy="1944572"/>
          </a:xfrm>
          <a:prstGeom prst="roundRect">
            <a:avLst>
              <a:gd name="adj" fmla="val 7750"/>
            </a:avLst>
          </a:prstGeom>
          <a:noFill/>
          <a:ln w="28575"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100" name="Oval 20"/>
          <p:cNvSpPr/>
          <p:nvPr/>
        </p:nvSpPr>
        <p:spPr bwMode="gray">
          <a:xfrm>
            <a:off x="1044006" y="3574197"/>
            <a:ext cx="998376" cy="998376"/>
          </a:xfrm>
          <a:prstGeom prst="ellipse">
            <a:avLst/>
          </a:prstGeom>
          <a:solidFill>
            <a:sysClr val="window" lastClr="FFFFFF">
              <a:lumMod val="95000"/>
            </a:sysClr>
          </a:solidFill>
          <a:ln w="28575"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101" name="Rectangle 21"/>
          <p:cNvSpPr/>
          <p:nvPr/>
        </p:nvSpPr>
        <p:spPr bwMode="gray">
          <a:xfrm>
            <a:off x="494953" y="2706032"/>
            <a:ext cx="955711" cy="276999"/>
          </a:xfrm>
          <a:prstGeom prst="rect">
            <a:avLst/>
          </a:prstGeom>
        </p:spPr>
        <p:txBody>
          <a:bodyPr wrap="none">
            <a:spAutoFit/>
          </a:bodyPr>
          <a:lstStyle/>
          <a:p>
            <a:pPr fontAlgn="ctr">
              <a:spcBef>
                <a:spcPts val="0"/>
              </a:spcBef>
              <a:spcAft>
                <a:spcPts val="0"/>
              </a:spcAft>
            </a:pPr>
            <a:r>
              <a:rPr lang="en-US" sz="1200" b="1" dirty="0">
                <a:solidFill>
                  <a:prstClr val="white">
                    <a:lumMod val="75000"/>
                  </a:prstClr>
                </a:solidFill>
                <a:latin typeface="Huawei Sans" panose="020C0503030203020204" pitchFamily="34" charset="0"/>
              </a:rPr>
              <a:t>Edge CPE1</a:t>
            </a:r>
            <a:endParaRPr lang="en-US" altLang="zh-CN" sz="1200" b="1" dirty="0">
              <a:solidFill>
                <a:prstClr val="white">
                  <a:lumMod val="75000"/>
                </a:prstClr>
              </a:solidFill>
              <a:latin typeface="Huawei Sans" panose="020C0503030203020204" pitchFamily="34" charset="0"/>
            </a:endParaRPr>
          </a:p>
        </p:txBody>
      </p:sp>
      <p:sp>
        <p:nvSpPr>
          <p:cNvPr id="103" name="Oval 23"/>
          <p:cNvSpPr/>
          <p:nvPr/>
        </p:nvSpPr>
        <p:spPr bwMode="gray">
          <a:xfrm rot="5400000">
            <a:off x="1782528" y="4098946"/>
            <a:ext cx="205272" cy="205272"/>
          </a:xfrm>
          <a:prstGeom prst="ellipse">
            <a:avLst/>
          </a:prstGeom>
          <a:solidFill>
            <a:srgbClr val="FFFFCC"/>
          </a:solidFill>
          <a:ln w="28575" cap="flat" cmpd="sng" algn="ctr">
            <a:solidFill>
              <a:srgbClr val="FF99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104" name="Rounded Rectangle 34"/>
          <p:cNvSpPr/>
          <p:nvPr/>
        </p:nvSpPr>
        <p:spPr bwMode="gray">
          <a:xfrm>
            <a:off x="4444742" y="2667307"/>
            <a:ext cx="2482053" cy="1944572"/>
          </a:xfrm>
          <a:prstGeom prst="roundRect">
            <a:avLst>
              <a:gd name="adj" fmla="val 7750"/>
            </a:avLst>
          </a:prstGeom>
          <a:noFill/>
          <a:ln w="28575"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105" name="Oval 35"/>
          <p:cNvSpPr/>
          <p:nvPr/>
        </p:nvSpPr>
        <p:spPr bwMode="gray">
          <a:xfrm>
            <a:off x="5359142" y="3574197"/>
            <a:ext cx="998376" cy="998376"/>
          </a:xfrm>
          <a:prstGeom prst="ellipse">
            <a:avLst/>
          </a:prstGeom>
          <a:solidFill>
            <a:sysClr val="window" lastClr="FFFFFF">
              <a:lumMod val="95000"/>
            </a:sysClr>
          </a:solidFill>
          <a:ln w="28575"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106" name="Rectangle 36"/>
          <p:cNvSpPr/>
          <p:nvPr/>
        </p:nvSpPr>
        <p:spPr bwMode="gray">
          <a:xfrm>
            <a:off x="6013599" y="2706032"/>
            <a:ext cx="955711" cy="276999"/>
          </a:xfrm>
          <a:prstGeom prst="rect">
            <a:avLst/>
          </a:prstGeom>
        </p:spPr>
        <p:txBody>
          <a:bodyPr wrap="none">
            <a:spAutoFit/>
          </a:bodyPr>
          <a:lstStyle/>
          <a:p>
            <a:pPr fontAlgn="ctr">
              <a:spcBef>
                <a:spcPts val="0"/>
              </a:spcBef>
              <a:spcAft>
                <a:spcPts val="0"/>
              </a:spcAft>
            </a:pPr>
            <a:r>
              <a:rPr lang="en-US" sz="1200" b="1" dirty="0">
                <a:solidFill>
                  <a:prstClr val="white">
                    <a:lumMod val="75000"/>
                  </a:prstClr>
                </a:solidFill>
                <a:latin typeface="Huawei Sans" panose="020C0503030203020204" pitchFamily="34" charset="0"/>
              </a:rPr>
              <a:t>Edge CPE2</a:t>
            </a:r>
            <a:endParaRPr lang="en-US" altLang="zh-CN" sz="1200" b="1" dirty="0">
              <a:solidFill>
                <a:prstClr val="white">
                  <a:lumMod val="75000"/>
                </a:prstClr>
              </a:solidFill>
              <a:latin typeface="Huawei Sans" panose="020C0503030203020204" pitchFamily="34" charset="0"/>
            </a:endParaRPr>
          </a:p>
        </p:txBody>
      </p:sp>
      <p:sp>
        <p:nvSpPr>
          <p:cNvPr id="110" name="Oval 40"/>
          <p:cNvSpPr/>
          <p:nvPr/>
        </p:nvSpPr>
        <p:spPr bwMode="gray">
          <a:xfrm rot="5400000">
            <a:off x="5461241" y="4108074"/>
            <a:ext cx="205272" cy="205272"/>
          </a:xfrm>
          <a:prstGeom prst="ellipse">
            <a:avLst/>
          </a:prstGeom>
          <a:solidFill>
            <a:srgbClr val="FFFFCC"/>
          </a:solidFill>
          <a:ln w="28575" cap="flat" cmpd="sng" algn="ctr">
            <a:solidFill>
              <a:srgbClr val="FF99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121" name="Rectangle 33"/>
          <p:cNvSpPr/>
          <p:nvPr/>
        </p:nvSpPr>
        <p:spPr bwMode="gray">
          <a:xfrm>
            <a:off x="4045067" y="3786520"/>
            <a:ext cx="883575" cy="307777"/>
          </a:xfrm>
          <a:prstGeom prst="rect">
            <a:avLst/>
          </a:prstGeom>
        </p:spPr>
        <p:txBody>
          <a:bodyPr wrap="none">
            <a:spAutoFit/>
          </a:bodyPr>
          <a:lstStyle/>
          <a:p>
            <a:pPr algn="ctr" fontAlgn="ctr">
              <a:spcBef>
                <a:spcPts val="0"/>
              </a:spcBef>
              <a:spcAft>
                <a:spcPts val="0"/>
              </a:spcAft>
            </a:pPr>
            <a:r>
              <a:rPr lang="en-US" sz="1400" b="1" dirty="0">
                <a:solidFill>
                  <a:prstClr val="black"/>
                </a:solidFill>
                <a:latin typeface="Huawei Sans" panose="020C0503030203020204" pitchFamily="34" charset="0"/>
              </a:rPr>
              <a:t>GE1/0/1</a:t>
            </a:r>
            <a:endParaRPr lang="en-US" altLang="zh-CN" sz="1400" b="1" dirty="0">
              <a:solidFill>
                <a:prstClr val="black"/>
              </a:solidFill>
              <a:latin typeface="Huawei Sans" panose="020C0503030203020204" pitchFamily="34" charset="0"/>
            </a:endParaRPr>
          </a:p>
        </p:txBody>
      </p:sp>
      <p:sp>
        <p:nvSpPr>
          <p:cNvPr id="132" name="Rectangle 63"/>
          <p:cNvSpPr/>
          <p:nvPr/>
        </p:nvSpPr>
        <p:spPr bwMode="gray">
          <a:xfrm>
            <a:off x="2512126" y="3786521"/>
            <a:ext cx="878767" cy="307777"/>
          </a:xfrm>
          <a:prstGeom prst="rect">
            <a:avLst/>
          </a:prstGeom>
        </p:spPr>
        <p:txBody>
          <a:bodyPr wrap="none">
            <a:spAutoFit/>
          </a:bodyPr>
          <a:lstStyle/>
          <a:p>
            <a:pPr algn="ctr" fontAlgn="ctr">
              <a:spcBef>
                <a:spcPts val="0"/>
              </a:spcBef>
              <a:spcAft>
                <a:spcPts val="0"/>
              </a:spcAft>
            </a:pPr>
            <a:r>
              <a:rPr lang="en-US" sz="1400" b="1" dirty="0">
                <a:solidFill>
                  <a:prstClr val="black"/>
                </a:solidFill>
                <a:latin typeface="Huawei Sans" panose="020C0503030203020204" pitchFamily="34" charset="0"/>
              </a:rPr>
              <a:t>GE1/0/1</a:t>
            </a:r>
            <a:endParaRPr lang="en-US" altLang="zh-CN" sz="1400" b="1" dirty="0">
              <a:solidFill>
                <a:prstClr val="black"/>
              </a:solidFill>
              <a:latin typeface="Huawei Sans" panose="020C0503030203020204" pitchFamily="34" charset="0"/>
            </a:endParaRPr>
          </a:p>
        </p:txBody>
      </p:sp>
      <p:pic>
        <p:nvPicPr>
          <p:cNvPr id="48" name="图片 47"/>
          <p:cNvPicPr>
            <a:picLocks noChangeAspect="1"/>
          </p:cNvPicPr>
          <p:nvPr/>
        </p:nvPicPr>
        <p:blipFill>
          <a:blip r:embed="rId3"/>
          <a:stretch>
            <a:fillRect/>
          </a:stretch>
        </p:blipFill>
        <p:spPr bwMode="gray">
          <a:xfrm>
            <a:off x="1669458" y="1392168"/>
            <a:ext cx="1246357" cy="765099"/>
          </a:xfrm>
          <a:prstGeom prst="rect">
            <a:avLst/>
          </a:prstGeom>
        </p:spPr>
      </p:pic>
      <p:pic>
        <p:nvPicPr>
          <p:cNvPr id="49" name="图片 48"/>
          <p:cNvPicPr>
            <a:picLocks noChangeAspect="1"/>
          </p:cNvPicPr>
          <p:nvPr/>
        </p:nvPicPr>
        <p:blipFill>
          <a:blip r:embed="rId4"/>
          <a:stretch>
            <a:fillRect/>
          </a:stretch>
        </p:blipFill>
        <p:spPr bwMode="gray">
          <a:xfrm>
            <a:off x="4487549" y="1495918"/>
            <a:ext cx="1246356" cy="655725"/>
          </a:xfrm>
          <a:prstGeom prst="rect">
            <a:avLst/>
          </a:prstGeom>
        </p:spPr>
      </p:pic>
      <p:sp>
        <p:nvSpPr>
          <p:cNvPr id="62" name="Oval 23"/>
          <p:cNvSpPr/>
          <p:nvPr/>
        </p:nvSpPr>
        <p:spPr bwMode="gray">
          <a:xfrm rot="5400000">
            <a:off x="1439701" y="3647825"/>
            <a:ext cx="205272" cy="205272"/>
          </a:xfrm>
          <a:prstGeom prst="ellipse">
            <a:avLst/>
          </a:prstGeom>
          <a:solidFill>
            <a:srgbClr val="FFFFCC"/>
          </a:solidFill>
          <a:ln w="28575" cap="flat" cmpd="sng" algn="ctr">
            <a:solidFill>
              <a:srgbClr val="FF99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63" name="Oval 23"/>
          <p:cNvSpPr/>
          <p:nvPr/>
        </p:nvSpPr>
        <p:spPr bwMode="gray">
          <a:xfrm rot="5400000">
            <a:off x="5762454" y="3638590"/>
            <a:ext cx="205272" cy="205272"/>
          </a:xfrm>
          <a:prstGeom prst="ellipse">
            <a:avLst/>
          </a:prstGeom>
          <a:solidFill>
            <a:srgbClr val="FFFFCC"/>
          </a:solidFill>
          <a:ln w="28575" cap="flat" cmpd="sng" algn="ctr">
            <a:solidFill>
              <a:srgbClr val="FF99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cxnSp>
        <p:nvCxnSpPr>
          <p:cNvPr id="64" name="Straight Connector 42"/>
          <p:cNvCxnSpPr>
            <a:stCxn id="75" idx="0"/>
            <a:endCxn id="76" idx="4"/>
          </p:cNvCxnSpPr>
          <p:nvPr/>
        </p:nvCxnSpPr>
        <p:spPr bwMode="gray">
          <a:xfrm>
            <a:off x="3049042" y="4122306"/>
            <a:ext cx="1245888" cy="0"/>
          </a:xfrm>
          <a:prstGeom prst="line">
            <a:avLst/>
          </a:prstGeom>
          <a:noFill/>
          <a:ln w="41275" cap="flat" cmpd="sng" algn="ctr">
            <a:solidFill>
              <a:schemeClr val="tx1"/>
            </a:solidFill>
            <a:prstDash val="solid"/>
            <a:miter lim="800000"/>
            <a:headEnd type="none"/>
            <a:tailEnd type="none"/>
          </a:ln>
          <a:effectLst/>
        </p:spPr>
      </p:cxnSp>
      <p:sp>
        <p:nvSpPr>
          <p:cNvPr id="75" name="Oval 23"/>
          <p:cNvSpPr/>
          <p:nvPr/>
        </p:nvSpPr>
        <p:spPr bwMode="gray">
          <a:xfrm rot="5400000">
            <a:off x="2843770" y="4019670"/>
            <a:ext cx="205272" cy="205272"/>
          </a:xfrm>
          <a:prstGeom prst="ellipse">
            <a:avLst/>
          </a:prstGeom>
          <a:solidFill>
            <a:schemeClr val="bg2">
              <a:lumMod val="90000"/>
            </a:schemeClr>
          </a:solidFill>
          <a:ln w="28575"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76" name="Oval 23"/>
          <p:cNvSpPr/>
          <p:nvPr/>
        </p:nvSpPr>
        <p:spPr bwMode="gray">
          <a:xfrm rot="5400000">
            <a:off x="4294930" y="4019670"/>
            <a:ext cx="205272" cy="205272"/>
          </a:xfrm>
          <a:prstGeom prst="ellipse">
            <a:avLst/>
          </a:prstGeom>
          <a:solidFill>
            <a:schemeClr val="bg2">
              <a:lumMod val="90000"/>
            </a:schemeClr>
          </a:solidFill>
          <a:ln w="28575"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cxnSp>
        <p:nvCxnSpPr>
          <p:cNvPr id="111" name="Straight Connector 42"/>
          <p:cNvCxnSpPr>
            <a:stCxn id="103" idx="0"/>
            <a:endCxn id="110" idx="4"/>
          </p:cNvCxnSpPr>
          <p:nvPr/>
        </p:nvCxnSpPr>
        <p:spPr bwMode="gray">
          <a:xfrm>
            <a:off x="1987800" y="4201582"/>
            <a:ext cx="3473441" cy="9128"/>
          </a:xfrm>
          <a:prstGeom prst="line">
            <a:avLst/>
          </a:prstGeom>
          <a:noFill/>
          <a:ln w="41275" cap="flat" cmpd="sng" algn="ctr">
            <a:solidFill>
              <a:srgbClr val="FF9900"/>
            </a:solidFill>
            <a:prstDash val="sysDash"/>
            <a:miter lim="800000"/>
          </a:ln>
          <a:effectLst/>
        </p:spPr>
      </p:cxnSp>
      <p:sp>
        <p:nvSpPr>
          <p:cNvPr id="114" name="TextBox 52"/>
          <p:cNvSpPr txBox="1"/>
          <p:nvPr/>
        </p:nvSpPr>
        <p:spPr bwMode="gray">
          <a:xfrm>
            <a:off x="3384538" y="4267711"/>
            <a:ext cx="642018" cy="153888"/>
          </a:xfrm>
          <a:prstGeom prst="rect">
            <a:avLst/>
          </a:prstGeom>
          <a:solidFill>
            <a:srgbClr val="FF9900"/>
          </a:solidFill>
        </p:spPr>
        <p:txBody>
          <a:bodyPr wrap="none" lIns="0" tIns="0" rIns="0" bIns="0" rtlCol="0" anchor="ctr" anchorCtr="0">
            <a:noAutofit/>
          </a:bodyPr>
          <a:lstStyle/>
          <a:p>
            <a:pPr algn="ctr" fontAlgn="ctr">
              <a:spcBef>
                <a:spcPts val="0"/>
              </a:spcBef>
              <a:spcAft>
                <a:spcPts val="0"/>
              </a:spcAft>
            </a:pPr>
            <a:r>
              <a:rPr lang="en-US" sz="1050" b="1" dirty="0">
                <a:solidFill>
                  <a:prstClr val="white"/>
                </a:solidFill>
                <a:latin typeface="Huawei Sans" panose="020C0503030203020204" pitchFamily="34" charset="0"/>
              </a:rPr>
              <a:t>OSPF</a:t>
            </a:r>
            <a:endParaRPr lang="en-US" altLang="zh-CN" sz="1050" b="1" dirty="0">
              <a:solidFill>
                <a:prstClr val="white"/>
              </a:solidFill>
              <a:latin typeface="Huawei Sans" panose="020C0503030203020204" pitchFamily="34" charset="0"/>
            </a:endParaRPr>
          </a:p>
        </p:txBody>
      </p:sp>
      <p:sp>
        <p:nvSpPr>
          <p:cNvPr id="80" name="Rectangle 33"/>
          <p:cNvSpPr/>
          <p:nvPr/>
        </p:nvSpPr>
        <p:spPr bwMode="gray">
          <a:xfrm>
            <a:off x="4894044" y="4638921"/>
            <a:ext cx="878767" cy="307777"/>
          </a:xfrm>
          <a:prstGeom prst="rect">
            <a:avLst/>
          </a:prstGeom>
        </p:spPr>
        <p:txBody>
          <a:bodyPr wrap="none">
            <a:spAutoFit/>
          </a:bodyPr>
          <a:lstStyle/>
          <a:p>
            <a:pPr algn="ctr" fontAlgn="ctr">
              <a:spcBef>
                <a:spcPts val="0"/>
              </a:spcBef>
              <a:spcAft>
                <a:spcPts val="0"/>
              </a:spcAft>
            </a:pPr>
            <a:r>
              <a:rPr lang="en-US" sz="1400" b="1" dirty="0">
                <a:solidFill>
                  <a:prstClr val="black"/>
                </a:solidFill>
                <a:latin typeface="Huawei Sans" panose="020C0503030203020204" pitchFamily="34" charset="0"/>
              </a:rPr>
              <a:t>GE1/0/3</a:t>
            </a:r>
            <a:endParaRPr lang="en-US" altLang="zh-CN" sz="1400" b="1" dirty="0">
              <a:solidFill>
                <a:prstClr val="black"/>
              </a:solidFill>
              <a:latin typeface="Huawei Sans" panose="020C0503030203020204" pitchFamily="34" charset="0"/>
            </a:endParaRPr>
          </a:p>
        </p:txBody>
      </p:sp>
      <p:sp>
        <p:nvSpPr>
          <p:cNvPr id="81" name="Rectangle 63"/>
          <p:cNvSpPr/>
          <p:nvPr/>
        </p:nvSpPr>
        <p:spPr bwMode="gray">
          <a:xfrm>
            <a:off x="1601284" y="4638922"/>
            <a:ext cx="878767" cy="307777"/>
          </a:xfrm>
          <a:prstGeom prst="rect">
            <a:avLst/>
          </a:prstGeom>
        </p:spPr>
        <p:txBody>
          <a:bodyPr wrap="none">
            <a:spAutoFit/>
          </a:bodyPr>
          <a:lstStyle/>
          <a:p>
            <a:pPr algn="ctr" fontAlgn="ctr">
              <a:spcBef>
                <a:spcPts val="0"/>
              </a:spcBef>
              <a:spcAft>
                <a:spcPts val="0"/>
              </a:spcAft>
            </a:pPr>
            <a:r>
              <a:rPr lang="en-US" sz="1400" b="1" dirty="0">
                <a:solidFill>
                  <a:prstClr val="black"/>
                </a:solidFill>
                <a:latin typeface="Huawei Sans" panose="020C0503030203020204" pitchFamily="34" charset="0"/>
              </a:rPr>
              <a:t>GE1/0/3</a:t>
            </a:r>
            <a:endParaRPr lang="en-US" altLang="zh-CN" sz="1400" b="1" dirty="0">
              <a:solidFill>
                <a:prstClr val="black"/>
              </a:solidFill>
              <a:latin typeface="Huawei Sans" panose="020C0503030203020204" pitchFamily="34" charset="0"/>
            </a:endParaRPr>
          </a:p>
        </p:txBody>
      </p:sp>
      <p:sp>
        <p:nvSpPr>
          <p:cNvPr id="83" name="Oval 23"/>
          <p:cNvSpPr/>
          <p:nvPr/>
        </p:nvSpPr>
        <p:spPr bwMode="gray">
          <a:xfrm rot="5400000">
            <a:off x="1439701" y="4505800"/>
            <a:ext cx="205272" cy="205272"/>
          </a:xfrm>
          <a:prstGeom prst="ellipse">
            <a:avLst/>
          </a:prstGeom>
          <a:solidFill>
            <a:schemeClr val="bg2">
              <a:lumMod val="90000"/>
            </a:schemeClr>
          </a:solidFill>
          <a:ln w="28575"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84" name="Oval 23"/>
          <p:cNvSpPr/>
          <p:nvPr/>
        </p:nvSpPr>
        <p:spPr bwMode="gray">
          <a:xfrm rot="5400000">
            <a:off x="5772406" y="4505800"/>
            <a:ext cx="205272" cy="205272"/>
          </a:xfrm>
          <a:prstGeom prst="ellipse">
            <a:avLst/>
          </a:prstGeom>
          <a:solidFill>
            <a:schemeClr val="bg2">
              <a:lumMod val="90000"/>
            </a:schemeClr>
          </a:solidFill>
          <a:ln w="28575"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cxnSp>
        <p:nvCxnSpPr>
          <p:cNvPr id="85" name="Straight Connector 42"/>
          <p:cNvCxnSpPr/>
          <p:nvPr/>
        </p:nvCxnSpPr>
        <p:spPr bwMode="gray">
          <a:xfrm>
            <a:off x="1541474" y="4711072"/>
            <a:ext cx="0" cy="960084"/>
          </a:xfrm>
          <a:prstGeom prst="line">
            <a:avLst/>
          </a:prstGeom>
          <a:noFill/>
          <a:ln w="41275" cap="flat" cmpd="sng" algn="ctr">
            <a:solidFill>
              <a:schemeClr val="tx1"/>
            </a:solidFill>
            <a:prstDash val="solid"/>
            <a:miter lim="800000"/>
            <a:headEnd type="none"/>
            <a:tailEnd type="none"/>
          </a:ln>
          <a:effectLst/>
        </p:spPr>
      </p:cxnSp>
      <p:cxnSp>
        <p:nvCxnSpPr>
          <p:cNvPr id="87" name="Straight Connector 42"/>
          <p:cNvCxnSpPr/>
          <p:nvPr/>
        </p:nvCxnSpPr>
        <p:spPr bwMode="gray">
          <a:xfrm>
            <a:off x="5875042" y="4705215"/>
            <a:ext cx="0" cy="960084"/>
          </a:xfrm>
          <a:prstGeom prst="line">
            <a:avLst/>
          </a:prstGeom>
          <a:noFill/>
          <a:ln w="41275" cap="flat" cmpd="sng" algn="ctr">
            <a:solidFill>
              <a:schemeClr val="tx1"/>
            </a:solidFill>
            <a:prstDash val="solid"/>
            <a:miter lim="800000"/>
            <a:headEnd type="none"/>
            <a:tailEnd type="none"/>
          </a:ln>
          <a:effectLst/>
        </p:spPr>
      </p:cxnSp>
      <p:sp>
        <p:nvSpPr>
          <p:cNvPr id="88" name="Oval 20"/>
          <p:cNvSpPr/>
          <p:nvPr/>
        </p:nvSpPr>
        <p:spPr bwMode="gray">
          <a:xfrm>
            <a:off x="1802973" y="2737646"/>
            <a:ext cx="998376" cy="998376"/>
          </a:xfrm>
          <a:prstGeom prst="ellipse">
            <a:avLst/>
          </a:prstGeom>
          <a:solidFill>
            <a:sysClr val="window" lastClr="FFFFFF">
              <a:lumMod val="95000"/>
            </a:sysClr>
          </a:solidFill>
          <a:ln w="28575"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89" name="Rectangle 22"/>
          <p:cNvSpPr/>
          <p:nvPr/>
        </p:nvSpPr>
        <p:spPr bwMode="gray">
          <a:xfrm>
            <a:off x="1881383" y="3044101"/>
            <a:ext cx="857927" cy="461665"/>
          </a:xfrm>
          <a:prstGeom prst="rect">
            <a:avLst/>
          </a:prstGeom>
        </p:spPr>
        <p:txBody>
          <a:bodyPr wrap="none">
            <a:spAutoFit/>
          </a:bodyPr>
          <a:lstStyle/>
          <a:p>
            <a:pPr algn="ctr" fontAlgn="ctr">
              <a:spcBef>
                <a:spcPts val="0"/>
              </a:spcBef>
              <a:spcAft>
                <a:spcPts val="0"/>
              </a:spcAft>
            </a:pPr>
            <a:r>
              <a:rPr lang="en-US" sz="1200" b="1" dirty="0">
                <a:solidFill>
                  <a:prstClr val="white">
                    <a:lumMod val="50000"/>
                  </a:prstClr>
                </a:solidFill>
                <a:latin typeface="Huawei Sans" panose="020C0503030203020204" pitchFamily="34" charset="0"/>
              </a:rPr>
              <a:t>Underlay</a:t>
            </a:r>
          </a:p>
          <a:p>
            <a:pPr algn="ctr" fontAlgn="ctr">
              <a:spcBef>
                <a:spcPts val="0"/>
              </a:spcBef>
              <a:spcAft>
                <a:spcPts val="0"/>
              </a:spcAft>
            </a:pPr>
            <a:r>
              <a:rPr lang="en-US" sz="1200" b="1" dirty="0">
                <a:solidFill>
                  <a:prstClr val="white">
                    <a:lumMod val="50000"/>
                  </a:prstClr>
                </a:solidFill>
                <a:latin typeface="Huawei Sans" panose="020C0503030203020204" pitchFamily="34" charset="0"/>
              </a:rPr>
              <a:t>VRF</a:t>
            </a:r>
            <a:endParaRPr lang="en-US" altLang="zh-CN" sz="1200" b="1" dirty="0">
              <a:solidFill>
                <a:prstClr val="white">
                  <a:lumMod val="50000"/>
                </a:prstClr>
              </a:solidFill>
              <a:latin typeface="Huawei Sans" panose="020C0503030203020204" pitchFamily="34" charset="0"/>
            </a:endParaRPr>
          </a:p>
        </p:txBody>
      </p:sp>
      <p:sp>
        <p:nvSpPr>
          <p:cNvPr id="90" name="Rectangle 22"/>
          <p:cNvSpPr/>
          <p:nvPr/>
        </p:nvSpPr>
        <p:spPr bwMode="gray">
          <a:xfrm>
            <a:off x="1184877" y="3882990"/>
            <a:ext cx="760144" cy="461665"/>
          </a:xfrm>
          <a:prstGeom prst="rect">
            <a:avLst/>
          </a:prstGeom>
        </p:spPr>
        <p:txBody>
          <a:bodyPr wrap="none">
            <a:spAutoFit/>
          </a:bodyPr>
          <a:lstStyle/>
          <a:p>
            <a:pPr algn="ctr" fontAlgn="ctr">
              <a:spcBef>
                <a:spcPts val="0"/>
              </a:spcBef>
              <a:spcAft>
                <a:spcPts val="0"/>
              </a:spcAft>
            </a:pPr>
            <a:r>
              <a:rPr lang="en-US" sz="1200" b="1" dirty="0">
                <a:solidFill>
                  <a:prstClr val="white">
                    <a:lumMod val="50000"/>
                  </a:prstClr>
                </a:solidFill>
                <a:latin typeface="Huawei Sans" panose="020C0503030203020204" pitchFamily="34" charset="0"/>
              </a:rPr>
              <a:t>Overlay</a:t>
            </a:r>
          </a:p>
          <a:p>
            <a:pPr algn="ctr" fontAlgn="ctr">
              <a:spcBef>
                <a:spcPts val="0"/>
              </a:spcBef>
              <a:spcAft>
                <a:spcPts val="0"/>
              </a:spcAft>
            </a:pPr>
            <a:r>
              <a:rPr lang="en-US" sz="1200" b="1" dirty="0">
                <a:solidFill>
                  <a:prstClr val="white">
                    <a:lumMod val="50000"/>
                  </a:prstClr>
                </a:solidFill>
                <a:latin typeface="Huawei Sans" panose="020C0503030203020204" pitchFamily="34" charset="0"/>
              </a:rPr>
              <a:t>VRF</a:t>
            </a:r>
            <a:endParaRPr lang="en-US" altLang="zh-CN" sz="1200" b="1" dirty="0">
              <a:solidFill>
                <a:prstClr val="white">
                  <a:lumMod val="50000"/>
                </a:prstClr>
              </a:solidFill>
              <a:latin typeface="Huawei Sans" panose="020C0503030203020204" pitchFamily="34" charset="0"/>
            </a:endParaRPr>
          </a:p>
        </p:txBody>
      </p:sp>
      <p:sp>
        <p:nvSpPr>
          <p:cNvPr id="136" name="Oval 23"/>
          <p:cNvSpPr/>
          <p:nvPr/>
        </p:nvSpPr>
        <p:spPr bwMode="gray">
          <a:xfrm rot="5400000">
            <a:off x="2199525" y="2588256"/>
            <a:ext cx="205272" cy="205272"/>
          </a:xfrm>
          <a:prstGeom prst="ellipse">
            <a:avLst/>
          </a:prstGeom>
          <a:solidFill>
            <a:schemeClr val="bg2">
              <a:lumMod val="90000"/>
            </a:schemeClr>
          </a:solidFill>
          <a:ln w="28575"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137" name="Oval 20"/>
          <p:cNvSpPr/>
          <p:nvPr/>
        </p:nvSpPr>
        <p:spPr bwMode="gray">
          <a:xfrm>
            <a:off x="4611539" y="2737646"/>
            <a:ext cx="998376" cy="998376"/>
          </a:xfrm>
          <a:prstGeom prst="ellipse">
            <a:avLst/>
          </a:prstGeom>
          <a:solidFill>
            <a:sysClr val="window" lastClr="FFFFFF">
              <a:lumMod val="95000"/>
            </a:sysClr>
          </a:solidFill>
          <a:ln w="28575"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138" name="Rectangle 22"/>
          <p:cNvSpPr/>
          <p:nvPr/>
        </p:nvSpPr>
        <p:spPr bwMode="gray">
          <a:xfrm>
            <a:off x="4689949" y="3044101"/>
            <a:ext cx="857927" cy="461665"/>
          </a:xfrm>
          <a:prstGeom prst="rect">
            <a:avLst/>
          </a:prstGeom>
        </p:spPr>
        <p:txBody>
          <a:bodyPr wrap="none">
            <a:spAutoFit/>
          </a:bodyPr>
          <a:lstStyle/>
          <a:p>
            <a:pPr algn="ctr" fontAlgn="ctr">
              <a:spcBef>
                <a:spcPts val="0"/>
              </a:spcBef>
              <a:spcAft>
                <a:spcPts val="0"/>
              </a:spcAft>
            </a:pPr>
            <a:r>
              <a:rPr lang="en-US" sz="1200" b="1" dirty="0">
                <a:solidFill>
                  <a:prstClr val="white">
                    <a:lumMod val="50000"/>
                  </a:prstClr>
                </a:solidFill>
                <a:latin typeface="Huawei Sans" panose="020C0503030203020204" pitchFamily="34" charset="0"/>
              </a:rPr>
              <a:t>Underlay</a:t>
            </a:r>
          </a:p>
          <a:p>
            <a:pPr algn="ctr" fontAlgn="ctr">
              <a:spcBef>
                <a:spcPts val="0"/>
              </a:spcBef>
              <a:spcAft>
                <a:spcPts val="0"/>
              </a:spcAft>
            </a:pPr>
            <a:r>
              <a:rPr lang="en-US" sz="1200" b="1" dirty="0">
                <a:solidFill>
                  <a:prstClr val="white">
                    <a:lumMod val="50000"/>
                  </a:prstClr>
                </a:solidFill>
                <a:latin typeface="Huawei Sans" panose="020C0503030203020204" pitchFamily="34" charset="0"/>
              </a:rPr>
              <a:t>VRF</a:t>
            </a:r>
            <a:endParaRPr lang="en-US" altLang="zh-CN" sz="1200" b="1" dirty="0">
              <a:solidFill>
                <a:prstClr val="white">
                  <a:lumMod val="50000"/>
                </a:prstClr>
              </a:solidFill>
              <a:latin typeface="Huawei Sans" panose="020C0503030203020204" pitchFamily="34" charset="0"/>
            </a:endParaRPr>
          </a:p>
        </p:txBody>
      </p:sp>
      <p:sp>
        <p:nvSpPr>
          <p:cNvPr id="139" name="Oval 23"/>
          <p:cNvSpPr/>
          <p:nvPr/>
        </p:nvSpPr>
        <p:spPr bwMode="gray">
          <a:xfrm rot="5400000">
            <a:off x="5008091" y="2588256"/>
            <a:ext cx="205272" cy="205272"/>
          </a:xfrm>
          <a:prstGeom prst="ellipse">
            <a:avLst/>
          </a:prstGeom>
          <a:solidFill>
            <a:schemeClr val="bg2">
              <a:lumMod val="90000"/>
            </a:schemeClr>
          </a:solidFill>
          <a:ln w="28575"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ndParaRPr>
          </a:p>
        </p:txBody>
      </p:sp>
      <p:cxnSp>
        <p:nvCxnSpPr>
          <p:cNvPr id="140" name="Straight Connector 42"/>
          <p:cNvCxnSpPr>
            <a:stCxn id="48" idx="2"/>
            <a:endCxn id="136" idx="2"/>
          </p:cNvCxnSpPr>
          <p:nvPr/>
        </p:nvCxnSpPr>
        <p:spPr bwMode="gray">
          <a:xfrm>
            <a:off x="2292637" y="2157267"/>
            <a:ext cx="9524" cy="430989"/>
          </a:xfrm>
          <a:prstGeom prst="line">
            <a:avLst/>
          </a:prstGeom>
          <a:noFill/>
          <a:ln w="41275" cap="flat" cmpd="sng" algn="ctr">
            <a:solidFill>
              <a:schemeClr val="tx1"/>
            </a:solidFill>
            <a:prstDash val="solid"/>
            <a:miter lim="800000"/>
            <a:headEnd type="none"/>
            <a:tailEnd type="none"/>
          </a:ln>
          <a:effectLst/>
        </p:spPr>
      </p:cxnSp>
      <p:cxnSp>
        <p:nvCxnSpPr>
          <p:cNvPr id="141" name="Straight Connector 42"/>
          <p:cNvCxnSpPr>
            <a:stCxn id="49" idx="2"/>
            <a:endCxn id="139" idx="2"/>
          </p:cNvCxnSpPr>
          <p:nvPr/>
        </p:nvCxnSpPr>
        <p:spPr bwMode="gray">
          <a:xfrm>
            <a:off x="5110727" y="2151643"/>
            <a:ext cx="0" cy="436613"/>
          </a:xfrm>
          <a:prstGeom prst="line">
            <a:avLst/>
          </a:prstGeom>
          <a:noFill/>
          <a:ln w="41275" cap="flat" cmpd="sng" algn="ctr">
            <a:solidFill>
              <a:schemeClr val="tx1"/>
            </a:solidFill>
            <a:prstDash val="solid"/>
            <a:miter lim="800000"/>
            <a:headEnd type="none"/>
            <a:tailEnd type="none"/>
          </a:ln>
          <a:effectLst/>
        </p:spPr>
      </p:cxnSp>
      <p:sp>
        <p:nvSpPr>
          <p:cNvPr id="145" name="Rectangle 22"/>
          <p:cNvSpPr/>
          <p:nvPr/>
        </p:nvSpPr>
        <p:spPr bwMode="gray">
          <a:xfrm>
            <a:off x="5507700" y="3882989"/>
            <a:ext cx="760144" cy="461665"/>
          </a:xfrm>
          <a:prstGeom prst="rect">
            <a:avLst/>
          </a:prstGeom>
        </p:spPr>
        <p:txBody>
          <a:bodyPr wrap="none">
            <a:spAutoFit/>
          </a:bodyPr>
          <a:lstStyle/>
          <a:p>
            <a:pPr algn="ctr" fontAlgn="ctr">
              <a:spcBef>
                <a:spcPts val="0"/>
              </a:spcBef>
              <a:spcAft>
                <a:spcPts val="0"/>
              </a:spcAft>
            </a:pPr>
            <a:r>
              <a:rPr lang="en-US" sz="1200" b="1" dirty="0">
                <a:solidFill>
                  <a:prstClr val="white">
                    <a:lumMod val="50000"/>
                  </a:prstClr>
                </a:solidFill>
                <a:latin typeface="Huawei Sans" panose="020C0503030203020204" pitchFamily="34" charset="0"/>
              </a:rPr>
              <a:t>Overlay</a:t>
            </a:r>
          </a:p>
          <a:p>
            <a:pPr algn="ctr" fontAlgn="ctr">
              <a:spcBef>
                <a:spcPts val="0"/>
              </a:spcBef>
              <a:spcAft>
                <a:spcPts val="0"/>
              </a:spcAft>
            </a:pPr>
            <a:r>
              <a:rPr lang="en-US" sz="1200" b="1" dirty="0">
                <a:solidFill>
                  <a:prstClr val="white">
                    <a:lumMod val="50000"/>
                  </a:prstClr>
                </a:solidFill>
                <a:latin typeface="Huawei Sans" panose="020C0503030203020204" pitchFamily="34" charset="0"/>
              </a:rPr>
              <a:t>VRF</a:t>
            </a:r>
            <a:endParaRPr lang="en-US" altLang="zh-CN" sz="1200" b="1" dirty="0">
              <a:solidFill>
                <a:prstClr val="white">
                  <a:lumMod val="50000"/>
                </a:prstClr>
              </a:solidFill>
              <a:latin typeface="Huawei Sans" panose="020C0503030203020204" pitchFamily="34" charset="0"/>
            </a:endParaRPr>
          </a:p>
        </p:txBody>
      </p:sp>
      <p:grpSp>
        <p:nvGrpSpPr>
          <p:cNvPr id="36" name="组合 35"/>
          <p:cNvGrpSpPr/>
          <p:nvPr/>
        </p:nvGrpSpPr>
        <p:grpSpPr bwMode="gray">
          <a:xfrm rot="21365863">
            <a:off x="1459431" y="1429483"/>
            <a:ext cx="301915" cy="2201385"/>
            <a:chOff x="3595525" y="1828341"/>
            <a:chExt cx="301915" cy="2201385"/>
          </a:xfrm>
        </p:grpSpPr>
        <p:sp>
          <p:nvSpPr>
            <p:cNvPr id="148" name="圆柱形 147"/>
            <p:cNvSpPr/>
            <p:nvPr/>
          </p:nvSpPr>
          <p:spPr bwMode="gray">
            <a:xfrm rot="456409">
              <a:off x="3595525" y="1828341"/>
              <a:ext cx="301915" cy="2201385"/>
            </a:xfrm>
            <a:prstGeom prst="can">
              <a:avLst/>
            </a:prstGeom>
            <a:solidFill>
              <a:srgbClr val="FFC000">
                <a:alpha val="80000"/>
              </a:srgbClr>
            </a:solidFill>
            <a:ln w="12700">
              <a:solidFill>
                <a:srgbClr val="FF0000">
                  <a:alpha val="50000"/>
                </a:srgbClr>
              </a:solidFill>
              <a:tailEnd type="non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eaLnBrk="0" fontAlgn="ctr" hangingPunct="0"/>
              <a:endParaRPr lang="en-US" altLang="zh-CN" sz="1067" dirty="0">
                <a:solidFill>
                  <a:srgbClr val="FFFFFF"/>
                </a:solidFill>
                <a:latin typeface="Huawei Sans" panose="020C0503030203020204" pitchFamily="34" charset="0"/>
                <a:ea typeface="微软雅黑" panose="020B0503020204020204" pitchFamily="34" charset="-122"/>
              </a:endParaRPr>
            </a:p>
          </p:txBody>
        </p:sp>
        <p:sp>
          <p:nvSpPr>
            <p:cNvPr id="143" name="TextBox 52"/>
            <p:cNvSpPr txBox="1"/>
            <p:nvPr/>
          </p:nvSpPr>
          <p:spPr bwMode="gray">
            <a:xfrm rot="16699653">
              <a:off x="3199355" y="2856756"/>
              <a:ext cx="1067685" cy="209819"/>
            </a:xfrm>
            <a:prstGeom prst="rect">
              <a:avLst/>
            </a:prstGeom>
            <a:noFill/>
          </p:spPr>
          <p:txBody>
            <a:bodyPr wrap="none" lIns="0" tIns="0" rIns="0" bIns="0" rtlCol="0" anchor="ctr" anchorCtr="0">
              <a:noAutofit/>
            </a:bodyPr>
            <a:lstStyle/>
            <a:p>
              <a:pPr algn="ctr" fontAlgn="ctr">
                <a:spcBef>
                  <a:spcPts val="0"/>
                </a:spcBef>
                <a:spcAft>
                  <a:spcPts val="0"/>
                </a:spcAft>
              </a:pPr>
              <a:r>
                <a:rPr lang="en-US" sz="1200" b="1" dirty="0">
                  <a:solidFill>
                    <a:schemeClr val="tx1">
                      <a:lumMod val="50000"/>
                      <a:lumOff val="50000"/>
                    </a:schemeClr>
                  </a:solidFill>
                  <a:latin typeface="Huawei Sans" panose="020C0503030203020204" pitchFamily="34" charset="0"/>
                </a:rPr>
                <a:t>Overlay tunnel</a:t>
              </a:r>
              <a:endParaRPr lang="en-US" altLang="zh-CN" sz="1200" b="1" dirty="0">
                <a:solidFill>
                  <a:schemeClr val="tx1">
                    <a:lumMod val="50000"/>
                    <a:lumOff val="50000"/>
                  </a:schemeClr>
                </a:solidFill>
                <a:latin typeface="Huawei Sans" panose="020C0503030203020204" pitchFamily="34" charset="0"/>
              </a:endParaRPr>
            </a:p>
          </p:txBody>
        </p:sp>
      </p:grpSp>
      <p:grpSp>
        <p:nvGrpSpPr>
          <p:cNvPr id="149" name="组合 148"/>
          <p:cNvGrpSpPr/>
          <p:nvPr/>
        </p:nvGrpSpPr>
        <p:grpSpPr bwMode="gray">
          <a:xfrm rot="10101497">
            <a:off x="5650134" y="1440247"/>
            <a:ext cx="301915" cy="2201385"/>
            <a:chOff x="3595525" y="1828341"/>
            <a:chExt cx="301915" cy="2201385"/>
          </a:xfrm>
        </p:grpSpPr>
        <p:sp>
          <p:nvSpPr>
            <p:cNvPr id="150" name="圆柱形 149"/>
            <p:cNvSpPr/>
            <p:nvPr/>
          </p:nvSpPr>
          <p:spPr bwMode="gray">
            <a:xfrm rot="456409">
              <a:off x="3595525" y="1828341"/>
              <a:ext cx="301915" cy="2201385"/>
            </a:xfrm>
            <a:prstGeom prst="can">
              <a:avLst/>
            </a:prstGeom>
            <a:solidFill>
              <a:srgbClr val="FFC000">
                <a:alpha val="80000"/>
              </a:srgbClr>
            </a:solidFill>
            <a:ln w="12700">
              <a:solidFill>
                <a:srgbClr val="FF0000">
                  <a:alpha val="50000"/>
                </a:srgbClr>
              </a:solidFill>
              <a:tailEnd type="non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eaLnBrk="0" fontAlgn="ctr" hangingPunct="0"/>
              <a:endParaRPr lang="en-US" altLang="zh-CN" sz="1067" dirty="0">
                <a:solidFill>
                  <a:srgbClr val="FFFFFF"/>
                </a:solidFill>
                <a:latin typeface="Huawei Sans" panose="020C0503030203020204" pitchFamily="34" charset="0"/>
                <a:ea typeface="微软雅黑" panose="020B0503020204020204" pitchFamily="34" charset="-122"/>
              </a:endParaRPr>
            </a:p>
          </p:txBody>
        </p:sp>
        <p:sp>
          <p:nvSpPr>
            <p:cNvPr id="151" name="TextBox 52"/>
            <p:cNvSpPr txBox="1"/>
            <p:nvPr/>
          </p:nvSpPr>
          <p:spPr bwMode="gray">
            <a:xfrm rot="5877745">
              <a:off x="3199355" y="2856756"/>
              <a:ext cx="1067685" cy="209819"/>
            </a:xfrm>
            <a:prstGeom prst="rect">
              <a:avLst/>
            </a:prstGeom>
            <a:noFill/>
          </p:spPr>
          <p:txBody>
            <a:bodyPr wrap="none" lIns="0" tIns="0" rIns="0" bIns="0" rtlCol="0" anchor="ctr" anchorCtr="0">
              <a:noAutofit/>
            </a:bodyPr>
            <a:lstStyle/>
            <a:p>
              <a:pPr algn="ctr" fontAlgn="ctr">
                <a:spcBef>
                  <a:spcPts val="0"/>
                </a:spcBef>
                <a:spcAft>
                  <a:spcPts val="0"/>
                </a:spcAft>
              </a:pPr>
              <a:r>
                <a:rPr lang="en-US" sz="1200" b="1" dirty="0">
                  <a:solidFill>
                    <a:schemeClr val="tx1">
                      <a:lumMod val="50000"/>
                      <a:lumOff val="50000"/>
                    </a:schemeClr>
                  </a:solidFill>
                  <a:latin typeface="Huawei Sans" panose="020C0503030203020204" pitchFamily="34" charset="0"/>
                </a:rPr>
                <a:t>Overlay tunnel</a:t>
              </a:r>
              <a:endParaRPr lang="en-US" altLang="zh-CN" sz="1200" b="1" dirty="0">
                <a:solidFill>
                  <a:schemeClr val="tx1">
                    <a:lumMod val="50000"/>
                    <a:lumOff val="50000"/>
                  </a:schemeClr>
                </a:solidFill>
                <a:latin typeface="Huawei Sans" panose="020C0503030203020204" pitchFamily="34" charset="0"/>
              </a:endParaRPr>
            </a:p>
          </p:txBody>
        </p:sp>
      </p:grpSp>
      <p:sp>
        <p:nvSpPr>
          <p:cNvPr id="152" name="TextBox 52"/>
          <p:cNvSpPr txBox="1"/>
          <p:nvPr/>
        </p:nvSpPr>
        <p:spPr bwMode="gray">
          <a:xfrm>
            <a:off x="3393986" y="3915322"/>
            <a:ext cx="642018" cy="153888"/>
          </a:xfrm>
          <a:prstGeom prst="rect">
            <a:avLst/>
          </a:prstGeom>
          <a:solidFill>
            <a:schemeClr val="tx1"/>
          </a:solidFill>
        </p:spPr>
        <p:txBody>
          <a:bodyPr wrap="none" lIns="0" tIns="0" rIns="0" bIns="0" rtlCol="0" anchor="ctr" anchorCtr="0">
            <a:noAutofit/>
          </a:bodyPr>
          <a:lstStyle/>
          <a:p>
            <a:pPr algn="ctr" fontAlgn="ctr">
              <a:spcBef>
                <a:spcPts val="0"/>
              </a:spcBef>
              <a:spcAft>
                <a:spcPts val="0"/>
              </a:spcAft>
            </a:pPr>
            <a:r>
              <a:rPr lang="en-US" sz="1050" b="1" dirty="0">
                <a:solidFill>
                  <a:prstClr val="white"/>
                </a:solidFill>
                <a:latin typeface="Huawei Sans" panose="020C0503030203020204" pitchFamily="34" charset="0"/>
              </a:rPr>
              <a:t>Interlink</a:t>
            </a:r>
            <a:endParaRPr lang="en-US" altLang="zh-CN" sz="1050" b="1" dirty="0">
              <a:solidFill>
                <a:prstClr val="white"/>
              </a:solidFill>
              <a:latin typeface="Huawei Sans" panose="020C0503030203020204" pitchFamily="34" charset="0"/>
            </a:endParaRPr>
          </a:p>
        </p:txBody>
      </p:sp>
      <p:pic>
        <p:nvPicPr>
          <p:cNvPr id="153" name="图片 152" descr="通用交换机.png"/>
          <p:cNvPicPr>
            <a:picLocks noChangeAspect="1"/>
          </p:cNvPicPr>
          <p:nvPr/>
        </p:nvPicPr>
        <p:blipFill>
          <a:blip r:embed="rId5" cstate="print">
            <a:grayscl/>
          </a:blip>
          <a:stretch>
            <a:fillRect/>
          </a:stretch>
        </p:blipFill>
        <p:spPr bwMode="gray">
          <a:xfrm>
            <a:off x="1243962" y="5420745"/>
            <a:ext cx="595024" cy="486839"/>
          </a:xfrm>
          <a:prstGeom prst="rect">
            <a:avLst/>
          </a:prstGeom>
        </p:spPr>
      </p:pic>
      <p:pic>
        <p:nvPicPr>
          <p:cNvPr id="154" name="图片 153" descr="通用交换机.png"/>
          <p:cNvPicPr>
            <a:picLocks noChangeAspect="1"/>
          </p:cNvPicPr>
          <p:nvPr/>
        </p:nvPicPr>
        <p:blipFill>
          <a:blip r:embed="rId5" cstate="print">
            <a:grayscl/>
          </a:blip>
          <a:stretch>
            <a:fillRect/>
          </a:stretch>
        </p:blipFill>
        <p:spPr bwMode="gray">
          <a:xfrm>
            <a:off x="5577530" y="5417474"/>
            <a:ext cx="595024" cy="486839"/>
          </a:xfrm>
          <a:prstGeom prst="rect">
            <a:avLst/>
          </a:prstGeom>
        </p:spPr>
      </p:pic>
      <p:cxnSp>
        <p:nvCxnSpPr>
          <p:cNvPr id="155" name="Straight Connector 42"/>
          <p:cNvCxnSpPr>
            <a:stCxn id="154" idx="1"/>
            <a:endCxn id="153" idx="3"/>
          </p:cNvCxnSpPr>
          <p:nvPr/>
        </p:nvCxnSpPr>
        <p:spPr bwMode="gray">
          <a:xfrm flipH="1">
            <a:off x="1838986" y="5660894"/>
            <a:ext cx="3738544" cy="3271"/>
          </a:xfrm>
          <a:prstGeom prst="line">
            <a:avLst/>
          </a:prstGeom>
          <a:noFill/>
          <a:ln w="41275" cap="flat" cmpd="sng" algn="ctr">
            <a:solidFill>
              <a:schemeClr val="tx1"/>
            </a:solidFill>
            <a:prstDash val="solid"/>
            <a:miter lim="800000"/>
            <a:headEnd type="none"/>
            <a:tailEnd type="none"/>
          </a:ln>
          <a:effectLst/>
        </p:spPr>
      </p:cxnSp>
      <p:sp>
        <p:nvSpPr>
          <p:cNvPr id="156" name="矩形 155"/>
          <p:cNvSpPr/>
          <p:nvPr/>
        </p:nvSpPr>
        <p:spPr bwMode="gray">
          <a:xfrm>
            <a:off x="7155180" y="1064310"/>
            <a:ext cx="4557394" cy="5119350"/>
          </a:xfrm>
          <a:prstGeom prst="rect">
            <a:avLst/>
          </a:prstGeom>
        </p:spPr>
        <p:txBody>
          <a:bodyPr wrap="square">
            <a:spAutoFit/>
          </a:bodyPr>
          <a:lstStyle/>
          <a:p>
            <a:pPr marL="302279" indent="-302279" defTabSz="914034" fontAlgn="ctr">
              <a:lnSpc>
                <a:spcPct val="140000"/>
              </a:lnSpc>
              <a:spcBef>
                <a:spcPts val="792"/>
              </a:spcBef>
              <a:spcAft>
                <a:spcPts val="600"/>
              </a:spcAft>
              <a:buSzPct val="50000"/>
              <a:buFont typeface="Wingdings" panose="05000000000000000000" pitchFamily="2" charset="2"/>
              <a:buChar char="l"/>
            </a:pPr>
            <a:r>
              <a:rPr lang="en-US" sz="1600" b="1" dirty="0">
                <a:latin typeface="Huawei Sans" panose="020C0503030203020204" pitchFamily="34" charset="0"/>
              </a:rPr>
              <a:t>Dual-gateway design</a:t>
            </a:r>
          </a:p>
          <a:p>
            <a:pPr marL="542925" lvl="2" indent="-219075" defTabSz="914034" fontAlgn="ctr">
              <a:lnSpc>
                <a:spcPct val="140000"/>
              </a:lnSpc>
              <a:spcBef>
                <a:spcPts val="792"/>
              </a:spcBef>
              <a:spcAft>
                <a:spcPts val="600"/>
              </a:spcAft>
              <a:buSzPct val="50000"/>
              <a:buFont typeface="Wingdings" panose="05000000000000000000" pitchFamily="2" charset="2"/>
              <a:buChar char=""/>
            </a:pPr>
            <a:r>
              <a:rPr lang="en-US" sz="1400" dirty="0">
                <a:latin typeface="Huawei Sans" panose="020C0503030203020204" pitchFamily="34" charset="0"/>
              </a:rPr>
              <a:t>In the SD-WAN Solution, services are processed on a per-site basis, and the links on the two gateways (CPEs) at a site are regarded as a whole and all participate in traffic steering.</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defTabSz="914034" fontAlgn="ctr">
              <a:lnSpc>
                <a:spcPct val="140000"/>
              </a:lnSpc>
              <a:spcBef>
                <a:spcPts val="792"/>
              </a:spcBef>
              <a:spcAft>
                <a:spcPts val="600"/>
              </a:spcAft>
              <a:buSzPct val="50000"/>
              <a:buFont typeface="Wingdings" panose="05000000000000000000" pitchFamily="2" charset="2"/>
              <a:buChar char="l"/>
            </a:pPr>
            <a:r>
              <a:rPr lang="en-US" sz="1600" b="1" dirty="0">
                <a:latin typeface="Huawei Sans" panose="020C0503030203020204" pitchFamily="34" charset="0"/>
              </a:rPr>
              <a:t>Interlink design</a:t>
            </a:r>
          </a:p>
          <a:p>
            <a:pPr marL="542925" lvl="2" indent="-219075" defTabSz="914034" fontAlgn="ctr">
              <a:lnSpc>
                <a:spcPct val="140000"/>
              </a:lnSpc>
              <a:spcBef>
                <a:spcPts val="792"/>
              </a:spcBef>
              <a:spcAft>
                <a:spcPts val="600"/>
              </a:spcAft>
              <a:buSzPct val="50000"/>
              <a:buFont typeface="Wingdings" panose="05000000000000000000" pitchFamily="2" charset="2"/>
              <a:buChar char=""/>
            </a:pPr>
            <a:r>
              <a:rPr lang="en-US" sz="1400" dirty="0">
                <a:latin typeface="Huawei Sans" panose="020C0503030203020204" pitchFamily="34" charset="0"/>
              </a:rPr>
              <a:t>The two gateways establish an interlink with each other through interconnection interfaces and forward service (VPN) traffic between them through sub-interfaces.</a:t>
            </a:r>
          </a:p>
          <a:p>
            <a:pPr marL="542925" lvl="2" indent="-219075" defTabSz="914034" fontAlgn="ctr">
              <a:lnSpc>
                <a:spcPct val="140000"/>
              </a:lnSpc>
              <a:spcBef>
                <a:spcPts val="792"/>
              </a:spcBef>
              <a:spcAft>
                <a:spcPts val="600"/>
              </a:spcAft>
              <a:buSzPct val="50000"/>
              <a:buFont typeface="Wingdings" panose="05000000000000000000" pitchFamily="2" charset="2"/>
              <a:buChar char=""/>
            </a:pPr>
            <a:r>
              <a:rPr lang="en-US" sz="1400" dirty="0">
                <a:latin typeface="Huawei Sans" panose="020C0503030203020204" pitchFamily="34" charset="0"/>
              </a:rPr>
              <a:t>Information, such as OSPF routing information, is synchronized between the gateways through interlink sub-interfaces.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3" name="Group 89">
            <a:extLst>
              <a:ext uri="{FF2B5EF4-FFF2-40B4-BE49-F238E27FC236}">
                <a16:creationId xmlns:a16="http://schemas.microsoft.com/office/drawing/2014/main" id="{B07C48BE-040F-49F8-B3B2-C39ECB613957}"/>
              </a:ext>
            </a:extLst>
          </p:cNvPr>
          <p:cNvGrpSpPr/>
          <p:nvPr/>
        </p:nvGrpSpPr>
        <p:grpSpPr bwMode="gray">
          <a:xfrm>
            <a:off x="8582132" y="51227"/>
            <a:ext cx="3082396" cy="324000"/>
            <a:chOff x="9594190" y="45101"/>
            <a:chExt cx="3082396" cy="324000"/>
          </a:xfrm>
        </p:grpSpPr>
        <p:sp>
          <p:nvSpPr>
            <p:cNvPr id="58" name="燕尾形 25">
              <a:extLst>
                <a:ext uri="{FF2B5EF4-FFF2-40B4-BE49-F238E27FC236}">
                  <a16:creationId xmlns:a16="http://schemas.microsoft.com/office/drawing/2014/main" id="{3BF947FF-4289-4843-A672-8423F0E47259}"/>
                </a:ext>
              </a:extLst>
            </p:cNvPr>
            <p:cNvSpPr/>
            <p:nvPr/>
          </p:nvSpPr>
          <p:spPr bwMode="gray">
            <a:xfrm>
              <a:off x="9594190" y="45101"/>
              <a:ext cx="1116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WAN-side Networking</a:t>
              </a:r>
            </a:p>
          </p:txBody>
        </p:sp>
        <p:sp>
          <p:nvSpPr>
            <p:cNvPr id="59" name="燕尾形 25">
              <a:extLst>
                <a:ext uri="{FF2B5EF4-FFF2-40B4-BE49-F238E27FC236}">
                  <a16:creationId xmlns:a16="http://schemas.microsoft.com/office/drawing/2014/main" id="{0CCBD4D0-EF94-467D-B889-22526F45D5C6}"/>
                </a:ext>
              </a:extLst>
            </p:cNvPr>
            <p:cNvSpPr/>
            <p:nvPr/>
          </p:nvSpPr>
          <p:spPr bwMode="gray">
            <a:xfrm>
              <a:off x="10574937" y="45101"/>
              <a:ext cx="1116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LAN-side Networking</a:t>
              </a:r>
            </a:p>
          </p:txBody>
        </p:sp>
        <p:sp>
          <p:nvSpPr>
            <p:cNvPr id="60" name="燕尾形 25">
              <a:extLst>
                <a:ext uri="{FF2B5EF4-FFF2-40B4-BE49-F238E27FC236}">
                  <a16:creationId xmlns:a16="http://schemas.microsoft.com/office/drawing/2014/main" id="{DF1B74C3-69D5-42FC-969E-22BDC9258752}"/>
                </a:ext>
              </a:extLst>
            </p:cNvPr>
            <p:cNvSpPr/>
            <p:nvPr/>
          </p:nvSpPr>
          <p:spPr bwMode="gray">
            <a:xfrm>
              <a:off x="11560586" y="45101"/>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Dual-Gateway</a:t>
              </a:r>
            </a:p>
          </p:txBody>
        </p:sp>
      </p:grpSp>
    </p:spTree>
    <p:extLst>
      <p:ext uri="{BB962C8B-B14F-4D97-AF65-F5344CB8AC3E}">
        <p14:creationId xmlns:p14="http://schemas.microsoft.com/office/powerpoint/2010/main" val="7874927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组合 120"/>
          <p:cNvGrpSpPr/>
          <p:nvPr/>
        </p:nvGrpSpPr>
        <p:grpSpPr bwMode="gray">
          <a:xfrm>
            <a:off x="827124" y="1841566"/>
            <a:ext cx="3141925" cy="4379773"/>
            <a:chOff x="516000" y="1654650"/>
            <a:chExt cx="4181904" cy="4515283"/>
          </a:xfrm>
        </p:grpSpPr>
        <p:sp>
          <p:nvSpPr>
            <p:cNvPr id="67" name="圆角矩形 66"/>
            <p:cNvSpPr/>
            <p:nvPr/>
          </p:nvSpPr>
          <p:spPr bwMode="gray">
            <a:xfrm>
              <a:off x="516000" y="1654650"/>
              <a:ext cx="4181904" cy="4515283"/>
            </a:xfrm>
            <a:prstGeom prst="roundRect">
              <a:avLst>
                <a:gd name="adj" fmla="val 2222"/>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85725" fontAlgn="ctr">
                <a:spcAft>
                  <a:spcPts val="600"/>
                </a:spcAft>
              </a:pPr>
              <a:endParaRPr lang="en-US" altLang="zh-CN" sz="1600" dirty="0">
                <a:solidFill>
                  <a:schemeClr val="tx1"/>
                </a:solidFill>
                <a:latin typeface="Huawei Sans" panose="020C0503030203020204" pitchFamily="34" charset="0"/>
              </a:endParaRPr>
            </a:p>
            <a:p>
              <a:pPr marL="85725" fontAlgn="ctr">
                <a:spcAft>
                  <a:spcPts val="600"/>
                </a:spcAft>
              </a:pPr>
              <a:r>
                <a:rPr lang="en-US" sz="1100" dirty="0">
                  <a:solidFill>
                    <a:schemeClr val="tx1"/>
                  </a:solidFill>
                  <a:latin typeface="Huawei Sans" panose="020C0503030203020204" pitchFamily="34" charset="0"/>
                </a:rPr>
                <a:t>Single-link interconnection: Specify interfaces on the CPEs for interconnecting with each other.</a:t>
              </a: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85725" fontAlgn="ctr">
                <a:spcAft>
                  <a:spcPts val="600"/>
                </a:spcAft>
              </a:pPr>
              <a:r>
                <a:rPr lang="en-US" sz="1100" dirty="0">
                  <a:solidFill>
                    <a:schemeClr val="tx1"/>
                  </a:solidFill>
                  <a:latin typeface="Huawei Sans" panose="020C0503030203020204" pitchFamily="34" charset="0"/>
                </a:rPr>
                <a:t>Eth-Trunk interconnection: Specify two interfaces on each CPE for interconnecting with each other. The system automatically bundles the two interfaces into an Eth-Trunk.</a:t>
              </a: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p:txBody>
        </p:sp>
        <p:cxnSp>
          <p:nvCxnSpPr>
            <p:cNvPr id="71" name="直接连接符 70"/>
            <p:cNvCxnSpPr>
              <a:cxnSpLocks/>
              <a:stCxn id="67" idx="1"/>
              <a:endCxn id="67" idx="3"/>
            </p:cNvCxnSpPr>
            <p:nvPr/>
          </p:nvCxnSpPr>
          <p:spPr bwMode="gray">
            <a:xfrm>
              <a:off x="516000" y="3912292"/>
              <a:ext cx="4181904" cy="0"/>
            </a:xfrm>
            <a:prstGeom prst="line">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sp>
        <p:nvSpPr>
          <p:cNvPr id="2" name="标题 1"/>
          <p:cNvSpPr>
            <a:spLocks noGrp="1"/>
          </p:cNvSpPr>
          <p:nvPr>
            <p:ph type="title"/>
          </p:nvPr>
        </p:nvSpPr>
        <p:spPr bwMode="gray"/>
        <p:txBody>
          <a:bodyPr/>
          <a:lstStyle/>
          <a:p>
            <a:pPr fontAlgn="ctr"/>
            <a:r>
              <a:rPr lang="en-US" dirty="0">
                <a:latin typeface="Huawei Sans" panose="020C0503030203020204" pitchFamily="34" charset="0"/>
              </a:rPr>
              <a:t>Interfaces Connecting the Two Gateways</a:t>
            </a:r>
          </a:p>
        </p:txBody>
      </p:sp>
      <p:sp>
        <p:nvSpPr>
          <p:cNvPr id="14" name="Text Placeholder 13">
            <a:extLst>
              <a:ext uri="{FF2B5EF4-FFF2-40B4-BE49-F238E27FC236}">
                <a16:creationId xmlns:a16="http://schemas.microsoft.com/office/drawing/2014/main" id="{845FD893-2829-44AF-89BF-BC03B28F42A2}"/>
              </a:ext>
            </a:extLst>
          </p:cNvPr>
          <p:cNvSpPr>
            <a:spLocks noGrp="1"/>
          </p:cNvSpPr>
          <p:nvPr>
            <p:ph type="body" sz="quarter" idx="10"/>
          </p:nvPr>
        </p:nvSpPr>
        <p:spPr bwMode="gray"/>
        <p:txBody>
          <a:bodyPr/>
          <a:lstStyle/>
          <a:p>
            <a:pPr algn="l"/>
            <a:r>
              <a:rPr lang="en-US" sz="1600" dirty="0">
                <a:latin typeface="Huawei Sans" panose="020C0503030203020204" pitchFamily="34" charset="0"/>
              </a:rPr>
              <a:t>For a dual-gateway site, configure a Layer 3 or Layer 2 link for interconnection between the two CPEs (gateways). By default, a Layer 3 link is used.</a:t>
            </a:r>
            <a:endParaRPr lang="en-US" sz="1800" dirty="0">
              <a:latin typeface="Huawei Sans" panose="020C0503030203020204" pitchFamily="34" charset="0"/>
            </a:endParaRPr>
          </a:p>
        </p:txBody>
      </p:sp>
      <p:grpSp>
        <p:nvGrpSpPr>
          <p:cNvPr id="36" name="组合 35"/>
          <p:cNvGrpSpPr/>
          <p:nvPr/>
        </p:nvGrpSpPr>
        <p:grpSpPr bwMode="gray">
          <a:xfrm rot="10800000">
            <a:off x="1664818" y="2256089"/>
            <a:ext cx="1466540" cy="1110758"/>
            <a:chOff x="6600055" y="4353447"/>
            <a:chExt cx="1296144" cy="833967"/>
          </a:xfrm>
        </p:grpSpPr>
        <p:cxnSp>
          <p:nvCxnSpPr>
            <p:cNvPr id="37" name="直接连接符 36"/>
            <p:cNvCxnSpPr/>
            <p:nvPr/>
          </p:nvCxnSpPr>
          <p:spPr bwMode="gray">
            <a:xfrm flipH="1">
              <a:off x="6600055"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7248127"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51077" y="2063486"/>
            <a:ext cx="490909" cy="402545"/>
          </a:xfrm>
          <a:prstGeom prst="rect">
            <a:avLst/>
          </a:prstGeom>
        </p:spPr>
      </p:pic>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54189" y="2063486"/>
            <a:ext cx="490909" cy="402545"/>
          </a:xfrm>
          <a:prstGeom prst="rect">
            <a:avLst/>
          </a:prstGeom>
        </p:spPr>
      </p:pic>
      <p:pic>
        <p:nvPicPr>
          <p:cNvPr id="42" name="图片 41" descr="接入交换机.png"/>
          <p:cNvPicPr>
            <a:picLocks noChangeAspect="1"/>
          </p:cNvPicPr>
          <p:nvPr/>
        </p:nvPicPr>
        <p:blipFill>
          <a:blip r:embed="rId4" cstate="print"/>
          <a:stretch>
            <a:fillRect/>
          </a:stretch>
        </p:blipFill>
        <p:spPr bwMode="gray">
          <a:xfrm>
            <a:off x="2152634" y="2965195"/>
            <a:ext cx="490909" cy="401653"/>
          </a:xfrm>
          <a:prstGeom prst="rect">
            <a:avLst/>
          </a:prstGeom>
        </p:spPr>
      </p:pic>
      <p:cxnSp>
        <p:nvCxnSpPr>
          <p:cNvPr id="43" name="直接连接符 42"/>
          <p:cNvCxnSpPr>
            <a:stCxn id="41" idx="1"/>
            <a:endCxn id="40" idx="3"/>
          </p:cNvCxnSpPr>
          <p:nvPr/>
        </p:nvCxnSpPr>
        <p:spPr bwMode="gray">
          <a:xfrm flipH="1">
            <a:off x="1841986" y="2264759"/>
            <a:ext cx="111220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bwMode="gray">
          <a:xfrm rot="10800000">
            <a:off x="1664817" y="4314304"/>
            <a:ext cx="1466540" cy="691739"/>
            <a:chOff x="6600056" y="4353447"/>
            <a:chExt cx="1296144" cy="833967"/>
          </a:xfrm>
        </p:grpSpPr>
        <p:cxnSp>
          <p:nvCxnSpPr>
            <p:cNvPr id="57" name="直接连接符 5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2" name="图片 61" descr="接入交换机.png"/>
          <p:cNvPicPr>
            <a:picLocks noChangeAspect="1"/>
          </p:cNvPicPr>
          <p:nvPr/>
        </p:nvPicPr>
        <p:blipFill>
          <a:blip r:embed="rId4" cstate="print"/>
          <a:stretch>
            <a:fillRect/>
          </a:stretch>
        </p:blipFill>
        <p:spPr bwMode="gray">
          <a:xfrm>
            <a:off x="2152634" y="4738403"/>
            <a:ext cx="490909" cy="401653"/>
          </a:xfrm>
          <a:prstGeom prst="rect">
            <a:avLst/>
          </a:prstGeom>
        </p:spPr>
      </p:pic>
      <p:cxnSp>
        <p:nvCxnSpPr>
          <p:cNvPr id="63" name="直接连接符 62"/>
          <p:cNvCxnSpPr/>
          <p:nvPr/>
        </p:nvCxnSpPr>
        <p:spPr bwMode="gray">
          <a:xfrm flipH="1">
            <a:off x="1776082" y="4349608"/>
            <a:ext cx="124401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bwMode="gray">
          <a:xfrm flipH="1">
            <a:off x="1776082" y="4263747"/>
            <a:ext cx="124401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bwMode="gray">
          <a:xfrm>
            <a:off x="2323415" y="4197303"/>
            <a:ext cx="144016" cy="233999"/>
          </a:xfrm>
          <a:prstGeom prst="ellipse">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grpSp>
        <p:nvGrpSpPr>
          <p:cNvPr id="124" name="组合 123"/>
          <p:cNvGrpSpPr/>
          <p:nvPr/>
        </p:nvGrpSpPr>
        <p:grpSpPr bwMode="gray">
          <a:xfrm>
            <a:off x="5791453" y="2246564"/>
            <a:ext cx="1466540" cy="1110758"/>
            <a:chOff x="6247982" y="2069174"/>
            <a:chExt cx="1212016" cy="1110758"/>
          </a:xfrm>
        </p:grpSpPr>
        <p:cxnSp>
          <p:nvCxnSpPr>
            <p:cNvPr id="81" name="直接连接符 80"/>
            <p:cNvCxnSpPr/>
            <p:nvPr/>
          </p:nvCxnSpPr>
          <p:spPr bwMode="gray">
            <a:xfrm rot="10800000" flipH="1">
              <a:off x="6853990"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bwMode="gray">
            <a:xfrm rot="10800000">
              <a:off x="6247982"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8" name="图片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77713" y="2053961"/>
            <a:ext cx="490909" cy="402545"/>
          </a:xfrm>
          <a:prstGeom prst="rect">
            <a:avLst/>
          </a:prstGeom>
        </p:spPr>
      </p:pic>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80825" y="2053961"/>
            <a:ext cx="490909" cy="402545"/>
          </a:xfrm>
          <a:prstGeom prst="rect">
            <a:avLst/>
          </a:prstGeom>
        </p:spPr>
      </p:pic>
      <p:pic>
        <p:nvPicPr>
          <p:cNvPr id="80" name="图片 79" descr="接入交换机.png"/>
          <p:cNvPicPr>
            <a:picLocks noChangeAspect="1"/>
          </p:cNvPicPr>
          <p:nvPr/>
        </p:nvPicPr>
        <p:blipFill>
          <a:blip r:embed="rId4" cstate="print"/>
          <a:stretch>
            <a:fillRect/>
          </a:stretch>
        </p:blipFill>
        <p:spPr bwMode="gray">
          <a:xfrm>
            <a:off x="6279270" y="2955670"/>
            <a:ext cx="490909" cy="401653"/>
          </a:xfrm>
          <a:prstGeom prst="rect">
            <a:avLst/>
          </a:prstGeom>
        </p:spPr>
      </p:pic>
      <p:cxnSp>
        <p:nvCxnSpPr>
          <p:cNvPr id="77" name="直接连接符 76"/>
          <p:cNvCxnSpPr>
            <a:stCxn id="79" idx="1"/>
            <a:endCxn id="78" idx="3"/>
          </p:cNvCxnSpPr>
          <p:nvPr/>
        </p:nvCxnSpPr>
        <p:spPr bwMode="gray">
          <a:xfrm flipH="1">
            <a:off x="5968622" y="2255234"/>
            <a:ext cx="111220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bwMode="gray">
          <a:xfrm rot="10800000">
            <a:off x="6646106" y="4369349"/>
            <a:ext cx="1466540" cy="1110758"/>
            <a:chOff x="6600056" y="4353447"/>
            <a:chExt cx="1296144" cy="833967"/>
          </a:xfrm>
        </p:grpSpPr>
        <p:cxnSp>
          <p:nvCxnSpPr>
            <p:cNvPr id="93" name="直接连接符 92"/>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90" name="图片 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32366" y="4176746"/>
            <a:ext cx="490909" cy="402545"/>
          </a:xfrm>
          <a:prstGeom prst="rect">
            <a:avLst/>
          </a:prstGeom>
        </p:spPr>
      </p:pic>
      <p:pic>
        <p:nvPicPr>
          <p:cNvPr id="91" name="图片 9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35478" y="4176746"/>
            <a:ext cx="490909" cy="402545"/>
          </a:xfrm>
          <a:prstGeom prst="rect">
            <a:avLst/>
          </a:prstGeom>
        </p:spPr>
      </p:pic>
      <p:pic>
        <p:nvPicPr>
          <p:cNvPr id="92" name="图片 91" descr="接入交换机.png"/>
          <p:cNvPicPr>
            <a:picLocks noChangeAspect="1"/>
          </p:cNvPicPr>
          <p:nvPr/>
        </p:nvPicPr>
        <p:blipFill>
          <a:blip r:embed="rId4" cstate="print"/>
          <a:stretch>
            <a:fillRect/>
          </a:stretch>
        </p:blipFill>
        <p:spPr bwMode="gray">
          <a:xfrm>
            <a:off x="7133923" y="5078455"/>
            <a:ext cx="490909" cy="401653"/>
          </a:xfrm>
          <a:prstGeom prst="rect">
            <a:avLst/>
          </a:prstGeom>
        </p:spPr>
      </p:pic>
      <p:sp>
        <p:nvSpPr>
          <p:cNvPr id="96" name="圆角矩形 95"/>
          <p:cNvSpPr/>
          <p:nvPr/>
        </p:nvSpPr>
        <p:spPr bwMode="gray">
          <a:xfrm>
            <a:off x="4035725" y="1832041"/>
            <a:ext cx="7403800" cy="4379773"/>
          </a:xfrm>
          <a:prstGeom prst="roundRect">
            <a:avLst>
              <a:gd name="adj" fmla="val 2222"/>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85725" fontAlgn="ctr">
              <a:spcAft>
                <a:spcPts val="600"/>
              </a:spcAft>
            </a:pPr>
            <a:endParaRPr lang="en-US" altLang="zh-CN" sz="1600" dirty="0">
              <a:solidFill>
                <a:schemeClr val="tx1"/>
              </a:solidFill>
              <a:latin typeface="Huawei Sans" panose="020C0503030203020204" pitchFamily="34" charset="0"/>
            </a:endParaRPr>
          </a:p>
          <a:p>
            <a:pPr marL="85725" fontAlgn="ctr">
              <a:spcAft>
                <a:spcPts val="600"/>
              </a:spcAft>
            </a:pPr>
            <a:r>
              <a:rPr lang="en-US" sz="1100" dirty="0">
                <a:solidFill>
                  <a:schemeClr val="tx1"/>
                </a:solidFill>
                <a:latin typeface="Huawei Sans" panose="020C0503030203020204" pitchFamily="34" charset="0"/>
              </a:rPr>
              <a:t>If only one interface is specified on each CPE, the two CPEs are interconnected with each other through a single link. If two interfaces are specified on each CPE, the system automatically binds the two interfaces into an Eth-Trunk, and the two CPEs communicate with each other through VLANIF interfaces.</a:t>
            </a: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85725" fontAlgn="ctr">
              <a:spcAft>
                <a:spcPts val="600"/>
              </a:spcAft>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solidFill>
              <a:latin typeface="Huawei Sans" panose="020C0503030203020204" pitchFamily="34" charset="0"/>
            </a:endParaRPr>
          </a:p>
          <a:p>
            <a:pPr marL="85725" fontAlgn="ctr">
              <a:spcAft>
                <a:spcPts val="600"/>
              </a:spcAft>
            </a:pPr>
            <a:r>
              <a:rPr lang="en-US" sz="1100" dirty="0">
                <a:solidFill>
                  <a:schemeClr val="tx1"/>
                </a:solidFill>
                <a:latin typeface="Huawei Sans" panose="020C0503030203020204" pitchFamily="34" charset="0"/>
              </a:rPr>
              <a:t>A LAN-side Layer 2 link is used as the data forwarding channel between the CPEs. Data between the CPEs and data from the LAN side to the CPEs are isolated through VLANs, without affecting each other.</a:t>
            </a:r>
          </a:p>
          <a:p>
            <a:pPr marL="85725" fontAlgn="ctr">
              <a:spcAft>
                <a:spcPts val="600"/>
              </a:spcAft>
            </a:pPr>
            <a:endParaRPr lang="en-US" altLang="zh-CN" sz="1100" dirty="0">
              <a:solidFill>
                <a:schemeClr val="tx1"/>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100" dirty="0">
              <a:solidFill>
                <a:schemeClr val="tx1">
                  <a:lumMod val="75000"/>
                  <a:lumOff val="25000"/>
                </a:schemeClr>
              </a:solidFill>
              <a:latin typeface="Huawei Sans" panose="020C0503030203020204" pitchFamily="34" charset="0"/>
            </a:endParaRPr>
          </a:p>
        </p:txBody>
      </p:sp>
      <p:cxnSp>
        <p:nvCxnSpPr>
          <p:cNvPr id="97" name="直接连接符 96"/>
          <p:cNvCxnSpPr>
            <a:cxnSpLocks/>
            <a:stCxn id="96" idx="1"/>
            <a:endCxn id="96" idx="3"/>
          </p:cNvCxnSpPr>
          <p:nvPr/>
        </p:nvCxnSpPr>
        <p:spPr bwMode="gray">
          <a:xfrm>
            <a:off x="4035725" y="4021928"/>
            <a:ext cx="7403800" cy="0"/>
          </a:xfrm>
          <a:prstGeom prst="line">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123" name="组合 122"/>
          <p:cNvGrpSpPr/>
          <p:nvPr/>
        </p:nvGrpSpPr>
        <p:grpSpPr bwMode="gray">
          <a:xfrm>
            <a:off x="8740127" y="2246564"/>
            <a:ext cx="1466540" cy="1110758"/>
            <a:chOff x="9099086" y="2069174"/>
            <a:chExt cx="1212016" cy="1110758"/>
          </a:xfrm>
        </p:grpSpPr>
        <p:cxnSp>
          <p:nvCxnSpPr>
            <p:cNvPr id="118" name="直接连接符 117"/>
            <p:cNvCxnSpPr/>
            <p:nvPr/>
          </p:nvCxnSpPr>
          <p:spPr bwMode="gray">
            <a:xfrm rot="10800000" flipH="1">
              <a:off x="9705094"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rot="10800000">
              <a:off x="9099086"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17" name="图片 116" descr="接入交换机.png"/>
          <p:cNvPicPr>
            <a:picLocks noChangeAspect="1"/>
          </p:cNvPicPr>
          <p:nvPr/>
        </p:nvPicPr>
        <p:blipFill>
          <a:blip r:embed="rId4" cstate="print"/>
          <a:stretch>
            <a:fillRect/>
          </a:stretch>
        </p:blipFill>
        <p:spPr bwMode="gray">
          <a:xfrm>
            <a:off x="9227944" y="2955670"/>
            <a:ext cx="490909" cy="401653"/>
          </a:xfrm>
          <a:prstGeom prst="rect">
            <a:avLst/>
          </a:prstGeom>
        </p:spPr>
      </p:pic>
      <p:cxnSp>
        <p:nvCxnSpPr>
          <p:cNvPr id="112" name="直接连接符 111"/>
          <p:cNvCxnSpPr/>
          <p:nvPr/>
        </p:nvCxnSpPr>
        <p:spPr bwMode="gray">
          <a:xfrm flipH="1">
            <a:off x="8851392" y="2281868"/>
            <a:ext cx="124401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bwMode="gray">
          <a:xfrm flipH="1">
            <a:off x="8851392" y="2196007"/>
            <a:ext cx="124401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14" name="椭圆 113"/>
          <p:cNvSpPr/>
          <p:nvPr/>
        </p:nvSpPr>
        <p:spPr bwMode="gray">
          <a:xfrm>
            <a:off x="9398725" y="2129563"/>
            <a:ext cx="144016" cy="233999"/>
          </a:xfrm>
          <a:prstGeom prst="ellipse">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pic>
        <p:nvPicPr>
          <p:cNvPr id="125" name="图片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26387" y="2053961"/>
            <a:ext cx="490909" cy="402545"/>
          </a:xfrm>
          <a:prstGeom prst="rect">
            <a:avLst/>
          </a:prstGeom>
        </p:spPr>
      </p:pic>
      <p:pic>
        <p:nvPicPr>
          <p:cNvPr id="126" name="图片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29499" y="2053961"/>
            <a:ext cx="490909" cy="402545"/>
          </a:xfrm>
          <a:prstGeom prst="rect">
            <a:avLst/>
          </a:prstGeom>
        </p:spPr>
      </p:pic>
      <p:pic>
        <p:nvPicPr>
          <p:cNvPr id="127" name="图片 1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51077" y="4121701"/>
            <a:ext cx="490909" cy="402545"/>
          </a:xfrm>
          <a:prstGeom prst="rect">
            <a:avLst/>
          </a:prstGeom>
        </p:spPr>
      </p:pic>
      <p:pic>
        <p:nvPicPr>
          <p:cNvPr id="128" name="图片 1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54189" y="4121701"/>
            <a:ext cx="490909" cy="402545"/>
          </a:xfrm>
          <a:prstGeom prst="rect">
            <a:avLst/>
          </a:prstGeom>
        </p:spPr>
      </p:pic>
      <p:sp>
        <p:nvSpPr>
          <p:cNvPr id="129" name="文本框 128"/>
          <p:cNvSpPr txBox="1"/>
          <p:nvPr/>
        </p:nvSpPr>
        <p:spPr bwMode="gray">
          <a:xfrm>
            <a:off x="6062096" y="2271592"/>
            <a:ext cx="973343" cy="276999"/>
          </a:xfrm>
          <a:prstGeom prst="rect">
            <a:avLst/>
          </a:prstGeom>
          <a:noFill/>
        </p:spPr>
        <p:txBody>
          <a:bodyPr wrap="none" rtlCol="0">
            <a:spAutoFit/>
          </a:bodyPr>
          <a:lstStyle/>
          <a:p>
            <a:pPr fontAlgn="ctr"/>
            <a:r>
              <a:rPr lang="en-US" sz="1200" dirty="0">
                <a:solidFill>
                  <a:srgbClr val="C7000B"/>
                </a:solidFill>
                <a:latin typeface="Huawei Sans" panose="020C0503030203020204" pitchFamily="34" charset="0"/>
              </a:rPr>
              <a:t>VLAN 4000</a:t>
            </a:r>
            <a:endParaRPr lang="en-US" altLang="zh-CN" sz="1200" dirty="0">
              <a:solidFill>
                <a:srgbClr val="C7000B"/>
              </a:solidFill>
              <a:latin typeface="Huawei Sans" panose="020C0503030203020204" pitchFamily="34" charset="0"/>
            </a:endParaRPr>
          </a:p>
        </p:txBody>
      </p:sp>
      <p:sp>
        <p:nvSpPr>
          <p:cNvPr id="130" name="文本框 129"/>
          <p:cNvSpPr txBox="1"/>
          <p:nvPr/>
        </p:nvSpPr>
        <p:spPr bwMode="gray">
          <a:xfrm>
            <a:off x="9017477" y="2376860"/>
            <a:ext cx="973343" cy="276999"/>
          </a:xfrm>
          <a:prstGeom prst="rect">
            <a:avLst/>
          </a:prstGeom>
          <a:noFill/>
        </p:spPr>
        <p:txBody>
          <a:bodyPr wrap="none" rtlCol="0">
            <a:spAutoFit/>
          </a:bodyPr>
          <a:lstStyle/>
          <a:p>
            <a:pPr fontAlgn="ctr"/>
            <a:r>
              <a:rPr lang="en-US" sz="1200" dirty="0">
                <a:solidFill>
                  <a:srgbClr val="C7000B"/>
                </a:solidFill>
                <a:latin typeface="Huawei Sans" panose="020C0503030203020204" pitchFamily="34" charset="0"/>
              </a:rPr>
              <a:t>VLAN 4000</a:t>
            </a:r>
            <a:endParaRPr lang="en-US" altLang="zh-CN" sz="1200" dirty="0">
              <a:solidFill>
                <a:srgbClr val="C7000B"/>
              </a:solidFill>
              <a:latin typeface="Huawei Sans" panose="020C0503030203020204" pitchFamily="34" charset="0"/>
            </a:endParaRPr>
          </a:p>
        </p:txBody>
      </p:sp>
      <p:sp>
        <p:nvSpPr>
          <p:cNvPr id="131" name="文本框 130"/>
          <p:cNvSpPr txBox="1"/>
          <p:nvPr/>
        </p:nvSpPr>
        <p:spPr bwMode="gray">
          <a:xfrm>
            <a:off x="5960652" y="4633394"/>
            <a:ext cx="973343" cy="276999"/>
          </a:xfrm>
          <a:prstGeom prst="rect">
            <a:avLst/>
          </a:prstGeom>
          <a:noFill/>
        </p:spPr>
        <p:txBody>
          <a:bodyPr wrap="none" rtlCol="0">
            <a:spAutoFit/>
          </a:bodyPr>
          <a:lstStyle/>
          <a:p>
            <a:pPr fontAlgn="ctr"/>
            <a:r>
              <a:rPr lang="en-US" sz="1200" dirty="0">
                <a:solidFill>
                  <a:srgbClr val="C7000B"/>
                </a:solidFill>
                <a:latin typeface="Huawei Sans" panose="020C0503030203020204" pitchFamily="34" charset="0"/>
              </a:rPr>
              <a:t>VLAN 4000</a:t>
            </a:r>
            <a:endParaRPr lang="en-US" altLang="zh-CN" sz="1200" dirty="0">
              <a:solidFill>
                <a:srgbClr val="C7000B"/>
              </a:solidFill>
              <a:latin typeface="Huawei Sans" panose="020C0503030203020204" pitchFamily="34" charset="0"/>
            </a:endParaRPr>
          </a:p>
        </p:txBody>
      </p:sp>
      <p:sp>
        <p:nvSpPr>
          <p:cNvPr id="132" name="文本框 131"/>
          <p:cNvSpPr txBox="1"/>
          <p:nvPr/>
        </p:nvSpPr>
        <p:spPr bwMode="gray">
          <a:xfrm>
            <a:off x="7899174" y="4633394"/>
            <a:ext cx="973343" cy="276999"/>
          </a:xfrm>
          <a:prstGeom prst="rect">
            <a:avLst/>
          </a:prstGeom>
          <a:noFill/>
        </p:spPr>
        <p:txBody>
          <a:bodyPr wrap="none" rtlCol="0">
            <a:spAutoFit/>
          </a:bodyPr>
          <a:lstStyle/>
          <a:p>
            <a:pPr fontAlgn="ctr"/>
            <a:r>
              <a:rPr lang="en-US" sz="1200" dirty="0">
                <a:solidFill>
                  <a:srgbClr val="C7000B"/>
                </a:solidFill>
                <a:latin typeface="Huawei Sans" panose="020C0503030203020204" pitchFamily="34" charset="0"/>
              </a:rPr>
              <a:t>VLAN 4000</a:t>
            </a:r>
            <a:endParaRPr lang="en-US" altLang="zh-CN" sz="1200" dirty="0">
              <a:solidFill>
                <a:srgbClr val="C7000B"/>
              </a:solidFill>
              <a:latin typeface="Huawei Sans" panose="020C0503030203020204" pitchFamily="34" charset="0"/>
            </a:endParaRPr>
          </a:p>
        </p:txBody>
      </p:sp>
      <p:grpSp>
        <p:nvGrpSpPr>
          <p:cNvPr id="66" name="Group 89">
            <a:extLst>
              <a:ext uri="{FF2B5EF4-FFF2-40B4-BE49-F238E27FC236}">
                <a16:creationId xmlns:a16="http://schemas.microsoft.com/office/drawing/2014/main" id="{B07C48BE-040F-49F8-B3B2-C39ECB613957}"/>
              </a:ext>
            </a:extLst>
          </p:cNvPr>
          <p:cNvGrpSpPr/>
          <p:nvPr/>
        </p:nvGrpSpPr>
        <p:grpSpPr bwMode="gray">
          <a:xfrm>
            <a:off x="8582132" y="51227"/>
            <a:ext cx="3082396" cy="324000"/>
            <a:chOff x="9594190" y="45101"/>
            <a:chExt cx="3082396" cy="324000"/>
          </a:xfrm>
        </p:grpSpPr>
        <p:sp>
          <p:nvSpPr>
            <p:cNvPr id="68" name="燕尾形 25">
              <a:extLst>
                <a:ext uri="{FF2B5EF4-FFF2-40B4-BE49-F238E27FC236}">
                  <a16:creationId xmlns:a16="http://schemas.microsoft.com/office/drawing/2014/main" id="{3BF947FF-4289-4843-A672-8423F0E47259}"/>
                </a:ext>
              </a:extLst>
            </p:cNvPr>
            <p:cNvSpPr/>
            <p:nvPr/>
          </p:nvSpPr>
          <p:spPr bwMode="gray">
            <a:xfrm>
              <a:off x="9594190" y="45101"/>
              <a:ext cx="1116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WAN-side Networking</a:t>
              </a:r>
            </a:p>
          </p:txBody>
        </p:sp>
        <p:sp>
          <p:nvSpPr>
            <p:cNvPr id="69" name="燕尾形 25">
              <a:extLst>
                <a:ext uri="{FF2B5EF4-FFF2-40B4-BE49-F238E27FC236}">
                  <a16:creationId xmlns:a16="http://schemas.microsoft.com/office/drawing/2014/main" id="{0CCBD4D0-EF94-467D-B889-22526F45D5C6}"/>
                </a:ext>
              </a:extLst>
            </p:cNvPr>
            <p:cNvSpPr/>
            <p:nvPr/>
          </p:nvSpPr>
          <p:spPr bwMode="gray">
            <a:xfrm>
              <a:off x="10574937" y="45101"/>
              <a:ext cx="1116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LAN-side Networking</a:t>
              </a:r>
            </a:p>
          </p:txBody>
        </p:sp>
        <p:sp>
          <p:nvSpPr>
            <p:cNvPr id="70" name="燕尾形 25">
              <a:extLst>
                <a:ext uri="{FF2B5EF4-FFF2-40B4-BE49-F238E27FC236}">
                  <a16:creationId xmlns:a16="http://schemas.microsoft.com/office/drawing/2014/main" id="{DF1B74C3-69D5-42FC-969E-22BDC9258752}"/>
                </a:ext>
              </a:extLst>
            </p:cNvPr>
            <p:cNvSpPr/>
            <p:nvPr/>
          </p:nvSpPr>
          <p:spPr bwMode="gray">
            <a:xfrm>
              <a:off x="11560586" y="45101"/>
              <a:ext cx="111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Dual-Gateway</a:t>
              </a:r>
            </a:p>
          </p:txBody>
        </p:sp>
      </p:grpSp>
    </p:spTree>
    <p:extLst>
      <p:ext uri="{BB962C8B-B14F-4D97-AF65-F5344CB8AC3E}">
        <p14:creationId xmlns:p14="http://schemas.microsoft.com/office/powerpoint/2010/main" val="26274312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355600" indent="-355600"/>
            <a:r>
              <a:rPr lang="en-US" sz="2200" dirty="0">
                <a:solidFill>
                  <a:schemeClr val="bg1">
                    <a:lumMod val="50000"/>
                  </a:schemeClr>
                </a:solidFill>
                <a:latin typeface="Huawei Sans" panose="020C0503030203020204" pitchFamily="34" charset="0"/>
              </a:rPr>
              <a:t>Basic Concepts of SD-WAN Networking</a:t>
            </a:r>
            <a:endParaRPr lang="en-US" altLang="zh-CN" sz="2200" dirty="0">
              <a:solidFill>
                <a:schemeClr val="bg1">
                  <a:lumMod val="50000"/>
                </a:schemeClr>
              </a:solidFill>
              <a:latin typeface="Huawei Sans" panose="020C0503030203020204" pitchFamily="34" charset="0"/>
            </a:endParaRPr>
          </a:p>
          <a:p>
            <a:pPr marL="355600" indent="-355600"/>
            <a:r>
              <a:rPr lang="en-US" sz="2200" dirty="0">
                <a:solidFill>
                  <a:schemeClr val="bg1">
                    <a:lumMod val="50000"/>
                  </a:schemeClr>
                </a:solidFill>
                <a:latin typeface="Huawei Sans" panose="020C0503030203020204" pitchFamily="34" charset="0"/>
              </a:rPr>
              <a:t>Understanding SD-WAN Flexible Networking</a:t>
            </a:r>
            <a:endParaRPr lang="en-US" altLang="zh-CN" sz="2200" dirty="0">
              <a:solidFill>
                <a:schemeClr val="bg1">
                  <a:lumMod val="50000"/>
                </a:schemeClr>
              </a:solidFill>
              <a:latin typeface="Huawei Sans" panose="020C0503030203020204" pitchFamily="34" charset="0"/>
            </a:endParaRPr>
          </a:p>
          <a:p>
            <a:pPr marL="355600" indent="-355600"/>
            <a:r>
              <a:rPr lang="en-US" sz="2200" b="1" dirty="0">
                <a:latin typeface="Huawei Sans" panose="020C0503030203020204" pitchFamily="34" charset="0"/>
              </a:rPr>
              <a:t>SD-WAN Networking Design</a:t>
            </a:r>
            <a:endParaRPr lang="en-US" altLang="zh-CN" sz="2200" b="1" dirty="0">
              <a:latin typeface="Huawei Sans" panose="020C0503030203020204" pitchFamily="34" charset="0"/>
            </a:endParaRPr>
          </a:p>
          <a:p>
            <a:pPr marL="654050" lvl="1" indent="-298450"/>
            <a:r>
              <a:rPr lang="en-US" sz="2000" dirty="0">
                <a:solidFill>
                  <a:schemeClr val="bg1">
                    <a:lumMod val="50000"/>
                  </a:schemeClr>
                </a:solidFill>
                <a:latin typeface="Huawei Sans" panose="020C0503030203020204" pitchFamily="34" charset="0"/>
              </a:rPr>
              <a:t>Site Design</a:t>
            </a:r>
          </a:p>
          <a:p>
            <a:pPr marL="658368" lvl="1" indent="-301752">
              <a:buSzPct val="60000"/>
              <a:buFont typeface="Wingdings" panose="05000000000000000000" pitchFamily="2" charset="2"/>
              <a:buChar char="n"/>
            </a:pPr>
            <a:r>
              <a:rPr lang="en-US" sz="2000" dirty="0"/>
              <a:t>Overlay Network Design</a:t>
            </a:r>
            <a:endParaRPr lang="en-US" altLang="zh-CN" sz="2000" dirty="0"/>
          </a:p>
          <a:p>
            <a:pPr marL="654050" lvl="1" indent="-298450"/>
            <a:r>
              <a:rPr lang="en-US" sz="2000" dirty="0">
                <a:solidFill>
                  <a:schemeClr val="bg1">
                    <a:lumMod val="50000"/>
                  </a:schemeClr>
                </a:solidFill>
                <a:latin typeface="Huawei Sans" panose="020C0503030203020204" pitchFamily="34" charset="0"/>
              </a:rPr>
              <a:t>Network Service Design</a:t>
            </a:r>
          </a:p>
          <a:p>
            <a:pPr lvl="1"/>
            <a:endParaRPr lang="en-US" altLang="zh-CN" sz="2000" b="1" dirty="0">
              <a:latin typeface="Huawei Sans" panose="020C0503030203020204" pitchFamily="34" charset="0"/>
            </a:endParaRPr>
          </a:p>
        </p:txBody>
      </p:sp>
    </p:spTree>
    <p:extLst>
      <p:ext uri="{BB962C8B-B14F-4D97-AF65-F5344CB8AC3E}">
        <p14:creationId xmlns:p14="http://schemas.microsoft.com/office/powerpoint/2010/main" val="566787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61950" indent="-361950"/>
            <a:r>
              <a:rPr lang="en-US" sz="2400" dirty="0"/>
              <a:t>Upon</a:t>
            </a:r>
            <a:r>
              <a:rPr lang="en-US" sz="2400" dirty="0">
                <a:latin typeface="Huawei Sans" panose="020C0503030203020204" pitchFamily="34" charset="0"/>
              </a:rPr>
              <a:t> completion of this course, you will be able to:</a:t>
            </a:r>
            <a:endParaRPr lang="en-US" altLang="zh-CN" sz="2000" dirty="0">
              <a:latin typeface="Huawei Sans" panose="020C0503030203020204" pitchFamily="34" charset="0"/>
            </a:endParaRPr>
          </a:p>
          <a:p>
            <a:pPr marL="714375" lvl="1" indent="-352425"/>
            <a:r>
              <a:rPr lang="en-US" sz="2000" dirty="0">
                <a:latin typeface="Huawei Sans" panose="020C0503030203020204" pitchFamily="34" charset="0"/>
              </a:rPr>
              <a:t>Describe basic implementations of SD-WAN flexible networking.</a:t>
            </a:r>
            <a:endParaRPr lang="en-US" altLang="zh-CN" sz="2000" dirty="0">
              <a:latin typeface="Huawei Sans" panose="020C0503030203020204" pitchFamily="34" charset="0"/>
            </a:endParaRPr>
          </a:p>
          <a:p>
            <a:pPr marL="714375" lvl="1" indent="-352425"/>
            <a:r>
              <a:rPr lang="en-US" sz="2000" dirty="0">
                <a:latin typeface="Huawei Sans" panose="020C0503030203020204" pitchFamily="34" charset="0"/>
              </a:rPr>
              <a:t>Describe the networking schemes of the SD-WAN Solution.</a:t>
            </a:r>
            <a:endParaRPr lang="en-US" altLang="zh-CN" sz="2000" dirty="0">
              <a:latin typeface="Huawei Sans" panose="020C0503030203020204" pitchFamily="34" charset="0"/>
            </a:endParaRPr>
          </a:p>
          <a:p>
            <a:pPr marL="714375" lvl="1" indent="-352425"/>
            <a:r>
              <a:rPr lang="en-US" sz="2000" dirty="0">
                <a:latin typeface="Huawei Sans" panose="020C0503030203020204" pitchFamily="34" charset="0"/>
              </a:rPr>
              <a:t>Complete the planning and design of an enterprise SD-WAN network using the design principles and methods described in this course.</a:t>
            </a:r>
            <a:endParaRPr lang="en-US" altLang="zh-CN" sz="2000" dirty="0">
              <a:latin typeface="Huawei Sans" panose="020C0503030203020204" pitchFamily="34" charset="0"/>
            </a:endParaRPr>
          </a:p>
          <a:p>
            <a:endParaRPr lang="en-US" altLang="zh-CN" sz="2400" dirty="0">
              <a:latin typeface="Huawei Sans" panose="020C0503030203020204" pitchFamily="34" charset="0"/>
            </a:endParaRPr>
          </a:p>
        </p:txBody>
      </p:sp>
    </p:spTree>
    <p:extLst>
      <p:ext uri="{BB962C8B-B14F-4D97-AF65-F5344CB8AC3E}">
        <p14:creationId xmlns:p14="http://schemas.microsoft.com/office/powerpoint/2010/main" val="32322150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圆角矩形 75"/>
          <p:cNvSpPr/>
          <p:nvPr/>
        </p:nvSpPr>
        <p:spPr bwMode="gray">
          <a:xfrm>
            <a:off x="802309" y="1072518"/>
            <a:ext cx="3208031" cy="37337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Combined deployment of a site and RR</a:t>
            </a:r>
          </a:p>
        </p:txBody>
      </p:sp>
      <p:sp>
        <p:nvSpPr>
          <p:cNvPr id="311" name="圆角矩形 75"/>
          <p:cNvSpPr/>
          <p:nvPr/>
        </p:nvSpPr>
        <p:spPr bwMode="gray">
          <a:xfrm>
            <a:off x="4209412" y="1072518"/>
            <a:ext cx="3396491" cy="37337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Independent deployment of RRs</a:t>
            </a:r>
          </a:p>
        </p:txBody>
      </p:sp>
      <p:sp>
        <p:nvSpPr>
          <p:cNvPr id="312" name="圆角矩形 75"/>
          <p:cNvSpPr/>
          <p:nvPr/>
        </p:nvSpPr>
        <p:spPr bwMode="gray">
          <a:xfrm>
            <a:off x="7776308" y="1083745"/>
            <a:ext cx="3657416" cy="37337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Deployment of RRs in different areas</a:t>
            </a:r>
          </a:p>
        </p:txBody>
      </p:sp>
      <p:sp>
        <p:nvSpPr>
          <p:cNvPr id="313" name="圆角矩形 75"/>
          <p:cNvSpPr/>
          <p:nvPr/>
        </p:nvSpPr>
        <p:spPr bwMode="gray">
          <a:xfrm>
            <a:off x="802309" y="1484465"/>
            <a:ext cx="3208031" cy="4723006"/>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R="0" lvl="0" defTabSz="914400" eaLnBrk="1" fontAlgn="ctr" latinLnBrk="0" hangingPunct="1">
              <a:lnSpc>
                <a:spcPts val="1800"/>
              </a:lnSpc>
              <a:spcBef>
                <a:spcPts val="0"/>
              </a:spcBef>
              <a:spcAft>
                <a:spcPts val="300"/>
              </a:spcAft>
              <a:buClrTx/>
              <a:buSzTx/>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314" name="圆角矩形 75"/>
          <p:cNvSpPr/>
          <p:nvPr/>
        </p:nvSpPr>
        <p:spPr bwMode="gray">
          <a:xfrm>
            <a:off x="4209412" y="1484465"/>
            <a:ext cx="3396491" cy="4723006"/>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b" anchorCtr="0">
            <a:noAutofit/>
          </a:bodyPr>
          <a:lstStyle/>
          <a:p>
            <a:pPr fontAlgn="ctr">
              <a:lnSpc>
                <a:spcPts val="1800"/>
              </a:lnSpc>
              <a:spcAft>
                <a:spcPts val="300"/>
              </a:spcAft>
              <a:defRPr/>
            </a:pPr>
            <a:endParaRPr lang="en-US" sz="1200" dirty="0">
              <a:latin typeface="Huawei Sans" panose="020C0503030203020204" pitchFamily="34" charset="0"/>
            </a:endParaRPr>
          </a:p>
        </p:txBody>
      </p:sp>
      <p:sp>
        <p:nvSpPr>
          <p:cNvPr id="315" name="圆角矩形 75"/>
          <p:cNvSpPr/>
          <p:nvPr/>
        </p:nvSpPr>
        <p:spPr bwMode="gray">
          <a:xfrm>
            <a:off x="7776308" y="1495692"/>
            <a:ext cx="3657416" cy="4723006"/>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b" anchorCtr="0">
            <a:noAutofit/>
          </a:bodyPr>
          <a:lstStyle/>
          <a:p>
            <a:pPr fontAlgn="ctr">
              <a:lnSpc>
                <a:spcPts val="1800"/>
              </a:lnSpc>
              <a:spcAft>
                <a:spcPts val="300"/>
              </a:spcAft>
              <a:defRPr/>
            </a:pPr>
            <a:endParaRPr lang="en-US" sz="12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RR Deployment Modes</a:t>
            </a:r>
          </a:p>
        </p:txBody>
      </p:sp>
      <p:cxnSp>
        <p:nvCxnSpPr>
          <p:cNvPr id="79" name="直接连接符 78"/>
          <p:cNvCxnSpPr/>
          <p:nvPr/>
        </p:nvCxnSpPr>
        <p:spPr bwMode="gray">
          <a:xfrm>
            <a:off x="3108060" y="4217573"/>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5" name="图片 84"/>
          <p:cNvPicPr>
            <a:picLocks noChangeAspect="1"/>
          </p:cNvPicPr>
          <p:nvPr/>
        </p:nvPicPr>
        <p:blipFill>
          <a:blip r:embed="rId3"/>
          <a:stretch>
            <a:fillRect/>
          </a:stretch>
        </p:blipFill>
        <p:spPr bwMode="gray">
          <a:xfrm>
            <a:off x="1406036" y="3027058"/>
            <a:ext cx="941632" cy="578037"/>
          </a:xfrm>
          <a:prstGeom prst="rect">
            <a:avLst/>
          </a:prstGeom>
        </p:spPr>
      </p:pic>
      <p:pic>
        <p:nvPicPr>
          <p:cNvPr id="86" name="图片 85"/>
          <p:cNvPicPr>
            <a:picLocks noChangeAspect="1"/>
          </p:cNvPicPr>
          <p:nvPr/>
        </p:nvPicPr>
        <p:blipFill>
          <a:blip r:embed="rId4"/>
          <a:stretch>
            <a:fillRect/>
          </a:stretch>
        </p:blipFill>
        <p:spPr bwMode="gray">
          <a:xfrm>
            <a:off x="2459671" y="3065608"/>
            <a:ext cx="941632" cy="495405"/>
          </a:xfrm>
          <a:prstGeom prst="rect">
            <a:avLst/>
          </a:prstGeom>
        </p:spPr>
      </p:pic>
      <p:pic>
        <p:nvPicPr>
          <p:cNvPr id="87" name="图片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32678" y="4289629"/>
            <a:ext cx="922719" cy="579381"/>
          </a:xfrm>
          <a:prstGeom prst="rect">
            <a:avLst/>
          </a:prstGeom>
        </p:spPr>
      </p:pic>
      <p:pic>
        <p:nvPicPr>
          <p:cNvPr id="88" name="图片 87"/>
          <p:cNvPicPr>
            <a:picLocks noChangeAspect="1"/>
          </p:cNvPicPr>
          <p:nvPr/>
        </p:nvPicPr>
        <p:blipFill>
          <a:blip r:embed="rId6"/>
          <a:stretch>
            <a:fillRect/>
          </a:stretch>
        </p:blipFill>
        <p:spPr bwMode="gray">
          <a:xfrm>
            <a:off x="1264753" y="4034977"/>
            <a:ext cx="466668" cy="389308"/>
          </a:xfrm>
          <a:prstGeom prst="rect">
            <a:avLst/>
          </a:prstGeom>
        </p:spPr>
      </p:pic>
      <p:sp>
        <p:nvSpPr>
          <p:cNvPr id="89" name="文本框 88"/>
          <p:cNvSpPr txBox="1"/>
          <p:nvPr/>
        </p:nvSpPr>
        <p:spPr bwMode="gray">
          <a:xfrm>
            <a:off x="678601" y="4054057"/>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a:t>
            </a:r>
            <a:endParaRPr lang="en-US" altLang="zh-CN" sz="1600" dirty="0">
              <a:solidFill>
                <a:srgbClr val="000000"/>
              </a:solidFill>
              <a:latin typeface="Huawei Sans" panose="020C0503030203020204" pitchFamily="34" charset="0"/>
            </a:endParaRPr>
          </a:p>
        </p:txBody>
      </p:sp>
      <p:sp>
        <p:nvSpPr>
          <p:cNvPr id="90" name="文本框 89"/>
          <p:cNvSpPr txBox="1"/>
          <p:nvPr/>
        </p:nvSpPr>
        <p:spPr bwMode="gray">
          <a:xfrm>
            <a:off x="1077766" y="4446887"/>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 1</a:t>
            </a:r>
            <a:endParaRPr lang="en-US" altLang="zh-CN" sz="1067" b="1" dirty="0">
              <a:solidFill>
                <a:srgbClr val="000000"/>
              </a:solidFill>
              <a:latin typeface="Huawei Sans" panose="020C0503030203020204" pitchFamily="34" charset="0"/>
            </a:endParaRPr>
          </a:p>
        </p:txBody>
      </p:sp>
      <p:cxnSp>
        <p:nvCxnSpPr>
          <p:cNvPr id="91" name="直接连接符 90"/>
          <p:cNvCxnSpPr>
            <a:stCxn id="88" idx="0"/>
            <a:endCxn id="86" idx="2"/>
          </p:cNvCxnSpPr>
          <p:nvPr/>
        </p:nvCxnSpPr>
        <p:spPr bwMode="gray">
          <a:xfrm flipV="1">
            <a:off x="1498087" y="3561013"/>
            <a:ext cx="1432400" cy="47396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91"/>
          <p:cNvCxnSpPr>
            <a:stCxn id="106" idx="2"/>
            <a:endCxn id="86" idx="0"/>
          </p:cNvCxnSpPr>
          <p:nvPr/>
        </p:nvCxnSpPr>
        <p:spPr bwMode="gray">
          <a:xfrm>
            <a:off x="2621852" y="2544793"/>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92"/>
          <p:cNvCxnSpPr>
            <a:stCxn id="88" idx="0"/>
            <a:endCxn id="85" idx="2"/>
          </p:cNvCxnSpPr>
          <p:nvPr/>
        </p:nvCxnSpPr>
        <p:spPr bwMode="gray">
          <a:xfrm flipV="1">
            <a:off x="1498087" y="3605096"/>
            <a:ext cx="378765" cy="42988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4" name="图片 9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44636" y="4289629"/>
            <a:ext cx="922719" cy="579381"/>
          </a:xfrm>
          <a:prstGeom prst="rect">
            <a:avLst/>
          </a:prstGeom>
        </p:spPr>
      </p:pic>
      <p:pic>
        <p:nvPicPr>
          <p:cNvPr id="95" name="图片 94"/>
          <p:cNvPicPr>
            <a:picLocks noChangeAspect="1"/>
          </p:cNvPicPr>
          <p:nvPr/>
        </p:nvPicPr>
        <p:blipFill>
          <a:blip r:embed="rId6"/>
          <a:stretch>
            <a:fillRect/>
          </a:stretch>
        </p:blipFill>
        <p:spPr bwMode="gray">
          <a:xfrm>
            <a:off x="2746220" y="4034977"/>
            <a:ext cx="466668" cy="389308"/>
          </a:xfrm>
          <a:prstGeom prst="rect">
            <a:avLst/>
          </a:prstGeom>
        </p:spPr>
      </p:pic>
      <p:sp>
        <p:nvSpPr>
          <p:cNvPr id="96" name="文本框 95"/>
          <p:cNvSpPr txBox="1"/>
          <p:nvPr/>
        </p:nvSpPr>
        <p:spPr bwMode="gray">
          <a:xfrm>
            <a:off x="2160068" y="4054057"/>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a:t>
            </a:r>
            <a:endParaRPr lang="en-US" altLang="zh-CN" sz="1600" dirty="0">
              <a:solidFill>
                <a:srgbClr val="000000"/>
              </a:solidFill>
              <a:latin typeface="Huawei Sans" panose="020C0503030203020204" pitchFamily="34" charset="0"/>
            </a:endParaRPr>
          </a:p>
        </p:txBody>
      </p:sp>
      <p:sp>
        <p:nvSpPr>
          <p:cNvPr id="97" name="文本框 96"/>
          <p:cNvSpPr txBox="1"/>
          <p:nvPr/>
        </p:nvSpPr>
        <p:spPr bwMode="gray">
          <a:xfrm>
            <a:off x="2789724" y="4446887"/>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 2</a:t>
            </a:r>
            <a:endParaRPr lang="en-US" altLang="zh-CN" sz="1067" b="1" dirty="0">
              <a:solidFill>
                <a:srgbClr val="000000"/>
              </a:solidFill>
              <a:latin typeface="Huawei Sans" panose="020C0503030203020204" pitchFamily="34" charset="0"/>
            </a:endParaRPr>
          </a:p>
        </p:txBody>
      </p:sp>
      <p:pic>
        <p:nvPicPr>
          <p:cNvPr id="98" name="图片 97"/>
          <p:cNvPicPr>
            <a:picLocks noChangeAspect="1"/>
          </p:cNvPicPr>
          <p:nvPr/>
        </p:nvPicPr>
        <p:blipFill>
          <a:blip r:embed="rId6"/>
          <a:stretch>
            <a:fillRect/>
          </a:stretch>
        </p:blipFill>
        <p:spPr bwMode="gray">
          <a:xfrm>
            <a:off x="3252501" y="4034081"/>
            <a:ext cx="466668" cy="389308"/>
          </a:xfrm>
          <a:prstGeom prst="rect">
            <a:avLst/>
          </a:prstGeom>
        </p:spPr>
      </p:pic>
      <p:cxnSp>
        <p:nvCxnSpPr>
          <p:cNvPr id="99" name="直接连接符 98"/>
          <p:cNvCxnSpPr>
            <a:stCxn id="95" idx="0"/>
            <a:endCxn id="85" idx="2"/>
          </p:cNvCxnSpPr>
          <p:nvPr/>
        </p:nvCxnSpPr>
        <p:spPr bwMode="gray">
          <a:xfrm flipH="1" flipV="1">
            <a:off x="1876853" y="3605096"/>
            <a:ext cx="1102701" cy="42988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99"/>
          <p:cNvCxnSpPr>
            <a:stCxn id="98" idx="0"/>
            <a:endCxn id="86" idx="2"/>
          </p:cNvCxnSpPr>
          <p:nvPr/>
        </p:nvCxnSpPr>
        <p:spPr bwMode="gray">
          <a:xfrm flipH="1" flipV="1">
            <a:off x="2930488" y="3561013"/>
            <a:ext cx="555348" cy="473068"/>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00"/>
          <p:cNvCxnSpPr/>
          <p:nvPr/>
        </p:nvCxnSpPr>
        <p:spPr bwMode="gray">
          <a:xfrm>
            <a:off x="2244076" y="2338977"/>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 name="图片 10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924093" y="1716765"/>
            <a:ext cx="922719" cy="579381"/>
          </a:xfrm>
          <a:prstGeom prst="rect">
            <a:avLst/>
          </a:prstGeom>
        </p:spPr>
      </p:pic>
      <p:pic>
        <p:nvPicPr>
          <p:cNvPr id="103" name="图片 102"/>
          <p:cNvPicPr>
            <a:picLocks noChangeAspect="1"/>
          </p:cNvPicPr>
          <p:nvPr/>
        </p:nvPicPr>
        <p:blipFill>
          <a:blip r:embed="rId6"/>
          <a:stretch>
            <a:fillRect/>
          </a:stretch>
        </p:blipFill>
        <p:spPr bwMode="gray">
          <a:xfrm>
            <a:off x="1882236" y="2156381"/>
            <a:ext cx="466668" cy="389308"/>
          </a:xfrm>
          <a:prstGeom prst="rect">
            <a:avLst/>
          </a:prstGeom>
        </p:spPr>
      </p:pic>
      <p:sp>
        <p:nvSpPr>
          <p:cNvPr id="104" name="文本框 103"/>
          <p:cNvSpPr txBox="1"/>
          <p:nvPr/>
        </p:nvSpPr>
        <p:spPr bwMode="gray">
          <a:xfrm>
            <a:off x="2798038" y="2174565"/>
            <a:ext cx="102886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 (RR)</a:t>
            </a:r>
            <a:endParaRPr lang="en-US" altLang="zh-CN" sz="1600" dirty="0">
              <a:solidFill>
                <a:srgbClr val="000000"/>
              </a:solidFill>
              <a:latin typeface="Huawei Sans" panose="020C0503030203020204" pitchFamily="34" charset="0"/>
            </a:endParaRPr>
          </a:p>
        </p:txBody>
      </p:sp>
      <p:sp>
        <p:nvSpPr>
          <p:cNvPr id="105" name="文本框 104"/>
          <p:cNvSpPr txBox="1"/>
          <p:nvPr/>
        </p:nvSpPr>
        <p:spPr bwMode="gray">
          <a:xfrm>
            <a:off x="1969181" y="1874022"/>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HQ/DC</a:t>
            </a:r>
            <a:endParaRPr lang="en-US" altLang="zh-CN" sz="1067" b="1" dirty="0">
              <a:solidFill>
                <a:srgbClr val="000000"/>
              </a:solidFill>
              <a:latin typeface="Huawei Sans" panose="020C0503030203020204" pitchFamily="34" charset="0"/>
            </a:endParaRPr>
          </a:p>
        </p:txBody>
      </p:sp>
      <p:pic>
        <p:nvPicPr>
          <p:cNvPr id="106" name="图片 105"/>
          <p:cNvPicPr>
            <a:picLocks noChangeAspect="1"/>
          </p:cNvPicPr>
          <p:nvPr/>
        </p:nvPicPr>
        <p:blipFill>
          <a:blip r:embed="rId6"/>
          <a:stretch>
            <a:fillRect/>
          </a:stretch>
        </p:blipFill>
        <p:spPr bwMode="gray">
          <a:xfrm>
            <a:off x="2388517" y="2155485"/>
            <a:ext cx="466668" cy="389308"/>
          </a:xfrm>
          <a:prstGeom prst="rect">
            <a:avLst/>
          </a:prstGeom>
        </p:spPr>
      </p:pic>
      <p:cxnSp>
        <p:nvCxnSpPr>
          <p:cNvPr id="107" name="直接连接符 106"/>
          <p:cNvCxnSpPr>
            <a:stCxn id="103" idx="2"/>
            <a:endCxn id="85" idx="0"/>
          </p:cNvCxnSpPr>
          <p:nvPr/>
        </p:nvCxnSpPr>
        <p:spPr bwMode="gray">
          <a:xfrm flipH="1">
            <a:off x="1876853" y="2545690"/>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107"/>
          <p:cNvCxnSpPr/>
          <p:nvPr/>
        </p:nvCxnSpPr>
        <p:spPr bwMode="gray">
          <a:xfrm>
            <a:off x="6601069" y="4217573"/>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9" name="图片 108"/>
          <p:cNvPicPr>
            <a:picLocks noChangeAspect="1"/>
          </p:cNvPicPr>
          <p:nvPr/>
        </p:nvPicPr>
        <p:blipFill>
          <a:blip r:embed="rId3"/>
          <a:stretch>
            <a:fillRect/>
          </a:stretch>
        </p:blipFill>
        <p:spPr bwMode="gray">
          <a:xfrm>
            <a:off x="4899046" y="3027058"/>
            <a:ext cx="941632" cy="578037"/>
          </a:xfrm>
          <a:prstGeom prst="rect">
            <a:avLst/>
          </a:prstGeom>
        </p:spPr>
      </p:pic>
      <p:pic>
        <p:nvPicPr>
          <p:cNvPr id="110" name="图片 109"/>
          <p:cNvPicPr>
            <a:picLocks noChangeAspect="1"/>
          </p:cNvPicPr>
          <p:nvPr/>
        </p:nvPicPr>
        <p:blipFill>
          <a:blip r:embed="rId4"/>
          <a:stretch>
            <a:fillRect/>
          </a:stretch>
        </p:blipFill>
        <p:spPr bwMode="gray">
          <a:xfrm>
            <a:off x="5952681" y="3065608"/>
            <a:ext cx="941632" cy="495405"/>
          </a:xfrm>
          <a:prstGeom prst="rect">
            <a:avLst/>
          </a:prstGeom>
        </p:spPr>
      </p:pic>
      <p:pic>
        <p:nvPicPr>
          <p:cNvPr id="111" name="图片 1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525688" y="4289629"/>
            <a:ext cx="922719" cy="579381"/>
          </a:xfrm>
          <a:prstGeom prst="rect">
            <a:avLst/>
          </a:prstGeom>
        </p:spPr>
      </p:pic>
      <p:pic>
        <p:nvPicPr>
          <p:cNvPr id="112" name="图片 111"/>
          <p:cNvPicPr>
            <a:picLocks noChangeAspect="1"/>
          </p:cNvPicPr>
          <p:nvPr/>
        </p:nvPicPr>
        <p:blipFill>
          <a:blip r:embed="rId6"/>
          <a:stretch>
            <a:fillRect/>
          </a:stretch>
        </p:blipFill>
        <p:spPr bwMode="gray">
          <a:xfrm>
            <a:off x="4757763" y="4034977"/>
            <a:ext cx="466668" cy="389308"/>
          </a:xfrm>
          <a:prstGeom prst="rect">
            <a:avLst/>
          </a:prstGeom>
        </p:spPr>
      </p:pic>
      <p:sp>
        <p:nvSpPr>
          <p:cNvPr id="113" name="文本框 112"/>
          <p:cNvSpPr txBox="1"/>
          <p:nvPr/>
        </p:nvSpPr>
        <p:spPr bwMode="gray">
          <a:xfrm>
            <a:off x="4171611" y="4054057"/>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a:t>
            </a:r>
            <a:endParaRPr lang="en-US" altLang="zh-CN" sz="1600" dirty="0">
              <a:solidFill>
                <a:srgbClr val="000000"/>
              </a:solidFill>
              <a:latin typeface="Huawei Sans" panose="020C0503030203020204" pitchFamily="34" charset="0"/>
            </a:endParaRPr>
          </a:p>
        </p:txBody>
      </p:sp>
      <p:sp>
        <p:nvSpPr>
          <p:cNvPr id="114" name="文本框 113"/>
          <p:cNvSpPr txBox="1"/>
          <p:nvPr/>
        </p:nvSpPr>
        <p:spPr bwMode="gray">
          <a:xfrm>
            <a:off x="4570776" y="4446887"/>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 1</a:t>
            </a:r>
            <a:endParaRPr lang="en-US" altLang="zh-CN" sz="1067" b="1" dirty="0">
              <a:solidFill>
                <a:srgbClr val="000000"/>
              </a:solidFill>
              <a:latin typeface="Huawei Sans" panose="020C0503030203020204" pitchFamily="34" charset="0"/>
            </a:endParaRPr>
          </a:p>
        </p:txBody>
      </p:sp>
      <p:cxnSp>
        <p:nvCxnSpPr>
          <p:cNvPr id="115" name="直接连接符 114"/>
          <p:cNvCxnSpPr>
            <a:stCxn id="112" idx="0"/>
            <a:endCxn id="110" idx="2"/>
          </p:cNvCxnSpPr>
          <p:nvPr/>
        </p:nvCxnSpPr>
        <p:spPr bwMode="gray">
          <a:xfrm flipV="1">
            <a:off x="4991097" y="3561013"/>
            <a:ext cx="1432400" cy="47396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6" name="直接连接符 115"/>
          <p:cNvCxnSpPr>
            <a:stCxn id="130" idx="2"/>
            <a:endCxn id="110" idx="0"/>
          </p:cNvCxnSpPr>
          <p:nvPr/>
        </p:nvCxnSpPr>
        <p:spPr bwMode="gray">
          <a:xfrm flipH="1">
            <a:off x="6423497" y="2544793"/>
            <a:ext cx="396319"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116"/>
          <p:cNvCxnSpPr>
            <a:stCxn id="112" idx="0"/>
            <a:endCxn id="109" idx="2"/>
          </p:cNvCxnSpPr>
          <p:nvPr/>
        </p:nvCxnSpPr>
        <p:spPr bwMode="gray">
          <a:xfrm flipV="1">
            <a:off x="4991097" y="3605096"/>
            <a:ext cx="378765" cy="42988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8" name="图片 1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237645" y="4289629"/>
            <a:ext cx="922719" cy="579381"/>
          </a:xfrm>
          <a:prstGeom prst="rect">
            <a:avLst/>
          </a:prstGeom>
        </p:spPr>
      </p:pic>
      <p:pic>
        <p:nvPicPr>
          <p:cNvPr id="119" name="图片 118"/>
          <p:cNvPicPr>
            <a:picLocks noChangeAspect="1"/>
          </p:cNvPicPr>
          <p:nvPr/>
        </p:nvPicPr>
        <p:blipFill>
          <a:blip r:embed="rId6"/>
          <a:stretch>
            <a:fillRect/>
          </a:stretch>
        </p:blipFill>
        <p:spPr bwMode="gray">
          <a:xfrm>
            <a:off x="6239229" y="4034977"/>
            <a:ext cx="466668" cy="389308"/>
          </a:xfrm>
          <a:prstGeom prst="rect">
            <a:avLst/>
          </a:prstGeom>
        </p:spPr>
      </p:pic>
      <p:sp>
        <p:nvSpPr>
          <p:cNvPr id="120" name="文本框 119"/>
          <p:cNvSpPr txBox="1"/>
          <p:nvPr/>
        </p:nvSpPr>
        <p:spPr bwMode="gray">
          <a:xfrm>
            <a:off x="5653077" y="4054057"/>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a:t>
            </a:r>
            <a:endParaRPr lang="en-US" altLang="zh-CN" sz="1600" dirty="0">
              <a:solidFill>
                <a:srgbClr val="000000"/>
              </a:solidFill>
              <a:latin typeface="Huawei Sans" panose="020C0503030203020204" pitchFamily="34" charset="0"/>
            </a:endParaRPr>
          </a:p>
        </p:txBody>
      </p:sp>
      <p:sp>
        <p:nvSpPr>
          <p:cNvPr id="121" name="文本框 120"/>
          <p:cNvSpPr txBox="1"/>
          <p:nvPr/>
        </p:nvSpPr>
        <p:spPr bwMode="gray">
          <a:xfrm>
            <a:off x="6282733" y="4446887"/>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 2</a:t>
            </a:r>
            <a:endParaRPr lang="en-US" altLang="zh-CN" sz="1067" b="1" dirty="0">
              <a:solidFill>
                <a:srgbClr val="000000"/>
              </a:solidFill>
              <a:latin typeface="Huawei Sans" panose="020C0503030203020204" pitchFamily="34" charset="0"/>
            </a:endParaRPr>
          </a:p>
        </p:txBody>
      </p:sp>
      <p:pic>
        <p:nvPicPr>
          <p:cNvPr id="122" name="图片 121"/>
          <p:cNvPicPr>
            <a:picLocks noChangeAspect="1"/>
          </p:cNvPicPr>
          <p:nvPr/>
        </p:nvPicPr>
        <p:blipFill>
          <a:blip r:embed="rId6"/>
          <a:stretch>
            <a:fillRect/>
          </a:stretch>
        </p:blipFill>
        <p:spPr bwMode="gray">
          <a:xfrm>
            <a:off x="6745511" y="4034081"/>
            <a:ext cx="466668" cy="389308"/>
          </a:xfrm>
          <a:prstGeom prst="rect">
            <a:avLst/>
          </a:prstGeom>
        </p:spPr>
      </p:pic>
      <p:cxnSp>
        <p:nvCxnSpPr>
          <p:cNvPr id="123" name="直接连接符 122"/>
          <p:cNvCxnSpPr>
            <a:stCxn id="119" idx="0"/>
            <a:endCxn id="109" idx="2"/>
          </p:cNvCxnSpPr>
          <p:nvPr/>
        </p:nvCxnSpPr>
        <p:spPr bwMode="gray">
          <a:xfrm flipH="1" flipV="1">
            <a:off x="5369862" y="3605096"/>
            <a:ext cx="1102701" cy="42988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123"/>
          <p:cNvCxnSpPr>
            <a:stCxn id="122" idx="0"/>
            <a:endCxn id="110" idx="2"/>
          </p:cNvCxnSpPr>
          <p:nvPr/>
        </p:nvCxnSpPr>
        <p:spPr bwMode="gray">
          <a:xfrm flipH="1" flipV="1">
            <a:off x="6423497" y="3561013"/>
            <a:ext cx="555348" cy="473068"/>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124"/>
          <p:cNvCxnSpPr/>
          <p:nvPr/>
        </p:nvCxnSpPr>
        <p:spPr bwMode="gray">
          <a:xfrm>
            <a:off x="6442040" y="2338977"/>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6" name="图片 1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122057" y="1716765"/>
            <a:ext cx="922719" cy="579381"/>
          </a:xfrm>
          <a:prstGeom prst="rect">
            <a:avLst/>
          </a:prstGeom>
        </p:spPr>
      </p:pic>
      <p:pic>
        <p:nvPicPr>
          <p:cNvPr id="127" name="图片 126"/>
          <p:cNvPicPr>
            <a:picLocks noChangeAspect="1"/>
          </p:cNvPicPr>
          <p:nvPr/>
        </p:nvPicPr>
        <p:blipFill>
          <a:blip r:embed="rId6"/>
          <a:stretch>
            <a:fillRect/>
          </a:stretch>
        </p:blipFill>
        <p:spPr bwMode="gray">
          <a:xfrm>
            <a:off x="6080200" y="2156381"/>
            <a:ext cx="466668" cy="389308"/>
          </a:xfrm>
          <a:prstGeom prst="rect">
            <a:avLst/>
          </a:prstGeom>
        </p:spPr>
      </p:pic>
      <p:sp>
        <p:nvSpPr>
          <p:cNvPr id="128" name="文本框 127"/>
          <p:cNvSpPr txBox="1"/>
          <p:nvPr/>
        </p:nvSpPr>
        <p:spPr bwMode="gray">
          <a:xfrm>
            <a:off x="6925292" y="2174565"/>
            <a:ext cx="590300"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a:t>
            </a:r>
            <a:endParaRPr lang="en-US" altLang="zh-CN" sz="1600" dirty="0">
              <a:solidFill>
                <a:srgbClr val="000000"/>
              </a:solidFill>
              <a:latin typeface="Huawei Sans" panose="020C0503030203020204" pitchFamily="34" charset="0"/>
            </a:endParaRPr>
          </a:p>
        </p:txBody>
      </p:sp>
      <p:sp>
        <p:nvSpPr>
          <p:cNvPr id="129" name="文本框 128"/>
          <p:cNvSpPr txBox="1"/>
          <p:nvPr/>
        </p:nvSpPr>
        <p:spPr bwMode="gray">
          <a:xfrm>
            <a:off x="6167145" y="1874023"/>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HQ</a:t>
            </a:r>
            <a:endParaRPr lang="en-US" altLang="zh-CN" sz="1067" b="1" dirty="0">
              <a:solidFill>
                <a:srgbClr val="000000"/>
              </a:solidFill>
              <a:latin typeface="Huawei Sans" panose="020C0503030203020204" pitchFamily="34" charset="0"/>
            </a:endParaRPr>
          </a:p>
        </p:txBody>
      </p:sp>
      <p:pic>
        <p:nvPicPr>
          <p:cNvPr id="130" name="图片 129"/>
          <p:cNvPicPr>
            <a:picLocks noChangeAspect="1"/>
          </p:cNvPicPr>
          <p:nvPr/>
        </p:nvPicPr>
        <p:blipFill>
          <a:blip r:embed="rId6"/>
          <a:stretch>
            <a:fillRect/>
          </a:stretch>
        </p:blipFill>
        <p:spPr bwMode="gray">
          <a:xfrm>
            <a:off x="6586481" y="2155485"/>
            <a:ext cx="466668" cy="389308"/>
          </a:xfrm>
          <a:prstGeom prst="rect">
            <a:avLst/>
          </a:prstGeom>
        </p:spPr>
      </p:pic>
      <p:cxnSp>
        <p:nvCxnSpPr>
          <p:cNvPr id="131" name="直接连接符 130"/>
          <p:cNvCxnSpPr>
            <a:stCxn id="127" idx="2"/>
            <a:endCxn id="109" idx="0"/>
          </p:cNvCxnSpPr>
          <p:nvPr/>
        </p:nvCxnSpPr>
        <p:spPr bwMode="gray">
          <a:xfrm flipH="1">
            <a:off x="5369862" y="2545690"/>
            <a:ext cx="943672"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2" name="图片 1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740365" y="1706770"/>
            <a:ext cx="922719" cy="579381"/>
          </a:xfrm>
          <a:prstGeom prst="rect">
            <a:avLst/>
          </a:prstGeom>
        </p:spPr>
      </p:pic>
      <p:sp>
        <p:nvSpPr>
          <p:cNvPr id="133" name="文本框 132"/>
          <p:cNvSpPr txBox="1"/>
          <p:nvPr/>
        </p:nvSpPr>
        <p:spPr bwMode="gray">
          <a:xfrm>
            <a:off x="5543599" y="2164571"/>
            <a:ext cx="496923"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RR</a:t>
            </a:r>
            <a:endParaRPr lang="en-US" altLang="zh-CN" sz="1600" dirty="0">
              <a:solidFill>
                <a:srgbClr val="000000"/>
              </a:solidFill>
              <a:latin typeface="Huawei Sans" panose="020C0503030203020204" pitchFamily="34" charset="0"/>
            </a:endParaRPr>
          </a:p>
        </p:txBody>
      </p:sp>
      <p:sp>
        <p:nvSpPr>
          <p:cNvPr id="134" name="文本框 133"/>
          <p:cNvSpPr txBox="1"/>
          <p:nvPr/>
        </p:nvSpPr>
        <p:spPr bwMode="gray">
          <a:xfrm>
            <a:off x="4785453" y="1864028"/>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DC</a:t>
            </a:r>
            <a:endParaRPr lang="en-US" altLang="zh-CN" sz="1067" b="1" dirty="0">
              <a:solidFill>
                <a:srgbClr val="000000"/>
              </a:solidFill>
              <a:latin typeface="Huawei Sans" panose="020C0503030203020204" pitchFamily="34" charset="0"/>
            </a:endParaRPr>
          </a:p>
        </p:txBody>
      </p:sp>
      <p:pic>
        <p:nvPicPr>
          <p:cNvPr id="135" name="图片 134"/>
          <p:cNvPicPr>
            <a:picLocks noChangeAspect="1"/>
          </p:cNvPicPr>
          <p:nvPr/>
        </p:nvPicPr>
        <p:blipFill>
          <a:blip r:embed="rId7"/>
          <a:stretch>
            <a:fillRect/>
          </a:stretch>
        </p:blipFill>
        <p:spPr bwMode="gray">
          <a:xfrm>
            <a:off x="4692494" y="2161281"/>
            <a:ext cx="480649" cy="382616"/>
          </a:xfrm>
          <a:prstGeom prst="rect">
            <a:avLst/>
          </a:prstGeom>
        </p:spPr>
      </p:pic>
      <p:pic>
        <p:nvPicPr>
          <p:cNvPr id="136" name="图片 135"/>
          <p:cNvPicPr>
            <a:picLocks noChangeAspect="1"/>
          </p:cNvPicPr>
          <p:nvPr/>
        </p:nvPicPr>
        <p:blipFill>
          <a:blip r:embed="rId7"/>
          <a:stretch>
            <a:fillRect/>
          </a:stretch>
        </p:blipFill>
        <p:spPr bwMode="gray">
          <a:xfrm>
            <a:off x="5203084" y="2161281"/>
            <a:ext cx="480649" cy="382616"/>
          </a:xfrm>
          <a:prstGeom prst="rect">
            <a:avLst/>
          </a:prstGeom>
        </p:spPr>
      </p:pic>
      <p:cxnSp>
        <p:nvCxnSpPr>
          <p:cNvPr id="137" name="直接连接符 136"/>
          <p:cNvCxnSpPr>
            <a:stCxn id="135" idx="2"/>
            <a:endCxn id="109" idx="0"/>
          </p:cNvCxnSpPr>
          <p:nvPr/>
        </p:nvCxnSpPr>
        <p:spPr bwMode="gray">
          <a:xfrm>
            <a:off x="4932819" y="2543898"/>
            <a:ext cx="437044" cy="48316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直接连接符 137"/>
          <p:cNvCxnSpPr>
            <a:stCxn id="136" idx="2"/>
            <a:endCxn id="110" idx="0"/>
          </p:cNvCxnSpPr>
          <p:nvPr/>
        </p:nvCxnSpPr>
        <p:spPr bwMode="gray">
          <a:xfrm>
            <a:off x="5443409" y="2543897"/>
            <a:ext cx="980088" cy="52171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9" name="组合 138"/>
          <p:cNvGrpSpPr>
            <a:grpSpLocks noChangeAspect="1"/>
          </p:cNvGrpSpPr>
          <p:nvPr/>
        </p:nvGrpSpPr>
        <p:grpSpPr bwMode="gray">
          <a:xfrm>
            <a:off x="8024958" y="1717997"/>
            <a:ext cx="3278560" cy="3162240"/>
            <a:chOff x="1122443" y="108758"/>
            <a:chExt cx="6635637" cy="6400208"/>
          </a:xfrm>
        </p:grpSpPr>
        <p:pic>
          <p:nvPicPr>
            <p:cNvPr id="140" name="图片 1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668950" y="5394719"/>
              <a:ext cx="922719" cy="579381"/>
            </a:xfrm>
            <a:prstGeom prst="rect">
              <a:avLst/>
            </a:prstGeom>
          </p:spPr>
        </p:pic>
        <p:pic>
          <p:nvPicPr>
            <p:cNvPr id="141" name="图片 140"/>
            <p:cNvPicPr>
              <a:picLocks noChangeAspect="1"/>
            </p:cNvPicPr>
            <p:nvPr/>
          </p:nvPicPr>
          <p:blipFill>
            <a:blip r:embed="rId6"/>
            <a:stretch>
              <a:fillRect/>
            </a:stretch>
          </p:blipFill>
          <p:spPr bwMode="gray">
            <a:xfrm>
              <a:off x="1901024" y="5140067"/>
              <a:ext cx="466668" cy="389308"/>
            </a:xfrm>
            <a:prstGeom prst="rect">
              <a:avLst/>
            </a:prstGeom>
          </p:spPr>
        </p:pic>
        <p:pic>
          <p:nvPicPr>
            <p:cNvPr id="143" name="图片 1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737840" y="5395615"/>
              <a:ext cx="922719" cy="579381"/>
            </a:xfrm>
            <a:prstGeom prst="rect">
              <a:avLst/>
            </a:prstGeom>
          </p:spPr>
        </p:pic>
        <p:pic>
          <p:nvPicPr>
            <p:cNvPr id="145" name="图片 144"/>
            <p:cNvPicPr>
              <a:picLocks noChangeAspect="1"/>
            </p:cNvPicPr>
            <p:nvPr/>
          </p:nvPicPr>
          <p:blipFill>
            <a:blip r:embed="rId6"/>
            <a:stretch>
              <a:fillRect/>
            </a:stretch>
          </p:blipFill>
          <p:spPr bwMode="gray">
            <a:xfrm>
              <a:off x="2975601" y="5140067"/>
              <a:ext cx="466668" cy="389308"/>
            </a:xfrm>
            <a:prstGeom prst="rect">
              <a:avLst/>
            </a:prstGeom>
          </p:spPr>
        </p:pic>
        <p:pic>
          <p:nvPicPr>
            <p:cNvPr id="146" name="图片 145"/>
            <p:cNvPicPr>
              <a:picLocks noChangeAspect="1"/>
            </p:cNvPicPr>
            <p:nvPr/>
          </p:nvPicPr>
          <p:blipFill>
            <a:blip r:embed="rId7"/>
            <a:stretch>
              <a:fillRect/>
            </a:stretch>
          </p:blipFill>
          <p:spPr bwMode="gray">
            <a:xfrm>
              <a:off x="2227249" y="4199879"/>
              <a:ext cx="480649" cy="382616"/>
            </a:xfrm>
            <a:prstGeom prst="rect">
              <a:avLst/>
            </a:prstGeom>
          </p:spPr>
        </p:pic>
        <p:pic>
          <p:nvPicPr>
            <p:cNvPr id="147" name="图片 146"/>
            <p:cNvPicPr>
              <a:picLocks noChangeAspect="1"/>
            </p:cNvPicPr>
            <p:nvPr/>
          </p:nvPicPr>
          <p:blipFill>
            <a:blip r:embed="rId7"/>
            <a:stretch>
              <a:fillRect/>
            </a:stretch>
          </p:blipFill>
          <p:spPr bwMode="gray">
            <a:xfrm>
              <a:off x="2737840" y="4199879"/>
              <a:ext cx="480649" cy="382616"/>
            </a:xfrm>
            <a:prstGeom prst="rect">
              <a:avLst/>
            </a:prstGeom>
          </p:spPr>
        </p:pic>
        <p:sp>
          <p:nvSpPr>
            <p:cNvPr id="148" name="文本框 147"/>
            <p:cNvSpPr txBox="1"/>
            <p:nvPr/>
          </p:nvSpPr>
          <p:spPr bwMode="gray">
            <a:xfrm>
              <a:off x="1946401" y="5945975"/>
              <a:ext cx="1363295" cy="560631"/>
            </a:xfrm>
            <a:prstGeom prst="rect">
              <a:avLst/>
            </a:prstGeom>
            <a:noFill/>
          </p:spPr>
          <p:txBody>
            <a:bodyPr wrap="none" rtlCol="0">
              <a:spAutoFit/>
            </a:bodyPr>
            <a:lstStyle/>
            <a:p>
              <a:pPr fontAlgn="ctr">
                <a:spcBef>
                  <a:spcPct val="0"/>
                </a:spcBef>
                <a:spcAft>
                  <a:spcPct val="0"/>
                </a:spcAft>
              </a:pPr>
              <a:r>
                <a:rPr lang="en-US" sz="1200" b="1" dirty="0">
                  <a:solidFill>
                    <a:srgbClr val="000000"/>
                  </a:solidFill>
                  <a:latin typeface="Huawei Sans" panose="020C0503030203020204" pitchFamily="34" charset="0"/>
                </a:rPr>
                <a:t>Area C</a:t>
              </a:r>
              <a:endParaRPr lang="en-US" altLang="zh-CN" sz="1200" b="1" dirty="0">
                <a:solidFill>
                  <a:srgbClr val="000000"/>
                </a:solidFill>
                <a:latin typeface="Huawei Sans" panose="020C0503030203020204" pitchFamily="34" charset="0"/>
              </a:endParaRPr>
            </a:p>
          </p:txBody>
        </p:sp>
        <p:sp>
          <p:nvSpPr>
            <p:cNvPr id="149" name="文本框 148"/>
            <p:cNvSpPr txBox="1"/>
            <p:nvPr/>
          </p:nvSpPr>
          <p:spPr bwMode="gray">
            <a:xfrm>
              <a:off x="1403547" y="4231035"/>
              <a:ext cx="843806" cy="560631"/>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RR</a:t>
              </a:r>
              <a:endParaRPr lang="en-US" altLang="zh-CN" sz="1200" dirty="0">
                <a:solidFill>
                  <a:srgbClr val="000000"/>
                </a:solidFill>
                <a:latin typeface="Huawei Sans" panose="020C0503030203020204" pitchFamily="34" charset="0"/>
              </a:endParaRPr>
            </a:p>
          </p:txBody>
        </p:sp>
        <p:pic>
          <p:nvPicPr>
            <p:cNvPr id="150" name="图片 149"/>
            <p:cNvPicPr>
              <a:picLocks noChangeAspect="1"/>
            </p:cNvPicPr>
            <p:nvPr/>
          </p:nvPicPr>
          <p:blipFill>
            <a:blip r:embed="rId3"/>
            <a:stretch>
              <a:fillRect/>
            </a:stretch>
          </p:blipFill>
          <p:spPr bwMode="gray">
            <a:xfrm>
              <a:off x="3149735" y="2937157"/>
              <a:ext cx="1339944" cy="822550"/>
            </a:xfrm>
            <a:prstGeom prst="rect">
              <a:avLst/>
            </a:prstGeom>
          </p:spPr>
        </p:pic>
        <p:pic>
          <p:nvPicPr>
            <p:cNvPr id="151" name="图片 150"/>
            <p:cNvPicPr>
              <a:picLocks noChangeAspect="1"/>
            </p:cNvPicPr>
            <p:nvPr/>
          </p:nvPicPr>
          <p:blipFill>
            <a:blip r:embed="rId4"/>
            <a:stretch>
              <a:fillRect/>
            </a:stretch>
          </p:blipFill>
          <p:spPr bwMode="gray">
            <a:xfrm>
              <a:off x="4522527" y="2979971"/>
              <a:ext cx="1339944" cy="704964"/>
            </a:xfrm>
            <a:prstGeom prst="rect">
              <a:avLst/>
            </a:prstGeom>
          </p:spPr>
        </p:pic>
        <p:sp>
          <p:nvSpPr>
            <p:cNvPr id="152" name="椭圆 151"/>
            <p:cNvSpPr/>
            <p:nvPr/>
          </p:nvSpPr>
          <p:spPr bwMode="gray">
            <a:xfrm>
              <a:off x="1122443" y="3771166"/>
              <a:ext cx="3011213" cy="2737800"/>
            </a:xfrm>
            <a:prstGeom prst="ellipse">
              <a:avLst/>
            </a:prstGeom>
            <a:noFill/>
            <a:ln w="952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700" b="0" i="0" u="none" strike="noStrike" cap="none" normalizeH="0" baseline="0" dirty="0">
                <a:ln>
                  <a:noFill/>
                </a:ln>
                <a:solidFill>
                  <a:schemeClr val="tx1"/>
                </a:solidFill>
                <a:effectLst/>
                <a:latin typeface="Huawei Sans" panose="020C0503030203020204" pitchFamily="34" charset="0"/>
              </a:endParaRPr>
            </a:p>
          </p:txBody>
        </p:sp>
        <p:pic>
          <p:nvPicPr>
            <p:cNvPr id="153" name="图片 1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5288072" y="5394719"/>
              <a:ext cx="922719" cy="579381"/>
            </a:xfrm>
            <a:prstGeom prst="rect">
              <a:avLst/>
            </a:prstGeom>
          </p:spPr>
        </p:pic>
        <p:pic>
          <p:nvPicPr>
            <p:cNvPr id="154" name="图片 153"/>
            <p:cNvPicPr>
              <a:picLocks noChangeAspect="1"/>
            </p:cNvPicPr>
            <p:nvPr/>
          </p:nvPicPr>
          <p:blipFill>
            <a:blip r:embed="rId6"/>
            <a:stretch>
              <a:fillRect/>
            </a:stretch>
          </p:blipFill>
          <p:spPr bwMode="gray">
            <a:xfrm>
              <a:off x="5520146" y="5140067"/>
              <a:ext cx="466668" cy="389308"/>
            </a:xfrm>
            <a:prstGeom prst="rect">
              <a:avLst/>
            </a:prstGeom>
          </p:spPr>
        </p:pic>
        <p:pic>
          <p:nvPicPr>
            <p:cNvPr id="156" name="图片 15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6356962" y="5395615"/>
              <a:ext cx="922719" cy="579381"/>
            </a:xfrm>
            <a:prstGeom prst="rect">
              <a:avLst/>
            </a:prstGeom>
          </p:spPr>
        </p:pic>
        <p:pic>
          <p:nvPicPr>
            <p:cNvPr id="158" name="图片 157"/>
            <p:cNvPicPr>
              <a:picLocks noChangeAspect="1"/>
            </p:cNvPicPr>
            <p:nvPr/>
          </p:nvPicPr>
          <p:blipFill>
            <a:blip r:embed="rId6"/>
            <a:stretch>
              <a:fillRect/>
            </a:stretch>
          </p:blipFill>
          <p:spPr bwMode="gray">
            <a:xfrm>
              <a:off x="6594723" y="5140067"/>
              <a:ext cx="466668" cy="389308"/>
            </a:xfrm>
            <a:prstGeom prst="rect">
              <a:avLst/>
            </a:prstGeom>
          </p:spPr>
        </p:pic>
        <p:pic>
          <p:nvPicPr>
            <p:cNvPr id="159" name="图片 158"/>
            <p:cNvPicPr>
              <a:picLocks noChangeAspect="1"/>
            </p:cNvPicPr>
            <p:nvPr/>
          </p:nvPicPr>
          <p:blipFill>
            <a:blip r:embed="rId7"/>
            <a:stretch>
              <a:fillRect/>
            </a:stretch>
          </p:blipFill>
          <p:spPr bwMode="gray">
            <a:xfrm>
              <a:off x="5846371" y="4199879"/>
              <a:ext cx="480649" cy="382616"/>
            </a:xfrm>
            <a:prstGeom prst="rect">
              <a:avLst/>
            </a:prstGeom>
          </p:spPr>
        </p:pic>
        <p:pic>
          <p:nvPicPr>
            <p:cNvPr id="160" name="图片 159"/>
            <p:cNvPicPr>
              <a:picLocks noChangeAspect="1"/>
            </p:cNvPicPr>
            <p:nvPr/>
          </p:nvPicPr>
          <p:blipFill>
            <a:blip r:embed="rId7"/>
            <a:stretch>
              <a:fillRect/>
            </a:stretch>
          </p:blipFill>
          <p:spPr bwMode="gray">
            <a:xfrm>
              <a:off x="6356962" y="4199879"/>
              <a:ext cx="480649" cy="382616"/>
            </a:xfrm>
            <a:prstGeom prst="rect">
              <a:avLst/>
            </a:prstGeom>
          </p:spPr>
        </p:pic>
        <p:sp>
          <p:nvSpPr>
            <p:cNvPr id="161" name="文本框 160"/>
            <p:cNvSpPr txBox="1"/>
            <p:nvPr/>
          </p:nvSpPr>
          <p:spPr bwMode="gray">
            <a:xfrm>
              <a:off x="5055514" y="4231035"/>
              <a:ext cx="810964" cy="560631"/>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RR</a:t>
              </a:r>
              <a:endParaRPr lang="en-US" altLang="zh-CN" sz="1200" dirty="0">
                <a:solidFill>
                  <a:srgbClr val="000000"/>
                </a:solidFill>
                <a:latin typeface="Huawei Sans" panose="020C0503030203020204" pitchFamily="34" charset="0"/>
              </a:endParaRPr>
            </a:p>
          </p:txBody>
        </p:sp>
        <p:sp>
          <p:nvSpPr>
            <p:cNvPr id="162" name="椭圆 161"/>
            <p:cNvSpPr/>
            <p:nvPr/>
          </p:nvSpPr>
          <p:spPr bwMode="gray">
            <a:xfrm>
              <a:off x="4741565" y="3771166"/>
              <a:ext cx="3011213" cy="2737800"/>
            </a:xfrm>
            <a:prstGeom prst="ellipse">
              <a:avLst/>
            </a:prstGeom>
            <a:noFill/>
            <a:ln w="952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700" b="0" i="0" u="none" strike="noStrike" cap="none" normalizeH="0" baseline="0" dirty="0">
                <a:ln>
                  <a:noFill/>
                </a:ln>
                <a:solidFill>
                  <a:schemeClr val="tx1"/>
                </a:solidFill>
                <a:effectLst/>
                <a:latin typeface="Huawei Sans" panose="020C0503030203020204" pitchFamily="34" charset="0"/>
              </a:endParaRPr>
            </a:p>
          </p:txBody>
        </p:sp>
        <p:pic>
          <p:nvPicPr>
            <p:cNvPr id="163" name="图片 16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684144" y="606150"/>
              <a:ext cx="922719" cy="579381"/>
            </a:xfrm>
            <a:prstGeom prst="rect">
              <a:avLst/>
            </a:prstGeom>
          </p:spPr>
        </p:pic>
        <p:pic>
          <p:nvPicPr>
            <p:cNvPr id="164" name="图片 163"/>
            <p:cNvPicPr>
              <a:picLocks noChangeAspect="1"/>
            </p:cNvPicPr>
            <p:nvPr/>
          </p:nvPicPr>
          <p:blipFill>
            <a:blip r:embed="rId6"/>
            <a:stretch>
              <a:fillRect/>
            </a:stretch>
          </p:blipFill>
          <p:spPr bwMode="gray">
            <a:xfrm>
              <a:off x="1916218" y="1063422"/>
              <a:ext cx="466668" cy="389308"/>
            </a:xfrm>
            <a:prstGeom prst="rect">
              <a:avLst/>
            </a:prstGeom>
          </p:spPr>
        </p:pic>
        <p:pic>
          <p:nvPicPr>
            <p:cNvPr id="166" name="图片 16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753034" y="607046"/>
              <a:ext cx="922719" cy="579381"/>
            </a:xfrm>
            <a:prstGeom prst="rect">
              <a:avLst/>
            </a:prstGeom>
          </p:spPr>
        </p:pic>
        <p:pic>
          <p:nvPicPr>
            <p:cNvPr id="168" name="图片 167"/>
            <p:cNvPicPr>
              <a:picLocks noChangeAspect="1"/>
            </p:cNvPicPr>
            <p:nvPr/>
          </p:nvPicPr>
          <p:blipFill>
            <a:blip r:embed="rId6"/>
            <a:stretch>
              <a:fillRect/>
            </a:stretch>
          </p:blipFill>
          <p:spPr bwMode="gray">
            <a:xfrm>
              <a:off x="2990795" y="1063422"/>
              <a:ext cx="466668" cy="389308"/>
            </a:xfrm>
            <a:prstGeom prst="rect">
              <a:avLst/>
            </a:prstGeom>
          </p:spPr>
        </p:pic>
        <p:pic>
          <p:nvPicPr>
            <p:cNvPr id="169" name="图片 168"/>
            <p:cNvPicPr>
              <a:picLocks noChangeAspect="1"/>
            </p:cNvPicPr>
            <p:nvPr/>
          </p:nvPicPr>
          <p:blipFill>
            <a:blip r:embed="rId7"/>
            <a:stretch>
              <a:fillRect/>
            </a:stretch>
          </p:blipFill>
          <p:spPr bwMode="gray">
            <a:xfrm>
              <a:off x="2291324" y="1907471"/>
              <a:ext cx="480649" cy="382616"/>
            </a:xfrm>
            <a:prstGeom prst="rect">
              <a:avLst/>
            </a:prstGeom>
          </p:spPr>
        </p:pic>
        <p:pic>
          <p:nvPicPr>
            <p:cNvPr id="170" name="图片 169"/>
            <p:cNvPicPr>
              <a:picLocks noChangeAspect="1"/>
            </p:cNvPicPr>
            <p:nvPr/>
          </p:nvPicPr>
          <p:blipFill>
            <a:blip r:embed="rId7"/>
            <a:stretch>
              <a:fillRect/>
            </a:stretch>
          </p:blipFill>
          <p:spPr bwMode="gray">
            <a:xfrm>
              <a:off x="2801915" y="1907471"/>
              <a:ext cx="480649" cy="382616"/>
            </a:xfrm>
            <a:prstGeom prst="rect">
              <a:avLst/>
            </a:prstGeom>
          </p:spPr>
        </p:pic>
        <p:sp>
          <p:nvSpPr>
            <p:cNvPr id="171" name="文本框 170"/>
            <p:cNvSpPr txBox="1"/>
            <p:nvPr/>
          </p:nvSpPr>
          <p:spPr bwMode="gray">
            <a:xfrm>
              <a:off x="1429128" y="1938625"/>
              <a:ext cx="882302" cy="560631"/>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RR</a:t>
              </a:r>
              <a:endParaRPr lang="en-US" altLang="zh-CN" sz="1200" dirty="0">
                <a:solidFill>
                  <a:srgbClr val="000000"/>
                </a:solidFill>
                <a:latin typeface="Huawei Sans" panose="020C0503030203020204" pitchFamily="34" charset="0"/>
              </a:endParaRPr>
            </a:p>
          </p:txBody>
        </p:sp>
        <p:sp>
          <p:nvSpPr>
            <p:cNvPr id="172" name="椭圆 171"/>
            <p:cNvSpPr/>
            <p:nvPr/>
          </p:nvSpPr>
          <p:spPr bwMode="gray">
            <a:xfrm>
              <a:off x="1127746" y="108758"/>
              <a:ext cx="3011213" cy="2737800"/>
            </a:xfrm>
            <a:prstGeom prst="ellipse">
              <a:avLst/>
            </a:prstGeom>
            <a:noFill/>
            <a:ln w="952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700" b="0" i="0" u="none" strike="noStrike" cap="none" normalizeH="0" baseline="0" dirty="0">
                <a:ln>
                  <a:noFill/>
                </a:ln>
                <a:solidFill>
                  <a:schemeClr val="tx1"/>
                </a:solidFill>
                <a:effectLst/>
                <a:latin typeface="Huawei Sans" panose="020C0503030203020204" pitchFamily="34" charset="0"/>
              </a:endParaRPr>
            </a:p>
          </p:txBody>
        </p:sp>
        <p:pic>
          <p:nvPicPr>
            <p:cNvPr id="173" name="图片 17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5303266" y="606150"/>
              <a:ext cx="922719" cy="579381"/>
            </a:xfrm>
            <a:prstGeom prst="rect">
              <a:avLst/>
            </a:prstGeom>
          </p:spPr>
        </p:pic>
        <p:pic>
          <p:nvPicPr>
            <p:cNvPr id="174" name="图片 173"/>
            <p:cNvPicPr>
              <a:picLocks noChangeAspect="1"/>
            </p:cNvPicPr>
            <p:nvPr/>
          </p:nvPicPr>
          <p:blipFill>
            <a:blip r:embed="rId6"/>
            <a:stretch>
              <a:fillRect/>
            </a:stretch>
          </p:blipFill>
          <p:spPr bwMode="gray">
            <a:xfrm>
              <a:off x="5535340" y="1063422"/>
              <a:ext cx="466668" cy="389308"/>
            </a:xfrm>
            <a:prstGeom prst="rect">
              <a:avLst/>
            </a:prstGeom>
          </p:spPr>
        </p:pic>
        <p:pic>
          <p:nvPicPr>
            <p:cNvPr id="176" name="图片 17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6372156" y="607046"/>
              <a:ext cx="922719" cy="579381"/>
            </a:xfrm>
            <a:prstGeom prst="rect">
              <a:avLst/>
            </a:prstGeom>
          </p:spPr>
        </p:pic>
        <p:pic>
          <p:nvPicPr>
            <p:cNvPr id="178" name="图片 177"/>
            <p:cNvPicPr>
              <a:picLocks noChangeAspect="1"/>
            </p:cNvPicPr>
            <p:nvPr/>
          </p:nvPicPr>
          <p:blipFill>
            <a:blip r:embed="rId6"/>
            <a:stretch>
              <a:fillRect/>
            </a:stretch>
          </p:blipFill>
          <p:spPr bwMode="gray">
            <a:xfrm>
              <a:off x="6609917" y="1063422"/>
              <a:ext cx="466668" cy="389308"/>
            </a:xfrm>
            <a:prstGeom prst="rect">
              <a:avLst/>
            </a:prstGeom>
          </p:spPr>
        </p:pic>
        <p:pic>
          <p:nvPicPr>
            <p:cNvPr id="179" name="图片 178"/>
            <p:cNvPicPr>
              <a:picLocks noChangeAspect="1"/>
            </p:cNvPicPr>
            <p:nvPr/>
          </p:nvPicPr>
          <p:blipFill>
            <a:blip r:embed="rId7"/>
            <a:stretch>
              <a:fillRect/>
            </a:stretch>
          </p:blipFill>
          <p:spPr bwMode="gray">
            <a:xfrm>
              <a:off x="5910446" y="1907471"/>
              <a:ext cx="480649" cy="382616"/>
            </a:xfrm>
            <a:prstGeom prst="rect">
              <a:avLst/>
            </a:prstGeom>
          </p:spPr>
        </p:pic>
        <p:pic>
          <p:nvPicPr>
            <p:cNvPr id="180" name="图片 179"/>
            <p:cNvPicPr>
              <a:picLocks noChangeAspect="1"/>
            </p:cNvPicPr>
            <p:nvPr/>
          </p:nvPicPr>
          <p:blipFill>
            <a:blip r:embed="rId7"/>
            <a:stretch>
              <a:fillRect/>
            </a:stretch>
          </p:blipFill>
          <p:spPr bwMode="gray">
            <a:xfrm>
              <a:off x="6421037" y="1907471"/>
              <a:ext cx="480649" cy="382616"/>
            </a:xfrm>
            <a:prstGeom prst="rect">
              <a:avLst/>
            </a:prstGeom>
          </p:spPr>
        </p:pic>
        <p:sp>
          <p:nvSpPr>
            <p:cNvPr id="181" name="文本框 180"/>
            <p:cNvSpPr txBox="1"/>
            <p:nvPr/>
          </p:nvSpPr>
          <p:spPr bwMode="gray">
            <a:xfrm>
              <a:off x="5001158" y="1938625"/>
              <a:ext cx="929393" cy="560631"/>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RR</a:t>
              </a:r>
              <a:endParaRPr lang="en-US" altLang="zh-CN" sz="1200" dirty="0">
                <a:solidFill>
                  <a:srgbClr val="000000"/>
                </a:solidFill>
                <a:latin typeface="Huawei Sans" panose="020C0503030203020204" pitchFamily="34" charset="0"/>
              </a:endParaRPr>
            </a:p>
          </p:txBody>
        </p:sp>
        <p:sp>
          <p:nvSpPr>
            <p:cNvPr id="182" name="椭圆 181"/>
            <p:cNvSpPr/>
            <p:nvPr/>
          </p:nvSpPr>
          <p:spPr bwMode="gray">
            <a:xfrm>
              <a:off x="4746867" y="108758"/>
              <a:ext cx="3011213" cy="2737800"/>
            </a:xfrm>
            <a:prstGeom prst="ellipse">
              <a:avLst/>
            </a:prstGeom>
            <a:noFill/>
            <a:ln w="952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700" b="0" i="0" u="none" strike="noStrike" cap="none" normalizeH="0" baseline="0" dirty="0">
                <a:ln>
                  <a:noFill/>
                </a:ln>
                <a:solidFill>
                  <a:schemeClr val="tx1"/>
                </a:solidFill>
                <a:effectLst/>
                <a:latin typeface="Huawei Sans" panose="020C0503030203020204" pitchFamily="34" charset="0"/>
              </a:endParaRPr>
            </a:p>
          </p:txBody>
        </p:sp>
        <p:cxnSp>
          <p:nvCxnSpPr>
            <p:cNvPr id="183" name="直接连接符 182"/>
            <p:cNvCxnSpPr>
              <a:stCxn id="146" idx="0"/>
              <a:endCxn id="150" idx="2"/>
            </p:cNvCxnSpPr>
            <p:nvPr/>
          </p:nvCxnSpPr>
          <p:spPr bwMode="gray">
            <a:xfrm flipV="1">
              <a:off x="2467574" y="3759707"/>
              <a:ext cx="1352133" cy="4401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183"/>
            <p:cNvCxnSpPr>
              <a:stCxn id="147" idx="0"/>
              <a:endCxn id="151" idx="2"/>
            </p:cNvCxnSpPr>
            <p:nvPr/>
          </p:nvCxnSpPr>
          <p:spPr bwMode="gray">
            <a:xfrm flipV="1">
              <a:off x="2978165" y="3684935"/>
              <a:ext cx="2214334" cy="51494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直接连接符 184"/>
            <p:cNvCxnSpPr>
              <a:stCxn id="146" idx="0"/>
              <a:endCxn id="151" idx="2"/>
            </p:cNvCxnSpPr>
            <p:nvPr/>
          </p:nvCxnSpPr>
          <p:spPr bwMode="gray">
            <a:xfrm flipV="1">
              <a:off x="2467574" y="3684935"/>
              <a:ext cx="2724925" cy="51494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接连接符 185"/>
            <p:cNvCxnSpPr>
              <a:stCxn id="147" idx="0"/>
              <a:endCxn id="150" idx="2"/>
            </p:cNvCxnSpPr>
            <p:nvPr/>
          </p:nvCxnSpPr>
          <p:spPr bwMode="gray">
            <a:xfrm flipV="1">
              <a:off x="2978165" y="3759707"/>
              <a:ext cx="841542" cy="4401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直接连接符 186"/>
            <p:cNvCxnSpPr>
              <a:stCxn id="160" idx="0"/>
              <a:endCxn id="151" idx="2"/>
            </p:cNvCxnSpPr>
            <p:nvPr/>
          </p:nvCxnSpPr>
          <p:spPr bwMode="gray">
            <a:xfrm flipH="1" flipV="1">
              <a:off x="5192499" y="3684935"/>
              <a:ext cx="1404788" cy="51494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8" name="直接连接符 187"/>
            <p:cNvCxnSpPr>
              <a:stCxn id="159" idx="0"/>
              <a:endCxn id="151" idx="2"/>
            </p:cNvCxnSpPr>
            <p:nvPr/>
          </p:nvCxnSpPr>
          <p:spPr bwMode="gray">
            <a:xfrm flipH="1" flipV="1">
              <a:off x="5192499" y="3684935"/>
              <a:ext cx="894197" cy="51494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9" name="直接连接符 188"/>
            <p:cNvCxnSpPr>
              <a:stCxn id="160" idx="0"/>
              <a:endCxn id="150" idx="2"/>
            </p:cNvCxnSpPr>
            <p:nvPr/>
          </p:nvCxnSpPr>
          <p:spPr bwMode="gray">
            <a:xfrm flipH="1" flipV="1">
              <a:off x="3819707" y="3759707"/>
              <a:ext cx="2777580" cy="4401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0" name="直接连接符 189"/>
            <p:cNvCxnSpPr>
              <a:stCxn id="159" idx="0"/>
              <a:endCxn id="150" idx="2"/>
            </p:cNvCxnSpPr>
            <p:nvPr/>
          </p:nvCxnSpPr>
          <p:spPr bwMode="gray">
            <a:xfrm flipH="1" flipV="1">
              <a:off x="3819707" y="3759707"/>
              <a:ext cx="2266989" cy="4401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1" name="直接连接符 190"/>
            <p:cNvCxnSpPr>
              <a:stCxn id="151" idx="0"/>
              <a:endCxn id="180" idx="2"/>
            </p:cNvCxnSpPr>
            <p:nvPr/>
          </p:nvCxnSpPr>
          <p:spPr bwMode="gray">
            <a:xfrm flipV="1">
              <a:off x="5192499" y="2290087"/>
              <a:ext cx="1468863" cy="68988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2" name="直接连接符 191"/>
            <p:cNvCxnSpPr>
              <a:stCxn id="151" idx="0"/>
              <a:endCxn id="179" idx="2"/>
            </p:cNvCxnSpPr>
            <p:nvPr/>
          </p:nvCxnSpPr>
          <p:spPr bwMode="gray">
            <a:xfrm flipV="1">
              <a:off x="5192499" y="2290087"/>
              <a:ext cx="958272" cy="68988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192"/>
            <p:cNvCxnSpPr>
              <a:stCxn id="150" idx="0"/>
              <a:endCxn id="179" idx="2"/>
            </p:cNvCxnSpPr>
            <p:nvPr/>
          </p:nvCxnSpPr>
          <p:spPr bwMode="gray">
            <a:xfrm flipV="1">
              <a:off x="3819707" y="2290087"/>
              <a:ext cx="2331064" cy="64707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4" name="直接连接符 193"/>
            <p:cNvCxnSpPr>
              <a:stCxn id="150" idx="0"/>
              <a:endCxn id="180" idx="2"/>
            </p:cNvCxnSpPr>
            <p:nvPr/>
          </p:nvCxnSpPr>
          <p:spPr bwMode="gray">
            <a:xfrm flipV="1">
              <a:off x="3819707" y="2290087"/>
              <a:ext cx="2841655" cy="64707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5" name="直接连接符 194"/>
            <p:cNvCxnSpPr>
              <a:stCxn id="150" idx="0"/>
              <a:endCxn id="170" idx="2"/>
            </p:cNvCxnSpPr>
            <p:nvPr/>
          </p:nvCxnSpPr>
          <p:spPr bwMode="gray">
            <a:xfrm flipH="1" flipV="1">
              <a:off x="3042240" y="2290087"/>
              <a:ext cx="777467" cy="64707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195"/>
            <p:cNvCxnSpPr>
              <a:stCxn id="150" idx="0"/>
              <a:endCxn id="169" idx="2"/>
            </p:cNvCxnSpPr>
            <p:nvPr/>
          </p:nvCxnSpPr>
          <p:spPr bwMode="gray">
            <a:xfrm flipH="1" flipV="1">
              <a:off x="2531649" y="2290087"/>
              <a:ext cx="1288058" cy="64707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7" name="直接连接符 196"/>
            <p:cNvCxnSpPr>
              <a:stCxn id="151" idx="0"/>
              <a:endCxn id="170" idx="2"/>
            </p:cNvCxnSpPr>
            <p:nvPr/>
          </p:nvCxnSpPr>
          <p:spPr bwMode="gray">
            <a:xfrm flipH="1" flipV="1">
              <a:off x="3042240" y="2290087"/>
              <a:ext cx="2150259" cy="68988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8" name="直接连接符 197"/>
            <p:cNvCxnSpPr>
              <a:stCxn id="151" idx="0"/>
              <a:endCxn id="169" idx="2"/>
            </p:cNvCxnSpPr>
            <p:nvPr/>
          </p:nvCxnSpPr>
          <p:spPr bwMode="gray">
            <a:xfrm flipH="1" flipV="1">
              <a:off x="2531649" y="2290087"/>
              <a:ext cx="2660850" cy="68988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9" name="直接连接符 198"/>
            <p:cNvCxnSpPr>
              <a:stCxn id="169" idx="0"/>
              <a:endCxn id="164" idx="2"/>
            </p:cNvCxnSpPr>
            <p:nvPr/>
          </p:nvCxnSpPr>
          <p:spPr bwMode="gray">
            <a:xfrm flipH="1" flipV="1">
              <a:off x="2149552" y="1452730"/>
              <a:ext cx="382097" cy="454741"/>
            </a:xfrm>
            <a:prstGeom prst="line">
              <a:avLst/>
            </a:prstGeom>
            <a:noFill/>
            <a:ln w="952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0" name="直接连接符 199"/>
            <p:cNvCxnSpPr>
              <a:stCxn id="169" idx="0"/>
              <a:endCxn id="168" idx="2"/>
            </p:cNvCxnSpPr>
            <p:nvPr/>
          </p:nvCxnSpPr>
          <p:spPr bwMode="gray">
            <a:xfrm flipV="1">
              <a:off x="2531649" y="1452730"/>
              <a:ext cx="692480" cy="454741"/>
            </a:xfrm>
            <a:prstGeom prst="line">
              <a:avLst/>
            </a:prstGeom>
            <a:noFill/>
            <a:ln w="952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1" name="直接连接符 200"/>
            <p:cNvCxnSpPr>
              <a:stCxn id="170" idx="0"/>
              <a:endCxn id="168" idx="2"/>
            </p:cNvCxnSpPr>
            <p:nvPr/>
          </p:nvCxnSpPr>
          <p:spPr bwMode="gray">
            <a:xfrm flipV="1">
              <a:off x="3042240" y="1452730"/>
              <a:ext cx="181889" cy="454741"/>
            </a:xfrm>
            <a:prstGeom prst="line">
              <a:avLst/>
            </a:prstGeom>
            <a:noFill/>
            <a:ln w="952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201"/>
            <p:cNvCxnSpPr>
              <a:stCxn id="170" idx="0"/>
              <a:endCxn id="164" idx="2"/>
            </p:cNvCxnSpPr>
            <p:nvPr/>
          </p:nvCxnSpPr>
          <p:spPr bwMode="gray">
            <a:xfrm flipH="1" flipV="1">
              <a:off x="2149552" y="1452730"/>
              <a:ext cx="892688" cy="454741"/>
            </a:xfrm>
            <a:prstGeom prst="line">
              <a:avLst/>
            </a:prstGeom>
            <a:noFill/>
            <a:ln w="952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3" name="直接连接符 202"/>
            <p:cNvCxnSpPr>
              <a:stCxn id="180" idx="0"/>
              <a:endCxn id="178" idx="2"/>
            </p:cNvCxnSpPr>
            <p:nvPr/>
          </p:nvCxnSpPr>
          <p:spPr bwMode="gray">
            <a:xfrm flipV="1">
              <a:off x="6661362" y="1452730"/>
              <a:ext cx="181889" cy="45474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4" name="直接连接符 203"/>
            <p:cNvCxnSpPr>
              <a:stCxn id="180" idx="0"/>
              <a:endCxn id="174" idx="2"/>
            </p:cNvCxnSpPr>
            <p:nvPr/>
          </p:nvCxnSpPr>
          <p:spPr bwMode="gray">
            <a:xfrm flipH="1" flipV="1">
              <a:off x="5768674" y="1452730"/>
              <a:ext cx="892688" cy="45474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 name="直接连接符 204"/>
            <p:cNvCxnSpPr>
              <a:stCxn id="179" idx="0"/>
              <a:endCxn id="174" idx="2"/>
            </p:cNvCxnSpPr>
            <p:nvPr/>
          </p:nvCxnSpPr>
          <p:spPr bwMode="gray">
            <a:xfrm flipH="1" flipV="1">
              <a:off x="5768674" y="1452730"/>
              <a:ext cx="382097" cy="45474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6" name="直接连接符 205"/>
            <p:cNvCxnSpPr>
              <a:stCxn id="179" idx="0"/>
              <a:endCxn id="178" idx="2"/>
            </p:cNvCxnSpPr>
            <p:nvPr/>
          </p:nvCxnSpPr>
          <p:spPr bwMode="gray">
            <a:xfrm flipV="1">
              <a:off x="6150771" y="1452730"/>
              <a:ext cx="692480" cy="45474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 name="直接连接符 206"/>
            <p:cNvCxnSpPr>
              <a:stCxn id="154" idx="0"/>
              <a:endCxn id="159" idx="2"/>
            </p:cNvCxnSpPr>
            <p:nvPr/>
          </p:nvCxnSpPr>
          <p:spPr bwMode="gray">
            <a:xfrm flipV="1">
              <a:off x="5753480" y="4582495"/>
              <a:ext cx="333216" cy="5575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8" name="直接连接符 207"/>
            <p:cNvCxnSpPr>
              <a:stCxn id="154" idx="0"/>
              <a:endCxn id="160" idx="2"/>
            </p:cNvCxnSpPr>
            <p:nvPr/>
          </p:nvCxnSpPr>
          <p:spPr bwMode="gray">
            <a:xfrm flipV="1">
              <a:off x="5753480" y="4582495"/>
              <a:ext cx="843807" cy="5575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9" name="直接连接符 208"/>
            <p:cNvCxnSpPr>
              <a:endCxn id="160" idx="2"/>
            </p:cNvCxnSpPr>
            <p:nvPr/>
          </p:nvCxnSpPr>
          <p:spPr bwMode="gray">
            <a:xfrm flipH="1" flipV="1">
              <a:off x="6597287" y="4582495"/>
              <a:ext cx="304399" cy="64754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0" name="直接连接符 209"/>
            <p:cNvCxnSpPr>
              <a:stCxn id="158" idx="0"/>
              <a:endCxn id="159" idx="2"/>
            </p:cNvCxnSpPr>
            <p:nvPr/>
          </p:nvCxnSpPr>
          <p:spPr bwMode="gray">
            <a:xfrm flipH="1" flipV="1">
              <a:off x="6086696" y="4582495"/>
              <a:ext cx="741361" cy="5575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1" name="直接连接符 210"/>
            <p:cNvCxnSpPr>
              <a:stCxn id="145" idx="0"/>
              <a:endCxn id="147" idx="2"/>
            </p:cNvCxnSpPr>
            <p:nvPr/>
          </p:nvCxnSpPr>
          <p:spPr bwMode="gray">
            <a:xfrm flipH="1" flipV="1">
              <a:off x="2978165" y="4582495"/>
              <a:ext cx="230770" cy="5575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2" name="直接连接符 211"/>
            <p:cNvCxnSpPr>
              <a:stCxn id="145" idx="0"/>
              <a:endCxn id="146" idx="2"/>
            </p:cNvCxnSpPr>
            <p:nvPr/>
          </p:nvCxnSpPr>
          <p:spPr bwMode="gray">
            <a:xfrm flipH="1" flipV="1">
              <a:off x="2467574" y="4582495"/>
              <a:ext cx="741361" cy="5575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3" name="直接连接符 212"/>
            <p:cNvCxnSpPr>
              <a:stCxn id="141" idx="0"/>
              <a:endCxn id="146" idx="2"/>
            </p:cNvCxnSpPr>
            <p:nvPr/>
          </p:nvCxnSpPr>
          <p:spPr bwMode="gray">
            <a:xfrm flipV="1">
              <a:off x="2134358" y="4582495"/>
              <a:ext cx="333216" cy="5575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4" name="直接连接符 213"/>
            <p:cNvCxnSpPr>
              <a:stCxn id="141" idx="0"/>
              <a:endCxn id="147" idx="2"/>
            </p:cNvCxnSpPr>
            <p:nvPr/>
          </p:nvCxnSpPr>
          <p:spPr bwMode="gray">
            <a:xfrm flipV="1">
              <a:off x="2134358" y="4582495"/>
              <a:ext cx="843807" cy="5575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5" name="文本框 214"/>
            <p:cNvSpPr txBox="1"/>
            <p:nvPr/>
          </p:nvSpPr>
          <p:spPr bwMode="gray">
            <a:xfrm>
              <a:off x="5499013" y="5945975"/>
              <a:ext cx="1496315" cy="560631"/>
            </a:xfrm>
            <a:prstGeom prst="rect">
              <a:avLst/>
            </a:prstGeom>
            <a:noFill/>
          </p:spPr>
          <p:txBody>
            <a:bodyPr wrap="none" rtlCol="0">
              <a:spAutoFit/>
            </a:bodyPr>
            <a:lstStyle/>
            <a:p>
              <a:pPr fontAlgn="ctr">
                <a:spcBef>
                  <a:spcPct val="0"/>
                </a:spcBef>
                <a:spcAft>
                  <a:spcPct val="0"/>
                </a:spcAft>
              </a:pPr>
              <a:r>
                <a:rPr lang="en-US" sz="1200" b="1" dirty="0">
                  <a:solidFill>
                    <a:srgbClr val="000000"/>
                  </a:solidFill>
                  <a:latin typeface="Huawei Sans" panose="020C0503030203020204" pitchFamily="34" charset="0"/>
                </a:rPr>
                <a:t>Area D </a:t>
              </a:r>
              <a:endParaRPr lang="en-US" altLang="zh-CN" sz="1200" b="1" dirty="0">
                <a:solidFill>
                  <a:srgbClr val="000000"/>
                </a:solidFill>
                <a:latin typeface="Huawei Sans" panose="020C0503030203020204" pitchFamily="34" charset="0"/>
              </a:endParaRPr>
            </a:p>
          </p:txBody>
        </p:sp>
        <p:sp>
          <p:nvSpPr>
            <p:cNvPr id="216" name="文本框 215"/>
            <p:cNvSpPr txBox="1"/>
            <p:nvPr/>
          </p:nvSpPr>
          <p:spPr bwMode="gray">
            <a:xfrm>
              <a:off x="1941970" y="119044"/>
              <a:ext cx="1382762" cy="560631"/>
            </a:xfrm>
            <a:prstGeom prst="rect">
              <a:avLst/>
            </a:prstGeom>
            <a:noFill/>
          </p:spPr>
          <p:txBody>
            <a:bodyPr wrap="none" rtlCol="0">
              <a:spAutoFit/>
            </a:bodyPr>
            <a:lstStyle/>
            <a:p>
              <a:pPr fontAlgn="ctr">
                <a:spcBef>
                  <a:spcPct val="0"/>
                </a:spcBef>
                <a:spcAft>
                  <a:spcPct val="0"/>
                </a:spcAft>
              </a:pPr>
              <a:r>
                <a:rPr lang="en-US" sz="1200" b="1" dirty="0">
                  <a:solidFill>
                    <a:srgbClr val="000000"/>
                  </a:solidFill>
                  <a:latin typeface="Huawei Sans" panose="020C0503030203020204" pitchFamily="34" charset="0"/>
                </a:rPr>
                <a:t>Area A</a:t>
              </a:r>
              <a:endParaRPr lang="en-US" altLang="zh-CN" sz="1200" b="1" dirty="0">
                <a:solidFill>
                  <a:srgbClr val="000000"/>
                </a:solidFill>
                <a:latin typeface="Huawei Sans" panose="020C0503030203020204" pitchFamily="34" charset="0"/>
              </a:endParaRPr>
            </a:p>
          </p:txBody>
        </p:sp>
        <p:sp>
          <p:nvSpPr>
            <p:cNvPr id="217" name="文本框 216"/>
            <p:cNvSpPr txBox="1"/>
            <p:nvPr/>
          </p:nvSpPr>
          <p:spPr bwMode="gray">
            <a:xfrm>
              <a:off x="5570825" y="119044"/>
              <a:ext cx="1363295" cy="560631"/>
            </a:xfrm>
            <a:prstGeom prst="rect">
              <a:avLst/>
            </a:prstGeom>
            <a:noFill/>
          </p:spPr>
          <p:txBody>
            <a:bodyPr wrap="none" rtlCol="0">
              <a:spAutoFit/>
            </a:bodyPr>
            <a:lstStyle/>
            <a:p>
              <a:pPr fontAlgn="ctr">
                <a:spcBef>
                  <a:spcPct val="0"/>
                </a:spcBef>
                <a:spcAft>
                  <a:spcPct val="0"/>
                </a:spcAft>
              </a:pPr>
              <a:r>
                <a:rPr lang="en-US" sz="1200" b="1" dirty="0">
                  <a:solidFill>
                    <a:srgbClr val="000000"/>
                  </a:solidFill>
                  <a:latin typeface="Huawei Sans" panose="020C0503030203020204" pitchFamily="34" charset="0"/>
                </a:rPr>
                <a:t>Area B</a:t>
              </a:r>
              <a:endParaRPr lang="en-US" altLang="zh-CN" sz="1200" b="1" dirty="0">
                <a:solidFill>
                  <a:srgbClr val="000000"/>
                </a:solidFill>
                <a:latin typeface="Huawei Sans" panose="020C0503030203020204" pitchFamily="34" charset="0"/>
              </a:endParaRPr>
            </a:p>
          </p:txBody>
        </p:sp>
      </p:grpSp>
      <p:grpSp>
        <p:nvGrpSpPr>
          <p:cNvPr id="218"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219"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RR Design</a:t>
              </a:r>
            </a:p>
          </p:txBody>
        </p:sp>
        <p:sp>
          <p:nvSpPr>
            <p:cNvPr id="220"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Overlay Planning</a:t>
              </a:r>
            </a:p>
          </p:txBody>
        </p:sp>
        <p:sp>
          <p:nvSpPr>
            <p:cNvPr id="221"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Topology Design</a:t>
              </a:r>
            </a:p>
          </p:txBody>
        </p:sp>
      </p:grpSp>
      <p:sp>
        <p:nvSpPr>
          <p:cNvPr id="3" name="矩形 2"/>
          <p:cNvSpPr/>
          <p:nvPr/>
        </p:nvSpPr>
        <p:spPr bwMode="gray">
          <a:xfrm>
            <a:off x="802309" y="4947831"/>
            <a:ext cx="3086297" cy="1246495"/>
          </a:xfrm>
          <a:prstGeom prst="rect">
            <a:avLst/>
          </a:prstGeom>
        </p:spPr>
        <p:txBody>
          <a:bodyPr wrap="square">
            <a:spAutoFit/>
          </a:bodyPr>
          <a:lstStyle/>
          <a:p>
            <a:pPr fontAlgn="ctr">
              <a:lnSpc>
                <a:spcPts val="1800"/>
              </a:lnSpc>
            </a:pPr>
            <a:r>
              <a:rPr lang="en-US" sz="1200" dirty="0">
                <a:latin typeface="Huawei Sans" panose="020C0503030203020204" pitchFamily="34" charset="0"/>
              </a:rPr>
              <a:t>A site that functions as an RR not only undertakes tasks on the control plane but also forwards service traffic of other sites on the forwarding plane.</a:t>
            </a:r>
          </a:p>
          <a:p>
            <a:pPr lvl="0" defTabSz="914400" fontAlgn="ctr">
              <a:lnSpc>
                <a:spcPts val="1800"/>
              </a:lnSpc>
              <a:spcAft>
                <a:spcPts val="300"/>
              </a:spcAft>
              <a:defRPr/>
            </a:pPr>
            <a:endParaRPr lang="en-US" altLang="zh-CN" sz="1200" kern="0" dirty="0">
              <a:solidFill>
                <a:prstClr val="black"/>
              </a:solidFill>
              <a:latin typeface="Huawei Sans" panose="020C0503030203020204" pitchFamily="34" charset="0"/>
              <a:cs typeface="Arial" panose="020B0604020202020204" pitchFamily="34" charset="0"/>
            </a:endParaRPr>
          </a:p>
        </p:txBody>
      </p:sp>
      <p:sp>
        <p:nvSpPr>
          <p:cNvPr id="4" name="矩形 3"/>
          <p:cNvSpPr/>
          <p:nvPr/>
        </p:nvSpPr>
        <p:spPr bwMode="gray">
          <a:xfrm>
            <a:off x="4209412" y="4947831"/>
            <a:ext cx="3360490" cy="1246495"/>
          </a:xfrm>
          <a:prstGeom prst="rect">
            <a:avLst/>
          </a:prstGeom>
        </p:spPr>
        <p:txBody>
          <a:bodyPr wrap="square">
            <a:spAutoFit/>
          </a:bodyPr>
          <a:lstStyle/>
          <a:p>
            <a:pPr fontAlgn="ctr">
              <a:lnSpc>
                <a:spcPts val="1800"/>
              </a:lnSpc>
              <a:spcAft>
                <a:spcPts val="300"/>
              </a:spcAft>
              <a:defRPr/>
            </a:pPr>
            <a:r>
              <a:rPr lang="en-US" sz="1200" dirty="0">
                <a:latin typeface="Huawei Sans" panose="020C0503030203020204" pitchFamily="34" charset="0"/>
              </a:rPr>
              <a:t>A site that functions as an RR does not have a LAN network, does not function as a hub for communication between other sites, and does not transmit service data. Such a site just undertakes tasks on the control plane.</a:t>
            </a:r>
          </a:p>
        </p:txBody>
      </p:sp>
      <p:sp>
        <p:nvSpPr>
          <p:cNvPr id="5" name="矩形 4"/>
          <p:cNvSpPr/>
          <p:nvPr/>
        </p:nvSpPr>
        <p:spPr bwMode="gray">
          <a:xfrm>
            <a:off x="7776308" y="4947831"/>
            <a:ext cx="3539886" cy="1015663"/>
          </a:xfrm>
          <a:prstGeom prst="rect">
            <a:avLst/>
          </a:prstGeom>
        </p:spPr>
        <p:txBody>
          <a:bodyPr wrap="square">
            <a:spAutoFit/>
          </a:bodyPr>
          <a:lstStyle/>
          <a:p>
            <a:pPr fontAlgn="ctr">
              <a:lnSpc>
                <a:spcPts val="1800"/>
              </a:lnSpc>
              <a:spcAft>
                <a:spcPts val="300"/>
              </a:spcAft>
              <a:defRPr/>
            </a:pPr>
            <a:r>
              <a:rPr lang="en-US" sz="1200" dirty="0">
                <a:latin typeface="Huawei Sans" panose="020C0503030203020204" pitchFamily="34" charset="0"/>
              </a:rPr>
              <a:t>At least one pair of RRs is deployed in each area. RRs in different areas establish BGP EVPN peer relationships with each other to advertise and learn VPN routes in different areas.</a:t>
            </a:r>
          </a:p>
        </p:txBody>
      </p:sp>
    </p:spTree>
    <p:extLst>
      <p:ext uri="{BB962C8B-B14F-4D97-AF65-F5344CB8AC3E}">
        <p14:creationId xmlns:p14="http://schemas.microsoft.com/office/powerpoint/2010/main" val="19741304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RR Deployment Scenario: Enterprise-built Network</a:t>
            </a:r>
          </a:p>
        </p:txBody>
      </p:sp>
      <p:sp>
        <p:nvSpPr>
          <p:cNvPr id="4" name="圆角矩形 75"/>
          <p:cNvSpPr/>
          <p:nvPr/>
        </p:nvSpPr>
        <p:spPr bwMode="gray">
          <a:xfrm>
            <a:off x="6325161" y="1068625"/>
            <a:ext cx="497096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Independent deployment of RRs</a:t>
            </a:r>
          </a:p>
        </p:txBody>
      </p:sp>
      <p:sp>
        <p:nvSpPr>
          <p:cNvPr id="5" name="圆角矩形 75"/>
          <p:cNvSpPr/>
          <p:nvPr/>
        </p:nvSpPr>
        <p:spPr bwMode="gray">
          <a:xfrm>
            <a:off x="838085" y="1052513"/>
            <a:ext cx="515653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Combined deployment of a site and RR</a:t>
            </a:r>
          </a:p>
        </p:txBody>
      </p:sp>
      <p:sp>
        <p:nvSpPr>
          <p:cNvPr id="6" name="圆角矩形 75"/>
          <p:cNvSpPr/>
          <p:nvPr/>
        </p:nvSpPr>
        <p:spPr bwMode="gray">
          <a:xfrm>
            <a:off x="6325161" y="1510193"/>
            <a:ext cx="4970964" cy="44802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7" name="圆角矩形 75"/>
          <p:cNvSpPr/>
          <p:nvPr/>
        </p:nvSpPr>
        <p:spPr bwMode="gray">
          <a:xfrm>
            <a:off x="838085" y="1492290"/>
            <a:ext cx="5156535" cy="44802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10" name="图片 9"/>
          <p:cNvPicPr>
            <a:picLocks noChangeAspect="1"/>
          </p:cNvPicPr>
          <p:nvPr/>
        </p:nvPicPr>
        <p:blipFill>
          <a:blip r:embed="rId3"/>
          <a:stretch>
            <a:fillRect/>
          </a:stretch>
        </p:blipFill>
        <p:spPr bwMode="gray">
          <a:xfrm>
            <a:off x="2336384" y="2917080"/>
            <a:ext cx="941632" cy="578037"/>
          </a:xfrm>
          <a:prstGeom prst="rect">
            <a:avLst/>
          </a:prstGeom>
        </p:spPr>
      </p:pic>
      <p:pic>
        <p:nvPicPr>
          <p:cNvPr id="11" name="图片 10"/>
          <p:cNvPicPr>
            <a:picLocks noChangeAspect="1"/>
          </p:cNvPicPr>
          <p:nvPr/>
        </p:nvPicPr>
        <p:blipFill>
          <a:blip r:embed="rId4"/>
          <a:stretch>
            <a:fillRect/>
          </a:stretch>
        </p:blipFill>
        <p:spPr bwMode="gray">
          <a:xfrm>
            <a:off x="3390019" y="2955629"/>
            <a:ext cx="941632" cy="495405"/>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963026" y="4179651"/>
            <a:ext cx="922719" cy="579381"/>
          </a:xfrm>
          <a:prstGeom prst="rect">
            <a:avLst/>
          </a:prstGeom>
        </p:spPr>
      </p:pic>
      <p:pic>
        <p:nvPicPr>
          <p:cNvPr id="13" name="图片 12"/>
          <p:cNvPicPr>
            <a:picLocks noChangeAspect="1"/>
          </p:cNvPicPr>
          <p:nvPr/>
        </p:nvPicPr>
        <p:blipFill>
          <a:blip r:embed="rId6"/>
          <a:stretch>
            <a:fillRect/>
          </a:stretch>
        </p:blipFill>
        <p:spPr bwMode="gray">
          <a:xfrm>
            <a:off x="2195101" y="3924999"/>
            <a:ext cx="466668" cy="389308"/>
          </a:xfrm>
          <a:prstGeom prst="rect">
            <a:avLst/>
          </a:prstGeom>
        </p:spPr>
      </p:pic>
      <p:sp>
        <p:nvSpPr>
          <p:cNvPr id="14" name="文本框 13"/>
          <p:cNvSpPr txBox="1"/>
          <p:nvPr/>
        </p:nvSpPr>
        <p:spPr bwMode="gray">
          <a:xfrm>
            <a:off x="1591358" y="3934776"/>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a:t>
            </a:r>
            <a:endParaRPr lang="en-US" altLang="zh-CN" sz="1600" dirty="0">
              <a:solidFill>
                <a:srgbClr val="000000"/>
              </a:solidFill>
              <a:latin typeface="Huawei Sans" panose="020C0503030203020204" pitchFamily="34" charset="0"/>
            </a:endParaRPr>
          </a:p>
        </p:txBody>
      </p:sp>
      <p:sp>
        <p:nvSpPr>
          <p:cNvPr id="15" name="文本框 14"/>
          <p:cNvSpPr txBox="1"/>
          <p:nvPr/>
        </p:nvSpPr>
        <p:spPr bwMode="gray">
          <a:xfrm>
            <a:off x="2008114" y="437736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 1</a:t>
            </a:r>
            <a:endParaRPr lang="en-US" altLang="zh-CN" sz="1067" b="1" dirty="0">
              <a:solidFill>
                <a:srgbClr val="000000"/>
              </a:solidFill>
              <a:latin typeface="Huawei Sans" panose="020C0503030203020204" pitchFamily="34" charset="0"/>
              <a:ea typeface="微软雅黑" panose="020B0503020204020204" pitchFamily="34" charset="-122"/>
            </a:endParaRPr>
          </a:p>
        </p:txBody>
      </p:sp>
      <p:cxnSp>
        <p:nvCxnSpPr>
          <p:cNvPr id="16" name="直接连接符 15"/>
          <p:cNvCxnSpPr>
            <a:stCxn id="13" idx="0"/>
            <a:endCxn id="11" idx="2"/>
          </p:cNvCxnSpPr>
          <p:nvPr/>
        </p:nvCxnSpPr>
        <p:spPr bwMode="gray">
          <a:xfrm flipV="1">
            <a:off x="2428435" y="3451035"/>
            <a:ext cx="1432400" cy="47396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stCxn id="30" idx="2"/>
            <a:endCxn id="11" idx="0"/>
          </p:cNvCxnSpPr>
          <p:nvPr/>
        </p:nvCxnSpPr>
        <p:spPr bwMode="gray">
          <a:xfrm>
            <a:off x="3552200" y="2434815"/>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a:stCxn id="13" idx="0"/>
            <a:endCxn id="10" idx="2"/>
          </p:cNvCxnSpPr>
          <p:nvPr/>
        </p:nvCxnSpPr>
        <p:spPr bwMode="gray">
          <a:xfrm flipV="1">
            <a:off x="2428435" y="3495118"/>
            <a:ext cx="378765" cy="42988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674984" y="4179651"/>
            <a:ext cx="922719" cy="579381"/>
          </a:xfrm>
          <a:prstGeom prst="rect">
            <a:avLst/>
          </a:prstGeom>
        </p:spPr>
      </p:pic>
      <p:sp>
        <p:nvSpPr>
          <p:cNvPr id="20" name="文本框 19"/>
          <p:cNvSpPr txBox="1"/>
          <p:nvPr/>
        </p:nvSpPr>
        <p:spPr bwMode="gray">
          <a:xfrm>
            <a:off x="3090416" y="3944079"/>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a:t>
            </a:r>
            <a:endParaRPr lang="en-US" altLang="zh-CN" sz="1600" dirty="0">
              <a:solidFill>
                <a:srgbClr val="000000"/>
              </a:solidFill>
              <a:latin typeface="Huawei Sans" panose="020C0503030203020204" pitchFamily="34" charset="0"/>
            </a:endParaRPr>
          </a:p>
        </p:txBody>
      </p:sp>
      <p:sp>
        <p:nvSpPr>
          <p:cNvPr id="21" name="文本框 20"/>
          <p:cNvSpPr txBox="1"/>
          <p:nvPr/>
        </p:nvSpPr>
        <p:spPr bwMode="gray">
          <a:xfrm>
            <a:off x="3720072" y="437736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 2</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22" name="图片 21"/>
          <p:cNvPicPr>
            <a:picLocks noChangeAspect="1"/>
          </p:cNvPicPr>
          <p:nvPr/>
        </p:nvPicPr>
        <p:blipFill>
          <a:blip r:embed="rId6"/>
          <a:stretch>
            <a:fillRect/>
          </a:stretch>
        </p:blipFill>
        <p:spPr bwMode="gray">
          <a:xfrm>
            <a:off x="3912745" y="3924103"/>
            <a:ext cx="466668" cy="389308"/>
          </a:xfrm>
          <a:prstGeom prst="rect">
            <a:avLst/>
          </a:prstGeom>
        </p:spPr>
      </p:pic>
      <p:cxnSp>
        <p:nvCxnSpPr>
          <p:cNvPr id="23" name="直接连接符 22"/>
          <p:cNvCxnSpPr>
            <a:stCxn id="22" idx="0"/>
            <a:endCxn id="10" idx="2"/>
          </p:cNvCxnSpPr>
          <p:nvPr/>
        </p:nvCxnSpPr>
        <p:spPr bwMode="gray">
          <a:xfrm flipH="1" flipV="1">
            <a:off x="2807201" y="3495118"/>
            <a:ext cx="1338879" cy="42898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a:stCxn id="22" idx="0"/>
            <a:endCxn id="11" idx="2"/>
          </p:cNvCxnSpPr>
          <p:nvPr/>
        </p:nvCxnSpPr>
        <p:spPr bwMode="gray">
          <a:xfrm flipH="1" flipV="1">
            <a:off x="3860836" y="3451035"/>
            <a:ext cx="285244" cy="473068"/>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gray">
          <a:xfrm>
            <a:off x="3174424" y="2228998"/>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854441" y="1606787"/>
            <a:ext cx="922719" cy="579381"/>
          </a:xfrm>
          <a:prstGeom prst="rect">
            <a:avLst/>
          </a:prstGeom>
        </p:spPr>
      </p:pic>
      <p:pic>
        <p:nvPicPr>
          <p:cNvPr id="27" name="图片 26"/>
          <p:cNvPicPr>
            <a:picLocks noChangeAspect="1"/>
          </p:cNvPicPr>
          <p:nvPr/>
        </p:nvPicPr>
        <p:blipFill>
          <a:blip r:embed="rId6"/>
          <a:stretch>
            <a:fillRect/>
          </a:stretch>
        </p:blipFill>
        <p:spPr bwMode="gray">
          <a:xfrm>
            <a:off x="2812584" y="2046403"/>
            <a:ext cx="466668" cy="389308"/>
          </a:xfrm>
          <a:prstGeom prst="rect">
            <a:avLst/>
          </a:prstGeom>
        </p:spPr>
      </p:pic>
      <p:sp>
        <p:nvSpPr>
          <p:cNvPr id="28" name="文本框 27"/>
          <p:cNvSpPr txBox="1"/>
          <p:nvPr/>
        </p:nvSpPr>
        <p:spPr bwMode="gray">
          <a:xfrm>
            <a:off x="3756530" y="2064587"/>
            <a:ext cx="133165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 (RR)</a:t>
            </a:r>
            <a:endParaRPr lang="en-US" altLang="zh-CN" sz="1600" dirty="0">
              <a:solidFill>
                <a:srgbClr val="000000"/>
              </a:solidFill>
              <a:latin typeface="Huawei Sans" panose="020C0503030203020204" pitchFamily="34" charset="0"/>
            </a:endParaRPr>
          </a:p>
        </p:txBody>
      </p:sp>
      <p:sp>
        <p:nvSpPr>
          <p:cNvPr id="29" name="文本框 28"/>
          <p:cNvSpPr txBox="1"/>
          <p:nvPr/>
        </p:nvSpPr>
        <p:spPr bwMode="gray">
          <a:xfrm>
            <a:off x="2899529" y="176404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HQ/DC</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30" name="图片 29"/>
          <p:cNvPicPr>
            <a:picLocks noChangeAspect="1"/>
          </p:cNvPicPr>
          <p:nvPr/>
        </p:nvPicPr>
        <p:blipFill>
          <a:blip r:embed="rId6"/>
          <a:stretch>
            <a:fillRect/>
          </a:stretch>
        </p:blipFill>
        <p:spPr bwMode="gray">
          <a:xfrm>
            <a:off x="3318865" y="2045507"/>
            <a:ext cx="466668" cy="389308"/>
          </a:xfrm>
          <a:prstGeom prst="rect">
            <a:avLst/>
          </a:prstGeom>
        </p:spPr>
      </p:pic>
      <p:cxnSp>
        <p:nvCxnSpPr>
          <p:cNvPr id="31" name="直接连接符 30"/>
          <p:cNvCxnSpPr>
            <a:stCxn id="27" idx="2"/>
            <a:endCxn id="10" idx="0"/>
          </p:cNvCxnSpPr>
          <p:nvPr/>
        </p:nvCxnSpPr>
        <p:spPr bwMode="gray">
          <a:xfrm flipH="1">
            <a:off x="2807201" y="2435711"/>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4" name="图片 33"/>
          <p:cNvPicPr>
            <a:picLocks noChangeAspect="1"/>
          </p:cNvPicPr>
          <p:nvPr/>
        </p:nvPicPr>
        <p:blipFill>
          <a:blip r:embed="rId3"/>
          <a:stretch>
            <a:fillRect/>
          </a:stretch>
        </p:blipFill>
        <p:spPr bwMode="gray">
          <a:xfrm>
            <a:off x="7848269" y="2959901"/>
            <a:ext cx="941632" cy="578037"/>
          </a:xfrm>
          <a:prstGeom prst="rect">
            <a:avLst/>
          </a:prstGeom>
        </p:spPr>
      </p:pic>
      <p:pic>
        <p:nvPicPr>
          <p:cNvPr id="35" name="图片 34"/>
          <p:cNvPicPr>
            <a:picLocks noChangeAspect="1"/>
          </p:cNvPicPr>
          <p:nvPr/>
        </p:nvPicPr>
        <p:blipFill>
          <a:blip r:embed="rId4"/>
          <a:stretch>
            <a:fillRect/>
          </a:stretch>
        </p:blipFill>
        <p:spPr bwMode="gray">
          <a:xfrm>
            <a:off x="8901903" y="2998450"/>
            <a:ext cx="941632" cy="495405"/>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241825" y="4222472"/>
            <a:ext cx="922719" cy="579381"/>
          </a:xfrm>
          <a:prstGeom prst="rect">
            <a:avLst/>
          </a:prstGeom>
        </p:spPr>
      </p:pic>
      <p:pic>
        <p:nvPicPr>
          <p:cNvPr id="37" name="图片 36"/>
          <p:cNvPicPr>
            <a:picLocks noChangeAspect="1"/>
          </p:cNvPicPr>
          <p:nvPr/>
        </p:nvPicPr>
        <p:blipFill>
          <a:blip r:embed="rId6"/>
          <a:stretch>
            <a:fillRect/>
          </a:stretch>
        </p:blipFill>
        <p:spPr bwMode="gray">
          <a:xfrm>
            <a:off x="7473900" y="3967820"/>
            <a:ext cx="466668" cy="389308"/>
          </a:xfrm>
          <a:prstGeom prst="rect">
            <a:avLst/>
          </a:prstGeom>
        </p:spPr>
      </p:pic>
      <p:sp>
        <p:nvSpPr>
          <p:cNvPr id="38" name="文本框 37"/>
          <p:cNvSpPr txBox="1"/>
          <p:nvPr/>
        </p:nvSpPr>
        <p:spPr bwMode="gray">
          <a:xfrm>
            <a:off x="7811035" y="3961993"/>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a:t>
            </a:r>
            <a:endParaRPr lang="en-US" altLang="zh-CN" sz="1600" dirty="0">
              <a:solidFill>
                <a:srgbClr val="000000"/>
              </a:solidFill>
              <a:latin typeface="Huawei Sans" panose="020C0503030203020204" pitchFamily="34" charset="0"/>
            </a:endParaRPr>
          </a:p>
        </p:txBody>
      </p:sp>
      <p:sp>
        <p:nvSpPr>
          <p:cNvPr id="39" name="文本框 38"/>
          <p:cNvSpPr txBox="1"/>
          <p:nvPr/>
        </p:nvSpPr>
        <p:spPr bwMode="gray">
          <a:xfrm>
            <a:off x="7286913" y="437736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 1</a:t>
            </a:r>
            <a:endParaRPr lang="en-US" altLang="zh-CN" sz="1067" b="1" dirty="0">
              <a:solidFill>
                <a:srgbClr val="000000"/>
              </a:solidFill>
              <a:latin typeface="Huawei Sans" panose="020C0503030203020204" pitchFamily="34" charset="0"/>
              <a:ea typeface="微软雅黑" panose="020B0503020204020204" pitchFamily="34" charset="-122"/>
            </a:endParaRPr>
          </a:p>
        </p:txBody>
      </p:sp>
      <p:cxnSp>
        <p:nvCxnSpPr>
          <p:cNvPr id="40" name="直接连接符 39"/>
          <p:cNvCxnSpPr>
            <a:stCxn id="37" idx="0"/>
            <a:endCxn id="35" idx="2"/>
          </p:cNvCxnSpPr>
          <p:nvPr/>
        </p:nvCxnSpPr>
        <p:spPr bwMode="gray">
          <a:xfrm flipV="1">
            <a:off x="7707234" y="3493856"/>
            <a:ext cx="1665485" cy="47396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40"/>
          <p:cNvCxnSpPr>
            <a:stCxn id="53" idx="2"/>
            <a:endCxn id="35" idx="0"/>
          </p:cNvCxnSpPr>
          <p:nvPr/>
        </p:nvCxnSpPr>
        <p:spPr bwMode="gray">
          <a:xfrm flipH="1">
            <a:off x="9372720" y="2477636"/>
            <a:ext cx="353724"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41"/>
          <p:cNvCxnSpPr>
            <a:stCxn id="37" idx="0"/>
            <a:endCxn id="34" idx="2"/>
          </p:cNvCxnSpPr>
          <p:nvPr/>
        </p:nvCxnSpPr>
        <p:spPr bwMode="gray">
          <a:xfrm flipV="1">
            <a:off x="7707234" y="3537939"/>
            <a:ext cx="611851" cy="42988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310032" y="4189834"/>
            <a:ext cx="922719" cy="579381"/>
          </a:xfrm>
          <a:prstGeom prst="rect">
            <a:avLst/>
          </a:prstGeom>
        </p:spPr>
      </p:pic>
      <p:sp>
        <p:nvSpPr>
          <p:cNvPr id="44" name="文本框 43"/>
          <p:cNvSpPr txBox="1"/>
          <p:nvPr/>
        </p:nvSpPr>
        <p:spPr bwMode="gray">
          <a:xfrm>
            <a:off x="8355120" y="437736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 2</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45" name="图片 44"/>
          <p:cNvPicPr>
            <a:picLocks noChangeAspect="1"/>
          </p:cNvPicPr>
          <p:nvPr/>
        </p:nvPicPr>
        <p:blipFill>
          <a:blip r:embed="rId6"/>
          <a:stretch>
            <a:fillRect/>
          </a:stretch>
        </p:blipFill>
        <p:spPr bwMode="gray">
          <a:xfrm>
            <a:off x="8547793" y="3934287"/>
            <a:ext cx="466668" cy="389308"/>
          </a:xfrm>
          <a:prstGeom prst="rect">
            <a:avLst/>
          </a:prstGeom>
        </p:spPr>
      </p:pic>
      <p:cxnSp>
        <p:nvCxnSpPr>
          <p:cNvPr id="46" name="直接连接符 45"/>
          <p:cNvCxnSpPr>
            <a:stCxn id="45" idx="0"/>
            <a:endCxn id="34" idx="2"/>
          </p:cNvCxnSpPr>
          <p:nvPr/>
        </p:nvCxnSpPr>
        <p:spPr bwMode="gray">
          <a:xfrm flipH="1" flipV="1">
            <a:off x="8319085" y="3537939"/>
            <a:ext cx="462043" cy="396348"/>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a:stCxn id="45" idx="0"/>
            <a:endCxn id="35" idx="2"/>
          </p:cNvCxnSpPr>
          <p:nvPr/>
        </p:nvCxnSpPr>
        <p:spPr bwMode="gray">
          <a:xfrm flipV="1">
            <a:off x="8781127" y="3493856"/>
            <a:ext cx="591592" cy="44043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gray">
          <a:xfrm>
            <a:off x="9348668" y="2271819"/>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9" name="图片 4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028685" y="1649608"/>
            <a:ext cx="922719" cy="579381"/>
          </a:xfrm>
          <a:prstGeom prst="rect">
            <a:avLst/>
          </a:prstGeom>
        </p:spPr>
      </p:pic>
      <p:pic>
        <p:nvPicPr>
          <p:cNvPr id="50" name="图片 49"/>
          <p:cNvPicPr>
            <a:picLocks noChangeAspect="1"/>
          </p:cNvPicPr>
          <p:nvPr/>
        </p:nvPicPr>
        <p:blipFill>
          <a:blip r:embed="rId6"/>
          <a:stretch>
            <a:fillRect/>
          </a:stretch>
        </p:blipFill>
        <p:spPr bwMode="gray">
          <a:xfrm>
            <a:off x="8986828" y="2089224"/>
            <a:ext cx="466668" cy="389308"/>
          </a:xfrm>
          <a:prstGeom prst="rect">
            <a:avLst/>
          </a:prstGeom>
        </p:spPr>
      </p:pic>
      <p:sp>
        <p:nvSpPr>
          <p:cNvPr id="51" name="文本框 50"/>
          <p:cNvSpPr txBox="1"/>
          <p:nvPr/>
        </p:nvSpPr>
        <p:spPr bwMode="gray">
          <a:xfrm>
            <a:off x="9831920" y="2107408"/>
            <a:ext cx="77548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CPE</a:t>
            </a:r>
            <a:endParaRPr lang="en-US" altLang="zh-CN" sz="1600" dirty="0">
              <a:solidFill>
                <a:srgbClr val="000000"/>
              </a:solidFill>
              <a:latin typeface="Huawei Sans" panose="020C0503030203020204" pitchFamily="34" charset="0"/>
            </a:endParaRPr>
          </a:p>
        </p:txBody>
      </p:sp>
      <p:sp>
        <p:nvSpPr>
          <p:cNvPr id="52" name="文本框 51"/>
          <p:cNvSpPr txBox="1"/>
          <p:nvPr/>
        </p:nvSpPr>
        <p:spPr bwMode="gray">
          <a:xfrm>
            <a:off x="9073773" y="1806865"/>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HQ</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53" name="图片 52"/>
          <p:cNvPicPr>
            <a:picLocks noChangeAspect="1"/>
          </p:cNvPicPr>
          <p:nvPr/>
        </p:nvPicPr>
        <p:blipFill>
          <a:blip r:embed="rId6"/>
          <a:stretch>
            <a:fillRect/>
          </a:stretch>
        </p:blipFill>
        <p:spPr bwMode="gray">
          <a:xfrm>
            <a:off x="9493109" y="2088328"/>
            <a:ext cx="466668" cy="389308"/>
          </a:xfrm>
          <a:prstGeom prst="rect">
            <a:avLst/>
          </a:prstGeom>
        </p:spPr>
      </p:pic>
      <p:cxnSp>
        <p:nvCxnSpPr>
          <p:cNvPr id="54" name="直接连接符 53"/>
          <p:cNvCxnSpPr>
            <a:stCxn id="50" idx="2"/>
            <a:endCxn id="34" idx="0"/>
          </p:cNvCxnSpPr>
          <p:nvPr/>
        </p:nvCxnSpPr>
        <p:spPr bwMode="gray">
          <a:xfrm flipH="1">
            <a:off x="8319085" y="2478532"/>
            <a:ext cx="90107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5" name="图片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798751" y="1659110"/>
            <a:ext cx="922719" cy="579381"/>
          </a:xfrm>
          <a:prstGeom prst="rect">
            <a:avLst/>
          </a:prstGeom>
        </p:spPr>
      </p:pic>
      <p:sp>
        <p:nvSpPr>
          <p:cNvPr id="56" name="文本框 55"/>
          <p:cNvSpPr txBox="1"/>
          <p:nvPr/>
        </p:nvSpPr>
        <p:spPr bwMode="gray">
          <a:xfrm>
            <a:off x="7292533" y="2117807"/>
            <a:ext cx="481324"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RR</a:t>
            </a:r>
            <a:endParaRPr lang="en-US" altLang="zh-CN" sz="1600" dirty="0">
              <a:solidFill>
                <a:srgbClr val="000000"/>
              </a:solidFill>
              <a:latin typeface="Huawei Sans" panose="020C0503030203020204" pitchFamily="34" charset="0"/>
            </a:endParaRPr>
          </a:p>
        </p:txBody>
      </p:sp>
      <p:sp>
        <p:nvSpPr>
          <p:cNvPr id="57" name="文本框 56"/>
          <p:cNvSpPr txBox="1"/>
          <p:nvPr/>
        </p:nvSpPr>
        <p:spPr bwMode="gray">
          <a:xfrm>
            <a:off x="7843839" y="1816368"/>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DC</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58" name="图片 57"/>
          <p:cNvPicPr>
            <a:picLocks noChangeAspect="1"/>
          </p:cNvPicPr>
          <p:nvPr/>
        </p:nvPicPr>
        <p:blipFill>
          <a:blip r:embed="rId7"/>
          <a:stretch>
            <a:fillRect/>
          </a:stretch>
        </p:blipFill>
        <p:spPr bwMode="gray">
          <a:xfrm>
            <a:off x="7809399" y="2094462"/>
            <a:ext cx="480649" cy="382616"/>
          </a:xfrm>
          <a:prstGeom prst="rect">
            <a:avLst/>
          </a:prstGeom>
        </p:spPr>
      </p:pic>
      <p:pic>
        <p:nvPicPr>
          <p:cNvPr id="59" name="图片 58"/>
          <p:cNvPicPr>
            <a:picLocks noChangeAspect="1"/>
          </p:cNvPicPr>
          <p:nvPr/>
        </p:nvPicPr>
        <p:blipFill>
          <a:blip r:embed="rId7"/>
          <a:stretch>
            <a:fillRect/>
          </a:stretch>
        </p:blipFill>
        <p:spPr bwMode="gray">
          <a:xfrm>
            <a:off x="8319990" y="2094462"/>
            <a:ext cx="480649" cy="382616"/>
          </a:xfrm>
          <a:prstGeom prst="rect">
            <a:avLst/>
          </a:prstGeom>
        </p:spPr>
      </p:pic>
      <p:cxnSp>
        <p:nvCxnSpPr>
          <p:cNvPr id="60" name="直接连接符 59"/>
          <p:cNvCxnSpPr>
            <a:stCxn id="58" idx="2"/>
            <a:endCxn id="34" idx="0"/>
          </p:cNvCxnSpPr>
          <p:nvPr/>
        </p:nvCxnSpPr>
        <p:spPr bwMode="gray">
          <a:xfrm>
            <a:off x="8049724" y="2477079"/>
            <a:ext cx="269361" cy="48282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a:stCxn id="59" idx="2"/>
            <a:endCxn id="35" idx="0"/>
          </p:cNvCxnSpPr>
          <p:nvPr/>
        </p:nvCxnSpPr>
        <p:spPr bwMode="gray">
          <a:xfrm>
            <a:off x="8560314" y="2477079"/>
            <a:ext cx="812405" cy="521372"/>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2" name="图片 6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383925" y="4189834"/>
            <a:ext cx="922719" cy="579381"/>
          </a:xfrm>
          <a:prstGeom prst="rect">
            <a:avLst/>
          </a:prstGeom>
        </p:spPr>
      </p:pic>
      <p:sp>
        <p:nvSpPr>
          <p:cNvPr id="63" name="文本框 62"/>
          <p:cNvSpPr txBox="1"/>
          <p:nvPr/>
        </p:nvSpPr>
        <p:spPr bwMode="gray">
          <a:xfrm>
            <a:off x="9429013" y="437736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a:t>
            </a:r>
            <a:r>
              <a:rPr lang="en-US" sz="1067" b="1" i="1" dirty="0">
                <a:solidFill>
                  <a:srgbClr val="000000"/>
                </a:solidFill>
                <a:latin typeface="Huawei Sans" panose="020C0503030203020204" pitchFamily="34" charset="0"/>
              </a:rPr>
              <a:t> n</a:t>
            </a:r>
            <a:endParaRPr lang="en-US" altLang="zh-CN" sz="1067" b="1" i="1" dirty="0">
              <a:solidFill>
                <a:srgbClr val="000000"/>
              </a:solidFill>
              <a:latin typeface="Huawei Sans" panose="020C0503030203020204" pitchFamily="34" charset="0"/>
              <a:ea typeface="微软雅黑" panose="020B0503020204020204" pitchFamily="34" charset="-122"/>
            </a:endParaRPr>
          </a:p>
        </p:txBody>
      </p:sp>
      <p:pic>
        <p:nvPicPr>
          <p:cNvPr id="64" name="图片 63"/>
          <p:cNvPicPr>
            <a:picLocks noChangeAspect="1"/>
          </p:cNvPicPr>
          <p:nvPr/>
        </p:nvPicPr>
        <p:blipFill>
          <a:blip r:embed="rId6"/>
          <a:stretch>
            <a:fillRect/>
          </a:stretch>
        </p:blipFill>
        <p:spPr bwMode="gray">
          <a:xfrm>
            <a:off x="9621687" y="3934287"/>
            <a:ext cx="466668" cy="389308"/>
          </a:xfrm>
          <a:prstGeom prst="rect">
            <a:avLst/>
          </a:prstGeom>
        </p:spPr>
      </p:pic>
      <p:cxnSp>
        <p:nvCxnSpPr>
          <p:cNvPr id="65" name="直接连接符 64"/>
          <p:cNvCxnSpPr>
            <a:stCxn id="64" idx="0"/>
            <a:endCxn id="35" idx="2"/>
          </p:cNvCxnSpPr>
          <p:nvPr/>
        </p:nvCxnSpPr>
        <p:spPr bwMode="gray">
          <a:xfrm flipH="1" flipV="1">
            <a:off x="9372720" y="3493856"/>
            <a:ext cx="482301" cy="44043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65"/>
          <p:cNvCxnSpPr>
            <a:stCxn id="64" idx="0"/>
            <a:endCxn id="34" idx="2"/>
          </p:cNvCxnSpPr>
          <p:nvPr/>
        </p:nvCxnSpPr>
        <p:spPr bwMode="gray">
          <a:xfrm flipH="1" flipV="1">
            <a:off x="8319085" y="3537939"/>
            <a:ext cx="1535936" cy="396348"/>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矩形 66"/>
          <p:cNvSpPr/>
          <p:nvPr/>
        </p:nvSpPr>
        <p:spPr bwMode="gray">
          <a:xfrm>
            <a:off x="9112674" y="4005168"/>
            <a:ext cx="304892" cy="297454"/>
          </a:xfrm>
          <a:prstGeom prst="rect">
            <a:avLst/>
          </a:prstGeom>
        </p:spPr>
        <p:txBody>
          <a:bodyPr wrap="none">
            <a:spAutoFit/>
          </a:bodyPr>
          <a:lstStyle/>
          <a:p>
            <a:pPr fontAlgn="ctr">
              <a:spcAft>
                <a:spcPts val="800"/>
              </a:spcAft>
            </a:pPr>
            <a:r>
              <a:rPr lang="en-US" sz="1333" dirty="0">
                <a:solidFill>
                  <a:srgbClr val="000000"/>
                </a:solidFill>
                <a:latin typeface="Huawei Sans" panose="020C0503030203020204" pitchFamily="34" charset="0"/>
              </a:rPr>
              <a:t>...</a:t>
            </a:r>
            <a:endParaRPr lang="en-US" altLang="zh-CN" sz="1333" kern="100" dirty="0">
              <a:solidFill>
                <a:srgbClr val="000000"/>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3" name="矩形 2"/>
          <p:cNvSpPr/>
          <p:nvPr/>
        </p:nvSpPr>
        <p:spPr bwMode="gray">
          <a:xfrm>
            <a:off x="865157" y="4867138"/>
            <a:ext cx="5129463" cy="1246495"/>
          </a:xfrm>
          <a:prstGeom prst="rect">
            <a:avLst/>
          </a:prstGeom>
        </p:spPr>
        <p:txBody>
          <a:bodyPr wrap="square">
            <a:spAutoFit/>
          </a:bodyPr>
          <a:lstStyle/>
          <a:p>
            <a:pPr fontAlgn="ctr">
              <a:lnSpc>
                <a:spcPts val="1800"/>
              </a:lnSpc>
            </a:pPr>
            <a:r>
              <a:rPr lang="en-US" sz="1200" dirty="0">
                <a:latin typeface="Huawei Sans" panose="020C0503030203020204" pitchFamily="34" charset="0"/>
              </a:rPr>
              <a:t>For small and midsize enterprises with a small number of branch sites and no heavy traffic between branches and the HQ/DC, it is recommended that the hub sites function as RRs and undertake tasks on the control plane.</a:t>
            </a:r>
            <a:endParaRPr lang="en-US" altLang="zh-CN" sz="1200" dirty="0">
              <a:latin typeface="Huawei Sans" panose="020C0503030203020204" pitchFamily="34" charset="0"/>
            </a:endParaRPr>
          </a:p>
          <a:p>
            <a:pPr algn="ctr" fontAlgn="ctr">
              <a:lnSpc>
                <a:spcPts val="1800"/>
              </a:lnSpc>
            </a:pP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8" name="矩形 7"/>
          <p:cNvSpPr/>
          <p:nvPr/>
        </p:nvSpPr>
        <p:spPr bwMode="gray">
          <a:xfrm>
            <a:off x="6346933" y="4867138"/>
            <a:ext cx="4970964" cy="784830"/>
          </a:xfrm>
          <a:prstGeom prst="rect">
            <a:avLst/>
          </a:prstGeom>
        </p:spPr>
        <p:txBody>
          <a:bodyPr wrap="square">
            <a:spAutoFit/>
          </a:bodyPr>
          <a:lstStyle/>
          <a:p>
            <a:pPr fontAlgn="ctr">
              <a:lnSpc>
                <a:spcPts val="1800"/>
              </a:lnSpc>
            </a:pPr>
            <a:r>
              <a:rPr lang="en-US" sz="1200" dirty="0">
                <a:latin typeface="Huawei Sans" panose="020C0503030203020204" pitchFamily="34" charset="0"/>
              </a:rPr>
              <a:t>For large-scale enterprises with a large number of sites and high network reliability requirements, it is recommended that the RRs be deployed independently.</a:t>
            </a:r>
            <a:endParaRPr lang="en-US" altLang="zh-CN" sz="1200" dirty="0">
              <a:latin typeface="Huawei Sans" panose="020C0503030203020204" pitchFamily="34" charset="0"/>
            </a:endParaRPr>
          </a:p>
        </p:txBody>
      </p:sp>
      <p:grpSp>
        <p:nvGrpSpPr>
          <p:cNvPr id="72"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73"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RR Design</a:t>
              </a:r>
            </a:p>
          </p:txBody>
        </p:sp>
        <p:sp>
          <p:nvSpPr>
            <p:cNvPr id="74"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Overlay Planning</a:t>
              </a:r>
            </a:p>
          </p:txBody>
        </p:sp>
        <p:sp>
          <p:nvSpPr>
            <p:cNvPr id="75"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Topology Design</a:t>
              </a:r>
            </a:p>
          </p:txBody>
        </p:sp>
      </p:grpSp>
    </p:spTree>
    <p:extLst>
      <p:ext uri="{BB962C8B-B14F-4D97-AF65-F5344CB8AC3E}">
        <p14:creationId xmlns:p14="http://schemas.microsoft.com/office/powerpoint/2010/main" val="28916711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RR Deployment Scenario: Carrier/MSP Resale S</a:t>
            </a:r>
            <a:r>
              <a:rPr lang="en-US" altLang="zh-CN" dirty="0">
                <a:latin typeface="Huawei Sans" panose="020C0503030203020204" pitchFamily="34" charset="0"/>
                <a:cs typeface="Huawei Sans" panose="020C0503030203020204" pitchFamily="34" charset="0"/>
              </a:rPr>
              <a:t>cenario</a:t>
            </a:r>
            <a:r>
              <a:rPr lang="en-US" dirty="0">
                <a:latin typeface="Huawei Sans" panose="020C0503030203020204" pitchFamily="34" charset="0"/>
                <a:cs typeface="Huawei Sans" panose="020C0503030203020204" pitchFamily="34" charset="0"/>
              </a:rPr>
              <a:t> </a:t>
            </a:r>
          </a:p>
        </p:txBody>
      </p:sp>
      <p:sp>
        <p:nvSpPr>
          <p:cNvPr id="5" name="矩形 4"/>
          <p:cNvSpPr/>
          <p:nvPr/>
        </p:nvSpPr>
        <p:spPr bwMode="gray">
          <a:xfrm>
            <a:off x="1955662" y="1040329"/>
            <a:ext cx="4217616" cy="1609764"/>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cs typeface="Huawei Sans" panose="020C0503030203020204" pitchFamily="34" charset="0"/>
            </a:endParaRPr>
          </a:p>
        </p:txBody>
      </p:sp>
      <p:pic>
        <p:nvPicPr>
          <p:cNvPr id="6" name="图片 5"/>
          <p:cNvPicPr>
            <a:picLocks noChangeAspect="1"/>
          </p:cNvPicPr>
          <p:nvPr/>
        </p:nvPicPr>
        <p:blipFill>
          <a:blip r:embed="rId3"/>
          <a:stretch>
            <a:fillRect/>
          </a:stretch>
        </p:blipFill>
        <p:spPr bwMode="gray">
          <a:xfrm>
            <a:off x="1135486" y="4251110"/>
            <a:ext cx="941632" cy="578037"/>
          </a:xfrm>
          <a:prstGeom prst="rect">
            <a:avLst/>
          </a:prstGeom>
        </p:spPr>
      </p:pic>
      <p:pic>
        <p:nvPicPr>
          <p:cNvPr id="7" name="图片 6"/>
          <p:cNvPicPr>
            <a:picLocks noChangeAspect="1"/>
          </p:cNvPicPr>
          <p:nvPr/>
        </p:nvPicPr>
        <p:blipFill>
          <a:blip r:embed="rId4"/>
          <a:stretch>
            <a:fillRect/>
          </a:stretch>
        </p:blipFill>
        <p:spPr bwMode="gray">
          <a:xfrm>
            <a:off x="2189120" y="4289660"/>
            <a:ext cx="941632" cy="49540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62128" y="5513681"/>
            <a:ext cx="922719" cy="579381"/>
          </a:xfrm>
          <a:prstGeom prst="rect">
            <a:avLst/>
          </a:prstGeom>
        </p:spPr>
      </p:pic>
      <p:pic>
        <p:nvPicPr>
          <p:cNvPr id="9" name="图片 8"/>
          <p:cNvPicPr>
            <a:picLocks noChangeAspect="1"/>
          </p:cNvPicPr>
          <p:nvPr/>
        </p:nvPicPr>
        <p:blipFill>
          <a:blip r:embed="rId6"/>
          <a:stretch>
            <a:fillRect/>
          </a:stretch>
        </p:blipFill>
        <p:spPr bwMode="gray">
          <a:xfrm>
            <a:off x="994202" y="5259029"/>
            <a:ext cx="466668" cy="389308"/>
          </a:xfrm>
          <a:prstGeom prst="rect">
            <a:avLst/>
          </a:prstGeom>
        </p:spPr>
      </p:pic>
      <p:sp>
        <p:nvSpPr>
          <p:cNvPr id="10" name="文本框 9"/>
          <p:cNvSpPr txBox="1"/>
          <p:nvPr/>
        </p:nvSpPr>
        <p:spPr bwMode="gray">
          <a:xfrm>
            <a:off x="390460" y="5268807"/>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CPE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11" name="文本框 10"/>
          <p:cNvSpPr txBox="1"/>
          <p:nvPr/>
        </p:nvSpPr>
        <p:spPr bwMode="gray">
          <a:xfrm>
            <a:off x="807216" y="567093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 1</a:t>
            </a:r>
            <a:endParaRPr lang="en-US" altLang="zh-CN" sz="1067" b="1" dirty="0">
              <a:solidFill>
                <a:srgbClr val="000000"/>
              </a:solidFill>
              <a:latin typeface="Huawei Sans" panose="020C0503030203020204" pitchFamily="34" charset="0"/>
              <a:cs typeface="Huawei Sans" panose="020C0503030203020204" pitchFamily="34" charset="0"/>
            </a:endParaRPr>
          </a:p>
        </p:txBody>
      </p:sp>
      <p:cxnSp>
        <p:nvCxnSpPr>
          <p:cNvPr id="12" name="直接连接符 11"/>
          <p:cNvCxnSpPr>
            <a:stCxn id="9" idx="0"/>
            <a:endCxn id="7" idx="2"/>
          </p:cNvCxnSpPr>
          <p:nvPr/>
        </p:nvCxnSpPr>
        <p:spPr bwMode="gray">
          <a:xfrm flipV="1">
            <a:off x="1227536" y="4785065"/>
            <a:ext cx="1432400" cy="473964"/>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a:stCxn id="26" idx="2"/>
            <a:endCxn id="7" idx="0"/>
          </p:cNvCxnSpPr>
          <p:nvPr/>
        </p:nvCxnSpPr>
        <p:spPr bwMode="gray">
          <a:xfrm>
            <a:off x="2351301" y="3768845"/>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a:stCxn id="9" idx="0"/>
            <a:endCxn id="6" idx="2"/>
          </p:cNvCxnSpPr>
          <p:nvPr/>
        </p:nvCxnSpPr>
        <p:spPr bwMode="gray">
          <a:xfrm flipV="1">
            <a:off x="1227537" y="4829148"/>
            <a:ext cx="378765" cy="42988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474085" y="5513681"/>
            <a:ext cx="922719" cy="579381"/>
          </a:xfrm>
          <a:prstGeom prst="rect">
            <a:avLst/>
          </a:prstGeom>
        </p:spPr>
      </p:pic>
      <p:sp>
        <p:nvSpPr>
          <p:cNvPr id="16" name="文本框 15"/>
          <p:cNvSpPr txBox="1"/>
          <p:nvPr/>
        </p:nvSpPr>
        <p:spPr bwMode="gray">
          <a:xfrm>
            <a:off x="1889517" y="5278109"/>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CPE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17" name="文本框 16"/>
          <p:cNvSpPr txBox="1"/>
          <p:nvPr/>
        </p:nvSpPr>
        <p:spPr bwMode="gray">
          <a:xfrm>
            <a:off x="2519173" y="567093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 2</a:t>
            </a:r>
            <a:endParaRPr lang="en-US" altLang="zh-CN" sz="1067" b="1" dirty="0">
              <a:solidFill>
                <a:srgbClr val="000000"/>
              </a:solidFill>
              <a:latin typeface="Huawei Sans" panose="020C0503030203020204" pitchFamily="34" charset="0"/>
              <a:cs typeface="Huawei Sans" panose="020C0503030203020204" pitchFamily="34" charset="0"/>
            </a:endParaRPr>
          </a:p>
        </p:txBody>
      </p:sp>
      <p:pic>
        <p:nvPicPr>
          <p:cNvPr id="18" name="图片 17"/>
          <p:cNvPicPr>
            <a:picLocks noChangeAspect="1"/>
          </p:cNvPicPr>
          <p:nvPr/>
        </p:nvPicPr>
        <p:blipFill>
          <a:blip r:embed="rId6"/>
          <a:stretch>
            <a:fillRect/>
          </a:stretch>
        </p:blipFill>
        <p:spPr bwMode="gray">
          <a:xfrm>
            <a:off x="2711846" y="5258133"/>
            <a:ext cx="466668" cy="389308"/>
          </a:xfrm>
          <a:prstGeom prst="rect">
            <a:avLst/>
          </a:prstGeom>
        </p:spPr>
      </p:pic>
      <p:cxnSp>
        <p:nvCxnSpPr>
          <p:cNvPr id="19" name="直接连接符 18"/>
          <p:cNvCxnSpPr>
            <a:stCxn id="18" idx="0"/>
            <a:endCxn id="6" idx="2"/>
          </p:cNvCxnSpPr>
          <p:nvPr/>
        </p:nvCxnSpPr>
        <p:spPr bwMode="gray">
          <a:xfrm flipH="1" flipV="1">
            <a:off x="1606302" y="4829148"/>
            <a:ext cx="1338879" cy="42898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stCxn id="18" idx="0"/>
            <a:endCxn id="7" idx="2"/>
          </p:cNvCxnSpPr>
          <p:nvPr/>
        </p:nvCxnSpPr>
        <p:spPr bwMode="gray">
          <a:xfrm flipH="1" flipV="1">
            <a:off x="2659937" y="4785065"/>
            <a:ext cx="285244" cy="473068"/>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a:off x="1973525" y="3563029"/>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653542" y="2940817"/>
            <a:ext cx="922719" cy="579381"/>
          </a:xfrm>
          <a:prstGeom prst="rect">
            <a:avLst/>
          </a:prstGeom>
        </p:spPr>
      </p:pic>
      <p:pic>
        <p:nvPicPr>
          <p:cNvPr id="23" name="图片 22"/>
          <p:cNvPicPr>
            <a:picLocks noChangeAspect="1"/>
          </p:cNvPicPr>
          <p:nvPr/>
        </p:nvPicPr>
        <p:blipFill>
          <a:blip r:embed="rId6"/>
          <a:stretch>
            <a:fillRect/>
          </a:stretch>
        </p:blipFill>
        <p:spPr bwMode="gray">
          <a:xfrm>
            <a:off x="1611685" y="3380433"/>
            <a:ext cx="466668" cy="389308"/>
          </a:xfrm>
          <a:prstGeom prst="rect">
            <a:avLst/>
          </a:prstGeom>
        </p:spPr>
      </p:pic>
      <p:sp>
        <p:nvSpPr>
          <p:cNvPr id="24" name="文本框 23"/>
          <p:cNvSpPr txBox="1"/>
          <p:nvPr/>
        </p:nvSpPr>
        <p:spPr bwMode="gray">
          <a:xfrm>
            <a:off x="2456776" y="3398617"/>
            <a:ext cx="67397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CPE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25" name="文本框 24"/>
          <p:cNvSpPr txBox="1"/>
          <p:nvPr/>
        </p:nvSpPr>
        <p:spPr bwMode="gray">
          <a:xfrm>
            <a:off x="1698630" y="309807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HQ/DC</a:t>
            </a:r>
            <a:endParaRPr lang="en-US" altLang="zh-CN" sz="1067" b="1" dirty="0">
              <a:solidFill>
                <a:srgbClr val="000000"/>
              </a:solidFill>
              <a:latin typeface="Huawei Sans" panose="020C0503030203020204" pitchFamily="34" charset="0"/>
              <a:cs typeface="Huawei Sans" panose="020C0503030203020204" pitchFamily="34" charset="0"/>
            </a:endParaRPr>
          </a:p>
        </p:txBody>
      </p:sp>
      <p:pic>
        <p:nvPicPr>
          <p:cNvPr id="26" name="图片 25"/>
          <p:cNvPicPr>
            <a:picLocks noChangeAspect="1"/>
          </p:cNvPicPr>
          <p:nvPr/>
        </p:nvPicPr>
        <p:blipFill>
          <a:blip r:embed="rId6"/>
          <a:stretch>
            <a:fillRect/>
          </a:stretch>
        </p:blipFill>
        <p:spPr bwMode="gray">
          <a:xfrm>
            <a:off x="2117966" y="3379537"/>
            <a:ext cx="466668" cy="389308"/>
          </a:xfrm>
          <a:prstGeom prst="rect">
            <a:avLst/>
          </a:prstGeom>
        </p:spPr>
      </p:pic>
      <p:cxnSp>
        <p:nvCxnSpPr>
          <p:cNvPr id="27" name="直接连接符 26"/>
          <p:cNvCxnSpPr>
            <a:stCxn id="23" idx="2"/>
            <a:endCxn id="6" idx="0"/>
          </p:cNvCxnSpPr>
          <p:nvPr/>
        </p:nvCxnSpPr>
        <p:spPr bwMode="gray">
          <a:xfrm flipH="1">
            <a:off x="1606302" y="3769742"/>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文本框 28"/>
          <p:cNvSpPr txBox="1"/>
          <p:nvPr/>
        </p:nvSpPr>
        <p:spPr bwMode="gray">
          <a:xfrm>
            <a:off x="4987259" y="1640499"/>
            <a:ext cx="1274993" cy="502573"/>
          </a:xfrm>
          <a:prstGeom prst="rect">
            <a:avLst/>
          </a:prstGeom>
          <a:noFill/>
        </p:spPr>
        <p:txBody>
          <a:bodyPr wrap="square" rtlCol="0">
            <a:spAutoFit/>
          </a:bodyPr>
          <a:lstStyle/>
          <a:p>
            <a:pPr algn="ctr" fontAlgn="ctr"/>
            <a:r>
              <a:rPr lang="en-US" sz="1333" b="1" dirty="0">
                <a:solidFill>
                  <a:srgbClr val="000000"/>
                </a:solidFill>
                <a:latin typeface="Huawei Sans" panose="020C0503030203020204" pitchFamily="34" charset="0"/>
                <a:cs typeface="Huawei Sans" panose="020C0503030203020204" pitchFamily="34" charset="0"/>
              </a:rPr>
              <a:t>Carrier/MSP DC</a:t>
            </a:r>
            <a:endParaRPr lang="en-US" altLang="zh-CN" sz="1333" b="1" dirty="0">
              <a:solidFill>
                <a:srgbClr val="000000"/>
              </a:solidFill>
              <a:latin typeface="Huawei Sans" panose="020C0503030203020204" pitchFamily="34" charset="0"/>
              <a:cs typeface="Huawei Sans" panose="020C0503030203020204" pitchFamily="34" charset="0"/>
            </a:endParaRPr>
          </a:p>
        </p:txBody>
      </p:sp>
      <p:pic>
        <p:nvPicPr>
          <p:cNvPr id="30" name="图片 29"/>
          <p:cNvPicPr>
            <a:picLocks noChangeAspect="1"/>
          </p:cNvPicPr>
          <p:nvPr/>
        </p:nvPicPr>
        <p:blipFill>
          <a:blip r:embed="rId7"/>
          <a:stretch>
            <a:fillRect/>
          </a:stretch>
        </p:blipFill>
        <p:spPr bwMode="gray">
          <a:xfrm>
            <a:off x="2378793" y="2020262"/>
            <a:ext cx="480649" cy="382616"/>
          </a:xfrm>
          <a:prstGeom prst="rect">
            <a:avLst/>
          </a:prstGeom>
        </p:spPr>
      </p:pic>
      <p:pic>
        <p:nvPicPr>
          <p:cNvPr id="31" name="图片 30"/>
          <p:cNvPicPr>
            <a:picLocks noChangeAspect="1"/>
          </p:cNvPicPr>
          <p:nvPr/>
        </p:nvPicPr>
        <p:blipFill>
          <a:blip r:embed="rId7"/>
          <a:stretch>
            <a:fillRect/>
          </a:stretch>
        </p:blipFill>
        <p:spPr bwMode="gray">
          <a:xfrm>
            <a:off x="2889384" y="2020262"/>
            <a:ext cx="480649" cy="382616"/>
          </a:xfrm>
          <a:prstGeom prst="rect">
            <a:avLst/>
          </a:prstGeom>
        </p:spPr>
      </p:pic>
      <p:cxnSp>
        <p:nvCxnSpPr>
          <p:cNvPr id="32" name="直接连接符 31"/>
          <p:cNvCxnSpPr>
            <a:stCxn id="18" idx="0"/>
            <a:endCxn id="30" idx="2"/>
          </p:cNvCxnSpPr>
          <p:nvPr/>
        </p:nvCxnSpPr>
        <p:spPr bwMode="gray">
          <a:xfrm flipH="1" flipV="1">
            <a:off x="2619118" y="2402878"/>
            <a:ext cx="326062" cy="2855255"/>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a:stCxn id="9" idx="0"/>
            <a:endCxn id="30" idx="2"/>
          </p:cNvCxnSpPr>
          <p:nvPr/>
        </p:nvCxnSpPr>
        <p:spPr bwMode="gray">
          <a:xfrm flipV="1">
            <a:off x="1227536" y="2402878"/>
            <a:ext cx="1391582" cy="2856151"/>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p:cNvCxnSpPr>
            <a:stCxn id="26" idx="0"/>
            <a:endCxn id="30" idx="2"/>
          </p:cNvCxnSpPr>
          <p:nvPr/>
        </p:nvCxnSpPr>
        <p:spPr bwMode="gray">
          <a:xfrm flipV="1">
            <a:off x="2351300" y="2402878"/>
            <a:ext cx="267818" cy="97665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4"/>
          <p:cNvCxnSpPr>
            <a:stCxn id="23" idx="0"/>
            <a:endCxn id="30" idx="2"/>
          </p:cNvCxnSpPr>
          <p:nvPr/>
        </p:nvCxnSpPr>
        <p:spPr bwMode="gray">
          <a:xfrm flipV="1">
            <a:off x="1845019" y="2402878"/>
            <a:ext cx="774099" cy="977555"/>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p:cNvCxnSpPr>
            <a:stCxn id="18" idx="0"/>
            <a:endCxn id="31" idx="2"/>
          </p:cNvCxnSpPr>
          <p:nvPr/>
        </p:nvCxnSpPr>
        <p:spPr bwMode="gray">
          <a:xfrm flipV="1">
            <a:off x="2945180" y="2402878"/>
            <a:ext cx="184529" cy="2855255"/>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矩形 36"/>
          <p:cNvSpPr/>
          <p:nvPr/>
        </p:nvSpPr>
        <p:spPr bwMode="gray">
          <a:xfrm>
            <a:off x="444957" y="2856481"/>
            <a:ext cx="3195761" cy="3294000"/>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cs typeface="Huawei Sans" panose="020C0503030203020204" pitchFamily="34" charset="0"/>
            </a:endParaRPr>
          </a:p>
        </p:txBody>
      </p:sp>
      <p:sp>
        <p:nvSpPr>
          <p:cNvPr id="38" name="文本框 37"/>
          <p:cNvSpPr txBox="1"/>
          <p:nvPr/>
        </p:nvSpPr>
        <p:spPr bwMode="gray">
          <a:xfrm>
            <a:off x="419050" y="2869220"/>
            <a:ext cx="1191352" cy="297454"/>
          </a:xfrm>
          <a:prstGeom prst="rect">
            <a:avLst/>
          </a:prstGeom>
          <a:noFill/>
        </p:spPr>
        <p:txBody>
          <a:bodyPr wrap="none" rtlCol="0">
            <a:spAutoFit/>
          </a:bodyPr>
          <a:lstStyle/>
          <a:p>
            <a:pPr fontAlgn="ctr"/>
            <a:r>
              <a:rPr lang="en-US" sz="1333" b="1" dirty="0">
                <a:latin typeface="Huawei Sans" panose="020C0503030203020204" pitchFamily="34" charset="0"/>
                <a:cs typeface="Huawei Sans" panose="020C0503030203020204" pitchFamily="34" charset="0"/>
              </a:rPr>
              <a:t>Enterprise A</a:t>
            </a:r>
            <a:endParaRPr lang="en-US" altLang="zh-CN" sz="1333" b="1" dirty="0">
              <a:latin typeface="Huawei Sans" panose="020C0503030203020204" pitchFamily="34" charset="0"/>
              <a:cs typeface="Huawei Sans" panose="020C0503030203020204" pitchFamily="34" charset="0"/>
            </a:endParaRPr>
          </a:p>
        </p:txBody>
      </p:sp>
      <p:pic>
        <p:nvPicPr>
          <p:cNvPr id="39" name="图片 38"/>
          <p:cNvPicPr>
            <a:picLocks noChangeAspect="1"/>
          </p:cNvPicPr>
          <p:nvPr/>
        </p:nvPicPr>
        <p:blipFill>
          <a:blip r:embed="rId4"/>
          <a:stretch>
            <a:fillRect/>
          </a:stretch>
        </p:blipFill>
        <p:spPr bwMode="gray">
          <a:xfrm>
            <a:off x="4829783" y="4283201"/>
            <a:ext cx="941632" cy="495405"/>
          </a:xfrm>
          <a:prstGeom prst="rect">
            <a:avLst/>
          </a:prstGeom>
        </p:spPr>
      </p:pic>
      <p:pic>
        <p:nvPicPr>
          <p:cNvPr id="40" name="图片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165218" y="5513681"/>
            <a:ext cx="922719" cy="579381"/>
          </a:xfrm>
          <a:prstGeom prst="rect">
            <a:avLst/>
          </a:prstGeom>
        </p:spPr>
      </p:pic>
      <p:pic>
        <p:nvPicPr>
          <p:cNvPr id="41" name="图片 40"/>
          <p:cNvPicPr>
            <a:picLocks noChangeAspect="1"/>
          </p:cNvPicPr>
          <p:nvPr/>
        </p:nvPicPr>
        <p:blipFill>
          <a:blip r:embed="rId6"/>
          <a:stretch>
            <a:fillRect/>
          </a:stretch>
        </p:blipFill>
        <p:spPr bwMode="gray">
          <a:xfrm>
            <a:off x="4397293" y="5259029"/>
            <a:ext cx="466668" cy="389308"/>
          </a:xfrm>
          <a:prstGeom prst="rect">
            <a:avLst/>
          </a:prstGeom>
        </p:spPr>
      </p:pic>
      <p:sp>
        <p:nvSpPr>
          <p:cNvPr id="42" name="文本框 41"/>
          <p:cNvSpPr txBox="1"/>
          <p:nvPr/>
        </p:nvSpPr>
        <p:spPr bwMode="gray">
          <a:xfrm>
            <a:off x="3793550" y="5268807"/>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CPE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43" name="文本框 42"/>
          <p:cNvSpPr txBox="1"/>
          <p:nvPr/>
        </p:nvSpPr>
        <p:spPr bwMode="gray">
          <a:xfrm>
            <a:off x="4210306" y="567093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 1</a:t>
            </a:r>
            <a:endParaRPr lang="en-US" altLang="zh-CN" sz="1067" b="1" dirty="0">
              <a:solidFill>
                <a:srgbClr val="000000"/>
              </a:solidFill>
              <a:latin typeface="Huawei Sans" panose="020C0503030203020204" pitchFamily="34" charset="0"/>
              <a:cs typeface="Huawei Sans" panose="020C0503030203020204" pitchFamily="34" charset="0"/>
            </a:endParaRPr>
          </a:p>
        </p:txBody>
      </p:sp>
      <p:cxnSp>
        <p:nvCxnSpPr>
          <p:cNvPr id="44" name="直接连接符 43"/>
          <p:cNvCxnSpPr>
            <a:stCxn id="41" idx="0"/>
            <a:endCxn id="39" idx="2"/>
          </p:cNvCxnSpPr>
          <p:nvPr/>
        </p:nvCxnSpPr>
        <p:spPr bwMode="gray">
          <a:xfrm flipV="1">
            <a:off x="4630628" y="4778607"/>
            <a:ext cx="669972" cy="48042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直接连接符 44"/>
          <p:cNvCxnSpPr>
            <a:stCxn id="56" idx="2"/>
            <a:endCxn id="39" idx="0"/>
          </p:cNvCxnSpPr>
          <p:nvPr/>
        </p:nvCxnSpPr>
        <p:spPr bwMode="gray">
          <a:xfrm flipH="1">
            <a:off x="5300599" y="3768845"/>
            <a:ext cx="256571" cy="514356"/>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675384" y="5513681"/>
            <a:ext cx="922719" cy="579381"/>
          </a:xfrm>
          <a:prstGeom prst="rect">
            <a:avLst/>
          </a:prstGeom>
        </p:spPr>
      </p:pic>
      <p:pic>
        <p:nvPicPr>
          <p:cNvPr id="47" name="图片 46"/>
          <p:cNvPicPr>
            <a:picLocks noChangeAspect="1"/>
          </p:cNvPicPr>
          <p:nvPr/>
        </p:nvPicPr>
        <p:blipFill>
          <a:blip r:embed="rId6"/>
          <a:stretch>
            <a:fillRect/>
          </a:stretch>
        </p:blipFill>
        <p:spPr bwMode="gray">
          <a:xfrm>
            <a:off x="5878760" y="5259029"/>
            <a:ext cx="466668" cy="389308"/>
          </a:xfrm>
          <a:prstGeom prst="rect">
            <a:avLst/>
          </a:prstGeom>
        </p:spPr>
      </p:pic>
      <p:sp>
        <p:nvSpPr>
          <p:cNvPr id="48" name="文本框 47"/>
          <p:cNvSpPr txBox="1"/>
          <p:nvPr/>
        </p:nvSpPr>
        <p:spPr bwMode="gray">
          <a:xfrm>
            <a:off x="5292608" y="5278109"/>
            <a:ext cx="70563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CPE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49" name="文本框 48"/>
          <p:cNvSpPr txBox="1"/>
          <p:nvPr/>
        </p:nvSpPr>
        <p:spPr bwMode="gray">
          <a:xfrm>
            <a:off x="5720472" y="567093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 2</a:t>
            </a:r>
            <a:endParaRPr lang="en-US" altLang="zh-CN" sz="1067" b="1" dirty="0">
              <a:solidFill>
                <a:srgbClr val="000000"/>
              </a:solidFill>
              <a:latin typeface="Huawei Sans" panose="020C0503030203020204" pitchFamily="34" charset="0"/>
              <a:cs typeface="Huawei Sans" panose="020C0503030203020204" pitchFamily="34" charset="0"/>
            </a:endParaRPr>
          </a:p>
        </p:txBody>
      </p:sp>
      <p:cxnSp>
        <p:nvCxnSpPr>
          <p:cNvPr id="50" name="直接连接符 49"/>
          <p:cNvCxnSpPr>
            <a:stCxn id="47" idx="0"/>
            <a:endCxn id="39" idx="2"/>
          </p:cNvCxnSpPr>
          <p:nvPr/>
        </p:nvCxnSpPr>
        <p:spPr bwMode="gray">
          <a:xfrm flipH="1" flipV="1">
            <a:off x="5300600" y="4778607"/>
            <a:ext cx="811495" cy="48042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50"/>
          <p:cNvCxnSpPr/>
          <p:nvPr/>
        </p:nvCxnSpPr>
        <p:spPr bwMode="gray">
          <a:xfrm>
            <a:off x="5179394" y="3563029"/>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2"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859412" y="2940817"/>
            <a:ext cx="922719" cy="579381"/>
          </a:xfrm>
          <a:prstGeom prst="rect">
            <a:avLst/>
          </a:prstGeom>
        </p:spPr>
      </p:pic>
      <p:pic>
        <p:nvPicPr>
          <p:cNvPr id="53" name="图片 52"/>
          <p:cNvPicPr>
            <a:picLocks noChangeAspect="1"/>
          </p:cNvPicPr>
          <p:nvPr/>
        </p:nvPicPr>
        <p:blipFill>
          <a:blip r:embed="rId6"/>
          <a:stretch>
            <a:fillRect/>
          </a:stretch>
        </p:blipFill>
        <p:spPr bwMode="gray">
          <a:xfrm>
            <a:off x="4817554" y="3380433"/>
            <a:ext cx="466668" cy="389308"/>
          </a:xfrm>
          <a:prstGeom prst="rect">
            <a:avLst/>
          </a:prstGeom>
        </p:spPr>
      </p:pic>
      <p:sp>
        <p:nvSpPr>
          <p:cNvPr id="54" name="文本框 53"/>
          <p:cNvSpPr txBox="1"/>
          <p:nvPr/>
        </p:nvSpPr>
        <p:spPr bwMode="gray">
          <a:xfrm>
            <a:off x="5662646" y="3398617"/>
            <a:ext cx="67397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CPE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55" name="文本框 54"/>
          <p:cNvSpPr txBox="1"/>
          <p:nvPr/>
        </p:nvSpPr>
        <p:spPr bwMode="gray">
          <a:xfrm>
            <a:off x="4904500" y="309807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HQ/DC</a:t>
            </a:r>
            <a:endParaRPr lang="en-US" altLang="zh-CN" sz="1067" b="1" dirty="0">
              <a:solidFill>
                <a:srgbClr val="000000"/>
              </a:solidFill>
              <a:latin typeface="Huawei Sans" panose="020C0503030203020204" pitchFamily="34" charset="0"/>
              <a:cs typeface="Huawei Sans" panose="020C0503030203020204" pitchFamily="34" charset="0"/>
            </a:endParaRPr>
          </a:p>
        </p:txBody>
      </p:sp>
      <p:pic>
        <p:nvPicPr>
          <p:cNvPr id="56" name="图片 55"/>
          <p:cNvPicPr>
            <a:picLocks noChangeAspect="1"/>
          </p:cNvPicPr>
          <p:nvPr/>
        </p:nvPicPr>
        <p:blipFill>
          <a:blip r:embed="rId6"/>
          <a:stretch>
            <a:fillRect/>
          </a:stretch>
        </p:blipFill>
        <p:spPr bwMode="gray">
          <a:xfrm>
            <a:off x="5323836" y="3379537"/>
            <a:ext cx="466668" cy="389308"/>
          </a:xfrm>
          <a:prstGeom prst="rect">
            <a:avLst/>
          </a:prstGeom>
        </p:spPr>
      </p:pic>
      <p:cxnSp>
        <p:nvCxnSpPr>
          <p:cNvPr id="57" name="直接连接符 56"/>
          <p:cNvCxnSpPr>
            <a:stCxn id="53" idx="2"/>
            <a:endCxn id="39" idx="0"/>
          </p:cNvCxnSpPr>
          <p:nvPr/>
        </p:nvCxnSpPr>
        <p:spPr bwMode="gray">
          <a:xfrm>
            <a:off x="5050889" y="3769741"/>
            <a:ext cx="249711" cy="51346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矩形 57"/>
          <p:cNvSpPr/>
          <p:nvPr/>
        </p:nvSpPr>
        <p:spPr bwMode="gray">
          <a:xfrm>
            <a:off x="3848048" y="2856481"/>
            <a:ext cx="2970729" cy="3294000"/>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cs typeface="Huawei Sans" panose="020C0503030203020204" pitchFamily="34" charset="0"/>
            </a:endParaRPr>
          </a:p>
        </p:txBody>
      </p:sp>
      <p:sp>
        <p:nvSpPr>
          <p:cNvPr id="59" name="文本框 58"/>
          <p:cNvSpPr txBox="1"/>
          <p:nvPr/>
        </p:nvSpPr>
        <p:spPr bwMode="gray">
          <a:xfrm>
            <a:off x="3822141" y="2869220"/>
            <a:ext cx="1180131" cy="297454"/>
          </a:xfrm>
          <a:prstGeom prst="rect">
            <a:avLst/>
          </a:prstGeom>
          <a:noFill/>
        </p:spPr>
        <p:txBody>
          <a:bodyPr wrap="none" rtlCol="0">
            <a:spAutoFit/>
          </a:bodyPr>
          <a:lstStyle/>
          <a:p>
            <a:pPr fontAlgn="ctr"/>
            <a:r>
              <a:rPr lang="en-US" sz="1333" b="1" dirty="0">
                <a:latin typeface="Huawei Sans" panose="020C0503030203020204" pitchFamily="34" charset="0"/>
                <a:cs typeface="Huawei Sans" panose="020C0503030203020204" pitchFamily="34" charset="0"/>
              </a:rPr>
              <a:t>Enterprise B</a:t>
            </a:r>
            <a:endParaRPr lang="en-US" altLang="zh-CN" sz="1333" b="1" dirty="0">
              <a:latin typeface="Huawei Sans" panose="020C0503030203020204" pitchFamily="34" charset="0"/>
              <a:cs typeface="Huawei Sans" panose="020C0503030203020204" pitchFamily="34" charset="0"/>
            </a:endParaRPr>
          </a:p>
        </p:txBody>
      </p:sp>
      <p:cxnSp>
        <p:nvCxnSpPr>
          <p:cNvPr id="60" name="直接连接符 59"/>
          <p:cNvCxnSpPr>
            <a:stCxn id="41" idx="0"/>
            <a:endCxn id="31" idx="2"/>
          </p:cNvCxnSpPr>
          <p:nvPr/>
        </p:nvCxnSpPr>
        <p:spPr bwMode="gray">
          <a:xfrm flipH="1" flipV="1">
            <a:off x="3129709" y="2402878"/>
            <a:ext cx="1500918" cy="2856151"/>
          </a:xfrm>
          <a:prstGeom prst="line">
            <a:avLst/>
          </a:prstGeom>
          <a:noFill/>
          <a:ln w="9525" cap="flat" cmpd="sng" algn="ctr">
            <a:solidFill>
              <a:srgbClr val="00B0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a:stCxn id="47" idx="0"/>
            <a:endCxn id="31" idx="2"/>
          </p:cNvCxnSpPr>
          <p:nvPr/>
        </p:nvCxnSpPr>
        <p:spPr bwMode="gray">
          <a:xfrm flipH="1" flipV="1">
            <a:off x="3129709" y="2402878"/>
            <a:ext cx="2982385" cy="2856151"/>
          </a:xfrm>
          <a:prstGeom prst="line">
            <a:avLst/>
          </a:prstGeom>
          <a:noFill/>
          <a:ln w="9525" cap="flat" cmpd="sng" algn="ctr">
            <a:solidFill>
              <a:srgbClr val="00B0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a:stCxn id="53" idx="0"/>
            <a:endCxn id="31" idx="2"/>
          </p:cNvCxnSpPr>
          <p:nvPr/>
        </p:nvCxnSpPr>
        <p:spPr bwMode="gray">
          <a:xfrm flipH="1" flipV="1">
            <a:off x="3129709" y="2402878"/>
            <a:ext cx="1921179" cy="977555"/>
          </a:xfrm>
          <a:prstGeom prst="line">
            <a:avLst/>
          </a:prstGeom>
          <a:noFill/>
          <a:ln w="9525" cap="flat" cmpd="sng" algn="ctr">
            <a:solidFill>
              <a:srgbClr val="00B0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62"/>
          <p:cNvCxnSpPr>
            <a:stCxn id="56" idx="0"/>
            <a:endCxn id="31" idx="2"/>
          </p:cNvCxnSpPr>
          <p:nvPr/>
        </p:nvCxnSpPr>
        <p:spPr bwMode="gray">
          <a:xfrm flipH="1" flipV="1">
            <a:off x="3129709" y="2402878"/>
            <a:ext cx="2427461" cy="976659"/>
          </a:xfrm>
          <a:prstGeom prst="line">
            <a:avLst/>
          </a:prstGeom>
          <a:noFill/>
          <a:ln w="9525" cap="flat" cmpd="sng" algn="ctr">
            <a:solidFill>
              <a:srgbClr val="00B0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63"/>
          <p:cNvCxnSpPr>
            <a:stCxn id="9" idx="0"/>
            <a:endCxn id="31" idx="2"/>
          </p:cNvCxnSpPr>
          <p:nvPr/>
        </p:nvCxnSpPr>
        <p:spPr bwMode="gray">
          <a:xfrm flipV="1">
            <a:off x="1227536" y="2402878"/>
            <a:ext cx="1902173" cy="2856151"/>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64"/>
          <p:cNvCxnSpPr>
            <a:stCxn id="26" idx="0"/>
            <a:endCxn id="31" idx="2"/>
          </p:cNvCxnSpPr>
          <p:nvPr/>
        </p:nvCxnSpPr>
        <p:spPr bwMode="gray">
          <a:xfrm flipV="1">
            <a:off x="2351300" y="2402878"/>
            <a:ext cx="778409" cy="97665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65"/>
          <p:cNvCxnSpPr>
            <a:stCxn id="23" idx="0"/>
            <a:endCxn id="31" idx="2"/>
          </p:cNvCxnSpPr>
          <p:nvPr/>
        </p:nvCxnSpPr>
        <p:spPr bwMode="gray">
          <a:xfrm flipV="1">
            <a:off x="1845019" y="2402878"/>
            <a:ext cx="1284690" cy="977555"/>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接连接符 66"/>
          <p:cNvCxnSpPr>
            <a:stCxn id="41" idx="0"/>
            <a:endCxn id="30" idx="2"/>
          </p:cNvCxnSpPr>
          <p:nvPr/>
        </p:nvCxnSpPr>
        <p:spPr bwMode="gray">
          <a:xfrm flipH="1" flipV="1">
            <a:off x="2619118" y="2402878"/>
            <a:ext cx="2011509" cy="2856151"/>
          </a:xfrm>
          <a:prstGeom prst="line">
            <a:avLst/>
          </a:prstGeom>
          <a:noFill/>
          <a:ln w="9525" cap="flat" cmpd="sng" algn="ctr">
            <a:solidFill>
              <a:srgbClr val="00B0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直接连接符 67"/>
          <p:cNvCxnSpPr>
            <a:stCxn id="47" idx="0"/>
            <a:endCxn id="30" idx="2"/>
          </p:cNvCxnSpPr>
          <p:nvPr/>
        </p:nvCxnSpPr>
        <p:spPr bwMode="gray">
          <a:xfrm flipH="1" flipV="1">
            <a:off x="2619118" y="2402878"/>
            <a:ext cx="3492976" cy="2856151"/>
          </a:xfrm>
          <a:prstGeom prst="line">
            <a:avLst/>
          </a:prstGeom>
          <a:noFill/>
          <a:ln w="9525" cap="flat" cmpd="sng" algn="ctr">
            <a:solidFill>
              <a:srgbClr val="00B0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直接连接符 68"/>
          <p:cNvCxnSpPr>
            <a:stCxn id="53" idx="0"/>
            <a:endCxn id="30" idx="2"/>
          </p:cNvCxnSpPr>
          <p:nvPr/>
        </p:nvCxnSpPr>
        <p:spPr bwMode="gray">
          <a:xfrm flipH="1" flipV="1">
            <a:off x="2619118" y="2402878"/>
            <a:ext cx="2431770" cy="977555"/>
          </a:xfrm>
          <a:prstGeom prst="line">
            <a:avLst/>
          </a:prstGeom>
          <a:noFill/>
          <a:ln w="9525" cap="flat" cmpd="sng" algn="ctr">
            <a:solidFill>
              <a:srgbClr val="00B0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直接连接符 69"/>
          <p:cNvCxnSpPr>
            <a:stCxn id="56" idx="0"/>
            <a:endCxn id="30" idx="2"/>
          </p:cNvCxnSpPr>
          <p:nvPr/>
        </p:nvCxnSpPr>
        <p:spPr bwMode="gray">
          <a:xfrm flipH="1" flipV="1">
            <a:off x="2619118" y="2402878"/>
            <a:ext cx="2938052" cy="976659"/>
          </a:xfrm>
          <a:prstGeom prst="line">
            <a:avLst/>
          </a:prstGeom>
          <a:noFill/>
          <a:ln w="9525" cap="flat" cmpd="sng" algn="ctr">
            <a:solidFill>
              <a:srgbClr val="00B0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文本框 70"/>
          <p:cNvSpPr txBox="1"/>
          <p:nvPr/>
        </p:nvSpPr>
        <p:spPr bwMode="gray">
          <a:xfrm>
            <a:off x="2172395" y="1213973"/>
            <a:ext cx="1298353" cy="297454"/>
          </a:xfrm>
          <a:prstGeom prst="rect">
            <a:avLst/>
          </a:prstGeom>
          <a:noFill/>
        </p:spPr>
        <p:txBody>
          <a:bodyPr wrap="square" rtlCol="0">
            <a:spAutoFit/>
          </a:bodyPr>
          <a:lstStyle/>
          <a:p>
            <a:pPr algn="ctr" fontAlgn="ctr"/>
            <a:r>
              <a:rPr lang="en-US" sz="1333" dirty="0">
                <a:solidFill>
                  <a:srgbClr val="000000"/>
                </a:solidFill>
                <a:latin typeface="Huawei Sans" panose="020C0503030203020204" pitchFamily="34" charset="0"/>
                <a:cs typeface="Huawei Sans" panose="020C0503030203020204" pitchFamily="34" charset="0"/>
              </a:rPr>
              <a:t>Access area 1</a:t>
            </a:r>
            <a:endParaRPr lang="en-US" altLang="zh-CN" sz="1333" dirty="0">
              <a:solidFill>
                <a:srgbClr val="000000"/>
              </a:solidFill>
              <a:latin typeface="Huawei Sans" panose="020C0503030203020204" pitchFamily="34" charset="0"/>
              <a:cs typeface="Huawei Sans" panose="020C0503030203020204" pitchFamily="34" charset="0"/>
            </a:endParaRPr>
          </a:p>
        </p:txBody>
      </p:sp>
      <p:pic>
        <p:nvPicPr>
          <p:cNvPr id="72" name="图片 71"/>
          <p:cNvPicPr>
            <a:picLocks noChangeAspect="1"/>
          </p:cNvPicPr>
          <p:nvPr/>
        </p:nvPicPr>
        <p:blipFill>
          <a:blip r:embed="rId7"/>
          <a:stretch>
            <a:fillRect/>
          </a:stretch>
        </p:blipFill>
        <p:spPr bwMode="gray">
          <a:xfrm>
            <a:off x="2381337" y="1549458"/>
            <a:ext cx="480649" cy="382616"/>
          </a:xfrm>
          <a:prstGeom prst="rect">
            <a:avLst/>
          </a:prstGeom>
        </p:spPr>
      </p:pic>
      <p:pic>
        <p:nvPicPr>
          <p:cNvPr id="73" name="图片 72"/>
          <p:cNvPicPr>
            <a:picLocks noChangeAspect="1"/>
          </p:cNvPicPr>
          <p:nvPr/>
        </p:nvPicPr>
        <p:blipFill>
          <a:blip r:embed="rId7"/>
          <a:stretch>
            <a:fillRect/>
          </a:stretch>
        </p:blipFill>
        <p:spPr bwMode="gray">
          <a:xfrm>
            <a:off x="2891928" y="1549458"/>
            <a:ext cx="480649" cy="382616"/>
          </a:xfrm>
          <a:prstGeom prst="rect">
            <a:avLst/>
          </a:prstGeom>
        </p:spPr>
      </p:pic>
      <p:sp>
        <p:nvSpPr>
          <p:cNvPr id="74" name="矩形 73"/>
          <p:cNvSpPr/>
          <p:nvPr/>
        </p:nvSpPr>
        <p:spPr bwMode="gray">
          <a:xfrm>
            <a:off x="2225344" y="1237470"/>
            <a:ext cx="1298140" cy="124476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cs typeface="Huawei Sans" panose="020C0503030203020204" pitchFamily="34" charset="0"/>
            </a:endParaRPr>
          </a:p>
        </p:txBody>
      </p:sp>
      <p:pic>
        <p:nvPicPr>
          <p:cNvPr id="75" name="图片 74"/>
          <p:cNvPicPr>
            <a:picLocks noChangeAspect="1"/>
          </p:cNvPicPr>
          <p:nvPr/>
        </p:nvPicPr>
        <p:blipFill>
          <a:blip r:embed="rId7"/>
          <a:stretch>
            <a:fillRect/>
          </a:stretch>
        </p:blipFill>
        <p:spPr bwMode="gray">
          <a:xfrm>
            <a:off x="3830383" y="2020262"/>
            <a:ext cx="480649" cy="382616"/>
          </a:xfrm>
          <a:prstGeom prst="rect">
            <a:avLst/>
          </a:prstGeom>
        </p:spPr>
      </p:pic>
      <p:pic>
        <p:nvPicPr>
          <p:cNvPr id="76" name="图片 75"/>
          <p:cNvPicPr>
            <a:picLocks noChangeAspect="1"/>
          </p:cNvPicPr>
          <p:nvPr/>
        </p:nvPicPr>
        <p:blipFill>
          <a:blip r:embed="rId7"/>
          <a:stretch>
            <a:fillRect/>
          </a:stretch>
        </p:blipFill>
        <p:spPr bwMode="gray">
          <a:xfrm>
            <a:off x="4340973" y="2020262"/>
            <a:ext cx="480649" cy="382616"/>
          </a:xfrm>
          <a:prstGeom prst="rect">
            <a:avLst/>
          </a:prstGeom>
        </p:spPr>
      </p:pic>
      <p:sp>
        <p:nvSpPr>
          <p:cNvPr id="77" name="文本框 76"/>
          <p:cNvSpPr txBox="1"/>
          <p:nvPr/>
        </p:nvSpPr>
        <p:spPr bwMode="gray">
          <a:xfrm>
            <a:off x="3630552" y="1213971"/>
            <a:ext cx="1318373" cy="297454"/>
          </a:xfrm>
          <a:prstGeom prst="rect">
            <a:avLst/>
          </a:prstGeom>
          <a:noFill/>
        </p:spPr>
        <p:txBody>
          <a:bodyPr wrap="square" rtlCol="0">
            <a:spAutoFit/>
          </a:bodyPr>
          <a:lstStyle/>
          <a:p>
            <a:pPr algn="ctr" fontAlgn="ctr"/>
            <a:r>
              <a:rPr lang="en-US" sz="1333" dirty="0">
                <a:solidFill>
                  <a:srgbClr val="000000"/>
                </a:solidFill>
                <a:latin typeface="Huawei Sans" panose="020C0503030203020204" pitchFamily="34" charset="0"/>
                <a:cs typeface="Huawei Sans" panose="020C0503030203020204" pitchFamily="34" charset="0"/>
              </a:rPr>
              <a:t>Access area 2</a:t>
            </a:r>
            <a:endParaRPr lang="en-US" altLang="zh-CN" sz="1333" dirty="0">
              <a:solidFill>
                <a:srgbClr val="000000"/>
              </a:solidFill>
              <a:latin typeface="Huawei Sans" panose="020C0503030203020204" pitchFamily="34" charset="0"/>
              <a:cs typeface="Huawei Sans" panose="020C0503030203020204" pitchFamily="34" charset="0"/>
            </a:endParaRPr>
          </a:p>
        </p:txBody>
      </p:sp>
      <p:pic>
        <p:nvPicPr>
          <p:cNvPr id="78" name="图片 77"/>
          <p:cNvPicPr>
            <a:picLocks noChangeAspect="1"/>
          </p:cNvPicPr>
          <p:nvPr/>
        </p:nvPicPr>
        <p:blipFill>
          <a:blip r:embed="rId7"/>
          <a:stretch>
            <a:fillRect/>
          </a:stretch>
        </p:blipFill>
        <p:spPr bwMode="gray">
          <a:xfrm>
            <a:off x="3832927" y="1549458"/>
            <a:ext cx="480649" cy="382616"/>
          </a:xfrm>
          <a:prstGeom prst="rect">
            <a:avLst/>
          </a:prstGeom>
        </p:spPr>
      </p:pic>
      <p:pic>
        <p:nvPicPr>
          <p:cNvPr id="79" name="图片 78"/>
          <p:cNvPicPr>
            <a:picLocks noChangeAspect="1"/>
          </p:cNvPicPr>
          <p:nvPr/>
        </p:nvPicPr>
        <p:blipFill>
          <a:blip r:embed="rId7"/>
          <a:stretch>
            <a:fillRect/>
          </a:stretch>
        </p:blipFill>
        <p:spPr bwMode="gray">
          <a:xfrm>
            <a:off x="4343517" y="1549458"/>
            <a:ext cx="480649" cy="382616"/>
          </a:xfrm>
          <a:prstGeom prst="rect">
            <a:avLst/>
          </a:prstGeom>
        </p:spPr>
      </p:pic>
      <p:sp>
        <p:nvSpPr>
          <p:cNvPr id="80" name="矩形 79"/>
          <p:cNvSpPr/>
          <p:nvPr/>
        </p:nvSpPr>
        <p:spPr bwMode="gray">
          <a:xfrm>
            <a:off x="3676933" y="1237470"/>
            <a:ext cx="1298140" cy="124476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cs typeface="Huawei Sans" panose="020C0503030203020204" pitchFamily="34" charset="0"/>
            </a:endParaRPr>
          </a:p>
        </p:txBody>
      </p:sp>
      <p:sp>
        <p:nvSpPr>
          <p:cNvPr id="81" name="文本框 80"/>
          <p:cNvSpPr txBox="1"/>
          <p:nvPr/>
        </p:nvSpPr>
        <p:spPr bwMode="gray">
          <a:xfrm>
            <a:off x="4811197" y="2023810"/>
            <a:ext cx="673976"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RR</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82" name="矩形 81"/>
          <p:cNvSpPr/>
          <p:nvPr/>
        </p:nvSpPr>
        <p:spPr bwMode="gray">
          <a:xfrm>
            <a:off x="6875927" y="1127400"/>
            <a:ext cx="4814144" cy="4796185"/>
          </a:xfrm>
          <a:prstGeom prst="rect">
            <a:avLst/>
          </a:prstGeom>
        </p:spPr>
        <p:txBody>
          <a:bodyPr wrap="square">
            <a:spAutoFit/>
          </a:bodyPr>
          <a:lstStyle/>
          <a:p>
            <a:pPr marL="302279" indent="-302279" defTabSz="914034" fontAlgn="ctr">
              <a:spcBef>
                <a:spcPts val="792"/>
              </a:spcBef>
              <a:spcAft>
                <a:spcPts val="600"/>
              </a:spcAft>
              <a:buSzPct val="50000"/>
              <a:buFont typeface="Wingdings" panose="05000000000000000000" pitchFamily="2" charset="2"/>
              <a:buChar char="l"/>
            </a:pPr>
            <a:r>
              <a:rPr lang="en-US" sz="1400" b="1" dirty="0">
                <a:latin typeface="Huawei Sans" panose="020C0503030203020204" pitchFamily="34" charset="0"/>
                <a:cs typeface="Huawei Sans" panose="020C0503030203020204" pitchFamily="34" charset="0"/>
              </a:rPr>
              <a:t>Deployment of MSP RRs</a:t>
            </a:r>
          </a:p>
          <a:p>
            <a:pPr marL="317500" lvl="2" defTabSz="914034" fontAlgn="ctr">
              <a:spcBef>
                <a:spcPts val="792"/>
              </a:spcBef>
              <a:spcAft>
                <a:spcPts val="600"/>
              </a:spcAft>
              <a:buSzPct val="50000"/>
            </a:pPr>
            <a:r>
              <a:rPr lang="en-US" sz="1200" dirty="0">
                <a:latin typeface="Huawei Sans" panose="020C0503030203020204" pitchFamily="34" charset="0"/>
                <a:cs typeface="Huawei Sans" panose="020C0503030203020204" pitchFamily="34" charset="0"/>
              </a:rPr>
              <a:t>In carrier/MSP resale scenarios, it is recommended that RRs be deployed independently. An MSP administrator creates RRs, divides access areas, and allocates the RRs to the corresponding access areas.</a:t>
            </a:r>
          </a:p>
          <a:p>
            <a:pPr marL="302279" indent="-302279" defTabSz="914034" fontAlgn="ctr">
              <a:spcBef>
                <a:spcPts val="792"/>
              </a:spcBef>
              <a:spcAft>
                <a:spcPts val="600"/>
              </a:spcAft>
              <a:buSzPct val="50000"/>
              <a:buFont typeface="Wingdings" panose="05000000000000000000" pitchFamily="2" charset="2"/>
              <a:buChar char="l"/>
            </a:pPr>
            <a:r>
              <a:rPr lang="en-US" sz="1400" b="1" dirty="0">
                <a:latin typeface="Huawei Sans" panose="020C0503030203020204" pitchFamily="34" charset="0"/>
                <a:cs typeface="Huawei Sans" panose="020C0503030203020204" pitchFamily="34" charset="0"/>
              </a:rPr>
              <a:t>MSP RR shared by multiple tenants</a:t>
            </a:r>
          </a:p>
          <a:p>
            <a:pPr marL="317500" lvl="2" defTabSz="914034" fontAlgn="ctr">
              <a:spcBef>
                <a:spcPts val="792"/>
              </a:spcBef>
              <a:spcAft>
                <a:spcPts val="600"/>
              </a:spcAft>
              <a:buSzPct val="50000"/>
            </a:pPr>
            <a:r>
              <a:rPr lang="en-US" sz="1200" dirty="0">
                <a:latin typeface="Huawei Sans" panose="020C0503030203020204" pitchFamily="34" charset="0"/>
                <a:cs typeface="Huawei Sans" panose="020C0503030203020204" pitchFamily="34" charset="0"/>
              </a:rPr>
              <a:t>For small and midsize enterprises with a small number of sites, multiple tenants share one RR. Sites of different enterprise tenants are connected to the same multi-tenant RR, and the RR undertakes tasks on the control plane.</a:t>
            </a:r>
          </a:p>
          <a:p>
            <a:pPr marL="302279" indent="-302279" defTabSz="914034" fontAlgn="ctr">
              <a:spcBef>
                <a:spcPts val="792"/>
              </a:spcBef>
              <a:spcAft>
                <a:spcPts val="600"/>
              </a:spcAft>
              <a:buSzPct val="50000"/>
              <a:buFont typeface="Wingdings" panose="05000000000000000000" pitchFamily="2" charset="2"/>
              <a:buChar char="l"/>
            </a:pPr>
            <a:r>
              <a:rPr lang="en-US" sz="1400" b="1" dirty="0">
                <a:latin typeface="Huawei Sans" panose="020C0503030203020204" pitchFamily="34" charset="0"/>
                <a:cs typeface="Huawei Sans" panose="020C0503030203020204" pitchFamily="34" charset="0"/>
              </a:rPr>
              <a:t>Independent allocation of MSP RRs</a:t>
            </a:r>
          </a:p>
          <a:p>
            <a:pPr marL="317500" lvl="2" defTabSz="914034" fontAlgn="ctr">
              <a:spcBef>
                <a:spcPts val="792"/>
              </a:spcBef>
              <a:spcAft>
                <a:spcPts val="600"/>
              </a:spcAft>
              <a:buSzPct val="50000"/>
            </a:pPr>
            <a:r>
              <a:rPr lang="en-US" sz="1200" dirty="0">
                <a:latin typeface="Huawei Sans" panose="020C0503030203020204" pitchFamily="34" charset="0"/>
                <a:cs typeface="Huawei Sans" panose="020C0503030203020204" pitchFamily="34" charset="0"/>
              </a:rPr>
              <a:t>For large enterprises with a large number of sites, RRs can be allocated independently. MSPs allocate RRs in access areas to the enterprises.</a:t>
            </a:r>
          </a:p>
          <a:p>
            <a:pPr marL="302279" indent="-302279" defTabSz="914034" fontAlgn="ctr">
              <a:spcBef>
                <a:spcPts val="792"/>
              </a:spcBef>
              <a:spcAft>
                <a:spcPts val="600"/>
              </a:spcAft>
              <a:buSzPct val="50000"/>
              <a:buFont typeface="Wingdings" panose="05000000000000000000" pitchFamily="2" charset="2"/>
              <a:buChar char="l"/>
            </a:pPr>
            <a:r>
              <a:rPr lang="en-US" sz="1400" b="1" dirty="0">
                <a:latin typeface="Huawei Sans" panose="020C0503030203020204" pitchFamily="34" charset="0"/>
                <a:cs typeface="Huawei Sans" panose="020C0503030203020204" pitchFamily="34" charset="0"/>
              </a:rPr>
              <a:t>Deployment of tenant RRs</a:t>
            </a:r>
          </a:p>
          <a:p>
            <a:pPr marL="317500" lvl="2" defTabSz="914034" fontAlgn="ctr">
              <a:spcBef>
                <a:spcPts val="792"/>
              </a:spcBef>
              <a:spcAft>
                <a:spcPts val="600"/>
              </a:spcAft>
              <a:buSzPct val="50000"/>
            </a:pPr>
            <a:r>
              <a:rPr lang="en-US" sz="1200" dirty="0">
                <a:latin typeface="Huawei Sans" panose="020C0503030203020204" pitchFamily="34" charset="0"/>
                <a:cs typeface="Huawei Sans" panose="020C0503030203020204" pitchFamily="34" charset="0"/>
              </a:rPr>
              <a:t>For new enterprise customers, if the live network is a carrier's private line network and the carrier/MSP DC is unreachable, the hub site of a tenant can act as an RR.</a:t>
            </a:r>
          </a:p>
        </p:txBody>
      </p:sp>
      <p:grpSp>
        <p:nvGrpSpPr>
          <p:cNvPr id="87"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88"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RR Design</a:t>
              </a:r>
            </a:p>
          </p:txBody>
        </p:sp>
        <p:sp>
          <p:nvSpPr>
            <p:cNvPr id="89"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Overlay Planning</a:t>
              </a:r>
            </a:p>
          </p:txBody>
        </p:sp>
        <p:sp>
          <p:nvSpPr>
            <p:cNvPr id="90"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Topology Design</a:t>
              </a:r>
            </a:p>
          </p:txBody>
        </p:sp>
      </p:grpSp>
    </p:spTree>
    <p:extLst>
      <p:ext uri="{BB962C8B-B14F-4D97-AF65-F5344CB8AC3E}">
        <p14:creationId xmlns:p14="http://schemas.microsoft.com/office/powerpoint/2010/main" val="686666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直接连接符 45"/>
          <p:cNvCxnSpPr>
            <a:stCxn id="37" idx="1"/>
            <a:endCxn id="35" idx="3"/>
          </p:cNvCxnSpPr>
          <p:nvPr/>
        </p:nvCxnSpPr>
        <p:spPr bwMode="gray">
          <a:xfrm flipH="1">
            <a:off x="5378417" y="3438296"/>
            <a:ext cx="456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pPr fontAlgn="ctr"/>
            <a:r>
              <a:rPr lang="en-US" dirty="0">
                <a:latin typeface="Huawei Sans" panose="020C0503030203020204" pitchFamily="34" charset="0"/>
              </a:rPr>
              <a:t>Overlay Network Planning and Connection Management</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443805" y="4430583"/>
            <a:ext cx="1070223" cy="672000"/>
          </a:xfrm>
          <a:prstGeom prst="rect">
            <a:avLst/>
          </a:prstGeom>
        </p:spPr>
      </p:pic>
      <p:sp>
        <p:nvSpPr>
          <p:cNvPr id="7" name="文本框 6"/>
          <p:cNvSpPr txBox="1"/>
          <p:nvPr/>
        </p:nvSpPr>
        <p:spPr bwMode="gray">
          <a:xfrm>
            <a:off x="1556792" y="4647983"/>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B</a:t>
            </a:r>
            <a:endParaRPr lang="en-US" altLang="zh-CN" sz="1067" b="1" dirty="0">
              <a:solidFill>
                <a:srgbClr val="000000"/>
              </a:solidFill>
              <a:latin typeface="Huawei Sans" panose="020C0503030203020204" pitchFamily="34" charset="0"/>
              <a:ea typeface="微软雅黑" panose="020B0503020204020204" pitchFamily="34" charset="-122"/>
            </a:endParaRPr>
          </a:p>
        </p:txBody>
      </p:sp>
      <p:cxnSp>
        <p:nvCxnSpPr>
          <p:cNvPr id="8" name="直接连接符 7"/>
          <p:cNvCxnSpPr>
            <a:stCxn id="11" idx="2"/>
            <a:endCxn id="9" idx="0"/>
          </p:cNvCxnSpPr>
          <p:nvPr/>
        </p:nvCxnSpPr>
        <p:spPr bwMode="gray">
          <a:xfrm>
            <a:off x="1299603" y="3641907"/>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722117" y="4177080"/>
            <a:ext cx="490909" cy="402545"/>
          </a:xfrm>
          <a:prstGeom prst="rect">
            <a:avLst/>
          </a:prstGeom>
        </p:spPr>
      </p:pic>
      <p:cxnSp>
        <p:nvCxnSpPr>
          <p:cNvPr id="10" name="直接连接符 9"/>
          <p:cNvCxnSpPr>
            <a:stCxn id="13" idx="2"/>
            <a:endCxn id="9" idx="0"/>
          </p:cNvCxnSpPr>
          <p:nvPr/>
        </p:nvCxnSpPr>
        <p:spPr bwMode="gray">
          <a:xfrm flipH="1">
            <a:off x="1967572" y="3652154"/>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 descr="网络云3-蓝.png"/>
          <p:cNvPicPr>
            <a:picLocks noChangeAspect="1"/>
          </p:cNvPicPr>
          <p:nvPr/>
        </p:nvPicPr>
        <p:blipFill>
          <a:blip r:embed="rId5" cstate="print">
            <a:grayscl/>
            <a:extLst>
              <a:ext uri="{BEBA8EAE-BF5A-486C-A8C5-ECC9F3942E4B}">
                <a14:imgProps xmlns:a14="http://schemas.microsoft.com/office/drawing/2010/main">
                  <a14:imgLayer r:embed="rId6">
                    <a14:imgEffect>
                      <a14:saturation sat="33000"/>
                    </a14:imgEffect>
                  </a14:imgLayer>
                </a14:imgProps>
              </a:ext>
            </a:extLst>
          </a:blip>
          <a:stretch>
            <a:fillRect/>
          </a:stretch>
        </p:blipFill>
        <p:spPr bwMode="gray">
          <a:xfrm>
            <a:off x="798960" y="3019486"/>
            <a:ext cx="1001285" cy="622421"/>
          </a:xfrm>
          <a:prstGeom prst="rect">
            <a:avLst/>
          </a:prstGeom>
        </p:spPr>
      </p:pic>
      <p:pic>
        <p:nvPicPr>
          <p:cNvPr id="13" name="图片 12" descr="网络云3-蓝.png"/>
          <p:cNvPicPr>
            <a:picLocks noChangeAspect="1"/>
          </p:cNvPicPr>
          <p:nvPr/>
        </p:nvPicPr>
        <p:blipFill>
          <a:blip r:embed="rId7" cstate="print"/>
          <a:stretch>
            <a:fillRect/>
          </a:stretch>
        </p:blipFill>
        <p:spPr bwMode="gray">
          <a:xfrm>
            <a:off x="2146604" y="3029733"/>
            <a:ext cx="1001285" cy="622421"/>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443805" y="1582295"/>
            <a:ext cx="1070223" cy="672000"/>
          </a:xfrm>
          <a:prstGeom prst="rect">
            <a:avLst/>
          </a:prstGeom>
        </p:spPr>
      </p:pic>
      <p:sp>
        <p:nvSpPr>
          <p:cNvPr id="18" name="文本框 17"/>
          <p:cNvSpPr txBox="1"/>
          <p:nvPr/>
        </p:nvSpPr>
        <p:spPr bwMode="gray">
          <a:xfrm>
            <a:off x="1556792" y="1799695"/>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A</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722117" y="2155267"/>
            <a:ext cx="490909" cy="402545"/>
          </a:xfrm>
          <a:prstGeom prst="rect">
            <a:avLst/>
          </a:prstGeom>
        </p:spPr>
      </p:pic>
      <p:cxnSp>
        <p:nvCxnSpPr>
          <p:cNvPr id="20" name="直接连接符 19"/>
          <p:cNvCxnSpPr>
            <a:stCxn id="19" idx="2"/>
            <a:endCxn id="11" idx="0"/>
          </p:cNvCxnSpPr>
          <p:nvPr/>
        </p:nvCxnSpPr>
        <p:spPr bwMode="gray">
          <a:xfrm flipH="1">
            <a:off x="1299603" y="2557812"/>
            <a:ext cx="667969" cy="4616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2"/>
            <a:endCxn id="13" idx="0"/>
          </p:cNvCxnSpPr>
          <p:nvPr/>
        </p:nvCxnSpPr>
        <p:spPr bwMode="gray">
          <a:xfrm>
            <a:off x="1967572" y="2557812"/>
            <a:ext cx="679675" cy="4719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8" name="Table 84"/>
          <p:cNvGraphicFramePr>
            <a:graphicFrameLocks noGrp="1"/>
          </p:cNvGraphicFramePr>
          <p:nvPr>
            <p:extLst>
              <p:ext uri="{D42A27DB-BD31-4B8C-83A1-F6EECF244321}">
                <p14:modId xmlns:p14="http://schemas.microsoft.com/office/powerpoint/2010/main" val="1379307157"/>
              </p:ext>
            </p:extLst>
          </p:nvPr>
        </p:nvGraphicFramePr>
        <p:xfrm>
          <a:off x="2580679" y="1965506"/>
          <a:ext cx="1517944" cy="822960"/>
        </p:xfrm>
        <a:graphic>
          <a:graphicData uri="http://schemas.openxmlformats.org/drawingml/2006/table">
            <a:tbl>
              <a:tblPr firstRow="1" bandRow="1"/>
              <a:tblGrid>
                <a:gridCol w="920499">
                  <a:extLst>
                    <a:ext uri="{9D8B030D-6E8A-4147-A177-3AD203B41FA5}">
                      <a16:colId xmlns:a16="http://schemas.microsoft.com/office/drawing/2014/main" val="20000"/>
                    </a:ext>
                  </a:extLst>
                </a:gridCol>
                <a:gridCol w="597445">
                  <a:extLst>
                    <a:ext uri="{9D8B030D-6E8A-4147-A177-3AD203B41FA5}">
                      <a16:colId xmlns:a16="http://schemas.microsoft.com/office/drawing/2014/main" val="20001"/>
                    </a:ext>
                  </a:extLst>
                </a:gridCol>
              </a:tblGrid>
              <a:tr h="227960">
                <a:tc>
                  <a:txBody>
                    <a:bodyPr/>
                    <a:lstStyle/>
                    <a:p>
                      <a:pPr fontAlgn="ctr"/>
                      <a:r>
                        <a:rPr lang="en-US" sz="1000" dirty="0">
                          <a:latin typeface="Huawei Sans" panose="020C0503030203020204" pitchFamily="34" charset="0"/>
                        </a:rPr>
                        <a:t>TN</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tc>
                  <a:txBody>
                    <a:bodyPr/>
                    <a:lstStyle/>
                    <a:p>
                      <a:pPr fontAlgn="ctr"/>
                      <a:r>
                        <a:rPr lang="en-US" sz="1000" dirty="0">
                          <a:latin typeface="Huawei Sans" panose="020C0503030203020204" pitchFamily="34" charset="0"/>
                        </a:rPr>
                        <a:t>RD</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val="10000"/>
                  </a:ext>
                </a:extLst>
              </a:tr>
              <a:tr h="0">
                <a:tc>
                  <a:txBody>
                    <a:bodyPr/>
                    <a:lstStyle/>
                    <a:p>
                      <a:pPr fontAlgn="ctr"/>
                      <a:r>
                        <a:rPr lang="en-US" sz="1000" dirty="0">
                          <a:latin typeface="Huawei Sans" panose="020C0503030203020204" pitchFamily="34" charset="0"/>
                        </a:rPr>
                        <a:t>MPLS-A</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p>
                      <a:pPr fontAlgn="ctr"/>
                      <a:r>
                        <a:rPr lang="en-US" sz="1000" dirty="0">
                          <a:latin typeface="Huawei Sans" panose="020C0503030203020204" pitchFamily="34" charset="0"/>
                        </a:rPr>
                        <a:t>RD1</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0">
                <a:tc>
                  <a:txBody>
                    <a:bodyPr/>
                    <a:lstStyle/>
                    <a:p>
                      <a:pPr fontAlgn="ctr"/>
                      <a:r>
                        <a:rPr lang="en-US" sz="1000" dirty="0">
                          <a:latin typeface="Huawei Sans" panose="020C0503030203020204" pitchFamily="34" charset="0"/>
                        </a:rPr>
                        <a:t>Internet-A</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fontAlgn="ctr"/>
                      <a:r>
                        <a:rPr lang="en-US" sz="1000" dirty="0">
                          <a:latin typeface="Huawei Sans" panose="020C0503030203020204" pitchFamily="34" charset="0"/>
                        </a:rPr>
                        <a:t>RD2</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bl>
          </a:graphicData>
        </a:graphic>
      </p:graphicFrame>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21977" y="4443892"/>
            <a:ext cx="1070223" cy="672000"/>
          </a:xfrm>
          <a:prstGeom prst="rect">
            <a:avLst/>
          </a:prstGeom>
        </p:spPr>
      </p:pic>
      <p:sp>
        <p:nvSpPr>
          <p:cNvPr id="30" name="文本框 29"/>
          <p:cNvSpPr txBox="1"/>
          <p:nvPr/>
        </p:nvSpPr>
        <p:spPr bwMode="gray">
          <a:xfrm>
            <a:off x="5134964" y="4661292"/>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B</a:t>
            </a:r>
            <a:endParaRPr lang="en-US" altLang="zh-CN" sz="1067" b="1" dirty="0">
              <a:solidFill>
                <a:srgbClr val="000000"/>
              </a:solidFill>
              <a:latin typeface="Huawei Sans" panose="020C0503030203020204" pitchFamily="34" charset="0"/>
              <a:ea typeface="微软雅黑" panose="020B0503020204020204" pitchFamily="34" charset="-122"/>
            </a:endParaRPr>
          </a:p>
        </p:txBody>
      </p:sp>
      <p:cxnSp>
        <p:nvCxnSpPr>
          <p:cNvPr id="31" name="直接连接符 30"/>
          <p:cNvCxnSpPr>
            <a:stCxn id="34" idx="2"/>
            <a:endCxn id="32" idx="0"/>
          </p:cNvCxnSpPr>
          <p:nvPr/>
        </p:nvCxnSpPr>
        <p:spPr bwMode="gray">
          <a:xfrm>
            <a:off x="4877775" y="3655216"/>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00289" y="4190389"/>
            <a:ext cx="490909" cy="402545"/>
          </a:xfrm>
          <a:prstGeom prst="rect">
            <a:avLst/>
          </a:prstGeom>
        </p:spPr>
      </p:pic>
      <p:cxnSp>
        <p:nvCxnSpPr>
          <p:cNvPr id="33" name="直接连接符 32"/>
          <p:cNvCxnSpPr>
            <a:stCxn id="36" idx="2"/>
            <a:endCxn id="32" idx="0"/>
          </p:cNvCxnSpPr>
          <p:nvPr/>
        </p:nvCxnSpPr>
        <p:spPr bwMode="gray">
          <a:xfrm flipH="1">
            <a:off x="5545744" y="3665463"/>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33" descr="网络云3-蓝.png"/>
          <p:cNvPicPr>
            <a:picLocks noChangeAspect="1"/>
          </p:cNvPicPr>
          <p:nvPr/>
        </p:nvPicPr>
        <p:blipFill>
          <a:blip r:embed="rId7" cstate="print"/>
          <a:stretch>
            <a:fillRect/>
          </a:stretch>
        </p:blipFill>
        <p:spPr bwMode="gray">
          <a:xfrm>
            <a:off x="4377132" y="3032795"/>
            <a:ext cx="1001285" cy="622421"/>
          </a:xfrm>
          <a:prstGeom prst="rect">
            <a:avLst/>
          </a:prstGeom>
        </p:spPr>
      </p:pic>
      <p:sp>
        <p:nvSpPr>
          <p:cNvPr id="35" name="TextBox 110"/>
          <p:cNvSpPr txBox="1"/>
          <p:nvPr/>
        </p:nvSpPr>
        <p:spPr bwMode="gray">
          <a:xfrm>
            <a:off x="4447469" y="3299796"/>
            <a:ext cx="930948"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Internet-A</a:t>
            </a:r>
          </a:p>
        </p:txBody>
      </p:sp>
      <p:pic>
        <p:nvPicPr>
          <p:cNvPr id="36" name="图片 35" descr="网络云3-蓝.png"/>
          <p:cNvPicPr>
            <a:picLocks noChangeAspect="1"/>
          </p:cNvPicPr>
          <p:nvPr/>
        </p:nvPicPr>
        <p:blipFill>
          <a:blip r:embed="rId7" cstate="print"/>
          <a:stretch>
            <a:fillRect/>
          </a:stretch>
        </p:blipFill>
        <p:spPr bwMode="gray">
          <a:xfrm>
            <a:off x="5724776" y="3043042"/>
            <a:ext cx="1001285" cy="622421"/>
          </a:xfrm>
          <a:prstGeom prst="rect">
            <a:avLst/>
          </a:prstGeom>
        </p:spPr>
      </p:pic>
      <p:sp>
        <p:nvSpPr>
          <p:cNvPr id="37" name="TextBox 110"/>
          <p:cNvSpPr txBox="1"/>
          <p:nvPr/>
        </p:nvSpPr>
        <p:spPr bwMode="gray">
          <a:xfrm>
            <a:off x="5834664" y="3299796"/>
            <a:ext cx="936077"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Internet-B</a:t>
            </a: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21977" y="1595604"/>
            <a:ext cx="1070223" cy="672000"/>
          </a:xfrm>
          <a:prstGeom prst="rect">
            <a:avLst/>
          </a:prstGeom>
        </p:spPr>
      </p:pic>
      <p:sp>
        <p:nvSpPr>
          <p:cNvPr id="39" name="文本框 38"/>
          <p:cNvSpPr txBox="1"/>
          <p:nvPr/>
        </p:nvSpPr>
        <p:spPr bwMode="gray">
          <a:xfrm>
            <a:off x="5134964" y="181300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A</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00289" y="2168576"/>
            <a:ext cx="490909" cy="402545"/>
          </a:xfrm>
          <a:prstGeom prst="rect">
            <a:avLst/>
          </a:prstGeom>
        </p:spPr>
      </p:pic>
      <p:cxnSp>
        <p:nvCxnSpPr>
          <p:cNvPr id="41" name="直接连接符 40"/>
          <p:cNvCxnSpPr>
            <a:stCxn id="40" idx="2"/>
            <a:endCxn id="34" idx="0"/>
          </p:cNvCxnSpPr>
          <p:nvPr/>
        </p:nvCxnSpPr>
        <p:spPr bwMode="gray">
          <a:xfrm flipH="1">
            <a:off x="4877775" y="2571121"/>
            <a:ext cx="667969" cy="4616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2"/>
            <a:endCxn id="36" idx="0"/>
          </p:cNvCxnSpPr>
          <p:nvPr/>
        </p:nvCxnSpPr>
        <p:spPr bwMode="gray">
          <a:xfrm>
            <a:off x="5545744" y="2571121"/>
            <a:ext cx="679675" cy="4719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110"/>
          <p:cNvSpPr txBox="1"/>
          <p:nvPr/>
        </p:nvSpPr>
        <p:spPr bwMode="gray">
          <a:xfrm>
            <a:off x="2239281" y="3286487"/>
            <a:ext cx="930948"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Internet-A</a:t>
            </a:r>
          </a:p>
        </p:txBody>
      </p:sp>
      <p:sp>
        <p:nvSpPr>
          <p:cNvPr id="45" name="TextBox 110"/>
          <p:cNvSpPr txBox="1"/>
          <p:nvPr/>
        </p:nvSpPr>
        <p:spPr bwMode="gray">
          <a:xfrm>
            <a:off x="939634" y="3286486"/>
            <a:ext cx="930948"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MPLS-A</a:t>
            </a:r>
          </a:p>
        </p:txBody>
      </p:sp>
      <p:cxnSp>
        <p:nvCxnSpPr>
          <p:cNvPr id="50" name="直接连接符 49"/>
          <p:cNvCxnSpPr>
            <a:stCxn id="59" idx="1"/>
            <a:endCxn id="57" idx="3"/>
          </p:cNvCxnSpPr>
          <p:nvPr/>
        </p:nvCxnSpPr>
        <p:spPr bwMode="gray">
          <a:xfrm flipH="1">
            <a:off x="8951267" y="3438296"/>
            <a:ext cx="456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94827" y="4443892"/>
            <a:ext cx="1070223" cy="672000"/>
          </a:xfrm>
          <a:prstGeom prst="rect">
            <a:avLst/>
          </a:prstGeom>
        </p:spPr>
      </p:pic>
      <p:sp>
        <p:nvSpPr>
          <p:cNvPr id="52" name="文本框 51"/>
          <p:cNvSpPr txBox="1"/>
          <p:nvPr/>
        </p:nvSpPr>
        <p:spPr bwMode="gray">
          <a:xfrm>
            <a:off x="8707814" y="4661292"/>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B</a:t>
            </a:r>
            <a:endParaRPr lang="en-US" altLang="zh-CN" sz="1067" b="1" dirty="0">
              <a:solidFill>
                <a:srgbClr val="000000"/>
              </a:solidFill>
              <a:latin typeface="Huawei Sans" panose="020C0503030203020204" pitchFamily="34" charset="0"/>
              <a:ea typeface="微软雅黑" panose="020B0503020204020204" pitchFamily="34" charset="-122"/>
            </a:endParaRPr>
          </a:p>
        </p:txBody>
      </p:sp>
      <p:cxnSp>
        <p:nvCxnSpPr>
          <p:cNvPr id="53" name="直接连接符 52"/>
          <p:cNvCxnSpPr>
            <a:stCxn id="56" idx="2"/>
            <a:endCxn id="54" idx="0"/>
          </p:cNvCxnSpPr>
          <p:nvPr/>
        </p:nvCxnSpPr>
        <p:spPr bwMode="gray">
          <a:xfrm>
            <a:off x="8450625" y="3655216"/>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873139" y="4190389"/>
            <a:ext cx="490909" cy="402545"/>
          </a:xfrm>
          <a:prstGeom prst="rect">
            <a:avLst/>
          </a:prstGeom>
        </p:spPr>
      </p:pic>
      <p:cxnSp>
        <p:nvCxnSpPr>
          <p:cNvPr id="55" name="直接连接符 54"/>
          <p:cNvCxnSpPr>
            <a:stCxn id="58" idx="2"/>
            <a:endCxn id="54" idx="0"/>
          </p:cNvCxnSpPr>
          <p:nvPr/>
        </p:nvCxnSpPr>
        <p:spPr bwMode="gray">
          <a:xfrm flipH="1">
            <a:off x="9118594" y="3665463"/>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descr="网络云3-蓝.png"/>
          <p:cNvPicPr>
            <a:picLocks noChangeAspect="1"/>
          </p:cNvPicPr>
          <p:nvPr/>
        </p:nvPicPr>
        <p:blipFill>
          <a:blip r:embed="rId7" cstate="print"/>
          <a:stretch>
            <a:fillRect/>
          </a:stretch>
        </p:blipFill>
        <p:spPr bwMode="gray">
          <a:xfrm>
            <a:off x="7949982" y="3032795"/>
            <a:ext cx="1001285" cy="622421"/>
          </a:xfrm>
          <a:prstGeom prst="rect">
            <a:avLst/>
          </a:prstGeom>
        </p:spPr>
      </p:pic>
      <p:sp>
        <p:nvSpPr>
          <p:cNvPr id="57" name="TextBox 110"/>
          <p:cNvSpPr txBox="1"/>
          <p:nvPr/>
        </p:nvSpPr>
        <p:spPr bwMode="gray">
          <a:xfrm>
            <a:off x="8020319" y="3299796"/>
            <a:ext cx="930948"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Internet-A</a:t>
            </a:r>
          </a:p>
        </p:txBody>
      </p:sp>
      <p:pic>
        <p:nvPicPr>
          <p:cNvPr id="58" name="图片 57" descr="网络云3-蓝.png"/>
          <p:cNvPicPr>
            <a:picLocks noChangeAspect="1"/>
          </p:cNvPicPr>
          <p:nvPr/>
        </p:nvPicPr>
        <p:blipFill>
          <a:blip r:embed="rId7" cstate="print"/>
          <a:stretch>
            <a:fillRect/>
          </a:stretch>
        </p:blipFill>
        <p:spPr bwMode="gray">
          <a:xfrm>
            <a:off x="9297626" y="3043042"/>
            <a:ext cx="1001285" cy="622421"/>
          </a:xfrm>
          <a:prstGeom prst="rect">
            <a:avLst/>
          </a:prstGeom>
        </p:spPr>
      </p:pic>
      <p:sp>
        <p:nvSpPr>
          <p:cNvPr id="59" name="TextBox 110"/>
          <p:cNvSpPr txBox="1"/>
          <p:nvPr/>
        </p:nvSpPr>
        <p:spPr bwMode="gray">
          <a:xfrm>
            <a:off x="9407514" y="3299796"/>
            <a:ext cx="936077"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Internet-B</a:t>
            </a:r>
          </a:p>
        </p:txBody>
      </p:sp>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94827" y="1595604"/>
            <a:ext cx="1070223" cy="672000"/>
          </a:xfrm>
          <a:prstGeom prst="rect">
            <a:avLst/>
          </a:prstGeom>
        </p:spPr>
      </p:pic>
      <p:sp>
        <p:nvSpPr>
          <p:cNvPr id="61" name="文本框 60"/>
          <p:cNvSpPr txBox="1"/>
          <p:nvPr/>
        </p:nvSpPr>
        <p:spPr bwMode="gray">
          <a:xfrm>
            <a:off x="8707814" y="181300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A</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62" name="图片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873139" y="2168576"/>
            <a:ext cx="490909" cy="402545"/>
          </a:xfrm>
          <a:prstGeom prst="rect">
            <a:avLst/>
          </a:prstGeom>
        </p:spPr>
      </p:pic>
      <p:cxnSp>
        <p:nvCxnSpPr>
          <p:cNvPr id="63" name="直接连接符 62"/>
          <p:cNvCxnSpPr>
            <a:stCxn id="62" idx="2"/>
            <a:endCxn id="56" idx="0"/>
          </p:cNvCxnSpPr>
          <p:nvPr/>
        </p:nvCxnSpPr>
        <p:spPr bwMode="gray">
          <a:xfrm flipH="1">
            <a:off x="8450625" y="2571121"/>
            <a:ext cx="667969" cy="4616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2" idx="2"/>
            <a:endCxn id="58" idx="0"/>
          </p:cNvCxnSpPr>
          <p:nvPr/>
        </p:nvCxnSpPr>
        <p:spPr bwMode="gray">
          <a:xfrm>
            <a:off x="9118594" y="2571121"/>
            <a:ext cx="679675" cy="4719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任意多边形 70"/>
          <p:cNvSpPr/>
          <p:nvPr/>
        </p:nvSpPr>
        <p:spPr bwMode="gray">
          <a:xfrm>
            <a:off x="1325998" y="2561461"/>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2" name="任意多边形 71"/>
          <p:cNvSpPr/>
          <p:nvPr/>
        </p:nvSpPr>
        <p:spPr bwMode="gray">
          <a:xfrm>
            <a:off x="1967884" y="2561461"/>
            <a:ext cx="756155" cy="1608993"/>
          </a:xfrm>
          <a:custGeom>
            <a:avLst/>
            <a:gdLst>
              <a:gd name="connsiteX0" fmla="*/ 0 w 756155"/>
              <a:gd name="connsiteY0" fmla="*/ 0 h 1608993"/>
              <a:gd name="connsiteX1" fmla="*/ 756138 w 756155"/>
              <a:gd name="connsiteY1" fmla="*/ 800100 h 1608993"/>
              <a:gd name="connsiteX2" fmla="*/ 17584 w 756155"/>
              <a:gd name="connsiteY2" fmla="*/ 1608993 h 1608993"/>
            </a:gdLst>
            <a:ahLst/>
            <a:cxnLst>
              <a:cxn ang="0">
                <a:pos x="connsiteX0" y="connsiteY0"/>
              </a:cxn>
              <a:cxn ang="0">
                <a:pos x="connsiteX1" y="connsiteY1"/>
              </a:cxn>
              <a:cxn ang="0">
                <a:pos x="connsiteX2" y="connsiteY2"/>
              </a:cxn>
            </a:cxnLst>
            <a:rect l="l" t="t" r="r" b="b"/>
            <a:pathLst>
              <a:path w="756155" h="1608993">
                <a:moveTo>
                  <a:pt x="0" y="0"/>
                </a:moveTo>
                <a:cubicBezTo>
                  <a:pt x="376603" y="265967"/>
                  <a:pt x="753207" y="531935"/>
                  <a:pt x="756138" y="800100"/>
                </a:cubicBezTo>
                <a:cubicBezTo>
                  <a:pt x="759069" y="1068265"/>
                  <a:pt x="388326" y="1338629"/>
                  <a:pt x="17584" y="1608993"/>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4" name="任意多边形 73"/>
          <p:cNvSpPr/>
          <p:nvPr/>
        </p:nvSpPr>
        <p:spPr bwMode="gray">
          <a:xfrm>
            <a:off x="4921616" y="2574770"/>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5" name="任意多边形 74"/>
          <p:cNvSpPr/>
          <p:nvPr/>
        </p:nvSpPr>
        <p:spPr bwMode="gray">
          <a:xfrm>
            <a:off x="5563502" y="2574770"/>
            <a:ext cx="756155" cy="1608993"/>
          </a:xfrm>
          <a:custGeom>
            <a:avLst/>
            <a:gdLst>
              <a:gd name="connsiteX0" fmla="*/ 0 w 756155"/>
              <a:gd name="connsiteY0" fmla="*/ 0 h 1608993"/>
              <a:gd name="connsiteX1" fmla="*/ 756138 w 756155"/>
              <a:gd name="connsiteY1" fmla="*/ 800100 h 1608993"/>
              <a:gd name="connsiteX2" fmla="*/ 17584 w 756155"/>
              <a:gd name="connsiteY2" fmla="*/ 1608993 h 1608993"/>
            </a:gdLst>
            <a:ahLst/>
            <a:cxnLst>
              <a:cxn ang="0">
                <a:pos x="connsiteX0" y="connsiteY0"/>
              </a:cxn>
              <a:cxn ang="0">
                <a:pos x="connsiteX1" y="connsiteY1"/>
              </a:cxn>
              <a:cxn ang="0">
                <a:pos x="connsiteX2" y="connsiteY2"/>
              </a:cxn>
            </a:cxnLst>
            <a:rect l="l" t="t" r="r" b="b"/>
            <a:pathLst>
              <a:path w="756155" h="1608993">
                <a:moveTo>
                  <a:pt x="0" y="0"/>
                </a:moveTo>
                <a:cubicBezTo>
                  <a:pt x="376603" y="265967"/>
                  <a:pt x="753207" y="531935"/>
                  <a:pt x="756138" y="800100"/>
                </a:cubicBezTo>
                <a:cubicBezTo>
                  <a:pt x="759069" y="1068265"/>
                  <a:pt x="388326" y="1338629"/>
                  <a:pt x="17584" y="1608993"/>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6" name="任意多边形 75"/>
          <p:cNvSpPr/>
          <p:nvPr/>
        </p:nvSpPr>
        <p:spPr bwMode="gray">
          <a:xfrm>
            <a:off x="8470220" y="2574770"/>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7" name="任意多边形 76"/>
          <p:cNvSpPr/>
          <p:nvPr/>
        </p:nvSpPr>
        <p:spPr bwMode="gray">
          <a:xfrm>
            <a:off x="9112106" y="2574770"/>
            <a:ext cx="756155" cy="1608993"/>
          </a:xfrm>
          <a:custGeom>
            <a:avLst/>
            <a:gdLst>
              <a:gd name="connsiteX0" fmla="*/ 0 w 756155"/>
              <a:gd name="connsiteY0" fmla="*/ 0 h 1608993"/>
              <a:gd name="connsiteX1" fmla="*/ 756138 w 756155"/>
              <a:gd name="connsiteY1" fmla="*/ 800100 h 1608993"/>
              <a:gd name="connsiteX2" fmla="*/ 17584 w 756155"/>
              <a:gd name="connsiteY2" fmla="*/ 1608993 h 1608993"/>
            </a:gdLst>
            <a:ahLst/>
            <a:cxnLst>
              <a:cxn ang="0">
                <a:pos x="connsiteX0" y="connsiteY0"/>
              </a:cxn>
              <a:cxn ang="0">
                <a:pos x="connsiteX1" y="connsiteY1"/>
              </a:cxn>
              <a:cxn ang="0">
                <a:pos x="connsiteX2" y="connsiteY2"/>
              </a:cxn>
            </a:cxnLst>
            <a:rect l="l" t="t" r="r" b="b"/>
            <a:pathLst>
              <a:path w="756155" h="1608993">
                <a:moveTo>
                  <a:pt x="0" y="0"/>
                </a:moveTo>
                <a:cubicBezTo>
                  <a:pt x="376603" y="265967"/>
                  <a:pt x="753207" y="531935"/>
                  <a:pt x="756138" y="800100"/>
                </a:cubicBezTo>
                <a:cubicBezTo>
                  <a:pt x="759069" y="1068265"/>
                  <a:pt x="388326" y="1338629"/>
                  <a:pt x="17584" y="1608993"/>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8" name="任意多边形 77"/>
          <p:cNvSpPr/>
          <p:nvPr/>
        </p:nvSpPr>
        <p:spPr bwMode="gray">
          <a:xfrm>
            <a:off x="5149190" y="2601147"/>
            <a:ext cx="888639" cy="1573823"/>
          </a:xfrm>
          <a:custGeom>
            <a:avLst/>
            <a:gdLst>
              <a:gd name="connsiteX0" fmla="*/ 379281 w 888639"/>
              <a:gd name="connsiteY0" fmla="*/ 1573823 h 1573823"/>
              <a:gd name="connsiteX1" fmla="*/ 880443 w 888639"/>
              <a:gd name="connsiteY1" fmla="*/ 984739 h 1573823"/>
              <a:gd name="connsiteX2" fmla="*/ 18797 w 888639"/>
              <a:gd name="connsiteY2" fmla="*/ 720970 h 1573823"/>
              <a:gd name="connsiteX3" fmla="*/ 370489 w 888639"/>
              <a:gd name="connsiteY3" fmla="*/ 0 h 1573823"/>
            </a:gdLst>
            <a:ahLst/>
            <a:cxnLst>
              <a:cxn ang="0">
                <a:pos x="connsiteX0" y="connsiteY0"/>
              </a:cxn>
              <a:cxn ang="0">
                <a:pos x="connsiteX1" y="connsiteY1"/>
              </a:cxn>
              <a:cxn ang="0">
                <a:pos x="connsiteX2" y="connsiteY2"/>
              </a:cxn>
              <a:cxn ang="0">
                <a:pos x="connsiteX3" y="connsiteY3"/>
              </a:cxn>
            </a:cxnLst>
            <a:rect l="l" t="t" r="r" b="b"/>
            <a:pathLst>
              <a:path w="888639" h="1573823">
                <a:moveTo>
                  <a:pt x="379281" y="1573823"/>
                </a:moveTo>
                <a:cubicBezTo>
                  <a:pt x="659902" y="1350352"/>
                  <a:pt x="940524" y="1126881"/>
                  <a:pt x="880443" y="984739"/>
                </a:cubicBezTo>
                <a:cubicBezTo>
                  <a:pt x="820362" y="842597"/>
                  <a:pt x="103789" y="885093"/>
                  <a:pt x="18797" y="720970"/>
                </a:cubicBezTo>
                <a:cubicBezTo>
                  <a:pt x="-66195" y="556847"/>
                  <a:pt x="152147" y="278423"/>
                  <a:pt x="370489"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9" name="任意多边形 78"/>
          <p:cNvSpPr/>
          <p:nvPr/>
        </p:nvSpPr>
        <p:spPr bwMode="gray">
          <a:xfrm>
            <a:off x="5199126" y="2601147"/>
            <a:ext cx="752829" cy="1573823"/>
          </a:xfrm>
          <a:custGeom>
            <a:avLst/>
            <a:gdLst>
              <a:gd name="connsiteX0" fmla="*/ 346930 w 752829"/>
              <a:gd name="connsiteY0" fmla="*/ 1573823 h 1573823"/>
              <a:gd name="connsiteX1" fmla="*/ 12822 w 752829"/>
              <a:gd name="connsiteY1" fmla="*/ 1037493 h 1573823"/>
              <a:gd name="connsiteX2" fmla="*/ 742584 w 752829"/>
              <a:gd name="connsiteY2" fmla="*/ 677008 h 1573823"/>
              <a:gd name="connsiteX3" fmla="*/ 373307 w 752829"/>
              <a:gd name="connsiteY3" fmla="*/ 0 h 1573823"/>
            </a:gdLst>
            <a:ahLst/>
            <a:cxnLst>
              <a:cxn ang="0">
                <a:pos x="connsiteX0" y="connsiteY0"/>
              </a:cxn>
              <a:cxn ang="0">
                <a:pos x="connsiteX1" y="connsiteY1"/>
              </a:cxn>
              <a:cxn ang="0">
                <a:pos x="connsiteX2" y="connsiteY2"/>
              </a:cxn>
              <a:cxn ang="0">
                <a:pos x="connsiteX3" y="connsiteY3"/>
              </a:cxn>
            </a:cxnLst>
            <a:rect l="l" t="t" r="r" b="b"/>
            <a:pathLst>
              <a:path w="752829" h="1573823">
                <a:moveTo>
                  <a:pt x="346930" y="1573823"/>
                </a:moveTo>
                <a:cubicBezTo>
                  <a:pt x="146905" y="1380392"/>
                  <a:pt x="-53120" y="1186962"/>
                  <a:pt x="12822" y="1037493"/>
                </a:cubicBezTo>
                <a:cubicBezTo>
                  <a:pt x="78764" y="888024"/>
                  <a:pt x="682503" y="849923"/>
                  <a:pt x="742584" y="677008"/>
                </a:cubicBezTo>
                <a:cubicBezTo>
                  <a:pt x="802665" y="504093"/>
                  <a:pt x="587986" y="252046"/>
                  <a:pt x="373307"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0" name="圆角矩形 75"/>
          <p:cNvSpPr/>
          <p:nvPr/>
        </p:nvSpPr>
        <p:spPr bwMode="gray">
          <a:xfrm>
            <a:off x="646549" y="1052513"/>
            <a:ext cx="3552556" cy="37337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a:solidFill>
                  <a:srgbClr val="30B5C5"/>
                </a:solidFill>
                <a:latin typeface="Huawei Sans" panose="020C0503030203020204" pitchFamily="34" charset="0"/>
              </a:rPr>
              <a:t>TNs are in different RDs.</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sp>
        <p:nvSpPr>
          <p:cNvPr id="81" name="圆角矩形 75"/>
          <p:cNvSpPr/>
          <p:nvPr/>
        </p:nvSpPr>
        <p:spPr bwMode="gray">
          <a:xfrm>
            <a:off x="4238756" y="1065822"/>
            <a:ext cx="3570455" cy="37337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a:solidFill>
                  <a:srgbClr val="30B5C5"/>
                </a:solidFill>
                <a:latin typeface="Huawei Sans" panose="020C0503030203020204" pitchFamily="34" charset="0"/>
              </a:rPr>
              <a:t>TNs are in the same RD.</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sp>
        <p:nvSpPr>
          <p:cNvPr id="82" name="圆角矩形 75"/>
          <p:cNvSpPr/>
          <p:nvPr/>
        </p:nvSpPr>
        <p:spPr bwMode="gray">
          <a:xfrm>
            <a:off x="7842810" y="1065822"/>
            <a:ext cx="3606705" cy="37337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a:solidFill>
                  <a:srgbClr val="30B5C5"/>
                </a:solidFill>
                <a:latin typeface="Huawei Sans" panose="020C0503030203020204" pitchFamily="34" charset="0"/>
              </a:rPr>
              <a:t>TNs are physically interconnected in different RDs.</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sp>
        <p:nvSpPr>
          <p:cNvPr id="83" name="圆角矩形 75"/>
          <p:cNvSpPr/>
          <p:nvPr/>
        </p:nvSpPr>
        <p:spPr bwMode="gray">
          <a:xfrm>
            <a:off x="646549" y="1464460"/>
            <a:ext cx="3552556" cy="4723006"/>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b" anchorCtr="0">
            <a:noAutofit/>
          </a:bodyPr>
          <a:lstStyle/>
          <a:p>
            <a:pPr marL="228594" indent="-228594" fontAlgn="ctr">
              <a:lnSpc>
                <a:spcPts val="1800"/>
              </a:lnSpc>
              <a:spcAft>
                <a:spcPts val="300"/>
              </a:spcAft>
              <a:buFont typeface="Arial" panose="020B0604020202020204" pitchFamily="34" charset="0"/>
              <a:buChar char="•"/>
              <a:defRPr/>
            </a:pPr>
            <a:endParaRPr lang="en-US" sz="1400" dirty="0">
              <a:latin typeface="Huawei Sans" panose="020C0503030203020204" pitchFamily="34" charset="0"/>
            </a:endParaRPr>
          </a:p>
        </p:txBody>
      </p:sp>
      <p:sp>
        <p:nvSpPr>
          <p:cNvPr id="84" name="圆角矩形 75"/>
          <p:cNvSpPr/>
          <p:nvPr/>
        </p:nvSpPr>
        <p:spPr bwMode="gray">
          <a:xfrm>
            <a:off x="4238756" y="1477769"/>
            <a:ext cx="3570455" cy="4723006"/>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b" anchorCtr="0">
            <a:noAutofit/>
          </a:bodyPr>
          <a:lstStyle/>
          <a:p>
            <a:pPr marL="228594" indent="-228594" fontAlgn="ctr">
              <a:lnSpc>
                <a:spcPts val="1800"/>
              </a:lnSpc>
              <a:spcAft>
                <a:spcPts val="300"/>
              </a:spcAft>
              <a:buFont typeface="Arial" panose="020B0604020202020204" pitchFamily="34" charset="0"/>
              <a:buChar char="•"/>
              <a:defRPr/>
            </a:pPr>
            <a:endParaRPr lang="en-US" sz="1400" dirty="0">
              <a:latin typeface="Huawei Sans" panose="020C0503030203020204" pitchFamily="34" charset="0"/>
            </a:endParaRPr>
          </a:p>
        </p:txBody>
      </p:sp>
      <p:sp>
        <p:nvSpPr>
          <p:cNvPr id="85" name="圆角矩形 75"/>
          <p:cNvSpPr/>
          <p:nvPr/>
        </p:nvSpPr>
        <p:spPr bwMode="gray">
          <a:xfrm>
            <a:off x="7842809" y="1477769"/>
            <a:ext cx="3606705" cy="4723006"/>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b" anchorCtr="0">
            <a:noAutofit/>
          </a:bodyPr>
          <a:lstStyle/>
          <a:p>
            <a:pPr marL="228594" indent="-228594" fontAlgn="ctr">
              <a:lnSpc>
                <a:spcPts val="1800"/>
              </a:lnSpc>
              <a:spcAft>
                <a:spcPts val="300"/>
              </a:spcAft>
              <a:buFont typeface="Arial" panose="020B0604020202020204" pitchFamily="34" charset="0"/>
              <a:buChar char="•"/>
              <a:defRPr/>
            </a:pPr>
            <a:endParaRPr lang="en-US" altLang="zh-CN" sz="1400" dirty="0">
              <a:latin typeface="Huawei Sans" panose="020C0503030203020204" pitchFamily="34" charset="0"/>
            </a:endParaRPr>
          </a:p>
        </p:txBody>
      </p:sp>
      <p:graphicFrame>
        <p:nvGraphicFramePr>
          <p:cNvPr id="67" name="Table 84"/>
          <p:cNvGraphicFramePr>
            <a:graphicFrameLocks noGrp="1"/>
          </p:cNvGraphicFramePr>
          <p:nvPr>
            <p:extLst>
              <p:ext uri="{D42A27DB-BD31-4B8C-83A1-F6EECF244321}">
                <p14:modId xmlns:p14="http://schemas.microsoft.com/office/powerpoint/2010/main" val="3835944973"/>
              </p:ext>
            </p:extLst>
          </p:nvPr>
        </p:nvGraphicFramePr>
        <p:xfrm>
          <a:off x="6180171" y="1978815"/>
          <a:ext cx="1517944" cy="822960"/>
        </p:xfrm>
        <a:graphic>
          <a:graphicData uri="http://schemas.openxmlformats.org/drawingml/2006/table">
            <a:tbl>
              <a:tblPr firstRow="1" bandRow="1"/>
              <a:tblGrid>
                <a:gridCol w="920499">
                  <a:extLst>
                    <a:ext uri="{9D8B030D-6E8A-4147-A177-3AD203B41FA5}">
                      <a16:colId xmlns:a16="http://schemas.microsoft.com/office/drawing/2014/main" val="20000"/>
                    </a:ext>
                  </a:extLst>
                </a:gridCol>
                <a:gridCol w="597445">
                  <a:extLst>
                    <a:ext uri="{9D8B030D-6E8A-4147-A177-3AD203B41FA5}">
                      <a16:colId xmlns:a16="http://schemas.microsoft.com/office/drawing/2014/main" val="20001"/>
                    </a:ext>
                  </a:extLst>
                </a:gridCol>
              </a:tblGrid>
              <a:tr h="227960">
                <a:tc>
                  <a:txBody>
                    <a:bodyPr/>
                    <a:lstStyle/>
                    <a:p>
                      <a:pPr fontAlgn="ctr"/>
                      <a:r>
                        <a:rPr lang="en-US" sz="1000" dirty="0">
                          <a:latin typeface="Huawei Sans" panose="020C0503030203020204" pitchFamily="34" charset="0"/>
                        </a:rPr>
                        <a:t>TN</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tc>
                  <a:txBody>
                    <a:bodyPr/>
                    <a:lstStyle/>
                    <a:p>
                      <a:pPr fontAlgn="ctr"/>
                      <a:r>
                        <a:rPr lang="en-US" sz="1000" dirty="0">
                          <a:latin typeface="Huawei Sans" panose="020C0503030203020204" pitchFamily="34" charset="0"/>
                        </a:rPr>
                        <a:t>RD</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val="10000"/>
                  </a:ext>
                </a:extLst>
              </a:tr>
              <a:tr h="0">
                <a:tc>
                  <a:txBody>
                    <a:bodyPr/>
                    <a:lstStyle/>
                    <a:p>
                      <a:pPr fontAlgn="ctr"/>
                      <a:r>
                        <a:rPr lang="en-US" sz="1000" dirty="0">
                          <a:latin typeface="Huawei Sans" panose="020C0503030203020204" pitchFamily="34" charset="0"/>
                        </a:rPr>
                        <a:t>Internet-A</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p>
                      <a:pPr fontAlgn="ctr"/>
                      <a:r>
                        <a:rPr lang="en-US" sz="1000" dirty="0">
                          <a:latin typeface="Huawei Sans" panose="020C0503030203020204" pitchFamily="34" charset="0"/>
                        </a:rPr>
                        <a:t>RD1</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0">
                <a:tc>
                  <a:txBody>
                    <a:bodyPr/>
                    <a:lstStyle/>
                    <a:p>
                      <a:pPr fontAlgn="ctr"/>
                      <a:r>
                        <a:rPr lang="en-US" sz="1000" dirty="0">
                          <a:latin typeface="Huawei Sans" panose="020C0503030203020204" pitchFamily="34" charset="0"/>
                        </a:rPr>
                        <a:t>Internet-B</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fontAlgn="ctr"/>
                      <a:r>
                        <a:rPr lang="en-US" sz="1000" dirty="0">
                          <a:latin typeface="Huawei Sans" panose="020C0503030203020204" pitchFamily="34" charset="0"/>
                        </a:rPr>
                        <a:t>RD1</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bl>
          </a:graphicData>
        </a:graphic>
      </p:graphicFrame>
      <p:graphicFrame>
        <p:nvGraphicFramePr>
          <p:cNvPr id="68" name="Table 84"/>
          <p:cNvGraphicFramePr>
            <a:graphicFrameLocks noGrp="1"/>
          </p:cNvGraphicFramePr>
          <p:nvPr>
            <p:extLst>
              <p:ext uri="{D42A27DB-BD31-4B8C-83A1-F6EECF244321}">
                <p14:modId xmlns:p14="http://schemas.microsoft.com/office/powerpoint/2010/main" val="3548965872"/>
              </p:ext>
            </p:extLst>
          </p:nvPr>
        </p:nvGraphicFramePr>
        <p:xfrm>
          <a:off x="9808581" y="1978815"/>
          <a:ext cx="1517944" cy="822960"/>
        </p:xfrm>
        <a:graphic>
          <a:graphicData uri="http://schemas.openxmlformats.org/drawingml/2006/table">
            <a:tbl>
              <a:tblPr firstRow="1" bandRow="1"/>
              <a:tblGrid>
                <a:gridCol w="920499">
                  <a:extLst>
                    <a:ext uri="{9D8B030D-6E8A-4147-A177-3AD203B41FA5}">
                      <a16:colId xmlns:a16="http://schemas.microsoft.com/office/drawing/2014/main" val="20000"/>
                    </a:ext>
                  </a:extLst>
                </a:gridCol>
                <a:gridCol w="597445">
                  <a:extLst>
                    <a:ext uri="{9D8B030D-6E8A-4147-A177-3AD203B41FA5}">
                      <a16:colId xmlns:a16="http://schemas.microsoft.com/office/drawing/2014/main" val="20001"/>
                    </a:ext>
                  </a:extLst>
                </a:gridCol>
              </a:tblGrid>
              <a:tr h="227960">
                <a:tc>
                  <a:txBody>
                    <a:bodyPr/>
                    <a:lstStyle/>
                    <a:p>
                      <a:pPr fontAlgn="ctr"/>
                      <a:r>
                        <a:rPr lang="en-US" sz="1000" dirty="0">
                          <a:latin typeface="Huawei Sans" panose="020C0503030203020204" pitchFamily="34" charset="0"/>
                        </a:rPr>
                        <a:t>TN</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tc>
                  <a:txBody>
                    <a:bodyPr/>
                    <a:lstStyle/>
                    <a:p>
                      <a:pPr fontAlgn="ctr"/>
                      <a:r>
                        <a:rPr lang="en-US" sz="1000" dirty="0">
                          <a:latin typeface="Huawei Sans" panose="020C0503030203020204" pitchFamily="34" charset="0"/>
                        </a:rPr>
                        <a:t>RD</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val="10000"/>
                  </a:ext>
                </a:extLst>
              </a:tr>
              <a:tr h="0">
                <a:tc>
                  <a:txBody>
                    <a:bodyPr/>
                    <a:lstStyle/>
                    <a:p>
                      <a:pPr fontAlgn="ctr"/>
                      <a:r>
                        <a:rPr lang="en-US" sz="1000" dirty="0">
                          <a:latin typeface="Huawei Sans" panose="020C0503030203020204" pitchFamily="34" charset="0"/>
                        </a:rPr>
                        <a:t>Internet-A</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p>
                      <a:pPr fontAlgn="ctr"/>
                      <a:r>
                        <a:rPr lang="en-US" sz="1000" dirty="0">
                          <a:latin typeface="Huawei Sans" panose="020C0503030203020204" pitchFamily="34" charset="0"/>
                        </a:rPr>
                        <a:t>RD1</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0">
                <a:tc>
                  <a:txBody>
                    <a:bodyPr/>
                    <a:lstStyle/>
                    <a:p>
                      <a:pPr fontAlgn="ctr"/>
                      <a:r>
                        <a:rPr lang="en-US" sz="1000" dirty="0">
                          <a:latin typeface="Huawei Sans" panose="020C0503030203020204" pitchFamily="34" charset="0"/>
                        </a:rPr>
                        <a:t>Internet-B</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fontAlgn="ctr"/>
                      <a:r>
                        <a:rPr lang="en-US" sz="1000" dirty="0">
                          <a:latin typeface="Huawei Sans" panose="020C0503030203020204" pitchFamily="34" charset="0"/>
                        </a:rPr>
                        <a:t>RD2</a:t>
                      </a:r>
                      <a:endParaRPr lang="en-US" altLang="zh-CN" sz="1000" dirty="0">
                        <a:latin typeface="Huawei Sans" panose="020C0503030203020204" pitchFamily="34" charset="0"/>
                        <a:ea typeface="微软雅黑" panose="020B0503020204020204" pitchFamily="34" charset="-122"/>
                      </a:endParaRP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bl>
          </a:graphicData>
        </a:graphic>
      </p:graphicFrame>
      <p:sp>
        <p:nvSpPr>
          <p:cNvPr id="3" name="矩形 2"/>
          <p:cNvSpPr/>
          <p:nvPr/>
        </p:nvSpPr>
        <p:spPr bwMode="gray">
          <a:xfrm>
            <a:off x="4248281" y="5000234"/>
            <a:ext cx="3607414" cy="1246495"/>
          </a:xfrm>
          <a:prstGeom prst="rect">
            <a:avLst/>
          </a:prstGeom>
        </p:spPr>
        <p:txBody>
          <a:bodyPr wrap="square">
            <a:spAutoFit/>
          </a:bodyPr>
          <a:lstStyle/>
          <a:p>
            <a:pPr fontAlgn="ctr">
              <a:lnSpc>
                <a:spcPts val="1800"/>
              </a:lnSpc>
              <a:spcAft>
                <a:spcPts val="300"/>
              </a:spcAft>
              <a:defRPr/>
            </a:pPr>
            <a:r>
              <a:rPr lang="en-US" sz="1200" dirty="0">
                <a:latin typeface="Huawei Sans" panose="020C0503030203020204" pitchFamily="34" charset="0"/>
              </a:rPr>
              <a:t>Sites A and B are interconnected with each other through two interconnected TNs on the underlay network. Two TNs are planned to be in the same RD and the two sites are interconnected with each other in full-mesh mode.</a:t>
            </a:r>
          </a:p>
        </p:txBody>
      </p:sp>
      <p:sp>
        <p:nvSpPr>
          <p:cNvPr id="4" name="矩形 3"/>
          <p:cNvSpPr/>
          <p:nvPr/>
        </p:nvSpPr>
        <p:spPr bwMode="gray">
          <a:xfrm>
            <a:off x="658346" y="4990295"/>
            <a:ext cx="3512184" cy="1246495"/>
          </a:xfrm>
          <a:prstGeom prst="rect">
            <a:avLst/>
          </a:prstGeom>
        </p:spPr>
        <p:txBody>
          <a:bodyPr wrap="square">
            <a:spAutoFit/>
          </a:bodyPr>
          <a:lstStyle/>
          <a:p>
            <a:pPr fontAlgn="ctr">
              <a:lnSpc>
                <a:spcPts val="1800"/>
              </a:lnSpc>
              <a:spcAft>
                <a:spcPts val="300"/>
              </a:spcAft>
              <a:defRPr/>
            </a:pPr>
            <a:r>
              <a:rPr lang="en-US" sz="1200" dirty="0">
                <a:latin typeface="Huawei Sans" panose="020C0503030203020204" pitchFamily="34" charset="0"/>
              </a:rPr>
              <a:t>Sites A and B are interconnected with each other through two isolated TNs on the underlay network. Two TNs are planned to be in different RDs and the two sites establish two tunnels with each other.</a:t>
            </a:r>
          </a:p>
        </p:txBody>
      </p:sp>
      <p:sp>
        <p:nvSpPr>
          <p:cNvPr id="5" name="矩形 4"/>
          <p:cNvSpPr/>
          <p:nvPr/>
        </p:nvSpPr>
        <p:spPr bwMode="gray">
          <a:xfrm>
            <a:off x="7855695" y="5010173"/>
            <a:ext cx="3612869" cy="1246495"/>
          </a:xfrm>
          <a:prstGeom prst="rect">
            <a:avLst/>
          </a:prstGeom>
        </p:spPr>
        <p:txBody>
          <a:bodyPr wrap="square">
            <a:spAutoFit/>
          </a:bodyPr>
          <a:lstStyle/>
          <a:p>
            <a:pPr fontAlgn="ctr">
              <a:lnSpc>
                <a:spcPts val="1800"/>
              </a:lnSpc>
              <a:spcAft>
                <a:spcPts val="300"/>
              </a:spcAft>
              <a:defRPr/>
            </a:pPr>
            <a:r>
              <a:rPr lang="en-US" sz="1200" dirty="0">
                <a:latin typeface="Huawei Sans" panose="020C0503030203020204" pitchFamily="34" charset="0"/>
              </a:rPr>
              <a:t>Sites A and B are interconnected with each other through two interconnected TNs on the underlay network. Two TNs are planned to be in different RDs and the two sites establish two tunnels with each other.</a:t>
            </a:r>
            <a:endParaRPr lang="en-US" altLang="zh-CN" sz="1200" dirty="0">
              <a:latin typeface="Huawei Sans" panose="020C0503030203020204" pitchFamily="34" charset="0"/>
            </a:endParaRPr>
          </a:p>
        </p:txBody>
      </p:sp>
      <p:grpSp>
        <p:nvGrpSpPr>
          <p:cNvPr id="93"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94"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RR Design</a:t>
              </a:r>
            </a:p>
          </p:txBody>
        </p:sp>
        <p:sp>
          <p:nvSpPr>
            <p:cNvPr id="95"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Overlay Planning</a:t>
              </a:r>
            </a:p>
          </p:txBody>
        </p:sp>
        <p:sp>
          <p:nvSpPr>
            <p:cNvPr id="96"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Topology Design</a:t>
              </a:r>
            </a:p>
          </p:txBody>
        </p:sp>
      </p:grpSp>
    </p:spTree>
    <p:extLst>
      <p:ext uri="{BB962C8B-B14F-4D97-AF65-F5344CB8AC3E}">
        <p14:creationId xmlns:p14="http://schemas.microsoft.com/office/powerpoint/2010/main" val="5094753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Reliability Comparison Between Overlay RD Planning Modes</a:t>
            </a:r>
          </a:p>
        </p:txBody>
      </p:sp>
      <p:cxnSp>
        <p:nvCxnSpPr>
          <p:cNvPr id="3" name="直接连接符 2"/>
          <p:cNvCxnSpPr>
            <a:stCxn id="12" idx="1"/>
            <a:endCxn id="10" idx="3"/>
          </p:cNvCxnSpPr>
          <p:nvPr/>
        </p:nvCxnSpPr>
        <p:spPr bwMode="gray">
          <a:xfrm flipH="1">
            <a:off x="7246681" y="3853867"/>
            <a:ext cx="456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90241" y="4859463"/>
            <a:ext cx="1070223" cy="672000"/>
          </a:xfrm>
          <a:prstGeom prst="rect">
            <a:avLst/>
          </a:prstGeom>
        </p:spPr>
      </p:pic>
      <p:sp>
        <p:nvSpPr>
          <p:cNvPr id="5" name="文本框 4"/>
          <p:cNvSpPr txBox="1"/>
          <p:nvPr/>
        </p:nvSpPr>
        <p:spPr bwMode="gray">
          <a:xfrm>
            <a:off x="7003228" y="5076863"/>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B</a:t>
            </a:r>
            <a:endParaRPr lang="en-US" altLang="zh-CN" sz="1067" b="1" dirty="0">
              <a:solidFill>
                <a:srgbClr val="000000"/>
              </a:solidFill>
              <a:latin typeface="Huawei Sans" panose="020C0503030203020204" pitchFamily="34" charset="0"/>
              <a:ea typeface="微软雅黑" panose="020B0503020204020204" pitchFamily="34" charset="-122"/>
            </a:endParaRPr>
          </a:p>
        </p:txBody>
      </p:sp>
      <p:cxnSp>
        <p:nvCxnSpPr>
          <p:cNvPr id="6" name="直接连接符 5"/>
          <p:cNvCxnSpPr>
            <a:stCxn id="9" idx="2"/>
            <a:endCxn id="7" idx="0"/>
          </p:cNvCxnSpPr>
          <p:nvPr/>
        </p:nvCxnSpPr>
        <p:spPr bwMode="gray">
          <a:xfrm>
            <a:off x="6746039" y="4070787"/>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168553" y="4605960"/>
            <a:ext cx="490909" cy="402545"/>
          </a:xfrm>
          <a:prstGeom prst="rect">
            <a:avLst/>
          </a:prstGeom>
        </p:spPr>
      </p:pic>
      <p:cxnSp>
        <p:nvCxnSpPr>
          <p:cNvPr id="8" name="直接连接符 7"/>
          <p:cNvCxnSpPr>
            <a:stCxn id="11" idx="2"/>
            <a:endCxn id="7" idx="0"/>
          </p:cNvCxnSpPr>
          <p:nvPr/>
        </p:nvCxnSpPr>
        <p:spPr bwMode="gray">
          <a:xfrm flipH="1">
            <a:off x="7414008" y="4081034"/>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 descr="网络云3-蓝.png"/>
          <p:cNvPicPr>
            <a:picLocks noChangeAspect="1"/>
          </p:cNvPicPr>
          <p:nvPr/>
        </p:nvPicPr>
        <p:blipFill>
          <a:blip r:embed="rId5" cstate="print"/>
          <a:stretch>
            <a:fillRect/>
          </a:stretch>
        </p:blipFill>
        <p:spPr bwMode="gray">
          <a:xfrm>
            <a:off x="6245396" y="3448366"/>
            <a:ext cx="1001285" cy="622421"/>
          </a:xfrm>
          <a:prstGeom prst="rect">
            <a:avLst/>
          </a:prstGeom>
        </p:spPr>
      </p:pic>
      <p:sp>
        <p:nvSpPr>
          <p:cNvPr id="10" name="TextBox 110"/>
          <p:cNvSpPr txBox="1"/>
          <p:nvPr/>
        </p:nvSpPr>
        <p:spPr bwMode="gray">
          <a:xfrm>
            <a:off x="6315733" y="3715367"/>
            <a:ext cx="930948"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Internet-A</a:t>
            </a:r>
          </a:p>
        </p:txBody>
      </p:sp>
      <p:pic>
        <p:nvPicPr>
          <p:cNvPr id="11" name="图片 10" descr="网络云3-蓝.png"/>
          <p:cNvPicPr>
            <a:picLocks noChangeAspect="1"/>
          </p:cNvPicPr>
          <p:nvPr/>
        </p:nvPicPr>
        <p:blipFill>
          <a:blip r:embed="rId5" cstate="print"/>
          <a:stretch>
            <a:fillRect/>
          </a:stretch>
        </p:blipFill>
        <p:spPr bwMode="gray">
          <a:xfrm>
            <a:off x="7593040" y="3458613"/>
            <a:ext cx="1001285" cy="622421"/>
          </a:xfrm>
          <a:prstGeom prst="rect">
            <a:avLst/>
          </a:prstGeom>
        </p:spPr>
      </p:pic>
      <p:sp>
        <p:nvSpPr>
          <p:cNvPr id="12" name="TextBox 110"/>
          <p:cNvSpPr txBox="1"/>
          <p:nvPr/>
        </p:nvSpPr>
        <p:spPr bwMode="gray">
          <a:xfrm>
            <a:off x="7702928" y="3715367"/>
            <a:ext cx="936077"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Internet-B</a:t>
            </a: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90241" y="2011175"/>
            <a:ext cx="1070223" cy="672000"/>
          </a:xfrm>
          <a:prstGeom prst="rect">
            <a:avLst/>
          </a:prstGeom>
        </p:spPr>
      </p:pic>
      <p:sp>
        <p:nvSpPr>
          <p:cNvPr id="14" name="文本框 13"/>
          <p:cNvSpPr txBox="1"/>
          <p:nvPr/>
        </p:nvSpPr>
        <p:spPr bwMode="gray">
          <a:xfrm>
            <a:off x="7003228" y="2228575"/>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A</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168553" y="2584147"/>
            <a:ext cx="490909" cy="402545"/>
          </a:xfrm>
          <a:prstGeom prst="rect">
            <a:avLst/>
          </a:prstGeom>
        </p:spPr>
      </p:pic>
      <p:cxnSp>
        <p:nvCxnSpPr>
          <p:cNvPr id="16" name="直接连接符 15"/>
          <p:cNvCxnSpPr>
            <a:stCxn id="15" idx="2"/>
            <a:endCxn id="9" idx="0"/>
          </p:cNvCxnSpPr>
          <p:nvPr/>
        </p:nvCxnSpPr>
        <p:spPr bwMode="gray">
          <a:xfrm flipH="1">
            <a:off x="6746039" y="2986692"/>
            <a:ext cx="667969" cy="4616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5" idx="2"/>
            <a:endCxn id="11" idx="0"/>
          </p:cNvCxnSpPr>
          <p:nvPr/>
        </p:nvCxnSpPr>
        <p:spPr bwMode="gray">
          <a:xfrm>
            <a:off x="7414008" y="2986692"/>
            <a:ext cx="679675" cy="4719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bwMode="gray">
          <a:xfrm>
            <a:off x="6789880" y="2990341"/>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22" name="直接连接符 21"/>
          <p:cNvCxnSpPr>
            <a:stCxn id="31" idx="1"/>
            <a:endCxn id="29" idx="3"/>
          </p:cNvCxnSpPr>
          <p:nvPr/>
        </p:nvCxnSpPr>
        <p:spPr bwMode="gray">
          <a:xfrm flipH="1">
            <a:off x="9919542" y="3853867"/>
            <a:ext cx="456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63102" y="4859463"/>
            <a:ext cx="1070223" cy="672000"/>
          </a:xfrm>
          <a:prstGeom prst="rect">
            <a:avLst/>
          </a:prstGeom>
        </p:spPr>
      </p:pic>
      <p:sp>
        <p:nvSpPr>
          <p:cNvPr id="24" name="文本框 23"/>
          <p:cNvSpPr txBox="1"/>
          <p:nvPr/>
        </p:nvSpPr>
        <p:spPr bwMode="gray">
          <a:xfrm>
            <a:off x="9676089" y="5076863"/>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B</a:t>
            </a:r>
            <a:endParaRPr lang="en-US" altLang="zh-CN" sz="1067" b="1" dirty="0">
              <a:solidFill>
                <a:srgbClr val="000000"/>
              </a:solidFill>
              <a:latin typeface="Huawei Sans" panose="020C0503030203020204" pitchFamily="34" charset="0"/>
              <a:ea typeface="微软雅黑" panose="020B0503020204020204" pitchFamily="34" charset="-122"/>
            </a:endParaRPr>
          </a:p>
        </p:txBody>
      </p:sp>
      <p:cxnSp>
        <p:nvCxnSpPr>
          <p:cNvPr id="25" name="直接连接符 24"/>
          <p:cNvCxnSpPr>
            <a:stCxn id="28" idx="2"/>
            <a:endCxn id="26" idx="0"/>
          </p:cNvCxnSpPr>
          <p:nvPr/>
        </p:nvCxnSpPr>
        <p:spPr bwMode="gray">
          <a:xfrm>
            <a:off x="9418900" y="4070787"/>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841414" y="4605960"/>
            <a:ext cx="490909" cy="402545"/>
          </a:xfrm>
          <a:prstGeom prst="rect">
            <a:avLst/>
          </a:prstGeom>
        </p:spPr>
      </p:pic>
      <p:cxnSp>
        <p:nvCxnSpPr>
          <p:cNvPr id="27" name="直接连接符 26"/>
          <p:cNvCxnSpPr>
            <a:stCxn id="30" idx="2"/>
            <a:endCxn id="26" idx="0"/>
          </p:cNvCxnSpPr>
          <p:nvPr/>
        </p:nvCxnSpPr>
        <p:spPr bwMode="gray">
          <a:xfrm flipH="1">
            <a:off x="10086869" y="4081034"/>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图片 27" descr="网络云3-蓝.png"/>
          <p:cNvPicPr>
            <a:picLocks noChangeAspect="1"/>
          </p:cNvPicPr>
          <p:nvPr/>
        </p:nvPicPr>
        <p:blipFill>
          <a:blip r:embed="rId5" cstate="print"/>
          <a:stretch>
            <a:fillRect/>
          </a:stretch>
        </p:blipFill>
        <p:spPr bwMode="gray">
          <a:xfrm>
            <a:off x="8918257" y="3448366"/>
            <a:ext cx="1001285" cy="622421"/>
          </a:xfrm>
          <a:prstGeom prst="rect">
            <a:avLst/>
          </a:prstGeom>
        </p:spPr>
      </p:pic>
      <p:sp>
        <p:nvSpPr>
          <p:cNvPr id="29" name="TextBox 110"/>
          <p:cNvSpPr txBox="1"/>
          <p:nvPr/>
        </p:nvSpPr>
        <p:spPr bwMode="gray">
          <a:xfrm>
            <a:off x="8988594" y="3715367"/>
            <a:ext cx="930948"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Internet-A</a:t>
            </a:r>
          </a:p>
        </p:txBody>
      </p:sp>
      <p:pic>
        <p:nvPicPr>
          <p:cNvPr id="30" name="图片 29" descr="网络云3-蓝.png"/>
          <p:cNvPicPr>
            <a:picLocks noChangeAspect="1"/>
          </p:cNvPicPr>
          <p:nvPr/>
        </p:nvPicPr>
        <p:blipFill>
          <a:blip r:embed="rId5" cstate="print"/>
          <a:stretch>
            <a:fillRect/>
          </a:stretch>
        </p:blipFill>
        <p:spPr bwMode="gray">
          <a:xfrm>
            <a:off x="10265901" y="3458613"/>
            <a:ext cx="1001285" cy="622421"/>
          </a:xfrm>
          <a:prstGeom prst="rect">
            <a:avLst/>
          </a:prstGeom>
        </p:spPr>
      </p:pic>
      <p:sp>
        <p:nvSpPr>
          <p:cNvPr id="31" name="TextBox 110"/>
          <p:cNvSpPr txBox="1"/>
          <p:nvPr/>
        </p:nvSpPr>
        <p:spPr bwMode="gray">
          <a:xfrm>
            <a:off x="10375789" y="3715367"/>
            <a:ext cx="936077"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Internet-B</a:t>
            </a: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63102" y="2011175"/>
            <a:ext cx="1070223" cy="672000"/>
          </a:xfrm>
          <a:prstGeom prst="rect">
            <a:avLst/>
          </a:prstGeom>
        </p:spPr>
      </p:pic>
      <p:sp>
        <p:nvSpPr>
          <p:cNvPr id="33" name="文本框 32"/>
          <p:cNvSpPr txBox="1"/>
          <p:nvPr/>
        </p:nvSpPr>
        <p:spPr bwMode="gray">
          <a:xfrm>
            <a:off x="9676089" y="2228575"/>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A</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841414" y="2584147"/>
            <a:ext cx="490909" cy="402545"/>
          </a:xfrm>
          <a:prstGeom prst="rect">
            <a:avLst/>
          </a:prstGeom>
        </p:spPr>
      </p:pic>
      <p:cxnSp>
        <p:nvCxnSpPr>
          <p:cNvPr id="35" name="直接连接符 34"/>
          <p:cNvCxnSpPr>
            <a:stCxn id="34" idx="2"/>
            <a:endCxn id="28" idx="0"/>
          </p:cNvCxnSpPr>
          <p:nvPr/>
        </p:nvCxnSpPr>
        <p:spPr bwMode="gray">
          <a:xfrm flipH="1">
            <a:off x="9418900" y="2986692"/>
            <a:ext cx="667969" cy="4616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4" idx="2"/>
            <a:endCxn id="30" idx="0"/>
          </p:cNvCxnSpPr>
          <p:nvPr/>
        </p:nvCxnSpPr>
        <p:spPr bwMode="gray">
          <a:xfrm>
            <a:off x="10086869" y="2986692"/>
            <a:ext cx="679675" cy="4719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bwMode="gray">
          <a:xfrm>
            <a:off x="6556705" y="1625007"/>
            <a:ext cx="1735012" cy="338554"/>
          </a:xfrm>
          <a:prstGeom prst="rect">
            <a:avLst/>
          </a:prstGeom>
          <a:noFill/>
        </p:spPr>
        <p:txBody>
          <a:bodyPr wrap="square" rtlCol="0">
            <a:spAutoFit/>
          </a:bodyPr>
          <a:lstStyle/>
          <a:p>
            <a:pPr fontAlgn="ctr"/>
            <a:r>
              <a:rPr lang="en-US" sz="1600" dirty="0">
                <a:solidFill>
                  <a:srgbClr val="000000"/>
                </a:solidFill>
                <a:latin typeface="Huawei Sans" panose="020C0503030203020204" pitchFamily="34" charset="0"/>
              </a:rPr>
              <a:t>Fault scenario A</a:t>
            </a:r>
            <a:endParaRPr lang="en-US" altLang="zh-CN" sz="1600" dirty="0">
              <a:solidFill>
                <a:srgbClr val="000000"/>
              </a:solidFill>
              <a:latin typeface="Huawei Sans" panose="020C0503030203020204" pitchFamily="34" charset="0"/>
            </a:endParaRPr>
          </a:p>
        </p:txBody>
      </p:sp>
      <p:sp>
        <p:nvSpPr>
          <p:cNvPr id="42" name="文本框 41"/>
          <p:cNvSpPr txBox="1"/>
          <p:nvPr/>
        </p:nvSpPr>
        <p:spPr bwMode="gray">
          <a:xfrm>
            <a:off x="9230707" y="1625007"/>
            <a:ext cx="1735012" cy="338554"/>
          </a:xfrm>
          <a:prstGeom prst="rect">
            <a:avLst/>
          </a:prstGeom>
          <a:noFill/>
        </p:spPr>
        <p:txBody>
          <a:bodyPr wrap="square" rtlCol="0">
            <a:spAutoFit/>
          </a:bodyPr>
          <a:lstStyle/>
          <a:p>
            <a:pPr fontAlgn="ctr"/>
            <a:r>
              <a:rPr lang="en-US" sz="1600" dirty="0">
                <a:solidFill>
                  <a:srgbClr val="000000"/>
                </a:solidFill>
                <a:latin typeface="Huawei Sans" panose="020C0503030203020204" pitchFamily="34" charset="0"/>
              </a:rPr>
              <a:t>Fault scenario B</a:t>
            </a:r>
            <a:endParaRPr lang="en-US" altLang="zh-CN" sz="1600" dirty="0">
              <a:solidFill>
                <a:srgbClr val="000000"/>
              </a:solidFill>
              <a:latin typeface="Huawei Sans" panose="020C0503030203020204" pitchFamily="34" charset="0"/>
            </a:endParaRPr>
          </a:p>
        </p:txBody>
      </p:sp>
      <p:sp>
        <p:nvSpPr>
          <p:cNvPr id="43" name="十字形 42"/>
          <p:cNvSpPr/>
          <p:nvPr/>
        </p:nvSpPr>
        <p:spPr bwMode="gray">
          <a:xfrm rot="2785165">
            <a:off x="7620618" y="3095100"/>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sp>
        <p:nvSpPr>
          <p:cNvPr id="44" name="十字形 43"/>
          <p:cNvSpPr/>
          <p:nvPr/>
        </p:nvSpPr>
        <p:spPr bwMode="gray">
          <a:xfrm rot="2785165">
            <a:off x="10315046" y="3095100"/>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sp>
        <p:nvSpPr>
          <p:cNvPr id="45" name="十字形 44"/>
          <p:cNvSpPr/>
          <p:nvPr/>
        </p:nvSpPr>
        <p:spPr bwMode="gray">
          <a:xfrm rot="2785165">
            <a:off x="9579836" y="4142358"/>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cxnSp>
        <p:nvCxnSpPr>
          <p:cNvPr id="46" name="直接连接符 45"/>
          <p:cNvCxnSpPr>
            <a:cxnSpLocks/>
            <a:endCxn id="53" idx="3"/>
          </p:cNvCxnSpPr>
          <p:nvPr/>
        </p:nvCxnSpPr>
        <p:spPr bwMode="gray">
          <a:xfrm flipH="1">
            <a:off x="2067742" y="3853867"/>
            <a:ext cx="456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711302" y="4859463"/>
            <a:ext cx="1070223" cy="672000"/>
          </a:xfrm>
          <a:prstGeom prst="rect">
            <a:avLst/>
          </a:prstGeom>
        </p:spPr>
      </p:pic>
      <p:sp>
        <p:nvSpPr>
          <p:cNvPr id="48" name="文本框 47"/>
          <p:cNvSpPr txBox="1"/>
          <p:nvPr/>
        </p:nvSpPr>
        <p:spPr bwMode="gray">
          <a:xfrm>
            <a:off x="1824289" y="5076863"/>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B</a:t>
            </a:r>
            <a:endParaRPr lang="en-US" altLang="zh-CN" sz="1067" b="1" dirty="0">
              <a:solidFill>
                <a:srgbClr val="000000"/>
              </a:solidFill>
              <a:latin typeface="Huawei Sans" panose="020C0503030203020204" pitchFamily="34" charset="0"/>
              <a:ea typeface="微软雅黑" panose="020B0503020204020204" pitchFamily="34" charset="-122"/>
            </a:endParaRPr>
          </a:p>
        </p:txBody>
      </p:sp>
      <p:cxnSp>
        <p:nvCxnSpPr>
          <p:cNvPr id="49" name="直接连接符 48"/>
          <p:cNvCxnSpPr>
            <a:stCxn id="52" idx="2"/>
            <a:endCxn id="50" idx="0"/>
          </p:cNvCxnSpPr>
          <p:nvPr/>
        </p:nvCxnSpPr>
        <p:spPr bwMode="gray">
          <a:xfrm>
            <a:off x="1567100" y="4070787"/>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9614" y="4605960"/>
            <a:ext cx="490909" cy="402545"/>
          </a:xfrm>
          <a:prstGeom prst="rect">
            <a:avLst/>
          </a:prstGeom>
        </p:spPr>
      </p:pic>
      <p:cxnSp>
        <p:nvCxnSpPr>
          <p:cNvPr id="51" name="直接连接符 50"/>
          <p:cNvCxnSpPr>
            <a:stCxn id="54" idx="2"/>
            <a:endCxn id="50" idx="0"/>
          </p:cNvCxnSpPr>
          <p:nvPr/>
        </p:nvCxnSpPr>
        <p:spPr bwMode="gray">
          <a:xfrm flipH="1">
            <a:off x="2235069" y="4081034"/>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2" name="图片 51" descr="网络云3-蓝.png"/>
          <p:cNvPicPr>
            <a:picLocks noChangeAspect="1"/>
          </p:cNvPicPr>
          <p:nvPr/>
        </p:nvPicPr>
        <p:blipFill>
          <a:blip r:embed="rId5" cstate="print"/>
          <a:stretch>
            <a:fillRect/>
          </a:stretch>
        </p:blipFill>
        <p:spPr bwMode="gray">
          <a:xfrm>
            <a:off x="1066457" y="3448366"/>
            <a:ext cx="1001285" cy="622421"/>
          </a:xfrm>
          <a:prstGeom prst="rect">
            <a:avLst/>
          </a:prstGeom>
        </p:spPr>
      </p:pic>
      <p:sp>
        <p:nvSpPr>
          <p:cNvPr id="53" name="TextBox 110"/>
          <p:cNvSpPr txBox="1"/>
          <p:nvPr/>
        </p:nvSpPr>
        <p:spPr bwMode="gray">
          <a:xfrm>
            <a:off x="1136794" y="3715367"/>
            <a:ext cx="930948"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Internet-A</a:t>
            </a:r>
          </a:p>
        </p:txBody>
      </p:sp>
      <p:pic>
        <p:nvPicPr>
          <p:cNvPr id="54" name="图片 53" descr="网络云3-蓝.png"/>
          <p:cNvPicPr>
            <a:picLocks noChangeAspect="1"/>
          </p:cNvPicPr>
          <p:nvPr/>
        </p:nvPicPr>
        <p:blipFill>
          <a:blip r:embed="rId5" cstate="print"/>
          <a:stretch>
            <a:fillRect/>
          </a:stretch>
        </p:blipFill>
        <p:spPr bwMode="gray">
          <a:xfrm>
            <a:off x="2414101" y="3458613"/>
            <a:ext cx="1001285" cy="622421"/>
          </a:xfrm>
          <a:prstGeom prst="rect">
            <a:avLst/>
          </a:prstGeom>
        </p:spPr>
      </p:pic>
      <p:sp>
        <p:nvSpPr>
          <p:cNvPr id="55" name="TextBox 110"/>
          <p:cNvSpPr txBox="1"/>
          <p:nvPr/>
        </p:nvSpPr>
        <p:spPr bwMode="gray">
          <a:xfrm>
            <a:off x="2523989" y="3706459"/>
            <a:ext cx="936077"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Internet-B</a:t>
            </a:r>
          </a:p>
        </p:txBody>
      </p:sp>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711302" y="2011175"/>
            <a:ext cx="1070223" cy="672000"/>
          </a:xfrm>
          <a:prstGeom prst="rect">
            <a:avLst/>
          </a:prstGeom>
        </p:spPr>
      </p:pic>
      <p:sp>
        <p:nvSpPr>
          <p:cNvPr id="57" name="文本框 56"/>
          <p:cNvSpPr txBox="1"/>
          <p:nvPr/>
        </p:nvSpPr>
        <p:spPr bwMode="gray">
          <a:xfrm>
            <a:off x="1824289" y="2228575"/>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A</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9614" y="2584147"/>
            <a:ext cx="490909" cy="402545"/>
          </a:xfrm>
          <a:prstGeom prst="rect">
            <a:avLst/>
          </a:prstGeom>
        </p:spPr>
      </p:pic>
      <p:cxnSp>
        <p:nvCxnSpPr>
          <p:cNvPr id="59" name="直接连接符 58"/>
          <p:cNvCxnSpPr>
            <a:stCxn id="58" idx="2"/>
            <a:endCxn id="52" idx="0"/>
          </p:cNvCxnSpPr>
          <p:nvPr/>
        </p:nvCxnSpPr>
        <p:spPr bwMode="gray">
          <a:xfrm flipH="1">
            <a:off x="1567100" y="2986692"/>
            <a:ext cx="667969" cy="4616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8" idx="2"/>
            <a:endCxn id="54" idx="0"/>
          </p:cNvCxnSpPr>
          <p:nvPr/>
        </p:nvCxnSpPr>
        <p:spPr bwMode="gray">
          <a:xfrm>
            <a:off x="2235069" y="2986692"/>
            <a:ext cx="679675" cy="4719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任意多边形 60"/>
          <p:cNvSpPr/>
          <p:nvPr/>
        </p:nvSpPr>
        <p:spPr bwMode="gray">
          <a:xfrm>
            <a:off x="1610941" y="2990341"/>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62" name="直接连接符 61"/>
          <p:cNvCxnSpPr>
            <a:stCxn id="71" idx="1"/>
            <a:endCxn id="69" idx="3"/>
          </p:cNvCxnSpPr>
          <p:nvPr/>
        </p:nvCxnSpPr>
        <p:spPr bwMode="gray">
          <a:xfrm flipH="1">
            <a:off x="4539122" y="3853867"/>
            <a:ext cx="456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82682" y="4859463"/>
            <a:ext cx="1070223" cy="672000"/>
          </a:xfrm>
          <a:prstGeom prst="rect">
            <a:avLst/>
          </a:prstGeom>
        </p:spPr>
      </p:pic>
      <p:sp>
        <p:nvSpPr>
          <p:cNvPr id="64" name="文本框 63"/>
          <p:cNvSpPr txBox="1"/>
          <p:nvPr/>
        </p:nvSpPr>
        <p:spPr bwMode="gray">
          <a:xfrm>
            <a:off x="4295669" y="5076863"/>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B</a:t>
            </a:r>
            <a:endParaRPr lang="en-US" altLang="zh-CN" sz="1067" b="1" dirty="0">
              <a:solidFill>
                <a:srgbClr val="000000"/>
              </a:solidFill>
              <a:latin typeface="Huawei Sans" panose="020C0503030203020204" pitchFamily="34" charset="0"/>
              <a:ea typeface="微软雅黑" panose="020B0503020204020204" pitchFamily="34" charset="-122"/>
            </a:endParaRPr>
          </a:p>
        </p:txBody>
      </p:sp>
      <p:cxnSp>
        <p:nvCxnSpPr>
          <p:cNvPr id="65" name="直接连接符 64"/>
          <p:cNvCxnSpPr>
            <a:stCxn id="68" idx="2"/>
            <a:endCxn id="66" idx="0"/>
          </p:cNvCxnSpPr>
          <p:nvPr/>
        </p:nvCxnSpPr>
        <p:spPr bwMode="gray">
          <a:xfrm>
            <a:off x="4038480" y="4070787"/>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图片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460994" y="4605960"/>
            <a:ext cx="490909" cy="402545"/>
          </a:xfrm>
          <a:prstGeom prst="rect">
            <a:avLst/>
          </a:prstGeom>
        </p:spPr>
      </p:pic>
      <p:cxnSp>
        <p:nvCxnSpPr>
          <p:cNvPr id="67" name="直接连接符 66"/>
          <p:cNvCxnSpPr>
            <a:stCxn id="70" idx="2"/>
            <a:endCxn id="66" idx="0"/>
          </p:cNvCxnSpPr>
          <p:nvPr/>
        </p:nvCxnSpPr>
        <p:spPr bwMode="gray">
          <a:xfrm flipH="1">
            <a:off x="4706449" y="4081034"/>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descr="网络云3-蓝.png"/>
          <p:cNvPicPr>
            <a:picLocks noChangeAspect="1"/>
          </p:cNvPicPr>
          <p:nvPr/>
        </p:nvPicPr>
        <p:blipFill>
          <a:blip r:embed="rId5" cstate="print"/>
          <a:stretch>
            <a:fillRect/>
          </a:stretch>
        </p:blipFill>
        <p:spPr bwMode="gray">
          <a:xfrm>
            <a:off x="3537837" y="3448366"/>
            <a:ext cx="1001285" cy="622421"/>
          </a:xfrm>
          <a:prstGeom prst="rect">
            <a:avLst/>
          </a:prstGeom>
        </p:spPr>
      </p:pic>
      <p:sp>
        <p:nvSpPr>
          <p:cNvPr id="69" name="TextBox 110"/>
          <p:cNvSpPr txBox="1"/>
          <p:nvPr/>
        </p:nvSpPr>
        <p:spPr bwMode="gray">
          <a:xfrm>
            <a:off x="3608174" y="3715367"/>
            <a:ext cx="930948"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Internet-A</a:t>
            </a:r>
          </a:p>
        </p:txBody>
      </p:sp>
      <p:pic>
        <p:nvPicPr>
          <p:cNvPr id="70" name="图片 69" descr="网络云3-蓝.png"/>
          <p:cNvPicPr>
            <a:picLocks noChangeAspect="1"/>
          </p:cNvPicPr>
          <p:nvPr/>
        </p:nvPicPr>
        <p:blipFill>
          <a:blip r:embed="rId5" cstate="print"/>
          <a:stretch>
            <a:fillRect/>
          </a:stretch>
        </p:blipFill>
        <p:spPr bwMode="gray">
          <a:xfrm>
            <a:off x="4885481" y="3458613"/>
            <a:ext cx="1001285" cy="622421"/>
          </a:xfrm>
          <a:prstGeom prst="rect">
            <a:avLst/>
          </a:prstGeom>
        </p:spPr>
      </p:pic>
      <p:sp>
        <p:nvSpPr>
          <p:cNvPr id="71" name="TextBox 110"/>
          <p:cNvSpPr txBox="1"/>
          <p:nvPr/>
        </p:nvSpPr>
        <p:spPr bwMode="gray">
          <a:xfrm>
            <a:off x="4995369" y="3715367"/>
            <a:ext cx="936077" cy="276999"/>
          </a:xfrm>
          <a:prstGeom prst="rect">
            <a:avLst/>
          </a:prstGeom>
          <a:noFill/>
        </p:spPr>
        <p:txBody>
          <a:bodyPr wrap="square" rtlCol="0">
            <a:spAutoFit/>
          </a:bodyPr>
          <a:lstStyle/>
          <a:p>
            <a:pPr eaLnBrk="0" fontAlgn="ctr" hangingPunct="0"/>
            <a:r>
              <a:rPr lang="en-US" sz="1200" dirty="0">
                <a:solidFill>
                  <a:srgbClr val="FFFFFF"/>
                </a:solidFill>
                <a:latin typeface="Huawei Sans" panose="020C0503030203020204" pitchFamily="34" charset="0"/>
              </a:rPr>
              <a:t>Internet-B</a:t>
            </a:r>
          </a:p>
        </p:txBody>
      </p:sp>
      <p:pic>
        <p:nvPicPr>
          <p:cNvPr id="72" name="图片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82682" y="2011175"/>
            <a:ext cx="1070223" cy="672000"/>
          </a:xfrm>
          <a:prstGeom prst="rect">
            <a:avLst/>
          </a:prstGeom>
        </p:spPr>
      </p:pic>
      <p:sp>
        <p:nvSpPr>
          <p:cNvPr id="73" name="文本框 72"/>
          <p:cNvSpPr txBox="1"/>
          <p:nvPr/>
        </p:nvSpPr>
        <p:spPr bwMode="gray">
          <a:xfrm>
            <a:off x="4295669" y="2228575"/>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Site A</a:t>
            </a:r>
            <a:endParaRPr lang="en-US" altLang="zh-CN" sz="1067" b="1" dirty="0">
              <a:solidFill>
                <a:srgbClr val="000000"/>
              </a:solidFill>
              <a:latin typeface="Huawei Sans" panose="020C0503030203020204" pitchFamily="34" charset="0"/>
              <a:ea typeface="微软雅黑" panose="020B0503020204020204" pitchFamily="34" charset="-122"/>
            </a:endParaRPr>
          </a:p>
        </p:txBody>
      </p:sp>
      <p:pic>
        <p:nvPicPr>
          <p:cNvPr id="74" name="图片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460994" y="2584147"/>
            <a:ext cx="490909" cy="402545"/>
          </a:xfrm>
          <a:prstGeom prst="rect">
            <a:avLst/>
          </a:prstGeom>
        </p:spPr>
      </p:pic>
      <p:cxnSp>
        <p:nvCxnSpPr>
          <p:cNvPr id="75" name="直接连接符 74"/>
          <p:cNvCxnSpPr>
            <a:stCxn id="74" idx="2"/>
            <a:endCxn id="68" idx="0"/>
          </p:cNvCxnSpPr>
          <p:nvPr/>
        </p:nvCxnSpPr>
        <p:spPr bwMode="gray">
          <a:xfrm flipH="1">
            <a:off x="4038480" y="2986692"/>
            <a:ext cx="667969" cy="4616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2"/>
            <a:endCxn id="70" idx="0"/>
          </p:cNvCxnSpPr>
          <p:nvPr/>
        </p:nvCxnSpPr>
        <p:spPr bwMode="gray">
          <a:xfrm>
            <a:off x="4706449" y="2986692"/>
            <a:ext cx="679675" cy="4719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bwMode="gray">
          <a:xfrm>
            <a:off x="1386327" y="1625007"/>
            <a:ext cx="1735012" cy="338554"/>
          </a:xfrm>
          <a:prstGeom prst="rect">
            <a:avLst/>
          </a:prstGeom>
          <a:noFill/>
        </p:spPr>
        <p:txBody>
          <a:bodyPr wrap="square" rtlCol="0">
            <a:spAutoFit/>
          </a:bodyPr>
          <a:lstStyle/>
          <a:p>
            <a:pPr fontAlgn="ctr"/>
            <a:r>
              <a:rPr lang="en-US" sz="1600" dirty="0">
                <a:solidFill>
                  <a:srgbClr val="000000"/>
                </a:solidFill>
                <a:latin typeface="Huawei Sans" panose="020C0503030203020204" pitchFamily="34" charset="0"/>
              </a:rPr>
              <a:t>Fault scenario A</a:t>
            </a:r>
            <a:endParaRPr lang="en-US" altLang="zh-CN" sz="1600" dirty="0">
              <a:solidFill>
                <a:srgbClr val="000000"/>
              </a:solidFill>
              <a:latin typeface="Huawei Sans" panose="020C0503030203020204" pitchFamily="34" charset="0"/>
            </a:endParaRPr>
          </a:p>
        </p:txBody>
      </p:sp>
      <p:sp>
        <p:nvSpPr>
          <p:cNvPr id="78" name="文本框 77"/>
          <p:cNvSpPr txBox="1"/>
          <p:nvPr/>
        </p:nvSpPr>
        <p:spPr bwMode="gray">
          <a:xfrm>
            <a:off x="3949526" y="1625007"/>
            <a:ext cx="1735012" cy="338554"/>
          </a:xfrm>
          <a:prstGeom prst="rect">
            <a:avLst/>
          </a:prstGeom>
          <a:noFill/>
        </p:spPr>
        <p:txBody>
          <a:bodyPr wrap="square" rtlCol="0">
            <a:spAutoFit/>
          </a:bodyPr>
          <a:lstStyle/>
          <a:p>
            <a:pPr fontAlgn="ctr"/>
            <a:r>
              <a:rPr lang="en-US" sz="1600" dirty="0">
                <a:solidFill>
                  <a:srgbClr val="000000"/>
                </a:solidFill>
                <a:latin typeface="Huawei Sans" panose="020C0503030203020204" pitchFamily="34" charset="0"/>
              </a:rPr>
              <a:t>Fault scenario B</a:t>
            </a:r>
            <a:endParaRPr lang="en-US" altLang="zh-CN" sz="1600" dirty="0">
              <a:solidFill>
                <a:srgbClr val="000000"/>
              </a:solidFill>
              <a:latin typeface="Huawei Sans" panose="020C0503030203020204" pitchFamily="34" charset="0"/>
            </a:endParaRPr>
          </a:p>
        </p:txBody>
      </p:sp>
      <p:sp>
        <p:nvSpPr>
          <p:cNvPr id="79" name="十字形 78"/>
          <p:cNvSpPr/>
          <p:nvPr/>
        </p:nvSpPr>
        <p:spPr bwMode="gray">
          <a:xfrm rot="2785165">
            <a:off x="2441679" y="3095100"/>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sp>
        <p:nvSpPr>
          <p:cNvPr id="80" name="十字形 79"/>
          <p:cNvSpPr/>
          <p:nvPr/>
        </p:nvSpPr>
        <p:spPr bwMode="gray">
          <a:xfrm rot="2785165">
            <a:off x="4934626" y="3095100"/>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sp>
        <p:nvSpPr>
          <p:cNvPr id="81" name="十字形 80"/>
          <p:cNvSpPr/>
          <p:nvPr/>
        </p:nvSpPr>
        <p:spPr bwMode="gray">
          <a:xfrm rot="2785165">
            <a:off x="4199416" y="4142358"/>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sp>
        <p:nvSpPr>
          <p:cNvPr id="82" name="任意多边形 81"/>
          <p:cNvSpPr/>
          <p:nvPr/>
        </p:nvSpPr>
        <p:spPr bwMode="gray">
          <a:xfrm>
            <a:off x="1869052" y="3010046"/>
            <a:ext cx="888639" cy="1573823"/>
          </a:xfrm>
          <a:custGeom>
            <a:avLst/>
            <a:gdLst>
              <a:gd name="connsiteX0" fmla="*/ 379281 w 888639"/>
              <a:gd name="connsiteY0" fmla="*/ 1573823 h 1573823"/>
              <a:gd name="connsiteX1" fmla="*/ 880443 w 888639"/>
              <a:gd name="connsiteY1" fmla="*/ 984739 h 1573823"/>
              <a:gd name="connsiteX2" fmla="*/ 18797 w 888639"/>
              <a:gd name="connsiteY2" fmla="*/ 720970 h 1573823"/>
              <a:gd name="connsiteX3" fmla="*/ 370489 w 888639"/>
              <a:gd name="connsiteY3" fmla="*/ 0 h 1573823"/>
            </a:gdLst>
            <a:ahLst/>
            <a:cxnLst>
              <a:cxn ang="0">
                <a:pos x="connsiteX0" y="connsiteY0"/>
              </a:cxn>
              <a:cxn ang="0">
                <a:pos x="connsiteX1" y="connsiteY1"/>
              </a:cxn>
              <a:cxn ang="0">
                <a:pos x="connsiteX2" y="connsiteY2"/>
              </a:cxn>
              <a:cxn ang="0">
                <a:pos x="connsiteX3" y="connsiteY3"/>
              </a:cxn>
            </a:cxnLst>
            <a:rect l="l" t="t" r="r" b="b"/>
            <a:pathLst>
              <a:path w="888639" h="1573823">
                <a:moveTo>
                  <a:pt x="379281" y="1573823"/>
                </a:moveTo>
                <a:cubicBezTo>
                  <a:pt x="659902" y="1350352"/>
                  <a:pt x="940524" y="1126881"/>
                  <a:pt x="880443" y="984739"/>
                </a:cubicBezTo>
                <a:cubicBezTo>
                  <a:pt x="820362" y="842597"/>
                  <a:pt x="103789" y="885093"/>
                  <a:pt x="18797" y="720970"/>
                </a:cubicBezTo>
                <a:cubicBezTo>
                  <a:pt x="-66195" y="556847"/>
                  <a:pt x="152147" y="278423"/>
                  <a:pt x="370489"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83" name="直接连接符 82"/>
          <p:cNvCxnSpPr/>
          <p:nvPr/>
        </p:nvCxnSpPr>
        <p:spPr bwMode="gray">
          <a:xfrm flipH="1">
            <a:off x="4549585" y="3857698"/>
            <a:ext cx="456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任意多边形 83"/>
          <p:cNvSpPr/>
          <p:nvPr/>
        </p:nvSpPr>
        <p:spPr bwMode="gray">
          <a:xfrm>
            <a:off x="4342297" y="2995950"/>
            <a:ext cx="888639" cy="1573823"/>
          </a:xfrm>
          <a:custGeom>
            <a:avLst/>
            <a:gdLst>
              <a:gd name="connsiteX0" fmla="*/ 379281 w 888639"/>
              <a:gd name="connsiteY0" fmla="*/ 1573823 h 1573823"/>
              <a:gd name="connsiteX1" fmla="*/ 880443 w 888639"/>
              <a:gd name="connsiteY1" fmla="*/ 984739 h 1573823"/>
              <a:gd name="connsiteX2" fmla="*/ 18797 w 888639"/>
              <a:gd name="connsiteY2" fmla="*/ 720970 h 1573823"/>
              <a:gd name="connsiteX3" fmla="*/ 370489 w 888639"/>
              <a:gd name="connsiteY3" fmla="*/ 0 h 1573823"/>
            </a:gdLst>
            <a:ahLst/>
            <a:cxnLst>
              <a:cxn ang="0">
                <a:pos x="connsiteX0" y="connsiteY0"/>
              </a:cxn>
              <a:cxn ang="0">
                <a:pos x="connsiteX1" y="connsiteY1"/>
              </a:cxn>
              <a:cxn ang="0">
                <a:pos x="connsiteX2" y="connsiteY2"/>
              </a:cxn>
              <a:cxn ang="0">
                <a:pos x="connsiteX3" y="connsiteY3"/>
              </a:cxn>
            </a:cxnLst>
            <a:rect l="l" t="t" r="r" b="b"/>
            <a:pathLst>
              <a:path w="888639" h="1573823">
                <a:moveTo>
                  <a:pt x="379281" y="1573823"/>
                </a:moveTo>
                <a:cubicBezTo>
                  <a:pt x="659902" y="1350352"/>
                  <a:pt x="940524" y="1126881"/>
                  <a:pt x="880443" y="984739"/>
                </a:cubicBezTo>
                <a:cubicBezTo>
                  <a:pt x="820362" y="842597"/>
                  <a:pt x="103789" y="885093"/>
                  <a:pt x="18797" y="720970"/>
                </a:cubicBezTo>
                <a:cubicBezTo>
                  <a:pt x="-66195" y="556847"/>
                  <a:pt x="152147" y="278423"/>
                  <a:pt x="370489"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7" name="圆角矩形 75"/>
          <p:cNvSpPr/>
          <p:nvPr/>
        </p:nvSpPr>
        <p:spPr bwMode="gray">
          <a:xfrm>
            <a:off x="6134978" y="1071565"/>
            <a:ext cx="523776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Physically interconnected TNs, different RDs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88" name="圆角矩形 75"/>
          <p:cNvSpPr/>
          <p:nvPr/>
        </p:nvSpPr>
        <p:spPr bwMode="gray">
          <a:xfrm>
            <a:off x="890605" y="1073356"/>
            <a:ext cx="516743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Same RD, different TNs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89" name="圆角矩形 75"/>
          <p:cNvSpPr/>
          <p:nvPr/>
        </p:nvSpPr>
        <p:spPr bwMode="gray">
          <a:xfrm>
            <a:off x="6134978" y="1536791"/>
            <a:ext cx="5237762" cy="46323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72000" rtlCol="0" anchor="b">
            <a:noAutofit/>
          </a:bodyPr>
          <a:lstStyle/>
          <a:p>
            <a:pPr fontAlgn="ctr">
              <a:lnSpc>
                <a:spcPts val="1800"/>
              </a:lnSpc>
              <a:spcAft>
                <a:spcPts val="300"/>
              </a:spcAft>
              <a:defRPr/>
            </a:pPr>
            <a:endParaRPr lang="en-US" sz="1400" dirty="0">
              <a:solidFill>
                <a:schemeClr val="tx1"/>
              </a:solidFill>
              <a:latin typeface="Huawei Sans" panose="020C0503030203020204" pitchFamily="34" charset="0"/>
            </a:endParaRPr>
          </a:p>
        </p:txBody>
      </p:sp>
      <p:sp>
        <p:nvSpPr>
          <p:cNvPr id="90" name="圆角矩形 75"/>
          <p:cNvSpPr/>
          <p:nvPr/>
        </p:nvSpPr>
        <p:spPr bwMode="gray">
          <a:xfrm>
            <a:off x="890605" y="1536791"/>
            <a:ext cx="5167430" cy="46323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72000" rtlCol="0" anchor="b">
            <a:noAutofit/>
          </a:bodyPr>
          <a:lstStyle/>
          <a:p>
            <a:pPr fontAlgn="ctr">
              <a:lnSpc>
                <a:spcPts val="1800"/>
              </a:lnSpc>
              <a:spcAft>
                <a:spcPts val="300"/>
              </a:spcAft>
              <a:defRPr/>
            </a:pPr>
            <a:r>
              <a:rPr lang="en-US" sz="1400" dirty="0">
                <a:solidFill>
                  <a:schemeClr val="tx1"/>
                </a:solidFill>
                <a:latin typeface="Huawei Sans" panose="020C0503030203020204" pitchFamily="34" charset="0"/>
              </a:rPr>
              <a:t>Different TNs in the same RD: higher networking reliability, but more virtual connection resources consumed</a:t>
            </a:r>
          </a:p>
        </p:txBody>
      </p:sp>
      <p:grpSp>
        <p:nvGrpSpPr>
          <p:cNvPr id="91"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92"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RR Design</a:t>
              </a:r>
            </a:p>
          </p:txBody>
        </p:sp>
        <p:sp>
          <p:nvSpPr>
            <p:cNvPr id="95"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Overlay Planning</a:t>
              </a:r>
            </a:p>
          </p:txBody>
        </p:sp>
        <p:sp>
          <p:nvSpPr>
            <p:cNvPr id="96"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Topology Design</a:t>
              </a:r>
            </a:p>
          </p:txBody>
        </p:sp>
      </p:grpSp>
      <p:sp>
        <p:nvSpPr>
          <p:cNvPr id="19" name="矩形 18"/>
          <p:cNvSpPr/>
          <p:nvPr/>
        </p:nvSpPr>
        <p:spPr bwMode="gray">
          <a:xfrm>
            <a:off x="6134978" y="5615185"/>
            <a:ext cx="5237762" cy="553998"/>
          </a:xfrm>
          <a:prstGeom prst="rect">
            <a:avLst/>
          </a:prstGeom>
        </p:spPr>
        <p:txBody>
          <a:bodyPr wrap="square">
            <a:spAutoFit/>
          </a:bodyPr>
          <a:lstStyle/>
          <a:p>
            <a:pPr fontAlgn="ctr">
              <a:lnSpc>
                <a:spcPts val="1800"/>
              </a:lnSpc>
              <a:spcAft>
                <a:spcPts val="300"/>
              </a:spcAft>
              <a:defRPr/>
            </a:pPr>
            <a:r>
              <a:rPr lang="en-US" sz="1400" dirty="0">
                <a:latin typeface="Huawei Sans" panose="020C0503030203020204" pitchFamily="34" charset="0"/>
              </a:rPr>
              <a:t>Different TNs in different RDs: smaller number of connections and larger networking scale, but lower networking reliability</a:t>
            </a:r>
          </a:p>
        </p:txBody>
      </p:sp>
    </p:spTree>
    <p:extLst>
      <p:ext uri="{BB962C8B-B14F-4D97-AF65-F5344CB8AC3E}">
        <p14:creationId xmlns:p14="http://schemas.microsoft.com/office/powerpoint/2010/main" val="3818240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圆角矩形 75"/>
          <p:cNvSpPr/>
          <p:nvPr/>
        </p:nvSpPr>
        <p:spPr bwMode="gray">
          <a:xfrm>
            <a:off x="6150265" y="3762087"/>
            <a:ext cx="484114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Hierarchical networking</a:t>
            </a:r>
          </a:p>
        </p:txBody>
      </p:sp>
      <p:sp>
        <p:nvSpPr>
          <p:cNvPr id="228" name="圆角矩形 75"/>
          <p:cNvSpPr/>
          <p:nvPr/>
        </p:nvSpPr>
        <p:spPr bwMode="gray">
          <a:xfrm>
            <a:off x="1087994" y="3763878"/>
            <a:ext cx="472839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Partial-mesh networking</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229" name="圆角矩形 75"/>
          <p:cNvSpPr/>
          <p:nvPr/>
        </p:nvSpPr>
        <p:spPr bwMode="gray">
          <a:xfrm>
            <a:off x="6150265" y="4203656"/>
            <a:ext cx="4841146" cy="19971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cs typeface="Arial" panose="020B0604020202020204" pitchFamily="34" charset="0"/>
            </a:endParaRPr>
          </a:p>
        </p:txBody>
      </p:sp>
      <p:sp>
        <p:nvSpPr>
          <p:cNvPr id="230" name="圆角矩形 75"/>
          <p:cNvSpPr/>
          <p:nvPr/>
        </p:nvSpPr>
        <p:spPr bwMode="gray">
          <a:xfrm>
            <a:off x="1087994" y="4203656"/>
            <a:ext cx="4728392" cy="19971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cs typeface="Arial" panose="020B0604020202020204" pitchFamily="34" charset="0"/>
            </a:endParaRPr>
          </a:p>
        </p:txBody>
      </p:sp>
      <p:sp>
        <p:nvSpPr>
          <p:cNvPr id="3" name="标题 2"/>
          <p:cNvSpPr>
            <a:spLocks noGrp="1"/>
          </p:cNvSpPr>
          <p:nvPr>
            <p:ph type="title"/>
          </p:nvPr>
        </p:nvSpPr>
        <p:spPr bwMode="gray"/>
        <p:txBody>
          <a:bodyPr/>
          <a:lstStyle/>
          <a:p>
            <a:pPr fontAlgn="ctr"/>
            <a:r>
              <a:rPr lang="en-US" dirty="0">
                <a:latin typeface="Huawei Sans" panose="020C0503030203020204" pitchFamily="34" charset="0"/>
              </a:rPr>
              <a:t>Overlay Topology Design</a:t>
            </a:r>
          </a:p>
        </p:txBody>
      </p:sp>
      <p:sp>
        <p:nvSpPr>
          <p:cNvPr id="115" name="云形 114"/>
          <p:cNvSpPr/>
          <p:nvPr/>
        </p:nvSpPr>
        <p:spPr bwMode="gray">
          <a:xfrm>
            <a:off x="8895660" y="5068690"/>
            <a:ext cx="1236900" cy="991195"/>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sp>
        <p:nvSpPr>
          <p:cNvPr id="116" name="云形 115"/>
          <p:cNvSpPr/>
          <p:nvPr/>
        </p:nvSpPr>
        <p:spPr bwMode="gray">
          <a:xfrm>
            <a:off x="6853406" y="5241132"/>
            <a:ext cx="1236900" cy="81109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sp>
        <p:nvSpPr>
          <p:cNvPr id="117" name="云形 116"/>
          <p:cNvSpPr/>
          <p:nvPr/>
        </p:nvSpPr>
        <p:spPr bwMode="gray">
          <a:xfrm>
            <a:off x="2277157" y="1988977"/>
            <a:ext cx="2239133" cy="140710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19" name="图片 118"/>
          <p:cNvPicPr>
            <a:picLocks noChangeAspect="1"/>
          </p:cNvPicPr>
          <p:nvPr/>
        </p:nvPicPr>
        <p:blipFill>
          <a:blip r:embed="rId3" cstate="print"/>
          <a:stretch>
            <a:fillRect/>
          </a:stretch>
        </p:blipFill>
        <p:spPr bwMode="gray">
          <a:xfrm>
            <a:off x="3282852" y="1673593"/>
            <a:ext cx="268073" cy="441940"/>
          </a:xfrm>
          <a:prstGeom prst="rect">
            <a:avLst/>
          </a:prstGeom>
        </p:spPr>
      </p:pic>
      <p:pic>
        <p:nvPicPr>
          <p:cNvPr id="123" name="Picture 12" descr="E:\2016.01\1.12 扁平化图标\蓝色\AR-蓝色最新-40.png"/>
          <p:cNvPicPr>
            <a:picLocks noChangeAspect="1" noChangeArrowheads="1"/>
          </p:cNvPicPr>
          <p:nvPr/>
        </p:nvPicPr>
        <p:blipFill>
          <a:blip r:embed="rId4" cstate="print"/>
          <a:srcRect/>
          <a:stretch>
            <a:fillRect/>
          </a:stretch>
        </p:blipFill>
        <p:spPr bwMode="gray">
          <a:xfrm>
            <a:off x="3027751" y="1935503"/>
            <a:ext cx="334997" cy="253112"/>
          </a:xfrm>
          <a:prstGeom prst="rect">
            <a:avLst/>
          </a:prstGeom>
          <a:noFill/>
        </p:spPr>
      </p:pic>
      <p:pic>
        <p:nvPicPr>
          <p:cNvPr id="124" name="图片 123"/>
          <p:cNvPicPr>
            <a:picLocks noChangeAspect="1"/>
          </p:cNvPicPr>
          <p:nvPr/>
        </p:nvPicPr>
        <p:blipFill>
          <a:blip r:embed="rId5" cstate="print"/>
          <a:stretch>
            <a:fillRect/>
          </a:stretch>
        </p:blipFill>
        <p:spPr bwMode="gray">
          <a:xfrm>
            <a:off x="2326355" y="2462910"/>
            <a:ext cx="216261" cy="292293"/>
          </a:xfrm>
          <a:prstGeom prst="rect">
            <a:avLst/>
          </a:prstGeom>
        </p:spPr>
      </p:pic>
      <p:pic>
        <p:nvPicPr>
          <p:cNvPr id="125" name="Picture 12" descr="E:\2016.01\1.12 扁平化图标\蓝色\AR-蓝色最新-40.png"/>
          <p:cNvPicPr>
            <a:picLocks noChangeAspect="1" noChangeArrowheads="1"/>
          </p:cNvPicPr>
          <p:nvPr/>
        </p:nvPicPr>
        <p:blipFill>
          <a:blip r:embed="rId4" cstate="print"/>
          <a:srcRect/>
          <a:stretch>
            <a:fillRect/>
          </a:stretch>
        </p:blipFill>
        <p:spPr bwMode="gray">
          <a:xfrm>
            <a:off x="2042034" y="2619927"/>
            <a:ext cx="334997" cy="253112"/>
          </a:xfrm>
          <a:prstGeom prst="rect">
            <a:avLst/>
          </a:prstGeom>
          <a:noFill/>
        </p:spPr>
      </p:pic>
      <p:pic>
        <p:nvPicPr>
          <p:cNvPr id="126" name="图片 125"/>
          <p:cNvPicPr>
            <a:picLocks noChangeAspect="1"/>
          </p:cNvPicPr>
          <p:nvPr/>
        </p:nvPicPr>
        <p:blipFill>
          <a:blip r:embed="rId5" cstate="print"/>
          <a:stretch>
            <a:fillRect/>
          </a:stretch>
        </p:blipFill>
        <p:spPr bwMode="gray">
          <a:xfrm>
            <a:off x="4338803" y="2832822"/>
            <a:ext cx="216261" cy="292293"/>
          </a:xfrm>
          <a:prstGeom prst="rect">
            <a:avLst/>
          </a:prstGeom>
        </p:spPr>
      </p:pic>
      <p:pic>
        <p:nvPicPr>
          <p:cNvPr id="127" name="Picture 12" descr="E:\2016.01\1.12 扁平化图标\蓝色\AR-蓝色最新-40.png"/>
          <p:cNvPicPr>
            <a:picLocks noChangeAspect="1" noChangeArrowheads="1"/>
          </p:cNvPicPr>
          <p:nvPr/>
        </p:nvPicPr>
        <p:blipFill>
          <a:blip r:embed="rId4" cstate="print"/>
          <a:srcRect/>
          <a:stretch>
            <a:fillRect/>
          </a:stretch>
        </p:blipFill>
        <p:spPr bwMode="gray">
          <a:xfrm>
            <a:off x="4054481" y="2989839"/>
            <a:ext cx="334997" cy="253112"/>
          </a:xfrm>
          <a:prstGeom prst="rect">
            <a:avLst/>
          </a:prstGeom>
          <a:noFill/>
        </p:spPr>
      </p:pic>
      <p:pic>
        <p:nvPicPr>
          <p:cNvPr id="128" name="图片 127"/>
          <p:cNvPicPr>
            <a:picLocks noChangeAspect="1"/>
          </p:cNvPicPr>
          <p:nvPr/>
        </p:nvPicPr>
        <p:blipFill>
          <a:blip r:embed="rId5" cstate="print"/>
          <a:stretch>
            <a:fillRect/>
          </a:stretch>
        </p:blipFill>
        <p:spPr bwMode="gray">
          <a:xfrm>
            <a:off x="2864851" y="3069679"/>
            <a:ext cx="216261" cy="292293"/>
          </a:xfrm>
          <a:prstGeom prst="rect">
            <a:avLst/>
          </a:prstGeom>
        </p:spPr>
      </p:pic>
      <p:pic>
        <p:nvPicPr>
          <p:cNvPr id="129" name="Picture 12" descr="E:\2016.01\1.12 扁平化图标\蓝色\AR-蓝色最新-40.png"/>
          <p:cNvPicPr>
            <a:picLocks noChangeAspect="1" noChangeArrowheads="1"/>
          </p:cNvPicPr>
          <p:nvPr/>
        </p:nvPicPr>
        <p:blipFill>
          <a:blip r:embed="rId4" cstate="print"/>
          <a:srcRect/>
          <a:stretch>
            <a:fillRect/>
          </a:stretch>
        </p:blipFill>
        <p:spPr bwMode="gray">
          <a:xfrm>
            <a:off x="2580530" y="3226696"/>
            <a:ext cx="334997" cy="253112"/>
          </a:xfrm>
          <a:prstGeom prst="rect">
            <a:avLst/>
          </a:prstGeom>
          <a:noFill/>
        </p:spPr>
      </p:pic>
      <p:pic>
        <p:nvPicPr>
          <p:cNvPr id="130" name="图片 129"/>
          <p:cNvPicPr>
            <a:picLocks noChangeAspect="1"/>
          </p:cNvPicPr>
          <p:nvPr/>
        </p:nvPicPr>
        <p:blipFill>
          <a:blip r:embed="rId5" cstate="print"/>
          <a:stretch>
            <a:fillRect/>
          </a:stretch>
        </p:blipFill>
        <p:spPr bwMode="gray">
          <a:xfrm>
            <a:off x="4557029" y="2075645"/>
            <a:ext cx="216261" cy="292293"/>
          </a:xfrm>
          <a:prstGeom prst="rect">
            <a:avLst/>
          </a:prstGeom>
        </p:spPr>
      </p:pic>
      <p:pic>
        <p:nvPicPr>
          <p:cNvPr id="131" name="Picture 12" descr="E:\2016.01\1.12 扁平化图标\蓝色\AR-蓝色最新-40.png"/>
          <p:cNvPicPr>
            <a:picLocks noChangeAspect="1" noChangeArrowheads="1"/>
          </p:cNvPicPr>
          <p:nvPr/>
        </p:nvPicPr>
        <p:blipFill>
          <a:blip r:embed="rId4" cstate="print"/>
          <a:srcRect/>
          <a:stretch>
            <a:fillRect/>
          </a:stretch>
        </p:blipFill>
        <p:spPr bwMode="gray">
          <a:xfrm>
            <a:off x="4272706" y="2232662"/>
            <a:ext cx="334997" cy="253112"/>
          </a:xfrm>
          <a:prstGeom prst="rect">
            <a:avLst/>
          </a:prstGeom>
          <a:noFill/>
        </p:spPr>
      </p:pic>
      <p:sp>
        <p:nvSpPr>
          <p:cNvPr id="132" name="任意多边形 131"/>
          <p:cNvSpPr/>
          <p:nvPr/>
        </p:nvSpPr>
        <p:spPr bwMode="gray">
          <a:xfrm>
            <a:off x="2769254" y="2178146"/>
            <a:ext cx="454832" cy="1038579"/>
          </a:xfrm>
          <a:custGeom>
            <a:avLst/>
            <a:gdLst>
              <a:gd name="connsiteX0" fmla="*/ 338667 w 341124"/>
              <a:gd name="connsiteY0" fmla="*/ 0 h 778934"/>
              <a:gd name="connsiteX1" fmla="*/ 291254 w 341124"/>
              <a:gd name="connsiteY1" fmla="*/ 494454 h 778934"/>
              <a:gd name="connsiteX2" fmla="*/ 0 w 341124"/>
              <a:gd name="connsiteY2" fmla="*/ 778934 h 778934"/>
            </a:gdLst>
            <a:ahLst/>
            <a:cxnLst>
              <a:cxn ang="0">
                <a:pos x="connsiteX0" y="connsiteY0"/>
              </a:cxn>
              <a:cxn ang="0">
                <a:pos x="connsiteX1" y="connsiteY1"/>
              </a:cxn>
              <a:cxn ang="0">
                <a:pos x="connsiteX2" y="connsiteY2"/>
              </a:cxn>
            </a:cxnLst>
            <a:rect l="l" t="t" r="r" b="b"/>
            <a:pathLst>
              <a:path w="341124" h="778934">
                <a:moveTo>
                  <a:pt x="338667" y="0"/>
                </a:moveTo>
                <a:cubicBezTo>
                  <a:pt x="343182" y="182316"/>
                  <a:pt x="347698" y="364632"/>
                  <a:pt x="291254" y="494454"/>
                </a:cubicBezTo>
                <a:cubicBezTo>
                  <a:pt x="234810" y="624276"/>
                  <a:pt x="117405" y="701605"/>
                  <a:pt x="0" y="778934"/>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33" name="任意多边形 132"/>
          <p:cNvSpPr/>
          <p:nvPr/>
        </p:nvSpPr>
        <p:spPr bwMode="gray">
          <a:xfrm>
            <a:off x="3211780" y="2169116"/>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34" name="任意多边形 133"/>
          <p:cNvSpPr/>
          <p:nvPr/>
        </p:nvSpPr>
        <p:spPr bwMode="gray">
          <a:xfrm>
            <a:off x="3211779" y="2187179"/>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35" name="任意多边形 134"/>
          <p:cNvSpPr/>
          <p:nvPr/>
        </p:nvSpPr>
        <p:spPr bwMode="gray">
          <a:xfrm>
            <a:off x="2389948" y="2178146"/>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36" name="云形 135"/>
          <p:cNvSpPr/>
          <p:nvPr/>
        </p:nvSpPr>
        <p:spPr bwMode="gray">
          <a:xfrm>
            <a:off x="7504171" y="1916337"/>
            <a:ext cx="2239133" cy="140710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37" name="图片 136"/>
          <p:cNvPicPr>
            <a:picLocks noChangeAspect="1"/>
          </p:cNvPicPr>
          <p:nvPr/>
        </p:nvPicPr>
        <p:blipFill>
          <a:blip r:embed="rId3" cstate="print"/>
          <a:stretch>
            <a:fillRect/>
          </a:stretch>
        </p:blipFill>
        <p:spPr bwMode="gray">
          <a:xfrm>
            <a:off x="8509867" y="1600953"/>
            <a:ext cx="268073" cy="441940"/>
          </a:xfrm>
          <a:prstGeom prst="rect">
            <a:avLst/>
          </a:prstGeom>
        </p:spPr>
      </p:pic>
      <p:pic>
        <p:nvPicPr>
          <p:cNvPr id="138" name="Picture 12" descr="E:\2016.01\1.12 扁平化图标\蓝色\AR-蓝色最新-40.png"/>
          <p:cNvPicPr>
            <a:picLocks noChangeAspect="1" noChangeArrowheads="1"/>
          </p:cNvPicPr>
          <p:nvPr/>
        </p:nvPicPr>
        <p:blipFill>
          <a:blip r:embed="rId4" cstate="print"/>
          <a:srcRect/>
          <a:stretch>
            <a:fillRect/>
          </a:stretch>
        </p:blipFill>
        <p:spPr bwMode="gray">
          <a:xfrm>
            <a:off x="8254766" y="1862863"/>
            <a:ext cx="334997" cy="253112"/>
          </a:xfrm>
          <a:prstGeom prst="rect">
            <a:avLst/>
          </a:prstGeom>
          <a:noFill/>
        </p:spPr>
      </p:pic>
      <p:pic>
        <p:nvPicPr>
          <p:cNvPr id="139" name="图片 138"/>
          <p:cNvPicPr>
            <a:picLocks noChangeAspect="1"/>
          </p:cNvPicPr>
          <p:nvPr/>
        </p:nvPicPr>
        <p:blipFill>
          <a:blip r:embed="rId5" cstate="print"/>
          <a:stretch>
            <a:fillRect/>
          </a:stretch>
        </p:blipFill>
        <p:spPr bwMode="gray">
          <a:xfrm>
            <a:off x="7553370" y="2390270"/>
            <a:ext cx="216261" cy="292293"/>
          </a:xfrm>
          <a:prstGeom prst="rect">
            <a:avLst/>
          </a:prstGeom>
        </p:spPr>
      </p:pic>
      <p:pic>
        <p:nvPicPr>
          <p:cNvPr id="140" name="Picture 12" descr="E:\2016.01\1.12 扁平化图标\蓝色\AR-蓝色最新-40.png"/>
          <p:cNvPicPr>
            <a:picLocks noChangeAspect="1" noChangeArrowheads="1"/>
          </p:cNvPicPr>
          <p:nvPr/>
        </p:nvPicPr>
        <p:blipFill>
          <a:blip r:embed="rId4" cstate="print"/>
          <a:srcRect/>
          <a:stretch>
            <a:fillRect/>
          </a:stretch>
        </p:blipFill>
        <p:spPr bwMode="gray">
          <a:xfrm>
            <a:off x="7269049" y="2547287"/>
            <a:ext cx="334997" cy="253112"/>
          </a:xfrm>
          <a:prstGeom prst="rect">
            <a:avLst/>
          </a:prstGeom>
          <a:noFill/>
        </p:spPr>
      </p:pic>
      <p:pic>
        <p:nvPicPr>
          <p:cNvPr id="141" name="图片 140"/>
          <p:cNvPicPr>
            <a:picLocks noChangeAspect="1"/>
          </p:cNvPicPr>
          <p:nvPr/>
        </p:nvPicPr>
        <p:blipFill>
          <a:blip r:embed="rId5" cstate="print"/>
          <a:stretch>
            <a:fillRect/>
          </a:stretch>
        </p:blipFill>
        <p:spPr bwMode="gray">
          <a:xfrm>
            <a:off x="9565818" y="2760182"/>
            <a:ext cx="216261" cy="292293"/>
          </a:xfrm>
          <a:prstGeom prst="rect">
            <a:avLst/>
          </a:prstGeom>
        </p:spPr>
      </p:pic>
      <p:pic>
        <p:nvPicPr>
          <p:cNvPr id="142" name="Picture 12" descr="E:\2016.01\1.12 扁平化图标\蓝色\AR-蓝色最新-40.png"/>
          <p:cNvPicPr>
            <a:picLocks noChangeAspect="1" noChangeArrowheads="1"/>
          </p:cNvPicPr>
          <p:nvPr/>
        </p:nvPicPr>
        <p:blipFill>
          <a:blip r:embed="rId4" cstate="print"/>
          <a:srcRect/>
          <a:stretch>
            <a:fillRect/>
          </a:stretch>
        </p:blipFill>
        <p:spPr bwMode="gray">
          <a:xfrm>
            <a:off x="9281495" y="2917199"/>
            <a:ext cx="334997" cy="253112"/>
          </a:xfrm>
          <a:prstGeom prst="rect">
            <a:avLst/>
          </a:prstGeom>
          <a:noFill/>
        </p:spPr>
      </p:pic>
      <p:pic>
        <p:nvPicPr>
          <p:cNvPr id="143" name="图片 142"/>
          <p:cNvPicPr>
            <a:picLocks noChangeAspect="1"/>
          </p:cNvPicPr>
          <p:nvPr/>
        </p:nvPicPr>
        <p:blipFill>
          <a:blip r:embed="rId5" cstate="print"/>
          <a:stretch>
            <a:fillRect/>
          </a:stretch>
        </p:blipFill>
        <p:spPr bwMode="gray">
          <a:xfrm>
            <a:off x="8091866" y="2997040"/>
            <a:ext cx="216261" cy="292293"/>
          </a:xfrm>
          <a:prstGeom prst="rect">
            <a:avLst/>
          </a:prstGeom>
        </p:spPr>
      </p:pic>
      <p:pic>
        <p:nvPicPr>
          <p:cNvPr id="144" name="Picture 12" descr="E:\2016.01\1.12 扁平化图标\蓝色\AR-蓝色最新-40.png"/>
          <p:cNvPicPr>
            <a:picLocks noChangeAspect="1" noChangeArrowheads="1"/>
          </p:cNvPicPr>
          <p:nvPr/>
        </p:nvPicPr>
        <p:blipFill>
          <a:blip r:embed="rId4" cstate="print"/>
          <a:srcRect/>
          <a:stretch>
            <a:fillRect/>
          </a:stretch>
        </p:blipFill>
        <p:spPr bwMode="gray">
          <a:xfrm>
            <a:off x="7807545" y="3154057"/>
            <a:ext cx="334997" cy="253112"/>
          </a:xfrm>
          <a:prstGeom prst="rect">
            <a:avLst/>
          </a:prstGeom>
          <a:noFill/>
        </p:spPr>
      </p:pic>
      <p:pic>
        <p:nvPicPr>
          <p:cNvPr id="145" name="图片 144"/>
          <p:cNvPicPr>
            <a:picLocks noChangeAspect="1"/>
          </p:cNvPicPr>
          <p:nvPr/>
        </p:nvPicPr>
        <p:blipFill>
          <a:blip r:embed="rId5" cstate="print"/>
          <a:stretch>
            <a:fillRect/>
          </a:stretch>
        </p:blipFill>
        <p:spPr bwMode="gray">
          <a:xfrm>
            <a:off x="9784043" y="2003005"/>
            <a:ext cx="216261" cy="292293"/>
          </a:xfrm>
          <a:prstGeom prst="rect">
            <a:avLst/>
          </a:prstGeom>
        </p:spPr>
      </p:pic>
      <p:pic>
        <p:nvPicPr>
          <p:cNvPr id="146" name="Picture 12" descr="E:\2016.01\1.12 扁平化图标\蓝色\AR-蓝色最新-40.png"/>
          <p:cNvPicPr>
            <a:picLocks noChangeAspect="1" noChangeArrowheads="1"/>
          </p:cNvPicPr>
          <p:nvPr/>
        </p:nvPicPr>
        <p:blipFill>
          <a:blip r:embed="rId4" cstate="print"/>
          <a:srcRect/>
          <a:stretch>
            <a:fillRect/>
          </a:stretch>
        </p:blipFill>
        <p:spPr bwMode="gray">
          <a:xfrm>
            <a:off x="9499721" y="2160022"/>
            <a:ext cx="334997" cy="253112"/>
          </a:xfrm>
          <a:prstGeom prst="rect">
            <a:avLst/>
          </a:prstGeom>
          <a:noFill/>
        </p:spPr>
      </p:pic>
      <p:sp>
        <p:nvSpPr>
          <p:cNvPr id="147" name="任意多边形 146"/>
          <p:cNvSpPr/>
          <p:nvPr/>
        </p:nvSpPr>
        <p:spPr bwMode="gray">
          <a:xfrm>
            <a:off x="7996268" y="2105506"/>
            <a:ext cx="454832" cy="1038579"/>
          </a:xfrm>
          <a:custGeom>
            <a:avLst/>
            <a:gdLst>
              <a:gd name="connsiteX0" fmla="*/ 338667 w 341124"/>
              <a:gd name="connsiteY0" fmla="*/ 0 h 778934"/>
              <a:gd name="connsiteX1" fmla="*/ 291254 w 341124"/>
              <a:gd name="connsiteY1" fmla="*/ 494454 h 778934"/>
              <a:gd name="connsiteX2" fmla="*/ 0 w 341124"/>
              <a:gd name="connsiteY2" fmla="*/ 778934 h 778934"/>
            </a:gdLst>
            <a:ahLst/>
            <a:cxnLst>
              <a:cxn ang="0">
                <a:pos x="connsiteX0" y="connsiteY0"/>
              </a:cxn>
              <a:cxn ang="0">
                <a:pos x="connsiteX1" y="connsiteY1"/>
              </a:cxn>
              <a:cxn ang="0">
                <a:pos x="connsiteX2" y="connsiteY2"/>
              </a:cxn>
            </a:cxnLst>
            <a:rect l="l" t="t" r="r" b="b"/>
            <a:pathLst>
              <a:path w="341124" h="778934">
                <a:moveTo>
                  <a:pt x="338667" y="0"/>
                </a:moveTo>
                <a:cubicBezTo>
                  <a:pt x="343182" y="182316"/>
                  <a:pt x="347698" y="364632"/>
                  <a:pt x="291254" y="494454"/>
                </a:cubicBezTo>
                <a:cubicBezTo>
                  <a:pt x="234810" y="624276"/>
                  <a:pt x="117405" y="701605"/>
                  <a:pt x="0" y="778934"/>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48" name="任意多边形 147"/>
          <p:cNvSpPr/>
          <p:nvPr/>
        </p:nvSpPr>
        <p:spPr bwMode="gray">
          <a:xfrm>
            <a:off x="8438794" y="2096476"/>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49" name="任意多边形 148"/>
          <p:cNvSpPr/>
          <p:nvPr/>
        </p:nvSpPr>
        <p:spPr bwMode="gray">
          <a:xfrm>
            <a:off x="8438794" y="2114539"/>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50" name="任意多边形 149"/>
          <p:cNvSpPr/>
          <p:nvPr/>
        </p:nvSpPr>
        <p:spPr bwMode="gray">
          <a:xfrm>
            <a:off x="7616962" y="2105506"/>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51" name="任意多边形 150"/>
          <p:cNvSpPr/>
          <p:nvPr/>
        </p:nvSpPr>
        <p:spPr bwMode="gray">
          <a:xfrm>
            <a:off x="7606383" y="2313222"/>
            <a:ext cx="1896533" cy="379307"/>
          </a:xfrm>
          <a:custGeom>
            <a:avLst/>
            <a:gdLst>
              <a:gd name="connsiteX0" fmla="*/ 0 w 1422400"/>
              <a:gd name="connsiteY0" fmla="*/ 284480 h 284480"/>
              <a:gd name="connsiteX1" fmla="*/ 751840 w 1422400"/>
              <a:gd name="connsiteY1" fmla="*/ 203200 h 284480"/>
              <a:gd name="connsiteX2" fmla="*/ 1422400 w 1422400"/>
              <a:gd name="connsiteY2" fmla="*/ 0 h 284480"/>
            </a:gdLst>
            <a:ahLst/>
            <a:cxnLst>
              <a:cxn ang="0">
                <a:pos x="connsiteX0" y="connsiteY0"/>
              </a:cxn>
              <a:cxn ang="0">
                <a:pos x="connsiteX1" y="connsiteY1"/>
              </a:cxn>
              <a:cxn ang="0">
                <a:pos x="connsiteX2" y="connsiteY2"/>
              </a:cxn>
            </a:cxnLst>
            <a:rect l="l" t="t" r="r" b="b"/>
            <a:pathLst>
              <a:path w="1422400" h="284480">
                <a:moveTo>
                  <a:pt x="0" y="284480"/>
                </a:moveTo>
                <a:cubicBezTo>
                  <a:pt x="257386" y="267546"/>
                  <a:pt x="514773" y="250613"/>
                  <a:pt x="751840" y="203200"/>
                </a:cubicBezTo>
                <a:cubicBezTo>
                  <a:pt x="988907" y="155787"/>
                  <a:pt x="1205653" y="77893"/>
                  <a:pt x="1422400"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52" name="任意多边形 151"/>
          <p:cNvSpPr/>
          <p:nvPr/>
        </p:nvSpPr>
        <p:spPr bwMode="gray">
          <a:xfrm>
            <a:off x="7606384" y="2674467"/>
            <a:ext cx="1806223" cy="234809"/>
          </a:xfrm>
          <a:custGeom>
            <a:avLst/>
            <a:gdLst>
              <a:gd name="connsiteX0" fmla="*/ 0 w 1354667"/>
              <a:gd name="connsiteY0" fmla="*/ 0 h 176107"/>
              <a:gd name="connsiteX1" fmla="*/ 866987 w 1354667"/>
              <a:gd name="connsiteY1" fmla="*/ 94827 h 176107"/>
              <a:gd name="connsiteX2" fmla="*/ 1354667 w 1354667"/>
              <a:gd name="connsiteY2" fmla="*/ 176107 h 176107"/>
            </a:gdLst>
            <a:ahLst/>
            <a:cxnLst>
              <a:cxn ang="0">
                <a:pos x="connsiteX0" y="connsiteY0"/>
              </a:cxn>
              <a:cxn ang="0">
                <a:pos x="connsiteX1" y="connsiteY1"/>
              </a:cxn>
              <a:cxn ang="0">
                <a:pos x="connsiteX2" y="connsiteY2"/>
              </a:cxn>
            </a:cxnLst>
            <a:rect l="l" t="t" r="r" b="b"/>
            <a:pathLst>
              <a:path w="1354667" h="176107">
                <a:moveTo>
                  <a:pt x="0" y="0"/>
                </a:moveTo>
                <a:lnTo>
                  <a:pt x="866987" y="94827"/>
                </a:lnTo>
                <a:cubicBezTo>
                  <a:pt x="1092765" y="124178"/>
                  <a:pt x="1223716" y="150142"/>
                  <a:pt x="1354667" y="17610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53" name="任意多边形 152"/>
          <p:cNvSpPr/>
          <p:nvPr/>
        </p:nvSpPr>
        <p:spPr bwMode="gray">
          <a:xfrm>
            <a:off x="7642509" y="2683498"/>
            <a:ext cx="362940" cy="451555"/>
          </a:xfrm>
          <a:custGeom>
            <a:avLst/>
            <a:gdLst>
              <a:gd name="connsiteX0" fmla="*/ 0 w 272205"/>
              <a:gd name="connsiteY0" fmla="*/ 0 h 338666"/>
              <a:gd name="connsiteX1" fmla="*/ 243840 w 272205"/>
              <a:gd name="connsiteY1" fmla="*/ 149013 h 338666"/>
              <a:gd name="connsiteX2" fmla="*/ 257386 w 272205"/>
              <a:gd name="connsiteY2" fmla="*/ 338666 h 338666"/>
            </a:gdLst>
            <a:ahLst/>
            <a:cxnLst>
              <a:cxn ang="0">
                <a:pos x="connsiteX0" y="connsiteY0"/>
              </a:cxn>
              <a:cxn ang="0">
                <a:pos x="connsiteX1" y="connsiteY1"/>
              </a:cxn>
              <a:cxn ang="0">
                <a:pos x="connsiteX2" y="connsiteY2"/>
              </a:cxn>
            </a:cxnLst>
            <a:rect l="l" t="t" r="r" b="b"/>
            <a:pathLst>
              <a:path w="272205" h="338666">
                <a:moveTo>
                  <a:pt x="0" y="0"/>
                </a:moveTo>
                <a:cubicBezTo>
                  <a:pt x="100471" y="46284"/>
                  <a:pt x="200942" y="92569"/>
                  <a:pt x="243840" y="149013"/>
                </a:cubicBezTo>
                <a:cubicBezTo>
                  <a:pt x="286738" y="205457"/>
                  <a:pt x="272062" y="272061"/>
                  <a:pt x="257386" y="3386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54" name="任意多边形 153"/>
          <p:cNvSpPr/>
          <p:nvPr/>
        </p:nvSpPr>
        <p:spPr bwMode="gray">
          <a:xfrm>
            <a:off x="8003753" y="2313223"/>
            <a:ext cx="1490133" cy="803769"/>
          </a:xfrm>
          <a:custGeom>
            <a:avLst/>
            <a:gdLst>
              <a:gd name="connsiteX0" fmla="*/ 0 w 1117600"/>
              <a:gd name="connsiteY0" fmla="*/ 602827 h 602827"/>
              <a:gd name="connsiteX1" fmla="*/ 596053 w 1117600"/>
              <a:gd name="connsiteY1" fmla="*/ 291253 h 602827"/>
              <a:gd name="connsiteX2" fmla="*/ 1117600 w 1117600"/>
              <a:gd name="connsiteY2" fmla="*/ 0 h 602827"/>
            </a:gdLst>
            <a:ahLst/>
            <a:cxnLst>
              <a:cxn ang="0">
                <a:pos x="connsiteX0" y="connsiteY0"/>
              </a:cxn>
              <a:cxn ang="0">
                <a:pos x="connsiteX1" y="connsiteY1"/>
              </a:cxn>
              <a:cxn ang="0">
                <a:pos x="connsiteX2" y="connsiteY2"/>
              </a:cxn>
            </a:cxnLst>
            <a:rect l="l" t="t" r="r" b="b"/>
            <a:pathLst>
              <a:path w="1117600" h="602827">
                <a:moveTo>
                  <a:pt x="0" y="602827"/>
                </a:moveTo>
                <a:lnTo>
                  <a:pt x="596053" y="291253"/>
                </a:lnTo>
                <a:cubicBezTo>
                  <a:pt x="782320" y="190782"/>
                  <a:pt x="949960" y="95391"/>
                  <a:pt x="1117600"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55" name="任意多边形 154"/>
          <p:cNvSpPr/>
          <p:nvPr/>
        </p:nvSpPr>
        <p:spPr bwMode="gray">
          <a:xfrm>
            <a:off x="8030846" y="2881273"/>
            <a:ext cx="1354667" cy="244749"/>
          </a:xfrm>
          <a:custGeom>
            <a:avLst/>
            <a:gdLst>
              <a:gd name="connsiteX0" fmla="*/ 0 w 1016000"/>
              <a:gd name="connsiteY0" fmla="*/ 183562 h 183562"/>
              <a:gd name="connsiteX1" fmla="*/ 541867 w 1016000"/>
              <a:gd name="connsiteY1" fmla="*/ 14229 h 183562"/>
              <a:gd name="connsiteX2" fmla="*/ 1016000 w 1016000"/>
              <a:gd name="connsiteY2" fmla="*/ 21002 h 183562"/>
            </a:gdLst>
            <a:ahLst/>
            <a:cxnLst>
              <a:cxn ang="0">
                <a:pos x="connsiteX0" y="connsiteY0"/>
              </a:cxn>
              <a:cxn ang="0">
                <a:pos x="connsiteX1" y="connsiteY1"/>
              </a:cxn>
              <a:cxn ang="0">
                <a:pos x="connsiteX2" y="connsiteY2"/>
              </a:cxn>
            </a:cxnLst>
            <a:rect l="l" t="t" r="r" b="b"/>
            <a:pathLst>
              <a:path w="1016000" h="183562">
                <a:moveTo>
                  <a:pt x="0" y="183562"/>
                </a:moveTo>
                <a:cubicBezTo>
                  <a:pt x="186267" y="112442"/>
                  <a:pt x="372534" y="41322"/>
                  <a:pt x="541867" y="14229"/>
                </a:cubicBezTo>
                <a:cubicBezTo>
                  <a:pt x="711200" y="-12864"/>
                  <a:pt x="863600" y="4069"/>
                  <a:pt x="1016000" y="21002"/>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56" name="任意多边形 155"/>
          <p:cNvSpPr/>
          <p:nvPr/>
        </p:nvSpPr>
        <p:spPr bwMode="gray">
          <a:xfrm>
            <a:off x="9312044" y="2322253"/>
            <a:ext cx="172812" cy="577992"/>
          </a:xfrm>
          <a:custGeom>
            <a:avLst/>
            <a:gdLst>
              <a:gd name="connsiteX0" fmla="*/ 82195 w 129609"/>
              <a:gd name="connsiteY0" fmla="*/ 433494 h 433494"/>
              <a:gd name="connsiteX1" fmla="*/ 915 w 129609"/>
              <a:gd name="connsiteY1" fmla="*/ 230294 h 433494"/>
              <a:gd name="connsiteX2" fmla="*/ 129609 w 129609"/>
              <a:gd name="connsiteY2" fmla="*/ 0 h 433494"/>
            </a:gdLst>
            <a:ahLst/>
            <a:cxnLst>
              <a:cxn ang="0">
                <a:pos x="connsiteX0" y="connsiteY0"/>
              </a:cxn>
              <a:cxn ang="0">
                <a:pos x="connsiteX1" y="connsiteY1"/>
              </a:cxn>
              <a:cxn ang="0">
                <a:pos x="connsiteX2" y="connsiteY2"/>
              </a:cxn>
            </a:cxnLst>
            <a:rect l="l" t="t" r="r" b="b"/>
            <a:pathLst>
              <a:path w="129609" h="433494">
                <a:moveTo>
                  <a:pt x="82195" y="433494"/>
                </a:moveTo>
                <a:cubicBezTo>
                  <a:pt x="37604" y="368018"/>
                  <a:pt x="-6987" y="302543"/>
                  <a:pt x="915" y="230294"/>
                </a:cubicBezTo>
                <a:cubicBezTo>
                  <a:pt x="8817" y="158045"/>
                  <a:pt x="69213" y="79022"/>
                  <a:pt x="129609"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57" name="云形 156"/>
          <p:cNvSpPr/>
          <p:nvPr/>
        </p:nvSpPr>
        <p:spPr bwMode="gray">
          <a:xfrm>
            <a:off x="2390263" y="4641489"/>
            <a:ext cx="2239133" cy="140710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58" name="图片 157"/>
          <p:cNvPicPr>
            <a:picLocks noChangeAspect="1"/>
          </p:cNvPicPr>
          <p:nvPr/>
        </p:nvPicPr>
        <p:blipFill>
          <a:blip r:embed="rId3" cstate="print"/>
          <a:stretch>
            <a:fillRect/>
          </a:stretch>
        </p:blipFill>
        <p:spPr bwMode="gray">
          <a:xfrm>
            <a:off x="3395959" y="4326105"/>
            <a:ext cx="268073" cy="441940"/>
          </a:xfrm>
          <a:prstGeom prst="rect">
            <a:avLst/>
          </a:prstGeom>
        </p:spPr>
      </p:pic>
      <p:pic>
        <p:nvPicPr>
          <p:cNvPr id="159" name="Picture 12" descr="E:\2016.01\1.12 扁平化图标\蓝色\AR-蓝色最新-40.png"/>
          <p:cNvPicPr>
            <a:picLocks noChangeAspect="1" noChangeArrowheads="1"/>
          </p:cNvPicPr>
          <p:nvPr/>
        </p:nvPicPr>
        <p:blipFill>
          <a:blip r:embed="rId4" cstate="print"/>
          <a:srcRect/>
          <a:stretch>
            <a:fillRect/>
          </a:stretch>
        </p:blipFill>
        <p:spPr bwMode="gray">
          <a:xfrm>
            <a:off x="3140858" y="4588015"/>
            <a:ext cx="334997" cy="253112"/>
          </a:xfrm>
          <a:prstGeom prst="rect">
            <a:avLst/>
          </a:prstGeom>
          <a:noFill/>
        </p:spPr>
      </p:pic>
      <p:pic>
        <p:nvPicPr>
          <p:cNvPr id="160" name="图片 159"/>
          <p:cNvPicPr>
            <a:picLocks noChangeAspect="1"/>
          </p:cNvPicPr>
          <p:nvPr/>
        </p:nvPicPr>
        <p:blipFill>
          <a:blip r:embed="rId5" cstate="print"/>
          <a:stretch>
            <a:fillRect/>
          </a:stretch>
        </p:blipFill>
        <p:spPr bwMode="gray">
          <a:xfrm>
            <a:off x="2439462" y="5115422"/>
            <a:ext cx="216261" cy="292293"/>
          </a:xfrm>
          <a:prstGeom prst="rect">
            <a:avLst/>
          </a:prstGeom>
        </p:spPr>
      </p:pic>
      <p:pic>
        <p:nvPicPr>
          <p:cNvPr id="161" name="Picture 12" descr="E:\2016.01\1.12 扁平化图标\蓝色\AR-蓝色最新-40.png"/>
          <p:cNvPicPr>
            <a:picLocks noChangeAspect="1" noChangeArrowheads="1"/>
          </p:cNvPicPr>
          <p:nvPr/>
        </p:nvPicPr>
        <p:blipFill>
          <a:blip r:embed="rId4" cstate="print"/>
          <a:srcRect/>
          <a:stretch>
            <a:fillRect/>
          </a:stretch>
        </p:blipFill>
        <p:spPr bwMode="gray">
          <a:xfrm>
            <a:off x="2155141" y="5272439"/>
            <a:ext cx="334997" cy="253112"/>
          </a:xfrm>
          <a:prstGeom prst="rect">
            <a:avLst/>
          </a:prstGeom>
          <a:noFill/>
        </p:spPr>
      </p:pic>
      <p:pic>
        <p:nvPicPr>
          <p:cNvPr id="162" name="图片 161"/>
          <p:cNvPicPr>
            <a:picLocks noChangeAspect="1"/>
          </p:cNvPicPr>
          <p:nvPr/>
        </p:nvPicPr>
        <p:blipFill>
          <a:blip r:embed="rId5" cstate="print"/>
          <a:stretch>
            <a:fillRect/>
          </a:stretch>
        </p:blipFill>
        <p:spPr bwMode="gray">
          <a:xfrm>
            <a:off x="4451910" y="5485334"/>
            <a:ext cx="216261" cy="292293"/>
          </a:xfrm>
          <a:prstGeom prst="rect">
            <a:avLst/>
          </a:prstGeom>
        </p:spPr>
      </p:pic>
      <p:pic>
        <p:nvPicPr>
          <p:cNvPr id="163" name="Picture 12" descr="E:\2016.01\1.12 扁平化图标\蓝色\AR-蓝色最新-40.png"/>
          <p:cNvPicPr>
            <a:picLocks noChangeAspect="1" noChangeArrowheads="1"/>
          </p:cNvPicPr>
          <p:nvPr/>
        </p:nvPicPr>
        <p:blipFill>
          <a:blip r:embed="rId4" cstate="print"/>
          <a:srcRect/>
          <a:stretch>
            <a:fillRect/>
          </a:stretch>
        </p:blipFill>
        <p:spPr bwMode="gray">
          <a:xfrm>
            <a:off x="4167587" y="5642351"/>
            <a:ext cx="334997" cy="253112"/>
          </a:xfrm>
          <a:prstGeom prst="rect">
            <a:avLst/>
          </a:prstGeom>
          <a:noFill/>
        </p:spPr>
      </p:pic>
      <p:pic>
        <p:nvPicPr>
          <p:cNvPr id="164" name="图片 163"/>
          <p:cNvPicPr>
            <a:picLocks noChangeAspect="1"/>
          </p:cNvPicPr>
          <p:nvPr/>
        </p:nvPicPr>
        <p:blipFill>
          <a:blip r:embed="rId5" cstate="print"/>
          <a:stretch>
            <a:fillRect/>
          </a:stretch>
        </p:blipFill>
        <p:spPr bwMode="gray">
          <a:xfrm>
            <a:off x="2977958" y="5722191"/>
            <a:ext cx="216261" cy="292293"/>
          </a:xfrm>
          <a:prstGeom prst="rect">
            <a:avLst/>
          </a:prstGeom>
        </p:spPr>
      </p:pic>
      <p:pic>
        <p:nvPicPr>
          <p:cNvPr id="165" name="Picture 12" descr="E:\2016.01\1.12 扁平化图标\蓝色\AR-蓝色最新-40.png"/>
          <p:cNvPicPr>
            <a:picLocks noChangeAspect="1" noChangeArrowheads="1"/>
          </p:cNvPicPr>
          <p:nvPr/>
        </p:nvPicPr>
        <p:blipFill>
          <a:blip r:embed="rId4" cstate="print"/>
          <a:srcRect/>
          <a:stretch>
            <a:fillRect/>
          </a:stretch>
        </p:blipFill>
        <p:spPr bwMode="gray">
          <a:xfrm>
            <a:off x="2693637" y="5879208"/>
            <a:ext cx="334997" cy="253112"/>
          </a:xfrm>
          <a:prstGeom prst="rect">
            <a:avLst/>
          </a:prstGeom>
          <a:noFill/>
        </p:spPr>
      </p:pic>
      <p:pic>
        <p:nvPicPr>
          <p:cNvPr id="166" name="图片 165"/>
          <p:cNvPicPr>
            <a:picLocks noChangeAspect="1"/>
          </p:cNvPicPr>
          <p:nvPr/>
        </p:nvPicPr>
        <p:blipFill>
          <a:blip r:embed="rId5" cstate="print"/>
          <a:stretch>
            <a:fillRect/>
          </a:stretch>
        </p:blipFill>
        <p:spPr bwMode="gray">
          <a:xfrm>
            <a:off x="4670135" y="4728157"/>
            <a:ext cx="216261" cy="292293"/>
          </a:xfrm>
          <a:prstGeom prst="rect">
            <a:avLst/>
          </a:prstGeom>
        </p:spPr>
      </p:pic>
      <p:pic>
        <p:nvPicPr>
          <p:cNvPr id="167" name="Picture 12" descr="E:\2016.01\1.12 扁平化图标\蓝色\AR-蓝色最新-40.png"/>
          <p:cNvPicPr>
            <a:picLocks noChangeAspect="1" noChangeArrowheads="1"/>
          </p:cNvPicPr>
          <p:nvPr/>
        </p:nvPicPr>
        <p:blipFill>
          <a:blip r:embed="rId4" cstate="print"/>
          <a:srcRect/>
          <a:stretch>
            <a:fillRect/>
          </a:stretch>
        </p:blipFill>
        <p:spPr bwMode="gray">
          <a:xfrm>
            <a:off x="4385813" y="4885174"/>
            <a:ext cx="334997" cy="253112"/>
          </a:xfrm>
          <a:prstGeom prst="rect">
            <a:avLst/>
          </a:prstGeom>
          <a:noFill/>
        </p:spPr>
      </p:pic>
      <p:sp>
        <p:nvSpPr>
          <p:cNvPr id="168" name="任意多边形 167"/>
          <p:cNvSpPr/>
          <p:nvPr/>
        </p:nvSpPr>
        <p:spPr bwMode="gray">
          <a:xfrm>
            <a:off x="3324886" y="4821628"/>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69" name="任意多边形 168"/>
          <p:cNvSpPr/>
          <p:nvPr/>
        </p:nvSpPr>
        <p:spPr bwMode="gray">
          <a:xfrm>
            <a:off x="3324886" y="4839691"/>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70" name="任意多边形 169"/>
          <p:cNvSpPr/>
          <p:nvPr/>
        </p:nvSpPr>
        <p:spPr bwMode="gray">
          <a:xfrm>
            <a:off x="2503054" y="4830658"/>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71" name="任意多边形 170"/>
          <p:cNvSpPr/>
          <p:nvPr/>
        </p:nvSpPr>
        <p:spPr bwMode="gray">
          <a:xfrm>
            <a:off x="2492475" y="5038374"/>
            <a:ext cx="1896533" cy="379307"/>
          </a:xfrm>
          <a:custGeom>
            <a:avLst/>
            <a:gdLst>
              <a:gd name="connsiteX0" fmla="*/ 0 w 1422400"/>
              <a:gd name="connsiteY0" fmla="*/ 284480 h 284480"/>
              <a:gd name="connsiteX1" fmla="*/ 751840 w 1422400"/>
              <a:gd name="connsiteY1" fmla="*/ 203200 h 284480"/>
              <a:gd name="connsiteX2" fmla="*/ 1422400 w 1422400"/>
              <a:gd name="connsiteY2" fmla="*/ 0 h 284480"/>
            </a:gdLst>
            <a:ahLst/>
            <a:cxnLst>
              <a:cxn ang="0">
                <a:pos x="connsiteX0" y="connsiteY0"/>
              </a:cxn>
              <a:cxn ang="0">
                <a:pos x="connsiteX1" y="connsiteY1"/>
              </a:cxn>
              <a:cxn ang="0">
                <a:pos x="connsiteX2" y="connsiteY2"/>
              </a:cxn>
            </a:cxnLst>
            <a:rect l="l" t="t" r="r" b="b"/>
            <a:pathLst>
              <a:path w="1422400" h="284480">
                <a:moveTo>
                  <a:pt x="0" y="284480"/>
                </a:moveTo>
                <a:cubicBezTo>
                  <a:pt x="257386" y="267546"/>
                  <a:pt x="514773" y="250613"/>
                  <a:pt x="751840" y="203200"/>
                </a:cubicBezTo>
                <a:cubicBezTo>
                  <a:pt x="988907" y="155787"/>
                  <a:pt x="1205653" y="77893"/>
                  <a:pt x="1422400"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72" name="任意多边形 171"/>
          <p:cNvSpPr/>
          <p:nvPr/>
        </p:nvSpPr>
        <p:spPr bwMode="gray">
          <a:xfrm>
            <a:off x="2492476" y="5399619"/>
            <a:ext cx="1806223" cy="234809"/>
          </a:xfrm>
          <a:custGeom>
            <a:avLst/>
            <a:gdLst>
              <a:gd name="connsiteX0" fmla="*/ 0 w 1354667"/>
              <a:gd name="connsiteY0" fmla="*/ 0 h 176107"/>
              <a:gd name="connsiteX1" fmla="*/ 866987 w 1354667"/>
              <a:gd name="connsiteY1" fmla="*/ 94827 h 176107"/>
              <a:gd name="connsiteX2" fmla="*/ 1354667 w 1354667"/>
              <a:gd name="connsiteY2" fmla="*/ 176107 h 176107"/>
            </a:gdLst>
            <a:ahLst/>
            <a:cxnLst>
              <a:cxn ang="0">
                <a:pos x="connsiteX0" y="connsiteY0"/>
              </a:cxn>
              <a:cxn ang="0">
                <a:pos x="connsiteX1" y="connsiteY1"/>
              </a:cxn>
              <a:cxn ang="0">
                <a:pos x="connsiteX2" y="connsiteY2"/>
              </a:cxn>
            </a:cxnLst>
            <a:rect l="l" t="t" r="r" b="b"/>
            <a:pathLst>
              <a:path w="1354667" h="176107">
                <a:moveTo>
                  <a:pt x="0" y="0"/>
                </a:moveTo>
                <a:lnTo>
                  <a:pt x="866987" y="94827"/>
                </a:lnTo>
                <a:cubicBezTo>
                  <a:pt x="1092765" y="124178"/>
                  <a:pt x="1223716" y="150142"/>
                  <a:pt x="1354667" y="17610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73" name="任意多边形 172"/>
          <p:cNvSpPr/>
          <p:nvPr/>
        </p:nvSpPr>
        <p:spPr bwMode="gray">
          <a:xfrm>
            <a:off x="2528601" y="5408650"/>
            <a:ext cx="362940" cy="451555"/>
          </a:xfrm>
          <a:custGeom>
            <a:avLst/>
            <a:gdLst>
              <a:gd name="connsiteX0" fmla="*/ 0 w 272205"/>
              <a:gd name="connsiteY0" fmla="*/ 0 h 338666"/>
              <a:gd name="connsiteX1" fmla="*/ 243840 w 272205"/>
              <a:gd name="connsiteY1" fmla="*/ 149013 h 338666"/>
              <a:gd name="connsiteX2" fmla="*/ 257386 w 272205"/>
              <a:gd name="connsiteY2" fmla="*/ 338666 h 338666"/>
            </a:gdLst>
            <a:ahLst/>
            <a:cxnLst>
              <a:cxn ang="0">
                <a:pos x="connsiteX0" y="connsiteY0"/>
              </a:cxn>
              <a:cxn ang="0">
                <a:pos x="connsiteX1" y="connsiteY1"/>
              </a:cxn>
              <a:cxn ang="0">
                <a:pos x="connsiteX2" y="connsiteY2"/>
              </a:cxn>
            </a:cxnLst>
            <a:rect l="l" t="t" r="r" b="b"/>
            <a:pathLst>
              <a:path w="272205" h="338666">
                <a:moveTo>
                  <a:pt x="0" y="0"/>
                </a:moveTo>
                <a:cubicBezTo>
                  <a:pt x="100471" y="46284"/>
                  <a:pt x="200942" y="92569"/>
                  <a:pt x="243840" y="149013"/>
                </a:cubicBezTo>
                <a:cubicBezTo>
                  <a:pt x="286738" y="205457"/>
                  <a:pt x="272062" y="272061"/>
                  <a:pt x="257386" y="3386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74" name="任意多边形 173"/>
          <p:cNvSpPr/>
          <p:nvPr/>
        </p:nvSpPr>
        <p:spPr bwMode="gray">
          <a:xfrm>
            <a:off x="4198136" y="5047404"/>
            <a:ext cx="172812" cy="577992"/>
          </a:xfrm>
          <a:custGeom>
            <a:avLst/>
            <a:gdLst>
              <a:gd name="connsiteX0" fmla="*/ 82195 w 129609"/>
              <a:gd name="connsiteY0" fmla="*/ 433494 h 433494"/>
              <a:gd name="connsiteX1" fmla="*/ 915 w 129609"/>
              <a:gd name="connsiteY1" fmla="*/ 230294 h 433494"/>
              <a:gd name="connsiteX2" fmla="*/ 129609 w 129609"/>
              <a:gd name="connsiteY2" fmla="*/ 0 h 433494"/>
            </a:gdLst>
            <a:ahLst/>
            <a:cxnLst>
              <a:cxn ang="0">
                <a:pos x="connsiteX0" y="connsiteY0"/>
              </a:cxn>
              <a:cxn ang="0">
                <a:pos x="connsiteX1" y="connsiteY1"/>
              </a:cxn>
              <a:cxn ang="0">
                <a:pos x="connsiteX2" y="connsiteY2"/>
              </a:cxn>
            </a:cxnLst>
            <a:rect l="l" t="t" r="r" b="b"/>
            <a:pathLst>
              <a:path w="129609" h="433494">
                <a:moveTo>
                  <a:pt x="82195" y="433494"/>
                </a:moveTo>
                <a:cubicBezTo>
                  <a:pt x="37604" y="368018"/>
                  <a:pt x="-6987" y="302543"/>
                  <a:pt x="915" y="230294"/>
                </a:cubicBezTo>
                <a:cubicBezTo>
                  <a:pt x="8817" y="158045"/>
                  <a:pt x="69213" y="79022"/>
                  <a:pt x="129609"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75" name="云形 174"/>
          <p:cNvSpPr/>
          <p:nvPr/>
        </p:nvSpPr>
        <p:spPr bwMode="gray">
          <a:xfrm>
            <a:off x="7507402" y="4674905"/>
            <a:ext cx="1970951" cy="747415"/>
          </a:xfrm>
          <a:prstGeom prst="cloud">
            <a:avLst/>
          </a:prstGeom>
          <a:solidFill>
            <a:schemeClr val="accent1">
              <a:lumMod val="40000"/>
              <a:lumOff val="60000"/>
              <a:alpha val="8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76" name="图片 175"/>
          <p:cNvPicPr>
            <a:picLocks noChangeAspect="1"/>
          </p:cNvPicPr>
          <p:nvPr/>
        </p:nvPicPr>
        <p:blipFill>
          <a:blip r:embed="rId3" cstate="print"/>
          <a:stretch>
            <a:fillRect/>
          </a:stretch>
        </p:blipFill>
        <p:spPr bwMode="gray">
          <a:xfrm>
            <a:off x="8423925" y="4329739"/>
            <a:ext cx="268073" cy="441940"/>
          </a:xfrm>
          <a:prstGeom prst="rect">
            <a:avLst/>
          </a:prstGeom>
        </p:spPr>
      </p:pic>
      <p:pic>
        <p:nvPicPr>
          <p:cNvPr id="177" name="Picture 12" descr="E:\2016.01\1.12 扁平化图标\蓝色\AR-蓝色最新-40.png"/>
          <p:cNvPicPr>
            <a:picLocks noChangeAspect="1" noChangeArrowheads="1"/>
          </p:cNvPicPr>
          <p:nvPr/>
        </p:nvPicPr>
        <p:blipFill>
          <a:blip r:embed="rId4" cstate="print"/>
          <a:srcRect/>
          <a:stretch>
            <a:fillRect/>
          </a:stretch>
        </p:blipFill>
        <p:spPr bwMode="gray">
          <a:xfrm>
            <a:off x="8168824" y="4591649"/>
            <a:ext cx="334997" cy="253112"/>
          </a:xfrm>
          <a:prstGeom prst="rect">
            <a:avLst/>
          </a:prstGeom>
          <a:noFill/>
        </p:spPr>
      </p:pic>
      <p:pic>
        <p:nvPicPr>
          <p:cNvPr id="178" name="图片 177"/>
          <p:cNvPicPr>
            <a:picLocks noChangeAspect="1"/>
          </p:cNvPicPr>
          <p:nvPr/>
        </p:nvPicPr>
        <p:blipFill>
          <a:blip r:embed="rId5" cstate="print"/>
          <a:stretch>
            <a:fillRect/>
          </a:stretch>
        </p:blipFill>
        <p:spPr bwMode="gray">
          <a:xfrm>
            <a:off x="10168319" y="5442252"/>
            <a:ext cx="216261" cy="292293"/>
          </a:xfrm>
          <a:prstGeom prst="rect">
            <a:avLst/>
          </a:prstGeom>
        </p:spPr>
      </p:pic>
      <p:pic>
        <p:nvPicPr>
          <p:cNvPr id="179" name="Picture 12" descr="E:\2016.01\1.12 扁平化图标\蓝色\AR-蓝色最新-40.png"/>
          <p:cNvPicPr>
            <a:picLocks noChangeAspect="1" noChangeArrowheads="1"/>
          </p:cNvPicPr>
          <p:nvPr/>
        </p:nvPicPr>
        <p:blipFill>
          <a:blip r:embed="rId4" cstate="print"/>
          <a:srcRect/>
          <a:stretch>
            <a:fillRect/>
          </a:stretch>
        </p:blipFill>
        <p:spPr bwMode="gray">
          <a:xfrm>
            <a:off x="9883996" y="5599269"/>
            <a:ext cx="334997" cy="253112"/>
          </a:xfrm>
          <a:prstGeom prst="rect">
            <a:avLst/>
          </a:prstGeom>
          <a:noFill/>
        </p:spPr>
      </p:pic>
      <p:pic>
        <p:nvPicPr>
          <p:cNvPr id="180" name="图片 179"/>
          <p:cNvPicPr>
            <a:picLocks noChangeAspect="1"/>
          </p:cNvPicPr>
          <p:nvPr/>
        </p:nvPicPr>
        <p:blipFill>
          <a:blip r:embed="rId5" cstate="print"/>
          <a:stretch>
            <a:fillRect/>
          </a:stretch>
        </p:blipFill>
        <p:spPr bwMode="gray">
          <a:xfrm>
            <a:off x="9514111" y="4797726"/>
            <a:ext cx="216261" cy="292293"/>
          </a:xfrm>
          <a:prstGeom prst="rect">
            <a:avLst/>
          </a:prstGeom>
        </p:spPr>
      </p:pic>
      <p:pic>
        <p:nvPicPr>
          <p:cNvPr id="181" name="Picture 12" descr="E:\2016.01\1.12 扁平化图标\蓝色\AR-蓝色最新-40.png"/>
          <p:cNvPicPr>
            <a:picLocks noChangeAspect="1" noChangeArrowheads="1"/>
          </p:cNvPicPr>
          <p:nvPr/>
        </p:nvPicPr>
        <p:blipFill>
          <a:blip r:embed="rId4" cstate="print"/>
          <a:srcRect/>
          <a:stretch>
            <a:fillRect/>
          </a:stretch>
        </p:blipFill>
        <p:spPr bwMode="gray">
          <a:xfrm>
            <a:off x="9229788" y="4954743"/>
            <a:ext cx="334997" cy="253112"/>
          </a:xfrm>
          <a:prstGeom prst="rect">
            <a:avLst/>
          </a:prstGeom>
          <a:noFill/>
        </p:spPr>
      </p:pic>
      <p:sp>
        <p:nvSpPr>
          <p:cNvPr id="182" name="任意多边形 181"/>
          <p:cNvSpPr/>
          <p:nvPr/>
        </p:nvSpPr>
        <p:spPr bwMode="gray">
          <a:xfrm>
            <a:off x="8352853" y="4843323"/>
            <a:ext cx="883097" cy="246696"/>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pic>
        <p:nvPicPr>
          <p:cNvPr id="183" name="图片 182"/>
          <p:cNvPicPr>
            <a:picLocks noChangeAspect="1"/>
          </p:cNvPicPr>
          <p:nvPr/>
        </p:nvPicPr>
        <p:blipFill>
          <a:blip r:embed="rId5" cstate="print"/>
          <a:stretch>
            <a:fillRect/>
          </a:stretch>
        </p:blipFill>
        <p:spPr bwMode="gray">
          <a:xfrm>
            <a:off x="7593688" y="4931537"/>
            <a:ext cx="216261" cy="292293"/>
          </a:xfrm>
          <a:prstGeom prst="rect">
            <a:avLst/>
          </a:prstGeom>
        </p:spPr>
      </p:pic>
      <p:pic>
        <p:nvPicPr>
          <p:cNvPr id="184" name="Picture 12" descr="E:\2016.01\1.12 扁平化图标\蓝色\AR-蓝色最新-40.png"/>
          <p:cNvPicPr>
            <a:picLocks noChangeAspect="1" noChangeArrowheads="1"/>
          </p:cNvPicPr>
          <p:nvPr/>
        </p:nvPicPr>
        <p:blipFill>
          <a:blip r:embed="rId4" cstate="print"/>
          <a:srcRect/>
          <a:stretch>
            <a:fillRect/>
          </a:stretch>
        </p:blipFill>
        <p:spPr bwMode="gray">
          <a:xfrm>
            <a:off x="7309367" y="5088554"/>
            <a:ext cx="334997" cy="253112"/>
          </a:xfrm>
          <a:prstGeom prst="rect">
            <a:avLst/>
          </a:prstGeom>
          <a:noFill/>
        </p:spPr>
      </p:pic>
      <p:sp>
        <p:nvSpPr>
          <p:cNvPr id="185" name="任意多边形 184"/>
          <p:cNvSpPr/>
          <p:nvPr/>
        </p:nvSpPr>
        <p:spPr bwMode="gray">
          <a:xfrm>
            <a:off x="7644364" y="4834292"/>
            <a:ext cx="717519" cy="426364"/>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pic>
        <p:nvPicPr>
          <p:cNvPr id="186" name="图片 185"/>
          <p:cNvPicPr>
            <a:picLocks noChangeAspect="1"/>
          </p:cNvPicPr>
          <p:nvPr/>
        </p:nvPicPr>
        <p:blipFill>
          <a:blip r:embed="rId5" cstate="print"/>
          <a:stretch>
            <a:fillRect/>
          </a:stretch>
        </p:blipFill>
        <p:spPr bwMode="gray">
          <a:xfrm>
            <a:off x="7041864" y="5577528"/>
            <a:ext cx="216261" cy="292293"/>
          </a:xfrm>
          <a:prstGeom prst="rect">
            <a:avLst/>
          </a:prstGeom>
        </p:spPr>
      </p:pic>
      <p:pic>
        <p:nvPicPr>
          <p:cNvPr id="187" name="Picture 12" descr="E:\2016.01\1.12 扁平化图标\蓝色\AR-蓝色最新-40.png"/>
          <p:cNvPicPr>
            <a:picLocks noChangeAspect="1" noChangeArrowheads="1"/>
          </p:cNvPicPr>
          <p:nvPr/>
        </p:nvPicPr>
        <p:blipFill>
          <a:blip r:embed="rId4" cstate="print"/>
          <a:srcRect/>
          <a:stretch>
            <a:fillRect/>
          </a:stretch>
        </p:blipFill>
        <p:spPr bwMode="gray">
          <a:xfrm>
            <a:off x="6757543" y="5734545"/>
            <a:ext cx="334997" cy="253112"/>
          </a:xfrm>
          <a:prstGeom prst="rect">
            <a:avLst/>
          </a:prstGeom>
          <a:noFill/>
        </p:spPr>
      </p:pic>
      <p:pic>
        <p:nvPicPr>
          <p:cNvPr id="188" name="图片 187"/>
          <p:cNvPicPr>
            <a:picLocks noChangeAspect="1"/>
          </p:cNvPicPr>
          <p:nvPr/>
        </p:nvPicPr>
        <p:blipFill>
          <a:blip r:embed="rId5" cstate="print"/>
          <a:stretch>
            <a:fillRect/>
          </a:stretch>
        </p:blipFill>
        <p:spPr bwMode="gray">
          <a:xfrm>
            <a:off x="7894228" y="5642096"/>
            <a:ext cx="216261" cy="292293"/>
          </a:xfrm>
          <a:prstGeom prst="rect">
            <a:avLst/>
          </a:prstGeom>
        </p:spPr>
      </p:pic>
      <p:pic>
        <p:nvPicPr>
          <p:cNvPr id="189" name="Picture 12" descr="E:\2016.01\1.12 扁平化图标\蓝色\AR-蓝色最新-40.png"/>
          <p:cNvPicPr>
            <a:picLocks noChangeAspect="1" noChangeArrowheads="1"/>
          </p:cNvPicPr>
          <p:nvPr/>
        </p:nvPicPr>
        <p:blipFill>
          <a:blip r:embed="rId4" cstate="print"/>
          <a:srcRect/>
          <a:stretch>
            <a:fillRect/>
          </a:stretch>
        </p:blipFill>
        <p:spPr bwMode="gray">
          <a:xfrm>
            <a:off x="7609907" y="5799113"/>
            <a:ext cx="334997" cy="253112"/>
          </a:xfrm>
          <a:prstGeom prst="rect">
            <a:avLst/>
          </a:prstGeom>
          <a:noFill/>
        </p:spPr>
      </p:pic>
      <p:sp>
        <p:nvSpPr>
          <p:cNvPr id="190" name="任意多边形 189"/>
          <p:cNvSpPr/>
          <p:nvPr/>
        </p:nvSpPr>
        <p:spPr bwMode="gray">
          <a:xfrm>
            <a:off x="6989246" y="5334933"/>
            <a:ext cx="523915" cy="399612"/>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91" name="任意多边形 190"/>
          <p:cNvSpPr/>
          <p:nvPr/>
        </p:nvSpPr>
        <p:spPr bwMode="gray">
          <a:xfrm>
            <a:off x="7498645" y="5315127"/>
            <a:ext cx="311305" cy="493916"/>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pic>
        <p:nvPicPr>
          <p:cNvPr id="192" name="图片 191"/>
          <p:cNvPicPr>
            <a:picLocks noChangeAspect="1"/>
          </p:cNvPicPr>
          <p:nvPr/>
        </p:nvPicPr>
        <p:blipFill>
          <a:blip r:embed="rId5" cstate="print"/>
          <a:stretch>
            <a:fillRect/>
          </a:stretch>
        </p:blipFill>
        <p:spPr bwMode="gray">
          <a:xfrm>
            <a:off x="9159799" y="5628898"/>
            <a:ext cx="216261" cy="292293"/>
          </a:xfrm>
          <a:prstGeom prst="rect">
            <a:avLst/>
          </a:prstGeom>
        </p:spPr>
      </p:pic>
      <p:pic>
        <p:nvPicPr>
          <p:cNvPr id="193" name="Picture 12" descr="E:\2016.01\1.12 扁平化图标\蓝色\AR-蓝色最新-40.png"/>
          <p:cNvPicPr>
            <a:picLocks noChangeAspect="1" noChangeArrowheads="1"/>
          </p:cNvPicPr>
          <p:nvPr/>
        </p:nvPicPr>
        <p:blipFill>
          <a:blip r:embed="rId4" cstate="print"/>
          <a:srcRect/>
          <a:stretch>
            <a:fillRect/>
          </a:stretch>
        </p:blipFill>
        <p:spPr bwMode="gray">
          <a:xfrm>
            <a:off x="8875476" y="5785915"/>
            <a:ext cx="334997" cy="253112"/>
          </a:xfrm>
          <a:prstGeom prst="rect">
            <a:avLst/>
          </a:prstGeom>
          <a:noFill/>
        </p:spPr>
      </p:pic>
      <p:sp>
        <p:nvSpPr>
          <p:cNvPr id="194" name="任意多边形 193"/>
          <p:cNvSpPr/>
          <p:nvPr/>
        </p:nvSpPr>
        <p:spPr bwMode="gray">
          <a:xfrm>
            <a:off x="9391801" y="5183889"/>
            <a:ext cx="639157" cy="415381"/>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95" name="任意多边形 194"/>
          <p:cNvSpPr/>
          <p:nvPr/>
        </p:nvSpPr>
        <p:spPr bwMode="gray">
          <a:xfrm>
            <a:off x="9078641" y="5212797"/>
            <a:ext cx="333427" cy="568464"/>
          </a:xfrm>
          <a:custGeom>
            <a:avLst/>
            <a:gdLst>
              <a:gd name="connsiteX0" fmla="*/ 338667 w 341124"/>
              <a:gd name="connsiteY0" fmla="*/ 0 h 778934"/>
              <a:gd name="connsiteX1" fmla="*/ 291254 w 341124"/>
              <a:gd name="connsiteY1" fmla="*/ 494454 h 778934"/>
              <a:gd name="connsiteX2" fmla="*/ 0 w 341124"/>
              <a:gd name="connsiteY2" fmla="*/ 778934 h 778934"/>
            </a:gdLst>
            <a:ahLst/>
            <a:cxnLst>
              <a:cxn ang="0">
                <a:pos x="connsiteX0" y="connsiteY0"/>
              </a:cxn>
              <a:cxn ang="0">
                <a:pos x="connsiteX1" y="connsiteY1"/>
              </a:cxn>
              <a:cxn ang="0">
                <a:pos x="connsiteX2" y="connsiteY2"/>
              </a:cxn>
            </a:cxnLst>
            <a:rect l="l" t="t" r="r" b="b"/>
            <a:pathLst>
              <a:path w="341124" h="778934">
                <a:moveTo>
                  <a:pt x="338667" y="0"/>
                </a:moveTo>
                <a:cubicBezTo>
                  <a:pt x="343182" y="182316"/>
                  <a:pt x="347698" y="364632"/>
                  <a:pt x="291254" y="494454"/>
                </a:cubicBezTo>
                <a:cubicBezTo>
                  <a:pt x="234810" y="624276"/>
                  <a:pt x="117405" y="701605"/>
                  <a:pt x="0" y="778934"/>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96" name="任意多边形 195"/>
          <p:cNvSpPr/>
          <p:nvPr/>
        </p:nvSpPr>
        <p:spPr bwMode="gray">
          <a:xfrm>
            <a:off x="7629831" y="5067697"/>
            <a:ext cx="1599957" cy="211165"/>
          </a:xfrm>
          <a:custGeom>
            <a:avLst/>
            <a:gdLst>
              <a:gd name="connsiteX0" fmla="*/ 0 w 1016000"/>
              <a:gd name="connsiteY0" fmla="*/ 183562 h 183562"/>
              <a:gd name="connsiteX1" fmla="*/ 541867 w 1016000"/>
              <a:gd name="connsiteY1" fmla="*/ 14229 h 183562"/>
              <a:gd name="connsiteX2" fmla="*/ 1016000 w 1016000"/>
              <a:gd name="connsiteY2" fmla="*/ 21002 h 183562"/>
            </a:gdLst>
            <a:ahLst/>
            <a:cxnLst>
              <a:cxn ang="0">
                <a:pos x="connsiteX0" y="connsiteY0"/>
              </a:cxn>
              <a:cxn ang="0">
                <a:pos x="connsiteX1" y="connsiteY1"/>
              </a:cxn>
              <a:cxn ang="0">
                <a:pos x="connsiteX2" y="connsiteY2"/>
              </a:cxn>
            </a:cxnLst>
            <a:rect l="l" t="t" r="r" b="b"/>
            <a:pathLst>
              <a:path w="1016000" h="183562">
                <a:moveTo>
                  <a:pt x="0" y="183562"/>
                </a:moveTo>
                <a:cubicBezTo>
                  <a:pt x="186267" y="112442"/>
                  <a:pt x="372534" y="41322"/>
                  <a:pt x="541867" y="14229"/>
                </a:cubicBezTo>
                <a:cubicBezTo>
                  <a:pt x="711200" y="-12864"/>
                  <a:pt x="863600" y="4069"/>
                  <a:pt x="1016000" y="21002"/>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cxnSp>
        <p:nvCxnSpPr>
          <p:cNvPr id="198" name="直接连接符 197"/>
          <p:cNvCxnSpPr/>
          <p:nvPr/>
        </p:nvCxnSpPr>
        <p:spPr bwMode="gray">
          <a:xfrm>
            <a:off x="6105236" y="1133317"/>
            <a:ext cx="0" cy="5357092"/>
          </a:xfrm>
          <a:prstGeom prst="line">
            <a:avLst/>
          </a:pr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3" name="文本框 202"/>
          <p:cNvSpPr txBox="1"/>
          <p:nvPr/>
        </p:nvSpPr>
        <p:spPr bwMode="gray">
          <a:xfrm>
            <a:off x="1804672" y="2342774"/>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Site1</a:t>
            </a:r>
            <a:endParaRPr lang="en-US" altLang="zh-CN" sz="1200" dirty="0">
              <a:latin typeface="Huawei Sans" panose="020C0503030203020204" pitchFamily="34" charset="0"/>
            </a:endParaRPr>
          </a:p>
        </p:txBody>
      </p:sp>
      <p:sp>
        <p:nvSpPr>
          <p:cNvPr id="204" name="文本框 203"/>
          <p:cNvSpPr txBox="1"/>
          <p:nvPr/>
        </p:nvSpPr>
        <p:spPr bwMode="gray">
          <a:xfrm>
            <a:off x="2297815" y="2935176"/>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Site2</a:t>
            </a:r>
            <a:endParaRPr lang="en-US" altLang="zh-CN" sz="1200" dirty="0">
              <a:latin typeface="Huawei Sans" panose="020C0503030203020204" pitchFamily="34" charset="0"/>
            </a:endParaRPr>
          </a:p>
        </p:txBody>
      </p:sp>
      <p:sp>
        <p:nvSpPr>
          <p:cNvPr id="205" name="文本框 204"/>
          <p:cNvSpPr txBox="1"/>
          <p:nvPr/>
        </p:nvSpPr>
        <p:spPr bwMode="gray">
          <a:xfrm>
            <a:off x="3883008" y="2637509"/>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Site3</a:t>
            </a:r>
            <a:endParaRPr lang="en-US" altLang="zh-CN" sz="1200" dirty="0">
              <a:latin typeface="Huawei Sans" panose="020C0503030203020204" pitchFamily="34" charset="0"/>
            </a:endParaRPr>
          </a:p>
        </p:txBody>
      </p:sp>
      <p:sp>
        <p:nvSpPr>
          <p:cNvPr id="206" name="文本框 205"/>
          <p:cNvSpPr txBox="1"/>
          <p:nvPr/>
        </p:nvSpPr>
        <p:spPr bwMode="gray">
          <a:xfrm>
            <a:off x="4049696" y="1907126"/>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Site4</a:t>
            </a:r>
            <a:endParaRPr lang="en-US" altLang="zh-CN" sz="1200" dirty="0">
              <a:latin typeface="Huawei Sans" panose="020C0503030203020204" pitchFamily="34" charset="0"/>
            </a:endParaRPr>
          </a:p>
        </p:txBody>
      </p:sp>
      <p:sp>
        <p:nvSpPr>
          <p:cNvPr id="207" name="文本框 206"/>
          <p:cNvSpPr txBox="1"/>
          <p:nvPr/>
        </p:nvSpPr>
        <p:spPr bwMode="gray">
          <a:xfrm>
            <a:off x="2583192" y="1636404"/>
            <a:ext cx="688009" cy="276999"/>
          </a:xfrm>
          <a:prstGeom prst="rect">
            <a:avLst/>
          </a:prstGeom>
          <a:noFill/>
        </p:spPr>
        <p:txBody>
          <a:bodyPr wrap="none" rtlCol="0">
            <a:spAutoFit/>
          </a:bodyPr>
          <a:lstStyle/>
          <a:p>
            <a:pPr fontAlgn="ctr"/>
            <a:r>
              <a:rPr lang="en-US" sz="1200" dirty="0">
                <a:latin typeface="Huawei Sans" panose="020C0503030203020204" pitchFamily="34" charset="0"/>
              </a:rPr>
              <a:t>HQ/DC</a:t>
            </a:r>
            <a:endParaRPr lang="en-US" altLang="zh-CN" sz="1200" dirty="0">
              <a:latin typeface="Huawei Sans" panose="020C0503030203020204" pitchFamily="34" charset="0"/>
            </a:endParaRPr>
          </a:p>
        </p:txBody>
      </p:sp>
      <p:sp>
        <p:nvSpPr>
          <p:cNvPr id="208" name="文本框 207"/>
          <p:cNvSpPr txBox="1"/>
          <p:nvPr/>
        </p:nvSpPr>
        <p:spPr bwMode="gray">
          <a:xfrm>
            <a:off x="6977476" y="2284765"/>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Site1</a:t>
            </a:r>
            <a:endParaRPr lang="en-US" altLang="zh-CN" sz="1200" dirty="0">
              <a:latin typeface="Huawei Sans" panose="020C0503030203020204" pitchFamily="34" charset="0"/>
            </a:endParaRPr>
          </a:p>
        </p:txBody>
      </p:sp>
      <p:sp>
        <p:nvSpPr>
          <p:cNvPr id="209" name="文本框 208"/>
          <p:cNvSpPr txBox="1"/>
          <p:nvPr/>
        </p:nvSpPr>
        <p:spPr bwMode="gray">
          <a:xfrm>
            <a:off x="7470619" y="2877167"/>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Site2</a:t>
            </a:r>
            <a:endParaRPr lang="en-US" altLang="zh-CN" sz="1200" dirty="0">
              <a:latin typeface="Huawei Sans" panose="020C0503030203020204" pitchFamily="34" charset="0"/>
            </a:endParaRPr>
          </a:p>
        </p:txBody>
      </p:sp>
      <p:sp>
        <p:nvSpPr>
          <p:cNvPr id="210" name="文本框 209"/>
          <p:cNvSpPr txBox="1"/>
          <p:nvPr/>
        </p:nvSpPr>
        <p:spPr bwMode="gray">
          <a:xfrm>
            <a:off x="9326440" y="2492624"/>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Site3</a:t>
            </a:r>
            <a:endParaRPr lang="en-US" altLang="zh-CN" sz="1200" dirty="0">
              <a:latin typeface="Huawei Sans" panose="020C0503030203020204" pitchFamily="34" charset="0"/>
            </a:endParaRPr>
          </a:p>
        </p:txBody>
      </p:sp>
      <p:sp>
        <p:nvSpPr>
          <p:cNvPr id="211" name="文本框 210"/>
          <p:cNvSpPr txBox="1"/>
          <p:nvPr/>
        </p:nvSpPr>
        <p:spPr bwMode="gray">
          <a:xfrm>
            <a:off x="9222500" y="1849117"/>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Site4</a:t>
            </a:r>
            <a:endParaRPr lang="en-US" altLang="zh-CN" sz="1200" dirty="0">
              <a:latin typeface="Huawei Sans" panose="020C0503030203020204" pitchFamily="34" charset="0"/>
            </a:endParaRPr>
          </a:p>
        </p:txBody>
      </p:sp>
      <p:sp>
        <p:nvSpPr>
          <p:cNvPr id="212" name="文本框 211"/>
          <p:cNvSpPr txBox="1"/>
          <p:nvPr/>
        </p:nvSpPr>
        <p:spPr bwMode="gray">
          <a:xfrm>
            <a:off x="7755996" y="1578395"/>
            <a:ext cx="688009" cy="276999"/>
          </a:xfrm>
          <a:prstGeom prst="rect">
            <a:avLst/>
          </a:prstGeom>
          <a:noFill/>
        </p:spPr>
        <p:txBody>
          <a:bodyPr wrap="none" rtlCol="0">
            <a:spAutoFit/>
          </a:bodyPr>
          <a:lstStyle/>
          <a:p>
            <a:pPr fontAlgn="ctr"/>
            <a:r>
              <a:rPr lang="en-US" sz="1200" dirty="0">
                <a:latin typeface="Huawei Sans" panose="020C0503030203020204" pitchFamily="34" charset="0"/>
              </a:rPr>
              <a:t>HQ/DC</a:t>
            </a:r>
            <a:endParaRPr lang="en-US" altLang="zh-CN" sz="1200" dirty="0">
              <a:latin typeface="Huawei Sans" panose="020C0503030203020204" pitchFamily="34" charset="0"/>
            </a:endParaRPr>
          </a:p>
        </p:txBody>
      </p:sp>
      <p:sp>
        <p:nvSpPr>
          <p:cNvPr id="213" name="文本框 212"/>
          <p:cNvSpPr txBox="1"/>
          <p:nvPr/>
        </p:nvSpPr>
        <p:spPr bwMode="gray">
          <a:xfrm>
            <a:off x="1898151" y="5016105"/>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Site1</a:t>
            </a:r>
            <a:endParaRPr lang="en-US" altLang="zh-CN" sz="1200" dirty="0">
              <a:latin typeface="Huawei Sans" panose="020C0503030203020204" pitchFamily="34" charset="0"/>
            </a:endParaRPr>
          </a:p>
        </p:txBody>
      </p:sp>
      <p:sp>
        <p:nvSpPr>
          <p:cNvPr id="214" name="文本框 213"/>
          <p:cNvSpPr txBox="1"/>
          <p:nvPr/>
        </p:nvSpPr>
        <p:spPr bwMode="gray">
          <a:xfrm>
            <a:off x="2269427" y="5626953"/>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Site2</a:t>
            </a:r>
            <a:endParaRPr lang="en-US" altLang="zh-CN" sz="1200" dirty="0">
              <a:latin typeface="Huawei Sans" panose="020C0503030203020204" pitchFamily="34" charset="0"/>
            </a:endParaRPr>
          </a:p>
        </p:txBody>
      </p:sp>
      <p:sp>
        <p:nvSpPr>
          <p:cNvPr id="215" name="文本框 214"/>
          <p:cNvSpPr txBox="1"/>
          <p:nvPr/>
        </p:nvSpPr>
        <p:spPr bwMode="gray">
          <a:xfrm>
            <a:off x="4178171" y="5231682"/>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Site3</a:t>
            </a:r>
            <a:endParaRPr lang="en-US" altLang="zh-CN" sz="1200" dirty="0">
              <a:latin typeface="Huawei Sans" panose="020C0503030203020204" pitchFamily="34" charset="0"/>
            </a:endParaRPr>
          </a:p>
        </p:txBody>
      </p:sp>
      <p:sp>
        <p:nvSpPr>
          <p:cNvPr id="216" name="文本框 215"/>
          <p:cNvSpPr txBox="1"/>
          <p:nvPr/>
        </p:nvSpPr>
        <p:spPr bwMode="gray">
          <a:xfrm>
            <a:off x="4143175" y="4580457"/>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Site4</a:t>
            </a:r>
            <a:endParaRPr lang="en-US" altLang="zh-CN" sz="1200" dirty="0">
              <a:latin typeface="Huawei Sans" panose="020C0503030203020204" pitchFamily="34" charset="0"/>
            </a:endParaRPr>
          </a:p>
        </p:txBody>
      </p:sp>
      <p:sp>
        <p:nvSpPr>
          <p:cNvPr id="217" name="文本框 216"/>
          <p:cNvSpPr txBox="1"/>
          <p:nvPr/>
        </p:nvSpPr>
        <p:spPr bwMode="gray">
          <a:xfrm>
            <a:off x="2676670" y="4309734"/>
            <a:ext cx="688009" cy="276999"/>
          </a:xfrm>
          <a:prstGeom prst="rect">
            <a:avLst/>
          </a:prstGeom>
          <a:noFill/>
        </p:spPr>
        <p:txBody>
          <a:bodyPr wrap="none" rtlCol="0">
            <a:spAutoFit/>
          </a:bodyPr>
          <a:lstStyle/>
          <a:p>
            <a:pPr fontAlgn="ctr"/>
            <a:r>
              <a:rPr lang="en-US" sz="1200" dirty="0">
                <a:latin typeface="Huawei Sans" panose="020C0503030203020204" pitchFamily="34" charset="0"/>
              </a:rPr>
              <a:t>HQ/DC</a:t>
            </a:r>
            <a:endParaRPr lang="en-US" altLang="zh-CN" sz="1200" dirty="0">
              <a:latin typeface="Huawei Sans" panose="020C0503030203020204" pitchFamily="34" charset="0"/>
            </a:endParaRPr>
          </a:p>
        </p:txBody>
      </p:sp>
      <p:sp>
        <p:nvSpPr>
          <p:cNvPr id="218" name="文本框 217"/>
          <p:cNvSpPr txBox="1"/>
          <p:nvPr/>
        </p:nvSpPr>
        <p:spPr bwMode="gray">
          <a:xfrm>
            <a:off x="6613208" y="5465747"/>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Site1</a:t>
            </a:r>
            <a:endParaRPr lang="en-US" altLang="zh-CN" sz="1200" dirty="0">
              <a:latin typeface="Huawei Sans" panose="020C0503030203020204" pitchFamily="34" charset="0"/>
            </a:endParaRPr>
          </a:p>
        </p:txBody>
      </p:sp>
      <p:sp>
        <p:nvSpPr>
          <p:cNvPr id="219" name="文本框 218"/>
          <p:cNvSpPr txBox="1"/>
          <p:nvPr/>
        </p:nvSpPr>
        <p:spPr bwMode="gray">
          <a:xfrm>
            <a:off x="7708558" y="5405333"/>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Site2</a:t>
            </a:r>
            <a:endParaRPr lang="en-US" altLang="zh-CN" sz="1200" dirty="0">
              <a:latin typeface="Huawei Sans" panose="020C0503030203020204" pitchFamily="34" charset="0"/>
            </a:endParaRPr>
          </a:p>
        </p:txBody>
      </p:sp>
      <p:sp>
        <p:nvSpPr>
          <p:cNvPr id="220" name="文本框 219"/>
          <p:cNvSpPr txBox="1"/>
          <p:nvPr/>
        </p:nvSpPr>
        <p:spPr bwMode="gray">
          <a:xfrm>
            <a:off x="8720636" y="5511115"/>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Site3</a:t>
            </a:r>
            <a:endParaRPr lang="en-US" altLang="zh-CN" sz="1200" dirty="0">
              <a:latin typeface="Huawei Sans" panose="020C0503030203020204" pitchFamily="34" charset="0"/>
            </a:endParaRPr>
          </a:p>
        </p:txBody>
      </p:sp>
      <p:sp>
        <p:nvSpPr>
          <p:cNvPr id="221" name="文本框 220"/>
          <p:cNvSpPr txBox="1"/>
          <p:nvPr/>
        </p:nvSpPr>
        <p:spPr bwMode="gray">
          <a:xfrm>
            <a:off x="9756817" y="5232667"/>
            <a:ext cx="529312" cy="276999"/>
          </a:xfrm>
          <a:prstGeom prst="rect">
            <a:avLst/>
          </a:prstGeom>
          <a:noFill/>
        </p:spPr>
        <p:txBody>
          <a:bodyPr wrap="none" rtlCol="0">
            <a:spAutoFit/>
          </a:bodyPr>
          <a:lstStyle/>
          <a:p>
            <a:pPr fontAlgn="ctr"/>
            <a:r>
              <a:rPr lang="en-US" sz="1200" dirty="0">
                <a:latin typeface="Huawei Sans" panose="020C0503030203020204" pitchFamily="34" charset="0"/>
              </a:rPr>
              <a:t>Site4</a:t>
            </a:r>
            <a:endParaRPr lang="en-US" altLang="zh-CN" sz="1200" dirty="0">
              <a:latin typeface="Huawei Sans" panose="020C0503030203020204" pitchFamily="34" charset="0"/>
            </a:endParaRPr>
          </a:p>
        </p:txBody>
      </p:sp>
      <p:sp>
        <p:nvSpPr>
          <p:cNvPr id="222" name="文本框 221"/>
          <p:cNvSpPr txBox="1"/>
          <p:nvPr/>
        </p:nvSpPr>
        <p:spPr bwMode="gray">
          <a:xfrm>
            <a:off x="7744284" y="4236687"/>
            <a:ext cx="688009" cy="276999"/>
          </a:xfrm>
          <a:prstGeom prst="rect">
            <a:avLst/>
          </a:prstGeom>
          <a:noFill/>
        </p:spPr>
        <p:txBody>
          <a:bodyPr wrap="none" rtlCol="0">
            <a:spAutoFit/>
          </a:bodyPr>
          <a:lstStyle/>
          <a:p>
            <a:pPr fontAlgn="ctr"/>
            <a:r>
              <a:rPr lang="en-US" sz="1200" dirty="0">
                <a:latin typeface="Huawei Sans" panose="020C0503030203020204" pitchFamily="34" charset="0"/>
              </a:rPr>
              <a:t>HQ/DC</a:t>
            </a:r>
            <a:endParaRPr lang="en-US" altLang="zh-CN" sz="1200" dirty="0">
              <a:latin typeface="Huawei Sans" panose="020C0503030203020204" pitchFamily="34" charset="0"/>
            </a:endParaRPr>
          </a:p>
        </p:txBody>
      </p:sp>
      <p:sp>
        <p:nvSpPr>
          <p:cNvPr id="223" name="文本框 222"/>
          <p:cNvSpPr txBox="1"/>
          <p:nvPr/>
        </p:nvSpPr>
        <p:spPr bwMode="gray">
          <a:xfrm>
            <a:off x="7109402" y="4724959"/>
            <a:ext cx="737702" cy="276999"/>
          </a:xfrm>
          <a:prstGeom prst="rect">
            <a:avLst/>
          </a:prstGeom>
          <a:noFill/>
        </p:spPr>
        <p:txBody>
          <a:bodyPr wrap="none" rtlCol="0">
            <a:spAutoFit/>
          </a:bodyPr>
          <a:lstStyle/>
          <a:p>
            <a:pPr fontAlgn="ctr"/>
            <a:r>
              <a:rPr lang="en-US" sz="1200" dirty="0">
                <a:latin typeface="Huawei Sans" panose="020C0503030203020204" pitchFamily="34" charset="0"/>
              </a:rPr>
              <a:t>Border1</a:t>
            </a:r>
            <a:endParaRPr lang="en-US" altLang="zh-CN" sz="1200" dirty="0">
              <a:latin typeface="Huawei Sans" panose="020C0503030203020204" pitchFamily="34" charset="0"/>
            </a:endParaRPr>
          </a:p>
        </p:txBody>
      </p:sp>
      <p:sp>
        <p:nvSpPr>
          <p:cNvPr id="224" name="文本框 223"/>
          <p:cNvSpPr txBox="1"/>
          <p:nvPr/>
        </p:nvSpPr>
        <p:spPr bwMode="gray">
          <a:xfrm>
            <a:off x="9028408" y="4565819"/>
            <a:ext cx="737702" cy="276999"/>
          </a:xfrm>
          <a:prstGeom prst="rect">
            <a:avLst/>
          </a:prstGeom>
          <a:noFill/>
        </p:spPr>
        <p:txBody>
          <a:bodyPr wrap="none" rtlCol="0">
            <a:spAutoFit/>
          </a:bodyPr>
          <a:lstStyle/>
          <a:p>
            <a:pPr fontAlgn="ctr"/>
            <a:r>
              <a:rPr lang="en-US" sz="1200" dirty="0">
                <a:latin typeface="Huawei Sans" panose="020C0503030203020204" pitchFamily="34" charset="0"/>
              </a:rPr>
              <a:t>Border2</a:t>
            </a:r>
            <a:endParaRPr lang="en-US" altLang="zh-CN" sz="1200" dirty="0">
              <a:latin typeface="Huawei Sans" panose="020C0503030203020204" pitchFamily="34" charset="0"/>
            </a:endParaRPr>
          </a:p>
        </p:txBody>
      </p:sp>
      <p:sp>
        <p:nvSpPr>
          <p:cNvPr id="113" name="圆角矩形 75"/>
          <p:cNvSpPr/>
          <p:nvPr/>
        </p:nvSpPr>
        <p:spPr bwMode="gray">
          <a:xfrm>
            <a:off x="6150265" y="1081556"/>
            <a:ext cx="484114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Full-mesh networking</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14" name="圆角矩形 75"/>
          <p:cNvSpPr/>
          <p:nvPr/>
        </p:nvSpPr>
        <p:spPr bwMode="gray">
          <a:xfrm>
            <a:off x="1087994" y="1083347"/>
            <a:ext cx="472839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Hub-spoke networking</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225" name="圆角矩形 75"/>
          <p:cNvSpPr/>
          <p:nvPr/>
        </p:nvSpPr>
        <p:spPr bwMode="gray">
          <a:xfrm>
            <a:off x="6150265" y="1523125"/>
            <a:ext cx="4841146" cy="21582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cs typeface="Arial" panose="020B0604020202020204" pitchFamily="34" charset="0"/>
            </a:endParaRPr>
          </a:p>
        </p:txBody>
      </p:sp>
      <p:sp>
        <p:nvSpPr>
          <p:cNvPr id="226" name="圆角矩形 75"/>
          <p:cNvSpPr/>
          <p:nvPr/>
        </p:nvSpPr>
        <p:spPr bwMode="gray">
          <a:xfrm>
            <a:off x="1087994" y="1523125"/>
            <a:ext cx="4728391" cy="21582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cs typeface="Arial" panose="020B0604020202020204" pitchFamily="34" charset="0"/>
            </a:endParaRPr>
          </a:p>
        </p:txBody>
      </p:sp>
      <p:grpSp>
        <p:nvGrpSpPr>
          <p:cNvPr id="197"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199"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RR Design</a:t>
              </a:r>
            </a:p>
          </p:txBody>
        </p:sp>
        <p:sp>
          <p:nvSpPr>
            <p:cNvPr id="200"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Overlay Planning</a:t>
              </a:r>
            </a:p>
          </p:txBody>
        </p:sp>
        <p:sp>
          <p:nvSpPr>
            <p:cNvPr id="201"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Topology Design</a:t>
              </a:r>
            </a:p>
          </p:txBody>
        </p:sp>
      </p:grpSp>
    </p:spTree>
    <p:extLst>
      <p:ext uri="{BB962C8B-B14F-4D97-AF65-F5344CB8AC3E}">
        <p14:creationId xmlns:p14="http://schemas.microsoft.com/office/powerpoint/2010/main" val="21033751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Hub-Spoke Networking Scenario</a:t>
            </a:r>
          </a:p>
        </p:txBody>
      </p:sp>
      <p:cxnSp>
        <p:nvCxnSpPr>
          <p:cNvPr id="5" name="直接连接符 4"/>
          <p:cNvCxnSpPr/>
          <p:nvPr/>
        </p:nvCxnSpPr>
        <p:spPr bwMode="gray">
          <a:xfrm>
            <a:off x="2156091" y="4623601"/>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 name="图片 6"/>
          <p:cNvPicPr>
            <a:picLocks noChangeAspect="1"/>
          </p:cNvPicPr>
          <p:nvPr/>
        </p:nvPicPr>
        <p:blipFill>
          <a:blip r:embed="rId3"/>
          <a:stretch>
            <a:fillRect/>
          </a:stretch>
        </p:blipFill>
        <p:spPr bwMode="gray">
          <a:xfrm>
            <a:off x="1928397" y="3133230"/>
            <a:ext cx="941632" cy="578037"/>
          </a:xfrm>
          <a:prstGeom prst="rect">
            <a:avLst/>
          </a:prstGeom>
        </p:spPr>
      </p:pic>
      <p:pic>
        <p:nvPicPr>
          <p:cNvPr id="8" name="图片 7"/>
          <p:cNvPicPr>
            <a:picLocks noChangeAspect="1"/>
          </p:cNvPicPr>
          <p:nvPr/>
        </p:nvPicPr>
        <p:blipFill>
          <a:blip r:embed="rId4"/>
          <a:stretch>
            <a:fillRect/>
          </a:stretch>
        </p:blipFill>
        <p:spPr bwMode="gray">
          <a:xfrm>
            <a:off x="2982032" y="3171780"/>
            <a:ext cx="941632" cy="495405"/>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767135" y="4662226"/>
            <a:ext cx="922719" cy="579381"/>
          </a:xfrm>
          <a:prstGeom prst="rect">
            <a:avLst/>
          </a:prstGeom>
        </p:spPr>
      </p:pic>
      <p:pic>
        <p:nvPicPr>
          <p:cNvPr id="10" name="图片 9"/>
          <p:cNvPicPr>
            <a:picLocks noChangeAspect="1"/>
          </p:cNvPicPr>
          <p:nvPr/>
        </p:nvPicPr>
        <p:blipFill>
          <a:blip r:embed="rId6"/>
          <a:stretch>
            <a:fillRect/>
          </a:stretch>
        </p:blipFill>
        <p:spPr bwMode="gray">
          <a:xfrm>
            <a:off x="1774942" y="4429159"/>
            <a:ext cx="466668" cy="389308"/>
          </a:xfrm>
          <a:prstGeom prst="rect">
            <a:avLst/>
          </a:prstGeom>
        </p:spPr>
      </p:pic>
      <p:sp>
        <p:nvSpPr>
          <p:cNvPr id="11" name="文本框 10"/>
          <p:cNvSpPr txBox="1"/>
          <p:nvPr/>
        </p:nvSpPr>
        <p:spPr bwMode="gray">
          <a:xfrm>
            <a:off x="858352" y="4438935"/>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Spoke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12" name="文本框 11"/>
          <p:cNvSpPr txBox="1"/>
          <p:nvPr/>
        </p:nvSpPr>
        <p:spPr bwMode="gray">
          <a:xfrm>
            <a:off x="1812223" y="481948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 1</a:t>
            </a:r>
            <a:endParaRPr lang="en-US" altLang="zh-CN" sz="1067" b="1" dirty="0">
              <a:solidFill>
                <a:srgbClr val="000000"/>
              </a:solidFill>
              <a:latin typeface="Huawei Sans" panose="020C0503030203020204" pitchFamily="34" charset="0"/>
              <a:cs typeface="Huawei Sans" panose="020C0503030203020204" pitchFamily="34" charset="0"/>
            </a:endParaRPr>
          </a:p>
        </p:txBody>
      </p:sp>
      <p:cxnSp>
        <p:nvCxnSpPr>
          <p:cNvPr id="13" name="直接连接符 12"/>
          <p:cNvCxnSpPr>
            <a:stCxn id="28" idx="0"/>
            <a:endCxn id="8" idx="2"/>
          </p:cNvCxnSpPr>
          <p:nvPr/>
        </p:nvCxnSpPr>
        <p:spPr bwMode="gray">
          <a:xfrm flipV="1">
            <a:off x="2491541" y="3667185"/>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a:stCxn id="26" idx="2"/>
            <a:endCxn id="8" idx="0"/>
          </p:cNvCxnSpPr>
          <p:nvPr/>
        </p:nvCxnSpPr>
        <p:spPr bwMode="gray">
          <a:xfrm>
            <a:off x="3144212" y="2650965"/>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a:stCxn id="10" idx="0"/>
            <a:endCxn id="7" idx="2"/>
          </p:cNvCxnSpPr>
          <p:nvPr/>
        </p:nvCxnSpPr>
        <p:spPr bwMode="gray">
          <a:xfrm flipV="1">
            <a:off x="2008277" y="3711267"/>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363638" y="4684706"/>
            <a:ext cx="922719" cy="579381"/>
          </a:xfrm>
          <a:prstGeom prst="rect">
            <a:avLst/>
          </a:prstGeom>
        </p:spPr>
      </p:pic>
      <p:sp>
        <p:nvSpPr>
          <p:cNvPr id="17" name="文本框 16"/>
          <p:cNvSpPr txBox="1"/>
          <p:nvPr/>
        </p:nvSpPr>
        <p:spPr bwMode="gray">
          <a:xfrm>
            <a:off x="3408726" y="484196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 2</a:t>
            </a:r>
            <a:endParaRPr lang="en-US" altLang="zh-CN" sz="1067" b="1" dirty="0">
              <a:solidFill>
                <a:srgbClr val="000000"/>
              </a:solidFill>
              <a:latin typeface="Huawei Sans" panose="020C0503030203020204" pitchFamily="34" charset="0"/>
              <a:cs typeface="Huawei Sans" panose="020C0503030203020204" pitchFamily="34" charset="0"/>
            </a:endParaRPr>
          </a:p>
        </p:txBody>
      </p:sp>
      <p:pic>
        <p:nvPicPr>
          <p:cNvPr id="18" name="图片 17"/>
          <p:cNvPicPr>
            <a:picLocks noChangeAspect="1"/>
          </p:cNvPicPr>
          <p:nvPr/>
        </p:nvPicPr>
        <p:blipFill>
          <a:blip r:embed="rId6"/>
          <a:stretch>
            <a:fillRect/>
          </a:stretch>
        </p:blipFill>
        <p:spPr bwMode="gray">
          <a:xfrm>
            <a:off x="3601399" y="4429159"/>
            <a:ext cx="466668" cy="389308"/>
          </a:xfrm>
          <a:prstGeom prst="rect">
            <a:avLst/>
          </a:prstGeom>
        </p:spPr>
      </p:pic>
      <p:cxnSp>
        <p:nvCxnSpPr>
          <p:cNvPr id="19" name="直接连接符 18"/>
          <p:cNvCxnSpPr>
            <a:stCxn id="18" idx="0"/>
            <a:endCxn id="7" idx="2"/>
          </p:cNvCxnSpPr>
          <p:nvPr/>
        </p:nvCxnSpPr>
        <p:spPr bwMode="gray">
          <a:xfrm flipH="1" flipV="1">
            <a:off x="2399213" y="3711267"/>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stCxn id="18" idx="0"/>
            <a:endCxn id="8" idx="2"/>
          </p:cNvCxnSpPr>
          <p:nvPr/>
        </p:nvCxnSpPr>
        <p:spPr bwMode="gray">
          <a:xfrm flipH="1" flipV="1">
            <a:off x="3452848" y="3667185"/>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a:off x="2766436" y="2445149"/>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446454" y="1822937"/>
            <a:ext cx="922719" cy="579381"/>
          </a:xfrm>
          <a:prstGeom prst="rect">
            <a:avLst/>
          </a:prstGeom>
        </p:spPr>
      </p:pic>
      <p:pic>
        <p:nvPicPr>
          <p:cNvPr id="23" name="图片 22"/>
          <p:cNvPicPr>
            <a:picLocks noChangeAspect="1"/>
          </p:cNvPicPr>
          <p:nvPr/>
        </p:nvPicPr>
        <p:blipFill>
          <a:blip r:embed="rId6"/>
          <a:stretch>
            <a:fillRect/>
          </a:stretch>
        </p:blipFill>
        <p:spPr bwMode="gray">
          <a:xfrm>
            <a:off x="2404596" y="2262553"/>
            <a:ext cx="466668" cy="389308"/>
          </a:xfrm>
          <a:prstGeom prst="rect">
            <a:avLst/>
          </a:prstGeom>
        </p:spPr>
      </p:pic>
      <p:sp>
        <p:nvSpPr>
          <p:cNvPr id="24" name="文本框 23"/>
          <p:cNvSpPr txBox="1"/>
          <p:nvPr/>
        </p:nvSpPr>
        <p:spPr bwMode="gray">
          <a:xfrm>
            <a:off x="1585620" y="2271644"/>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Hub</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25" name="文本框 24"/>
          <p:cNvSpPr txBox="1"/>
          <p:nvPr/>
        </p:nvSpPr>
        <p:spPr bwMode="gray">
          <a:xfrm>
            <a:off x="2491542" y="198019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HQ/DC</a:t>
            </a:r>
            <a:endParaRPr lang="en-US" altLang="zh-CN" sz="1067" b="1" dirty="0">
              <a:solidFill>
                <a:srgbClr val="000000"/>
              </a:solidFill>
              <a:latin typeface="Huawei Sans" panose="020C0503030203020204" pitchFamily="34" charset="0"/>
              <a:cs typeface="Huawei Sans" panose="020C0503030203020204" pitchFamily="34" charset="0"/>
            </a:endParaRPr>
          </a:p>
        </p:txBody>
      </p:sp>
      <p:pic>
        <p:nvPicPr>
          <p:cNvPr id="26" name="图片 25"/>
          <p:cNvPicPr>
            <a:picLocks noChangeAspect="1"/>
          </p:cNvPicPr>
          <p:nvPr/>
        </p:nvPicPr>
        <p:blipFill>
          <a:blip r:embed="rId6"/>
          <a:stretch>
            <a:fillRect/>
          </a:stretch>
        </p:blipFill>
        <p:spPr bwMode="gray">
          <a:xfrm>
            <a:off x="2910878" y="2261657"/>
            <a:ext cx="466668" cy="389308"/>
          </a:xfrm>
          <a:prstGeom prst="rect">
            <a:avLst/>
          </a:prstGeom>
        </p:spPr>
      </p:pic>
      <p:cxnSp>
        <p:nvCxnSpPr>
          <p:cNvPr id="27" name="直接连接符 26"/>
          <p:cNvCxnSpPr>
            <a:stCxn id="23" idx="2"/>
            <a:endCxn id="7" idx="0"/>
          </p:cNvCxnSpPr>
          <p:nvPr/>
        </p:nvCxnSpPr>
        <p:spPr bwMode="gray">
          <a:xfrm flipH="1">
            <a:off x="2399213" y="2651862"/>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8" name="图片 27"/>
          <p:cNvPicPr>
            <a:picLocks noChangeAspect="1"/>
          </p:cNvPicPr>
          <p:nvPr/>
        </p:nvPicPr>
        <p:blipFill>
          <a:blip r:embed="rId6"/>
          <a:stretch>
            <a:fillRect/>
          </a:stretch>
        </p:blipFill>
        <p:spPr bwMode="gray">
          <a:xfrm>
            <a:off x="2258207" y="4429159"/>
            <a:ext cx="466668" cy="389308"/>
          </a:xfrm>
          <a:prstGeom prst="rect">
            <a:avLst/>
          </a:prstGeom>
        </p:spPr>
      </p:pic>
      <p:sp>
        <p:nvSpPr>
          <p:cNvPr id="29" name="任意多边形 28"/>
          <p:cNvSpPr/>
          <p:nvPr/>
        </p:nvSpPr>
        <p:spPr bwMode="gray">
          <a:xfrm>
            <a:off x="1992533" y="2635907"/>
            <a:ext cx="672353" cy="1775012"/>
          </a:xfrm>
          <a:custGeom>
            <a:avLst/>
            <a:gdLst>
              <a:gd name="connsiteX0" fmla="*/ 504265 w 504265"/>
              <a:gd name="connsiteY0" fmla="*/ 0 h 1331259"/>
              <a:gd name="connsiteX1" fmla="*/ 235324 w 504265"/>
              <a:gd name="connsiteY1" fmla="*/ 692524 h 1331259"/>
              <a:gd name="connsiteX2" fmla="*/ 0 w 504265"/>
              <a:gd name="connsiteY2" fmla="*/ 1331259 h 1331259"/>
            </a:gdLst>
            <a:ahLst/>
            <a:cxnLst>
              <a:cxn ang="0">
                <a:pos x="connsiteX0" y="connsiteY0"/>
              </a:cxn>
              <a:cxn ang="0">
                <a:pos x="connsiteX1" y="connsiteY1"/>
              </a:cxn>
              <a:cxn ang="0">
                <a:pos x="connsiteX2" y="connsiteY2"/>
              </a:cxn>
            </a:cxnLst>
            <a:rect l="l" t="t" r="r" b="b"/>
            <a:pathLst>
              <a:path w="504265" h="1331259">
                <a:moveTo>
                  <a:pt x="504265" y="0"/>
                </a:moveTo>
                <a:cubicBezTo>
                  <a:pt x="411816" y="235324"/>
                  <a:pt x="319368" y="470648"/>
                  <a:pt x="235324" y="692524"/>
                </a:cubicBezTo>
                <a:cubicBezTo>
                  <a:pt x="151280" y="914401"/>
                  <a:pt x="75640" y="1122830"/>
                  <a:pt x="0" y="1331259"/>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cs typeface="Huawei Sans" panose="020C0503030203020204" pitchFamily="34" charset="0"/>
            </a:endParaRPr>
          </a:p>
        </p:txBody>
      </p:sp>
      <p:sp>
        <p:nvSpPr>
          <p:cNvPr id="30" name="任意多边形 29"/>
          <p:cNvSpPr/>
          <p:nvPr/>
        </p:nvSpPr>
        <p:spPr bwMode="gray">
          <a:xfrm>
            <a:off x="2485593" y="2653836"/>
            <a:ext cx="910905" cy="1766047"/>
          </a:xfrm>
          <a:custGeom>
            <a:avLst/>
            <a:gdLst>
              <a:gd name="connsiteX0" fmla="*/ 477370 w 683179"/>
              <a:gd name="connsiteY0" fmla="*/ 0 h 1324535"/>
              <a:gd name="connsiteX1" fmla="*/ 658906 w 683179"/>
              <a:gd name="connsiteY1" fmla="*/ 632012 h 1324535"/>
              <a:gd name="connsiteX2" fmla="*/ 0 w 683179"/>
              <a:gd name="connsiteY2" fmla="*/ 1324535 h 1324535"/>
            </a:gdLst>
            <a:ahLst/>
            <a:cxnLst>
              <a:cxn ang="0">
                <a:pos x="connsiteX0" y="connsiteY0"/>
              </a:cxn>
              <a:cxn ang="0">
                <a:pos x="connsiteX1" y="connsiteY1"/>
              </a:cxn>
              <a:cxn ang="0">
                <a:pos x="connsiteX2" y="connsiteY2"/>
              </a:cxn>
            </a:cxnLst>
            <a:rect l="l" t="t" r="r" b="b"/>
            <a:pathLst>
              <a:path w="683179" h="1324535">
                <a:moveTo>
                  <a:pt x="477370" y="0"/>
                </a:moveTo>
                <a:cubicBezTo>
                  <a:pt x="607919" y="205628"/>
                  <a:pt x="738468" y="411256"/>
                  <a:pt x="658906" y="632012"/>
                </a:cubicBezTo>
                <a:cubicBezTo>
                  <a:pt x="579344" y="852768"/>
                  <a:pt x="289672" y="1088651"/>
                  <a:pt x="0" y="1324535"/>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cs typeface="Huawei Sans" panose="020C0503030203020204" pitchFamily="34" charset="0"/>
            </a:endParaRPr>
          </a:p>
        </p:txBody>
      </p:sp>
      <p:sp>
        <p:nvSpPr>
          <p:cNvPr id="31" name="任意多边形 30"/>
          <p:cNvSpPr/>
          <p:nvPr/>
        </p:nvSpPr>
        <p:spPr bwMode="gray">
          <a:xfrm>
            <a:off x="3131053" y="2653836"/>
            <a:ext cx="717177" cy="1775012"/>
          </a:xfrm>
          <a:custGeom>
            <a:avLst/>
            <a:gdLst>
              <a:gd name="connsiteX0" fmla="*/ 0 w 537883"/>
              <a:gd name="connsiteY0" fmla="*/ 0 h 1331259"/>
              <a:gd name="connsiteX1" fmla="*/ 356347 w 537883"/>
              <a:gd name="connsiteY1" fmla="*/ 645459 h 1331259"/>
              <a:gd name="connsiteX2" fmla="*/ 537883 w 537883"/>
              <a:gd name="connsiteY2" fmla="*/ 1331259 h 1331259"/>
            </a:gdLst>
            <a:ahLst/>
            <a:cxnLst>
              <a:cxn ang="0">
                <a:pos x="connsiteX0" y="connsiteY0"/>
              </a:cxn>
              <a:cxn ang="0">
                <a:pos x="connsiteX1" y="connsiteY1"/>
              </a:cxn>
              <a:cxn ang="0">
                <a:pos x="connsiteX2" y="connsiteY2"/>
              </a:cxn>
            </a:cxnLst>
            <a:rect l="l" t="t" r="r" b="b"/>
            <a:pathLst>
              <a:path w="537883" h="1331259">
                <a:moveTo>
                  <a:pt x="0" y="0"/>
                </a:moveTo>
                <a:cubicBezTo>
                  <a:pt x="133350" y="211791"/>
                  <a:pt x="266700" y="423583"/>
                  <a:pt x="356347" y="645459"/>
                </a:cubicBezTo>
                <a:cubicBezTo>
                  <a:pt x="445994" y="867335"/>
                  <a:pt x="491938" y="1099297"/>
                  <a:pt x="537883" y="1331259"/>
                </a:cubicBezTo>
              </a:path>
            </a:pathLst>
          </a:custGeom>
          <a:noFill/>
          <a:ln w="28575" cap="flat" cmpd="sng" algn="ctr">
            <a:solidFill>
              <a:schemeClr val="tx1">
                <a:lumMod val="50000"/>
                <a:lumOff val="50000"/>
                <a:alpha val="99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cs typeface="Huawei Sans" panose="020C0503030203020204" pitchFamily="34" charset="0"/>
            </a:endParaRPr>
          </a:p>
        </p:txBody>
      </p:sp>
      <p:sp>
        <p:nvSpPr>
          <p:cNvPr id="32" name="任意多边形 31"/>
          <p:cNvSpPr/>
          <p:nvPr/>
        </p:nvSpPr>
        <p:spPr bwMode="gray">
          <a:xfrm>
            <a:off x="2501937" y="2653836"/>
            <a:ext cx="1283536" cy="1766047"/>
          </a:xfrm>
          <a:custGeom>
            <a:avLst/>
            <a:gdLst>
              <a:gd name="connsiteX0" fmla="*/ 128934 w 962652"/>
              <a:gd name="connsiteY0" fmla="*/ 0 h 1324535"/>
              <a:gd name="connsiteX1" fmla="*/ 68423 w 962652"/>
              <a:gd name="connsiteY1" fmla="*/ 679077 h 1324535"/>
              <a:gd name="connsiteX2" fmla="*/ 962652 w 962652"/>
              <a:gd name="connsiteY2" fmla="*/ 1324535 h 1324535"/>
            </a:gdLst>
            <a:ahLst/>
            <a:cxnLst>
              <a:cxn ang="0">
                <a:pos x="connsiteX0" y="connsiteY0"/>
              </a:cxn>
              <a:cxn ang="0">
                <a:pos x="connsiteX1" y="connsiteY1"/>
              </a:cxn>
              <a:cxn ang="0">
                <a:pos x="connsiteX2" y="connsiteY2"/>
              </a:cxn>
            </a:cxnLst>
            <a:rect l="l" t="t" r="r" b="b"/>
            <a:pathLst>
              <a:path w="962652" h="1324535">
                <a:moveTo>
                  <a:pt x="128934" y="0"/>
                </a:moveTo>
                <a:cubicBezTo>
                  <a:pt x="29202" y="229160"/>
                  <a:pt x="-70530" y="458321"/>
                  <a:pt x="68423" y="679077"/>
                </a:cubicBezTo>
                <a:cubicBezTo>
                  <a:pt x="207376" y="899833"/>
                  <a:pt x="585014" y="1112184"/>
                  <a:pt x="962652" y="1324535"/>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cs typeface="Huawei Sans" panose="020C0503030203020204" pitchFamily="34" charset="0"/>
            </a:endParaRPr>
          </a:p>
        </p:txBody>
      </p:sp>
      <p:sp>
        <p:nvSpPr>
          <p:cNvPr id="33" name="矩形 32"/>
          <p:cNvSpPr/>
          <p:nvPr/>
        </p:nvSpPr>
        <p:spPr bwMode="gray">
          <a:xfrm>
            <a:off x="4684377" y="1356812"/>
            <a:ext cx="6564648" cy="3924151"/>
          </a:xfrm>
          <a:prstGeom prst="rect">
            <a:avLst/>
          </a:prstGeom>
        </p:spPr>
        <p:txBody>
          <a:bodyPr wrap="square">
            <a:spAutoFit/>
          </a:bodyPr>
          <a:lstStyle/>
          <a:p>
            <a:pPr marL="302279" indent="-302279" defTabSz="914034" fontAlgn="ctr">
              <a:lnSpc>
                <a:spcPct val="140000"/>
              </a:lnSpc>
              <a:spcAft>
                <a:spcPts val="600"/>
              </a:spcAft>
              <a:buSzPct val="50000"/>
              <a:buFont typeface="Wingdings" panose="05000000000000000000" pitchFamily="2" charset="2"/>
              <a:buChar char="l"/>
            </a:pPr>
            <a:r>
              <a:rPr lang="en-US" sz="1400" b="1" dirty="0">
                <a:latin typeface="Huawei Sans" panose="020C0503030203020204" pitchFamily="34" charset="0"/>
                <a:cs typeface="Huawei Sans" panose="020C0503030203020204" pitchFamily="34" charset="0"/>
              </a:rPr>
              <a:t>Solution description</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a:p>
            <a:pPr marL="542925" lvl="1" indent="-219075" defTabSz="914034" fontAlgn="ctr">
              <a:lnSpc>
                <a:spcPct val="140000"/>
              </a:lnSpc>
              <a:spcAft>
                <a:spcPts val="600"/>
              </a:spcAft>
              <a:buSzPct val="50000"/>
              <a:buFont typeface="Wingdings" panose="05000000000000000000" pitchFamily="2" charset="2"/>
              <a:buChar char=""/>
            </a:pPr>
            <a:r>
              <a:rPr lang="en-US" sz="1200" dirty="0">
                <a:latin typeface="Huawei Sans" panose="020C0503030203020204" pitchFamily="34" charset="0"/>
                <a:cs typeface="Huawei Sans" panose="020C0503030203020204" pitchFamily="34" charset="0"/>
              </a:rPr>
              <a:t>The HQ or DC of an enterprise functions as a hub site, and enterprise branches function as spoke sites and access servers deployed at the HQ or DC through WANs.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a:p>
            <a:pPr marL="542925" lvl="1" indent="-219075" defTabSz="914034" fontAlgn="ctr">
              <a:lnSpc>
                <a:spcPct val="140000"/>
              </a:lnSpc>
              <a:spcAft>
                <a:spcPts val="600"/>
              </a:spcAft>
              <a:buSzPct val="50000"/>
              <a:buFont typeface="Wingdings" panose="05000000000000000000" pitchFamily="2" charset="2"/>
              <a:buChar char=""/>
            </a:pPr>
            <a:r>
              <a:rPr lang="en-US" sz="1200" dirty="0">
                <a:latin typeface="Huawei Sans" panose="020C0503030203020204" pitchFamily="34" charset="0"/>
                <a:cs typeface="Huawei Sans" panose="020C0503030203020204" pitchFamily="34" charset="0"/>
              </a:rPr>
              <a:t>If enterprise branches need to communicate with each other, traffic needs to be forwarded by the hub site. External traffic of all branch sites must be first sent to the hub site.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defTabSz="914034" fontAlgn="ctr">
              <a:lnSpc>
                <a:spcPct val="140000"/>
              </a:lnSpc>
              <a:spcAft>
                <a:spcPts val="600"/>
              </a:spcAft>
              <a:buSzPct val="50000"/>
              <a:buFont typeface="Wingdings" panose="05000000000000000000" pitchFamily="2" charset="2"/>
              <a:buChar char="l"/>
            </a:pPr>
            <a:r>
              <a:rPr lang="en-US" sz="1400" b="1" dirty="0">
                <a:latin typeface="Huawei Sans" panose="020C0503030203020204" pitchFamily="34" charset="0"/>
                <a:cs typeface="Huawei Sans" panose="020C0503030203020204" pitchFamily="34" charset="0"/>
              </a:rPr>
              <a:t>Application scenarios</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a:p>
            <a:pPr marL="542925" lvl="1" indent="-219075" defTabSz="914034" fontAlgn="ctr">
              <a:lnSpc>
                <a:spcPct val="140000"/>
              </a:lnSpc>
              <a:spcAft>
                <a:spcPts val="600"/>
              </a:spcAft>
              <a:buSzPct val="50000"/>
              <a:buFont typeface="Wingdings" panose="05000000000000000000" pitchFamily="2" charset="2"/>
              <a:buChar char=""/>
            </a:pPr>
            <a:r>
              <a:rPr lang="en-US" sz="1200" dirty="0">
                <a:latin typeface="Huawei Sans" panose="020C0503030203020204" pitchFamily="34" charset="0"/>
                <a:cs typeface="Huawei Sans" panose="020C0503030203020204" pitchFamily="34" charset="0"/>
              </a:rPr>
              <a:t>Enterprises whose major service traffic is sent from branch sites to hub sites</a:t>
            </a:r>
            <a:r>
              <a:rPr lang="en-US" sz="1200" dirty="0">
                <a:latin typeface="Huawei Sans" panose="020C0503030203020204" pitchFamily="34" charset="0"/>
                <a:ea typeface="方正兰亭黑简体" panose="02000000000000000000" pitchFamily="2" charset="-122"/>
                <a:cs typeface="Huawei Sans" panose="020C0503030203020204" pitchFamily="34" charset="0"/>
              </a:rPr>
              <a:t> and a</a:t>
            </a:r>
            <a:r>
              <a:rPr lang="en-US" sz="1200" dirty="0">
                <a:latin typeface="Huawei Sans" panose="020C0503030203020204" pitchFamily="34" charset="0"/>
                <a:cs typeface="Huawei Sans" panose="020C0503030203020204" pitchFamily="34" charset="0"/>
              </a:rPr>
              <a:t>pplications are centrally stored on servers at the HQ and DC sites</a:t>
            </a:r>
          </a:p>
          <a:p>
            <a:pPr marL="542925" lvl="1" indent="-219075" defTabSz="914034" fontAlgn="ctr">
              <a:lnSpc>
                <a:spcPct val="140000"/>
              </a:lnSpc>
              <a:spcAft>
                <a:spcPts val="600"/>
              </a:spcAft>
              <a:buSzPct val="50000"/>
              <a:buFont typeface="Wingdings" panose="05000000000000000000" pitchFamily="2" charset="2"/>
              <a:buChar char=""/>
            </a:pPr>
            <a:r>
              <a:rPr lang="en-US" sz="1200" dirty="0">
                <a:latin typeface="Huawei Sans" panose="020C0503030203020204" pitchFamily="34" charset="0"/>
                <a:cs typeface="Huawei Sans" panose="020C0503030203020204" pitchFamily="34" charset="0"/>
              </a:rPr>
              <a:t>Enterprises with almost no traffic transmitted between branch sites</a:t>
            </a:r>
            <a:r>
              <a:rPr lang="en-US" sz="1200" dirty="0">
                <a:latin typeface="Huawei Sans" panose="020C0503030203020204" pitchFamily="34" charset="0"/>
                <a:ea typeface="方正兰亭黑简体" panose="02000000000000000000" pitchFamily="2" charset="-122"/>
                <a:cs typeface="Huawei Sans" panose="020C0503030203020204" pitchFamily="34" charset="0"/>
              </a:rPr>
              <a:t>, for </a:t>
            </a:r>
            <a:r>
              <a:rPr lang="en-US" sz="1200" dirty="0">
                <a:latin typeface="Huawei Sans" panose="020C0503030203020204" pitchFamily="34" charset="0"/>
                <a:cs typeface="Huawei Sans" panose="020C0503030203020204" pitchFamily="34" charset="0"/>
              </a:rPr>
              <a:t>example, chain enterprises. The major service traffic of chain enterprises is sent from chain branches to the HQ or DC, and there is almost no traffic between chain branches.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38"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39"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RR Design</a:t>
              </a:r>
            </a:p>
          </p:txBody>
        </p:sp>
        <p:sp>
          <p:nvSpPr>
            <p:cNvPr id="40"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Overlay Planning</a:t>
              </a:r>
            </a:p>
          </p:txBody>
        </p:sp>
        <p:sp>
          <p:nvSpPr>
            <p:cNvPr id="41"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Topology Design</a:t>
              </a:r>
            </a:p>
          </p:txBody>
        </p:sp>
      </p:grpSp>
    </p:spTree>
    <p:extLst>
      <p:ext uri="{BB962C8B-B14F-4D97-AF65-F5344CB8AC3E}">
        <p14:creationId xmlns:p14="http://schemas.microsoft.com/office/powerpoint/2010/main" val="12524648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Dual-Hub Active-Active Networking Scenario</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21229" y="5077251"/>
            <a:ext cx="922719" cy="579381"/>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17732" y="5099731"/>
            <a:ext cx="922719" cy="579381"/>
          </a:xfrm>
          <a:prstGeom prst="rect">
            <a:avLst/>
          </a:prstGeom>
        </p:spPr>
      </p:pic>
      <p:pic>
        <p:nvPicPr>
          <p:cNvPr id="7" name="Picture 725" descr="图片325"/>
          <p:cNvPicPr>
            <a:picLocks noChangeAspect="1" noChangeArrowheads="1"/>
          </p:cNvPicPr>
          <p:nvPr/>
        </p:nvPicPr>
        <p:blipFill>
          <a:blip r:embed="rId4" cstate="print"/>
          <a:srcRect/>
          <a:stretch>
            <a:fillRect/>
          </a:stretch>
        </p:blipFill>
        <p:spPr bwMode="gray">
          <a:xfrm>
            <a:off x="9255760" y="5432262"/>
            <a:ext cx="315391" cy="262513"/>
          </a:xfrm>
          <a:prstGeom prst="rect">
            <a:avLst/>
          </a:prstGeom>
          <a:noFill/>
        </p:spPr>
      </p:pic>
      <p:pic>
        <p:nvPicPr>
          <p:cNvPr id="8" name="Picture 725" descr="图片325"/>
          <p:cNvPicPr>
            <a:picLocks noChangeAspect="1" noChangeArrowheads="1"/>
          </p:cNvPicPr>
          <p:nvPr/>
        </p:nvPicPr>
        <p:blipFill>
          <a:blip r:embed="rId4" cstate="print"/>
          <a:srcRect/>
          <a:stretch>
            <a:fillRect/>
          </a:stretch>
        </p:blipFill>
        <p:spPr bwMode="gray">
          <a:xfrm>
            <a:off x="7453237" y="5411210"/>
            <a:ext cx="315391" cy="262513"/>
          </a:xfrm>
          <a:prstGeom prst="rect">
            <a:avLst/>
          </a:prstGeom>
          <a:noFill/>
        </p:spPr>
      </p:pic>
      <p:cxnSp>
        <p:nvCxnSpPr>
          <p:cNvPr id="9" name="直接连接符 8"/>
          <p:cNvCxnSpPr/>
          <p:nvPr/>
        </p:nvCxnSpPr>
        <p:spPr bwMode="gray">
          <a:xfrm>
            <a:off x="2562653" y="5172443"/>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p:nvPicPr>
        <p:blipFill>
          <a:blip r:embed="rId5"/>
          <a:stretch>
            <a:fillRect/>
          </a:stretch>
        </p:blipFill>
        <p:spPr bwMode="gray">
          <a:xfrm>
            <a:off x="2334959" y="3682073"/>
            <a:ext cx="941632" cy="578037"/>
          </a:xfrm>
          <a:prstGeom prst="rect">
            <a:avLst/>
          </a:prstGeom>
        </p:spPr>
      </p:pic>
      <p:pic>
        <p:nvPicPr>
          <p:cNvPr id="11" name="图片 10"/>
          <p:cNvPicPr>
            <a:picLocks noChangeAspect="1"/>
          </p:cNvPicPr>
          <p:nvPr/>
        </p:nvPicPr>
        <p:blipFill>
          <a:blip r:embed="rId6"/>
          <a:stretch>
            <a:fillRect/>
          </a:stretch>
        </p:blipFill>
        <p:spPr bwMode="gray">
          <a:xfrm>
            <a:off x="3388594" y="3720622"/>
            <a:ext cx="941632" cy="495405"/>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73697" y="5211069"/>
            <a:ext cx="922719" cy="579381"/>
          </a:xfrm>
          <a:prstGeom prst="rect">
            <a:avLst/>
          </a:prstGeom>
        </p:spPr>
      </p:pic>
      <p:pic>
        <p:nvPicPr>
          <p:cNvPr id="13" name="图片 12"/>
          <p:cNvPicPr>
            <a:picLocks noChangeAspect="1"/>
          </p:cNvPicPr>
          <p:nvPr/>
        </p:nvPicPr>
        <p:blipFill>
          <a:blip r:embed="rId7"/>
          <a:stretch>
            <a:fillRect/>
          </a:stretch>
        </p:blipFill>
        <p:spPr bwMode="gray">
          <a:xfrm>
            <a:off x="2181504" y="4978001"/>
            <a:ext cx="466668" cy="389308"/>
          </a:xfrm>
          <a:prstGeom prst="rect">
            <a:avLst/>
          </a:prstGeom>
        </p:spPr>
      </p:pic>
      <p:sp>
        <p:nvSpPr>
          <p:cNvPr id="14" name="文本框 13"/>
          <p:cNvSpPr txBox="1"/>
          <p:nvPr/>
        </p:nvSpPr>
        <p:spPr bwMode="gray">
          <a:xfrm>
            <a:off x="1264914" y="4987777"/>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Spoke</a:t>
            </a:r>
            <a:endParaRPr lang="en-US" altLang="zh-CN" sz="1600" dirty="0">
              <a:solidFill>
                <a:srgbClr val="000000"/>
              </a:solidFill>
              <a:latin typeface="Huawei Sans" panose="020C0503030203020204" pitchFamily="34" charset="0"/>
            </a:endParaRPr>
          </a:p>
        </p:txBody>
      </p:sp>
      <p:sp>
        <p:nvSpPr>
          <p:cNvPr id="15" name="文本框 14"/>
          <p:cNvSpPr txBox="1"/>
          <p:nvPr/>
        </p:nvSpPr>
        <p:spPr bwMode="gray">
          <a:xfrm>
            <a:off x="2218785" y="5368326"/>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Branch1</a:t>
            </a:r>
            <a:endParaRPr lang="en-US" altLang="zh-CN" sz="1067" b="1" dirty="0">
              <a:solidFill>
                <a:srgbClr val="000000"/>
              </a:solidFill>
              <a:latin typeface="Huawei Sans" panose="020C0503030203020204" pitchFamily="34" charset="0"/>
            </a:endParaRPr>
          </a:p>
        </p:txBody>
      </p:sp>
      <p:cxnSp>
        <p:nvCxnSpPr>
          <p:cNvPr id="16" name="直接连接符 15"/>
          <p:cNvCxnSpPr>
            <a:stCxn id="31" idx="0"/>
            <a:endCxn id="11" idx="2"/>
          </p:cNvCxnSpPr>
          <p:nvPr/>
        </p:nvCxnSpPr>
        <p:spPr bwMode="gray">
          <a:xfrm flipV="1">
            <a:off x="2898103" y="4216027"/>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stCxn id="29" idx="2"/>
            <a:endCxn id="11" idx="0"/>
          </p:cNvCxnSpPr>
          <p:nvPr/>
        </p:nvCxnSpPr>
        <p:spPr bwMode="gray">
          <a:xfrm>
            <a:off x="2637735" y="3166344"/>
            <a:ext cx="1221675" cy="5542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a:stCxn id="13" idx="0"/>
            <a:endCxn id="10" idx="2"/>
          </p:cNvCxnSpPr>
          <p:nvPr/>
        </p:nvCxnSpPr>
        <p:spPr bwMode="gray">
          <a:xfrm flipV="1">
            <a:off x="2414839" y="4260110"/>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70200" y="5233549"/>
            <a:ext cx="922719" cy="579381"/>
          </a:xfrm>
          <a:prstGeom prst="rect">
            <a:avLst/>
          </a:prstGeom>
        </p:spPr>
      </p:pic>
      <p:sp>
        <p:nvSpPr>
          <p:cNvPr id="20" name="文本框 19"/>
          <p:cNvSpPr txBox="1"/>
          <p:nvPr/>
        </p:nvSpPr>
        <p:spPr bwMode="gray">
          <a:xfrm>
            <a:off x="3815288" y="5390806"/>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Branch2</a:t>
            </a:r>
            <a:endParaRPr lang="en-US" altLang="zh-CN" sz="1067" b="1" dirty="0">
              <a:solidFill>
                <a:srgbClr val="000000"/>
              </a:solidFill>
              <a:latin typeface="Huawei Sans" panose="020C0503030203020204" pitchFamily="34" charset="0"/>
            </a:endParaRPr>
          </a:p>
        </p:txBody>
      </p:sp>
      <p:pic>
        <p:nvPicPr>
          <p:cNvPr id="21" name="图片 20"/>
          <p:cNvPicPr>
            <a:picLocks noChangeAspect="1"/>
          </p:cNvPicPr>
          <p:nvPr/>
        </p:nvPicPr>
        <p:blipFill>
          <a:blip r:embed="rId7"/>
          <a:stretch>
            <a:fillRect/>
          </a:stretch>
        </p:blipFill>
        <p:spPr bwMode="gray">
          <a:xfrm>
            <a:off x="4007961" y="4978001"/>
            <a:ext cx="466668" cy="389308"/>
          </a:xfrm>
          <a:prstGeom prst="rect">
            <a:avLst/>
          </a:prstGeom>
        </p:spPr>
      </p:pic>
      <p:cxnSp>
        <p:nvCxnSpPr>
          <p:cNvPr id="22" name="直接连接符 21"/>
          <p:cNvCxnSpPr>
            <a:stCxn id="21" idx="0"/>
            <a:endCxn id="10" idx="2"/>
          </p:cNvCxnSpPr>
          <p:nvPr/>
        </p:nvCxnSpPr>
        <p:spPr bwMode="gray">
          <a:xfrm flipH="1" flipV="1">
            <a:off x="2805775" y="4260110"/>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a:stCxn id="21" idx="0"/>
            <a:endCxn id="11" idx="2"/>
          </p:cNvCxnSpPr>
          <p:nvPr/>
        </p:nvCxnSpPr>
        <p:spPr bwMode="gray">
          <a:xfrm flipH="1" flipV="1">
            <a:off x="3859410" y="4216027"/>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p:nvCxnSpPr>
        <p:spPr bwMode="gray">
          <a:xfrm>
            <a:off x="2259960" y="2960527"/>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39977" y="2338315"/>
            <a:ext cx="922719" cy="579381"/>
          </a:xfrm>
          <a:prstGeom prst="rect">
            <a:avLst/>
          </a:prstGeom>
        </p:spPr>
      </p:pic>
      <p:pic>
        <p:nvPicPr>
          <p:cNvPr id="26" name="图片 25"/>
          <p:cNvPicPr>
            <a:picLocks noChangeAspect="1"/>
          </p:cNvPicPr>
          <p:nvPr/>
        </p:nvPicPr>
        <p:blipFill>
          <a:blip r:embed="rId7"/>
          <a:stretch>
            <a:fillRect/>
          </a:stretch>
        </p:blipFill>
        <p:spPr bwMode="gray">
          <a:xfrm>
            <a:off x="1898120" y="2777932"/>
            <a:ext cx="466668" cy="389308"/>
          </a:xfrm>
          <a:prstGeom prst="rect">
            <a:avLst/>
          </a:prstGeom>
        </p:spPr>
      </p:pic>
      <p:sp>
        <p:nvSpPr>
          <p:cNvPr id="27" name="文本框 26"/>
          <p:cNvSpPr txBox="1"/>
          <p:nvPr/>
        </p:nvSpPr>
        <p:spPr bwMode="gray">
          <a:xfrm>
            <a:off x="1184835" y="2810624"/>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Hub1</a:t>
            </a:r>
            <a:endParaRPr lang="en-US" altLang="zh-CN" sz="1600" dirty="0">
              <a:solidFill>
                <a:srgbClr val="000000"/>
              </a:solidFill>
              <a:latin typeface="Huawei Sans" panose="020C0503030203020204" pitchFamily="34" charset="0"/>
            </a:endParaRPr>
          </a:p>
        </p:txBody>
      </p:sp>
      <p:sp>
        <p:nvSpPr>
          <p:cNvPr id="28" name="文本框 27"/>
          <p:cNvSpPr txBox="1"/>
          <p:nvPr/>
        </p:nvSpPr>
        <p:spPr bwMode="gray">
          <a:xfrm>
            <a:off x="1985065" y="2495573"/>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DC1</a:t>
            </a:r>
            <a:endParaRPr lang="en-US" altLang="zh-CN" sz="1067" b="1" dirty="0">
              <a:solidFill>
                <a:srgbClr val="000000"/>
              </a:solidFill>
              <a:latin typeface="Huawei Sans" panose="020C0503030203020204" pitchFamily="34" charset="0"/>
            </a:endParaRPr>
          </a:p>
        </p:txBody>
      </p:sp>
      <p:pic>
        <p:nvPicPr>
          <p:cNvPr id="29" name="图片 28"/>
          <p:cNvPicPr>
            <a:picLocks noChangeAspect="1"/>
          </p:cNvPicPr>
          <p:nvPr/>
        </p:nvPicPr>
        <p:blipFill>
          <a:blip r:embed="rId7"/>
          <a:stretch>
            <a:fillRect/>
          </a:stretch>
        </p:blipFill>
        <p:spPr bwMode="gray">
          <a:xfrm>
            <a:off x="2404401" y="2777036"/>
            <a:ext cx="466668" cy="389308"/>
          </a:xfrm>
          <a:prstGeom prst="rect">
            <a:avLst/>
          </a:prstGeom>
        </p:spPr>
      </p:pic>
      <p:cxnSp>
        <p:nvCxnSpPr>
          <p:cNvPr id="30" name="直接连接符 29"/>
          <p:cNvCxnSpPr>
            <a:stCxn id="26" idx="2"/>
            <a:endCxn id="10" idx="0"/>
          </p:cNvCxnSpPr>
          <p:nvPr/>
        </p:nvCxnSpPr>
        <p:spPr bwMode="gray">
          <a:xfrm>
            <a:off x="2131455" y="3167240"/>
            <a:ext cx="674321" cy="51483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1" name="图片 30"/>
          <p:cNvPicPr>
            <a:picLocks noChangeAspect="1"/>
          </p:cNvPicPr>
          <p:nvPr/>
        </p:nvPicPr>
        <p:blipFill>
          <a:blip r:embed="rId7"/>
          <a:stretch>
            <a:fillRect/>
          </a:stretch>
        </p:blipFill>
        <p:spPr bwMode="gray">
          <a:xfrm>
            <a:off x="2664769" y="4978001"/>
            <a:ext cx="466668" cy="389308"/>
          </a:xfrm>
          <a:prstGeom prst="rect">
            <a:avLst/>
          </a:prstGeom>
        </p:spPr>
      </p:pic>
      <p:cxnSp>
        <p:nvCxnSpPr>
          <p:cNvPr id="32" name="直接连接符 31"/>
          <p:cNvCxnSpPr/>
          <p:nvPr/>
        </p:nvCxnSpPr>
        <p:spPr bwMode="gray">
          <a:xfrm>
            <a:off x="4135270" y="2942466"/>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15288" y="2320254"/>
            <a:ext cx="922719" cy="579381"/>
          </a:xfrm>
          <a:prstGeom prst="rect">
            <a:avLst/>
          </a:prstGeom>
        </p:spPr>
      </p:pic>
      <p:pic>
        <p:nvPicPr>
          <p:cNvPr id="34" name="图片 33"/>
          <p:cNvPicPr>
            <a:picLocks noChangeAspect="1"/>
          </p:cNvPicPr>
          <p:nvPr/>
        </p:nvPicPr>
        <p:blipFill>
          <a:blip r:embed="rId7"/>
          <a:stretch>
            <a:fillRect/>
          </a:stretch>
        </p:blipFill>
        <p:spPr bwMode="gray">
          <a:xfrm>
            <a:off x="3773430" y="2759870"/>
            <a:ext cx="466668" cy="389308"/>
          </a:xfrm>
          <a:prstGeom prst="rect">
            <a:avLst/>
          </a:prstGeom>
        </p:spPr>
      </p:pic>
      <p:sp>
        <p:nvSpPr>
          <p:cNvPr id="35" name="文本框 34"/>
          <p:cNvSpPr txBox="1"/>
          <p:nvPr/>
        </p:nvSpPr>
        <p:spPr bwMode="gray">
          <a:xfrm>
            <a:off x="4568069" y="2804086"/>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Hub2</a:t>
            </a:r>
            <a:endParaRPr lang="en-US" altLang="zh-CN" sz="1600" dirty="0">
              <a:solidFill>
                <a:srgbClr val="000000"/>
              </a:solidFill>
              <a:latin typeface="Huawei Sans" panose="020C0503030203020204" pitchFamily="34" charset="0"/>
            </a:endParaRPr>
          </a:p>
        </p:txBody>
      </p:sp>
      <p:sp>
        <p:nvSpPr>
          <p:cNvPr id="36" name="文本框 35"/>
          <p:cNvSpPr txBox="1"/>
          <p:nvPr/>
        </p:nvSpPr>
        <p:spPr bwMode="gray">
          <a:xfrm>
            <a:off x="3860376" y="2477512"/>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DC2</a:t>
            </a:r>
            <a:endParaRPr lang="en-US" altLang="zh-CN" sz="1067" b="1" dirty="0">
              <a:solidFill>
                <a:srgbClr val="000000"/>
              </a:solidFill>
              <a:latin typeface="Huawei Sans" panose="020C0503030203020204" pitchFamily="34" charset="0"/>
            </a:endParaRPr>
          </a:p>
        </p:txBody>
      </p:sp>
      <p:pic>
        <p:nvPicPr>
          <p:cNvPr id="37" name="图片 36"/>
          <p:cNvPicPr>
            <a:picLocks noChangeAspect="1"/>
          </p:cNvPicPr>
          <p:nvPr/>
        </p:nvPicPr>
        <p:blipFill>
          <a:blip r:embed="rId7"/>
          <a:stretch>
            <a:fillRect/>
          </a:stretch>
        </p:blipFill>
        <p:spPr bwMode="gray">
          <a:xfrm>
            <a:off x="4279712" y="2758974"/>
            <a:ext cx="466668" cy="389308"/>
          </a:xfrm>
          <a:prstGeom prst="rect">
            <a:avLst/>
          </a:prstGeom>
        </p:spPr>
      </p:pic>
      <p:cxnSp>
        <p:nvCxnSpPr>
          <p:cNvPr id="38" name="直接连接符 37"/>
          <p:cNvCxnSpPr>
            <a:stCxn id="37" idx="2"/>
            <a:endCxn id="11" idx="0"/>
          </p:cNvCxnSpPr>
          <p:nvPr/>
        </p:nvCxnSpPr>
        <p:spPr bwMode="gray">
          <a:xfrm flipH="1">
            <a:off x="3859410" y="3148282"/>
            <a:ext cx="653636" cy="57234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a:stCxn id="34" idx="2"/>
            <a:endCxn id="10" idx="0"/>
          </p:cNvCxnSpPr>
          <p:nvPr/>
        </p:nvCxnSpPr>
        <p:spPr bwMode="gray">
          <a:xfrm flipH="1">
            <a:off x="2805775" y="3149178"/>
            <a:ext cx="1200989" cy="53289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p:cNvCxnSpPr>
            <a:stCxn id="25" idx="3"/>
            <a:endCxn id="33" idx="1"/>
          </p:cNvCxnSpPr>
          <p:nvPr/>
        </p:nvCxnSpPr>
        <p:spPr bwMode="gray">
          <a:xfrm flipV="1">
            <a:off x="2862695" y="2609945"/>
            <a:ext cx="952592" cy="18061"/>
          </a:xfrm>
          <a:prstGeom prst="line">
            <a:avLst/>
          </a:prstGeom>
          <a:noFill/>
          <a:ln w="1587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文本框 40"/>
          <p:cNvSpPr txBox="1"/>
          <p:nvPr/>
        </p:nvSpPr>
        <p:spPr bwMode="gray">
          <a:xfrm>
            <a:off x="2902908" y="2319656"/>
            <a:ext cx="867292"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DCI</a:t>
            </a:r>
            <a:endParaRPr lang="en-US" altLang="zh-CN" sz="1400" dirty="0">
              <a:solidFill>
                <a:srgbClr val="000000"/>
              </a:solidFill>
              <a:latin typeface="Huawei Sans" panose="020C0503030203020204" pitchFamily="34" charset="0"/>
            </a:endParaRPr>
          </a:p>
        </p:txBody>
      </p:sp>
      <p:sp>
        <p:nvSpPr>
          <p:cNvPr id="42" name="矩形 41"/>
          <p:cNvSpPr/>
          <p:nvPr/>
        </p:nvSpPr>
        <p:spPr bwMode="gray">
          <a:xfrm>
            <a:off x="2570105" y="5737439"/>
            <a:ext cx="1233951" cy="430887"/>
          </a:xfrm>
          <a:prstGeom prst="rect">
            <a:avLst/>
          </a:prstGeom>
        </p:spPr>
        <p:txBody>
          <a:bodyPr wrap="square">
            <a:spAutoFit/>
          </a:bodyPr>
          <a:lstStyle/>
          <a:p>
            <a:pPr algn="ctr" fontAlgn="ctr"/>
            <a:r>
              <a:rPr lang="en-US" sz="1100" dirty="0">
                <a:latin typeface="Huawei Sans" panose="020C0503030203020204" pitchFamily="34" charset="0"/>
              </a:rPr>
              <a:t>Production service</a:t>
            </a:r>
            <a:endParaRPr lang="en-US" altLang="zh-CN" sz="1100" dirty="0">
              <a:latin typeface="Huawei Sans" panose="020C0503030203020204" pitchFamily="34" charset="0"/>
            </a:endParaRPr>
          </a:p>
        </p:txBody>
      </p:sp>
      <p:sp>
        <p:nvSpPr>
          <p:cNvPr id="43" name="文本框 42"/>
          <p:cNvSpPr txBox="1"/>
          <p:nvPr/>
        </p:nvSpPr>
        <p:spPr bwMode="gray">
          <a:xfrm>
            <a:off x="1771087" y="1746250"/>
            <a:ext cx="1266629" cy="307777"/>
          </a:xfrm>
          <a:prstGeom prst="rect">
            <a:avLst/>
          </a:prstGeom>
          <a:noFill/>
        </p:spPr>
        <p:txBody>
          <a:bodyPr wrap="none" rtlCol="0">
            <a:spAutoFit/>
          </a:bodyPr>
          <a:lstStyle/>
          <a:p>
            <a:pPr algn="ctr" fontAlgn="ctr"/>
            <a:r>
              <a:rPr lang="en-US" sz="1400" dirty="0">
                <a:latin typeface="Huawei Sans" panose="020C0503030203020204" pitchFamily="34" charset="0"/>
              </a:rPr>
              <a:t>Office service</a:t>
            </a:r>
            <a:endParaRPr lang="en-US" altLang="zh-CN" sz="1400" dirty="0">
              <a:latin typeface="Huawei Sans" panose="020C0503030203020204" pitchFamily="34" charset="0"/>
            </a:endParaRPr>
          </a:p>
        </p:txBody>
      </p:sp>
      <p:sp>
        <p:nvSpPr>
          <p:cNvPr id="44" name="文本框 43"/>
          <p:cNvSpPr txBox="1"/>
          <p:nvPr/>
        </p:nvSpPr>
        <p:spPr bwMode="gray">
          <a:xfrm>
            <a:off x="3511532" y="1746250"/>
            <a:ext cx="1657826" cy="307777"/>
          </a:xfrm>
          <a:prstGeom prst="rect">
            <a:avLst/>
          </a:prstGeom>
          <a:noFill/>
        </p:spPr>
        <p:txBody>
          <a:bodyPr wrap="none" rtlCol="0">
            <a:spAutoFit/>
          </a:bodyPr>
          <a:lstStyle/>
          <a:p>
            <a:pPr algn="ctr" fontAlgn="ctr"/>
            <a:r>
              <a:rPr lang="en-US" sz="1400" dirty="0">
                <a:latin typeface="Huawei Sans" panose="020C0503030203020204" pitchFamily="34" charset="0"/>
              </a:rPr>
              <a:t>Production service</a:t>
            </a:r>
            <a:endParaRPr lang="en-US" altLang="zh-CN" sz="1400" dirty="0">
              <a:latin typeface="Huawei Sans" panose="020C0503030203020204" pitchFamily="34" charset="0"/>
            </a:endParaRPr>
          </a:p>
        </p:txBody>
      </p:sp>
      <p:sp>
        <p:nvSpPr>
          <p:cNvPr id="45" name="矩形 44"/>
          <p:cNvSpPr/>
          <p:nvPr/>
        </p:nvSpPr>
        <p:spPr bwMode="gray">
          <a:xfrm>
            <a:off x="1585996" y="5737439"/>
            <a:ext cx="828844" cy="430887"/>
          </a:xfrm>
          <a:prstGeom prst="rect">
            <a:avLst/>
          </a:prstGeom>
        </p:spPr>
        <p:txBody>
          <a:bodyPr wrap="square">
            <a:spAutoFit/>
          </a:bodyPr>
          <a:lstStyle/>
          <a:p>
            <a:pPr algn="ctr" fontAlgn="ctr"/>
            <a:r>
              <a:rPr lang="en-US" sz="1100" dirty="0">
                <a:latin typeface="Huawei Sans" panose="020C0503030203020204" pitchFamily="34" charset="0"/>
              </a:rPr>
              <a:t>Office service</a:t>
            </a:r>
            <a:endParaRPr lang="en-US" altLang="zh-CN" sz="1100" dirty="0">
              <a:latin typeface="Huawei Sans" panose="020C0503030203020204" pitchFamily="34" charset="0"/>
            </a:endParaRPr>
          </a:p>
        </p:txBody>
      </p:sp>
      <p:pic>
        <p:nvPicPr>
          <p:cNvPr id="46" name="Picture 725" descr="图片325"/>
          <p:cNvPicPr>
            <a:picLocks noChangeAspect="1" noChangeArrowheads="1"/>
          </p:cNvPicPr>
          <p:nvPr/>
        </p:nvPicPr>
        <p:blipFill>
          <a:blip r:embed="rId4" cstate="print"/>
          <a:srcRect/>
          <a:stretch>
            <a:fillRect/>
          </a:stretch>
        </p:blipFill>
        <p:spPr bwMode="gray">
          <a:xfrm>
            <a:off x="2860368" y="5449016"/>
            <a:ext cx="315391" cy="262513"/>
          </a:xfrm>
          <a:prstGeom prst="rect">
            <a:avLst/>
          </a:prstGeom>
          <a:noFill/>
        </p:spPr>
      </p:pic>
      <p:pic>
        <p:nvPicPr>
          <p:cNvPr id="47" name="Picture 725" descr="图片325"/>
          <p:cNvPicPr>
            <a:picLocks noChangeAspect="1" noChangeArrowheads="1"/>
          </p:cNvPicPr>
          <p:nvPr/>
        </p:nvPicPr>
        <p:blipFill>
          <a:blip r:embed="rId4" cstate="print"/>
          <a:srcRect/>
          <a:stretch>
            <a:fillRect/>
          </a:stretch>
        </p:blipFill>
        <p:spPr bwMode="gray">
          <a:xfrm>
            <a:off x="1991166" y="5454101"/>
            <a:ext cx="315391" cy="262513"/>
          </a:xfrm>
          <a:prstGeom prst="rect">
            <a:avLst/>
          </a:prstGeom>
          <a:noFill/>
        </p:spPr>
      </p:pic>
      <p:cxnSp>
        <p:nvCxnSpPr>
          <p:cNvPr id="48" name="直接连接符 47"/>
          <p:cNvCxnSpPr/>
          <p:nvPr/>
        </p:nvCxnSpPr>
        <p:spPr bwMode="gray">
          <a:xfrm>
            <a:off x="7910185" y="5038625"/>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9" name="图片 48"/>
          <p:cNvPicPr>
            <a:picLocks noChangeAspect="1"/>
          </p:cNvPicPr>
          <p:nvPr/>
        </p:nvPicPr>
        <p:blipFill>
          <a:blip r:embed="rId5"/>
          <a:stretch>
            <a:fillRect/>
          </a:stretch>
        </p:blipFill>
        <p:spPr bwMode="gray">
          <a:xfrm>
            <a:off x="7682491" y="3548255"/>
            <a:ext cx="941632" cy="578037"/>
          </a:xfrm>
          <a:prstGeom prst="rect">
            <a:avLst/>
          </a:prstGeom>
        </p:spPr>
      </p:pic>
      <p:pic>
        <p:nvPicPr>
          <p:cNvPr id="50" name="图片 49"/>
          <p:cNvPicPr>
            <a:picLocks noChangeAspect="1"/>
          </p:cNvPicPr>
          <p:nvPr/>
        </p:nvPicPr>
        <p:blipFill>
          <a:blip r:embed="rId6"/>
          <a:stretch>
            <a:fillRect/>
          </a:stretch>
        </p:blipFill>
        <p:spPr bwMode="gray">
          <a:xfrm>
            <a:off x="8736126" y="3586804"/>
            <a:ext cx="941632" cy="495405"/>
          </a:xfrm>
          <a:prstGeom prst="rect">
            <a:avLst/>
          </a:prstGeom>
        </p:spPr>
      </p:pic>
      <p:pic>
        <p:nvPicPr>
          <p:cNvPr id="51" name="图片 50"/>
          <p:cNvPicPr>
            <a:picLocks noChangeAspect="1"/>
          </p:cNvPicPr>
          <p:nvPr/>
        </p:nvPicPr>
        <p:blipFill>
          <a:blip r:embed="rId7"/>
          <a:stretch>
            <a:fillRect/>
          </a:stretch>
        </p:blipFill>
        <p:spPr bwMode="gray">
          <a:xfrm>
            <a:off x="7529036" y="4844183"/>
            <a:ext cx="466668" cy="389308"/>
          </a:xfrm>
          <a:prstGeom prst="rect">
            <a:avLst/>
          </a:prstGeom>
        </p:spPr>
      </p:pic>
      <p:sp>
        <p:nvSpPr>
          <p:cNvPr id="52" name="文本框 51"/>
          <p:cNvSpPr txBox="1"/>
          <p:nvPr/>
        </p:nvSpPr>
        <p:spPr bwMode="gray">
          <a:xfrm>
            <a:off x="6612446" y="4853959"/>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Spoke</a:t>
            </a:r>
            <a:endParaRPr lang="en-US" altLang="zh-CN" sz="1600" dirty="0">
              <a:solidFill>
                <a:srgbClr val="000000"/>
              </a:solidFill>
              <a:latin typeface="Huawei Sans" panose="020C0503030203020204" pitchFamily="34" charset="0"/>
            </a:endParaRPr>
          </a:p>
        </p:txBody>
      </p:sp>
      <p:sp>
        <p:nvSpPr>
          <p:cNvPr id="53" name="文本框 52"/>
          <p:cNvSpPr txBox="1"/>
          <p:nvPr/>
        </p:nvSpPr>
        <p:spPr bwMode="gray">
          <a:xfrm>
            <a:off x="7566317" y="523450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Branch1</a:t>
            </a:r>
            <a:endParaRPr lang="en-US" altLang="zh-CN" sz="1067" b="1" dirty="0">
              <a:solidFill>
                <a:srgbClr val="000000"/>
              </a:solidFill>
              <a:latin typeface="Huawei Sans" panose="020C0503030203020204" pitchFamily="34" charset="0"/>
            </a:endParaRPr>
          </a:p>
        </p:txBody>
      </p:sp>
      <p:cxnSp>
        <p:nvCxnSpPr>
          <p:cNvPr id="54" name="直接连接符 53"/>
          <p:cNvCxnSpPr>
            <a:stCxn id="68" idx="0"/>
            <a:endCxn id="50" idx="2"/>
          </p:cNvCxnSpPr>
          <p:nvPr/>
        </p:nvCxnSpPr>
        <p:spPr bwMode="gray">
          <a:xfrm flipV="1">
            <a:off x="8245635" y="4082210"/>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a:stCxn id="66" idx="2"/>
            <a:endCxn id="50" idx="0"/>
          </p:cNvCxnSpPr>
          <p:nvPr/>
        </p:nvCxnSpPr>
        <p:spPr bwMode="gray">
          <a:xfrm>
            <a:off x="7985267" y="3032526"/>
            <a:ext cx="1221675" cy="5542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55"/>
          <p:cNvCxnSpPr>
            <a:stCxn id="51" idx="0"/>
            <a:endCxn id="49" idx="2"/>
          </p:cNvCxnSpPr>
          <p:nvPr/>
        </p:nvCxnSpPr>
        <p:spPr bwMode="gray">
          <a:xfrm flipV="1">
            <a:off x="7762371" y="4126292"/>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文本框 56"/>
          <p:cNvSpPr txBox="1"/>
          <p:nvPr/>
        </p:nvSpPr>
        <p:spPr bwMode="gray">
          <a:xfrm>
            <a:off x="9162820" y="5256989"/>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Branch2</a:t>
            </a:r>
            <a:endParaRPr lang="en-US" altLang="zh-CN" sz="1067" b="1" dirty="0">
              <a:solidFill>
                <a:srgbClr val="000000"/>
              </a:solidFill>
              <a:latin typeface="Huawei Sans" panose="020C0503030203020204" pitchFamily="34" charset="0"/>
            </a:endParaRPr>
          </a:p>
        </p:txBody>
      </p:sp>
      <p:pic>
        <p:nvPicPr>
          <p:cNvPr id="58" name="图片 57"/>
          <p:cNvPicPr>
            <a:picLocks noChangeAspect="1"/>
          </p:cNvPicPr>
          <p:nvPr/>
        </p:nvPicPr>
        <p:blipFill>
          <a:blip r:embed="rId7"/>
          <a:stretch>
            <a:fillRect/>
          </a:stretch>
        </p:blipFill>
        <p:spPr bwMode="gray">
          <a:xfrm>
            <a:off x="9355493" y="4844183"/>
            <a:ext cx="466668" cy="389308"/>
          </a:xfrm>
          <a:prstGeom prst="rect">
            <a:avLst/>
          </a:prstGeom>
        </p:spPr>
      </p:pic>
      <p:cxnSp>
        <p:nvCxnSpPr>
          <p:cNvPr id="59" name="直接连接符 58"/>
          <p:cNvCxnSpPr>
            <a:stCxn id="58" idx="0"/>
            <a:endCxn id="49" idx="2"/>
          </p:cNvCxnSpPr>
          <p:nvPr/>
        </p:nvCxnSpPr>
        <p:spPr bwMode="gray">
          <a:xfrm flipH="1" flipV="1">
            <a:off x="8153307" y="4126292"/>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a:stCxn id="58" idx="0"/>
            <a:endCxn id="50" idx="2"/>
          </p:cNvCxnSpPr>
          <p:nvPr/>
        </p:nvCxnSpPr>
        <p:spPr bwMode="gray">
          <a:xfrm flipH="1" flipV="1">
            <a:off x="9206942" y="4082210"/>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bwMode="gray">
          <a:xfrm>
            <a:off x="7607492" y="2826709"/>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87509" y="2204498"/>
            <a:ext cx="922719" cy="579381"/>
          </a:xfrm>
          <a:prstGeom prst="rect">
            <a:avLst/>
          </a:prstGeom>
        </p:spPr>
      </p:pic>
      <p:pic>
        <p:nvPicPr>
          <p:cNvPr id="63" name="图片 62"/>
          <p:cNvPicPr>
            <a:picLocks noChangeAspect="1"/>
          </p:cNvPicPr>
          <p:nvPr/>
        </p:nvPicPr>
        <p:blipFill>
          <a:blip r:embed="rId7"/>
          <a:stretch>
            <a:fillRect/>
          </a:stretch>
        </p:blipFill>
        <p:spPr bwMode="gray">
          <a:xfrm>
            <a:off x="7245652" y="2644114"/>
            <a:ext cx="466668" cy="389308"/>
          </a:xfrm>
          <a:prstGeom prst="rect">
            <a:avLst/>
          </a:prstGeom>
        </p:spPr>
      </p:pic>
      <p:sp>
        <p:nvSpPr>
          <p:cNvPr id="64" name="文本框 63"/>
          <p:cNvSpPr txBox="1"/>
          <p:nvPr/>
        </p:nvSpPr>
        <p:spPr bwMode="gray">
          <a:xfrm>
            <a:off x="6426676" y="2653205"/>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Hub1</a:t>
            </a:r>
            <a:endParaRPr lang="en-US" altLang="zh-CN" sz="1600" dirty="0">
              <a:solidFill>
                <a:srgbClr val="000000"/>
              </a:solidFill>
              <a:latin typeface="Huawei Sans" panose="020C0503030203020204" pitchFamily="34" charset="0"/>
            </a:endParaRPr>
          </a:p>
        </p:txBody>
      </p:sp>
      <p:sp>
        <p:nvSpPr>
          <p:cNvPr id="65" name="文本框 64"/>
          <p:cNvSpPr txBox="1"/>
          <p:nvPr/>
        </p:nvSpPr>
        <p:spPr bwMode="gray">
          <a:xfrm>
            <a:off x="7332597" y="2361755"/>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DC1</a:t>
            </a:r>
            <a:endParaRPr lang="en-US" altLang="zh-CN" sz="1067" b="1" dirty="0">
              <a:solidFill>
                <a:srgbClr val="000000"/>
              </a:solidFill>
              <a:latin typeface="Huawei Sans" panose="020C0503030203020204" pitchFamily="34" charset="0"/>
            </a:endParaRPr>
          </a:p>
        </p:txBody>
      </p:sp>
      <p:pic>
        <p:nvPicPr>
          <p:cNvPr id="66" name="图片 65"/>
          <p:cNvPicPr>
            <a:picLocks noChangeAspect="1"/>
          </p:cNvPicPr>
          <p:nvPr/>
        </p:nvPicPr>
        <p:blipFill>
          <a:blip r:embed="rId7"/>
          <a:stretch>
            <a:fillRect/>
          </a:stretch>
        </p:blipFill>
        <p:spPr bwMode="gray">
          <a:xfrm>
            <a:off x="7751933" y="2643218"/>
            <a:ext cx="466668" cy="389308"/>
          </a:xfrm>
          <a:prstGeom prst="rect">
            <a:avLst/>
          </a:prstGeom>
        </p:spPr>
      </p:pic>
      <p:cxnSp>
        <p:nvCxnSpPr>
          <p:cNvPr id="67" name="直接连接符 66"/>
          <p:cNvCxnSpPr>
            <a:stCxn id="63" idx="2"/>
            <a:endCxn id="49" idx="0"/>
          </p:cNvCxnSpPr>
          <p:nvPr/>
        </p:nvCxnSpPr>
        <p:spPr bwMode="gray">
          <a:xfrm>
            <a:off x="7478987" y="3033422"/>
            <a:ext cx="674321" cy="51483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8" name="图片 67"/>
          <p:cNvPicPr>
            <a:picLocks noChangeAspect="1"/>
          </p:cNvPicPr>
          <p:nvPr/>
        </p:nvPicPr>
        <p:blipFill>
          <a:blip r:embed="rId7"/>
          <a:stretch>
            <a:fillRect/>
          </a:stretch>
        </p:blipFill>
        <p:spPr bwMode="gray">
          <a:xfrm>
            <a:off x="8012301" y="4844183"/>
            <a:ext cx="466668" cy="389308"/>
          </a:xfrm>
          <a:prstGeom prst="rect">
            <a:avLst/>
          </a:prstGeom>
        </p:spPr>
      </p:pic>
      <p:cxnSp>
        <p:nvCxnSpPr>
          <p:cNvPr id="69" name="直接连接符 68"/>
          <p:cNvCxnSpPr/>
          <p:nvPr/>
        </p:nvCxnSpPr>
        <p:spPr bwMode="gray">
          <a:xfrm>
            <a:off x="9482803" y="2808648"/>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62820" y="2186436"/>
            <a:ext cx="922719" cy="579381"/>
          </a:xfrm>
          <a:prstGeom prst="rect">
            <a:avLst/>
          </a:prstGeom>
        </p:spPr>
      </p:pic>
      <p:pic>
        <p:nvPicPr>
          <p:cNvPr id="71" name="图片 70"/>
          <p:cNvPicPr>
            <a:picLocks noChangeAspect="1"/>
          </p:cNvPicPr>
          <p:nvPr/>
        </p:nvPicPr>
        <p:blipFill>
          <a:blip r:embed="rId7"/>
          <a:stretch>
            <a:fillRect/>
          </a:stretch>
        </p:blipFill>
        <p:spPr bwMode="gray">
          <a:xfrm>
            <a:off x="9120963" y="2626053"/>
            <a:ext cx="466668" cy="389308"/>
          </a:xfrm>
          <a:prstGeom prst="rect">
            <a:avLst/>
          </a:prstGeom>
        </p:spPr>
      </p:pic>
      <p:sp>
        <p:nvSpPr>
          <p:cNvPr id="72" name="文本框 71"/>
          <p:cNvSpPr txBox="1"/>
          <p:nvPr/>
        </p:nvSpPr>
        <p:spPr bwMode="gray">
          <a:xfrm>
            <a:off x="10013732" y="2628277"/>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Hub2</a:t>
            </a:r>
            <a:endParaRPr lang="en-US" altLang="zh-CN" sz="1600" dirty="0">
              <a:solidFill>
                <a:srgbClr val="000000"/>
              </a:solidFill>
              <a:latin typeface="Huawei Sans" panose="020C0503030203020204" pitchFamily="34" charset="0"/>
            </a:endParaRPr>
          </a:p>
        </p:txBody>
      </p:sp>
      <p:sp>
        <p:nvSpPr>
          <p:cNvPr id="73" name="文本框 72"/>
          <p:cNvSpPr txBox="1"/>
          <p:nvPr/>
        </p:nvSpPr>
        <p:spPr bwMode="gray">
          <a:xfrm>
            <a:off x="9207908" y="234369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DC2</a:t>
            </a:r>
            <a:endParaRPr lang="en-US" altLang="zh-CN" sz="1067" b="1" dirty="0">
              <a:solidFill>
                <a:srgbClr val="000000"/>
              </a:solidFill>
              <a:latin typeface="Huawei Sans" panose="020C0503030203020204" pitchFamily="34" charset="0"/>
            </a:endParaRPr>
          </a:p>
        </p:txBody>
      </p:sp>
      <p:pic>
        <p:nvPicPr>
          <p:cNvPr id="74" name="图片 73"/>
          <p:cNvPicPr>
            <a:picLocks noChangeAspect="1"/>
          </p:cNvPicPr>
          <p:nvPr/>
        </p:nvPicPr>
        <p:blipFill>
          <a:blip r:embed="rId7"/>
          <a:stretch>
            <a:fillRect/>
          </a:stretch>
        </p:blipFill>
        <p:spPr bwMode="gray">
          <a:xfrm>
            <a:off x="9627244" y="2625157"/>
            <a:ext cx="466668" cy="389308"/>
          </a:xfrm>
          <a:prstGeom prst="rect">
            <a:avLst/>
          </a:prstGeom>
        </p:spPr>
      </p:pic>
      <p:cxnSp>
        <p:nvCxnSpPr>
          <p:cNvPr id="75" name="直接连接符 74"/>
          <p:cNvCxnSpPr>
            <a:stCxn id="74" idx="2"/>
            <a:endCxn id="50" idx="0"/>
          </p:cNvCxnSpPr>
          <p:nvPr/>
        </p:nvCxnSpPr>
        <p:spPr bwMode="gray">
          <a:xfrm flipH="1">
            <a:off x="9206943" y="3014465"/>
            <a:ext cx="653636" cy="57234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直接连接符 75"/>
          <p:cNvCxnSpPr>
            <a:stCxn id="71" idx="2"/>
            <a:endCxn id="49" idx="0"/>
          </p:cNvCxnSpPr>
          <p:nvPr/>
        </p:nvCxnSpPr>
        <p:spPr bwMode="gray">
          <a:xfrm flipH="1">
            <a:off x="8153308" y="3015361"/>
            <a:ext cx="1200989" cy="53289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接连接符 76"/>
          <p:cNvCxnSpPr>
            <a:stCxn id="62" idx="3"/>
            <a:endCxn id="70" idx="1"/>
          </p:cNvCxnSpPr>
          <p:nvPr/>
        </p:nvCxnSpPr>
        <p:spPr bwMode="gray">
          <a:xfrm flipV="1">
            <a:off x="8210227" y="2476127"/>
            <a:ext cx="952592" cy="18061"/>
          </a:xfrm>
          <a:prstGeom prst="line">
            <a:avLst/>
          </a:prstGeom>
          <a:noFill/>
          <a:ln w="1587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文本框 77"/>
          <p:cNvSpPr txBox="1"/>
          <p:nvPr/>
        </p:nvSpPr>
        <p:spPr bwMode="gray">
          <a:xfrm>
            <a:off x="8250440" y="2185838"/>
            <a:ext cx="867292"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DCI</a:t>
            </a:r>
            <a:endParaRPr lang="en-US" altLang="zh-CN" sz="1400" dirty="0">
              <a:solidFill>
                <a:srgbClr val="000000"/>
              </a:solidFill>
              <a:latin typeface="Huawei Sans" panose="020C0503030203020204" pitchFamily="34" charset="0"/>
            </a:endParaRPr>
          </a:p>
        </p:txBody>
      </p:sp>
      <p:sp>
        <p:nvSpPr>
          <p:cNvPr id="79" name="矩形 78"/>
          <p:cNvSpPr/>
          <p:nvPr/>
        </p:nvSpPr>
        <p:spPr bwMode="gray">
          <a:xfrm>
            <a:off x="6238390" y="1781770"/>
            <a:ext cx="2459696" cy="4119097"/>
          </a:xfrm>
          <a:prstGeom prst="rect">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0" name="矩形 79"/>
          <p:cNvSpPr/>
          <p:nvPr/>
        </p:nvSpPr>
        <p:spPr bwMode="gray">
          <a:xfrm>
            <a:off x="8855690" y="1781770"/>
            <a:ext cx="2459696" cy="4119097"/>
          </a:xfrm>
          <a:prstGeom prst="rect">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1" name="文本框 80"/>
          <p:cNvSpPr txBox="1"/>
          <p:nvPr/>
        </p:nvSpPr>
        <p:spPr bwMode="gray">
          <a:xfrm>
            <a:off x="6247437" y="1865944"/>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Area 1</a:t>
            </a:r>
          </a:p>
        </p:txBody>
      </p:sp>
      <p:sp>
        <p:nvSpPr>
          <p:cNvPr id="82" name="文本框 81"/>
          <p:cNvSpPr txBox="1"/>
          <p:nvPr/>
        </p:nvSpPr>
        <p:spPr bwMode="gray">
          <a:xfrm>
            <a:off x="10447377" y="1866579"/>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Area 2</a:t>
            </a:r>
          </a:p>
        </p:txBody>
      </p:sp>
      <p:sp>
        <p:nvSpPr>
          <p:cNvPr id="83" name="文本框 82"/>
          <p:cNvSpPr txBox="1"/>
          <p:nvPr/>
        </p:nvSpPr>
        <p:spPr bwMode="gray">
          <a:xfrm>
            <a:off x="9850869" y="4844326"/>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Spoke</a:t>
            </a:r>
            <a:endParaRPr lang="en-US" altLang="zh-CN" sz="1600" dirty="0">
              <a:solidFill>
                <a:srgbClr val="000000"/>
              </a:solidFill>
              <a:latin typeface="Huawei Sans" panose="020C0503030203020204" pitchFamily="34" charset="0"/>
            </a:endParaRPr>
          </a:p>
        </p:txBody>
      </p:sp>
      <p:sp>
        <p:nvSpPr>
          <p:cNvPr id="86" name="任意多边形 85"/>
          <p:cNvSpPr/>
          <p:nvPr/>
        </p:nvSpPr>
        <p:spPr bwMode="gray">
          <a:xfrm>
            <a:off x="2246606" y="2400468"/>
            <a:ext cx="1878597" cy="3191436"/>
          </a:xfrm>
          <a:custGeom>
            <a:avLst/>
            <a:gdLst>
              <a:gd name="connsiteX0" fmla="*/ 0 w 1408948"/>
              <a:gd name="connsiteY0" fmla="*/ 2393577 h 2393577"/>
              <a:gd name="connsiteX1" fmla="*/ 658906 w 1408948"/>
              <a:gd name="connsiteY1" fmla="*/ 1021977 h 2393577"/>
              <a:gd name="connsiteX2" fmla="*/ 1344706 w 1408948"/>
              <a:gd name="connsiteY2" fmla="*/ 490818 h 2393577"/>
              <a:gd name="connsiteX3" fmla="*/ 1270747 w 1408948"/>
              <a:gd name="connsiteY3" fmla="*/ 221877 h 2393577"/>
              <a:gd name="connsiteX4" fmla="*/ 383241 w 1408948"/>
              <a:gd name="connsiteY4" fmla="*/ 215153 h 2393577"/>
              <a:gd name="connsiteX5" fmla="*/ 215153 w 1408948"/>
              <a:gd name="connsiteY5" fmla="*/ 0 h 23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948" h="2393577">
                <a:moveTo>
                  <a:pt x="0" y="2393577"/>
                </a:moveTo>
                <a:cubicBezTo>
                  <a:pt x="217394" y="1866340"/>
                  <a:pt x="434788" y="1339103"/>
                  <a:pt x="658906" y="1021977"/>
                </a:cubicBezTo>
                <a:cubicBezTo>
                  <a:pt x="883024" y="704851"/>
                  <a:pt x="1242733" y="624168"/>
                  <a:pt x="1344706" y="490818"/>
                </a:cubicBezTo>
                <a:cubicBezTo>
                  <a:pt x="1446679" y="357468"/>
                  <a:pt x="1430991" y="267821"/>
                  <a:pt x="1270747" y="221877"/>
                </a:cubicBezTo>
                <a:cubicBezTo>
                  <a:pt x="1110503" y="175933"/>
                  <a:pt x="559173" y="252132"/>
                  <a:pt x="383241" y="215153"/>
                </a:cubicBezTo>
                <a:cubicBezTo>
                  <a:pt x="207309" y="178173"/>
                  <a:pt x="211231" y="89086"/>
                  <a:pt x="215153" y="0"/>
                </a:cubicBezTo>
              </a:path>
            </a:pathLst>
          </a:cu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7" name="任意多边形 86"/>
          <p:cNvSpPr/>
          <p:nvPr/>
        </p:nvSpPr>
        <p:spPr bwMode="gray">
          <a:xfrm>
            <a:off x="7486405" y="2345467"/>
            <a:ext cx="612995" cy="2510119"/>
          </a:xfrm>
          <a:custGeom>
            <a:avLst/>
            <a:gdLst>
              <a:gd name="connsiteX0" fmla="*/ 168272 w 459746"/>
              <a:gd name="connsiteY0" fmla="*/ 1882589 h 1882589"/>
              <a:gd name="connsiteX1" fmla="*/ 457384 w 459746"/>
              <a:gd name="connsiteY1" fmla="*/ 1149724 h 1882589"/>
              <a:gd name="connsiteX2" fmla="*/ 27078 w 459746"/>
              <a:gd name="connsiteY2" fmla="*/ 484095 h 1882589"/>
              <a:gd name="connsiteX3" fmla="*/ 80866 w 459746"/>
              <a:gd name="connsiteY3" fmla="*/ 0 h 1882589"/>
            </a:gdLst>
            <a:ahLst/>
            <a:cxnLst>
              <a:cxn ang="0">
                <a:pos x="connsiteX0" y="connsiteY0"/>
              </a:cxn>
              <a:cxn ang="0">
                <a:pos x="connsiteX1" y="connsiteY1"/>
              </a:cxn>
              <a:cxn ang="0">
                <a:pos x="connsiteX2" y="connsiteY2"/>
              </a:cxn>
              <a:cxn ang="0">
                <a:pos x="connsiteX3" y="connsiteY3"/>
              </a:cxn>
            </a:cxnLst>
            <a:rect l="l" t="t" r="r" b="b"/>
            <a:pathLst>
              <a:path w="459746" h="1882589">
                <a:moveTo>
                  <a:pt x="168272" y="1882589"/>
                </a:moveTo>
                <a:cubicBezTo>
                  <a:pt x="324594" y="1632697"/>
                  <a:pt x="480916" y="1382806"/>
                  <a:pt x="457384" y="1149724"/>
                </a:cubicBezTo>
                <a:cubicBezTo>
                  <a:pt x="433852" y="916642"/>
                  <a:pt x="89831" y="675716"/>
                  <a:pt x="27078" y="484095"/>
                </a:cubicBezTo>
                <a:cubicBezTo>
                  <a:pt x="-35675" y="292474"/>
                  <a:pt x="22595" y="146237"/>
                  <a:pt x="80866" y="0"/>
                </a:cubicBez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8" name="任意多边形 87"/>
          <p:cNvSpPr/>
          <p:nvPr/>
        </p:nvSpPr>
        <p:spPr bwMode="gray">
          <a:xfrm>
            <a:off x="8291437" y="2390291"/>
            <a:ext cx="1649567" cy="3119717"/>
          </a:xfrm>
          <a:custGeom>
            <a:avLst/>
            <a:gdLst>
              <a:gd name="connsiteX0" fmla="*/ 915928 w 1237175"/>
              <a:gd name="connsiteY0" fmla="*/ 2339788 h 2339788"/>
              <a:gd name="connsiteX1" fmla="*/ 841969 w 1237175"/>
              <a:gd name="connsiteY1" fmla="*/ 1795182 h 2339788"/>
              <a:gd name="connsiteX2" fmla="*/ 1528 w 1237175"/>
              <a:gd name="connsiteY2" fmla="*/ 1122830 h 2339788"/>
              <a:gd name="connsiteX3" fmla="*/ 1077292 w 1237175"/>
              <a:gd name="connsiteY3" fmla="*/ 194982 h 2339788"/>
              <a:gd name="connsiteX4" fmla="*/ 1211763 w 1237175"/>
              <a:gd name="connsiteY4" fmla="*/ 0 h 2339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175" h="2339788">
                <a:moveTo>
                  <a:pt x="915928" y="2339788"/>
                </a:moveTo>
                <a:cubicBezTo>
                  <a:pt x="955148" y="2168898"/>
                  <a:pt x="994369" y="1998008"/>
                  <a:pt x="841969" y="1795182"/>
                </a:cubicBezTo>
                <a:cubicBezTo>
                  <a:pt x="689569" y="1592356"/>
                  <a:pt x="-37692" y="1389530"/>
                  <a:pt x="1528" y="1122830"/>
                </a:cubicBezTo>
                <a:cubicBezTo>
                  <a:pt x="40748" y="856130"/>
                  <a:pt x="875586" y="382120"/>
                  <a:pt x="1077292" y="194982"/>
                </a:cubicBezTo>
                <a:cubicBezTo>
                  <a:pt x="1278998" y="7844"/>
                  <a:pt x="1245380" y="3922"/>
                  <a:pt x="1211763" y="0"/>
                </a:cubicBezTo>
              </a:path>
            </a:pathLst>
          </a:custGeom>
          <a:noFill/>
          <a:ln w="25400" cap="flat" cmpd="sng" algn="ctr">
            <a:solidFill>
              <a:srgbClr val="C0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89" name="任意多边形 88"/>
          <p:cNvSpPr/>
          <p:nvPr/>
        </p:nvSpPr>
        <p:spPr bwMode="gray">
          <a:xfrm>
            <a:off x="7660385" y="2318574"/>
            <a:ext cx="1936728" cy="3182471"/>
          </a:xfrm>
          <a:custGeom>
            <a:avLst/>
            <a:gdLst>
              <a:gd name="connsiteX0" fmla="*/ 1321981 w 1452546"/>
              <a:gd name="connsiteY0" fmla="*/ 2386853 h 2386853"/>
              <a:gd name="connsiteX1" fmla="*/ 1328705 w 1452546"/>
              <a:gd name="connsiteY1" fmla="*/ 1956547 h 2386853"/>
              <a:gd name="connsiteX2" fmla="*/ 400858 w 1452546"/>
              <a:gd name="connsiteY2" fmla="*/ 1311088 h 2386853"/>
              <a:gd name="connsiteX3" fmla="*/ 37787 w 1452546"/>
              <a:gd name="connsiteY3" fmla="*/ 221876 h 2386853"/>
              <a:gd name="connsiteX4" fmla="*/ 1254746 w 1452546"/>
              <a:gd name="connsiteY4" fmla="*/ 141194 h 2386853"/>
              <a:gd name="connsiteX5" fmla="*/ 1436281 w 1452546"/>
              <a:gd name="connsiteY5" fmla="*/ 0 h 238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2546" h="2386853">
                <a:moveTo>
                  <a:pt x="1321981" y="2386853"/>
                </a:moveTo>
                <a:cubicBezTo>
                  <a:pt x="1402103" y="2261347"/>
                  <a:pt x="1482225" y="2135841"/>
                  <a:pt x="1328705" y="1956547"/>
                </a:cubicBezTo>
                <a:cubicBezTo>
                  <a:pt x="1175185" y="1777253"/>
                  <a:pt x="616011" y="1600200"/>
                  <a:pt x="400858" y="1311088"/>
                </a:cubicBezTo>
                <a:cubicBezTo>
                  <a:pt x="185705" y="1021976"/>
                  <a:pt x="-104528" y="416858"/>
                  <a:pt x="37787" y="221876"/>
                </a:cubicBezTo>
                <a:cubicBezTo>
                  <a:pt x="180102" y="26894"/>
                  <a:pt x="1021664" y="178173"/>
                  <a:pt x="1254746" y="141194"/>
                </a:cubicBezTo>
                <a:cubicBezTo>
                  <a:pt x="1487828" y="104215"/>
                  <a:pt x="1462054" y="52107"/>
                  <a:pt x="1436281" y="0"/>
                </a:cubicBezTo>
              </a:path>
            </a:pathLst>
          </a:custGeom>
          <a:noFill/>
          <a:ln w="25400" cap="flat" cmpd="sng" algn="ctr">
            <a:solidFill>
              <a:srgbClr val="C0000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pic>
        <p:nvPicPr>
          <p:cNvPr id="90" name="Picture 28" descr="图片148"/>
          <p:cNvPicPr>
            <a:picLocks noChangeAspect="1" noChangeArrowheads="1"/>
          </p:cNvPicPr>
          <p:nvPr/>
        </p:nvPicPr>
        <p:blipFill>
          <a:blip r:embed="rId8" cstate="email"/>
          <a:srcRect/>
          <a:stretch>
            <a:fillRect/>
          </a:stretch>
        </p:blipFill>
        <p:spPr bwMode="gray">
          <a:xfrm>
            <a:off x="2061483" y="2062864"/>
            <a:ext cx="228731" cy="405211"/>
          </a:xfrm>
          <a:prstGeom prst="rect">
            <a:avLst/>
          </a:prstGeom>
          <a:noFill/>
          <a:ln w="9525">
            <a:noFill/>
            <a:miter lim="800000"/>
            <a:headEnd/>
            <a:tailEnd/>
          </a:ln>
        </p:spPr>
      </p:pic>
      <p:pic>
        <p:nvPicPr>
          <p:cNvPr id="91" name="Picture 28" descr="图片148"/>
          <p:cNvPicPr>
            <a:picLocks noChangeAspect="1" noChangeArrowheads="1"/>
          </p:cNvPicPr>
          <p:nvPr/>
        </p:nvPicPr>
        <p:blipFill>
          <a:blip r:embed="rId8" cstate="email"/>
          <a:srcRect/>
          <a:stretch>
            <a:fillRect/>
          </a:stretch>
        </p:blipFill>
        <p:spPr bwMode="gray">
          <a:xfrm>
            <a:off x="2308931" y="2071738"/>
            <a:ext cx="228731" cy="405211"/>
          </a:xfrm>
          <a:prstGeom prst="rect">
            <a:avLst/>
          </a:prstGeom>
          <a:noFill/>
          <a:ln w="9525">
            <a:noFill/>
            <a:miter lim="800000"/>
            <a:headEnd/>
            <a:tailEnd/>
          </a:ln>
        </p:spPr>
      </p:pic>
      <p:pic>
        <p:nvPicPr>
          <p:cNvPr id="92" name="Picture 28" descr="图片148"/>
          <p:cNvPicPr>
            <a:picLocks noChangeAspect="1" noChangeArrowheads="1"/>
          </p:cNvPicPr>
          <p:nvPr/>
        </p:nvPicPr>
        <p:blipFill>
          <a:blip r:embed="rId8" cstate="email"/>
          <a:srcRect/>
          <a:stretch>
            <a:fillRect/>
          </a:stretch>
        </p:blipFill>
        <p:spPr bwMode="gray">
          <a:xfrm>
            <a:off x="2570106" y="2071738"/>
            <a:ext cx="228731" cy="405211"/>
          </a:xfrm>
          <a:prstGeom prst="rect">
            <a:avLst/>
          </a:prstGeom>
          <a:noFill/>
          <a:ln w="9525">
            <a:noFill/>
            <a:miter lim="800000"/>
            <a:headEnd/>
            <a:tailEnd/>
          </a:ln>
        </p:spPr>
      </p:pic>
      <p:pic>
        <p:nvPicPr>
          <p:cNvPr id="93" name="Picture 28" descr="图片148"/>
          <p:cNvPicPr>
            <a:picLocks noChangeAspect="1" noChangeArrowheads="1"/>
          </p:cNvPicPr>
          <p:nvPr/>
        </p:nvPicPr>
        <p:blipFill>
          <a:blip r:embed="rId8" cstate="email"/>
          <a:srcRect/>
          <a:stretch>
            <a:fillRect/>
          </a:stretch>
        </p:blipFill>
        <p:spPr bwMode="gray">
          <a:xfrm>
            <a:off x="3945759" y="2071531"/>
            <a:ext cx="228731" cy="405211"/>
          </a:xfrm>
          <a:prstGeom prst="rect">
            <a:avLst/>
          </a:prstGeom>
          <a:noFill/>
          <a:ln w="9525">
            <a:noFill/>
            <a:miter lim="800000"/>
            <a:headEnd/>
            <a:tailEnd/>
          </a:ln>
        </p:spPr>
      </p:pic>
      <p:pic>
        <p:nvPicPr>
          <p:cNvPr id="94" name="Picture 28" descr="图片148"/>
          <p:cNvPicPr>
            <a:picLocks noChangeAspect="1" noChangeArrowheads="1"/>
          </p:cNvPicPr>
          <p:nvPr/>
        </p:nvPicPr>
        <p:blipFill>
          <a:blip r:embed="rId8" cstate="email"/>
          <a:srcRect/>
          <a:stretch>
            <a:fillRect/>
          </a:stretch>
        </p:blipFill>
        <p:spPr bwMode="gray">
          <a:xfrm>
            <a:off x="4193207" y="2080404"/>
            <a:ext cx="228731" cy="405211"/>
          </a:xfrm>
          <a:prstGeom prst="rect">
            <a:avLst/>
          </a:prstGeom>
          <a:noFill/>
          <a:ln w="9525">
            <a:noFill/>
            <a:miter lim="800000"/>
            <a:headEnd/>
            <a:tailEnd/>
          </a:ln>
        </p:spPr>
      </p:pic>
      <p:pic>
        <p:nvPicPr>
          <p:cNvPr id="95" name="Picture 28" descr="图片148"/>
          <p:cNvPicPr>
            <a:picLocks noChangeAspect="1" noChangeArrowheads="1"/>
          </p:cNvPicPr>
          <p:nvPr/>
        </p:nvPicPr>
        <p:blipFill>
          <a:blip r:embed="rId8" cstate="email"/>
          <a:srcRect/>
          <a:stretch>
            <a:fillRect/>
          </a:stretch>
        </p:blipFill>
        <p:spPr bwMode="gray">
          <a:xfrm>
            <a:off x="4454382" y="2080404"/>
            <a:ext cx="228731" cy="405211"/>
          </a:xfrm>
          <a:prstGeom prst="rect">
            <a:avLst/>
          </a:prstGeom>
          <a:noFill/>
          <a:ln w="9525">
            <a:noFill/>
            <a:miter lim="800000"/>
            <a:headEnd/>
            <a:tailEnd/>
          </a:ln>
        </p:spPr>
      </p:pic>
      <p:pic>
        <p:nvPicPr>
          <p:cNvPr id="96" name="Picture 28" descr="图片148"/>
          <p:cNvPicPr>
            <a:picLocks noChangeAspect="1" noChangeArrowheads="1"/>
          </p:cNvPicPr>
          <p:nvPr/>
        </p:nvPicPr>
        <p:blipFill>
          <a:blip r:embed="rId8" cstate="email"/>
          <a:srcRect/>
          <a:stretch>
            <a:fillRect/>
          </a:stretch>
        </p:blipFill>
        <p:spPr bwMode="gray">
          <a:xfrm>
            <a:off x="7354306" y="1923457"/>
            <a:ext cx="228731" cy="405211"/>
          </a:xfrm>
          <a:prstGeom prst="rect">
            <a:avLst/>
          </a:prstGeom>
          <a:noFill/>
          <a:ln w="9525">
            <a:noFill/>
            <a:miter lim="800000"/>
            <a:headEnd/>
            <a:tailEnd/>
          </a:ln>
        </p:spPr>
      </p:pic>
      <p:pic>
        <p:nvPicPr>
          <p:cNvPr id="97" name="Picture 28" descr="图片148"/>
          <p:cNvPicPr>
            <a:picLocks noChangeAspect="1" noChangeArrowheads="1"/>
          </p:cNvPicPr>
          <p:nvPr/>
        </p:nvPicPr>
        <p:blipFill>
          <a:blip r:embed="rId8" cstate="email"/>
          <a:srcRect/>
          <a:stretch>
            <a:fillRect/>
          </a:stretch>
        </p:blipFill>
        <p:spPr bwMode="gray">
          <a:xfrm>
            <a:off x="7601754" y="1932331"/>
            <a:ext cx="228731" cy="405211"/>
          </a:xfrm>
          <a:prstGeom prst="rect">
            <a:avLst/>
          </a:prstGeom>
          <a:noFill/>
          <a:ln w="9525">
            <a:noFill/>
            <a:miter lim="800000"/>
            <a:headEnd/>
            <a:tailEnd/>
          </a:ln>
        </p:spPr>
      </p:pic>
      <p:pic>
        <p:nvPicPr>
          <p:cNvPr id="98" name="Picture 28" descr="图片148"/>
          <p:cNvPicPr>
            <a:picLocks noChangeAspect="1" noChangeArrowheads="1"/>
          </p:cNvPicPr>
          <p:nvPr/>
        </p:nvPicPr>
        <p:blipFill>
          <a:blip r:embed="rId8" cstate="email"/>
          <a:srcRect/>
          <a:stretch>
            <a:fillRect/>
          </a:stretch>
        </p:blipFill>
        <p:spPr bwMode="gray">
          <a:xfrm>
            <a:off x="7862929" y="1932331"/>
            <a:ext cx="228731" cy="405211"/>
          </a:xfrm>
          <a:prstGeom prst="rect">
            <a:avLst/>
          </a:prstGeom>
          <a:noFill/>
          <a:ln w="9525">
            <a:noFill/>
            <a:miter lim="800000"/>
            <a:headEnd/>
            <a:tailEnd/>
          </a:ln>
        </p:spPr>
      </p:pic>
      <p:pic>
        <p:nvPicPr>
          <p:cNvPr id="99" name="Picture 28" descr="图片148"/>
          <p:cNvPicPr>
            <a:picLocks noChangeAspect="1" noChangeArrowheads="1"/>
          </p:cNvPicPr>
          <p:nvPr/>
        </p:nvPicPr>
        <p:blipFill>
          <a:blip r:embed="rId8" cstate="email"/>
          <a:srcRect/>
          <a:stretch>
            <a:fillRect/>
          </a:stretch>
        </p:blipFill>
        <p:spPr bwMode="gray">
          <a:xfrm>
            <a:off x="9238582" y="1932124"/>
            <a:ext cx="228731" cy="405211"/>
          </a:xfrm>
          <a:prstGeom prst="rect">
            <a:avLst/>
          </a:prstGeom>
          <a:noFill/>
          <a:ln w="9525">
            <a:noFill/>
            <a:miter lim="800000"/>
            <a:headEnd/>
            <a:tailEnd/>
          </a:ln>
        </p:spPr>
      </p:pic>
      <p:pic>
        <p:nvPicPr>
          <p:cNvPr id="100" name="Picture 28" descr="图片148"/>
          <p:cNvPicPr>
            <a:picLocks noChangeAspect="1" noChangeArrowheads="1"/>
          </p:cNvPicPr>
          <p:nvPr/>
        </p:nvPicPr>
        <p:blipFill>
          <a:blip r:embed="rId8" cstate="email"/>
          <a:srcRect/>
          <a:stretch>
            <a:fillRect/>
          </a:stretch>
        </p:blipFill>
        <p:spPr bwMode="gray">
          <a:xfrm>
            <a:off x="9486030" y="1940997"/>
            <a:ext cx="228731" cy="405211"/>
          </a:xfrm>
          <a:prstGeom prst="rect">
            <a:avLst/>
          </a:prstGeom>
          <a:noFill/>
          <a:ln w="9525">
            <a:noFill/>
            <a:miter lim="800000"/>
            <a:headEnd/>
            <a:tailEnd/>
          </a:ln>
        </p:spPr>
      </p:pic>
      <p:pic>
        <p:nvPicPr>
          <p:cNvPr id="101" name="Picture 28" descr="图片148"/>
          <p:cNvPicPr>
            <a:picLocks noChangeAspect="1" noChangeArrowheads="1"/>
          </p:cNvPicPr>
          <p:nvPr/>
        </p:nvPicPr>
        <p:blipFill>
          <a:blip r:embed="rId8" cstate="email"/>
          <a:srcRect/>
          <a:stretch>
            <a:fillRect/>
          </a:stretch>
        </p:blipFill>
        <p:spPr bwMode="gray">
          <a:xfrm>
            <a:off x="9747205" y="1940997"/>
            <a:ext cx="228731" cy="405211"/>
          </a:xfrm>
          <a:prstGeom prst="rect">
            <a:avLst/>
          </a:prstGeom>
          <a:noFill/>
          <a:ln w="9525">
            <a:noFill/>
            <a:miter lim="800000"/>
            <a:headEnd/>
            <a:tailEnd/>
          </a:ln>
        </p:spPr>
      </p:pic>
      <p:sp>
        <p:nvSpPr>
          <p:cNvPr id="102" name="任意多边形 101"/>
          <p:cNvSpPr/>
          <p:nvPr/>
        </p:nvSpPr>
        <p:spPr bwMode="gray">
          <a:xfrm>
            <a:off x="2118376" y="2324786"/>
            <a:ext cx="532080" cy="3164541"/>
          </a:xfrm>
          <a:custGeom>
            <a:avLst/>
            <a:gdLst>
              <a:gd name="connsiteX0" fmla="*/ 69344 w 399060"/>
              <a:gd name="connsiteY0" fmla="*/ 2373406 h 2373406"/>
              <a:gd name="connsiteX1" fmla="*/ 398797 w 399060"/>
              <a:gd name="connsiteY1" fmla="*/ 1465729 h 2373406"/>
              <a:gd name="connsiteX2" fmla="*/ 22279 w 399060"/>
              <a:gd name="connsiteY2" fmla="*/ 584947 h 2373406"/>
              <a:gd name="connsiteX3" fmla="*/ 76068 w 399060"/>
              <a:gd name="connsiteY3" fmla="*/ 0 h 2373406"/>
            </a:gdLst>
            <a:ahLst/>
            <a:cxnLst>
              <a:cxn ang="0">
                <a:pos x="connsiteX0" y="connsiteY0"/>
              </a:cxn>
              <a:cxn ang="0">
                <a:pos x="connsiteX1" y="connsiteY1"/>
              </a:cxn>
              <a:cxn ang="0">
                <a:pos x="connsiteX2" y="connsiteY2"/>
              </a:cxn>
              <a:cxn ang="0">
                <a:pos x="connsiteX3" y="connsiteY3"/>
              </a:cxn>
            </a:cxnLst>
            <a:rect l="l" t="t" r="r" b="b"/>
            <a:pathLst>
              <a:path w="399060" h="2373406">
                <a:moveTo>
                  <a:pt x="69344" y="2373406"/>
                </a:moveTo>
                <a:cubicBezTo>
                  <a:pt x="237992" y="2068605"/>
                  <a:pt x="406641" y="1763805"/>
                  <a:pt x="398797" y="1465729"/>
                </a:cubicBezTo>
                <a:cubicBezTo>
                  <a:pt x="390953" y="1167653"/>
                  <a:pt x="76067" y="829235"/>
                  <a:pt x="22279" y="584947"/>
                </a:cubicBezTo>
                <a:cubicBezTo>
                  <a:pt x="-31509" y="340659"/>
                  <a:pt x="22279" y="170329"/>
                  <a:pt x="76068" y="0"/>
                </a:cubicBezTo>
              </a:path>
            </a:pathLst>
          </a:cu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03" name="任意多边形 102"/>
          <p:cNvSpPr/>
          <p:nvPr/>
        </p:nvSpPr>
        <p:spPr bwMode="gray">
          <a:xfrm>
            <a:off x="2640842" y="2324786"/>
            <a:ext cx="1838064" cy="3164541"/>
          </a:xfrm>
          <a:custGeom>
            <a:avLst/>
            <a:gdLst>
              <a:gd name="connsiteX0" fmla="*/ 282613 w 1378548"/>
              <a:gd name="connsiteY0" fmla="*/ 2373406 h 2373406"/>
              <a:gd name="connsiteX1" fmla="*/ 225 w 1378548"/>
              <a:gd name="connsiteY1" fmla="*/ 2030506 h 2373406"/>
              <a:gd name="connsiteX2" fmla="*/ 322954 w 1378548"/>
              <a:gd name="connsiteY2" fmla="*/ 1324535 h 2373406"/>
              <a:gd name="connsiteX3" fmla="*/ 1116330 w 1378548"/>
              <a:gd name="connsiteY3" fmla="*/ 598394 h 2373406"/>
              <a:gd name="connsiteX4" fmla="*/ 1378548 w 1378548"/>
              <a:gd name="connsiteY4" fmla="*/ 0 h 2373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8548" h="2373406">
                <a:moveTo>
                  <a:pt x="282613" y="2373406"/>
                </a:moveTo>
                <a:cubicBezTo>
                  <a:pt x="138057" y="2289362"/>
                  <a:pt x="-6499" y="2205318"/>
                  <a:pt x="225" y="2030506"/>
                </a:cubicBezTo>
                <a:cubicBezTo>
                  <a:pt x="6948" y="1855694"/>
                  <a:pt x="136936" y="1563220"/>
                  <a:pt x="322954" y="1324535"/>
                </a:cubicBezTo>
                <a:cubicBezTo>
                  <a:pt x="508972" y="1085850"/>
                  <a:pt x="940398" y="819150"/>
                  <a:pt x="1116330" y="598394"/>
                </a:cubicBezTo>
                <a:cubicBezTo>
                  <a:pt x="1292262" y="377638"/>
                  <a:pt x="1335405" y="188819"/>
                  <a:pt x="1378548" y="0"/>
                </a:cubicBezTo>
              </a:path>
            </a:pathLst>
          </a:custGeom>
          <a:noFill/>
          <a:ln w="25400" cap="flat" cmpd="sng" algn="ctr">
            <a:solidFill>
              <a:srgbClr val="C0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04" name="任意多边形 103"/>
          <p:cNvSpPr/>
          <p:nvPr/>
        </p:nvSpPr>
        <p:spPr bwMode="gray">
          <a:xfrm>
            <a:off x="2264528" y="2333751"/>
            <a:ext cx="1882767" cy="3163153"/>
          </a:xfrm>
          <a:custGeom>
            <a:avLst/>
            <a:gdLst>
              <a:gd name="connsiteX0" fmla="*/ 477443 w 1412075"/>
              <a:gd name="connsiteY0" fmla="*/ 2366683 h 2372365"/>
              <a:gd name="connsiteX1" fmla="*/ 195055 w 1412075"/>
              <a:gd name="connsiteY1" fmla="*/ 2171700 h 2372365"/>
              <a:gd name="connsiteX2" fmla="*/ 336249 w 1412075"/>
              <a:gd name="connsiteY2" fmla="*/ 1048871 h 2372365"/>
              <a:gd name="connsiteX3" fmla="*/ 72 w 1412075"/>
              <a:gd name="connsiteY3" fmla="*/ 564777 h 2372365"/>
              <a:gd name="connsiteX4" fmla="*/ 316078 w 1412075"/>
              <a:gd name="connsiteY4" fmla="*/ 302559 h 2372365"/>
              <a:gd name="connsiteX5" fmla="*/ 1230478 w 1412075"/>
              <a:gd name="connsiteY5" fmla="*/ 309283 h 2372365"/>
              <a:gd name="connsiteX6" fmla="*/ 1412014 w 1412075"/>
              <a:gd name="connsiteY6" fmla="*/ 0 h 237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075" h="2372365">
                <a:moveTo>
                  <a:pt x="477443" y="2366683"/>
                </a:moveTo>
                <a:cubicBezTo>
                  <a:pt x="348015" y="2379009"/>
                  <a:pt x="218587" y="2391335"/>
                  <a:pt x="195055" y="2171700"/>
                </a:cubicBezTo>
                <a:cubicBezTo>
                  <a:pt x="171523" y="1952065"/>
                  <a:pt x="368746" y="1316691"/>
                  <a:pt x="336249" y="1048871"/>
                </a:cubicBezTo>
                <a:cubicBezTo>
                  <a:pt x="303752" y="781051"/>
                  <a:pt x="3434" y="689162"/>
                  <a:pt x="72" y="564777"/>
                </a:cubicBezTo>
                <a:cubicBezTo>
                  <a:pt x="-3290" y="440392"/>
                  <a:pt x="111010" y="345141"/>
                  <a:pt x="316078" y="302559"/>
                </a:cubicBezTo>
                <a:cubicBezTo>
                  <a:pt x="521146" y="259977"/>
                  <a:pt x="1047822" y="359709"/>
                  <a:pt x="1230478" y="309283"/>
                </a:cubicBezTo>
                <a:cubicBezTo>
                  <a:pt x="1413134" y="258857"/>
                  <a:pt x="1412574" y="129428"/>
                  <a:pt x="1412014" y="0"/>
                </a:cubicBezTo>
              </a:path>
            </a:pathLst>
          </a:custGeom>
          <a:noFill/>
          <a:ln w="25400" cap="flat" cmpd="sng" algn="ctr">
            <a:solidFill>
              <a:srgbClr val="C0000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05" name="任意多边形 104"/>
          <p:cNvSpPr/>
          <p:nvPr/>
        </p:nvSpPr>
        <p:spPr bwMode="gray">
          <a:xfrm>
            <a:off x="7543958" y="2203630"/>
            <a:ext cx="532080" cy="3164541"/>
          </a:xfrm>
          <a:custGeom>
            <a:avLst/>
            <a:gdLst>
              <a:gd name="connsiteX0" fmla="*/ 69344 w 399060"/>
              <a:gd name="connsiteY0" fmla="*/ 2373406 h 2373406"/>
              <a:gd name="connsiteX1" fmla="*/ 398797 w 399060"/>
              <a:gd name="connsiteY1" fmla="*/ 1465729 h 2373406"/>
              <a:gd name="connsiteX2" fmla="*/ 22279 w 399060"/>
              <a:gd name="connsiteY2" fmla="*/ 584947 h 2373406"/>
              <a:gd name="connsiteX3" fmla="*/ 76068 w 399060"/>
              <a:gd name="connsiteY3" fmla="*/ 0 h 2373406"/>
            </a:gdLst>
            <a:ahLst/>
            <a:cxnLst>
              <a:cxn ang="0">
                <a:pos x="connsiteX0" y="connsiteY0"/>
              </a:cxn>
              <a:cxn ang="0">
                <a:pos x="connsiteX1" y="connsiteY1"/>
              </a:cxn>
              <a:cxn ang="0">
                <a:pos x="connsiteX2" y="connsiteY2"/>
              </a:cxn>
              <a:cxn ang="0">
                <a:pos x="connsiteX3" y="connsiteY3"/>
              </a:cxn>
            </a:cxnLst>
            <a:rect l="l" t="t" r="r" b="b"/>
            <a:pathLst>
              <a:path w="399060" h="2373406">
                <a:moveTo>
                  <a:pt x="69344" y="2373406"/>
                </a:moveTo>
                <a:cubicBezTo>
                  <a:pt x="237992" y="2068605"/>
                  <a:pt x="406641" y="1763805"/>
                  <a:pt x="398797" y="1465729"/>
                </a:cubicBezTo>
                <a:cubicBezTo>
                  <a:pt x="390953" y="1167653"/>
                  <a:pt x="76067" y="829235"/>
                  <a:pt x="22279" y="584947"/>
                </a:cubicBezTo>
                <a:cubicBezTo>
                  <a:pt x="-31509" y="340659"/>
                  <a:pt x="22279" y="170329"/>
                  <a:pt x="76068" y="0"/>
                </a:cubicBezTo>
              </a:path>
            </a:pathLst>
          </a:cu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06" name="任意多边形 105"/>
          <p:cNvSpPr/>
          <p:nvPr/>
        </p:nvSpPr>
        <p:spPr bwMode="gray">
          <a:xfrm>
            <a:off x="7672188" y="2279311"/>
            <a:ext cx="1878597" cy="3191436"/>
          </a:xfrm>
          <a:custGeom>
            <a:avLst/>
            <a:gdLst>
              <a:gd name="connsiteX0" fmla="*/ 0 w 1408948"/>
              <a:gd name="connsiteY0" fmla="*/ 2393577 h 2393577"/>
              <a:gd name="connsiteX1" fmla="*/ 658906 w 1408948"/>
              <a:gd name="connsiteY1" fmla="*/ 1021977 h 2393577"/>
              <a:gd name="connsiteX2" fmla="*/ 1344706 w 1408948"/>
              <a:gd name="connsiteY2" fmla="*/ 490818 h 2393577"/>
              <a:gd name="connsiteX3" fmla="*/ 1270747 w 1408948"/>
              <a:gd name="connsiteY3" fmla="*/ 221877 h 2393577"/>
              <a:gd name="connsiteX4" fmla="*/ 383241 w 1408948"/>
              <a:gd name="connsiteY4" fmla="*/ 215153 h 2393577"/>
              <a:gd name="connsiteX5" fmla="*/ 215153 w 1408948"/>
              <a:gd name="connsiteY5" fmla="*/ 0 h 23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948" h="2393577">
                <a:moveTo>
                  <a:pt x="0" y="2393577"/>
                </a:moveTo>
                <a:cubicBezTo>
                  <a:pt x="217394" y="1866340"/>
                  <a:pt x="434788" y="1339103"/>
                  <a:pt x="658906" y="1021977"/>
                </a:cubicBezTo>
                <a:cubicBezTo>
                  <a:pt x="883024" y="704851"/>
                  <a:pt x="1242733" y="624168"/>
                  <a:pt x="1344706" y="490818"/>
                </a:cubicBezTo>
                <a:cubicBezTo>
                  <a:pt x="1446679" y="357468"/>
                  <a:pt x="1430991" y="267821"/>
                  <a:pt x="1270747" y="221877"/>
                </a:cubicBezTo>
                <a:cubicBezTo>
                  <a:pt x="1110503" y="175933"/>
                  <a:pt x="559173" y="252132"/>
                  <a:pt x="383241" y="215153"/>
                </a:cubicBezTo>
                <a:cubicBezTo>
                  <a:pt x="207309" y="178173"/>
                  <a:pt x="211231" y="89086"/>
                  <a:pt x="215153" y="0"/>
                </a:cubicBezTo>
              </a:path>
            </a:pathLst>
          </a:cu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113" name="圆角矩形 75"/>
          <p:cNvSpPr/>
          <p:nvPr/>
        </p:nvSpPr>
        <p:spPr bwMode="gray">
          <a:xfrm>
            <a:off x="6134472" y="1055716"/>
            <a:ext cx="5325691" cy="535738"/>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Scenario 2: active-active hub sites based on spoke sites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14" name="圆角矩形 75"/>
          <p:cNvSpPr/>
          <p:nvPr/>
        </p:nvSpPr>
        <p:spPr bwMode="gray">
          <a:xfrm>
            <a:off x="674225" y="1057507"/>
            <a:ext cx="5383304" cy="535738"/>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Scenario 1: active-active hub sites based on service network segments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15" name="圆角矩形 75"/>
          <p:cNvSpPr/>
          <p:nvPr/>
        </p:nvSpPr>
        <p:spPr bwMode="gray">
          <a:xfrm>
            <a:off x="6134472" y="1637022"/>
            <a:ext cx="5325691" cy="44802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16" name="圆角矩形 75"/>
          <p:cNvSpPr/>
          <p:nvPr/>
        </p:nvSpPr>
        <p:spPr bwMode="gray">
          <a:xfrm>
            <a:off x="674225" y="1637022"/>
            <a:ext cx="5383304" cy="44802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2" name="矩形 1"/>
          <p:cNvSpPr/>
          <p:nvPr/>
        </p:nvSpPr>
        <p:spPr bwMode="gray">
          <a:xfrm>
            <a:off x="958683" y="3758601"/>
            <a:ext cx="1265752" cy="769441"/>
          </a:xfrm>
          <a:prstGeom prst="rect">
            <a:avLst/>
          </a:prstGeom>
          <a:solidFill>
            <a:srgbClr val="FFFFCC"/>
          </a:solidFill>
          <a:ln>
            <a:noFill/>
          </a:ln>
        </p:spPr>
        <p:txBody>
          <a:bodyPr wrap="square">
            <a:spAutoFit/>
          </a:bodyPr>
          <a:lstStyle/>
          <a:p>
            <a:pPr algn="ctr" fontAlgn="ctr"/>
            <a:r>
              <a:rPr lang="en-US" sz="1100" dirty="0">
                <a:latin typeface="Huawei Sans" panose="020C0503030203020204" pitchFamily="34" charset="0"/>
              </a:rPr>
              <a:t>Hub1 is the primary hub site for office services.</a:t>
            </a:r>
          </a:p>
        </p:txBody>
      </p:sp>
      <p:sp>
        <p:nvSpPr>
          <p:cNvPr id="117" name="矩形 116"/>
          <p:cNvSpPr/>
          <p:nvPr/>
        </p:nvSpPr>
        <p:spPr bwMode="gray">
          <a:xfrm>
            <a:off x="4476455" y="3758601"/>
            <a:ext cx="1265752" cy="769441"/>
          </a:xfrm>
          <a:prstGeom prst="rect">
            <a:avLst/>
          </a:prstGeom>
          <a:solidFill>
            <a:srgbClr val="FFFFCC"/>
          </a:solidFill>
          <a:ln>
            <a:noFill/>
          </a:ln>
        </p:spPr>
        <p:txBody>
          <a:bodyPr wrap="square">
            <a:spAutoFit/>
          </a:bodyPr>
          <a:lstStyle/>
          <a:p>
            <a:pPr algn="ctr" fontAlgn="ctr"/>
            <a:r>
              <a:rPr lang="en-US" sz="1100" dirty="0">
                <a:latin typeface="Huawei Sans" panose="020C0503030203020204" pitchFamily="34" charset="0"/>
              </a:rPr>
              <a:t>Hub2 is the primary hub site for production services.</a:t>
            </a:r>
          </a:p>
        </p:txBody>
      </p:sp>
      <p:sp>
        <p:nvSpPr>
          <p:cNvPr id="118" name="矩形 117"/>
          <p:cNvSpPr/>
          <p:nvPr/>
        </p:nvSpPr>
        <p:spPr bwMode="gray">
          <a:xfrm>
            <a:off x="6363184" y="3843239"/>
            <a:ext cx="1265752" cy="600164"/>
          </a:xfrm>
          <a:prstGeom prst="rect">
            <a:avLst/>
          </a:prstGeom>
          <a:solidFill>
            <a:srgbClr val="FFFFCC"/>
          </a:solidFill>
          <a:ln>
            <a:noFill/>
          </a:ln>
        </p:spPr>
        <p:txBody>
          <a:bodyPr wrap="square">
            <a:spAutoFit/>
          </a:bodyPr>
          <a:lstStyle/>
          <a:p>
            <a:pPr algn="ctr" fontAlgn="ctr"/>
            <a:r>
              <a:rPr lang="en-US" sz="1100" dirty="0">
                <a:latin typeface="Huawei Sans" panose="020C0503030203020204" pitchFamily="34" charset="0"/>
              </a:rPr>
              <a:t>Hub1 is the primary hub site for Area1.</a:t>
            </a:r>
          </a:p>
        </p:txBody>
      </p:sp>
      <p:sp>
        <p:nvSpPr>
          <p:cNvPr id="119" name="矩形 118"/>
          <p:cNvSpPr/>
          <p:nvPr/>
        </p:nvSpPr>
        <p:spPr bwMode="gray">
          <a:xfrm>
            <a:off x="9941004" y="3843239"/>
            <a:ext cx="1265752" cy="600164"/>
          </a:xfrm>
          <a:prstGeom prst="rect">
            <a:avLst/>
          </a:prstGeom>
          <a:solidFill>
            <a:srgbClr val="FFFFCC"/>
          </a:solidFill>
          <a:ln>
            <a:noFill/>
          </a:ln>
        </p:spPr>
        <p:txBody>
          <a:bodyPr wrap="square">
            <a:spAutoFit/>
          </a:bodyPr>
          <a:lstStyle/>
          <a:p>
            <a:pPr algn="ctr" fontAlgn="ctr"/>
            <a:r>
              <a:rPr lang="en-US" sz="1100" dirty="0">
                <a:latin typeface="Huawei Sans" panose="020C0503030203020204" pitchFamily="34" charset="0"/>
              </a:rPr>
              <a:t>Hub 2 is the primary hub site for Area2.</a:t>
            </a:r>
          </a:p>
        </p:txBody>
      </p:sp>
      <p:cxnSp>
        <p:nvCxnSpPr>
          <p:cNvPr id="84" name="Straight Arrow Connector 83">
            <a:extLst>
              <a:ext uri="{FF2B5EF4-FFF2-40B4-BE49-F238E27FC236}">
                <a16:creationId xmlns:a16="http://schemas.microsoft.com/office/drawing/2014/main" id="{724B89D4-B596-499A-A454-A2C9547D4481}"/>
              </a:ext>
            </a:extLst>
          </p:cNvPr>
          <p:cNvCxnSpPr/>
          <p:nvPr/>
        </p:nvCxnSpPr>
        <p:spPr bwMode="gray">
          <a:xfrm>
            <a:off x="4712033" y="5367309"/>
            <a:ext cx="475013"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a:extLst>
              <a:ext uri="{FF2B5EF4-FFF2-40B4-BE49-F238E27FC236}">
                <a16:creationId xmlns:a16="http://schemas.microsoft.com/office/drawing/2014/main" id="{8CA1E905-6480-4EBF-A750-01EDC75E3863}"/>
              </a:ext>
            </a:extLst>
          </p:cNvPr>
          <p:cNvCxnSpPr/>
          <p:nvPr/>
        </p:nvCxnSpPr>
        <p:spPr bwMode="gray">
          <a:xfrm>
            <a:off x="4712033" y="5697337"/>
            <a:ext cx="475013" cy="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124" name="文本框 34">
            <a:extLst>
              <a:ext uri="{FF2B5EF4-FFF2-40B4-BE49-F238E27FC236}">
                <a16:creationId xmlns:a16="http://schemas.microsoft.com/office/drawing/2014/main" id="{95FDA119-D9F7-4724-933A-FF2E556C7EE5}"/>
              </a:ext>
            </a:extLst>
          </p:cNvPr>
          <p:cNvSpPr txBox="1"/>
          <p:nvPr/>
        </p:nvSpPr>
        <p:spPr bwMode="gray">
          <a:xfrm>
            <a:off x="5099812" y="5220821"/>
            <a:ext cx="1034659"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Primary path</a:t>
            </a:r>
          </a:p>
        </p:txBody>
      </p:sp>
      <p:sp>
        <p:nvSpPr>
          <p:cNvPr id="125" name="文本框 34">
            <a:extLst>
              <a:ext uri="{FF2B5EF4-FFF2-40B4-BE49-F238E27FC236}">
                <a16:creationId xmlns:a16="http://schemas.microsoft.com/office/drawing/2014/main" id="{175D8085-39FB-4631-83D8-284298A6F275}"/>
              </a:ext>
            </a:extLst>
          </p:cNvPr>
          <p:cNvSpPr txBox="1"/>
          <p:nvPr/>
        </p:nvSpPr>
        <p:spPr bwMode="gray">
          <a:xfrm>
            <a:off x="5098906" y="5563762"/>
            <a:ext cx="1034659"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Backup path</a:t>
            </a:r>
          </a:p>
        </p:txBody>
      </p:sp>
      <p:cxnSp>
        <p:nvCxnSpPr>
          <p:cNvPr id="126" name="Straight Arrow Connector 125">
            <a:extLst>
              <a:ext uri="{FF2B5EF4-FFF2-40B4-BE49-F238E27FC236}">
                <a16:creationId xmlns:a16="http://schemas.microsoft.com/office/drawing/2014/main" id="{DF6C6CAC-BC66-4FB1-856E-32DB1B70321C}"/>
              </a:ext>
            </a:extLst>
          </p:cNvPr>
          <p:cNvCxnSpPr/>
          <p:nvPr/>
        </p:nvCxnSpPr>
        <p:spPr bwMode="gray">
          <a:xfrm>
            <a:off x="10115039" y="5377328"/>
            <a:ext cx="324000"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D8804C9A-ACE3-43DB-9B65-6310752278D0}"/>
              </a:ext>
            </a:extLst>
          </p:cNvPr>
          <p:cNvCxnSpPr/>
          <p:nvPr/>
        </p:nvCxnSpPr>
        <p:spPr bwMode="gray">
          <a:xfrm>
            <a:off x="10115039" y="5707356"/>
            <a:ext cx="324000" cy="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128" name="文本框 34">
            <a:extLst>
              <a:ext uri="{FF2B5EF4-FFF2-40B4-BE49-F238E27FC236}">
                <a16:creationId xmlns:a16="http://schemas.microsoft.com/office/drawing/2014/main" id="{5098FD7E-F334-4CBD-821B-46068095CE00}"/>
              </a:ext>
            </a:extLst>
          </p:cNvPr>
          <p:cNvSpPr txBox="1"/>
          <p:nvPr/>
        </p:nvSpPr>
        <p:spPr bwMode="gray">
          <a:xfrm>
            <a:off x="10369168" y="5228118"/>
            <a:ext cx="1092354" cy="261610"/>
          </a:xfrm>
          <a:prstGeom prst="rect">
            <a:avLst/>
          </a:prstGeom>
          <a:noFill/>
        </p:spPr>
        <p:txBody>
          <a:bodyPr wrap="square" rtlCol="0">
            <a:spAutoFit/>
          </a:bodyPr>
          <a:lstStyle/>
          <a:p>
            <a:pPr fontAlgn="ctr"/>
            <a:r>
              <a:rPr lang="en-US" sz="1100" dirty="0">
                <a:solidFill>
                  <a:srgbClr val="000000"/>
                </a:solidFill>
                <a:latin typeface="Huawei Sans" panose="020C0503030203020204" pitchFamily="34" charset="0"/>
              </a:rPr>
              <a:t>Primary path</a:t>
            </a:r>
          </a:p>
        </p:txBody>
      </p:sp>
      <p:sp>
        <p:nvSpPr>
          <p:cNvPr id="129" name="文本框 34">
            <a:extLst>
              <a:ext uri="{FF2B5EF4-FFF2-40B4-BE49-F238E27FC236}">
                <a16:creationId xmlns:a16="http://schemas.microsoft.com/office/drawing/2014/main" id="{3451058B-7C58-485B-83AF-4501E67C8B02}"/>
              </a:ext>
            </a:extLst>
          </p:cNvPr>
          <p:cNvSpPr txBox="1"/>
          <p:nvPr/>
        </p:nvSpPr>
        <p:spPr bwMode="gray">
          <a:xfrm>
            <a:off x="10369168" y="5552009"/>
            <a:ext cx="995444" cy="261610"/>
          </a:xfrm>
          <a:prstGeom prst="rect">
            <a:avLst/>
          </a:prstGeom>
          <a:noFill/>
        </p:spPr>
        <p:txBody>
          <a:bodyPr wrap="square" rtlCol="0">
            <a:spAutoFit/>
          </a:bodyPr>
          <a:lstStyle/>
          <a:p>
            <a:pPr fontAlgn="ctr"/>
            <a:r>
              <a:rPr lang="en-US" sz="1100" dirty="0">
                <a:solidFill>
                  <a:srgbClr val="000000"/>
                </a:solidFill>
                <a:latin typeface="Huawei Sans" panose="020C0503030203020204" pitchFamily="34" charset="0"/>
              </a:rPr>
              <a:t>Backup path</a:t>
            </a:r>
          </a:p>
        </p:txBody>
      </p:sp>
      <p:grpSp>
        <p:nvGrpSpPr>
          <p:cNvPr id="130"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131"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RR Design</a:t>
              </a:r>
            </a:p>
          </p:txBody>
        </p:sp>
        <p:sp>
          <p:nvSpPr>
            <p:cNvPr id="132"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Overlay Planning</a:t>
              </a:r>
            </a:p>
          </p:txBody>
        </p:sp>
        <p:sp>
          <p:nvSpPr>
            <p:cNvPr id="133"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Topology Design</a:t>
              </a:r>
            </a:p>
          </p:txBody>
        </p:sp>
      </p:grpSp>
    </p:spTree>
    <p:extLst>
      <p:ext uri="{BB962C8B-B14F-4D97-AF65-F5344CB8AC3E}">
        <p14:creationId xmlns:p14="http://schemas.microsoft.com/office/powerpoint/2010/main" val="18079931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Full-Mesh Networking Scenario</a:t>
            </a:r>
          </a:p>
        </p:txBody>
      </p:sp>
      <p:cxnSp>
        <p:nvCxnSpPr>
          <p:cNvPr id="5" name="直接连接符 4"/>
          <p:cNvCxnSpPr/>
          <p:nvPr/>
        </p:nvCxnSpPr>
        <p:spPr bwMode="gray">
          <a:xfrm>
            <a:off x="2400472" y="4617955"/>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 name="图片 6"/>
          <p:cNvPicPr>
            <a:picLocks noChangeAspect="1"/>
          </p:cNvPicPr>
          <p:nvPr/>
        </p:nvPicPr>
        <p:blipFill>
          <a:blip r:embed="rId3"/>
          <a:stretch>
            <a:fillRect/>
          </a:stretch>
        </p:blipFill>
        <p:spPr bwMode="gray">
          <a:xfrm>
            <a:off x="2172778" y="3127584"/>
            <a:ext cx="941632" cy="578037"/>
          </a:xfrm>
          <a:prstGeom prst="rect">
            <a:avLst/>
          </a:prstGeom>
        </p:spPr>
      </p:pic>
      <p:pic>
        <p:nvPicPr>
          <p:cNvPr id="8" name="图片 7"/>
          <p:cNvPicPr>
            <a:picLocks noChangeAspect="1"/>
          </p:cNvPicPr>
          <p:nvPr/>
        </p:nvPicPr>
        <p:blipFill>
          <a:blip r:embed="rId4"/>
          <a:stretch>
            <a:fillRect/>
          </a:stretch>
        </p:blipFill>
        <p:spPr bwMode="gray">
          <a:xfrm>
            <a:off x="3226413" y="3166134"/>
            <a:ext cx="941632" cy="495405"/>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011516" y="4656580"/>
            <a:ext cx="922719" cy="579381"/>
          </a:xfrm>
          <a:prstGeom prst="rect">
            <a:avLst/>
          </a:prstGeom>
        </p:spPr>
      </p:pic>
      <p:pic>
        <p:nvPicPr>
          <p:cNvPr id="10" name="图片 9"/>
          <p:cNvPicPr>
            <a:picLocks noChangeAspect="1"/>
          </p:cNvPicPr>
          <p:nvPr/>
        </p:nvPicPr>
        <p:blipFill>
          <a:blip r:embed="rId6"/>
          <a:stretch>
            <a:fillRect/>
          </a:stretch>
        </p:blipFill>
        <p:spPr bwMode="gray">
          <a:xfrm>
            <a:off x="2019323" y="4423513"/>
            <a:ext cx="466668" cy="389308"/>
          </a:xfrm>
          <a:prstGeom prst="rect">
            <a:avLst/>
          </a:prstGeom>
        </p:spPr>
      </p:pic>
      <p:sp>
        <p:nvSpPr>
          <p:cNvPr id="11" name="文本框 10"/>
          <p:cNvSpPr txBox="1"/>
          <p:nvPr/>
        </p:nvSpPr>
        <p:spPr bwMode="gray">
          <a:xfrm>
            <a:off x="1102733" y="4433288"/>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Edge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12" name="文本框 11"/>
          <p:cNvSpPr txBox="1"/>
          <p:nvPr/>
        </p:nvSpPr>
        <p:spPr bwMode="gray">
          <a:xfrm>
            <a:off x="2056604" y="4813838"/>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Branch1</a:t>
            </a:r>
            <a:endParaRPr lang="en-US" altLang="zh-CN" sz="1067" b="1" dirty="0">
              <a:solidFill>
                <a:srgbClr val="000000"/>
              </a:solidFill>
              <a:latin typeface="Huawei Sans" panose="020C0503030203020204" pitchFamily="34" charset="0"/>
              <a:ea typeface="微软雅黑" panose="020B0503020204020204" pitchFamily="34" charset="-122"/>
              <a:cs typeface="Huawei Sans" panose="020C0503030203020204" pitchFamily="34" charset="0"/>
            </a:endParaRPr>
          </a:p>
        </p:txBody>
      </p:sp>
      <p:cxnSp>
        <p:nvCxnSpPr>
          <p:cNvPr id="13" name="直接连接符 12"/>
          <p:cNvCxnSpPr>
            <a:stCxn id="28" idx="0"/>
            <a:endCxn id="8" idx="2"/>
          </p:cNvCxnSpPr>
          <p:nvPr/>
        </p:nvCxnSpPr>
        <p:spPr bwMode="gray">
          <a:xfrm flipV="1">
            <a:off x="2735922" y="3661539"/>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a:stCxn id="26" idx="2"/>
            <a:endCxn id="8" idx="0"/>
          </p:cNvCxnSpPr>
          <p:nvPr/>
        </p:nvCxnSpPr>
        <p:spPr bwMode="gray">
          <a:xfrm>
            <a:off x="3388593" y="2645319"/>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a:stCxn id="10" idx="0"/>
            <a:endCxn id="7" idx="2"/>
          </p:cNvCxnSpPr>
          <p:nvPr/>
        </p:nvCxnSpPr>
        <p:spPr bwMode="gray">
          <a:xfrm flipV="1">
            <a:off x="2252658" y="3705621"/>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608019" y="4679060"/>
            <a:ext cx="922719" cy="579381"/>
          </a:xfrm>
          <a:prstGeom prst="rect">
            <a:avLst/>
          </a:prstGeom>
        </p:spPr>
      </p:pic>
      <p:sp>
        <p:nvSpPr>
          <p:cNvPr id="17" name="文本框 16"/>
          <p:cNvSpPr txBox="1"/>
          <p:nvPr/>
        </p:nvSpPr>
        <p:spPr bwMode="gray">
          <a:xfrm>
            <a:off x="3653107" y="4836318"/>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Branch2</a:t>
            </a:r>
            <a:endParaRPr lang="en-US" altLang="zh-CN" sz="1067" b="1" dirty="0">
              <a:solidFill>
                <a:srgbClr val="000000"/>
              </a:solidFill>
              <a:latin typeface="Huawei Sans" panose="020C0503030203020204" pitchFamily="34" charset="0"/>
              <a:ea typeface="微软雅黑" panose="020B0503020204020204" pitchFamily="34" charset="-122"/>
              <a:cs typeface="Huawei Sans" panose="020C0503030203020204" pitchFamily="34" charset="0"/>
            </a:endParaRPr>
          </a:p>
        </p:txBody>
      </p:sp>
      <p:pic>
        <p:nvPicPr>
          <p:cNvPr id="18" name="图片 17"/>
          <p:cNvPicPr>
            <a:picLocks noChangeAspect="1"/>
          </p:cNvPicPr>
          <p:nvPr/>
        </p:nvPicPr>
        <p:blipFill>
          <a:blip r:embed="rId6"/>
          <a:stretch>
            <a:fillRect/>
          </a:stretch>
        </p:blipFill>
        <p:spPr bwMode="gray">
          <a:xfrm>
            <a:off x="3845780" y="4423513"/>
            <a:ext cx="466668" cy="389308"/>
          </a:xfrm>
          <a:prstGeom prst="rect">
            <a:avLst/>
          </a:prstGeom>
        </p:spPr>
      </p:pic>
      <p:cxnSp>
        <p:nvCxnSpPr>
          <p:cNvPr id="19" name="直接连接符 18"/>
          <p:cNvCxnSpPr>
            <a:stCxn id="18" idx="0"/>
            <a:endCxn id="7" idx="2"/>
          </p:cNvCxnSpPr>
          <p:nvPr/>
        </p:nvCxnSpPr>
        <p:spPr bwMode="gray">
          <a:xfrm flipH="1" flipV="1">
            <a:off x="2643594" y="3705621"/>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stCxn id="18" idx="0"/>
            <a:endCxn id="8" idx="2"/>
          </p:cNvCxnSpPr>
          <p:nvPr/>
        </p:nvCxnSpPr>
        <p:spPr bwMode="gray">
          <a:xfrm flipH="1" flipV="1">
            <a:off x="3697229" y="3661539"/>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a:off x="3010817" y="2439503"/>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90835" y="1817291"/>
            <a:ext cx="922719" cy="579381"/>
          </a:xfrm>
          <a:prstGeom prst="rect">
            <a:avLst/>
          </a:prstGeom>
        </p:spPr>
      </p:pic>
      <p:pic>
        <p:nvPicPr>
          <p:cNvPr id="23" name="图片 22"/>
          <p:cNvPicPr>
            <a:picLocks noChangeAspect="1"/>
          </p:cNvPicPr>
          <p:nvPr/>
        </p:nvPicPr>
        <p:blipFill>
          <a:blip r:embed="rId6"/>
          <a:stretch>
            <a:fillRect/>
          </a:stretch>
        </p:blipFill>
        <p:spPr bwMode="gray">
          <a:xfrm>
            <a:off x="2648977" y="2256907"/>
            <a:ext cx="466668" cy="389308"/>
          </a:xfrm>
          <a:prstGeom prst="rect">
            <a:avLst/>
          </a:prstGeom>
        </p:spPr>
      </p:pic>
      <p:sp>
        <p:nvSpPr>
          <p:cNvPr id="24" name="文本框 23"/>
          <p:cNvSpPr txBox="1"/>
          <p:nvPr/>
        </p:nvSpPr>
        <p:spPr bwMode="gray">
          <a:xfrm>
            <a:off x="1830001" y="2265998"/>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Edge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25" name="文本框 24"/>
          <p:cNvSpPr txBox="1"/>
          <p:nvPr/>
        </p:nvSpPr>
        <p:spPr bwMode="gray">
          <a:xfrm>
            <a:off x="2735923" y="1974548"/>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HQ/DC</a:t>
            </a:r>
            <a:endParaRPr lang="en-US" altLang="zh-CN" sz="1067" b="1" dirty="0">
              <a:solidFill>
                <a:srgbClr val="000000"/>
              </a:solidFill>
              <a:latin typeface="Huawei Sans" panose="020C0503030203020204" pitchFamily="34" charset="0"/>
              <a:ea typeface="微软雅黑" panose="020B0503020204020204" pitchFamily="34" charset="-122"/>
              <a:cs typeface="Huawei Sans" panose="020C0503030203020204" pitchFamily="34" charset="0"/>
            </a:endParaRPr>
          </a:p>
        </p:txBody>
      </p:sp>
      <p:pic>
        <p:nvPicPr>
          <p:cNvPr id="26" name="图片 25"/>
          <p:cNvPicPr>
            <a:picLocks noChangeAspect="1"/>
          </p:cNvPicPr>
          <p:nvPr/>
        </p:nvPicPr>
        <p:blipFill>
          <a:blip r:embed="rId6"/>
          <a:stretch>
            <a:fillRect/>
          </a:stretch>
        </p:blipFill>
        <p:spPr bwMode="gray">
          <a:xfrm>
            <a:off x="3155259" y="2256011"/>
            <a:ext cx="466668" cy="389308"/>
          </a:xfrm>
          <a:prstGeom prst="rect">
            <a:avLst/>
          </a:prstGeom>
        </p:spPr>
      </p:pic>
      <p:cxnSp>
        <p:nvCxnSpPr>
          <p:cNvPr id="27" name="直接连接符 26"/>
          <p:cNvCxnSpPr>
            <a:stCxn id="23" idx="2"/>
            <a:endCxn id="7" idx="0"/>
          </p:cNvCxnSpPr>
          <p:nvPr/>
        </p:nvCxnSpPr>
        <p:spPr bwMode="gray">
          <a:xfrm flipH="1">
            <a:off x="2643594" y="2646216"/>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8" name="图片 27"/>
          <p:cNvPicPr>
            <a:picLocks noChangeAspect="1"/>
          </p:cNvPicPr>
          <p:nvPr/>
        </p:nvPicPr>
        <p:blipFill>
          <a:blip r:embed="rId6"/>
          <a:stretch>
            <a:fillRect/>
          </a:stretch>
        </p:blipFill>
        <p:spPr bwMode="gray">
          <a:xfrm>
            <a:off x="2502588" y="4423513"/>
            <a:ext cx="466668" cy="389308"/>
          </a:xfrm>
          <a:prstGeom prst="rect">
            <a:avLst/>
          </a:prstGeom>
        </p:spPr>
      </p:pic>
      <p:sp>
        <p:nvSpPr>
          <p:cNvPr id="29" name="任意多边形 28"/>
          <p:cNvSpPr/>
          <p:nvPr/>
        </p:nvSpPr>
        <p:spPr bwMode="gray">
          <a:xfrm>
            <a:off x="2236914" y="2630261"/>
            <a:ext cx="672353" cy="1775012"/>
          </a:xfrm>
          <a:custGeom>
            <a:avLst/>
            <a:gdLst>
              <a:gd name="connsiteX0" fmla="*/ 504265 w 504265"/>
              <a:gd name="connsiteY0" fmla="*/ 0 h 1331259"/>
              <a:gd name="connsiteX1" fmla="*/ 235324 w 504265"/>
              <a:gd name="connsiteY1" fmla="*/ 692524 h 1331259"/>
              <a:gd name="connsiteX2" fmla="*/ 0 w 504265"/>
              <a:gd name="connsiteY2" fmla="*/ 1331259 h 1331259"/>
            </a:gdLst>
            <a:ahLst/>
            <a:cxnLst>
              <a:cxn ang="0">
                <a:pos x="connsiteX0" y="connsiteY0"/>
              </a:cxn>
              <a:cxn ang="0">
                <a:pos x="connsiteX1" y="connsiteY1"/>
              </a:cxn>
              <a:cxn ang="0">
                <a:pos x="connsiteX2" y="connsiteY2"/>
              </a:cxn>
            </a:cxnLst>
            <a:rect l="l" t="t" r="r" b="b"/>
            <a:pathLst>
              <a:path w="504265" h="1331259">
                <a:moveTo>
                  <a:pt x="504265" y="0"/>
                </a:moveTo>
                <a:cubicBezTo>
                  <a:pt x="411816" y="235324"/>
                  <a:pt x="319368" y="470648"/>
                  <a:pt x="235324" y="692524"/>
                </a:cubicBezTo>
                <a:cubicBezTo>
                  <a:pt x="151280" y="914401"/>
                  <a:pt x="75640" y="1122830"/>
                  <a:pt x="0" y="1331259"/>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0" name="任意多边形 29"/>
          <p:cNvSpPr/>
          <p:nvPr/>
        </p:nvSpPr>
        <p:spPr bwMode="gray">
          <a:xfrm>
            <a:off x="2729974" y="2648190"/>
            <a:ext cx="910905" cy="1766047"/>
          </a:xfrm>
          <a:custGeom>
            <a:avLst/>
            <a:gdLst>
              <a:gd name="connsiteX0" fmla="*/ 477370 w 683179"/>
              <a:gd name="connsiteY0" fmla="*/ 0 h 1324535"/>
              <a:gd name="connsiteX1" fmla="*/ 658906 w 683179"/>
              <a:gd name="connsiteY1" fmla="*/ 632012 h 1324535"/>
              <a:gd name="connsiteX2" fmla="*/ 0 w 683179"/>
              <a:gd name="connsiteY2" fmla="*/ 1324535 h 1324535"/>
            </a:gdLst>
            <a:ahLst/>
            <a:cxnLst>
              <a:cxn ang="0">
                <a:pos x="connsiteX0" y="connsiteY0"/>
              </a:cxn>
              <a:cxn ang="0">
                <a:pos x="connsiteX1" y="connsiteY1"/>
              </a:cxn>
              <a:cxn ang="0">
                <a:pos x="connsiteX2" y="connsiteY2"/>
              </a:cxn>
            </a:cxnLst>
            <a:rect l="l" t="t" r="r" b="b"/>
            <a:pathLst>
              <a:path w="683179" h="1324535">
                <a:moveTo>
                  <a:pt x="477370" y="0"/>
                </a:moveTo>
                <a:cubicBezTo>
                  <a:pt x="607919" y="205628"/>
                  <a:pt x="738468" y="411256"/>
                  <a:pt x="658906" y="632012"/>
                </a:cubicBezTo>
                <a:cubicBezTo>
                  <a:pt x="579344" y="852768"/>
                  <a:pt x="289672" y="1088651"/>
                  <a:pt x="0" y="1324535"/>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1" name="任意多边形 30"/>
          <p:cNvSpPr/>
          <p:nvPr/>
        </p:nvSpPr>
        <p:spPr bwMode="gray">
          <a:xfrm>
            <a:off x="3375434" y="2648190"/>
            <a:ext cx="717177" cy="1775012"/>
          </a:xfrm>
          <a:custGeom>
            <a:avLst/>
            <a:gdLst>
              <a:gd name="connsiteX0" fmla="*/ 0 w 537883"/>
              <a:gd name="connsiteY0" fmla="*/ 0 h 1331259"/>
              <a:gd name="connsiteX1" fmla="*/ 356347 w 537883"/>
              <a:gd name="connsiteY1" fmla="*/ 645459 h 1331259"/>
              <a:gd name="connsiteX2" fmla="*/ 537883 w 537883"/>
              <a:gd name="connsiteY2" fmla="*/ 1331259 h 1331259"/>
            </a:gdLst>
            <a:ahLst/>
            <a:cxnLst>
              <a:cxn ang="0">
                <a:pos x="connsiteX0" y="connsiteY0"/>
              </a:cxn>
              <a:cxn ang="0">
                <a:pos x="connsiteX1" y="connsiteY1"/>
              </a:cxn>
              <a:cxn ang="0">
                <a:pos x="connsiteX2" y="connsiteY2"/>
              </a:cxn>
            </a:cxnLst>
            <a:rect l="l" t="t" r="r" b="b"/>
            <a:pathLst>
              <a:path w="537883" h="1331259">
                <a:moveTo>
                  <a:pt x="0" y="0"/>
                </a:moveTo>
                <a:cubicBezTo>
                  <a:pt x="133350" y="211791"/>
                  <a:pt x="266700" y="423583"/>
                  <a:pt x="356347" y="645459"/>
                </a:cubicBezTo>
                <a:cubicBezTo>
                  <a:pt x="445994" y="867335"/>
                  <a:pt x="491938" y="1099297"/>
                  <a:pt x="537883" y="1331259"/>
                </a:cubicBezTo>
              </a:path>
            </a:pathLst>
          </a:custGeom>
          <a:noFill/>
          <a:ln w="28575" cap="flat" cmpd="sng" algn="ctr">
            <a:solidFill>
              <a:schemeClr val="tx1">
                <a:lumMod val="50000"/>
                <a:lumOff val="50000"/>
                <a:alpha val="99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2" name="任意多边形 31"/>
          <p:cNvSpPr/>
          <p:nvPr/>
        </p:nvSpPr>
        <p:spPr bwMode="gray">
          <a:xfrm>
            <a:off x="2746318" y="2648190"/>
            <a:ext cx="1283536" cy="1766047"/>
          </a:xfrm>
          <a:custGeom>
            <a:avLst/>
            <a:gdLst>
              <a:gd name="connsiteX0" fmla="*/ 128934 w 962652"/>
              <a:gd name="connsiteY0" fmla="*/ 0 h 1324535"/>
              <a:gd name="connsiteX1" fmla="*/ 68423 w 962652"/>
              <a:gd name="connsiteY1" fmla="*/ 679077 h 1324535"/>
              <a:gd name="connsiteX2" fmla="*/ 962652 w 962652"/>
              <a:gd name="connsiteY2" fmla="*/ 1324535 h 1324535"/>
            </a:gdLst>
            <a:ahLst/>
            <a:cxnLst>
              <a:cxn ang="0">
                <a:pos x="connsiteX0" y="connsiteY0"/>
              </a:cxn>
              <a:cxn ang="0">
                <a:pos x="connsiteX1" y="connsiteY1"/>
              </a:cxn>
              <a:cxn ang="0">
                <a:pos x="connsiteX2" y="connsiteY2"/>
              </a:cxn>
            </a:cxnLst>
            <a:rect l="l" t="t" r="r" b="b"/>
            <a:pathLst>
              <a:path w="962652" h="1324535">
                <a:moveTo>
                  <a:pt x="128934" y="0"/>
                </a:moveTo>
                <a:cubicBezTo>
                  <a:pt x="29202" y="229160"/>
                  <a:pt x="-70530" y="458321"/>
                  <a:pt x="68423" y="679077"/>
                </a:cubicBezTo>
                <a:cubicBezTo>
                  <a:pt x="207376" y="899833"/>
                  <a:pt x="585014" y="1112184"/>
                  <a:pt x="962652" y="1324535"/>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3" name="任意多边形 32"/>
          <p:cNvSpPr/>
          <p:nvPr/>
        </p:nvSpPr>
        <p:spPr bwMode="gray">
          <a:xfrm>
            <a:off x="2272773" y="3561292"/>
            <a:ext cx="1640541" cy="852945"/>
          </a:xfrm>
          <a:custGeom>
            <a:avLst/>
            <a:gdLst>
              <a:gd name="connsiteX0" fmla="*/ 0 w 1230406"/>
              <a:gd name="connsiteY0" fmla="*/ 639709 h 639709"/>
              <a:gd name="connsiteX1" fmla="*/ 268941 w 1230406"/>
              <a:gd name="connsiteY1" fmla="*/ 21145 h 639709"/>
              <a:gd name="connsiteX2" fmla="*/ 490817 w 1230406"/>
              <a:gd name="connsiteY2" fmla="*/ 189233 h 639709"/>
              <a:gd name="connsiteX3" fmla="*/ 1230406 w 1230406"/>
              <a:gd name="connsiteY3" fmla="*/ 632986 h 639709"/>
            </a:gdLst>
            <a:ahLst/>
            <a:cxnLst>
              <a:cxn ang="0">
                <a:pos x="connsiteX0" y="connsiteY0"/>
              </a:cxn>
              <a:cxn ang="0">
                <a:pos x="connsiteX1" y="connsiteY1"/>
              </a:cxn>
              <a:cxn ang="0">
                <a:pos x="connsiteX2" y="connsiteY2"/>
              </a:cxn>
              <a:cxn ang="0">
                <a:pos x="connsiteX3" y="connsiteY3"/>
              </a:cxn>
            </a:cxnLst>
            <a:rect l="l" t="t" r="r" b="b"/>
            <a:pathLst>
              <a:path w="1230406" h="639709">
                <a:moveTo>
                  <a:pt x="0" y="639709"/>
                </a:moveTo>
                <a:cubicBezTo>
                  <a:pt x="93569" y="367966"/>
                  <a:pt x="187138" y="96224"/>
                  <a:pt x="268941" y="21145"/>
                </a:cubicBezTo>
                <a:cubicBezTo>
                  <a:pt x="350744" y="-53934"/>
                  <a:pt x="330573" y="87259"/>
                  <a:pt x="490817" y="189233"/>
                </a:cubicBezTo>
                <a:cubicBezTo>
                  <a:pt x="651061" y="291206"/>
                  <a:pt x="940733" y="462096"/>
                  <a:pt x="1230406" y="632986"/>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4" name="任意多边形 33"/>
          <p:cNvSpPr/>
          <p:nvPr/>
        </p:nvSpPr>
        <p:spPr bwMode="gray">
          <a:xfrm>
            <a:off x="2774795" y="3561153"/>
            <a:ext cx="1264024" cy="862048"/>
          </a:xfrm>
          <a:custGeom>
            <a:avLst/>
            <a:gdLst>
              <a:gd name="connsiteX0" fmla="*/ 0 w 948018"/>
              <a:gd name="connsiteY0" fmla="*/ 646536 h 646536"/>
              <a:gd name="connsiteX1" fmla="*/ 679077 w 948018"/>
              <a:gd name="connsiteY1" fmla="*/ 34695 h 646536"/>
              <a:gd name="connsiteX2" fmla="*/ 779930 w 948018"/>
              <a:gd name="connsiteY2" fmla="*/ 135548 h 646536"/>
              <a:gd name="connsiteX3" fmla="*/ 948018 w 948018"/>
              <a:gd name="connsiteY3" fmla="*/ 633089 h 646536"/>
            </a:gdLst>
            <a:ahLst/>
            <a:cxnLst>
              <a:cxn ang="0">
                <a:pos x="connsiteX0" y="connsiteY0"/>
              </a:cxn>
              <a:cxn ang="0">
                <a:pos x="connsiteX1" y="connsiteY1"/>
              </a:cxn>
              <a:cxn ang="0">
                <a:pos x="connsiteX2" y="connsiteY2"/>
              </a:cxn>
              <a:cxn ang="0">
                <a:pos x="connsiteX3" y="connsiteY3"/>
              </a:cxn>
            </a:cxnLst>
            <a:rect l="l" t="t" r="r" b="b"/>
            <a:pathLst>
              <a:path w="948018" h="646536">
                <a:moveTo>
                  <a:pt x="0" y="646536"/>
                </a:moveTo>
                <a:cubicBezTo>
                  <a:pt x="274544" y="383198"/>
                  <a:pt x="549089" y="119860"/>
                  <a:pt x="679077" y="34695"/>
                </a:cubicBezTo>
                <a:cubicBezTo>
                  <a:pt x="809065" y="-50470"/>
                  <a:pt x="735107" y="35816"/>
                  <a:pt x="779930" y="135548"/>
                </a:cubicBezTo>
                <a:cubicBezTo>
                  <a:pt x="824754" y="235280"/>
                  <a:pt x="886386" y="434184"/>
                  <a:pt x="948018" y="633089"/>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5" name="矩形 34"/>
          <p:cNvSpPr/>
          <p:nvPr/>
        </p:nvSpPr>
        <p:spPr bwMode="gray">
          <a:xfrm>
            <a:off x="4545784" y="1234836"/>
            <a:ext cx="7021376" cy="4785926"/>
          </a:xfrm>
          <a:prstGeom prst="rect">
            <a:avLst/>
          </a:prstGeom>
        </p:spPr>
        <p:txBody>
          <a:bodyPr wrap="square">
            <a:spAutoFit/>
          </a:bodyPr>
          <a:lstStyle/>
          <a:p>
            <a:pPr marL="302400" indent="-302400" algn="just" fontAlgn="ctr">
              <a:lnSpc>
                <a:spcPts val="24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cs typeface="Huawei Sans" panose="020C0503030203020204" pitchFamily="34" charset="0"/>
              </a:rPr>
              <a:t>Solution description</a:t>
            </a:r>
            <a:endParaRPr lang="en-US" altLang="zh-CN" sz="1600" b="1" dirty="0">
              <a:solidFill>
                <a:srgbClr val="333333"/>
              </a:solidFill>
              <a:latin typeface="Huawei Sans" panose="020C0503030203020204" pitchFamily="34" charset="0"/>
              <a:cs typeface="Huawei Sans" panose="020C0503030203020204" pitchFamily="34" charset="0"/>
            </a:endParaRPr>
          </a:p>
          <a:p>
            <a:pPr marL="539750" lvl="1" indent="-222250" fontAlgn="ctr">
              <a:lnSpc>
                <a:spcPts val="2400"/>
              </a:lnSpc>
              <a:spcAft>
                <a:spcPts val="600"/>
              </a:spcAft>
              <a:buSzPct val="50000"/>
              <a:buFont typeface="Wingdings" panose="05000000000000000000" pitchFamily="2" charset="2"/>
              <a:buChar char="p"/>
            </a:pPr>
            <a:r>
              <a:rPr lang="en-US" sz="1600" dirty="0">
                <a:latin typeface="Huawei Sans" panose="020C0503030203020204" pitchFamily="34" charset="0"/>
                <a:cs typeface="Huawei Sans" panose="020C0503030203020204" pitchFamily="34" charset="0"/>
              </a:rPr>
              <a:t>Different branches can directly communicate with each other, without the need to divert traffic through intermediate nodes.</a:t>
            </a:r>
          </a:p>
          <a:p>
            <a:pPr marL="302400" indent="-302400" algn="just" fontAlgn="ctr">
              <a:lnSpc>
                <a:spcPts val="24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cs typeface="Huawei Sans" panose="020C0503030203020204" pitchFamily="34" charset="0"/>
              </a:rPr>
              <a:t>Application scenarios</a:t>
            </a:r>
            <a:endParaRPr lang="en-US" altLang="zh-CN" sz="1600" b="1" dirty="0">
              <a:solidFill>
                <a:srgbClr val="333333"/>
              </a:solidFill>
              <a:latin typeface="Huawei Sans" panose="020C0503030203020204" pitchFamily="34" charset="0"/>
              <a:cs typeface="Huawei Sans" panose="020C0503030203020204" pitchFamily="34" charset="0"/>
            </a:endParaRPr>
          </a:p>
          <a:p>
            <a:pPr marL="539750" lvl="1" indent="-222250" fontAlgn="ctr">
              <a:lnSpc>
                <a:spcPts val="2400"/>
              </a:lnSpc>
              <a:spcAft>
                <a:spcPts val="600"/>
              </a:spcAft>
              <a:buSzPct val="50000"/>
              <a:buFont typeface="Wingdings" panose="05000000000000000000" pitchFamily="2" charset="2"/>
              <a:buChar char="p"/>
            </a:pPr>
            <a:r>
              <a:rPr lang="en-US" sz="1600" dirty="0">
                <a:solidFill>
                  <a:srgbClr val="333333"/>
                </a:solidFill>
                <a:latin typeface="Huawei Sans" panose="020C0503030203020204" pitchFamily="34" charset="0"/>
                <a:cs typeface="Huawei Sans" panose="020C0503030203020204" pitchFamily="34" charset="0"/>
              </a:rPr>
              <a:t>Small enterprises with a small number of sites or large enterprises whose branches need to communicate with each other</a:t>
            </a:r>
            <a:endParaRPr lang="en-US" altLang="zh-CN" sz="1600" dirty="0">
              <a:solidFill>
                <a:srgbClr val="333333"/>
              </a:solidFill>
              <a:latin typeface="Huawei Sans" panose="020C0503030203020204" pitchFamily="34" charset="0"/>
              <a:cs typeface="Huawei Sans" panose="020C0503030203020204" pitchFamily="34" charset="0"/>
            </a:endParaRPr>
          </a:p>
          <a:p>
            <a:pPr marL="539750" lvl="1" indent="-222250" fontAlgn="ctr">
              <a:lnSpc>
                <a:spcPts val="2400"/>
              </a:lnSpc>
              <a:spcAft>
                <a:spcPts val="600"/>
              </a:spcAft>
              <a:buSzPct val="50000"/>
              <a:buFont typeface="Wingdings" panose="05000000000000000000" pitchFamily="2" charset="2"/>
              <a:buChar char="p"/>
            </a:pPr>
            <a:r>
              <a:rPr lang="en-US" sz="1600" dirty="0">
                <a:solidFill>
                  <a:srgbClr val="333333"/>
                </a:solidFill>
                <a:latin typeface="Huawei Sans" panose="020C0503030203020204" pitchFamily="34" charset="0"/>
                <a:cs typeface="Huawei Sans" panose="020C0503030203020204" pitchFamily="34" charset="0"/>
              </a:rPr>
              <a:t>Large enterprises with collaborative services (for example, high-value applications such as VoIP and video conferencing). These services have high requirements on network performance such as the packet loss rate, latency, and jitter, and require direct communication between branch sites.</a:t>
            </a:r>
          </a:p>
          <a:p>
            <a:pPr marL="539750" lvl="1" indent="-222250" fontAlgn="ctr">
              <a:lnSpc>
                <a:spcPts val="2400"/>
              </a:lnSpc>
              <a:spcAft>
                <a:spcPts val="600"/>
              </a:spcAft>
              <a:buSzPct val="50000"/>
              <a:buFont typeface="Wingdings" panose="05000000000000000000" pitchFamily="2" charset="2"/>
              <a:buChar char="p"/>
            </a:pPr>
            <a:r>
              <a:rPr lang="en-US" sz="1600" dirty="0">
                <a:solidFill>
                  <a:srgbClr val="333333"/>
                </a:solidFill>
                <a:latin typeface="Huawei Sans" panose="020C0503030203020204" pitchFamily="34" charset="0"/>
                <a:cs typeface="Huawei Sans" panose="020C0503030203020204" pitchFamily="34" charset="0"/>
              </a:rPr>
              <a:t>The full-mesh networking is simple and features high service access efficiency but average scalability. It is applicable to networks with 10 to 100 branch sites.</a:t>
            </a:r>
          </a:p>
        </p:txBody>
      </p:sp>
      <p:grpSp>
        <p:nvGrpSpPr>
          <p:cNvPr id="40"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41"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RR Design</a:t>
              </a:r>
            </a:p>
          </p:txBody>
        </p:sp>
        <p:sp>
          <p:nvSpPr>
            <p:cNvPr id="42"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Overlay Planning</a:t>
              </a:r>
            </a:p>
          </p:txBody>
        </p:sp>
        <p:sp>
          <p:nvSpPr>
            <p:cNvPr id="43"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Topology Design</a:t>
              </a:r>
            </a:p>
          </p:txBody>
        </p:sp>
      </p:grpSp>
    </p:spTree>
    <p:extLst>
      <p:ext uri="{BB962C8B-B14F-4D97-AF65-F5344CB8AC3E}">
        <p14:creationId xmlns:p14="http://schemas.microsoft.com/office/powerpoint/2010/main" val="3957988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Partial-Mesh Networking Scenario</a:t>
            </a:r>
          </a:p>
        </p:txBody>
      </p:sp>
      <p:pic>
        <p:nvPicPr>
          <p:cNvPr id="6" name="图片 5"/>
          <p:cNvPicPr>
            <a:picLocks noChangeAspect="1"/>
          </p:cNvPicPr>
          <p:nvPr/>
        </p:nvPicPr>
        <p:blipFill>
          <a:blip r:embed="rId3"/>
          <a:stretch>
            <a:fillRect/>
          </a:stretch>
        </p:blipFill>
        <p:spPr bwMode="gray">
          <a:xfrm>
            <a:off x="2042569" y="3173116"/>
            <a:ext cx="941632" cy="578037"/>
          </a:xfrm>
          <a:prstGeom prst="rect">
            <a:avLst/>
          </a:prstGeom>
        </p:spPr>
      </p:pic>
      <p:pic>
        <p:nvPicPr>
          <p:cNvPr id="7" name="图片 6"/>
          <p:cNvPicPr>
            <a:picLocks noChangeAspect="1"/>
          </p:cNvPicPr>
          <p:nvPr/>
        </p:nvPicPr>
        <p:blipFill>
          <a:blip r:embed="rId4"/>
          <a:stretch>
            <a:fillRect/>
          </a:stretch>
        </p:blipFill>
        <p:spPr bwMode="gray">
          <a:xfrm>
            <a:off x="3096204" y="3211666"/>
            <a:ext cx="941632" cy="49540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208953" y="4702112"/>
            <a:ext cx="922719" cy="579381"/>
          </a:xfrm>
          <a:prstGeom prst="rect">
            <a:avLst/>
          </a:prstGeom>
        </p:spPr>
      </p:pic>
      <p:pic>
        <p:nvPicPr>
          <p:cNvPr id="9" name="图片 8"/>
          <p:cNvPicPr>
            <a:picLocks noChangeAspect="1"/>
          </p:cNvPicPr>
          <p:nvPr/>
        </p:nvPicPr>
        <p:blipFill>
          <a:blip r:embed="rId6"/>
          <a:stretch>
            <a:fillRect/>
          </a:stretch>
        </p:blipFill>
        <p:spPr bwMode="gray">
          <a:xfrm>
            <a:off x="1449847" y="4469045"/>
            <a:ext cx="466668" cy="389308"/>
          </a:xfrm>
          <a:prstGeom prst="rect">
            <a:avLst/>
          </a:prstGeom>
        </p:spPr>
      </p:pic>
      <p:sp>
        <p:nvSpPr>
          <p:cNvPr id="10" name="文本框 9"/>
          <p:cNvSpPr txBox="1"/>
          <p:nvPr/>
        </p:nvSpPr>
        <p:spPr bwMode="gray">
          <a:xfrm>
            <a:off x="636881" y="4469045"/>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Edge</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11" name="文本框 10"/>
          <p:cNvSpPr txBox="1"/>
          <p:nvPr/>
        </p:nvSpPr>
        <p:spPr bwMode="gray">
          <a:xfrm>
            <a:off x="1254041" y="4859370"/>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Branch1</a:t>
            </a:r>
            <a:endParaRPr lang="en-US" altLang="zh-CN" sz="1067" b="1" dirty="0">
              <a:solidFill>
                <a:srgbClr val="000000"/>
              </a:solidFill>
              <a:latin typeface="Huawei Sans" panose="020C0503030203020204" pitchFamily="34" charset="0"/>
              <a:ea typeface="微软雅黑" panose="020B0503020204020204" pitchFamily="34" charset="-122"/>
              <a:cs typeface="Huawei Sans" panose="020C0503030203020204" pitchFamily="34" charset="0"/>
            </a:endParaRPr>
          </a:p>
        </p:txBody>
      </p:sp>
      <p:cxnSp>
        <p:nvCxnSpPr>
          <p:cNvPr id="12" name="直接连接符 11"/>
          <p:cNvCxnSpPr>
            <a:stCxn id="23" idx="2"/>
            <a:endCxn id="7" idx="0"/>
          </p:cNvCxnSpPr>
          <p:nvPr/>
        </p:nvCxnSpPr>
        <p:spPr bwMode="gray">
          <a:xfrm>
            <a:off x="3258385" y="2690851"/>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a:stCxn id="9" idx="0"/>
            <a:endCxn id="6" idx="2"/>
          </p:cNvCxnSpPr>
          <p:nvPr/>
        </p:nvCxnSpPr>
        <p:spPr bwMode="gray">
          <a:xfrm flipV="1">
            <a:off x="1683182" y="3751153"/>
            <a:ext cx="830204"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805455" y="4724592"/>
            <a:ext cx="922719" cy="579381"/>
          </a:xfrm>
          <a:prstGeom prst="rect">
            <a:avLst/>
          </a:prstGeom>
        </p:spPr>
      </p:pic>
      <p:sp>
        <p:nvSpPr>
          <p:cNvPr id="15" name="文本框 14"/>
          <p:cNvSpPr txBox="1"/>
          <p:nvPr/>
        </p:nvSpPr>
        <p:spPr bwMode="gray">
          <a:xfrm>
            <a:off x="2850543" y="4881850"/>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Branch2</a:t>
            </a:r>
            <a:endParaRPr lang="en-US" altLang="zh-CN" sz="1067" b="1" dirty="0">
              <a:solidFill>
                <a:srgbClr val="000000"/>
              </a:solidFill>
              <a:latin typeface="Huawei Sans" panose="020C0503030203020204" pitchFamily="34" charset="0"/>
              <a:ea typeface="微软雅黑" panose="020B0503020204020204" pitchFamily="34" charset="-122"/>
              <a:cs typeface="Huawei Sans" panose="020C0503030203020204" pitchFamily="34" charset="0"/>
            </a:endParaRPr>
          </a:p>
        </p:txBody>
      </p:sp>
      <p:pic>
        <p:nvPicPr>
          <p:cNvPr id="16" name="图片 15"/>
          <p:cNvPicPr>
            <a:picLocks noChangeAspect="1"/>
          </p:cNvPicPr>
          <p:nvPr/>
        </p:nvPicPr>
        <p:blipFill>
          <a:blip r:embed="rId6"/>
          <a:stretch>
            <a:fillRect/>
          </a:stretch>
        </p:blipFill>
        <p:spPr bwMode="gray">
          <a:xfrm>
            <a:off x="3043217" y="4469045"/>
            <a:ext cx="466668" cy="389308"/>
          </a:xfrm>
          <a:prstGeom prst="rect">
            <a:avLst/>
          </a:prstGeom>
        </p:spPr>
      </p:pic>
      <p:cxnSp>
        <p:nvCxnSpPr>
          <p:cNvPr id="17" name="直接连接符 16"/>
          <p:cNvCxnSpPr>
            <a:stCxn id="16" idx="0"/>
            <a:endCxn id="6" idx="2"/>
          </p:cNvCxnSpPr>
          <p:nvPr/>
        </p:nvCxnSpPr>
        <p:spPr bwMode="gray">
          <a:xfrm flipH="1" flipV="1">
            <a:off x="2513386" y="3751153"/>
            <a:ext cx="763165"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p:nvPr/>
        </p:nvCxnSpPr>
        <p:spPr bwMode="gray">
          <a:xfrm>
            <a:off x="2880609" y="2485035"/>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560626" y="1862823"/>
            <a:ext cx="922719" cy="579381"/>
          </a:xfrm>
          <a:prstGeom prst="rect">
            <a:avLst/>
          </a:prstGeom>
        </p:spPr>
      </p:pic>
      <p:pic>
        <p:nvPicPr>
          <p:cNvPr id="20" name="图片 19"/>
          <p:cNvPicPr>
            <a:picLocks noChangeAspect="1"/>
          </p:cNvPicPr>
          <p:nvPr/>
        </p:nvPicPr>
        <p:blipFill>
          <a:blip r:embed="rId6"/>
          <a:stretch>
            <a:fillRect/>
          </a:stretch>
        </p:blipFill>
        <p:spPr bwMode="gray">
          <a:xfrm>
            <a:off x="2518769" y="2302439"/>
            <a:ext cx="466668" cy="389308"/>
          </a:xfrm>
          <a:prstGeom prst="rect">
            <a:avLst/>
          </a:prstGeom>
        </p:spPr>
      </p:pic>
      <p:sp>
        <p:nvSpPr>
          <p:cNvPr id="21" name="文本框 20"/>
          <p:cNvSpPr txBox="1"/>
          <p:nvPr/>
        </p:nvSpPr>
        <p:spPr bwMode="gray">
          <a:xfrm>
            <a:off x="1208954" y="2177258"/>
            <a:ext cx="1287928" cy="584775"/>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cs typeface="Huawei Sans" panose="020C0503030203020204" pitchFamily="34" charset="0"/>
              </a:rPr>
              <a:t>Edge (Redirect)</a:t>
            </a:r>
            <a:endParaRPr lang="en-US" altLang="zh-CN" sz="1600" dirty="0">
              <a:solidFill>
                <a:srgbClr val="000000"/>
              </a:solidFill>
              <a:latin typeface="Huawei Sans" panose="020C0503030203020204" pitchFamily="34" charset="0"/>
              <a:cs typeface="Huawei Sans" panose="020C0503030203020204" pitchFamily="34" charset="0"/>
            </a:endParaRPr>
          </a:p>
        </p:txBody>
      </p:sp>
      <p:sp>
        <p:nvSpPr>
          <p:cNvPr id="22" name="文本框 21"/>
          <p:cNvSpPr txBox="1"/>
          <p:nvPr/>
        </p:nvSpPr>
        <p:spPr bwMode="gray">
          <a:xfrm>
            <a:off x="2605714" y="2020080"/>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HQ/DC</a:t>
            </a:r>
            <a:endParaRPr lang="en-US" altLang="zh-CN" sz="1067" b="1" dirty="0">
              <a:solidFill>
                <a:srgbClr val="000000"/>
              </a:solidFill>
              <a:latin typeface="Huawei Sans" panose="020C0503030203020204" pitchFamily="34" charset="0"/>
              <a:ea typeface="微软雅黑" panose="020B0503020204020204" pitchFamily="34" charset="-122"/>
              <a:cs typeface="Huawei Sans" panose="020C0503030203020204" pitchFamily="34" charset="0"/>
            </a:endParaRPr>
          </a:p>
        </p:txBody>
      </p:sp>
      <p:pic>
        <p:nvPicPr>
          <p:cNvPr id="23" name="图片 22"/>
          <p:cNvPicPr>
            <a:picLocks noChangeAspect="1"/>
          </p:cNvPicPr>
          <p:nvPr/>
        </p:nvPicPr>
        <p:blipFill>
          <a:blip r:embed="rId6"/>
          <a:stretch>
            <a:fillRect/>
          </a:stretch>
        </p:blipFill>
        <p:spPr bwMode="gray">
          <a:xfrm>
            <a:off x="3025050" y="2301543"/>
            <a:ext cx="466668" cy="389308"/>
          </a:xfrm>
          <a:prstGeom prst="rect">
            <a:avLst/>
          </a:prstGeom>
        </p:spPr>
      </p:pic>
      <p:cxnSp>
        <p:nvCxnSpPr>
          <p:cNvPr id="24" name="直接连接符 23"/>
          <p:cNvCxnSpPr>
            <a:stCxn id="20" idx="2"/>
            <a:endCxn id="6" idx="0"/>
          </p:cNvCxnSpPr>
          <p:nvPr/>
        </p:nvCxnSpPr>
        <p:spPr bwMode="gray">
          <a:xfrm flipH="1">
            <a:off x="2513386" y="2691748"/>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187081" y="4724592"/>
            <a:ext cx="922719" cy="579381"/>
          </a:xfrm>
          <a:prstGeom prst="rect">
            <a:avLst/>
          </a:prstGeom>
        </p:spPr>
      </p:pic>
      <p:sp>
        <p:nvSpPr>
          <p:cNvPr id="26" name="文本框 25"/>
          <p:cNvSpPr txBox="1"/>
          <p:nvPr/>
        </p:nvSpPr>
        <p:spPr bwMode="gray">
          <a:xfrm>
            <a:off x="4232169" y="4881850"/>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Branch3</a:t>
            </a:r>
            <a:endParaRPr lang="en-US" altLang="zh-CN" sz="1067" b="1" dirty="0">
              <a:solidFill>
                <a:srgbClr val="000000"/>
              </a:solidFill>
              <a:latin typeface="Huawei Sans" panose="020C0503030203020204" pitchFamily="34" charset="0"/>
              <a:ea typeface="微软雅黑" panose="020B0503020204020204" pitchFamily="34" charset="-122"/>
              <a:cs typeface="Huawei Sans" panose="020C0503030203020204" pitchFamily="34" charset="0"/>
            </a:endParaRPr>
          </a:p>
        </p:txBody>
      </p:sp>
      <p:pic>
        <p:nvPicPr>
          <p:cNvPr id="27" name="图片 26"/>
          <p:cNvPicPr>
            <a:picLocks noChangeAspect="1"/>
          </p:cNvPicPr>
          <p:nvPr/>
        </p:nvPicPr>
        <p:blipFill>
          <a:blip r:embed="rId6"/>
          <a:stretch>
            <a:fillRect/>
          </a:stretch>
        </p:blipFill>
        <p:spPr bwMode="gray">
          <a:xfrm>
            <a:off x="4424842" y="4469045"/>
            <a:ext cx="466668" cy="389308"/>
          </a:xfrm>
          <a:prstGeom prst="rect">
            <a:avLst/>
          </a:prstGeom>
        </p:spPr>
      </p:pic>
      <p:cxnSp>
        <p:nvCxnSpPr>
          <p:cNvPr id="28" name="直接连接符 27"/>
          <p:cNvCxnSpPr>
            <a:stCxn id="27" idx="0"/>
            <a:endCxn id="7" idx="2"/>
          </p:cNvCxnSpPr>
          <p:nvPr/>
        </p:nvCxnSpPr>
        <p:spPr bwMode="gray">
          <a:xfrm flipH="1" flipV="1">
            <a:off x="3567021" y="3707071"/>
            <a:ext cx="1091156"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任意多边形 28"/>
          <p:cNvSpPr/>
          <p:nvPr/>
        </p:nvSpPr>
        <p:spPr bwMode="gray">
          <a:xfrm>
            <a:off x="1676401" y="2666827"/>
            <a:ext cx="1039905" cy="1801907"/>
          </a:xfrm>
          <a:custGeom>
            <a:avLst/>
            <a:gdLst>
              <a:gd name="connsiteX0" fmla="*/ 779929 w 779929"/>
              <a:gd name="connsiteY0" fmla="*/ 0 h 1351430"/>
              <a:gd name="connsiteX1" fmla="*/ 504265 w 779929"/>
              <a:gd name="connsiteY1" fmla="*/ 726142 h 1351430"/>
              <a:gd name="connsiteX2" fmla="*/ 0 w 779929"/>
              <a:gd name="connsiteY2" fmla="*/ 1351430 h 1351430"/>
            </a:gdLst>
            <a:ahLst/>
            <a:cxnLst>
              <a:cxn ang="0">
                <a:pos x="connsiteX0" y="connsiteY0"/>
              </a:cxn>
              <a:cxn ang="0">
                <a:pos x="connsiteX1" y="connsiteY1"/>
              </a:cxn>
              <a:cxn ang="0">
                <a:pos x="connsiteX2" y="connsiteY2"/>
              </a:cxn>
            </a:cxnLst>
            <a:rect l="l" t="t" r="r" b="b"/>
            <a:pathLst>
              <a:path w="779929" h="1351430">
                <a:moveTo>
                  <a:pt x="779929" y="0"/>
                </a:moveTo>
                <a:cubicBezTo>
                  <a:pt x="707091" y="250452"/>
                  <a:pt x="634253" y="500904"/>
                  <a:pt x="504265" y="726142"/>
                </a:cubicBezTo>
                <a:cubicBezTo>
                  <a:pt x="374277" y="951380"/>
                  <a:pt x="187138" y="1151405"/>
                  <a:pt x="0" y="1351430"/>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0" name="任意多边形 29"/>
          <p:cNvSpPr/>
          <p:nvPr/>
        </p:nvSpPr>
        <p:spPr bwMode="gray">
          <a:xfrm>
            <a:off x="2564862" y="2657863"/>
            <a:ext cx="716221" cy="1810871"/>
          </a:xfrm>
          <a:custGeom>
            <a:avLst/>
            <a:gdLst>
              <a:gd name="connsiteX0" fmla="*/ 120307 w 537166"/>
              <a:gd name="connsiteY0" fmla="*/ 0 h 1358153"/>
              <a:gd name="connsiteX1" fmla="*/ 26178 w 537166"/>
              <a:gd name="connsiteY1" fmla="*/ 726141 h 1358153"/>
              <a:gd name="connsiteX2" fmla="*/ 537166 w 537166"/>
              <a:gd name="connsiteY2" fmla="*/ 1358153 h 1358153"/>
            </a:gdLst>
            <a:ahLst/>
            <a:cxnLst>
              <a:cxn ang="0">
                <a:pos x="connsiteX0" y="connsiteY0"/>
              </a:cxn>
              <a:cxn ang="0">
                <a:pos x="connsiteX1" y="connsiteY1"/>
              </a:cxn>
              <a:cxn ang="0">
                <a:pos x="connsiteX2" y="connsiteY2"/>
              </a:cxn>
            </a:cxnLst>
            <a:rect l="l" t="t" r="r" b="b"/>
            <a:pathLst>
              <a:path w="537166" h="1358153">
                <a:moveTo>
                  <a:pt x="120307" y="0"/>
                </a:moveTo>
                <a:cubicBezTo>
                  <a:pt x="38504" y="249891"/>
                  <a:pt x="-43298" y="499782"/>
                  <a:pt x="26178" y="726141"/>
                </a:cubicBezTo>
                <a:cubicBezTo>
                  <a:pt x="95654" y="952500"/>
                  <a:pt x="316410" y="1155326"/>
                  <a:pt x="537166" y="1358153"/>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1" name="任意多边形 30"/>
          <p:cNvSpPr/>
          <p:nvPr/>
        </p:nvSpPr>
        <p:spPr bwMode="gray">
          <a:xfrm>
            <a:off x="1730190" y="3686332"/>
            <a:ext cx="1515036" cy="791365"/>
          </a:xfrm>
          <a:custGeom>
            <a:avLst/>
            <a:gdLst>
              <a:gd name="connsiteX0" fmla="*/ 0 w 1136277"/>
              <a:gd name="connsiteY0" fmla="*/ 573354 h 593524"/>
              <a:gd name="connsiteX1" fmla="*/ 517712 w 1136277"/>
              <a:gd name="connsiteY1" fmla="*/ 22024 h 593524"/>
              <a:gd name="connsiteX2" fmla="*/ 685800 w 1136277"/>
              <a:gd name="connsiteY2" fmla="*/ 156495 h 593524"/>
              <a:gd name="connsiteX3" fmla="*/ 1136277 w 1136277"/>
              <a:gd name="connsiteY3" fmla="*/ 593524 h 593524"/>
            </a:gdLst>
            <a:ahLst/>
            <a:cxnLst>
              <a:cxn ang="0">
                <a:pos x="connsiteX0" y="connsiteY0"/>
              </a:cxn>
              <a:cxn ang="0">
                <a:pos x="connsiteX1" y="connsiteY1"/>
              </a:cxn>
              <a:cxn ang="0">
                <a:pos x="connsiteX2" y="connsiteY2"/>
              </a:cxn>
              <a:cxn ang="0">
                <a:pos x="connsiteX3" y="connsiteY3"/>
              </a:cxn>
            </a:cxnLst>
            <a:rect l="l" t="t" r="r" b="b"/>
            <a:pathLst>
              <a:path w="1136277" h="593524">
                <a:moveTo>
                  <a:pt x="0" y="573354"/>
                </a:moveTo>
                <a:cubicBezTo>
                  <a:pt x="201706" y="332427"/>
                  <a:pt x="403412" y="91500"/>
                  <a:pt x="517712" y="22024"/>
                </a:cubicBezTo>
                <a:cubicBezTo>
                  <a:pt x="632012" y="-47453"/>
                  <a:pt x="582706" y="61245"/>
                  <a:pt x="685800" y="156495"/>
                </a:cubicBezTo>
                <a:cubicBezTo>
                  <a:pt x="788894" y="251745"/>
                  <a:pt x="962585" y="422634"/>
                  <a:pt x="1136277" y="593524"/>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2" name="任意多边形 31"/>
          <p:cNvSpPr/>
          <p:nvPr/>
        </p:nvSpPr>
        <p:spPr bwMode="gray">
          <a:xfrm>
            <a:off x="3254189" y="2666827"/>
            <a:ext cx="1398495" cy="1810871"/>
          </a:xfrm>
          <a:custGeom>
            <a:avLst/>
            <a:gdLst>
              <a:gd name="connsiteX0" fmla="*/ 0 w 1048871"/>
              <a:gd name="connsiteY0" fmla="*/ 0 h 1358153"/>
              <a:gd name="connsiteX1" fmla="*/ 302559 w 1048871"/>
              <a:gd name="connsiteY1" fmla="*/ 732865 h 1358153"/>
              <a:gd name="connsiteX2" fmla="*/ 1048871 w 1048871"/>
              <a:gd name="connsiteY2" fmla="*/ 1358153 h 1358153"/>
            </a:gdLst>
            <a:ahLst/>
            <a:cxnLst>
              <a:cxn ang="0">
                <a:pos x="connsiteX0" y="connsiteY0"/>
              </a:cxn>
              <a:cxn ang="0">
                <a:pos x="connsiteX1" y="connsiteY1"/>
              </a:cxn>
              <a:cxn ang="0">
                <a:pos x="connsiteX2" y="connsiteY2"/>
              </a:cxn>
            </a:cxnLst>
            <a:rect l="l" t="t" r="r" b="b"/>
            <a:pathLst>
              <a:path w="1048871" h="1358153">
                <a:moveTo>
                  <a:pt x="0" y="0"/>
                </a:moveTo>
                <a:cubicBezTo>
                  <a:pt x="63873" y="253253"/>
                  <a:pt x="127747" y="506506"/>
                  <a:pt x="302559" y="732865"/>
                </a:cubicBezTo>
                <a:cubicBezTo>
                  <a:pt x="477371" y="959224"/>
                  <a:pt x="763121" y="1158688"/>
                  <a:pt x="1048871" y="1358153"/>
                </a:cubicBezTo>
              </a:path>
            </a:pathLst>
          </a:custGeom>
          <a:noFill/>
          <a:ln w="28575"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a typeface="宋体" charset="-122"/>
              <a:cs typeface="Huawei Sans" panose="020C0503030203020204" pitchFamily="34" charset="0"/>
            </a:endParaRPr>
          </a:p>
        </p:txBody>
      </p:sp>
      <p:sp>
        <p:nvSpPr>
          <p:cNvPr id="33" name="矩形 32"/>
          <p:cNvSpPr/>
          <p:nvPr/>
        </p:nvSpPr>
        <p:spPr bwMode="gray">
          <a:xfrm>
            <a:off x="4891510" y="1007353"/>
            <a:ext cx="6680004" cy="5324535"/>
          </a:xfrm>
          <a:prstGeom prst="rect">
            <a:avLst/>
          </a:prstGeom>
        </p:spPr>
        <p:txBody>
          <a:bodyPr wrap="square">
            <a:spAutoFit/>
          </a:bodyPr>
          <a:lstStyle/>
          <a:p>
            <a:pPr marL="302400" indent="-302400" fontAlgn="ctr">
              <a:lnSpc>
                <a:spcPts val="2400"/>
              </a:lnSpc>
              <a:spcAft>
                <a:spcPts val="600"/>
              </a:spcAft>
              <a:buFont typeface="Arial" panose="020B0604020202020204" pitchFamily="34" charset="0"/>
              <a:buChar char="•"/>
            </a:pPr>
            <a:r>
              <a:rPr lang="en-US" sz="1400" b="1" dirty="0">
                <a:solidFill>
                  <a:srgbClr val="333333"/>
                </a:solidFill>
                <a:latin typeface="Huawei Sans" panose="020C0503030203020204" pitchFamily="34" charset="0"/>
                <a:cs typeface="Huawei Sans" panose="020C0503030203020204" pitchFamily="34" charset="0"/>
              </a:rPr>
              <a:t>Solution description</a:t>
            </a:r>
            <a:endParaRPr lang="en-US" altLang="zh-CN" sz="1400" b="1" dirty="0">
              <a:solidFill>
                <a:srgbClr val="333333"/>
              </a:solidFill>
              <a:latin typeface="Huawei Sans" panose="020C0503030203020204" pitchFamily="34" charset="0"/>
              <a:cs typeface="Huawei Sans" panose="020C0503030203020204" pitchFamily="34" charset="0"/>
            </a:endParaRPr>
          </a:p>
          <a:p>
            <a:pPr marL="539750" lvl="1" indent="-222250" fontAlgn="ctr">
              <a:lnSpc>
                <a:spcPts val="2400"/>
              </a:lnSpc>
              <a:spcAft>
                <a:spcPts val="6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A partial-mesh network can be considered as a type of special full-mesh network. If direct underlay network connections are available between two sites, traffic is directly transmitted between the sites. Otherwise, traffic between the sites is forwarded through a redirect site, to which both sites are connected.</a:t>
            </a:r>
          </a:p>
          <a:p>
            <a:pPr marL="302400" indent="-302400" fontAlgn="ctr">
              <a:lnSpc>
                <a:spcPts val="2400"/>
              </a:lnSpc>
              <a:spcAft>
                <a:spcPts val="600"/>
              </a:spcAft>
              <a:buFont typeface="Arial" panose="020B0604020202020204" pitchFamily="34" charset="0"/>
              <a:buChar char="•"/>
            </a:pPr>
            <a:r>
              <a:rPr lang="en-US" sz="1400" b="1" dirty="0">
                <a:solidFill>
                  <a:srgbClr val="333333"/>
                </a:solidFill>
                <a:latin typeface="Huawei Sans" panose="020C0503030203020204" pitchFamily="34" charset="0"/>
                <a:cs typeface="Huawei Sans" panose="020C0503030203020204" pitchFamily="34" charset="0"/>
              </a:rPr>
              <a:t>Application scenarios</a:t>
            </a:r>
            <a:endParaRPr lang="en-US" altLang="zh-CN" sz="1400" b="1" dirty="0">
              <a:solidFill>
                <a:srgbClr val="333333"/>
              </a:solidFill>
              <a:latin typeface="Huawei Sans" panose="020C0503030203020204" pitchFamily="34" charset="0"/>
              <a:cs typeface="Huawei Sans" panose="020C0503030203020204" pitchFamily="34" charset="0"/>
            </a:endParaRPr>
          </a:p>
          <a:p>
            <a:pPr marL="539750" lvl="1" indent="-222250" fontAlgn="ctr">
              <a:lnSpc>
                <a:spcPts val="2400"/>
              </a:lnSpc>
              <a:spcAft>
                <a:spcPts val="600"/>
              </a:spcAft>
              <a:buSzPct val="50000"/>
              <a:buFont typeface="Wingdings" panose="05000000000000000000" pitchFamily="2" charset="2"/>
              <a:buChar char="p"/>
            </a:pPr>
            <a:r>
              <a:rPr lang="en-US" sz="1400" dirty="0">
                <a:solidFill>
                  <a:srgbClr val="333333"/>
                </a:solidFill>
                <a:latin typeface="Huawei Sans" panose="020C0503030203020204" pitchFamily="34" charset="0"/>
                <a:cs typeface="Huawei Sans" panose="020C0503030203020204" pitchFamily="34" charset="0"/>
              </a:rPr>
              <a:t>The underlay networks of the sites that need to directly communicate with each other cannot be directly interconnected. In this case, the sites can communicate with each other through the redirect site.</a:t>
            </a:r>
          </a:p>
          <a:p>
            <a:pPr marL="539750" lvl="1" indent="-222250" fontAlgn="ctr">
              <a:lnSpc>
                <a:spcPts val="2400"/>
              </a:lnSpc>
              <a:spcAft>
                <a:spcPts val="600"/>
              </a:spcAft>
              <a:buSzPct val="50000"/>
              <a:buFont typeface="Wingdings" panose="05000000000000000000" pitchFamily="2" charset="2"/>
              <a:buChar char="p"/>
            </a:pPr>
            <a:r>
              <a:rPr lang="en-US" sz="1400" dirty="0">
                <a:solidFill>
                  <a:srgbClr val="333333"/>
                </a:solidFill>
                <a:latin typeface="Huawei Sans" panose="020C0503030203020204" pitchFamily="34" charset="0"/>
                <a:cs typeface="Huawei Sans" panose="020C0503030203020204" pitchFamily="34" charset="0"/>
              </a:rPr>
              <a:t>In the full-mesh networking scenario, the underlay networks of the sites that need to directly communicate with each other can be directly interconnected. For reliability purposes, a redirect site is deployed. In this manner, when the underlay networks of the sites are faulty and the sites cannot directly communicate with each other, traffic of the sites can be forwarded by the redirect site.</a:t>
            </a:r>
          </a:p>
        </p:txBody>
      </p:sp>
      <p:grpSp>
        <p:nvGrpSpPr>
          <p:cNvPr id="38"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39"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RR Design</a:t>
              </a:r>
            </a:p>
          </p:txBody>
        </p:sp>
        <p:sp>
          <p:nvSpPr>
            <p:cNvPr id="40"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Overlay Planning</a:t>
              </a:r>
            </a:p>
          </p:txBody>
        </p:sp>
        <p:sp>
          <p:nvSpPr>
            <p:cNvPr id="41"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Topology Design</a:t>
              </a:r>
            </a:p>
          </p:txBody>
        </p:sp>
      </p:grpSp>
    </p:spTree>
    <p:extLst>
      <p:ext uri="{BB962C8B-B14F-4D97-AF65-F5344CB8AC3E}">
        <p14:creationId xmlns:p14="http://schemas.microsoft.com/office/powerpoint/2010/main" val="4049653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sz="2400" b="1" dirty="0">
                <a:latin typeface="Huawei Sans" panose="020C0503030203020204" pitchFamily="34" charset="0"/>
              </a:rPr>
              <a:t>Basic Concepts of SD-WAN Networking</a:t>
            </a:r>
            <a:endParaRPr lang="en-US" altLang="zh-CN" sz="2400" b="1" dirty="0">
              <a:latin typeface="Huawei Sans" panose="020C0503030203020204" pitchFamily="34" charset="0"/>
            </a:endParaRPr>
          </a:p>
          <a:p>
            <a:r>
              <a:rPr lang="en-US" sz="2400" dirty="0">
                <a:solidFill>
                  <a:schemeClr val="bg1">
                    <a:lumMod val="50000"/>
                  </a:schemeClr>
                </a:solidFill>
                <a:latin typeface="Huawei Sans" panose="020C0503030203020204" pitchFamily="34" charset="0"/>
              </a:rPr>
              <a:t>Understanding SD-WAN Flexible Networking</a:t>
            </a:r>
            <a:endParaRPr lang="en-US" altLang="zh-CN" sz="2400" dirty="0">
              <a:solidFill>
                <a:schemeClr val="bg1">
                  <a:lumMod val="50000"/>
                </a:schemeClr>
              </a:solidFill>
              <a:latin typeface="Huawei Sans" panose="020C0503030203020204" pitchFamily="34" charset="0"/>
            </a:endParaRPr>
          </a:p>
          <a:p>
            <a:r>
              <a:rPr lang="en-US" sz="2400" dirty="0">
                <a:solidFill>
                  <a:schemeClr val="bg1">
                    <a:lumMod val="50000"/>
                  </a:schemeClr>
                </a:solidFill>
                <a:latin typeface="Huawei Sans" panose="020C0503030203020204" pitchFamily="34" charset="0"/>
              </a:rPr>
              <a:t>SD-WAN Networking Design</a:t>
            </a:r>
          </a:p>
        </p:txBody>
      </p:sp>
    </p:spTree>
    <p:extLst>
      <p:ext uri="{BB962C8B-B14F-4D97-AF65-F5344CB8AC3E}">
        <p14:creationId xmlns:p14="http://schemas.microsoft.com/office/powerpoint/2010/main" val="24447761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Hierarchical Networking Scenario</a:t>
            </a:r>
          </a:p>
        </p:txBody>
      </p:sp>
      <p:sp>
        <p:nvSpPr>
          <p:cNvPr id="7" name="矩形 6"/>
          <p:cNvSpPr/>
          <p:nvPr/>
        </p:nvSpPr>
        <p:spPr bwMode="gray">
          <a:xfrm>
            <a:off x="5632281" y="1164726"/>
            <a:ext cx="5721520" cy="4924425"/>
          </a:xfrm>
          <a:prstGeom prst="rect">
            <a:avLst/>
          </a:prstGeom>
        </p:spPr>
        <p:txBody>
          <a:bodyPr wrap="square">
            <a:spAutoFit/>
          </a:bodyPr>
          <a:lstStyle/>
          <a:p>
            <a:pPr marL="302400" indent="-302400" fontAlgn="ctr">
              <a:spcAft>
                <a:spcPts val="600"/>
              </a:spcAft>
              <a:buFont typeface="Arial" panose="020B0604020202020204" pitchFamily="34" charset="0"/>
              <a:buChar char="•"/>
            </a:pPr>
            <a:r>
              <a:rPr lang="en-US" sz="1400" b="1" dirty="0">
                <a:solidFill>
                  <a:srgbClr val="333333"/>
                </a:solidFill>
                <a:latin typeface="Huawei Sans" panose="020C0503030203020204" pitchFamily="34" charset="0"/>
                <a:cs typeface="Huawei Sans" panose="020C0503030203020204" pitchFamily="34" charset="0"/>
              </a:rPr>
              <a:t>Solution description</a:t>
            </a:r>
            <a:endParaRPr lang="en-US" altLang="zh-CN" sz="1400" b="1" dirty="0">
              <a:solidFill>
                <a:srgbClr val="333333"/>
              </a:solidFill>
              <a:latin typeface="Huawei Sans" panose="020C0503030203020204" pitchFamily="34" charset="0"/>
              <a:cs typeface="Huawei Sans" panose="020C0503030203020204" pitchFamily="34" charset="0"/>
            </a:endParaRPr>
          </a:p>
          <a:p>
            <a:pPr marL="539750" lvl="1" indent="-222250" fontAlgn="ctr">
              <a:spcAft>
                <a:spcPts val="6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The hierarchical network model can be considered as a combination of single-layer network models. A WAN is divided into multiple areas, which are interconnected through a centralized backbone area. In this way, a large number of sites can communicate with each other across areas.</a:t>
            </a:r>
          </a:p>
          <a:p>
            <a:pPr marL="539750" lvl="1" indent="-222250" fontAlgn="ctr">
              <a:spcAft>
                <a:spcPts val="600"/>
              </a:spcAft>
              <a:buSzPct val="50000"/>
              <a:buFont typeface="Wingdings" panose="05000000000000000000" pitchFamily="2" charset="2"/>
              <a:buChar char="p"/>
            </a:pPr>
            <a:r>
              <a:rPr lang="en-US" sz="1400" dirty="0">
                <a:solidFill>
                  <a:srgbClr val="333333"/>
                </a:solidFill>
                <a:latin typeface="Huawei Sans" panose="020C0503030203020204" pitchFamily="34" charset="0"/>
                <a:cs typeface="Huawei Sans" panose="020C0503030203020204" pitchFamily="34" charset="0"/>
              </a:rPr>
              <a:t>For example, the network of a multinational enterprise is divided into three areas (China, Europe, and America) based on the enterprise's management structure. Each area uses a single-layer network topology (hub-spoke or full-mesh) with one or more sites as border sites. The border sites constitute the backbone area (level-1 backbone network), which implements interconnection of the areas. Border sites of an area are connected to both the level-2 area network and level-1 backbone network.</a:t>
            </a:r>
            <a:endParaRPr lang="en-US" altLang="zh-CN" sz="1400" dirty="0">
              <a:solidFill>
                <a:srgbClr val="333333"/>
              </a:solidFill>
              <a:latin typeface="Huawei Sans" panose="020C0503030203020204" pitchFamily="34" charset="0"/>
              <a:cs typeface="Huawei Sans" panose="020C0503030203020204" pitchFamily="34" charset="0"/>
            </a:endParaRPr>
          </a:p>
          <a:p>
            <a:pPr marL="302400" indent="-302400" fontAlgn="ctr">
              <a:spcAft>
                <a:spcPts val="600"/>
              </a:spcAft>
              <a:buFont typeface="Arial" panose="020B0604020202020204" pitchFamily="34" charset="0"/>
              <a:buChar char="•"/>
            </a:pPr>
            <a:r>
              <a:rPr lang="en-US" sz="1400" b="1" dirty="0">
                <a:solidFill>
                  <a:srgbClr val="333333"/>
                </a:solidFill>
                <a:latin typeface="Huawei Sans" panose="020C0503030203020204" pitchFamily="34" charset="0"/>
                <a:cs typeface="Huawei Sans" panose="020C0503030203020204" pitchFamily="34" charset="0"/>
              </a:rPr>
              <a:t>Application scenarios</a:t>
            </a:r>
            <a:endParaRPr lang="en-US" altLang="zh-CN" sz="1400" dirty="0">
              <a:solidFill>
                <a:srgbClr val="333333"/>
              </a:solidFill>
              <a:latin typeface="Huawei Sans" panose="020C0503030203020204" pitchFamily="34" charset="0"/>
              <a:cs typeface="Huawei Sans" panose="020C0503030203020204" pitchFamily="34" charset="0"/>
            </a:endParaRPr>
          </a:p>
          <a:p>
            <a:pPr marL="539750" lvl="1" indent="-222250" fontAlgn="ctr">
              <a:spcAft>
                <a:spcPts val="600"/>
              </a:spcAft>
              <a:buSzPct val="50000"/>
              <a:buFont typeface="Wingdings" panose="05000000000000000000" pitchFamily="2" charset="2"/>
              <a:buChar char="p"/>
            </a:pPr>
            <a:r>
              <a:rPr lang="en-US" sz="1400" dirty="0">
                <a:solidFill>
                  <a:srgbClr val="333333"/>
                </a:solidFill>
                <a:latin typeface="Huawei Sans" panose="020C0503030203020204" pitchFamily="34" charset="0"/>
                <a:cs typeface="Huawei Sans" panose="020C0503030203020204" pitchFamily="34" charset="0"/>
              </a:rPr>
              <a:t>The hierarchical network model features a clear network structure and excellent scalability, and is therefore applicable to enterprises with a large number of sites or multinational enterprises with widely distributed sites.</a:t>
            </a:r>
          </a:p>
        </p:txBody>
      </p:sp>
      <p:pic>
        <p:nvPicPr>
          <p:cNvPr id="12" name="图片 9">
            <a:extLst>
              <a:ext uri="{FF2B5EF4-FFF2-40B4-BE49-F238E27FC236}">
                <a16:creationId xmlns:a16="http://schemas.microsoft.com/office/drawing/2014/main" id="{DA8F0200-C041-486D-AF98-310F1F4B18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17416" y="1385401"/>
            <a:ext cx="490909" cy="402545"/>
          </a:xfrm>
          <a:prstGeom prst="rect">
            <a:avLst/>
          </a:prstGeom>
        </p:spPr>
      </p:pic>
      <p:sp>
        <p:nvSpPr>
          <p:cNvPr id="13" name="Freeform 159">
            <a:extLst>
              <a:ext uri="{FF2B5EF4-FFF2-40B4-BE49-F238E27FC236}">
                <a16:creationId xmlns:a16="http://schemas.microsoft.com/office/drawing/2014/main" id="{9179D377-76BB-4AED-A3BA-DECBF3B62211}"/>
              </a:ext>
            </a:extLst>
          </p:cNvPr>
          <p:cNvSpPr/>
          <p:nvPr/>
        </p:nvSpPr>
        <p:spPr bwMode="gray">
          <a:xfrm flipH="1">
            <a:off x="1896498" y="2068894"/>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cs typeface="Huawei Sans" panose="020C0503030203020204" pitchFamily="34" charset="0"/>
              </a:rPr>
              <a:t>MPLS</a:t>
            </a:r>
          </a:p>
        </p:txBody>
      </p:sp>
      <p:sp>
        <p:nvSpPr>
          <p:cNvPr id="14" name="Freeform 159">
            <a:extLst>
              <a:ext uri="{FF2B5EF4-FFF2-40B4-BE49-F238E27FC236}">
                <a16:creationId xmlns:a16="http://schemas.microsoft.com/office/drawing/2014/main" id="{84EF5062-6D50-43D8-BDB5-28BF1E56DD97}"/>
              </a:ext>
            </a:extLst>
          </p:cNvPr>
          <p:cNvSpPr/>
          <p:nvPr/>
        </p:nvSpPr>
        <p:spPr bwMode="gray">
          <a:xfrm flipH="1">
            <a:off x="3408325" y="2068894"/>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cs typeface="Huawei Sans" panose="020C0503030203020204" pitchFamily="34" charset="0"/>
              </a:rPr>
              <a:t>Internet</a:t>
            </a:r>
          </a:p>
        </p:txBody>
      </p:sp>
      <p:pic>
        <p:nvPicPr>
          <p:cNvPr id="15" name="图片 9">
            <a:extLst>
              <a:ext uri="{FF2B5EF4-FFF2-40B4-BE49-F238E27FC236}">
                <a16:creationId xmlns:a16="http://schemas.microsoft.com/office/drawing/2014/main" id="{3793E7EE-A146-4BD1-9D5F-55AD7EBE16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61502" y="3008950"/>
            <a:ext cx="490909" cy="402545"/>
          </a:xfrm>
          <a:prstGeom prst="rect">
            <a:avLst/>
          </a:prstGeom>
        </p:spPr>
      </p:pic>
      <p:pic>
        <p:nvPicPr>
          <p:cNvPr id="16" name="图片 9">
            <a:extLst>
              <a:ext uri="{FF2B5EF4-FFF2-40B4-BE49-F238E27FC236}">
                <a16:creationId xmlns:a16="http://schemas.microsoft.com/office/drawing/2014/main" id="{E67CC55E-5FB3-4FCE-A23E-3FEC8EDE0F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73329" y="3008950"/>
            <a:ext cx="490909" cy="402545"/>
          </a:xfrm>
          <a:prstGeom prst="rect">
            <a:avLst/>
          </a:prstGeom>
        </p:spPr>
      </p:pic>
      <p:sp>
        <p:nvSpPr>
          <p:cNvPr id="17" name="Freeform 159">
            <a:extLst>
              <a:ext uri="{FF2B5EF4-FFF2-40B4-BE49-F238E27FC236}">
                <a16:creationId xmlns:a16="http://schemas.microsoft.com/office/drawing/2014/main" id="{7C80A9AF-675E-4CAB-B170-049ECE03D1EC}"/>
              </a:ext>
            </a:extLst>
          </p:cNvPr>
          <p:cNvSpPr/>
          <p:nvPr/>
        </p:nvSpPr>
        <p:spPr bwMode="gray">
          <a:xfrm flipH="1">
            <a:off x="949484"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cs typeface="Huawei Sans" panose="020C0503030203020204" pitchFamily="34" charset="0"/>
              </a:rPr>
              <a:t>MPLS</a:t>
            </a:r>
          </a:p>
        </p:txBody>
      </p:sp>
      <p:sp>
        <p:nvSpPr>
          <p:cNvPr id="18" name="Freeform 159">
            <a:extLst>
              <a:ext uri="{FF2B5EF4-FFF2-40B4-BE49-F238E27FC236}">
                <a16:creationId xmlns:a16="http://schemas.microsoft.com/office/drawing/2014/main" id="{828FD173-B33D-4060-8977-5034CCADB6FB}"/>
              </a:ext>
            </a:extLst>
          </p:cNvPr>
          <p:cNvSpPr/>
          <p:nvPr/>
        </p:nvSpPr>
        <p:spPr bwMode="gray">
          <a:xfrm flipH="1">
            <a:off x="2141953"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cs typeface="Huawei Sans" panose="020C0503030203020204" pitchFamily="34" charset="0"/>
              </a:rPr>
              <a:t>Internet</a:t>
            </a:r>
          </a:p>
        </p:txBody>
      </p:sp>
      <p:sp>
        <p:nvSpPr>
          <p:cNvPr id="19" name="Freeform 159">
            <a:extLst>
              <a:ext uri="{FF2B5EF4-FFF2-40B4-BE49-F238E27FC236}">
                <a16:creationId xmlns:a16="http://schemas.microsoft.com/office/drawing/2014/main" id="{00BE991A-FCEE-42F4-A143-DEF3ECEF3BCC}"/>
              </a:ext>
            </a:extLst>
          </p:cNvPr>
          <p:cNvSpPr/>
          <p:nvPr/>
        </p:nvSpPr>
        <p:spPr bwMode="gray">
          <a:xfrm flipH="1">
            <a:off x="3331526"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cs typeface="Huawei Sans" panose="020C0503030203020204" pitchFamily="34" charset="0"/>
              </a:rPr>
              <a:t>MPLS</a:t>
            </a:r>
          </a:p>
        </p:txBody>
      </p:sp>
      <p:sp>
        <p:nvSpPr>
          <p:cNvPr id="20" name="Freeform 159">
            <a:extLst>
              <a:ext uri="{FF2B5EF4-FFF2-40B4-BE49-F238E27FC236}">
                <a16:creationId xmlns:a16="http://schemas.microsoft.com/office/drawing/2014/main" id="{E8318ECB-EE10-420E-A588-12E1B31BA50F}"/>
              </a:ext>
            </a:extLst>
          </p:cNvPr>
          <p:cNvSpPr/>
          <p:nvPr/>
        </p:nvSpPr>
        <p:spPr bwMode="gray">
          <a:xfrm flipH="1">
            <a:off x="4523995"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cs typeface="Huawei Sans" panose="020C0503030203020204" pitchFamily="34" charset="0"/>
              </a:rPr>
              <a:t>Internet</a:t>
            </a:r>
          </a:p>
        </p:txBody>
      </p:sp>
      <p:pic>
        <p:nvPicPr>
          <p:cNvPr id="21" name="图片 9">
            <a:extLst>
              <a:ext uri="{FF2B5EF4-FFF2-40B4-BE49-F238E27FC236}">
                <a16:creationId xmlns:a16="http://schemas.microsoft.com/office/drawing/2014/main" id="{411BF578-3DE6-416F-9236-B9F0B8796F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214488" y="5405786"/>
            <a:ext cx="490909" cy="402545"/>
          </a:xfrm>
          <a:prstGeom prst="rect">
            <a:avLst/>
          </a:prstGeom>
        </p:spPr>
      </p:pic>
      <p:pic>
        <p:nvPicPr>
          <p:cNvPr id="22" name="图片 9">
            <a:extLst>
              <a:ext uri="{FF2B5EF4-FFF2-40B4-BE49-F238E27FC236}">
                <a16:creationId xmlns:a16="http://schemas.microsoft.com/office/drawing/2014/main" id="{4C0ECAAC-1694-47D2-8D28-6E88121DC0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06956" y="5405785"/>
            <a:ext cx="490909" cy="402545"/>
          </a:xfrm>
          <a:prstGeom prst="rect">
            <a:avLst/>
          </a:prstGeom>
        </p:spPr>
      </p:pic>
      <p:pic>
        <p:nvPicPr>
          <p:cNvPr id="23" name="图片 9">
            <a:extLst>
              <a:ext uri="{FF2B5EF4-FFF2-40B4-BE49-F238E27FC236}">
                <a16:creationId xmlns:a16="http://schemas.microsoft.com/office/drawing/2014/main" id="{C73EA0D2-6F9F-46F3-ADC0-7EC067E148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21828" y="5405787"/>
            <a:ext cx="490909" cy="402545"/>
          </a:xfrm>
          <a:prstGeom prst="rect">
            <a:avLst/>
          </a:prstGeom>
        </p:spPr>
      </p:pic>
      <p:pic>
        <p:nvPicPr>
          <p:cNvPr id="24" name="图片 9">
            <a:extLst>
              <a:ext uri="{FF2B5EF4-FFF2-40B4-BE49-F238E27FC236}">
                <a16:creationId xmlns:a16="http://schemas.microsoft.com/office/drawing/2014/main" id="{64CD3775-11E0-4E34-9663-C303B6C549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14296" y="5405786"/>
            <a:ext cx="490909" cy="402545"/>
          </a:xfrm>
          <a:prstGeom prst="rect">
            <a:avLst/>
          </a:prstGeom>
        </p:spPr>
      </p:pic>
      <p:cxnSp>
        <p:nvCxnSpPr>
          <p:cNvPr id="25" name="直接连接符 11">
            <a:extLst>
              <a:ext uri="{FF2B5EF4-FFF2-40B4-BE49-F238E27FC236}">
                <a16:creationId xmlns:a16="http://schemas.microsoft.com/office/drawing/2014/main" id="{416F5398-6D49-4018-8664-160A925B158C}"/>
              </a:ext>
            </a:extLst>
          </p:cNvPr>
          <p:cNvCxnSpPr>
            <a:stCxn id="12" idx="2"/>
            <a:endCxn id="13" idx="2"/>
          </p:cNvCxnSpPr>
          <p:nvPr/>
        </p:nvCxnSpPr>
        <p:spPr bwMode="gray">
          <a:xfrm flipH="1">
            <a:off x="2489005" y="1787946"/>
            <a:ext cx="673866" cy="37213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11">
            <a:extLst>
              <a:ext uri="{FF2B5EF4-FFF2-40B4-BE49-F238E27FC236}">
                <a16:creationId xmlns:a16="http://schemas.microsoft.com/office/drawing/2014/main" id="{CBD99D0C-8453-4B6E-87D9-FD0AA5D23C5F}"/>
              </a:ext>
            </a:extLst>
          </p:cNvPr>
          <p:cNvCxnSpPr>
            <a:stCxn id="12" idx="2"/>
            <a:endCxn id="14" idx="0"/>
          </p:cNvCxnSpPr>
          <p:nvPr/>
        </p:nvCxnSpPr>
        <p:spPr bwMode="gray">
          <a:xfrm>
            <a:off x="3162871" y="1787946"/>
            <a:ext cx="645753" cy="28094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11">
            <a:extLst>
              <a:ext uri="{FF2B5EF4-FFF2-40B4-BE49-F238E27FC236}">
                <a16:creationId xmlns:a16="http://schemas.microsoft.com/office/drawing/2014/main" id="{DFE16169-BFC9-455D-9593-1CADFBC40DA2}"/>
              </a:ext>
            </a:extLst>
          </p:cNvPr>
          <p:cNvCxnSpPr>
            <a:endCxn id="15" idx="0"/>
          </p:cNvCxnSpPr>
          <p:nvPr/>
        </p:nvCxnSpPr>
        <p:spPr bwMode="gray">
          <a:xfrm flipH="1">
            <a:off x="2406957" y="2602557"/>
            <a:ext cx="1511827"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11">
            <a:extLst>
              <a:ext uri="{FF2B5EF4-FFF2-40B4-BE49-F238E27FC236}">
                <a16:creationId xmlns:a16="http://schemas.microsoft.com/office/drawing/2014/main" id="{59A27D2E-5CC2-48A2-9CF2-C1E5E9D2DE07}"/>
              </a:ext>
            </a:extLst>
          </p:cNvPr>
          <p:cNvCxnSpPr>
            <a:stCxn id="16" idx="0"/>
          </p:cNvCxnSpPr>
          <p:nvPr/>
        </p:nvCxnSpPr>
        <p:spPr bwMode="gray">
          <a:xfrm flipH="1" flipV="1">
            <a:off x="2406957" y="2602557"/>
            <a:ext cx="1511827"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11">
            <a:extLst>
              <a:ext uri="{FF2B5EF4-FFF2-40B4-BE49-F238E27FC236}">
                <a16:creationId xmlns:a16="http://schemas.microsoft.com/office/drawing/2014/main" id="{D82EB101-2BBC-421D-A723-C4E7CFDBA8CF}"/>
              </a:ext>
            </a:extLst>
          </p:cNvPr>
          <p:cNvCxnSpPr>
            <a:stCxn id="15" idx="0"/>
          </p:cNvCxnSpPr>
          <p:nvPr/>
        </p:nvCxnSpPr>
        <p:spPr bwMode="gray">
          <a:xfrm flipV="1">
            <a:off x="2406957" y="2602557"/>
            <a:ext cx="0"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11">
            <a:extLst>
              <a:ext uri="{FF2B5EF4-FFF2-40B4-BE49-F238E27FC236}">
                <a16:creationId xmlns:a16="http://schemas.microsoft.com/office/drawing/2014/main" id="{D8E7B979-34E5-40AA-9757-77B785C5C900}"/>
              </a:ext>
            </a:extLst>
          </p:cNvPr>
          <p:cNvCxnSpPr>
            <a:stCxn id="16" idx="0"/>
          </p:cNvCxnSpPr>
          <p:nvPr/>
        </p:nvCxnSpPr>
        <p:spPr bwMode="gray">
          <a:xfrm flipV="1">
            <a:off x="3918784" y="2602557"/>
            <a:ext cx="0"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11">
            <a:extLst>
              <a:ext uri="{FF2B5EF4-FFF2-40B4-BE49-F238E27FC236}">
                <a16:creationId xmlns:a16="http://schemas.microsoft.com/office/drawing/2014/main" id="{696E567A-D215-407B-8D4E-8AB3BDBD31BD}"/>
              </a:ext>
            </a:extLst>
          </p:cNvPr>
          <p:cNvCxnSpPr>
            <a:stCxn id="15" idx="2"/>
            <a:endCxn id="17" idx="1"/>
          </p:cNvCxnSpPr>
          <p:nvPr/>
        </p:nvCxnSpPr>
        <p:spPr bwMode="gray">
          <a:xfrm flipH="1">
            <a:off x="1528492" y="3411495"/>
            <a:ext cx="878465" cy="74859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直接连接符 11">
            <a:extLst>
              <a:ext uri="{FF2B5EF4-FFF2-40B4-BE49-F238E27FC236}">
                <a16:creationId xmlns:a16="http://schemas.microsoft.com/office/drawing/2014/main" id="{C3F57FFE-8D46-4488-A4AD-33AFAD778EE3}"/>
              </a:ext>
            </a:extLst>
          </p:cNvPr>
          <p:cNvCxnSpPr>
            <a:stCxn id="15" idx="2"/>
            <a:endCxn id="18" idx="4"/>
          </p:cNvCxnSpPr>
          <p:nvPr/>
        </p:nvCxnSpPr>
        <p:spPr bwMode="gray">
          <a:xfrm>
            <a:off x="2406957" y="3411495"/>
            <a:ext cx="445464" cy="7272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11">
            <a:extLst>
              <a:ext uri="{FF2B5EF4-FFF2-40B4-BE49-F238E27FC236}">
                <a16:creationId xmlns:a16="http://schemas.microsoft.com/office/drawing/2014/main" id="{BC320419-F8A6-481F-B1D3-3BD987743B27}"/>
              </a:ext>
            </a:extLst>
          </p:cNvPr>
          <p:cNvCxnSpPr>
            <a:stCxn id="16" idx="2"/>
            <a:endCxn id="19" idx="0"/>
          </p:cNvCxnSpPr>
          <p:nvPr/>
        </p:nvCxnSpPr>
        <p:spPr bwMode="gray">
          <a:xfrm flipH="1">
            <a:off x="3731825" y="3411495"/>
            <a:ext cx="186959" cy="6739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11">
            <a:extLst>
              <a:ext uri="{FF2B5EF4-FFF2-40B4-BE49-F238E27FC236}">
                <a16:creationId xmlns:a16="http://schemas.microsoft.com/office/drawing/2014/main" id="{3059FC34-DCC7-4924-84BE-9E22E2E6611E}"/>
              </a:ext>
            </a:extLst>
          </p:cNvPr>
          <p:cNvCxnSpPr>
            <a:stCxn id="16" idx="2"/>
            <a:endCxn id="20" idx="0"/>
          </p:cNvCxnSpPr>
          <p:nvPr/>
        </p:nvCxnSpPr>
        <p:spPr bwMode="gray">
          <a:xfrm>
            <a:off x="3918784" y="3411495"/>
            <a:ext cx="1005510" cy="6739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11">
            <a:extLst>
              <a:ext uri="{FF2B5EF4-FFF2-40B4-BE49-F238E27FC236}">
                <a16:creationId xmlns:a16="http://schemas.microsoft.com/office/drawing/2014/main" id="{71D404ED-DE08-4B9A-988D-4B1D4155D266}"/>
              </a:ext>
            </a:extLst>
          </p:cNvPr>
          <p:cNvCxnSpPr>
            <a:stCxn id="23" idx="0"/>
          </p:cNvCxnSpPr>
          <p:nvPr/>
        </p:nvCxnSpPr>
        <p:spPr bwMode="gray">
          <a:xfrm flipV="1">
            <a:off x="3867283" y="4619072"/>
            <a:ext cx="1209411" cy="78671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11">
            <a:extLst>
              <a:ext uri="{FF2B5EF4-FFF2-40B4-BE49-F238E27FC236}">
                <a16:creationId xmlns:a16="http://schemas.microsoft.com/office/drawing/2014/main" id="{0076CF5B-BDEE-4B87-BEE7-E1F09FFB9C27}"/>
              </a:ext>
            </a:extLst>
          </p:cNvPr>
          <p:cNvCxnSpPr>
            <a:endCxn id="24" idx="0"/>
          </p:cNvCxnSpPr>
          <p:nvPr/>
        </p:nvCxnSpPr>
        <p:spPr bwMode="gray">
          <a:xfrm flipH="1">
            <a:off x="5059751" y="4619072"/>
            <a:ext cx="16943" cy="7867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11">
            <a:extLst>
              <a:ext uri="{FF2B5EF4-FFF2-40B4-BE49-F238E27FC236}">
                <a16:creationId xmlns:a16="http://schemas.microsoft.com/office/drawing/2014/main" id="{90900AC1-38CF-4937-A4FB-41F77D35B2CE}"/>
              </a:ext>
            </a:extLst>
          </p:cNvPr>
          <p:cNvCxnSpPr>
            <a:endCxn id="23" idx="0"/>
          </p:cNvCxnSpPr>
          <p:nvPr/>
        </p:nvCxnSpPr>
        <p:spPr bwMode="gray">
          <a:xfrm>
            <a:off x="3867283" y="4619072"/>
            <a:ext cx="0" cy="78671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11">
            <a:extLst>
              <a:ext uri="{FF2B5EF4-FFF2-40B4-BE49-F238E27FC236}">
                <a16:creationId xmlns:a16="http://schemas.microsoft.com/office/drawing/2014/main" id="{F5D298AA-6B95-484C-806B-900D2A551BC2}"/>
              </a:ext>
            </a:extLst>
          </p:cNvPr>
          <p:cNvCxnSpPr>
            <a:endCxn id="22" idx="0"/>
          </p:cNvCxnSpPr>
          <p:nvPr/>
        </p:nvCxnSpPr>
        <p:spPr bwMode="gray">
          <a:xfrm>
            <a:off x="2652411" y="4619072"/>
            <a:ext cx="0" cy="7867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11">
            <a:extLst>
              <a:ext uri="{FF2B5EF4-FFF2-40B4-BE49-F238E27FC236}">
                <a16:creationId xmlns:a16="http://schemas.microsoft.com/office/drawing/2014/main" id="{92B687EF-D4FA-401D-9993-6BE1054CF4F7}"/>
              </a:ext>
            </a:extLst>
          </p:cNvPr>
          <p:cNvCxnSpPr>
            <a:endCxn id="21" idx="0"/>
          </p:cNvCxnSpPr>
          <p:nvPr/>
        </p:nvCxnSpPr>
        <p:spPr bwMode="gray">
          <a:xfrm>
            <a:off x="1459943" y="4619072"/>
            <a:ext cx="0" cy="7867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文本框 20">
            <a:extLst>
              <a:ext uri="{FF2B5EF4-FFF2-40B4-BE49-F238E27FC236}">
                <a16:creationId xmlns:a16="http://schemas.microsoft.com/office/drawing/2014/main" id="{6BFB437D-861F-4E03-BC51-796C6D3CBFE4}"/>
              </a:ext>
            </a:extLst>
          </p:cNvPr>
          <p:cNvSpPr txBox="1"/>
          <p:nvPr/>
        </p:nvSpPr>
        <p:spPr bwMode="gray">
          <a:xfrm>
            <a:off x="834679" y="1999432"/>
            <a:ext cx="1047033" cy="523220"/>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cs typeface="Huawei Sans" panose="020C0503030203020204" pitchFamily="34" charset="0"/>
              </a:rPr>
              <a:t>Level-1 network</a:t>
            </a:r>
          </a:p>
        </p:txBody>
      </p:sp>
      <p:sp>
        <p:nvSpPr>
          <p:cNvPr id="71" name="文本框 20">
            <a:extLst>
              <a:ext uri="{FF2B5EF4-FFF2-40B4-BE49-F238E27FC236}">
                <a16:creationId xmlns:a16="http://schemas.microsoft.com/office/drawing/2014/main" id="{57DBFB3C-C22E-4E2D-B553-D49D642D64B8}"/>
              </a:ext>
            </a:extLst>
          </p:cNvPr>
          <p:cNvSpPr txBox="1"/>
          <p:nvPr/>
        </p:nvSpPr>
        <p:spPr bwMode="gray">
          <a:xfrm>
            <a:off x="772578" y="3513587"/>
            <a:ext cx="1047033" cy="523220"/>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cs typeface="Huawei Sans" panose="020C0503030203020204" pitchFamily="34" charset="0"/>
              </a:rPr>
              <a:t>Level-2 network</a:t>
            </a:r>
          </a:p>
        </p:txBody>
      </p:sp>
      <p:grpSp>
        <p:nvGrpSpPr>
          <p:cNvPr id="39" name="Group 217">
            <a:extLst>
              <a:ext uri="{FF2B5EF4-FFF2-40B4-BE49-F238E27FC236}">
                <a16:creationId xmlns:a16="http://schemas.microsoft.com/office/drawing/2014/main" id="{D864DAF7-32F0-4A68-A8C3-06BC89ABD7CE}"/>
              </a:ext>
            </a:extLst>
          </p:cNvPr>
          <p:cNvGrpSpPr/>
          <p:nvPr/>
        </p:nvGrpSpPr>
        <p:grpSpPr bwMode="gray">
          <a:xfrm>
            <a:off x="8598597" y="51227"/>
            <a:ext cx="3082511" cy="324000"/>
            <a:chOff x="9610655" y="45102"/>
            <a:chExt cx="3082511" cy="211431"/>
          </a:xfrm>
        </p:grpSpPr>
        <p:sp>
          <p:nvSpPr>
            <p:cNvPr id="40" name="燕尾形 25">
              <a:extLst>
                <a:ext uri="{FF2B5EF4-FFF2-40B4-BE49-F238E27FC236}">
                  <a16:creationId xmlns:a16="http://schemas.microsoft.com/office/drawing/2014/main" id="{777C245F-968B-4195-91FC-168CFE970B7D}"/>
                </a:ext>
              </a:extLst>
            </p:cNvPr>
            <p:cNvSpPr/>
            <p:nvPr/>
          </p:nvSpPr>
          <p:spPr bwMode="gray">
            <a:xfrm>
              <a:off x="9610655" y="45102"/>
              <a:ext cx="1051477" cy="211431"/>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RR Design</a:t>
              </a:r>
            </a:p>
          </p:txBody>
        </p:sp>
        <p:sp>
          <p:nvSpPr>
            <p:cNvPr id="42" name="燕尾形 25">
              <a:extLst>
                <a:ext uri="{FF2B5EF4-FFF2-40B4-BE49-F238E27FC236}">
                  <a16:creationId xmlns:a16="http://schemas.microsoft.com/office/drawing/2014/main" id="{9A5E83B3-18EF-4919-AD32-721196983933}"/>
                </a:ext>
              </a:extLst>
            </p:cNvPr>
            <p:cNvSpPr/>
            <p:nvPr/>
          </p:nvSpPr>
          <p:spPr bwMode="gray">
            <a:xfrm>
              <a:off x="10545069" y="45102"/>
              <a:ext cx="1132580" cy="211431"/>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Overlay Planning</a:t>
              </a:r>
            </a:p>
          </p:txBody>
        </p:sp>
        <p:sp>
          <p:nvSpPr>
            <p:cNvPr id="43" name="燕尾形 25">
              <a:extLst>
                <a:ext uri="{FF2B5EF4-FFF2-40B4-BE49-F238E27FC236}">
                  <a16:creationId xmlns:a16="http://schemas.microsoft.com/office/drawing/2014/main" id="{976F7D80-420C-411E-AEFA-72802A2A6C46}"/>
                </a:ext>
              </a:extLst>
            </p:cNvPr>
            <p:cNvSpPr/>
            <p:nvPr/>
          </p:nvSpPr>
          <p:spPr bwMode="gray">
            <a:xfrm>
              <a:off x="11560586" y="4510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Topology Design</a:t>
              </a:r>
            </a:p>
          </p:txBody>
        </p:sp>
      </p:grpSp>
    </p:spTree>
    <p:extLst>
      <p:ext uri="{BB962C8B-B14F-4D97-AF65-F5344CB8AC3E}">
        <p14:creationId xmlns:p14="http://schemas.microsoft.com/office/powerpoint/2010/main" val="23307163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355600" indent="-355600"/>
            <a:r>
              <a:rPr lang="en-US" sz="2200" dirty="0">
                <a:solidFill>
                  <a:schemeClr val="bg1">
                    <a:lumMod val="50000"/>
                  </a:schemeClr>
                </a:solidFill>
                <a:latin typeface="Huawei Sans" panose="020C0503030203020204" pitchFamily="34" charset="0"/>
              </a:rPr>
              <a:t>Basic Concepts of SD-WAN Networking</a:t>
            </a:r>
            <a:endParaRPr lang="en-US" altLang="zh-CN" sz="2200" dirty="0">
              <a:solidFill>
                <a:schemeClr val="bg1">
                  <a:lumMod val="50000"/>
                </a:schemeClr>
              </a:solidFill>
              <a:latin typeface="Huawei Sans" panose="020C0503030203020204" pitchFamily="34" charset="0"/>
            </a:endParaRPr>
          </a:p>
          <a:p>
            <a:pPr marL="355600" indent="-355600"/>
            <a:r>
              <a:rPr lang="en-US" sz="2200" dirty="0">
                <a:solidFill>
                  <a:schemeClr val="bg1">
                    <a:lumMod val="50000"/>
                  </a:schemeClr>
                </a:solidFill>
                <a:latin typeface="Huawei Sans" panose="020C0503030203020204" pitchFamily="34" charset="0"/>
              </a:rPr>
              <a:t>Understanding SD-WAN Flexible Networking</a:t>
            </a:r>
            <a:endParaRPr lang="en-US" altLang="zh-CN" sz="2200" dirty="0">
              <a:solidFill>
                <a:schemeClr val="bg1">
                  <a:lumMod val="50000"/>
                </a:schemeClr>
              </a:solidFill>
              <a:latin typeface="Huawei Sans" panose="020C0503030203020204" pitchFamily="34" charset="0"/>
            </a:endParaRPr>
          </a:p>
          <a:p>
            <a:pPr marL="355600" indent="-355600"/>
            <a:r>
              <a:rPr lang="en-US" sz="2200" b="1" dirty="0">
                <a:latin typeface="Huawei Sans" panose="020C0503030203020204" pitchFamily="34" charset="0"/>
              </a:rPr>
              <a:t>SD-WAN Networking Design</a:t>
            </a:r>
            <a:endParaRPr lang="en-US" altLang="zh-CN" sz="2200" b="1" dirty="0">
              <a:latin typeface="Huawei Sans" panose="020C0503030203020204" pitchFamily="34" charset="0"/>
            </a:endParaRPr>
          </a:p>
          <a:p>
            <a:pPr marL="654050" lvl="1" indent="-298450"/>
            <a:r>
              <a:rPr lang="en-US" sz="2000" dirty="0">
                <a:solidFill>
                  <a:schemeClr val="bg1">
                    <a:lumMod val="50000"/>
                  </a:schemeClr>
                </a:solidFill>
                <a:latin typeface="Huawei Sans" panose="020C0503030203020204" pitchFamily="34" charset="0"/>
              </a:rPr>
              <a:t>Site Design</a:t>
            </a:r>
          </a:p>
          <a:p>
            <a:pPr marL="654050" lvl="1" indent="-298450"/>
            <a:r>
              <a:rPr lang="en-US" sz="2000" dirty="0">
                <a:solidFill>
                  <a:schemeClr val="bg1">
                    <a:lumMod val="50000"/>
                  </a:schemeClr>
                </a:solidFill>
                <a:latin typeface="Huawei Sans" panose="020C0503030203020204" pitchFamily="34" charset="0"/>
              </a:rPr>
              <a:t>Overlay Network Design</a:t>
            </a:r>
            <a:endParaRPr lang="en-US" altLang="zh-CN" sz="2000" dirty="0">
              <a:solidFill>
                <a:schemeClr val="bg1">
                  <a:lumMod val="50000"/>
                </a:schemeClr>
              </a:solidFill>
              <a:latin typeface="Huawei Sans" panose="020C0503030203020204" pitchFamily="34" charset="0"/>
            </a:endParaRPr>
          </a:p>
          <a:p>
            <a:pPr marL="658368" lvl="1" indent="-301752">
              <a:buSzPct val="60000"/>
              <a:buFont typeface="Wingdings" panose="05000000000000000000" pitchFamily="2" charset="2"/>
              <a:buChar char="n"/>
            </a:pPr>
            <a:r>
              <a:rPr lang="en-US" sz="2000" dirty="0"/>
              <a:t>Network Service Design</a:t>
            </a:r>
          </a:p>
          <a:p>
            <a:pPr lvl="1"/>
            <a:endParaRPr lang="en-US" altLang="zh-CN" sz="2000" b="1" dirty="0">
              <a:latin typeface="Huawei Sans" panose="020C0503030203020204" pitchFamily="34" charset="0"/>
            </a:endParaRPr>
          </a:p>
        </p:txBody>
      </p:sp>
    </p:spTree>
    <p:extLst>
      <p:ext uri="{BB962C8B-B14F-4D97-AF65-F5344CB8AC3E}">
        <p14:creationId xmlns:p14="http://schemas.microsoft.com/office/powerpoint/2010/main" val="29100465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Internet Access Solution</a:t>
            </a:r>
          </a:p>
        </p:txBody>
      </p:sp>
      <p:sp>
        <p:nvSpPr>
          <p:cNvPr id="54" name="Text Placeholder 53">
            <a:extLst>
              <a:ext uri="{FF2B5EF4-FFF2-40B4-BE49-F238E27FC236}">
                <a16:creationId xmlns:a16="http://schemas.microsoft.com/office/drawing/2014/main" id="{CE970E0A-1B31-47D4-9E6D-EE7CA779403C}"/>
              </a:ext>
            </a:extLst>
          </p:cNvPr>
          <p:cNvSpPr>
            <a:spLocks noGrp="1"/>
          </p:cNvSpPr>
          <p:nvPr>
            <p:ph type="body" sz="quarter" idx="10"/>
          </p:nvPr>
        </p:nvSpPr>
        <p:spPr bwMode="gray"/>
        <p:txBody>
          <a:bodyPr/>
          <a:lstStyle/>
          <a:p>
            <a:r>
              <a:rPr lang="en-US" dirty="0">
                <a:latin typeface="Huawei Sans" panose="020C0503030203020204" pitchFamily="34" charset="0"/>
              </a:rPr>
              <a:t>The SD-WAN Solution involves the following Internet access scenarios:</a:t>
            </a:r>
          </a:p>
          <a:p>
            <a:pPr marL="542925" lvl="1" indent="-219075"/>
            <a:r>
              <a:rPr lang="en-US" dirty="0">
                <a:latin typeface="Huawei Sans" panose="020C0503030203020204" pitchFamily="34" charset="0"/>
              </a:rPr>
              <a:t>Local Internet access</a:t>
            </a:r>
          </a:p>
          <a:p>
            <a:pPr marL="542925" lvl="1" indent="-219075"/>
            <a:r>
              <a:rPr lang="en-US" dirty="0">
                <a:latin typeface="Huawei Sans" panose="020C0503030203020204" pitchFamily="34" charset="0"/>
              </a:rPr>
              <a:t>Centralized Internet access</a:t>
            </a:r>
          </a:p>
          <a:p>
            <a:pPr marL="542925" lvl="1" indent="-219075"/>
            <a:r>
              <a:rPr lang="en-US" dirty="0">
                <a:latin typeface="Huawei Sans" panose="020C0503030203020204" pitchFamily="34" charset="0"/>
              </a:rPr>
              <a:t>Hybrid Internet access</a:t>
            </a:r>
          </a:p>
          <a:p>
            <a:endParaRPr lang="en-US" dirty="0">
              <a:latin typeface="Huawei Sans" panose="020C0503030203020204" pitchFamily="34" charset="0"/>
            </a:endParaRPr>
          </a:p>
        </p:txBody>
      </p:sp>
      <p:pic>
        <p:nvPicPr>
          <p:cNvPr id="3" name="图片 2"/>
          <p:cNvPicPr>
            <a:picLocks noChangeAspect="1"/>
          </p:cNvPicPr>
          <p:nvPr/>
        </p:nvPicPr>
        <p:blipFill>
          <a:blip r:embed="rId3"/>
          <a:stretch>
            <a:fillRect/>
          </a:stretch>
        </p:blipFill>
        <p:spPr bwMode="gray">
          <a:xfrm>
            <a:off x="5423380" y="4821718"/>
            <a:ext cx="1187023" cy="728675"/>
          </a:xfrm>
          <a:prstGeom prst="rect">
            <a:avLst/>
          </a:prstGeom>
        </p:spPr>
      </p:pic>
      <p:pic>
        <p:nvPicPr>
          <p:cNvPr id="4" name="图片 3"/>
          <p:cNvPicPr>
            <a:picLocks noChangeAspect="1"/>
          </p:cNvPicPr>
          <p:nvPr/>
        </p:nvPicPr>
        <p:blipFill>
          <a:blip r:embed="rId4"/>
          <a:stretch>
            <a:fillRect/>
          </a:stretch>
        </p:blipFill>
        <p:spPr bwMode="gray">
          <a:xfrm>
            <a:off x="5419609" y="3979686"/>
            <a:ext cx="1187021" cy="62450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452664" y="5544167"/>
            <a:ext cx="922719" cy="579381"/>
          </a:xfrm>
          <a:prstGeom prst="rect">
            <a:avLst/>
          </a:prstGeom>
        </p:spPr>
      </p:pic>
      <p:pic>
        <p:nvPicPr>
          <p:cNvPr id="6" name="图片 5"/>
          <p:cNvPicPr>
            <a:picLocks noChangeAspect="1"/>
          </p:cNvPicPr>
          <p:nvPr/>
        </p:nvPicPr>
        <p:blipFill>
          <a:blip r:embed="rId6"/>
          <a:stretch>
            <a:fillRect/>
          </a:stretch>
        </p:blipFill>
        <p:spPr bwMode="gray">
          <a:xfrm>
            <a:off x="4197393" y="5650399"/>
            <a:ext cx="466668" cy="389308"/>
          </a:xfrm>
          <a:prstGeom prst="rect">
            <a:avLst/>
          </a:prstGeom>
        </p:spPr>
      </p:pic>
      <p:sp>
        <p:nvSpPr>
          <p:cNvPr id="7" name="文本框 6"/>
          <p:cNvSpPr txBox="1"/>
          <p:nvPr/>
        </p:nvSpPr>
        <p:spPr bwMode="gray">
          <a:xfrm>
            <a:off x="3497752" y="570142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Branch3</a:t>
            </a:r>
            <a:endParaRPr lang="en-US" altLang="zh-CN" sz="1067" b="1" dirty="0">
              <a:solidFill>
                <a:srgbClr val="000000"/>
              </a:solidFill>
              <a:latin typeface="Huawei Sans" panose="020C0503030203020204" pitchFamily="34" charset="0"/>
            </a:endParaRPr>
          </a:p>
        </p:txBody>
      </p:sp>
      <p:cxnSp>
        <p:nvCxnSpPr>
          <p:cNvPr id="8" name="直接连接符 7"/>
          <p:cNvCxnSpPr>
            <a:stCxn id="6" idx="3"/>
            <a:endCxn id="3" idx="1"/>
          </p:cNvCxnSpPr>
          <p:nvPr/>
        </p:nvCxnSpPr>
        <p:spPr bwMode="gray">
          <a:xfrm flipV="1">
            <a:off x="4664061" y="5186056"/>
            <a:ext cx="759319" cy="658997"/>
          </a:xfrm>
          <a:prstGeom prst="lin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a:stCxn id="18" idx="1"/>
            <a:endCxn id="3" idx="3"/>
          </p:cNvCxnSpPr>
          <p:nvPr/>
        </p:nvCxnSpPr>
        <p:spPr bwMode="gray">
          <a:xfrm flipH="1">
            <a:off x="6610403" y="4487328"/>
            <a:ext cx="746012" cy="698728"/>
          </a:xfrm>
          <a:prstGeom prst="lin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a:stCxn id="22" idx="3"/>
            <a:endCxn id="4" idx="1"/>
          </p:cNvCxnSpPr>
          <p:nvPr/>
        </p:nvCxnSpPr>
        <p:spPr bwMode="gray">
          <a:xfrm>
            <a:off x="4666033" y="3658060"/>
            <a:ext cx="753576" cy="633880"/>
          </a:xfrm>
          <a:prstGeom prst="lin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452153" y="4505213"/>
            <a:ext cx="922719" cy="579381"/>
          </a:xfrm>
          <a:prstGeom prst="rect">
            <a:avLst/>
          </a:prstGeom>
        </p:spPr>
      </p:pic>
      <p:sp>
        <p:nvSpPr>
          <p:cNvPr id="12" name="文本框 11"/>
          <p:cNvSpPr txBox="1"/>
          <p:nvPr/>
        </p:nvSpPr>
        <p:spPr bwMode="gray">
          <a:xfrm>
            <a:off x="3497241" y="4662471"/>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Branch2</a:t>
            </a:r>
            <a:endParaRPr lang="en-US" altLang="zh-CN" sz="1067" b="1" dirty="0">
              <a:solidFill>
                <a:srgbClr val="000000"/>
              </a:solidFill>
              <a:latin typeface="Huawei Sans" panose="020C0503030203020204" pitchFamily="34" charset="0"/>
            </a:endParaRPr>
          </a:p>
        </p:txBody>
      </p:sp>
      <p:pic>
        <p:nvPicPr>
          <p:cNvPr id="13" name="图片 12"/>
          <p:cNvPicPr>
            <a:picLocks noChangeAspect="1"/>
          </p:cNvPicPr>
          <p:nvPr/>
        </p:nvPicPr>
        <p:blipFill>
          <a:blip r:embed="rId6"/>
          <a:stretch>
            <a:fillRect/>
          </a:stretch>
        </p:blipFill>
        <p:spPr bwMode="gray">
          <a:xfrm>
            <a:off x="4203289" y="4600250"/>
            <a:ext cx="466668" cy="389308"/>
          </a:xfrm>
          <a:prstGeom prst="rect">
            <a:avLst/>
          </a:prstGeom>
        </p:spPr>
      </p:pic>
      <p:cxnSp>
        <p:nvCxnSpPr>
          <p:cNvPr id="14" name="直接连接符 13"/>
          <p:cNvCxnSpPr>
            <a:stCxn id="13" idx="3"/>
            <a:endCxn id="4" idx="1"/>
          </p:cNvCxnSpPr>
          <p:nvPr/>
        </p:nvCxnSpPr>
        <p:spPr bwMode="gray">
          <a:xfrm flipV="1">
            <a:off x="4669957" y="4291940"/>
            <a:ext cx="749652" cy="502964"/>
          </a:xfrm>
          <a:prstGeom prst="lin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629691" y="3954456"/>
            <a:ext cx="922719" cy="579381"/>
          </a:xfrm>
          <a:prstGeom prst="rect">
            <a:avLst/>
          </a:prstGeom>
        </p:spPr>
      </p:pic>
      <p:pic>
        <p:nvPicPr>
          <p:cNvPr id="16" name="图片 15"/>
          <p:cNvPicPr>
            <a:picLocks noChangeAspect="1"/>
          </p:cNvPicPr>
          <p:nvPr/>
        </p:nvPicPr>
        <p:blipFill>
          <a:blip r:embed="rId6"/>
          <a:stretch>
            <a:fillRect/>
          </a:stretch>
        </p:blipFill>
        <p:spPr bwMode="gray">
          <a:xfrm>
            <a:off x="7348245" y="3812886"/>
            <a:ext cx="466668" cy="389308"/>
          </a:xfrm>
          <a:prstGeom prst="rect">
            <a:avLst/>
          </a:prstGeom>
        </p:spPr>
      </p:pic>
      <p:sp>
        <p:nvSpPr>
          <p:cNvPr id="17" name="文本框 16"/>
          <p:cNvSpPr txBox="1"/>
          <p:nvPr/>
        </p:nvSpPr>
        <p:spPr bwMode="gray">
          <a:xfrm>
            <a:off x="7674779" y="411171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HQ</a:t>
            </a:r>
          </a:p>
        </p:txBody>
      </p:sp>
      <p:pic>
        <p:nvPicPr>
          <p:cNvPr id="18" name="图片 17"/>
          <p:cNvPicPr>
            <a:picLocks noChangeAspect="1"/>
          </p:cNvPicPr>
          <p:nvPr/>
        </p:nvPicPr>
        <p:blipFill>
          <a:blip r:embed="rId6"/>
          <a:stretch>
            <a:fillRect/>
          </a:stretch>
        </p:blipFill>
        <p:spPr bwMode="gray">
          <a:xfrm>
            <a:off x="7356415" y="4292674"/>
            <a:ext cx="466668" cy="389308"/>
          </a:xfrm>
          <a:prstGeom prst="rect">
            <a:avLst/>
          </a:prstGeom>
        </p:spPr>
      </p:pic>
      <p:cxnSp>
        <p:nvCxnSpPr>
          <p:cNvPr id="19" name="直接连接符 18"/>
          <p:cNvCxnSpPr>
            <a:stCxn id="16" idx="1"/>
            <a:endCxn id="4" idx="3"/>
          </p:cNvCxnSpPr>
          <p:nvPr/>
        </p:nvCxnSpPr>
        <p:spPr bwMode="gray">
          <a:xfrm flipH="1">
            <a:off x="6606631" y="4007540"/>
            <a:ext cx="741615" cy="284400"/>
          </a:xfrm>
          <a:prstGeom prst="lin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448229" y="3368369"/>
            <a:ext cx="922719" cy="579381"/>
          </a:xfrm>
          <a:prstGeom prst="rect">
            <a:avLst/>
          </a:prstGeom>
        </p:spPr>
      </p:pic>
      <p:sp>
        <p:nvSpPr>
          <p:cNvPr id="21" name="文本框 20"/>
          <p:cNvSpPr txBox="1"/>
          <p:nvPr/>
        </p:nvSpPr>
        <p:spPr bwMode="gray">
          <a:xfrm>
            <a:off x="3493317" y="3525627"/>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Branch1</a:t>
            </a:r>
            <a:endParaRPr lang="en-US" altLang="zh-CN" sz="1067" b="1" dirty="0">
              <a:solidFill>
                <a:srgbClr val="000000"/>
              </a:solidFill>
              <a:latin typeface="Huawei Sans" panose="020C0503030203020204" pitchFamily="34" charset="0"/>
            </a:endParaRPr>
          </a:p>
        </p:txBody>
      </p:sp>
      <p:pic>
        <p:nvPicPr>
          <p:cNvPr id="22" name="图片 21"/>
          <p:cNvPicPr>
            <a:picLocks noChangeAspect="1"/>
          </p:cNvPicPr>
          <p:nvPr/>
        </p:nvPicPr>
        <p:blipFill>
          <a:blip r:embed="rId6"/>
          <a:stretch>
            <a:fillRect/>
          </a:stretch>
        </p:blipFill>
        <p:spPr bwMode="gray">
          <a:xfrm>
            <a:off x="4199365" y="3463406"/>
            <a:ext cx="466668" cy="389308"/>
          </a:xfrm>
          <a:prstGeom prst="rect">
            <a:avLst/>
          </a:prstGeom>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629120" y="5106660"/>
            <a:ext cx="922719" cy="579381"/>
          </a:xfrm>
          <a:prstGeom prst="rect">
            <a:avLst/>
          </a:prstGeom>
        </p:spPr>
      </p:pic>
      <p:pic>
        <p:nvPicPr>
          <p:cNvPr id="24" name="图片 23"/>
          <p:cNvPicPr>
            <a:picLocks noChangeAspect="1"/>
          </p:cNvPicPr>
          <p:nvPr/>
        </p:nvPicPr>
        <p:blipFill>
          <a:blip r:embed="rId6">
            <a:grayscl/>
          </a:blip>
          <a:stretch>
            <a:fillRect/>
          </a:stretch>
        </p:blipFill>
        <p:spPr bwMode="gray">
          <a:xfrm>
            <a:off x="7340441" y="5201696"/>
            <a:ext cx="466668" cy="389308"/>
          </a:xfrm>
          <a:prstGeom prst="rect">
            <a:avLst/>
          </a:prstGeom>
        </p:spPr>
      </p:pic>
      <p:sp>
        <p:nvSpPr>
          <p:cNvPr id="25" name="文本框 24"/>
          <p:cNvSpPr txBox="1"/>
          <p:nvPr/>
        </p:nvSpPr>
        <p:spPr bwMode="gray">
          <a:xfrm>
            <a:off x="7674208" y="5187717"/>
            <a:ext cx="846327"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Legacy site</a:t>
            </a:r>
          </a:p>
        </p:txBody>
      </p:sp>
      <p:cxnSp>
        <p:nvCxnSpPr>
          <p:cNvPr id="26" name="直接连接符 25"/>
          <p:cNvCxnSpPr>
            <a:stCxn id="24" idx="1"/>
            <a:endCxn id="3" idx="3"/>
          </p:cNvCxnSpPr>
          <p:nvPr/>
        </p:nvCxnSpPr>
        <p:spPr bwMode="gray">
          <a:xfrm flipH="1" flipV="1">
            <a:off x="6610403" y="5186056"/>
            <a:ext cx="730039" cy="210295"/>
          </a:xfrm>
          <a:prstGeom prst="lin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p:cNvCxnSpPr>
            <a:stCxn id="13" idx="3"/>
            <a:endCxn id="3" idx="1"/>
          </p:cNvCxnSpPr>
          <p:nvPr/>
        </p:nvCxnSpPr>
        <p:spPr bwMode="gray">
          <a:xfrm>
            <a:off x="4669957" y="4794904"/>
            <a:ext cx="753423" cy="391152"/>
          </a:xfrm>
          <a:prstGeom prst="lin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a:stCxn id="30" idx="2"/>
            <a:endCxn id="4" idx="0"/>
          </p:cNvCxnSpPr>
          <p:nvPr/>
        </p:nvCxnSpPr>
        <p:spPr bwMode="gray">
          <a:xfrm flipH="1">
            <a:off x="6013120" y="3539696"/>
            <a:ext cx="82881" cy="439989"/>
          </a:xfrm>
          <a:prstGeom prst="lin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9" name="Group 82"/>
          <p:cNvGrpSpPr>
            <a:grpSpLocks noChangeAspect="1"/>
          </p:cNvGrpSpPr>
          <p:nvPr/>
        </p:nvGrpSpPr>
        <p:grpSpPr bwMode="gray">
          <a:xfrm>
            <a:off x="5885629" y="3186611"/>
            <a:ext cx="420743" cy="353085"/>
            <a:chOff x="3759" y="578"/>
            <a:chExt cx="398" cy="334"/>
          </a:xfrm>
        </p:grpSpPr>
        <p:sp>
          <p:nvSpPr>
            <p:cNvPr id="30" name="AutoShape 81"/>
            <p:cNvSpPr>
              <a:spLocks noChangeAspect="1" noChangeArrowheads="1" noTextEdit="1"/>
            </p:cNvSpPr>
            <p:nvPr/>
          </p:nvSpPr>
          <p:spPr bwMode="gray">
            <a:xfrm>
              <a:off x="3759" y="578"/>
              <a:ext cx="398"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sz="2400" dirty="0">
                <a:solidFill>
                  <a:srgbClr val="000000"/>
                </a:solidFill>
                <a:latin typeface="Huawei Sans" panose="020C0503030203020204" pitchFamily="34" charset="0"/>
              </a:endParaRPr>
            </a:p>
          </p:txBody>
        </p:sp>
        <p:sp>
          <p:nvSpPr>
            <p:cNvPr id="31" name="Freeform 83"/>
            <p:cNvSpPr>
              <a:spLocks/>
            </p:cNvSpPr>
            <p:nvPr/>
          </p:nvSpPr>
          <p:spPr bwMode="gray">
            <a:xfrm>
              <a:off x="3757" y="580"/>
              <a:ext cx="402" cy="332"/>
            </a:xfrm>
            <a:custGeom>
              <a:avLst/>
              <a:gdLst>
                <a:gd name="T0" fmla="*/ 7832 w 263"/>
                <a:gd name="T1" fmla="*/ 5638 h 218"/>
                <a:gd name="T2" fmla="*/ 7117 w 263"/>
                <a:gd name="T3" fmla="*/ 6316 h 218"/>
                <a:gd name="T4" fmla="*/ 725 w 263"/>
                <a:gd name="T5" fmla="*/ 6316 h 218"/>
                <a:gd name="T6" fmla="*/ 0 w 263"/>
                <a:gd name="T7" fmla="*/ 5638 h 218"/>
                <a:gd name="T8" fmla="*/ 0 w 263"/>
                <a:gd name="T9" fmla="*/ 691 h 218"/>
                <a:gd name="T10" fmla="*/ 725 w 263"/>
                <a:gd name="T11" fmla="*/ 0 h 218"/>
                <a:gd name="T12" fmla="*/ 7117 w 263"/>
                <a:gd name="T13" fmla="*/ 0 h 218"/>
                <a:gd name="T14" fmla="*/ 7832 w 263"/>
                <a:gd name="T15" fmla="*/ 691 h 218"/>
                <a:gd name="T16" fmla="*/ 7832 w 263"/>
                <a:gd name="T17" fmla="*/ 5638 h 2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3" h="218">
                  <a:moveTo>
                    <a:pt x="263" y="195"/>
                  </a:moveTo>
                  <a:cubicBezTo>
                    <a:pt x="263" y="208"/>
                    <a:pt x="253" y="218"/>
                    <a:pt x="239" y="218"/>
                  </a:cubicBezTo>
                  <a:cubicBezTo>
                    <a:pt x="24" y="218"/>
                    <a:pt x="24" y="218"/>
                    <a:pt x="24" y="218"/>
                  </a:cubicBezTo>
                  <a:cubicBezTo>
                    <a:pt x="10" y="218"/>
                    <a:pt x="0" y="208"/>
                    <a:pt x="0" y="195"/>
                  </a:cubicBezTo>
                  <a:cubicBezTo>
                    <a:pt x="0" y="24"/>
                    <a:pt x="0" y="24"/>
                    <a:pt x="0" y="24"/>
                  </a:cubicBezTo>
                  <a:cubicBezTo>
                    <a:pt x="0" y="10"/>
                    <a:pt x="10" y="0"/>
                    <a:pt x="24" y="0"/>
                  </a:cubicBezTo>
                  <a:cubicBezTo>
                    <a:pt x="239" y="0"/>
                    <a:pt x="239" y="0"/>
                    <a:pt x="239" y="0"/>
                  </a:cubicBezTo>
                  <a:cubicBezTo>
                    <a:pt x="253" y="0"/>
                    <a:pt x="263" y="10"/>
                    <a:pt x="263" y="24"/>
                  </a:cubicBezTo>
                  <a:cubicBezTo>
                    <a:pt x="263" y="195"/>
                    <a:pt x="263" y="195"/>
                    <a:pt x="263" y="195"/>
                  </a:cubicBezTo>
                </a:path>
              </a:pathLst>
            </a:custGeom>
            <a:solidFill>
              <a:srgbClr val="0C63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sz="2400" dirty="0">
                <a:solidFill>
                  <a:srgbClr val="000000"/>
                </a:solidFill>
                <a:latin typeface="Huawei Sans" panose="020C0503030203020204" pitchFamily="34" charset="0"/>
              </a:endParaRPr>
            </a:p>
          </p:txBody>
        </p:sp>
        <p:sp>
          <p:nvSpPr>
            <p:cNvPr id="32" name="Freeform 84"/>
            <p:cNvSpPr>
              <a:spLocks noEditPoints="1"/>
            </p:cNvSpPr>
            <p:nvPr/>
          </p:nvSpPr>
          <p:spPr bwMode="gray">
            <a:xfrm>
              <a:off x="3829" y="616"/>
              <a:ext cx="258" cy="258"/>
            </a:xfrm>
            <a:custGeom>
              <a:avLst/>
              <a:gdLst>
                <a:gd name="T0" fmla="*/ 0 w 169"/>
                <a:gd name="T1" fmla="*/ 2505 h 169"/>
                <a:gd name="T2" fmla="*/ 41 w 169"/>
                <a:gd name="T3" fmla="*/ 2062 h 169"/>
                <a:gd name="T4" fmla="*/ 2473 w 169"/>
                <a:gd name="T5" fmla="*/ 0 h 169"/>
                <a:gd name="T6" fmla="*/ 2473 w 169"/>
                <a:gd name="T7" fmla="*/ 4984 h 169"/>
                <a:gd name="T8" fmla="*/ 3815 w 169"/>
                <a:gd name="T9" fmla="*/ 1899 h 169"/>
                <a:gd name="T10" fmla="*/ 4581 w 169"/>
                <a:gd name="T11" fmla="*/ 1731 h 169"/>
                <a:gd name="T12" fmla="*/ 3633 w 169"/>
                <a:gd name="T13" fmla="*/ 1466 h 169"/>
                <a:gd name="T14" fmla="*/ 4020 w 169"/>
                <a:gd name="T15" fmla="*/ 911 h 169"/>
                <a:gd name="T16" fmla="*/ 2124 w 169"/>
                <a:gd name="T17" fmla="*/ 911 h 169"/>
                <a:gd name="T18" fmla="*/ 2785 w 169"/>
                <a:gd name="T19" fmla="*/ 1351 h 169"/>
                <a:gd name="T20" fmla="*/ 2093 w 169"/>
                <a:gd name="T21" fmla="*/ 1163 h 169"/>
                <a:gd name="T22" fmla="*/ 1725 w 169"/>
                <a:gd name="T23" fmla="*/ 1217 h 169"/>
                <a:gd name="T24" fmla="*/ 947 w 169"/>
                <a:gd name="T25" fmla="*/ 2528 h 169"/>
                <a:gd name="T26" fmla="*/ 1217 w 169"/>
                <a:gd name="T27" fmla="*/ 2792 h 169"/>
                <a:gd name="T28" fmla="*/ 1534 w 169"/>
                <a:gd name="T29" fmla="*/ 2743 h 169"/>
                <a:gd name="T30" fmla="*/ 2633 w 169"/>
                <a:gd name="T31" fmla="*/ 2302 h 169"/>
                <a:gd name="T32" fmla="*/ 1775 w 169"/>
                <a:gd name="T33" fmla="*/ 3035 h 169"/>
                <a:gd name="T34" fmla="*/ 2792 w 169"/>
                <a:gd name="T35" fmla="*/ 2473 h 169"/>
                <a:gd name="T36" fmla="*/ 2864 w 169"/>
                <a:gd name="T37" fmla="*/ 3265 h 169"/>
                <a:gd name="T38" fmla="*/ 3701 w 169"/>
                <a:gd name="T39" fmla="*/ 3085 h 169"/>
                <a:gd name="T40" fmla="*/ 3655 w 169"/>
                <a:gd name="T41" fmla="*/ 2302 h 169"/>
                <a:gd name="T42" fmla="*/ 4107 w 169"/>
                <a:gd name="T43" fmla="*/ 3198 h 169"/>
                <a:gd name="T44" fmla="*/ 4710 w 169"/>
                <a:gd name="T45" fmla="*/ 2505 h 169"/>
                <a:gd name="T46" fmla="*/ 3775 w 169"/>
                <a:gd name="T47" fmla="*/ 1972 h 169"/>
                <a:gd name="T48" fmla="*/ 771 w 169"/>
                <a:gd name="T49" fmla="*/ 2785 h 169"/>
                <a:gd name="T50" fmla="*/ 673 w 169"/>
                <a:gd name="T51" fmla="*/ 2792 h 169"/>
                <a:gd name="T52" fmla="*/ 704 w 169"/>
                <a:gd name="T53" fmla="*/ 3824 h 169"/>
                <a:gd name="T54" fmla="*/ 1130 w 169"/>
                <a:gd name="T55" fmla="*/ 3075 h 169"/>
                <a:gd name="T56" fmla="*/ 3085 w 169"/>
                <a:gd name="T57" fmla="*/ 4372 h 169"/>
                <a:gd name="T58" fmla="*/ 3075 w 169"/>
                <a:gd name="T59" fmla="*/ 4633 h 169"/>
                <a:gd name="T60" fmla="*/ 3704 w 169"/>
                <a:gd name="T61" fmla="*/ 3704 h 169"/>
                <a:gd name="T62" fmla="*/ 2864 w 169"/>
                <a:gd name="T63" fmla="*/ 3459 h 169"/>
                <a:gd name="T64" fmla="*/ 3085 w 169"/>
                <a:gd name="T65" fmla="*/ 4372 h 169"/>
                <a:gd name="T66" fmla="*/ 4155 w 169"/>
                <a:gd name="T67" fmla="*/ 3404 h 169"/>
                <a:gd name="T68" fmla="*/ 3920 w 169"/>
                <a:gd name="T69" fmla="*/ 3704 h 169"/>
                <a:gd name="T70" fmla="*/ 4546 w 169"/>
                <a:gd name="T71" fmla="*/ 3302 h 169"/>
                <a:gd name="T72" fmla="*/ 2927 w 169"/>
                <a:gd name="T73" fmla="*/ 4694 h 169"/>
                <a:gd name="T74" fmla="*/ 2864 w 169"/>
                <a:gd name="T75" fmla="*/ 4546 h 169"/>
                <a:gd name="T76" fmla="*/ 2785 w 169"/>
                <a:gd name="T77" fmla="*/ 4217 h 169"/>
                <a:gd name="T78" fmla="*/ 1731 w 169"/>
                <a:gd name="T79" fmla="*/ 3198 h 169"/>
                <a:gd name="T80" fmla="*/ 1278 w 169"/>
                <a:gd name="T81" fmla="*/ 3342 h 169"/>
                <a:gd name="T82" fmla="*/ 2473 w 169"/>
                <a:gd name="T83" fmla="*/ 4710 h 169"/>
                <a:gd name="T84" fmla="*/ 505 w 169"/>
                <a:gd name="T85" fmla="*/ 2743 h 169"/>
                <a:gd name="T86" fmla="*/ 266 w 169"/>
                <a:gd name="T87" fmla="*/ 2455 h 169"/>
                <a:gd name="T88" fmla="*/ 391 w 169"/>
                <a:gd name="T89" fmla="*/ 3195 h 169"/>
                <a:gd name="T90" fmla="*/ 461 w 169"/>
                <a:gd name="T91" fmla="*/ 2394 h 169"/>
                <a:gd name="T92" fmla="*/ 673 w 169"/>
                <a:gd name="T93" fmla="*/ 2282 h 169"/>
                <a:gd name="T94" fmla="*/ 1620 w 169"/>
                <a:gd name="T95" fmla="*/ 1005 h 169"/>
                <a:gd name="T96" fmla="*/ 1075 w 169"/>
                <a:gd name="T97" fmla="*/ 797 h 169"/>
                <a:gd name="T98" fmla="*/ 1278 w 169"/>
                <a:gd name="T99" fmla="*/ 658 h 169"/>
                <a:gd name="T100" fmla="*/ 1899 w 169"/>
                <a:gd name="T101" fmla="*/ 740 h 169"/>
                <a:gd name="T102" fmla="*/ 3148 w 169"/>
                <a:gd name="T103" fmla="*/ 391 h 169"/>
                <a:gd name="T104" fmla="*/ 1278 w 169"/>
                <a:gd name="T105" fmla="*/ 658 h 169"/>
                <a:gd name="T106" fmla="*/ 2643 w 169"/>
                <a:gd name="T107" fmla="*/ 1899 h 169"/>
                <a:gd name="T108" fmla="*/ 3601 w 169"/>
                <a:gd name="T109" fmla="*/ 1899 h 169"/>
                <a:gd name="T110" fmla="*/ 3128 w 169"/>
                <a:gd name="T111" fmla="*/ 1588 h 169"/>
                <a:gd name="T112" fmla="*/ 3128 w 169"/>
                <a:gd name="T113" fmla="*/ 2189 h 169"/>
                <a:gd name="T114" fmla="*/ 3128 w 169"/>
                <a:gd name="T115" fmla="*/ 1588 h 169"/>
                <a:gd name="T116" fmla="*/ 2978 w 169"/>
                <a:gd name="T117" fmla="*/ 1858 h 169"/>
                <a:gd name="T118" fmla="*/ 3265 w 169"/>
                <a:gd name="T119" fmla="*/ 1858 h 1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69" h="169">
                  <a:moveTo>
                    <a:pt x="84" y="169"/>
                  </a:moveTo>
                  <a:cubicBezTo>
                    <a:pt x="38" y="169"/>
                    <a:pt x="0" y="131"/>
                    <a:pt x="0" y="85"/>
                  </a:cubicBezTo>
                  <a:cubicBezTo>
                    <a:pt x="0" y="80"/>
                    <a:pt x="0" y="76"/>
                    <a:pt x="1" y="72"/>
                  </a:cubicBezTo>
                  <a:cubicBezTo>
                    <a:pt x="1" y="70"/>
                    <a:pt x="1" y="70"/>
                    <a:pt x="1" y="70"/>
                  </a:cubicBezTo>
                  <a:cubicBezTo>
                    <a:pt x="1" y="70"/>
                    <a:pt x="1" y="70"/>
                    <a:pt x="1" y="70"/>
                  </a:cubicBezTo>
                  <a:cubicBezTo>
                    <a:pt x="8" y="30"/>
                    <a:pt x="43" y="0"/>
                    <a:pt x="84" y="0"/>
                  </a:cubicBezTo>
                  <a:cubicBezTo>
                    <a:pt x="131" y="0"/>
                    <a:pt x="169" y="38"/>
                    <a:pt x="169" y="85"/>
                  </a:cubicBezTo>
                  <a:cubicBezTo>
                    <a:pt x="169" y="131"/>
                    <a:pt x="131" y="169"/>
                    <a:pt x="84" y="169"/>
                  </a:cubicBezTo>
                  <a:close/>
                  <a:moveTo>
                    <a:pt x="128" y="67"/>
                  </a:moveTo>
                  <a:cubicBezTo>
                    <a:pt x="129" y="66"/>
                    <a:pt x="129" y="65"/>
                    <a:pt x="129" y="64"/>
                  </a:cubicBezTo>
                  <a:cubicBezTo>
                    <a:pt x="129" y="63"/>
                    <a:pt x="128" y="61"/>
                    <a:pt x="128" y="60"/>
                  </a:cubicBezTo>
                  <a:cubicBezTo>
                    <a:pt x="136" y="59"/>
                    <a:pt x="145" y="59"/>
                    <a:pt x="155" y="59"/>
                  </a:cubicBezTo>
                  <a:cubicBezTo>
                    <a:pt x="152" y="50"/>
                    <a:pt x="147" y="43"/>
                    <a:pt x="141" y="36"/>
                  </a:cubicBezTo>
                  <a:cubicBezTo>
                    <a:pt x="137" y="38"/>
                    <a:pt x="130" y="43"/>
                    <a:pt x="123" y="50"/>
                  </a:cubicBezTo>
                  <a:cubicBezTo>
                    <a:pt x="122" y="48"/>
                    <a:pt x="120" y="47"/>
                    <a:pt x="118" y="45"/>
                  </a:cubicBezTo>
                  <a:cubicBezTo>
                    <a:pt x="126" y="38"/>
                    <a:pt x="132" y="33"/>
                    <a:pt x="136" y="31"/>
                  </a:cubicBezTo>
                  <a:cubicBezTo>
                    <a:pt x="130" y="25"/>
                    <a:pt x="123" y="20"/>
                    <a:pt x="116" y="16"/>
                  </a:cubicBezTo>
                  <a:cubicBezTo>
                    <a:pt x="109" y="17"/>
                    <a:pt x="91" y="20"/>
                    <a:pt x="72" y="31"/>
                  </a:cubicBezTo>
                  <a:cubicBezTo>
                    <a:pt x="73" y="32"/>
                    <a:pt x="73" y="32"/>
                    <a:pt x="73" y="33"/>
                  </a:cubicBezTo>
                  <a:cubicBezTo>
                    <a:pt x="80" y="37"/>
                    <a:pt x="87" y="41"/>
                    <a:pt x="94" y="46"/>
                  </a:cubicBezTo>
                  <a:cubicBezTo>
                    <a:pt x="92" y="47"/>
                    <a:pt x="91" y="48"/>
                    <a:pt x="90" y="49"/>
                  </a:cubicBezTo>
                  <a:cubicBezTo>
                    <a:pt x="84" y="46"/>
                    <a:pt x="78" y="42"/>
                    <a:pt x="71" y="39"/>
                  </a:cubicBezTo>
                  <a:cubicBezTo>
                    <a:pt x="70" y="41"/>
                    <a:pt x="67" y="43"/>
                    <a:pt x="64" y="43"/>
                  </a:cubicBezTo>
                  <a:cubicBezTo>
                    <a:pt x="62" y="43"/>
                    <a:pt x="60" y="42"/>
                    <a:pt x="58" y="41"/>
                  </a:cubicBezTo>
                  <a:cubicBezTo>
                    <a:pt x="47" y="50"/>
                    <a:pt x="37" y="62"/>
                    <a:pt x="29" y="79"/>
                  </a:cubicBezTo>
                  <a:cubicBezTo>
                    <a:pt x="31" y="81"/>
                    <a:pt x="32" y="83"/>
                    <a:pt x="32" y="86"/>
                  </a:cubicBezTo>
                  <a:cubicBezTo>
                    <a:pt x="32" y="88"/>
                    <a:pt x="32" y="89"/>
                    <a:pt x="31" y="90"/>
                  </a:cubicBezTo>
                  <a:cubicBezTo>
                    <a:pt x="34" y="92"/>
                    <a:pt x="38" y="94"/>
                    <a:pt x="41" y="95"/>
                  </a:cubicBezTo>
                  <a:cubicBezTo>
                    <a:pt x="43" y="93"/>
                    <a:pt x="46" y="92"/>
                    <a:pt x="49" y="92"/>
                  </a:cubicBezTo>
                  <a:cubicBezTo>
                    <a:pt x="50" y="92"/>
                    <a:pt x="51" y="92"/>
                    <a:pt x="52" y="93"/>
                  </a:cubicBezTo>
                  <a:cubicBezTo>
                    <a:pt x="61" y="85"/>
                    <a:pt x="72" y="77"/>
                    <a:pt x="85" y="71"/>
                  </a:cubicBezTo>
                  <a:cubicBezTo>
                    <a:pt x="86" y="74"/>
                    <a:pt x="87" y="76"/>
                    <a:pt x="89" y="78"/>
                  </a:cubicBezTo>
                  <a:cubicBezTo>
                    <a:pt x="78" y="82"/>
                    <a:pt x="68" y="88"/>
                    <a:pt x="58" y="97"/>
                  </a:cubicBezTo>
                  <a:cubicBezTo>
                    <a:pt x="59" y="98"/>
                    <a:pt x="60" y="100"/>
                    <a:pt x="60" y="103"/>
                  </a:cubicBezTo>
                  <a:cubicBezTo>
                    <a:pt x="70" y="106"/>
                    <a:pt x="80" y="108"/>
                    <a:pt x="91" y="110"/>
                  </a:cubicBezTo>
                  <a:cubicBezTo>
                    <a:pt x="91" y="100"/>
                    <a:pt x="93" y="91"/>
                    <a:pt x="95" y="84"/>
                  </a:cubicBezTo>
                  <a:cubicBezTo>
                    <a:pt x="97" y="85"/>
                    <a:pt x="99" y="85"/>
                    <a:pt x="101" y="86"/>
                  </a:cubicBezTo>
                  <a:cubicBezTo>
                    <a:pt x="99" y="93"/>
                    <a:pt x="98" y="101"/>
                    <a:pt x="97" y="111"/>
                  </a:cubicBezTo>
                  <a:cubicBezTo>
                    <a:pt x="104" y="111"/>
                    <a:pt x="111" y="112"/>
                    <a:pt x="119" y="111"/>
                  </a:cubicBezTo>
                  <a:cubicBezTo>
                    <a:pt x="120" y="108"/>
                    <a:pt x="122" y="106"/>
                    <a:pt x="125" y="105"/>
                  </a:cubicBezTo>
                  <a:cubicBezTo>
                    <a:pt x="124" y="98"/>
                    <a:pt x="121" y="90"/>
                    <a:pt x="118" y="83"/>
                  </a:cubicBezTo>
                  <a:cubicBezTo>
                    <a:pt x="120" y="82"/>
                    <a:pt x="122" y="80"/>
                    <a:pt x="124" y="78"/>
                  </a:cubicBezTo>
                  <a:cubicBezTo>
                    <a:pt x="128" y="86"/>
                    <a:pt x="131" y="95"/>
                    <a:pt x="132" y="104"/>
                  </a:cubicBezTo>
                  <a:cubicBezTo>
                    <a:pt x="135" y="105"/>
                    <a:pt x="138" y="107"/>
                    <a:pt x="139" y="109"/>
                  </a:cubicBezTo>
                  <a:cubicBezTo>
                    <a:pt x="145" y="109"/>
                    <a:pt x="151" y="107"/>
                    <a:pt x="157" y="106"/>
                  </a:cubicBezTo>
                  <a:cubicBezTo>
                    <a:pt x="158" y="99"/>
                    <a:pt x="160" y="92"/>
                    <a:pt x="160" y="85"/>
                  </a:cubicBezTo>
                  <a:cubicBezTo>
                    <a:pt x="160" y="78"/>
                    <a:pt x="159" y="71"/>
                    <a:pt x="157" y="65"/>
                  </a:cubicBezTo>
                  <a:cubicBezTo>
                    <a:pt x="152" y="65"/>
                    <a:pt x="141" y="65"/>
                    <a:pt x="128" y="67"/>
                  </a:cubicBezTo>
                  <a:close/>
                  <a:moveTo>
                    <a:pt x="38" y="101"/>
                  </a:moveTo>
                  <a:cubicBezTo>
                    <a:pt x="34" y="99"/>
                    <a:pt x="30" y="97"/>
                    <a:pt x="26" y="94"/>
                  </a:cubicBezTo>
                  <a:cubicBezTo>
                    <a:pt x="25" y="95"/>
                    <a:pt x="24" y="95"/>
                    <a:pt x="23" y="95"/>
                  </a:cubicBezTo>
                  <a:cubicBezTo>
                    <a:pt x="23" y="95"/>
                    <a:pt x="23" y="95"/>
                    <a:pt x="23" y="95"/>
                  </a:cubicBezTo>
                  <a:cubicBezTo>
                    <a:pt x="21" y="103"/>
                    <a:pt x="19" y="111"/>
                    <a:pt x="18" y="119"/>
                  </a:cubicBezTo>
                  <a:cubicBezTo>
                    <a:pt x="20" y="123"/>
                    <a:pt x="22" y="127"/>
                    <a:pt x="24" y="130"/>
                  </a:cubicBezTo>
                  <a:cubicBezTo>
                    <a:pt x="26" y="126"/>
                    <a:pt x="30" y="117"/>
                    <a:pt x="38" y="107"/>
                  </a:cubicBezTo>
                  <a:cubicBezTo>
                    <a:pt x="38" y="106"/>
                    <a:pt x="38" y="105"/>
                    <a:pt x="38" y="104"/>
                  </a:cubicBezTo>
                  <a:cubicBezTo>
                    <a:pt x="38" y="103"/>
                    <a:pt x="38" y="102"/>
                    <a:pt x="38" y="101"/>
                  </a:cubicBezTo>
                  <a:close/>
                  <a:moveTo>
                    <a:pt x="105" y="148"/>
                  </a:moveTo>
                  <a:cubicBezTo>
                    <a:pt x="105" y="149"/>
                    <a:pt x="103" y="152"/>
                    <a:pt x="103" y="153"/>
                  </a:cubicBezTo>
                  <a:cubicBezTo>
                    <a:pt x="103" y="155"/>
                    <a:pt x="103" y="155"/>
                    <a:pt x="104" y="157"/>
                  </a:cubicBezTo>
                  <a:cubicBezTo>
                    <a:pt x="111" y="156"/>
                    <a:pt x="117" y="153"/>
                    <a:pt x="123" y="149"/>
                  </a:cubicBezTo>
                  <a:cubicBezTo>
                    <a:pt x="124" y="144"/>
                    <a:pt x="126" y="136"/>
                    <a:pt x="126" y="126"/>
                  </a:cubicBezTo>
                  <a:cubicBezTo>
                    <a:pt x="122" y="125"/>
                    <a:pt x="119" y="122"/>
                    <a:pt x="118" y="117"/>
                  </a:cubicBezTo>
                  <a:cubicBezTo>
                    <a:pt x="111" y="118"/>
                    <a:pt x="104" y="118"/>
                    <a:pt x="97" y="117"/>
                  </a:cubicBezTo>
                  <a:cubicBezTo>
                    <a:pt x="98" y="125"/>
                    <a:pt x="99" y="133"/>
                    <a:pt x="100" y="142"/>
                  </a:cubicBezTo>
                  <a:cubicBezTo>
                    <a:pt x="102" y="143"/>
                    <a:pt x="105" y="146"/>
                    <a:pt x="105" y="148"/>
                  </a:cubicBezTo>
                  <a:close/>
                  <a:moveTo>
                    <a:pt x="154" y="112"/>
                  </a:moveTo>
                  <a:cubicBezTo>
                    <a:pt x="150" y="113"/>
                    <a:pt x="145" y="114"/>
                    <a:pt x="141" y="115"/>
                  </a:cubicBezTo>
                  <a:cubicBezTo>
                    <a:pt x="141" y="115"/>
                    <a:pt x="141" y="115"/>
                    <a:pt x="141" y="115"/>
                  </a:cubicBezTo>
                  <a:cubicBezTo>
                    <a:pt x="141" y="120"/>
                    <a:pt x="138" y="124"/>
                    <a:pt x="133" y="126"/>
                  </a:cubicBezTo>
                  <a:cubicBezTo>
                    <a:pt x="133" y="132"/>
                    <a:pt x="132" y="138"/>
                    <a:pt x="130" y="145"/>
                  </a:cubicBezTo>
                  <a:cubicBezTo>
                    <a:pt x="141" y="136"/>
                    <a:pt x="149" y="125"/>
                    <a:pt x="154" y="112"/>
                  </a:cubicBezTo>
                  <a:close/>
                  <a:moveTo>
                    <a:pt x="84" y="160"/>
                  </a:moveTo>
                  <a:cubicBezTo>
                    <a:pt x="89" y="160"/>
                    <a:pt x="94" y="160"/>
                    <a:pt x="99" y="159"/>
                  </a:cubicBezTo>
                  <a:cubicBezTo>
                    <a:pt x="98" y="157"/>
                    <a:pt x="98" y="156"/>
                    <a:pt x="97" y="154"/>
                  </a:cubicBezTo>
                  <a:cubicBezTo>
                    <a:pt x="97" y="154"/>
                    <a:pt x="97" y="154"/>
                    <a:pt x="97" y="154"/>
                  </a:cubicBezTo>
                  <a:cubicBezTo>
                    <a:pt x="94" y="154"/>
                    <a:pt x="91" y="152"/>
                    <a:pt x="91" y="148"/>
                  </a:cubicBezTo>
                  <a:cubicBezTo>
                    <a:pt x="91" y="146"/>
                    <a:pt x="92" y="144"/>
                    <a:pt x="94" y="143"/>
                  </a:cubicBezTo>
                  <a:cubicBezTo>
                    <a:pt x="92" y="133"/>
                    <a:pt x="91" y="125"/>
                    <a:pt x="91" y="116"/>
                  </a:cubicBezTo>
                  <a:cubicBezTo>
                    <a:pt x="79" y="115"/>
                    <a:pt x="68" y="112"/>
                    <a:pt x="59" y="109"/>
                  </a:cubicBezTo>
                  <a:cubicBezTo>
                    <a:pt x="57" y="113"/>
                    <a:pt x="53" y="115"/>
                    <a:pt x="49" y="115"/>
                  </a:cubicBezTo>
                  <a:cubicBezTo>
                    <a:pt x="47" y="115"/>
                    <a:pt x="44" y="114"/>
                    <a:pt x="43" y="113"/>
                  </a:cubicBezTo>
                  <a:cubicBezTo>
                    <a:pt x="38" y="120"/>
                    <a:pt x="33" y="128"/>
                    <a:pt x="30" y="137"/>
                  </a:cubicBezTo>
                  <a:cubicBezTo>
                    <a:pt x="44" y="151"/>
                    <a:pt x="63" y="160"/>
                    <a:pt x="84" y="160"/>
                  </a:cubicBezTo>
                  <a:close/>
                  <a:moveTo>
                    <a:pt x="13" y="108"/>
                  </a:moveTo>
                  <a:cubicBezTo>
                    <a:pt x="14" y="104"/>
                    <a:pt x="15" y="99"/>
                    <a:pt x="17" y="93"/>
                  </a:cubicBezTo>
                  <a:cubicBezTo>
                    <a:pt x="15" y="91"/>
                    <a:pt x="14" y="89"/>
                    <a:pt x="14" y="86"/>
                  </a:cubicBezTo>
                  <a:cubicBezTo>
                    <a:pt x="12" y="85"/>
                    <a:pt x="11" y="84"/>
                    <a:pt x="9" y="83"/>
                  </a:cubicBezTo>
                  <a:cubicBezTo>
                    <a:pt x="9" y="83"/>
                    <a:pt x="9" y="84"/>
                    <a:pt x="9" y="85"/>
                  </a:cubicBezTo>
                  <a:cubicBezTo>
                    <a:pt x="9" y="93"/>
                    <a:pt x="10" y="101"/>
                    <a:pt x="13" y="108"/>
                  </a:cubicBezTo>
                  <a:close/>
                  <a:moveTo>
                    <a:pt x="10" y="77"/>
                  </a:moveTo>
                  <a:cubicBezTo>
                    <a:pt x="11" y="78"/>
                    <a:pt x="13" y="79"/>
                    <a:pt x="16" y="81"/>
                  </a:cubicBezTo>
                  <a:cubicBezTo>
                    <a:pt x="17" y="79"/>
                    <a:pt x="20" y="77"/>
                    <a:pt x="23" y="77"/>
                  </a:cubicBezTo>
                  <a:cubicBezTo>
                    <a:pt x="23" y="77"/>
                    <a:pt x="23" y="77"/>
                    <a:pt x="23" y="77"/>
                  </a:cubicBezTo>
                  <a:cubicBezTo>
                    <a:pt x="29" y="63"/>
                    <a:pt x="39" y="48"/>
                    <a:pt x="55" y="36"/>
                  </a:cubicBezTo>
                  <a:cubicBezTo>
                    <a:pt x="55" y="35"/>
                    <a:pt x="55" y="34"/>
                    <a:pt x="55" y="34"/>
                  </a:cubicBezTo>
                  <a:cubicBezTo>
                    <a:pt x="55" y="33"/>
                    <a:pt x="55" y="32"/>
                    <a:pt x="55" y="32"/>
                  </a:cubicBezTo>
                  <a:cubicBezTo>
                    <a:pt x="49" y="30"/>
                    <a:pt x="43" y="28"/>
                    <a:pt x="37" y="27"/>
                  </a:cubicBezTo>
                  <a:cubicBezTo>
                    <a:pt x="22" y="39"/>
                    <a:pt x="12" y="57"/>
                    <a:pt x="10" y="77"/>
                  </a:cubicBezTo>
                  <a:close/>
                  <a:moveTo>
                    <a:pt x="43" y="22"/>
                  </a:moveTo>
                  <a:cubicBezTo>
                    <a:pt x="46" y="23"/>
                    <a:pt x="51" y="24"/>
                    <a:pt x="58" y="27"/>
                  </a:cubicBezTo>
                  <a:cubicBezTo>
                    <a:pt x="59" y="25"/>
                    <a:pt x="61" y="25"/>
                    <a:pt x="64" y="25"/>
                  </a:cubicBezTo>
                  <a:cubicBezTo>
                    <a:pt x="66" y="25"/>
                    <a:pt x="68" y="25"/>
                    <a:pt x="69" y="26"/>
                  </a:cubicBezTo>
                  <a:cubicBezTo>
                    <a:pt x="80" y="20"/>
                    <a:pt x="92" y="16"/>
                    <a:pt x="107" y="13"/>
                  </a:cubicBezTo>
                  <a:cubicBezTo>
                    <a:pt x="100" y="11"/>
                    <a:pt x="92" y="10"/>
                    <a:pt x="84" y="10"/>
                  </a:cubicBezTo>
                  <a:cubicBezTo>
                    <a:pt x="69" y="10"/>
                    <a:pt x="55" y="14"/>
                    <a:pt x="43" y="22"/>
                  </a:cubicBezTo>
                  <a:close/>
                  <a:moveTo>
                    <a:pt x="106" y="80"/>
                  </a:moveTo>
                  <a:cubicBezTo>
                    <a:pt x="98" y="80"/>
                    <a:pt x="90" y="73"/>
                    <a:pt x="90" y="64"/>
                  </a:cubicBezTo>
                  <a:cubicBezTo>
                    <a:pt x="90" y="55"/>
                    <a:pt x="98" y="48"/>
                    <a:pt x="106" y="48"/>
                  </a:cubicBezTo>
                  <a:cubicBezTo>
                    <a:pt x="115" y="48"/>
                    <a:pt x="122" y="55"/>
                    <a:pt x="122" y="64"/>
                  </a:cubicBezTo>
                  <a:cubicBezTo>
                    <a:pt x="122" y="73"/>
                    <a:pt x="115" y="80"/>
                    <a:pt x="106" y="80"/>
                  </a:cubicBezTo>
                  <a:close/>
                  <a:moveTo>
                    <a:pt x="106" y="54"/>
                  </a:moveTo>
                  <a:cubicBezTo>
                    <a:pt x="101" y="54"/>
                    <a:pt x="96" y="58"/>
                    <a:pt x="96" y="64"/>
                  </a:cubicBezTo>
                  <a:cubicBezTo>
                    <a:pt x="96" y="70"/>
                    <a:pt x="101" y="74"/>
                    <a:pt x="106" y="74"/>
                  </a:cubicBezTo>
                  <a:cubicBezTo>
                    <a:pt x="112" y="74"/>
                    <a:pt x="117" y="70"/>
                    <a:pt x="117" y="64"/>
                  </a:cubicBezTo>
                  <a:cubicBezTo>
                    <a:pt x="117" y="58"/>
                    <a:pt x="112" y="54"/>
                    <a:pt x="106" y="54"/>
                  </a:cubicBezTo>
                  <a:close/>
                  <a:moveTo>
                    <a:pt x="106" y="68"/>
                  </a:moveTo>
                  <a:cubicBezTo>
                    <a:pt x="103" y="68"/>
                    <a:pt x="101" y="66"/>
                    <a:pt x="101" y="63"/>
                  </a:cubicBezTo>
                  <a:cubicBezTo>
                    <a:pt x="101" y="60"/>
                    <a:pt x="103" y="58"/>
                    <a:pt x="106" y="58"/>
                  </a:cubicBezTo>
                  <a:cubicBezTo>
                    <a:pt x="109" y="58"/>
                    <a:pt x="111" y="60"/>
                    <a:pt x="111" y="63"/>
                  </a:cubicBezTo>
                  <a:cubicBezTo>
                    <a:pt x="111" y="66"/>
                    <a:pt x="109" y="68"/>
                    <a:pt x="106"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sz="2400" dirty="0">
                <a:solidFill>
                  <a:srgbClr val="000000"/>
                </a:solidFill>
                <a:latin typeface="Huawei Sans" panose="020C0503030203020204" pitchFamily="34" charset="0"/>
              </a:endParaRPr>
            </a:p>
          </p:txBody>
        </p:sp>
        <p:sp>
          <p:nvSpPr>
            <p:cNvPr id="33" name="Freeform 85"/>
            <p:cNvSpPr>
              <a:spLocks/>
            </p:cNvSpPr>
            <p:nvPr/>
          </p:nvSpPr>
          <p:spPr bwMode="gray">
            <a:xfrm>
              <a:off x="3808" y="717"/>
              <a:ext cx="120" cy="81"/>
            </a:xfrm>
            <a:custGeom>
              <a:avLst/>
              <a:gdLst>
                <a:gd name="T0" fmla="*/ 1959 w 79"/>
                <a:gd name="T1" fmla="*/ 0 h 53"/>
                <a:gd name="T2" fmla="*/ 1650 w 79"/>
                <a:gd name="T3" fmla="*/ 0 h 53"/>
                <a:gd name="T4" fmla="*/ 1437 w 79"/>
                <a:gd name="T5" fmla="*/ 101 h 53"/>
                <a:gd name="T6" fmla="*/ 1250 w 79"/>
                <a:gd name="T7" fmla="*/ 0 h 53"/>
                <a:gd name="T8" fmla="*/ 966 w 79"/>
                <a:gd name="T9" fmla="*/ 0 h 53"/>
                <a:gd name="T10" fmla="*/ 761 w 79"/>
                <a:gd name="T11" fmla="*/ 101 h 53"/>
                <a:gd name="T12" fmla="*/ 595 w 79"/>
                <a:gd name="T13" fmla="*/ 0 h 53"/>
                <a:gd name="T14" fmla="*/ 284 w 79"/>
                <a:gd name="T15" fmla="*/ 0 h 53"/>
                <a:gd name="T16" fmla="*/ 62 w 79"/>
                <a:gd name="T17" fmla="*/ 115 h 53"/>
                <a:gd name="T18" fmla="*/ 41 w 79"/>
                <a:gd name="T19" fmla="*/ 393 h 53"/>
                <a:gd name="T20" fmla="*/ 372 w 79"/>
                <a:gd name="T21" fmla="*/ 1405 h 53"/>
                <a:gd name="T22" fmla="*/ 614 w 79"/>
                <a:gd name="T23" fmla="*/ 1582 h 53"/>
                <a:gd name="T24" fmla="*/ 933 w 79"/>
                <a:gd name="T25" fmla="*/ 1582 h 53"/>
                <a:gd name="T26" fmla="*/ 1107 w 79"/>
                <a:gd name="T27" fmla="*/ 1518 h 53"/>
                <a:gd name="T28" fmla="*/ 1262 w 79"/>
                <a:gd name="T29" fmla="*/ 1582 h 53"/>
                <a:gd name="T30" fmla="*/ 1622 w 79"/>
                <a:gd name="T31" fmla="*/ 1582 h 53"/>
                <a:gd name="T32" fmla="*/ 1868 w 79"/>
                <a:gd name="T33" fmla="*/ 1405 h 53"/>
                <a:gd name="T34" fmla="*/ 2196 w 79"/>
                <a:gd name="T35" fmla="*/ 393 h 53"/>
                <a:gd name="T36" fmla="*/ 2152 w 79"/>
                <a:gd name="T37" fmla="*/ 115 h 53"/>
                <a:gd name="T38" fmla="*/ 1959 w 79"/>
                <a:gd name="T39" fmla="*/ 0 h 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9" h="53">
                  <a:moveTo>
                    <a:pt x="69" y="0"/>
                  </a:moveTo>
                  <a:cubicBezTo>
                    <a:pt x="58" y="0"/>
                    <a:pt x="58" y="0"/>
                    <a:pt x="58" y="0"/>
                  </a:cubicBezTo>
                  <a:cubicBezTo>
                    <a:pt x="55" y="0"/>
                    <a:pt x="53" y="1"/>
                    <a:pt x="51" y="3"/>
                  </a:cubicBezTo>
                  <a:cubicBezTo>
                    <a:pt x="49" y="1"/>
                    <a:pt x="47" y="0"/>
                    <a:pt x="44" y="0"/>
                  </a:cubicBezTo>
                  <a:cubicBezTo>
                    <a:pt x="34" y="0"/>
                    <a:pt x="34" y="0"/>
                    <a:pt x="34" y="0"/>
                  </a:cubicBezTo>
                  <a:cubicBezTo>
                    <a:pt x="31" y="0"/>
                    <a:pt x="29" y="1"/>
                    <a:pt x="27" y="3"/>
                  </a:cubicBezTo>
                  <a:cubicBezTo>
                    <a:pt x="26" y="1"/>
                    <a:pt x="23" y="0"/>
                    <a:pt x="21" y="0"/>
                  </a:cubicBezTo>
                  <a:cubicBezTo>
                    <a:pt x="10" y="0"/>
                    <a:pt x="10" y="0"/>
                    <a:pt x="10" y="0"/>
                  </a:cubicBezTo>
                  <a:cubicBezTo>
                    <a:pt x="7" y="0"/>
                    <a:pt x="4" y="2"/>
                    <a:pt x="2" y="4"/>
                  </a:cubicBezTo>
                  <a:cubicBezTo>
                    <a:pt x="0" y="7"/>
                    <a:pt x="0" y="10"/>
                    <a:pt x="1" y="13"/>
                  </a:cubicBezTo>
                  <a:cubicBezTo>
                    <a:pt x="13" y="47"/>
                    <a:pt x="13" y="47"/>
                    <a:pt x="13" y="47"/>
                  </a:cubicBezTo>
                  <a:cubicBezTo>
                    <a:pt x="14" y="51"/>
                    <a:pt x="18" y="53"/>
                    <a:pt x="22" y="53"/>
                  </a:cubicBezTo>
                  <a:cubicBezTo>
                    <a:pt x="33" y="53"/>
                    <a:pt x="33" y="53"/>
                    <a:pt x="33" y="53"/>
                  </a:cubicBezTo>
                  <a:cubicBezTo>
                    <a:pt x="35" y="53"/>
                    <a:pt x="37" y="52"/>
                    <a:pt x="39" y="51"/>
                  </a:cubicBezTo>
                  <a:cubicBezTo>
                    <a:pt x="41" y="52"/>
                    <a:pt x="43" y="53"/>
                    <a:pt x="45" y="53"/>
                  </a:cubicBezTo>
                  <a:cubicBezTo>
                    <a:pt x="57" y="53"/>
                    <a:pt x="57" y="53"/>
                    <a:pt x="57" y="53"/>
                  </a:cubicBezTo>
                  <a:cubicBezTo>
                    <a:pt x="61" y="53"/>
                    <a:pt x="64" y="51"/>
                    <a:pt x="66" y="47"/>
                  </a:cubicBezTo>
                  <a:cubicBezTo>
                    <a:pt x="78" y="13"/>
                    <a:pt x="78" y="13"/>
                    <a:pt x="78" y="13"/>
                  </a:cubicBezTo>
                  <a:cubicBezTo>
                    <a:pt x="79" y="10"/>
                    <a:pt x="78" y="7"/>
                    <a:pt x="76" y="4"/>
                  </a:cubicBezTo>
                  <a:cubicBezTo>
                    <a:pt x="75" y="2"/>
                    <a:pt x="72" y="0"/>
                    <a:pt x="69" y="0"/>
                  </a:cubicBezTo>
                  <a:close/>
                </a:path>
              </a:pathLst>
            </a:custGeom>
            <a:solidFill>
              <a:srgbClr val="0C63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sz="2400" dirty="0">
                <a:solidFill>
                  <a:srgbClr val="000000"/>
                </a:solidFill>
                <a:latin typeface="Huawei Sans" panose="020C0503030203020204" pitchFamily="34" charset="0"/>
              </a:endParaRPr>
            </a:p>
          </p:txBody>
        </p:sp>
        <p:sp>
          <p:nvSpPr>
            <p:cNvPr id="34" name="Freeform 86"/>
            <p:cNvSpPr>
              <a:spLocks/>
            </p:cNvSpPr>
            <p:nvPr/>
          </p:nvSpPr>
          <p:spPr bwMode="gray">
            <a:xfrm>
              <a:off x="3898" y="717"/>
              <a:ext cx="120" cy="81"/>
            </a:xfrm>
            <a:custGeom>
              <a:avLst/>
              <a:gdLst>
                <a:gd name="T0" fmla="*/ 1959 w 79"/>
                <a:gd name="T1" fmla="*/ 0 h 53"/>
                <a:gd name="T2" fmla="*/ 1650 w 79"/>
                <a:gd name="T3" fmla="*/ 0 h 53"/>
                <a:gd name="T4" fmla="*/ 1437 w 79"/>
                <a:gd name="T5" fmla="*/ 101 h 53"/>
                <a:gd name="T6" fmla="*/ 1250 w 79"/>
                <a:gd name="T7" fmla="*/ 0 h 53"/>
                <a:gd name="T8" fmla="*/ 966 w 79"/>
                <a:gd name="T9" fmla="*/ 0 h 53"/>
                <a:gd name="T10" fmla="*/ 761 w 79"/>
                <a:gd name="T11" fmla="*/ 101 h 53"/>
                <a:gd name="T12" fmla="*/ 595 w 79"/>
                <a:gd name="T13" fmla="*/ 0 h 53"/>
                <a:gd name="T14" fmla="*/ 284 w 79"/>
                <a:gd name="T15" fmla="*/ 0 h 53"/>
                <a:gd name="T16" fmla="*/ 62 w 79"/>
                <a:gd name="T17" fmla="*/ 115 h 53"/>
                <a:gd name="T18" fmla="*/ 41 w 79"/>
                <a:gd name="T19" fmla="*/ 393 h 53"/>
                <a:gd name="T20" fmla="*/ 372 w 79"/>
                <a:gd name="T21" fmla="*/ 1405 h 53"/>
                <a:gd name="T22" fmla="*/ 614 w 79"/>
                <a:gd name="T23" fmla="*/ 1582 h 53"/>
                <a:gd name="T24" fmla="*/ 933 w 79"/>
                <a:gd name="T25" fmla="*/ 1582 h 53"/>
                <a:gd name="T26" fmla="*/ 1107 w 79"/>
                <a:gd name="T27" fmla="*/ 1518 h 53"/>
                <a:gd name="T28" fmla="*/ 1262 w 79"/>
                <a:gd name="T29" fmla="*/ 1582 h 53"/>
                <a:gd name="T30" fmla="*/ 1622 w 79"/>
                <a:gd name="T31" fmla="*/ 1582 h 53"/>
                <a:gd name="T32" fmla="*/ 1868 w 79"/>
                <a:gd name="T33" fmla="*/ 1405 h 53"/>
                <a:gd name="T34" fmla="*/ 2196 w 79"/>
                <a:gd name="T35" fmla="*/ 393 h 53"/>
                <a:gd name="T36" fmla="*/ 2183 w 79"/>
                <a:gd name="T37" fmla="*/ 115 h 53"/>
                <a:gd name="T38" fmla="*/ 1959 w 79"/>
                <a:gd name="T39" fmla="*/ 0 h 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9" h="53">
                  <a:moveTo>
                    <a:pt x="69" y="0"/>
                  </a:moveTo>
                  <a:cubicBezTo>
                    <a:pt x="58" y="0"/>
                    <a:pt x="58" y="0"/>
                    <a:pt x="58" y="0"/>
                  </a:cubicBezTo>
                  <a:cubicBezTo>
                    <a:pt x="55" y="0"/>
                    <a:pt x="53" y="1"/>
                    <a:pt x="51" y="3"/>
                  </a:cubicBezTo>
                  <a:cubicBezTo>
                    <a:pt x="49" y="1"/>
                    <a:pt x="47" y="0"/>
                    <a:pt x="44" y="0"/>
                  </a:cubicBezTo>
                  <a:cubicBezTo>
                    <a:pt x="34" y="0"/>
                    <a:pt x="34" y="0"/>
                    <a:pt x="34" y="0"/>
                  </a:cubicBezTo>
                  <a:cubicBezTo>
                    <a:pt x="31" y="0"/>
                    <a:pt x="29" y="1"/>
                    <a:pt x="27" y="3"/>
                  </a:cubicBezTo>
                  <a:cubicBezTo>
                    <a:pt x="26" y="1"/>
                    <a:pt x="23" y="0"/>
                    <a:pt x="21" y="0"/>
                  </a:cubicBezTo>
                  <a:cubicBezTo>
                    <a:pt x="10" y="0"/>
                    <a:pt x="10" y="0"/>
                    <a:pt x="10" y="0"/>
                  </a:cubicBezTo>
                  <a:cubicBezTo>
                    <a:pt x="7" y="0"/>
                    <a:pt x="4" y="2"/>
                    <a:pt x="2" y="4"/>
                  </a:cubicBezTo>
                  <a:cubicBezTo>
                    <a:pt x="0" y="7"/>
                    <a:pt x="0" y="10"/>
                    <a:pt x="1" y="13"/>
                  </a:cubicBezTo>
                  <a:cubicBezTo>
                    <a:pt x="13" y="47"/>
                    <a:pt x="13" y="47"/>
                    <a:pt x="13" y="47"/>
                  </a:cubicBezTo>
                  <a:cubicBezTo>
                    <a:pt x="14" y="51"/>
                    <a:pt x="18" y="53"/>
                    <a:pt x="22" y="53"/>
                  </a:cubicBezTo>
                  <a:cubicBezTo>
                    <a:pt x="33" y="53"/>
                    <a:pt x="33" y="53"/>
                    <a:pt x="33" y="53"/>
                  </a:cubicBezTo>
                  <a:cubicBezTo>
                    <a:pt x="35" y="53"/>
                    <a:pt x="37" y="52"/>
                    <a:pt x="39" y="51"/>
                  </a:cubicBezTo>
                  <a:cubicBezTo>
                    <a:pt x="41" y="52"/>
                    <a:pt x="43" y="53"/>
                    <a:pt x="45" y="53"/>
                  </a:cubicBezTo>
                  <a:cubicBezTo>
                    <a:pt x="57" y="53"/>
                    <a:pt x="57" y="53"/>
                    <a:pt x="57" y="53"/>
                  </a:cubicBezTo>
                  <a:cubicBezTo>
                    <a:pt x="61" y="53"/>
                    <a:pt x="64" y="51"/>
                    <a:pt x="66" y="47"/>
                  </a:cubicBezTo>
                  <a:cubicBezTo>
                    <a:pt x="78" y="13"/>
                    <a:pt x="78" y="13"/>
                    <a:pt x="78" y="13"/>
                  </a:cubicBezTo>
                  <a:cubicBezTo>
                    <a:pt x="79" y="10"/>
                    <a:pt x="78" y="7"/>
                    <a:pt x="77" y="4"/>
                  </a:cubicBezTo>
                  <a:cubicBezTo>
                    <a:pt x="75" y="2"/>
                    <a:pt x="72" y="0"/>
                    <a:pt x="69" y="0"/>
                  </a:cubicBezTo>
                  <a:close/>
                </a:path>
              </a:pathLst>
            </a:custGeom>
            <a:solidFill>
              <a:srgbClr val="0C63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sz="2400" dirty="0">
                <a:solidFill>
                  <a:srgbClr val="000000"/>
                </a:solidFill>
                <a:latin typeface="Huawei Sans" panose="020C0503030203020204" pitchFamily="34" charset="0"/>
              </a:endParaRPr>
            </a:p>
          </p:txBody>
        </p:sp>
        <p:sp>
          <p:nvSpPr>
            <p:cNvPr id="35" name="Freeform 87"/>
            <p:cNvSpPr>
              <a:spLocks/>
            </p:cNvSpPr>
            <p:nvPr/>
          </p:nvSpPr>
          <p:spPr bwMode="gray">
            <a:xfrm>
              <a:off x="3988" y="717"/>
              <a:ext cx="120" cy="81"/>
            </a:xfrm>
            <a:custGeom>
              <a:avLst/>
              <a:gdLst>
                <a:gd name="T0" fmla="*/ 1959 w 79"/>
                <a:gd name="T1" fmla="*/ 0 h 53"/>
                <a:gd name="T2" fmla="*/ 1650 w 79"/>
                <a:gd name="T3" fmla="*/ 0 h 53"/>
                <a:gd name="T4" fmla="*/ 1437 w 79"/>
                <a:gd name="T5" fmla="*/ 101 h 53"/>
                <a:gd name="T6" fmla="*/ 1262 w 79"/>
                <a:gd name="T7" fmla="*/ 0 h 53"/>
                <a:gd name="T8" fmla="*/ 966 w 79"/>
                <a:gd name="T9" fmla="*/ 0 h 53"/>
                <a:gd name="T10" fmla="*/ 799 w 79"/>
                <a:gd name="T11" fmla="*/ 101 h 53"/>
                <a:gd name="T12" fmla="*/ 595 w 79"/>
                <a:gd name="T13" fmla="*/ 0 h 53"/>
                <a:gd name="T14" fmla="*/ 284 w 79"/>
                <a:gd name="T15" fmla="*/ 0 h 53"/>
                <a:gd name="T16" fmla="*/ 62 w 79"/>
                <a:gd name="T17" fmla="*/ 115 h 53"/>
                <a:gd name="T18" fmla="*/ 41 w 79"/>
                <a:gd name="T19" fmla="*/ 393 h 53"/>
                <a:gd name="T20" fmla="*/ 372 w 79"/>
                <a:gd name="T21" fmla="*/ 1405 h 53"/>
                <a:gd name="T22" fmla="*/ 614 w 79"/>
                <a:gd name="T23" fmla="*/ 1582 h 53"/>
                <a:gd name="T24" fmla="*/ 933 w 79"/>
                <a:gd name="T25" fmla="*/ 1582 h 53"/>
                <a:gd name="T26" fmla="*/ 1107 w 79"/>
                <a:gd name="T27" fmla="*/ 1518 h 53"/>
                <a:gd name="T28" fmla="*/ 1262 w 79"/>
                <a:gd name="T29" fmla="*/ 1582 h 53"/>
                <a:gd name="T30" fmla="*/ 1622 w 79"/>
                <a:gd name="T31" fmla="*/ 1582 h 53"/>
                <a:gd name="T32" fmla="*/ 1868 w 79"/>
                <a:gd name="T33" fmla="*/ 1405 h 53"/>
                <a:gd name="T34" fmla="*/ 2196 w 79"/>
                <a:gd name="T35" fmla="*/ 393 h 53"/>
                <a:gd name="T36" fmla="*/ 2183 w 79"/>
                <a:gd name="T37" fmla="*/ 115 h 53"/>
                <a:gd name="T38" fmla="*/ 1959 w 79"/>
                <a:gd name="T39" fmla="*/ 0 h 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9" h="53">
                  <a:moveTo>
                    <a:pt x="69" y="0"/>
                  </a:moveTo>
                  <a:cubicBezTo>
                    <a:pt x="58" y="0"/>
                    <a:pt x="58" y="0"/>
                    <a:pt x="58" y="0"/>
                  </a:cubicBezTo>
                  <a:cubicBezTo>
                    <a:pt x="55" y="0"/>
                    <a:pt x="53" y="1"/>
                    <a:pt x="51" y="3"/>
                  </a:cubicBezTo>
                  <a:cubicBezTo>
                    <a:pt x="50" y="1"/>
                    <a:pt x="47" y="0"/>
                    <a:pt x="45" y="0"/>
                  </a:cubicBezTo>
                  <a:cubicBezTo>
                    <a:pt x="34" y="0"/>
                    <a:pt x="34" y="0"/>
                    <a:pt x="34" y="0"/>
                  </a:cubicBezTo>
                  <a:cubicBezTo>
                    <a:pt x="32" y="0"/>
                    <a:pt x="29" y="1"/>
                    <a:pt x="28" y="3"/>
                  </a:cubicBezTo>
                  <a:cubicBezTo>
                    <a:pt x="26" y="1"/>
                    <a:pt x="24" y="0"/>
                    <a:pt x="21" y="0"/>
                  </a:cubicBezTo>
                  <a:cubicBezTo>
                    <a:pt x="10" y="0"/>
                    <a:pt x="10" y="0"/>
                    <a:pt x="10" y="0"/>
                  </a:cubicBezTo>
                  <a:cubicBezTo>
                    <a:pt x="7" y="0"/>
                    <a:pt x="4" y="2"/>
                    <a:pt x="2" y="4"/>
                  </a:cubicBezTo>
                  <a:cubicBezTo>
                    <a:pt x="1" y="7"/>
                    <a:pt x="0" y="10"/>
                    <a:pt x="1" y="13"/>
                  </a:cubicBezTo>
                  <a:cubicBezTo>
                    <a:pt x="13" y="47"/>
                    <a:pt x="13" y="47"/>
                    <a:pt x="13" y="47"/>
                  </a:cubicBezTo>
                  <a:cubicBezTo>
                    <a:pt x="14" y="51"/>
                    <a:pt x="18" y="53"/>
                    <a:pt x="22" y="53"/>
                  </a:cubicBezTo>
                  <a:cubicBezTo>
                    <a:pt x="33" y="53"/>
                    <a:pt x="33" y="53"/>
                    <a:pt x="33" y="53"/>
                  </a:cubicBezTo>
                  <a:cubicBezTo>
                    <a:pt x="35" y="53"/>
                    <a:pt x="37" y="52"/>
                    <a:pt x="39" y="51"/>
                  </a:cubicBezTo>
                  <a:cubicBezTo>
                    <a:pt x="41" y="52"/>
                    <a:pt x="43" y="53"/>
                    <a:pt x="45" y="53"/>
                  </a:cubicBezTo>
                  <a:cubicBezTo>
                    <a:pt x="57" y="53"/>
                    <a:pt x="57" y="53"/>
                    <a:pt x="57" y="53"/>
                  </a:cubicBezTo>
                  <a:cubicBezTo>
                    <a:pt x="61" y="53"/>
                    <a:pt x="65" y="51"/>
                    <a:pt x="66" y="47"/>
                  </a:cubicBezTo>
                  <a:cubicBezTo>
                    <a:pt x="78" y="13"/>
                    <a:pt x="78" y="13"/>
                    <a:pt x="78" y="13"/>
                  </a:cubicBezTo>
                  <a:cubicBezTo>
                    <a:pt x="79" y="10"/>
                    <a:pt x="78" y="7"/>
                    <a:pt x="77" y="4"/>
                  </a:cubicBezTo>
                  <a:cubicBezTo>
                    <a:pt x="75" y="2"/>
                    <a:pt x="72" y="0"/>
                    <a:pt x="69" y="0"/>
                  </a:cubicBezTo>
                  <a:close/>
                </a:path>
              </a:pathLst>
            </a:custGeom>
            <a:solidFill>
              <a:srgbClr val="0C63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sz="2400" dirty="0">
                <a:solidFill>
                  <a:srgbClr val="000000"/>
                </a:solidFill>
                <a:latin typeface="Huawei Sans" panose="020C0503030203020204" pitchFamily="34" charset="0"/>
              </a:endParaRPr>
            </a:p>
          </p:txBody>
        </p:sp>
        <p:sp>
          <p:nvSpPr>
            <p:cNvPr id="36" name="Freeform 88"/>
            <p:cNvSpPr>
              <a:spLocks/>
            </p:cNvSpPr>
            <p:nvPr/>
          </p:nvSpPr>
          <p:spPr bwMode="gray">
            <a:xfrm>
              <a:off x="3823" y="732"/>
              <a:ext cx="90" cy="52"/>
            </a:xfrm>
            <a:custGeom>
              <a:avLst/>
              <a:gdLst>
                <a:gd name="T0" fmla="*/ 1728 w 59"/>
                <a:gd name="T1" fmla="*/ 0 h 34"/>
                <a:gd name="T2" fmla="*/ 1387 w 59"/>
                <a:gd name="T3" fmla="*/ 1022 h 34"/>
                <a:gd name="T4" fmla="*/ 1022 w 59"/>
                <a:gd name="T5" fmla="*/ 1022 h 34"/>
                <a:gd name="T6" fmla="*/ 885 w 59"/>
                <a:gd name="T7" fmla="*/ 393 h 34"/>
                <a:gd name="T8" fmla="*/ 885 w 59"/>
                <a:gd name="T9" fmla="*/ 393 h 34"/>
                <a:gd name="T10" fmla="*/ 845 w 59"/>
                <a:gd name="T11" fmla="*/ 269 h 34"/>
                <a:gd name="T12" fmla="*/ 845 w 59"/>
                <a:gd name="T13" fmla="*/ 269 h 34"/>
                <a:gd name="T14" fmla="*/ 845 w 59"/>
                <a:gd name="T15" fmla="*/ 393 h 34"/>
                <a:gd name="T16" fmla="*/ 670 w 59"/>
                <a:gd name="T17" fmla="*/ 1022 h 34"/>
                <a:gd name="T18" fmla="*/ 340 w 59"/>
                <a:gd name="T19" fmla="*/ 1022 h 34"/>
                <a:gd name="T20" fmla="*/ 0 w 59"/>
                <a:gd name="T21" fmla="*/ 0 h 34"/>
                <a:gd name="T22" fmla="*/ 331 w 59"/>
                <a:gd name="T23" fmla="*/ 0 h 34"/>
                <a:gd name="T24" fmla="*/ 505 w 59"/>
                <a:gd name="T25" fmla="*/ 668 h 34"/>
                <a:gd name="T26" fmla="*/ 505 w 59"/>
                <a:gd name="T27" fmla="*/ 694 h 34"/>
                <a:gd name="T28" fmla="*/ 505 w 59"/>
                <a:gd name="T29" fmla="*/ 777 h 34"/>
                <a:gd name="T30" fmla="*/ 519 w 59"/>
                <a:gd name="T31" fmla="*/ 777 h 34"/>
                <a:gd name="T32" fmla="*/ 519 w 59"/>
                <a:gd name="T33" fmla="*/ 694 h 34"/>
                <a:gd name="T34" fmla="*/ 519 w 59"/>
                <a:gd name="T35" fmla="*/ 668 h 34"/>
                <a:gd name="T36" fmla="*/ 703 w 59"/>
                <a:gd name="T37" fmla="*/ 0 h 34"/>
                <a:gd name="T38" fmla="*/ 1001 w 59"/>
                <a:gd name="T39" fmla="*/ 0 h 34"/>
                <a:gd name="T40" fmla="*/ 1175 w 59"/>
                <a:gd name="T41" fmla="*/ 668 h 34"/>
                <a:gd name="T42" fmla="*/ 1208 w 59"/>
                <a:gd name="T43" fmla="*/ 777 h 34"/>
                <a:gd name="T44" fmla="*/ 1208 w 59"/>
                <a:gd name="T45" fmla="*/ 777 h 34"/>
                <a:gd name="T46" fmla="*/ 1228 w 59"/>
                <a:gd name="T47" fmla="*/ 668 h 34"/>
                <a:gd name="T48" fmla="*/ 1399 w 59"/>
                <a:gd name="T49" fmla="*/ 0 h 34"/>
                <a:gd name="T50" fmla="*/ 1728 w 59"/>
                <a:gd name="T51" fmla="*/ 0 h 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9" h="34">
                  <a:moveTo>
                    <a:pt x="59" y="0"/>
                  </a:moveTo>
                  <a:cubicBezTo>
                    <a:pt x="47" y="34"/>
                    <a:pt x="47" y="34"/>
                    <a:pt x="47" y="34"/>
                  </a:cubicBezTo>
                  <a:cubicBezTo>
                    <a:pt x="35" y="34"/>
                    <a:pt x="35" y="34"/>
                    <a:pt x="35" y="34"/>
                  </a:cubicBezTo>
                  <a:cubicBezTo>
                    <a:pt x="30" y="13"/>
                    <a:pt x="30" y="13"/>
                    <a:pt x="30" y="13"/>
                  </a:cubicBezTo>
                  <a:cubicBezTo>
                    <a:pt x="30" y="13"/>
                    <a:pt x="30" y="13"/>
                    <a:pt x="30" y="13"/>
                  </a:cubicBezTo>
                  <a:cubicBezTo>
                    <a:pt x="29" y="11"/>
                    <a:pt x="29" y="10"/>
                    <a:pt x="29" y="9"/>
                  </a:cubicBezTo>
                  <a:cubicBezTo>
                    <a:pt x="29" y="9"/>
                    <a:pt x="29" y="9"/>
                    <a:pt x="29" y="9"/>
                  </a:cubicBezTo>
                  <a:cubicBezTo>
                    <a:pt x="29" y="11"/>
                    <a:pt x="29" y="12"/>
                    <a:pt x="29" y="13"/>
                  </a:cubicBezTo>
                  <a:cubicBezTo>
                    <a:pt x="23" y="34"/>
                    <a:pt x="23" y="34"/>
                    <a:pt x="23" y="34"/>
                  </a:cubicBezTo>
                  <a:cubicBezTo>
                    <a:pt x="12" y="34"/>
                    <a:pt x="12" y="34"/>
                    <a:pt x="12" y="34"/>
                  </a:cubicBezTo>
                  <a:cubicBezTo>
                    <a:pt x="0" y="0"/>
                    <a:pt x="0" y="0"/>
                    <a:pt x="0" y="0"/>
                  </a:cubicBezTo>
                  <a:cubicBezTo>
                    <a:pt x="11" y="0"/>
                    <a:pt x="11" y="0"/>
                    <a:pt x="11" y="0"/>
                  </a:cubicBezTo>
                  <a:cubicBezTo>
                    <a:pt x="17" y="22"/>
                    <a:pt x="17" y="22"/>
                    <a:pt x="17" y="22"/>
                  </a:cubicBezTo>
                  <a:cubicBezTo>
                    <a:pt x="17" y="22"/>
                    <a:pt x="17" y="23"/>
                    <a:pt x="17" y="23"/>
                  </a:cubicBezTo>
                  <a:cubicBezTo>
                    <a:pt x="17" y="24"/>
                    <a:pt x="17" y="25"/>
                    <a:pt x="17" y="26"/>
                  </a:cubicBezTo>
                  <a:cubicBezTo>
                    <a:pt x="18" y="26"/>
                    <a:pt x="18" y="26"/>
                    <a:pt x="18" y="26"/>
                  </a:cubicBezTo>
                  <a:cubicBezTo>
                    <a:pt x="18" y="25"/>
                    <a:pt x="18" y="24"/>
                    <a:pt x="18" y="23"/>
                  </a:cubicBezTo>
                  <a:cubicBezTo>
                    <a:pt x="18" y="23"/>
                    <a:pt x="18" y="22"/>
                    <a:pt x="18" y="22"/>
                  </a:cubicBezTo>
                  <a:cubicBezTo>
                    <a:pt x="24" y="0"/>
                    <a:pt x="24" y="0"/>
                    <a:pt x="24" y="0"/>
                  </a:cubicBezTo>
                  <a:cubicBezTo>
                    <a:pt x="34" y="0"/>
                    <a:pt x="34" y="0"/>
                    <a:pt x="34" y="0"/>
                  </a:cubicBezTo>
                  <a:cubicBezTo>
                    <a:pt x="40" y="22"/>
                    <a:pt x="40" y="22"/>
                    <a:pt x="40" y="22"/>
                  </a:cubicBezTo>
                  <a:cubicBezTo>
                    <a:pt x="40" y="23"/>
                    <a:pt x="41" y="24"/>
                    <a:pt x="41" y="26"/>
                  </a:cubicBezTo>
                  <a:cubicBezTo>
                    <a:pt x="41" y="26"/>
                    <a:pt x="41" y="26"/>
                    <a:pt x="41" y="26"/>
                  </a:cubicBezTo>
                  <a:cubicBezTo>
                    <a:pt x="41" y="24"/>
                    <a:pt x="42" y="23"/>
                    <a:pt x="42" y="22"/>
                  </a:cubicBezTo>
                  <a:cubicBezTo>
                    <a:pt x="48" y="0"/>
                    <a:pt x="48" y="0"/>
                    <a:pt x="48" y="0"/>
                  </a:cubicBez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sz="2400" dirty="0">
                <a:solidFill>
                  <a:srgbClr val="000000"/>
                </a:solidFill>
                <a:latin typeface="Huawei Sans" panose="020C0503030203020204" pitchFamily="34" charset="0"/>
              </a:endParaRPr>
            </a:p>
          </p:txBody>
        </p:sp>
        <p:sp>
          <p:nvSpPr>
            <p:cNvPr id="37" name="Freeform 89"/>
            <p:cNvSpPr>
              <a:spLocks/>
            </p:cNvSpPr>
            <p:nvPr/>
          </p:nvSpPr>
          <p:spPr bwMode="gray">
            <a:xfrm>
              <a:off x="3913" y="732"/>
              <a:ext cx="90" cy="52"/>
            </a:xfrm>
            <a:custGeom>
              <a:avLst/>
              <a:gdLst>
                <a:gd name="T0" fmla="*/ 1728 w 59"/>
                <a:gd name="T1" fmla="*/ 0 h 34"/>
                <a:gd name="T2" fmla="*/ 1387 w 59"/>
                <a:gd name="T3" fmla="*/ 1022 h 34"/>
                <a:gd name="T4" fmla="*/ 1022 w 59"/>
                <a:gd name="T5" fmla="*/ 1022 h 34"/>
                <a:gd name="T6" fmla="*/ 885 w 59"/>
                <a:gd name="T7" fmla="*/ 393 h 34"/>
                <a:gd name="T8" fmla="*/ 885 w 59"/>
                <a:gd name="T9" fmla="*/ 393 h 34"/>
                <a:gd name="T10" fmla="*/ 845 w 59"/>
                <a:gd name="T11" fmla="*/ 269 h 34"/>
                <a:gd name="T12" fmla="*/ 845 w 59"/>
                <a:gd name="T13" fmla="*/ 269 h 34"/>
                <a:gd name="T14" fmla="*/ 845 w 59"/>
                <a:gd name="T15" fmla="*/ 393 h 34"/>
                <a:gd name="T16" fmla="*/ 670 w 59"/>
                <a:gd name="T17" fmla="*/ 1022 h 34"/>
                <a:gd name="T18" fmla="*/ 340 w 59"/>
                <a:gd name="T19" fmla="*/ 1022 h 34"/>
                <a:gd name="T20" fmla="*/ 0 w 59"/>
                <a:gd name="T21" fmla="*/ 0 h 34"/>
                <a:gd name="T22" fmla="*/ 331 w 59"/>
                <a:gd name="T23" fmla="*/ 0 h 34"/>
                <a:gd name="T24" fmla="*/ 505 w 59"/>
                <a:gd name="T25" fmla="*/ 668 h 34"/>
                <a:gd name="T26" fmla="*/ 505 w 59"/>
                <a:gd name="T27" fmla="*/ 694 h 34"/>
                <a:gd name="T28" fmla="*/ 505 w 59"/>
                <a:gd name="T29" fmla="*/ 777 h 34"/>
                <a:gd name="T30" fmla="*/ 519 w 59"/>
                <a:gd name="T31" fmla="*/ 777 h 34"/>
                <a:gd name="T32" fmla="*/ 519 w 59"/>
                <a:gd name="T33" fmla="*/ 694 h 34"/>
                <a:gd name="T34" fmla="*/ 519 w 59"/>
                <a:gd name="T35" fmla="*/ 668 h 34"/>
                <a:gd name="T36" fmla="*/ 703 w 59"/>
                <a:gd name="T37" fmla="*/ 0 h 34"/>
                <a:gd name="T38" fmla="*/ 1001 w 59"/>
                <a:gd name="T39" fmla="*/ 0 h 34"/>
                <a:gd name="T40" fmla="*/ 1175 w 59"/>
                <a:gd name="T41" fmla="*/ 668 h 34"/>
                <a:gd name="T42" fmla="*/ 1208 w 59"/>
                <a:gd name="T43" fmla="*/ 777 h 34"/>
                <a:gd name="T44" fmla="*/ 1208 w 59"/>
                <a:gd name="T45" fmla="*/ 777 h 34"/>
                <a:gd name="T46" fmla="*/ 1228 w 59"/>
                <a:gd name="T47" fmla="*/ 668 h 34"/>
                <a:gd name="T48" fmla="*/ 1399 w 59"/>
                <a:gd name="T49" fmla="*/ 0 h 34"/>
                <a:gd name="T50" fmla="*/ 1728 w 59"/>
                <a:gd name="T51" fmla="*/ 0 h 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9" h="34">
                  <a:moveTo>
                    <a:pt x="59" y="0"/>
                  </a:moveTo>
                  <a:cubicBezTo>
                    <a:pt x="47" y="34"/>
                    <a:pt x="47" y="34"/>
                    <a:pt x="47" y="34"/>
                  </a:cubicBezTo>
                  <a:cubicBezTo>
                    <a:pt x="35" y="34"/>
                    <a:pt x="35" y="34"/>
                    <a:pt x="35" y="34"/>
                  </a:cubicBezTo>
                  <a:cubicBezTo>
                    <a:pt x="30" y="13"/>
                    <a:pt x="30" y="13"/>
                    <a:pt x="30" y="13"/>
                  </a:cubicBezTo>
                  <a:cubicBezTo>
                    <a:pt x="30" y="13"/>
                    <a:pt x="30" y="13"/>
                    <a:pt x="30" y="13"/>
                  </a:cubicBezTo>
                  <a:cubicBezTo>
                    <a:pt x="30" y="11"/>
                    <a:pt x="29" y="10"/>
                    <a:pt x="29" y="9"/>
                  </a:cubicBezTo>
                  <a:cubicBezTo>
                    <a:pt x="29" y="9"/>
                    <a:pt x="29" y="9"/>
                    <a:pt x="29" y="9"/>
                  </a:cubicBezTo>
                  <a:cubicBezTo>
                    <a:pt x="29" y="11"/>
                    <a:pt x="29" y="12"/>
                    <a:pt x="29" y="13"/>
                  </a:cubicBezTo>
                  <a:cubicBezTo>
                    <a:pt x="23" y="34"/>
                    <a:pt x="23" y="34"/>
                    <a:pt x="23" y="34"/>
                  </a:cubicBezTo>
                  <a:cubicBezTo>
                    <a:pt x="12" y="34"/>
                    <a:pt x="12" y="34"/>
                    <a:pt x="12" y="34"/>
                  </a:cubicBezTo>
                  <a:cubicBezTo>
                    <a:pt x="0" y="0"/>
                    <a:pt x="0" y="0"/>
                    <a:pt x="0" y="0"/>
                  </a:cubicBezTo>
                  <a:cubicBezTo>
                    <a:pt x="11" y="0"/>
                    <a:pt x="11" y="0"/>
                    <a:pt x="11" y="0"/>
                  </a:cubicBezTo>
                  <a:cubicBezTo>
                    <a:pt x="17" y="22"/>
                    <a:pt x="17" y="22"/>
                    <a:pt x="17" y="22"/>
                  </a:cubicBezTo>
                  <a:cubicBezTo>
                    <a:pt x="17" y="22"/>
                    <a:pt x="17" y="23"/>
                    <a:pt x="17" y="23"/>
                  </a:cubicBezTo>
                  <a:cubicBezTo>
                    <a:pt x="17" y="24"/>
                    <a:pt x="17" y="25"/>
                    <a:pt x="17" y="26"/>
                  </a:cubicBezTo>
                  <a:cubicBezTo>
                    <a:pt x="18" y="26"/>
                    <a:pt x="18" y="26"/>
                    <a:pt x="18" y="26"/>
                  </a:cubicBezTo>
                  <a:cubicBezTo>
                    <a:pt x="18" y="25"/>
                    <a:pt x="18" y="24"/>
                    <a:pt x="18" y="23"/>
                  </a:cubicBezTo>
                  <a:cubicBezTo>
                    <a:pt x="18" y="23"/>
                    <a:pt x="18" y="22"/>
                    <a:pt x="18" y="22"/>
                  </a:cubicBezTo>
                  <a:cubicBezTo>
                    <a:pt x="24" y="0"/>
                    <a:pt x="24" y="0"/>
                    <a:pt x="24" y="0"/>
                  </a:cubicBezTo>
                  <a:cubicBezTo>
                    <a:pt x="34" y="0"/>
                    <a:pt x="34" y="0"/>
                    <a:pt x="34" y="0"/>
                  </a:cubicBezTo>
                  <a:cubicBezTo>
                    <a:pt x="40" y="22"/>
                    <a:pt x="40" y="22"/>
                    <a:pt x="40" y="22"/>
                  </a:cubicBezTo>
                  <a:cubicBezTo>
                    <a:pt x="41" y="23"/>
                    <a:pt x="41" y="24"/>
                    <a:pt x="41" y="26"/>
                  </a:cubicBezTo>
                  <a:cubicBezTo>
                    <a:pt x="41" y="26"/>
                    <a:pt x="41" y="26"/>
                    <a:pt x="41" y="26"/>
                  </a:cubicBezTo>
                  <a:cubicBezTo>
                    <a:pt x="42" y="24"/>
                    <a:pt x="42" y="23"/>
                    <a:pt x="42" y="22"/>
                  </a:cubicBezTo>
                  <a:cubicBezTo>
                    <a:pt x="48" y="0"/>
                    <a:pt x="48" y="0"/>
                    <a:pt x="48" y="0"/>
                  </a:cubicBez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sz="2400" dirty="0">
                <a:solidFill>
                  <a:srgbClr val="000000"/>
                </a:solidFill>
                <a:latin typeface="Huawei Sans" panose="020C0503030203020204" pitchFamily="34" charset="0"/>
              </a:endParaRPr>
            </a:p>
          </p:txBody>
        </p:sp>
        <p:sp>
          <p:nvSpPr>
            <p:cNvPr id="38" name="Freeform 90"/>
            <p:cNvSpPr>
              <a:spLocks/>
            </p:cNvSpPr>
            <p:nvPr/>
          </p:nvSpPr>
          <p:spPr bwMode="gray">
            <a:xfrm>
              <a:off x="4003" y="732"/>
              <a:ext cx="90" cy="52"/>
            </a:xfrm>
            <a:custGeom>
              <a:avLst/>
              <a:gdLst>
                <a:gd name="T0" fmla="*/ 1728 w 59"/>
                <a:gd name="T1" fmla="*/ 0 h 34"/>
                <a:gd name="T2" fmla="*/ 1387 w 59"/>
                <a:gd name="T3" fmla="*/ 1022 h 34"/>
                <a:gd name="T4" fmla="*/ 1022 w 59"/>
                <a:gd name="T5" fmla="*/ 1022 h 34"/>
                <a:gd name="T6" fmla="*/ 885 w 59"/>
                <a:gd name="T7" fmla="*/ 393 h 34"/>
                <a:gd name="T8" fmla="*/ 885 w 59"/>
                <a:gd name="T9" fmla="*/ 393 h 34"/>
                <a:gd name="T10" fmla="*/ 885 w 59"/>
                <a:gd name="T11" fmla="*/ 269 h 34"/>
                <a:gd name="T12" fmla="*/ 845 w 59"/>
                <a:gd name="T13" fmla="*/ 269 h 34"/>
                <a:gd name="T14" fmla="*/ 845 w 59"/>
                <a:gd name="T15" fmla="*/ 393 h 34"/>
                <a:gd name="T16" fmla="*/ 670 w 59"/>
                <a:gd name="T17" fmla="*/ 1022 h 34"/>
                <a:gd name="T18" fmla="*/ 340 w 59"/>
                <a:gd name="T19" fmla="*/ 1022 h 34"/>
                <a:gd name="T20" fmla="*/ 0 w 59"/>
                <a:gd name="T21" fmla="*/ 0 h 34"/>
                <a:gd name="T22" fmla="*/ 331 w 59"/>
                <a:gd name="T23" fmla="*/ 0 h 34"/>
                <a:gd name="T24" fmla="*/ 505 w 59"/>
                <a:gd name="T25" fmla="*/ 668 h 34"/>
                <a:gd name="T26" fmla="*/ 505 w 59"/>
                <a:gd name="T27" fmla="*/ 694 h 34"/>
                <a:gd name="T28" fmla="*/ 519 w 59"/>
                <a:gd name="T29" fmla="*/ 777 h 34"/>
                <a:gd name="T30" fmla="*/ 519 w 59"/>
                <a:gd name="T31" fmla="*/ 777 h 34"/>
                <a:gd name="T32" fmla="*/ 519 w 59"/>
                <a:gd name="T33" fmla="*/ 694 h 34"/>
                <a:gd name="T34" fmla="*/ 519 w 59"/>
                <a:gd name="T35" fmla="*/ 668 h 34"/>
                <a:gd name="T36" fmla="*/ 703 w 59"/>
                <a:gd name="T37" fmla="*/ 0 h 34"/>
                <a:gd name="T38" fmla="*/ 1022 w 59"/>
                <a:gd name="T39" fmla="*/ 0 h 34"/>
                <a:gd name="T40" fmla="*/ 1175 w 59"/>
                <a:gd name="T41" fmla="*/ 668 h 34"/>
                <a:gd name="T42" fmla="*/ 1208 w 59"/>
                <a:gd name="T43" fmla="*/ 777 h 34"/>
                <a:gd name="T44" fmla="*/ 1208 w 59"/>
                <a:gd name="T45" fmla="*/ 777 h 34"/>
                <a:gd name="T46" fmla="*/ 1228 w 59"/>
                <a:gd name="T47" fmla="*/ 668 h 34"/>
                <a:gd name="T48" fmla="*/ 1399 w 59"/>
                <a:gd name="T49" fmla="*/ 0 h 34"/>
                <a:gd name="T50" fmla="*/ 1728 w 59"/>
                <a:gd name="T51" fmla="*/ 0 h 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9" h="34">
                  <a:moveTo>
                    <a:pt x="59" y="0"/>
                  </a:moveTo>
                  <a:cubicBezTo>
                    <a:pt x="47" y="34"/>
                    <a:pt x="47" y="34"/>
                    <a:pt x="47" y="34"/>
                  </a:cubicBezTo>
                  <a:cubicBezTo>
                    <a:pt x="35" y="34"/>
                    <a:pt x="35" y="34"/>
                    <a:pt x="35" y="34"/>
                  </a:cubicBezTo>
                  <a:cubicBezTo>
                    <a:pt x="30" y="13"/>
                    <a:pt x="30" y="13"/>
                    <a:pt x="30" y="13"/>
                  </a:cubicBezTo>
                  <a:cubicBezTo>
                    <a:pt x="30" y="13"/>
                    <a:pt x="30" y="13"/>
                    <a:pt x="30" y="13"/>
                  </a:cubicBezTo>
                  <a:cubicBezTo>
                    <a:pt x="30" y="11"/>
                    <a:pt x="30" y="10"/>
                    <a:pt x="30" y="9"/>
                  </a:cubicBezTo>
                  <a:cubicBezTo>
                    <a:pt x="29" y="9"/>
                    <a:pt x="29" y="9"/>
                    <a:pt x="29" y="9"/>
                  </a:cubicBezTo>
                  <a:cubicBezTo>
                    <a:pt x="29" y="11"/>
                    <a:pt x="29" y="12"/>
                    <a:pt x="29" y="13"/>
                  </a:cubicBezTo>
                  <a:cubicBezTo>
                    <a:pt x="23" y="34"/>
                    <a:pt x="23" y="34"/>
                    <a:pt x="23" y="34"/>
                  </a:cubicBezTo>
                  <a:cubicBezTo>
                    <a:pt x="12" y="34"/>
                    <a:pt x="12" y="34"/>
                    <a:pt x="12" y="34"/>
                  </a:cubicBezTo>
                  <a:cubicBezTo>
                    <a:pt x="0" y="0"/>
                    <a:pt x="0" y="0"/>
                    <a:pt x="0" y="0"/>
                  </a:cubicBezTo>
                  <a:cubicBezTo>
                    <a:pt x="11" y="0"/>
                    <a:pt x="11" y="0"/>
                    <a:pt x="11" y="0"/>
                  </a:cubicBezTo>
                  <a:cubicBezTo>
                    <a:pt x="17" y="22"/>
                    <a:pt x="17" y="22"/>
                    <a:pt x="17" y="22"/>
                  </a:cubicBezTo>
                  <a:cubicBezTo>
                    <a:pt x="17" y="22"/>
                    <a:pt x="17" y="23"/>
                    <a:pt x="17" y="23"/>
                  </a:cubicBezTo>
                  <a:cubicBezTo>
                    <a:pt x="18" y="24"/>
                    <a:pt x="18" y="25"/>
                    <a:pt x="18" y="26"/>
                  </a:cubicBezTo>
                  <a:cubicBezTo>
                    <a:pt x="18" y="26"/>
                    <a:pt x="18" y="26"/>
                    <a:pt x="18" y="26"/>
                  </a:cubicBezTo>
                  <a:cubicBezTo>
                    <a:pt x="18" y="25"/>
                    <a:pt x="18" y="24"/>
                    <a:pt x="18" y="23"/>
                  </a:cubicBezTo>
                  <a:cubicBezTo>
                    <a:pt x="18" y="23"/>
                    <a:pt x="18" y="22"/>
                    <a:pt x="18" y="22"/>
                  </a:cubicBezTo>
                  <a:cubicBezTo>
                    <a:pt x="24" y="0"/>
                    <a:pt x="24" y="0"/>
                    <a:pt x="24" y="0"/>
                  </a:cubicBezTo>
                  <a:cubicBezTo>
                    <a:pt x="35" y="0"/>
                    <a:pt x="35" y="0"/>
                    <a:pt x="35" y="0"/>
                  </a:cubicBezTo>
                  <a:cubicBezTo>
                    <a:pt x="40" y="22"/>
                    <a:pt x="40" y="22"/>
                    <a:pt x="40" y="22"/>
                  </a:cubicBezTo>
                  <a:cubicBezTo>
                    <a:pt x="41" y="23"/>
                    <a:pt x="41" y="24"/>
                    <a:pt x="41" y="26"/>
                  </a:cubicBezTo>
                  <a:cubicBezTo>
                    <a:pt x="41" y="26"/>
                    <a:pt x="41" y="26"/>
                    <a:pt x="41" y="26"/>
                  </a:cubicBezTo>
                  <a:cubicBezTo>
                    <a:pt x="42" y="24"/>
                    <a:pt x="42" y="23"/>
                    <a:pt x="42" y="22"/>
                  </a:cubicBezTo>
                  <a:cubicBezTo>
                    <a:pt x="48" y="0"/>
                    <a:pt x="48" y="0"/>
                    <a:pt x="48" y="0"/>
                  </a:cubicBez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sz="2400" dirty="0">
                <a:solidFill>
                  <a:srgbClr val="000000"/>
                </a:solidFill>
                <a:latin typeface="Huawei Sans" panose="020C0503030203020204" pitchFamily="34" charset="0"/>
              </a:endParaRPr>
            </a:p>
          </p:txBody>
        </p:sp>
      </p:grpSp>
      <p:sp>
        <p:nvSpPr>
          <p:cNvPr id="39" name="椭圆 38"/>
          <p:cNvSpPr/>
          <p:nvPr/>
        </p:nvSpPr>
        <p:spPr bwMode="gray">
          <a:xfrm>
            <a:off x="4606836" y="3604495"/>
            <a:ext cx="114196" cy="114196"/>
          </a:xfrm>
          <a:prstGeom prst="ellipse">
            <a:avLst/>
          </a:prstGeom>
          <a:solidFill>
            <a:schemeClr val="tx1"/>
          </a:solidFill>
          <a:ln>
            <a:noFill/>
          </a:ln>
          <a:effec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40" name="矩形标注 39"/>
          <p:cNvSpPr/>
          <p:nvPr/>
        </p:nvSpPr>
        <p:spPr bwMode="gray">
          <a:xfrm>
            <a:off x="4938982" y="3077827"/>
            <a:ext cx="573741" cy="264487"/>
          </a:xfrm>
          <a:prstGeom prst="wedgeRectCallout">
            <a:avLst>
              <a:gd name="adj1" fmla="val -94271"/>
              <a:gd name="adj2" fmla="val 154016"/>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pPr>
            <a:r>
              <a:rPr lang="en-US" sz="1067" dirty="0">
                <a:latin typeface="Huawei Sans" panose="020C0503030203020204" pitchFamily="34" charset="0"/>
              </a:rPr>
              <a:t>NAT</a:t>
            </a:r>
            <a:endParaRPr lang="en-US" altLang="zh-CN" sz="1067" dirty="0">
              <a:latin typeface="Huawei Sans" panose="020C0503030203020204" pitchFamily="34" charset="0"/>
            </a:endParaRPr>
          </a:p>
        </p:txBody>
      </p:sp>
      <p:sp>
        <p:nvSpPr>
          <p:cNvPr id="41" name="任意多边形 40"/>
          <p:cNvSpPr/>
          <p:nvPr/>
        </p:nvSpPr>
        <p:spPr bwMode="gray">
          <a:xfrm>
            <a:off x="4008151" y="3489450"/>
            <a:ext cx="3649089" cy="1624496"/>
          </a:xfrm>
          <a:custGeom>
            <a:avLst/>
            <a:gdLst>
              <a:gd name="connsiteX0" fmla="*/ 0 w 2736817"/>
              <a:gd name="connsiteY0" fmla="*/ 1082488 h 1218372"/>
              <a:gd name="connsiteX1" fmla="*/ 611841 w 2736817"/>
              <a:gd name="connsiteY1" fmla="*/ 1042147 h 1218372"/>
              <a:gd name="connsiteX2" fmla="*/ 1364876 w 2736817"/>
              <a:gd name="connsiteY2" fmla="*/ 1216959 h 1218372"/>
              <a:gd name="connsiteX3" fmla="*/ 2232212 w 2736817"/>
              <a:gd name="connsiteY3" fmla="*/ 1089212 h 1218372"/>
              <a:gd name="connsiteX4" fmla="*/ 2736476 w 2736817"/>
              <a:gd name="connsiteY4" fmla="*/ 537882 h 1218372"/>
              <a:gd name="connsiteX5" fmla="*/ 2299447 w 2736817"/>
              <a:gd name="connsiteY5" fmla="*/ 490818 h 1218372"/>
              <a:gd name="connsiteX6" fmla="*/ 1647265 w 2736817"/>
              <a:gd name="connsiteY6" fmla="*/ 490818 h 1218372"/>
              <a:gd name="connsiteX7" fmla="*/ 1627094 w 2736817"/>
              <a:gd name="connsiteY7" fmla="*/ 0 h 121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6817" h="1218372">
                <a:moveTo>
                  <a:pt x="0" y="1082488"/>
                </a:moveTo>
                <a:cubicBezTo>
                  <a:pt x="192181" y="1051111"/>
                  <a:pt x="384362" y="1019735"/>
                  <a:pt x="611841" y="1042147"/>
                </a:cubicBezTo>
                <a:cubicBezTo>
                  <a:pt x="839320" y="1064559"/>
                  <a:pt x="1094814" y="1209115"/>
                  <a:pt x="1364876" y="1216959"/>
                </a:cubicBezTo>
                <a:cubicBezTo>
                  <a:pt x="1634938" y="1224803"/>
                  <a:pt x="2003612" y="1202391"/>
                  <a:pt x="2232212" y="1089212"/>
                </a:cubicBezTo>
                <a:cubicBezTo>
                  <a:pt x="2460812" y="976033"/>
                  <a:pt x="2725270" y="637614"/>
                  <a:pt x="2736476" y="537882"/>
                </a:cubicBezTo>
                <a:cubicBezTo>
                  <a:pt x="2747682" y="438150"/>
                  <a:pt x="2480982" y="498662"/>
                  <a:pt x="2299447" y="490818"/>
                </a:cubicBezTo>
                <a:cubicBezTo>
                  <a:pt x="2117912" y="482974"/>
                  <a:pt x="1759324" y="572621"/>
                  <a:pt x="1647265" y="490818"/>
                </a:cubicBezTo>
                <a:cubicBezTo>
                  <a:pt x="1535206" y="409015"/>
                  <a:pt x="1581150" y="204507"/>
                  <a:pt x="1627094" y="0"/>
                </a:cubicBezTo>
              </a:path>
            </a:pathLst>
          </a:custGeom>
          <a:noFill/>
          <a:ln w="38100" cap="flat" cmpd="sng" algn="ctr">
            <a:solidFill>
              <a:srgbClr val="00B05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sp>
        <p:nvSpPr>
          <p:cNvPr id="42" name="任意多边形 41"/>
          <p:cNvSpPr/>
          <p:nvPr/>
        </p:nvSpPr>
        <p:spPr bwMode="gray">
          <a:xfrm>
            <a:off x="4044010" y="3525309"/>
            <a:ext cx="1965857" cy="1192909"/>
          </a:xfrm>
          <a:custGeom>
            <a:avLst/>
            <a:gdLst>
              <a:gd name="connsiteX0" fmla="*/ 0 w 1474393"/>
              <a:gd name="connsiteY0" fmla="*/ 874059 h 894682"/>
              <a:gd name="connsiteX1" fmla="*/ 564776 w 1474393"/>
              <a:gd name="connsiteY1" fmla="*/ 847165 h 894682"/>
              <a:gd name="connsiteX2" fmla="*/ 1344706 w 1474393"/>
              <a:gd name="connsiteY2" fmla="*/ 457200 h 894682"/>
              <a:gd name="connsiteX3" fmla="*/ 1465729 w 1474393"/>
              <a:gd name="connsiteY3" fmla="*/ 0 h 894682"/>
            </a:gdLst>
            <a:ahLst/>
            <a:cxnLst>
              <a:cxn ang="0">
                <a:pos x="connsiteX0" y="connsiteY0"/>
              </a:cxn>
              <a:cxn ang="0">
                <a:pos x="connsiteX1" y="connsiteY1"/>
              </a:cxn>
              <a:cxn ang="0">
                <a:pos x="connsiteX2" y="connsiteY2"/>
              </a:cxn>
              <a:cxn ang="0">
                <a:pos x="connsiteX3" y="connsiteY3"/>
              </a:cxn>
            </a:cxnLst>
            <a:rect l="l" t="t" r="r" b="b"/>
            <a:pathLst>
              <a:path w="1474393" h="894682">
                <a:moveTo>
                  <a:pt x="0" y="874059"/>
                </a:moveTo>
                <a:cubicBezTo>
                  <a:pt x="170329" y="895350"/>
                  <a:pt x="340658" y="916641"/>
                  <a:pt x="564776" y="847165"/>
                </a:cubicBezTo>
                <a:cubicBezTo>
                  <a:pt x="788894" y="777689"/>
                  <a:pt x="1194547" y="598394"/>
                  <a:pt x="1344706" y="457200"/>
                </a:cubicBezTo>
                <a:cubicBezTo>
                  <a:pt x="1494865" y="316006"/>
                  <a:pt x="1480297" y="158003"/>
                  <a:pt x="1465729" y="0"/>
                </a:cubicBezTo>
              </a:path>
            </a:pathLst>
          </a:custGeom>
          <a:noFill/>
          <a:ln w="38100" cap="flat" cmpd="sng" algn="ctr">
            <a:solidFill>
              <a:srgbClr val="00B050"/>
            </a:solidFill>
            <a:prstDash val="sysDot"/>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latin typeface="Huawei Sans" panose="020C0503030203020204" pitchFamily="34" charset="0"/>
            </a:endParaRPr>
          </a:p>
        </p:txBody>
      </p:sp>
      <p:cxnSp>
        <p:nvCxnSpPr>
          <p:cNvPr id="44" name="直接连接符 43"/>
          <p:cNvCxnSpPr>
            <a:endCxn id="16" idx="0"/>
          </p:cNvCxnSpPr>
          <p:nvPr/>
        </p:nvCxnSpPr>
        <p:spPr bwMode="gray">
          <a:xfrm>
            <a:off x="6096000" y="2343954"/>
            <a:ext cx="1485580" cy="1468931"/>
          </a:xfrm>
          <a:prstGeom prst="line">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直接连接符 44"/>
          <p:cNvCxnSpPr>
            <a:endCxn id="22" idx="0"/>
          </p:cNvCxnSpPr>
          <p:nvPr/>
        </p:nvCxnSpPr>
        <p:spPr bwMode="gray">
          <a:xfrm flipH="1">
            <a:off x="4432700" y="2343954"/>
            <a:ext cx="1663300" cy="1119451"/>
          </a:xfrm>
          <a:prstGeom prst="line">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gray">
          <a:xfrm flipH="1">
            <a:off x="4436623" y="2343955"/>
            <a:ext cx="1659376" cy="2256295"/>
          </a:xfrm>
          <a:prstGeom prst="line">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a:endCxn id="6" idx="0"/>
          </p:cNvCxnSpPr>
          <p:nvPr/>
        </p:nvCxnSpPr>
        <p:spPr bwMode="gray">
          <a:xfrm flipH="1">
            <a:off x="4430727" y="2343955"/>
            <a:ext cx="1665272" cy="3306444"/>
          </a:xfrm>
          <a:prstGeom prst="line">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a:endCxn id="18" idx="0"/>
          </p:cNvCxnSpPr>
          <p:nvPr/>
        </p:nvCxnSpPr>
        <p:spPr bwMode="gray">
          <a:xfrm>
            <a:off x="6096000" y="2343955"/>
            <a:ext cx="1493749" cy="1948719"/>
          </a:xfrm>
          <a:prstGeom prst="line">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文本框 48"/>
          <p:cNvSpPr txBox="1"/>
          <p:nvPr/>
        </p:nvSpPr>
        <p:spPr bwMode="gray">
          <a:xfrm>
            <a:off x="4160980" y="4131511"/>
            <a:ext cx="1230385"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Local Internet access</a:t>
            </a:r>
          </a:p>
        </p:txBody>
      </p:sp>
      <p:sp>
        <p:nvSpPr>
          <p:cNvPr id="50" name="文本框 49"/>
          <p:cNvSpPr txBox="1"/>
          <p:nvPr/>
        </p:nvSpPr>
        <p:spPr bwMode="gray">
          <a:xfrm>
            <a:off x="6254572" y="3636492"/>
            <a:ext cx="942510" cy="584968"/>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Centralized Internet access</a:t>
            </a:r>
          </a:p>
        </p:txBody>
      </p:sp>
      <p:sp>
        <p:nvSpPr>
          <p:cNvPr id="51" name="文本框 50"/>
          <p:cNvSpPr txBox="1"/>
          <p:nvPr/>
        </p:nvSpPr>
        <p:spPr bwMode="gray">
          <a:xfrm>
            <a:off x="6254572" y="2003310"/>
            <a:ext cx="977852" cy="420756"/>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Network controller</a:t>
            </a:r>
          </a:p>
        </p:txBody>
      </p:sp>
      <p:pic>
        <p:nvPicPr>
          <p:cNvPr id="53" name="Picture 2" descr="C:\Users\b00343617\AppData\Roaming\eSpace_Desktop\UserData\b00343617\imagefiles\7455122A-1075-47ED-B57D-41E031D77EFA.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5885629" y="2013469"/>
            <a:ext cx="407779" cy="331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4809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直接连接符 61"/>
          <p:cNvCxnSpPr/>
          <p:nvPr/>
        </p:nvCxnSpPr>
        <p:spPr bwMode="gray">
          <a:xfrm flipV="1">
            <a:off x="3250479"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Local Internet Access</a:t>
            </a:r>
          </a:p>
        </p:txBody>
      </p:sp>
      <p:sp>
        <p:nvSpPr>
          <p:cNvPr id="25" name="圆角矩形 24"/>
          <p:cNvSpPr/>
          <p:nvPr/>
        </p:nvSpPr>
        <p:spPr bwMode="gray">
          <a:xfrm>
            <a:off x="4559300" y="2114087"/>
            <a:ext cx="7153274"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Solution description</a:t>
            </a:r>
          </a:p>
        </p:txBody>
      </p:sp>
      <p:sp>
        <p:nvSpPr>
          <p:cNvPr id="26" name="圆角矩形 25"/>
          <p:cNvSpPr/>
          <p:nvPr/>
        </p:nvSpPr>
        <p:spPr bwMode="gray">
          <a:xfrm>
            <a:off x="4559300" y="2522996"/>
            <a:ext cx="7153274" cy="367777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Internet access traffic of a site is routed out from the local Internet link.</a:t>
            </a: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Local Internet access policies can be configured on a per-department or per-site basis.</a:t>
            </a: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Local Internet access can be implemented in either of the following modes based on traffic classification: </a:t>
            </a:r>
          </a:p>
          <a:p>
            <a:pPr marL="539750" lvl="1" indent="-241300" fontAlgn="ctr">
              <a:spcAft>
                <a:spcPts val="600"/>
              </a:spcAft>
              <a:buSzPct val="50000"/>
              <a:buFont typeface="Wingdings" panose="05000000000000000000" pitchFamily="2" charset="2"/>
              <a:buChar char="p"/>
            </a:pPr>
            <a:r>
              <a:rPr lang="en-US" sz="1200" dirty="0">
                <a:solidFill>
                  <a:schemeClr val="tx1">
                    <a:lumMod val="75000"/>
                    <a:lumOff val="25000"/>
                  </a:schemeClr>
                </a:solidFill>
                <a:latin typeface="Huawei Sans" panose="020C0503030203020204" pitchFamily="34" charset="0"/>
                <a:cs typeface="Huawei Sans" panose="020C0503030203020204" pitchFamily="34" charset="0"/>
              </a:rPr>
              <a:t>All Internet access traffic is routed out from the local site. </a:t>
            </a:r>
          </a:p>
          <a:p>
            <a:pPr marL="539750" lvl="1" indent="-241300" fontAlgn="ctr">
              <a:spcAft>
                <a:spcPts val="600"/>
              </a:spcAft>
              <a:buSzPct val="50000"/>
              <a:buFont typeface="Wingdings" panose="05000000000000000000" pitchFamily="2" charset="2"/>
              <a:buChar char="p"/>
            </a:pPr>
            <a:r>
              <a:rPr lang="en-US" sz="1200" dirty="0">
                <a:solidFill>
                  <a:schemeClr val="tx1">
                    <a:lumMod val="75000"/>
                    <a:lumOff val="25000"/>
                  </a:schemeClr>
                </a:solidFill>
                <a:latin typeface="Huawei Sans" panose="020C0503030203020204" pitchFamily="34" charset="0"/>
                <a:cs typeface="Huawei Sans" panose="020C0503030203020204" pitchFamily="34" charset="0"/>
              </a:rPr>
              <a:t>Only Internet access traffic of specified applications is routed out from the local site.</a:t>
            </a: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Outbound interfaces must be configured for local Internet access. A maximum of three outbound interfaces can be configured. If multiple outbound interfaces are configured, Internet access link backup is implemented based on the priorities of the outbound interfaces.</a:t>
            </a: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In local Internet access mode, NAT is provided. You can determine whether to enable the NAT function based on the outbound interface. Currently, NAT in Easy IP mode is provided. That is, the IP address of the outbound interface is used as the post-NAT public IP address.</a:t>
            </a: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0479" y="1483352"/>
            <a:ext cx="540000" cy="442800"/>
          </a:xfrm>
          <a:prstGeom prst="rect">
            <a:avLst/>
          </a:prstGeom>
        </p:spPr>
      </p:pic>
      <p:sp>
        <p:nvSpPr>
          <p:cNvPr id="42" name="任意多边形 41"/>
          <p:cNvSpPr/>
          <p:nvPr/>
        </p:nvSpPr>
        <p:spPr bwMode="gray">
          <a:xfrm>
            <a:off x="2761754" y="2555315"/>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latin typeface="Huawei Sans" panose="020C0503030203020204" pitchFamily="34" charset="0"/>
              </a:rPr>
              <a:t>Internet</a:t>
            </a:r>
            <a:endParaRPr lang="en-US" altLang="zh-CN" sz="1400" b="1" dirty="0">
              <a:latin typeface="Huawei Sans" panose="020C0503030203020204" pitchFamily="34" charset="0"/>
            </a:endParaRPr>
          </a:p>
        </p:txBody>
      </p:sp>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74365" y="4186265"/>
            <a:ext cx="490909" cy="402545"/>
          </a:xfrm>
          <a:prstGeom prst="rect">
            <a:avLst/>
          </a:prstGeom>
        </p:spPr>
      </p:pic>
      <p:sp>
        <p:nvSpPr>
          <p:cNvPr id="44" name="文本框 43"/>
          <p:cNvSpPr txBox="1"/>
          <p:nvPr/>
        </p:nvSpPr>
        <p:spPr bwMode="gray">
          <a:xfrm>
            <a:off x="3638581" y="4233648"/>
            <a:ext cx="609462" cy="307777"/>
          </a:xfrm>
          <a:prstGeom prst="rect">
            <a:avLst/>
          </a:prstGeom>
          <a:noFill/>
        </p:spPr>
        <p:txBody>
          <a:bodyPr wrap="none" rtlCol="0">
            <a:spAutoFit/>
          </a:bodyPr>
          <a:lstStyle/>
          <a:p>
            <a:pPr fontAlgn="ctr"/>
            <a:r>
              <a:rPr lang="en-US" sz="1400" b="1" dirty="0">
                <a:latin typeface="Huawei Sans" panose="020C0503030203020204" pitchFamily="34" charset="0"/>
              </a:rPr>
              <a:t>CPE2</a:t>
            </a:r>
            <a:endParaRPr lang="en-US" altLang="zh-CN" sz="1400" b="1" dirty="0">
              <a:latin typeface="Huawei Sans" panose="020C0503030203020204" pitchFamily="34" charset="0"/>
            </a:endParaRPr>
          </a:p>
        </p:txBody>
      </p:sp>
      <p:pic>
        <p:nvPicPr>
          <p:cNvPr id="47" name="图片 46" descr="PC.png"/>
          <p:cNvPicPr>
            <a:picLocks noChangeAspect="1"/>
          </p:cNvPicPr>
          <p:nvPr/>
        </p:nvPicPr>
        <p:blipFill>
          <a:blip r:embed="rId5" cstate="print"/>
          <a:stretch>
            <a:fillRect/>
          </a:stretch>
        </p:blipFill>
        <p:spPr bwMode="gray">
          <a:xfrm>
            <a:off x="3197066" y="5001429"/>
            <a:ext cx="445506" cy="342149"/>
          </a:xfrm>
          <a:prstGeom prst="rect">
            <a:avLst/>
          </a:prstGeom>
        </p:spPr>
      </p:pic>
      <p:sp>
        <p:nvSpPr>
          <p:cNvPr id="49" name="圆角矩形 48"/>
          <p:cNvSpPr/>
          <p:nvPr/>
        </p:nvSpPr>
        <p:spPr bwMode="gray">
          <a:xfrm>
            <a:off x="2571366"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52498" y="4186265"/>
            <a:ext cx="490909" cy="402545"/>
          </a:xfrm>
          <a:prstGeom prst="rect">
            <a:avLst/>
          </a:prstGeom>
        </p:spPr>
      </p:pic>
      <p:sp>
        <p:nvSpPr>
          <p:cNvPr id="51" name="文本框 50"/>
          <p:cNvSpPr txBox="1"/>
          <p:nvPr/>
        </p:nvSpPr>
        <p:spPr bwMode="gray">
          <a:xfrm>
            <a:off x="1516714" y="4233648"/>
            <a:ext cx="609462" cy="307777"/>
          </a:xfrm>
          <a:prstGeom prst="rect">
            <a:avLst/>
          </a:prstGeom>
          <a:noFill/>
        </p:spPr>
        <p:txBody>
          <a:bodyPr wrap="none" rtlCol="0">
            <a:spAutoFit/>
          </a:bodyPr>
          <a:lstStyle/>
          <a:p>
            <a:pPr fontAlgn="ctr"/>
            <a:r>
              <a:rPr lang="en-US" sz="1400" b="1" dirty="0">
                <a:latin typeface="Huawei Sans" panose="020C0503030203020204" pitchFamily="34" charset="0"/>
              </a:rPr>
              <a:t>CPE1</a:t>
            </a:r>
            <a:endParaRPr lang="en-US" altLang="zh-CN" sz="1400" b="1" dirty="0">
              <a:latin typeface="Huawei Sans" panose="020C0503030203020204" pitchFamily="34" charset="0"/>
            </a:endParaRPr>
          </a:p>
        </p:txBody>
      </p:sp>
      <p:pic>
        <p:nvPicPr>
          <p:cNvPr id="52" name="图片 51" descr="PC.png"/>
          <p:cNvPicPr>
            <a:picLocks noChangeAspect="1"/>
          </p:cNvPicPr>
          <p:nvPr/>
        </p:nvPicPr>
        <p:blipFill>
          <a:blip r:embed="rId5" cstate="print"/>
          <a:stretch>
            <a:fillRect/>
          </a:stretch>
        </p:blipFill>
        <p:spPr bwMode="gray">
          <a:xfrm>
            <a:off x="1075199" y="5001429"/>
            <a:ext cx="445506" cy="342149"/>
          </a:xfrm>
          <a:prstGeom prst="rect">
            <a:avLst/>
          </a:prstGeom>
        </p:spPr>
      </p:pic>
      <p:sp>
        <p:nvSpPr>
          <p:cNvPr id="53" name="圆角矩形 52"/>
          <p:cNvSpPr/>
          <p:nvPr/>
        </p:nvSpPr>
        <p:spPr bwMode="gray">
          <a:xfrm>
            <a:off x="449499"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54" name="文本框 53"/>
          <p:cNvSpPr txBox="1"/>
          <p:nvPr/>
        </p:nvSpPr>
        <p:spPr bwMode="gray">
          <a:xfrm>
            <a:off x="3447865" y="5448420"/>
            <a:ext cx="785793" cy="307777"/>
          </a:xfrm>
          <a:prstGeom prst="rect">
            <a:avLst/>
          </a:prstGeom>
          <a:noFill/>
        </p:spPr>
        <p:txBody>
          <a:bodyPr wrap="none" rtlCol="0">
            <a:spAutoFit/>
          </a:bodyPr>
          <a:lstStyle/>
          <a:p>
            <a:pPr algn="r" fontAlgn="ctr"/>
            <a:r>
              <a:rPr lang="en-US" sz="1400" b="1" dirty="0">
                <a:latin typeface="Huawei Sans" panose="020C0503030203020204" pitchFamily="34" charset="0"/>
              </a:rPr>
              <a:t>Branch</a:t>
            </a:r>
          </a:p>
        </p:txBody>
      </p:sp>
      <p:sp>
        <p:nvSpPr>
          <p:cNvPr id="55" name="文本框 54"/>
          <p:cNvSpPr txBox="1"/>
          <p:nvPr/>
        </p:nvSpPr>
        <p:spPr bwMode="gray">
          <a:xfrm>
            <a:off x="1325998" y="5448420"/>
            <a:ext cx="785793" cy="307777"/>
          </a:xfrm>
          <a:prstGeom prst="rect">
            <a:avLst/>
          </a:prstGeom>
          <a:noFill/>
        </p:spPr>
        <p:txBody>
          <a:bodyPr wrap="none" rtlCol="0">
            <a:spAutoFit/>
          </a:bodyPr>
          <a:lstStyle/>
          <a:p>
            <a:pPr algn="r" fontAlgn="ctr"/>
            <a:r>
              <a:rPr lang="en-US" sz="1400" b="1" dirty="0">
                <a:latin typeface="Huawei Sans" panose="020C0503030203020204" pitchFamily="34" charset="0"/>
              </a:rPr>
              <a:t>Branch</a:t>
            </a:r>
          </a:p>
        </p:txBody>
      </p:sp>
      <p:sp>
        <p:nvSpPr>
          <p:cNvPr id="56" name="任意多边形 55"/>
          <p:cNvSpPr/>
          <p:nvPr/>
        </p:nvSpPr>
        <p:spPr bwMode="gray">
          <a:xfrm>
            <a:off x="978567" y="2555315"/>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latin typeface="Huawei Sans" panose="020C0503030203020204" pitchFamily="34" charset="0"/>
              </a:rPr>
              <a:t>MPLS</a:t>
            </a:r>
            <a:endParaRPr lang="en-US" altLang="zh-CN" sz="1400" b="1" dirty="0">
              <a:latin typeface="Huawei Sans" panose="020C0503030203020204" pitchFamily="34" charset="0"/>
            </a:endParaRPr>
          </a:p>
        </p:txBody>
      </p:sp>
      <p:sp>
        <p:nvSpPr>
          <p:cNvPr id="63" name="任意多边形 62"/>
          <p:cNvSpPr/>
          <p:nvPr/>
        </p:nvSpPr>
        <p:spPr bwMode="gray">
          <a:xfrm flipH="1">
            <a:off x="3548726" y="2001680"/>
            <a:ext cx="6506" cy="2878121"/>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Lst>
            <a:ahLst/>
            <a:cxnLst>
              <a:cxn ang="0">
                <a:pos x="connsiteX0" y="connsiteY0"/>
              </a:cxn>
              <a:cxn ang="0">
                <a:pos x="connsiteX1" y="connsiteY1"/>
              </a:cxn>
            </a:cxnLst>
            <a:rect l="l" t="t" r="r" b="b"/>
            <a:pathLst>
              <a:path w="8276" h="10106">
                <a:moveTo>
                  <a:pt x="7756" y="10106"/>
                </a:moveTo>
                <a:cubicBezTo>
                  <a:pt x="11089" y="6773"/>
                  <a:pt x="-2812" y="3333"/>
                  <a:pt x="521"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4" name="任意多边形 63"/>
          <p:cNvSpPr/>
          <p:nvPr/>
        </p:nvSpPr>
        <p:spPr bwMode="gray">
          <a:xfrm flipH="1">
            <a:off x="1344462" y="2035642"/>
            <a:ext cx="1766690" cy="2945695"/>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 name="connsiteX0" fmla="*/ 3535437 w 3535440"/>
              <a:gd name="connsiteY0" fmla="*/ 9882 h 9882"/>
              <a:gd name="connsiteX1" fmla="*/ 3 w 3535440"/>
              <a:gd name="connsiteY1" fmla="*/ 0 h 9882"/>
              <a:gd name="connsiteX0" fmla="*/ 10000 w 10000"/>
              <a:gd name="connsiteY0" fmla="*/ 10000 h 10000"/>
              <a:gd name="connsiteX1" fmla="*/ 0 w 10000"/>
              <a:gd name="connsiteY1" fmla="*/ 0 h 10000"/>
              <a:gd name="connsiteX0" fmla="*/ 8049 w 8049"/>
              <a:gd name="connsiteY0" fmla="*/ 10357 h 10357"/>
              <a:gd name="connsiteX1" fmla="*/ 0 w 8049"/>
              <a:gd name="connsiteY1" fmla="*/ 0 h 10357"/>
              <a:gd name="connsiteX0" fmla="*/ 10000 w 10000"/>
              <a:gd name="connsiteY0" fmla="*/ 10000 h 10000"/>
              <a:gd name="connsiteX1" fmla="*/ 0 w 10000"/>
              <a:gd name="connsiteY1"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9634 w 9634"/>
              <a:gd name="connsiteY0" fmla="*/ 10000 h 10000"/>
              <a:gd name="connsiteX1" fmla="*/ 6704 w 9634"/>
              <a:gd name="connsiteY1" fmla="*/ 2747 h 10000"/>
              <a:gd name="connsiteX2" fmla="*/ 0 w 9634"/>
              <a:gd name="connsiteY2" fmla="*/ 0 h 10000"/>
              <a:gd name="connsiteX0" fmla="*/ 10000 w 10000"/>
              <a:gd name="connsiteY0" fmla="*/ 10000 h 10000"/>
              <a:gd name="connsiteX1" fmla="*/ 6959 w 10000"/>
              <a:gd name="connsiteY1" fmla="*/ 2747 h 10000"/>
              <a:gd name="connsiteX2" fmla="*/ 0 w 10000"/>
              <a:gd name="connsiteY2" fmla="*/ 0 h 10000"/>
              <a:gd name="connsiteX0" fmla="*/ 10000 w 10000"/>
              <a:gd name="connsiteY0" fmla="*/ 10000 h 10000"/>
              <a:gd name="connsiteX1" fmla="*/ 6912 w 10000"/>
              <a:gd name="connsiteY1" fmla="*/ 3236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9905 w 9905"/>
              <a:gd name="connsiteY0" fmla="*/ 10000 h 10000"/>
              <a:gd name="connsiteX1" fmla="*/ 7007 w 9905"/>
              <a:gd name="connsiteY1" fmla="*/ 3437 h 10000"/>
              <a:gd name="connsiteX2" fmla="*/ 0 w 9905"/>
              <a:gd name="connsiteY2" fmla="*/ 0 h 10000"/>
              <a:gd name="connsiteX0" fmla="*/ 10000 w 10000"/>
              <a:gd name="connsiteY0" fmla="*/ 10000 h 10000"/>
              <a:gd name="connsiteX1" fmla="*/ 7074 w 10000"/>
              <a:gd name="connsiteY1" fmla="*/ 3437 h 10000"/>
              <a:gd name="connsiteX2" fmla="*/ 0 w 10000"/>
              <a:gd name="connsiteY2" fmla="*/ 0 h 10000"/>
            </a:gdLst>
            <a:ahLst/>
            <a:cxnLst>
              <a:cxn ang="0">
                <a:pos x="connsiteX0" y="connsiteY0"/>
              </a:cxn>
              <a:cxn ang="0">
                <a:pos x="connsiteX1" y="connsiteY1"/>
              </a:cxn>
              <a:cxn ang="0">
                <a:pos x="connsiteX2" y="connsiteY2"/>
              </a:cxn>
            </a:cxnLst>
            <a:rect l="l" t="t" r="r" b="b"/>
            <a:pathLst>
              <a:path w="10000" h="10000">
                <a:moveTo>
                  <a:pt x="10000" y="10000"/>
                </a:moveTo>
                <a:cubicBezTo>
                  <a:pt x="9848" y="8475"/>
                  <a:pt x="9124" y="5075"/>
                  <a:pt x="7074" y="3437"/>
                </a:cubicBezTo>
                <a:cubicBezTo>
                  <a:pt x="5024" y="1799"/>
                  <a:pt x="2334" y="7792"/>
                  <a:pt x="0"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66" name="Picture 2" descr="G:\做的项目\公共\扁平图标切换\更新2015_01_21\oss扁平图标库2015_01_21更新-04.png"/>
          <p:cNvPicPr>
            <a:picLocks noChangeAspect="1" noChangeArrowheads="1"/>
          </p:cNvPicPr>
          <p:nvPr/>
        </p:nvPicPr>
        <p:blipFill>
          <a:blip r:embed="rId6" cstate="print"/>
          <a:srcRect/>
          <a:stretch>
            <a:fillRect/>
          </a:stretch>
        </p:blipFill>
        <p:spPr bwMode="gray">
          <a:xfrm>
            <a:off x="1806976" y="2882091"/>
            <a:ext cx="304815" cy="249395"/>
          </a:xfrm>
          <a:prstGeom prst="rect">
            <a:avLst/>
          </a:prstGeom>
          <a:noFill/>
        </p:spPr>
      </p:pic>
      <p:sp>
        <p:nvSpPr>
          <p:cNvPr id="67" name="文本框 66"/>
          <p:cNvSpPr txBox="1"/>
          <p:nvPr/>
        </p:nvSpPr>
        <p:spPr bwMode="gray">
          <a:xfrm>
            <a:off x="1846958" y="2615071"/>
            <a:ext cx="505267" cy="276999"/>
          </a:xfrm>
          <a:prstGeom prst="rect">
            <a:avLst/>
          </a:prstGeom>
          <a:noFill/>
        </p:spPr>
        <p:txBody>
          <a:bodyPr wrap="none" rtlCol="0">
            <a:spAutoFit/>
          </a:bodyPr>
          <a:lstStyle/>
          <a:p>
            <a:pPr fontAlgn="ctr"/>
            <a:r>
              <a:rPr lang="en-US" sz="1200" b="1" dirty="0">
                <a:solidFill>
                  <a:srgbClr val="EDAA4A"/>
                </a:solidFill>
                <a:latin typeface="Huawei Sans" panose="020C0503030203020204" pitchFamily="34" charset="0"/>
              </a:rPr>
              <a:t>IGW</a:t>
            </a:r>
            <a:endParaRPr lang="en-US" altLang="zh-CN" sz="1200" b="1" dirty="0">
              <a:solidFill>
                <a:srgbClr val="EDAA4A"/>
              </a:solidFill>
              <a:latin typeface="Huawei Sans" panose="020C0503030203020204" pitchFamily="34" charset="0"/>
            </a:endParaRPr>
          </a:p>
        </p:txBody>
      </p:sp>
      <p:grpSp>
        <p:nvGrpSpPr>
          <p:cNvPr id="68" name="组合 67"/>
          <p:cNvGrpSpPr/>
          <p:nvPr/>
        </p:nvGrpSpPr>
        <p:grpSpPr bwMode="gray">
          <a:xfrm>
            <a:off x="1297959" y="3208867"/>
            <a:ext cx="2167423" cy="984442"/>
            <a:chOff x="10334608" y="2021997"/>
            <a:chExt cx="877560" cy="443671"/>
          </a:xfrm>
        </p:grpSpPr>
        <p:cxnSp>
          <p:nvCxnSpPr>
            <p:cNvPr id="69" name="直接连接符 68"/>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3" name="圆角矩形 72"/>
          <p:cNvSpPr/>
          <p:nvPr/>
        </p:nvSpPr>
        <p:spPr bwMode="gray">
          <a:xfrm>
            <a:off x="4559300" y="990315"/>
            <a:ext cx="7153274"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scenarios</a:t>
            </a:r>
          </a:p>
        </p:txBody>
      </p:sp>
      <p:sp>
        <p:nvSpPr>
          <p:cNvPr id="74" name="圆角矩形 73"/>
          <p:cNvSpPr/>
          <p:nvPr/>
        </p:nvSpPr>
        <p:spPr bwMode="gray">
          <a:xfrm>
            <a:off x="4559300" y="1388063"/>
            <a:ext cx="7153274" cy="64758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Local Internet access is applicable to small-scale enterprises or scenarios where Internet access traffic does not require centralized security control and links for accessing the Internet are available on the WAN side.</a:t>
            </a:r>
          </a:p>
        </p:txBody>
      </p:sp>
    </p:spTree>
    <p:extLst>
      <p:ext uri="{BB962C8B-B14F-4D97-AF65-F5344CB8AC3E}">
        <p14:creationId xmlns:p14="http://schemas.microsoft.com/office/powerpoint/2010/main" val="31575685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Centralized Internet Access</a:t>
            </a:r>
          </a:p>
        </p:txBody>
      </p:sp>
      <p:cxnSp>
        <p:nvCxnSpPr>
          <p:cNvPr id="27" name="直接连接符 26"/>
          <p:cNvCxnSpPr/>
          <p:nvPr/>
        </p:nvCxnSpPr>
        <p:spPr bwMode="gray">
          <a:xfrm flipV="1">
            <a:off x="3251627"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1627" y="1483352"/>
            <a:ext cx="540000" cy="442800"/>
          </a:xfrm>
          <a:prstGeom prst="rect">
            <a:avLst/>
          </a:prstGeom>
        </p:spPr>
      </p:pic>
      <p:sp>
        <p:nvSpPr>
          <p:cNvPr id="29" name="任意多边形 28"/>
          <p:cNvSpPr/>
          <p:nvPr/>
        </p:nvSpPr>
        <p:spPr bwMode="gray">
          <a:xfrm>
            <a:off x="2762902" y="2555315"/>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latin typeface="Huawei Sans" panose="020C0503030203020204" pitchFamily="34" charset="0"/>
                <a:cs typeface="Huawei Sans" panose="020C0503030203020204" pitchFamily="34" charset="0"/>
              </a:rPr>
              <a:t>Internet</a:t>
            </a:r>
            <a:endParaRPr lang="en-US" altLang="zh-CN" sz="1400" b="1" dirty="0">
              <a:latin typeface="Huawei Sans" panose="020C0503030203020204" pitchFamily="34" charset="0"/>
              <a:cs typeface="Huawei Sans" panose="020C0503030203020204" pitchFamily="34" charset="0"/>
            </a:endParaRPr>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75513" y="4186265"/>
            <a:ext cx="490909" cy="402545"/>
          </a:xfrm>
          <a:prstGeom prst="rect">
            <a:avLst/>
          </a:prstGeom>
        </p:spPr>
      </p:pic>
      <p:sp>
        <p:nvSpPr>
          <p:cNvPr id="31" name="文本框 30"/>
          <p:cNvSpPr txBox="1"/>
          <p:nvPr/>
        </p:nvSpPr>
        <p:spPr bwMode="gray">
          <a:xfrm>
            <a:off x="3639729" y="4233648"/>
            <a:ext cx="609462"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CPE2</a:t>
            </a:r>
            <a:endParaRPr lang="en-US" altLang="zh-CN" sz="1400" b="1" dirty="0">
              <a:latin typeface="Huawei Sans" panose="020C0503030203020204" pitchFamily="34" charset="0"/>
              <a:cs typeface="Huawei Sans" panose="020C0503030203020204" pitchFamily="34" charset="0"/>
            </a:endParaRPr>
          </a:p>
        </p:txBody>
      </p:sp>
      <p:pic>
        <p:nvPicPr>
          <p:cNvPr id="32" name="图片 31" descr="PC.png"/>
          <p:cNvPicPr>
            <a:picLocks noChangeAspect="1"/>
          </p:cNvPicPr>
          <p:nvPr/>
        </p:nvPicPr>
        <p:blipFill>
          <a:blip r:embed="rId5" cstate="print"/>
          <a:stretch>
            <a:fillRect/>
          </a:stretch>
        </p:blipFill>
        <p:spPr bwMode="gray">
          <a:xfrm>
            <a:off x="3198214" y="5001429"/>
            <a:ext cx="445506" cy="342149"/>
          </a:xfrm>
          <a:prstGeom prst="rect">
            <a:avLst/>
          </a:prstGeom>
        </p:spPr>
      </p:pic>
      <p:sp>
        <p:nvSpPr>
          <p:cNvPr id="33" name="圆角矩形 32"/>
          <p:cNvSpPr/>
          <p:nvPr/>
        </p:nvSpPr>
        <p:spPr bwMode="gray">
          <a:xfrm>
            <a:off x="2572514" y="4007189"/>
            <a:ext cx="1696907" cy="19649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53646" y="4186265"/>
            <a:ext cx="490909" cy="402545"/>
          </a:xfrm>
          <a:prstGeom prst="rect">
            <a:avLst/>
          </a:prstGeom>
        </p:spPr>
      </p:pic>
      <p:sp>
        <p:nvSpPr>
          <p:cNvPr id="35" name="文本框 34"/>
          <p:cNvSpPr txBox="1"/>
          <p:nvPr/>
        </p:nvSpPr>
        <p:spPr bwMode="gray">
          <a:xfrm>
            <a:off x="1517862" y="4233648"/>
            <a:ext cx="609462"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CPE1</a:t>
            </a:r>
            <a:endParaRPr lang="en-US" altLang="zh-CN" sz="1400" b="1" dirty="0">
              <a:latin typeface="Huawei Sans" panose="020C0503030203020204" pitchFamily="34" charset="0"/>
              <a:cs typeface="Huawei Sans" panose="020C0503030203020204" pitchFamily="34" charset="0"/>
            </a:endParaRPr>
          </a:p>
        </p:txBody>
      </p:sp>
      <p:pic>
        <p:nvPicPr>
          <p:cNvPr id="36" name="图片 35" descr="PC.png"/>
          <p:cNvPicPr>
            <a:picLocks noChangeAspect="1"/>
          </p:cNvPicPr>
          <p:nvPr/>
        </p:nvPicPr>
        <p:blipFill>
          <a:blip r:embed="rId5" cstate="print"/>
          <a:stretch>
            <a:fillRect/>
          </a:stretch>
        </p:blipFill>
        <p:spPr bwMode="gray">
          <a:xfrm>
            <a:off x="1076347" y="5001429"/>
            <a:ext cx="445506" cy="342149"/>
          </a:xfrm>
          <a:prstGeom prst="rect">
            <a:avLst/>
          </a:prstGeom>
        </p:spPr>
      </p:pic>
      <p:sp>
        <p:nvSpPr>
          <p:cNvPr id="37" name="圆角矩形 36"/>
          <p:cNvSpPr/>
          <p:nvPr/>
        </p:nvSpPr>
        <p:spPr bwMode="gray">
          <a:xfrm>
            <a:off x="450647" y="4007189"/>
            <a:ext cx="1696907" cy="19649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p:txBody>
      </p:sp>
      <p:sp>
        <p:nvSpPr>
          <p:cNvPr id="38" name="文本框 37"/>
          <p:cNvSpPr txBox="1"/>
          <p:nvPr/>
        </p:nvSpPr>
        <p:spPr bwMode="gray">
          <a:xfrm>
            <a:off x="3535576" y="5448420"/>
            <a:ext cx="699230" cy="276999"/>
          </a:xfrm>
          <a:prstGeom prst="rect">
            <a:avLst/>
          </a:prstGeom>
          <a:noFill/>
        </p:spPr>
        <p:txBody>
          <a:bodyPr wrap="none" rtlCol="0">
            <a:spAutoFit/>
          </a:bodyPr>
          <a:lstStyle/>
          <a:p>
            <a:pPr algn="r" fontAlgn="ctr"/>
            <a:r>
              <a:rPr lang="en-US" sz="1200" b="1" dirty="0">
                <a:latin typeface="Huawei Sans" panose="020C0503030203020204" pitchFamily="34" charset="0"/>
                <a:cs typeface="Huawei Sans" panose="020C0503030203020204" pitchFamily="34" charset="0"/>
              </a:rPr>
              <a:t>Branch</a:t>
            </a:r>
          </a:p>
        </p:txBody>
      </p:sp>
      <p:sp>
        <p:nvSpPr>
          <p:cNvPr id="39" name="文本框 38"/>
          <p:cNvSpPr txBox="1"/>
          <p:nvPr/>
        </p:nvSpPr>
        <p:spPr bwMode="gray">
          <a:xfrm>
            <a:off x="331247" y="5425570"/>
            <a:ext cx="1935704" cy="461665"/>
          </a:xfrm>
          <a:prstGeom prst="rect">
            <a:avLst/>
          </a:prstGeom>
          <a:noFill/>
        </p:spPr>
        <p:txBody>
          <a:bodyPr wrap="square" rtlCol="0">
            <a:spAutoFit/>
          </a:bodyPr>
          <a:lstStyle/>
          <a:p>
            <a:pPr algn="ctr" fontAlgn="ctr"/>
            <a:r>
              <a:rPr lang="en-US" sz="1200" b="1" dirty="0">
                <a:latin typeface="Huawei Sans" panose="020C0503030203020204" pitchFamily="34" charset="0"/>
                <a:cs typeface="Huawei Sans" panose="020C0503030203020204" pitchFamily="34" charset="0"/>
              </a:rPr>
              <a:t>HQ (centralized Internet access site)</a:t>
            </a:r>
          </a:p>
        </p:txBody>
      </p:sp>
      <p:sp>
        <p:nvSpPr>
          <p:cNvPr id="40" name="任意多边形 39"/>
          <p:cNvSpPr/>
          <p:nvPr/>
        </p:nvSpPr>
        <p:spPr bwMode="gray">
          <a:xfrm>
            <a:off x="979715" y="2555315"/>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latin typeface="Huawei Sans" panose="020C0503030203020204" pitchFamily="34" charset="0"/>
                <a:cs typeface="Huawei Sans" panose="020C0503030203020204" pitchFamily="34" charset="0"/>
              </a:rPr>
              <a:t>MPLS</a:t>
            </a:r>
            <a:endParaRPr lang="en-US" altLang="zh-CN" sz="1400" b="1" dirty="0">
              <a:latin typeface="Huawei Sans" panose="020C0503030203020204" pitchFamily="34" charset="0"/>
              <a:cs typeface="Huawei Sans" panose="020C0503030203020204" pitchFamily="34" charset="0"/>
            </a:endParaRPr>
          </a:p>
        </p:txBody>
      </p:sp>
      <p:sp>
        <p:nvSpPr>
          <p:cNvPr id="46" name="任意多边形 45"/>
          <p:cNvSpPr/>
          <p:nvPr/>
        </p:nvSpPr>
        <p:spPr bwMode="gray">
          <a:xfrm flipH="1">
            <a:off x="1345610" y="2035642"/>
            <a:ext cx="1766690" cy="2945695"/>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 name="connsiteX0" fmla="*/ 3535437 w 3535440"/>
              <a:gd name="connsiteY0" fmla="*/ 9882 h 9882"/>
              <a:gd name="connsiteX1" fmla="*/ 3 w 3535440"/>
              <a:gd name="connsiteY1" fmla="*/ 0 h 9882"/>
              <a:gd name="connsiteX0" fmla="*/ 10000 w 10000"/>
              <a:gd name="connsiteY0" fmla="*/ 10000 h 10000"/>
              <a:gd name="connsiteX1" fmla="*/ 0 w 10000"/>
              <a:gd name="connsiteY1" fmla="*/ 0 h 10000"/>
              <a:gd name="connsiteX0" fmla="*/ 8049 w 8049"/>
              <a:gd name="connsiteY0" fmla="*/ 10357 h 10357"/>
              <a:gd name="connsiteX1" fmla="*/ 0 w 8049"/>
              <a:gd name="connsiteY1" fmla="*/ 0 h 10357"/>
              <a:gd name="connsiteX0" fmla="*/ 10000 w 10000"/>
              <a:gd name="connsiteY0" fmla="*/ 10000 h 10000"/>
              <a:gd name="connsiteX1" fmla="*/ 0 w 10000"/>
              <a:gd name="connsiteY1"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9634 w 9634"/>
              <a:gd name="connsiteY0" fmla="*/ 10000 h 10000"/>
              <a:gd name="connsiteX1" fmla="*/ 6704 w 9634"/>
              <a:gd name="connsiteY1" fmla="*/ 2747 h 10000"/>
              <a:gd name="connsiteX2" fmla="*/ 0 w 9634"/>
              <a:gd name="connsiteY2" fmla="*/ 0 h 10000"/>
              <a:gd name="connsiteX0" fmla="*/ 10000 w 10000"/>
              <a:gd name="connsiteY0" fmla="*/ 10000 h 10000"/>
              <a:gd name="connsiteX1" fmla="*/ 6959 w 10000"/>
              <a:gd name="connsiteY1" fmla="*/ 2747 h 10000"/>
              <a:gd name="connsiteX2" fmla="*/ 0 w 10000"/>
              <a:gd name="connsiteY2" fmla="*/ 0 h 10000"/>
              <a:gd name="connsiteX0" fmla="*/ 10000 w 10000"/>
              <a:gd name="connsiteY0" fmla="*/ 10000 h 10000"/>
              <a:gd name="connsiteX1" fmla="*/ 6912 w 10000"/>
              <a:gd name="connsiteY1" fmla="*/ 3236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9905 w 9905"/>
              <a:gd name="connsiteY0" fmla="*/ 10000 h 10000"/>
              <a:gd name="connsiteX1" fmla="*/ 7007 w 9905"/>
              <a:gd name="connsiteY1" fmla="*/ 3437 h 10000"/>
              <a:gd name="connsiteX2" fmla="*/ 0 w 9905"/>
              <a:gd name="connsiteY2" fmla="*/ 0 h 10000"/>
              <a:gd name="connsiteX0" fmla="*/ 10000 w 10000"/>
              <a:gd name="connsiteY0" fmla="*/ 10000 h 10000"/>
              <a:gd name="connsiteX1" fmla="*/ 7074 w 10000"/>
              <a:gd name="connsiteY1" fmla="*/ 3437 h 10000"/>
              <a:gd name="connsiteX2" fmla="*/ 0 w 10000"/>
              <a:gd name="connsiteY2"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Lst>
            <a:ahLst/>
            <a:cxnLst>
              <a:cxn ang="0">
                <a:pos x="connsiteX0" y="connsiteY0"/>
              </a:cxn>
              <a:cxn ang="0">
                <a:pos x="connsiteX1" y="connsiteY1"/>
              </a:cxn>
            </a:cxnLst>
            <a:rect l="l" t="t" r="r" b="b"/>
            <a:pathLst>
              <a:path w="10000" h="10000">
                <a:moveTo>
                  <a:pt x="10000" y="10000"/>
                </a:moveTo>
                <a:cubicBezTo>
                  <a:pt x="8680" y="2097"/>
                  <a:pt x="1416" y="7874"/>
                  <a:pt x="0"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grpSp>
        <p:nvGrpSpPr>
          <p:cNvPr id="49" name="组合 48"/>
          <p:cNvGrpSpPr/>
          <p:nvPr/>
        </p:nvGrpSpPr>
        <p:grpSpPr bwMode="gray">
          <a:xfrm>
            <a:off x="1299099" y="3208867"/>
            <a:ext cx="2167425" cy="984442"/>
            <a:chOff x="10334607" y="2021997"/>
            <a:chExt cx="877561" cy="443671"/>
          </a:xfrm>
        </p:grpSpPr>
        <p:cxnSp>
          <p:nvCxnSpPr>
            <p:cNvPr id="50" name="直接连接符 49"/>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bwMode="gray">
          <a:xfrm>
            <a:off x="1055896" y="2023533"/>
            <a:ext cx="2361810" cy="3014134"/>
          </a:xfrm>
          <a:custGeom>
            <a:avLst/>
            <a:gdLst>
              <a:gd name="connsiteX0" fmla="*/ 2518779 w 3001379"/>
              <a:gd name="connsiteY0" fmla="*/ 2785534 h 2785534"/>
              <a:gd name="connsiteX1" fmla="*/ 766179 w 3001379"/>
              <a:gd name="connsiteY1" fmla="*/ 787400 h 2785534"/>
              <a:gd name="connsiteX2" fmla="*/ 114246 w 3001379"/>
              <a:gd name="connsiteY2" fmla="*/ 2311400 h 2785534"/>
              <a:gd name="connsiteX3" fmla="*/ 3001379 w 3001379"/>
              <a:gd name="connsiteY3" fmla="*/ 0 h 2785534"/>
              <a:gd name="connsiteX0" fmla="*/ 2487381 w 2487381"/>
              <a:gd name="connsiteY0" fmla="*/ 3014134 h 3014134"/>
              <a:gd name="connsiteX1" fmla="*/ 734781 w 2487381"/>
              <a:gd name="connsiteY1" fmla="*/ 1016000 h 3014134"/>
              <a:gd name="connsiteX2" fmla="*/ 82848 w 2487381"/>
              <a:gd name="connsiteY2" fmla="*/ 2540000 h 3014134"/>
              <a:gd name="connsiteX3" fmla="*/ 2487381 w 2487381"/>
              <a:gd name="connsiteY3" fmla="*/ 0 h 3014134"/>
              <a:gd name="connsiteX0" fmla="*/ 2487381 w 2505841"/>
              <a:gd name="connsiteY0" fmla="*/ 3014134 h 3014134"/>
              <a:gd name="connsiteX1" fmla="*/ 734781 w 2505841"/>
              <a:gd name="connsiteY1" fmla="*/ 1016000 h 3014134"/>
              <a:gd name="connsiteX2" fmla="*/ 82848 w 2505841"/>
              <a:gd name="connsiteY2" fmla="*/ 2540000 h 3014134"/>
              <a:gd name="connsiteX3" fmla="*/ 2487381 w 2505841"/>
              <a:gd name="connsiteY3" fmla="*/ 0 h 3014134"/>
              <a:gd name="connsiteX0" fmla="*/ 2459148 w 2477079"/>
              <a:gd name="connsiteY0" fmla="*/ 3014134 h 3014134"/>
              <a:gd name="connsiteX1" fmla="*/ 706548 w 2477079"/>
              <a:gd name="connsiteY1" fmla="*/ 1016000 h 3014134"/>
              <a:gd name="connsiteX2" fmla="*/ 54615 w 2477079"/>
              <a:gd name="connsiteY2" fmla="*/ 2540000 h 3014134"/>
              <a:gd name="connsiteX3" fmla="*/ 2459148 w 2477079"/>
              <a:gd name="connsiteY3" fmla="*/ 0 h 3014134"/>
              <a:gd name="connsiteX0" fmla="*/ 2281700 w 2301074"/>
              <a:gd name="connsiteY0" fmla="*/ 3014134 h 3014134"/>
              <a:gd name="connsiteX1" fmla="*/ 529100 w 2301074"/>
              <a:gd name="connsiteY1" fmla="*/ 1016000 h 3014134"/>
              <a:gd name="connsiteX2" fmla="*/ 71900 w 2301074"/>
              <a:gd name="connsiteY2" fmla="*/ 2345267 h 3014134"/>
              <a:gd name="connsiteX3" fmla="*/ 2281700 w 2301074"/>
              <a:gd name="connsiteY3" fmla="*/ 0 h 3014134"/>
              <a:gd name="connsiteX0" fmla="*/ 2411473 w 2433572"/>
              <a:gd name="connsiteY0" fmla="*/ 3014134 h 3014134"/>
              <a:gd name="connsiteX1" fmla="*/ 658873 w 2433572"/>
              <a:gd name="connsiteY1" fmla="*/ 1016000 h 3014134"/>
              <a:gd name="connsiteX2" fmla="*/ 201673 w 2433572"/>
              <a:gd name="connsiteY2" fmla="*/ 2345267 h 3014134"/>
              <a:gd name="connsiteX3" fmla="*/ 2411473 w 2433572"/>
              <a:gd name="connsiteY3" fmla="*/ 0 h 3014134"/>
              <a:gd name="connsiteX0" fmla="*/ 2294448 w 2314311"/>
              <a:gd name="connsiteY0" fmla="*/ 3014134 h 3014134"/>
              <a:gd name="connsiteX1" fmla="*/ 634981 w 2314311"/>
              <a:gd name="connsiteY1" fmla="*/ 1100667 h 3014134"/>
              <a:gd name="connsiteX2" fmla="*/ 84648 w 2314311"/>
              <a:gd name="connsiteY2" fmla="*/ 2345267 h 3014134"/>
              <a:gd name="connsiteX3" fmla="*/ 2294448 w 2314311"/>
              <a:gd name="connsiteY3" fmla="*/ 0 h 3014134"/>
              <a:gd name="connsiteX0" fmla="*/ 2368635 w 2388498"/>
              <a:gd name="connsiteY0" fmla="*/ 3014134 h 3014134"/>
              <a:gd name="connsiteX1" fmla="*/ 709168 w 2388498"/>
              <a:gd name="connsiteY1" fmla="*/ 1100667 h 3014134"/>
              <a:gd name="connsiteX2" fmla="*/ 158835 w 2388498"/>
              <a:gd name="connsiteY2" fmla="*/ 2345267 h 3014134"/>
              <a:gd name="connsiteX3" fmla="*/ 2368635 w 2388498"/>
              <a:gd name="connsiteY3" fmla="*/ 0 h 3014134"/>
              <a:gd name="connsiteX0" fmla="*/ 2303357 w 2323220"/>
              <a:gd name="connsiteY0" fmla="*/ 3014134 h 3014134"/>
              <a:gd name="connsiteX1" fmla="*/ 643890 w 2323220"/>
              <a:gd name="connsiteY1" fmla="*/ 1100667 h 3014134"/>
              <a:gd name="connsiteX2" fmla="*/ 93557 w 2323220"/>
              <a:gd name="connsiteY2" fmla="*/ 2345267 h 3014134"/>
              <a:gd name="connsiteX3" fmla="*/ 2303357 w 2323220"/>
              <a:gd name="connsiteY3" fmla="*/ 0 h 3014134"/>
              <a:gd name="connsiteX0" fmla="*/ 2331543 w 2351571"/>
              <a:gd name="connsiteY0" fmla="*/ 3014134 h 3014134"/>
              <a:gd name="connsiteX1" fmla="*/ 553543 w 2351571"/>
              <a:gd name="connsiteY1" fmla="*/ 1041400 h 3014134"/>
              <a:gd name="connsiteX2" fmla="*/ 121743 w 2351571"/>
              <a:gd name="connsiteY2" fmla="*/ 2345267 h 3014134"/>
              <a:gd name="connsiteX3" fmla="*/ 2331543 w 235157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316216 w 2335231"/>
              <a:gd name="connsiteY0" fmla="*/ 3014134 h 3014134"/>
              <a:gd name="connsiteX1" fmla="*/ 538216 w 2335231"/>
              <a:gd name="connsiteY1" fmla="*/ 1041400 h 3014134"/>
              <a:gd name="connsiteX2" fmla="*/ 106416 w 2335231"/>
              <a:gd name="connsiteY2" fmla="*/ 2345267 h 3014134"/>
              <a:gd name="connsiteX3" fmla="*/ 2316216 w 233523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254901 w 2275602"/>
              <a:gd name="connsiteY0" fmla="*/ 3014134 h 3014134"/>
              <a:gd name="connsiteX1" fmla="*/ 476901 w 2275602"/>
              <a:gd name="connsiteY1" fmla="*/ 1041400 h 3014134"/>
              <a:gd name="connsiteX2" fmla="*/ 121301 w 2275602"/>
              <a:gd name="connsiteY2" fmla="*/ 2294467 h 3014134"/>
              <a:gd name="connsiteX3" fmla="*/ 2254901 w 2275602"/>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76607 w 2297308"/>
              <a:gd name="connsiteY0" fmla="*/ 3014134 h 3014134"/>
              <a:gd name="connsiteX1" fmla="*/ 498607 w 2297308"/>
              <a:gd name="connsiteY1" fmla="*/ 1041400 h 3014134"/>
              <a:gd name="connsiteX2" fmla="*/ 143007 w 2297308"/>
              <a:gd name="connsiteY2" fmla="*/ 2294467 h 3014134"/>
              <a:gd name="connsiteX3" fmla="*/ 2276607 w 2297308"/>
              <a:gd name="connsiteY3" fmla="*/ 0 h 3014134"/>
              <a:gd name="connsiteX0" fmla="*/ 2266005 w 2286706"/>
              <a:gd name="connsiteY0" fmla="*/ 3014134 h 3014134"/>
              <a:gd name="connsiteX1" fmla="*/ 488005 w 2286706"/>
              <a:gd name="connsiteY1" fmla="*/ 1041400 h 3014134"/>
              <a:gd name="connsiteX2" fmla="*/ 132405 w 2286706"/>
              <a:gd name="connsiteY2" fmla="*/ 2294467 h 3014134"/>
              <a:gd name="connsiteX3" fmla="*/ 2266005 w 2286706"/>
              <a:gd name="connsiteY3" fmla="*/ 0 h 3014134"/>
              <a:gd name="connsiteX0" fmla="*/ 2286230 w 2306931"/>
              <a:gd name="connsiteY0" fmla="*/ 3014134 h 3014134"/>
              <a:gd name="connsiteX1" fmla="*/ 508230 w 2306931"/>
              <a:gd name="connsiteY1" fmla="*/ 1041400 h 3014134"/>
              <a:gd name="connsiteX2" fmla="*/ 152630 w 2306931"/>
              <a:gd name="connsiteY2" fmla="*/ 2294467 h 3014134"/>
              <a:gd name="connsiteX3" fmla="*/ 2286230 w 2306931"/>
              <a:gd name="connsiteY3" fmla="*/ 0 h 3014134"/>
              <a:gd name="connsiteX0" fmla="*/ 2300907 w 2321608"/>
              <a:gd name="connsiteY0" fmla="*/ 3014134 h 3014134"/>
              <a:gd name="connsiteX1" fmla="*/ 522907 w 2321608"/>
              <a:gd name="connsiteY1" fmla="*/ 1041400 h 3014134"/>
              <a:gd name="connsiteX2" fmla="*/ 167307 w 2321608"/>
              <a:gd name="connsiteY2" fmla="*/ 2294467 h 3014134"/>
              <a:gd name="connsiteX3" fmla="*/ 2300907 w 2321608"/>
              <a:gd name="connsiteY3" fmla="*/ 0 h 3014134"/>
              <a:gd name="connsiteX0" fmla="*/ 2315833 w 2336841"/>
              <a:gd name="connsiteY0" fmla="*/ 3014134 h 3014134"/>
              <a:gd name="connsiteX1" fmla="*/ 537833 w 2336841"/>
              <a:gd name="connsiteY1" fmla="*/ 1041400 h 3014134"/>
              <a:gd name="connsiteX2" fmla="*/ 182233 w 2336841"/>
              <a:gd name="connsiteY2" fmla="*/ 2294467 h 3014134"/>
              <a:gd name="connsiteX3" fmla="*/ 2315833 w 2336841"/>
              <a:gd name="connsiteY3" fmla="*/ 0 h 3014134"/>
              <a:gd name="connsiteX0" fmla="*/ 2330775 w 2352100"/>
              <a:gd name="connsiteY0" fmla="*/ 3014134 h 3014134"/>
              <a:gd name="connsiteX1" fmla="*/ 552775 w 2352100"/>
              <a:gd name="connsiteY1" fmla="*/ 1041400 h 3014134"/>
              <a:gd name="connsiteX2" fmla="*/ 197175 w 2352100"/>
              <a:gd name="connsiteY2" fmla="*/ 2294467 h 3014134"/>
              <a:gd name="connsiteX3" fmla="*/ 2330775 w 2352100"/>
              <a:gd name="connsiteY3" fmla="*/ 0 h 3014134"/>
              <a:gd name="connsiteX0" fmla="*/ 2356955 w 2378857"/>
              <a:gd name="connsiteY0" fmla="*/ 3014134 h 3014134"/>
              <a:gd name="connsiteX1" fmla="*/ 578955 w 2378857"/>
              <a:gd name="connsiteY1" fmla="*/ 1041400 h 3014134"/>
              <a:gd name="connsiteX2" fmla="*/ 223355 w 2378857"/>
              <a:gd name="connsiteY2" fmla="*/ 2294467 h 3014134"/>
              <a:gd name="connsiteX3" fmla="*/ 2356955 w 2378857"/>
              <a:gd name="connsiteY3" fmla="*/ 0 h 3014134"/>
              <a:gd name="connsiteX0" fmla="*/ 2390659 w 2413349"/>
              <a:gd name="connsiteY0" fmla="*/ 3014134 h 3014134"/>
              <a:gd name="connsiteX1" fmla="*/ 612659 w 2413349"/>
              <a:gd name="connsiteY1" fmla="*/ 1041400 h 3014134"/>
              <a:gd name="connsiteX2" fmla="*/ 257059 w 2413349"/>
              <a:gd name="connsiteY2" fmla="*/ 2294467 h 3014134"/>
              <a:gd name="connsiteX3" fmla="*/ 2390659 w 2413349"/>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1930 w 2386437"/>
              <a:gd name="connsiteY0" fmla="*/ 3014134 h 3014134"/>
              <a:gd name="connsiteX1" fmla="*/ 593930 w 2386437"/>
              <a:gd name="connsiteY1" fmla="*/ 1041400 h 3014134"/>
              <a:gd name="connsiteX2" fmla="*/ 238330 w 2386437"/>
              <a:gd name="connsiteY2" fmla="*/ 2294467 h 3014134"/>
              <a:gd name="connsiteX3" fmla="*/ 2371930 w 2386437"/>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5675 w 2390182"/>
              <a:gd name="connsiteY0" fmla="*/ 3014134 h 3014134"/>
              <a:gd name="connsiteX1" fmla="*/ 597675 w 2390182"/>
              <a:gd name="connsiteY1" fmla="*/ 1041400 h 3014134"/>
              <a:gd name="connsiteX2" fmla="*/ 242075 w 2390182"/>
              <a:gd name="connsiteY2" fmla="*/ 2294467 h 3014134"/>
              <a:gd name="connsiteX3" fmla="*/ 2375675 w 2390182"/>
              <a:gd name="connsiteY3" fmla="*/ 0 h 3014134"/>
              <a:gd name="connsiteX0" fmla="*/ 2360699 w 2375206"/>
              <a:gd name="connsiteY0" fmla="*/ 3014134 h 3014134"/>
              <a:gd name="connsiteX1" fmla="*/ 582699 w 2375206"/>
              <a:gd name="connsiteY1" fmla="*/ 1041400 h 3014134"/>
              <a:gd name="connsiteX2" fmla="*/ 227099 w 2375206"/>
              <a:gd name="connsiteY2" fmla="*/ 2294467 h 3014134"/>
              <a:gd name="connsiteX3" fmla="*/ 2360699 w 2375206"/>
              <a:gd name="connsiteY3" fmla="*/ 0 h 3014134"/>
              <a:gd name="connsiteX0" fmla="*/ 2330776 w 2345283"/>
              <a:gd name="connsiteY0" fmla="*/ 3014134 h 3014134"/>
              <a:gd name="connsiteX1" fmla="*/ 552776 w 2345283"/>
              <a:gd name="connsiteY1" fmla="*/ 1041400 h 3014134"/>
              <a:gd name="connsiteX2" fmla="*/ 197176 w 2345283"/>
              <a:gd name="connsiteY2" fmla="*/ 2294467 h 3014134"/>
              <a:gd name="connsiteX3" fmla="*/ 2330776 w 2345283"/>
              <a:gd name="connsiteY3" fmla="*/ 0 h 3014134"/>
              <a:gd name="connsiteX0" fmla="*/ 2277666 w 2290414"/>
              <a:gd name="connsiteY0" fmla="*/ 3014134 h 3014134"/>
              <a:gd name="connsiteX1" fmla="*/ 499666 w 2290414"/>
              <a:gd name="connsiteY1" fmla="*/ 1041400 h 3014134"/>
              <a:gd name="connsiteX2" fmla="*/ 152533 w 2290414"/>
              <a:gd name="connsiteY2" fmla="*/ 2226733 h 3014134"/>
              <a:gd name="connsiteX3" fmla="*/ 2277666 w 2290414"/>
              <a:gd name="connsiteY3" fmla="*/ 0 h 3014134"/>
              <a:gd name="connsiteX0" fmla="*/ 2311256 w 2324004"/>
              <a:gd name="connsiteY0" fmla="*/ 3014134 h 3014134"/>
              <a:gd name="connsiteX1" fmla="*/ 533256 w 2324004"/>
              <a:gd name="connsiteY1" fmla="*/ 1041400 h 3014134"/>
              <a:gd name="connsiteX2" fmla="*/ 186123 w 2324004"/>
              <a:gd name="connsiteY2" fmla="*/ 2226733 h 3014134"/>
              <a:gd name="connsiteX3" fmla="*/ 2311256 w 2324004"/>
              <a:gd name="connsiteY3" fmla="*/ 0 h 3014134"/>
              <a:gd name="connsiteX0" fmla="*/ 2339730 w 2353544"/>
              <a:gd name="connsiteY0" fmla="*/ 3014134 h 3014134"/>
              <a:gd name="connsiteX1" fmla="*/ 561730 w 2353544"/>
              <a:gd name="connsiteY1" fmla="*/ 1041400 h 3014134"/>
              <a:gd name="connsiteX2" fmla="*/ 214597 w 2353544"/>
              <a:gd name="connsiteY2" fmla="*/ 2226733 h 3014134"/>
              <a:gd name="connsiteX3" fmla="*/ 2339730 w 2353544"/>
              <a:gd name="connsiteY3" fmla="*/ 0 h 3014134"/>
              <a:gd name="connsiteX0" fmla="*/ 2347702 w 2361810"/>
              <a:gd name="connsiteY0" fmla="*/ 3014134 h 3014134"/>
              <a:gd name="connsiteX1" fmla="*/ 569702 w 2361810"/>
              <a:gd name="connsiteY1" fmla="*/ 1041400 h 3014134"/>
              <a:gd name="connsiteX2" fmla="*/ 222569 w 2361810"/>
              <a:gd name="connsiteY2" fmla="*/ 2226733 h 3014134"/>
              <a:gd name="connsiteX3" fmla="*/ 2347702 w 2361810"/>
              <a:gd name="connsiteY3" fmla="*/ 0 h 3014134"/>
            </a:gdLst>
            <a:ahLst/>
            <a:cxnLst>
              <a:cxn ang="0">
                <a:pos x="connsiteX0" y="connsiteY0"/>
              </a:cxn>
              <a:cxn ang="0">
                <a:pos x="connsiteX1" y="connsiteY1"/>
              </a:cxn>
              <a:cxn ang="0">
                <a:pos x="connsiteX2" y="connsiteY2"/>
              </a:cxn>
              <a:cxn ang="0">
                <a:pos x="connsiteX3" y="connsiteY3"/>
              </a:cxn>
            </a:cxnLst>
            <a:rect l="l" t="t" r="r" b="b"/>
            <a:pathLst>
              <a:path w="2361810" h="3014134">
                <a:moveTo>
                  <a:pt x="2347702" y="3014134"/>
                </a:moveTo>
                <a:cubicBezTo>
                  <a:pt x="2518446" y="1732844"/>
                  <a:pt x="1093224" y="935567"/>
                  <a:pt x="569702" y="1041400"/>
                </a:cubicBezTo>
                <a:cubicBezTo>
                  <a:pt x="46180" y="1147233"/>
                  <a:pt x="-217698" y="2247900"/>
                  <a:pt x="222569" y="2226733"/>
                </a:cubicBezTo>
                <a:cubicBezTo>
                  <a:pt x="662836" y="2205566"/>
                  <a:pt x="2301135" y="1733549"/>
                  <a:pt x="2347702"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54" name="圆角矩形 53"/>
          <p:cNvSpPr/>
          <p:nvPr/>
        </p:nvSpPr>
        <p:spPr bwMode="gray">
          <a:xfrm>
            <a:off x="4476750" y="2749340"/>
            <a:ext cx="7235824"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Solution description</a:t>
            </a:r>
          </a:p>
        </p:txBody>
      </p:sp>
      <p:sp>
        <p:nvSpPr>
          <p:cNvPr id="55" name="圆角矩形 54"/>
          <p:cNvSpPr/>
          <p:nvPr/>
        </p:nvSpPr>
        <p:spPr bwMode="gray">
          <a:xfrm>
            <a:off x="4476750" y="3154985"/>
            <a:ext cx="7235824" cy="296751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Internet access traffic of all sites of a tenant is routed out through a centralized Internet access site.</a:t>
            </a: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The centralized Internet access site can use either of the following methods for Internet access:</a:t>
            </a:r>
          </a:p>
          <a:p>
            <a:pPr marL="539750" lvl="1" indent="-241300" fontAlgn="ctr">
              <a:spcAft>
                <a:spcPts val="600"/>
              </a:spcAft>
              <a:buSzPct val="50000"/>
              <a:buFont typeface="Wingdings" panose="05000000000000000000" pitchFamily="2" charset="2"/>
              <a:buChar char="p"/>
            </a:pPr>
            <a:r>
              <a:rPr lang="en-US" sz="1200" dirty="0">
                <a:solidFill>
                  <a:schemeClr val="tx1">
                    <a:lumMod val="75000"/>
                    <a:lumOff val="25000"/>
                  </a:schemeClr>
                </a:solidFill>
                <a:latin typeface="Huawei Sans" panose="020C0503030203020204" pitchFamily="34" charset="0"/>
                <a:cs typeface="Huawei Sans" panose="020C0503030203020204" pitchFamily="34" charset="0"/>
              </a:rPr>
              <a:t>The site has an Internet egress on the LAN side, through which all Internet access traffic is routed out. In this case, you need to configure default routes on the LAN side, or configure a dynamic routing protocol so that the default routes can be learned from the LAN side.</a:t>
            </a:r>
          </a:p>
          <a:p>
            <a:pPr marL="539750" lvl="1" indent="-241300" fontAlgn="ctr">
              <a:spcAft>
                <a:spcPts val="600"/>
              </a:spcAft>
              <a:buSzPct val="50000"/>
              <a:buFont typeface="Wingdings" panose="05000000000000000000" pitchFamily="2" charset="2"/>
              <a:buChar char="p"/>
            </a:pPr>
            <a:r>
              <a:rPr lang="en-US" sz="1200" dirty="0">
                <a:solidFill>
                  <a:schemeClr val="tx1">
                    <a:lumMod val="75000"/>
                    <a:lumOff val="25000"/>
                  </a:schemeClr>
                </a:solidFill>
                <a:latin typeface="Huawei Sans" panose="020C0503030203020204" pitchFamily="34" charset="0"/>
                <a:cs typeface="Huawei Sans" panose="020C0503030203020204" pitchFamily="34" charset="0"/>
              </a:rPr>
              <a:t>The site can also access the Internet through WAN-side interfaces, through which all Internet access traffic is routed out. (Note that local Internet access must be enabled for the centralized Internet access site.) </a:t>
            </a:r>
          </a:p>
        </p:txBody>
      </p:sp>
      <p:sp>
        <p:nvSpPr>
          <p:cNvPr id="56" name="圆角矩形 55"/>
          <p:cNvSpPr/>
          <p:nvPr/>
        </p:nvSpPr>
        <p:spPr bwMode="gray">
          <a:xfrm>
            <a:off x="4476750" y="1076451"/>
            <a:ext cx="7235824"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scenarios</a:t>
            </a:r>
          </a:p>
        </p:txBody>
      </p:sp>
      <p:sp>
        <p:nvSpPr>
          <p:cNvPr id="57" name="圆角矩形 56"/>
          <p:cNvSpPr/>
          <p:nvPr/>
        </p:nvSpPr>
        <p:spPr bwMode="gray">
          <a:xfrm>
            <a:off x="4476750" y="1483722"/>
            <a:ext cx="7235824" cy="116961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Centralized Internet access is applicable to scenarios where sites do not have links for accessing the Internet or Internet access traffic requires centralized security control. In this mode, a centralized Internet access gateway is configured. Traffic from other sites is forwarded to the centralized Internet gateway through the overlay network and then to the Internet.</a:t>
            </a:r>
          </a:p>
        </p:txBody>
      </p:sp>
    </p:spTree>
    <p:extLst>
      <p:ext uri="{BB962C8B-B14F-4D97-AF65-F5344CB8AC3E}">
        <p14:creationId xmlns:p14="http://schemas.microsoft.com/office/powerpoint/2010/main" val="37074749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Hybrid Internet Access: Local Internet Access (Default) + Centralized Internet Access (Backup)</a:t>
            </a:r>
          </a:p>
        </p:txBody>
      </p:sp>
      <p:cxnSp>
        <p:nvCxnSpPr>
          <p:cNvPr id="27" name="直接连接符 26"/>
          <p:cNvCxnSpPr/>
          <p:nvPr/>
        </p:nvCxnSpPr>
        <p:spPr bwMode="gray">
          <a:xfrm flipV="1">
            <a:off x="3256593" y="2066139"/>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6593" y="1645277"/>
            <a:ext cx="540000" cy="442800"/>
          </a:xfrm>
          <a:prstGeom prst="rect">
            <a:avLst/>
          </a:prstGeom>
        </p:spPr>
      </p:pic>
      <p:sp>
        <p:nvSpPr>
          <p:cNvPr id="29" name="任意多边形 28"/>
          <p:cNvSpPr/>
          <p:nvPr/>
        </p:nvSpPr>
        <p:spPr bwMode="gray">
          <a:xfrm>
            <a:off x="2767868" y="2717240"/>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latin typeface="Huawei Sans" panose="020C0503030203020204" pitchFamily="34" charset="0"/>
                <a:cs typeface="Huawei Sans" panose="020C0503030203020204" pitchFamily="34" charset="0"/>
              </a:rPr>
              <a:t>Internet</a:t>
            </a:r>
            <a:endParaRPr lang="en-US" altLang="zh-CN" sz="1400" b="1" dirty="0">
              <a:latin typeface="Huawei Sans" panose="020C0503030203020204" pitchFamily="34" charset="0"/>
              <a:cs typeface="Huawei Sans" panose="020C0503030203020204" pitchFamily="34" charset="0"/>
            </a:endParaRPr>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80479" y="4348190"/>
            <a:ext cx="490909" cy="402545"/>
          </a:xfrm>
          <a:prstGeom prst="rect">
            <a:avLst/>
          </a:prstGeom>
        </p:spPr>
      </p:pic>
      <p:sp>
        <p:nvSpPr>
          <p:cNvPr id="31" name="文本框 30"/>
          <p:cNvSpPr txBox="1"/>
          <p:nvPr/>
        </p:nvSpPr>
        <p:spPr bwMode="gray">
          <a:xfrm>
            <a:off x="3644695" y="4395573"/>
            <a:ext cx="609462"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CPE2</a:t>
            </a:r>
            <a:endParaRPr lang="en-US" altLang="zh-CN" sz="1400" b="1" dirty="0">
              <a:latin typeface="Huawei Sans" panose="020C0503030203020204" pitchFamily="34" charset="0"/>
              <a:cs typeface="Huawei Sans" panose="020C0503030203020204" pitchFamily="34" charset="0"/>
            </a:endParaRPr>
          </a:p>
        </p:txBody>
      </p:sp>
      <p:pic>
        <p:nvPicPr>
          <p:cNvPr id="32" name="图片 31" descr="PC.png"/>
          <p:cNvPicPr>
            <a:picLocks noChangeAspect="1"/>
          </p:cNvPicPr>
          <p:nvPr/>
        </p:nvPicPr>
        <p:blipFill>
          <a:blip r:embed="rId5" cstate="print"/>
          <a:stretch>
            <a:fillRect/>
          </a:stretch>
        </p:blipFill>
        <p:spPr bwMode="gray">
          <a:xfrm>
            <a:off x="3203180" y="5163354"/>
            <a:ext cx="445506" cy="342149"/>
          </a:xfrm>
          <a:prstGeom prst="rect">
            <a:avLst/>
          </a:prstGeom>
        </p:spPr>
      </p:pic>
      <p:sp>
        <p:nvSpPr>
          <p:cNvPr id="33" name="圆角矩形 32"/>
          <p:cNvSpPr/>
          <p:nvPr/>
        </p:nvSpPr>
        <p:spPr bwMode="gray">
          <a:xfrm>
            <a:off x="2577480" y="4169114"/>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58612" y="4348190"/>
            <a:ext cx="490909" cy="402545"/>
          </a:xfrm>
          <a:prstGeom prst="rect">
            <a:avLst/>
          </a:prstGeom>
        </p:spPr>
      </p:pic>
      <p:sp>
        <p:nvSpPr>
          <p:cNvPr id="35" name="文本框 34"/>
          <p:cNvSpPr txBox="1"/>
          <p:nvPr/>
        </p:nvSpPr>
        <p:spPr bwMode="gray">
          <a:xfrm>
            <a:off x="1522828" y="4395573"/>
            <a:ext cx="609462"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CPE1</a:t>
            </a:r>
            <a:endParaRPr lang="en-US" altLang="zh-CN" sz="1400" b="1" dirty="0">
              <a:latin typeface="Huawei Sans" panose="020C0503030203020204" pitchFamily="34" charset="0"/>
              <a:cs typeface="Huawei Sans" panose="020C0503030203020204" pitchFamily="34" charset="0"/>
            </a:endParaRPr>
          </a:p>
        </p:txBody>
      </p:sp>
      <p:pic>
        <p:nvPicPr>
          <p:cNvPr id="36" name="图片 35" descr="PC.png"/>
          <p:cNvPicPr>
            <a:picLocks noChangeAspect="1"/>
          </p:cNvPicPr>
          <p:nvPr/>
        </p:nvPicPr>
        <p:blipFill>
          <a:blip r:embed="rId5" cstate="print"/>
          <a:stretch>
            <a:fillRect/>
          </a:stretch>
        </p:blipFill>
        <p:spPr bwMode="gray">
          <a:xfrm>
            <a:off x="1081313" y="5163354"/>
            <a:ext cx="445506" cy="342149"/>
          </a:xfrm>
          <a:prstGeom prst="rect">
            <a:avLst/>
          </a:prstGeom>
        </p:spPr>
      </p:pic>
      <p:sp>
        <p:nvSpPr>
          <p:cNvPr id="37" name="圆角矩形 36"/>
          <p:cNvSpPr/>
          <p:nvPr/>
        </p:nvSpPr>
        <p:spPr bwMode="gray">
          <a:xfrm>
            <a:off x="455613" y="4169114"/>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p:txBody>
      </p:sp>
      <p:sp>
        <p:nvSpPr>
          <p:cNvPr id="38" name="文本框 37"/>
          <p:cNvSpPr txBox="1"/>
          <p:nvPr/>
        </p:nvSpPr>
        <p:spPr bwMode="gray">
          <a:xfrm>
            <a:off x="3453979" y="5610345"/>
            <a:ext cx="785793" cy="307777"/>
          </a:xfrm>
          <a:prstGeom prst="rect">
            <a:avLst/>
          </a:prstGeom>
          <a:noFill/>
        </p:spPr>
        <p:txBody>
          <a:bodyPr wrap="none" rtlCol="0">
            <a:spAutoFit/>
          </a:bodyPr>
          <a:lstStyle/>
          <a:p>
            <a:pPr algn="r" fontAlgn="ctr"/>
            <a:r>
              <a:rPr lang="en-US" sz="1400" b="1" dirty="0">
                <a:latin typeface="Huawei Sans" panose="020C0503030203020204" pitchFamily="34" charset="0"/>
                <a:cs typeface="Huawei Sans" panose="020C0503030203020204" pitchFamily="34" charset="0"/>
              </a:rPr>
              <a:t>Branch</a:t>
            </a:r>
          </a:p>
        </p:txBody>
      </p:sp>
      <p:sp>
        <p:nvSpPr>
          <p:cNvPr id="39" name="文本框 38"/>
          <p:cNvSpPr txBox="1"/>
          <p:nvPr/>
        </p:nvSpPr>
        <p:spPr bwMode="gray">
          <a:xfrm>
            <a:off x="1649507" y="5610345"/>
            <a:ext cx="468398" cy="307777"/>
          </a:xfrm>
          <a:prstGeom prst="rect">
            <a:avLst/>
          </a:prstGeom>
          <a:noFill/>
        </p:spPr>
        <p:txBody>
          <a:bodyPr wrap="none" rtlCol="0">
            <a:spAutoFit/>
          </a:bodyPr>
          <a:lstStyle/>
          <a:p>
            <a:pPr algn="r" fontAlgn="ctr"/>
            <a:r>
              <a:rPr lang="en-US" sz="1400" b="1" dirty="0">
                <a:latin typeface="Huawei Sans" panose="020C0503030203020204" pitchFamily="34" charset="0"/>
                <a:cs typeface="Huawei Sans" panose="020C0503030203020204" pitchFamily="34" charset="0"/>
              </a:rPr>
              <a:t>HQ</a:t>
            </a:r>
          </a:p>
        </p:txBody>
      </p:sp>
      <p:sp>
        <p:nvSpPr>
          <p:cNvPr id="40" name="任意多边形 39"/>
          <p:cNvSpPr/>
          <p:nvPr/>
        </p:nvSpPr>
        <p:spPr bwMode="gray">
          <a:xfrm>
            <a:off x="984681" y="2717240"/>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latin typeface="Huawei Sans" panose="020C0503030203020204" pitchFamily="34" charset="0"/>
                <a:cs typeface="Huawei Sans" panose="020C0503030203020204" pitchFamily="34" charset="0"/>
              </a:rPr>
              <a:t>MPLS</a:t>
            </a:r>
            <a:endParaRPr lang="en-US" altLang="zh-CN" sz="1400" b="1" dirty="0">
              <a:latin typeface="Huawei Sans" panose="020C0503030203020204" pitchFamily="34" charset="0"/>
              <a:cs typeface="Huawei Sans" panose="020C0503030203020204" pitchFamily="34" charset="0"/>
            </a:endParaRPr>
          </a:p>
        </p:txBody>
      </p:sp>
      <p:grpSp>
        <p:nvGrpSpPr>
          <p:cNvPr id="49" name="组合 48"/>
          <p:cNvGrpSpPr/>
          <p:nvPr/>
        </p:nvGrpSpPr>
        <p:grpSpPr bwMode="gray">
          <a:xfrm>
            <a:off x="1304065" y="3370792"/>
            <a:ext cx="2167425" cy="984442"/>
            <a:chOff x="10334607" y="2021997"/>
            <a:chExt cx="877561" cy="443671"/>
          </a:xfrm>
        </p:grpSpPr>
        <p:cxnSp>
          <p:nvCxnSpPr>
            <p:cNvPr id="50" name="直接连接符 49"/>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bwMode="gray">
          <a:xfrm>
            <a:off x="1060862" y="2185458"/>
            <a:ext cx="2361810" cy="3014134"/>
          </a:xfrm>
          <a:custGeom>
            <a:avLst/>
            <a:gdLst>
              <a:gd name="connsiteX0" fmla="*/ 2518779 w 3001379"/>
              <a:gd name="connsiteY0" fmla="*/ 2785534 h 2785534"/>
              <a:gd name="connsiteX1" fmla="*/ 766179 w 3001379"/>
              <a:gd name="connsiteY1" fmla="*/ 787400 h 2785534"/>
              <a:gd name="connsiteX2" fmla="*/ 114246 w 3001379"/>
              <a:gd name="connsiteY2" fmla="*/ 2311400 h 2785534"/>
              <a:gd name="connsiteX3" fmla="*/ 3001379 w 3001379"/>
              <a:gd name="connsiteY3" fmla="*/ 0 h 2785534"/>
              <a:gd name="connsiteX0" fmla="*/ 2487381 w 2487381"/>
              <a:gd name="connsiteY0" fmla="*/ 3014134 h 3014134"/>
              <a:gd name="connsiteX1" fmla="*/ 734781 w 2487381"/>
              <a:gd name="connsiteY1" fmla="*/ 1016000 h 3014134"/>
              <a:gd name="connsiteX2" fmla="*/ 82848 w 2487381"/>
              <a:gd name="connsiteY2" fmla="*/ 2540000 h 3014134"/>
              <a:gd name="connsiteX3" fmla="*/ 2487381 w 2487381"/>
              <a:gd name="connsiteY3" fmla="*/ 0 h 3014134"/>
              <a:gd name="connsiteX0" fmla="*/ 2487381 w 2505841"/>
              <a:gd name="connsiteY0" fmla="*/ 3014134 h 3014134"/>
              <a:gd name="connsiteX1" fmla="*/ 734781 w 2505841"/>
              <a:gd name="connsiteY1" fmla="*/ 1016000 h 3014134"/>
              <a:gd name="connsiteX2" fmla="*/ 82848 w 2505841"/>
              <a:gd name="connsiteY2" fmla="*/ 2540000 h 3014134"/>
              <a:gd name="connsiteX3" fmla="*/ 2487381 w 2505841"/>
              <a:gd name="connsiteY3" fmla="*/ 0 h 3014134"/>
              <a:gd name="connsiteX0" fmla="*/ 2459148 w 2477079"/>
              <a:gd name="connsiteY0" fmla="*/ 3014134 h 3014134"/>
              <a:gd name="connsiteX1" fmla="*/ 706548 w 2477079"/>
              <a:gd name="connsiteY1" fmla="*/ 1016000 h 3014134"/>
              <a:gd name="connsiteX2" fmla="*/ 54615 w 2477079"/>
              <a:gd name="connsiteY2" fmla="*/ 2540000 h 3014134"/>
              <a:gd name="connsiteX3" fmla="*/ 2459148 w 2477079"/>
              <a:gd name="connsiteY3" fmla="*/ 0 h 3014134"/>
              <a:gd name="connsiteX0" fmla="*/ 2281700 w 2301074"/>
              <a:gd name="connsiteY0" fmla="*/ 3014134 h 3014134"/>
              <a:gd name="connsiteX1" fmla="*/ 529100 w 2301074"/>
              <a:gd name="connsiteY1" fmla="*/ 1016000 h 3014134"/>
              <a:gd name="connsiteX2" fmla="*/ 71900 w 2301074"/>
              <a:gd name="connsiteY2" fmla="*/ 2345267 h 3014134"/>
              <a:gd name="connsiteX3" fmla="*/ 2281700 w 2301074"/>
              <a:gd name="connsiteY3" fmla="*/ 0 h 3014134"/>
              <a:gd name="connsiteX0" fmla="*/ 2411473 w 2433572"/>
              <a:gd name="connsiteY0" fmla="*/ 3014134 h 3014134"/>
              <a:gd name="connsiteX1" fmla="*/ 658873 w 2433572"/>
              <a:gd name="connsiteY1" fmla="*/ 1016000 h 3014134"/>
              <a:gd name="connsiteX2" fmla="*/ 201673 w 2433572"/>
              <a:gd name="connsiteY2" fmla="*/ 2345267 h 3014134"/>
              <a:gd name="connsiteX3" fmla="*/ 2411473 w 2433572"/>
              <a:gd name="connsiteY3" fmla="*/ 0 h 3014134"/>
              <a:gd name="connsiteX0" fmla="*/ 2294448 w 2314311"/>
              <a:gd name="connsiteY0" fmla="*/ 3014134 h 3014134"/>
              <a:gd name="connsiteX1" fmla="*/ 634981 w 2314311"/>
              <a:gd name="connsiteY1" fmla="*/ 1100667 h 3014134"/>
              <a:gd name="connsiteX2" fmla="*/ 84648 w 2314311"/>
              <a:gd name="connsiteY2" fmla="*/ 2345267 h 3014134"/>
              <a:gd name="connsiteX3" fmla="*/ 2294448 w 2314311"/>
              <a:gd name="connsiteY3" fmla="*/ 0 h 3014134"/>
              <a:gd name="connsiteX0" fmla="*/ 2368635 w 2388498"/>
              <a:gd name="connsiteY0" fmla="*/ 3014134 h 3014134"/>
              <a:gd name="connsiteX1" fmla="*/ 709168 w 2388498"/>
              <a:gd name="connsiteY1" fmla="*/ 1100667 h 3014134"/>
              <a:gd name="connsiteX2" fmla="*/ 158835 w 2388498"/>
              <a:gd name="connsiteY2" fmla="*/ 2345267 h 3014134"/>
              <a:gd name="connsiteX3" fmla="*/ 2368635 w 2388498"/>
              <a:gd name="connsiteY3" fmla="*/ 0 h 3014134"/>
              <a:gd name="connsiteX0" fmla="*/ 2303357 w 2323220"/>
              <a:gd name="connsiteY0" fmla="*/ 3014134 h 3014134"/>
              <a:gd name="connsiteX1" fmla="*/ 643890 w 2323220"/>
              <a:gd name="connsiteY1" fmla="*/ 1100667 h 3014134"/>
              <a:gd name="connsiteX2" fmla="*/ 93557 w 2323220"/>
              <a:gd name="connsiteY2" fmla="*/ 2345267 h 3014134"/>
              <a:gd name="connsiteX3" fmla="*/ 2303357 w 2323220"/>
              <a:gd name="connsiteY3" fmla="*/ 0 h 3014134"/>
              <a:gd name="connsiteX0" fmla="*/ 2331543 w 2351571"/>
              <a:gd name="connsiteY0" fmla="*/ 3014134 h 3014134"/>
              <a:gd name="connsiteX1" fmla="*/ 553543 w 2351571"/>
              <a:gd name="connsiteY1" fmla="*/ 1041400 h 3014134"/>
              <a:gd name="connsiteX2" fmla="*/ 121743 w 2351571"/>
              <a:gd name="connsiteY2" fmla="*/ 2345267 h 3014134"/>
              <a:gd name="connsiteX3" fmla="*/ 2331543 w 235157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316216 w 2335231"/>
              <a:gd name="connsiteY0" fmla="*/ 3014134 h 3014134"/>
              <a:gd name="connsiteX1" fmla="*/ 538216 w 2335231"/>
              <a:gd name="connsiteY1" fmla="*/ 1041400 h 3014134"/>
              <a:gd name="connsiteX2" fmla="*/ 106416 w 2335231"/>
              <a:gd name="connsiteY2" fmla="*/ 2345267 h 3014134"/>
              <a:gd name="connsiteX3" fmla="*/ 2316216 w 233523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254901 w 2275602"/>
              <a:gd name="connsiteY0" fmla="*/ 3014134 h 3014134"/>
              <a:gd name="connsiteX1" fmla="*/ 476901 w 2275602"/>
              <a:gd name="connsiteY1" fmla="*/ 1041400 h 3014134"/>
              <a:gd name="connsiteX2" fmla="*/ 121301 w 2275602"/>
              <a:gd name="connsiteY2" fmla="*/ 2294467 h 3014134"/>
              <a:gd name="connsiteX3" fmla="*/ 2254901 w 2275602"/>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76607 w 2297308"/>
              <a:gd name="connsiteY0" fmla="*/ 3014134 h 3014134"/>
              <a:gd name="connsiteX1" fmla="*/ 498607 w 2297308"/>
              <a:gd name="connsiteY1" fmla="*/ 1041400 h 3014134"/>
              <a:gd name="connsiteX2" fmla="*/ 143007 w 2297308"/>
              <a:gd name="connsiteY2" fmla="*/ 2294467 h 3014134"/>
              <a:gd name="connsiteX3" fmla="*/ 2276607 w 2297308"/>
              <a:gd name="connsiteY3" fmla="*/ 0 h 3014134"/>
              <a:gd name="connsiteX0" fmla="*/ 2266005 w 2286706"/>
              <a:gd name="connsiteY0" fmla="*/ 3014134 h 3014134"/>
              <a:gd name="connsiteX1" fmla="*/ 488005 w 2286706"/>
              <a:gd name="connsiteY1" fmla="*/ 1041400 h 3014134"/>
              <a:gd name="connsiteX2" fmla="*/ 132405 w 2286706"/>
              <a:gd name="connsiteY2" fmla="*/ 2294467 h 3014134"/>
              <a:gd name="connsiteX3" fmla="*/ 2266005 w 2286706"/>
              <a:gd name="connsiteY3" fmla="*/ 0 h 3014134"/>
              <a:gd name="connsiteX0" fmla="*/ 2286230 w 2306931"/>
              <a:gd name="connsiteY0" fmla="*/ 3014134 h 3014134"/>
              <a:gd name="connsiteX1" fmla="*/ 508230 w 2306931"/>
              <a:gd name="connsiteY1" fmla="*/ 1041400 h 3014134"/>
              <a:gd name="connsiteX2" fmla="*/ 152630 w 2306931"/>
              <a:gd name="connsiteY2" fmla="*/ 2294467 h 3014134"/>
              <a:gd name="connsiteX3" fmla="*/ 2286230 w 2306931"/>
              <a:gd name="connsiteY3" fmla="*/ 0 h 3014134"/>
              <a:gd name="connsiteX0" fmla="*/ 2300907 w 2321608"/>
              <a:gd name="connsiteY0" fmla="*/ 3014134 h 3014134"/>
              <a:gd name="connsiteX1" fmla="*/ 522907 w 2321608"/>
              <a:gd name="connsiteY1" fmla="*/ 1041400 h 3014134"/>
              <a:gd name="connsiteX2" fmla="*/ 167307 w 2321608"/>
              <a:gd name="connsiteY2" fmla="*/ 2294467 h 3014134"/>
              <a:gd name="connsiteX3" fmla="*/ 2300907 w 2321608"/>
              <a:gd name="connsiteY3" fmla="*/ 0 h 3014134"/>
              <a:gd name="connsiteX0" fmla="*/ 2315833 w 2336841"/>
              <a:gd name="connsiteY0" fmla="*/ 3014134 h 3014134"/>
              <a:gd name="connsiteX1" fmla="*/ 537833 w 2336841"/>
              <a:gd name="connsiteY1" fmla="*/ 1041400 h 3014134"/>
              <a:gd name="connsiteX2" fmla="*/ 182233 w 2336841"/>
              <a:gd name="connsiteY2" fmla="*/ 2294467 h 3014134"/>
              <a:gd name="connsiteX3" fmla="*/ 2315833 w 2336841"/>
              <a:gd name="connsiteY3" fmla="*/ 0 h 3014134"/>
              <a:gd name="connsiteX0" fmla="*/ 2330775 w 2352100"/>
              <a:gd name="connsiteY0" fmla="*/ 3014134 h 3014134"/>
              <a:gd name="connsiteX1" fmla="*/ 552775 w 2352100"/>
              <a:gd name="connsiteY1" fmla="*/ 1041400 h 3014134"/>
              <a:gd name="connsiteX2" fmla="*/ 197175 w 2352100"/>
              <a:gd name="connsiteY2" fmla="*/ 2294467 h 3014134"/>
              <a:gd name="connsiteX3" fmla="*/ 2330775 w 2352100"/>
              <a:gd name="connsiteY3" fmla="*/ 0 h 3014134"/>
              <a:gd name="connsiteX0" fmla="*/ 2356955 w 2378857"/>
              <a:gd name="connsiteY0" fmla="*/ 3014134 h 3014134"/>
              <a:gd name="connsiteX1" fmla="*/ 578955 w 2378857"/>
              <a:gd name="connsiteY1" fmla="*/ 1041400 h 3014134"/>
              <a:gd name="connsiteX2" fmla="*/ 223355 w 2378857"/>
              <a:gd name="connsiteY2" fmla="*/ 2294467 h 3014134"/>
              <a:gd name="connsiteX3" fmla="*/ 2356955 w 2378857"/>
              <a:gd name="connsiteY3" fmla="*/ 0 h 3014134"/>
              <a:gd name="connsiteX0" fmla="*/ 2390659 w 2413349"/>
              <a:gd name="connsiteY0" fmla="*/ 3014134 h 3014134"/>
              <a:gd name="connsiteX1" fmla="*/ 612659 w 2413349"/>
              <a:gd name="connsiteY1" fmla="*/ 1041400 h 3014134"/>
              <a:gd name="connsiteX2" fmla="*/ 257059 w 2413349"/>
              <a:gd name="connsiteY2" fmla="*/ 2294467 h 3014134"/>
              <a:gd name="connsiteX3" fmla="*/ 2390659 w 2413349"/>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1930 w 2386437"/>
              <a:gd name="connsiteY0" fmla="*/ 3014134 h 3014134"/>
              <a:gd name="connsiteX1" fmla="*/ 593930 w 2386437"/>
              <a:gd name="connsiteY1" fmla="*/ 1041400 h 3014134"/>
              <a:gd name="connsiteX2" fmla="*/ 238330 w 2386437"/>
              <a:gd name="connsiteY2" fmla="*/ 2294467 h 3014134"/>
              <a:gd name="connsiteX3" fmla="*/ 2371930 w 2386437"/>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5675 w 2390182"/>
              <a:gd name="connsiteY0" fmla="*/ 3014134 h 3014134"/>
              <a:gd name="connsiteX1" fmla="*/ 597675 w 2390182"/>
              <a:gd name="connsiteY1" fmla="*/ 1041400 h 3014134"/>
              <a:gd name="connsiteX2" fmla="*/ 242075 w 2390182"/>
              <a:gd name="connsiteY2" fmla="*/ 2294467 h 3014134"/>
              <a:gd name="connsiteX3" fmla="*/ 2375675 w 2390182"/>
              <a:gd name="connsiteY3" fmla="*/ 0 h 3014134"/>
              <a:gd name="connsiteX0" fmla="*/ 2360699 w 2375206"/>
              <a:gd name="connsiteY0" fmla="*/ 3014134 h 3014134"/>
              <a:gd name="connsiteX1" fmla="*/ 582699 w 2375206"/>
              <a:gd name="connsiteY1" fmla="*/ 1041400 h 3014134"/>
              <a:gd name="connsiteX2" fmla="*/ 227099 w 2375206"/>
              <a:gd name="connsiteY2" fmla="*/ 2294467 h 3014134"/>
              <a:gd name="connsiteX3" fmla="*/ 2360699 w 2375206"/>
              <a:gd name="connsiteY3" fmla="*/ 0 h 3014134"/>
              <a:gd name="connsiteX0" fmla="*/ 2330776 w 2345283"/>
              <a:gd name="connsiteY0" fmla="*/ 3014134 h 3014134"/>
              <a:gd name="connsiteX1" fmla="*/ 552776 w 2345283"/>
              <a:gd name="connsiteY1" fmla="*/ 1041400 h 3014134"/>
              <a:gd name="connsiteX2" fmla="*/ 197176 w 2345283"/>
              <a:gd name="connsiteY2" fmla="*/ 2294467 h 3014134"/>
              <a:gd name="connsiteX3" fmla="*/ 2330776 w 2345283"/>
              <a:gd name="connsiteY3" fmla="*/ 0 h 3014134"/>
              <a:gd name="connsiteX0" fmla="*/ 2277666 w 2290414"/>
              <a:gd name="connsiteY0" fmla="*/ 3014134 h 3014134"/>
              <a:gd name="connsiteX1" fmla="*/ 499666 w 2290414"/>
              <a:gd name="connsiteY1" fmla="*/ 1041400 h 3014134"/>
              <a:gd name="connsiteX2" fmla="*/ 152533 w 2290414"/>
              <a:gd name="connsiteY2" fmla="*/ 2226733 h 3014134"/>
              <a:gd name="connsiteX3" fmla="*/ 2277666 w 2290414"/>
              <a:gd name="connsiteY3" fmla="*/ 0 h 3014134"/>
              <a:gd name="connsiteX0" fmla="*/ 2311256 w 2324004"/>
              <a:gd name="connsiteY0" fmla="*/ 3014134 h 3014134"/>
              <a:gd name="connsiteX1" fmla="*/ 533256 w 2324004"/>
              <a:gd name="connsiteY1" fmla="*/ 1041400 h 3014134"/>
              <a:gd name="connsiteX2" fmla="*/ 186123 w 2324004"/>
              <a:gd name="connsiteY2" fmla="*/ 2226733 h 3014134"/>
              <a:gd name="connsiteX3" fmla="*/ 2311256 w 2324004"/>
              <a:gd name="connsiteY3" fmla="*/ 0 h 3014134"/>
              <a:gd name="connsiteX0" fmla="*/ 2339730 w 2353544"/>
              <a:gd name="connsiteY0" fmla="*/ 3014134 h 3014134"/>
              <a:gd name="connsiteX1" fmla="*/ 561730 w 2353544"/>
              <a:gd name="connsiteY1" fmla="*/ 1041400 h 3014134"/>
              <a:gd name="connsiteX2" fmla="*/ 214597 w 2353544"/>
              <a:gd name="connsiteY2" fmla="*/ 2226733 h 3014134"/>
              <a:gd name="connsiteX3" fmla="*/ 2339730 w 2353544"/>
              <a:gd name="connsiteY3" fmla="*/ 0 h 3014134"/>
              <a:gd name="connsiteX0" fmla="*/ 2347702 w 2361810"/>
              <a:gd name="connsiteY0" fmla="*/ 3014134 h 3014134"/>
              <a:gd name="connsiteX1" fmla="*/ 569702 w 2361810"/>
              <a:gd name="connsiteY1" fmla="*/ 1041400 h 3014134"/>
              <a:gd name="connsiteX2" fmla="*/ 222569 w 2361810"/>
              <a:gd name="connsiteY2" fmla="*/ 2226733 h 3014134"/>
              <a:gd name="connsiteX3" fmla="*/ 2347702 w 2361810"/>
              <a:gd name="connsiteY3" fmla="*/ 0 h 3014134"/>
            </a:gdLst>
            <a:ahLst/>
            <a:cxnLst>
              <a:cxn ang="0">
                <a:pos x="connsiteX0" y="connsiteY0"/>
              </a:cxn>
              <a:cxn ang="0">
                <a:pos x="connsiteX1" y="connsiteY1"/>
              </a:cxn>
              <a:cxn ang="0">
                <a:pos x="connsiteX2" y="connsiteY2"/>
              </a:cxn>
              <a:cxn ang="0">
                <a:pos x="connsiteX3" y="connsiteY3"/>
              </a:cxn>
            </a:cxnLst>
            <a:rect l="l" t="t" r="r" b="b"/>
            <a:pathLst>
              <a:path w="2361810" h="3014134">
                <a:moveTo>
                  <a:pt x="2347702" y="3014134"/>
                </a:moveTo>
                <a:cubicBezTo>
                  <a:pt x="2518446" y="1732844"/>
                  <a:pt x="1093224" y="935567"/>
                  <a:pt x="569702" y="1041400"/>
                </a:cubicBezTo>
                <a:cubicBezTo>
                  <a:pt x="46180" y="1147233"/>
                  <a:pt x="-217698" y="2247900"/>
                  <a:pt x="222569" y="2226733"/>
                </a:cubicBezTo>
                <a:cubicBezTo>
                  <a:pt x="662836" y="2205566"/>
                  <a:pt x="2301135" y="1733549"/>
                  <a:pt x="2347702" y="0"/>
                </a:cubicBezTo>
              </a:path>
            </a:pathLst>
          </a:custGeom>
          <a:noFill/>
          <a:ln w="57150">
            <a:solidFill>
              <a:srgbClr val="92D050"/>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54" name="圆角矩形 53"/>
          <p:cNvSpPr/>
          <p:nvPr/>
        </p:nvSpPr>
        <p:spPr bwMode="gray">
          <a:xfrm>
            <a:off x="4548188" y="3137974"/>
            <a:ext cx="7164387"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Solution description</a:t>
            </a:r>
          </a:p>
        </p:txBody>
      </p:sp>
      <p:sp>
        <p:nvSpPr>
          <p:cNvPr id="55" name="圆角矩形 54"/>
          <p:cNvSpPr/>
          <p:nvPr/>
        </p:nvSpPr>
        <p:spPr bwMode="gray">
          <a:xfrm>
            <a:off x="4548188" y="3554770"/>
            <a:ext cx="7164387" cy="264644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Both local Internet access and centralized Internet access are enabled on the SD-WAN network.</a:t>
            </a: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All Internet access traffic of sites is routed out through local WAN-side links.</a:t>
            </a: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If a site has one local Internet access path and one centralized Internet access path, the default priority of the local Internet access path is higher.</a:t>
            </a: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By default, all Internet access traffic is routed out through the local Internet access interface. If the local Internet access interface is faulty, Internet access traffic is diverted to the centralized Internet gateway and then to the Internet.</a:t>
            </a:r>
          </a:p>
        </p:txBody>
      </p:sp>
      <p:sp>
        <p:nvSpPr>
          <p:cNvPr id="56" name="圆角矩形 55"/>
          <p:cNvSpPr/>
          <p:nvPr/>
        </p:nvSpPr>
        <p:spPr bwMode="gray">
          <a:xfrm>
            <a:off x="4548188" y="1480399"/>
            <a:ext cx="7164387"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scenarios</a:t>
            </a:r>
          </a:p>
        </p:txBody>
      </p:sp>
      <p:sp>
        <p:nvSpPr>
          <p:cNvPr id="57" name="圆角矩形 56"/>
          <p:cNvSpPr/>
          <p:nvPr/>
        </p:nvSpPr>
        <p:spPr bwMode="gray">
          <a:xfrm>
            <a:off x="4548188" y="1906721"/>
            <a:ext cx="7164387" cy="109005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This Internet access mode is applicable to small-scale enterprises or scenarios where Internet access traffic does not require centralized security control, sites have WAN-side links for accessing the Internet, and high Internet access reliability is required.</a:t>
            </a:r>
          </a:p>
        </p:txBody>
      </p:sp>
      <p:sp>
        <p:nvSpPr>
          <p:cNvPr id="41" name="任意多边形 40"/>
          <p:cNvSpPr/>
          <p:nvPr/>
        </p:nvSpPr>
        <p:spPr bwMode="gray">
          <a:xfrm flipH="1">
            <a:off x="3554840" y="2163605"/>
            <a:ext cx="6506" cy="2878121"/>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Lst>
            <a:ahLst/>
            <a:cxnLst>
              <a:cxn ang="0">
                <a:pos x="connsiteX0" y="connsiteY0"/>
              </a:cxn>
              <a:cxn ang="0">
                <a:pos x="connsiteX1" y="connsiteY1"/>
              </a:cxn>
            </a:cxnLst>
            <a:rect l="l" t="t" r="r" b="b"/>
            <a:pathLst>
              <a:path w="8276" h="10106">
                <a:moveTo>
                  <a:pt x="7756" y="10106"/>
                </a:moveTo>
                <a:cubicBezTo>
                  <a:pt x="11089" y="6773"/>
                  <a:pt x="-2812" y="3333"/>
                  <a:pt x="521"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37491228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cs typeface="Huawei Sans" panose="020C0503030203020204" pitchFamily="34" charset="0"/>
              </a:rPr>
              <a:t>Hybrid Internet Access: Centralized Internet Access (Default) + Local Internet Access (for Specified Applications)</a:t>
            </a:r>
          </a:p>
        </p:txBody>
      </p:sp>
      <p:cxnSp>
        <p:nvCxnSpPr>
          <p:cNvPr id="27" name="直接连接符 26"/>
          <p:cNvCxnSpPr/>
          <p:nvPr/>
        </p:nvCxnSpPr>
        <p:spPr bwMode="gray">
          <a:xfrm flipV="1">
            <a:off x="3256115" y="1953909"/>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6115" y="1533047"/>
            <a:ext cx="540000" cy="442800"/>
          </a:xfrm>
          <a:prstGeom prst="rect">
            <a:avLst/>
          </a:prstGeom>
        </p:spPr>
      </p:pic>
      <p:sp>
        <p:nvSpPr>
          <p:cNvPr id="29" name="任意多边形 28"/>
          <p:cNvSpPr/>
          <p:nvPr/>
        </p:nvSpPr>
        <p:spPr bwMode="gray">
          <a:xfrm>
            <a:off x="2767390" y="2605010"/>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latin typeface="Huawei Sans" panose="020C0503030203020204" pitchFamily="34" charset="0"/>
                <a:cs typeface="Huawei Sans" panose="020C0503030203020204" pitchFamily="34" charset="0"/>
              </a:rPr>
              <a:t>Internet</a:t>
            </a:r>
            <a:endParaRPr lang="en-US" altLang="zh-CN" sz="1400" b="1" dirty="0">
              <a:latin typeface="Huawei Sans" panose="020C0503030203020204" pitchFamily="34" charset="0"/>
              <a:cs typeface="Huawei Sans" panose="020C0503030203020204" pitchFamily="34" charset="0"/>
            </a:endParaRPr>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80001" y="4235960"/>
            <a:ext cx="490909" cy="402545"/>
          </a:xfrm>
          <a:prstGeom prst="rect">
            <a:avLst/>
          </a:prstGeom>
        </p:spPr>
      </p:pic>
      <p:sp>
        <p:nvSpPr>
          <p:cNvPr id="31" name="文本框 30"/>
          <p:cNvSpPr txBox="1"/>
          <p:nvPr/>
        </p:nvSpPr>
        <p:spPr bwMode="gray">
          <a:xfrm>
            <a:off x="3644217" y="4283343"/>
            <a:ext cx="609462"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CPE2</a:t>
            </a:r>
            <a:endParaRPr lang="en-US" altLang="zh-CN" sz="1400" b="1" dirty="0">
              <a:latin typeface="Huawei Sans" panose="020C0503030203020204" pitchFamily="34" charset="0"/>
              <a:cs typeface="Huawei Sans" panose="020C0503030203020204" pitchFamily="34" charset="0"/>
            </a:endParaRPr>
          </a:p>
        </p:txBody>
      </p:sp>
      <p:pic>
        <p:nvPicPr>
          <p:cNvPr id="32" name="图片 31" descr="PC.png"/>
          <p:cNvPicPr>
            <a:picLocks noChangeAspect="1"/>
          </p:cNvPicPr>
          <p:nvPr/>
        </p:nvPicPr>
        <p:blipFill>
          <a:blip r:embed="rId5" cstate="print"/>
          <a:stretch>
            <a:fillRect/>
          </a:stretch>
        </p:blipFill>
        <p:spPr bwMode="gray">
          <a:xfrm>
            <a:off x="3202702" y="5051124"/>
            <a:ext cx="445506" cy="342149"/>
          </a:xfrm>
          <a:prstGeom prst="rect">
            <a:avLst/>
          </a:prstGeom>
        </p:spPr>
      </p:pic>
      <p:sp>
        <p:nvSpPr>
          <p:cNvPr id="33" name="圆角矩形 32"/>
          <p:cNvSpPr/>
          <p:nvPr/>
        </p:nvSpPr>
        <p:spPr bwMode="gray">
          <a:xfrm>
            <a:off x="2577002" y="4056884"/>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58134" y="4235960"/>
            <a:ext cx="490909" cy="402545"/>
          </a:xfrm>
          <a:prstGeom prst="rect">
            <a:avLst/>
          </a:prstGeom>
        </p:spPr>
      </p:pic>
      <p:sp>
        <p:nvSpPr>
          <p:cNvPr id="35" name="文本框 34"/>
          <p:cNvSpPr txBox="1"/>
          <p:nvPr/>
        </p:nvSpPr>
        <p:spPr bwMode="gray">
          <a:xfrm>
            <a:off x="1522350" y="4283343"/>
            <a:ext cx="609462"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CPE1</a:t>
            </a:r>
            <a:endParaRPr lang="en-US" altLang="zh-CN" sz="1400" b="1" dirty="0">
              <a:latin typeface="Huawei Sans" panose="020C0503030203020204" pitchFamily="34" charset="0"/>
              <a:cs typeface="Huawei Sans" panose="020C0503030203020204" pitchFamily="34" charset="0"/>
            </a:endParaRPr>
          </a:p>
        </p:txBody>
      </p:sp>
      <p:pic>
        <p:nvPicPr>
          <p:cNvPr id="36" name="图片 35" descr="PC.png"/>
          <p:cNvPicPr>
            <a:picLocks noChangeAspect="1"/>
          </p:cNvPicPr>
          <p:nvPr/>
        </p:nvPicPr>
        <p:blipFill>
          <a:blip r:embed="rId5" cstate="print"/>
          <a:stretch>
            <a:fillRect/>
          </a:stretch>
        </p:blipFill>
        <p:spPr bwMode="gray">
          <a:xfrm>
            <a:off x="1080835" y="5051124"/>
            <a:ext cx="445506" cy="342149"/>
          </a:xfrm>
          <a:prstGeom prst="rect">
            <a:avLst/>
          </a:prstGeom>
        </p:spPr>
      </p:pic>
      <p:sp>
        <p:nvSpPr>
          <p:cNvPr id="37" name="圆角矩形 36"/>
          <p:cNvSpPr/>
          <p:nvPr/>
        </p:nvSpPr>
        <p:spPr bwMode="gray">
          <a:xfrm>
            <a:off x="455135" y="4056884"/>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p:txBody>
      </p:sp>
      <p:sp>
        <p:nvSpPr>
          <p:cNvPr id="38" name="文本框 37"/>
          <p:cNvSpPr txBox="1"/>
          <p:nvPr/>
        </p:nvSpPr>
        <p:spPr bwMode="gray">
          <a:xfrm>
            <a:off x="3453501" y="5498115"/>
            <a:ext cx="785793" cy="307777"/>
          </a:xfrm>
          <a:prstGeom prst="rect">
            <a:avLst/>
          </a:prstGeom>
          <a:noFill/>
        </p:spPr>
        <p:txBody>
          <a:bodyPr wrap="none" rtlCol="0">
            <a:spAutoFit/>
          </a:bodyPr>
          <a:lstStyle/>
          <a:p>
            <a:pPr algn="r" fontAlgn="ctr"/>
            <a:r>
              <a:rPr lang="en-US" sz="1400" b="1" dirty="0">
                <a:latin typeface="Huawei Sans" panose="020C0503030203020204" pitchFamily="34" charset="0"/>
                <a:cs typeface="Huawei Sans" panose="020C0503030203020204" pitchFamily="34" charset="0"/>
              </a:rPr>
              <a:t>Branch</a:t>
            </a:r>
          </a:p>
        </p:txBody>
      </p:sp>
      <p:sp>
        <p:nvSpPr>
          <p:cNvPr id="39" name="文本框 38"/>
          <p:cNvSpPr txBox="1"/>
          <p:nvPr/>
        </p:nvSpPr>
        <p:spPr bwMode="gray">
          <a:xfrm>
            <a:off x="1649029" y="5498115"/>
            <a:ext cx="468398" cy="307777"/>
          </a:xfrm>
          <a:prstGeom prst="rect">
            <a:avLst/>
          </a:prstGeom>
          <a:noFill/>
        </p:spPr>
        <p:txBody>
          <a:bodyPr wrap="none" rtlCol="0">
            <a:spAutoFit/>
          </a:bodyPr>
          <a:lstStyle/>
          <a:p>
            <a:pPr algn="r" fontAlgn="ctr"/>
            <a:r>
              <a:rPr lang="en-US" sz="1400" b="1" dirty="0">
                <a:latin typeface="Huawei Sans" panose="020C0503030203020204" pitchFamily="34" charset="0"/>
                <a:cs typeface="Huawei Sans" panose="020C0503030203020204" pitchFamily="34" charset="0"/>
              </a:rPr>
              <a:t>HQ</a:t>
            </a:r>
          </a:p>
        </p:txBody>
      </p:sp>
      <p:sp>
        <p:nvSpPr>
          <p:cNvPr id="40" name="任意多边形 39"/>
          <p:cNvSpPr/>
          <p:nvPr/>
        </p:nvSpPr>
        <p:spPr bwMode="gray">
          <a:xfrm>
            <a:off x="984203" y="2605010"/>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latin typeface="Huawei Sans" panose="020C0503030203020204" pitchFamily="34" charset="0"/>
                <a:cs typeface="Huawei Sans" panose="020C0503030203020204" pitchFamily="34" charset="0"/>
              </a:rPr>
              <a:t>MPLS</a:t>
            </a:r>
            <a:endParaRPr lang="en-US" altLang="zh-CN" sz="1400" b="1" dirty="0">
              <a:latin typeface="Huawei Sans" panose="020C0503030203020204" pitchFamily="34" charset="0"/>
              <a:cs typeface="Huawei Sans" panose="020C0503030203020204" pitchFamily="34" charset="0"/>
            </a:endParaRPr>
          </a:p>
        </p:txBody>
      </p:sp>
      <p:grpSp>
        <p:nvGrpSpPr>
          <p:cNvPr id="49" name="组合 48"/>
          <p:cNvGrpSpPr/>
          <p:nvPr/>
        </p:nvGrpSpPr>
        <p:grpSpPr bwMode="gray">
          <a:xfrm>
            <a:off x="1303587" y="3258562"/>
            <a:ext cx="2167425" cy="984442"/>
            <a:chOff x="10334607" y="2021997"/>
            <a:chExt cx="877561" cy="443671"/>
          </a:xfrm>
        </p:grpSpPr>
        <p:cxnSp>
          <p:nvCxnSpPr>
            <p:cNvPr id="50" name="直接连接符 49"/>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bwMode="gray">
          <a:xfrm rot="21313276">
            <a:off x="1143386" y="2110614"/>
            <a:ext cx="2097618" cy="3014134"/>
          </a:xfrm>
          <a:custGeom>
            <a:avLst/>
            <a:gdLst>
              <a:gd name="connsiteX0" fmla="*/ 2518779 w 3001379"/>
              <a:gd name="connsiteY0" fmla="*/ 2785534 h 2785534"/>
              <a:gd name="connsiteX1" fmla="*/ 766179 w 3001379"/>
              <a:gd name="connsiteY1" fmla="*/ 787400 h 2785534"/>
              <a:gd name="connsiteX2" fmla="*/ 114246 w 3001379"/>
              <a:gd name="connsiteY2" fmla="*/ 2311400 h 2785534"/>
              <a:gd name="connsiteX3" fmla="*/ 3001379 w 3001379"/>
              <a:gd name="connsiteY3" fmla="*/ 0 h 2785534"/>
              <a:gd name="connsiteX0" fmla="*/ 2487381 w 2487381"/>
              <a:gd name="connsiteY0" fmla="*/ 3014134 h 3014134"/>
              <a:gd name="connsiteX1" fmla="*/ 734781 w 2487381"/>
              <a:gd name="connsiteY1" fmla="*/ 1016000 h 3014134"/>
              <a:gd name="connsiteX2" fmla="*/ 82848 w 2487381"/>
              <a:gd name="connsiteY2" fmla="*/ 2540000 h 3014134"/>
              <a:gd name="connsiteX3" fmla="*/ 2487381 w 2487381"/>
              <a:gd name="connsiteY3" fmla="*/ 0 h 3014134"/>
              <a:gd name="connsiteX0" fmla="*/ 2487381 w 2505841"/>
              <a:gd name="connsiteY0" fmla="*/ 3014134 h 3014134"/>
              <a:gd name="connsiteX1" fmla="*/ 734781 w 2505841"/>
              <a:gd name="connsiteY1" fmla="*/ 1016000 h 3014134"/>
              <a:gd name="connsiteX2" fmla="*/ 82848 w 2505841"/>
              <a:gd name="connsiteY2" fmla="*/ 2540000 h 3014134"/>
              <a:gd name="connsiteX3" fmla="*/ 2487381 w 2505841"/>
              <a:gd name="connsiteY3" fmla="*/ 0 h 3014134"/>
              <a:gd name="connsiteX0" fmla="*/ 2459148 w 2477079"/>
              <a:gd name="connsiteY0" fmla="*/ 3014134 h 3014134"/>
              <a:gd name="connsiteX1" fmla="*/ 706548 w 2477079"/>
              <a:gd name="connsiteY1" fmla="*/ 1016000 h 3014134"/>
              <a:gd name="connsiteX2" fmla="*/ 54615 w 2477079"/>
              <a:gd name="connsiteY2" fmla="*/ 2540000 h 3014134"/>
              <a:gd name="connsiteX3" fmla="*/ 2459148 w 2477079"/>
              <a:gd name="connsiteY3" fmla="*/ 0 h 3014134"/>
              <a:gd name="connsiteX0" fmla="*/ 2281700 w 2301074"/>
              <a:gd name="connsiteY0" fmla="*/ 3014134 h 3014134"/>
              <a:gd name="connsiteX1" fmla="*/ 529100 w 2301074"/>
              <a:gd name="connsiteY1" fmla="*/ 1016000 h 3014134"/>
              <a:gd name="connsiteX2" fmla="*/ 71900 w 2301074"/>
              <a:gd name="connsiteY2" fmla="*/ 2345267 h 3014134"/>
              <a:gd name="connsiteX3" fmla="*/ 2281700 w 2301074"/>
              <a:gd name="connsiteY3" fmla="*/ 0 h 3014134"/>
              <a:gd name="connsiteX0" fmla="*/ 2411473 w 2433572"/>
              <a:gd name="connsiteY0" fmla="*/ 3014134 h 3014134"/>
              <a:gd name="connsiteX1" fmla="*/ 658873 w 2433572"/>
              <a:gd name="connsiteY1" fmla="*/ 1016000 h 3014134"/>
              <a:gd name="connsiteX2" fmla="*/ 201673 w 2433572"/>
              <a:gd name="connsiteY2" fmla="*/ 2345267 h 3014134"/>
              <a:gd name="connsiteX3" fmla="*/ 2411473 w 2433572"/>
              <a:gd name="connsiteY3" fmla="*/ 0 h 3014134"/>
              <a:gd name="connsiteX0" fmla="*/ 2294448 w 2314311"/>
              <a:gd name="connsiteY0" fmla="*/ 3014134 h 3014134"/>
              <a:gd name="connsiteX1" fmla="*/ 634981 w 2314311"/>
              <a:gd name="connsiteY1" fmla="*/ 1100667 h 3014134"/>
              <a:gd name="connsiteX2" fmla="*/ 84648 w 2314311"/>
              <a:gd name="connsiteY2" fmla="*/ 2345267 h 3014134"/>
              <a:gd name="connsiteX3" fmla="*/ 2294448 w 2314311"/>
              <a:gd name="connsiteY3" fmla="*/ 0 h 3014134"/>
              <a:gd name="connsiteX0" fmla="*/ 2368635 w 2388498"/>
              <a:gd name="connsiteY0" fmla="*/ 3014134 h 3014134"/>
              <a:gd name="connsiteX1" fmla="*/ 709168 w 2388498"/>
              <a:gd name="connsiteY1" fmla="*/ 1100667 h 3014134"/>
              <a:gd name="connsiteX2" fmla="*/ 158835 w 2388498"/>
              <a:gd name="connsiteY2" fmla="*/ 2345267 h 3014134"/>
              <a:gd name="connsiteX3" fmla="*/ 2368635 w 2388498"/>
              <a:gd name="connsiteY3" fmla="*/ 0 h 3014134"/>
              <a:gd name="connsiteX0" fmla="*/ 2303357 w 2323220"/>
              <a:gd name="connsiteY0" fmla="*/ 3014134 h 3014134"/>
              <a:gd name="connsiteX1" fmla="*/ 643890 w 2323220"/>
              <a:gd name="connsiteY1" fmla="*/ 1100667 h 3014134"/>
              <a:gd name="connsiteX2" fmla="*/ 93557 w 2323220"/>
              <a:gd name="connsiteY2" fmla="*/ 2345267 h 3014134"/>
              <a:gd name="connsiteX3" fmla="*/ 2303357 w 2323220"/>
              <a:gd name="connsiteY3" fmla="*/ 0 h 3014134"/>
              <a:gd name="connsiteX0" fmla="*/ 2331543 w 2351571"/>
              <a:gd name="connsiteY0" fmla="*/ 3014134 h 3014134"/>
              <a:gd name="connsiteX1" fmla="*/ 553543 w 2351571"/>
              <a:gd name="connsiteY1" fmla="*/ 1041400 h 3014134"/>
              <a:gd name="connsiteX2" fmla="*/ 121743 w 2351571"/>
              <a:gd name="connsiteY2" fmla="*/ 2345267 h 3014134"/>
              <a:gd name="connsiteX3" fmla="*/ 2331543 w 235157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316216 w 2335231"/>
              <a:gd name="connsiteY0" fmla="*/ 3014134 h 3014134"/>
              <a:gd name="connsiteX1" fmla="*/ 538216 w 2335231"/>
              <a:gd name="connsiteY1" fmla="*/ 1041400 h 3014134"/>
              <a:gd name="connsiteX2" fmla="*/ 106416 w 2335231"/>
              <a:gd name="connsiteY2" fmla="*/ 2345267 h 3014134"/>
              <a:gd name="connsiteX3" fmla="*/ 2316216 w 233523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254901 w 2275602"/>
              <a:gd name="connsiteY0" fmla="*/ 3014134 h 3014134"/>
              <a:gd name="connsiteX1" fmla="*/ 476901 w 2275602"/>
              <a:gd name="connsiteY1" fmla="*/ 1041400 h 3014134"/>
              <a:gd name="connsiteX2" fmla="*/ 121301 w 2275602"/>
              <a:gd name="connsiteY2" fmla="*/ 2294467 h 3014134"/>
              <a:gd name="connsiteX3" fmla="*/ 2254901 w 2275602"/>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76607 w 2297308"/>
              <a:gd name="connsiteY0" fmla="*/ 3014134 h 3014134"/>
              <a:gd name="connsiteX1" fmla="*/ 498607 w 2297308"/>
              <a:gd name="connsiteY1" fmla="*/ 1041400 h 3014134"/>
              <a:gd name="connsiteX2" fmla="*/ 143007 w 2297308"/>
              <a:gd name="connsiteY2" fmla="*/ 2294467 h 3014134"/>
              <a:gd name="connsiteX3" fmla="*/ 2276607 w 2297308"/>
              <a:gd name="connsiteY3" fmla="*/ 0 h 3014134"/>
              <a:gd name="connsiteX0" fmla="*/ 2266005 w 2286706"/>
              <a:gd name="connsiteY0" fmla="*/ 3014134 h 3014134"/>
              <a:gd name="connsiteX1" fmla="*/ 488005 w 2286706"/>
              <a:gd name="connsiteY1" fmla="*/ 1041400 h 3014134"/>
              <a:gd name="connsiteX2" fmla="*/ 132405 w 2286706"/>
              <a:gd name="connsiteY2" fmla="*/ 2294467 h 3014134"/>
              <a:gd name="connsiteX3" fmla="*/ 2266005 w 2286706"/>
              <a:gd name="connsiteY3" fmla="*/ 0 h 3014134"/>
              <a:gd name="connsiteX0" fmla="*/ 2286230 w 2306931"/>
              <a:gd name="connsiteY0" fmla="*/ 3014134 h 3014134"/>
              <a:gd name="connsiteX1" fmla="*/ 508230 w 2306931"/>
              <a:gd name="connsiteY1" fmla="*/ 1041400 h 3014134"/>
              <a:gd name="connsiteX2" fmla="*/ 152630 w 2306931"/>
              <a:gd name="connsiteY2" fmla="*/ 2294467 h 3014134"/>
              <a:gd name="connsiteX3" fmla="*/ 2286230 w 2306931"/>
              <a:gd name="connsiteY3" fmla="*/ 0 h 3014134"/>
              <a:gd name="connsiteX0" fmla="*/ 2300907 w 2321608"/>
              <a:gd name="connsiteY0" fmla="*/ 3014134 h 3014134"/>
              <a:gd name="connsiteX1" fmla="*/ 522907 w 2321608"/>
              <a:gd name="connsiteY1" fmla="*/ 1041400 h 3014134"/>
              <a:gd name="connsiteX2" fmla="*/ 167307 w 2321608"/>
              <a:gd name="connsiteY2" fmla="*/ 2294467 h 3014134"/>
              <a:gd name="connsiteX3" fmla="*/ 2300907 w 2321608"/>
              <a:gd name="connsiteY3" fmla="*/ 0 h 3014134"/>
              <a:gd name="connsiteX0" fmla="*/ 2315833 w 2336841"/>
              <a:gd name="connsiteY0" fmla="*/ 3014134 h 3014134"/>
              <a:gd name="connsiteX1" fmla="*/ 537833 w 2336841"/>
              <a:gd name="connsiteY1" fmla="*/ 1041400 h 3014134"/>
              <a:gd name="connsiteX2" fmla="*/ 182233 w 2336841"/>
              <a:gd name="connsiteY2" fmla="*/ 2294467 h 3014134"/>
              <a:gd name="connsiteX3" fmla="*/ 2315833 w 2336841"/>
              <a:gd name="connsiteY3" fmla="*/ 0 h 3014134"/>
              <a:gd name="connsiteX0" fmla="*/ 2330775 w 2352100"/>
              <a:gd name="connsiteY0" fmla="*/ 3014134 h 3014134"/>
              <a:gd name="connsiteX1" fmla="*/ 552775 w 2352100"/>
              <a:gd name="connsiteY1" fmla="*/ 1041400 h 3014134"/>
              <a:gd name="connsiteX2" fmla="*/ 197175 w 2352100"/>
              <a:gd name="connsiteY2" fmla="*/ 2294467 h 3014134"/>
              <a:gd name="connsiteX3" fmla="*/ 2330775 w 2352100"/>
              <a:gd name="connsiteY3" fmla="*/ 0 h 3014134"/>
              <a:gd name="connsiteX0" fmla="*/ 2356955 w 2378857"/>
              <a:gd name="connsiteY0" fmla="*/ 3014134 h 3014134"/>
              <a:gd name="connsiteX1" fmla="*/ 578955 w 2378857"/>
              <a:gd name="connsiteY1" fmla="*/ 1041400 h 3014134"/>
              <a:gd name="connsiteX2" fmla="*/ 223355 w 2378857"/>
              <a:gd name="connsiteY2" fmla="*/ 2294467 h 3014134"/>
              <a:gd name="connsiteX3" fmla="*/ 2356955 w 2378857"/>
              <a:gd name="connsiteY3" fmla="*/ 0 h 3014134"/>
              <a:gd name="connsiteX0" fmla="*/ 2390659 w 2413349"/>
              <a:gd name="connsiteY0" fmla="*/ 3014134 h 3014134"/>
              <a:gd name="connsiteX1" fmla="*/ 612659 w 2413349"/>
              <a:gd name="connsiteY1" fmla="*/ 1041400 h 3014134"/>
              <a:gd name="connsiteX2" fmla="*/ 257059 w 2413349"/>
              <a:gd name="connsiteY2" fmla="*/ 2294467 h 3014134"/>
              <a:gd name="connsiteX3" fmla="*/ 2390659 w 2413349"/>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1930 w 2386437"/>
              <a:gd name="connsiteY0" fmla="*/ 3014134 h 3014134"/>
              <a:gd name="connsiteX1" fmla="*/ 593930 w 2386437"/>
              <a:gd name="connsiteY1" fmla="*/ 1041400 h 3014134"/>
              <a:gd name="connsiteX2" fmla="*/ 238330 w 2386437"/>
              <a:gd name="connsiteY2" fmla="*/ 2294467 h 3014134"/>
              <a:gd name="connsiteX3" fmla="*/ 2371930 w 2386437"/>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5675 w 2390182"/>
              <a:gd name="connsiteY0" fmla="*/ 3014134 h 3014134"/>
              <a:gd name="connsiteX1" fmla="*/ 597675 w 2390182"/>
              <a:gd name="connsiteY1" fmla="*/ 1041400 h 3014134"/>
              <a:gd name="connsiteX2" fmla="*/ 242075 w 2390182"/>
              <a:gd name="connsiteY2" fmla="*/ 2294467 h 3014134"/>
              <a:gd name="connsiteX3" fmla="*/ 2375675 w 2390182"/>
              <a:gd name="connsiteY3" fmla="*/ 0 h 3014134"/>
              <a:gd name="connsiteX0" fmla="*/ 2360699 w 2375206"/>
              <a:gd name="connsiteY0" fmla="*/ 3014134 h 3014134"/>
              <a:gd name="connsiteX1" fmla="*/ 582699 w 2375206"/>
              <a:gd name="connsiteY1" fmla="*/ 1041400 h 3014134"/>
              <a:gd name="connsiteX2" fmla="*/ 227099 w 2375206"/>
              <a:gd name="connsiteY2" fmla="*/ 2294467 h 3014134"/>
              <a:gd name="connsiteX3" fmla="*/ 2360699 w 2375206"/>
              <a:gd name="connsiteY3" fmla="*/ 0 h 3014134"/>
              <a:gd name="connsiteX0" fmla="*/ 2330776 w 2345283"/>
              <a:gd name="connsiteY0" fmla="*/ 3014134 h 3014134"/>
              <a:gd name="connsiteX1" fmla="*/ 552776 w 2345283"/>
              <a:gd name="connsiteY1" fmla="*/ 1041400 h 3014134"/>
              <a:gd name="connsiteX2" fmla="*/ 197176 w 2345283"/>
              <a:gd name="connsiteY2" fmla="*/ 2294467 h 3014134"/>
              <a:gd name="connsiteX3" fmla="*/ 2330776 w 2345283"/>
              <a:gd name="connsiteY3" fmla="*/ 0 h 3014134"/>
              <a:gd name="connsiteX0" fmla="*/ 2277666 w 2290414"/>
              <a:gd name="connsiteY0" fmla="*/ 3014134 h 3014134"/>
              <a:gd name="connsiteX1" fmla="*/ 499666 w 2290414"/>
              <a:gd name="connsiteY1" fmla="*/ 1041400 h 3014134"/>
              <a:gd name="connsiteX2" fmla="*/ 152533 w 2290414"/>
              <a:gd name="connsiteY2" fmla="*/ 2226733 h 3014134"/>
              <a:gd name="connsiteX3" fmla="*/ 2277666 w 2290414"/>
              <a:gd name="connsiteY3" fmla="*/ 0 h 3014134"/>
              <a:gd name="connsiteX0" fmla="*/ 2311256 w 2324004"/>
              <a:gd name="connsiteY0" fmla="*/ 3014134 h 3014134"/>
              <a:gd name="connsiteX1" fmla="*/ 533256 w 2324004"/>
              <a:gd name="connsiteY1" fmla="*/ 1041400 h 3014134"/>
              <a:gd name="connsiteX2" fmla="*/ 186123 w 2324004"/>
              <a:gd name="connsiteY2" fmla="*/ 2226733 h 3014134"/>
              <a:gd name="connsiteX3" fmla="*/ 2311256 w 2324004"/>
              <a:gd name="connsiteY3" fmla="*/ 0 h 3014134"/>
              <a:gd name="connsiteX0" fmla="*/ 2339730 w 2353544"/>
              <a:gd name="connsiteY0" fmla="*/ 3014134 h 3014134"/>
              <a:gd name="connsiteX1" fmla="*/ 561730 w 2353544"/>
              <a:gd name="connsiteY1" fmla="*/ 1041400 h 3014134"/>
              <a:gd name="connsiteX2" fmla="*/ 214597 w 2353544"/>
              <a:gd name="connsiteY2" fmla="*/ 2226733 h 3014134"/>
              <a:gd name="connsiteX3" fmla="*/ 2339730 w 2353544"/>
              <a:gd name="connsiteY3" fmla="*/ 0 h 3014134"/>
              <a:gd name="connsiteX0" fmla="*/ 2347702 w 2361810"/>
              <a:gd name="connsiteY0" fmla="*/ 3014134 h 3014134"/>
              <a:gd name="connsiteX1" fmla="*/ 569702 w 2361810"/>
              <a:gd name="connsiteY1" fmla="*/ 1041400 h 3014134"/>
              <a:gd name="connsiteX2" fmla="*/ 222569 w 2361810"/>
              <a:gd name="connsiteY2" fmla="*/ 2226733 h 3014134"/>
              <a:gd name="connsiteX3" fmla="*/ 2347702 w 2361810"/>
              <a:gd name="connsiteY3" fmla="*/ 0 h 3014134"/>
            </a:gdLst>
            <a:ahLst/>
            <a:cxnLst>
              <a:cxn ang="0">
                <a:pos x="connsiteX0" y="connsiteY0"/>
              </a:cxn>
              <a:cxn ang="0">
                <a:pos x="connsiteX1" y="connsiteY1"/>
              </a:cxn>
              <a:cxn ang="0">
                <a:pos x="connsiteX2" y="connsiteY2"/>
              </a:cxn>
              <a:cxn ang="0">
                <a:pos x="connsiteX3" y="connsiteY3"/>
              </a:cxn>
            </a:cxnLst>
            <a:rect l="l" t="t" r="r" b="b"/>
            <a:pathLst>
              <a:path w="2361810" h="3014134">
                <a:moveTo>
                  <a:pt x="2347702" y="3014134"/>
                </a:moveTo>
                <a:cubicBezTo>
                  <a:pt x="2518446" y="1732844"/>
                  <a:pt x="1093224" y="935567"/>
                  <a:pt x="569702" y="1041400"/>
                </a:cubicBezTo>
                <a:cubicBezTo>
                  <a:pt x="46180" y="1147233"/>
                  <a:pt x="-217698" y="2247900"/>
                  <a:pt x="222569" y="2226733"/>
                </a:cubicBezTo>
                <a:cubicBezTo>
                  <a:pt x="662836" y="2205566"/>
                  <a:pt x="2301135" y="1733549"/>
                  <a:pt x="2347702" y="0"/>
                </a:cubicBezTo>
              </a:path>
            </a:pathLst>
          </a:custGeom>
          <a:noFill/>
          <a:ln w="57150">
            <a:solidFill>
              <a:srgbClr val="92D05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54" name="圆角矩形 53"/>
          <p:cNvSpPr/>
          <p:nvPr/>
        </p:nvSpPr>
        <p:spPr bwMode="gray">
          <a:xfrm>
            <a:off x="4555217" y="2982690"/>
            <a:ext cx="7157357"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Solution description</a:t>
            </a:r>
          </a:p>
        </p:txBody>
      </p:sp>
      <p:sp>
        <p:nvSpPr>
          <p:cNvPr id="55" name="圆角矩形 54"/>
          <p:cNvSpPr/>
          <p:nvPr/>
        </p:nvSpPr>
        <p:spPr bwMode="gray">
          <a:xfrm>
            <a:off x="4555217" y="3399486"/>
            <a:ext cx="7157357" cy="273295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Both local Internet access and centralized Internet access are enabled on the SD-WAN network.</a:t>
            </a: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At the centralized Internet access site, local Internet access is enabled and all Internet access traffic is routed out from this site.</a:t>
            </a: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At other sites, local Internet access is enabled and Internet access traffic of specified applications is routed out from the local site.</a:t>
            </a: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If a site has one local Internet access path and one centralized Internet access path, the default priority of the local Internet access path is higher.</a:t>
            </a:r>
            <a:endParaRPr lang="en-US" altLang="zh-CN" sz="1400" dirty="0">
              <a:solidFill>
                <a:schemeClr val="tx1">
                  <a:lumMod val="75000"/>
                  <a:lumOff val="25000"/>
                </a:schemeClr>
              </a:solidFill>
              <a:latin typeface="Huawei Sans" panose="020C0503030203020204" pitchFamily="34" charset="0"/>
              <a:cs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By default, Internet access traffic is routed out through the centralized Internet access site. Internet access traffic of specified experience-sensitive applications is routed out through local WAN-side links.</a:t>
            </a:r>
          </a:p>
        </p:txBody>
      </p:sp>
      <p:sp>
        <p:nvSpPr>
          <p:cNvPr id="56" name="圆角矩形 55"/>
          <p:cNvSpPr/>
          <p:nvPr/>
        </p:nvSpPr>
        <p:spPr bwMode="gray">
          <a:xfrm>
            <a:off x="4555217" y="1489961"/>
            <a:ext cx="7157357"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scenarios</a:t>
            </a:r>
          </a:p>
        </p:txBody>
      </p:sp>
      <p:sp>
        <p:nvSpPr>
          <p:cNvPr id="57" name="圆角矩形 56"/>
          <p:cNvSpPr/>
          <p:nvPr/>
        </p:nvSpPr>
        <p:spPr bwMode="gray">
          <a:xfrm>
            <a:off x="4555217" y="1906758"/>
            <a:ext cx="7157357" cy="101095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cs typeface="Huawei Sans" panose="020C0503030203020204" pitchFamily="34" charset="0"/>
              </a:rPr>
              <a:t>This Internet access mode is applicable to the scenarios where a site has links for accessing the Internet, most Internet access traffic requires centralized security control, and Internet access traffic of some applications can be routed out from the local site according to SLA requirements.</a:t>
            </a:r>
          </a:p>
        </p:txBody>
      </p:sp>
      <p:sp>
        <p:nvSpPr>
          <p:cNvPr id="3" name="任意多边形 2"/>
          <p:cNvSpPr/>
          <p:nvPr/>
        </p:nvSpPr>
        <p:spPr bwMode="gray">
          <a:xfrm rot="21208244">
            <a:off x="3368578" y="2013379"/>
            <a:ext cx="265573" cy="3011647"/>
          </a:xfrm>
          <a:custGeom>
            <a:avLst/>
            <a:gdLst>
              <a:gd name="connsiteX0" fmla="*/ 1623 w 265573"/>
              <a:gd name="connsiteY0" fmla="*/ 2912883 h 2912883"/>
              <a:gd name="connsiteX1" fmla="*/ 39330 w 265573"/>
              <a:gd name="connsiteY1" fmla="*/ 857839 h 2912883"/>
              <a:gd name="connsiteX2" fmla="*/ 265573 w 265573"/>
              <a:gd name="connsiteY2" fmla="*/ 0 h 2912883"/>
            </a:gdLst>
            <a:ahLst/>
            <a:cxnLst>
              <a:cxn ang="0">
                <a:pos x="connsiteX0" y="connsiteY0"/>
              </a:cxn>
              <a:cxn ang="0">
                <a:pos x="connsiteX1" y="connsiteY1"/>
              </a:cxn>
              <a:cxn ang="0">
                <a:pos x="connsiteX2" y="connsiteY2"/>
              </a:cxn>
            </a:cxnLst>
            <a:rect l="l" t="t" r="r" b="b"/>
            <a:pathLst>
              <a:path w="265573" h="2912883">
                <a:moveTo>
                  <a:pt x="1623" y="2912883"/>
                </a:moveTo>
                <a:cubicBezTo>
                  <a:pt x="-1520" y="2128101"/>
                  <a:pt x="-4662" y="1343319"/>
                  <a:pt x="39330" y="857839"/>
                </a:cubicBezTo>
                <a:cubicBezTo>
                  <a:pt x="83322" y="372358"/>
                  <a:pt x="174447" y="186179"/>
                  <a:pt x="265573" y="0"/>
                </a:cubicBezTo>
              </a:path>
            </a:pathLst>
          </a:custGeom>
          <a:noFill/>
          <a:ln w="57150">
            <a:solidFill>
              <a:srgbClr val="FFC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41993264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Internet Access Link Reliability</a:t>
            </a:r>
          </a:p>
        </p:txBody>
      </p:sp>
      <p:sp>
        <p:nvSpPr>
          <p:cNvPr id="80" name="矩形 79"/>
          <p:cNvSpPr/>
          <p:nvPr/>
        </p:nvSpPr>
        <p:spPr bwMode="gray">
          <a:xfrm>
            <a:off x="5487895" y="1162153"/>
            <a:ext cx="5519057" cy="4093428"/>
          </a:xfrm>
          <a:prstGeom prst="rect">
            <a:avLst/>
          </a:prstGeom>
        </p:spPr>
        <p:txBody>
          <a:bodyPr wrap="square">
            <a:spAutoFit/>
          </a:bodyPr>
          <a:lstStyle/>
          <a:p>
            <a:pPr marL="342900" indent="-342900" fontAlgn="ctr">
              <a:lnSpc>
                <a:spcPts val="24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rPr>
              <a:t>Backup link solution design</a:t>
            </a:r>
            <a:endParaRPr lang="en-US" altLang="zh-CN" sz="1600" b="1" dirty="0">
              <a:solidFill>
                <a:srgbClr val="333333"/>
              </a:solidFill>
              <a:latin typeface="Huawei Sans" panose="020C0503030203020204" pitchFamily="34" charset="0"/>
            </a:endParaRPr>
          </a:p>
          <a:p>
            <a:pPr marL="539750" lvl="1" indent="-222250" fontAlgn="ctr">
              <a:lnSpc>
                <a:spcPts val="2400"/>
              </a:lnSpc>
              <a:spcAft>
                <a:spcPts val="6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Site-to-Internet access is configured by site. A maximum of three WAN links can be configured for each site as the site-to-Internet links.</a:t>
            </a:r>
          </a:p>
          <a:p>
            <a:pPr marL="539750" lvl="1" indent="-222250" fontAlgn="ctr">
              <a:lnSpc>
                <a:spcPts val="2400"/>
              </a:lnSpc>
              <a:spcAft>
                <a:spcPts val="6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Each WAN link has a unique priority when it functions as a site-to-Internet link. That is, only one WAN link can function as the active site-to-Internet link at a time.</a:t>
            </a:r>
          </a:p>
          <a:p>
            <a:pPr marL="539750" lvl="1" indent="-222250" fontAlgn="ctr">
              <a:lnSpc>
                <a:spcPts val="2400"/>
              </a:lnSpc>
              <a:spcAft>
                <a:spcPts val="6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If the WAN link with the highest priority is faulty, site-to-Internet traffic is automatically switched to the link with the second highest priority.</a:t>
            </a:r>
          </a:p>
          <a:p>
            <a:pPr marL="539750" lvl="1" indent="-222250" fontAlgn="ctr">
              <a:lnSpc>
                <a:spcPts val="2400"/>
              </a:lnSpc>
              <a:spcAft>
                <a:spcPts val="6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The backup link and hybrid Internet access can be enabled at the same time.</a:t>
            </a:r>
          </a:p>
        </p:txBody>
      </p:sp>
      <p:cxnSp>
        <p:nvCxnSpPr>
          <p:cNvPr id="77" name="直接连接符 76"/>
          <p:cNvCxnSpPr/>
          <p:nvPr/>
        </p:nvCxnSpPr>
        <p:spPr bwMode="gray">
          <a:xfrm flipV="1">
            <a:off x="3076884"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06884" y="1483352"/>
            <a:ext cx="540000" cy="442800"/>
          </a:xfrm>
          <a:prstGeom prst="rect">
            <a:avLst/>
          </a:prstGeom>
        </p:spPr>
      </p:pic>
      <p:sp>
        <p:nvSpPr>
          <p:cNvPr id="79" name="任意多边形 78"/>
          <p:cNvSpPr/>
          <p:nvPr/>
        </p:nvSpPr>
        <p:spPr bwMode="gray">
          <a:xfrm>
            <a:off x="3719374" y="2555315"/>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latin typeface="Huawei Sans" panose="020C0503030203020204" pitchFamily="34" charset="0"/>
              </a:rPr>
              <a:t>Internet3</a:t>
            </a:r>
            <a:endParaRPr lang="en-US" altLang="zh-CN" sz="1200" b="1" dirty="0">
              <a:latin typeface="Huawei Sans" panose="020C0503030203020204" pitchFamily="34" charset="0"/>
            </a:endParaRP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00770" y="4186265"/>
            <a:ext cx="490909" cy="402545"/>
          </a:xfrm>
          <a:prstGeom prst="rect">
            <a:avLst/>
          </a:prstGeom>
        </p:spPr>
      </p:pic>
      <p:sp>
        <p:nvSpPr>
          <p:cNvPr id="84" name="文本框 83"/>
          <p:cNvSpPr txBox="1"/>
          <p:nvPr/>
        </p:nvSpPr>
        <p:spPr bwMode="gray">
          <a:xfrm>
            <a:off x="3464986" y="4233648"/>
            <a:ext cx="609462" cy="307777"/>
          </a:xfrm>
          <a:prstGeom prst="rect">
            <a:avLst/>
          </a:prstGeom>
          <a:noFill/>
        </p:spPr>
        <p:txBody>
          <a:bodyPr wrap="none" rtlCol="0">
            <a:spAutoFit/>
          </a:bodyPr>
          <a:lstStyle/>
          <a:p>
            <a:pPr fontAlgn="ctr"/>
            <a:r>
              <a:rPr lang="en-US" sz="1400" b="1" dirty="0">
                <a:latin typeface="Huawei Sans" panose="020C0503030203020204" pitchFamily="34" charset="0"/>
              </a:rPr>
              <a:t>CPE2</a:t>
            </a:r>
            <a:endParaRPr lang="en-US" altLang="zh-CN" sz="1400" b="1" dirty="0">
              <a:latin typeface="Huawei Sans" panose="020C0503030203020204" pitchFamily="34" charset="0"/>
            </a:endParaRPr>
          </a:p>
        </p:txBody>
      </p:sp>
      <p:pic>
        <p:nvPicPr>
          <p:cNvPr id="87" name="图片 86" descr="PC.png"/>
          <p:cNvPicPr>
            <a:picLocks noChangeAspect="1"/>
          </p:cNvPicPr>
          <p:nvPr/>
        </p:nvPicPr>
        <p:blipFill>
          <a:blip r:embed="rId5" cstate="print"/>
          <a:stretch>
            <a:fillRect/>
          </a:stretch>
        </p:blipFill>
        <p:spPr bwMode="gray">
          <a:xfrm>
            <a:off x="3023471" y="5001429"/>
            <a:ext cx="445506" cy="342149"/>
          </a:xfrm>
          <a:prstGeom prst="rect">
            <a:avLst/>
          </a:prstGeom>
        </p:spPr>
      </p:pic>
      <p:sp>
        <p:nvSpPr>
          <p:cNvPr id="88" name="圆角矩形 87"/>
          <p:cNvSpPr/>
          <p:nvPr/>
        </p:nvSpPr>
        <p:spPr bwMode="gray">
          <a:xfrm>
            <a:off x="2397771"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89" name="文本框 88"/>
          <p:cNvSpPr txBox="1"/>
          <p:nvPr/>
        </p:nvSpPr>
        <p:spPr bwMode="gray">
          <a:xfrm>
            <a:off x="3274270" y="5448420"/>
            <a:ext cx="785793" cy="307777"/>
          </a:xfrm>
          <a:prstGeom prst="rect">
            <a:avLst/>
          </a:prstGeom>
          <a:noFill/>
        </p:spPr>
        <p:txBody>
          <a:bodyPr wrap="none" rtlCol="0">
            <a:spAutoFit/>
          </a:bodyPr>
          <a:lstStyle/>
          <a:p>
            <a:pPr algn="r" fontAlgn="ctr"/>
            <a:r>
              <a:rPr lang="en-US" sz="1400" b="1" dirty="0">
                <a:latin typeface="Huawei Sans" panose="020C0503030203020204" pitchFamily="34" charset="0"/>
              </a:rPr>
              <a:t>Branch</a:t>
            </a:r>
          </a:p>
        </p:txBody>
      </p:sp>
      <p:cxnSp>
        <p:nvCxnSpPr>
          <p:cNvPr id="117" name="直接连接符 116"/>
          <p:cNvCxnSpPr>
            <a:stCxn id="83" idx="0"/>
          </p:cNvCxnSpPr>
          <p:nvPr/>
        </p:nvCxnSpPr>
        <p:spPr bwMode="gray">
          <a:xfrm flipH="1" flipV="1">
            <a:off x="3076884" y="3208867"/>
            <a:ext cx="169341" cy="97739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8" name="任意多边形 117"/>
          <p:cNvSpPr/>
          <p:nvPr/>
        </p:nvSpPr>
        <p:spPr bwMode="gray">
          <a:xfrm>
            <a:off x="2631487" y="2555315"/>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latin typeface="Huawei Sans" panose="020C0503030203020204" pitchFamily="34" charset="0"/>
              </a:rPr>
              <a:t>Internet2</a:t>
            </a:r>
            <a:endParaRPr lang="en-US" altLang="zh-CN" sz="1200" b="1" dirty="0">
              <a:latin typeface="Huawei Sans" panose="020C0503030203020204" pitchFamily="34" charset="0"/>
            </a:endParaRPr>
          </a:p>
        </p:txBody>
      </p:sp>
      <p:sp>
        <p:nvSpPr>
          <p:cNvPr id="119" name="任意多边形 118"/>
          <p:cNvSpPr/>
          <p:nvPr/>
        </p:nvSpPr>
        <p:spPr bwMode="gray">
          <a:xfrm>
            <a:off x="1519037" y="2555315"/>
            <a:ext cx="977450" cy="65355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latin typeface="Huawei Sans" panose="020C0503030203020204" pitchFamily="34" charset="0"/>
              </a:rPr>
              <a:t>Internet1</a:t>
            </a:r>
            <a:endParaRPr lang="en-US" altLang="zh-CN" sz="1200" b="1" dirty="0">
              <a:latin typeface="Huawei Sans" panose="020C0503030203020204" pitchFamily="34" charset="0"/>
            </a:endParaRPr>
          </a:p>
        </p:txBody>
      </p:sp>
      <p:cxnSp>
        <p:nvCxnSpPr>
          <p:cNvPr id="120" name="直接连接符 119"/>
          <p:cNvCxnSpPr>
            <a:stCxn id="83" idx="0"/>
          </p:cNvCxnSpPr>
          <p:nvPr/>
        </p:nvCxnSpPr>
        <p:spPr bwMode="gray">
          <a:xfrm flipH="1" flipV="1">
            <a:off x="1996370" y="3208868"/>
            <a:ext cx="1249855" cy="97739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83" idx="0"/>
          </p:cNvCxnSpPr>
          <p:nvPr/>
        </p:nvCxnSpPr>
        <p:spPr bwMode="gray">
          <a:xfrm flipV="1">
            <a:off x="3246225" y="3181458"/>
            <a:ext cx="976653" cy="100480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9" idx="0"/>
            <a:endCxn id="78" idx="2"/>
          </p:cNvCxnSpPr>
          <p:nvPr/>
        </p:nvCxnSpPr>
        <p:spPr bwMode="gray">
          <a:xfrm flipV="1">
            <a:off x="1936299" y="1926152"/>
            <a:ext cx="1140585" cy="62916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79" idx="0"/>
            <a:endCxn id="78" idx="2"/>
          </p:cNvCxnSpPr>
          <p:nvPr/>
        </p:nvCxnSpPr>
        <p:spPr bwMode="gray">
          <a:xfrm flipH="1" flipV="1">
            <a:off x="3076884" y="1926152"/>
            <a:ext cx="1059752" cy="62916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bwMode="gray">
          <a:xfrm>
            <a:off x="3054283" y="1960775"/>
            <a:ext cx="235670" cy="3083449"/>
          </a:xfrm>
          <a:custGeom>
            <a:avLst/>
            <a:gdLst>
              <a:gd name="connsiteX0" fmla="*/ 235670 w 235670"/>
              <a:gd name="connsiteY0" fmla="*/ 3007151 h 3083449"/>
              <a:gd name="connsiteX1" fmla="*/ 197963 w 235670"/>
              <a:gd name="connsiteY1" fmla="*/ 2931736 h 3083449"/>
              <a:gd name="connsiteX2" fmla="*/ 56561 w 235670"/>
              <a:gd name="connsiteY2" fmla="*/ 1640264 h 3083449"/>
              <a:gd name="connsiteX3" fmla="*/ 0 w 235670"/>
              <a:gd name="connsiteY3" fmla="*/ 0 h 3083449"/>
            </a:gdLst>
            <a:ahLst/>
            <a:cxnLst>
              <a:cxn ang="0">
                <a:pos x="connsiteX0" y="connsiteY0"/>
              </a:cxn>
              <a:cxn ang="0">
                <a:pos x="connsiteX1" y="connsiteY1"/>
              </a:cxn>
              <a:cxn ang="0">
                <a:pos x="connsiteX2" y="connsiteY2"/>
              </a:cxn>
              <a:cxn ang="0">
                <a:pos x="connsiteX3" y="connsiteY3"/>
              </a:cxn>
            </a:cxnLst>
            <a:rect l="l" t="t" r="r" b="b"/>
            <a:pathLst>
              <a:path w="235670" h="3083449">
                <a:moveTo>
                  <a:pt x="235670" y="3007151"/>
                </a:moveTo>
                <a:cubicBezTo>
                  <a:pt x="231742" y="3083351"/>
                  <a:pt x="227815" y="3159551"/>
                  <a:pt x="197963" y="2931736"/>
                </a:cubicBezTo>
                <a:cubicBezTo>
                  <a:pt x="168111" y="2703921"/>
                  <a:pt x="89555" y="2128887"/>
                  <a:pt x="56561" y="1640264"/>
                </a:cubicBezTo>
                <a:cubicBezTo>
                  <a:pt x="23567" y="1151641"/>
                  <a:pt x="0" y="0"/>
                  <a:pt x="0" y="0"/>
                </a:cubicBezTo>
              </a:path>
            </a:pathLst>
          </a:custGeom>
          <a:noFill/>
          <a:ln w="571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9" name="任意多边形 18"/>
          <p:cNvSpPr/>
          <p:nvPr/>
        </p:nvSpPr>
        <p:spPr bwMode="gray">
          <a:xfrm>
            <a:off x="3242819" y="1989056"/>
            <a:ext cx="944650" cy="3016168"/>
          </a:xfrm>
          <a:custGeom>
            <a:avLst/>
            <a:gdLst>
              <a:gd name="connsiteX0" fmla="*/ 160256 w 944650"/>
              <a:gd name="connsiteY0" fmla="*/ 2988297 h 3016168"/>
              <a:gd name="connsiteX1" fmla="*/ 150829 w 944650"/>
              <a:gd name="connsiteY1" fmla="*/ 2912882 h 3016168"/>
              <a:gd name="connsiteX2" fmla="*/ 245097 w 944650"/>
              <a:gd name="connsiteY2" fmla="*/ 2149311 h 3016168"/>
              <a:gd name="connsiteX3" fmla="*/ 942680 w 944650"/>
              <a:gd name="connsiteY3" fmla="*/ 1027521 h 3016168"/>
              <a:gd name="connsiteX4" fmla="*/ 0 w 944650"/>
              <a:gd name="connsiteY4" fmla="*/ 0 h 3016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650" h="3016168">
                <a:moveTo>
                  <a:pt x="160256" y="2988297"/>
                </a:moveTo>
                <a:cubicBezTo>
                  <a:pt x="148472" y="3020505"/>
                  <a:pt x="136689" y="3052713"/>
                  <a:pt x="150829" y="2912882"/>
                </a:cubicBezTo>
                <a:cubicBezTo>
                  <a:pt x="164969" y="2773051"/>
                  <a:pt x="113122" y="2463538"/>
                  <a:pt x="245097" y="2149311"/>
                </a:cubicBezTo>
                <a:cubicBezTo>
                  <a:pt x="377072" y="1835084"/>
                  <a:pt x="983529" y="1385739"/>
                  <a:pt x="942680" y="1027521"/>
                </a:cubicBezTo>
                <a:cubicBezTo>
                  <a:pt x="901831" y="669303"/>
                  <a:pt x="450915" y="334651"/>
                  <a:pt x="0" y="0"/>
                </a:cubicBezTo>
              </a:path>
            </a:pathLst>
          </a:custGeom>
          <a:noFill/>
          <a:ln w="571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0" name="任意多边形 19"/>
          <p:cNvSpPr/>
          <p:nvPr/>
        </p:nvSpPr>
        <p:spPr bwMode="gray">
          <a:xfrm>
            <a:off x="1998465" y="1998482"/>
            <a:ext cx="1150086" cy="3024679"/>
          </a:xfrm>
          <a:custGeom>
            <a:avLst/>
            <a:gdLst>
              <a:gd name="connsiteX0" fmla="*/ 1150086 w 1150086"/>
              <a:gd name="connsiteY0" fmla="*/ 2978871 h 3024679"/>
              <a:gd name="connsiteX1" fmla="*/ 1112379 w 1150086"/>
              <a:gd name="connsiteY1" fmla="*/ 2912883 h 3024679"/>
              <a:gd name="connsiteX2" fmla="*/ 933269 w 1150086"/>
              <a:gd name="connsiteY2" fmla="*/ 2007910 h 3024679"/>
              <a:gd name="connsiteX3" fmla="*/ 16 w 1150086"/>
              <a:gd name="connsiteY3" fmla="*/ 1008669 h 3024679"/>
              <a:gd name="connsiteX4" fmla="*/ 914416 w 1150086"/>
              <a:gd name="connsiteY4" fmla="*/ 0 h 3024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3024679">
                <a:moveTo>
                  <a:pt x="1150086" y="2978871"/>
                </a:moveTo>
                <a:cubicBezTo>
                  <a:pt x="1149300" y="3026790"/>
                  <a:pt x="1148515" y="3074710"/>
                  <a:pt x="1112379" y="2912883"/>
                </a:cubicBezTo>
                <a:cubicBezTo>
                  <a:pt x="1076243" y="2751056"/>
                  <a:pt x="1118663" y="2325279"/>
                  <a:pt x="933269" y="2007910"/>
                </a:cubicBezTo>
                <a:cubicBezTo>
                  <a:pt x="747875" y="1690541"/>
                  <a:pt x="3158" y="1343321"/>
                  <a:pt x="16" y="1008669"/>
                </a:cubicBezTo>
                <a:cubicBezTo>
                  <a:pt x="-3126" y="674017"/>
                  <a:pt x="455645" y="337008"/>
                  <a:pt x="914416"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1" name="文本框 20"/>
          <p:cNvSpPr txBox="1"/>
          <p:nvPr/>
        </p:nvSpPr>
        <p:spPr bwMode="gray">
          <a:xfrm>
            <a:off x="1193157" y="3367305"/>
            <a:ext cx="1090363" cy="307777"/>
          </a:xfrm>
          <a:prstGeom prst="rect">
            <a:avLst/>
          </a:prstGeom>
          <a:noFill/>
        </p:spPr>
        <p:txBody>
          <a:bodyPr wrap="none" rtlCol="0">
            <a:spAutoFit/>
          </a:bodyPr>
          <a:lstStyle/>
          <a:p>
            <a:pPr fontAlgn="ctr"/>
            <a:r>
              <a:rPr lang="en-US" sz="1400" dirty="0">
                <a:latin typeface="Huawei Sans" panose="020C0503030203020204" pitchFamily="34" charset="0"/>
              </a:rPr>
              <a:t>Priority = 1</a:t>
            </a:r>
            <a:endParaRPr lang="en-US" altLang="zh-CN" sz="1400" dirty="0">
              <a:latin typeface="Huawei Sans" panose="020C0503030203020204" pitchFamily="34" charset="0"/>
            </a:endParaRPr>
          </a:p>
        </p:txBody>
      </p:sp>
      <p:sp>
        <p:nvSpPr>
          <p:cNvPr id="139" name="文本框 138"/>
          <p:cNvSpPr txBox="1"/>
          <p:nvPr/>
        </p:nvSpPr>
        <p:spPr bwMode="gray">
          <a:xfrm>
            <a:off x="2585022" y="3367306"/>
            <a:ext cx="1090363" cy="307777"/>
          </a:xfrm>
          <a:prstGeom prst="rect">
            <a:avLst/>
          </a:prstGeom>
          <a:noFill/>
        </p:spPr>
        <p:txBody>
          <a:bodyPr wrap="none" rtlCol="0">
            <a:spAutoFit/>
          </a:bodyPr>
          <a:lstStyle/>
          <a:p>
            <a:pPr fontAlgn="ctr"/>
            <a:r>
              <a:rPr lang="en-US" sz="1400" dirty="0">
                <a:latin typeface="Huawei Sans" panose="020C0503030203020204" pitchFamily="34" charset="0"/>
              </a:rPr>
              <a:t>Priority = 2</a:t>
            </a:r>
            <a:endParaRPr lang="en-US" altLang="zh-CN" sz="1400" dirty="0">
              <a:latin typeface="Huawei Sans" panose="020C0503030203020204" pitchFamily="34" charset="0"/>
            </a:endParaRPr>
          </a:p>
        </p:txBody>
      </p:sp>
      <p:sp>
        <p:nvSpPr>
          <p:cNvPr id="140" name="文本框 139"/>
          <p:cNvSpPr txBox="1"/>
          <p:nvPr/>
        </p:nvSpPr>
        <p:spPr bwMode="gray">
          <a:xfrm>
            <a:off x="4081024" y="3376084"/>
            <a:ext cx="1090363" cy="307777"/>
          </a:xfrm>
          <a:prstGeom prst="rect">
            <a:avLst/>
          </a:prstGeom>
          <a:noFill/>
        </p:spPr>
        <p:txBody>
          <a:bodyPr wrap="none" rtlCol="0">
            <a:spAutoFit/>
          </a:bodyPr>
          <a:lstStyle/>
          <a:p>
            <a:pPr fontAlgn="ctr"/>
            <a:r>
              <a:rPr lang="en-US" sz="1400" dirty="0">
                <a:latin typeface="Huawei Sans" panose="020C0503030203020204" pitchFamily="34" charset="0"/>
              </a:rPr>
              <a:t>Priority = 3</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916436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134FDA3-5261-490C-A984-FF0F13A58E2E}"/>
              </a:ext>
            </a:extLst>
          </p:cNvPr>
          <p:cNvSpPr>
            <a:spLocks noGrp="1"/>
          </p:cNvSpPr>
          <p:nvPr>
            <p:ph type="body" sz="quarter" idx="10"/>
          </p:nvPr>
        </p:nvSpPr>
        <p:spPr bwMode="gray">
          <a:prstGeom prst="rect">
            <a:avLst/>
          </a:prstGeom>
        </p:spPr>
        <p:txBody>
          <a:bodyPr/>
          <a:lstStyle/>
          <a:p>
            <a:pPr marL="361950" indent="-361950" algn="l"/>
            <a:r>
              <a:rPr lang="en-US" dirty="0">
                <a:latin typeface="Huawei Sans" panose="020C0503030203020204" pitchFamily="34" charset="0"/>
              </a:rPr>
              <a:t>(Multiple choices) Which of the following parameters are required for </a:t>
            </a:r>
            <a:r>
              <a:rPr lang="en-US" dirty="0"/>
              <a:t>establishing a control tunnel in the SD-WAN Solution?</a:t>
            </a:r>
            <a:endParaRPr lang="en-US" altLang="zh-CN" dirty="0">
              <a:latin typeface="Huawei Sans" panose="020C0503030203020204" pitchFamily="34" charset="0"/>
            </a:endParaRPr>
          </a:p>
          <a:p>
            <a:pPr marL="742950" lvl="1" indent="-381000" algn="l"/>
            <a:r>
              <a:rPr lang="en-US" dirty="0">
                <a:latin typeface="Huawei Sans" panose="020C0503030203020204" pitchFamily="34" charset="0"/>
              </a:rPr>
              <a:t>TNP</a:t>
            </a:r>
          </a:p>
          <a:p>
            <a:pPr marL="742950" lvl="1" indent="-381000" algn="l"/>
            <a:r>
              <a:rPr lang="en-US" dirty="0">
                <a:latin typeface="Huawei Sans" panose="020C0503030203020204" pitchFamily="34" charset="0"/>
              </a:rPr>
              <a:t>IPsec SA</a:t>
            </a:r>
          </a:p>
          <a:p>
            <a:pPr marL="742950" lvl="1" indent="-381000" algn="l"/>
            <a:r>
              <a:rPr lang="en-US" dirty="0">
                <a:latin typeface="Huawei Sans" panose="020C0503030203020204" pitchFamily="34" charset="0"/>
              </a:rPr>
              <a:t>Service route</a:t>
            </a:r>
            <a:endParaRPr lang="en-US" altLang="zh-CN" dirty="0">
              <a:latin typeface="Huawei Sans" panose="020C0503030203020204" pitchFamily="34" charset="0"/>
            </a:endParaRPr>
          </a:p>
          <a:p>
            <a:pPr marL="742950" lvl="1" indent="-381000" algn="l"/>
            <a:r>
              <a:rPr lang="en-US" dirty="0">
                <a:latin typeface="Huawei Sans" panose="020C0503030203020204" pitchFamily="34" charset="0"/>
              </a:rPr>
              <a:t>Loopback interface of the CPE or RR</a:t>
            </a:r>
          </a:p>
        </p:txBody>
      </p:sp>
    </p:spTree>
    <p:extLst>
      <p:ext uri="{BB962C8B-B14F-4D97-AF65-F5344CB8AC3E}">
        <p14:creationId xmlns:p14="http://schemas.microsoft.com/office/powerpoint/2010/main" val="21370392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89CB225-B2C2-40B5-995B-3762F93ACFE0}"/>
              </a:ext>
            </a:extLst>
          </p:cNvPr>
          <p:cNvSpPr>
            <a:spLocks noGrp="1"/>
          </p:cNvSpPr>
          <p:nvPr>
            <p:ph sz="quarter" idx="10"/>
          </p:nvPr>
        </p:nvSpPr>
        <p:spPr bwMode="gray">
          <a:prstGeom prst="rect">
            <a:avLst/>
          </a:prstGeom>
        </p:spPr>
        <p:txBody>
          <a:bodyPr/>
          <a:lstStyle/>
          <a:p>
            <a:pPr algn="l"/>
            <a:r>
              <a:rPr lang="en-US" sz="1600" dirty="0">
                <a:latin typeface="Huawei Sans" panose="020C0503030203020204" pitchFamily="34" charset="0"/>
              </a:rPr>
              <a:t>SD-WAN flexible networking involves three steps:</a:t>
            </a:r>
            <a:endParaRPr lang="en-US" altLang="zh-CN" sz="1600" dirty="0">
              <a:latin typeface="Huawei Sans" panose="020C0503030203020204" pitchFamily="34" charset="0"/>
            </a:endParaRPr>
          </a:p>
          <a:p>
            <a:pPr lvl="1" algn="l"/>
            <a:r>
              <a:rPr lang="en-US" sz="1400" dirty="0">
                <a:latin typeface="Huawei Sans" panose="020C0503030203020204" pitchFamily="34" charset="0"/>
              </a:rPr>
              <a:t>Management channel establishment, control channel establishment, and data channel establishment</a:t>
            </a:r>
            <a:endParaRPr lang="en-US" altLang="zh-CN" sz="1400" dirty="0">
              <a:latin typeface="Huawei Sans" panose="020C0503030203020204" pitchFamily="34" charset="0"/>
            </a:endParaRPr>
          </a:p>
          <a:p>
            <a:pPr algn="l"/>
            <a:r>
              <a:rPr lang="en-US" sz="1600" dirty="0">
                <a:latin typeface="Huawei Sans" panose="020C0503030203020204" pitchFamily="34" charset="0"/>
              </a:rPr>
              <a:t>The overlay topology can be controlled by controlling the next hop of service routes on the RR.</a:t>
            </a:r>
            <a:endParaRPr lang="en-US" altLang="zh-CN" sz="1600" dirty="0">
              <a:latin typeface="Huawei Sans" panose="020C0503030203020204" pitchFamily="34" charset="0"/>
            </a:endParaRPr>
          </a:p>
          <a:p>
            <a:pPr algn="l"/>
            <a:r>
              <a:rPr lang="en-US" sz="1600" dirty="0">
                <a:latin typeface="Huawei Sans" panose="020C0503030203020204" pitchFamily="34" charset="0"/>
              </a:rPr>
              <a:t>If a NAT device is deployed on a network, CPEs </a:t>
            </a:r>
            <a:r>
              <a:rPr lang="en-US" sz="1600">
                <a:latin typeface="Huawei Sans" panose="020C0503030203020204" pitchFamily="34" charset="0"/>
              </a:rPr>
              <a:t>can </a:t>
            </a:r>
            <a:r>
              <a:rPr lang="en-US" sz="1600"/>
              <a:t>use </a:t>
            </a:r>
            <a:r>
              <a:rPr lang="en-US" sz="1600" dirty="0"/>
              <a:t>STUN technology to establish </a:t>
            </a:r>
            <a:r>
              <a:rPr lang="en-US" sz="1600" dirty="0">
                <a:latin typeface="Huawei Sans" panose="020C0503030203020204" pitchFamily="34" charset="0"/>
              </a:rPr>
              <a:t>data channels with each other traversing the NAT device.</a:t>
            </a:r>
            <a:endParaRPr lang="en-US" altLang="zh-CN" sz="1600" dirty="0">
              <a:latin typeface="Huawei Sans" panose="020C0503030203020204" pitchFamily="34" charset="0"/>
            </a:endParaRPr>
          </a:p>
          <a:p>
            <a:pPr algn="l"/>
            <a:r>
              <a:rPr lang="en-US" sz="1600" dirty="0">
                <a:latin typeface="Huawei Sans" panose="020C0503030203020204" pitchFamily="34" charset="0"/>
              </a:rPr>
              <a:t>SD-WAN supports both single-CPE and dual-CPE networking modes.</a:t>
            </a:r>
            <a:endParaRPr lang="en-US" altLang="zh-CN" sz="1600" dirty="0">
              <a:latin typeface="Huawei Sans" panose="020C0503030203020204" pitchFamily="34" charset="0"/>
            </a:endParaRPr>
          </a:p>
          <a:p>
            <a:pPr algn="l"/>
            <a:r>
              <a:rPr lang="en-US" sz="1600" dirty="0">
                <a:latin typeface="Huawei Sans" panose="020C0503030203020204" pitchFamily="34" charset="0"/>
              </a:rPr>
              <a:t>SD-WAN supports four </a:t>
            </a:r>
            <a:r>
              <a:rPr lang="en-US" sz="1600" dirty="0"/>
              <a:t>topology types:</a:t>
            </a:r>
            <a:endParaRPr lang="en-US" altLang="zh-CN" sz="1600" dirty="0">
              <a:latin typeface="Huawei Sans" panose="020C0503030203020204" pitchFamily="34" charset="0"/>
            </a:endParaRPr>
          </a:p>
          <a:p>
            <a:pPr lvl="1" algn="l"/>
            <a:r>
              <a:rPr lang="en-US" sz="1400" dirty="0">
                <a:latin typeface="Huawei Sans" panose="020C0503030203020204" pitchFamily="34" charset="0"/>
              </a:rPr>
              <a:t>Hub-spoke, full-mesh, partial-mesh, </a:t>
            </a:r>
            <a:r>
              <a:rPr lang="en-US" sz="1400">
                <a:latin typeface="Huawei Sans" panose="020C0503030203020204" pitchFamily="34" charset="0"/>
              </a:rPr>
              <a:t>and hierarchical </a:t>
            </a:r>
            <a:r>
              <a:rPr lang="en-US" sz="1400"/>
              <a:t>topologies</a:t>
            </a:r>
            <a:endParaRPr lang="en-US" altLang="zh-CN" sz="1400" dirty="0">
              <a:latin typeface="Huawei Sans" panose="020C0503030203020204" pitchFamily="34" charset="0"/>
            </a:endParaRPr>
          </a:p>
          <a:p>
            <a:pPr algn="l"/>
            <a:r>
              <a:rPr lang="en-US" sz="1600" dirty="0">
                <a:latin typeface="Huawei Sans" panose="020C0503030203020204" pitchFamily="34" charset="0"/>
              </a:rPr>
              <a:t>SD-WAN supports three Internet access modes:</a:t>
            </a:r>
            <a:endParaRPr lang="en-US" altLang="zh-CN" sz="1600" dirty="0">
              <a:latin typeface="Huawei Sans" panose="020C0503030203020204" pitchFamily="34" charset="0"/>
            </a:endParaRPr>
          </a:p>
          <a:p>
            <a:pPr lvl="1" algn="l"/>
            <a:r>
              <a:rPr lang="en-US" sz="1400" dirty="0">
                <a:latin typeface="Huawei Sans" panose="020C0503030203020204" pitchFamily="34" charset="0"/>
              </a:rPr>
              <a:t>Local Internet access, centralized Internet access, and hybrid Internet access</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791733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Flexible Networking of Huawei SD-WAN Solution</a:t>
            </a:r>
          </a:p>
        </p:txBody>
      </p:sp>
      <p:sp>
        <p:nvSpPr>
          <p:cNvPr id="3" name="Text Placeholder 2">
            <a:extLst>
              <a:ext uri="{FF2B5EF4-FFF2-40B4-BE49-F238E27FC236}">
                <a16:creationId xmlns:a16="http://schemas.microsoft.com/office/drawing/2014/main" id="{072AE7EF-7808-4A6A-AC1C-711C70DD4756}"/>
              </a:ext>
            </a:extLst>
          </p:cNvPr>
          <p:cNvSpPr>
            <a:spLocks noGrp="1"/>
          </p:cNvSpPr>
          <p:nvPr>
            <p:ph type="body" sz="quarter" idx="10"/>
          </p:nvPr>
        </p:nvSpPr>
        <p:spPr bwMode="gray">
          <a:xfrm>
            <a:off x="455612" y="1052514"/>
            <a:ext cx="5650048" cy="4875042"/>
          </a:xfrm>
        </p:spPr>
        <p:txBody>
          <a:bodyPr/>
          <a:lstStyle/>
          <a:p>
            <a:pPr algn="l"/>
            <a:r>
              <a:rPr lang="en-US" sz="1400" dirty="0">
                <a:latin typeface="Huawei Sans" panose="020C0503030203020204" pitchFamily="34" charset="0"/>
              </a:rPr>
              <a:t>Huawei SD-WAN Solution uses </a:t>
            </a:r>
            <a:r>
              <a:rPr lang="en-US" sz="1400" dirty="0" err="1">
                <a:latin typeface="Huawei Sans" panose="020C0503030203020204" pitchFamily="34" charset="0"/>
              </a:rPr>
              <a:t>iMaster</a:t>
            </a:r>
            <a:r>
              <a:rPr lang="en-US" sz="1400" dirty="0">
                <a:latin typeface="Huawei Sans" panose="020C0503030203020204" pitchFamily="34" charset="0"/>
              </a:rPr>
              <a:t> NCE-WAN to centrally manage devices and flexibly establish IP overlay tunnels, through which service traffic is forwarded.</a:t>
            </a:r>
            <a:endParaRPr lang="en-US" altLang="zh-CN" sz="1400" dirty="0">
              <a:latin typeface="Huawei Sans" panose="020C0503030203020204" pitchFamily="34" charset="0"/>
            </a:endParaRPr>
          </a:p>
          <a:p>
            <a:pPr algn="l"/>
            <a:r>
              <a:rPr lang="en-US" sz="1400" dirty="0">
                <a:latin typeface="Huawei Sans" panose="020C0503030203020204" pitchFamily="34" charset="0"/>
              </a:rPr>
              <a:t>Huawei SD-WAN Solution implements flexible networking through the following channels:</a:t>
            </a:r>
            <a:endParaRPr lang="en-US" altLang="zh-CN" sz="1400" dirty="0">
              <a:latin typeface="Huawei Sans" panose="020C0503030203020204" pitchFamily="34" charset="0"/>
            </a:endParaRPr>
          </a:p>
          <a:p>
            <a:pPr marL="542925" lvl="1" indent="-219075"/>
            <a:r>
              <a:rPr lang="en-US" sz="1400" dirty="0">
                <a:latin typeface="Huawei Sans" panose="020C0503030203020204" pitchFamily="34" charset="0"/>
                <a:cs typeface="Huawei Sans" panose="020C0503030203020204" pitchFamily="34" charset="0"/>
              </a:rPr>
              <a:t>Management channel: connects </a:t>
            </a:r>
            <a:r>
              <a:rPr lang="en-US" sz="1400" dirty="0" err="1">
                <a:latin typeface="Huawei Sans" panose="020C0503030203020204" pitchFamily="34" charset="0"/>
                <a:cs typeface="Huawei Sans" panose="020C0503030203020204" pitchFamily="34" charset="0"/>
              </a:rPr>
              <a:t>iMaster</a:t>
            </a:r>
            <a:r>
              <a:rPr lang="en-US" sz="1400" dirty="0">
                <a:latin typeface="Huawei Sans" panose="020C0503030203020204" pitchFamily="34" charset="0"/>
                <a:cs typeface="Huawei Sans" panose="020C0503030203020204" pitchFamily="34" charset="0"/>
              </a:rPr>
              <a:t> NCE-WAN to the control layer, so that </a:t>
            </a:r>
            <a:r>
              <a:rPr lang="en-US" sz="1400" dirty="0" err="1">
                <a:latin typeface="Huawei Sans" panose="020C0503030203020204" pitchFamily="34" charset="0"/>
                <a:cs typeface="Huawei Sans" panose="020C0503030203020204" pitchFamily="34" charset="0"/>
              </a:rPr>
              <a:t>iMaster</a:t>
            </a:r>
            <a:r>
              <a:rPr lang="en-US" sz="1400" dirty="0">
                <a:latin typeface="Huawei Sans" panose="020C0503030203020204" pitchFamily="34" charset="0"/>
                <a:cs typeface="Huawei Sans" panose="020C0503030203020204" pitchFamily="34" charset="0"/>
              </a:rPr>
              <a:t> NCE-WAN provides service portal pages for </a:t>
            </a:r>
            <a:r>
              <a:rPr lang="en-US" sz="1400" b="1" dirty="0">
                <a:solidFill>
                  <a:srgbClr val="C7000B"/>
                </a:solidFill>
                <a:latin typeface="Huawei Sans" panose="020C0503030203020204" pitchFamily="34" charset="0"/>
                <a:cs typeface="Huawei Sans" panose="020C0503030203020204" pitchFamily="34" charset="0"/>
              </a:rPr>
              <a:t>SD-WAN service presentation </a:t>
            </a:r>
            <a:r>
              <a:rPr lang="en-US" sz="1400" dirty="0">
                <a:latin typeface="Huawei Sans" panose="020C0503030203020204" pitchFamily="34" charset="0"/>
                <a:cs typeface="Huawei Sans" panose="020C0503030203020204" pitchFamily="34" charset="0"/>
              </a:rPr>
              <a:t>and </a:t>
            </a:r>
            <a:r>
              <a:rPr lang="en-US" sz="1400" b="1" dirty="0">
                <a:solidFill>
                  <a:srgbClr val="C7000B"/>
                </a:solidFill>
                <a:latin typeface="Huawei Sans" panose="020C0503030203020204" pitchFamily="34" charset="0"/>
                <a:cs typeface="Huawei Sans" panose="020C0503030203020204" pitchFamily="34" charset="0"/>
              </a:rPr>
              <a:t>configuration delivery</a:t>
            </a:r>
            <a:r>
              <a:rPr lang="en-US" sz="1400" dirty="0">
                <a:latin typeface="Huawei Sans" panose="020C0503030203020204" pitchFamily="34" charset="0"/>
                <a:cs typeface="Huawei Sans" panose="020C0503030203020204" pitchFamily="34" charset="0"/>
              </a:rPr>
              <a:t>.</a:t>
            </a:r>
            <a:endParaRPr lang="en-US" altLang="zh-CN" sz="1400" dirty="0">
              <a:latin typeface="Huawei Sans" panose="020C0503030203020204" pitchFamily="34" charset="0"/>
              <a:cs typeface="Huawei Sans" panose="020C0503030203020204" pitchFamily="34" charset="0"/>
            </a:endParaRPr>
          </a:p>
          <a:p>
            <a:pPr marL="542925" lvl="1" indent="-219075"/>
            <a:r>
              <a:rPr lang="en-US" sz="1400" dirty="0">
                <a:latin typeface="Huawei Sans" panose="020C0503030203020204" pitchFamily="34" charset="0"/>
                <a:cs typeface="Huawei Sans" panose="020C0503030203020204" pitchFamily="34" charset="0"/>
              </a:rPr>
              <a:t>Control channel: controls establishment of IP overlay tunnels and transmits service routes.</a:t>
            </a:r>
            <a:endParaRPr lang="en-US" altLang="zh-CN" sz="1400" dirty="0">
              <a:latin typeface="Huawei Sans" panose="020C0503030203020204" pitchFamily="34" charset="0"/>
              <a:cs typeface="Huawei Sans" panose="020C0503030203020204" pitchFamily="34" charset="0"/>
            </a:endParaRPr>
          </a:p>
          <a:p>
            <a:pPr marL="542925" lvl="1" indent="-219075"/>
            <a:r>
              <a:rPr lang="en-US" sz="1400" dirty="0">
                <a:latin typeface="Huawei Sans" panose="020C0503030203020204" pitchFamily="34" charset="0"/>
                <a:cs typeface="Huawei Sans" panose="020C0503030203020204" pitchFamily="34" charset="0"/>
              </a:rPr>
              <a:t>Data channel: forwards data </a:t>
            </a:r>
            <a:r>
              <a:rPr lang="en-US" sz="1400" dirty="0">
                <a:cs typeface="Huawei Sans" panose="020C0503030203020204" pitchFamily="34" charset="0"/>
              </a:rPr>
              <a:t>over </a:t>
            </a:r>
            <a:r>
              <a:rPr lang="en-US" sz="1400" dirty="0">
                <a:latin typeface="Huawei Sans" panose="020C0503030203020204" pitchFamily="34" charset="0"/>
                <a:cs typeface="Huawei Sans" panose="020C0503030203020204" pitchFamily="34" charset="0"/>
              </a:rPr>
              <a:t>carrier networks or enterprise-built networks and allows for flexible traffic steering based on network Service Level Agreement (SLAs).</a:t>
            </a:r>
          </a:p>
        </p:txBody>
      </p:sp>
      <p:grpSp>
        <p:nvGrpSpPr>
          <p:cNvPr id="67" name="Group 66">
            <a:extLst>
              <a:ext uri="{FF2B5EF4-FFF2-40B4-BE49-F238E27FC236}">
                <a16:creationId xmlns:a16="http://schemas.microsoft.com/office/drawing/2014/main" id="{C5165545-F3AC-497F-8907-4D2AF83B0361}"/>
              </a:ext>
            </a:extLst>
          </p:cNvPr>
          <p:cNvGrpSpPr/>
          <p:nvPr/>
        </p:nvGrpSpPr>
        <p:grpSpPr bwMode="gray">
          <a:xfrm>
            <a:off x="6148954" y="1342254"/>
            <a:ext cx="6018779" cy="4636254"/>
            <a:chOff x="1108018" y="1405397"/>
            <a:chExt cx="6018779" cy="4636254"/>
          </a:xfrm>
        </p:grpSpPr>
        <p:grpSp>
          <p:nvGrpSpPr>
            <p:cNvPr id="87" name="组合 102">
              <a:extLst>
                <a:ext uri="{FF2B5EF4-FFF2-40B4-BE49-F238E27FC236}">
                  <a16:creationId xmlns:a16="http://schemas.microsoft.com/office/drawing/2014/main" id="{7028DEFB-3257-4710-912E-7605E21F25CE}"/>
                </a:ext>
              </a:extLst>
            </p:cNvPr>
            <p:cNvGrpSpPr/>
            <p:nvPr/>
          </p:nvGrpSpPr>
          <p:grpSpPr bwMode="gray">
            <a:xfrm flipH="1">
              <a:off x="4066508" y="4201834"/>
              <a:ext cx="1075899" cy="1114092"/>
              <a:chOff x="2049220" y="4543762"/>
              <a:chExt cx="1075899" cy="1114092"/>
            </a:xfrm>
          </p:grpSpPr>
          <p:grpSp>
            <p:nvGrpSpPr>
              <p:cNvPr id="144" name="Group 165">
                <a:extLst>
                  <a:ext uri="{FF2B5EF4-FFF2-40B4-BE49-F238E27FC236}">
                    <a16:creationId xmlns:a16="http://schemas.microsoft.com/office/drawing/2014/main" id="{D5CCE286-7309-42EF-82C4-1E2537C000D2}"/>
                  </a:ext>
                </a:extLst>
              </p:cNvPr>
              <p:cNvGrpSpPr/>
              <p:nvPr/>
            </p:nvGrpSpPr>
            <p:grpSpPr bwMode="gray">
              <a:xfrm rot="5400000">
                <a:off x="1762964" y="4830018"/>
                <a:ext cx="1114092" cy="541579"/>
                <a:chOff x="-1233037" y="914446"/>
                <a:chExt cx="1573823" cy="778776"/>
              </a:xfrm>
            </p:grpSpPr>
            <p:cxnSp>
              <p:nvCxnSpPr>
                <p:cNvPr id="147" name="Straight Connector 166">
                  <a:extLst>
                    <a:ext uri="{FF2B5EF4-FFF2-40B4-BE49-F238E27FC236}">
                      <a16:creationId xmlns:a16="http://schemas.microsoft.com/office/drawing/2014/main" id="{DDF739EA-65D0-48BE-8C48-2915977E208B}"/>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67">
                  <a:extLst>
                    <a:ext uri="{FF2B5EF4-FFF2-40B4-BE49-F238E27FC236}">
                      <a16:creationId xmlns:a16="http://schemas.microsoft.com/office/drawing/2014/main" id="{5EFF09B2-CE32-4D4B-BC61-F7E4DE7BC55F}"/>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45" name="Straight Connector 166">
                <a:extLst>
                  <a:ext uri="{FF2B5EF4-FFF2-40B4-BE49-F238E27FC236}">
                    <a16:creationId xmlns:a16="http://schemas.microsoft.com/office/drawing/2014/main" id="{1CE06ECE-8E89-4B22-9AFD-788C25DDEEC1}"/>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66">
                <a:extLst>
                  <a:ext uri="{FF2B5EF4-FFF2-40B4-BE49-F238E27FC236}">
                    <a16:creationId xmlns:a16="http://schemas.microsoft.com/office/drawing/2014/main" id="{4774920A-FC6C-425C-B58A-79DDF5820808}"/>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8" name="组合 4">
              <a:extLst>
                <a:ext uri="{FF2B5EF4-FFF2-40B4-BE49-F238E27FC236}">
                  <a16:creationId xmlns:a16="http://schemas.microsoft.com/office/drawing/2014/main" id="{2FF19BEA-6965-416F-8EF5-C8307615AE92}"/>
                </a:ext>
              </a:extLst>
            </p:cNvPr>
            <p:cNvGrpSpPr/>
            <p:nvPr/>
          </p:nvGrpSpPr>
          <p:grpSpPr bwMode="gray">
            <a:xfrm>
              <a:off x="2362317" y="4201834"/>
              <a:ext cx="1075899" cy="1114092"/>
              <a:chOff x="2049220" y="4543762"/>
              <a:chExt cx="1075899" cy="1114092"/>
            </a:xfrm>
          </p:grpSpPr>
          <p:grpSp>
            <p:nvGrpSpPr>
              <p:cNvPr id="139" name="Group 165">
                <a:extLst>
                  <a:ext uri="{FF2B5EF4-FFF2-40B4-BE49-F238E27FC236}">
                    <a16:creationId xmlns:a16="http://schemas.microsoft.com/office/drawing/2014/main" id="{12E0A11C-554D-4114-AEFA-FC1204B56B52}"/>
                  </a:ext>
                </a:extLst>
              </p:cNvPr>
              <p:cNvGrpSpPr/>
              <p:nvPr/>
            </p:nvGrpSpPr>
            <p:grpSpPr bwMode="gray">
              <a:xfrm rot="5400000">
                <a:off x="1762964" y="4830018"/>
                <a:ext cx="1114092" cy="541579"/>
                <a:chOff x="-1233037" y="914446"/>
                <a:chExt cx="1573823" cy="778776"/>
              </a:xfrm>
            </p:grpSpPr>
            <p:cxnSp>
              <p:nvCxnSpPr>
                <p:cNvPr id="142" name="Straight Connector 166">
                  <a:extLst>
                    <a:ext uri="{FF2B5EF4-FFF2-40B4-BE49-F238E27FC236}">
                      <a16:creationId xmlns:a16="http://schemas.microsoft.com/office/drawing/2014/main" id="{8A17D18C-C1EC-43CF-96DE-1A023C5CD3E3}"/>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67">
                  <a:extLst>
                    <a:ext uri="{FF2B5EF4-FFF2-40B4-BE49-F238E27FC236}">
                      <a16:creationId xmlns:a16="http://schemas.microsoft.com/office/drawing/2014/main" id="{D4D5C1D2-D80F-4ADF-ABEE-4002864F0EE2}"/>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40" name="Straight Connector 166">
                <a:extLst>
                  <a:ext uri="{FF2B5EF4-FFF2-40B4-BE49-F238E27FC236}">
                    <a16:creationId xmlns:a16="http://schemas.microsoft.com/office/drawing/2014/main" id="{4CF98D45-6A61-4866-8120-9B71CF2FC3C9}"/>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66">
                <a:extLst>
                  <a:ext uri="{FF2B5EF4-FFF2-40B4-BE49-F238E27FC236}">
                    <a16:creationId xmlns:a16="http://schemas.microsoft.com/office/drawing/2014/main" id="{7458BD80-39BB-4399-94B5-59E984D4BA37}"/>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89" name="直接箭头连接符 33">
              <a:extLst>
                <a:ext uri="{FF2B5EF4-FFF2-40B4-BE49-F238E27FC236}">
                  <a16:creationId xmlns:a16="http://schemas.microsoft.com/office/drawing/2014/main" id="{2B077AD4-5F4E-48F7-AC4C-FA0E31C75CE8}"/>
                </a:ext>
              </a:extLst>
            </p:cNvPr>
            <p:cNvCxnSpPr/>
            <p:nvPr/>
          </p:nvCxnSpPr>
          <p:spPr bwMode="gray">
            <a:xfrm>
              <a:off x="2095837" y="2005867"/>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44">
              <a:extLst>
                <a:ext uri="{FF2B5EF4-FFF2-40B4-BE49-F238E27FC236}">
                  <a16:creationId xmlns:a16="http://schemas.microsoft.com/office/drawing/2014/main" id="{AC28CE4C-A895-49A5-AC4A-F34A70CF269D}"/>
                </a:ext>
              </a:extLst>
            </p:cNvPr>
            <p:cNvCxnSpPr>
              <a:cxnSpLocks/>
              <a:stCxn id="97" idx="2"/>
              <a:endCxn id="103" idx="0"/>
            </p:cNvCxnSpPr>
            <p:nvPr/>
          </p:nvCxnSpPr>
          <p:spPr bwMode="gray">
            <a:xfrm flipH="1">
              <a:off x="2117211" y="3069288"/>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直接箭头连接符 45">
              <a:extLst>
                <a:ext uri="{FF2B5EF4-FFF2-40B4-BE49-F238E27FC236}">
                  <a16:creationId xmlns:a16="http://schemas.microsoft.com/office/drawing/2014/main" id="{7D56C9BE-2D8A-4E3C-90C2-26358F4FDD30}"/>
                </a:ext>
              </a:extLst>
            </p:cNvPr>
            <p:cNvCxnSpPr>
              <a:cxnSpLocks/>
              <a:stCxn id="97" idx="2"/>
              <a:endCxn id="104" idx="0"/>
            </p:cNvCxnSpPr>
            <p:nvPr/>
          </p:nvCxnSpPr>
          <p:spPr bwMode="gray">
            <a:xfrm>
              <a:off x="3769028" y="3069288"/>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直接箭头连接符 50">
              <a:extLst>
                <a:ext uri="{FF2B5EF4-FFF2-40B4-BE49-F238E27FC236}">
                  <a16:creationId xmlns:a16="http://schemas.microsoft.com/office/drawing/2014/main" id="{3883B7E1-352C-40C0-87EF-BAAFF6DF6351}"/>
                </a:ext>
              </a:extLst>
            </p:cNvPr>
            <p:cNvCxnSpPr/>
            <p:nvPr/>
          </p:nvCxnSpPr>
          <p:spPr bwMode="gray">
            <a:xfrm>
              <a:off x="1321313" y="5818513"/>
              <a:ext cx="344277" cy="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3" name="文本框 51">
              <a:extLst>
                <a:ext uri="{FF2B5EF4-FFF2-40B4-BE49-F238E27FC236}">
                  <a16:creationId xmlns:a16="http://schemas.microsoft.com/office/drawing/2014/main" id="{BEDA0786-85F0-4D74-8B37-5C53B3610974}"/>
                </a:ext>
              </a:extLst>
            </p:cNvPr>
            <p:cNvSpPr txBox="1"/>
            <p:nvPr/>
          </p:nvSpPr>
          <p:spPr bwMode="gray">
            <a:xfrm>
              <a:off x="1649798" y="5610764"/>
              <a:ext cx="1622560" cy="430887"/>
            </a:xfrm>
            <a:prstGeom prst="rect">
              <a:avLst/>
            </a:prstGeom>
            <a:noFill/>
          </p:spPr>
          <p:txBody>
            <a:bodyPr wrap="none" rtlCol="0">
              <a:spAutoFit/>
            </a:bodyPr>
            <a:lstStyle/>
            <a:p>
              <a:pPr fontAlgn="ctr"/>
              <a:r>
                <a:rPr lang="en-US" sz="1100" dirty="0">
                  <a:latin typeface="Huawei Sans" panose="020C0503030203020204" pitchFamily="34" charset="0"/>
                  <a:cs typeface="Huawei Sans" panose="020C0503030203020204" pitchFamily="34" charset="0"/>
                </a:rPr>
                <a:t>Management channel:</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r>
                <a:rPr lang="en-US" sz="1100" dirty="0">
                  <a:latin typeface="Huawei Sans" panose="020C0503030203020204" pitchFamily="34" charset="0"/>
                  <a:cs typeface="Huawei Sans" panose="020C0503030203020204" pitchFamily="34" charset="0"/>
                </a:rPr>
                <a:t>NETCONF</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94" name="直接箭头连接符 52">
              <a:extLst>
                <a:ext uri="{FF2B5EF4-FFF2-40B4-BE49-F238E27FC236}">
                  <a16:creationId xmlns:a16="http://schemas.microsoft.com/office/drawing/2014/main" id="{EC46196F-2C9F-4379-BDFB-D11EF9745740}"/>
                </a:ext>
              </a:extLst>
            </p:cNvPr>
            <p:cNvCxnSpPr/>
            <p:nvPr/>
          </p:nvCxnSpPr>
          <p:spPr bwMode="gray">
            <a:xfrm>
              <a:off x="3197008" y="5818513"/>
              <a:ext cx="344277" cy="0"/>
            </a:xfrm>
            <a:prstGeom prst="straightConnector1">
              <a:avLst/>
            </a:prstGeom>
            <a:ln w="19050">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95" name="文本框 53">
              <a:extLst>
                <a:ext uri="{FF2B5EF4-FFF2-40B4-BE49-F238E27FC236}">
                  <a16:creationId xmlns:a16="http://schemas.microsoft.com/office/drawing/2014/main" id="{01D2250F-BC30-4B51-83EC-603F4799C1F9}"/>
                </a:ext>
              </a:extLst>
            </p:cNvPr>
            <p:cNvSpPr txBox="1"/>
            <p:nvPr/>
          </p:nvSpPr>
          <p:spPr bwMode="gray">
            <a:xfrm>
              <a:off x="3525493" y="5610764"/>
              <a:ext cx="1236236" cy="430887"/>
            </a:xfrm>
            <a:prstGeom prst="rect">
              <a:avLst/>
            </a:prstGeom>
            <a:noFill/>
          </p:spPr>
          <p:txBody>
            <a:bodyPr wrap="none" rtlCol="0">
              <a:spAutoFit/>
            </a:bodyPr>
            <a:lstStyle/>
            <a:p>
              <a:pPr fontAlgn="ctr"/>
              <a:r>
                <a:rPr lang="en-US" sz="1100" dirty="0">
                  <a:latin typeface="Huawei Sans" panose="020C0503030203020204" pitchFamily="34" charset="0"/>
                  <a:cs typeface="Huawei Sans" panose="020C0503030203020204" pitchFamily="34" charset="0"/>
                </a:rPr>
                <a:t>Control channel:</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r>
                <a:rPr lang="en-US" sz="1100" dirty="0">
                  <a:latin typeface="Huawei Sans" panose="020C0503030203020204" pitchFamily="34" charset="0"/>
                  <a:cs typeface="Huawei Sans" panose="020C0503030203020204" pitchFamily="34" charset="0"/>
                </a:rPr>
                <a:t>BGP EVPN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6" name="文本框 58">
              <a:extLst>
                <a:ext uri="{FF2B5EF4-FFF2-40B4-BE49-F238E27FC236}">
                  <a16:creationId xmlns:a16="http://schemas.microsoft.com/office/drawing/2014/main" id="{C965774C-0DC7-46C0-9BCF-F4D3E383D2E4}"/>
                </a:ext>
              </a:extLst>
            </p:cNvPr>
            <p:cNvSpPr txBox="1"/>
            <p:nvPr/>
          </p:nvSpPr>
          <p:spPr bwMode="gray">
            <a:xfrm>
              <a:off x="3147252" y="2724521"/>
              <a:ext cx="418704"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97" name="图片 59">
              <a:extLst>
                <a:ext uri="{FF2B5EF4-FFF2-40B4-BE49-F238E27FC236}">
                  <a16:creationId xmlns:a16="http://schemas.microsoft.com/office/drawing/2014/main" id="{FDFC0684-B935-4019-9A8D-4B67258B153E}"/>
                </a:ext>
              </a:extLst>
            </p:cNvPr>
            <p:cNvPicPr>
              <a:picLocks noChangeAspect="1"/>
            </p:cNvPicPr>
            <p:nvPr/>
          </p:nvPicPr>
          <p:blipFill>
            <a:blip r:embed="rId3"/>
            <a:stretch>
              <a:fillRect/>
            </a:stretch>
          </p:blipFill>
          <p:spPr bwMode="gray">
            <a:xfrm>
              <a:off x="3529244" y="2687533"/>
              <a:ext cx="479567" cy="381755"/>
            </a:xfrm>
            <a:prstGeom prst="rect">
              <a:avLst/>
            </a:prstGeom>
          </p:spPr>
        </p:pic>
        <p:sp>
          <p:nvSpPr>
            <p:cNvPr id="98" name="文本框 60">
              <a:extLst>
                <a:ext uri="{FF2B5EF4-FFF2-40B4-BE49-F238E27FC236}">
                  <a16:creationId xmlns:a16="http://schemas.microsoft.com/office/drawing/2014/main" id="{4239B582-E897-42FC-AD0E-9C0348D6BAF8}"/>
                </a:ext>
              </a:extLst>
            </p:cNvPr>
            <p:cNvSpPr txBox="1"/>
            <p:nvPr/>
          </p:nvSpPr>
          <p:spPr bwMode="gray">
            <a:xfrm>
              <a:off x="1897825" y="5052928"/>
              <a:ext cx="638754"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sp>
          <p:nvSpPr>
            <p:cNvPr id="99" name="文本框 66">
              <a:extLst>
                <a:ext uri="{FF2B5EF4-FFF2-40B4-BE49-F238E27FC236}">
                  <a16:creationId xmlns:a16="http://schemas.microsoft.com/office/drawing/2014/main" id="{8B5B89E5-7647-4002-B684-4876640A6BB9}"/>
                </a:ext>
              </a:extLst>
            </p:cNvPr>
            <p:cNvSpPr txBox="1"/>
            <p:nvPr/>
          </p:nvSpPr>
          <p:spPr bwMode="gray">
            <a:xfrm>
              <a:off x="5166993" y="5059278"/>
              <a:ext cx="638754"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00" name="图片 81">
              <a:extLst>
                <a:ext uri="{FF2B5EF4-FFF2-40B4-BE49-F238E27FC236}">
                  <a16:creationId xmlns:a16="http://schemas.microsoft.com/office/drawing/2014/main" id="{D497A075-7527-4B86-87CD-12C93FA83F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852985" y="1526857"/>
              <a:ext cx="1792651" cy="330612"/>
            </a:xfrm>
            <a:prstGeom prst="rect">
              <a:avLst/>
            </a:prstGeom>
          </p:spPr>
        </p:pic>
        <p:sp>
          <p:nvSpPr>
            <p:cNvPr id="101" name="圆角矩形 82">
              <a:extLst>
                <a:ext uri="{FF2B5EF4-FFF2-40B4-BE49-F238E27FC236}">
                  <a16:creationId xmlns:a16="http://schemas.microsoft.com/office/drawing/2014/main" id="{6E38ADAE-1038-4583-AAE7-FF84C99599B4}"/>
                </a:ext>
              </a:extLst>
            </p:cNvPr>
            <p:cNvSpPr/>
            <p:nvPr/>
          </p:nvSpPr>
          <p:spPr bwMode="gray">
            <a:xfrm>
              <a:off x="5479297" y="4463564"/>
              <a:ext cx="920655"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400" dirty="0">
                  <a:solidFill>
                    <a:schemeClr val="bg1">
                      <a:lumMod val="65000"/>
                    </a:schemeClr>
                  </a:solidFill>
                  <a:latin typeface="Huawei Sans" panose="020C0503030203020204" pitchFamily="34" charset="0"/>
                  <a:cs typeface="Huawei Sans" panose="020C0503030203020204" pitchFamily="34" charset="0"/>
                </a:rPr>
                <a:t>Branch</a:t>
              </a:r>
            </a:p>
            <a:p>
              <a:pPr algn="r" fontAlgn="ctr"/>
              <a:r>
                <a:rPr lang="en-US" sz="1400" dirty="0">
                  <a:solidFill>
                    <a:schemeClr val="bg1">
                      <a:lumMod val="65000"/>
                    </a:schemeClr>
                  </a:solidFill>
                  <a:latin typeface="Huawei Sans" panose="020C0503030203020204" pitchFamily="34" charset="0"/>
                  <a:cs typeface="Huawei Sans" panose="020C0503030203020204" pitchFamily="34" charset="0"/>
                </a:rPr>
                <a:t> site</a:t>
              </a:r>
            </a:p>
          </p:txBody>
        </p:sp>
        <p:sp>
          <p:nvSpPr>
            <p:cNvPr id="102" name="圆角矩形 83">
              <a:extLst>
                <a:ext uri="{FF2B5EF4-FFF2-40B4-BE49-F238E27FC236}">
                  <a16:creationId xmlns:a16="http://schemas.microsoft.com/office/drawing/2014/main" id="{B8EC4199-F480-4AED-B365-22651479E76E}"/>
                </a:ext>
              </a:extLst>
            </p:cNvPr>
            <p:cNvSpPr/>
            <p:nvPr/>
          </p:nvSpPr>
          <p:spPr bwMode="gray">
            <a:xfrm>
              <a:off x="1108018" y="4457214"/>
              <a:ext cx="88492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bg1">
                      <a:lumMod val="65000"/>
                    </a:schemeClr>
                  </a:solidFill>
                  <a:latin typeface="Huawei Sans" panose="020C0503030203020204" pitchFamily="34" charset="0"/>
                  <a:cs typeface="Huawei Sans" panose="020C0503030203020204" pitchFamily="34" charset="0"/>
                </a:rPr>
                <a:t>HQ/DC site</a:t>
              </a:r>
            </a:p>
          </p:txBody>
        </p:sp>
        <p:pic>
          <p:nvPicPr>
            <p:cNvPr id="103" name="图片 88">
              <a:extLst>
                <a:ext uri="{FF2B5EF4-FFF2-40B4-BE49-F238E27FC236}">
                  <a16:creationId xmlns:a16="http://schemas.microsoft.com/office/drawing/2014/main" id="{5EC379F7-6693-42C4-949A-D9AC3B55EAC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871756" y="4553799"/>
              <a:ext cx="490909" cy="402545"/>
            </a:xfrm>
            <a:prstGeom prst="rect">
              <a:avLst/>
            </a:prstGeom>
          </p:spPr>
        </p:pic>
        <p:pic>
          <p:nvPicPr>
            <p:cNvPr id="104" name="图片 89">
              <a:extLst>
                <a:ext uri="{FF2B5EF4-FFF2-40B4-BE49-F238E27FC236}">
                  <a16:creationId xmlns:a16="http://schemas.microsoft.com/office/drawing/2014/main" id="{C1EE4B8B-8D45-42A3-B240-60F02C769D2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69040" y="4560149"/>
              <a:ext cx="490909" cy="402545"/>
            </a:xfrm>
            <a:prstGeom prst="rect">
              <a:avLst/>
            </a:prstGeom>
          </p:spPr>
        </p:pic>
        <p:sp>
          <p:nvSpPr>
            <p:cNvPr id="106" name="Can 225">
              <a:extLst>
                <a:ext uri="{FF2B5EF4-FFF2-40B4-BE49-F238E27FC236}">
                  <a16:creationId xmlns:a16="http://schemas.microsoft.com/office/drawing/2014/main" id="{BD3F2AAF-77FA-405A-9FB4-A3DD8DAFD077}"/>
                </a:ext>
              </a:extLst>
            </p:cNvPr>
            <p:cNvSpPr/>
            <p:nvPr/>
          </p:nvSpPr>
          <p:spPr bwMode="gray">
            <a:xfrm rot="5400000">
              <a:off x="3660841" y="3363983"/>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07" name="直接箭头连接符 112">
              <a:extLst>
                <a:ext uri="{FF2B5EF4-FFF2-40B4-BE49-F238E27FC236}">
                  <a16:creationId xmlns:a16="http://schemas.microsoft.com/office/drawing/2014/main" id="{026C1FF2-2DDF-4A0B-9E12-987C4B6BA81B}"/>
                </a:ext>
              </a:extLst>
            </p:cNvPr>
            <p:cNvCxnSpPr/>
            <p:nvPr/>
          </p:nvCxnSpPr>
          <p:spPr bwMode="gray">
            <a:xfrm>
              <a:off x="5391001" y="2005867"/>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8" name="文本框 113">
              <a:extLst>
                <a:ext uri="{FF2B5EF4-FFF2-40B4-BE49-F238E27FC236}">
                  <a16:creationId xmlns:a16="http://schemas.microsoft.com/office/drawing/2014/main" id="{F7F67398-5018-4804-81CA-982F3122358E}"/>
                </a:ext>
              </a:extLst>
            </p:cNvPr>
            <p:cNvSpPr txBox="1"/>
            <p:nvPr/>
          </p:nvSpPr>
          <p:spPr bwMode="gray">
            <a:xfrm>
              <a:off x="5284340" y="5610764"/>
              <a:ext cx="1842457" cy="430887"/>
            </a:xfrm>
            <a:prstGeom prst="rect">
              <a:avLst/>
            </a:prstGeom>
            <a:noFill/>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Data channel:</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r>
                <a:rPr lang="en-US" sz="1100" dirty="0">
                  <a:latin typeface="Huawei Sans" panose="020C0503030203020204" pitchFamily="34" charset="0"/>
                  <a:cs typeface="Huawei Sans" panose="020C0503030203020204" pitchFamily="34" charset="0"/>
                </a:rPr>
                <a:t>GRE or GRE over IPsec</a:t>
              </a:r>
            </a:p>
          </p:txBody>
        </p:sp>
        <p:sp>
          <p:nvSpPr>
            <p:cNvPr id="109" name="Can 225">
              <a:extLst>
                <a:ext uri="{FF2B5EF4-FFF2-40B4-BE49-F238E27FC236}">
                  <a16:creationId xmlns:a16="http://schemas.microsoft.com/office/drawing/2014/main" id="{81FFAF37-08E9-4911-8365-0F7A4BDC4FBE}"/>
                </a:ext>
              </a:extLst>
            </p:cNvPr>
            <p:cNvSpPr/>
            <p:nvPr/>
          </p:nvSpPr>
          <p:spPr bwMode="gray">
            <a:xfrm rot="5400000">
              <a:off x="4872894" y="5543881"/>
              <a:ext cx="193925" cy="549264"/>
            </a:xfrm>
            <a:prstGeom prst="can">
              <a:avLst>
                <a:gd name="adj" fmla="val 48679"/>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32" name="直接箭头连接符 33">
              <a:extLst>
                <a:ext uri="{FF2B5EF4-FFF2-40B4-BE49-F238E27FC236}">
                  <a16:creationId xmlns:a16="http://schemas.microsoft.com/office/drawing/2014/main" id="{D56E47CF-04F3-4FE2-9AA7-C48F294788C9}"/>
                </a:ext>
              </a:extLst>
            </p:cNvPr>
            <p:cNvCxnSpPr>
              <a:cxnSpLocks/>
              <a:endCxn id="97" idx="0"/>
            </p:cNvCxnSpPr>
            <p:nvPr/>
          </p:nvCxnSpPr>
          <p:spPr bwMode="gray">
            <a:xfrm>
              <a:off x="3769028" y="1999155"/>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3" name="Freeform 159">
              <a:extLst>
                <a:ext uri="{FF2B5EF4-FFF2-40B4-BE49-F238E27FC236}">
                  <a16:creationId xmlns:a16="http://schemas.microsoft.com/office/drawing/2014/main" id="{F0341CAE-7744-4FE4-A41D-C6BACAAC6F1A}"/>
                </a:ext>
              </a:extLst>
            </p:cNvPr>
            <p:cNvSpPr/>
            <p:nvPr/>
          </p:nvSpPr>
          <p:spPr bwMode="gray">
            <a:xfrm flipH="1">
              <a:off x="3180436" y="381133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134" name="Freeform 159">
              <a:extLst>
                <a:ext uri="{FF2B5EF4-FFF2-40B4-BE49-F238E27FC236}">
                  <a16:creationId xmlns:a16="http://schemas.microsoft.com/office/drawing/2014/main" id="{7FF858C5-9924-49C7-9D3D-8AFACD89F515}"/>
                </a:ext>
              </a:extLst>
            </p:cNvPr>
            <p:cNvSpPr/>
            <p:nvPr/>
          </p:nvSpPr>
          <p:spPr bwMode="gray">
            <a:xfrm flipH="1">
              <a:off x="3180848" y="496924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sp>
          <p:nvSpPr>
            <p:cNvPr id="135" name="圆角矩形 44">
              <a:extLst>
                <a:ext uri="{FF2B5EF4-FFF2-40B4-BE49-F238E27FC236}">
                  <a16:creationId xmlns:a16="http://schemas.microsoft.com/office/drawing/2014/main" id="{D894AC41-0D9C-43DE-A658-4DF386E87873}"/>
                </a:ext>
              </a:extLst>
            </p:cNvPr>
            <p:cNvSpPr/>
            <p:nvPr/>
          </p:nvSpPr>
          <p:spPr bwMode="gray">
            <a:xfrm>
              <a:off x="2062573" y="1405397"/>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6" name="文本框 60">
              <a:extLst>
                <a:ext uri="{FF2B5EF4-FFF2-40B4-BE49-F238E27FC236}">
                  <a16:creationId xmlns:a16="http://schemas.microsoft.com/office/drawing/2014/main" id="{F63763BC-8155-4EB2-A011-D8E144239F02}"/>
                </a:ext>
              </a:extLst>
            </p:cNvPr>
            <p:cNvSpPr txBox="1"/>
            <p:nvPr/>
          </p:nvSpPr>
          <p:spPr bwMode="gray">
            <a:xfrm rot="16200000">
              <a:off x="855602" y="2885752"/>
              <a:ext cx="1948543"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NETCONF</a:t>
              </a:r>
            </a:p>
            <a:p>
              <a:pPr algn="ctr" fontAlgn="ctr"/>
              <a:r>
                <a:rPr lang="en-US" sz="1200" dirty="0">
                  <a:solidFill>
                    <a:srgbClr val="000000"/>
                  </a:solidFill>
                  <a:latin typeface="Huawei Sans" panose="020C0503030203020204" pitchFamily="34" charset="0"/>
                  <a:cs typeface="Huawei Sans" panose="020C0503030203020204" pitchFamily="34" charset="0"/>
                </a:rPr>
                <a:t>(management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7" name="文本框 60">
              <a:extLst>
                <a:ext uri="{FF2B5EF4-FFF2-40B4-BE49-F238E27FC236}">
                  <a16:creationId xmlns:a16="http://schemas.microsoft.com/office/drawing/2014/main" id="{AA179548-CC8C-45B2-AF06-ABBB4EEA54D2}"/>
                </a:ext>
              </a:extLst>
            </p:cNvPr>
            <p:cNvSpPr txBox="1"/>
            <p:nvPr/>
          </p:nvSpPr>
          <p:spPr bwMode="gray">
            <a:xfrm rot="19124516">
              <a:off x="2199061" y="3268908"/>
              <a:ext cx="1519709"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BGP EVPN</a:t>
              </a:r>
            </a:p>
            <a:p>
              <a:pPr algn="ctr" fontAlgn="ctr"/>
              <a:r>
                <a:rPr lang="en-US" sz="1200" dirty="0">
                  <a:solidFill>
                    <a:srgbClr val="000000"/>
                  </a:solidFill>
                  <a:latin typeface="Huawei Sans" panose="020C0503030203020204" pitchFamily="34" charset="0"/>
                  <a:cs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8" name="文本框 60">
              <a:extLst>
                <a:ext uri="{FF2B5EF4-FFF2-40B4-BE49-F238E27FC236}">
                  <a16:creationId xmlns:a16="http://schemas.microsoft.com/office/drawing/2014/main" id="{EEEAFB45-76D7-4A4F-AF51-7DB90F569F9A}"/>
                </a:ext>
              </a:extLst>
            </p:cNvPr>
            <p:cNvSpPr txBox="1"/>
            <p:nvPr/>
          </p:nvSpPr>
          <p:spPr bwMode="gray">
            <a:xfrm>
              <a:off x="2302270" y="4615362"/>
              <a:ext cx="2930336"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cs typeface="Huawei Sans" panose="020C0503030203020204" pitchFamily="34" charset="0"/>
                </a:rPr>
                <a:t>GRE or GRE over IPsec (data channel)</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9034237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114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标题 3"/>
          <p:cNvSpPr>
            <a:spLocks noGrp="1"/>
          </p:cNvSpPr>
          <p:nvPr>
            <p:ph type="title"/>
          </p:nvPr>
        </p:nvSpPr>
        <p:spPr bwMode="gray">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noAutofit/>
          </a:bodyPr>
          <a:lstStyle/>
          <a:p>
            <a:pPr fontAlgn="ctr"/>
            <a:r>
              <a:rPr lang="en-US" dirty="0">
                <a:latin typeface="Huawei Sans" panose="020C0503030203020204" pitchFamily="34" charset="0"/>
                <a:cs typeface="Huawei Sans" panose="020C0503030203020204" pitchFamily="34" charset="0"/>
              </a:rPr>
              <a:t>Components of Huawei SD-WAN Solution</a:t>
            </a:r>
          </a:p>
        </p:txBody>
      </p:sp>
      <p:sp>
        <p:nvSpPr>
          <p:cNvPr id="34" name="矩形 33"/>
          <p:cNvSpPr/>
          <p:nvPr/>
        </p:nvSpPr>
        <p:spPr bwMode="gray">
          <a:xfrm>
            <a:off x="6090086" y="1271944"/>
            <a:ext cx="5622488" cy="4632037"/>
          </a:xfrm>
          <a:prstGeom prst="rect">
            <a:avLst/>
          </a:prstGeom>
        </p:spPr>
        <p:txBody>
          <a:bodyPr wrap="square">
            <a:spAutoFit/>
          </a:bodyPr>
          <a:lstStyle/>
          <a:p>
            <a:pPr marL="266700" indent="-266700" defTabSz="1218844" eaLnBrk="0" fontAlgn="ctr" hangingPunct="0">
              <a:lnSpc>
                <a:spcPts val="2400"/>
              </a:lnSpc>
              <a:spcAft>
                <a:spcPts val="600"/>
              </a:spcAft>
              <a:buSzPct val="60000"/>
              <a:buFont typeface="Wingdings" panose="05000000000000000000" pitchFamily="2" charset="2"/>
              <a:buChar char="l"/>
              <a:defRPr/>
            </a:pPr>
            <a:r>
              <a:rPr lang="en-US" sz="1400" b="1" dirty="0" err="1">
                <a:solidFill>
                  <a:srgbClr val="000000"/>
                </a:solidFill>
                <a:latin typeface="Huawei Sans" panose="020C0503030203020204" pitchFamily="34" charset="0"/>
                <a:cs typeface="Huawei Sans" panose="020C0503030203020204" pitchFamily="34" charset="0"/>
              </a:rPr>
              <a:t>iMaster</a:t>
            </a:r>
            <a:r>
              <a:rPr lang="en-US" sz="1400" b="1" dirty="0">
                <a:solidFill>
                  <a:srgbClr val="000000"/>
                </a:solidFill>
                <a:latin typeface="Huawei Sans" panose="020C0503030203020204" pitchFamily="34" charset="0"/>
                <a:cs typeface="Huawei Sans" panose="020C0503030203020204" pitchFamily="34" charset="0"/>
              </a:rPr>
              <a:t> NCE-WAN</a:t>
            </a:r>
            <a:r>
              <a:rPr lang="en-US" sz="1400" dirty="0">
                <a:solidFill>
                  <a:srgbClr val="000000"/>
                </a:solidFill>
                <a:latin typeface="Huawei Sans" panose="020C0503030203020204" pitchFamily="34" charset="0"/>
                <a:cs typeface="Huawei Sans" panose="020C0503030203020204" pitchFamily="34" charset="0"/>
              </a:rPr>
              <a:t>: controls network elements (NEs) on the entire SD-WAN network, orchestrates network services, and performs monitoring and O&amp;M.</a:t>
            </a:r>
            <a:endParaRPr lang="en-US" altLang="zh-CN"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66700" indent="-266700" defTabSz="1218844" eaLnBrk="0" fontAlgn="ctr" hangingPunct="0">
              <a:lnSpc>
                <a:spcPts val="2400"/>
              </a:lnSpc>
              <a:spcAft>
                <a:spcPts val="600"/>
              </a:spcAft>
              <a:buSzPct val="60000"/>
              <a:buFont typeface="Wingdings" panose="05000000000000000000" pitchFamily="2" charset="2"/>
              <a:buChar char="l"/>
              <a:defRPr/>
            </a:pPr>
            <a:r>
              <a:rPr lang="en-US" sz="1400" b="1" dirty="0">
                <a:solidFill>
                  <a:srgbClr val="000000"/>
                </a:solidFill>
                <a:latin typeface="Huawei Sans" panose="020C0503030203020204" pitchFamily="34" charset="0"/>
                <a:cs typeface="Huawei Sans" panose="020C0503030203020204" pitchFamily="34" charset="0"/>
              </a:rPr>
              <a:t>Route reflector (RR)</a:t>
            </a:r>
            <a:r>
              <a:rPr lang="en-US" sz="1400" dirty="0">
                <a:latin typeface="Huawei Sans" panose="020C0503030203020204" pitchFamily="34" charset="0"/>
                <a:cs typeface="Huawei Sans" panose="020C0503030203020204" pitchFamily="34" charset="0"/>
              </a:rPr>
              <a:t>: also called an area controller, distributes VPN routing and tunnel information between CPEs based on VPN topology policies.</a:t>
            </a:r>
          </a:p>
          <a:p>
            <a:pPr marL="266700" indent="-266700" defTabSz="1218844" eaLnBrk="0" fontAlgn="ctr" hangingPunct="0">
              <a:lnSpc>
                <a:spcPts val="2400"/>
              </a:lnSpc>
              <a:spcAft>
                <a:spcPts val="600"/>
              </a:spcAft>
              <a:buSzPct val="60000"/>
              <a:buFont typeface="Wingdings" panose="05000000000000000000" pitchFamily="2" charset="2"/>
              <a:buChar char="l"/>
              <a:defRPr/>
            </a:pPr>
            <a:r>
              <a:rPr lang="en-US" sz="1400" b="1" dirty="0">
                <a:solidFill>
                  <a:srgbClr val="000000"/>
                </a:solidFill>
                <a:latin typeface="Huawei Sans" panose="020C0503030203020204" pitchFamily="34" charset="0"/>
                <a:cs typeface="Huawei Sans" panose="020C0503030203020204" pitchFamily="34" charset="0"/>
              </a:rPr>
              <a:t>CPE</a:t>
            </a:r>
            <a:r>
              <a:rPr lang="en-US" sz="1400" dirty="0">
                <a:latin typeface="Huawei Sans" panose="020C0503030203020204" pitchFamily="34" charset="0"/>
                <a:cs typeface="Huawei Sans" panose="020C0503030203020204" pitchFamily="34" charset="0"/>
              </a:rPr>
              <a:t>: refers to an AR router deployed at the egress of a campus network.</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66700" indent="-266700" defTabSz="1218844" eaLnBrk="0" fontAlgn="ctr" hangingPunct="0">
              <a:lnSpc>
                <a:spcPts val="2400"/>
              </a:lnSpc>
              <a:spcAft>
                <a:spcPts val="600"/>
              </a:spcAft>
              <a:buSzPct val="60000"/>
              <a:buFont typeface="Wingdings" panose="05000000000000000000" pitchFamily="2" charset="2"/>
              <a:buChar char="l"/>
              <a:defRPr/>
            </a:pPr>
            <a:r>
              <a:rPr lang="en-US" sz="1400" b="1" dirty="0">
                <a:latin typeface="Huawei Sans" panose="020C0503030203020204" pitchFamily="34" charset="0"/>
                <a:cs typeface="Huawei Sans" panose="020C0503030203020204" pitchFamily="34" charset="0"/>
              </a:rPr>
              <a:t>Edge site</a:t>
            </a:r>
            <a:r>
              <a:rPr lang="en-US" sz="1400" dirty="0">
                <a:latin typeface="Huawei Sans" panose="020C0503030203020204" pitchFamily="34" charset="0"/>
                <a:cs typeface="Huawei Sans" panose="020C0503030203020204" pitchFamily="34" charset="0"/>
              </a:rPr>
              <a:t>: A CPE is used as the edge router on the WAN side. A control channel is established between the edge site and RR. The RR controls route advertisement. Secure data channels are established between multiple sites. A CPE at the edge site is the source or destination of an EVPN interconnection tunnel, and can be considered as the border of an EVPN network.</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 name="Group 1">
            <a:extLst>
              <a:ext uri="{FF2B5EF4-FFF2-40B4-BE49-F238E27FC236}">
                <a16:creationId xmlns:a16="http://schemas.microsoft.com/office/drawing/2014/main" id="{146DA9EC-9E17-4DEE-BDE0-5AB6FFD4856C}"/>
              </a:ext>
            </a:extLst>
          </p:cNvPr>
          <p:cNvGrpSpPr/>
          <p:nvPr/>
        </p:nvGrpSpPr>
        <p:grpSpPr bwMode="gray">
          <a:xfrm>
            <a:off x="519350" y="1450011"/>
            <a:ext cx="5400362" cy="4582037"/>
            <a:chOff x="709850" y="1450011"/>
            <a:chExt cx="5400362" cy="4582037"/>
          </a:xfrm>
        </p:grpSpPr>
        <p:sp>
          <p:nvSpPr>
            <p:cNvPr id="10" name="Freeform 159">
              <a:extLst>
                <a:ext uri="{FF2B5EF4-FFF2-40B4-BE49-F238E27FC236}">
                  <a16:creationId xmlns:a16="http://schemas.microsoft.com/office/drawing/2014/main" id="{5FFF05A7-503F-44DF-A251-5D7160B2E78F}"/>
                </a:ext>
              </a:extLst>
            </p:cNvPr>
            <p:cNvSpPr/>
            <p:nvPr/>
          </p:nvSpPr>
          <p:spPr bwMode="gray">
            <a:xfrm flipH="1">
              <a:off x="709850" y="3406633"/>
              <a:ext cx="1391166" cy="7272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cs typeface="Huawei Sans" panose="020C0503030203020204" pitchFamily="34" charset="0"/>
                </a:rPr>
                <a:t>HQ/</a:t>
              </a:r>
            </a:p>
            <a:p>
              <a:pPr algn="ctr" fontAlgn="ctr"/>
              <a:r>
                <a:rPr lang="en-US" sz="1400" dirty="0">
                  <a:solidFill>
                    <a:schemeClr val="bg1">
                      <a:lumMod val="65000"/>
                    </a:schemeClr>
                  </a:solidFill>
                  <a:latin typeface="Huawei Sans" panose="020C0503030203020204" pitchFamily="34" charset="0"/>
                  <a:cs typeface="Huawei Sans" panose="020C0503030203020204" pitchFamily="34" charset="0"/>
                </a:rPr>
                <a:t>DC site</a:t>
              </a:r>
            </a:p>
          </p:txBody>
        </p:sp>
        <p:sp>
          <p:nvSpPr>
            <p:cNvPr id="9" name="Freeform 159">
              <a:extLst>
                <a:ext uri="{FF2B5EF4-FFF2-40B4-BE49-F238E27FC236}">
                  <a16:creationId xmlns:a16="http://schemas.microsoft.com/office/drawing/2014/main" id="{59AEBAAC-E430-4AB7-B595-5D3CB2392A1B}"/>
                </a:ext>
              </a:extLst>
            </p:cNvPr>
            <p:cNvSpPr/>
            <p:nvPr/>
          </p:nvSpPr>
          <p:spPr bwMode="gray">
            <a:xfrm flipH="1">
              <a:off x="4920702" y="4495348"/>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cs typeface="Huawei Sans" panose="020C0503030203020204" pitchFamily="34" charset="0"/>
                </a:rPr>
                <a:t>Branch site</a:t>
              </a:r>
            </a:p>
          </p:txBody>
        </p:sp>
        <p:sp>
          <p:nvSpPr>
            <p:cNvPr id="8" name="Freeform 159">
              <a:extLst>
                <a:ext uri="{FF2B5EF4-FFF2-40B4-BE49-F238E27FC236}">
                  <a16:creationId xmlns:a16="http://schemas.microsoft.com/office/drawing/2014/main" id="{35DA9A69-50C6-48EF-B69C-48D91CBF3B1F}"/>
                </a:ext>
              </a:extLst>
            </p:cNvPr>
            <p:cNvSpPr/>
            <p:nvPr/>
          </p:nvSpPr>
          <p:spPr bwMode="gray">
            <a:xfrm flipH="1">
              <a:off x="5072269" y="2894343"/>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cs typeface="Huawei Sans" panose="020C0503030203020204" pitchFamily="34" charset="0"/>
                </a:rPr>
                <a:t>Branch site</a:t>
              </a:r>
            </a:p>
          </p:txBody>
        </p:sp>
        <p:cxnSp>
          <p:nvCxnSpPr>
            <p:cNvPr id="35" name="直接箭头连接符 34"/>
            <p:cNvCxnSpPr>
              <a:cxnSpLocks/>
            </p:cNvCxnSpPr>
            <p:nvPr/>
          </p:nvCxnSpPr>
          <p:spPr bwMode="gray">
            <a:xfrm>
              <a:off x="4571704" y="2022849"/>
              <a:ext cx="0" cy="2563152"/>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bwMode="gray">
            <a:xfrm>
              <a:off x="2239883" y="2022849"/>
              <a:ext cx="0" cy="1624648"/>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cxnSpLocks/>
            </p:cNvCxnSpPr>
            <p:nvPr/>
          </p:nvCxnSpPr>
          <p:spPr bwMode="gray">
            <a:xfrm>
              <a:off x="4852495" y="2022849"/>
              <a:ext cx="0" cy="101182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27427" y="4590982"/>
              <a:ext cx="490909" cy="402545"/>
            </a:xfrm>
            <a:prstGeom prst="rect">
              <a:avLst/>
            </a:prstGeom>
          </p:spPr>
        </p:pic>
        <p:sp>
          <p:nvSpPr>
            <p:cNvPr id="45" name="圆角矩形 44"/>
            <p:cNvSpPr/>
            <p:nvPr/>
          </p:nvSpPr>
          <p:spPr bwMode="gray">
            <a:xfrm>
              <a:off x="2158688" y="1450011"/>
              <a:ext cx="2729420"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6" name="直接箭头连接符 45"/>
            <p:cNvCxnSpPr>
              <a:stCxn id="56" idx="1"/>
              <a:endCxn id="49" idx="3"/>
            </p:cNvCxnSpPr>
            <p:nvPr/>
          </p:nvCxnSpPr>
          <p:spPr bwMode="gray">
            <a:xfrm flipH="1">
              <a:off x="2438683" y="2902105"/>
              <a:ext cx="643772" cy="946665"/>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stCxn id="56" idx="3"/>
              <a:endCxn id="50" idx="1"/>
            </p:cNvCxnSpPr>
            <p:nvPr/>
          </p:nvCxnSpPr>
          <p:spPr bwMode="gray">
            <a:xfrm>
              <a:off x="3562022" y="2902105"/>
              <a:ext cx="1168172" cy="333837"/>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cxnSpLocks/>
              <a:stCxn id="56" idx="3"/>
              <a:endCxn id="40" idx="1"/>
            </p:cNvCxnSpPr>
            <p:nvPr/>
          </p:nvCxnSpPr>
          <p:spPr bwMode="gray">
            <a:xfrm>
              <a:off x="3562022" y="2902105"/>
              <a:ext cx="965405" cy="1890150"/>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47774" y="3647497"/>
              <a:ext cx="490909" cy="402545"/>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30194" y="3034669"/>
              <a:ext cx="490909" cy="402545"/>
            </a:xfrm>
            <a:prstGeom prst="rect">
              <a:avLst/>
            </a:prstGeom>
          </p:spPr>
        </p:pic>
        <p:cxnSp>
          <p:nvCxnSpPr>
            <p:cNvPr id="51" name="直接箭头连接符 50"/>
            <p:cNvCxnSpPr/>
            <p:nvPr/>
          </p:nvCxnSpPr>
          <p:spPr bwMode="gray">
            <a:xfrm>
              <a:off x="1595014" y="5743508"/>
              <a:ext cx="344277" cy="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1923499" y="5616550"/>
              <a:ext cx="1205827" cy="415498"/>
            </a:xfrm>
            <a:prstGeom prst="rect">
              <a:avLst/>
            </a:prstGeom>
            <a:noFill/>
          </p:spPr>
          <p:txBody>
            <a:bodyPr wrap="square" rtlCol="0">
              <a:spAutoFit/>
            </a:bodyPr>
            <a:lstStyle/>
            <a:p>
              <a:pPr fontAlgn="ctr"/>
              <a:r>
                <a:rPr lang="en-US" sz="1050" dirty="0">
                  <a:latin typeface="Huawei Sans" panose="020C0503030203020204" pitchFamily="34" charset="0"/>
                  <a:cs typeface="Huawei Sans" panose="020C0503030203020204" pitchFamily="34" charset="0"/>
                </a:rPr>
                <a:t>Management channel</a:t>
              </a:r>
            </a:p>
          </p:txBody>
        </p:sp>
        <p:cxnSp>
          <p:nvCxnSpPr>
            <p:cNvPr id="53" name="直接箭头连接符 52"/>
            <p:cNvCxnSpPr/>
            <p:nvPr/>
          </p:nvCxnSpPr>
          <p:spPr bwMode="gray">
            <a:xfrm>
              <a:off x="2948195" y="5743508"/>
              <a:ext cx="344277" cy="0"/>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3276680" y="5616550"/>
              <a:ext cx="1638571" cy="415498"/>
            </a:xfrm>
            <a:prstGeom prst="rect">
              <a:avLst/>
            </a:prstGeom>
            <a:noFill/>
          </p:spPr>
          <p:txBody>
            <a:bodyPr wrap="square" rtlCol="0">
              <a:spAutoFit/>
            </a:bodyPr>
            <a:lstStyle/>
            <a:p>
              <a:pPr fontAlgn="ctr"/>
              <a:r>
                <a:rPr lang="en-US" sz="1050" dirty="0">
                  <a:latin typeface="Huawei Sans" panose="020C0503030203020204" pitchFamily="34" charset="0"/>
                  <a:cs typeface="Huawei Sans" panose="020C0503030203020204" pitchFamily="34" charset="0"/>
                </a:rPr>
                <a:t>Control channel: BGP EVPN peer relationship</a:t>
              </a:r>
            </a:p>
          </p:txBody>
        </p:sp>
        <p:sp>
          <p:nvSpPr>
            <p:cNvPr id="55" name="文本框 54"/>
            <p:cNvSpPr txBox="1"/>
            <p:nvPr/>
          </p:nvSpPr>
          <p:spPr bwMode="gray">
            <a:xfrm>
              <a:off x="2710622" y="2711227"/>
              <a:ext cx="418704"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56" name="图片 55"/>
            <p:cNvPicPr>
              <a:picLocks noChangeAspect="1"/>
            </p:cNvPicPr>
            <p:nvPr/>
          </p:nvPicPr>
          <p:blipFill>
            <a:blip r:embed="rId4"/>
            <a:stretch>
              <a:fillRect/>
            </a:stretch>
          </p:blipFill>
          <p:spPr bwMode="gray">
            <a:xfrm>
              <a:off x="3082455" y="2711227"/>
              <a:ext cx="479567" cy="381755"/>
            </a:xfrm>
            <a:prstGeom prst="rect">
              <a:avLst/>
            </a:prstGeom>
          </p:spPr>
        </p:pic>
        <p:sp>
          <p:nvSpPr>
            <p:cNvPr id="57" name="文本框 56"/>
            <p:cNvSpPr txBox="1"/>
            <p:nvPr/>
          </p:nvSpPr>
          <p:spPr bwMode="gray">
            <a:xfrm>
              <a:off x="1595014" y="4116735"/>
              <a:ext cx="1033202"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a:p>
              <a:pPr algn="ctr" fontAlgn="ctr"/>
              <a:r>
                <a:rPr lang="en-US" sz="1200" dirty="0">
                  <a:solidFill>
                    <a:srgbClr val="000000"/>
                  </a:solidFill>
                  <a:latin typeface="Huawei Sans" panose="020C0503030203020204" pitchFamily="34" charset="0"/>
                  <a:cs typeface="Huawei Sans" panose="020C0503030203020204" pitchFamily="34" charset="0"/>
                </a:rPr>
                <a:t>(HQ edge)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8" name="直接连接符 57"/>
            <p:cNvCxnSpPr>
              <a:cxnSpLocks/>
              <a:stCxn id="49" idx="3"/>
              <a:endCxn id="4" idx="21"/>
            </p:cNvCxnSpPr>
            <p:nvPr/>
          </p:nvCxnSpPr>
          <p:spPr bwMode="gray">
            <a:xfrm flipV="1">
              <a:off x="2438683" y="3693896"/>
              <a:ext cx="378921" cy="1548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cxnSpLocks/>
              <a:stCxn id="49" idx="3"/>
              <a:endCxn id="11" idx="21"/>
            </p:cNvCxnSpPr>
            <p:nvPr/>
          </p:nvCxnSpPr>
          <p:spPr bwMode="gray">
            <a:xfrm>
              <a:off x="2438683" y="3848770"/>
              <a:ext cx="379975" cy="49917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bwMode="gray">
            <a:xfrm>
              <a:off x="4491547" y="3490262"/>
              <a:ext cx="1190794"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a:p>
              <a:pPr algn="ctr" fontAlgn="ctr"/>
              <a:r>
                <a:rPr lang="en-US" sz="1200" dirty="0">
                  <a:solidFill>
                    <a:srgbClr val="000000"/>
                  </a:solidFill>
                  <a:latin typeface="Huawei Sans" panose="020C0503030203020204" pitchFamily="34" charset="0"/>
                  <a:cs typeface="Huawei Sans" panose="020C0503030203020204" pitchFamily="34" charset="0"/>
                </a:rPr>
                <a:t>(branch edge)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文本框 60"/>
            <p:cNvSpPr txBox="1"/>
            <p:nvPr/>
          </p:nvSpPr>
          <p:spPr bwMode="gray">
            <a:xfrm>
              <a:off x="4060372" y="5082296"/>
              <a:ext cx="1257860"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a:p>
              <a:pPr algn="ctr" fontAlgn="ctr"/>
              <a:r>
                <a:rPr lang="en-US" sz="1200" dirty="0">
                  <a:solidFill>
                    <a:srgbClr val="000000"/>
                  </a:solidFill>
                  <a:latin typeface="Huawei Sans" panose="020C0503030203020204" pitchFamily="34" charset="0"/>
                  <a:cs typeface="Huawei Sans" panose="020C0503030203020204" pitchFamily="34" charset="0"/>
                </a:rPr>
                <a:t>(branch edge)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2" name="直接连接符 61"/>
            <p:cNvCxnSpPr>
              <a:cxnSpLocks/>
              <a:stCxn id="4" idx="8"/>
              <a:endCxn id="50" idx="1"/>
            </p:cNvCxnSpPr>
            <p:nvPr/>
          </p:nvCxnSpPr>
          <p:spPr bwMode="gray">
            <a:xfrm flipV="1">
              <a:off x="3748218" y="3235942"/>
              <a:ext cx="981976" cy="4491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cxnSpLocks/>
              <a:stCxn id="4" idx="8"/>
              <a:endCxn id="40" idx="1"/>
            </p:cNvCxnSpPr>
            <p:nvPr/>
          </p:nvCxnSpPr>
          <p:spPr bwMode="gray">
            <a:xfrm>
              <a:off x="3748218" y="3685042"/>
              <a:ext cx="779209" cy="11072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cxnSpLocks/>
              <a:stCxn id="11" idx="8"/>
              <a:endCxn id="40" idx="1"/>
            </p:cNvCxnSpPr>
            <p:nvPr/>
          </p:nvCxnSpPr>
          <p:spPr bwMode="gray">
            <a:xfrm>
              <a:off x="3749272" y="4339088"/>
              <a:ext cx="778155" cy="4531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cxnSpLocks/>
              <a:stCxn id="11" idx="8"/>
              <a:endCxn id="50" idx="1"/>
            </p:cNvCxnSpPr>
            <p:nvPr/>
          </p:nvCxnSpPr>
          <p:spPr bwMode="gray">
            <a:xfrm flipV="1">
              <a:off x="3749272" y="3235942"/>
              <a:ext cx="980922" cy="110314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8" name="图片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39843" y="1574645"/>
              <a:ext cx="1792651" cy="330612"/>
            </a:xfrm>
            <a:prstGeom prst="rect">
              <a:avLst/>
            </a:prstGeom>
          </p:spPr>
        </p:pic>
        <p:cxnSp>
          <p:nvCxnSpPr>
            <p:cNvPr id="41" name="直接箭头连接符 34">
              <a:extLst>
                <a:ext uri="{FF2B5EF4-FFF2-40B4-BE49-F238E27FC236}">
                  <a16:creationId xmlns:a16="http://schemas.microsoft.com/office/drawing/2014/main" id="{0E0EF374-7B27-482A-BD02-06D9D30220E7}"/>
                </a:ext>
              </a:extLst>
            </p:cNvPr>
            <p:cNvCxnSpPr>
              <a:cxnSpLocks/>
              <a:endCxn id="56" idx="0"/>
            </p:cNvCxnSpPr>
            <p:nvPr/>
          </p:nvCxnSpPr>
          <p:spPr bwMode="gray">
            <a:xfrm>
              <a:off x="3322238" y="2022973"/>
              <a:ext cx="1" cy="688254"/>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 name="Freeform 159">
              <a:extLst>
                <a:ext uri="{FF2B5EF4-FFF2-40B4-BE49-F238E27FC236}">
                  <a16:creationId xmlns:a16="http://schemas.microsoft.com/office/drawing/2014/main" id="{BE983AD7-CAE8-42D4-AD75-829D60E92596}"/>
                </a:ext>
              </a:extLst>
            </p:cNvPr>
            <p:cNvSpPr/>
            <p:nvPr/>
          </p:nvSpPr>
          <p:spPr bwMode="gray">
            <a:xfrm flipH="1">
              <a:off x="2817604" y="3352841"/>
              <a:ext cx="930614" cy="4864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11" name="Freeform 159">
              <a:extLst>
                <a:ext uri="{FF2B5EF4-FFF2-40B4-BE49-F238E27FC236}">
                  <a16:creationId xmlns:a16="http://schemas.microsoft.com/office/drawing/2014/main" id="{E4B2FFEB-2F7D-4696-BDA3-E88155D7C62E}"/>
                </a:ext>
              </a:extLst>
            </p:cNvPr>
            <p:cNvSpPr/>
            <p:nvPr/>
          </p:nvSpPr>
          <p:spPr bwMode="gray">
            <a:xfrm flipH="1">
              <a:off x="2818658" y="4006887"/>
              <a:ext cx="930614" cy="4864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grpSp>
    </p:spTree>
    <p:extLst>
      <p:ext uri="{BB962C8B-B14F-4D97-AF65-F5344CB8AC3E}">
        <p14:creationId xmlns:p14="http://schemas.microsoft.com/office/powerpoint/2010/main" val="13182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Management Channel</a:t>
            </a:r>
          </a:p>
        </p:txBody>
      </p:sp>
      <p:sp>
        <p:nvSpPr>
          <p:cNvPr id="3" name="Text Placeholder 2">
            <a:extLst>
              <a:ext uri="{FF2B5EF4-FFF2-40B4-BE49-F238E27FC236}">
                <a16:creationId xmlns:a16="http://schemas.microsoft.com/office/drawing/2014/main" id="{072AE7EF-7808-4A6A-AC1C-711C70DD4756}"/>
              </a:ext>
            </a:extLst>
          </p:cNvPr>
          <p:cNvSpPr>
            <a:spLocks noGrp="1"/>
          </p:cNvSpPr>
          <p:nvPr>
            <p:ph type="body" sz="quarter" idx="10"/>
          </p:nvPr>
        </p:nvSpPr>
        <p:spPr bwMode="gray"/>
        <p:txBody>
          <a:bodyPr/>
          <a:lstStyle/>
          <a:p>
            <a:r>
              <a:rPr lang="en-US" sz="1800" dirty="0" err="1">
                <a:latin typeface="Huawei Sans" panose="020C0503030203020204" pitchFamily="34" charset="0"/>
              </a:rPr>
              <a:t>iMaster</a:t>
            </a:r>
            <a:r>
              <a:rPr lang="en-US" sz="1800" dirty="0">
                <a:latin typeface="Huawei Sans" panose="020C0503030203020204" pitchFamily="34" charset="0"/>
              </a:rPr>
              <a:t> NCE-WAN establishes management channels with CPEs through NETCONF.</a:t>
            </a:r>
            <a:endParaRPr lang="en-US" altLang="zh-CN" sz="1800" dirty="0">
              <a:latin typeface="Huawei Sans" panose="020C0503030203020204" pitchFamily="34" charset="0"/>
            </a:endParaRPr>
          </a:p>
          <a:p>
            <a:r>
              <a:rPr lang="en-US" sz="1800" dirty="0">
                <a:latin typeface="Huawei Sans" panose="020C0503030203020204" pitchFamily="34" charset="0"/>
              </a:rPr>
              <a:t>Management channels are used for:</a:t>
            </a:r>
            <a:endParaRPr lang="en-US" altLang="zh-CN" sz="1800" dirty="0">
              <a:latin typeface="Huawei Sans" panose="020C0503030203020204" pitchFamily="34" charset="0"/>
            </a:endParaRPr>
          </a:p>
          <a:p>
            <a:pPr marL="542925" lvl="1" indent="-219075"/>
            <a:r>
              <a:rPr lang="en-US" sz="1600" dirty="0">
                <a:latin typeface="Huawei Sans" panose="020C0503030203020204" pitchFamily="34" charset="0"/>
              </a:rPr>
              <a:t>Unified management of CPEs, automatic service delivery, and unified control of overlay networks</a:t>
            </a:r>
            <a:endParaRPr lang="en-US" altLang="zh-CN" sz="1600" dirty="0">
              <a:latin typeface="Huawei Sans" panose="020C0503030203020204" pitchFamily="34" charset="0"/>
            </a:endParaRPr>
          </a:p>
          <a:p>
            <a:pPr marL="542925" lvl="1" indent="-219075"/>
            <a:r>
              <a:rPr lang="en-US" sz="1600" dirty="0">
                <a:latin typeface="Huawei Sans" panose="020C0503030203020204" pitchFamily="34" charset="0"/>
              </a:rPr>
              <a:t>Network status monitoring and automatic application optimization</a:t>
            </a:r>
            <a:endParaRPr lang="en-US" altLang="zh-CN" sz="1600" dirty="0">
              <a:latin typeface="Huawei Sans" panose="020C0503030203020204" pitchFamily="34" charset="0"/>
            </a:endParaRPr>
          </a:p>
          <a:p>
            <a:pPr marL="542925" lvl="1" indent="-219075"/>
            <a:r>
              <a:rPr lang="en-US" sz="1600" dirty="0">
                <a:latin typeface="Huawei Sans" panose="020C0503030203020204" pitchFamily="34" charset="0"/>
              </a:rPr>
              <a:t>Device status monitoring</a:t>
            </a:r>
          </a:p>
        </p:txBody>
      </p:sp>
      <p:sp>
        <p:nvSpPr>
          <p:cNvPr id="116" name="梯形 41">
            <a:extLst>
              <a:ext uri="{FF2B5EF4-FFF2-40B4-BE49-F238E27FC236}">
                <a16:creationId xmlns:a16="http://schemas.microsoft.com/office/drawing/2014/main" id="{86D46AD8-A59C-4944-A10B-3C5BE29AFF08}"/>
              </a:ext>
            </a:extLst>
          </p:cNvPr>
          <p:cNvSpPr/>
          <p:nvPr/>
        </p:nvSpPr>
        <p:spPr bwMode="gray">
          <a:xfrm>
            <a:off x="4403431" y="3968421"/>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159">
            <a:extLst>
              <a:ext uri="{FF2B5EF4-FFF2-40B4-BE49-F238E27FC236}">
                <a16:creationId xmlns:a16="http://schemas.microsoft.com/office/drawing/2014/main" id="{02E942E3-21FD-4AE6-AC01-82E551D9F371}"/>
              </a:ext>
            </a:extLst>
          </p:cNvPr>
          <p:cNvSpPr/>
          <p:nvPr/>
        </p:nvSpPr>
        <p:spPr bwMode="gray">
          <a:xfrm flipH="1">
            <a:off x="5690050" y="455807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21" name="图片 31">
            <a:extLst>
              <a:ext uri="{FF2B5EF4-FFF2-40B4-BE49-F238E27FC236}">
                <a16:creationId xmlns:a16="http://schemas.microsoft.com/office/drawing/2014/main" id="{F3EA3698-51AE-42F8-83AE-DC7F56EAAE98}"/>
              </a:ext>
            </a:extLst>
          </p:cNvPr>
          <p:cNvPicPr>
            <a:picLocks noChangeAspect="1"/>
          </p:cNvPicPr>
          <p:nvPr/>
        </p:nvPicPr>
        <p:blipFill>
          <a:blip r:embed="rId3"/>
          <a:stretch>
            <a:fillRect/>
          </a:stretch>
        </p:blipFill>
        <p:spPr bwMode="gray">
          <a:xfrm>
            <a:off x="6439876" y="4626888"/>
            <a:ext cx="466668" cy="389308"/>
          </a:xfrm>
          <a:prstGeom prst="rect">
            <a:avLst/>
          </a:prstGeom>
        </p:spPr>
      </p:pic>
      <p:pic>
        <p:nvPicPr>
          <p:cNvPr id="122" name="图片 51" descr="交换机.png">
            <a:extLst>
              <a:ext uri="{FF2B5EF4-FFF2-40B4-BE49-F238E27FC236}">
                <a16:creationId xmlns:a16="http://schemas.microsoft.com/office/drawing/2014/main" id="{79C1BDB9-0B62-4710-9C8E-D5018FD11985}"/>
              </a:ext>
            </a:extLst>
          </p:cNvPr>
          <p:cNvPicPr>
            <a:picLocks noChangeAspect="1"/>
          </p:cNvPicPr>
          <p:nvPr/>
        </p:nvPicPr>
        <p:blipFill>
          <a:blip r:embed="rId4" cstate="print"/>
          <a:stretch>
            <a:fillRect/>
          </a:stretch>
        </p:blipFill>
        <p:spPr bwMode="gray">
          <a:xfrm>
            <a:off x="5934937" y="4285574"/>
            <a:ext cx="417163" cy="341314"/>
          </a:xfrm>
          <a:prstGeom prst="rect">
            <a:avLst/>
          </a:prstGeom>
        </p:spPr>
      </p:pic>
      <p:sp>
        <p:nvSpPr>
          <p:cNvPr id="123" name="Freeform 159">
            <a:extLst>
              <a:ext uri="{FF2B5EF4-FFF2-40B4-BE49-F238E27FC236}">
                <a16:creationId xmlns:a16="http://schemas.microsoft.com/office/drawing/2014/main" id="{C2A6C30B-7C0C-47CB-A03F-78BA9C018DF8}"/>
              </a:ext>
            </a:extLst>
          </p:cNvPr>
          <p:cNvSpPr/>
          <p:nvPr/>
        </p:nvSpPr>
        <p:spPr bwMode="gray">
          <a:xfrm flipH="1">
            <a:off x="4943133" y="540719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24" name="图片 31">
            <a:extLst>
              <a:ext uri="{FF2B5EF4-FFF2-40B4-BE49-F238E27FC236}">
                <a16:creationId xmlns:a16="http://schemas.microsoft.com/office/drawing/2014/main" id="{64B4127D-E92A-4461-B4A9-2659CA4AEB10}"/>
              </a:ext>
            </a:extLst>
          </p:cNvPr>
          <p:cNvPicPr>
            <a:picLocks noChangeAspect="1"/>
          </p:cNvPicPr>
          <p:nvPr/>
        </p:nvPicPr>
        <p:blipFill>
          <a:blip r:embed="rId3"/>
          <a:stretch>
            <a:fillRect/>
          </a:stretch>
        </p:blipFill>
        <p:spPr bwMode="gray">
          <a:xfrm>
            <a:off x="5692959" y="5486899"/>
            <a:ext cx="466668" cy="389308"/>
          </a:xfrm>
          <a:prstGeom prst="rect">
            <a:avLst/>
          </a:prstGeom>
        </p:spPr>
      </p:pic>
      <p:pic>
        <p:nvPicPr>
          <p:cNvPr id="125" name="图片 51" descr="交换机.png">
            <a:extLst>
              <a:ext uri="{FF2B5EF4-FFF2-40B4-BE49-F238E27FC236}">
                <a16:creationId xmlns:a16="http://schemas.microsoft.com/office/drawing/2014/main" id="{8B3F5433-22CD-439D-9EC1-210ACD717BCE}"/>
              </a:ext>
            </a:extLst>
          </p:cNvPr>
          <p:cNvPicPr>
            <a:picLocks noChangeAspect="1"/>
          </p:cNvPicPr>
          <p:nvPr/>
        </p:nvPicPr>
        <p:blipFill>
          <a:blip r:embed="rId4" cstate="print"/>
          <a:stretch>
            <a:fillRect/>
          </a:stretch>
        </p:blipFill>
        <p:spPr bwMode="gray">
          <a:xfrm>
            <a:off x="5188020" y="5145585"/>
            <a:ext cx="417163" cy="341314"/>
          </a:xfrm>
          <a:prstGeom prst="rect">
            <a:avLst/>
          </a:prstGeom>
        </p:spPr>
      </p:pic>
      <p:sp>
        <p:nvSpPr>
          <p:cNvPr id="126" name="Freeform 159">
            <a:extLst>
              <a:ext uri="{FF2B5EF4-FFF2-40B4-BE49-F238E27FC236}">
                <a16:creationId xmlns:a16="http://schemas.microsoft.com/office/drawing/2014/main" id="{874220C3-205C-4A7C-84EC-603C5D201EE3}"/>
              </a:ext>
            </a:extLst>
          </p:cNvPr>
          <p:cNvSpPr/>
          <p:nvPr/>
        </p:nvSpPr>
        <p:spPr bwMode="gray">
          <a:xfrm flipH="1">
            <a:off x="8939002" y="4899196"/>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Enterprise HQ</a:t>
            </a:r>
            <a:endParaRPr lang="en-US" sz="1200" dirty="0">
              <a:solidFill>
                <a:schemeClr val="tx1"/>
              </a:solidFill>
              <a:latin typeface="Huawei Sans" panose="020C0503030203020204" pitchFamily="34" charset="0"/>
              <a:ea typeface="方正兰亭黑简体" panose="02000000000000000000" pitchFamily="2" charset="-122"/>
            </a:endParaRPr>
          </a:p>
        </p:txBody>
      </p:sp>
      <p:pic>
        <p:nvPicPr>
          <p:cNvPr id="127" name="图片 25">
            <a:extLst>
              <a:ext uri="{FF2B5EF4-FFF2-40B4-BE49-F238E27FC236}">
                <a16:creationId xmlns:a16="http://schemas.microsoft.com/office/drawing/2014/main" id="{56DF78F3-2C8C-4291-8A9F-B96570FBF240}"/>
              </a:ext>
            </a:extLst>
          </p:cNvPr>
          <p:cNvPicPr>
            <a:picLocks noChangeAspect="1"/>
          </p:cNvPicPr>
          <p:nvPr/>
        </p:nvPicPr>
        <p:blipFill>
          <a:blip r:embed="rId3"/>
          <a:stretch>
            <a:fillRect/>
          </a:stretch>
        </p:blipFill>
        <p:spPr bwMode="gray">
          <a:xfrm>
            <a:off x="8686423" y="5019282"/>
            <a:ext cx="466668" cy="389308"/>
          </a:xfrm>
          <a:prstGeom prst="rect">
            <a:avLst/>
          </a:prstGeom>
        </p:spPr>
      </p:pic>
      <p:pic>
        <p:nvPicPr>
          <p:cNvPr id="128" name="图片 67">
            <a:extLst>
              <a:ext uri="{FF2B5EF4-FFF2-40B4-BE49-F238E27FC236}">
                <a16:creationId xmlns:a16="http://schemas.microsoft.com/office/drawing/2014/main" id="{D7F94591-84D1-458D-BBA0-BF3778DAB38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854717" y="5183657"/>
            <a:ext cx="417163" cy="342074"/>
          </a:xfrm>
          <a:prstGeom prst="rect">
            <a:avLst/>
          </a:prstGeom>
        </p:spPr>
      </p:pic>
      <p:pic>
        <p:nvPicPr>
          <p:cNvPr id="129" name="图片 14" descr="交换机.png">
            <a:extLst>
              <a:ext uri="{FF2B5EF4-FFF2-40B4-BE49-F238E27FC236}">
                <a16:creationId xmlns:a16="http://schemas.microsoft.com/office/drawing/2014/main" id="{B4C43F0C-7842-4BE7-A438-D921C86D4E06}"/>
              </a:ext>
            </a:extLst>
          </p:cNvPr>
          <p:cNvPicPr>
            <a:picLocks noChangeAspect="1"/>
          </p:cNvPicPr>
          <p:nvPr/>
        </p:nvPicPr>
        <p:blipFill>
          <a:blip r:embed="rId6" cstate="print"/>
          <a:stretch>
            <a:fillRect/>
          </a:stretch>
        </p:blipFill>
        <p:spPr bwMode="gray">
          <a:xfrm>
            <a:off x="9576412" y="4719478"/>
            <a:ext cx="420077" cy="343698"/>
          </a:xfrm>
          <a:prstGeom prst="rect">
            <a:avLst/>
          </a:prstGeom>
        </p:spPr>
      </p:pic>
      <p:sp>
        <p:nvSpPr>
          <p:cNvPr id="130" name="Freeform 159">
            <a:extLst>
              <a:ext uri="{FF2B5EF4-FFF2-40B4-BE49-F238E27FC236}">
                <a16:creationId xmlns:a16="http://schemas.microsoft.com/office/drawing/2014/main" id="{AA51BA6F-9675-4124-8978-200179854E7D}"/>
              </a:ext>
            </a:extLst>
          </p:cNvPr>
          <p:cNvSpPr/>
          <p:nvPr/>
        </p:nvSpPr>
        <p:spPr bwMode="gray">
          <a:xfrm flipH="1">
            <a:off x="7078580" y="4048532"/>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31" name="图片 31">
            <a:extLst>
              <a:ext uri="{FF2B5EF4-FFF2-40B4-BE49-F238E27FC236}">
                <a16:creationId xmlns:a16="http://schemas.microsoft.com/office/drawing/2014/main" id="{062852C5-D62A-47CB-B23E-06489645A2E8}"/>
              </a:ext>
            </a:extLst>
          </p:cNvPr>
          <p:cNvPicPr>
            <a:picLocks noChangeAspect="1"/>
          </p:cNvPicPr>
          <p:nvPr/>
        </p:nvPicPr>
        <p:blipFill>
          <a:blip r:embed="rId3"/>
          <a:stretch>
            <a:fillRect/>
          </a:stretch>
        </p:blipFill>
        <p:spPr bwMode="gray">
          <a:xfrm>
            <a:off x="7828406" y="4171776"/>
            <a:ext cx="466668" cy="389308"/>
          </a:xfrm>
          <a:prstGeom prst="rect">
            <a:avLst/>
          </a:prstGeom>
        </p:spPr>
      </p:pic>
      <p:pic>
        <p:nvPicPr>
          <p:cNvPr id="132" name="图片 51" descr="交换机.png">
            <a:extLst>
              <a:ext uri="{FF2B5EF4-FFF2-40B4-BE49-F238E27FC236}">
                <a16:creationId xmlns:a16="http://schemas.microsoft.com/office/drawing/2014/main" id="{6823436A-0923-45DC-9560-9E29DC91BE03}"/>
              </a:ext>
            </a:extLst>
          </p:cNvPr>
          <p:cNvPicPr>
            <a:picLocks noChangeAspect="1"/>
          </p:cNvPicPr>
          <p:nvPr/>
        </p:nvPicPr>
        <p:blipFill>
          <a:blip r:embed="rId4" cstate="print"/>
          <a:stretch>
            <a:fillRect/>
          </a:stretch>
        </p:blipFill>
        <p:spPr bwMode="gray">
          <a:xfrm>
            <a:off x="6805612" y="4028584"/>
            <a:ext cx="417163" cy="341314"/>
          </a:xfrm>
          <a:prstGeom prst="rect">
            <a:avLst/>
          </a:prstGeom>
        </p:spPr>
      </p:pic>
      <p:sp>
        <p:nvSpPr>
          <p:cNvPr id="133" name="TextBox 132">
            <a:extLst>
              <a:ext uri="{FF2B5EF4-FFF2-40B4-BE49-F238E27FC236}">
                <a16:creationId xmlns:a16="http://schemas.microsoft.com/office/drawing/2014/main" id="{7D2E8396-3242-47B3-91A8-D0CFC530F51A}"/>
              </a:ext>
            </a:extLst>
          </p:cNvPr>
          <p:cNvSpPr txBox="1"/>
          <p:nvPr/>
        </p:nvSpPr>
        <p:spPr bwMode="gray">
          <a:xfrm>
            <a:off x="8942414" y="5814353"/>
            <a:ext cx="1936428" cy="338554"/>
          </a:xfrm>
          <a:prstGeom prst="rect">
            <a:avLst/>
          </a:prstGeom>
          <a:noFill/>
        </p:spPr>
        <p:txBody>
          <a:bodyPr wrap="square" rtlCol="0">
            <a:spAutoFit/>
          </a:bodyPr>
          <a:lstStyle/>
          <a:p>
            <a:pPr fontAlgn="ctr"/>
            <a:r>
              <a:rPr lang="en-US" sz="1600" b="1" dirty="0">
                <a:latin typeface="Huawei Sans" panose="020C0503030203020204" pitchFamily="34" charset="0"/>
              </a:rPr>
              <a:t>Overlay network</a:t>
            </a:r>
          </a:p>
        </p:txBody>
      </p:sp>
      <p:sp>
        <p:nvSpPr>
          <p:cNvPr id="136" name="文本框 18">
            <a:extLst>
              <a:ext uri="{FF2B5EF4-FFF2-40B4-BE49-F238E27FC236}">
                <a16:creationId xmlns:a16="http://schemas.microsoft.com/office/drawing/2014/main" id="{985E8A6D-4E25-4B4A-8ABB-B10AADE546D4}"/>
              </a:ext>
            </a:extLst>
          </p:cNvPr>
          <p:cNvSpPr txBox="1"/>
          <p:nvPr/>
        </p:nvSpPr>
        <p:spPr bwMode="gray">
          <a:xfrm>
            <a:off x="5659172" y="5277656"/>
            <a:ext cx="52317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137" name="文本框 18">
            <a:extLst>
              <a:ext uri="{FF2B5EF4-FFF2-40B4-BE49-F238E27FC236}">
                <a16:creationId xmlns:a16="http://schemas.microsoft.com/office/drawing/2014/main" id="{4CDA6314-2A31-47F4-8BA7-55E03F07AFA5}"/>
              </a:ext>
            </a:extLst>
          </p:cNvPr>
          <p:cNvSpPr txBox="1"/>
          <p:nvPr/>
        </p:nvSpPr>
        <p:spPr bwMode="gray">
          <a:xfrm>
            <a:off x="6423528" y="4381267"/>
            <a:ext cx="510944"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110" name="Can 41">
            <a:extLst>
              <a:ext uri="{FF2B5EF4-FFF2-40B4-BE49-F238E27FC236}">
                <a16:creationId xmlns:a16="http://schemas.microsoft.com/office/drawing/2014/main" id="{D9E37F53-766A-4519-B00A-201785A8F968}"/>
              </a:ext>
            </a:extLst>
          </p:cNvPr>
          <p:cNvSpPr/>
          <p:nvPr/>
        </p:nvSpPr>
        <p:spPr bwMode="gray">
          <a:xfrm rot="4765598">
            <a:off x="7353924" y="4171050"/>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TextBox 110">
            <a:extLst>
              <a:ext uri="{FF2B5EF4-FFF2-40B4-BE49-F238E27FC236}">
                <a16:creationId xmlns:a16="http://schemas.microsoft.com/office/drawing/2014/main" id="{6A5AA766-0720-4C18-B325-2CAF81180CB4}"/>
              </a:ext>
            </a:extLst>
          </p:cNvPr>
          <p:cNvSpPr txBox="1"/>
          <p:nvPr/>
        </p:nvSpPr>
        <p:spPr bwMode="gray">
          <a:xfrm rot="20992814">
            <a:off x="6791288" y="5331026"/>
            <a:ext cx="1226638" cy="276999"/>
          </a:xfrm>
          <a:prstGeom prst="rect">
            <a:avLst/>
          </a:prstGeom>
          <a:noFill/>
        </p:spPr>
        <p:txBody>
          <a:bodyPr wrap="square" rtlCol="0">
            <a:spAutoFit/>
          </a:bodyPr>
          <a:lstStyle/>
          <a:p>
            <a:pPr algn="ctr" fontAlgn="ctr"/>
            <a:r>
              <a:rPr lang="en-US" sz="1200" dirty="0">
                <a:latin typeface="Huawei Sans" panose="020C0503030203020204" pitchFamily="34" charset="0"/>
              </a:rPr>
              <a:t>Data channel</a:t>
            </a:r>
          </a:p>
        </p:txBody>
      </p:sp>
      <p:sp>
        <p:nvSpPr>
          <p:cNvPr id="112" name="Can 41">
            <a:extLst>
              <a:ext uri="{FF2B5EF4-FFF2-40B4-BE49-F238E27FC236}">
                <a16:creationId xmlns:a16="http://schemas.microsoft.com/office/drawing/2014/main" id="{4D2512AF-5648-43A3-A8FA-AA8F8B2B7AA2}"/>
              </a:ext>
            </a:extLst>
          </p:cNvPr>
          <p:cNvSpPr/>
          <p:nvPr/>
        </p:nvSpPr>
        <p:spPr bwMode="gray">
          <a:xfrm rot="6158787">
            <a:off x="7723503" y="4084186"/>
            <a:ext cx="166846" cy="18543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112">
            <a:extLst>
              <a:ext uri="{FF2B5EF4-FFF2-40B4-BE49-F238E27FC236}">
                <a16:creationId xmlns:a16="http://schemas.microsoft.com/office/drawing/2014/main" id="{FA894365-8A3D-4AFE-9872-DF03242B75DC}"/>
              </a:ext>
            </a:extLst>
          </p:cNvPr>
          <p:cNvSpPr txBox="1"/>
          <p:nvPr/>
        </p:nvSpPr>
        <p:spPr bwMode="gray">
          <a:xfrm rot="786003">
            <a:off x="7206062" y="4864822"/>
            <a:ext cx="1226638" cy="276999"/>
          </a:xfrm>
          <a:prstGeom prst="rect">
            <a:avLst/>
          </a:prstGeom>
          <a:noFill/>
        </p:spPr>
        <p:txBody>
          <a:bodyPr wrap="square" rtlCol="0">
            <a:spAutoFit/>
          </a:bodyPr>
          <a:lstStyle/>
          <a:p>
            <a:pPr algn="ctr" fontAlgn="ctr"/>
            <a:r>
              <a:rPr lang="en-US" sz="1200" dirty="0">
                <a:latin typeface="Huawei Sans" panose="020C0503030203020204" pitchFamily="34" charset="0"/>
              </a:rPr>
              <a:t>Data channel</a:t>
            </a:r>
          </a:p>
        </p:txBody>
      </p:sp>
      <p:sp>
        <p:nvSpPr>
          <p:cNvPr id="114" name="Can 41">
            <a:extLst>
              <a:ext uri="{FF2B5EF4-FFF2-40B4-BE49-F238E27FC236}">
                <a16:creationId xmlns:a16="http://schemas.microsoft.com/office/drawing/2014/main" id="{7F9C420D-E88A-41B6-A498-9113D055F866}"/>
              </a:ext>
            </a:extLst>
          </p:cNvPr>
          <p:cNvSpPr/>
          <p:nvPr/>
        </p:nvSpPr>
        <p:spPr bwMode="gray">
          <a:xfrm rot="8163254">
            <a:off x="8235344" y="4143077"/>
            <a:ext cx="166846" cy="119457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TextBox 114">
            <a:extLst>
              <a:ext uri="{FF2B5EF4-FFF2-40B4-BE49-F238E27FC236}">
                <a16:creationId xmlns:a16="http://schemas.microsoft.com/office/drawing/2014/main" id="{56C35276-5838-4FC6-BDFA-8571A6F6F9D7}"/>
              </a:ext>
            </a:extLst>
          </p:cNvPr>
          <p:cNvSpPr txBox="1"/>
          <p:nvPr/>
        </p:nvSpPr>
        <p:spPr bwMode="gray">
          <a:xfrm rot="2790470">
            <a:off x="7675508" y="4571674"/>
            <a:ext cx="1226638" cy="276999"/>
          </a:xfrm>
          <a:prstGeom prst="rect">
            <a:avLst/>
          </a:prstGeom>
          <a:noFill/>
        </p:spPr>
        <p:txBody>
          <a:bodyPr wrap="square" rtlCol="0">
            <a:spAutoFit/>
          </a:bodyPr>
          <a:lstStyle/>
          <a:p>
            <a:pPr algn="ctr" fontAlgn="ctr"/>
            <a:r>
              <a:rPr lang="en-US" sz="1200" dirty="0">
                <a:latin typeface="Huawei Sans" panose="020C0503030203020204" pitchFamily="34" charset="0"/>
              </a:rPr>
              <a:t>Data channel</a:t>
            </a:r>
          </a:p>
        </p:txBody>
      </p:sp>
      <p:sp>
        <p:nvSpPr>
          <p:cNvPr id="140" name="文本框 18">
            <a:extLst>
              <a:ext uri="{FF2B5EF4-FFF2-40B4-BE49-F238E27FC236}">
                <a16:creationId xmlns:a16="http://schemas.microsoft.com/office/drawing/2014/main" id="{22CE4712-8230-4198-B389-BB149A5AE785}"/>
              </a:ext>
            </a:extLst>
          </p:cNvPr>
          <p:cNvSpPr txBox="1"/>
          <p:nvPr/>
        </p:nvSpPr>
        <p:spPr bwMode="gray">
          <a:xfrm>
            <a:off x="8640983" y="4696573"/>
            <a:ext cx="80781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CPE/RR</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pic>
        <p:nvPicPr>
          <p:cNvPr id="7" name="图片 24">
            <a:extLst>
              <a:ext uri="{FF2B5EF4-FFF2-40B4-BE49-F238E27FC236}">
                <a16:creationId xmlns:a16="http://schemas.microsoft.com/office/drawing/2014/main" id="{1BCFE415-6218-4AE7-B5DE-306C9BD362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6115919" y="3134250"/>
            <a:ext cx="1626074" cy="299891"/>
          </a:xfrm>
          <a:prstGeom prst="rect">
            <a:avLst/>
          </a:prstGeom>
        </p:spPr>
      </p:pic>
      <p:sp>
        <p:nvSpPr>
          <p:cNvPr id="8" name="圆角矩形 75">
            <a:extLst>
              <a:ext uri="{FF2B5EF4-FFF2-40B4-BE49-F238E27FC236}">
                <a16:creationId xmlns:a16="http://schemas.microsoft.com/office/drawing/2014/main" id="{9C32086F-54F2-4E17-83C3-37B57D1F4AEF}"/>
              </a:ext>
            </a:extLst>
          </p:cNvPr>
          <p:cNvSpPr/>
          <p:nvPr/>
        </p:nvSpPr>
        <p:spPr bwMode="gray">
          <a:xfrm>
            <a:off x="6058890" y="3111384"/>
            <a:ext cx="1740132" cy="331658"/>
          </a:xfrm>
          <a:prstGeom prst="roundRect">
            <a:avLst/>
          </a:prstGeom>
          <a:no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42" name="直接箭头连接符 35">
            <a:extLst>
              <a:ext uri="{FF2B5EF4-FFF2-40B4-BE49-F238E27FC236}">
                <a16:creationId xmlns:a16="http://schemas.microsoft.com/office/drawing/2014/main" id="{DAFCCCBC-8344-419E-ADEB-32220C803C37}"/>
              </a:ext>
            </a:extLst>
          </p:cNvPr>
          <p:cNvCxnSpPr>
            <a:cxnSpLocks/>
            <a:endCxn id="131" idx="0"/>
          </p:cNvCxnSpPr>
          <p:nvPr/>
        </p:nvCxnSpPr>
        <p:spPr bwMode="gray">
          <a:xfrm>
            <a:off x="6928956" y="3443042"/>
            <a:ext cx="1132784" cy="728734"/>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8" name="文本框 18">
            <a:extLst>
              <a:ext uri="{FF2B5EF4-FFF2-40B4-BE49-F238E27FC236}">
                <a16:creationId xmlns:a16="http://schemas.microsoft.com/office/drawing/2014/main" id="{6E1D7AFE-AC66-486D-8730-2E410EFA06EA}"/>
              </a:ext>
            </a:extLst>
          </p:cNvPr>
          <p:cNvSpPr txBox="1"/>
          <p:nvPr/>
        </p:nvSpPr>
        <p:spPr bwMode="gray">
          <a:xfrm>
            <a:off x="7775918" y="3938696"/>
            <a:ext cx="509159"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cxnSp>
        <p:nvCxnSpPr>
          <p:cNvPr id="47" name="直接箭头连接符 35">
            <a:extLst>
              <a:ext uri="{FF2B5EF4-FFF2-40B4-BE49-F238E27FC236}">
                <a16:creationId xmlns:a16="http://schemas.microsoft.com/office/drawing/2014/main" id="{55E09DE8-226F-42C0-944F-2762FE0B6C8C}"/>
              </a:ext>
            </a:extLst>
          </p:cNvPr>
          <p:cNvCxnSpPr>
            <a:cxnSpLocks/>
          </p:cNvCxnSpPr>
          <p:nvPr/>
        </p:nvCxnSpPr>
        <p:spPr bwMode="gray">
          <a:xfrm flipH="1">
            <a:off x="6673210" y="3443042"/>
            <a:ext cx="255746" cy="1183846"/>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35">
            <a:extLst>
              <a:ext uri="{FF2B5EF4-FFF2-40B4-BE49-F238E27FC236}">
                <a16:creationId xmlns:a16="http://schemas.microsoft.com/office/drawing/2014/main" id="{0DDE26E4-2CD7-4E05-A5D6-833354E3AAAD}"/>
              </a:ext>
            </a:extLst>
          </p:cNvPr>
          <p:cNvCxnSpPr>
            <a:cxnSpLocks/>
            <a:endCxn id="124" idx="0"/>
          </p:cNvCxnSpPr>
          <p:nvPr/>
        </p:nvCxnSpPr>
        <p:spPr bwMode="gray">
          <a:xfrm flipH="1">
            <a:off x="5926293" y="3443042"/>
            <a:ext cx="1002663" cy="2043857"/>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35">
            <a:extLst>
              <a:ext uri="{FF2B5EF4-FFF2-40B4-BE49-F238E27FC236}">
                <a16:creationId xmlns:a16="http://schemas.microsoft.com/office/drawing/2014/main" id="{C5B44780-41F1-4039-B54C-97F2D2C5F660}"/>
              </a:ext>
            </a:extLst>
          </p:cNvPr>
          <p:cNvCxnSpPr>
            <a:cxnSpLocks/>
            <a:endCxn id="127" idx="0"/>
          </p:cNvCxnSpPr>
          <p:nvPr/>
        </p:nvCxnSpPr>
        <p:spPr bwMode="gray">
          <a:xfrm>
            <a:off x="6928956" y="3443042"/>
            <a:ext cx="1990801" cy="157624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5" name="文本框 60">
            <a:extLst>
              <a:ext uri="{FF2B5EF4-FFF2-40B4-BE49-F238E27FC236}">
                <a16:creationId xmlns:a16="http://schemas.microsoft.com/office/drawing/2014/main" id="{7E880024-8D61-4CAF-81C6-7A9CAC393003}"/>
              </a:ext>
            </a:extLst>
          </p:cNvPr>
          <p:cNvSpPr txBox="1"/>
          <p:nvPr/>
        </p:nvSpPr>
        <p:spPr bwMode="gray">
          <a:xfrm rot="17761726">
            <a:off x="5800871" y="3584952"/>
            <a:ext cx="1213463" cy="507831"/>
          </a:xfrm>
          <a:prstGeom prst="rect">
            <a:avLst/>
          </a:prstGeom>
          <a:noFill/>
        </p:spPr>
        <p:txBody>
          <a:bodyPr wrap="square" rtlCol="0">
            <a:spAutoFit/>
          </a:bodyPr>
          <a:lstStyle/>
          <a:p>
            <a:pPr algn="ctr" fontAlgn="ctr"/>
            <a:r>
              <a:rPr lang="en-US" sz="900" dirty="0">
                <a:solidFill>
                  <a:srgbClr val="C7000B"/>
                </a:solidFill>
                <a:latin typeface="Huawei Sans" panose="020C0503030203020204" pitchFamily="34" charset="0"/>
              </a:rPr>
              <a:t>NETCONF</a:t>
            </a:r>
          </a:p>
          <a:p>
            <a:pPr algn="ctr" fontAlgn="ctr"/>
            <a:r>
              <a:rPr lang="en-US" sz="900" dirty="0">
                <a:solidFill>
                  <a:srgbClr val="C7000B"/>
                </a:solidFill>
                <a:latin typeface="Huawei Sans" panose="020C0503030203020204" pitchFamily="34" charset="0"/>
              </a:rPr>
              <a:t>(management channel)</a:t>
            </a:r>
            <a:endParaRPr lang="en-US" altLang="zh-CN" sz="9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443916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Control Channel</a:t>
            </a:r>
          </a:p>
        </p:txBody>
      </p:sp>
      <p:sp>
        <p:nvSpPr>
          <p:cNvPr id="3" name="Text Placeholder 2">
            <a:extLst>
              <a:ext uri="{FF2B5EF4-FFF2-40B4-BE49-F238E27FC236}">
                <a16:creationId xmlns:a16="http://schemas.microsoft.com/office/drawing/2014/main" id="{072AE7EF-7808-4A6A-AC1C-711C70DD4756}"/>
              </a:ext>
            </a:extLst>
          </p:cNvPr>
          <p:cNvSpPr>
            <a:spLocks noGrp="1"/>
          </p:cNvSpPr>
          <p:nvPr>
            <p:ph type="body" sz="quarter" idx="4294967295"/>
          </p:nvPr>
        </p:nvSpPr>
        <p:spPr bwMode="gray">
          <a:xfrm>
            <a:off x="455613" y="1047750"/>
            <a:ext cx="11256962" cy="4879805"/>
          </a:xfrm>
        </p:spPr>
        <p:txBody>
          <a:bodyPr/>
          <a:lstStyle/>
          <a:p>
            <a:pPr>
              <a:lnSpc>
                <a:spcPct val="100000"/>
              </a:lnSpc>
            </a:pPr>
            <a:r>
              <a:rPr lang="en-US" sz="1600" dirty="0">
                <a:latin typeface="Huawei Sans" panose="020C0503030203020204" pitchFamily="34" charset="0"/>
              </a:rPr>
              <a:t>Control channels are established between CPEs and RRs through BGP EVPN to control the establishment of data channels and transmission of service routes.</a:t>
            </a:r>
            <a:endParaRPr lang="en-US" altLang="zh-CN" sz="1600" dirty="0">
              <a:latin typeface="Huawei Sans" panose="020C0503030203020204" pitchFamily="34" charset="0"/>
            </a:endParaRPr>
          </a:p>
          <a:p>
            <a:pPr marL="542925" lvl="1" indent="-219075">
              <a:lnSpc>
                <a:spcPct val="100000"/>
              </a:lnSpc>
            </a:pPr>
            <a:r>
              <a:rPr lang="en-US" sz="1400" dirty="0">
                <a:latin typeface="Huawei Sans" panose="020C0503030203020204" pitchFamily="34" charset="0"/>
                <a:cs typeface="Huawei Sans" panose="020C0503030203020204" pitchFamily="34" charset="0"/>
              </a:rPr>
              <a:t>An RR reflects transport network port (TNP) information, IPsec SA information, and service routes. Typically, an RR is deployed at an HQ site.</a:t>
            </a:r>
            <a:endParaRPr lang="en-US" altLang="zh-CN" sz="1400" dirty="0">
              <a:latin typeface="Huawei Sans" panose="020C0503030203020204" pitchFamily="34" charset="0"/>
              <a:cs typeface="Huawei Sans" panose="020C0503030203020204" pitchFamily="34" charset="0"/>
            </a:endParaRPr>
          </a:p>
          <a:p>
            <a:pPr marL="542925" lvl="1" indent="-219075">
              <a:lnSpc>
                <a:spcPct val="100000"/>
              </a:lnSpc>
            </a:pPr>
            <a:r>
              <a:rPr lang="en-US" sz="1400" dirty="0">
                <a:latin typeface="Huawei Sans" panose="020C0503030203020204" pitchFamily="34" charset="0"/>
                <a:cs typeface="Huawei Sans" panose="020C0503030203020204" pitchFamily="34" charset="0"/>
              </a:rPr>
              <a:t>IP overlay tunnels (data channels) are established mainly depending on TNP and IPsec SA information.</a:t>
            </a:r>
            <a:endParaRPr lang="en-US" altLang="zh-CN" sz="1400" dirty="0">
              <a:latin typeface="Huawei Sans" panose="020C0503030203020204" pitchFamily="34" charset="0"/>
              <a:cs typeface="Huawei Sans" panose="020C0503030203020204" pitchFamily="34" charset="0"/>
            </a:endParaRPr>
          </a:p>
          <a:p>
            <a:pPr marL="542925" lvl="1" indent="-219075">
              <a:lnSpc>
                <a:spcPct val="100000"/>
              </a:lnSpc>
            </a:pPr>
            <a:r>
              <a:rPr lang="en-US" sz="1400" dirty="0">
                <a:latin typeface="Huawei Sans" panose="020C0503030203020204" pitchFamily="34" charset="0"/>
                <a:cs typeface="Huawei Sans" panose="020C0503030203020204" pitchFamily="34" charset="0"/>
              </a:rPr>
              <a:t>When service routes are reflected by an RR, the RR can control transmission of the service routes based on routing policies (typically delivered by </a:t>
            </a:r>
            <a:r>
              <a:rPr lang="en-US" sz="1400" dirty="0" err="1">
                <a:latin typeface="Huawei Sans" panose="020C0503030203020204" pitchFamily="34" charset="0"/>
                <a:cs typeface="Huawei Sans" panose="020C0503030203020204" pitchFamily="34" charset="0"/>
              </a:rPr>
              <a:t>iMaster</a:t>
            </a:r>
            <a:r>
              <a:rPr lang="en-US" sz="1400" dirty="0">
                <a:latin typeface="Huawei Sans" panose="020C0503030203020204" pitchFamily="34" charset="0"/>
                <a:cs typeface="Huawei Sans" panose="020C0503030203020204" pitchFamily="34" charset="0"/>
              </a:rPr>
              <a:t> NCE-WAN) to control the service traffic direction.</a:t>
            </a:r>
            <a:endParaRPr lang="en-US" altLang="zh-CN" sz="1400" dirty="0">
              <a:latin typeface="Huawei Sans" panose="020C0503030203020204" pitchFamily="34" charset="0"/>
              <a:cs typeface="Huawei Sans" panose="020C0503030203020204" pitchFamily="34" charset="0"/>
            </a:endParaRPr>
          </a:p>
          <a:p>
            <a:pPr marL="542925" lvl="1" indent="-219075">
              <a:lnSpc>
                <a:spcPct val="100000"/>
              </a:lnSpc>
            </a:pPr>
            <a:r>
              <a:rPr lang="en-US" sz="1400" dirty="0">
                <a:latin typeface="Huawei Sans" panose="020C0503030203020204" pitchFamily="34" charset="0"/>
                <a:cs typeface="Huawei Sans" panose="020C0503030203020204" pitchFamily="34" charset="0"/>
              </a:rPr>
              <a:t>An RR is also called an area controller.</a:t>
            </a:r>
            <a:endParaRPr lang="en-US" altLang="zh-CN" sz="1400" dirty="0">
              <a:latin typeface="Huawei Sans" panose="020C0503030203020204" pitchFamily="34" charset="0"/>
              <a:cs typeface="Huawei Sans" panose="020C0503030203020204" pitchFamily="34" charset="0"/>
            </a:endParaRPr>
          </a:p>
        </p:txBody>
      </p:sp>
      <p:grpSp>
        <p:nvGrpSpPr>
          <p:cNvPr id="6" name="Group 5">
            <a:extLst>
              <a:ext uri="{FF2B5EF4-FFF2-40B4-BE49-F238E27FC236}">
                <a16:creationId xmlns:a16="http://schemas.microsoft.com/office/drawing/2014/main" id="{E268CF45-DF81-4A47-9110-24E9D42817D7}"/>
              </a:ext>
            </a:extLst>
          </p:cNvPr>
          <p:cNvGrpSpPr/>
          <p:nvPr/>
        </p:nvGrpSpPr>
        <p:grpSpPr bwMode="gray">
          <a:xfrm>
            <a:off x="4403431" y="3120269"/>
            <a:ext cx="6532856" cy="3019725"/>
            <a:chOff x="3733051" y="3109535"/>
            <a:chExt cx="6532856" cy="3019725"/>
          </a:xfrm>
        </p:grpSpPr>
        <p:sp>
          <p:nvSpPr>
            <p:cNvPr id="116" name="梯形 41">
              <a:extLst>
                <a:ext uri="{FF2B5EF4-FFF2-40B4-BE49-F238E27FC236}">
                  <a16:creationId xmlns:a16="http://schemas.microsoft.com/office/drawing/2014/main" id="{86D46AD8-A59C-4944-A10B-3C5BE29AFF08}"/>
                </a:ext>
              </a:extLst>
            </p:cNvPr>
            <p:cNvSpPr/>
            <p:nvPr/>
          </p:nvSpPr>
          <p:spPr bwMode="gray">
            <a:xfrm>
              <a:off x="3733051" y="3931960"/>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8" name="直接箭头连接符 84">
              <a:extLst>
                <a:ext uri="{FF2B5EF4-FFF2-40B4-BE49-F238E27FC236}">
                  <a16:creationId xmlns:a16="http://schemas.microsoft.com/office/drawing/2014/main" id="{0C434526-7FF9-4638-A442-3D4AD0E8A519}"/>
                </a:ext>
              </a:extLst>
            </p:cNvPr>
            <p:cNvCxnSpPr>
              <a:cxnSpLocks/>
              <a:stCxn id="5" idx="2"/>
              <a:endCxn id="131" idx="0"/>
            </p:cNvCxnSpPr>
            <p:nvPr/>
          </p:nvCxnSpPr>
          <p:spPr bwMode="gray">
            <a:xfrm>
              <a:off x="6375016" y="3587952"/>
              <a:ext cx="1016344" cy="547363"/>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20" name="Freeform 159">
              <a:extLst>
                <a:ext uri="{FF2B5EF4-FFF2-40B4-BE49-F238E27FC236}">
                  <a16:creationId xmlns:a16="http://schemas.microsoft.com/office/drawing/2014/main" id="{02E942E3-21FD-4AE6-AC01-82E551D9F371}"/>
                </a:ext>
              </a:extLst>
            </p:cNvPr>
            <p:cNvSpPr/>
            <p:nvPr/>
          </p:nvSpPr>
          <p:spPr bwMode="gray">
            <a:xfrm flipH="1">
              <a:off x="4993234" y="451940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21" name="图片 31">
              <a:extLst>
                <a:ext uri="{FF2B5EF4-FFF2-40B4-BE49-F238E27FC236}">
                  <a16:creationId xmlns:a16="http://schemas.microsoft.com/office/drawing/2014/main" id="{F3EA3698-51AE-42F8-83AE-DC7F56EAAE98}"/>
                </a:ext>
              </a:extLst>
            </p:cNvPr>
            <p:cNvPicPr>
              <a:picLocks noChangeAspect="1"/>
            </p:cNvPicPr>
            <p:nvPr/>
          </p:nvPicPr>
          <p:blipFill>
            <a:blip r:embed="rId3"/>
            <a:stretch>
              <a:fillRect/>
            </a:stretch>
          </p:blipFill>
          <p:spPr bwMode="gray">
            <a:xfrm>
              <a:off x="5769496" y="4590427"/>
              <a:ext cx="466668" cy="389308"/>
            </a:xfrm>
            <a:prstGeom prst="rect">
              <a:avLst/>
            </a:prstGeom>
          </p:spPr>
        </p:pic>
        <p:pic>
          <p:nvPicPr>
            <p:cNvPr id="122" name="图片 51" descr="交换机.png">
              <a:extLst>
                <a:ext uri="{FF2B5EF4-FFF2-40B4-BE49-F238E27FC236}">
                  <a16:creationId xmlns:a16="http://schemas.microsoft.com/office/drawing/2014/main" id="{79C1BDB9-0B62-4710-9C8E-D5018FD11985}"/>
                </a:ext>
              </a:extLst>
            </p:cNvPr>
            <p:cNvPicPr>
              <a:picLocks noChangeAspect="1"/>
            </p:cNvPicPr>
            <p:nvPr/>
          </p:nvPicPr>
          <p:blipFill>
            <a:blip r:embed="rId4" cstate="print"/>
            <a:stretch>
              <a:fillRect/>
            </a:stretch>
          </p:blipFill>
          <p:spPr bwMode="gray">
            <a:xfrm>
              <a:off x="5264557" y="4249113"/>
              <a:ext cx="417163" cy="341314"/>
            </a:xfrm>
            <a:prstGeom prst="rect">
              <a:avLst/>
            </a:prstGeom>
          </p:spPr>
        </p:pic>
        <p:sp>
          <p:nvSpPr>
            <p:cNvPr id="123" name="Freeform 159">
              <a:extLst>
                <a:ext uri="{FF2B5EF4-FFF2-40B4-BE49-F238E27FC236}">
                  <a16:creationId xmlns:a16="http://schemas.microsoft.com/office/drawing/2014/main" id="{C2A6C30B-7C0C-47CB-A03F-78BA9C018DF8}"/>
                </a:ext>
              </a:extLst>
            </p:cNvPr>
            <p:cNvSpPr/>
            <p:nvPr/>
          </p:nvSpPr>
          <p:spPr bwMode="gray">
            <a:xfrm flipH="1">
              <a:off x="4272753" y="532719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24" name="图片 31">
              <a:extLst>
                <a:ext uri="{FF2B5EF4-FFF2-40B4-BE49-F238E27FC236}">
                  <a16:creationId xmlns:a16="http://schemas.microsoft.com/office/drawing/2014/main" id="{64B4127D-E92A-4461-B4A9-2659CA4AEB10}"/>
                </a:ext>
              </a:extLst>
            </p:cNvPr>
            <p:cNvPicPr>
              <a:picLocks noChangeAspect="1"/>
            </p:cNvPicPr>
            <p:nvPr/>
          </p:nvPicPr>
          <p:blipFill>
            <a:blip r:embed="rId3"/>
            <a:stretch>
              <a:fillRect/>
            </a:stretch>
          </p:blipFill>
          <p:spPr bwMode="gray">
            <a:xfrm>
              <a:off x="5022579" y="5450438"/>
              <a:ext cx="466668" cy="389308"/>
            </a:xfrm>
            <a:prstGeom prst="rect">
              <a:avLst/>
            </a:prstGeom>
          </p:spPr>
        </p:pic>
        <p:pic>
          <p:nvPicPr>
            <p:cNvPr id="125" name="图片 51" descr="交换机.png">
              <a:extLst>
                <a:ext uri="{FF2B5EF4-FFF2-40B4-BE49-F238E27FC236}">
                  <a16:creationId xmlns:a16="http://schemas.microsoft.com/office/drawing/2014/main" id="{8B3F5433-22CD-439D-9EC1-210ACD717BCE}"/>
                </a:ext>
              </a:extLst>
            </p:cNvPr>
            <p:cNvPicPr>
              <a:picLocks noChangeAspect="1"/>
            </p:cNvPicPr>
            <p:nvPr/>
          </p:nvPicPr>
          <p:blipFill>
            <a:blip r:embed="rId4" cstate="print"/>
            <a:stretch>
              <a:fillRect/>
            </a:stretch>
          </p:blipFill>
          <p:spPr bwMode="gray">
            <a:xfrm>
              <a:off x="4517640" y="5109124"/>
              <a:ext cx="417163" cy="341314"/>
            </a:xfrm>
            <a:prstGeom prst="rect">
              <a:avLst/>
            </a:prstGeom>
          </p:spPr>
        </p:pic>
        <p:sp>
          <p:nvSpPr>
            <p:cNvPr id="126" name="Freeform 159">
              <a:extLst>
                <a:ext uri="{FF2B5EF4-FFF2-40B4-BE49-F238E27FC236}">
                  <a16:creationId xmlns:a16="http://schemas.microsoft.com/office/drawing/2014/main" id="{874220C3-205C-4A7C-84EC-603C5D201EE3}"/>
                </a:ext>
              </a:extLst>
            </p:cNvPr>
            <p:cNvSpPr/>
            <p:nvPr/>
          </p:nvSpPr>
          <p:spPr bwMode="gray">
            <a:xfrm flipH="1">
              <a:off x="8268622" y="4862735"/>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Enterprise HQ</a:t>
              </a:r>
              <a:endParaRPr lang="en-US" sz="1200" dirty="0">
                <a:solidFill>
                  <a:schemeClr val="tx1"/>
                </a:solidFill>
                <a:latin typeface="Huawei Sans" panose="020C0503030203020204" pitchFamily="34" charset="0"/>
                <a:ea typeface="方正兰亭黑简体" panose="02000000000000000000" pitchFamily="2" charset="-122"/>
              </a:endParaRPr>
            </a:p>
          </p:txBody>
        </p:sp>
        <p:pic>
          <p:nvPicPr>
            <p:cNvPr id="127" name="图片 25">
              <a:extLst>
                <a:ext uri="{FF2B5EF4-FFF2-40B4-BE49-F238E27FC236}">
                  <a16:creationId xmlns:a16="http://schemas.microsoft.com/office/drawing/2014/main" id="{56DF78F3-2C8C-4291-8A9F-B96570FBF240}"/>
                </a:ext>
              </a:extLst>
            </p:cNvPr>
            <p:cNvPicPr>
              <a:picLocks noChangeAspect="1"/>
            </p:cNvPicPr>
            <p:nvPr/>
          </p:nvPicPr>
          <p:blipFill>
            <a:blip r:embed="rId3"/>
            <a:stretch>
              <a:fillRect/>
            </a:stretch>
          </p:blipFill>
          <p:spPr bwMode="gray">
            <a:xfrm>
              <a:off x="8016043" y="4982821"/>
              <a:ext cx="466668" cy="389308"/>
            </a:xfrm>
            <a:prstGeom prst="rect">
              <a:avLst/>
            </a:prstGeom>
          </p:spPr>
        </p:pic>
        <p:pic>
          <p:nvPicPr>
            <p:cNvPr id="128" name="图片 67">
              <a:extLst>
                <a:ext uri="{FF2B5EF4-FFF2-40B4-BE49-F238E27FC236}">
                  <a16:creationId xmlns:a16="http://schemas.microsoft.com/office/drawing/2014/main" id="{D7F94591-84D1-458D-BBA0-BF3778DAB38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184337" y="5147196"/>
              <a:ext cx="417163" cy="342074"/>
            </a:xfrm>
            <a:prstGeom prst="rect">
              <a:avLst/>
            </a:prstGeom>
          </p:spPr>
        </p:pic>
        <p:pic>
          <p:nvPicPr>
            <p:cNvPr id="129" name="图片 14" descr="交换机.png">
              <a:extLst>
                <a:ext uri="{FF2B5EF4-FFF2-40B4-BE49-F238E27FC236}">
                  <a16:creationId xmlns:a16="http://schemas.microsoft.com/office/drawing/2014/main" id="{B4C43F0C-7842-4BE7-A438-D921C86D4E06}"/>
                </a:ext>
              </a:extLst>
            </p:cNvPr>
            <p:cNvPicPr>
              <a:picLocks noChangeAspect="1"/>
            </p:cNvPicPr>
            <p:nvPr/>
          </p:nvPicPr>
          <p:blipFill>
            <a:blip r:embed="rId6" cstate="print"/>
            <a:stretch>
              <a:fillRect/>
            </a:stretch>
          </p:blipFill>
          <p:spPr bwMode="gray">
            <a:xfrm>
              <a:off x="8906032" y="4683017"/>
              <a:ext cx="420077" cy="343698"/>
            </a:xfrm>
            <a:prstGeom prst="rect">
              <a:avLst/>
            </a:prstGeom>
          </p:spPr>
        </p:pic>
        <p:sp>
          <p:nvSpPr>
            <p:cNvPr id="130" name="Freeform 159">
              <a:extLst>
                <a:ext uri="{FF2B5EF4-FFF2-40B4-BE49-F238E27FC236}">
                  <a16:creationId xmlns:a16="http://schemas.microsoft.com/office/drawing/2014/main" id="{AA51BA6F-9675-4124-8978-200179854E7D}"/>
                </a:ext>
              </a:extLst>
            </p:cNvPr>
            <p:cNvSpPr/>
            <p:nvPr/>
          </p:nvSpPr>
          <p:spPr bwMode="gray">
            <a:xfrm flipH="1">
              <a:off x="6408200" y="401207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31" name="图片 31">
              <a:extLst>
                <a:ext uri="{FF2B5EF4-FFF2-40B4-BE49-F238E27FC236}">
                  <a16:creationId xmlns:a16="http://schemas.microsoft.com/office/drawing/2014/main" id="{062852C5-D62A-47CB-B23E-06489645A2E8}"/>
                </a:ext>
              </a:extLst>
            </p:cNvPr>
            <p:cNvPicPr>
              <a:picLocks noChangeAspect="1"/>
            </p:cNvPicPr>
            <p:nvPr/>
          </p:nvPicPr>
          <p:blipFill>
            <a:blip r:embed="rId3"/>
            <a:stretch>
              <a:fillRect/>
            </a:stretch>
          </p:blipFill>
          <p:spPr bwMode="gray">
            <a:xfrm>
              <a:off x="7158026" y="4135315"/>
              <a:ext cx="466668" cy="389308"/>
            </a:xfrm>
            <a:prstGeom prst="rect">
              <a:avLst/>
            </a:prstGeom>
          </p:spPr>
        </p:pic>
        <p:pic>
          <p:nvPicPr>
            <p:cNvPr id="132" name="图片 51" descr="交换机.png">
              <a:extLst>
                <a:ext uri="{FF2B5EF4-FFF2-40B4-BE49-F238E27FC236}">
                  <a16:creationId xmlns:a16="http://schemas.microsoft.com/office/drawing/2014/main" id="{6823436A-0923-45DC-9560-9E29DC91BE03}"/>
                </a:ext>
              </a:extLst>
            </p:cNvPr>
            <p:cNvPicPr>
              <a:picLocks noChangeAspect="1"/>
            </p:cNvPicPr>
            <p:nvPr/>
          </p:nvPicPr>
          <p:blipFill>
            <a:blip r:embed="rId4" cstate="print"/>
            <a:stretch>
              <a:fillRect/>
            </a:stretch>
          </p:blipFill>
          <p:spPr bwMode="gray">
            <a:xfrm>
              <a:off x="6135232" y="3992123"/>
              <a:ext cx="417163" cy="341314"/>
            </a:xfrm>
            <a:prstGeom prst="rect">
              <a:avLst/>
            </a:prstGeom>
          </p:spPr>
        </p:pic>
        <p:sp>
          <p:nvSpPr>
            <p:cNvPr id="133" name="TextBox 132">
              <a:extLst>
                <a:ext uri="{FF2B5EF4-FFF2-40B4-BE49-F238E27FC236}">
                  <a16:creationId xmlns:a16="http://schemas.microsoft.com/office/drawing/2014/main" id="{7D2E8396-3242-47B3-91A8-D0CFC530F51A}"/>
                </a:ext>
              </a:extLst>
            </p:cNvPr>
            <p:cNvSpPr txBox="1"/>
            <p:nvPr/>
          </p:nvSpPr>
          <p:spPr bwMode="gray">
            <a:xfrm>
              <a:off x="8268621" y="5790706"/>
              <a:ext cx="1997285" cy="338554"/>
            </a:xfrm>
            <a:prstGeom prst="rect">
              <a:avLst/>
            </a:prstGeom>
            <a:noFill/>
          </p:spPr>
          <p:txBody>
            <a:bodyPr wrap="square" rtlCol="0">
              <a:spAutoFit/>
            </a:bodyPr>
            <a:lstStyle/>
            <a:p>
              <a:pPr fontAlgn="ctr"/>
              <a:r>
                <a:rPr lang="en-US" sz="1600" b="1" dirty="0">
                  <a:latin typeface="Huawei Sans" panose="020C0503030203020204" pitchFamily="34" charset="0"/>
                </a:rPr>
                <a:t>Overlay network</a:t>
              </a:r>
            </a:p>
          </p:txBody>
        </p:sp>
        <p:cxnSp>
          <p:nvCxnSpPr>
            <p:cNvPr id="134" name="直接箭头连接符 84">
              <a:extLst>
                <a:ext uri="{FF2B5EF4-FFF2-40B4-BE49-F238E27FC236}">
                  <a16:creationId xmlns:a16="http://schemas.microsoft.com/office/drawing/2014/main" id="{2F9D7A02-43EA-415E-93A9-97597B6F7C47}"/>
                </a:ext>
              </a:extLst>
            </p:cNvPr>
            <p:cNvCxnSpPr>
              <a:cxnSpLocks/>
              <a:stCxn id="5" idx="2"/>
              <a:endCxn id="121" idx="0"/>
            </p:cNvCxnSpPr>
            <p:nvPr/>
          </p:nvCxnSpPr>
          <p:spPr bwMode="gray">
            <a:xfrm flipH="1">
              <a:off x="6002830" y="3587952"/>
              <a:ext cx="372186" cy="1002475"/>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5" name="直接箭头连接符 84">
              <a:extLst>
                <a:ext uri="{FF2B5EF4-FFF2-40B4-BE49-F238E27FC236}">
                  <a16:creationId xmlns:a16="http://schemas.microsoft.com/office/drawing/2014/main" id="{E69A32E9-ADD2-4D20-BCCF-FACEF4E2A6BD}"/>
                </a:ext>
              </a:extLst>
            </p:cNvPr>
            <p:cNvCxnSpPr>
              <a:cxnSpLocks/>
              <a:stCxn id="5" idx="2"/>
              <a:endCxn id="124" idx="0"/>
            </p:cNvCxnSpPr>
            <p:nvPr/>
          </p:nvCxnSpPr>
          <p:spPr bwMode="gray">
            <a:xfrm flipH="1">
              <a:off x="5255913" y="3587952"/>
              <a:ext cx="1119103" cy="1862486"/>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36" name="文本框 18">
              <a:extLst>
                <a:ext uri="{FF2B5EF4-FFF2-40B4-BE49-F238E27FC236}">
                  <a16:creationId xmlns:a16="http://schemas.microsoft.com/office/drawing/2014/main" id="{985E8A6D-4E25-4B4A-8ABB-B10AADE546D4}"/>
                </a:ext>
              </a:extLst>
            </p:cNvPr>
            <p:cNvSpPr txBox="1"/>
            <p:nvPr/>
          </p:nvSpPr>
          <p:spPr bwMode="gray">
            <a:xfrm>
              <a:off x="4988792" y="5241195"/>
              <a:ext cx="52317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137" name="文本框 18">
              <a:extLst>
                <a:ext uri="{FF2B5EF4-FFF2-40B4-BE49-F238E27FC236}">
                  <a16:creationId xmlns:a16="http://schemas.microsoft.com/office/drawing/2014/main" id="{4CDA6314-2A31-47F4-8BA7-55E03F07AFA5}"/>
                </a:ext>
              </a:extLst>
            </p:cNvPr>
            <p:cNvSpPr txBox="1"/>
            <p:nvPr/>
          </p:nvSpPr>
          <p:spPr bwMode="gray">
            <a:xfrm>
              <a:off x="5741530" y="4391931"/>
              <a:ext cx="510944"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138" name="文本框 18">
              <a:extLst>
                <a:ext uri="{FF2B5EF4-FFF2-40B4-BE49-F238E27FC236}">
                  <a16:creationId xmlns:a16="http://schemas.microsoft.com/office/drawing/2014/main" id="{6E1D7AFE-AC66-486D-8730-2E410EFA06EA}"/>
                </a:ext>
              </a:extLst>
            </p:cNvPr>
            <p:cNvSpPr txBox="1"/>
            <p:nvPr/>
          </p:nvSpPr>
          <p:spPr bwMode="gray">
            <a:xfrm>
              <a:off x="7123636" y="3928726"/>
              <a:ext cx="509159"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cxnSp>
          <p:nvCxnSpPr>
            <p:cNvPr id="139" name="直接箭头连接符 84">
              <a:extLst>
                <a:ext uri="{FF2B5EF4-FFF2-40B4-BE49-F238E27FC236}">
                  <a16:creationId xmlns:a16="http://schemas.microsoft.com/office/drawing/2014/main" id="{27FA5469-6853-4C01-8FFC-87B931B10A1B}"/>
                </a:ext>
              </a:extLst>
            </p:cNvPr>
            <p:cNvCxnSpPr>
              <a:cxnSpLocks/>
              <a:stCxn id="5" idx="2"/>
              <a:endCxn id="127" idx="0"/>
            </p:cNvCxnSpPr>
            <p:nvPr/>
          </p:nvCxnSpPr>
          <p:spPr bwMode="gray">
            <a:xfrm>
              <a:off x="6375016" y="3587952"/>
              <a:ext cx="1874361" cy="1394869"/>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40" name="文本框 18">
              <a:extLst>
                <a:ext uri="{FF2B5EF4-FFF2-40B4-BE49-F238E27FC236}">
                  <a16:creationId xmlns:a16="http://schemas.microsoft.com/office/drawing/2014/main" id="{22CE4712-8230-4198-B389-BB149A5AE785}"/>
                </a:ext>
              </a:extLst>
            </p:cNvPr>
            <p:cNvSpPr txBox="1"/>
            <p:nvPr/>
          </p:nvSpPr>
          <p:spPr bwMode="gray">
            <a:xfrm>
              <a:off x="7933754" y="4762301"/>
              <a:ext cx="527283"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sp>
          <p:nvSpPr>
            <p:cNvPr id="110" name="Can 41">
              <a:extLst>
                <a:ext uri="{FF2B5EF4-FFF2-40B4-BE49-F238E27FC236}">
                  <a16:creationId xmlns:a16="http://schemas.microsoft.com/office/drawing/2014/main" id="{D9E37F53-766A-4519-B00A-201785A8F968}"/>
                </a:ext>
              </a:extLst>
            </p:cNvPr>
            <p:cNvSpPr/>
            <p:nvPr/>
          </p:nvSpPr>
          <p:spPr bwMode="gray">
            <a:xfrm rot="4765598">
              <a:off x="6683544" y="4134589"/>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TextBox 110">
              <a:extLst>
                <a:ext uri="{FF2B5EF4-FFF2-40B4-BE49-F238E27FC236}">
                  <a16:creationId xmlns:a16="http://schemas.microsoft.com/office/drawing/2014/main" id="{6A5AA766-0720-4C18-B325-2CAF81180CB4}"/>
                </a:ext>
              </a:extLst>
            </p:cNvPr>
            <p:cNvSpPr txBox="1"/>
            <p:nvPr/>
          </p:nvSpPr>
          <p:spPr bwMode="gray">
            <a:xfrm rot="20992814">
              <a:off x="6120908" y="5294565"/>
              <a:ext cx="1226638" cy="276999"/>
            </a:xfrm>
            <a:prstGeom prst="rect">
              <a:avLst/>
            </a:prstGeom>
            <a:noFill/>
          </p:spPr>
          <p:txBody>
            <a:bodyPr wrap="square" rtlCol="0">
              <a:spAutoFit/>
            </a:bodyPr>
            <a:lstStyle/>
            <a:p>
              <a:pPr algn="ctr" fontAlgn="ctr"/>
              <a:r>
                <a:rPr lang="en-US" sz="1200" dirty="0">
                  <a:latin typeface="Huawei Sans" panose="020C0503030203020204" pitchFamily="34" charset="0"/>
                </a:rPr>
                <a:t>Data channel</a:t>
              </a:r>
            </a:p>
          </p:txBody>
        </p:sp>
        <p:sp>
          <p:nvSpPr>
            <p:cNvPr id="112" name="Can 41">
              <a:extLst>
                <a:ext uri="{FF2B5EF4-FFF2-40B4-BE49-F238E27FC236}">
                  <a16:creationId xmlns:a16="http://schemas.microsoft.com/office/drawing/2014/main" id="{4D2512AF-5648-43A3-A8FA-AA8F8B2B7AA2}"/>
                </a:ext>
              </a:extLst>
            </p:cNvPr>
            <p:cNvSpPr/>
            <p:nvPr/>
          </p:nvSpPr>
          <p:spPr bwMode="gray">
            <a:xfrm rot="6158787">
              <a:off x="7053123" y="4047725"/>
              <a:ext cx="166846" cy="18543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112">
              <a:extLst>
                <a:ext uri="{FF2B5EF4-FFF2-40B4-BE49-F238E27FC236}">
                  <a16:creationId xmlns:a16="http://schemas.microsoft.com/office/drawing/2014/main" id="{FA894365-8A3D-4AFE-9872-DF03242B75DC}"/>
                </a:ext>
              </a:extLst>
            </p:cNvPr>
            <p:cNvSpPr txBox="1"/>
            <p:nvPr/>
          </p:nvSpPr>
          <p:spPr bwMode="gray">
            <a:xfrm rot="786003">
              <a:off x="6535682" y="4828361"/>
              <a:ext cx="1226638" cy="276999"/>
            </a:xfrm>
            <a:prstGeom prst="rect">
              <a:avLst/>
            </a:prstGeom>
            <a:noFill/>
          </p:spPr>
          <p:txBody>
            <a:bodyPr wrap="square" rtlCol="0">
              <a:spAutoFit/>
            </a:bodyPr>
            <a:lstStyle/>
            <a:p>
              <a:pPr algn="ctr" fontAlgn="ctr"/>
              <a:r>
                <a:rPr lang="en-US" sz="1200" dirty="0">
                  <a:latin typeface="Huawei Sans" panose="020C0503030203020204" pitchFamily="34" charset="0"/>
                </a:rPr>
                <a:t>Data channel</a:t>
              </a:r>
            </a:p>
          </p:txBody>
        </p:sp>
        <p:sp>
          <p:nvSpPr>
            <p:cNvPr id="114" name="Can 41">
              <a:extLst>
                <a:ext uri="{FF2B5EF4-FFF2-40B4-BE49-F238E27FC236}">
                  <a16:creationId xmlns:a16="http://schemas.microsoft.com/office/drawing/2014/main" id="{7F9C420D-E88A-41B6-A498-9113D055F866}"/>
                </a:ext>
              </a:extLst>
            </p:cNvPr>
            <p:cNvSpPr/>
            <p:nvPr/>
          </p:nvSpPr>
          <p:spPr bwMode="gray">
            <a:xfrm rot="8163254">
              <a:off x="7564964" y="4106616"/>
              <a:ext cx="166846" cy="119457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TextBox 114">
              <a:extLst>
                <a:ext uri="{FF2B5EF4-FFF2-40B4-BE49-F238E27FC236}">
                  <a16:creationId xmlns:a16="http://schemas.microsoft.com/office/drawing/2014/main" id="{56C35276-5838-4FC6-BDFA-8571A6F6F9D7}"/>
                </a:ext>
              </a:extLst>
            </p:cNvPr>
            <p:cNvSpPr txBox="1"/>
            <p:nvPr/>
          </p:nvSpPr>
          <p:spPr bwMode="gray">
            <a:xfrm rot="2790470">
              <a:off x="7005128" y="4535213"/>
              <a:ext cx="1226638" cy="276999"/>
            </a:xfrm>
            <a:prstGeom prst="rect">
              <a:avLst/>
            </a:prstGeom>
            <a:noFill/>
          </p:spPr>
          <p:txBody>
            <a:bodyPr wrap="square" rtlCol="0">
              <a:spAutoFit/>
            </a:bodyPr>
            <a:lstStyle/>
            <a:p>
              <a:pPr algn="ctr" fontAlgn="ctr"/>
              <a:r>
                <a:rPr lang="en-US" sz="1200" dirty="0">
                  <a:latin typeface="Huawei Sans" panose="020C0503030203020204" pitchFamily="34" charset="0"/>
                </a:rPr>
                <a:t>Data channel</a:t>
              </a:r>
            </a:p>
          </p:txBody>
        </p:sp>
        <p:sp>
          <p:nvSpPr>
            <p:cNvPr id="4" name="文本框 54">
              <a:extLst>
                <a:ext uri="{FF2B5EF4-FFF2-40B4-BE49-F238E27FC236}">
                  <a16:creationId xmlns:a16="http://schemas.microsoft.com/office/drawing/2014/main" id="{3739B1FF-B81B-4747-8655-41740B73F29A}"/>
                </a:ext>
              </a:extLst>
            </p:cNvPr>
            <p:cNvSpPr txBox="1"/>
            <p:nvPr/>
          </p:nvSpPr>
          <p:spPr bwMode="gray">
            <a:xfrm>
              <a:off x="5741529" y="3170898"/>
              <a:ext cx="406165"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RR</a:t>
              </a:r>
            </a:p>
          </p:txBody>
        </p:sp>
        <p:pic>
          <p:nvPicPr>
            <p:cNvPr id="5" name="图片 55">
              <a:extLst>
                <a:ext uri="{FF2B5EF4-FFF2-40B4-BE49-F238E27FC236}">
                  <a16:creationId xmlns:a16="http://schemas.microsoft.com/office/drawing/2014/main" id="{40563E04-79FB-4245-B46F-0522F86237C2}"/>
                </a:ext>
              </a:extLst>
            </p:cNvPr>
            <p:cNvPicPr>
              <a:picLocks noChangeAspect="1"/>
            </p:cNvPicPr>
            <p:nvPr/>
          </p:nvPicPr>
          <p:blipFill>
            <a:blip r:embed="rId7"/>
            <a:stretch>
              <a:fillRect/>
            </a:stretch>
          </p:blipFill>
          <p:spPr bwMode="gray">
            <a:xfrm>
              <a:off x="6135232" y="3206197"/>
              <a:ext cx="479567" cy="381755"/>
            </a:xfrm>
            <a:prstGeom prst="rect">
              <a:avLst/>
            </a:prstGeom>
          </p:spPr>
        </p:pic>
        <p:sp>
          <p:nvSpPr>
            <p:cNvPr id="14" name="文本框 60">
              <a:extLst>
                <a:ext uri="{FF2B5EF4-FFF2-40B4-BE49-F238E27FC236}">
                  <a16:creationId xmlns:a16="http://schemas.microsoft.com/office/drawing/2014/main" id="{1F0F93BC-3B27-46E7-B447-136111F1795F}"/>
                </a:ext>
              </a:extLst>
            </p:cNvPr>
            <p:cNvSpPr txBox="1"/>
            <p:nvPr/>
          </p:nvSpPr>
          <p:spPr bwMode="gray">
            <a:xfrm rot="18169264">
              <a:off x="5261030" y="3655633"/>
              <a:ext cx="1090817" cy="600164"/>
            </a:xfrm>
            <a:prstGeom prst="rect">
              <a:avLst/>
            </a:prstGeom>
            <a:noFill/>
          </p:spPr>
          <p:txBody>
            <a:bodyPr wrap="square" rtlCol="0">
              <a:spAutoFit/>
            </a:bodyPr>
            <a:lstStyle/>
            <a:p>
              <a:pPr algn="ctr" fontAlgn="ctr"/>
              <a:r>
                <a:rPr lang="en-US" sz="1100" dirty="0">
                  <a:solidFill>
                    <a:srgbClr val="C7000B"/>
                  </a:solidFill>
                  <a:latin typeface="Huawei Sans" panose="020C0503030203020204" pitchFamily="34" charset="0"/>
                </a:rPr>
                <a:t>BGP </a:t>
              </a:r>
            </a:p>
            <a:p>
              <a:pPr algn="ctr" fontAlgn="ctr"/>
              <a:r>
                <a:rPr lang="en-US" sz="1100" dirty="0">
                  <a:solidFill>
                    <a:srgbClr val="C7000B"/>
                  </a:solidFill>
                  <a:latin typeface="Huawei Sans" panose="020C0503030203020204" pitchFamily="34" charset="0"/>
                </a:rPr>
                <a:t>(control channel)</a:t>
              </a:r>
              <a:endParaRPr lang="en-US" altLang="zh-CN" sz="11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Rectangular Callout 75">
              <a:extLst>
                <a:ext uri="{FF2B5EF4-FFF2-40B4-BE49-F238E27FC236}">
                  <a16:creationId xmlns:a16="http://schemas.microsoft.com/office/drawing/2014/main" id="{D24F95AE-975B-4CA5-A489-F17A9B033355}"/>
                </a:ext>
              </a:extLst>
            </p:cNvPr>
            <p:cNvSpPr/>
            <p:nvPr/>
          </p:nvSpPr>
          <p:spPr bwMode="gray">
            <a:xfrm>
              <a:off x="6744529" y="3109535"/>
              <a:ext cx="1631119" cy="488872"/>
            </a:xfrm>
            <a:prstGeom prst="wedgeRectCallout">
              <a:avLst>
                <a:gd name="adj1" fmla="val -60713"/>
                <a:gd name="adj2" fmla="val 192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An RR is typically deployed at the HQ site.</a:t>
              </a:r>
            </a:p>
          </p:txBody>
        </p:sp>
      </p:grpSp>
    </p:spTree>
    <p:extLst>
      <p:ext uri="{BB962C8B-B14F-4D97-AF65-F5344CB8AC3E}">
        <p14:creationId xmlns:p14="http://schemas.microsoft.com/office/powerpoint/2010/main" val="1664894689"/>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2.xml><?xml version="1.0" encoding="utf-8"?>
<ds:datastoreItem xmlns:ds="http://schemas.openxmlformats.org/officeDocument/2006/customXml" ds:itemID="{AF4A5735-C7BB-4B4C-8383-37E5AD3F1F4E}"/>
</file>

<file path=customXml/itemProps3.xml><?xml version="1.0" encoding="utf-8"?>
<ds:datastoreItem xmlns:ds="http://schemas.openxmlformats.org/officeDocument/2006/customXml" ds:itemID="{DA5960F2-6186-408B-A0DC-5CA5E58B604F}">
  <ds:schemaRefs>
    <ds:schemaRef ds:uri="http://purl.org/dc/terms/"/>
    <ds:schemaRef ds:uri="http://purl.org/dc/dcmitype/"/>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 ds:uri="475f1e55-3009-46d8-9566-5d569a2b3a98"/>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4574</TotalTime>
  <Words>9640</Words>
  <Application>Microsoft Office PowerPoint</Application>
  <PresentationFormat>Widescreen</PresentationFormat>
  <Paragraphs>1556</Paragraphs>
  <Slides>60</Slides>
  <Notes>60</Notes>
  <HiddenSlides>1</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60</vt:i4>
      </vt:variant>
    </vt:vector>
  </HeadingPairs>
  <TitlesOfParts>
    <vt:vector size="68" baseType="lpstr">
      <vt:lpstr>Arial</vt:lpstr>
      <vt:lpstr>Huawei Sans</vt:lpstr>
      <vt:lpstr>Wingdings</vt:lpstr>
      <vt:lpstr>微软雅黑</vt:lpstr>
      <vt:lpstr>1_标题页模板</vt:lpstr>
      <vt:lpstr>2_功能页模板</vt:lpstr>
      <vt:lpstr>3_内容页模板</vt:lpstr>
      <vt:lpstr>4_感谢页模板</vt:lpstr>
      <vt:lpstr>PowerPoint Presentation</vt:lpstr>
      <vt:lpstr>SD-WAN Networking and Planning</vt:lpstr>
      <vt:lpstr>PowerPoint Presentation</vt:lpstr>
      <vt:lpstr>PowerPoint Presentation</vt:lpstr>
      <vt:lpstr>PowerPoint Presentation</vt:lpstr>
      <vt:lpstr>Flexible Networking of Huawei SD-WAN Solution</vt:lpstr>
      <vt:lpstr>Components of Huawei SD-WAN Solution</vt:lpstr>
      <vt:lpstr>Management Channel</vt:lpstr>
      <vt:lpstr>Control Channel</vt:lpstr>
      <vt:lpstr>Data Channel</vt:lpstr>
      <vt:lpstr>Basic Concepts of Huawei SD-WAN Networking</vt:lpstr>
      <vt:lpstr>TNP</vt:lpstr>
      <vt:lpstr>RD and TN</vt:lpstr>
      <vt:lpstr>PowerPoint Presentation</vt:lpstr>
      <vt:lpstr>SD-WAN Networking Process</vt:lpstr>
      <vt:lpstr>Management Channel Establishment</vt:lpstr>
      <vt:lpstr>Control Channel Establishment</vt:lpstr>
      <vt:lpstr>TNP and IPsec SA Information Exchange</vt:lpstr>
      <vt:lpstr>Service Route Transmission and Data Channel Establishment</vt:lpstr>
      <vt:lpstr>Service Data Forwarding Process</vt:lpstr>
      <vt:lpstr>Service Traffic Isolation</vt:lpstr>
      <vt:lpstr>PowerPoint Presentation</vt:lpstr>
      <vt:lpstr>Challenges Facing Flexible Networking</vt:lpstr>
      <vt:lpstr>Overlay Topology Control</vt:lpstr>
      <vt:lpstr>NAT Traversal</vt:lpstr>
      <vt:lpstr>Overview of STUN</vt:lpstr>
      <vt:lpstr>STUN Fundamentals</vt:lpstr>
      <vt:lpstr>Data Channel Establishment Traversing NAT Devices</vt:lpstr>
      <vt:lpstr>PowerPoint Presentation</vt:lpstr>
      <vt:lpstr>Typical WAN-side Networking Modes of Sites</vt:lpstr>
      <vt:lpstr>Underlay WAN-side Routing: BGP and OSPF</vt:lpstr>
      <vt:lpstr>Underlay WAN-side Routing: Static</vt:lpstr>
      <vt:lpstr>Typical LAN-side Networking Modes of Sites</vt:lpstr>
      <vt:lpstr>LAN-side Site Model: Layer 2 Interconnection</vt:lpstr>
      <vt:lpstr>LAN-side Site Model: Layer 3 Interconnection</vt:lpstr>
      <vt:lpstr>Dual-Gateway Networking Scenario</vt:lpstr>
      <vt:lpstr>Dual-Gateway Interlink Solution</vt:lpstr>
      <vt:lpstr>Interfaces Connecting the Two Gateways</vt:lpstr>
      <vt:lpstr>PowerPoint Presentation</vt:lpstr>
      <vt:lpstr>RR Deployment Modes</vt:lpstr>
      <vt:lpstr>RR Deployment Scenario: Enterprise-built Network</vt:lpstr>
      <vt:lpstr>RR Deployment Scenario: Carrier/MSP Resale Scenario </vt:lpstr>
      <vt:lpstr>Overlay Network Planning and Connection Management</vt:lpstr>
      <vt:lpstr>Reliability Comparison Between Overlay RD Planning Modes</vt:lpstr>
      <vt:lpstr>Overlay Topology Design</vt:lpstr>
      <vt:lpstr>Hub-Spoke Networking Scenario</vt:lpstr>
      <vt:lpstr>Dual-Hub Active-Active Networking Scenario</vt:lpstr>
      <vt:lpstr>Full-Mesh Networking Scenario</vt:lpstr>
      <vt:lpstr>Partial-Mesh Networking Scenario</vt:lpstr>
      <vt:lpstr>Hierarchical Networking Scenario</vt:lpstr>
      <vt:lpstr>PowerPoint Presentation</vt:lpstr>
      <vt:lpstr>Internet Access Solution</vt:lpstr>
      <vt:lpstr>Local Internet Access</vt:lpstr>
      <vt:lpstr>Centralized Internet Access</vt:lpstr>
      <vt:lpstr>Hybrid Internet Access: Local Internet Access (Default) + Centralized Internet Access (Backup)</vt:lpstr>
      <vt:lpstr>Hybrid Internet Access: Centralized Internet Access (Default) + Local Internet Access (for Specified Applications)</vt:lpstr>
      <vt:lpstr>Internet Access Link Reliability</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284</cp:revision>
  <cp:lastPrinted>2020-07-31T09:33:18Z</cp:lastPrinted>
  <dcterms:created xsi:type="dcterms:W3CDTF">2018-11-29T10:16:29Z</dcterms:created>
  <dcterms:modified xsi:type="dcterms:W3CDTF">2021-02-02T09:59:25Z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(3)gyT7SmtiOM0b8N3M0/blkoRk36b2y9RjLFla7lfFEgD1n8I3owCP740mTYNkNbjGaqlA7LJR
TavjhdKeYadUs3n1nzn3oDSXH/88s9Ea9ou5gP0mWmGz/2VE8eZ56fRPF9ky9YO+hulbRBHk
Ecx1Y9Cy7ePgBTaQmiZJ5L8yIjpLPoZnzLSE2+ECMKsIImY/qALcARrSlX5fRdZQ9scvXLTq
gU5XR0ERwlZmFvzyb1</vt:lpwstr>
  </property>
  <property fmtid="{D5CDD505-2E9C-101B-9397-08002B2CF9AE}" pid="3" name="_2015_ms_pID_7253431">
    <vt:lpwstr>Fy77pto603wmzUfFRepppcvtbTuohBNHoMgrM45TkP7IzIanPonbvY
j2i17o4fYj8D/kIIIUGaY/rCALmFhL1jgtmfE52iBjMbP3uctgH0Si8APQmViIrglzCpX1Qq
5DJP0hra1nOlR5toQjOpCreCvHfpqHhZDdjz9f/LPgelU2IJVEBsuo2jq32J3rxZyoVC2JDR
0sT/nv7Leh0Oh2ZIVAt3sBgOdEd+pGIJFSDy</vt:lpwstr>
  </property>
  <property fmtid="{D5CDD505-2E9C-101B-9397-08002B2CF9AE}" pid="4" name="_2015_ms_pID_7253432">
    <vt:lpwstr>wASEmAqpBMM6fiMSbCJqx10=</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1608882832</vt:lpwstr>
  </property>
</Properties>
</file>